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D3B7D0-8698-4760-814B-8DF579C7B62C}" type="datetimeFigureOut">
              <a:rPr lang="en-US" smtClean="0"/>
              <a:t>1/30/2017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6696B-9D24-4027-8295-DC0911B8E1A1}" type="slidenum">
              <a:rPr lang="en-US" smtClean="0"/>
              <a:t>‹#›</a:t>
            </a:fld>
            <a:endParaRPr lang="en-US"/>
          </a:p>
        </p:txBody>
      </p:sp>
    </p:spTree>
    <p:extLst>
      <p:ext uri="{BB962C8B-B14F-4D97-AF65-F5344CB8AC3E}">
        <p14:creationId xmlns:p14="http://schemas.microsoft.com/office/powerpoint/2010/main" val="3441692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B389D0-4FC8-41CB-91CB-8A0BCBD3EB80}" type="slidenum">
              <a:rPr lang="en-US" smtClean="0"/>
              <a:t>22</a:t>
            </a:fld>
            <a:endParaRPr lang="en-US"/>
          </a:p>
        </p:txBody>
      </p:sp>
    </p:spTree>
    <p:extLst>
      <p:ext uri="{BB962C8B-B14F-4D97-AF65-F5344CB8AC3E}">
        <p14:creationId xmlns:p14="http://schemas.microsoft.com/office/powerpoint/2010/main" val="4149495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1105AC-CA89-4718-9F71-01BFACF9A06D}"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7392FD-CC1A-40D4-B71A-73188A6C4F68}"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35B2B9-A22A-48CC-88AF-79DA7B41CC4F}"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312E8-7248-4DCC-B329-D2813ED44A98}"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4B8517-B3A1-45B3-B9F0-2E2E7567ABC5}"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372B4-1E9C-42C5-A989-507C38EF6241}" type="datetime1">
              <a:rPr lang="en-US" smtClean="0"/>
              <a:t>1/30/2017</a:t>
            </a:fld>
            <a:endParaRPr lang="en-US"/>
          </a:p>
        </p:txBody>
      </p:sp>
      <p:sp>
        <p:nvSpPr>
          <p:cNvPr id="6" name="Footer Placeholder 5"/>
          <p:cNvSpPr>
            <a:spLocks noGrp="1"/>
          </p:cNvSpPr>
          <p:nvPr>
            <p:ph type="ftr" sz="quarter" idx="11"/>
          </p:nvPr>
        </p:nvSpPr>
        <p:spPr/>
        <p:txBody>
          <a:bodyPr/>
          <a:lstStyle/>
          <a:p>
            <a:r>
              <a:rPr lang="en-US" smtClean="0"/>
              <a:t>PART 1 HAND OUT -KRCHN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CCCC8D-99C3-466B-906A-821330650DEC}" type="datetime1">
              <a:rPr lang="en-US" smtClean="0"/>
              <a:t>1/30/2017</a:t>
            </a:fld>
            <a:endParaRPr lang="en-US"/>
          </a:p>
        </p:txBody>
      </p:sp>
      <p:sp>
        <p:nvSpPr>
          <p:cNvPr id="8" name="Footer Placeholder 7"/>
          <p:cNvSpPr>
            <a:spLocks noGrp="1"/>
          </p:cNvSpPr>
          <p:nvPr>
            <p:ph type="ftr" sz="quarter" idx="11"/>
          </p:nvPr>
        </p:nvSpPr>
        <p:spPr/>
        <p:txBody>
          <a:bodyPr/>
          <a:lstStyle/>
          <a:p>
            <a:r>
              <a:rPr lang="en-US" smtClean="0"/>
              <a:t>PART 1 HAND OUT -KRCHN</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E6F4B8-358A-45A9-9E00-78E4E79BB4BA}" type="datetime1">
              <a:rPr lang="en-US" smtClean="0"/>
              <a:t>1/30/2017</a:t>
            </a:fld>
            <a:endParaRPr lang="en-US"/>
          </a:p>
        </p:txBody>
      </p:sp>
      <p:sp>
        <p:nvSpPr>
          <p:cNvPr id="4" name="Footer Placeholder 3"/>
          <p:cNvSpPr>
            <a:spLocks noGrp="1"/>
          </p:cNvSpPr>
          <p:nvPr>
            <p:ph type="ftr" sz="quarter" idx="11"/>
          </p:nvPr>
        </p:nvSpPr>
        <p:spPr/>
        <p:txBody>
          <a:bodyPr/>
          <a:lstStyle/>
          <a:p>
            <a:r>
              <a:rPr lang="en-US" smtClean="0"/>
              <a:t>PART 1 HAND OUT -KRCHN</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D490F0-F07B-4DF4-BD2E-F4BD3CDDFAC7}"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F88C0D-46D3-4721-AFEC-7596A7C12392}" type="datetime1">
              <a:rPr lang="en-US" smtClean="0"/>
              <a:t>1/30/2017</a:t>
            </a:fld>
            <a:endParaRPr lang="en-US"/>
          </a:p>
        </p:txBody>
      </p:sp>
      <p:sp>
        <p:nvSpPr>
          <p:cNvPr id="6" name="Footer Placeholder 5"/>
          <p:cNvSpPr>
            <a:spLocks noGrp="1"/>
          </p:cNvSpPr>
          <p:nvPr>
            <p:ph type="ftr" sz="quarter" idx="11"/>
          </p:nvPr>
        </p:nvSpPr>
        <p:spPr/>
        <p:txBody>
          <a:bodyPr/>
          <a:lstStyle/>
          <a:p>
            <a:r>
              <a:rPr lang="en-US" smtClean="0"/>
              <a:t>PART 1 HAND OUT -KRCHN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A909AD-5100-49F9-A583-7CA86319E4CE}" type="datetime1">
              <a:rPr lang="en-US" smtClean="0"/>
              <a:t>1/30/2017</a:t>
            </a:fld>
            <a:endParaRPr lang="en-US"/>
          </a:p>
        </p:txBody>
      </p:sp>
      <p:sp>
        <p:nvSpPr>
          <p:cNvPr id="6" name="Footer Placeholder 5"/>
          <p:cNvSpPr>
            <a:spLocks noGrp="1"/>
          </p:cNvSpPr>
          <p:nvPr>
            <p:ph type="ftr" sz="quarter" idx="11"/>
          </p:nvPr>
        </p:nvSpPr>
        <p:spPr/>
        <p:txBody>
          <a:bodyPr/>
          <a:lstStyle/>
          <a:p>
            <a:r>
              <a:rPr lang="en-US" smtClean="0"/>
              <a:t>PART 1 HAND OUT -KRCHN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BD9FECC-732A-41A0-A2D8-51039825A43F}" type="datetime1">
              <a:rPr lang="en-US" smtClean="0"/>
              <a:t>1/30/2017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smtClean="0"/>
              <a:t>PART 1 HAND OUT -KRCHN</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ninecooks.typepad.com/photos/uncategorized/buttermilk.jpg" TargetMode="External"/><Relationship Id="rId7"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png"/></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effectLst>
                  <a:outerShdw blurRad="38100" dist="38100" dir="2700000" algn="tl">
                    <a:srgbClr val="000000">
                      <a:alpha val="43137"/>
                    </a:srgbClr>
                  </a:outerShdw>
                </a:effectLst>
              </a:rPr>
              <a:t>PHARMACOLOGY</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dirty="0" smtClean="0"/>
              <a:t>Sammy Barasa.</a:t>
            </a:r>
          </a:p>
          <a:p>
            <a:r>
              <a:rPr lang="en-US" dirty="0" smtClean="0"/>
              <a:t>Lecturer, Nursing</a:t>
            </a:r>
          </a:p>
          <a:p>
            <a:r>
              <a:rPr lang="en-US" dirty="0" smtClean="0"/>
              <a:t>KMTC – Chuka</a:t>
            </a:r>
          </a:p>
          <a:p>
            <a:endParaRPr lang="en-US" dirty="0"/>
          </a:p>
        </p:txBody>
      </p:sp>
      <p:sp>
        <p:nvSpPr>
          <p:cNvPr id="4" name="Date Placeholder 3"/>
          <p:cNvSpPr>
            <a:spLocks noGrp="1"/>
          </p:cNvSpPr>
          <p:nvPr>
            <p:ph type="dt" sz="half" idx="10"/>
          </p:nvPr>
        </p:nvSpPr>
        <p:spPr/>
        <p:txBody>
          <a:bodyPr/>
          <a:lstStyle/>
          <a:p>
            <a:fld id="{78431EAE-A463-40BF-B6F0-AAB296605057}"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118406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Routes of drug administration</a:t>
            </a:r>
            <a:endParaRPr lang="en-US" b="1" dirty="0">
              <a:effectLst>
                <a:outerShdw blurRad="38100" dist="38100" dir="2700000" algn="tl">
                  <a:srgbClr val="000000">
                    <a:alpha val="43137"/>
                  </a:srgbClr>
                </a:outerShdw>
              </a:effectLst>
            </a:endParaRPr>
          </a:p>
        </p:txBody>
      </p:sp>
      <p:sp>
        <p:nvSpPr>
          <p:cNvPr id="4" name="Line 5"/>
          <p:cNvSpPr>
            <a:spLocks noGrp="1" noChangeShapeType="1"/>
          </p:cNvSpPr>
          <p:nvPr>
            <p:ph idx="1"/>
          </p:nvPr>
        </p:nvSpPr>
        <p:spPr bwMode="auto">
          <a:xfrm>
            <a:off x="533400" y="2209800"/>
            <a:ext cx="8001000" cy="76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ormAutofit fontScale="25000" lnSpcReduction="20000"/>
          </a:bodyPr>
          <a:lstStyle/>
          <a:p>
            <a:endParaRPr lang="en-US" dirty="0"/>
          </a:p>
        </p:txBody>
      </p:sp>
      <p:cxnSp>
        <p:nvCxnSpPr>
          <p:cNvPr id="8" name="Straight Arrow Connector 7"/>
          <p:cNvCxnSpPr/>
          <p:nvPr/>
        </p:nvCxnSpPr>
        <p:spPr>
          <a:xfrm>
            <a:off x="533400" y="2209800"/>
            <a:ext cx="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191000" y="1962434"/>
            <a:ext cx="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 idx="1"/>
          </p:cNvCxnSpPr>
          <p:nvPr/>
        </p:nvCxnSpPr>
        <p:spPr>
          <a:xfrm>
            <a:off x="8534400" y="2286000"/>
            <a:ext cx="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 Box 9"/>
          <p:cNvSpPr txBox="1">
            <a:spLocks noChangeArrowheads="1"/>
          </p:cNvSpPr>
          <p:nvPr/>
        </p:nvSpPr>
        <p:spPr bwMode="auto">
          <a:xfrm>
            <a:off x="393700" y="3063875"/>
            <a:ext cx="1981200" cy="557213"/>
          </a:xfrm>
          <a:prstGeom prst="rect">
            <a:avLst/>
          </a:prstGeom>
          <a:solidFill>
            <a:srgbClr val="FFFFFF"/>
          </a:solidFill>
          <a:ln w="38100">
            <a:solidFill>
              <a:srgbClr val="FF00FF"/>
            </a:solidFill>
            <a:miter lim="800000"/>
            <a:headEnd/>
            <a:tailEnd/>
          </a:ln>
        </p:spPr>
        <p:txBody>
          <a:bodyPr>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a:r>
              <a:rPr lang="en-US" sz="2800" b="1" dirty="0">
                <a:solidFill>
                  <a:srgbClr val="FF0000"/>
                </a:solidFill>
              </a:rPr>
              <a:t>Enteral</a:t>
            </a:r>
          </a:p>
        </p:txBody>
      </p:sp>
      <p:sp>
        <p:nvSpPr>
          <p:cNvPr id="14" name="Text Box 10"/>
          <p:cNvSpPr txBox="1">
            <a:spLocks noChangeArrowheads="1"/>
          </p:cNvSpPr>
          <p:nvPr/>
        </p:nvSpPr>
        <p:spPr bwMode="auto">
          <a:xfrm>
            <a:off x="3124201" y="2987675"/>
            <a:ext cx="2743199" cy="954107"/>
          </a:xfrm>
          <a:prstGeom prst="rect">
            <a:avLst/>
          </a:prstGeom>
          <a:solidFill>
            <a:srgbClr val="FFFFFF"/>
          </a:solidFill>
          <a:ln w="38100">
            <a:solidFill>
              <a:srgbClr val="FF00FF"/>
            </a:solidFill>
            <a:miter lim="800000"/>
            <a:headEnd/>
            <a:tailEnd/>
          </a:ln>
        </p:spPr>
        <p:txBody>
          <a:bodyPr wrap="squar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a:r>
              <a:rPr lang="en-US" sz="2800" b="1">
                <a:solidFill>
                  <a:srgbClr val="FF0000"/>
                </a:solidFill>
              </a:rPr>
              <a:t>Parenteral (injectable)</a:t>
            </a:r>
          </a:p>
        </p:txBody>
      </p:sp>
      <p:sp>
        <p:nvSpPr>
          <p:cNvPr id="15" name="Text Box 14"/>
          <p:cNvSpPr txBox="1">
            <a:spLocks noChangeArrowheads="1"/>
          </p:cNvSpPr>
          <p:nvPr/>
        </p:nvSpPr>
        <p:spPr bwMode="auto">
          <a:xfrm>
            <a:off x="6946710" y="3309610"/>
            <a:ext cx="2209800" cy="523220"/>
          </a:xfrm>
          <a:prstGeom prst="rect">
            <a:avLst/>
          </a:prstGeom>
          <a:solidFill>
            <a:srgbClr val="FFFFFF"/>
          </a:solidFill>
          <a:ln w="38100">
            <a:solidFill>
              <a:srgbClr val="FF00FF"/>
            </a:solidFill>
            <a:miter lim="800000"/>
            <a:headEnd type="none" w="sm" len="sm"/>
            <a:tailEnd type="none" w="sm" len="sm"/>
          </a:ln>
        </p:spPr>
        <p:txBody>
          <a:bodyPr wrap="squar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a:r>
              <a:rPr lang="en-US" sz="2800" b="1">
                <a:solidFill>
                  <a:srgbClr val="FF0000"/>
                </a:solidFill>
              </a:rPr>
              <a:t>Topical</a:t>
            </a:r>
          </a:p>
        </p:txBody>
      </p:sp>
      <p:sp>
        <p:nvSpPr>
          <p:cNvPr id="16" name="Text Box 8"/>
          <p:cNvSpPr txBox="1">
            <a:spLocks noChangeArrowheads="1"/>
          </p:cNvSpPr>
          <p:nvPr/>
        </p:nvSpPr>
        <p:spPr bwMode="auto">
          <a:xfrm>
            <a:off x="228600" y="4054475"/>
            <a:ext cx="26400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a:buFontTx/>
              <a:buAutoNum type="arabicPeriod"/>
            </a:pPr>
            <a:r>
              <a:rPr lang="en-US" b="1">
                <a:solidFill>
                  <a:srgbClr val="0033CC"/>
                </a:solidFill>
              </a:rPr>
              <a:t>Oral</a:t>
            </a:r>
          </a:p>
          <a:p>
            <a:pPr algn="l">
              <a:buFontTx/>
              <a:buAutoNum type="arabicPeriod"/>
            </a:pPr>
            <a:r>
              <a:rPr lang="en-US" b="1">
                <a:solidFill>
                  <a:srgbClr val="0033CC"/>
                </a:solidFill>
              </a:rPr>
              <a:t>Sublingual</a:t>
            </a:r>
          </a:p>
          <a:p>
            <a:pPr algn="l">
              <a:buFontTx/>
              <a:buAutoNum type="arabicPeriod"/>
            </a:pPr>
            <a:r>
              <a:rPr lang="en-US" b="1">
                <a:solidFill>
                  <a:srgbClr val="0033CC"/>
                </a:solidFill>
              </a:rPr>
              <a:t>Rectal</a:t>
            </a:r>
            <a:endParaRPr lang="en-US">
              <a:solidFill>
                <a:srgbClr val="0033CC"/>
              </a:solidFill>
            </a:endParaRPr>
          </a:p>
        </p:txBody>
      </p:sp>
      <p:sp>
        <p:nvSpPr>
          <p:cNvPr id="17" name="Text Box 11"/>
          <p:cNvSpPr txBox="1">
            <a:spLocks noChangeArrowheads="1"/>
          </p:cNvSpPr>
          <p:nvPr/>
        </p:nvSpPr>
        <p:spPr bwMode="auto">
          <a:xfrm>
            <a:off x="2703513" y="4130675"/>
            <a:ext cx="3176587"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b="1" dirty="0">
                <a:solidFill>
                  <a:srgbClr val="0033CC"/>
                </a:solidFill>
              </a:rPr>
              <a:t>  </a:t>
            </a:r>
            <a:r>
              <a:rPr lang="en-US" b="1" dirty="0" smtClean="0">
                <a:solidFill>
                  <a:srgbClr val="0033CC"/>
                </a:solidFill>
              </a:rPr>
              <a:t> 1</a:t>
            </a:r>
            <a:r>
              <a:rPr lang="en-US" b="1" dirty="0">
                <a:solidFill>
                  <a:srgbClr val="0033CC"/>
                </a:solidFill>
              </a:rPr>
              <a:t>. Intravenous</a:t>
            </a:r>
          </a:p>
          <a:p>
            <a:r>
              <a:rPr lang="en-US" b="1" dirty="0">
                <a:solidFill>
                  <a:srgbClr val="0033CC"/>
                </a:solidFill>
              </a:rPr>
              <a:t>   </a:t>
            </a:r>
            <a:r>
              <a:rPr lang="en-US" b="1" dirty="0" smtClean="0">
                <a:solidFill>
                  <a:srgbClr val="0033CC"/>
                </a:solidFill>
              </a:rPr>
              <a:t>2</a:t>
            </a:r>
            <a:r>
              <a:rPr lang="en-US" b="1" dirty="0">
                <a:solidFill>
                  <a:srgbClr val="0033CC"/>
                </a:solidFill>
              </a:rPr>
              <a:t>. Intramuscular</a:t>
            </a:r>
          </a:p>
          <a:p>
            <a:r>
              <a:rPr lang="en-US" sz="1800" b="1" dirty="0">
                <a:solidFill>
                  <a:srgbClr val="0033CC"/>
                </a:solidFill>
              </a:rPr>
              <a:t>   </a:t>
            </a:r>
            <a:r>
              <a:rPr lang="en-US" sz="1800" b="1" dirty="0" smtClean="0">
                <a:solidFill>
                  <a:srgbClr val="0033CC"/>
                </a:solidFill>
              </a:rPr>
              <a:t>3</a:t>
            </a:r>
            <a:r>
              <a:rPr lang="en-US" sz="1800" b="1" dirty="0">
                <a:solidFill>
                  <a:srgbClr val="0033CC"/>
                </a:solidFill>
              </a:rPr>
              <a:t>. </a:t>
            </a:r>
            <a:r>
              <a:rPr lang="en-US" b="1" dirty="0">
                <a:solidFill>
                  <a:srgbClr val="0033CC"/>
                </a:solidFill>
              </a:rPr>
              <a:t>Subcutaneous                 </a:t>
            </a:r>
            <a:r>
              <a:rPr lang="en-US" sz="2800" b="1" dirty="0">
                <a:solidFill>
                  <a:srgbClr val="0033CC"/>
                </a:solidFill>
              </a:rPr>
              <a:t> </a:t>
            </a:r>
            <a:r>
              <a:rPr lang="en-US" sz="2800" dirty="0">
                <a:solidFill>
                  <a:srgbClr val="0033CC"/>
                </a:solidFill>
              </a:rPr>
              <a:t>     </a:t>
            </a:r>
          </a:p>
        </p:txBody>
      </p:sp>
      <p:sp>
        <p:nvSpPr>
          <p:cNvPr id="18" name="Text Box 15"/>
          <p:cNvSpPr txBox="1">
            <a:spLocks noChangeArrowheads="1"/>
          </p:cNvSpPr>
          <p:nvPr/>
        </p:nvSpPr>
        <p:spPr bwMode="auto">
          <a:xfrm>
            <a:off x="6477000" y="4054475"/>
            <a:ext cx="250031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marL="457200" indent="-457200"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a:buFontTx/>
              <a:buAutoNum type="arabicPeriod"/>
            </a:pPr>
            <a:r>
              <a:rPr lang="en-US" b="1" dirty="0">
                <a:solidFill>
                  <a:srgbClr val="0033CC"/>
                </a:solidFill>
              </a:rPr>
              <a:t>Intranasal</a:t>
            </a:r>
          </a:p>
          <a:p>
            <a:pPr algn="l">
              <a:buFontTx/>
              <a:buAutoNum type="arabicPeriod"/>
            </a:pPr>
            <a:r>
              <a:rPr lang="en-US" b="1" dirty="0">
                <a:solidFill>
                  <a:srgbClr val="0033CC"/>
                </a:solidFill>
              </a:rPr>
              <a:t>Inhalation</a:t>
            </a:r>
          </a:p>
          <a:p>
            <a:pPr algn="l">
              <a:buFontTx/>
              <a:buAutoNum type="arabicPeriod"/>
            </a:pPr>
            <a:r>
              <a:rPr lang="en-US" b="1" dirty="0" err="1">
                <a:solidFill>
                  <a:srgbClr val="0033CC"/>
                </a:solidFill>
              </a:rPr>
              <a:t>Intravaginal</a:t>
            </a:r>
            <a:r>
              <a:rPr lang="en-US" dirty="0">
                <a:solidFill>
                  <a:srgbClr val="0033CC"/>
                </a:solidFill>
              </a:rPr>
              <a:t> </a:t>
            </a:r>
          </a:p>
        </p:txBody>
      </p:sp>
      <p:sp>
        <p:nvSpPr>
          <p:cNvPr id="19" name="Rectangle 16"/>
          <p:cNvSpPr>
            <a:spLocks noChangeArrowheads="1"/>
          </p:cNvSpPr>
          <p:nvPr/>
        </p:nvSpPr>
        <p:spPr bwMode="auto">
          <a:xfrm>
            <a:off x="2290763" y="1530350"/>
            <a:ext cx="457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p>
            <a:pPr algn="l" eaLnBrk="0" hangingPunct="0"/>
            <a:r>
              <a:rPr lang="en-US" altLang="en-US" sz="2800" b="1" dirty="0">
                <a:solidFill>
                  <a:srgbClr val="0033CC"/>
                </a:solidFill>
              </a:rPr>
              <a:t>How the drug is given</a:t>
            </a:r>
            <a:endParaRPr lang="en-US" sz="2800" b="1" dirty="0">
              <a:solidFill>
                <a:srgbClr val="0033CC"/>
              </a:solidFill>
            </a:endParaRPr>
          </a:p>
        </p:txBody>
      </p:sp>
      <p:sp>
        <p:nvSpPr>
          <p:cNvPr id="3" name="Date Placeholder 2"/>
          <p:cNvSpPr>
            <a:spLocks noGrp="1"/>
          </p:cNvSpPr>
          <p:nvPr>
            <p:ph type="dt" sz="half" idx="10"/>
          </p:nvPr>
        </p:nvSpPr>
        <p:spPr/>
        <p:txBody>
          <a:bodyPr/>
          <a:lstStyle/>
          <a:p>
            <a:fld id="{8D174AA7-0D97-4533-AC56-86AAA381EBB6}"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16812049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solidFill>
            <a:schemeClr val="bg1"/>
          </a:solidFill>
        </p:spPr>
        <p:txBody>
          <a:bodyPr/>
          <a:lstStyle/>
          <a:p>
            <a:pPr eaLnBrk="1" fontAlgn="auto" hangingPunct="1">
              <a:spcAft>
                <a:spcPts val="0"/>
              </a:spcAft>
              <a:defRPr/>
            </a:pPr>
            <a:r>
              <a:rPr lang="en-US">
                <a:solidFill>
                  <a:srgbClr val="FF6699"/>
                </a:solidFill>
              </a:rPr>
              <a:t>Chloramphenicol ( cont. )</a:t>
            </a:r>
          </a:p>
        </p:txBody>
      </p:sp>
      <p:sp>
        <p:nvSpPr>
          <p:cNvPr id="3075" name="Rectangle 3"/>
          <p:cNvSpPr>
            <a:spLocks noGrp="1" noChangeArrowheads="1"/>
          </p:cNvSpPr>
          <p:nvPr>
            <p:ph idx="1"/>
          </p:nvPr>
        </p:nvSpPr>
        <p:spPr>
          <a:xfrm>
            <a:off x="457200" y="1371600"/>
            <a:ext cx="8229600" cy="5105400"/>
          </a:xfrm>
        </p:spPr>
        <p:txBody>
          <a:bodyPr>
            <a:normAutofit/>
          </a:bodyPr>
          <a:lstStyle/>
          <a:p>
            <a:pPr eaLnBrk="1" hangingPunct="1">
              <a:buFontTx/>
              <a:buNone/>
            </a:pPr>
            <a:r>
              <a:rPr lang="en-US" sz="2800" b="1" smtClean="0">
                <a:solidFill>
                  <a:schemeClr val="accent2"/>
                </a:solidFill>
                <a:cs typeface="Arial" charset="0"/>
              </a:rPr>
              <a:t>Pharmacokinetics</a:t>
            </a:r>
            <a:endParaRPr lang="en-US" smtClean="0">
              <a:cs typeface="Arial" charset="0"/>
            </a:endParaRPr>
          </a:p>
          <a:p>
            <a:pPr eaLnBrk="1" hangingPunct="1"/>
            <a:r>
              <a:rPr lang="en-US" smtClean="0">
                <a:cs typeface="Arial" charset="0"/>
              </a:rPr>
              <a:t>Best taken with plenty of water on an empty stomach either 1 hour before or 2 hours after meals.</a:t>
            </a:r>
          </a:p>
          <a:p>
            <a:pPr eaLnBrk="1" hangingPunct="1"/>
            <a:r>
              <a:rPr lang="en-US" smtClean="0">
                <a:cs typeface="Arial" charset="0"/>
              </a:rPr>
              <a:t>Rapidly &amp; completely absorbed from GIT</a:t>
            </a:r>
          </a:p>
          <a:p>
            <a:pPr eaLnBrk="1" hangingPunct="1"/>
            <a:r>
              <a:rPr lang="en-US" smtClean="0">
                <a:cs typeface="Arial" charset="0"/>
              </a:rPr>
              <a:t>Dosage: varies with patients. Usually whether oral for adults and teenagers: 12.5mg/kg body weight; 0-2 weeks: 6.25 mg/kg and infants above 2 weeks12.5mg/Kg.</a:t>
            </a:r>
          </a:p>
          <a:p>
            <a:pPr eaLnBrk="1" hangingPunct="1"/>
            <a:r>
              <a:rPr lang="en-US" smtClean="0">
                <a:cs typeface="Arial" charset="0"/>
              </a:rPr>
              <a:t>30 % protein bound</a:t>
            </a:r>
          </a:p>
          <a:p>
            <a:pPr eaLnBrk="1" hangingPunct="1"/>
            <a:r>
              <a:rPr lang="en-US" smtClean="0">
                <a:cs typeface="Arial" charset="0"/>
              </a:rPr>
              <a:t>Metabolized by liver</a:t>
            </a:r>
          </a:p>
          <a:p>
            <a:pPr eaLnBrk="1" hangingPunct="1"/>
            <a:r>
              <a:rPr lang="en-US" smtClean="0">
                <a:cs typeface="Arial" charset="0"/>
              </a:rPr>
              <a:t>Well distributed, including CNS and CSF</a:t>
            </a:r>
          </a:p>
          <a:p>
            <a:pPr eaLnBrk="1" hangingPunct="1"/>
            <a:r>
              <a:rPr lang="en-US" smtClean="0">
                <a:cs typeface="Arial" charset="0"/>
              </a:rPr>
              <a:t>Excreted in urine</a:t>
            </a:r>
          </a:p>
        </p:txBody>
      </p:sp>
      <p:sp>
        <p:nvSpPr>
          <p:cNvPr id="2" name="Date Placeholder 1"/>
          <p:cNvSpPr>
            <a:spLocks noGrp="1"/>
          </p:cNvSpPr>
          <p:nvPr>
            <p:ph type="dt" sz="half" idx="10"/>
          </p:nvPr>
        </p:nvSpPr>
        <p:spPr/>
        <p:txBody>
          <a:bodyPr/>
          <a:lstStyle/>
          <a:p>
            <a:fld id="{CD9580A4-6348-4A26-8EB1-A02B239143C1}"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1955410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074"/>
                                        </p:tgtEl>
                                        <p:attrNameLst>
                                          <p:attrName>style.visibility</p:attrName>
                                        </p:attrNameLst>
                                      </p:cBhvr>
                                      <p:to>
                                        <p:strVal val="visible"/>
                                      </p:to>
                                    </p:set>
                                    <p:anim calcmode="discrete" valueType="clr">
                                      <p:cBhvr override="childStyle">
                                        <p:cTn id="7" dur="80"/>
                                        <p:tgtEl>
                                          <p:spTgt spid="307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74"/>
                                        </p:tgtEl>
                                        <p:attrNameLst>
                                          <p:attrName>fillcolor</p:attrName>
                                        </p:attrNameLst>
                                      </p:cBhvr>
                                      <p:tavLst>
                                        <p:tav tm="0">
                                          <p:val>
                                            <p:clrVal>
                                              <a:schemeClr val="accent2"/>
                                            </p:clrVal>
                                          </p:val>
                                        </p:tav>
                                        <p:tav tm="50000">
                                          <p:val>
                                            <p:clrVal>
                                              <a:schemeClr val="hlink"/>
                                            </p:clrVal>
                                          </p:val>
                                        </p:tav>
                                      </p:tavLst>
                                    </p:anim>
                                    <p:set>
                                      <p:cBhvr>
                                        <p:cTn id="9" dur="80"/>
                                        <p:tgtEl>
                                          <p:spTgt spid="307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075">
                                            <p:txEl>
                                              <p:pRg st="0" end="0"/>
                                            </p:txEl>
                                          </p:spTgt>
                                        </p:tgtEl>
                                        <p:attrNameLst>
                                          <p:attrName>style.visibility</p:attrName>
                                        </p:attrNameLst>
                                      </p:cBhvr>
                                      <p:to>
                                        <p:strVal val="visible"/>
                                      </p:to>
                                    </p:set>
                                    <p:anim calcmode="discrete" valueType="clr">
                                      <p:cBhvr override="childStyle">
                                        <p:cTn id="14" dur="80"/>
                                        <p:tgtEl>
                                          <p:spTgt spid="307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075">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3075">
                                            <p:txEl>
                                              <p:pRg st="0" end="0"/>
                                            </p:txEl>
                                          </p:spTgt>
                                        </p:tgtEl>
                                        <p:attrNameLst>
                                          <p:attrName>fill.type</p:attrName>
                                        </p:attrNameLst>
                                      </p:cBhvr>
                                      <p:to>
                                        <p:strVal val="solid"/>
                                      </p:to>
                                    </p:set>
                                  </p:childTnLst>
                                </p:cTn>
                              </p:par>
                            </p:childTnLst>
                          </p:cTn>
                        </p:par>
                        <p:par>
                          <p:cTn id="17" fill="hold" nodeType="afterGroup">
                            <p:stCondLst>
                              <p:cond delay="680"/>
                            </p:stCondLst>
                            <p:childTnLst>
                              <p:par>
                                <p:cTn id="18" presetID="27" presetClass="entr" presetSubtype="0" fill="hold" nodeType="afterEffect">
                                  <p:stCondLst>
                                    <p:cond delay="0"/>
                                  </p:stCondLst>
                                  <p:iterate type="lt">
                                    <p:tmPct val="50000"/>
                                  </p:iterate>
                                  <p:childTnLst>
                                    <p:set>
                                      <p:cBhvr>
                                        <p:cTn id="19" dur="1" fill="hold">
                                          <p:stCondLst>
                                            <p:cond delay="0"/>
                                          </p:stCondLst>
                                        </p:cTn>
                                        <p:tgtEl>
                                          <p:spTgt spid="3075">
                                            <p:txEl>
                                              <p:pRg st="1" end="1"/>
                                            </p:txEl>
                                          </p:spTgt>
                                        </p:tgtEl>
                                        <p:attrNameLst>
                                          <p:attrName>style.visibility</p:attrName>
                                        </p:attrNameLst>
                                      </p:cBhvr>
                                      <p:to>
                                        <p:strVal val="visible"/>
                                      </p:to>
                                    </p:set>
                                    <p:anim calcmode="discrete" valueType="clr">
                                      <p:cBhvr override="childStyle">
                                        <p:cTn id="20" dur="80"/>
                                        <p:tgtEl>
                                          <p:spTgt spid="307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075">
                                            <p:txEl>
                                              <p:pRg st="1" end="1"/>
                                            </p:txEl>
                                          </p:spTgt>
                                        </p:tgtEl>
                                        <p:attrNameLst>
                                          <p:attrName>fillcolor</p:attrName>
                                        </p:attrNameLst>
                                      </p:cBhvr>
                                      <p:tavLst>
                                        <p:tav tm="0">
                                          <p:val>
                                            <p:clrVal>
                                              <a:schemeClr val="accent2"/>
                                            </p:clrVal>
                                          </p:val>
                                        </p:tav>
                                        <p:tav tm="50000">
                                          <p:val>
                                            <p:clrVal>
                                              <a:schemeClr val="hlink"/>
                                            </p:clrVal>
                                          </p:val>
                                        </p:tav>
                                      </p:tavLst>
                                    </p:anim>
                                    <p:set>
                                      <p:cBhvr>
                                        <p:cTn id="22" dur="80"/>
                                        <p:tgtEl>
                                          <p:spTgt spid="3075">
                                            <p:txEl>
                                              <p:pRg st="1" end="1"/>
                                            </p:txEl>
                                          </p:spTgt>
                                        </p:tgtEl>
                                        <p:attrNameLst>
                                          <p:attrName>fill.type</p:attrName>
                                        </p:attrNameLst>
                                      </p:cBhvr>
                                      <p:to>
                                        <p:strVal val="solid"/>
                                      </p:to>
                                    </p:set>
                                  </p:childTnLst>
                                </p:cTn>
                              </p:par>
                            </p:childTnLst>
                          </p:cTn>
                        </p:par>
                        <p:par>
                          <p:cTn id="23" fill="hold" nodeType="afterGroup">
                            <p:stCondLst>
                              <p:cond delay="384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075">
                                            <p:txEl>
                                              <p:pRg st="2" end="2"/>
                                            </p:txEl>
                                          </p:spTgt>
                                        </p:tgtEl>
                                        <p:attrNameLst>
                                          <p:attrName>style.visibility</p:attrName>
                                        </p:attrNameLst>
                                      </p:cBhvr>
                                      <p:to>
                                        <p:strVal val="visible"/>
                                      </p:to>
                                    </p:set>
                                    <p:anim calcmode="discrete" valueType="clr">
                                      <p:cBhvr override="childStyle">
                                        <p:cTn id="26" dur="80"/>
                                        <p:tgtEl>
                                          <p:spTgt spid="307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3075">
                                            <p:txEl>
                                              <p:pRg st="2" end="2"/>
                                            </p:txEl>
                                          </p:spTgt>
                                        </p:tgtEl>
                                        <p:attrNameLst>
                                          <p:attrName>fillcolor</p:attrName>
                                        </p:attrNameLst>
                                      </p:cBhvr>
                                      <p:tavLst>
                                        <p:tav tm="0">
                                          <p:val>
                                            <p:clrVal>
                                              <a:schemeClr val="accent2"/>
                                            </p:clrVal>
                                          </p:val>
                                        </p:tav>
                                        <p:tav tm="50000">
                                          <p:val>
                                            <p:clrVal>
                                              <a:schemeClr val="hlink"/>
                                            </p:clrVal>
                                          </p:val>
                                        </p:tav>
                                      </p:tavLst>
                                    </p:anim>
                                    <p:set>
                                      <p:cBhvr>
                                        <p:cTn id="28" dur="80"/>
                                        <p:tgtEl>
                                          <p:spTgt spid="3075">
                                            <p:txEl>
                                              <p:pRg st="2" end="2"/>
                                            </p:txEl>
                                          </p:spTgt>
                                        </p:tgtEl>
                                        <p:attrNameLst>
                                          <p:attrName>fill.type</p:attrName>
                                        </p:attrNameLst>
                                      </p:cBhvr>
                                      <p:to>
                                        <p:strVal val="solid"/>
                                      </p:to>
                                    </p:set>
                                  </p:childTnLst>
                                </p:cTn>
                              </p:par>
                            </p:childTnLst>
                          </p:cTn>
                        </p:par>
                        <p:par>
                          <p:cTn id="29" fill="hold" nodeType="afterGroup">
                            <p:stCondLst>
                              <p:cond delay="520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3075">
                                            <p:txEl>
                                              <p:pRg st="3" end="3"/>
                                            </p:txEl>
                                          </p:spTgt>
                                        </p:tgtEl>
                                        <p:attrNameLst>
                                          <p:attrName>style.visibility</p:attrName>
                                        </p:attrNameLst>
                                      </p:cBhvr>
                                      <p:to>
                                        <p:strVal val="visible"/>
                                      </p:to>
                                    </p:set>
                                    <p:anim calcmode="discrete" valueType="clr">
                                      <p:cBhvr override="childStyle">
                                        <p:cTn id="32" dur="80"/>
                                        <p:tgtEl>
                                          <p:spTgt spid="3075">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3075">
                                            <p:txEl>
                                              <p:pRg st="3" end="3"/>
                                            </p:txEl>
                                          </p:spTgt>
                                        </p:tgtEl>
                                        <p:attrNameLst>
                                          <p:attrName>fillcolor</p:attrName>
                                        </p:attrNameLst>
                                      </p:cBhvr>
                                      <p:tavLst>
                                        <p:tav tm="0">
                                          <p:val>
                                            <p:clrVal>
                                              <a:schemeClr val="accent2"/>
                                            </p:clrVal>
                                          </p:val>
                                        </p:tav>
                                        <p:tav tm="50000">
                                          <p:val>
                                            <p:clrVal>
                                              <a:schemeClr val="hlink"/>
                                            </p:clrVal>
                                          </p:val>
                                        </p:tav>
                                      </p:tavLst>
                                    </p:anim>
                                    <p:set>
                                      <p:cBhvr>
                                        <p:cTn id="34" dur="80"/>
                                        <p:tgtEl>
                                          <p:spTgt spid="3075">
                                            <p:txEl>
                                              <p:pRg st="3" end="3"/>
                                            </p:txEl>
                                          </p:spTgt>
                                        </p:tgtEl>
                                        <p:attrNameLst>
                                          <p:attrName>fill.type</p:attrName>
                                        </p:attrNameLst>
                                      </p:cBhvr>
                                      <p:to>
                                        <p:strVal val="solid"/>
                                      </p:to>
                                    </p:set>
                                  </p:childTnLst>
                                </p:cTn>
                              </p:par>
                            </p:childTnLst>
                          </p:cTn>
                        </p:par>
                        <p:par>
                          <p:cTn id="35" fill="hold" nodeType="afterGroup">
                            <p:stCondLst>
                              <p:cond delay="1064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3075">
                                            <p:txEl>
                                              <p:pRg st="4" end="4"/>
                                            </p:txEl>
                                          </p:spTgt>
                                        </p:tgtEl>
                                        <p:attrNameLst>
                                          <p:attrName>style.visibility</p:attrName>
                                        </p:attrNameLst>
                                      </p:cBhvr>
                                      <p:to>
                                        <p:strVal val="visible"/>
                                      </p:to>
                                    </p:set>
                                    <p:anim calcmode="discrete" valueType="clr">
                                      <p:cBhvr override="childStyle">
                                        <p:cTn id="38" dur="80"/>
                                        <p:tgtEl>
                                          <p:spTgt spid="307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3075">
                                            <p:txEl>
                                              <p:pRg st="4" end="4"/>
                                            </p:txEl>
                                          </p:spTgt>
                                        </p:tgtEl>
                                        <p:attrNameLst>
                                          <p:attrName>fillcolor</p:attrName>
                                        </p:attrNameLst>
                                      </p:cBhvr>
                                      <p:tavLst>
                                        <p:tav tm="0">
                                          <p:val>
                                            <p:clrVal>
                                              <a:schemeClr val="accent2"/>
                                            </p:clrVal>
                                          </p:val>
                                        </p:tav>
                                        <p:tav tm="50000">
                                          <p:val>
                                            <p:clrVal>
                                              <a:schemeClr val="hlink"/>
                                            </p:clrVal>
                                          </p:val>
                                        </p:tav>
                                      </p:tavLst>
                                    </p:anim>
                                    <p:set>
                                      <p:cBhvr>
                                        <p:cTn id="40" dur="80"/>
                                        <p:tgtEl>
                                          <p:spTgt spid="3075">
                                            <p:txEl>
                                              <p:pRg st="4" end="4"/>
                                            </p:txEl>
                                          </p:spTgt>
                                        </p:tgtEl>
                                        <p:attrNameLst>
                                          <p:attrName>fill.type</p:attrName>
                                        </p:attrNameLst>
                                      </p:cBhvr>
                                      <p:to>
                                        <p:strVal val="solid"/>
                                      </p:to>
                                    </p:set>
                                  </p:childTnLst>
                                </p:cTn>
                              </p:par>
                            </p:childTnLst>
                          </p:cTn>
                        </p:par>
                        <p:par>
                          <p:cTn id="41" fill="hold" nodeType="afterGroup">
                            <p:stCondLst>
                              <p:cond delay="1128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3075">
                                            <p:txEl>
                                              <p:pRg st="5" end="5"/>
                                            </p:txEl>
                                          </p:spTgt>
                                        </p:tgtEl>
                                        <p:attrNameLst>
                                          <p:attrName>style.visibility</p:attrName>
                                        </p:attrNameLst>
                                      </p:cBhvr>
                                      <p:to>
                                        <p:strVal val="visible"/>
                                      </p:to>
                                    </p:set>
                                    <p:anim calcmode="discrete" valueType="clr">
                                      <p:cBhvr override="childStyle">
                                        <p:cTn id="44" dur="80"/>
                                        <p:tgtEl>
                                          <p:spTgt spid="3075">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3075">
                                            <p:txEl>
                                              <p:pRg st="5" end="5"/>
                                            </p:txEl>
                                          </p:spTgt>
                                        </p:tgtEl>
                                        <p:attrNameLst>
                                          <p:attrName>fillcolor</p:attrName>
                                        </p:attrNameLst>
                                      </p:cBhvr>
                                      <p:tavLst>
                                        <p:tav tm="0">
                                          <p:val>
                                            <p:clrVal>
                                              <a:schemeClr val="accent2"/>
                                            </p:clrVal>
                                          </p:val>
                                        </p:tav>
                                        <p:tav tm="50000">
                                          <p:val>
                                            <p:clrVal>
                                              <a:schemeClr val="hlink"/>
                                            </p:clrVal>
                                          </p:val>
                                        </p:tav>
                                      </p:tavLst>
                                    </p:anim>
                                    <p:set>
                                      <p:cBhvr>
                                        <p:cTn id="46" dur="80"/>
                                        <p:tgtEl>
                                          <p:spTgt spid="3075">
                                            <p:txEl>
                                              <p:pRg st="5" end="5"/>
                                            </p:txEl>
                                          </p:spTgt>
                                        </p:tgtEl>
                                        <p:attrNameLst>
                                          <p:attrName>fill.type</p:attrName>
                                        </p:attrNameLst>
                                      </p:cBhvr>
                                      <p:to>
                                        <p:strVal val="solid"/>
                                      </p:to>
                                    </p:set>
                                  </p:childTnLst>
                                </p:cTn>
                              </p:par>
                            </p:childTnLst>
                          </p:cTn>
                        </p:par>
                        <p:par>
                          <p:cTn id="47" fill="hold" nodeType="afterGroup">
                            <p:stCondLst>
                              <p:cond delay="1204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3075">
                                            <p:txEl>
                                              <p:pRg st="6" end="6"/>
                                            </p:txEl>
                                          </p:spTgt>
                                        </p:tgtEl>
                                        <p:attrNameLst>
                                          <p:attrName>style.visibility</p:attrName>
                                        </p:attrNameLst>
                                      </p:cBhvr>
                                      <p:to>
                                        <p:strVal val="visible"/>
                                      </p:to>
                                    </p:set>
                                    <p:anim calcmode="discrete" valueType="clr">
                                      <p:cBhvr override="childStyle">
                                        <p:cTn id="50" dur="80"/>
                                        <p:tgtEl>
                                          <p:spTgt spid="3075">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3075">
                                            <p:txEl>
                                              <p:pRg st="6" end="6"/>
                                            </p:txEl>
                                          </p:spTgt>
                                        </p:tgtEl>
                                        <p:attrNameLst>
                                          <p:attrName>fillcolor</p:attrName>
                                        </p:attrNameLst>
                                      </p:cBhvr>
                                      <p:tavLst>
                                        <p:tav tm="0">
                                          <p:val>
                                            <p:clrVal>
                                              <a:schemeClr val="accent2"/>
                                            </p:clrVal>
                                          </p:val>
                                        </p:tav>
                                        <p:tav tm="50000">
                                          <p:val>
                                            <p:clrVal>
                                              <a:schemeClr val="hlink"/>
                                            </p:clrVal>
                                          </p:val>
                                        </p:tav>
                                      </p:tavLst>
                                    </p:anim>
                                    <p:set>
                                      <p:cBhvr>
                                        <p:cTn id="52" dur="80"/>
                                        <p:tgtEl>
                                          <p:spTgt spid="3075">
                                            <p:txEl>
                                              <p:pRg st="6" end="6"/>
                                            </p:txEl>
                                          </p:spTgt>
                                        </p:tgtEl>
                                        <p:attrNameLst>
                                          <p:attrName>fill.type</p:attrName>
                                        </p:attrNameLst>
                                      </p:cBhvr>
                                      <p:to>
                                        <p:strVal val="solid"/>
                                      </p:to>
                                    </p:set>
                                  </p:childTnLst>
                                </p:cTn>
                              </p:par>
                            </p:childTnLst>
                          </p:cTn>
                        </p:par>
                        <p:par>
                          <p:cTn id="53" fill="hold" nodeType="afterGroup">
                            <p:stCondLst>
                              <p:cond delay="13440"/>
                            </p:stCondLst>
                            <p:childTnLst>
                              <p:par>
                                <p:cTn id="54" presetID="27" presetClass="entr" presetSubtype="0" fill="hold" nodeType="afterEffect">
                                  <p:stCondLst>
                                    <p:cond delay="0"/>
                                  </p:stCondLst>
                                  <p:iterate type="lt">
                                    <p:tmPct val="50000"/>
                                  </p:iterate>
                                  <p:childTnLst>
                                    <p:set>
                                      <p:cBhvr>
                                        <p:cTn id="55" dur="1" fill="hold">
                                          <p:stCondLst>
                                            <p:cond delay="0"/>
                                          </p:stCondLst>
                                        </p:cTn>
                                        <p:tgtEl>
                                          <p:spTgt spid="3075">
                                            <p:txEl>
                                              <p:pRg st="7" end="7"/>
                                            </p:txEl>
                                          </p:spTgt>
                                        </p:tgtEl>
                                        <p:attrNameLst>
                                          <p:attrName>style.visibility</p:attrName>
                                        </p:attrNameLst>
                                      </p:cBhvr>
                                      <p:to>
                                        <p:strVal val="visible"/>
                                      </p:to>
                                    </p:set>
                                    <p:anim calcmode="discrete" valueType="clr">
                                      <p:cBhvr override="childStyle">
                                        <p:cTn id="56" dur="80"/>
                                        <p:tgtEl>
                                          <p:spTgt spid="3075">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3075">
                                            <p:txEl>
                                              <p:pRg st="7" end="7"/>
                                            </p:txEl>
                                          </p:spTgt>
                                        </p:tgtEl>
                                        <p:attrNameLst>
                                          <p:attrName>fillcolor</p:attrName>
                                        </p:attrNameLst>
                                      </p:cBhvr>
                                      <p:tavLst>
                                        <p:tav tm="0">
                                          <p:val>
                                            <p:clrVal>
                                              <a:schemeClr val="accent2"/>
                                            </p:clrVal>
                                          </p:val>
                                        </p:tav>
                                        <p:tav tm="50000">
                                          <p:val>
                                            <p:clrVal>
                                              <a:schemeClr val="hlink"/>
                                            </p:clrVal>
                                          </p:val>
                                        </p:tav>
                                      </p:tavLst>
                                    </p:anim>
                                    <p:set>
                                      <p:cBhvr>
                                        <p:cTn id="58" dur="80"/>
                                        <p:tgtEl>
                                          <p:spTgt spid="3075">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en-US">
                <a:solidFill>
                  <a:srgbClr val="FF6699"/>
                </a:solidFill>
              </a:rPr>
              <a:t>Chloramphenicol Cont. )</a:t>
            </a:r>
          </a:p>
        </p:txBody>
      </p:sp>
      <p:sp>
        <p:nvSpPr>
          <p:cNvPr id="4099" name="Rectangle 3"/>
          <p:cNvSpPr>
            <a:spLocks noGrp="1" noChangeArrowheads="1"/>
          </p:cNvSpPr>
          <p:nvPr>
            <p:ph idx="1"/>
          </p:nvPr>
        </p:nvSpPr>
        <p:spPr/>
        <p:txBody>
          <a:bodyPr>
            <a:normAutofit/>
          </a:bodyPr>
          <a:lstStyle/>
          <a:p>
            <a:pPr marL="609600" indent="-609600" eaLnBrk="1" hangingPunct="1">
              <a:lnSpc>
                <a:spcPct val="80000"/>
              </a:lnSpc>
              <a:buFontTx/>
              <a:buNone/>
            </a:pPr>
            <a:r>
              <a:rPr lang="en-US" smtClean="0">
                <a:solidFill>
                  <a:schemeClr val="accent2"/>
                </a:solidFill>
                <a:cs typeface="Arial" charset="0"/>
              </a:rPr>
              <a:t>Clinical uses</a:t>
            </a:r>
          </a:p>
          <a:p>
            <a:pPr marL="609600" indent="-609600" eaLnBrk="1" hangingPunct="1">
              <a:lnSpc>
                <a:spcPct val="80000"/>
              </a:lnSpc>
              <a:buFontTx/>
              <a:buNone/>
            </a:pPr>
            <a:r>
              <a:rPr lang="en-US" smtClean="0">
                <a:cs typeface="Arial" charset="0"/>
              </a:rPr>
              <a:t>Limited because of potential toxicities</a:t>
            </a:r>
          </a:p>
          <a:p>
            <a:pPr marL="609600" indent="-609600" eaLnBrk="1" hangingPunct="1">
              <a:lnSpc>
                <a:spcPct val="80000"/>
              </a:lnSpc>
              <a:buFontTx/>
              <a:buNone/>
            </a:pPr>
            <a:r>
              <a:rPr lang="en-US" smtClean="0">
                <a:cs typeface="Arial" charset="0"/>
              </a:rPr>
              <a:t> </a:t>
            </a:r>
            <a:r>
              <a:rPr lang="en-US" sz="2800" smtClean="0">
                <a:cs typeface="Arial" charset="0"/>
              </a:rPr>
              <a:t>(aplastic anemia &amp;circulatory collapse in                neonates</a:t>
            </a:r>
            <a:r>
              <a:rPr lang="en-US" smtClean="0">
                <a:cs typeface="Arial" charset="0"/>
              </a:rPr>
              <a:t>)   </a:t>
            </a:r>
          </a:p>
          <a:p>
            <a:pPr marL="609600" indent="-609600" eaLnBrk="1" hangingPunct="1">
              <a:lnSpc>
                <a:spcPct val="80000"/>
              </a:lnSpc>
              <a:buFontTx/>
              <a:buNone/>
            </a:pPr>
            <a:r>
              <a:rPr lang="en-US" smtClean="0">
                <a:cs typeface="Arial" charset="0"/>
              </a:rPr>
              <a:t>1. Typhoid fever- s. typhi ( quinolones are preffered)</a:t>
            </a:r>
          </a:p>
          <a:p>
            <a:pPr marL="609600" indent="-609600" eaLnBrk="1" hangingPunct="1">
              <a:lnSpc>
                <a:spcPct val="80000"/>
              </a:lnSpc>
              <a:buFontTx/>
              <a:buNone/>
            </a:pPr>
            <a:r>
              <a:rPr lang="en-US" smtClean="0">
                <a:cs typeface="Arial" charset="0"/>
              </a:rPr>
              <a:t>2. Meningitis –  H. influenzae,N.meningitidis,S.pneumoniae </a:t>
            </a:r>
          </a:p>
          <a:p>
            <a:pPr marL="609600" indent="-609600" eaLnBrk="1" hangingPunct="1">
              <a:lnSpc>
                <a:spcPct val="80000"/>
              </a:lnSpc>
              <a:buFontTx/>
              <a:buNone/>
            </a:pPr>
            <a:r>
              <a:rPr lang="en-US" smtClean="0">
                <a:cs typeface="Arial" charset="0"/>
              </a:rPr>
              <a:t>                                    ( Ceftriaxone is preffered )     </a:t>
            </a:r>
          </a:p>
          <a:p>
            <a:pPr marL="609600" indent="-609600" eaLnBrk="1" hangingPunct="1">
              <a:lnSpc>
                <a:spcPct val="80000"/>
              </a:lnSpc>
              <a:buFontTx/>
              <a:buNone/>
            </a:pPr>
            <a:r>
              <a:rPr lang="en-US" smtClean="0">
                <a:cs typeface="Arial" charset="0"/>
              </a:rPr>
              <a:t>3. Anaerobic infections- B. fragilis</a:t>
            </a:r>
          </a:p>
          <a:p>
            <a:pPr marL="609600" indent="-609600" eaLnBrk="1" hangingPunct="1">
              <a:lnSpc>
                <a:spcPct val="80000"/>
              </a:lnSpc>
              <a:buFontTx/>
              <a:buNone/>
            </a:pPr>
            <a:r>
              <a:rPr lang="en-US" smtClean="0">
                <a:cs typeface="Arial" charset="0"/>
              </a:rPr>
              <a:t>                                    (Metronidazole is the drug of choice) </a:t>
            </a:r>
          </a:p>
          <a:p>
            <a:pPr marL="609600" indent="-609600" eaLnBrk="1" hangingPunct="1">
              <a:lnSpc>
                <a:spcPct val="80000"/>
              </a:lnSpc>
              <a:buFontTx/>
              <a:buNone/>
            </a:pPr>
            <a:r>
              <a:rPr lang="en-US" smtClean="0">
                <a:cs typeface="Arial" charset="0"/>
              </a:rPr>
              <a:t>4. Rickettsia infections – Doxycycline is preffered</a:t>
            </a:r>
          </a:p>
          <a:p>
            <a:pPr marL="609600" indent="-609600" eaLnBrk="1" hangingPunct="1">
              <a:lnSpc>
                <a:spcPct val="80000"/>
              </a:lnSpc>
              <a:buFontTx/>
              <a:buNone/>
            </a:pPr>
            <a:r>
              <a:rPr lang="en-US" smtClean="0">
                <a:cs typeface="Arial" charset="0"/>
              </a:rPr>
              <a:t>5. Bacterial conjunctivitis ( topical )</a:t>
            </a:r>
          </a:p>
        </p:txBody>
      </p:sp>
      <p:sp>
        <p:nvSpPr>
          <p:cNvPr id="2" name="Date Placeholder 1"/>
          <p:cNvSpPr>
            <a:spLocks noGrp="1"/>
          </p:cNvSpPr>
          <p:nvPr>
            <p:ph type="dt" sz="half" idx="10"/>
          </p:nvPr>
        </p:nvSpPr>
        <p:spPr/>
        <p:txBody>
          <a:bodyPr/>
          <a:lstStyle/>
          <a:p>
            <a:fld id="{6FBB9C3D-AD9F-4303-B5E2-2EBEB4CFD954}"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182800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098"/>
                                        </p:tgtEl>
                                        <p:attrNameLst>
                                          <p:attrName>style.visibility</p:attrName>
                                        </p:attrNameLst>
                                      </p:cBhvr>
                                      <p:to>
                                        <p:strVal val="visible"/>
                                      </p:to>
                                    </p:set>
                                    <p:anim calcmode="discrete" valueType="clr">
                                      <p:cBhvr override="childStyle">
                                        <p:cTn id="7" dur="80"/>
                                        <p:tgtEl>
                                          <p:spTgt spid="409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098"/>
                                        </p:tgtEl>
                                        <p:attrNameLst>
                                          <p:attrName>fillcolor</p:attrName>
                                        </p:attrNameLst>
                                      </p:cBhvr>
                                      <p:tavLst>
                                        <p:tav tm="0">
                                          <p:val>
                                            <p:clrVal>
                                              <a:schemeClr val="accent2"/>
                                            </p:clrVal>
                                          </p:val>
                                        </p:tav>
                                        <p:tav tm="50000">
                                          <p:val>
                                            <p:clrVal>
                                              <a:schemeClr val="hlink"/>
                                            </p:clrVal>
                                          </p:val>
                                        </p:tav>
                                      </p:tavLst>
                                    </p:anim>
                                    <p:set>
                                      <p:cBhvr>
                                        <p:cTn id="9" dur="80"/>
                                        <p:tgtEl>
                                          <p:spTgt spid="409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4099">
                                            <p:txEl>
                                              <p:pRg st="0" end="0"/>
                                            </p:txEl>
                                          </p:spTgt>
                                        </p:tgtEl>
                                        <p:attrNameLst>
                                          <p:attrName>style.visibility</p:attrName>
                                        </p:attrNameLst>
                                      </p:cBhvr>
                                      <p:to>
                                        <p:strVal val="visible"/>
                                      </p:to>
                                    </p:set>
                                    <p:anim calcmode="discrete" valueType="clr">
                                      <p:cBhvr override="childStyle">
                                        <p:cTn id="14" dur="80"/>
                                        <p:tgtEl>
                                          <p:spTgt spid="409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4099">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4099">
                                            <p:txEl>
                                              <p:pRg st="0" end="0"/>
                                            </p:txEl>
                                          </p:spTgt>
                                        </p:tgtEl>
                                        <p:attrNameLst>
                                          <p:attrName>fill.type</p:attrName>
                                        </p:attrNameLst>
                                      </p:cBhvr>
                                      <p:to>
                                        <p:strVal val="solid"/>
                                      </p:to>
                                    </p:set>
                                  </p:childTnLst>
                                </p:cTn>
                              </p:par>
                            </p:childTnLst>
                          </p:cTn>
                        </p:par>
                        <p:par>
                          <p:cTn id="17" fill="hold" nodeType="afterGroup">
                            <p:stCondLst>
                              <p:cond delay="520"/>
                            </p:stCondLst>
                            <p:childTnLst>
                              <p:par>
                                <p:cTn id="18" presetID="27" presetClass="entr" presetSubtype="0" fill="hold" nodeType="afterEffect">
                                  <p:stCondLst>
                                    <p:cond delay="0"/>
                                  </p:stCondLst>
                                  <p:iterate type="lt">
                                    <p:tmPct val="50000"/>
                                  </p:iterate>
                                  <p:childTnLst>
                                    <p:set>
                                      <p:cBhvr>
                                        <p:cTn id="19" dur="1" fill="hold">
                                          <p:stCondLst>
                                            <p:cond delay="0"/>
                                          </p:stCondLst>
                                        </p:cTn>
                                        <p:tgtEl>
                                          <p:spTgt spid="4099">
                                            <p:txEl>
                                              <p:pRg st="1" end="1"/>
                                            </p:txEl>
                                          </p:spTgt>
                                        </p:tgtEl>
                                        <p:attrNameLst>
                                          <p:attrName>style.visibility</p:attrName>
                                        </p:attrNameLst>
                                      </p:cBhvr>
                                      <p:to>
                                        <p:strVal val="visible"/>
                                      </p:to>
                                    </p:set>
                                    <p:anim calcmode="discrete" valueType="clr">
                                      <p:cBhvr override="childStyle">
                                        <p:cTn id="20" dur="80"/>
                                        <p:tgtEl>
                                          <p:spTgt spid="409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4099">
                                            <p:txEl>
                                              <p:pRg st="1" end="1"/>
                                            </p:txEl>
                                          </p:spTgt>
                                        </p:tgtEl>
                                        <p:attrNameLst>
                                          <p:attrName>fillcolor</p:attrName>
                                        </p:attrNameLst>
                                      </p:cBhvr>
                                      <p:tavLst>
                                        <p:tav tm="0">
                                          <p:val>
                                            <p:clrVal>
                                              <a:schemeClr val="accent2"/>
                                            </p:clrVal>
                                          </p:val>
                                        </p:tav>
                                        <p:tav tm="50000">
                                          <p:val>
                                            <p:clrVal>
                                              <a:schemeClr val="hlink"/>
                                            </p:clrVal>
                                          </p:val>
                                        </p:tav>
                                      </p:tavLst>
                                    </p:anim>
                                    <p:set>
                                      <p:cBhvr>
                                        <p:cTn id="22" dur="80"/>
                                        <p:tgtEl>
                                          <p:spTgt spid="4099">
                                            <p:txEl>
                                              <p:pRg st="1" end="1"/>
                                            </p:txEl>
                                          </p:spTgt>
                                        </p:tgtEl>
                                        <p:attrNameLst>
                                          <p:attrName>fill.type</p:attrName>
                                        </p:attrNameLst>
                                      </p:cBhvr>
                                      <p:to>
                                        <p:strVal val="solid"/>
                                      </p:to>
                                    </p:set>
                                  </p:childTnLst>
                                </p:cTn>
                              </p:par>
                            </p:childTnLst>
                          </p:cTn>
                        </p:par>
                        <p:par>
                          <p:cTn id="23" fill="hold" nodeType="afterGroup">
                            <p:stCondLst>
                              <p:cond delay="196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4099">
                                            <p:txEl>
                                              <p:pRg st="2" end="2"/>
                                            </p:txEl>
                                          </p:spTgt>
                                        </p:tgtEl>
                                        <p:attrNameLst>
                                          <p:attrName>style.visibility</p:attrName>
                                        </p:attrNameLst>
                                      </p:cBhvr>
                                      <p:to>
                                        <p:strVal val="visible"/>
                                      </p:to>
                                    </p:set>
                                    <p:anim calcmode="discrete" valueType="clr">
                                      <p:cBhvr override="childStyle">
                                        <p:cTn id="26" dur="80"/>
                                        <p:tgtEl>
                                          <p:spTgt spid="409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4099">
                                            <p:txEl>
                                              <p:pRg st="2" end="2"/>
                                            </p:txEl>
                                          </p:spTgt>
                                        </p:tgtEl>
                                        <p:attrNameLst>
                                          <p:attrName>fillcolor</p:attrName>
                                        </p:attrNameLst>
                                      </p:cBhvr>
                                      <p:tavLst>
                                        <p:tav tm="0">
                                          <p:val>
                                            <p:clrVal>
                                              <a:schemeClr val="accent2"/>
                                            </p:clrVal>
                                          </p:val>
                                        </p:tav>
                                        <p:tav tm="50000">
                                          <p:val>
                                            <p:clrVal>
                                              <a:schemeClr val="hlink"/>
                                            </p:clrVal>
                                          </p:val>
                                        </p:tav>
                                      </p:tavLst>
                                    </p:anim>
                                    <p:set>
                                      <p:cBhvr>
                                        <p:cTn id="28" dur="80"/>
                                        <p:tgtEl>
                                          <p:spTgt spid="4099">
                                            <p:txEl>
                                              <p:pRg st="2" end="2"/>
                                            </p:txEl>
                                          </p:spTgt>
                                        </p:tgtEl>
                                        <p:attrNameLst>
                                          <p:attrName>fill.type</p:attrName>
                                        </p:attrNameLst>
                                      </p:cBhvr>
                                      <p:to>
                                        <p:strVal val="solid"/>
                                      </p:to>
                                    </p:set>
                                  </p:childTnLst>
                                </p:cTn>
                              </p:par>
                            </p:childTnLst>
                          </p:cTn>
                        </p:par>
                        <p:par>
                          <p:cTn id="29" fill="hold" nodeType="afterGroup">
                            <p:stCondLst>
                              <p:cond delay="384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4099">
                                            <p:txEl>
                                              <p:pRg st="3" end="3"/>
                                            </p:txEl>
                                          </p:spTgt>
                                        </p:tgtEl>
                                        <p:attrNameLst>
                                          <p:attrName>style.visibility</p:attrName>
                                        </p:attrNameLst>
                                      </p:cBhvr>
                                      <p:to>
                                        <p:strVal val="visible"/>
                                      </p:to>
                                    </p:set>
                                    <p:anim calcmode="discrete" valueType="clr">
                                      <p:cBhvr override="childStyle">
                                        <p:cTn id="32" dur="80"/>
                                        <p:tgtEl>
                                          <p:spTgt spid="409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4099">
                                            <p:txEl>
                                              <p:pRg st="3" end="3"/>
                                            </p:txEl>
                                          </p:spTgt>
                                        </p:tgtEl>
                                        <p:attrNameLst>
                                          <p:attrName>fillcolor</p:attrName>
                                        </p:attrNameLst>
                                      </p:cBhvr>
                                      <p:tavLst>
                                        <p:tav tm="0">
                                          <p:val>
                                            <p:clrVal>
                                              <a:schemeClr val="accent2"/>
                                            </p:clrVal>
                                          </p:val>
                                        </p:tav>
                                        <p:tav tm="50000">
                                          <p:val>
                                            <p:clrVal>
                                              <a:schemeClr val="hlink"/>
                                            </p:clrVal>
                                          </p:val>
                                        </p:tav>
                                      </p:tavLst>
                                    </p:anim>
                                    <p:set>
                                      <p:cBhvr>
                                        <p:cTn id="34" dur="80"/>
                                        <p:tgtEl>
                                          <p:spTgt spid="4099">
                                            <p:txEl>
                                              <p:pRg st="3" end="3"/>
                                            </p:txEl>
                                          </p:spTgt>
                                        </p:tgtEl>
                                        <p:attrNameLst>
                                          <p:attrName>fill.type</p:attrName>
                                        </p:attrNameLst>
                                      </p:cBhvr>
                                      <p:to>
                                        <p:strVal val="solid"/>
                                      </p:to>
                                    </p:set>
                                  </p:childTnLst>
                                </p:cTn>
                              </p:par>
                            </p:childTnLst>
                          </p:cTn>
                        </p:par>
                        <p:par>
                          <p:cTn id="35" fill="hold" nodeType="afterGroup">
                            <p:stCondLst>
                              <p:cond delay="572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4099">
                                            <p:txEl>
                                              <p:pRg st="4" end="4"/>
                                            </p:txEl>
                                          </p:spTgt>
                                        </p:tgtEl>
                                        <p:attrNameLst>
                                          <p:attrName>style.visibility</p:attrName>
                                        </p:attrNameLst>
                                      </p:cBhvr>
                                      <p:to>
                                        <p:strVal val="visible"/>
                                      </p:to>
                                    </p:set>
                                    <p:anim calcmode="discrete" valueType="clr">
                                      <p:cBhvr override="childStyle">
                                        <p:cTn id="38" dur="80"/>
                                        <p:tgtEl>
                                          <p:spTgt spid="409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4099">
                                            <p:txEl>
                                              <p:pRg st="4" end="4"/>
                                            </p:txEl>
                                          </p:spTgt>
                                        </p:tgtEl>
                                        <p:attrNameLst>
                                          <p:attrName>fillcolor</p:attrName>
                                        </p:attrNameLst>
                                      </p:cBhvr>
                                      <p:tavLst>
                                        <p:tav tm="0">
                                          <p:val>
                                            <p:clrVal>
                                              <a:schemeClr val="accent2"/>
                                            </p:clrVal>
                                          </p:val>
                                        </p:tav>
                                        <p:tav tm="50000">
                                          <p:val>
                                            <p:clrVal>
                                              <a:schemeClr val="hlink"/>
                                            </p:clrVal>
                                          </p:val>
                                        </p:tav>
                                      </p:tavLst>
                                    </p:anim>
                                    <p:set>
                                      <p:cBhvr>
                                        <p:cTn id="40" dur="80"/>
                                        <p:tgtEl>
                                          <p:spTgt spid="4099">
                                            <p:txEl>
                                              <p:pRg st="4" end="4"/>
                                            </p:txEl>
                                          </p:spTgt>
                                        </p:tgtEl>
                                        <p:attrNameLst>
                                          <p:attrName>fill.type</p:attrName>
                                        </p:attrNameLst>
                                      </p:cBhvr>
                                      <p:to>
                                        <p:strVal val="solid"/>
                                      </p:to>
                                    </p:set>
                                  </p:childTnLst>
                                </p:cTn>
                              </p:par>
                            </p:childTnLst>
                          </p:cTn>
                        </p:par>
                        <p:par>
                          <p:cTn id="41" fill="hold" nodeType="afterGroup">
                            <p:stCondLst>
                              <p:cond delay="788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4099">
                                            <p:txEl>
                                              <p:pRg st="5" end="5"/>
                                            </p:txEl>
                                          </p:spTgt>
                                        </p:tgtEl>
                                        <p:attrNameLst>
                                          <p:attrName>style.visibility</p:attrName>
                                        </p:attrNameLst>
                                      </p:cBhvr>
                                      <p:to>
                                        <p:strVal val="visible"/>
                                      </p:to>
                                    </p:set>
                                    <p:anim calcmode="discrete" valueType="clr">
                                      <p:cBhvr override="childStyle">
                                        <p:cTn id="44" dur="80"/>
                                        <p:tgtEl>
                                          <p:spTgt spid="4099">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4099">
                                            <p:txEl>
                                              <p:pRg st="5" end="5"/>
                                            </p:txEl>
                                          </p:spTgt>
                                        </p:tgtEl>
                                        <p:attrNameLst>
                                          <p:attrName>fillcolor</p:attrName>
                                        </p:attrNameLst>
                                      </p:cBhvr>
                                      <p:tavLst>
                                        <p:tav tm="0">
                                          <p:val>
                                            <p:clrVal>
                                              <a:schemeClr val="accent2"/>
                                            </p:clrVal>
                                          </p:val>
                                        </p:tav>
                                        <p:tav tm="50000">
                                          <p:val>
                                            <p:clrVal>
                                              <a:schemeClr val="hlink"/>
                                            </p:clrVal>
                                          </p:val>
                                        </p:tav>
                                      </p:tavLst>
                                    </p:anim>
                                    <p:set>
                                      <p:cBhvr>
                                        <p:cTn id="46" dur="80"/>
                                        <p:tgtEl>
                                          <p:spTgt spid="4099">
                                            <p:txEl>
                                              <p:pRg st="5" end="5"/>
                                            </p:txEl>
                                          </p:spTgt>
                                        </p:tgtEl>
                                        <p:attrNameLst>
                                          <p:attrName>fill.type</p:attrName>
                                        </p:attrNameLst>
                                      </p:cBhvr>
                                      <p:to>
                                        <p:strVal val="solid"/>
                                      </p:to>
                                    </p:set>
                                  </p:childTnLst>
                                </p:cTn>
                              </p:par>
                            </p:childTnLst>
                          </p:cTn>
                        </p:par>
                        <p:par>
                          <p:cTn id="47" fill="hold" nodeType="afterGroup">
                            <p:stCondLst>
                              <p:cond delay="888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4099">
                                            <p:txEl>
                                              <p:pRg st="6" end="6"/>
                                            </p:txEl>
                                          </p:spTgt>
                                        </p:tgtEl>
                                        <p:attrNameLst>
                                          <p:attrName>style.visibility</p:attrName>
                                        </p:attrNameLst>
                                      </p:cBhvr>
                                      <p:to>
                                        <p:strVal val="visible"/>
                                      </p:to>
                                    </p:set>
                                    <p:anim calcmode="discrete" valueType="clr">
                                      <p:cBhvr override="childStyle">
                                        <p:cTn id="50" dur="80"/>
                                        <p:tgtEl>
                                          <p:spTgt spid="4099">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4099">
                                            <p:txEl>
                                              <p:pRg st="6" end="6"/>
                                            </p:txEl>
                                          </p:spTgt>
                                        </p:tgtEl>
                                        <p:attrNameLst>
                                          <p:attrName>fillcolor</p:attrName>
                                        </p:attrNameLst>
                                      </p:cBhvr>
                                      <p:tavLst>
                                        <p:tav tm="0">
                                          <p:val>
                                            <p:clrVal>
                                              <a:schemeClr val="accent2"/>
                                            </p:clrVal>
                                          </p:val>
                                        </p:tav>
                                        <p:tav tm="50000">
                                          <p:val>
                                            <p:clrVal>
                                              <a:schemeClr val="hlink"/>
                                            </p:clrVal>
                                          </p:val>
                                        </p:tav>
                                      </p:tavLst>
                                    </p:anim>
                                    <p:set>
                                      <p:cBhvr>
                                        <p:cTn id="52" dur="80"/>
                                        <p:tgtEl>
                                          <p:spTgt spid="4099">
                                            <p:txEl>
                                              <p:pRg st="6" end="6"/>
                                            </p:txEl>
                                          </p:spTgt>
                                        </p:tgtEl>
                                        <p:attrNameLst>
                                          <p:attrName>fill.type</p:attrName>
                                        </p:attrNameLst>
                                      </p:cBhvr>
                                      <p:to>
                                        <p:strVal val="solid"/>
                                      </p:to>
                                    </p:set>
                                  </p:childTnLst>
                                </p:cTn>
                              </p:par>
                            </p:childTnLst>
                          </p:cTn>
                        </p:par>
                        <p:par>
                          <p:cTn id="53" fill="hold" nodeType="afterGroup">
                            <p:stCondLst>
                              <p:cond delay="10200"/>
                            </p:stCondLst>
                            <p:childTnLst>
                              <p:par>
                                <p:cTn id="54" presetID="27" presetClass="entr" presetSubtype="0" fill="hold" nodeType="afterEffect">
                                  <p:stCondLst>
                                    <p:cond delay="0"/>
                                  </p:stCondLst>
                                  <p:iterate type="lt">
                                    <p:tmPct val="50000"/>
                                  </p:iterate>
                                  <p:childTnLst>
                                    <p:set>
                                      <p:cBhvr>
                                        <p:cTn id="55" dur="1" fill="hold">
                                          <p:stCondLst>
                                            <p:cond delay="0"/>
                                          </p:stCondLst>
                                        </p:cTn>
                                        <p:tgtEl>
                                          <p:spTgt spid="4099">
                                            <p:txEl>
                                              <p:pRg st="7" end="7"/>
                                            </p:txEl>
                                          </p:spTgt>
                                        </p:tgtEl>
                                        <p:attrNameLst>
                                          <p:attrName>style.visibility</p:attrName>
                                        </p:attrNameLst>
                                      </p:cBhvr>
                                      <p:to>
                                        <p:strVal val="visible"/>
                                      </p:to>
                                    </p:set>
                                    <p:anim calcmode="discrete" valueType="clr">
                                      <p:cBhvr override="childStyle">
                                        <p:cTn id="56" dur="80"/>
                                        <p:tgtEl>
                                          <p:spTgt spid="4099">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4099">
                                            <p:txEl>
                                              <p:pRg st="7" end="7"/>
                                            </p:txEl>
                                          </p:spTgt>
                                        </p:tgtEl>
                                        <p:attrNameLst>
                                          <p:attrName>fillcolor</p:attrName>
                                        </p:attrNameLst>
                                      </p:cBhvr>
                                      <p:tavLst>
                                        <p:tav tm="0">
                                          <p:val>
                                            <p:clrVal>
                                              <a:schemeClr val="accent2"/>
                                            </p:clrVal>
                                          </p:val>
                                        </p:tav>
                                        <p:tav tm="50000">
                                          <p:val>
                                            <p:clrVal>
                                              <a:schemeClr val="hlink"/>
                                            </p:clrVal>
                                          </p:val>
                                        </p:tav>
                                      </p:tavLst>
                                    </p:anim>
                                    <p:set>
                                      <p:cBhvr>
                                        <p:cTn id="58" dur="80"/>
                                        <p:tgtEl>
                                          <p:spTgt spid="4099">
                                            <p:txEl>
                                              <p:pRg st="7" end="7"/>
                                            </p:txEl>
                                          </p:spTgt>
                                        </p:tgtEl>
                                        <p:attrNameLst>
                                          <p:attrName>fill.type</p:attrName>
                                        </p:attrNameLst>
                                      </p:cBhvr>
                                      <p:to>
                                        <p:strVal val="solid"/>
                                      </p:to>
                                    </p:set>
                                  </p:childTnLst>
                                </p:cTn>
                              </p:par>
                            </p:childTnLst>
                          </p:cTn>
                        </p:par>
                        <p:par>
                          <p:cTn id="59" fill="hold" nodeType="afterGroup">
                            <p:stCondLst>
                              <p:cond delay="11520"/>
                            </p:stCondLst>
                            <p:childTnLst>
                              <p:par>
                                <p:cTn id="60" presetID="27" presetClass="entr" presetSubtype="0" fill="hold" nodeType="afterEffect">
                                  <p:stCondLst>
                                    <p:cond delay="0"/>
                                  </p:stCondLst>
                                  <p:iterate type="lt">
                                    <p:tmPct val="50000"/>
                                  </p:iterate>
                                  <p:childTnLst>
                                    <p:set>
                                      <p:cBhvr>
                                        <p:cTn id="61" dur="1" fill="hold">
                                          <p:stCondLst>
                                            <p:cond delay="0"/>
                                          </p:stCondLst>
                                        </p:cTn>
                                        <p:tgtEl>
                                          <p:spTgt spid="4099">
                                            <p:txEl>
                                              <p:pRg st="8" end="8"/>
                                            </p:txEl>
                                          </p:spTgt>
                                        </p:tgtEl>
                                        <p:attrNameLst>
                                          <p:attrName>style.visibility</p:attrName>
                                        </p:attrNameLst>
                                      </p:cBhvr>
                                      <p:to>
                                        <p:strVal val="visible"/>
                                      </p:to>
                                    </p:set>
                                    <p:anim calcmode="discrete" valueType="clr">
                                      <p:cBhvr override="childStyle">
                                        <p:cTn id="62" dur="80"/>
                                        <p:tgtEl>
                                          <p:spTgt spid="4099">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4099">
                                            <p:txEl>
                                              <p:pRg st="8" end="8"/>
                                            </p:txEl>
                                          </p:spTgt>
                                        </p:tgtEl>
                                        <p:attrNameLst>
                                          <p:attrName>fillcolor</p:attrName>
                                        </p:attrNameLst>
                                      </p:cBhvr>
                                      <p:tavLst>
                                        <p:tav tm="0">
                                          <p:val>
                                            <p:clrVal>
                                              <a:schemeClr val="accent2"/>
                                            </p:clrVal>
                                          </p:val>
                                        </p:tav>
                                        <p:tav tm="50000">
                                          <p:val>
                                            <p:clrVal>
                                              <a:schemeClr val="hlink"/>
                                            </p:clrVal>
                                          </p:val>
                                        </p:tav>
                                      </p:tavLst>
                                    </p:anim>
                                    <p:set>
                                      <p:cBhvr>
                                        <p:cTn id="64" dur="80"/>
                                        <p:tgtEl>
                                          <p:spTgt spid="4099">
                                            <p:txEl>
                                              <p:pRg st="8" end="8"/>
                                            </p:txEl>
                                          </p:spTgt>
                                        </p:tgtEl>
                                        <p:attrNameLst>
                                          <p:attrName>fill.type</p:attrName>
                                        </p:attrNameLst>
                                      </p:cBhvr>
                                      <p:to>
                                        <p:strVal val="solid"/>
                                      </p:to>
                                    </p:set>
                                  </p:childTnLst>
                                </p:cTn>
                              </p:par>
                            </p:childTnLst>
                          </p:cTn>
                        </p:par>
                        <p:par>
                          <p:cTn id="65" fill="hold" nodeType="afterGroup">
                            <p:stCondLst>
                              <p:cond delay="13360"/>
                            </p:stCondLst>
                            <p:childTnLst>
                              <p:par>
                                <p:cTn id="66" presetID="27" presetClass="entr" presetSubtype="0" fill="hold" nodeType="afterEffect">
                                  <p:stCondLst>
                                    <p:cond delay="0"/>
                                  </p:stCondLst>
                                  <p:iterate type="lt">
                                    <p:tmPct val="50000"/>
                                  </p:iterate>
                                  <p:childTnLst>
                                    <p:set>
                                      <p:cBhvr>
                                        <p:cTn id="67" dur="1" fill="hold">
                                          <p:stCondLst>
                                            <p:cond delay="0"/>
                                          </p:stCondLst>
                                        </p:cTn>
                                        <p:tgtEl>
                                          <p:spTgt spid="4099">
                                            <p:txEl>
                                              <p:pRg st="9" end="9"/>
                                            </p:txEl>
                                          </p:spTgt>
                                        </p:tgtEl>
                                        <p:attrNameLst>
                                          <p:attrName>style.visibility</p:attrName>
                                        </p:attrNameLst>
                                      </p:cBhvr>
                                      <p:to>
                                        <p:strVal val="visible"/>
                                      </p:to>
                                    </p:set>
                                    <p:anim calcmode="discrete" valueType="clr">
                                      <p:cBhvr override="childStyle">
                                        <p:cTn id="68" dur="80"/>
                                        <p:tgtEl>
                                          <p:spTgt spid="4099">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9" dur="80"/>
                                        <p:tgtEl>
                                          <p:spTgt spid="4099">
                                            <p:txEl>
                                              <p:pRg st="9" end="9"/>
                                            </p:txEl>
                                          </p:spTgt>
                                        </p:tgtEl>
                                        <p:attrNameLst>
                                          <p:attrName>fillcolor</p:attrName>
                                        </p:attrNameLst>
                                      </p:cBhvr>
                                      <p:tavLst>
                                        <p:tav tm="0">
                                          <p:val>
                                            <p:clrVal>
                                              <a:schemeClr val="accent2"/>
                                            </p:clrVal>
                                          </p:val>
                                        </p:tav>
                                        <p:tav tm="50000">
                                          <p:val>
                                            <p:clrVal>
                                              <a:schemeClr val="hlink"/>
                                            </p:clrVal>
                                          </p:val>
                                        </p:tav>
                                      </p:tavLst>
                                    </p:anim>
                                    <p:set>
                                      <p:cBhvr>
                                        <p:cTn id="70" dur="80"/>
                                        <p:tgtEl>
                                          <p:spTgt spid="4099">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en-US">
                <a:solidFill>
                  <a:srgbClr val="FF6699"/>
                </a:solidFill>
              </a:rPr>
              <a:t>Chloramphenicol ( cont. )</a:t>
            </a:r>
          </a:p>
        </p:txBody>
      </p:sp>
      <p:sp>
        <p:nvSpPr>
          <p:cNvPr id="5123" name="Rectangle 3"/>
          <p:cNvSpPr>
            <a:spLocks noGrp="1" noChangeArrowheads="1"/>
          </p:cNvSpPr>
          <p:nvPr>
            <p:ph idx="1"/>
          </p:nvPr>
        </p:nvSpPr>
        <p:spPr/>
        <p:txBody>
          <a:bodyPr>
            <a:normAutofit/>
          </a:bodyPr>
          <a:lstStyle/>
          <a:p>
            <a:pPr marL="609600" indent="-609600" eaLnBrk="1" hangingPunct="1">
              <a:lnSpc>
                <a:spcPct val="80000"/>
              </a:lnSpc>
              <a:buFontTx/>
              <a:buNone/>
            </a:pPr>
            <a:r>
              <a:rPr lang="en-US" sz="2800" b="1" smtClean="0">
                <a:solidFill>
                  <a:schemeClr val="accent2"/>
                </a:solidFill>
                <a:cs typeface="Arial" charset="0"/>
              </a:rPr>
              <a:t>Side effects</a:t>
            </a:r>
          </a:p>
          <a:p>
            <a:pPr marL="609600" indent="-609600" eaLnBrk="1" hangingPunct="1">
              <a:lnSpc>
                <a:spcPct val="80000"/>
              </a:lnSpc>
              <a:buFontTx/>
              <a:buNone/>
            </a:pPr>
            <a:r>
              <a:rPr lang="en-US" smtClean="0">
                <a:cs typeface="Arial" charset="0"/>
              </a:rPr>
              <a:t>1.Hypersensitivity- low incidence</a:t>
            </a:r>
          </a:p>
          <a:p>
            <a:pPr marL="609600" indent="-609600" eaLnBrk="1" hangingPunct="1">
              <a:lnSpc>
                <a:spcPct val="80000"/>
              </a:lnSpc>
              <a:buFontTx/>
              <a:buNone/>
            </a:pPr>
            <a:r>
              <a:rPr lang="en-US" smtClean="0">
                <a:cs typeface="Arial" charset="0"/>
              </a:rPr>
              <a:t>2. A plastic anaemia ( fatal )</a:t>
            </a:r>
          </a:p>
          <a:p>
            <a:pPr marL="609600" indent="-609600" eaLnBrk="1" hangingPunct="1">
              <a:lnSpc>
                <a:spcPct val="80000"/>
              </a:lnSpc>
              <a:buFontTx/>
              <a:buNone/>
            </a:pPr>
            <a:r>
              <a:rPr lang="en-US" smtClean="0">
                <a:cs typeface="Arial" charset="0"/>
              </a:rPr>
              <a:t>3.Grey baby syndrome</a:t>
            </a:r>
          </a:p>
          <a:p>
            <a:pPr marL="609600" indent="-609600" eaLnBrk="1" hangingPunct="1">
              <a:lnSpc>
                <a:spcPct val="80000"/>
              </a:lnSpc>
              <a:buFontTx/>
              <a:buNone/>
            </a:pPr>
            <a:r>
              <a:rPr lang="en-US" smtClean="0">
                <a:cs typeface="Arial" charset="0"/>
              </a:rPr>
              <a:t>4.Suprainfections</a:t>
            </a:r>
          </a:p>
          <a:p>
            <a:pPr marL="609600" indent="-609600" eaLnBrk="1" hangingPunct="1">
              <a:lnSpc>
                <a:spcPct val="80000"/>
              </a:lnSpc>
              <a:buFontTx/>
              <a:buNone/>
            </a:pPr>
            <a:r>
              <a:rPr lang="en-US" smtClean="0">
                <a:cs typeface="Arial" charset="0"/>
              </a:rPr>
              <a:t>5. Interaction with other drugs :</a:t>
            </a:r>
          </a:p>
          <a:p>
            <a:pPr marL="609600" indent="-609600" eaLnBrk="1" hangingPunct="1">
              <a:lnSpc>
                <a:spcPct val="80000"/>
              </a:lnSpc>
              <a:buFontTx/>
              <a:buNone/>
            </a:pPr>
            <a:r>
              <a:rPr lang="en-US" smtClean="0">
                <a:cs typeface="Arial" charset="0"/>
              </a:rPr>
              <a:t>           Inhibits liver microsomal enzymes     </a:t>
            </a:r>
          </a:p>
          <a:p>
            <a:pPr marL="609600" indent="-609600" eaLnBrk="1" hangingPunct="1">
              <a:lnSpc>
                <a:spcPct val="80000"/>
              </a:lnSpc>
              <a:buFontTx/>
              <a:buNone/>
            </a:pPr>
            <a:r>
              <a:rPr lang="en-US" smtClean="0">
                <a:cs typeface="Arial" charset="0"/>
              </a:rPr>
              <a:t>                  Phenytoin</a:t>
            </a:r>
          </a:p>
          <a:p>
            <a:pPr marL="609600" indent="-609600" eaLnBrk="1" hangingPunct="1">
              <a:lnSpc>
                <a:spcPct val="80000"/>
              </a:lnSpc>
              <a:buFontTx/>
              <a:buNone/>
            </a:pPr>
            <a:r>
              <a:rPr lang="en-US" smtClean="0">
                <a:cs typeface="Arial" charset="0"/>
              </a:rPr>
              <a:t>                 Tolbutamide</a:t>
            </a:r>
          </a:p>
          <a:p>
            <a:pPr marL="609600" indent="-609600" eaLnBrk="1" hangingPunct="1">
              <a:lnSpc>
                <a:spcPct val="80000"/>
              </a:lnSpc>
              <a:buFontTx/>
              <a:buNone/>
            </a:pPr>
            <a:r>
              <a:rPr lang="en-US" smtClean="0">
                <a:cs typeface="Arial" charset="0"/>
              </a:rPr>
              <a:t>                 Chlorpropamide</a:t>
            </a:r>
          </a:p>
          <a:p>
            <a:pPr marL="609600" indent="-609600" eaLnBrk="1" hangingPunct="1">
              <a:lnSpc>
                <a:spcPct val="80000"/>
              </a:lnSpc>
              <a:buFontTx/>
              <a:buNone/>
            </a:pPr>
            <a:r>
              <a:rPr lang="en-US" smtClean="0">
                <a:cs typeface="Arial" charset="0"/>
              </a:rPr>
              <a:t>                 Anticoagulants</a:t>
            </a:r>
          </a:p>
        </p:txBody>
      </p:sp>
      <p:sp>
        <p:nvSpPr>
          <p:cNvPr id="2" name="Date Placeholder 1"/>
          <p:cNvSpPr>
            <a:spLocks noGrp="1"/>
          </p:cNvSpPr>
          <p:nvPr>
            <p:ph type="dt" sz="half" idx="10"/>
          </p:nvPr>
        </p:nvSpPr>
        <p:spPr/>
        <p:txBody>
          <a:bodyPr/>
          <a:lstStyle/>
          <a:p>
            <a:fld id="{0189FA2F-66AE-47F1-9FA9-54B22364564A}"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8364806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122"/>
                                        </p:tgtEl>
                                        <p:attrNameLst>
                                          <p:attrName>style.visibility</p:attrName>
                                        </p:attrNameLst>
                                      </p:cBhvr>
                                      <p:to>
                                        <p:strVal val="visible"/>
                                      </p:to>
                                    </p:set>
                                    <p:anim calcmode="discrete" valueType="clr">
                                      <p:cBhvr override="childStyle">
                                        <p:cTn id="7" dur="80"/>
                                        <p:tgtEl>
                                          <p:spTgt spid="512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22"/>
                                        </p:tgtEl>
                                        <p:attrNameLst>
                                          <p:attrName>fillcolor</p:attrName>
                                        </p:attrNameLst>
                                      </p:cBhvr>
                                      <p:tavLst>
                                        <p:tav tm="0">
                                          <p:val>
                                            <p:clrVal>
                                              <a:schemeClr val="accent2"/>
                                            </p:clrVal>
                                          </p:val>
                                        </p:tav>
                                        <p:tav tm="50000">
                                          <p:val>
                                            <p:clrVal>
                                              <a:schemeClr val="hlink"/>
                                            </p:clrVal>
                                          </p:val>
                                        </p:tav>
                                      </p:tavLst>
                                    </p:anim>
                                    <p:set>
                                      <p:cBhvr>
                                        <p:cTn id="9" dur="80"/>
                                        <p:tgtEl>
                                          <p:spTgt spid="512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5123">
                                            <p:txEl>
                                              <p:pRg st="0" end="0"/>
                                            </p:txEl>
                                          </p:spTgt>
                                        </p:tgtEl>
                                        <p:attrNameLst>
                                          <p:attrName>style.visibility</p:attrName>
                                        </p:attrNameLst>
                                      </p:cBhvr>
                                      <p:to>
                                        <p:strVal val="visible"/>
                                      </p:to>
                                    </p:set>
                                    <p:anim calcmode="discrete" valueType="clr">
                                      <p:cBhvr override="childStyle">
                                        <p:cTn id="14" dur="80"/>
                                        <p:tgtEl>
                                          <p:spTgt spid="51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123">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5123">
                                            <p:txEl>
                                              <p:pRg st="0" end="0"/>
                                            </p:txEl>
                                          </p:spTgt>
                                        </p:tgtEl>
                                        <p:attrNameLst>
                                          <p:attrName>fill.type</p:attrName>
                                        </p:attrNameLst>
                                      </p:cBhvr>
                                      <p:to>
                                        <p:strVal val="solid"/>
                                      </p:to>
                                    </p:set>
                                  </p:childTnLst>
                                </p:cTn>
                              </p:par>
                            </p:childTnLst>
                          </p:cTn>
                        </p:par>
                        <p:par>
                          <p:cTn id="17" fill="hold" nodeType="afterGroup">
                            <p:stCondLst>
                              <p:cond delay="480"/>
                            </p:stCondLst>
                            <p:childTnLst>
                              <p:par>
                                <p:cTn id="18" presetID="27" presetClass="entr" presetSubtype="0" fill="hold" nodeType="afterEffect">
                                  <p:stCondLst>
                                    <p:cond delay="0"/>
                                  </p:stCondLst>
                                  <p:iterate type="lt">
                                    <p:tmPct val="50000"/>
                                  </p:iterate>
                                  <p:childTnLst>
                                    <p:set>
                                      <p:cBhvr>
                                        <p:cTn id="19" dur="1" fill="hold">
                                          <p:stCondLst>
                                            <p:cond delay="0"/>
                                          </p:stCondLst>
                                        </p:cTn>
                                        <p:tgtEl>
                                          <p:spTgt spid="5123">
                                            <p:txEl>
                                              <p:pRg st="1" end="1"/>
                                            </p:txEl>
                                          </p:spTgt>
                                        </p:tgtEl>
                                        <p:attrNameLst>
                                          <p:attrName>style.visibility</p:attrName>
                                        </p:attrNameLst>
                                      </p:cBhvr>
                                      <p:to>
                                        <p:strVal val="visible"/>
                                      </p:to>
                                    </p:set>
                                    <p:anim calcmode="discrete" valueType="clr">
                                      <p:cBhvr override="childStyle">
                                        <p:cTn id="20" dur="80"/>
                                        <p:tgtEl>
                                          <p:spTgt spid="51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5123">
                                            <p:txEl>
                                              <p:pRg st="1" end="1"/>
                                            </p:txEl>
                                          </p:spTgt>
                                        </p:tgtEl>
                                        <p:attrNameLst>
                                          <p:attrName>fillcolor</p:attrName>
                                        </p:attrNameLst>
                                      </p:cBhvr>
                                      <p:tavLst>
                                        <p:tav tm="0">
                                          <p:val>
                                            <p:clrVal>
                                              <a:schemeClr val="accent2"/>
                                            </p:clrVal>
                                          </p:val>
                                        </p:tav>
                                        <p:tav tm="50000">
                                          <p:val>
                                            <p:clrVal>
                                              <a:schemeClr val="hlink"/>
                                            </p:clrVal>
                                          </p:val>
                                        </p:tav>
                                      </p:tavLst>
                                    </p:anim>
                                    <p:set>
                                      <p:cBhvr>
                                        <p:cTn id="22" dur="80"/>
                                        <p:tgtEl>
                                          <p:spTgt spid="5123">
                                            <p:txEl>
                                              <p:pRg st="1" end="1"/>
                                            </p:txEl>
                                          </p:spTgt>
                                        </p:tgtEl>
                                        <p:attrNameLst>
                                          <p:attrName>fill.type</p:attrName>
                                        </p:attrNameLst>
                                      </p:cBhvr>
                                      <p:to>
                                        <p:strVal val="solid"/>
                                      </p:to>
                                    </p:set>
                                  </p:childTnLst>
                                </p:cTn>
                              </p:par>
                            </p:childTnLst>
                          </p:cTn>
                        </p:par>
                        <p:par>
                          <p:cTn id="23" fill="hold" nodeType="afterGroup">
                            <p:stCondLst>
                              <p:cond delay="176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5123">
                                            <p:txEl>
                                              <p:pRg st="2" end="2"/>
                                            </p:txEl>
                                          </p:spTgt>
                                        </p:tgtEl>
                                        <p:attrNameLst>
                                          <p:attrName>style.visibility</p:attrName>
                                        </p:attrNameLst>
                                      </p:cBhvr>
                                      <p:to>
                                        <p:strVal val="visible"/>
                                      </p:to>
                                    </p:set>
                                    <p:anim calcmode="discrete" valueType="clr">
                                      <p:cBhvr override="childStyle">
                                        <p:cTn id="26" dur="80"/>
                                        <p:tgtEl>
                                          <p:spTgt spid="512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5123">
                                            <p:txEl>
                                              <p:pRg st="2" end="2"/>
                                            </p:txEl>
                                          </p:spTgt>
                                        </p:tgtEl>
                                        <p:attrNameLst>
                                          <p:attrName>fillcolor</p:attrName>
                                        </p:attrNameLst>
                                      </p:cBhvr>
                                      <p:tavLst>
                                        <p:tav tm="0">
                                          <p:val>
                                            <p:clrVal>
                                              <a:schemeClr val="accent2"/>
                                            </p:clrVal>
                                          </p:val>
                                        </p:tav>
                                        <p:tav tm="50000">
                                          <p:val>
                                            <p:clrVal>
                                              <a:schemeClr val="hlink"/>
                                            </p:clrVal>
                                          </p:val>
                                        </p:tav>
                                      </p:tavLst>
                                    </p:anim>
                                    <p:set>
                                      <p:cBhvr>
                                        <p:cTn id="28" dur="80"/>
                                        <p:tgtEl>
                                          <p:spTgt spid="5123">
                                            <p:txEl>
                                              <p:pRg st="2" end="2"/>
                                            </p:txEl>
                                          </p:spTgt>
                                        </p:tgtEl>
                                        <p:attrNameLst>
                                          <p:attrName>fill.type</p:attrName>
                                        </p:attrNameLst>
                                      </p:cBhvr>
                                      <p:to>
                                        <p:strVal val="solid"/>
                                      </p:to>
                                    </p:set>
                                  </p:childTnLst>
                                </p:cTn>
                              </p:par>
                            </p:childTnLst>
                          </p:cTn>
                        </p:par>
                        <p:par>
                          <p:cTn id="29" fill="hold" nodeType="afterGroup">
                            <p:stCondLst>
                              <p:cond delay="276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5123">
                                            <p:txEl>
                                              <p:pRg st="3" end="3"/>
                                            </p:txEl>
                                          </p:spTgt>
                                        </p:tgtEl>
                                        <p:attrNameLst>
                                          <p:attrName>style.visibility</p:attrName>
                                        </p:attrNameLst>
                                      </p:cBhvr>
                                      <p:to>
                                        <p:strVal val="visible"/>
                                      </p:to>
                                    </p:set>
                                    <p:anim calcmode="discrete" valueType="clr">
                                      <p:cBhvr override="childStyle">
                                        <p:cTn id="32" dur="80"/>
                                        <p:tgtEl>
                                          <p:spTgt spid="512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5123">
                                            <p:txEl>
                                              <p:pRg st="3" end="3"/>
                                            </p:txEl>
                                          </p:spTgt>
                                        </p:tgtEl>
                                        <p:attrNameLst>
                                          <p:attrName>fillcolor</p:attrName>
                                        </p:attrNameLst>
                                      </p:cBhvr>
                                      <p:tavLst>
                                        <p:tav tm="0">
                                          <p:val>
                                            <p:clrVal>
                                              <a:schemeClr val="accent2"/>
                                            </p:clrVal>
                                          </p:val>
                                        </p:tav>
                                        <p:tav tm="50000">
                                          <p:val>
                                            <p:clrVal>
                                              <a:schemeClr val="hlink"/>
                                            </p:clrVal>
                                          </p:val>
                                        </p:tav>
                                      </p:tavLst>
                                    </p:anim>
                                    <p:set>
                                      <p:cBhvr>
                                        <p:cTn id="34" dur="80"/>
                                        <p:tgtEl>
                                          <p:spTgt spid="5123">
                                            <p:txEl>
                                              <p:pRg st="3" end="3"/>
                                            </p:txEl>
                                          </p:spTgt>
                                        </p:tgtEl>
                                        <p:attrNameLst>
                                          <p:attrName>fill.type</p:attrName>
                                        </p:attrNameLst>
                                      </p:cBhvr>
                                      <p:to>
                                        <p:strVal val="solid"/>
                                      </p:to>
                                    </p:set>
                                  </p:childTnLst>
                                </p:cTn>
                              </p:par>
                            </p:childTnLst>
                          </p:cTn>
                        </p:par>
                        <p:par>
                          <p:cTn id="35" fill="hold" nodeType="afterGroup">
                            <p:stCondLst>
                              <p:cond delay="352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5123">
                                            <p:txEl>
                                              <p:pRg st="4" end="4"/>
                                            </p:txEl>
                                          </p:spTgt>
                                        </p:tgtEl>
                                        <p:attrNameLst>
                                          <p:attrName>style.visibility</p:attrName>
                                        </p:attrNameLst>
                                      </p:cBhvr>
                                      <p:to>
                                        <p:strVal val="visible"/>
                                      </p:to>
                                    </p:set>
                                    <p:anim calcmode="discrete" valueType="clr">
                                      <p:cBhvr override="childStyle">
                                        <p:cTn id="38" dur="80"/>
                                        <p:tgtEl>
                                          <p:spTgt spid="512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5123">
                                            <p:txEl>
                                              <p:pRg st="4" end="4"/>
                                            </p:txEl>
                                          </p:spTgt>
                                        </p:tgtEl>
                                        <p:attrNameLst>
                                          <p:attrName>fillcolor</p:attrName>
                                        </p:attrNameLst>
                                      </p:cBhvr>
                                      <p:tavLst>
                                        <p:tav tm="0">
                                          <p:val>
                                            <p:clrVal>
                                              <a:schemeClr val="accent2"/>
                                            </p:clrVal>
                                          </p:val>
                                        </p:tav>
                                        <p:tav tm="50000">
                                          <p:val>
                                            <p:clrVal>
                                              <a:schemeClr val="hlink"/>
                                            </p:clrVal>
                                          </p:val>
                                        </p:tav>
                                      </p:tavLst>
                                    </p:anim>
                                    <p:set>
                                      <p:cBhvr>
                                        <p:cTn id="40" dur="80"/>
                                        <p:tgtEl>
                                          <p:spTgt spid="5123">
                                            <p:txEl>
                                              <p:pRg st="4" end="4"/>
                                            </p:txEl>
                                          </p:spTgt>
                                        </p:tgtEl>
                                        <p:attrNameLst>
                                          <p:attrName>fill.type</p:attrName>
                                        </p:attrNameLst>
                                      </p:cBhvr>
                                      <p:to>
                                        <p:strVal val="solid"/>
                                      </p:to>
                                    </p:set>
                                  </p:childTnLst>
                                </p:cTn>
                              </p:par>
                            </p:childTnLst>
                          </p:cTn>
                        </p:par>
                        <p:par>
                          <p:cTn id="41" fill="hold" nodeType="afterGroup">
                            <p:stCondLst>
                              <p:cond delay="424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5123">
                                            <p:txEl>
                                              <p:pRg st="5" end="5"/>
                                            </p:txEl>
                                          </p:spTgt>
                                        </p:tgtEl>
                                        <p:attrNameLst>
                                          <p:attrName>style.visibility</p:attrName>
                                        </p:attrNameLst>
                                      </p:cBhvr>
                                      <p:to>
                                        <p:strVal val="visible"/>
                                      </p:to>
                                    </p:set>
                                    <p:anim calcmode="discrete" valueType="clr">
                                      <p:cBhvr override="childStyle">
                                        <p:cTn id="44" dur="80"/>
                                        <p:tgtEl>
                                          <p:spTgt spid="512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5123">
                                            <p:txEl>
                                              <p:pRg st="5" end="5"/>
                                            </p:txEl>
                                          </p:spTgt>
                                        </p:tgtEl>
                                        <p:attrNameLst>
                                          <p:attrName>fillcolor</p:attrName>
                                        </p:attrNameLst>
                                      </p:cBhvr>
                                      <p:tavLst>
                                        <p:tav tm="0">
                                          <p:val>
                                            <p:clrVal>
                                              <a:schemeClr val="accent2"/>
                                            </p:clrVal>
                                          </p:val>
                                        </p:tav>
                                        <p:tav tm="50000">
                                          <p:val>
                                            <p:clrVal>
                                              <a:schemeClr val="hlink"/>
                                            </p:clrVal>
                                          </p:val>
                                        </p:tav>
                                      </p:tavLst>
                                    </p:anim>
                                    <p:set>
                                      <p:cBhvr>
                                        <p:cTn id="46" dur="80"/>
                                        <p:tgtEl>
                                          <p:spTgt spid="5123">
                                            <p:txEl>
                                              <p:pRg st="5" end="5"/>
                                            </p:txEl>
                                          </p:spTgt>
                                        </p:tgtEl>
                                        <p:attrNameLst>
                                          <p:attrName>fill.type</p:attrName>
                                        </p:attrNameLst>
                                      </p:cBhvr>
                                      <p:to>
                                        <p:strVal val="solid"/>
                                      </p:to>
                                    </p:set>
                                  </p:childTnLst>
                                </p:cTn>
                              </p:par>
                            </p:childTnLst>
                          </p:cTn>
                        </p:par>
                        <p:par>
                          <p:cTn id="47" fill="hold" nodeType="afterGroup">
                            <p:stCondLst>
                              <p:cond delay="540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5123">
                                            <p:txEl>
                                              <p:pRg st="6" end="6"/>
                                            </p:txEl>
                                          </p:spTgt>
                                        </p:tgtEl>
                                        <p:attrNameLst>
                                          <p:attrName>style.visibility</p:attrName>
                                        </p:attrNameLst>
                                      </p:cBhvr>
                                      <p:to>
                                        <p:strVal val="visible"/>
                                      </p:to>
                                    </p:set>
                                    <p:anim calcmode="discrete" valueType="clr">
                                      <p:cBhvr override="childStyle">
                                        <p:cTn id="50" dur="80"/>
                                        <p:tgtEl>
                                          <p:spTgt spid="512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5123">
                                            <p:txEl>
                                              <p:pRg st="6" end="6"/>
                                            </p:txEl>
                                          </p:spTgt>
                                        </p:tgtEl>
                                        <p:attrNameLst>
                                          <p:attrName>fillcolor</p:attrName>
                                        </p:attrNameLst>
                                      </p:cBhvr>
                                      <p:tavLst>
                                        <p:tav tm="0">
                                          <p:val>
                                            <p:clrVal>
                                              <a:schemeClr val="accent2"/>
                                            </p:clrVal>
                                          </p:val>
                                        </p:tav>
                                        <p:tav tm="50000">
                                          <p:val>
                                            <p:clrVal>
                                              <a:schemeClr val="hlink"/>
                                            </p:clrVal>
                                          </p:val>
                                        </p:tav>
                                      </p:tavLst>
                                    </p:anim>
                                    <p:set>
                                      <p:cBhvr>
                                        <p:cTn id="52" dur="80"/>
                                        <p:tgtEl>
                                          <p:spTgt spid="5123">
                                            <p:txEl>
                                              <p:pRg st="6" end="6"/>
                                            </p:txEl>
                                          </p:spTgt>
                                        </p:tgtEl>
                                        <p:attrNameLst>
                                          <p:attrName>fill.type</p:attrName>
                                        </p:attrNameLst>
                                      </p:cBhvr>
                                      <p:to>
                                        <p:strVal val="solid"/>
                                      </p:to>
                                    </p:set>
                                  </p:childTnLst>
                                </p:cTn>
                              </p:par>
                            </p:childTnLst>
                          </p:cTn>
                        </p:par>
                        <p:par>
                          <p:cTn id="53" fill="hold" nodeType="afterGroup">
                            <p:stCondLst>
                              <p:cond delay="6640"/>
                            </p:stCondLst>
                            <p:childTnLst>
                              <p:par>
                                <p:cTn id="54" presetID="27" presetClass="entr" presetSubtype="0" fill="hold" nodeType="afterEffect">
                                  <p:stCondLst>
                                    <p:cond delay="0"/>
                                  </p:stCondLst>
                                  <p:iterate type="lt">
                                    <p:tmPct val="50000"/>
                                  </p:iterate>
                                  <p:childTnLst>
                                    <p:set>
                                      <p:cBhvr>
                                        <p:cTn id="55" dur="1" fill="hold">
                                          <p:stCondLst>
                                            <p:cond delay="0"/>
                                          </p:stCondLst>
                                        </p:cTn>
                                        <p:tgtEl>
                                          <p:spTgt spid="5123">
                                            <p:txEl>
                                              <p:pRg st="7" end="7"/>
                                            </p:txEl>
                                          </p:spTgt>
                                        </p:tgtEl>
                                        <p:attrNameLst>
                                          <p:attrName>style.visibility</p:attrName>
                                        </p:attrNameLst>
                                      </p:cBhvr>
                                      <p:to>
                                        <p:strVal val="visible"/>
                                      </p:to>
                                    </p:set>
                                    <p:anim calcmode="discrete" valueType="clr">
                                      <p:cBhvr override="childStyle">
                                        <p:cTn id="56" dur="80"/>
                                        <p:tgtEl>
                                          <p:spTgt spid="512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5123">
                                            <p:txEl>
                                              <p:pRg st="7" end="7"/>
                                            </p:txEl>
                                          </p:spTgt>
                                        </p:tgtEl>
                                        <p:attrNameLst>
                                          <p:attrName>fillcolor</p:attrName>
                                        </p:attrNameLst>
                                      </p:cBhvr>
                                      <p:tavLst>
                                        <p:tav tm="0">
                                          <p:val>
                                            <p:clrVal>
                                              <a:schemeClr val="accent2"/>
                                            </p:clrVal>
                                          </p:val>
                                        </p:tav>
                                        <p:tav tm="50000">
                                          <p:val>
                                            <p:clrVal>
                                              <a:schemeClr val="hlink"/>
                                            </p:clrVal>
                                          </p:val>
                                        </p:tav>
                                      </p:tavLst>
                                    </p:anim>
                                    <p:set>
                                      <p:cBhvr>
                                        <p:cTn id="58" dur="80"/>
                                        <p:tgtEl>
                                          <p:spTgt spid="5123">
                                            <p:txEl>
                                              <p:pRg st="7" end="7"/>
                                            </p:txEl>
                                          </p:spTgt>
                                        </p:tgtEl>
                                        <p:attrNameLst>
                                          <p:attrName>fill.type</p:attrName>
                                        </p:attrNameLst>
                                      </p:cBhvr>
                                      <p:to>
                                        <p:strVal val="solid"/>
                                      </p:to>
                                    </p:set>
                                  </p:childTnLst>
                                </p:cTn>
                              </p:par>
                            </p:childTnLst>
                          </p:cTn>
                        </p:par>
                        <p:par>
                          <p:cTn id="59" fill="hold" nodeType="afterGroup">
                            <p:stCondLst>
                              <p:cond delay="7040"/>
                            </p:stCondLst>
                            <p:childTnLst>
                              <p:par>
                                <p:cTn id="60" presetID="27" presetClass="entr" presetSubtype="0" fill="hold" nodeType="afterEffect">
                                  <p:stCondLst>
                                    <p:cond delay="0"/>
                                  </p:stCondLst>
                                  <p:iterate type="lt">
                                    <p:tmPct val="50000"/>
                                  </p:iterate>
                                  <p:childTnLst>
                                    <p:set>
                                      <p:cBhvr>
                                        <p:cTn id="61" dur="1" fill="hold">
                                          <p:stCondLst>
                                            <p:cond delay="0"/>
                                          </p:stCondLst>
                                        </p:cTn>
                                        <p:tgtEl>
                                          <p:spTgt spid="5123">
                                            <p:txEl>
                                              <p:pRg st="8" end="8"/>
                                            </p:txEl>
                                          </p:spTgt>
                                        </p:tgtEl>
                                        <p:attrNameLst>
                                          <p:attrName>style.visibility</p:attrName>
                                        </p:attrNameLst>
                                      </p:cBhvr>
                                      <p:to>
                                        <p:strVal val="visible"/>
                                      </p:to>
                                    </p:set>
                                    <p:anim calcmode="discrete" valueType="clr">
                                      <p:cBhvr override="childStyle">
                                        <p:cTn id="62" dur="80"/>
                                        <p:tgtEl>
                                          <p:spTgt spid="512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5123">
                                            <p:txEl>
                                              <p:pRg st="8" end="8"/>
                                            </p:txEl>
                                          </p:spTgt>
                                        </p:tgtEl>
                                        <p:attrNameLst>
                                          <p:attrName>fillcolor</p:attrName>
                                        </p:attrNameLst>
                                      </p:cBhvr>
                                      <p:tavLst>
                                        <p:tav tm="0">
                                          <p:val>
                                            <p:clrVal>
                                              <a:schemeClr val="accent2"/>
                                            </p:clrVal>
                                          </p:val>
                                        </p:tav>
                                        <p:tav tm="50000">
                                          <p:val>
                                            <p:clrVal>
                                              <a:schemeClr val="hlink"/>
                                            </p:clrVal>
                                          </p:val>
                                        </p:tav>
                                      </p:tavLst>
                                    </p:anim>
                                    <p:set>
                                      <p:cBhvr>
                                        <p:cTn id="64" dur="80"/>
                                        <p:tgtEl>
                                          <p:spTgt spid="5123">
                                            <p:txEl>
                                              <p:pRg st="8" end="8"/>
                                            </p:txEl>
                                          </p:spTgt>
                                        </p:tgtEl>
                                        <p:attrNameLst>
                                          <p:attrName>fill.type</p:attrName>
                                        </p:attrNameLst>
                                      </p:cBhvr>
                                      <p:to>
                                        <p:strVal val="solid"/>
                                      </p:to>
                                    </p:set>
                                  </p:childTnLst>
                                </p:cTn>
                              </p:par>
                            </p:childTnLst>
                          </p:cTn>
                        </p:par>
                        <p:par>
                          <p:cTn id="65" fill="hold" nodeType="afterGroup">
                            <p:stCondLst>
                              <p:cond delay="7520"/>
                            </p:stCondLst>
                            <p:childTnLst>
                              <p:par>
                                <p:cTn id="66" presetID="27" presetClass="entr" presetSubtype="0" fill="hold" nodeType="afterEffect">
                                  <p:stCondLst>
                                    <p:cond delay="0"/>
                                  </p:stCondLst>
                                  <p:iterate type="lt">
                                    <p:tmPct val="50000"/>
                                  </p:iterate>
                                  <p:childTnLst>
                                    <p:set>
                                      <p:cBhvr>
                                        <p:cTn id="67" dur="1" fill="hold">
                                          <p:stCondLst>
                                            <p:cond delay="0"/>
                                          </p:stCondLst>
                                        </p:cTn>
                                        <p:tgtEl>
                                          <p:spTgt spid="5123">
                                            <p:txEl>
                                              <p:pRg st="9" end="9"/>
                                            </p:txEl>
                                          </p:spTgt>
                                        </p:tgtEl>
                                        <p:attrNameLst>
                                          <p:attrName>style.visibility</p:attrName>
                                        </p:attrNameLst>
                                      </p:cBhvr>
                                      <p:to>
                                        <p:strVal val="visible"/>
                                      </p:to>
                                    </p:set>
                                    <p:anim calcmode="discrete" valueType="clr">
                                      <p:cBhvr override="childStyle">
                                        <p:cTn id="68" dur="80"/>
                                        <p:tgtEl>
                                          <p:spTgt spid="5123">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9" dur="80"/>
                                        <p:tgtEl>
                                          <p:spTgt spid="5123">
                                            <p:txEl>
                                              <p:pRg st="9" end="9"/>
                                            </p:txEl>
                                          </p:spTgt>
                                        </p:tgtEl>
                                        <p:attrNameLst>
                                          <p:attrName>fillcolor</p:attrName>
                                        </p:attrNameLst>
                                      </p:cBhvr>
                                      <p:tavLst>
                                        <p:tav tm="0">
                                          <p:val>
                                            <p:clrVal>
                                              <a:schemeClr val="accent2"/>
                                            </p:clrVal>
                                          </p:val>
                                        </p:tav>
                                        <p:tav tm="50000">
                                          <p:val>
                                            <p:clrVal>
                                              <a:schemeClr val="hlink"/>
                                            </p:clrVal>
                                          </p:val>
                                        </p:tav>
                                      </p:tavLst>
                                    </p:anim>
                                    <p:set>
                                      <p:cBhvr>
                                        <p:cTn id="70" dur="80"/>
                                        <p:tgtEl>
                                          <p:spTgt spid="5123">
                                            <p:txEl>
                                              <p:pRg st="9" end="9"/>
                                            </p:txEl>
                                          </p:spTgt>
                                        </p:tgtEl>
                                        <p:attrNameLst>
                                          <p:attrName>fill.type</p:attrName>
                                        </p:attrNameLst>
                                      </p:cBhvr>
                                      <p:to>
                                        <p:strVal val="solid"/>
                                      </p:to>
                                    </p:set>
                                  </p:childTnLst>
                                </p:cTn>
                              </p:par>
                            </p:childTnLst>
                          </p:cTn>
                        </p:par>
                        <p:par>
                          <p:cTn id="71" fill="hold" nodeType="afterGroup">
                            <p:stCondLst>
                              <p:cond delay="8120"/>
                            </p:stCondLst>
                            <p:childTnLst>
                              <p:par>
                                <p:cTn id="72" presetID="27" presetClass="entr" presetSubtype="0" fill="hold" nodeType="afterEffect">
                                  <p:stCondLst>
                                    <p:cond delay="0"/>
                                  </p:stCondLst>
                                  <p:iterate type="lt">
                                    <p:tmPct val="50000"/>
                                  </p:iterate>
                                  <p:childTnLst>
                                    <p:set>
                                      <p:cBhvr>
                                        <p:cTn id="73" dur="1" fill="hold">
                                          <p:stCondLst>
                                            <p:cond delay="0"/>
                                          </p:stCondLst>
                                        </p:cTn>
                                        <p:tgtEl>
                                          <p:spTgt spid="5123">
                                            <p:txEl>
                                              <p:pRg st="10" end="10"/>
                                            </p:txEl>
                                          </p:spTgt>
                                        </p:tgtEl>
                                        <p:attrNameLst>
                                          <p:attrName>style.visibility</p:attrName>
                                        </p:attrNameLst>
                                      </p:cBhvr>
                                      <p:to>
                                        <p:strVal val="visible"/>
                                      </p:to>
                                    </p:set>
                                    <p:anim calcmode="discrete" valueType="clr">
                                      <p:cBhvr override="childStyle">
                                        <p:cTn id="74" dur="80"/>
                                        <p:tgtEl>
                                          <p:spTgt spid="5123">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5" dur="80"/>
                                        <p:tgtEl>
                                          <p:spTgt spid="5123">
                                            <p:txEl>
                                              <p:pRg st="10" end="10"/>
                                            </p:txEl>
                                          </p:spTgt>
                                        </p:tgtEl>
                                        <p:attrNameLst>
                                          <p:attrName>fillcolor</p:attrName>
                                        </p:attrNameLst>
                                      </p:cBhvr>
                                      <p:tavLst>
                                        <p:tav tm="0">
                                          <p:val>
                                            <p:clrVal>
                                              <a:schemeClr val="accent2"/>
                                            </p:clrVal>
                                          </p:val>
                                        </p:tav>
                                        <p:tav tm="50000">
                                          <p:val>
                                            <p:clrVal>
                                              <a:schemeClr val="hlink"/>
                                            </p:clrVal>
                                          </p:val>
                                        </p:tav>
                                      </p:tavLst>
                                    </p:anim>
                                    <p:set>
                                      <p:cBhvr>
                                        <p:cTn id="76" dur="80"/>
                                        <p:tgtEl>
                                          <p:spTgt spid="5123">
                                            <p:txEl>
                                              <p:pRg st="10" end="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ctrTitle"/>
          </p:nvPr>
        </p:nvSpPr>
        <p:spPr/>
        <p:txBody>
          <a:bodyPr/>
          <a:lstStyle/>
          <a:p>
            <a:r>
              <a:rPr lang="en-US" altLang="en-US" b="1" dirty="0" smtClean="0">
                <a:solidFill>
                  <a:srgbClr val="FF0000"/>
                </a:solidFill>
              </a:rPr>
              <a:t>(</a:t>
            </a:r>
            <a:r>
              <a:rPr lang="en-US" altLang="en-US" b="1" dirty="0" err="1" smtClean="0">
                <a:solidFill>
                  <a:srgbClr val="FF0000"/>
                </a:solidFill>
              </a:rPr>
              <a:t>Fluoro</a:t>
            </a:r>
            <a:r>
              <a:rPr lang="en-US" altLang="en-US" b="1" dirty="0" smtClean="0">
                <a:solidFill>
                  <a:srgbClr val="FF0000"/>
                </a:solidFill>
              </a:rPr>
              <a:t>)quinolones</a:t>
            </a:r>
            <a:endParaRPr lang="en-IN" altLang="en-US" b="1" dirty="0">
              <a:solidFill>
                <a:srgbClr val="FF0000"/>
              </a:solidFill>
            </a:endParaRPr>
          </a:p>
        </p:txBody>
      </p:sp>
      <p:sp>
        <p:nvSpPr>
          <p:cNvPr id="2051" name="Subtitle 4"/>
          <p:cNvSpPr>
            <a:spLocks noGrp="1"/>
          </p:cNvSpPr>
          <p:nvPr>
            <p:ph type="subTitle" idx="1"/>
          </p:nvPr>
        </p:nvSpPr>
        <p:spPr/>
        <p:txBody>
          <a:bodyPr/>
          <a:lstStyle/>
          <a:p>
            <a:r>
              <a:rPr lang="en-IN" altLang="en-US" b="1" dirty="0"/>
              <a:t>KMTC Chuka, </a:t>
            </a:r>
            <a:r>
              <a:rPr lang="en-IN" altLang="en-US" b="1" dirty="0" smtClean="0"/>
              <a:t>Nursing</a:t>
            </a:r>
            <a:endParaRPr lang="en-IN" altLang="en-US" b="1" dirty="0"/>
          </a:p>
        </p:txBody>
      </p:sp>
      <p:sp>
        <p:nvSpPr>
          <p:cNvPr id="2" name="Date Placeholder 1"/>
          <p:cNvSpPr>
            <a:spLocks noGrp="1"/>
          </p:cNvSpPr>
          <p:nvPr>
            <p:ph type="dt" sz="half" idx="10"/>
          </p:nvPr>
        </p:nvSpPr>
        <p:spPr/>
        <p:txBody>
          <a:bodyPr/>
          <a:lstStyle/>
          <a:p>
            <a:fld id="{7BF57D59-7919-4E4A-9147-B54C900D6278}"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91630572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NUCLEIC ACID INHIBITORS</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A30D9864-96EB-4EA8-BB54-750811D4B97C}"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23787793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p:nvPr>
        </p:nvSpPr>
        <p:spPr>
          <a:xfrm>
            <a:off x="0" y="0"/>
            <a:ext cx="9144000" cy="1417638"/>
          </a:xfrm>
          <a:solidFill>
            <a:schemeClr val="bg1"/>
          </a:solidFill>
        </p:spPr>
        <p:txBody>
          <a:bodyPr>
            <a:normAutofit fontScale="90000"/>
          </a:bodyPr>
          <a:lstStyle/>
          <a:p>
            <a:pPr algn="l"/>
            <a:r>
              <a:rPr lang="en-US" altLang="en-US" sz="2400" dirty="0" smtClean="0"/>
              <a:t/>
            </a:r>
            <a:br>
              <a:rPr lang="en-US" altLang="en-US" sz="2400" dirty="0" smtClean="0"/>
            </a:br>
            <a:r>
              <a:rPr lang="en-US" altLang="en-US" sz="2400" dirty="0" smtClean="0"/>
              <a:t>Are </a:t>
            </a:r>
            <a:r>
              <a:rPr lang="en-US" altLang="en-US" sz="2400" dirty="0"/>
              <a:t>bactericidal synthetic antimicrobial, used for wide variety of infectious </a:t>
            </a:r>
            <a:r>
              <a:rPr lang="en-US" altLang="en-US" sz="2400" dirty="0" smtClean="0"/>
              <a:t>diseases</a:t>
            </a:r>
            <a:br>
              <a:rPr lang="en-US" altLang="en-US" sz="2400" dirty="0" smtClean="0"/>
            </a:br>
            <a:r>
              <a:rPr lang="en-US" altLang="en-US" sz="2400" dirty="0" smtClean="0"/>
              <a:t/>
            </a:r>
            <a:br>
              <a:rPr lang="en-US" altLang="en-US" sz="2400" dirty="0" smtClean="0"/>
            </a:br>
            <a:r>
              <a:rPr lang="en-US" altLang="en-US" sz="2400" b="1" dirty="0" smtClean="0"/>
              <a:t>CLASSIFICATION: </a:t>
            </a:r>
            <a:r>
              <a:rPr lang="en-US" altLang="en-US" sz="2400" dirty="0"/>
              <a:t/>
            </a:r>
            <a:br>
              <a:rPr lang="en-US" altLang="en-US" sz="2400" dirty="0"/>
            </a:br>
            <a:endParaRPr lang="en-US" altLang="en-US" sz="2400" b="1" dirty="0">
              <a:solidFill>
                <a:srgbClr val="FF0000"/>
              </a:solidFill>
            </a:endParaRPr>
          </a:p>
        </p:txBody>
      </p:sp>
      <p:sp>
        <p:nvSpPr>
          <p:cNvPr id="12291" name="Text Placeholder 4"/>
          <p:cNvSpPr>
            <a:spLocks noGrp="1"/>
          </p:cNvSpPr>
          <p:nvPr>
            <p:ph type="body" idx="1"/>
          </p:nvPr>
        </p:nvSpPr>
        <p:spPr/>
        <p:txBody>
          <a:bodyPr/>
          <a:lstStyle/>
          <a:p>
            <a:r>
              <a:rPr lang="en-US" altLang="en-US" sz="3200" dirty="0"/>
              <a:t>First generation</a:t>
            </a:r>
            <a:endParaRPr lang="en-IN" altLang="en-US" sz="3200" dirty="0"/>
          </a:p>
        </p:txBody>
      </p:sp>
      <p:sp>
        <p:nvSpPr>
          <p:cNvPr id="12292" name="Content Placeholder 4"/>
          <p:cNvSpPr>
            <a:spLocks noGrp="1"/>
          </p:cNvSpPr>
          <p:nvPr>
            <p:ph sz="half" idx="2"/>
          </p:nvPr>
        </p:nvSpPr>
        <p:spPr/>
        <p:txBody>
          <a:bodyPr/>
          <a:lstStyle/>
          <a:p>
            <a:pPr eaLnBrk="1" hangingPunct="1">
              <a:lnSpc>
                <a:spcPct val="90000"/>
              </a:lnSpc>
              <a:buFontTx/>
              <a:buNone/>
            </a:pPr>
            <a:r>
              <a:rPr lang="en-US" altLang="en-US" sz="3200" dirty="0" smtClean="0"/>
              <a:t>Nalidixic</a:t>
            </a:r>
            <a:endParaRPr lang="en-US" altLang="en-US" sz="3200" dirty="0"/>
          </a:p>
          <a:p>
            <a:pPr eaLnBrk="1" hangingPunct="1">
              <a:lnSpc>
                <a:spcPct val="90000"/>
              </a:lnSpc>
              <a:buFontTx/>
              <a:buNone/>
            </a:pPr>
            <a:r>
              <a:rPr lang="en-US" altLang="en-US" sz="3200" dirty="0"/>
              <a:t>Norfloxacin</a:t>
            </a:r>
          </a:p>
          <a:p>
            <a:pPr eaLnBrk="1" hangingPunct="1">
              <a:lnSpc>
                <a:spcPct val="90000"/>
              </a:lnSpc>
              <a:buFontTx/>
              <a:buNone/>
            </a:pPr>
            <a:r>
              <a:rPr lang="en-US" altLang="en-US" sz="3200" dirty="0"/>
              <a:t>Ciprofloxacin</a:t>
            </a:r>
          </a:p>
          <a:p>
            <a:pPr eaLnBrk="1" hangingPunct="1">
              <a:lnSpc>
                <a:spcPct val="90000"/>
              </a:lnSpc>
              <a:buFontTx/>
              <a:buNone/>
            </a:pPr>
            <a:r>
              <a:rPr lang="en-US" altLang="en-US" sz="3200" dirty="0"/>
              <a:t>Ofloxacin </a:t>
            </a:r>
          </a:p>
          <a:p>
            <a:pPr eaLnBrk="1" hangingPunct="1">
              <a:lnSpc>
                <a:spcPct val="90000"/>
              </a:lnSpc>
              <a:buFontTx/>
              <a:buNone/>
            </a:pPr>
            <a:r>
              <a:rPr lang="en-US" altLang="en-US" sz="3200" dirty="0"/>
              <a:t>Pefloxacin</a:t>
            </a:r>
          </a:p>
          <a:p>
            <a:endParaRPr lang="en-US" altLang="en-US" sz="3200" dirty="0"/>
          </a:p>
        </p:txBody>
      </p:sp>
      <p:sp>
        <p:nvSpPr>
          <p:cNvPr id="12293" name="Text Placeholder 5"/>
          <p:cNvSpPr>
            <a:spLocks noGrp="1"/>
          </p:cNvSpPr>
          <p:nvPr>
            <p:ph type="body" sz="quarter" idx="3"/>
          </p:nvPr>
        </p:nvSpPr>
        <p:spPr/>
        <p:txBody>
          <a:bodyPr/>
          <a:lstStyle/>
          <a:p>
            <a:r>
              <a:rPr lang="en-US" altLang="en-US" sz="3200"/>
              <a:t>Second generation</a:t>
            </a:r>
            <a:endParaRPr lang="en-IN" altLang="en-US" sz="3200"/>
          </a:p>
        </p:txBody>
      </p:sp>
      <p:sp>
        <p:nvSpPr>
          <p:cNvPr id="12294" name="Content Placeholder 5"/>
          <p:cNvSpPr>
            <a:spLocks noGrp="1"/>
          </p:cNvSpPr>
          <p:nvPr>
            <p:ph sz="quarter" idx="4"/>
          </p:nvPr>
        </p:nvSpPr>
        <p:spPr/>
        <p:txBody>
          <a:bodyPr/>
          <a:lstStyle/>
          <a:p>
            <a:pPr eaLnBrk="1" hangingPunct="1">
              <a:lnSpc>
                <a:spcPct val="90000"/>
              </a:lnSpc>
              <a:buFontTx/>
              <a:buNone/>
            </a:pPr>
            <a:endParaRPr lang="en-US" altLang="en-US" sz="3200"/>
          </a:p>
          <a:p>
            <a:pPr eaLnBrk="1" hangingPunct="1">
              <a:lnSpc>
                <a:spcPct val="90000"/>
              </a:lnSpc>
              <a:buFontTx/>
              <a:buNone/>
            </a:pPr>
            <a:r>
              <a:rPr lang="en-US" altLang="en-US" sz="3200"/>
              <a:t>Levofloxacin</a:t>
            </a:r>
          </a:p>
          <a:p>
            <a:pPr eaLnBrk="1" hangingPunct="1">
              <a:lnSpc>
                <a:spcPct val="90000"/>
              </a:lnSpc>
              <a:buFontTx/>
              <a:buNone/>
            </a:pPr>
            <a:r>
              <a:rPr lang="en-US" altLang="en-US" sz="3200"/>
              <a:t>Lomefloxacin</a:t>
            </a:r>
          </a:p>
          <a:p>
            <a:pPr eaLnBrk="1" hangingPunct="1">
              <a:lnSpc>
                <a:spcPct val="90000"/>
              </a:lnSpc>
              <a:buFontTx/>
              <a:buNone/>
            </a:pPr>
            <a:r>
              <a:rPr lang="en-US" altLang="en-US" sz="3200"/>
              <a:t>Moxifloxacin</a:t>
            </a:r>
          </a:p>
          <a:p>
            <a:pPr eaLnBrk="1" hangingPunct="1">
              <a:lnSpc>
                <a:spcPct val="90000"/>
              </a:lnSpc>
              <a:buFontTx/>
              <a:buNone/>
            </a:pPr>
            <a:r>
              <a:rPr lang="en-US" altLang="en-US" sz="3200"/>
              <a:t>Sparfloxacin</a:t>
            </a:r>
          </a:p>
          <a:p>
            <a:pPr eaLnBrk="1" hangingPunct="1">
              <a:lnSpc>
                <a:spcPct val="90000"/>
              </a:lnSpc>
              <a:buFontTx/>
              <a:buNone/>
            </a:pPr>
            <a:r>
              <a:rPr lang="en-US" altLang="en-US" sz="3200"/>
              <a:t>Gemifloxacin</a:t>
            </a:r>
          </a:p>
          <a:p>
            <a:pPr eaLnBrk="1" hangingPunct="1">
              <a:lnSpc>
                <a:spcPct val="90000"/>
              </a:lnSpc>
              <a:buFontTx/>
              <a:buNone/>
            </a:pPr>
            <a:r>
              <a:rPr lang="en-US" altLang="en-US" sz="3200"/>
              <a:t>Prulifloxacin </a:t>
            </a:r>
          </a:p>
          <a:p>
            <a:pPr eaLnBrk="1" hangingPunct="1">
              <a:lnSpc>
                <a:spcPct val="90000"/>
              </a:lnSpc>
              <a:buFontTx/>
              <a:buNone/>
            </a:pPr>
            <a:endParaRPr lang="en-US" altLang="en-US" sz="4400"/>
          </a:p>
          <a:p>
            <a:endParaRPr lang="en-US" altLang="en-US" sz="4400"/>
          </a:p>
        </p:txBody>
      </p:sp>
      <p:sp>
        <p:nvSpPr>
          <p:cNvPr id="2" name="Date Placeholder 1"/>
          <p:cNvSpPr>
            <a:spLocks noGrp="1"/>
          </p:cNvSpPr>
          <p:nvPr>
            <p:ph type="dt" sz="half" idx="10"/>
          </p:nvPr>
        </p:nvSpPr>
        <p:spPr/>
        <p:txBody>
          <a:bodyPr/>
          <a:lstStyle/>
          <a:p>
            <a:fld id="{721C8610-861C-4C77-B601-C510523950ED}"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32770726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solidFill>
                  <a:schemeClr val="hlink"/>
                </a:solidFill>
              </a:rPr>
              <a:t>Mechanism of action</a:t>
            </a:r>
          </a:p>
          <a:p>
            <a:r>
              <a:rPr lang="en-US" dirty="0"/>
              <a:t>Inhibit DNA synthesis by inhibiting DNA </a:t>
            </a:r>
            <a:r>
              <a:rPr lang="en-US" dirty="0" smtClean="0"/>
              <a:t>gyrase</a:t>
            </a:r>
            <a:r>
              <a:rPr lang="en-US" dirty="0"/>
              <a:t> </a:t>
            </a:r>
            <a:r>
              <a:rPr lang="en-US" dirty="0" smtClean="0"/>
              <a:t>thus bactericidal.</a:t>
            </a:r>
          </a:p>
          <a:p>
            <a:r>
              <a:rPr lang="en-US" dirty="0" smtClean="0"/>
              <a:t>Primarily effective against G –ve bacteria.</a:t>
            </a:r>
          </a:p>
          <a:p>
            <a:endParaRPr lang="en-US" dirty="0"/>
          </a:p>
        </p:txBody>
      </p:sp>
      <p:sp>
        <p:nvSpPr>
          <p:cNvPr id="4" name="Date Placeholder 3"/>
          <p:cNvSpPr>
            <a:spLocks noGrp="1"/>
          </p:cNvSpPr>
          <p:nvPr>
            <p:ph type="dt" sz="half" idx="10"/>
          </p:nvPr>
        </p:nvSpPr>
        <p:spPr/>
        <p:txBody>
          <a:bodyPr/>
          <a:lstStyle/>
          <a:p>
            <a:fld id="{F9B515E6-03C3-403A-BD12-6D7F907989E3}"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4491029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5867400" cy="2133600"/>
          </a:xfrm>
          <a:solidFill>
            <a:schemeClr val="bg1"/>
          </a:solidFill>
        </p:spPr>
        <p:txBody>
          <a:bodyPr>
            <a:normAutofit fontScale="90000"/>
          </a:bodyPr>
          <a:lstStyle/>
          <a:p>
            <a:pPr algn="l"/>
            <a:r>
              <a:rPr lang="en-US" altLang="en-US" sz="4800" b="1" dirty="0">
                <a:solidFill>
                  <a:srgbClr val="0000FF"/>
                </a:solidFill>
              </a:rPr>
              <a:t/>
            </a:r>
            <a:br>
              <a:rPr lang="en-US" altLang="en-US" sz="4800" b="1" dirty="0">
                <a:solidFill>
                  <a:srgbClr val="0000FF"/>
                </a:solidFill>
              </a:rPr>
            </a:br>
            <a:r>
              <a:rPr lang="en-US" altLang="en-US" sz="4800" b="1" dirty="0">
                <a:solidFill>
                  <a:srgbClr val="0000FF"/>
                </a:solidFill>
              </a:rPr>
              <a:t>Nalidixic acid</a:t>
            </a:r>
            <a:br>
              <a:rPr lang="en-US" altLang="en-US" sz="4800" b="1" dirty="0">
                <a:solidFill>
                  <a:srgbClr val="0000FF"/>
                </a:solidFill>
              </a:rPr>
            </a:br>
            <a:endParaRPr lang="en-US" altLang="en-US" dirty="0"/>
          </a:p>
        </p:txBody>
      </p:sp>
      <p:sp>
        <p:nvSpPr>
          <p:cNvPr id="4099" name="Content Placeholder 2"/>
          <p:cNvSpPr>
            <a:spLocks noGrp="1"/>
          </p:cNvSpPr>
          <p:nvPr>
            <p:ph idx="1"/>
          </p:nvPr>
        </p:nvSpPr>
        <p:spPr>
          <a:xfrm>
            <a:off x="0" y="1600200"/>
            <a:ext cx="9144000" cy="5257800"/>
          </a:xfrm>
        </p:spPr>
        <p:txBody>
          <a:bodyPr/>
          <a:lstStyle/>
          <a:p>
            <a:pPr marL="0" indent="0" eaLnBrk="1" hangingPunct="1">
              <a:buNone/>
            </a:pPr>
            <a:r>
              <a:rPr lang="en-US" altLang="en-US" b="1" dirty="0" smtClean="0"/>
              <a:t>First member</a:t>
            </a:r>
          </a:p>
          <a:p>
            <a:r>
              <a:rPr lang="en-US" altLang="en-US" b="1" dirty="0" smtClean="0"/>
              <a:t>Spectrum of activity: Gram </a:t>
            </a:r>
            <a:r>
              <a:rPr lang="en-US" altLang="en-US" b="1" dirty="0"/>
              <a:t>negative bacteria </a:t>
            </a:r>
            <a:r>
              <a:rPr lang="en-US" altLang="en-US" dirty="0"/>
              <a:t>especially </a:t>
            </a:r>
            <a:r>
              <a:rPr lang="en-US" altLang="en-US" b="1" dirty="0"/>
              <a:t>coliforms</a:t>
            </a:r>
            <a:r>
              <a:rPr lang="en-US" altLang="en-US" dirty="0"/>
              <a:t>  </a:t>
            </a:r>
          </a:p>
          <a:p>
            <a:pPr lvl="1"/>
            <a:r>
              <a:rPr lang="en-US" altLang="en-US" dirty="0" err="1"/>
              <a:t>E.coli</a:t>
            </a:r>
            <a:endParaRPr lang="en-US" altLang="en-US" dirty="0"/>
          </a:p>
          <a:p>
            <a:pPr lvl="1"/>
            <a:r>
              <a:rPr lang="en-US" altLang="en-US" dirty="0"/>
              <a:t>Proteus</a:t>
            </a:r>
          </a:p>
          <a:p>
            <a:pPr lvl="1"/>
            <a:r>
              <a:rPr lang="en-US" altLang="en-US" dirty="0" err="1"/>
              <a:t>Kleibseilla</a:t>
            </a:r>
            <a:endParaRPr lang="en-US" altLang="en-US" dirty="0"/>
          </a:p>
          <a:p>
            <a:pPr lvl="1"/>
            <a:r>
              <a:rPr lang="en-US" altLang="en-US" dirty="0" err="1"/>
              <a:t>Enterobacter</a:t>
            </a:r>
            <a:endParaRPr lang="en-US" altLang="en-US" dirty="0"/>
          </a:p>
          <a:p>
            <a:pPr lvl="1"/>
            <a:r>
              <a:rPr lang="en-US" altLang="en-US" dirty="0" err="1"/>
              <a:t>Shigella</a:t>
            </a:r>
            <a:endParaRPr lang="en-US" altLang="en-US" dirty="0"/>
          </a:p>
          <a:p>
            <a:pPr lvl="1"/>
            <a:r>
              <a:rPr lang="en-US" altLang="en-US" dirty="0" err="1" smtClean="0"/>
              <a:t>Psuedomonas</a:t>
            </a:r>
            <a:r>
              <a:rPr lang="en-US" altLang="en-US" b="1" dirty="0"/>
              <a:t/>
            </a:r>
            <a:br>
              <a:rPr lang="en-US" altLang="en-US" b="1" dirty="0"/>
            </a:br>
            <a:endParaRPr lang="en-US" altLang="en-US" b="1" dirty="0"/>
          </a:p>
          <a:p>
            <a:endParaRPr lang="en-US" altLang="en-US" b="1" dirty="0"/>
          </a:p>
        </p:txBody>
      </p:sp>
      <p:sp>
        <p:nvSpPr>
          <p:cNvPr id="2" name="Date Placeholder 1"/>
          <p:cNvSpPr>
            <a:spLocks noGrp="1"/>
          </p:cNvSpPr>
          <p:nvPr>
            <p:ph type="dt" sz="half" idx="10"/>
          </p:nvPr>
        </p:nvSpPr>
        <p:spPr/>
        <p:txBody>
          <a:bodyPr/>
          <a:lstStyle/>
          <a:p>
            <a:fld id="{A6FE9CE6-630F-4D0D-B963-38EF9D22E25F}"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06383034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76200" y="274638"/>
            <a:ext cx="8610600" cy="1143000"/>
          </a:xfrm>
        </p:spPr>
        <p:txBody>
          <a:bodyPr/>
          <a:lstStyle/>
          <a:p>
            <a:pPr algn="l"/>
            <a:r>
              <a:rPr lang="en-US" altLang="en-US" b="1" dirty="0"/>
              <a:t>Therapeutic </a:t>
            </a:r>
            <a:r>
              <a:rPr lang="en-US" altLang="en-US" b="1" dirty="0" smtClean="0"/>
              <a:t>uses of </a:t>
            </a:r>
            <a:r>
              <a:rPr lang="en-US" altLang="en-US" b="1" dirty="0" err="1" smtClean="0"/>
              <a:t>nalidixic</a:t>
            </a:r>
            <a:r>
              <a:rPr lang="en-US" altLang="en-US" b="1" dirty="0" smtClean="0"/>
              <a:t> a</a:t>
            </a:r>
            <a:endParaRPr lang="en-IN" altLang="en-US" b="1" dirty="0"/>
          </a:p>
        </p:txBody>
      </p:sp>
      <p:sp>
        <p:nvSpPr>
          <p:cNvPr id="7171" name="Content Placeholder 2"/>
          <p:cNvSpPr>
            <a:spLocks noGrp="1"/>
          </p:cNvSpPr>
          <p:nvPr>
            <p:ph idx="1"/>
          </p:nvPr>
        </p:nvSpPr>
        <p:spPr/>
        <p:txBody>
          <a:bodyPr/>
          <a:lstStyle/>
          <a:p>
            <a:r>
              <a:rPr lang="en-US" altLang="en-US" sz="2800" b="1" dirty="0"/>
              <a:t>Urinary </a:t>
            </a:r>
            <a:r>
              <a:rPr lang="en-US" altLang="en-US" sz="2800" b="1" dirty="0" smtClean="0"/>
              <a:t>antiseptic</a:t>
            </a:r>
            <a:r>
              <a:rPr lang="en-US" altLang="en-US" sz="2800" dirty="0"/>
              <a:t> </a:t>
            </a:r>
            <a:r>
              <a:rPr lang="en-US" altLang="en-US" sz="2800" dirty="0" smtClean="0"/>
              <a:t>&amp; </a:t>
            </a:r>
            <a:r>
              <a:rPr lang="en-US" altLang="en-US" sz="2800" b="1" dirty="0" err="1" smtClean="0"/>
              <a:t>Diarrhoea</a:t>
            </a:r>
            <a:r>
              <a:rPr lang="en-US" altLang="en-US" sz="2800" dirty="0" smtClean="0"/>
              <a:t> </a:t>
            </a:r>
            <a:r>
              <a:rPr lang="en-US" altLang="en-US" sz="2800" dirty="0"/>
              <a:t>caused by </a:t>
            </a:r>
            <a:r>
              <a:rPr lang="en-US" altLang="en-US" sz="2800" dirty="0" smtClean="0"/>
              <a:t>coliforms</a:t>
            </a:r>
            <a:r>
              <a:rPr lang="en-US" altLang="en-US" sz="2800" b="1" dirty="0" smtClean="0"/>
              <a:t>. </a:t>
            </a:r>
            <a:r>
              <a:rPr lang="en-US" altLang="en-US" sz="2800" dirty="0" smtClean="0"/>
              <a:t>Norfloxacin/ciprofloxacin preffered</a:t>
            </a:r>
          </a:p>
          <a:p>
            <a:r>
              <a:rPr lang="en-US" altLang="en-US" sz="2800" dirty="0" smtClean="0">
                <a:solidFill>
                  <a:srgbClr val="FF0000"/>
                </a:solidFill>
              </a:rPr>
              <a:t>Was used for Urinary </a:t>
            </a:r>
            <a:r>
              <a:rPr lang="en-US" altLang="en-US" sz="2800" dirty="0">
                <a:solidFill>
                  <a:srgbClr val="FF0000"/>
                </a:solidFill>
              </a:rPr>
              <a:t>tract infections </a:t>
            </a:r>
            <a:r>
              <a:rPr lang="en-US" altLang="en-US" sz="2800" dirty="0"/>
              <a:t>for many </a:t>
            </a:r>
            <a:r>
              <a:rPr lang="en-US" altLang="en-US" sz="2800" dirty="0" smtClean="0"/>
              <a:t>y</a:t>
            </a:r>
            <a:r>
              <a:rPr lang="en-US" altLang="en-US" sz="2800" b="1" dirty="0" smtClean="0"/>
              <a:t>ears</a:t>
            </a:r>
          </a:p>
          <a:p>
            <a:r>
              <a:rPr lang="en-US" altLang="en-US" dirty="0" smtClean="0"/>
              <a:t>However</a:t>
            </a:r>
            <a:r>
              <a:rPr lang="en-US" altLang="en-US" dirty="0"/>
              <a:t>, </a:t>
            </a:r>
            <a:r>
              <a:rPr lang="en-US" altLang="en-US" dirty="0" smtClean="0"/>
              <a:t>Low potency, Narrow spectrum and </a:t>
            </a:r>
            <a:r>
              <a:rPr lang="en-US" altLang="en-US" dirty="0"/>
              <a:t>rapid </a:t>
            </a:r>
            <a:r>
              <a:rPr lang="en-US" altLang="en-US" dirty="0" smtClean="0"/>
              <a:t>development </a:t>
            </a:r>
            <a:r>
              <a:rPr lang="en-US" altLang="en-US" dirty="0"/>
              <a:t>of </a:t>
            </a:r>
            <a:r>
              <a:rPr lang="en-US" altLang="en-US" dirty="0" smtClean="0"/>
              <a:t>bacterial </a:t>
            </a:r>
            <a:r>
              <a:rPr lang="en-US" altLang="en-US" dirty="0" smtClean="0">
                <a:solidFill>
                  <a:srgbClr val="0000FF"/>
                </a:solidFill>
              </a:rPr>
              <a:t>resistance</a:t>
            </a:r>
            <a:r>
              <a:rPr lang="en-US" altLang="en-US" dirty="0" smtClean="0"/>
              <a:t>, </a:t>
            </a:r>
            <a:r>
              <a:rPr lang="en-US" altLang="en-US" dirty="0" smtClean="0">
                <a:solidFill>
                  <a:srgbClr val="0000FF"/>
                </a:solidFill>
              </a:rPr>
              <a:t>Limited </a:t>
            </a:r>
            <a:r>
              <a:rPr lang="en-US" altLang="en-US" dirty="0">
                <a:solidFill>
                  <a:srgbClr val="0000FF"/>
                </a:solidFill>
              </a:rPr>
              <a:t>therapeutic </a:t>
            </a:r>
            <a:r>
              <a:rPr lang="en-US" altLang="en-US" dirty="0" smtClean="0">
                <a:solidFill>
                  <a:srgbClr val="0000FF"/>
                </a:solidFill>
              </a:rPr>
              <a:t>utility</a:t>
            </a:r>
          </a:p>
          <a:p>
            <a:r>
              <a:rPr lang="en-US" altLang="en-US" dirty="0" smtClean="0"/>
              <a:t>NOTE: No </a:t>
            </a:r>
            <a:r>
              <a:rPr lang="en-US" altLang="en-US" dirty="0"/>
              <a:t>longer used.</a:t>
            </a:r>
          </a:p>
          <a:p>
            <a:endParaRPr lang="en-IN" altLang="en-US" sz="2800" dirty="0"/>
          </a:p>
        </p:txBody>
      </p:sp>
      <p:sp>
        <p:nvSpPr>
          <p:cNvPr id="2" name="Date Placeholder 1"/>
          <p:cNvSpPr>
            <a:spLocks noGrp="1"/>
          </p:cNvSpPr>
          <p:nvPr>
            <p:ph type="dt" sz="half" idx="10"/>
          </p:nvPr>
        </p:nvSpPr>
        <p:spPr/>
        <p:txBody>
          <a:bodyPr/>
          <a:lstStyle/>
          <a:p>
            <a:fld id="{C759363E-605C-4C60-AEA8-3F00EDA024AE}"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84619229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Newer Flouroquinolnes </a:t>
            </a:r>
            <a:endParaRPr lang="en-US" b="1" dirty="0"/>
          </a:p>
        </p:txBody>
      </p:sp>
      <p:sp>
        <p:nvSpPr>
          <p:cNvPr id="3" name="Content Placeholder 2"/>
          <p:cNvSpPr>
            <a:spLocks noGrp="1"/>
          </p:cNvSpPr>
          <p:nvPr>
            <p:ph idx="1"/>
          </p:nvPr>
        </p:nvSpPr>
        <p:spPr/>
        <p:txBody>
          <a:bodyPr/>
          <a:lstStyle/>
          <a:p>
            <a:pPr lvl="1" eaLnBrk="1" hangingPunct="1">
              <a:buFont typeface="Wingdings" panose="05000000000000000000" pitchFamily="2" charset="2"/>
              <a:buChar char="v"/>
            </a:pPr>
            <a:r>
              <a:rPr lang="en-US" altLang="en-US" sz="3200" dirty="0"/>
              <a:t>High potency</a:t>
            </a:r>
          </a:p>
          <a:p>
            <a:pPr lvl="1" eaLnBrk="1" hangingPunct="1">
              <a:buFont typeface="Wingdings" panose="05000000000000000000" pitchFamily="2" charset="2"/>
              <a:buChar char="v"/>
            </a:pPr>
            <a:r>
              <a:rPr lang="en-US" altLang="en-US" sz="3200" dirty="0"/>
              <a:t>Expanded spectrum/Broad antimicrobial activity </a:t>
            </a:r>
          </a:p>
          <a:p>
            <a:pPr lvl="1" eaLnBrk="1" hangingPunct="1">
              <a:buFont typeface="Wingdings" panose="05000000000000000000" pitchFamily="2" charset="2"/>
              <a:buChar char="v"/>
            </a:pPr>
            <a:r>
              <a:rPr lang="en-US" altLang="en-US" sz="3200" dirty="0"/>
              <a:t>Slow development of resistance</a:t>
            </a:r>
          </a:p>
          <a:p>
            <a:pPr lvl="1" eaLnBrk="1" hangingPunct="1">
              <a:buFont typeface="Wingdings" panose="05000000000000000000" pitchFamily="2" charset="2"/>
              <a:buChar char="v"/>
            </a:pPr>
            <a:r>
              <a:rPr lang="en-US" altLang="en-US" sz="3200" dirty="0"/>
              <a:t>Better tissue penetration &amp; </a:t>
            </a:r>
          </a:p>
          <a:p>
            <a:pPr lvl="1" eaLnBrk="1" hangingPunct="1">
              <a:buFont typeface="Wingdings" panose="05000000000000000000" pitchFamily="2" charset="2"/>
              <a:buChar char="v"/>
            </a:pPr>
            <a:r>
              <a:rPr lang="en-US" altLang="en-US" sz="3200" dirty="0"/>
              <a:t>Good tolerability </a:t>
            </a:r>
            <a:br>
              <a:rPr lang="en-US" altLang="en-US" sz="3200" dirty="0"/>
            </a:br>
            <a:endParaRPr lang="en-US" altLang="en-US" sz="3200" dirty="0"/>
          </a:p>
          <a:p>
            <a:endParaRPr lang="en-US" dirty="0"/>
          </a:p>
        </p:txBody>
      </p:sp>
      <p:sp>
        <p:nvSpPr>
          <p:cNvPr id="4" name="Date Placeholder 3"/>
          <p:cNvSpPr>
            <a:spLocks noGrp="1"/>
          </p:cNvSpPr>
          <p:nvPr>
            <p:ph type="dt" sz="half" idx="10"/>
          </p:nvPr>
        </p:nvSpPr>
        <p:spPr/>
        <p:txBody>
          <a:bodyPr/>
          <a:lstStyle/>
          <a:p>
            <a:fld id="{C0FB9FC1-E4D1-4BE5-94B8-E0277A16B5A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793009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646" y="228600"/>
            <a:ext cx="8229600" cy="715962"/>
          </a:xfrm>
        </p:spPr>
        <p:txBody>
          <a:bodyPr>
            <a:noAutofit/>
          </a:bodyPr>
          <a:lstStyle/>
          <a:p>
            <a:r>
              <a:rPr lang="en-US" sz="2400" b="1" dirty="0" smtClean="0">
                <a:effectLst>
                  <a:outerShdw blurRad="38100" dist="38100" dir="2700000" algn="tl">
                    <a:srgbClr val="000000">
                      <a:alpha val="43137"/>
                    </a:srgbClr>
                  </a:outerShdw>
                </a:effectLst>
              </a:rPr>
              <a:t>Advantages and disadvantages of various routes of drug administration</a:t>
            </a:r>
            <a:endParaRPr lang="en-US" sz="2400" b="1" dirty="0">
              <a:effectLst>
                <a:outerShdw blurRad="38100" dist="38100" dir="2700000" algn="tl">
                  <a:srgbClr val="000000">
                    <a:alpha val="43137"/>
                  </a:srgbClr>
                </a:outerShdw>
              </a:effectLst>
            </a:endParaRPr>
          </a:p>
        </p:txBody>
      </p:sp>
      <p:sp>
        <p:nvSpPr>
          <p:cNvPr id="8" name="Text Box 6"/>
          <p:cNvSpPr txBox="1">
            <a:spLocks noGrp="1" noChangeArrowheads="1"/>
          </p:cNvSpPr>
          <p:nvPr>
            <p:ph idx="1"/>
          </p:nvPr>
        </p:nvSpPr>
        <p:spPr bwMode="auto">
          <a:xfrm>
            <a:off x="568090" y="990600"/>
            <a:ext cx="55029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lvl="6"/>
            <a:r>
              <a:rPr lang="en-US" b="1" dirty="0">
                <a:solidFill>
                  <a:srgbClr val="FF0000"/>
                </a:solidFill>
                <a:latin typeface="Times New Roman" pitchFamily="18" charset="0"/>
              </a:rPr>
              <a:t>BIOAVAILABILITY</a:t>
            </a:r>
          </a:p>
        </p:txBody>
      </p:sp>
      <p:sp>
        <p:nvSpPr>
          <p:cNvPr id="9" name="Text Box 9"/>
          <p:cNvSpPr txBox="1">
            <a:spLocks noChangeArrowheads="1"/>
          </p:cNvSpPr>
          <p:nvPr/>
        </p:nvSpPr>
        <p:spPr bwMode="auto">
          <a:xfrm>
            <a:off x="3332404" y="1314586"/>
            <a:ext cx="2524089" cy="461665"/>
          </a:xfrm>
          <a:prstGeom prst="rect">
            <a:avLst/>
          </a:prstGeom>
          <a:noFill/>
          <a:ln w="381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400" b="1" dirty="0">
                <a:solidFill>
                  <a:srgbClr val="A50021"/>
                </a:solidFill>
                <a:latin typeface="Times New Roman" pitchFamily="18" charset="0"/>
              </a:rPr>
              <a:t> </a:t>
            </a:r>
            <a:r>
              <a:rPr lang="en-US" sz="1800" b="1" dirty="0">
                <a:solidFill>
                  <a:srgbClr val="A50021"/>
                </a:solidFill>
                <a:latin typeface="Times New Roman" pitchFamily="18" charset="0"/>
              </a:rPr>
              <a:t>IV &gt; IM = SC &gt; ORAL</a:t>
            </a:r>
          </a:p>
        </p:txBody>
      </p:sp>
      <p:sp>
        <p:nvSpPr>
          <p:cNvPr id="10" name="Text Box 11"/>
          <p:cNvSpPr txBox="1">
            <a:spLocks noChangeArrowheads="1"/>
          </p:cNvSpPr>
          <p:nvPr/>
        </p:nvSpPr>
        <p:spPr bwMode="auto">
          <a:xfrm>
            <a:off x="3336132" y="1791888"/>
            <a:ext cx="25384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b="1" dirty="0">
                <a:solidFill>
                  <a:srgbClr val="FF0000"/>
                </a:solidFill>
                <a:latin typeface="Times New Roman" pitchFamily="18" charset="0"/>
              </a:rPr>
              <a:t>ONSET OF ACTION</a:t>
            </a:r>
          </a:p>
        </p:txBody>
      </p:sp>
      <p:sp>
        <p:nvSpPr>
          <p:cNvPr id="11" name="Text Box 10"/>
          <p:cNvSpPr txBox="1">
            <a:spLocks noChangeArrowheads="1"/>
          </p:cNvSpPr>
          <p:nvPr/>
        </p:nvSpPr>
        <p:spPr bwMode="auto">
          <a:xfrm>
            <a:off x="3388116" y="2191998"/>
            <a:ext cx="2486467" cy="461665"/>
          </a:xfrm>
          <a:prstGeom prst="rect">
            <a:avLst/>
          </a:prstGeom>
          <a:noFill/>
          <a:ln w="381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400" b="1" dirty="0">
                <a:solidFill>
                  <a:srgbClr val="A50021"/>
                </a:solidFill>
                <a:latin typeface="Times New Roman" pitchFamily="18" charset="0"/>
              </a:rPr>
              <a:t> </a:t>
            </a:r>
            <a:r>
              <a:rPr lang="en-US" sz="1800" b="1" dirty="0">
                <a:solidFill>
                  <a:srgbClr val="A50021"/>
                </a:solidFill>
                <a:latin typeface="Times New Roman" pitchFamily="18" charset="0"/>
              </a:rPr>
              <a:t>IV &gt; IM &gt; SC &gt; Oral</a:t>
            </a:r>
          </a:p>
        </p:txBody>
      </p:sp>
      <p:sp>
        <p:nvSpPr>
          <p:cNvPr id="12" name="Text Box 12"/>
          <p:cNvSpPr txBox="1">
            <a:spLocks noChangeArrowheads="1"/>
          </p:cNvSpPr>
          <p:nvPr/>
        </p:nvSpPr>
        <p:spPr bwMode="auto">
          <a:xfrm>
            <a:off x="3256767" y="2685507"/>
            <a:ext cx="31331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b="1" dirty="0">
                <a:solidFill>
                  <a:srgbClr val="FF0000"/>
                </a:solidFill>
                <a:latin typeface="Times New Roman" pitchFamily="18" charset="0"/>
              </a:rPr>
              <a:t>PATIENT COMPLIANCE</a:t>
            </a:r>
          </a:p>
        </p:txBody>
      </p:sp>
      <p:sp>
        <p:nvSpPr>
          <p:cNvPr id="13" name="Text Box 15"/>
          <p:cNvSpPr txBox="1">
            <a:spLocks noChangeArrowheads="1"/>
          </p:cNvSpPr>
          <p:nvPr/>
        </p:nvSpPr>
        <p:spPr bwMode="auto">
          <a:xfrm>
            <a:off x="3388116" y="3085617"/>
            <a:ext cx="2486468" cy="523220"/>
          </a:xfrm>
          <a:prstGeom prst="rect">
            <a:avLst/>
          </a:prstGeom>
          <a:noFill/>
          <a:ln w="381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dirty="0">
                <a:solidFill>
                  <a:srgbClr val="A50021"/>
                </a:solidFill>
                <a:latin typeface="Times New Roman" pitchFamily="18" charset="0"/>
              </a:rPr>
              <a:t> </a:t>
            </a:r>
            <a:r>
              <a:rPr lang="en-US" sz="1800" b="1" dirty="0">
                <a:solidFill>
                  <a:srgbClr val="A50021"/>
                </a:solidFill>
                <a:latin typeface="Times New Roman" pitchFamily="18" charset="0"/>
              </a:rPr>
              <a:t>Oral &gt; SC &gt; IM &gt; IV</a:t>
            </a:r>
          </a:p>
        </p:txBody>
      </p:sp>
      <p:sp>
        <p:nvSpPr>
          <p:cNvPr id="14" name="Text Box 7"/>
          <p:cNvSpPr txBox="1">
            <a:spLocks noChangeArrowheads="1"/>
          </p:cNvSpPr>
          <p:nvPr/>
        </p:nvSpPr>
        <p:spPr bwMode="auto">
          <a:xfrm>
            <a:off x="326242" y="1272775"/>
            <a:ext cx="2930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a:solidFill>
                  <a:srgbClr val="3333FF"/>
                </a:solidFill>
                <a:latin typeface="Times New Roman" pitchFamily="18" charset="0"/>
              </a:rPr>
              <a:t>High and Reliable</a:t>
            </a:r>
          </a:p>
        </p:txBody>
      </p:sp>
      <p:sp>
        <p:nvSpPr>
          <p:cNvPr id="15" name="Text Box 8"/>
          <p:cNvSpPr txBox="1">
            <a:spLocks noChangeArrowheads="1"/>
          </p:cNvSpPr>
          <p:nvPr/>
        </p:nvSpPr>
        <p:spPr bwMode="auto">
          <a:xfrm>
            <a:off x="6167662" y="1303731"/>
            <a:ext cx="2909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400" b="1">
                <a:solidFill>
                  <a:srgbClr val="FF00FF"/>
                </a:solidFill>
                <a:latin typeface="Times New Roman" pitchFamily="18" charset="0"/>
              </a:rPr>
              <a:t>Low &amp;/or Variable</a:t>
            </a:r>
          </a:p>
        </p:txBody>
      </p:sp>
      <p:sp>
        <p:nvSpPr>
          <p:cNvPr id="16" name="Text Box 5"/>
          <p:cNvSpPr txBox="1">
            <a:spLocks noChangeArrowheads="1"/>
          </p:cNvSpPr>
          <p:nvPr/>
        </p:nvSpPr>
        <p:spPr bwMode="auto">
          <a:xfrm>
            <a:off x="879485" y="2085956"/>
            <a:ext cx="18240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a:solidFill>
                  <a:srgbClr val="3333FF"/>
                </a:solidFill>
                <a:latin typeface="Times New Roman" pitchFamily="18" charset="0"/>
              </a:rPr>
              <a:t>Immediate</a:t>
            </a:r>
          </a:p>
        </p:txBody>
      </p:sp>
      <p:sp>
        <p:nvSpPr>
          <p:cNvPr id="17" name="Text Box 3"/>
          <p:cNvSpPr txBox="1">
            <a:spLocks noChangeArrowheads="1"/>
          </p:cNvSpPr>
          <p:nvPr/>
        </p:nvSpPr>
        <p:spPr bwMode="auto">
          <a:xfrm>
            <a:off x="1368993" y="3097342"/>
            <a:ext cx="9350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dirty="0">
                <a:solidFill>
                  <a:srgbClr val="3333FF"/>
                </a:solidFill>
                <a:latin typeface="Times New Roman" pitchFamily="18" charset="0"/>
              </a:rPr>
              <a:t>High</a:t>
            </a:r>
          </a:p>
        </p:txBody>
      </p:sp>
      <p:sp>
        <p:nvSpPr>
          <p:cNvPr id="18" name="Text Box 4"/>
          <p:cNvSpPr txBox="1">
            <a:spLocks noChangeArrowheads="1"/>
          </p:cNvSpPr>
          <p:nvPr/>
        </p:nvSpPr>
        <p:spPr bwMode="auto">
          <a:xfrm>
            <a:off x="6250189" y="2134550"/>
            <a:ext cx="14081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a:solidFill>
                  <a:srgbClr val="FF00FF"/>
                </a:solidFill>
                <a:latin typeface="Times New Roman" pitchFamily="18" charset="0"/>
              </a:rPr>
              <a:t>Delayed</a:t>
            </a:r>
          </a:p>
        </p:txBody>
      </p:sp>
      <p:sp>
        <p:nvSpPr>
          <p:cNvPr id="19" name="Text Box 2"/>
          <p:cNvSpPr txBox="1">
            <a:spLocks noChangeArrowheads="1"/>
          </p:cNvSpPr>
          <p:nvPr/>
        </p:nvSpPr>
        <p:spPr bwMode="auto">
          <a:xfrm>
            <a:off x="6924603" y="3097342"/>
            <a:ext cx="855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a:solidFill>
                  <a:srgbClr val="FF00FF"/>
                </a:solidFill>
                <a:latin typeface="Times New Roman" pitchFamily="18" charset="0"/>
              </a:rPr>
              <a:t>Low</a:t>
            </a:r>
          </a:p>
        </p:txBody>
      </p:sp>
      <p:sp>
        <p:nvSpPr>
          <p:cNvPr id="20" name="Text Box 6"/>
          <p:cNvSpPr txBox="1">
            <a:spLocks noChangeArrowheads="1"/>
          </p:cNvSpPr>
          <p:nvPr/>
        </p:nvSpPr>
        <p:spPr bwMode="auto">
          <a:xfrm>
            <a:off x="3837730" y="3639129"/>
            <a:ext cx="119936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b="1" dirty="0">
                <a:solidFill>
                  <a:srgbClr val="FF0000"/>
                </a:solidFill>
                <a:latin typeface="Times New Roman" pitchFamily="18" charset="0"/>
              </a:rPr>
              <a:t>SAFETY</a:t>
            </a:r>
          </a:p>
        </p:txBody>
      </p:sp>
      <p:sp>
        <p:nvSpPr>
          <p:cNvPr id="21" name="Text Box 9"/>
          <p:cNvSpPr txBox="1">
            <a:spLocks noChangeArrowheads="1"/>
          </p:cNvSpPr>
          <p:nvPr/>
        </p:nvSpPr>
        <p:spPr bwMode="auto">
          <a:xfrm>
            <a:off x="3400940" y="4039239"/>
            <a:ext cx="2473644" cy="461665"/>
          </a:xfrm>
          <a:prstGeom prst="rect">
            <a:avLst/>
          </a:prstGeom>
          <a:noFill/>
          <a:ln w="381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400" b="1" dirty="0">
                <a:solidFill>
                  <a:srgbClr val="A50021"/>
                </a:solidFill>
                <a:latin typeface="Times New Roman" pitchFamily="18" charset="0"/>
              </a:rPr>
              <a:t> </a:t>
            </a:r>
            <a:r>
              <a:rPr lang="en-US" sz="1800" b="1" dirty="0">
                <a:solidFill>
                  <a:srgbClr val="A50021"/>
                </a:solidFill>
                <a:latin typeface="Times New Roman" pitchFamily="18" charset="0"/>
              </a:rPr>
              <a:t>Oral &gt; SC &gt; IM &gt; IV</a:t>
            </a:r>
          </a:p>
        </p:txBody>
      </p:sp>
      <p:sp>
        <p:nvSpPr>
          <p:cNvPr id="22" name="Text Box 11"/>
          <p:cNvSpPr txBox="1">
            <a:spLocks noChangeArrowheads="1"/>
          </p:cNvSpPr>
          <p:nvPr/>
        </p:nvSpPr>
        <p:spPr bwMode="auto">
          <a:xfrm>
            <a:off x="3499524" y="4558913"/>
            <a:ext cx="211307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b="1" dirty="0">
                <a:solidFill>
                  <a:srgbClr val="FF0000"/>
                </a:solidFill>
                <a:latin typeface="Times New Roman" pitchFamily="18" charset="0"/>
              </a:rPr>
              <a:t>CONVENIENCE</a:t>
            </a:r>
          </a:p>
        </p:txBody>
      </p:sp>
      <p:sp>
        <p:nvSpPr>
          <p:cNvPr id="23" name="Text Box 10"/>
          <p:cNvSpPr txBox="1">
            <a:spLocks noChangeArrowheads="1"/>
          </p:cNvSpPr>
          <p:nvPr/>
        </p:nvSpPr>
        <p:spPr bwMode="auto">
          <a:xfrm>
            <a:off x="3400939" y="4959023"/>
            <a:ext cx="2473643" cy="461665"/>
          </a:xfrm>
          <a:prstGeom prst="rect">
            <a:avLst/>
          </a:prstGeom>
          <a:noFill/>
          <a:ln w="381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400" b="1" dirty="0">
                <a:solidFill>
                  <a:srgbClr val="A50021"/>
                </a:solidFill>
                <a:latin typeface="Times New Roman" pitchFamily="18" charset="0"/>
              </a:rPr>
              <a:t> </a:t>
            </a:r>
            <a:r>
              <a:rPr lang="en-US" sz="1800" b="1" dirty="0">
                <a:solidFill>
                  <a:srgbClr val="A50021"/>
                </a:solidFill>
                <a:latin typeface="Times New Roman" pitchFamily="18" charset="0"/>
              </a:rPr>
              <a:t>Oral &gt; SC &gt; IM &gt; IV</a:t>
            </a:r>
          </a:p>
        </p:txBody>
      </p:sp>
      <p:sp>
        <p:nvSpPr>
          <p:cNvPr id="24" name="Text Box 13"/>
          <p:cNvSpPr txBox="1">
            <a:spLocks noChangeArrowheads="1"/>
          </p:cNvSpPr>
          <p:nvPr/>
        </p:nvSpPr>
        <p:spPr bwMode="auto">
          <a:xfrm>
            <a:off x="3934170" y="5435070"/>
            <a:ext cx="8835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b="1" dirty="0">
                <a:solidFill>
                  <a:srgbClr val="FF0000"/>
                </a:solidFill>
                <a:latin typeface="Times New Roman" pitchFamily="18" charset="0"/>
              </a:rPr>
              <a:t>COST</a:t>
            </a:r>
          </a:p>
        </p:txBody>
      </p:sp>
      <p:sp>
        <p:nvSpPr>
          <p:cNvPr id="25" name="Text Box 14"/>
          <p:cNvSpPr txBox="1">
            <a:spLocks noChangeArrowheads="1"/>
          </p:cNvSpPr>
          <p:nvPr/>
        </p:nvSpPr>
        <p:spPr bwMode="auto">
          <a:xfrm>
            <a:off x="3332404" y="5887626"/>
            <a:ext cx="2542180" cy="461665"/>
          </a:xfrm>
          <a:prstGeom prst="rect">
            <a:avLst/>
          </a:prstGeom>
          <a:noFill/>
          <a:ln w="38100">
            <a:solidFill>
              <a:srgbClr val="FF66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400" b="1" dirty="0">
                <a:solidFill>
                  <a:srgbClr val="A50021"/>
                </a:solidFill>
                <a:latin typeface="Times New Roman" pitchFamily="18" charset="0"/>
              </a:rPr>
              <a:t> </a:t>
            </a:r>
            <a:r>
              <a:rPr lang="en-US" sz="1800" b="1" dirty="0">
                <a:solidFill>
                  <a:srgbClr val="A50021"/>
                </a:solidFill>
                <a:latin typeface="Times New Roman" pitchFamily="18" charset="0"/>
              </a:rPr>
              <a:t>IV &gt; IM &gt; SC &gt; ORAL</a:t>
            </a:r>
          </a:p>
        </p:txBody>
      </p:sp>
      <p:sp>
        <p:nvSpPr>
          <p:cNvPr id="26" name="Text Box 7"/>
          <p:cNvSpPr txBox="1">
            <a:spLocks noChangeArrowheads="1"/>
          </p:cNvSpPr>
          <p:nvPr/>
        </p:nvSpPr>
        <p:spPr bwMode="auto">
          <a:xfrm>
            <a:off x="1524000" y="3973891"/>
            <a:ext cx="9350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a:solidFill>
                  <a:srgbClr val="3333FF"/>
                </a:solidFill>
                <a:latin typeface="Times New Roman" pitchFamily="18" charset="0"/>
              </a:rPr>
              <a:t>High</a:t>
            </a:r>
          </a:p>
        </p:txBody>
      </p:sp>
      <p:sp>
        <p:nvSpPr>
          <p:cNvPr id="27" name="Text Box 3"/>
          <p:cNvSpPr txBox="1">
            <a:spLocks noChangeArrowheads="1"/>
          </p:cNvSpPr>
          <p:nvPr/>
        </p:nvSpPr>
        <p:spPr bwMode="auto">
          <a:xfrm>
            <a:off x="1586706" y="4930298"/>
            <a:ext cx="9413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a:solidFill>
                  <a:srgbClr val="3333FF"/>
                </a:solidFill>
                <a:latin typeface="Times New Roman" pitchFamily="18" charset="0"/>
              </a:rPr>
              <a:t>High</a:t>
            </a:r>
          </a:p>
        </p:txBody>
      </p:sp>
      <p:sp>
        <p:nvSpPr>
          <p:cNvPr id="28" name="Text Box 3"/>
          <p:cNvSpPr txBox="1">
            <a:spLocks noChangeArrowheads="1"/>
          </p:cNvSpPr>
          <p:nvPr/>
        </p:nvSpPr>
        <p:spPr bwMode="auto">
          <a:xfrm>
            <a:off x="1762135" y="5887626"/>
            <a:ext cx="9413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a:solidFill>
                  <a:srgbClr val="3333FF"/>
                </a:solidFill>
                <a:latin typeface="Times New Roman" pitchFamily="18" charset="0"/>
              </a:rPr>
              <a:t>High</a:t>
            </a:r>
          </a:p>
        </p:txBody>
      </p:sp>
      <p:sp>
        <p:nvSpPr>
          <p:cNvPr id="29" name="Text Box 8"/>
          <p:cNvSpPr txBox="1">
            <a:spLocks noChangeArrowheads="1"/>
          </p:cNvSpPr>
          <p:nvPr/>
        </p:nvSpPr>
        <p:spPr bwMode="auto">
          <a:xfrm>
            <a:off x="6959719" y="3973890"/>
            <a:ext cx="8556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dirty="0">
                <a:solidFill>
                  <a:srgbClr val="FF00FF"/>
                </a:solidFill>
                <a:latin typeface="Times New Roman" pitchFamily="18" charset="0"/>
              </a:rPr>
              <a:t>Low</a:t>
            </a:r>
          </a:p>
        </p:txBody>
      </p:sp>
      <p:sp>
        <p:nvSpPr>
          <p:cNvPr id="30" name="Text Box 8"/>
          <p:cNvSpPr txBox="1">
            <a:spLocks noChangeArrowheads="1"/>
          </p:cNvSpPr>
          <p:nvPr/>
        </p:nvSpPr>
        <p:spPr bwMode="auto">
          <a:xfrm>
            <a:off x="7194774" y="4959023"/>
            <a:ext cx="8556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dirty="0">
                <a:solidFill>
                  <a:srgbClr val="FF00FF"/>
                </a:solidFill>
                <a:latin typeface="Times New Roman" pitchFamily="18" charset="0"/>
              </a:rPr>
              <a:t>Low</a:t>
            </a:r>
          </a:p>
        </p:txBody>
      </p:sp>
      <p:sp>
        <p:nvSpPr>
          <p:cNvPr id="31" name="Text Box 8"/>
          <p:cNvSpPr txBox="1">
            <a:spLocks noChangeArrowheads="1"/>
          </p:cNvSpPr>
          <p:nvPr/>
        </p:nvSpPr>
        <p:spPr bwMode="auto">
          <a:xfrm>
            <a:off x="7352434" y="5899371"/>
            <a:ext cx="8556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r>
              <a:rPr lang="en-US" sz="2800" b="1" dirty="0">
                <a:solidFill>
                  <a:srgbClr val="FF00FF"/>
                </a:solidFill>
                <a:latin typeface="Times New Roman" pitchFamily="18" charset="0"/>
              </a:rPr>
              <a:t>Low</a:t>
            </a:r>
          </a:p>
        </p:txBody>
      </p:sp>
      <p:sp>
        <p:nvSpPr>
          <p:cNvPr id="3" name="Date Placeholder 2"/>
          <p:cNvSpPr>
            <a:spLocks noGrp="1"/>
          </p:cNvSpPr>
          <p:nvPr>
            <p:ph type="dt" sz="half" idx="10"/>
          </p:nvPr>
        </p:nvSpPr>
        <p:spPr/>
        <p:txBody>
          <a:bodyPr/>
          <a:lstStyle/>
          <a:p>
            <a:fld id="{E81E07D2-C5C3-4D4F-8A3B-F4F943C32ECF}" type="datetime1">
              <a:rPr lang="en-US" smtClean="0"/>
              <a:t>1/30/2017</a:t>
            </a:fld>
            <a:endParaRPr lang="en-US"/>
          </a:p>
        </p:txBody>
      </p:sp>
      <p:sp>
        <p:nvSpPr>
          <p:cNvPr id="4" name="Footer Placeholder 3"/>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91356052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b="1" dirty="0" smtClean="0">
                <a:solidFill>
                  <a:schemeClr val="tx1"/>
                </a:solidFill>
              </a:rPr>
              <a:t>2. CIPROFLOXACIN </a:t>
            </a:r>
            <a:r>
              <a:rPr lang="en-US" b="1" dirty="0">
                <a:solidFill>
                  <a:schemeClr val="tx1"/>
                </a:solidFill>
              </a:rPr>
              <a:t>( CONT. )</a:t>
            </a:r>
          </a:p>
        </p:txBody>
      </p:sp>
      <p:sp>
        <p:nvSpPr>
          <p:cNvPr id="3075" name="Rectangle 3"/>
          <p:cNvSpPr>
            <a:spLocks noGrp="1" noChangeArrowheads="1"/>
          </p:cNvSpPr>
          <p:nvPr>
            <p:ph idx="1"/>
          </p:nvPr>
        </p:nvSpPr>
        <p:spPr>
          <a:xfrm>
            <a:off x="457200" y="1524000"/>
            <a:ext cx="8229600" cy="5334000"/>
          </a:xfrm>
        </p:spPr>
        <p:txBody>
          <a:bodyPr/>
          <a:lstStyle/>
          <a:p>
            <a:pPr algn="l">
              <a:lnSpc>
                <a:spcPct val="90000"/>
              </a:lnSpc>
              <a:buFontTx/>
              <a:buNone/>
            </a:pPr>
            <a:r>
              <a:rPr lang="en-US" sz="4000" dirty="0"/>
              <a:t>Antibacterial spectrum</a:t>
            </a:r>
          </a:p>
          <a:p>
            <a:pPr algn="l">
              <a:lnSpc>
                <a:spcPct val="90000"/>
              </a:lnSpc>
              <a:buFontTx/>
              <a:buNone/>
            </a:pPr>
            <a:r>
              <a:rPr lang="en-US" dirty="0" smtClean="0">
                <a:solidFill>
                  <a:srgbClr val="FF0000"/>
                </a:solidFill>
              </a:rPr>
              <a:t>NB: </a:t>
            </a:r>
            <a:r>
              <a:rPr lang="en-US" dirty="0" smtClean="0"/>
              <a:t>Mainly </a:t>
            </a:r>
            <a:r>
              <a:rPr lang="en-US" dirty="0"/>
              <a:t>effective against G – bacteria </a:t>
            </a:r>
          </a:p>
          <a:p>
            <a:pPr algn="l">
              <a:lnSpc>
                <a:spcPct val="90000"/>
              </a:lnSpc>
              <a:buFontTx/>
              <a:buNone/>
            </a:pPr>
            <a:r>
              <a:rPr lang="en-US" sz="2800" i="1" dirty="0" err="1"/>
              <a:t>Enterobacteriacae</a:t>
            </a:r>
            <a:r>
              <a:rPr lang="en-US" sz="2800" i="1" dirty="0"/>
              <a:t>   H. </a:t>
            </a:r>
            <a:r>
              <a:rPr lang="en-US" sz="2800" i="1" dirty="0" err="1"/>
              <a:t>influenzae</a:t>
            </a:r>
            <a:r>
              <a:rPr lang="en-US" sz="2800" i="1" dirty="0"/>
              <a:t>     M. </a:t>
            </a:r>
            <a:r>
              <a:rPr lang="en-US" sz="2800" i="1" dirty="0" err="1"/>
              <a:t>catarrhalis</a:t>
            </a:r>
            <a:endParaRPr lang="en-US" sz="2800" i="1" dirty="0"/>
          </a:p>
          <a:p>
            <a:pPr algn="l">
              <a:lnSpc>
                <a:spcPct val="90000"/>
              </a:lnSpc>
              <a:buFontTx/>
              <a:buNone/>
            </a:pPr>
            <a:r>
              <a:rPr lang="en-US" sz="2800" i="1" dirty="0"/>
              <a:t>Campylobacter        Pseudomonas   N. </a:t>
            </a:r>
            <a:r>
              <a:rPr lang="en-US" sz="2800" i="1" dirty="0" err="1"/>
              <a:t>gonorrheae</a:t>
            </a:r>
            <a:endParaRPr lang="en-US" sz="2800" i="1" dirty="0"/>
          </a:p>
          <a:p>
            <a:pPr algn="l">
              <a:lnSpc>
                <a:spcPct val="90000"/>
              </a:lnSpc>
              <a:buFontTx/>
              <a:buNone/>
            </a:pPr>
            <a:r>
              <a:rPr lang="en-US" sz="2400" i="1" dirty="0" smtClean="0"/>
              <a:t>S. </a:t>
            </a:r>
            <a:r>
              <a:rPr lang="en-US" sz="2400" i="1" dirty="0" err="1" smtClean="0"/>
              <a:t>typhi</a:t>
            </a:r>
            <a:r>
              <a:rPr lang="en-US" sz="2400" i="1" dirty="0" smtClean="0"/>
              <a:t>.</a:t>
            </a:r>
            <a:endParaRPr lang="en-US" sz="2400" i="1" dirty="0"/>
          </a:p>
          <a:p>
            <a:pPr algn="l">
              <a:lnSpc>
                <a:spcPct val="90000"/>
              </a:lnSpc>
              <a:buFontTx/>
              <a:buNone/>
            </a:pPr>
            <a:r>
              <a:rPr lang="en-US" dirty="0"/>
              <a:t>Intracellular pathogens</a:t>
            </a:r>
          </a:p>
          <a:p>
            <a:pPr algn="l">
              <a:lnSpc>
                <a:spcPct val="90000"/>
              </a:lnSpc>
              <a:buFontTx/>
              <a:buNone/>
            </a:pPr>
            <a:r>
              <a:rPr lang="en-US" sz="2800" dirty="0"/>
              <a:t>M. Tuberculosis       Mycoplasma          Chlamydia</a:t>
            </a:r>
          </a:p>
          <a:p>
            <a:pPr algn="l">
              <a:lnSpc>
                <a:spcPct val="90000"/>
              </a:lnSpc>
              <a:buFontTx/>
              <a:buNone/>
            </a:pPr>
            <a:r>
              <a:rPr lang="en-US" sz="2800" dirty="0"/>
              <a:t>Legionella                </a:t>
            </a:r>
            <a:r>
              <a:rPr lang="en-US" sz="2800" dirty="0" err="1"/>
              <a:t>Brucella</a:t>
            </a:r>
            <a:endParaRPr lang="en-US" sz="2800" dirty="0"/>
          </a:p>
          <a:p>
            <a:pPr algn="l">
              <a:lnSpc>
                <a:spcPct val="90000"/>
              </a:lnSpc>
              <a:buFontTx/>
              <a:buNone/>
            </a:pPr>
            <a:endParaRPr lang="en-US" sz="2800" dirty="0"/>
          </a:p>
          <a:p>
            <a:pPr algn="l">
              <a:lnSpc>
                <a:spcPct val="90000"/>
              </a:lnSpc>
              <a:buFontTx/>
              <a:buNone/>
            </a:pPr>
            <a:r>
              <a:rPr lang="en-US" sz="2800" dirty="0"/>
              <a:t>** Not effective against G+ and anaerobes</a:t>
            </a:r>
          </a:p>
        </p:txBody>
      </p:sp>
      <p:sp>
        <p:nvSpPr>
          <p:cNvPr id="2" name="Date Placeholder 1"/>
          <p:cNvSpPr>
            <a:spLocks noGrp="1"/>
          </p:cNvSpPr>
          <p:nvPr>
            <p:ph type="dt" sz="half" idx="10"/>
          </p:nvPr>
        </p:nvSpPr>
        <p:spPr/>
        <p:txBody>
          <a:bodyPr/>
          <a:lstStyle/>
          <a:p>
            <a:fld id="{9FB73608-46FD-471B-A07F-62A44E471BA3}"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519722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074"/>
                                        </p:tgtEl>
                                        <p:attrNameLst>
                                          <p:attrName>style.visibility</p:attrName>
                                        </p:attrNameLst>
                                      </p:cBhvr>
                                      <p:to>
                                        <p:strVal val="visible"/>
                                      </p:to>
                                    </p:set>
                                    <p:anim calcmode="discrete" valueType="clr">
                                      <p:cBhvr override="childStyle">
                                        <p:cTn id="7" dur="80"/>
                                        <p:tgtEl>
                                          <p:spTgt spid="307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74"/>
                                        </p:tgtEl>
                                        <p:attrNameLst>
                                          <p:attrName>fillcolor</p:attrName>
                                        </p:attrNameLst>
                                      </p:cBhvr>
                                      <p:tavLst>
                                        <p:tav tm="0">
                                          <p:val>
                                            <p:clrVal>
                                              <a:schemeClr val="accent2"/>
                                            </p:clrVal>
                                          </p:val>
                                        </p:tav>
                                        <p:tav tm="50000">
                                          <p:val>
                                            <p:clrVal>
                                              <a:schemeClr val="hlink"/>
                                            </p:clrVal>
                                          </p:val>
                                        </p:tav>
                                      </p:tavLst>
                                    </p:anim>
                                    <p:set>
                                      <p:cBhvr>
                                        <p:cTn id="9" dur="80"/>
                                        <p:tgtEl>
                                          <p:spTgt spid="307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075">
                                            <p:txEl>
                                              <p:pRg st="0" end="0"/>
                                            </p:txEl>
                                          </p:spTgt>
                                        </p:tgtEl>
                                        <p:attrNameLst>
                                          <p:attrName>style.visibility</p:attrName>
                                        </p:attrNameLst>
                                      </p:cBhvr>
                                      <p:to>
                                        <p:strVal val="visible"/>
                                      </p:to>
                                    </p:set>
                                    <p:anim calcmode="discrete" valueType="clr">
                                      <p:cBhvr override="childStyle">
                                        <p:cTn id="14" dur="80"/>
                                        <p:tgtEl>
                                          <p:spTgt spid="307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075">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3075">
                                            <p:txEl>
                                              <p:pRg st="0" end="0"/>
                                            </p:txEl>
                                          </p:spTgt>
                                        </p:tgtEl>
                                        <p:attrNameLst>
                                          <p:attrName>fill.type</p:attrName>
                                        </p:attrNameLst>
                                      </p:cBhvr>
                                      <p:to>
                                        <p:strVal val="solid"/>
                                      </p:to>
                                    </p:set>
                                  </p:childTnLst>
                                </p:cTn>
                              </p:par>
                              <p:par>
                                <p:cTn id="17" presetID="27" presetClass="entr" presetSubtype="0" fill="hold" nodeType="withEffect">
                                  <p:stCondLst>
                                    <p:cond delay="0"/>
                                  </p:stCondLst>
                                  <p:iterate type="lt">
                                    <p:tmPct val="50000"/>
                                  </p:iterate>
                                  <p:childTnLst>
                                    <p:set>
                                      <p:cBhvr>
                                        <p:cTn id="18" dur="1" fill="hold">
                                          <p:stCondLst>
                                            <p:cond delay="0"/>
                                          </p:stCondLst>
                                        </p:cTn>
                                        <p:tgtEl>
                                          <p:spTgt spid="3075">
                                            <p:txEl>
                                              <p:pRg st="1" end="1"/>
                                            </p:txEl>
                                          </p:spTgt>
                                        </p:tgtEl>
                                        <p:attrNameLst>
                                          <p:attrName>style.visibility</p:attrName>
                                        </p:attrNameLst>
                                      </p:cBhvr>
                                      <p:to>
                                        <p:strVal val="visible"/>
                                      </p:to>
                                    </p:set>
                                    <p:anim calcmode="discrete" valueType="clr">
                                      <p:cBhvr override="childStyle">
                                        <p:cTn id="19" dur="80"/>
                                        <p:tgtEl>
                                          <p:spTgt spid="307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075">
                                            <p:txEl>
                                              <p:pRg st="1" end="1"/>
                                            </p:txEl>
                                          </p:spTgt>
                                        </p:tgtEl>
                                        <p:attrNameLst>
                                          <p:attrName>fillcolor</p:attrName>
                                        </p:attrNameLst>
                                      </p:cBhvr>
                                      <p:tavLst>
                                        <p:tav tm="0">
                                          <p:val>
                                            <p:clrVal>
                                              <a:schemeClr val="accent2"/>
                                            </p:clrVal>
                                          </p:val>
                                        </p:tav>
                                        <p:tav tm="50000">
                                          <p:val>
                                            <p:clrVal>
                                              <a:schemeClr val="hlink"/>
                                            </p:clrVal>
                                          </p:val>
                                        </p:tav>
                                      </p:tavLst>
                                    </p:anim>
                                    <p:set>
                                      <p:cBhvr>
                                        <p:cTn id="21" dur="80"/>
                                        <p:tgtEl>
                                          <p:spTgt spid="3075">
                                            <p:txEl>
                                              <p:pRg st="1" end="1"/>
                                            </p:txEl>
                                          </p:spTgt>
                                        </p:tgtEl>
                                        <p:attrNameLst>
                                          <p:attrName>fill.type</p:attrName>
                                        </p:attrNameLst>
                                      </p:cBhvr>
                                      <p:to>
                                        <p:strVal val="solid"/>
                                      </p:to>
                                    </p:set>
                                  </p:childTnLst>
                                </p:cTn>
                              </p:par>
                              <p:par>
                                <p:cTn id="22" presetID="27" presetClass="entr" presetSubtype="0" fill="hold" nodeType="withEffect">
                                  <p:stCondLst>
                                    <p:cond delay="0"/>
                                  </p:stCondLst>
                                  <p:iterate type="lt">
                                    <p:tmPct val="50000"/>
                                  </p:iterate>
                                  <p:childTnLst>
                                    <p:set>
                                      <p:cBhvr>
                                        <p:cTn id="23" dur="1" fill="hold">
                                          <p:stCondLst>
                                            <p:cond delay="0"/>
                                          </p:stCondLst>
                                        </p:cTn>
                                        <p:tgtEl>
                                          <p:spTgt spid="3075">
                                            <p:txEl>
                                              <p:pRg st="2" end="2"/>
                                            </p:txEl>
                                          </p:spTgt>
                                        </p:tgtEl>
                                        <p:attrNameLst>
                                          <p:attrName>style.visibility</p:attrName>
                                        </p:attrNameLst>
                                      </p:cBhvr>
                                      <p:to>
                                        <p:strVal val="visible"/>
                                      </p:to>
                                    </p:set>
                                    <p:anim calcmode="discrete" valueType="clr">
                                      <p:cBhvr override="childStyle">
                                        <p:cTn id="24" dur="80"/>
                                        <p:tgtEl>
                                          <p:spTgt spid="307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3075">
                                            <p:txEl>
                                              <p:pRg st="2" end="2"/>
                                            </p:txEl>
                                          </p:spTgt>
                                        </p:tgtEl>
                                        <p:attrNameLst>
                                          <p:attrName>fillcolor</p:attrName>
                                        </p:attrNameLst>
                                      </p:cBhvr>
                                      <p:tavLst>
                                        <p:tav tm="0">
                                          <p:val>
                                            <p:clrVal>
                                              <a:schemeClr val="accent2"/>
                                            </p:clrVal>
                                          </p:val>
                                        </p:tav>
                                        <p:tav tm="50000">
                                          <p:val>
                                            <p:clrVal>
                                              <a:schemeClr val="hlink"/>
                                            </p:clrVal>
                                          </p:val>
                                        </p:tav>
                                      </p:tavLst>
                                    </p:anim>
                                    <p:set>
                                      <p:cBhvr>
                                        <p:cTn id="26" dur="80"/>
                                        <p:tgtEl>
                                          <p:spTgt spid="3075">
                                            <p:txEl>
                                              <p:pRg st="2" end="2"/>
                                            </p:txEl>
                                          </p:spTgt>
                                        </p:tgtEl>
                                        <p:attrNameLst>
                                          <p:attrName>fill.type</p:attrName>
                                        </p:attrNameLst>
                                      </p:cBhvr>
                                      <p:to>
                                        <p:strVal val="solid"/>
                                      </p:to>
                                    </p:set>
                                  </p:childTnLst>
                                </p:cTn>
                              </p:par>
                              <p:par>
                                <p:cTn id="27" presetID="27" presetClass="entr" presetSubtype="0" fill="hold" nodeType="withEffect">
                                  <p:stCondLst>
                                    <p:cond delay="0"/>
                                  </p:stCondLst>
                                  <p:iterate type="lt">
                                    <p:tmPct val="50000"/>
                                  </p:iterate>
                                  <p:childTnLst>
                                    <p:set>
                                      <p:cBhvr>
                                        <p:cTn id="28" dur="1" fill="hold">
                                          <p:stCondLst>
                                            <p:cond delay="0"/>
                                          </p:stCondLst>
                                        </p:cTn>
                                        <p:tgtEl>
                                          <p:spTgt spid="3075">
                                            <p:txEl>
                                              <p:pRg st="3" end="3"/>
                                            </p:txEl>
                                          </p:spTgt>
                                        </p:tgtEl>
                                        <p:attrNameLst>
                                          <p:attrName>style.visibility</p:attrName>
                                        </p:attrNameLst>
                                      </p:cBhvr>
                                      <p:to>
                                        <p:strVal val="visible"/>
                                      </p:to>
                                    </p:set>
                                    <p:anim calcmode="discrete" valueType="clr">
                                      <p:cBhvr override="childStyle">
                                        <p:cTn id="29" dur="80"/>
                                        <p:tgtEl>
                                          <p:spTgt spid="3075">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3075">
                                            <p:txEl>
                                              <p:pRg st="3" end="3"/>
                                            </p:txEl>
                                          </p:spTgt>
                                        </p:tgtEl>
                                        <p:attrNameLst>
                                          <p:attrName>fillcolor</p:attrName>
                                        </p:attrNameLst>
                                      </p:cBhvr>
                                      <p:tavLst>
                                        <p:tav tm="0">
                                          <p:val>
                                            <p:clrVal>
                                              <a:schemeClr val="accent2"/>
                                            </p:clrVal>
                                          </p:val>
                                        </p:tav>
                                        <p:tav tm="50000">
                                          <p:val>
                                            <p:clrVal>
                                              <a:schemeClr val="hlink"/>
                                            </p:clrVal>
                                          </p:val>
                                        </p:tav>
                                      </p:tavLst>
                                    </p:anim>
                                    <p:set>
                                      <p:cBhvr>
                                        <p:cTn id="31" dur="80"/>
                                        <p:tgtEl>
                                          <p:spTgt spid="3075">
                                            <p:txEl>
                                              <p:pRg st="3" end="3"/>
                                            </p:txEl>
                                          </p:spTgt>
                                        </p:tgtEl>
                                        <p:attrNameLst>
                                          <p:attrName>fill.type</p:attrName>
                                        </p:attrNameLst>
                                      </p:cBhvr>
                                      <p:to>
                                        <p:strVal val="solid"/>
                                      </p:to>
                                    </p:set>
                                  </p:childTnLst>
                                </p:cTn>
                              </p:par>
                              <p:par>
                                <p:cTn id="32" presetID="27" presetClass="entr" presetSubtype="0" fill="hold" nodeType="withEffect">
                                  <p:stCondLst>
                                    <p:cond delay="0"/>
                                  </p:stCondLst>
                                  <p:iterate type="lt">
                                    <p:tmPct val="50000"/>
                                  </p:iterate>
                                  <p:childTnLst>
                                    <p:set>
                                      <p:cBhvr>
                                        <p:cTn id="33" dur="1" fill="hold">
                                          <p:stCondLst>
                                            <p:cond delay="0"/>
                                          </p:stCondLst>
                                        </p:cTn>
                                        <p:tgtEl>
                                          <p:spTgt spid="3075">
                                            <p:txEl>
                                              <p:pRg st="4" end="4"/>
                                            </p:txEl>
                                          </p:spTgt>
                                        </p:tgtEl>
                                        <p:attrNameLst>
                                          <p:attrName>style.visibility</p:attrName>
                                        </p:attrNameLst>
                                      </p:cBhvr>
                                      <p:to>
                                        <p:strVal val="visible"/>
                                      </p:to>
                                    </p:set>
                                    <p:anim calcmode="discrete" valueType="clr">
                                      <p:cBhvr override="childStyle">
                                        <p:cTn id="34" dur="80"/>
                                        <p:tgtEl>
                                          <p:spTgt spid="307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3075">
                                            <p:txEl>
                                              <p:pRg st="4" end="4"/>
                                            </p:txEl>
                                          </p:spTgt>
                                        </p:tgtEl>
                                        <p:attrNameLst>
                                          <p:attrName>fillcolor</p:attrName>
                                        </p:attrNameLst>
                                      </p:cBhvr>
                                      <p:tavLst>
                                        <p:tav tm="0">
                                          <p:val>
                                            <p:clrVal>
                                              <a:schemeClr val="accent2"/>
                                            </p:clrVal>
                                          </p:val>
                                        </p:tav>
                                        <p:tav tm="50000">
                                          <p:val>
                                            <p:clrVal>
                                              <a:schemeClr val="hlink"/>
                                            </p:clrVal>
                                          </p:val>
                                        </p:tav>
                                      </p:tavLst>
                                    </p:anim>
                                    <p:set>
                                      <p:cBhvr>
                                        <p:cTn id="36" dur="80"/>
                                        <p:tgtEl>
                                          <p:spTgt spid="3075">
                                            <p:txEl>
                                              <p:pRg st="4" end="4"/>
                                            </p:txEl>
                                          </p:spTgt>
                                        </p:tgtEl>
                                        <p:attrNameLst>
                                          <p:attrName>fill.type</p:attrName>
                                        </p:attrNameLst>
                                      </p:cBhvr>
                                      <p:to>
                                        <p:strVal val="solid"/>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7" presetClass="entr" presetSubtype="0" fill="hold" nodeType="clickEffect">
                                  <p:stCondLst>
                                    <p:cond delay="0"/>
                                  </p:stCondLst>
                                  <p:iterate type="lt">
                                    <p:tmPct val="50000"/>
                                  </p:iterate>
                                  <p:childTnLst>
                                    <p:set>
                                      <p:cBhvr>
                                        <p:cTn id="40" dur="1" fill="hold">
                                          <p:stCondLst>
                                            <p:cond delay="0"/>
                                          </p:stCondLst>
                                        </p:cTn>
                                        <p:tgtEl>
                                          <p:spTgt spid="3075">
                                            <p:txEl>
                                              <p:pRg st="5" end="5"/>
                                            </p:txEl>
                                          </p:spTgt>
                                        </p:tgtEl>
                                        <p:attrNameLst>
                                          <p:attrName>style.visibility</p:attrName>
                                        </p:attrNameLst>
                                      </p:cBhvr>
                                      <p:to>
                                        <p:strVal val="visible"/>
                                      </p:to>
                                    </p:set>
                                    <p:anim calcmode="discrete" valueType="clr">
                                      <p:cBhvr override="childStyle">
                                        <p:cTn id="41" dur="80"/>
                                        <p:tgtEl>
                                          <p:spTgt spid="3075">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3075">
                                            <p:txEl>
                                              <p:pRg st="5" end="5"/>
                                            </p:txEl>
                                          </p:spTgt>
                                        </p:tgtEl>
                                        <p:attrNameLst>
                                          <p:attrName>fillcolor</p:attrName>
                                        </p:attrNameLst>
                                      </p:cBhvr>
                                      <p:tavLst>
                                        <p:tav tm="0">
                                          <p:val>
                                            <p:clrVal>
                                              <a:schemeClr val="accent2"/>
                                            </p:clrVal>
                                          </p:val>
                                        </p:tav>
                                        <p:tav tm="50000">
                                          <p:val>
                                            <p:clrVal>
                                              <a:schemeClr val="hlink"/>
                                            </p:clrVal>
                                          </p:val>
                                        </p:tav>
                                      </p:tavLst>
                                    </p:anim>
                                    <p:set>
                                      <p:cBhvr>
                                        <p:cTn id="43" dur="80"/>
                                        <p:tgtEl>
                                          <p:spTgt spid="3075">
                                            <p:txEl>
                                              <p:pRg st="5" end="5"/>
                                            </p:txEl>
                                          </p:spTgt>
                                        </p:tgtEl>
                                        <p:attrNameLst>
                                          <p:attrName>fill.type</p:attrName>
                                        </p:attrNameLst>
                                      </p:cBhvr>
                                      <p:to>
                                        <p:strVal val="solid"/>
                                      </p:to>
                                    </p:set>
                                  </p:childTnLst>
                                </p:cTn>
                              </p:par>
                              <p:par>
                                <p:cTn id="44" presetID="27" presetClass="entr" presetSubtype="0" fill="hold" nodeType="withEffect">
                                  <p:stCondLst>
                                    <p:cond delay="0"/>
                                  </p:stCondLst>
                                  <p:iterate type="lt">
                                    <p:tmPct val="50000"/>
                                  </p:iterate>
                                  <p:childTnLst>
                                    <p:set>
                                      <p:cBhvr>
                                        <p:cTn id="45" dur="1" fill="hold">
                                          <p:stCondLst>
                                            <p:cond delay="0"/>
                                          </p:stCondLst>
                                        </p:cTn>
                                        <p:tgtEl>
                                          <p:spTgt spid="3075">
                                            <p:txEl>
                                              <p:pRg st="6" end="6"/>
                                            </p:txEl>
                                          </p:spTgt>
                                        </p:tgtEl>
                                        <p:attrNameLst>
                                          <p:attrName>style.visibility</p:attrName>
                                        </p:attrNameLst>
                                      </p:cBhvr>
                                      <p:to>
                                        <p:strVal val="visible"/>
                                      </p:to>
                                    </p:set>
                                    <p:anim calcmode="discrete" valueType="clr">
                                      <p:cBhvr override="childStyle">
                                        <p:cTn id="46" dur="80"/>
                                        <p:tgtEl>
                                          <p:spTgt spid="3075">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3075">
                                            <p:txEl>
                                              <p:pRg st="6" end="6"/>
                                            </p:txEl>
                                          </p:spTgt>
                                        </p:tgtEl>
                                        <p:attrNameLst>
                                          <p:attrName>fillcolor</p:attrName>
                                        </p:attrNameLst>
                                      </p:cBhvr>
                                      <p:tavLst>
                                        <p:tav tm="0">
                                          <p:val>
                                            <p:clrVal>
                                              <a:schemeClr val="accent2"/>
                                            </p:clrVal>
                                          </p:val>
                                        </p:tav>
                                        <p:tav tm="50000">
                                          <p:val>
                                            <p:clrVal>
                                              <a:schemeClr val="hlink"/>
                                            </p:clrVal>
                                          </p:val>
                                        </p:tav>
                                      </p:tavLst>
                                    </p:anim>
                                    <p:set>
                                      <p:cBhvr>
                                        <p:cTn id="48" dur="80"/>
                                        <p:tgtEl>
                                          <p:spTgt spid="3075">
                                            <p:txEl>
                                              <p:pRg st="6" end="6"/>
                                            </p:txEl>
                                          </p:spTgt>
                                        </p:tgtEl>
                                        <p:attrNameLst>
                                          <p:attrName>fill.type</p:attrName>
                                        </p:attrNameLst>
                                      </p:cBhvr>
                                      <p:to>
                                        <p:strVal val="solid"/>
                                      </p:to>
                                    </p:set>
                                  </p:childTnLst>
                                </p:cTn>
                              </p:par>
                              <p:par>
                                <p:cTn id="49" presetID="27" presetClass="entr" presetSubtype="0" fill="hold" nodeType="withEffect">
                                  <p:stCondLst>
                                    <p:cond delay="0"/>
                                  </p:stCondLst>
                                  <p:iterate type="lt">
                                    <p:tmPct val="50000"/>
                                  </p:iterate>
                                  <p:childTnLst>
                                    <p:set>
                                      <p:cBhvr>
                                        <p:cTn id="50" dur="1" fill="hold">
                                          <p:stCondLst>
                                            <p:cond delay="0"/>
                                          </p:stCondLst>
                                        </p:cTn>
                                        <p:tgtEl>
                                          <p:spTgt spid="3075">
                                            <p:txEl>
                                              <p:pRg st="7" end="7"/>
                                            </p:txEl>
                                          </p:spTgt>
                                        </p:tgtEl>
                                        <p:attrNameLst>
                                          <p:attrName>style.visibility</p:attrName>
                                        </p:attrNameLst>
                                      </p:cBhvr>
                                      <p:to>
                                        <p:strVal val="visible"/>
                                      </p:to>
                                    </p:set>
                                    <p:anim calcmode="discrete" valueType="clr">
                                      <p:cBhvr override="childStyle">
                                        <p:cTn id="51" dur="80"/>
                                        <p:tgtEl>
                                          <p:spTgt spid="3075">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3075">
                                            <p:txEl>
                                              <p:pRg st="7" end="7"/>
                                            </p:txEl>
                                          </p:spTgt>
                                        </p:tgtEl>
                                        <p:attrNameLst>
                                          <p:attrName>fillcolor</p:attrName>
                                        </p:attrNameLst>
                                      </p:cBhvr>
                                      <p:tavLst>
                                        <p:tav tm="0">
                                          <p:val>
                                            <p:clrVal>
                                              <a:schemeClr val="accent2"/>
                                            </p:clrVal>
                                          </p:val>
                                        </p:tav>
                                        <p:tav tm="50000">
                                          <p:val>
                                            <p:clrVal>
                                              <a:schemeClr val="hlink"/>
                                            </p:clrVal>
                                          </p:val>
                                        </p:tav>
                                      </p:tavLst>
                                    </p:anim>
                                    <p:set>
                                      <p:cBhvr>
                                        <p:cTn id="53" dur="80"/>
                                        <p:tgtEl>
                                          <p:spTgt spid="3075">
                                            <p:txEl>
                                              <p:pRg st="7" end="7"/>
                                            </p:txEl>
                                          </p:spTgt>
                                        </p:tgtEl>
                                        <p:attrNameLst>
                                          <p:attrName>fill.type</p:attrName>
                                        </p:attrNameLst>
                                      </p:cBhvr>
                                      <p:to>
                                        <p:strVal val="solid"/>
                                      </p:to>
                                    </p:set>
                                  </p:childTnLst>
                                </p:cTn>
                              </p:par>
                              <p:par>
                                <p:cTn id="54" presetID="27" presetClass="entr" presetSubtype="0" fill="hold" nodeType="withEffect">
                                  <p:stCondLst>
                                    <p:cond delay="0"/>
                                  </p:stCondLst>
                                  <p:iterate type="lt">
                                    <p:tmPct val="50000"/>
                                  </p:iterate>
                                  <p:childTnLst>
                                    <p:set>
                                      <p:cBhvr>
                                        <p:cTn id="55" dur="1" fill="hold">
                                          <p:stCondLst>
                                            <p:cond delay="0"/>
                                          </p:stCondLst>
                                        </p:cTn>
                                        <p:tgtEl>
                                          <p:spTgt spid="3075">
                                            <p:txEl>
                                              <p:pRg st="9" end="9"/>
                                            </p:txEl>
                                          </p:spTgt>
                                        </p:tgtEl>
                                        <p:attrNameLst>
                                          <p:attrName>style.visibility</p:attrName>
                                        </p:attrNameLst>
                                      </p:cBhvr>
                                      <p:to>
                                        <p:strVal val="visible"/>
                                      </p:to>
                                    </p:set>
                                    <p:anim calcmode="discrete" valueType="clr">
                                      <p:cBhvr override="childStyle">
                                        <p:cTn id="56" dur="80"/>
                                        <p:tgtEl>
                                          <p:spTgt spid="3075">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3075">
                                            <p:txEl>
                                              <p:pRg st="9" end="9"/>
                                            </p:txEl>
                                          </p:spTgt>
                                        </p:tgtEl>
                                        <p:attrNameLst>
                                          <p:attrName>fillcolor</p:attrName>
                                        </p:attrNameLst>
                                      </p:cBhvr>
                                      <p:tavLst>
                                        <p:tav tm="0">
                                          <p:val>
                                            <p:clrVal>
                                              <a:schemeClr val="accent2"/>
                                            </p:clrVal>
                                          </p:val>
                                        </p:tav>
                                        <p:tav tm="50000">
                                          <p:val>
                                            <p:clrVal>
                                              <a:schemeClr val="hlink"/>
                                            </p:clrVal>
                                          </p:val>
                                        </p:tav>
                                      </p:tavLst>
                                    </p:anim>
                                    <p:set>
                                      <p:cBhvr>
                                        <p:cTn id="58" dur="80"/>
                                        <p:tgtEl>
                                          <p:spTgt spid="3075">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6038"/>
            <a:ext cx="8229600" cy="639762"/>
          </a:xfrm>
        </p:spPr>
        <p:txBody>
          <a:bodyPr>
            <a:normAutofit fontScale="90000"/>
          </a:bodyPr>
          <a:lstStyle/>
          <a:p>
            <a:r>
              <a:rPr lang="en-US" sz="4000" b="1">
                <a:solidFill>
                  <a:schemeClr val="hlink"/>
                </a:solidFill>
              </a:rPr>
              <a:t>Ciprofloxacin ( Cont. )</a:t>
            </a:r>
          </a:p>
        </p:txBody>
      </p:sp>
      <p:sp>
        <p:nvSpPr>
          <p:cNvPr id="7172" name="Rectangle 4"/>
          <p:cNvSpPr>
            <a:spLocks noChangeArrowheads="1"/>
          </p:cNvSpPr>
          <p:nvPr/>
        </p:nvSpPr>
        <p:spPr bwMode="auto">
          <a:xfrm>
            <a:off x="304800" y="685800"/>
            <a:ext cx="88392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3600" b="1" dirty="0"/>
              <a:t>Pharmacokinetics</a:t>
            </a:r>
          </a:p>
          <a:p>
            <a:pPr marL="342900" indent="-342900" algn="l">
              <a:buFont typeface="Arial" pitchFamily="34" charset="0"/>
              <a:buChar char="•"/>
            </a:pPr>
            <a:r>
              <a:rPr lang="en-US" sz="2400" dirty="0" smtClean="0"/>
              <a:t>Well </a:t>
            </a:r>
            <a:r>
              <a:rPr lang="en-US" sz="2400" dirty="0"/>
              <a:t>absorbed orally ( available </a:t>
            </a:r>
            <a:r>
              <a:rPr lang="en-US" sz="2400" dirty="0" err="1"/>
              <a:t>i.v</a:t>
            </a:r>
            <a:r>
              <a:rPr lang="en-US" sz="2400" dirty="0"/>
              <a:t> )</a:t>
            </a:r>
          </a:p>
          <a:p>
            <a:pPr marL="342900" indent="-342900" algn="l">
              <a:buFont typeface="Arial" pitchFamily="34" charset="0"/>
              <a:buChar char="•"/>
            </a:pPr>
            <a:r>
              <a:rPr lang="en-US" sz="2400" dirty="0" smtClean="0"/>
              <a:t>Concentrates </a:t>
            </a:r>
            <a:r>
              <a:rPr lang="en-US" sz="2400" dirty="0"/>
              <a:t>in many tissues, esp. kidney, prostate, lung     &amp; bones/ joints</a:t>
            </a:r>
          </a:p>
          <a:p>
            <a:pPr marL="342900" indent="-342900" algn="l">
              <a:buFont typeface="Arial" pitchFamily="34" charset="0"/>
              <a:buChar char="•"/>
            </a:pPr>
            <a:r>
              <a:rPr lang="en-US" sz="2400" dirty="0"/>
              <a:t> Do not cross BBB </a:t>
            </a:r>
          </a:p>
          <a:p>
            <a:pPr marL="342900" indent="-342900" algn="l">
              <a:buFont typeface="Arial" pitchFamily="34" charset="0"/>
              <a:buChar char="•"/>
            </a:pPr>
            <a:r>
              <a:rPr lang="en-US" sz="2400" dirty="0"/>
              <a:t> Excreted mainly through the kidney </a:t>
            </a:r>
            <a:endParaRPr lang="en-US" sz="2400" dirty="0" smtClean="0"/>
          </a:p>
          <a:p>
            <a:pPr marL="342900" indent="-342900" algn="l">
              <a:buFont typeface="Arial" pitchFamily="34" charset="0"/>
              <a:buChar char="•"/>
            </a:pPr>
            <a:r>
              <a:rPr lang="en-US" sz="2400" dirty="0" smtClean="0"/>
              <a:t>Accumulate </a:t>
            </a:r>
            <a:r>
              <a:rPr lang="en-US" sz="2400" dirty="0"/>
              <a:t>in renal insufficiency</a:t>
            </a:r>
          </a:p>
          <a:p>
            <a:pPr marL="342900" indent="-342900" algn="l">
              <a:buFont typeface="Arial" pitchFamily="34" charset="0"/>
              <a:buChar char="•"/>
            </a:pPr>
            <a:r>
              <a:rPr lang="en-US" sz="2400" dirty="0"/>
              <a:t> </a:t>
            </a:r>
            <a:r>
              <a:rPr lang="en-US" sz="2400" dirty="0" err="1"/>
              <a:t>Upto</a:t>
            </a:r>
            <a:r>
              <a:rPr lang="en-US" sz="2400" dirty="0"/>
              <a:t> 20% metabolized by liver</a:t>
            </a:r>
          </a:p>
          <a:p>
            <a:pPr marL="342900" indent="-342900" algn="l">
              <a:buFont typeface="Arial" pitchFamily="34" charset="0"/>
              <a:buChar char="•"/>
            </a:pPr>
            <a:r>
              <a:rPr lang="en-US" sz="2400" dirty="0"/>
              <a:t> T ½ = 3.3 </a:t>
            </a:r>
            <a:r>
              <a:rPr lang="en-US" sz="2400" dirty="0" err="1"/>
              <a:t>hrs</a:t>
            </a:r>
            <a:endParaRPr lang="en-US" sz="2400" dirty="0"/>
          </a:p>
        </p:txBody>
      </p:sp>
      <p:sp>
        <p:nvSpPr>
          <p:cNvPr id="2" name="Date Placeholder 1"/>
          <p:cNvSpPr>
            <a:spLocks noGrp="1"/>
          </p:cNvSpPr>
          <p:nvPr>
            <p:ph type="dt" sz="half" idx="10"/>
          </p:nvPr>
        </p:nvSpPr>
        <p:spPr/>
        <p:txBody>
          <a:bodyPr/>
          <a:lstStyle/>
          <a:p>
            <a:fld id="{78EDE027-F3ED-4BB1-919B-CBE0DBAE4929}"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1039431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72">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172">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17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2">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7172">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717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b="1" dirty="0" smtClean="0">
                <a:solidFill>
                  <a:schemeClr val="tx1"/>
                </a:solidFill>
              </a:rPr>
              <a:t>CIPROFLOXACIN </a:t>
            </a:r>
            <a:r>
              <a:rPr lang="en-US" b="1" dirty="0">
                <a:solidFill>
                  <a:schemeClr val="tx1"/>
                </a:solidFill>
              </a:rPr>
              <a:t>( CONT. )</a:t>
            </a:r>
          </a:p>
        </p:txBody>
      </p:sp>
      <p:sp>
        <p:nvSpPr>
          <p:cNvPr id="4099" name="Rectangle 3"/>
          <p:cNvSpPr>
            <a:spLocks noGrp="1" noChangeArrowheads="1"/>
          </p:cNvSpPr>
          <p:nvPr>
            <p:ph idx="1"/>
          </p:nvPr>
        </p:nvSpPr>
        <p:spPr/>
        <p:txBody>
          <a:bodyPr/>
          <a:lstStyle/>
          <a:p>
            <a:pPr marL="609600" indent="-609600" algn="l">
              <a:lnSpc>
                <a:spcPct val="90000"/>
              </a:lnSpc>
              <a:buFontTx/>
              <a:buNone/>
            </a:pPr>
            <a:r>
              <a:rPr lang="en-US" sz="2800" b="1" dirty="0">
                <a:solidFill>
                  <a:srgbClr val="FF0000"/>
                </a:solidFill>
              </a:rPr>
              <a:t>Clinical uses</a:t>
            </a:r>
          </a:p>
          <a:p>
            <a:pPr marL="609600" indent="-609600" algn="l">
              <a:lnSpc>
                <a:spcPct val="90000"/>
              </a:lnSpc>
              <a:buFont typeface="+mj-lt"/>
              <a:buAutoNum type="arabicPeriod"/>
            </a:pPr>
            <a:r>
              <a:rPr lang="en-US" sz="2000" dirty="0" smtClean="0"/>
              <a:t>Typhoid fever</a:t>
            </a:r>
          </a:p>
          <a:p>
            <a:pPr marL="609600" indent="-609600" algn="l">
              <a:lnSpc>
                <a:spcPct val="90000"/>
              </a:lnSpc>
              <a:buFont typeface="+mj-lt"/>
              <a:buAutoNum type="arabicPeriod"/>
            </a:pPr>
            <a:r>
              <a:rPr lang="en-US" sz="2400" dirty="0" smtClean="0"/>
              <a:t>Urinary </a:t>
            </a:r>
            <a:r>
              <a:rPr lang="en-US" sz="2400" dirty="0"/>
              <a:t>tract infections (G- bacteria)</a:t>
            </a:r>
          </a:p>
          <a:p>
            <a:pPr marL="609600" indent="-609600" algn="l">
              <a:lnSpc>
                <a:spcPct val="90000"/>
              </a:lnSpc>
              <a:buFont typeface="+mj-lt"/>
              <a:buAutoNum type="arabicPeriod"/>
            </a:pPr>
            <a:r>
              <a:rPr lang="en-US" sz="2400" dirty="0" smtClean="0"/>
              <a:t>Osteomyelitis </a:t>
            </a:r>
            <a:r>
              <a:rPr lang="en-US" sz="2400" dirty="0"/>
              <a:t>due to P. </a:t>
            </a:r>
            <a:r>
              <a:rPr lang="en-US" sz="2400" dirty="0" err="1"/>
              <a:t>aeruginosa</a:t>
            </a:r>
            <a:r>
              <a:rPr lang="en-US" sz="2400" dirty="0"/>
              <a:t> </a:t>
            </a:r>
          </a:p>
          <a:p>
            <a:pPr marL="609600" indent="-609600" algn="l">
              <a:lnSpc>
                <a:spcPct val="90000"/>
              </a:lnSpc>
              <a:buFont typeface="+mj-lt"/>
              <a:buAutoNum type="arabicPeriod"/>
            </a:pPr>
            <a:r>
              <a:rPr lang="en-US" sz="2400" dirty="0" smtClean="0"/>
              <a:t>Gonorrhea</a:t>
            </a:r>
            <a:endParaRPr lang="en-US" sz="2400" dirty="0"/>
          </a:p>
          <a:p>
            <a:pPr marL="609600" indent="-609600" algn="l">
              <a:lnSpc>
                <a:spcPct val="90000"/>
              </a:lnSpc>
              <a:buFont typeface="+mj-lt"/>
              <a:buAutoNum type="arabicPeriod"/>
            </a:pPr>
            <a:r>
              <a:rPr lang="en-US" sz="2400" dirty="0" smtClean="0"/>
              <a:t>Travellers</a:t>
            </a:r>
            <a:r>
              <a:rPr lang="en-US" sz="2400" dirty="0"/>
              <a:t>’ diarrhea- ciprofloxacin commonly used</a:t>
            </a:r>
          </a:p>
          <a:p>
            <a:pPr marL="609600" indent="-609600" algn="l">
              <a:lnSpc>
                <a:spcPct val="90000"/>
              </a:lnSpc>
              <a:buFont typeface="+mj-lt"/>
              <a:buAutoNum type="arabicPeriod"/>
            </a:pPr>
            <a:r>
              <a:rPr lang="en-US" sz="2400" dirty="0" smtClean="0"/>
              <a:t>Tuberculosis</a:t>
            </a:r>
            <a:endParaRPr lang="en-US" sz="2400" dirty="0"/>
          </a:p>
          <a:p>
            <a:pPr marL="609600" indent="-609600" algn="l">
              <a:lnSpc>
                <a:spcPct val="90000"/>
              </a:lnSpc>
              <a:buFont typeface="+mj-lt"/>
              <a:buAutoNum type="arabicPeriod"/>
            </a:pPr>
            <a:r>
              <a:rPr lang="en-US" sz="2400" dirty="0" smtClean="0"/>
              <a:t>Prostatitis</a:t>
            </a:r>
            <a:endParaRPr lang="en-US" sz="2400" dirty="0"/>
          </a:p>
          <a:p>
            <a:pPr marL="609600" indent="-609600" algn="l">
              <a:lnSpc>
                <a:spcPct val="90000"/>
              </a:lnSpc>
              <a:buFont typeface="+mj-lt"/>
              <a:buAutoNum type="arabicPeriod"/>
            </a:pPr>
            <a:r>
              <a:rPr lang="en-US" sz="2400" dirty="0" smtClean="0"/>
              <a:t>Community- </a:t>
            </a:r>
            <a:r>
              <a:rPr lang="en-US" sz="2400" dirty="0"/>
              <a:t>acquired </a:t>
            </a:r>
            <a:r>
              <a:rPr lang="en-US" sz="2400" dirty="0" err="1"/>
              <a:t>pneumoniae</a:t>
            </a:r>
            <a:r>
              <a:rPr lang="en-US" sz="2400" dirty="0"/>
              <a:t> </a:t>
            </a:r>
          </a:p>
          <a:p>
            <a:pPr marL="609600" indent="-609600" algn="l">
              <a:lnSpc>
                <a:spcPct val="90000"/>
              </a:lnSpc>
              <a:buFont typeface="+mj-lt"/>
              <a:buAutoNum type="arabicPeriod"/>
            </a:pPr>
            <a:r>
              <a:rPr lang="en-US" sz="2400" dirty="0" smtClean="0"/>
              <a:t>Diabetic </a:t>
            </a:r>
            <a:r>
              <a:rPr lang="en-US" sz="2400" dirty="0"/>
              <a:t>foot infections ( P. </a:t>
            </a:r>
            <a:r>
              <a:rPr lang="en-US" sz="2400" dirty="0" err="1"/>
              <a:t>aeruginosa</a:t>
            </a:r>
            <a:r>
              <a:rPr lang="en-US" sz="2400" dirty="0"/>
              <a:t> )</a:t>
            </a:r>
          </a:p>
          <a:p>
            <a:pPr marL="609600" indent="-609600" algn="l">
              <a:lnSpc>
                <a:spcPct val="90000"/>
              </a:lnSpc>
              <a:buFont typeface="+mj-lt"/>
              <a:buAutoNum type="arabicPeriod"/>
            </a:pPr>
            <a:r>
              <a:rPr lang="en-US" sz="2400" dirty="0" smtClean="0"/>
              <a:t>Anthrax</a:t>
            </a:r>
            <a:endParaRPr lang="en-US" sz="2400" dirty="0"/>
          </a:p>
        </p:txBody>
      </p:sp>
      <p:sp>
        <p:nvSpPr>
          <p:cNvPr id="2" name="Date Placeholder 1"/>
          <p:cNvSpPr>
            <a:spLocks noGrp="1"/>
          </p:cNvSpPr>
          <p:nvPr>
            <p:ph type="dt" sz="half" idx="10"/>
          </p:nvPr>
        </p:nvSpPr>
        <p:spPr/>
        <p:txBody>
          <a:bodyPr/>
          <a:lstStyle/>
          <a:p>
            <a:fld id="{A6546810-E903-4F99-8AF6-5211066EEE71}"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5008161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098"/>
                                        </p:tgtEl>
                                        <p:attrNameLst>
                                          <p:attrName>style.visibility</p:attrName>
                                        </p:attrNameLst>
                                      </p:cBhvr>
                                      <p:to>
                                        <p:strVal val="visible"/>
                                      </p:to>
                                    </p:set>
                                    <p:anim calcmode="discrete" valueType="clr">
                                      <p:cBhvr override="childStyle">
                                        <p:cTn id="7" dur="80"/>
                                        <p:tgtEl>
                                          <p:spTgt spid="409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098"/>
                                        </p:tgtEl>
                                        <p:attrNameLst>
                                          <p:attrName>fillcolor</p:attrName>
                                        </p:attrNameLst>
                                      </p:cBhvr>
                                      <p:tavLst>
                                        <p:tav tm="0">
                                          <p:val>
                                            <p:clrVal>
                                              <a:schemeClr val="accent2"/>
                                            </p:clrVal>
                                          </p:val>
                                        </p:tav>
                                        <p:tav tm="50000">
                                          <p:val>
                                            <p:clrVal>
                                              <a:schemeClr val="hlink"/>
                                            </p:clrVal>
                                          </p:val>
                                        </p:tav>
                                      </p:tavLst>
                                    </p:anim>
                                    <p:set>
                                      <p:cBhvr>
                                        <p:cTn id="9" dur="80"/>
                                        <p:tgtEl>
                                          <p:spTgt spid="409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4099">
                                            <p:txEl>
                                              <p:pRg st="0" end="0"/>
                                            </p:txEl>
                                          </p:spTgt>
                                        </p:tgtEl>
                                        <p:attrNameLst>
                                          <p:attrName>style.visibility</p:attrName>
                                        </p:attrNameLst>
                                      </p:cBhvr>
                                      <p:to>
                                        <p:strVal val="visible"/>
                                      </p:to>
                                    </p:set>
                                    <p:anim calcmode="discrete" valueType="clr">
                                      <p:cBhvr override="childStyle">
                                        <p:cTn id="14" dur="80"/>
                                        <p:tgtEl>
                                          <p:spTgt spid="409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4099">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4099">
                                            <p:txEl>
                                              <p:pRg st="0" end="0"/>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4099">
                                            <p:txEl>
                                              <p:pRg st="1" end="1"/>
                                            </p:txEl>
                                          </p:spTgt>
                                        </p:tgtEl>
                                        <p:attrNameLst>
                                          <p:attrName>style.visibility</p:attrName>
                                        </p:attrNameLst>
                                      </p:cBhvr>
                                      <p:to>
                                        <p:strVal val="visible"/>
                                      </p:to>
                                    </p:set>
                                    <p:anim calcmode="discrete" valueType="clr">
                                      <p:cBhvr override="childStyle">
                                        <p:cTn id="21" dur="80"/>
                                        <p:tgtEl>
                                          <p:spTgt spid="409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4099">
                                            <p:txEl>
                                              <p:pRg st="1" end="1"/>
                                            </p:txEl>
                                          </p:spTgt>
                                        </p:tgtEl>
                                        <p:attrNameLst>
                                          <p:attrName>fillcolor</p:attrName>
                                        </p:attrNameLst>
                                      </p:cBhvr>
                                      <p:tavLst>
                                        <p:tav tm="0">
                                          <p:val>
                                            <p:clrVal>
                                              <a:schemeClr val="accent2"/>
                                            </p:clrVal>
                                          </p:val>
                                        </p:tav>
                                        <p:tav tm="50000">
                                          <p:val>
                                            <p:clrVal>
                                              <a:schemeClr val="hlink"/>
                                            </p:clrVal>
                                          </p:val>
                                        </p:tav>
                                      </p:tavLst>
                                    </p:anim>
                                    <p:set>
                                      <p:cBhvr>
                                        <p:cTn id="23" dur="80"/>
                                        <p:tgtEl>
                                          <p:spTgt spid="4099">
                                            <p:txEl>
                                              <p:pRg st="1" end="1"/>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4099">
                                            <p:txEl>
                                              <p:pRg st="2" end="2"/>
                                            </p:txEl>
                                          </p:spTgt>
                                        </p:tgtEl>
                                        <p:attrNameLst>
                                          <p:attrName>style.visibility</p:attrName>
                                        </p:attrNameLst>
                                      </p:cBhvr>
                                      <p:to>
                                        <p:strVal val="visible"/>
                                      </p:to>
                                    </p:set>
                                    <p:anim calcmode="discrete" valueType="clr">
                                      <p:cBhvr override="childStyle">
                                        <p:cTn id="28" dur="80"/>
                                        <p:tgtEl>
                                          <p:spTgt spid="409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4099">
                                            <p:txEl>
                                              <p:pRg st="2" end="2"/>
                                            </p:txEl>
                                          </p:spTgt>
                                        </p:tgtEl>
                                        <p:attrNameLst>
                                          <p:attrName>fillcolor</p:attrName>
                                        </p:attrNameLst>
                                      </p:cBhvr>
                                      <p:tavLst>
                                        <p:tav tm="0">
                                          <p:val>
                                            <p:clrVal>
                                              <a:schemeClr val="accent2"/>
                                            </p:clrVal>
                                          </p:val>
                                        </p:tav>
                                        <p:tav tm="50000">
                                          <p:val>
                                            <p:clrVal>
                                              <a:schemeClr val="hlink"/>
                                            </p:clrVal>
                                          </p:val>
                                        </p:tav>
                                      </p:tavLst>
                                    </p:anim>
                                    <p:set>
                                      <p:cBhvr>
                                        <p:cTn id="30" dur="80"/>
                                        <p:tgtEl>
                                          <p:spTgt spid="4099">
                                            <p:txEl>
                                              <p:pRg st="2" end="2"/>
                                            </p:txEl>
                                          </p:spTgt>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nodeType="clickEffect">
                                  <p:stCondLst>
                                    <p:cond delay="0"/>
                                  </p:stCondLst>
                                  <p:iterate type="lt">
                                    <p:tmPct val="50000"/>
                                  </p:iterate>
                                  <p:childTnLst>
                                    <p:set>
                                      <p:cBhvr>
                                        <p:cTn id="34" dur="1" fill="hold">
                                          <p:stCondLst>
                                            <p:cond delay="0"/>
                                          </p:stCondLst>
                                        </p:cTn>
                                        <p:tgtEl>
                                          <p:spTgt spid="4099">
                                            <p:txEl>
                                              <p:pRg st="3" end="3"/>
                                            </p:txEl>
                                          </p:spTgt>
                                        </p:tgtEl>
                                        <p:attrNameLst>
                                          <p:attrName>style.visibility</p:attrName>
                                        </p:attrNameLst>
                                      </p:cBhvr>
                                      <p:to>
                                        <p:strVal val="visible"/>
                                      </p:to>
                                    </p:set>
                                    <p:anim calcmode="discrete" valueType="clr">
                                      <p:cBhvr override="childStyle">
                                        <p:cTn id="35" dur="80"/>
                                        <p:tgtEl>
                                          <p:spTgt spid="409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4099">
                                            <p:txEl>
                                              <p:pRg st="3" end="3"/>
                                            </p:txEl>
                                          </p:spTgt>
                                        </p:tgtEl>
                                        <p:attrNameLst>
                                          <p:attrName>fillcolor</p:attrName>
                                        </p:attrNameLst>
                                      </p:cBhvr>
                                      <p:tavLst>
                                        <p:tav tm="0">
                                          <p:val>
                                            <p:clrVal>
                                              <a:schemeClr val="accent2"/>
                                            </p:clrVal>
                                          </p:val>
                                        </p:tav>
                                        <p:tav tm="50000">
                                          <p:val>
                                            <p:clrVal>
                                              <a:schemeClr val="hlink"/>
                                            </p:clrVal>
                                          </p:val>
                                        </p:tav>
                                      </p:tavLst>
                                    </p:anim>
                                    <p:set>
                                      <p:cBhvr>
                                        <p:cTn id="37" dur="80"/>
                                        <p:tgtEl>
                                          <p:spTgt spid="4099">
                                            <p:txEl>
                                              <p:pRg st="3" end="3"/>
                                            </p:txEl>
                                          </p:spTgt>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nodeType="clickEffect">
                                  <p:stCondLst>
                                    <p:cond delay="0"/>
                                  </p:stCondLst>
                                  <p:iterate type="lt">
                                    <p:tmPct val="50000"/>
                                  </p:iterate>
                                  <p:childTnLst>
                                    <p:set>
                                      <p:cBhvr>
                                        <p:cTn id="41" dur="1" fill="hold">
                                          <p:stCondLst>
                                            <p:cond delay="0"/>
                                          </p:stCondLst>
                                        </p:cTn>
                                        <p:tgtEl>
                                          <p:spTgt spid="4099">
                                            <p:txEl>
                                              <p:pRg st="4" end="4"/>
                                            </p:txEl>
                                          </p:spTgt>
                                        </p:tgtEl>
                                        <p:attrNameLst>
                                          <p:attrName>style.visibility</p:attrName>
                                        </p:attrNameLst>
                                      </p:cBhvr>
                                      <p:to>
                                        <p:strVal val="visible"/>
                                      </p:to>
                                    </p:set>
                                    <p:anim calcmode="discrete" valueType="clr">
                                      <p:cBhvr override="childStyle">
                                        <p:cTn id="42" dur="80"/>
                                        <p:tgtEl>
                                          <p:spTgt spid="409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4099">
                                            <p:txEl>
                                              <p:pRg st="4" end="4"/>
                                            </p:txEl>
                                          </p:spTgt>
                                        </p:tgtEl>
                                        <p:attrNameLst>
                                          <p:attrName>fillcolor</p:attrName>
                                        </p:attrNameLst>
                                      </p:cBhvr>
                                      <p:tavLst>
                                        <p:tav tm="0">
                                          <p:val>
                                            <p:clrVal>
                                              <a:schemeClr val="accent2"/>
                                            </p:clrVal>
                                          </p:val>
                                        </p:tav>
                                        <p:tav tm="50000">
                                          <p:val>
                                            <p:clrVal>
                                              <a:schemeClr val="hlink"/>
                                            </p:clrVal>
                                          </p:val>
                                        </p:tav>
                                      </p:tavLst>
                                    </p:anim>
                                    <p:set>
                                      <p:cBhvr>
                                        <p:cTn id="44" dur="80"/>
                                        <p:tgtEl>
                                          <p:spTgt spid="4099">
                                            <p:txEl>
                                              <p:pRg st="4" end="4"/>
                                            </p:txEl>
                                          </p:spTgt>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7" presetClass="entr" presetSubtype="0" fill="hold" nodeType="clickEffect">
                                  <p:stCondLst>
                                    <p:cond delay="0"/>
                                  </p:stCondLst>
                                  <p:iterate type="lt">
                                    <p:tmPct val="50000"/>
                                  </p:iterate>
                                  <p:childTnLst>
                                    <p:set>
                                      <p:cBhvr>
                                        <p:cTn id="48" dur="1" fill="hold">
                                          <p:stCondLst>
                                            <p:cond delay="0"/>
                                          </p:stCondLst>
                                        </p:cTn>
                                        <p:tgtEl>
                                          <p:spTgt spid="4099">
                                            <p:txEl>
                                              <p:pRg st="5" end="5"/>
                                            </p:txEl>
                                          </p:spTgt>
                                        </p:tgtEl>
                                        <p:attrNameLst>
                                          <p:attrName>style.visibility</p:attrName>
                                        </p:attrNameLst>
                                      </p:cBhvr>
                                      <p:to>
                                        <p:strVal val="visible"/>
                                      </p:to>
                                    </p:set>
                                    <p:anim calcmode="discrete" valueType="clr">
                                      <p:cBhvr override="childStyle">
                                        <p:cTn id="49" dur="80"/>
                                        <p:tgtEl>
                                          <p:spTgt spid="4099">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4099">
                                            <p:txEl>
                                              <p:pRg st="5" end="5"/>
                                            </p:txEl>
                                          </p:spTgt>
                                        </p:tgtEl>
                                        <p:attrNameLst>
                                          <p:attrName>fillcolor</p:attrName>
                                        </p:attrNameLst>
                                      </p:cBhvr>
                                      <p:tavLst>
                                        <p:tav tm="0">
                                          <p:val>
                                            <p:clrVal>
                                              <a:schemeClr val="accent2"/>
                                            </p:clrVal>
                                          </p:val>
                                        </p:tav>
                                        <p:tav tm="50000">
                                          <p:val>
                                            <p:clrVal>
                                              <a:schemeClr val="hlink"/>
                                            </p:clrVal>
                                          </p:val>
                                        </p:tav>
                                      </p:tavLst>
                                    </p:anim>
                                    <p:set>
                                      <p:cBhvr>
                                        <p:cTn id="51" dur="80"/>
                                        <p:tgtEl>
                                          <p:spTgt spid="4099">
                                            <p:txEl>
                                              <p:pRg st="5" end="5"/>
                                            </p:txEl>
                                          </p:spTgt>
                                        </p:tgtEl>
                                        <p:attrNameLst>
                                          <p:attrName>fill.type</p:attrName>
                                        </p:attrNameLst>
                                      </p:cBhvr>
                                      <p:to>
                                        <p:strVal val="solid"/>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7" presetClass="entr" presetSubtype="0" fill="hold" nodeType="clickEffect">
                                  <p:stCondLst>
                                    <p:cond delay="0"/>
                                  </p:stCondLst>
                                  <p:iterate type="lt">
                                    <p:tmPct val="50000"/>
                                  </p:iterate>
                                  <p:childTnLst>
                                    <p:set>
                                      <p:cBhvr>
                                        <p:cTn id="55" dur="1" fill="hold">
                                          <p:stCondLst>
                                            <p:cond delay="0"/>
                                          </p:stCondLst>
                                        </p:cTn>
                                        <p:tgtEl>
                                          <p:spTgt spid="4099">
                                            <p:txEl>
                                              <p:pRg st="6" end="6"/>
                                            </p:txEl>
                                          </p:spTgt>
                                        </p:tgtEl>
                                        <p:attrNameLst>
                                          <p:attrName>style.visibility</p:attrName>
                                        </p:attrNameLst>
                                      </p:cBhvr>
                                      <p:to>
                                        <p:strVal val="visible"/>
                                      </p:to>
                                    </p:set>
                                    <p:anim calcmode="discrete" valueType="clr">
                                      <p:cBhvr override="childStyle">
                                        <p:cTn id="56" dur="80"/>
                                        <p:tgtEl>
                                          <p:spTgt spid="4099">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4099">
                                            <p:txEl>
                                              <p:pRg st="6" end="6"/>
                                            </p:txEl>
                                          </p:spTgt>
                                        </p:tgtEl>
                                        <p:attrNameLst>
                                          <p:attrName>fillcolor</p:attrName>
                                        </p:attrNameLst>
                                      </p:cBhvr>
                                      <p:tavLst>
                                        <p:tav tm="0">
                                          <p:val>
                                            <p:clrVal>
                                              <a:schemeClr val="accent2"/>
                                            </p:clrVal>
                                          </p:val>
                                        </p:tav>
                                        <p:tav tm="50000">
                                          <p:val>
                                            <p:clrVal>
                                              <a:schemeClr val="hlink"/>
                                            </p:clrVal>
                                          </p:val>
                                        </p:tav>
                                      </p:tavLst>
                                    </p:anim>
                                    <p:set>
                                      <p:cBhvr>
                                        <p:cTn id="58" dur="80"/>
                                        <p:tgtEl>
                                          <p:spTgt spid="4099">
                                            <p:txEl>
                                              <p:pRg st="6" end="6"/>
                                            </p:txEl>
                                          </p:spTgt>
                                        </p:tgtEl>
                                        <p:attrNameLst>
                                          <p:attrName>fill.type</p:attrName>
                                        </p:attrNameLst>
                                      </p:cBhvr>
                                      <p:to>
                                        <p:strVal val="solid"/>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7" presetClass="entr" presetSubtype="0" fill="hold" nodeType="clickEffect">
                                  <p:stCondLst>
                                    <p:cond delay="0"/>
                                  </p:stCondLst>
                                  <p:iterate type="lt">
                                    <p:tmPct val="50000"/>
                                  </p:iterate>
                                  <p:childTnLst>
                                    <p:set>
                                      <p:cBhvr>
                                        <p:cTn id="62" dur="1" fill="hold">
                                          <p:stCondLst>
                                            <p:cond delay="0"/>
                                          </p:stCondLst>
                                        </p:cTn>
                                        <p:tgtEl>
                                          <p:spTgt spid="4099">
                                            <p:txEl>
                                              <p:pRg st="7" end="7"/>
                                            </p:txEl>
                                          </p:spTgt>
                                        </p:tgtEl>
                                        <p:attrNameLst>
                                          <p:attrName>style.visibility</p:attrName>
                                        </p:attrNameLst>
                                      </p:cBhvr>
                                      <p:to>
                                        <p:strVal val="visible"/>
                                      </p:to>
                                    </p:set>
                                    <p:anim calcmode="discrete" valueType="clr">
                                      <p:cBhvr override="childStyle">
                                        <p:cTn id="63" dur="80"/>
                                        <p:tgtEl>
                                          <p:spTgt spid="4099">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4099">
                                            <p:txEl>
                                              <p:pRg st="7" end="7"/>
                                            </p:txEl>
                                          </p:spTgt>
                                        </p:tgtEl>
                                        <p:attrNameLst>
                                          <p:attrName>fillcolor</p:attrName>
                                        </p:attrNameLst>
                                      </p:cBhvr>
                                      <p:tavLst>
                                        <p:tav tm="0">
                                          <p:val>
                                            <p:clrVal>
                                              <a:schemeClr val="accent2"/>
                                            </p:clrVal>
                                          </p:val>
                                        </p:tav>
                                        <p:tav tm="50000">
                                          <p:val>
                                            <p:clrVal>
                                              <a:schemeClr val="hlink"/>
                                            </p:clrVal>
                                          </p:val>
                                        </p:tav>
                                      </p:tavLst>
                                    </p:anim>
                                    <p:set>
                                      <p:cBhvr>
                                        <p:cTn id="65" dur="80"/>
                                        <p:tgtEl>
                                          <p:spTgt spid="4099">
                                            <p:txEl>
                                              <p:pRg st="7" end="7"/>
                                            </p:txEl>
                                          </p:spTgt>
                                        </p:tgtEl>
                                        <p:attrNameLst>
                                          <p:attrName>fill.type</p:attrName>
                                        </p:attrNameLst>
                                      </p:cBhvr>
                                      <p:to>
                                        <p:strVal val="solid"/>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27" presetClass="entr" presetSubtype="0" fill="hold" nodeType="clickEffect">
                                  <p:stCondLst>
                                    <p:cond delay="0"/>
                                  </p:stCondLst>
                                  <p:iterate type="lt">
                                    <p:tmPct val="50000"/>
                                  </p:iterate>
                                  <p:childTnLst>
                                    <p:set>
                                      <p:cBhvr>
                                        <p:cTn id="69" dur="1" fill="hold">
                                          <p:stCondLst>
                                            <p:cond delay="0"/>
                                          </p:stCondLst>
                                        </p:cTn>
                                        <p:tgtEl>
                                          <p:spTgt spid="4099">
                                            <p:txEl>
                                              <p:pRg st="8" end="8"/>
                                            </p:txEl>
                                          </p:spTgt>
                                        </p:tgtEl>
                                        <p:attrNameLst>
                                          <p:attrName>style.visibility</p:attrName>
                                        </p:attrNameLst>
                                      </p:cBhvr>
                                      <p:to>
                                        <p:strVal val="visible"/>
                                      </p:to>
                                    </p:set>
                                    <p:anim calcmode="discrete" valueType="clr">
                                      <p:cBhvr override="childStyle">
                                        <p:cTn id="70" dur="80"/>
                                        <p:tgtEl>
                                          <p:spTgt spid="4099">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1" dur="80"/>
                                        <p:tgtEl>
                                          <p:spTgt spid="4099">
                                            <p:txEl>
                                              <p:pRg st="8" end="8"/>
                                            </p:txEl>
                                          </p:spTgt>
                                        </p:tgtEl>
                                        <p:attrNameLst>
                                          <p:attrName>fillcolor</p:attrName>
                                        </p:attrNameLst>
                                      </p:cBhvr>
                                      <p:tavLst>
                                        <p:tav tm="0">
                                          <p:val>
                                            <p:clrVal>
                                              <a:schemeClr val="accent2"/>
                                            </p:clrVal>
                                          </p:val>
                                        </p:tav>
                                        <p:tav tm="50000">
                                          <p:val>
                                            <p:clrVal>
                                              <a:schemeClr val="hlink"/>
                                            </p:clrVal>
                                          </p:val>
                                        </p:tav>
                                      </p:tavLst>
                                    </p:anim>
                                    <p:set>
                                      <p:cBhvr>
                                        <p:cTn id="72" dur="80"/>
                                        <p:tgtEl>
                                          <p:spTgt spid="4099">
                                            <p:txEl>
                                              <p:pRg st="8" end="8"/>
                                            </p:txEl>
                                          </p:spTgt>
                                        </p:tgtEl>
                                        <p:attrNameLst>
                                          <p:attrName>fill.type</p:attrName>
                                        </p:attrNameLst>
                                      </p:cBhvr>
                                      <p:to>
                                        <p:strVal val="solid"/>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27" presetClass="entr" presetSubtype="0" fill="hold" nodeType="clickEffect">
                                  <p:stCondLst>
                                    <p:cond delay="0"/>
                                  </p:stCondLst>
                                  <p:iterate type="lt">
                                    <p:tmPct val="50000"/>
                                  </p:iterate>
                                  <p:childTnLst>
                                    <p:set>
                                      <p:cBhvr>
                                        <p:cTn id="76" dur="1" fill="hold">
                                          <p:stCondLst>
                                            <p:cond delay="0"/>
                                          </p:stCondLst>
                                        </p:cTn>
                                        <p:tgtEl>
                                          <p:spTgt spid="4099">
                                            <p:txEl>
                                              <p:pRg st="9" end="9"/>
                                            </p:txEl>
                                          </p:spTgt>
                                        </p:tgtEl>
                                        <p:attrNameLst>
                                          <p:attrName>style.visibility</p:attrName>
                                        </p:attrNameLst>
                                      </p:cBhvr>
                                      <p:to>
                                        <p:strVal val="visible"/>
                                      </p:to>
                                    </p:set>
                                    <p:anim calcmode="discrete" valueType="clr">
                                      <p:cBhvr override="childStyle">
                                        <p:cTn id="77" dur="80"/>
                                        <p:tgtEl>
                                          <p:spTgt spid="4099">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8" dur="80"/>
                                        <p:tgtEl>
                                          <p:spTgt spid="4099">
                                            <p:txEl>
                                              <p:pRg st="9" end="9"/>
                                            </p:txEl>
                                          </p:spTgt>
                                        </p:tgtEl>
                                        <p:attrNameLst>
                                          <p:attrName>fillcolor</p:attrName>
                                        </p:attrNameLst>
                                      </p:cBhvr>
                                      <p:tavLst>
                                        <p:tav tm="0">
                                          <p:val>
                                            <p:clrVal>
                                              <a:schemeClr val="accent2"/>
                                            </p:clrVal>
                                          </p:val>
                                        </p:tav>
                                        <p:tav tm="50000">
                                          <p:val>
                                            <p:clrVal>
                                              <a:schemeClr val="hlink"/>
                                            </p:clrVal>
                                          </p:val>
                                        </p:tav>
                                      </p:tavLst>
                                    </p:anim>
                                    <p:set>
                                      <p:cBhvr>
                                        <p:cTn id="79" dur="80"/>
                                        <p:tgtEl>
                                          <p:spTgt spid="4099">
                                            <p:txEl>
                                              <p:pRg st="9" end="9"/>
                                            </p:txEl>
                                          </p:spTgt>
                                        </p:tgtEl>
                                        <p:attrNameLst>
                                          <p:attrName>fill.type</p:attrName>
                                        </p:attrNameLst>
                                      </p:cBhvr>
                                      <p:to>
                                        <p:strVal val="solid"/>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27" presetClass="entr" presetSubtype="0" fill="hold" nodeType="clickEffect">
                                  <p:stCondLst>
                                    <p:cond delay="0"/>
                                  </p:stCondLst>
                                  <p:iterate type="lt">
                                    <p:tmPct val="50000"/>
                                  </p:iterate>
                                  <p:childTnLst>
                                    <p:set>
                                      <p:cBhvr>
                                        <p:cTn id="83" dur="1" fill="hold">
                                          <p:stCondLst>
                                            <p:cond delay="0"/>
                                          </p:stCondLst>
                                        </p:cTn>
                                        <p:tgtEl>
                                          <p:spTgt spid="4099">
                                            <p:txEl>
                                              <p:pRg st="10" end="10"/>
                                            </p:txEl>
                                          </p:spTgt>
                                        </p:tgtEl>
                                        <p:attrNameLst>
                                          <p:attrName>style.visibility</p:attrName>
                                        </p:attrNameLst>
                                      </p:cBhvr>
                                      <p:to>
                                        <p:strVal val="visible"/>
                                      </p:to>
                                    </p:set>
                                    <p:anim calcmode="discrete" valueType="clr">
                                      <p:cBhvr override="childStyle">
                                        <p:cTn id="84" dur="80"/>
                                        <p:tgtEl>
                                          <p:spTgt spid="4099">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5" dur="80"/>
                                        <p:tgtEl>
                                          <p:spTgt spid="4099">
                                            <p:txEl>
                                              <p:pRg st="10" end="10"/>
                                            </p:txEl>
                                          </p:spTgt>
                                        </p:tgtEl>
                                        <p:attrNameLst>
                                          <p:attrName>fillcolor</p:attrName>
                                        </p:attrNameLst>
                                      </p:cBhvr>
                                      <p:tavLst>
                                        <p:tav tm="0">
                                          <p:val>
                                            <p:clrVal>
                                              <a:schemeClr val="accent2"/>
                                            </p:clrVal>
                                          </p:val>
                                        </p:tav>
                                        <p:tav tm="50000">
                                          <p:val>
                                            <p:clrVal>
                                              <a:schemeClr val="hlink"/>
                                            </p:clrVal>
                                          </p:val>
                                        </p:tav>
                                      </p:tavLst>
                                    </p:anim>
                                    <p:set>
                                      <p:cBhvr>
                                        <p:cTn id="86" dur="80"/>
                                        <p:tgtEl>
                                          <p:spTgt spid="4099">
                                            <p:txEl>
                                              <p:pRg st="10" end="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b="1">
                <a:solidFill>
                  <a:schemeClr val="accent2"/>
                </a:solidFill>
              </a:rPr>
              <a:t>CIPROFLOXACIN ( CONT. )</a:t>
            </a:r>
          </a:p>
        </p:txBody>
      </p:sp>
      <p:sp>
        <p:nvSpPr>
          <p:cNvPr id="5123" name="Rectangle 3"/>
          <p:cNvSpPr>
            <a:spLocks noGrp="1" noChangeArrowheads="1"/>
          </p:cNvSpPr>
          <p:nvPr>
            <p:ph idx="1"/>
          </p:nvPr>
        </p:nvSpPr>
        <p:spPr>
          <a:xfrm>
            <a:off x="609600" y="1600200"/>
            <a:ext cx="8229600" cy="4525963"/>
          </a:xfrm>
        </p:spPr>
        <p:txBody>
          <a:bodyPr/>
          <a:lstStyle/>
          <a:p>
            <a:pPr algn="l">
              <a:lnSpc>
                <a:spcPct val="80000"/>
              </a:lnSpc>
              <a:buFontTx/>
              <a:buNone/>
            </a:pPr>
            <a:r>
              <a:rPr lang="en-US" sz="2800" b="1" dirty="0">
                <a:solidFill>
                  <a:srgbClr val="A50021"/>
                </a:solidFill>
              </a:rPr>
              <a:t>Side effects</a:t>
            </a:r>
          </a:p>
          <a:p>
            <a:pPr algn="l">
              <a:lnSpc>
                <a:spcPct val="80000"/>
              </a:lnSpc>
              <a:buFontTx/>
              <a:buNone/>
            </a:pPr>
            <a:endParaRPr lang="en-US" sz="2800" b="1" dirty="0">
              <a:solidFill>
                <a:srgbClr val="A50021"/>
              </a:solidFill>
            </a:endParaRPr>
          </a:p>
          <a:p>
            <a:pPr>
              <a:lnSpc>
                <a:spcPct val="80000"/>
              </a:lnSpc>
            </a:pPr>
            <a:r>
              <a:rPr lang="en-US" sz="2800" dirty="0"/>
              <a:t>Nausea , vomiting &amp; </a:t>
            </a:r>
            <a:r>
              <a:rPr lang="en-US" sz="2800" dirty="0" err="1"/>
              <a:t>diarrhoea</a:t>
            </a:r>
            <a:endParaRPr lang="en-US" sz="2800" dirty="0"/>
          </a:p>
          <a:p>
            <a:pPr>
              <a:lnSpc>
                <a:spcPct val="80000"/>
              </a:lnSpc>
            </a:pPr>
            <a:r>
              <a:rPr lang="en-US" sz="2800" dirty="0"/>
              <a:t>CNS effects – confusion, insomnia, headache, dizziness &amp; anxiety.</a:t>
            </a:r>
          </a:p>
          <a:p>
            <a:pPr>
              <a:lnSpc>
                <a:spcPct val="80000"/>
              </a:lnSpc>
            </a:pPr>
            <a:r>
              <a:rPr lang="en-US" sz="2800" dirty="0"/>
              <a:t>May damage growing cartilage</a:t>
            </a:r>
          </a:p>
          <a:p>
            <a:pPr>
              <a:lnSpc>
                <a:spcPct val="80000"/>
              </a:lnSpc>
            </a:pPr>
            <a:r>
              <a:rPr lang="en-US" sz="2800" dirty="0" err="1"/>
              <a:t>Tendenitis</a:t>
            </a:r>
            <a:r>
              <a:rPr lang="en-US" sz="2800" dirty="0"/>
              <a:t> ( rare but more serious )</a:t>
            </a:r>
          </a:p>
          <a:p>
            <a:pPr>
              <a:lnSpc>
                <a:spcPct val="80000"/>
              </a:lnSpc>
            </a:pPr>
            <a:r>
              <a:rPr lang="en-US" sz="2800" dirty="0"/>
              <a:t>Hepatotoxicity – rare</a:t>
            </a:r>
          </a:p>
          <a:p>
            <a:pPr>
              <a:lnSpc>
                <a:spcPct val="80000"/>
              </a:lnSpc>
            </a:pPr>
            <a:r>
              <a:rPr lang="en-US" sz="2800" dirty="0" err="1"/>
              <a:t>Phototoxicity</a:t>
            </a:r>
            <a:r>
              <a:rPr lang="en-US" sz="2800" dirty="0"/>
              <a:t> – avoid excessive sunlight</a:t>
            </a:r>
          </a:p>
          <a:p>
            <a:pPr algn="l">
              <a:lnSpc>
                <a:spcPct val="80000"/>
              </a:lnSpc>
              <a:buFontTx/>
              <a:buNone/>
            </a:pPr>
            <a:endParaRPr lang="en-US" sz="2800" dirty="0"/>
          </a:p>
        </p:txBody>
      </p:sp>
      <p:sp>
        <p:nvSpPr>
          <p:cNvPr id="2" name="Date Placeholder 1"/>
          <p:cNvSpPr>
            <a:spLocks noGrp="1"/>
          </p:cNvSpPr>
          <p:nvPr>
            <p:ph type="dt" sz="half" idx="10"/>
          </p:nvPr>
        </p:nvSpPr>
        <p:spPr/>
        <p:txBody>
          <a:bodyPr/>
          <a:lstStyle/>
          <a:p>
            <a:fld id="{C6015499-7CEB-4850-86FF-E9E2F433434B}"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7357613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122"/>
                                        </p:tgtEl>
                                        <p:attrNameLst>
                                          <p:attrName>style.visibility</p:attrName>
                                        </p:attrNameLst>
                                      </p:cBhvr>
                                      <p:to>
                                        <p:strVal val="visible"/>
                                      </p:to>
                                    </p:set>
                                    <p:anim calcmode="discrete" valueType="clr">
                                      <p:cBhvr override="childStyle">
                                        <p:cTn id="7" dur="80"/>
                                        <p:tgtEl>
                                          <p:spTgt spid="512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22"/>
                                        </p:tgtEl>
                                        <p:attrNameLst>
                                          <p:attrName>fillcolor</p:attrName>
                                        </p:attrNameLst>
                                      </p:cBhvr>
                                      <p:tavLst>
                                        <p:tav tm="0">
                                          <p:val>
                                            <p:clrVal>
                                              <a:schemeClr val="accent2"/>
                                            </p:clrVal>
                                          </p:val>
                                        </p:tav>
                                        <p:tav tm="50000">
                                          <p:val>
                                            <p:clrVal>
                                              <a:schemeClr val="hlink"/>
                                            </p:clrVal>
                                          </p:val>
                                        </p:tav>
                                      </p:tavLst>
                                    </p:anim>
                                    <p:set>
                                      <p:cBhvr>
                                        <p:cTn id="9" dur="80"/>
                                        <p:tgtEl>
                                          <p:spTgt spid="512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5123">
                                            <p:txEl>
                                              <p:pRg st="0" end="0"/>
                                            </p:txEl>
                                          </p:spTgt>
                                        </p:tgtEl>
                                        <p:attrNameLst>
                                          <p:attrName>style.visibility</p:attrName>
                                        </p:attrNameLst>
                                      </p:cBhvr>
                                      <p:to>
                                        <p:strVal val="visible"/>
                                      </p:to>
                                    </p:set>
                                    <p:anim calcmode="discrete" valueType="clr">
                                      <p:cBhvr override="childStyle">
                                        <p:cTn id="14" dur="80"/>
                                        <p:tgtEl>
                                          <p:spTgt spid="51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123">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5123">
                                            <p:txEl>
                                              <p:pRg st="0" end="0"/>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5123">
                                            <p:txEl>
                                              <p:pRg st="2" end="2"/>
                                            </p:txEl>
                                          </p:spTgt>
                                        </p:tgtEl>
                                        <p:attrNameLst>
                                          <p:attrName>style.visibility</p:attrName>
                                        </p:attrNameLst>
                                      </p:cBhvr>
                                      <p:to>
                                        <p:strVal val="visible"/>
                                      </p:to>
                                    </p:set>
                                    <p:anim calcmode="discrete" valueType="clr">
                                      <p:cBhvr override="childStyle">
                                        <p:cTn id="21" dur="80"/>
                                        <p:tgtEl>
                                          <p:spTgt spid="512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5123">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5123">
                                            <p:txEl>
                                              <p:pRg st="2" end="2"/>
                                            </p:txEl>
                                          </p:spTgt>
                                        </p:tgtEl>
                                        <p:attrNameLst>
                                          <p:attrName>fill.type</p:attrName>
                                        </p:attrNameLst>
                                      </p:cBhvr>
                                      <p:to>
                                        <p:strVal val="solid"/>
                                      </p:to>
                                    </p:set>
                                  </p:childTnLst>
                                </p:cTn>
                              </p:par>
                              <p:par>
                                <p:cTn id="24" presetID="27" presetClass="entr" presetSubtype="0" fill="hold" nodeType="withEffect">
                                  <p:stCondLst>
                                    <p:cond delay="0"/>
                                  </p:stCondLst>
                                  <p:iterate type="lt">
                                    <p:tmPct val="50000"/>
                                  </p:iterate>
                                  <p:childTnLst>
                                    <p:set>
                                      <p:cBhvr>
                                        <p:cTn id="25" dur="1" fill="hold">
                                          <p:stCondLst>
                                            <p:cond delay="0"/>
                                          </p:stCondLst>
                                        </p:cTn>
                                        <p:tgtEl>
                                          <p:spTgt spid="5123">
                                            <p:txEl>
                                              <p:pRg st="3" end="3"/>
                                            </p:txEl>
                                          </p:spTgt>
                                        </p:tgtEl>
                                        <p:attrNameLst>
                                          <p:attrName>style.visibility</p:attrName>
                                        </p:attrNameLst>
                                      </p:cBhvr>
                                      <p:to>
                                        <p:strVal val="visible"/>
                                      </p:to>
                                    </p:set>
                                    <p:anim calcmode="discrete" valueType="clr">
                                      <p:cBhvr override="childStyle">
                                        <p:cTn id="26" dur="80"/>
                                        <p:tgtEl>
                                          <p:spTgt spid="512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5123">
                                            <p:txEl>
                                              <p:pRg st="3" end="3"/>
                                            </p:txEl>
                                          </p:spTgt>
                                        </p:tgtEl>
                                        <p:attrNameLst>
                                          <p:attrName>fillcolor</p:attrName>
                                        </p:attrNameLst>
                                      </p:cBhvr>
                                      <p:tavLst>
                                        <p:tav tm="0">
                                          <p:val>
                                            <p:clrVal>
                                              <a:schemeClr val="accent2"/>
                                            </p:clrVal>
                                          </p:val>
                                        </p:tav>
                                        <p:tav tm="50000">
                                          <p:val>
                                            <p:clrVal>
                                              <a:schemeClr val="hlink"/>
                                            </p:clrVal>
                                          </p:val>
                                        </p:tav>
                                      </p:tavLst>
                                    </p:anim>
                                    <p:set>
                                      <p:cBhvr>
                                        <p:cTn id="28" dur="80"/>
                                        <p:tgtEl>
                                          <p:spTgt spid="5123">
                                            <p:txEl>
                                              <p:pRg st="3" end="3"/>
                                            </p:txEl>
                                          </p:spTgt>
                                        </p:tgtEl>
                                        <p:attrNameLst>
                                          <p:attrName>fill.type</p:attrName>
                                        </p:attrNameLst>
                                      </p:cBhvr>
                                      <p:to>
                                        <p:strVal val="solid"/>
                                      </p:to>
                                    </p:set>
                                  </p:childTnLst>
                                </p:cTn>
                              </p:par>
                              <p:par>
                                <p:cTn id="29" presetID="27" presetClass="entr" presetSubtype="0" fill="hold" nodeType="withEffect">
                                  <p:stCondLst>
                                    <p:cond delay="0"/>
                                  </p:stCondLst>
                                  <p:iterate type="lt">
                                    <p:tmPct val="50000"/>
                                  </p:iterate>
                                  <p:childTnLst>
                                    <p:set>
                                      <p:cBhvr>
                                        <p:cTn id="30" dur="1" fill="hold">
                                          <p:stCondLst>
                                            <p:cond delay="0"/>
                                          </p:stCondLst>
                                        </p:cTn>
                                        <p:tgtEl>
                                          <p:spTgt spid="5123">
                                            <p:txEl>
                                              <p:pRg st="4" end="4"/>
                                            </p:txEl>
                                          </p:spTgt>
                                        </p:tgtEl>
                                        <p:attrNameLst>
                                          <p:attrName>style.visibility</p:attrName>
                                        </p:attrNameLst>
                                      </p:cBhvr>
                                      <p:to>
                                        <p:strVal val="visible"/>
                                      </p:to>
                                    </p:set>
                                    <p:anim calcmode="discrete" valueType="clr">
                                      <p:cBhvr override="childStyle">
                                        <p:cTn id="31" dur="80"/>
                                        <p:tgtEl>
                                          <p:spTgt spid="512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5123">
                                            <p:txEl>
                                              <p:pRg st="4" end="4"/>
                                            </p:txEl>
                                          </p:spTgt>
                                        </p:tgtEl>
                                        <p:attrNameLst>
                                          <p:attrName>fillcolor</p:attrName>
                                        </p:attrNameLst>
                                      </p:cBhvr>
                                      <p:tavLst>
                                        <p:tav tm="0">
                                          <p:val>
                                            <p:clrVal>
                                              <a:schemeClr val="accent2"/>
                                            </p:clrVal>
                                          </p:val>
                                        </p:tav>
                                        <p:tav tm="50000">
                                          <p:val>
                                            <p:clrVal>
                                              <a:schemeClr val="hlink"/>
                                            </p:clrVal>
                                          </p:val>
                                        </p:tav>
                                      </p:tavLst>
                                    </p:anim>
                                    <p:set>
                                      <p:cBhvr>
                                        <p:cTn id="33" dur="80"/>
                                        <p:tgtEl>
                                          <p:spTgt spid="5123">
                                            <p:txEl>
                                              <p:pRg st="4" end="4"/>
                                            </p:txEl>
                                          </p:spTgt>
                                        </p:tgtEl>
                                        <p:attrNameLst>
                                          <p:attrName>fill.type</p:attrName>
                                        </p:attrNameLst>
                                      </p:cBhvr>
                                      <p:to>
                                        <p:strVal val="solid"/>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7" presetClass="entr" presetSubtype="0" fill="hold" nodeType="clickEffect">
                                  <p:stCondLst>
                                    <p:cond delay="0"/>
                                  </p:stCondLst>
                                  <p:iterate type="lt">
                                    <p:tmPct val="50000"/>
                                  </p:iterate>
                                  <p:childTnLst>
                                    <p:set>
                                      <p:cBhvr>
                                        <p:cTn id="37" dur="1" fill="hold">
                                          <p:stCondLst>
                                            <p:cond delay="0"/>
                                          </p:stCondLst>
                                        </p:cTn>
                                        <p:tgtEl>
                                          <p:spTgt spid="5123">
                                            <p:txEl>
                                              <p:pRg st="5" end="5"/>
                                            </p:txEl>
                                          </p:spTgt>
                                        </p:tgtEl>
                                        <p:attrNameLst>
                                          <p:attrName>style.visibility</p:attrName>
                                        </p:attrNameLst>
                                      </p:cBhvr>
                                      <p:to>
                                        <p:strVal val="visible"/>
                                      </p:to>
                                    </p:set>
                                    <p:anim calcmode="discrete" valueType="clr">
                                      <p:cBhvr override="childStyle">
                                        <p:cTn id="38" dur="80"/>
                                        <p:tgtEl>
                                          <p:spTgt spid="512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5123">
                                            <p:txEl>
                                              <p:pRg st="5" end="5"/>
                                            </p:txEl>
                                          </p:spTgt>
                                        </p:tgtEl>
                                        <p:attrNameLst>
                                          <p:attrName>fillcolor</p:attrName>
                                        </p:attrNameLst>
                                      </p:cBhvr>
                                      <p:tavLst>
                                        <p:tav tm="0">
                                          <p:val>
                                            <p:clrVal>
                                              <a:schemeClr val="accent2"/>
                                            </p:clrVal>
                                          </p:val>
                                        </p:tav>
                                        <p:tav tm="50000">
                                          <p:val>
                                            <p:clrVal>
                                              <a:schemeClr val="hlink"/>
                                            </p:clrVal>
                                          </p:val>
                                        </p:tav>
                                      </p:tavLst>
                                    </p:anim>
                                    <p:set>
                                      <p:cBhvr>
                                        <p:cTn id="40" dur="80"/>
                                        <p:tgtEl>
                                          <p:spTgt spid="5123">
                                            <p:txEl>
                                              <p:pRg st="5" end="5"/>
                                            </p:txEl>
                                          </p:spTgt>
                                        </p:tgtEl>
                                        <p:attrNameLst>
                                          <p:attrName>fill.type</p:attrName>
                                        </p:attrNameLst>
                                      </p:cBhvr>
                                      <p:to>
                                        <p:strVal val="solid"/>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7" presetClass="entr" presetSubtype="0" fill="hold" nodeType="clickEffect">
                                  <p:stCondLst>
                                    <p:cond delay="0"/>
                                  </p:stCondLst>
                                  <p:iterate type="lt">
                                    <p:tmPct val="50000"/>
                                  </p:iterate>
                                  <p:childTnLst>
                                    <p:set>
                                      <p:cBhvr>
                                        <p:cTn id="44" dur="1" fill="hold">
                                          <p:stCondLst>
                                            <p:cond delay="0"/>
                                          </p:stCondLst>
                                        </p:cTn>
                                        <p:tgtEl>
                                          <p:spTgt spid="5123">
                                            <p:txEl>
                                              <p:pRg st="6" end="6"/>
                                            </p:txEl>
                                          </p:spTgt>
                                        </p:tgtEl>
                                        <p:attrNameLst>
                                          <p:attrName>style.visibility</p:attrName>
                                        </p:attrNameLst>
                                      </p:cBhvr>
                                      <p:to>
                                        <p:strVal val="visible"/>
                                      </p:to>
                                    </p:set>
                                    <p:anim calcmode="discrete" valueType="clr">
                                      <p:cBhvr override="childStyle">
                                        <p:cTn id="45" dur="80"/>
                                        <p:tgtEl>
                                          <p:spTgt spid="512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6" dur="80"/>
                                        <p:tgtEl>
                                          <p:spTgt spid="5123">
                                            <p:txEl>
                                              <p:pRg st="6" end="6"/>
                                            </p:txEl>
                                          </p:spTgt>
                                        </p:tgtEl>
                                        <p:attrNameLst>
                                          <p:attrName>fillcolor</p:attrName>
                                        </p:attrNameLst>
                                      </p:cBhvr>
                                      <p:tavLst>
                                        <p:tav tm="0">
                                          <p:val>
                                            <p:clrVal>
                                              <a:schemeClr val="accent2"/>
                                            </p:clrVal>
                                          </p:val>
                                        </p:tav>
                                        <p:tav tm="50000">
                                          <p:val>
                                            <p:clrVal>
                                              <a:schemeClr val="hlink"/>
                                            </p:clrVal>
                                          </p:val>
                                        </p:tav>
                                      </p:tavLst>
                                    </p:anim>
                                    <p:set>
                                      <p:cBhvr>
                                        <p:cTn id="47" dur="80"/>
                                        <p:tgtEl>
                                          <p:spTgt spid="5123">
                                            <p:txEl>
                                              <p:pRg st="6" end="6"/>
                                            </p:txEl>
                                          </p:spTgt>
                                        </p:tgtEl>
                                        <p:attrNameLst>
                                          <p:attrName>fill.type</p:attrName>
                                        </p:attrNameLst>
                                      </p:cBhvr>
                                      <p:to>
                                        <p:strVal val="solid"/>
                                      </p:to>
                                    </p:set>
                                  </p:childTnLst>
                                </p:cTn>
                              </p:par>
                              <p:par>
                                <p:cTn id="48" presetID="27" presetClass="entr" presetSubtype="0" fill="hold" nodeType="withEffect">
                                  <p:stCondLst>
                                    <p:cond delay="0"/>
                                  </p:stCondLst>
                                  <p:iterate type="lt">
                                    <p:tmPct val="50000"/>
                                  </p:iterate>
                                  <p:childTnLst>
                                    <p:set>
                                      <p:cBhvr>
                                        <p:cTn id="49" dur="1" fill="hold">
                                          <p:stCondLst>
                                            <p:cond delay="0"/>
                                          </p:stCondLst>
                                        </p:cTn>
                                        <p:tgtEl>
                                          <p:spTgt spid="5123">
                                            <p:txEl>
                                              <p:pRg st="7" end="7"/>
                                            </p:txEl>
                                          </p:spTgt>
                                        </p:tgtEl>
                                        <p:attrNameLst>
                                          <p:attrName>style.visibility</p:attrName>
                                        </p:attrNameLst>
                                      </p:cBhvr>
                                      <p:to>
                                        <p:strVal val="visible"/>
                                      </p:to>
                                    </p:set>
                                    <p:anim calcmode="discrete" valueType="clr">
                                      <p:cBhvr override="childStyle">
                                        <p:cTn id="50" dur="80"/>
                                        <p:tgtEl>
                                          <p:spTgt spid="512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1" dur="80"/>
                                        <p:tgtEl>
                                          <p:spTgt spid="5123">
                                            <p:txEl>
                                              <p:pRg st="7" end="7"/>
                                            </p:txEl>
                                          </p:spTgt>
                                        </p:tgtEl>
                                        <p:attrNameLst>
                                          <p:attrName>fillcolor</p:attrName>
                                        </p:attrNameLst>
                                      </p:cBhvr>
                                      <p:tavLst>
                                        <p:tav tm="0">
                                          <p:val>
                                            <p:clrVal>
                                              <a:schemeClr val="accent2"/>
                                            </p:clrVal>
                                          </p:val>
                                        </p:tav>
                                        <p:tav tm="50000">
                                          <p:val>
                                            <p:clrVal>
                                              <a:schemeClr val="hlink"/>
                                            </p:clrVal>
                                          </p:val>
                                        </p:tav>
                                      </p:tavLst>
                                    </p:anim>
                                    <p:set>
                                      <p:cBhvr>
                                        <p:cTn id="52" dur="80"/>
                                        <p:tgtEl>
                                          <p:spTgt spid="5123">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80000"/>
              </a:lnSpc>
              <a:buNone/>
            </a:pPr>
            <a:r>
              <a:rPr lang="en-US" b="1" dirty="0">
                <a:solidFill>
                  <a:srgbClr val="FF0000"/>
                </a:solidFill>
              </a:rPr>
              <a:t>Contraindications</a:t>
            </a:r>
          </a:p>
          <a:p>
            <a:pPr>
              <a:lnSpc>
                <a:spcPct val="80000"/>
              </a:lnSpc>
            </a:pPr>
            <a:r>
              <a:rPr lang="en-US" dirty="0"/>
              <a:t>Children / adolescents, pregnancy and lactation</a:t>
            </a:r>
          </a:p>
          <a:p>
            <a:pPr>
              <a:lnSpc>
                <a:spcPct val="80000"/>
              </a:lnSpc>
              <a:buNone/>
            </a:pPr>
            <a:endParaRPr lang="en-US" dirty="0"/>
          </a:p>
          <a:p>
            <a:pPr>
              <a:lnSpc>
                <a:spcPct val="80000"/>
              </a:lnSpc>
              <a:buNone/>
            </a:pPr>
            <a:r>
              <a:rPr lang="en-US" b="1" dirty="0">
                <a:solidFill>
                  <a:srgbClr val="FF66FF"/>
                </a:solidFill>
              </a:rPr>
              <a:t>Drug interaction</a:t>
            </a:r>
          </a:p>
          <a:p>
            <a:pPr>
              <a:lnSpc>
                <a:spcPct val="80000"/>
              </a:lnSpc>
            </a:pPr>
            <a:r>
              <a:rPr lang="en-US" dirty="0"/>
              <a:t>Iron or antacids containing Mg, </a:t>
            </a:r>
            <a:r>
              <a:rPr lang="en-US" dirty="0" err="1"/>
              <a:t>Ca,or</a:t>
            </a:r>
            <a:r>
              <a:rPr lang="en-US" dirty="0"/>
              <a:t> AL reduce oral absorption</a:t>
            </a:r>
          </a:p>
          <a:p>
            <a:pPr>
              <a:lnSpc>
                <a:spcPct val="80000"/>
              </a:lnSpc>
            </a:pPr>
            <a:r>
              <a:rPr lang="en-US" dirty="0"/>
              <a:t>Elevates serum levels of theophylline, warfarin &amp; </a:t>
            </a:r>
            <a:r>
              <a:rPr lang="en-US" dirty="0" err="1"/>
              <a:t>glibenclamide</a:t>
            </a:r>
            <a:endParaRPr lang="en-US" dirty="0"/>
          </a:p>
          <a:p>
            <a:pPr>
              <a:lnSpc>
                <a:spcPct val="80000"/>
              </a:lnSpc>
              <a:buNone/>
            </a:pPr>
            <a:endParaRPr lang="en-US" dirty="0"/>
          </a:p>
          <a:p>
            <a:pPr>
              <a:lnSpc>
                <a:spcPct val="80000"/>
              </a:lnSpc>
              <a:buNone/>
            </a:pPr>
            <a:endParaRPr lang="en-US" dirty="0"/>
          </a:p>
          <a:p>
            <a:endParaRPr lang="en-US" dirty="0"/>
          </a:p>
        </p:txBody>
      </p:sp>
      <p:sp>
        <p:nvSpPr>
          <p:cNvPr id="4" name="Date Placeholder 3"/>
          <p:cNvSpPr>
            <a:spLocks noGrp="1"/>
          </p:cNvSpPr>
          <p:nvPr>
            <p:ph type="dt" sz="half" idx="10"/>
          </p:nvPr>
        </p:nvSpPr>
        <p:spPr/>
        <p:txBody>
          <a:bodyPr/>
          <a:lstStyle/>
          <a:p>
            <a:fld id="{BF05A7F8-7979-4271-88B2-3F0BAE1E209A}"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65811903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7696200" cy="1143000"/>
          </a:xfrm>
          <a:solidFill>
            <a:schemeClr val="bg1"/>
          </a:solidFill>
        </p:spPr>
        <p:txBody>
          <a:bodyPr/>
          <a:lstStyle/>
          <a:p>
            <a:pPr algn="l" eaLnBrk="1" hangingPunct="1"/>
            <a:r>
              <a:rPr lang="en-US" altLang="en-US" b="1">
                <a:solidFill>
                  <a:srgbClr val="FF0000"/>
                </a:solidFill>
              </a:rPr>
              <a:t> Mechanism of</a:t>
            </a:r>
            <a:r>
              <a:rPr lang="en-US" altLang="en-US">
                <a:solidFill>
                  <a:srgbClr val="FF0000"/>
                </a:solidFill>
              </a:rPr>
              <a:t> </a:t>
            </a:r>
            <a:r>
              <a:rPr lang="en-US" altLang="en-US" b="1">
                <a:solidFill>
                  <a:srgbClr val="FF0000"/>
                </a:solidFill>
              </a:rPr>
              <a:t>resistance</a:t>
            </a:r>
          </a:p>
        </p:txBody>
      </p:sp>
      <p:sp>
        <p:nvSpPr>
          <p:cNvPr id="19459" name="Rectangle 3"/>
          <p:cNvSpPr>
            <a:spLocks noGrp="1" noChangeArrowheads="1"/>
          </p:cNvSpPr>
          <p:nvPr>
            <p:ph idx="1"/>
          </p:nvPr>
        </p:nvSpPr>
        <p:spPr>
          <a:xfrm>
            <a:off x="0" y="1066800"/>
            <a:ext cx="9144000" cy="5791200"/>
          </a:xfrm>
        </p:spPr>
        <p:txBody>
          <a:bodyPr/>
          <a:lstStyle/>
          <a:p>
            <a:pPr eaLnBrk="1" hangingPunct="1"/>
            <a:r>
              <a:rPr lang="en-US" altLang="en-US" sz="2800" dirty="0"/>
              <a:t>Resistance is slow to </a:t>
            </a:r>
            <a:r>
              <a:rPr lang="en-US" altLang="en-US" sz="2800" dirty="0" smtClean="0"/>
              <a:t>develop</a:t>
            </a:r>
            <a:endParaRPr lang="en-US" altLang="en-US" sz="2800" b="1" dirty="0" smtClean="0"/>
          </a:p>
          <a:p>
            <a:pPr eaLnBrk="1" hangingPunct="1"/>
            <a:r>
              <a:rPr lang="en-US" altLang="en-US" sz="2800" b="1" dirty="0" smtClean="0"/>
              <a:t>Chromosomal </a:t>
            </a:r>
            <a:r>
              <a:rPr lang="en-US" altLang="en-US" sz="2800" b="1" dirty="0"/>
              <a:t>mutation </a:t>
            </a:r>
            <a:endParaRPr lang="en-US" altLang="en-US" sz="2800" b="1" dirty="0" smtClean="0"/>
          </a:p>
          <a:p>
            <a:pPr eaLnBrk="1" hangingPunct="1"/>
            <a:r>
              <a:rPr lang="en-US" altLang="en-US" sz="2800" b="1" dirty="0" smtClean="0"/>
              <a:t>Efflux</a:t>
            </a:r>
            <a:r>
              <a:rPr lang="en-US" altLang="en-US" sz="2800" dirty="0" smtClean="0"/>
              <a:t> </a:t>
            </a:r>
            <a:r>
              <a:rPr lang="en-US" altLang="en-US" sz="2800" dirty="0"/>
              <a:t>of these drugs  across bacterial </a:t>
            </a:r>
            <a:r>
              <a:rPr lang="en-US" altLang="en-US" sz="2800" dirty="0" smtClean="0"/>
              <a:t>membranes</a:t>
            </a:r>
            <a:endParaRPr lang="en-US" altLang="en-US" sz="2800" dirty="0"/>
          </a:p>
          <a:p>
            <a:pPr eaLnBrk="1" hangingPunct="1"/>
            <a:r>
              <a:rPr lang="en-US" altLang="en-US" sz="2800" i="1" dirty="0"/>
              <a:t>No quinolone modifying/inactivating enzymes have been identified in </a:t>
            </a:r>
            <a:r>
              <a:rPr lang="en-US" altLang="en-US" sz="2800" i="1" dirty="0" smtClean="0"/>
              <a:t>bacteria</a:t>
            </a:r>
            <a:endParaRPr lang="en-US" altLang="en-US" sz="2800" dirty="0"/>
          </a:p>
        </p:txBody>
      </p:sp>
      <p:sp>
        <p:nvSpPr>
          <p:cNvPr id="2" name="Date Placeholder 1"/>
          <p:cNvSpPr>
            <a:spLocks noGrp="1"/>
          </p:cNvSpPr>
          <p:nvPr>
            <p:ph type="dt" sz="half" idx="10"/>
          </p:nvPr>
        </p:nvSpPr>
        <p:spPr/>
        <p:txBody>
          <a:bodyPr/>
          <a:lstStyle/>
          <a:p>
            <a:fld id="{73EDE9F7-B729-4C6D-9B49-1322FB555AF7}"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75925458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Chloramphenicol</a:t>
            </a:r>
            <a:endParaRPr lang="en-US" b="1" dirty="0"/>
          </a:p>
        </p:txBody>
      </p:sp>
      <p:sp>
        <p:nvSpPr>
          <p:cNvPr id="3" name="Content Placeholder 2"/>
          <p:cNvSpPr>
            <a:spLocks noGrp="1"/>
          </p:cNvSpPr>
          <p:nvPr>
            <p:ph idx="1"/>
          </p:nvPr>
        </p:nvSpPr>
        <p:spPr/>
        <p:txBody>
          <a:bodyPr/>
          <a:lstStyle/>
          <a:p>
            <a:r>
              <a:rPr lang="en-US" dirty="0" smtClean="0"/>
              <a:t>Read and make short notes on it.</a:t>
            </a:r>
            <a:endParaRPr lang="en-US" dirty="0"/>
          </a:p>
        </p:txBody>
      </p:sp>
      <p:sp>
        <p:nvSpPr>
          <p:cNvPr id="4" name="Date Placeholder 3"/>
          <p:cNvSpPr>
            <a:spLocks noGrp="1"/>
          </p:cNvSpPr>
          <p:nvPr>
            <p:ph type="dt" sz="half" idx="10"/>
          </p:nvPr>
        </p:nvSpPr>
        <p:spPr/>
        <p:txBody>
          <a:bodyPr/>
          <a:lstStyle/>
          <a:p>
            <a:fld id="{E3E0A3D0-7148-4193-83FC-8FE1C7A0FFDE}"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6217639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Antibacterials</a:t>
            </a:r>
            <a:br>
              <a:rPr lang="en-US" altLang="en-US" b="1" dirty="0">
                <a:effectLst>
                  <a:outerShdw blurRad="38100" dist="38100" dir="2700000" algn="tl">
                    <a:srgbClr val="000000">
                      <a:alpha val="43137"/>
                    </a:srgbClr>
                  </a:outerShdw>
                </a:effectLst>
              </a:rPr>
            </a:br>
            <a:r>
              <a:rPr lang="en-US" altLang="en-US" b="1" dirty="0">
                <a:effectLst>
                  <a:outerShdw blurRad="38100" dist="38100" dir="2700000" algn="tl">
                    <a:srgbClr val="000000">
                      <a:alpha val="43137"/>
                    </a:srgbClr>
                  </a:outerShdw>
                </a:effectLst>
              </a:rPr>
              <a:t>Sulfonamides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altLang="en-US" dirty="0"/>
              <a:t>One of the oldest - broad spectrum - gram - &amp; gram +</a:t>
            </a:r>
          </a:p>
          <a:p>
            <a:r>
              <a:rPr lang="en-US" altLang="en-US" dirty="0"/>
              <a:t>First group of drugs used against bacteria</a:t>
            </a:r>
          </a:p>
          <a:p>
            <a:r>
              <a:rPr lang="en-US" altLang="en-US" dirty="0"/>
              <a:t>Bacteriostatic - inhibits bacterial synthesis of folic acid, essential for bacterial growth</a:t>
            </a:r>
          </a:p>
          <a:p>
            <a:r>
              <a:rPr lang="en-US" altLang="en-US" dirty="0"/>
              <a:t>Alt. for people allergic to PCN</a:t>
            </a:r>
          </a:p>
          <a:p>
            <a:r>
              <a:rPr lang="en-US" altLang="en-US" dirty="0"/>
              <a:t>Use - UTI’s, ear infections, newborn eye prophylaxis</a:t>
            </a:r>
          </a:p>
          <a:p>
            <a:pPr>
              <a:buFontTx/>
              <a:buNone/>
            </a:pPr>
            <a:r>
              <a:rPr lang="en-US" altLang="en-US" dirty="0"/>
              <a:t>    - Not effective against viruses or fungi</a:t>
            </a:r>
          </a:p>
          <a:p>
            <a:r>
              <a:rPr lang="en-US" altLang="en-US" dirty="0"/>
              <a:t>PO, </a:t>
            </a:r>
            <a:r>
              <a:rPr lang="en-US" altLang="en-US" dirty="0" err="1"/>
              <a:t>sol’n</a:t>
            </a:r>
            <a:r>
              <a:rPr lang="en-US" altLang="en-US" dirty="0"/>
              <a:t> &amp; ointment for ophthalmic use &amp; cream</a:t>
            </a:r>
          </a:p>
          <a:p>
            <a:pPr>
              <a:buFontTx/>
              <a:buNone/>
            </a:pPr>
            <a:r>
              <a:rPr lang="en-US" altLang="en-US" dirty="0"/>
              <a:t>    - Silver sulfadiazine (</a:t>
            </a:r>
            <a:r>
              <a:rPr lang="en-US" altLang="en-US" dirty="0" err="1"/>
              <a:t>Silvadene</a:t>
            </a:r>
            <a:r>
              <a:rPr lang="en-US" altLang="en-US" dirty="0"/>
              <a:t>) - for burns</a:t>
            </a:r>
          </a:p>
          <a:p>
            <a:endParaRPr lang="en-US" dirty="0"/>
          </a:p>
        </p:txBody>
      </p:sp>
      <p:sp>
        <p:nvSpPr>
          <p:cNvPr id="4" name="Date Placeholder 3"/>
          <p:cNvSpPr>
            <a:spLocks noGrp="1"/>
          </p:cNvSpPr>
          <p:nvPr>
            <p:ph type="dt" sz="half" idx="10"/>
          </p:nvPr>
        </p:nvSpPr>
        <p:spPr/>
        <p:txBody>
          <a:bodyPr/>
          <a:lstStyle/>
          <a:p>
            <a:fld id="{6AFE282F-D3D2-4D29-BD07-66E7311C7288}"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9988156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Antibacterials</a:t>
            </a:r>
            <a:br>
              <a:rPr lang="en-US" altLang="en-US" b="1" dirty="0">
                <a:effectLst>
                  <a:outerShdw blurRad="38100" dist="38100" dir="2700000" algn="tl">
                    <a:srgbClr val="000000">
                      <a:alpha val="43137"/>
                    </a:srgbClr>
                  </a:outerShdw>
                </a:effectLst>
              </a:rPr>
            </a:br>
            <a:r>
              <a:rPr lang="en-US" altLang="en-US" b="1" dirty="0">
                <a:effectLst>
                  <a:outerShdw blurRad="38100" dist="38100" dir="2700000" algn="tl">
                    <a:srgbClr val="000000">
                      <a:alpha val="43137"/>
                    </a:srgbClr>
                  </a:outerShdw>
                </a:effectLst>
              </a:rPr>
              <a:t>Sulfonamides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altLang="en-US" u="sng" dirty="0"/>
              <a:t>Special consideration</a:t>
            </a:r>
            <a:r>
              <a:rPr lang="en-US" altLang="en-US" dirty="0"/>
              <a:t> - Drink fluids to prevent </a:t>
            </a:r>
            <a:r>
              <a:rPr lang="en-US" altLang="en-US" dirty="0" err="1"/>
              <a:t>crystalluria</a:t>
            </a:r>
            <a:r>
              <a:rPr lang="en-US" altLang="en-US" dirty="0"/>
              <a:t> (d/t poor water solubility) &amp; hematuria</a:t>
            </a:r>
          </a:p>
          <a:p>
            <a:r>
              <a:rPr lang="en-US" altLang="en-US" dirty="0"/>
              <a:t>SE - </a:t>
            </a:r>
          </a:p>
          <a:p>
            <a:pPr>
              <a:buFontTx/>
              <a:buNone/>
            </a:pPr>
            <a:r>
              <a:rPr lang="en-US" altLang="en-US" dirty="0"/>
              <a:t>   - allergic response - skin rash &amp; itching</a:t>
            </a:r>
          </a:p>
          <a:p>
            <a:pPr>
              <a:buFontTx/>
              <a:buNone/>
            </a:pPr>
            <a:r>
              <a:rPr lang="en-US" altLang="en-US" dirty="0"/>
              <a:t>   - Anaphylaxis not common</a:t>
            </a:r>
          </a:p>
          <a:p>
            <a:pPr>
              <a:buFontTx/>
              <a:buNone/>
            </a:pPr>
            <a:r>
              <a:rPr lang="en-US" altLang="en-US" dirty="0"/>
              <a:t>   - </a:t>
            </a:r>
            <a:r>
              <a:rPr lang="en-US" altLang="en-US" dirty="0" err="1"/>
              <a:t>Bld</a:t>
            </a:r>
            <a:r>
              <a:rPr lang="en-US" altLang="en-US" dirty="0"/>
              <a:t> disorders w/ prolonged use &amp; high doses</a:t>
            </a:r>
          </a:p>
          <a:p>
            <a:pPr>
              <a:buFontTx/>
              <a:buNone/>
            </a:pPr>
            <a:r>
              <a:rPr lang="en-US" altLang="en-US" dirty="0"/>
              <a:t>   - GI disturbances</a:t>
            </a:r>
          </a:p>
          <a:p>
            <a:pPr>
              <a:buFontTx/>
              <a:buNone/>
            </a:pPr>
            <a:r>
              <a:rPr lang="en-US" altLang="en-US" dirty="0"/>
              <a:t>   - Photosensitivity</a:t>
            </a:r>
          </a:p>
          <a:p>
            <a:endParaRPr lang="en-US" dirty="0"/>
          </a:p>
        </p:txBody>
      </p:sp>
      <p:sp>
        <p:nvSpPr>
          <p:cNvPr id="4" name="Date Placeholder 3"/>
          <p:cNvSpPr>
            <a:spLocks noGrp="1"/>
          </p:cNvSpPr>
          <p:nvPr>
            <p:ph type="dt" sz="half" idx="10"/>
          </p:nvPr>
        </p:nvSpPr>
        <p:spPr/>
        <p:txBody>
          <a:bodyPr/>
          <a:lstStyle/>
          <a:p>
            <a:fld id="{B2424F9E-1706-4B88-B2F2-C208C9B24830}"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54610534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Antibacterials</a:t>
            </a:r>
            <a:br>
              <a:rPr lang="en-US" altLang="en-US" b="1" dirty="0">
                <a:effectLst>
                  <a:outerShdw blurRad="38100" dist="38100" dir="2700000" algn="tl">
                    <a:srgbClr val="000000">
                      <a:alpha val="43137"/>
                    </a:srgbClr>
                  </a:outerShdw>
                </a:effectLst>
              </a:rPr>
            </a:br>
            <a:r>
              <a:rPr lang="en-US" altLang="en-US" sz="3600" b="1" dirty="0" err="1">
                <a:effectLst>
                  <a:outerShdw blurRad="38100" dist="38100" dir="2700000" algn="tl">
                    <a:srgbClr val="000000">
                      <a:alpha val="43137"/>
                    </a:srgbClr>
                  </a:outerShdw>
                </a:effectLst>
              </a:rPr>
              <a:t>Vancomycin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altLang="en-US" dirty="0" err="1"/>
              <a:t>Glycopeptide</a:t>
            </a:r>
            <a:r>
              <a:rPr lang="en-US" altLang="en-US" dirty="0"/>
              <a:t> bactericidal antibiotic - IV</a:t>
            </a:r>
          </a:p>
          <a:p>
            <a:pPr>
              <a:buFontTx/>
              <a:buNone/>
            </a:pPr>
            <a:r>
              <a:rPr lang="en-US" altLang="en-US" dirty="0"/>
              <a:t>   - Use: Drug resistant </a:t>
            </a:r>
            <a:r>
              <a:rPr lang="en-US" altLang="en-US" i="1" dirty="0"/>
              <a:t>Staph A.</a:t>
            </a:r>
            <a:r>
              <a:rPr lang="en-US" altLang="en-US" dirty="0"/>
              <a:t>, cardiac surgery -</a:t>
            </a:r>
          </a:p>
          <a:p>
            <a:pPr>
              <a:buFontTx/>
              <a:buNone/>
            </a:pPr>
            <a:r>
              <a:rPr lang="en-US" altLang="en-US" dirty="0"/>
              <a:t>              prophylaxis for clients w/ PCN allergies</a:t>
            </a:r>
          </a:p>
          <a:p>
            <a:pPr>
              <a:buFontTx/>
              <a:buNone/>
            </a:pPr>
            <a:r>
              <a:rPr lang="en-US" altLang="en-US" dirty="0"/>
              <a:t>   - SE = Ototoxicity - damage to auditory branch of 8th cranial nerve     permanent hearing loss or loss of balance &amp; Nephrotoxicity</a:t>
            </a:r>
          </a:p>
          <a:p>
            <a:pPr>
              <a:buFontTx/>
              <a:buNone/>
            </a:pPr>
            <a:r>
              <a:rPr lang="en-US" altLang="en-US" dirty="0"/>
              <a:t>   - Serum </a:t>
            </a:r>
            <a:r>
              <a:rPr lang="en-US" altLang="en-US" dirty="0" err="1"/>
              <a:t>Vanco</a:t>
            </a:r>
            <a:r>
              <a:rPr lang="en-US" altLang="en-US" dirty="0"/>
              <a:t> levels drawn to minimize toxic effects</a:t>
            </a:r>
          </a:p>
          <a:p>
            <a:endParaRPr lang="en-US" dirty="0"/>
          </a:p>
        </p:txBody>
      </p:sp>
      <p:sp>
        <p:nvSpPr>
          <p:cNvPr id="4" name="Date Placeholder 3"/>
          <p:cNvSpPr>
            <a:spLocks noGrp="1"/>
          </p:cNvSpPr>
          <p:nvPr>
            <p:ph type="dt" sz="half" idx="10"/>
          </p:nvPr>
        </p:nvSpPr>
        <p:spPr/>
        <p:txBody>
          <a:bodyPr/>
          <a:lstStyle/>
          <a:p>
            <a:fld id="{014F38A8-A0DE-4878-A6FF-96D88CF1A5D1}"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596060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outerShdw blurRad="38100" dist="38100" dir="2700000" algn="tl">
                    <a:srgbClr val="000000">
                      <a:alpha val="43137"/>
                    </a:srgbClr>
                  </a:outerShdw>
                </a:effectLst>
              </a:rPr>
              <a:t>PHARMACOKINETICS AND PHARMACODYNAMICS</a:t>
            </a:r>
            <a:r>
              <a:rPr lang="en-US" dirty="0"/>
              <a:t/>
            </a:r>
            <a:br>
              <a:rPr lang="en-US" dirty="0"/>
            </a:br>
            <a:endParaRPr lang="en-US" b="0" dirty="0"/>
          </a:p>
        </p:txBody>
      </p:sp>
      <p:sp>
        <p:nvSpPr>
          <p:cNvPr id="3" name="Text Placeholder 2"/>
          <p:cNvSpPr>
            <a:spLocks noGrp="1"/>
          </p:cNvSpPr>
          <p:nvPr>
            <p:ph type="body" idx="1"/>
          </p:nvPr>
        </p:nvSpPr>
        <p:spPr/>
        <p:txBody>
          <a:bodyPr/>
          <a:lstStyle/>
          <a:p>
            <a:endParaRPr lang="en-US" b="1" dirty="0"/>
          </a:p>
        </p:txBody>
      </p:sp>
      <p:sp>
        <p:nvSpPr>
          <p:cNvPr id="4" name="Date Placeholder 3"/>
          <p:cNvSpPr>
            <a:spLocks noGrp="1"/>
          </p:cNvSpPr>
          <p:nvPr>
            <p:ph type="dt" sz="half" idx="10"/>
          </p:nvPr>
        </p:nvSpPr>
        <p:spPr/>
        <p:txBody>
          <a:bodyPr/>
          <a:lstStyle/>
          <a:p>
            <a:fld id="{F30B28FF-DD7B-47F1-8A2A-97B3B3D4D05F}"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87386146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err="1">
                <a:ea typeface="ＭＳ Ｐゴシック" pitchFamily="34" charset="-128"/>
              </a:rPr>
              <a:t>Vancomycin</a:t>
            </a:r>
            <a:r>
              <a:rPr lang="en-US" altLang="en-US" dirty="0">
                <a:ea typeface="ＭＳ Ｐゴシック" pitchFamily="34" charset="-128"/>
              </a:rPr>
              <a:t/>
            </a:r>
            <a:br>
              <a:rPr lang="en-US" altLang="en-US" dirty="0">
                <a:ea typeface="ＭＳ Ｐゴシック" pitchFamily="34" charset="-128"/>
              </a:rPr>
            </a:br>
            <a:r>
              <a:rPr lang="en-US" altLang="en-US" dirty="0">
                <a:ea typeface="ＭＳ Ｐゴシック" pitchFamily="34" charset="-128"/>
              </a:rPr>
              <a:t>Clinical Uses</a:t>
            </a:r>
            <a:endParaRPr lang="en-US" dirty="0"/>
          </a:p>
        </p:txBody>
      </p:sp>
      <p:sp>
        <p:nvSpPr>
          <p:cNvPr id="3" name="Content Placeholder 2"/>
          <p:cNvSpPr>
            <a:spLocks noGrp="1"/>
          </p:cNvSpPr>
          <p:nvPr>
            <p:ph idx="1"/>
          </p:nvPr>
        </p:nvSpPr>
        <p:spPr/>
        <p:txBody>
          <a:bodyPr>
            <a:normAutofit/>
          </a:bodyPr>
          <a:lstStyle/>
          <a:p>
            <a:pPr>
              <a:lnSpc>
                <a:spcPct val="85000"/>
              </a:lnSpc>
            </a:pPr>
            <a:r>
              <a:rPr lang="en-US" altLang="en-US" dirty="0">
                <a:ea typeface="ＭＳ Ｐゴシック" pitchFamily="34" charset="-128"/>
              </a:rPr>
              <a:t>Infections due to </a:t>
            </a:r>
            <a:r>
              <a:rPr lang="en-US" altLang="en-US" dirty="0">
                <a:solidFill>
                  <a:srgbClr val="00FFFF"/>
                </a:solidFill>
                <a:ea typeface="ＭＳ Ｐゴシック" pitchFamily="34" charset="-128"/>
              </a:rPr>
              <a:t>methicillin-resistant staph</a:t>
            </a:r>
            <a:r>
              <a:rPr lang="en-US" altLang="en-US" dirty="0">
                <a:ea typeface="ＭＳ Ｐゴシック" pitchFamily="34" charset="-128"/>
              </a:rPr>
              <a:t>  including bacteremia, empyema, endocarditis, peritonitis, pneumonia, skin and soft tissue infections, osteomyelitis</a:t>
            </a:r>
          </a:p>
          <a:p>
            <a:pPr>
              <a:lnSpc>
                <a:spcPct val="85000"/>
              </a:lnSpc>
            </a:pPr>
            <a:r>
              <a:rPr lang="en-US" altLang="en-US" dirty="0">
                <a:ea typeface="ＭＳ Ｐゴシック" pitchFamily="34" charset="-128"/>
              </a:rPr>
              <a:t>Serious gram-positive infections in </a:t>
            </a:r>
            <a:r>
              <a:rPr lang="en-US" altLang="en-US" dirty="0">
                <a:solidFill>
                  <a:srgbClr val="00FFFF"/>
                </a:solidFill>
                <a:ea typeface="ＭＳ Ｐゴシック" pitchFamily="34" charset="-128"/>
                <a:sym typeface="Symbol" pitchFamily="18" charset="2"/>
              </a:rPr>
              <a:t></a:t>
            </a:r>
            <a:r>
              <a:rPr lang="en-US" altLang="en-US" dirty="0">
                <a:solidFill>
                  <a:srgbClr val="00FFFF"/>
                </a:solidFill>
                <a:ea typeface="ＭＳ Ｐゴシック" pitchFamily="34" charset="-128"/>
              </a:rPr>
              <a:t>-lactam allergic patients</a:t>
            </a:r>
          </a:p>
          <a:p>
            <a:pPr>
              <a:lnSpc>
                <a:spcPct val="85000"/>
              </a:lnSpc>
            </a:pPr>
            <a:r>
              <a:rPr lang="en-US" altLang="en-US" dirty="0">
                <a:ea typeface="ＭＳ Ｐゴシック" pitchFamily="34" charset="-128"/>
              </a:rPr>
              <a:t>Infections caused by multidrug resistant bacteria</a:t>
            </a:r>
          </a:p>
          <a:p>
            <a:pPr>
              <a:lnSpc>
                <a:spcPct val="85000"/>
              </a:lnSpc>
            </a:pPr>
            <a:r>
              <a:rPr lang="en-US" altLang="en-US" dirty="0">
                <a:ea typeface="ＭＳ Ｐゴシック" pitchFamily="34" charset="-128"/>
              </a:rPr>
              <a:t>Endocarditis or surgical prophylaxis in select cases</a:t>
            </a:r>
          </a:p>
          <a:p>
            <a:pPr>
              <a:lnSpc>
                <a:spcPct val="85000"/>
              </a:lnSpc>
            </a:pPr>
            <a:r>
              <a:rPr lang="en-US" altLang="en-US" dirty="0">
                <a:ea typeface="ＭＳ Ｐゴシック" pitchFamily="34" charset="-128"/>
              </a:rPr>
              <a:t>Oral </a:t>
            </a:r>
            <a:r>
              <a:rPr lang="en-US" altLang="en-US" dirty="0" err="1">
                <a:ea typeface="ＭＳ Ｐゴシック" pitchFamily="34" charset="-128"/>
              </a:rPr>
              <a:t>vancomycin</a:t>
            </a:r>
            <a:r>
              <a:rPr lang="en-US" altLang="en-US" dirty="0">
                <a:ea typeface="ＭＳ Ｐゴシック" pitchFamily="34" charset="-128"/>
              </a:rPr>
              <a:t> for </a:t>
            </a:r>
            <a:r>
              <a:rPr lang="en-US" altLang="en-US" dirty="0">
                <a:solidFill>
                  <a:srgbClr val="00FFFF"/>
                </a:solidFill>
                <a:ea typeface="ＭＳ Ｐゴシック" pitchFamily="34" charset="-128"/>
              </a:rPr>
              <a:t>refractory </a:t>
            </a:r>
            <a:r>
              <a:rPr lang="en-US" altLang="en-US" i="1" dirty="0">
                <a:solidFill>
                  <a:srgbClr val="00FFFF"/>
                </a:solidFill>
                <a:ea typeface="ＭＳ Ｐゴシック" pitchFamily="34" charset="-128"/>
              </a:rPr>
              <a:t>C. </a:t>
            </a:r>
            <a:r>
              <a:rPr lang="en-US" altLang="en-US" i="1" dirty="0" err="1">
                <a:solidFill>
                  <a:srgbClr val="00FFFF"/>
                </a:solidFill>
                <a:ea typeface="ＭＳ Ｐゴシック" pitchFamily="34" charset="-128"/>
              </a:rPr>
              <a:t>difficile</a:t>
            </a:r>
            <a:r>
              <a:rPr lang="en-US" altLang="en-US" dirty="0">
                <a:solidFill>
                  <a:srgbClr val="00FFFF"/>
                </a:solidFill>
                <a:ea typeface="ＭＳ Ｐゴシック" pitchFamily="34" charset="-128"/>
              </a:rPr>
              <a:t> colitis</a:t>
            </a:r>
          </a:p>
          <a:p>
            <a:endParaRPr lang="en-US" dirty="0"/>
          </a:p>
        </p:txBody>
      </p:sp>
      <p:sp>
        <p:nvSpPr>
          <p:cNvPr id="4" name="Date Placeholder 3"/>
          <p:cNvSpPr>
            <a:spLocks noGrp="1"/>
          </p:cNvSpPr>
          <p:nvPr>
            <p:ph type="dt" sz="half" idx="10"/>
          </p:nvPr>
        </p:nvSpPr>
        <p:spPr/>
        <p:txBody>
          <a:bodyPr/>
          <a:lstStyle/>
          <a:p>
            <a:fld id="{E722DD12-0DB2-4A7A-AB59-33FAA7D44E16}"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2175973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Antibacterials</a:t>
            </a:r>
            <a:br>
              <a:rPr lang="en-US" altLang="en-US" dirty="0"/>
            </a:br>
            <a:r>
              <a:rPr lang="en-US" altLang="en-US" sz="3600" dirty="0" err="1"/>
              <a:t>Lincosamides</a:t>
            </a:r>
            <a:endParaRPr lang="en-US" dirty="0"/>
          </a:p>
        </p:txBody>
      </p:sp>
      <p:sp>
        <p:nvSpPr>
          <p:cNvPr id="3" name="Content Placeholder 2"/>
          <p:cNvSpPr>
            <a:spLocks noGrp="1"/>
          </p:cNvSpPr>
          <p:nvPr>
            <p:ph idx="1"/>
          </p:nvPr>
        </p:nvSpPr>
        <p:spPr/>
        <p:txBody>
          <a:bodyPr/>
          <a:lstStyle/>
          <a:p>
            <a:r>
              <a:rPr lang="en-US" altLang="en-US" b="1" dirty="0"/>
              <a:t>Clindamycin (</a:t>
            </a:r>
            <a:r>
              <a:rPr lang="en-US" altLang="en-US" b="1" dirty="0" err="1"/>
              <a:t>Cleosin</a:t>
            </a:r>
            <a:r>
              <a:rPr lang="en-US" altLang="en-US" b="1" dirty="0"/>
              <a:t>), </a:t>
            </a:r>
            <a:r>
              <a:rPr lang="en-US" altLang="en-US" b="1" dirty="0" err="1"/>
              <a:t>Lincomycin</a:t>
            </a:r>
            <a:r>
              <a:rPr lang="en-US" altLang="en-US" b="1" dirty="0"/>
              <a:t> (</a:t>
            </a:r>
            <a:r>
              <a:rPr lang="en-US" altLang="en-US" b="1" dirty="0" err="1"/>
              <a:t>Lincorex</a:t>
            </a:r>
            <a:r>
              <a:rPr lang="en-US" altLang="en-US" b="1" dirty="0"/>
              <a:t>) - PO, IM, IV</a:t>
            </a:r>
          </a:p>
          <a:p>
            <a:pPr>
              <a:buFontTx/>
              <a:buNone/>
            </a:pPr>
            <a:r>
              <a:rPr lang="en-US" altLang="en-US" dirty="0"/>
              <a:t>   - Inhibit bacterial protein synthesis</a:t>
            </a:r>
          </a:p>
          <a:p>
            <a:pPr>
              <a:buFontTx/>
              <a:buNone/>
            </a:pPr>
            <a:r>
              <a:rPr lang="en-US" altLang="en-US" dirty="0"/>
              <a:t>   - ‘Static’ &amp; ‘</a:t>
            </a:r>
            <a:r>
              <a:rPr lang="en-US" altLang="en-US" dirty="0" err="1"/>
              <a:t>cidal</a:t>
            </a:r>
            <a:r>
              <a:rPr lang="en-US" altLang="en-US" dirty="0"/>
              <a:t>’ actions depending on drug dosage</a:t>
            </a:r>
          </a:p>
          <a:p>
            <a:pPr>
              <a:buFontTx/>
              <a:buNone/>
            </a:pPr>
            <a:r>
              <a:rPr lang="en-US" altLang="en-US" dirty="0"/>
              <a:t>   - effective against most gram (+), no gram (-)</a:t>
            </a:r>
          </a:p>
          <a:p>
            <a:pPr>
              <a:buFontTx/>
              <a:buNone/>
            </a:pPr>
            <a:r>
              <a:rPr lang="en-US" altLang="en-US" dirty="0"/>
              <a:t>   - Clindamycin more effective than </a:t>
            </a:r>
            <a:r>
              <a:rPr lang="en-US" altLang="en-US" dirty="0" err="1"/>
              <a:t>lincomycin</a:t>
            </a:r>
            <a:endParaRPr lang="en-US" altLang="en-US" dirty="0"/>
          </a:p>
          <a:p>
            <a:endParaRPr lang="en-US" dirty="0"/>
          </a:p>
        </p:txBody>
      </p:sp>
      <p:sp>
        <p:nvSpPr>
          <p:cNvPr id="4" name="Date Placeholder 3"/>
          <p:cNvSpPr>
            <a:spLocks noGrp="1"/>
          </p:cNvSpPr>
          <p:nvPr>
            <p:ph type="dt" sz="half" idx="10"/>
          </p:nvPr>
        </p:nvSpPr>
        <p:spPr/>
        <p:txBody>
          <a:bodyPr/>
          <a:lstStyle/>
          <a:p>
            <a:fld id="{9AB7C06E-3CD1-455F-BBA9-5006718750FF}"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96285085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Antibiotics and pregnancy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37602771"/>
              </p:ext>
            </p:extLst>
          </p:nvPr>
        </p:nvGraphicFramePr>
        <p:xfrm>
          <a:off x="457200" y="990601"/>
          <a:ext cx="8229600" cy="4018303"/>
        </p:xfrm>
        <a:graphic>
          <a:graphicData uri="http://schemas.openxmlformats.org/drawingml/2006/table">
            <a:tbl>
              <a:tblPr firstRow="1" bandRow="1">
                <a:tableStyleId>{5C22544A-7EE6-4342-B048-85BDC9FD1C3A}</a:tableStyleId>
              </a:tblPr>
              <a:tblGrid>
                <a:gridCol w="1676400"/>
                <a:gridCol w="6553200"/>
              </a:tblGrid>
              <a:tr h="533399">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itchFamily="35" charset="0"/>
                          <a:ea typeface="ＭＳ Ｐゴシック" pitchFamily="35" charset="-128"/>
                        </a:rPr>
                        <a:t>FDA Category</a:t>
                      </a:r>
                    </a:p>
                  </a:txBody>
                  <a:tcPr marT="45724" marB="45724" horzOverflow="overflow"/>
                </a:tc>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FFFFFF"/>
                          </a:solidFill>
                          <a:effectLst/>
                          <a:latin typeface="Times New Roman" pitchFamily="35" charset="0"/>
                          <a:ea typeface="ＭＳ Ｐゴシック" pitchFamily="35" charset="-128"/>
                        </a:rPr>
                        <a:t>Antibiotics in Category</a:t>
                      </a:r>
                    </a:p>
                  </a:txBody>
                  <a:tcPr marT="45724" marB="45724" horzOverflow="overflow"/>
                </a:tc>
              </a:tr>
              <a:tr h="370840">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A</a:t>
                      </a:r>
                    </a:p>
                  </a:txBody>
                  <a:tcPr marT="45724" marB="45724" horzOverflow="overflow"/>
                </a:tc>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itchFamily="35" charset="0"/>
                        <a:ea typeface="ＭＳ Ｐゴシック" pitchFamily="35" charset="-128"/>
                      </a:endParaRPr>
                    </a:p>
                  </a:txBody>
                  <a:tcPr marT="45724" marB="45724" horzOverflow="overflow"/>
                </a:tc>
              </a:tr>
              <a:tr h="370840">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B</a:t>
                      </a:r>
                    </a:p>
                  </a:txBody>
                  <a:tcPr marT="45724" marB="45724" horzOverflow="overflow"/>
                </a:tc>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Penicillins</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Cephalosporins</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Carbapenems</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(except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Imipenem</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Daptomycin</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Vancomycin</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(oral), Clindamycin, Erythromycin, Azithromycin, Metronidazole (avoid first trimester),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Nitrofurantoin</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Acyclovir,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Amphoterocin</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B,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Ethambutol</a:t>
                      </a:r>
                      <a:endPar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endParaRPr>
                    </a:p>
                  </a:txBody>
                  <a:tcPr marT="45724" marB="45724" horzOverflow="overflow"/>
                </a:tc>
              </a:tr>
              <a:tr h="370840">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C</a:t>
                      </a:r>
                    </a:p>
                  </a:txBody>
                  <a:tcPr marT="45724" marB="45724" horzOverflow="overflow"/>
                </a:tc>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itchFamily="35" charset="0"/>
                          <a:ea typeface="ＭＳ Ｐゴシック" pitchFamily="35" charset="-128"/>
                        </a:rPr>
                        <a:t>Quinolones, Chloramphenicol, Clarithromycin, Imipenem, Linezolid, Trimethoprim/Sulfa (D if used near term), Vancomycin (IV), Rifampin, INH, PZA, PAS, Fluconazole, Caspofungin  </a:t>
                      </a:r>
                    </a:p>
                  </a:txBody>
                  <a:tcPr marT="45724" marB="45724" horzOverflow="overflow"/>
                </a:tc>
              </a:tr>
              <a:tr h="370840">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D</a:t>
                      </a:r>
                    </a:p>
                  </a:txBody>
                  <a:tcPr marT="45724" marB="45724" horzOverflow="overflow"/>
                </a:tc>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Tetracyclines</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(Doxy,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Tige</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Mino), </a:t>
                      </a: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Voriconazole</a:t>
                      </a: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 Aminoglycosides (some put gentamicin as a category C)</a:t>
                      </a:r>
                    </a:p>
                  </a:txBody>
                  <a:tcPr marT="45724" marB="45724" horzOverflow="overflow"/>
                </a:tc>
              </a:tr>
              <a:tr h="370840">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rPr>
                        <a:t>X</a:t>
                      </a:r>
                    </a:p>
                  </a:txBody>
                  <a:tcPr marT="45724" marB="45724" horzOverflow="overflow"/>
                </a:tc>
                <a:tc>
                  <a:txBody>
                    <a:bodyPr/>
                    <a:lstStyle>
                      <a:lvl1pPr defTabSz="457200" eaLnBrk="0" hangingPunct="0">
                        <a:spcBef>
                          <a:spcPct val="20000"/>
                        </a:spcBef>
                        <a:defRPr sz="2800">
                          <a:solidFill>
                            <a:schemeClr val="bg1"/>
                          </a:solidFill>
                          <a:latin typeface="Times New Roman" pitchFamily="35" charset="0"/>
                          <a:ea typeface="ＭＳ Ｐゴシック" pitchFamily="35" charset="-128"/>
                        </a:defRPr>
                      </a:lvl1pPr>
                      <a:lvl2pPr marL="37931725" indent="-37474525" defTabSz="457200" eaLnBrk="0" hangingPunct="0">
                        <a:spcBef>
                          <a:spcPct val="20000"/>
                        </a:spcBef>
                        <a:defRPr sz="2400">
                          <a:solidFill>
                            <a:schemeClr val="bg1"/>
                          </a:solidFill>
                          <a:latin typeface="Times New Roman" pitchFamily="35" charset="0"/>
                          <a:ea typeface="ＭＳ Ｐゴシック" pitchFamily="35" charset="-128"/>
                        </a:defRPr>
                      </a:lvl2pPr>
                      <a:lvl3pPr eaLnBrk="0" hangingPunct="0">
                        <a:spcBef>
                          <a:spcPct val="20000"/>
                        </a:spcBef>
                        <a:defRPr sz="2000">
                          <a:solidFill>
                            <a:schemeClr val="bg1"/>
                          </a:solidFill>
                          <a:latin typeface="Times New Roman" pitchFamily="35" charset="0"/>
                          <a:ea typeface="ＭＳ Ｐゴシック" pitchFamily="35" charset="-128"/>
                        </a:defRPr>
                      </a:lvl3pPr>
                      <a:lvl4pPr eaLnBrk="0" hangingPunct="0">
                        <a:spcBef>
                          <a:spcPct val="20000"/>
                        </a:spcBef>
                        <a:defRPr>
                          <a:solidFill>
                            <a:schemeClr val="bg1"/>
                          </a:solidFill>
                          <a:latin typeface="Times New Roman" pitchFamily="35" charset="0"/>
                          <a:ea typeface="ＭＳ Ｐゴシック" pitchFamily="35" charset="-128"/>
                        </a:defRPr>
                      </a:lvl4pPr>
                      <a:lvl5pPr eaLnBrk="0" hangingPunct="0">
                        <a:spcBef>
                          <a:spcPct val="20000"/>
                        </a:spcBef>
                        <a:defRPr>
                          <a:solidFill>
                            <a:schemeClr val="bg1"/>
                          </a:solidFill>
                          <a:latin typeface="Times New Roman" pitchFamily="35" charset="0"/>
                          <a:ea typeface="ＭＳ Ｐゴシック" pitchFamily="35" charset="-128"/>
                        </a:defRPr>
                      </a:lvl5pPr>
                      <a:lvl6pPr marL="457200" eaLnBrk="0" fontAlgn="base" hangingPunct="0">
                        <a:spcBef>
                          <a:spcPct val="20000"/>
                        </a:spcBef>
                        <a:spcAft>
                          <a:spcPct val="0"/>
                        </a:spcAft>
                        <a:defRPr>
                          <a:solidFill>
                            <a:schemeClr val="bg1"/>
                          </a:solidFill>
                          <a:latin typeface="Times New Roman" pitchFamily="35" charset="0"/>
                          <a:ea typeface="ＭＳ Ｐゴシック" pitchFamily="35" charset="-128"/>
                        </a:defRPr>
                      </a:lvl6pPr>
                      <a:lvl7pPr marL="914400" eaLnBrk="0" fontAlgn="base" hangingPunct="0">
                        <a:spcBef>
                          <a:spcPct val="20000"/>
                        </a:spcBef>
                        <a:spcAft>
                          <a:spcPct val="0"/>
                        </a:spcAft>
                        <a:defRPr>
                          <a:solidFill>
                            <a:schemeClr val="bg1"/>
                          </a:solidFill>
                          <a:latin typeface="Times New Roman" pitchFamily="35" charset="0"/>
                          <a:ea typeface="ＭＳ Ｐゴシック" pitchFamily="35" charset="-128"/>
                        </a:defRPr>
                      </a:lvl7pPr>
                      <a:lvl8pPr marL="1371600" eaLnBrk="0" fontAlgn="base" hangingPunct="0">
                        <a:spcBef>
                          <a:spcPct val="20000"/>
                        </a:spcBef>
                        <a:spcAft>
                          <a:spcPct val="0"/>
                        </a:spcAft>
                        <a:defRPr>
                          <a:solidFill>
                            <a:schemeClr val="bg1"/>
                          </a:solidFill>
                          <a:latin typeface="Times New Roman" pitchFamily="35" charset="0"/>
                          <a:ea typeface="ＭＳ Ｐゴシック" pitchFamily="35" charset="-128"/>
                        </a:defRPr>
                      </a:lvl8pPr>
                      <a:lvl9pPr marL="1828800" eaLnBrk="0" fontAlgn="base" hangingPunct="0">
                        <a:spcBef>
                          <a:spcPct val="20000"/>
                        </a:spcBef>
                        <a:spcAft>
                          <a:spcPct val="0"/>
                        </a:spcAft>
                        <a:defRPr>
                          <a:solidFill>
                            <a:schemeClr val="bg1"/>
                          </a:solidFill>
                          <a:latin typeface="Times New Roman" pitchFamily="35" charset="0"/>
                          <a:ea typeface="ＭＳ Ｐゴシック" pitchFamily="35"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smtClean="0">
                          <a:ln>
                            <a:noFill/>
                          </a:ln>
                          <a:solidFill>
                            <a:srgbClr val="000000"/>
                          </a:solidFill>
                          <a:effectLst/>
                          <a:latin typeface="Times New Roman" pitchFamily="35" charset="0"/>
                          <a:ea typeface="ＭＳ Ｐゴシック" pitchFamily="35" charset="-128"/>
                        </a:rPr>
                        <a:t>Ribavarin</a:t>
                      </a:r>
                      <a:endParaRPr kumimoji="0" lang="en-US" altLang="en-US" sz="1800" b="0" i="0" u="none" strike="noStrike" cap="none" normalizeH="0" baseline="0" dirty="0" smtClean="0">
                        <a:ln>
                          <a:noFill/>
                        </a:ln>
                        <a:solidFill>
                          <a:srgbClr val="000000"/>
                        </a:solidFill>
                        <a:effectLst/>
                        <a:latin typeface="Times New Roman" pitchFamily="35" charset="0"/>
                        <a:ea typeface="ＭＳ Ｐゴシック" pitchFamily="35" charset="-128"/>
                      </a:endParaRPr>
                    </a:p>
                  </a:txBody>
                  <a:tcPr marT="45724" marB="45724" horzOverflow="overflow"/>
                </a:tc>
              </a:tr>
            </a:tbl>
          </a:graphicData>
        </a:graphic>
      </p:graphicFrame>
      <p:sp>
        <p:nvSpPr>
          <p:cNvPr id="3" name="Date Placeholder 2"/>
          <p:cNvSpPr>
            <a:spLocks noGrp="1"/>
          </p:cNvSpPr>
          <p:nvPr>
            <p:ph type="dt" sz="half" idx="10"/>
          </p:nvPr>
        </p:nvSpPr>
        <p:spPr/>
        <p:txBody>
          <a:bodyPr/>
          <a:lstStyle/>
          <a:p>
            <a:fld id="{40883665-4E2C-4FC5-8423-1F587DAD759C}" type="datetime1">
              <a:rPr lang="en-US" smtClean="0"/>
              <a:t>1/30/2017</a:t>
            </a:fld>
            <a:endParaRPr lang="en-US"/>
          </a:p>
        </p:txBody>
      </p:sp>
      <p:sp>
        <p:nvSpPr>
          <p:cNvPr id="4" name="Footer Placeholder 3"/>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686794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effectLst>
                  <a:outerShdw blurRad="38100" dist="38100" dir="2700000" algn="tl">
                    <a:srgbClr val="000000">
                      <a:alpha val="43137"/>
                    </a:srgbClr>
                  </a:outerShdw>
                </a:effectLst>
              </a:rPr>
              <a:t>A. PHARMACOKINETICS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838200"/>
            <a:ext cx="8610600" cy="5867400"/>
          </a:xfrm>
        </p:spPr>
        <p:txBody>
          <a:bodyPr>
            <a:normAutofit lnSpcReduction="10000"/>
          </a:bodyPr>
          <a:lstStyle/>
          <a:p>
            <a:pPr marL="91440" indent="-393700" algn="just">
              <a:lnSpc>
                <a:spcPct val="120000"/>
              </a:lnSpc>
              <a:spcBef>
                <a:spcPts val="0"/>
              </a:spcBef>
              <a:buFontTx/>
              <a:buChar char="•"/>
            </a:pPr>
            <a:r>
              <a:rPr kumimoji="1" lang="en-US" dirty="0">
                <a:solidFill>
                  <a:srgbClr val="0033CC"/>
                </a:solidFill>
              </a:rPr>
              <a:t>The study of </a:t>
            </a:r>
            <a:r>
              <a:rPr kumimoji="1" lang="en-US" dirty="0">
                <a:solidFill>
                  <a:srgbClr val="FF0000"/>
                </a:solidFill>
              </a:rPr>
              <a:t>what the body does to the drug</a:t>
            </a:r>
          </a:p>
          <a:p>
            <a:pPr marL="91440" indent="-393700" algn="just">
              <a:lnSpc>
                <a:spcPct val="120000"/>
              </a:lnSpc>
              <a:spcBef>
                <a:spcPts val="0"/>
              </a:spcBef>
              <a:buFontTx/>
              <a:buChar char="•"/>
            </a:pPr>
            <a:r>
              <a:rPr kumimoji="1" lang="en-US" dirty="0">
                <a:solidFill>
                  <a:srgbClr val="0033CC"/>
                </a:solidFill>
              </a:rPr>
              <a:t>It  is the study  of </a:t>
            </a:r>
            <a:r>
              <a:rPr kumimoji="1" lang="en-US" dirty="0" smtClean="0">
                <a:solidFill>
                  <a:srgbClr val="0033CC"/>
                </a:solidFill>
              </a:rPr>
              <a:t>(Administration), </a:t>
            </a:r>
            <a:r>
              <a:rPr kumimoji="1" lang="en-US" dirty="0" smtClean="0">
                <a:solidFill>
                  <a:srgbClr val="008000"/>
                </a:solidFill>
              </a:rPr>
              <a:t>absorption</a:t>
            </a:r>
            <a:r>
              <a:rPr kumimoji="1" lang="en-US" dirty="0">
                <a:solidFill>
                  <a:srgbClr val="A50021"/>
                </a:solidFill>
              </a:rPr>
              <a:t>, distribution</a:t>
            </a:r>
            <a:r>
              <a:rPr kumimoji="1" lang="en-US" dirty="0">
                <a:solidFill>
                  <a:srgbClr val="0033CC"/>
                </a:solidFill>
              </a:rPr>
              <a:t>, </a:t>
            </a:r>
            <a:r>
              <a:rPr kumimoji="1" lang="en-US" dirty="0">
                <a:solidFill>
                  <a:srgbClr val="A50021"/>
                </a:solidFill>
              </a:rPr>
              <a:t>metabolism</a:t>
            </a:r>
            <a:r>
              <a:rPr kumimoji="1" lang="en-US" dirty="0">
                <a:solidFill>
                  <a:srgbClr val="0033CC"/>
                </a:solidFill>
              </a:rPr>
              <a:t>  and </a:t>
            </a:r>
            <a:r>
              <a:rPr kumimoji="1" lang="en-US" dirty="0">
                <a:solidFill>
                  <a:srgbClr val="FF00FF"/>
                </a:solidFill>
              </a:rPr>
              <a:t>excretion</a:t>
            </a:r>
            <a:r>
              <a:rPr kumimoji="1" lang="en-US" dirty="0">
                <a:solidFill>
                  <a:srgbClr val="0033CC"/>
                </a:solidFill>
              </a:rPr>
              <a:t> </a:t>
            </a:r>
            <a:r>
              <a:rPr kumimoji="1" lang="en-US" b="1" u="sng" dirty="0">
                <a:solidFill>
                  <a:srgbClr val="0033CC"/>
                </a:solidFill>
              </a:rPr>
              <a:t>(ADME)</a:t>
            </a:r>
            <a:r>
              <a:rPr kumimoji="1" lang="en-US" dirty="0">
                <a:solidFill>
                  <a:srgbClr val="0033CC"/>
                </a:solidFill>
              </a:rPr>
              <a:t> of </a:t>
            </a:r>
            <a:r>
              <a:rPr kumimoji="1" lang="en-US" dirty="0" smtClean="0">
                <a:solidFill>
                  <a:srgbClr val="0033CC"/>
                </a:solidFill>
              </a:rPr>
              <a:t>drugs.</a:t>
            </a:r>
            <a:endParaRPr kumimoji="1" lang="en-US" dirty="0">
              <a:solidFill>
                <a:srgbClr val="0033CC"/>
              </a:solidFill>
            </a:endParaRPr>
          </a:p>
          <a:p>
            <a:pPr marL="91440" indent="-287338" algn="just" defTabSz="800100">
              <a:lnSpc>
                <a:spcPct val="120000"/>
              </a:lnSpc>
              <a:spcBef>
                <a:spcPts val="0"/>
              </a:spcBef>
              <a:buClr>
                <a:srgbClr val="0000FF"/>
              </a:buClr>
              <a:buFontTx/>
              <a:buChar char="•"/>
            </a:pPr>
            <a:r>
              <a:rPr lang="en-US" sz="4400" u="sng" dirty="0">
                <a:solidFill>
                  <a:srgbClr val="FF0000"/>
                </a:solidFill>
                <a:cs typeface="Arial" pitchFamily="34" charset="0"/>
              </a:rPr>
              <a:t>A</a:t>
            </a:r>
            <a:r>
              <a:rPr lang="en-US" sz="2800" u="sng" dirty="0">
                <a:solidFill>
                  <a:srgbClr val="FF0000"/>
                </a:solidFill>
                <a:cs typeface="Arial" pitchFamily="34" charset="0"/>
              </a:rPr>
              <a:t>bsorption</a:t>
            </a:r>
          </a:p>
          <a:p>
            <a:pPr marL="91440" lvl="1" indent="-211138" algn="just" defTabSz="800100">
              <a:lnSpc>
                <a:spcPct val="120000"/>
              </a:lnSpc>
              <a:spcBef>
                <a:spcPts val="0"/>
              </a:spcBef>
              <a:buClr>
                <a:srgbClr val="FF0000"/>
              </a:buClr>
              <a:buFont typeface="Wingdings" pitchFamily="2" charset="2"/>
              <a:buChar char="@"/>
            </a:pPr>
            <a:r>
              <a:rPr lang="en-US" dirty="0">
                <a:solidFill>
                  <a:srgbClr val="000000"/>
                </a:solidFill>
                <a:cs typeface="Arial" pitchFamily="34" charset="0"/>
              </a:rPr>
              <a:t>How the drug </a:t>
            </a:r>
            <a:r>
              <a:rPr lang="en-US" dirty="0" smtClean="0">
                <a:solidFill>
                  <a:srgbClr val="000000"/>
                </a:solidFill>
                <a:cs typeface="Arial" pitchFamily="34" charset="0"/>
              </a:rPr>
              <a:t>is moved </a:t>
            </a:r>
            <a:r>
              <a:rPr lang="en-US" dirty="0">
                <a:solidFill>
                  <a:srgbClr val="000000"/>
                </a:solidFill>
                <a:cs typeface="Arial" pitchFamily="34" charset="0"/>
              </a:rPr>
              <a:t>into blood stream from the site of </a:t>
            </a:r>
            <a:r>
              <a:rPr lang="en-US" dirty="0" smtClean="0">
                <a:solidFill>
                  <a:srgbClr val="000000"/>
                </a:solidFill>
                <a:cs typeface="Arial" pitchFamily="34" charset="0"/>
              </a:rPr>
              <a:t>administration  (what affects absorption?)</a:t>
            </a:r>
            <a:endParaRPr lang="en-US" dirty="0">
              <a:solidFill>
                <a:srgbClr val="000000"/>
              </a:solidFill>
              <a:cs typeface="Arial" pitchFamily="34" charset="0"/>
            </a:endParaRPr>
          </a:p>
          <a:p>
            <a:pPr marL="91440" indent="-287338" algn="just" defTabSz="800100">
              <a:lnSpc>
                <a:spcPct val="120000"/>
              </a:lnSpc>
              <a:spcBef>
                <a:spcPts val="0"/>
              </a:spcBef>
              <a:buClr>
                <a:srgbClr val="0000FF"/>
              </a:buClr>
              <a:buFontTx/>
              <a:buChar char="•"/>
            </a:pPr>
            <a:r>
              <a:rPr lang="en-US" u="sng" dirty="0">
                <a:solidFill>
                  <a:srgbClr val="3333FF"/>
                </a:solidFill>
                <a:cs typeface="Arial" pitchFamily="34" charset="0"/>
              </a:rPr>
              <a:t>D</a:t>
            </a:r>
            <a:r>
              <a:rPr lang="en-US" sz="2800" u="sng" dirty="0">
                <a:solidFill>
                  <a:srgbClr val="3333FF"/>
                </a:solidFill>
                <a:cs typeface="Arial" pitchFamily="34" charset="0"/>
              </a:rPr>
              <a:t>istribution</a:t>
            </a:r>
          </a:p>
          <a:p>
            <a:pPr marL="91440" lvl="1" indent="-211138" algn="just" defTabSz="800100">
              <a:lnSpc>
                <a:spcPct val="120000"/>
              </a:lnSpc>
              <a:spcBef>
                <a:spcPts val="0"/>
              </a:spcBef>
              <a:buClr>
                <a:srgbClr val="FF0000"/>
              </a:buClr>
              <a:buFont typeface="Wingdings" pitchFamily="2" charset="2"/>
              <a:buChar char="@"/>
            </a:pPr>
            <a:r>
              <a:rPr lang="en-US" dirty="0" smtClean="0">
                <a:solidFill>
                  <a:srgbClr val="000000"/>
                </a:solidFill>
                <a:cs typeface="Arial" pitchFamily="34" charset="0"/>
              </a:rPr>
              <a:t>How </a:t>
            </a:r>
            <a:r>
              <a:rPr lang="en-US" dirty="0">
                <a:solidFill>
                  <a:srgbClr val="000000"/>
                </a:solidFill>
                <a:cs typeface="Arial" pitchFamily="34" charset="0"/>
              </a:rPr>
              <a:t>much drug is moved to various  body   tissues / organs ? Depends on blood flow through </a:t>
            </a:r>
            <a:r>
              <a:rPr lang="en-US" dirty="0" smtClean="0">
                <a:solidFill>
                  <a:srgbClr val="000000"/>
                </a:solidFill>
                <a:cs typeface="Arial" pitchFamily="34" charset="0"/>
              </a:rPr>
              <a:t>tissue</a:t>
            </a:r>
            <a:endParaRPr lang="en-US" dirty="0">
              <a:solidFill>
                <a:srgbClr val="000000"/>
              </a:solidFill>
              <a:cs typeface="Arial" pitchFamily="34" charset="0"/>
            </a:endParaRPr>
          </a:p>
          <a:p>
            <a:pPr marL="91440" indent="-287338" algn="just" defTabSz="800100">
              <a:lnSpc>
                <a:spcPct val="120000"/>
              </a:lnSpc>
              <a:spcBef>
                <a:spcPts val="0"/>
              </a:spcBef>
              <a:buClr>
                <a:srgbClr val="0000FF"/>
              </a:buClr>
              <a:buFontTx/>
              <a:buChar char="•"/>
            </a:pPr>
            <a:r>
              <a:rPr lang="en-US" u="sng" dirty="0">
                <a:solidFill>
                  <a:srgbClr val="00FF00"/>
                </a:solidFill>
                <a:cs typeface="Arial" pitchFamily="34" charset="0"/>
              </a:rPr>
              <a:t>M</a:t>
            </a:r>
            <a:r>
              <a:rPr lang="en-US" sz="2800" u="sng" dirty="0">
                <a:solidFill>
                  <a:srgbClr val="00FF00"/>
                </a:solidFill>
                <a:cs typeface="Arial" pitchFamily="34" charset="0"/>
              </a:rPr>
              <a:t>etabolism</a:t>
            </a:r>
            <a:r>
              <a:rPr lang="en-US" sz="2400" u="sng" dirty="0">
                <a:solidFill>
                  <a:srgbClr val="000000"/>
                </a:solidFill>
                <a:cs typeface="Arial" pitchFamily="34" charset="0"/>
              </a:rPr>
              <a:t> </a:t>
            </a:r>
          </a:p>
          <a:p>
            <a:pPr marL="91440" lvl="1" indent="-211138" algn="just" defTabSz="800100">
              <a:lnSpc>
                <a:spcPct val="120000"/>
              </a:lnSpc>
              <a:spcBef>
                <a:spcPts val="0"/>
              </a:spcBef>
              <a:buClr>
                <a:srgbClr val="FF0000"/>
              </a:buClr>
              <a:buFont typeface="Wingdings" pitchFamily="2" charset="2"/>
              <a:buChar char="@"/>
            </a:pPr>
            <a:r>
              <a:rPr lang="en-US" dirty="0">
                <a:solidFill>
                  <a:srgbClr val="000000"/>
                </a:solidFill>
                <a:cs typeface="Arial" pitchFamily="34" charset="0"/>
              </a:rPr>
              <a:t>How  the  drug is  altered – broken down </a:t>
            </a:r>
            <a:r>
              <a:rPr lang="en-US" dirty="0" smtClean="0">
                <a:solidFill>
                  <a:srgbClr val="000000"/>
                </a:solidFill>
                <a:cs typeface="Arial" pitchFamily="34" charset="0"/>
              </a:rPr>
              <a:t>?</a:t>
            </a:r>
            <a:endParaRPr lang="en-US" dirty="0">
              <a:solidFill>
                <a:srgbClr val="FF00FF"/>
              </a:solidFill>
              <a:cs typeface="Arial" pitchFamily="34" charset="0"/>
            </a:endParaRPr>
          </a:p>
          <a:p>
            <a:pPr marL="91440" indent="-287338" algn="just" defTabSz="800100">
              <a:lnSpc>
                <a:spcPct val="120000"/>
              </a:lnSpc>
              <a:spcBef>
                <a:spcPts val="0"/>
              </a:spcBef>
              <a:buClr>
                <a:srgbClr val="0000FF"/>
              </a:buClr>
              <a:buFontTx/>
              <a:buChar char="•"/>
            </a:pPr>
            <a:r>
              <a:rPr lang="en-US" u="sng" dirty="0">
                <a:solidFill>
                  <a:srgbClr val="FF00FF"/>
                </a:solidFill>
                <a:cs typeface="Arial" pitchFamily="34" charset="0"/>
              </a:rPr>
              <a:t>E</a:t>
            </a:r>
            <a:r>
              <a:rPr lang="en-US" sz="2800" u="sng" dirty="0">
                <a:solidFill>
                  <a:srgbClr val="FF00FF"/>
                </a:solidFill>
                <a:cs typeface="Arial" pitchFamily="34" charset="0"/>
              </a:rPr>
              <a:t>xcretion</a:t>
            </a:r>
            <a:r>
              <a:rPr lang="en-US" sz="2800" u="sng" dirty="0">
                <a:solidFill>
                  <a:srgbClr val="000000"/>
                </a:solidFill>
                <a:cs typeface="Arial" pitchFamily="34" charset="0"/>
              </a:rPr>
              <a:t> </a:t>
            </a:r>
          </a:p>
          <a:p>
            <a:pPr marL="91440" lvl="1" indent="-211138" algn="just" defTabSz="800100">
              <a:lnSpc>
                <a:spcPct val="120000"/>
              </a:lnSpc>
              <a:spcBef>
                <a:spcPts val="0"/>
              </a:spcBef>
              <a:buClr>
                <a:srgbClr val="FF0000"/>
              </a:buClr>
              <a:buFont typeface="Wingdings" pitchFamily="2" charset="2"/>
              <a:buChar char="@"/>
            </a:pPr>
            <a:r>
              <a:rPr lang="en-US" dirty="0">
                <a:solidFill>
                  <a:srgbClr val="000000"/>
                </a:solidFill>
                <a:cs typeface="Arial" pitchFamily="34" charset="0"/>
              </a:rPr>
              <a:t>How much of the drug  is removed  from the  body ?</a:t>
            </a:r>
          </a:p>
          <a:p>
            <a:endParaRPr lang="en-US" dirty="0"/>
          </a:p>
        </p:txBody>
      </p:sp>
      <p:sp>
        <p:nvSpPr>
          <p:cNvPr id="4" name="Date Placeholder 3"/>
          <p:cNvSpPr>
            <a:spLocks noGrp="1"/>
          </p:cNvSpPr>
          <p:nvPr>
            <p:ph type="dt" sz="half" idx="10"/>
          </p:nvPr>
        </p:nvSpPr>
        <p:spPr/>
        <p:txBody>
          <a:bodyPr/>
          <a:lstStyle/>
          <a:p>
            <a:fld id="{8CCF0D8A-F15B-4D32-94FA-50A92390BC90}"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421341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effectLst>
                  <a:outerShdw blurRad="38100" dist="38100" dir="2700000" algn="tl">
                    <a:srgbClr val="000000">
                      <a:alpha val="43137"/>
                    </a:srgbClr>
                  </a:outerShdw>
                </a:effectLst>
              </a:rPr>
              <a:t>B</a:t>
            </a:r>
            <a:r>
              <a:rPr lang="en-US" b="1" dirty="0" smtClean="0">
                <a:effectLst>
                  <a:outerShdw blurRad="38100" dist="38100" dir="2700000" algn="tl">
                    <a:srgbClr val="000000">
                      <a:alpha val="43137"/>
                    </a:srgbClr>
                  </a:outerShdw>
                </a:effectLst>
              </a:rPr>
              <a:t>ioavailability</a:t>
            </a:r>
            <a:endParaRPr lang="en-US" b="1" dirty="0">
              <a:effectLst>
                <a:outerShdw blurRad="38100" dist="38100" dir="2700000" algn="tl">
                  <a:srgbClr val="000000">
                    <a:alpha val="43137"/>
                  </a:srgbClr>
                </a:outerShdw>
              </a:effectLst>
            </a:endParaRPr>
          </a:p>
        </p:txBody>
      </p:sp>
      <p:sp>
        <p:nvSpPr>
          <p:cNvPr id="4" name="Rectangle 5"/>
          <p:cNvSpPr>
            <a:spLocks noGrp="1" noChangeArrowheads="1"/>
          </p:cNvSpPr>
          <p:nvPr>
            <p:ph idx="1"/>
          </p:nvPr>
        </p:nvSpPr>
        <p:spPr bwMode="auto">
          <a:xfrm>
            <a:off x="533400" y="914400"/>
            <a:ext cx="8153400" cy="1902059"/>
          </a:xfrm>
          <a:prstGeom prst="rect">
            <a:avLst/>
          </a:prstGeom>
          <a:solidFill>
            <a:srgbClr val="FFFF9F"/>
          </a:solidFill>
          <a:ln w="38100">
            <a:solidFill>
              <a:srgbClr val="0033CC"/>
            </a:solidFill>
            <a:miter lim="800000"/>
            <a:headEnd/>
            <a:tailEnd/>
          </a:ln>
        </p:spPr>
        <p:txBody>
          <a:bodyPr wrap="square">
            <a:spAutoFit/>
          </a:bodyPr>
          <a:lstStyle/>
          <a:p>
            <a:pPr marL="284163" indent="-284163" algn="just">
              <a:buFontTx/>
              <a:buChar char="•"/>
            </a:pPr>
            <a:r>
              <a:rPr lang="en-US" sz="2800" dirty="0">
                <a:solidFill>
                  <a:srgbClr val="FF0000"/>
                </a:solidFill>
              </a:rPr>
              <a:t>Bioavailability </a:t>
            </a:r>
            <a:r>
              <a:rPr lang="en-US" sz="2800" dirty="0">
                <a:solidFill>
                  <a:srgbClr val="000000"/>
                </a:solidFill>
              </a:rPr>
              <a:t>is a fraction of administered dose of a drug</a:t>
            </a:r>
            <a:r>
              <a:rPr lang="en-US" sz="2800" dirty="0">
                <a:solidFill>
                  <a:schemeClr val="tx1"/>
                </a:solidFill>
              </a:rPr>
              <a:t> </a:t>
            </a:r>
            <a:r>
              <a:rPr lang="en-US" sz="2800" dirty="0">
                <a:solidFill>
                  <a:srgbClr val="FF00FF"/>
                </a:solidFill>
              </a:rPr>
              <a:t>that reaches the systemic circulation</a:t>
            </a:r>
            <a:r>
              <a:rPr lang="en-US" sz="2800" dirty="0">
                <a:solidFill>
                  <a:schemeClr val="tx1"/>
                </a:solidFill>
              </a:rPr>
              <a:t> </a:t>
            </a:r>
            <a:r>
              <a:rPr lang="en-US" sz="2800" dirty="0">
                <a:solidFill>
                  <a:srgbClr val="000000"/>
                </a:solidFill>
              </a:rPr>
              <a:t>in the</a:t>
            </a:r>
            <a:r>
              <a:rPr lang="en-US" sz="2800" dirty="0">
                <a:solidFill>
                  <a:schemeClr val="tx1"/>
                </a:solidFill>
              </a:rPr>
              <a:t> </a:t>
            </a:r>
            <a:r>
              <a:rPr lang="en-US" sz="2800" dirty="0">
                <a:solidFill>
                  <a:srgbClr val="A50021"/>
                </a:solidFill>
              </a:rPr>
              <a:t>unchanged form</a:t>
            </a:r>
            <a:r>
              <a:rPr lang="en-US" sz="2800" dirty="0">
                <a:solidFill>
                  <a:schemeClr val="tx1"/>
                </a:solidFill>
              </a:rPr>
              <a:t>.</a:t>
            </a:r>
            <a:endParaRPr lang="en-US" sz="2800" dirty="0">
              <a:solidFill>
                <a:srgbClr val="000000"/>
              </a:solidFill>
            </a:endParaRPr>
          </a:p>
          <a:p>
            <a:pPr marL="284163" indent="-284163" algn="just">
              <a:buFontTx/>
              <a:buChar char="•"/>
            </a:pPr>
            <a:r>
              <a:rPr lang="en-US" sz="2800" dirty="0">
                <a:solidFill>
                  <a:srgbClr val="000000"/>
                </a:solidFill>
              </a:rPr>
              <a:t>Bioavailability of IV route :</a:t>
            </a:r>
            <a:r>
              <a:rPr lang="en-US" sz="2800" dirty="0">
                <a:solidFill>
                  <a:schemeClr val="tx1"/>
                </a:solidFill>
              </a:rPr>
              <a:t> </a:t>
            </a:r>
            <a:r>
              <a:rPr lang="en-US" sz="2800" dirty="0">
                <a:solidFill>
                  <a:srgbClr val="A50021"/>
                </a:solidFill>
              </a:rPr>
              <a:t>100 %</a:t>
            </a:r>
            <a:endParaRPr lang="en-US" sz="2800" dirty="0">
              <a:solidFill>
                <a:schemeClr val="tx1"/>
              </a:solidFill>
            </a:endParaRPr>
          </a:p>
        </p:txBody>
      </p:sp>
      <p:sp>
        <p:nvSpPr>
          <p:cNvPr id="7" name="TextBox 6"/>
          <p:cNvSpPr txBox="1"/>
          <p:nvPr/>
        </p:nvSpPr>
        <p:spPr>
          <a:xfrm>
            <a:off x="381000" y="3429000"/>
            <a:ext cx="4343400" cy="2677656"/>
          </a:xfrm>
          <a:prstGeom prst="rect">
            <a:avLst/>
          </a:prstGeom>
          <a:noFill/>
        </p:spPr>
        <p:txBody>
          <a:bodyPr wrap="square" rtlCol="0">
            <a:spAutoFit/>
          </a:bodyPr>
          <a:lstStyle/>
          <a:p>
            <a:pPr marL="682625" lvl="1" indent="-276225" eaLnBrk="0" hangingPunct="0">
              <a:buFontTx/>
              <a:buChar char="•"/>
            </a:pPr>
            <a:r>
              <a:rPr lang="en-US" sz="2800" dirty="0">
                <a:solidFill>
                  <a:srgbClr val="000000"/>
                </a:solidFill>
              </a:rPr>
              <a:t>Dosage forms</a:t>
            </a:r>
          </a:p>
          <a:p>
            <a:pPr marL="682625" lvl="1" indent="-276225" eaLnBrk="0" hangingPunct="0">
              <a:buFontTx/>
              <a:buChar char="•"/>
            </a:pPr>
            <a:r>
              <a:rPr lang="en-US" sz="2800" dirty="0">
                <a:solidFill>
                  <a:srgbClr val="000000"/>
                </a:solidFill>
              </a:rPr>
              <a:t> Chemical form</a:t>
            </a:r>
          </a:p>
          <a:p>
            <a:pPr marL="682625" lvl="1" indent="-276225" eaLnBrk="0" hangingPunct="0">
              <a:buFontTx/>
              <a:buChar char="•"/>
            </a:pPr>
            <a:r>
              <a:rPr lang="en-US" sz="2800" dirty="0">
                <a:solidFill>
                  <a:srgbClr val="000000"/>
                </a:solidFill>
              </a:rPr>
              <a:t> Dissolution &amp; Absorption of drug</a:t>
            </a:r>
          </a:p>
          <a:p>
            <a:pPr marL="682625" lvl="1" indent="-276225" eaLnBrk="0" hangingPunct="0">
              <a:buFontTx/>
              <a:buChar char="•"/>
            </a:pPr>
            <a:r>
              <a:rPr lang="en-US" sz="2800" dirty="0">
                <a:solidFill>
                  <a:srgbClr val="000000"/>
                </a:solidFill>
              </a:rPr>
              <a:t> Route of administration</a:t>
            </a:r>
          </a:p>
        </p:txBody>
      </p:sp>
      <p:sp>
        <p:nvSpPr>
          <p:cNvPr id="8" name="TextBox 7"/>
          <p:cNvSpPr txBox="1"/>
          <p:nvPr/>
        </p:nvSpPr>
        <p:spPr>
          <a:xfrm>
            <a:off x="4419600" y="3657600"/>
            <a:ext cx="4495800" cy="3108543"/>
          </a:xfrm>
          <a:prstGeom prst="rect">
            <a:avLst/>
          </a:prstGeom>
          <a:noFill/>
        </p:spPr>
        <p:txBody>
          <a:bodyPr wrap="square" rtlCol="0">
            <a:spAutoFit/>
          </a:bodyPr>
          <a:lstStyle/>
          <a:p>
            <a:pPr marL="682625" lvl="1" indent="-276225" eaLnBrk="0" hangingPunct="0">
              <a:buFontTx/>
              <a:buChar char="•"/>
            </a:pPr>
            <a:r>
              <a:rPr lang="en-GB" sz="2800" dirty="0">
                <a:solidFill>
                  <a:srgbClr val="000000"/>
                </a:solidFill>
              </a:rPr>
              <a:t>Presence of food/drugs in GI tract</a:t>
            </a:r>
            <a:endParaRPr lang="en-US" sz="2800" dirty="0">
              <a:solidFill>
                <a:srgbClr val="000000"/>
              </a:solidFill>
            </a:endParaRPr>
          </a:p>
          <a:p>
            <a:pPr marL="682625" lvl="1" indent="-276225" eaLnBrk="0" hangingPunct="0">
              <a:buFontTx/>
              <a:buChar char="•"/>
            </a:pPr>
            <a:r>
              <a:rPr lang="en-US" sz="2800" dirty="0">
                <a:solidFill>
                  <a:srgbClr val="000000"/>
                </a:solidFill>
              </a:rPr>
              <a:t> First pass effect</a:t>
            </a:r>
          </a:p>
          <a:p>
            <a:pPr marL="682625" lvl="1" indent="-276225" eaLnBrk="0" hangingPunct="0">
              <a:buFontTx/>
              <a:buChar char="•"/>
            </a:pPr>
            <a:r>
              <a:rPr lang="en-GB" sz="2800" dirty="0">
                <a:solidFill>
                  <a:srgbClr val="000000"/>
                </a:solidFill>
              </a:rPr>
              <a:t> Extent of drug metabolism before reaching  systemic  circulation</a:t>
            </a:r>
          </a:p>
        </p:txBody>
      </p:sp>
      <p:sp>
        <p:nvSpPr>
          <p:cNvPr id="9" name="TextBox 8"/>
          <p:cNvSpPr txBox="1"/>
          <p:nvPr/>
        </p:nvSpPr>
        <p:spPr>
          <a:xfrm>
            <a:off x="838200" y="3059668"/>
            <a:ext cx="7391400" cy="369332"/>
          </a:xfrm>
          <a:prstGeom prst="rect">
            <a:avLst/>
          </a:prstGeom>
          <a:noFill/>
        </p:spPr>
        <p:txBody>
          <a:bodyPr wrap="square" rtlCol="0">
            <a:spAutoFit/>
          </a:bodyPr>
          <a:lstStyle/>
          <a:p>
            <a:pPr algn="ctr"/>
            <a:r>
              <a:rPr lang="en-US" b="1" dirty="0" smtClean="0"/>
              <a:t>FACTORS AFFECTING BIOAVAILABITY</a:t>
            </a:r>
            <a:endParaRPr lang="en-US" b="1" dirty="0"/>
          </a:p>
        </p:txBody>
      </p:sp>
      <p:sp>
        <p:nvSpPr>
          <p:cNvPr id="3" name="Date Placeholder 2"/>
          <p:cNvSpPr>
            <a:spLocks noGrp="1"/>
          </p:cNvSpPr>
          <p:nvPr>
            <p:ph type="dt" sz="half" idx="10"/>
          </p:nvPr>
        </p:nvSpPr>
        <p:spPr/>
        <p:txBody>
          <a:bodyPr/>
          <a:lstStyle/>
          <a:p>
            <a:fld id="{2B941860-069B-4D38-8F15-CAE5F841964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7994344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noChangeArrowheads="1"/>
          </p:cNvSpPr>
          <p:nvPr>
            <p:ph type="title"/>
          </p:nvPr>
        </p:nvSpPr>
        <p:spPr bwMode="auto">
          <a:xfrm>
            <a:off x="457200" y="1524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ormAutofit fontScale="90000"/>
          </a:bodyPr>
          <a:lstStyle/>
          <a:p>
            <a:pPr>
              <a:lnSpc>
                <a:spcPct val="105000"/>
              </a:lnSpc>
            </a:pPr>
            <a:r>
              <a:rPr lang="en-US" sz="2800" b="1" dirty="0">
                <a:solidFill>
                  <a:schemeClr val="tx2"/>
                </a:solidFill>
                <a:effectLst>
                  <a:outerShdw blurRad="38100" dist="38100" dir="2700000" algn="tl">
                    <a:srgbClr val="000000">
                      <a:alpha val="43137"/>
                    </a:srgbClr>
                  </a:outerShdw>
                </a:effectLst>
                <a:cs typeface="Arial" pitchFamily="34" charset="0"/>
              </a:rPr>
              <a:t>Concept of Critical Threshold</a:t>
            </a:r>
          </a:p>
        </p:txBody>
      </p:sp>
      <p:sp>
        <p:nvSpPr>
          <p:cNvPr id="4" name="Rectangle 5"/>
          <p:cNvSpPr>
            <a:spLocks noGrp="1" noChangeArrowheads="1"/>
          </p:cNvSpPr>
          <p:nvPr>
            <p:ph idx="1"/>
          </p:nvPr>
        </p:nvSpPr>
        <p:spPr bwMode="auto">
          <a:xfrm>
            <a:off x="228600" y="838200"/>
            <a:ext cx="8610600" cy="5791200"/>
          </a:xfrm>
          <a:prstGeom prst="rect">
            <a:avLst/>
          </a:prstGeom>
          <a:noFill/>
          <a:ln w="28575">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2500" lnSpcReduction="20000"/>
          </a:bodyPr>
          <a:lstStyle/>
          <a:p>
            <a:pPr marL="287338" indent="-287338" defTabSz="800100">
              <a:lnSpc>
                <a:spcPct val="110000"/>
              </a:lnSpc>
              <a:spcBef>
                <a:spcPts val="0"/>
              </a:spcBef>
              <a:buClr>
                <a:srgbClr val="0000FF"/>
              </a:buClr>
              <a:buFontTx/>
              <a:buChar char="•"/>
            </a:pPr>
            <a:r>
              <a:rPr lang="en-US" sz="2800" b="1" dirty="0">
                <a:solidFill>
                  <a:srgbClr val="FF00FF"/>
                </a:solidFill>
                <a:cs typeface="Arial" pitchFamily="34" charset="0"/>
              </a:rPr>
              <a:t>MEC (Minimum Effective Concentration):</a:t>
            </a:r>
            <a:r>
              <a:rPr lang="en-US" sz="2800" dirty="0">
                <a:solidFill>
                  <a:srgbClr val="000000"/>
                </a:solidFill>
                <a:cs typeface="Arial" pitchFamily="34" charset="0"/>
              </a:rPr>
              <a:t>    The </a:t>
            </a:r>
            <a:r>
              <a:rPr lang="en-US" sz="2800" b="1" dirty="0">
                <a:solidFill>
                  <a:srgbClr val="000000"/>
                </a:solidFill>
                <a:cs typeface="Arial" pitchFamily="34" charset="0"/>
              </a:rPr>
              <a:t>minimum</a:t>
            </a:r>
            <a:r>
              <a:rPr lang="en-US" sz="2800" dirty="0">
                <a:solidFill>
                  <a:srgbClr val="000000"/>
                </a:solidFill>
                <a:cs typeface="Arial" pitchFamily="34" charset="0"/>
              </a:rPr>
              <a:t> level of drug concentration needed for the desired therapeutic effect to be present.</a:t>
            </a:r>
          </a:p>
          <a:p>
            <a:pPr marL="287338" indent="-287338" defTabSz="800100">
              <a:lnSpc>
                <a:spcPct val="110000"/>
              </a:lnSpc>
              <a:spcBef>
                <a:spcPts val="0"/>
              </a:spcBef>
              <a:buClr>
                <a:srgbClr val="0000FF"/>
              </a:buClr>
              <a:buFontTx/>
              <a:buChar char="•"/>
            </a:pPr>
            <a:r>
              <a:rPr lang="en-US" sz="2800" b="1" dirty="0">
                <a:solidFill>
                  <a:srgbClr val="FF00FF"/>
                </a:solidFill>
                <a:cs typeface="Arial" pitchFamily="34" charset="0"/>
              </a:rPr>
              <a:t>MSC (Maximum Safe Concentration): </a:t>
            </a:r>
            <a:r>
              <a:rPr lang="en-US" sz="2800" dirty="0">
                <a:solidFill>
                  <a:srgbClr val="000000"/>
                </a:solidFill>
                <a:cs typeface="Arial" pitchFamily="34" charset="0"/>
              </a:rPr>
              <a:t>The </a:t>
            </a:r>
            <a:r>
              <a:rPr lang="en-US" sz="2800" b="1" dirty="0">
                <a:solidFill>
                  <a:srgbClr val="000000"/>
                </a:solidFill>
                <a:cs typeface="Arial" pitchFamily="34" charset="0"/>
              </a:rPr>
              <a:t>maximum</a:t>
            </a:r>
            <a:r>
              <a:rPr lang="en-US" sz="2800" dirty="0">
                <a:solidFill>
                  <a:srgbClr val="000000"/>
                </a:solidFill>
                <a:cs typeface="Arial" pitchFamily="34" charset="0"/>
              </a:rPr>
              <a:t> level of drug concentration above which toxic effects </a:t>
            </a:r>
            <a:r>
              <a:rPr lang="en-US" sz="2800" dirty="0" smtClean="0">
                <a:solidFill>
                  <a:srgbClr val="000000"/>
                </a:solidFill>
                <a:cs typeface="Arial" pitchFamily="34" charset="0"/>
              </a:rPr>
              <a:t>occurs</a:t>
            </a:r>
            <a:endParaRPr lang="en-US" sz="2800" b="1" dirty="0">
              <a:solidFill>
                <a:srgbClr val="000000"/>
              </a:solidFill>
              <a:cs typeface="Arial" pitchFamily="34" charset="0"/>
            </a:endParaRPr>
          </a:p>
          <a:p>
            <a:pPr>
              <a:lnSpc>
                <a:spcPct val="110000"/>
              </a:lnSpc>
              <a:spcBef>
                <a:spcPts val="0"/>
              </a:spcBef>
              <a:buClr>
                <a:srgbClr val="0000FF"/>
              </a:buClr>
              <a:buFontTx/>
              <a:buChar char="•"/>
            </a:pPr>
            <a:r>
              <a:rPr lang="en-US" sz="2800" b="1" dirty="0">
                <a:solidFill>
                  <a:srgbClr val="FF00FF"/>
                </a:solidFill>
                <a:cs typeface="Arial" pitchFamily="34" charset="0"/>
              </a:rPr>
              <a:t>MTC (Minimum Toxic Concentration):</a:t>
            </a:r>
            <a:r>
              <a:rPr lang="en-US" sz="2800" dirty="0">
                <a:solidFill>
                  <a:srgbClr val="000000"/>
                </a:solidFill>
                <a:cs typeface="Arial" pitchFamily="34" charset="0"/>
              </a:rPr>
              <a:t>    The </a:t>
            </a:r>
            <a:r>
              <a:rPr lang="en-US" sz="2800" b="1" dirty="0">
                <a:solidFill>
                  <a:srgbClr val="000000"/>
                </a:solidFill>
                <a:cs typeface="Arial" pitchFamily="34" charset="0"/>
              </a:rPr>
              <a:t>minimum</a:t>
            </a:r>
            <a:r>
              <a:rPr lang="en-US" sz="2800" dirty="0">
                <a:solidFill>
                  <a:srgbClr val="000000"/>
                </a:solidFill>
                <a:cs typeface="Arial" pitchFamily="34" charset="0"/>
              </a:rPr>
              <a:t> level of drug concentration that produces toxic effects</a:t>
            </a:r>
            <a:r>
              <a:rPr lang="en-US" sz="2800" dirty="0" smtClean="0">
                <a:solidFill>
                  <a:srgbClr val="000000"/>
                </a:solidFill>
                <a:cs typeface="Arial" pitchFamily="34" charset="0"/>
              </a:rPr>
              <a:t>.</a:t>
            </a:r>
          </a:p>
          <a:p>
            <a:pPr>
              <a:lnSpc>
                <a:spcPct val="110000"/>
              </a:lnSpc>
              <a:spcBef>
                <a:spcPts val="0"/>
              </a:spcBef>
              <a:buClr>
                <a:srgbClr val="0000FF"/>
              </a:buClr>
              <a:buFontTx/>
              <a:buChar char="•"/>
            </a:pPr>
            <a:r>
              <a:rPr lang="en-US" sz="2800" b="1" dirty="0" smtClean="0">
                <a:solidFill>
                  <a:srgbClr val="FF00FF"/>
                </a:solidFill>
                <a:cs typeface="Arial" pitchFamily="34" charset="0"/>
              </a:rPr>
              <a:t> </a:t>
            </a:r>
            <a:r>
              <a:rPr lang="en-US" sz="2800" b="1" dirty="0">
                <a:solidFill>
                  <a:srgbClr val="FF00FF"/>
                </a:solidFill>
                <a:cs typeface="Arial" pitchFamily="34" charset="0"/>
              </a:rPr>
              <a:t>Maximal Effect:</a:t>
            </a:r>
            <a:r>
              <a:rPr lang="en-US" sz="2800" dirty="0">
                <a:solidFill>
                  <a:srgbClr val="000000"/>
                </a:solidFill>
                <a:cs typeface="Arial" pitchFamily="34" charset="0"/>
              </a:rPr>
              <a:t> Greatest response that can be produced by a drug, above which no further response can be created (sometimes called “</a:t>
            </a:r>
            <a:r>
              <a:rPr lang="en-US" sz="2800" dirty="0">
                <a:solidFill>
                  <a:srgbClr val="FF0000"/>
                </a:solidFill>
                <a:cs typeface="Arial" pitchFamily="34" charset="0"/>
              </a:rPr>
              <a:t>peak effect</a:t>
            </a:r>
            <a:r>
              <a:rPr lang="en-US" sz="2800" dirty="0" smtClean="0">
                <a:solidFill>
                  <a:srgbClr val="000000"/>
                </a:solidFill>
                <a:cs typeface="Arial" pitchFamily="34" charset="0"/>
              </a:rPr>
              <a:t>”)</a:t>
            </a:r>
          </a:p>
          <a:p>
            <a:pPr>
              <a:lnSpc>
                <a:spcPct val="110000"/>
              </a:lnSpc>
              <a:spcBef>
                <a:spcPts val="0"/>
              </a:spcBef>
              <a:buClr>
                <a:srgbClr val="0000FF"/>
              </a:buClr>
              <a:buFontTx/>
              <a:buChar char="•"/>
            </a:pPr>
            <a:r>
              <a:rPr lang="en-US" sz="2800" b="1" dirty="0" smtClean="0">
                <a:solidFill>
                  <a:srgbClr val="F400F4"/>
                </a:solidFill>
                <a:cs typeface="Arial" pitchFamily="34" charset="0"/>
              </a:rPr>
              <a:t>Onset</a:t>
            </a:r>
            <a:r>
              <a:rPr lang="en-US" sz="2800" b="1" dirty="0">
                <a:solidFill>
                  <a:srgbClr val="F400F4"/>
                </a:solidFill>
                <a:cs typeface="Arial" pitchFamily="34" charset="0"/>
              </a:rPr>
              <a:t>:</a:t>
            </a:r>
            <a:r>
              <a:rPr lang="en-US" sz="2800" dirty="0">
                <a:solidFill>
                  <a:srgbClr val="000000"/>
                </a:solidFill>
                <a:cs typeface="Arial" pitchFamily="34" charset="0"/>
              </a:rPr>
              <a:t> How long before a drug is able to exert a therapeutic </a:t>
            </a:r>
            <a:r>
              <a:rPr lang="en-US" sz="2800" dirty="0" smtClean="0">
                <a:solidFill>
                  <a:srgbClr val="000000"/>
                </a:solidFill>
                <a:cs typeface="Arial" pitchFamily="34" charset="0"/>
              </a:rPr>
              <a:t>effect</a:t>
            </a:r>
            <a:endParaRPr lang="en-US" sz="2800" dirty="0">
              <a:solidFill>
                <a:srgbClr val="000000"/>
              </a:solidFill>
              <a:cs typeface="Arial" pitchFamily="34" charset="0"/>
            </a:endParaRPr>
          </a:p>
          <a:p>
            <a:pPr>
              <a:lnSpc>
                <a:spcPct val="110000"/>
              </a:lnSpc>
              <a:spcBef>
                <a:spcPts val="0"/>
              </a:spcBef>
              <a:buClr>
                <a:srgbClr val="0000FF"/>
              </a:buClr>
              <a:buFontTx/>
              <a:buChar char="•"/>
            </a:pPr>
            <a:r>
              <a:rPr lang="en-US" sz="2800" b="1" dirty="0">
                <a:solidFill>
                  <a:srgbClr val="FF00FF"/>
                </a:solidFill>
                <a:cs typeface="Arial" pitchFamily="34" charset="0"/>
              </a:rPr>
              <a:t>Duration:</a:t>
            </a:r>
            <a:r>
              <a:rPr lang="en-US" sz="2800" dirty="0">
                <a:solidFill>
                  <a:srgbClr val="000000"/>
                </a:solidFill>
                <a:cs typeface="Arial" pitchFamily="34" charset="0"/>
              </a:rPr>
              <a:t> How long a drug effect lasts</a:t>
            </a:r>
          </a:p>
          <a:p>
            <a:pPr marL="287338" indent="-287338" algn="just" defTabSz="800100">
              <a:spcBef>
                <a:spcPct val="30000"/>
              </a:spcBef>
              <a:buClr>
                <a:srgbClr val="0000FF"/>
              </a:buClr>
              <a:buFontTx/>
              <a:buChar char="•"/>
            </a:pPr>
            <a:endParaRPr lang="en-US" sz="2800" dirty="0" smtClean="0">
              <a:solidFill>
                <a:srgbClr val="000000"/>
              </a:solidFill>
              <a:cs typeface="Arial" pitchFamily="34" charset="0"/>
            </a:endParaRPr>
          </a:p>
          <a:p>
            <a:pPr marL="287338" indent="-287338" algn="just" defTabSz="800100">
              <a:spcBef>
                <a:spcPct val="30000"/>
              </a:spcBef>
              <a:buClr>
                <a:srgbClr val="0000FF"/>
              </a:buClr>
              <a:buFontTx/>
              <a:buChar char="•"/>
            </a:pPr>
            <a:endParaRPr lang="en-US" sz="2800" b="1" dirty="0">
              <a:solidFill>
                <a:srgbClr val="000000"/>
              </a:solidFill>
              <a:cs typeface="Arial" pitchFamily="34" charset="0"/>
            </a:endParaRPr>
          </a:p>
        </p:txBody>
      </p:sp>
      <p:sp>
        <p:nvSpPr>
          <p:cNvPr id="2" name="Date Placeholder 1"/>
          <p:cNvSpPr>
            <a:spLocks noGrp="1"/>
          </p:cNvSpPr>
          <p:nvPr>
            <p:ph type="dt" sz="half" idx="10"/>
          </p:nvPr>
        </p:nvSpPr>
        <p:spPr/>
        <p:txBody>
          <a:bodyPr/>
          <a:lstStyle/>
          <a:p>
            <a:fld id="{38E03CBA-E395-48A1-BAB0-B852EDBF24CE}"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410741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solidFill>
                  <a:schemeClr val="accent4"/>
                </a:solidFill>
                <a:effectLst>
                  <a:outerShdw blurRad="38100" dist="38100" dir="2700000" algn="tl">
                    <a:srgbClr val="000000">
                      <a:alpha val="43137"/>
                    </a:srgbClr>
                  </a:outerShdw>
                </a:effectLst>
              </a:rPr>
              <a:t>Therapeutic index: </a:t>
            </a:r>
            <a:r>
              <a:rPr lang="en-US" dirty="0" smtClean="0"/>
              <a:t>This is a measure of the danger of poisoning, and the higher it is, the safer the drug is i.e. for aspirin its 3.5 while for digoxin its 2. Meaning digoxin can quickly cause toxic effects to the patient as compared to aspirin and thus require close monitoring and dose adjustment may be needed in some individuals. </a:t>
            </a:r>
          </a:p>
          <a:p>
            <a:pPr marL="0" indent="0">
              <a:buNone/>
            </a:pPr>
            <a:r>
              <a:rPr lang="en-US" b="1" dirty="0" smtClean="0">
                <a:solidFill>
                  <a:schemeClr val="accent4"/>
                </a:solidFill>
              </a:rPr>
              <a:t>What is a therapeutic window?</a:t>
            </a:r>
          </a:p>
        </p:txBody>
      </p:sp>
      <p:sp>
        <p:nvSpPr>
          <p:cNvPr id="4" name="Date Placeholder 3"/>
          <p:cNvSpPr>
            <a:spLocks noGrp="1"/>
          </p:cNvSpPr>
          <p:nvPr>
            <p:ph type="dt" sz="half" idx="10"/>
          </p:nvPr>
        </p:nvSpPr>
        <p:spPr/>
        <p:txBody>
          <a:bodyPr/>
          <a:lstStyle/>
          <a:p>
            <a:fld id="{08DD76BA-F5A5-4839-BFFD-F7CB6DB14026}"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9983319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title"/>
          </p:nvPr>
        </p:nvSpPr>
        <p:spPr bwMode="auto">
          <a:xfrm>
            <a:off x="457200" y="1524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ormAutofit fontScale="90000"/>
          </a:bodyPr>
          <a:lstStyle/>
          <a:p>
            <a:pPr>
              <a:lnSpc>
                <a:spcPct val="105000"/>
              </a:lnSpc>
            </a:pPr>
            <a:r>
              <a:rPr lang="en-US" sz="3600" b="1" dirty="0">
                <a:solidFill>
                  <a:schemeClr val="tx2"/>
                </a:solidFill>
                <a:effectLst>
                  <a:outerShdw blurRad="38100" dist="38100" dir="2700000" algn="tl">
                    <a:srgbClr val="000000">
                      <a:alpha val="43137"/>
                    </a:srgbClr>
                  </a:outerShdw>
                </a:effectLst>
                <a:cs typeface="Arial" pitchFamily="34" charset="0"/>
              </a:rPr>
              <a:t>DRUG HALF-LIFE (t</a:t>
            </a:r>
            <a:r>
              <a:rPr lang="en-US" sz="3600" b="1" baseline="-25000" dirty="0">
                <a:solidFill>
                  <a:schemeClr val="tx2"/>
                </a:solidFill>
                <a:effectLst>
                  <a:outerShdw blurRad="38100" dist="38100" dir="2700000" algn="tl">
                    <a:srgbClr val="000000">
                      <a:alpha val="43137"/>
                    </a:srgbClr>
                  </a:outerShdw>
                </a:effectLst>
                <a:cs typeface="Arial" pitchFamily="34" charset="0"/>
              </a:rPr>
              <a:t>1/2 </a:t>
            </a:r>
            <a:r>
              <a:rPr lang="en-US" sz="3600" b="1" dirty="0">
                <a:solidFill>
                  <a:schemeClr val="tx2"/>
                </a:solidFill>
                <a:effectLst>
                  <a:outerShdw blurRad="38100" dist="38100" dir="2700000" algn="tl">
                    <a:srgbClr val="000000">
                      <a:alpha val="43137"/>
                    </a:srgbClr>
                  </a:outerShdw>
                </a:effectLst>
                <a:cs typeface="Arial" pitchFamily="34" charset="0"/>
              </a:rPr>
              <a:t>)</a:t>
            </a:r>
          </a:p>
        </p:txBody>
      </p:sp>
      <p:sp>
        <p:nvSpPr>
          <p:cNvPr id="4" name="Rectangle 5"/>
          <p:cNvSpPr>
            <a:spLocks noGrp="1" noChangeArrowheads="1"/>
          </p:cNvSpPr>
          <p:nvPr>
            <p:ph idx="1"/>
          </p:nvPr>
        </p:nvSpPr>
        <p:spPr bwMode="auto">
          <a:xfrm>
            <a:off x="152400" y="685800"/>
            <a:ext cx="8839200" cy="5943600"/>
          </a:xfrm>
          <a:prstGeom prst="rect">
            <a:avLst/>
          </a:prstGeom>
          <a:noFill/>
          <a:ln w="28575">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a:bodyPr>
          <a:lstStyle/>
          <a:p>
            <a:pPr marL="287338" indent="-287338" algn="just" defTabSz="800100">
              <a:lnSpc>
                <a:spcPct val="120000"/>
              </a:lnSpc>
              <a:spcBef>
                <a:spcPts val="0"/>
              </a:spcBef>
              <a:buClr>
                <a:srgbClr val="0000FF"/>
              </a:buClr>
              <a:buFontTx/>
              <a:buChar char="•"/>
            </a:pPr>
            <a:r>
              <a:rPr lang="en-GB" sz="2800" dirty="0">
                <a:solidFill>
                  <a:srgbClr val="000000"/>
                </a:solidFill>
                <a:cs typeface="Arial" pitchFamily="34" charset="0"/>
              </a:rPr>
              <a:t>Half life is the </a:t>
            </a:r>
            <a:r>
              <a:rPr lang="en-GB" sz="2800" dirty="0">
                <a:solidFill>
                  <a:srgbClr val="FF00FF"/>
                </a:solidFill>
                <a:cs typeface="Arial" pitchFamily="34" charset="0"/>
              </a:rPr>
              <a:t>time</a:t>
            </a:r>
            <a:r>
              <a:rPr lang="en-GB" sz="2800" dirty="0">
                <a:solidFill>
                  <a:srgbClr val="000000"/>
                </a:solidFill>
                <a:cs typeface="Arial" pitchFamily="34" charset="0"/>
              </a:rPr>
              <a:t> required to reduce the plasma concentration to 50% of its original value</a:t>
            </a:r>
            <a:endParaRPr lang="en-US" sz="2800" dirty="0">
              <a:solidFill>
                <a:srgbClr val="000000"/>
              </a:solidFill>
              <a:cs typeface="Arial" pitchFamily="34" charset="0"/>
            </a:endParaRPr>
          </a:p>
          <a:p>
            <a:pPr marL="287338" indent="-287338" algn="just" defTabSz="800100">
              <a:lnSpc>
                <a:spcPct val="120000"/>
              </a:lnSpc>
              <a:spcBef>
                <a:spcPts val="0"/>
              </a:spcBef>
              <a:buClr>
                <a:srgbClr val="0000FF"/>
              </a:buClr>
              <a:buFontTx/>
              <a:buChar char="•"/>
            </a:pPr>
            <a:r>
              <a:rPr lang="en-US" sz="2800" dirty="0">
                <a:solidFill>
                  <a:srgbClr val="000000"/>
                </a:solidFill>
                <a:cs typeface="Arial" pitchFamily="34" charset="0"/>
              </a:rPr>
              <a:t>Will determine dosing requirements / how long a drug will remain in the body</a:t>
            </a:r>
          </a:p>
          <a:p>
            <a:pPr marL="287338" indent="-287338" algn="just" defTabSz="800100">
              <a:lnSpc>
                <a:spcPct val="120000"/>
              </a:lnSpc>
              <a:spcBef>
                <a:spcPts val="0"/>
              </a:spcBef>
              <a:buClr>
                <a:srgbClr val="0000FF"/>
              </a:buClr>
              <a:buFontTx/>
              <a:buChar char="•"/>
            </a:pPr>
            <a:r>
              <a:rPr lang="en-US" sz="2800" dirty="0">
                <a:solidFill>
                  <a:srgbClr val="000000"/>
                </a:solidFill>
                <a:cs typeface="Arial" pitchFamily="34" charset="0"/>
              </a:rPr>
              <a:t>Used in determining </a:t>
            </a:r>
            <a:r>
              <a:rPr lang="en-US" sz="2800" dirty="0">
                <a:solidFill>
                  <a:srgbClr val="FF0000"/>
                </a:solidFill>
                <a:cs typeface="Arial" pitchFamily="34" charset="0"/>
              </a:rPr>
              <a:t>dosing interval</a:t>
            </a:r>
            <a:endParaRPr lang="en-US" sz="2800" dirty="0">
              <a:solidFill>
                <a:srgbClr val="000000"/>
              </a:solidFill>
              <a:cs typeface="Arial" pitchFamily="34" charset="0"/>
            </a:endParaRPr>
          </a:p>
          <a:p>
            <a:pPr lvl="1" algn="just">
              <a:lnSpc>
                <a:spcPct val="120000"/>
              </a:lnSpc>
              <a:spcBef>
                <a:spcPts val="0"/>
              </a:spcBef>
              <a:buClr>
                <a:srgbClr val="0000FF"/>
              </a:buClr>
              <a:buFontTx/>
              <a:buChar char="•"/>
            </a:pPr>
            <a:r>
              <a:rPr lang="en-US" dirty="0">
                <a:solidFill>
                  <a:srgbClr val="000000"/>
                </a:solidFill>
                <a:cs typeface="Arial" pitchFamily="34" charset="0"/>
              </a:rPr>
              <a:t>1</a:t>
            </a:r>
            <a:r>
              <a:rPr lang="en-US" sz="2400" dirty="0">
                <a:solidFill>
                  <a:srgbClr val="000000"/>
                </a:solidFill>
                <a:cs typeface="Arial" pitchFamily="34" charset="0"/>
              </a:rPr>
              <a:t> t</a:t>
            </a:r>
            <a:r>
              <a:rPr lang="en-US" sz="1000" dirty="0">
                <a:solidFill>
                  <a:srgbClr val="000000"/>
                </a:solidFill>
                <a:cs typeface="Arial" pitchFamily="34" charset="0"/>
              </a:rPr>
              <a:t>1/2     </a:t>
            </a:r>
            <a:r>
              <a:rPr lang="en-US" sz="2400" dirty="0">
                <a:solidFill>
                  <a:srgbClr val="000000"/>
                </a:solidFill>
                <a:cs typeface="Arial" pitchFamily="34" charset="0"/>
              </a:rPr>
              <a:t>-</a:t>
            </a:r>
            <a:r>
              <a:rPr lang="en-US" sz="1000" dirty="0">
                <a:solidFill>
                  <a:srgbClr val="000000"/>
                </a:solidFill>
                <a:cs typeface="Arial" pitchFamily="34" charset="0"/>
              </a:rPr>
              <a:t> </a:t>
            </a:r>
            <a:r>
              <a:rPr lang="en-US" sz="2400" dirty="0">
                <a:solidFill>
                  <a:srgbClr val="000000"/>
                </a:solidFill>
                <a:cs typeface="Arial" pitchFamily="34" charset="0"/>
              </a:rPr>
              <a:t> </a:t>
            </a:r>
            <a:r>
              <a:rPr lang="en-US" sz="2400" dirty="0">
                <a:solidFill>
                  <a:srgbClr val="FF00FF"/>
                </a:solidFill>
                <a:cs typeface="Arial" pitchFamily="34" charset="0"/>
              </a:rPr>
              <a:t>50 %</a:t>
            </a:r>
            <a:r>
              <a:rPr lang="en-US" sz="2400" dirty="0">
                <a:solidFill>
                  <a:srgbClr val="000000"/>
                </a:solidFill>
                <a:cs typeface="Arial" pitchFamily="34" charset="0"/>
              </a:rPr>
              <a:t> drug is eliminated</a:t>
            </a:r>
          </a:p>
          <a:p>
            <a:pPr lvl="1" algn="just">
              <a:lnSpc>
                <a:spcPct val="120000"/>
              </a:lnSpc>
              <a:spcBef>
                <a:spcPts val="0"/>
              </a:spcBef>
              <a:buClr>
                <a:srgbClr val="0000FF"/>
              </a:buClr>
              <a:buFontTx/>
              <a:buChar char="•"/>
            </a:pPr>
            <a:r>
              <a:rPr lang="en-US" sz="2400" dirty="0">
                <a:solidFill>
                  <a:srgbClr val="000000"/>
                </a:solidFill>
                <a:cs typeface="Arial" pitchFamily="34" charset="0"/>
              </a:rPr>
              <a:t> </a:t>
            </a:r>
            <a:r>
              <a:rPr lang="en-US" sz="2400" b="1" dirty="0">
                <a:solidFill>
                  <a:srgbClr val="000000"/>
                </a:solidFill>
                <a:cs typeface="Arial" pitchFamily="34" charset="0"/>
              </a:rPr>
              <a:t>2</a:t>
            </a:r>
            <a:r>
              <a:rPr lang="en-US" sz="2400" dirty="0">
                <a:solidFill>
                  <a:srgbClr val="000000"/>
                </a:solidFill>
                <a:cs typeface="Arial" pitchFamily="34" charset="0"/>
              </a:rPr>
              <a:t>  t</a:t>
            </a:r>
            <a:r>
              <a:rPr lang="en-US" sz="1000" dirty="0">
                <a:solidFill>
                  <a:srgbClr val="000000"/>
                </a:solidFill>
                <a:cs typeface="Arial" pitchFamily="34" charset="0"/>
              </a:rPr>
              <a:t>1/2  </a:t>
            </a:r>
            <a:r>
              <a:rPr lang="en-US" sz="2400" dirty="0">
                <a:solidFill>
                  <a:srgbClr val="000000"/>
                </a:solidFill>
                <a:cs typeface="Arial" pitchFamily="34" charset="0"/>
              </a:rPr>
              <a:t> -  50+25 (</a:t>
            </a:r>
            <a:r>
              <a:rPr lang="en-US" sz="2400" dirty="0">
                <a:solidFill>
                  <a:srgbClr val="FF00FF"/>
                </a:solidFill>
                <a:cs typeface="Arial" pitchFamily="34" charset="0"/>
              </a:rPr>
              <a:t>75 %</a:t>
            </a:r>
            <a:r>
              <a:rPr lang="en-US" sz="2400" dirty="0">
                <a:solidFill>
                  <a:srgbClr val="000000"/>
                </a:solidFill>
                <a:cs typeface="Arial" pitchFamily="34" charset="0"/>
              </a:rPr>
              <a:t>) drug is eliminated</a:t>
            </a:r>
          </a:p>
          <a:p>
            <a:pPr lvl="1" algn="just">
              <a:lnSpc>
                <a:spcPct val="120000"/>
              </a:lnSpc>
              <a:spcBef>
                <a:spcPts val="0"/>
              </a:spcBef>
              <a:buClr>
                <a:srgbClr val="0000FF"/>
              </a:buClr>
              <a:buFontTx/>
              <a:buChar char="•"/>
            </a:pPr>
            <a:r>
              <a:rPr lang="en-US" sz="2400" b="1" dirty="0">
                <a:solidFill>
                  <a:srgbClr val="000000"/>
                </a:solidFill>
                <a:cs typeface="Arial" pitchFamily="34" charset="0"/>
              </a:rPr>
              <a:t> 3  </a:t>
            </a:r>
            <a:r>
              <a:rPr lang="en-US" sz="2400" dirty="0">
                <a:solidFill>
                  <a:srgbClr val="000000"/>
                </a:solidFill>
                <a:cs typeface="Arial" pitchFamily="34" charset="0"/>
              </a:rPr>
              <a:t>t</a:t>
            </a:r>
            <a:r>
              <a:rPr lang="en-US" sz="1000" dirty="0">
                <a:solidFill>
                  <a:srgbClr val="000000"/>
                </a:solidFill>
                <a:cs typeface="Arial" pitchFamily="34" charset="0"/>
              </a:rPr>
              <a:t>1/2  </a:t>
            </a:r>
            <a:r>
              <a:rPr lang="en-US" sz="2400" dirty="0">
                <a:solidFill>
                  <a:srgbClr val="000000"/>
                </a:solidFill>
                <a:cs typeface="Arial" pitchFamily="34" charset="0"/>
              </a:rPr>
              <a:t> -  50+25 +12.5 (</a:t>
            </a:r>
            <a:r>
              <a:rPr lang="en-US" sz="2400" dirty="0">
                <a:solidFill>
                  <a:srgbClr val="FF00FF"/>
                </a:solidFill>
                <a:cs typeface="Arial" pitchFamily="34" charset="0"/>
              </a:rPr>
              <a:t>87.5 %</a:t>
            </a:r>
            <a:r>
              <a:rPr lang="en-US" sz="2400" dirty="0">
                <a:solidFill>
                  <a:srgbClr val="000000"/>
                </a:solidFill>
                <a:cs typeface="Arial" pitchFamily="34" charset="0"/>
              </a:rPr>
              <a:t>) drug is eliminated</a:t>
            </a:r>
          </a:p>
          <a:p>
            <a:pPr lvl="1" algn="just">
              <a:lnSpc>
                <a:spcPct val="120000"/>
              </a:lnSpc>
              <a:spcBef>
                <a:spcPts val="0"/>
              </a:spcBef>
              <a:buClr>
                <a:srgbClr val="0000FF"/>
              </a:buClr>
              <a:buFontTx/>
              <a:buChar char="•"/>
            </a:pPr>
            <a:r>
              <a:rPr lang="en-US" sz="2400" b="1" dirty="0">
                <a:solidFill>
                  <a:srgbClr val="000000"/>
                </a:solidFill>
                <a:cs typeface="Arial" pitchFamily="34" charset="0"/>
              </a:rPr>
              <a:t> 4 </a:t>
            </a:r>
            <a:r>
              <a:rPr lang="en-US" sz="2400" dirty="0">
                <a:solidFill>
                  <a:srgbClr val="000000"/>
                </a:solidFill>
                <a:cs typeface="Arial" pitchFamily="34" charset="0"/>
              </a:rPr>
              <a:t>t</a:t>
            </a:r>
            <a:r>
              <a:rPr lang="en-US" sz="1000" dirty="0">
                <a:solidFill>
                  <a:srgbClr val="000000"/>
                </a:solidFill>
                <a:cs typeface="Arial" pitchFamily="34" charset="0"/>
              </a:rPr>
              <a:t>1/2 </a:t>
            </a:r>
            <a:r>
              <a:rPr lang="en-US" sz="2400" dirty="0">
                <a:solidFill>
                  <a:srgbClr val="000000"/>
                </a:solidFill>
                <a:cs typeface="Arial" pitchFamily="34" charset="0"/>
              </a:rPr>
              <a:t>- 50+25 +12.5+6.25 (</a:t>
            </a:r>
            <a:r>
              <a:rPr lang="en-US" sz="2400" dirty="0">
                <a:solidFill>
                  <a:srgbClr val="FF00FF"/>
                </a:solidFill>
                <a:cs typeface="Arial" pitchFamily="34" charset="0"/>
              </a:rPr>
              <a:t>93.7 %</a:t>
            </a:r>
            <a:r>
              <a:rPr lang="en-US" sz="2400" dirty="0">
                <a:solidFill>
                  <a:srgbClr val="000000"/>
                </a:solidFill>
                <a:cs typeface="Arial" pitchFamily="34" charset="0"/>
              </a:rPr>
              <a:t>) drug is eliminated</a:t>
            </a:r>
          </a:p>
          <a:p>
            <a:pPr algn="just">
              <a:lnSpc>
                <a:spcPct val="120000"/>
              </a:lnSpc>
              <a:spcBef>
                <a:spcPts val="0"/>
              </a:spcBef>
              <a:buClr>
                <a:srgbClr val="0000FF"/>
              </a:buClr>
            </a:pPr>
            <a:r>
              <a:rPr lang="en-US" sz="2800" dirty="0">
                <a:solidFill>
                  <a:srgbClr val="000000"/>
                </a:solidFill>
                <a:cs typeface="Arial" pitchFamily="34" charset="0"/>
              </a:rPr>
              <a:t>Thus, nearly complete drug elimination occurs in 4-5 half lives.</a:t>
            </a:r>
            <a:endParaRPr lang="en-US" sz="1400" dirty="0">
              <a:solidFill>
                <a:srgbClr val="000000"/>
              </a:solidFill>
              <a:cs typeface="Arial" pitchFamily="34" charset="0"/>
            </a:endParaRPr>
          </a:p>
          <a:p>
            <a:pPr marL="0" indent="0" algn="just" defTabSz="800100">
              <a:lnSpc>
                <a:spcPct val="120000"/>
              </a:lnSpc>
              <a:spcBef>
                <a:spcPct val="30000"/>
              </a:spcBef>
              <a:buClr>
                <a:srgbClr val="0000FF"/>
              </a:buClr>
              <a:buNone/>
            </a:pPr>
            <a:endParaRPr lang="en-US" sz="2800" dirty="0">
              <a:solidFill>
                <a:srgbClr val="F400F4"/>
              </a:solidFill>
              <a:cs typeface="Arial" pitchFamily="34" charset="0"/>
            </a:endParaRPr>
          </a:p>
        </p:txBody>
      </p:sp>
      <p:sp>
        <p:nvSpPr>
          <p:cNvPr id="2" name="Date Placeholder 1"/>
          <p:cNvSpPr>
            <a:spLocks noGrp="1"/>
          </p:cNvSpPr>
          <p:nvPr>
            <p:ph type="dt" sz="half" idx="10"/>
          </p:nvPr>
        </p:nvSpPr>
        <p:spPr/>
        <p:txBody>
          <a:bodyPr/>
          <a:lstStyle/>
          <a:p>
            <a:fld id="{CB7D1628-D5ED-465A-8776-3AEF03D91833}"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8212686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212679459"/>
              </p:ext>
            </p:extLst>
          </p:nvPr>
        </p:nvGraphicFramePr>
        <p:xfrm>
          <a:off x="714375" y="762000"/>
          <a:ext cx="7639050" cy="5334000"/>
        </p:xfrm>
        <a:graphic>
          <a:graphicData uri="http://schemas.openxmlformats.org/presentationml/2006/ole">
            <mc:AlternateContent xmlns:mc="http://schemas.openxmlformats.org/markup-compatibility/2006">
              <mc:Choice xmlns:v="urn:schemas-microsoft-com:vml" Requires="v">
                <p:oleObj spid="_x0000_s1028" name="Worksheet" r:id="rId3" imgW="4324621" imgH="3019907" progId="Excel.Sheet.8">
                  <p:embed/>
                </p:oleObj>
              </mc:Choice>
              <mc:Fallback>
                <p:oleObj name="Worksheet" r:id="rId3" imgW="4324621" imgH="3019907"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375" y="762000"/>
                        <a:ext cx="7639050" cy="5334000"/>
                      </a:xfrm>
                      <a:prstGeom prst="rect">
                        <a:avLst/>
                      </a:prstGeom>
                      <a:noFill/>
                      <a:ln>
                        <a:noFill/>
                      </a:ln>
                      <a:effectLst/>
                    </p:spPr>
                  </p:pic>
                </p:oleObj>
              </mc:Fallback>
            </mc:AlternateContent>
          </a:graphicData>
        </a:graphic>
      </p:graphicFrame>
      <p:sp>
        <p:nvSpPr>
          <p:cNvPr id="3" name="Date Placeholder 2"/>
          <p:cNvSpPr>
            <a:spLocks noGrp="1"/>
          </p:cNvSpPr>
          <p:nvPr>
            <p:ph type="dt" sz="half" idx="10"/>
          </p:nvPr>
        </p:nvSpPr>
        <p:spPr/>
        <p:txBody>
          <a:bodyPr/>
          <a:lstStyle/>
          <a:p>
            <a:fld id="{B678BD17-B415-4C79-B210-45417C6B4D69}"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562406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1052939" y="152400"/>
            <a:ext cx="6946389"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3600" b="1" dirty="0" smtClean="0">
                <a:solidFill>
                  <a:schemeClr val="tx2"/>
                </a:solidFill>
              </a:rPr>
              <a:t>i) ABSORPTION AND DISTRIBUTION</a:t>
            </a:r>
            <a:endParaRPr lang="en-US" sz="3600" b="1" dirty="0">
              <a:solidFill>
                <a:schemeClr val="tx2"/>
              </a:solidFill>
            </a:endParaRPr>
          </a:p>
        </p:txBody>
      </p:sp>
      <p:sp>
        <p:nvSpPr>
          <p:cNvPr id="3" name="Content Placeholder 2"/>
          <p:cNvSpPr>
            <a:spLocks noGrp="1"/>
          </p:cNvSpPr>
          <p:nvPr>
            <p:ph idx="1"/>
          </p:nvPr>
        </p:nvSpPr>
        <p:spPr>
          <a:xfrm>
            <a:off x="457200" y="838200"/>
            <a:ext cx="8229600" cy="5638800"/>
          </a:xfrm>
        </p:spPr>
        <p:txBody>
          <a:bodyPr>
            <a:normAutofit/>
          </a:bodyPr>
          <a:lstStyle/>
          <a:p>
            <a:r>
              <a:rPr lang="en-US" b="1" dirty="0" smtClean="0">
                <a:solidFill>
                  <a:srgbClr val="000000"/>
                </a:solidFill>
              </a:rPr>
              <a:t>Absorption </a:t>
            </a:r>
            <a:r>
              <a:rPr lang="en-US" dirty="0" smtClean="0">
                <a:solidFill>
                  <a:srgbClr val="000000"/>
                </a:solidFill>
              </a:rPr>
              <a:t>– transfer of the drug from the external to the internal environment of the body; across cell membrane. </a:t>
            </a:r>
          </a:p>
          <a:p>
            <a:r>
              <a:rPr lang="en-US" dirty="0" smtClean="0">
                <a:solidFill>
                  <a:srgbClr val="000000"/>
                </a:solidFill>
              </a:rPr>
              <a:t>Effected through:</a:t>
            </a:r>
          </a:p>
          <a:p>
            <a:pPr lvl="1"/>
            <a:r>
              <a:rPr lang="en-US" dirty="0" smtClean="0">
                <a:solidFill>
                  <a:srgbClr val="000000"/>
                </a:solidFill>
              </a:rPr>
              <a:t>Passive diffusion</a:t>
            </a:r>
          </a:p>
          <a:p>
            <a:pPr lvl="1"/>
            <a:r>
              <a:rPr lang="en-US" dirty="0" smtClean="0">
                <a:solidFill>
                  <a:srgbClr val="000000"/>
                </a:solidFill>
              </a:rPr>
              <a:t>Facilitated transport</a:t>
            </a:r>
          </a:p>
          <a:p>
            <a:pPr lvl="1"/>
            <a:r>
              <a:rPr lang="en-US" dirty="0" smtClean="0">
                <a:solidFill>
                  <a:srgbClr val="000000"/>
                </a:solidFill>
              </a:rPr>
              <a:t>Active transport.</a:t>
            </a:r>
          </a:p>
          <a:p>
            <a:r>
              <a:rPr lang="en-US" b="1" dirty="0" smtClean="0">
                <a:solidFill>
                  <a:srgbClr val="000000"/>
                </a:solidFill>
              </a:rPr>
              <a:t>Distribution</a:t>
            </a:r>
            <a:r>
              <a:rPr lang="en-US" dirty="0" smtClean="0">
                <a:solidFill>
                  <a:srgbClr val="000000"/>
                </a:solidFill>
              </a:rPr>
              <a:t> </a:t>
            </a:r>
            <a:r>
              <a:rPr lang="en-US" dirty="0">
                <a:solidFill>
                  <a:srgbClr val="000000"/>
                </a:solidFill>
              </a:rPr>
              <a:t>is a branch of pharmacokinetics which describes the reversible transfer of drug from one location to another within the </a:t>
            </a:r>
            <a:r>
              <a:rPr lang="en-US" dirty="0" smtClean="0">
                <a:solidFill>
                  <a:srgbClr val="000000"/>
                </a:solidFill>
              </a:rPr>
              <a:t>body.</a:t>
            </a:r>
          </a:p>
          <a:p>
            <a:pPr marL="0" indent="0">
              <a:buNone/>
            </a:pPr>
            <a:endParaRPr lang="en-US" dirty="0"/>
          </a:p>
        </p:txBody>
      </p:sp>
      <p:sp>
        <p:nvSpPr>
          <p:cNvPr id="2" name="Date Placeholder 1"/>
          <p:cNvSpPr>
            <a:spLocks noGrp="1"/>
          </p:cNvSpPr>
          <p:nvPr>
            <p:ph type="dt" sz="half" idx="10"/>
          </p:nvPr>
        </p:nvSpPr>
        <p:spPr/>
        <p:txBody>
          <a:bodyPr/>
          <a:lstStyle/>
          <a:p>
            <a:fld id="{98A6E0C1-5CB4-4ED0-BDCE-44881C208051}"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683450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Lesson 1: Introduction to pharmacology</a:t>
            </a:r>
            <a:endParaRPr lang="en-US" dirty="0"/>
          </a:p>
        </p:txBody>
      </p:sp>
      <p:sp>
        <p:nvSpPr>
          <p:cNvPr id="3" name="Content Placeholder 2"/>
          <p:cNvSpPr>
            <a:spLocks noGrp="1"/>
          </p:cNvSpPr>
          <p:nvPr>
            <p:ph idx="1"/>
          </p:nvPr>
        </p:nvSpPr>
        <p:spPr/>
        <p:txBody>
          <a:bodyPr/>
          <a:lstStyle/>
          <a:p>
            <a:pPr marL="0" indent="0">
              <a:buNone/>
            </a:pPr>
            <a:r>
              <a:rPr lang="en-US" b="1" dirty="0" smtClean="0"/>
              <a:t>Objectives</a:t>
            </a:r>
          </a:p>
          <a:p>
            <a:pPr marL="0" indent="0">
              <a:buNone/>
            </a:pPr>
            <a:r>
              <a:rPr lang="en-US" dirty="0" smtClean="0"/>
              <a:t>At the end of the lesson, learners will:</a:t>
            </a:r>
          </a:p>
          <a:p>
            <a:r>
              <a:rPr lang="en-US" dirty="0" smtClean="0"/>
              <a:t>Define key terminologies used in pharmacology</a:t>
            </a:r>
          </a:p>
          <a:p>
            <a:r>
              <a:rPr lang="en-US" dirty="0" smtClean="0"/>
              <a:t>Explain the concepts of pharmacodynamics and pharmacokinetics</a:t>
            </a:r>
          </a:p>
          <a:p>
            <a:endParaRPr lang="en-US" dirty="0" smtClean="0"/>
          </a:p>
          <a:p>
            <a:endParaRPr lang="en-US" dirty="0"/>
          </a:p>
        </p:txBody>
      </p:sp>
      <p:sp>
        <p:nvSpPr>
          <p:cNvPr id="4" name="Date Placeholder 3"/>
          <p:cNvSpPr>
            <a:spLocks noGrp="1"/>
          </p:cNvSpPr>
          <p:nvPr>
            <p:ph type="dt" sz="half" idx="10"/>
          </p:nvPr>
        </p:nvSpPr>
        <p:spPr/>
        <p:txBody>
          <a:bodyPr/>
          <a:lstStyle/>
          <a:p>
            <a:fld id="{19CDE33F-6FD0-44E0-BD5C-DC7337A53E32}"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3481642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Dosing</a:t>
            </a:r>
            <a:endParaRPr lang="en-US" dirty="0"/>
          </a:p>
        </p:txBody>
      </p:sp>
      <p:sp>
        <p:nvSpPr>
          <p:cNvPr id="4" name="Rectangle 3"/>
          <p:cNvSpPr txBox="1">
            <a:spLocks noGrp="1" noChangeArrowheads="1"/>
          </p:cNvSpPr>
          <p:nvPr>
            <p:ph idx="1"/>
          </p:nvPr>
        </p:nvSpPr>
        <p:spPr bwMode="auto">
          <a:prstGeom prst="rect">
            <a:avLst/>
          </a:prstGeom>
          <a:noFill/>
          <a:ln w="28575">
            <a:solidFill>
              <a:srgbClr val="A5002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2075" tIns="46038" rIns="92075" bIns="46038" numCol="1" rtlCol="0" anchor="t" anchorCtr="0" compatLnSpc="1">
            <a:prstTxWarp prst="textNoShape">
              <a:avLst/>
            </a:prstTxWarp>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b="1" dirty="0" smtClean="0">
                <a:solidFill>
                  <a:srgbClr val="FF00FF"/>
                </a:solidFill>
              </a:rPr>
              <a:t>Dosing Interval</a:t>
            </a:r>
            <a:r>
              <a:rPr lang="en-US" b="1" dirty="0" smtClean="0"/>
              <a:t> - </a:t>
            </a:r>
            <a:r>
              <a:rPr lang="en-US" dirty="0" smtClean="0"/>
              <a:t>How often the drug should be given STAT, OD, BD, TDS, QID, PRN</a:t>
            </a:r>
          </a:p>
          <a:p>
            <a:pPr algn="just"/>
            <a:r>
              <a:rPr lang="en-US" b="1" dirty="0" smtClean="0">
                <a:solidFill>
                  <a:srgbClr val="FF00FF"/>
                </a:solidFill>
              </a:rPr>
              <a:t>Loading dose</a:t>
            </a:r>
            <a:r>
              <a:rPr lang="en-US" dirty="0" smtClean="0"/>
              <a:t> – Which  puts  the plasma concentration in the therapeutic range</a:t>
            </a:r>
          </a:p>
          <a:p>
            <a:pPr algn="just"/>
            <a:r>
              <a:rPr lang="en-US" b="1" dirty="0" smtClean="0">
                <a:solidFill>
                  <a:srgbClr val="FF00FF"/>
                </a:solidFill>
              </a:rPr>
              <a:t>Maintenance dose</a:t>
            </a:r>
            <a:r>
              <a:rPr lang="en-US" b="1" dirty="0" smtClean="0"/>
              <a:t> - </a:t>
            </a:r>
            <a:r>
              <a:rPr lang="en-US" dirty="0" smtClean="0"/>
              <a:t>Routine smaller doses to maintain the steady state (Plateau) </a:t>
            </a:r>
          </a:p>
        </p:txBody>
      </p:sp>
      <p:sp>
        <p:nvSpPr>
          <p:cNvPr id="3" name="Date Placeholder 2"/>
          <p:cNvSpPr>
            <a:spLocks noGrp="1"/>
          </p:cNvSpPr>
          <p:nvPr>
            <p:ph type="dt" sz="half" idx="10"/>
          </p:nvPr>
        </p:nvSpPr>
        <p:spPr/>
        <p:txBody>
          <a:bodyPr/>
          <a:lstStyle/>
          <a:p>
            <a:fld id="{90D261DD-A139-493A-A491-2C7133DAAB0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336304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457200" y="274638"/>
            <a:ext cx="8229600" cy="487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r>
              <a:rPr lang="en-US" b="1" dirty="0" smtClean="0"/>
              <a:t>ii) METABOLISM</a:t>
            </a:r>
          </a:p>
        </p:txBody>
      </p:sp>
      <p:sp>
        <p:nvSpPr>
          <p:cNvPr id="4" name="Rectangle 3"/>
          <p:cNvSpPr>
            <a:spLocks noGrp="1" noChangeArrowheads="1"/>
          </p:cNvSpPr>
          <p:nvPr>
            <p:ph idx="1"/>
          </p:nvPr>
        </p:nvSpPr>
        <p:spPr bwMode="auto">
          <a:xfrm>
            <a:off x="228600" y="990600"/>
            <a:ext cx="8610600" cy="556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just" eaLnBrk="1" hangingPunct="1">
              <a:lnSpc>
                <a:spcPct val="90000"/>
              </a:lnSpc>
              <a:buSzPct val="70000"/>
              <a:buFont typeface="Wingdings" pitchFamily="2" charset="2"/>
              <a:buChar char="v"/>
            </a:pPr>
            <a:r>
              <a:rPr lang="en-US" sz="2800" dirty="0" smtClean="0"/>
              <a:t>Metabolism  = change / biotransformation</a:t>
            </a:r>
          </a:p>
          <a:p>
            <a:pPr algn="just" eaLnBrk="1" hangingPunct="1">
              <a:lnSpc>
                <a:spcPct val="90000"/>
              </a:lnSpc>
              <a:buSzPct val="70000"/>
              <a:buFont typeface="Wingdings" pitchFamily="2" charset="2"/>
              <a:buChar char="v"/>
            </a:pPr>
            <a:r>
              <a:rPr lang="en-US" sz="2800" dirty="0" smtClean="0">
                <a:solidFill>
                  <a:srgbClr val="0033CC"/>
                </a:solidFill>
              </a:rPr>
              <a:t>The conversion from one chemical form to another</a:t>
            </a:r>
            <a:endParaRPr lang="en-US" sz="2800" dirty="0" smtClean="0"/>
          </a:p>
          <a:p>
            <a:pPr algn="just" eaLnBrk="1" hangingPunct="1">
              <a:lnSpc>
                <a:spcPct val="90000"/>
              </a:lnSpc>
              <a:buFont typeface="Wingdings" pitchFamily="2" charset="2"/>
              <a:buChar char="v"/>
            </a:pPr>
            <a:r>
              <a:rPr lang="en-US" sz="2800" u="sng" dirty="0" smtClean="0"/>
              <a:t>Site of drug biotransformation</a:t>
            </a:r>
          </a:p>
          <a:p>
            <a:pPr lvl="2" algn="just" eaLnBrk="1" hangingPunct="1">
              <a:lnSpc>
                <a:spcPct val="90000"/>
              </a:lnSpc>
            </a:pPr>
            <a:r>
              <a:rPr lang="en-US" sz="2800" dirty="0" smtClean="0">
                <a:solidFill>
                  <a:srgbClr val="0033CC"/>
                </a:solidFill>
              </a:rPr>
              <a:t>Liver</a:t>
            </a:r>
            <a:r>
              <a:rPr lang="en-US" sz="2800" dirty="0" smtClean="0"/>
              <a:t> - cytochrome P450 pathways OR microsomal P450 pathways are used to metabolize most agents</a:t>
            </a:r>
          </a:p>
          <a:p>
            <a:pPr lvl="2" algn="just" eaLnBrk="1" hangingPunct="1">
              <a:lnSpc>
                <a:spcPct val="90000"/>
              </a:lnSpc>
            </a:pPr>
            <a:r>
              <a:rPr lang="en-US" sz="2800" dirty="0" smtClean="0">
                <a:solidFill>
                  <a:srgbClr val="FF0000"/>
                </a:solidFill>
              </a:rPr>
              <a:t>Enzymatic alteration</a:t>
            </a:r>
            <a:r>
              <a:rPr lang="en-US" sz="2800" dirty="0" smtClean="0"/>
              <a:t> of drug structure</a:t>
            </a:r>
            <a:endParaRPr lang="en-US" sz="2800" b="1" dirty="0" smtClean="0"/>
          </a:p>
          <a:p>
            <a:pPr algn="just" eaLnBrk="1" hangingPunct="1">
              <a:lnSpc>
                <a:spcPct val="90000"/>
              </a:lnSpc>
              <a:buSzPct val="70000"/>
              <a:buFont typeface="Wingdings" pitchFamily="2" charset="2"/>
              <a:buChar char="v"/>
            </a:pPr>
            <a:r>
              <a:rPr lang="en-US" sz="2800" b="1" u="sng" dirty="0" smtClean="0"/>
              <a:t> </a:t>
            </a:r>
            <a:r>
              <a:rPr lang="en-US" sz="2800" u="sng" dirty="0" smtClean="0"/>
              <a:t>Effect of  metabolism</a:t>
            </a:r>
            <a:r>
              <a:rPr lang="en-US" sz="2800" dirty="0" smtClean="0"/>
              <a:t> </a:t>
            </a:r>
          </a:p>
          <a:p>
            <a:pPr lvl="1" algn="just" eaLnBrk="1" hangingPunct="1">
              <a:lnSpc>
                <a:spcPct val="90000"/>
              </a:lnSpc>
              <a:buSzPct val="70000"/>
              <a:buFont typeface="Wingdings" pitchFamily="2" charset="2"/>
              <a:buChar char="v"/>
            </a:pPr>
            <a:r>
              <a:rPr lang="en-US" dirty="0" smtClean="0"/>
              <a:t>80% of drugs  become inactive</a:t>
            </a:r>
          </a:p>
          <a:p>
            <a:pPr lvl="1" algn="just" eaLnBrk="1" hangingPunct="1">
              <a:lnSpc>
                <a:spcPct val="90000"/>
              </a:lnSpc>
              <a:buSzPct val="70000"/>
              <a:buFont typeface="Wingdings" pitchFamily="2" charset="2"/>
              <a:buChar char="v"/>
            </a:pPr>
            <a:r>
              <a:rPr lang="en-US" dirty="0" smtClean="0"/>
              <a:t>Inactive drug becomes active: </a:t>
            </a:r>
            <a:r>
              <a:rPr lang="en-US" dirty="0" err="1" smtClean="0"/>
              <a:t>Prodrug</a:t>
            </a:r>
            <a:endParaRPr lang="en-US" dirty="0" smtClean="0"/>
          </a:p>
          <a:p>
            <a:pPr lvl="1" algn="just" eaLnBrk="1" hangingPunct="1">
              <a:lnSpc>
                <a:spcPct val="90000"/>
              </a:lnSpc>
              <a:buSzPct val="70000"/>
              <a:buFont typeface="Wingdings" pitchFamily="2" charset="2"/>
              <a:buChar char="v"/>
            </a:pPr>
            <a:r>
              <a:rPr lang="en-US" dirty="0" smtClean="0"/>
              <a:t>Some drugs do not get  metabolized at all</a:t>
            </a:r>
          </a:p>
          <a:p>
            <a:pPr algn="just">
              <a:lnSpc>
                <a:spcPct val="90000"/>
              </a:lnSpc>
              <a:buSzPct val="70000"/>
              <a:buFont typeface="Wingdings" pitchFamily="2" charset="2"/>
              <a:buChar char="v"/>
            </a:pPr>
            <a:r>
              <a:rPr lang="en-US" dirty="0" smtClean="0"/>
              <a:t>Other drugs may induce or inhibit metabolism</a:t>
            </a:r>
            <a:endParaRPr lang="en-US" dirty="0"/>
          </a:p>
        </p:txBody>
      </p:sp>
      <p:sp>
        <p:nvSpPr>
          <p:cNvPr id="2" name="Date Placeholder 1"/>
          <p:cNvSpPr>
            <a:spLocks noGrp="1"/>
          </p:cNvSpPr>
          <p:nvPr>
            <p:ph type="dt" sz="half" idx="10"/>
          </p:nvPr>
        </p:nvSpPr>
        <p:spPr/>
        <p:txBody>
          <a:bodyPr/>
          <a:lstStyle/>
          <a:p>
            <a:fld id="{EA84A8C1-F040-41A4-9ED6-E033BD362BDB}"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3075806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762000"/>
          </a:xfrm>
        </p:spPr>
        <p:txBody>
          <a:bodyPr>
            <a:normAutofit fontScale="90000"/>
          </a:bodyPr>
          <a:lstStyle/>
          <a:p>
            <a:r>
              <a:rPr lang="en-US" b="1" dirty="0">
                <a:solidFill>
                  <a:schemeClr val="tx2"/>
                </a:solidFill>
                <a:cs typeface="Arial" pitchFamily="34" charset="0"/>
              </a:rPr>
              <a:t>First Pass Metabolism</a:t>
            </a:r>
            <a:br>
              <a:rPr lang="en-US" b="1" dirty="0">
                <a:solidFill>
                  <a:schemeClr val="tx2"/>
                </a:solidFill>
                <a:cs typeface="Arial" pitchFamily="34" charset="0"/>
              </a:rPr>
            </a:br>
            <a:endParaRPr lang="en-US" dirty="0"/>
          </a:p>
        </p:txBody>
      </p:sp>
      <p:sp>
        <p:nvSpPr>
          <p:cNvPr id="3" name="Content Placeholder 2"/>
          <p:cNvSpPr>
            <a:spLocks noGrp="1"/>
          </p:cNvSpPr>
          <p:nvPr>
            <p:ph idx="1"/>
          </p:nvPr>
        </p:nvSpPr>
        <p:spPr>
          <a:xfrm>
            <a:off x="457200" y="685800"/>
            <a:ext cx="8229600" cy="5715000"/>
          </a:xfrm>
        </p:spPr>
        <p:txBody>
          <a:bodyPr>
            <a:normAutofit/>
          </a:bodyPr>
          <a:lstStyle/>
          <a:p>
            <a:r>
              <a:rPr lang="en-US" dirty="0">
                <a:solidFill>
                  <a:srgbClr val="000000"/>
                </a:solidFill>
              </a:rPr>
              <a:t>The first-pass metabolism (also known as first-pass effect or </a:t>
            </a:r>
            <a:r>
              <a:rPr lang="en-US" dirty="0" err="1">
                <a:solidFill>
                  <a:srgbClr val="000000"/>
                </a:solidFill>
              </a:rPr>
              <a:t>presystemic</a:t>
            </a:r>
            <a:r>
              <a:rPr lang="en-US" dirty="0">
                <a:solidFill>
                  <a:srgbClr val="000000"/>
                </a:solidFill>
              </a:rPr>
              <a:t> metabolism) is a phenomenon of drug metabolism whereby the concentration of a drug is greatly reduced </a:t>
            </a:r>
            <a:r>
              <a:rPr lang="en-US" dirty="0">
                <a:solidFill>
                  <a:srgbClr val="0033CC"/>
                </a:solidFill>
              </a:rPr>
              <a:t>before it reaches the systemic </a:t>
            </a:r>
            <a:r>
              <a:rPr lang="en-US" dirty="0" smtClean="0">
                <a:solidFill>
                  <a:srgbClr val="0033CC"/>
                </a:solidFill>
              </a:rPr>
              <a:t>circulation</a:t>
            </a:r>
          </a:p>
          <a:p>
            <a:r>
              <a:rPr lang="en-US" dirty="0">
                <a:solidFill>
                  <a:srgbClr val="000000"/>
                </a:solidFill>
              </a:rPr>
              <a:t>Systems that affect the first pass effect of the drug</a:t>
            </a:r>
            <a:r>
              <a:rPr lang="en-US" dirty="0" smtClean="0">
                <a:solidFill>
                  <a:srgbClr val="000000"/>
                </a:solidFill>
              </a:rPr>
              <a:t>,</a:t>
            </a:r>
            <a:endParaRPr lang="en-US" dirty="0">
              <a:solidFill>
                <a:srgbClr val="000000"/>
              </a:solidFill>
            </a:endParaRPr>
          </a:p>
          <a:p>
            <a:pPr lvl="1">
              <a:buFontTx/>
              <a:buChar char="•"/>
            </a:pPr>
            <a:r>
              <a:rPr lang="en-US" sz="3200" dirty="0">
                <a:solidFill>
                  <a:srgbClr val="000000"/>
                </a:solidFill>
              </a:rPr>
              <a:t> Enzymes of the gastro intestinal lumen</a:t>
            </a:r>
          </a:p>
          <a:p>
            <a:pPr lvl="1">
              <a:buFontTx/>
              <a:buChar char="•"/>
            </a:pPr>
            <a:r>
              <a:rPr lang="en-US" sz="3200" dirty="0">
                <a:solidFill>
                  <a:srgbClr val="000000"/>
                </a:solidFill>
              </a:rPr>
              <a:t> Gut wall enzyme</a:t>
            </a:r>
          </a:p>
          <a:p>
            <a:pPr lvl="1">
              <a:buFontTx/>
              <a:buChar char="•"/>
            </a:pPr>
            <a:r>
              <a:rPr lang="en-US" sz="3200" dirty="0">
                <a:solidFill>
                  <a:srgbClr val="000000"/>
                </a:solidFill>
              </a:rPr>
              <a:t> Bacterial enzymes</a:t>
            </a:r>
          </a:p>
          <a:p>
            <a:pPr lvl="1">
              <a:buFontTx/>
              <a:buChar char="•"/>
            </a:pPr>
            <a:r>
              <a:rPr lang="en-US" sz="3200" dirty="0">
                <a:solidFill>
                  <a:srgbClr val="000000"/>
                </a:solidFill>
              </a:rPr>
              <a:t> Hepatic enzymes</a:t>
            </a:r>
          </a:p>
          <a:p>
            <a:endParaRPr lang="en-US" dirty="0"/>
          </a:p>
        </p:txBody>
      </p:sp>
      <p:sp>
        <p:nvSpPr>
          <p:cNvPr id="4" name="Date Placeholder 3"/>
          <p:cNvSpPr>
            <a:spLocks noGrp="1"/>
          </p:cNvSpPr>
          <p:nvPr>
            <p:ph type="dt" sz="half" idx="10"/>
          </p:nvPr>
        </p:nvSpPr>
        <p:spPr/>
        <p:txBody>
          <a:bodyPr/>
          <a:lstStyle/>
          <a:p>
            <a:fld id="{D389D1D1-FE7E-408F-84D8-EA0DB00C79C8}"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136813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endParaRPr lang="en-US" dirty="0"/>
          </a:p>
        </p:txBody>
      </p:sp>
      <p:sp>
        <p:nvSpPr>
          <p:cNvPr id="3" name="Content Placeholder 2"/>
          <p:cNvSpPr>
            <a:spLocks noGrp="1"/>
          </p:cNvSpPr>
          <p:nvPr>
            <p:ph idx="1"/>
          </p:nvPr>
        </p:nvSpPr>
        <p:spPr>
          <a:xfrm>
            <a:off x="304800" y="1295400"/>
            <a:ext cx="8534400" cy="5029200"/>
          </a:xfrm>
        </p:spPr>
        <p:txBody>
          <a:bodyPr>
            <a:normAutofit/>
          </a:bodyPr>
          <a:lstStyle/>
          <a:p>
            <a:pPr marL="287338" indent="-287338" algn="just" defTabSz="800100">
              <a:lnSpc>
                <a:spcPct val="120000"/>
              </a:lnSpc>
              <a:spcBef>
                <a:spcPct val="30000"/>
              </a:spcBef>
              <a:buClr>
                <a:srgbClr val="0000FF"/>
              </a:buClr>
              <a:buFont typeface="Wingdings" pitchFamily="2" charset="2"/>
              <a:buChar char="v"/>
            </a:pPr>
            <a:r>
              <a:rPr lang="en-US" sz="2600" u="sng" dirty="0">
                <a:solidFill>
                  <a:srgbClr val="000000"/>
                </a:solidFill>
                <a:cs typeface="Arial" pitchFamily="34" charset="0"/>
              </a:rPr>
              <a:t>Effect  of  first  pass  metabolism</a:t>
            </a:r>
          </a:p>
          <a:p>
            <a:pPr marL="500063" lvl="1" indent="-211138" algn="just" defTabSz="800100">
              <a:lnSpc>
                <a:spcPct val="120000"/>
              </a:lnSpc>
              <a:spcBef>
                <a:spcPct val="30000"/>
              </a:spcBef>
              <a:buClr>
                <a:srgbClr val="FF0000"/>
              </a:buClr>
              <a:buFont typeface="Wingdings" pitchFamily="2" charset="2"/>
              <a:buChar char="Ø"/>
            </a:pPr>
            <a:r>
              <a:rPr lang="en-US" sz="2400" dirty="0">
                <a:solidFill>
                  <a:srgbClr val="000000"/>
                </a:solidFill>
                <a:cs typeface="Arial" pitchFamily="34" charset="0"/>
              </a:rPr>
              <a:t>Part  of  administered dose made  inactive</a:t>
            </a:r>
          </a:p>
          <a:p>
            <a:pPr marL="712788" lvl="2" indent="-211138" algn="just" defTabSz="800100">
              <a:lnSpc>
                <a:spcPct val="115000"/>
              </a:lnSpc>
              <a:spcBef>
                <a:spcPct val="35000"/>
              </a:spcBef>
              <a:buClr>
                <a:srgbClr val="339933"/>
              </a:buClr>
              <a:buFont typeface="Wingdings" pitchFamily="2" charset="2"/>
              <a:buChar char="v"/>
            </a:pPr>
            <a:r>
              <a:rPr lang="en-US" dirty="0">
                <a:solidFill>
                  <a:srgbClr val="000000"/>
                </a:solidFill>
                <a:cs typeface="Arial" pitchFamily="34" charset="0"/>
              </a:rPr>
              <a:t>↓ bioavailability</a:t>
            </a:r>
          </a:p>
          <a:p>
            <a:pPr marL="500063" lvl="1" indent="-211138" algn="just" defTabSz="800100">
              <a:lnSpc>
                <a:spcPct val="120000"/>
              </a:lnSpc>
              <a:spcBef>
                <a:spcPct val="30000"/>
              </a:spcBef>
              <a:buClr>
                <a:srgbClr val="FF0000"/>
              </a:buClr>
              <a:buFont typeface="Wingdings" pitchFamily="2" charset="2"/>
              <a:buChar char="Ø"/>
            </a:pPr>
            <a:r>
              <a:rPr lang="en-US" sz="2400" dirty="0">
                <a:solidFill>
                  <a:srgbClr val="000000"/>
                </a:solidFill>
                <a:cs typeface="Arial" pitchFamily="34" charset="0"/>
              </a:rPr>
              <a:t>Drug  converted  into  its  active </a:t>
            </a:r>
            <a:r>
              <a:rPr lang="en-US" sz="2400" dirty="0" smtClean="0">
                <a:solidFill>
                  <a:srgbClr val="000000"/>
                </a:solidFill>
                <a:cs typeface="Arial" pitchFamily="34" charset="0"/>
              </a:rPr>
              <a:t>form</a:t>
            </a:r>
            <a:endParaRPr lang="en-US" sz="2400" dirty="0">
              <a:solidFill>
                <a:srgbClr val="000000"/>
              </a:solidFill>
              <a:cs typeface="Arial" pitchFamily="34" charset="0"/>
            </a:endParaRPr>
          </a:p>
          <a:p>
            <a:pPr marL="287338" indent="-287338" algn="just" defTabSz="800100">
              <a:lnSpc>
                <a:spcPct val="120000"/>
              </a:lnSpc>
              <a:spcBef>
                <a:spcPct val="30000"/>
              </a:spcBef>
              <a:buClr>
                <a:srgbClr val="0000FF"/>
              </a:buClr>
              <a:buFontTx/>
              <a:buChar char="•"/>
            </a:pPr>
            <a:r>
              <a:rPr lang="en-US" sz="2600" dirty="0">
                <a:solidFill>
                  <a:srgbClr val="000000"/>
                </a:solidFill>
                <a:cs typeface="Arial" pitchFamily="34" charset="0"/>
              </a:rPr>
              <a:t>Nitroglycerin  when  given  orally</a:t>
            </a:r>
          </a:p>
          <a:p>
            <a:pPr marL="500063" lvl="1" indent="-211138" algn="just" defTabSz="800100">
              <a:lnSpc>
                <a:spcPct val="120000"/>
              </a:lnSpc>
              <a:spcBef>
                <a:spcPct val="30000"/>
              </a:spcBef>
              <a:buClr>
                <a:srgbClr val="FF0000"/>
              </a:buClr>
              <a:buFontTx/>
              <a:buChar char="•"/>
            </a:pPr>
            <a:r>
              <a:rPr lang="en-US" dirty="0">
                <a:solidFill>
                  <a:srgbClr val="000000"/>
                </a:solidFill>
                <a:cs typeface="Arial" pitchFamily="34" charset="0"/>
              </a:rPr>
              <a:t>Totally   inactivated  in  the  liver</a:t>
            </a:r>
          </a:p>
          <a:p>
            <a:pPr marL="500063" lvl="1" indent="-211138" algn="just" defTabSz="800100">
              <a:lnSpc>
                <a:spcPct val="120000"/>
              </a:lnSpc>
              <a:spcBef>
                <a:spcPct val="30000"/>
              </a:spcBef>
              <a:buClr>
                <a:srgbClr val="FF0000"/>
              </a:buClr>
              <a:buFontTx/>
              <a:buChar char="•"/>
            </a:pPr>
            <a:r>
              <a:rPr lang="en-US" dirty="0">
                <a:solidFill>
                  <a:srgbClr val="000000"/>
                </a:solidFill>
                <a:cs typeface="Arial" pitchFamily="34" charset="0"/>
              </a:rPr>
              <a:t>100%  first pass  effect</a:t>
            </a:r>
          </a:p>
          <a:p>
            <a:pPr marL="500063" lvl="1" indent="-211138" algn="just" defTabSz="800100">
              <a:lnSpc>
                <a:spcPct val="120000"/>
              </a:lnSpc>
              <a:spcBef>
                <a:spcPct val="30000"/>
              </a:spcBef>
              <a:buClr>
                <a:srgbClr val="FF0000"/>
              </a:buClr>
              <a:buFontTx/>
              <a:buChar char="•"/>
            </a:pPr>
            <a:r>
              <a:rPr lang="en-US" dirty="0">
                <a:solidFill>
                  <a:srgbClr val="000000"/>
                </a:solidFill>
                <a:cs typeface="Arial" pitchFamily="34" charset="0"/>
              </a:rPr>
              <a:t>Always  given  sublingually</a:t>
            </a:r>
          </a:p>
          <a:p>
            <a:endParaRPr lang="en-US" dirty="0"/>
          </a:p>
        </p:txBody>
      </p:sp>
      <p:sp>
        <p:nvSpPr>
          <p:cNvPr id="4" name="Date Placeholder 3"/>
          <p:cNvSpPr>
            <a:spLocks noGrp="1"/>
          </p:cNvSpPr>
          <p:nvPr>
            <p:ph type="dt" sz="half" idx="10"/>
          </p:nvPr>
        </p:nvSpPr>
        <p:spPr/>
        <p:txBody>
          <a:bodyPr/>
          <a:lstStyle/>
          <a:p>
            <a:fld id="{ABE36AF5-99BC-4284-A694-05569746BD62}"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4430054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t>prodrug</a:t>
            </a:r>
            <a:endParaRPr lang="en-US" dirty="0"/>
          </a:p>
        </p:txBody>
      </p:sp>
      <p:sp>
        <p:nvSpPr>
          <p:cNvPr id="4" name="Rectangle 3"/>
          <p:cNvSpPr>
            <a:spLocks noGrp="1" noChangeArrowheads="1"/>
          </p:cNvSpPr>
          <p:nvPr>
            <p:ph idx="1"/>
          </p:nvPr>
        </p:nvSpPr>
        <p:spPr bwMode="auto">
          <a:xfrm>
            <a:off x="457200" y="1066800"/>
            <a:ext cx="8229600" cy="3581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buSzPct val="80000"/>
              <a:buFont typeface="Wingdings" pitchFamily="2" charset="2"/>
              <a:buChar char="v"/>
            </a:pPr>
            <a:r>
              <a:rPr lang="en-US" sz="2800" dirty="0" smtClean="0"/>
              <a:t>Administered  in an inactive  form</a:t>
            </a:r>
          </a:p>
          <a:p>
            <a:pPr eaLnBrk="1" hangingPunct="1">
              <a:buSzPct val="80000"/>
              <a:buFont typeface="Wingdings" pitchFamily="2" charset="2"/>
              <a:buChar char="v"/>
            </a:pPr>
            <a:r>
              <a:rPr lang="en-US" sz="2800" dirty="0" smtClean="0"/>
              <a:t>After administration  converted into their active form</a:t>
            </a:r>
          </a:p>
          <a:p>
            <a:pPr lvl="1" eaLnBrk="1" hangingPunct="1">
              <a:buSzPct val="80000"/>
              <a:buFont typeface="Wingdings" pitchFamily="2" charset="2"/>
              <a:buChar char="v"/>
            </a:pPr>
            <a:r>
              <a:rPr lang="en-US" dirty="0" smtClean="0"/>
              <a:t>usually  in liver</a:t>
            </a:r>
          </a:p>
          <a:p>
            <a:pPr eaLnBrk="1" hangingPunct="1">
              <a:buSzPct val="80000"/>
              <a:buFont typeface="Wingdings" pitchFamily="2" charset="2"/>
              <a:buChar char="v"/>
            </a:pPr>
            <a:r>
              <a:rPr lang="en-US" sz="2800" dirty="0" smtClean="0"/>
              <a:t>Designed to improve bioavailability</a:t>
            </a:r>
          </a:p>
          <a:p>
            <a:pPr eaLnBrk="1" hangingPunct="1">
              <a:buSzPct val="80000"/>
              <a:buFont typeface="Wingdings" pitchFamily="2" charset="2"/>
              <a:buChar char="v"/>
            </a:pPr>
            <a:r>
              <a:rPr lang="en-US" sz="2800" dirty="0" smtClean="0"/>
              <a:t>Examples</a:t>
            </a:r>
          </a:p>
          <a:p>
            <a:pPr lvl="1" eaLnBrk="1" hangingPunct="1">
              <a:buSzPct val="80000"/>
              <a:buFont typeface="Wingdings" pitchFamily="2" charset="2"/>
              <a:buChar char="v"/>
            </a:pPr>
            <a:r>
              <a:rPr lang="en-US" dirty="0" err="1" smtClean="0"/>
              <a:t>Enalapril</a:t>
            </a:r>
            <a:r>
              <a:rPr lang="en-US" dirty="0" smtClean="0"/>
              <a:t> – </a:t>
            </a:r>
            <a:r>
              <a:rPr lang="en-US" dirty="0" err="1" smtClean="0"/>
              <a:t>Enalaprilate</a:t>
            </a:r>
            <a:endParaRPr lang="en-US" dirty="0" smtClean="0"/>
          </a:p>
          <a:p>
            <a:pPr lvl="1" eaLnBrk="1" hangingPunct="1">
              <a:buSzPct val="80000"/>
              <a:buFont typeface="Wingdings" pitchFamily="2" charset="2"/>
              <a:buChar char="v"/>
            </a:pPr>
            <a:r>
              <a:rPr lang="en-US" dirty="0" err="1" smtClean="0"/>
              <a:t>Ramipril</a:t>
            </a:r>
            <a:r>
              <a:rPr lang="en-US" dirty="0" smtClean="0"/>
              <a:t> - </a:t>
            </a:r>
            <a:r>
              <a:rPr lang="en-US" dirty="0" err="1" smtClean="0"/>
              <a:t>Ramiprilate</a:t>
            </a:r>
            <a:endParaRPr lang="en-US" dirty="0" smtClean="0"/>
          </a:p>
        </p:txBody>
      </p:sp>
      <p:sp>
        <p:nvSpPr>
          <p:cNvPr id="3" name="Date Placeholder 2"/>
          <p:cNvSpPr>
            <a:spLocks noGrp="1"/>
          </p:cNvSpPr>
          <p:nvPr>
            <p:ph type="dt" sz="half" idx="10"/>
          </p:nvPr>
        </p:nvSpPr>
        <p:spPr/>
        <p:txBody>
          <a:bodyPr/>
          <a:lstStyle/>
          <a:p>
            <a:fld id="{D187AED2-4C4B-4DCB-A869-03AEC0073C1C}"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1877441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effectLst>
                  <a:outerShdw blurRad="38100" dist="38100" dir="2700000" algn="tl">
                    <a:srgbClr val="000000">
                      <a:alpha val="43137"/>
                    </a:srgbClr>
                  </a:outerShdw>
                </a:effectLst>
              </a:rPr>
              <a:t>iii) Elimination of drug</a:t>
            </a:r>
            <a:endParaRPr lang="en-US" b="1" dirty="0">
              <a:effectLst>
                <a:outerShdw blurRad="38100" dist="38100" dir="2700000" algn="tl">
                  <a:srgbClr val="000000">
                    <a:alpha val="43137"/>
                  </a:srgbClr>
                </a:outerShdw>
              </a:effectLst>
            </a:endParaRPr>
          </a:p>
        </p:txBody>
      </p:sp>
      <p:sp>
        <p:nvSpPr>
          <p:cNvPr id="4" name="Text Box 6"/>
          <p:cNvSpPr txBox="1">
            <a:spLocks noGrp="1" noChangeArrowheads="1"/>
          </p:cNvSpPr>
          <p:nvPr>
            <p:ph idx="1"/>
          </p:nvPr>
        </p:nvSpPr>
        <p:spPr bwMode="auto">
          <a:xfrm>
            <a:off x="571500" y="11430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just">
              <a:lnSpc>
                <a:spcPct val="110000"/>
              </a:lnSpc>
            </a:pPr>
            <a:r>
              <a:rPr lang="en-US" sz="2600" dirty="0">
                <a:solidFill>
                  <a:srgbClr val="000000"/>
                </a:solidFill>
              </a:rPr>
              <a:t>Drugs &amp;/or its metabolites are irreversibly eliminated from the body</a:t>
            </a:r>
          </a:p>
        </p:txBody>
      </p:sp>
      <p:sp>
        <p:nvSpPr>
          <p:cNvPr id="5" name="Rectangle 5"/>
          <p:cNvSpPr>
            <a:spLocks noChangeArrowheads="1"/>
          </p:cNvSpPr>
          <p:nvPr/>
        </p:nvSpPr>
        <p:spPr bwMode="auto">
          <a:xfrm>
            <a:off x="609600" y="2286000"/>
            <a:ext cx="7696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7338" indent="-287338" algn="l" defTabSz="800100">
              <a:lnSpc>
                <a:spcPct val="90000"/>
              </a:lnSpc>
              <a:spcBef>
                <a:spcPct val="30000"/>
              </a:spcBef>
              <a:buClr>
                <a:srgbClr val="0000FF"/>
              </a:buClr>
              <a:buFontTx/>
              <a:buChar char="•"/>
            </a:pPr>
            <a:r>
              <a:rPr lang="en-US" sz="2600" dirty="0">
                <a:solidFill>
                  <a:srgbClr val="FF0000"/>
                </a:solidFill>
                <a:cs typeface="Arial" pitchFamily="34" charset="0"/>
              </a:rPr>
              <a:t>Elimination of  the drug</a:t>
            </a:r>
            <a:r>
              <a:rPr lang="en-US" sz="2800" dirty="0">
                <a:solidFill>
                  <a:srgbClr val="000000"/>
                </a:solidFill>
                <a:cs typeface="Arial" pitchFamily="34" charset="0"/>
              </a:rPr>
              <a:t> </a:t>
            </a:r>
          </a:p>
          <a:p>
            <a:pPr marL="500063" lvl="1" indent="-211138" algn="l" defTabSz="800100">
              <a:lnSpc>
                <a:spcPct val="90000"/>
              </a:lnSpc>
              <a:spcBef>
                <a:spcPct val="30000"/>
              </a:spcBef>
              <a:buClr>
                <a:srgbClr val="FF0000"/>
              </a:buClr>
              <a:buFontTx/>
              <a:buChar char="•"/>
            </a:pPr>
            <a:r>
              <a:rPr lang="en-US" sz="2400" dirty="0">
                <a:solidFill>
                  <a:srgbClr val="000000"/>
                </a:solidFill>
                <a:cs typeface="Arial" pitchFamily="34" charset="0"/>
              </a:rPr>
              <a:t>Unchanged (Parent form)</a:t>
            </a:r>
          </a:p>
          <a:p>
            <a:pPr marL="500063" lvl="1" indent="-211138" algn="l" defTabSz="800100">
              <a:lnSpc>
                <a:spcPct val="90000"/>
              </a:lnSpc>
              <a:spcBef>
                <a:spcPct val="30000"/>
              </a:spcBef>
              <a:buClr>
                <a:srgbClr val="FF0000"/>
              </a:buClr>
              <a:buFontTx/>
              <a:buChar char="•"/>
            </a:pPr>
            <a:r>
              <a:rPr lang="en-US" sz="2400" dirty="0">
                <a:solidFill>
                  <a:srgbClr val="000000"/>
                </a:solidFill>
                <a:cs typeface="Arial" pitchFamily="34" charset="0"/>
              </a:rPr>
              <a:t>Metabolites</a:t>
            </a:r>
          </a:p>
          <a:p>
            <a:pPr marL="712788" lvl="2" indent="-211138" algn="l" defTabSz="800100">
              <a:lnSpc>
                <a:spcPct val="90000"/>
              </a:lnSpc>
              <a:spcBef>
                <a:spcPct val="35000"/>
              </a:spcBef>
              <a:buClr>
                <a:srgbClr val="339933"/>
              </a:buClr>
              <a:buFontTx/>
              <a:buChar char="•"/>
            </a:pPr>
            <a:endParaRPr lang="en-US" dirty="0">
              <a:solidFill>
                <a:srgbClr val="000000"/>
              </a:solidFill>
              <a:cs typeface="Arial" pitchFamily="34" charset="0"/>
            </a:endParaRPr>
          </a:p>
          <a:p>
            <a:pPr marL="287338" indent="-287338" algn="l" defTabSz="800100">
              <a:lnSpc>
                <a:spcPct val="90000"/>
              </a:lnSpc>
              <a:spcBef>
                <a:spcPct val="30000"/>
              </a:spcBef>
              <a:buClr>
                <a:srgbClr val="0000FF"/>
              </a:buClr>
              <a:buFontTx/>
              <a:buChar char="•"/>
            </a:pPr>
            <a:r>
              <a:rPr lang="en-US" sz="2600" dirty="0">
                <a:solidFill>
                  <a:srgbClr val="FF0000"/>
                </a:solidFill>
                <a:cs typeface="Arial" pitchFamily="34" charset="0"/>
              </a:rPr>
              <a:t>Routes of excretion</a:t>
            </a:r>
          </a:p>
          <a:p>
            <a:pPr marL="500063" lvl="1" indent="-211138" algn="l" defTabSz="800100">
              <a:lnSpc>
                <a:spcPct val="90000"/>
              </a:lnSpc>
              <a:spcBef>
                <a:spcPct val="30000"/>
              </a:spcBef>
              <a:buClr>
                <a:srgbClr val="FF0000"/>
              </a:buClr>
              <a:buFontTx/>
              <a:buChar char="•"/>
            </a:pPr>
            <a:r>
              <a:rPr lang="en-US" sz="2800" dirty="0">
                <a:solidFill>
                  <a:srgbClr val="000000"/>
                </a:solidFill>
                <a:cs typeface="Arial" pitchFamily="34" charset="0"/>
              </a:rPr>
              <a:t>Kidneys – Urine</a:t>
            </a:r>
          </a:p>
          <a:p>
            <a:pPr marL="500063" lvl="1" indent="-211138" algn="l" defTabSz="800100">
              <a:lnSpc>
                <a:spcPct val="90000"/>
              </a:lnSpc>
              <a:spcBef>
                <a:spcPct val="30000"/>
              </a:spcBef>
              <a:buClr>
                <a:srgbClr val="FF0000"/>
              </a:buClr>
              <a:buFontTx/>
              <a:buChar char="•"/>
            </a:pPr>
            <a:r>
              <a:rPr lang="en-US" sz="2800" dirty="0">
                <a:solidFill>
                  <a:srgbClr val="000000"/>
                </a:solidFill>
                <a:cs typeface="Arial" pitchFamily="34" charset="0"/>
              </a:rPr>
              <a:t>GIT – Stools</a:t>
            </a:r>
          </a:p>
          <a:p>
            <a:pPr marL="500063" lvl="1" indent="-211138" algn="l" defTabSz="800100">
              <a:lnSpc>
                <a:spcPct val="90000"/>
              </a:lnSpc>
              <a:spcBef>
                <a:spcPct val="30000"/>
              </a:spcBef>
              <a:buClr>
                <a:srgbClr val="FF0000"/>
              </a:buClr>
              <a:buFontTx/>
              <a:buChar char="•"/>
            </a:pPr>
            <a:r>
              <a:rPr lang="en-US" sz="2800" dirty="0">
                <a:solidFill>
                  <a:srgbClr val="000000"/>
                </a:solidFill>
                <a:cs typeface="Arial" pitchFamily="34" charset="0"/>
              </a:rPr>
              <a:t>Skin - Perspiration</a:t>
            </a:r>
          </a:p>
          <a:p>
            <a:pPr marL="500063" lvl="1" indent="-211138" algn="l" defTabSz="800100">
              <a:lnSpc>
                <a:spcPct val="90000"/>
              </a:lnSpc>
              <a:spcBef>
                <a:spcPct val="30000"/>
              </a:spcBef>
              <a:buClr>
                <a:srgbClr val="FF0000"/>
              </a:buClr>
              <a:buFontTx/>
              <a:buChar char="•"/>
            </a:pPr>
            <a:r>
              <a:rPr lang="en-US" sz="2800" dirty="0">
                <a:solidFill>
                  <a:srgbClr val="000000"/>
                </a:solidFill>
                <a:cs typeface="Arial" pitchFamily="34" charset="0"/>
              </a:rPr>
              <a:t>Eyes - Tears</a:t>
            </a:r>
            <a:endParaRPr lang="en-GB" sz="2800" dirty="0">
              <a:solidFill>
                <a:srgbClr val="000000"/>
              </a:solidFill>
              <a:cs typeface="Arial" pitchFamily="34" charset="0"/>
            </a:endParaRPr>
          </a:p>
        </p:txBody>
      </p:sp>
      <p:sp>
        <p:nvSpPr>
          <p:cNvPr id="3" name="Date Placeholder 2"/>
          <p:cNvSpPr>
            <a:spLocks noGrp="1"/>
          </p:cNvSpPr>
          <p:nvPr>
            <p:ph type="dt" sz="half" idx="10"/>
          </p:nvPr>
        </p:nvSpPr>
        <p:spPr/>
        <p:txBody>
          <a:bodyPr/>
          <a:lstStyle/>
          <a:p>
            <a:fld id="{29E92F78-1B3D-45DA-B13B-43185ECA8638}" type="datetime1">
              <a:rPr lang="en-US" smtClean="0"/>
              <a:t>1/30/2017</a:t>
            </a:fld>
            <a:endParaRPr lang="en-US"/>
          </a:p>
        </p:txBody>
      </p:sp>
      <p:sp>
        <p:nvSpPr>
          <p:cNvPr id="6" name="Footer Placeholder 5"/>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0701773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title"/>
          </p:nvPr>
        </p:nvSpPr>
        <p:spPr bwMode="auto">
          <a:xfrm>
            <a:off x="1447800" y="228600"/>
            <a:ext cx="7086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wrap="square">
            <a:spAutoFit/>
          </a:bodyPr>
          <a:lstStyle/>
          <a:p>
            <a:r>
              <a:rPr lang="en-US" sz="3200" b="1" dirty="0" smtClean="0">
                <a:solidFill>
                  <a:schemeClr val="tx2"/>
                </a:solidFill>
              </a:rPr>
              <a:t>b) PHARMACODYNAMICS</a:t>
            </a:r>
            <a:endParaRPr lang="en-US" sz="3200" b="1" dirty="0">
              <a:solidFill>
                <a:schemeClr val="tx2"/>
              </a:solidFill>
            </a:endParaRPr>
          </a:p>
        </p:txBody>
      </p:sp>
      <p:sp>
        <p:nvSpPr>
          <p:cNvPr id="3" name="Content Placeholder 2"/>
          <p:cNvSpPr>
            <a:spLocks noGrp="1"/>
          </p:cNvSpPr>
          <p:nvPr>
            <p:ph idx="1"/>
          </p:nvPr>
        </p:nvSpPr>
        <p:spPr>
          <a:xfrm>
            <a:off x="457200" y="914400"/>
            <a:ext cx="8229600" cy="5211763"/>
          </a:xfrm>
        </p:spPr>
        <p:txBody>
          <a:bodyPr/>
          <a:lstStyle/>
          <a:p>
            <a:pPr marL="393700" indent="-393700" algn="just">
              <a:lnSpc>
                <a:spcPct val="130000"/>
              </a:lnSpc>
              <a:spcBef>
                <a:spcPts val="0"/>
              </a:spcBef>
              <a:buFontTx/>
              <a:buChar char="•"/>
            </a:pPr>
            <a:r>
              <a:rPr kumimoji="1" lang="en-US" dirty="0"/>
              <a:t>The study of</a:t>
            </a:r>
            <a:r>
              <a:rPr kumimoji="1" lang="en-US" dirty="0">
                <a:solidFill>
                  <a:srgbClr val="FF00FF"/>
                </a:solidFill>
              </a:rPr>
              <a:t> what the drug does to the body</a:t>
            </a:r>
            <a:endParaRPr kumimoji="1" lang="en-US" sz="4000" dirty="0">
              <a:solidFill>
                <a:srgbClr val="FF00FF"/>
              </a:solidFill>
            </a:endParaRPr>
          </a:p>
          <a:p>
            <a:pPr marL="393700" indent="-393700" algn="just" eaLnBrk="0" hangingPunct="0">
              <a:lnSpc>
                <a:spcPct val="130000"/>
              </a:lnSpc>
              <a:spcBef>
                <a:spcPts val="0"/>
              </a:spcBef>
              <a:buClr>
                <a:schemeClr val="tx2"/>
              </a:buClr>
              <a:buFontTx/>
              <a:buChar char="•"/>
            </a:pPr>
            <a:r>
              <a:rPr kumimoji="1" lang="en-US" dirty="0"/>
              <a:t>It is the  </a:t>
            </a:r>
            <a:r>
              <a:rPr kumimoji="1" lang="en-US" dirty="0">
                <a:solidFill>
                  <a:srgbClr val="3333FF"/>
                </a:solidFill>
              </a:rPr>
              <a:t>quantitative study  of the biological and  therapeutic effects of drugs</a:t>
            </a:r>
            <a:r>
              <a:rPr kumimoji="1" lang="en-US" dirty="0" smtClean="0">
                <a:solidFill>
                  <a:srgbClr val="3333FF"/>
                </a:solidFill>
              </a:rPr>
              <a:t>. These are:</a:t>
            </a:r>
            <a:endParaRPr kumimoji="1" lang="en-US" dirty="0">
              <a:solidFill>
                <a:srgbClr val="3333FF"/>
              </a:solidFill>
            </a:endParaRPr>
          </a:p>
          <a:p>
            <a:endParaRPr lang="en-US" dirty="0"/>
          </a:p>
        </p:txBody>
      </p:sp>
      <p:sp>
        <p:nvSpPr>
          <p:cNvPr id="5" name="Rectangle 5"/>
          <p:cNvSpPr>
            <a:spLocks noChangeArrowheads="1"/>
          </p:cNvSpPr>
          <p:nvPr/>
        </p:nvSpPr>
        <p:spPr bwMode="auto">
          <a:xfrm>
            <a:off x="600501" y="2971800"/>
            <a:ext cx="8534400"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7338" indent="-287338" algn="l" defTabSz="800100">
              <a:lnSpc>
                <a:spcPct val="120000"/>
              </a:lnSpc>
              <a:spcBef>
                <a:spcPct val="30000"/>
              </a:spcBef>
              <a:buClr>
                <a:srgbClr val="0000FF"/>
              </a:buClr>
            </a:pPr>
            <a:r>
              <a:rPr lang="en-US" sz="2800" b="1" dirty="0">
                <a:solidFill>
                  <a:srgbClr val="0033CC"/>
                </a:solidFill>
                <a:cs typeface="Arial" pitchFamily="34" charset="0"/>
              </a:rPr>
              <a:t>Drug actions:</a:t>
            </a:r>
          </a:p>
          <a:p>
            <a:pPr marL="287338" indent="-287338" algn="l" defTabSz="800100">
              <a:lnSpc>
                <a:spcPct val="120000"/>
              </a:lnSpc>
              <a:buClr>
                <a:srgbClr val="0000FF"/>
              </a:buClr>
              <a:buFontTx/>
              <a:buChar char="•"/>
            </a:pPr>
            <a:r>
              <a:rPr lang="en-US" sz="2800" dirty="0">
                <a:solidFill>
                  <a:srgbClr val="000000"/>
                </a:solidFill>
                <a:cs typeface="Arial" pitchFamily="34" charset="0"/>
              </a:rPr>
              <a:t>The cellular processes involved in the drug and cell </a:t>
            </a:r>
            <a:r>
              <a:rPr lang="en-US" sz="2800" dirty="0" smtClean="0">
                <a:solidFill>
                  <a:srgbClr val="000000"/>
                </a:solidFill>
                <a:cs typeface="Arial" pitchFamily="34" charset="0"/>
              </a:rPr>
              <a:t>interaction</a:t>
            </a:r>
            <a:endParaRPr lang="en-US" sz="2800" dirty="0">
              <a:solidFill>
                <a:srgbClr val="000000"/>
              </a:solidFill>
              <a:cs typeface="Arial" pitchFamily="34" charset="0"/>
            </a:endParaRPr>
          </a:p>
          <a:p>
            <a:pPr marL="287338" indent="-287338" algn="l" defTabSz="800100">
              <a:lnSpc>
                <a:spcPct val="120000"/>
              </a:lnSpc>
              <a:buClr>
                <a:srgbClr val="0000FF"/>
              </a:buClr>
            </a:pPr>
            <a:r>
              <a:rPr lang="en-US" sz="2800" b="1" dirty="0">
                <a:solidFill>
                  <a:srgbClr val="0033CC"/>
                </a:solidFill>
                <a:cs typeface="Arial" pitchFamily="34" charset="0"/>
              </a:rPr>
              <a:t>Drug effect</a:t>
            </a:r>
            <a:r>
              <a:rPr lang="en-US" sz="2800" dirty="0">
                <a:solidFill>
                  <a:srgbClr val="0033CC"/>
                </a:solidFill>
                <a:cs typeface="Arial" pitchFamily="34" charset="0"/>
              </a:rPr>
              <a:t>:</a:t>
            </a:r>
          </a:p>
          <a:p>
            <a:pPr marL="287338" indent="-287338" algn="l" defTabSz="800100">
              <a:lnSpc>
                <a:spcPct val="120000"/>
              </a:lnSpc>
              <a:buClr>
                <a:srgbClr val="0000FF"/>
              </a:buClr>
              <a:buFontTx/>
              <a:buChar char="•"/>
            </a:pPr>
            <a:r>
              <a:rPr lang="en-US" sz="2800" dirty="0">
                <a:solidFill>
                  <a:srgbClr val="000000"/>
                </a:solidFill>
                <a:cs typeface="Arial" pitchFamily="34" charset="0"/>
              </a:rPr>
              <a:t>The physiologic reaction of the body to the drug</a:t>
            </a:r>
          </a:p>
        </p:txBody>
      </p:sp>
      <p:sp>
        <p:nvSpPr>
          <p:cNvPr id="2" name="Date Placeholder 1"/>
          <p:cNvSpPr>
            <a:spLocks noGrp="1"/>
          </p:cNvSpPr>
          <p:nvPr>
            <p:ph type="dt" sz="half" idx="10"/>
          </p:nvPr>
        </p:nvSpPr>
        <p:spPr/>
        <p:txBody>
          <a:bodyPr/>
          <a:lstStyle/>
          <a:p>
            <a:fld id="{874BAE74-08C0-4CA3-9AA4-3C1E6A1D572F}" type="datetime1">
              <a:rPr lang="en-US" smtClean="0"/>
              <a:t>1/30/2017</a:t>
            </a:fld>
            <a:endParaRPr lang="en-US"/>
          </a:p>
        </p:txBody>
      </p:sp>
      <p:sp>
        <p:nvSpPr>
          <p:cNvPr id="6" name="Footer Placeholder 5"/>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8795626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5"/>
          <p:cNvSpPr>
            <a:spLocks noGrp="1" noChangeArrowheads="1"/>
          </p:cNvSpPr>
          <p:nvPr>
            <p:ph idx="1"/>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lgn="just" defTabSz="800100">
              <a:lnSpc>
                <a:spcPct val="105000"/>
              </a:lnSpc>
              <a:spcBef>
                <a:spcPct val="15000"/>
              </a:spcBef>
              <a:spcAft>
                <a:spcPct val="15000"/>
              </a:spcAft>
              <a:buClr>
                <a:srgbClr val="0000FF"/>
              </a:buClr>
              <a:buNone/>
            </a:pPr>
            <a:r>
              <a:rPr lang="en-US" sz="2800" b="1" dirty="0">
                <a:solidFill>
                  <a:srgbClr val="0033CC"/>
                </a:solidFill>
                <a:cs typeface="Arial" pitchFamily="34" charset="0"/>
              </a:rPr>
              <a:t>Onset</a:t>
            </a:r>
          </a:p>
          <a:p>
            <a:pPr marL="287338" indent="-287338" algn="just" defTabSz="800100">
              <a:lnSpc>
                <a:spcPct val="105000"/>
              </a:lnSpc>
              <a:spcBef>
                <a:spcPct val="15000"/>
              </a:spcBef>
              <a:spcAft>
                <a:spcPct val="15000"/>
              </a:spcAft>
              <a:buClr>
                <a:srgbClr val="0000FF"/>
              </a:buClr>
              <a:buFontTx/>
              <a:buChar char="•"/>
            </a:pPr>
            <a:r>
              <a:rPr lang="en-US" sz="2800" dirty="0">
                <a:solidFill>
                  <a:srgbClr val="000000"/>
                </a:solidFill>
                <a:cs typeface="Arial" pitchFamily="34" charset="0"/>
              </a:rPr>
              <a:t>The time it takes for the drug to elicit a </a:t>
            </a:r>
            <a:br>
              <a:rPr lang="en-US" sz="2800" dirty="0">
                <a:solidFill>
                  <a:srgbClr val="000000"/>
                </a:solidFill>
                <a:cs typeface="Arial" pitchFamily="34" charset="0"/>
              </a:rPr>
            </a:br>
            <a:r>
              <a:rPr lang="en-US" sz="2800" dirty="0">
                <a:solidFill>
                  <a:srgbClr val="000000"/>
                </a:solidFill>
                <a:cs typeface="Arial" pitchFamily="34" charset="0"/>
              </a:rPr>
              <a:t>therapeutic response</a:t>
            </a:r>
          </a:p>
          <a:p>
            <a:pPr marL="0" indent="0" algn="just" defTabSz="800100">
              <a:lnSpc>
                <a:spcPct val="105000"/>
              </a:lnSpc>
              <a:spcBef>
                <a:spcPct val="15000"/>
              </a:spcBef>
              <a:spcAft>
                <a:spcPct val="15000"/>
              </a:spcAft>
              <a:buClr>
                <a:srgbClr val="0000FF"/>
              </a:buClr>
              <a:buNone/>
            </a:pPr>
            <a:r>
              <a:rPr lang="en-US" sz="2800" b="1" dirty="0">
                <a:solidFill>
                  <a:srgbClr val="0033CC"/>
                </a:solidFill>
                <a:cs typeface="Arial" pitchFamily="34" charset="0"/>
              </a:rPr>
              <a:t>Peak</a:t>
            </a:r>
          </a:p>
          <a:p>
            <a:pPr marL="287338" indent="-287338" algn="just" defTabSz="800100">
              <a:lnSpc>
                <a:spcPct val="105000"/>
              </a:lnSpc>
              <a:spcBef>
                <a:spcPct val="15000"/>
              </a:spcBef>
              <a:spcAft>
                <a:spcPct val="15000"/>
              </a:spcAft>
              <a:buClr>
                <a:srgbClr val="0000FF"/>
              </a:buClr>
              <a:buFontTx/>
              <a:buChar char="•"/>
            </a:pPr>
            <a:r>
              <a:rPr lang="en-US" sz="2800" dirty="0">
                <a:solidFill>
                  <a:srgbClr val="000000"/>
                </a:solidFill>
                <a:cs typeface="Arial" pitchFamily="34" charset="0"/>
              </a:rPr>
              <a:t>The time it takes for a drug to reach its maximum therapeutic response</a:t>
            </a:r>
          </a:p>
          <a:p>
            <a:pPr marL="0" indent="0" algn="just" defTabSz="800100">
              <a:lnSpc>
                <a:spcPct val="105000"/>
              </a:lnSpc>
              <a:spcBef>
                <a:spcPct val="15000"/>
              </a:spcBef>
              <a:spcAft>
                <a:spcPct val="15000"/>
              </a:spcAft>
              <a:buClr>
                <a:srgbClr val="0000FF"/>
              </a:buClr>
              <a:buNone/>
            </a:pPr>
            <a:r>
              <a:rPr lang="en-US" sz="2800" b="1" dirty="0">
                <a:solidFill>
                  <a:srgbClr val="0033CC"/>
                </a:solidFill>
                <a:cs typeface="Arial" pitchFamily="34" charset="0"/>
              </a:rPr>
              <a:t>Duration</a:t>
            </a:r>
          </a:p>
          <a:p>
            <a:pPr marL="287338" indent="-287338" algn="just" defTabSz="800100">
              <a:lnSpc>
                <a:spcPct val="105000"/>
              </a:lnSpc>
              <a:spcBef>
                <a:spcPct val="15000"/>
              </a:spcBef>
              <a:spcAft>
                <a:spcPct val="15000"/>
              </a:spcAft>
              <a:buClr>
                <a:srgbClr val="0000FF"/>
              </a:buClr>
              <a:buFontTx/>
              <a:buChar char="•"/>
            </a:pPr>
            <a:r>
              <a:rPr lang="en-US" sz="2800" dirty="0">
                <a:solidFill>
                  <a:srgbClr val="000000"/>
                </a:solidFill>
                <a:cs typeface="Arial" pitchFamily="34" charset="0"/>
              </a:rPr>
              <a:t>The time a drug concentration is sufficient to elicit therapeutic response</a:t>
            </a:r>
          </a:p>
        </p:txBody>
      </p:sp>
      <p:sp>
        <p:nvSpPr>
          <p:cNvPr id="3" name="Date Placeholder 2"/>
          <p:cNvSpPr>
            <a:spLocks noGrp="1"/>
          </p:cNvSpPr>
          <p:nvPr>
            <p:ph type="dt" sz="half" idx="10"/>
          </p:nvPr>
        </p:nvSpPr>
        <p:spPr/>
        <p:txBody>
          <a:bodyPr/>
          <a:lstStyle/>
          <a:p>
            <a:fld id="{BE2CAA23-3D3D-44E6-A6CE-AE8EF28BCE86}"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4067369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Receptors</a:t>
            </a:r>
            <a:r>
              <a:rPr lang="en-US" dirty="0" smtClean="0"/>
              <a:t> – Specificity and affinity properties.</a:t>
            </a:r>
          </a:p>
          <a:p>
            <a:endParaRPr lang="en-US" dirty="0"/>
          </a:p>
        </p:txBody>
      </p:sp>
      <p:sp>
        <p:nvSpPr>
          <p:cNvPr id="4" name="Date Placeholder 3"/>
          <p:cNvSpPr>
            <a:spLocks noGrp="1"/>
          </p:cNvSpPr>
          <p:nvPr>
            <p:ph type="dt" sz="half" idx="10"/>
          </p:nvPr>
        </p:nvSpPr>
        <p:spPr/>
        <p:txBody>
          <a:bodyPr/>
          <a:lstStyle/>
          <a:p>
            <a:fld id="{16ABEEF3-AA4A-4ED3-A45F-35E860A071B7}"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0598281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spcBef>
                <a:spcPts val="0"/>
              </a:spcBef>
            </a:pPr>
            <a:r>
              <a:rPr lang="en-US" sz="3200" b="1" dirty="0" smtClean="0"/>
              <a:t>Effects of combining drugs</a:t>
            </a:r>
            <a:endParaRPr lang="en-US" sz="3200" b="1" dirty="0"/>
          </a:p>
        </p:txBody>
      </p:sp>
      <p:sp>
        <p:nvSpPr>
          <p:cNvPr id="4" name="Rectangle 3"/>
          <p:cNvSpPr>
            <a:spLocks noGrp="1" noChangeArrowheads="1"/>
          </p:cNvSpPr>
          <p:nvPr>
            <p:ph idx="1"/>
          </p:nvPr>
        </p:nvSpPr>
        <p:spPr bwMode="auto">
          <a:xfrm>
            <a:off x="457200" y="838200"/>
            <a:ext cx="82296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gn="just" eaLnBrk="1" hangingPunct="1">
              <a:spcBef>
                <a:spcPts val="0"/>
              </a:spcBef>
            </a:pPr>
            <a:r>
              <a:rPr lang="en-US" sz="2600" b="1" dirty="0" smtClean="0">
                <a:solidFill>
                  <a:srgbClr val="0033CC"/>
                </a:solidFill>
              </a:rPr>
              <a:t>Addition</a:t>
            </a:r>
            <a:r>
              <a:rPr lang="en-US" sz="2600" dirty="0" smtClean="0">
                <a:solidFill>
                  <a:srgbClr val="FF0000"/>
                </a:solidFill>
              </a:rPr>
              <a:t>	</a:t>
            </a:r>
            <a:r>
              <a:rPr lang="en-US" sz="2600" dirty="0" smtClean="0"/>
              <a:t>			</a:t>
            </a:r>
            <a:r>
              <a:rPr lang="en-US" sz="2600" b="1" dirty="0" smtClean="0"/>
              <a:t>1 + 1 = 2</a:t>
            </a:r>
            <a:endParaRPr lang="en-US" sz="2600" dirty="0" smtClean="0"/>
          </a:p>
          <a:p>
            <a:pPr lvl="1" algn="just" eaLnBrk="1" hangingPunct="1">
              <a:spcBef>
                <a:spcPts val="0"/>
              </a:spcBef>
            </a:pPr>
            <a:r>
              <a:rPr lang="en-US" sz="2600" dirty="0" smtClean="0"/>
              <a:t>Response elicited by combined drugs is equal to the combined response of the individual drugs</a:t>
            </a:r>
          </a:p>
          <a:p>
            <a:pPr algn="just" eaLnBrk="1" hangingPunct="1">
              <a:spcBef>
                <a:spcPts val="0"/>
              </a:spcBef>
            </a:pPr>
            <a:r>
              <a:rPr lang="en-US" sz="2600" b="1" dirty="0" smtClean="0">
                <a:solidFill>
                  <a:srgbClr val="0033CC"/>
                </a:solidFill>
              </a:rPr>
              <a:t>Synergism</a:t>
            </a:r>
            <a:r>
              <a:rPr lang="en-US" sz="2600" dirty="0" smtClean="0">
                <a:solidFill>
                  <a:srgbClr val="0033CC"/>
                </a:solidFill>
              </a:rPr>
              <a:t>	</a:t>
            </a:r>
            <a:r>
              <a:rPr lang="en-US" sz="2600" dirty="0" smtClean="0"/>
              <a:t>			 </a:t>
            </a:r>
            <a:r>
              <a:rPr lang="en-US" sz="2600" b="1" dirty="0" smtClean="0"/>
              <a:t>1 + 1 = 3</a:t>
            </a:r>
          </a:p>
          <a:p>
            <a:pPr lvl="1" algn="just" eaLnBrk="1" hangingPunct="1">
              <a:spcBef>
                <a:spcPts val="0"/>
              </a:spcBef>
            </a:pPr>
            <a:r>
              <a:rPr lang="en-US" altLang="en-US" sz="2600" dirty="0" smtClean="0"/>
              <a:t>Two drugs with the same effect are given together and produce a response greater than the sum of their individual responses</a:t>
            </a:r>
            <a:r>
              <a:rPr lang="en-US" altLang="en-US" sz="2600" dirty="0"/>
              <a:t>.</a:t>
            </a:r>
            <a:endParaRPr lang="en-US" altLang="en-US" sz="2600" dirty="0" smtClean="0"/>
          </a:p>
        </p:txBody>
      </p:sp>
      <p:sp>
        <p:nvSpPr>
          <p:cNvPr id="5" name="Rectangle 3"/>
          <p:cNvSpPr txBox="1">
            <a:spLocks noChangeArrowheads="1"/>
          </p:cNvSpPr>
          <p:nvPr/>
        </p:nvSpPr>
        <p:spPr bwMode="auto">
          <a:xfrm>
            <a:off x="341194" y="3840707"/>
            <a:ext cx="8574206" cy="3048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pPr>
            <a:r>
              <a:rPr lang="en-US" sz="2800" b="1" dirty="0" smtClean="0">
                <a:solidFill>
                  <a:srgbClr val="0033CC"/>
                </a:solidFill>
              </a:rPr>
              <a:t>Potentiation</a:t>
            </a:r>
            <a:r>
              <a:rPr lang="en-US" sz="2800" dirty="0" smtClean="0">
                <a:solidFill>
                  <a:srgbClr val="FF0000"/>
                </a:solidFill>
              </a:rPr>
              <a:t>	</a:t>
            </a:r>
            <a:r>
              <a:rPr lang="en-US" sz="2800" dirty="0" smtClean="0"/>
              <a:t>		</a:t>
            </a:r>
            <a:r>
              <a:rPr lang="en-US" sz="2800" b="1" dirty="0" smtClean="0"/>
              <a:t>0 + 1 = 2</a:t>
            </a:r>
            <a:endParaRPr lang="en-US" sz="2800" dirty="0" smtClean="0"/>
          </a:p>
          <a:p>
            <a:pPr lvl="1" algn="just">
              <a:spcBef>
                <a:spcPts val="0"/>
              </a:spcBef>
            </a:pPr>
            <a:r>
              <a:rPr lang="en-US" dirty="0" smtClean="0"/>
              <a:t>A drug which has no effect enhances the effect of a second drug</a:t>
            </a:r>
          </a:p>
          <a:p>
            <a:pPr algn="just">
              <a:spcBef>
                <a:spcPts val="0"/>
              </a:spcBef>
            </a:pPr>
            <a:r>
              <a:rPr lang="en-US" sz="2800" b="1" dirty="0" smtClean="0">
                <a:solidFill>
                  <a:srgbClr val="0033CC"/>
                </a:solidFill>
              </a:rPr>
              <a:t>Antagonism</a:t>
            </a:r>
            <a:r>
              <a:rPr lang="en-US" sz="2800" dirty="0" smtClean="0">
                <a:solidFill>
                  <a:srgbClr val="FF0000"/>
                </a:solidFill>
              </a:rPr>
              <a:t>	</a:t>
            </a:r>
            <a:r>
              <a:rPr lang="en-US" sz="2800" dirty="0" smtClean="0"/>
              <a:t>		</a:t>
            </a:r>
            <a:r>
              <a:rPr lang="en-US" sz="2800" b="1" dirty="0" smtClean="0"/>
              <a:t>1 + 1 = 0</a:t>
            </a:r>
            <a:endParaRPr lang="en-US" sz="2800" dirty="0" smtClean="0"/>
          </a:p>
          <a:p>
            <a:pPr lvl="1" algn="just">
              <a:spcBef>
                <a:spcPts val="0"/>
              </a:spcBef>
            </a:pPr>
            <a:r>
              <a:rPr lang="en-US" dirty="0" smtClean="0"/>
              <a:t>Drug inhibits the effect of another drug.  Usually, the antagonist has no inherent activity. i.e. Naloxone can be injected to a patient with </a:t>
            </a:r>
          </a:p>
          <a:p>
            <a:pPr lvl="1" algn="just">
              <a:spcBef>
                <a:spcPts val="0"/>
              </a:spcBef>
            </a:pPr>
            <a:r>
              <a:rPr lang="en-US" dirty="0" smtClean="0"/>
              <a:t>What is the difference between agonists and antagonists…give examples.</a:t>
            </a:r>
          </a:p>
        </p:txBody>
      </p:sp>
      <p:sp>
        <p:nvSpPr>
          <p:cNvPr id="3" name="Date Placeholder 2"/>
          <p:cNvSpPr>
            <a:spLocks noGrp="1"/>
          </p:cNvSpPr>
          <p:nvPr>
            <p:ph type="dt" sz="half" idx="10"/>
          </p:nvPr>
        </p:nvSpPr>
        <p:spPr/>
        <p:txBody>
          <a:bodyPr/>
          <a:lstStyle/>
          <a:p>
            <a:fld id="{A91F8EEF-60CA-4E89-B46B-42095BB530FE}" type="datetime1">
              <a:rPr lang="en-US" smtClean="0"/>
              <a:t>1/30/2017</a:t>
            </a:fld>
            <a:endParaRPr lang="en-US"/>
          </a:p>
        </p:txBody>
      </p:sp>
      <p:sp>
        <p:nvSpPr>
          <p:cNvPr id="6" name="Footer Placeholder 5"/>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110738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effectLst>
                  <a:outerShdw blurRad="38100" dist="38100" dir="2700000" algn="tl">
                    <a:srgbClr val="000000">
                      <a:alpha val="43137"/>
                    </a:srgbClr>
                  </a:outerShdw>
                </a:effectLst>
              </a:rPr>
              <a:t>DEFINITION OF TERMS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143000"/>
            <a:ext cx="8229600" cy="5257800"/>
          </a:xfrm>
        </p:spPr>
        <p:txBody>
          <a:bodyPr>
            <a:normAutofit/>
          </a:bodyPr>
          <a:lstStyle/>
          <a:p>
            <a:r>
              <a:rPr lang="en-US" b="1" i="1" dirty="0" smtClean="0"/>
              <a:t>Pharmacology</a:t>
            </a:r>
            <a:r>
              <a:rPr lang="en-US" dirty="0" smtClean="0"/>
              <a:t>-:study of substances that interact with living systems through binding to regulatory molecules and activating or inhibiting normal body processes.</a:t>
            </a:r>
          </a:p>
          <a:p>
            <a:r>
              <a:rPr lang="en-US" b="1" i="1" dirty="0" smtClean="0"/>
              <a:t>Medical pharmacology</a:t>
            </a:r>
            <a:r>
              <a:rPr lang="en-US" dirty="0" smtClean="0"/>
              <a:t>:- the science of substances used to prevent, diagnose and prevent disease.</a:t>
            </a:r>
          </a:p>
          <a:p>
            <a:r>
              <a:rPr lang="en-US" b="1" i="1" dirty="0" smtClean="0"/>
              <a:t>Toxicology</a:t>
            </a:r>
            <a:r>
              <a:rPr lang="en-US" dirty="0" smtClean="0"/>
              <a:t>- the branch of pharmacology that deals with the undesirable effects of chemicals on living systems</a:t>
            </a:r>
            <a:endParaRPr lang="en-US" dirty="0"/>
          </a:p>
        </p:txBody>
      </p:sp>
      <p:sp>
        <p:nvSpPr>
          <p:cNvPr id="4" name="Date Placeholder 3"/>
          <p:cNvSpPr>
            <a:spLocks noGrp="1"/>
          </p:cNvSpPr>
          <p:nvPr>
            <p:ph type="dt" sz="half" idx="10"/>
          </p:nvPr>
        </p:nvSpPr>
        <p:spPr/>
        <p:txBody>
          <a:bodyPr/>
          <a:lstStyle/>
          <a:p>
            <a:fld id="{313C734F-22DD-4CF3-831A-15824FFD02F8}"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8929570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solidFill>
                  <a:srgbClr val="0070C0"/>
                </a:solidFill>
              </a:rPr>
              <a:t>Agonists: </a:t>
            </a:r>
            <a:r>
              <a:rPr lang="en-US" dirty="0" smtClean="0"/>
              <a:t>a drug that produces a response. i.e. morphine binds on a neuronal cell in the brain, it may produce nausea, respiratory depression or analgesia depending on the does and which cell it interacts with.</a:t>
            </a:r>
          </a:p>
          <a:p>
            <a:r>
              <a:rPr lang="en-US" b="1" dirty="0" smtClean="0">
                <a:solidFill>
                  <a:srgbClr val="0070C0"/>
                </a:solidFill>
              </a:rPr>
              <a:t>Partial agonists: </a:t>
            </a:r>
            <a:r>
              <a:rPr lang="en-US" dirty="0" smtClean="0"/>
              <a:t>This is a drug that is able to both stimulate and block at a receptor, depending on, for example, the dose used or the duration of the drug’s action. </a:t>
            </a:r>
            <a:endParaRPr lang="en-US" dirty="0"/>
          </a:p>
          <a:p>
            <a:r>
              <a:rPr lang="en-US" dirty="0" smtClean="0"/>
              <a:t>They are sometimes not as effective as full agonists, but are nevertheless used clinically. i.e. some opioid analgesics</a:t>
            </a:r>
            <a:endParaRPr lang="en-US" dirty="0"/>
          </a:p>
        </p:txBody>
      </p:sp>
      <p:sp>
        <p:nvSpPr>
          <p:cNvPr id="4" name="Date Placeholder 3"/>
          <p:cNvSpPr>
            <a:spLocks noGrp="1"/>
          </p:cNvSpPr>
          <p:nvPr>
            <p:ph type="dt" sz="half" idx="10"/>
          </p:nvPr>
        </p:nvSpPr>
        <p:spPr/>
        <p:txBody>
          <a:bodyPr/>
          <a:lstStyle/>
          <a:p>
            <a:fld id="{3C722F4C-FCAA-4DB9-A7F5-23418715AC28}"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4807862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functional consequences of agonist ligand-receptor interaction depend very much on the function of the cell. i.e. adrenaline + neuronal receptor = electrical impulse</a:t>
            </a:r>
          </a:p>
          <a:p>
            <a:endParaRPr lang="en-US" dirty="0" smtClean="0"/>
          </a:p>
          <a:p>
            <a:r>
              <a:rPr lang="en-US" dirty="0" smtClean="0"/>
              <a:t>And adrenaline + heart muscle beta adrenergic receptor = heart muscle contraction etc.</a:t>
            </a:r>
            <a:endParaRPr lang="en-US" dirty="0"/>
          </a:p>
        </p:txBody>
      </p:sp>
      <p:sp>
        <p:nvSpPr>
          <p:cNvPr id="4" name="Date Placeholder 3"/>
          <p:cNvSpPr>
            <a:spLocks noGrp="1"/>
          </p:cNvSpPr>
          <p:nvPr>
            <p:ph type="dt" sz="half" idx="10"/>
          </p:nvPr>
        </p:nvSpPr>
        <p:spPr/>
        <p:txBody>
          <a:bodyPr/>
          <a:lstStyle/>
          <a:p>
            <a:fld id="{ED7620B6-E0F9-4AD2-B523-08AB97C5F27B}"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9912783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The LOG </a:t>
            </a:r>
            <a:r>
              <a:rPr lang="en-US" sz="2400" b="1" dirty="0" smtClean="0">
                <a:effectLst>
                  <a:outerShdw blurRad="38100" dist="38100" dir="2700000" algn="tl">
                    <a:srgbClr val="000000">
                      <a:alpha val="43137"/>
                    </a:srgbClr>
                  </a:outerShdw>
                </a:effectLst>
              </a:rPr>
              <a:t>10 </a:t>
            </a:r>
            <a:r>
              <a:rPr lang="en-US" b="1" dirty="0" smtClean="0">
                <a:effectLst>
                  <a:outerShdw blurRad="38100" dist="38100" dir="2700000" algn="tl">
                    <a:srgbClr val="000000">
                      <a:alpha val="43137"/>
                    </a:srgbClr>
                  </a:outerShdw>
                </a:effectLst>
              </a:rPr>
              <a:t>DOSE-RESPONSE CURVE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dirty="0" smtClean="0"/>
              <a:t>Used in the discovery of new drugs.</a:t>
            </a:r>
          </a:p>
          <a:p>
            <a:r>
              <a:rPr lang="en-US" dirty="0" smtClean="0"/>
              <a:t>It can yield a much information abut a drug ‘s mechanism of action and potency. </a:t>
            </a:r>
          </a:p>
          <a:p>
            <a:r>
              <a:rPr lang="en-US" b="1" dirty="0" smtClean="0">
                <a:solidFill>
                  <a:srgbClr val="0070C0"/>
                </a:solidFill>
              </a:rPr>
              <a:t>Potency: </a:t>
            </a:r>
            <a:r>
              <a:rPr lang="en-US" dirty="0" smtClean="0"/>
              <a:t>High potency means relatively little of the same drug is required in order to achieve a powerful effect, and usually means it has high affinity for the receptor it acts on. </a:t>
            </a:r>
          </a:p>
          <a:p>
            <a:r>
              <a:rPr lang="en-US" b="1" dirty="0" smtClean="0">
                <a:solidFill>
                  <a:srgbClr val="0070C0"/>
                </a:solidFill>
              </a:rPr>
              <a:t>Efficacy: </a:t>
            </a:r>
            <a:r>
              <a:rPr lang="en-US" dirty="0" smtClean="0"/>
              <a:t>High efficacy means that relatively more of a drug gains access to its target receptors in the body than does another that may be removed by, for example, first pass metabolism.</a:t>
            </a:r>
            <a:r>
              <a:rPr lang="en-US" dirty="0"/>
              <a:t> </a:t>
            </a:r>
            <a:r>
              <a:rPr lang="en-US" dirty="0" smtClean="0"/>
              <a:t>The efficacy of depends on factors such as first pass metabolism before it can get to its target site of action. Refer to page 19 of Trounce Pharm for nurses.</a:t>
            </a:r>
          </a:p>
        </p:txBody>
      </p:sp>
      <p:sp>
        <p:nvSpPr>
          <p:cNvPr id="4" name="Date Placeholder 3"/>
          <p:cNvSpPr>
            <a:spLocks noGrp="1"/>
          </p:cNvSpPr>
          <p:nvPr>
            <p:ph type="dt" sz="half" idx="10"/>
          </p:nvPr>
        </p:nvSpPr>
        <p:spPr/>
        <p:txBody>
          <a:bodyPr/>
          <a:lstStyle/>
          <a:p>
            <a:fld id="{F9E02BAF-A1B6-4D86-B10F-47D34F09CE6D}"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5991585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457200" y="274638"/>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3200" b="1" smtClean="0"/>
              <a:t>Factors affecting drug response</a:t>
            </a:r>
          </a:p>
        </p:txBody>
      </p:sp>
      <p:sp>
        <p:nvSpPr>
          <p:cNvPr id="4" name="Rectangle 3"/>
          <p:cNvSpPr>
            <a:spLocks noGrp="1" noChangeArrowheads="1"/>
          </p:cNvSpPr>
          <p:nvPr>
            <p:ph idx="1"/>
          </p:nvPr>
        </p:nvSpPr>
        <p:spPr bwMode="auto">
          <a:xfrm>
            <a:off x="304800" y="990600"/>
            <a:ext cx="8458200" cy="563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600" dirty="0" smtClean="0">
                <a:solidFill>
                  <a:srgbClr val="0033CC"/>
                </a:solidFill>
              </a:rPr>
              <a:t>Pharmacological</a:t>
            </a:r>
            <a:r>
              <a:rPr lang="en-US" sz="2600" dirty="0" smtClean="0">
                <a:solidFill>
                  <a:srgbClr val="FF0000"/>
                </a:solidFill>
              </a:rPr>
              <a:t> </a:t>
            </a:r>
          </a:p>
          <a:p>
            <a:pPr lvl="1" eaLnBrk="1" hangingPunct="1"/>
            <a:r>
              <a:rPr lang="en-US" sz="2600" dirty="0" smtClean="0"/>
              <a:t>Dose &amp; Route  of  administration</a:t>
            </a:r>
          </a:p>
          <a:p>
            <a:pPr lvl="1" eaLnBrk="1" hangingPunct="1"/>
            <a:r>
              <a:rPr lang="en-US" sz="2600" dirty="0" smtClean="0"/>
              <a:t>Duration of treatment</a:t>
            </a:r>
          </a:p>
          <a:p>
            <a:pPr lvl="1" eaLnBrk="1" hangingPunct="1"/>
            <a:r>
              <a:rPr lang="en-US" sz="2600" dirty="0" smtClean="0"/>
              <a:t>Co-administration  of  other  drugs</a:t>
            </a:r>
          </a:p>
          <a:p>
            <a:pPr eaLnBrk="1" hangingPunct="1"/>
            <a:r>
              <a:rPr lang="en-US" sz="2600" dirty="0" smtClean="0">
                <a:solidFill>
                  <a:srgbClr val="0033CC"/>
                </a:solidFill>
              </a:rPr>
              <a:t>Individual</a:t>
            </a:r>
          </a:p>
          <a:p>
            <a:pPr lvl="1" eaLnBrk="1" hangingPunct="1"/>
            <a:r>
              <a:rPr lang="en-US" sz="2600" dirty="0" smtClean="0"/>
              <a:t>Age &amp; Weight</a:t>
            </a:r>
          </a:p>
          <a:p>
            <a:pPr lvl="1" eaLnBrk="1" hangingPunct="1"/>
            <a:r>
              <a:rPr lang="en-US" sz="2600" dirty="0" smtClean="0"/>
              <a:t>Gender</a:t>
            </a:r>
          </a:p>
          <a:p>
            <a:pPr lvl="1" eaLnBrk="1" hangingPunct="1"/>
            <a:r>
              <a:rPr lang="en-US" sz="2600" dirty="0" smtClean="0"/>
              <a:t>Pathology</a:t>
            </a:r>
          </a:p>
          <a:p>
            <a:pPr lvl="1" eaLnBrk="1" hangingPunct="1"/>
            <a:r>
              <a:rPr lang="en-US" sz="2600" dirty="0" smtClean="0"/>
              <a:t>Diet</a:t>
            </a:r>
          </a:p>
        </p:txBody>
      </p:sp>
      <p:sp>
        <p:nvSpPr>
          <p:cNvPr id="2" name="Date Placeholder 1"/>
          <p:cNvSpPr>
            <a:spLocks noGrp="1"/>
          </p:cNvSpPr>
          <p:nvPr>
            <p:ph type="dt" sz="half" idx="10"/>
          </p:nvPr>
        </p:nvSpPr>
        <p:spPr/>
        <p:txBody>
          <a:bodyPr/>
          <a:lstStyle/>
          <a:p>
            <a:fld id="{832A3467-2D78-4DCF-9B73-71CEBADA8663}"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2655284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b="1" dirty="0">
                <a:effectLst>
                  <a:outerShdw blurRad="38100" dist="38100" dir="2700000" algn="tl">
                    <a:srgbClr val="000000">
                      <a:alpha val="43137"/>
                    </a:srgbClr>
                  </a:outerShdw>
                </a:effectLst>
              </a:rPr>
              <a:t>Indication &amp; Contraindication</a:t>
            </a:r>
          </a:p>
        </p:txBody>
      </p:sp>
      <p:sp>
        <p:nvSpPr>
          <p:cNvPr id="3" name="Content Placeholder 2"/>
          <p:cNvSpPr>
            <a:spLocks noGrp="1"/>
          </p:cNvSpPr>
          <p:nvPr>
            <p:ph idx="1"/>
          </p:nvPr>
        </p:nvSpPr>
        <p:spPr/>
        <p:txBody>
          <a:bodyPr/>
          <a:lstStyle/>
          <a:p>
            <a:r>
              <a:rPr lang="en-US" b="1" dirty="0">
                <a:solidFill>
                  <a:srgbClr val="0033CC"/>
                </a:solidFill>
              </a:rPr>
              <a:t>Indication: </a:t>
            </a:r>
          </a:p>
          <a:p>
            <a:pPr>
              <a:buNone/>
            </a:pPr>
            <a:r>
              <a:rPr lang="en-US" dirty="0"/>
              <a:t>	A clinical circumstance indicating that the use of a particular intervention would be appropriate </a:t>
            </a:r>
          </a:p>
          <a:p>
            <a:endParaRPr lang="en-US" dirty="0"/>
          </a:p>
          <a:p>
            <a:r>
              <a:rPr lang="en-US" b="1" dirty="0">
                <a:solidFill>
                  <a:srgbClr val="0033CC"/>
                </a:solidFill>
              </a:rPr>
              <a:t>Contraindication:</a:t>
            </a:r>
            <a:r>
              <a:rPr lang="en-US" b="1" dirty="0"/>
              <a:t> </a:t>
            </a:r>
          </a:p>
          <a:p>
            <a:pPr>
              <a:buNone/>
            </a:pPr>
            <a:r>
              <a:rPr lang="en-US" dirty="0"/>
              <a:t>	Any condition which renders a particular line of treatment improper or undesirable</a:t>
            </a:r>
          </a:p>
        </p:txBody>
      </p:sp>
      <p:sp>
        <p:nvSpPr>
          <p:cNvPr id="4" name="Date Placeholder 3"/>
          <p:cNvSpPr>
            <a:spLocks noGrp="1"/>
          </p:cNvSpPr>
          <p:nvPr>
            <p:ph type="dt" sz="half" idx="10"/>
          </p:nvPr>
        </p:nvSpPr>
        <p:spPr/>
        <p:txBody>
          <a:bodyPr/>
          <a:lstStyle/>
          <a:p>
            <a:fld id="{789CEBA1-2A7C-46F3-ADD1-4589E2962EB3}"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073228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457200" y="152400"/>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r>
              <a:rPr lang="en-US" dirty="0" smtClean="0"/>
              <a:t>Adverse  drug  reactions</a:t>
            </a:r>
          </a:p>
        </p:txBody>
      </p:sp>
      <p:sp>
        <p:nvSpPr>
          <p:cNvPr id="5" name="Rectangle 2"/>
          <p:cNvSpPr>
            <a:spLocks noGrp="1" noChangeArrowheads="1"/>
          </p:cNvSpPr>
          <p:nvPr>
            <p:ph idx="1"/>
          </p:nvPr>
        </p:nvSpPr>
        <p:spPr bwMode="auto">
          <a:xfrm>
            <a:off x="304800" y="990600"/>
            <a:ext cx="8382000" cy="563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gn="just" eaLnBrk="1" hangingPunct="1">
              <a:lnSpc>
                <a:spcPct val="90000"/>
              </a:lnSpc>
              <a:spcBef>
                <a:spcPts val="0"/>
              </a:spcBef>
            </a:pPr>
            <a:r>
              <a:rPr lang="en-US" sz="2400" b="1" dirty="0" smtClean="0">
                <a:solidFill>
                  <a:srgbClr val="0033CC"/>
                </a:solidFill>
              </a:rPr>
              <a:t>Side  Effect </a:t>
            </a:r>
          </a:p>
          <a:p>
            <a:pPr lvl="1" algn="just" eaLnBrk="1" hangingPunct="1">
              <a:lnSpc>
                <a:spcPct val="90000"/>
              </a:lnSpc>
              <a:spcBef>
                <a:spcPts val="0"/>
              </a:spcBef>
            </a:pPr>
            <a:r>
              <a:rPr lang="en-US" sz="2400" b="1" dirty="0" smtClean="0"/>
              <a:t>Unavoidable unintended pharmacodynamic  effects  that  occur  at  a  therapeutic  dose </a:t>
            </a:r>
          </a:p>
          <a:p>
            <a:pPr lvl="2" algn="just" eaLnBrk="1" hangingPunct="1">
              <a:lnSpc>
                <a:spcPct val="90000"/>
              </a:lnSpc>
              <a:spcBef>
                <a:spcPts val="0"/>
              </a:spcBef>
            </a:pPr>
            <a:r>
              <a:rPr lang="en-US" b="1" dirty="0" smtClean="0">
                <a:solidFill>
                  <a:srgbClr val="F400F4"/>
                </a:solidFill>
              </a:rPr>
              <a:t>Dryness of mouth  with  Atropine</a:t>
            </a:r>
          </a:p>
          <a:p>
            <a:pPr algn="just" eaLnBrk="1" hangingPunct="1">
              <a:lnSpc>
                <a:spcPct val="90000"/>
              </a:lnSpc>
              <a:spcBef>
                <a:spcPts val="0"/>
              </a:spcBef>
            </a:pPr>
            <a:r>
              <a:rPr lang="en-US" sz="2400" b="1" dirty="0" smtClean="0">
                <a:solidFill>
                  <a:srgbClr val="0033CC"/>
                </a:solidFill>
              </a:rPr>
              <a:t>Toxic  effects</a:t>
            </a:r>
          </a:p>
          <a:p>
            <a:pPr lvl="1" algn="just" eaLnBrk="1" hangingPunct="1">
              <a:lnSpc>
                <a:spcPct val="90000"/>
              </a:lnSpc>
              <a:spcBef>
                <a:spcPts val="0"/>
              </a:spcBef>
            </a:pPr>
            <a:r>
              <a:rPr lang="en-US" sz="2400" b="1" dirty="0" smtClean="0"/>
              <a:t>Result  of   excessive   pharmacological action  of  the  drug  due  to  over dosage or  prolonged  use</a:t>
            </a:r>
          </a:p>
          <a:p>
            <a:pPr lvl="2" algn="just" eaLnBrk="1" hangingPunct="1">
              <a:lnSpc>
                <a:spcPct val="90000"/>
              </a:lnSpc>
              <a:spcBef>
                <a:spcPts val="0"/>
              </a:spcBef>
            </a:pPr>
            <a:r>
              <a:rPr lang="en-US" b="1" dirty="0" smtClean="0">
                <a:solidFill>
                  <a:srgbClr val="F400F4"/>
                </a:solidFill>
              </a:rPr>
              <a:t>Hepatic  necrosis  from  paracetamol over dosage</a:t>
            </a:r>
          </a:p>
          <a:p>
            <a:pPr algn="just" eaLnBrk="1" hangingPunct="1">
              <a:lnSpc>
                <a:spcPct val="90000"/>
              </a:lnSpc>
              <a:spcBef>
                <a:spcPts val="0"/>
              </a:spcBef>
            </a:pPr>
            <a:r>
              <a:rPr lang="en-US" sz="2400" b="1" dirty="0" smtClean="0">
                <a:solidFill>
                  <a:srgbClr val="0033CC"/>
                </a:solidFill>
              </a:rPr>
              <a:t>Drug  intolerance</a:t>
            </a:r>
          </a:p>
          <a:p>
            <a:pPr lvl="1" algn="just" eaLnBrk="1" hangingPunct="1">
              <a:lnSpc>
                <a:spcPct val="90000"/>
              </a:lnSpc>
              <a:spcBef>
                <a:spcPts val="0"/>
              </a:spcBef>
            </a:pPr>
            <a:r>
              <a:rPr lang="en-US" sz="2400" b="1" dirty="0" smtClean="0"/>
              <a:t>Toxic  effects  of  a  drug  in an  individual at  therapeutic  doses</a:t>
            </a:r>
          </a:p>
          <a:p>
            <a:pPr lvl="2" algn="just" eaLnBrk="1" hangingPunct="1">
              <a:lnSpc>
                <a:spcPct val="90000"/>
              </a:lnSpc>
              <a:spcBef>
                <a:spcPts val="0"/>
              </a:spcBef>
            </a:pPr>
            <a:r>
              <a:rPr lang="en-US" b="1" dirty="0" smtClean="0">
                <a:solidFill>
                  <a:srgbClr val="F400F4"/>
                </a:solidFill>
              </a:rPr>
              <a:t>Vomiting  with  a  single  dose  of salicylate</a:t>
            </a:r>
          </a:p>
          <a:p>
            <a:pPr algn="just" eaLnBrk="1" hangingPunct="1">
              <a:lnSpc>
                <a:spcPts val="4000"/>
              </a:lnSpc>
              <a:spcBef>
                <a:spcPts val="0"/>
              </a:spcBef>
            </a:pPr>
            <a:r>
              <a:rPr lang="en-US" sz="2400" b="1" dirty="0" smtClean="0">
                <a:solidFill>
                  <a:srgbClr val="0033CC"/>
                </a:solidFill>
              </a:rPr>
              <a:t>Drug  tolerance</a:t>
            </a:r>
          </a:p>
          <a:p>
            <a:pPr lvl="1" algn="just" eaLnBrk="1" hangingPunct="1">
              <a:lnSpc>
                <a:spcPct val="125000"/>
              </a:lnSpc>
              <a:spcBef>
                <a:spcPts val="0"/>
              </a:spcBef>
            </a:pPr>
            <a:r>
              <a:rPr lang="en-US" sz="2400" b="1" dirty="0" smtClean="0"/>
              <a:t>Decreased response to  the same amount of drug after repeated administration </a:t>
            </a:r>
          </a:p>
        </p:txBody>
      </p:sp>
      <p:sp>
        <p:nvSpPr>
          <p:cNvPr id="2" name="Date Placeholder 1"/>
          <p:cNvSpPr>
            <a:spLocks noGrp="1"/>
          </p:cNvSpPr>
          <p:nvPr>
            <p:ph type="dt" sz="half" idx="10"/>
          </p:nvPr>
        </p:nvSpPr>
        <p:spPr/>
        <p:txBody>
          <a:bodyPr/>
          <a:lstStyle/>
          <a:p>
            <a:fld id="{071EC7EA-2588-4941-93B0-C14289EF77E4}"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8190157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457200" y="274638"/>
            <a:ext cx="8229600" cy="71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eaLnBrk="1" hangingPunct="1"/>
            <a:r>
              <a:rPr lang="en-US" dirty="0" smtClean="0"/>
              <a:t>Adverse  drug  reactions</a:t>
            </a:r>
          </a:p>
        </p:txBody>
      </p:sp>
      <p:sp>
        <p:nvSpPr>
          <p:cNvPr id="4" name="Rectangle 3"/>
          <p:cNvSpPr>
            <a:spLocks noGrp="1" noChangeArrowheads="1"/>
          </p:cNvSpPr>
          <p:nvPr>
            <p:ph idx="1"/>
          </p:nvPr>
        </p:nvSpPr>
        <p:spPr bwMode="auto">
          <a:xfrm>
            <a:off x="304800" y="1066800"/>
            <a:ext cx="8382000" cy="533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ts val="0"/>
              </a:spcBef>
            </a:pPr>
            <a:r>
              <a:rPr lang="en-US" altLang="en-US" sz="2800" b="1" dirty="0" smtClean="0">
                <a:solidFill>
                  <a:srgbClr val="0033CC"/>
                </a:solidFill>
              </a:rPr>
              <a:t>Cross Tolerance</a:t>
            </a:r>
          </a:p>
          <a:p>
            <a:pPr lvl="1" eaLnBrk="1" hangingPunct="1">
              <a:spcBef>
                <a:spcPts val="0"/>
              </a:spcBef>
            </a:pPr>
            <a:r>
              <a:rPr lang="en-US" altLang="en-US" b="1" dirty="0" smtClean="0"/>
              <a:t>Tolerance for a drug that develops after administration of a different drug</a:t>
            </a:r>
          </a:p>
          <a:p>
            <a:pPr eaLnBrk="1" hangingPunct="1">
              <a:spcBef>
                <a:spcPts val="0"/>
              </a:spcBef>
            </a:pPr>
            <a:r>
              <a:rPr lang="en-US" altLang="en-US" sz="2800" b="1" dirty="0" err="1" smtClean="0">
                <a:solidFill>
                  <a:srgbClr val="0033CC"/>
                </a:solidFill>
              </a:rPr>
              <a:t>Tachyphylaxis</a:t>
            </a:r>
            <a:endParaRPr lang="en-US" altLang="en-US" sz="2800" b="1" dirty="0" smtClean="0">
              <a:solidFill>
                <a:srgbClr val="0033CC"/>
              </a:solidFill>
            </a:endParaRPr>
          </a:p>
          <a:p>
            <a:pPr lvl="1" eaLnBrk="1" hangingPunct="1">
              <a:spcBef>
                <a:spcPts val="0"/>
              </a:spcBef>
            </a:pPr>
            <a:r>
              <a:rPr lang="en-US" altLang="en-US" b="1" dirty="0" smtClean="0"/>
              <a:t>Rapidly occurring tolerance to a drug.</a:t>
            </a:r>
          </a:p>
          <a:p>
            <a:pPr eaLnBrk="1" hangingPunct="1">
              <a:spcBef>
                <a:spcPts val="0"/>
              </a:spcBef>
            </a:pPr>
            <a:r>
              <a:rPr lang="en-US" altLang="en-US" sz="2800" b="1" dirty="0" smtClean="0">
                <a:solidFill>
                  <a:srgbClr val="0033CC"/>
                </a:solidFill>
              </a:rPr>
              <a:t>Cumulative effect</a:t>
            </a:r>
          </a:p>
          <a:p>
            <a:pPr lvl="1" eaLnBrk="1" hangingPunct="1">
              <a:spcBef>
                <a:spcPts val="0"/>
              </a:spcBef>
            </a:pPr>
            <a:r>
              <a:rPr lang="en-US" altLang="en-US" b="1" dirty="0" smtClean="0"/>
              <a:t>Increased effectiveness when a drug is given in several doses.</a:t>
            </a:r>
            <a:endParaRPr lang="en-US" altLang="en-US" b="1" dirty="0" smtClean="0">
              <a:solidFill>
                <a:srgbClr val="0033CC"/>
              </a:solidFill>
            </a:endParaRPr>
          </a:p>
          <a:p>
            <a:pPr eaLnBrk="1" hangingPunct="1">
              <a:spcBef>
                <a:spcPts val="0"/>
              </a:spcBef>
            </a:pPr>
            <a:r>
              <a:rPr lang="en-US" altLang="en-US" sz="2800" b="1" dirty="0" smtClean="0">
                <a:solidFill>
                  <a:srgbClr val="0033CC"/>
                </a:solidFill>
              </a:rPr>
              <a:t>Drug dependence</a:t>
            </a:r>
          </a:p>
          <a:p>
            <a:pPr lvl="1" eaLnBrk="1" hangingPunct="1">
              <a:spcBef>
                <a:spcPts val="0"/>
              </a:spcBef>
            </a:pPr>
            <a:r>
              <a:rPr lang="en-US" altLang="en-US" b="1" dirty="0" smtClean="0"/>
              <a:t>The patient becomes accustomed to the drug’s presence in his</a:t>
            </a:r>
            <a:br>
              <a:rPr lang="en-US" altLang="en-US" b="1" dirty="0" smtClean="0"/>
            </a:br>
            <a:r>
              <a:rPr lang="en-US" altLang="en-US" b="1" dirty="0" smtClean="0"/>
              <a:t>body.</a:t>
            </a:r>
          </a:p>
          <a:p>
            <a:pPr lvl="1" eaLnBrk="1" hangingPunct="1">
              <a:spcBef>
                <a:spcPts val="0"/>
              </a:spcBef>
              <a:buFontTx/>
              <a:buNone/>
            </a:pPr>
            <a:endParaRPr lang="en-US" sz="1700" b="1" dirty="0" smtClean="0"/>
          </a:p>
        </p:txBody>
      </p:sp>
      <p:sp>
        <p:nvSpPr>
          <p:cNvPr id="2" name="Date Placeholder 1"/>
          <p:cNvSpPr>
            <a:spLocks noGrp="1"/>
          </p:cNvSpPr>
          <p:nvPr>
            <p:ph type="dt" sz="half" idx="10"/>
          </p:nvPr>
        </p:nvSpPr>
        <p:spPr/>
        <p:txBody>
          <a:bodyPr/>
          <a:lstStyle/>
          <a:p>
            <a:fld id="{DF444F57-CD43-4704-B7EF-8B6EB21AA3FA}"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1809296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457200" y="228600"/>
            <a:ext cx="8229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eaLnBrk="1" hangingPunct="1"/>
            <a:r>
              <a:rPr lang="en-US" dirty="0" smtClean="0"/>
              <a:t>Adverse  drug  reactions</a:t>
            </a:r>
          </a:p>
        </p:txBody>
      </p:sp>
      <p:sp>
        <p:nvSpPr>
          <p:cNvPr id="4" name="Rectangle 2"/>
          <p:cNvSpPr>
            <a:spLocks noGrp="1" noChangeArrowheads="1"/>
          </p:cNvSpPr>
          <p:nvPr>
            <p:ph idx="1"/>
          </p:nvPr>
        </p:nvSpPr>
        <p:spPr bwMode="auto">
          <a:xfrm>
            <a:off x="304800" y="914400"/>
            <a:ext cx="8458200" cy="5715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eaLnBrk="1" hangingPunct="1">
              <a:lnSpc>
                <a:spcPct val="100000"/>
              </a:lnSpc>
              <a:spcBef>
                <a:spcPts val="0"/>
              </a:spcBef>
            </a:pPr>
            <a:r>
              <a:rPr lang="en-US" sz="2400" b="1" dirty="0" smtClean="0">
                <a:solidFill>
                  <a:srgbClr val="0033CC"/>
                </a:solidFill>
              </a:rPr>
              <a:t>Idiosyncrasy</a:t>
            </a:r>
          </a:p>
          <a:p>
            <a:pPr marL="825500" lvl="2" eaLnBrk="1" hangingPunct="1">
              <a:lnSpc>
                <a:spcPct val="100000"/>
              </a:lnSpc>
              <a:spcBef>
                <a:spcPts val="0"/>
              </a:spcBef>
            </a:pPr>
            <a:r>
              <a:rPr lang="en-US" b="1" dirty="0" smtClean="0"/>
              <a:t>Drug effect unique to an individual,</a:t>
            </a:r>
          </a:p>
          <a:p>
            <a:pPr marL="825500" lvl="2" eaLnBrk="1" hangingPunct="1">
              <a:lnSpc>
                <a:spcPct val="100000"/>
              </a:lnSpc>
              <a:spcBef>
                <a:spcPts val="0"/>
              </a:spcBef>
              <a:buFontTx/>
              <a:buNone/>
            </a:pPr>
            <a:r>
              <a:rPr lang="en-US" b="1" dirty="0" smtClean="0"/>
              <a:t>	A. a toxic reaction</a:t>
            </a:r>
          </a:p>
          <a:p>
            <a:pPr marL="825500" lvl="2" eaLnBrk="1" hangingPunct="1">
              <a:lnSpc>
                <a:spcPct val="100000"/>
              </a:lnSpc>
              <a:spcBef>
                <a:spcPts val="0"/>
              </a:spcBef>
              <a:buFontTx/>
              <a:buNone/>
            </a:pPr>
            <a:r>
              <a:rPr lang="en-US" b="1" dirty="0" smtClean="0"/>
              <a:t>	B. an allergic reaction</a:t>
            </a:r>
          </a:p>
          <a:p>
            <a:pPr marL="825500" lvl="2" eaLnBrk="1" hangingPunct="1">
              <a:lnSpc>
                <a:spcPct val="100000"/>
              </a:lnSpc>
              <a:spcBef>
                <a:spcPts val="0"/>
              </a:spcBef>
              <a:buFontTx/>
              <a:buNone/>
            </a:pPr>
            <a:r>
              <a:rPr lang="en-US" b="1" dirty="0" smtClean="0"/>
              <a:t>	C. a reaction peculiar to the patient</a:t>
            </a:r>
          </a:p>
          <a:p>
            <a:pPr marL="825500" lvl="2" eaLnBrk="1" hangingPunct="1">
              <a:lnSpc>
                <a:spcPct val="100000"/>
              </a:lnSpc>
              <a:spcBef>
                <a:spcPts val="0"/>
              </a:spcBef>
              <a:buFontTx/>
              <a:buNone/>
            </a:pPr>
            <a:r>
              <a:rPr lang="en-US" b="1" dirty="0" smtClean="0"/>
              <a:t>	D. an anaphylactic reaction</a:t>
            </a:r>
          </a:p>
          <a:p>
            <a:pPr eaLnBrk="1" hangingPunct="1">
              <a:lnSpc>
                <a:spcPct val="100000"/>
              </a:lnSpc>
              <a:spcBef>
                <a:spcPts val="0"/>
              </a:spcBef>
            </a:pPr>
            <a:r>
              <a:rPr lang="en-US" sz="2400" b="1" dirty="0" smtClean="0">
                <a:solidFill>
                  <a:srgbClr val="0033CC"/>
                </a:solidFill>
              </a:rPr>
              <a:t>Drug  allergy</a:t>
            </a:r>
          </a:p>
          <a:p>
            <a:pPr lvl="1" eaLnBrk="1" hangingPunct="1">
              <a:lnSpc>
                <a:spcPct val="100000"/>
              </a:lnSpc>
              <a:spcBef>
                <a:spcPts val="0"/>
              </a:spcBef>
            </a:pPr>
            <a:r>
              <a:rPr lang="en-US" sz="2400" b="1" dirty="0" smtClean="0"/>
              <a:t>Immunologically  mediated  reaction</a:t>
            </a:r>
          </a:p>
          <a:p>
            <a:pPr lvl="1" eaLnBrk="1" hangingPunct="1">
              <a:lnSpc>
                <a:spcPct val="100000"/>
              </a:lnSpc>
              <a:spcBef>
                <a:spcPts val="0"/>
              </a:spcBef>
            </a:pPr>
            <a:r>
              <a:rPr lang="en-US" sz="2400" b="1" dirty="0" smtClean="0"/>
              <a:t>Symptoms  unrelated  to pharmacodynamic  profile of  drug </a:t>
            </a:r>
          </a:p>
          <a:p>
            <a:pPr lvl="1" eaLnBrk="1" hangingPunct="1">
              <a:lnSpc>
                <a:spcPct val="100000"/>
              </a:lnSpc>
              <a:spcBef>
                <a:spcPts val="0"/>
              </a:spcBef>
            </a:pPr>
            <a:r>
              <a:rPr lang="en-US" sz="2400" b="1" dirty="0" smtClean="0"/>
              <a:t>Independent  of  dosage</a:t>
            </a:r>
          </a:p>
          <a:p>
            <a:pPr lvl="1" eaLnBrk="1" hangingPunct="1">
              <a:lnSpc>
                <a:spcPct val="100000"/>
              </a:lnSpc>
              <a:spcBef>
                <a:spcPts val="0"/>
              </a:spcBef>
              <a:buFontTx/>
              <a:buNone/>
            </a:pPr>
            <a:r>
              <a:rPr lang="en-US" sz="2400" b="1" dirty="0" smtClean="0"/>
              <a:t>       </a:t>
            </a:r>
            <a:r>
              <a:rPr lang="en-US" sz="2400" dirty="0" smtClean="0"/>
              <a:t>E.g. </a:t>
            </a:r>
            <a:r>
              <a:rPr lang="en-US" sz="2400" b="1" dirty="0" smtClean="0"/>
              <a:t> </a:t>
            </a:r>
            <a:r>
              <a:rPr lang="en-US" sz="2400" b="1" dirty="0" smtClean="0">
                <a:solidFill>
                  <a:srgbClr val="F400F4"/>
                </a:solidFill>
              </a:rPr>
              <a:t>Penicillin</a:t>
            </a:r>
          </a:p>
          <a:p>
            <a:pPr eaLnBrk="1" hangingPunct="1">
              <a:lnSpc>
                <a:spcPct val="100000"/>
              </a:lnSpc>
              <a:spcBef>
                <a:spcPts val="0"/>
              </a:spcBef>
            </a:pPr>
            <a:r>
              <a:rPr lang="en-US" sz="2400" b="1" dirty="0" smtClean="0">
                <a:solidFill>
                  <a:srgbClr val="0033CC"/>
                </a:solidFill>
              </a:rPr>
              <a:t>Drug withdrawal symptoms</a:t>
            </a:r>
          </a:p>
          <a:p>
            <a:pPr lvl="1" eaLnBrk="1" hangingPunct="1">
              <a:lnSpc>
                <a:spcPct val="100000"/>
              </a:lnSpc>
              <a:spcBef>
                <a:spcPts val="0"/>
              </a:spcBef>
            </a:pPr>
            <a:r>
              <a:rPr lang="en-US" sz="2400" b="1" dirty="0" smtClean="0"/>
              <a:t>Functional  disturbances  induced  by a  drug Persists  even after offending  drug has been  withdrawn</a:t>
            </a:r>
            <a:br>
              <a:rPr lang="en-US" sz="2400" b="1" dirty="0" smtClean="0"/>
            </a:br>
            <a:r>
              <a:rPr lang="en-US" sz="2400" b="1" dirty="0" smtClean="0"/>
              <a:t>E.g. </a:t>
            </a:r>
            <a:r>
              <a:rPr lang="en-US" sz="2400" b="1" dirty="0" smtClean="0">
                <a:solidFill>
                  <a:srgbClr val="FF00FF"/>
                </a:solidFill>
              </a:rPr>
              <a:t>Peptic  ulcer  by  salicylates </a:t>
            </a:r>
            <a:r>
              <a:rPr lang="en-US" sz="2000" b="1" dirty="0" smtClean="0">
                <a:solidFill>
                  <a:srgbClr val="FF00FF"/>
                </a:solidFill>
              </a:rPr>
              <a:t/>
            </a:r>
            <a:br>
              <a:rPr lang="en-US" sz="2000" b="1" dirty="0" smtClean="0">
                <a:solidFill>
                  <a:srgbClr val="FF00FF"/>
                </a:solidFill>
              </a:rPr>
            </a:br>
            <a:endParaRPr lang="en-US" b="1" dirty="0" smtClean="0">
              <a:solidFill>
                <a:srgbClr val="FF00FF"/>
              </a:solidFill>
            </a:endParaRPr>
          </a:p>
        </p:txBody>
      </p:sp>
      <p:sp>
        <p:nvSpPr>
          <p:cNvPr id="2" name="Date Placeholder 1"/>
          <p:cNvSpPr>
            <a:spLocks noGrp="1"/>
          </p:cNvSpPr>
          <p:nvPr>
            <p:ph type="dt" sz="half" idx="10"/>
          </p:nvPr>
        </p:nvSpPr>
        <p:spPr/>
        <p:txBody>
          <a:bodyPr/>
          <a:lstStyle/>
          <a:p>
            <a:fld id="{98670C5B-E59B-4998-858B-68D2B649F1E8}"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6309552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Adverse  drug  reactions</a:t>
            </a:r>
          </a:p>
        </p:txBody>
      </p:sp>
      <p:sp>
        <p:nvSpPr>
          <p:cNvPr id="4" name="Rectangle 2"/>
          <p:cNvSpPr>
            <a:spLocks noGrp="1" noChangeArrowheads="1"/>
          </p:cNvSpPr>
          <p:nvPr>
            <p:ph idx="1"/>
          </p:nvPr>
        </p:nvSpPr>
        <p:spPr bwMode="auto">
          <a:xfrm>
            <a:off x="457200" y="762000"/>
            <a:ext cx="8229600" cy="5867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0" indent="0" eaLnBrk="1" hangingPunct="1">
              <a:lnSpc>
                <a:spcPct val="140000"/>
              </a:lnSpc>
              <a:spcBef>
                <a:spcPts val="0"/>
              </a:spcBef>
              <a:buNone/>
            </a:pPr>
            <a:r>
              <a:rPr lang="en-US" sz="2800" b="1" dirty="0" err="1" smtClean="0">
                <a:solidFill>
                  <a:srgbClr val="0033CC"/>
                </a:solidFill>
              </a:rPr>
              <a:t>Teratogenecity</a:t>
            </a:r>
            <a:r>
              <a:rPr lang="en-US" sz="2800" b="1" dirty="0" smtClean="0">
                <a:solidFill>
                  <a:srgbClr val="0033CC"/>
                </a:solidFill>
              </a:rPr>
              <a:t> – </a:t>
            </a:r>
            <a:r>
              <a:rPr lang="en-US" sz="2800" dirty="0" smtClean="0">
                <a:solidFill>
                  <a:srgbClr val="0033CC"/>
                </a:solidFill>
              </a:rPr>
              <a:t>induce birth defect</a:t>
            </a:r>
            <a:r>
              <a:rPr lang="en-US" sz="2800" dirty="0" smtClean="0">
                <a:solidFill>
                  <a:srgbClr val="FF0000"/>
                </a:solidFill>
              </a:rPr>
              <a:t> </a:t>
            </a:r>
          </a:p>
          <a:p>
            <a:pPr marL="0" lvl="1" eaLnBrk="1" hangingPunct="1">
              <a:lnSpc>
                <a:spcPct val="140000"/>
              </a:lnSpc>
              <a:spcBef>
                <a:spcPts val="0"/>
              </a:spcBef>
            </a:pPr>
            <a:r>
              <a:rPr lang="en-US" sz="2400" dirty="0" smtClean="0"/>
              <a:t>Capacity  of  a  drug  to  cause  </a:t>
            </a:r>
            <a:r>
              <a:rPr lang="en-US" sz="2400" dirty="0" err="1" smtClean="0"/>
              <a:t>foetal</a:t>
            </a:r>
            <a:r>
              <a:rPr lang="en-US" sz="2400" dirty="0" smtClean="0"/>
              <a:t>  abnormalities</a:t>
            </a:r>
          </a:p>
          <a:p>
            <a:pPr marL="0" lvl="2" indent="0" eaLnBrk="1" hangingPunct="1">
              <a:lnSpc>
                <a:spcPct val="140000"/>
              </a:lnSpc>
              <a:spcBef>
                <a:spcPts val="0"/>
              </a:spcBef>
              <a:buNone/>
            </a:pPr>
            <a:r>
              <a:rPr lang="en-US" b="1" dirty="0" smtClean="0">
                <a:solidFill>
                  <a:srgbClr val="F400F4"/>
                </a:solidFill>
              </a:rPr>
              <a:t>          Thalidomide</a:t>
            </a:r>
          </a:p>
          <a:p>
            <a:pPr marL="0" indent="0" eaLnBrk="1" hangingPunct="1">
              <a:lnSpc>
                <a:spcPct val="140000"/>
              </a:lnSpc>
              <a:spcBef>
                <a:spcPts val="0"/>
              </a:spcBef>
              <a:buNone/>
            </a:pPr>
            <a:r>
              <a:rPr lang="en-US" sz="2800" b="1" dirty="0" smtClean="0">
                <a:solidFill>
                  <a:srgbClr val="0033CC"/>
                </a:solidFill>
              </a:rPr>
              <a:t>Mutagenic  Effect</a:t>
            </a:r>
            <a:r>
              <a:rPr lang="en-US" sz="2800" b="1" dirty="0" smtClean="0">
                <a:solidFill>
                  <a:srgbClr val="FF0000"/>
                </a:solidFill>
              </a:rPr>
              <a:t> </a:t>
            </a:r>
          </a:p>
          <a:p>
            <a:pPr marL="0" lvl="1" eaLnBrk="1" hangingPunct="1">
              <a:lnSpc>
                <a:spcPct val="140000"/>
              </a:lnSpc>
              <a:spcBef>
                <a:spcPts val="0"/>
              </a:spcBef>
            </a:pPr>
            <a:r>
              <a:rPr lang="en-US" sz="2400" dirty="0" smtClean="0"/>
              <a:t>Mutagenesis  involves  alteration  of  the genotype  by modification  of  the DNA</a:t>
            </a:r>
          </a:p>
          <a:p>
            <a:pPr marL="0" lvl="1" eaLnBrk="1" hangingPunct="1">
              <a:lnSpc>
                <a:spcPct val="140000"/>
              </a:lnSpc>
              <a:spcBef>
                <a:spcPts val="0"/>
              </a:spcBef>
            </a:pPr>
            <a:r>
              <a:rPr lang="en-US" sz="2400" dirty="0" smtClean="0"/>
              <a:t>Mutation   is  carried  to   the   next  generations</a:t>
            </a:r>
          </a:p>
          <a:p>
            <a:pPr marL="0" indent="0" eaLnBrk="1" hangingPunct="1">
              <a:lnSpc>
                <a:spcPct val="140000"/>
              </a:lnSpc>
              <a:spcBef>
                <a:spcPts val="0"/>
              </a:spcBef>
              <a:buNone/>
            </a:pPr>
            <a:r>
              <a:rPr lang="en-US" sz="2800" b="1" dirty="0" smtClean="0">
                <a:solidFill>
                  <a:srgbClr val="0033CC"/>
                </a:solidFill>
              </a:rPr>
              <a:t>Photosensitivity</a:t>
            </a:r>
            <a:r>
              <a:rPr lang="en-US" sz="2800" dirty="0" smtClean="0">
                <a:solidFill>
                  <a:srgbClr val="FF0000"/>
                </a:solidFill>
              </a:rPr>
              <a:t> </a:t>
            </a:r>
          </a:p>
          <a:p>
            <a:pPr marL="0" lvl="1" eaLnBrk="1" hangingPunct="1">
              <a:lnSpc>
                <a:spcPct val="140000"/>
              </a:lnSpc>
              <a:spcBef>
                <a:spcPts val="0"/>
              </a:spcBef>
            </a:pPr>
            <a:r>
              <a:rPr lang="en-US" sz="2400" dirty="0" smtClean="0"/>
              <a:t>Cutaneous  reaction  resulting  from  drug induced  sensitization  of  the  skin  to  UV  radiation</a:t>
            </a:r>
          </a:p>
          <a:p>
            <a:pPr marL="0" lvl="1" eaLnBrk="1" hangingPunct="1">
              <a:lnSpc>
                <a:spcPct val="140000"/>
              </a:lnSpc>
              <a:spcBef>
                <a:spcPts val="0"/>
              </a:spcBef>
            </a:pPr>
            <a:r>
              <a:rPr lang="en-US" sz="2400" dirty="0" smtClean="0">
                <a:solidFill>
                  <a:srgbClr val="F400F4"/>
                </a:solidFill>
              </a:rPr>
              <a:t>Quinolones</a:t>
            </a:r>
            <a:r>
              <a:rPr lang="en-US" b="1" dirty="0" smtClean="0">
                <a:solidFill>
                  <a:srgbClr val="F400F4"/>
                </a:solidFill>
              </a:rPr>
              <a:t> </a:t>
            </a:r>
          </a:p>
        </p:txBody>
      </p:sp>
      <p:sp>
        <p:nvSpPr>
          <p:cNvPr id="3" name="Date Placeholder 2"/>
          <p:cNvSpPr>
            <a:spLocks noGrp="1"/>
          </p:cNvSpPr>
          <p:nvPr>
            <p:ph type="dt" sz="half" idx="10"/>
          </p:nvPr>
        </p:nvSpPr>
        <p:spPr/>
        <p:txBody>
          <a:bodyPr/>
          <a:lstStyle/>
          <a:p>
            <a:fld id="{58CF43A0-CBD4-419A-872B-B908EFF273B1}"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8714750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457200" y="1524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0000"/>
          </a:bodyPr>
          <a:lstStyle/>
          <a:p>
            <a:pPr>
              <a:lnSpc>
                <a:spcPct val="105000"/>
              </a:lnSpc>
            </a:pPr>
            <a:r>
              <a:rPr lang="en-US" sz="3600">
                <a:solidFill>
                  <a:schemeClr val="tx2"/>
                </a:solidFill>
                <a:cs typeface="Arial" pitchFamily="34" charset="0"/>
              </a:rPr>
              <a:t>Pregnancy Considerations</a:t>
            </a:r>
          </a:p>
        </p:txBody>
      </p:sp>
      <p:sp>
        <p:nvSpPr>
          <p:cNvPr id="5" name="Rectangle 5"/>
          <p:cNvSpPr>
            <a:spLocks noGrp="1" noChangeArrowheads="1"/>
          </p:cNvSpPr>
          <p:nvPr>
            <p:ph idx="1"/>
          </p:nvPr>
        </p:nvSpPr>
        <p:spPr bwMode="auto">
          <a:xfrm>
            <a:off x="533400" y="838200"/>
            <a:ext cx="8229600" cy="559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87338" indent="-287338" algn="l" defTabSz="800100">
              <a:lnSpc>
                <a:spcPct val="120000"/>
              </a:lnSpc>
              <a:spcBef>
                <a:spcPct val="30000"/>
              </a:spcBef>
              <a:buClr>
                <a:srgbClr val="0000FF"/>
              </a:buClr>
              <a:buFontTx/>
              <a:buChar char="•"/>
            </a:pPr>
            <a:r>
              <a:rPr lang="en-US" dirty="0">
                <a:solidFill>
                  <a:srgbClr val="000000"/>
                </a:solidFill>
                <a:cs typeface="Arial" pitchFamily="34" charset="0"/>
              </a:rPr>
              <a:t>Increased maternal HR, CO and blood volume</a:t>
            </a:r>
          </a:p>
          <a:p>
            <a:pPr marL="500063" lvl="1" indent="-211138" algn="l" defTabSz="800100">
              <a:lnSpc>
                <a:spcPct val="120000"/>
              </a:lnSpc>
              <a:spcBef>
                <a:spcPct val="30000"/>
              </a:spcBef>
              <a:buClr>
                <a:srgbClr val="FF0000"/>
              </a:buClr>
              <a:buFontTx/>
              <a:buChar char="•"/>
            </a:pPr>
            <a:r>
              <a:rPr lang="en-US" sz="3200" dirty="0">
                <a:solidFill>
                  <a:srgbClr val="000000"/>
                </a:solidFill>
                <a:cs typeface="Arial" pitchFamily="34" charset="0"/>
              </a:rPr>
              <a:t>May affect absorption, distribution, effectiveness</a:t>
            </a:r>
          </a:p>
          <a:p>
            <a:pPr marL="287338" indent="-287338" algn="l" defTabSz="800100">
              <a:lnSpc>
                <a:spcPct val="120000"/>
              </a:lnSpc>
              <a:spcBef>
                <a:spcPct val="30000"/>
              </a:spcBef>
              <a:buClr>
                <a:srgbClr val="0000FF"/>
              </a:buClr>
              <a:buFontTx/>
              <a:buChar char="•"/>
            </a:pPr>
            <a:r>
              <a:rPr lang="en-US" dirty="0">
                <a:solidFill>
                  <a:srgbClr val="000000"/>
                </a:solidFill>
                <a:cs typeface="Arial" pitchFamily="34" charset="0"/>
              </a:rPr>
              <a:t>Drugs may cross placenta</a:t>
            </a:r>
          </a:p>
          <a:p>
            <a:pPr marL="287338" indent="-287338" algn="l" defTabSz="800100">
              <a:lnSpc>
                <a:spcPct val="120000"/>
              </a:lnSpc>
              <a:spcBef>
                <a:spcPct val="30000"/>
              </a:spcBef>
              <a:buClr>
                <a:srgbClr val="0000FF"/>
              </a:buClr>
              <a:buFontTx/>
              <a:buChar char="•"/>
            </a:pPr>
            <a:r>
              <a:rPr lang="en-US" dirty="0">
                <a:solidFill>
                  <a:srgbClr val="000000"/>
                </a:solidFill>
                <a:cs typeface="Arial" pitchFamily="34" charset="0"/>
              </a:rPr>
              <a:t>Drugs may cross into breast milk</a:t>
            </a:r>
          </a:p>
          <a:p>
            <a:pPr marL="287338" indent="-287338" algn="l" defTabSz="800100">
              <a:lnSpc>
                <a:spcPct val="120000"/>
              </a:lnSpc>
              <a:spcBef>
                <a:spcPct val="30000"/>
              </a:spcBef>
              <a:buClr>
                <a:srgbClr val="0000FF"/>
              </a:buClr>
              <a:buFontTx/>
              <a:buChar char="•"/>
            </a:pPr>
            <a:r>
              <a:rPr lang="en-US" dirty="0" err="1" smtClean="0">
                <a:solidFill>
                  <a:srgbClr val="000000"/>
                </a:solidFill>
                <a:cs typeface="Arial" pitchFamily="34" charset="0"/>
              </a:rPr>
              <a:t>Teratatogens</a:t>
            </a:r>
            <a:endParaRPr lang="en-US" dirty="0">
              <a:solidFill>
                <a:srgbClr val="000000"/>
              </a:solidFill>
              <a:cs typeface="Arial" pitchFamily="34" charset="0"/>
            </a:endParaRPr>
          </a:p>
        </p:txBody>
      </p:sp>
      <p:sp>
        <p:nvSpPr>
          <p:cNvPr id="2" name="Date Placeholder 1"/>
          <p:cNvSpPr>
            <a:spLocks noGrp="1"/>
          </p:cNvSpPr>
          <p:nvPr>
            <p:ph type="dt" sz="half" idx="10"/>
          </p:nvPr>
        </p:nvSpPr>
        <p:spPr/>
        <p:txBody>
          <a:bodyPr/>
          <a:lstStyle/>
          <a:p>
            <a:fld id="{EE709FD4-0958-4FDD-A1F9-3D03F82C266A}"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834050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i="1" dirty="0" smtClean="0"/>
              <a:t>Drug</a:t>
            </a:r>
            <a:r>
              <a:rPr lang="en-US" dirty="0" smtClean="0"/>
              <a:t>:- any substance that brings about a change in biologic function trough it chemical actions.</a:t>
            </a:r>
          </a:p>
          <a:p>
            <a:r>
              <a:rPr lang="en-US" b="1" i="1" dirty="0" smtClean="0"/>
              <a:t>Poison</a:t>
            </a:r>
            <a:r>
              <a:rPr lang="en-US" dirty="0" smtClean="0"/>
              <a:t>:- these are drugs that have almost exclusively harmful effects. However, increase in dosage can make any drug harmful. Examples of poisons:</a:t>
            </a:r>
          </a:p>
          <a:p>
            <a:pPr lvl="2"/>
            <a:r>
              <a:rPr lang="en-US" dirty="0" smtClean="0"/>
              <a:t>Lead</a:t>
            </a:r>
          </a:p>
          <a:p>
            <a:pPr lvl="2"/>
            <a:r>
              <a:rPr lang="en-US" dirty="0" smtClean="0"/>
              <a:t>Arsenic</a:t>
            </a:r>
          </a:p>
          <a:p>
            <a:r>
              <a:rPr lang="en-US" b="1" i="1" dirty="0" smtClean="0"/>
              <a:t>Toxins</a:t>
            </a:r>
            <a:r>
              <a:rPr lang="en-US" dirty="0" smtClean="0"/>
              <a:t>:- poisons of biologic origin. Examples</a:t>
            </a:r>
          </a:p>
          <a:p>
            <a:pPr lvl="2"/>
            <a:r>
              <a:rPr lang="en-US" dirty="0" smtClean="0"/>
              <a:t>Bortulinum toxin</a:t>
            </a:r>
          </a:p>
          <a:p>
            <a:pPr lvl="2"/>
            <a:r>
              <a:rPr lang="en-US" dirty="0" smtClean="0"/>
              <a:t>Amanita toxin from mushrooms</a:t>
            </a:r>
          </a:p>
        </p:txBody>
      </p:sp>
      <p:sp>
        <p:nvSpPr>
          <p:cNvPr id="4" name="Date Placeholder 3"/>
          <p:cNvSpPr>
            <a:spLocks noGrp="1"/>
          </p:cNvSpPr>
          <p:nvPr>
            <p:ph type="dt" sz="half" idx="10"/>
          </p:nvPr>
        </p:nvSpPr>
        <p:spPr/>
        <p:txBody>
          <a:bodyPr/>
          <a:lstStyle/>
          <a:p>
            <a:fld id="{E7959D45-FEBA-4940-9C7C-28E4CC657A48}"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1950444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noChangeArrowheads="1"/>
          </p:cNvSpPr>
          <p:nvPr>
            <p:ph type="title"/>
          </p:nvPr>
        </p:nvSpPr>
        <p:spPr bwMode="auto">
          <a:xfrm>
            <a:off x="457200" y="274638"/>
            <a:ext cx="8229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0000"/>
          </a:bodyPr>
          <a:lstStyle/>
          <a:p>
            <a:pPr>
              <a:lnSpc>
                <a:spcPct val="105000"/>
              </a:lnSpc>
            </a:pPr>
            <a:r>
              <a:rPr lang="en-US" sz="3600">
                <a:solidFill>
                  <a:schemeClr val="tx2"/>
                </a:solidFill>
                <a:cs typeface="Arial" pitchFamily="34" charset="0"/>
              </a:rPr>
              <a:t>Pregnancy Categories</a:t>
            </a:r>
            <a:endParaRPr lang="en-US" sz="3600" b="1">
              <a:solidFill>
                <a:schemeClr val="tx2"/>
              </a:solidFill>
              <a:cs typeface="Arial" pitchFamily="34" charset="0"/>
            </a:endParaRPr>
          </a:p>
        </p:txBody>
      </p:sp>
      <p:sp>
        <p:nvSpPr>
          <p:cNvPr id="4" name="Rectangle 5"/>
          <p:cNvSpPr>
            <a:spLocks noGrp="1" noChangeArrowheads="1"/>
          </p:cNvSpPr>
          <p:nvPr>
            <p:ph idx="1"/>
          </p:nvPr>
        </p:nvSpPr>
        <p:spPr bwMode="auto">
          <a:xfrm>
            <a:off x="457200" y="762000"/>
            <a:ext cx="8229600" cy="536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87338" indent="-287338" algn="just" defTabSz="800100">
              <a:lnSpc>
                <a:spcPct val="90000"/>
              </a:lnSpc>
              <a:spcBef>
                <a:spcPct val="30000"/>
              </a:spcBef>
              <a:buClr>
                <a:srgbClr val="0000FF"/>
              </a:buClr>
              <a:buFontTx/>
              <a:buChar char="•"/>
            </a:pPr>
            <a:r>
              <a:rPr lang="en-US" u="sng" dirty="0">
                <a:solidFill>
                  <a:srgbClr val="000000"/>
                </a:solidFill>
                <a:cs typeface="Arial" pitchFamily="34" charset="0"/>
              </a:rPr>
              <a:t>A:</a:t>
            </a:r>
            <a:r>
              <a:rPr lang="en-US" dirty="0">
                <a:solidFill>
                  <a:srgbClr val="000000"/>
                </a:solidFill>
                <a:cs typeface="Arial" pitchFamily="34" charset="0"/>
              </a:rPr>
              <a:t> controlled studies in pregnancy (&lt;1 %).</a:t>
            </a:r>
          </a:p>
          <a:p>
            <a:pPr marL="287338" indent="-287338" algn="just" defTabSz="800100">
              <a:lnSpc>
                <a:spcPct val="90000"/>
              </a:lnSpc>
              <a:spcBef>
                <a:spcPct val="30000"/>
              </a:spcBef>
              <a:buClr>
                <a:srgbClr val="0000FF"/>
              </a:buClr>
              <a:buFontTx/>
              <a:buChar char="•"/>
            </a:pPr>
            <a:r>
              <a:rPr lang="en-US" u="sng" dirty="0">
                <a:solidFill>
                  <a:srgbClr val="000000"/>
                </a:solidFill>
                <a:cs typeface="Arial" pitchFamily="34" charset="0"/>
              </a:rPr>
              <a:t>B:</a:t>
            </a:r>
            <a:r>
              <a:rPr lang="en-US" dirty="0">
                <a:solidFill>
                  <a:srgbClr val="000000"/>
                </a:solidFill>
                <a:cs typeface="Arial" pitchFamily="34" charset="0"/>
              </a:rPr>
              <a:t> animal studies show no risk; Inadequate human data.</a:t>
            </a:r>
          </a:p>
          <a:p>
            <a:pPr marL="287338" indent="-287338" algn="just" defTabSz="800100">
              <a:lnSpc>
                <a:spcPct val="90000"/>
              </a:lnSpc>
              <a:spcBef>
                <a:spcPct val="30000"/>
              </a:spcBef>
              <a:buClr>
                <a:srgbClr val="0000FF"/>
              </a:buClr>
              <a:buFontTx/>
              <a:buChar char="•"/>
            </a:pPr>
            <a:r>
              <a:rPr lang="en-US" u="sng" dirty="0">
                <a:solidFill>
                  <a:srgbClr val="000000"/>
                </a:solidFill>
                <a:cs typeface="Arial" pitchFamily="34" charset="0"/>
              </a:rPr>
              <a:t>C:</a:t>
            </a:r>
            <a:r>
              <a:rPr lang="en-US" dirty="0">
                <a:solidFill>
                  <a:srgbClr val="000000"/>
                </a:solidFill>
                <a:cs typeface="Arial" pitchFamily="34" charset="0"/>
              </a:rPr>
              <a:t> animal studies show risk, inadequate human data.</a:t>
            </a:r>
          </a:p>
          <a:p>
            <a:pPr marL="287338" indent="-287338" algn="just" defTabSz="800100">
              <a:lnSpc>
                <a:spcPct val="90000"/>
              </a:lnSpc>
              <a:spcBef>
                <a:spcPct val="30000"/>
              </a:spcBef>
              <a:buClr>
                <a:srgbClr val="0000FF"/>
              </a:buClr>
              <a:buFontTx/>
              <a:buChar char="•"/>
            </a:pPr>
            <a:r>
              <a:rPr lang="en-US" u="sng" dirty="0">
                <a:solidFill>
                  <a:srgbClr val="000000"/>
                </a:solidFill>
                <a:cs typeface="Arial" pitchFamily="34" charset="0"/>
              </a:rPr>
              <a:t>D:</a:t>
            </a:r>
            <a:r>
              <a:rPr lang="en-US" dirty="0">
                <a:solidFill>
                  <a:srgbClr val="000000"/>
                </a:solidFill>
                <a:cs typeface="Arial" pitchFamily="34" charset="0"/>
              </a:rPr>
              <a:t> human data show risk, benefit may outweigh risk.</a:t>
            </a:r>
          </a:p>
          <a:p>
            <a:pPr marL="287338" indent="-287338" algn="just" defTabSz="800100">
              <a:lnSpc>
                <a:spcPct val="90000"/>
              </a:lnSpc>
              <a:spcBef>
                <a:spcPct val="30000"/>
              </a:spcBef>
              <a:buClr>
                <a:srgbClr val="0000FF"/>
              </a:buClr>
              <a:buFontTx/>
              <a:buChar char="•"/>
            </a:pPr>
            <a:r>
              <a:rPr lang="en-US" u="sng" dirty="0">
                <a:solidFill>
                  <a:srgbClr val="000000"/>
                </a:solidFill>
                <a:cs typeface="Arial" pitchFamily="34" charset="0"/>
              </a:rPr>
              <a:t>X:</a:t>
            </a:r>
            <a:r>
              <a:rPr lang="en-US" dirty="0">
                <a:solidFill>
                  <a:srgbClr val="000000"/>
                </a:solidFill>
                <a:cs typeface="Arial" pitchFamily="34" charset="0"/>
              </a:rPr>
              <a:t> animal or human data positive for risk. Use unwarranted.</a:t>
            </a:r>
          </a:p>
        </p:txBody>
      </p:sp>
      <p:sp>
        <p:nvSpPr>
          <p:cNvPr id="2" name="Date Placeholder 1"/>
          <p:cNvSpPr>
            <a:spLocks noGrp="1"/>
          </p:cNvSpPr>
          <p:nvPr>
            <p:ph type="dt" sz="half" idx="10"/>
          </p:nvPr>
        </p:nvSpPr>
        <p:spPr/>
        <p:txBody>
          <a:bodyPr/>
          <a:lstStyle/>
          <a:p>
            <a:fld id="{AC37A58B-F4D1-40D5-831A-09B57D2A80E3}"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6478300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noChangeArrowheads="1"/>
          </p:cNvSpPr>
          <p:nvPr>
            <p:ph type="title"/>
          </p:nvPr>
        </p:nvSpPr>
        <p:spPr bwMode="auto">
          <a:xfrm>
            <a:off x="457200" y="274638"/>
            <a:ext cx="82296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0000"/>
          </a:bodyPr>
          <a:lstStyle/>
          <a:p>
            <a:pPr>
              <a:lnSpc>
                <a:spcPct val="105000"/>
              </a:lnSpc>
            </a:pPr>
            <a:r>
              <a:rPr lang="en-US" sz="3600" dirty="0">
                <a:solidFill>
                  <a:schemeClr val="tx2"/>
                </a:solidFill>
                <a:cs typeface="Arial" pitchFamily="34" charset="0"/>
              </a:rPr>
              <a:t>Pediatric Considerations</a:t>
            </a:r>
          </a:p>
        </p:txBody>
      </p:sp>
      <p:sp>
        <p:nvSpPr>
          <p:cNvPr id="4" name="Rectangle 5"/>
          <p:cNvSpPr>
            <a:spLocks noGrp="1" noChangeArrowheads="1"/>
          </p:cNvSpPr>
          <p:nvPr>
            <p:ph idx="1"/>
          </p:nvPr>
        </p:nvSpPr>
        <p:spPr bwMode="auto">
          <a:xfrm>
            <a:off x="381000" y="762000"/>
            <a:ext cx="84582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87338" indent="-287338" algn="l" defTabSz="800100">
              <a:lnSpc>
                <a:spcPct val="120000"/>
              </a:lnSpc>
              <a:spcBef>
                <a:spcPct val="30000"/>
              </a:spcBef>
              <a:buClr>
                <a:srgbClr val="0000FF"/>
              </a:buClr>
              <a:buFontTx/>
              <a:buChar char="•"/>
            </a:pPr>
            <a:r>
              <a:rPr lang="en-US" sz="2800" dirty="0">
                <a:solidFill>
                  <a:srgbClr val="000000"/>
                </a:solidFill>
                <a:cs typeface="Arial" pitchFamily="34" charset="0"/>
                <a:sym typeface="Symbol" pitchFamily="18" charset="2"/>
              </a:rPr>
              <a:t> Oral absorption</a:t>
            </a:r>
          </a:p>
          <a:p>
            <a:pPr marL="287338" indent="-287338" algn="l" defTabSz="800100">
              <a:lnSpc>
                <a:spcPct val="120000"/>
              </a:lnSpc>
              <a:spcBef>
                <a:spcPct val="30000"/>
              </a:spcBef>
              <a:buClr>
                <a:srgbClr val="0000FF"/>
              </a:buClr>
              <a:buFontTx/>
              <a:buChar char="•"/>
            </a:pPr>
            <a:r>
              <a:rPr lang="en-US" sz="2800" dirty="0">
                <a:solidFill>
                  <a:srgbClr val="000000"/>
                </a:solidFill>
                <a:cs typeface="Arial" pitchFamily="34" charset="0"/>
                <a:sym typeface="Symbol" pitchFamily="18" charset="2"/>
              </a:rPr>
              <a:t>Thinner skin ( topical absorption)</a:t>
            </a:r>
          </a:p>
          <a:p>
            <a:pPr marL="287338" indent="-287338" algn="l" defTabSz="800100">
              <a:lnSpc>
                <a:spcPct val="120000"/>
              </a:lnSpc>
              <a:spcBef>
                <a:spcPct val="30000"/>
              </a:spcBef>
              <a:buClr>
                <a:srgbClr val="0000FF"/>
              </a:buClr>
              <a:buFontTx/>
              <a:buChar char="•"/>
            </a:pPr>
            <a:r>
              <a:rPr lang="en-US" sz="2800" dirty="0">
                <a:solidFill>
                  <a:srgbClr val="000000"/>
                </a:solidFill>
                <a:cs typeface="Arial" pitchFamily="34" charset="0"/>
                <a:sym typeface="Symbol" pitchFamily="18" charset="2"/>
              </a:rPr>
              <a:t> Plasma protein concentration</a:t>
            </a:r>
          </a:p>
          <a:p>
            <a:pPr marL="500063" lvl="1" indent="-211138" algn="l" defTabSz="800100">
              <a:lnSpc>
                <a:spcPct val="120000"/>
              </a:lnSpc>
              <a:spcBef>
                <a:spcPct val="30000"/>
              </a:spcBef>
              <a:buClr>
                <a:srgbClr val="FF0000"/>
              </a:buClr>
              <a:buFontTx/>
              <a:buChar char="•"/>
            </a:pPr>
            <a:r>
              <a:rPr lang="en-US" sz="2400" dirty="0">
                <a:solidFill>
                  <a:srgbClr val="000000"/>
                </a:solidFill>
                <a:cs typeface="Arial" pitchFamily="34" charset="0"/>
                <a:sym typeface="Symbol" pitchFamily="18" charset="2"/>
              </a:rPr>
              <a:t> Free protein-bound drug availability</a:t>
            </a:r>
          </a:p>
          <a:p>
            <a:pPr marL="287338" indent="-287338" algn="l" defTabSz="800100">
              <a:lnSpc>
                <a:spcPct val="120000"/>
              </a:lnSpc>
              <a:spcBef>
                <a:spcPct val="30000"/>
              </a:spcBef>
              <a:buClr>
                <a:srgbClr val="0000FF"/>
              </a:buClr>
              <a:buFontTx/>
              <a:buChar char="•"/>
            </a:pPr>
            <a:r>
              <a:rPr lang="en-US" sz="2800" dirty="0">
                <a:solidFill>
                  <a:srgbClr val="000000"/>
                </a:solidFill>
                <a:cs typeface="Arial" pitchFamily="34" charset="0"/>
                <a:sym typeface="Symbol" pitchFamily="18" charset="2"/>
              </a:rPr>
              <a:t> Extracellular fluid in neonate</a:t>
            </a:r>
          </a:p>
          <a:p>
            <a:pPr marL="287338" indent="-287338" algn="l" defTabSz="800100">
              <a:lnSpc>
                <a:spcPct val="120000"/>
              </a:lnSpc>
              <a:spcBef>
                <a:spcPct val="30000"/>
              </a:spcBef>
              <a:buClr>
                <a:srgbClr val="0000FF"/>
              </a:buClr>
              <a:buFontTx/>
              <a:buChar char="•"/>
            </a:pPr>
            <a:r>
              <a:rPr lang="en-US" sz="2800" dirty="0">
                <a:solidFill>
                  <a:srgbClr val="000000"/>
                </a:solidFill>
                <a:cs typeface="Arial" pitchFamily="34" charset="0"/>
                <a:sym typeface="Symbol" pitchFamily="18" charset="2"/>
              </a:rPr>
              <a:t>Altered metabolic rates</a:t>
            </a:r>
          </a:p>
          <a:p>
            <a:pPr marL="287338" indent="-287338" algn="l" defTabSz="800100">
              <a:lnSpc>
                <a:spcPct val="120000"/>
              </a:lnSpc>
              <a:spcBef>
                <a:spcPct val="30000"/>
              </a:spcBef>
              <a:buClr>
                <a:srgbClr val="0000FF"/>
              </a:buClr>
              <a:buFontTx/>
              <a:buChar char="•"/>
            </a:pPr>
            <a:r>
              <a:rPr lang="en-US" sz="2800" dirty="0">
                <a:solidFill>
                  <a:srgbClr val="000000"/>
                </a:solidFill>
                <a:cs typeface="Arial" pitchFamily="34" charset="0"/>
                <a:sym typeface="Symbol" pitchFamily="18" charset="2"/>
              </a:rPr>
              <a:t> Elimination/metabolism</a:t>
            </a:r>
          </a:p>
          <a:p>
            <a:pPr marL="287338" indent="-287338" algn="l" defTabSz="800100">
              <a:lnSpc>
                <a:spcPct val="120000"/>
              </a:lnSpc>
              <a:spcBef>
                <a:spcPct val="30000"/>
              </a:spcBef>
              <a:buClr>
                <a:srgbClr val="0000FF"/>
              </a:buClr>
              <a:buFontTx/>
              <a:buChar char="•"/>
            </a:pPr>
            <a:r>
              <a:rPr lang="en-US" sz="2800" dirty="0">
                <a:solidFill>
                  <a:srgbClr val="000000"/>
                </a:solidFill>
                <a:cs typeface="Arial" pitchFamily="34" charset="0"/>
                <a:sym typeface="Symbol" pitchFamily="18" charset="2"/>
              </a:rPr>
              <a:t>BSA/weight based dosing important!</a:t>
            </a:r>
          </a:p>
        </p:txBody>
      </p:sp>
      <p:sp>
        <p:nvSpPr>
          <p:cNvPr id="2" name="Date Placeholder 1"/>
          <p:cNvSpPr>
            <a:spLocks noGrp="1"/>
          </p:cNvSpPr>
          <p:nvPr>
            <p:ph type="dt" sz="half" idx="10"/>
          </p:nvPr>
        </p:nvSpPr>
        <p:spPr/>
        <p:txBody>
          <a:bodyPr/>
          <a:lstStyle/>
          <a:p>
            <a:fld id="{4B6C9E52-3780-4989-AB3A-E4A1CCE24D7C}"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3217955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cs typeface="Arial" pitchFamily="34" charset="0"/>
                <a:sym typeface="Symbol" pitchFamily="18" charset="2"/>
              </a:rPr>
              <a:t>Geriatric Considerations</a:t>
            </a:r>
            <a:endParaRPr lang="en-US" dirty="0"/>
          </a:p>
        </p:txBody>
      </p:sp>
      <p:sp>
        <p:nvSpPr>
          <p:cNvPr id="3" name="Content Placeholder 2"/>
          <p:cNvSpPr>
            <a:spLocks noGrp="1"/>
          </p:cNvSpPr>
          <p:nvPr>
            <p:ph idx="1"/>
          </p:nvPr>
        </p:nvSpPr>
        <p:spPr/>
        <p:txBody>
          <a:bodyPr/>
          <a:lstStyle/>
          <a:p>
            <a:pPr marL="287338" indent="-287338" defTabSz="800100">
              <a:lnSpc>
                <a:spcPct val="120000"/>
              </a:lnSpc>
              <a:spcBef>
                <a:spcPct val="30000"/>
              </a:spcBef>
              <a:buClr>
                <a:srgbClr val="0000FF"/>
              </a:buClr>
              <a:buFontTx/>
              <a:buChar char="•"/>
            </a:pPr>
            <a:r>
              <a:rPr lang="en-US" dirty="0">
                <a:solidFill>
                  <a:srgbClr val="000000"/>
                </a:solidFill>
                <a:cs typeface="Arial" pitchFamily="34" charset="0"/>
                <a:sym typeface="Symbol" pitchFamily="18" charset="2"/>
              </a:rPr>
              <a:t> Oral absorption</a:t>
            </a:r>
          </a:p>
          <a:p>
            <a:pPr marL="287338" indent="-287338" defTabSz="800100">
              <a:lnSpc>
                <a:spcPct val="120000"/>
              </a:lnSpc>
              <a:spcBef>
                <a:spcPct val="30000"/>
              </a:spcBef>
              <a:buClr>
                <a:srgbClr val="0000FF"/>
              </a:buClr>
              <a:buFontTx/>
              <a:buChar char="•"/>
            </a:pPr>
            <a:r>
              <a:rPr lang="en-US" dirty="0">
                <a:solidFill>
                  <a:srgbClr val="000000"/>
                </a:solidFill>
                <a:cs typeface="Arial" pitchFamily="34" charset="0"/>
                <a:sym typeface="Symbol" pitchFamily="18" charset="2"/>
              </a:rPr>
              <a:t> Plasma protein concentration</a:t>
            </a:r>
          </a:p>
          <a:p>
            <a:pPr marL="287338" indent="-287338" defTabSz="800100">
              <a:lnSpc>
                <a:spcPct val="120000"/>
              </a:lnSpc>
              <a:spcBef>
                <a:spcPct val="30000"/>
              </a:spcBef>
              <a:buClr>
                <a:srgbClr val="0000FF"/>
              </a:buClr>
              <a:buFontTx/>
              <a:buChar char="•"/>
            </a:pPr>
            <a:r>
              <a:rPr lang="en-US" dirty="0">
                <a:solidFill>
                  <a:srgbClr val="000000"/>
                </a:solidFill>
                <a:cs typeface="Arial" pitchFamily="34" charset="0"/>
                <a:sym typeface="Symbol" pitchFamily="18" charset="2"/>
              </a:rPr>
              <a:t> Muscle mass,  body fat</a:t>
            </a:r>
          </a:p>
          <a:p>
            <a:pPr marL="287338" indent="-287338" defTabSz="800100">
              <a:lnSpc>
                <a:spcPct val="120000"/>
              </a:lnSpc>
              <a:spcBef>
                <a:spcPct val="30000"/>
              </a:spcBef>
              <a:buClr>
                <a:srgbClr val="0000FF"/>
              </a:buClr>
              <a:buFontTx/>
              <a:buChar char="•"/>
            </a:pPr>
            <a:r>
              <a:rPr lang="en-US" dirty="0">
                <a:solidFill>
                  <a:srgbClr val="000000"/>
                </a:solidFill>
                <a:cs typeface="Arial" pitchFamily="34" charset="0"/>
                <a:sym typeface="Symbol" pitchFamily="18" charset="2"/>
              </a:rPr>
              <a:t> Liver/renal function</a:t>
            </a:r>
          </a:p>
          <a:p>
            <a:pPr marL="287338" indent="-287338" defTabSz="800100">
              <a:lnSpc>
                <a:spcPct val="120000"/>
              </a:lnSpc>
              <a:spcBef>
                <a:spcPct val="30000"/>
              </a:spcBef>
              <a:buClr>
                <a:srgbClr val="0000FF"/>
              </a:buClr>
              <a:buFontTx/>
              <a:buChar char="•"/>
            </a:pPr>
            <a:r>
              <a:rPr lang="en-US" dirty="0">
                <a:solidFill>
                  <a:srgbClr val="000000"/>
                </a:solidFill>
                <a:cs typeface="Arial" pitchFamily="34" charset="0"/>
                <a:sym typeface="Symbol" pitchFamily="18" charset="2"/>
              </a:rPr>
              <a:t>Multiple drugs</a:t>
            </a:r>
          </a:p>
          <a:p>
            <a:pPr marL="287338" indent="-287338" defTabSz="800100">
              <a:lnSpc>
                <a:spcPct val="120000"/>
              </a:lnSpc>
              <a:spcBef>
                <a:spcPct val="30000"/>
              </a:spcBef>
              <a:buClr>
                <a:srgbClr val="0000FF"/>
              </a:buClr>
              <a:buFontTx/>
              <a:buChar char="•"/>
            </a:pPr>
            <a:r>
              <a:rPr lang="en-US" dirty="0">
                <a:solidFill>
                  <a:srgbClr val="000000"/>
                </a:solidFill>
                <a:cs typeface="Arial" pitchFamily="34" charset="0"/>
                <a:sym typeface="Symbol" pitchFamily="18" charset="2"/>
              </a:rPr>
              <a:t>Multiple diseases</a:t>
            </a:r>
          </a:p>
          <a:p>
            <a:endParaRPr lang="en-US" dirty="0"/>
          </a:p>
        </p:txBody>
      </p:sp>
      <p:sp>
        <p:nvSpPr>
          <p:cNvPr id="4" name="Date Placeholder 3"/>
          <p:cNvSpPr>
            <a:spLocks noGrp="1"/>
          </p:cNvSpPr>
          <p:nvPr>
            <p:ph type="dt" sz="half" idx="10"/>
          </p:nvPr>
        </p:nvSpPr>
        <p:spPr/>
        <p:txBody>
          <a:bodyPr/>
          <a:lstStyle/>
          <a:p>
            <a:fld id="{B50C0DC5-9FE6-4065-8E8C-912E8CF99DB5}"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0434167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title"/>
          </p:nvPr>
        </p:nvSpPr>
        <p:spPr bwMode="auto">
          <a:xfrm>
            <a:off x="457200" y="274638"/>
            <a:ext cx="8229600" cy="792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0000"/>
          </a:bodyPr>
          <a:lstStyle/>
          <a:p>
            <a:pPr eaLnBrk="1" hangingPunct="1"/>
            <a:r>
              <a:rPr lang="en-US" dirty="0" smtClean="0">
                <a:effectLst>
                  <a:outerShdw blurRad="38100" dist="38100" dir="2700000" algn="tl">
                    <a:srgbClr val="000000">
                      <a:alpha val="43137"/>
                    </a:srgbClr>
                  </a:outerShdw>
                </a:effectLst>
              </a:rPr>
              <a:t>FUNDAMENTALS OF  PHARMACOLOGY</a:t>
            </a:r>
          </a:p>
        </p:txBody>
      </p:sp>
      <p:sp>
        <p:nvSpPr>
          <p:cNvPr id="4" name="Rectangle 2"/>
          <p:cNvSpPr>
            <a:spLocks noGrp="1" noChangeArrowheads="1"/>
          </p:cNvSpPr>
          <p:nvPr>
            <p:ph idx="1"/>
          </p:nvPr>
        </p:nvSpPr>
        <p:spPr bwMode="auto">
          <a:xfrm>
            <a:off x="457200" y="990600"/>
            <a:ext cx="8229600" cy="533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r>
              <a:rPr lang="en-US" dirty="0" smtClean="0"/>
              <a:t>The  rational  pharmacological treatment of  any  patient  requires  adequate  knowledge  about : </a:t>
            </a:r>
          </a:p>
          <a:p>
            <a:pPr algn="just" eaLnBrk="1" hangingPunct="1">
              <a:buFont typeface="Wingdings" pitchFamily="2" charset="2"/>
              <a:buChar char="ü"/>
            </a:pPr>
            <a:r>
              <a:rPr lang="en-US" dirty="0" smtClean="0"/>
              <a:t> The  </a:t>
            </a:r>
            <a:r>
              <a:rPr lang="en-US" dirty="0" smtClean="0">
                <a:solidFill>
                  <a:srgbClr val="FF00FF"/>
                </a:solidFill>
              </a:rPr>
              <a:t>disease  process</a:t>
            </a:r>
            <a:r>
              <a:rPr lang="en-US" dirty="0" smtClean="0"/>
              <a:t>,</a:t>
            </a:r>
          </a:p>
          <a:p>
            <a:pPr algn="just" eaLnBrk="1" hangingPunct="1">
              <a:buFont typeface="Wingdings" pitchFamily="2" charset="2"/>
              <a:buChar char="ü"/>
            </a:pPr>
            <a:r>
              <a:rPr lang="en-US" dirty="0" smtClean="0">
                <a:solidFill>
                  <a:srgbClr val="FF00FF"/>
                </a:solidFill>
              </a:rPr>
              <a:t> Pharmacodynamic</a:t>
            </a:r>
            <a:r>
              <a:rPr lang="en-US" dirty="0" smtClean="0"/>
              <a:t> properties  of  the  drug(s)  selected, and</a:t>
            </a:r>
          </a:p>
          <a:p>
            <a:pPr algn="just" eaLnBrk="1" hangingPunct="1">
              <a:buFont typeface="Wingdings" pitchFamily="2" charset="2"/>
              <a:buChar char="ü"/>
            </a:pPr>
            <a:r>
              <a:rPr lang="en-US" dirty="0" smtClean="0"/>
              <a:t> The individual’s handling  of the  drug(s) [</a:t>
            </a:r>
            <a:r>
              <a:rPr lang="en-US" dirty="0" smtClean="0">
                <a:solidFill>
                  <a:srgbClr val="FF00FF"/>
                </a:solidFill>
              </a:rPr>
              <a:t>pharmacokinetics</a:t>
            </a:r>
            <a:r>
              <a:rPr lang="en-US" dirty="0" smtClean="0"/>
              <a:t>].</a:t>
            </a:r>
          </a:p>
        </p:txBody>
      </p:sp>
      <p:sp>
        <p:nvSpPr>
          <p:cNvPr id="2" name="Date Placeholder 1"/>
          <p:cNvSpPr>
            <a:spLocks noGrp="1"/>
          </p:cNvSpPr>
          <p:nvPr>
            <p:ph type="dt" sz="half" idx="10"/>
          </p:nvPr>
        </p:nvSpPr>
        <p:spPr/>
        <p:txBody>
          <a:bodyPr/>
          <a:lstStyle/>
          <a:p>
            <a:fld id="{8DEBB244-1A15-41EC-BA08-7F654C968C86}"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392663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a:spLocks noGrp="1" noChangeArrowheads="1"/>
          </p:cNvSpPr>
          <p:nvPr>
            <p:ph idx="1"/>
          </p:nvPr>
        </p:nvSpPr>
        <p:spPr bwMode="auto">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1" hangingPunct="1"/>
            <a:r>
              <a:rPr lang="en-US" smtClean="0"/>
              <a:t>Drugs  act  by  affecting  biochemical  or physiological process  in the body.  Most drugs  act  at  specific  receptors.</a:t>
            </a:r>
          </a:p>
          <a:p>
            <a:pPr algn="just" eaLnBrk="1" hangingPunct="1"/>
            <a:r>
              <a:rPr lang="en-US" smtClean="0"/>
              <a:t>The  action  of  a  drug  is  characterized  by  two variables: </a:t>
            </a:r>
          </a:p>
          <a:p>
            <a:pPr algn="just" eaLnBrk="1" hangingPunct="1">
              <a:buFont typeface="Wingdings" pitchFamily="2" charset="2"/>
              <a:buChar char="Ø"/>
            </a:pPr>
            <a:r>
              <a:rPr lang="en-US" smtClean="0"/>
              <a:t> The  magnitude  of  the  response and </a:t>
            </a:r>
          </a:p>
          <a:p>
            <a:pPr algn="just" eaLnBrk="1" hangingPunct="1">
              <a:buFont typeface="Wingdings" pitchFamily="2" charset="2"/>
              <a:buChar char="Ø"/>
            </a:pPr>
            <a:r>
              <a:rPr lang="en-US" smtClean="0"/>
              <a:t> The  concentration  required  to  produce the  response.</a:t>
            </a:r>
          </a:p>
        </p:txBody>
      </p:sp>
      <p:sp>
        <p:nvSpPr>
          <p:cNvPr id="3" name="Date Placeholder 2"/>
          <p:cNvSpPr>
            <a:spLocks noGrp="1"/>
          </p:cNvSpPr>
          <p:nvPr>
            <p:ph type="dt" sz="half" idx="10"/>
          </p:nvPr>
        </p:nvSpPr>
        <p:spPr/>
        <p:txBody>
          <a:bodyPr/>
          <a:lstStyle/>
          <a:p>
            <a:fld id="{828107AC-1920-477B-ACF9-2B55BD17737D}"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0622512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4" name="Rectangle 2"/>
          <p:cNvSpPr>
            <a:spLocks noGrp="1" noChangeArrowheads="1"/>
          </p:cNvSpPr>
          <p:nvPr>
            <p:ph idx="1"/>
          </p:nvPr>
        </p:nvSpPr>
        <p:spPr bwMode="auto">
          <a:xfrm>
            <a:off x="457200" y="1143000"/>
            <a:ext cx="8229600" cy="548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just" eaLnBrk="1" hangingPunct="1"/>
            <a:r>
              <a:rPr lang="en-US" dirty="0" smtClean="0"/>
              <a:t>A specific  drug  acts  only  at  one  receptor  but  may  produce  multiple  effects  due to  the  location  of  the  receptor  in various organs.</a:t>
            </a:r>
          </a:p>
          <a:p>
            <a:pPr algn="just" eaLnBrk="1" hangingPunct="1"/>
            <a:r>
              <a:rPr lang="en-US" dirty="0" smtClean="0"/>
              <a:t>A  selective  drug  acts  on  one  receptor  in  a particular tissue  at  concentrations  that  produce  little effect  on  the  receptor  in other organs.</a:t>
            </a:r>
          </a:p>
          <a:p>
            <a:pPr algn="just" eaLnBrk="1" hangingPunct="1"/>
            <a:r>
              <a:rPr lang="en-US" dirty="0" smtClean="0"/>
              <a:t>Most  drugs  have multiple  actions  and  it  is  usually  preferable  to  use  more  specific  or more selective agents</a:t>
            </a:r>
          </a:p>
        </p:txBody>
      </p:sp>
      <p:sp>
        <p:nvSpPr>
          <p:cNvPr id="3" name="Date Placeholder 2"/>
          <p:cNvSpPr>
            <a:spLocks noGrp="1"/>
          </p:cNvSpPr>
          <p:nvPr>
            <p:ph type="dt" sz="half" idx="10"/>
          </p:nvPr>
        </p:nvSpPr>
        <p:spPr/>
        <p:txBody>
          <a:bodyPr/>
          <a:lstStyle/>
          <a:p>
            <a:fld id="{39DD5650-98CD-4699-9D97-727FA17CAE03}"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36931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b="1" dirty="0" smtClean="0"/>
              <a:t>Factors that may modify the efficacy and choice of dose of the drug in patients</a:t>
            </a:r>
            <a:endParaRPr lang="en-US" b="1" dirty="0"/>
          </a:p>
        </p:txBody>
      </p:sp>
      <p:sp>
        <p:nvSpPr>
          <p:cNvPr id="3" name="Content Placeholder 2"/>
          <p:cNvSpPr>
            <a:spLocks noGrp="1"/>
          </p:cNvSpPr>
          <p:nvPr>
            <p:ph idx="1"/>
          </p:nvPr>
        </p:nvSpPr>
        <p:spPr>
          <a:xfrm>
            <a:off x="457200" y="1981200"/>
            <a:ext cx="8229600" cy="4144963"/>
          </a:xfrm>
        </p:spPr>
        <p:txBody>
          <a:bodyPr/>
          <a:lstStyle/>
          <a:p>
            <a:r>
              <a:rPr lang="en-US" dirty="0" smtClean="0"/>
              <a:t>Patient age and size</a:t>
            </a:r>
          </a:p>
          <a:p>
            <a:r>
              <a:rPr lang="en-US" dirty="0" smtClean="0"/>
              <a:t>Genetic factors</a:t>
            </a:r>
          </a:p>
          <a:p>
            <a:r>
              <a:rPr lang="en-US" dirty="0" smtClean="0"/>
              <a:t>Nutritional factors</a:t>
            </a:r>
          </a:p>
          <a:p>
            <a:r>
              <a:rPr lang="en-US" dirty="0" smtClean="0"/>
              <a:t>Ethnicity</a:t>
            </a:r>
          </a:p>
          <a:p>
            <a:r>
              <a:rPr lang="en-US" dirty="0" err="1" smtClean="0"/>
              <a:t>Intercurrent</a:t>
            </a:r>
            <a:r>
              <a:rPr lang="en-US" dirty="0" smtClean="0"/>
              <a:t> illness</a:t>
            </a:r>
          </a:p>
          <a:p>
            <a:r>
              <a:rPr lang="en-US" dirty="0" smtClean="0"/>
              <a:t>Drug interactions</a:t>
            </a:r>
          </a:p>
          <a:p>
            <a:r>
              <a:rPr lang="en-US" dirty="0" smtClean="0"/>
              <a:t>Psychological factors.</a:t>
            </a:r>
            <a:endParaRPr lang="en-US" dirty="0"/>
          </a:p>
        </p:txBody>
      </p:sp>
      <p:sp>
        <p:nvSpPr>
          <p:cNvPr id="4" name="Date Placeholder 3"/>
          <p:cNvSpPr>
            <a:spLocks noGrp="1"/>
          </p:cNvSpPr>
          <p:nvPr>
            <p:ph type="dt" sz="half" idx="10"/>
          </p:nvPr>
        </p:nvSpPr>
        <p:spPr/>
        <p:txBody>
          <a:bodyPr/>
          <a:lstStyle/>
          <a:p>
            <a:fld id="{5F9D1B37-7651-41AB-AF33-0001BA9E44B3}"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7796469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ANTI-INFECTIVE/ANTI-MICROBIAL </a:t>
            </a:r>
            <a:r>
              <a:rPr lang="en-US" b="1" dirty="0">
                <a:effectLst>
                  <a:outerShdw blurRad="38100" dist="38100" dir="2700000" algn="tl">
                    <a:srgbClr val="000000">
                      <a:alpha val="43137"/>
                    </a:srgbClr>
                  </a:outerShdw>
                </a:effectLst>
              </a:rPr>
              <a:t>AGENTS</a:t>
            </a:r>
            <a:br>
              <a:rPr lang="en-US" b="1" dirty="0">
                <a:effectLst>
                  <a:outerShdw blurRad="38100" dist="38100" dir="2700000" algn="tl">
                    <a:srgbClr val="000000">
                      <a:alpha val="43137"/>
                    </a:srgbClr>
                  </a:outerShdw>
                </a:effectLst>
              </a:rPr>
            </a:br>
            <a:endParaRPr lang="en-US" dirty="0"/>
          </a:p>
        </p:txBody>
      </p:sp>
      <p:sp>
        <p:nvSpPr>
          <p:cNvPr id="3" name="Text Placeholder 2"/>
          <p:cNvSpPr>
            <a:spLocks noGrp="1"/>
          </p:cNvSpPr>
          <p:nvPr>
            <p:ph type="body" idx="1"/>
          </p:nvPr>
        </p:nvSpPr>
        <p:spPr/>
        <p:txBody>
          <a:bodyPr/>
          <a:lstStyle/>
          <a:p>
            <a:endParaRPr lang="en-US" b="1" dirty="0">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6D80C18F-DD40-43C6-96FC-A6154BFBD58E}"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1447499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and outcomes</a:t>
            </a:r>
            <a:endParaRPr lang="en-US" dirty="0"/>
          </a:p>
        </p:txBody>
      </p:sp>
      <p:sp>
        <p:nvSpPr>
          <p:cNvPr id="3" name="Content Placeholder 2"/>
          <p:cNvSpPr>
            <a:spLocks noGrp="1"/>
          </p:cNvSpPr>
          <p:nvPr>
            <p:ph idx="1"/>
          </p:nvPr>
        </p:nvSpPr>
        <p:spPr/>
        <p:txBody>
          <a:bodyPr>
            <a:normAutofit/>
          </a:bodyPr>
          <a:lstStyle/>
          <a:p>
            <a:r>
              <a:rPr lang="en-US" dirty="0" smtClean="0"/>
              <a:t>By the end of this sub-section, you should be able to:</a:t>
            </a:r>
          </a:p>
          <a:p>
            <a:pPr marL="457200" indent="-457200">
              <a:buFont typeface="+mj-lt"/>
              <a:buAutoNum type="arabicPeriod"/>
            </a:pPr>
            <a:r>
              <a:rPr lang="en-US" dirty="0" smtClean="0"/>
              <a:t>Define and classify anti-microbial agents</a:t>
            </a:r>
          </a:p>
          <a:p>
            <a:pPr marL="457200" indent="-457200">
              <a:buFont typeface="+mj-lt"/>
              <a:buAutoNum type="arabicPeriod"/>
            </a:pPr>
            <a:r>
              <a:rPr lang="en-US" dirty="0" smtClean="0"/>
              <a:t>Describe each anti-infective agent based on its pharmacokinetics and pharmacodynamics.</a:t>
            </a:r>
          </a:p>
          <a:p>
            <a:pPr marL="457200" indent="-457200">
              <a:buFont typeface="+mj-lt"/>
              <a:buAutoNum type="arabicPeriod"/>
            </a:pPr>
            <a:r>
              <a:rPr lang="en-US" dirty="0" smtClean="0"/>
              <a:t>State nursing considerations in the use of anti-infective agents</a:t>
            </a:r>
          </a:p>
          <a:p>
            <a:pPr marL="457200" indent="-457200">
              <a:buFont typeface="+mj-lt"/>
              <a:buAutoNum type="arabicPeriod"/>
            </a:pPr>
            <a:r>
              <a:rPr lang="en-US" dirty="0" smtClean="0"/>
              <a:t>Apply the knowledge gained in providing care to patients receiving treatment with anti-infective agents </a:t>
            </a:r>
            <a:endParaRPr lang="en-US" dirty="0"/>
          </a:p>
        </p:txBody>
      </p:sp>
      <p:sp>
        <p:nvSpPr>
          <p:cNvPr id="4" name="Date Placeholder 3"/>
          <p:cNvSpPr>
            <a:spLocks noGrp="1"/>
          </p:cNvSpPr>
          <p:nvPr>
            <p:ph type="dt" sz="half" idx="10"/>
          </p:nvPr>
        </p:nvSpPr>
        <p:spPr/>
        <p:txBody>
          <a:bodyPr/>
          <a:lstStyle/>
          <a:p>
            <a:fld id="{234BD6DF-972E-4B53-A37E-4BED6A7821B5}"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8095504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and classification</a:t>
            </a:r>
            <a:endParaRPr lang="en-US" dirty="0"/>
          </a:p>
        </p:txBody>
      </p:sp>
      <p:sp>
        <p:nvSpPr>
          <p:cNvPr id="3" name="Content Placeholder 2"/>
          <p:cNvSpPr>
            <a:spLocks noGrp="1"/>
          </p:cNvSpPr>
          <p:nvPr>
            <p:ph idx="1"/>
          </p:nvPr>
        </p:nvSpPr>
        <p:spPr/>
        <p:txBody>
          <a:bodyPr/>
          <a:lstStyle/>
          <a:p>
            <a:pPr marL="0" indent="0">
              <a:buNone/>
            </a:pPr>
            <a:r>
              <a:rPr lang="en-US" dirty="0" smtClean="0"/>
              <a:t>Anti-microbial or anti-infective agents are substances that inhibit multiplication of infective agents/micro-organisms.</a:t>
            </a:r>
          </a:p>
          <a:p>
            <a:pPr marL="457200" indent="-457200">
              <a:buFont typeface="+mj-lt"/>
              <a:buAutoNum type="arabicPeriod"/>
            </a:pPr>
            <a:r>
              <a:rPr lang="en-US" dirty="0" smtClean="0"/>
              <a:t>Anti-</a:t>
            </a:r>
            <a:r>
              <a:rPr lang="en-US" dirty="0" err="1" smtClean="0"/>
              <a:t>bacterials</a:t>
            </a:r>
            <a:r>
              <a:rPr lang="en-US" dirty="0" smtClean="0"/>
              <a:t> also called antibiotics</a:t>
            </a:r>
          </a:p>
          <a:p>
            <a:pPr marL="457200" indent="-457200">
              <a:buFont typeface="+mj-lt"/>
              <a:buAutoNum type="arabicPeriod"/>
            </a:pPr>
            <a:r>
              <a:rPr lang="en-US" dirty="0" smtClean="0"/>
              <a:t>Anti-</a:t>
            </a:r>
            <a:r>
              <a:rPr lang="en-US" dirty="0" err="1" smtClean="0"/>
              <a:t>virals</a:t>
            </a:r>
            <a:endParaRPr lang="en-US" dirty="0" smtClean="0"/>
          </a:p>
          <a:p>
            <a:pPr marL="457200" indent="-457200">
              <a:buFont typeface="+mj-lt"/>
              <a:buAutoNum type="arabicPeriod"/>
            </a:pPr>
            <a:r>
              <a:rPr lang="en-US" dirty="0" smtClean="0"/>
              <a:t>Anti-fungi</a:t>
            </a:r>
          </a:p>
          <a:p>
            <a:pPr marL="457200" indent="-457200">
              <a:buFont typeface="+mj-lt"/>
              <a:buAutoNum type="arabicPeriod"/>
            </a:pPr>
            <a:r>
              <a:rPr lang="en-US" dirty="0" smtClean="0"/>
              <a:t>Anti-</a:t>
            </a:r>
            <a:r>
              <a:rPr lang="en-US" dirty="0" err="1" smtClean="0"/>
              <a:t>protozoals</a:t>
            </a:r>
            <a:endParaRPr lang="en-US" dirty="0" smtClean="0"/>
          </a:p>
          <a:p>
            <a:pPr marL="457200" indent="-457200">
              <a:buFont typeface="+mj-lt"/>
              <a:buAutoNum type="arabicPeriod"/>
            </a:pPr>
            <a:r>
              <a:rPr lang="en-US" dirty="0" smtClean="0"/>
              <a:t>Anti-</a:t>
            </a:r>
            <a:r>
              <a:rPr lang="en-US" dirty="0" err="1" smtClean="0"/>
              <a:t>helmithes</a:t>
            </a:r>
            <a:endParaRPr lang="en-US" dirty="0" smtClean="0"/>
          </a:p>
          <a:p>
            <a:endParaRPr lang="en-US" dirty="0"/>
          </a:p>
        </p:txBody>
      </p:sp>
      <p:sp>
        <p:nvSpPr>
          <p:cNvPr id="4" name="Date Placeholder 3"/>
          <p:cNvSpPr>
            <a:spLocks noGrp="1"/>
          </p:cNvSpPr>
          <p:nvPr>
            <p:ph type="dt" sz="half" idx="10"/>
          </p:nvPr>
        </p:nvSpPr>
        <p:spPr/>
        <p:txBody>
          <a:bodyPr/>
          <a:lstStyle/>
          <a:p>
            <a:fld id="{2A6CD5FA-155D-4A63-9CBD-88FC186A7003}"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661736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names</a:t>
            </a:r>
            <a:endParaRPr lang="en-US" dirty="0"/>
          </a:p>
        </p:txBody>
      </p:sp>
      <p:sp>
        <p:nvSpPr>
          <p:cNvPr id="3" name="Content Placeholder 2"/>
          <p:cNvSpPr>
            <a:spLocks noGrp="1"/>
          </p:cNvSpPr>
          <p:nvPr>
            <p:ph idx="1"/>
          </p:nvPr>
        </p:nvSpPr>
        <p:spPr/>
        <p:txBody>
          <a:bodyPr>
            <a:normAutofit/>
          </a:bodyPr>
          <a:lstStyle/>
          <a:p>
            <a:pPr marL="287338" indent="-287338" algn="just" defTabSz="800100">
              <a:lnSpc>
                <a:spcPct val="120000"/>
              </a:lnSpc>
              <a:spcBef>
                <a:spcPct val="30000"/>
              </a:spcBef>
              <a:buClr>
                <a:srgbClr val="0000FF"/>
              </a:buClr>
              <a:buFontTx/>
              <a:buChar char="•"/>
            </a:pPr>
            <a:r>
              <a:rPr lang="en-US" altLang="en-US" dirty="0">
                <a:solidFill>
                  <a:srgbClr val="3333FF"/>
                </a:solidFill>
                <a:cs typeface="Arial" pitchFamily="34" charset="0"/>
              </a:rPr>
              <a:t>Chemical</a:t>
            </a:r>
            <a:r>
              <a:rPr lang="en-US" altLang="en-US" dirty="0">
                <a:solidFill>
                  <a:srgbClr val="000000"/>
                </a:solidFill>
                <a:cs typeface="Arial" pitchFamily="34" charset="0"/>
              </a:rPr>
              <a:t>…states its chemical composition and molecular structure.</a:t>
            </a:r>
          </a:p>
          <a:p>
            <a:pPr marL="287338" indent="-287338" algn="just" defTabSz="800100">
              <a:lnSpc>
                <a:spcPct val="120000"/>
              </a:lnSpc>
              <a:spcBef>
                <a:spcPct val="30000"/>
              </a:spcBef>
              <a:buClr>
                <a:srgbClr val="0000FF"/>
              </a:buClr>
              <a:buFontTx/>
              <a:buChar char="•"/>
            </a:pPr>
            <a:r>
              <a:rPr lang="en-US" altLang="en-US" dirty="0">
                <a:solidFill>
                  <a:srgbClr val="3333FF"/>
                </a:solidFill>
                <a:cs typeface="Arial" pitchFamily="34" charset="0"/>
              </a:rPr>
              <a:t>Generic</a:t>
            </a:r>
            <a:r>
              <a:rPr lang="en-US" altLang="en-US" dirty="0">
                <a:solidFill>
                  <a:srgbClr val="000000"/>
                </a:solidFill>
                <a:cs typeface="Arial" pitchFamily="34" charset="0"/>
              </a:rPr>
              <a:t>…usually suggested by the manufacturer.</a:t>
            </a:r>
          </a:p>
          <a:p>
            <a:pPr marL="287338" indent="-287338" algn="just" defTabSz="800100">
              <a:lnSpc>
                <a:spcPct val="120000"/>
              </a:lnSpc>
              <a:spcBef>
                <a:spcPct val="30000"/>
              </a:spcBef>
              <a:buClr>
                <a:srgbClr val="0000FF"/>
              </a:buClr>
              <a:buFontTx/>
              <a:buChar char="•"/>
            </a:pPr>
            <a:r>
              <a:rPr lang="en-US" altLang="en-US" dirty="0">
                <a:solidFill>
                  <a:srgbClr val="3333FF"/>
                </a:solidFill>
                <a:cs typeface="Arial" pitchFamily="34" charset="0"/>
              </a:rPr>
              <a:t>Official</a:t>
            </a:r>
            <a:r>
              <a:rPr lang="en-US" altLang="en-US" dirty="0">
                <a:solidFill>
                  <a:srgbClr val="000000"/>
                </a:solidFill>
                <a:cs typeface="Arial" pitchFamily="34" charset="0"/>
              </a:rPr>
              <a:t>…as listed in the Pharmacopoeia. (I.P., B.P., U.S.P.)</a:t>
            </a:r>
          </a:p>
          <a:p>
            <a:pPr marL="287338" indent="-287338" algn="just" defTabSz="800100">
              <a:lnSpc>
                <a:spcPct val="120000"/>
              </a:lnSpc>
              <a:spcBef>
                <a:spcPct val="30000"/>
              </a:spcBef>
              <a:buClr>
                <a:srgbClr val="0000FF"/>
              </a:buClr>
              <a:buFontTx/>
              <a:buChar char="•"/>
            </a:pPr>
            <a:r>
              <a:rPr lang="en-US" altLang="en-US" dirty="0">
                <a:solidFill>
                  <a:srgbClr val="3333FF"/>
                </a:solidFill>
                <a:cs typeface="Arial" pitchFamily="34" charset="0"/>
              </a:rPr>
              <a:t>Brand</a:t>
            </a:r>
            <a:r>
              <a:rPr lang="en-US" altLang="en-US" dirty="0">
                <a:solidFill>
                  <a:srgbClr val="000000"/>
                </a:solidFill>
                <a:cs typeface="Arial" pitchFamily="34" charset="0"/>
              </a:rPr>
              <a:t>…the trade or proprietary name</a:t>
            </a:r>
            <a:endParaRPr lang="en-US" dirty="0"/>
          </a:p>
        </p:txBody>
      </p:sp>
      <p:sp>
        <p:nvSpPr>
          <p:cNvPr id="4" name="TextBox 3"/>
          <p:cNvSpPr txBox="1"/>
          <p:nvPr/>
        </p:nvSpPr>
        <p:spPr>
          <a:xfrm>
            <a:off x="7886700" y="5562600"/>
            <a:ext cx="1028700" cy="369332"/>
          </a:xfrm>
          <a:prstGeom prst="rect">
            <a:avLst/>
          </a:prstGeom>
          <a:noFill/>
        </p:spPr>
        <p:txBody>
          <a:bodyPr wrap="square" rtlCol="0">
            <a:spAutoFit/>
          </a:bodyPr>
          <a:lstStyle/>
          <a:p>
            <a:endParaRPr lang="en-US" dirty="0"/>
          </a:p>
        </p:txBody>
      </p:sp>
      <p:sp>
        <p:nvSpPr>
          <p:cNvPr id="5" name="Date Placeholder 4"/>
          <p:cNvSpPr>
            <a:spLocks noGrp="1"/>
          </p:cNvSpPr>
          <p:nvPr>
            <p:ph type="dt" sz="half" idx="10"/>
          </p:nvPr>
        </p:nvSpPr>
        <p:spPr/>
        <p:txBody>
          <a:bodyPr/>
          <a:lstStyle/>
          <a:p>
            <a:fld id="{D9C97355-A15B-4D06-917D-46B46577AA6B}" type="datetime1">
              <a:rPr lang="en-US" smtClean="0"/>
              <a:t>1/30/2017</a:t>
            </a:fld>
            <a:endParaRPr lang="en-US"/>
          </a:p>
        </p:txBody>
      </p:sp>
      <p:sp>
        <p:nvSpPr>
          <p:cNvPr id="6" name="Footer Placeholder 5"/>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1830731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ANTIBACTERIALS/ANTIBIOTICS</a:t>
            </a:r>
            <a:endParaRPr lang="en-US" b="1"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8137594B-6482-4903-9F18-E3E030D5EA70}"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4493380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a:bodyPr>
          <a:lstStyle/>
          <a:p>
            <a:r>
              <a:rPr lang="en-US" dirty="0" smtClean="0"/>
              <a:t>At the end of this session, you should be able to:</a:t>
            </a:r>
          </a:p>
          <a:p>
            <a:pPr marL="457200" indent="-457200">
              <a:buFont typeface="+mj-lt"/>
              <a:buAutoNum type="arabicPeriod"/>
            </a:pPr>
            <a:r>
              <a:rPr lang="en-US" dirty="0" smtClean="0"/>
              <a:t>Explain how the bacterial cell wall is a target for antibiotics</a:t>
            </a:r>
          </a:p>
          <a:p>
            <a:pPr marL="457200" indent="-457200">
              <a:buFont typeface="+mj-lt"/>
              <a:buAutoNum type="arabicPeriod"/>
            </a:pPr>
            <a:r>
              <a:rPr lang="en-US" dirty="0" smtClean="0"/>
              <a:t>Define the terms gram positive and gram negative bacteria</a:t>
            </a:r>
          </a:p>
          <a:p>
            <a:pPr marL="457200" indent="-457200">
              <a:buFont typeface="+mj-lt"/>
              <a:buAutoNum type="arabicPeriod"/>
            </a:pPr>
            <a:r>
              <a:rPr lang="en-US" dirty="0" smtClean="0"/>
              <a:t>State </a:t>
            </a:r>
            <a:r>
              <a:rPr lang="en-US" dirty="0"/>
              <a:t>the features of an ideal </a:t>
            </a:r>
            <a:r>
              <a:rPr lang="en-US" dirty="0" smtClean="0"/>
              <a:t>antibiotic and </a:t>
            </a:r>
            <a:r>
              <a:rPr lang="en-US" dirty="0"/>
              <a:t>how an antibiotic is </a:t>
            </a:r>
            <a:r>
              <a:rPr lang="en-US" dirty="0" smtClean="0"/>
              <a:t>chosen</a:t>
            </a:r>
          </a:p>
          <a:p>
            <a:pPr marL="457200" indent="-457200">
              <a:buFont typeface="+mj-lt"/>
              <a:buAutoNum type="arabicPeriod"/>
            </a:pPr>
            <a:r>
              <a:rPr lang="en-US" dirty="0" smtClean="0"/>
              <a:t>Discuss Classify and distinguish the different classes of antibiotics while giving important examples</a:t>
            </a:r>
          </a:p>
          <a:p>
            <a:pPr marL="457200" indent="-457200">
              <a:buFont typeface="+mj-lt"/>
              <a:buAutoNum type="arabicPeriod"/>
            </a:pPr>
            <a:r>
              <a:rPr lang="en-US" dirty="0" smtClean="0"/>
              <a:t>Describe resistance to antibiotics and how it happens using penicillin as an example.</a:t>
            </a:r>
          </a:p>
          <a:p>
            <a:pPr marL="0" indent="0">
              <a:buNone/>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fld id="{4F02A6CB-9D3C-477D-9138-54E506DACFA7}"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046196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609600"/>
          </a:xfrm>
        </p:spPr>
        <p:txBody>
          <a:bodyPr>
            <a:normAutofit fontScale="90000"/>
          </a:bodyPr>
          <a:lstStyle/>
          <a:p>
            <a:r>
              <a:rPr lang="en-US" b="1" dirty="0" smtClean="0">
                <a:effectLst>
                  <a:outerShdw blurRad="38100" dist="38100" dir="2700000" algn="tl">
                    <a:srgbClr val="000000">
                      <a:alpha val="43137"/>
                    </a:srgbClr>
                  </a:outerShdw>
                </a:effectLst>
              </a:rPr>
              <a:t>Introduction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143000"/>
            <a:ext cx="8991600" cy="5715000"/>
          </a:xfrm>
        </p:spPr>
        <p:txBody>
          <a:bodyPr>
            <a:normAutofit lnSpcReduction="10000"/>
          </a:bodyPr>
          <a:lstStyle/>
          <a:p>
            <a:pPr algn="just"/>
            <a:r>
              <a:rPr lang="en-US" b="1" dirty="0" smtClean="0"/>
              <a:t>An antibiotic </a:t>
            </a:r>
            <a:r>
              <a:rPr lang="en-US" dirty="0" smtClean="0"/>
              <a:t>is a substance produced or derived from an organism which inhibits the growth of or destroys another organism, usually a bacteria or fungi. </a:t>
            </a:r>
          </a:p>
          <a:p>
            <a:pPr algn="just"/>
            <a:r>
              <a:rPr lang="en-US" dirty="0" smtClean="0"/>
              <a:t>Antibiotics have played major role in reducing morbidity, mortality and disability.</a:t>
            </a:r>
          </a:p>
          <a:p>
            <a:pPr algn="just"/>
            <a:endParaRPr lang="en-US" dirty="0" smtClean="0"/>
          </a:p>
          <a:p>
            <a:pPr algn="just"/>
            <a:r>
              <a:rPr lang="en-US" dirty="0" smtClean="0"/>
              <a:t>It should be noted that even with the most powerful antibiotic, the patient’s natural resistance plays an important role in combating infection.</a:t>
            </a:r>
          </a:p>
          <a:p>
            <a:pPr algn="just"/>
            <a:endParaRPr lang="en-US" dirty="0" smtClean="0"/>
          </a:p>
          <a:p>
            <a:pPr algn="just"/>
            <a:r>
              <a:rPr lang="en-US" dirty="0" smtClean="0"/>
              <a:t>Patients with impaired immunity respond poorly to antibacterial drugs and the infection is much harder to eradicate.</a:t>
            </a:r>
          </a:p>
          <a:p>
            <a:pPr algn="just"/>
            <a:endParaRPr lang="en-US" dirty="0" smtClean="0"/>
          </a:p>
          <a:p>
            <a:pPr algn="just"/>
            <a:r>
              <a:rPr lang="en-US" dirty="0" smtClean="0"/>
              <a:t>Antibiotics should not be used unnecessarily. </a:t>
            </a:r>
            <a:endParaRPr lang="en-US" dirty="0"/>
          </a:p>
        </p:txBody>
      </p:sp>
      <p:sp>
        <p:nvSpPr>
          <p:cNvPr id="4" name="Date Placeholder 3"/>
          <p:cNvSpPr>
            <a:spLocks noGrp="1"/>
          </p:cNvSpPr>
          <p:nvPr>
            <p:ph type="dt" sz="half" idx="10"/>
          </p:nvPr>
        </p:nvSpPr>
        <p:spPr/>
        <p:txBody>
          <a:bodyPr/>
          <a:lstStyle/>
          <a:p>
            <a:fld id="{94F95C59-C5B2-4A98-B25F-12338861938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2653123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1. How Antibiotics work</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0" indent="0">
              <a:buNone/>
            </a:pPr>
            <a:r>
              <a:rPr lang="en-US" altLang="en-US" dirty="0" smtClean="0"/>
              <a:t>They Inhibit or kill bacteria</a:t>
            </a:r>
            <a:endParaRPr lang="en-US" altLang="en-US" dirty="0"/>
          </a:p>
          <a:p>
            <a:r>
              <a:rPr lang="en-US" altLang="en-US" b="1" dirty="0"/>
              <a:t>Bacteriostati</a:t>
            </a:r>
            <a:r>
              <a:rPr lang="en-US" altLang="en-US" dirty="0"/>
              <a:t>c = Inhibits growth of </a:t>
            </a:r>
            <a:r>
              <a:rPr lang="en-US" altLang="en-US" dirty="0" smtClean="0"/>
              <a:t>bacteria i.e. sulfonamides</a:t>
            </a:r>
            <a:endParaRPr lang="en-US" altLang="en-US" dirty="0"/>
          </a:p>
          <a:p>
            <a:r>
              <a:rPr lang="en-US" altLang="en-US" b="1" dirty="0"/>
              <a:t>Bactericidal </a:t>
            </a:r>
            <a:r>
              <a:rPr lang="en-US" altLang="en-US" dirty="0"/>
              <a:t>= Kills </a:t>
            </a:r>
            <a:r>
              <a:rPr lang="en-US" altLang="en-US" dirty="0" smtClean="0"/>
              <a:t>bacteria </a:t>
            </a:r>
            <a:r>
              <a:rPr lang="en-US" altLang="en-US" dirty="0" err="1" smtClean="0"/>
              <a:t>i.e</a:t>
            </a:r>
            <a:r>
              <a:rPr lang="en-US" altLang="en-US" dirty="0" smtClean="0"/>
              <a:t> aminoglycosides</a:t>
            </a:r>
            <a:endParaRPr lang="en-US" altLang="en-US" dirty="0"/>
          </a:p>
          <a:p>
            <a:r>
              <a:rPr lang="en-US" altLang="en-US" b="1" dirty="0"/>
              <a:t>Peaks &amp; Troughs </a:t>
            </a:r>
            <a:r>
              <a:rPr lang="en-US" altLang="en-US" dirty="0"/>
              <a:t>= Serum antibacterial levels for drugs w/ a narrow therapeutic </a:t>
            </a:r>
            <a:r>
              <a:rPr lang="en-US" altLang="en-US" dirty="0" smtClean="0"/>
              <a:t>index.</a:t>
            </a:r>
          </a:p>
          <a:p>
            <a:r>
              <a:rPr lang="en-US" altLang="en-US" b="1" dirty="0" smtClean="0"/>
              <a:t>NOTE: </a:t>
            </a:r>
            <a:r>
              <a:rPr lang="en-US" altLang="en-US" dirty="0" smtClean="0"/>
              <a:t>Many antibiotics operate as bacteriostatic, however under favorable circumstances, they may become bactericidal.</a:t>
            </a:r>
          </a:p>
          <a:p>
            <a:r>
              <a:rPr lang="en-US" altLang="en-US" dirty="0" smtClean="0"/>
              <a:t>Factors affecting the mode of action include: The concentration of the drug and the number and type of organisms. i.e. penicillin may turn to be –</a:t>
            </a:r>
            <a:r>
              <a:rPr lang="en-US" altLang="en-US" dirty="0" err="1" smtClean="0"/>
              <a:t>cidal</a:t>
            </a:r>
            <a:r>
              <a:rPr lang="en-US" altLang="en-US" dirty="0" smtClean="0"/>
              <a:t> if highly sensitive </a:t>
            </a:r>
            <a:r>
              <a:rPr lang="en-US" altLang="en-US" dirty="0" err="1" smtClean="0"/>
              <a:t>m.os</a:t>
            </a:r>
            <a:r>
              <a:rPr lang="en-US" altLang="en-US" dirty="0" smtClean="0"/>
              <a:t> are present in low numbers. </a:t>
            </a:r>
          </a:p>
          <a:p>
            <a:endParaRPr lang="en-US" altLang="en-US" dirty="0"/>
          </a:p>
        </p:txBody>
      </p:sp>
      <p:sp>
        <p:nvSpPr>
          <p:cNvPr id="4" name="Date Placeholder 3"/>
          <p:cNvSpPr>
            <a:spLocks noGrp="1"/>
          </p:cNvSpPr>
          <p:nvPr>
            <p:ph type="dt" sz="half" idx="10"/>
          </p:nvPr>
        </p:nvSpPr>
        <p:spPr/>
        <p:txBody>
          <a:bodyPr/>
          <a:lstStyle/>
          <a:p>
            <a:fld id="{E8F88D24-F4C9-4227-BD9D-3BDDE73AB287}"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09988669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The bacterial cell and antibiotics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b="1" dirty="0" smtClean="0"/>
              <a:t>TASK: </a:t>
            </a:r>
            <a:r>
              <a:rPr lang="en-US" dirty="0" smtClean="0"/>
              <a:t>Review your microbiology, draw a well labeled diagram of a gram negative and a gram positive bacteria and distinguish its features.</a:t>
            </a:r>
          </a:p>
          <a:p>
            <a:pPr marL="0" indent="0">
              <a:buNone/>
            </a:pPr>
            <a:r>
              <a:rPr lang="en-US" b="1" dirty="0" smtClean="0"/>
              <a:t>Antibiotics target:</a:t>
            </a:r>
          </a:p>
          <a:p>
            <a:r>
              <a:rPr lang="en-US" dirty="0" smtClean="0"/>
              <a:t>The bacterial cell wall (Determines G – </a:t>
            </a:r>
            <a:r>
              <a:rPr lang="en-US" dirty="0" err="1" smtClean="0"/>
              <a:t>ve</a:t>
            </a:r>
            <a:r>
              <a:rPr lang="en-US" dirty="0" smtClean="0"/>
              <a:t> and G - </a:t>
            </a:r>
            <a:r>
              <a:rPr lang="en-US" dirty="0" err="1" smtClean="0"/>
              <a:t>ve</a:t>
            </a:r>
            <a:r>
              <a:rPr lang="en-US" dirty="0" smtClean="0"/>
              <a:t>).</a:t>
            </a:r>
          </a:p>
          <a:p>
            <a:r>
              <a:rPr lang="en-US" dirty="0" smtClean="0"/>
              <a:t>i.e. Macrolides such as erythromycin penetrate G +</a:t>
            </a:r>
            <a:r>
              <a:rPr lang="en-US" dirty="0" err="1" smtClean="0"/>
              <a:t>ve</a:t>
            </a:r>
            <a:r>
              <a:rPr lang="en-US" dirty="0" smtClean="0"/>
              <a:t> effectively and have NO effect on Gram –</a:t>
            </a:r>
            <a:r>
              <a:rPr lang="en-US" dirty="0" err="1" smtClean="0"/>
              <a:t>ve</a:t>
            </a:r>
            <a:r>
              <a:rPr lang="en-US" dirty="0" smtClean="0"/>
              <a:t>.</a:t>
            </a:r>
          </a:p>
          <a:p>
            <a:r>
              <a:rPr lang="en-US" dirty="0" smtClean="0"/>
              <a:t>The ribosomes – site for protein synthesis</a:t>
            </a:r>
          </a:p>
          <a:p>
            <a:r>
              <a:rPr lang="en-US" dirty="0" smtClean="0"/>
              <a:t>Nucleic material</a:t>
            </a:r>
          </a:p>
          <a:p>
            <a:endParaRPr lang="en-US" dirty="0" smtClean="0"/>
          </a:p>
          <a:p>
            <a:endParaRPr lang="en-US" dirty="0"/>
          </a:p>
        </p:txBody>
      </p:sp>
      <p:sp>
        <p:nvSpPr>
          <p:cNvPr id="4" name="Date Placeholder 3"/>
          <p:cNvSpPr>
            <a:spLocks noGrp="1"/>
          </p:cNvSpPr>
          <p:nvPr>
            <p:ph type="dt" sz="half" idx="10"/>
          </p:nvPr>
        </p:nvSpPr>
        <p:spPr/>
        <p:txBody>
          <a:bodyPr/>
          <a:lstStyle/>
          <a:p>
            <a:fld id="{90C0F015-C6AA-4368-A7D5-D4D596EA2EBC}"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71652533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a:t>
            </a:r>
            <a:r>
              <a:rPr lang="en-US" b="1" dirty="0" smtClean="0">
                <a:effectLst>
                  <a:outerShdw blurRad="38100" dist="38100" dir="2700000" algn="tl">
                    <a:srgbClr val="000000">
                      <a:alpha val="43137"/>
                    </a:srgbClr>
                  </a:outerShdw>
                </a:effectLst>
              </a:rPr>
              <a:t>ntibacterials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altLang="en-US" sz="2800" b="1" dirty="0" smtClean="0"/>
              <a:t>Mechanisms </a:t>
            </a:r>
            <a:r>
              <a:rPr lang="en-US" altLang="en-US" sz="2800" b="1" dirty="0"/>
              <a:t>of </a:t>
            </a:r>
            <a:r>
              <a:rPr lang="en-US" altLang="en-US" sz="2800" b="1" dirty="0" smtClean="0"/>
              <a:t>Action (MOA) /5 functional groups of </a:t>
            </a:r>
            <a:r>
              <a:rPr lang="en-US" altLang="en-US" sz="2800" b="1" dirty="0" err="1" smtClean="0"/>
              <a:t>antibitiotics</a:t>
            </a:r>
            <a:endParaRPr lang="en-US" altLang="en-US" sz="2800" b="1" dirty="0"/>
          </a:p>
          <a:p>
            <a:pPr lvl="1">
              <a:buFontTx/>
              <a:buNone/>
            </a:pPr>
            <a:r>
              <a:rPr lang="en-US" altLang="en-US" sz="2800" dirty="0"/>
              <a:t>1. Inhibition of cell wall synthesis </a:t>
            </a:r>
            <a:r>
              <a:rPr lang="en-US" altLang="en-US" sz="2800" dirty="0" smtClean="0"/>
              <a:t>– Bactericidal</a:t>
            </a:r>
            <a:endParaRPr lang="en-US" altLang="en-US" sz="2800" dirty="0"/>
          </a:p>
          <a:p>
            <a:pPr lvl="1">
              <a:buFontTx/>
              <a:buNone/>
            </a:pPr>
            <a:r>
              <a:rPr lang="en-US" altLang="en-US" sz="2800" dirty="0"/>
              <a:t>2. Alteration in membrane permeability - ‘</a:t>
            </a:r>
            <a:r>
              <a:rPr lang="en-US" altLang="en-US" sz="2800" dirty="0" err="1"/>
              <a:t>Cidal</a:t>
            </a:r>
            <a:r>
              <a:rPr lang="en-US" altLang="en-US" sz="2800" dirty="0"/>
              <a:t>’ or ‘Static’</a:t>
            </a:r>
          </a:p>
          <a:p>
            <a:pPr lvl="1">
              <a:buFontTx/>
              <a:buNone/>
            </a:pPr>
            <a:r>
              <a:rPr lang="en-US" altLang="en-US" sz="2800" dirty="0"/>
              <a:t>3. Inhibition protein synthesis - ‘</a:t>
            </a:r>
            <a:r>
              <a:rPr lang="en-US" altLang="en-US" sz="2800" dirty="0" err="1"/>
              <a:t>Cidal</a:t>
            </a:r>
            <a:r>
              <a:rPr lang="en-US" altLang="en-US" sz="2800" dirty="0"/>
              <a:t>’ or ‘Static’</a:t>
            </a:r>
          </a:p>
          <a:p>
            <a:pPr lvl="1">
              <a:buFontTx/>
              <a:buNone/>
            </a:pPr>
            <a:r>
              <a:rPr lang="en-US" altLang="en-US" sz="2800" dirty="0"/>
              <a:t>4. Inhibition of bacterial RNA &amp; DNA - Inhibits synthesis of RNA &amp; DNA</a:t>
            </a:r>
          </a:p>
          <a:p>
            <a:pPr lvl="1">
              <a:buFontTx/>
              <a:buNone/>
            </a:pPr>
            <a:r>
              <a:rPr lang="en-US" altLang="en-US" sz="2800" dirty="0"/>
              <a:t>5. Interferes with metabolism in the cell - ‘Static’</a:t>
            </a:r>
          </a:p>
          <a:p>
            <a:endParaRPr lang="en-US" sz="2800" dirty="0"/>
          </a:p>
        </p:txBody>
      </p:sp>
      <p:sp>
        <p:nvSpPr>
          <p:cNvPr id="4" name="Date Placeholder 3"/>
          <p:cNvSpPr>
            <a:spLocks noGrp="1"/>
          </p:cNvSpPr>
          <p:nvPr>
            <p:ph type="dt" sz="half" idx="10"/>
          </p:nvPr>
        </p:nvSpPr>
        <p:spPr/>
        <p:txBody>
          <a:bodyPr/>
          <a:lstStyle/>
          <a:p>
            <a:fld id="{DAF4CFC4-7C3F-45A9-8565-2B0066E47331}"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6043842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What is an ideal antibiotic?</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smtClean="0"/>
              <a:t>Selective target – target unique i.e. cell wall</a:t>
            </a:r>
          </a:p>
          <a:p>
            <a:pPr marL="457200" indent="-457200">
              <a:buFont typeface="+mj-lt"/>
              <a:buAutoNum type="arabicPeriod"/>
            </a:pPr>
            <a:r>
              <a:rPr lang="en-US" dirty="0" smtClean="0"/>
              <a:t>Bactericidal – kills</a:t>
            </a:r>
          </a:p>
          <a:p>
            <a:pPr marL="457200" indent="-457200">
              <a:buFont typeface="+mj-lt"/>
              <a:buAutoNum type="arabicPeriod"/>
            </a:pPr>
            <a:r>
              <a:rPr lang="en-US" dirty="0" smtClean="0"/>
              <a:t>Narrow spectrum – does not kill normal flora</a:t>
            </a:r>
          </a:p>
          <a:p>
            <a:pPr marL="457200" indent="-457200">
              <a:buFont typeface="+mj-lt"/>
              <a:buAutoNum type="arabicPeriod"/>
            </a:pPr>
            <a:r>
              <a:rPr lang="en-US" dirty="0" smtClean="0"/>
              <a:t>High therapeutic index – Ratio of toxic level to therapeutic level</a:t>
            </a:r>
          </a:p>
          <a:p>
            <a:pPr marL="457200" indent="-457200">
              <a:buFont typeface="+mj-lt"/>
              <a:buAutoNum type="arabicPeriod"/>
            </a:pPr>
            <a:r>
              <a:rPr lang="en-US" dirty="0" smtClean="0"/>
              <a:t>Few adverse reactions –toxicity , allergy</a:t>
            </a:r>
          </a:p>
          <a:p>
            <a:pPr marL="457200" indent="-457200">
              <a:buFont typeface="+mj-lt"/>
              <a:buAutoNum type="arabicPeriod"/>
            </a:pPr>
            <a:r>
              <a:rPr lang="en-US" dirty="0" smtClean="0"/>
              <a:t>Various route of administration – IV, IM, Oral</a:t>
            </a:r>
          </a:p>
          <a:p>
            <a:pPr marL="457200" indent="-457200">
              <a:buFont typeface="+mj-lt"/>
              <a:buAutoNum type="arabicPeriod"/>
            </a:pPr>
            <a:r>
              <a:rPr lang="en-US" dirty="0" smtClean="0"/>
              <a:t>Good absorption</a:t>
            </a:r>
          </a:p>
          <a:p>
            <a:pPr marL="457200" indent="-457200">
              <a:buFont typeface="+mj-lt"/>
              <a:buAutoNum type="arabicPeriod"/>
            </a:pPr>
            <a:r>
              <a:rPr lang="en-US" dirty="0" smtClean="0"/>
              <a:t>Good distribution to site of infection</a:t>
            </a:r>
          </a:p>
          <a:p>
            <a:pPr marL="457200" indent="-457200">
              <a:buFont typeface="+mj-lt"/>
              <a:buAutoNum type="arabicPeriod"/>
            </a:pPr>
            <a:r>
              <a:rPr lang="en-US" dirty="0" smtClean="0"/>
              <a:t>Emergency of resistance is low.</a:t>
            </a:r>
            <a:endParaRPr lang="en-US" dirty="0"/>
          </a:p>
        </p:txBody>
      </p:sp>
      <p:sp>
        <p:nvSpPr>
          <p:cNvPr id="4" name="Date Placeholder 3"/>
          <p:cNvSpPr>
            <a:spLocks noGrp="1"/>
          </p:cNvSpPr>
          <p:nvPr>
            <p:ph type="dt" sz="half" idx="10"/>
          </p:nvPr>
        </p:nvSpPr>
        <p:spPr/>
        <p:txBody>
          <a:bodyPr/>
          <a:lstStyle/>
          <a:p>
            <a:fld id="{73CA6357-954E-4A7C-B3E5-CD527FE67E9E}"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4382255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lstStyle/>
          <a:p>
            <a:r>
              <a:rPr lang="en-US" b="1" dirty="0" smtClean="0">
                <a:effectLst>
                  <a:outerShdw blurRad="38100" dist="38100" dir="2700000" algn="tl">
                    <a:srgbClr val="000000">
                      <a:alpha val="43137"/>
                    </a:srgbClr>
                  </a:outerShdw>
                </a:effectLst>
              </a:rPr>
              <a:t>Choosing an antibiotic</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219200"/>
            <a:ext cx="9144000" cy="5486400"/>
          </a:xfrm>
        </p:spPr>
        <p:txBody>
          <a:bodyPr>
            <a:normAutofit/>
          </a:bodyPr>
          <a:lstStyle/>
          <a:p>
            <a:r>
              <a:rPr lang="en-US" dirty="0" smtClean="0"/>
              <a:t>Always ask determine whether an antibiotic is necessary or not if a patient has an infectious disease, don’t use them unnecessarily i.e. in a mild sore throat.</a:t>
            </a:r>
          </a:p>
          <a:p>
            <a:r>
              <a:rPr lang="en-US" dirty="0" smtClean="0"/>
              <a:t>If antibiotic treatment is required, consider the following factors: </a:t>
            </a:r>
          </a:p>
          <a:p>
            <a:pPr marL="457200" indent="-457200">
              <a:buFont typeface="+mj-lt"/>
              <a:buAutoNum type="arabicPeriod"/>
            </a:pPr>
            <a:r>
              <a:rPr lang="en-US" dirty="0" smtClean="0"/>
              <a:t>The infecting organism i.e. confirm via culture of specimen</a:t>
            </a:r>
          </a:p>
          <a:p>
            <a:pPr marL="457200" indent="-457200">
              <a:buFont typeface="+mj-lt"/>
              <a:buAutoNum type="arabicPeriod"/>
            </a:pPr>
            <a:r>
              <a:rPr lang="en-US" dirty="0" smtClean="0"/>
              <a:t>The correct antibiotic to eradicate the infection</a:t>
            </a:r>
          </a:p>
          <a:p>
            <a:pPr marL="457200" indent="-457200">
              <a:buFont typeface="+mj-lt"/>
              <a:buAutoNum type="arabicPeriod"/>
            </a:pPr>
            <a:r>
              <a:rPr lang="en-US" dirty="0" smtClean="0"/>
              <a:t>The ability of the drug to penetrate the site of infection </a:t>
            </a:r>
          </a:p>
          <a:p>
            <a:pPr marL="457200" indent="-457200">
              <a:buFont typeface="+mj-lt"/>
              <a:buAutoNum type="arabicPeriod"/>
            </a:pPr>
            <a:r>
              <a:rPr lang="en-US" dirty="0" smtClean="0"/>
              <a:t>The route of administration</a:t>
            </a:r>
          </a:p>
          <a:p>
            <a:pPr marL="457200" indent="-457200">
              <a:buFont typeface="+mj-lt"/>
              <a:buAutoNum type="arabicPeriod"/>
            </a:pPr>
            <a:r>
              <a:rPr lang="en-US" dirty="0" smtClean="0"/>
              <a:t>Drug history i.e. allergic?</a:t>
            </a:r>
          </a:p>
          <a:p>
            <a:pPr marL="457200" indent="-457200">
              <a:buFont typeface="+mj-lt"/>
              <a:buAutoNum type="arabicPeriod"/>
            </a:pPr>
            <a:r>
              <a:rPr lang="en-US" dirty="0" smtClean="0"/>
              <a:t>Possible complicating factors i.e. renal failure and pregnancy</a:t>
            </a:r>
          </a:p>
          <a:p>
            <a:pPr marL="457200" indent="-457200">
              <a:buFont typeface="+mj-lt"/>
              <a:buAutoNum type="arabicPeriod"/>
            </a:pPr>
            <a:r>
              <a:rPr lang="en-US" dirty="0" smtClean="0"/>
              <a:t>The cost of the drug weighed against the benefits.  </a:t>
            </a:r>
          </a:p>
          <a:p>
            <a:r>
              <a:rPr lang="en-US" dirty="0" smtClean="0"/>
              <a:t> </a:t>
            </a:r>
          </a:p>
          <a:p>
            <a:endParaRPr lang="en-US" dirty="0" smtClean="0"/>
          </a:p>
          <a:p>
            <a:endParaRPr lang="en-US" dirty="0"/>
          </a:p>
        </p:txBody>
      </p:sp>
      <p:sp>
        <p:nvSpPr>
          <p:cNvPr id="4" name="Date Placeholder 3"/>
          <p:cNvSpPr>
            <a:spLocks noGrp="1"/>
          </p:cNvSpPr>
          <p:nvPr>
            <p:ph type="dt" sz="half" idx="10"/>
          </p:nvPr>
        </p:nvSpPr>
        <p:spPr/>
        <p:txBody>
          <a:bodyPr/>
          <a:lstStyle/>
          <a:p>
            <a:fld id="{4E6015E0-9967-49F5-85FD-426AFE014A33}"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18618769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err="1" smtClean="0">
                <a:effectLst>
                  <a:outerShdw blurRad="38100" dist="38100" dir="2700000" algn="tl">
                    <a:srgbClr val="000000">
                      <a:alpha val="43137"/>
                    </a:srgbClr>
                  </a:outerShdw>
                </a:effectLst>
              </a:rPr>
              <a:t>antibacterials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buNone/>
            </a:pPr>
            <a:r>
              <a:rPr lang="en-US" altLang="en-US" b="1" dirty="0">
                <a:effectLst>
                  <a:outerShdw blurRad="38100" dist="38100" dir="2700000" algn="tl">
                    <a:srgbClr val="000000">
                      <a:alpha val="43137"/>
                    </a:srgbClr>
                  </a:outerShdw>
                </a:effectLst>
              </a:rPr>
              <a:t>Pharmacodynamics - </a:t>
            </a:r>
          </a:p>
          <a:p>
            <a:pPr>
              <a:buFontTx/>
              <a:buNone/>
            </a:pPr>
            <a:r>
              <a:rPr lang="en-US" altLang="en-US" dirty="0"/>
              <a:t> - Concentration at site or exposure time for drug plays an important role in bacteria eradication</a:t>
            </a:r>
          </a:p>
          <a:p>
            <a:pPr>
              <a:buFontTx/>
              <a:buNone/>
            </a:pPr>
            <a:r>
              <a:rPr lang="en-US" altLang="en-US" dirty="0"/>
              <a:t> - Duration of time for use of antibacterial varies according to type of pathogen, site of infection &amp; condition of host</a:t>
            </a:r>
          </a:p>
          <a:p>
            <a:pPr>
              <a:buFontTx/>
              <a:buNone/>
            </a:pPr>
            <a:r>
              <a:rPr lang="en-US" altLang="en-US" dirty="0"/>
              <a:t> - With some severe infections - continuous infusion more effective than intermittent</a:t>
            </a:r>
          </a:p>
          <a:p>
            <a:pPr>
              <a:buFontTx/>
              <a:buNone/>
            </a:pPr>
            <a:r>
              <a:rPr lang="en-US" altLang="en-US" dirty="0"/>
              <a:t> - Body defense &amp; drugs work together to stop infectious process</a:t>
            </a:r>
          </a:p>
          <a:p>
            <a:pPr>
              <a:buFontTx/>
              <a:buNone/>
            </a:pPr>
            <a:r>
              <a:rPr lang="en-US" altLang="en-US" dirty="0"/>
              <a:t>    - Effect = drug &amp; host’s defense mechanisms</a:t>
            </a:r>
          </a:p>
          <a:p>
            <a:endParaRPr lang="en-US" dirty="0"/>
          </a:p>
        </p:txBody>
      </p:sp>
      <p:sp>
        <p:nvSpPr>
          <p:cNvPr id="4" name="Date Placeholder 3"/>
          <p:cNvSpPr>
            <a:spLocks noGrp="1"/>
          </p:cNvSpPr>
          <p:nvPr>
            <p:ph type="dt" sz="half" idx="10"/>
          </p:nvPr>
        </p:nvSpPr>
        <p:spPr/>
        <p:txBody>
          <a:bodyPr/>
          <a:lstStyle/>
          <a:p>
            <a:fld id="{C6185A1C-C350-48DC-9973-DBD0698624D7}"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2578700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err="1" smtClean="0">
                <a:effectLst>
                  <a:outerShdw blurRad="38100" dist="38100" dir="2700000" algn="tl">
                    <a:srgbClr val="000000">
                      <a:alpha val="43137"/>
                    </a:srgbClr>
                  </a:outerShdw>
                </a:effectLst>
              </a:rPr>
              <a:t>antibacterials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90600"/>
            <a:ext cx="8534400" cy="5486400"/>
          </a:xfrm>
        </p:spPr>
        <p:txBody>
          <a:bodyPr>
            <a:normAutofit/>
          </a:bodyPr>
          <a:lstStyle/>
          <a:p>
            <a:pPr marL="0" indent="0">
              <a:lnSpc>
                <a:spcPct val="90000"/>
              </a:lnSpc>
              <a:buNone/>
            </a:pPr>
            <a:r>
              <a:rPr lang="en-US" altLang="en-US" u="sng" dirty="0"/>
              <a:t>Bacterial Resistance</a:t>
            </a:r>
            <a:r>
              <a:rPr lang="en-US" altLang="en-US" dirty="0"/>
              <a:t> - result naturally or may be acquired</a:t>
            </a:r>
          </a:p>
          <a:p>
            <a:pPr>
              <a:lnSpc>
                <a:spcPct val="90000"/>
              </a:lnSpc>
              <a:buFontTx/>
              <a:buNone/>
            </a:pPr>
            <a:r>
              <a:rPr lang="en-US" altLang="en-US" dirty="0"/>
              <a:t> * Natural (inherent) = w/o previous exposure to antibiotic</a:t>
            </a:r>
          </a:p>
          <a:p>
            <a:pPr>
              <a:lnSpc>
                <a:spcPct val="90000"/>
              </a:lnSpc>
              <a:buFontTx/>
              <a:buNone/>
            </a:pPr>
            <a:r>
              <a:rPr lang="en-US" altLang="en-US" dirty="0"/>
              <a:t>    </a:t>
            </a:r>
            <a:r>
              <a:rPr lang="en-US" altLang="en-US" dirty="0" err="1"/>
              <a:t>ie</a:t>
            </a:r>
            <a:r>
              <a:rPr lang="en-US" altLang="en-US" dirty="0"/>
              <a:t>. pseudomonas resistant to Penicillin G</a:t>
            </a:r>
          </a:p>
          <a:p>
            <a:pPr>
              <a:lnSpc>
                <a:spcPct val="90000"/>
              </a:lnSpc>
              <a:buFontTx/>
              <a:buNone/>
            </a:pPr>
            <a:r>
              <a:rPr lang="en-US" altLang="en-US" dirty="0"/>
              <a:t> * Acquired = prior exposure to antibacterial</a:t>
            </a:r>
          </a:p>
          <a:p>
            <a:pPr>
              <a:lnSpc>
                <a:spcPct val="90000"/>
              </a:lnSpc>
              <a:buFontTx/>
              <a:buNone/>
            </a:pPr>
            <a:r>
              <a:rPr lang="en-US" altLang="en-US" dirty="0"/>
              <a:t>    </a:t>
            </a:r>
            <a:r>
              <a:rPr lang="en-US" altLang="en-US" dirty="0" err="1"/>
              <a:t>ie</a:t>
            </a:r>
            <a:r>
              <a:rPr lang="en-US" altLang="en-US" dirty="0"/>
              <a:t>. staph </a:t>
            </a:r>
            <a:r>
              <a:rPr lang="en-US" altLang="en-US" dirty="0" err="1"/>
              <a:t>aureus</a:t>
            </a:r>
            <a:r>
              <a:rPr lang="en-US" altLang="en-US" dirty="0"/>
              <a:t> was sensitive to PCN G, now it’s not</a:t>
            </a:r>
          </a:p>
          <a:p>
            <a:pPr marL="0" indent="0">
              <a:lnSpc>
                <a:spcPct val="90000"/>
              </a:lnSpc>
              <a:buNone/>
            </a:pPr>
            <a:r>
              <a:rPr lang="en-US" altLang="en-US" u="sng" dirty="0"/>
              <a:t>Nosocomial infections</a:t>
            </a:r>
            <a:r>
              <a:rPr lang="en-US" altLang="en-US" dirty="0"/>
              <a:t> - infections acquired while clients are in the hosp. Many are mutant strains resistant to many </a:t>
            </a:r>
            <a:r>
              <a:rPr lang="en-US" altLang="en-US" dirty="0" err="1" smtClean="0"/>
              <a:t>antibacterials</a:t>
            </a:r>
            <a:r>
              <a:rPr lang="en-US" altLang="en-US" dirty="0" smtClean="0"/>
              <a:t>.</a:t>
            </a:r>
            <a:endParaRPr lang="en-US" altLang="en-US" dirty="0"/>
          </a:p>
          <a:p>
            <a:pPr>
              <a:lnSpc>
                <a:spcPct val="90000"/>
              </a:lnSpc>
            </a:pPr>
            <a:r>
              <a:rPr lang="en-US" altLang="en-US" dirty="0"/>
              <a:t>Antibacterial resistance occurs when antibiotics are used frequently</a:t>
            </a:r>
          </a:p>
          <a:p>
            <a:endParaRPr lang="en-US" dirty="0"/>
          </a:p>
        </p:txBody>
      </p:sp>
      <p:sp>
        <p:nvSpPr>
          <p:cNvPr id="4" name="Date Placeholder 3"/>
          <p:cNvSpPr>
            <a:spLocks noGrp="1"/>
          </p:cNvSpPr>
          <p:nvPr>
            <p:ph type="dt" sz="half" idx="10"/>
          </p:nvPr>
        </p:nvSpPr>
        <p:spPr/>
        <p:txBody>
          <a:bodyPr/>
          <a:lstStyle/>
          <a:p>
            <a:fld id="{1E8A62B0-D59F-49D2-92DE-BCF0A4B3D88D}"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939554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6225512"/>
              </p:ext>
            </p:extLst>
          </p:nvPr>
        </p:nvGraphicFramePr>
        <p:xfrm>
          <a:off x="457200" y="1600200"/>
          <a:ext cx="8229600" cy="3139440"/>
        </p:xfrm>
        <a:graphic>
          <a:graphicData uri="http://schemas.openxmlformats.org/drawingml/2006/table">
            <a:tbl>
              <a:tblPr firstRow="1" bandRow="1">
                <a:tableStyleId>{5C22544A-7EE6-4342-B048-85BDC9FD1C3A}</a:tableStyleId>
              </a:tblPr>
              <a:tblGrid>
                <a:gridCol w="3429000"/>
                <a:gridCol w="4800600"/>
              </a:tblGrid>
              <a:tr h="370840">
                <a:tc>
                  <a:txBody>
                    <a:bodyPr/>
                    <a:lstStyle/>
                    <a:p>
                      <a:endParaRPr lang="en-US" dirty="0"/>
                    </a:p>
                  </a:txBody>
                  <a:tcPr horzOverflow="overflow"/>
                </a:tc>
                <a:tc>
                  <a:txBody>
                    <a:bodyPr/>
                    <a:lstStyle/>
                    <a:p>
                      <a:pPr marL="0" marR="0" lvl="0" indent="0" algn="l" defTabSz="800100" rtl="0" eaLnBrk="1" fontAlgn="base" latinLnBrk="0" hangingPunct="1">
                        <a:lnSpc>
                          <a:spcPct val="70000"/>
                        </a:lnSpc>
                        <a:spcBef>
                          <a:spcPct val="30000"/>
                        </a:spcBef>
                        <a:spcAft>
                          <a:spcPct val="0"/>
                        </a:spcAft>
                        <a:buClr>
                          <a:srgbClr val="0000FF"/>
                        </a:buClr>
                        <a:buSzTx/>
                        <a:buFontTx/>
                        <a:buNone/>
                        <a:tabLst/>
                      </a:pPr>
                      <a:r>
                        <a:rPr kumimoji="0" lang="en-US" altLang="en-US" sz="2800" b="0" i="0" u="none" strike="noStrike" cap="none" normalizeH="0" baseline="0" smtClean="0">
                          <a:ln>
                            <a:noFill/>
                          </a:ln>
                          <a:solidFill>
                            <a:srgbClr val="000000"/>
                          </a:solidFill>
                          <a:effectLst/>
                          <a:latin typeface="Verdana" pitchFamily="34" charset="0"/>
                          <a:cs typeface="Arial" pitchFamily="34" charset="0"/>
                        </a:rPr>
                        <a:t>1,4 benzodiazepine analog </a:t>
                      </a:r>
                    </a:p>
                  </a:txBody>
                  <a:tcPr anchor="ctr" horzOverflow="overflow"/>
                </a:tc>
              </a:tr>
              <a:tr h="370840">
                <a:tc>
                  <a:txBody>
                    <a:bodyPr/>
                    <a:lstStyle/>
                    <a:p>
                      <a:pPr marL="0" marR="0" lvl="0" indent="0" algn="ctr" defTabSz="800100" rtl="0" eaLnBrk="1" fontAlgn="base" latinLnBrk="0" hangingPunct="1">
                        <a:lnSpc>
                          <a:spcPct val="70000"/>
                        </a:lnSpc>
                        <a:spcBef>
                          <a:spcPct val="30000"/>
                        </a:spcBef>
                        <a:spcAft>
                          <a:spcPct val="0"/>
                        </a:spcAft>
                        <a:buClr>
                          <a:srgbClr val="0000FF"/>
                        </a:buClr>
                        <a:buSzTx/>
                        <a:buFontTx/>
                        <a:buNone/>
                        <a:tabLst/>
                      </a:pPr>
                      <a:endParaRPr kumimoji="0" lang="en-US" altLang="en-US" sz="2800" b="0" i="0" u="none" strike="noStrike" cap="none" normalizeH="0" baseline="0" dirty="0" smtClean="0">
                        <a:ln>
                          <a:noFill/>
                        </a:ln>
                        <a:solidFill>
                          <a:srgbClr val="3333FF"/>
                        </a:solidFill>
                        <a:effectLst/>
                        <a:latin typeface="Verdana" pitchFamily="34" charset="0"/>
                        <a:cs typeface="Arial" pitchFamily="34" charset="0"/>
                      </a:endParaRPr>
                    </a:p>
                    <a:p>
                      <a:pPr marL="0" marR="0" lvl="0" indent="0" algn="l" defTabSz="800100" rtl="0" eaLnBrk="1" fontAlgn="base" latinLnBrk="0" hangingPunct="1">
                        <a:lnSpc>
                          <a:spcPct val="70000"/>
                        </a:lnSpc>
                        <a:spcBef>
                          <a:spcPct val="30000"/>
                        </a:spcBef>
                        <a:spcAft>
                          <a:spcPct val="0"/>
                        </a:spcAft>
                        <a:buClr>
                          <a:srgbClr val="0000FF"/>
                        </a:buClr>
                        <a:buSzTx/>
                        <a:buFontTx/>
                        <a:buNone/>
                        <a:tabLst/>
                      </a:pPr>
                      <a:r>
                        <a:rPr kumimoji="0" lang="en-US" altLang="en-US" sz="2800" b="0" i="0" u="none" strike="noStrike" cap="none" normalizeH="0" baseline="0" dirty="0" smtClean="0">
                          <a:ln>
                            <a:noFill/>
                          </a:ln>
                          <a:solidFill>
                            <a:srgbClr val="3333FF"/>
                          </a:solidFill>
                          <a:effectLst/>
                          <a:latin typeface="Verdana" pitchFamily="34" charset="0"/>
                          <a:cs typeface="Arial" pitchFamily="34" charset="0"/>
                        </a:rPr>
                        <a:t>  Generic Name</a:t>
                      </a:r>
                    </a:p>
                  </a:txBody>
                  <a:tcPr horzOverflow="overflow"/>
                </a:tc>
                <a:tc>
                  <a:txBody>
                    <a:bodyPr/>
                    <a:lstStyle/>
                    <a:p>
                      <a:pPr marL="0" marR="0" lvl="0" indent="0" algn="l" defTabSz="800100" rtl="0" eaLnBrk="1" fontAlgn="base" latinLnBrk="0" hangingPunct="1">
                        <a:lnSpc>
                          <a:spcPct val="70000"/>
                        </a:lnSpc>
                        <a:spcBef>
                          <a:spcPct val="30000"/>
                        </a:spcBef>
                        <a:spcAft>
                          <a:spcPct val="0"/>
                        </a:spcAft>
                        <a:buClr>
                          <a:srgbClr val="0000FF"/>
                        </a:buClr>
                        <a:buSzTx/>
                        <a:buFontTx/>
                        <a:buNone/>
                        <a:tabLst/>
                      </a:pPr>
                      <a:endParaRPr kumimoji="0" lang="en-US" altLang="en-US" sz="2800" b="0" i="0" u="none" strike="noStrike" cap="none" normalizeH="0" baseline="0" smtClean="0">
                        <a:ln>
                          <a:noFill/>
                        </a:ln>
                        <a:solidFill>
                          <a:srgbClr val="000000"/>
                        </a:solidFill>
                        <a:effectLst/>
                        <a:latin typeface="Verdana" pitchFamily="34" charset="0"/>
                        <a:cs typeface="Arial" pitchFamily="34" charset="0"/>
                      </a:endParaRPr>
                    </a:p>
                    <a:p>
                      <a:pPr marL="0" marR="0" lvl="0" indent="0" algn="l" defTabSz="800100" rtl="0" eaLnBrk="1" fontAlgn="base" latinLnBrk="0" hangingPunct="1">
                        <a:lnSpc>
                          <a:spcPct val="70000"/>
                        </a:lnSpc>
                        <a:spcBef>
                          <a:spcPct val="30000"/>
                        </a:spcBef>
                        <a:spcAft>
                          <a:spcPct val="0"/>
                        </a:spcAft>
                        <a:buClr>
                          <a:srgbClr val="0000FF"/>
                        </a:buClr>
                        <a:buSzTx/>
                        <a:buFontTx/>
                        <a:buNone/>
                        <a:tabLst/>
                      </a:pPr>
                      <a:r>
                        <a:rPr kumimoji="0" lang="en-US" altLang="en-US" sz="2800" b="0" i="0" u="none" strike="noStrike" cap="none" normalizeH="0" baseline="0" smtClean="0">
                          <a:ln>
                            <a:noFill/>
                          </a:ln>
                          <a:solidFill>
                            <a:srgbClr val="000000"/>
                          </a:solidFill>
                          <a:effectLst/>
                          <a:latin typeface="Verdana" pitchFamily="34" charset="0"/>
                          <a:cs typeface="Arial" pitchFamily="34" charset="0"/>
                        </a:rPr>
                        <a:t>Alprazolam </a:t>
                      </a:r>
                    </a:p>
                  </a:txBody>
                  <a:tcPr horzOverflow="overflow"/>
                </a:tc>
              </a:tr>
              <a:tr h="370840">
                <a:tc>
                  <a:txBody>
                    <a:bodyPr/>
                    <a:lstStyle/>
                    <a:p>
                      <a:pPr marL="0" marR="0" lvl="0" indent="0" algn="l" defTabSz="800100" rtl="0" eaLnBrk="1" fontAlgn="base" latinLnBrk="0" hangingPunct="1">
                        <a:lnSpc>
                          <a:spcPct val="70000"/>
                        </a:lnSpc>
                        <a:spcBef>
                          <a:spcPct val="30000"/>
                        </a:spcBef>
                        <a:spcAft>
                          <a:spcPct val="0"/>
                        </a:spcAft>
                        <a:buClr>
                          <a:srgbClr val="0000FF"/>
                        </a:buClr>
                        <a:buSzTx/>
                        <a:buFontTx/>
                        <a:buNone/>
                        <a:tabLst/>
                      </a:pPr>
                      <a:endParaRPr kumimoji="0" lang="en-US" altLang="en-US" sz="2800" b="0" i="0" u="none" strike="noStrike" cap="none" normalizeH="0" baseline="0" dirty="0" smtClean="0">
                        <a:ln>
                          <a:noFill/>
                        </a:ln>
                        <a:solidFill>
                          <a:srgbClr val="3333FF"/>
                        </a:solidFill>
                        <a:effectLst/>
                        <a:latin typeface="Verdana" pitchFamily="34" charset="0"/>
                        <a:cs typeface="Arial" pitchFamily="34" charset="0"/>
                      </a:endParaRPr>
                    </a:p>
                    <a:p>
                      <a:pPr marL="0" marR="0" lvl="0" indent="0" algn="l" defTabSz="800100" rtl="0" eaLnBrk="1" fontAlgn="base" latinLnBrk="0" hangingPunct="1">
                        <a:lnSpc>
                          <a:spcPct val="70000"/>
                        </a:lnSpc>
                        <a:spcBef>
                          <a:spcPct val="30000"/>
                        </a:spcBef>
                        <a:spcAft>
                          <a:spcPct val="0"/>
                        </a:spcAft>
                        <a:buClr>
                          <a:srgbClr val="0000FF"/>
                        </a:buClr>
                        <a:buSzTx/>
                        <a:buFontTx/>
                        <a:buNone/>
                        <a:tabLst/>
                      </a:pPr>
                      <a:r>
                        <a:rPr kumimoji="0" lang="en-US" altLang="en-US" sz="2800" b="0" i="0" u="none" strike="noStrike" cap="none" normalizeH="0" baseline="0" dirty="0" smtClean="0">
                          <a:ln>
                            <a:noFill/>
                          </a:ln>
                          <a:solidFill>
                            <a:srgbClr val="3333FF"/>
                          </a:solidFill>
                          <a:effectLst/>
                          <a:latin typeface="Verdana" pitchFamily="34" charset="0"/>
                          <a:cs typeface="Arial" pitchFamily="34" charset="0"/>
                        </a:rPr>
                        <a:t>  Chemical Name</a:t>
                      </a:r>
                    </a:p>
                  </a:txBody>
                  <a:tcPr horzOverflow="overflow"/>
                </a:tc>
                <a:tc>
                  <a:txBody>
                    <a:bodyPr/>
                    <a:lstStyle/>
                    <a:p>
                      <a:pPr marL="0" marR="0" lvl="0" indent="0" algn="l" defTabSz="800100" rtl="0" eaLnBrk="1" fontAlgn="base" latinLnBrk="0" hangingPunct="1">
                        <a:lnSpc>
                          <a:spcPct val="70000"/>
                        </a:lnSpc>
                        <a:spcBef>
                          <a:spcPct val="30000"/>
                        </a:spcBef>
                        <a:spcAft>
                          <a:spcPct val="0"/>
                        </a:spcAft>
                        <a:buClr>
                          <a:srgbClr val="0000FF"/>
                        </a:buClr>
                        <a:buSzTx/>
                        <a:buFontTx/>
                        <a:buNone/>
                        <a:tabLst/>
                      </a:pPr>
                      <a:endParaRPr kumimoji="0" lang="en-US" altLang="en-US" sz="2800" b="0" i="0" u="none" strike="noStrike" cap="none" normalizeH="0" baseline="0" smtClean="0">
                        <a:ln>
                          <a:noFill/>
                        </a:ln>
                        <a:solidFill>
                          <a:srgbClr val="000000"/>
                        </a:solidFill>
                        <a:effectLst/>
                        <a:latin typeface="Verdana" pitchFamily="34" charset="0"/>
                        <a:cs typeface="Arial" pitchFamily="34" charset="0"/>
                      </a:endParaRPr>
                    </a:p>
                    <a:p>
                      <a:pPr marL="0" marR="0" lvl="0" indent="0" algn="l" defTabSz="800100" rtl="0" eaLnBrk="1" fontAlgn="base" latinLnBrk="0" hangingPunct="1">
                        <a:lnSpc>
                          <a:spcPct val="70000"/>
                        </a:lnSpc>
                        <a:spcBef>
                          <a:spcPct val="30000"/>
                        </a:spcBef>
                        <a:spcAft>
                          <a:spcPct val="0"/>
                        </a:spcAft>
                        <a:buClr>
                          <a:srgbClr val="0000FF"/>
                        </a:buClr>
                        <a:buSzTx/>
                        <a:buFontTx/>
                        <a:buNone/>
                        <a:tabLst/>
                      </a:pPr>
                      <a:r>
                        <a:rPr kumimoji="0" lang="en-US" altLang="en-US" sz="2800" b="0" i="0" u="none" strike="noStrike" cap="none" normalizeH="0" baseline="0" smtClean="0">
                          <a:ln>
                            <a:noFill/>
                          </a:ln>
                          <a:solidFill>
                            <a:srgbClr val="000000"/>
                          </a:solidFill>
                          <a:effectLst/>
                          <a:latin typeface="Verdana" pitchFamily="34" charset="0"/>
                          <a:cs typeface="Arial" pitchFamily="34" charset="0"/>
                        </a:rPr>
                        <a:t>Alprazolam, USP</a:t>
                      </a:r>
                    </a:p>
                  </a:txBody>
                  <a:tcPr horzOverflow="overflow"/>
                </a:tc>
              </a:tr>
              <a:tr h="370840">
                <a:tc>
                  <a:txBody>
                    <a:bodyPr/>
                    <a:lstStyle/>
                    <a:p>
                      <a:pPr marL="0" marR="0" lvl="0" indent="0" algn="l" defTabSz="800100" rtl="0" eaLnBrk="1" fontAlgn="base" latinLnBrk="0" hangingPunct="1">
                        <a:lnSpc>
                          <a:spcPct val="70000"/>
                        </a:lnSpc>
                        <a:spcBef>
                          <a:spcPct val="30000"/>
                        </a:spcBef>
                        <a:spcAft>
                          <a:spcPct val="0"/>
                        </a:spcAft>
                        <a:buClr>
                          <a:srgbClr val="0000FF"/>
                        </a:buClr>
                        <a:buSzTx/>
                        <a:buFontTx/>
                        <a:buNone/>
                        <a:tabLst/>
                      </a:pPr>
                      <a:r>
                        <a:rPr kumimoji="0" lang="en-US" altLang="en-US" sz="2800" b="0" i="0" u="none" strike="noStrike" cap="none" normalizeH="0" baseline="0" dirty="0" smtClean="0">
                          <a:ln>
                            <a:noFill/>
                          </a:ln>
                          <a:solidFill>
                            <a:srgbClr val="3333FF"/>
                          </a:solidFill>
                          <a:effectLst/>
                          <a:latin typeface="Verdana" pitchFamily="34" charset="0"/>
                          <a:cs typeface="Arial" pitchFamily="34" charset="0"/>
                        </a:rPr>
                        <a:t> </a:t>
                      </a:r>
                    </a:p>
                    <a:p>
                      <a:pPr marL="0" marR="0" lvl="0" indent="0" algn="l" defTabSz="800100" rtl="0" eaLnBrk="1" fontAlgn="base" latinLnBrk="0" hangingPunct="1">
                        <a:lnSpc>
                          <a:spcPct val="70000"/>
                        </a:lnSpc>
                        <a:spcBef>
                          <a:spcPct val="30000"/>
                        </a:spcBef>
                        <a:spcAft>
                          <a:spcPct val="0"/>
                        </a:spcAft>
                        <a:buClr>
                          <a:srgbClr val="0000FF"/>
                        </a:buClr>
                        <a:buSzTx/>
                        <a:buFontTx/>
                        <a:buNone/>
                        <a:tabLst/>
                      </a:pPr>
                      <a:r>
                        <a:rPr kumimoji="0" lang="en-US" altLang="en-US" sz="2800" b="0" i="0" u="none" strike="noStrike" cap="none" normalizeH="0" baseline="0" dirty="0" smtClean="0">
                          <a:ln>
                            <a:noFill/>
                          </a:ln>
                          <a:solidFill>
                            <a:srgbClr val="3333FF"/>
                          </a:solidFill>
                          <a:effectLst/>
                          <a:latin typeface="Verdana" pitchFamily="34" charset="0"/>
                          <a:cs typeface="Arial" pitchFamily="34" charset="0"/>
                        </a:rPr>
                        <a:t>  Brand Name</a:t>
                      </a:r>
                    </a:p>
                  </a:txBody>
                  <a:tcPr horzOverflow="overflow"/>
                </a:tc>
                <a:tc>
                  <a:txBody>
                    <a:bodyPr/>
                    <a:lstStyle/>
                    <a:p>
                      <a:pPr marL="0" marR="0" lvl="0" indent="0" algn="l" defTabSz="800100" rtl="0" eaLnBrk="1" fontAlgn="base" latinLnBrk="0" hangingPunct="1">
                        <a:lnSpc>
                          <a:spcPct val="70000"/>
                        </a:lnSpc>
                        <a:spcBef>
                          <a:spcPct val="30000"/>
                        </a:spcBef>
                        <a:spcAft>
                          <a:spcPct val="0"/>
                        </a:spcAft>
                        <a:buClr>
                          <a:srgbClr val="0000FF"/>
                        </a:buClr>
                        <a:buSzTx/>
                        <a:buFontTx/>
                        <a:buNone/>
                        <a:tabLst/>
                      </a:pPr>
                      <a:endParaRPr kumimoji="0" lang="en-US" altLang="en-US" sz="2800" b="0" i="0" u="none" strike="noStrike" cap="none" normalizeH="0" baseline="0" dirty="0" smtClean="0">
                        <a:ln>
                          <a:noFill/>
                        </a:ln>
                        <a:solidFill>
                          <a:srgbClr val="000000"/>
                        </a:solidFill>
                        <a:effectLst/>
                        <a:latin typeface="Verdana" pitchFamily="34" charset="0"/>
                        <a:cs typeface="Arial" pitchFamily="34" charset="0"/>
                      </a:endParaRPr>
                    </a:p>
                    <a:p>
                      <a:pPr marL="0" marR="0" lvl="0" indent="0" algn="l" defTabSz="800100" rtl="0" eaLnBrk="1" fontAlgn="base" latinLnBrk="0" hangingPunct="1">
                        <a:lnSpc>
                          <a:spcPct val="70000"/>
                        </a:lnSpc>
                        <a:spcBef>
                          <a:spcPct val="30000"/>
                        </a:spcBef>
                        <a:spcAft>
                          <a:spcPct val="0"/>
                        </a:spcAft>
                        <a:buClr>
                          <a:srgbClr val="0000FF"/>
                        </a:buClr>
                        <a:buSzTx/>
                        <a:buFontTx/>
                        <a:buNone/>
                        <a:tabLst/>
                      </a:pPr>
                      <a:r>
                        <a:rPr kumimoji="0" lang="en-US" altLang="en-US" sz="2800" b="0" i="0" u="none" strike="noStrike" cap="none" normalizeH="0" baseline="0" dirty="0" err="1" smtClean="0">
                          <a:ln>
                            <a:noFill/>
                          </a:ln>
                          <a:solidFill>
                            <a:srgbClr val="000000"/>
                          </a:solidFill>
                          <a:effectLst/>
                          <a:latin typeface="Verdana" pitchFamily="34" charset="0"/>
                          <a:cs typeface="Arial" pitchFamily="34" charset="0"/>
                        </a:rPr>
                        <a:t>Alprax</a:t>
                      </a:r>
                      <a:r>
                        <a:rPr kumimoji="0" lang="en-US" altLang="en-US" sz="2800" b="0" i="0" u="none" strike="noStrike" cap="none" normalizeH="0" baseline="0" dirty="0" smtClean="0">
                          <a:ln>
                            <a:noFill/>
                          </a:ln>
                          <a:solidFill>
                            <a:srgbClr val="000000"/>
                          </a:solidFill>
                          <a:effectLst/>
                          <a:latin typeface="Verdana" pitchFamily="34" charset="0"/>
                          <a:cs typeface="Arial" pitchFamily="34" charset="0"/>
                        </a:rPr>
                        <a:t>®</a:t>
                      </a:r>
                    </a:p>
                  </a:txBody>
                  <a:tcPr horzOverflow="overflow"/>
                </a:tc>
              </a:tr>
            </a:tbl>
          </a:graphicData>
        </a:graphic>
      </p:graphicFrame>
      <p:sp>
        <p:nvSpPr>
          <p:cNvPr id="3" name="Date Placeholder 2"/>
          <p:cNvSpPr>
            <a:spLocks noGrp="1"/>
          </p:cNvSpPr>
          <p:nvPr>
            <p:ph type="dt" sz="half" idx="10"/>
          </p:nvPr>
        </p:nvSpPr>
        <p:spPr/>
        <p:txBody>
          <a:bodyPr/>
          <a:lstStyle/>
          <a:p>
            <a:fld id="{F0D5B3ED-2D81-432C-A5F0-CABAE2B6CE0A}"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5217678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antibacterials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altLang="en-US" u="sng" dirty="0"/>
              <a:t>Culture &amp; Sensitivity</a:t>
            </a:r>
            <a:r>
              <a:rPr lang="en-US" altLang="en-US" dirty="0"/>
              <a:t> - </a:t>
            </a:r>
            <a:r>
              <a:rPr lang="en-US" altLang="en-US" dirty="0" err="1"/>
              <a:t>Bld</a:t>
            </a:r>
            <a:r>
              <a:rPr lang="en-US" altLang="en-US" dirty="0"/>
              <a:t> test done to determine effect drugs have on a specific organism</a:t>
            </a:r>
          </a:p>
          <a:p>
            <a:pPr>
              <a:buFontTx/>
              <a:buNone/>
            </a:pPr>
            <a:r>
              <a:rPr lang="en-US" altLang="en-US" dirty="0"/>
              <a:t>    Culture = organisms responsible</a:t>
            </a:r>
          </a:p>
          <a:p>
            <a:pPr>
              <a:buFontTx/>
              <a:buNone/>
            </a:pPr>
            <a:r>
              <a:rPr lang="en-US" altLang="en-US" dirty="0"/>
              <a:t>    Sensitivity = what antibiotic will work </a:t>
            </a:r>
            <a:r>
              <a:rPr lang="en-US" altLang="en-US" dirty="0" smtClean="0"/>
              <a:t>best</a:t>
            </a:r>
          </a:p>
          <a:p>
            <a:pPr>
              <a:buFontTx/>
              <a:buNone/>
            </a:pPr>
            <a:r>
              <a:rPr lang="en-US" altLang="en-US" dirty="0" smtClean="0"/>
              <a:t>Usually leads to </a:t>
            </a:r>
            <a:r>
              <a:rPr lang="en-US" altLang="en-US" b="1" dirty="0" smtClean="0"/>
              <a:t>definitive treatment, shift from empirical</a:t>
            </a:r>
            <a:endParaRPr lang="en-US" altLang="en-US" b="1" dirty="0"/>
          </a:p>
          <a:p>
            <a:pPr marL="0" indent="0">
              <a:buNone/>
            </a:pPr>
            <a:r>
              <a:rPr lang="en-US" altLang="en-US" u="sng" dirty="0"/>
              <a:t>Narrow &amp; Broad Spectrum </a:t>
            </a:r>
          </a:p>
          <a:p>
            <a:pPr>
              <a:buFontTx/>
              <a:buNone/>
            </a:pPr>
            <a:r>
              <a:rPr lang="en-US" altLang="en-US" dirty="0"/>
              <a:t>    Narrow - primarily effective against 1 type of </a:t>
            </a:r>
            <a:r>
              <a:rPr lang="en-US" altLang="en-US" dirty="0" smtClean="0"/>
              <a:t>organism</a:t>
            </a:r>
            <a:endParaRPr lang="en-US" altLang="en-US" dirty="0"/>
          </a:p>
          <a:p>
            <a:pPr>
              <a:buFontTx/>
              <a:buNone/>
            </a:pPr>
            <a:r>
              <a:rPr lang="en-US" altLang="en-US" dirty="0"/>
              <a:t>    Broad - effective against both gram + &amp; gram - organisms</a:t>
            </a:r>
          </a:p>
          <a:p>
            <a:pPr>
              <a:buFontTx/>
              <a:buNone/>
            </a:pPr>
            <a:r>
              <a:rPr lang="en-US" altLang="en-US" dirty="0"/>
              <a:t>     * Used before isolating organism through C &amp; </a:t>
            </a:r>
            <a:r>
              <a:rPr lang="en-US" altLang="en-US" dirty="0" smtClean="0"/>
              <a:t>S (Empirical treatment)</a:t>
            </a:r>
            <a:endParaRPr lang="en-US" altLang="en-US" dirty="0"/>
          </a:p>
          <a:p>
            <a:pPr>
              <a:buFontTx/>
              <a:buNone/>
            </a:pPr>
            <a:r>
              <a:rPr lang="en-US" altLang="en-US" dirty="0"/>
              <a:t>     * Not as effective as narrow spectrum against those   		single organisms</a:t>
            </a:r>
          </a:p>
          <a:p>
            <a:endParaRPr lang="en-US" dirty="0"/>
          </a:p>
        </p:txBody>
      </p:sp>
      <p:sp>
        <p:nvSpPr>
          <p:cNvPr id="4" name="Date Placeholder 3"/>
          <p:cNvSpPr>
            <a:spLocks noGrp="1"/>
          </p:cNvSpPr>
          <p:nvPr>
            <p:ph type="dt" sz="half" idx="10"/>
          </p:nvPr>
        </p:nvSpPr>
        <p:spPr/>
        <p:txBody>
          <a:bodyPr/>
          <a:lstStyle/>
          <a:p>
            <a:fld id="{8BBD979C-31E8-4901-8501-B0D65B8D408B}"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91630634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Classification of antibiotics</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Antibiotics are grouped by:</a:t>
            </a:r>
          </a:p>
          <a:p>
            <a:r>
              <a:rPr lang="en-US" b="1" dirty="0" smtClean="0"/>
              <a:t>Structure</a:t>
            </a:r>
            <a:r>
              <a:rPr lang="en-US" dirty="0" smtClean="0"/>
              <a:t> – Molecular structure i.e. </a:t>
            </a:r>
            <a:r>
              <a:rPr lang="el-GR" dirty="0" smtClean="0"/>
              <a:t>β</a:t>
            </a:r>
            <a:r>
              <a:rPr lang="en-US" dirty="0" smtClean="0"/>
              <a:t>-Lactam ring and Aminoglycosides</a:t>
            </a:r>
          </a:p>
          <a:p>
            <a:r>
              <a:rPr lang="en-US" b="1" dirty="0" smtClean="0"/>
              <a:t>Function: Five functional groups cover most antibiotics:</a:t>
            </a:r>
          </a:p>
          <a:p>
            <a:pPr marL="731520" lvl="1" indent="-457200">
              <a:buFont typeface="+mj-lt"/>
              <a:buAutoNum type="arabicPeriod"/>
            </a:pPr>
            <a:r>
              <a:rPr lang="en-US" dirty="0" smtClean="0"/>
              <a:t>Inhibitors of cell wall synthesis</a:t>
            </a:r>
          </a:p>
          <a:p>
            <a:pPr marL="731520" lvl="1" indent="-457200">
              <a:buFont typeface="+mj-lt"/>
              <a:buAutoNum type="arabicPeriod"/>
            </a:pPr>
            <a:r>
              <a:rPr lang="en-US" dirty="0" smtClean="0"/>
              <a:t>Inhibitors of protein synthesis</a:t>
            </a:r>
          </a:p>
          <a:p>
            <a:pPr marL="731520" lvl="1" indent="-457200">
              <a:buFont typeface="+mj-lt"/>
              <a:buAutoNum type="arabicPeriod"/>
            </a:pPr>
            <a:r>
              <a:rPr lang="en-US" dirty="0"/>
              <a:t>Inhibitors of </a:t>
            </a:r>
            <a:r>
              <a:rPr lang="en-US" dirty="0" smtClean="0"/>
              <a:t>membrane function</a:t>
            </a:r>
          </a:p>
          <a:p>
            <a:pPr marL="731520" lvl="1" indent="-457200">
              <a:buFont typeface="+mj-lt"/>
              <a:buAutoNum type="arabicPeriod"/>
            </a:pPr>
            <a:r>
              <a:rPr lang="en-US" dirty="0" smtClean="0"/>
              <a:t>Anti-metabolites</a:t>
            </a:r>
          </a:p>
          <a:p>
            <a:pPr marL="731520" lvl="1" indent="-457200">
              <a:buFont typeface="+mj-lt"/>
              <a:buAutoNum type="arabicPeriod"/>
            </a:pPr>
            <a:r>
              <a:rPr lang="en-US" dirty="0" smtClean="0"/>
              <a:t>Inhibitors of nucleic acid synthesis</a:t>
            </a:r>
          </a:p>
          <a:p>
            <a:pPr marL="274320" lvl="1" indent="0">
              <a:buNone/>
            </a:pPr>
            <a:r>
              <a:rPr lang="en-US" dirty="0" smtClean="0"/>
              <a:t>TASK: At the end, list examples of each functional group.</a:t>
            </a:r>
          </a:p>
          <a:p>
            <a:pPr marL="274320" lvl="1" indent="0">
              <a:buNone/>
            </a:pPr>
            <a:r>
              <a:rPr lang="en-US" dirty="0" smtClean="0"/>
              <a:t>What is </a:t>
            </a:r>
            <a:r>
              <a:rPr lang="en-US" b="1" dirty="0" smtClean="0"/>
              <a:t>selective toxicity?</a:t>
            </a:r>
            <a:endParaRPr lang="en-US" b="1" dirty="0"/>
          </a:p>
          <a:p>
            <a:pPr marL="274320" lvl="1" indent="0">
              <a:buNone/>
            </a:pPr>
            <a:endParaRPr lang="en-US" dirty="0" smtClean="0"/>
          </a:p>
        </p:txBody>
      </p:sp>
      <p:sp>
        <p:nvSpPr>
          <p:cNvPr id="4" name="Date Placeholder 3"/>
          <p:cNvSpPr>
            <a:spLocks noGrp="1"/>
          </p:cNvSpPr>
          <p:nvPr>
            <p:ph type="dt" sz="half" idx="10"/>
          </p:nvPr>
        </p:nvSpPr>
        <p:spPr/>
        <p:txBody>
          <a:bodyPr/>
          <a:lstStyle/>
          <a:p>
            <a:fld id="{739DADCC-D045-48B6-ACF5-A0C3CA1562FD}"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7088646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effectLst>
                  <a:outerShdw blurRad="38100" dist="38100" dir="2700000" algn="tl">
                    <a:srgbClr val="000000">
                      <a:alpha val="43137"/>
                    </a:srgbClr>
                  </a:outerShdw>
                </a:effectLst>
              </a:rPr>
              <a:t>1. Inhibitors of Cell wall Synthesis</a:t>
            </a:r>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15756FE1-DA65-437D-B9CB-4B1812C65A82}"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89033805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Inhibitors of Cell wall Synthesis</a:t>
            </a:r>
            <a:endParaRPr lang="en-US" b="1" dirty="0"/>
          </a:p>
        </p:txBody>
      </p:sp>
      <p:sp>
        <p:nvSpPr>
          <p:cNvPr id="3" name="Content Placeholder 2"/>
          <p:cNvSpPr>
            <a:spLocks noGrp="1"/>
          </p:cNvSpPr>
          <p:nvPr>
            <p:ph idx="1"/>
          </p:nvPr>
        </p:nvSpPr>
        <p:spPr/>
        <p:txBody>
          <a:bodyPr/>
          <a:lstStyle/>
          <a:p>
            <a:pPr marL="0" indent="0">
              <a:buNone/>
            </a:pPr>
            <a:r>
              <a:rPr lang="el-GR" b="1" dirty="0" smtClean="0"/>
              <a:t>β</a:t>
            </a:r>
            <a:r>
              <a:rPr lang="en-US" b="1" dirty="0"/>
              <a:t>-Lactam </a:t>
            </a:r>
            <a:r>
              <a:rPr lang="en-US" b="1" dirty="0" smtClean="0"/>
              <a:t>Antibiotics:</a:t>
            </a:r>
          </a:p>
          <a:p>
            <a:pPr marL="731520" lvl="1" indent="-457200">
              <a:buFont typeface="+mj-lt"/>
              <a:buAutoNum type="arabicPeriod"/>
            </a:pPr>
            <a:r>
              <a:rPr lang="en-US" sz="2400" dirty="0" err="1" smtClean="0"/>
              <a:t>Penicillins</a:t>
            </a:r>
            <a:r>
              <a:rPr lang="en-US" sz="2400" dirty="0" smtClean="0"/>
              <a:t> </a:t>
            </a:r>
          </a:p>
          <a:p>
            <a:pPr marL="731520" lvl="1" indent="-457200">
              <a:buFont typeface="+mj-lt"/>
              <a:buAutoNum type="arabicPeriod"/>
            </a:pPr>
            <a:r>
              <a:rPr lang="en-US" sz="2400" dirty="0" err="1" smtClean="0"/>
              <a:t>Cephalosporins</a:t>
            </a:r>
            <a:endParaRPr lang="en-US" sz="2400" dirty="0" smtClean="0"/>
          </a:p>
          <a:p>
            <a:pPr marL="731520" lvl="1" indent="-457200">
              <a:buFont typeface="+mj-lt"/>
              <a:buAutoNum type="arabicPeriod"/>
            </a:pPr>
            <a:r>
              <a:rPr lang="en-US" sz="2400" dirty="0" err="1" smtClean="0"/>
              <a:t>Monobactams</a:t>
            </a:r>
            <a:endParaRPr lang="en-US" sz="2400" dirty="0" smtClean="0"/>
          </a:p>
          <a:p>
            <a:pPr marL="731520" lvl="1" indent="-457200">
              <a:buFont typeface="+mj-lt"/>
              <a:buAutoNum type="arabicPeriod"/>
            </a:pPr>
            <a:r>
              <a:rPr lang="en-US" sz="2400" dirty="0" err="1" smtClean="0"/>
              <a:t>Carbapenems</a:t>
            </a:r>
            <a:endParaRPr lang="en-US" sz="2400" dirty="0" smtClean="0"/>
          </a:p>
          <a:p>
            <a:pPr lvl="1"/>
            <a:r>
              <a:rPr lang="en-US" sz="2400" dirty="0" smtClean="0"/>
              <a:t>All are bactericidal</a:t>
            </a:r>
          </a:p>
          <a:p>
            <a:pPr lvl="1"/>
            <a:r>
              <a:rPr lang="en-US" sz="2400" dirty="0" smtClean="0"/>
              <a:t>They are no-toxic – can be </a:t>
            </a:r>
            <a:r>
              <a:rPr lang="en-US" sz="2400" dirty="0" err="1" smtClean="0"/>
              <a:t>adm.</a:t>
            </a:r>
            <a:r>
              <a:rPr lang="en-US" sz="2400" dirty="0" smtClean="0"/>
              <a:t> In high doses</a:t>
            </a:r>
          </a:p>
          <a:p>
            <a:pPr lvl="1"/>
            <a:r>
              <a:rPr lang="en-US" sz="2400" dirty="0" smtClean="0"/>
              <a:t>Relatively inexpensive</a:t>
            </a:r>
          </a:p>
          <a:p>
            <a:pPr lvl="1"/>
            <a:r>
              <a:rPr lang="en-US" sz="2400" dirty="0" smtClean="0"/>
              <a:t>Most are soluble in water. </a:t>
            </a:r>
          </a:p>
        </p:txBody>
      </p:sp>
      <p:sp>
        <p:nvSpPr>
          <p:cNvPr id="4" name="Date Placeholder 3"/>
          <p:cNvSpPr>
            <a:spLocks noGrp="1"/>
          </p:cNvSpPr>
          <p:nvPr>
            <p:ph type="dt" sz="half" idx="10"/>
          </p:nvPr>
        </p:nvSpPr>
        <p:spPr/>
        <p:txBody>
          <a:bodyPr/>
          <a:lstStyle/>
          <a:p>
            <a:fld id="{5F04AF4B-FD5E-40A2-8A1E-3B681C259D78}"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0013008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1. PENICILLINS</a:t>
            </a:r>
            <a:endParaRPr lang="en-US" b="1" dirty="0"/>
          </a:p>
        </p:txBody>
      </p:sp>
      <p:sp>
        <p:nvSpPr>
          <p:cNvPr id="3" name="Content Placeholder 2"/>
          <p:cNvSpPr>
            <a:spLocks noGrp="1"/>
          </p:cNvSpPr>
          <p:nvPr>
            <p:ph idx="1"/>
          </p:nvPr>
        </p:nvSpPr>
        <p:spPr>
          <a:xfrm>
            <a:off x="457200" y="914400"/>
            <a:ext cx="8229600" cy="5562600"/>
          </a:xfrm>
        </p:spPr>
        <p:txBody>
          <a:bodyPr>
            <a:normAutofit/>
          </a:bodyPr>
          <a:lstStyle/>
          <a:p>
            <a:r>
              <a:rPr lang="en-US" altLang="en-US" dirty="0" smtClean="0"/>
              <a:t>First antibiotics to be isolated, and most widely used.</a:t>
            </a:r>
          </a:p>
          <a:p>
            <a:r>
              <a:rPr lang="en-US" altLang="en-US" dirty="0" smtClean="0"/>
              <a:t>From </a:t>
            </a:r>
            <a:r>
              <a:rPr lang="en-US" altLang="en-US" dirty="0"/>
              <a:t>mold genus </a:t>
            </a:r>
            <a:r>
              <a:rPr lang="en-US" altLang="en-US" dirty="0" err="1"/>
              <a:t>Penicillium</a:t>
            </a:r>
            <a:r>
              <a:rPr lang="en-US" altLang="en-US" dirty="0"/>
              <a:t> - ‘miracle drug’ from WWII</a:t>
            </a:r>
          </a:p>
          <a:p>
            <a:r>
              <a:rPr lang="en-US" altLang="en-US" b="1" dirty="0" smtClean="0"/>
              <a:t>MOA: </a:t>
            </a:r>
            <a:r>
              <a:rPr lang="en-US" altLang="en-US" dirty="0" smtClean="0"/>
              <a:t>A </a:t>
            </a:r>
            <a:r>
              <a:rPr lang="el-GR" b="1" dirty="0"/>
              <a:t>β</a:t>
            </a:r>
            <a:r>
              <a:rPr lang="en-US" b="1" dirty="0"/>
              <a:t>-Lactam</a:t>
            </a:r>
            <a:r>
              <a:rPr lang="en-US" altLang="en-US" dirty="0" smtClean="0"/>
              <a:t> </a:t>
            </a:r>
            <a:r>
              <a:rPr lang="en-US" altLang="en-US" dirty="0"/>
              <a:t>structure (</a:t>
            </a:r>
            <a:r>
              <a:rPr lang="en-US" altLang="en-US" dirty="0" smtClean="0"/>
              <a:t>beta-lactam </a:t>
            </a:r>
            <a:r>
              <a:rPr lang="en-US" altLang="en-US" dirty="0"/>
              <a:t>ring) </a:t>
            </a:r>
            <a:r>
              <a:rPr lang="en-US" altLang="en-US" dirty="0" smtClean="0"/>
              <a:t>inhibits with bacterial </a:t>
            </a:r>
            <a:r>
              <a:rPr lang="en-US" altLang="en-US" b="1" dirty="0"/>
              <a:t>cell wall synthesis </a:t>
            </a:r>
            <a:r>
              <a:rPr lang="en-US" altLang="en-US" dirty="0"/>
              <a:t>by inhibiting the bacterial enzyme necessary for cell division &amp; synthesis</a:t>
            </a:r>
          </a:p>
          <a:p>
            <a:r>
              <a:rPr lang="en-US" altLang="en-US" dirty="0"/>
              <a:t>Bacteria die of cell </a:t>
            </a:r>
            <a:r>
              <a:rPr lang="en-US" altLang="en-US" dirty="0" err="1"/>
              <a:t>lysis</a:t>
            </a:r>
            <a:r>
              <a:rPr lang="en-US" altLang="en-US" dirty="0"/>
              <a:t> (breakdown)</a:t>
            </a:r>
          </a:p>
          <a:p>
            <a:r>
              <a:rPr lang="en-US" altLang="en-US" dirty="0"/>
              <a:t>Both ‘static’ &amp; ‘</a:t>
            </a:r>
            <a:r>
              <a:rPr lang="en-US" altLang="en-US" dirty="0" err="1"/>
              <a:t>cidal</a:t>
            </a:r>
            <a:r>
              <a:rPr lang="en-US" altLang="en-US" dirty="0"/>
              <a:t>’ in nature</a:t>
            </a:r>
          </a:p>
          <a:p>
            <a:r>
              <a:rPr lang="en-US" altLang="en-US" dirty="0"/>
              <a:t>Mainly  referred to as </a:t>
            </a:r>
            <a:r>
              <a:rPr lang="en-US" altLang="en-US" dirty="0" smtClean="0"/>
              <a:t>beta-lactam </a:t>
            </a:r>
            <a:r>
              <a:rPr lang="en-US" altLang="en-US" dirty="0"/>
              <a:t>antibiotics (enzymes produced by bacteria that can inactivate </a:t>
            </a:r>
            <a:r>
              <a:rPr lang="en-US" altLang="en-US" dirty="0" smtClean="0"/>
              <a:t>penicillin (PCN) </a:t>
            </a:r>
            <a:r>
              <a:rPr lang="en-US" altLang="en-US" dirty="0" err="1"/>
              <a:t>Penicillinases</a:t>
            </a:r>
            <a:r>
              <a:rPr lang="en-US" altLang="en-US" dirty="0"/>
              <a:t> = beta-lactamases which </a:t>
            </a:r>
            <a:r>
              <a:rPr lang="en-US" altLang="en-US" dirty="0" smtClean="0"/>
              <a:t>attack penicillin</a:t>
            </a:r>
          </a:p>
          <a:p>
            <a:r>
              <a:rPr lang="en-US" altLang="en-US" dirty="0" smtClean="0"/>
              <a:t>All </a:t>
            </a:r>
            <a:r>
              <a:rPr lang="en-US" altLang="en-US" dirty="0" err="1" smtClean="0"/>
              <a:t>penicillins</a:t>
            </a:r>
            <a:r>
              <a:rPr lang="en-US" altLang="en-US" dirty="0" smtClean="0"/>
              <a:t> are eliminated via kidneys, often rapidly and blood levels may fall to zero four hours after injections</a:t>
            </a:r>
            <a:endParaRPr lang="en-US" altLang="en-US" dirty="0"/>
          </a:p>
        </p:txBody>
      </p:sp>
      <p:sp>
        <p:nvSpPr>
          <p:cNvPr id="4" name="Date Placeholder 3"/>
          <p:cNvSpPr>
            <a:spLocks noGrp="1"/>
          </p:cNvSpPr>
          <p:nvPr>
            <p:ph type="dt" sz="half" idx="10"/>
          </p:nvPr>
        </p:nvSpPr>
        <p:spPr/>
        <p:txBody>
          <a:bodyPr/>
          <a:lstStyle/>
          <a:p>
            <a:fld id="{A55285B3-4476-44BD-B256-8B2A0B71F8FD}"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93786184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839200" cy="685800"/>
          </a:xfrm>
        </p:spPr>
        <p:txBody>
          <a:bodyPr>
            <a:normAutofit fontScale="90000"/>
          </a:bodyPr>
          <a:lstStyle/>
          <a:p>
            <a:r>
              <a:rPr lang="en-US" dirty="0" smtClean="0">
                <a:effectLst>
                  <a:outerShdw blurRad="38100" dist="38100" dir="2700000" algn="tl">
                    <a:srgbClr val="000000">
                      <a:alpha val="43137"/>
                    </a:srgbClr>
                  </a:outerShdw>
                </a:effectLst>
              </a:rPr>
              <a:t>Alexander Fleming  - discovered PCN -1928</a:t>
            </a:r>
            <a:endParaRPr lang="en-US" dirty="0">
              <a:effectLst>
                <a:outerShdw blurRad="38100" dist="38100" dir="2700000" algn="tl">
                  <a:srgbClr val="000000">
                    <a:alpha val="43137"/>
                  </a:srgbClr>
                </a:outerShdw>
              </a:effectLs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5000" y="2990850"/>
            <a:ext cx="2794000" cy="2095500"/>
          </a:xfrm>
        </p:spPr>
      </p:pic>
      <p:sp>
        <p:nvSpPr>
          <p:cNvPr id="3" name="Date Placeholder 2"/>
          <p:cNvSpPr>
            <a:spLocks noGrp="1"/>
          </p:cNvSpPr>
          <p:nvPr>
            <p:ph type="dt" sz="half" idx="10"/>
          </p:nvPr>
        </p:nvSpPr>
        <p:spPr/>
        <p:txBody>
          <a:bodyPr/>
          <a:lstStyle/>
          <a:p>
            <a:fld id="{37E119B7-9816-4673-A96D-C9474B543E8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1912793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t>
            </a:r>
            <a:r>
              <a:rPr lang="en-US" dirty="0" err="1" smtClean="0"/>
              <a:t>penicillins</a:t>
            </a:r>
            <a:endParaRPr lang="en-US" dirty="0"/>
          </a:p>
        </p:txBody>
      </p:sp>
      <p:sp>
        <p:nvSpPr>
          <p:cNvPr id="3" name="Content Placeholder 2"/>
          <p:cNvSpPr>
            <a:spLocks noGrp="1"/>
          </p:cNvSpPr>
          <p:nvPr>
            <p:ph idx="1"/>
          </p:nvPr>
        </p:nvSpPr>
        <p:spPr/>
        <p:txBody>
          <a:bodyPr>
            <a:normAutofit/>
          </a:bodyPr>
          <a:lstStyle/>
          <a:p>
            <a:r>
              <a:rPr lang="en-US" dirty="0" smtClean="0"/>
              <a:t>Amoxicillin</a:t>
            </a:r>
          </a:p>
          <a:p>
            <a:r>
              <a:rPr lang="en-US" dirty="0" smtClean="0"/>
              <a:t>Ampicillin</a:t>
            </a:r>
          </a:p>
          <a:p>
            <a:r>
              <a:rPr lang="en-US" dirty="0" err="1" smtClean="0"/>
              <a:t>Azlocillin</a:t>
            </a:r>
            <a:endParaRPr lang="en-US" dirty="0" smtClean="0"/>
          </a:p>
          <a:p>
            <a:r>
              <a:rPr lang="en-US" dirty="0" err="1" smtClean="0"/>
              <a:t>Benzylpeniciilin</a:t>
            </a:r>
            <a:endParaRPr lang="en-US" dirty="0" smtClean="0"/>
          </a:p>
          <a:p>
            <a:r>
              <a:rPr lang="en-US" dirty="0" smtClean="0"/>
              <a:t>Co-</a:t>
            </a:r>
            <a:r>
              <a:rPr lang="en-US" dirty="0" err="1" smtClean="0"/>
              <a:t>amoxiclv</a:t>
            </a:r>
            <a:endParaRPr lang="en-US" dirty="0" smtClean="0"/>
          </a:p>
          <a:p>
            <a:r>
              <a:rPr lang="en-US" dirty="0" err="1" smtClean="0"/>
              <a:t>Flucloxacillin</a:t>
            </a:r>
            <a:endParaRPr lang="en-US" dirty="0" smtClean="0"/>
          </a:p>
          <a:p>
            <a:r>
              <a:rPr lang="en-US" dirty="0" err="1" smtClean="0"/>
              <a:t>Phenoxymethylpenicillin</a:t>
            </a:r>
            <a:endParaRPr lang="en-US" dirty="0" smtClean="0"/>
          </a:p>
          <a:p>
            <a:r>
              <a:rPr lang="en-US" dirty="0" err="1" smtClean="0"/>
              <a:t>Piperacillin</a:t>
            </a:r>
            <a:endParaRPr lang="en-US" dirty="0" smtClean="0"/>
          </a:p>
          <a:p>
            <a:r>
              <a:rPr lang="en-US" dirty="0" smtClean="0"/>
              <a:t>Pivampicillin</a:t>
            </a:r>
          </a:p>
          <a:p>
            <a:r>
              <a:rPr lang="en-US" dirty="0" err="1" smtClean="0"/>
              <a:t>ticarcillin</a:t>
            </a:r>
            <a:endParaRPr lang="en-US" dirty="0"/>
          </a:p>
        </p:txBody>
      </p:sp>
      <p:sp>
        <p:nvSpPr>
          <p:cNvPr id="4" name="Date Placeholder 3"/>
          <p:cNvSpPr>
            <a:spLocks noGrp="1"/>
          </p:cNvSpPr>
          <p:nvPr>
            <p:ph type="dt" sz="half" idx="10"/>
          </p:nvPr>
        </p:nvSpPr>
        <p:spPr/>
        <p:txBody>
          <a:bodyPr/>
          <a:lstStyle/>
          <a:p>
            <a:fld id="{ED21D08B-361D-418A-B67A-0D743A49FD67}"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34188820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
            </a:r>
            <a:br>
              <a:rPr lang="en-US" altLang="en-US" b="1" dirty="0">
                <a:effectLst>
                  <a:outerShdw blurRad="38100" dist="38100" dir="2700000" algn="tl">
                    <a:srgbClr val="000000">
                      <a:alpha val="43137"/>
                    </a:srgbClr>
                  </a:outerShdw>
                </a:effectLst>
              </a:rPr>
            </a:br>
            <a:r>
              <a:rPr lang="en-US" altLang="en-US" sz="3600" b="1" dirty="0" err="1" smtClean="0">
                <a:effectLst>
                  <a:outerShdw blurRad="38100" dist="38100" dir="2700000" algn="tl">
                    <a:srgbClr val="000000">
                      <a:alpha val="43137"/>
                    </a:srgbClr>
                  </a:outerShdw>
                </a:effectLst>
              </a:rPr>
              <a:t>Penicillins</a:t>
            </a:r>
            <a:r>
              <a:rPr lang="en-US" altLang="en-US" sz="3600"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altLang="en-US" u="sng" dirty="0"/>
              <a:t>Natural </a:t>
            </a:r>
            <a:r>
              <a:rPr lang="en-US" altLang="en-US" u="sng" dirty="0" err="1"/>
              <a:t>Penicillins</a:t>
            </a:r>
            <a:endParaRPr lang="en-US" altLang="en-US" dirty="0"/>
          </a:p>
          <a:p>
            <a:pPr>
              <a:buFontTx/>
              <a:buNone/>
            </a:pPr>
            <a:r>
              <a:rPr lang="en-US" altLang="en-US" dirty="0"/>
              <a:t>   Penicillin </a:t>
            </a:r>
            <a:r>
              <a:rPr lang="en-US" altLang="en-US" dirty="0" smtClean="0"/>
              <a:t>G (</a:t>
            </a:r>
            <a:r>
              <a:rPr lang="en-US" altLang="en-US" dirty="0" err="1" smtClean="0"/>
              <a:t>Benzylpenicillin</a:t>
            </a:r>
            <a:r>
              <a:rPr lang="en-US" altLang="en-US" dirty="0" smtClean="0"/>
              <a:t>) – I.V, </a:t>
            </a:r>
            <a:r>
              <a:rPr lang="en-US" altLang="en-US" dirty="0"/>
              <a:t>Penicillin </a:t>
            </a:r>
            <a:r>
              <a:rPr lang="en-US" altLang="en-US" dirty="0" smtClean="0"/>
              <a:t>V - Oral, </a:t>
            </a:r>
            <a:r>
              <a:rPr lang="en-US" altLang="en-US" dirty="0"/>
              <a:t>Procaine, </a:t>
            </a:r>
            <a:r>
              <a:rPr lang="en-US" altLang="en-US" dirty="0" err="1"/>
              <a:t>Bicillin</a:t>
            </a:r>
            <a:endParaRPr lang="en-US" altLang="en-US" dirty="0"/>
          </a:p>
          <a:p>
            <a:pPr>
              <a:buFontTx/>
              <a:buNone/>
            </a:pPr>
            <a:r>
              <a:rPr lang="en-US" altLang="en-US" dirty="0"/>
              <a:t>  - Good gram +, fair gram - , good </a:t>
            </a:r>
            <a:r>
              <a:rPr lang="en-US" altLang="en-US" dirty="0" smtClean="0"/>
              <a:t>anaerobic action.</a:t>
            </a:r>
            <a:endParaRPr lang="en-US" altLang="en-US" dirty="0"/>
          </a:p>
          <a:p>
            <a:pPr>
              <a:buFontTx/>
              <a:buNone/>
            </a:pPr>
            <a:r>
              <a:rPr lang="en-US" altLang="en-US" dirty="0"/>
              <a:t>  - PCN G = more effective IV or IM, but painful </a:t>
            </a:r>
            <a:r>
              <a:rPr lang="en-US" altLang="en-US" dirty="0" smtClean="0"/>
              <a:t>due to </a:t>
            </a:r>
            <a:r>
              <a:rPr lang="en-US" altLang="en-US" dirty="0"/>
              <a:t>aqueous </a:t>
            </a:r>
            <a:r>
              <a:rPr lang="en-US" altLang="en-US" dirty="0" smtClean="0"/>
              <a:t>solution</a:t>
            </a:r>
          </a:p>
          <a:p>
            <a:pPr>
              <a:buFontTx/>
              <a:buNone/>
            </a:pPr>
            <a:r>
              <a:rPr lang="en-US" altLang="en-US" dirty="0" smtClean="0"/>
              <a:t>PCN G is destroyed by gastric acid if taken P.O.</a:t>
            </a:r>
            <a:endParaRPr lang="en-US" altLang="en-US" dirty="0"/>
          </a:p>
          <a:p>
            <a:pPr>
              <a:buFontTx/>
              <a:buNone/>
            </a:pPr>
            <a:r>
              <a:rPr lang="en-US" altLang="en-US" dirty="0"/>
              <a:t>  - PCN V = PO; peak 2 - 4 </a:t>
            </a:r>
            <a:r>
              <a:rPr lang="en-US" altLang="en-US" dirty="0" err="1" smtClean="0"/>
              <a:t>hrs</a:t>
            </a:r>
            <a:endParaRPr lang="en-US" altLang="en-US" dirty="0" smtClean="0"/>
          </a:p>
          <a:p>
            <a:pPr>
              <a:buFontTx/>
              <a:buNone/>
            </a:pPr>
            <a:r>
              <a:rPr lang="en-US" altLang="en-US" dirty="0" smtClean="0"/>
              <a:t>Procaine + </a:t>
            </a:r>
            <a:r>
              <a:rPr lang="en-US" altLang="en-US" dirty="0" err="1" smtClean="0"/>
              <a:t>Benzylpenicillin</a:t>
            </a:r>
            <a:r>
              <a:rPr lang="en-US" altLang="en-US" dirty="0" smtClean="0"/>
              <a:t> = delayed release from the injection site thus maintaining satisfactory levels for up to 12 hours. </a:t>
            </a:r>
            <a:endParaRPr lang="en-US" altLang="en-US" dirty="0"/>
          </a:p>
          <a:p>
            <a:pPr marL="0" indent="0">
              <a:buNone/>
            </a:pPr>
            <a:r>
              <a:rPr lang="en-US" dirty="0" smtClean="0"/>
              <a:t>Penicillin + </a:t>
            </a:r>
            <a:r>
              <a:rPr lang="en-US" dirty="0" err="1" smtClean="0"/>
              <a:t>Probenecid</a:t>
            </a:r>
            <a:r>
              <a:rPr lang="en-US" dirty="0" smtClean="0"/>
              <a:t> = slowed elimination</a:t>
            </a:r>
            <a:endParaRPr lang="en-US" dirty="0"/>
          </a:p>
        </p:txBody>
      </p:sp>
      <p:sp>
        <p:nvSpPr>
          <p:cNvPr id="4" name="Date Placeholder 3"/>
          <p:cNvSpPr>
            <a:spLocks noGrp="1"/>
          </p:cNvSpPr>
          <p:nvPr>
            <p:ph type="dt" sz="half" idx="10"/>
          </p:nvPr>
        </p:nvSpPr>
        <p:spPr/>
        <p:txBody>
          <a:bodyPr/>
          <a:lstStyle/>
          <a:p>
            <a:fld id="{52D25A76-97DD-464D-9F0A-603DB7D23843}"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17851707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533400"/>
          </a:xfrm>
        </p:spPr>
        <p:txBody>
          <a:bodyPr>
            <a:normAutofit fontScale="90000"/>
          </a:bodyPr>
          <a:lstStyle/>
          <a:p>
            <a:r>
              <a:rPr lang="en-US" altLang="en-US" sz="3600" b="1" dirty="0" err="1" smtClean="0">
                <a:effectLst>
                  <a:outerShdw blurRad="38100" dist="38100" dir="2700000" algn="tl">
                    <a:srgbClr val="000000">
                      <a:alpha val="43137"/>
                    </a:srgbClr>
                  </a:outerShdw>
                </a:effectLst>
              </a:rPr>
              <a:t>Penicillins</a:t>
            </a:r>
            <a:r>
              <a:rPr lang="en-US" altLang="en-US" sz="3600"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914400"/>
            <a:ext cx="8991600" cy="5943600"/>
          </a:xfrm>
        </p:spPr>
        <p:txBody>
          <a:bodyPr>
            <a:normAutofit lnSpcReduction="10000"/>
          </a:bodyPr>
          <a:lstStyle/>
          <a:p>
            <a:pPr>
              <a:lnSpc>
                <a:spcPct val="90000"/>
              </a:lnSpc>
            </a:pPr>
            <a:r>
              <a:rPr lang="en-US" altLang="en-US" b="1" u="sng" dirty="0" err="1"/>
              <a:t>Aminopenicillins</a:t>
            </a:r>
            <a:r>
              <a:rPr lang="en-US" altLang="en-US" b="1" u="sng" dirty="0"/>
              <a:t> (Broad Spectrum)</a:t>
            </a:r>
            <a:r>
              <a:rPr lang="en-US" altLang="en-US" b="1" dirty="0"/>
              <a:t> </a:t>
            </a:r>
          </a:p>
          <a:p>
            <a:pPr>
              <a:lnSpc>
                <a:spcPct val="90000"/>
              </a:lnSpc>
              <a:buFontTx/>
              <a:buNone/>
            </a:pPr>
            <a:r>
              <a:rPr lang="en-US" altLang="en-US" dirty="0"/>
              <a:t>   Amoxicillin (</a:t>
            </a:r>
            <a:r>
              <a:rPr lang="en-US" altLang="en-US" dirty="0" err="1"/>
              <a:t>Amoxil</a:t>
            </a:r>
            <a:r>
              <a:rPr lang="en-US" altLang="en-US" dirty="0"/>
              <a:t>), </a:t>
            </a:r>
            <a:r>
              <a:rPr lang="en-US" altLang="en-US" dirty="0" smtClean="0"/>
              <a:t>Ampicillin and Pivampicillin</a:t>
            </a:r>
            <a:endParaRPr lang="en-US" altLang="en-US" dirty="0"/>
          </a:p>
          <a:p>
            <a:pPr>
              <a:lnSpc>
                <a:spcPct val="90000"/>
              </a:lnSpc>
              <a:buFontTx/>
              <a:buNone/>
            </a:pPr>
            <a:r>
              <a:rPr lang="en-US" altLang="en-US" dirty="0"/>
              <a:t> - </a:t>
            </a:r>
            <a:r>
              <a:rPr lang="en-US" altLang="en-US" dirty="0" smtClean="0"/>
              <a:t>effective against both Gram </a:t>
            </a:r>
            <a:r>
              <a:rPr lang="en-US" altLang="en-US" dirty="0"/>
              <a:t>+ &amp; Gram </a:t>
            </a:r>
            <a:r>
              <a:rPr lang="en-US" altLang="en-US" dirty="0" smtClean="0"/>
              <a:t>- bacteria</a:t>
            </a:r>
            <a:endParaRPr lang="en-US" altLang="en-US" dirty="0"/>
          </a:p>
          <a:p>
            <a:pPr>
              <a:lnSpc>
                <a:spcPct val="90000"/>
              </a:lnSpc>
              <a:buFontTx/>
              <a:buNone/>
            </a:pPr>
            <a:r>
              <a:rPr lang="en-US" altLang="en-US" dirty="0"/>
              <a:t> - Costlier </a:t>
            </a:r>
          </a:p>
          <a:p>
            <a:pPr>
              <a:lnSpc>
                <a:spcPct val="90000"/>
              </a:lnSpc>
              <a:buFontTx/>
              <a:buNone/>
            </a:pPr>
            <a:r>
              <a:rPr lang="en-US" altLang="en-US" dirty="0"/>
              <a:t> - Inactivated by beta-lactamases = ineffective against </a:t>
            </a:r>
            <a:r>
              <a:rPr lang="en-US" altLang="en-US" i="1" dirty="0"/>
              <a:t>Staphylococcus </a:t>
            </a:r>
            <a:r>
              <a:rPr lang="en-US" altLang="en-US" i="1" dirty="0" err="1"/>
              <a:t>aureus</a:t>
            </a:r>
            <a:r>
              <a:rPr lang="en-US" altLang="en-US" i="1" dirty="0"/>
              <a:t> (staph. A)</a:t>
            </a:r>
            <a:endParaRPr lang="en-US" altLang="en-US" dirty="0"/>
          </a:p>
          <a:p>
            <a:pPr>
              <a:lnSpc>
                <a:spcPct val="90000"/>
              </a:lnSpc>
              <a:buFontTx/>
              <a:buNone/>
            </a:pPr>
            <a:r>
              <a:rPr lang="en-US" altLang="en-US" dirty="0"/>
              <a:t> - Amoxicillin = most prescribed PCN derivative for adults &amp; </a:t>
            </a:r>
            <a:r>
              <a:rPr lang="en-US" altLang="en-US" dirty="0" smtClean="0"/>
              <a:t>children</a:t>
            </a:r>
          </a:p>
          <a:p>
            <a:pPr>
              <a:lnSpc>
                <a:spcPct val="90000"/>
              </a:lnSpc>
              <a:buFontTx/>
              <a:buNone/>
            </a:pPr>
            <a:r>
              <a:rPr lang="en-US" altLang="en-US" dirty="0"/>
              <a:t> </a:t>
            </a:r>
            <a:r>
              <a:rPr lang="en-US" altLang="en-US" dirty="0" smtClean="0"/>
              <a:t>- Adm. P.O.</a:t>
            </a:r>
          </a:p>
          <a:p>
            <a:pPr>
              <a:lnSpc>
                <a:spcPct val="90000"/>
              </a:lnSpc>
              <a:buFontTx/>
              <a:buNone/>
            </a:pPr>
            <a:r>
              <a:rPr lang="en-US" altLang="en-US" dirty="0" smtClean="0"/>
              <a:t> - Amoxicillin very similar to ampicillin but better absorbed than Ampicillin.</a:t>
            </a:r>
          </a:p>
          <a:p>
            <a:pPr>
              <a:lnSpc>
                <a:spcPct val="90000"/>
              </a:lnSpc>
              <a:buFontTx/>
              <a:buNone/>
            </a:pPr>
            <a:r>
              <a:rPr lang="en-US" altLang="en-US" dirty="0" smtClean="0"/>
              <a:t> - Pivampicillin – Ampicillin plus another molecule than enhances its absorption. </a:t>
            </a:r>
          </a:p>
          <a:p>
            <a:pPr>
              <a:lnSpc>
                <a:spcPct val="90000"/>
              </a:lnSpc>
              <a:buFontTx/>
              <a:buNone/>
            </a:pPr>
            <a:r>
              <a:rPr lang="en-US" altLang="en-US" dirty="0" smtClean="0"/>
              <a:t> - Co-</a:t>
            </a:r>
            <a:r>
              <a:rPr lang="en-US" altLang="en-US" dirty="0" err="1" smtClean="0"/>
              <a:t>amoxiclav</a:t>
            </a:r>
            <a:r>
              <a:rPr lang="en-US" altLang="en-US" dirty="0" smtClean="0"/>
              <a:t> (Augmentin) – amoxicillin + </a:t>
            </a:r>
            <a:r>
              <a:rPr lang="en-US" altLang="en-US" dirty="0" err="1" smtClean="0"/>
              <a:t>clavulanate</a:t>
            </a:r>
            <a:r>
              <a:rPr lang="en-US" altLang="en-US" dirty="0" smtClean="0"/>
              <a:t> acid which protects against beta lactamase enzyme which can destroy amoxicillin. </a:t>
            </a:r>
            <a:endParaRPr lang="en-US" altLang="en-US" dirty="0"/>
          </a:p>
          <a:p>
            <a:endParaRPr lang="en-US" dirty="0"/>
          </a:p>
        </p:txBody>
      </p:sp>
      <p:sp>
        <p:nvSpPr>
          <p:cNvPr id="4" name="Date Placeholder 3"/>
          <p:cNvSpPr>
            <a:spLocks noGrp="1"/>
          </p:cNvSpPr>
          <p:nvPr>
            <p:ph type="dt" sz="half" idx="10"/>
          </p:nvPr>
        </p:nvSpPr>
        <p:spPr/>
        <p:txBody>
          <a:bodyPr/>
          <a:lstStyle/>
          <a:p>
            <a:fld id="{B00996DE-DD05-4CDE-9DE4-7A20E3DDF5DB}"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6498954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
            </a:r>
            <a:br>
              <a:rPr lang="en-US" altLang="en-US" b="1" dirty="0">
                <a:effectLst>
                  <a:outerShdw blurRad="38100" dist="38100" dir="2700000" algn="tl">
                    <a:srgbClr val="000000">
                      <a:alpha val="43137"/>
                    </a:srgbClr>
                  </a:outerShdw>
                </a:effectLst>
              </a:rPr>
            </a:br>
            <a:r>
              <a:rPr lang="en-US" altLang="en-US" sz="3600" b="1" dirty="0" err="1" smtClean="0">
                <a:effectLst>
                  <a:outerShdw blurRad="38100" dist="38100" dir="2700000" algn="tl">
                    <a:srgbClr val="000000">
                      <a:alpha val="43137"/>
                    </a:srgbClr>
                  </a:outerShdw>
                </a:effectLst>
              </a:rPr>
              <a:t>Penicillins</a:t>
            </a:r>
            <a:r>
              <a:rPr lang="en-US" altLang="en-US" sz="3600"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altLang="en-US" b="1" u="sng" dirty="0" err="1"/>
              <a:t>Penicillinase</a:t>
            </a:r>
            <a:r>
              <a:rPr lang="en-US" altLang="en-US" b="1" u="sng" dirty="0"/>
              <a:t> - Resistant </a:t>
            </a:r>
            <a:r>
              <a:rPr lang="en-US" altLang="en-US" b="1" u="sng" dirty="0" err="1"/>
              <a:t>Penicillins</a:t>
            </a:r>
            <a:endParaRPr lang="en-US" altLang="en-US" b="1" dirty="0"/>
          </a:p>
          <a:p>
            <a:pPr>
              <a:buFontTx/>
              <a:buNone/>
            </a:pPr>
            <a:r>
              <a:rPr lang="en-US" altLang="en-US" dirty="0"/>
              <a:t>   Methicillin (</a:t>
            </a:r>
            <a:r>
              <a:rPr lang="en-US" altLang="en-US" dirty="0" err="1"/>
              <a:t>Staphcillin</a:t>
            </a:r>
            <a:r>
              <a:rPr lang="en-US" altLang="en-US" dirty="0"/>
              <a:t>), </a:t>
            </a:r>
            <a:r>
              <a:rPr lang="en-US" altLang="en-US" dirty="0" err="1"/>
              <a:t>Nafcillin</a:t>
            </a:r>
            <a:r>
              <a:rPr lang="en-US" altLang="en-US" dirty="0"/>
              <a:t> (</a:t>
            </a:r>
            <a:r>
              <a:rPr lang="en-US" altLang="en-US" dirty="0" err="1"/>
              <a:t>Unipen</a:t>
            </a:r>
            <a:r>
              <a:rPr lang="en-US" altLang="en-US" dirty="0"/>
              <a:t>), </a:t>
            </a:r>
            <a:r>
              <a:rPr lang="en-US" altLang="en-US" dirty="0" err="1"/>
              <a:t>Oxacillin</a:t>
            </a:r>
            <a:r>
              <a:rPr lang="en-US" altLang="en-US" dirty="0"/>
              <a:t> (</a:t>
            </a:r>
            <a:r>
              <a:rPr lang="en-US" altLang="en-US" dirty="0" err="1"/>
              <a:t>Bactocil</a:t>
            </a:r>
            <a:r>
              <a:rPr lang="en-US" altLang="en-US" dirty="0"/>
              <a:t>)</a:t>
            </a:r>
          </a:p>
          <a:p>
            <a:pPr>
              <a:buFontTx/>
              <a:buNone/>
            </a:pPr>
            <a:r>
              <a:rPr lang="en-US" altLang="en-US" dirty="0"/>
              <a:t> - Used to treat </a:t>
            </a:r>
            <a:r>
              <a:rPr lang="en-US" altLang="en-US" dirty="0" err="1"/>
              <a:t>penicillinase</a:t>
            </a:r>
            <a:r>
              <a:rPr lang="en-US" altLang="en-US" dirty="0"/>
              <a:t>-producing </a:t>
            </a:r>
            <a:r>
              <a:rPr lang="en-US" altLang="en-US" i="1" dirty="0"/>
              <a:t>Staph A.</a:t>
            </a:r>
            <a:endParaRPr lang="en-US" altLang="en-US" dirty="0"/>
          </a:p>
          <a:p>
            <a:pPr>
              <a:buFontTx/>
              <a:buNone/>
            </a:pPr>
            <a:r>
              <a:rPr lang="en-US" altLang="en-US" dirty="0"/>
              <a:t> - Gram + , not effective against Gram -</a:t>
            </a:r>
          </a:p>
          <a:p>
            <a:pPr>
              <a:buFontTx/>
              <a:buNone/>
            </a:pPr>
            <a:r>
              <a:rPr lang="en-US" altLang="en-US" dirty="0"/>
              <a:t> - IV &amp; PO</a:t>
            </a:r>
          </a:p>
          <a:p>
            <a:endParaRPr lang="en-US" dirty="0"/>
          </a:p>
        </p:txBody>
      </p:sp>
      <p:sp>
        <p:nvSpPr>
          <p:cNvPr id="4" name="Date Placeholder 3"/>
          <p:cNvSpPr>
            <a:spLocks noGrp="1"/>
          </p:cNvSpPr>
          <p:nvPr>
            <p:ph type="dt" sz="half" idx="10"/>
          </p:nvPr>
        </p:nvSpPr>
        <p:spPr/>
        <p:txBody>
          <a:bodyPr/>
          <a:lstStyle/>
          <a:p>
            <a:fld id="{EDB723D4-F5A4-45A5-A3A3-3621F162C2D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893806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sources of drugs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2568952"/>
              </p:ext>
            </p:extLst>
          </p:nvPr>
        </p:nvGraphicFramePr>
        <p:xfrm>
          <a:off x="533400" y="1676400"/>
          <a:ext cx="8229600" cy="5924296"/>
        </p:xfrm>
        <a:graphic>
          <a:graphicData uri="http://schemas.openxmlformats.org/drawingml/2006/table">
            <a:tbl>
              <a:tblPr firstRow="1" bandRow="1">
                <a:tableStyleId>{5C22544A-7EE6-4342-B048-85BDC9FD1C3A}</a:tableStyleId>
              </a:tblPr>
              <a:tblGrid>
                <a:gridCol w="2971800"/>
                <a:gridCol w="5257800"/>
              </a:tblGrid>
              <a:tr h="370840">
                <a:tc>
                  <a:txBody>
                    <a:bodyPr/>
                    <a:lstStyle/>
                    <a:p>
                      <a:r>
                        <a:rPr lang="en-US" dirty="0" smtClean="0"/>
                        <a:t>Source </a:t>
                      </a:r>
                      <a:endParaRPr lang="en-US" dirty="0"/>
                    </a:p>
                  </a:txBody>
                  <a:tcPr/>
                </a:tc>
                <a:tc>
                  <a:txBody>
                    <a:bodyPr/>
                    <a:lstStyle/>
                    <a:p>
                      <a:r>
                        <a:rPr lang="en-US" dirty="0" smtClean="0"/>
                        <a:t>example</a:t>
                      </a:r>
                      <a:endParaRPr lang="en-US" dirty="0"/>
                    </a:p>
                  </a:txBody>
                  <a:tcPr/>
                </a:tc>
              </a:tr>
              <a:tr h="370840">
                <a:tc>
                  <a:txBody>
                    <a:bodyPr/>
                    <a:lstStyle/>
                    <a:p>
                      <a:pPr marL="287338" indent="-287338" algn="l" defTabSz="800100">
                        <a:spcBef>
                          <a:spcPct val="30000"/>
                        </a:spcBef>
                        <a:buClr>
                          <a:srgbClr val="0000FF"/>
                        </a:buClr>
                        <a:buFontTx/>
                        <a:buChar char="•"/>
                      </a:pPr>
                      <a:r>
                        <a:rPr lang="en-US" sz="2800" dirty="0" smtClean="0">
                          <a:solidFill>
                            <a:srgbClr val="000000"/>
                          </a:solidFill>
                          <a:cs typeface="Arial" pitchFamily="34" charset="0"/>
                        </a:rPr>
                        <a:t>Mineral</a:t>
                      </a:r>
                    </a:p>
                    <a:p>
                      <a:pPr marL="0" indent="0" algn="l" defTabSz="800100">
                        <a:spcBef>
                          <a:spcPct val="30000"/>
                        </a:spcBef>
                        <a:buClr>
                          <a:srgbClr val="0000FF"/>
                        </a:buClr>
                        <a:buFontTx/>
                        <a:buNone/>
                      </a:pPr>
                      <a:endParaRPr lang="en-US" sz="2800" dirty="0" smtClean="0">
                        <a:solidFill>
                          <a:srgbClr val="000000"/>
                        </a:solidFill>
                        <a:cs typeface="Arial" pitchFamily="34" charset="0"/>
                      </a:endParaRP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Animal</a:t>
                      </a: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Plant</a:t>
                      </a: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Synthetic</a:t>
                      </a: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Micro-organisms</a:t>
                      </a: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Drugs produced by genetic  engineering </a:t>
                      </a:r>
                      <a:endParaRPr lang="en-US" sz="2800" dirty="0">
                        <a:solidFill>
                          <a:srgbClr val="000000"/>
                        </a:solidFill>
                        <a:cs typeface="Arial" pitchFamily="34" charset="0"/>
                      </a:endParaRPr>
                    </a:p>
                  </a:txBody>
                  <a:tcPr/>
                </a:tc>
                <a:tc>
                  <a:txBody>
                    <a:bodyPr/>
                    <a:lstStyle/>
                    <a:p>
                      <a:pPr marL="287338" indent="-287338" algn="l" defTabSz="800100">
                        <a:spcBef>
                          <a:spcPct val="30000"/>
                        </a:spcBef>
                        <a:buClr>
                          <a:srgbClr val="0000FF"/>
                        </a:buClr>
                        <a:buFontTx/>
                        <a:buChar char="•"/>
                      </a:pPr>
                      <a:r>
                        <a:rPr lang="en-US" sz="2800" dirty="0" smtClean="0">
                          <a:solidFill>
                            <a:srgbClr val="000000"/>
                          </a:solidFill>
                          <a:cs typeface="Arial" pitchFamily="34" charset="0"/>
                        </a:rPr>
                        <a:t>Liquid paraffin, magnesium sulfate, </a:t>
                      </a:r>
                      <a:r>
                        <a:rPr lang="en-US" sz="2800" dirty="0" err="1" smtClean="0">
                          <a:solidFill>
                            <a:srgbClr val="000000"/>
                          </a:solidFill>
                          <a:cs typeface="Arial" pitchFamily="34" charset="0"/>
                        </a:rPr>
                        <a:t>etc</a:t>
                      </a:r>
                      <a:endParaRPr lang="en-US" sz="2800" dirty="0" smtClean="0">
                        <a:solidFill>
                          <a:srgbClr val="000000"/>
                        </a:solidFill>
                        <a:cs typeface="Arial" pitchFamily="34" charset="0"/>
                      </a:endParaRP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Insulin, Thyroid, etc.</a:t>
                      </a: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Morphine, Quinine  </a:t>
                      </a:r>
                      <a:r>
                        <a:rPr lang="en-US" sz="2800" dirty="0" err="1" smtClean="0">
                          <a:solidFill>
                            <a:srgbClr val="000000"/>
                          </a:solidFill>
                          <a:cs typeface="Arial" pitchFamily="34" charset="0"/>
                        </a:rPr>
                        <a:t>etc</a:t>
                      </a:r>
                      <a:endParaRPr lang="en-US" sz="2800" dirty="0" smtClean="0">
                        <a:solidFill>
                          <a:srgbClr val="000000"/>
                        </a:solidFill>
                        <a:cs typeface="Arial" pitchFamily="34" charset="0"/>
                      </a:endParaRP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Aspirin, Sulfonamides, etc.</a:t>
                      </a: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Penicillin &amp; other antibiotics.</a:t>
                      </a:r>
                    </a:p>
                    <a:p>
                      <a:pPr marL="287338" indent="-287338" algn="l" defTabSz="800100">
                        <a:spcBef>
                          <a:spcPct val="30000"/>
                        </a:spcBef>
                        <a:buClr>
                          <a:srgbClr val="0000FF"/>
                        </a:buClr>
                        <a:buFontTx/>
                        <a:buChar char="•"/>
                      </a:pPr>
                      <a:r>
                        <a:rPr lang="en-US" sz="2800" dirty="0" smtClean="0">
                          <a:solidFill>
                            <a:srgbClr val="000000"/>
                          </a:solidFill>
                          <a:cs typeface="Arial" pitchFamily="34" charset="0"/>
                        </a:rPr>
                        <a:t>Human insulin,  human  growth, hormone etc.</a:t>
                      </a:r>
                    </a:p>
                    <a:p>
                      <a:endParaRPr lang="en-US" sz="2800" dirty="0"/>
                    </a:p>
                  </a:txBody>
                  <a:tcPr/>
                </a:tc>
              </a:tr>
            </a:tbl>
          </a:graphicData>
        </a:graphic>
      </p:graphicFrame>
      <p:sp>
        <p:nvSpPr>
          <p:cNvPr id="3" name="Date Placeholder 2"/>
          <p:cNvSpPr>
            <a:spLocks noGrp="1"/>
          </p:cNvSpPr>
          <p:nvPr>
            <p:ph type="dt" sz="half" idx="10"/>
          </p:nvPr>
        </p:nvSpPr>
        <p:spPr/>
        <p:txBody>
          <a:bodyPr/>
          <a:lstStyle/>
          <a:p>
            <a:fld id="{745798E9-7AB4-4A89-BDB5-76E7942070C9}"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83342380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
            </a:r>
            <a:br>
              <a:rPr lang="en-US" altLang="en-US" b="1" dirty="0">
                <a:effectLst>
                  <a:outerShdw blurRad="38100" dist="38100" dir="2700000" algn="tl">
                    <a:srgbClr val="000000">
                      <a:alpha val="43137"/>
                    </a:srgbClr>
                  </a:outerShdw>
                </a:effectLst>
              </a:rPr>
            </a:br>
            <a:r>
              <a:rPr lang="en-US" altLang="en-US" sz="3600" b="1" dirty="0" err="1" smtClean="0">
                <a:effectLst>
                  <a:outerShdw blurRad="38100" dist="38100" dir="2700000" algn="tl">
                    <a:srgbClr val="000000">
                      <a:alpha val="43137"/>
                    </a:srgbClr>
                  </a:outerShdw>
                </a:effectLst>
              </a:rPr>
              <a:t>Penicillins</a:t>
            </a:r>
            <a:r>
              <a:rPr lang="en-US" altLang="en-US" sz="3600"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altLang="en-US" u="sng" dirty="0"/>
              <a:t>Extended - Spectrum </a:t>
            </a:r>
            <a:r>
              <a:rPr lang="en-US" altLang="en-US" u="sng" dirty="0" err="1"/>
              <a:t>Penicillins</a:t>
            </a:r>
            <a:endParaRPr lang="en-US" altLang="en-US" u="sng" dirty="0"/>
          </a:p>
          <a:p>
            <a:pPr>
              <a:buFontTx/>
              <a:buNone/>
            </a:pPr>
            <a:r>
              <a:rPr lang="en-US" altLang="en-US" dirty="0"/>
              <a:t>   </a:t>
            </a:r>
            <a:r>
              <a:rPr lang="en-US" altLang="en-US" dirty="0" err="1"/>
              <a:t>Carbenicillin</a:t>
            </a:r>
            <a:r>
              <a:rPr lang="en-US" altLang="en-US" dirty="0"/>
              <a:t> (PO), </a:t>
            </a:r>
            <a:r>
              <a:rPr lang="en-US" altLang="en-US" dirty="0" err="1"/>
              <a:t>Mezlocillin</a:t>
            </a:r>
            <a:r>
              <a:rPr lang="en-US" altLang="en-US" dirty="0"/>
              <a:t>, </a:t>
            </a:r>
            <a:r>
              <a:rPr lang="en-US" altLang="en-US" dirty="0" err="1"/>
              <a:t>Piperacillin</a:t>
            </a:r>
            <a:r>
              <a:rPr lang="en-US" altLang="en-US" dirty="0"/>
              <a:t>, </a:t>
            </a:r>
            <a:r>
              <a:rPr lang="en-US" altLang="en-US" dirty="0" err="1"/>
              <a:t>Ticarcillin</a:t>
            </a:r>
            <a:r>
              <a:rPr lang="en-US" altLang="en-US" dirty="0"/>
              <a:t>, </a:t>
            </a:r>
            <a:r>
              <a:rPr lang="en-US" altLang="en-US" dirty="0" err="1"/>
              <a:t>Ticarcillin-clavulanate</a:t>
            </a:r>
            <a:r>
              <a:rPr lang="en-US" altLang="en-US" dirty="0"/>
              <a:t> (</a:t>
            </a:r>
            <a:r>
              <a:rPr lang="en-US" altLang="en-US" dirty="0" err="1"/>
              <a:t>Timentin</a:t>
            </a:r>
            <a:r>
              <a:rPr lang="en-US" altLang="en-US" dirty="0"/>
              <a:t>) - IM &amp; IV</a:t>
            </a:r>
          </a:p>
          <a:p>
            <a:pPr>
              <a:buFontTx/>
              <a:buNone/>
            </a:pPr>
            <a:r>
              <a:rPr lang="en-US" altLang="en-US" dirty="0"/>
              <a:t>  - Broad spectrum - good gram (-), fair gram (+)</a:t>
            </a:r>
          </a:p>
          <a:p>
            <a:pPr>
              <a:buFontTx/>
              <a:buNone/>
            </a:pPr>
            <a:r>
              <a:rPr lang="en-US" altLang="en-US" dirty="0"/>
              <a:t>  - Good against </a:t>
            </a:r>
            <a:r>
              <a:rPr lang="en-US" altLang="en-US" i="1" dirty="0"/>
              <a:t>Pseudomonas </a:t>
            </a:r>
            <a:r>
              <a:rPr lang="en-US" altLang="en-US" i="1" dirty="0" err="1"/>
              <a:t>aeruginosa</a:t>
            </a:r>
            <a:r>
              <a:rPr lang="en-US" altLang="en-US" i="1" dirty="0"/>
              <a:t> </a:t>
            </a:r>
          </a:p>
          <a:p>
            <a:pPr>
              <a:buFontTx/>
              <a:buNone/>
            </a:pPr>
            <a:r>
              <a:rPr lang="en-US" altLang="en-US" dirty="0"/>
              <a:t>  - Not </a:t>
            </a:r>
            <a:r>
              <a:rPr lang="en-US" altLang="en-US" dirty="0" err="1"/>
              <a:t>penicillinase</a:t>
            </a:r>
            <a:r>
              <a:rPr lang="en-US" altLang="en-US" dirty="0"/>
              <a:t> resistant</a:t>
            </a:r>
          </a:p>
          <a:p>
            <a:endParaRPr lang="en-US" dirty="0"/>
          </a:p>
        </p:txBody>
      </p:sp>
      <p:sp>
        <p:nvSpPr>
          <p:cNvPr id="4" name="Date Placeholder 3"/>
          <p:cNvSpPr>
            <a:spLocks noGrp="1"/>
          </p:cNvSpPr>
          <p:nvPr>
            <p:ph type="dt" sz="half" idx="10"/>
          </p:nvPr>
        </p:nvSpPr>
        <p:spPr/>
        <p:txBody>
          <a:bodyPr/>
          <a:lstStyle/>
          <a:p>
            <a:fld id="{3C6F3B4A-60F1-42E5-B314-BDEFF57BA7A0}"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81248752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
            </a:r>
            <a:br>
              <a:rPr lang="en-US" altLang="en-US" b="1" dirty="0">
                <a:effectLst>
                  <a:outerShdw blurRad="38100" dist="38100" dir="2700000" algn="tl">
                    <a:srgbClr val="000000">
                      <a:alpha val="43137"/>
                    </a:srgbClr>
                  </a:outerShdw>
                </a:effectLst>
              </a:rPr>
            </a:br>
            <a:r>
              <a:rPr lang="en-US" altLang="en-US" sz="3600" b="1" dirty="0" err="1" smtClean="0">
                <a:effectLst>
                  <a:outerShdw blurRad="38100" dist="38100" dir="2700000" algn="tl">
                    <a:srgbClr val="000000">
                      <a:alpha val="43137"/>
                    </a:srgbClr>
                  </a:outerShdw>
                </a:effectLst>
              </a:rPr>
              <a:t>Penicillins</a:t>
            </a:r>
            <a:r>
              <a:rPr lang="en-US" altLang="en-US" sz="3600"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nSpc>
                <a:spcPct val="90000"/>
              </a:lnSpc>
            </a:pPr>
            <a:r>
              <a:rPr lang="en-US" altLang="en-US" u="sng" dirty="0"/>
              <a:t>SE &amp; adverse reactions of </a:t>
            </a:r>
            <a:r>
              <a:rPr lang="en-US" altLang="en-US" u="sng" dirty="0" err="1"/>
              <a:t>Penicillins</a:t>
            </a:r>
            <a:endParaRPr lang="en-US" altLang="en-US" u="sng" dirty="0"/>
          </a:p>
          <a:p>
            <a:pPr>
              <a:lnSpc>
                <a:spcPct val="90000"/>
              </a:lnSpc>
              <a:buFontTx/>
              <a:buNone/>
            </a:pPr>
            <a:r>
              <a:rPr lang="en-US" altLang="en-US" dirty="0"/>
              <a:t>1. </a:t>
            </a:r>
            <a:r>
              <a:rPr lang="en-US" altLang="en-US" b="1" dirty="0"/>
              <a:t>Hypersensitivity</a:t>
            </a:r>
            <a:r>
              <a:rPr lang="en-US" altLang="en-US" dirty="0"/>
              <a:t> - mild or severe</a:t>
            </a:r>
          </a:p>
          <a:p>
            <a:pPr>
              <a:lnSpc>
                <a:spcPct val="90000"/>
              </a:lnSpc>
              <a:buFontTx/>
              <a:buNone/>
            </a:pPr>
            <a:r>
              <a:rPr lang="en-US" altLang="en-US" dirty="0"/>
              <a:t>    Mild = rash, pruritus, &amp; hives - Rx w/     antihistamines</a:t>
            </a:r>
          </a:p>
          <a:p>
            <a:pPr>
              <a:lnSpc>
                <a:spcPct val="90000"/>
              </a:lnSpc>
              <a:buFontTx/>
              <a:buNone/>
            </a:pPr>
            <a:r>
              <a:rPr lang="en-US" altLang="en-US" dirty="0"/>
              <a:t>    Severe = anaphylactic shock - occurs w/ in 20 min. - Rx w/ epinephrine</a:t>
            </a:r>
          </a:p>
          <a:p>
            <a:pPr>
              <a:lnSpc>
                <a:spcPct val="90000"/>
              </a:lnSpc>
              <a:buFontTx/>
              <a:buNone/>
            </a:pPr>
            <a:r>
              <a:rPr lang="en-US" altLang="en-US" dirty="0"/>
              <a:t>2. </a:t>
            </a:r>
            <a:r>
              <a:rPr lang="en-US" altLang="en-US" b="1" dirty="0" err="1"/>
              <a:t>Superinfection</a:t>
            </a:r>
            <a:r>
              <a:rPr lang="en-US" altLang="en-US" dirty="0"/>
              <a:t> - secondary infection when normal microbial flora of the body disturbed during antibiotic Rx</a:t>
            </a:r>
          </a:p>
          <a:p>
            <a:pPr>
              <a:lnSpc>
                <a:spcPct val="90000"/>
              </a:lnSpc>
              <a:buFontTx/>
              <a:buNone/>
            </a:pPr>
            <a:r>
              <a:rPr lang="en-US" altLang="en-US" dirty="0"/>
              <a:t>    </a:t>
            </a:r>
            <a:r>
              <a:rPr lang="en-US" altLang="en-US" sz="2800" dirty="0"/>
              <a:t>Mouth, resp. tract, GI, GU or skin - usually fungus</a:t>
            </a:r>
          </a:p>
          <a:p>
            <a:pPr>
              <a:lnSpc>
                <a:spcPct val="90000"/>
              </a:lnSpc>
              <a:buFontTx/>
              <a:buNone/>
            </a:pPr>
            <a:r>
              <a:rPr lang="en-US" altLang="en-US" dirty="0"/>
              <a:t>3. </a:t>
            </a:r>
            <a:r>
              <a:rPr lang="en-US" altLang="en-US" b="1" dirty="0"/>
              <a:t>Organ toxicity </a:t>
            </a:r>
            <a:r>
              <a:rPr lang="en-US" altLang="en-US" dirty="0"/>
              <a:t>- esp. liver &amp; kidneys where drugs metabolized &amp; </a:t>
            </a:r>
            <a:r>
              <a:rPr lang="en-US" altLang="en-US" dirty="0" smtClean="0"/>
              <a:t>excreted</a:t>
            </a:r>
          </a:p>
          <a:p>
            <a:pPr>
              <a:lnSpc>
                <a:spcPct val="90000"/>
              </a:lnSpc>
              <a:buFontTx/>
              <a:buNone/>
            </a:pPr>
            <a:r>
              <a:rPr lang="en-US" altLang="en-US" b="1" dirty="0"/>
              <a:t>TASK: </a:t>
            </a:r>
            <a:r>
              <a:rPr lang="en-US" altLang="en-US" dirty="0"/>
              <a:t>List conditions treated by use of </a:t>
            </a:r>
            <a:r>
              <a:rPr lang="en-US" altLang="en-US" dirty="0" smtClean="0"/>
              <a:t>penicillin</a:t>
            </a:r>
            <a:r>
              <a:rPr lang="en-US" altLang="en-US" dirty="0"/>
              <a:t> </a:t>
            </a:r>
            <a:r>
              <a:rPr lang="en-US" altLang="en-US" dirty="0" smtClean="0"/>
              <a:t>and dosages</a:t>
            </a:r>
            <a:endParaRPr lang="en-US" altLang="en-US" dirty="0"/>
          </a:p>
          <a:p>
            <a:endParaRPr lang="en-US" dirty="0"/>
          </a:p>
        </p:txBody>
      </p:sp>
      <p:sp>
        <p:nvSpPr>
          <p:cNvPr id="4" name="Date Placeholder 3"/>
          <p:cNvSpPr>
            <a:spLocks noGrp="1"/>
          </p:cNvSpPr>
          <p:nvPr>
            <p:ph type="dt" sz="half" idx="10"/>
          </p:nvPr>
        </p:nvSpPr>
        <p:spPr/>
        <p:txBody>
          <a:bodyPr/>
          <a:lstStyle/>
          <a:p>
            <a:fld id="{CDEBA308-ABB7-4745-B5B9-01741D3412CE}"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242403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Antibacterials</a:t>
            </a:r>
            <a:br>
              <a:rPr lang="en-US" altLang="en-US" b="1" dirty="0">
                <a:effectLst>
                  <a:outerShdw blurRad="38100" dist="38100" dir="2700000" algn="tl">
                    <a:srgbClr val="000000">
                      <a:alpha val="43137"/>
                    </a:srgbClr>
                  </a:outerShdw>
                </a:effectLst>
              </a:rPr>
            </a:br>
            <a:r>
              <a:rPr lang="en-US" altLang="en-US" sz="3600" b="1" dirty="0" err="1">
                <a:effectLst>
                  <a:outerShdw blurRad="38100" dist="38100" dir="2700000" algn="tl">
                    <a:srgbClr val="000000">
                      <a:alpha val="43137"/>
                    </a:srgbClr>
                  </a:outerShdw>
                </a:effectLst>
              </a:rPr>
              <a:t>Cephalosporins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nSpc>
                <a:spcPct val="90000"/>
              </a:lnSpc>
            </a:pPr>
            <a:r>
              <a:rPr lang="en-US" altLang="en-US" dirty="0"/>
              <a:t>From a fungus </a:t>
            </a:r>
            <a:r>
              <a:rPr lang="en-US" altLang="en-US" i="1" dirty="0" err="1"/>
              <a:t>Cephalosperium</a:t>
            </a:r>
            <a:r>
              <a:rPr lang="en-US" altLang="en-US" i="1" dirty="0"/>
              <a:t> </a:t>
            </a:r>
            <a:r>
              <a:rPr lang="en-US" altLang="en-US" i="1" dirty="0" err="1"/>
              <a:t>acremonium</a:t>
            </a:r>
            <a:endParaRPr lang="en-US" altLang="en-US" dirty="0"/>
          </a:p>
          <a:p>
            <a:pPr>
              <a:lnSpc>
                <a:spcPct val="90000"/>
              </a:lnSpc>
              <a:buFontTx/>
              <a:buNone/>
            </a:pPr>
            <a:r>
              <a:rPr lang="en-US" altLang="en-US" dirty="0"/>
              <a:t> - Gram (+) &amp; gram (-)</a:t>
            </a:r>
          </a:p>
          <a:p>
            <a:pPr>
              <a:lnSpc>
                <a:spcPct val="90000"/>
              </a:lnSpc>
              <a:buFontTx/>
              <a:buNone/>
            </a:pPr>
            <a:r>
              <a:rPr lang="en-US" altLang="en-US" dirty="0"/>
              <a:t> - Resistant to beta - lactamase</a:t>
            </a:r>
          </a:p>
          <a:p>
            <a:pPr>
              <a:lnSpc>
                <a:spcPct val="90000"/>
              </a:lnSpc>
              <a:buFontTx/>
              <a:buNone/>
            </a:pPr>
            <a:r>
              <a:rPr lang="en-US" altLang="en-US" dirty="0"/>
              <a:t> - Bactericidal - action similar to PCN’s</a:t>
            </a:r>
          </a:p>
          <a:p>
            <a:pPr>
              <a:lnSpc>
                <a:spcPct val="90000"/>
              </a:lnSpc>
              <a:buFontTx/>
              <a:buNone/>
            </a:pPr>
            <a:r>
              <a:rPr lang="en-US" altLang="en-US" dirty="0"/>
              <a:t> - 4 groups (generations) - each effective against a broader spectrum of bacteria</a:t>
            </a:r>
          </a:p>
          <a:p>
            <a:pPr>
              <a:lnSpc>
                <a:spcPct val="90000"/>
              </a:lnSpc>
              <a:buFontTx/>
              <a:buNone/>
            </a:pPr>
            <a:r>
              <a:rPr lang="en-US" altLang="en-US" dirty="0"/>
              <a:t> - about 10% of people allergic to PCN also to allergic to </a:t>
            </a:r>
            <a:r>
              <a:rPr lang="en-US" altLang="en-US" dirty="0" err="1"/>
              <a:t>cephalosporins</a:t>
            </a:r>
            <a:endParaRPr lang="en-US" altLang="en-US" dirty="0"/>
          </a:p>
          <a:p>
            <a:pPr>
              <a:lnSpc>
                <a:spcPct val="90000"/>
              </a:lnSpc>
              <a:buFontTx/>
              <a:buNone/>
            </a:pPr>
            <a:r>
              <a:rPr lang="en-US" altLang="en-US" dirty="0"/>
              <a:t> - Action - inhibits bacterial cell wall synthesis</a:t>
            </a:r>
          </a:p>
          <a:p>
            <a:pPr>
              <a:lnSpc>
                <a:spcPct val="90000"/>
              </a:lnSpc>
              <a:buFontTx/>
              <a:buNone/>
            </a:pPr>
            <a:r>
              <a:rPr lang="en-US" altLang="en-US" dirty="0"/>
              <a:t> - IM &amp; IV - onset = almost </a:t>
            </a:r>
            <a:r>
              <a:rPr lang="en-US" altLang="en-US" dirty="0" smtClean="0"/>
              <a:t>immediate</a:t>
            </a:r>
          </a:p>
        </p:txBody>
      </p:sp>
      <p:sp>
        <p:nvSpPr>
          <p:cNvPr id="4" name="Date Placeholder 3"/>
          <p:cNvSpPr>
            <a:spLocks noGrp="1"/>
          </p:cNvSpPr>
          <p:nvPr>
            <p:ph type="dt" sz="half" idx="10"/>
          </p:nvPr>
        </p:nvSpPr>
        <p:spPr/>
        <p:txBody>
          <a:bodyPr/>
          <a:lstStyle/>
          <a:p>
            <a:fld id="{0F66B526-BC01-48E6-A4BD-2205FB0E03F5}"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90730732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r>
              <a:rPr lang="en-US" altLang="en-US" b="1" dirty="0" smtClean="0">
                <a:effectLst>
                  <a:outerShdw blurRad="38100" dist="38100" dir="2700000" algn="tl">
                    <a:srgbClr val="000000">
                      <a:alpha val="43137"/>
                    </a:srgbClr>
                  </a:outerShdw>
                </a:effectLst>
              </a:rPr>
              <a:t>2. </a:t>
            </a:r>
            <a:r>
              <a:rPr lang="en-US" altLang="en-US" sz="3600" b="1" dirty="0" smtClean="0">
                <a:effectLst>
                  <a:outerShdw blurRad="38100" dist="38100" dir="2700000" algn="tl">
                    <a:srgbClr val="000000">
                      <a:alpha val="43137"/>
                    </a:srgbClr>
                  </a:outerShdw>
                </a:effectLst>
              </a:rPr>
              <a:t>CEPHALOSPORINS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257800"/>
          </a:xfrm>
        </p:spPr>
        <p:txBody>
          <a:bodyPr>
            <a:normAutofit/>
          </a:bodyPr>
          <a:lstStyle/>
          <a:p>
            <a:r>
              <a:rPr lang="en-US" altLang="en-US" dirty="0" smtClean="0"/>
              <a:t>Just like PCN, they have a beta-lactam ring. </a:t>
            </a:r>
          </a:p>
          <a:p>
            <a:r>
              <a:rPr lang="en-US" altLang="en-US" dirty="0" smtClean="0"/>
              <a:t>Have a wider spectrum of antimicrobial properties.</a:t>
            </a:r>
          </a:p>
          <a:p>
            <a:r>
              <a:rPr lang="en-US" altLang="en-US" dirty="0" smtClean="0"/>
              <a:t>Most are given by injection.</a:t>
            </a:r>
          </a:p>
          <a:p>
            <a:r>
              <a:rPr lang="en-US" altLang="en-US" dirty="0" smtClean="0"/>
              <a:t>1st </a:t>
            </a:r>
            <a:r>
              <a:rPr lang="en-US" altLang="en-US" dirty="0"/>
              <a:t>Generation </a:t>
            </a:r>
            <a:r>
              <a:rPr lang="en-US" altLang="en-US" dirty="0" err="1"/>
              <a:t>Cephalosporins</a:t>
            </a:r>
            <a:r>
              <a:rPr lang="en-US" altLang="en-US" dirty="0"/>
              <a:t> - </a:t>
            </a:r>
            <a:r>
              <a:rPr lang="en-US" altLang="en-US" sz="2800" b="1" dirty="0" err="1"/>
              <a:t>cefadroxil</a:t>
            </a:r>
            <a:r>
              <a:rPr lang="en-US" altLang="en-US" sz="2800" b="1" dirty="0"/>
              <a:t> (</a:t>
            </a:r>
            <a:r>
              <a:rPr lang="en-US" altLang="en-US" sz="2800" b="1" dirty="0" err="1"/>
              <a:t>Duricef</a:t>
            </a:r>
            <a:r>
              <a:rPr lang="en-US" altLang="en-US" sz="2800" b="1" dirty="0"/>
              <a:t>) &amp; cephalexin (Keflex) - PO; </a:t>
            </a:r>
            <a:r>
              <a:rPr lang="en-US" altLang="en-US" sz="2800" b="1" dirty="0" err="1"/>
              <a:t>Cefazolin</a:t>
            </a:r>
            <a:r>
              <a:rPr lang="en-US" altLang="en-US" sz="2800" b="1" dirty="0"/>
              <a:t> (</a:t>
            </a:r>
            <a:r>
              <a:rPr lang="en-US" altLang="en-US" sz="2800" b="1" dirty="0" err="1"/>
              <a:t>Ancef</a:t>
            </a:r>
            <a:r>
              <a:rPr lang="en-US" altLang="en-US" sz="2800" b="1" dirty="0"/>
              <a:t>)  &amp; </a:t>
            </a:r>
            <a:r>
              <a:rPr lang="en-US" altLang="en-US" sz="2800" b="1" dirty="0" err="1"/>
              <a:t>cephalothin</a:t>
            </a:r>
            <a:r>
              <a:rPr lang="en-US" altLang="en-US" sz="2800" b="1" dirty="0"/>
              <a:t> (</a:t>
            </a:r>
            <a:r>
              <a:rPr lang="en-US" altLang="en-US" sz="2800" b="1" dirty="0" err="1"/>
              <a:t>Keflin</a:t>
            </a:r>
            <a:r>
              <a:rPr lang="en-US" altLang="en-US" sz="2800" b="1" dirty="0"/>
              <a:t>) - IM</a:t>
            </a:r>
          </a:p>
          <a:p>
            <a:pPr>
              <a:buFontTx/>
              <a:buNone/>
            </a:pPr>
            <a:r>
              <a:rPr lang="en-US" altLang="en-US" sz="2800" b="1" dirty="0"/>
              <a:t>  </a:t>
            </a:r>
            <a:r>
              <a:rPr lang="en-US" altLang="en-US" dirty="0"/>
              <a:t>- Gram (+), &amp; gram (-)</a:t>
            </a:r>
          </a:p>
          <a:p>
            <a:pPr>
              <a:buFontTx/>
              <a:buNone/>
            </a:pPr>
            <a:r>
              <a:rPr lang="en-US" altLang="en-US" dirty="0"/>
              <a:t>  - Esp. used for skin/skin structure infections</a:t>
            </a:r>
          </a:p>
          <a:p>
            <a:pPr>
              <a:buFontTx/>
              <a:buNone/>
            </a:pPr>
            <a:r>
              <a:rPr lang="en-US" altLang="en-US" dirty="0"/>
              <a:t>  - </a:t>
            </a:r>
            <a:r>
              <a:rPr lang="en-US" altLang="en-US" dirty="0" err="1"/>
              <a:t>Keflin</a:t>
            </a:r>
            <a:r>
              <a:rPr lang="en-US" altLang="en-US" dirty="0"/>
              <a:t> used for </a:t>
            </a:r>
            <a:r>
              <a:rPr lang="en-US" altLang="en-US" dirty="0" err="1"/>
              <a:t>resp</a:t>
            </a:r>
            <a:r>
              <a:rPr lang="en-US" altLang="en-US" dirty="0"/>
              <a:t>, GI, GU, bone, &amp; joint infections</a:t>
            </a:r>
          </a:p>
          <a:p>
            <a:endParaRPr lang="en-US" dirty="0"/>
          </a:p>
        </p:txBody>
      </p:sp>
      <p:sp>
        <p:nvSpPr>
          <p:cNvPr id="4" name="Date Placeholder 3"/>
          <p:cNvSpPr>
            <a:spLocks noGrp="1"/>
          </p:cNvSpPr>
          <p:nvPr>
            <p:ph type="dt" sz="half" idx="10"/>
          </p:nvPr>
        </p:nvSpPr>
        <p:spPr/>
        <p:txBody>
          <a:bodyPr/>
          <a:lstStyle/>
          <a:p>
            <a:fld id="{982B5127-3713-4CE9-8D91-2E81AD38D20D}"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69339430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
            </a:r>
            <a:br>
              <a:rPr lang="en-US" altLang="en-US" b="1" dirty="0">
                <a:effectLst>
                  <a:outerShdw blurRad="38100" dist="38100" dir="2700000" algn="tl">
                    <a:srgbClr val="000000">
                      <a:alpha val="43137"/>
                    </a:srgbClr>
                  </a:outerShdw>
                </a:effectLst>
              </a:rPr>
            </a:br>
            <a:r>
              <a:rPr lang="en-US" altLang="en-US" sz="3600" b="1" dirty="0" err="1">
                <a:effectLst>
                  <a:outerShdw blurRad="38100" dist="38100" dir="2700000" algn="tl">
                    <a:srgbClr val="000000">
                      <a:alpha val="43137"/>
                    </a:srgbClr>
                  </a:outerShdw>
                </a:effectLst>
              </a:rPr>
              <a:t>Cephalosporins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altLang="en-US" u="sng" dirty="0"/>
              <a:t>2nd Generation </a:t>
            </a:r>
            <a:r>
              <a:rPr lang="en-US" altLang="en-US" u="sng" dirty="0" err="1"/>
              <a:t>Cephalosporins</a:t>
            </a:r>
            <a:r>
              <a:rPr lang="en-US" altLang="en-US" dirty="0"/>
              <a:t> -</a:t>
            </a:r>
            <a:r>
              <a:rPr lang="en-US" altLang="en-US" sz="2800" dirty="0"/>
              <a:t> </a:t>
            </a:r>
            <a:r>
              <a:rPr lang="en-US" altLang="en-US" sz="2800" b="1" dirty="0" err="1"/>
              <a:t>cefaclor</a:t>
            </a:r>
            <a:r>
              <a:rPr lang="en-US" altLang="en-US" sz="2800" b="1" dirty="0"/>
              <a:t> (</a:t>
            </a:r>
            <a:r>
              <a:rPr lang="en-US" altLang="en-US" sz="2800" b="1" dirty="0" err="1"/>
              <a:t>ceclor</a:t>
            </a:r>
            <a:r>
              <a:rPr lang="en-US" altLang="en-US" sz="2800" b="1" dirty="0"/>
              <a:t>) - PO, </a:t>
            </a:r>
            <a:r>
              <a:rPr lang="en-US" altLang="en-US" sz="2800" b="1" dirty="0" err="1"/>
              <a:t>cefoxitin</a:t>
            </a:r>
            <a:r>
              <a:rPr lang="en-US" altLang="en-US" sz="2800" b="1" dirty="0"/>
              <a:t> (</a:t>
            </a:r>
            <a:r>
              <a:rPr lang="en-US" altLang="en-US" sz="2800" b="1" dirty="0" err="1"/>
              <a:t>Mefoxin</a:t>
            </a:r>
            <a:r>
              <a:rPr lang="en-US" altLang="en-US" sz="2800" b="1" dirty="0"/>
              <a:t>), cefuroxime (</a:t>
            </a:r>
            <a:r>
              <a:rPr lang="en-US" altLang="en-US" sz="2800" b="1" dirty="0" err="1"/>
              <a:t>Zinacef</a:t>
            </a:r>
            <a:r>
              <a:rPr lang="en-US" altLang="en-US" sz="2800" b="1" dirty="0"/>
              <a:t>), </a:t>
            </a:r>
            <a:r>
              <a:rPr lang="en-US" altLang="en-US" sz="2800" b="1" dirty="0" err="1"/>
              <a:t>cefotetan</a:t>
            </a:r>
            <a:r>
              <a:rPr lang="en-US" altLang="en-US" sz="2800" b="1" dirty="0"/>
              <a:t> (</a:t>
            </a:r>
            <a:r>
              <a:rPr lang="en-US" altLang="en-US" sz="2800" b="1" dirty="0" err="1"/>
              <a:t>Cefotan</a:t>
            </a:r>
            <a:r>
              <a:rPr lang="en-US" altLang="en-US" sz="2800" b="1" dirty="0"/>
              <a:t>) - IM &amp; IV</a:t>
            </a:r>
            <a:endParaRPr lang="en-US" altLang="en-US" sz="2800" dirty="0"/>
          </a:p>
          <a:p>
            <a:pPr>
              <a:buFontTx/>
              <a:buNone/>
            </a:pPr>
            <a:r>
              <a:rPr lang="en-US" altLang="en-US" sz="2800" dirty="0"/>
              <a:t> </a:t>
            </a:r>
            <a:r>
              <a:rPr lang="en-US" altLang="en-US" dirty="0"/>
              <a:t>- Gram (+), slightly boarder gram (-) effect than 1st generation</a:t>
            </a:r>
          </a:p>
          <a:p>
            <a:pPr>
              <a:buFontTx/>
              <a:buNone/>
            </a:pPr>
            <a:r>
              <a:rPr lang="en-US" altLang="en-US" dirty="0"/>
              <a:t> - for harder to treat infections</a:t>
            </a:r>
          </a:p>
          <a:p>
            <a:endParaRPr lang="en-US" dirty="0"/>
          </a:p>
        </p:txBody>
      </p:sp>
      <p:sp>
        <p:nvSpPr>
          <p:cNvPr id="4" name="Date Placeholder 3"/>
          <p:cNvSpPr>
            <a:spLocks noGrp="1"/>
          </p:cNvSpPr>
          <p:nvPr>
            <p:ph type="dt" sz="half" idx="10"/>
          </p:nvPr>
        </p:nvSpPr>
        <p:spPr/>
        <p:txBody>
          <a:bodyPr/>
          <a:lstStyle/>
          <a:p>
            <a:fld id="{19D0F8BC-C6FA-43A8-A8B4-599845FE1BCD}"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57044755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Antibacterials</a:t>
            </a:r>
            <a:br>
              <a:rPr lang="en-US" altLang="en-US" b="1" dirty="0">
                <a:effectLst>
                  <a:outerShdw blurRad="38100" dist="38100" dir="2700000" algn="tl">
                    <a:srgbClr val="000000">
                      <a:alpha val="43137"/>
                    </a:srgbClr>
                  </a:outerShdw>
                </a:effectLst>
              </a:rPr>
            </a:br>
            <a:r>
              <a:rPr lang="en-US" altLang="en-US" sz="3600" b="1" dirty="0" err="1">
                <a:effectLst>
                  <a:outerShdw blurRad="38100" dist="38100" dir="2700000" algn="tl">
                    <a:srgbClr val="000000">
                      <a:alpha val="43137"/>
                    </a:srgbClr>
                  </a:outerShdw>
                </a:effectLst>
              </a:rPr>
              <a:t>Cephalosporins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altLang="en-US" u="sng" dirty="0"/>
              <a:t>3rd Generation </a:t>
            </a:r>
            <a:r>
              <a:rPr lang="en-US" altLang="en-US" u="sng" dirty="0" err="1"/>
              <a:t>Cephalosporins</a:t>
            </a:r>
            <a:r>
              <a:rPr lang="en-US" altLang="en-US" dirty="0"/>
              <a:t> - </a:t>
            </a:r>
            <a:r>
              <a:rPr lang="en-US" altLang="en-US" b="1" dirty="0" err="1"/>
              <a:t>cefotaxime</a:t>
            </a:r>
            <a:r>
              <a:rPr lang="en-US" altLang="en-US" b="1" dirty="0"/>
              <a:t> (</a:t>
            </a:r>
            <a:r>
              <a:rPr lang="en-US" altLang="en-US" b="1" dirty="0" err="1"/>
              <a:t>Claforan</a:t>
            </a:r>
            <a:r>
              <a:rPr lang="en-US" altLang="en-US" b="1" dirty="0"/>
              <a:t>), </a:t>
            </a:r>
            <a:r>
              <a:rPr lang="en-US" altLang="en-US" b="1" dirty="0" err="1"/>
              <a:t>ceftazidime</a:t>
            </a:r>
            <a:r>
              <a:rPr lang="en-US" altLang="en-US" b="1" dirty="0"/>
              <a:t> (</a:t>
            </a:r>
            <a:r>
              <a:rPr lang="en-US" altLang="en-US" b="1" dirty="0" err="1"/>
              <a:t>Fortaz</a:t>
            </a:r>
            <a:r>
              <a:rPr lang="en-US" altLang="en-US" b="1" dirty="0"/>
              <a:t>), ceftriaxone (</a:t>
            </a:r>
            <a:r>
              <a:rPr lang="en-US" altLang="en-US" b="1" dirty="0" err="1"/>
              <a:t>Rocephin</a:t>
            </a:r>
            <a:r>
              <a:rPr lang="en-US" altLang="en-US" b="1" dirty="0"/>
              <a:t>), </a:t>
            </a:r>
            <a:r>
              <a:rPr lang="en-US" altLang="en-US" b="1" dirty="0" err="1"/>
              <a:t>cefixime</a:t>
            </a:r>
            <a:r>
              <a:rPr lang="en-US" altLang="en-US" b="1" dirty="0"/>
              <a:t> (</a:t>
            </a:r>
            <a:r>
              <a:rPr lang="en-US" altLang="en-US" b="1" dirty="0" err="1"/>
              <a:t>Suprax</a:t>
            </a:r>
            <a:r>
              <a:rPr lang="en-US" altLang="en-US" b="1" dirty="0"/>
              <a:t>) - IM or IV</a:t>
            </a:r>
          </a:p>
          <a:p>
            <a:pPr>
              <a:buFontTx/>
              <a:buNone/>
            </a:pPr>
            <a:r>
              <a:rPr lang="en-US" altLang="en-US" b="1" dirty="0"/>
              <a:t> - </a:t>
            </a:r>
            <a:r>
              <a:rPr lang="en-US" altLang="en-US" dirty="0"/>
              <a:t>More effective against gram (-), less effective against gram (+)</a:t>
            </a:r>
          </a:p>
          <a:p>
            <a:pPr>
              <a:buFontTx/>
              <a:buNone/>
            </a:pPr>
            <a:r>
              <a:rPr lang="en-US" altLang="en-US" dirty="0"/>
              <a:t> - for harder yet to treat infections</a:t>
            </a:r>
          </a:p>
          <a:p>
            <a:r>
              <a:rPr lang="en-US" altLang="en-US" u="sng" dirty="0"/>
              <a:t>4th Generation </a:t>
            </a:r>
            <a:r>
              <a:rPr lang="en-US" altLang="en-US" u="sng" dirty="0" err="1"/>
              <a:t>Cephalosporins</a:t>
            </a:r>
            <a:r>
              <a:rPr lang="en-US" altLang="en-US" dirty="0"/>
              <a:t> - </a:t>
            </a:r>
            <a:r>
              <a:rPr lang="en-US" altLang="en-US" b="1" dirty="0" err="1"/>
              <a:t>cefepime</a:t>
            </a:r>
            <a:r>
              <a:rPr lang="en-US" altLang="en-US" b="1" dirty="0"/>
              <a:t> (</a:t>
            </a:r>
            <a:r>
              <a:rPr lang="en-US" altLang="en-US" b="1" dirty="0" err="1"/>
              <a:t>Maxipime</a:t>
            </a:r>
            <a:r>
              <a:rPr lang="en-US" altLang="en-US" b="1" dirty="0"/>
              <a:t>) - IV or IM</a:t>
            </a:r>
            <a:endParaRPr lang="en-US" altLang="en-US" dirty="0"/>
          </a:p>
          <a:p>
            <a:pPr>
              <a:buFontTx/>
              <a:buNone/>
            </a:pPr>
            <a:r>
              <a:rPr lang="en-US" altLang="en-US" dirty="0"/>
              <a:t> - Resistant to most beta-lactamase bacteria</a:t>
            </a:r>
          </a:p>
          <a:p>
            <a:pPr>
              <a:buFontTx/>
              <a:buNone/>
            </a:pPr>
            <a:r>
              <a:rPr lang="en-US" altLang="en-US" dirty="0"/>
              <a:t> - greater gram (+) coverage than 3rd generation</a:t>
            </a:r>
          </a:p>
          <a:p>
            <a:endParaRPr lang="en-US" dirty="0"/>
          </a:p>
        </p:txBody>
      </p:sp>
      <p:sp>
        <p:nvSpPr>
          <p:cNvPr id="4" name="Date Placeholder 3"/>
          <p:cNvSpPr>
            <a:spLocks noGrp="1"/>
          </p:cNvSpPr>
          <p:nvPr>
            <p:ph type="dt" sz="half" idx="10"/>
          </p:nvPr>
        </p:nvSpPr>
        <p:spPr/>
        <p:txBody>
          <a:bodyPr/>
          <a:lstStyle/>
          <a:p>
            <a:fld id="{CA9B1949-E8AF-42C9-84ED-EB63196FD25F}"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51731643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2. Inhibitors of protein synthesis</a:t>
            </a:r>
            <a:endParaRPr lang="en-US" b="1"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3A8ECE28-75D9-478F-B54F-90F5849F25A9}"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09342860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2. </a:t>
            </a:r>
            <a:r>
              <a:rPr lang="en-US" b="1" dirty="0">
                <a:effectLst>
                  <a:outerShdw blurRad="38100" dist="38100" dir="2700000" algn="tl">
                    <a:srgbClr val="000000">
                      <a:alpha val="43137"/>
                    </a:srgbClr>
                  </a:outerShdw>
                </a:effectLst>
              </a:rPr>
              <a:t>Inhibitors of protein synthesis</a:t>
            </a:r>
            <a:endParaRPr lang="en-US" dirty="0"/>
          </a:p>
        </p:txBody>
      </p:sp>
      <p:sp>
        <p:nvSpPr>
          <p:cNvPr id="3" name="Content Placeholder 2"/>
          <p:cNvSpPr>
            <a:spLocks noGrp="1"/>
          </p:cNvSpPr>
          <p:nvPr>
            <p:ph idx="1"/>
          </p:nvPr>
        </p:nvSpPr>
        <p:spPr/>
        <p:txBody>
          <a:bodyPr>
            <a:normAutofit/>
          </a:bodyPr>
          <a:lstStyle/>
          <a:p>
            <a:r>
              <a:rPr lang="en-US" dirty="0" smtClean="0"/>
              <a:t>They </a:t>
            </a:r>
            <a:r>
              <a:rPr lang="en-US" b="1" dirty="0" smtClean="0"/>
              <a:t>inhibit protein synthesis </a:t>
            </a:r>
            <a:r>
              <a:rPr lang="en-US" dirty="0" smtClean="0"/>
              <a:t>by binding onto the ribosomes of the bacteria (which are not similar to those of human ribosomes – selective toxicity)</a:t>
            </a:r>
          </a:p>
          <a:p>
            <a:r>
              <a:rPr lang="en-US" b="1" dirty="0" smtClean="0"/>
              <a:t>Includes (common ones)</a:t>
            </a:r>
          </a:p>
          <a:p>
            <a:pPr marL="457200" indent="-457200">
              <a:buFont typeface="+mj-lt"/>
              <a:buAutoNum type="arabicPeriod"/>
            </a:pPr>
            <a:r>
              <a:rPr lang="en-US" dirty="0" smtClean="0"/>
              <a:t>Macrolides</a:t>
            </a:r>
          </a:p>
          <a:p>
            <a:pPr marL="457200" indent="-457200">
              <a:buFont typeface="+mj-lt"/>
              <a:buAutoNum type="arabicPeriod"/>
            </a:pPr>
            <a:r>
              <a:rPr lang="en-US" dirty="0" smtClean="0"/>
              <a:t>Aminoglycosides</a:t>
            </a:r>
          </a:p>
          <a:p>
            <a:pPr marL="457200" indent="-457200">
              <a:buFont typeface="+mj-lt"/>
              <a:buAutoNum type="arabicPeriod"/>
            </a:pPr>
            <a:r>
              <a:rPr lang="en-US" dirty="0" smtClean="0"/>
              <a:t>Tetracycline</a:t>
            </a:r>
          </a:p>
          <a:p>
            <a:pPr marL="457200" indent="-457200">
              <a:buFont typeface="+mj-lt"/>
              <a:buAutoNum type="arabicPeriod"/>
            </a:pPr>
            <a:r>
              <a:rPr lang="en-US" dirty="0" smtClean="0"/>
              <a:t>Chloramphenicol</a:t>
            </a:r>
          </a:p>
          <a:p>
            <a:endParaRPr lang="en-US" dirty="0"/>
          </a:p>
        </p:txBody>
      </p:sp>
      <p:sp>
        <p:nvSpPr>
          <p:cNvPr id="4" name="Date Placeholder 3"/>
          <p:cNvSpPr>
            <a:spLocks noGrp="1"/>
          </p:cNvSpPr>
          <p:nvPr>
            <p:ph type="dt" sz="half" idx="10"/>
          </p:nvPr>
        </p:nvSpPr>
        <p:spPr/>
        <p:txBody>
          <a:bodyPr/>
          <a:lstStyle/>
          <a:p>
            <a:fld id="{4C2BCFE8-B1D4-48CB-81AA-3A7FFB792236}"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13028120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1. MACROLIDES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876800"/>
          </a:xfrm>
        </p:spPr>
        <p:txBody>
          <a:bodyPr>
            <a:normAutofit/>
          </a:bodyPr>
          <a:lstStyle/>
          <a:p>
            <a:pPr marL="0" indent="0">
              <a:buNone/>
            </a:pPr>
            <a:r>
              <a:rPr lang="en-US" altLang="en-US" sz="2800" dirty="0" smtClean="0">
                <a:ea typeface="ＭＳ Ｐゴシック" pitchFamily="34" charset="-128"/>
              </a:rPr>
              <a:t>These comprise: </a:t>
            </a:r>
          </a:p>
          <a:p>
            <a:pPr marL="514350" indent="-514350">
              <a:buFont typeface="+mj-lt"/>
              <a:buAutoNum type="arabicPeriod"/>
            </a:pPr>
            <a:r>
              <a:rPr lang="en-US" altLang="en-US" sz="2800" dirty="0" smtClean="0">
                <a:ea typeface="ＭＳ Ｐゴシック" pitchFamily="34" charset="-128"/>
              </a:rPr>
              <a:t>Erythromycin</a:t>
            </a:r>
          </a:p>
          <a:p>
            <a:pPr marL="514350" indent="-514350">
              <a:buFont typeface="+mj-lt"/>
              <a:buAutoNum type="arabicPeriod"/>
            </a:pPr>
            <a:r>
              <a:rPr lang="en-US" altLang="en-US" sz="2800" dirty="0" smtClean="0">
                <a:ea typeface="ＭＳ Ｐゴシック" pitchFamily="34" charset="-128"/>
              </a:rPr>
              <a:t>Clarithromycin</a:t>
            </a:r>
          </a:p>
          <a:p>
            <a:pPr marL="514350" indent="-514350">
              <a:buFont typeface="+mj-lt"/>
              <a:buAutoNum type="arabicPeriod"/>
            </a:pPr>
            <a:r>
              <a:rPr lang="en-US" altLang="en-US" sz="2800" dirty="0" smtClean="0">
                <a:ea typeface="ＭＳ Ｐゴシック" pitchFamily="34" charset="-128"/>
              </a:rPr>
              <a:t>Azithromycin</a:t>
            </a:r>
          </a:p>
          <a:p>
            <a:r>
              <a:rPr lang="en-US" altLang="en-US" sz="2800" b="1" dirty="0" smtClean="0">
                <a:ea typeface="ＭＳ Ｐゴシック" pitchFamily="34" charset="-128"/>
              </a:rPr>
              <a:t>Erythromycin</a:t>
            </a:r>
            <a:r>
              <a:rPr lang="en-US" altLang="en-US" sz="2800" dirty="0" smtClean="0">
                <a:ea typeface="ＭＳ Ｐゴシック" pitchFamily="34" charset="-128"/>
              </a:rPr>
              <a:t> </a:t>
            </a:r>
            <a:r>
              <a:rPr lang="en-US" altLang="en-US" sz="2800" dirty="0">
                <a:ea typeface="ＭＳ Ｐゴシック" pitchFamily="34" charset="-128"/>
              </a:rPr>
              <a:t>is a naturally-occurring macrolide derived from </a:t>
            </a:r>
            <a:r>
              <a:rPr lang="en-US" altLang="en-US" sz="2800" i="1" dirty="0">
                <a:ea typeface="ＭＳ Ｐゴシック" pitchFamily="34" charset="-128"/>
              </a:rPr>
              <a:t>Streptomyces </a:t>
            </a:r>
            <a:r>
              <a:rPr lang="en-US" altLang="en-US" sz="2800" i="1" dirty="0" err="1">
                <a:ea typeface="ＭＳ Ｐゴシック" pitchFamily="34" charset="-128"/>
              </a:rPr>
              <a:t>erythreus</a:t>
            </a:r>
            <a:r>
              <a:rPr lang="en-US" altLang="en-US" sz="2800" i="1" dirty="0">
                <a:ea typeface="ＭＳ Ｐゴシック" pitchFamily="34" charset="-128"/>
              </a:rPr>
              <a:t> – </a:t>
            </a:r>
            <a:r>
              <a:rPr lang="en-US" altLang="en-US" sz="2800" dirty="0">
                <a:ea typeface="ＭＳ Ｐゴシック" pitchFamily="34" charset="-128"/>
              </a:rPr>
              <a:t>problems with acid </a:t>
            </a:r>
            <a:r>
              <a:rPr lang="en-US" altLang="en-US" sz="2800" dirty="0" err="1">
                <a:ea typeface="ＭＳ Ｐゴシック" pitchFamily="34" charset="-128"/>
              </a:rPr>
              <a:t>lability</a:t>
            </a:r>
            <a:r>
              <a:rPr lang="en-US" altLang="en-US" sz="2800" dirty="0">
                <a:ea typeface="ＭＳ Ｐゴシック" pitchFamily="34" charset="-128"/>
              </a:rPr>
              <a:t>, narrow spectrum, poor GI intolerance, short elimination half-life</a:t>
            </a:r>
            <a:endParaRPr lang="en-US" altLang="en-US" sz="2800" i="1" dirty="0">
              <a:ea typeface="ＭＳ Ｐゴシック" pitchFamily="34" charset="-128"/>
            </a:endParaRPr>
          </a:p>
          <a:p>
            <a:pPr marL="0" indent="0">
              <a:buNone/>
            </a:pPr>
            <a:endParaRPr lang="en-US" dirty="0"/>
          </a:p>
        </p:txBody>
      </p:sp>
      <p:sp>
        <p:nvSpPr>
          <p:cNvPr id="4" name="Date Placeholder 3"/>
          <p:cNvSpPr>
            <a:spLocks noGrp="1"/>
          </p:cNvSpPr>
          <p:nvPr>
            <p:ph type="dt" sz="half" idx="10"/>
          </p:nvPr>
        </p:nvSpPr>
        <p:spPr/>
        <p:txBody>
          <a:bodyPr/>
          <a:lstStyle/>
          <a:p>
            <a:fld id="{A59D2B6E-726F-4919-BFFE-C82DF40C4C67}"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6140383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sz="2800" dirty="0">
                <a:ea typeface="ＭＳ Ｐゴシック" pitchFamily="34" charset="-128"/>
              </a:rPr>
              <a:t>Structural derivatives include </a:t>
            </a:r>
            <a:r>
              <a:rPr lang="en-US" altLang="en-US" sz="2800" b="1" dirty="0">
                <a:ea typeface="ＭＳ Ｐゴシック" pitchFamily="34" charset="-128"/>
              </a:rPr>
              <a:t>clarithromycin</a:t>
            </a:r>
            <a:r>
              <a:rPr lang="en-US" altLang="en-US" sz="2800" dirty="0">
                <a:ea typeface="ＭＳ Ｐゴシック" pitchFamily="34" charset="-128"/>
              </a:rPr>
              <a:t> and </a:t>
            </a:r>
            <a:r>
              <a:rPr lang="en-US" altLang="en-US" sz="2800" b="1" dirty="0">
                <a:ea typeface="ＭＳ Ｐゴシック" pitchFamily="34" charset="-128"/>
              </a:rPr>
              <a:t>azithromycin: </a:t>
            </a:r>
            <a:endParaRPr lang="en-US" altLang="en-US" sz="2800" b="1" dirty="0" smtClean="0">
              <a:ea typeface="ＭＳ Ｐゴシック" pitchFamily="34" charset="-128"/>
            </a:endParaRPr>
          </a:p>
          <a:p>
            <a:endParaRPr lang="en-US" altLang="en-US" sz="2800" b="1" dirty="0">
              <a:ea typeface="ＭＳ Ｐゴシック" pitchFamily="34" charset="-128"/>
            </a:endParaRPr>
          </a:p>
          <a:p>
            <a:pPr lvl="1">
              <a:buClr>
                <a:srgbClr val="66FFFF"/>
              </a:buClr>
              <a:buSzPct val="70000"/>
              <a:buFont typeface="Wingdings" pitchFamily="2" charset="2"/>
              <a:buChar char="Ø"/>
            </a:pPr>
            <a:r>
              <a:rPr lang="en-US" altLang="en-US" sz="2400" dirty="0">
                <a:ea typeface="ＭＳ Ｐゴシック" pitchFamily="34" charset="-128"/>
              </a:rPr>
              <a:t>Broader spectrum of activity</a:t>
            </a:r>
          </a:p>
          <a:p>
            <a:pPr lvl="1">
              <a:buClr>
                <a:srgbClr val="66FFFF"/>
              </a:buClr>
              <a:buSzPct val="70000"/>
              <a:buFont typeface="Wingdings" pitchFamily="2" charset="2"/>
              <a:buChar char="Ø"/>
            </a:pPr>
            <a:r>
              <a:rPr lang="en-US" altLang="en-US" sz="2400" dirty="0">
                <a:ea typeface="ＭＳ Ｐゴシック" pitchFamily="34" charset="-128"/>
              </a:rPr>
              <a:t>Improved PK properties – better bioavailability, better tissue penetration, prolonged half-lives</a:t>
            </a:r>
          </a:p>
          <a:p>
            <a:pPr lvl="1">
              <a:buClr>
                <a:srgbClr val="66FFFF"/>
              </a:buClr>
              <a:buSzPct val="70000"/>
              <a:buFont typeface="Wingdings" pitchFamily="2" charset="2"/>
              <a:buChar char="Ø"/>
            </a:pPr>
            <a:r>
              <a:rPr lang="en-US" altLang="en-US" sz="2400" dirty="0">
                <a:ea typeface="ＭＳ Ｐゴシック" pitchFamily="34" charset="-128"/>
              </a:rPr>
              <a:t>Improved tolerability</a:t>
            </a:r>
          </a:p>
          <a:p>
            <a:endParaRPr lang="en-US" dirty="0"/>
          </a:p>
        </p:txBody>
      </p:sp>
      <p:sp>
        <p:nvSpPr>
          <p:cNvPr id="4" name="Date Placeholder 3"/>
          <p:cNvSpPr>
            <a:spLocks noGrp="1"/>
          </p:cNvSpPr>
          <p:nvPr>
            <p:ph type="dt" sz="half" idx="10"/>
          </p:nvPr>
        </p:nvSpPr>
        <p:spPr/>
        <p:txBody>
          <a:bodyPr/>
          <a:lstStyle/>
          <a:p>
            <a:fld id="{3A2EC65B-8EEC-4EE4-BD0B-62FC5CAEE9A3}"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562188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Doses and dosage</a:t>
            </a:r>
            <a:endParaRPr lang="en-US" dirty="0"/>
          </a:p>
        </p:txBody>
      </p:sp>
      <p:sp>
        <p:nvSpPr>
          <p:cNvPr id="3" name="Content Placeholder 2"/>
          <p:cNvSpPr>
            <a:spLocks noGrp="1"/>
          </p:cNvSpPr>
          <p:nvPr>
            <p:ph idx="1"/>
          </p:nvPr>
        </p:nvSpPr>
        <p:spPr/>
        <p:txBody>
          <a:bodyPr/>
          <a:lstStyle/>
          <a:p>
            <a:pPr marL="398463" indent="-398463" defTabSz="800100">
              <a:lnSpc>
                <a:spcPct val="90000"/>
              </a:lnSpc>
              <a:spcBef>
                <a:spcPct val="30000"/>
              </a:spcBef>
              <a:buClr>
                <a:srgbClr val="0000FF"/>
              </a:buClr>
              <a:buFontTx/>
              <a:buChar char="•"/>
            </a:pPr>
            <a:r>
              <a:rPr lang="en-US" sz="2800" b="1" dirty="0">
                <a:solidFill>
                  <a:srgbClr val="FD4162"/>
                </a:solidFill>
                <a:cs typeface="Arial" pitchFamily="34" charset="0"/>
              </a:rPr>
              <a:t>Dose</a:t>
            </a:r>
            <a:r>
              <a:rPr lang="en-US" sz="2800" dirty="0">
                <a:solidFill>
                  <a:srgbClr val="FD4162"/>
                </a:solidFill>
                <a:cs typeface="Arial" pitchFamily="34" charset="0"/>
              </a:rPr>
              <a:t>:</a:t>
            </a:r>
            <a:r>
              <a:rPr lang="en-US" sz="2800" dirty="0">
                <a:solidFill>
                  <a:srgbClr val="000000"/>
                </a:solidFill>
                <a:cs typeface="Arial" pitchFamily="34" charset="0"/>
              </a:rPr>
              <a:t>  The quantity of drug administered </a:t>
            </a:r>
            <a:r>
              <a:rPr lang="en-US" sz="2800" dirty="0">
                <a:solidFill>
                  <a:srgbClr val="FF00FF"/>
                </a:solidFill>
                <a:cs typeface="Arial" pitchFamily="34" charset="0"/>
              </a:rPr>
              <a:t>at one time</a:t>
            </a:r>
          </a:p>
          <a:p>
            <a:pPr marL="1027113" lvl="1" indent="-387350" defTabSz="800100">
              <a:lnSpc>
                <a:spcPct val="90000"/>
              </a:lnSpc>
              <a:spcBef>
                <a:spcPct val="30000"/>
              </a:spcBef>
              <a:buClr>
                <a:srgbClr val="FF0000"/>
              </a:buClr>
              <a:buFontTx/>
              <a:buChar char="•"/>
            </a:pPr>
            <a:r>
              <a:rPr lang="en-US" dirty="0">
                <a:solidFill>
                  <a:srgbClr val="000000"/>
                </a:solidFill>
                <a:cs typeface="Arial" pitchFamily="34" charset="0"/>
              </a:rPr>
              <a:t>500mg of Paracetamol</a:t>
            </a:r>
            <a:r>
              <a:rPr lang="en-US" sz="3200" dirty="0">
                <a:solidFill>
                  <a:srgbClr val="000000"/>
                </a:solidFill>
                <a:cs typeface="Arial" pitchFamily="34" charset="0"/>
              </a:rPr>
              <a:t> </a:t>
            </a:r>
          </a:p>
          <a:p>
            <a:pPr marL="1027113" lvl="1" indent="-387350" defTabSz="800100">
              <a:lnSpc>
                <a:spcPct val="90000"/>
              </a:lnSpc>
              <a:spcBef>
                <a:spcPct val="30000"/>
              </a:spcBef>
              <a:buClr>
                <a:srgbClr val="FF0000"/>
              </a:buClr>
            </a:pPr>
            <a:endParaRPr lang="en-US" sz="2400" b="1" dirty="0">
              <a:solidFill>
                <a:srgbClr val="FD4162"/>
              </a:solidFill>
              <a:cs typeface="Arial" pitchFamily="34" charset="0"/>
            </a:endParaRPr>
          </a:p>
          <a:p>
            <a:pPr marL="398463" indent="-398463" algn="just" defTabSz="800100">
              <a:lnSpc>
                <a:spcPct val="120000"/>
              </a:lnSpc>
              <a:spcBef>
                <a:spcPct val="30000"/>
              </a:spcBef>
              <a:buClr>
                <a:srgbClr val="0000FF"/>
              </a:buClr>
              <a:buFontTx/>
              <a:buChar char="•"/>
            </a:pPr>
            <a:r>
              <a:rPr lang="en-US" sz="2800" b="1" dirty="0">
                <a:solidFill>
                  <a:srgbClr val="FD4162"/>
                </a:solidFill>
                <a:cs typeface="Arial" pitchFamily="34" charset="0"/>
              </a:rPr>
              <a:t>Dosage</a:t>
            </a:r>
            <a:r>
              <a:rPr lang="en-US" sz="2800" dirty="0">
                <a:solidFill>
                  <a:srgbClr val="FD4162"/>
                </a:solidFill>
                <a:cs typeface="Arial" pitchFamily="34" charset="0"/>
              </a:rPr>
              <a:t>:</a:t>
            </a:r>
            <a:r>
              <a:rPr lang="en-US" sz="2800" dirty="0">
                <a:solidFill>
                  <a:srgbClr val="000000"/>
                </a:solidFill>
                <a:cs typeface="Arial" pitchFamily="34" charset="0"/>
              </a:rPr>
              <a:t> T</a:t>
            </a:r>
            <a:r>
              <a:rPr lang="en-US" altLang="en-US" sz="2800" dirty="0">
                <a:solidFill>
                  <a:srgbClr val="000000"/>
                </a:solidFill>
                <a:cs typeface="Arial" pitchFamily="34" charset="0"/>
              </a:rPr>
              <a:t>he amount of the drug that should be </a:t>
            </a:r>
            <a:r>
              <a:rPr lang="en-US" altLang="en-US" sz="2800" dirty="0">
                <a:solidFill>
                  <a:srgbClr val="FF00FF"/>
                </a:solidFill>
                <a:cs typeface="Arial" pitchFamily="34" charset="0"/>
              </a:rPr>
              <a:t>given </a:t>
            </a:r>
            <a:r>
              <a:rPr lang="en-US" sz="2800" dirty="0">
                <a:solidFill>
                  <a:srgbClr val="FF00FF"/>
                </a:solidFill>
                <a:cs typeface="Arial" pitchFamily="34" charset="0"/>
              </a:rPr>
              <a:t>over time</a:t>
            </a:r>
          </a:p>
          <a:p>
            <a:pPr marL="1027113" lvl="1" indent="-387350" defTabSz="800100">
              <a:lnSpc>
                <a:spcPct val="120000"/>
              </a:lnSpc>
              <a:buFontTx/>
              <a:buChar char="•"/>
            </a:pPr>
            <a:r>
              <a:rPr lang="en-US" dirty="0">
                <a:solidFill>
                  <a:srgbClr val="000000"/>
                </a:solidFill>
                <a:cs typeface="Arial" pitchFamily="34" charset="0"/>
              </a:rPr>
              <a:t>500 mg Paracetamol TID for 3 days</a:t>
            </a:r>
          </a:p>
        </p:txBody>
      </p:sp>
      <p:sp>
        <p:nvSpPr>
          <p:cNvPr id="4" name="Date Placeholder 3"/>
          <p:cNvSpPr>
            <a:spLocks noGrp="1"/>
          </p:cNvSpPr>
          <p:nvPr>
            <p:ph type="dt" sz="half" idx="10"/>
          </p:nvPr>
        </p:nvSpPr>
        <p:spPr/>
        <p:txBody>
          <a:bodyPr/>
          <a:lstStyle/>
          <a:p>
            <a:fld id="{169585D1-499F-402B-AD96-704EC4E8F64C}"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51221083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a typeface="ＭＳ Ｐゴシック" pitchFamily="34" charset="-128"/>
              </a:rPr>
              <a:t>Macrolides M.O.A</a:t>
            </a:r>
            <a:endParaRPr lang="en-US" b="1" dirty="0"/>
          </a:p>
        </p:txBody>
      </p:sp>
      <p:sp>
        <p:nvSpPr>
          <p:cNvPr id="3" name="Content Placeholder 2"/>
          <p:cNvSpPr>
            <a:spLocks noGrp="1"/>
          </p:cNvSpPr>
          <p:nvPr>
            <p:ph idx="1"/>
          </p:nvPr>
        </p:nvSpPr>
        <p:spPr>
          <a:xfrm>
            <a:off x="457200" y="1676400"/>
            <a:ext cx="8229600" cy="4876800"/>
          </a:xfrm>
        </p:spPr>
        <p:txBody>
          <a:bodyPr>
            <a:normAutofit/>
          </a:bodyPr>
          <a:lstStyle/>
          <a:p>
            <a:pPr lvl="1">
              <a:buClr>
                <a:srgbClr val="66FFFF"/>
              </a:buClr>
              <a:buSzPct val="80000"/>
              <a:buFont typeface="Wingdings" pitchFamily="2" charset="2"/>
              <a:buChar char="Ø"/>
            </a:pPr>
            <a:r>
              <a:rPr lang="en-US" altLang="en-US" sz="2800" dirty="0" smtClean="0">
                <a:ea typeface="ＭＳ Ｐゴシック" pitchFamily="34" charset="-128"/>
              </a:rPr>
              <a:t>Inhibits </a:t>
            </a:r>
            <a:r>
              <a:rPr lang="en-US" altLang="en-US" sz="2800" dirty="0">
                <a:ea typeface="ＭＳ Ｐゴシック" pitchFamily="34" charset="-128"/>
              </a:rPr>
              <a:t>protein synthesis by reversibly binding to the </a:t>
            </a:r>
            <a:r>
              <a:rPr lang="en-US" altLang="en-US" sz="2800" dirty="0" smtClean="0">
                <a:ea typeface="ＭＳ Ｐゴシック" pitchFamily="34" charset="-128"/>
              </a:rPr>
              <a:t>50s subunits of the ribosomes. </a:t>
            </a:r>
            <a:endParaRPr lang="en-US" altLang="en-US" sz="2800" dirty="0">
              <a:ea typeface="ＭＳ Ｐゴシック" pitchFamily="34" charset="-128"/>
            </a:endParaRPr>
          </a:p>
          <a:p>
            <a:pPr lvl="1">
              <a:buClr>
                <a:srgbClr val="66FFFF"/>
              </a:buClr>
              <a:buSzPct val="80000"/>
              <a:buFont typeface="Wingdings" pitchFamily="2" charset="2"/>
              <a:buChar char="Ø"/>
            </a:pPr>
            <a:r>
              <a:rPr lang="en-US" altLang="en-US" sz="2800" dirty="0" smtClean="0">
                <a:ea typeface="ＭＳ Ｐゴシック" pitchFamily="34" charset="-128"/>
              </a:rPr>
              <a:t>Macrolides </a:t>
            </a:r>
            <a:r>
              <a:rPr lang="en-US" altLang="en-US" sz="2800" dirty="0">
                <a:ea typeface="ＭＳ Ｐゴシック" pitchFamily="34" charset="-128"/>
              </a:rPr>
              <a:t>typically display </a:t>
            </a:r>
            <a:r>
              <a:rPr lang="en-US" altLang="en-US" sz="2800" i="1" u="sng" dirty="0">
                <a:ea typeface="ＭＳ Ｐゴシック" pitchFamily="34" charset="-128"/>
              </a:rPr>
              <a:t>bacteriostatic</a:t>
            </a:r>
            <a:r>
              <a:rPr lang="en-US" altLang="en-US" sz="2800" i="1" dirty="0">
                <a:ea typeface="ＭＳ Ｐゴシック" pitchFamily="34" charset="-128"/>
              </a:rPr>
              <a:t> </a:t>
            </a:r>
            <a:r>
              <a:rPr lang="en-US" altLang="en-US" sz="2800" dirty="0">
                <a:ea typeface="ＭＳ Ｐゴシック" pitchFamily="34" charset="-128"/>
              </a:rPr>
              <a:t>activity, but may be </a:t>
            </a:r>
            <a:r>
              <a:rPr lang="en-US" altLang="en-US" sz="2800" u="sng" dirty="0">
                <a:ea typeface="ＭＳ Ｐゴシック" pitchFamily="34" charset="-128"/>
              </a:rPr>
              <a:t>bactericidal</a:t>
            </a:r>
            <a:r>
              <a:rPr lang="en-US" altLang="en-US" sz="2800" dirty="0">
                <a:ea typeface="ＭＳ Ｐゴシック" pitchFamily="34" charset="-128"/>
              </a:rPr>
              <a:t> when present at high concentrations against very susceptible </a:t>
            </a:r>
            <a:r>
              <a:rPr lang="en-US" altLang="en-US" sz="2800" dirty="0" smtClean="0">
                <a:ea typeface="ＭＳ Ｐゴシック" pitchFamily="34" charset="-128"/>
              </a:rPr>
              <a:t>organisms</a:t>
            </a:r>
            <a:endParaRPr lang="en-US" altLang="en-US" sz="2800" dirty="0">
              <a:ea typeface="ＭＳ Ｐゴシック" pitchFamily="34" charset="-128"/>
            </a:endParaRPr>
          </a:p>
          <a:p>
            <a:endParaRPr lang="en-US" dirty="0"/>
          </a:p>
        </p:txBody>
      </p:sp>
      <p:sp>
        <p:nvSpPr>
          <p:cNvPr id="4" name="Date Placeholder 3"/>
          <p:cNvSpPr>
            <a:spLocks noGrp="1"/>
          </p:cNvSpPr>
          <p:nvPr>
            <p:ph type="dt" sz="half" idx="10"/>
          </p:nvPr>
        </p:nvSpPr>
        <p:spPr/>
        <p:txBody>
          <a:bodyPr/>
          <a:lstStyle/>
          <a:p>
            <a:fld id="{A6822CCB-5649-429D-9E01-4C2B08A089A7}"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73259082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a:bodyPr>
          <a:lstStyle/>
          <a:p>
            <a:r>
              <a:rPr lang="en-US" b="1" dirty="0" smtClean="0">
                <a:effectLst>
                  <a:outerShdw blurRad="38100" dist="38100" dir="2700000" algn="tl">
                    <a:srgbClr val="000000">
                      <a:alpha val="43137"/>
                    </a:srgbClr>
                  </a:outerShdw>
                </a:effectLst>
                <a:ea typeface="ＭＳ Ｐゴシック" pitchFamily="34" charset="-128"/>
              </a:rPr>
              <a:t>Absorption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95400"/>
            <a:ext cx="8229600" cy="5181600"/>
          </a:xfrm>
        </p:spPr>
        <p:txBody>
          <a:bodyPr>
            <a:noAutofit/>
          </a:bodyPr>
          <a:lstStyle/>
          <a:p>
            <a:pPr lvl="1">
              <a:buClr>
                <a:srgbClr val="66FFFF"/>
              </a:buClr>
              <a:buSzPct val="80000"/>
              <a:buFont typeface="Wingdings" pitchFamily="2" charset="2"/>
              <a:buChar char="Ø"/>
            </a:pPr>
            <a:r>
              <a:rPr lang="en-US" altLang="en-US" sz="2800" b="1" dirty="0" smtClean="0">
                <a:ea typeface="ＭＳ Ｐゴシック" pitchFamily="34" charset="-128"/>
              </a:rPr>
              <a:t>Erythromycin</a:t>
            </a:r>
            <a:r>
              <a:rPr lang="en-US" altLang="en-US" sz="2800" dirty="0" smtClean="0">
                <a:ea typeface="ＭＳ Ｐゴシック" pitchFamily="34" charset="-128"/>
              </a:rPr>
              <a:t> </a:t>
            </a:r>
            <a:r>
              <a:rPr lang="en-US" altLang="en-US" sz="2800" dirty="0">
                <a:ea typeface="ＭＳ Ｐゴシック" pitchFamily="34" charset="-128"/>
              </a:rPr>
              <a:t>– variable absorption (15-45%); food may decrease the absorption </a:t>
            </a:r>
          </a:p>
          <a:p>
            <a:pPr lvl="1">
              <a:buClr>
                <a:srgbClr val="66FFFF"/>
              </a:buClr>
              <a:buSzPct val="80000"/>
              <a:buFont typeface="Wingdings" pitchFamily="2" charset="2"/>
              <a:buChar char="Ø"/>
            </a:pPr>
            <a:r>
              <a:rPr lang="en-US" altLang="en-US" sz="2800" b="1" dirty="0" smtClean="0">
                <a:ea typeface="ＭＳ Ｐゴシック" pitchFamily="34" charset="-128"/>
              </a:rPr>
              <a:t>Clarithromycin</a:t>
            </a:r>
            <a:r>
              <a:rPr lang="en-US" altLang="en-US" sz="2800" dirty="0" smtClean="0">
                <a:ea typeface="ＭＳ Ｐゴシック" pitchFamily="34" charset="-128"/>
              </a:rPr>
              <a:t> </a:t>
            </a:r>
            <a:r>
              <a:rPr lang="en-US" altLang="en-US" sz="2800" dirty="0">
                <a:ea typeface="ＭＳ Ｐゴシック" pitchFamily="34" charset="-128"/>
              </a:rPr>
              <a:t>– acid stable and well-absorbed, 55% bioavailable regardless of presence of food</a:t>
            </a:r>
          </a:p>
          <a:p>
            <a:pPr lvl="1">
              <a:buClr>
                <a:srgbClr val="66FFFF"/>
              </a:buClr>
              <a:buSzPct val="80000"/>
              <a:buFont typeface="Wingdings" pitchFamily="2" charset="2"/>
              <a:buChar char="Ø"/>
            </a:pPr>
            <a:r>
              <a:rPr lang="en-US" altLang="en-US" sz="2800" b="1" dirty="0">
                <a:ea typeface="ＭＳ Ｐゴシック" pitchFamily="34" charset="-128"/>
              </a:rPr>
              <a:t>Azithromycin</a:t>
            </a:r>
            <a:r>
              <a:rPr lang="en-US" altLang="en-US" sz="2800" dirty="0">
                <a:ea typeface="ＭＳ Ｐゴシック" pitchFamily="34" charset="-128"/>
              </a:rPr>
              <a:t> –acid stable; 38% bioavailable; food decreases absorption of capsules</a:t>
            </a:r>
          </a:p>
          <a:p>
            <a:endParaRPr lang="en-US" sz="2800" dirty="0"/>
          </a:p>
        </p:txBody>
      </p:sp>
      <p:sp>
        <p:nvSpPr>
          <p:cNvPr id="4" name="Date Placeholder 3"/>
          <p:cNvSpPr>
            <a:spLocks noGrp="1"/>
          </p:cNvSpPr>
          <p:nvPr>
            <p:ph type="dt" sz="half" idx="10"/>
          </p:nvPr>
        </p:nvSpPr>
        <p:spPr/>
        <p:txBody>
          <a:bodyPr/>
          <a:lstStyle/>
          <a:p>
            <a:fld id="{2EA94F15-D8A7-4E9D-9ED2-4BFFD40C601A}"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55109674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b="1" dirty="0" smtClean="0">
                <a:effectLst>
                  <a:outerShdw blurRad="38100" dist="38100" dir="2700000" algn="tl">
                    <a:srgbClr val="000000">
                      <a:alpha val="43137"/>
                    </a:srgbClr>
                  </a:outerShdw>
                </a:effectLst>
                <a:ea typeface="ＭＳ Ｐゴシック" pitchFamily="34" charset="-128"/>
              </a:rPr>
              <a:t>Macrolides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lnSpc>
                <a:spcPct val="90000"/>
              </a:lnSpc>
              <a:buSzPct val="110000"/>
              <a:buNone/>
            </a:pPr>
            <a:r>
              <a:rPr lang="en-US" altLang="en-US" sz="2800" b="1" dirty="0">
                <a:ea typeface="ＭＳ Ｐゴシック" pitchFamily="34" charset="-128"/>
              </a:rPr>
              <a:t>Distribution</a:t>
            </a:r>
          </a:p>
          <a:p>
            <a:pPr lvl="1">
              <a:lnSpc>
                <a:spcPct val="90000"/>
              </a:lnSpc>
              <a:buClr>
                <a:srgbClr val="66FFFF"/>
              </a:buClr>
              <a:buSzPct val="80000"/>
              <a:buFont typeface="Wingdings" pitchFamily="2" charset="2"/>
              <a:buChar char="Ø"/>
            </a:pPr>
            <a:r>
              <a:rPr lang="en-US" altLang="en-US" sz="2400" dirty="0">
                <a:ea typeface="ＭＳ Ｐゴシック" pitchFamily="34" charset="-128"/>
              </a:rPr>
              <a:t>Extensive tissue and cellular distribution – clarithromycin and azithromycin with extensive penetration</a:t>
            </a:r>
          </a:p>
          <a:p>
            <a:pPr lvl="1">
              <a:lnSpc>
                <a:spcPct val="90000"/>
              </a:lnSpc>
              <a:buClr>
                <a:srgbClr val="66FFFF"/>
              </a:buClr>
              <a:buSzPct val="80000"/>
              <a:buFont typeface="Wingdings" pitchFamily="2" charset="2"/>
              <a:buChar char="Ø"/>
            </a:pPr>
            <a:r>
              <a:rPr lang="en-US" altLang="en-US" sz="2400" dirty="0">
                <a:ea typeface="ＭＳ Ｐゴシック" pitchFamily="34" charset="-128"/>
              </a:rPr>
              <a:t>Minimal CSF penetration </a:t>
            </a:r>
          </a:p>
          <a:p>
            <a:pPr>
              <a:lnSpc>
                <a:spcPct val="90000"/>
              </a:lnSpc>
              <a:buSzPct val="110000"/>
              <a:buNone/>
            </a:pPr>
            <a:r>
              <a:rPr lang="en-US" altLang="en-US" sz="2800" b="1" dirty="0">
                <a:ea typeface="ＭＳ Ｐゴシック" pitchFamily="34" charset="-128"/>
              </a:rPr>
              <a:t>Elimination</a:t>
            </a:r>
          </a:p>
          <a:p>
            <a:pPr lvl="1">
              <a:lnSpc>
                <a:spcPct val="90000"/>
              </a:lnSpc>
              <a:buClr>
                <a:srgbClr val="66FFFF"/>
              </a:buClr>
              <a:buSzPct val="80000"/>
              <a:buFont typeface="Wingdings" pitchFamily="2" charset="2"/>
              <a:buChar char="Ø"/>
            </a:pPr>
            <a:r>
              <a:rPr lang="en-US" altLang="en-US" sz="2400" dirty="0">
                <a:ea typeface="ＭＳ Ｐゴシック" pitchFamily="34" charset="-128"/>
              </a:rPr>
              <a:t>Clarithromycin is the only macrolide partially eliminated by the kidney (18% of parent and all metabolites); requires dose adjustment when </a:t>
            </a:r>
            <a:r>
              <a:rPr lang="en-US" altLang="en-US" sz="2400" dirty="0" err="1">
                <a:ea typeface="ＭＳ Ｐゴシック" pitchFamily="34" charset="-128"/>
              </a:rPr>
              <a:t>CrCl</a:t>
            </a:r>
            <a:r>
              <a:rPr lang="en-US" altLang="en-US" sz="2400" dirty="0">
                <a:ea typeface="ＭＳ Ｐゴシック" pitchFamily="34" charset="-128"/>
              </a:rPr>
              <a:t> &lt; 30 ml/min</a:t>
            </a:r>
          </a:p>
          <a:p>
            <a:pPr lvl="1">
              <a:lnSpc>
                <a:spcPct val="90000"/>
              </a:lnSpc>
              <a:buClr>
                <a:srgbClr val="66FFFF"/>
              </a:buClr>
              <a:buSzPct val="80000"/>
              <a:buFont typeface="Wingdings" pitchFamily="2" charset="2"/>
              <a:buChar char="Ø"/>
            </a:pPr>
            <a:r>
              <a:rPr lang="en-US" altLang="en-US" sz="2400" b="1" dirty="0" err="1">
                <a:ea typeface="ＭＳ Ｐゴシック" pitchFamily="34" charset="-128"/>
              </a:rPr>
              <a:t>Hepatically</a:t>
            </a:r>
            <a:r>
              <a:rPr lang="en-US" altLang="en-US" sz="2400" b="1" dirty="0">
                <a:ea typeface="ＭＳ Ｐゴシック" pitchFamily="34" charset="-128"/>
              </a:rPr>
              <a:t> eliminated: </a:t>
            </a:r>
            <a:r>
              <a:rPr lang="en-US" altLang="en-US" sz="2400" dirty="0">
                <a:ea typeface="ＭＳ Ｐゴシック" pitchFamily="34" charset="-128"/>
              </a:rPr>
              <a:t>ALL</a:t>
            </a:r>
          </a:p>
          <a:p>
            <a:pPr lvl="1">
              <a:lnSpc>
                <a:spcPct val="90000"/>
              </a:lnSpc>
              <a:buClr>
                <a:srgbClr val="66FFFF"/>
              </a:buClr>
              <a:buSzPct val="80000"/>
              <a:buFont typeface="Wingdings" pitchFamily="2" charset="2"/>
              <a:buChar char="Ø"/>
            </a:pPr>
            <a:r>
              <a:rPr lang="en-US" altLang="en-US" sz="2400" dirty="0">
                <a:ea typeface="ＭＳ Ｐゴシック" pitchFamily="34" charset="-128"/>
              </a:rPr>
              <a:t>NONE of the macrolides are removed during hemodialysis!</a:t>
            </a:r>
          </a:p>
          <a:p>
            <a:pPr lvl="1">
              <a:lnSpc>
                <a:spcPct val="90000"/>
              </a:lnSpc>
              <a:buClr>
                <a:srgbClr val="66FFFF"/>
              </a:buClr>
              <a:buSzPct val="80000"/>
              <a:buFont typeface="Wingdings" pitchFamily="2" charset="2"/>
              <a:buChar char="Ø"/>
            </a:pPr>
            <a:r>
              <a:rPr lang="en-US" altLang="en-US" sz="2400" dirty="0">
                <a:ea typeface="ＭＳ Ｐゴシック" pitchFamily="34" charset="-128"/>
              </a:rPr>
              <a:t>Variable elimination half-lives (1.4 hours for </a:t>
            </a:r>
            <a:r>
              <a:rPr lang="en-US" altLang="en-US" sz="2400" dirty="0" err="1">
                <a:ea typeface="ＭＳ Ｐゴシック" pitchFamily="34" charset="-128"/>
              </a:rPr>
              <a:t>erythro</a:t>
            </a:r>
            <a:r>
              <a:rPr lang="en-US" altLang="en-US" sz="2400" dirty="0">
                <a:ea typeface="ＭＳ Ｐゴシック" pitchFamily="34" charset="-128"/>
              </a:rPr>
              <a:t>; 3 to 7 hours for </a:t>
            </a:r>
            <a:r>
              <a:rPr lang="en-US" altLang="en-US" sz="2400" dirty="0" err="1">
                <a:ea typeface="ＭＳ Ｐゴシック" pitchFamily="34" charset="-128"/>
              </a:rPr>
              <a:t>clarithro</a:t>
            </a:r>
            <a:r>
              <a:rPr lang="en-US" altLang="en-US" sz="2400" dirty="0">
                <a:ea typeface="ＭＳ Ｐゴシック" pitchFamily="34" charset="-128"/>
              </a:rPr>
              <a:t>; </a:t>
            </a:r>
            <a:r>
              <a:rPr lang="en-US" altLang="en-US" sz="2400" dirty="0">
                <a:solidFill>
                  <a:srgbClr val="00FF00"/>
                </a:solidFill>
                <a:ea typeface="ＭＳ Ｐゴシック" pitchFamily="34" charset="-128"/>
              </a:rPr>
              <a:t>68 hours for </a:t>
            </a:r>
            <a:r>
              <a:rPr lang="en-US" altLang="en-US" sz="2400" dirty="0" err="1">
                <a:solidFill>
                  <a:srgbClr val="00FF00"/>
                </a:solidFill>
                <a:ea typeface="ＭＳ Ｐゴシック" pitchFamily="34" charset="-128"/>
              </a:rPr>
              <a:t>azithro</a:t>
            </a:r>
            <a:r>
              <a:rPr lang="en-US" altLang="en-US" sz="2400" dirty="0">
                <a:ea typeface="ＭＳ Ｐゴシック" pitchFamily="34" charset="-128"/>
              </a:rPr>
              <a:t>)</a:t>
            </a:r>
          </a:p>
          <a:p>
            <a:endParaRPr lang="en-US" dirty="0"/>
          </a:p>
        </p:txBody>
      </p:sp>
      <p:sp>
        <p:nvSpPr>
          <p:cNvPr id="4" name="Date Placeholder 3"/>
          <p:cNvSpPr>
            <a:spLocks noGrp="1"/>
          </p:cNvSpPr>
          <p:nvPr>
            <p:ph type="dt" sz="half" idx="10"/>
          </p:nvPr>
        </p:nvSpPr>
        <p:spPr/>
        <p:txBody>
          <a:bodyPr/>
          <a:lstStyle/>
          <a:p>
            <a:fld id="{6CD48E7F-8AEF-4917-B9D9-FDAA754D725F}"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60342589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fontScale="90000"/>
          </a:bodyPr>
          <a:lstStyle/>
          <a:p>
            <a:r>
              <a:rPr lang="en-US" altLang="en-US" b="1" dirty="0" smtClean="0">
                <a:effectLst>
                  <a:outerShdw blurRad="38100" dist="38100" dir="2700000" algn="tl">
                    <a:srgbClr val="000000">
                      <a:alpha val="43137"/>
                    </a:srgbClr>
                  </a:outerShdw>
                </a:effectLst>
                <a:ea typeface="ＭＳ Ｐゴシック" pitchFamily="34" charset="-128"/>
              </a:rPr>
              <a:t>Adverse </a:t>
            </a:r>
            <a:r>
              <a:rPr lang="en-US" altLang="en-US" b="1" dirty="0">
                <a:effectLst>
                  <a:outerShdw blurRad="38100" dist="38100" dir="2700000" algn="tl">
                    <a:srgbClr val="000000">
                      <a:alpha val="43137"/>
                    </a:srgbClr>
                  </a:outerShdw>
                </a:effectLst>
                <a:ea typeface="ＭＳ Ｐゴシック" pitchFamily="34" charset="-128"/>
              </a:rPr>
              <a:t>Effects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914400"/>
            <a:ext cx="8534400" cy="5562600"/>
          </a:xfrm>
        </p:spPr>
        <p:txBody>
          <a:bodyPr>
            <a:normAutofit/>
          </a:bodyPr>
          <a:lstStyle/>
          <a:p>
            <a:pPr marL="0" indent="0">
              <a:lnSpc>
                <a:spcPct val="90000"/>
              </a:lnSpc>
              <a:buSzPct val="110000"/>
              <a:buNone/>
            </a:pPr>
            <a:r>
              <a:rPr lang="en-US" altLang="en-US" sz="2800" b="1" dirty="0" smtClean="0">
                <a:ea typeface="ＭＳ Ｐゴシック" pitchFamily="34" charset="-128"/>
              </a:rPr>
              <a:t>General:</a:t>
            </a:r>
          </a:p>
          <a:p>
            <a:pPr>
              <a:lnSpc>
                <a:spcPct val="90000"/>
              </a:lnSpc>
              <a:buSzPct val="110000"/>
            </a:pPr>
            <a:r>
              <a:rPr lang="en-US" altLang="en-US" sz="2800" dirty="0" smtClean="0">
                <a:ea typeface="ＭＳ Ｐゴシック" pitchFamily="34" charset="-128"/>
              </a:rPr>
              <a:t>Gastrointestinal </a:t>
            </a:r>
            <a:r>
              <a:rPr lang="en-US" altLang="en-US" sz="2800" dirty="0">
                <a:ea typeface="ＭＳ Ｐゴシック" pitchFamily="34" charset="-128"/>
              </a:rPr>
              <a:t>– </a:t>
            </a:r>
            <a:r>
              <a:rPr lang="en-US" altLang="en-US" sz="2800" dirty="0" smtClean="0">
                <a:ea typeface="ＭＳ Ｐゴシック" pitchFamily="34" charset="-128"/>
              </a:rPr>
              <a:t>(30-33% with erythromycin)</a:t>
            </a:r>
            <a:endParaRPr lang="en-US" altLang="en-US" sz="2800" dirty="0">
              <a:ea typeface="ＭＳ Ｐゴシック" pitchFamily="34" charset="-128"/>
            </a:endParaRPr>
          </a:p>
          <a:p>
            <a:pPr lvl="1">
              <a:lnSpc>
                <a:spcPct val="90000"/>
              </a:lnSpc>
              <a:buClr>
                <a:srgbClr val="66FFFF"/>
              </a:buClr>
              <a:buSzPct val="80000"/>
              <a:buFont typeface="Wingdings" pitchFamily="2" charset="2"/>
              <a:buChar char="Ø"/>
            </a:pPr>
            <a:r>
              <a:rPr lang="en-US" altLang="en-US" sz="2800" dirty="0">
                <a:ea typeface="ＭＳ Ｐゴシック" pitchFamily="34" charset="-128"/>
              </a:rPr>
              <a:t>Nausea, vomiting, diarrhea, dyspepsia</a:t>
            </a:r>
          </a:p>
          <a:p>
            <a:pPr lvl="1">
              <a:lnSpc>
                <a:spcPct val="90000"/>
              </a:lnSpc>
              <a:buClr>
                <a:srgbClr val="66FFFF"/>
              </a:buClr>
              <a:buSzPct val="80000"/>
              <a:buFont typeface="Wingdings" pitchFamily="2" charset="2"/>
              <a:buChar char="Ø"/>
            </a:pPr>
            <a:r>
              <a:rPr lang="en-US" altLang="en-US" sz="2800" dirty="0">
                <a:ea typeface="ＭＳ Ｐゴシック" pitchFamily="34" charset="-128"/>
              </a:rPr>
              <a:t>Most common with </a:t>
            </a:r>
            <a:r>
              <a:rPr lang="en-US" altLang="en-US" sz="2800" dirty="0" err="1">
                <a:ea typeface="ＭＳ Ｐゴシック" pitchFamily="34" charset="-128"/>
              </a:rPr>
              <a:t>erythro</a:t>
            </a:r>
            <a:r>
              <a:rPr lang="en-US" altLang="en-US" sz="2800" dirty="0">
                <a:ea typeface="ＭＳ Ｐゴシック" pitchFamily="34" charset="-128"/>
              </a:rPr>
              <a:t>; less with new agents</a:t>
            </a:r>
          </a:p>
          <a:p>
            <a:pPr>
              <a:lnSpc>
                <a:spcPct val="90000"/>
              </a:lnSpc>
            </a:pPr>
            <a:r>
              <a:rPr lang="en-US" altLang="en-US" sz="2800" dirty="0" err="1">
                <a:ea typeface="ＭＳ Ｐゴシック" pitchFamily="34" charset="-128"/>
              </a:rPr>
              <a:t>Cholestatic</a:t>
            </a:r>
            <a:r>
              <a:rPr lang="en-US" altLang="en-US" sz="2800" dirty="0">
                <a:ea typeface="ＭＳ Ｐゴシック" pitchFamily="34" charset="-128"/>
              </a:rPr>
              <a:t> hepatitis - rare</a:t>
            </a:r>
          </a:p>
          <a:p>
            <a:pPr lvl="1">
              <a:lnSpc>
                <a:spcPct val="90000"/>
              </a:lnSpc>
              <a:buClr>
                <a:srgbClr val="66FFFF"/>
              </a:buClr>
              <a:buSzPct val="80000"/>
              <a:buFont typeface="Wingdings" pitchFamily="2" charset="2"/>
              <a:buChar char="Ø"/>
            </a:pPr>
            <a:r>
              <a:rPr lang="en-US" altLang="en-US" sz="2800" dirty="0">
                <a:ea typeface="ＭＳ Ｐゴシック" pitchFamily="34" charset="-128"/>
              </a:rPr>
              <a:t>&gt; 1 to 2 weeks of </a:t>
            </a:r>
            <a:r>
              <a:rPr lang="en-US" altLang="en-US" sz="2800" dirty="0" smtClean="0">
                <a:ea typeface="ＭＳ Ｐゴシック" pitchFamily="34" charset="-128"/>
              </a:rPr>
              <a:t>erythromycin</a:t>
            </a:r>
          </a:p>
          <a:p>
            <a:pPr>
              <a:lnSpc>
                <a:spcPct val="90000"/>
              </a:lnSpc>
            </a:pPr>
            <a:r>
              <a:rPr lang="en-US" altLang="en-US" sz="2800" dirty="0" smtClean="0">
                <a:ea typeface="ＭＳ Ｐゴシック" pitchFamily="34" charset="-128"/>
              </a:rPr>
              <a:t>Thrombophlebitis </a:t>
            </a:r>
            <a:r>
              <a:rPr lang="en-US" altLang="en-US" sz="2800" dirty="0">
                <a:ea typeface="ＭＳ Ｐゴシック" pitchFamily="34" charset="-128"/>
              </a:rPr>
              <a:t>– IV </a:t>
            </a:r>
            <a:r>
              <a:rPr lang="en-US" altLang="en-US" sz="2800" dirty="0" err="1">
                <a:ea typeface="ＭＳ Ｐゴシック" pitchFamily="34" charset="-128"/>
              </a:rPr>
              <a:t>Erythro</a:t>
            </a:r>
            <a:r>
              <a:rPr lang="en-US" altLang="en-US" sz="2800" dirty="0">
                <a:ea typeface="ＭＳ Ｐゴシック" pitchFamily="34" charset="-128"/>
              </a:rPr>
              <a:t> and </a:t>
            </a:r>
            <a:r>
              <a:rPr lang="en-US" altLang="en-US" sz="2800" dirty="0" err="1">
                <a:ea typeface="ＭＳ Ｐゴシック" pitchFamily="34" charset="-128"/>
              </a:rPr>
              <a:t>Azithro</a:t>
            </a:r>
            <a:endParaRPr lang="en-US" altLang="en-US" sz="2800" dirty="0">
              <a:ea typeface="ＭＳ Ｐゴシック" pitchFamily="34" charset="-128"/>
            </a:endParaRPr>
          </a:p>
          <a:p>
            <a:pPr lvl="1">
              <a:lnSpc>
                <a:spcPct val="90000"/>
              </a:lnSpc>
              <a:buClr>
                <a:srgbClr val="66FFFF"/>
              </a:buClr>
              <a:buSzPct val="80000"/>
              <a:buFont typeface="Wingdings" pitchFamily="2" charset="2"/>
              <a:buChar char="Ø"/>
            </a:pPr>
            <a:r>
              <a:rPr lang="en-US" altLang="en-US" sz="2800" dirty="0">
                <a:ea typeface="ＭＳ Ｐゴシック" pitchFamily="34" charset="-128"/>
              </a:rPr>
              <a:t>Dilution of dose; slow administration</a:t>
            </a:r>
          </a:p>
          <a:p>
            <a:pPr>
              <a:lnSpc>
                <a:spcPct val="90000"/>
              </a:lnSpc>
            </a:pPr>
            <a:r>
              <a:rPr lang="en-US" altLang="en-US" sz="2800" dirty="0">
                <a:ea typeface="ＭＳ Ｐゴシック" pitchFamily="34" charset="-128"/>
              </a:rPr>
              <a:t>Other: ototoxicity (high dose </a:t>
            </a:r>
            <a:r>
              <a:rPr lang="en-US" altLang="en-US" sz="2800" dirty="0" err="1">
                <a:ea typeface="ＭＳ Ｐゴシック" pitchFamily="34" charset="-128"/>
              </a:rPr>
              <a:t>erythro</a:t>
            </a:r>
            <a:r>
              <a:rPr lang="en-US" altLang="en-US" sz="2800" dirty="0">
                <a:ea typeface="ＭＳ Ｐゴシック" pitchFamily="34" charset="-128"/>
              </a:rPr>
              <a:t> in patients with </a:t>
            </a:r>
            <a:r>
              <a:rPr lang="en-US" altLang="en-US" sz="2800" dirty="0" smtClean="0">
                <a:ea typeface="ＭＳ Ｐゴシック" pitchFamily="34" charset="-128"/>
              </a:rPr>
              <a:t>Renal insufficiency); </a:t>
            </a:r>
          </a:p>
          <a:p>
            <a:pPr>
              <a:lnSpc>
                <a:spcPct val="90000"/>
              </a:lnSpc>
            </a:pPr>
            <a:r>
              <a:rPr lang="en-US" altLang="en-US" sz="2800" dirty="0" err="1" smtClean="0">
                <a:ea typeface="ＭＳ Ｐゴシック" pitchFamily="34" charset="-128"/>
              </a:rPr>
              <a:t>QTc</a:t>
            </a:r>
            <a:r>
              <a:rPr lang="en-US" altLang="en-US" sz="2800" dirty="0" smtClean="0">
                <a:ea typeface="ＭＳ Ｐゴシック" pitchFamily="34" charset="-128"/>
              </a:rPr>
              <a:t> </a:t>
            </a:r>
            <a:r>
              <a:rPr lang="en-US" altLang="en-US" sz="2800" dirty="0">
                <a:ea typeface="ＭＳ Ｐゴシック" pitchFamily="34" charset="-128"/>
              </a:rPr>
              <a:t>prolongation; </a:t>
            </a:r>
            <a:r>
              <a:rPr lang="en-US" altLang="en-US" sz="2800" dirty="0" smtClean="0">
                <a:ea typeface="ＭＳ Ｐゴシック" pitchFamily="34" charset="-128"/>
              </a:rPr>
              <a:t>allergy</a:t>
            </a:r>
          </a:p>
          <a:p>
            <a:pPr>
              <a:lnSpc>
                <a:spcPct val="90000"/>
              </a:lnSpc>
            </a:pPr>
            <a:r>
              <a:rPr lang="en-US" altLang="en-US" sz="2800" b="1" dirty="0" smtClean="0">
                <a:ea typeface="ＭＳ Ｐゴシック" pitchFamily="34" charset="-128"/>
              </a:rPr>
              <a:t>Specific: </a:t>
            </a:r>
            <a:r>
              <a:rPr lang="en-US" altLang="en-US" sz="2800" dirty="0" smtClean="0">
                <a:ea typeface="ＭＳ Ｐゴシック" pitchFamily="34" charset="-128"/>
              </a:rPr>
              <a:t>Taste perversion with </a:t>
            </a:r>
            <a:r>
              <a:rPr lang="en-US" altLang="en-US" sz="2800" dirty="0" err="1" smtClean="0">
                <a:ea typeface="ＭＳ Ｐゴシック" pitchFamily="34" charset="-128"/>
              </a:rPr>
              <a:t>clari</a:t>
            </a:r>
            <a:r>
              <a:rPr lang="en-US" altLang="en-US" sz="2800" dirty="0" smtClean="0">
                <a:ea typeface="ＭＳ Ｐゴシック" pitchFamily="34" charset="-128"/>
              </a:rPr>
              <a:t>- &amp; </a:t>
            </a:r>
            <a:r>
              <a:rPr lang="en-US" altLang="en-US" sz="2800" dirty="0" err="1" smtClean="0">
                <a:ea typeface="ＭＳ Ｐゴシック" pitchFamily="34" charset="-128"/>
              </a:rPr>
              <a:t>erythro</a:t>
            </a:r>
            <a:r>
              <a:rPr lang="en-US" altLang="en-US" sz="2800" dirty="0" smtClean="0">
                <a:ea typeface="ＭＳ Ｐゴシック" pitchFamily="34" charset="-128"/>
              </a:rPr>
              <a:t>-</a:t>
            </a:r>
            <a:endParaRPr lang="en-US" altLang="en-US" sz="2800" dirty="0">
              <a:ea typeface="ＭＳ Ｐゴシック" pitchFamily="34" charset="-128"/>
            </a:endParaRPr>
          </a:p>
          <a:p>
            <a:endParaRPr lang="en-US" dirty="0"/>
          </a:p>
        </p:txBody>
      </p:sp>
      <p:sp>
        <p:nvSpPr>
          <p:cNvPr id="4" name="Date Placeholder 3"/>
          <p:cNvSpPr>
            <a:spLocks noGrp="1"/>
          </p:cNvSpPr>
          <p:nvPr>
            <p:ph type="dt" sz="half" idx="10"/>
          </p:nvPr>
        </p:nvSpPr>
        <p:spPr/>
        <p:txBody>
          <a:bodyPr/>
          <a:lstStyle/>
          <a:p>
            <a:fld id="{1C8CBE62-4EDE-46C4-8B19-376E3209CB6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4587528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sz="5400" b="1" dirty="0">
                <a:effectLst>
                  <a:outerShdw blurRad="38100" dist="38100" dir="2700000" algn="tl">
                    <a:srgbClr val="000000">
                      <a:alpha val="43137"/>
                    </a:srgbClr>
                  </a:outerShdw>
                </a:effectLst>
                <a:ea typeface="ＭＳ Ｐゴシック" pitchFamily="34" charset="-128"/>
              </a:rPr>
              <a:t/>
            </a:r>
            <a:br>
              <a:rPr lang="en-US" altLang="en-US" sz="5400" b="1" dirty="0">
                <a:effectLst>
                  <a:outerShdw blurRad="38100" dist="38100" dir="2700000" algn="tl">
                    <a:srgbClr val="000000">
                      <a:alpha val="43137"/>
                    </a:srgbClr>
                  </a:outerShdw>
                </a:effectLst>
                <a:ea typeface="ＭＳ Ｐゴシック" pitchFamily="34" charset="-128"/>
              </a:rPr>
            </a:br>
            <a:r>
              <a:rPr lang="en-US" altLang="en-US" b="1" dirty="0">
                <a:effectLst>
                  <a:outerShdw blurRad="38100" dist="38100" dir="2700000" algn="tl">
                    <a:srgbClr val="000000">
                      <a:alpha val="43137"/>
                    </a:srgbClr>
                  </a:outerShdw>
                </a:effectLst>
                <a:ea typeface="ＭＳ Ｐゴシック" pitchFamily="34" charset="-128"/>
              </a:rPr>
              <a:t>Drug Interactions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nSpc>
                <a:spcPct val="90000"/>
              </a:lnSpc>
              <a:buSzPct val="110000"/>
              <a:buNone/>
            </a:pPr>
            <a:r>
              <a:rPr lang="en-US" altLang="en-US" sz="2800" dirty="0">
                <a:ea typeface="ＭＳ Ｐゴシック" pitchFamily="34" charset="-128"/>
              </a:rPr>
              <a:t>Erythromycin and Clarithromycin ONLY– are</a:t>
            </a:r>
            <a:r>
              <a:rPr lang="en-US" altLang="en-US" sz="2800" b="1" i="1" dirty="0">
                <a:ea typeface="ＭＳ Ｐゴシック" pitchFamily="34" charset="-128"/>
              </a:rPr>
              <a:t> inhibitors</a:t>
            </a:r>
            <a:r>
              <a:rPr lang="en-US" altLang="en-US" sz="2800" dirty="0">
                <a:ea typeface="ＭＳ Ｐゴシック" pitchFamily="34" charset="-128"/>
              </a:rPr>
              <a:t> of cytochrome p450 system in the liver; may increase concentrations of:</a:t>
            </a:r>
          </a:p>
          <a:p>
            <a:pPr>
              <a:lnSpc>
                <a:spcPct val="90000"/>
              </a:lnSpc>
              <a:buSzPct val="110000"/>
              <a:buNone/>
            </a:pPr>
            <a:r>
              <a:rPr lang="en-US" altLang="en-US" sz="2800" dirty="0">
                <a:ea typeface="ＭＳ Ｐゴシック" pitchFamily="34" charset="-128"/>
              </a:rPr>
              <a:t>  </a:t>
            </a:r>
          </a:p>
          <a:p>
            <a:pPr lvl="1">
              <a:lnSpc>
                <a:spcPct val="90000"/>
              </a:lnSpc>
              <a:buClr>
                <a:srgbClr val="66FFFF"/>
              </a:buClr>
              <a:buSzPct val="80000"/>
              <a:buNone/>
            </a:pPr>
            <a:r>
              <a:rPr lang="en-US" altLang="en-US" sz="2800" dirty="0">
                <a:ea typeface="ＭＳ Ｐゴシック" pitchFamily="34" charset="-128"/>
              </a:rPr>
              <a:t>	Theophylline		Digoxin, </a:t>
            </a:r>
            <a:r>
              <a:rPr lang="en-US" altLang="en-US" sz="2800" dirty="0" err="1">
                <a:ea typeface="ＭＳ Ｐゴシック" pitchFamily="34" charset="-128"/>
              </a:rPr>
              <a:t>Disopyramide</a:t>
            </a:r>
            <a:r>
              <a:rPr lang="en-US" altLang="en-US" sz="2800" dirty="0">
                <a:ea typeface="ＭＳ Ｐゴシック" pitchFamily="34" charset="-128"/>
              </a:rPr>
              <a:t>	</a:t>
            </a:r>
          </a:p>
          <a:p>
            <a:pPr lvl="1">
              <a:lnSpc>
                <a:spcPct val="90000"/>
              </a:lnSpc>
              <a:buClr>
                <a:srgbClr val="66FFFF"/>
              </a:buClr>
              <a:buSzPct val="80000"/>
              <a:buNone/>
            </a:pPr>
            <a:r>
              <a:rPr lang="en-US" altLang="en-US" sz="2800" dirty="0">
                <a:ea typeface="ＭＳ Ｐゴシック" pitchFamily="34" charset="-128"/>
              </a:rPr>
              <a:t>	Carbamazepine	</a:t>
            </a:r>
            <a:r>
              <a:rPr lang="en-US" altLang="en-US" sz="2800" dirty="0" err="1">
                <a:ea typeface="ＭＳ Ｐゴシック" pitchFamily="34" charset="-128"/>
              </a:rPr>
              <a:t>Valproic</a:t>
            </a:r>
            <a:r>
              <a:rPr lang="en-US" altLang="en-US" sz="2800" dirty="0">
                <a:ea typeface="ＭＳ Ｐゴシック" pitchFamily="34" charset="-128"/>
              </a:rPr>
              <a:t> acid</a:t>
            </a:r>
          </a:p>
          <a:p>
            <a:pPr lvl="1">
              <a:lnSpc>
                <a:spcPct val="90000"/>
              </a:lnSpc>
              <a:buClr>
                <a:srgbClr val="66FFFF"/>
              </a:buClr>
              <a:buSzPct val="80000"/>
              <a:buNone/>
            </a:pPr>
            <a:r>
              <a:rPr lang="en-US" altLang="en-US" sz="2800" dirty="0">
                <a:ea typeface="ＭＳ Ｐゴシック" pitchFamily="34" charset="-128"/>
              </a:rPr>
              <a:t>	Cyclosporine		</a:t>
            </a:r>
            <a:r>
              <a:rPr lang="en-US" altLang="en-US" sz="2800" dirty="0" err="1">
                <a:ea typeface="ＭＳ Ｐゴシック" pitchFamily="34" charset="-128"/>
              </a:rPr>
              <a:t>Terfenadine</a:t>
            </a:r>
            <a:r>
              <a:rPr lang="en-US" altLang="en-US" sz="2800" dirty="0">
                <a:ea typeface="ＭＳ Ｐゴシック" pitchFamily="34" charset="-128"/>
              </a:rPr>
              <a:t>, </a:t>
            </a:r>
            <a:r>
              <a:rPr lang="en-US" altLang="en-US" sz="2800" dirty="0" err="1">
                <a:ea typeface="ＭＳ Ｐゴシック" pitchFamily="34" charset="-128"/>
              </a:rPr>
              <a:t>Astemizole</a:t>
            </a:r>
            <a:endParaRPr lang="en-US" altLang="en-US" sz="2800" dirty="0">
              <a:ea typeface="ＭＳ Ｐゴシック" pitchFamily="34" charset="-128"/>
            </a:endParaRPr>
          </a:p>
          <a:p>
            <a:pPr lvl="1">
              <a:lnSpc>
                <a:spcPct val="90000"/>
              </a:lnSpc>
              <a:buClr>
                <a:srgbClr val="66FFFF"/>
              </a:buClr>
              <a:buSzPct val="80000"/>
              <a:buNone/>
            </a:pPr>
            <a:r>
              <a:rPr lang="en-US" altLang="en-US" sz="2800" dirty="0">
                <a:ea typeface="ＭＳ Ｐゴシック" pitchFamily="34" charset="-128"/>
              </a:rPr>
              <a:t>	Phenytoin		</a:t>
            </a:r>
            <a:r>
              <a:rPr lang="en-US" altLang="en-US" sz="2800" dirty="0" err="1">
                <a:ea typeface="ＭＳ Ｐゴシック" pitchFamily="34" charset="-128"/>
              </a:rPr>
              <a:t>Cisapride</a:t>
            </a:r>
            <a:endParaRPr lang="en-US" altLang="en-US" sz="2800" dirty="0">
              <a:ea typeface="ＭＳ Ｐゴシック" pitchFamily="34" charset="-128"/>
            </a:endParaRPr>
          </a:p>
          <a:p>
            <a:pPr lvl="1">
              <a:lnSpc>
                <a:spcPct val="90000"/>
              </a:lnSpc>
              <a:buClr>
                <a:srgbClr val="66FFFF"/>
              </a:buClr>
              <a:buSzPct val="80000"/>
              <a:buNone/>
            </a:pPr>
            <a:r>
              <a:rPr lang="en-US" altLang="en-US" sz="2800" dirty="0">
                <a:ea typeface="ＭＳ Ｐゴシック" pitchFamily="34" charset="-128"/>
              </a:rPr>
              <a:t>	Warfarin		Ergot </a:t>
            </a:r>
            <a:r>
              <a:rPr lang="en-US" altLang="en-US" sz="2800" dirty="0" smtClean="0">
                <a:ea typeface="ＭＳ Ｐゴシック" pitchFamily="34" charset="-128"/>
              </a:rPr>
              <a:t>alkaloids</a:t>
            </a:r>
          </a:p>
          <a:p>
            <a:pPr lvl="1">
              <a:lnSpc>
                <a:spcPct val="90000"/>
              </a:lnSpc>
              <a:buClr>
                <a:srgbClr val="66FFFF"/>
              </a:buClr>
              <a:buSzPct val="80000"/>
              <a:buNone/>
            </a:pPr>
            <a:r>
              <a:rPr lang="en-US" altLang="en-US" sz="2800" dirty="0">
                <a:ea typeface="ＭＳ Ｐゴシック" pitchFamily="34" charset="-128"/>
              </a:rPr>
              <a:t> </a:t>
            </a:r>
            <a:r>
              <a:rPr lang="en-US" altLang="en-US" sz="2800" dirty="0" smtClean="0">
                <a:ea typeface="ＭＳ Ｐゴシック" pitchFamily="34" charset="-128"/>
              </a:rPr>
              <a:t>- </a:t>
            </a:r>
            <a:r>
              <a:rPr lang="en-US" altLang="en-US" sz="2800" dirty="0" err="1" smtClean="0">
                <a:ea typeface="ＭＳ Ｐゴシック" pitchFamily="34" charset="-128"/>
              </a:rPr>
              <a:t>Artemether</a:t>
            </a:r>
            <a:r>
              <a:rPr lang="en-US" altLang="en-US" sz="2800" dirty="0" smtClean="0">
                <a:ea typeface="ＭＳ Ｐゴシック" pitchFamily="34" charset="-128"/>
              </a:rPr>
              <a:t> </a:t>
            </a:r>
            <a:r>
              <a:rPr lang="en-US" altLang="en-US" sz="2800" dirty="0" err="1" smtClean="0">
                <a:ea typeface="ＭＳ Ｐゴシック" pitchFamily="34" charset="-128"/>
              </a:rPr>
              <a:t>Lumefantrine</a:t>
            </a:r>
            <a:endParaRPr lang="en-US" altLang="en-US" sz="2800" dirty="0">
              <a:ea typeface="ＭＳ Ｐゴシック" pitchFamily="34" charset="-128"/>
            </a:endParaRPr>
          </a:p>
          <a:p>
            <a:endParaRPr lang="en-US" sz="2800" dirty="0"/>
          </a:p>
        </p:txBody>
      </p:sp>
      <p:sp>
        <p:nvSpPr>
          <p:cNvPr id="4" name="Date Placeholder 3"/>
          <p:cNvSpPr>
            <a:spLocks noGrp="1"/>
          </p:cNvSpPr>
          <p:nvPr>
            <p:ph type="dt" sz="half" idx="10"/>
          </p:nvPr>
        </p:nvSpPr>
        <p:spPr/>
        <p:txBody>
          <a:bodyPr/>
          <a:lstStyle/>
          <a:p>
            <a:fld id="{98BC3949-731A-4A06-A4DD-4601F9CF504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64678746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effectLst>
                  <a:outerShdw blurRad="38100" dist="38100" dir="2700000" algn="tl">
                    <a:srgbClr val="000000">
                      <a:alpha val="43137"/>
                    </a:srgbClr>
                  </a:outerShdw>
                </a:effectLst>
                <a:ea typeface="ＭＳ Ｐゴシック" pitchFamily="34" charset="-128"/>
              </a:rPr>
              <a:t>Macrolide Spectrum of Activity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buNone/>
            </a:pPr>
            <a:r>
              <a:rPr lang="en-US" altLang="en-US" sz="2800" b="1" u="sng" dirty="0">
                <a:ea typeface="ＭＳ Ｐゴシック" pitchFamily="34" charset="-128"/>
              </a:rPr>
              <a:t>Gram-Positive Aerobes</a:t>
            </a:r>
            <a:r>
              <a:rPr lang="en-US" altLang="en-US" sz="2800" dirty="0">
                <a:ea typeface="ＭＳ Ｐゴシック" pitchFamily="34" charset="-128"/>
              </a:rPr>
              <a:t> – erythromycin and clarithromycin display the best activity </a:t>
            </a:r>
          </a:p>
          <a:p>
            <a:pPr>
              <a:buNone/>
            </a:pPr>
            <a:r>
              <a:rPr lang="en-US" altLang="en-US" sz="2800" dirty="0">
                <a:ea typeface="ＭＳ Ｐゴシック" pitchFamily="34" charset="-128"/>
              </a:rPr>
              <a:t>			(</a:t>
            </a:r>
            <a:r>
              <a:rPr lang="en-US" altLang="en-US" sz="2800" dirty="0" err="1">
                <a:ea typeface="ＭＳ Ｐゴシック" pitchFamily="34" charset="-128"/>
              </a:rPr>
              <a:t>Clarithro</a:t>
            </a:r>
            <a:r>
              <a:rPr lang="en-US" altLang="en-US" sz="2800" dirty="0">
                <a:ea typeface="ＭＳ Ｐゴシック" pitchFamily="34" charset="-128"/>
              </a:rPr>
              <a:t>&gt;</a:t>
            </a:r>
            <a:r>
              <a:rPr lang="en-US" altLang="en-US" sz="2800" dirty="0" err="1">
                <a:ea typeface="ＭＳ Ｐゴシック" pitchFamily="34" charset="-128"/>
              </a:rPr>
              <a:t>Erythro</a:t>
            </a:r>
            <a:r>
              <a:rPr lang="en-US" altLang="en-US" sz="2800" dirty="0">
                <a:ea typeface="ＭＳ Ｐゴシック" pitchFamily="34" charset="-128"/>
              </a:rPr>
              <a:t>&gt;</a:t>
            </a:r>
            <a:r>
              <a:rPr lang="en-US" altLang="en-US" sz="2800" dirty="0" err="1">
                <a:ea typeface="ＭＳ Ｐゴシック" pitchFamily="34" charset="-128"/>
              </a:rPr>
              <a:t>Azithro</a:t>
            </a:r>
            <a:r>
              <a:rPr lang="en-US" altLang="en-US" sz="2800" dirty="0">
                <a:ea typeface="ＭＳ Ｐゴシック" pitchFamily="34" charset="-128"/>
              </a:rPr>
              <a:t>)</a:t>
            </a:r>
          </a:p>
          <a:p>
            <a:pPr lvl="2"/>
            <a:r>
              <a:rPr lang="en-US" altLang="en-US" sz="2800" dirty="0">
                <a:ea typeface="ＭＳ Ｐゴシック" pitchFamily="34" charset="-128"/>
              </a:rPr>
              <a:t>Methicillin-susceptible </a:t>
            </a:r>
            <a:r>
              <a:rPr lang="en-US" altLang="en-US" sz="2800" i="1" dirty="0">
                <a:ea typeface="ＭＳ Ｐゴシック" pitchFamily="34" charset="-128"/>
              </a:rPr>
              <a:t>Staphylococcus </a:t>
            </a:r>
            <a:r>
              <a:rPr lang="en-US" altLang="en-US" sz="2800" i="1" dirty="0" err="1">
                <a:ea typeface="ＭＳ Ｐゴシック" pitchFamily="34" charset="-128"/>
              </a:rPr>
              <a:t>aureus</a:t>
            </a:r>
            <a:endParaRPr lang="en-US" altLang="en-US" sz="2800" i="1" dirty="0">
              <a:ea typeface="ＭＳ Ｐゴシック" pitchFamily="34" charset="-128"/>
            </a:endParaRPr>
          </a:p>
          <a:p>
            <a:pPr lvl="2"/>
            <a:r>
              <a:rPr lang="en-US" altLang="en-US" sz="2800" i="1" dirty="0">
                <a:ea typeface="ＭＳ Ｐゴシック" pitchFamily="34" charset="-128"/>
              </a:rPr>
              <a:t>Streptococcus </a:t>
            </a:r>
            <a:r>
              <a:rPr lang="en-US" altLang="en-US" sz="2800" i="1" dirty="0" err="1">
                <a:ea typeface="ＭＳ Ｐゴシック" pitchFamily="34" charset="-128"/>
              </a:rPr>
              <a:t>pneumoniae</a:t>
            </a:r>
            <a:r>
              <a:rPr lang="en-US" altLang="en-US" sz="2800" i="1" dirty="0">
                <a:ea typeface="ＭＳ Ｐゴシック" pitchFamily="34" charset="-128"/>
              </a:rPr>
              <a:t> </a:t>
            </a:r>
            <a:r>
              <a:rPr lang="en-US" altLang="en-US" sz="2800" dirty="0">
                <a:ea typeface="ＭＳ Ｐゴシック" pitchFamily="34" charset="-128"/>
              </a:rPr>
              <a:t>(only PSSP) – resistance is developing</a:t>
            </a:r>
          </a:p>
          <a:p>
            <a:pPr lvl="2"/>
            <a:r>
              <a:rPr lang="en-US" altLang="en-US" sz="2800" dirty="0">
                <a:ea typeface="ＭＳ Ｐゴシック" pitchFamily="34" charset="-128"/>
              </a:rPr>
              <a:t>Group A/B/C/G and </a:t>
            </a:r>
            <a:r>
              <a:rPr lang="en-US" altLang="en-US" sz="2800" dirty="0" err="1">
                <a:ea typeface="ＭＳ Ｐゴシック" pitchFamily="34" charset="-128"/>
              </a:rPr>
              <a:t>viridans</a:t>
            </a:r>
            <a:r>
              <a:rPr lang="en-US" altLang="en-US" sz="2800" dirty="0">
                <a:ea typeface="ＭＳ Ｐゴシック" pitchFamily="34" charset="-128"/>
              </a:rPr>
              <a:t> streptococci</a:t>
            </a:r>
          </a:p>
          <a:p>
            <a:pPr lvl="2"/>
            <a:r>
              <a:rPr lang="en-US" altLang="en-US" sz="2800" i="1" dirty="0">
                <a:ea typeface="ＭＳ Ｐゴシック" pitchFamily="34" charset="-128"/>
              </a:rPr>
              <a:t>Bacillus sp., </a:t>
            </a:r>
            <a:r>
              <a:rPr lang="en-US" altLang="en-US" sz="2800" i="1" dirty="0" err="1">
                <a:ea typeface="ＭＳ Ｐゴシック" pitchFamily="34" charset="-128"/>
              </a:rPr>
              <a:t>Corynebacterium</a:t>
            </a:r>
            <a:r>
              <a:rPr lang="en-US" altLang="en-US" sz="2800" i="1" dirty="0">
                <a:ea typeface="ＭＳ Ｐゴシック" pitchFamily="34" charset="-128"/>
              </a:rPr>
              <a:t> sp.</a:t>
            </a:r>
            <a:r>
              <a:rPr lang="en-US" altLang="en-US" sz="2800" dirty="0">
                <a:ea typeface="ＭＳ Ｐゴシック" pitchFamily="34" charset="-128"/>
              </a:rPr>
              <a:t> 	</a:t>
            </a:r>
          </a:p>
          <a:p>
            <a:pPr lvl="2">
              <a:buNone/>
            </a:pPr>
            <a:r>
              <a:rPr lang="en-US" altLang="en-US" sz="2800" b="1" dirty="0">
                <a:ea typeface="ＭＳ Ｐゴシック" pitchFamily="34" charset="-128"/>
              </a:rPr>
              <a:t>	 		</a:t>
            </a:r>
            <a:r>
              <a:rPr lang="en-US" altLang="en-US" sz="2800" dirty="0">
                <a:ea typeface="ＭＳ Ｐゴシック" pitchFamily="34" charset="-128"/>
              </a:rPr>
              <a:t>	</a:t>
            </a:r>
            <a:r>
              <a:rPr lang="en-US" altLang="en-US" sz="2800" b="1" dirty="0">
                <a:ea typeface="ＭＳ Ｐゴシック" pitchFamily="34" charset="-128"/>
              </a:rPr>
              <a:t>     		</a:t>
            </a:r>
          </a:p>
          <a:p>
            <a:endParaRPr lang="en-US" dirty="0"/>
          </a:p>
        </p:txBody>
      </p:sp>
      <p:sp>
        <p:nvSpPr>
          <p:cNvPr id="4" name="Date Placeholder 3"/>
          <p:cNvSpPr>
            <a:spLocks noGrp="1"/>
          </p:cNvSpPr>
          <p:nvPr>
            <p:ph type="dt" sz="half" idx="10"/>
          </p:nvPr>
        </p:nvSpPr>
        <p:spPr/>
        <p:txBody>
          <a:bodyPr/>
          <a:lstStyle/>
          <a:p>
            <a:fld id="{1E56D689-1FA3-47C8-A69B-D30E00D8F6E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70914046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effectLst>
                  <a:outerShdw blurRad="38100" dist="38100" dir="2700000" algn="tl">
                    <a:srgbClr val="000000">
                      <a:alpha val="43137"/>
                    </a:srgbClr>
                  </a:outerShdw>
                </a:effectLst>
                <a:ea typeface="ＭＳ Ｐゴシック" pitchFamily="34" charset="-128"/>
              </a:rPr>
              <a:t>Macrolide Spectrum of Activity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en-US" altLang="en-US" sz="2800" b="1" u="sng" dirty="0">
                <a:solidFill>
                  <a:srgbClr val="00FF00"/>
                </a:solidFill>
                <a:ea typeface="ＭＳ Ｐゴシック" pitchFamily="34" charset="-128"/>
              </a:rPr>
              <a:t>Gram-Negative Aerobes</a:t>
            </a:r>
            <a:r>
              <a:rPr lang="en-US" altLang="en-US" sz="2800" dirty="0">
                <a:ea typeface="ＭＳ Ｐゴシック" pitchFamily="34" charset="-128"/>
              </a:rPr>
              <a:t> – newer macrolides with enhanced activity 						</a:t>
            </a:r>
            <a:r>
              <a:rPr lang="en-US" altLang="en-US" sz="2800" dirty="0">
                <a:solidFill>
                  <a:srgbClr val="00FF00"/>
                </a:solidFill>
                <a:ea typeface="ＭＳ Ｐゴシック" pitchFamily="34" charset="-128"/>
              </a:rPr>
              <a:t>(</a:t>
            </a:r>
            <a:r>
              <a:rPr lang="en-US" altLang="en-US" sz="2800" dirty="0" err="1">
                <a:solidFill>
                  <a:srgbClr val="00FF00"/>
                </a:solidFill>
                <a:ea typeface="ＭＳ Ｐゴシック" pitchFamily="34" charset="-128"/>
              </a:rPr>
              <a:t>Azithro</a:t>
            </a:r>
            <a:r>
              <a:rPr lang="en-US" altLang="en-US" sz="2800" dirty="0">
                <a:solidFill>
                  <a:srgbClr val="00FF00"/>
                </a:solidFill>
                <a:ea typeface="ＭＳ Ｐゴシック" pitchFamily="34" charset="-128"/>
              </a:rPr>
              <a:t>&gt;</a:t>
            </a:r>
            <a:r>
              <a:rPr lang="en-US" altLang="en-US" sz="2800" dirty="0" err="1">
                <a:solidFill>
                  <a:srgbClr val="00FF00"/>
                </a:solidFill>
                <a:ea typeface="ＭＳ Ｐゴシック" pitchFamily="34" charset="-128"/>
              </a:rPr>
              <a:t>Clarithro</a:t>
            </a:r>
            <a:r>
              <a:rPr lang="en-US" altLang="en-US" sz="2800" dirty="0">
                <a:solidFill>
                  <a:srgbClr val="00FF00"/>
                </a:solidFill>
                <a:ea typeface="ＭＳ Ｐゴシック" pitchFamily="34" charset="-128"/>
              </a:rPr>
              <a:t>&gt;</a:t>
            </a:r>
            <a:r>
              <a:rPr lang="en-US" altLang="en-US" sz="2800" dirty="0" err="1">
                <a:solidFill>
                  <a:srgbClr val="00FF00"/>
                </a:solidFill>
                <a:ea typeface="ＭＳ Ｐゴシック" pitchFamily="34" charset="-128"/>
              </a:rPr>
              <a:t>Erythro</a:t>
            </a:r>
            <a:r>
              <a:rPr lang="en-US" altLang="en-US" sz="2800" dirty="0">
                <a:solidFill>
                  <a:srgbClr val="00FF00"/>
                </a:solidFill>
                <a:ea typeface="ＭＳ Ｐゴシック" pitchFamily="34" charset="-128"/>
              </a:rPr>
              <a:t>)</a:t>
            </a:r>
          </a:p>
          <a:p>
            <a:pPr>
              <a:buNone/>
            </a:pPr>
            <a:endParaRPr lang="en-US" altLang="en-US" sz="2800" dirty="0">
              <a:solidFill>
                <a:srgbClr val="00FF00"/>
              </a:solidFill>
              <a:ea typeface="ＭＳ Ｐゴシック" pitchFamily="34" charset="-128"/>
            </a:endParaRPr>
          </a:p>
          <a:p>
            <a:pPr lvl="1">
              <a:buFontTx/>
              <a:buChar char="•"/>
            </a:pPr>
            <a:r>
              <a:rPr lang="en-US" altLang="en-US" sz="2800" i="1" dirty="0">
                <a:ea typeface="ＭＳ Ｐゴシック" pitchFamily="34" charset="-128"/>
              </a:rPr>
              <a:t>H. </a:t>
            </a:r>
            <a:r>
              <a:rPr lang="en-US" altLang="en-US" sz="2800" i="1" dirty="0" err="1">
                <a:ea typeface="ＭＳ Ｐゴシック" pitchFamily="34" charset="-128"/>
              </a:rPr>
              <a:t>influenzae</a:t>
            </a:r>
            <a:r>
              <a:rPr lang="en-US" altLang="en-US" sz="2800" i="1" dirty="0">
                <a:ea typeface="ＭＳ Ｐゴシック" pitchFamily="34" charset="-128"/>
              </a:rPr>
              <a:t> </a:t>
            </a:r>
            <a:r>
              <a:rPr lang="en-US" altLang="en-US" sz="2800" dirty="0">
                <a:ea typeface="ＭＳ Ｐゴシック" pitchFamily="34" charset="-128"/>
              </a:rPr>
              <a:t>(not </a:t>
            </a:r>
            <a:r>
              <a:rPr lang="en-US" altLang="en-US" sz="2800" dirty="0" err="1">
                <a:ea typeface="ＭＳ Ｐゴシック" pitchFamily="34" charset="-128"/>
              </a:rPr>
              <a:t>erythro</a:t>
            </a:r>
            <a:r>
              <a:rPr lang="en-US" altLang="en-US" sz="2800" dirty="0">
                <a:ea typeface="ＭＳ Ｐゴシック" pitchFamily="34" charset="-128"/>
              </a:rPr>
              <a:t>)</a:t>
            </a:r>
            <a:r>
              <a:rPr lang="en-US" altLang="en-US" sz="2800" i="1" dirty="0">
                <a:ea typeface="ＭＳ Ｐゴシック" pitchFamily="34" charset="-128"/>
              </a:rPr>
              <a:t>, M. </a:t>
            </a:r>
            <a:r>
              <a:rPr lang="en-US" altLang="en-US" sz="2800" i="1" dirty="0" err="1">
                <a:ea typeface="ＭＳ Ｐゴシック" pitchFamily="34" charset="-128"/>
              </a:rPr>
              <a:t>catarrhalis</a:t>
            </a:r>
            <a:r>
              <a:rPr lang="en-US" altLang="en-US" sz="2800" i="1" dirty="0">
                <a:ea typeface="ＭＳ Ｐゴシック" pitchFamily="34" charset="-128"/>
              </a:rPr>
              <a:t>, Neisseria sp., Campylobacter </a:t>
            </a:r>
            <a:r>
              <a:rPr lang="en-US" altLang="en-US" sz="2800" i="1" dirty="0" err="1">
                <a:ea typeface="ＭＳ Ｐゴシック" pitchFamily="34" charset="-128"/>
              </a:rPr>
              <a:t>jejuni</a:t>
            </a:r>
            <a:r>
              <a:rPr lang="en-US" altLang="en-US" sz="2800" i="1" dirty="0">
                <a:ea typeface="ＭＳ Ｐゴシック" pitchFamily="34" charset="-128"/>
              </a:rPr>
              <a:t>, </a:t>
            </a:r>
            <a:r>
              <a:rPr lang="en-US" altLang="en-US" sz="2800" i="1" dirty="0" err="1">
                <a:ea typeface="ＭＳ Ｐゴシック" pitchFamily="34" charset="-128"/>
              </a:rPr>
              <a:t>Bordetella</a:t>
            </a:r>
            <a:r>
              <a:rPr lang="en-US" altLang="en-US" sz="2800" i="1" dirty="0">
                <a:ea typeface="ＭＳ Ｐゴシック" pitchFamily="34" charset="-128"/>
              </a:rPr>
              <a:t> pertussis</a:t>
            </a:r>
          </a:p>
          <a:p>
            <a:pPr lvl="1">
              <a:buFontTx/>
              <a:buChar char="•"/>
            </a:pPr>
            <a:r>
              <a:rPr lang="en-US" altLang="en-US" sz="2800" dirty="0">
                <a:ea typeface="ＭＳ Ｐゴシック" pitchFamily="34" charset="-128"/>
              </a:rPr>
              <a:t>Do NOT have activity against any </a:t>
            </a:r>
            <a:r>
              <a:rPr lang="en-US" altLang="en-US" sz="2800" i="1" dirty="0" err="1">
                <a:ea typeface="ＭＳ Ｐゴシック" pitchFamily="34" charset="-128"/>
              </a:rPr>
              <a:t>Enterobacteriaceae</a:t>
            </a:r>
            <a:r>
              <a:rPr lang="en-US" altLang="en-US" sz="2800" i="1" dirty="0">
                <a:ea typeface="ＭＳ Ｐゴシック" pitchFamily="34" charset="-128"/>
              </a:rPr>
              <a:t> </a:t>
            </a:r>
            <a:r>
              <a:rPr lang="en-US" altLang="en-US" sz="2800" dirty="0">
                <a:ea typeface="ＭＳ Ｐゴシック" pitchFamily="34" charset="-128"/>
              </a:rPr>
              <a:t>or </a:t>
            </a:r>
            <a:r>
              <a:rPr lang="en-US" altLang="en-US" sz="2800" i="1" dirty="0">
                <a:ea typeface="ＭＳ Ｐゴシック" pitchFamily="34" charset="-128"/>
              </a:rPr>
              <a:t>Pseudomonas</a:t>
            </a:r>
            <a:endParaRPr lang="en-US" altLang="en-US" sz="2800" b="1" u="sng" dirty="0">
              <a:solidFill>
                <a:srgbClr val="00FF00"/>
              </a:solidFill>
              <a:ea typeface="ＭＳ Ｐゴシック" pitchFamily="34" charset="-128"/>
            </a:endParaRPr>
          </a:p>
          <a:p>
            <a:endParaRPr lang="en-US" sz="2800" dirty="0"/>
          </a:p>
        </p:txBody>
      </p:sp>
      <p:sp>
        <p:nvSpPr>
          <p:cNvPr id="4" name="Date Placeholder 3"/>
          <p:cNvSpPr>
            <a:spLocks noGrp="1"/>
          </p:cNvSpPr>
          <p:nvPr>
            <p:ph type="dt" sz="half" idx="10"/>
          </p:nvPr>
        </p:nvSpPr>
        <p:spPr/>
        <p:txBody>
          <a:bodyPr/>
          <a:lstStyle/>
          <a:p>
            <a:fld id="{9632DAC9-DBA8-4120-9B57-EF3ACD3AD9EF}"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42838013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effectLst>
                  <a:outerShdw blurRad="38100" dist="38100" dir="2700000" algn="tl">
                    <a:srgbClr val="000000">
                      <a:alpha val="43137"/>
                    </a:srgbClr>
                  </a:outerShdw>
                </a:effectLst>
                <a:ea typeface="ＭＳ Ｐゴシック" pitchFamily="34" charset="-128"/>
              </a:rPr>
              <a:t>Macrolide Spectrum of Activity</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a:buNone/>
            </a:pPr>
            <a:r>
              <a:rPr lang="en-US" altLang="en-US" sz="2800" b="1" u="sng" dirty="0">
                <a:solidFill>
                  <a:srgbClr val="00FF00"/>
                </a:solidFill>
                <a:ea typeface="ＭＳ Ｐゴシック" pitchFamily="34" charset="-128"/>
              </a:rPr>
              <a:t>Anaerobes</a:t>
            </a:r>
            <a:r>
              <a:rPr lang="en-US" altLang="en-US" sz="2800" dirty="0">
                <a:ea typeface="ＭＳ Ｐゴシック" pitchFamily="34" charset="-128"/>
              </a:rPr>
              <a:t> – activity against upper airway anaerobes</a:t>
            </a:r>
            <a:endParaRPr lang="en-US" altLang="en-US" sz="2800" i="1" dirty="0">
              <a:ea typeface="ＭＳ Ｐゴシック" pitchFamily="34" charset="-128"/>
            </a:endParaRPr>
          </a:p>
          <a:p>
            <a:pPr>
              <a:buNone/>
            </a:pPr>
            <a:r>
              <a:rPr lang="en-US" altLang="en-US" sz="2800" b="1" u="sng" dirty="0">
                <a:solidFill>
                  <a:srgbClr val="00FF00"/>
                </a:solidFill>
                <a:ea typeface="ＭＳ Ｐゴシック" pitchFamily="34" charset="-128"/>
              </a:rPr>
              <a:t>Atypical Bacteria</a:t>
            </a:r>
            <a:r>
              <a:rPr lang="en-US" altLang="en-US" sz="2800" dirty="0">
                <a:ea typeface="ＭＳ Ｐゴシック" pitchFamily="34" charset="-128"/>
              </a:rPr>
              <a:t> – all macrolides have excellent activity against atypical bacteria including:</a:t>
            </a:r>
          </a:p>
          <a:p>
            <a:pPr lvl="2"/>
            <a:r>
              <a:rPr lang="en-US" altLang="en-US" sz="2000" i="1" dirty="0">
                <a:ea typeface="ＭＳ Ｐゴシック" pitchFamily="34" charset="-128"/>
              </a:rPr>
              <a:t>Legionella </a:t>
            </a:r>
            <a:r>
              <a:rPr lang="en-US" altLang="en-US" sz="2000" i="1" dirty="0" err="1">
                <a:ea typeface="ＭＳ Ｐゴシック" pitchFamily="34" charset="-128"/>
              </a:rPr>
              <a:t>pneumophila</a:t>
            </a:r>
            <a:r>
              <a:rPr lang="en-US" altLang="en-US" sz="2000" i="1" dirty="0">
                <a:ea typeface="ＭＳ Ｐゴシック" pitchFamily="34" charset="-128"/>
              </a:rPr>
              <a:t> </a:t>
            </a:r>
            <a:endParaRPr lang="en-US" altLang="en-US" sz="2000" dirty="0">
              <a:ea typeface="ＭＳ Ｐゴシック" pitchFamily="34" charset="-128"/>
            </a:endParaRPr>
          </a:p>
          <a:p>
            <a:pPr lvl="2"/>
            <a:r>
              <a:rPr lang="en-US" altLang="en-US" sz="2000" i="1" dirty="0">
                <a:ea typeface="ＭＳ Ｐゴシック" pitchFamily="34" charset="-128"/>
              </a:rPr>
              <a:t>Chlamydia sp.</a:t>
            </a:r>
          </a:p>
          <a:p>
            <a:pPr lvl="2"/>
            <a:r>
              <a:rPr lang="en-US" altLang="en-US" sz="2000" i="1" dirty="0">
                <a:ea typeface="ＭＳ Ｐゴシック" pitchFamily="34" charset="-128"/>
              </a:rPr>
              <a:t>Mycoplasma sp.</a:t>
            </a:r>
          </a:p>
          <a:p>
            <a:pPr lvl="2"/>
            <a:r>
              <a:rPr lang="en-US" altLang="en-US" sz="2000" i="1" dirty="0" err="1">
                <a:ea typeface="ＭＳ Ｐゴシック" pitchFamily="34" charset="-128"/>
              </a:rPr>
              <a:t>Ureaplasma</a:t>
            </a:r>
            <a:r>
              <a:rPr lang="en-US" altLang="en-US" sz="2000" i="1" dirty="0">
                <a:ea typeface="ＭＳ Ｐゴシック" pitchFamily="34" charset="-128"/>
              </a:rPr>
              <a:t> </a:t>
            </a:r>
            <a:r>
              <a:rPr lang="en-US" altLang="en-US" sz="2000" i="1" dirty="0" err="1">
                <a:ea typeface="ＭＳ Ｐゴシック" pitchFamily="34" charset="-128"/>
              </a:rPr>
              <a:t>urealyticum</a:t>
            </a:r>
            <a:r>
              <a:rPr lang="en-US" altLang="en-US" sz="2000" dirty="0">
                <a:ea typeface="ＭＳ Ｐゴシック" pitchFamily="34" charset="-128"/>
              </a:rPr>
              <a:t>		</a:t>
            </a:r>
          </a:p>
          <a:p>
            <a:pPr>
              <a:buNone/>
            </a:pPr>
            <a:r>
              <a:rPr lang="en-US" altLang="en-US" sz="2800" b="1" u="sng" dirty="0">
                <a:solidFill>
                  <a:srgbClr val="00FF00"/>
                </a:solidFill>
                <a:ea typeface="ＭＳ Ｐゴシック" pitchFamily="34" charset="-128"/>
              </a:rPr>
              <a:t>Other Bacteria</a:t>
            </a:r>
            <a:r>
              <a:rPr lang="en-US" altLang="en-US" sz="2800" dirty="0">
                <a:ea typeface="ＭＳ Ｐゴシック" pitchFamily="34" charset="-128"/>
              </a:rPr>
              <a:t> – </a:t>
            </a:r>
            <a:r>
              <a:rPr lang="en-US" altLang="en-US" sz="2800" i="1" dirty="0">
                <a:ea typeface="ＭＳ Ｐゴシック" pitchFamily="34" charset="-128"/>
              </a:rPr>
              <a:t>Mycobacterium </a:t>
            </a:r>
            <a:r>
              <a:rPr lang="en-US" altLang="en-US" sz="2800" i="1" dirty="0" err="1" smtClean="0">
                <a:ea typeface="ＭＳ Ｐゴシック" pitchFamily="34" charset="-128"/>
              </a:rPr>
              <a:t>vium</a:t>
            </a:r>
            <a:r>
              <a:rPr lang="en-US" altLang="en-US" sz="2800" i="1" dirty="0" smtClean="0">
                <a:ea typeface="ＭＳ Ｐゴシック" pitchFamily="34" charset="-128"/>
              </a:rPr>
              <a:t> </a:t>
            </a:r>
            <a:r>
              <a:rPr lang="en-US" altLang="en-US" sz="2800" i="1" dirty="0">
                <a:ea typeface="ＭＳ Ｐゴシック" pitchFamily="34" charset="-128"/>
              </a:rPr>
              <a:t>complex </a:t>
            </a:r>
            <a:r>
              <a:rPr lang="en-US" altLang="en-US" sz="2800" dirty="0">
                <a:ea typeface="ＭＳ Ｐゴシック" pitchFamily="34" charset="-128"/>
              </a:rPr>
              <a:t>(MAC – only A and C),  </a:t>
            </a:r>
            <a:r>
              <a:rPr lang="en-US" altLang="en-US" sz="2800" i="1" dirty="0" err="1">
                <a:ea typeface="ＭＳ Ｐゴシック" pitchFamily="34" charset="-128"/>
              </a:rPr>
              <a:t>Treponema</a:t>
            </a:r>
            <a:r>
              <a:rPr lang="en-US" altLang="en-US" sz="2800" i="1" dirty="0">
                <a:ea typeface="ＭＳ Ｐゴシック" pitchFamily="34" charset="-128"/>
              </a:rPr>
              <a:t> </a:t>
            </a:r>
            <a:r>
              <a:rPr lang="en-US" altLang="en-US" sz="2800" i="1" dirty="0" err="1">
                <a:ea typeface="ＭＳ Ｐゴシック" pitchFamily="34" charset="-128"/>
              </a:rPr>
              <a:t>pallidum</a:t>
            </a:r>
            <a:r>
              <a:rPr lang="en-US" altLang="en-US" sz="2800" i="1" dirty="0">
                <a:ea typeface="ＭＳ Ｐゴシック" pitchFamily="34" charset="-128"/>
              </a:rPr>
              <a:t>, Campylobacter, </a:t>
            </a:r>
            <a:r>
              <a:rPr lang="en-US" altLang="en-US" sz="2800" i="1" dirty="0" err="1">
                <a:ea typeface="ＭＳ Ｐゴシック" pitchFamily="34" charset="-128"/>
              </a:rPr>
              <a:t>Borrelia</a:t>
            </a:r>
            <a:r>
              <a:rPr lang="en-US" altLang="en-US" sz="2800" i="1" dirty="0">
                <a:ea typeface="ＭＳ Ｐゴシック" pitchFamily="34" charset="-128"/>
              </a:rPr>
              <a:t>, </a:t>
            </a:r>
            <a:r>
              <a:rPr lang="en-US" altLang="en-US" sz="2800" i="1" dirty="0" err="1">
                <a:ea typeface="ＭＳ Ｐゴシック" pitchFamily="34" charset="-128"/>
              </a:rPr>
              <a:t>Bordetella</a:t>
            </a:r>
            <a:r>
              <a:rPr lang="en-US" altLang="en-US" sz="2800" i="1" dirty="0">
                <a:ea typeface="ＭＳ Ｐゴシック" pitchFamily="34" charset="-128"/>
              </a:rPr>
              <a:t>, </a:t>
            </a:r>
            <a:r>
              <a:rPr lang="en-US" altLang="en-US" sz="2800" i="1" dirty="0" err="1">
                <a:ea typeface="ＭＳ Ｐゴシック" pitchFamily="34" charset="-128"/>
              </a:rPr>
              <a:t>Brucella</a:t>
            </a:r>
            <a:r>
              <a:rPr lang="en-US" altLang="en-US" sz="2800" i="1" dirty="0">
                <a:ea typeface="ＭＳ Ｐゴシック" pitchFamily="34" charset="-128"/>
              </a:rPr>
              <a:t>. </a:t>
            </a:r>
            <a:r>
              <a:rPr lang="en-US" altLang="en-US" sz="2800" i="1" dirty="0" err="1">
                <a:ea typeface="ＭＳ Ｐゴシック" pitchFamily="34" charset="-128"/>
              </a:rPr>
              <a:t>Pasteurella</a:t>
            </a:r>
            <a:r>
              <a:rPr lang="en-US" altLang="en-US" sz="2800" dirty="0">
                <a:ea typeface="ＭＳ Ｐゴシック" pitchFamily="34" charset="-128"/>
              </a:rPr>
              <a:t>		</a:t>
            </a:r>
            <a:endParaRPr lang="en-US" altLang="en-US" sz="2800" b="1" u="sng" dirty="0">
              <a:solidFill>
                <a:srgbClr val="00FF00"/>
              </a:solidFill>
              <a:ea typeface="ＭＳ Ｐゴシック" pitchFamily="34" charset="-128"/>
            </a:endParaRPr>
          </a:p>
          <a:p>
            <a:endParaRPr lang="en-US" dirty="0"/>
          </a:p>
        </p:txBody>
      </p:sp>
      <p:sp>
        <p:nvSpPr>
          <p:cNvPr id="4" name="Date Placeholder 3"/>
          <p:cNvSpPr>
            <a:spLocks noGrp="1"/>
          </p:cNvSpPr>
          <p:nvPr>
            <p:ph type="dt" sz="half" idx="10"/>
          </p:nvPr>
        </p:nvSpPr>
        <p:spPr/>
        <p:txBody>
          <a:bodyPr/>
          <a:lstStyle/>
          <a:p>
            <a:fld id="{5475CA43-CAD9-432E-AAA7-ED700C036EE2}"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78118752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534400" cy="685800"/>
          </a:xfrm>
        </p:spPr>
        <p:txBody>
          <a:bodyPr>
            <a:normAutofit fontScale="90000"/>
          </a:bodyPr>
          <a:lstStyle/>
          <a:p>
            <a:r>
              <a:rPr lang="en-US" altLang="en-US" b="1" dirty="0" smtClean="0">
                <a:effectLst>
                  <a:outerShdw blurRad="38100" dist="38100" dir="2700000" algn="tl">
                    <a:srgbClr val="000000">
                      <a:alpha val="43137"/>
                    </a:srgbClr>
                  </a:outerShdw>
                </a:effectLst>
                <a:ea typeface="ＭＳ Ｐゴシック" pitchFamily="34" charset="-128"/>
              </a:rPr>
              <a:t>2. Aminoglycosides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066800"/>
            <a:ext cx="8991600" cy="5562600"/>
          </a:xfrm>
        </p:spPr>
        <p:txBody>
          <a:bodyPr>
            <a:normAutofit/>
          </a:bodyPr>
          <a:lstStyle/>
          <a:p>
            <a:pPr marL="0" indent="0">
              <a:lnSpc>
                <a:spcPct val="90000"/>
              </a:lnSpc>
              <a:buNone/>
            </a:pPr>
            <a:r>
              <a:rPr lang="en-US" altLang="en-US" sz="2800" b="1" dirty="0" smtClean="0"/>
              <a:t>General properties: </a:t>
            </a:r>
          </a:p>
          <a:p>
            <a:pPr>
              <a:lnSpc>
                <a:spcPct val="90000"/>
              </a:lnSpc>
            </a:pPr>
            <a:r>
              <a:rPr lang="en-US" altLang="en-US" sz="2800" dirty="0" smtClean="0"/>
              <a:t>The general structure of aminoglycosides are similar. </a:t>
            </a:r>
          </a:p>
          <a:p>
            <a:pPr>
              <a:lnSpc>
                <a:spcPct val="90000"/>
              </a:lnSpc>
            </a:pPr>
            <a:r>
              <a:rPr lang="en-US" altLang="en-US" sz="2800" dirty="0" smtClean="0"/>
              <a:t>They do not easily transport across cell membranes. </a:t>
            </a:r>
          </a:p>
          <a:p>
            <a:pPr>
              <a:lnSpc>
                <a:spcPct val="90000"/>
              </a:lnSpc>
            </a:pPr>
            <a:r>
              <a:rPr lang="en-US" altLang="en-US" sz="2800" dirty="0" smtClean="0"/>
              <a:t>Their antimicrobial mechanisms</a:t>
            </a:r>
            <a:r>
              <a:rPr lang="en-US" altLang="en-US" sz="2800" b="1" dirty="0" smtClean="0"/>
              <a:t> /Mechanism of action </a:t>
            </a:r>
            <a:r>
              <a:rPr lang="en-US" altLang="en-US" sz="2800" dirty="0" smtClean="0"/>
              <a:t>are similar i.e. </a:t>
            </a:r>
            <a:r>
              <a:rPr lang="en-US" altLang="en-US" sz="2800" dirty="0" smtClean="0">
                <a:ea typeface="ＭＳ Ｐゴシック" pitchFamily="34" charset="-128"/>
              </a:rPr>
              <a:t>Irreversibly </a:t>
            </a:r>
            <a:r>
              <a:rPr lang="en-US" altLang="en-US" sz="2800" dirty="0">
                <a:ea typeface="ＭＳ Ｐゴシック" pitchFamily="34" charset="-128"/>
              </a:rPr>
              <a:t>bind to 30S </a:t>
            </a:r>
            <a:r>
              <a:rPr lang="en-US" altLang="en-US" sz="2800" dirty="0" smtClean="0">
                <a:ea typeface="ＭＳ Ｐゴシック" pitchFamily="34" charset="-128"/>
              </a:rPr>
              <a:t>ribosomes thus </a:t>
            </a:r>
            <a:r>
              <a:rPr lang="en-US" altLang="en-US" sz="2800" dirty="0">
                <a:ea typeface="ＭＳ Ｐゴシック" pitchFamily="34" charset="-128"/>
              </a:rPr>
              <a:t>inhibiting protein </a:t>
            </a:r>
            <a:r>
              <a:rPr lang="en-US" altLang="en-US" sz="2800" dirty="0" smtClean="0">
                <a:ea typeface="ＭＳ Ｐゴシック" pitchFamily="34" charset="-128"/>
              </a:rPr>
              <a:t>synthesis (bactericidal action).</a:t>
            </a:r>
          </a:p>
        </p:txBody>
      </p:sp>
      <p:sp>
        <p:nvSpPr>
          <p:cNvPr id="4" name="Date Placeholder 3"/>
          <p:cNvSpPr>
            <a:spLocks noGrp="1"/>
          </p:cNvSpPr>
          <p:nvPr>
            <p:ph type="dt" sz="half" idx="10"/>
          </p:nvPr>
        </p:nvSpPr>
        <p:spPr/>
        <p:txBody>
          <a:bodyPr/>
          <a:lstStyle/>
          <a:p>
            <a:fld id="{E39C07B4-AAB1-4CDD-8AAF-ED253F853989}"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78350735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457200"/>
          </a:xfrm>
        </p:spPr>
        <p:txBody>
          <a:bodyPr>
            <a:normAutofit fontScale="90000"/>
          </a:bodyPr>
          <a:lstStyle/>
          <a:p>
            <a:r>
              <a:rPr lang="en-US" b="1" dirty="0" err="1" smtClean="0">
                <a:effectLst>
                  <a:outerShdw blurRad="38100" dist="38100" dir="2700000" algn="tl">
                    <a:srgbClr val="000000">
                      <a:alpha val="43137"/>
                    </a:srgbClr>
                  </a:outerShdw>
                </a:effectLst>
                <a:ea typeface="ＭＳ Ｐゴシック" pitchFamily="34" charset="-128"/>
              </a:rPr>
              <a:t>P’kinetics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85800"/>
            <a:ext cx="8991600" cy="6172200"/>
          </a:xfrm>
        </p:spPr>
        <p:txBody>
          <a:bodyPr>
            <a:noAutofit/>
          </a:bodyPr>
          <a:lstStyle/>
          <a:p>
            <a:pPr>
              <a:lnSpc>
                <a:spcPct val="90000"/>
              </a:lnSpc>
            </a:pPr>
            <a:r>
              <a:rPr lang="en-US" altLang="en-US" sz="2800" b="1" dirty="0">
                <a:ea typeface="ＭＳ Ｐゴシック" pitchFamily="34" charset="-128"/>
              </a:rPr>
              <a:t>Absorption</a:t>
            </a:r>
            <a:r>
              <a:rPr lang="en-US" altLang="en-US" sz="2800" dirty="0">
                <a:ea typeface="ＭＳ Ｐゴシック" pitchFamily="34" charset="-128"/>
              </a:rPr>
              <a:t> - poorly absorbed from </a:t>
            </a:r>
            <a:r>
              <a:rPr lang="en-US" altLang="en-US" sz="2800" dirty="0" err="1">
                <a:ea typeface="ＭＳ Ｐゴシック" pitchFamily="34" charset="-128"/>
              </a:rPr>
              <a:t>gi</a:t>
            </a:r>
            <a:r>
              <a:rPr lang="en-US" altLang="en-US" sz="2800" dirty="0">
                <a:ea typeface="ＭＳ Ｐゴシック" pitchFamily="34" charset="-128"/>
              </a:rPr>
              <a:t> </a:t>
            </a:r>
            <a:r>
              <a:rPr lang="en-US" altLang="en-US" sz="2800" dirty="0" smtClean="0">
                <a:ea typeface="ＭＳ Ｐゴシック" pitchFamily="34" charset="-128"/>
              </a:rPr>
              <a:t>tract</a:t>
            </a:r>
          </a:p>
          <a:p>
            <a:pPr>
              <a:lnSpc>
                <a:spcPct val="90000"/>
              </a:lnSpc>
            </a:pPr>
            <a:r>
              <a:rPr lang="en-US" altLang="en-US" sz="2800" dirty="0" smtClean="0">
                <a:ea typeface="ＭＳ Ｐゴシック" pitchFamily="34" charset="-128"/>
              </a:rPr>
              <a:t>After IM injection, they are well absorbed, giving a peak concentration in blood within 30-90 minutes.</a:t>
            </a:r>
            <a:endParaRPr lang="en-US" altLang="en-US" sz="2800" dirty="0">
              <a:ea typeface="ＭＳ Ｐゴシック" pitchFamily="34" charset="-128"/>
            </a:endParaRPr>
          </a:p>
          <a:p>
            <a:pPr>
              <a:lnSpc>
                <a:spcPct val="90000"/>
              </a:lnSpc>
            </a:pPr>
            <a:r>
              <a:rPr lang="en-US" altLang="en-US" sz="2800" b="1" dirty="0">
                <a:ea typeface="ＭＳ Ｐゴシック" pitchFamily="34" charset="-128"/>
              </a:rPr>
              <a:t>Distribution</a:t>
            </a:r>
          </a:p>
          <a:p>
            <a:pPr lvl="1">
              <a:lnSpc>
                <a:spcPct val="85000"/>
              </a:lnSpc>
            </a:pPr>
            <a:r>
              <a:rPr lang="en-US" altLang="en-US" sz="2800" dirty="0">
                <a:ea typeface="ＭＳ Ｐゴシック" pitchFamily="34" charset="-128"/>
              </a:rPr>
              <a:t>primarily in extracellular fluid volume; are widely distributed into body fluids but NOT the CSF</a:t>
            </a:r>
          </a:p>
          <a:p>
            <a:pPr lvl="1">
              <a:lnSpc>
                <a:spcPct val="85000"/>
              </a:lnSpc>
            </a:pPr>
            <a:r>
              <a:rPr lang="en-US" altLang="en-US" sz="2800" dirty="0">
                <a:ea typeface="ＭＳ Ｐゴシック" pitchFamily="34" charset="-128"/>
              </a:rPr>
              <a:t>distribute poorly into adipose tissue, use LBW for dosing</a:t>
            </a:r>
          </a:p>
          <a:p>
            <a:pPr>
              <a:lnSpc>
                <a:spcPct val="90000"/>
              </a:lnSpc>
            </a:pPr>
            <a:r>
              <a:rPr lang="en-US" altLang="en-US" sz="2800" b="1" dirty="0">
                <a:ea typeface="ＭＳ Ｐゴシック" pitchFamily="34" charset="-128"/>
              </a:rPr>
              <a:t>Elimination</a:t>
            </a:r>
          </a:p>
          <a:p>
            <a:pPr lvl="1">
              <a:lnSpc>
                <a:spcPct val="90000"/>
              </a:lnSpc>
            </a:pPr>
            <a:r>
              <a:rPr lang="en-US" altLang="en-US" sz="2800" dirty="0">
                <a:ea typeface="ＭＳ Ｐゴシック" pitchFamily="34" charset="-128"/>
              </a:rPr>
              <a:t>eliminated unchanged by the kidney via glomerular filtration; 85-95% of dose</a:t>
            </a:r>
          </a:p>
          <a:p>
            <a:pPr lvl="1">
              <a:lnSpc>
                <a:spcPct val="90000"/>
              </a:lnSpc>
            </a:pPr>
            <a:r>
              <a:rPr lang="en-US" altLang="en-US" sz="2800" dirty="0">
                <a:ea typeface="ＭＳ Ｐゴシック" pitchFamily="34" charset="-128"/>
              </a:rPr>
              <a:t>elimination half-life dependent on renal </a:t>
            </a:r>
            <a:r>
              <a:rPr lang="en-US" altLang="en-US" sz="2800" dirty="0" smtClean="0">
                <a:ea typeface="ＭＳ Ｐゴシック" pitchFamily="34" charset="-128"/>
              </a:rPr>
              <a:t>function.</a:t>
            </a:r>
            <a:endParaRPr lang="en-US" altLang="en-US" sz="2800" dirty="0">
              <a:ea typeface="ＭＳ Ｐゴシック" pitchFamily="34" charset="-128"/>
            </a:endParaRPr>
          </a:p>
          <a:p>
            <a:pPr lvl="2">
              <a:lnSpc>
                <a:spcPct val="90000"/>
              </a:lnSpc>
              <a:buSzPct val="75000"/>
              <a:buFont typeface="Wingdings" pitchFamily="2" charset="2"/>
              <a:buChar char="w"/>
            </a:pPr>
            <a:r>
              <a:rPr lang="en-US" altLang="en-US" sz="2800" dirty="0">
                <a:ea typeface="ＭＳ Ｐゴシック" pitchFamily="34" charset="-128"/>
              </a:rPr>
              <a:t>normal renal function - 2.5 to 4 </a:t>
            </a:r>
            <a:r>
              <a:rPr lang="en-US" altLang="en-US" sz="2800" dirty="0" smtClean="0">
                <a:ea typeface="ＭＳ Ｐゴシック" pitchFamily="34" charset="-128"/>
              </a:rPr>
              <a:t>hours impaired </a:t>
            </a:r>
            <a:r>
              <a:rPr lang="en-US" altLang="en-US" sz="2800" dirty="0">
                <a:ea typeface="ＭＳ Ｐゴシック" pitchFamily="34" charset="-128"/>
              </a:rPr>
              <a:t>renal function </a:t>
            </a:r>
            <a:r>
              <a:rPr lang="en-US" altLang="en-US" sz="2800" dirty="0" smtClean="0">
                <a:ea typeface="ＭＳ Ｐゴシック" pitchFamily="34" charset="-128"/>
              </a:rPr>
              <a:t>- </a:t>
            </a:r>
            <a:r>
              <a:rPr lang="en-US" altLang="en-US" sz="2800" dirty="0">
                <a:ea typeface="ＭＳ Ｐゴシック" pitchFamily="34" charset="-128"/>
              </a:rPr>
              <a:t>prolonged</a:t>
            </a:r>
            <a:endParaRPr lang="en-US" sz="2800" dirty="0"/>
          </a:p>
        </p:txBody>
      </p:sp>
      <p:sp>
        <p:nvSpPr>
          <p:cNvPr id="4" name="Date Placeholder 3"/>
          <p:cNvSpPr>
            <a:spLocks noGrp="1"/>
          </p:cNvSpPr>
          <p:nvPr>
            <p:ph type="dt" sz="half" idx="10"/>
          </p:nvPr>
        </p:nvSpPr>
        <p:spPr/>
        <p:txBody>
          <a:bodyPr/>
          <a:lstStyle/>
          <a:p>
            <a:fld id="{89F49D95-5984-46AC-98DB-4FA097DCB8AF}"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567997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Drug dosage forms</a:t>
            </a:r>
            <a:endParaRPr lang="en-US" dirty="0"/>
          </a:p>
        </p:txBody>
      </p:sp>
      <p:pic>
        <p:nvPicPr>
          <p:cNvPr id="4" name="Picture 70" descr="aerosol"/>
          <p:cNvPicPr>
            <a:picLocks noGrp="1" noChangeAspect="1" noChangeArrowheads="1"/>
          </p:cNvPicPr>
          <p:nvPr>
            <p:ph idx="1"/>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990600" y="2036928"/>
            <a:ext cx="80467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7" descr="See full size image">
            <a:hlinkClick r:id="rId3"/>
          </p:cNvPr>
          <p:cNvPicPr>
            <a:picLocks noChangeAspect="1" noChangeArrowheads="1"/>
          </p:cNvPicPr>
          <p:nvPr/>
        </p:nvPicPr>
        <p:blipFill>
          <a:blip r:embed="rId4">
            <a:clrChange>
              <a:clrFrom>
                <a:srgbClr val="D1DDD3"/>
              </a:clrFrom>
              <a:clrTo>
                <a:srgbClr val="D1DDD3">
                  <a:alpha val="0"/>
                </a:srgbClr>
              </a:clrTo>
            </a:clrChange>
            <a:extLst>
              <a:ext uri="{28A0092B-C50C-407E-A947-70E740481C1C}">
                <a14:useLocalDpi xmlns:a14="http://schemas.microsoft.com/office/drawing/2010/main" val="0"/>
              </a:ext>
            </a:extLst>
          </a:blip>
          <a:srcRect/>
          <a:stretch>
            <a:fillRect/>
          </a:stretch>
        </p:blipFill>
        <p:spPr bwMode="auto">
          <a:xfrm>
            <a:off x="0" y="3200400"/>
            <a:ext cx="1143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8" descr="fairlovely"/>
          <p:cNvPicPr>
            <a:picLocks noChangeAspect="1" noChangeArrowheads="1"/>
          </p:cNvPicPr>
          <p:nvPr/>
        </p:nvPicPr>
        <p:blipFill>
          <a:blip r:embed="rId5">
            <a:clrChange>
              <a:clrFrom>
                <a:srgbClr val="D4ACAA"/>
              </a:clrFrom>
              <a:clrTo>
                <a:srgbClr val="D4ACAA">
                  <a:alpha val="0"/>
                </a:srgbClr>
              </a:clrTo>
            </a:clrChange>
            <a:extLst>
              <a:ext uri="{28A0092B-C50C-407E-A947-70E740481C1C}">
                <a14:useLocalDpi xmlns:a14="http://schemas.microsoft.com/office/drawing/2010/main" val="0"/>
              </a:ext>
            </a:extLst>
          </a:blip>
          <a:srcRect/>
          <a:stretch>
            <a:fillRect/>
          </a:stretch>
        </p:blipFill>
        <p:spPr bwMode="auto">
          <a:xfrm>
            <a:off x="304800" y="4658720"/>
            <a:ext cx="1295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6" descr="Paracetamol_Tablet"/>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57600" y="914400"/>
            <a:ext cx="20955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4" descr="titel_non_pareil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15200" y="2057400"/>
            <a:ext cx="1409700"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3" descr="injection"/>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96200" y="3657600"/>
            <a:ext cx="14478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4"/>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54850" y="5067300"/>
            <a:ext cx="11747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9" descr="water_with_lemon"/>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19795" y="5535020"/>
            <a:ext cx="1295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61"/>
          <p:cNvSpPr txBox="1">
            <a:spLocks noChangeArrowheads="1"/>
          </p:cNvSpPr>
          <p:nvPr/>
        </p:nvSpPr>
        <p:spPr bwMode="auto">
          <a:xfrm>
            <a:off x="1824607" y="2272849"/>
            <a:ext cx="1346200" cy="485775"/>
          </a:xfrm>
          <a:prstGeom prst="rect">
            <a:avLst/>
          </a:prstGeom>
          <a:solidFill>
            <a:srgbClr val="FFFFFF"/>
          </a:solidFill>
          <a:ln w="28575">
            <a:solidFill>
              <a:srgbClr val="FF00FF"/>
            </a:solidFill>
            <a:miter lim="800000"/>
            <a:headEnd/>
            <a:tailEnd/>
          </a:ln>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eaLnBrk="1" hangingPunct="1"/>
            <a:r>
              <a:rPr lang="en-US" sz="2400" dirty="0">
                <a:solidFill>
                  <a:schemeClr val="tx1"/>
                </a:solidFill>
              </a:rPr>
              <a:t>Aerosol</a:t>
            </a:r>
          </a:p>
        </p:txBody>
      </p:sp>
      <p:sp>
        <p:nvSpPr>
          <p:cNvPr id="13" name="Text Box 54"/>
          <p:cNvSpPr txBox="1">
            <a:spLocks noChangeArrowheads="1"/>
          </p:cNvSpPr>
          <p:nvPr/>
        </p:nvSpPr>
        <p:spPr bwMode="auto">
          <a:xfrm>
            <a:off x="3810000" y="2222309"/>
            <a:ext cx="1317625" cy="485775"/>
          </a:xfrm>
          <a:prstGeom prst="rect">
            <a:avLst/>
          </a:prstGeom>
          <a:solidFill>
            <a:srgbClr val="FFFFFF"/>
          </a:solidFill>
          <a:ln w="28575">
            <a:solidFill>
              <a:srgbClr val="FF00FF"/>
            </a:solidFill>
            <a:miter lim="800000"/>
            <a:headEnd/>
            <a:tailEnd/>
          </a:ln>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eaLnBrk="1" hangingPunct="1"/>
            <a:r>
              <a:rPr lang="en-US" sz="2400">
                <a:solidFill>
                  <a:schemeClr val="tx1"/>
                </a:solidFill>
              </a:rPr>
              <a:t>Tablets</a:t>
            </a:r>
          </a:p>
        </p:txBody>
      </p:sp>
      <p:sp>
        <p:nvSpPr>
          <p:cNvPr id="14" name="Text Box 55"/>
          <p:cNvSpPr txBox="1">
            <a:spLocks noChangeArrowheads="1"/>
          </p:cNvSpPr>
          <p:nvPr/>
        </p:nvSpPr>
        <p:spPr bwMode="auto">
          <a:xfrm>
            <a:off x="5746845" y="2459011"/>
            <a:ext cx="1416050" cy="485775"/>
          </a:xfrm>
          <a:prstGeom prst="rect">
            <a:avLst/>
          </a:prstGeom>
          <a:solidFill>
            <a:srgbClr val="FFFFFF"/>
          </a:solidFill>
          <a:ln w="28575">
            <a:solidFill>
              <a:srgbClr val="FF00FF"/>
            </a:solidFill>
            <a:miter lim="800000"/>
            <a:headEnd/>
            <a:tailEnd/>
          </a:ln>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eaLnBrk="1" hangingPunct="1"/>
            <a:r>
              <a:rPr lang="en-US" sz="2400">
                <a:solidFill>
                  <a:schemeClr val="tx1"/>
                </a:solidFill>
              </a:rPr>
              <a:t>Capsule</a:t>
            </a:r>
          </a:p>
        </p:txBody>
      </p:sp>
      <p:sp>
        <p:nvSpPr>
          <p:cNvPr id="15" name="Text Box 56"/>
          <p:cNvSpPr txBox="1">
            <a:spLocks noChangeArrowheads="1"/>
          </p:cNvSpPr>
          <p:nvPr/>
        </p:nvSpPr>
        <p:spPr bwMode="auto">
          <a:xfrm>
            <a:off x="6096000" y="3886200"/>
            <a:ext cx="1563688" cy="485775"/>
          </a:xfrm>
          <a:prstGeom prst="rect">
            <a:avLst/>
          </a:prstGeom>
          <a:solidFill>
            <a:srgbClr val="FFFFFF"/>
          </a:solidFill>
          <a:ln w="28575">
            <a:solidFill>
              <a:srgbClr val="FF00FF"/>
            </a:solidFill>
            <a:miter lim="800000"/>
            <a:headEnd/>
            <a:tailEnd/>
          </a:ln>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eaLnBrk="1" hangingPunct="1"/>
            <a:r>
              <a:rPr lang="en-US" sz="2400">
                <a:solidFill>
                  <a:schemeClr val="tx1"/>
                </a:solidFill>
              </a:rPr>
              <a:t>Injection</a:t>
            </a:r>
          </a:p>
        </p:txBody>
      </p:sp>
      <p:sp>
        <p:nvSpPr>
          <p:cNvPr id="16" name="Text Box 57"/>
          <p:cNvSpPr txBox="1">
            <a:spLocks noChangeArrowheads="1"/>
          </p:cNvSpPr>
          <p:nvPr/>
        </p:nvSpPr>
        <p:spPr bwMode="auto">
          <a:xfrm>
            <a:off x="5725413" y="5330730"/>
            <a:ext cx="1458913" cy="485775"/>
          </a:xfrm>
          <a:prstGeom prst="rect">
            <a:avLst/>
          </a:prstGeom>
          <a:solidFill>
            <a:srgbClr val="FFFFFF"/>
          </a:solidFill>
          <a:ln w="28575">
            <a:solidFill>
              <a:srgbClr val="FF00FF"/>
            </a:solidFill>
            <a:miter lim="800000"/>
            <a:headEnd/>
            <a:tailEnd/>
          </a:ln>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eaLnBrk="1" hangingPunct="1"/>
            <a:r>
              <a:rPr lang="en-US" sz="2400" dirty="0">
                <a:solidFill>
                  <a:schemeClr val="tx1"/>
                </a:solidFill>
              </a:rPr>
              <a:t>Infusion</a:t>
            </a:r>
          </a:p>
        </p:txBody>
      </p:sp>
      <p:sp>
        <p:nvSpPr>
          <p:cNvPr id="17" name="Text Box 58"/>
          <p:cNvSpPr txBox="1">
            <a:spLocks noChangeArrowheads="1"/>
          </p:cNvSpPr>
          <p:nvPr/>
        </p:nvSpPr>
        <p:spPr bwMode="auto">
          <a:xfrm>
            <a:off x="3364018" y="5009510"/>
            <a:ext cx="1468438" cy="485775"/>
          </a:xfrm>
          <a:prstGeom prst="rect">
            <a:avLst/>
          </a:prstGeom>
          <a:solidFill>
            <a:srgbClr val="FFFFFF"/>
          </a:solidFill>
          <a:ln w="28575">
            <a:solidFill>
              <a:srgbClr val="FF00FF"/>
            </a:solidFill>
            <a:miter lim="800000"/>
            <a:headEnd/>
            <a:tailEnd/>
          </a:ln>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eaLnBrk="1" hangingPunct="1"/>
            <a:r>
              <a:rPr lang="en-US" sz="2400">
                <a:solidFill>
                  <a:schemeClr val="tx1"/>
                </a:solidFill>
              </a:rPr>
              <a:t>Solution</a:t>
            </a:r>
          </a:p>
        </p:txBody>
      </p:sp>
      <p:sp>
        <p:nvSpPr>
          <p:cNvPr id="18" name="Text Box 60"/>
          <p:cNvSpPr txBox="1">
            <a:spLocks noChangeArrowheads="1"/>
          </p:cNvSpPr>
          <p:nvPr/>
        </p:nvSpPr>
        <p:spPr bwMode="auto">
          <a:xfrm>
            <a:off x="1804254" y="5201076"/>
            <a:ext cx="1216025" cy="485775"/>
          </a:xfrm>
          <a:prstGeom prst="rect">
            <a:avLst/>
          </a:prstGeom>
          <a:solidFill>
            <a:srgbClr val="FFFFFF"/>
          </a:solidFill>
          <a:ln w="28575">
            <a:solidFill>
              <a:srgbClr val="FF00FF"/>
            </a:solidFill>
            <a:miter lim="800000"/>
            <a:headEnd/>
            <a:tailEnd/>
          </a:ln>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eaLnBrk="1" hangingPunct="1"/>
            <a:r>
              <a:rPr lang="en-US" sz="2400">
                <a:solidFill>
                  <a:schemeClr val="tx1"/>
                </a:solidFill>
              </a:rPr>
              <a:t>Cream</a:t>
            </a:r>
          </a:p>
        </p:txBody>
      </p:sp>
      <p:sp>
        <p:nvSpPr>
          <p:cNvPr id="19" name="Text Box 59"/>
          <p:cNvSpPr txBox="1">
            <a:spLocks noChangeArrowheads="1"/>
          </p:cNvSpPr>
          <p:nvPr/>
        </p:nvSpPr>
        <p:spPr bwMode="auto">
          <a:xfrm>
            <a:off x="1633538" y="4010025"/>
            <a:ext cx="1960562" cy="485775"/>
          </a:xfrm>
          <a:prstGeom prst="rect">
            <a:avLst/>
          </a:prstGeom>
          <a:solidFill>
            <a:srgbClr val="FFFFFF"/>
          </a:solidFill>
          <a:ln w="28575">
            <a:solidFill>
              <a:srgbClr val="FF00FF"/>
            </a:solidFill>
            <a:miter lim="800000"/>
            <a:headEnd/>
            <a:tailEnd/>
          </a:ln>
        </p:spPr>
        <p:txBody>
          <a:bodyPr wrap="none">
            <a:spAutoFit/>
          </a:bodyPr>
          <a:lstStyle>
            <a:lvl1pPr eaLnBrk="0" hangingPunct="0">
              <a:defRPr sz="2000">
                <a:solidFill>
                  <a:schemeClr val="bg1"/>
                </a:solidFill>
                <a:latin typeface="Verdana" pitchFamily="34" charset="0"/>
                <a:cs typeface="Times New Roman" pitchFamily="18" charset="0"/>
              </a:defRPr>
            </a:lvl1pPr>
            <a:lvl2pPr marL="742950" indent="-285750" eaLnBrk="0" hangingPunct="0">
              <a:defRPr sz="2000">
                <a:solidFill>
                  <a:schemeClr val="bg1"/>
                </a:solidFill>
                <a:latin typeface="Verdana" pitchFamily="34" charset="0"/>
                <a:cs typeface="Times New Roman" pitchFamily="18" charset="0"/>
              </a:defRPr>
            </a:lvl2pPr>
            <a:lvl3pPr marL="1143000" indent="-228600" eaLnBrk="0" hangingPunct="0">
              <a:defRPr sz="2000">
                <a:solidFill>
                  <a:schemeClr val="bg1"/>
                </a:solidFill>
                <a:latin typeface="Verdana" pitchFamily="34" charset="0"/>
                <a:cs typeface="Times New Roman" pitchFamily="18" charset="0"/>
              </a:defRPr>
            </a:lvl3pPr>
            <a:lvl4pPr marL="1600200" indent="-228600" eaLnBrk="0" hangingPunct="0">
              <a:defRPr sz="2000">
                <a:solidFill>
                  <a:schemeClr val="bg1"/>
                </a:solidFill>
                <a:latin typeface="Verdana" pitchFamily="34" charset="0"/>
                <a:cs typeface="Times New Roman" pitchFamily="18" charset="0"/>
              </a:defRPr>
            </a:lvl4pPr>
            <a:lvl5pPr marL="2057400" indent="-228600" eaLnBrk="0" hangingPunct="0">
              <a:defRPr sz="2000">
                <a:solidFill>
                  <a:schemeClr val="bg1"/>
                </a:solidFill>
                <a:latin typeface="Verdana" pitchFamily="34" charset="0"/>
                <a:cs typeface="Times New Roman" pitchFamily="18" charset="0"/>
              </a:defRPr>
            </a:lvl5pPr>
            <a:lvl6pPr marL="25146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6pPr>
            <a:lvl7pPr marL="29718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7pPr>
            <a:lvl8pPr marL="34290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8pPr>
            <a:lvl9pPr marL="3886200" indent="-228600" algn="ctr" eaLnBrk="0" fontAlgn="base" hangingPunct="0">
              <a:spcBef>
                <a:spcPct val="0"/>
              </a:spcBef>
              <a:spcAft>
                <a:spcPct val="0"/>
              </a:spcAft>
              <a:defRPr sz="2000">
                <a:solidFill>
                  <a:schemeClr val="bg1"/>
                </a:solidFill>
                <a:latin typeface="Verdana" pitchFamily="34" charset="0"/>
                <a:cs typeface="Times New Roman" pitchFamily="18" charset="0"/>
              </a:defRPr>
            </a:lvl9pPr>
          </a:lstStyle>
          <a:p>
            <a:pPr algn="l" eaLnBrk="1" hangingPunct="1"/>
            <a:r>
              <a:rPr lang="en-US" sz="2400">
                <a:solidFill>
                  <a:schemeClr val="tx1"/>
                </a:solidFill>
              </a:rPr>
              <a:t>Suspension</a:t>
            </a:r>
          </a:p>
        </p:txBody>
      </p:sp>
      <p:sp>
        <p:nvSpPr>
          <p:cNvPr id="3" name="Date Placeholder 2"/>
          <p:cNvSpPr>
            <a:spLocks noGrp="1"/>
          </p:cNvSpPr>
          <p:nvPr>
            <p:ph type="dt" sz="half" idx="10"/>
          </p:nvPr>
        </p:nvSpPr>
        <p:spPr/>
        <p:txBody>
          <a:bodyPr/>
          <a:lstStyle/>
          <a:p>
            <a:fld id="{EB152E46-DE67-4EA5-B628-7301620E794E}" type="datetime1">
              <a:rPr lang="en-US" smtClean="0"/>
              <a:t>1/30/2017</a:t>
            </a:fld>
            <a:endParaRPr lang="en-US"/>
          </a:p>
        </p:txBody>
      </p:sp>
      <p:sp>
        <p:nvSpPr>
          <p:cNvPr id="20" name="Footer Placeholder 19"/>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82975749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686800" cy="457200"/>
          </a:xfrm>
        </p:spPr>
        <p:txBody>
          <a:bodyPr>
            <a:normAutofit fontScale="90000"/>
          </a:bodyPr>
          <a:lstStyle/>
          <a:p>
            <a:r>
              <a:rPr lang="en-US" altLang="en-US" b="1" dirty="0" smtClean="0">
                <a:effectLst>
                  <a:outerShdw blurRad="38100" dist="38100" dir="2700000" algn="tl">
                    <a:srgbClr val="000000">
                      <a:alpha val="43137"/>
                    </a:srgbClr>
                  </a:outerShdw>
                </a:effectLst>
                <a:ea typeface="ＭＳ Ｐゴシック" pitchFamily="34" charset="-128"/>
              </a:rPr>
              <a:t>Spectrum </a:t>
            </a:r>
            <a:r>
              <a:rPr lang="en-US" altLang="en-US" b="1" dirty="0">
                <a:effectLst>
                  <a:outerShdw blurRad="38100" dist="38100" dir="2700000" algn="tl">
                    <a:srgbClr val="000000">
                      <a:alpha val="43137"/>
                    </a:srgbClr>
                  </a:outerShdw>
                </a:effectLst>
                <a:ea typeface="ＭＳ Ｐゴシック" pitchFamily="34" charset="-128"/>
              </a:rPr>
              <a:t>of </a:t>
            </a:r>
            <a:r>
              <a:rPr lang="en-US" altLang="en-US" b="1" dirty="0" smtClean="0">
                <a:effectLst>
                  <a:outerShdw blurRad="38100" dist="38100" dir="2700000" algn="tl">
                    <a:srgbClr val="000000">
                      <a:alpha val="43137"/>
                    </a:srgbClr>
                  </a:outerShdw>
                </a:effectLst>
                <a:ea typeface="ＭＳ Ｐゴシック" pitchFamily="34" charset="-128"/>
              </a:rPr>
              <a:t>Activity and uses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838200"/>
            <a:ext cx="8991600" cy="6019800"/>
          </a:xfrm>
        </p:spPr>
        <p:txBody>
          <a:bodyPr>
            <a:noAutofit/>
          </a:bodyPr>
          <a:lstStyle/>
          <a:p>
            <a:pPr>
              <a:lnSpc>
                <a:spcPct val="90000"/>
              </a:lnSpc>
            </a:pPr>
            <a:r>
              <a:rPr lang="en-US" sz="2800" b="1" dirty="0"/>
              <a:t>USES: </a:t>
            </a:r>
            <a:r>
              <a:rPr lang="en-US" sz="2800" dirty="0"/>
              <a:t>Are used most widely against </a:t>
            </a:r>
            <a:r>
              <a:rPr lang="en-US" sz="2800" b="1" dirty="0"/>
              <a:t>gram-negative</a:t>
            </a:r>
            <a:r>
              <a:rPr lang="en-US" sz="2800" dirty="0"/>
              <a:t> enteric bacteria, especially </a:t>
            </a:r>
            <a:r>
              <a:rPr lang="en-US" sz="2800" dirty="0" smtClean="0"/>
              <a:t>when the isolate maybe drug-resistant and when there is bacteremia &amp; sepsis.</a:t>
            </a:r>
          </a:p>
          <a:p>
            <a:pPr>
              <a:lnSpc>
                <a:spcPct val="90000"/>
              </a:lnSpc>
            </a:pPr>
            <a:r>
              <a:rPr lang="en-US" altLang="en-US" sz="2800" dirty="0" smtClean="0">
                <a:ea typeface="ＭＳ Ｐゴシック" pitchFamily="34" charset="-128"/>
              </a:rPr>
              <a:t>They are almost always used with B-lactam antibiotics</a:t>
            </a:r>
          </a:p>
          <a:p>
            <a:pPr>
              <a:lnSpc>
                <a:spcPct val="90000"/>
              </a:lnSpc>
              <a:buNone/>
            </a:pPr>
            <a:r>
              <a:rPr lang="en-US" altLang="en-US" sz="2800" b="1" i="1" dirty="0">
                <a:ea typeface="ＭＳ Ｐゴシック" pitchFamily="34" charset="-128"/>
              </a:rPr>
              <a:t>Gram-Negative Aerobes </a:t>
            </a:r>
            <a:r>
              <a:rPr lang="en-US" altLang="en-US" sz="2800" b="1" dirty="0">
                <a:ea typeface="ＭＳ Ｐゴシック" pitchFamily="34" charset="-128"/>
              </a:rPr>
              <a:t>(not streptomycin)</a:t>
            </a:r>
            <a:endParaRPr lang="en-US" altLang="en-US" sz="2800" dirty="0">
              <a:ea typeface="ＭＳ Ｐゴシック" pitchFamily="34" charset="-128"/>
            </a:endParaRPr>
          </a:p>
          <a:p>
            <a:pPr>
              <a:lnSpc>
                <a:spcPct val="90000"/>
              </a:lnSpc>
              <a:buNone/>
            </a:pPr>
            <a:r>
              <a:rPr lang="en-US" altLang="en-US" sz="2800" i="1" dirty="0">
                <a:ea typeface="ＭＳ Ｐゴシック" pitchFamily="34" charset="-128"/>
              </a:rPr>
              <a:t>E. coli, K. </a:t>
            </a:r>
            <a:r>
              <a:rPr lang="en-US" altLang="en-US" sz="2800" i="1" dirty="0" err="1">
                <a:ea typeface="ＭＳ Ｐゴシック" pitchFamily="34" charset="-128"/>
              </a:rPr>
              <a:t>pneumoniae</a:t>
            </a:r>
            <a:r>
              <a:rPr lang="en-US" altLang="en-US" sz="2800" i="1" dirty="0">
                <a:ea typeface="ＭＳ Ｐゴシック" pitchFamily="34" charset="-128"/>
              </a:rPr>
              <a:t>, Proteus</a:t>
            </a:r>
            <a:r>
              <a:rPr lang="en-US" altLang="en-US" sz="2800" dirty="0">
                <a:ea typeface="ＭＳ Ｐゴシック" pitchFamily="34" charset="-128"/>
              </a:rPr>
              <a:t> </a:t>
            </a:r>
            <a:r>
              <a:rPr lang="en-US" altLang="en-US" sz="2800" i="1" dirty="0" smtClean="0">
                <a:ea typeface="ＭＳ Ｐゴシック" pitchFamily="34" charset="-128"/>
              </a:rPr>
              <a:t>sp.; </a:t>
            </a:r>
            <a:r>
              <a:rPr lang="en-US" altLang="en-US" sz="2800" i="1" dirty="0" err="1" smtClean="0">
                <a:ea typeface="ＭＳ Ｐゴシック" pitchFamily="34" charset="-128"/>
              </a:rPr>
              <a:t>Acinetobacter</a:t>
            </a:r>
            <a:r>
              <a:rPr lang="en-US" altLang="en-US" sz="2800" i="1" dirty="0">
                <a:ea typeface="ＭＳ Ｐゴシック" pitchFamily="34" charset="-128"/>
              </a:rPr>
              <a:t>, </a:t>
            </a:r>
            <a:r>
              <a:rPr lang="en-US" altLang="en-US" sz="2800" i="1" dirty="0" err="1">
                <a:ea typeface="ＭＳ Ｐゴシック" pitchFamily="34" charset="-128"/>
              </a:rPr>
              <a:t>Citrobacter</a:t>
            </a:r>
            <a:r>
              <a:rPr lang="en-US" altLang="en-US" sz="2800" i="1" dirty="0">
                <a:ea typeface="ＭＳ Ｐゴシック" pitchFamily="34" charset="-128"/>
              </a:rPr>
              <a:t>, </a:t>
            </a:r>
            <a:r>
              <a:rPr lang="en-US" altLang="en-US" sz="2800" i="1" dirty="0" err="1">
                <a:ea typeface="ＭＳ Ｐゴシック" pitchFamily="34" charset="-128"/>
              </a:rPr>
              <a:t>Enterobacter</a:t>
            </a:r>
            <a:r>
              <a:rPr lang="en-US" altLang="en-US" sz="2800" dirty="0">
                <a:ea typeface="ＭＳ Ｐゴシック" pitchFamily="34" charset="-128"/>
              </a:rPr>
              <a:t> </a:t>
            </a:r>
            <a:r>
              <a:rPr lang="en-US" altLang="en-US" sz="2800" i="1" dirty="0">
                <a:ea typeface="ＭＳ Ｐゴシック" pitchFamily="34" charset="-128"/>
              </a:rPr>
              <a:t>sp.</a:t>
            </a:r>
          </a:p>
          <a:p>
            <a:pPr>
              <a:lnSpc>
                <a:spcPct val="90000"/>
              </a:lnSpc>
              <a:buNone/>
            </a:pPr>
            <a:r>
              <a:rPr lang="en-US" altLang="en-US" sz="2800" i="1" dirty="0" err="1">
                <a:ea typeface="ＭＳ Ｐゴシック" pitchFamily="34" charset="-128"/>
              </a:rPr>
              <a:t>Morganella</a:t>
            </a:r>
            <a:r>
              <a:rPr lang="en-US" altLang="en-US" sz="2800" i="1" dirty="0">
                <a:ea typeface="ＭＳ Ｐゴシック" pitchFamily="34" charset="-128"/>
              </a:rPr>
              <a:t>, </a:t>
            </a:r>
            <a:r>
              <a:rPr lang="en-US" altLang="en-US" sz="2800" i="1" dirty="0" err="1">
                <a:ea typeface="ＭＳ Ｐゴシック" pitchFamily="34" charset="-128"/>
              </a:rPr>
              <a:t>Providencia</a:t>
            </a:r>
            <a:r>
              <a:rPr lang="en-US" altLang="en-US" sz="2800" i="1" dirty="0">
                <a:ea typeface="ＭＳ Ｐゴシック" pitchFamily="34" charset="-128"/>
              </a:rPr>
              <a:t>, </a:t>
            </a:r>
            <a:r>
              <a:rPr lang="en-US" altLang="en-US" sz="2800" i="1" dirty="0" err="1">
                <a:ea typeface="ＭＳ Ｐゴシック" pitchFamily="34" charset="-128"/>
              </a:rPr>
              <a:t>Serratia</a:t>
            </a:r>
            <a:r>
              <a:rPr lang="en-US" altLang="en-US" sz="2800" i="1" dirty="0">
                <a:ea typeface="ＭＳ Ｐゴシック" pitchFamily="34" charset="-128"/>
              </a:rPr>
              <a:t>, Salmonella, </a:t>
            </a:r>
            <a:r>
              <a:rPr lang="en-US" altLang="en-US" sz="2800" i="1" dirty="0" err="1">
                <a:ea typeface="ＭＳ Ｐゴシック" pitchFamily="34" charset="-128"/>
              </a:rPr>
              <a:t>Shigella</a:t>
            </a:r>
            <a:endParaRPr lang="en-US" altLang="en-US" sz="2800" i="1" dirty="0">
              <a:ea typeface="ＭＳ Ｐゴシック" pitchFamily="34" charset="-128"/>
            </a:endParaRPr>
          </a:p>
          <a:p>
            <a:pPr>
              <a:lnSpc>
                <a:spcPct val="90000"/>
              </a:lnSpc>
              <a:buNone/>
            </a:pPr>
            <a:r>
              <a:rPr lang="en-US" altLang="en-US" sz="2800" i="1" dirty="0">
                <a:ea typeface="ＭＳ Ｐゴシック" pitchFamily="34" charset="-128"/>
              </a:rPr>
              <a:t>Pseudomonas </a:t>
            </a:r>
            <a:r>
              <a:rPr lang="en-US" altLang="en-US" sz="2800" i="1" dirty="0" err="1">
                <a:ea typeface="ＭＳ Ｐゴシック" pitchFamily="34" charset="-128"/>
              </a:rPr>
              <a:t>aeruginosa</a:t>
            </a:r>
            <a:r>
              <a:rPr lang="en-US" altLang="en-US" sz="2800" i="1" dirty="0">
                <a:ea typeface="ＭＳ Ｐゴシック" pitchFamily="34" charset="-128"/>
              </a:rPr>
              <a:t> </a:t>
            </a:r>
            <a:r>
              <a:rPr lang="en-US" altLang="en-US" sz="2800" dirty="0">
                <a:ea typeface="ＭＳ Ｐゴシック" pitchFamily="34" charset="-128"/>
              </a:rPr>
              <a:t>(</a:t>
            </a:r>
            <a:r>
              <a:rPr lang="en-US" altLang="en-US" sz="2800" dirty="0" err="1">
                <a:ea typeface="ＭＳ Ｐゴシック" pitchFamily="34" charset="-128"/>
              </a:rPr>
              <a:t>amik</a:t>
            </a:r>
            <a:r>
              <a:rPr lang="en-US" altLang="en-US" sz="2800" dirty="0">
                <a:ea typeface="ＭＳ Ｐゴシック" pitchFamily="34" charset="-128"/>
              </a:rPr>
              <a:t>&gt;</a:t>
            </a:r>
            <a:r>
              <a:rPr lang="en-US" altLang="en-US" sz="2800" dirty="0" err="1">
                <a:ea typeface="ＭＳ Ｐゴシック" pitchFamily="34" charset="-128"/>
              </a:rPr>
              <a:t>tobra</a:t>
            </a:r>
            <a:r>
              <a:rPr lang="en-US" altLang="en-US" sz="2800" dirty="0">
                <a:ea typeface="ＭＳ Ｐゴシック" pitchFamily="34" charset="-128"/>
              </a:rPr>
              <a:t>&gt;gent) </a:t>
            </a:r>
          </a:p>
          <a:p>
            <a:pPr>
              <a:lnSpc>
                <a:spcPct val="90000"/>
              </a:lnSpc>
              <a:buNone/>
            </a:pPr>
            <a:r>
              <a:rPr lang="en-US" altLang="en-US" sz="2800" b="1" i="1" dirty="0">
                <a:ea typeface="ＭＳ Ｐゴシック" pitchFamily="34" charset="-128"/>
              </a:rPr>
              <a:t>Mycobacteria: </a:t>
            </a:r>
            <a:r>
              <a:rPr lang="en-US" altLang="en-US" sz="2800" dirty="0">
                <a:ea typeface="ＭＳ Ｐゴシック" pitchFamily="34" charset="-128"/>
              </a:rPr>
              <a:t>tuberculosis - </a:t>
            </a:r>
            <a:r>
              <a:rPr lang="en-US" altLang="en-US" sz="2800" dirty="0" smtClean="0">
                <a:ea typeface="ＭＳ Ｐゴシック" pitchFamily="34" charset="-128"/>
              </a:rPr>
              <a:t>streptomycin</a:t>
            </a:r>
            <a:endParaRPr lang="en-US" altLang="en-US" sz="2800" b="1" i="1" dirty="0" smtClean="0">
              <a:ea typeface="ＭＳ Ｐゴシック" pitchFamily="34" charset="-128"/>
            </a:endParaRPr>
          </a:p>
        </p:txBody>
      </p:sp>
      <p:sp>
        <p:nvSpPr>
          <p:cNvPr id="4" name="Date Placeholder 3"/>
          <p:cNvSpPr>
            <a:spLocks noGrp="1"/>
          </p:cNvSpPr>
          <p:nvPr>
            <p:ph type="dt" sz="half" idx="10"/>
          </p:nvPr>
        </p:nvSpPr>
        <p:spPr/>
        <p:txBody>
          <a:bodyPr/>
          <a:lstStyle/>
          <a:p>
            <a:fld id="{A881DECD-034D-4C49-BA91-F77F15B7B1FB}"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53502462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90000"/>
              </a:lnSpc>
              <a:buNone/>
            </a:pPr>
            <a:r>
              <a:rPr lang="en-US" altLang="en-US" b="1" i="1" dirty="0">
                <a:ea typeface="ＭＳ Ｐゴシック" pitchFamily="34" charset="-128"/>
              </a:rPr>
              <a:t>Gram-Positive Aerobes: </a:t>
            </a:r>
            <a:r>
              <a:rPr lang="en-US" altLang="en-US" dirty="0">
                <a:ea typeface="ＭＳ Ｐゴシック" pitchFamily="34" charset="-128"/>
              </a:rPr>
              <a:t>Most </a:t>
            </a:r>
            <a:r>
              <a:rPr lang="en-US" altLang="en-US" i="1" dirty="0">
                <a:ea typeface="ＭＳ Ｐゴシック" pitchFamily="34" charset="-128"/>
              </a:rPr>
              <a:t>Staphylococcus aureus (Septicemia, abscesses)</a:t>
            </a:r>
            <a:r>
              <a:rPr lang="en-US" altLang="en-US" dirty="0">
                <a:ea typeface="ＭＳ Ｐゴシック" pitchFamily="34" charset="-128"/>
              </a:rPr>
              <a:t>; </a:t>
            </a:r>
            <a:r>
              <a:rPr lang="en-US" altLang="en-US" i="1" dirty="0">
                <a:ea typeface="ＭＳ Ｐゴシック" pitchFamily="34" charset="-128"/>
              </a:rPr>
              <a:t>Streptococci </a:t>
            </a:r>
            <a:r>
              <a:rPr lang="en-US" altLang="en-US" i="1" dirty="0" err="1">
                <a:ea typeface="ＭＳ Ｐゴシック" pitchFamily="34" charset="-128"/>
              </a:rPr>
              <a:t>viridans</a:t>
            </a:r>
            <a:r>
              <a:rPr lang="en-US" altLang="en-US" i="1" dirty="0">
                <a:ea typeface="ＭＳ Ｐゴシック" pitchFamily="34" charset="-128"/>
              </a:rPr>
              <a:t> </a:t>
            </a:r>
            <a:r>
              <a:rPr lang="en-US" altLang="en-US" dirty="0">
                <a:ea typeface="ＭＳ Ｐゴシック" pitchFamily="34" charset="-128"/>
              </a:rPr>
              <a:t>(in combination with a cell-wall agent) – </a:t>
            </a:r>
            <a:r>
              <a:rPr lang="en-US" altLang="en-US" i="1" dirty="0">
                <a:ea typeface="ＭＳ Ｐゴシック" pitchFamily="34" charset="-128"/>
              </a:rPr>
              <a:t>Endocarditis; Enterococcus</a:t>
            </a:r>
            <a:r>
              <a:rPr lang="en-US" altLang="en-US" dirty="0">
                <a:ea typeface="ＭＳ Ｐゴシック" pitchFamily="34" charset="-128"/>
              </a:rPr>
              <a:t> </a:t>
            </a:r>
            <a:r>
              <a:rPr lang="en-US" altLang="en-US" i="1" dirty="0">
                <a:ea typeface="ＭＳ Ｐゴシック" pitchFamily="34" charset="-128"/>
              </a:rPr>
              <a:t>sp. </a:t>
            </a:r>
            <a:r>
              <a:rPr lang="en-US" altLang="en-US" dirty="0">
                <a:ea typeface="ＭＳ Ｐゴシック" pitchFamily="34" charset="-128"/>
              </a:rPr>
              <a:t>(only in combination with a cell-wall agent</a:t>
            </a:r>
            <a:r>
              <a:rPr lang="en-US" altLang="en-US" dirty="0" smtClean="0">
                <a:ea typeface="ＭＳ Ｐゴシック" pitchFamily="34" charset="-128"/>
              </a:rPr>
              <a:t>).</a:t>
            </a:r>
          </a:p>
          <a:p>
            <a:pPr>
              <a:lnSpc>
                <a:spcPct val="90000"/>
              </a:lnSpc>
              <a:buNone/>
            </a:pPr>
            <a:r>
              <a:rPr lang="en-US" altLang="en-US" dirty="0" smtClean="0">
                <a:ea typeface="ＭＳ Ｐゴシック" pitchFamily="34" charset="-128"/>
              </a:rPr>
              <a:t>EXAMPLES:</a:t>
            </a:r>
          </a:p>
          <a:p>
            <a:pPr marL="0" indent="0">
              <a:lnSpc>
                <a:spcPct val="90000"/>
              </a:lnSpc>
              <a:buNone/>
            </a:pPr>
            <a:r>
              <a:rPr lang="en-US" altLang="en-US" dirty="0"/>
              <a:t>Amikacin (</a:t>
            </a:r>
            <a:r>
              <a:rPr lang="en-US" altLang="en-US" dirty="0" err="1"/>
              <a:t>Amikin</a:t>
            </a:r>
            <a:r>
              <a:rPr lang="en-US" altLang="en-US" dirty="0"/>
              <a:t>), Gentamicin (</a:t>
            </a:r>
            <a:r>
              <a:rPr lang="en-US" altLang="en-US" dirty="0" err="1"/>
              <a:t>Garamycin</a:t>
            </a:r>
            <a:r>
              <a:rPr lang="en-US" altLang="en-US" dirty="0"/>
              <a:t>), Neomycin, Streptomycin, </a:t>
            </a:r>
            <a:r>
              <a:rPr lang="en-US" altLang="en-US" dirty="0" err="1"/>
              <a:t>Spectinomycin</a:t>
            </a:r>
            <a:r>
              <a:rPr lang="en-US" altLang="en-US" dirty="0"/>
              <a:t>, Tobramycin (</a:t>
            </a:r>
            <a:r>
              <a:rPr lang="en-US" altLang="en-US" dirty="0" err="1"/>
              <a:t>Nebcin</a:t>
            </a:r>
            <a:r>
              <a:rPr lang="en-US" altLang="en-US" dirty="0"/>
              <a:t>), </a:t>
            </a:r>
            <a:r>
              <a:rPr lang="en-US" altLang="en-US" dirty="0" err="1"/>
              <a:t>Netilmicin</a:t>
            </a:r>
            <a:r>
              <a:rPr lang="en-US" altLang="en-US" dirty="0"/>
              <a:t> (</a:t>
            </a:r>
            <a:r>
              <a:rPr lang="en-US" altLang="en-US" dirty="0" err="1"/>
              <a:t>Netromycin</a:t>
            </a:r>
            <a:r>
              <a:rPr lang="en-US" altLang="en-US" dirty="0"/>
              <a:t>)</a:t>
            </a:r>
          </a:p>
          <a:p>
            <a:pPr>
              <a:lnSpc>
                <a:spcPct val="90000"/>
              </a:lnSpc>
              <a:buNone/>
            </a:pPr>
            <a:endParaRPr lang="en-US" altLang="en-US" dirty="0">
              <a:ea typeface="ＭＳ Ｐゴシック" pitchFamily="34" charset="-128"/>
            </a:endParaRPr>
          </a:p>
          <a:p>
            <a:endParaRPr lang="en-US" dirty="0"/>
          </a:p>
          <a:p>
            <a:endParaRPr lang="en-US" dirty="0"/>
          </a:p>
        </p:txBody>
      </p:sp>
      <p:sp>
        <p:nvSpPr>
          <p:cNvPr id="4" name="Date Placeholder 3"/>
          <p:cNvSpPr>
            <a:spLocks noGrp="1"/>
          </p:cNvSpPr>
          <p:nvPr>
            <p:ph type="dt" sz="half" idx="10"/>
          </p:nvPr>
        </p:nvSpPr>
        <p:spPr/>
        <p:txBody>
          <a:bodyPr/>
          <a:lstStyle/>
          <a:p>
            <a:fld id="{DE94A92F-EA74-434C-99E9-F222A127A253}"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76686954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a:lnSpc>
                <a:spcPct val="90000"/>
              </a:lnSpc>
              <a:buNone/>
            </a:pPr>
            <a:r>
              <a:rPr lang="en-US" altLang="en-US" b="1" dirty="0">
                <a:ea typeface="ＭＳ Ｐゴシック" pitchFamily="34" charset="-128"/>
              </a:rPr>
              <a:t>STREPTOMYCIN: </a:t>
            </a:r>
          </a:p>
          <a:p>
            <a:pPr>
              <a:lnSpc>
                <a:spcPct val="90000"/>
              </a:lnSpc>
            </a:pPr>
            <a:r>
              <a:rPr lang="en-US" altLang="en-US" dirty="0">
                <a:ea typeface="ＭＳ Ｐゴシック" pitchFamily="34" charset="-128"/>
              </a:rPr>
              <a:t>Effective in treating Tuberculosis.</a:t>
            </a:r>
          </a:p>
          <a:p>
            <a:pPr>
              <a:lnSpc>
                <a:spcPct val="90000"/>
              </a:lnSpc>
            </a:pPr>
            <a:r>
              <a:rPr lang="en-US" altLang="en-US" dirty="0">
                <a:ea typeface="ＭＳ Ｐゴシック" pitchFamily="34" charset="-128"/>
              </a:rPr>
              <a:t>Besides, also used to treat tularemia caused by </a:t>
            </a:r>
            <a:r>
              <a:rPr lang="en-US" altLang="en-US" i="1" dirty="0">
                <a:ea typeface="ＭＳ Ｐゴシック" pitchFamily="34" charset="-128"/>
              </a:rPr>
              <a:t>Francisella tularensis and the plague caused by Yersinia pestis.</a:t>
            </a:r>
          </a:p>
          <a:p>
            <a:pPr>
              <a:lnSpc>
                <a:spcPct val="90000"/>
              </a:lnSpc>
            </a:pPr>
            <a:r>
              <a:rPr lang="en-US" altLang="en-US" dirty="0">
                <a:ea typeface="ＭＳ Ｐゴシック" pitchFamily="34" charset="-128"/>
              </a:rPr>
              <a:t>Usually used in combination with a beta-lactam antibiotic in order to extend coverage to include potential gram positive pathogens and to take advantage of the synergism between these two classes of drugs</a:t>
            </a:r>
            <a:r>
              <a:rPr lang="en-US" altLang="en-US" dirty="0" smtClean="0">
                <a:ea typeface="ＭＳ Ｐゴシック" pitchFamily="34" charset="-128"/>
              </a:rPr>
              <a:t>.</a:t>
            </a:r>
          </a:p>
          <a:p>
            <a:pPr>
              <a:lnSpc>
                <a:spcPct val="90000"/>
              </a:lnSpc>
            </a:pPr>
            <a:endParaRPr lang="en-US" altLang="en-US" i="1" dirty="0">
              <a:ea typeface="ＭＳ Ｐゴシック" pitchFamily="34" charset="-128"/>
            </a:endParaRPr>
          </a:p>
          <a:p>
            <a:endParaRPr lang="en-US" dirty="0"/>
          </a:p>
        </p:txBody>
      </p:sp>
      <p:sp>
        <p:nvSpPr>
          <p:cNvPr id="4" name="Date Placeholder 3"/>
          <p:cNvSpPr>
            <a:spLocks noGrp="1"/>
          </p:cNvSpPr>
          <p:nvPr>
            <p:ph type="dt" sz="half" idx="10"/>
          </p:nvPr>
        </p:nvSpPr>
        <p:spPr/>
        <p:txBody>
          <a:bodyPr/>
          <a:lstStyle/>
          <a:p>
            <a:fld id="{935BDB24-6AF9-4821-9E5E-950603AFB10B}"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140058992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Gentamicin</a:t>
            </a:r>
            <a:endParaRPr lang="en-US" b="1" dirty="0"/>
          </a:p>
        </p:txBody>
      </p:sp>
      <p:sp>
        <p:nvSpPr>
          <p:cNvPr id="3" name="Content Placeholder 2"/>
          <p:cNvSpPr>
            <a:spLocks noGrp="1"/>
          </p:cNvSpPr>
          <p:nvPr>
            <p:ph idx="1"/>
          </p:nvPr>
        </p:nvSpPr>
        <p:spPr/>
        <p:txBody>
          <a:bodyPr>
            <a:noAutofit/>
          </a:bodyPr>
          <a:lstStyle/>
          <a:p>
            <a:r>
              <a:rPr lang="en-US" sz="2800" dirty="0" smtClean="0"/>
              <a:t>is </a:t>
            </a:r>
            <a:r>
              <a:rPr lang="en-US" sz="2800" dirty="0"/>
              <a:t>the most commonly used, </a:t>
            </a:r>
            <a:r>
              <a:rPr lang="en-US" sz="2800" dirty="0" smtClean="0"/>
              <a:t>covering</a:t>
            </a:r>
            <a:r>
              <a:rPr lang="en-US" sz="2800" dirty="0"/>
              <a:t> </a:t>
            </a:r>
            <a:r>
              <a:rPr lang="en-US" sz="2800" dirty="0" smtClean="0"/>
              <a:t>G</a:t>
            </a:r>
            <a:r>
              <a:rPr lang="en-US" sz="2800" dirty="0"/>
              <a:t> </a:t>
            </a:r>
            <a:r>
              <a:rPr lang="en-US" sz="2800" dirty="0" smtClean="0"/>
              <a:t>-</a:t>
            </a:r>
            <a:r>
              <a:rPr lang="en-US" sz="2800" dirty="0"/>
              <a:t> </a:t>
            </a:r>
            <a:r>
              <a:rPr lang="en-US" sz="2800" dirty="0" smtClean="0"/>
              <a:t>and G + organism, and many </a:t>
            </a:r>
            <a:r>
              <a:rPr lang="en-US" sz="2800" dirty="0"/>
              <a:t>of its </a:t>
            </a:r>
            <a:r>
              <a:rPr lang="en-US" sz="2800" dirty="0" smtClean="0"/>
              <a:t>properties </a:t>
            </a:r>
            <a:r>
              <a:rPr lang="en-US" sz="2800" dirty="0"/>
              <a:t>resemble those of those of other </a:t>
            </a:r>
            <a:r>
              <a:rPr lang="en-US" sz="2800" dirty="0" smtClean="0"/>
              <a:t>aminoglycosides.</a:t>
            </a:r>
            <a:endParaRPr lang="en-US" sz="2800" dirty="0"/>
          </a:p>
          <a:p>
            <a:r>
              <a:rPr lang="en-US" sz="2800" dirty="0"/>
              <a:t>Because of its </a:t>
            </a:r>
            <a:r>
              <a:rPr lang="en-US" sz="2800" dirty="0" smtClean="0"/>
              <a:t>cheaper </a:t>
            </a:r>
            <a:r>
              <a:rPr lang="en-US" sz="2800" dirty="0"/>
              <a:t>price and excellent </a:t>
            </a:r>
            <a:r>
              <a:rPr lang="en-US" sz="2800" dirty="0" smtClean="0"/>
              <a:t>effect, </a:t>
            </a:r>
            <a:r>
              <a:rPr lang="en-US" sz="2800" dirty="0" err="1" smtClean="0"/>
              <a:t>gentamicinis</a:t>
            </a:r>
            <a:r>
              <a:rPr lang="en-US" sz="2800" dirty="0" smtClean="0"/>
              <a:t> </a:t>
            </a:r>
            <a:r>
              <a:rPr lang="en-US" sz="2800" dirty="0"/>
              <a:t>usually used as the </a:t>
            </a:r>
            <a:r>
              <a:rPr lang="en-US" sz="2800" b="1" dirty="0" smtClean="0"/>
              <a:t>first- choice drug </a:t>
            </a:r>
            <a:r>
              <a:rPr lang="en-US" sz="2800" dirty="0" smtClean="0"/>
              <a:t>of aminoglycosides for serious infections</a:t>
            </a:r>
            <a:r>
              <a:rPr lang="en-US" sz="2800" dirty="0"/>
              <a:t> </a:t>
            </a:r>
            <a:r>
              <a:rPr lang="en-US" sz="2800" dirty="0" smtClean="0"/>
              <a:t>(e.g</a:t>
            </a:r>
            <a:r>
              <a:rPr lang="en-US" sz="2800" dirty="0"/>
              <a:t>. sepsis, </a:t>
            </a:r>
            <a:r>
              <a:rPr lang="en-US" sz="2800" dirty="0" smtClean="0"/>
              <a:t>bacteremia and </a:t>
            </a:r>
            <a:endParaRPr lang="en-US" sz="2800" dirty="0"/>
          </a:p>
          <a:p>
            <a:r>
              <a:rPr lang="en-US" sz="2800" dirty="0"/>
              <a:t>pneumonia) caused by </a:t>
            </a:r>
            <a:r>
              <a:rPr lang="en-US" sz="2800" dirty="0" smtClean="0"/>
              <a:t>G-bacteria</a:t>
            </a:r>
            <a:endParaRPr lang="en-US" sz="2800" dirty="0"/>
          </a:p>
          <a:p>
            <a:r>
              <a:rPr lang="en-US" sz="2800" dirty="0"/>
              <a:t>It is also used in antibiotic combination </a:t>
            </a:r>
            <a:r>
              <a:rPr lang="en-US" sz="2800" dirty="0" smtClean="0"/>
              <a:t>against Staphylococcus </a:t>
            </a:r>
            <a:r>
              <a:rPr lang="en-US" sz="2800" dirty="0"/>
              <a:t>aureus</a:t>
            </a:r>
          </a:p>
          <a:p>
            <a:endParaRPr lang="en-US" sz="2800" dirty="0"/>
          </a:p>
        </p:txBody>
      </p:sp>
      <p:sp>
        <p:nvSpPr>
          <p:cNvPr id="4" name="Date Placeholder 3"/>
          <p:cNvSpPr>
            <a:spLocks noGrp="1"/>
          </p:cNvSpPr>
          <p:nvPr>
            <p:ph type="dt" sz="half" idx="10"/>
          </p:nvPr>
        </p:nvSpPr>
        <p:spPr/>
        <p:txBody>
          <a:bodyPr/>
          <a:lstStyle/>
          <a:p>
            <a:fld id="{E420EDF0-32F4-44FC-B570-376F5D16BF75}"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81604339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81000"/>
          </a:xfrm>
        </p:spPr>
        <p:txBody>
          <a:bodyPr>
            <a:normAutofit fontScale="90000"/>
          </a:bodyPr>
          <a:lstStyle/>
          <a:p>
            <a:r>
              <a:rPr lang="en-US" dirty="0" smtClean="0"/>
              <a:t>.</a:t>
            </a:r>
            <a:endParaRPr lang="en-US" dirty="0"/>
          </a:p>
        </p:txBody>
      </p:sp>
      <p:sp>
        <p:nvSpPr>
          <p:cNvPr id="3" name="Content Placeholder 2"/>
          <p:cNvSpPr>
            <a:spLocks noGrp="1"/>
          </p:cNvSpPr>
          <p:nvPr>
            <p:ph idx="1"/>
          </p:nvPr>
        </p:nvSpPr>
        <p:spPr>
          <a:xfrm>
            <a:off x="457200" y="1066800"/>
            <a:ext cx="8229600" cy="5410200"/>
          </a:xfrm>
        </p:spPr>
        <p:txBody>
          <a:bodyPr>
            <a:normAutofit/>
          </a:bodyPr>
          <a:lstStyle/>
          <a:p>
            <a:r>
              <a:rPr lang="en-US" b="1" dirty="0" smtClean="0"/>
              <a:t>AMIKACIN</a:t>
            </a:r>
            <a:r>
              <a:rPr lang="en-US" dirty="0" smtClean="0"/>
              <a:t>: Of </a:t>
            </a:r>
            <a:r>
              <a:rPr lang="en-US" dirty="0"/>
              <a:t>all aminoglycosides, </a:t>
            </a:r>
            <a:r>
              <a:rPr lang="en-US" dirty="0" smtClean="0"/>
              <a:t>amikacin is </a:t>
            </a:r>
            <a:r>
              <a:rPr lang="en-US" dirty="0"/>
              <a:t>the drug </a:t>
            </a:r>
            <a:r>
              <a:rPr lang="en-US" dirty="0" smtClean="0"/>
              <a:t>with the broadest</a:t>
            </a:r>
            <a:r>
              <a:rPr lang="en-US" dirty="0"/>
              <a:t> </a:t>
            </a:r>
            <a:r>
              <a:rPr lang="en-US" dirty="0" smtClean="0"/>
              <a:t>antibacterial </a:t>
            </a:r>
            <a:r>
              <a:rPr lang="en-US" dirty="0"/>
              <a:t>spectrum. </a:t>
            </a:r>
            <a:endParaRPr lang="en-US" dirty="0" smtClean="0"/>
          </a:p>
          <a:p>
            <a:r>
              <a:rPr lang="en-US" dirty="0" smtClean="0"/>
              <a:t>the </a:t>
            </a:r>
            <a:r>
              <a:rPr lang="en-US" dirty="0"/>
              <a:t>most prominent characteristic of </a:t>
            </a:r>
            <a:r>
              <a:rPr lang="en-US" dirty="0" smtClean="0"/>
              <a:t>amikacin</a:t>
            </a:r>
            <a:r>
              <a:rPr lang="en-US" dirty="0"/>
              <a:t> </a:t>
            </a:r>
            <a:r>
              <a:rPr lang="en-US" dirty="0" smtClean="0"/>
              <a:t>is </a:t>
            </a:r>
            <a:r>
              <a:rPr lang="en-US" dirty="0"/>
              <a:t>that this drug is </a:t>
            </a:r>
            <a:r>
              <a:rPr lang="en-US" dirty="0" smtClean="0"/>
              <a:t>resistant </a:t>
            </a:r>
            <a:r>
              <a:rPr lang="en-US" dirty="0"/>
              <a:t>to many </a:t>
            </a:r>
            <a:r>
              <a:rPr lang="en-US" dirty="0" smtClean="0"/>
              <a:t>enzymes produced </a:t>
            </a:r>
            <a:r>
              <a:rPr lang="en-US" dirty="0"/>
              <a:t>by gram-negative enteric bacilli, </a:t>
            </a:r>
            <a:r>
              <a:rPr lang="en-US" i="1" dirty="0" smtClean="0"/>
              <a:t>P.aeruginosa</a:t>
            </a:r>
            <a:r>
              <a:rPr lang="en-US" i="1" dirty="0"/>
              <a:t> </a:t>
            </a:r>
            <a:r>
              <a:rPr lang="en-US" dirty="0" smtClean="0"/>
              <a:t>and</a:t>
            </a:r>
            <a:r>
              <a:rPr lang="en-US" i="1" dirty="0" smtClean="0"/>
              <a:t> S.aureus</a:t>
            </a:r>
            <a:endParaRPr lang="en-US" i="1" dirty="0"/>
          </a:p>
          <a:p>
            <a:r>
              <a:rPr lang="en-US" dirty="0"/>
              <a:t>Amikacinis mainly used for treatment of </a:t>
            </a:r>
            <a:r>
              <a:rPr lang="en-US" dirty="0" smtClean="0"/>
              <a:t>infections </a:t>
            </a:r>
            <a:r>
              <a:rPr lang="en-US" dirty="0"/>
              <a:t>caused by such bacteria that are </a:t>
            </a:r>
            <a:r>
              <a:rPr lang="en-US" dirty="0" smtClean="0"/>
              <a:t>resistant </a:t>
            </a:r>
            <a:r>
              <a:rPr lang="en-US" dirty="0"/>
              <a:t>to the other aminoglycosides. </a:t>
            </a:r>
          </a:p>
          <a:p>
            <a:endParaRPr lang="en-US" dirty="0"/>
          </a:p>
          <a:p>
            <a:endParaRPr lang="en-US" dirty="0"/>
          </a:p>
        </p:txBody>
      </p:sp>
      <p:sp>
        <p:nvSpPr>
          <p:cNvPr id="4" name="Date Placeholder 3"/>
          <p:cNvSpPr>
            <a:spLocks noGrp="1"/>
          </p:cNvSpPr>
          <p:nvPr>
            <p:ph type="dt" sz="half" idx="10"/>
          </p:nvPr>
        </p:nvSpPr>
        <p:spPr/>
        <p:txBody>
          <a:bodyPr/>
          <a:lstStyle/>
          <a:p>
            <a:fld id="{76148611-E659-43D4-822D-D346AB7964CB}"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53317925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57200"/>
          </a:xfrm>
        </p:spPr>
        <p:txBody>
          <a:bodyPr>
            <a:normAutofit fontScale="90000"/>
          </a:bodyPr>
          <a:lstStyle/>
          <a:p>
            <a:r>
              <a:rPr lang="en-US" dirty="0" smtClean="0"/>
              <a:t>Side effects of Aminoglycosides</a:t>
            </a:r>
            <a:endParaRPr lang="en-US" dirty="0"/>
          </a:p>
        </p:txBody>
      </p:sp>
      <p:sp>
        <p:nvSpPr>
          <p:cNvPr id="3" name="Content Placeholder 2"/>
          <p:cNvSpPr>
            <a:spLocks noGrp="1"/>
          </p:cNvSpPr>
          <p:nvPr>
            <p:ph idx="1"/>
          </p:nvPr>
        </p:nvSpPr>
        <p:spPr>
          <a:xfrm>
            <a:off x="0" y="1143000"/>
            <a:ext cx="8686800" cy="5334000"/>
          </a:xfrm>
        </p:spPr>
        <p:txBody>
          <a:bodyPr>
            <a:normAutofit fontScale="40000" lnSpcReduction="20000"/>
          </a:bodyPr>
          <a:lstStyle/>
          <a:p>
            <a:pPr marL="0" indent="0">
              <a:lnSpc>
                <a:spcPct val="90000"/>
              </a:lnSpc>
              <a:buNone/>
            </a:pPr>
            <a:r>
              <a:rPr lang="en-US" altLang="en-US" sz="8600" b="1" dirty="0" smtClean="0">
                <a:ea typeface="ＭＳ Ｐゴシック" pitchFamily="34" charset="-128"/>
              </a:rPr>
              <a:t>Their </a:t>
            </a:r>
            <a:r>
              <a:rPr lang="en-US" altLang="en-US" sz="8600" b="1" dirty="0">
                <a:ea typeface="ＭＳ Ｐゴシック" pitchFamily="34" charset="-128"/>
              </a:rPr>
              <a:t>side effects are similar: </a:t>
            </a:r>
          </a:p>
          <a:p>
            <a:r>
              <a:rPr lang="en-US" sz="8600" dirty="0"/>
              <a:t>hurt the structure of cochlea, resulting in the </a:t>
            </a:r>
            <a:r>
              <a:rPr lang="en-US" sz="8600" i="1" dirty="0"/>
              <a:t>hearing loss</a:t>
            </a:r>
          </a:p>
          <a:p>
            <a:r>
              <a:rPr lang="en-US" sz="8600" dirty="0"/>
              <a:t>hurt the structure of ear vestibule, resulting in the </a:t>
            </a:r>
            <a:r>
              <a:rPr lang="en-US" sz="8600" i="1" dirty="0"/>
              <a:t>loss of body’s balance</a:t>
            </a:r>
          </a:p>
          <a:p>
            <a:r>
              <a:rPr lang="en-US" sz="8600" i="1" dirty="0"/>
              <a:t>damage the renal function </a:t>
            </a:r>
            <a:r>
              <a:rPr lang="en-US" sz="8600" dirty="0"/>
              <a:t>and cause proteinuria, blood urine and renal failure </a:t>
            </a:r>
          </a:p>
          <a:p>
            <a:r>
              <a:rPr lang="en-US" sz="8600" dirty="0"/>
              <a:t>block neuromuscular junction, causing </a:t>
            </a:r>
            <a:r>
              <a:rPr lang="en-US" sz="8600" i="1" dirty="0"/>
              <a:t>skeletal muscle </a:t>
            </a:r>
            <a:r>
              <a:rPr lang="en-US" sz="8600" i="1" dirty="0" smtClean="0"/>
              <a:t>relaxation </a:t>
            </a:r>
            <a:r>
              <a:rPr lang="en-US" sz="8600" dirty="0" smtClean="0"/>
              <a:t>especially in high doses.</a:t>
            </a:r>
          </a:p>
          <a:p>
            <a:r>
              <a:rPr lang="en-US" sz="8600" dirty="0" smtClean="0"/>
              <a:t>Hypersensitivity reactions</a:t>
            </a:r>
            <a:endParaRPr lang="en-US" sz="8600" dirty="0"/>
          </a:p>
          <a:p>
            <a:pPr lvl="2">
              <a:lnSpc>
                <a:spcPct val="90000"/>
              </a:lnSpc>
              <a:buSzPct val="75000"/>
              <a:buFont typeface="Wingdings" pitchFamily="2" charset="2"/>
              <a:buChar char="w"/>
            </a:pPr>
            <a:endParaRPr lang="en-US" altLang="en-US" sz="2000" dirty="0">
              <a:ea typeface="ＭＳ Ｐゴシック" pitchFamily="34" charset="-128"/>
            </a:endParaRPr>
          </a:p>
          <a:p>
            <a:pPr>
              <a:lnSpc>
                <a:spcPct val="85000"/>
              </a:lnSpc>
            </a:pPr>
            <a:endParaRPr lang="en-US" altLang="en-US" sz="2800" dirty="0">
              <a:ea typeface="ＭＳ Ｐゴシック" pitchFamily="34" charset="-128"/>
            </a:endParaRPr>
          </a:p>
          <a:p>
            <a:endParaRPr lang="en-US" dirty="0"/>
          </a:p>
          <a:p>
            <a:endParaRPr lang="en-US" dirty="0"/>
          </a:p>
        </p:txBody>
      </p:sp>
      <p:sp>
        <p:nvSpPr>
          <p:cNvPr id="4" name="Date Placeholder 3"/>
          <p:cNvSpPr>
            <a:spLocks noGrp="1"/>
          </p:cNvSpPr>
          <p:nvPr>
            <p:ph type="dt" sz="half" idx="10"/>
          </p:nvPr>
        </p:nvSpPr>
        <p:spPr/>
        <p:txBody>
          <a:bodyPr/>
          <a:lstStyle/>
          <a:p>
            <a:fld id="{DAEA599B-4343-4209-975F-CE746A099FC0}"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730584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r>
              <a:rPr lang="en-US" altLang="en-US" b="1" dirty="0" smtClean="0">
                <a:effectLst>
                  <a:outerShdw blurRad="38100" dist="38100" dir="2700000" algn="tl">
                    <a:srgbClr val="000000">
                      <a:alpha val="43137"/>
                    </a:srgbClr>
                  </a:outerShdw>
                </a:effectLst>
              </a:rPr>
              <a:t>3. </a:t>
            </a:r>
            <a:r>
              <a:rPr lang="en-US" altLang="en-US" sz="3600" b="1" dirty="0" smtClean="0">
                <a:effectLst>
                  <a:outerShdw blurRad="38100" dist="38100" dir="2700000" algn="tl">
                    <a:srgbClr val="000000">
                      <a:alpha val="43137"/>
                    </a:srgbClr>
                  </a:outerShdw>
                </a:effectLst>
              </a:rPr>
              <a:t>TETRACYCLINES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990600"/>
            <a:ext cx="8229600" cy="5486400"/>
          </a:xfrm>
        </p:spPr>
        <p:txBody>
          <a:bodyPr>
            <a:normAutofit/>
          </a:bodyPr>
          <a:lstStyle/>
          <a:p>
            <a:r>
              <a:rPr lang="en-US" altLang="en-US" b="1" dirty="0"/>
              <a:t>Tetracycline, Doxycycline (</a:t>
            </a:r>
            <a:r>
              <a:rPr lang="en-US" altLang="en-US" b="1" dirty="0" err="1"/>
              <a:t>Vivbamycin</a:t>
            </a:r>
            <a:r>
              <a:rPr lang="en-US" altLang="en-US" b="1" dirty="0"/>
              <a:t>), Minocycline (</a:t>
            </a:r>
            <a:r>
              <a:rPr lang="en-US" altLang="en-US" b="1" dirty="0" err="1"/>
              <a:t>Minocin</a:t>
            </a:r>
            <a:r>
              <a:rPr lang="en-US" altLang="en-US" b="1" dirty="0"/>
              <a:t>)</a:t>
            </a:r>
            <a:endParaRPr lang="en-US" altLang="en-US" dirty="0"/>
          </a:p>
          <a:p>
            <a:pPr>
              <a:buFontTx/>
              <a:buNone/>
            </a:pPr>
            <a:r>
              <a:rPr lang="en-US" altLang="en-US" dirty="0" smtClean="0"/>
              <a:t>Derived from Fungi  </a:t>
            </a:r>
            <a:r>
              <a:rPr lang="en-US" altLang="en-US" dirty="0"/>
              <a:t>- </a:t>
            </a:r>
            <a:endParaRPr lang="en-US" altLang="en-US" dirty="0" smtClean="0"/>
          </a:p>
          <a:p>
            <a:pPr>
              <a:buFontTx/>
              <a:buNone/>
            </a:pPr>
            <a:r>
              <a:rPr lang="en-US" altLang="en-US" dirty="0" smtClean="0"/>
              <a:t>Broad </a:t>
            </a:r>
            <a:r>
              <a:rPr lang="en-US" altLang="en-US" dirty="0"/>
              <a:t>spectrum - Gram (+) &amp; gram (-) bacteria</a:t>
            </a:r>
          </a:p>
          <a:p>
            <a:pPr>
              <a:buFontTx/>
              <a:buNone/>
            </a:pPr>
            <a:r>
              <a:rPr lang="en-US" altLang="en-US" dirty="0"/>
              <a:t>  - Bacteriostatic</a:t>
            </a:r>
          </a:p>
          <a:p>
            <a:pPr>
              <a:buFontTx/>
              <a:buNone/>
            </a:pPr>
            <a:r>
              <a:rPr lang="en-US" altLang="en-US" dirty="0"/>
              <a:t>  - Wide safety margin, but many side effects</a:t>
            </a:r>
          </a:p>
          <a:p>
            <a:pPr>
              <a:buFontTx/>
              <a:buNone/>
            </a:pPr>
            <a:r>
              <a:rPr lang="en-US" altLang="en-US" dirty="0"/>
              <a:t>  - Primarily used for skin/skin structure infections</a:t>
            </a:r>
          </a:p>
          <a:p>
            <a:pPr>
              <a:buFontTx/>
              <a:buNone/>
            </a:pPr>
            <a:r>
              <a:rPr lang="en-US" altLang="en-US" dirty="0"/>
              <a:t>  - Also used to treat </a:t>
            </a:r>
            <a:r>
              <a:rPr lang="en-US" altLang="en-US" i="1" dirty="0"/>
              <a:t>Helicobacter pylori (H. pylori)</a:t>
            </a:r>
            <a:r>
              <a:rPr lang="en-US" altLang="en-US" dirty="0"/>
              <a:t> - bacterium in stomach that can cause peptic ulcers</a:t>
            </a:r>
          </a:p>
          <a:p>
            <a:pPr>
              <a:buFontTx/>
              <a:buNone/>
            </a:pPr>
            <a:r>
              <a:rPr lang="en-US" altLang="en-US" dirty="0"/>
              <a:t>   </a:t>
            </a:r>
          </a:p>
          <a:p>
            <a:endParaRPr lang="en-US" dirty="0"/>
          </a:p>
        </p:txBody>
      </p:sp>
      <p:sp>
        <p:nvSpPr>
          <p:cNvPr id="4" name="Date Placeholder 3"/>
          <p:cNvSpPr>
            <a:spLocks noGrp="1"/>
          </p:cNvSpPr>
          <p:nvPr>
            <p:ph type="dt" sz="half" idx="10"/>
          </p:nvPr>
        </p:nvSpPr>
        <p:spPr/>
        <p:txBody>
          <a:bodyPr/>
          <a:lstStyle/>
          <a:p>
            <a:fld id="{82E1AA39-DEE9-4AA3-B965-5E6E7E5F9C57}"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394351467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P’kinetics</a:t>
            </a:r>
            <a:endParaRPr lang="en-US" b="1" dirty="0"/>
          </a:p>
        </p:txBody>
      </p:sp>
      <p:sp>
        <p:nvSpPr>
          <p:cNvPr id="3" name="Content Placeholder 2"/>
          <p:cNvSpPr>
            <a:spLocks noGrp="1"/>
          </p:cNvSpPr>
          <p:nvPr>
            <p:ph idx="1"/>
          </p:nvPr>
        </p:nvSpPr>
        <p:spPr/>
        <p:txBody>
          <a:bodyPr>
            <a:normAutofit/>
          </a:bodyPr>
          <a:lstStyle/>
          <a:p>
            <a:r>
              <a:rPr lang="en-US" b="1" dirty="0" err="1" smtClean="0"/>
              <a:t>Admn</a:t>
            </a:r>
            <a:r>
              <a:rPr lang="en-US" b="1" dirty="0" smtClean="0"/>
              <a:t> and absorption.</a:t>
            </a:r>
          </a:p>
          <a:p>
            <a:r>
              <a:rPr lang="en-US" dirty="0" smtClean="0"/>
              <a:t>Usually given P.O</a:t>
            </a:r>
          </a:p>
          <a:p>
            <a:r>
              <a:rPr lang="en-US" dirty="0" smtClean="0"/>
              <a:t>Well absorbed in GIT but delayed if taken with Milk, antacids, calcium, zinc, aluminum, iron and magnesium. </a:t>
            </a:r>
          </a:p>
          <a:p>
            <a:r>
              <a:rPr lang="en-US" dirty="0" smtClean="0"/>
              <a:t>QID </a:t>
            </a:r>
            <a:r>
              <a:rPr lang="en-US" dirty="0" err="1" smtClean="0"/>
              <a:t>adm.</a:t>
            </a:r>
            <a:endParaRPr lang="en-US" dirty="0" smtClean="0"/>
          </a:p>
          <a:p>
            <a:r>
              <a:rPr lang="en-US" dirty="0" smtClean="0"/>
              <a:t>Tetracycline hydrochloride may also be given IV, but very irritating and best given as slow infusion. </a:t>
            </a:r>
          </a:p>
          <a:p>
            <a:r>
              <a:rPr lang="en-US" b="1" dirty="0" smtClean="0"/>
              <a:t>Distribution and excretion</a:t>
            </a:r>
          </a:p>
          <a:p>
            <a:r>
              <a:rPr lang="en-US" dirty="0" smtClean="0"/>
              <a:t>Spread widely through the body. May cross BBB</a:t>
            </a:r>
          </a:p>
          <a:p>
            <a:r>
              <a:rPr lang="en-US" dirty="0" smtClean="0"/>
              <a:t>Excreted via Urine.</a:t>
            </a:r>
            <a:endParaRPr lang="en-US" dirty="0"/>
          </a:p>
        </p:txBody>
      </p:sp>
      <p:sp>
        <p:nvSpPr>
          <p:cNvPr id="4" name="Date Placeholder 3"/>
          <p:cNvSpPr>
            <a:spLocks noGrp="1"/>
          </p:cNvSpPr>
          <p:nvPr>
            <p:ph type="dt" sz="half" idx="10"/>
          </p:nvPr>
        </p:nvSpPr>
        <p:spPr/>
        <p:txBody>
          <a:bodyPr/>
          <a:lstStyle/>
          <a:p>
            <a:fld id="{BFFFB0DE-5EA4-4920-98DD-5DBC43FE6354}"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419372097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effectLst>
                  <a:outerShdw blurRad="38100" dist="38100" dir="2700000" algn="tl">
                    <a:srgbClr val="000000">
                      <a:alpha val="43137"/>
                    </a:srgbClr>
                  </a:outerShdw>
                </a:effectLst>
              </a:rPr>
              <a:t/>
            </a:r>
            <a:br>
              <a:rPr lang="en-US" altLang="en-US" b="1" dirty="0">
                <a:effectLst>
                  <a:outerShdw blurRad="38100" dist="38100" dir="2700000" algn="tl">
                    <a:srgbClr val="000000">
                      <a:alpha val="43137"/>
                    </a:srgbClr>
                  </a:outerShdw>
                </a:effectLst>
              </a:rPr>
            </a:br>
            <a:r>
              <a:rPr lang="en-US" altLang="en-US" sz="3600" b="1" dirty="0" err="1" smtClean="0">
                <a:effectLst>
                  <a:outerShdw blurRad="38100" dist="38100" dir="2700000" algn="tl">
                    <a:srgbClr val="000000">
                      <a:alpha val="43137"/>
                    </a:srgbClr>
                  </a:outerShdw>
                </a:effectLst>
              </a:rPr>
              <a:t>Tetracyclines</a:t>
            </a:r>
            <a:r>
              <a:rPr lang="en-US" altLang="en-US" sz="3600"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nSpc>
                <a:spcPct val="90000"/>
              </a:lnSpc>
            </a:pPr>
            <a:r>
              <a:rPr lang="en-US" altLang="en-US" u="sng" dirty="0"/>
              <a:t>Considerations</a:t>
            </a:r>
          </a:p>
          <a:p>
            <a:pPr>
              <a:lnSpc>
                <a:spcPct val="90000"/>
              </a:lnSpc>
              <a:buFontTx/>
              <a:buNone/>
            </a:pPr>
            <a:r>
              <a:rPr lang="en-US" altLang="en-US" dirty="0"/>
              <a:t>  - SE = Photosensitivity - sunburn </a:t>
            </a:r>
            <a:r>
              <a:rPr lang="en-US" altLang="en-US" dirty="0" err="1"/>
              <a:t>rxn</a:t>
            </a:r>
            <a:endParaRPr lang="en-US" altLang="en-US" dirty="0"/>
          </a:p>
          <a:p>
            <a:pPr>
              <a:lnSpc>
                <a:spcPct val="90000"/>
              </a:lnSpc>
              <a:buFontTx/>
              <a:buNone/>
            </a:pPr>
            <a:r>
              <a:rPr lang="en-US" altLang="en-US" dirty="0"/>
              <a:t>  - Should not be given to children &lt; 8 </a:t>
            </a:r>
            <a:r>
              <a:rPr lang="en-US" altLang="en-US" dirty="0" err="1"/>
              <a:t>yrs</a:t>
            </a:r>
            <a:r>
              <a:rPr lang="en-US" altLang="en-US" dirty="0"/>
              <a:t> or to women in last trimester of pregnancy - Irreversibly discolors permanent teeth</a:t>
            </a:r>
          </a:p>
          <a:p>
            <a:pPr>
              <a:lnSpc>
                <a:spcPct val="90000"/>
              </a:lnSpc>
              <a:buFontTx/>
              <a:buNone/>
            </a:pPr>
            <a:r>
              <a:rPr lang="en-US" altLang="en-US" dirty="0"/>
              <a:t>  - Tetracycline during 1st trimester of pregnancy can cause birth defects</a:t>
            </a:r>
          </a:p>
          <a:p>
            <a:pPr>
              <a:lnSpc>
                <a:spcPct val="90000"/>
              </a:lnSpc>
              <a:buFontTx/>
              <a:buNone/>
            </a:pPr>
            <a:r>
              <a:rPr lang="en-US" altLang="en-US" dirty="0"/>
              <a:t> </a:t>
            </a:r>
            <a:r>
              <a:rPr lang="en-US" altLang="en-US" dirty="0" smtClean="0"/>
              <a:t>TASK: What are the clinical uses of </a:t>
            </a:r>
            <a:r>
              <a:rPr lang="en-US" altLang="en-US" dirty="0" err="1" smtClean="0"/>
              <a:t>tetracyclines</a:t>
            </a:r>
            <a:r>
              <a:rPr lang="en-US" altLang="en-US" dirty="0" smtClean="0"/>
              <a:t>?</a:t>
            </a:r>
            <a:endParaRPr lang="en-US" dirty="0"/>
          </a:p>
        </p:txBody>
      </p:sp>
      <p:sp>
        <p:nvSpPr>
          <p:cNvPr id="4" name="Date Placeholder 3"/>
          <p:cNvSpPr>
            <a:spLocks noGrp="1"/>
          </p:cNvSpPr>
          <p:nvPr>
            <p:ph type="dt" sz="half" idx="10"/>
          </p:nvPr>
        </p:nvSpPr>
        <p:spPr/>
        <p:txBody>
          <a:bodyPr/>
          <a:lstStyle/>
          <a:p>
            <a:fld id="{1FA3680B-CED3-4595-BAD2-E79D45CEF009}" type="datetime1">
              <a:rPr lang="en-US" smtClean="0"/>
              <a:t>1/30/2017</a:t>
            </a:fld>
            <a:endParaRPr lang="en-US"/>
          </a:p>
        </p:txBody>
      </p:sp>
      <p:sp>
        <p:nvSpPr>
          <p:cNvPr id="5" name="Footer Placeholder 4"/>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6734439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
            <a:ext cx="7772400" cy="1470025"/>
          </a:xfrm>
        </p:spPr>
        <p:txBody>
          <a:bodyPr/>
          <a:lstStyle/>
          <a:p>
            <a:pPr eaLnBrk="1" fontAlgn="auto" hangingPunct="1">
              <a:spcAft>
                <a:spcPts val="0"/>
              </a:spcAft>
              <a:defRPr/>
            </a:pPr>
            <a:r>
              <a:rPr lang="en-US" sz="3200" b="1" dirty="0" smtClean="0">
                <a:solidFill>
                  <a:srgbClr val="FF6699"/>
                </a:solidFill>
              </a:rPr>
              <a:t>4. CHLORAMPHENICOL</a:t>
            </a:r>
            <a:endParaRPr lang="en-US" sz="3200" b="1" dirty="0">
              <a:solidFill>
                <a:srgbClr val="FF6699"/>
              </a:solidFill>
            </a:endParaRPr>
          </a:p>
        </p:txBody>
      </p:sp>
      <p:sp>
        <p:nvSpPr>
          <p:cNvPr id="2051" name="Rectangle 3"/>
          <p:cNvSpPr>
            <a:spLocks noGrp="1" noChangeArrowheads="1"/>
          </p:cNvSpPr>
          <p:nvPr>
            <p:ph type="subTitle" idx="1"/>
          </p:nvPr>
        </p:nvSpPr>
        <p:spPr>
          <a:xfrm>
            <a:off x="685800" y="1676400"/>
            <a:ext cx="7848600" cy="4495800"/>
          </a:xfrm>
        </p:spPr>
        <p:txBody>
          <a:bodyPr rtlCol="0">
            <a:noAutofit/>
          </a:bodyPr>
          <a:lstStyle/>
          <a:p>
            <a:pPr eaLnBrk="1" fontAlgn="auto" hangingPunct="1">
              <a:lnSpc>
                <a:spcPct val="90000"/>
              </a:lnSpc>
              <a:spcAft>
                <a:spcPts val="0"/>
              </a:spcAft>
              <a:buFont typeface="Arial" pitchFamily="34" charset="0"/>
              <a:buNone/>
              <a:defRPr/>
            </a:pPr>
            <a:r>
              <a:rPr lang="en-US" sz="2800" b="1" dirty="0">
                <a:solidFill>
                  <a:schemeClr val="accent2"/>
                </a:solidFill>
              </a:rPr>
              <a:t>Mechanism of action</a:t>
            </a:r>
          </a:p>
          <a:p>
            <a:pPr eaLnBrk="1" fontAlgn="auto" hangingPunct="1">
              <a:lnSpc>
                <a:spcPct val="90000"/>
              </a:lnSpc>
              <a:spcAft>
                <a:spcPts val="0"/>
              </a:spcAft>
              <a:buFont typeface="Arial" pitchFamily="34" charset="0"/>
              <a:buNone/>
              <a:defRPr/>
            </a:pPr>
            <a:r>
              <a:rPr lang="en-US" sz="2800" dirty="0"/>
              <a:t>Inhibits protein synthesis ( 50 s subunit </a:t>
            </a:r>
            <a:r>
              <a:rPr lang="en-US" sz="2800" dirty="0" smtClean="0"/>
              <a:t>)</a:t>
            </a:r>
            <a:endParaRPr lang="en-US" sz="2800" dirty="0"/>
          </a:p>
          <a:p>
            <a:pPr eaLnBrk="1" fontAlgn="auto" hangingPunct="1">
              <a:lnSpc>
                <a:spcPct val="90000"/>
              </a:lnSpc>
              <a:spcAft>
                <a:spcPts val="0"/>
              </a:spcAft>
              <a:buFont typeface="Arial" pitchFamily="34" charset="0"/>
              <a:buNone/>
              <a:defRPr/>
            </a:pPr>
            <a:r>
              <a:rPr lang="en-US" sz="2800" b="1" dirty="0">
                <a:solidFill>
                  <a:schemeClr val="accent2"/>
                </a:solidFill>
              </a:rPr>
              <a:t>Antibacterial activity</a:t>
            </a:r>
            <a:r>
              <a:rPr lang="en-US" sz="2800" dirty="0"/>
              <a:t>          </a:t>
            </a:r>
          </a:p>
          <a:p>
            <a:pPr eaLnBrk="1" fontAlgn="auto" hangingPunct="1">
              <a:lnSpc>
                <a:spcPct val="90000"/>
              </a:lnSpc>
              <a:spcAft>
                <a:spcPts val="0"/>
              </a:spcAft>
              <a:buFont typeface="Arial" pitchFamily="34" charset="0"/>
              <a:buNone/>
              <a:defRPr/>
            </a:pPr>
            <a:r>
              <a:rPr lang="en-US" sz="2800" dirty="0"/>
              <a:t>H. </a:t>
            </a:r>
            <a:r>
              <a:rPr lang="en-US" sz="2800" dirty="0" err="1"/>
              <a:t>Influenzae</a:t>
            </a:r>
            <a:r>
              <a:rPr lang="en-US" sz="2800" dirty="0"/>
              <a:t>                     S. </a:t>
            </a:r>
            <a:r>
              <a:rPr lang="en-US" sz="2800" dirty="0" err="1"/>
              <a:t>typhi</a:t>
            </a:r>
            <a:endParaRPr lang="en-US" sz="2800" dirty="0"/>
          </a:p>
          <a:p>
            <a:pPr eaLnBrk="1" fontAlgn="auto" hangingPunct="1">
              <a:lnSpc>
                <a:spcPct val="90000"/>
              </a:lnSpc>
              <a:spcAft>
                <a:spcPts val="0"/>
              </a:spcAft>
              <a:buFont typeface="Arial" pitchFamily="34" charset="0"/>
              <a:buNone/>
              <a:defRPr/>
            </a:pPr>
            <a:r>
              <a:rPr lang="en-US" sz="2800" dirty="0"/>
              <a:t>N. </a:t>
            </a:r>
            <a:r>
              <a:rPr lang="en-US" sz="2800" dirty="0" err="1"/>
              <a:t>Meningitidis</a:t>
            </a:r>
            <a:r>
              <a:rPr lang="en-US" sz="2800" dirty="0"/>
              <a:t>                   E. coli</a:t>
            </a:r>
          </a:p>
          <a:p>
            <a:pPr eaLnBrk="1" fontAlgn="auto" hangingPunct="1">
              <a:lnSpc>
                <a:spcPct val="90000"/>
              </a:lnSpc>
              <a:spcAft>
                <a:spcPts val="0"/>
              </a:spcAft>
              <a:buFont typeface="Arial" pitchFamily="34" charset="0"/>
              <a:buNone/>
              <a:defRPr/>
            </a:pPr>
            <a:r>
              <a:rPr lang="en-US" sz="2800" dirty="0"/>
              <a:t>S. </a:t>
            </a:r>
            <a:r>
              <a:rPr lang="en-US" sz="2800" dirty="0" err="1"/>
              <a:t>Pneumoniae</a:t>
            </a:r>
            <a:r>
              <a:rPr lang="en-US" sz="2800" dirty="0"/>
              <a:t>                  </a:t>
            </a:r>
            <a:r>
              <a:rPr lang="en-US" sz="2800" dirty="0" err="1"/>
              <a:t>V.cholera</a:t>
            </a:r>
            <a:endParaRPr lang="en-US" sz="2800" dirty="0"/>
          </a:p>
          <a:p>
            <a:pPr eaLnBrk="1" fontAlgn="auto" hangingPunct="1">
              <a:lnSpc>
                <a:spcPct val="90000"/>
              </a:lnSpc>
              <a:spcAft>
                <a:spcPts val="0"/>
              </a:spcAft>
              <a:buFont typeface="Arial" pitchFamily="34" charset="0"/>
              <a:buNone/>
              <a:defRPr/>
            </a:pPr>
            <a:r>
              <a:rPr lang="en-US" sz="2800" dirty="0" err="1"/>
              <a:t>Ricketsiae</a:t>
            </a:r>
            <a:r>
              <a:rPr lang="en-US" sz="2800" dirty="0"/>
              <a:t>                           Anaerobes- clostridium </a:t>
            </a:r>
            <a:r>
              <a:rPr lang="en-US" sz="2800" dirty="0" smtClean="0"/>
              <a:t>&amp; B</a:t>
            </a:r>
            <a:r>
              <a:rPr lang="en-US" sz="2800" dirty="0"/>
              <a:t>. </a:t>
            </a:r>
            <a:r>
              <a:rPr lang="en-US" sz="2800" dirty="0" err="1"/>
              <a:t>fragilis</a:t>
            </a:r>
            <a:endParaRPr lang="en-US" sz="2800" dirty="0"/>
          </a:p>
        </p:txBody>
      </p:sp>
      <p:sp>
        <p:nvSpPr>
          <p:cNvPr id="2" name="Date Placeholder 1"/>
          <p:cNvSpPr>
            <a:spLocks noGrp="1"/>
          </p:cNvSpPr>
          <p:nvPr>
            <p:ph type="dt" sz="half" idx="10"/>
          </p:nvPr>
        </p:nvSpPr>
        <p:spPr/>
        <p:txBody>
          <a:bodyPr/>
          <a:lstStyle/>
          <a:p>
            <a:fld id="{EE705758-9E1F-47ED-9158-AA579A9E67F2}" type="datetime1">
              <a:rPr lang="en-US" smtClean="0"/>
              <a:t>1/30/2017</a:t>
            </a:fld>
            <a:endParaRPr lang="en-US"/>
          </a:p>
        </p:txBody>
      </p:sp>
      <p:sp>
        <p:nvSpPr>
          <p:cNvPr id="3" name="Footer Placeholder 2"/>
          <p:cNvSpPr>
            <a:spLocks noGrp="1"/>
          </p:cNvSpPr>
          <p:nvPr>
            <p:ph type="ftr" sz="quarter" idx="11"/>
          </p:nvPr>
        </p:nvSpPr>
        <p:spPr/>
        <p:txBody>
          <a:bodyPr/>
          <a:lstStyle/>
          <a:p>
            <a:r>
              <a:rPr lang="en-US" smtClean="0"/>
              <a:t>PART 1 HAND OUT -KRCHN</a:t>
            </a:r>
            <a:endParaRPr lang="en-US"/>
          </a:p>
        </p:txBody>
      </p:sp>
    </p:spTree>
    <p:extLst>
      <p:ext uri="{BB962C8B-B14F-4D97-AF65-F5344CB8AC3E}">
        <p14:creationId xmlns:p14="http://schemas.microsoft.com/office/powerpoint/2010/main" val="28444955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050"/>
                                        </p:tgtEl>
                                        <p:attrNameLst>
                                          <p:attrName>style.visibility</p:attrName>
                                        </p:attrNameLst>
                                      </p:cBhvr>
                                      <p:to>
                                        <p:strVal val="visible"/>
                                      </p:to>
                                    </p:set>
                                    <p:anim calcmode="discrete" valueType="clr">
                                      <p:cBhvr override="childStyle">
                                        <p:cTn id="7" dur="80"/>
                                        <p:tgtEl>
                                          <p:spTgt spid="205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50"/>
                                        </p:tgtEl>
                                        <p:attrNameLst>
                                          <p:attrName>fillcolor</p:attrName>
                                        </p:attrNameLst>
                                      </p:cBhvr>
                                      <p:tavLst>
                                        <p:tav tm="0">
                                          <p:val>
                                            <p:clrVal>
                                              <a:schemeClr val="accent2"/>
                                            </p:clrVal>
                                          </p:val>
                                        </p:tav>
                                        <p:tav tm="50000">
                                          <p:val>
                                            <p:clrVal>
                                              <a:schemeClr val="hlink"/>
                                            </p:clrVal>
                                          </p:val>
                                        </p:tav>
                                      </p:tavLst>
                                    </p:anim>
                                    <p:set>
                                      <p:cBhvr>
                                        <p:cTn id="9" dur="80"/>
                                        <p:tgtEl>
                                          <p:spTgt spid="205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2051">
                                            <p:txEl>
                                              <p:pRg st="0" end="0"/>
                                            </p:txEl>
                                          </p:spTgt>
                                        </p:tgtEl>
                                        <p:attrNameLst>
                                          <p:attrName>style.visibility</p:attrName>
                                        </p:attrNameLst>
                                      </p:cBhvr>
                                      <p:to>
                                        <p:strVal val="visible"/>
                                      </p:to>
                                    </p:set>
                                    <p:anim calcmode="discrete" valueType="clr">
                                      <p:cBhvr override="childStyle">
                                        <p:cTn id="14" dur="80"/>
                                        <p:tgtEl>
                                          <p:spTgt spid="205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051">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2051">
                                            <p:txEl>
                                              <p:pRg st="0" end="0"/>
                                            </p:txEl>
                                          </p:spTgt>
                                        </p:tgtEl>
                                        <p:attrNameLst>
                                          <p:attrName>fill.type</p:attrName>
                                        </p:attrNameLst>
                                      </p:cBhvr>
                                      <p:to>
                                        <p:strVal val="solid"/>
                                      </p:to>
                                    </p:set>
                                  </p:childTnLst>
                                </p:cTn>
                              </p:par>
                            </p:childTnLst>
                          </p:cTn>
                        </p:par>
                        <p:par>
                          <p:cTn id="17" fill="hold" nodeType="afterGroup">
                            <p:stCondLst>
                              <p:cond delay="720"/>
                            </p:stCondLst>
                            <p:childTnLst>
                              <p:par>
                                <p:cTn id="18" presetID="27" presetClass="entr" presetSubtype="0" fill="hold" nodeType="afterEffect">
                                  <p:stCondLst>
                                    <p:cond delay="0"/>
                                  </p:stCondLst>
                                  <p:iterate type="lt">
                                    <p:tmPct val="50000"/>
                                  </p:iterate>
                                  <p:childTnLst>
                                    <p:set>
                                      <p:cBhvr>
                                        <p:cTn id="19" dur="1" fill="hold">
                                          <p:stCondLst>
                                            <p:cond delay="0"/>
                                          </p:stCondLst>
                                        </p:cTn>
                                        <p:tgtEl>
                                          <p:spTgt spid="2051">
                                            <p:txEl>
                                              <p:pRg st="1" end="1"/>
                                            </p:txEl>
                                          </p:spTgt>
                                        </p:tgtEl>
                                        <p:attrNameLst>
                                          <p:attrName>style.visibility</p:attrName>
                                        </p:attrNameLst>
                                      </p:cBhvr>
                                      <p:to>
                                        <p:strVal val="visible"/>
                                      </p:to>
                                    </p:set>
                                    <p:anim calcmode="discrete" valueType="clr">
                                      <p:cBhvr override="childStyle">
                                        <p:cTn id="20" dur="80"/>
                                        <p:tgtEl>
                                          <p:spTgt spid="2051">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051">
                                            <p:txEl>
                                              <p:pRg st="1" end="1"/>
                                            </p:txEl>
                                          </p:spTgt>
                                        </p:tgtEl>
                                        <p:attrNameLst>
                                          <p:attrName>fillcolor</p:attrName>
                                        </p:attrNameLst>
                                      </p:cBhvr>
                                      <p:tavLst>
                                        <p:tav tm="0">
                                          <p:val>
                                            <p:clrVal>
                                              <a:schemeClr val="accent2"/>
                                            </p:clrVal>
                                          </p:val>
                                        </p:tav>
                                        <p:tav tm="50000">
                                          <p:val>
                                            <p:clrVal>
                                              <a:schemeClr val="hlink"/>
                                            </p:clrVal>
                                          </p:val>
                                        </p:tav>
                                      </p:tavLst>
                                    </p:anim>
                                    <p:set>
                                      <p:cBhvr>
                                        <p:cTn id="22" dur="80"/>
                                        <p:tgtEl>
                                          <p:spTgt spid="2051">
                                            <p:txEl>
                                              <p:pRg st="1" end="1"/>
                                            </p:txEl>
                                          </p:spTgt>
                                        </p:tgtEl>
                                        <p:attrNameLst>
                                          <p:attrName>fill.type</p:attrName>
                                        </p:attrNameLst>
                                      </p:cBhvr>
                                      <p:to>
                                        <p:strVal val="solid"/>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7" presetClass="entr" presetSubtype="0" fill="hold" nodeType="clickEffect">
                                  <p:stCondLst>
                                    <p:cond delay="0"/>
                                  </p:stCondLst>
                                  <p:iterate type="lt">
                                    <p:tmPct val="50000"/>
                                  </p:iterate>
                                  <p:childTnLst>
                                    <p:set>
                                      <p:cBhvr>
                                        <p:cTn id="26" dur="1" fill="hold">
                                          <p:stCondLst>
                                            <p:cond delay="0"/>
                                          </p:stCondLst>
                                        </p:cTn>
                                        <p:tgtEl>
                                          <p:spTgt spid="2051">
                                            <p:txEl>
                                              <p:pRg st="2" end="2"/>
                                            </p:txEl>
                                          </p:spTgt>
                                        </p:tgtEl>
                                        <p:attrNameLst>
                                          <p:attrName>style.visibility</p:attrName>
                                        </p:attrNameLst>
                                      </p:cBhvr>
                                      <p:to>
                                        <p:strVal val="visible"/>
                                      </p:to>
                                    </p:set>
                                    <p:anim calcmode="discrete" valueType="clr">
                                      <p:cBhvr override="childStyle">
                                        <p:cTn id="27" dur="80"/>
                                        <p:tgtEl>
                                          <p:spTgt spid="205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051">
                                            <p:txEl>
                                              <p:pRg st="2" end="2"/>
                                            </p:txEl>
                                          </p:spTgt>
                                        </p:tgtEl>
                                        <p:attrNameLst>
                                          <p:attrName>fillcolor</p:attrName>
                                        </p:attrNameLst>
                                      </p:cBhvr>
                                      <p:tavLst>
                                        <p:tav tm="0">
                                          <p:val>
                                            <p:clrVal>
                                              <a:schemeClr val="accent2"/>
                                            </p:clrVal>
                                          </p:val>
                                        </p:tav>
                                        <p:tav tm="50000">
                                          <p:val>
                                            <p:clrVal>
                                              <a:schemeClr val="hlink"/>
                                            </p:clrVal>
                                          </p:val>
                                        </p:tav>
                                      </p:tavLst>
                                    </p:anim>
                                    <p:set>
                                      <p:cBhvr>
                                        <p:cTn id="29" dur="80"/>
                                        <p:tgtEl>
                                          <p:spTgt spid="2051">
                                            <p:txEl>
                                              <p:pRg st="2" end="2"/>
                                            </p:txEl>
                                          </p:spTgt>
                                        </p:tgtEl>
                                        <p:attrNameLst>
                                          <p:attrName>fill.type</p:attrName>
                                        </p:attrNameLst>
                                      </p:cBhvr>
                                      <p:to>
                                        <p:strVal val="solid"/>
                                      </p:to>
                                    </p:set>
                                  </p:childTnLst>
                                </p:cTn>
                              </p:par>
                            </p:childTnLst>
                          </p:cTn>
                        </p:par>
                        <p:par>
                          <p:cTn id="30" fill="hold" nodeType="afterGroup">
                            <p:stCondLst>
                              <p:cond delay="880"/>
                            </p:stCondLst>
                            <p:childTnLst>
                              <p:par>
                                <p:cTn id="31" presetID="27" presetClass="entr" presetSubtype="0" fill="hold" nodeType="afterEffect">
                                  <p:stCondLst>
                                    <p:cond delay="0"/>
                                  </p:stCondLst>
                                  <p:iterate type="lt">
                                    <p:tmPct val="50000"/>
                                  </p:iterate>
                                  <p:childTnLst>
                                    <p:set>
                                      <p:cBhvr>
                                        <p:cTn id="32" dur="1" fill="hold">
                                          <p:stCondLst>
                                            <p:cond delay="0"/>
                                          </p:stCondLst>
                                        </p:cTn>
                                        <p:tgtEl>
                                          <p:spTgt spid="2051">
                                            <p:txEl>
                                              <p:pRg st="3" end="3"/>
                                            </p:txEl>
                                          </p:spTgt>
                                        </p:tgtEl>
                                        <p:attrNameLst>
                                          <p:attrName>style.visibility</p:attrName>
                                        </p:attrNameLst>
                                      </p:cBhvr>
                                      <p:to>
                                        <p:strVal val="visible"/>
                                      </p:to>
                                    </p:set>
                                    <p:anim calcmode="discrete" valueType="clr">
                                      <p:cBhvr override="childStyle">
                                        <p:cTn id="33" dur="80"/>
                                        <p:tgtEl>
                                          <p:spTgt spid="2051">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2051">
                                            <p:txEl>
                                              <p:pRg st="3" end="3"/>
                                            </p:txEl>
                                          </p:spTgt>
                                        </p:tgtEl>
                                        <p:attrNameLst>
                                          <p:attrName>fillcolor</p:attrName>
                                        </p:attrNameLst>
                                      </p:cBhvr>
                                      <p:tavLst>
                                        <p:tav tm="0">
                                          <p:val>
                                            <p:clrVal>
                                              <a:schemeClr val="accent2"/>
                                            </p:clrVal>
                                          </p:val>
                                        </p:tav>
                                        <p:tav tm="50000">
                                          <p:val>
                                            <p:clrVal>
                                              <a:schemeClr val="hlink"/>
                                            </p:clrVal>
                                          </p:val>
                                        </p:tav>
                                      </p:tavLst>
                                    </p:anim>
                                    <p:set>
                                      <p:cBhvr>
                                        <p:cTn id="35" dur="80"/>
                                        <p:tgtEl>
                                          <p:spTgt spid="2051">
                                            <p:txEl>
                                              <p:pRg st="3" end="3"/>
                                            </p:txEl>
                                          </p:spTgt>
                                        </p:tgtEl>
                                        <p:attrNameLst>
                                          <p:attrName>fill.type</p:attrName>
                                        </p:attrNameLst>
                                      </p:cBhvr>
                                      <p:to>
                                        <p:strVal val="solid"/>
                                      </p:to>
                                    </p:set>
                                  </p:childTnLst>
                                </p:cTn>
                              </p:par>
                            </p:childTnLst>
                          </p:cTn>
                        </p:par>
                        <p:par>
                          <p:cTn id="36" fill="hold" nodeType="afterGroup">
                            <p:stCondLst>
                              <p:cond delay="1680"/>
                            </p:stCondLst>
                            <p:childTnLst>
                              <p:par>
                                <p:cTn id="37" presetID="27" presetClass="entr" presetSubtype="0" fill="hold" nodeType="afterEffect">
                                  <p:stCondLst>
                                    <p:cond delay="0"/>
                                  </p:stCondLst>
                                  <p:iterate type="lt">
                                    <p:tmPct val="50000"/>
                                  </p:iterate>
                                  <p:childTnLst>
                                    <p:set>
                                      <p:cBhvr>
                                        <p:cTn id="38" dur="1" fill="hold">
                                          <p:stCondLst>
                                            <p:cond delay="0"/>
                                          </p:stCondLst>
                                        </p:cTn>
                                        <p:tgtEl>
                                          <p:spTgt spid="2051">
                                            <p:txEl>
                                              <p:pRg st="4" end="4"/>
                                            </p:txEl>
                                          </p:spTgt>
                                        </p:tgtEl>
                                        <p:attrNameLst>
                                          <p:attrName>style.visibility</p:attrName>
                                        </p:attrNameLst>
                                      </p:cBhvr>
                                      <p:to>
                                        <p:strVal val="visible"/>
                                      </p:to>
                                    </p:set>
                                    <p:anim calcmode="discrete" valueType="clr">
                                      <p:cBhvr override="childStyle">
                                        <p:cTn id="39" dur="80"/>
                                        <p:tgtEl>
                                          <p:spTgt spid="205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2051">
                                            <p:txEl>
                                              <p:pRg st="4" end="4"/>
                                            </p:txEl>
                                          </p:spTgt>
                                        </p:tgtEl>
                                        <p:attrNameLst>
                                          <p:attrName>fillcolor</p:attrName>
                                        </p:attrNameLst>
                                      </p:cBhvr>
                                      <p:tavLst>
                                        <p:tav tm="0">
                                          <p:val>
                                            <p:clrVal>
                                              <a:schemeClr val="accent2"/>
                                            </p:clrVal>
                                          </p:val>
                                        </p:tav>
                                        <p:tav tm="50000">
                                          <p:val>
                                            <p:clrVal>
                                              <a:schemeClr val="hlink"/>
                                            </p:clrVal>
                                          </p:val>
                                        </p:tav>
                                      </p:tavLst>
                                    </p:anim>
                                    <p:set>
                                      <p:cBhvr>
                                        <p:cTn id="41" dur="80"/>
                                        <p:tgtEl>
                                          <p:spTgt spid="2051">
                                            <p:txEl>
                                              <p:pRg st="4" end="4"/>
                                            </p:txEl>
                                          </p:spTgt>
                                        </p:tgtEl>
                                        <p:attrNameLst>
                                          <p:attrName>fill.type</p:attrName>
                                        </p:attrNameLst>
                                      </p:cBhvr>
                                      <p:to>
                                        <p:strVal val="solid"/>
                                      </p:to>
                                    </p:set>
                                  </p:childTnLst>
                                </p:cTn>
                              </p:par>
                            </p:childTnLst>
                          </p:cTn>
                        </p:par>
                        <p:par>
                          <p:cTn id="42" fill="hold" nodeType="afterGroup">
                            <p:stCondLst>
                              <p:cond delay="2520"/>
                            </p:stCondLst>
                            <p:childTnLst>
                              <p:par>
                                <p:cTn id="43" presetID="27" presetClass="entr" presetSubtype="0" fill="hold" nodeType="afterEffect">
                                  <p:stCondLst>
                                    <p:cond delay="0"/>
                                  </p:stCondLst>
                                  <p:iterate type="lt">
                                    <p:tmPct val="50000"/>
                                  </p:iterate>
                                  <p:childTnLst>
                                    <p:set>
                                      <p:cBhvr>
                                        <p:cTn id="44" dur="1" fill="hold">
                                          <p:stCondLst>
                                            <p:cond delay="0"/>
                                          </p:stCondLst>
                                        </p:cTn>
                                        <p:tgtEl>
                                          <p:spTgt spid="2051">
                                            <p:txEl>
                                              <p:pRg st="5" end="5"/>
                                            </p:txEl>
                                          </p:spTgt>
                                        </p:tgtEl>
                                        <p:attrNameLst>
                                          <p:attrName>style.visibility</p:attrName>
                                        </p:attrNameLst>
                                      </p:cBhvr>
                                      <p:to>
                                        <p:strVal val="visible"/>
                                      </p:to>
                                    </p:set>
                                    <p:anim calcmode="discrete" valueType="clr">
                                      <p:cBhvr override="childStyle">
                                        <p:cTn id="45" dur="80"/>
                                        <p:tgtEl>
                                          <p:spTgt spid="2051">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6" dur="80"/>
                                        <p:tgtEl>
                                          <p:spTgt spid="2051">
                                            <p:txEl>
                                              <p:pRg st="5" end="5"/>
                                            </p:txEl>
                                          </p:spTgt>
                                        </p:tgtEl>
                                        <p:attrNameLst>
                                          <p:attrName>fillcolor</p:attrName>
                                        </p:attrNameLst>
                                      </p:cBhvr>
                                      <p:tavLst>
                                        <p:tav tm="0">
                                          <p:val>
                                            <p:clrVal>
                                              <a:schemeClr val="accent2"/>
                                            </p:clrVal>
                                          </p:val>
                                        </p:tav>
                                        <p:tav tm="50000">
                                          <p:val>
                                            <p:clrVal>
                                              <a:schemeClr val="hlink"/>
                                            </p:clrVal>
                                          </p:val>
                                        </p:tav>
                                      </p:tavLst>
                                    </p:anim>
                                    <p:set>
                                      <p:cBhvr>
                                        <p:cTn id="47" dur="80"/>
                                        <p:tgtEl>
                                          <p:spTgt spid="2051">
                                            <p:txEl>
                                              <p:pRg st="5" end="5"/>
                                            </p:txEl>
                                          </p:spTgt>
                                        </p:tgtEl>
                                        <p:attrNameLst>
                                          <p:attrName>fill.type</p:attrName>
                                        </p:attrNameLst>
                                      </p:cBhvr>
                                      <p:to>
                                        <p:strVal val="solid"/>
                                      </p:to>
                                    </p:set>
                                  </p:childTnLst>
                                </p:cTn>
                              </p:par>
                            </p:childTnLst>
                          </p:cTn>
                        </p:par>
                        <p:par>
                          <p:cTn id="48" fill="hold" nodeType="afterGroup">
                            <p:stCondLst>
                              <p:cond delay="3400"/>
                            </p:stCondLst>
                            <p:childTnLst>
                              <p:par>
                                <p:cTn id="49" presetID="27" presetClass="entr" presetSubtype="0" fill="hold" nodeType="afterEffect">
                                  <p:stCondLst>
                                    <p:cond delay="0"/>
                                  </p:stCondLst>
                                  <p:iterate type="lt">
                                    <p:tmPct val="50000"/>
                                  </p:iterate>
                                  <p:childTnLst>
                                    <p:set>
                                      <p:cBhvr>
                                        <p:cTn id="50" dur="1" fill="hold">
                                          <p:stCondLst>
                                            <p:cond delay="0"/>
                                          </p:stCondLst>
                                        </p:cTn>
                                        <p:tgtEl>
                                          <p:spTgt spid="2051">
                                            <p:txEl>
                                              <p:pRg st="6" end="6"/>
                                            </p:txEl>
                                          </p:spTgt>
                                        </p:tgtEl>
                                        <p:attrNameLst>
                                          <p:attrName>style.visibility</p:attrName>
                                        </p:attrNameLst>
                                      </p:cBhvr>
                                      <p:to>
                                        <p:strVal val="visible"/>
                                      </p:to>
                                    </p:set>
                                    <p:anim calcmode="discrete" valueType="clr">
                                      <p:cBhvr override="childStyle">
                                        <p:cTn id="51" dur="80"/>
                                        <p:tgtEl>
                                          <p:spTgt spid="2051">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2051">
                                            <p:txEl>
                                              <p:pRg st="6" end="6"/>
                                            </p:txEl>
                                          </p:spTgt>
                                        </p:tgtEl>
                                        <p:attrNameLst>
                                          <p:attrName>fillcolor</p:attrName>
                                        </p:attrNameLst>
                                      </p:cBhvr>
                                      <p:tavLst>
                                        <p:tav tm="0">
                                          <p:val>
                                            <p:clrVal>
                                              <a:schemeClr val="accent2"/>
                                            </p:clrVal>
                                          </p:val>
                                        </p:tav>
                                        <p:tav tm="50000">
                                          <p:val>
                                            <p:clrVal>
                                              <a:schemeClr val="hlink"/>
                                            </p:clrVal>
                                          </p:val>
                                        </p:tav>
                                      </p:tavLst>
                                    </p:anim>
                                    <p:set>
                                      <p:cBhvr>
                                        <p:cTn id="53" dur="80"/>
                                        <p:tgtEl>
                                          <p:spTgt spid="2051">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0</TotalTime>
  <Words>6975</Words>
  <Application>Microsoft Office PowerPoint</Application>
  <PresentationFormat>On-screen Show (4:3)</PresentationFormat>
  <Paragraphs>1136</Paragraphs>
  <Slides>122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122</vt:i4>
      </vt:variant>
    </vt:vector>
  </HeadingPairs>
  <TitlesOfParts>
    <vt:vector size="124" baseType="lpstr">
      <vt:lpstr>Clarity</vt:lpstr>
      <vt:lpstr>Worksheet</vt:lpstr>
      <vt:lpstr>PHARMACOLOGY</vt:lpstr>
      <vt:lpstr>Lesson 1: Introduction to pharmacology</vt:lpstr>
      <vt:lpstr>DEFINITION OF TERMS</vt:lpstr>
      <vt:lpstr>PowerPoint Presentation</vt:lpstr>
      <vt:lpstr>Drugs names</vt:lpstr>
      <vt:lpstr>PowerPoint Presentation</vt:lpstr>
      <vt:lpstr>The sources of drugs</vt:lpstr>
      <vt:lpstr>Doses and dosage</vt:lpstr>
      <vt:lpstr>Drug dosage forms</vt:lpstr>
      <vt:lpstr>Routes of drug administration</vt:lpstr>
      <vt:lpstr>Advantages and disadvantages of various routes of drug administration</vt:lpstr>
      <vt:lpstr>PHARMACOKINETICS AND PHARMACODYNAMICS </vt:lpstr>
      <vt:lpstr>A. PHARMACOKINETICS</vt:lpstr>
      <vt:lpstr>Bioavailability</vt:lpstr>
      <vt:lpstr>Concept of Critical Threshold</vt:lpstr>
      <vt:lpstr>PowerPoint Presentation</vt:lpstr>
      <vt:lpstr>DRUG HALF-LIFE (t1/2 )</vt:lpstr>
      <vt:lpstr>PowerPoint Presentation</vt:lpstr>
      <vt:lpstr>i) ABSORPTION AND DISTRIBUTION</vt:lpstr>
      <vt:lpstr>Dosing</vt:lpstr>
      <vt:lpstr>ii) METABOLISM</vt:lpstr>
      <vt:lpstr>First Pass Metabolism </vt:lpstr>
      <vt:lpstr>PowerPoint Presentation</vt:lpstr>
      <vt:lpstr>prodrug</vt:lpstr>
      <vt:lpstr>iii) Elimination of drug</vt:lpstr>
      <vt:lpstr>b) PHARMACODYNAMICS</vt:lpstr>
      <vt:lpstr>PowerPoint Presentation</vt:lpstr>
      <vt:lpstr>PowerPoint Presentation</vt:lpstr>
      <vt:lpstr>Effects of combining drugs</vt:lpstr>
      <vt:lpstr>PowerPoint Presentation</vt:lpstr>
      <vt:lpstr>PowerPoint Presentation</vt:lpstr>
      <vt:lpstr>The LOG 10 DOSE-RESPONSE CURVE</vt:lpstr>
      <vt:lpstr>Factors affecting drug response</vt:lpstr>
      <vt:lpstr>Indication &amp; Contraindication</vt:lpstr>
      <vt:lpstr>Adverse  drug  reactions</vt:lpstr>
      <vt:lpstr>Adverse  drug  reactions</vt:lpstr>
      <vt:lpstr>Adverse  drug  reactions</vt:lpstr>
      <vt:lpstr>Adverse  drug  reactions</vt:lpstr>
      <vt:lpstr>Pregnancy Considerations</vt:lpstr>
      <vt:lpstr>Pregnancy Categories</vt:lpstr>
      <vt:lpstr>Pediatric Considerations</vt:lpstr>
      <vt:lpstr>Geriatric Considerations</vt:lpstr>
      <vt:lpstr>FUNDAMENTALS OF  PHARMACOLOGY</vt:lpstr>
      <vt:lpstr>PowerPoint Presentation</vt:lpstr>
      <vt:lpstr>PowerPoint Presentation</vt:lpstr>
      <vt:lpstr>Factors that may modify the efficacy and choice of dose of the drug in patients</vt:lpstr>
      <vt:lpstr>ANTI-INFECTIVE/ANTI-MICROBIAL AGENTS </vt:lpstr>
      <vt:lpstr>Learning objectives and outcomes</vt:lpstr>
      <vt:lpstr>Definition and classification</vt:lpstr>
      <vt:lpstr>1. ANTIBACTERIALS/ANTIBIOTICS</vt:lpstr>
      <vt:lpstr>Learning objectives</vt:lpstr>
      <vt:lpstr>Introduction</vt:lpstr>
      <vt:lpstr>1. How Antibiotics work</vt:lpstr>
      <vt:lpstr>The bacterial cell and antibiotics</vt:lpstr>
      <vt:lpstr>Antibacterials</vt:lpstr>
      <vt:lpstr>What is an ideal antibiotic?</vt:lpstr>
      <vt:lpstr>Choosing an antibiotic</vt:lpstr>
      <vt:lpstr>antibacterials</vt:lpstr>
      <vt:lpstr>antibacterials</vt:lpstr>
      <vt:lpstr>antibacterials</vt:lpstr>
      <vt:lpstr>Classification of antibiotics</vt:lpstr>
      <vt:lpstr>1. Inhibitors of Cell wall Synthesis</vt:lpstr>
      <vt:lpstr>1. Inhibitors of Cell wall Synthesis</vt:lpstr>
      <vt:lpstr>1. PENICILLINS</vt:lpstr>
      <vt:lpstr>Alexander Fleming  - discovered PCN -1928</vt:lpstr>
      <vt:lpstr>Examples of penicillins</vt:lpstr>
      <vt:lpstr> Penicillins…</vt:lpstr>
      <vt:lpstr>Penicillins…</vt:lpstr>
      <vt:lpstr> Penicillins…</vt:lpstr>
      <vt:lpstr> Penicillins…</vt:lpstr>
      <vt:lpstr> Penicillins…</vt:lpstr>
      <vt:lpstr>Antibacterials Cephalosporins</vt:lpstr>
      <vt:lpstr>2. CEPHALOSPORINS</vt:lpstr>
      <vt:lpstr> Cephalosporins</vt:lpstr>
      <vt:lpstr>Antibacterials Cephalosporins</vt:lpstr>
      <vt:lpstr>2. Inhibitors of protein synthesis</vt:lpstr>
      <vt:lpstr>2. Inhibitors of protein synthesis</vt:lpstr>
      <vt:lpstr>1. MACROLIDES</vt:lpstr>
      <vt:lpstr>PowerPoint Presentation</vt:lpstr>
      <vt:lpstr>Macrolides M.O.A</vt:lpstr>
      <vt:lpstr>Absorption</vt:lpstr>
      <vt:lpstr>Macrolides</vt:lpstr>
      <vt:lpstr>Adverse Effects</vt:lpstr>
      <vt:lpstr> Drug Interactions</vt:lpstr>
      <vt:lpstr>Macrolide Spectrum of Activity</vt:lpstr>
      <vt:lpstr>Macrolide Spectrum of Activity</vt:lpstr>
      <vt:lpstr>Macrolide Spectrum of Activity</vt:lpstr>
      <vt:lpstr>2. Aminoglycosides</vt:lpstr>
      <vt:lpstr>P’kinetics</vt:lpstr>
      <vt:lpstr>Spectrum of Activity and uses</vt:lpstr>
      <vt:lpstr>PowerPoint Presentation</vt:lpstr>
      <vt:lpstr>PowerPoint Presentation</vt:lpstr>
      <vt:lpstr>Gentamicin</vt:lpstr>
      <vt:lpstr>.</vt:lpstr>
      <vt:lpstr>Side effects of Aminoglycosides</vt:lpstr>
      <vt:lpstr>3. TETRACYCLINES</vt:lpstr>
      <vt:lpstr>P’kinetics</vt:lpstr>
      <vt:lpstr> Tetracyclines…</vt:lpstr>
      <vt:lpstr>4. CHLORAMPHENICOL</vt:lpstr>
      <vt:lpstr>Chloramphenicol ( cont. )</vt:lpstr>
      <vt:lpstr>Chloramphenicol Cont. )</vt:lpstr>
      <vt:lpstr>Chloramphenicol ( cont. )</vt:lpstr>
      <vt:lpstr>(Fluoro)quinolones</vt:lpstr>
      <vt:lpstr>NUCLEIC ACID INHIBITORS</vt:lpstr>
      <vt:lpstr> Are bactericidal synthetic antimicrobial, used for wide variety of infectious diseases  CLASSIFICATION:  </vt:lpstr>
      <vt:lpstr>PowerPoint Presentation</vt:lpstr>
      <vt:lpstr> Nalidixic acid </vt:lpstr>
      <vt:lpstr>Therapeutic uses of nalidixic a</vt:lpstr>
      <vt:lpstr>Newer Flouroquinolnes </vt:lpstr>
      <vt:lpstr>2. CIPROFLOXACIN ( CONT. )</vt:lpstr>
      <vt:lpstr>Ciprofloxacin ( Cont. )</vt:lpstr>
      <vt:lpstr>CIPROFLOXACIN ( CONT. )</vt:lpstr>
      <vt:lpstr>CIPROFLOXACIN ( CONT. )</vt:lpstr>
      <vt:lpstr>PowerPoint Presentation</vt:lpstr>
      <vt:lpstr> Mechanism of resistance</vt:lpstr>
      <vt:lpstr>Chloramphenicol</vt:lpstr>
      <vt:lpstr>Antibacterials Sulfonamides</vt:lpstr>
      <vt:lpstr>Antibacterials Sulfonamides</vt:lpstr>
      <vt:lpstr>Antibacterials Vancomycin</vt:lpstr>
      <vt:lpstr>Vancomycin Clinical Uses</vt:lpstr>
      <vt:lpstr>Antibacterials Lincosamides</vt:lpstr>
      <vt:lpstr>Antibiotics and pregnancy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dc:title>
  <dc:creator>Sammy Barasa</dc:creator>
  <cp:lastModifiedBy>Barasa</cp:lastModifiedBy>
  <cp:revision>3</cp:revision>
  <dcterms:created xsi:type="dcterms:W3CDTF">2006-08-16T00:00:00Z</dcterms:created>
  <dcterms:modified xsi:type="dcterms:W3CDTF">2017-01-30T03:20:17Z</dcterms:modified>
</cp:coreProperties>
</file>