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73DB62-3209-494F-AE81-036BFC4CD60C}" type="datetimeFigureOut">
              <a:rPr lang="en-KE" smtClean="0"/>
              <a:t>26/01/2021</a:t>
            </a:fld>
            <a:endParaRPr lang="en-K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3B3B17-9505-48E7-B717-0F2CC413A10C}" type="slidenum">
              <a:rPr lang="en-KE" smtClean="0"/>
              <a:t>‹#›</a:t>
            </a:fld>
            <a:endParaRPr lang="en-KE"/>
          </a:p>
        </p:txBody>
      </p:sp>
    </p:spTree>
    <p:extLst>
      <p:ext uri="{BB962C8B-B14F-4D97-AF65-F5344CB8AC3E}">
        <p14:creationId xmlns:p14="http://schemas.microsoft.com/office/powerpoint/2010/main" val="866552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Pulmonary parenchyma</a:t>
            </a:r>
            <a:r>
              <a:rPr lang="en-US" b="0" i="0" dirty="0">
                <a:solidFill>
                  <a:srgbClr val="202124"/>
                </a:solidFill>
                <a:effectLst/>
                <a:latin typeface="arial" panose="020B0604020202020204" pitchFamily="34" charset="0"/>
              </a:rPr>
              <a:t> refers to the portion of lung often used solely to alveolar tissue and any form of lung tissue including bronchioles, bronchi, </a:t>
            </a:r>
            <a:r>
              <a:rPr lang="en-US" b="0" i="0" dirty="0" err="1">
                <a:solidFill>
                  <a:srgbClr val="202124"/>
                </a:solidFill>
                <a:effectLst/>
                <a:latin typeface="arial" panose="020B0604020202020204" pitchFamily="34" charset="0"/>
              </a:rPr>
              <a:t>bloodvessels</a:t>
            </a:r>
            <a:r>
              <a:rPr lang="en-US" b="0" i="0" dirty="0">
                <a:solidFill>
                  <a:srgbClr val="202124"/>
                </a:solidFill>
                <a:effectLst/>
                <a:latin typeface="arial" panose="020B0604020202020204" pitchFamily="34" charset="0"/>
              </a:rPr>
              <a:t>, </a:t>
            </a:r>
            <a:r>
              <a:rPr lang="en-US" b="0" i="0" dirty="0" err="1">
                <a:solidFill>
                  <a:srgbClr val="202124"/>
                </a:solidFill>
                <a:effectLst/>
                <a:latin typeface="arial" panose="020B0604020202020204" pitchFamily="34" charset="0"/>
              </a:rPr>
              <a:t>interstitium</a:t>
            </a:r>
            <a:r>
              <a:rPr lang="en-US" b="0" i="0" dirty="0">
                <a:solidFill>
                  <a:srgbClr val="202124"/>
                </a:solidFill>
                <a:effectLst/>
                <a:latin typeface="arial" panose="020B0604020202020204" pitchFamily="34" charset="0"/>
              </a:rPr>
              <a:t> and alveoli involved in gas transfer.</a:t>
            </a:r>
            <a:endParaRPr lang="en-KE" dirty="0"/>
          </a:p>
        </p:txBody>
      </p:sp>
      <p:sp>
        <p:nvSpPr>
          <p:cNvPr id="4" name="Slide Number Placeholder 3"/>
          <p:cNvSpPr>
            <a:spLocks noGrp="1"/>
          </p:cNvSpPr>
          <p:nvPr>
            <p:ph type="sldNum" sz="quarter" idx="5"/>
          </p:nvPr>
        </p:nvSpPr>
        <p:spPr/>
        <p:txBody>
          <a:bodyPr/>
          <a:lstStyle/>
          <a:p>
            <a:fld id="{BA3B3B17-9505-48E7-B717-0F2CC413A10C}" type="slidenum">
              <a:rPr lang="en-KE" smtClean="0"/>
              <a:t>2</a:t>
            </a:fld>
            <a:endParaRPr lang="en-KE"/>
          </a:p>
        </p:txBody>
      </p:sp>
    </p:spTree>
    <p:extLst>
      <p:ext uri="{BB962C8B-B14F-4D97-AF65-F5344CB8AC3E}">
        <p14:creationId xmlns:p14="http://schemas.microsoft.com/office/powerpoint/2010/main" val="172843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DA24992-A3D1-4684-A990-D64A55A85D41}" type="datetimeFigureOut">
              <a:rPr lang="en-US" smtClean="0"/>
              <a:pPr/>
              <a:t>1/26/2021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47BDAF2-7C53-43AA-B85B-DF173217E8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A24992-A3D1-4684-A990-D64A55A85D41}"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DA24992-A3D1-4684-A990-D64A55A85D41}" type="datetimeFigureOut">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BDAF2-7C53-43AA-B85B-DF173217E8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A24992-A3D1-4684-A990-D64A55A85D41}"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DA24992-A3D1-4684-A990-D64A55A85D41}" type="datetimeFigureOut">
              <a:rPr lang="en-US" smtClean="0"/>
              <a:pPr/>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DA24992-A3D1-4684-A990-D64A55A85D41}" type="datetimeFigureOut">
              <a:rPr lang="en-US" smtClean="0"/>
              <a:pPr/>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24992-A3D1-4684-A990-D64A55A85D41}" type="datetimeFigureOut">
              <a:rPr lang="en-US" smtClean="0"/>
              <a:pPr/>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A24992-A3D1-4684-A990-D64A55A85D41}"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BDAF2-7C53-43AA-B85B-DF173217E8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DA24992-A3D1-4684-A990-D64A55A85D41}" type="datetimeFigureOut">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47BDAF2-7C53-43AA-B85B-DF173217E8D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A24992-A3D1-4684-A990-D64A55A85D41}" type="datetimeFigureOut">
              <a:rPr lang="en-US" smtClean="0"/>
              <a:pPr/>
              <a:t>1/26/2021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7BDAF2-7C53-43AA-B85B-DF173217E8D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Pneumonia.</a:t>
            </a:r>
            <a:br>
              <a:rPr lang="en-US" dirty="0"/>
            </a:br>
            <a:r>
              <a:rPr lang="en-US" sz="3600" dirty="0">
                <a:solidFill>
                  <a:srgbClr val="FF0000"/>
                </a:solidFill>
              </a:rPr>
              <a:t>Introduction.</a:t>
            </a:r>
            <a:br>
              <a:rPr lang="en-US" sz="3600" dirty="0">
                <a:solidFill>
                  <a:srgbClr val="FF0000"/>
                </a:solidFill>
              </a:rPr>
            </a:br>
            <a:endParaRPr lang="en-US" sz="3600" dirty="0">
              <a:solidFill>
                <a:srgbClr val="FF0000"/>
              </a:solidFill>
            </a:endParaRPr>
          </a:p>
        </p:txBody>
      </p:sp>
      <p:sp>
        <p:nvSpPr>
          <p:cNvPr id="3" name="Subtitle 2"/>
          <p:cNvSpPr>
            <a:spLocks noGrp="1"/>
          </p:cNvSpPr>
          <p:nvPr>
            <p:ph type="subTitle" idx="1"/>
          </p:nvPr>
        </p:nvSpPr>
        <p:spPr/>
        <p:txBody>
          <a:bodyPr/>
          <a:lstStyle/>
          <a:p>
            <a:pPr algn="ctr"/>
            <a:r>
              <a:rPr lang="en-US" dirty="0"/>
              <a:t>Samuel </a:t>
            </a:r>
            <a:r>
              <a:rPr lang="en-US" dirty="0" err="1"/>
              <a:t>Ngigi</a:t>
            </a:r>
            <a:r>
              <a:rPr lang="en-US" dirty="0"/>
              <a:t> K.</a:t>
            </a: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p:txBody>
          <a:bodyPr>
            <a:normAutofit/>
          </a:bodyPr>
          <a:lstStyle/>
          <a:p>
            <a:r>
              <a:rPr lang="en-US" dirty="0"/>
              <a:t>The classic presentation of pneumonia is of a cough and fever with the variable presence of sputum production, </a:t>
            </a:r>
            <a:r>
              <a:rPr lang="en-US" dirty="0" err="1"/>
              <a:t>dyspnoea</a:t>
            </a:r>
            <a:r>
              <a:rPr lang="en-US" dirty="0"/>
              <a:t>, and pleurisy. </a:t>
            </a:r>
          </a:p>
          <a:p>
            <a:r>
              <a:rPr lang="en-US" dirty="0"/>
              <a:t>Most patients have constitutional symptoms such as malaise, fatigue, and asthenia, and many also have gastrointestinal symptoms.</a:t>
            </a:r>
          </a:p>
          <a:p>
            <a:r>
              <a:rPr lang="en-US" dirty="0"/>
              <a:t> Although patients with pneumonia usually possess these characteristic clinical features, there can be major differences in presentation based on the host and the </a:t>
            </a:r>
            <a:r>
              <a:rPr lang="en-US" dirty="0" err="1"/>
              <a:t>aetiological</a:t>
            </a:r>
            <a:r>
              <a:rPr lang="en-US" dirty="0"/>
              <a:t> agent.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Pneumococcal pneumonia.</a:t>
            </a:r>
          </a:p>
        </p:txBody>
      </p:sp>
      <p:sp>
        <p:nvSpPr>
          <p:cNvPr id="3" name="Content Placeholder 2"/>
          <p:cNvSpPr>
            <a:spLocks noGrp="1"/>
          </p:cNvSpPr>
          <p:nvPr>
            <p:ph idx="1"/>
          </p:nvPr>
        </p:nvSpPr>
        <p:spPr/>
        <p:txBody>
          <a:bodyPr>
            <a:normAutofit fontScale="77500" lnSpcReduction="20000"/>
          </a:bodyPr>
          <a:lstStyle/>
          <a:p>
            <a:r>
              <a:rPr lang="en-US" dirty="0"/>
              <a:t>Streptococcus </a:t>
            </a:r>
            <a:r>
              <a:rPr lang="en-US" dirty="0" err="1"/>
              <a:t>pneumoniae</a:t>
            </a:r>
            <a:r>
              <a:rPr lang="en-US" dirty="0"/>
              <a:t> is nearly always the most commonly identified pathogen in patients hospitalized with a community-acquired pneumonia.</a:t>
            </a:r>
          </a:p>
          <a:p>
            <a:r>
              <a:rPr lang="en-US" dirty="0"/>
              <a:t>The classic presentation is of a previously healthy adult with an upper respiratory tract infection who then develops a rigor followed by fever, </a:t>
            </a:r>
            <a:r>
              <a:rPr lang="en-US" dirty="0" err="1"/>
              <a:t>dyspnoea</a:t>
            </a:r>
            <a:r>
              <a:rPr lang="en-US" dirty="0"/>
              <a:t>, pleurisy, and a cough that usually becomes productive with a purulent, blood-streaked or 'rusty' sputum.</a:t>
            </a:r>
          </a:p>
          <a:p>
            <a:r>
              <a:rPr lang="en-US" dirty="0"/>
              <a:t> However, many patients show variations in this pattern, including one of a more subtle onset. </a:t>
            </a:r>
          </a:p>
          <a:p>
            <a:r>
              <a:rPr lang="en-US" dirty="0"/>
              <a:t>Moreover, atypical presentations are particularly common in elderly patients. </a:t>
            </a:r>
          </a:p>
          <a:p>
            <a:r>
              <a:rPr lang="en-US" dirty="0"/>
              <a:t>Chest radiography invariably shows an infiltrate, and lobar consolidation specifically suggests this diagnosis). </a:t>
            </a:r>
          </a:p>
          <a:p>
            <a:r>
              <a:rPr lang="en-US" dirty="0"/>
              <a:t>A pleural effusion is present in about 25 per cent of patients, but only 1 to 2 per cent have an </a:t>
            </a:r>
            <a:r>
              <a:rPr lang="en-US" dirty="0" err="1"/>
              <a:t>empyema</a:t>
            </a:r>
            <a:r>
              <a:rPr lang="en-US" dirty="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Pneumococcal pneumonia.</a:t>
            </a:r>
          </a:p>
        </p:txBody>
      </p:sp>
      <p:sp>
        <p:nvSpPr>
          <p:cNvPr id="3" name="Content Placeholder 2"/>
          <p:cNvSpPr>
            <a:spLocks noGrp="1"/>
          </p:cNvSpPr>
          <p:nvPr>
            <p:ph idx="1"/>
          </p:nvPr>
        </p:nvSpPr>
        <p:spPr/>
        <p:txBody>
          <a:bodyPr>
            <a:normAutofit/>
          </a:bodyPr>
          <a:lstStyle/>
          <a:p>
            <a:r>
              <a:rPr lang="en-US" dirty="0"/>
              <a:t>Poor prognostic findings in patients with pneumococcal pneumonia include advanced age, </a:t>
            </a:r>
            <a:r>
              <a:rPr lang="en-US" dirty="0" err="1"/>
              <a:t>bacteraemia</a:t>
            </a:r>
            <a:r>
              <a:rPr lang="en-US" dirty="0"/>
              <a:t>, alcoholism, and multiple lobe involvement.</a:t>
            </a:r>
          </a:p>
          <a:p>
            <a:r>
              <a:rPr lang="en-US" dirty="0"/>
              <a:t>The preferred antibiotics are amoxicillin for oral treatment and </a:t>
            </a:r>
            <a:r>
              <a:rPr lang="en-US" dirty="0" err="1"/>
              <a:t>ceftriaxone</a:t>
            </a:r>
            <a:r>
              <a:rPr lang="en-US" dirty="0"/>
              <a:t> or </a:t>
            </a:r>
            <a:r>
              <a:rPr lang="en-US" dirty="0" err="1"/>
              <a:t>cefotaxime</a:t>
            </a:r>
            <a:r>
              <a:rPr lang="en-US" dirty="0"/>
              <a:t> for </a:t>
            </a:r>
            <a:r>
              <a:rPr lang="en-US" dirty="0" err="1"/>
              <a:t>parenteral</a:t>
            </a:r>
            <a:r>
              <a:rPr lang="en-US" dirty="0"/>
              <a:t> treatment; penicillin-resistant strains may be treated with </a:t>
            </a:r>
            <a:r>
              <a:rPr lang="en-US" dirty="0" err="1"/>
              <a:t>fluoroquinolones</a:t>
            </a:r>
            <a:r>
              <a:rPr lang="en-US" dirty="0"/>
              <a:t>, </a:t>
            </a:r>
            <a:r>
              <a:rPr lang="en-US" dirty="0" err="1"/>
              <a:t>vancomycin</a:t>
            </a:r>
            <a:r>
              <a:rPr lang="en-US" dirty="0"/>
              <a:t>, or </a:t>
            </a:r>
            <a:r>
              <a:rPr lang="en-US" dirty="0" err="1"/>
              <a:t>linazolide</a:t>
            </a:r>
            <a:r>
              <a:rPr lang="en-US" dirty="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Haemophilus</a:t>
            </a:r>
            <a:r>
              <a:rPr lang="en-US" dirty="0"/>
              <a:t> </a:t>
            </a:r>
            <a:r>
              <a:rPr lang="en-US" dirty="0" err="1"/>
              <a:t>influenzae</a:t>
            </a:r>
            <a:r>
              <a:rPr lang="en-US" dirty="0"/>
              <a:t>.</a:t>
            </a:r>
          </a:p>
        </p:txBody>
      </p:sp>
      <p:sp>
        <p:nvSpPr>
          <p:cNvPr id="3" name="Content Placeholder 2"/>
          <p:cNvSpPr>
            <a:spLocks noGrp="1"/>
          </p:cNvSpPr>
          <p:nvPr>
            <p:ph idx="1"/>
          </p:nvPr>
        </p:nvSpPr>
        <p:spPr/>
        <p:txBody>
          <a:bodyPr>
            <a:normAutofit/>
          </a:bodyPr>
          <a:lstStyle/>
          <a:p>
            <a:r>
              <a:rPr lang="en-US" dirty="0"/>
              <a:t>H. </a:t>
            </a:r>
            <a:r>
              <a:rPr lang="en-US" dirty="0" err="1"/>
              <a:t>influenzae</a:t>
            </a:r>
            <a:r>
              <a:rPr lang="en-US" dirty="0"/>
              <a:t> is always the second most common agent (behind S. </a:t>
            </a:r>
            <a:r>
              <a:rPr lang="en-US" dirty="0" err="1"/>
              <a:t>pneumoniae</a:t>
            </a:r>
            <a:r>
              <a:rPr lang="en-US" dirty="0"/>
              <a:t>) when an identified bacterial pathogen is found in community-acquired pneumonia. </a:t>
            </a:r>
          </a:p>
          <a:p>
            <a:r>
              <a:rPr lang="en-US" dirty="0"/>
              <a:t>Type-B H. </a:t>
            </a:r>
            <a:r>
              <a:rPr lang="en-US" dirty="0" err="1"/>
              <a:t>influenzae</a:t>
            </a:r>
            <a:r>
              <a:rPr lang="en-US" dirty="0"/>
              <a:t> is a well-established pathogen primarily in infants and young children, but is a relatively rare cause of disease in adults or anyone who has received H. </a:t>
            </a:r>
            <a:r>
              <a:rPr lang="en-US" dirty="0" err="1"/>
              <a:t>influenzae</a:t>
            </a:r>
            <a:r>
              <a:rPr lang="en-US" dirty="0"/>
              <a:t> vaccine.</a:t>
            </a:r>
          </a:p>
          <a:p>
            <a:r>
              <a:rPr lang="en-US" dirty="0"/>
              <a:t> H. </a:t>
            </a:r>
            <a:r>
              <a:rPr lang="en-US" dirty="0" err="1"/>
              <a:t>influenzae</a:t>
            </a:r>
            <a:r>
              <a:rPr lang="en-US" dirty="0"/>
              <a:t> strains causing pneumonia in adults are usually non-</a:t>
            </a:r>
            <a:r>
              <a:rPr lang="en-US" dirty="0" err="1"/>
              <a:t>typable</a:t>
            </a:r>
            <a:r>
              <a:rPr lang="en-US" dirty="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a:t>
            </a:r>
            <a:r>
              <a:rPr lang="en-US" dirty="0" err="1"/>
              <a:t>influenzae</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The clinical features are rather non-specific and include fever, cough, purulent sputum, </a:t>
            </a:r>
            <a:r>
              <a:rPr lang="en-US" dirty="0" err="1"/>
              <a:t>leucocytosis</a:t>
            </a:r>
            <a:r>
              <a:rPr lang="en-US" dirty="0"/>
              <a:t>, and radiographic evidence of pneumonia—usually in a </a:t>
            </a:r>
            <a:r>
              <a:rPr lang="en-US" dirty="0" err="1"/>
              <a:t>bronchopneumonic</a:t>
            </a:r>
            <a:r>
              <a:rPr lang="en-US" dirty="0"/>
              <a:t> pattern, but it may occasionally be lobar.</a:t>
            </a:r>
          </a:p>
          <a:p>
            <a:r>
              <a:rPr lang="en-US" dirty="0"/>
              <a:t> Patients with chronic obstructive lung disease often </a:t>
            </a:r>
            <a:r>
              <a:rPr lang="en-US" dirty="0" err="1"/>
              <a:t>harbour</a:t>
            </a:r>
            <a:r>
              <a:rPr lang="en-US" dirty="0"/>
              <a:t> H. </a:t>
            </a:r>
            <a:r>
              <a:rPr lang="en-US" dirty="0" err="1"/>
              <a:t>influenzae</a:t>
            </a:r>
            <a:r>
              <a:rPr lang="en-US" dirty="0"/>
              <a:t> in their lower airways and are prone to pneumonia caused by this organism, although supporting data for the association are not strong.</a:t>
            </a:r>
          </a:p>
          <a:p>
            <a:r>
              <a:rPr lang="en-US" dirty="0"/>
              <a:t> </a:t>
            </a:r>
            <a:r>
              <a:rPr lang="en-US" dirty="0" err="1"/>
              <a:t>Bacteraemia</a:t>
            </a:r>
            <a:r>
              <a:rPr lang="en-US" dirty="0"/>
              <a:t> with H. </a:t>
            </a:r>
            <a:r>
              <a:rPr lang="en-US" dirty="0" err="1"/>
              <a:t>influenzae</a:t>
            </a:r>
            <a:r>
              <a:rPr lang="en-US" dirty="0"/>
              <a:t> in adults is infrequent. </a:t>
            </a:r>
          </a:p>
          <a:p>
            <a:r>
              <a:rPr lang="en-US" dirty="0"/>
              <a:t>Most patients simply have a non-specific pneumonia, with H. </a:t>
            </a:r>
            <a:r>
              <a:rPr lang="en-US" dirty="0" err="1"/>
              <a:t>influenzae</a:t>
            </a:r>
            <a:r>
              <a:rPr lang="en-US" dirty="0"/>
              <a:t> as the only potential pathogen identified in expectorated sputum.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a:t>
            </a:r>
            <a:r>
              <a:rPr lang="en-US" dirty="0" err="1"/>
              <a:t>influenzae</a:t>
            </a:r>
            <a:r>
              <a:rPr lang="en-US" dirty="0"/>
              <a:t>.</a:t>
            </a:r>
          </a:p>
        </p:txBody>
      </p:sp>
      <p:sp>
        <p:nvSpPr>
          <p:cNvPr id="3" name="Content Placeholder 2"/>
          <p:cNvSpPr>
            <a:spLocks noGrp="1"/>
          </p:cNvSpPr>
          <p:nvPr>
            <p:ph idx="1"/>
          </p:nvPr>
        </p:nvSpPr>
        <p:spPr/>
        <p:txBody>
          <a:bodyPr/>
          <a:lstStyle/>
          <a:p>
            <a:r>
              <a:rPr lang="en-US" dirty="0"/>
              <a:t>About 30 to 45 per cent of strains produce b-</a:t>
            </a:r>
            <a:r>
              <a:rPr lang="en-US" dirty="0" err="1"/>
              <a:t>lactamase</a:t>
            </a:r>
            <a:r>
              <a:rPr lang="en-US" dirty="0"/>
              <a:t> so that penicillin and amoxicillin are often ineffective.</a:t>
            </a:r>
          </a:p>
          <a:p>
            <a:r>
              <a:rPr lang="en-US" dirty="0"/>
              <a:t> When H. </a:t>
            </a:r>
            <a:r>
              <a:rPr lang="en-US" dirty="0" err="1"/>
              <a:t>influenzae</a:t>
            </a:r>
            <a:r>
              <a:rPr lang="en-US" dirty="0"/>
              <a:t> is suspected or established the preferred agents are second- and third-generation </a:t>
            </a:r>
            <a:r>
              <a:rPr lang="en-US" dirty="0" err="1"/>
              <a:t>cephalosporins</a:t>
            </a:r>
            <a:r>
              <a:rPr lang="en-US" dirty="0"/>
              <a:t>, any combination of a b-</a:t>
            </a:r>
            <a:r>
              <a:rPr lang="en-US" dirty="0" err="1"/>
              <a:t>lactam</a:t>
            </a:r>
            <a:r>
              <a:rPr lang="en-US" dirty="0"/>
              <a:t>–b-</a:t>
            </a:r>
            <a:r>
              <a:rPr lang="en-US" dirty="0" err="1"/>
              <a:t>lactamase</a:t>
            </a:r>
            <a:r>
              <a:rPr lang="en-US" dirty="0"/>
              <a:t> inhibitor, </a:t>
            </a:r>
            <a:r>
              <a:rPr lang="en-US" dirty="0" err="1"/>
              <a:t>azithromycin</a:t>
            </a:r>
            <a:r>
              <a:rPr lang="en-US" dirty="0"/>
              <a:t>, or a </a:t>
            </a:r>
            <a:r>
              <a:rPr lang="en-US" dirty="0" err="1"/>
              <a:t>fluoroquinolone</a:t>
            </a:r>
            <a:r>
              <a:rPr lang="en-US" dirty="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These organisms are the dominant components of the microbial flora in the upper airways and average 1012/ml in the gingival crevice.</a:t>
            </a:r>
          </a:p>
          <a:p>
            <a:r>
              <a:rPr lang="en-US" dirty="0"/>
              <a:t> Anaerobes are the major pathogens identified in aspiration pneumonia and its </a:t>
            </a:r>
            <a:r>
              <a:rPr lang="en-US" dirty="0" err="1"/>
              <a:t>sequelae</a:t>
            </a:r>
            <a:r>
              <a:rPr lang="en-US" dirty="0"/>
              <a:t>, lung abscess and </a:t>
            </a:r>
            <a:r>
              <a:rPr lang="en-US" dirty="0" err="1"/>
              <a:t>empyema</a:t>
            </a:r>
            <a:r>
              <a:rPr lang="en-US" dirty="0"/>
              <a:t>.</a:t>
            </a:r>
          </a:p>
          <a:p>
            <a:r>
              <a:rPr lang="en-US" dirty="0"/>
              <a:t> The major pathogens in this group are </a:t>
            </a:r>
            <a:r>
              <a:rPr lang="en-US" dirty="0" err="1"/>
              <a:t>Peptostreptcocci</a:t>
            </a:r>
            <a:r>
              <a:rPr lang="en-US" dirty="0"/>
              <a:t> spp., </a:t>
            </a:r>
            <a:r>
              <a:rPr lang="en-US" dirty="0" err="1"/>
              <a:t>Bacteroides</a:t>
            </a:r>
            <a:r>
              <a:rPr lang="en-US" dirty="0"/>
              <a:t> spp. (other than B. </a:t>
            </a:r>
            <a:r>
              <a:rPr lang="en-US" dirty="0" err="1"/>
              <a:t>fragilis</a:t>
            </a:r>
            <a:r>
              <a:rPr lang="en-US" dirty="0"/>
              <a:t>), </a:t>
            </a:r>
            <a:r>
              <a:rPr lang="en-US" dirty="0" err="1"/>
              <a:t>Prevotella</a:t>
            </a:r>
            <a:r>
              <a:rPr lang="en-US" dirty="0"/>
              <a:t> spp., and </a:t>
            </a:r>
            <a:r>
              <a:rPr lang="en-US" dirty="0" err="1"/>
              <a:t>Fusobacterium</a:t>
            </a:r>
            <a:r>
              <a:rPr lang="en-US" dirty="0"/>
              <a:t> </a:t>
            </a:r>
            <a:r>
              <a:rPr lang="en-US" dirty="0" err="1"/>
              <a:t>nucleatum</a:t>
            </a:r>
            <a:r>
              <a:rPr lang="en-US" dirty="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The typical patient has gingival crevice disease combined with a predisposition for aspiration that is usually due to a suppressed level of consciousness or dysphasia.</a:t>
            </a:r>
          </a:p>
          <a:p>
            <a:r>
              <a:rPr lang="en-US" dirty="0"/>
              <a:t> The clinical presentation is usually more subtle than that for pneumococcal pneumonia in that the infection evolves over a period of many days, weeks, or even months.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 Chest radiographs usually show infection in a dependent segment (usually the superior segments of the lower lobes or posterior segments of the upper lobes since these are dependent in the recumbent position), fever, sputum that is often putrid, and evidence of chronic disease with weight loss or </a:t>
            </a:r>
            <a:r>
              <a:rPr lang="en-US" dirty="0" err="1"/>
              <a:t>anaemia</a:t>
            </a:r>
            <a:r>
              <a:rPr lang="en-US" dirty="0"/>
              <a:t>.</a:t>
            </a:r>
          </a:p>
          <a:p>
            <a:r>
              <a:rPr lang="en-US" dirty="0"/>
              <a:t> Putrid discharge is very characteristic and diagnostic of anaerobic bacterial infection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bacteria.</a:t>
            </a:r>
          </a:p>
        </p:txBody>
      </p:sp>
      <p:sp>
        <p:nvSpPr>
          <p:cNvPr id="3" name="Content Placeholder 2"/>
          <p:cNvSpPr>
            <a:spLocks noGrp="1"/>
          </p:cNvSpPr>
          <p:nvPr>
            <p:ph idx="1"/>
          </p:nvPr>
        </p:nvSpPr>
        <p:spPr/>
        <p:txBody>
          <a:bodyPr>
            <a:normAutofit/>
          </a:bodyPr>
          <a:lstStyle/>
          <a:p>
            <a:r>
              <a:rPr lang="en-US" dirty="0"/>
              <a:t>Aspiration pneumonia may also be due to chemical insults from gastric acid or other toxins, or may reflect the aspiration of foreign bodies or fluids (victims of drowning).</a:t>
            </a:r>
          </a:p>
          <a:p>
            <a:r>
              <a:rPr lang="en-US" dirty="0"/>
              <a:t> However, the most common sequel to aspiration is bacterial infection involving the anaerobes that normally colonize the upper airways, and such bacteria account for 60 to 80 per cent of cases of aspiration pneumonia, lung abscess, and, in many case series, </a:t>
            </a:r>
            <a:r>
              <a:rPr lang="en-US" dirty="0" err="1"/>
              <a:t>empyemas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a:bodyPr>
          <a:lstStyle/>
          <a:p>
            <a:r>
              <a:rPr lang="en-US" dirty="0"/>
              <a:t>Pneumonia is an acute or chronic infection involving the pulmonary parenchyma. </a:t>
            </a:r>
          </a:p>
          <a:p>
            <a:r>
              <a:rPr lang="en-US" dirty="0"/>
              <a:t>Most cases are caused by microbial pathogens, including bacteria, viruses, fungi, and parasites</a:t>
            </a:r>
          </a:p>
          <a:p>
            <a:r>
              <a:rPr lang="en-US" dirty="0"/>
              <a:t>Pneumonia may also refer to inflammation involving the pulmonary parenchyma due to non-microbial causes such as chemical pneumonia.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Anaerobic infection.</a:t>
            </a:r>
          </a:p>
        </p:txBody>
      </p:sp>
      <p:sp>
        <p:nvSpPr>
          <p:cNvPr id="3" name="Content Placeholder 2"/>
          <p:cNvSpPr>
            <a:spLocks noGrp="1"/>
          </p:cNvSpPr>
          <p:nvPr>
            <p:ph idx="1"/>
          </p:nvPr>
        </p:nvSpPr>
        <p:spPr/>
        <p:txBody>
          <a:bodyPr>
            <a:normAutofit/>
          </a:bodyPr>
          <a:lstStyle/>
          <a:p>
            <a:r>
              <a:rPr lang="en-US" dirty="0"/>
              <a:t>The </a:t>
            </a:r>
            <a:r>
              <a:rPr lang="en-US" dirty="0" err="1"/>
              <a:t>aetiological</a:t>
            </a:r>
            <a:r>
              <a:rPr lang="en-US" dirty="0"/>
              <a:t> diagnosis is usually based on the clinical features—where key clues are the </a:t>
            </a:r>
            <a:r>
              <a:rPr lang="en-US" dirty="0" err="1"/>
              <a:t>chronicity</a:t>
            </a:r>
            <a:r>
              <a:rPr lang="en-US" dirty="0"/>
              <a:t> of the infection, associated conditions suggesting aspiration, tissue necrosis with abscess formation, or a </a:t>
            </a:r>
            <a:r>
              <a:rPr lang="en-US" dirty="0" err="1"/>
              <a:t>bronchopleural</a:t>
            </a:r>
            <a:r>
              <a:rPr lang="en-US" dirty="0"/>
              <a:t> fistula leading to </a:t>
            </a:r>
            <a:r>
              <a:rPr lang="en-US" dirty="0" err="1"/>
              <a:t>empyema</a:t>
            </a:r>
            <a:r>
              <a:rPr lang="en-US" dirty="0"/>
              <a:t> and/or putrid discharge.</a:t>
            </a:r>
          </a:p>
          <a:p>
            <a:r>
              <a:rPr lang="en-US" dirty="0"/>
              <a:t>The preferred drugs are </a:t>
            </a:r>
            <a:r>
              <a:rPr lang="en-US" dirty="0" err="1"/>
              <a:t>clindamycin</a:t>
            </a:r>
            <a:r>
              <a:rPr lang="en-US" dirty="0"/>
              <a:t> or a b-</a:t>
            </a:r>
            <a:r>
              <a:rPr lang="en-US" dirty="0" err="1"/>
              <a:t>lactam</a:t>
            </a:r>
            <a:r>
              <a:rPr lang="en-US" dirty="0"/>
              <a:t>–b-</a:t>
            </a:r>
            <a:r>
              <a:rPr lang="en-US" dirty="0" err="1"/>
              <a:t>lactamase</a:t>
            </a:r>
            <a:r>
              <a:rPr lang="en-US" dirty="0"/>
              <a:t> inhibitor.</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Mycoplasma</a:t>
            </a:r>
            <a:r>
              <a:rPr lang="en-US" dirty="0"/>
              <a:t>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This organism is one of the most common causes of lower airways' infection in young adults, and it is now more frequently recognized in older adults</a:t>
            </a:r>
          </a:p>
          <a:p>
            <a:r>
              <a:rPr lang="en-US" dirty="0"/>
              <a:t>The typical patient is usually a young adult who experiences a respiratory tract infection accompanied by headache, </a:t>
            </a:r>
            <a:r>
              <a:rPr lang="en-US" dirty="0" err="1"/>
              <a:t>myalgia</a:t>
            </a:r>
            <a:r>
              <a:rPr lang="en-US" dirty="0"/>
              <a:t>, cough, and fever and with a chest radiograph that shows bronchopneumonia.</a:t>
            </a:r>
          </a:p>
          <a:p>
            <a:r>
              <a:rPr lang="en-US" dirty="0"/>
              <a:t> The cough is often non-productive, but when sputum is obtained it is </a:t>
            </a:r>
            <a:r>
              <a:rPr lang="en-US" dirty="0" err="1"/>
              <a:t>mucoid</a:t>
            </a:r>
            <a:r>
              <a:rPr lang="en-US" dirty="0"/>
              <a:t>, shows predominantly mononuclear cells, and no dominant organism.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Mycoplasma</a:t>
            </a:r>
            <a:r>
              <a:rPr lang="en-US" dirty="0"/>
              <a:t>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A characteristic feature is the relatively high frequency of </a:t>
            </a:r>
            <a:r>
              <a:rPr lang="en-US" dirty="0" err="1"/>
              <a:t>extrapulmonary</a:t>
            </a:r>
            <a:r>
              <a:rPr lang="en-US" dirty="0"/>
              <a:t> complications such as rash, neurological syndromes (aseptic meningitis, encephalitis, neuropathies), </a:t>
            </a:r>
            <a:r>
              <a:rPr lang="en-US" dirty="0" err="1"/>
              <a:t>myocarditis</a:t>
            </a:r>
            <a:r>
              <a:rPr lang="en-US" dirty="0"/>
              <a:t>, pericarditis, and </a:t>
            </a:r>
            <a:r>
              <a:rPr lang="en-US" dirty="0" err="1"/>
              <a:t>haemolytic</a:t>
            </a:r>
            <a:r>
              <a:rPr lang="en-US" dirty="0"/>
              <a:t> </a:t>
            </a:r>
            <a:r>
              <a:rPr lang="en-US" dirty="0" err="1"/>
              <a:t>anaemia</a:t>
            </a:r>
            <a:r>
              <a:rPr lang="en-US" dirty="0"/>
              <a:t>. </a:t>
            </a:r>
          </a:p>
          <a:p>
            <a:r>
              <a:rPr lang="en-US" dirty="0"/>
              <a:t>The diagnosis should be suspected in those patients with a relatively mild form of pneumonia, particularly in previously healthy young adults.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With regard to treatment, the pathogen lacks a cell wall and hence is not susceptible to penicillin, </a:t>
            </a:r>
            <a:r>
              <a:rPr lang="en-US" dirty="0" err="1"/>
              <a:t>cephalosporins</a:t>
            </a:r>
            <a:r>
              <a:rPr lang="en-US" dirty="0"/>
              <a:t>, or other cell-wall active antibiotics. </a:t>
            </a:r>
          </a:p>
          <a:p>
            <a:r>
              <a:rPr lang="en-US" dirty="0"/>
              <a:t>The usual therapeutic agents are </a:t>
            </a:r>
            <a:r>
              <a:rPr lang="en-US" dirty="0" err="1"/>
              <a:t>macrolides</a:t>
            </a:r>
            <a:r>
              <a:rPr lang="en-US" dirty="0"/>
              <a:t> (such as erythromycin, </a:t>
            </a:r>
            <a:r>
              <a:rPr lang="en-US" dirty="0" err="1"/>
              <a:t>clarithromycin</a:t>
            </a:r>
            <a:r>
              <a:rPr lang="en-US" dirty="0"/>
              <a:t>, or </a:t>
            </a:r>
            <a:r>
              <a:rPr lang="en-US" dirty="0" err="1"/>
              <a:t>azithromycin</a:t>
            </a:r>
            <a:r>
              <a:rPr lang="en-US" dirty="0"/>
              <a:t>) or </a:t>
            </a:r>
            <a:r>
              <a:rPr lang="en-US" dirty="0" err="1"/>
              <a:t>doxycycline</a:t>
            </a:r>
            <a:r>
              <a:rPr lang="en-US" dirty="0"/>
              <a:t>; </a:t>
            </a:r>
            <a:r>
              <a:rPr lang="en-US" dirty="0" err="1"/>
              <a:t>fluoroquinolones</a:t>
            </a:r>
            <a:r>
              <a:rPr lang="en-US" dirty="0"/>
              <a:t> are also active.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Chlamydia </a:t>
            </a:r>
            <a:r>
              <a:rPr lang="en-US" dirty="0" err="1"/>
              <a:t>pneumoniae</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This relatively recently identified pathogen is now thought to account for about 5 to 10 per cent of all community-acquired cases of pneumonia, often in young adults who present in a fashion quite similar to that of patients with a </a:t>
            </a:r>
            <a:r>
              <a:rPr lang="en-US" dirty="0" err="1"/>
              <a:t>mycoplasma</a:t>
            </a:r>
            <a:r>
              <a:rPr lang="en-US" dirty="0"/>
              <a:t> pneumonia.</a:t>
            </a:r>
          </a:p>
          <a:p>
            <a:r>
              <a:rPr lang="en-US" dirty="0"/>
              <a:t> C. </a:t>
            </a:r>
            <a:r>
              <a:rPr lang="en-US" dirty="0" err="1"/>
              <a:t>pneumoniae</a:t>
            </a:r>
            <a:r>
              <a:rPr lang="en-US" dirty="0"/>
              <a:t> continues to be regarded as a relatively benign agent of pneumonia: most patients have an upper airways' infection with this organism, laryngitis is relatively common, bronchitis is less common, and </a:t>
            </a:r>
            <a:r>
              <a:rPr lang="en-US" dirty="0" err="1"/>
              <a:t>pneumonitis</a:t>
            </a:r>
            <a:r>
              <a:rPr lang="en-US" dirty="0"/>
              <a:t> is an infrequent complication</a:t>
            </a:r>
          </a:p>
          <a:p>
            <a:r>
              <a:rPr lang="en-US" dirty="0"/>
              <a:t> C. </a:t>
            </a:r>
            <a:r>
              <a:rPr lang="en-US" dirty="0" err="1"/>
              <a:t>pneumoniae</a:t>
            </a:r>
            <a:r>
              <a:rPr lang="en-US" dirty="0"/>
              <a:t> plays a role in exacerbations of asthma, and the organism may also be involved in some chronic conditions such as cardiovascular disease.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a:t>
            </a:r>
            <a:r>
              <a:rPr lang="en-US" dirty="0" err="1"/>
              <a:t>pneumoniae</a:t>
            </a:r>
            <a:r>
              <a:rPr lang="en-US" dirty="0"/>
              <a:t>.</a:t>
            </a:r>
          </a:p>
        </p:txBody>
      </p:sp>
      <p:sp>
        <p:nvSpPr>
          <p:cNvPr id="3" name="Content Placeholder 2"/>
          <p:cNvSpPr>
            <a:spLocks noGrp="1"/>
          </p:cNvSpPr>
          <p:nvPr>
            <p:ph idx="1"/>
          </p:nvPr>
        </p:nvSpPr>
        <p:spPr/>
        <p:txBody>
          <a:bodyPr>
            <a:normAutofit/>
          </a:bodyPr>
          <a:lstStyle/>
          <a:p>
            <a:r>
              <a:rPr lang="en-US" dirty="0"/>
              <a:t>The diagnosis of </a:t>
            </a:r>
            <a:r>
              <a:rPr lang="en-US" dirty="0" err="1"/>
              <a:t>chlamydia</a:t>
            </a:r>
            <a:r>
              <a:rPr lang="en-US" dirty="0"/>
              <a:t> pneumonia is difficult.</a:t>
            </a:r>
          </a:p>
          <a:p>
            <a:r>
              <a:rPr lang="en-US" dirty="0"/>
              <a:t>This is an organism that is often suspected, infrequently proven, and easily treated empirically.</a:t>
            </a:r>
          </a:p>
          <a:p>
            <a:r>
              <a:rPr lang="en-US" dirty="0"/>
              <a:t>The usual treatment is </a:t>
            </a:r>
            <a:r>
              <a:rPr lang="en-US" dirty="0" err="1"/>
              <a:t>doxycycline</a:t>
            </a:r>
            <a:r>
              <a:rPr lang="en-US" dirty="0"/>
              <a:t>, a </a:t>
            </a:r>
            <a:r>
              <a:rPr lang="en-US" dirty="0" err="1"/>
              <a:t>macrolide</a:t>
            </a:r>
            <a:r>
              <a:rPr lang="en-US" dirty="0"/>
              <a:t> (erythromycin, </a:t>
            </a:r>
            <a:r>
              <a:rPr lang="en-US" dirty="0" err="1"/>
              <a:t>clarithromycin</a:t>
            </a:r>
            <a:r>
              <a:rPr lang="en-US" dirty="0"/>
              <a:t>, or </a:t>
            </a:r>
            <a:r>
              <a:rPr lang="en-US" dirty="0" err="1"/>
              <a:t>azithromycin</a:t>
            </a:r>
            <a:r>
              <a:rPr lang="en-US" dirty="0"/>
              <a:t>), or a </a:t>
            </a:r>
            <a:r>
              <a:rPr lang="en-US" dirty="0" err="1"/>
              <a:t>fluoroquinolone</a:t>
            </a:r>
            <a:r>
              <a:rPr lang="en-US" dirty="0"/>
              <a:t>.</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err="1"/>
              <a:t>Legionella</a:t>
            </a:r>
            <a:r>
              <a:rPr lang="en-US" dirty="0"/>
              <a:t> cause two major syndromes: the pneumonic form or legionnaires' disease and a benign influenza-like illness called 'Pontiac fever.</a:t>
            </a:r>
          </a:p>
          <a:p>
            <a:r>
              <a:rPr lang="en-US" dirty="0"/>
              <a:t> Although legionnaires' disease is often grouped with </a:t>
            </a:r>
            <a:r>
              <a:rPr lang="en-US" dirty="0" err="1"/>
              <a:t>mycoplasma</a:t>
            </a:r>
            <a:r>
              <a:rPr lang="en-US" dirty="0"/>
              <a:t> and </a:t>
            </a:r>
            <a:r>
              <a:rPr lang="en-US" dirty="0" err="1"/>
              <a:t>chlamydia</a:t>
            </a:r>
            <a:r>
              <a:rPr lang="en-US" dirty="0"/>
              <a:t> infection as being an 'atypical pneumonia', it is a quite different pulmonary infection because it occurs primarily in older adults, is a serious and often lethal form of pneumonia, and most hospital laboratories have diagnostic resources to establish the </a:t>
            </a:r>
            <a:r>
              <a:rPr lang="en-US" dirty="0" err="1"/>
              <a:t>aetiology</a:t>
            </a:r>
            <a:r>
              <a:rPr lang="en-US"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 Legionnaires' disease is defined as pneumonia caused by any species of the genera </a:t>
            </a:r>
            <a:r>
              <a:rPr lang="en-US" dirty="0" err="1"/>
              <a:t>Legionella</a:t>
            </a:r>
            <a:r>
              <a:rPr lang="en-US" dirty="0"/>
              <a:t>, but the great majority of cases are caused either by L. </a:t>
            </a:r>
            <a:r>
              <a:rPr lang="en-US" dirty="0" err="1"/>
              <a:t>pneumophila</a:t>
            </a:r>
            <a:r>
              <a:rPr lang="en-US" dirty="0"/>
              <a:t> (80 to 90 per cent of cases) or L. </a:t>
            </a:r>
            <a:r>
              <a:rPr lang="en-US" dirty="0" err="1"/>
              <a:t>mcdadei</a:t>
            </a:r>
            <a:r>
              <a:rPr lang="en-US" dirty="0"/>
              <a:t> (5 to 10 per cent). </a:t>
            </a:r>
          </a:p>
          <a:p>
            <a:r>
              <a:rPr lang="en-US" dirty="0"/>
              <a:t>This disease may be epidemic or sporadic.</a:t>
            </a:r>
          </a:p>
          <a:p>
            <a:r>
              <a:rPr lang="en-US" dirty="0"/>
              <a:t> Epidemics usually occur in buildings, especially hotels and hospitals, and they reflect </a:t>
            </a:r>
            <a:r>
              <a:rPr lang="en-US" dirty="0" err="1"/>
              <a:t>legionella</a:t>
            </a:r>
            <a:r>
              <a:rPr lang="en-US" dirty="0"/>
              <a:t> contamination of the potable water or cooling systems of air conditioners.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Predisposing factors include exposure to environmental sources of </a:t>
            </a:r>
            <a:r>
              <a:rPr lang="en-US" dirty="0" err="1"/>
              <a:t>legionella</a:t>
            </a:r>
            <a:r>
              <a:rPr lang="en-US" dirty="0"/>
              <a:t> (there is no patient-to-patient transmission), age over 40 years, smoking, or reduced cell-mediated immune responses as with organ transplantation, cancer chemotherapy, or chronic corticosteroid usage.</a:t>
            </a:r>
          </a:p>
          <a:p>
            <a:r>
              <a:rPr lang="en-US" dirty="0"/>
              <a:t>Patients with AIDS do not seem to be uniquely susceptible.</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a:bodyPr>
          <a:lstStyle/>
          <a:p>
            <a:r>
              <a:rPr lang="en-US" dirty="0"/>
              <a:t>There are no remarkable features of the clinical presentation, except that patients are almost invariably quite sick and may be critically ill.</a:t>
            </a:r>
          </a:p>
          <a:p>
            <a:r>
              <a:rPr lang="en-US" dirty="0"/>
              <a:t> In addition to the typical symptoms of pneumonia with cough and </a:t>
            </a:r>
            <a:r>
              <a:rPr lang="en-US" dirty="0" err="1"/>
              <a:t>dyspnoea</a:t>
            </a:r>
            <a:r>
              <a:rPr lang="en-US" dirty="0"/>
              <a:t>, most present with a profound systemic illness with high fever and </a:t>
            </a:r>
            <a:r>
              <a:rPr lang="en-US" dirty="0" err="1"/>
              <a:t>myalgias</a:t>
            </a:r>
            <a:r>
              <a:rPr lang="en-US" dirty="0"/>
              <a:t>, often with gastrointestinal and neurological symptoms.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lnSpcReduction="10000"/>
          </a:bodyPr>
          <a:lstStyle/>
          <a:p>
            <a:r>
              <a:rPr lang="en-US" dirty="0"/>
              <a:t>Pneumonia may be acute, </a:t>
            </a:r>
            <a:r>
              <a:rPr lang="en-US" dirty="0" err="1"/>
              <a:t>subacute</a:t>
            </a:r>
            <a:r>
              <a:rPr lang="en-US" dirty="0"/>
              <a:t>, or chronic, depending on the duration of symptoms.</a:t>
            </a:r>
          </a:p>
          <a:p>
            <a:r>
              <a:rPr lang="en-US" dirty="0"/>
              <a:t>It may be described as bronchopneumonia, consolidated (lobar) pneumonia, or interstitial pneumonia based on chest radiography changes.</a:t>
            </a:r>
          </a:p>
          <a:p>
            <a:r>
              <a:rPr lang="en-US" dirty="0"/>
              <a:t>It may be named after the putative agent, for example pneumococcal pneumonia, mycoplasma pneumonia, Pneumocystis </a:t>
            </a:r>
            <a:r>
              <a:rPr lang="en-US" dirty="0" err="1"/>
              <a:t>jiroveci</a:t>
            </a:r>
            <a:r>
              <a:rPr lang="en-US" dirty="0"/>
              <a:t> pneumonia, etc.</a:t>
            </a:r>
          </a:p>
          <a:p>
            <a:r>
              <a:rPr lang="en-US" dirty="0"/>
              <a:t> Pneumonia is also identified by the place of acquisition—as community-acquired, nursing home-acquired, or hospital-acquired.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Legionella</a:t>
            </a:r>
            <a:r>
              <a:rPr lang="en-US" dirty="0"/>
              <a:t> spp.</a:t>
            </a:r>
          </a:p>
        </p:txBody>
      </p:sp>
      <p:sp>
        <p:nvSpPr>
          <p:cNvPr id="3" name="Content Placeholder 2"/>
          <p:cNvSpPr>
            <a:spLocks noGrp="1"/>
          </p:cNvSpPr>
          <p:nvPr>
            <p:ph idx="1"/>
          </p:nvPr>
        </p:nvSpPr>
        <p:spPr/>
        <p:txBody>
          <a:bodyPr>
            <a:normAutofit fontScale="92500"/>
          </a:bodyPr>
          <a:lstStyle/>
          <a:p>
            <a:r>
              <a:rPr lang="en-US" dirty="0"/>
              <a:t>The diagnosis can be established with a urinary antigen assay for the detection of L. </a:t>
            </a:r>
            <a:r>
              <a:rPr lang="en-US" dirty="0" err="1"/>
              <a:t>pneumophila</a:t>
            </a:r>
            <a:r>
              <a:rPr lang="en-US" dirty="0"/>
              <a:t> </a:t>
            </a:r>
            <a:r>
              <a:rPr lang="en-US" dirty="0" err="1"/>
              <a:t>serogroup</a:t>
            </a:r>
            <a:r>
              <a:rPr lang="en-US" dirty="0"/>
              <a:t> I, culture of respiratory secretions on selective media, serology, or direct fluorescent stain (DFA) of sputum.</a:t>
            </a:r>
          </a:p>
          <a:p>
            <a:r>
              <a:rPr lang="en-US" dirty="0"/>
              <a:t> All these tests are quite specific, but none are sufficiently sensitive to exclude the diagnosis when they are negative.</a:t>
            </a:r>
          </a:p>
          <a:p>
            <a:r>
              <a:rPr lang="en-US" dirty="0"/>
              <a:t>The drugs of choice are </a:t>
            </a:r>
            <a:r>
              <a:rPr lang="en-US" dirty="0" err="1"/>
              <a:t>fluoroquinolone</a:t>
            </a:r>
            <a:r>
              <a:rPr lang="en-US" dirty="0"/>
              <a:t> or a </a:t>
            </a:r>
            <a:r>
              <a:rPr lang="en-US" dirty="0" err="1"/>
              <a:t>macrolide</a:t>
            </a:r>
            <a:r>
              <a:rPr lang="en-US" dirty="0"/>
              <a:t>, or one of these given with </a:t>
            </a:r>
            <a:r>
              <a:rPr lang="en-US" dirty="0" err="1"/>
              <a:t>rifampicin</a:t>
            </a:r>
            <a:r>
              <a:rPr lang="en-US" dirty="0"/>
              <a:t>.</a:t>
            </a:r>
          </a:p>
          <a:p>
            <a:r>
              <a:rPr lang="en-US" dirty="0"/>
              <a:t> However, the mortality rate is generally reported to be 5 to 15 per cent even with proper therapy.</a:t>
            </a:r>
          </a:p>
          <a:p>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Staphylococcal </a:t>
            </a:r>
            <a:r>
              <a:rPr lang="en-US" dirty="0" err="1"/>
              <a:t>aureus</a:t>
            </a:r>
            <a:r>
              <a:rPr lang="en-US" dirty="0"/>
              <a:t>.</a:t>
            </a:r>
          </a:p>
        </p:txBody>
      </p:sp>
      <p:sp>
        <p:nvSpPr>
          <p:cNvPr id="3" name="Content Placeholder 2"/>
          <p:cNvSpPr>
            <a:spLocks noGrp="1"/>
          </p:cNvSpPr>
          <p:nvPr>
            <p:ph idx="1"/>
          </p:nvPr>
        </p:nvSpPr>
        <p:spPr/>
        <p:txBody>
          <a:bodyPr>
            <a:normAutofit/>
          </a:bodyPr>
          <a:lstStyle/>
          <a:p>
            <a:r>
              <a:rPr lang="en-US" dirty="0"/>
              <a:t>This organism continues to be a potentially important </a:t>
            </a:r>
            <a:r>
              <a:rPr lang="en-US" dirty="0" err="1"/>
              <a:t>superinfecting</a:t>
            </a:r>
            <a:r>
              <a:rPr lang="en-US" dirty="0"/>
              <a:t> pathogen in influenza, and is the most common form of embolic pulmonary infection with injection-drug use and tricuspid valve </a:t>
            </a:r>
            <a:r>
              <a:rPr lang="en-US" dirty="0" err="1"/>
              <a:t>endocarditis</a:t>
            </a:r>
            <a:r>
              <a:rPr lang="en-US" dirty="0"/>
              <a:t>.</a:t>
            </a:r>
          </a:p>
          <a:p>
            <a:r>
              <a:rPr lang="en-US" dirty="0"/>
              <a:t> Staphylococcal pneumonia may be acute or chronic.</a:t>
            </a:r>
          </a:p>
          <a:p>
            <a:r>
              <a:rPr lang="en-US" dirty="0"/>
              <a:t> Most patients simply have bronchopneumonia; lobar pneumonia is rare.</a:t>
            </a:r>
          </a:p>
          <a:p>
            <a:r>
              <a:rPr lang="en-US" dirty="0"/>
              <a:t> Those patients with embolic pneumonia show multiple embolic infiltrates that are diffusely scattered and which often </a:t>
            </a:r>
            <a:r>
              <a:rPr lang="en-US" dirty="0" err="1"/>
              <a:t>cavitate</a:t>
            </a:r>
            <a:r>
              <a:rPr lang="en-US"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t>
            </a:r>
            <a:r>
              <a:rPr lang="en-US" dirty="0" err="1"/>
              <a:t>aureus</a:t>
            </a:r>
            <a:r>
              <a:rPr lang="en-US" dirty="0"/>
              <a:t>.</a:t>
            </a:r>
          </a:p>
        </p:txBody>
      </p:sp>
      <p:sp>
        <p:nvSpPr>
          <p:cNvPr id="3" name="Content Placeholder 2"/>
          <p:cNvSpPr>
            <a:spLocks noGrp="1"/>
          </p:cNvSpPr>
          <p:nvPr>
            <p:ph idx="1"/>
          </p:nvPr>
        </p:nvSpPr>
        <p:spPr/>
        <p:txBody>
          <a:bodyPr>
            <a:normAutofit fontScale="92500" lnSpcReduction="20000"/>
          </a:bodyPr>
          <a:lstStyle/>
          <a:p>
            <a:r>
              <a:rPr lang="en-US" dirty="0"/>
              <a:t>The organism can usually be recovered in blood cultures and in respiratory secretions.</a:t>
            </a:r>
          </a:p>
          <a:p>
            <a:r>
              <a:rPr lang="en-US" dirty="0"/>
              <a:t> However, care must be exercised when interpreting respiratory secretion cultures that yield S. </a:t>
            </a:r>
            <a:r>
              <a:rPr lang="en-US" dirty="0" err="1"/>
              <a:t>aureus</a:t>
            </a:r>
            <a:r>
              <a:rPr lang="en-US" dirty="0"/>
              <a:t> since this may be a contaminant, and it is particularly common as a contaminant in those patients who have received previous antibiotic treatment.</a:t>
            </a:r>
          </a:p>
          <a:p>
            <a:r>
              <a:rPr lang="en-US" dirty="0"/>
              <a:t>The treatment should be based on in vitro susceptibility tests, usually an </a:t>
            </a:r>
            <a:r>
              <a:rPr lang="en-US" dirty="0" err="1"/>
              <a:t>antistaphylococcal</a:t>
            </a:r>
            <a:r>
              <a:rPr lang="en-US" dirty="0"/>
              <a:t> penicillin (</a:t>
            </a:r>
            <a:r>
              <a:rPr lang="en-US" dirty="0" err="1"/>
              <a:t>flucloxacillin</a:t>
            </a:r>
            <a:r>
              <a:rPr lang="en-US" dirty="0"/>
              <a:t>, </a:t>
            </a:r>
            <a:r>
              <a:rPr lang="en-US" dirty="0" err="1"/>
              <a:t>oxacillin</a:t>
            </a:r>
            <a:r>
              <a:rPr lang="en-US" dirty="0"/>
              <a:t>, or </a:t>
            </a:r>
            <a:r>
              <a:rPr lang="en-US" dirty="0" err="1"/>
              <a:t>nafcillin</a:t>
            </a:r>
            <a:r>
              <a:rPr lang="en-US" dirty="0"/>
              <a:t>), a first-generation cephalosporin (</a:t>
            </a:r>
            <a:r>
              <a:rPr lang="en-US" dirty="0" err="1"/>
              <a:t>cefazolin</a:t>
            </a:r>
            <a:r>
              <a:rPr lang="en-US" dirty="0"/>
              <a:t>), or </a:t>
            </a:r>
            <a:r>
              <a:rPr lang="en-US" dirty="0" err="1"/>
              <a:t>vancomycin</a:t>
            </a:r>
            <a:r>
              <a:rPr lang="en-US" dirty="0"/>
              <a:t> (for </a:t>
            </a:r>
            <a:r>
              <a:rPr lang="en-US" dirty="0" err="1"/>
              <a:t>methicillin</a:t>
            </a:r>
            <a:r>
              <a:rPr lang="en-US" dirty="0"/>
              <a:t>-resistant strains and for patients with severe penicillin allergy).</a:t>
            </a:r>
          </a:p>
          <a:p>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 – negative bacilli.</a:t>
            </a:r>
          </a:p>
        </p:txBody>
      </p:sp>
      <p:sp>
        <p:nvSpPr>
          <p:cNvPr id="3" name="Content Placeholder 2"/>
          <p:cNvSpPr>
            <a:spLocks noGrp="1"/>
          </p:cNvSpPr>
          <p:nvPr>
            <p:ph idx="1"/>
          </p:nvPr>
        </p:nvSpPr>
        <p:spPr/>
        <p:txBody>
          <a:bodyPr>
            <a:normAutofit fontScale="92500" lnSpcReduction="10000"/>
          </a:bodyPr>
          <a:lstStyle/>
          <a:p>
            <a:r>
              <a:rPr lang="en-US" dirty="0" err="1"/>
              <a:t>Klebsiella</a:t>
            </a:r>
            <a:r>
              <a:rPr lang="en-US" dirty="0"/>
              <a:t> has continued to be a rare but important cause of community-acquired pneumonia, accounting for about 0.5 to 1.5 per cent of all cases.</a:t>
            </a:r>
          </a:p>
          <a:p>
            <a:r>
              <a:rPr lang="en-US" dirty="0"/>
              <a:t> The classic presentation of 'Friedlander's pneumonia' was a serious pneumonia in an alcoholic patient with a chest radiograph that showed upper lobe involvement and the 'bulging fissure sign' (indicating abscess formation) and sputum that resembled currant jelly. </a:t>
            </a:r>
          </a:p>
          <a:p>
            <a:r>
              <a:rPr lang="en-US" dirty="0"/>
              <a:t>This form of </a:t>
            </a:r>
            <a:r>
              <a:rPr lang="en-US" dirty="0" err="1"/>
              <a:t>klebsiella</a:t>
            </a:r>
            <a:r>
              <a:rPr lang="en-US" dirty="0"/>
              <a:t> pulmonary infection is rarely encountered now, although </a:t>
            </a:r>
            <a:r>
              <a:rPr lang="en-US" dirty="0" err="1"/>
              <a:t>klebsiella</a:t>
            </a:r>
            <a:r>
              <a:rPr lang="en-US" dirty="0"/>
              <a:t> infection is occasionally implicated in community-acquired pneumonia.</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Gram – negative bacilli.</a:t>
            </a:r>
          </a:p>
        </p:txBody>
      </p:sp>
      <p:sp>
        <p:nvSpPr>
          <p:cNvPr id="3" name="Content Placeholder 2"/>
          <p:cNvSpPr>
            <a:spLocks noGrp="1"/>
          </p:cNvSpPr>
          <p:nvPr>
            <p:ph idx="1"/>
          </p:nvPr>
        </p:nvSpPr>
        <p:spPr/>
        <p:txBody>
          <a:bodyPr>
            <a:normAutofit fontScale="92500" lnSpcReduction="10000"/>
          </a:bodyPr>
          <a:lstStyle/>
          <a:p>
            <a:r>
              <a:rPr lang="en-US" dirty="0"/>
              <a:t>Other Gram-negative bacilli may also cause pneumonia, but the frequency in </a:t>
            </a:r>
            <a:r>
              <a:rPr lang="en-US" dirty="0" err="1"/>
              <a:t>immunocompetent</a:t>
            </a:r>
            <a:r>
              <a:rPr lang="en-US" dirty="0"/>
              <a:t> hosts is very low. </a:t>
            </a:r>
          </a:p>
          <a:p>
            <a:r>
              <a:rPr lang="en-US" dirty="0"/>
              <a:t>A possible exception is </a:t>
            </a:r>
            <a:r>
              <a:rPr lang="en-US" dirty="0" err="1"/>
              <a:t>Acinetobacter</a:t>
            </a:r>
            <a:r>
              <a:rPr lang="en-US" dirty="0"/>
              <a:t> spp., which may cause pneumonia in otherwise healthy adults.</a:t>
            </a:r>
          </a:p>
          <a:p>
            <a:r>
              <a:rPr lang="en-US" dirty="0"/>
              <a:t> Pseudomonas </a:t>
            </a:r>
            <a:r>
              <a:rPr lang="en-US" dirty="0" err="1"/>
              <a:t>aeruginosa</a:t>
            </a:r>
            <a:r>
              <a:rPr lang="en-US" dirty="0"/>
              <a:t> is a rare pulmonary pathogen, but should be suspected when recovered in respiratory secretions from patients with specific predisposing conditions including structural lung disease, </a:t>
            </a:r>
            <a:r>
              <a:rPr lang="en-US" dirty="0" err="1"/>
              <a:t>neutropenia</a:t>
            </a:r>
            <a:r>
              <a:rPr lang="en-US" dirty="0"/>
              <a:t>, cystic fibrosis, or advanced AIDS.</a:t>
            </a:r>
          </a:p>
          <a:p>
            <a:pPr>
              <a:buNone/>
            </a:pPr>
            <a:endParaRPr lang="en-US" dirty="0"/>
          </a:p>
          <a:p>
            <a:r>
              <a:rPr lang="en-US" dirty="0"/>
              <a:t>Treatment should be based on in vitro sensitivity tests.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fontScale="92500" lnSpcReduction="20000"/>
          </a:bodyPr>
          <a:lstStyle/>
          <a:p>
            <a:r>
              <a:rPr lang="en-US" dirty="0"/>
              <a:t>Viral infections of the lower airways account for pneumonia in 10 to 15 per cent of inpatients, and probably a substantially larger number of those managed as outpatients. </a:t>
            </a:r>
          </a:p>
          <a:p>
            <a:r>
              <a:rPr lang="en-US" dirty="0"/>
              <a:t>The most frequent pathogens are influenza, </a:t>
            </a:r>
            <a:r>
              <a:rPr lang="en-US" dirty="0" err="1"/>
              <a:t>parainfluenza</a:t>
            </a:r>
            <a:r>
              <a:rPr lang="en-US" dirty="0"/>
              <a:t>, and respiratory </a:t>
            </a:r>
            <a:r>
              <a:rPr lang="en-US" dirty="0" err="1"/>
              <a:t>syncytial</a:t>
            </a:r>
            <a:r>
              <a:rPr lang="en-US" dirty="0"/>
              <a:t> virus (RSV).</a:t>
            </a:r>
          </a:p>
          <a:p>
            <a:r>
              <a:rPr lang="en-US" dirty="0"/>
              <a:t> Influenza infections with bronchitis occur in epidemics, but influenza pneumonia is rare. </a:t>
            </a:r>
          </a:p>
          <a:p>
            <a:r>
              <a:rPr lang="en-US" dirty="0"/>
              <a:t>More common in influenza patients with chest radiographs showing infiltrates is bacterial </a:t>
            </a:r>
            <a:r>
              <a:rPr lang="en-US" dirty="0" err="1"/>
              <a:t>superinfection</a:t>
            </a:r>
            <a:r>
              <a:rPr lang="en-US" dirty="0"/>
              <a:t>, most frequently with S. </a:t>
            </a:r>
            <a:r>
              <a:rPr lang="en-US" dirty="0" err="1"/>
              <a:t>pneumoniae</a:t>
            </a:r>
            <a:r>
              <a:rPr lang="en-US" dirty="0"/>
              <a:t> or S. </a:t>
            </a:r>
            <a:r>
              <a:rPr lang="en-US" dirty="0" err="1"/>
              <a:t>aureus</a:t>
            </a:r>
            <a:r>
              <a:rPr lang="en-US" dirty="0"/>
              <a:t>; less common </a:t>
            </a:r>
            <a:r>
              <a:rPr lang="en-US" dirty="0" err="1"/>
              <a:t>superinfecting</a:t>
            </a:r>
            <a:r>
              <a:rPr lang="en-US" dirty="0"/>
              <a:t> pathogens in this setting are N. </a:t>
            </a:r>
            <a:r>
              <a:rPr lang="en-US" dirty="0" err="1"/>
              <a:t>meningiditis</a:t>
            </a:r>
            <a:r>
              <a:rPr lang="en-US" dirty="0"/>
              <a:t> and group A streptococcus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fontScale="92500" lnSpcReduction="20000"/>
          </a:bodyPr>
          <a:lstStyle/>
          <a:p>
            <a:r>
              <a:rPr lang="en-US" dirty="0"/>
              <a:t>Clinical features of influenza are generally well known and include cough, fever, purulent sputum, and </a:t>
            </a:r>
            <a:r>
              <a:rPr lang="en-US" dirty="0" err="1"/>
              <a:t>myalgias</a:t>
            </a:r>
            <a:r>
              <a:rPr lang="en-US" dirty="0"/>
              <a:t>.</a:t>
            </a:r>
          </a:p>
          <a:p>
            <a:r>
              <a:rPr lang="en-US" dirty="0"/>
              <a:t> Patients with bacterial </a:t>
            </a:r>
            <a:r>
              <a:rPr lang="en-US" dirty="0" err="1"/>
              <a:t>superinfections</a:t>
            </a:r>
            <a:r>
              <a:rPr lang="en-US" dirty="0"/>
              <a:t> will usually have typical flu-like symptoms, improve, and then deteriorate after 1 to 2 weeks.</a:t>
            </a:r>
          </a:p>
          <a:p>
            <a:r>
              <a:rPr lang="en-US" dirty="0"/>
              <a:t>Infections involving influenza A may be treated with </a:t>
            </a:r>
            <a:r>
              <a:rPr lang="en-US" dirty="0" err="1"/>
              <a:t>amantidine</a:t>
            </a:r>
            <a:r>
              <a:rPr lang="en-US" dirty="0"/>
              <a:t> or </a:t>
            </a:r>
            <a:r>
              <a:rPr lang="en-US" dirty="0" err="1"/>
              <a:t>rimantadine</a:t>
            </a:r>
            <a:r>
              <a:rPr lang="en-US" dirty="0"/>
              <a:t>; influenza A or B may be treated with these agents, or the neuraminidase inhibitors </a:t>
            </a:r>
            <a:r>
              <a:rPr lang="en-US" dirty="0" err="1"/>
              <a:t>Relenza</a:t>
            </a:r>
            <a:r>
              <a:rPr lang="en-US" dirty="0"/>
              <a:t> (</a:t>
            </a:r>
            <a:r>
              <a:rPr lang="en-US" dirty="0" err="1"/>
              <a:t>zanamivir</a:t>
            </a:r>
            <a:r>
              <a:rPr lang="en-US" dirty="0"/>
              <a:t>) or </a:t>
            </a:r>
            <a:r>
              <a:rPr lang="en-US" dirty="0" err="1"/>
              <a:t>oseltamivir</a:t>
            </a:r>
            <a:r>
              <a:rPr lang="en-US" dirty="0"/>
              <a:t>.</a:t>
            </a:r>
          </a:p>
          <a:p>
            <a:r>
              <a:rPr lang="en-US" dirty="0"/>
              <a:t> If given within 48 h of the onset of symptoms, these anti-influenza drugs reduce the duration of typical symptoms by 1 to 1.5 days and are more effective in seriously ill patients</a:t>
            </a:r>
          </a:p>
          <a:p>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Viruses.</a:t>
            </a:r>
          </a:p>
        </p:txBody>
      </p:sp>
      <p:sp>
        <p:nvSpPr>
          <p:cNvPr id="3" name="Content Placeholder 2"/>
          <p:cNvSpPr>
            <a:spLocks noGrp="1"/>
          </p:cNvSpPr>
          <p:nvPr>
            <p:ph idx="1"/>
          </p:nvPr>
        </p:nvSpPr>
        <p:spPr/>
        <p:txBody>
          <a:bodyPr>
            <a:normAutofit/>
          </a:bodyPr>
          <a:lstStyle/>
          <a:p>
            <a:r>
              <a:rPr lang="en-US" dirty="0"/>
              <a:t>RSV has usually been considered a pathogen in </a:t>
            </a:r>
            <a:r>
              <a:rPr lang="en-US" dirty="0" err="1"/>
              <a:t>paediatric</a:t>
            </a:r>
            <a:r>
              <a:rPr lang="en-US" dirty="0"/>
              <a:t> patients, but is now recognized with increasing frequency in adults, especially the elderly. </a:t>
            </a:r>
          </a:p>
          <a:p>
            <a:r>
              <a:rPr lang="en-US" dirty="0"/>
              <a:t>The diagnosis is easily established with a DFA stain of respiratory secretions for RSV.</a:t>
            </a:r>
          </a:p>
          <a:p>
            <a:r>
              <a:rPr lang="en-US" dirty="0"/>
              <a:t> </a:t>
            </a:r>
            <a:r>
              <a:rPr lang="en-US" dirty="0" err="1"/>
              <a:t>Ribivirin</a:t>
            </a:r>
            <a:r>
              <a:rPr lang="en-US" dirty="0"/>
              <a:t> is active against RSV and is sometimes used by inhalation therapy in children, but there is no treatment with established merit for adult cases.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normAutofit/>
          </a:bodyPr>
          <a:lstStyle/>
          <a:p>
            <a:r>
              <a:rPr lang="en-US"/>
              <a:t>Chest radiograph</a:t>
            </a:r>
            <a:r>
              <a:rPr lang="en-US" dirty="0"/>
              <a:t>.</a:t>
            </a:r>
          </a:p>
          <a:p>
            <a:r>
              <a:rPr lang="en-US" dirty="0"/>
              <a:t>Full </a:t>
            </a:r>
            <a:r>
              <a:rPr lang="en-US" dirty="0" err="1"/>
              <a:t>hemogram</a:t>
            </a:r>
            <a:r>
              <a:rPr lang="en-US" dirty="0"/>
              <a:t> and ESR.</a:t>
            </a:r>
          </a:p>
          <a:p>
            <a:r>
              <a:rPr lang="en-US" dirty="0"/>
              <a:t>Blood sugar.</a:t>
            </a:r>
          </a:p>
          <a:p>
            <a:r>
              <a:rPr lang="en-US" dirty="0"/>
              <a:t>Urea, electrolytes and </a:t>
            </a:r>
            <a:r>
              <a:rPr lang="en-US" dirty="0" err="1"/>
              <a:t>creatinine</a:t>
            </a:r>
            <a:r>
              <a:rPr lang="en-US" dirty="0"/>
              <a:t>.</a:t>
            </a:r>
          </a:p>
          <a:p>
            <a:r>
              <a:rPr lang="en-US" dirty="0"/>
              <a:t>HIV</a:t>
            </a:r>
          </a:p>
          <a:p>
            <a:r>
              <a:rPr lang="en-US" dirty="0"/>
              <a:t>Blood and/or sputum cultures.</a:t>
            </a:r>
          </a:p>
          <a:p>
            <a:r>
              <a:rPr lang="en-US" dirty="0"/>
              <a:t>AAFB’s.</a:t>
            </a:r>
          </a:p>
          <a:p>
            <a:r>
              <a:rPr lang="en-US" dirty="0"/>
              <a:t>BGA’s.</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Treatment.</a:t>
            </a:r>
            <a:br>
              <a:rPr lang="en-US" dirty="0"/>
            </a:br>
            <a:endParaRPr lang="en-US" dirty="0"/>
          </a:p>
        </p:txBody>
      </p:sp>
      <p:sp>
        <p:nvSpPr>
          <p:cNvPr id="3" name="Content Placeholder 2"/>
          <p:cNvSpPr>
            <a:spLocks noGrp="1"/>
          </p:cNvSpPr>
          <p:nvPr>
            <p:ph idx="1"/>
          </p:nvPr>
        </p:nvSpPr>
        <p:spPr/>
        <p:txBody>
          <a:bodyPr>
            <a:normAutofit/>
          </a:bodyPr>
          <a:lstStyle/>
          <a:p>
            <a:r>
              <a:rPr lang="en-US" dirty="0"/>
              <a:t>Critical components of initial treatment may include;</a:t>
            </a:r>
          </a:p>
          <a:p>
            <a:pPr lvl="1"/>
            <a:r>
              <a:rPr lang="en-US" dirty="0"/>
              <a:t> intravenous hydration.</a:t>
            </a:r>
          </a:p>
          <a:p>
            <a:pPr>
              <a:buNone/>
            </a:pPr>
            <a:r>
              <a:rPr lang="en-US" dirty="0"/>
              <a:t>	 - oxygenation, and/or intubation </a:t>
            </a:r>
          </a:p>
          <a:p>
            <a:pPr lvl="1"/>
            <a:r>
              <a:rPr lang="en-US" dirty="0"/>
              <a:t>and mechanical </a:t>
            </a:r>
            <a:r>
              <a:rPr lang="en-US" dirty="0" err="1"/>
              <a:t>ventilatory</a:t>
            </a:r>
            <a:r>
              <a:rPr lang="en-US" dirty="0"/>
              <a:t> support. </a:t>
            </a:r>
          </a:p>
          <a:p>
            <a:r>
              <a:rPr lang="en-US" dirty="0"/>
              <a:t>Pleural effusions should be sampled to exclude </a:t>
            </a:r>
            <a:r>
              <a:rPr lang="en-US" dirty="0" err="1"/>
              <a:t>empyema</a:t>
            </a:r>
            <a:r>
              <a:rPr lang="en-US" dirty="0"/>
              <a:t> and, when the effusions are large, drained to improve oxygenation.</a:t>
            </a:r>
          </a:p>
          <a:p>
            <a:r>
              <a:rPr lang="en-US" dirty="0"/>
              <a:t> Most authorities feel that expectorants, cough suppressants, and chest physiotherapy are of little value.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Aetiology</a:t>
            </a:r>
            <a:r>
              <a:rPr lang="en-US" dirty="0"/>
              <a:t>.</a:t>
            </a:r>
          </a:p>
        </p:txBody>
      </p:sp>
      <p:sp>
        <p:nvSpPr>
          <p:cNvPr id="3" name="Content Placeholder 2"/>
          <p:cNvSpPr>
            <a:spLocks noGrp="1"/>
          </p:cNvSpPr>
          <p:nvPr>
            <p:ph idx="1"/>
          </p:nvPr>
        </p:nvSpPr>
        <p:spPr/>
        <p:txBody>
          <a:bodyPr>
            <a:normAutofit/>
          </a:bodyPr>
          <a:lstStyle/>
          <a:p>
            <a:r>
              <a:rPr lang="en-US" dirty="0"/>
              <a:t>Streptococcus </a:t>
            </a:r>
            <a:r>
              <a:rPr lang="en-US" dirty="0" err="1"/>
              <a:t>pneumoniae</a:t>
            </a:r>
            <a:r>
              <a:rPr lang="en-US" dirty="0"/>
              <a:t>, </a:t>
            </a:r>
            <a:r>
              <a:rPr lang="en-US" dirty="0" err="1"/>
              <a:t>Haemophilus</a:t>
            </a:r>
            <a:r>
              <a:rPr lang="en-US" dirty="0"/>
              <a:t> </a:t>
            </a:r>
            <a:r>
              <a:rPr lang="en-US" dirty="0" err="1"/>
              <a:t>influenzae</a:t>
            </a:r>
            <a:r>
              <a:rPr lang="en-US" dirty="0"/>
              <a:t>, </a:t>
            </a:r>
            <a:r>
              <a:rPr lang="en-US" dirty="0" err="1"/>
              <a:t>Mycoplasma</a:t>
            </a:r>
            <a:r>
              <a:rPr lang="en-US" dirty="0"/>
              <a:t> </a:t>
            </a:r>
            <a:r>
              <a:rPr lang="en-US" dirty="0" err="1"/>
              <a:t>pneumoniae</a:t>
            </a:r>
            <a:r>
              <a:rPr lang="en-US" dirty="0"/>
              <a:t>, Chlamydia </a:t>
            </a:r>
            <a:r>
              <a:rPr lang="en-US" dirty="0" err="1"/>
              <a:t>pneumoniae</a:t>
            </a:r>
            <a:r>
              <a:rPr lang="en-US" dirty="0"/>
              <a:t>, </a:t>
            </a:r>
            <a:r>
              <a:rPr lang="en-US" dirty="0" err="1"/>
              <a:t>Legionella</a:t>
            </a:r>
            <a:r>
              <a:rPr lang="en-US" dirty="0"/>
              <a:t> spp., anaerobic bacteria, and viruses.</a:t>
            </a:r>
          </a:p>
          <a:p>
            <a:r>
              <a:rPr lang="en-US" dirty="0"/>
              <a:t>Less common pathogens are </a:t>
            </a:r>
            <a:r>
              <a:rPr lang="en-US" dirty="0" err="1"/>
              <a:t>Moraxella</a:t>
            </a:r>
            <a:r>
              <a:rPr lang="en-US" dirty="0"/>
              <a:t> </a:t>
            </a:r>
            <a:r>
              <a:rPr lang="en-US" dirty="0" err="1"/>
              <a:t>catarrhalis</a:t>
            </a:r>
            <a:r>
              <a:rPr lang="en-US" dirty="0"/>
              <a:t>, Streptococcus </a:t>
            </a:r>
            <a:r>
              <a:rPr lang="en-US" dirty="0" err="1"/>
              <a:t>pyogenes</a:t>
            </a:r>
            <a:r>
              <a:rPr lang="en-US" dirty="0"/>
              <a:t>, </a:t>
            </a:r>
            <a:r>
              <a:rPr lang="en-US" dirty="0" err="1"/>
              <a:t>Acinetobacter</a:t>
            </a:r>
            <a:r>
              <a:rPr lang="en-US" dirty="0"/>
              <a:t> spp., Chlamydia </a:t>
            </a:r>
            <a:r>
              <a:rPr lang="en-US" dirty="0" err="1"/>
              <a:t>psittaci</a:t>
            </a:r>
            <a:r>
              <a:rPr lang="en-US" dirty="0"/>
              <a:t>, </a:t>
            </a:r>
            <a:r>
              <a:rPr lang="en-US" dirty="0" err="1"/>
              <a:t>Coxiella</a:t>
            </a:r>
            <a:r>
              <a:rPr lang="en-US" dirty="0"/>
              <a:t> </a:t>
            </a:r>
            <a:r>
              <a:rPr lang="en-US" dirty="0" err="1"/>
              <a:t>burnetii</a:t>
            </a:r>
            <a:r>
              <a:rPr lang="en-US" dirty="0"/>
              <a:t>, </a:t>
            </a:r>
            <a:r>
              <a:rPr lang="en-US" dirty="0" err="1"/>
              <a:t>Neisseria</a:t>
            </a:r>
            <a:r>
              <a:rPr lang="en-US" dirty="0"/>
              <a:t> </a:t>
            </a:r>
            <a:r>
              <a:rPr lang="en-US" dirty="0" err="1"/>
              <a:t>meningitidis</a:t>
            </a:r>
            <a:r>
              <a:rPr lang="en-US" dirty="0"/>
              <a:t>, Staphylococcus </a:t>
            </a:r>
            <a:r>
              <a:rPr lang="en-US" dirty="0" err="1"/>
              <a:t>aureus</a:t>
            </a:r>
            <a:r>
              <a:rPr lang="en-US" dirty="0"/>
              <a:t>, and enteric Gram-negative rods.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Antibiotic therapy.</a:t>
            </a:r>
          </a:p>
        </p:txBody>
      </p:sp>
      <p:sp>
        <p:nvSpPr>
          <p:cNvPr id="3" name="Content Placeholder 2"/>
          <p:cNvSpPr>
            <a:spLocks noGrp="1"/>
          </p:cNvSpPr>
          <p:nvPr>
            <p:ph idx="1"/>
          </p:nvPr>
        </p:nvSpPr>
        <p:spPr/>
        <p:txBody>
          <a:bodyPr>
            <a:normAutofit/>
          </a:bodyPr>
          <a:lstStyle/>
          <a:p>
            <a:r>
              <a:rPr lang="en-US" dirty="0"/>
              <a:t>Antibiotics are the mainstay of therapy. </a:t>
            </a:r>
          </a:p>
          <a:p>
            <a:r>
              <a:rPr lang="en-US" dirty="0"/>
              <a:t>Most patients are treated empirically, at least initially, whilst microbiological results are pending.</a:t>
            </a:r>
          </a:p>
          <a:p>
            <a:r>
              <a:rPr lang="en-US" dirty="0"/>
              <a:t> S. </a:t>
            </a:r>
            <a:r>
              <a:rPr lang="en-US" dirty="0" err="1"/>
              <a:t>pneumoniae</a:t>
            </a:r>
            <a:r>
              <a:rPr lang="en-US" dirty="0"/>
              <a:t>, the most common identified agent of pneumonia, shows escalating rates of resistance to penicillin, other b-</a:t>
            </a:r>
            <a:r>
              <a:rPr lang="en-US" dirty="0" err="1"/>
              <a:t>lactams</a:t>
            </a:r>
            <a:r>
              <a:rPr lang="en-US" dirty="0"/>
              <a:t>, </a:t>
            </a:r>
            <a:r>
              <a:rPr lang="en-US" dirty="0" err="1"/>
              <a:t>macrolides</a:t>
            </a:r>
            <a:r>
              <a:rPr lang="en-US" dirty="0"/>
              <a:t>, </a:t>
            </a:r>
            <a:r>
              <a:rPr lang="en-US" dirty="0" err="1"/>
              <a:t>trimethoprim–sulfamethoxazole</a:t>
            </a:r>
            <a:r>
              <a:rPr lang="en-US" dirty="0"/>
              <a:t> (TMP–SMX), </a:t>
            </a:r>
            <a:r>
              <a:rPr lang="en-US" dirty="0" err="1"/>
              <a:t>clindamycin</a:t>
            </a:r>
            <a:r>
              <a:rPr lang="en-US" dirty="0"/>
              <a:t>, and tetracycline. </a:t>
            </a:r>
          </a:p>
          <a:p>
            <a:r>
              <a:rPr lang="en-US" dirty="0"/>
              <a:t>The only drug that is virtually always active is </a:t>
            </a:r>
            <a:r>
              <a:rPr lang="en-US" dirty="0" err="1"/>
              <a:t>vancomycin</a:t>
            </a:r>
            <a:r>
              <a:rPr lang="en-US"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Antibiotic therapy.</a:t>
            </a:r>
          </a:p>
        </p:txBody>
      </p:sp>
      <p:sp>
        <p:nvSpPr>
          <p:cNvPr id="3" name="Content Placeholder 2"/>
          <p:cNvSpPr>
            <a:spLocks noGrp="1"/>
          </p:cNvSpPr>
          <p:nvPr>
            <p:ph idx="1"/>
          </p:nvPr>
        </p:nvSpPr>
        <p:spPr/>
        <p:txBody>
          <a:bodyPr>
            <a:normAutofit/>
          </a:bodyPr>
          <a:lstStyle/>
          <a:p>
            <a:r>
              <a:rPr lang="en-US" dirty="0" err="1"/>
              <a:t>Fluoroquinolones</a:t>
            </a:r>
            <a:r>
              <a:rPr lang="en-US" dirty="0"/>
              <a:t> with enhanced activity against S. </a:t>
            </a:r>
            <a:r>
              <a:rPr lang="en-US" dirty="0" err="1"/>
              <a:t>pneumoniae</a:t>
            </a:r>
            <a:r>
              <a:rPr lang="en-US" dirty="0"/>
              <a:t> include </a:t>
            </a:r>
            <a:r>
              <a:rPr lang="en-US" dirty="0" err="1"/>
              <a:t>levofloxacin</a:t>
            </a:r>
            <a:r>
              <a:rPr lang="en-US" dirty="0"/>
              <a:t>, </a:t>
            </a:r>
            <a:r>
              <a:rPr lang="en-US" dirty="0" err="1"/>
              <a:t>moxifloxacin</a:t>
            </a:r>
            <a:r>
              <a:rPr lang="en-US" dirty="0"/>
              <a:t>, </a:t>
            </a:r>
            <a:r>
              <a:rPr lang="en-US" dirty="0" err="1"/>
              <a:t>clinafloxacin</a:t>
            </a:r>
            <a:r>
              <a:rPr lang="en-US" dirty="0"/>
              <a:t>, </a:t>
            </a:r>
            <a:r>
              <a:rPr lang="en-US" dirty="0" err="1"/>
              <a:t>trovafloxacin</a:t>
            </a:r>
            <a:r>
              <a:rPr lang="en-US" dirty="0"/>
              <a:t>, and </a:t>
            </a:r>
            <a:r>
              <a:rPr lang="en-US" dirty="0" err="1"/>
              <a:t>gatifloxacin</a:t>
            </a:r>
            <a:r>
              <a:rPr lang="en-US" dirty="0"/>
              <a:t>.</a:t>
            </a:r>
          </a:p>
          <a:p>
            <a:r>
              <a:rPr lang="en-US" dirty="0"/>
              <a:t> Most strains of S. </a:t>
            </a:r>
            <a:r>
              <a:rPr lang="en-US" dirty="0" err="1"/>
              <a:t>pneumoniae</a:t>
            </a:r>
            <a:r>
              <a:rPr lang="en-US" dirty="0"/>
              <a:t> are susceptible, although some laboratories are reporting increasing resistance to the </a:t>
            </a:r>
            <a:r>
              <a:rPr lang="en-US" dirty="0" err="1"/>
              <a:t>fluoroquinolones</a:t>
            </a:r>
            <a:r>
              <a:rPr lang="en-US" dirty="0"/>
              <a:t> as well as the other antibiotics noted.</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of antibiotic therapy.</a:t>
            </a:r>
          </a:p>
        </p:txBody>
      </p:sp>
      <p:sp>
        <p:nvSpPr>
          <p:cNvPr id="3" name="Content Placeholder 2"/>
          <p:cNvSpPr>
            <a:spLocks noGrp="1"/>
          </p:cNvSpPr>
          <p:nvPr>
            <p:ph idx="1"/>
          </p:nvPr>
        </p:nvSpPr>
        <p:spPr/>
        <p:txBody>
          <a:bodyPr>
            <a:normAutofit/>
          </a:bodyPr>
          <a:lstStyle/>
          <a:p>
            <a:r>
              <a:rPr lang="en-US" dirty="0"/>
              <a:t>Mortality increased with a progressive delay in the time taken to initiate antibiotic therapy after patients had been evaluated. </a:t>
            </a:r>
          </a:p>
          <a:p>
            <a:r>
              <a:rPr lang="en-US" dirty="0"/>
              <a:t>The increase in mortality became statistically significant when the delay exceeded 8 hours. </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therapy.</a:t>
            </a:r>
          </a:p>
        </p:txBody>
      </p:sp>
      <p:sp>
        <p:nvSpPr>
          <p:cNvPr id="3" name="Content Placeholder 2"/>
          <p:cNvSpPr>
            <a:spLocks noGrp="1"/>
          </p:cNvSpPr>
          <p:nvPr>
            <p:ph idx="1"/>
          </p:nvPr>
        </p:nvSpPr>
        <p:spPr/>
        <p:txBody>
          <a:bodyPr>
            <a:normAutofit lnSpcReduction="10000"/>
          </a:bodyPr>
          <a:lstStyle/>
          <a:p>
            <a:r>
              <a:rPr lang="en-US" dirty="0"/>
              <a:t>Subjective responses are usually noted within 3 to 5 days of initiating treatment. </a:t>
            </a:r>
          </a:p>
          <a:p>
            <a:r>
              <a:rPr lang="en-US" dirty="0"/>
              <a:t>Objective parameters to monitor include fever, oxygen saturation, peripheral </a:t>
            </a:r>
            <a:r>
              <a:rPr lang="en-US" dirty="0" err="1"/>
              <a:t>leucocyte</a:t>
            </a:r>
            <a:r>
              <a:rPr lang="en-US" dirty="0"/>
              <a:t> count, and changes on serial chest radiographs</a:t>
            </a:r>
          </a:p>
          <a:p>
            <a:r>
              <a:rPr lang="en-US" dirty="0"/>
              <a:t>With regard to fever, the temperature in young adults with pneumococcal pneumonia usually drops within 2 to 3 days, patients with </a:t>
            </a:r>
            <a:r>
              <a:rPr lang="en-US" dirty="0" err="1"/>
              <a:t>bacteraemic</a:t>
            </a:r>
            <a:r>
              <a:rPr lang="en-US" dirty="0"/>
              <a:t> pneumococcal pneumonia usually require 6 to 7 days, and elderly patients often respond more slowly.</a:t>
            </a:r>
          </a:p>
          <a:p>
            <a:r>
              <a:rPr lang="en-US" dirty="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therapy.</a:t>
            </a:r>
          </a:p>
        </p:txBody>
      </p:sp>
      <p:sp>
        <p:nvSpPr>
          <p:cNvPr id="3" name="Content Placeholder 2"/>
          <p:cNvSpPr>
            <a:spLocks noGrp="1"/>
          </p:cNvSpPr>
          <p:nvPr>
            <p:ph idx="1"/>
          </p:nvPr>
        </p:nvSpPr>
        <p:spPr/>
        <p:txBody>
          <a:bodyPr>
            <a:normAutofit fontScale="77500" lnSpcReduction="20000"/>
          </a:bodyPr>
          <a:lstStyle/>
          <a:p>
            <a:r>
              <a:rPr lang="en-US" dirty="0"/>
              <a:t>Blood cultures in </a:t>
            </a:r>
            <a:r>
              <a:rPr lang="en-US" dirty="0" err="1"/>
              <a:t>bacteraemic</a:t>
            </a:r>
            <a:r>
              <a:rPr lang="en-US" dirty="0"/>
              <a:t> patients are usually negative within 24 to 48 h. </a:t>
            </a:r>
          </a:p>
          <a:p>
            <a:r>
              <a:rPr lang="en-US" dirty="0"/>
              <a:t>Cultures of sputum will usually show eradication of bacterial pathogens within 24 to 48 h, a major exception being P. </a:t>
            </a:r>
            <a:r>
              <a:rPr lang="en-US" dirty="0" err="1"/>
              <a:t>aeruginosa</a:t>
            </a:r>
            <a:r>
              <a:rPr lang="en-US" dirty="0"/>
              <a:t>. </a:t>
            </a:r>
          </a:p>
          <a:p>
            <a:r>
              <a:rPr lang="en-US" dirty="0"/>
              <a:t>Radiographic appearances are slow to improve and much less useful than clinical observations for evaluating response.</a:t>
            </a:r>
          </a:p>
          <a:p>
            <a:r>
              <a:rPr lang="en-US" dirty="0"/>
              <a:t> Follow-up radiographs are generally not recommended, except for patients who are over 40 years of age or are smokers, and the suggested time to do this is 7 to 12 weeks after initiating treatment.</a:t>
            </a:r>
          </a:p>
          <a:p>
            <a:r>
              <a:rPr lang="en-US" dirty="0"/>
              <a:t> Patients who are initially treated with intravenous antibiotics can usually be changed to receive oral agents when they are able to take oral medications and show clinical improvement, such as a temperature below 38 °C for 24 h, a respiratory rate of less than 24/min, and when the PO2 has returned to normal.</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to respond.</a:t>
            </a:r>
          </a:p>
        </p:txBody>
      </p:sp>
      <p:sp>
        <p:nvSpPr>
          <p:cNvPr id="3" name="Content Placeholder 2"/>
          <p:cNvSpPr>
            <a:spLocks noGrp="1"/>
          </p:cNvSpPr>
          <p:nvPr>
            <p:ph idx="1"/>
          </p:nvPr>
        </p:nvSpPr>
        <p:spPr/>
        <p:txBody>
          <a:bodyPr>
            <a:noAutofit/>
          </a:bodyPr>
          <a:lstStyle/>
          <a:p>
            <a:r>
              <a:rPr lang="en-US" sz="2000" dirty="0"/>
              <a:t>The disease is too far advanced at the time of treatment, or treatment is delayed for too long: this is most commonly seen with pneumonia caused by Streptococcus </a:t>
            </a:r>
            <a:r>
              <a:rPr lang="en-US" sz="2000" dirty="0" err="1"/>
              <a:t>pneumoniae</a:t>
            </a:r>
            <a:r>
              <a:rPr lang="en-US" sz="2000" dirty="0"/>
              <a:t> or </a:t>
            </a:r>
            <a:r>
              <a:rPr lang="en-US" sz="2000" dirty="0" err="1"/>
              <a:t>Legionella</a:t>
            </a:r>
            <a:r>
              <a:rPr lang="en-US" sz="2000" dirty="0"/>
              <a:t> spp.</a:t>
            </a:r>
          </a:p>
          <a:p>
            <a:endParaRPr lang="en-US" sz="2000" dirty="0"/>
          </a:p>
          <a:p>
            <a:r>
              <a:rPr lang="en-US" sz="2000" dirty="0"/>
              <a:t>The wrong antibiotic was selected: but this is uncommon.</a:t>
            </a:r>
          </a:p>
          <a:p>
            <a:endParaRPr lang="en-US" sz="2000" dirty="0"/>
          </a:p>
          <a:p>
            <a:r>
              <a:rPr lang="en-US" sz="2000" dirty="0"/>
              <a:t>An inadequate antibiotic dosage is given: this is most common with the </a:t>
            </a:r>
            <a:r>
              <a:rPr lang="en-US" sz="2000" dirty="0" err="1"/>
              <a:t>aminoglycosides</a:t>
            </a:r>
            <a:endParaRPr lang="en-US" sz="2000" dirty="0"/>
          </a:p>
          <a:p>
            <a:pPr>
              <a:buNone/>
            </a:pPr>
            <a:endParaRPr lang="en-US" sz="2000" dirty="0"/>
          </a:p>
          <a:p>
            <a:r>
              <a:rPr lang="en-US" sz="2000" dirty="0"/>
              <a:t>The wrong diagnosis is made: for example, a non-infectious disease such as pulmonary embolism with infarction, congestive failure, Wegener's </a:t>
            </a:r>
            <a:r>
              <a:rPr lang="en-US" sz="2000" dirty="0" err="1"/>
              <a:t>granulomatosis</a:t>
            </a:r>
            <a:r>
              <a:rPr lang="en-US" sz="2000" dirty="0"/>
              <a:t>, </a:t>
            </a:r>
            <a:r>
              <a:rPr lang="en-US" sz="2000" dirty="0" err="1"/>
              <a:t>sarcoidosis</a:t>
            </a:r>
            <a:r>
              <a:rPr lang="en-US" sz="2000" dirty="0"/>
              <a:t>, </a:t>
            </a:r>
            <a:r>
              <a:rPr lang="en-US" sz="2000" dirty="0" err="1"/>
              <a:t>atelectasis</a:t>
            </a:r>
            <a:r>
              <a:rPr lang="en-US" sz="2000" dirty="0"/>
              <a:t>, chemical </a:t>
            </a:r>
            <a:r>
              <a:rPr lang="en-US" sz="2000" dirty="0" err="1"/>
              <a:t>pneumonitis</a:t>
            </a:r>
            <a:r>
              <a:rPr lang="en-US" sz="2000" dirty="0"/>
              <a:t>.</a:t>
            </a:r>
          </a:p>
          <a:p>
            <a:endParaRPr lang="en-US" sz="2000" dirty="0"/>
          </a:p>
          <a:p>
            <a:endParaRPr lang="en-US" sz="2000" dirty="0"/>
          </a:p>
          <a:p>
            <a:endParaRPr 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 to respond.</a:t>
            </a:r>
          </a:p>
        </p:txBody>
      </p:sp>
      <p:sp>
        <p:nvSpPr>
          <p:cNvPr id="3" name="Content Placeholder 2"/>
          <p:cNvSpPr>
            <a:spLocks noGrp="1"/>
          </p:cNvSpPr>
          <p:nvPr>
            <p:ph idx="1"/>
          </p:nvPr>
        </p:nvSpPr>
        <p:spPr/>
        <p:txBody>
          <a:bodyPr>
            <a:normAutofit fontScale="47500" lnSpcReduction="20000"/>
          </a:bodyPr>
          <a:lstStyle/>
          <a:p>
            <a:r>
              <a:rPr lang="en-US" sz="4200" dirty="0"/>
              <a:t>The wrong microbial diagnosis is made.</a:t>
            </a:r>
          </a:p>
          <a:p>
            <a:endParaRPr lang="en-US" sz="4200" dirty="0"/>
          </a:p>
          <a:p>
            <a:endParaRPr lang="en-US" sz="4200" dirty="0"/>
          </a:p>
          <a:p>
            <a:r>
              <a:rPr lang="en-US" sz="4200" dirty="0"/>
              <a:t>The patient may be debilitated, have a severe associated disease, or be </a:t>
            </a:r>
            <a:r>
              <a:rPr lang="en-US" sz="4200" dirty="0" err="1"/>
              <a:t>immunosuppressed</a:t>
            </a:r>
            <a:r>
              <a:rPr lang="en-US" sz="4200" dirty="0"/>
              <a:t>: or there may be other host inadequacies.</a:t>
            </a:r>
          </a:p>
          <a:p>
            <a:endParaRPr lang="en-US" sz="4200" dirty="0"/>
          </a:p>
          <a:p>
            <a:endParaRPr lang="en-US" sz="4200" dirty="0"/>
          </a:p>
          <a:p>
            <a:r>
              <a:rPr lang="en-US" sz="4200" dirty="0"/>
              <a:t>There may be a complicated pneumonia with </a:t>
            </a:r>
            <a:r>
              <a:rPr lang="en-US" sz="4200" dirty="0" err="1"/>
              <a:t>undrained</a:t>
            </a:r>
            <a:r>
              <a:rPr lang="en-US" sz="4200" dirty="0"/>
              <a:t> </a:t>
            </a:r>
            <a:r>
              <a:rPr lang="en-US" sz="4200" dirty="0" err="1"/>
              <a:t>empyema</a:t>
            </a:r>
            <a:r>
              <a:rPr lang="en-US" sz="4200" dirty="0"/>
              <a:t>, metastatic site of infection (meningitis), or bronchial obstruction (foreign body, carcinoma).</a:t>
            </a:r>
          </a:p>
          <a:p>
            <a:endParaRPr lang="en-US" sz="4200" dirty="0"/>
          </a:p>
          <a:p>
            <a:endParaRPr lang="en-US" sz="4200" dirty="0"/>
          </a:p>
          <a:p>
            <a:r>
              <a:rPr lang="en-US" sz="4200" dirty="0"/>
              <a:t>There may be a pulmonary </a:t>
            </a:r>
            <a:r>
              <a:rPr lang="en-US" sz="4200" dirty="0" err="1"/>
              <a:t>superinfection</a:t>
            </a:r>
            <a:r>
              <a:rPr lang="en-US" sz="4200" dirty="0"/>
              <a:t>: most patients in this category respond and then deteriorate with a new fever.</a:t>
            </a:r>
          </a:p>
          <a:p>
            <a:endParaRPr lang="en-US" sz="4200" dirty="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normAutofit fontScale="85000" lnSpcReduction="10000"/>
          </a:bodyPr>
          <a:lstStyle/>
          <a:p>
            <a:r>
              <a:rPr lang="en-US" dirty="0"/>
              <a:t>The overall mortality for patients who are hospitalized with community-acquired pneumonia, according to a meta-analysis of 122 reports, is 14 per cent.</a:t>
            </a:r>
          </a:p>
          <a:p>
            <a:r>
              <a:rPr lang="en-US" dirty="0"/>
              <a:t> Risk factors for lethal outcome were well described in the pre-penicillin era, when extremes of age were probably the most important factor.</a:t>
            </a:r>
          </a:p>
          <a:p>
            <a:r>
              <a:rPr lang="en-US" dirty="0"/>
              <a:t> Other risks included </a:t>
            </a:r>
            <a:r>
              <a:rPr lang="en-US" dirty="0" err="1"/>
              <a:t>bacteraemia</a:t>
            </a:r>
            <a:r>
              <a:rPr lang="en-US" dirty="0"/>
              <a:t>, the concentration of bacteria according to quantitative blood cultures in those who were </a:t>
            </a:r>
            <a:r>
              <a:rPr lang="en-US" dirty="0" err="1"/>
              <a:t>bacteraemic</a:t>
            </a:r>
            <a:r>
              <a:rPr lang="en-US" dirty="0"/>
              <a:t>, the extent of changes on chest radiography, alcohol consumption, and the extent of </a:t>
            </a:r>
            <a:r>
              <a:rPr lang="en-US" dirty="0" err="1"/>
              <a:t>leucocytosis</a:t>
            </a:r>
            <a:r>
              <a:rPr lang="en-US" dirty="0"/>
              <a:t>.</a:t>
            </a:r>
          </a:p>
          <a:p>
            <a:r>
              <a:rPr lang="en-US" dirty="0"/>
              <a:t> More recent studies have continued to show that these factors, especially age, are major risk factors for morbidity and mortality</a:t>
            </a:r>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p>
        </p:txBody>
      </p:sp>
      <p:sp>
        <p:nvSpPr>
          <p:cNvPr id="3" name="Content Placeholder 2"/>
          <p:cNvSpPr>
            <a:spLocks noGrp="1"/>
          </p:cNvSpPr>
          <p:nvPr>
            <p:ph idx="1"/>
          </p:nvPr>
        </p:nvSpPr>
        <p:spPr/>
        <p:txBody>
          <a:bodyPr>
            <a:normAutofit fontScale="85000" lnSpcReduction="20000"/>
          </a:bodyPr>
          <a:lstStyle/>
          <a:p>
            <a:r>
              <a:rPr lang="en-US" dirty="0"/>
              <a:t>With regard to specific pathogens, the major agents of community-acquired pneumonia associated with high mortality rates are </a:t>
            </a:r>
            <a:r>
              <a:rPr lang="en-US" dirty="0" err="1"/>
              <a:t>bacteraemic</a:t>
            </a:r>
            <a:r>
              <a:rPr lang="en-US" dirty="0"/>
              <a:t> pneumococcal pneumonia and Legionnaires' disease.</a:t>
            </a:r>
          </a:p>
          <a:p>
            <a:r>
              <a:rPr lang="en-US" dirty="0"/>
              <a:t> Influenza is directly or indirectly implicated in about 20 000 deaths per year in the United States, but primary influenza pneumonia is relatively rare and most of the influenza-associated deaths are of elderly patients who succumb to complications of influenza.</a:t>
            </a:r>
          </a:p>
          <a:p>
            <a:r>
              <a:rPr lang="en-US" dirty="0"/>
              <a:t> It should also be noted that pneumonia is an extremely common terminal event in patients who die of other conditions, presumably because of aspiration in the terminal stages. </a:t>
            </a:r>
          </a:p>
          <a:p>
            <a:r>
              <a:rPr lang="en-US" dirty="0"/>
              <a:t>Thus, pneumonia is a common autopsy finding when other medical conditions are actually the major cause of death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and Control.</a:t>
            </a:r>
          </a:p>
        </p:txBody>
      </p:sp>
      <p:sp>
        <p:nvSpPr>
          <p:cNvPr id="3" name="Content Placeholder 2"/>
          <p:cNvSpPr>
            <a:spLocks noGrp="1"/>
          </p:cNvSpPr>
          <p:nvPr>
            <p:ph idx="1"/>
          </p:nvPr>
        </p:nvSpPr>
        <p:spPr/>
        <p:txBody>
          <a:bodyPr>
            <a:normAutofit fontScale="70000" lnSpcReduction="20000"/>
          </a:bodyPr>
          <a:lstStyle/>
          <a:p>
            <a:r>
              <a:rPr lang="en-US" dirty="0"/>
              <a:t>The major preventive measures are influenza and S. </a:t>
            </a:r>
            <a:r>
              <a:rPr lang="en-US" dirty="0" err="1"/>
              <a:t>pneumoniae</a:t>
            </a:r>
            <a:r>
              <a:rPr lang="en-US" dirty="0"/>
              <a:t> vaccines. </a:t>
            </a:r>
          </a:p>
          <a:p>
            <a:r>
              <a:rPr lang="en-US" dirty="0"/>
              <a:t>The components selected for the influenza vaccine each year are based on the anticipated strains for the forthcoming season, a prediction that has been quite accurate in 10 of the 11 influenza seasons from 1988 to 99 through 1999 to 2000.</a:t>
            </a:r>
          </a:p>
          <a:p>
            <a:r>
              <a:rPr lang="en-US" dirty="0" err="1"/>
              <a:t>Amantadine</a:t>
            </a:r>
            <a:r>
              <a:rPr lang="en-US" dirty="0"/>
              <a:t>, </a:t>
            </a:r>
            <a:r>
              <a:rPr lang="en-US" dirty="0" err="1"/>
              <a:t>rimantadine</a:t>
            </a:r>
            <a:r>
              <a:rPr lang="en-US" dirty="0"/>
              <a:t>, </a:t>
            </a:r>
            <a:r>
              <a:rPr lang="en-US" dirty="0" err="1"/>
              <a:t>zanamivir</a:t>
            </a:r>
            <a:r>
              <a:rPr lang="en-US" dirty="0"/>
              <a:t>, and </a:t>
            </a:r>
            <a:r>
              <a:rPr lang="en-US" dirty="0" err="1"/>
              <a:t>oseltamivir</a:t>
            </a:r>
            <a:r>
              <a:rPr lang="en-US" dirty="0"/>
              <a:t> may be used to prevent influenza in unvaccinated patients who are so exposed.</a:t>
            </a:r>
          </a:p>
          <a:p>
            <a:r>
              <a:rPr lang="en-US" dirty="0"/>
              <a:t>The 23-valent vaccine for S. </a:t>
            </a:r>
            <a:r>
              <a:rPr lang="en-US" dirty="0" err="1"/>
              <a:t>pneumoniae</a:t>
            </a:r>
            <a:r>
              <a:rPr lang="en-US" dirty="0"/>
              <a:t> contains capsular polysaccharide from 23 </a:t>
            </a:r>
            <a:r>
              <a:rPr lang="en-US" dirty="0" err="1"/>
              <a:t>serogroups</a:t>
            </a:r>
            <a:r>
              <a:rPr lang="en-US" dirty="0"/>
              <a:t> that are responsible for 80 to 85 per cent of </a:t>
            </a:r>
            <a:r>
              <a:rPr lang="en-US" dirty="0" err="1"/>
              <a:t>bacteraemic</a:t>
            </a:r>
            <a:r>
              <a:rPr lang="en-US" dirty="0"/>
              <a:t> pneumococcal infections. Studies of this vaccine suggest a 60 per cent efficacy in preventing </a:t>
            </a:r>
            <a:r>
              <a:rPr lang="en-US" dirty="0" err="1"/>
              <a:t>bacteraemic</a:t>
            </a:r>
            <a:r>
              <a:rPr lang="en-US" dirty="0"/>
              <a:t> pneumococcal infection in </a:t>
            </a:r>
            <a:r>
              <a:rPr lang="en-US" dirty="0" err="1"/>
              <a:t>immunocompetent</a:t>
            </a:r>
            <a:r>
              <a:rPr lang="en-US" dirty="0"/>
              <a:t> adults in the United States, but efficacy is reduced or negligible in </a:t>
            </a:r>
            <a:r>
              <a:rPr lang="en-US" dirty="0" err="1"/>
              <a:t>immunosuppressed</a:t>
            </a:r>
            <a:r>
              <a:rPr lang="en-US" dirty="0"/>
              <a:t> hosts.</a:t>
            </a:r>
          </a:p>
          <a:p>
            <a:r>
              <a:rPr lang="en-US" dirty="0"/>
              <a:t> There is a newly developed 7-valent protein-conjugated pneumococcal vaccine that has the advantage of stimulating a good antibody response in children under 2 years of age, but this vaccine has not been extensively tested in adults.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r>
              <a:rPr lang="en-US" dirty="0"/>
              <a:t>Pneumonia is the most important infectious disease in terms of morbidity and mortality. </a:t>
            </a:r>
          </a:p>
          <a:p>
            <a:r>
              <a:rPr lang="en-US" dirty="0"/>
              <a:t>It is estimated that in the United States there are four million cases of pneumonia per year (45 000 deaths), and worldwide there are 4400 million cases per year (4 million deaths). </a:t>
            </a:r>
          </a:p>
          <a:p>
            <a:r>
              <a:rPr lang="en-US" dirty="0"/>
              <a:t>In the United States, data suggest that between 20 and 30 per cent of all patients with a diagnosis of pneumonia are hospitalized, and that the mortality rate for this subpopulation is about 14 per cent.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fontScale="85000" lnSpcReduction="10000"/>
          </a:bodyPr>
          <a:lstStyle/>
          <a:p>
            <a:r>
              <a:rPr lang="en-US" dirty="0"/>
              <a:t>When an </a:t>
            </a:r>
            <a:r>
              <a:rPr lang="en-US" dirty="0" err="1"/>
              <a:t>aetiological</a:t>
            </a:r>
            <a:r>
              <a:rPr lang="en-US" dirty="0"/>
              <a:t> agent is identified, just three microbial agents account for the majority of lethal cases of community-acquired pneumonia. </a:t>
            </a:r>
          </a:p>
          <a:p>
            <a:r>
              <a:rPr lang="en-US" dirty="0"/>
              <a:t>Influenza accounts for an average of 20 000 deaths per year in the United States: the majority involve influenza A, occur in patients over 65 years of age, and most deaths are due to complications of influenza rather than influenza per se. </a:t>
            </a:r>
          </a:p>
          <a:p>
            <a:r>
              <a:rPr lang="en-US" dirty="0"/>
              <a:t>The second common cause of lethal pneumonia is pneumococcal pneumonia; risk factors for a fatal outcome include: </a:t>
            </a:r>
            <a:r>
              <a:rPr lang="en-US" dirty="0" err="1"/>
              <a:t>bacteraemia</a:t>
            </a:r>
            <a:r>
              <a:rPr lang="en-US" dirty="0"/>
              <a:t>, advanced age, and concurrent alcoholism.</a:t>
            </a:r>
          </a:p>
          <a:p>
            <a:r>
              <a:rPr lang="en-US" dirty="0"/>
              <a:t> </a:t>
            </a:r>
            <a:r>
              <a:rPr lang="en-US" dirty="0" err="1"/>
              <a:t>Legionella</a:t>
            </a:r>
            <a:r>
              <a:rPr lang="en-US" dirty="0"/>
              <a:t> is the third agent, with associated mortality rates generally reported between 15 and 25 per cent for patients with community-acquired infections.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r>
              <a:rPr lang="en-US" dirty="0"/>
              <a:t>Nearly all studies show that the risk of death with pneumonia is strongly associated with age extremes.</a:t>
            </a:r>
          </a:p>
          <a:p>
            <a:r>
              <a:rPr lang="en-US" dirty="0"/>
              <a:t> Concurrent conditions that contribute to increased mortality rates include neoplastic disease, hepatic failure, congestive heart failure, </a:t>
            </a:r>
            <a:r>
              <a:rPr lang="en-US" dirty="0" err="1"/>
              <a:t>cerebrovascular</a:t>
            </a:r>
            <a:r>
              <a:rPr lang="en-US" dirty="0"/>
              <a:t> disease, and renal disease.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a:t>
            </a:r>
          </a:p>
        </p:txBody>
      </p:sp>
      <p:sp>
        <p:nvSpPr>
          <p:cNvPr id="3" name="Content Placeholder 2"/>
          <p:cNvSpPr>
            <a:spLocks noGrp="1"/>
          </p:cNvSpPr>
          <p:nvPr>
            <p:ph idx="1"/>
          </p:nvPr>
        </p:nvSpPr>
        <p:spPr/>
        <p:txBody>
          <a:bodyPr>
            <a:normAutofit fontScale="92500"/>
          </a:bodyPr>
          <a:lstStyle/>
          <a:p>
            <a:r>
              <a:rPr lang="en-US" dirty="0"/>
              <a:t>As with nearly all infectious diseases, the probability of disease depends on the virulence of the organism, the </a:t>
            </a:r>
            <a:r>
              <a:rPr lang="en-US" dirty="0" err="1"/>
              <a:t>inoculum</a:t>
            </a:r>
            <a:r>
              <a:rPr lang="en-US" dirty="0"/>
              <a:t> size, and the status of host </a:t>
            </a:r>
            <a:r>
              <a:rPr lang="en-US" dirty="0" err="1"/>
              <a:t>defences</a:t>
            </a:r>
            <a:r>
              <a:rPr lang="en-US" dirty="0"/>
              <a:t>.</a:t>
            </a:r>
          </a:p>
          <a:p>
            <a:r>
              <a:rPr lang="en-US" dirty="0"/>
              <a:t> The normal </a:t>
            </a:r>
            <a:r>
              <a:rPr lang="en-US" dirty="0" err="1"/>
              <a:t>tracheobronchial</a:t>
            </a:r>
            <a:r>
              <a:rPr lang="en-US" dirty="0"/>
              <a:t> tree and lung parenchyma is sterile below the level of the larynx, so that agents of pneumonia must reach this site from external or adjacent sources, usually either by aspiration or inhalation. </a:t>
            </a:r>
          </a:p>
          <a:p>
            <a:r>
              <a:rPr lang="en-US" dirty="0"/>
              <a:t>Organisms may also reach the lung by </a:t>
            </a:r>
            <a:r>
              <a:rPr lang="en-US" dirty="0" err="1"/>
              <a:t>haematogenous</a:t>
            </a:r>
            <a:r>
              <a:rPr lang="en-US" dirty="0"/>
              <a:t> seeding, direct extension from infection in a contiguous structure, or by activation of dormant organisms in the lung. </a:t>
            </a:r>
          </a:p>
          <a:p>
            <a:pPr>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a:t>
            </a:r>
          </a:p>
        </p:txBody>
      </p:sp>
      <p:sp>
        <p:nvSpPr>
          <p:cNvPr id="3" name="Content Placeholder 2"/>
          <p:cNvSpPr>
            <a:spLocks noGrp="1"/>
          </p:cNvSpPr>
          <p:nvPr>
            <p:ph idx="1"/>
          </p:nvPr>
        </p:nvSpPr>
        <p:spPr/>
        <p:txBody>
          <a:bodyPr>
            <a:normAutofit/>
          </a:bodyPr>
          <a:lstStyle/>
          <a:p>
            <a:r>
              <a:rPr lang="en-US" dirty="0"/>
              <a:t>Most pneumonias are probably caused by aspiration, which is defined as the abnormal entry of endogenous secretions or exogenous substances into the lower airways.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316</TotalTime>
  <Words>3975</Words>
  <Application>Microsoft Office PowerPoint</Application>
  <PresentationFormat>On-screen Show (4:3)</PresentationFormat>
  <Paragraphs>219</Paragraphs>
  <Slides>49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Constantia</vt:lpstr>
      <vt:lpstr>Wingdings 2</vt:lpstr>
      <vt:lpstr>Flow</vt:lpstr>
      <vt:lpstr>Pneumonia. Introduction. </vt:lpstr>
      <vt:lpstr>Definition.</vt:lpstr>
      <vt:lpstr>Definition.</vt:lpstr>
      <vt:lpstr>Aetiology.</vt:lpstr>
      <vt:lpstr>Epidemiology.</vt:lpstr>
      <vt:lpstr>Epidemiology.</vt:lpstr>
      <vt:lpstr>Epidemiology.</vt:lpstr>
      <vt:lpstr>Pathogenesis.</vt:lpstr>
      <vt:lpstr>Pathogenesis.</vt:lpstr>
      <vt:lpstr>Clinical features.</vt:lpstr>
      <vt:lpstr>Pneumococcal pneumonia.</vt:lpstr>
      <vt:lpstr>Pneumococcal pneumonia.</vt:lpstr>
      <vt:lpstr>Haemophilus influenzae.</vt:lpstr>
      <vt:lpstr>H. influenzae.</vt:lpstr>
      <vt:lpstr>H. influenzae.</vt:lpstr>
      <vt:lpstr>Anaerobic bacteria.</vt:lpstr>
      <vt:lpstr>Anaerobic bacteria.</vt:lpstr>
      <vt:lpstr>Anaerobic bacteria.</vt:lpstr>
      <vt:lpstr>Anaerobic bacteria.</vt:lpstr>
      <vt:lpstr>Anaerobic infection.</vt:lpstr>
      <vt:lpstr>Mycoplasma pneumoniae.</vt:lpstr>
      <vt:lpstr>Mycoplasma pneumoniae.</vt:lpstr>
      <vt:lpstr>M. pneumoniae.</vt:lpstr>
      <vt:lpstr>Chlamydia pneumoniae.</vt:lpstr>
      <vt:lpstr>c. pneumoniae.</vt:lpstr>
      <vt:lpstr>Legionella spp.</vt:lpstr>
      <vt:lpstr>Legionella spp.</vt:lpstr>
      <vt:lpstr>Legionella spp.</vt:lpstr>
      <vt:lpstr>Legionella spp.</vt:lpstr>
      <vt:lpstr>Legionella spp.</vt:lpstr>
      <vt:lpstr>Staphylococcal aureus.</vt:lpstr>
      <vt:lpstr>S. aureus.</vt:lpstr>
      <vt:lpstr>Gram – negative bacilli.</vt:lpstr>
      <vt:lpstr>Gram – negative bacilli.</vt:lpstr>
      <vt:lpstr>Viruses.</vt:lpstr>
      <vt:lpstr>Viruses.</vt:lpstr>
      <vt:lpstr>Viruses.</vt:lpstr>
      <vt:lpstr>Investigations.</vt:lpstr>
      <vt:lpstr>Treatment. </vt:lpstr>
      <vt:lpstr>Antibiotic therapy.</vt:lpstr>
      <vt:lpstr>Antibiotic therapy.</vt:lpstr>
      <vt:lpstr>Timing of antibiotic therapy.</vt:lpstr>
      <vt:lpstr>Monitoring therapy.</vt:lpstr>
      <vt:lpstr>Monitoring therapy.</vt:lpstr>
      <vt:lpstr>Failure to respond.</vt:lpstr>
      <vt:lpstr>Failure to respond.</vt:lpstr>
      <vt:lpstr>Prognosis.</vt:lpstr>
      <vt:lpstr>Prognosis.</vt:lpstr>
      <vt:lpstr>Prevention and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Pneumonia.</dc:title>
  <dc:creator>ndirangu</dc:creator>
  <cp:lastModifiedBy>sammiehngigs kiurire</cp:lastModifiedBy>
  <cp:revision>56</cp:revision>
  <dcterms:created xsi:type="dcterms:W3CDTF">2010-05-08T11:54:44Z</dcterms:created>
  <dcterms:modified xsi:type="dcterms:W3CDTF">2021-01-26T06:42:17Z</dcterms:modified>
</cp:coreProperties>
</file>