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9" r:id="rId3"/>
    <p:sldId id="282" r:id="rId4"/>
    <p:sldId id="257" r:id="rId5"/>
    <p:sldId id="258" r:id="rId6"/>
    <p:sldId id="276" r:id="rId7"/>
    <p:sldId id="261" r:id="rId8"/>
    <p:sldId id="262" r:id="rId9"/>
    <p:sldId id="263" r:id="rId10"/>
    <p:sldId id="264" r:id="rId11"/>
    <p:sldId id="265" r:id="rId12"/>
    <p:sldId id="278" r:id="rId13"/>
    <p:sldId id="267" r:id="rId14"/>
    <p:sldId id="270" r:id="rId15"/>
    <p:sldId id="260" r:id="rId16"/>
    <p:sldId id="27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gjQmVVil1WHEq/R5RLhc3Yd9ca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B67E7CD-A22E-4CE7-851E-7FFEBAD03F68}">
  <a:tblStyle styleId="{7B67E7CD-A22E-4CE7-851E-7FFEBAD03F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434" autoAdjust="0"/>
  </p:normalViewPr>
  <p:slideViewPr>
    <p:cSldViewPr>
      <p:cViewPr varScale="1">
        <p:scale>
          <a:sx n="75" d="100"/>
          <a:sy n="75" d="100"/>
        </p:scale>
        <p:origin x="30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50789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4232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ef5da63d9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5" name="Google Shape;75;gef5da63d9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1485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f595d51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7" name="Google Shape;87;gef595d51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33131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a3c58bb18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8" name="Google Shape;108;gea3c58bb18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16839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a3c58bb18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5" name="Google Shape;115;gea3c58bb18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6671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>
                <a:cs typeface="Calibri"/>
              </a:rPr>
              <a:t>The outcome is linked to the outcome of the previous session on Audio based and video based modes of remote learning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49E9A-41F7-4779-A581-48A7C374A2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2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" name="Google Shape;2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2384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" name="Google Shape;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4979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ea3c58bb1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" name="Google Shape;41;gea3c58bb1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31715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" name="Google Shape;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86041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5" name="Google Shape;5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73827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f595d510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2" name="Google Shape;62;gef595d510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25389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f595d5103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" name="Google Shape;69;gef595d510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2437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7AA87-938F-456B-9491-E625D8417A21}" type="datetimeFigureOut">
              <a:rPr lang="en-US"/>
              <a:pPr>
                <a:defRPr/>
              </a:pPr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D64514E-11C7-4C46-8B8B-BE91D798B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20521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>
    <p:pull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KWL-Facilitators" TargetMode="External"/><Relationship Id="rId2" Type="http://schemas.openxmlformats.org/officeDocument/2006/relationships/hyperlink" Target="https://forms.office.com/r/7nHVcLMZrt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/>
          <p:nvPr/>
        </p:nvSpPr>
        <p:spPr>
          <a:xfrm>
            <a:off x="767408" y="908720"/>
            <a:ext cx="10260988" cy="504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SzPts val="1400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 7 CBC/CBA TRAINING</a:t>
            </a:r>
          </a:p>
          <a:p>
            <a:pPr lvl="0" algn="ctr">
              <a:buSzPts val="1400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PRE-TECHNICAL STUDIES </a:t>
            </a:r>
          </a:p>
          <a:p>
            <a:pPr lvl="0" algn="ctr">
              <a:buSzPts val="1400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828107"/>
              </p:ext>
            </p:extLst>
          </p:nvPr>
        </p:nvGraphicFramePr>
        <p:xfrm>
          <a:off x="623392" y="1124744"/>
          <a:ext cx="10873208" cy="2688408"/>
        </p:xfrm>
        <a:graphic>
          <a:graphicData uri="http://schemas.openxmlformats.org/drawingml/2006/table">
            <a:tbl>
              <a:tblPr firstRow="1" bandRow="1"/>
              <a:tblGrid>
                <a:gridCol w="4206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6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136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59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STRAND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STRANDS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88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7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ENERGY RESOURCES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Sources of energy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Uses of energy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activity 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f5da63d95_0_5"/>
          <p:cNvSpPr txBox="1"/>
          <p:nvPr/>
        </p:nvSpPr>
        <p:spPr>
          <a:xfrm>
            <a:off x="-16106" y="116632"/>
            <a:ext cx="11326279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buSzPts val="3500"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FEATURES OF THE DESIGN</a:t>
            </a:r>
            <a:endParaRPr lang="en-US" sz="3200" b="1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9336" y="1124744"/>
            <a:ext cx="121920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Pre-tech Studies is an integrated subject which equips learners with basic technical skills in preparation for Technical &amp; Engineering and (CTS) subjects at senior school level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builds the foundation for TVET sector as learners proceed to Senior School and beyond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introduced project/practical work which shall be done using locally available resources in school and the community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Concepts of careers, PCIs and values have been integrated in the learning outcomes and learning experiences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endParaRPr lang="en-US" sz="32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336" y="44625"/>
            <a:ext cx="11881320" cy="864095"/>
          </a:xfrm>
        </p:spPr>
        <p:txBody>
          <a:bodyPr/>
          <a:lstStyle/>
          <a:p>
            <a:pPr algn="l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PEDAGOGICAL APPROACH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336" y="908720"/>
            <a:ext cx="11881320" cy="4968552"/>
          </a:xfrm>
        </p:spPr>
        <p:txBody>
          <a:bodyPr/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Inquiry Based Learning (IBL) is the recommended approach for teaching Pre-Technical Studies. It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emphasizes on the importance of active involvement of learners in constructing knowledge for themselves.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curriculum has balanced both theory and practice/projects, therefore learning shall be experiential. This approach shall involve the following methods;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Based Learning</a:t>
            </a:r>
          </a:p>
          <a:p>
            <a:pPr marL="457200" indent="-457200" algn="l">
              <a:buAutoNum type="arabicPeriod" startAt="2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Based Learning</a:t>
            </a:r>
          </a:p>
          <a:p>
            <a:pPr marL="457200" indent="-457200" algn="l">
              <a:buAutoNum type="arabicPeriod" startAt="2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Socio-scientific issues based instruction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Industrial visits/Field trips/Excursions</a:t>
            </a:r>
          </a:p>
          <a:p>
            <a:pPr marL="457200" indent="-457200" algn="l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8980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f595d5103_0_0"/>
          <p:cNvSpPr txBox="1"/>
          <p:nvPr/>
        </p:nvSpPr>
        <p:spPr>
          <a:xfrm>
            <a:off x="119336" y="32405"/>
            <a:ext cx="7592400" cy="908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90000"/>
              </a:lnSpc>
              <a:buSzPts val="2400"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TIME ALLOCATION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0" y="941124"/>
            <a:ext cx="121920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Pre-Tech Studies is a compulsory subject at Junior Secondary school level and is allocated 4 lessons per week translating to 120 lessons per year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endParaRPr lang="en-US" sz="32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46144"/>
              </p:ext>
            </p:extLst>
          </p:nvPr>
        </p:nvGraphicFramePr>
        <p:xfrm>
          <a:off x="407366" y="2564906"/>
          <a:ext cx="10729193" cy="3104200"/>
        </p:xfrm>
        <a:graphic>
          <a:graphicData uri="http://schemas.openxmlformats.org/drawingml/2006/table">
            <a:tbl>
              <a:tblPr firstRow="1" bandRow="1">
                <a:tableStyleId>{7B67E7CD-A22E-4CE7-851E-7FFEBAD03F68}</a:tableStyleId>
              </a:tblPr>
              <a:tblGrid>
                <a:gridCol w="2232250">
                  <a:extLst>
                    <a:ext uri="{9D8B030D-6E8A-4147-A177-3AD203B41FA5}">
                      <a16:colId xmlns:a16="http://schemas.microsoft.com/office/drawing/2014/main" xmlns="" val="3075304508"/>
                    </a:ext>
                  </a:extLst>
                </a:gridCol>
                <a:gridCol w="4998293">
                  <a:extLst>
                    <a:ext uri="{9D8B030D-6E8A-4147-A177-3AD203B41FA5}">
                      <a16:colId xmlns:a16="http://schemas.microsoft.com/office/drawing/2014/main" xmlns="" val="1211961757"/>
                    </a:ext>
                  </a:extLst>
                </a:gridCol>
                <a:gridCol w="3498650">
                  <a:extLst>
                    <a:ext uri="{9D8B030D-6E8A-4147-A177-3AD203B41FA5}">
                      <a16:colId xmlns:a16="http://schemas.microsoft.com/office/drawing/2014/main" xmlns="" val="97187446"/>
                    </a:ext>
                  </a:extLst>
                </a:gridCol>
              </a:tblGrid>
              <a:tr h="394268"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0065868"/>
                  </a:ext>
                </a:extLst>
              </a:tr>
              <a:tr h="3978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lessons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666932"/>
                  </a:ext>
                </a:extLst>
              </a:tr>
              <a:tr h="394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 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lessons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645610"/>
                  </a:ext>
                </a:extLst>
              </a:tr>
              <a:tr h="394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Tools 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lessons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4883930"/>
                  </a:ext>
                </a:extLst>
              </a:tr>
              <a:tr h="394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Drawing 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lessons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0309312"/>
                  </a:ext>
                </a:extLst>
              </a:tr>
              <a:tr h="394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Energy Resources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lessons</a:t>
                      </a:r>
                      <a:endParaRPr lang="en-US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018635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a3c58bb18_0_64"/>
          <p:cNvSpPr txBox="1"/>
          <p:nvPr/>
        </p:nvSpPr>
        <p:spPr>
          <a:xfrm>
            <a:off x="767408" y="260648"/>
            <a:ext cx="8271300" cy="62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DEVIATIONS FROM 8-4-4 SYLLABUS</a:t>
            </a:r>
            <a:endParaRPr lang="en-US" sz="32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80728"/>
            <a:ext cx="12288688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 new integrated learning area at Junior Secondary as opposed to the 8.4.4 syllabus, where we have seven (7) distinct technical subjects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compulsory learning area as opposed to the 7 technical subjects in 8.4.4 curriculum which are optional and offered only in few schools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US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7 Technical subjects in the 8-4-4 curriculum are: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Building Construction                    2. Electricity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Aviation Technology                        4. Drawing &amp; Design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Metalwork                                       6. Woodwork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Power mechanics</a:t>
            </a:r>
          </a:p>
        </p:txBody>
      </p:sp>
    </p:spTree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715E431-C63B-4DA1-A691-FA05A7B44AC9}"/>
              </a:ext>
            </a:extLst>
          </p:cNvPr>
          <p:cNvGrpSpPr/>
          <p:nvPr/>
        </p:nvGrpSpPr>
        <p:grpSpPr>
          <a:xfrm>
            <a:off x="1199456" y="1124745"/>
            <a:ext cx="8990375" cy="3981824"/>
            <a:chOff x="0" y="-77185"/>
            <a:chExt cx="3231462" cy="1016093"/>
          </a:xfrm>
          <a:solidFill>
            <a:sysClr val="window" lastClr="FFFFFF"/>
          </a:solidFill>
        </p:grpSpPr>
        <p:sp>
          <p:nvSpPr>
            <p:cNvPr id="9" name="Text Box 476">
              <a:extLst>
                <a:ext uri="{FF2B5EF4-FFF2-40B4-BE49-F238E27FC236}">
                  <a16:creationId xmlns:a16="http://schemas.microsoft.com/office/drawing/2014/main" xmlns="" id="{2CE123CB-3CB4-4717-85D5-16C9C2E3BC22}"/>
                </a:ext>
              </a:extLst>
            </p:cNvPr>
            <p:cNvSpPr txBox="1"/>
            <p:nvPr/>
          </p:nvSpPr>
          <p:spPr>
            <a:xfrm>
              <a:off x="717470" y="-77185"/>
              <a:ext cx="2513992" cy="1016093"/>
            </a:xfrm>
            <a:prstGeom prst="roundRect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" sz="2000" b="1" u="sng" dirty="0">
                  <a:solidFill>
                    <a:srgbClr val="1F4D78"/>
                  </a:solidFill>
                  <a:effectLst/>
                  <a:latin typeface="Cooper Black" panose="0208090404030B0204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Self-Reflection</a:t>
              </a:r>
              <a:r>
                <a:rPr lang="en" sz="2000" b="1" dirty="0">
                  <a:solidFill>
                    <a:srgbClr val="1F4D78"/>
                  </a:solidFill>
                  <a:effectLst/>
                  <a:latin typeface="Cooper Black" panose="0208090404030B0204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en-US" sz="2000" b="1" dirty="0">
                  <a:solidFill>
                    <a:srgbClr val="1F4D78"/>
                  </a:solidFill>
                  <a:effectLst/>
                  <a:latin typeface="Cooper Black" panose="0208090404030B0204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aa-ET" sz="2000" b="1" dirty="0">
                <a:solidFill>
                  <a:srgbClr val="1F4D78"/>
                </a:solidFill>
                <a:effectLst/>
                <a:latin typeface="Cooper Black" panose="0208090404030B0204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" dirty="0">
                  <a:effectLst/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1. I learnt…….</a:t>
              </a:r>
              <a:r>
                <a:rPr lang="en-US" dirty="0">
                  <a:effectLst/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aa-E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" dirty="0">
                  <a:effectLst/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2. I need to learn more about…….</a:t>
              </a:r>
              <a:endParaRPr lang="aa-E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" dirty="0">
                  <a:effectLst/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3.How I will apply what I have learnt</a:t>
              </a:r>
              <a:endParaRPr lang="aa-E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" dirty="0">
                  <a:effectLst/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Suggestions I have for improvement of the session</a:t>
              </a:r>
              <a:endParaRPr lang="aa-E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" sz="2800" i="1" dirty="0">
                  <a:effectLst/>
                  <a:highlight>
                    <a:srgbClr val="FFFF00"/>
                  </a:highlight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Upload your responses </a:t>
              </a:r>
              <a:r>
                <a:rPr lang="en-US" sz="2800" i="1" dirty="0">
                  <a:effectLst/>
                  <a:highlight>
                    <a:srgbClr val="FFFF00"/>
                  </a:highlight>
                  <a:latin typeface="Albertus MT Std Light"/>
                  <a:ea typeface="Calibri" panose="020F0502020204030204" pitchFamily="34" charset="0"/>
                  <a:cs typeface="Times New Roman" panose="02020603050405020304" pitchFamily="18" charset="0"/>
                </a:rPr>
                <a:t>on </a:t>
              </a:r>
              <a:r>
                <a:rPr lang="en-US" sz="2400" i="1" dirty="0"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https://forms.office.com/r/7nHVcLMZrt</a:t>
              </a:r>
              <a:r>
                <a:rPr lang="en-US" sz="2400" i="1" dirty="0"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aa-ET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endParaRPr lang="aa-ET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i="1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Facilitators to use this link to View Responses: </a:t>
              </a:r>
              <a:r>
                <a:rPr lang="en-US" i="1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https://tinyurl.com/KWL-Facilitators</a:t>
              </a:r>
              <a:r>
                <a:rPr lang="en-US" i="1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aa-ET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 descr="Reflection Icons - Download Free Vector Icons | Noun Project">
              <a:extLst>
                <a:ext uri="{FF2B5EF4-FFF2-40B4-BE49-F238E27FC236}">
                  <a16:creationId xmlns:a16="http://schemas.microsoft.com/office/drawing/2014/main" xmlns="" id="{1CE7F23A-1005-45BC-8351-FECC3FE93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647700" cy="861726"/>
            </a:xfrm>
            <a:prstGeom prst="roundRect">
              <a:avLst/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20870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ea3c58bb18_0_75"/>
          <p:cNvSpPr txBox="1"/>
          <p:nvPr/>
        </p:nvSpPr>
        <p:spPr>
          <a:xfrm>
            <a:off x="789709" y="286717"/>
            <a:ext cx="82713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1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8" name="Google Shape;118;gea3c58bb18_0_75"/>
          <p:cNvSpPr txBox="1"/>
          <p:nvPr/>
        </p:nvSpPr>
        <p:spPr>
          <a:xfrm>
            <a:off x="3731520" y="2420888"/>
            <a:ext cx="8427600" cy="13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600"/>
              <a:buFont typeface="Arial"/>
              <a:buNone/>
            </a:pPr>
            <a:r>
              <a:rPr lang="en-US" sz="7600" b="1" dirty="0">
                <a:latin typeface="Cambria"/>
                <a:ea typeface="Cambria"/>
                <a:cs typeface="Cambria"/>
                <a:sym typeface="Cambria"/>
              </a:rPr>
              <a:t>Thank you</a:t>
            </a:r>
            <a:endParaRPr sz="7600" b="1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9929" y="186259"/>
            <a:ext cx="4230101" cy="93848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352" y="1526215"/>
            <a:ext cx="11377264" cy="4495073"/>
          </a:xfrm>
        </p:spPr>
        <p:txBody>
          <a:bodyPr/>
          <a:lstStyle/>
          <a:p>
            <a:pPr indent="457015" algn="l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the session, the participant should be able to:                                                             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9985" indent="-514350" algn="l" fontAlgn="base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essence statement and Subject General Outcomes for Pre-Technical Studies </a:t>
            </a:r>
          </a:p>
          <a:p>
            <a:pPr marL="799985" indent="-514350" algn="l" fontAlgn="base">
              <a:buFont typeface="+mj-lt"/>
              <a:buAutoNum type="arabicPeriod"/>
            </a:pPr>
            <a:r>
              <a:rPr lang="en-US" sz="2600" dirty="0">
                <a:solidFill>
                  <a:srgbClr val="211D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 the inter-relationship between the Pre-Tech subject learning outcomes, JSS level learning outcomes and the national goals of education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9985" indent="-514350" algn="l" fontAlgn="base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Strands and Sub Strands for Grade 7 Pre-Technical studies curriculum</a:t>
            </a:r>
          </a:p>
          <a:p>
            <a:pPr marL="799985" indent="-514350" algn="l" fontAlgn="base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unique features in Grade 7 Pre-Tech curriculum and its deviations from the 8-4-4 curriculum </a:t>
            </a:r>
          </a:p>
          <a:p>
            <a:pPr marL="799985" indent="-514350" algn="l" fontAlgn="base">
              <a:buFont typeface="+mj-lt"/>
              <a:buAutoNum type="arabicPeriod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pedagogical approaches and time allocation for Grade Pre-Tech curriculum</a:t>
            </a:r>
          </a:p>
          <a:p>
            <a:pPr marL="799985" indent="-514350" algn="l" fontAlgn="base">
              <a:buFont typeface="+mj-lt"/>
              <a:buAutoNum type="arabicPeriod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9985" indent="-514350" algn="l" fontAlgn="base">
              <a:buFont typeface="+mj-lt"/>
              <a:buAutoNum type="arabicPeriod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9985" indent="-514350" algn="l" fontAlgn="base">
              <a:buFont typeface="+mj-lt"/>
              <a:buAutoNum type="arabicPeriod"/>
            </a:pPr>
            <a:endParaRPr lang="en-US" sz="2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729929" y="44624"/>
            <a:ext cx="4230167" cy="1080120"/>
            <a:chOff x="1063943" y="546698"/>
            <a:chExt cx="3717607" cy="884555"/>
          </a:xfrm>
        </p:grpSpPr>
        <p:grpSp>
          <p:nvGrpSpPr>
            <p:cNvPr id="5" name="object 4"/>
            <p:cNvGrpSpPr/>
            <p:nvPr/>
          </p:nvGrpSpPr>
          <p:grpSpPr>
            <a:xfrm>
              <a:off x="1589723" y="697263"/>
              <a:ext cx="3191827" cy="622935"/>
              <a:chOff x="1589722" y="868362"/>
              <a:chExt cx="3447415" cy="622935"/>
            </a:xfrm>
          </p:grpSpPr>
          <p:pic>
            <p:nvPicPr>
              <p:cNvPr id="10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600200" y="891540"/>
                <a:ext cx="3436874" cy="599693"/>
              </a:xfrm>
              <a:prstGeom prst="rect">
                <a:avLst/>
              </a:prstGeom>
            </p:spPr>
          </p:pic>
          <p:pic>
            <p:nvPicPr>
              <p:cNvPr id="11" name="object 6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938020" y="998220"/>
                <a:ext cx="2052574" cy="482853"/>
              </a:xfrm>
              <a:prstGeom prst="rect">
                <a:avLst/>
              </a:prstGeom>
            </p:spPr>
          </p:pic>
          <p:sp>
            <p:nvSpPr>
              <p:cNvPr id="12" name="object 7"/>
              <p:cNvSpPr/>
              <p:nvPr/>
            </p:nvSpPr>
            <p:spPr>
              <a:xfrm>
                <a:off x="1604010" y="882650"/>
                <a:ext cx="3406140" cy="568960"/>
              </a:xfrm>
              <a:custGeom>
                <a:avLst/>
                <a:gdLst/>
                <a:ahLst/>
                <a:cxnLst/>
                <a:rect l="l" t="t" r="r" b="b"/>
                <a:pathLst>
                  <a:path w="3406140" h="568960">
                    <a:moveTo>
                      <a:pt x="3311270" y="0"/>
                    </a:moveTo>
                    <a:lnTo>
                      <a:pt x="94869" y="0"/>
                    </a:lnTo>
                    <a:lnTo>
                      <a:pt x="57917" y="7447"/>
                    </a:lnTo>
                    <a:lnTo>
                      <a:pt x="27765" y="27765"/>
                    </a:lnTo>
                    <a:lnTo>
                      <a:pt x="7447" y="57917"/>
                    </a:lnTo>
                    <a:lnTo>
                      <a:pt x="0" y="94869"/>
                    </a:lnTo>
                    <a:lnTo>
                      <a:pt x="0" y="474091"/>
                    </a:lnTo>
                    <a:lnTo>
                      <a:pt x="7447" y="511042"/>
                    </a:lnTo>
                    <a:lnTo>
                      <a:pt x="27765" y="541194"/>
                    </a:lnTo>
                    <a:lnTo>
                      <a:pt x="57917" y="561512"/>
                    </a:lnTo>
                    <a:lnTo>
                      <a:pt x="94869" y="568960"/>
                    </a:lnTo>
                    <a:lnTo>
                      <a:pt x="3311270" y="568960"/>
                    </a:lnTo>
                    <a:lnTo>
                      <a:pt x="3348222" y="561512"/>
                    </a:lnTo>
                    <a:lnTo>
                      <a:pt x="3378374" y="541194"/>
                    </a:lnTo>
                    <a:lnTo>
                      <a:pt x="3398692" y="511042"/>
                    </a:lnTo>
                    <a:lnTo>
                      <a:pt x="3406140" y="474091"/>
                    </a:lnTo>
                    <a:lnTo>
                      <a:pt x="3406140" y="94869"/>
                    </a:lnTo>
                    <a:lnTo>
                      <a:pt x="3398692" y="57917"/>
                    </a:lnTo>
                    <a:lnTo>
                      <a:pt x="3378374" y="27765"/>
                    </a:lnTo>
                    <a:lnTo>
                      <a:pt x="3348222" y="7447"/>
                    </a:lnTo>
                    <a:lnTo>
                      <a:pt x="331127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8"/>
              <p:cNvSpPr/>
              <p:nvPr/>
            </p:nvSpPr>
            <p:spPr>
              <a:xfrm>
                <a:off x="1604010" y="882650"/>
                <a:ext cx="3406140" cy="568960"/>
              </a:xfrm>
              <a:custGeom>
                <a:avLst/>
                <a:gdLst/>
                <a:ahLst/>
                <a:cxnLst/>
                <a:rect l="l" t="t" r="r" b="b"/>
                <a:pathLst>
                  <a:path w="3406140" h="568960">
                    <a:moveTo>
                      <a:pt x="0" y="94869"/>
                    </a:moveTo>
                    <a:lnTo>
                      <a:pt x="7447" y="57917"/>
                    </a:lnTo>
                    <a:lnTo>
                      <a:pt x="27765" y="27765"/>
                    </a:lnTo>
                    <a:lnTo>
                      <a:pt x="57917" y="7447"/>
                    </a:lnTo>
                    <a:lnTo>
                      <a:pt x="94869" y="0"/>
                    </a:lnTo>
                    <a:lnTo>
                      <a:pt x="3311270" y="0"/>
                    </a:lnTo>
                    <a:lnTo>
                      <a:pt x="3348222" y="7447"/>
                    </a:lnTo>
                    <a:lnTo>
                      <a:pt x="3378374" y="27765"/>
                    </a:lnTo>
                    <a:lnTo>
                      <a:pt x="3398692" y="57917"/>
                    </a:lnTo>
                    <a:lnTo>
                      <a:pt x="3406140" y="94869"/>
                    </a:lnTo>
                    <a:lnTo>
                      <a:pt x="3406140" y="474091"/>
                    </a:lnTo>
                    <a:lnTo>
                      <a:pt x="3398692" y="511042"/>
                    </a:lnTo>
                    <a:lnTo>
                      <a:pt x="3378374" y="541194"/>
                    </a:lnTo>
                    <a:lnTo>
                      <a:pt x="3348222" y="561512"/>
                    </a:lnTo>
                    <a:lnTo>
                      <a:pt x="3311270" y="568960"/>
                    </a:lnTo>
                    <a:lnTo>
                      <a:pt x="94869" y="568960"/>
                    </a:lnTo>
                    <a:lnTo>
                      <a:pt x="57917" y="561512"/>
                    </a:lnTo>
                    <a:lnTo>
                      <a:pt x="27765" y="541194"/>
                    </a:lnTo>
                    <a:lnTo>
                      <a:pt x="7447" y="511042"/>
                    </a:lnTo>
                    <a:lnTo>
                      <a:pt x="0" y="474091"/>
                    </a:lnTo>
                    <a:lnTo>
                      <a:pt x="0" y="94869"/>
                    </a:lnTo>
                    <a:close/>
                  </a:path>
                </a:pathLst>
              </a:custGeom>
              <a:ln w="2857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" name="object 9"/>
            <p:cNvSpPr txBox="1"/>
            <p:nvPr/>
          </p:nvSpPr>
          <p:spPr>
            <a:xfrm>
              <a:off x="2052067" y="768350"/>
              <a:ext cx="2577084" cy="312959"/>
            </a:xfrm>
            <a:prstGeom prst="rect">
              <a:avLst/>
            </a:prstGeom>
          </p:spPr>
          <p:txBody>
            <a:bodyPr vert="horz" wrap="square" lIns="0" tIns="12695" rIns="0" bIns="0" rtlCol="0">
              <a:spAutoFit/>
            </a:bodyPr>
            <a:lstStyle/>
            <a:p>
              <a:pPr marL="12695">
                <a:spcBef>
                  <a:spcPts val="100"/>
                </a:spcBef>
              </a:pPr>
              <a:r>
                <a:rPr sz="2400" b="1" spc="2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S</a:t>
              </a:r>
              <a:r>
                <a:rPr sz="2400" b="1" spc="1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e</a:t>
              </a:r>
              <a:r>
                <a:rPr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s</a:t>
              </a:r>
              <a:r>
                <a:rPr sz="2400" b="1" spc="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si</a:t>
              </a:r>
              <a:r>
                <a:rPr sz="2400" b="1" spc="-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o</a:t>
              </a:r>
              <a:r>
                <a:rPr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n</a:t>
              </a:r>
              <a:r>
                <a:rPr sz="2400" b="1" spc="-6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 </a:t>
              </a:r>
              <a:r>
                <a:rPr sz="2400" b="1" spc="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O</a:t>
              </a:r>
              <a:r>
                <a:rPr sz="2400" b="1" spc="1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u</a:t>
              </a:r>
              <a:r>
                <a:rPr sz="2400" b="1" spc="2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t</a:t>
              </a:r>
              <a:r>
                <a:rPr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/>
                  <a:cs typeface="Maiandra GD"/>
                </a:rPr>
                <a:t>comes</a:t>
              </a:r>
            </a:p>
          </p:txBody>
        </p:sp>
        <p:grpSp>
          <p:nvGrpSpPr>
            <p:cNvPr id="7" name="object 10"/>
            <p:cNvGrpSpPr/>
            <p:nvPr/>
          </p:nvGrpSpPr>
          <p:grpSpPr>
            <a:xfrm rot="731390">
              <a:off x="1063943" y="546698"/>
              <a:ext cx="882014" cy="884555"/>
              <a:chOff x="1063942" y="733742"/>
              <a:chExt cx="882015" cy="884555"/>
            </a:xfrm>
          </p:grpSpPr>
          <p:pic>
            <p:nvPicPr>
              <p:cNvPr id="8" name="object 1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078230" y="748030"/>
                <a:ext cx="853439" cy="855979"/>
              </a:xfrm>
              <a:prstGeom prst="rect">
                <a:avLst/>
              </a:prstGeom>
            </p:spPr>
          </p:pic>
          <p:sp>
            <p:nvSpPr>
              <p:cNvPr id="9" name="object 12"/>
              <p:cNvSpPr/>
              <p:nvPr/>
            </p:nvSpPr>
            <p:spPr>
              <a:xfrm>
                <a:off x="1078230" y="748030"/>
                <a:ext cx="853440" cy="855980"/>
              </a:xfrm>
              <a:custGeom>
                <a:avLst/>
                <a:gdLst/>
                <a:ahLst/>
                <a:cxnLst/>
                <a:rect l="l" t="t" r="r" b="b"/>
                <a:pathLst>
                  <a:path w="853439" h="855980">
                    <a:moveTo>
                      <a:pt x="0" y="427989"/>
                    </a:moveTo>
                    <a:lnTo>
                      <a:pt x="2503" y="381360"/>
                    </a:lnTo>
                    <a:lnTo>
                      <a:pt x="9842" y="336183"/>
                    </a:lnTo>
                    <a:lnTo>
                      <a:pt x="21754" y="292721"/>
                    </a:lnTo>
                    <a:lnTo>
                      <a:pt x="37979" y="251235"/>
                    </a:lnTo>
                    <a:lnTo>
                      <a:pt x="58259" y="211986"/>
                    </a:lnTo>
                    <a:lnTo>
                      <a:pt x="82331" y="175235"/>
                    </a:lnTo>
                    <a:lnTo>
                      <a:pt x="109936" y="141244"/>
                    </a:lnTo>
                    <a:lnTo>
                      <a:pt x="140813" y="110273"/>
                    </a:lnTo>
                    <a:lnTo>
                      <a:pt x="174703" y="82584"/>
                    </a:lnTo>
                    <a:lnTo>
                      <a:pt x="211344" y="58438"/>
                    </a:lnTo>
                    <a:lnTo>
                      <a:pt x="250478" y="38097"/>
                    </a:lnTo>
                    <a:lnTo>
                      <a:pt x="291842" y="21821"/>
                    </a:lnTo>
                    <a:lnTo>
                      <a:pt x="335177" y="9872"/>
                    </a:lnTo>
                    <a:lnTo>
                      <a:pt x="380223" y="2511"/>
                    </a:lnTo>
                    <a:lnTo>
                      <a:pt x="426719" y="0"/>
                    </a:lnTo>
                    <a:lnTo>
                      <a:pt x="473222" y="2511"/>
                    </a:lnTo>
                    <a:lnTo>
                      <a:pt x="518273" y="9872"/>
                    </a:lnTo>
                    <a:lnTo>
                      <a:pt x="561612" y="21821"/>
                    </a:lnTo>
                    <a:lnTo>
                      <a:pt x="602978" y="38097"/>
                    </a:lnTo>
                    <a:lnTo>
                      <a:pt x="642112" y="58438"/>
                    </a:lnTo>
                    <a:lnTo>
                      <a:pt x="678753" y="82584"/>
                    </a:lnTo>
                    <a:lnTo>
                      <a:pt x="712641" y="110273"/>
                    </a:lnTo>
                    <a:lnTo>
                      <a:pt x="743516" y="141244"/>
                    </a:lnTo>
                    <a:lnTo>
                      <a:pt x="771119" y="175235"/>
                    </a:lnTo>
                    <a:lnTo>
                      <a:pt x="795189" y="211986"/>
                    </a:lnTo>
                    <a:lnTo>
                      <a:pt x="815465" y="251235"/>
                    </a:lnTo>
                    <a:lnTo>
                      <a:pt x="831689" y="292721"/>
                    </a:lnTo>
                    <a:lnTo>
                      <a:pt x="843599" y="336183"/>
                    </a:lnTo>
                    <a:lnTo>
                      <a:pt x="850936" y="381360"/>
                    </a:lnTo>
                    <a:lnTo>
                      <a:pt x="853439" y="427989"/>
                    </a:lnTo>
                    <a:lnTo>
                      <a:pt x="850936" y="474619"/>
                    </a:lnTo>
                    <a:lnTo>
                      <a:pt x="843599" y="519796"/>
                    </a:lnTo>
                    <a:lnTo>
                      <a:pt x="831689" y="563258"/>
                    </a:lnTo>
                    <a:lnTo>
                      <a:pt x="815465" y="604744"/>
                    </a:lnTo>
                    <a:lnTo>
                      <a:pt x="795189" y="643993"/>
                    </a:lnTo>
                    <a:lnTo>
                      <a:pt x="771119" y="680744"/>
                    </a:lnTo>
                    <a:lnTo>
                      <a:pt x="743516" y="714735"/>
                    </a:lnTo>
                    <a:lnTo>
                      <a:pt x="712641" y="745706"/>
                    </a:lnTo>
                    <a:lnTo>
                      <a:pt x="678753" y="773395"/>
                    </a:lnTo>
                    <a:lnTo>
                      <a:pt x="642111" y="797541"/>
                    </a:lnTo>
                    <a:lnTo>
                      <a:pt x="602978" y="817882"/>
                    </a:lnTo>
                    <a:lnTo>
                      <a:pt x="561612" y="834158"/>
                    </a:lnTo>
                    <a:lnTo>
                      <a:pt x="518273" y="846107"/>
                    </a:lnTo>
                    <a:lnTo>
                      <a:pt x="473222" y="853468"/>
                    </a:lnTo>
                    <a:lnTo>
                      <a:pt x="426719" y="855979"/>
                    </a:lnTo>
                    <a:lnTo>
                      <a:pt x="380223" y="853468"/>
                    </a:lnTo>
                    <a:lnTo>
                      <a:pt x="335177" y="846107"/>
                    </a:lnTo>
                    <a:lnTo>
                      <a:pt x="291842" y="834158"/>
                    </a:lnTo>
                    <a:lnTo>
                      <a:pt x="250478" y="817882"/>
                    </a:lnTo>
                    <a:lnTo>
                      <a:pt x="211344" y="797541"/>
                    </a:lnTo>
                    <a:lnTo>
                      <a:pt x="174703" y="773395"/>
                    </a:lnTo>
                    <a:lnTo>
                      <a:pt x="140813" y="745706"/>
                    </a:lnTo>
                    <a:lnTo>
                      <a:pt x="109936" y="714735"/>
                    </a:lnTo>
                    <a:lnTo>
                      <a:pt x="82331" y="680744"/>
                    </a:lnTo>
                    <a:lnTo>
                      <a:pt x="58259" y="643993"/>
                    </a:lnTo>
                    <a:lnTo>
                      <a:pt x="37979" y="604744"/>
                    </a:lnTo>
                    <a:lnTo>
                      <a:pt x="21754" y="563258"/>
                    </a:lnTo>
                    <a:lnTo>
                      <a:pt x="9842" y="519796"/>
                    </a:lnTo>
                    <a:lnTo>
                      <a:pt x="2503" y="474619"/>
                    </a:lnTo>
                    <a:lnTo>
                      <a:pt x="0" y="427989"/>
                    </a:lnTo>
                    <a:close/>
                  </a:path>
                </a:pathLst>
              </a:custGeom>
              <a:ln w="2857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5192063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77" y="764704"/>
            <a:ext cx="3363170" cy="21830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KWL</a:t>
            </a:r>
            <a:endParaRPr lang="en-US" sz="4000" dirty="0"/>
          </a:p>
        </p:txBody>
      </p:sp>
      <p:pic>
        <p:nvPicPr>
          <p:cNvPr id="15" name="Picture 15">
            <a:extLst>
              <a:ext uri="{FF2B5EF4-FFF2-40B4-BE49-F238E27FC236}">
                <a16:creationId xmlns:a16="http://schemas.microsoft.com/office/drawing/2014/main" xmlns="" id="{2B856B81-CD39-4403-9A0B-09D8854F0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964" y="1108946"/>
            <a:ext cx="1846470" cy="18464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1C27902-87F1-4330-BD36-AB74DD6D12BA}"/>
              </a:ext>
            </a:extLst>
          </p:cNvPr>
          <p:cNvSpPr txBox="1"/>
          <p:nvPr/>
        </p:nvSpPr>
        <p:spPr>
          <a:xfrm>
            <a:off x="479376" y="3122675"/>
            <a:ext cx="5690043" cy="227732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marL="169545" indent="-22860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1. What </a:t>
            </a:r>
            <a:r>
              <a:rPr lang="en-US" sz="2400" b="1" i="1" dirty="0"/>
              <a:t>I know</a:t>
            </a:r>
            <a:r>
              <a:rPr lang="en-US" sz="2400" b="1" dirty="0"/>
              <a:t> about ….........</a:t>
            </a:r>
            <a:endParaRPr lang="en-US" sz="2400" dirty="0"/>
          </a:p>
          <a:p>
            <a:pPr marL="228600" indent="-22860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2. What </a:t>
            </a:r>
            <a:r>
              <a:rPr lang="en-US" sz="2400" b="1" i="1" dirty="0"/>
              <a:t>I want to know</a:t>
            </a:r>
            <a:r>
              <a:rPr lang="en-US" sz="2400" b="1" dirty="0"/>
              <a:t> about …............</a:t>
            </a:r>
            <a:endParaRPr lang="en-US" sz="2400" dirty="0"/>
          </a:p>
        </p:txBody>
      </p:sp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xmlns="" id="{22A07808-AB80-4B2E-A807-9581362A71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276706" y="2102491"/>
            <a:ext cx="2260176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69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/>
        </p:nvSpPr>
        <p:spPr>
          <a:xfrm>
            <a:off x="551383" y="116632"/>
            <a:ext cx="9446579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ESSENCE STATEMENT</a:t>
            </a:r>
            <a:endParaRPr sz="3200" b="1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  <a:sym typeface="Cambri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747" y="1412776"/>
            <a:ext cx="121920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GB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Pre-Technical Studies as a subject is anchored on the Economic pillar of Kenya Vision 2030 and the recommendations by Session Papers No 1 of 2005 and No 1 of 2019 which recommended the promotion of technical and vocational training with an emphasis on Science, Technology and Innovation (ST&amp;I) in the school curriculum.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GB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subject builds up on skills acquired in Science &amp; Technology in Upper Primary, Grades 4 to 6.</a:t>
            </a:r>
          </a:p>
        </p:txBody>
      </p:sp>
    </p:spTree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/>
        </p:nvSpPr>
        <p:spPr>
          <a:xfrm>
            <a:off x="479376" y="286717"/>
            <a:ext cx="8201891" cy="48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ESSENCE STATEMENT CONT…D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407368" y="764704"/>
            <a:ext cx="11233248" cy="1331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699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 panose="020B0604020202020204" pitchFamily="34" charset="0"/>
              <a:buChar char="•"/>
            </a:pPr>
            <a:endParaRPr sz="30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 panose="020B0604020202020204" pitchFamily="34" charset="0"/>
              <a:buChar char="•"/>
            </a:pPr>
            <a:endParaRPr sz="3000" b="0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20" y="1052736"/>
            <a:ext cx="12192000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GB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equips the learner with foundational knowledge, skills, attitudes and values that are a prerequisite for specialisation in subjects such as Metalwork, Woodwork, Electricity, Aviation Technology, Building Construction, Power Mechanics, Leatherwork, Culinary arts, Hairdressing &amp; Beauty Therapy, Marine &amp; Fisheries, Manufacturing, Media Technology among others. These are subjects offered in the Technical, Engineering track and CTS track of the STEM pathway at Senior School (Grades 10-12).</a:t>
            </a:r>
            <a:endParaRPr lang="en-US" sz="32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charset="0"/>
              <a:buChar char="•"/>
            </a:pPr>
            <a:r>
              <a:rPr lang="en-GB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 also acquire hands-on skills as they are exposed to practical work in workshops within their locality.</a:t>
            </a:r>
            <a:endParaRPr lang="en-US" sz="32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ea3c58bb18_0_8"/>
          <p:cNvSpPr txBox="1"/>
          <p:nvPr/>
        </p:nvSpPr>
        <p:spPr>
          <a:xfrm>
            <a:off x="1389007" y="231299"/>
            <a:ext cx="69237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ea3c58bb18_0_8"/>
          <p:cNvSpPr txBox="1"/>
          <p:nvPr/>
        </p:nvSpPr>
        <p:spPr>
          <a:xfrm>
            <a:off x="284175" y="1484784"/>
            <a:ext cx="11543092" cy="860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95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  <a:endParaRPr sz="295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5" name="Google Shape;45;gea3c58bb18_0_8"/>
          <p:cNvSpPr txBox="1"/>
          <p:nvPr/>
        </p:nvSpPr>
        <p:spPr>
          <a:xfrm>
            <a:off x="284175" y="118665"/>
            <a:ext cx="9790500" cy="1200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SUBJECT GENERAL LEARNING OUTCOMES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sz="3200" b="1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657" y="1030313"/>
            <a:ext cx="12192000" cy="542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GB" sz="3200" b="1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Junior Secondary, the learner should be able to;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+mj-lt"/>
              <a:buAutoNum type="alphaLcParenR"/>
            </a:pPr>
            <a:r>
              <a:rPr lang="en-GB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informed and meaningful career choices in technical career fields.</a:t>
            </a:r>
            <a:endParaRPr lang="en-US" sz="28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+mj-lt"/>
              <a:buAutoNum type="alphaLcParenR"/>
            </a:pPr>
            <a:r>
              <a:rPr lang="en-GB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 competencies acquired in workshop safety to prevent accidents and save lives.</a:t>
            </a:r>
            <a:endParaRPr lang="en-US" sz="28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+mj-lt"/>
              <a:buAutoNum type="alphaLcParenR"/>
            </a:pPr>
            <a:r>
              <a:rPr lang="en-GB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materials and safely dispose waste to promote education for sustainable development.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+mj-lt"/>
              <a:buAutoNum type="alphaLcParenR"/>
            </a:pPr>
            <a:r>
              <a:rPr lang="en-US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 acquired drawing skills to communicate effectively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+mj-lt"/>
              <a:buAutoNum type="alphaLcParenR"/>
            </a:pPr>
            <a:r>
              <a:rPr lang="en-GB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 the acquired competencies to select, use and maintain tools,  equipment and materials to support community-based projects.</a:t>
            </a:r>
            <a:endParaRPr lang="en-US" sz="28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GB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f)    Use available energy resources to solve problems in the community.</a:t>
            </a:r>
            <a:endParaRPr lang="en-US" sz="28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+mj-lt"/>
              <a:buAutoNum type="alphaLcParenR"/>
            </a:pPr>
            <a:endParaRPr lang="en-US" sz="24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534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/>
          <p:nvPr/>
        </p:nvSpPr>
        <p:spPr>
          <a:xfrm>
            <a:off x="263353" y="231299"/>
            <a:ext cx="11593288" cy="48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INTERRELATIONSHIP TO THE NATIONAL GOALS OF EDUCATION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888" y="1340768"/>
            <a:ext cx="12192000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0" indent="-442913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GB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The Pre-Technical Studies subject general learning outcomes are generated from the Junior Secondary School level learning outcomes. The JSS level learning outcomes are also generated from the National Goals of Education</a:t>
            </a:r>
          </a:p>
          <a:p>
            <a:pPr marL="442913" lvl="0" indent="-442913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GB" sz="32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This means that there is an interrelationship and interlinkage between the National Goals of Education, the JSS level learning outcomes and the Pre-Tech General learning outcomes</a:t>
            </a:r>
          </a:p>
          <a:p>
            <a:pPr marL="442913" lvl="0" indent="-442913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endParaRPr lang="en-US" sz="3200" kern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/>
        </p:nvSpPr>
        <p:spPr>
          <a:xfrm>
            <a:off x="1468581" y="231299"/>
            <a:ext cx="7592291" cy="48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6"/>
          <p:cNvSpPr txBox="1"/>
          <p:nvPr/>
        </p:nvSpPr>
        <p:spPr>
          <a:xfrm>
            <a:off x="0" y="-14287"/>
            <a:ext cx="1193505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  <a:sym typeface="Cambria"/>
              </a:rPr>
              <a:t>ORGANIZATION OF STRANDS AND SUBSTRANDS</a:t>
            </a:r>
            <a:r>
              <a:rPr lang="en-US" sz="3900" b="1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 </a:t>
            </a:r>
            <a:endParaRPr sz="3900" b="1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878291"/>
              </p:ext>
            </p:extLst>
          </p:nvPr>
        </p:nvGraphicFramePr>
        <p:xfrm>
          <a:off x="407368" y="1536510"/>
          <a:ext cx="10945216" cy="3987874"/>
        </p:xfrm>
        <a:graphic>
          <a:graphicData uri="http://schemas.openxmlformats.org/drawingml/2006/table">
            <a:tbl>
              <a:tblPr firstRow="1" bandRow="1"/>
              <a:tblGrid>
                <a:gridCol w="3895683">
                  <a:extLst>
                    <a:ext uri="{9D8B030D-6E8A-4147-A177-3AD203B41FA5}">
                      <a16:colId xmlns:a16="http://schemas.microsoft.com/office/drawing/2014/main" xmlns="" val="2323047654"/>
                    </a:ext>
                  </a:extLst>
                </a:gridCol>
                <a:gridCol w="70495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50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5040621"/>
                  </a:ext>
                </a:extLst>
              </a:tr>
              <a:tr h="52076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STRAND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STRANDS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3230713"/>
                  </a:ext>
                </a:extLst>
              </a:tr>
              <a:tr h="111470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SAFETY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271463" indent="-271463">
                        <a:buFont typeface="+mj-lt"/>
                        <a:buAutoNum type="romanLcPeriod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Personal safety</a:t>
                      </a:r>
                    </a:p>
                    <a:p>
                      <a:pPr marL="271463" indent="-271463">
                        <a:buFont typeface="+mj-lt"/>
                        <a:buAutoNum type="romanLcPeriod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Injuries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2205504"/>
                  </a:ext>
                </a:extLst>
              </a:tr>
              <a:tr h="180735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MATERIALS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185738" indent="-18573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Common</a:t>
                      </a:r>
                      <a:r>
                        <a:rPr lang="en-US" sz="2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Metals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metals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activity 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329066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951735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2800" kern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5 strands and each strand has sub-strands as outlined in the table</a:t>
            </a:r>
          </a:p>
        </p:txBody>
      </p:sp>
    </p:spTree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f595d5103_0_6"/>
          <p:cNvSpPr txBox="1"/>
          <p:nvPr/>
        </p:nvSpPr>
        <p:spPr>
          <a:xfrm>
            <a:off x="1468581" y="231299"/>
            <a:ext cx="75924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mbria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ef595d5103_0_6"/>
          <p:cNvSpPr txBox="1"/>
          <p:nvPr/>
        </p:nvSpPr>
        <p:spPr>
          <a:xfrm>
            <a:off x="322050" y="1196752"/>
            <a:ext cx="11613000" cy="1908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endParaRPr sz="28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mbria" panose="02040503050406030204" pitchFamily="18" charset="0"/>
              <a:ea typeface="Cambria" panose="02040503050406030204" pitchFamily="18" charset="0"/>
              <a:cs typeface="Cambria"/>
              <a:sym typeface="Cambria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297006"/>
              </p:ext>
            </p:extLst>
          </p:nvPr>
        </p:nvGraphicFramePr>
        <p:xfrm>
          <a:off x="479376" y="980728"/>
          <a:ext cx="10873208" cy="4955640"/>
        </p:xfrm>
        <a:graphic>
          <a:graphicData uri="http://schemas.openxmlformats.org/drawingml/2006/table">
            <a:tbl>
              <a:tblPr firstRow="1" bandRow="1"/>
              <a:tblGrid>
                <a:gridCol w="3381255">
                  <a:extLst>
                    <a:ext uri="{9D8B030D-6E8A-4147-A177-3AD203B41FA5}">
                      <a16:colId xmlns:a16="http://schemas.microsoft.com/office/drawing/2014/main" xmlns="" val="33283442"/>
                    </a:ext>
                  </a:extLst>
                </a:gridCol>
                <a:gridCol w="7491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016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2334727"/>
                  </a:ext>
                </a:extLst>
              </a:tr>
              <a:tr h="4893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STRAND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STRANDS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542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3.TOOLS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Household hand tools 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Farming hand tools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activity 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4716169"/>
                  </a:ext>
                </a:extLst>
              </a:tr>
              <a:tr h="250448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DRAWING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  <a:sym typeface="Arial"/>
                        </a:defRPr>
                      </a:lvl9pPr>
                    </a:lstStyle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Types of drawings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Drawing instruments and equipment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 hand sketching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Geometrical construction</a:t>
                      </a:r>
                    </a:p>
                    <a:p>
                      <a:pPr marL="357188" indent="-357188">
                        <a:buFont typeface="+mj-lt"/>
                        <a:buAutoNum type="romanLcPeriod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activity3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444177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798</Words>
  <Application>Microsoft Office PowerPoint</Application>
  <PresentationFormat>Widescreen</PresentationFormat>
  <Paragraphs>123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Albertus MT Std Light</vt:lpstr>
      <vt:lpstr>Arial</vt:lpstr>
      <vt:lpstr>Calibri</vt:lpstr>
      <vt:lpstr>Cambria</vt:lpstr>
      <vt:lpstr>Cooper Black</vt:lpstr>
      <vt:lpstr>Maiandra GD</vt:lpstr>
      <vt:lpstr>Times New Roman</vt:lpstr>
      <vt:lpstr>Office Theme</vt:lpstr>
      <vt:lpstr>PowerPoint Presentation</vt:lpstr>
      <vt:lpstr>PowerPoint Presentation</vt:lpstr>
      <vt:lpstr>KWL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PEDAGOGICAL APPROACH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148</cp:revision>
  <dcterms:created xsi:type="dcterms:W3CDTF">2021-06-07T13:49:21Z</dcterms:created>
  <dcterms:modified xsi:type="dcterms:W3CDTF">2022-05-02T09:10:12Z</dcterms:modified>
</cp:coreProperties>
</file>