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3" r:id="rId2"/>
    <p:sldId id="274" r:id="rId3"/>
    <p:sldId id="275" r:id="rId4"/>
    <p:sldId id="256" r:id="rId5"/>
    <p:sldId id="260" r:id="rId6"/>
    <p:sldId id="261" r:id="rId7"/>
    <p:sldId id="263" r:id="rId8"/>
    <p:sldId id="270" r:id="rId9"/>
    <p:sldId id="272" r:id="rId10"/>
    <p:sldId id="264" r:id="rId11"/>
    <p:sldId id="268" r:id="rId12"/>
    <p:sldId id="271" r:id="rId13"/>
    <p:sldId id="258" r:id="rId14"/>
    <p:sldId id="262" r:id="rId15"/>
    <p:sldId id="257" r:id="rId16"/>
    <p:sldId id="269" r:id="rId17"/>
    <p:sldId id="266" r:id="rId18"/>
    <p:sldId id="259" r:id="rId19"/>
    <p:sldId id="267" r:id="rId20"/>
    <p:sldId id="26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DC49F-8F44-4618-B1A6-F3D449EA5E6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5D801-5EC8-4A94-A8F8-8100D7354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5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is a form of traumatic peripheral nerve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injury,results</a:t>
            </a:r>
            <a:r>
              <a:rPr lang="en-US" baseline="0" dirty="0" smtClean="0"/>
              <a:t> from blockage of nerve </a:t>
            </a:r>
            <a:r>
              <a:rPr lang="en-US" baseline="0" dirty="0" err="1" smtClean="0"/>
              <a:t>conduction,ischemic</a:t>
            </a:r>
            <a:r>
              <a:rPr lang="en-US" baseline="0" dirty="0" smtClean="0"/>
              <a:t> injury occurs when the blood supply to an area of tissues is cut off.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5D801-5EC8-4A94-A8F8-8100D735492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31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8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5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4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2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6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6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4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3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8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1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4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8EF7D-1DB4-4DA4-B3D8-C0093C15163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6D579-684B-40C2-8EC7-4A8ADB458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4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dmanuals.com/professional/injuries-poisoning/fractures/compartment-syndrom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Orthopedic  trauma department          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Machakos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campus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c.o.t.m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Year One Semester Two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Casting and splinting techniques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sugar tong and double sugar tong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By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Mercy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Iburu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2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Step-by-Step Description of Procedure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Unroll additional splint material, folding it back and forth along the first length until there are 8 to 10 layers (when using single-layer rolls).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Alternatively, if using ready-made splint material, cut a single piece to the above length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Immerse the splinting material in lukewarm water.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Squeeze excess water from the splinting material (do not wring out plaster).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596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108" y="365125"/>
            <a:ext cx="10411691" cy="5077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72836"/>
            <a:ext cx="10591800" cy="530412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Apply the splint material from the volar surface of the MCP joints along the volar surface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forearm around the elbow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dorsal surface of the forearm back to the dorsal surface of the MCP joints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 fold the extra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stockinette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cotton padding over the edges of the splinting material.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Wrap the elastic wrap over the splinting material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distally to proximally and overlap each revolution by half the width of the elastic wrap.</a:t>
            </a:r>
          </a:p>
        </p:txBody>
      </p:sp>
    </p:spTree>
    <p:extLst>
      <p:ext uri="{BB962C8B-B14F-4D97-AF65-F5344CB8AC3E}">
        <p14:creationId xmlns:p14="http://schemas.microsoft.com/office/powerpoint/2010/main" val="2736757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Smooth out the splinting material using your </a:t>
            </a:r>
            <a:r>
              <a:rPr lang="en-US" dirty="0" smtClean="0"/>
              <a:t>palms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</a:t>
            </a:r>
            <a:r>
              <a:rPr lang="en-US" dirty="0"/>
              <a:t> the wrist in neutral position, which is extension at about 10 to 20° 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elbow at 90° flexion until the splinting material hardens.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Check distal neurovascular status (</a:t>
            </a:r>
            <a:r>
              <a:rPr lang="en-US" dirty="0" err="1"/>
              <a:t>eg</a:t>
            </a:r>
            <a:r>
              <a:rPr lang="en-US" dirty="0"/>
              <a:t>, capillary refill, distal sensation, finger flexion and extension).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30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 err="1" smtClean="0"/>
              <a:t>sugartong</a:t>
            </a:r>
            <a:endParaRPr lang="en-US" dirty="0"/>
          </a:p>
        </p:txBody>
      </p:sp>
      <p:pic>
        <p:nvPicPr>
          <p:cNvPr id="2050" name="Picture 2" descr="Single sugar-tong splint. 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873" y="2057846"/>
            <a:ext cx="2895579" cy="386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090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 err="1" smtClean="0"/>
              <a:t>sugartong</a:t>
            </a:r>
            <a:endParaRPr lang="en-US" dirty="0"/>
          </a:p>
        </p:txBody>
      </p:sp>
      <p:pic>
        <p:nvPicPr>
          <p:cNvPr id="3074" name="Picture 2" descr="https://www.msdmanuals.com/-/media/manual/professional/images/f/x/s/fx-sugar-tong-splint.gif?thn=0&amp;sc_lang=e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972" y="1825625"/>
            <a:ext cx="264005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818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sugar tong</a:t>
            </a:r>
            <a:endParaRPr lang="en-US" dirty="0"/>
          </a:p>
        </p:txBody>
      </p:sp>
      <p:pic>
        <p:nvPicPr>
          <p:cNvPr id="1042" name="Picture 18" descr="Double sugar-tong splint. 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508877"/>
            <a:ext cx="3429000" cy="258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123407" y="2769326"/>
            <a:ext cx="23121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 i="0" dirty="0" smtClean="0">
                <a:solidFill>
                  <a:srgbClr val="474747"/>
                </a:solidFill>
                <a:effectLst/>
                <a:latin typeface="Google Sans"/>
              </a:rPr>
              <a:t> </a:t>
            </a:r>
            <a:r>
              <a:rPr lang="en-US" b="0" i="0" dirty="0" smtClean="0">
                <a:solidFill>
                  <a:srgbClr val="040C28"/>
                </a:solidFill>
                <a:effectLst/>
                <a:latin typeface="Google Sans"/>
              </a:rPr>
              <a:t>fractures to the radius,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 i="0" dirty="0" smtClean="0">
                <a:solidFill>
                  <a:srgbClr val="040C28"/>
                </a:solidFill>
                <a:effectLst/>
                <a:latin typeface="Google Sans"/>
              </a:rPr>
              <a:t> ulnar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 i="0" dirty="0" smtClean="0">
                <a:solidFill>
                  <a:srgbClr val="040C28"/>
                </a:solidFill>
                <a:effectLst/>
                <a:latin typeface="Google Sans"/>
              </a:rPr>
              <a:t>  olecranon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96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 sugar tong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A </a:t>
            </a:r>
            <a:r>
              <a:rPr lang="en-US" b="1" dirty="0"/>
              <a:t>double sugar-tong splint</a:t>
            </a:r>
            <a:r>
              <a:rPr lang="en-US" dirty="0"/>
              <a:t> consists of two U-shaped splints. 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/>
              <a:t>E</a:t>
            </a:r>
            <a:r>
              <a:rPr lang="en-US" dirty="0" smtClean="0"/>
              <a:t>lbow </a:t>
            </a:r>
            <a:r>
              <a:rPr lang="en-US" dirty="0"/>
              <a:t>bent at a 90 degree angle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one of these U-shaped splints fits under the elbow and extends up both sides of the forearm until it reaches the base of the fingers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other U-shaped splint is then placed on the upper arm, going under the elbow and extending up the arm until it reaches the bottom of the deltoid (shoulder) </a:t>
            </a:r>
            <a:r>
              <a:rPr lang="en-US" dirty="0" smtClean="0"/>
              <a:t>muscle</a:t>
            </a:r>
          </a:p>
        </p:txBody>
      </p:sp>
    </p:spTree>
    <p:extLst>
      <p:ext uri="{BB962C8B-B14F-4D97-AF65-F5344CB8AC3E}">
        <p14:creationId xmlns:p14="http://schemas.microsoft.com/office/powerpoint/2010/main" val="3419179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Splinting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Advise the patient to keep the splint dry.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Arrange or recommend appropriate follow-up.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 the patient to watch for complications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such as worsening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pain,numbness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excessive swelling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 the patient to seek further care if pain cannot be controlled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to hang down the limb always use arm sling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095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 of  sugar tone splint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Thermal injury (caused by the exothermic reaction between plaster or fiberglass and water)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Pressure sores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Neurapraxia</a:t>
            </a:r>
            <a:r>
              <a:rPr lang="en-US" dirty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</a:t>
            </a:r>
            <a:r>
              <a:rPr lang="en-US" dirty="0" smtClean="0"/>
              <a:t>schemic </a:t>
            </a:r>
            <a:r>
              <a:rPr lang="en-US" dirty="0"/>
              <a:t>injury (caused by excessive pressure)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u="sng" dirty="0">
                <a:hlinkClick r:id="rId3" tooltip="Compartment Syndrome"/>
              </a:rPr>
              <a:t>Compartment syndrome</a:t>
            </a:r>
            <a:r>
              <a:rPr lang="en-US" dirty="0"/>
              <a:t> (sometimes caused, in part, by excessive tightness of circumferential wrapping)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20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Denes, A. E., </a:t>
            </a:r>
            <a:r>
              <a:rPr lang="en-US" dirty="0" err="1"/>
              <a:t>Goding</a:t>
            </a:r>
            <a:r>
              <a:rPr lang="en-US" dirty="0"/>
              <a:t>, R., </a:t>
            </a:r>
            <a:r>
              <a:rPr lang="en-US" dirty="0" err="1"/>
              <a:t>Tamborlane</a:t>
            </a:r>
            <a:r>
              <a:rPr lang="en-US" dirty="0"/>
              <a:t>, J., &amp; Schwartz, E. (2007). Maintenance of reduction of pediatric distal radius fractures with a sugar-tong splint. </a:t>
            </a:r>
            <a:r>
              <a:rPr lang="en-US" i="1" dirty="0"/>
              <a:t>AMERICAN JOURNAL OF ORTHOPEDICS-BELLE MEAD-</a:t>
            </a:r>
            <a:r>
              <a:rPr lang="en-US" dirty="0"/>
              <a:t>, </a:t>
            </a:r>
            <a:r>
              <a:rPr lang="en-US" i="1" dirty="0"/>
              <a:t>36</a:t>
            </a:r>
            <a:r>
              <a:rPr lang="en-US" dirty="0"/>
              <a:t>(2), 68</a:t>
            </a:r>
            <a:r>
              <a:rPr lang="en-US" dirty="0" smtClean="0"/>
              <a:t>.</a:t>
            </a:r>
          </a:p>
          <a:p>
            <a:r>
              <a:rPr lang="en-US" dirty="0"/>
              <a:t>Dittmer, A. J., Molina IV, D., Jacobs, C. A., Walker, J., &amp; </a:t>
            </a:r>
            <a:r>
              <a:rPr lang="en-US" dirty="0" err="1"/>
              <a:t>Muchow</a:t>
            </a:r>
            <a:r>
              <a:rPr lang="en-US" dirty="0"/>
              <a:t>, R. D. (2019). Pediatric forearm fractures are effectively immobilized with a sugar-tong splint following closed reduction. </a:t>
            </a:r>
            <a:r>
              <a:rPr lang="en-US" i="1" dirty="0"/>
              <a:t>Journal of Pediatric </a:t>
            </a:r>
            <a:r>
              <a:rPr lang="en-US" i="1" dirty="0" err="1"/>
              <a:t>Orthopaedics</a:t>
            </a:r>
            <a:r>
              <a:rPr lang="en-US" dirty="0"/>
              <a:t>, </a:t>
            </a:r>
            <a:r>
              <a:rPr lang="en-US" i="1" dirty="0"/>
              <a:t>39</a:t>
            </a:r>
            <a:r>
              <a:rPr lang="en-US" dirty="0"/>
              <a:t>(4), e245-e247.</a:t>
            </a:r>
          </a:p>
        </p:txBody>
      </p:sp>
    </p:spTree>
    <p:extLst>
      <p:ext uri="{BB962C8B-B14F-4D97-AF65-F5344CB8AC3E}">
        <p14:creationId xmlns:p14="http://schemas.microsoft.com/office/powerpoint/2010/main" val="490069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this topic, learners should be able to demonstrate an understanding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single sugar tong and double sugar tong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splinting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949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203" y="2791450"/>
            <a:ext cx="9983593" cy="2419688"/>
          </a:xfrm>
        </p:spPr>
      </p:pic>
    </p:spTree>
    <p:extLst>
      <p:ext uri="{BB962C8B-B14F-4D97-AF65-F5344CB8AC3E}">
        <p14:creationId xmlns:p14="http://schemas.microsoft.com/office/powerpoint/2010/main" val="109882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should be able to</a:t>
            </a:r>
          </a:p>
          <a:p>
            <a:pPr marL="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indications and contraindications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sugar tong and double sugar tong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steps procedure of applying single and double sugar tong splints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outline complications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sugar tongs and splint care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9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defination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sugar tongs are small serving utensils used at the table to transfer sugar pieces from the sugar bowl to the tea cups.</a:t>
            </a:r>
          </a:p>
        </p:txBody>
      </p:sp>
    </p:spTree>
    <p:extLst>
      <p:ext uri="{BB962C8B-B14F-4D97-AF65-F5344CB8AC3E}">
        <p14:creationId xmlns:p14="http://schemas.microsoft.com/office/powerpoint/2010/main" val="271656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efination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sugar tong arm splint is a device applied to immobilize the wrist and arm to prevent supination and pronation of the wrist and forearm.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Distal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radius fracture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Distal ulna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fracture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32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equirements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Stockinet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Orthopedic padding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Plaster or fiberglass splinting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 scissors and/or shears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bandage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Lukewarm water and bucket or other container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Nonsterile gloves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7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Positioning the patient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patient should be positioned so that the operator has appropriate access to the patient's affected hand.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Wrist should be splinted in neutral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slightly extended position of 10 to 20° degrees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Splint the elbow at 90° flexion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72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 of the procedure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 nonsterile gloves.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stockinet,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covering the area from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distal to the MCP joints to the mid-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humerus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a hole in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stockinet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allow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protrusion of the thumb.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Wrap the padding from the MCP joint to the mid-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humerus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6062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 procedure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overlap each turn by half the width of the padding and periodically tear the wrapping across its width to decrease the risk of tissue compression.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Smooth the padding as necessary. Tear away any areas of excess padding to prevent areas of increased pressure on the skin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 out a length of splint material matching the distance from just proximal to the MCP joints extending around the elbow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joints.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02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2574</TotalTime>
  <Words>684</Words>
  <Application>Microsoft Office PowerPoint</Application>
  <PresentationFormat>Widescreen</PresentationFormat>
  <Paragraphs>99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Google Sans</vt:lpstr>
      <vt:lpstr>Times New Roman</vt:lpstr>
      <vt:lpstr>Wingdings</vt:lpstr>
      <vt:lpstr>Office Theme</vt:lpstr>
      <vt:lpstr>lear</vt:lpstr>
      <vt:lpstr>Learning out come</vt:lpstr>
      <vt:lpstr>learning objectives</vt:lpstr>
      <vt:lpstr>defination</vt:lpstr>
      <vt:lpstr>Defination</vt:lpstr>
      <vt:lpstr>Requirements</vt:lpstr>
      <vt:lpstr>Positioning the patient</vt:lpstr>
      <vt:lpstr>Steps of the procedure</vt:lpstr>
      <vt:lpstr>Steps procedure</vt:lpstr>
      <vt:lpstr>Step-by-Step Description of Procedure</vt:lpstr>
      <vt:lpstr>procedure</vt:lpstr>
      <vt:lpstr>procedure</vt:lpstr>
      <vt:lpstr>Single sugartong</vt:lpstr>
      <vt:lpstr>Single sugartong</vt:lpstr>
      <vt:lpstr>Double sugar tong</vt:lpstr>
      <vt:lpstr>Double sugar tong</vt:lpstr>
      <vt:lpstr>Splinting care</vt:lpstr>
      <vt:lpstr>Complication of  sugar tone splint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16</cp:revision>
  <dcterms:created xsi:type="dcterms:W3CDTF">2024-04-07T14:40:30Z</dcterms:created>
  <dcterms:modified xsi:type="dcterms:W3CDTF">2024-04-09T11:20:24Z</dcterms:modified>
</cp:coreProperties>
</file>