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256" r:id="rId2"/>
    <p:sldId id="257" r:id="rId3"/>
    <p:sldId id="265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8" r:id="rId16"/>
    <p:sldId id="275" r:id="rId17"/>
    <p:sldId id="277" r:id="rId18"/>
    <p:sldId id="274" r:id="rId19"/>
    <p:sldId id="276" r:id="rId20"/>
    <p:sldId id="259" r:id="rId21"/>
    <p:sldId id="279" r:id="rId22"/>
    <p:sldId id="280" r:id="rId23"/>
    <p:sldId id="278" r:id="rId24"/>
    <p:sldId id="281" r:id="rId25"/>
    <p:sldId id="282" r:id="rId26"/>
    <p:sldId id="283" r:id="rId27"/>
    <p:sldId id="284" r:id="rId28"/>
    <p:sldId id="273" r:id="rId29"/>
    <p:sldId id="2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2F52-A13C-4A2D-9CE6-C7EF0EDC9DAA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AB89-AC2D-4736-85D4-9B2FDF5D7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EAB89-AC2D-4736-85D4-9B2FDF5D7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4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8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1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6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8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9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1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9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17F9-7267-42E8-B0FE-E0B2E9320331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55F227-C0A2-4E10-B932-689C5C1F3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3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5FE7-A758-2CB9-BAEF-CF01C85B4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4E572-D5C5-AB91-A23B-F7BEA8D58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6524"/>
            <a:ext cx="9144000" cy="393127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Histology by </a:t>
            </a:r>
            <a:r>
              <a:rPr lang="en-US" sz="2400" b="1" dirty="0" err="1"/>
              <a:t>dr.ouma</a:t>
            </a:r>
            <a:br>
              <a:rPr lang="en-US" sz="2400" b="1" dirty="0"/>
            </a:br>
            <a:r>
              <a:rPr lang="en-US" sz="2400" b="1" dirty="0"/>
              <a:t>The Study of Tissues</a:t>
            </a:r>
            <a:r>
              <a:rPr lang="en-US" sz="2400" dirty="0"/>
              <a:t>• </a:t>
            </a:r>
            <a:br>
              <a:rPr lang="en-US" sz="2400" dirty="0"/>
            </a:br>
            <a:r>
              <a:rPr lang="en-US" sz="2400" dirty="0"/>
              <a:t>The Primary Tissue Classes </a:t>
            </a:r>
            <a:br>
              <a:rPr lang="en-US" sz="2400" dirty="0"/>
            </a:br>
            <a:r>
              <a:rPr lang="en-US" sz="2400" dirty="0"/>
              <a:t>• Embryonic Tissues </a:t>
            </a:r>
            <a:br>
              <a:rPr lang="en-US" sz="2400" dirty="0"/>
            </a:br>
            <a:r>
              <a:rPr lang="en-US" sz="2400" dirty="0"/>
              <a:t>• Interpreting Tissue Sections Epithelial Tissue</a:t>
            </a:r>
            <a:br>
              <a:rPr lang="en-US" sz="2400" dirty="0"/>
            </a:br>
            <a:r>
              <a:rPr lang="en-US" sz="2400" dirty="0"/>
              <a:t>• Simple Epithelia </a:t>
            </a:r>
            <a:br>
              <a:rPr lang="en-US" sz="2400" dirty="0"/>
            </a:br>
            <a:r>
              <a:rPr lang="en-US" sz="2400" dirty="0"/>
              <a:t>• Stratified Epithelia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9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5502-2C48-E1C6-1E0E-AECA1B4D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1A93-4970-B741-12E0-DD457421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Chondroblasts1</a:t>
            </a:r>
          </a:p>
          <a:p>
            <a:r>
              <a:rPr lang="en-US" dirty="0"/>
              <a:t>Lacunae</a:t>
            </a:r>
          </a:p>
          <a:p>
            <a:r>
              <a:rPr lang="en-US" dirty="0"/>
              <a:t>Chondrocyte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TYPES OF CARTILAGE</a:t>
            </a:r>
          </a:p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Hyaline1 (HY-uh-</a:t>
            </a:r>
            <a:r>
              <a:rPr lang="en-US" dirty="0" err="1"/>
              <a:t>lin</a:t>
            </a:r>
            <a:r>
              <a:rPr lang="en-US" dirty="0"/>
              <a:t>) cartilage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Elastic cartilage</a:t>
            </a:r>
          </a:p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fibrocartilage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89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F3B8-ACD2-B9C9-C569-42344D3B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EDD7-4DE1-DAD6-E63C-728F4776E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osseous tissue, </a:t>
            </a:r>
          </a:p>
          <a:p>
            <a:r>
              <a:rPr lang="en-US" dirty="0"/>
              <a:t>Spongy bone</a:t>
            </a:r>
          </a:p>
          <a:p>
            <a:r>
              <a:rPr lang="en-US" dirty="0"/>
              <a:t>Compact (dense) bone</a:t>
            </a:r>
          </a:p>
          <a:p>
            <a:r>
              <a:rPr lang="en-US" dirty="0"/>
              <a:t>central (haversian or </a:t>
            </a:r>
            <a:r>
              <a:rPr lang="en-US" dirty="0" err="1"/>
              <a:t>osteonic</a:t>
            </a:r>
            <a:r>
              <a:rPr lang="en-US" dirty="0"/>
              <a:t>) canals,</a:t>
            </a:r>
          </a:p>
          <a:p>
            <a:r>
              <a:rPr lang="en-US" dirty="0"/>
              <a:t>concentric lamellae</a:t>
            </a:r>
          </a:p>
          <a:p>
            <a:r>
              <a:rPr lang="en-US" dirty="0"/>
              <a:t>Osteon</a:t>
            </a:r>
          </a:p>
          <a:p>
            <a:r>
              <a:rPr lang="en-US" dirty="0"/>
              <a:t>Osteocytes</a:t>
            </a:r>
            <a:br>
              <a:rPr lang="en-US" dirty="0"/>
            </a:br>
            <a:r>
              <a:rPr lang="en-US" dirty="0"/>
              <a:t>canaliculi</a:t>
            </a:r>
          </a:p>
          <a:p>
            <a:r>
              <a:rPr lang="en-US" dirty="0"/>
              <a:t>periosteum</a:t>
            </a:r>
          </a:p>
        </p:txBody>
      </p:sp>
    </p:spTree>
    <p:extLst>
      <p:ext uri="{BB962C8B-B14F-4D97-AF65-F5344CB8AC3E}">
        <p14:creationId xmlns:p14="http://schemas.microsoft.com/office/powerpoint/2010/main" val="50899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F03F-9A31-347D-2D64-9499650B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68628-A95D-C3A8-A139-C0D4AE704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3024" y="-2232738"/>
            <a:ext cx="12415023" cy="9414123"/>
          </a:xfrm>
        </p:spPr>
      </p:pic>
    </p:spTree>
    <p:extLst>
      <p:ext uri="{BB962C8B-B14F-4D97-AF65-F5344CB8AC3E}">
        <p14:creationId xmlns:p14="http://schemas.microsoft.com/office/powerpoint/2010/main" val="258016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13BA-0D27-F074-5422-0B45D6C3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C7868C-B7F0-A09C-4049-992E29271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48215"/>
            <a:ext cx="12192000" cy="8307659"/>
          </a:xfrm>
        </p:spPr>
      </p:pic>
    </p:spTree>
    <p:extLst>
      <p:ext uri="{BB962C8B-B14F-4D97-AF65-F5344CB8AC3E}">
        <p14:creationId xmlns:p14="http://schemas.microsoft.com/office/powerpoint/2010/main" val="26977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0389-3079-564C-5BEB-AFBC4324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3327-8AF6-0B97-ACF1-B24BD549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</a:t>
            </a:r>
          </a:p>
          <a:p>
            <a:r>
              <a:rPr lang="en-US" dirty="0"/>
              <a:t>formed elements</a:t>
            </a:r>
          </a:p>
          <a:p>
            <a:r>
              <a:rPr lang="en-US" dirty="0"/>
              <a:t>Erythrocyte</a:t>
            </a:r>
          </a:p>
          <a:p>
            <a:r>
              <a:rPr lang="en-US" dirty="0"/>
              <a:t>Leukocytes,</a:t>
            </a:r>
          </a:p>
          <a:p>
            <a:r>
              <a:rPr lang="en-US" dirty="0"/>
              <a:t>Platelets</a:t>
            </a:r>
          </a:p>
        </p:txBody>
      </p:sp>
    </p:spTree>
    <p:extLst>
      <p:ext uri="{BB962C8B-B14F-4D97-AF65-F5344CB8AC3E}">
        <p14:creationId xmlns:p14="http://schemas.microsoft.com/office/powerpoint/2010/main" val="230258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3745-0618-5F09-CC49-A511DCE9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Nervous and Muscular Tissue—Excitable Tissues –HISTOLOGY BY OUMA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C7505-3C4A-CDA3-2B3B-520827C3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br>
              <a:rPr lang="en-US" dirty="0"/>
            </a:br>
            <a:r>
              <a:rPr lang="en-US" dirty="0"/>
              <a:t>• Nervous Tissue</a:t>
            </a:r>
          </a:p>
          <a:p>
            <a:r>
              <a:rPr lang="en-US" dirty="0"/>
              <a:t>Neurons</a:t>
            </a:r>
          </a:p>
          <a:p>
            <a:r>
              <a:rPr lang="en-US" dirty="0"/>
              <a:t>Neuroglia</a:t>
            </a:r>
          </a:p>
          <a:p>
            <a:r>
              <a:rPr lang="en-US" dirty="0"/>
              <a:t>Glial (GLEE-</a:t>
            </a:r>
            <a:r>
              <a:rPr lang="en-US" dirty="0" err="1"/>
              <a:t>ul</a:t>
            </a:r>
            <a:r>
              <a:rPr lang="en-US" dirty="0"/>
              <a:t>) cells</a:t>
            </a:r>
          </a:p>
          <a:p>
            <a:r>
              <a:rPr lang="en-US" dirty="0"/>
              <a:t>Soma</a:t>
            </a:r>
          </a:p>
          <a:p>
            <a:r>
              <a:rPr lang="en-US" dirty="0"/>
              <a:t>Dendrites</a:t>
            </a:r>
          </a:p>
          <a:p>
            <a:r>
              <a:rPr lang="en-US" dirty="0"/>
              <a:t>axon, or nerve fiber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2FB9-9F04-6CB1-18E4-428399A9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2DB712-B903-768B-3E0C-7D10F1EDC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755" y="-1997779"/>
            <a:ext cx="6936059" cy="8504486"/>
          </a:xfrm>
        </p:spPr>
      </p:pic>
    </p:spTree>
    <p:extLst>
      <p:ext uri="{BB962C8B-B14F-4D97-AF65-F5344CB8AC3E}">
        <p14:creationId xmlns:p14="http://schemas.microsoft.com/office/powerpoint/2010/main" val="131048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F89A-B05B-7C0C-BDB3-7F1F34FA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6841C-E1AD-17B9-79EB-4E6C2A5F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1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D5A4-E0CC-4FED-BF5C-7AD335E3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Nervous and Muscular Tissue—Excitable Tissues –HISTOLOGY BY OUMA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CD13-00CA-240E-2BDA-138B3ADF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• Muscular Tissue</a:t>
            </a:r>
          </a:p>
          <a:p>
            <a:r>
              <a:rPr lang="en-US" dirty="0"/>
              <a:t>Skeletal muscle</a:t>
            </a:r>
          </a:p>
          <a:p>
            <a:r>
              <a:rPr lang="en-US" dirty="0"/>
              <a:t>muscle fibers</a:t>
            </a:r>
          </a:p>
          <a:p>
            <a:r>
              <a:rPr lang="en-US" dirty="0"/>
              <a:t>Sphincter</a:t>
            </a:r>
          </a:p>
          <a:p>
            <a:r>
              <a:rPr lang="en-US" dirty="0"/>
              <a:t>Striations</a:t>
            </a:r>
          </a:p>
          <a:p>
            <a:r>
              <a:rPr lang="en-US" dirty="0"/>
              <a:t>Cardiac muscle</a:t>
            </a:r>
          </a:p>
          <a:p>
            <a:r>
              <a:rPr lang="en-US" dirty="0"/>
              <a:t>Myocytes</a:t>
            </a:r>
          </a:p>
          <a:p>
            <a:r>
              <a:rPr lang="en-US" dirty="0"/>
              <a:t>Intercalated Disc</a:t>
            </a:r>
          </a:p>
          <a:p>
            <a:r>
              <a:rPr lang="en-US" dirty="0"/>
              <a:t>smooth muscles</a:t>
            </a:r>
          </a:p>
        </p:txBody>
      </p:sp>
    </p:spTree>
    <p:extLst>
      <p:ext uri="{BB962C8B-B14F-4D97-AF65-F5344CB8AC3E}">
        <p14:creationId xmlns:p14="http://schemas.microsoft.com/office/powerpoint/2010/main" val="230177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E455-6AFE-51C0-8F9A-BEFAC0FA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B901AC-F20A-F522-03C0-5DEF68E14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29" y="-2007220"/>
            <a:ext cx="10472792" cy="8865220"/>
          </a:xfrm>
        </p:spPr>
      </p:pic>
    </p:spTree>
    <p:extLst>
      <p:ext uri="{BB962C8B-B14F-4D97-AF65-F5344CB8AC3E}">
        <p14:creationId xmlns:p14="http://schemas.microsoft.com/office/powerpoint/2010/main" val="19874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8EC4-7684-C809-8763-1A699E4F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Connective Tissue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FCB1-617B-05C7-8676-C81230B9E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Connective Tissue</a:t>
            </a:r>
            <a:br>
              <a:rPr lang="en-US" dirty="0"/>
            </a:br>
            <a:r>
              <a:rPr lang="en-US" dirty="0"/>
              <a:t>• Overview </a:t>
            </a:r>
            <a:br>
              <a:rPr lang="en-US" dirty="0"/>
            </a:br>
            <a:r>
              <a:rPr lang="en-US" dirty="0"/>
              <a:t>• Fibrous Connective Tissue </a:t>
            </a:r>
            <a:br>
              <a:rPr lang="en-US" dirty="0"/>
            </a:br>
            <a:r>
              <a:rPr lang="en-US" dirty="0"/>
              <a:t>• Cartilage</a:t>
            </a:r>
            <a:br>
              <a:rPr lang="en-US" dirty="0"/>
            </a:br>
            <a:r>
              <a:rPr lang="en-US" dirty="0"/>
              <a:t>• Bone </a:t>
            </a:r>
            <a:br>
              <a:rPr lang="en-US" dirty="0"/>
            </a:br>
            <a:r>
              <a:rPr lang="en-US" dirty="0"/>
              <a:t>• Blood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26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E954-EAF3-2E41-BA46-EF2486F2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Intercellular Junctions, Glands, and Membranes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CC5ED-79BB-CC6A-3695-EBBE255E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Intercellular Junctions</a:t>
            </a:r>
          </a:p>
          <a:p>
            <a:r>
              <a:rPr lang="en-US" dirty="0"/>
              <a:t>Tight Junctions</a:t>
            </a:r>
          </a:p>
          <a:p>
            <a:r>
              <a:rPr lang="en-US" dirty="0"/>
              <a:t>Desmosomes</a:t>
            </a:r>
          </a:p>
          <a:p>
            <a:r>
              <a:rPr lang="en-US" dirty="0"/>
              <a:t>Gap (Communicating) Junctions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6C00-8844-528B-500E-ABEFCADC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307D5-4DD9-6C02-788B-0AEAB445C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" y="-1182029"/>
            <a:ext cx="12202054" cy="8742556"/>
          </a:xfrm>
        </p:spPr>
      </p:pic>
    </p:spTree>
    <p:extLst>
      <p:ext uri="{BB962C8B-B14F-4D97-AF65-F5344CB8AC3E}">
        <p14:creationId xmlns:p14="http://schemas.microsoft.com/office/powerpoint/2010/main" val="359048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0849-F4E1-054B-2D7A-C7C2273C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</a:t>
            </a:r>
            <a:br>
              <a:rPr lang="en-US" dirty="0"/>
            </a:br>
            <a:r>
              <a:rPr lang="en-US" dirty="0"/>
              <a:t>Pemphigus Vulgaris— An Autoimmune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CDE5-9BB8-005E-D474-ED729545E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Pemphigus Vulgaris— An Autoimmune Disease</a:t>
            </a:r>
          </a:p>
          <a:p>
            <a:r>
              <a:rPr lang="en-US" dirty="0"/>
              <a:t>The immune system normally produces defensive antibodies that selectively attack foreign substances and leave the normal tissues of our bodies alone. But in a family of disorders called autoimmune diseases, antibodies fail to distinguish our own cells and tissues from foreign ones. Such misguided antibodies, called autoantibodies</a:t>
            </a:r>
          </a:p>
        </p:txBody>
      </p:sp>
    </p:spTree>
    <p:extLst>
      <p:ext uri="{BB962C8B-B14F-4D97-AF65-F5344CB8AC3E}">
        <p14:creationId xmlns:p14="http://schemas.microsoft.com/office/powerpoint/2010/main" val="167137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E68B-6D76-077A-EC30-40A3137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Intercellular Junctions, Glands, and Membranes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841C-91BB-4553-8879-9D0856BD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• Glands </a:t>
            </a:r>
          </a:p>
          <a:p>
            <a:r>
              <a:rPr lang="en-US" dirty="0"/>
              <a:t>Endocrine and Exocrine Glands</a:t>
            </a:r>
          </a:p>
          <a:p>
            <a:r>
              <a:rPr lang="en-US" dirty="0"/>
              <a:t>Exocrine Gland Structure</a:t>
            </a:r>
          </a:p>
          <a:p>
            <a:r>
              <a:rPr lang="en-US" dirty="0"/>
              <a:t>Types of Secretions</a:t>
            </a:r>
          </a:p>
          <a:p>
            <a:r>
              <a:rPr lang="en-US" dirty="0"/>
              <a:t>Methods of Secretion</a:t>
            </a:r>
          </a:p>
          <a:p>
            <a:r>
              <a:rPr lang="en-US" dirty="0"/>
              <a:t>apocrine glands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3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6A12-C92D-593E-49A9-AE9BF7D0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CC892-1458-9E91-B3F6-88962A41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072" y="-1736580"/>
            <a:ext cx="10385781" cy="7602121"/>
          </a:xfrm>
        </p:spPr>
      </p:pic>
    </p:spTree>
    <p:extLst>
      <p:ext uri="{BB962C8B-B14F-4D97-AF65-F5344CB8AC3E}">
        <p14:creationId xmlns:p14="http://schemas.microsoft.com/office/powerpoint/2010/main" val="1703962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C837-8A4E-759E-7EB8-1A2F7FC8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4B48FE-FB73-E60C-78EB-A78D85CF0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8" y="2353572"/>
            <a:ext cx="10554816" cy="498044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B58E8-E7DA-2E53-B9BF-E12401D7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8" y="-920788"/>
            <a:ext cx="10554816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0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D8D2-7479-65C8-334F-F63D43CC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Intercellular Junctions, Glands, and Membranes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31A1-DC4B-D0D5-1266-2E26F43B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• Membranes</a:t>
            </a:r>
          </a:p>
          <a:p>
            <a:r>
              <a:rPr lang="en-US" dirty="0"/>
              <a:t>cutaneous (cue-TAY-nee-us) membrane</a:t>
            </a:r>
          </a:p>
          <a:p>
            <a:r>
              <a:rPr lang="en-US" dirty="0"/>
              <a:t>mucous membrane (mucosa)</a:t>
            </a:r>
          </a:p>
          <a:p>
            <a:r>
              <a:rPr lang="en-US" dirty="0"/>
              <a:t>lamina propria</a:t>
            </a:r>
          </a:p>
          <a:p>
            <a:r>
              <a:rPr lang="en-US" dirty="0"/>
              <a:t>muscularis (MUSK-you-LAIR-</a:t>
            </a:r>
            <a:r>
              <a:rPr lang="en-US" dirty="0" err="1"/>
              <a:t>iss</a:t>
            </a:r>
            <a:r>
              <a:rPr lang="en-US" dirty="0"/>
              <a:t>) mucosae</a:t>
            </a:r>
          </a:p>
          <a:p>
            <a:r>
              <a:rPr lang="en-US" dirty="0"/>
              <a:t>serous membrane (serosa)</a:t>
            </a:r>
          </a:p>
          <a:p>
            <a:r>
              <a:rPr lang="en-US" dirty="0"/>
              <a:t>serous (SEER-us) fluid</a:t>
            </a:r>
          </a:p>
          <a:p>
            <a:r>
              <a:rPr lang="en-US" dirty="0"/>
              <a:t>Endothelium</a:t>
            </a:r>
          </a:p>
          <a:p>
            <a:r>
              <a:rPr lang="en-US" dirty="0"/>
              <a:t>Mesothelium</a:t>
            </a:r>
          </a:p>
          <a:p>
            <a:r>
              <a:rPr lang="en-US" dirty="0"/>
              <a:t>synovial (</a:t>
            </a:r>
            <a:r>
              <a:rPr lang="en-US" dirty="0" err="1"/>
              <a:t>sih</a:t>
            </a:r>
            <a:r>
              <a:rPr lang="en-US" dirty="0"/>
              <a:t>-NO-vee-</a:t>
            </a:r>
            <a:r>
              <a:rPr lang="en-US" dirty="0" err="1"/>
              <a:t>ul</a:t>
            </a:r>
            <a:r>
              <a:rPr lang="en-US" dirty="0"/>
              <a:t>) membranes,</a:t>
            </a:r>
          </a:p>
        </p:txBody>
      </p:sp>
    </p:spTree>
    <p:extLst>
      <p:ext uri="{BB962C8B-B14F-4D97-AF65-F5344CB8AC3E}">
        <p14:creationId xmlns:p14="http://schemas.microsoft.com/office/powerpoint/2010/main" val="247321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2B0F-89C5-A5C2-1396-D97AF677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83544-A965-4A9E-B1E7-DBBDB2CFF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9594" y="-1561171"/>
            <a:ext cx="11683048" cy="8006576"/>
          </a:xfrm>
        </p:spPr>
      </p:pic>
    </p:spTree>
    <p:extLst>
      <p:ext uri="{BB962C8B-B14F-4D97-AF65-F5344CB8AC3E}">
        <p14:creationId xmlns:p14="http://schemas.microsoft.com/office/powerpoint/2010/main" val="3773279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5519-4DF4-3BE1-4BF1-C3925EAC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Growth, Development, Death, and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65318-C273-6021-863C-3A0416BEB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• Changes in Tissue Type</a:t>
            </a:r>
            <a:br>
              <a:rPr lang="en-US" dirty="0"/>
            </a:br>
            <a:r>
              <a:rPr lang="en-US" dirty="0"/>
              <a:t> • Tissue Growth </a:t>
            </a:r>
            <a:br>
              <a:rPr lang="en-US" dirty="0"/>
            </a:br>
            <a:r>
              <a:rPr lang="en-US" dirty="0"/>
              <a:t>• Tissue Shrinkage and Death </a:t>
            </a:r>
            <a:br>
              <a:rPr lang="en-US" dirty="0"/>
            </a:br>
            <a:r>
              <a:rPr lang="en-US" dirty="0"/>
              <a:t>• Tissue Repair Chapter Review</a:t>
            </a:r>
          </a:p>
          <a:p>
            <a:r>
              <a:rPr lang="en-US" dirty="0"/>
              <a:t> </a:t>
            </a:r>
            <a:r>
              <a:rPr lang="en-US" b="1" dirty="0"/>
              <a:t>_WE  ARE WELCOME, _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2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1CC0-2036-A161-1270-53912B17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69983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pathology CONTEST between ortho and clinical medicine AT 11AM TODAY(MSA)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99DFD-9E95-9544-F514-E9BDEAED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71849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THIS IS INTERCONTEST BETWEEN ORTHOPAEDICS AND CLINICAL MEDICINE STUDENTS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YOUR EXAMS CODE WILL BE IN THE FIRST PAGE OF EXAMS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STARTING AT 11 AM TO 11:30AM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THE BEST CLASS WILL CARRY THE MOMMENTS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CONTENT OF COVERAGE IS UPTO INFLAMMATION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THE EXAMS LINK WILL BE IN THE WHATSAPP GROUPS</a:t>
            </a:r>
          </a:p>
        </p:txBody>
      </p:sp>
    </p:spTree>
    <p:extLst>
      <p:ext uri="{BB962C8B-B14F-4D97-AF65-F5344CB8AC3E}">
        <p14:creationId xmlns:p14="http://schemas.microsoft.com/office/powerpoint/2010/main" val="3555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6648-3294-84E4-AE48-5F284A4A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8971-31EF-D635-15EF-3D31DC39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Binding of organs</a:t>
            </a:r>
          </a:p>
          <a:p>
            <a:r>
              <a:rPr lang="en-US" dirty="0"/>
              <a:t>Support</a:t>
            </a:r>
          </a:p>
          <a:p>
            <a:r>
              <a:rPr lang="en-US" dirty="0"/>
              <a:t>Physical protection</a:t>
            </a:r>
          </a:p>
          <a:p>
            <a:r>
              <a:rPr lang="en-US" dirty="0"/>
              <a:t>Immune protection</a:t>
            </a:r>
          </a:p>
          <a:p>
            <a:r>
              <a:rPr lang="en-US" dirty="0"/>
              <a:t>Movement.</a:t>
            </a:r>
          </a:p>
          <a:p>
            <a:r>
              <a:rPr lang="en-US" dirty="0"/>
              <a:t>Storage.</a:t>
            </a:r>
          </a:p>
          <a:p>
            <a:r>
              <a:rPr lang="en-US" dirty="0"/>
              <a:t>Heat production</a:t>
            </a:r>
          </a:p>
          <a:p>
            <a:r>
              <a:rPr lang="en-US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365756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3328-10B3-F6A4-BDF2-FDA4AD54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Fibrous Connective Tissue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257141-846D-56E6-31A8-40C02FD2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Components of Fibrous Connective Tissue</a:t>
            </a:r>
            <a:br>
              <a:rPr lang="en-US" dirty="0"/>
            </a:br>
            <a:r>
              <a:rPr lang="en-US" b="1" dirty="0"/>
              <a:t>&gt;Cells</a:t>
            </a:r>
          </a:p>
          <a:p>
            <a:r>
              <a:rPr lang="en-US" dirty="0"/>
              <a:t>Fibroblasts</a:t>
            </a:r>
          </a:p>
          <a:p>
            <a:r>
              <a:rPr lang="en-US" dirty="0"/>
              <a:t>Macrophages.</a:t>
            </a:r>
          </a:p>
          <a:p>
            <a:r>
              <a:rPr lang="en-US" dirty="0"/>
              <a:t>Leukocytes or white blood cells (WBCs)</a:t>
            </a:r>
          </a:p>
          <a:p>
            <a:r>
              <a:rPr lang="en-US" dirty="0"/>
              <a:t>Plasma cells.</a:t>
            </a:r>
          </a:p>
          <a:p>
            <a:r>
              <a:rPr lang="en-US" dirty="0"/>
              <a:t>Mast cells</a:t>
            </a:r>
          </a:p>
          <a:p>
            <a:r>
              <a:rPr lang="en-US" dirty="0"/>
              <a:t>Adipocytes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502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91BB-2C8D-F804-DD3C-E388594F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Fibrous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4607-FF14-821C-C24D-48DD763A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&gt;Fibers</a:t>
            </a:r>
          </a:p>
          <a:p>
            <a:pPr marL="0" indent="0">
              <a:buNone/>
            </a:pPr>
            <a:r>
              <a:rPr lang="en-US" dirty="0"/>
              <a:t>Collagenous</a:t>
            </a:r>
          </a:p>
          <a:p>
            <a:pPr marL="0" indent="0">
              <a:buNone/>
            </a:pPr>
            <a:r>
              <a:rPr lang="en-US" dirty="0"/>
              <a:t>Reticular fibers</a:t>
            </a:r>
          </a:p>
          <a:p>
            <a:pPr marL="0" indent="0">
              <a:buNone/>
            </a:pPr>
            <a:r>
              <a:rPr lang="en-US" dirty="0"/>
              <a:t>Elastic fibers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4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06C9-1A99-7EF4-7FCA-4617D8EF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Fibrous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86A9-02F7-978E-1C04-0F8680B3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 Substance</a:t>
            </a:r>
            <a:br>
              <a:rPr lang="en-US" dirty="0"/>
            </a:br>
            <a:r>
              <a:rPr lang="en-US" dirty="0"/>
              <a:t>&gt;glycosaminoglycans</a:t>
            </a:r>
          </a:p>
          <a:p>
            <a:pPr marL="0" indent="0">
              <a:buNone/>
            </a:pPr>
            <a:r>
              <a:rPr lang="en-US" dirty="0"/>
              <a:t>   &gt;proteoglycans,</a:t>
            </a:r>
            <a:br>
              <a:rPr lang="en-US" dirty="0"/>
            </a:br>
            <a:r>
              <a:rPr lang="en-US" dirty="0"/>
              <a:t>   &gt;adhesive glycoproteins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9A3A-A9DD-78F8-8D7A-F924F724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Fibrous Connective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7A00-734B-07E9-EEC2-5EF0DB63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loose connective tissue</a:t>
            </a:r>
          </a:p>
          <a:p>
            <a:r>
              <a:rPr lang="en-US" dirty="0"/>
              <a:t>&gt;Areolar14 (AIR-</a:t>
            </a:r>
            <a:r>
              <a:rPr lang="en-US" dirty="0" err="1"/>
              <a:t>ee</a:t>
            </a:r>
            <a:r>
              <a:rPr lang="en-US" dirty="0"/>
              <a:t>-OH-lur) tissue</a:t>
            </a:r>
          </a:p>
          <a:p>
            <a:r>
              <a:rPr lang="en-US" dirty="0"/>
              <a:t>&gt;Reticular tissue</a:t>
            </a:r>
          </a:p>
          <a:p>
            <a:r>
              <a:rPr lang="en-US" dirty="0"/>
              <a:t>&gt;Adipose tissue</a:t>
            </a:r>
          </a:p>
          <a:p>
            <a:r>
              <a:rPr lang="en-US" dirty="0"/>
              <a:t>dense connective tissue</a:t>
            </a:r>
          </a:p>
          <a:p>
            <a:r>
              <a:rPr lang="en-US" dirty="0"/>
              <a:t>&gt;Dense regular connective tissue</a:t>
            </a:r>
          </a:p>
          <a:p>
            <a:r>
              <a:rPr lang="en-US" dirty="0"/>
              <a:t>&gt;Dense irregular 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37203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702F-1071-FE7F-064C-9496A66C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1AF25C-4AD9-2B54-3800-09E9C82FD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01" y="-1828799"/>
            <a:ext cx="11419567" cy="9077092"/>
          </a:xfrm>
        </p:spPr>
      </p:pic>
    </p:spTree>
    <p:extLst>
      <p:ext uri="{BB962C8B-B14F-4D97-AF65-F5344CB8AC3E}">
        <p14:creationId xmlns:p14="http://schemas.microsoft.com/office/powerpoint/2010/main" val="266129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D4BF-ED19-3A1A-EB1E-2C4FA24F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FB03-EF1B-4DE8-ED5D-7008C186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Marfan Syndrome—A Connective Tissue Disease</a:t>
            </a:r>
          </a:p>
          <a:p>
            <a:pPr marL="0" indent="0">
              <a:buNone/>
            </a:pPr>
            <a:r>
              <a:rPr lang="en-US" dirty="0"/>
              <a:t>Serious anatomical and functional abnormalities can result from hereditary errors in the structure of connective tissue proteins. Marfan syndrome</a:t>
            </a:r>
          </a:p>
        </p:txBody>
      </p:sp>
    </p:spTree>
    <p:extLst>
      <p:ext uri="{BB962C8B-B14F-4D97-AF65-F5344CB8AC3E}">
        <p14:creationId xmlns:p14="http://schemas.microsoft.com/office/powerpoint/2010/main" val="26472445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4166</TotalTime>
  <Words>584</Words>
  <Application>Microsoft Office PowerPoint</Application>
  <PresentationFormat>Widescreen</PresentationFormat>
  <Paragraphs>114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Gallery</vt:lpstr>
      <vt:lpstr>    </vt:lpstr>
      <vt:lpstr>Connective Tissue</vt:lpstr>
      <vt:lpstr>OVERVIEW AND FUNCTIONS</vt:lpstr>
      <vt:lpstr>Fibrous Connective Tissue</vt:lpstr>
      <vt:lpstr>Fibrous Connective Tissue</vt:lpstr>
      <vt:lpstr>Fibrous Connective Tissue</vt:lpstr>
      <vt:lpstr>Types of Fibrous Connective Tissue</vt:lpstr>
      <vt:lpstr>IMAGES</vt:lpstr>
      <vt:lpstr>CLINICAL APPLICATION</vt:lpstr>
      <vt:lpstr>Cartilage</vt:lpstr>
      <vt:lpstr>Bone</vt:lpstr>
      <vt:lpstr>PowerPoint Presentation</vt:lpstr>
      <vt:lpstr>PowerPoint Presentation</vt:lpstr>
      <vt:lpstr>Blood</vt:lpstr>
      <vt:lpstr>Nervous and Muscular Tissue—Excitable Tissues –HISTOLOGY BY OUMA</vt:lpstr>
      <vt:lpstr>PowerPoint Presentation</vt:lpstr>
      <vt:lpstr>PowerPoint Presentation</vt:lpstr>
      <vt:lpstr>Nervous and Muscular Tissue—Excitable Tissues –HISTOLOGY BY OUMA</vt:lpstr>
      <vt:lpstr>PowerPoint Presentation</vt:lpstr>
      <vt:lpstr>Intercellular Junctions, Glands, and Membranes </vt:lpstr>
      <vt:lpstr>PowerPoint Presentation</vt:lpstr>
      <vt:lpstr>Clinical Application Pemphigus Vulgaris— An Autoimmune Disease</vt:lpstr>
      <vt:lpstr>Intercellular Junctions, Glands, and Membranes </vt:lpstr>
      <vt:lpstr>PowerPoint Presentation</vt:lpstr>
      <vt:lpstr>PowerPoint Presentation</vt:lpstr>
      <vt:lpstr>Intercellular Junctions, Glands, and Membranes </vt:lpstr>
      <vt:lpstr>PowerPoint Presentation</vt:lpstr>
      <vt:lpstr>Tissue Growth, Development, Death, and Repair</vt:lpstr>
      <vt:lpstr>General pathology CONTEST between ortho and clinical medicine AT 11AM TODAY(MSA)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Jeremy</dc:creator>
  <cp:lastModifiedBy>Jeremy</cp:lastModifiedBy>
  <cp:revision>7</cp:revision>
  <dcterms:created xsi:type="dcterms:W3CDTF">2022-07-28T15:03:39Z</dcterms:created>
  <dcterms:modified xsi:type="dcterms:W3CDTF">2022-07-31T14:49:06Z</dcterms:modified>
</cp:coreProperties>
</file>