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58" r:id="rId5"/>
    <p:sldId id="261" r:id="rId6"/>
    <p:sldId id="263" r:id="rId7"/>
    <p:sldId id="270" r:id="rId8"/>
    <p:sldId id="271" r:id="rId9"/>
    <p:sldId id="264" r:id="rId10"/>
    <p:sldId id="265" r:id="rId11"/>
    <p:sldId id="266" r:id="rId12"/>
    <p:sldId id="267" r:id="rId13"/>
    <p:sldId id="288" r:id="rId14"/>
    <p:sldId id="289"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62" r:id="rId31"/>
    <p:sldId id="290"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216" y="-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4E3DBC-3839-4274-90D9-A2E25E25D981}" type="datetimeFigureOut">
              <a:rPr lang="en-US" smtClean="0"/>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6F9380-E9D9-446D-894C-9C3A744ECD37}" type="slidenum">
              <a:rPr lang="en-US" smtClean="0"/>
              <a:t>‹#›</a:t>
            </a:fld>
            <a:endParaRPr lang="en-US"/>
          </a:p>
        </p:txBody>
      </p:sp>
    </p:spTree>
    <p:extLst>
      <p:ext uri="{BB962C8B-B14F-4D97-AF65-F5344CB8AC3E}">
        <p14:creationId xmlns:p14="http://schemas.microsoft.com/office/powerpoint/2010/main" val="221591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4E3DBC-3839-4274-90D9-A2E25E25D981}" type="datetimeFigureOut">
              <a:rPr lang="en-US" smtClean="0"/>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6F9380-E9D9-446D-894C-9C3A744ECD37}" type="slidenum">
              <a:rPr lang="en-US" smtClean="0"/>
              <a:t>‹#›</a:t>
            </a:fld>
            <a:endParaRPr lang="en-US"/>
          </a:p>
        </p:txBody>
      </p:sp>
    </p:spTree>
    <p:extLst>
      <p:ext uri="{BB962C8B-B14F-4D97-AF65-F5344CB8AC3E}">
        <p14:creationId xmlns:p14="http://schemas.microsoft.com/office/powerpoint/2010/main" val="77924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4E3DBC-3839-4274-90D9-A2E25E25D981}" type="datetimeFigureOut">
              <a:rPr lang="en-US" smtClean="0"/>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6F9380-E9D9-446D-894C-9C3A744ECD37}" type="slidenum">
              <a:rPr lang="en-US" smtClean="0"/>
              <a:t>‹#›</a:t>
            </a:fld>
            <a:endParaRPr lang="en-US"/>
          </a:p>
        </p:txBody>
      </p:sp>
    </p:spTree>
    <p:extLst>
      <p:ext uri="{BB962C8B-B14F-4D97-AF65-F5344CB8AC3E}">
        <p14:creationId xmlns:p14="http://schemas.microsoft.com/office/powerpoint/2010/main" val="1625996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4E3DBC-3839-4274-90D9-A2E25E25D981}" type="datetimeFigureOut">
              <a:rPr lang="en-US" smtClean="0"/>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6F9380-E9D9-446D-894C-9C3A744ECD37}" type="slidenum">
              <a:rPr lang="en-US" smtClean="0"/>
              <a:t>‹#›</a:t>
            </a:fld>
            <a:endParaRPr lang="en-US"/>
          </a:p>
        </p:txBody>
      </p:sp>
    </p:spTree>
    <p:extLst>
      <p:ext uri="{BB962C8B-B14F-4D97-AF65-F5344CB8AC3E}">
        <p14:creationId xmlns:p14="http://schemas.microsoft.com/office/powerpoint/2010/main" val="1709028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4E3DBC-3839-4274-90D9-A2E25E25D981}" type="datetimeFigureOut">
              <a:rPr lang="en-US" smtClean="0"/>
              <a:t>5/2/2019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6F9380-E9D9-446D-894C-9C3A744ECD37}" type="slidenum">
              <a:rPr lang="en-US" smtClean="0"/>
              <a:t>‹#›</a:t>
            </a:fld>
            <a:endParaRPr lang="en-US"/>
          </a:p>
        </p:txBody>
      </p:sp>
    </p:spTree>
    <p:extLst>
      <p:ext uri="{BB962C8B-B14F-4D97-AF65-F5344CB8AC3E}">
        <p14:creationId xmlns:p14="http://schemas.microsoft.com/office/powerpoint/2010/main" val="355289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4E3DBC-3839-4274-90D9-A2E25E25D981}" type="datetimeFigureOut">
              <a:rPr lang="en-US" smtClean="0"/>
              <a:t>5/2/2019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6F9380-E9D9-446D-894C-9C3A744ECD37}" type="slidenum">
              <a:rPr lang="en-US" smtClean="0"/>
              <a:t>‹#›</a:t>
            </a:fld>
            <a:endParaRPr lang="en-US"/>
          </a:p>
        </p:txBody>
      </p:sp>
    </p:spTree>
    <p:extLst>
      <p:ext uri="{BB962C8B-B14F-4D97-AF65-F5344CB8AC3E}">
        <p14:creationId xmlns:p14="http://schemas.microsoft.com/office/powerpoint/2010/main" val="471969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4E3DBC-3839-4274-90D9-A2E25E25D981}" type="datetimeFigureOut">
              <a:rPr lang="en-US" smtClean="0"/>
              <a:t>5/2/2019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6F9380-E9D9-446D-894C-9C3A744ECD37}" type="slidenum">
              <a:rPr lang="en-US" smtClean="0"/>
              <a:t>‹#›</a:t>
            </a:fld>
            <a:endParaRPr lang="en-US"/>
          </a:p>
        </p:txBody>
      </p:sp>
    </p:spTree>
    <p:extLst>
      <p:ext uri="{BB962C8B-B14F-4D97-AF65-F5344CB8AC3E}">
        <p14:creationId xmlns:p14="http://schemas.microsoft.com/office/powerpoint/2010/main" val="4262780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4E3DBC-3839-4274-90D9-A2E25E25D981}" type="datetimeFigureOut">
              <a:rPr lang="en-US" smtClean="0"/>
              <a:t>5/2/2019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6F9380-E9D9-446D-894C-9C3A744ECD37}" type="slidenum">
              <a:rPr lang="en-US" smtClean="0"/>
              <a:t>‹#›</a:t>
            </a:fld>
            <a:endParaRPr lang="en-US"/>
          </a:p>
        </p:txBody>
      </p:sp>
    </p:spTree>
    <p:extLst>
      <p:ext uri="{BB962C8B-B14F-4D97-AF65-F5344CB8AC3E}">
        <p14:creationId xmlns:p14="http://schemas.microsoft.com/office/powerpoint/2010/main" val="3079823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4E3DBC-3839-4274-90D9-A2E25E25D981}" type="datetimeFigureOut">
              <a:rPr lang="en-US" smtClean="0"/>
              <a:t>5/2/2019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6F9380-E9D9-446D-894C-9C3A744ECD37}" type="slidenum">
              <a:rPr lang="en-US" smtClean="0"/>
              <a:t>‹#›</a:t>
            </a:fld>
            <a:endParaRPr lang="en-US"/>
          </a:p>
        </p:txBody>
      </p:sp>
    </p:spTree>
    <p:extLst>
      <p:ext uri="{BB962C8B-B14F-4D97-AF65-F5344CB8AC3E}">
        <p14:creationId xmlns:p14="http://schemas.microsoft.com/office/powerpoint/2010/main" val="4212075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4E3DBC-3839-4274-90D9-A2E25E25D981}" type="datetimeFigureOut">
              <a:rPr lang="en-US" smtClean="0"/>
              <a:t>5/2/2019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6F9380-E9D9-446D-894C-9C3A744ECD37}" type="slidenum">
              <a:rPr lang="en-US" smtClean="0"/>
              <a:t>‹#›</a:t>
            </a:fld>
            <a:endParaRPr lang="en-US"/>
          </a:p>
        </p:txBody>
      </p:sp>
    </p:spTree>
    <p:extLst>
      <p:ext uri="{BB962C8B-B14F-4D97-AF65-F5344CB8AC3E}">
        <p14:creationId xmlns:p14="http://schemas.microsoft.com/office/powerpoint/2010/main" val="325145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4E3DBC-3839-4274-90D9-A2E25E25D981}" type="datetimeFigureOut">
              <a:rPr lang="en-US" smtClean="0"/>
              <a:t>5/2/2019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6F9380-E9D9-446D-894C-9C3A744ECD37}" type="slidenum">
              <a:rPr lang="en-US" smtClean="0"/>
              <a:t>‹#›</a:t>
            </a:fld>
            <a:endParaRPr lang="en-US"/>
          </a:p>
        </p:txBody>
      </p:sp>
    </p:spTree>
    <p:extLst>
      <p:ext uri="{BB962C8B-B14F-4D97-AF65-F5344CB8AC3E}">
        <p14:creationId xmlns:p14="http://schemas.microsoft.com/office/powerpoint/2010/main" val="1411264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4E3DBC-3839-4274-90D9-A2E25E25D981}" type="datetimeFigureOut">
              <a:rPr lang="en-US" smtClean="0"/>
              <a:t>5/2/2019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6F9380-E9D9-446D-894C-9C3A744ECD37}" type="slidenum">
              <a:rPr lang="en-US" smtClean="0"/>
              <a:t>‹#›</a:t>
            </a:fld>
            <a:endParaRPr lang="en-US"/>
          </a:p>
        </p:txBody>
      </p:sp>
    </p:spTree>
    <p:extLst>
      <p:ext uri="{BB962C8B-B14F-4D97-AF65-F5344CB8AC3E}">
        <p14:creationId xmlns:p14="http://schemas.microsoft.com/office/powerpoint/2010/main" val="1641047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PLASTER OF PARIS APPLICATION</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LEONARD GITONGA</a:t>
            </a:r>
            <a:endParaRPr lang="en-US" dirty="0"/>
          </a:p>
        </p:txBody>
      </p:sp>
    </p:spTree>
    <p:extLst>
      <p:ext uri="{BB962C8B-B14F-4D97-AF65-F5344CB8AC3E}">
        <p14:creationId xmlns:p14="http://schemas.microsoft.com/office/powerpoint/2010/main" val="2751329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0" i="0" u="none" strike="noStrike" baseline="0" dirty="0" smtClean="0">
                <a:solidFill>
                  <a:srgbClr val="000000"/>
                </a:solidFill>
                <a:latin typeface="Arial"/>
              </a:rPr>
              <a:t>Prepare environment &amp; equipment. </a:t>
            </a:r>
          </a:p>
          <a:p>
            <a:r>
              <a:rPr lang="en-US" b="0" i="0" u="none" strike="noStrike" baseline="0" dirty="0" smtClean="0">
                <a:solidFill>
                  <a:srgbClr val="000000"/>
                </a:solidFill>
                <a:latin typeface="Arial"/>
              </a:rPr>
              <a:t>Explain </a:t>
            </a:r>
            <a:r>
              <a:rPr lang="en-US" b="0" i="0" u="none" strike="noStrike" baseline="0" dirty="0" smtClean="0">
                <a:solidFill>
                  <a:srgbClr val="000000"/>
                </a:solidFill>
                <a:latin typeface="Arial"/>
              </a:rPr>
              <a:t>procedure </a:t>
            </a:r>
            <a:r>
              <a:rPr lang="en-US" b="0" i="0" u="none" strike="noStrike" baseline="0" dirty="0" smtClean="0">
                <a:solidFill>
                  <a:srgbClr val="000000"/>
                </a:solidFill>
                <a:latin typeface="Arial"/>
              </a:rPr>
              <a:t>&amp; gain consent to proceed. </a:t>
            </a:r>
          </a:p>
          <a:p>
            <a:r>
              <a:rPr lang="en-US" b="0" i="0" u="none" strike="noStrike" baseline="0" dirty="0" smtClean="0">
                <a:solidFill>
                  <a:srgbClr val="000000"/>
                </a:solidFill>
                <a:latin typeface="Arial"/>
              </a:rPr>
              <a:t>Liaise with the medical staff following x-ray for clinical findings &amp; proposed treatment. </a:t>
            </a:r>
          </a:p>
        </p:txBody>
      </p:sp>
    </p:spTree>
    <p:extLst>
      <p:ext uri="{BB962C8B-B14F-4D97-AF65-F5344CB8AC3E}">
        <p14:creationId xmlns:p14="http://schemas.microsoft.com/office/powerpoint/2010/main" val="3796331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a:solidFill>
                  <a:srgbClr val="000000"/>
                </a:solidFill>
                <a:latin typeface="Arial"/>
              </a:rPr>
              <a:t>Perform an assessment of the child giving consideration to the following: </a:t>
            </a:r>
            <a:endParaRPr lang="en-US" sz="2800" dirty="0">
              <a:solidFill>
                <a:srgbClr val="000000"/>
              </a:solidFill>
              <a:latin typeface="Wingdings"/>
            </a:endParaRPr>
          </a:p>
          <a:p>
            <a:pPr marL="0" lvl="0" indent="0">
              <a:buNone/>
            </a:pPr>
            <a:r>
              <a:rPr lang="en-US" sz="2800" dirty="0">
                <a:solidFill>
                  <a:srgbClr val="000000"/>
                </a:solidFill>
                <a:latin typeface="Wingdings"/>
              </a:rPr>
              <a:t> </a:t>
            </a:r>
            <a:r>
              <a:rPr lang="en-US" sz="2800" dirty="0">
                <a:solidFill>
                  <a:srgbClr val="000000"/>
                </a:solidFill>
                <a:latin typeface="Arial"/>
              </a:rPr>
              <a:t>Any underlying condition that may affect the way the cast is applied i.e. diabetes or rheumatoid disease. </a:t>
            </a:r>
          </a:p>
          <a:p>
            <a:pPr lvl="0"/>
            <a:endParaRPr lang="en-US" sz="2800" dirty="0">
              <a:solidFill>
                <a:srgbClr val="000000"/>
              </a:solidFill>
              <a:latin typeface="Arial"/>
            </a:endParaRPr>
          </a:p>
          <a:p>
            <a:pPr marL="0" lvl="0" indent="0">
              <a:buNone/>
            </a:pPr>
            <a:r>
              <a:rPr lang="en-US" sz="2800" dirty="0">
                <a:solidFill>
                  <a:srgbClr val="000000"/>
                </a:solidFill>
                <a:latin typeface="Arial"/>
              </a:rPr>
              <a:t>The skin: is there a wound or redness anywhere? </a:t>
            </a:r>
            <a:endParaRPr lang="en-US" sz="2800" dirty="0">
              <a:solidFill>
                <a:srgbClr val="000000"/>
              </a:solidFill>
              <a:latin typeface="Wingdings"/>
            </a:endParaRPr>
          </a:p>
          <a:p>
            <a:pPr marL="0" lvl="0" indent="0">
              <a:buNone/>
            </a:pPr>
            <a:r>
              <a:rPr lang="en-US" sz="2800" dirty="0">
                <a:solidFill>
                  <a:srgbClr val="000000"/>
                </a:solidFill>
                <a:latin typeface="Wingdings"/>
              </a:rPr>
              <a:t> </a:t>
            </a:r>
            <a:r>
              <a:rPr lang="en-US" sz="2800" dirty="0">
                <a:solidFill>
                  <a:srgbClr val="000000"/>
                </a:solidFill>
                <a:latin typeface="Arial"/>
              </a:rPr>
              <a:t>blood vessels or nerves that may be compromised, </a:t>
            </a:r>
            <a:endParaRPr lang="en-US" sz="2800" dirty="0">
              <a:solidFill>
                <a:srgbClr val="000000"/>
              </a:solidFill>
              <a:latin typeface="Wingdings"/>
            </a:endParaRPr>
          </a:p>
          <a:p>
            <a:pPr lvl="0"/>
            <a:endParaRPr lang="en-US" sz="2800" dirty="0">
              <a:solidFill>
                <a:srgbClr val="000000"/>
              </a:solidFill>
              <a:latin typeface="Wingdings"/>
            </a:endParaRPr>
          </a:p>
        </p:txBody>
      </p:sp>
    </p:spTree>
    <p:extLst>
      <p:ext uri="{BB962C8B-B14F-4D97-AF65-F5344CB8AC3E}">
        <p14:creationId xmlns:p14="http://schemas.microsoft.com/office/powerpoint/2010/main" val="3377078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sz="2800" dirty="0">
                <a:solidFill>
                  <a:srgbClr val="000000"/>
                </a:solidFill>
                <a:latin typeface="Arial"/>
              </a:rPr>
              <a:t>Perform a </a:t>
            </a:r>
            <a:r>
              <a:rPr lang="en-US" sz="2800" dirty="0" err="1">
                <a:solidFill>
                  <a:srgbClr val="000000"/>
                </a:solidFill>
                <a:latin typeface="Arial"/>
              </a:rPr>
              <a:t>neuro</a:t>
            </a:r>
            <a:r>
              <a:rPr lang="en-US" sz="2800" dirty="0">
                <a:solidFill>
                  <a:srgbClr val="000000"/>
                </a:solidFill>
                <a:latin typeface="Arial"/>
              </a:rPr>
              <a:t>-vascular assessment of the affected limb, prior to application of any plastering material. This includes assessing the colour, movement, sensation, limb temperature, capillary refill &amp; distal pulses. Always compare and contrast the affected limb with the unaffected limb. </a:t>
            </a:r>
            <a:r>
              <a:rPr lang="en-US" sz="1000" dirty="0">
                <a:solidFill>
                  <a:srgbClr val="000000"/>
                </a:solidFill>
                <a:latin typeface="Arial"/>
              </a:rPr>
              <a:t>	</a:t>
            </a:r>
          </a:p>
          <a:p>
            <a:pPr lvl="0"/>
            <a:endParaRPr lang="en-US" sz="1000" dirty="0">
              <a:solidFill>
                <a:prstClr val="black"/>
              </a:solidFill>
            </a:endParaRPr>
          </a:p>
          <a:p>
            <a:pPr lvl="0"/>
            <a:endParaRPr lang="en-US" sz="2500" dirty="0">
              <a:solidFill>
                <a:prstClr val="black"/>
              </a:solidFill>
            </a:endParaRPr>
          </a:p>
          <a:p>
            <a:endParaRPr lang="en-US" dirty="0"/>
          </a:p>
        </p:txBody>
      </p:sp>
    </p:spTree>
    <p:extLst>
      <p:ext uri="{BB962C8B-B14F-4D97-AF65-F5344CB8AC3E}">
        <p14:creationId xmlns:p14="http://schemas.microsoft.com/office/powerpoint/2010/main" val="3454734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 </a:t>
            </a:r>
            <a:r>
              <a:rPr lang="en-US" b="1" dirty="0"/>
              <a:t>CAST APPLICATION </a:t>
            </a:r>
            <a:r>
              <a:rPr lang="en-US" dirty="0"/>
              <a:t>	</a:t>
            </a:r>
            <a:br>
              <a:rPr lang="en-US" dirty="0"/>
            </a:br>
            <a:endParaRPr lang="en-US" dirty="0"/>
          </a:p>
        </p:txBody>
      </p:sp>
      <p:sp>
        <p:nvSpPr>
          <p:cNvPr id="3" name="Content Placeholder 2"/>
          <p:cNvSpPr>
            <a:spLocks noGrp="1"/>
          </p:cNvSpPr>
          <p:nvPr>
            <p:ph idx="1"/>
          </p:nvPr>
        </p:nvSpPr>
        <p:spPr/>
        <p:txBody>
          <a:bodyPr/>
          <a:lstStyle/>
          <a:p>
            <a:endParaRPr lang="en-US" dirty="0"/>
          </a:p>
          <a:p>
            <a:r>
              <a:rPr lang="en-US" dirty="0"/>
              <a:t> </a:t>
            </a:r>
            <a:r>
              <a:rPr lang="en-US" b="1" dirty="0"/>
              <a:t>To prepare plaster of Paris bandage, use dry cotton gauze (muslin) bandage, 500 cm long and 15 cm wide. </a:t>
            </a:r>
            <a:endParaRPr lang="en-US" dirty="0"/>
          </a:p>
          <a:p>
            <a:r>
              <a:rPr lang="en-US" b="1" dirty="0"/>
              <a:t>Unroll a portion of the bandage on a dry table with a smooth top and apply plaster powder (anhydrous calcium </a:t>
            </a:r>
            <a:r>
              <a:rPr lang="en-US" b="1" dirty="0" err="1"/>
              <a:t>sulphate</a:t>
            </a:r>
            <a:r>
              <a:rPr lang="en-US" b="1" dirty="0"/>
              <a:t> or gypsum) evenly to the surface </a:t>
            </a:r>
            <a:r>
              <a:rPr lang="en-US" dirty="0"/>
              <a:t>	</a:t>
            </a:r>
          </a:p>
          <a:p>
            <a:endParaRPr lang="en-US" dirty="0"/>
          </a:p>
        </p:txBody>
      </p:sp>
    </p:spTree>
    <p:extLst>
      <p:ext uri="{BB962C8B-B14F-4D97-AF65-F5344CB8AC3E}">
        <p14:creationId xmlns:p14="http://schemas.microsoft.com/office/powerpoint/2010/main" val="4103632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676400"/>
            <a:ext cx="77724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8507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p:txBody>
          <a:bodyPr>
            <a:normAutofit lnSpcReduction="10000"/>
          </a:bodyPr>
          <a:lstStyle/>
          <a:p>
            <a:endParaRPr lang="en-US" dirty="0"/>
          </a:p>
          <a:p>
            <a:r>
              <a:rPr lang="en-US" dirty="0"/>
              <a:t> </a:t>
            </a:r>
            <a:r>
              <a:rPr lang="en-US" b="1" dirty="0"/>
              <a:t>1. Clean the skin and apply dressings to any wounds. </a:t>
            </a:r>
            <a:endParaRPr lang="en-US" dirty="0"/>
          </a:p>
          <a:p>
            <a:r>
              <a:rPr lang="en-US" b="1" dirty="0"/>
              <a:t>If available, apply stockinet to the extremity, avoiding wrinkles. </a:t>
            </a:r>
            <a:endParaRPr lang="en-US" dirty="0"/>
          </a:p>
          <a:p>
            <a:r>
              <a:rPr lang="en-US" b="1" dirty="0"/>
              <a:t>Next, apply a uniform thickness of cotton padding over the stockinet and put extra padding over any bony prominence such as the patella, the elbow or the ankle. </a:t>
            </a:r>
            <a:r>
              <a:rPr lang="en-US" dirty="0"/>
              <a:t>	</a:t>
            </a:r>
          </a:p>
          <a:p>
            <a:endParaRPr lang="en-US" dirty="0"/>
          </a:p>
        </p:txBody>
      </p:sp>
    </p:spTree>
    <p:extLst>
      <p:ext uri="{BB962C8B-B14F-4D97-AF65-F5344CB8AC3E}">
        <p14:creationId xmlns:p14="http://schemas.microsoft.com/office/powerpoint/2010/main" val="978451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r>
              <a:rPr lang="en-US" dirty="0"/>
              <a:t> </a:t>
            </a:r>
            <a:r>
              <a:rPr lang="en-US" b="1" dirty="0"/>
              <a:t>2. Soak the plaster roll in a pail containing water at room temperature. Do not use warm water as the heat given off by the plaster as it sets may burn the patient. Leave the plaster in the water until it is completely soaked and the air bubbles cease to rise. </a:t>
            </a:r>
            <a:r>
              <a:rPr lang="en-US" dirty="0"/>
              <a:t>	</a:t>
            </a:r>
          </a:p>
          <a:p>
            <a:endParaRPr lang="en-US" dirty="0"/>
          </a:p>
        </p:txBody>
      </p:sp>
    </p:spTree>
    <p:extLst>
      <p:ext uri="{BB962C8B-B14F-4D97-AF65-F5344CB8AC3E}">
        <p14:creationId xmlns:p14="http://schemas.microsoft.com/office/powerpoint/2010/main" val="3265259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r>
              <a:rPr lang="en-US" dirty="0"/>
              <a:t> </a:t>
            </a:r>
            <a:r>
              <a:rPr lang="en-US" b="1" dirty="0"/>
              <a:t>3. Gently pick up the ends of the bandage with both hands and lightly squeeze it, pushing the ends together without twisting or wringing. </a:t>
            </a:r>
            <a:r>
              <a:rPr lang="en-US" dirty="0"/>
              <a:t>	</a:t>
            </a:r>
          </a:p>
          <a:p>
            <a:endParaRPr lang="en-US" dirty="0"/>
          </a:p>
        </p:txBody>
      </p:sp>
    </p:spTree>
    <p:extLst>
      <p:ext uri="{BB962C8B-B14F-4D97-AF65-F5344CB8AC3E}">
        <p14:creationId xmlns:p14="http://schemas.microsoft.com/office/powerpoint/2010/main" val="1885724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600200"/>
            <a:ext cx="7315199"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0192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endParaRPr lang="en-US" dirty="0"/>
          </a:p>
          <a:p>
            <a:r>
              <a:rPr lang="en-US" b="1" dirty="0"/>
              <a:t>4. While applying the plaster, hold the relevant part of the body steady in the correct position. Movement will cause ridges to form on the inside of the plaster. Work rapidly and without interruption, rubbing each layer firmly with the palm so that the plaster forms a homogenous mass rather than a discrete layer. </a:t>
            </a:r>
            <a:r>
              <a:rPr lang="en-US" dirty="0"/>
              <a:t>	</a:t>
            </a:r>
          </a:p>
        </p:txBody>
      </p:sp>
    </p:spTree>
    <p:extLst>
      <p:ext uri="{BB962C8B-B14F-4D97-AF65-F5344CB8AC3E}">
        <p14:creationId xmlns:p14="http://schemas.microsoft.com/office/powerpoint/2010/main" val="3992196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Defn</a:t>
            </a:r>
            <a:endParaRPr lang="en-US" dirty="0"/>
          </a:p>
        </p:txBody>
      </p:sp>
      <p:sp>
        <p:nvSpPr>
          <p:cNvPr id="3" name="Content Placeholder 2"/>
          <p:cNvSpPr>
            <a:spLocks noGrp="1"/>
          </p:cNvSpPr>
          <p:nvPr>
            <p:ph idx="1"/>
          </p:nvPr>
        </p:nvSpPr>
        <p:spPr/>
        <p:txBody>
          <a:bodyPr/>
          <a:lstStyle/>
          <a:p>
            <a:r>
              <a:rPr lang="en-US" b="0" i="0" u="none" strike="noStrike" baseline="0" dirty="0" smtClean="0">
                <a:solidFill>
                  <a:srgbClr val="000000"/>
                </a:solidFill>
                <a:latin typeface="Arial"/>
              </a:rPr>
              <a:t>Plaster of Paris is </a:t>
            </a:r>
            <a:r>
              <a:rPr lang="en-US" b="0" i="0" u="none" strike="noStrike" baseline="0" dirty="0" err="1" smtClean="0">
                <a:solidFill>
                  <a:srgbClr val="000000"/>
                </a:solidFill>
                <a:latin typeface="Arial"/>
              </a:rPr>
              <a:t>hemihydrated</a:t>
            </a:r>
            <a:r>
              <a:rPr lang="en-US" b="0" i="0" u="none" strike="noStrike" baseline="0" dirty="0" smtClean="0">
                <a:solidFill>
                  <a:srgbClr val="000000"/>
                </a:solidFill>
                <a:latin typeface="Arial"/>
              </a:rPr>
              <a:t> calcium </a:t>
            </a:r>
            <a:r>
              <a:rPr lang="en-US" b="0" i="0" u="none" strike="noStrike" baseline="0" dirty="0" err="1" smtClean="0">
                <a:solidFill>
                  <a:srgbClr val="000000"/>
                </a:solidFill>
                <a:latin typeface="Arial"/>
              </a:rPr>
              <a:t>sulphate</a:t>
            </a:r>
            <a:r>
              <a:rPr lang="en-US" b="0" i="0" u="none" strike="noStrike" baseline="0" dirty="0" smtClean="0">
                <a:solidFill>
                  <a:srgbClr val="000000"/>
                </a:solidFill>
                <a:latin typeface="Arial"/>
              </a:rPr>
              <a:t>. On adding water it solidifies by an exothermic reaction into hydrated calcium </a:t>
            </a:r>
            <a:r>
              <a:rPr lang="en-US" b="0" i="0" u="none" strike="noStrike" baseline="0" dirty="0" err="1" smtClean="0">
                <a:solidFill>
                  <a:srgbClr val="000000"/>
                </a:solidFill>
                <a:latin typeface="Arial"/>
              </a:rPr>
              <a:t>sulphate</a:t>
            </a:r>
            <a:r>
              <a:rPr lang="en-US" b="0" i="0" u="none" strike="noStrike" baseline="0" dirty="0" smtClean="0">
                <a:solidFill>
                  <a:srgbClr val="000000"/>
                </a:solidFill>
                <a:latin typeface="Arial"/>
              </a:rPr>
              <a:t>. </a:t>
            </a:r>
            <a:r>
              <a:rPr lang="en-US" b="0" i="0" u="none" strike="noStrike" baseline="0" dirty="0" err="1" smtClean="0">
                <a:solidFill>
                  <a:srgbClr val="000000"/>
                </a:solidFill>
                <a:latin typeface="Arial"/>
              </a:rPr>
              <a:t>Backslab</a:t>
            </a:r>
            <a:r>
              <a:rPr lang="en-US" b="0" i="0" u="none" strike="noStrike" baseline="0" dirty="0" smtClean="0">
                <a:solidFill>
                  <a:srgbClr val="000000"/>
                </a:solidFill>
                <a:latin typeface="Arial"/>
              </a:rPr>
              <a:t> plaster of Paris casts are used as a treatment of fractures to </a:t>
            </a:r>
            <a:r>
              <a:rPr lang="en-US" b="0" i="0" u="none" strike="noStrike" baseline="0" dirty="0" err="1" smtClean="0">
                <a:solidFill>
                  <a:srgbClr val="000000"/>
                </a:solidFill>
                <a:latin typeface="Arial"/>
              </a:rPr>
              <a:t>immobilise</a:t>
            </a:r>
            <a:r>
              <a:rPr lang="en-US" b="0" i="0" u="none" strike="noStrike" baseline="0" dirty="0" smtClean="0">
                <a:solidFill>
                  <a:srgbClr val="000000"/>
                </a:solidFill>
                <a:latin typeface="Arial"/>
              </a:rPr>
              <a:t> the limb. </a:t>
            </a:r>
            <a:endParaRPr lang="en-US" dirty="0"/>
          </a:p>
        </p:txBody>
      </p:sp>
    </p:spTree>
    <p:extLst>
      <p:ext uri="{BB962C8B-B14F-4D97-AF65-F5344CB8AC3E}">
        <p14:creationId xmlns:p14="http://schemas.microsoft.com/office/powerpoint/2010/main" val="1278063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r>
              <a:rPr lang="en-US" b="1" dirty="0"/>
              <a:t>5. Apply the plaster by unrolling the bandage as it rests on the limb. Do not lift it up from the patient or apply tension to the roll. Overlap the previous layer of plaster by about half the width of the roll. </a:t>
            </a:r>
            <a:r>
              <a:rPr lang="en-US" dirty="0"/>
              <a:t>	</a:t>
            </a:r>
          </a:p>
          <a:p>
            <a:endParaRPr lang="en-US" dirty="0"/>
          </a:p>
        </p:txBody>
      </p:sp>
    </p:spTree>
    <p:extLst>
      <p:ext uri="{BB962C8B-B14F-4D97-AF65-F5344CB8AC3E}">
        <p14:creationId xmlns:p14="http://schemas.microsoft.com/office/powerpoint/2010/main" val="38340606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endParaRPr lang="en-US" dirty="0"/>
          </a:p>
          <a:p>
            <a:r>
              <a:rPr lang="en-US" b="1" dirty="0"/>
              <a:t>6. </a:t>
            </a:r>
            <a:r>
              <a:rPr lang="en-US" b="1" dirty="0" err="1"/>
              <a:t>Mould</a:t>
            </a:r>
            <a:r>
              <a:rPr lang="en-US" b="1" dirty="0"/>
              <a:t> the plaster evenly around the bony prominences and contours. Leave 3 cm of padding at the upper and lower margins of the cast to protect the skin from irritation by the edge of the cast. This can be folded back over the edge and incorporated in the last layer of plaster to provide a smooth edge. </a:t>
            </a:r>
            <a:r>
              <a:rPr lang="en-US" dirty="0"/>
              <a:t>	</a:t>
            </a:r>
          </a:p>
        </p:txBody>
      </p:sp>
    </p:spTree>
    <p:extLst>
      <p:ext uri="{BB962C8B-B14F-4D97-AF65-F5344CB8AC3E}">
        <p14:creationId xmlns:p14="http://schemas.microsoft.com/office/powerpoint/2010/main" val="3197701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endParaRPr lang="en-US" dirty="0"/>
          </a:p>
          <a:p>
            <a:pPr marL="0" indent="0">
              <a:buNone/>
            </a:pPr>
            <a:r>
              <a:rPr lang="en-US" b="1" dirty="0"/>
              <a:t>7. </a:t>
            </a:r>
            <a:r>
              <a:rPr lang="en-US" b="1" dirty="0" err="1"/>
              <a:t>Mould</a:t>
            </a:r>
            <a:r>
              <a:rPr lang="en-US" b="1" dirty="0"/>
              <a:t> the cast until the plaster sets and becomes firm. Complete drying takes 24 hours, so advise the patient to take care not to dent the cast or apply weight to it during this time. The technique for application of a </a:t>
            </a:r>
            <a:r>
              <a:rPr lang="en-US" b="1" dirty="0" err="1"/>
              <a:t>fibreglass</a:t>
            </a:r>
            <a:r>
              <a:rPr lang="en-US" b="1" dirty="0"/>
              <a:t> cast is similar, but the </a:t>
            </a:r>
            <a:r>
              <a:rPr lang="en-US" b="1" dirty="0" err="1"/>
              <a:t>fibreglass</a:t>
            </a:r>
            <a:r>
              <a:rPr lang="en-US" b="1" dirty="0"/>
              <a:t> is slightly elastic and will contour to the body more easily. It sets firmly in about 30 minutes and will not be affected by water after that time. </a:t>
            </a:r>
            <a:r>
              <a:rPr lang="en-US" dirty="0"/>
              <a:t>	</a:t>
            </a:r>
          </a:p>
          <a:p>
            <a:endParaRPr lang="en-US" dirty="0"/>
          </a:p>
        </p:txBody>
      </p:sp>
    </p:spTree>
    <p:extLst>
      <p:ext uri="{BB962C8B-B14F-4D97-AF65-F5344CB8AC3E}">
        <p14:creationId xmlns:p14="http://schemas.microsoft.com/office/powerpoint/2010/main" val="5734594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SPLINT APPLICATION </a:t>
            </a:r>
            <a:r>
              <a:rPr lang="en-US" dirty="0"/>
              <a:t>	</a:t>
            </a:r>
          </a:p>
        </p:txBody>
      </p:sp>
      <p:sp>
        <p:nvSpPr>
          <p:cNvPr id="3" name="Content Placeholder 2"/>
          <p:cNvSpPr>
            <a:spLocks noGrp="1"/>
          </p:cNvSpPr>
          <p:nvPr>
            <p:ph idx="1"/>
          </p:nvPr>
        </p:nvSpPr>
        <p:spPr/>
        <p:txBody>
          <a:bodyPr/>
          <a:lstStyle/>
          <a:p>
            <a:r>
              <a:rPr lang="en-US" b="1" dirty="0"/>
              <a:t>Measure the length of material needed to secure the limb. Place 3-5 layers of the measured padding on a flat surface and unroll 5-10 layers of plaster on to the padding </a:t>
            </a:r>
            <a:r>
              <a:rPr lang="en-US" dirty="0"/>
              <a:t>	</a:t>
            </a:r>
          </a:p>
          <a:p>
            <a:endParaRPr lang="en-US" dirty="0"/>
          </a:p>
        </p:txBody>
      </p:sp>
    </p:spTree>
    <p:extLst>
      <p:ext uri="{BB962C8B-B14F-4D97-AF65-F5344CB8AC3E}">
        <p14:creationId xmlns:p14="http://schemas.microsoft.com/office/powerpoint/2010/main" val="18913166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752600"/>
            <a:ext cx="7467599"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96336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Grasp the plaster layer at each end, dip into the water and gently squeeze together without twisting. Place the wet plaster on the padding and smooth with the palm into a homogeneous layer </a:t>
            </a:r>
            <a:r>
              <a:rPr lang="en-US" dirty="0"/>
              <a:t>	</a:t>
            </a:r>
          </a:p>
          <a:p>
            <a:endParaRPr lang="en-US" dirty="0"/>
          </a:p>
        </p:txBody>
      </p:sp>
    </p:spTree>
    <p:extLst>
      <p:ext uri="{BB962C8B-B14F-4D97-AF65-F5344CB8AC3E}">
        <p14:creationId xmlns:p14="http://schemas.microsoft.com/office/powerpoint/2010/main" val="20395030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Place the splint on the extremity, with the padding side toward the patient, </a:t>
            </a:r>
            <a:r>
              <a:rPr lang="en-US" b="1" dirty="0" err="1"/>
              <a:t>mould</a:t>
            </a:r>
            <a:r>
              <a:rPr lang="en-US" b="1" dirty="0"/>
              <a:t> it to the limb contours and secure with an elastic bandage or gauze wrap </a:t>
            </a:r>
            <a:r>
              <a:rPr lang="en-US" dirty="0"/>
              <a:t>	</a:t>
            </a:r>
          </a:p>
          <a:p>
            <a:endParaRPr lang="en-US" dirty="0"/>
          </a:p>
        </p:txBody>
      </p:sp>
    </p:spTree>
    <p:extLst>
      <p:ext uri="{BB962C8B-B14F-4D97-AF65-F5344CB8AC3E}">
        <p14:creationId xmlns:p14="http://schemas.microsoft.com/office/powerpoint/2010/main" val="5520187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752600"/>
            <a:ext cx="7848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85064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spcBef>
                <a:spcPct val="20000"/>
              </a:spcBef>
            </a:pPr>
            <a:r>
              <a:rPr lang="en-US" sz="3200" b="1" dirty="0">
                <a:solidFill>
                  <a:prstClr val="black"/>
                </a:solidFill>
                <a:ea typeface="+mn-ea"/>
                <a:cs typeface="+mn-cs"/>
              </a:rPr>
              <a:t>CARING FOR A CAST </a:t>
            </a:r>
            <a:r>
              <a:rPr lang="en-US" sz="3200" b="1" dirty="0" smtClean="0">
                <a:solidFill>
                  <a:prstClr val="black"/>
                </a:solidFill>
                <a:ea typeface="+mn-ea"/>
                <a:cs typeface="+mn-cs"/>
              </a:rPr>
              <a:t>OR </a:t>
            </a:r>
            <a:r>
              <a:rPr lang="en-US" sz="3200" b="1" dirty="0">
                <a:solidFill>
                  <a:prstClr val="black"/>
                </a:solidFill>
                <a:ea typeface="+mn-ea"/>
                <a:cs typeface="+mn-cs"/>
              </a:rPr>
              <a:t>SPLINT </a:t>
            </a:r>
            <a:endParaRPr lang="en-US" sz="3200" dirty="0">
              <a:solidFill>
                <a:prstClr val="black"/>
              </a:solidFill>
              <a:ea typeface="+mn-ea"/>
              <a:cs typeface="+mn-cs"/>
            </a:endParaRPr>
          </a:p>
        </p:txBody>
      </p:sp>
      <p:sp>
        <p:nvSpPr>
          <p:cNvPr id="3" name="Content Placeholder 2"/>
          <p:cNvSpPr>
            <a:spLocks noGrp="1"/>
          </p:cNvSpPr>
          <p:nvPr>
            <p:ph idx="1"/>
          </p:nvPr>
        </p:nvSpPr>
        <p:spPr/>
        <p:txBody>
          <a:bodyPr>
            <a:normAutofit fontScale="92500" lnSpcReduction="20000"/>
          </a:bodyPr>
          <a:lstStyle/>
          <a:p>
            <a:endParaRPr lang="en-US" dirty="0"/>
          </a:p>
          <a:p>
            <a:r>
              <a:rPr lang="en-US" dirty="0" smtClean="0"/>
              <a:t>Keep </a:t>
            </a:r>
            <a:r>
              <a:rPr lang="en-US" dirty="0"/>
              <a:t>the cast or splint dry at all times </a:t>
            </a:r>
          </a:p>
          <a:p>
            <a:r>
              <a:rPr lang="en-US" dirty="0" smtClean="0"/>
              <a:t>Encourage </a:t>
            </a:r>
            <a:r>
              <a:rPr lang="en-US" dirty="0"/>
              <a:t>patients to try not to scratch their skin under the cast or splint with a sharp or blunt object </a:t>
            </a:r>
          </a:p>
          <a:p>
            <a:r>
              <a:rPr lang="en-US" dirty="0" smtClean="0"/>
              <a:t>Allow the cast to dry for 24 hours before putting weight on it or resting it on a hard surface </a:t>
            </a:r>
          </a:p>
          <a:p>
            <a:r>
              <a:rPr lang="en-US" dirty="0" smtClean="0"/>
              <a:t>For acute injuries, elevate the injured part for 24-48 hours and have the patient wiggle their fingers or toes frequently </a:t>
            </a:r>
          </a:p>
          <a:p>
            <a:endParaRPr lang="en-US" dirty="0"/>
          </a:p>
          <a:p>
            <a:pPr marL="0" indent="0">
              <a:buNone/>
            </a:pPr>
            <a:endParaRPr lang="en-US" dirty="0"/>
          </a:p>
        </p:txBody>
      </p:sp>
    </p:spTree>
    <p:extLst>
      <p:ext uri="{BB962C8B-B14F-4D97-AF65-F5344CB8AC3E}">
        <p14:creationId xmlns:p14="http://schemas.microsoft.com/office/powerpoint/2010/main" val="24383389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Return </a:t>
            </a:r>
            <a:r>
              <a:rPr lang="en-US" b="1" dirty="0" smtClean="0"/>
              <a:t>to the health clinic </a:t>
            </a:r>
            <a:endParaRPr lang="en-US" dirty="0"/>
          </a:p>
        </p:txBody>
      </p:sp>
      <p:sp>
        <p:nvSpPr>
          <p:cNvPr id="3" name="Content Placeholder 2"/>
          <p:cNvSpPr>
            <a:spLocks noGrp="1"/>
          </p:cNvSpPr>
          <p:nvPr>
            <p:ph idx="1"/>
          </p:nvPr>
        </p:nvSpPr>
        <p:spPr/>
        <p:txBody>
          <a:bodyPr>
            <a:normAutofit fontScale="92500"/>
          </a:bodyPr>
          <a:lstStyle/>
          <a:p>
            <a:endParaRPr lang="en-US" dirty="0"/>
          </a:p>
          <a:p>
            <a:r>
              <a:rPr lang="en-US" dirty="0" smtClean="0"/>
              <a:t>Your </a:t>
            </a:r>
            <a:r>
              <a:rPr lang="en-US" dirty="0"/>
              <a:t>cast or splint gets wet or becomes soft or broken </a:t>
            </a:r>
          </a:p>
          <a:p>
            <a:r>
              <a:rPr lang="en-US" dirty="0" smtClean="0"/>
              <a:t>You </a:t>
            </a:r>
            <a:r>
              <a:rPr lang="en-US" dirty="0"/>
              <a:t>have increasing pain </a:t>
            </a:r>
          </a:p>
          <a:p>
            <a:r>
              <a:rPr lang="en-US" dirty="0" smtClean="0"/>
              <a:t>You </a:t>
            </a:r>
            <a:r>
              <a:rPr lang="en-US" dirty="0"/>
              <a:t>experience numbness or tingling, or have difficulty moving your fingers or toes </a:t>
            </a:r>
          </a:p>
          <a:p>
            <a:r>
              <a:rPr lang="en-US" dirty="0" smtClean="0"/>
              <a:t>You </a:t>
            </a:r>
            <a:r>
              <a:rPr lang="en-US" dirty="0"/>
              <a:t>see a change in skin colour of the extremity </a:t>
            </a:r>
          </a:p>
          <a:p>
            <a:r>
              <a:rPr lang="en-US" dirty="0" smtClean="0"/>
              <a:t>Your </a:t>
            </a:r>
            <a:r>
              <a:rPr lang="en-US" dirty="0"/>
              <a:t>cast or splint has a foul </a:t>
            </a:r>
            <a:r>
              <a:rPr lang="en-US" dirty="0" err="1"/>
              <a:t>odour</a:t>
            </a:r>
            <a:r>
              <a:rPr lang="en-US" dirty="0"/>
              <a:t> </a:t>
            </a:r>
          </a:p>
          <a:p>
            <a:endParaRPr lang="en-US" dirty="0"/>
          </a:p>
        </p:txBody>
      </p:sp>
    </p:spTree>
    <p:extLst>
      <p:ext uri="{BB962C8B-B14F-4D97-AF65-F5344CB8AC3E}">
        <p14:creationId xmlns:p14="http://schemas.microsoft.com/office/powerpoint/2010/main" val="4184877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0" i="0" u="none" strike="noStrike" baseline="0" dirty="0" smtClean="0">
                <a:solidFill>
                  <a:srgbClr val="000000"/>
                </a:solidFill>
                <a:latin typeface="Arial"/>
              </a:rPr>
              <a:t>Applying a back slab, as opposed to a full cast should allow for swelling of the limb. </a:t>
            </a:r>
          </a:p>
          <a:p>
            <a:r>
              <a:rPr lang="en-US" b="0" i="0" u="none" strike="noStrike" baseline="0" dirty="0" smtClean="0">
                <a:solidFill>
                  <a:srgbClr val="000000"/>
                </a:solidFill>
                <a:latin typeface="Arial"/>
              </a:rPr>
              <a:t>A good cast fits well, does not cause constriction, is smooth on the inside and is lightweight </a:t>
            </a:r>
            <a:endParaRPr lang="en-US" dirty="0"/>
          </a:p>
        </p:txBody>
      </p:sp>
    </p:spTree>
    <p:extLst>
      <p:ext uri="{BB962C8B-B14F-4D97-AF65-F5344CB8AC3E}">
        <p14:creationId xmlns:p14="http://schemas.microsoft.com/office/powerpoint/2010/main" val="34025434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Complications</a:t>
            </a:r>
            <a:endParaRPr lang="en-US" dirty="0"/>
          </a:p>
        </p:txBody>
      </p:sp>
      <p:sp>
        <p:nvSpPr>
          <p:cNvPr id="3" name="Content Placeholder 2"/>
          <p:cNvSpPr>
            <a:spLocks noGrp="1"/>
          </p:cNvSpPr>
          <p:nvPr>
            <p:ph idx="1"/>
          </p:nvPr>
        </p:nvSpPr>
        <p:spPr/>
        <p:txBody>
          <a:bodyPr>
            <a:normAutofit/>
          </a:bodyPr>
          <a:lstStyle/>
          <a:p>
            <a:r>
              <a:rPr lang="en-US" b="0" i="0" u="none" strike="noStrike" baseline="0" dirty="0" smtClean="0">
                <a:solidFill>
                  <a:srgbClr val="000000"/>
                </a:solidFill>
                <a:latin typeface="Arial"/>
              </a:rPr>
              <a:t>stiffness, </a:t>
            </a:r>
          </a:p>
          <a:p>
            <a:r>
              <a:rPr lang="en-US" b="0" i="0" u="none" strike="noStrike" baseline="0" dirty="0" smtClean="0">
                <a:solidFill>
                  <a:srgbClr val="000000"/>
                </a:solidFill>
                <a:latin typeface="Arial"/>
              </a:rPr>
              <a:t>pressure sores, </a:t>
            </a:r>
          </a:p>
          <a:p>
            <a:r>
              <a:rPr lang="en-US" b="0" i="0" u="none" strike="noStrike" baseline="0" dirty="0" smtClean="0">
                <a:solidFill>
                  <a:srgbClr val="000000"/>
                </a:solidFill>
                <a:latin typeface="Arial"/>
              </a:rPr>
              <a:t>compartment syndrome, </a:t>
            </a:r>
          </a:p>
          <a:p>
            <a:r>
              <a:rPr lang="en-US" b="0" i="0" u="none" strike="noStrike" baseline="0" dirty="0" smtClean="0">
                <a:solidFill>
                  <a:srgbClr val="000000"/>
                </a:solidFill>
                <a:latin typeface="Arial"/>
              </a:rPr>
              <a:t>muscle atrophy</a:t>
            </a:r>
            <a:endParaRPr lang="en-US" dirty="0"/>
          </a:p>
        </p:txBody>
      </p:sp>
    </p:spTree>
    <p:extLst>
      <p:ext uri="{BB962C8B-B14F-4D97-AF65-F5344CB8AC3E}">
        <p14:creationId xmlns:p14="http://schemas.microsoft.com/office/powerpoint/2010/main" val="4500899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Diagnosis</a:t>
            </a:r>
            <a:endParaRPr lang="en-US" dirty="0"/>
          </a:p>
        </p:txBody>
      </p:sp>
      <p:sp>
        <p:nvSpPr>
          <p:cNvPr id="3" name="Content Placeholder 2"/>
          <p:cNvSpPr>
            <a:spLocks noGrp="1"/>
          </p:cNvSpPr>
          <p:nvPr>
            <p:ph idx="1"/>
          </p:nvPr>
        </p:nvSpPr>
        <p:spPr/>
        <p:txBody>
          <a:bodyPr>
            <a:normAutofit lnSpcReduction="10000"/>
          </a:bodyPr>
          <a:lstStyle/>
          <a:p>
            <a:r>
              <a:rPr lang="en-US" dirty="0" smtClean="0"/>
              <a:t>Anxiety related to pop application outcome as evidenced by patient asking many questions.</a:t>
            </a:r>
          </a:p>
          <a:p>
            <a:r>
              <a:rPr lang="en-US" dirty="0" smtClean="0"/>
              <a:t>Acute pain related to broken bone as evidenced by pain score of 7 on the pain score  scale of 1 to 10.</a:t>
            </a:r>
          </a:p>
          <a:p>
            <a:r>
              <a:rPr lang="en-US" dirty="0" smtClean="0"/>
              <a:t>Risk for gangrene related to pop application as evidenced by tight pop.</a:t>
            </a:r>
          </a:p>
          <a:p>
            <a:r>
              <a:rPr lang="en-US" dirty="0" smtClean="0"/>
              <a:t>Risk for </a:t>
            </a:r>
            <a:r>
              <a:rPr lang="en-US" dirty="0" err="1" smtClean="0"/>
              <a:t>malalignment</a:t>
            </a:r>
            <a:r>
              <a:rPr lang="en-US" dirty="0" smtClean="0"/>
              <a:t> related to poor manipulation as evidenced by weak pop.</a:t>
            </a:r>
            <a:endParaRPr lang="en-US" dirty="0"/>
          </a:p>
        </p:txBody>
      </p:sp>
    </p:spTree>
    <p:extLst>
      <p:ext uri="{BB962C8B-B14F-4D97-AF65-F5344CB8AC3E}">
        <p14:creationId xmlns:p14="http://schemas.microsoft.com/office/powerpoint/2010/main" val="173457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Indications for the application of a Plaster of Paris (POP) </a:t>
            </a:r>
            <a:r>
              <a:rPr lang="en-US" dirty="0" err="1" smtClean="0"/>
              <a:t>backslab</a:t>
            </a:r>
            <a:r>
              <a:rPr lang="en-US" dirty="0" smtClean="0"/>
              <a:t> </a:t>
            </a:r>
            <a:br>
              <a:rPr lang="en-US" dirty="0" smtClean="0"/>
            </a:b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r>
              <a:rPr lang="en-US" dirty="0" smtClean="0"/>
              <a:t>To </a:t>
            </a:r>
            <a:r>
              <a:rPr lang="en-US" dirty="0" err="1"/>
              <a:t>immobilise</a:t>
            </a:r>
            <a:r>
              <a:rPr lang="en-US" dirty="0"/>
              <a:t>, splint and support an injured limb. </a:t>
            </a:r>
          </a:p>
          <a:p>
            <a:r>
              <a:rPr lang="en-US" dirty="0" smtClean="0"/>
              <a:t>As </a:t>
            </a:r>
            <a:r>
              <a:rPr lang="en-US" dirty="0"/>
              <a:t>part of therapeutic management of specific fractures / injuries. </a:t>
            </a:r>
          </a:p>
          <a:p>
            <a:r>
              <a:rPr lang="en-US" dirty="0" smtClean="0"/>
              <a:t>As </a:t>
            </a:r>
            <a:r>
              <a:rPr lang="en-US" dirty="0"/>
              <a:t>a pain relieving intervention. </a:t>
            </a:r>
          </a:p>
          <a:p>
            <a:r>
              <a:rPr lang="en-US" dirty="0" smtClean="0"/>
              <a:t>To </a:t>
            </a:r>
            <a:r>
              <a:rPr lang="en-US" dirty="0"/>
              <a:t>prevent further injury </a:t>
            </a:r>
          </a:p>
          <a:p>
            <a:endParaRPr lang="en-US" dirty="0"/>
          </a:p>
        </p:txBody>
      </p:sp>
    </p:spTree>
    <p:extLst>
      <p:ext uri="{BB962C8B-B14F-4D97-AF65-F5344CB8AC3E}">
        <p14:creationId xmlns:p14="http://schemas.microsoft.com/office/powerpoint/2010/main" val="858448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0" u="none" strike="noStrike" baseline="0" dirty="0" smtClean="0">
                <a:solidFill>
                  <a:srgbClr val="000000"/>
                </a:solidFill>
                <a:latin typeface="Arial"/>
              </a:rPr>
              <a:t>Types of </a:t>
            </a:r>
            <a:r>
              <a:rPr lang="en-US" b="1" i="0" u="none" strike="noStrike" baseline="0" dirty="0" err="1" smtClean="0">
                <a:solidFill>
                  <a:srgbClr val="000000"/>
                </a:solidFill>
                <a:latin typeface="Arial"/>
              </a:rPr>
              <a:t>backslab</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0" i="0" u="none" strike="noStrike" baseline="0" dirty="0" smtClean="0">
                <a:solidFill>
                  <a:srgbClr val="000000"/>
                </a:solidFill>
                <a:latin typeface="Arial"/>
              </a:rPr>
              <a:t>	</a:t>
            </a:r>
          </a:p>
          <a:p>
            <a:r>
              <a:rPr lang="en-US" b="0" i="0" u="none" strike="noStrike" baseline="0" dirty="0" smtClean="0">
                <a:solidFill>
                  <a:srgbClr val="000000"/>
                </a:solidFill>
                <a:latin typeface="Arial"/>
              </a:rPr>
              <a:t>Below Elbow Plaster slab 	</a:t>
            </a:r>
          </a:p>
          <a:p>
            <a:r>
              <a:rPr lang="en-US" b="0" i="0" u="none" strike="noStrike" baseline="0" dirty="0" smtClean="0">
                <a:solidFill>
                  <a:srgbClr val="000000"/>
                </a:solidFill>
                <a:latin typeface="Arial"/>
              </a:rPr>
              <a:t>Above Elbow plaster slab 	</a:t>
            </a:r>
          </a:p>
          <a:p>
            <a:r>
              <a:rPr lang="en-US" b="0" i="0" u="none" strike="noStrike" baseline="0" dirty="0" smtClean="0">
                <a:solidFill>
                  <a:srgbClr val="000000"/>
                </a:solidFill>
                <a:latin typeface="Arial"/>
              </a:rPr>
              <a:t>Ulnar Gutter Slabs 	</a:t>
            </a:r>
          </a:p>
          <a:p>
            <a:r>
              <a:rPr lang="en-US" b="0" i="0" u="none" strike="noStrike" baseline="0" dirty="0" smtClean="0">
                <a:solidFill>
                  <a:srgbClr val="000000"/>
                </a:solidFill>
                <a:latin typeface="Arial"/>
              </a:rPr>
              <a:t>Volar Slabs 	</a:t>
            </a:r>
          </a:p>
          <a:p>
            <a:r>
              <a:rPr lang="en-US" b="0" i="0" u="none" strike="noStrike" baseline="0" dirty="0" smtClean="0">
                <a:solidFill>
                  <a:srgbClr val="000000"/>
                </a:solidFill>
                <a:latin typeface="Arial"/>
              </a:rPr>
              <a:t>Scaphoid Slab 	</a:t>
            </a:r>
          </a:p>
          <a:p>
            <a:r>
              <a:rPr lang="en-US" b="0" i="0" u="none" strike="noStrike" baseline="0" dirty="0" smtClean="0">
                <a:solidFill>
                  <a:srgbClr val="000000"/>
                </a:solidFill>
                <a:latin typeface="Arial"/>
              </a:rPr>
              <a:t>Below Knee Plaster slab 	</a:t>
            </a:r>
          </a:p>
          <a:p>
            <a:r>
              <a:rPr lang="en-US" b="0" i="0" u="none" strike="noStrike" baseline="0" dirty="0" smtClean="0">
                <a:solidFill>
                  <a:srgbClr val="000000"/>
                </a:solidFill>
                <a:latin typeface="Arial"/>
              </a:rPr>
              <a:t>Above Knee Plaster slab 	</a:t>
            </a:r>
          </a:p>
          <a:p>
            <a:r>
              <a:rPr lang="en-US" b="0" i="0" u="none" strike="noStrike" baseline="0" dirty="0" smtClean="0">
                <a:solidFill>
                  <a:srgbClr val="000000"/>
                </a:solidFill>
                <a:latin typeface="Arial"/>
              </a:rPr>
              <a:t>Plaster of Paris is the materials of choice in treating fresh fractures 		</a:t>
            </a:r>
          </a:p>
        </p:txBody>
      </p:sp>
    </p:spTree>
    <p:extLst>
      <p:ext uri="{BB962C8B-B14F-4D97-AF65-F5344CB8AC3E}">
        <p14:creationId xmlns:p14="http://schemas.microsoft.com/office/powerpoint/2010/main" val="878735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000000"/>
                </a:solidFill>
                <a:latin typeface="Arial"/>
                <a:ea typeface="+mn-ea"/>
                <a:cs typeface="+mn-cs"/>
              </a:rPr>
              <a:t>Equipment Required Prepare Environment</a:t>
            </a:r>
            <a:endParaRPr lang="en-US" sz="2800" dirty="0"/>
          </a:p>
        </p:txBody>
      </p:sp>
      <p:sp>
        <p:nvSpPr>
          <p:cNvPr id="3" name="Content Placeholder 2"/>
          <p:cNvSpPr>
            <a:spLocks noGrp="1"/>
          </p:cNvSpPr>
          <p:nvPr>
            <p:ph idx="1"/>
          </p:nvPr>
        </p:nvSpPr>
        <p:spPr/>
        <p:txBody>
          <a:bodyPr>
            <a:normAutofit fontScale="85000" lnSpcReduction="10000"/>
          </a:bodyPr>
          <a:lstStyle/>
          <a:p>
            <a:pPr marL="0" indent="0">
              <a:buNone/>
            </a:pPr>
            <a:r>
              <a:rPr lang="en-US" b="0" i="0" u="none" strike="noStrike" baseline="0" dirty="0" smtClean="0">
                <a:solidFill>
                  <a:srgbClr val="000000"/>
                </a:solidFill>
                <a:latin typeface="Arial"/>
              </a:rPr>
              <a:t>	</a:t>
            </a:r>
          </a:p>
          <a:p>
            <a:r>
              <a:rPr lang="en-US" sz="3300" b="0" i="0" u="none" strike="noStrike" baseline="0" dirty="0" smtClean="0">
                <a:solidFill>
                  <a:srgbClr val="000000"/>
                </a:solidFill>
                <a:latin typeface="Arial"/>
              </a:rPr>
              <a:t>Lukewarm water (25-30ºC) required for soaking plaster of Paris 	</a:t>
            </a:r>
          </a:p>
          <a:p>
            <a:r>
              <a:rPr lang="en-US" sz="3300" b="0" i="0" u="none" strike="noStrike" baseline="0" dirty="0" smtClean="0">
                <a:solidFill>
                  <a:srgbClr val="000000"/>
                </a:solidFill>
                <a:latin typeface="Arial"/>
              </a:rPr>
              <a:t>Standard ward trolley if plaster trolley not available 	</a:t>
            </a:r>
          </a:p>
          <a:p>
            <a:r>
              <a:rPr lang="en-US" sz="3300" b="0" i="0" u="none" strike="noStrike" baseline="0" dirty="0" err="1" smtClean="0">
                <a:solidFill>
                  <a:srgbClr val="000000"/>
                </a:solidFill>
                <a:latin typeface="Arial"/>
              </a:rPr>
              <a:t>Stockinette</a:t>
            </a:r>
            <a:r>
              <a:rPr lang="en-US" sz="3300" b="0" i="0" u="none" strike="noStrike" baseline="0" dirty="0" smtClean="0">
                <a:solidFill>
                  <a:srgbClr val="000000"/>
                </a:solidFill>
                <a:latin typeface="Arial"/>
              </a:rPr>
              <a:t> – various sizes.(3M 3” upper limb, 3M 4” lower limb) 	</a:t>
            </a:r>
          </a:p>
          <a:p>
            <a:r>
              <a:rPr lang="en-US" sz="3300" b="0" i="0" u="none" strike="noStrike" baseline="0" dirty="0" err="1" smtClean="0">
                <a:solidFill>
                  <a:srgbClr val="000000"/>
                </a:solidFill>
                <a:latin typeface="Arial"/>
              </a:rPr>
              <a:t>Softban</a:t>
            </a:r>
            <a:r>
              <a:rPr lang="en-US" sz="3300" b="0" i="0" u="none" strike="noStrike" baseline="0" dirty="0" smtClean="0">
                <a:solidFill>
                  <a:srgbClr val="000000"/>
                </a:solidFill>
                <a:latin typeface="Arial"/>
              </a:rPr>
              <a:t> synthetic </a:t>
            </a:r>
            <a:r>
              <a:rPr lang="en-US" sz="3300" b="0" i="0" u="none" strike="noStrike" baseline="0" dirty="0" err="1" smtClean="0">
                <a:solidFill>
                  <a:srgbClr val="000000"/>
                </a:solidFill>
                <a:latin typeface="Arial"/>
              </a:rPr>
              <a:t>orthopaedic</a:t>
            </a:r>
            <a:r>
              <a:rPr lang="en-US" sz="3300" b="0" i="0" u="none" strike="noStrike" baseline="0" dirty="0" smtClean="0">
                <a:solidFill>
                  <a:srgbClr val="000000"/>
                </a:solidFill>
                <a:latin typeface="Arial"/>
              </a:rPr>
              <a:t> padding – various sizes. 	</a:t>
            </a:r>
          </a:p>
          <a:p>
            <a:r>
              <a:rPr lang="en-US" sz="3300" b="0" i="0" u="none" strike="noStrike" baseline="0" dirty="0" err="1" smtClean="0">
                <a:solidFill>
                  <a:srgbClr val="000000"/>
                </a:solidFill>
                <a:latin typeface="Arial"/>
              </a:rPr>
              <a:t>Mollelast</a:t>
            </a:r>
            <a:r>
              <a:rPr lang="en-US" sz="3300" b="0" i="0" u="none" strike="noStrike" baseline="0" dirty="0" smtClean="0">
                <a:solidFill>
                  <a:srgbClr val="000000"/>
                </a:solidFill>
                <a:latin typeface="Arial"/>
              </a:rPr>
              <a:t> bandages – various sizes. </a:t>
            </a:r>
            <a:r>
              <a:rPr lang="en-US" b="0" i="0" u="none" strike="noStrike" baseline="0" dirty="0" smtClean="0">
                <a:solidFill>
                  <a:srgbClr val="000000"/>
                </a:solidFill>
                <a:latin typeface="Arial"/>
              </a:rPr>
              <a:t>		</a:t>
            </a:r>
          </a:p>
          <a:p>
            <a:endParaRPr lang="en-US" dirty="0"/>
          </a:p>
        </p:txBody>
      </p:sp>
    </p:spTree>
    <p:extLst>
      <p:ext uri="{BB962C8B-B14F-4D97-AF65-F5344CB8AC3E}">
        <p14:creationId xmlns:p14="http://schemas.microsoft.com/office/powerpoint/2010/main" val="2642188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solidFill>
                  <a:srgbClr val="000000"/>
                </a:solidFill>
                <a:latin typeface="Arial"/>
              </a:rPr>
              <a:t>Appropriate width of plaster of Paris as per </a:t>
            </a:r>
            <a:r>
              <a:rPr lang="en-US" dirty="0" smtClean="0">
                <a:solidFill>
                  <a:srgbClr val="000000"/>
                </a:solidFill>
                <a:latin typeface="Arial"/>
              </a:rPr>
              <a:t> </a:t>
            </a:r>
            <a:r>
              <a:rPr lang="en-US" dirty="0">
                <a:solidFill>
                  <a:srgbClr val="000000"/>
                </a:solidFill>
                <a:latin typeface="Arial"/>
              </a:rPr>
              <a:t>individual clinical need ensuring that the slab covers two thirds of the limb circumference. 	</a:t>
            </a:r>
          </a:p>
          <a:p>
            <a:pPr marL="0" indent="0">
              <a:buNone/>
            </a:pPr>
            <a:r>
              <a:rPr lang="en-US" dirty="0" smtClean="0">
                <a:solidFill>
                  <a:srgbClr val="000000"/>
                </a:solidFill>
                <a:latin typeface="Arial"/>
              </a:rPr>
              <a:t> </a:t>
            </a:r>
            <a:r>
              <a:rPr lang="en-US" dirty="0">
                <a:solidFill>
                  <a:srgbClr val="000000"/>
                </a:solidFill>
                <a:latin typeface="Arial"/>
              </a:rPr>
              <a:t>		</a:t>
            </a:r>
          </a:p>
        </p:txBody>
      </p:sp>
    </p:spTree>
    <p:extLst>
      <p:ext uri="{BB962C8B-B14F-4D97-AF65-F5344CB8AC3E}">
        <p14:creationId xmlns:p14="http://schemas.microsoft.com/office/powerpoint/2010/main" val="95520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000000"/>
                </a:solidFill>
                <a:latin typeface="Arial"/>
              </a:rPr>
              <a:t>Triangular bandage or crutches as required 	</a:t>
            </a:r>
          </a:p>
          <a:p>
            <a:r>
              <a:rPr lang="en-US" dirty="0">
                <a:solidFill>
                  <a:srgbClr val="000000"/>
                </a:solidFill>
                <a:latin typeface="Arial"/>
              </a:rPr>
              <a:t>Towel 	</a:t>
            </a:r>
          </a:p>
          <a:p>
            <a:r>
              <a:rPr lang="en-US" dirty="0">
                <a:solidFill>
                  <a:srgbClr val="000000"/>
                </a:solidFill>
                <a:latin typeface="Arial"/>
              </a:rPr>
              <a:t>Gloves 	</a:t>
            </a:r>
          </a:p>
          <a:p>
            <a:r>
              <a:rPr lang="en-US" dirty="0">
                <a:solidFill>
                  <a:srgbClr val="000000"/>
                </a:solidFill>
                <a:latin typeface="Arial"/>
              </a:rPr>
              <a:t>Written advice, e.g. cast care instructions, crutches information</a:t>
            </a:r>
            <a:endParaRPr lang="en-US" dirty="0"/>
          </a:p>
          <a:p>
            <a:endParaRPr lang="en-US" dirty="0"/>
          </a:p>
        </p:txBody>
      </p:sp>
    </p:spTree>
    <p:extLst>
      <p:ext uri="{BB962C8B-B14F-4D97-AF65-F5344CB8AC3E}">
        <p14:creationId xmlns:p14="http://schemas.microsoft.com/office/powerpoint/2010/main" val="2635496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op prep</a:t>
            </a:r>
            <a:endParaRPr lang="en-US" dirty="0"/>
          </a:p>
        </p:txBody>
      </p:sp>
      <p:sp>
        <p:nvSpPr>
          <p:cNvPr id="3" name="Content Placeholder 2"/>
          <p:cNvSpPr>
            <a:spLocks noGrp="1"/>
          </p:cNvSpPr>
          <p:nvPr>
            <p:ph idx="1"/>
          </p:nvPr>
        </p:nvSpPr>
        <p:spPr/>
        <p:txBody>
          <a:bodyPr/>
          <a:lstStyle/>
          <a:p>
            <a:r>
              <a:rPr lang="en-US" b="0" i="0" u="none" strike="noStrike" baseline="0" dirty="0" smtClean="0">
                <a:solidFill>
                  <a:srgbClr val="000000"/>
                </a:solidFill>
                <a:latin typeface="Arial"/>
              </a:rPr>
              <a:t>Remove any rings or </a:t>
            </a:r>
            <a:r>
              <a:rPr lang="en-US" b="0" i="0" u="none" strike="noStrike" baseline="0" dirty="0" err="1" smtClean="0">
                <a:solidFill>
                  <a:srgbClr val="000000"/>
                </a:solidFill>
                <a:latin typeface="Arial"/>
              </a:rPr>
              <a:t>jewellery</a:t>
            </a:r>
            <a:r>
              <a:rPr lang="en-US" b="0" i="0" u="none" strike="noStrike" baseline="0" dirty="0" smtClean="0">
                <a:solidFill>
                  <a:srgbClr val="000000"/>
                </a:solidFill>
                <a:latin typeface="Arial"/>
              </a:rPr>
              <a:t> and </a:t>
            </a:r>
            <a:r>
              <a:rPr lang="en-US" b="0" i="0" u="none" strike="noStrike" baseline="0" smtClean="0">
                <a:solidFill>
                  <a:srgbClr val="000000"/>
                </a:solidFill>
                <a:latin typeface="Arial"/>
              </a:rPr>
              <a:t>nail </a:t>
            </a:r>
            <a:r>
              <a:rPr lang="en-US" b="0" i="0" u="none" strike="noStrike" baseline="0" smtClean="0">
                <a:solidFill>
                  <a:srgbClr val="000000"/>
                </a:solidFill>
                <a:latin typeface="Arial"/>
              </a:rPr>
              <a:t>varnish </a:t>
            </a:r>
            <a:r>
              <a:rPr lang="en-US" b="0" i="0" u="none" strike="noStrike" baseline="0" dirty="0" smtClean="0">
                <a:solidFill>
                  <a:srgbClr val="000000"/>
                </a:solidFill>
                <a:latin typeface="Arial"/>
              </a:rPr>
              <a:t>and support the injured limb in a sling or on a pillow. The circulatory state and the nerve supply of the limb (neurovascular observations) should be checked before and after the application of a </a:t>
            </a:r>
            <a:r>
              <a:rPr lang="en-US" dirty="0" smtClean="0">
                <a:solidFill>
                  <a:srgbClr val="000000"/>
                </a:solidFill>
                <a:latin typeface="Arial"/>
              </a:rPr>
              <a:t>pop</a:t>
            </a:r>
            <a:r>
              <a:rPr lang="en-US" b="0" i="0" u="none" strike="noStrike" baseline="0" dirty="0" smtClean="0">
                <a:solidFill>
                  <a:srgbClr val="000000"/>
                </a:solidFill>
                <a:latin typeface="Arial"/>
              </a:rPr>
              <a:t>.</a:t>
            </a:r>
            <a:endParaRPr lang="en-US" dirty="0"/>
          </a:p>
        </p:txBody>
      </p:sp>
    </p:spTree>
    <p:extLst>
      <p:ext uri="{BB962C8B-B14F-4D97-AF65-F5344CB8AC3E}">
        <p14:creationId xmlns:p14="http://schemas.microsoft.com/office/powerpoint/2010/main" val="521024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1092</Words>
  <Application>Microsoft Office PowerPoint</Application>
  <PresentationFormat>On-screen Show (4:3)</PresentationFormat>
  <Paragraphs>97</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PLASTER OF PARIS APPLICATION</vt:lpstr>
      <vt:lpstr>Defn</vt:lpstr>
      <vt:lpstr>PowerPoint Presentation</vt:lpstr>
      <vt:lpstr>Indications for the application of a Plaster of Paris (POP) backslab  </vt:lpstr>
      <vt:lpstr>Types of backslab</vt:lpstr>
      <vt:lpstr>Equipment Required Prepare Environment</vt:lpstr>
      <vt:lpstr>PowerPoint Presentation</vt:lpstr>
      <vt:lpstr>PowerPoint Presentation</vt:lpstr>
      <vt:lpstr>Pre op prep</vt:lpstr>
      <vt:lpstr>PowerPoint Presentation</vt:lpstr>
      <vt:lpstr>PowerPoint Presentation</vt:lpstr>
      <vt:lpstr>PowerPoint Presentation</vt:lpstr>
      <vt:lpstr>  CAST APPLICATION   </vt:lpstr>
      <vt:lpstr>PowerPoint Presentation</vt:lpstr>
      <vt:lpstr>procedure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SPLINT APPLICATION  </vt:lpstr>
      <vt:lpstr>PowerPoint Presentation</vt:lpstr>
      <vt:lpstr>PowerPoint Presentation</vt:lpstr>
      <vt:lpstr>PowerPoint Presentation</vt:lpstr>
      <vt:lpstr>PowerPoint Presentation</vt:lpstr>
      <vt:lpstr>CARING FOR A CAST OR SPLINT </vt:lpstr>
      <vt:lpstr>Return to the health clinic </vt:lpstr>
      <vt:lpstr>Complications</vt:lpstr>
      <vt:lpstr>Nursing Diagnosis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17</cp:revision>
  <dcterms:created xsi:type="dcterms:W3CDTF">2019-04-24T18:52:31Z</dcterms:created>
  <dcterms:modified xsi:type="dcterms:W3CDTF">2019-05-02T05:29:20Z</dcterms:modified>
</cp:coreProperties>
</file>