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6" r:id="rId2"/>
    <p:sldId id="277" r:id="rId3"/>
    <p:sldId id="257" r:id="rId4"/>
    <p:sldId id="258" r:id="rId5"/>
    <p:sldId id="259" r:id="rId6"/>
    <p:sldId id="260" r:id="rId7"/>
    <p:sldId id="261" r:id="rId8"/>
    <p:sldId id="268" r:id="rId9"/>
    <p:sldId id="270" r:id="rId10"/>
    <p:sldId id="264" r:id="rId11"/>
    <p:sldId id="262" r:id="rId12"/>
    <p:sldId id="265" r:id="rId13"/>
    <p:sldId id="267" r:id="rId14"/>
    <p:sldId id="266" r:id="rId15"/>
    <p:sldId id="275" r:id="rId16"/>
    <p:sldId id="263" r:id="rId17"/>
    <p:sldId id="272" r:id="rId18"/>
    <p:sldId id="271"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7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438D5-C925-4EDC-A68A-3E090943D086}" type="datetimeFigureOut">
              <a:rPr lang="en-US" smtClean="0"/>
              <a:t>4/3/2024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49184-5790-4365-8360-0D811B1977C8}" type="slidenum">
              <a:rPr lang="en-US" smtClean="0"/>
              <a:t>‹#›</a:t>
            </a:fld>
            <a:endParaRPr lang="en-US"/>
          </a:p>
        </p:txBody>
      </p:sp>
    </p:spTree>
    <p:extLst>
      <p:ext uri="{BB962C8B-B14F-4D97-AF65-F5344CB8AC3E}">
        <p14:creationId xmlns:p14="http://schemas.microsoft.com/office/powerpoint/2010/main" val="3613405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Painful condition</a:t>
            </a:r>
            <a:r>
              <a:rPr lang="en-US" baseline="0" dirty="0" smtClean="0"/>
              <a:t> affects the tendons on the thumb side of the wrist</a:t>
            </a:r>
            <a:endParaRPr lang="en-US" dirty="0"/>
          </a:p>
        </p:txBody>
      </p:sp>
      <p:sp>
        <p:nvSpPr>
          <p:cNvPr id="4" name="Slide Number Placeholder 3"/>
          <p:cNvSpPr>
            <a:spLocks noGrp="1"/>
          </p:cNvSpPr>
          <p:nvPr>
            <p:ph type="sldNum" sz="quarter" idx="10"/>
          </p:nvPr>
        </p:nvSpPr>
        <p:spPr/>
        <p:txBody>
          <a:bodyPr/>
          <a:lstStyle/>
          <a:p>
            <a:fld id="{D8849184-5790-4365-8360-0D811B1977C8}" type="slidenum">
              <a:rPr lang="en-US" smtClean="0"/>
              <a:t>3</a:t>
            </a:fld>
            <a:endParaRPr lang="en-US"/>
          </a:p>
        </p:txBody>
      </p:sp>
    </p:spTree>
    <p:extLst>
      <p:ext uri="{BB962C8B-B14F-4D97-AF65-F5344CB8AC3E}">
        <p14:creationId xmlns:p14="http://schemas.microsoft.com/office/powerpoint/2010/main" val="2951912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PIP fracture-subluxations occur when fractures of the middle phalangeal base compromise the buttressing effect of its volar lip resulting in dorsal instability and subluxation of the remaining uninjured middle phalangeal base joint surface relative to the proximal phalangeal head. This injury pattern is a relatively common indication for an extension block splint when the uninjured portion of the joint reduces in PIP joint flexion. PIP joint. fracture-subluxations that do not reduce in flexion or require extreme flexion would be contraindicated for the use of this splinting technique alone and may likely require operative intervention.</a:t>
            </a:r>
            <a:endParaRPr lang="en-US" dirty="0"/>
          </a:p>
        </p:txBody>
      </p:sp>
      <p:sp>
        <p:nvSpPr>
          <p:cNvPr id="4" name="Slide Number Placeholder 3"/>
          <p:cNvSpPr>
            <a:spLocks noGrp="1"/>
          </p:cNvSpPr>
          <p:nvPr>
            <p:ph type="sldNum" sz="quarter" idx="10"/>
          </p:nvPr>
        </p:nvSpPr>
        <p:spPr/>
        <p:txBody>
          <a:bodyPr/>
          <a:lstStyle/>
          <a:p>
            <a:fld id="{D8849184-5790-4365-8360-0D811B1977C8}" type="slidenum">
              <a:rPr lang="en-US" smtClean="0"/>
              <a:t>16</a:t>
            </a:fld>
            <a:endParaRPr lang="en-US"/>
          </a:p>
        </p:txBody>
      </p:sp>
    </p:spTree>
    <p:extLst>
      <p:ext uri="{BB962C8B-B14F-4D97-AF65-F5344CB8AC3E}">
        <p14:creationId xmlns:p14="http://schemas.microsoft.com/office/powerpoint/2010/main" val="2549144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A0A36B-CD80-478E-95E4-EE9F761B47BA}"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930304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A0A36B-CD80-478E-95E4-EE9F761B47BA}"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1202228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A0A36B-CD80-478E-95E4-EE9F761B47BA}"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20520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A0A36B-CD80-478E-95E4-EE9F761B47BA}"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662861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A0A36B-CD80-478E-95E4-EE9F761B47BA}"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2961764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A0A36B-CD80-478E-95E4-EE9F761B47BA}"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2325099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A0A36B-CD80-478E-95E4-EE9F761B47BA}" type="datetimeFigureOut">
              <a:rPr lang="en-US" smtClean="0"/>
              <a:t>4/3/2024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911501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A0A36B-CD80-478E-95E4-EE9F761B47BA}" type="datetimeFigureOut">
              <a:rPr lang="en-US" smtClean="0"/>
              <a:t>4/3/2024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143838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A0A36B-CD80-478E-95E4-EE9F761B47BA}" type="datetimeFigureOut">
              <a:rPr lang="en-US" smtClean="0"/>
              <a:t>4/3/2024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274583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A0A36B-CD80-478E-95E4-EE9F761B47BA}"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2335450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A0A36B-CD80-478E-95E4-EE9F761B47BA}"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2FC9B-056C-41FF-A2CF-77837982288D}" type="slidenum">
              <a:rPr lang="en-US" smtClean="0"/>
              <a:t>‹#›</a:t>
            </a:fld>
            <a:endParaRPr lang="en-US"/>
          </a:p>
        </p:txBody>
      </p:sp>
    </p:spTree>
    <p:extLst>
      <p:ext uri="{BB962C8B-B14F-4D97-AF65-F5344CB8AC3E}">
        <p14:creationId xmlns:p14="http://schemas.microsoft.com/office/powerpoint/2010/main" val="4201941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A0A36B-CD80-478E-95E4-EE9F761B47BA}" type="datetimeFigureOut">
              <a:rPr lang="en-US" smtClean="0"/>
              <a:t>4/3/2024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2FC9B-056C-41FF-A2CF-77837982288D}" type="slidenum">
              <a:rPr lang="en-US" smtClean="0"/>
              <a:t>‹#›</a:t>
            </a:fld>
            <a:endParaRPr lang="en-US"/>
          </a:p>
        </p:txBody>
      </p:sp>
    </p:spTree>
    <p:extLst>
      <p:ext uri="{BB962C8B-B14F-4D97-AF65-F5344CB8AC3E}">
        <p14:creationId xmlns:p14="http://schemas.microsoft.com/office/powerpoint/2010/main" val="1661820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msdmanuals.com/professional/injuries-poisoning/how-to-splint-or-immobilize-an-upper-limb/how-to-apply-a-thumb-spica-splint#v1338851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msdmanuals.com/professional/injuries-poisoning/fractures/compartment-syndr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smtClean="0">
                <a:latin typeface="Times New Roman" panose="02020603050405020304" pitchFamily="18" charset="0"/>
                <a:cs typeface="Times New Roman" panose="02020603050405020304" pitchFamily="18" charset="0"/>
              </a:rPr>
              <a:t>                     Orthopedic  </a:t>
            </a:r>
            <a:r>
              <a:rPr lang="en-US" sz="3200" dirty="0">
                <a:latin typeface="Times New Roman" panose="02020603050405020304" pitchFamily="18" charset="0"/>
                <a:cs typeface="Times New Roman" panose="02020603050405020304" pitchFamily="18" charset="0"/>
              </a:rPr>
              <a:t>trauma department            </a:t>
            </a:r>
          </a:p>
          <a:p>
            <a:pPr marL="0" indent="0">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Machakos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campus</a:t>
            </a:r>
          </a:p>
          <a:p>
            <a:pPr marL="0" indent="0">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c.o.t.m</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Year One Semester Two</a:t>
            </a:r>
          </a:p>
          <a:p>
            <a:pPr marL="0" indent="0">
              <a:buNone/>
            </a:pPr>
            <a:r>
              <a:rPr lang="en-US" sz="3200" dirty="0">
                <a:latin typeface="Times New Roman" panose="02020603050405020304" pitchFamily="18" charset="0"/>
                <a:cs typeface="Times New Roman" panose="02020603050405020304" pitchFamily="18" charset="0"/>
              </a:rPr>
              <a:t>                         Casting and splinting techniques</a:t>
            </a:r>
          </a:p>
          <a:p>
            <a:pPr marL="0" indent="0">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Thumb Spica and extension block splint</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By</a:t>
            </a:r>
          </a:p>
          <a:p>
            <a:pPr marL="0" indent="0">
              <a:buNone/>
            </a:pPr>
            <a:r>
              <a:rPr lang="en-US" sz="3200" dirty="0">
                <a:latin typeface="Times New Roman" panose="02020603050405020304" pitchFamily="18" charset="0"/>
                <a:cs typeface="Times New Roman" panose="02020603050405020304" pitchFamily="18" charset="0"/>
              </a:rPr>
              <a:t>                                  Mercy </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Iburu</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9826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Unroll additional splint material, folding it back and forth along the first length until there are 6 to 8 layers (when using single-layer rolls).</a:t>
            </a:r>
          </a:p>
          <a:p>
            <a:r>
              <a:rPr lang="en-US" dirty="0"/>
              <a:t>Alternatively, if using ready-made splint material, cut a single piece to the above length.</a:t>
            </a:r>
          </a:p>
          <a:p>
            <a:r>
              <a:rPr lang="en-US" dirty="0"/>
              <a:t>Immerse the splinting material in lukewarm water.</a:t>
            </a:r>
          </a:p>
          <a:p>
            <a:r>
              <a:rPr lang="en-US" dirty="0"/>
              <a:t>Squeeze excess water from the splinting material (do not wring out plaster).</a:t>
            </a:r>
          </a:p>
          <a:p>
            <a:r>
              <a:rPr lang="en-US" dirty="0"/>
              <a:t>Apply the splint material around the thumb and radial side of the forearm.</a:t>
            </a:r>
          </a:p>
          <a:p>
            <a:r>
              <a:rPr lang="en-US" dirty="0"/>
              <a:t>Fold the extra </a:t>
            </a:r>
            <a:r>
              <a:rPr lang="en-US" dirty="0" err="1"/>
              <a:t>stockinette</a:t>
            </a:r>
            <a:r>
              <a:rPr lang="en-US" dirty="0"/>
              <a:t> and cotton padding to cover all edges of the splinting </a:t>
            </a:r>
            <a:r>
              <a:rPr lang="en-US" dirty="0" smtClean="0"/>
              <a:t>material</a:t>
            </a:r>
            <a:endParaRPr lang="en-US" dirty="0"/>
          </a:p>
        </p:txBody>
      </p:sp>
    </p:spTree>
    <p:extLst>
      <p:ext uri="{BB962C8B-B14F-4D97-AF65-F5344CB8AC3E}">
        <p14:creationId xmlns:p14="http://schemas.microsoft.com/office/powerpoint/2010/main" val="1887717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endParaRPr lang="en-US" dirty="0"/>
          </a:p>
          <a:p>
            <a:r>
              <a:rPr lang="en-US" dirty="0"/>
              <a:t>Wrap the elastic wrap over the splinting material distally to proximally and overlap each revolution by half the width of the elastic wrap.</a:t>
            </a:r>
          </a:p>
          <a:p>
            <a:r>
              <a:rPr lang="en-US" dirty="0"/>
              <a:t>Smooth out the splinting material using your palms rather than your fingertips to conform to the contour of the arm to fill in the interstices in the material.</a:t>
            </a:r>
          </a:p>
          <a:p>
            <a:r>
              <a:rPr lang="en-US" dirty="0"/>
              <a:t>Maintain the thumb in a slightly flexed and abducted position and the hand and wrist in a position as if holding a narrow cup or the stem of a wine glass until the splinting material hardens (see figure </a:t>
            </a:r>
            <a:r>
              <a:rPr lang="en-US" u="sng" dirty="0">
                <a:hlinkClick r:id="rId2" tooltip="Thumb Spica Splint"/>
              </a:rPr>
              <a:t>Thumb </a:t>
            </a:r>
            <a:r>
              <a:rPr lang="en-US" u="sng" dirty="0" err="1">
                <a:hlinkClick r:id="rId2" tooltip="Thumb Spica Splint"/>
              </a:rPr>
              <a:t>spica</a:t>
            </a:r>
            <a:r>
              <a:rPr lang="en-US" u="sng" dirty="0">
                <a:hlinkClick r:id="rId2" tooltip="Thumb Spica Splint"/>
              </a:rPr>
              <a:t> splint</a:t>
            </a:r>
            <a:r>
              <a:rPr lang="en-US" dirty="0"/>
              <a:t>).</a:t>
            </a:r>
          </a:p>
          <a:p>
            <a:r>
              <a:rPr lang="en-US" dirty="0"/>
              <a:t>Check the distal neurovascular status (</a:t>
            </a:r>
            <a:r>
              <a:rPr lang="en-US" dirty="0" err="1"/>
              <a:t>eg</a:t>
            </a:r>
            <a:r>
              <a:rPr lang="en-US" dirty="0"/>
              <a:t>, capillary refill, distal sensation, finger flexion and extension</a:t>
            </a:r>
          </a:p>
          <a:p>
            <a:endParaRPr lang="en-US" dirty="0"/>
          </a:p>
        </p:txBody>
      </p:sp>
    </p:spTree>
    <p:extLst>
      <p:ext uri="{BB962C8B-B14F-4D97-AF65-F5344CB8AC3E}">
        <p14:creationId xmlns:p14="http://schemas.microsoft.com/office/powerpoint/2010/main" val="2736720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https://www.msdmanuals.com/-/media/manual/professional/images/p/h/y/phy-thumb-spica-splint-v2.gif?thn=0&amp;sc_lang=e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8500" y="2691606"/>
            <a:ext cx="5715000" cy="2619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1220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Customized thumb </a:t>
            </a:r>
            <a:r>
              <a:rPr lang="en-US" dirty="0" err="1" smtClean="0"/>
              <a:t>spica</a:t>
            </a:r>
            <a:endParaRPr lang="en-US" dirty="0"/>
          </a:p>
        </p:txBody>
      </p:sp>
      <p:pic>
        <p:nvPicPr>
          <p:cNvPr id="3078" name="Picture 6" descr="Tynor Thumb Spica Splint F-0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97234" y="1902528"/>
            <a:ext cx="3070316" cy="3070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1511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U.S. Solid Thumb Spica Splint- Thumb Brace for Arthritis or Soft Tissue Injuries, Lightweight and Breathable, Stabilizing and not Restrictive, Fits Both Hands, a Product (Small/Mediu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690688"/>
            <a:ext cx="6603855" cy="409996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Thumb Spica Splint F06.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Thumb Spica Splint F06.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Thumb Spica Splint F06.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Thumb Spica Splint F06.jpg"/>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2" descr="Thumb Spica Splint F06.jpg"/>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4" descr="Thumb Spica Splint F06.jpg"/>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44083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 block/burke halter</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Definition. Extension block  is splinting of the proximal interphalangeal (PIP) joint</a:t>
            </a:r>
          </a:p>
          <a:p>
            <a:r>
              <a:rPr lang="en-US" dirty="0">
                <a:latin typeface="Times New Roman" panose="02020603050405020304" pitchFamily="18" charset="0"/>
                <a:cs typeface="Times New Roman" panose="02020603050405020304" pitchFamily="18" charset="0"/>
              </a:rPr>
              <a:t>splint blocks a specific arc of terminal PIP joint extension while allowing unrestricted flexion.</a:t>
            </a:r>
          </a:p>
          <a:p>
            <a:endParaRPr lang="en-US" dirty="0"/>
          </a:p>
        </p:txBody>
      </p:sp>
    </p:spTree>
    <p:extLst>
      <p:ext uri="{BB962C8B-B14F-4D97-AF65-F5344CB8AC3E}">
        <p14:creationId xmlns:p14="http://schemas.microsoft.com/office/powerpoint/2010/main" val="2613092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block/burke halter indication</a:t>
            </a:r>
            <a:endParaRPr lang="en-US" dirty="0"/>
          </a:p>
        </p:txBody>
      </p:sp>
      <p:sp>
        <p:nvSpPr>
          <p:cNvPr id="3" name="Content Placeholder 2"/>
          <p:cNvSpPr>
            <a:spLocks noGrp="1"/>
          </p:cNvSpPr>
          <p:nvPr>
            <p:ph idx="1"/>
          </p:nvPr>
        </p:nvSpPr>
        <p:spPr/>
        <p:txBody>
          <a:bodyPr>
            <a:noAutofit/>
          </a:bodyPr>
          <a:lstStyle/>
          <a:p>
            <a:r>
              <a:rPr lang="en-US" sz="3200" dirty="0" smtClean="0">
                <a:latin typeface="Times New Roman" panose="02020603050405020304" pitchFamily="18" charset="0"/>
                <a:cs typeface="Times New Roman" panose="02020603050405020304" pitchFamily="18" charset="0"/>
              </a:rPr>
              <a:t>Fracture proximal  phalanx, middle phalanx</a:t>
            </a:r>
          </a:p>
          <a:p>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reatment  </a:t>
            </a:r>
            <a:r>
              <a:rPr lang="en-US" sz="3200" dirty="0">
                <a:latin typeface="Times New Roman" panose="02020603050405020304" pitchFamily="18" charset="0"/>
                <a:cs typeface="Times New Roman" panose="02020603050405020304" pitchFamily="18" charset="0"/>
              </a:rPr>
              <a:t>PIP joint fractures and </a:t>
            </a:r>
            <a:r>
              <a:rPr lang="en-US" sz="3200" dirty="0" smtClean="0">
                <a:latin typeface="Times New Roman" panose="02020603050405020304" pitchFamily="18" charset="0"/>
                <a:cs typeface="Times New Roman" panose="02020603050405020304" pitchFamily="18" charset="0"/>
              </a:rPr>
              <a:t>dislocations</a:t>
            </a:r>
          </a:p>
          <a:p>
            <a:r>
              <a:rPr lang="en-US" sz="3200" dirty="0">
                <a:latin typeface="Times New Roman" panose="02020603050405020304" pitchFamily="18" charset="0"/>
                <a:cs typeface="Times New Roman" panose="02020603050405020304" pitchFamily="18" charset="0"/>
              </a:rPr>
              <a:t>P</a:t>
            </a:r>
            <a:r>
              <a:rPr lang="en-US" sz="3200" dirty="0" smtClean="0">
                <a:latin typeface="Times New Roman" panose="02020603050405020304" pitchFamily="18" charset="0"/>
                <a:cs typeface="Times New Roman" panose="02020603050405020304" pitchFamily="18" charset="0"/>
              </a:rPr>
              <a:t>ip subluxation</a:t>
            </a:r>
          </a:p>
          <a:p>
            <a:r>
              <a:rPr lang="en-US" sz="3200" dirty="0" smtClean="0">
                <a:latin typeface="Times New Roman" panose="02020603050405020304" pitchFamily="18" charset="0"/>
                <a:cs typeface="Times New Roman" panose="02020603050405020304" pitchFamily="18" charset="0"/>
              </a:rPr>
              <a:t>Tear of the volar plate ligament</a:t>
            </a:r>
          </a:p>
          <a:p>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post-operative </a:t>
            </a:r>
            <a:r>
              <a:rPr lang="en-US" sz="3200" dirty="0">
                <a:latin typeface="Times New Roman" panose="02020603050405020304" pitchFamily="18" charset="0"/>
                <a:cs typeface="Times New Roman" panose="02020603050405020304" pitchFamily="18" charset="0"/>
              </a:rPr>
              <a:t>rehabilitation, such as protection of the PIP joint volar </a:t>
            </a:r>
            <a:r>
              <a:rPr lang="en-US" sz="3200" dirty="0" smtClean="0">
                <a:latin typeface="Times New Roman" panose="02020603050405020304" pitchFamily="18" charset="0"/>
                <a:cs typeface="Times New Roman" panose="02020603050405020304" pitchFamily="18" charset="0"/>
              </a:rPr>
              <a:t>plate</a:t>
            </a:r>
          </a:p>
        </p:txBody>
      </p:sp>
    </p:spTree>
    <p:extLst>
      <p:ext uri="{BB962C8B-B14F-4D97-AF65-F5344CB8AC3E}">
        <p14:creationId xmlns:p14="http://schemas.microsoft.com/office/powerpoint/2010/main" val="1548998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REQUIREMENTS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3200" dirty="0">
                <a:latin typeface="Times New Roman" panose="02020603050405020304" pitchFamily="18" charset="0"/>
                <a:cs typeface="Times New Roman" panose="02020603050405020304" pitchFamily="18" charset="0"/>
              </a:rPr>
              <a:t>O</a:t>
            </a:r>
            <a:r>
              <a:rPr lang="en-US" sz="3200" dirty="0" smtClean="0">
                <a:latin typeface="Times New Roman" panose="02020603050405020304" pitchFamily="18" charset="0"/>
                <a:cs typeface="Times New Roman" panose="02020603050405020304" pitchFamily="18" charset="0"/>
              </a:rPr>
              <a:t>rthopedic padding(under casting)</a:t>
            </a:r>
          </a:p>
          <a:p>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urgical tape (buddy splinting)</a:t>
            </a:r>
          </a:p>
          <a:p>
            <a:r>
              <a:rPr lang="en-US" sz="3200" dirty="0" smtClean="0">
                <a:latin typeface="Times New Roman" panose="02020603050405020304" pitchFamily="18" charset="0"/>
                <a:cs typeface="Times New Roman" panose="02020603050405020304" pitchFamily="18" charset="0"/>
              </a:rPr>
              <a:t> Crepe bandage</a:t>
            </a:r>
          </a:p>
          <a:p>
            <a:r>
              <a:rPr lang="en-US" sz="3200" dirty="0" smtClean="0">
                <a:latin typeface="Times New Roman" panose="02020603050405020304" pitchFamily="18" charset="0"/>
                <a:cs typeface="Times New Roman" panose="02020603050405020304" pitchFamily="18" charset="0"/>
              </a:rPr>
              <a:t>Pop rolls</a:t>
            </a:r>
          </a:p>
          <a:p>
            <a:r>
              <a:rPr lang="en-US" sz="3200" dirty="0" smtClean="0">
                <a:latin typeface="Times New Roman" panose="02020603050405020304" pitchFamily="18" charset="0"/>
                <a:cs typeface="Times New Roman" panose="02020603050405020304" pitchFamily="18" charset="0"/>
              </a:rPr>
              <a:t>Water between 22-25c</a:t>
            </a:r>
          </a:p>
          <a:p>
            <a:r>
              <a:rPr lang="en-US" sz="3200" dirty="0" err="1">
                <a:latin typeface="Times New Roman" panose="02020603050405020304" pitchFamily="18" charset="0"/>
                <a:cs typeface="Times New Roman" panose="02020603050405020304" pitchFamily="18" charset="0"/>
              </a:rPr>
              <a:t>mp</a:t>
            </a:r>
            <a:r>
              <a:rPr lang="en-US" sz="3200" dirty="0">
                <a:latin typeface="Times New Roman" panose="02020603050405020304" pitchFamily="18" charset="0"/>
                <a:cs typeface="Times New Roman" panose="02020603050405020304" pitchFamily="18" charset="0"/>
              </a:rPr>
              <a:t> joint90</a:t>
            </a:r>
          </a:p>
          <a:p>
            <a:endParaRPr lang="en-US" dirty="0"/>
          </a:p>
        </p:txBody>
      </p:sp>
    </p:spTree>
    <p:extLst>
      <p:ext uri="{BB962C8B-B14F-4D97-AF65-F5344CB8AC3E}">
        <p14:creationId xmlns:p14="http://schemas.microsoft.com/office/powerpoint/2010/main" val="3366602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Objective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Correction of rotational deformities</a:t>
            </a:r>
          </a:p>
          <a:p>
            <a:r>
              <a:rPr lang="en-US" sz="3200" dirty="0" smtClean="0">
                <a:latin typeface="Times New Roman" panose="02020603050405020304" pitchFamily="18" charset="0"/>
                <a:cs typeface="Times New Roman" panose="02020603050405020304" pitchFamily="18" charset="0"/>
              </a:rPr>
              <a:t>Initial displacement and reduction</a:t>
            </a:r>
          </a:p>
          <a:p>
            <a:r>
              <a:rPr lang="en-US" sz="3200" dirty="0" smtClean="0">
                <a:latin typeface="Times New Roman" panose="02020603050405020304" pitchFamily="18" charset="0"/>
                <a:cs typeface="Times New Roman" panose="02020603050405020304" pitchFamily="18" charset="0"/>
              </a:rPr>
              <a:t>Application  of the extension  block splint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6826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763" y="-65123"/>
            <a:ext cx="10515600" cy="1325563"/>
          </a:xfrm>
        </p:spPr>
        <p:txBody>
          <a:bodyPr>
            <a:normAutofit/>
          </a:bodyPr>
          <a:lstStyle/>
          <a:p>
            <a:r>
              <a:rPr lang="en-US" dirty="0" smtClean="0">
                <a:latin typeface="Times New Roman" panose="02020603050405020304" pitchFamily="18" charset="0"/>
                <a:cs typeface="Times New Roman" panose="02020603050405020304" pitchFamily="18" charset="0"/>
              </a:rPr>
              <a:t>Anatomy of the hand</a:t>
            </a:r>
            <a:endParaRPr lang="en-US" dirty="0">
              <a:latin typeface="Times New Roman" panose="02020603050405020304" pitchFamily="18" charset="0"/>
              <a:cs typeface="Times New Roman" panose="02020603050405020304" pitchFamily="18" charset="0"/>
            </a:endParaRPr>
          </a:p>
        </p:txBody>
      </p:sp>
      <p:pic>
        <p:nvPicPr>
          <p:cNvPr id="1026" name="Picture 2" descr="Anatomy of the Hand - Teton Hand Surger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8656" y="844407"/>
            <a:ext cx="6599626" cy="5387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787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learning objectives</a:t>
            </a:r>
            <a:endParaRPr lang="en-US" dirty="0"/>
          </a:p>
        </p:txBody>
      </p:sp>
      <p:sp>
        <p:nvSpPr>
          <p:cNvPr id="3" name="Content Placeholder 2"/>
          <p:cNvSpPr>
            <a:spLocks noGrp="1"/>
          </p:cNvSpPr>
          <p:nvPr>
            <p:ph idx="1"/>
          </p:nvPr>
        </p:nvSpPr>
        <p:spPr/>
        <p:txBody>
          <a:bodyPr/>
          <a:lstStyle/>
          <a:p>
            <a:pPr marL="0" indent="-457200" algn="just">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Students should be able to</a:t>
            </a:r>
          </a:p>
          <a:p>
            <a:pPr marL="0" indent="-457200" algn="just">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Outline indications and contraindications </a:t>
            </a:r>
            <a:r>
              <a:rPr lang="en-US" dirty="0" smtClean="0">
                <a:latin typeface="Times New Roman" panose="02020603050405020304" pitchFamily="18" charset="0"/>
                <a:cs typeface="Times New Roman" panose="02020603050405020304" pitchFamily="18" charset="0"/>
              </a:rPr>
              <a:t>thumb Spica</a:t>
            </a:r>
            <a:endParaRPr lang="en-US" dirty="0">
              <a:latin typeface="Times New Roman" panose="02020603050405020304" pitchFamily="18" charset="0"/>
              <a:cs typeface="Times New Roman" panose="02020603050405020304" pitchFamily="18" charset="0"/>
            </a:endParaRPr>
          </a:p>
          <a:p>
            <a:pPr marL="0" indent="-457200" algn="just">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Describe indication and contraindication of </a:t>
            </a:r>
            <a:r>
              <a:rPr lang="en-US" dirty="0" smtClean="0">
                <a:latin typeface="Times New Roman" panose="02020603050405020304" pitchFamily="18" charset="0"/>
                <a:cs typeface="Times New Roman" panose="02020603050405020304" pitchFamily="18" charset="0"/>
              </a:rPr>
              <a:t>extension block</a:t>
            </a:r>
            <a:endParaRPr lang="en-US" dirty="0">
              <a:latin typeface="Times New Roman" panose="02020603050405020304" pitchFamily="18" charset="0"/>
              <a:cs typeface="Times New Roman" panose="02020603050405020304" pitchFamily="18" charset="0"/>
            </a:endParaRPr>
          </a:p>
          <a:p>
            <a:pPr marL="0" indent="-457200" algn="just">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outline  </a:t>
            </a:r>
            <a:r>
              <a:rPr lang="en-US" dirty="0" smtClean="0">
                <a:latin typeface="Times New Roman" panose="02020603050405020304" pitchFamily="18" charset="0"/>
                <a:cs typeface="Times New Roman" panose="02020603050405020304" pitchFamily="18" charset="0"/>
              </a:rPr>
              <a:t>requirements and procedure of application of </a:t>
            </a:r>
            <a:r>
              <a:rPr lang="en-US" dirty="0" err="1" smtClean="0">
                <a:latin typeface="Times New Roman" panose="02020603050405020304" pitchFamily="18" charset="0"/>
                <a:cs typeface="Times New Roman" panose="02020603050405020304" pitchFamily="18" charset="0"/>
              </a:rPr>
              <a:t>thumbspica</a:t>
            </a:r>
            <a:r>
              <a:rPr lang="en-US" dirty="0" smtClean="0">
                <a:latin typeface="Times New Roman" panose="02020603050405020304" pitchFamily="18" charset="0"/>
                <a:cs typeface="Times New Roman" panose="02020603050405020304" pitchFamily="18" charset="0"/>
              </a:rPr>
              <a:t> and extension block</a:t>
            </a:r>
            <a:endParaRPr lang="en-US" dirty="0">
              <a:latin typeface="Times New Roman" panose="02020603050405020304" pitchFamily="18" charset="0"/>
              <a:cs typeface="Times New Roman" panose="02020603050405020304" pitchFamily="18" charset="0"/>
            </a:endParaRPr>
          </a:p>
          <a:p>
            <a:pPr marL="0" indent="-457200" algn="just">
              <a:lnSpc>
                <a:spcPct val="150000"/>
              </a:lnSpc>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79298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Fractures of the proximal phalanx</a:t>
            </a:r>
            <a:endParaRPr lang="en-US" dirty="0"/>
          </a:p>
        </p:txBody>
      </p:sp>
      <p:pic>
        <p:nvPicPr>
          <p:cNvPr id="2050" name="Picture 2" descr="Proximal phalanx fracture | Radiology Reference Article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4604" y="1925783"/>
            <a:ext cx="7801907" cy="3807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25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 of thumb Spica</a:t>
            </a:r>
            <a:endParaRPr lang="en-US" dirty="0"/>
          </a:p>
        </p:txBody>
      </p:sp>
      <p:sp>
        <p:nvSpPr>
          <p:cNvPr id="3" name="Content Placeholder 2"/>
          <p:cNvSpPr>
            <a:spLocks noGrp="1"/>
          </p:cNvSpPr>
          <p:nvPr>
            <p:ph idx="1"/>
          </p:nvPr>
        </p:nvSpPr>
        <p:spPr/>
        <p:txBody>
          <a:bodyPr/>
          <a:lstStyle/>
          <a:p>
            <a:r>
              <a:rPr lang="en-US" dirty="0"/>
              <a:t>Thumb </a:t>
            </a:r>
            <a:r>
              <a:rPr lang="en-US"/>
              <a:t>metacarpal </a:t>
            </a:r>
            <a:r>
              <a:rPr lang="en-US" smtClean="0"/>
              <a:t>fracture</a:t>
            </a:r>
            <a:endParaRPr lang="en-US" dirty="0"/>
          </a:p>
          <a:p>
            <a:r>
              <a:rPr lang="en-US" dirty="0"/>
              <a:t>Scaphoid fracture</a:t>
            </a:r>
          </a:p>
          <a:p>
            <a:r>
              <a:rPr lang="en-US" dirty="0"/>
              <a:t>Lunate fracture</a:t>
            </a:r>
          </a:p>
          <a:p>
            <a:r>
              <a:rPr lang="en-US" dirty="0"/>
              <a:t>Thumb ulnar collateral ligament injuries</a:t>
            </a:r>
          </a:p>
          <a:p>
            <a:r>
              <a:rPr lang="en-US" dirty="0"/>
              <a:t>De Quervain's tenosynovitis</a:t>
            </a:r>
          </a:p>
          <a:p>
            <a:pPr marL="0" indent="0">
              <a:buNone/>
            </a:pPr>
            <a:endParaRPr lang="en-US" b="1" dirty="0"/>
          </a:p>
        </p:txBody>
      </p:sp>
    </p:spTree>
    <p:extLst>
      <p:ext uri="{BB962C8B-B14F-4D97-AF65-F5344CB8AC3E}">
        <p14:creationId xmlns:p14="http://schemas.microsoft.com/office/powerpoint/2010/main" val="185668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a:t>
            </a:r>
            <a:endParaRPr lang="en-US" dirty="0"/>
          </a:p>
        </p:txBody>
      </p:sp>
      <p:sp>
        <p:nvSpPr>
          <p:cNvPr id="3" name="Content Placeholder 2"/>
          <p:cNvSpPr>
            <a:spLocks noGrp="1"/>
          </p:cNvSpPr>
          <p:nvPr>
            <p:ph idx="1"/>
          </p:nvPr>
        </p:nvSpPr>
        <p:spPr/>
        <p:txBody>
          <a:bodyPr/>
          <a:lstStyle/>
          <a:p>
            <a:r>
              <a:rPr lang="en-US" dirty="0"/>
              <a:t>Thermal injury (caused by the exothermic reaction between plaster or fiberglass and water)</a:t>
            </a:r>
          </a:p>
          <a:p>
            <a:r>
              <a:rPr lang="en-US" u="sng" dirty="0">
                <a:hlinkClick r:id="rId2" tooltip="Compartment Syndrome"/>
              </a:rPr>
              <a:t>Compartment syndrome</a:t>
            </a:r>
            <a:r>
              <a:rPr lang="en-US" dirty="0"/>
              <a:t> (sometimes caused, in part, by excessive tightness of circumferential wrapping)</a:t>
            </a:r>
          </a:p>
          <a:p>
            <a:endParaRPr lang="en-US" dirty="0"/>
          </a:p>
        </p:txBody>
      </p:sp>
    </p:spTree>
    <p:extLst>
      <p:ext uri="{BB962C8B-B14F-4D97-AF65-F5344CB8AC3E}">
        <p14:creationId xmlns:p14="http://schemas.microsoft.com/office/powerpoint/2010/main" val="1364654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equirements</a:t>
            </a:r>
            <a:endParaRPr lang="en-US" dirty="0"/>
          </a:p>
        </p:txBody>
      </p:sp>
      <p:sp>
        <p:nvSpPr>
          <p:cNvPr id="3" name="Content Placeholder 2"/>
          <p:cNvSpPr>
            <a:spLocks noGrp="1"/>
          </p:cNvSpPr>
          <p:nvPr>
            <p:ph idx="1"/>
          </p:nvPr>
        </p:nvSpPr>
        <p:spPr/>
        <p:txBody>
          <a:bodyPr>
            <a:normAutofit lnSpcReduction="10000"/>
          </a:bodyPr>
          <a:lstStyle/>
          <a:p>
            <a:r>
              <a:rPr lang="en-US" dirty="0" err="1"/>
              <a:t>Stockinette</a:t>
            </a:r>
            <a:r>
              <a:rPr lang="en-US" dirty="0"/>
              <a:t> (one piece to cover the area from MCP joints to mid-forearm and a second piece to cover the thumb from the tip to the base of the metacarpal)</a:t>
            </a:r>
          </a:p>
          <a:p>
            <a:r>
              <a:rPr lang="en-US" dirty="0"/>
              <a:t>Roll padding (</a:t>
            </a:r>
            <a:r>
              <a:rPr lang="en-US" dirty="0" err="1"/>
              <a:t>eg</a:t>
            </a:r>
            <a:r>
              <a:rPr lang="en-US" dirty="0"/>
              <a:t>, cotton roll) 5-cm (2-inch) width</a:t>
            </a:r>
          </a:p>
          <a:p>
            <a:r>
              <a:rPr lang="en-US" dirty="0"/>
              <a:t>Plaster or fiberglass splinting material 7.5-cm (3-inch) width—enough to cover from the DIP joint of the thumb to the mid-forearm</a:t>
            </a:r>
          </a:p>
          <a:p>
            <a:r>
              <a:rPr lang="en-US" dirty="0"/>
              <a:t>Strong scissors and/or shears</a:t>
            </a:r>
          </a:p>
          <a:p>
            <a:r>
              <a:rPr lang="en-US" dirty="0"/>
              <a:t>Elastic bandage 5 cm (2-inch) width</a:t>
            </a:r>
          </a:p>
          <a:p>
            <a:r>
              <a:rPr lang="en-US" dirty="0"/>
              <a:t>Lukewarm water and bucket or other container</a:t>
            </a:r>
          </a:p>
          <a:p>
            <a:r>
              <a:rPr lang="en-US" dirty="0"/>
              <a:t>Nonsterile gloves</a:t>
            </a:r>
          </a:p>
          <a:p>
            <a:endParaRPr lang="en-US" dirty="0"/>
          </a:p>
        </p:txBody>
      </p:sp>
    </p:spTree>
    <p:extLst>
      <p:ext uri="{BB962C8B-B14F-4D97-AF65-F5344CB8AC3E}">
        <p14:creationId xmlns:p14="http://schemas.microsoft.com/office/powerpoint/2010/main" val="2515026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 the patient</a:t>
            </a:r>
            <a:endParaRPr lang="en-US" dirty="0"/>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The patient should be positioned so that the operator has appropriate access to the patient's affected hand.</a:t>
            </a:r>
          </a:p>
          <a:p>
            <a:r>
              <a:rPr lang="en-US" sz="3200" dirty="0">
                <a:latin typeface="Times New Roman" panose="02020603050405020304" pitchFamily="18" charset="0"/>
                <a:cs typeface="Times New Roman" panose="02020603050405020304" pitchFamily="18" charset="0"/>
              </a:rPr>
              <a:t>Maintain the thumb in a slightly flexed and abducted position as if holding a narrow cup or the stem of a wine glass.</a:t>
            </a:r>
          </a:p>
          <a:p>
            <a:r>
              <a:rPr lang="en-US" sz="3200" dirty="0">
                <a:latin typeface="Times New Roman" panose="02020603050405020304" pitchFamily="18" charset="0"/>
                <a:cs typeface="Times New Roman" panose="02020603050405020304" pitchFamily="18" charset="0"/>
              </a:rPr>
              <a:t>Extend the wrist at 10 to 20°.</a:t>
            </a:r>
          </a:p>
          <a:p>
            <a:r>
              <a:rPr lang="en-US" sz="3200" dirty="0">
                <a:latin typeface="Times New Roman" panose="02020603050405020304" pitchFamily="18" charset="0"/>
                <a:cs typeface="Times New Roman" panose="02020603050405020304" pitchFamily="18" charset="0"/>
              </a:rPr>
              <a:t>Unless there is additional injury, the splint should allow unrestricted motion of the 2nd through 4th MCP joints.</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5381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apply thumb </a:t>
            </a:r>
            <a:r>
              <a:rPr lang="en-US" dirty="0" err="1" smtClean="0"/>
              <a:t>spica</a:t>
            </a:r>
            <a:endParaRPr lang="en-US" dirty="0"/>
          </a:p>
        </p:txBody>
      </p:sp>
      <p:sp>
        <p:nvSpPr>
          <p:cNvPr id="3" name="Content Placeholder 2"/>
          <p:cNvSpPr>
            <a:spLocks noGrp="1"/>
          </p:cNvSpPr>
          <p:nvPr>
            <p:ph idx="1"/>
          </p:nvPr>
        </p:nvSpPr>
        <p:spPr/>
        <p:txBody>
          <a:bodyPr>
            <a:normAutofit fontScale="32500" lnSpcReduction="20000"/>
          </a:bodyPr>
          <a:lstStyle/>
          <a:p>
            <a:r>
              <a:rPr lang="en-US" sz="8000" dirty="0">
                <a:latin typeface="Times New Roman" panose="02020603050405020304" pitchFamily="18" charset="0"/>
                <a:cs typeface="Times New Roman" panose="02020603050405020304" pitchFamily="18" charset="0"/>
              </a:rPr>
              <a:t>Wear nonsterile gloves.</a:t>
            </a:r>
          </a:p>
          <a:p>
            <a:r>
              <a:rPr lang="en-US" sz="8000" dirty="0">
                <a:latin typeface="Times New Roman" panose="02020603050405020304" pitchFamily="18" charset="0"/>
                <a:cs typeface="Times New Roman" panose="02020603050405020304" pitchFamily="18" charset="0"/>
              </a:rPr>
              <a:t>Apply </a:t>
            </a:r>
            <a:r>
              <a:rPr lang="en-US" sz="8000" dirty="0" err="1">
                <a:latin typeface="Times New Roman" panose="02020603050405020304" pitchFamily="18" charset="0"/>
                <a:cs typeface="Times New Roman" panose="02020603050405020304" pitchFamily="18" charset="0"/>
              </a:rPr>
              <a:t>stockinette</a:t>
            </a:r>
            <a:r>
              <a:rPr lang="en-US" sz="8000" dirty="0">
                <a:latin typeface="Times New Roman" panose="02020603050405020304" pitchFamily="18" charset="0"/>
                <a:cs typeface="Times New Roman" panose="02020603050405020304" pitchFamily="18" charset="0"/>
              </a:rPr>
              <a:t> to cover the thumb.</a:t>
            </a:r>
          </a:p>
          <a:p>
            <a:r>
              <a:rPr lang="en-US" sz="8000" dirty="0">
                <a:latin typeface="Times New Roman" panose="02020603050405020304" pitchFamily="18" charset="0"/>
                <a:cs typeface="Times New Roman" panose="02020603050405020304" pitchFamily="18" charset="0"/>
              </a:rPr>
              <a:t>Cut a hole in the second </a:t>
            </a:r>
            <a:r>
              <a:rPr lang="en-US" sz="8000" dirty="0" err="1">
                <a:latin typeface="Times New Roman" panose="02020603050405020304" pitchFamily="18" charset="0"/>
                <a:cs typeface="Times New Roman" panose="02020603050405020304" pitchFamily="18" charset="0"/>
              </a:rPr>
              <a:t>stockinette</a:t>
            </a:r>
            <a:r>
              <a:rPr lang="en-US" sz="8000" dirty="0">
                <a:latin typeface="Times New Roman" panose="02020603050405020304" pitchFamily="18" charset="0"/>
                <a:cs typeface="Times New Roman" panose="02020603050405020304" pitchFamily="18" charset="0"/>
              </a:rPr>
              <a:t> to allow for protrusion of the thumb.</a:t>
            </a:r>
          </a:p>
          <a:p>
            <a:r>
              <a:rPr lang="en-US" sz="8000" dirty="0">
                <a:latin typeface="Times New Roman" panose="02020603050405020304" pitchFamily="18" charset="0"/>
                <a:cs typeface="Times New Roman" panose="02020603050405020304" pitchFamily="18" charset="0"/>
              </a:rPr>
              <a:t>Apply second </a:t>
            </a:r>
            <a:r>
              <a:rPr lang="en-US" sz="8000" dirty="0" err="1">
                <a:latin typeface="Times New Roman" panose="02020603050405020304" pitchFamily="18" charset="0"/>
                <a:cs typeface="Times New Roman" panose="02020603050405020304" pitchFamily="18" charset="0"/>
              </a:rPr>
              <a:t>stockinette</a:t>
            </a:r>
            <a:r>
              <a:rPr lang="en-US" sz="8000" dirty="0">
                <a:latin typeface="Times New Roman" panose="02020603050405020304" pitchFamily="18" charset="0"/>
                <a:cs typeface="Times New Roman" panose="02020603050405020304" pitchFamily="18" charset="0"/>
              </a:rPr>
              <a:t> to cover the area from the MCP joints to the mid-forearm.</a:t>
            </a:r>
          </a:p>
          <a:p>
            <a:r>
              <a:rPr lang="en-US" sz="8000" dirty="0">
                <a:latin typeface="Times New Roman" panose="02020603050405020304" pitchFamily="18" charset="0"/>
                <a:cs typeface="Times New Roman" panose="02020603050405020304" pitchFamily="18" charset="0"/>
              </a:rPr>
              <a:t>Wrap the padding from the MCP joint to the mid-forearm slightly beyond the area to be covered by the splint material; overlap each turn by half the width of the padding and periodically tear the wrapping across its width to </a:t>
            </a:r>
            <a:r>
              <a:rPr lang="en-US" sz="8000" dirty="0" smtClean="0">
                <a:latin typeface="Times New Roman" panose="02020603050405020304" pitchFamily="18" charset="0"/>
                <a:cs typeface="Times New Roman" panose="02020603050405020304" pitchFamily="18" charset="0"/>
              </a:rPr>
              <a:t>decrease the risk of tissue compression</a:t>
            </a:r>
          </a:p>
          <a:p>
            <a:pPr marL="0" indent="0">
              <a:buNone/>
            </a:pPr>
            <a:endParaRPr lang="en-US" sz="8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37875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Wrap the padding around the thumb.</a:t>
            </a:r>
          </a:p>
          <a:p>
            <a:r>
              <a:rPr lang="en-US" dirty="0">
                <a:latin typeface="Times New Roman" panose="02020603050405020304" pitchFamily="18" charset="0"/>
                <a:cs typeface="Times New Roman" panose="02020603050405020304" pitchFamily="18" charset="0"/>
              </a:rPr>
              <a:t>Smooth the padding as necessary. Ensure there are no folds in the padding. Tear away any excess padding to prevent areas of localized pressure on the skin.</a:t>
            </a:r>
          </a:p>
          <a:p>
            <a:r>
              <a:rPr lang="en-US" dirty="0">
                <a:latin typeface="Times New Roman" panose="02020603050405020304" pitchFamily="18" charset="0"/>
                <a:cs typeface="Times New Roman" panose="02020603050405020304" pitchFamily="18" charset="0"/>
              </a:rPr>
              <a:t>Lay out a length of splint material matching the distance from just past the DIP joint of the thumb to the mid-forearm.</a:t>
            </a:r>
          </a:p>
          <a:p>
            <a:endParaRPr lang="en-US" dirty="0"/>
          </a:p>
        </p:txBody>
      </p:sp>
    </p:spTree>
    <p:extLst>
      <p:ext uri="{BB962C8B-B14F-4D97-AF65-F5344CB8AC3E}">
        <p14:creationId xmlns:p14="http://schemas.microsoft.com/office/powerpoint/2010/main" val="2488239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Wrap the padding around the thumb.</a:t>
            </a:r>
          </a:p>
          <a:p>
            <a:r>
              <a:rPr lang="en-US" dirty="0"/>
              <a:t>Smooth the padding as necessary. Ensure there are no folds in the padding. Tear away any excess padding to prevent areas of localized pressure on the skin.</a:t>
            </a:r>
          </a:p>
          <a:p>
            <a:r>
              <a:rPr lang="en-US" dirty="0"/>
              <a:t>Lay out a length of splint material matching the distance from just past the DIP joint of the thumb to the mid-forearm.</a:t>
            </a:r>
          </a:p>
          <a:p>
            <a:endParaRPr lang="en-US" dirty="0"/>
          </a:p>
        </p:txBody>
      </p:sp>
    </p:spTree>
    <p:extLst>
      <p:ext uri="{BB962C8B-B14F-4D97-AF65-F5344CB8AC3E}">
        <p14:creationId xmlns:p14="http://schemas.microsoft.com/office/powerpoint/2010/main" val="2427725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933</TotalTime>
  <Words>879</Words>
  <Application>Microsoft Office PowerPoint</Application>
  <PresentationFormat>Widescreen</PresentationFormat>
  <Paragraphs>86</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PowerPoint Presentation</vt:lpstr>
      <vt:lpstr>learning objectives</vt:lpstr>
      <vt:lpstr>Indication of thumb Spica</vt:lpstr>
      <vt:lpstr>complication</vt:lpstr>
      <vt:lpstr>Requirements</vt:lpstr>
      <vt:lpstr>Positioning the patient</vt:lpstr>
      <vt:lpstr>How to apply thumb spica</vt:lpstr>
      <vt:lpstr>PowerPoint Presentation</vt:lpstr>
      <vt:lpstr>PowerPoint Presentation</vt:lpstr>
      <vt:lpstr>PowerPoint Presentation</vt:lpstr>
      <vt:lpstr>PowerPoint Presentation</vt:lpstr>
      <vt:lpstr>PowerPoint Presentation</vt:lpstr>
      <vt:lpstr>Customized thumb spica</vt:lpstr>
      <vt:lpstr>PowerPoint Presentation</vt:lpstr>
      <vt:lpstr>Extension block/burke halter</vt:lpstr>
      <vt:lpstr>Extension block/burke halter indication</vt:lpstr>
      <vt:lpstr>REQUIREMENTS</vt:lpstr>
      <vt:lpstr>Objective </vt:lpstr>
      <vt:lpstr>Anatomy of the hand</vt:lpstr>
      <vt:lpstr>Fractures of the proximal phalanx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14</cp:revision>
  <dcterms:created xsi:type="dcterms:W3CDTF">2024-04-03T07:20:16Z</dcterms:created>
  <dcterms:modified xsi:type="dcterms:W3CDTF">2024-04-04T07:33:09Z</dcterms:modified>
</cp:coreProperties>
</file>