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5761-522C-41CE-8442-A5E966185C2D}" type="datetimeFigureOut">
              <a:rPr lang="en-GB" smtClean="0"/>
              <a:pPr/>
              <a:t>19/04/2013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7C5E-A727-443F-9DCB-082085D6AC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0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manage above conditions refer to the relevant </a:t>
            </a:r>
            <a:r>
              <a:rPr lang="en-GB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sections in the guideline</a:t>
            </a:r>
            <a:r>
              <a:rPr lang="en-GB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modules  on newborn conditions: Infections, resuscitation, jaundice, alternative feeding methods, maintaining warmth.</a:t>
            </a:r>
            <a:endParaRPr lang="en-US" b="0" strike="sngStrik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A7C5E-A727-443F-9DCB-082085D6ACF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Logo_front_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57213"/>
            <a:ext cx="261143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0" y="581025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4343400"/>
            <a:ext cx="7262813" cy="922338"/>
          </a:xfrm>
        </p:spPr>
        <p:txBody>
          <a:bodyPr/>
          <a:lstStyle>
            <a:lvl1pPr>
              <a:defRPr sz="2000" b="0">
                <a:latin typeface="Arial Black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7315200" y="3733800"/>
            <a:ext cx="6400800" cy="1752600"/>
          </a:xfrm>
        </p:spPr>
        <p:txBody>
          <a:bodyPr/>
          <a:lstStyle>
            <a:lvl1pPr>
              <a:defRPr sz="25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04813" y="5213350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DC002E"/>
                </a:solidFill>
              </a:defRPr>
            </a:lvl1pPr>
          </a:lstStyle>
          <a:p>
            <a:fld id="{DE56C45C-B62F-4095-9E17-7E7398FD0E7D}" type="datetimeFigureOut">
              <a:rPr lang="en-GB" smtClean="0"/>
              <a:pPr/>
              <a:t>19/04/2013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2088" y="609600"/>
            <a:ext cx="2068512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609600"/>
            <a:ext cx="605631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676400"/>
            <a:ext cx="40481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888" y="1676400"/>
            <a:ext cx="40497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6096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7099300" y="6523038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8ABA00D-D4F6-4C54-ABE3-68A1345EC5E5}" type="slidenum">
              <a:rPr lang="en-US" sz="1200">
                <a:solidFill>
                  <a:srgbClr val="DC002E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>
              <a:solidFill>
                <a:srgbClr val="DC002E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52425" y="6538913"/>
            <a:ext cx="3609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DC002E"/>
                </a:solidFill>
              </a:rPr>
              <a:t>© The Liverpool School of Tropical Medicine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676400"/>
            <a:ext cx="82502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0" y="6469063"/>
            <a:ext cx="9144000" cy="0"/>
          </a:xfrm>
          <a:prstGeom prst="line">
            <a:avLst/>
          </a:prstGeom>
          <a:noFill/>
          <a:ln w="28575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32" name="Picture 24" descr="LSTM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5888" y="557213"/>
            <a:ext cx="9255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790033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Font typeface="Times" pitchFamily="1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190500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573088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Font typeface="Times" pitchFamily="1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955675" indent="1841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DC002E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330325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1787525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6pPr>
      <a:lvl7pPr marL="2244725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7pPr>
      <a:lvl8pPr marL="2701925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8pPr>
      <a:lvl9pPr marL="3159125" indent="19208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8A0000"/>
                </a:solidFill>
              </a:rPr>
              <a:t>Preterm Babies, Neonatal Jaundice</a:t>
            </a:r>
            <a:endParaRPr lang="en-GB" sz="3200" dirty="0">
              <a:solidFill>
                <a:srgbClr val="8A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Neonatal Jaundice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Objectives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Definition of jaundice</a:t>
            </a:r>
          </a:p>
          <a:p>
            <a:pPr lvl="1"/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Describe Types of jaundice</a:t>
            </a:r>
          </a:p>
          <a:p>
            <a:pPr lvl="1"/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Describe causes of jaundice</a:t>
            </a:r>
          </a:p>
          <a:p>
            <a:pPr lvl="1"/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Describe </a:t>
            </a:r>
            <a:r>
              <a:rPr lang="en-GB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Treatment of Jaundice based on serum</a:t>
            </a:r>
          </a:p>
          <a:p>
            <a:pPr lvl="1">
              <a:buNone/>
            </a:pPr>
            <a:r>
              <a:rPr lang="en-GB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bilirubin</a:t>
            </a:r>
            <a:r>
              <a:rPr lang="en-GB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levels</a:t>
            </a: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Newborn Jaundice Definition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2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28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Yellow coloration of skin and mucous membranes</a:t>
            </a:r>
            <a:endParaRPr lang="en-GB" sz="28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libri"/>
              </a:rPr>
              <a:t>Types of Jaundice 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Clr>
                <a:schemeClr val="accent1"/>
              </a:buClr>
              <a:buSzPct val="100000"/>
              <a:buNone/>
            </a:pPr>
            <a:r>
              <a:rPr lang="en-US" sz="2800" b="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Physiological Jaundice</a:t>
            </a:r>
          </a:p>
          <a:p>
            <a:pPr marL="273050" indent="-273050"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Babies remains completely well</a:t>
            </a:r>
          </a:p>
          <a:p>
            <a:pPr marL="273050" indent="-27305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Sets in on day 3 after birth. </a:t>
            </a:r>
          </a:p>
          <a:p>
            <a:pPr marL="273050" indent="-27305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Disappears within 2 weeks.</a:t>
            </a:r>
          </a:p>
          <a:p>
            <a:pPr marL="273050" indent="-27305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Common in newborn especially in pre-term.</a:t>
            </a:r>
          </a:p>
          <a:p>
            <a:pPr marL="273050" indent="-27305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en-US" sz="12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73050" indent="-27305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Actions</a:t>
            </a: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885825" lvl="3" indent="-273050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Educate mother/caregiver to watch out for danger signs.</a:t>
            </a:r>
          </a:p>
          <a:p>
            <a:pPr marL="885825" lvl="3" indent="-273050"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en-US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Continue breastfeeding </a:t>
            </a:r>
            <a:r>
              <a:rPr lang="en-GB" sz="24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until baby looks and feeds well.</a:t>
            </a:r>
            <a:endParaRPr lang="en-US" sz="2400" b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GB" sz="24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libri"/>
              </a:rPr>
              <a:t>Types of Jaundice II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484784"/>
            <a:ext cx="8250237" cy="4687416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sz="2800" b="0" u="sng" dirty="0" smtClean="0">
                <a:latin typeface="Calibri" pitchFamily="34" charset="0"/>
                <a:cs typeface="Calibri" pitchFamily="34" charset="0"/>
              </a:rPr>
              <a:t>Pathological Jaundice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Jaundice starts on the first day of life.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Jaundice lasts longer than 14 days in term baby, 21 days in preterm infants.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Jaundice accompanied with fever or other signs of illness.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Deep jaundice -- palms and soles of the baby are deep yellow.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sz="1200" b="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800" b="0" u="sng" dirty="0" smtClean="0">
                <a:latin typeface="Calibri" pitchFamily="34" charset="0"/>
                <a:cs typeface="Calibri" pitchFamily="34" charset="0"/>
              </a:rPr>
              <a:t>Actions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887095" lvl="3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Look for the cause and treat accordingly.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Causes of Jaundice</a:t>
            </a:r>
            <a:endParaRPr lang="en-GB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Physiological</a:t>
            </a:r>
          </a:p>
          <a:p>
            <a:pPr algn="ctr">
              <a:buNone/>
            </a:pPr>
            <a:endParaRPr lang="en-US" u="sng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Due to physiological breakdown of large red blood cell mass</a:t>
            </a:r>
            <a:endParaRPr lang="en-GB" b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Pathological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Serious bacterial infection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Blood group (Rhesus and ABO) incompatibility</a:t>
            </a:r>
            <a:endParaRPr lang="en-US" sz="2400" b="0" i="1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Congenital syphilis or other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   intrauterine infections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Liver disease - hepatitis or </a:t>
            </a:r>
            <a:r>
              <a:rPr lang="en-US" sz="2400" b="0" dirty="0" err="1" smtClean="0">
                <a:latin typeface="Calibri" pitchFamily="34" charset="0"/>
                <a:cs typeface="Calibri" pitchFamily="34" charset="0"/>
              </a:rPr>
              <a:t>biliary</a:t>
            </a: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0" dirty="0" err="1" smtClean="0">
                <a:latin typeface="Calibri" pitchFamily="34" charset="0"/>
                <a:cs typeface="Calibri" pitchFamily="34" charset="0"/>
              </a:rPr>
              <a:t>atresia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sz="2400" b="0" dirty="0" smtClean="0">
                <a:latin typeface="Calibri" pitchFamily="34" charset="0"/>
                <a:cs typeface="Calibri" pitchFamily="34" charset="0"/>
              </a:rPr>
              <a:t>Hypothyroidism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Asphyxia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GB" sz="2400" b="0" dirty="0" smtClean="0">
                <a:latin typeface="Calibri" pitchFamily="34" charset="0"/>
                <a:cs typeface="Calibri" pitchFamily="34" charset="0"/>
              </a:rPr>
              <a:t>Birth injuries</a:t>
            </a:r>
            <a:endParaRPr lang="en-US" sz="2400" b="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609600"/>
            <a:ext cx="8640960" cy="609600"/>
          </a:xfrm>
        </p:spPr>
        <p:txBody>
          <a:bodyPr/>
          <a:lstStyle/>
          <a:p>
            <a:r>
              <a:rPr lang="en-GB" sz="3200" dirty="0" smtClean="0"/>
              <a:t>Management Based on Serum </a:t>
            </a:r>
            <a:r>
              <a:rPr lang="en-GB" sz="3200" dirty="0" err="1" smtClean="0"/>
              <a:t>Bilirubin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6291" t="37394" r="5944" b="16385"/>
          <a:stretch>
            <a:fillRect/>
          </a:stretch>
        </p:blipFill>
        <p:spPr bwMode="auto">
          <a:xfrm>
            <a:off x="251520" y="1628800"/>
            <a:ext cx="8568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 l="31109" t="86766" r="29635"/>
          <a:stretch>
            <a:fillRect/>
          </a:stretch>
        </p:blipFill>
        <p:spPr bwMode="auto">
          <a:xfrm>
            <a:off x="2555776" y="5589241"/>
            <a:ext cx="38164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/>
          <a:srcRect l="43325" t="3779" r="43343" b="81514"/>
          <a:stretch>
            <a:fillRect/>
          </a:stretch>
        </p:blipFill>
        <p:spPr bwMode="auto">
          <a:xfrm>
            <a:off x="1259632" y="5589240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32656"/>
            <a:ext cx="6477000" cy="886544"/>
          </a:xfrm>
        </p:spPr>
        <p:txBody>
          <a:bodyPr anchor="ctr"/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484784"/>
            <a:ext cx="8250237" cy="4687416"/>
          </a:xfrm>
        </p:spPr>
        <p:txBody>
          <a:bodyPr/>
          <a:lstStyle/>
          <a:p>
            <a:r>
              <a:rPr lang="en-US" sz="2400" b="0" dirty="0" smtClean="0"/>
              <a:t>SGA is a risk for hypothermia, sepsis, feeding difficulties, jaundice, hypoxemia, apnea and bleeding.</a:t>
            </a:r>
          </a:p>
          <a:p>
            <a:endParaRPr lang="en-US" sz="1200" b="0" dirty="0" smtClean="0"/>
          </a:p>
          <a:p>
            <a:r>
              <a:rPr lang="en-US" sz="2400" b="0" dirty="0" smtClean="0"/>
              <a:t>To keep the baby dry and warm is the most important and first intervention to avoid morbidity and mortality in SGA.</a:t>
            </a:r>
          </a:p>
          <a:p>
            <a:endParaRPr lang="en-US" sz="1200" b="0" dirty="0" smtClean="0"/>
          </a:p>
          <a:p>
            <a:r>
              <a:rPr lang="en-US" sz="2400" b="0" dirty="0" smtClean="0"/>
              <a:t>Physiological jaundice doesn’t need treatment. Continue breast feeding even when baby is sleepy.</a:t>
            </a:r>
          </a:p>
          <a:p>
            <a:endParaRPr lang="en-US" sz="1200" b="0" dirty="0" smtClean="0"/>
          </a:p>
          <a:p>
            <a:r>
              <a:rPr lang="en-US" sz="2400" b="0" dirty="0" smtClean="0"/>
              <a:t>Pathological jaundice needs treatment of underlying cause and may need phototherapy or exchange transfusion.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2184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60648"/>
            <a:ext cx="6477000" cy="958552"/>
          </a:xfrm>
        </p:spPr>
        <p:txBody>
          <a:bodyPr anchor="ctr"/>
          <a:lstStyle/>
          <a:p>
            <a:r>
              <a:rPr lang="en-GB" sz="4000" dirty="0" smtClean="0"/>
              <a:t>Questions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sz="4000" dirty="0" smtClean="0"/>
          </a:p>
          <a:p>
            <a:pPr algn="ctr">
              <a:buNone/>
            </a:pPr>
            <a:endParaRPr lang="en-GB" sz="4000" dirty="0" smtClean="0"/>
          </a:p>
          <a:p>
            <a:pPr algn="ctr">
              <a:buNone/>
            </a:pPr>
            <a:endParaRPr lang="en-GB" sz="4000" dirty="0" smtClean="0"/>
          </a:p>
          <a:p>
            <a:pPr algn="ctr">
              <a:buNone/>
            </a:pPr>
            <a:r>
              <a:rPr lang="en-GB" sz="4000" dirty="0" smtClean="0"/>
              <a:t>?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Care for the small Baby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5" y="332656"/>
            <a:ext cx="6477000" cy="886544"/>
          </a:xfrm>
        </p:spPr>
        <p:txBody>
          <a:bodyPr anchor="ctr"/>
          <a:lstStyle/>
          <a:p>
            <a:r>
              <a:rPr lang="en-GB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Learning Objectives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define a small baby</a:t>
            </a:r>
          </a:p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describe basic needs of a small baby.</a:t>
            </a:r>
          </a:p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describe routine care of the small baby. </a:t>
            </a:r>
          </a:p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discuss and demonstrating to the mother/caregiver how to care for small babies </a:t>
            </a:r>
          </a:p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discuss heat loss in a small baby.</a:t>
            </a:r>
          </a:p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define hypothermia and its causes, signs and symptoms.</a:t>
            </a:r>
          </a:p>
          <a:p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describe how to keep a small baby warm</a:t>
            </a:r>
            <a:endParaRPr lang="en-GB" sz="28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Defining The ‘Small Baby’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484784"/>
            <a:ext cx="8250237" cy="482453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‘small baby’ is a baby born: </a:t>
            </a:r>
          </a:p>
          <a:p>
            <a:pPr lvl="2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PRETERM between 32 and 36 weeks gestation.</a:t>
            </a:r>
            <a:endParaRPr lang="en-GB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one to two months early.</a:t>
            </a:r>
            <a:endParaRPr lang="en-GB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with a birth weight between 1500g and 2500g .</a:t>
            </a:r>
          </a:p>
          <a:p>
            <a:endParaRPr lang="en-GB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‘very small baby’ is a baby born: </a:t>
            </a:r>
          </a:p>
          <a:p>
            <a:pPr lvl="2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VERY PRETERM at less than 32 weeks gestation.</a:t>
            </a:r>
          </a:p>
          <a:p>
            <a:pPr lvl="2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more than two months early.</a:t>
            </a:r>
          </a:p>
          <a:p>
            <a:pPr lvl="2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with a birth weight of less than 1500g.</a:t>
            </a:r>
          </a:p>
          <a:p>
            <a:pPr lvl="2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</a:endParaRPr>
          </a:p>
          <a:p>
            <a:pPr lvl="2">
              <a:buNone/>
            </a:pPr>
            <a:endParaRPr lang="en-GB" sz="1400" dirty="0" smtClean="0">
              <a:latin typeface="Calibri" pitchFamily="34" charset="0"/>
            </a:endParaRPr>
          </a:p>
          <a:p>
            <a:pPr lvl="2" algn="ctr"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‘VERY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SMALL BABY’ needs referral for additional care as it is the most vulnerable ‘small baby’.</a:t>
            </a:r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Risks to a Small Baby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0" u="sng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Small babies are more at risk of</a:t>
            </a:r>
          </a:p>
          <a:p>
            <a:pPr>
              <a:buClr>
                <a:srgbClr val="9E0000"/>
              </a:buCl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Hypothermia</a:t>
            </a:r>
          </a:p>
          <a:p>
            <a:pPr>
              <a:buClr>
                <a:srgbClr val="9E0000"/>
              </a:buCl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Sepsis</a:t>
            </a:r>
          </a:p>
          <a:p>
            <a:pPr>
              <a:buClr>
                <a:srgbClr val="9E0000"/>
              </a:buCl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Feeding difficulties</a:t>
            </a:r>
          </a:p>
          <a:p>
            <a:pPr>
              <a:buClr>
                <a:srgbClr val="9E0000"/>
              </a:buClr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Jaundice</a:t>
            </a:r>
          </a:p>
          <a:p>
            <a:pPr marL="457200" indent="-457200">
              <a:buClr>
                <a:srgbClr val="9E0000"/>
              </a:buClr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Hypoxemia</a:t>
            </a:r>
          </a:p>
          <a:p>
            <a:pPr marL="457200" indent="-457200">
              <a:buClr>
                <a:srgbClr val="9E0000"/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Apnea</a:t>
            </a:r>
          </a:p>
          <a:p>
            <a:pPr marL="457200" indent="-457200">
              <a:buClr>
                <a:srgbClr val="9E0000"/>
              </a:buClr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Bleeding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Basic Needs of a Small Baby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n-GB" sz="2800" b="0" u="sng" dirty="0" smtClean="0">
                <a:latin typeface="Calibri" pitchFamily="34" charset="0"/>
                <a:cs typeface="Calibri" pitchFamily="34" charset="0"/>
              </a:rPr>
              <a:t>Warmth</a:t>
            </a:r>
            <a:r>
              <a:rPr lang="en-GB" sz="2800" b="0" dirty="0" smtClean="0">
                <a:latin typeface="Calibri" pitchFamily="34" charset="0"/>
                <a:cs typeface="Calibri" pitchFamily="34" charset="0"/>
              </a:rPr>
              <a:t>: Keep baby warm.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GB" sz="2800" b="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GB" sz="2800" b="0" u="sng" dirty="0" smtClean="0">
                <a:latin typeface="Calibri" pitchFamily="34" charset="0"/>
                <a:cs typeface="Calibri" pitchFamily="34" charset="0"/>
              </a:rPr>
              <a:t>Feeding</a:t>
            </a:r>
            <a:r>
              <a:rPr lang="en-GB" sz="2800" b="0" dirty="0" smtClean="0">
                <a:latin typeface="Calibri" pitchFamily="34" charset="0"/>
                <a:cs typeface="Calibri" pitchFamily="34" charset="0"/>
              </a:rPr>
              <a:t>: Use appropriate feeding methods and breast milk amounts.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GB" sz="2800" b="0" dirty="0" smtClean="0">
              <a:latin typeface="Calibri" pitchFamily="34" charset="0"/>
              <a:cs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GB" sz="2800" b="0" u="sng" dirty="0" smtClean="0">
                <a:latin typeface="Calibri" pitchFamily="34" charset="0"/>
                <a:cs typeface="Calibri" pitchFamily="34" charset="0"/>
              </a:rPr>
              <a:t>Protection</a:t>
            </a:r>
            <a:r>
              <a:rPr lang="en-GB" sz="2800" b="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3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Keep the small baby clean.</a:t>
            </a:r>
          </a:p>
          <a:p>
            <a:pPr lvl="3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Care for the umbilical cord.</a:t>
            </a:r>
          </a:p>
          <a:p>
            <a:pPr lvl="3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Check for and manage danger signs.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Hypothermia in a Newborn</a:t>
            </a:r>
            <a:endParaRPr lang="en-GB" sz="3200" dirty="0">
              <a:solidFill>
                <a:srgbClr val="8A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0363" y="1340768"/>
            <a:ext cx="4048125" cy="345638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31B6FD"/>
              </a:buClr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Environmental factors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room is too cold.	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baby is exposed to cold draught.		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newborn is wet.	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baby is placed on  a cold surface  or near cold wall or window.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049712" cy="388843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31B6FD"/>
              </a:buClr>
              <a:buFont typeface="Symbol" pitchFamily="18" charset="2"/>
              <a:buNone/>
              <a:defRPr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Newborn factors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baby is uncovered.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baby is not feeding well.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baby has an infection.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Baby has birth asphyxia and does not have energy to keep warm.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400" b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Mother &amp; baby are not together.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467544" y="5283786"/>
            <a:ext cx="8136904" cy="12311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Small babies are at particular risk of hypothermia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Hypothermia occurs when the baby’s body temperature drops below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36.5 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This can happen within minutes especially in small babies who are at greater risk of heat loss.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609600"/>
            <a:ext cx="8064895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Mechanisms of Heat Loss to the Environment</a:t>
            </a:r>
            <a:endParaRPr lang="en-GB" sz="3200" dirty="0">
              <a:solidFill>
                <a:srgbClr val="8A0000"/>
              </a:solidFill>
            </a:endParaRPr>
          </a:p>
        </p:txBody>
      </p:sp>
      <p:graphicFrame>
        <p:nvGraphicFramePr>
          <p:cNvPr id="7" name="Object 90"/>
          <p:cNvGraphicFramePr>
            <a:graphicFrameLocks noChangeAspect="1"/>
          </p:cNvGraphicFramePr>
          <p:nvPr/>
        </p:nvGraphicFramePr>
        <p:xfrm>
          <a:off x="251520" y="2132856"/>
          <a:ext cx="8738864" cy="367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7628571" imgH="3828571" progId="">
                  <p:embed/>
                </p:oleObj>
              </mc:Choice>
              <mc:Fallback>
                <p:oleObj name="Photo Editor Photo" r:id="rId3" imgW="7628571" imgH="382857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2856"/>
                        <a:ext cx="8738864" cy="3671664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9552" y="3140969"/>
            <a:ext cx="1512168" cy="432048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andara" pitchFamily="34" charset="0"/>
              </a:rPr>
              <a:t>Radiation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203848" y="2492897"/>
            <a:ext cx="1656184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andara" pitchFamily="34" charset="0"/>
              </a:rPr>
              <a:t>Convection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804248" y="2852937"/>
            <a:ext cx="1872209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Candara" pitchFamily="34" charset="0"/>
              </a:rPr>
              <a:t>Evaporation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995937" y="5229201"/>
            <a:ext cx="1800200" cy="504056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Candara" pitchFamily="34" charset="0"/>
              </a:rPr>
              <a:t>Conduction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8A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‘Warm Chain’</a:t>
            </a:r>
            <a:endParaRPr lang="en-GB" sz="3200" dirty="0">
              <a:solidFill>
                <a:srgbClr val="8A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Warm delivery room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Immediate drying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Immediate skin-to-skin contact, wrapping, KMC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Breastfeeding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Bathing and weighing postponed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Appropriate clothing and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bedding 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Mother and baby together 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Warm transportation (skin-to-skin)</a:t>
            </a:r>
          </a:p>
          <a:p>
            <a:pPr marL="571500" indent="-457200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Warm resuscitation</a:t>
            </a:r>
            <a:endParaRPr lang="en-GB" sz="28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presentation_LSTM format</Template>
  <TotalTime>86</TotalTime>
  <Words>679</Words>
  <Application>Microsoft Office PowerPoint</Application>
  <PresentationFormat>On-screen Show (4:3)</PresentationFormat>
  <Paragraphs>136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Photo Editor Photo</vt:lpstr>
      <vt:lpstr>Preterm Babies, Neonatal Jaundice</vt:lpstr>
      <vt:lpstr>1. Care for the small Baby</vt:lpstr>
      <vt:lpstr>Learning Objectives</vt:lpstr>
      <vt:lpstr>Defining The ‘Small Baby’</vt:lpstr>
      <vt:lpstr>Risks to a Small Baby</vt:lpstr>
      <vt:lpstr>Basic Needs of a Small Baby</vt:lpstr>
      <vt:lpstr>Hypothermia in a Newborn</vt:lpstr>
      <vt:lpstr>Mechanisms of Heat Loss to the Environment</vt:lpstr>
      <vt:lpstr>      The ‘Warm Chain’</vt:lpstr>
      <vt:lpstr>Neonatal Jaundice</vt:lpstr>
      <vt:lpstr>Objectives</vt:lpstr>
      <vt:lpstr>Newborn Jaundice Definition</vt:lpstr>
      <vt:lpstr>Types of Jaundice I</vt:lpstr>
      <vt:lpstr>Types of Jaundice II</vt:lpstr>
      <vt:lpstr>Causes of Jaundice</vt:lpstr>
      <vt:lpstr>Management Based on Serum Bilirubin</vt:lpstr>
      <vt:lpstr>Summary</vt:lpstr>
      <vt:lpstr>Questions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Preterm Babies, Neonatal Jaundice</dc:title>
  <dc:creator>unkels</dc:creator>
  <cp:lastModifiedBy>Kenya1</cp:lastModifiedBy>
  <cp:revision>19</cp:revision>
  <dcterms:created xsi:type="dcterms:W3CDTF">2013-02-01T12:09:58Z</dcterms:created>
  <dcterms:modified xsi:type="dcterms:W3CDTF">2013-04-19T05:47:08Z</dcterms:modified>
</cp:coreProperties>
</file>