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9A2623-0D69-42F3-9281-744835D62E17}"/>
              </a:ext>
            </a:extLst>
          </p:cNvPr>
          <p:cNvSpPr/>
          <p:nvPr/>
        </p:nvSpPr>
        <p:spPr bwMode="ltGray">
          <a:xfrm>
            <a:off x="0" y="0"/>
            <a:ext cx="12192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2742E0-E4FA-4725-BE7E-CFABF1732487}"/>
              </a:ext>
            </a:extLst>
          </p:cNvPr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C92C979-D812-4FF2-BB18-D6F3590E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95000"/>
                  </a:prstClr>
                </a:solidFill>
              </a:defRPr>
            </a:lvl1pPr>
          </a:lstStyle>
          <a:p>
            <a:pPr>
              <a:defRPr/>
            </a:pPr>
            <a:fld id="{7E1C2A2A-32D6-4045-BA74-2BA5ED94A5F4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95B5BC8-ADBF-432B-BB36-4DB2FE222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9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04032F7-C5E9-4AA2-8149-748B3DF2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756F6F-242F-451B-B864-F71F93D321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12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903E1-003A-4620-B3EA-8C62D3B1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24292-7B16-45A1-B456-12884595C661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70BC6-BE12-4076-A8ED-A699B0E16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B8D3D-A2EF-4EA3-9976-B01F8F214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BD2B2-EFD8-423B-8203-A4D0346B10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42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556D41-30E7-46A1-A646-5F27B35B74F5}"/>
              </a:ext>
            </a:extLst>
          </p:cNvPr>
          <p:cNvSpPr/>
          <p:nvPr/>
        </p:nvSpPr>
        <p:spPr bwMode="invGray">
          <a:xfrm>
            <a:off x="8797925" y="0"/>
            <a:ext cx="61913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2A258-8457-43B4-9F60-658F99E87CEE}"/>
              </a:ext>
            </a:extLst>
          </p:cNvPr>
          <p:cNvSpPr/>
          <p:nvPr/>
        </p:nvSpPr>
        <p:spPr bwMode="ltGray">
          <a:xfrm>
            <a:off x="8863013" y="0"/>
            <a:ext cx="33528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90D628-2BDB-4D2B-A875-47FE6670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0E561-0A9C-4582-8C38-227F83D10132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6C53A5-89C1-4FF2-8C76-148399C1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1075" y="6376988"/>
            <a:ext cx="5114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BD3E604-BD5D-48D2-93FD-BFE8EB46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251CA-9CC6-462A-8762-1F0B08A31C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58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BA64-DD12-499E-90F2-608B5386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ED80E-DD3A-4BEE-9D33-7FB599CB9CA4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48320-00F6-4D23-A443-FD08A5D3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B989A-856B-449A-9B10-1A2ED800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40761-4A29-4DA9-9832-49E2E236EB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0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89BFA4-3831-451E-89D0-1B1B04A18D51}"/>
              </a:ext>
            </a:extLst>
          </p:cNvPr>
          <p:cNvSpPr/>
          <p:nvPr/>
        </p:nvSpPr>
        <p:spPr bwMode="ltGray">
          <a:xfrm>
            <a:off x="0" y="0"/>
            <a:ext cx="12192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DA2C42-20C9-4F41-A481-766F0C38D2B4}"/>
              </a:ext>
            </a:extLst>
          </p:cNvPr>
          <p:cNvSpPr/>
          <p:nvPr/>
        </p:nvSpPr>
        <p:spPr bwMode="invGray">
          <a:xfrm>
            <a:off x="0" y="2601913"/>
            <a:ext cx="12192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2D5C8B1-A3EE-43CF-BC0F-37A01680C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95000"/>
                  </a:prstClr>
                </a:solidFill>
              </a:defRPr>
            </a:lvl1pPr>
          </a:lstStyle>
          <a:p>
            <a:pPr>
              <a:defRPr/>
            </a:pPr>
            <a:fld id="{C6D0685D-45C8-4795-B64B-F7BB2598C32B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B590BD-77CA-4747-A38E-711F0E60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9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C26EABB-4474-4925-B37C-1DD4D067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FF8F05-30C2-4903-807E-66311A9D65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340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B686C7-A9C9-48CF-A4FA-770D6B0F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15DCC-540C-4AEF-A36B-7689E2A9CD9E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A34552-6ABF-4CA2-B99C-7DF8AFA5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400B23-1B48-4A75-A11B-F0A77E8C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8A1D2-ECF4-4034-9FDB-36A476D20A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00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46DADCB-694B-46CE-A3FA-CDB3C19B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7B8B3-E02C-46FF-AAB0-0674313C63B1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199606-BEAE-47C9-BF13-B5E71F86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3C2DCB8-FFB8-405D-AA0E-7C1DC06BD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B352F-BEE4-45A2-A42A-F0798681F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85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A069158-CDF6-418D-BB79-40BF74CDB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2C346-3980-4B91-8340-8187A697340A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020B17-2A7F-40B4-A630-646F44BA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10530D-FA54-42FC-8139-06EACEBA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3D255-E7DC-4571-9AE1-8E183B397F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64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DA703-309E-442C-B089-D065E79A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A19D-7D92-499E-B14E-6C693030B511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E70E2-03A1-4DDF-9076-0E01E8923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3BEB7-C1A3-4B22-9146-24DE8385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BABFF-1515-4B0A-8981-309DA9CD1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63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DEAA3F-39BA-4CA0-BB00-D99450FCF371}"/>
              </a:ext>
            </a:extLst>
          </p:cNvPr>
          <p:cNvSpPr/>
          <p:nvPr/>
        </p:nvSpPr>
        <p:spPr bwMode="invGray">
          <a:xfrm>
            <a:off x="3808413" y="0"/>
            <a:ext cx="60325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D1624C-8F3E-4F18-B43F-3DA2E693F29B}"/>
              </a:ext>
            </a:extLst>
          </p:cNvPr>
          <p:cNvSpPr/>
          <p:nvPr/>
        </p:nvSpPr>
        <p:spPr bwMode="invGray">
          <a:xfrm>
            <a:off x="3808413" y="0"/>
            <a:ext cx="60325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982034D-3873-456B-8044-9AA82D16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C463-92D5-45E4-A178-457690B19019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61D358B-6EFD-4822-AD5D-DE7196A6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10E3FDB-9139-4CB0-9B4E-7FA03AB02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C2EE2-0B62-453D-B898-C67DE79FF7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78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31E2EE-459F-4E94-852F-F771B6988D50}"/>
              </a:ext>
            </a:extLst>
          </p:cNvPr>
          <p:cNvSpPr/>
          <p:nvPr/>
        </p:nvSpPr>
        <p:spPr>
          <a:xfrm>
            <a:off x="3808413" y="0"/>
            <a:ext cx="60325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B23BBE-0B24-402B-B6C6-E746CF19619D}"/>
              </a:ext>
            </a:extLst>
          </p:cNvPr>
          <p:cNvSpPr/>
          <p:nvPr/>
        </p:nvSpPr>
        <p:spPr bwMode="invGray">
          <a:xfrm>
            <a:off x="3808413" y="0"/>
            <a:ext cx="60325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BA20553-4A85-421B-AC37-2880355A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9075" y="1169988"/>
            <a:ext cx="3365500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3471D-5775-44B7-9E97-C4471CA0207F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7AE93E9-3C03-4F18-BFA8-CC1F6FFC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8125" y="1169988"/>
            <a:ext cx="6924675" cy="201612"/>
          </a:xfrm>
        </p:spPr>
        <p:txBody>
          <a:bodyPr/>
          <a:lstStyle>
            <a:lvl1pPr>
              <a:defRPr>
                <a:solidFill>
                  <a:prstClr val="white">
                    <a:shade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DAC7EE1-7D7B-48FC-B69A-5F1555CC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8850" y="1169988"/>
            <a:ext cx="979488" cy="201612"/>
          </a:xfrm>
        </p:spPr>
        <p:txBody>
          <a:bodyPr/>
          <a:lstStyle>
            <a:lvl1pPr>
              <a:defRPr/>
            </a:lvl1pPr>
          </a:lstStyle>
          <a:p>
            <a:fld id="{104A9C9D-36F9-4B34-A5FA-3DC02ABF8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913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093BFA-2ACA-46CA-B527-0EA02AC4A381}"/>
              </a:ext>
            </a:extLst>
          </p:cNvPr>
          <p:cNvSpPr/>
          <p:nvPr/>
        </p:nvSpPr>
        <p:spPr bwMode="invGray">
          <a:xfrm>
            <a:off x="0" y="1436688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7F781C-6865-4AD1-A34D-1E6669C124B8}"/>
              </a:ext>
            </a:extLst>
          </p:cNvPr>
          <p:cNvSpPr/>
          <p:nvPr/>
        </p:nvSpPr>
        <p:spPr bwMode="ltGray">
          <a:xfrm>
            <a:off x="0" y="0"/>
            <a:ext cx="12192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602598-A9B3-4E16-BC04-5AC47B48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D27CBED0-1D46-4EA3-BE84-C3421A91A2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774825"/>
            <a:ext cx="109728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DA852-B016-4929-A2EF-600104DCD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477000"/>
            <a:ext cx="28448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95000"/>
                  </a:prst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DFACFBE-F203-414D-B216-DF20322C56E3}" type="datetime1">
              <a:rPr lang="en-US"/>
              <a:pPr>
                <a:defRPr/>
              </a:pPr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89624-3226-4C81-8E7F-F809A2D03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21075" y="6477000"/>
            <a:ext cx="734377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95000"/>
                  </a:prst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6CB03-1C8C-44F3-A3F4-7445E1321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9463" y="6477000"/>
            <a:ext cx="977900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AC7BC4FC-8218-4C8F-A5C7-B768FDBB8C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697" r:id="rId5"/>
    <p:sldLayoutId id="2147483698" r:id="rId6"/>
    <p:sldLayoutId id="2147483702" r:id="rId7"/>
    <p:sldLayoutId id="2147483703" r:id="rId8"/>
    <p:sldLayoutId id="2147483704" r:id="rId9"/>
    <p:sldLayoutId id="2147483699" r:id="rId10"/>
    <p:sldLayoutId id="214748370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2415E-96B8-437A-9E38-5477B126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Principles and Concepts in Pharmacology and Therapeutics</a:t>
            </a:r>
          </a:p>
        </p:txBody>
      </p:sp>
      <p:sp>
        <p:nvSpPr>
          <p:cNvPr id="8195" name="Text Placeholder 2">
            <a:extLst>
              <a:ext uri="{FF2B5EF4-FFF2-40B4-BE49-F238E27FC236}">
                <a16:creationId xmlns:a16="http://schemas.microsoft.com/office/drawing/2014/main" id="{3D0D61A6-8A74-4F4B-B46F-A17DC02C8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7425" y="1828800"/>
            <a:ext cx="10696575" cy="685800"/>
          </a:xfrm>
        </p:spPr>
        <p:txBody>
          <a:bodyPr/>
          <a:lstStyle/>
          <a:p>
            <a:pPr eaLnBrk="1" hangingPunct="1"/>
            <a:r>
              <a:rPr lang="en-US" altLang="en-US"/>
              <a:t>P.J. Okoth</a:t>
            </a:r>
          </a:p>
          <a:p>
            <a:pPr eaLnBrk="1" hangingPunct="1"/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BC8C9190-51EB-4AB4-BA1D-EC047204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79D9D6A2-93BB-4113-9C9A-1FF2A711F803}" type="slidenum">
              <a:rPr lang="en-US" altLang="en-US">
                <a:solidFill>
                  <a:srgbClr val="FFFFFF"/>
                </a:solidFill>
              </a:rPr>
              <a:pPr/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19753-A1FF-491F-A3A4-3D3C581E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Cont’d…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0E0C0B95-BDE2-48C7-AF73-4379A4B28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175" y="1600200"/>
            <a:ext cx="9926638" cy="4800600"/>
          </a:xfrm>
        </p:spPr>
        <p:txBody>
          <a:bodyPr/>
          <a:lstStyle/>
          <a:p>
            <a:pPr marL="631825" indent="-514350" eaLnBrk="1" hangingPunct="1">
              <a:buFont typeface="Corbel" panose="020B0503020204020204" pitchFamily="34" charset="0"/>
              <a:buAutoNum type="arabicPeriod" startAt="2"/>
            </a:pPr>
            <a:r>
              <a:rPr lang="en-US" altLang="en-US"/>
              <a:t>The pharmacokinetics of the drug and its modification in the individual due to genetic influences, disease, and other drugs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2"/>
            </a:pPr>
            <a:r>
              <a:rPr lang="en-US" altLang="en-US"/>
              <a:t>The physiological state of the end organ: whether for instance it is over- or under-active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2"/>
            </a:pPr>
            <a:r>
              <a:rPr lang="en-US" altLang="en-US"/>
              <a:t>The act of medication, including the route of administration of the medication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2"/>
            </a:pPr>
            <a:r>
              <a:rPr lang="en-US" altLang="en-US"/>
              <a:t>The doctor’s mood, attitude and beliefs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2"/>
            </a:pPr>
            <a:r>
              <a:rPr lang="en-US" altLang="en-US"/>
              <a:t>The patient’s mood, attitude and beliefs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2"/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6618E012-CFD5-415F-B005-EECC63B8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4595B421-76A3-4895-9011-370C7497FC21}" type="slidenum">
              <a:rPr lang="en-US" altLang="en-US">
                <a:solidFill>
                  <a:srgbClr val="3F3F3F"/>
                </a:solidFill>
              </a:rPr>
              <a:pPr/>
              <a:t>10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4BF6-0FBD-4B43-B7A2-30D1E34CE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Cont’d…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0EB15BA-DD92-4E16-A8B4-9F89244B9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50" y="1524000"/>
            <a:ext cx="9618663" cy="4876800"/>
          </a:xfrm>
        </p:spPr>
        <p:txBody>
          <a:bodyPr/>
          <a:lstStyle/>
          <a:p>
            <a:pPr marL="631825" indent="-514350" eaLnBrk="1" hangingPunct="1">
              <a:buFont typeface="Corbel" panose="020B0503020204020204" pitchFamily="34" charset="0"/>
              <a:buAutoNum type="arabicPeriod" startAt="7"/>
            </a:pPr>
            <a:r>
              <a:rPr lang="en-US" altLang="en-US"/>
              <a:t>What the doctor has told the patient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7"/>
            </a:pPr>
            <a:r>
              <a:rPr lang="en-US" altLang="en-US"/>
              <a:t>The patient’s past experiences of doctors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7"/>
            </a:pPr>
            <a:r>
              <a:rPr lang="en-US" altLang="en-US"/>
              <a:t>The patient’s estimate of what has been received and of what ought to happen as a result</a:t>
            </a:r>
          </a:p>
          <a:p>
            <a:pPr marL="631825" indent="-514350" eaLnBrk="1" hangingPunct="1">
              <a:buFont typeface="Corbel" panose="020B0503020204020204" pitchFamily="34" charset="0"/>
              <a:buAutoNum type="arabicPeriod" startAt="7"/>
            </a:pPr>
            <a:r>
              <a:rPr lang="en-US" altLang="en-US"/>
              <a:t>The social environment, e.g. whether supportive or dispiriting.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4E296C4-44D9-4EC5-AEF0-57675E3E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3E3F1388-07E6-4784-AECF-685B2955876F}" type="slidenum">
              <a:rPr lang="en-US" altLang="en-US">
                <a:solidFill>
                  <a:srgbClr val="3F3F3F"/>
                </a:solidFill>
              </a:rPr>
              <a:pPr/>
              <a:t>11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9DAF-65F7-41C5-A923-8F673893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A0371C6C-64E1-4449-986D-9EB85B0E8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0693400" cy="4625975"/>
          </a:xfrm>
        </p:spPr>
        <p:txBody>
          <a:bodyPr/>
          <a:lstStyle/>
          <a:p>
            <a:pPr eaLnBrk="1" hangingPunct="1"/>
            <a:r>
              <a:rPr lang="en-US" altLang="en-US"/>
              <a:t>Benefits of drugs are manifest to doctor and patient, as well as to healthy people.</a:t>
            </a:r>
          </a:p>
          <a:p>
            <a:pPr eaLnBrk="1" hangingPunct="1"/>
            <a:r>
              <a:rPr lang="en-US" altLang="en-US"/>
              <a:t>Even though prevention is always best, people will get sick, and these really appreciate the benefits of specific drug treatment for their various conditions.</a:t>
            </a:r>
          </a:p>
          <a:p>
            <a:pPr eaLnBrk="1" hangingPunct="1"/>
            <a:r>
              <a:rPr lang="en-US" altLang="en-US"/>
              <a:t>Some conditions are not preventable and when they afflict us we appreciate a lot the therapeutic measures we receive.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1D10BCFA-FBFD-43C8-904E-CD880F79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F14AF783-079A-4DB9-9EE9-98DBFF965270}" type="slidenum">
              <a:rPr lang="en-US" altLang="en-US">
                <a:solidFill>
                  <a:srgbClr val="3F3F3F"/>
                </a:solidFill>
              </a:rPr>
              <a:pPr/>
              <a:t>12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3FB7B-9E91-4D85-A118-44947DF62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use…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BA16AED-CF0A-4758-B56F-875CA470F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163" y="1600200"/>
            <a:ext cx="9893300" cy="4800600"/>
          </a:xfrm>
        </p:spPr>
        <p:txBody>
          <a:bodyPr/>
          <a:lstStyle/>
          <a:p>
            <a:pPr eaLnBrk="1" hangingPunct="1"/>
            <a:r>
              <a:rPr lang="en-US" altLang="en-US"/>
              <a:t>However, risks are also involved when we use drugs.</a:t>
            </a:r>
          </a:p>
          <a:p>
            <a:pPr eaLnBrk="1" hangingPunct="1"/>
            <a:r>
              <a:rPr lang="en-US" altLang="en-US"/>
              <a:t>When a drug is given, a risk is taken.</a:t>
            </a:r>
          </a:p>
          <a:p>
            <a:pPr eaLnBrk="1" hangingPunct="1"/>
            <a:r>
              <a:rPr lang="en-US" altLang="en-US"/>
              <a:t>Risk may be due to:</a:t>
            </a:r>
          </a:p>
          <a:p>
            <a:pPr lvl="1" eaLnBrk="1" hangingPunct="1"/>
            <a:r>
              <a:rPr lang="en-US" altLang="en-US"/>
              <a:t>Adverse reaction to a drug</a:t>
            </a:r>
          </a:p>
          <a:p>
            <a:pPr lvl="1" eaLnBrk="1" hangingPunct="1"/>
            <a:r>
              <a:rPr lang="en-US" altLang="en-US"/>
              <a:t>Physician-induced (iatrogenic) disease due to misguided treatment, e.g. polypharmacy even in self-limiting illness.</a:t>
            </a:r>
          </a:p>
          <a:p>
            <a:pPr eaLnBrk="1" hangingPunct="1"/>
            <a:r>
              <a:rPr lang="en-US" altLang="en-US"/>
              <a:t>The clinician must weigh the likelihood of gain against the likelihood of loss for the patient.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B1CEA0F4-DA80-4FD5-9AE4-2E3B2B785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7EB45DDE-A8A2-4931-9A63-963DF192BE30}" type="slidenum">
              <a:rPr lang="en-US" altLang="en-US">
                <a:solidFill>
                  <a:srgbClr val="3F3F3F"/>
                </a:solidFill>
              </a:rPr>
              <a:pPr/>
              <a:t>13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6AD29-D9E0-4520-B304-21FC0D32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use…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5F976848-A528-4855-B612-DBB0DDEC5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13" y="1600200"/>
            <a:ext cx="10013950" cy="48006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b="1"/>
              <a:t>Unavoidable risks:</a:t>
            </a:r>
          </a:p>
          <a:p>
            <a:pPr eaLnBrk="1" hangingPunct="1"/>
            <a:r>
              <a:rPr lang="en-US" altLang="en-US"/>
              <a:t>A risk-free drug would be that for which:</a:t>
            </a:r>
          </a:p>
          <a:p>
            <a:pPr eaLnBrk="1" hangingPunct="1"/>
            <a:r>
              <a:rPr lang="en-US" altLang="en-US"/>
              <a:t>The physician knew exactly what action was required and used the drug correctly</a:t>
            </a:r>
          </a:p>
          <a:p>
            <a:pPr eaLnBrk="1" hangingPunct="1"/>
            <a:r>
              <a:rPr lang="en-US" altLang="en-US"/>
              <a:t>The drug did that and nothing else, either by true biological selectivity or by selective target delivery</a:t>
            </a:r>
          </a:p>
          <a:p>
            <a:pPr eaLnBrk="1" hangingPunct="1"/>
            <a:r>
              <a:rPr lang="en-US" altLang="en-US"/>
              <a:t>Exactly the right amount of action, not too little, not too much, was easily achieved.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CC0C72F5-84D3-4625-8174-3638F9925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ED270FCE-EF8F-4089-8BA1-E655A2D6FD2B}" type="slidenum">
              <a:rPr lang="en-US" altLang="en-US">
                <a:solidFill>
                  <a:srgbClr val="3F3F3F"/>
                </a:solidFill>
              </a:rPr>
              <a:pPr/>
              <a:t>14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C4C31-E60B-4EC8-B9D0-9F16498D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18B6A-8D6C-4FB9-B11F-68D64A64D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Criteria for a risk-free drug are not met for the following reasons: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Drugs may be insufficiently selective. As the concentration rises, a drug that is highly selective at low concentrations will begin to affect other target sites (receptors, enzymes). A disease process (cancer) is so close to normal cellular mechanisms that perfectly selective cell kill is impossible.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664FA724-0EEE-429D-B0CF-97DE67CB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4894DC17-2948-48A5-98D0-82C8670C6DAB}" type="slidenum">
              <a:rPr lang="en-US" altLang="en-US">
                <a:solidFill>
                  <a:srgbClr val="3F3F3F"/>
                </a:solidFill>
              </a:rPr>
              <a:pPr/>
              <a:t>15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31099-9A26-4B42-8228-608A36036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E5AC6-57E5-458F-90E8-A231F076B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950" y="1676400"/>
            <a:ext cx="10069513" cy="4724400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Criteria for risk-free drug not met….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dirty="0"/>
              <a:t>Drugs may be highly selective, but the mechanism affected has widespread functions and interference with it cannot be limited to one site only, e.g. propranolol, a non-selective beta blocker, could precipitate severe bronchospasm In patients with asthma. Aspirin can also cause exacerbations of bronchial asthma.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dirty="0"/>
              <a:t>Prolonged modification of cellular mechanisms can lead to interventions that, though undertaken with the best intentions, are harmful. E.g. prolonged use of steroids can suppress immunity.</a:t>
            </a: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A3CE8C9-DF67-41F3-A523-B8EF33B7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C1C32545-AEF9-4A3E-AF20-B2A6B945D9D7}" type="slidenum">
              <a:rPr lang="en-US" altLang="en-US">
                <a:solidFill>
                  <a:srgbClr val="3F3F3F"/>
                </a:solidFill>
              </a:rPr>
              <a:pPr/>
              <a:t>16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942AE-7E3D-4E75-893D-31818C697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0973-9D32-414B-8695-F2C3EF457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638" y="1600200"/>
            <a:ext cx="9904412" cy="4800600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Criteria for risk-free drug not met…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Insufficient knowledge of disease processes and of drug action can lead to interventions that, though undertaken with the best intentions, are harmful.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Patients are genetically heterogeneous to an enormous degree and may have an unpredictable immunological response to drugs.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C764309B-B144-4B59-BD6A-1DD2374F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6959FC45-7610-45A6-9A22-34494F980BFC}" type="slidenum">
              <a:rPr lang="en-US" altLang="en-US">
                <a:solidFill>
                  <a:srgbClr val="3F3F3F"/>
                </a:solidFill>
              </a:rPr>
              <a:pPr/>
              <a:t>17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6AD9-5BE2-4B67-BE22-267BA07F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Benefits and risks of drug 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B096D-ABBF-4643-9F58-ADB0634E4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Criteria for risk-free drug not met…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/>
              <a:t>Dosage adjustment according to need is often unavoidably imprecise, e.g. in depression.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/>
              <a:t>Ignorant and casual prescribing – prescribing without due care and attention!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31471943-C389-4743-8E8A-58A5A270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B550281A-60B1-44C3-8E54-46E938E91E87}" type="slidenum">
              <a:rPr lang="en-US" altLang="en-US">
                <a:solidFill>
                  <a:srgbClr val="3F3F3F"/>
                </a:solidFill>
              </a:rPr>
              <a:pPr/>
              <a:t>18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0034-A5E9-487D-97B3-42A223D6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Grades of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04CED-61C7-4DA2-91F2-49D8F1FEB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There are three major grades of risk:</a:t>
            </a:r>
          </a:p>
          <a:p>
            <a:pPr marL="633222" indent="-5143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Unacceptable risk</a:t>
            </a:r>
          </a:p>
          <a:p>
            <a:pPr marL="633222" indent="-5143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Acceptable risk</a:t>
            </a:r>
          </a:p>
          <a:p>
            <a:pPr marL="633222" indent="-5143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Negligible risk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2AACD9B0-3C64-41B0-BADB-8EE262C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28DA22BD-A59C-4A67-8F38-8D8C4938BC16}" type="slidenum">
              <a:rPr lang="en-US" altLang="en-US">
                <a:solidFill>
                  <a:srgbClr val="3F3F3F"/>
                </a:solidFill>
              </a:rPr>
              <a:pPr/>
              <a:t>19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16A8-AC6B-40EE-8DAB-D52CF87CC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Learning objectives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543C9EF-0F8F-4005-B182-2493194A8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Explain the three principal ways in which drugs are used</a:t>
            </a:r>
          </a:p>
          <a:p>
            <a:pPr eaLnBrk="1" hangingPunct="1"/>
            <a:r>
              <a:rPr lang="en-US" altLang="en-US"/>
              <a:t>State the factors to consider before treating any patient with drugs</a:t>
            </a:r>
          </a:p>
          <a:p>
            <a:pPr eaLnBrk="1" hangingPunct="1"/>
            <a:r>
              <a:rPr lang="en-US" altLang="en-US"/>
              <a:t>Discuss factors influencing patient responses to drugs</a:t>
            </a:r>
          </a:p>
          <a:p>
            <a:pPr eaLnBrk="1" hangingPunct="1"/>
            <a:r>
              <a:rPr lang="en-US" altLang="en-US"/>
              <a:t>Discuss benefits and risks of drug use</a:t>
            </a:r>
          </a:p>
          <a:p>
            <a:pPr eaLnBrk="1" hangingPunct="1"/>
            <a:r>
              <a:rPr lang="en-US" altLang="en-US"/>
              <a:t>Discuss patient compliance</a:t>
            </a:r>
          </a:p>
          <a:p>
            <a:pPr eaLnBrk="1" hangingPunct="1"/>
            <a:r>
              <a:rPr lang="en-US" altLang="en-US"/>
              <a:t>State what every patient given drugs needs to know.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D2AC776-385F-4567-ADB0-1551209AD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A57B6F35-E02C-4F80-807B-9DCE4F94ADC3}" type="slidenum">
              <a:rPr lang="en-US" altLang="en-US">
                <a:solidFill>
                  <a:srgbClr val="3F3F3F"/>
                </a:solidFill>
              </a:rPr>
              <a:pPr/>
              <a:t>2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67572-222D-4809-B5A5-7E748F0CF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Reduction of drug risk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69772D43-EC9A-49F8-B96F-D8C1E5CDC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b="1"/>
              <a:t>Can be achieved by:</a:t>
            </a:r>
          </a:p>
          <a:p>
            <a:pPr eaLnBrk="1" hangingPunct="1"/>
            <a:r>
              <a:rPr lang="en-US" altLang="en-US"/>
              <a:t>Better knowledge of disease</a:t>
            </a:r>
          </a:p>
          <a:p>
            <a:pPr eaLnBrk="1" hangingPunct="1"/>
            <a:r>
              <a:rPr lang="en-US" altLang="en-US"/>
              <a:t>Site-specific delivery – drug targeting</a:t>
            </a:r>
          </a:p>
          <a:p>
            <a:pPr lvl="1" eaLnBrk="1" hangingPunct="1"/>
            <a:r>
              <a:rPr lang="en-US" altLang="en-US"/>
              <a:t>By topical application</a:t>
            </a:r>
          </a:p>
          <a:p>
            <a:pPr lvl="1" eaLnBrk="1" hangingPunct="1"/>
            <a:r>
              <a:rPr lang="en-US" altLang="en-US"/>
              <a:t>By target-selective carriers</a:t>
            </a:r>
          </a:p>
          <a:p>
            <a:pPr eaLnBrk="1" hangingPunct="1"/>
            <a:r>
              <a:rPr lang="en-US" altLang="en-US"/>
              <a:t>Site-specific effect </a:t>
            </a:r>
          </a:p>
          <a:p>
            <a:pPr lvl="1" eaLnBrk="1" hangingPunct="1"/>
            <a:r>
              <a:rPr lang="en-US" altLang="en-US"/>
              <a:t>By molecular manipulation</a:t>
            </a:r>
          </a:p>
          <a:p>
            <a:pPr eaLnBrk="1" hangingPunct="1"/>
            <a:r>
              <a:rPr lang="en-US" altLang="en-US"/>
              <a:t>Informed, careful and responsible prescribing</a:t>
            </a:r>
          </a:p>
          <a:p>
            <a:pPr eaLnBrk="1" hangingPunct="1"/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AB5C2A69-9B4C-47FA-A830-13DDBAAEE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7CB80D73-86AB-4EFA-A6BE-1297BB3DF517}" type="slidenum">
              <a:rPr lang="en-US" altLang="en-US">
                <a:solidFill>
                  <a:srgbClr val="3F3F3F"/>
                </a:solidFill>
              </a:rPr>
              <a:pPr/>
              <a:t>20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5E324-F3E4-4932-AA10-3D8784B1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Patient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06C42-6BA9-42AA-B7FF-1789F456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524000"/>
            <a:ext cx="10234613" cy="48768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Patient compliance is the degree to which a patient adheres to the treatment plan.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Quite often patients fail to comply with the treatment prescribed.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There are two major aspects of patient non-compliance: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Non-comprehension</a:t>
            </a:r>
            <a:r>
              <a:rPr lang="en-US" dirty="0"/>
              <a:t> of instructions, so that the patient cannot comply.  Could be due to inadequacy of the doctor or patient.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Comprehension</a:t>
            </a:r>
            <a:r>
              <a:rPr lang="en-US" dirty="0"/>
              <a:t> of instructions but failure to carry them out.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7F6FDC4C-BC95-4D84-8EE9-B2AE89F2E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65F05EB6-FC67-47B7-94A5-0C9D7A5E5857}" type="slidenum">
              <a:rPr lang="en-US" altLang="en-US">
                <a:solidFill>
                  <a:srgbClr val="3F3F3F"/>
                </a:solidFill>
              </a:rPr>
              <a:pPr/>
              <a:t>21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0CDB-F1C7-47AC-B0AF-969CAB30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Major factors associated with non-compliance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6683410-5987-4CB6-B935-ED7DA546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975" y="1524000"/>
            <a:ext cx="10266363" cy="4876800"/>
          </a:xfrm>
        </p:spPr>
        <p:txBody>
          <a:bodyPr/>
          <a:lstStyle/>
          <a:p>
            <a:pPr eaLnBrk="1" hangingPunct="1"/>
            <a:r>
              <a:rPr lang="en-US" altLang="en-US"/>
              <a:t>Patient dissatisfaction with the doctor. Poor patient-doctor relationship</a:t>
            </a:r>
          </a:p>
          <a:p>
            <a:pPr eaLnBrk="1" hangingPunct="1"/>
            <a:r>
              <a:rPr lang="en-US" altLang="en-US"/>
              <a:t>Lack of motivation to take medicines as prescribed – particularly where the patient does not feel ill, side effects are immediate, and benefits are perceived to be remote.</a:t>
            </a:r>
          </a:p>
          <a:p>
            <a:pPr eaLnBrk="1" hangingPunct="1"/>
            <a:r>
              <a:rPr lang="en-US" altLang="en-US"/>
              <a:t>Unintentional non-compliance, or forgetfulness</a:t>
            </a:r>
          </a:p>
          <a:p>
            <a:pPr eaLnBrk="1" hangingPunct="1"/>
            <a:r>
              <a:rPr lang="en-US" altLang="en-US"/>
              <a:t>Lack of information (oral information alone is not enough)</a:t>
            </a: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F82AEF26-42A2-4D33-8119-8FC6B7FF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DFE7594B-0487-4CA5-89C2-087C78188B5E}" type="slidenum">
              <a:rPr lang="en-US" altLang="en-US">
                <a:solidFill>
                  <a:srgbClr val="3F3F3F"/>
                </a:solidFill>
              </a:rPr>
              <a:pPr/>
              <a:t>22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5AA7-19A3-43E9-8CCF-22DDC7C4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Major factors associated with non-compliance…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A889B-8C09-4293-BFE5-92AC16318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963" y="1524000"/>
            <a:ext cx="10301287" cy="5029200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Anxiety: a barrier to both comprehension and retention of information.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Psychiatric diagnosis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Frequency and complexity of drug regimen.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Compliance is usually inhibited by: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Polypharmacy (more than three drugs to be taken concurrently)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More than three drug-taking occasions in the day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Inappropriate health beliefs, including the idea that medicine can be stopped as soon as the patient feels better.</a:t>
            </a: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88BAB989-7666-4DF6-97B3-74C4B43A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F12BF71A-A752-412B-806C-C524C13E53C1}" type="slidenum">
              <a:rPr lang="en-US" altLang="en-US">
                <a:solidFill>
                  <a:srgbClr val="3F3F3F"/>
                </a:solidFill>
              </a:rPr>
              <a:pPr/>
              <a:t>23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A2B4-843E-4A49-83C6-773F79113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Major factors associated with non-compliance…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F12EA-FA25-4FDE-A4A8-0AFC02E32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33038" cy="48768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Family instability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Adverse drug reactions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Cost – very costly drugs – not affordable, particularly for long term treatment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Natural disinclination to take injections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Poverty, homelessness, drug abuse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Low level of education – ignorance of importance to complete treatment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Time-wasting or inconvenient clinics – hard to replenish patient’s medicines.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643520C-1C2F-4DDF-B4D3-68064751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B0EB9370-AF00-49EE-8B94-91F827FC9AA3}" type="slidenum">
              <a:rPr lang="en-US" altLang="en-US">
                <a:solidFill>
                  <a:srgbClr val="3F3F3F"/>
                </a:solidFill>
              </a:rPr>
              <a:pPr/>
              <a:t>24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296D-4522-4876-8F3F-C89907041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How to increase patient compliance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0409456-1C03-49AB-A18E-4C8338CE6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 of appropriate regimes – use fixed-dose combinations or sustained-release formulations to simplify drug taking, as appropriate.</a:t>
            </a:r>
          </a:p>
          <a:p>
            <a:pPr eaLnBrk="1" hangingPunct="1"/>
            <a:r>
              <a:rPr lang="en-US" altLang="en-US"/>
              <a:t>Use of appropriate routes</a:t>
            </a:r>
          </a:p>
          <a:p>
            <a:pPr eaLnBrk="1" hangingPunct="1"/>
            <a:r>
              <a:rPr lang="en-US" altLang="en-US"/>
              <a:t>Use of shortest possible time of treatment</a:t>
            </a:r>
          </a:p>
          <a:p>
            <a:pPr eaLnBrk="1" hangingPunct="1"/>
            <a:r>
              <a:rPr lang="en-US" altLang="en-US"/>
              <a:t>Sympathetic discussion about the difficulties of drug administration, and the possible adverse effects.</a:t>
            </a: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A302FD52-453D-4AF7-A84B-F6253D74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FB46DBAE-0587-475F-BFBF-B32EDC2AAE8F}" type="slidenum">
              <a:rPr lang="en-US" altLang="en-US">
                <a:solidFill>
                  <a:srgbClr val="3F3F3F"/>
                </a:solidFill>
              </a:rPr>
              <a:pPr/>
              <a:t>25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FFC01-BD79-4FE9-8099-1413A1D7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How to increase patient compliance..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83C9AB2-156B-478C-B05B-CB345ACC3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863" y="1600200"/>
            <a:ext cx="9913937" cy="4800600"/>
          </a:xfrm>
        </p:spPr>
        <p:txBody>
          <a:bodyPr/>
          <a:lstStyle/>
          <a:p>
            <a:pPr eaLnBrk="1" hangingPunct="1"/>
            <a:r>
              <a:rPr lang="en-US" altLang="en-US"/>
              <a:t>Educating patients on the need to follow the regimes and completion of course of treatment</a:t>
            </a:r>
          </a:p>
          <a:p>
            <a:pPr eaLnBrk="1" hangingPunct="1"/>
            <a:r>
              <a:rPr lang="en-US" altLang="en-US"/>
              <a:t>Provide oral and written information adapted to the patient’s understanding</a:t>
            </a:r>
          </a:p>
          <a:p>
            <a:pPr eaLnBrk="1" hangingPunct="1"/>
            <a:r>
              <a:rPr lang="en-US" altLang="en-US"/>
              <a:t>Give the patient an opportunity to ask questions</a:t>
            </a:r>
          </a:p>
          <a:p>
            <a:pPr eaLnBrk="1" hangingPunct="1"/>
            <a:r>
              <a:rPr lang="en-US" altLang="en-US"/>
              <a:t>Plan administration to fit the patient’s lifestyle (associate drug-taking with cues in daily life e.g. breakfast, bedtime)</a:t>
            </a: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6E076B98-4166-4F5E-8409-2D6BDFF1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3A51E712-FE62-441D-B557-105EF0A8324A}" type="slidenum">
              <a:rPr lang="en-US" altLang="en-US">
                <a:solidFill>
                  <a:srgbClr val="3F3F3F"/>
                </a:solidFill>
              </a:rPr>
              <a:pPr/>
              <a:t>26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AD7C8-6984-4822-9926-CE1C6AEB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How to increase patient compliance..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B10B3B8-7FD2-439D-AB0E-DB3B59869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963" y="1774825"/>
            <a:ext cx="9717087" cy="4625975"/>
          </a:xfrm>
        </p:spPr>
        <p:txBody>
          <a:bodyPr/>
          <a:lstStyle/>
          <a:p>
            <a:pPr eaLnBrk="1" hangingPunct="1"/>
            <a:r>
              <a:rPr lang="en-US" altLang="en-US"/>
              <a:t>Use patient-friendly packaging, e.g. calendar packs, where appropriate</a:t>
            </a:r>
          </a:p>
          <a:p>
            <a:pPr eaLnBrk="1" hangingPunct="1"/>
            <a:r>
              <a:rPr lang="en-US" altLang="en-US"/>
              <a:t>See the patient regularly so that the patient does not feel the doctor has lost interest.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87FC6B-4121-44DB-9CDB-47B71693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220E655B-C22B-4643-B88B-661BBF68D7D2}" type="slidenum">
              <a:rPr lang="en-US" altLang="en-US">
                <a:solidFill>
                  <a:srgbClr val="3F3F3F"/>
                </a:solidFill>
              </a:rPr>
              <a:pPr/>
              <a:t>27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6989-538D-46F8-B02B-66D6B68E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What every patient needs to know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1A1E213E-8D1B-4832-AC2F-37B74477E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5" y="1600200"/>
            <a:ext cx="9750425" cy="4800600"/>
          </a:xfrm>
        </p:spPr>
        <p:txBody>
          <a:bodyPr/>
          <a:lstStyle/>
          <a:p>
            <a:pPr eaLnBrk="1" hangingPunct="1"/>
            <a:r>
              <a:rPr lang="en-US" altLang="en-US"/>
              <a:t>The name of the medicine</a:t>
            </a:r>
          </a:p>
          <a:p>
            <a:pPr eaLnBrk="1" hangingPunct="1"/>
            <a:r>
              <a:rPr lang="en-US" altLang="en-US"/>
              <a:t>The objective of the medicine</a:t>
            </a:r>
          </a:p>
          <a:p>
            <a:pPr lvl="1" eaLnBrk="1" hangingPunct="1"/>
            <a:r>
              <a:rPr lang="en-US" altLang="en-US"/>
              <a:t>To treat the disease</a:t>
            </a:r>
          </a:p>
          <a:p>
            <a:pPr lvl="1" eaLnBrk="1" hangingPunct="1"/>
            <a:r>
              <a:rPr lang="en-US" altLang="en-US"/>
              <a:t>To relieve the symptoms</a:t>
            </a:r>
          </a:p>
          <a:p>
            <a:pPr lvl="1" eaLnBrk="1" hangingPunct="1"/>
            <a:r>
              <a:rPr lang="en-US" altLang="en-US"/>
              <a:t>i.e. how important the medicine is, whether the patient can judge its efficacy and when benefit can be expected to occur.</a:t>
            </a:r>
          </a:p>
          <a:p>
            <a:pPr eaLnBrk="1" hangingPunct="1"/>
            <a:r>
              <a:rPr lang="en-US" altLang="en-US"/>
              <a:t>How and when to take the medicine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BBBAC39-2D80-4DA2-A618-0F886127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3A856093-A533-45AA-B72B-3FE92AFFF1EF}" type="slidenum">
              <a:rPr lang="en-US" altLang="en-US">
                <a:solidFill>
                  <a:srgbClr val="3F3F3F"/>
                </a:solidFill>
              </a:rPr>
              <a:pPr/>
              <a:t>28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4BE9-348C-4D0B-8241-15C23A1F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What every patient needs to know..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C1D8927-BC35-409F-A285-720D8980D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975" y="1774825"/>
            <a:ext cx="10333038" cy="4625975"/>
          </a:xfrm>
        </p:spPr>
        <p:txBody>
          <a:bodyPr/>
          <a:lstStyle/>
          <a:p>
            <a:pPr eaLnBrk="1" hangingPunct="1"/>
            <a:r>
              <a:rPr lang="en-US" altLang="en-US"/>
              <a:t>Whether it matters if a dose is missed and what, if anything to do about it</a:t>
            </a:r>
          </a:p>
          <a:p>
            <a:pPr eaLnBrk="1" hangingPunct="1"/>
            <a:r>
              <a:rPr lang="en-US" altLang="en-US"/>
              <a:t>How long the medicine is likely to be need</a:t>
            </a:r>
          </a:p>
          <a:p>
            <a:pPr eaLnBrk="1" hangingPunct="1"/>
            <a:r>
              <a:rPr lang="en-US" altLang="en-US"/>
              <a:t>How to recognize adverse effects and any action that should be taken, including effects on car driving.</a:t>
            </a:r>
          </a:p>
          <a:p>
            <a:pPr eaLnBrk="1" hangingPunct="1"/>
            <a:r>
              <a:rPr lang="en-US" altLang="en-US"/>
              <a:t>Any interaction with alcohol or other medicines or foods.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46B0BCE4-107D-4C45-845A-5056364BE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5CFB4629-63D8-4A48-AA21-4FB66716039D}" type="slidenum">
              <a:rPr lang="en-US" altLang="en-US">
                <a:solidFill>
                  <a:srgbClr val="3F3F3F"/>
                </a:solidFill>
              </a:rPr>
              <a:pPr/>
              <a:t>29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8EADD-02C0-484E-90BE-8DDF1283D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Use of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8CB12-0872-4C88-BBB7-5E37F5AF7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Drugs are used in three principal ways: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Curative: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As primary therapy (as in bacterial and parasitic infections e.g. use of an antibiotic to eliminate an infection)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As auxiliary therapy (as with anaesthetics – used to enhance performance of a procedure)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FF110E3-AA40-457C-958B-F9E316C2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0CACF48B-9771-431C-8D97-85802DCFE5A4}" type="slidenum">
              <a:rPr lang="en-US" altLang="en-US">
                <a:solidFill>
                  <a:srgbClr val="3F3F3F"/>
                </a:solidFill>
              </a:rPr>
              <a:pPr/>
              <a:t>3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BBFDD-EEBD-4947-A39B-E612B0564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The end!</a:t>
            </a:r>
          </a:p>
        </p:txBody>
      </p:sp>
      <p:sp>
        <p:nvSpPr>
          <p:cNvPr id="37891" name="Text Placeholder 2">
            <a:extLst>
              <a:ext uri="{FF2B5EF4-FFF2-40B4-BE49-F238E27FC236}">
                <a16:creationId xmlns:a16="http://schemas.microsoft.com/office/drawing/2014/main" id="{01CB240C-F0B8-4E21-9E07-800FA0941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7425" y="1828800"/>
            <a:ext cx="10696575" cy="685800"/>
          </a:xfrm>
        </p:spPr>
        <p:txBody>
          <a:bodyPr/>
          <a:lstStyle/>
          <a:p>
            <a:pPr eaLnBrk="1" hangingPunct="1"/>
            <a:r>
              <a:rPr lang="en-US" altLang="en-US"/>
              <a:t>Thanks.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46820FBC-4329-48A6-8328-997CD718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7FE61CA9-EB51-4375-A2C5-A042B44D81DF}" type="slidenum">
              <a:rPr lang="en-US" altLang="en-US">
                <a:solidFill>
                  <a:srgbClr val="FFFFFF"/>
                </a:solidFill>
              </a:rPr>
              <a:pPr/>
              <a:t>30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1332-C1A9-4ADF-8EB7-9FC1168B3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Use of drugs…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A60C5-CA57-4038-8BB6-AC47C264F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b="1" dirty="0"/>
              <a:t>Suppressive: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Of diseases or symptoms, used continuously or intermittently to maintain health without attaining cure, as in hypertension, diabetes mellitus, epilepsy, asthma, HIV 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To control symptoms such as pain and cough, whilst awaiting recovery from the causative disease.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43C85D-F145-4835-96F4-061FB990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F2CD33B6-C3FD-4F29-B6D0-F6FD83DDCB80}" type="slidenum">
              <a:rPr lang="en-US" altLang="en-US">
                <a:solidFill>
                  <a:srgbClr val="3F3F3F"/>
                </a:solidFill>
              </a:rPr>
              <a:pPr/>
              <a:t>4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40AD8-C91C-40D5-A2EF-3E9D71B47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Use of drugs…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56A72-DE9E-4DDB-8CA8-7BEE89ADC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524000"/>
            <a:ext cx="10267950" cy="5029200"/>
          </a:xfrm>
        </p:spPr>
        <p:txBody>
          <a:bodyPr rtlCol="0">
            <a:normAutofit/>
          </a:bodyPr>
          <a:lstStyle/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b="1" dirty="0"/>
              <a:t>Preventive (prophylactic):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Primary prevention: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Person does not have the condition and is to be prevented from getting it. E.g. prevention of malaria, use of vaccination, and contraception.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Secondary prevention: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Patient has the disease and the objective is to reduce risk factors  and retard progress. E.g. use of aspirin and lipid-lowering drugs in atherosclerosis and post-myocardial infarction.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FFB0C096-922E-4076-B45A-03834CE7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AC0ECDBF-4CE4-46D8-BB2D-25633C9581AF}" type="slidenum">
              <a:rPr lang="en-US" altLang="en-US">
                <a:solidFill>
                  <a:srgbClr val="3F3F3F"/>
                </a:solidFill>
              </a:rPr>
              <a:pPr/>
              <a:t>5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167A9-E302-436C-80D5-923ADF8A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Factors to consider before treating any patient with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ED184-1C17-4EBC-AD96-0BA4455E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682288" cy="5029200"/>
          </a:xfrm>
        </p:spPr>
        <p:txBody>
          <a:bodyPr rtlCol="0">
            <a:normAutofit/>
          </a:bodyPr>
          <a:lstStyle/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Before treating any patient with drugs , you should have made up your mind on the following points: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Whether you should interfere with the patient at all, and if so –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What alteration in the patient’s condition you hope to achieve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That the drug you want to use is best capable of bringing this about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How you will know when your objective has been achieved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3D1039DB-5841-472D-8ACC-5DF563C3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F489A5BE-059F-473E-AF87-7121AAA27EBF}" type="slidenum">
              <a:rPr lang="en-US" altLang="en-US">
                <a:solidFill>
                  <a:srgbClr val="3F3F3F"/>
                </a:solidFill>
              </a:rPr>
              <a:pPr/>
              <a:t>6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A7424-8127-43A5-BE18-0522A066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Factors to consider before treating patients with drugs…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526B5-5BE8-45FC-8EF2-958D9137E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63" y="1524000"/>
            <a:ext cx="10312400" cy="4876800"/>
          </a:xfrm>
        </p:spPr>
        <p:txBody>
          <a:bodyPr rtlCol="0">
            <a:normAutofit lnSpcReduction="10000"/>
          </a:bodyPr>
          <a:lstStyle/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That you can administer the drug in such a way that the right concentration will be attained in the right place, at the right time and for the right duration.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What other effects the drug may have and whether these may be harmful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How you will decide to stop the drug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Whether the likelihood of benefit, and its importance, outweighs the likelihood of damage and its importance, i.e. to consider benefits versus risks, or efficacy in relation to safety.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7EDD8479-6C27-4E0D-9C69-9CF0C881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C2036AD1-F30A-4AC4-B614-A6420E7BC658}" type="slidenum">
              <a:rPr lang="en-US" altLang="en-US">
                <a:solidFill>
                  <a:srgbClr val="3F3F3F"/>
                </a:solidFill>
              </a:rPr>
              <a:pPr/>
              <a:t>7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D0BFE-8B93-4DFB-81FA-84FCB617E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Note: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5217ED0-7243-4D1D-90E3-CA4413ABE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8" y="1676400"/>
            <a:ext cx="9817100" cy="4724400"/>
          </a:xfrm>
        </p:spPr>
        <p:txBody>
          <a:bodyPr/>
          <a:lstStyle/>
          <a:p>
            <a:pPr eaLnBrk="1" hangingPunct="1"/>
            <a:r>
              <a:rPr lang="en-US" altLang="en-US"/>
              <a:t>Drug therapy involves more than matching the name of the drug to the name of the disease. </a:t>
            </a:r>
          </a:p>
          <a:p>
            <a:pPr eaLnBrk="1" hangingPunct="1"/>
            <a:r>
              <a:rPr lang="en-US" altLang="en-US"/>
              <a:t>It requires knowledge, judgment, skill and wisdom, but above all a sense of responsibility.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AC2A102A-0A43-4BA4-BA44-5393ED1E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21A8349E-34A9-4B98-88E5-16E0C7CB3E8F}" type="slidenum">
              <a:rPr lang="en-US" altLang="en-US">
                <a:solidFill>
                  <a:srgbClr val="3F3F3F"/>
                </a:solidFill>
              </a:rPr>
              <a:pPr/>
              <a:t>8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A882-B490-4A28-BB46-EE028BAE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Factors influencing patient response to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4CB3-227A-469E-B2F5-E4415DE60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676400"/>
            <a:ext cx="10113963" cy="4724400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Patients are not treated in a vacuum and they respond to a variety of subtle forces around them in addition to the specific therapeutic agent.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When a patient is given a drug, the responses are the resultant of numerous factors: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The pharmacodynamic effect of the drug and interactions with other drugs the patient may be taking.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C23CE434-5B89-47DC-8012-97A3C84A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8C926164-824C-4165-90B6-7F980ECD4FFD}" type="slidenum">
              <a:rPr lang="en-US" altLang="en-US">
                <a:solidFill>
                  <a:srgbClr val="3F3F3F"/>
                </a:solidFill>
              </a:rPr>
              <a:pPr/>
              <a:t>9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1709</Words>
  <Application>Microsoft Office PowerPoint</Application>
  <PresentationFormat>Widescreen</PresentationFormat>
  <Paragraphs>183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Module</vt:lpstr>
      <vt:lpstr>Principles and Concepts in Pharmacology and Therapeutics</vt:lpstr>
      <vt:lpstr>Learning objectives</vt:lpstr>
      <vt:lpstr>Use of drugs</vt:lpstr>
      <vt:lpstr>Use of drugs…</vt:lpstr>
      <vt:lpstr>Use of drugs…</vt:lpstr>
      <vt:lpstr>Factors to consider before treating any patient with drugs</vt:lpstr>
      <vt:lpstr>Factors to consider before treating patients with drugs…</vt:lpstr>
      <vt:lpstr>Note:</vt:lpstr>
      <vt:lpstr>Factors influencing patient response to drugs</vt:lpstr>
      <vt:lpstr>Cont’d…</vt:lpstr>
      <vt:lpstr>Cont’d…</vt:lpstr>
      <vt:lpstr>Benefits and risks of drug use</vt:lpstr>
      <vt:lpstr>Benefits and risks of drug use…</vt:lpstr>
      <vt:lpstr>Benefits and risks of drug use…</vt:lpstr>
      <vt:lpstr>Benefits and risks of drug use…</vt:lpstr>
      <vt:lpstr>Benefits and risks of drug use…</vt:lpstr>
      <vt:lpstr>Benefits and risks of drug use…</vt:lpstr>
      <vt:lpstr>Benefits and risks of drug use…</vt:lpstr>
      <vt:lpstr>Grades of risk</vt:lpstr>
      <vt:lpstr>Reduction of drug risk</vt:lpstr>
      <vt:lpstr>Patient compliance</vt:lpstr>
      <vt:lpstr>Major factors associated with non-compliance</vt:lpstr>
      <vt:lpstr>Major factors associated with non-compliance…</vt:lpstr>
      <vt:lpstr>Major factors associated with non-compliance…</vt:lpstr>
      <vt:lpstr>How to increase patient compliance</vt:lpstr>
      <vt:lpstr>How to increase patient compliance..</vt:lpstr>
      <vt:lpstr>How to increase patient compliance..</vt:lpstr>
      <vt:lpstr>What every patient needs to know</vt:lpstr>
      <vt:lpstr>What every patient needs to know..</vt:lpstr>
      <vt:lpstr>The end!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Concepts in Pharmacology and Therapeutics</dc:title>
  <dc:creator>HP</dc:creator>
  <cp:lastModifiedBy>peterjuma1966@gmail.com</cp:lastModifiedBy>
  <cp:revision>6</cp:revision>
  <dcterms:created xsi:type="dcterms:W3CDTF">2020-09-23T08:34:01Z</dcterms:created>
  <dcterms:modified xsi:type="dcterms:W3CDTF">2020-10-01T06:29:01Z</dcterms:modified>
</cp:coreProperties>
</file>