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76"/>
  </p:handoutMasterIdLst>
  <p:sldIdLst>
    <p:sldId id="256" r:id="rId2"/>
    <p:sldId id="257" r:id="rId3"/>
    <p:sldId id="329" r:id="rId4"/>
    <p:sldId id="258" r:id="rId5"/>
    <p:sldId id="259" r:id="rId6"/>
    <p:sldId id="260" r:id="rId7"/>
    <p:sldId id="261" r:id="rId8"/>
    <p:sldId id="262" r:id="rId9"/>
    <p:sldId id="263" r:id="rId10"/>
    <p:sldId id="264" r:id="rId11"/>
    <p:sldId id="265" r:id="rId12"/>
    <p:sldId id="338" r:id="rId13"/>
    <p:sldId id="331" r:id="rId14"/>
    <p:sldId id="332" r:id="rId15"/>
    <p:sldId id="333" r:id="rId16"/>
    <p:sldId id="334" r:id="rId17"/>
    <p:sldId id="335" r:id="rId18"/>
    <p:sldId id="336" r:id="rId19"/>
    <p:sldId id="337" r:id="rId20"/>
    <p:sldId id="267" r:id="rId21"/>
    <p:sldId id="268" r:id="rId22"/>
    <p:sldId id="269" r:id="rId23"/>
    <p:sldId id="270" r:id="rId24"/>
    <p:sldId id="266" r:id="rId25"/>
    <p:sldId id="271" r:id="rId26"/>
    <p:sldId id="272" r:id="rId27"/>
    <p:sldId id="273" r:id="rId28"/>
    <p:sldId id="274" r:id="rId29"/>
    <p:sldId id="275" r:id="rId30"/>
    <p:sldId id="276" r:id="rId31"/>
    <p:sldId id="277" r:id="rId32"/>
    <p:sldId id="327" r:id="rId33"/>
    <p:sldId id="278" r:id="rId34"/>
    <p:sldId id="279" r:id="rId35"/>
    <p:sldId id="305" r:id="rId36"/>
    <p:sldId id="306" r:id="rId37"/>
    <p:sldId id="343" r:id="rId38"/>
    <p:sldId id="307" r:id="rId39"/>
    <p:sldId id="341" r:id="rId40"/>
    <p:sldId id="342" r:id="rId41"/>
    <p:sldId id="339" r:id="rId42"/>
    <p:sldId id="308" r:id="rId43"/>
    <p:sldId id="309" r:id="rId44"/>
    <p:sldId id="340" r:id="rId45"/>
    <p:sldId id="310" r:id="rId46"/>
    <p:sldId id="312" r:id="rId47"/>
    <p:sldId id="280" r:id="rId48"/>
    <p:sldId id="311" r:id="rId49"/>
    <p:sldId id="281" r:id="rId50"/>
    <p:sldId id="282" r:id="rId51"/>
    <p:sldId id="283" r:id="rId52"/>
    <p:sldId id="284" r:id="rId53"/>
    <p:sldId id="285" r:id="rId54"/>
    <p:sldId id="286" r:id="rId55"/>
    <p:sldId id="287" r:id="rId56"/>
    <p:sldId id="288" r:id="rId57"/>
    <p:sldId id="289" r:id="rId58"/>
    <p:sldId id="290" r:id="rId59"/>
    <p:sldId id="292" r:id="rId60"/>
    <p:sldId id="291" r:id="rId61"/>
    <p:sldId id="314" r:id="rId62"/>
    <p:sldId id="293" r:id="rId63"/>
    <p:sldId id="320" r:id="rId64"/>
    <p:sldId id="313" r:id="rId65"/>
    <p:sldId id="294" r:id="rId66"/>
    <p:sldId id="324" r:id="rId67"/>
    <p:sldId id="325" r:id="rId68"/>
    <p:sldId id="326" r:id="rId69"/>
    <p:sldId id="295" r:id="rId70"/>
    <p:sldId id="296" r:id="rId71"/>
    <p:sldId id="297" r:id="rId72"/>
    <p:sldId id="298" r:id="rId73"/>
    <p:sldId id="315" r:id="rId74"/>
    <p:sldId id="319" r:id="rId7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03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02"/>
    </p:cViewPr>
  </p:sorterViewPr>
  <p:notesViewPr>
    <p:cSldViewPr>
      <p:cViewPr varScale="1">
        <p:scale>
          <a:sx n="56" d="100"/>
          <a:sy n="56" d="100"/>
        </p:scale>
        <p:origin x="-283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handoutMaster" Target="handoutMasters/handoutMaster1.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theme" Target="theme/theme1.xml" /><Relationship Id="rId5" Type="http://schemas.openxmlformats.org/officeDocument/2006/relationships/slide" Target="slides/slide4.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tableStyles" Target="tableStyle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0FBFA2-699F-4A01-A3E8-6487F0A37FE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r>
              <a:rPr lang="en-US"/>
              <a:t>Principles of Fracture Treatment</a:t>
            </a:r>
          </a:p>
        </p:txBody>
      </p:sp>
      <p:sp>
        <p:nvSpPr>
          <p:cNvPr id="4" name="Footer Placeholder 3">
            <a:extLst>
              <a:ext uri="{FF2B5EF4-FFF2-40B4-BE49-F238E27FC236}">
                <a16:creationId xmlns:a16="http://schemas.microsoft.com/office/drawing/2014/main" id="{A24331DB-9B96-405A-BA37-B48B3712B2AA}"/>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r>
              <a:rPr lang="en-US"/>
              <a:t>Okoth </a:t>
            </a:r>
          </a:p>
        </p:txBody>
      </p:sp>
      <p:sp>
        <p:nvSpPr>
          <p:cNvPr id="5" name="Slide Number Placeholder 4">
            <a:extLst>
              <a:ext uri="{FF2B5EF4-FFF2-40B4-BE49-F238E27FC236}">
                <a16:creationId xmlns:a16="http://schemas.microsoft.com/office/drawing/2014/main" id="{B0C8979B-407A-4934-A393-1CD4785051D1}"/>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38B17B45-9A59-4DA5-8772-75928F5667B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themeOverride" Target="../theme/themeOverride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AF1748-1DAA-4636-9B40-9B2421507F1B}"/>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F6AC6833-013C-4599-BF9E-16026CCFA26A}"/>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90B10FC-D2AA-41D2-8848-3F1FE07CBBBA}"/>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a:extLst>
              <a:ext uri="{FF2B5EF4-FFF2-40B4-BE49-F238E27FC236}">
                <a16:creationId xmlns:a16="http://schemas.microsoft.com/office/drawing/2014/main" id="{F369B43A-4400-411C-81AA-A024B5979B88}"/>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33849636-3124-4707-9811-C7E15CA6F08F}" type="datetimeFigureOut">
              <a:rPr lang="en-US"/>
              <a:pPr>
                <a:defRPr/>
              </a:pPr>
              <a:t>8/5/2020</a:t>
            </a:fld>
            <a:endParaRPr lang="en-US"/>
          </a:p>
        </p:txBody>
      </p:sp>
      <p:sp>
        <p:nvSpPr>
          <p:cNvPr id="10" name="Footer Placeholder 16">
            <a:extLst>
              <a:ext uri="{FF2B5EF4-FFF2-40B4-BE49-F238E27FC236}">
                <a16:creationId xmlns:a16="http://schemas.microsoft.com/office/drawing/2014/main" id="{F3BB4608-CC2A-42AE-807F-3883B4FCD32E}"/>
              </a:ext>
            </a:extLst>
          </p:cNvPr>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a:extLst>
              <a:ext uri="{FF2B5EF4-FFF2-40B4-BE49-F238E27FC236}">
                <a16:creationId xmlns:a16="http://schemas.microsoft.com/office/drawing/2014/main" id="{94492DA7-42B9-4AF7-962E-6C8CC9B38F95}"/>
              </a:ext>
            </a:extLst>
          </p:cNvPr>
          <p:cNvSpPr>
            <a:spLocks noGrp="1"/>
          </p:cNvSpPr>
          <p:nvPr>
            <p:ph type="sldNum" sz="quarter" idx="12"/>
          </p:nvPr>
        </p:nvSpPr>
        <p:spPr>
          <a:xfrm>
            <a:off x="8001000" y="228600"/>
            <a:ext cx="838200" cy="381000"/>
          </a:xfrm>
        </p:spPr>
        <p:txBody>
          <a:bodyPr/>
          <a:lstStyle>
            <a:lvl1pPr>
              <a:defRPr>
                <a:solidFill>
                  <a:schemeClr val="tx2"/>
                </a:solidFill>
              </a:defRPr>
            </a:lvl1pPr>
          </a:lstStyle>
          <a:p>
            <a:fld id="{A6E50C3C-DA54-4ADB-8D56-98D9783BC53C}" type="slidenum">
              <a:rPr lang="en-US" altLang="en-US"/>
              <a:pPr/>
              <a:t>‹#›</a:t>
            </a:fld>
            <a:endParaRPr lang="en-US" altLang="en-US"/>
          </a:p>
        </p:txBody>
      </p:sp>
    </p:spTree>
    <p:extLst>
      <p:ext uri="{BB962C8B-B14F-4D97-AF65-F5344CB8AC3E}">
        <p14:creationId xmlns:p14="http://schemas.microsoft.com/office/powerpoint/2010/main" val="373262542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89AF6C6D-5CE0-4C52-BB93-1CECC245203B}"/>
              </a:ext>
            </a:extLst>
          </p:cNvPr>
          <p:cNvSpPr>
            <a:spLocks noGrp="1"/>
          </p:cNvSpPr>
          <p:nvPr>
            <p:ph type="dt" sz="half" idx="10"/>
          </p:nvPr>
        </p:nvSpPr>
        <p:spPr/>
        <p:txBody>
          <a:bodyPr/>
          <a:lstStyle>
            <a:lvl1pPr>
              <a:defRPr/>
            </a:lvl1pPr>
          </a:lstStyle>
          <a:p>
            <a:pPr>
              <a:defRPr/>
            </a:pPr>
            <a:fld id="{9F8889CA-B784-4D57-8F5E-796DA82CEEF8}" type="datetimeFigureOut">
              <a:rPr lang="en-US"/>
              <a:pPr>
                <a:defRPr/>
              </a:pPr>
              <a:t>8/5/2020</a:t>
            </a:fld>
            <a:endParaRPr lang="en-US"/>
          </a:p>
        </p:txBody>
      </p:sp>
      <p:sp>
        <p:nvSpPr>
          <p:cNvPr id="5" name="Footer Placeholder 2">
            <a:extLst>
              <a:ext uri="{FF2B5EF4-FFF2-40B4-BE49-F238E27FC236}">
                <a16:creationId xmlns:a16="http://schemas.microsoft.com/office/drawing/2014/main" id="{E8B17EFF-6627-41AE-904B-1754CCB4C1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DD61B62-548F-4DAC-B3D1-25EE7C7CBB18}"/>
              </a:ext>
            </a:extLst>
          </p:cNvPr>
          <p:cNvSpPr>
            <a:spLocks noGrp="1"/>
          </p:cNvSpPr>
          <p:nvPr>
            <p:ph type="sldNum" sz="quarter" idx="12"/>
          </p:nvPr>
        </p:nvSpPr>
        <p:spPr/>
        <p:txBody>
          <a:bodyPr/>
          <a:lstStyle>
            <a:lvl1pPr>
              <a:defRPr/>
            </a:lvl1pPr>
          </a:lstStyle>
          <a:p>
            <a:fld id="{D9121C57-8927-4E0A-A22D-2A5A4BF4231E}" type="slidenum">
              <a:rPr lang="en-US" altLang="en-US"/>
              <a:pPr/>
              <a:t>‹#›</a:t>
            </a:fld>
            <a:endParaRPr lang="en-US" altLang="en-US"/>
          </a:p>
        </p:txBody>
      </p:sp>
    </p:spTree>
    <p:extLst>
      <p:ext uri="{BB962C8B-B14F-4D97-AF65-F5344CB8AC3E}">
        <p14:creationId xmlns:p14="http://schemas.microsoft.com/office/powerpoint/2010/main" val="421935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1D91CF-B36D-45BC-9E6F-61451D883607}"/>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8D37B81D-946E-409A-8C59-136BDD34000F}"/>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14972783-39BA-4112-8E0E-CCE509E2B497}"/>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74BF715-3AE4-4C4E-88AD-351FE5A2F49D}"/>
              </a:ext>
            </a:extLst>
          </p:cNvPr>
          <p:cNvSpPr>
            <a:spLocks noGrp="1"/>
          </p:cNvSpPr>
          <p:nvPr>
            <p:ph type="dt" sz="half" idx="10"/>
          </p:nvPr>
        </p:nvSpPr>
        <p:spPr>
          <a:xfrm>
            <a:off x="6553200" y="6248400"/>
            <a:ext cx="2209800" cy="365125"/>
          </a:xfrm>
        </p:spPr>
        <p:txBody>
          <a:bodyPr/>
          <a:lstStyle>
            <a:lvl1pPr>
              <a:defRPr/>
            </a:lvl1pPr>
          </a:lstStyle>
          <a:p>
            <a:pPr>
              <a:defRPr/>
            </a:pPr>
            <a:fld id="{88555989-E2BC-445E-A8BE-F8FF40B0AB2E}" type="datetimeFigureOut">
              <a:rPr lang="en-US"/>
              <a:pPr>
                <a:defRPr/>
              </a:pPr>
              <a:t>8/5/2020</a:t>
            </a:fld>
            <a:endParaRPr lang="en-US"/>
          </a:p>
        </p:txBody>
      </p:sp>
      <p:sp>
        <p:nvSpPr>
          <p:cNvPr id="8" name="Footer Placeholder 4">
            <a:extLst>
              <a:ext uri="{FF2B5EF4-FFF2-40B4-BE49-F238E27FC236}">
                <a16:creationId xmlns:a16="http://schemas.microsoft.com/office/drawing/2014/main" id="{5728CC7D-CDF0-4B90-9802-4B3B314BBB90}"/>
              </a:ext>
            </a:extLst>
          </p:cNvPr>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848425D-11E6-4664-B87F-47046698EA1A}"/>
              </a:ext>
            </a:extLst>
          </p:cNvPr>
          <p:cNvSpPr>
            <a:spLocks noGrp="1"/>
          </p:cNvSpPr>
          <p:nvPr>
            <p:ph type="sldNum" sz="quarter" idx="12"/>
          </p:nvPr>
        </p:nvSpPr>
        <p:spPr>
          <a:xfrm rot="5400000">
            <a:off x="5989638" y="144462"/>
            <a:ext cx="533400" cy="244475"/>
          </a:xfrm>
        </p:spPr>
        <p:txBody>
          <a:bodyPr/>
          <a:lstStyle>
            <a:lvl1pPr>
              <a:defRPr/>
            </a:lvl1pPr>
          </a:lstStyle>
          <a:p>
            <a:fld id="{12528A8F-6763-496D-B803-0BDE8845CF0B}" type="slidenum">
              <a:rPr lang="en-US" altLang="en-US"/>
              <a:pPr/>
              <a:t>‹#›</a:t>
            </a:fld>
            <a:endParaRPr lang="en-US" altLang="en-US"/>
          </a:p>
        </p:txBody>
      </p:sp>
    </p:spTree>
    <p:extLst>
      <p:ext uri="{BB962C8B-B14F-4D97-AF65-F5344CB8AC3E}">
        <p14:creationId xmlns:p14="http://schemas.microsoft.com/office/powerpoint/2010/main" val="13999440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9CFB387-155C-46E4-98AA-1B4B0B141C9D}"/>
              </a:ext>
            </a:extLst>
          </p:cNvPr>
          <p:cNvSpPr>
            <a:spLocks noGrp="1"/>
          </p:cNvSpPr>
          <p:nvPr>
            <p:ph type="dt" sz="half" idx="10"/>
          </p:nvPr>
        </p:nvSpPr>
        <p:spPr/>
        <p:txBody>
          <a:bodyPr/>
          <a:lstStyle>
            <a:lvl1pPr>
              <a:defRPr/>
            </a:lvl1pPr>
          </a:lstStyle>
          <a:p>
            <a:pPr>
              <a:defRPr/>
            </a:pPr>
            <a:fld id="{FA9CF343-FC12-435F-9C38-EAEF4B726D63}" type="datetimeFigureOut">
              <a:rPr lang="en-US"/>
              <a:pPr>
                <a:defRPr/>
              </a:pPr>
              <a:t>8/5/2020</a:t>
            </a:fld>
            <a:endParaRPr lang="en-US"/>
          </a:p>
        </p:txBody>
      </p:sp>
      <p:sp>
        <p:nvSpPr>
          <p:cNvPr id="5" name="Footer Placeholder 2">
            <a:extLst>
              <a:ext uri="{FF2B5EF4-FFF2-40B4-BE49-F238E27FC236}">
                <a16:creationId xmlns:a16="http://schemas.microsoft.com/office/drawing/2014/main" id="{CED48A2F-0D33-4A33-B5AD-C1C499AD8B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D1996EAE-B784-4D68-A880-46CD079F3F63}"/>
              </a:ext>
            </a:extLst>
          </p:cNvPr>
          <p:cNvSpPr>
            <a:spLocks noGrp="1"/>
          </p:cNvSpPr>
          <p:nvPr>
            <p:ph type="sldNum" sz="quarter" idx="12"/>
          </p:nvPr>
        </p:nvSpPr>
        <p:spPr/>
        <p:txBody>
          <a:bodyPr/>
          <a:lstStyle>
            <a:lvl1pPr>
              <a:defRPr/>
            </a:lvl1pPr>
          </a:lstStyle>
          <a:p>
            <a:fld id="{64CD5514-E2CB-48A2-99ED-66B72672D83D}" type="slidenum">
              <a:rPr lang="en-US" altLang="en-US"/>
              <a:pPr/>
              <a:t>‹#›</a:t>
            </a:fld>
            <a:endParaRPr lang="en-US" altLang="en-US"/>
          </a:p>
        </p:txBody>
      </p:sp>
    </p:spTree>
    <p:extLst>
      <p:ext uri="{BB962C8B-B14F-4D97-AF65-F5344CB8AC3E}">
        <p14:creationId xmlns:p14="http://schemas.microsoft.com/office/powerpoint/2010/main" val="331051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A7630B-BADB-452A-B92C-7E1C63F2DEEA}"/>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5CCD87D3-7BA9-4BAB-9CBC-5DC40947C9ED}"/>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C8B8F594-3637-44E3-BAF5-53A7BBE2D09B}"/>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7C642703-2281-4254-9309-990D95F2599A}"/>
              </a:ext>
            </a:extLst>
          </p:cNvPr>
          <p:cNvSpPr>
            <a:spLocks noGrp="1"/>
          </p:cNvSpPr>
          <p:nvPr>
            <p:ph type="dt" sz="half" idx="10"/>
          </p:nvPr>
        </p:nvSpPr>
        <p:spPr/>
        <p:txBody>
          <a:bodyPr/>
          <a:lstStyle>
            <a:lvl1pPr>
              <a:defRPr/>
            </a:lvl1pPr>
          </a:lstStyle>
          <a:p>
            <a:pPr>
              <a:defRPr/>
            </a:pPr>
            <a:fld id="{8837DE49-0147-4811-AA31-99A9A914FBE4}" type="datetimeFigureOut">
              <a:rPr lang="en-US"/>
              <a:pPr>
                <a:defRPr/>
              </a:pPr>
              <a:t>8/5/2020</a:t>
            </a:fld>
            <a:endParaRPr lang="en-US"/>
          </a:p>
        </p:txBody>
      </p:sp>
      <p:sp>
        <p:nvSpPr>
          <p:cNvPr id="8" name="Slide Number Placeholder 12">
            <a:extLst>
              <a:ext uri="{FF2B5EF4-FFF2-40B4-BE49-F238E27FC236}">
                <a16:creationId xmlns:a16="http://schemas.microsoft.com/office/drawing/2014/main" id="{2E4EAEBC-AB8B-49F6-A017-DB913068BD08}"/>
              </a:ext>
            </a:extLst>
          </p:cNvPr>
          <p:cNvSpPr>
            <a:spLocks noGrp="1"/>
          </p:cNvSpPr>
          <p:nvPr>
            <p:ph type="sldNum" sz="quarter" idx="11"/>
          </p:nvPr>
        </p:nvSpPr>
        <p:spPr>
          <a:xfrm>
            <a:off x="0" y="1752600"/>
            <a:ext cx="1295400" cy="701675"/>
          </a:xfrm>
        </p:spPr>
        <p:txBody>
          <a:bodyPr>
            <a:noAutofit/>
          </a:bodyPr>
          <a:lstStyle>
            <a:lvl1pPr>
              <a:defRPr sz="2400"/>
            </a:lvl1pPr>
          </a:lstStyle>
          <a:p>
            <a:fld id="{B27FCDCD-C63D-477A-B445-5E290E6C26C9}" type="slidenum">
              <a:rPr lang="en-US" altLang="en-US"/>
              <a:pPr/>
              <a:t>‹#›</a:t>
            </a:fld>
            <a:endParaRPr lang="en-US" altLang="en-US"/>
          </a:p>
        </p:txBody>
      </p:sp>
      <p:sp>
        <p:nvSpPr>
          <p:cNvPr id="9" name="Footer Placeholder 13">
            <a:extLst>
              <a:ext uri="{FF2B5EF4-FFF2-40B4-BE49-F238E27FC236}">
                <a16:creationId xmlns:a16="http://schemas.microsoft.com/office/drawing/2014/main" id="{8443785B-B55D-4ACE-AADB-8D04243A7CC9}"/>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461917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0CB7EBEE-F7F6-4EF3-BDDB-C8571DB02686}"/>
              </a:ext>
            </a:extLst>
          </p:cNvPr>
          <p:cNvSpPr>
            <a:spLocks noGrp="1"/>
          </p:cNvSpPr>
          <p:nvPr>
            <p:ph type="dt" sz="half" idx="10"/>
          </p:nvPr>
        </p:nvSpPr>
        <p:spPr/>
        <p:txBody>
          <a:bodyPr rtlCol="0"/>
          <a:lstStyle>
            <a:lvl1pPr>
              <a:defRPr/>
            </a:lvl1pPr>
          </a:lstStyle>
          <a:p>
            <a:pPr>
              <a:defRPr/>
            </a:pPr>
            <a:fld id="{01F3B1B4-7EE7-432D-AD42-0519DA5BE97C}" type="datetimeFigureOut">
              <a:rPr lang="en-US"/>
              <a:pPr>
                <a:defRPr/>
              </a:pPr>
              <a:t>8/5/2020</a:t>
            </a:fld>
            <a:endParaRPr lang="en-US"/>
          </a:p>
        </p:txBody>
      </p:sp>
      <p:sp>
        <p:nvSpPr>
          <p:cNvPr id="6" name="Slide Number Placeholder 9">
            <a:extLst>
              <a:ext uri="{FF2B5EF4-FFF2-40B4-BE49-F238E27FC236}">
                <a16:creationId xmlns:a16="http://schemas.microsoft.com/office/drawing/2014/main" id="{E559D7CE-B642-47C0-A8B0-BAD505468762}"/>
              </a:ext>
            </a:extLst>
          </p:cNvPr>
          <p:cNvSpPr>
            <a:spLocks noGrp="1"/>
          </p:cNvSpPr>
          <p:nvPr>
            <p:ph type="sldNum" sz="quarter" idx="11"/>
          </p:nvPr>
        </p:nvSpPr>
        <p:spPr/>
        <p:txBody>
          <a:bodyPr/>
          <a:lstStyle>
            <a:lvl1pPr>
              <a:defRPr/>
            </a:lvl1pPr>
          </a:lstStyle>
          <a:p>
            <a:fld id="{02AD06F6-9E25-4372-96E1-63A24978F78F}" type="slidenum">
              <a:rPr lang="en-US" altLang="en-US"/>
              <a:pPr/>
              <a:t>‹#›</a:t>
            </a:fld>
            <a:endParaRPr lang="en-US" altLang="en-US"/>
          </a:p>
        </p:txBody>
      </p:sp>
      <p:sp>
        <p:nvSpPr>
          <p:cNvPr id="7" name="Footer Placeholder 11">
            <a:extLst>
              <a:ext uri="{FF2B5EF4-FFF2-40B4-BE49-F238E27FC236}">
                <a16:creationId xmlns:a16="http://schemas.microsoft.com/office/drawing/2014/main" id="{3EBAA045-0735-43AE-AFA3-0F98A8D90475}"/>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9232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a:extLst>
              <a:ext uri="{FF2B5EF4-FFF2-40B4-BE49-F238E27FC236}">
                <a16:creationId xmlns:a16="http://schemas.microsoft.com/office/drawing/2014/main" id="{D30FDB3B-9EF9-4DA3-B1C3-BD6EAC5CC85F}"/>
              </a:ext>
            </a:extLst>
          </p:cNvPr>
          <p:cNvSpPr>
            <a:spLocks noGrp="1"/>
          </p:cNvSpPr>
          <p:nvPr>
            <p:ph type="dt" sz="half" idx="10"/>
          </p:nvPr>
        </p:nvSpPr>
        <p:spPr/>
        <p:txBody>
          <a:bodyPr rtlCol="0"/>
          <a:lstStyle>
            <a:lvl1pPr>
              <a:defRPr/>
            </a:lvl1pPr>
          </a:lstStyle>
          <a:p>
            <a:pPr>
              <a:defRPr/>
            </a:pPr>
            <a:fld id="{F4BC259A-F186-4C64-AFC4-17F34381A858}" type="datetimeFigureOut">
              <a:rPr lang="en-US"/>
              <a:pPr>
                <a:defRPr/>
              </a:pPr>
              <a:t>8/5/2020</a:t>
            </a:fld>
            <a:endParaRPr lang="en-US"/>
          </a:p>
        </p:txBody>
      </p:sp>
      <p:sp>
        <p:nvSpPr>
          <p:cNvPr id="8" name="Slide Number Placeholder 11">
            <a:extLst>
              <a:ext uri="{FF2B5EF4-FFF2-40B4-BE49-F238E27FC236}">
                <a16:creationId xmlns:a16="http://schemas.microsoft.com/office/drawing/2014/main" id="{C3550771-2DB2-49E0-8BD7-5AB2BE95B495}"/>
              </a:ext>
            </a:extLst>
          </p:cNvPr>
          <p:cNvSpPr>
            <a:spLocks noGrp="1"/>
          </p:cNvSpPr>
          <p:nvPr>
            <p:ph type="sldNum" sz="quarter" idx="11"/>
          </p:nvPr>
        </p:nvSpPr>
        <p:spPr/>
        <p:txBody>
          <a:bodyPr/>
          <a:lstStyle>
            <a:lvl1pPr>
              <a:defRPr/>
            </a:lvl1pPr>
          </a:lstStyle>
          <a:p>
            <a:fld id="{6D3A59E5-F8DC-4355-9D45-4DEDDC4A749E}" type="slidenum">
              <a:rPr lang="en-US" altLang="en-US"/>
              <a:pPr/>
              <a:t>‹#›</a:t>
            </a:fld>
            <a:endParaRPr lang="en-US" altLang="en-US"/>
          </a:p>
        </p:txBody>
      </p:sp>
      <p:sp>
        <p:nvSpPr>
          <p:cNvPr id="9" name="Footer Placeholder 13">
            <a:extLst>
              <a:ext uri="{FF2B5EF4-FFF2-40B4-BE49-F238E27FC236}">
                <a16:creationId xmlns:a16="http://schemas.microsoft.com/office/drawing/2014/main" id="{45A82699-98B8-43F8-88F6-9F8A521CB5B9}"/>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70799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C06913BB-7064-484E-A732-84A229B33F02}"/>
              </a:ext>
            </a:extLst>
          </p:cNvPr>
          <p:cNvSpPr>
            <a:spLocks noGrp="1"/>
          </p:cNvSpPr>
          <p:nvPr>
            <p:ph type="dt" sz="half" idx="10"/>
          </p:nvPr>
        </p:nvSpPr>
        <p:spPr/>
        <p:txBody>
          <a:bodyPr/>
          <a:lstStyle>
            <a:lvl1pPr>
              <a:defRPr/>
            </a:lvl1pPr>
          </a:lstStyle>
          <a:p>
            <a:pPr>
              <a:defRPr/>
            </a:pPr>
            <a:fld id="{518742AB-5084-4F67-BD1A-C61C12D86716}" type="datetimeFigureOut">
              <a:rPr lang="en-US"/>
              <a:pPr>
                <a:defRPr/>
              </a:pPr>
              <a:t>8/5/2020</a:t>
            </a:fld>
            <a:endParaRPr lang="en-US"/>
          </a:p>
        </p:txBody>
      </p:sp>
      <p:sp>
        <p:nvSpPr>
          <p:cNvPr id="4" name="Footer Placeholder 2">
            <a:extLst>
              <a:ext uri="{FF2B5EF4-FFF2-40B4-BE49-F238E27FC236}">
                <a16:creationId xmlns:a16="http://schemas.microsoft.com/office/drawing/2014/main" id="{E77AB404-D36E-4191-BA24-928A1F52939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07DB5A28-3E5B-42F6-ADC1-756E7CCBDEA7}"/>
              </a:ext>
            </a:extLst>
          </p:cNvPr>
          <p:cNvSpPr>
            <a:spLocks noGrp="1"/>
          </p:cNvSpPr>
          <p:nvPr>
            <p:ph type="sldNum" sz="quarter" idx="12"/>
          </p:nvPr>
        </p:nvSpPr>
        <p:spPr/>
        <p:txBody>
          <a:bodyPr/>
          <a:lstStyle>
            <a:lvl1pPr>
              <a:defRPr/>
            </a:lvl1pPr>
          </a:lstStyle>
          <a:p>
            <a:fld id="{8D7EE989-7051-429C-AC68-A6967C635977}" type="slidenum">
              <a:rPr lang="en-US" altLang="en-US"/>
              <a:pPr/>
              <a:t>‹#›</a:t>
            </a:fld>
            <a:endParaRPr lang="en-US" altLang="en-US"/>
          </a:p>
        </p:txBody>
      </p:sp>
    </p:spTree>
    <p:extLst>
      <p:ext uri="{BB962C8B-B14F-4D97-AF65-F5344CB8AC3E}">
        <p14:creationId xmlns:p14="http://schemas.microsoft.com/office/powerpoint/2010/main" val="390060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264091-73B0-4F3B-A283-6B1D6678B738}"/>
              </a:ext>
            </a:extLst>
          </p:cNvPr>
          <p:cNvSpPr>
            <a:spLocks noGrp="1"/>
          </p:cNvSpPr>
          <p:nvPr>
            <p:ph type="dt" sz="half" idx="10"/>
          </p:nvPr>
        </p:nvSpPr>
        <p:spPr/>
        <p:txBody>
          <a:bodyPr/>
          <a:lstStyle>
            <a:lvl1pPr>
              <a:defRPr/>
            </a:lvl1pPr>
          </a:lstStyle>
          <a:p>
            <a:pPr>
              <a:defRPr/>
            </a:pPr>
            <a:fld id="{7342D363-620E-4EE4-8649-A26AE758EFBB}" type="datetimeFigureOut">
              <a:rPr lang="en-US"/>
              <a:pPr>
                <a:defRPr/>
              </a:pPr>
              <a:t>8/5/2020</a:t>
            </a:fld>
            <a:endParaRPr lang="en-US"/>
          </a:p>
        </p:txBody>
      </p:sp>
      <p:sp>
        <p:nvSpPr>
          <p:cNvPr id="3" name="Footer Placeholder 2">
            <a:extLst>
              <a:ext uri="{FF2B5EF4-FFF2-40B4-BE49-F238E27FC236}">
                <a16:creationId xmlns:a16="http://schemas.microsoft.com/office/drawing/2014/main" id="{4D6175FF-4FD6-407B-9F9F-98DAA61D13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B3356F67-21FC-4CFC-B40F-75245F27A82F}"/>
              </a:ext>
            </a:extLst>
          </p:cNvPr>
          <p:cNvSpPr>
            <a:spLocks noGrp="1"/>
          </p:cNvSpPr>
          <p:nvPr>
            <p:ph type="sldNum" sz="quarter" idx="12"/>
          </p:nvPr>
        </p:nvSpPr>
        <p:spPr>
          <a:xfrm>
            <a:off x="0" y="6248400"/>
            <a:ext cx="533400" cy="381000"/>
          </a:xfrm>
        </p:spPr>
        <p:txBody>
          <a:bodyPr/>
          <a:lstStyle>
            <a:lvl1pPr>
              <a:defRPr>
                <a:solidFill>
                  <a:schemeClr val="tx2"/>
                </a:solidFill>
              </a:defRPr>
            </a:lvl1pPr>
          </a:lstStyle>
          <a:p>
            <a:fld id="{DABF46B9-FBB4-443D-BCF4-224C9A437D67}" type="slidenum">
              <a:rPr lang="en-US" altLang="en-US"/>
              <a:pPr/>
              <a:t>‹#›</a:t>
            </a:fld>
            <a:endParaRPr lang="en-US" altLang="en-US"/>
          </a:p>
        </p:txBody>
      </p:sp>
    </p:spTree>
    <p:extLst>
      <p:ext uri="{BB962C8B-B14F-4D97-AF65-F5344CB8AC3E}">
        <p14:creationId xmlns:p14="http://schemas.microsoft.com/office/powerpoint/2010/main" val="74685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75D5C4D2-7CCD-4F22-B94B-8C519A37A468}"/>
              </a:ext>
            </a:extLst>
          </p:cNvPr>
          <p:cNvSpPr>
            <a:spLocks noGrp="1"/>
          </p:cNvSpPr>
          <p:nvPr>
            <p:ph type="dt" sz="half" idx="10"/>
          </p:nvPr>
        </p:nvSpPr>
        <p:spPr/>
        <p:txBody>
          <a:bodyPr/>
          <a:lstStyle>
            <a:lvl1pPr>
              <a:defRPr/>
            </a:lvl1pPr>
          </a:lstStyle>
          <a:p>
            <a:pPr>
              <a:defRPr/>
            </a:pPr>
            <a:fld id="{CF57796F-DB45-49A2-AB9C-8CE816E51403}" type="datetimeFigureOut">
              <a:rPr lang="en-US"/>
              <a:pPr>
                <a:defRPr/>
              </a:pPr>
              <a:t>8/5/2020</a:t>
            </a:fld>
            <a:endParaRPr lang="en-US"/>
          </a:p>
        </p:txBody>
      </p:sp>
      <p:sp>
        <p:nvSpPr>
          <p:cNvPr id="6" name="Footer Placeholder 2">
            <a:extLst>
              <a:ext uri="{FF2B5EF4-FFF2-40B4-BE49-F238E27FC236}">
                <a16:creationId xmlns:a16="http://schemas.microsoft.com/office/drawing/2014/main" id="{840A10B4-EDD8-43C0-A248-ED0549F44A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00B84BA1-9C82-460E-AC09-4472943BCEC5}"/>
              </a:ext>
            </a:extLst>
          </p:cNvPr>
          <p:cNvSpPr>
            <a:spLocks noGrp="1"/>
          </p:cNvSpPr>
          <p:nvPr>
            <p:ph type="sldNum" sz="quarter" idx="12"/>
          </p:nvPr>
        </p:nvSpPr>
        <p:spPr/>
        <p:txBody>
          <a:bodyPr/>
          <a:lstStyle>
            <a:lvl1pPr>
              <a:defRPr/>
            </a:lvl1pPr>
          </a:lstStyle>
          <a:p>
            <a:fld id="{5D642D1A-7F01-4089-A9B6-96CB49B0FBB1}" type="slidenum">
              <a:rPr lang="en-US" altLang="en-US"/>
              <a:pPr/>
              <a:t>‹#›</a:t>
            </a:fld>
            <a:endParaRPr lang="en-US" altLang="en-US"/>
          </a:p>
        </p:txBody>
      </p:sp>
    </p:spTree>
    <p:extLst>
      <p:ext uri="{BB962C8B-B14F-4D97-AF65-F5344CB8AC3E}">
        <p14:creationId xmlns:p14="http://schemas.microsoft.com/office/powerpoint/2010/main" val="968116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49ABA6-5922-41A5-990D-826CC5B9BC20}"/>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C6141B11-AF71-4985-A002-307C1132D720}"/>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5B3339B8-1FDB-427F-91A3-E9F2A96C6140}"/>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BC2D6E67-F46D-4D69-908F-584E041ABCBF}"/>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D33F659B-F042-4BAC-8EEC-370CF0C41DD5}"/>
              </a:ext>
            </a:extLst>
          </p:cNvPr>
          <p:cNvSpPr>
            <a:spLocks noGrp="1"/>
          </p:cNvSpPr>
          <p:nvPr>
            <p:ph type="dt" sz="half" idx="10"/>
          </p:nvPr>
        </p:nvSpPr>
        <p:spPr>
          <a:xfrm>
            <a:off x="6248400" y="6248400"/>
            <a:ext cx="2667000" cy="365125"/>
          </a:xfrm>
        </p:spPr>
        <p:txBody>
          <a:bodyPr rtlCol="0"/>
          <a:lstStyle>
            <a:lvl1pPr>
              <a:defRPr/>
            </a:lvl1pPr>
          </a:lstStyle>
          <a:p>
            <a:pPr>
              <a:defRPr/>
            </a:pPr>
            <a:fld id="{1D15F77E-B1B9-4431-BD0C-379C0639DBA7}" type="datetimeFigureOut">
              <a:rPr lang="en-US"/>
              <a:pPr>
                <a:defRPr/>
              </a:pPr>
              <a:t>8/5/2020</a:t>
            </a:fld>
            <a:endParaRPr lang="en-US"/>
          </a:p>
        </p:txBody>
      </p:sp>
      <p:sp>
        <p:nvSpPr>
          <p:cNvPr id="10" name="Slide Number Placeholder 12">
            <a:extLst>
              <a:ext uri="{FF2B5EF4-FFF2-40B4-BE49-F238E27FC236}">
                <a16:creationId xmlns:a16="http://schemas.microsoft.com/office/drawing/2014/main" id="{B6E93FCF-43D4-41D2-899E-BB1D7A8C918A}"/>
              </a:ext>
            </a:extLst>
          </p:cNvPr>
          <p:cNvSpPr>
            <a:spLocks noGrp="1"/>
          </p:cNvSpPr>
          <p:nvPr>
            <p:ph type="sldNum" sz="quarter" idx="11"/>
          </p:nvPr>
        </p:nvSpPr>
        <p:spPr>
          <a:xfrm>
            <a:off x="0" y="4667250"/>
            <a:ext cx="1447800" cy="663575"/>
          </a:xfrm>
        </p:spPr>
        <p:txBody>
          <a:bodyPr/>
          <a:lstStyle>
            <a:lvl1pPr>
              <a:defRPr sz="2800"/>
            </a:lvl1pPr>
          </a:lstStyle>
          <a:p>
            <a:fld id="{82347E50-6A6A-4D96-AF83-4EBC5E4006E9}" type="slidenum">
              <a:rPr lang="en-US" altLang="en-US"/>
              <a:pPr/>
              <a:t>‹#›</a:t>
            </a:fld>
            <a:endParaRPr lang="en-US" altLang="en-US"/>
          </a:p>
        </p:txBody>
      </p:sp>
      <p:sp>
        <p:nvSpPr>
          <p:cNvPr id="11" name="Footer Placeholder 13">
            <a:extLst>
              <a:ext uri="{FF2B5EF4-FFF2-40B4-BE49-F238E27FC236}">
                <a16:creationId xmlns:a16="http://schemas.microsoft.com/office/drawing/2014/main" id="{F148FCA3-5D5A-49D4-AED6-F7EBC4AEB87A}"/>
              </a:ext>
            </a:extLst>
          </p:cNvPr>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85854008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D3A0D210-E708-4714-9DEE-3CCF30B9607B}"/>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09FA1F8B-28CD-4673-B589-49AEAD78549F}"/>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3EB531F5-B986-49C4-BE93-FB4766C146E6}"/>
              </a:ext>
            </a:extLst>
          </p:cNvPr>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1666F945-6C5B-4B86-A3FA-A4D1F8B3BB0D}" type="datetimeFigureOut">
              <a:rPr lang="en-US"/>
              <a:pPr>
                <a:defRPr/>
              </a:pPr>
              <a:t>8/5/2020</a:t>
            </a:fld>
            <a:endParaRPr lang="en-US"/>
          </a:p>
        </p:txBody>
      </p:sp>
      <p:sp>
        <p:nvSpPr>
          <p:cNvPr id="3" name="Footer Placeholder 2">
            <a:extLst>
              <a:ext uri="{FF2B5EF4-FFF2-40B4-BE49-F238E27FC236}">
                <a16:creationId xmlns:a16="http://schemas.microsoft.com/office/drawing/2014/main" id="{19E49E42-CDCB-4431-8D4E-A76EC46E7888}"/>
              </a:ext>
            </a:extLst>
          </p:cNvPr>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a:extLst>
              <a:ext uri="{FF2B5EF4-FFF2-40B4-BE49-F238E27FC236}">
                <a16:creationId xmlns:a16="http://schemas.microsoft.com/office/drawing/2014/main" id="{FBB1959C-3A52-4F53-B1D1-F03BD7BA136A}"/>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53408C20-0E37-4655-B6AA-CEB171EC41B5}"/>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9499B399-0F72-409B-9C4E-CD2E451711B7}"/>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Slide Number Placeholder 22">
            <a:extLst>
              <a:ext uri="{FF2B5EF4-FFF2-40B4-BE49-F238E27FC236}">
                <a16:creationId xmlns:a16="http://schemas.microsoft.com/office/drawing/2014/main" id="{78D35A07-B24C-4787-BA82-C3BD4279881A}"/>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Tw Cen MT" panose="020B0602020104020603" pitchFamily="34" charset="0"/>
              </a:defRPr>
            </a:lvl1pPr>
          </a:lstStyle>
          <a:p>
            <a:fld id="{97720904-5B7E-409E-8D6A-C5744DF3977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29" r:id="rId1"/>
    <p:sldLayoutId id="2147483925" r:id="rId2"/>
    <p:sldLayoutId id="2147483930" r:id="rId3"/>
    <p:sldLayoutId id="2147483931" r:id="rId4"/>
    <p:sldLayoutId id="2147483932" r:id="rId5"/>
    <p:sldLayoutId id="2147483926" r:id="rId6"/>
    <p:sldLayoutId id="2147483933" r:id="rId7"/>
    <p:sldLayoutId id="2147483927" r:id="rId8"/>
    <p:sldLayoutId id="2147483934" r:id="rId9"/>
    <p:sldLayoutId id="2147483928" r:id="rId10"/>
    <p:sldLayoutId id="2147483935"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BBB5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064A2"/>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9.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6.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6.xml" /></Relationships>
</file>

<file path=ppt/slides/_rels/slide41.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6.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6.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6.xml" /></Relationships>
</file>

<file path=ppt/slides/_rels/slide5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6.xml" /></Relationships>
</file>

<file path=ppt/slides/_rels/slide52.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6.xml" /></Relationships>
</file>

<file path=ppt/slides/_rels/slide53.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6.xml" /></Relationships>
</file>

<file path=ppt/slides/_rels/slide5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6.xml" /></Relationships>
</file>

<file path=ppt/slides/_rels/slide55.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6.xml" /></Relationships>
</file>

<file path=ppt/slides/_rels/slide56.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6.xml" /></Relationships>
</file>

<file path=ppt/slides/_rels/slide57.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6.xml" /></Relationships>
</file>

<file path=ppt/slides/_rels/slide5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6.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9.xml" /></Relationships>
</file>

<file path=ppt/slides/_rels/slide67.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9.xml" /></Relationships>
</file>

<file path=ppt/slides/_rels/slide68.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9.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F4BD-B894-4FBF-B53D-4484AB252062}"/>
              </a:ext>
            </a:extLst>
          </p:cNvPr>
          <p:cNvSpPr>
            <a:spLocks noGrp="1"/>
          </p:cNvSpPr>
          <p:nvPr>
            <p:ph type="ctrTitle"/>
          </p:nvPr>
        </p:nvSpPr>
        <p:spPr/>
        <p:txBody>
          <a:bodyPr>
            <a:normAutofit/>
          </a:bodyPr>
          <a:lstStyle/>
          <a:p>
            <a:pPr eaLnBrk="1" fontAlgn="auto" hangingPunct="1">
              <a:spcAft>
                <a:spcPts val="0"/>
              </a:spcAft>
              <a:defRPr/>
            </a:pPr>
            <a:r>
              <a:rPr lang="en-US" dirty="0"/>
              <a:t>Principles of fracture MANAGEMENT</a:t>
            </a:r>
          </a:p>
        </p:txBody>
      </p:sp>
      <p:sp>
        <p:nvSpPr>
          <p:cNvPr id="10243" name="Subtitle 2">
            <a:extLst>
              <a:ext uri="{FF2B5EF4-FFF2-40B4-BE49-F238E27FC236}">
                <a16:creationId xmlns:a16="http://schemas.microsoft.com/office/drawing/2014/main" id="{688375FF-7974-40BB-A208-C98DFEE00430}"/>
              </a:ext>
            </a:extLst>
          </p:cNvPr>
          <p:cNvSpPr>
            <a:spLocks noGrp="1"/>
          </p:cNvSpPr>
          <p:nvPr>
            <p:ph type="subTitle" idx="1"/>
          </p:nvPr>
        </p:nvSpPr>
        <p:spPr>
          <a:xfrm>
            <a:off x="2362200" y="6049963"/>
            <a:ext cx="6705600" cy="685800"/>
          </a:xfrm>
        </p:spPr>
        <p:txBody>
          <a:bodyPr/>
          <a:lstStyle/>
          <a:p>
            <a:pPr eaLnBrk="1" hangingPunct="1"/>
            <a:r>
              <a:rPr lang="en-US" altLang="en-US"/>
              <a:t>Introduction to traumatology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02BF1A6-F399-40F5-BC12-AD261818BCA6}"/>
              </a:ext>
            </a:extLst>
          </p:cNvPr>
          <p:cNvSpPr>
            <a:spLocks noGrp="1"/>
          </p:cNvSpPr>
          <p:nvPr>
            <p:ph type="title"/>
          </p:nvPr>
        </p:nvSpPr>
        <p:spPr>
          <a:xfrm>
            <a:off x="612775" y="228600"/>
            <a:ext cx="8153400" cy="990600"/>
          </a:xfrm>
        </p:spPr>
        <p:txBody>
          <a:bodyPr/>
          <a:lstStyle/>
          <a:p>
            <a:pPr eaLnBrk="1" hangingPunct="1"/>
            <a:r>
              <a:rPr lang="en-US" altLang="en-US"/>
              <a:t>Resuscitation </a:t>
            </a:r>
          </a:p>
        </p:txBody>
      </p:sp>
      <p:sp>
        <p:nvSpPr>
          <p:cNvPr id="19459" name="Content Placeholder 2">
            <a:extLst>
              <a:ext uri="{FF2B5EF4-FFF2-40B4-BE49-F238E27FC236}">
                <a16:creationId xmlns:a16="http://schemas.microsoft.com/office/drawing/2014/main" id="{5F55A39C-70D4-4668-BBF7-0256530CCFFA}"/>
              </a:ext>
            </a:extLst>
          </p:cNvPr>
          <p:cNvSpPr>
            <a:spLocks noGrp="1"/>
          </p:cNvSpPr>
          <p:nvPr>
            <p:ph sz="quarter" idx="1"/>
          </p:nvPr>
        </p:nvSpPr>
        <p:spPr>
          <a:xfrm>
            <a:off x="612775" y="1600200"/>
            <a:ext cx="8153400" cy="4495800"/>
          </a:xfrm>
        </p:spPr>
        <p:txBody>
          <a:bodyPr/>
          <a:lstStyle/>
          <a:p>
            <a:pPr eaLnBrk="1" hangingPunct="1"/>
            <a:r>
              <a:rPr lang="en-US" altLang="en-US" sz="4000"/>
              <a:t>Is done during primary survey</a:t>
            </a:r>
          </a:p>
          <a:p>
            <a:pPr lvl="1" eaLnBrk="1" hangingPunct="1"/>
            <a:r>
              <a:rPr lang="en-US" altLang="en-US" sz="3600"/>
              <a:t>Airway</a:t>
            </a:r>
          </a:p>
          <a:p>
            <a:pPr lvl="1" eaLnBrk="1" hangingPunct="1"/>
            <a:r>
              <a:rPr lang="en-US" altLang="en-US" sz="3600"/>
              <a:t>Breathing</a:t>
            </a:r>
          </a:p>
          <a:p>
            <a:pPr lvl="1" eaLnBrk="1" hangingPunct="1"/>
            <a:r>
              <a:rPr lang="en-US" altLang="en-US" sz="3600"/>
              <a:t>Circulation</a:t>
            </a:r>
          </a:p>
          <a:p>
            <a:pPr lvl="2" eaLnBrk="1" hangingPunct="1"/>
            <a:r>
              <a:rPr lang="en-US" altLang="en-US" sz="3200"/>
              <a:t>Many of the severe trauma patients (multiple fractures with visceral injury) have problem with circulation. They are usually in shock.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5B915AF-E297-4DE7-85D5-4E343E7C26FC}"/>
              </a:ext>
            </a:extLst>
          </p:cNvPr>
          <p:cNvSpPr>
            <a:spLocks noGrp="1"/>
          </p:cNvSpPr>
          <p:nvPr>
            <p:ph type="title"/>
          </p:nvPr>
        </p:nvSpPr>
        <p:spPr>
          <a:xfrm>
            <a:off x="612775" y="228600"/>
            <a:ext cx="8153400" cy="990600"/>
          </a:xfrm>
        </p:spPr>
        <p:txBody>
          <a:bodyPr/>
          <a:lstStyle/>
          <a:p>
            <a:pPr eaLnBrk="1" hangingPunct="1"/>
            <a:r>
              <a:rPr lang="en-US" altLang="en-US"/>
              <a:t>Resuscitation…</a:t>
            </a:r>
          </a:p>
        </p:txBody>
      </p:sp>
      <p:sp>
        <p:nvSpPr>
          <p:cNvPr id="20483" name="Content Placeholder 2">
            <a:extLst>
              <a:ext uri="{FF2B5EF4-FFF2-40B4-BE49-F238E27FC236}">
                <a16:creationId xmlns:a16="http://schemas.microsoft.com/office/drawing/2014/main" id="{50705317-63DA-4347-8BE7-41A27A83DB58}"/>
              </a:ext>
            </a:extLst>
          </p:cNvPr>
          <p:cNvSpPr>
            <a:spLocks noGrp="1"/>
          </p:cNvSpPr>
          <p:nvPr>
            <p:ph sz="quarter" idx="1"/>
          </p:nvPr>
        </p:nvSpPr>
        <p:spPr>
          <a:xfrm>
            <a:off x="612775" y="1600200"/>
            <a:ext cx="8153400" cy="4953000"/>
          </a:xfrm>
        </p:spPr>
        <p:txBody>
          <a:bodyPr/>
          <a:lstStyle/>
          <a:p>
            <a:pPr eaLnBrk="1" hangingPunct="1">
              <a:buFont typeface="Wingdings" panose="05000000000000000000" pitchFamily="2" charset="2"/>
              <a:buNone/>
            </a:pPr>
            <a:r>
              <a:rPr lang="en-US" altLang="en-US" b="1"/>
              <a:t>Correction of shock:</a:t>
            </a:r>
          </a:p>
          <a:p>
            <a:pPr eaLnBrk="1" hangingPunct="1"/>
            <a:r>
              <a:rPr lang="en-US" altLang="en-US"/>
              <a:t>Immediate replenishment of circulating blood volume</a:t>
            </a:r>
          </a:p>
          <a:p>
            <a:pPr lvl="1" eaLnBrk="1" hangingPunct="1"/>
            <a:r>
              <a:rPr lang="en-US" altLang="en-US"/>
              <a:t>Electrolytes to establish intravenous infusion</a:t>
            </a:r>
          </a:p>
          <a:p>
            <a:pPr lvl="2" eaLnBrk="1" hangingPunct="1"/>
            <a:r>
              <a:rPr lang="en-US" altLang="en-US"/>
              <a:t>Normal saline</a:t>
            </a:r>
          </a:p>
          <a:p>
            <a:pPr lvl="2" eaLnBrk="1" hangingPunct="1"/>
            <a:r>
              <a:rPr lang="en-US" altLang="en-US"/>
              <a:t>Ringer’s lactate</a:t>
            </a:r>
          </a:p>
          <a:p>
            <a:pPr lvl="1" eaLnBrk="1" hangingPunct="1"/>
            <a:r>
              <a:rPr lang="en-US" altLang="en-US"/>
              <a:t>Plasma expanders (colloids) to replace the lost volume</a:t>
            </a:r>
          </a:p>
          <a:p>
            <a:pPr lvl="2" eaLnBrk="1" hangingPunct="1"/>
            <a:r>
              <a:rPr lang="en-US" altLang="en-US"/>
              <a:t>Dextran – a high molecular weight polysaccharide</a:t>
            </a:r>
          </a:p>
          <a:p>
            <a:pPr lvl="2" eaLnBrk="1" hangingPunct="1"/>
            <a:r>
              <a:rPr lang="en-US" altLang="en-US"/>
              <a:t>Hemacel – a gelatin solution</a:t>
            </a:r>
          </a:p>
          <a:p>
            <a:pPr lvl="1" eaLnBrk="1" hangingPunct="1"/>
            <a:r>
              <a:rPr lang="en-US" altLang="en-US"/>
              <a:t>Transfusion only for severe haemorrhage &gt; 1 liter</a:t>
            </a:r>
          </a:p>
          <a:p>
            <a:pPr eaLnBrk="1" hangingPunct="1"/>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1">
            <a:extLst>
              <a:ext uri="{FF2B5EF4-FFF2-40B4-BE49-F238E27FC236}">
                <a16:creationId xmlns:a16="http://schemas.microsoft.com/office/drawing/2014/main" id="{D5DBA652-477F-443D-944E-478BAFEEE3A2}"/>
              </a:ext>
            </a:extLst>
          </p:cNvPr>
          <p:cNvSpPr>
            <a:spLocks noGrp="1"/>
          </p:cNvSpPr>
          <p:nvPr>
            <p:ph type="body" idx="1"/>
          </p:nvPr>
        </p:nvSpPr>
        <p:spPr>
          <a:xfrm>
            <a:off x="1371600" y="2743200"/>
            <a:ext cx="7123113" cy="2514600"/>
          </a:xfrm>
        </p:spPr>
        <p:txBody>
          <a:bodyPr/>
          <a:lstStyle/>
          <a:p>
            <a:r>
              <a:rPr lang="en-US" altLang="en-US" sz="4800"/>
              <a:t>Priorities of management of a patient with multiple injuries</a:t>
            </a:r>
          </a:p>
        </p:txBody>
      </p:sp>
      <p:sp>
        <p:nvSpPr>
          <p:cNvPr id="21507" name="Title 2">
            <a:extLst>
              <a:ext uri="{FF2B5EF4-FFF2-40B4-BE49-F238E27FC236}">
                <a16:creationId xmlns:a16="http://schemas.microsoft.com/office/drawing/2014/main" id="{BB2658D0-8315-4EA1-B677-C35169FEC335}"/>
              </a:ext>
            </a:extLst>
          </p:cNvPr>
          <p:cNvSpPr>
            <a:spLocks noGrp="1"/>
          </p:cNvSpPr>
          <p:nvPr>
            <p:ph type="title"/>
          </p:nvPr>
        </p:nvSpPr>
        <p:spPr/>
        <p:txBody>
          <a:bodyPr/>
          <a:lstStyle/>
          <a:p>
            <a:r>
              <a:rPr lang="en-US" altLang="en-US"/>
              <a:t>Initial management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1DC611A-3576-4B64-93EE-F3F32E3D56B4}"/>
              </a:ext>
            </a:extLst>
          </p:cNvPr>
          <p:cNvSpPr>
            <a:spLocks noGrp="1"/>
          </p:cNvSpPr>
          <p:nvPr>
            <p:ph type="title"/>
          </p:nvPr>
        </p:nvSpPr>
        <p:spPr>
          <a:xfrm>
            <a:off x="612775" y="228600"/>
            <a:ext cx="8153400" cy="990600"/>
          </a:xfrm>
        </p:spPr>
        <p:txBody>
          <a:bodyPr/>
          <a:lstStyle/>
          <a:p>
            <a:r>
              <a:rPr lang="en-CA" altLang="en-US"/>
              <a:t>Advanced trauma life support (ATLS)</a:t>
            </a:r>
            <a:endParaRPr lang="en-US" altLang="en-US"/>
          </a:p>
        </p:txBody>
      </p:sp>
      <p:sp>
        <p:nvSpPr>
          <p:cNvPr id="3" name="Content Placeholder 2">
            <a:extLst>
              <a:ext uri="{FF2B5EF4-FFF2-40B4-BE49-F238E27FC236}">
                <a16:creationId xmlns:a16="http://schemas.microsoft.com/office/drawing/2014/main" id="{A36CF01B-8A22-47AF-845F-EF55195D74CA}"/>
              </a:ext>
            </a:extLst>
          </p:cNvPr>
          <p:cNvSpPr>
            <a:spLocks noGrp="1"/>
          </p:cNvSpPr>
          <p:nvPr>
            <p:ph sz="quarter" idx="1"/>
          </p:nvPr>
        </p:nvSpPr>
        <p:spPr>
          <a:xfrm>
            <a:off x="612775" y="1600200"/>
            <a:ext cx="8153400" cy="4800600"/>
          </a:xfrm>
        </p:spPr>
        <p:txBody>
          <a:bodyPr/>
          <a:lstStyle/>
          <a:p>
            <a:pPr>
              <a:defRPr/>
            </a:pPr>
            <a:r>
              <a:rPr lang="en-CA" sz="3600" dirty="0"/>
              <a:t>Steps in the ATLS philosophy:</a:t>
            </a:r>
          </a:p>
          <a:p>
            <a:pPr marL="514350" indent="-514350">
              <a:buFont typeface="+mj-lt"/>
              <a:buAutoNum type="arabicPeriod"/>
              <a:defRPr/>
            </a:pPr>
            <a:r>
              <a:rPr lang="en-CA" sz="3600" dirty="0"/>
              <a:t>Primary survey with simultaneous resuscitation – identify and treat what is killing the patient.</a:t>
            </a:r>
          </a:p>
          <a:p>
            <a:pPr marL="514350" indent="-514350">
              <a:buFont typeface="+mj-lt"/>
              <a:buAutoNum type="arabicPeriod"/>
              <a:defRPr/>
            </a:pPr>
            <a:r>
              <a:rPr lang="en-CA" sz="3600" dirty="0"/>
              <a:t>Secondary survey – proceed to identify all other injuries.</a:t>
            </a:r>
          </a:p>
          <a:p>
            <a:pPr marL="514350" indent="-514350">
              <a:buFont typeface="+mj-lt"/>
              <a:buAutoNum type="arabicPeriod"/>
              <a:defRPr/>
            </a:pPr>
            <a:r>
              <a:rPr lang="en-CA" sz="3600" dirty="0"/>
              <a:t>Definitive care – develop a definitive management plan.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F18937F-9040-444A-90C0-319C4FB7FF47}"/>
              </a:ext>
            </a:extLst>
          </p:cNvPr>
          <p:cNvSpPr>
            <a:spLocks noGrp="1"/>
          </p:cNvSpPr>
          <p:nvPr>
            <p:ph type="title"/>
          </p:nvPr>
        </p:nvSpPr>
        <p:spPr>
          <a:xfrm>
            <a:off x="612775" y="228600"/>
            <a:ext cx="8153400" cy="990600"/>
          </a:xfrm>
        </p:spPr>
        <p:txBody>
          <a:bodyPr/>
          <a:lstStyle/>
          <a:p>
            <a:pPr eaLnBrk="1" hangingPunct="1"/>
            <a:r>
              <a:rPr lang="en-US" altLang="en-US"/>
              <a:t>Priorities … primary survey</a:t>
            </a:r>
          </a:p>
        </p:txBody>
      </p:sp>
      <p:sp>
        <p:nvSpPr>
          <p:cNvPr id="23555" name="Content Placeholder 2">
            <a:extLst>
              <a:ext uri="{FF2B5EF4-FFF2-40B4-BE49-F238E27FC236}">
                <a16:creationId xmlns:a16="http://schemas.microsoft.com/office/drawing/2014/main" id="{4195AC85-BC0E-4BF3-95AC-AC70AE16726B}"/>
              </a:ext>
            </a:extLst>
          </p:cNvPr>
          <p:cNvSpPr>
            <a:spLocks noGrp="1"/>
          </p:cNvSpPr>
          <p:nvPr>
            <p:ph sz="quarter" idx="1"/>
          </p:nvPr>
        </p:nvSpPr>
        <p:spPr>
          <a:xfrm>
            <a:off x="612775" y="1600200"/>
            <a:ext cx="8153400" cy="4953000"/>
          </a:xfrm>
        </p:spPr>
        <p:txBody>
          <a:bodyPr/>
          <a:lstStyle/>
          <a:p>
            <a:pPr eaLnBrk="1" hangingPunct="1">
              <a:buFont typeface="Wingdings" panose="05000000000000000000" pitchFamily="2" charset="2"/>
              <a:buNone/>
            </a:pPr>
            <a:r>
              <a:rPr lang="en-US" altLang="en-US" b="1"/>
              <a:t>On arrival:</a:t>
            </a:r>
          </a:p>
          <a:p>
            <a:pPr eaLnBrk="1" hangingPunct="1"/>
            <a:r>
              <a:rPr lang="en-US" altLang="en-US"/>
              <a:t>Take a brief history</a:t>
            </a:r>
          </a:p>
          <a:p>
            <a:pPr eaLnBrk="1" hangingPunct="1"/>
            <a:r>
              <a:rPr lang="en-US" altLang="en-US"/>
              <a:t>Do Primary survey – ABC</a:t>
            </a:r>
          </a:p>
          <a:p>
            <a:pPr eaLnBrk="1" hangingPunct="1"/>
            <a:r>
              <a:rPr lang="en-US" altLang="en-US" b="1"/>
              <a:t>Airway</a:t>
            </a:r>
            <a:r>
              <a:rPr lang="en-US" altLang="en-US"/>
              <a:t>:</a:t>
            </a:r>
          </a:p>
          <a:p>
            <a:pPr lvl="1" eaLnBrk="1" hangingPunct="1"/>
            <a:r>
              <a:rPr lang="en-US" altLang="en-US"/>
              <a:t>The airway must be evaluated first</a:t>
            </a:r>
          </a:p>
          <a:p>
            <a:pPr lvl="1" eaLnBrk="1" hangingPunct="1"/>
            <a:r>
              <a:rPr lang="en-CA" altLang="en-US"/>
              <a:t>Check verbal response. If present, the airway is not immediately at risk.</a:t>
            </a:r>
            <a:endParaRPr lang="en-US" altLang="en-US"/>
          </a:p>
          <a:p>
            <a:pPr lvl="1" eaLnBrk="1" hangingPunct="1"/>
            <a:r>
              <a:rPr lang="en-US" altLang="en-US"/>
              <a:t>Ensure the airway is clear. Clear the mouth and airway with a large-bore sucker. Inspect for any FBs.</a:t>
            </a:r>
          </a:p>
          <a:p>
            <a:pPr lvl="1" eaLnBrk="1" hangingPunct="1"/>
            <a:r>
              <a:rPr lang="en-US" altLang="en-US"/>
              <a:t>Stabilize the neck to protect the cervical spine.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53784AB-06BB-435E-B2B1-00DF6A684887}"/>
              </a:ext>
            </a:extLst>
          </p:cNvPr>
          <p:cNvSpPr>
            <a:spLocks noGrp="1"/>
          </p:cNvSpPr>
          <p:nvPr>
            <p:ph type="title"/>
          </p:nvPr>
        </p:nvSpPr>
        <p:spPr>
          <a:xfrm>
            <a:off x="612775" y="228600"/>
            <a:ext cx="8153400" cy="990600"/>
          </a:xfrm>
        </p:spPr>
        <p:txBody>
          <a:bodyPr/>
          <a:lstStyle/>
          <a:p>
            <a:r>
              <a:rPr lang="en-CA" altLang="en-US"/>
              <a:t>Primary survey…</a:t>
            </a:r>
            <a:endParaRPr lang="en-US" altLang="en-US"/>
          </a:p>
        </p:txBody>
      </p:sp>
      <p:sp>
        <p:nvSpPr>
          <p:cNvPr id="24579" name="Content Placeholder 2">
            <a:extLst>
              <a:ext uri="{FF2B5EF4-FFF2-40B4-BE49-F238E27FC236}">
                <a16:creationId xmlns:a16="http://schemas.microsoft.com/office/drawing/2014/main" id="{358CCF81-B3E5-4C98-84EE-FC1EC29099C2}"/>
              </a:ext>
            </a:extLst>
          </p:cNvPr>
          <p:cNvSpPr>
            <a:spLocks noGrp="1"/>
          </p:cNvSpPr>
          <p:nvPr>
            <p:ph sz="quarter" idx="1"/>
          </p:nvPr>
        </p:nvSpPr>
        <p:spPr>
          <a:xfrm>
            <a:off x="612775" y="1600200"/>
            <a:ext cx="8153400" cy="4876800"/>
          </a:xfrm>
        </p:spPr>
        <p:txBody>
          <a:bodyPr/>
          <a:lstStyle/>
          <a:p>
            <a:pPr eaLnBrk="1" hangingPunct="1"/>
            <a:r>
              <a:rPr lang="en-US" altLang="en-US" sz="3600" b="1"/>
              <a:t>Breathing:</a:t>
            </a:r>
          </a:p>
          <a:p>
            <a:pPr lvl="1" eaLnBrk="1" hangingPunct="1"/>
            <a:r>
              <a:rPr lang="en-US" altLang="en-US" sz="3200"/>
              <a:t>Make sure the patient is ventilating and if not, assist (Ambu bag, oxygen)</a:t>
            </a:r>
          </a:p>
          <a:p>
            <a:pPr lvl="1" eaLnBrk="1" hangingPunct="1"/>
            <a:r>
              <a:rPr lang="en-CA" altLang="en-US" sz="3200"/>
              <a:t>Give 100% oxygen at high flow</a:t>
            </a:r>
          </a:p>
          <a:p>
            <a:pPr lvl="1" eaLnBrk="1" hangingPunct="1"/>
            <a:r>
              <a:rPr lang="en-CA" altLang="en-US" sz="3200"/>
              <a:t>Check for tension pneumothorax</a:t>
            </a:r>
          </a:p>
          <a:p>
            <a:pPr lvl="1" eaLnBrk="1" hangingPunct="1"/>
            <a:r>
              <a:rPr lang="en-CA" altLang="en-US" sz="3200"/>
              <a:t>Decompress at once if tension pneumothorax is suspected (needle in the second intercostal space mid-clavicular line)</a:t>
            </a:r>
            <a:endParaRPr lang="en-US" altLang="en-US"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31B84EA-427C-49D8-A31D-79C6C31F6465}"/>
              </a:ext>
            </a:extLst>
          </p:cNvPr>
          <p:cNvSpPr>
            <a:spLocks noGrp="1"/>
          </p:cNvSpPr>
          <p:nvPr>
            <p:ph type="title"/>
          </p:nvPr>
        </p:nvSpPr>
        <p:spPr>
          <a:xfrm>
            <a:off x="612775" y="228600"/>
            <a:ext cx="8153400" cy="990600"/>
          </a:xfrm>
        </p:spPr>
        <p:txBody>
          <a:bodyPr/>
          <a:lstStyle/>
          <a:p>
            <a:pPr eaLnBrk="1" hangingPunct="1"/>
            <a:r>
              <a:rPr lang="en-US" altLang="en-US"/>
              <a:t>Priorities… primary survey</a:t>
            </a:r>
          </a:p>
        </p:txBody>
      </p:sp>
      <p:sp>
        <p:nvSpPr>
          <p:cNvPr id="25603" name="Content Placeholder 2">
            <a:extLst>
              <a:ext uri="{FF2B5EF4-FFF2-40B4-BE49-F238E27FC236}">
                <a16:creationId xmlns:a16="http://schemas.microsoft.com/office/drawing/2014/main" id="{695E05EA-5305-4109-9DD5-5EE69BC3260E}"/>
              </a:ext>
            </a:extLst>
          </p:cNvPr>
          <p:cNvSpPr>
            <a:spLocks noGrp="1"/>
          </p:cNvSpPr>
          <p:nvPr>
            <p:ph sz="quarter" idx="1"/>
          </p:nvPr>
        </p:nvSpPr>
        <p:spPr>
          <a:xfrm>
            <a:off x="612775" y="1600200"/>
            <a:ext cx="8153400" cy="4953000"/>
          </a:xfrm>
        </p:spPr>
        <p:txBody>
          <a:bodyPr/>
          <a:lstStyle/>
          <a:p>
            <a:pPr eaLnBrk="1" hangingPunct="1"/>
            <a:r>
              <a:rPr lang="en-US" altLang="en-US" sz="3600" b="1"/>
              <a:t>Circulation:</a:t>
            </a:r>
          </a:p>
          <a:p>
            <a:pPr lvl="1" eaLnBrk="1" hangingPunct="1"/>
            <a:r>
              <a:rPr lang="en-CA" altLang="en-US" sz="3200"/>
              <a:t>Assess consciousness level – compromised cerebral perfusion; Assess skin colour for pallor; Asses the pulse; BP</a:t>
            </a:r>
            <a:endParaRPr lang="en-US" altLang="en-US" sz="3200"/>
          </a:p>
          <a:p>
            <a:pPr lvl="1" eaLnBrk="1" hangingPunct="1"/>
            <a:r>
              <a:rPr lang="en-US" altLang="en-US" sz="3200"/>
              <a:t>Secure an intravenous line</a:t>
            </a:r>
          </a:p>
          <a:p>
            <a:pPr lvl="1" eaLnBrk="1" hangingPunct="1"/>
            <a:r>
              <a:rPr lang="en-US" altLang="en-US" sz="3200"/>
              <a:t>Give I.V. fluids to restore blood volume</a:t>
            </a:r>
          </a:p>
          <a:p>
            <a:pPr lvl="1" eaLnBrk="1" hangingPunct="1"/>
            <a:r>
              <a:rPr lang="en-US" altLang="en-US" sz="3200"/>
              <a:t>Stop obvious bleeding</a:t>
            </a:r>
          </a:p>
          <a:p>
            <a:pPr lvl="1" eaLnBrk="1" hangingPunct="1"/>
            <a:r>
              <a:rPr lang="en-US" altLang="en-US" sz="3200"/>
              <a:t>Blood for GXM, Hb, haematocrit, blood gases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8278778-CB40-499F-AFDE-63B3B1913959}"/>
              </a:ext>
            </a:extLst>
          </p:cNvPr>
          <p:cNvSpPr>
            <a:spLocks noGrp="1"/>
          </p:cNvSpPr>
          <p:nvPr>
            <p:ph type="title"/>
          </p:nvPr>
        </p:nvSpPr>
        <p:spPr>
          <a:xfrm>
            <a:off x="612775" y="228600"/>
            <a:ext cx="8153400" cy="990600"/>
          </a:xfrm>
        </p:spPr>
        <p:txBody>
          <a:bodyPr/>
          <a:lstStyle/>
          <a:p>
            <a:pPr eaLnBrk="1" hangingPunct="1"/>
            <a:r>
              <a:rPr lang="en-US" altLang="en-US"/>
              <a:t>Priorities… </a:t>
            </a:r>
            <a:r>
              <a:rPr lang="en-US" altLang="en-US" b="1"/>
              <a:t>Secondary survey</a:t>
            </a:r>
          </a:p>
        </p:txBody>
      </p:sp>
      <p:sp>
        <p:nvSpPr>
          <p:cNvPr id="67587" name="Content Placeholder 2">
            <a:extLst>
              <a:ext uri="{FF2B5EF4-FFF2-40B4-BE49-F238E27FC236}">
                <a16:creationId xmlns:a16="http://schemas.microsoft.com/office/drawing/2014/main" id="{550FF533-0F58-4D07-8984-658639D861A4}"/>
              </a:ext>
            </a:extLst>
          </p:cNvPr>
          <p:cNvSpPr>
            <a:spLocks noGrp="1"/>
          </p:cNvSpPr>
          <p:nvPr>
            <p:ph sz="quarter" idx="1"/>
          </p:nvPr>
        </p:nvSpPr>
        <p:spPr>
          <a:xfrm>
            <a:off x="612775" y="1600200"/>
            <a:ext cx="8153400" cy="4800600"/>
          </a:xfrm>
        </p:spPr>
        <p:txBody>
          <a:bodyPr/>
          <a:lstStyle/>
          <a:p>
            <a:pPr marL="0" indent="0" eaLnBrk="1" hangingPunct="1">
              <a:buFont typeface="Wingdings" panose="05000000000000000000" pitchFamily="2" charset="2"/>
              <a:buNone/>
              <a:defRPr/>
            </a:pPr>
            <a:r>
              <a:rPr lang="en-US" sz="3200" b="1" dirty="0"/>
              <a:t>Secondary survey</a:t>
            </a:r>
            <a:r>
              <a:rPr lang="en-US" sz="3200" dirty="0"/>
              <a:t> involves:</a:t>
            </a:r>
          </a:p>
          <a:p>
            <a:pPr eaLnBrk="1" hangingPunct="1">
              <a:defRPr/>
            </a:pPr>
            <a:r>
              <a:rPr lang="en-US" dirty="0"/>
              <a:t>Re-examine ABC</a:t>
            </a:r>
          </a:p>
          <a:p>
            <a:pPr eaLnBrk="1" hangingPunct="1">
              <a:defRPr/>
            </a:pPr>
            <a:r>
              <a:rPr lang="en-US" dirty="0"/>
              <a:t>Investigate as per suspected injuries</a:t>
            </a:r>
          </a:p>
          <a:p>
            <a:pPr lvl="1" eaLnBrk="1" hangingPunct="1">
              <a:defRPr/>
            </a:pPr>
            <a:r>
              <a:rPr lang="en-US" dirty="0"/>
              <a:t>Skull x-ray</a:t>
            </a:r>
          </a:p>
          <a:p>
            <a:pPr lvl="1" eaLnBrk="1" hangingPunct="1">
              <a:defRPr/>
            </a:pPr>
            <a:r>
              <a:rPr lang="en-US" dirty="0"/>
              <a:t>Chest x-ray</a:t>
            </a:r>
          </a:p>
          <a:p>
            <a:pPr lvl="1" eaLnBrk="1" hangingPunct="1">
              <a:defRPr/>
            </a:pPr>
            <a:r>
              <a:rPr lang="en-US" dirty="0"/>
              <a:t>Spinal x-ray</a:t>
            </a:r>
          </a:p>
          <a:p>
            <a:pPr lvl="1" eaLnBrk="1" hangingPunct="1">
              <a:defRPr/>
            </a:pPr>
            <a:r>
              <a:rPr lang="en-US" dirty="0"/>
              <a:t>Pelvic x-ray</a:t>
            </a:r>
          </a:p>
          <a:p>
            <a:pPr eaLnBrk="1" hangingPunct="1">
              <a:defRPr/>
            </a:pPr>
            <a:r>
              <a:rPr lang="en-US" dirty="0"/>
              <a:t>Perform a physical examination of body systems even if you think they are not injured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C9E63D1-CF2F-4E0B-9039-5473F58BA67B}"/>
              </a:ext>
            </a:extLst>
          </p:cNvPr>
          <p:cNvSpPr>
            <a:spLocks noGrp="1"/>
          </p:cNvSpPr>
          <p:nvPr>
            <p:ph type="title"/>
          </p:nvPr>
        </p:nvSpPr>
        <p:spPr>
          <a:xfrm>
            <a:off x="612775" y="228600"/>
            <a:ext cx="8153400" cy="990600"/>
          </a:xfrm>
        </p:spPr>
        <p:txBody>
          <a:bodyPr/>
          <a:lstStyle/>
          <a:p>
            <a:pPr eaLnBrk="1" hangingPunct="1"/>
            <a:r>
              <a:rPr lang="en-US" altLang="en-US"/>
              <a:t>Priorities… secondary survey</a:t>
            </a:r>
          </a:p>
        </p:txBody>
      </p:sp>
      <p:sp>
        <p:nvSpPr>
          <p:cNvPr id="27651" name="Content Placeholder 2">
            <a:extLst>
              <a:ext uri="{FF2B5EF4-FFF2-40B4-BE49-F238E27FC236}">
                <a16:creationId xmlns:a16="http://schemas.microsoft.com/office/drawing/2014/main" id="{786ED12A-C78E-4D54-ACE8-5E989D6B9333}"/>
              </a:ext>
            </a:extLst>
          </p:cNvPr>
          <p:cNvSpPr>
            <a:spLocks noGrp="1"/>
          </p:cNvSpPr>
          <p:nvPr>
            <p:ph sz="quarter" idx="1"/>
          </p:nvPr>
        </p:nvSpPr>
        <p:spPr>
          <a:xfrm>
            <a:off x="612775" y="1600200"/>
            <a:ext cx="8153400" cy="4495800"/>
          </a:xfrm>
        </p:spPr>
        <p:txBody>
          <a:bodyPr/>
          <a:lstStyle/>
          <a:p>
            <a:pPr eaLnBrk="1" hangingPunct="1"/>
            <a:r>
              <a:rPr lang="en-US" altLang="en-US" sz="3200"/>
              <a:t>Give analgesics</a:t>
            </a:r>
          </a:p>
          <a:p>
            <a:pPr eaLnBrk="1" hangingPunct="1"/>
            <a:r>
              <a:rPr lang="en-US" altLang="en-US" sz="3200"/>
              <a:t>Administer tetanus toxoid in case of open wounds</a:t>
            </a:r>
          </a:p>
          <a:p>
            <a:pPr eaLnBrk="1" hangingPunct="1"/>
            <a:r>
              <a:rPr lang="en-US" altLang="en-US" sz="3200"/>
              <a:t>Give antibiotics in case of open wounds</a:t>
            </a:r>
          </a:p>
          <a:p>
            <a:pPr eaLnBrk="1" hangingPunct="1"/>
            <a:r>
              <a:rPr lang="en-US" altLang="en-US" sz="3200"/>
              <a:t>Splint the fractures</a:t>
            </a:r>
          </a:p>
          <a:p>
            <a:pPr eaLnBrk="1" hangingPunct="1"/>
            <a:r>
              <a:rPr lang="en-US" altLang="en-US" sz="3200"/>
              <a:t>Admit or refer the patient</a:t>
            </a:r>
          </a:p>
          <a:p>
            <a:pPr eaLnBrk="1" hangingPunct="1"/>
            <a:endParaRPr lang="en-US" altLang="en-US"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05ED72C-3DDB-498D-A4A3-D733D785B129}"/>
              </a:ext>
            </a:extLst>
          </p:cNvPr>
          <p:cNvSpPr>
            <a:spLocks noGrp="1"/>
          </p:cNvSpPr>
          <p:nvPr>
            <p:ph type="title"/>
          </p:nvPr>
        </p:nvSpPr>
        <p:spPr>
          <a:xfrm>
            <a:off x="612775" y="228600"/>
            <a:ext cx="8153400" cy="990600"/>
          </a:xfrm>
        </p:spPr>
        <p:txBody>
          <a:bodyPr/>
          <a:lstStyle/>
          <a:p>
            <a:r>
              <a:rPr lang="en-CA" altLang="en-US"/>
              <a:t>Definitive care</a:t>
            </a:r>
            <a:endParaRPr lang="en-US" altLang="en-US"/>
          </a:p>
        </p:txBody>
      </p:sp>
      <p:sp>
        <p:nvSpPr>
          <p:cNvPr id="28675" name="Content Placeholder 2">
            <a:extLst>
              <a:ext uri="{FF2B5EF4-FFF2-40B4-BE49-F238E27FC236}">
                <a16:creationId xmlns:a16="http://schemas.microsoft.com/office/drawing/2014/main" id="{6D612FDE-E5C2-4E72-A992-33F33419F9B8}"/>
              </a:ext>
            </a:extLst>
          </p:cNvPr>
          <p:cNvSpPr>
            <a:spLocks noGrp="1"/>
          </p:cNvSpPr>
          <p:nvPr>
            <p:ph sz="quarter" idx="1"/>
          </p:nvPr>
        </p:nvSpPr>
        <p:spPr>
          <a:xfrm>
            <a:off x="612775" y="1600200"/>
            <a:ext cx="8153400" cy="4495800"/>
          </a:xfrm>
        </p:spPr>
        <p:txBody>
          <a:bodyPr/>
          <a:lstStyle/>
          <a:p>
            <a:r>
              <a:rPr lang="en-CA" altLang="en-US" sz="3600"/>
              <a:t>There should be as little delay as possible in reaching this stage</a:t>
            </a:r>
          </a:p>
          <a:p>
            <a:r>
              <a:rPr lang="en-CA" altLang="en-US" sz="3600"/>
              <a:t>A definitive management of the injuries identified is carefully planned and carried out.</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761D9CB-6A4A-4F0F-B3F6-84DF6413B0E9}"/>
              </a:ext>
            </a:extLst>
          </p:cNvPr>
          <p:cNvSpPr>
            <a:spLocks noGrp="1"/>
          </p:cNvSpPr>
          <p:nvPr>
            <p:ph type="title"/>
          </p:nvPr>
        </p:nvSpPr>
        <p:spPr>
          <a:xfrm>
            <a:off x="612775" y="228600"/>
            <a:ext cx="8153400" cy="990600"/>
          </a:xfrm>
        </p:spPr>
        <p:txBody>
          <a:bodyPr/>
          <a:lstStyle/>
          <a:p>
            <a:pPr eaLnBrk="1" hangingPunct="1"/>
            <a:r>
              <a:rPr lang="en-US" altLang="en-US"/>
              <a:t>Learning objectives</a:t>
            </a:r>
          </a:p>
        </p:txBody>
      </p:sp>
      <p:sp>
        <p:nvSpPr>
          <p:cNvPr id="11267" name="Content Placeholder 2">
            <a:extLst>
              <a:ext uri="{FF2B5EF4-FFF2-40B4-BE49-F238E27FC236}">
                <a16:creationId xmlns:a16="http://schemas.microsoft.com/office/drawing/2014/main" id="{F26DA93D-D902-40F3-AB08-9A8AD7D2E35F}"/>
              </a:ext>
            </a:extLst>
          </p:cNvPr>
          <p:cNvSpPr>
            <a:spLocks noGrp="1"/>
          </p:cNvSpPr>
          <p:nvPr>
            <p:ph sz="quarter" idx="1"/>
          </p:nvPr>
        </p:nvSpPr>
        <p:spPr>
          <a:xfrm>
            <a:off x="612775" y="1600200"/>
            <a:ext cx="8153400" cy="4495800"/>
          </a:xfrm>
        </p:spPr>
        <p:txBody>
          <a:bodyPr/>
          <a:lstStyle/>
          <a:p>
            <a:pPr eaLnBrk="1" hangingPunct="1"/>
            <a:r>
              <a:rPr lang="en-US" altLang="en-US"/>
              <a:t>Outline the steps in the initial management of a patient with fracture.</a:t>
            </a:r>
          </a:p>
          <a:p>
            <a:pPr eaLnBrk="1" hangingPunct="1"/>
            <a:r>
              <a:rPr lang="en-US" altLang="en-US"/>
              <a:t>Outline the priorities of management of a patient with multiple injuries</a:t>
            </a:r>
          </a:p>
          <a:p>
            <a:pPr eaLnBrk="1" hangingPunct="1"/>
            <a:r>
              <a:rPr lang="en-US" altLang="en-US"/>
              <a:t>Discuss the three fundamental principles of fracture treatment</a:t>
            </a:r>
          </a:p>
          <a:p>
            <a:pPr lvl="1" eaLnBrk="1" hangingPunct="1"/>
            <a:r>
              <a:rPr lang="en-US" altLang="en-US"/>
              <a:t>Reduction</a:t>
            </a:r>
          </a:p>
          <a:p>
            <a:pPr lvl="1" eaLnBrk="1" hangingPunct="1"/>
            <a:r>
              <a:rPr lang="en-US" altLang="en-US"/>
              <a:t>Immobilization</a:t>
            </a:r>
          </a:p>
          <a:p>
            <a:pPr lvl="1" eaLnBrk="1" hangingPunct="1"/>
            <a:r>
              <a:rPr lang="en-US" altLang="en-US"/>
              <a:t>Rehabilitation</a:t>
            </a:r>
          </a:p>
          <a:p>
            <a:pPr eaLnBrk="1" hangingPunct="1"/>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1">
            <a:extLst>
              <a:ext uri="{FF2B5EF4-FFF2-40B4-BE49-F238E27FC236}">
                <a16:creationId xmlns:a16="http://schemas.microsoft.com/office/drawing/2014/main" id="{1F8D9742-B4AC-473A-ACB1-8313B2FE1A77}"/>
              </a:ext>
            </a:extLst>
          </p:cNvPr>
          <p:cNvSpPr>
            <a:spLocks noGrp="1"/>
          </p:cNvSpPr>
          <p:nvPr>
            <p:ph type="body" idx="1"/>
          </p:nvPr>
        </p:nvSpPr>
        <p:spPr/>
        <p:txBody>
          <a:bodyPr/>
          <a:lstStyle/>
          <a:p>
            <a:pPr eaLnBrk="1" hangingPunct="1"/>
            <a:r>
              <a:rPr lang="en-CA" altLang="en-US"/>
              <a:t>Principles of fracture treatment</a:t>
            </a:r>
            <a:endParaRPr lang="en-US" altLang="en-US"/>
          </a:p>
        </p:txBody>
      </p:sp>
      <p:sp>
        <p:nvSpPr>
          <p:cNvPr id="29699" name="Title 2">
            <a:extLst>
              <a:ext uri="{FF2B5EF4-FFF2-40B4-BE49-F238E27FC236}">
                <a16:creationId xmlns:a16="http://schemas.microsoft.com/office/drawing/2014/main" id="{8FDD690C-2D1B-4608-9B32-13F82C0F2CBE}"/>
              </a:ext>
            </a:extLst>
          </p:cNvPr>
          <p:cNvSpPr>
            <a:spLocks noGrp="1"/>
          </p:cNvSpPr>
          <p:nvPr>
            <p:ph type="title"/>
          </p:nvPr>
        </p:nvSpPr>
        <p:spPr/>
        <p:txBody>
          <a:bodyPr/>
          <a:lstStyle/>
          <a:p>
            <a:pPr eaLnBrk="1" hangingPunct="1"/>
            <a:r>
              <a:rPr lang="en-US" altLang="en-US" sz="2800"/>
              <a:t>TREATMENT OF UNCOMPLICATED FRACTURES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362DE42-6FF7-4490-98A8-10BA5EDA96B3}"/>
              </a:ext>
            </a:extLst>
          </p:cNvPr>
          <p:cNvSpPr>
            <a:spLocks noGrp="1"/>
          </p:cNvSpPr>
          <p:nvPr>
            <p:ph type="title"/>
          </p:nvPr>
        </p:nvSpPr>
        <p:spPr>
          <a:xfrm>
            <a:off x="612775" y="228600"/>
            <a:ext cx="8153400" cy="990600"/>
          </a:xfrm>
        </p:spPr>
        <p:txBody>
          <a:bodyPr/>
          <a:lstStyle/>
          <a:p>
            <a:pPr eaLnBrk="1" hangingPunct="1"/>
            <a:r>
              <a:rPr lang="en-US" altLang="en-US" sz="3200" b="1"/>
              <a:t>Fundamental principles of fracture treatment</a:t>
            </a:r>
          </a:p>
        </p:txBody>
      </p:sp>
      <p:sp>
        <p:nvSpPr>
          <p:cNvPr id="30723" name="Content Placeholder 2">
            <a:extLst>
              <a:ext uri="{FF2B5EF4-FFF2-40B4-BE49-F238E27FC236}">
                <a16:creationId xmlns:a16="http://schemas.microsoft.com/office/drawing/2014/main" id="{E8E9793D-9B94-444C-A522-4D3FEF12AAE8}"/>
              </a:ext>
            </a:extLst>
          </p:cNvPr>
          <p:cNvSpPr>
            <a:spLocks noGrp="1"/>
          </p:cNvSpPr>
          <p:nvPr>
            <p:ph sz="quarter" idx="1"/>
          </p:nvPr>
        </p:nvSpPr>
        <p:spPr>
          <a:xfrm>
            <a:off x="612775" y="1600200"/>
            <a:ext cx="8153400" cy="4495800"/>
          </a:xfrm>
        </p:spPr>
        <p:txBody>
          <a:bodyPr/>
          <a:lstStyle/>
          <a:p>
            <a:pPr eaLnBrk="1" hangingPunct="1"/>
            <a:r>
              <a:rPr lang="en-US" altLang="en-US" sz="3600" b="1"/>
              <a:t>Are three:</a:t>
            </a:r>
          </a:p>
          <a:p>
            <a:pPr marL="833438" lvl="1" indent="-514350" eaLnBrk="1" hangingPunct="1">
              <a:lnSpc>
                <a:spcPct val="200000"/>
              </a:lnSpc>
              <a:buFont typeface="Tw Cen MT" panose="020B0602020104020603" pitchFamily="34" charset="0"/>
              <a:buAutoNum type="arabicPeriod"/>
            </a:pPr>
            <a:r>
              <a:rPr lang="en-US" altLang="en-US" sz="3200"/>
              <a:t>Reduction</a:t>
            </a:r>
          </a:p>
          <a:p>
            <a:pPr marL="833438" lvl="1" indent="-514350" eaLnBrk="1" hangingPunct="1">
              <a:lnSpc>
                <a:spcPct val="200000"/>
              </a:lnSpc>
              <a:buFont typeface="Tw Cen MT" panose="020B0602020104020603" pitchFamily="34" charset="0"/>
              <a:buAutoNum type="arabicPeriod"/>
            </a:pPr>
            <a:r>
              <a:rPr lang="en-US" altLang="en-US" sz="3200"/>
              <a:t>Immobilization</a:t>
            </a:r>
          </a:p>
          <a:p>
            <a:pPr marL="833438" lvl="1" indent="-514350" eaLnBrk="1" hangingPunct="1">
              <a:lnSpc>
                <a:spcPct val="200000"/>
              </a:lnSpc>
              <a:buFont typeface="Tw Cen MT" panose="020B0602020104020603" pitchFamily="34" charset="0"/>
              <a:buAutoNum type="arabicPeriod"/>
            </a:pPr>
            <a:r>
              <a:rPr lang="en-US" altLang="en-US" sz="3200"/>
              <a:t>Rehabilitation – preservation of function</a:t>
            </a:r>
          </a:p>
          <a:p>
            <a:pPr eaLnBrk="1" hangingPunct="1"/>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C3FC9C1-32DC-46DE-83A6-6AACB42D2816}"/>
              </a:ext>
            </a:extLst>
          </p:cNvPr>
          <p:cNvSpPr>
            <a:spLocks noGrp="1"/>
          </p:cNvSpPr>
          <p:nvPr>
            <p:ph type="title"/>
          </p:nvPr>
        </p:nvSpPr>
        <p:spPr>
          <a:xfrm>
            <a:off x="612775" y="228600"/>
            <a:ext cx="8153400" cy="990600"/>
          </a:xfrm>
        </p:spPr>
        <p:txBody>
          <a:bodyPr/>
          <a:lstStyle/>
          <a:p>
            <a:pPr eaLnBrk="1" hangingPunct="1"/>
            <a:r>
              <a:rPr lang="en-US" altLang="en-US"/>
              <a:t>Reduction </a:t>
            </a:r>
          </a:p>
        </p:txBody>
      </p:sp>
      <p:sp>
        <p:nvSpPr>
          <p:cNvPr id="31747" name="Content Placeholder 2">
            <a:extLst>
              <a:ext uri="{FF2B5EF4-FFF2-40B4-BE49-F238E27FC236}">
                <a16:creationId xmlns:a16="http://schemas.microsoft.com/office/drawing/2014/main" id="{509802F8-BC10-4541-8726-0368C2DAAC85}"/>
              </a:ext>
            </a:extLst>
          </p:cNvPr>
          <p:cNvSpPr>
            <a:spLocks noGrp="1"/>
          </p:cNvSpPr>
          <p:nvPr>
            <p:ph sz="quarter" idx="1"/>
          </p:nvPr>
        </p:nvSpPr>
        <p:spPr>
          <a:xfrm>
            <a:off x="612775" y="1600200"/>
            <a:ext cx="8153400" cy="4495800"/>
          </a:xfrm>
        </p:spPr>
        <p:txBody>
          <a:bodyPr/>
          <a:lstStyle/>
          <a:p>
            <a:pPr eaLnBrk="1" hangingPunct="1"/>
            <a:r>
              <a:rPr lang="en-US" altLang="en-US" sz="3200"/>
              <a:t>Reduction is done if necessary</a:t>
            </a:r>
          </a:p>
          <a:p>
            <a:pPr eaLnBrk="1" hangingPunct="1"/>
            <a:r>
              <a:rPr lang="en-US" altLang="en-US" sz="3200"/>
              <a:t>In some cases there is no displacement, or displacement may be immaterial to the final result</a:t>
            </a:r>
          </a:p>
          <a:p>
            <a:pPr eaLnBrk="1" hangingPunct="1"/>
            <a:r>
              <a:rPr lang="en-US" altLang="en-US" sz="3200"/>
              <a:t>Imperfect apposition of the fragments can be accepted, e.g. a loss of contact of half the diameter in fracture femur</a:t>
            </a:r>
            <a:endParaRPr lang="en-US" altLang="en-US"/>
          </a:p>
          <a:p>
            <a:pPr eaLnBrk="1" hangingPunct="1"/>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31A1D6F-C9EB-41A9-BF6D-25135350009E}"/>
              </a:ext>
            </a:extLst>
          </p:cNvPr>
          <p:cNvSpPr>
            <a:spLocks noGrp="1"/>
          </p:cNvSpPr>
          <p:nvPr>
            <p:ph type="title"/>
          </p:nvPr>
        </p:nvSpPr>
        <p:spPr>
          <a:xfrm>
            <a:off x="612775" y="228600"/>
            <a:ext cx="8153400" cy="990600"/>
          </a:xfrm>
        </p:spPr>
        <p:txBody>
          <a:bodyPr/>
          <a:lstStyle/>
          <a:p>
            <a:pPr eaLnBrk="1" hangingPunct="1"/>
            <a:r>
              <a:rPr lang="en-US" altLang="en-US"/>
              <a:t>Reduction…</a:t>
            </a:r>
          </a:p>
        </p:txBody>
      </p:sp>
      <p:sp>
        <p:nvSpPr>
          <p:cNvPr id="32771" name="Content Placeholder 2">
            <a:extLst>
              <a:ext uri="{FF2B5EF4-FFF2-40B4-BE49-F238E27FC236}">
                <a16:creationId xmlns:a16="http://schemas.microsoft.com/office/drawing/2014/main" id="{BEDBA3CF-DDB2-48D1-A922-8B8921091154}"/>
              </a:ext>
            </a:extLst>
          </p:cNvPr>
          <p:cNvSpPr>
            <a:spLocks noGrp="1"/>
          </p:cNvSpPr>
          <p:nvPr>
            <p:ph sz="quarter" idx="1"/>
          </p:nvPr>
        </p:nvSpPr>
        <p:spPr>
          <a:xfrm>
            <a:off x="612775" y="1524000"/>
            <a:ext cx="8153400" cy="4953000"/>
          </a:xfrm>
        </p:spPr>
        <p:txBody>
          <a:bodyPr/>
          <a:lstStyle/>
          <a:p>
            <a:pPr eaLnBrk="1" hangingPunct="1"/>
            <a:r>
              <a:rPr lang="en-US" altLang="en-US" sz="3200"/>
              <a:t>Imperfect alignment may not be accepted, e.g. angulation (angular deformity of more than 20 degrees in fracture femur)</a:t>
            </a:r>
          </a:p>
          <a:p>
            <a:pPr eaLnBrk="1" hangingPunct="1"/>
            <a:r>
              <a:rPr lang="en-US" altLang="en-US" sz="3200"/>
              <a:t>Fractures involving joint surfaces must be reduced as accurately as possible. </a:t>
            </a:r>
            <a:endParaRPr lang="en-US" altLang="en-US" sz="3600"/>
          </a:p>
          <a:p>
            <a:pPr lvl="1" eaLnBrk="1" hangingPunct="1"/>
            <a:r>
              <a:rPr lang="en-US" altLang="en-US" sz="3200"/>
              <a:t>The articular fragments must always be restored as nearly as possible to normal to lessen the risk of osteoarthritis.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B0C26DD-F2C3-4016-B1E1-B83FFBB9429C}"/>
              </a:ext>
            </a:extLst>
          </p:cNvPr>
          <p:cNvSpPr>
            <a:spLocks noGrp="1"/>
          </p:cNvSpPr>
          <p:nvPr>
            <p:ph type="title"/>
          </p:nvPr>
        </p:nvSpPr>
        <p:spPr>
          <a:xfrm>
            <a:off x="612775" y="228600"/>
            <a:ext cx="8153400" cy="990600"/>
          </a:xfrm>
        </p:spPr>
        <p:txBody>
          <a:bodyPr/>
          <a:lstStyle/>
          <a:p>
            <a:pPr eaLnBrk="1" hangingPunct="1"/>
            <a:r>
              <a:rPr lang="en-US" altLang="en-US"/>
              <a:t>Methods of reduction</a:t>
            </a:r>
          </a:p>
        </p:txBody>
      </p:sp>
      <p:sp>
        <p:nvSpPr>
          <p:cNvPr id="3" name="Content Placeholder 2">
            <a:extLst>
              <a:ext uri="{FF2B5EF4-FFF2-40B4-BE49-F238E27FC236}">
                <a16:creationId xmlns:a16="http://schemas.microsoft.com/office/drawing/2014/main" id="{A1D6D4BA-8114-42E3-AD05-5A6ED3751A32}"/>
              </a:ext>
            </a:extLst>
          </p:cNvPr>
          <p:cNvSpPr>
            <a:spLocks noGrp="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None/>
              <a:defRPr/>
            </a:pPr>
            <a:r>
              <a:rPr lang="en-US" b="1" dirty="0"/>
              <a:t>Three methods:</a:t>
            </a:r>
          </a:p>
          <a:p>
            <a:pPr marL="514350" indent="-514350" eaLnBrk="1" fontAlgn="auto" hangingPunct="1">
              <a:spcAft>
                <a:spcPts val="0"/>
              </a:spcAft>
              <a:buFont typeface="+mj-lt"/>
              <a:buAutoNum type="arabicPeriod"/>
              <a:defRPr/>
            </a:pPr>
            <a:r>
              <a:rPr lang="en-US" sz="3200" dirty="0"/>
              <a:t>Closed manipulation</a:t>
            </a:r>
          </a:p>
          <a:p>
            <a:pPr marL="880110" lvl="1" indent="-514350" eaLnBrk="1" fontAlgn="auto" hangingPunct="1">
              <a:spcAft>
                <a:spcPts val="0"/>
              </a:spcAft>
              <a:buFont typeface="Wingdings 2"/>
              <a:buChar char=""/>
              <a:defRPr/>
            </a:pPr>
            <a:r>
              <a:rPr lang="en-US" sz="2800" dirty="0"/>
              <a:t>Manipulative reduction usually under anaesthesia or sedation and strong analgesia.</a:t>
            </a:r>
          </a:p>
          <a:p>
            <a:pPr marL="514350" indent="-514350" eaLnBrk="1" fontAlgn="auto" hangingPunct="1">
              <a:spcAft>
                <a:spcPts val="0"/>
              </a:spcAft>
              <a:buFont typeface="+mj-lt"/>
              <a:buAutoNum type="arabicPeriod"/>
              <a:defRPr/>
            </a:pPr>
            <a:r>
              <a:rPr lang="en-US" sz="3200" dirty="0"/>
              <a:t>Mechanical traction (with or without manipulation)</a:t>
            </a:r>
          </a:p>
          <a:p>
            <a:pPr marL="880110" lvl="1" indent="-514350" eaLnBrk="1" fontAlgn="auto" hangingPunct="1">
              <a:spcAft>
                <a:spcPts val="0"/>
              </a:spcAft>
              <a:buFont typeface="Wingdings 2"/>
              <a:buChar char=""/>
              <a:defRPr/>
            </a:pPr>
            <a:r>
              <a:rPr lang="en-US" sz="2800" dirty="0"/>
              <a:t>To overcome contraction of large muscles that exert a strong displacing force.</a:t>
            </a:r>
          </a:p>
          <a:p>
            <a:pPr marL="514350" indent="-514350" eaLnBrk="1" fontAlgn="auto" hangingPunct="1">
              <a:spcAft>
                <a:spcPts val="0"/>
              </a:spcAft>
              <a:buFont typeface="+mj-lt"/>
              <a:buAutoNum type="arabicPeriod"/>
              <a:defRPr/>
            </a:pPr>
            <a:r>
              <a:rPr lang="en-US" sz="3200" dirty="0"/>
              <a:t>Operative reduction (open reduction)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E7C58B4-BECA-4A9C-AF1D-36AC9D263CF0}"/>
              </a:ext>
            </a:extLst>
          </p:cNvPr>
          <p:cNvSpPr>
            <a:spLocks noGrp="1"/>
          </p:cNvSpPr>
          <p:nvPr>
            <p:ph type="title"/>
          </p:nvPr>
        </p:nvSpPr>
        <p:spPr>
          <a:xfrm>
            <a:off x="612775" y="228600"/>
            <a:ext cx="8153400" cy="990600"/>
          </a:xfrm>
        </p:spPr>
        <p:txBody>
          <a:bodyPr/>
          <a:lstStyle/>
          <a:p>
            <a:pPr eaLnBrk="1" hangingPunct="1"/>
            <a:r>
              <a:rPr lang="en-US" altLang="en-US"/>
              <a:t>Immobilization </a:t>
            </a:r>
          </a:p>
        </p:txBody>
      </p:sp>
      <p:sp>
        <p:nvSpPr>
          <p:cNvPr id="34819" name="Content Placeholder 2">
            <a:extLst>
              <a:ext uri="{FF2B5EF4-FFF2-40B4-BE49-F238E27FC236}">
                <a16:creationId xmlns:a16="http://schemas.microsoft.com/office/drawing/2014/main" id="{9D5B3678-D362-44E0-8538-6B12A5DEB2E9}"/>
              </a:ext>
            </a:extLst>
          </p:cNvPr>
          <p:cNvSpPr>
            <a:spLocks noGrp="1"/>
          </p:cNvSpPr>
          <p:nvPr>
            <p:ph sz="quarter" idx="1"/>
          </p:nvPr>
        </p:nvSpPr>
        <p:spPr>
          <a:xfrm>
            <a:off x="612775" y="1600200"/>
            <a:ext cx="8153400" cy="4495800"/>
          </a:xfrm>
        </p:spPr>
        <p:txBody>
          <a:bodyPr/>
          <a:lstStyle/>
          <a:p>
            <a:pPr eaLnBrk="1" hangingPunct="1"/>
            <a:r>
              <a:rPr lang="en-US" altLang="en-US" sz="3600"/>
              <a:t>If necessary</a:t>
            </a:r>
          </a:p>
          <a:p>
            <a:pPr eaLnBrk="1" hangingPunct="1"/>
            <a:r>
              <a:rPr lang="en-US" altLang="en-US" sz="3600" b="1"/>
              <a:t>Indications for immobilization:</a:t>
            </a:r>
          </a:p>
          <a:p>
            <a:pPr lvl="1" eaLnBrk="1" hangingPunct="1"/>
            <a:r>
              <a:rPr lang="en-US" altLang="en-US" sz="3200"/>
              <a:t>To prevent displacement or angulation of the fragments – in order to maintain correct alignment</a:t>
            </a:r>
          </a:p>
          <a:p>
            <a:pPr lvl="1" eaLnBrk="1" hangingPunct="1"/>
            <a:r>
              <a:rPr lang="en-US" altLang="en-US" sz="3200"/>
              <a:t>To prevent movement that might interfere with union</a:t>
            </a:r>
          </a:p>
          <a:p>
            <a:pPr lvl="1" eaLnBrk="1" hangingPunct="1"/>
            <a:r>
              <a:rPr lang="en-US" altLang="en-US" sz="3200"/>
              <a:t>To relieve pain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9CBCA95-CD39-4540-93CB-C05249E199E9}"/>
              </a:ext>
            </a:extLst>
          </p:cNvPr>
          <p:cNvSpPr>
            <a:spLocks noGrp="1"/>
          </p:cNvSpPr>
          <p:nvPr>
            <p:ph type="title"/>
          </p:nvPr>
        </p:nvSpPr>
        <p:spPr>
          <a:xfrm>
            <a:off x="612775" y="228600"/>
            <a:ext cx="8153400" cy="990600"/>
          </a:xfrm>
        </p:spPr>
        <p:txBody>
          <a:bodyPr/>
          <a:lstStyle/>
          <a:p>
            <a:pPr eaLnBrk="1" hangingPunct="1"/>
            <a:r>
              <a:rPr lang="en-US" altLang="en-US"/>
              <a:t>Immobilization </a:t>
            </a:r>
          </a:p>
        </p:txBody>
      </p:sp>
      <p:sp>
        <p:nvSpPr>
          <p:cNvPr id="35843" name="Content Placeholder 2">
            <a:extLst>
              <a:ext uri="{FF2B5EF4-FFF2-40B4-BE49-F238E27FC236}">
                <a16:creationId xmlns:a16="http://schemas.microsoft.com/office/drawing/2014/main" id="{C7481698-CE63-4933-98B1-C40E3A255A77}"/>
              </a:ext>
            </a:extLst>
          </p:cNvPr>
          <p:cNvSpPr>
            <a:spLocks noGrp="1"/>
          </p:cNvSpPr>
          <p:nvPr>
            <p:ph sz="quarter" idx="1"/>
          </p:nvPr>
        </p:nvSpPr>
        <p:spPr>
          <a:xfrm>
            <a:off x="612775" y="1600200"/>
            <a:ext cx="8153400" cy="4495800"/>
          </a:xfrm>
        </p:spPr>
        <p:txBody>
          <a:bodyPr/>
          <a:lstStyle/>
          <a:p>
            <a:pPr eaLnBrk="1" hangingPunct="1">
              <a:buFont typeface="Wingdings" panose="05000000000000000000" pitchFamily="2" charset="2"/>
              <a:buNone/>
            </a:pPr>
            <a:r>
              <a:rPr lang="en-US" altLang="en-US" b="1"/>
              <a:t>Prevention of displacement or angulation:</a:t>
            </a:r>
          </a:p>
          <a:p>
            <a:pPr eaLnBrk="1" hangingPunct="1"/>
            <a:endParaRPr lang="en-US" altLang="en-US" b="1"/>
          </a:p>
          <a:p>
            <a:pPr marL="319088" lvl="1" indent="-319088" eaLnBrk="1" hangingPunct="1">
              <a:spcBef>
                <a:spcPts val="700"/>
              </a:spcBef>
              <a:buSzPct val="60000"/>
            </a:pPr>
            <a:r>
              <a:rPr lang="en-US" altLang="en-US" sz="3200"/>
              <a:t>Immobilize to prevent displacement or angulation of the fragments – in order to maintain correct alignment</a:t>
            </a:r>
          </a:p>
          <a:p>
            <a:pPr eaLnBrk="1" hangingPunct="1">
              <a:buFont typeface="Wingdings" panose="05000000000000000000" pitchFamily="2" charset="2"/>
              <a:buNone/>
            </a:pP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8C53CF2-5A64-4B15-B952-9CBC61F83E9D}"/>
              </a:ext>
            </a:extLst>
          </p:cNvPr>
          <p:cNvSpPr>
            <a:spLocks noGrp="1"/>
          </p:cNvSpPr>
          <p:nvPr>
            <p:ph type="title"/>
          </p:nvPr>
        </p:nvSpPr>
        <p:spPr>
          <a:xfrm>
            <a:off x="612775" y="228600"/>
            <a:ext cx="8153400" cy="990600"/>
          </a:xfrm>
        </p:spPr>
        <p:txBody>
          <a:bodyPr/>
          <a:lstStyle/>
          <a:p>
            <a:pPr eaLnBrk="1" hangingPunct="1"/>
            <a:r>
              <a:rPr lang="en-US" altLang="en-US"/>
              <a:t>Immobilization</a:t>
            </a:r>
          </a:p>
        </p:txBody>
      </p:sp>
      <p:sp>
        <p:nvSpPr>
          <p:cNvPr id="36867" name="Content Placeholder 2">
            <a:extLst>
              <a:ext uri="{FF2B5EF4-FFF2-40B4-BE49-F238E27FC236}">
                <a16:creationId xmlns:a16="http://schemas.microsoft.com/office/drawing/2014/main" id="{B5EC2D1A-8250-4351-8A06-9AD3947A8519}"/>
              </a:ext>
            </a:extLst>
          </p:cNvPr>
          <p:cNvSpPr>
            <a:spLocks noGrp="1"/>
          </p:cNvSpPr>
          <p:nvPr>
            <p:ph sz="quarter" idx="1"/>
          </p:nvPr>
        </p:nvSpPr>
        <p:spPr>
          <a:xfrm>
            <a:off x="612775" y="1600200"/>
            <a:ext cx="8153400" cy="4495800"/>
          </a:xfrm>
        </p:spPr>
        <p:txBody>
          <a:bodyPr/>
          <a:lstStyle/>
          <a:p>
            <a:pPr eaLnBrk="1" hangingPunct="1">
              <a:buFont typeface="Wingdings" panose="05000000000000000000" pitchFamily="2" charset="2"/>
              <a:buNone/>
            </a:pPr>
            <a:r>
              <a:rPr lang="en-US" altLang="en-US" b="1"/>
              <a:t>Prevention of movement:</a:t>
            </a:r>
          </a:p>
          <a:p>
            <a:pPr eaLnBrk="1" hangingPunct="1"/>
            <a:r>
              <a:rPr lang="en-US" altLang="en-US"/>
              <a:t>Movement is undesirable when it might shear the delicate capillaries bridging the fracture, e.g. rotation movements.</a:t>
            </a:r>
          </a:p>
          <a:p>
            <a:pPr eaLnBrk="1" hangingPunct="1"/>
            <a:r>
              <a:rPr lang="en-US" altLang="en-US"/>
              <a:t>Fractures that constantly demand immobilization to ensure their union are:</a:t>
            </a:r>
          </a:p>
          <a:p>
            <a:pPr lvl="1" eaLnBrk="1" hangingPunct="1"/>
            <a:r>
              <a:rPr lang="en-US" altLang="en-US"/>
              <a:t>Fracture of the neck of femur</a:t>
            </a:r>
          </a:p>
          <a:p>
            <a:pPr lvl="1" eaLnBrk="1" hangingPunct="1"/>
            <a:r>
              <a:rPr lang="en-US" altLang="en-US"/>
              <a:t>Fracture of the scaphoid bone</a:t>
            </a:r>
          </a:p>
          <a:p>
            <a:pPr lvl="1" eaLnBrk="1" hangingPunct="1"/>
            <a:r>
              <a:rPr lang="en-US" altLang="en-US"/>
              <a:t>Fracture of the shaft of ulna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FB3102C-1F07-4447-8240-C38218331F0F}"/>
              </a:ext>
            </a:extLst>
          </p:cNvPr>
          <p:cNvSpPr>
            <a:spLocks noGrp="1"/>
          </p:cNvSpPr>
          <p:nvPr>
            <p:ph type="title"/>
          </p:nvPr>
        </p:nvSpPr>
        <p:spPr>
          <a:xfrm>
            <a:off x="612775" y="228600"/>
            <a:ext cx="8153400" cy="990600"/>
          </a:xfrm>
        </p:spPr>
        <p:txBody>
          <a:bodyPr/>
          <a:lstStyle/>
          <a:p>
            <a:pPr eaLnBrk="1" hangingPunct="1"/>
            <a:r>
              <a:rPr lang="en-US" altLang="en-US"/>
              <a:t>Immobilization</a:t>
            </a:r>
          </a:p>
        </p:txBody>
      </p:sp>
      <p:sp>
        <p:nvSpPr>
          <p:cNvPr id="3" name="Content Placeholder 2">
            <a:extLst>
              <a:ext uri="{FF2B5EF4-FFF2-40B4-BE49-F238E27FC236}">
                <a16:creationId xmlns:a16="http://schemas.microsoft.com/office/drawing/2014/main" id="{B466B803-D2E4-4470-B32A-9C2F880D42A0}"/>
              </a:ext>
            </a:extLst>
          </p:cNvPr>
          <p:cNvSpPr>
            <a:spLocks noGrp="1"/>
          </p:cNvSpPr>
          <p:nvPr>
            <p:ph sz="quarter" idx="1"/>
          </p:nvPr>
        </p:nvSpPr>
        <p:spPr>
          <a:xfrm>
            <a:off x="612775" y="1600200"/>
            <a:ext cx="8153400" cy="4876800"/>
          </a:xfrm>
        </p:spPr>
        <p:txBody>
          <a:bodyPr>
            <a:normAutofit fontScale="92500" lnSpcReduction="10000"/>
          </a:bodyPr>
          <a:lstStyle/>
          <a:p>
            <a:pPr marL="320040" indent="-320040" eaLnBrk="1" fontAlgn="auto" hangingPunct="1">
              <a:spcAft>
                <a:spcPts val="0"/>
              </a:spcAft>
              <a:buFont typeface="Wingdings"/>
              <a:buChar char=""/>
              <a:defRPr/>
            </a:pPr>
            <a:r>
              <a:rPr lang="en-US" b="1" dirty="0"/>
              <a:t>Fractures that heal well without immobilization include:</a:t>
            </a:r>
          </a:p>
          <a:p>
            <a:pPr marL="640080" lvl="1" indent="-274320" eaLnBrk="1" fontAlgn="auto" hangingPunct="1">
              <a:spcAft>
                <a:spcPts val="0"/>
              </a:spcAft>
              <a:buFont typeface="Wingdings 2"/>
              <a:buChar char=""/>
              <a:defRPr/>
            </a:pPr>
            <a:r>
              <a:rPr lang="en-US" dirty="0"/>
              <a:t>Fracture of the ribs</a:t>
            </a:r>
          </a:p>
          <a:p>
            <a:pPr marL="640080" lvl="1" indent="-274320" eaLnBrk="1" fontAlgn="auto" hangingPunct="1">
              <a:spcAft>
                <a:spcPts val="0"/>
              </a:spcAft>
              <a:buFont typeface="Wingdings 2"/>
              <a:buChar char=""/>
              <a:defRPr/>
            </a:pPr>
            <a:r>
              <a:rPr lang="en-US" dirty="0"/>
              <a:t>Fracture of the clavicle</a:t>
            </a:r>
          </a:p>
          <a:p>
            <a:pPr marL="640080" lvl="1" indent="-274320" eaLnBrk="1" fontAlgn="auto" hangingPunct="1">
              <a:spcAft>
                <a:spcPts val="0"/>
              </a:spcAft>
              <a:buFont typeface="Wingdings 2"/>
              <a:buChar char=""/>
              <a:defRPr/>
            </a:pPr>
            <a:r>
              <a:rPr lang="en-US" dirty="0"/>
              <a:t>Fractures of the scapula</a:t>
            </a:r>
          </a:p>
          <a:p>
            <a:pPr marL="640080" lvl="1" indent="-274320" eaLnBrk="1" fontAlgn="auto" hangingPunct="1">
              <a:spcAft>
                <a:spcPts val="0"/>
              </a:spcAft>
              <a:buFont typeface="Wingdings 2"/>
              <a:buChar char=""/>
              <a:defRPr/>
            </a:pPr>
            <a:r>
              <a:rPr lang="en-US" dirty="0"/>
              <a:t>Stable fractures of the pelvic ring</a:t>
            </a:r>
          </a:p>
          <a:p>
            <a:pPr marL="320040" indent="-320040" eaLnBrk="1" fontAlgn="auto" hangingPunct="1">
              <a:spcAft>
                <a:spcPts val="0"/>
              </a:spcAft>
              <a:buFont typeface="Wingdings"/>
              <a:buChar char=""/>
              <a:defRPr/>
            </a:pPr>
            <a:r>
              <a:rPr lang="en-US" dirty="0"/>
              <a:t>Immobilization may be unnecessary for certain fractures of the humerus, femur, metacarpals, metatarsals and phalanges.</a:t>
            </a:r>
          </a:p>
          <a:p>
            <a:pPr marL="320040" indent="-320040" eaLnBrk="1" fontAlgn="auto" hangingPunct="1">
              <a:spcAft>
                <a:spcPts val="0"/>
              </a:spcAft>
              <a:buFont typeface="Wingdings"/>
              <a:buChar char=""/>
              <a:defRPr/>
            </a:pPr>
            <a:r>
              <a:rPr lang="en-US" dirty="0"/>
              <a:t>Injured fingers poorly tolerate prolonged immobilization. Leads to stiffness.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1FD801B-EFC1-4F7A-9EFC-E79C526F6B90}"/>
              </a:ext>
            </a:extLst>
          </p:cNvPr>
          <p:cNvSpPr>
            <a:spLocks noGrp="1"/>
          </p:cNvSpPr>
          <p:nvPr>
            <p:ph type="title"/>
          </p:nvPr>
        </p:nvSpPr>
        <p:spPr>
          <a:xfrm>
            <a:off x="612775" y="228600"/>
            <a:ext cx="8153400" cy="990600"/>
          </a:xfrm>
        </p:spPr>
        <p:txBody>
          <a:bodyPr/>
          <a:lstStyle/>
          <a:p>
            <a:pPr eaLnBrk="1" hangingPunct="1"/>
            <a:r>
              <a:rPr lang="en-US" altLang="en-US"/>
              <a:t>Immobilization</a:t>
            </a:r>
          </a:p>
        </p:txBody>
      </p:sp>
      <p:sp>
        <p:nvSpPr>
          <p:cNvPr id="38915" name="Content Placeholder 2">
            <a:extLst>
              <a:ext uri="{FF2B5EF4-FFF2-40B4-BE49-F238E27FC236}">
                <a16:creationId xmlns:a16="http://schemas.microsoft.com/office/drawing/2014/main" id="{77256ACF-510E-4751-A44F-47B302A95677}"/>
              </a:ext>
            </a:extLst>
          </p:cNvPr>
          <p:cNvSpPr>
            <a:spLocks noGrp="1"/>
          </p:cNvSpPr>
          <p:nvPr>
            <p:ph sz="quarter" idx="1"/>
          </p:nvPr>
        </p:nvSpPr>
        <p:spPr>
          <a:xfrm>
            <a:off x="612775" y="1600200"/>
            <a:ext cx="8153400" cy="4495800"/>
          </a:xfrm>
        </p:spPr>
        <p:txBody>
          <a:bodyPr/>
          <a:lstStyle/>
          <a:p>
            <a:pPr eaLnBrk="1" hangingPunct="1">
              <a:buFont typeface="Wingdings" panose="05000000000000000000" pitchFamily="2" charset="2"/>
              <a:buNone/>
            </a:pPr>
            <a:r>
              <a:rPr lang="en-US" altLang="en-US" b="1"/>
              <a:t>Relief of pain:</a:t>
            </a:r>
          </a:p>
          <a:p>
            <a:pPr eaLnBrk="1" hangingPunct="1"/>
            <a:r>
              <a:rPr lang="en-US" altLang="en-US"/>
              <a:t>Relief of pain is an important reason for immobilization</a:t>
            </a:r>
          </a:p>
          <a:p>
            <a:pPr eaLnBrk="1" hangingPunct="1"/>
            <a:r>
              <a:rPr lang="en-US" altLang="en-US"/>
              <a:t>The limb is made comfortable</a:t>
            </a:r>
          </a:p>
          <a:p>
            <a:pPr eaLnBrk="1" hangingPunct="1"/>
            <a:r>
              <a:rPr lang="en-US" altLang="en-US"/>
              <a:t>It is possible to use the limb without causing movement at the fracture site, therefore causing no pain.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1">
            <a:extLst>
              <a:ext uri="{FF2B5EF4-FFF2-40B4-BE49-F238E27FC236}">
                <a16:creationId xmlns:a16="http://schemas.microsoft.com/office/drawing/2014/main" id="{E93CF6E2-826D-462A-B336-59A56FB4826E}"/>
              </a:ext>
            </a:extLst>
          </p:cNvPr>
          <p:cNvSpPr>
            <a:spLocks noGrp="1"/>
          </p:cNvSpPr>
          <p:nvPr>
            <p:ph type="body" idx="1"/>
          </p:nvPr>
        </p:nvSpPr>
        <p:spPr/>
        <p:txBody>
          <a:bodyPr/>
          <a:lstStyle/>
          <a:p>
            <a:r>
              <a:rPr lang="en-CA" altLang="en-US" sz="4000"/>
              <a:t>First Aid and Clinical Assessment</a:t>
            </a:r>
            <a:endParaRPr lang="en-US" altLang="en-US"/>
          </a:p>
        </p:txBody>
      </p:sp>
      <p:sp>
        <p:nvSpPr>
          <p:cNvPr id="12291" name="Title 2">
            <a:extLst>
              <a:ext uri="{FF2B5EF4-FFF2-40B4-BE49-F238E27FC236}">
                <a16:creationId xmlns:a16="http://schemas.microsoft.com/office/drawing/2014/main" id="{EFD8953E-EA5B-426D-832E-B21CC6840738}"/>
              </a:ext>
            </a:extLst>
          </p:cNvPr>
          <p:cNvSpPr>
            <a:spLocks noGrp="1"/>
          </p:cNvSpPr>
          <p:nvPr>
            <p:ph type="title"/>
          </p:nvPr>
        </p:nvSpPr>
        <p:spPr/>
        <p:txBody>
          <a:bodyPr/>
          <a:lstStyle/>
          <a:p>
            <a:r>
              <a:rPr lang="en-CA" altLang="en-US"/>
              <a:t>Initial management</a:t>
            </a:r>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ED8BAF4-61A5-421D-84C3-EB1F0736687D}"/>
              </a:ext>
            </a:extLst>
          </p:cNvPr>
          <p:cNvSpPr>
            <a:spLocks noGrp="1"/>
          </p:cNvSpPr>
          <p:nvPr>
            <p:ph type="title"/>
          </p:nvPr>
        </p:nvSpPr>
        <p:spPr>
          <a:xfrm>
            <a:off x="612775" y="228600"/>
            <a:ext cx="8153400" cy="990600"/>
          </a:xfrm>
        </p:spPr>
        <p:txBody>
          <a:bodyPr/>
          <a:lstStyle/>
          <a:p>
            <a:pPr eaLnBrk="1" hangingPunct="1"/>
            <a:r>
              <a:rPr lang="en-US" altLang="en-US"/>
              <a:t>Methods of immobilization</a:t>
            </a:r>
          </a:p>
        </p:txBody>
      </p:sp>
      <p:sp>
        <p:nvSpPr>
          <p:cNvPr id="3" name="Content Placeholder 2">
            <a:extLst>
              <a:ext uri="{FF2B5EF4-FFF2-40B4-BE49-F238E27FC236}">
                <a16:creationId xmlns:a16="http://schemas.microsoft.com/office/drawing/2014/main" id="{4CEB1E1B-5FFB-4BC0-A6CF-D53EE673DC3B}"/>
              </a:ext>
            </a:extLst>
          </p:cNvPr>
          <p:cNvSpPr>
            <a:spLocks noGrp="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US" sz="3200" dirty="0"/>
              <a:t>Four methods:</a:t>
            </a:r>
          </a:p>
          <a:p>
            <a:pPr marL="514350" indent="-514350" eaLnBrk="1" fontAlgn="auto" hangingPunct="1">
              <a:spcAft>
                <a:spcPts val="0"/>
              </a:spcAft>
              <a:buFont typeface="+mj-lt"/>
              <a:buAutoNum type="arabicPeriod"/>
              <a:defRPr/>
            </a:pPr>
            <a:r>
              <a:rPr lang="en-US" sz="3200" dirty="0"/>
              <a:t>Plaster of Paris cast (P.O.P), </a:t>
            </a:r>
            <a:r>
              <a:rPr lang="en-US" sz="3200" dirty="0" err="1"/>
              <a:t>Dyna</a:t>
            </a:r>
            <a:r>
              <a:rPr lang="en-US" sz="3200" dirty="0"/>
              <a:t> cast or other external splint, e.g. cervical collar, malleable strips of aluminium.</a:t>
            </a:r>
          </a:p>
          <a:p>
            <a:pPr marL="514350" indent="-514350" eaLnBrk="1" fontAlgn="auto" hangingPunct="1">
              <a:spcAft>
                <a:spcPts val="0"/>
              </a:spcAft>
              <a:buFont typeface="+mj-lt"/>
              <a:buAutoNum type="arabicPeriod"/>
              <a:defRPr/>
            </a:pPr>
            <a:r>
              <a:rPr lang="en-US" sz="3200" dirty="0"/>
              <a:t>Continuous traction</a:t>
            </a:r>
          </a:p>
          <a:p>
            <a:pPr marL="514350" indent="-514350" eaLnBrk="1" fontAlgn="auto" hangingPunct="1">
              <a:spcAft>
                <a:spcPts val="0"/>
              </a:spcAft>
              <a:buFont typeface="+mj-lt"/>
              <a:buAutoNum type="arabicPeriod"/>
              <a:defRPr/>
            </a:pPr>
            <a:r>
              <a:rPr lang="en-US" sz="3200" dirty="0"/>
              <a:t>External fixation</a:t>
            </a:r>
          </a:p>
          <a:p>
            <a:pPr marL="514350" indent="-514350" eaLnBrk="1" fontAlgn="auto" hangingPunct="1">
              <a:spcAft>
                <a:spcPts val="0"/>
              </a:spcAft>
              <a:buFont typeface="+mj-lt"/>
              <a:buAutoNum type="arabicPeriod"/>
              <a:defRPr/>
            </a:pPr>
            <a:r>
              <a:rPr lang="en-US" sz="3200" dirty="0"/>
              <a:t>Internal fixation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DBCCB1D-401D-43FB-9FE5-6A166522A668}"/>
              </a:ext>
            </a:extLst>
          </p:cNvPr>
          <p:cNvSpPr>
            <a:spLocks noGrp="1"/>
          </p:cNvSpPr>
          <p:nvPr>
            <p:ph type="title"/>
          </p:nvPr>
        </p:nvSpPr>
        <p:spPr>
          <a:xfrm>
            <a:off x="612775" y="228600"/>
            <a:ext cx="8153400" cy="990600"/>
          </a:xfrm>
        </p:spPr>
        <p:txBody>
          <a:bodyPr/>
          <a:lstStyle/>
          <a:p>
            <a:pPr eaLnBrk="1" hangingPunct="1"/>
            <a:r>
              <a:rPr lang="en-US" altLang="en-US"/>
              <a:t>Immobilization by plaster</a:t>
            </a:r>
          </a:p>
        </p:txBody>
      </p:sp>
      <p:sp>
        <p:nvSpPr>
          <p:cNvPr id="40963" name="Content Placeholder 2">
            <a:extLst>
              <a:ext uri="{FF2B5EF4-FFF2-40B4-BE49-F238E27FC236}">
                <a16:creationId xmlns:a16="http://schemas.microsoft.com/office/drawing/2014/main" id="{06AEA19A-5FB2-4EE9-9D07-A74584950F04}"/>
              </a:ext>
            </a:extLst>
          </p:cNvPr>
          <p:cNvSpPr>
            <a:spLocks noGrp="1"/>
          </p:cNvSpPr>
          <p:nvPr>
            <p:ph sz="quarter" idx="1"/>
          </p:nvPr>
        </p:nvSpPr>
        <p:spPr>
          <a:xfrm>
            <a:off x="612775" y="1600200"/>
            <a:ext cx="8153400" cy="4495800"/>
          </a:xfrm>
        </p:spPr>
        <p:txBody>
          <a:bodyPr/>
          <a:lstStyle/>
          <a:p>
            <a:pPr eaLnBrk="1" hangingPunct="1">
              <a:buFont typeface="Wingdings" panose="05000000000000000000" pitchFamily="2" charset="2"/>
              <a:buNone/>
            </a:pPr>
            <a:r>
              <a:rPr lang="en-US" altLang="en-US" b="1"/>
              <a:t>Assignment:</a:t>
            </a:r>
          </a:p>
          <a:p>
            <a:pPr eaLnBrk="1" hangingPunct="1"/>
            <a:r>
              <a:rPr lang="en-US" altLang="en-US"/>
              <a:t>Write down the requirements and procedure of application of plaster of Paris.</a:t>
            </a:r>
          </a:p>
          <a:p>
            <a:pPr eaLnBrk="1" hangingPunct="1"/>
            <a:r>
              <a:rPr lang="en-US" altLang="en-US"/>
              <a:t>Describe the use of:</a:t>
            </a:r>
          </a:p>
          <a:p>
            <a:pPr lvl="1" eaLnBrk="1" hangingPunct="1"/>
            <a:r>
              <a:rPr lang="en-US" altLang="en-US"/>
              <a:t>Plaster-cutting shears </a:t>
            </a:r>
          </a:p>
          <a:p>
            <a:pPr lvl="1" eaLnBrk="1" hangingPunct="1"/>
            <a:r>
              <a:rPr lang="en-US" altLang="en-US"/>
              <a:t>Powered oscillating plaster saw</a:t>
            </a:r>
          </a:p>
          <a:p>
            <a:pPr lvl="1" eaLnBrk="1" hangingPunct="1"/>
            <a:r>
              <a:rPr lang="en-US" altLang="en-US"/>
              <a:t>Plaster spreader</a:t>
            </a:r>
          </a:p>
          <a:p>
            <a:pPr eaLnBrk="1" hangingPunct="1"/>
            <a:r>
              <a:rPr lang="en-US" altLang="en-US"/>
              <a:t>What complications may follow application of P.O.P, and how do you prevent/manage them?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1">
            <a:extLst>
              <a:ext uri="{FF2B5EF4-FFF2-40B4-BE49-F238E27FC236}">
                <a16:creationId xmlns:a16="http://schemas.microsoft.com/office/drawing/2014/main" id="{B976B8ED-C219-47B3-B161-59F16A100C13}"/>
              </a:ext>
            </a:extLst>
          </p:cNvPr>
          <p:cNvSpPr>
            <a:spLocks noGrp="1"/>
          </p:cNvSpPr>
          <p:nvPr>
            <p:ph type="body" sz="half" idx="2"/>
          </p:nvPr>
        </p:nvSpPr>
        <p:spPr/>
        <p:txBody>
          <a:bodyPr/>
          <a:lstStyle/>
          <a:p>
            <a:r>
              <a:rPr lang="en-CA" altLang="en-US"/>
              <a:t>See the apparatus that acts as an assistant in applying traction and support.</a:t>
            </a:r>
            <a:endParaRPr lang="en-US" altLang="en-US"/>
          </a:p>
        </p:txBody>
      </p:sp>
      <p:sp>
        <p:nvSpPr>
          <p:cNvPr id="41987" name="Title 2">
            <a:extLst>
              <a:ext uri="{FF2B5EF4-FFF2-40B4-BE49-F238E27FC236}">
                <a16:creationId xmlns:a16="http://schemas.microsoft.com/office/drawing/2014/main" id="{AA90932C-7BA4-48F9-B529-D2890CC0CBAC}"/>
              </a:ext>
            </a:extLst>
          </p:cNvPr>
          <p:cNvSpPr>
            <a:spLocks noGrp="1"/>
          </p:cNvSpPr>
          <p:nvPr>
            <p:ph type="title"/>
          </p:nvPr>
        </p:nvSpPr>
        <p:spPr/>
        <p:txBody>
          <a:bodyPr/>
          <a:lstStyle/>
          <a:p>
            <a:r>
              <a:rPr lang="en-CA" altLang="en-US"/>
              <a:t>Padding a limb before application of POP</a:t>
            </a:r>
            <a:endParaRPr lang="en-US" altLang="en-US"/>
          </a:p>
        </p:txBody>
      </p:sp>
      <p:pic>
        <p:nvPicPr>
          <p:cNvPr id="5" name="Picture Placeholder 4">
            <a:extLst>
              <a:ext uri="{FF2B5EF4-FFF2-40B4-BE49-F238E27FC236}">
                <a16:creationId xmlns:a16="http://schemas.microsoft.com/office/drawing/2014/main" id="{50D33024-4C6A-4251-A3F9-45D6B8FB949C}"/>
              </a:ext>
            </a:extLst>
          </p:cNvPr>
          <p:cNvPicPr>
            <a:picLocks noGrp="1" noChangeAspect="1"/>
          </p:cNvPicPr>
          <p:nvPr>
            <p:ph type="pic" idx="1"/>
          </p:nvPr>
        </p:nvPicPr>
        <p:blipFill>
          <a:blip r:embed="rId2"/>
          <a:srcRect l="3317" r="3317"/>
          <a:stretch>
            <a:fillRect/>
          </a:stretch>
        </p:blipFill>
        <p:spPr>
          <a:xfrm>
            <a:off x="1560513" y="0"/>
            <a:ext cx="7583487" cy="456882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E760505E-ABA2-4FE1-B682-61FBBB207808}"/>
              </a:ext>
            </a:extLst>
          </p:cNvPr>
          <p:cNvSpPr>
            <a:spLocks noGrp="1"/>
          </p:cNvSpPr>
          <p:nvPr>
            <p:ph type="title"/>
          </p:nvPr>
        </p:nvSpPr>
        <p:spPr>
          <a:xfrm>
            <a:off x="612775" y="228600"/>
            <a:ext cx="8153400" cy="990600"/>
          </a:xfrm>
        </p:spPr>
        <p:txBody>
          <a:bodyPr/>
          <a:lstStyle/>
          <a:p>
            <a:pPr eaLnBrk="1" hangingPunct="1"/>
            <a:r>
              <a:rPr lang="en-US" altLang="en-US"/>
              <a:t>Immobilization by sustained traction</a:t>
            </a:r>
          </a:p>
        </p:txBody>
      </p:sp>
      <p:sp>
        <p:nvSpPr>
          <p:cNvPr id="43011" name="Content Placeholder 2">
            <a:extLst>
              <a:ext uri="{FF2B5EF4-FFF2-40B4-BE49-F238E27FC236}">
                <a16:creationId xmlns:a16="http://schemas.microsoft.com/office/drawing/2014/main" id="{D9EDDB2C-5E97-4C81-8645-64CC3D4A2604}"/>
              </a:ext>
            </a:extLst>
          </p:cNvPr>
          <p:cNvSpPr>
            <a:spLocks noGrp="1"/>
          </p:cNvSpPr>
          <p:nvPr>
            <p:ph sz="quarter" idx="1"/>
          </p:nvPr>
        </p:nvSpPr>
        <p:spPr>
          <a:xfrm>
            <a:off x="612775" y="1600200"/>
            <a:ext cx="8153400" cy="4800600"/>
          </a:xfrm>
        </p:spPr>
        <p:txBody>
          <a:bodyPr/>
          <a:lstStyle/>
          <a:p>
            <a:pPr eaLnBrk="1" hangingPunct="1"/>
            <a:r>
              <a:rPr lang="en-US" altLang="en-US" sz="3600"/>
              <a:t>Used mainly for fractures that are difficult or impossible to hold in proper position by plaster or external splint alone. E.g. f</a:t>
            </a:r>
            <a:r>
              <a:rPr lang="en-US" altLang="en-US" sz="3200"/>
              <a:t>ractures of shaft of femur.</a:t>
            </a:r>
          </a:p>
          <a:p>
            <a:pPr eaLnBrk="1" hangingPunct="1"/>
            <a:r>
              <a:rPr lang="en-US" altLang="en-US" sz="3200"/>
              <a:t>The fragments are difficult to hold in position particularly when the fracture is oblique or spiral because the elastic pull of muscles tends to draw the distal fragment proximally so that it overlaps the proximal fragment.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B4A1270-1E34-44E8-B510-D4FD3A479FF9}"/>
              </a:ext>
            </a:extLst>
          </p:cNvPr>
          <p:cNvSpPr>
            <a:spLocks noGrp="1"/>
          </p:cNvSpPr>
          <p:nvPr>
            <p:ph type="title"/>
          </p:nvPr>
        </p:nvSpPr>
        <p:spPr>
          <a:xfrm>
            <a:off x="612775" y="228600"/>
            <a:ext cx="8153400" cy="990600"/>
          </a:xfrm>
        </p:spPr>
        <p:txBody>
          <a:bodyPr/>
          <a:lstStyle/>
          <a:p>
            <a:pPr eaLnBrk="1" hangingPunct="1"/>
            <a:r>
              <a:rPr lang="en-US" altLang="en-US"/>
              <a:t>Tractions…</a:t>
            </a:r>
          </a:p>
        </p:txBody>
      </p:sp>
      <p:sp>
        <p:nvSpPr>
          <p:cNvPr id="44035" name="Content Placeholder 2">
            <a:extLst>
              <a:ext uri="{FF2B5EF4-FFF2-40B4-BE49-F238E27FC236}">
                <a16:creationId xmlns:a16="http://schemas.microsoft.com/office/drawing/2014/main" id="{A8A95BB5-B5C6-47C0-BEEC-5B0F08F279FD}"/>
              </a:ext>
            </a:extLst>
          </p:cNvPr>
          <p:cNvSpPr>
            <a:spLocks noGrp="1"/>
          </p:cNvSpPr>
          <p:nvPr>
            <p:ph sz="quarter" idx="1"/>
          </p:nvPr>
        </p:nvSpPr>
        <p:spPr>
          <a:xfrm>
            <a:off x="612775" y="1600200"/>
            <a:ext cx="8153400" cy="4495800"/>
          </a:xfrm>
        </p:spPr>
        <p:txBody>
          <a:bodyPr/>
          <a:lstStyle/>
          <a:p>
            <a:pPr eaLnBrk="1" hangingPunct="1"/>
            <a:r>
              <a:rPr lang="en-US" altLang="en-US" sz="3600"/>
              <a:t>The pull of muscles must be balanced by sustained traction upon the distal fragment , by a weight or other mechanical device.</a:t>
            </a:r>
          </a:p>
          <a:p>
            <a:pPr eaLnBrk="1" hangingPunct="1"/>
            <a:r>
              <a:rPr lang="en-US" altLang="en-US" sz="3600"/>
              <a:t>Angular deformity is prevented by use of a splint e.g. Thomas’s splint for femur and Braun’s splint/frame for tibia.</a:t>
            </a:r>
            <a:endParaRPr lang="en-US" altLang="en-US"/>
          </a:p>
          <a:p>
            <a:pPr eaLnBrk="1" hangingPunct="1"/>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1">
            <a:extLst>
              <a:ext uri="{FF2B5EF4-FFF2-40B4-BE49-F238E27FC236}">
                <a16:creationId xmlns:a16="http://schemas.microsoft.com/office/drawing/2014/main" id="{C1D8E46E-54D4-4BBF-92FE-BE5AE6395670}"/>
              </a:ext>
            </a:extLst>
          </p:cNvPr>
          <p:cNvSpPr>
            <a:spLocks noGrp="1"/>
          </p:cNvSpPr>
          <p:nvPr>
            <p:ph type="body" idx="1"/>
          </p:nvPr>
        </p:nvSpPr>
        <p:spPr/>
        <p:txBody>
          <a:bodyPr/>
          <a:lstStyle/>
          <a:p>
            <a:endParaRPr lang="en-US" altLang="en-US"/>
          </a:p>
        </p:txBody>
      </p:sp>
      <p:sp>
        <p:nvSpPr>
          <p:cNvPr id="45059" name="Title 2">
            <a:extLst>
              <a:ext uri="{FF2B5EF4-FFF2-40B4-BE49-F238E27FC236}">
                <a16:creationId xmlns:a16="http://schemas.microsoft.com/office/drawing/2014/main" id="{8330235A-D663-4A06-85EF-A5EA3530291E}"/>
              </a:ext>
            </a:extLst>
          </p:cNvPr>
          <p:cNvSpPr>
            <a:spLocks noGrp="1"/>
          </p:cNvSpPr>
          <p:nvPr>
            <p:ph type="title"/>
          </p:nvPr>
        </p:nvSpPr>
        <p:spPr/>
        <p:txBody>
          <a:bodyPr/>
          <a:lstStyle/>
          <a:p>
            <a:r>
              <a:rPr lang="en-US" altLang="en-US"/>
              <a:t>Tractions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2F9D12EB-15BF-4611-A215-2A71729D4362}"/>
              </a:ext>
            </a:extLst>
          </p:cNvPr>
          <p:cNvSpPr>
            <a:spLocks noGrp="1"/>
          </p:cNvSpPr>
          <p:nvPr>
            <p:ph type="title"/>
          </p:nvPr>
        </p:nvSpPr>
        <p:spPr>
          <a:xfrm>
            <a:off x="612775" y="228600"/>
            <a:ext cx="8153400" cy="990600"/>
          </a:xfrm>
        </p:spPr>
        <p:txBody>
          <a:bodyPr/>
          <a:lstStyle/>
          <a:p>
            <a:r>
              <a:rPr lang="en-US" altLang="en-US"/>
              <a:t>Skeletal traction </a:t>
            </a:r>
          </a:p>
        </p:txBody>
      </p:sp>
      <p:sp>
        <p:nvSpPr>
          <p:cNvPr id="46083" name="Content Placeholder 2">
            <a:extLst>
              <a:ext uri="{FF2B5EF4-FFF2-40B4-BE49-F238E27FC236}">
                <a16:creationId xmlns:a16="http://schemas.microsoft.com/office/drawing/2014/main" id="{0110A66E-D19B-405D-94A0-9CE3FB21A1CC}"/>
              </a:ext>
            </a:extLst>
          </p:cNvPr>
          <p:cNvSpPr>
            <a:spLocks noGrp="1"/>
          </p:cNvSpPr>
          <p:nvPr>
            <p:ph sz="quarter" idx="1"/>
          </p:nvPr>
        </p:nvSpPr>
        <p:spPr>
          <a:xfrm>
            <a:off x="612775" y="1447800"/>
            <a:ext cx="8153400" cy="5105400"/>
          </a:xfrm>
        </p:spPr>
        <p:txBody>
          <a:bodyPr/>
          <a:lstStyle/>
          <a:p>
            <a:r>
              <a:rPr lang="en-US" altLang="en-US" sz="2800"/>
              <a:t>Traction is applied to pins passed through the bone.</a:t>
            </a:r>
          </a:p>
          <a:p>
            <a:r>
              <a:rPr lang="en-US" altLang="en-US" sz="2800"/>
              <a:t>They allow substantial loads to be applied accurately to the bone itself.</a:t>
            </a:r>
          </a:p>
          <a:p>
            <a:r>
              <a:rPr lang="en-US" altLang="en-US" sz="2800"/>
              <a:t>Common sites for application:</a:t>
            </a:r>
          </a:p>
          <a:p>
            <a:pPr lvl="1"/>
            <a:r>
              <a:rPr lang="en-US" altLang="en-US" sz="2400"/>
              <a:t>Upper end of the tibia (tibial tuberosity)</a:t>
            </a:r>
          </a:p>
          <a:p>
            <a:pPr lvl="1"/>
            <a:r>
              <a:rPr lang="en-US" altLang="en-US" sz="2400"/>
              <a:t>Distal femur</a:t>
            </a:r>
          </a:p>
          <a:p>
            <a:pPr lvl="1"/>
            <a:r>
              <a:rPr lang="en-US" altLang="en-US" sz="2400"/>
              <a:t>Calcaneum</a:t>
            </a:r>
          </a:p>
          <a:p>
            <a:pPr lvl="1"/>
            <a:r>
              <a:rPr lang="en-US" altLang="en-US" sz="2400"/>
              <a:t>Olecranon</a:t>
            </a:r>
          </a:p>
          <a:p>
            <a:pPr lvl="1"/>
            <a:r>
              <a:rPr lang="en-US" altLang="en-US" sz="2400"/>
              <a:t>The skull</a:t>
            </a:r>
          </a:p>
          <a:p>
            <a:pPr lvl="1"/>
            <a:r>
              <a:rPr lang="en-US" altLang="en-US" sz="2400"/>
              <a:t>Pelvis</a:t>
            </a:r>
          </a:p>
          <a:p>
            <a:pPr lvl="1"/>
            <a:r>
              <a:rPr lang="en-US" altLang="en-US" sz="2400"/>
              <a:t>Greater trochanter</a:t>
            </a:r>
          </a:p>
          <a:p>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2D189C52-FAA5-4EC8-A87D-48E99F8E1126}"/>
              </a:ext>
            </a:extLst>
          </p:cNvPr>
          <p:cNvSpPr>
            <a:spLocks noGrp="1"/>
          </p:cNvSpPr>
          <p:nvPr>
            <p:ph type="title"/>
          </p:nvPr>
        </p:nvSpPr>
        <p:spPr/>
        <p:txBody>
          <a:bodyPr/>
          <a:lstStyle/>
          <a:p>
            <a:r>
              <a:rPr lang="en-CA" altLang="en-US"/>
              <a:t>Sites of skeletal traction</a:t>
            </a:r>
            <a:endParaRPr lang="en-US" altLang="en-US"/>
          </a:p>
        </p:txBody>
      </p:sp>
      <p:pic>
        <p:nvPicPr>
          <p:cNvPr id="47107" name="Picture 2">
            <a:extLst>
              <a:ext uri="{FF2B5EF4-FFF2-40B4-BE49-F238E27FC236}">
                <a16:creationId xmlns:a16="http://schemas.microsoft.com/office/drawing/2014/main" id="{29F736DF-DB0F-40A5-8579-4CFC4EC632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7620000"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9D2E2CA-967F-42DA-AF79-90E8BFE4C8D8}"/>
              </a:ext>
            </a:extLst>
          </p:cNvPr>
          <p:cNvSpPr>
            <a:spLocks noGrp="1"/>
          </p:cNvSpPr>
          <p:nvPr>
            <p:ph type="title"/>
          </p:nvPr>
        </p:nvSpPr>
        <p:spPr>
          <a:xfrm>
            <a:off x="612775" y="228600"/>
            <a:ext cx="8153400" cy="990600"/>
          </a:xfrm>
        </p:spPr>
        <p:txBody>
          <a:bodyPr/>
          <a:lstStyle/>
          <a:p>
            <a:r>
              <a:rPr lang="en-US" altLang="en-US"/>
              <a:t>Skeletal traction</a:t>
            </a:r>
          </a:p>
        </p:txBody>
      </p:sp>
      <p:sp>
        <p:nvSpPr>
          <p:cNvPr id="48131" name="Content Placeholder 2">
            <a:extLst>
              <a:ext uri="{FF2B5EF4-FFF2-40B4-BE49-F238E27FC236}">
                <a16:creationId xmlns:a16="http://schemas.microsoft.com/office/drawing/2014/main" id="{1DC8A161-B08D-4FEE-A54F-1B9592F5AAEC}"/>
              </a:ext>
            </a:extLst>
          </p:cNvPr>
          <p:cNvSpPr>
            <a:spLocks noGrp="1"/>
          </p:cNvSpPr>
          <p:nvPr>
            <p:ph sz="quarter" idx="1"/>
          </p:nvPr>
        </p:nvSpPr>
        <p:spPr>
          <a:xfrm>
            <a:off x="612775" y="1447800"/>
            <a:ext cx="8153400" cy="5105400"/>
          </a:xfrm>
        </p:spPr>
        <p:txBody>
          <a:bodyPr/>
          <a:lstStyle/>
          <a:p>
            <a:pPr>
              <a:buFont typeface="Wingdings" panose="05000000000000000000" pitchFamily="2" charset="2"/>
              <a:buNone/>
            </a:pPr>
            <a:r>
              <a:rPr lang="en-US" altLang="en-US" b="1"/>
              <a:t>Types of pin</a:t>
            </a:r>
          </a:p>
          <a:p>
            <a:r>
              <a:rPr lang="en-US" altLang="en-US" sz="3600"/>
              <a:t>Two types of pin are in common use:</a:t>
            </a:r>
          </a:p>
          <a:p>
            <a:pPr lvl="1"/>
            <a:r>
              <a:rPr lang="en-US" altLang="en-US" sz="3200" b="1"/>
              <a:t>Steinmann pin</a:t>
            </a:r>
          </a:p>
          <a:p>
            <a:pPr lvl="2"/>
            <a:r>
              <a:rPr lang="en-US" altLang="en-US" sz="2800"/>
              <a:t>Has a trocar and smooth sides</a:t>
            </a:r>
          </a:p>
          <a:p>
            <a:pPr lvl="2"/>
            <a:r>
              <a:rPr lang="en-US" altLang="en-US" sz="2800"/>
              <a:t>Easy to insert, but it can slip sideways after being in position for some time</a:t>
            </a:r>
          </a:p>
          <a:p>
            <a:pPr lvl="1"/>
            <a:r>
              <a:rPr lang="en-US" altLang="en-US" sz="3200" b="1"/>
              <a:t>Threaded pins</a:t>
            </a:r>
            <a:r>
              <a:rPr lang="en-US" altLang="en-US" sz="3200"/>
              <a:t>, e.g. </a:t>
            </a:r>
            <a:r>
              <a:rPr lang="en-US" altLang="en-US" sz="3200" b="1" i="1"/>
              <a:t>Denham pin</a:t>
            </a:r>
          </a:p>
          <a:p>
            <a:pPr lvl="2"/>
            <a:r>
              <a:rPr lang="en-US" altLang="en-US" sz="2800"/>
              <a:t>Have threads which grip the bone and prevent lateral slippage</a:t>
            </a:r>
          </a:p>
          <a:p>
            <a:pPr lvl="2"/>
            <a:r>
              <a:rPr lang="en-US" altLang="en-US" sz="2800"/>
              <a:t>Are harder to insert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1A3343D-E2E5-4E9B-B931-F8495DBB49A0}"/>
              </a:ext>
            </a:extLst>
          </p:cNvPr>
          <p:cNvSpPr>
            <a:spLocks noGrp="1"/>
          </p:cNvSpPr>
          <p:nvPr>
            <p:ph type="title"/>
          </p:nvPr>
        </p:nvSpPr>
        <p:spPr/>
        <p:txBody>
          <a:bodyPr/>
          <a:lstStyle/>
          <a:p>
            <a:r>
              <a:rPr lang="en-CA" altLang="en-US"/>
              <a:t>Denham pin</a:t>
            </a:r>
            <a:endParaRPr lang="en-US" altLang="en-US"/>
          </a:p>
        </p:txBody>
      </p:sp>
      <p:pic>
        <p:nvPicPr>
          <p:cNvPr id="49155" name="Picture 2">
            <a:extLst>
              <a:ext uri="{FF2B5EF4-FFF2-40B4-BE49-F238E27FC236}">
                <a16:creationId xmlns:a16="http://schemas.microsoft.com/office/drawing/2014/main" id="{0D643093-0227-4982-9DF1-BE5932299F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66863"/>
            <a:ext cx="6324600"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8FCDCFD-03AC-4E0F-BC42-AFDD7BC98EB7}"/>
              </a:ext>
            </a:extLst>
          </p:cNvPr>
          <p:cNvSpPr>
            <a:spLocks noGrp="1"/>
          </p:cNvSpPr>
          <p:nvPr>
            <p:ph type="title"/>
          </p:nvPr>
        </p:nvSpPr>
        <p:spPr>
          <a:xfrm>
            <a:off x="612775" y="228600"/>
            <a:ext cx="8153400" cy="990600"/>
          </a:xfrm>
        </p:spPr>
        <p:txBody>
          <a:bodyPr/>
          <a:lstStyle/>
          <a:p>
            <a:pPr eaLnBrk="1" hangingPunct="1"/>
            <a:r>
              <a:rPr lang="en-US" altLang="en-US"/>
              <a:t>First Aid</a:t>
            </a:r>
          </a:p>
        </p:txBody>
      </p:sp>
      <p:sp>
        <p:nvSpPr>
          <p:cNvPr id="13315" name="Content Placeholder 2">
            <a:extLst>
              <a:ext uri="{FF2B5EF4-FFF2-40B4-BE49-F238E27FC236}">
                <a16:creationId xmlns:a16="http://schemas.microsoft.com/office/drawing/2014/main" id="{07DE4856-6357-43F7-A277-BEF0DA1E5665}"/>
              </a:ext>
            </a:extLst>
          </p:cNvPr>
          <p:cNvSpPr>
            <a:spLocks noGrp="1"/>
          </p:cNvSpPr>
          <p:nvPr>
            <p:ph sz="quarter" idx="1"/>
          </p:nvPr>
        </p:nvSpPr>
        <p:spPr>
          <a:xfrm>
            <a:off x="612775" y="1600200"/>
            <a:ext cx="8153400" cy="4495800"/>
          </a:xfrm>
        </p:spPr>
        <p:txBody>
          <a:bodyPr/>
          <a:lstStyle/>
          <a:p>
            <a:pPr eaLnBrk="1" hangingPunct="1">
              <a:buFont typeface="Wingdings" panose="05000000000000000000" pitchFamily="2" charset="2"/>
              <a:buNone/>
            </a:pPr>
            <a:r>
              <a:rPr lang="en-US" altLang="en-US" b="1"/>
              <a:t>At accident site:</a:t>
            </a:r>
          </a:p>
          <a:p>
            <a:pPr eaLnBrk="1" hangingPunct="1"/>
            <a:r>
              <a:rPr lang="en-US" altLang="en-US"/>
              <a:t>Clear the airway</a:t>
            </a:r>
          </a:p>
          <a:p>
            <a:pPr eaLnBrk="1" hangingPunct="1"/>
            <a:r>
              <a:rPr lang="en-US" altLang="en-US"/>
              <a:t>Control any external bleeding</a:t>
            </a:r>
          </a:p>
          <a:p>
            <a:pPr eaLnBrk="1" hangingPunct="1"/>
            <a:r>
              <a:rPr lang="en-US" altLang="en-US"/>
              <a:t>Cover wounds with clean dressing</a:t>
            </a:r>
          </a:p>
          <a:p>
            <a:pPr eaLnBrk="1" hangingPunct="1"/>
            <a:r>
              <a:rPr lang="en-US" altLang="en-US"/>
              <a:t>Immobilize fractured limbs</a:t>
            </a:r>
          </a:p>
          <a:p>
            <a:pPr eaLnBrk="1" hangingPunct="1"/>
            <a:r>
              <a:rPr lang="en-US" altLang="en-US"/>
              <a:t>Make patient comfortable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7D033313-F6BC-4F2C-A854-548223DCA49B}"/>
              </a:ext>
            </a:extLst>
          </p:cNvPr>
          <p:cNvSpPr>
            <a:spLocks noGrp="1"/>
          </p:cNvSpPr>
          <p:nvPr>
            <p:ph type="title"/>
          </p:nvPr>
        </p:nvSpPr>
        <p:spPr/>
        <p:txBody>
          <a:bodyPr/>
          <a:lstStyle/>
          <a:p>
            <a:r>
              <a:rPr lang="en-CA" altLang="en-US"/>
              <a:t>Steinmann pin with stirrup</a:t>
            </a:r>
            <a:endParaRPr lang="en-US" altLang="en-US"/>
          </a:p>
        </p:txBody>
      </p:sp>
      <p:pic>
        <p:nvPicPr>
          <p:cNvPr id="50179" name="Picture 2">
            <a:extLst>
              <a:ext uri="{FF2B5EF4-FFF2-40B4-BE49-F238E27FC236}">
                <a16:creationId xmlns:a16="http://schemas.microsoft.com/office/drawing/2014/main" id="{22CB4AA5-1C6F-4711-8E95-9DB8A36FBE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60769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81D42040-2D72-4DA4-8AEE-C1AA14495D8A}"/>
              </a:ext>
            </a:extLst>
          </p:cNvPr>
          <p:cNvSpPr>
            <a:spLocks noGrp="1"/>
          </p:cNvSpPr>
          <p:nvPr>
            <p:ph type="title"/>
          </p:nvPr>
        </p:nvSpPr>
        <p:spPr/>
        <p:txBody>
          <a:bodyPr/>
          <a:lstStyle/>
          <a:p>
            <a:r>
              <a:rPr lang="en-CA" altLang="en-US"/>
              <a:t>Balanced skeletal traction</a:t>
            </a:r>
            <a:endParaRPr lang="en-US" altLang="en-US"/>
          </a:p>
        </p:txBody>
      </p:sp>
      <p:pic>
        <p:nvPicPr>
          <p:cNvPr id="51203" name="Picture 2">
            <a:extLst>
              <a:ext uri="{FF2B5EF4-FFF2-40B4-BE49-F238E27FC236}">
                <a16:creationId xmlns:a16="http://schemas.microsoft.com/office/drawing/2014/main" id="{6688ED13-F7A3-4E07-87AB-502B3AA509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4163" y="2182813"/>
            <a:ext cx="6065837"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D1B0D30A-1F03-44B8-A7C2-FCEAD5D126F0}"/>
              </a:ext>
            </a:extLst>
          </p:cNvPr>
          <p:cNvSpPr>
            <a:spLocks noGrp="1"/>
          </p:cNvSpPr>
          <p:nvPr>
            <p:ph type="title"/>
          </p:nvPr>
        </p:nvSpPr>
        <p:spPr>
          <a:xfrm>
            <a:off x="612775" y="228600"/>
            <a:ext cx="8153400" cy="990600"/>
          </a:xfrm>
        </p:spPr>
        <p:txBody>
          <a:bodyPr/>
          <a:lstStyle/>
          <a:p>
            <a:r>
              <a:rPr lang="en-US" altLang="en-US"/>
              <a:t>Skin traction</a:t>
            </a:r>
          </a:p>
        </p:txBody>
      </p:sp>
      <p:sp>
        <p:nvSpPr>
          <p:cNvPr id="52227" name="Content Placeholder 2">
            <a:extLst>
              <a:ext uri="{FF2B5EF4-FFF2-40B4-BE49-F238E27FC236}">
                <a16:creationId xmlns:a16="http://schemas.microsoft.com/office/drawing/2014/main" id="{629639E6-A2EC-4988-9092-3046FBA3E892}"/>
              </a:ext>
            </a:extLst>
          </p:cNvPr>
          <p:cNvSpPr>
            <a:spLocks noGrp="1"/>
          </p:cNvSpPr>
          <p:nvPr>
            <p:ph sz="quarter" idx="1"/>
          </p:nvPr>
        </p:nvSpPr>
        <p:spPr>
          <a:xfrm>
            <a:off x="612775" y="1447800"/>
            <a:ext cx="8153400" cy="4953000"/>
          </a:xfrm>
        </p:spPr>
        <p:txBody>
          <a:bodyPr/>
          <a:lstStyle/>
          <a:p>
            <a:r>
              <a:rPr lang="en-US" altLang="en-US"/>
              <a:t>Is applied by means of adhesive strapping stuck directly onto the skin.</a:t>
            </a:r>
          </a:p>
          <a:p>
            <a:r>
              <a:rPr lang="en-US" altLang="en-US"/>
              <a:t>They pull the bone indirectly through the overlying skin and muscles (soft tissues)</a:t>
            </a:r>
          </a:p>
          <a:p>
            <a:r>
              <a:rPr lang="en-US" altLang="en-US"/>
              <a:t>The soft tissues can be disrupted if too much weight is applied.</a:t>
            </a:r>
          </a:p>
          <a:p>
            <a:r>
              <a:rPr lang="en-US" altLang="en-US"/>
              <a:t>The usual upper limit is 5 kg (12 lb)</a:t>
            </a:r>
          </a:p>
          <a:p>
            <a:r>
              <a:rPr lang="en-US" altLang="en-US"/>
              <a:t>Skin traction is suitable for children and the elderly, and as a temporary measure in adults until definitive treatment is instituted.</a:t>
            </a:r>
          </a:p>
          <a:p>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D56182C4-67AA-4393-8B5E-E601497B57EE}"/>
              </a:ext>
            </a:extLst>
          </p:cNvPr>
          <p:cNvSpPr>
            <a:spLocks noGrp="1"/>
          </p:cNvSpPr>
          <p:nvPr>
            <p:ph type="title"/>
          </p:nvPr>
        </p:nvSpPr>
        <p:spPr>
          <a:xfrm>
            <a:off x="612775" y="228600"/>
            <a:ext cx="8153400" cy="990600"/>
          </a:xfrm>
        </p:spPr>
        <p:txBody>
          <a:bodyPr/>
          <a:lstStyle/>
          <a:p>
            <a:r>
              <a:rPr lang="en-US" altLang="en-US"/>
              <a:t>Types of traction</a:t>
            </a:r>
          </a:p>
        </p:txBody>
      </p:sp>
      <p:sp>
        <p:nvSpPr>
          <p:cNvPr id="53251" name="Content Placeholder 2">
            <a:extLst>
              <a:ext uri="{FF2B5EF4-FFF2-40B4-BE49-F238E27FC236}">
                <a16:creationId xmlns:a16="http://schemas.microsoft.com/office/drawing/2014/main" id="{5D2172D9-D31D-4A53-A254-A061A2796F19}"/>
              </a:ext>
            </a:extLst>
          </p:cNvPr>
          <p:cNvSpPr>
            <a:spLocks noGrp="1"/>
          </p:cNvSpPr>
          <p:nvPr>
            <p:ph sz="quarter" idx="1"/>
          </p:nvPr>
        </p:nvSpPr>
        <p:spPr>
          <a:xfrm>
            <a:off x="612775" y="1600200"/>
            <a:ext cx="8153400" cy="4495800"/>
          </a:xfrm>
        </p:spPr>
        <p:txBody>
          <a:bodyPr/>
          <a:lstStyle/>
          <a:p>
            <a:r>
              <a:rPr lang="en-US" altLang="en-US"/>
              <a:t>Skeletal or skin traction</a:t>
            </a:r>
          </a:p>
          <a:p>
            <a:r>
              <a:rPr lang="en-US" altLang="en-US"/>
              <a:t>Fixed or sliding</a:t>
            </a:r>
          </a:p>
          <a:p>
            <a:r>
              <a:rPr lang="en-US" altLang="en-US"/>
              <a:t>Fixed traction with a splint e.g. fixed to a Thomas's splint.</a:t>
            </a:r>
          </a:p>
          <a:p>
            <a:r>
              <a:rPr lang="en-US" altLang="en-US"/>
              <a:t>Fixed traction using gravity e.g. gallows traction.</a:t>
            </a:r>
          </a:p>
          <a:p>
            <a:r>
              <a:rPr lang="en-US" altLang="en-US"/>
              <a:t>Sliding traction uses a system of pulleys and weights. E.g. Hamilton-Russell traction.</a:t>
            </a:r>
          </a:p>
          <a:p>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4381A1AD-FA69-46A2-B273-2C0BEB549322}"/>
              </a:ext>
            </a:extLst>
          </p:cNvPr>
          <p:cNvSpPr>
            <a:spLocks noGrp="1"/>
          </p:cNvSpPr>
          <p:nvPr>
            <p:ph type="title"/>
          </p:nvPr>
        </p:nvSpPr>
        <p:spPr/>
        <p:txBody>
          <a:bodyPr/>
          <a:lstStyle/>
          <a:p>
            <a:r>
              <a:rPr lang="en-CA" altLang="en-US"/>
              <a:t>Hamilton-Russel skin traction</a:t>
            </a:r>
            <a:endParaRPr lang="en-US" altLang="en-US"/>
          </a:p>
        </p:txBody>
      </p:sp>
      <p:pic>
        <p:nvPicPr>
          <p:cNvPr id="54275" name="Picture 2">
            <a:extLst>
              <a:ext uri="{FF2B5EF4-FFF2-40B4-BE49-F238E27FC236}">
                <a16:creationId xmlns:a16="http://schemas.microsoft.com/office/drawing/2014/main" id="{24E6A962-227B-4418-A940-E2273EE185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1670050"/>
            <a:ext cx="628332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56AA78B9-22B7-40EB-BF15-42CC7E064A7C}"/>
              </a:ext>
            </a:extLst>
          </p:cNvPr>
          <p:cNvSpPr>
            <a:spLocks noGrp="1"/>
          </p:cNvSpPr>
          <p:nvPr>
            <p:ph type="title"/>
          </p:nvPr>
        </p:nvSpPr>
        <p:spPr>
          <a:xfrm>
            <a:off x="612775" y="228600"/>
            <a:ext cx="8153400" cy="990600"/>
          </a:xfrm>
        </p:spPr>
        <p:txBody>
          <a:bodyPr/>
          <a:lstStyle/>
          <a:p>
            <a:r>
              <a:rPr lang="en-US" altLang="en-US"/>
              <a:t>Types of traction…</a:t>
            </a:r>
          </a:p>
        </p:txBody>
      </p:sp>
      <p:sp>
        <p:nvSpPr>
          <p:cNvPr id="55299" name="Content Placeholder 2">
            <a:extLst>
              <a:ext uri="{FF2B5EF4-FFF2-40B4-BE49-F238E27FC236}">
                <a16:creationId xmlns:a16="http://schemas.microsoft.com/office/drawing/2014/main" id="{C5FB48A0-4884-4033-9E24-D5DBA0899C2A}"/>
              </a:ext>
            </a:extLst>
          </p:cNvPr>
          <p:cNvSpPr>
            <a:spLocks noGrp="1"/>
          </p:cNvSpPr>
          <p:nvPr>
            <p:ph sz="quarter" idx="1"/>
          </p:nvPr>
        </p:nvSpPr>
        <p:spPr>
          <a:xfrm>
            <a:off x="612775" y="1600200"/>
            <a:ext cx="8153400" cy="4495800"/>
          </a:xfrm>
        </p:spPr>
        <p:txBody>
          <a:bodyPr/>
          <a:lstStyle/>
          <a:p>
            <a:r>
              <a:rPr lang="en-US" altLang="en-US" sz="3200"/>
              <a:t>Sliding traction can be balanced or not balanced.</a:t>
            </a:r>
          </a:p>
          <a:p>
            <a:r>
              <a:rPr lang="en-US" altLang="en-US" sz="3200"/>
              <a:t>In a balanced traction, one weight applies longitudinal traction and others are applied to the upper and lower ends of the limb so that it ‘floats’ in a gravity-free field.</a:t>
            </a:r>
          </a:p>
          <a:p>
            <a:r>
              <a:rPr lang="en-US" altLang="en-US" sz="3200"/>
              <a:t>Most tractions are not of the balanced type.</a:t>
            </a:r>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728E4714-F576-4BE7-853E-3373D8231D59}"/>
              </a:ext>
            </a:extLst>
          </p:cNvPr>
          <p:cNvSpPr>
            <a:spLocks noGrp="1"/>
          </p:cNvSpPr>
          <p:nvPr>
            <p:ph type="title"/>
          </p:nvPr>
        </p:nvSpPr>
        <p:spPr>
          <a:xfrm>
            <a:off x="612775" y="228600"/>
            <a:ext cx="8153400" cy="990600"/>
          </a:xfrm>
        </p:spPr>
        <p:txBody>
          <a:bodyPr/>
          <a:lstStyle/>
          <a:p>
            <a:r>
              <a:rPr lang="en-US" altLang="en-US"/>
              <a:t>Complications of traction</a:t>
            </a:r>
          </a:p>
        </p:txBody>
      </p:sp>
      <p:sp>
        <p:nvSpPr>
          <p:cNvPr id="56323" name="Content Placeholder 2">
            <a:extLst>
              <a:ext uri="{FF2B5EF4-FFF2-40B4-BE49-F238E27FC236}">
                <a16:creationId xmlns:a16="http://schemas.microsoft.com/office/drawing/2014/main" id="{2CF89332-7BF2-4582-96B5-EAD2AD9CC443}"/>
              </a:ext>
            </a:extLst>
          </p:cNvPr>
          <p:cNvSpPr>
            <a:spLocks noGrp="1"/>
          </p:cNvSpPr>
          <p:nvPr>
            <p:ph sz="quarter" idx="1"/>
          </p:nvPr>
        </p:nvSpPr>
        <p:spPr>
          <a:xfrm>
            <a:off x="612775" y="1600200"/>
            <a:ext cx="8153400" cy="4724400"/>
          </a:xfrm>
        </p:spPr>
        <p:txBody>
          <a:bodyPr/>
          <a:lstStyle/>
          <a:p>
            <a:r>
              <a:rPr lang="en-US" altLang="en-US"/>
              <a:t>Over-distraction</a:t>
            </a:r>
          </a:p>
          <a:p>
            <a:pPr lvl="1"/>
            <a:r>
              <a:rPr lang="en-US" altLang="en-US"/>
              <a:t>Circulatory embarrassment</a:t>
            </a:r>
          </a:p>
          <a:p>
            <a:pPr lvl="1"/>
            <a:r>
              <a:rPr lang="en-US" altLang="en-US"/>
              <a:t>Stretched or damaged nerves</a:t>
            </a:r>
          </a:p>
          <a:p>
            <a:pPr lvl="1"/>
            <a:r>
              <a:rPr lang="en-US" altLang="en-US"/>
              <a:t>Fragments are held apart and do not join</a:t>
            </a:r>
          </a:p>
          <a:p>
            <a:r>
              <a:rPr lang="en-US" altLang="en-US"/>
              <a:t>Loss of position</a:t>
            </a:r>
          </a:p>
          <a:p>
            <a:pPr lvl="1"/>
            <a:r>
              <a:rPr lang="en-US" altLang="en-US"/>
              <a:t>Slipped, angulated or overlapped</a:t>
            </a:r>
          </a:p>
          <a:p>
            <a:r>
              <a:rPr lang="en-US" altLang="en-US"/>
              <a:t>Pressure sores</a:t>
            </a:r>
          </a:p>
          <a:p>
            <a:r>
              <a:rPr lang="en-US" altLang="en-US"/>
              <a:t>Pin track infection</a:t>
            </a:r>
          </a:p>
          <a:p>
            <a:r>
              <a:rPr lang="en-US" altLang="en-US"/>
              <a:t>Allergy to adhesive strapping</a:t>
            </a:r>
          </a:p>
          <a:p>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53F74ECE-0F1F-49B1-A07A-703D688A73FB}"/>
              </a:ext>
            </a:extLst>
          </p:cNvPr>
          <p:cNvSpPr>
            <a:spLocks noGrp="1"/>
          </p:cNvSpPr>
          <p:nvPr>
            <p:ph type="title"/>
          </p:nvPr>
        </p:nvSpPr>
        <p:spPr>
          <a:xfrm>
            <a:off x="612775" y="228600"/>
            <a:ext cx="8153400" cy="990600"/>
          </a:xfrm>
        </p:spPr>
        <p:txBody>
          <a:bodyPr/>
          <a:lstStyle/>
          <a:p>
            <a:pPr eaLnBrk="1" hangingPunct="1"/>
            <a:r>
              <a:rPr lang="en-US" altLang="en-US"/>
              <a:t>Tractions…</a:t>
            </a:r>
          </a:p>
        </p:txBody>
      </p:sp>
      <p:sp>
        <p:nvSpPr>
          <p:cNvPr id="3" name="Content Placeholder 2">
            <a:extLst>
              <a:ext uri="{FF2B5EF4-FFF2-40B4-BE49-F238E27FC236}">
                <a16:creationId xmlns:a16="http://schemas.microsoft.com/office/drawing/2014/main" id="{91E5ADA6-868D-4908-B7E9-95CFBC5CED64}"/>
              </a:ext>
            </a:extLst>
          </p:cNvPr>
          <p:cNvSpPr>
            <a:spLocks noGrp="1"/>
          </p:cNvSpPr>
          <p:nvPr>
            <p:ph sz="quarter" idx="1"/>
          </p:nvPr>
        </p:nvSpPr>
        <p:spPr>
          <a:xfrm>
            <a:off x="612775" y="1600200"/>
            <a:ext cx="8153400" cy="5029200"/>
          </a:xfrm>
        </p:spPr>
        <p:txBody>
          <a:bodyPr>
            <a:normAutofit fontScale="92500" lnSpcReduction="20000"/>
          </a:bodyPr>
          <a:lstStyle/>
          <a:p>
            <a:pPr marL="320040" indent="-320040" eaLnBrk="1" fontAlgn="auto" hangingPunct="1">
              <a:spcAft>
                <a:spcPts val="0"/>
              </a:spcAft>
              <a:buFont typeface="Wingdings"/>
              <a:buNone/>
              <a:defRPr/>
            </a:pPr>
            <a:r>
              <a:rPr lang="en-US" b="1" dirty="0"/>
              <a:t>Assignment:</a:t>
            </a:r>
          </a:p>
          <a:p>
            <a:pPr marL="320040" indent="-320040" eaLnBrk="1" fontAlgn="auto" hangingPunct="1">
              <a:spcAft>
                <a:spcPts val="0"/>
              </a:spcAft>
              <a:buFont typeface="Wingdings"/>
              <a:buChar char=""/>
              <a:defRPr/>
            </a:pPr>
            <a:r>
              <a:rPr lang="en-US" dirty="0"/>
              <a:t>Describe the procedure of application of skin traction</a:t>
            </a:r>
          </a:p>
          <a:p>
            <a:pPr marL="320040" indent="-320040" eaLnBrk="1" fontAlgn="auto" hangingPunct="1">
              <a:spcAft>
                <a:spcPts val="0"/>
              </a:spcAft>
              <a:buFont typeface="Wingdings"/>
              <a:buChar char=""/>
              <a:defRPr/>
            </a:pPr>
            <a:r>
              <a:rPr lang="en-US" dirty="0"/>
              <a:t>State the indications, contraindications, and complications of skin traction</a:t>
            </a:r>
          </a:p>
          <a:p>
            <a:pPr marL="320040" indent="-320040" eaLnBrk="1" fontAlgn="auto" hangingPunct="1">
              <a:spcAft>
                <a:spcPts val="0"/>
              </a:spcAft>
              <a:buFont typeface="Wingdings"/>
              <a:buChar char=""/>
              <a:defRPr/>
            </a:pPr>
            <a:r>
              <a:rPr lang="en-US" dirty="0"/>
              <a:t>Describe the procedure of application of skeletal traction for fractures of the femur</a:t>
            </a:r>
          </a:p>
          <a:p>
            <a:pPr marL="320040" indent="-320040" eaLnBrk="1" fontAlgn="auto" hangingPunct="1">
              <a:spcAft>
                <a:spcPts val="0"/>
              </a:spcAft>
              <a:buFont typeface="Wingdings"/>
              <a:buChar char=""/>
              <a:defRPr/>
            </a:pPr>
            <a:r>
              <a:rPr lang="en-US" dirty="0"/>
              <a:t>State the indications, contraindications, and complications of skeletal traction</a:t>
            </a:r>
          </a:p>
          <a:p>
            <a:pPr marL="320040" indent="-320040" eaLnBrk="1" fontAlgn="auto" hangingPunct="1">
              <a:spcAft>
                <a:spcPts val="0"/>
              </a:spcAft>
              <a:buFont typeface="Wingdings"/>
              <a:buChar char=""/>
              <a:defRPr/>
            </a:pPr>
            <a:r>
              <a:rPr lang="en-US" dirty="0"/>
              <a:t>Name the various traction arrangements ( e.g. Russell's traction) and their indications</a:t>
            </a:r>
          </a:p>
          <a:p>
            <a:pPr marL="320040" indent="-320040" eaLnBrk="1" fontAlgn="auto" hangingPunct="1">
              <a:spcAft>
                <a:spcPts val="0"/>
              </a:spcAft>
              <a:buFont typeface="Wingdings"/>
              <a:buChar char=""/>
              <a:defRPr/>
            </a:pPr>
            <a:r>
              <a:rPr lang="en-US" dirty="0"/>
              <a:t>Name the various parts of an orthopaedic bed and traction apparatus.</a:t>
            </a:r>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1">
            <a:extLst>
              <a:ext uri="{FF2B5EF4-FFF2-40B4-BE49-F238E27FC236}">
                <a16:creationId xmlns:a16="http://schemas.microsoft.com/office/drawing/2014/main" id="{544A4C28-29C5-435C-B620-3E8F34DF1473}"/>
              </a:ext>
            </a:extLst>
          </p:cNvPr>
          <p:cNvSpPr>
            <a:spLocks noGrp="1"/>
          </p:cNvSpPr>
          <p:nvPr>
            <p:ph type="body" idx="1"/>
          </p:nvPr>
        </p:nvSpPr>
        <p:spPr/>
        <p:txBody>
          <a:bodyPr/>
          <a:lstStyle/>
          <a:p>
            <a:r>
              <a:rPr lang="en-US" altLang="en-US"/>
              <a:t>Immobilization </a:t>
            </a:r>
          </a:p>
        </p:txBody>
      </p:sp>
      <p:sp>
        <p:nvSpPr>
          <p:cNvPr id="58371" name="Title 2">
            <a:extLst>
              <a:ext uri="{FF2B5EF4-FFF2-40B4-BE49-F238E27FC236}">
                <a16:creationId xmlns:a16="http://schemas.microsoft.com/office/drawing/2014/main" id="{CE23B3E3-D2F3-4A46-B178-2A0AEF9E3889}"/>
              </a:ext>
            </a:extLst>
          </p:cNvPr>
          <p:cNvSpPr>
            <a:spLocks noGrp="1"/>
          </p:cNvSpPr>
          <p:nvPr>
            <p:ph type="title"/>
          </p:nvPr>
        </p:nvSpPr>
        <p:spPr/>
        <p:txBody>
          <a:bodyPr/>
          <a:lstStyle/>
          <a:p>
            <a:r>
              <a:rPr lang="en-US" altLang="en-US"/>
              <a:t>External fixation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18E2829C-732A-4E84-B292-719C4898A2CA}"/>
              </a:ext>
            </a:extLst>
          </p:cNvPr>
          <p:cNvSpPr>
            <a:spLocks noGrp="1"/>
          </p:cNvSpPr>
          <p:nvPr>
            <p:ph type="title"/>
          </p:nvPr>
        </p:nvSpPr>
        <p:spPr>
          <a:xfrm>
            <a:off x="612775" y="228600"/>
            <a:ext cx="8153400" cy="990600"/>
          </a:xfrm>
        </p:spPr>
        <p:txBody>
          <a:bodyPr/>
          <a:lstStyle/>
          <a:p>
            <a:pPr eaLnBrk="1" hangingPunct="1"/>
            <a:r>
              <a:rPr lang="en-US" altLang="en-US"/>
              <a:t>Immobilization by external fixation</a:t>
            </a:r>
          </a:p>
        </p:txBody>
      </p:sp>
      <p:sp>
        <p:nvSpPr>
          <p:cNvPr id="3" name="Content Placeholder 2">
            <a:extLst>
              <a:ext uri="{FF2B5EF4-FFF2-40B4-BE49-F238E27FC236}">
                <a16:creationId xmlns:a16="http://schemas.microsoft.com/office/drawing/2014/main" id="{80DFC738-4FB2-4F4F-8DA8-884008B2DA7A}"/>
              </a:ext>
            </a:extLst>
          </p:cNvPr>
          <p:cNvSpPr>
            <a:spLocks noGrp="1"/>
          </p:cNvSpPr>
          <p:nvPr>
            <p:ph sz="quarter" idx="1"/>
          </p:nvPr>
        </p:nvSpPr>
        <p:spPr>
          <a:xfrm>
            <a:off x="612775" y="1600200"/>
            <a:ext cx="8153400" cy="4876800"/>
          </a:xfrm>
        </p:spPr>
        <p:txBody>
          <a:bodyPr>
            <a:normAutofit lnSpcReduction="10000"/>
          </a:bodyPr>
          <a:lstStyle/>
          <a:p>
            <a:pPr marL="320040" indent="-320040" eaLnBrk="1" fontAlgn="auto" hangingPunct="1">
              <a:spcAft>
                <a:spcPts val="0"/>
              </a:spcAft>
              <a:buFont typeface="Wingdings"/>
              <a:buChar char=""/>
              <a:defRPr/>
            </a:pPr>
            <a:r>
              <a:rPr lang="en-US" dirty="0"/>
              <a:t>External fixation implies anchorage of the bone fragments to an external device such as a metal bar through the medium of pins inserted into the proximal and distal fragments of a long bone fracture.</a:t>
            </a:r>
          </a:p>
          <a:p>
            <a:pPr marL="320040" indent="-320040" eaLnBrk="1" fontAlgn="auto" hangingPunct="1">
              <a:spcAft>
                <a:spcPts val="0"/>
              </a:spcAft>
              <a:buFont typeface="Wingdings"/>
              <a:buChar char=""/>
              <a:defRPr/>
            </a:pPr>
            <a:r>
              <a:rPr lang="en-US" dirty="0"/>
              <a:t>Threaded pins are inserted into the bone from one side.</a:t>
            </a:r>
          </a:p>
          <a:p>
            <a:pPr marL="320040" indent="-320040" eaLnBrk="1" fontAlgn="auto" hangingPunct="1">
              <a:spcAft>
                <a:spcPts val="0"/>
              </a:spcAft>
              <a:buFont typeface="Wingdings"/>
              <a:buChar char=""/>
              <a:defRPr/>
            </a:pPr>
            <a:r>
              <a:rPr lang="en-US" dirty="0"/>
              <a:t>Two or three pins are inserted into each fragment and the protruding ends of the pins are clamped to the rigid body of the fixator, which lies just clear of the skin surface parallel with the fractured bone.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E156929-C5AB-49A2-AB25-3EB18D753D91}"/>
              </a:ext>
            </a:extLst>
          </p:cNvPr>
          <p:cNvSpPr>
            <a:spLocks noGrp="1"/>
          </p:cNvSpPr>
          <p:nvPr>
            <p:ph type="title"/>
          </p:nvPr>
        </p:nvSpPr>
        <p:spPr>
          <a:xfrm>
            <a:off x="612775" y="228600"/>
            <a:ext cx="8153400" cy="990600"/>
          </a:xfrm>
        </p:spPr>
        <p:txBody>
          <a:bodyPr/>
          <a:lstStyle/>
          <a:p>
            <a:pPr eaLnBrk="1" hangingPunct="1"/>
            <a:r>
              <a:rPr lang="en-US" altLang="en-US"/>
              <a:t>First Aid</a:t>
            </a:r>
          </a:p>
        </p:txBody>
      </p:sp>
      <p:sp>
        <p:nvSpPr>
          <p:cNvPr id="14339" name="Content Placeholder 2">
            <a:extLst>
              <a:ext uri="{FF2B5EF4-FFF2-40B4-BE49-F238E27FC236}">
                <a16:creationId xmlns:a16="http://schemas.microsoft.com/office/drawing/2014/main" id="{792657A2-047F-4E3D-AF15-C0F23D35725E}"/>
              </a:ext>
            </a:extLst>
          </p:cNvPr>
          <p:cNvSpPr>
            <a:spLocks noGrp="1"/>
          </p:cNvSpPr>
          <p:nvPr>
            <p:ph sz="quarter" idx="1"/>
          </p:nvPr>
        </p:nvSpPr>
        <p:spPr>
          <a:xfrm>
            <a:off x="612775" y="1600200"/>
            <a:ext cx="8153400" cy="4495800"/>
          </a:xfrm>
        </p:spPr>
        <p:txBody>
          <a:bodyPr/>
          <a:lstStyle/>
          <a:p>
            <a:pPr eaLnBrk="1" hangingPunct="1">
              <a:buFont typeface="Wingdings" panose="05000000000000000000" pitchFamily="2" charset="2"/>
              <a:buNone/>
            </a:pPr>
            <a:r>
              <a:rPr lang="en-US" altLang="en-US" b="1"/>
              <a:t>Moving the patient:</a:t>
            </a:r>
          </a:p>
          <a:p>
            <a:pPr eaLnBrk="1" hangingPunct="1"/>
            <a:r>
              <a:rPr lang="en-US" altLang="en-US"/>
              <a:t>If fracture of long bone, apply traction while the limb is being moved</a:t>
            </a:r>
          </a:p>
          <a:p>
            <a:pPr eaLnBrk="1" hangingPunct="1"/>
            <a:r>
              <a:rPr lang="en-US" altLang="en-US"/>
              <a:t>If spinal column fracture/dislocation is supected, avoid flexion of the spine.</a:t>
            </a:r>
          </a:p>
          <a:p>
            <a:pPr lvl="1" eaLnBrk="1" hangingPunct="1"/>
            <a:r>
              <a:rPr lang="en-US" altLang="en-US"/>
              <a:t>In some cases also avoid extension</a:t>
            </a:r>
          </a:p>
          <a:p>
            <a:pPr lvl="1" eaLnBrk="1" hangingPunct="1"/>
            <a:r>
              <a:rPr lang="en-US" altLang="en-US"/>
              <a:t>Patient should be lifted bodily (straight) on to firm surface</a:t>
            </a:r>
          </a:p>
          <a:p>
            <a:pPr lvl="1" eaLnBrk="1" hangingPunct="1"/>
            <a:r>
              <a:rPr lang="en-US" altLang="en-US"/>
              <a:t>Protect the neck with a cervical collar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a:extLst>
              <a:ext uri="{FF2B5EF4-FFF2-40B4-BE49-F238E27FC236}">
                <a16:creationId xmlns:a16="http://schemas.microsoft.com/office/drawing/2014/main" id="{3B3388E6-622A-4830-8202-9B01EBC944C7}"/>
              </a:ext>
            </a:extLst>
          </p:cNvPr>
          <p:cNvSpPr>
            <a:spLocks noGrp="1" noChangeArrowheads="1"/>
          </p:cNvSpPr>
          <p:nvPr>
            <p:ph type="title"/>
          </p:nvPr>
        </p:nvSpPr>
        <p:spPr/>
        <p:txBody>
          <a:bodyPr/>
          <a:lstStyle/>
          <a:p>
            <a:pPr eaLnBrk="1" hangingPunct="1"/>
            <a:r>
              <a:rPr lang="en-US" altLang="en-US"/>
              <a:t>External fixation</a:t>
            </a:r>
          </a:p>
        </p:txBody>
      </p:sp>
      <p:pic>
        <p:nvPicPr>
          <p:cNvPr id="60419" name="Picture 6" descr="640px-External_fixator_xray">
            <a:extLst>
              <a:ext uri="{FF2B5EF4-FFF2-40B4-BE49-F238E27FC236}">
                <a16:creationId xmlns:a16="http://schemas.microsoft.com/office/drawing/2014/main" id="{E7076669-0F10-4A2B-BB5E-7C79CD6AD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638" y="1524000"/>
            <a:ext cx="408305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a:extLst>
              <a:ext uri="{FF2B5EF4-FFF2-40B4-BE49-F238E27FC236}">
                <a16:creationId xmlns:a16="http://schemas.microsoft.com/office/drawing/2014/main" id="{445F6B1A-12C5-4111-8926-6010C671B446}"/>
              </a:ext>
            </a:extLst>
          </p:cNvPr>
          <p:cNvSpPr>
            <a:spLocks noGrp="1" noChangeArrowheads="1"/>
          </p:cNvSpPr>
          <p:nvPr>
            <p:ph type="title"/>
          </p:nvPr>
        </p:nvSpPr>
        <p:spPr/>
        <p:txBody>
          <a:bodyPr/>
          <a:lstStyle/>
          <a:p>
            <a:pPr eaLnBrk="1" hangingPunct="1"/>
            <a:r>
              <a:rPr lang="en-US" altLang="en-US"/>
              <a:t>External fixation of radial #</a:t>
            </a:r>
          </a:p>
        </p:txBody>
      </p:sp>
      <p:pic>
        <p:nvPicPr>
          <p:cNvPr id="61443" name="Picture 6" descr="External Fixator.JPG">
            <a:extLst>
              <a:ext uri="{FF2B5EF4-FFF2-40B4-BE49-F238E27FC236}">
                <a16:creationId xmlns:a16="http://schemas.microsoft.com/office/drawing/2014/main" id="{9A009CAE-01DB-4D6E-8C89-838125A86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57413"/>
            <a:ext cx="56388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a:extLst>
              <a:ext uri="{FF2B5EF4-FFF2-40B4-BE49-F238E27FC236}">
                <a16:creationId xmlns:a16="http://schemas.microsoft.com/office/drawing/2014/main" id="{67BFA53F-5F25-4621-8F8E-DD391C9D8061}"/>
              </a:ext>
            </a:extLst>
          </p:cNvPr>
          <p:cNvSpPr>
            <a:spLocks noGrp="1" noChangeArrowheads="1"/>
          </p:cNvSpPr>
          <p:nvPr>
            <p:ph type="title"/>
          </p:nvPr>
        </p:nvSpPr>
        <p:spPr/>
        <p:txBody>
          <a:bodyPr/>
          <a:lstStyle/>
          <a:p>
            <a:pPr eaLnBrk="1" hangingPunct="1"/>
            <a:r>
              <a:rPr lang="en-US" altLang="en-US"/>
              <a:t>External fixation of distal radius #</a:t>
            </a:r>
          </a:p>
        </p:txBody>
      </p:sp>
      <p:sp>
        <p:nvSpPr>
          <p:cNvPr id="62467" name="AutoShape 6" descr="2Q==">
            <a:extLst>
              <a:ext uri="{FF2B5EF4-FFF2-40B4-BE49-F238E27FC236}">
                <a16:creationId xmlns:a16="http://schemas.microsoft.com/office/drawing/2014/main" id="{4C6A2647-6812-4898-BD25-F5E090D44E3F}"/>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p>
        </p:txBody>
      </p:sp>
      <p:sp>
        <p:nvSpPr>
          <p:cNvPr id="62468" name="AutoShape 8" descr="Z">
            <a:extLst>
              <a:ext uri="{FF2B5EF4-FFF2-40B4-BE49-F238E27FC236}">
                <a16:creationId xmlns:a16="http://schemas.microsoft.com/office/drawing/2014/main" id="{C7EBBCA4-A995-4FA7-BCCE-302D80D5F801}"/>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p>
        </p:txBody>
      </p:sp>
      <p:sp>
        <p:nvSpPr>
          <p:cNvPr id="62469" name="AutoShape 10" descr="9k=">
            <a:extLst>
              <a:ext uri="{FF2B5EF4-FFF2-40B4-BE49-F238E27FC236}">
                <a16:creationId xmlns:a16="http://schemas.microsoft.com/office/drawing/2014/main" id="{44D02A60-6B68-4895-93AE-DC552623B314}"/>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en-US" altLang="en-US" sz="1800"/>
          </a:p>
        </p:txBody>
      </p:sp>
      <p:pic>
        <p:nvPicPr>
          <p:cNvPr id="62470" name="Picture 12" descr="external%20fixator">
            <a:extLst>
              <a:ext uri="{FF2B5EF4-FFF2-40B4-BE49-F238E27FC236}">
                <a16:creationId xmlns:a16="http://schemas.microsoft.com/office/drawing/2014/main" id="{84EC3F06-BB54-4F95-A4B3-041BE2EA9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14463"/>
            <a:ext cx="60960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a:extLst>
              <a:ext uri="{FF2B5EF4-FFF2-40B4-BE49-F238E27FC236}">
                <a16:creationId xmlns:a16="http://schemas.microsoft.com/office/drawing/2014/main" id="{7AD8ABCC-81A8-48FE-A666-0B2B407A690D}"/>
              </a:ext>
            </a:extLst>
          </p:cNvPr>
          <p:cNvSpPr>
            <a:spLocks noGrp="1" noChangeArrowheads="1"/>
          </p:cNvSpPr>
          <p:nvPr>
            <p:ph type="title"/>
          </p:nvPr>
        </p:nvSpPr>
        <p:spPr/>
        <p:txBody>
          <a:bodyPr/>
          <a:lstStyle/>
          <a:p>
            <a:pPr eaLnBrk="1" hangingPunct="1"/>
            <a:r>
              <a:rPr lang="en-US" altLang="en-US"/>
              <a:t>External fixation</a:t>
            </a:r>
          </a:p>
        </p:txBody>
      </p:sp>
      <p:pic>
        <p:nvPicPr>
          <p:cNvPr id="63491" name="Picture 6" descr="114203">
            <a:extLst>
              <a:ext uri="{FF2B5EF4-FFF2-40B4-BE49-F238E27FC236}">
                <a16:creationId xmlns:a16="http://schemas.microsoft.com/office/drawing/2014/main" id="{75D9B8B6-4B9C-48AA-B99A-45BDE4254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76400"/>
            <a:ext cx="2924175"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a:extLst>
              <a:ext uri="{FF2B5EF4-FFF2-40B4-BE49-F238E27FC236}">
                <a16:creationId xmlns:a16="http://schemas.microsoft.com/office/drawing/2014/main" id="{FD3F5D52-09DB-4CBF-BB86-170B5F563900}"/>
              </a:ext>
            </a:extLst>
          </p:cNvPr>
          <p:cNvSpPr>
            <a:spLocks noGrp="1" noChangeArrowheads="1"/>
          </p:cNvSpPr>
          <p:nvPr>
            <p:ph type="title"/>
          </p:nvPr>
        </p:nvSpPr>
        <p:spPr/>
        <p:txBody>
          <a:bodyPr/>
          <a:lstStyle/>
          <a:p>
            <a:pPr eaLnBrk="1" hangingPunct="1"/>
            <a:r>
              <a:rPr lang="en-US" altLang="en-US"/>
              <a:t>External fixation</a:t>
            </a:r>
          </a:p>
        </p:txBody>
      </p:sp>
      <p:pic>
        <p:nvPicPr>
          <p:cNvPr id="64515" name="Picture 6" descr="ANd9GcSmFlhxQluiMVBYRjWkNBmRtVt4aPofguOzVFLGpRW0POlZVyo_sw">
            <a:extLst>
              <a:ext uri="{FF2B5EF4-FFF2-40B4-BE49-F238E27FC236}">
                <a16:creationId xmlns:a16="http://schemas.microsoft.com/office/drawing/2014/main" id="{14D97D05-D81B-4CF1-B946-5FA04B0D6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28813"/>
            <a:ext cx="41910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a:extLst>
              <a:ext uri="{FF2B5EF4-FFF2-40B4-BE49-F238E27FC236}">
                <a16:creationId xmlns:a16="http://schemas.microsoft.com/office/drawing/2014/main" id="{DC640067-A2D8-4390-B3BC-763FE0D9BAC2}"/>
              </a:ext>
            </a:extLst>
          </p:cNvPr>
          <p:cNvSpPr>
            <a:spLocks noGrp="1" noChangeArrowheads="1"/>
          </p:cNvSpPr>
          <p:nvPr>
            <p:ph type="title"/>
          </p:nvPr>
        </p:nvSpPr>
        <p:spPr/>
        <p:txBody>
          <a:bodyPr/>
          <a:lstStyle/>
          <a:p>
            <a:pPr eaLnBrk="1" hangingPunct="1"/>
            <a:r>
              <a:rPr lang="en-US" altLang="en-US"/>
              <a:t>External fixation</a:t>
            </a:r>
          </a:p>
        </p:txBody>
      </p:sp>
      <p:pic>
        <p:nvPicPr>
          <p:cNvPr id="65539" name="Picture 6" descr="external-fixator-tibia">
            <a:extLst>
              <a:ext uri="{FF2B5EF4-FFF2-40B4-BE49-F238E27FC236}">
                <a16:creationId xmlns:a16="http://schemas.microsoft.com/office/drawing/2014/main" id="{459AE448-3CC8-445B-944D-F7116FBD0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530542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a:extLst>
              <a:ext uri="{FF2B5EF4-FFF2-40B4-BE49-F238E27FC236}">
                <a16:creationId xmlns:a16="http://schemas.microsoft.com/office/drawing/2014/main" id="{49281420-01C0-480D-BC88-060431DAFBD2}"/>
              </a:ext>
            </a:extLst>
          </p:cNvPr>
          <p:cNvSpPr>
            <a:spLocks noGrp="1" noChangeArrowheads="1"/>
          </p:cNvSpPr>
          <p:nvPr>
            <p:ph type="title"/>
          </p:nvPr>
        </p:nvSpPr>
        <p:spPr/>
        <p:txBody>
          <a:bodyPr/>
          <a:lstStyle/>
          <a:p>
            <a:pPr eaLnBrk="1" hangingPunct="1"/>
            <a:r>
              <a:rPr lang="en-US" altLang="en-US"/>
              <a:t>External fixation of pelvic fracture</a:t>
            </a:r>
          </a:p>
        </p:txBody>
      </p:sp>
      <p:pic>
        <p:nvPicPr>
          <p:cNvPr id="66563" name="Picture 6" descr="cache_3020152504">
            <a:extLst>
              <a:ext uri="{FF2B5EF4-FFF2-40B4-BE49-F238E27FC236}">
                <a16:creationId xmlns:a16="http://schemas.microsoft.com/office/drawing/2014/main" id="{A74C5419-F78B-4822-92B5-CAD20C425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00075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a:extLst>
              <a:ext uri="{FF2B5EF4-FFF2-40B4-BE49-F238E27FC236}">
                <a16:creationId xmlns:a16="http://schemas.microsoft.com/office/drawing/2014/main" id="{08ED67AA-B546-4765-8D73-702BB14B6A1F}"/>
              </a:ext>
            </a:extLst>
          </p:cNvPr>
          <p:cNvSpPr>
            <a:spLocks noGrp="1" noChangeArrowheads="1"/>
          </p:cNvSpPr>
          <p:nvPr>
            <p:ph type="title"/>
          </p:nvPr>
        </p:nvSpPr>
        <p:spPr/>
        <p:txBody>
          <a:bodyPr/>
          <a:lstStyle/>
          <a:p>
            <a:pPr eaLnBrk="1" hangingPunct="1"/>
            <a:r>
              <a:rPr lang="en-US" altLang="en-US"/>
              <a:t>External fixation</a:t>
            </a:r>
          </a:p>
        </p:txBody>
      </p:sp>
      <p:pic>
        <p:nvPicPr>
          <p:cNvPr id="67587" name="Picture 6" descr="JEmergTraumaShock_2011_4_3_325_83806_f6">
            <a:extLst>
              <a:ext uri="{FF2B5EF4-FFF2-40B4-BE49-F238E27FC236}">
                <a16:creationId xmlns:a16="http://schemas.microsoft.com/office/drawing/2014/main" id="{63EB32DF-1A0B-4C0B-8FF8-2598EB40D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707707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a:extLst>
              <a:ext uri="{FF2B5EF4-FFF2-40B4-BE49-F238E27FC236}">
                <a16:creationId xmlns:a16="http://schemas.microsoft.com/office/drawing/2014/main" id="{237D5E37-B9C0-4F11-92C9-2282065153B0}"/>
              </a:ext>
            </a:extLst>
          </p:cNvPr>
          <p:cNvSpPr>
            <a:spLocks noGrp="1" noChangeArrowheads="1"/>
          </p:cNvSpPr>
          <p:nvPr>
            <p:ph type="title"/>
          </p:nvPr>
        </p:nvSpPr>
        <p:spPr/>
        <p:txBody>
          <a:bodyPr/>
          <a:lstStyle/>
          <a:p>
            <a:pPr eaLnBrk="1" hangingPunct="1"/>
            <a:r>
              <a:rPr lang="en-US" altLang="en-US"/>
              <a:t>External fixation</a:t>
            </a:r>
          </a:p>
        </p:txBody>
      </p:sp>
      <p:pic>
        <p:nvPicPr>
          <p:cNvPr id="68611" name="Picture 6" descr="Open_fractures_17b_540">
            <a:extLst>
              <a:ext uri="{FF2B5EF4-FFF2-40B4-BE49-F238E27FC236}">
                <a16:creationId xmlns:a16="http://schemas.microsoft.com/office/drawing/2014/main" id="{DC02E154-6685-455E-8D96-7BFA49AA3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5143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29FAF94-44B5-4369-A895-D1E06FBF7A7F}"/>
              </a:ext>
            </a:extLst>
          </p:cNvPr>
          <p:cNvSpPr>
            <a:spLocks noGrp="1" noChangeArrowheads="1"/>
          </p:cNvSpPr>
          <p:nvPr>
            <p:ph type="title"/>
          </p:nvPr>
        </p:nvSpPr>
        <p:spPr>
          <a:xfrm>
            <a:off x="612775" y="228600"/>
            <a:ext cx="8153400" cy="990600"/>
          </a:xfrm>
        </p:spPr>
        <p:txBody>
          <a:bodyPr/>
          <a:lstStyle/>
          <a:p>
            <a:pPr eaLnBrk="1" hangingPunct="1"/>
            <a:r>
              <a:rPr lang="en-US" altLang="en-US"/>
              <a:t>External fixators</a:t>
            </a:r>
          </a:p>
        </p:txBody>
      </p:sp>
      <p:sp>
        <p:nvSpPr>
          <p:cNvPr id="69635" name="Rectangle 3">
            <a:extLst>
              <a:ext uri="{FF2B5EF4-FFF2-40B4-BE49-F238E27FC236}">
                <a16:creationId xmlns:a16="http://schemas.microsoft.com/office/drawing/2014/main" id="{3CAD1ED2-FD96-4FF1-BE49-EA13C46F0FDF}"/>
              </a:ext>
            </a:extLst>
          </p:cNvPr>
          <p:cNvSpPr>
            <a:spLocks noGrp="1" noChangeArrowheads="1"/>
          </p:cNvSpPr>
          <p:nvPr>
            <p:ph type="body" idx="1"/>
          </p:nvPr>
        </p:nvSpPr>
        <p:spPr>
          <a:xfrm>
            <a:off x="612775" y="1600200"/>
            <a:ext cx="8153400" cy="4724400"/>
          </a:xfrm>
        </p:spPr>
        <p:txBody>
          <a:bodyPr/>
          <a:lstStyle/>
          <a:p>
            <a:pPr eaLnBrk="1" hangingPunct="1">
              <a:lnSpc>
                <a:spcPct val="80000"/>
              </a:lnSpc>
              <a:buFont typeface="Wingdings" panose="05000000000000000000" pitchFamily="2" charset="2"/>
              <a:buNone/>
            </a:pPr>
            <a:r>
              <a:rPr lang="en-US" altLang="en-US" sz="3200" b="1"/>
              <a:t>I</a:t>
            </a:r>
            <a:r>
              <a:rPr lang="en-US" altLang="en-US" sz="3600" b="1"/>
              <a:t>ndications</a:t>
            </a:r>
          </a:p>
          <a:p>
            <a:pPr eaLnBrk="1" hangingPunct="1">
              <a:lnSpc>
                <a:spcPct val="80000"/>
              </a:lnSpc>
            </a:pPr>
            <a:r>
              <a:rPr lang="en-US" altLang="en-US" sz="3200"/>
              <a:t>Stabilization of severe open fractures </a:t>
            </a:r>
          </a:p>
          <a:p>
            <a:pPr eaLnBrk="1" hangingPunct="1">
              <a:lnSpc>
                <a:spcPct val="80000"/>
              </a:lnSpc>
            </a:pPr>
            <a:r>
              <a:rPr lang="en-US" altLang="en-US" sz="3200"/>
              <a:t>Stabilization of fractures associated with infection or nonunion </a:t>
            </a:r>
          </a:p>
          <a:p>
            <a:pPr eaLnBrk="1" hangingPunct="1">
              <a:lnSpc>
                <a:spcPct val="80000"/>
              </a:lnSpc>
            </a:pPr>
            <a:r>
              <a:rPr lang="en-US" altLang="en-US" sz="3200"/>
              <a:t>Severely comminuted diaphysial and peri-articular fractures</a:t>
            </a:r>
          </a:p>
          <a:p>
            <a:pPr eaLnBrk="1" hangingPunct="1">
              <a:lnSpc>
                <a:spcPct val="80000"/>
              </a:lnSpc>
            </a:pPr>
            <a:r>
              <a:rPr lang="en-US" altLang="en-US" sz="3200"/>
              <a:t>Closed fracture with associated severe soft tissue injuries </a:t>
            </a:r>
          </a:p>
          <a:p>
            <a:pPr eaLnBrk="1" hangingPunct="1">
              <a:lnSpc>
                <a:spcPct val="80000"/>
              </a:lnSpc>
            </a:pPr>
            <a:r>
              <a:rPr lang="en-US" altLang="en-US" sz="3200"/>
              <a:t>Severely comminuted and unstable fractures</a:t>
            </a:r>
          </a:p>
          <a:p>
            <a:pPr eaLnBrk="1" hangingPunct="1">
              <a:lnSpc>
                <a:spcPct val="80000"/>
              </a:lnSpc>
            </a:pPr>
            <a:endParaRPr lang="en-US" altLang="en-US" sz="3200"/>
          </a:p>
          <a:p>
            <a:pPr eaLnBrk="1" hangingPunct="1">
              <a:lnSpc>
                <a:spcPct val="80000"/>
              </a:lnSpc>
            </a:pPr>
            <a:endParaRPr lang="en-US" altLang="en-US"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59E8F8A-6366-4E86-B769-0F25E563DF45}"/>
              </a:ext>
            </a:extLst>
          </p:cNvPr>
          <p:cNvSpPr>
            <a:spLocks noGrp="1"/>
          </p:cNvSpPr>
          <p:nvPr>
            <p:ph type="title"/>
          </p:nvPr>
        </p:nvSpPr>
        <p:spPr>
          <a:xfrm>
            <a:off x="612775" y="228600"/>
            <a:ext cx="8153400" cy="990600"/>
          </a:xfrm>
        </p:spPr>
        <p:txBody>
          <a:bodyPr/>
          <a:lstStyle/>
          <a:p>
            <a:pPr eaLnBrk="1" hangingPunct="1"/>
            <a:r>
              <a:rPr lang="en-US" altLang="en-US"/>
              <a:t>First Aid</a:t>
            </a:r>
          </a:p>
        </p:txBody>
      </p:sp>
      <p:sp>
        <p:nvSpPr>
          <p:cNvPr id="15363" name="Content Placeholder 2">
            <a:extLst>
              <a:ext uri="{FF2B5EF4-FFF2-40B4-BE49-F238E27FC236}">
                <a16:creationId xmlns:a16="http://schemas.microsoft.com/office/drawing/2014/main" id="{E52414E4-A9B3-41F1-8E85-C110234FA32E}"/>
              </a:ext>
            </a:extLst>
          </p:cNvPr>
          <p:cNvSpPr>
            <a:spLocks noGrp="1"/>
          </p:cNvSpPr>
          <p:nvPr>
            <p:ph sz="quarter" idx="1"/>
          </p:nvPr>
        </p:nvSpPr>
        <p:spPr>
          <a:xfrm>
            <a:off x="612775" y="1600200"/>
            <a:ext cx="8153400" cy="4495800"/>
          </a:xfrm>
        </p:spPr>
        <p:txBody>
          <a:bodyPr/>
          <a:lstStyle/>
          <a:p>
            <a:pPr eaLnBrk="1" hangingPunct="1">
              <a:buFont typeface="Wingdings" panose="05000000000000000000" pitchFamily="2" charset="2"/>
              <a:buNone/>
            </a:pPr>
            <a:r>
              <a:rPr lang="en-US" altLang="en-US" b="1"/>
              <a:t>Temporary immobilization of limbs:</a:t>
            </a:r>
          </a:p>
          <a:p>
            <a:pPr eaLnBrk="1" hangingPunct="1"/>
            <a:r>
              <a:rPr lang="en-US" altLang="en-US"/>
              <a:t>Bandage the two lower limbs together (sound limb acts as a splint)</a:t>
            </a:r>
          </a:p>
          <a:p>
            <a:pPr eaLnBrk="1" hangingPunct="1"/>
            <a:r>
              <a:rPr lang="en-US" altLang="en-US"/>
              <a:t>Bandage arm to chest</a:t>
            </a:r>
          </a:p>
          <a:p>
            <a:pPr eaLnBrk="1" hangingPunct="1"/>
            <a:r>
              <a:rPr lang="en-US" altLang="en-US"/>
              <a:t>Apply a sling for forearm</a:t>
            </a:r>
          </a:p>
          <a:p>
            <a:pPr eaLnBrk="1" hangingPunct="1"/>
            <a:endParaRPr lang="en-US"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2F446C8-0211-48AF-B3FF-23258C85D0AE}"/>
              </a:ext>
            </a:extLst>
          </p:cNvPr>
          <p:cNvSpPr>
            <a:spLocks noGrp="1"/>
          </p:cNvSpPr>
          <p:nvPr>
            <p:ph type="title"/>
          </p:nvPr>
        </p:nvSpPr>
        <p:spPr>
          <a:xfrm>
            <a:off x="612775" y="228600"/>
            <a:ext cx="8153400" cy="990600"/>
          </a:xfrm>
        </p:spPr>
        <p:txBody>
          <a:bodyPr/>
          <a:lstStyle/>
          <a:p>
            <a:pPr eaLnBrk="1" hangingPunct="1"/>
            <a:r>
              <a:rPr lang="en-US" altLang="en-US"/>
              <a:t>External fixators …</a:t>
            </a:r>
          </a:p>
        </p:txBody>
      </p:sp>
      <p:sp>
        <p:nvSpPr>
          <p:cNvPr id="70659" name="Content Placeholder 2">
            <a:extLst>
              <a:ext uri="{FF2B5EF4-FFF2-40B4-BE49-F238E27FC236}">
                <a16:creationId xmlns:a16="http://schemas.microsoft.com/office/drawing/2014/main" id="{82F8482A-1556-4A3C-9490-E261CC12CEBD}"/>
              </a:ext>
            </a:extLst>
          </p:cNvPr>
          <p:cNvSpPr>
            <a:spLocks noGrp="1"/>
          </p:cNvSpPr>
          <p:nvPr>
            <p:ph sz="quarter" idx="1"/>
          </p:nvPr>
        </p:nvSpPr>
        <p:spPr>
          <a:xfrm>
            <a:off x="612775" y="1600200"/>
            <a:ext cx="8153400" cy="4572000"/>
          </a:xfrm>
        </p:spPr>
        <p:txBody>
          <a:bodyPr/>
          <a:lstStyle/>
          <a:p>
            <a:pPr eaLnBrk="1" hangingPunct="1">
              <a:lnSpc>
                <a:spcPct val="80000"/>
              </a:lnSpc>
              <a:buFont typeface="Wingdings" panose="05000000000000000000" pitchFamily="2" charset="2"/>
              <a:buNone/>
            </a:pPr>
            <a:r>
              <a:rPr lang="en-US" altLang="en-US" sz="3200" b="1"/>
              <a:t>Indications: …</a:t>
            </a:r>
          </a:p>
          <a:p>
            <a:pPr eaLnBrk="1" hangingPunct="1">
              <a:lnSpc>
                <a:spcPct val="80000"/>
              </a:lnSpc>
            </a:pPr>
            <a:r>
              <a:rPr lang="en-US" altLang="en-US" sz="3200"/>
              <a:t>Pelvic ring disruptions </a:t>
            </a:r>
          </a:p>
          <a:p>
            <a:pPr eaLnBrk="1" hangingPunct="1">
              <a:lnSpc>
                <a:spcPct val="80000"/>
              </a:lnSpc>
            </a:pPr>
            <a:r>
              <a:rPr lang="en-US" altLang="en-US" sz="3200"/>
              <a:t>Arthrodesis </a:t>
            </a:r>
          </a:p>
          <a:p>
            <a:pPr eaLnBrk="1" hangingPunct="1">
              <a:lnSpc>
                <a:spcPct val="80000"/>
              </a:lnSpc>
            </a:pPr>
            <a:r>
              <a:rPr lang="en-US" altLang="en-US" sz="3200"/>
              <a:t>Fractures that are associated with bony deficits</a:t>
            </a:r>
          </a:p>
          <a:p>
            <a:pPr eaLnBrk="1" hangingPunct="1">
              <a:lnSpc>
                <a:spcPct val="80000"/>
              </a:lnSpc>
            </a:pPr>
            <a:r>
              <a:rPr lang="en-US" altLang="en-US" sz="3200"/>
              <a:t>Limb-lengthening procedures </a:t>
            </a:r>
          </a:p>
          <a:p>
            <a:pPr eaLnBrk="1" hangingPunct="1">
              <a:lnSpc>
                <a:spcPct val="80000"/>
              </a:lnSpc>
            </a:pPr>
            <a:r>
              <a:rPr lang="en-US" altLang="en-US" sz="3200"/>
              <a:t>Osteotomies </a:t>
            </a:r>
          </a:p>
          <a:p>
            <a:pPr eaLnBrk="1" hangingPunct="1">
              <a:lnSpc>
                <a:spcPct val="80000"/>
              </a:lnSpc>
            </a:pPr>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Placeholder 1">
            <a:extLst>
              <a:ext uri="{FF2B5EF4-FFF2-40B4-BE49-F238E27FC236}">
                <a16:creationId xmlns:a16="http://schemas.microsoft.com/office/drawing/2014/main" id="{678E52BA-3E25-46CE-8D90-0FE793B88B8E}"/>
              </a:ext>
            </a:extLst>
          </p:cNvPr>
          <p:cNvSpPr>
            <a:spLocks noGrp="1"/>
          </p:cNvSpPr>
          <p:nvPr>
            <p:ph type="body" idx="1"/>
          </p:nvPr>
        </p:nvSpPr>
        <p:spPr/>
        <p:txBody>
          <a:bodyPr/>
          <a:lstStyle/>
          <a:p>
            <a:r>
              <a:rPr lang="en-US" altLang="en-US"/>
              <a:t>Immobilization </a:t>
            </a:r>
          </a:p>
        </p:txBody>
      </p:sp>
      <p:sp>
        <p:nvSpPr>
          <p:cNvPr id="71683" name="Title 2">
            <a:extLst>
              <a:ext uri="{FF2B5EF4-FFF2-40B4-BE49-F238E27FC236}">
                <a16:creationId xmlns:a16="http://schemas.microsoft.com/office/drawing/2014/main" id="{2CDDAF2A-92D7-486E-9D78-2EF6E362296F}"/>
              </a:ext>
            </a:extLst>
          </p:cNvPr>
          <p:cNvSpPr>
            <a:spLocks noGrp="1"/>
          </p:cNvSpPr>
          <p:nvPr>
            <p:ph type="title"/>
          </p:nvPr>
        </p:nvSpPr>
        <p:spPr/>
        <p:txBody>
          <a:bodyPr/>
          <a:lstStyle/>
          <a:p>
            <a:r>
              <a:rPr lang="en-US" altLang="en-US"/>
              <a:t>Internal fixation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78CED2DC-1B93-46CD-93FC-CF7B48E4BDEC}"/>
              </a:ext>
            </a:extLst>
          </p:cNvPr>
          <p:cNvSpPr>
            <a:spLocks noGrp="1"/>
          </p:cNvSpPr>
          <p:nvPr>
            <p:ph type="title"/>
          </p:nvPr>
        </p:nvSpPr>
        <p:spPr>
          <a:xfrm>
            <a:off x="612775" y="228600"/>
            <a:ext cx="8153400" cy="990600"/>
          </a:xfrm>
        </p:spPr>
        <p:txBody>
          <a:bodyPr/>
          <a:lstStyle/>
          <a:p>
            <a:pPr eaLnBrk="1" hangingPunct="1"/>
            <a:r>
              <a:rPr lang="en-US" altLang="en-US"/>
              <a:t>Immobilization by internal fixation</a:t>
            </a:r>
          </a:p>
        </p:txBody>
      </p:sp>
      <p:sp>
        <p:nvSpPr>
          <p:cNvPr id="47107" name="Content Placeholder 2">
            <a:extLst>
              <a:ext uri="{FF2B5EF4-FFF2-40B4-BE49-F238E27FC236}">
                <a16:creationId xmlns:a16="http://schemas.microsoft.com/office/drawing/2014/main" id="{B89B9EF9-8009-49AB-8D49-0E696FBC40C2}"/>
              </a:ext>
            </a:extLst>
          </p:cNvPr>
          <p:cNvSpPr>
            <a:spLocks noGrp="1"/>
          </p:cNvSpPr>
          <p:nvPr>
            <p:ph sz="quarter" idx="1"/>
          </p:nvPr>
        </p:nvSpPr>
        <p:spPr>
          <a:xfrm>
            <a:off x="612775" y="1600200"/>
            <a:ext cx="8226425" cy="5029200"/>
          </a:xfrm>
        </p:spPr>
        <p:txBody>
          <a:bodyPr/>
          <a:lstStyle/>
          <a:p>
            <a:pPr eaLnBrk="1" hangingPunct="1">
              <a:buFont typeface="Wingdings" panose="05000000000000000000" pitchFamily="2" charset="2"/>
              <a:buNone/>
              <a:defRPr/>
            </a:pPr>
            <a:r>
              <a:rPr lang="en-US" sz="3200" b="1" dirty="0"/>
              <a:t>Indications:</a:t>
            </a:r>
          </a:p>
          <a:p>
            <a:pPr marL="457200" indent="-457200" eaLnBrk="1" hangingPunct="1">
              <a:buFont typeface="+mj-lt"/>
              <a:buAutoNum type="arabicPeriod"/>
              <a:defRPr/>
            </a:pPr>
            <a:r>
              <a:rPr lang="en-US" sz="3200" dirty="0"/>
              <a:t>To provide early control of limb fractures when conservative methods would interfere with the management of other severe injuries, for instance of the head, thorax or abdomen.</a:t>
            </a:r>
          </a:p>
          <a:p>
            <a:pPr marL="457200" indent="-457200" eaLnBrk="1" hangingPunct="1">
              <a:buFont typeface="+mj-lt"/>
              <a:buAutoNum type="arabicPeriod"/>
              <a:defRPr/>
            </a:pPr>
            <a:r>
              <a:rPr lang="en-US" sz="3200" dirty="0"/>
              <a:t>As a method of choice in certain fractures, to secure immobilization of the fracture and to allow early mobility of the patient, e.g. in the elderly patient with trochanteric hip fracture</a:t>
            </a:r>
          </a:p>
          <a:p>
            <a:pPr marL="457200" indent="-457200" eaLnBrk="1" hangingPunct="1">
              <a:buFont typeface="+mj-lt"/>
              <a:buAutoNum type="arabicPeriod"/>
              <a:defRPr/>
            </a:pPr>
            <a:endParaRPr lang="en-U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DCE4C4EE-2233-4627-A9AB-AD12F97C1326}"/>
              </a:ext>
            </a:extLst>
          </p:cNvPr>
          <p:cNvSpPr>
            <a:spLocks noGrp="1"/>
          </p:cNvSpPr>
          <p:nvPr>
            <p:ph type="title"/>
          </p:nvPr>
        </p:nvSpPr>
        <p:spPr>
          <a:xfrm>
            <a:off x="612775" y="228600"/>
            <a:ext cx="8153400" cy="990600"/>
          </a:xfrm>
        </p:spPr>
        <p:txBody>
          <a:bodyPr/>
          <a:lstStyle/>
          <a:p>
            <a:r>
              <a:rPr lang="en-CA" altLang="en-US"/>
              <a:t>Internal fixation</a:t>
            </a:r>
            <a:endParaRPr lang="en-US" altLang="en-US"/>
          </a:p>
        </p:txBody>
      </p:sp>
      <p:sp>
        <p:nvSpPr>
          <p:cNvPr id="3" name="Content Placeholder 2">
            <a:extLst>
              <a:ext uri="{FF2B5EF4-FFF2-40B4-BE49-F238E27FC236}">
                <a16:creationId xmlns:a16="http://schemas.microsoft.com/office/drawing/2014/main" id="{5291ED76-72DD-43FC-8B8B-2EC6D88A9862}"/>
              </a:ext>
            </a:extLst>
          </p:cNvPr>
          <p:cNvSpPr>
            <a:spLocks noGrp="1"/>
          </p:cNvSpPr>
          <p:nvPr>
            <p:ph sz="quarter" idx="1"/>
          </p:nvPr>
        </p:nvSpPr>
        <p:spPr>
          <a:xfrm>
            <a:off x="612775" y="1600200"/>
            <a:ext cx="8153400" cy="4495800"/>
          </a:xfrm>
        </p:spPr>
        <p:txBody>
          <a:bodyPr/>
          <a:lstStyle/>
          <a:p>
            <a:pPr>
              <a:defRPr/>
            </a:pPr>
            <a:r>
              <a:rPr lang="en-US" sz="3600" b="1" dirty="0"/>
              <a:t>Indications:</a:t>
            </a:r>
          </a:p>
          <a:p>
            <a:pPr marL="514350" indent="-514350" eaLnBrk="1" hangingPunct="1">
              <a:buFont typeface="+mj-lt"/>
              <a:buAutoNum type="arabicPeriod" startAt="3"/>
              <a:defRPr/>
            </a:pPr>
            <a:r>
              <a:rPr lang="en-US" sz="3600" dirty="0"/>
              <a:t>When it has been necessary to operate upon a fracture to secure adequate reduction</a:t>
            </a:r>
          </a:p>
          <a:p>
            <a:pPr marL="514350" indent="-514350" eaLnBrk="1" hangingPunct="1">
              <a:buFont typeface="+mj-lt"/>
              <a:buAutoNum type="arabicPeriod" startAt="3"/>
              <a:defRPr/>
            </a:pPr>
            <a:r>
              <a:rPr lang="en-US" sz="3600" dirty="0"/>
              <a:t>If it is impossible in a closed fracture to maintain an acceptable position by splintage alone.</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7FD68950-C615-47D9-9030-0571441FE363}"/>
              </a:ext>
            </a:extLst>
          </p:cNvPr>
          <p:cNvSpPr>
            <a:spLocks noGrp="1"/>
          </p:cNvSpPr>
          <p:nvPr>
            <p:ph type="title"/>
          </p:nvPr>
        </p:nvSpPr>
        <p:spPr>
          <a:xfrm>
            <a:off x="612775" y="228600"/>
            <a:ext cx="8153400" cy="990600"/>
          </a:xfrm>
        </p:spPr>
        <p:txBody>
          <a:bodyPr/>
          <a:lstStyle/>
          <a:p>
            <a:r>
              <a:rPr lang="en-US" altLang="en-US"/>
              <a:t>Indications of internal fixation…</a:t>
            </a:r>
          </a:p>
        </p:txBody>
      </p:sp>
      <p:sp>
        <p:nvSpPr>
          <p:cNvPr id="74755" name="Content Placeholder 2">
            <a:extLst>
              <a:ext uri="{FF2B5EF4-FFF2-40B4-BE49-F238E27FC236}">
                <a16:creationId xmlns:a16="http://schemas.microsoft.com/office/drawing/2014/main" id="{3481CF18-A6B6-4914-8873-28106CA806B1}"/>
              </a:ext>
            </a:extLst>
          </p:cNvPr>
          <p:cNvSpPr>
            <a:spLocks noGrp="1"/>
          </p:cNvSpPr>
          <p:nvPr>
            <p:ph sz="quarter" idx="1"/>
          </p:nvPr>
        </p:nvSpPr>
        <p:spPr>
          <a:xfrm>
            <a:off x="612775" y="1600200"/>
            <a:ext cx="8153400" cy="4495800"/>
          </a:xfrm>
        </p:spPr>
        <p:txBody>
          <a:bodyPr/>
          <a:lstStyle/>
          <a:p>
            <a:r>
              <a:rPr lang="en-US" altLang="en-US"/>
              <a:t>Fractures that cannot be controlled in any other way</a:t>
            </a:r>
          </a:p>
          <a:p>
            <a:r>
              <a:rPr lang="en-US" altLang="en-US"/>
              <a:t>Patients with fractures in more than one bone</a:t>
            </a:r>
          </a:p>
          <a:p>
            <a:r>
              <a:rPr lang="en-US" altLang="en-US"/>
              <a:t>Fractures in which the blood supply to the limb is jeopardized and the vessels must be protected</a:t>
            </a:r>
          </a:p>
          <a:p>
            <a:r>
              <a:rPr lang="en-US" altLang="en-US"/>
              <a:t>Intra-articular, displaced fractures</a:t>
            </a:r>
          </a:p>
          <a:p>
            <a:endParaRPr lang="en-US"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98F98082-6579-44E7-A036-D3651B91DA8D}"/>
              </a:ext>
            </a:extLst>
          </p:cNvPr>
          <p:cNvSpPr>
            <a:spLocks noGrp="1"/>
          </p:cNvSpPr>
          <p:nvPr>
            <p:ph type="title"/>
          </p:nvPr>
        </p:nvSpPr>
        <p:spPr>
          <a:xfrm>
            <a:off x="612775" y="228600"/>
            <a:ext cx="8153400" cy="990600"/>
          </a:xfrm>
        </p:spPr>
        <p:txBody>
          <a:bodyPr/>
          <a:lstStyle/>
          <a:p>
            <a:pPr eaLnBrk="1" hangingPunct="1"/>
            <a:r>
              <a:rPr lang="en-US" altLang="en-US"/>
              <a:t>Methods of internal fixation</a:t>
            </a:r>
          </a:p>
        </p:txBody>
      </p:sp>
      <p:sp>
        <p:nvSpPr>
          <p:cNvPr id="75779" name="Content Placeholder 2">
            <a:extLst>
              <a:ext uri="{FF2B5EF4-FFF2-40B4-BE49-F238E27FC236}">
                <a16:creationId xmlns:a16="http://schemas.microsoft.com/office/drawing/2014/main" id="{71A131B3-163A-42AD-8141-700FB2B73D2B}"/>
              </a:ext>
            </a:extLst>
          </p:cNvPr>
          <p:cNvSpPr>
            <a:spLocks noGrp="1"/>
          </p:cNvSpPr>
          <p:nvPr>
            <p:ph sz="quarter" idx="1"/>
          </p:nvPr>
        </p:nvSpPr>
        <p:spPr>
          <a:xfrm>
            <a:off x="612775" y="1676400"/>
            <a:ext cx="8153400" cy="5029200"/>
          </a:xfrm>
        </p:spPr>
        <p:txBody>
          <a:bodyPr/>
          <a:lstStyle/>
          <a:p>
            <a:pPr marL="514350" indent="-514350" eaLnBrk="1" hangingPunct="1">
              <a:buFont typeface="Tw Cen MT" panose="020B0602020104020603" pitchFamily="34" charset="0"/>
              <a:buAutoNum type="arabicPeriod"/>
            </a:pPr>
            <a:r>
              <a:rPr lang="en-US" altLang="en-US"/>
              <a:t>Metal plate held by screws or locking plate (with screws fixed to the plate by threaded holes)</a:t>
            </a:r>
          </a:p>
          <a:p>
            <a:pPr marL="514350" indent="-514350" eaLnBrk="1" hangingPunct="1">
              <a:buFont typeface="Tw Cen MT" panose="020B0602020104020603" pitchFamily="34" charset="0"/>
              <a:buAutoNum type="arabicPeriod"/>
            </a:pPr>
            <a:r>
              <a:rPr lang="en-US" altLang="en-US"/>
              <a:t>Intramedullary nail – </a:t>
            </a:r>
            <a:r>
              <a:rPr lang="en-US" altLang="en-US" b="1"/>
              <a:t>plain</a:t>
            </a:r>
            <a:r>
              <a:rPr lang="en-US" altLang="en-US"/>
              <a:t> [e.g. K-nail] or </a:t>
            </a:r>
            <a:r>
              <a:rPr lang="en-US" altLang="en-US" b="1"/>
              <a:t>interlocking</a:t>
            </a:r>
            <a:r>
              <a:rPr lang="en-US" altLang="en-US"/>
              <a:t> i.e. with locking screws [e.g. Sign nail]</a:t>
            </a:r>
          </a:p>
          <a:p>
            <a:pPr marL="514350" indent="-514350" eaLnBrk="1" hangingPunct="1">
              <a:buFont typeface="Tw Cen MT" panose="020B0602020104020603" pitchFamily="34" charset="0"/>
              <a:buAutoNum type="arabicPeriod"/>
            </a:pPr>
            <a:r>
              <a:rPr lang="en-US" altLang="en-US"/>
              <a:t>Dynamic compression screw-plate [dynamic hip screw]</a:t>
            </a:r>
          </a:p>
          <a:p>
            <a:pPr marL="514350" indent="-514350" eaLnBrk="1" hangingPunct="1">
              <a:buFont typeface="Tw Cen MT" panose="020B0602020104020603" pitchFamily="34" charset="0"/>
              <a:buAutoNum type="arabicPeriod"/>
            </a:pPr>
            <a:r>
              <a:rPr lang="en-US" altLang="en-US"/>
              <a:t>Condylar screw-plate</a:t>
            </a:r>
          </a:p>
          <a:p>
            <a:pPr marL="514350" indent="-514350" eaLnBrk="1" hangingPunct="1">
              <a:buFont typeface="Tw Cen MT" panose="020B0602020104020603" pitchFamily="34" charset="0"/>
              <a:buAutoNum type="arabicPeriod"/>
            </a:pPr>
            <a:r>
              <a:rPr lang="en-US" altLang="en-US"/>
              <a:t>Tension band wiring</a:t>
            </a:r>
          </a:p>
          <a:p>
            <a:pPr marL="514350" indent="-514350" eaLnBrk="1" hangingPunct="1">
              <a:buFont typeface="Tw Cen MT" panose="020B0602020104020603" pitchFamily="34" charset="0"/>
              <a:buAutoNum type="arabicPeriod"/>
            </a:pPr>
            <a:r>
              <a:rPr lang="en-US" altLang="en-US"/>
              <a:t>Transfixion screws</a:t>
            </a:r>
          </a:p>
          <a:p>
            <a:pPr marL="514350" indent="-514350" eaLnBrk="1" hangingPunct="1">
              <a:buFont typeface="Tw Cen MT" panose="020B0602020104020603" pitchFamily="34" charset="0"/>
              <a:buAutoNum type="arabicPeriod"/>
            </a:pPr>
            <a:r>
              <a:rPr lang="en-US" altLang="en-US"/>
              <a:t>Kirschner wire fixation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1">
            <a:extLst>
              <a:ext uri="{FF2B5EF4-FFF2-40B4-BE49-F238E27FC236}">
                <a16:creationId xmlns:a16="http://schemas.microsoft.com/office/drawing/2014/main" id="{76D39740-B1F0-48D1-9F6F-4479301C1909}"/>
              </a:ext>
            </a:extLst>
          </p:cNvPr>
          <p:cNvSpPr>
            <a:spLocks noGrp="1"/>
          </p:cNvSpPr>
          <p:nvPr>
            <p:ph type="body" sz="half" idx="2"/>
          </p:nvPr>
        </p:nvSpPr>
        <p:spPr/>
        <p:txBody>
          <a:bodyPr/>
          <a:lstStyle/>
          <a:p>
            <a:endParaRPr lang="en-US" altLang="en-US"/>
          </a:p>
        </p:txBody>
      </p:sp>
      <p:sp>
        <p:nvSpPr>
          <p:cNvPr id="76803" name="Title 2">
            <a:extLst>
              <a:ext uri="{FF2B5EF4-FFF2-40B4-BE49-F238E27FC236}">
                <a16:creationId xmlns:a16="http://schemas.microsoft.com/office/drawing/2014/main" id="{8128C371-8359-402A-B7C5-F7CF840EE3B7}"/>
              </a:ext>
            </a:extLst>
          </p:cNvPr>
          <p:cNvSpPr>
            <a:spLocks noGrp="1"/>
          </p:cNvSpPr>
          <p:nvPr>
            <p:ph type="title"/>
          </p:nvPr>
        </p:nvSpPr>
        <p:spPr/>
        <p:txBody>
          <a:bodyPr/>
          <a:lstStyle/>
          <a:p>
            <a:r>
              <a:rPr lang="en-CA" altLang="en-US"/>
              <a:t>Dynamic compression plate</a:t>
            </a:r>
            <a:endParaRPr lang="en-US" altLang="en-US"/>
          </a:p>
        </p:txBody>
      </p:sp>
      <p:pic>
        <p:nvPicPr>
          <p:cNvPr id="5" name="Picture Placeholder 4">
            <a:extLst>
              <a:ext uri="{FF2B5EF4-FFF2-40B4-BE49-F238E27FC236}">
                <a16:creationId xmlns:a16="http://schemas.microsoft.com/office/drawing/2014/main" id="{E8ADD905-7C8D-49D9-9CE9-74699C79EF16}"/>
              </a:ext>
            </a:extLst>
          </p:cNvPr>
          <p:cNvPicPr>
            <a:picLocks noGrp="1" noChangeAspect="1"/>
          </p:cNvPicPr>
          <p:nvPr>
            <p:ph type="pic" idx="1"/>
          </p:nvPr>
        </p:nvPicPr>
        <p:blipFill>
          <a:blip r:embed="rId2"/>
          <a:srcRect t="9835" b="9835"/>
          <a:stretch>
            <a:fillRect/>
          </a:stretch>
        </p:blipFill>
        <p:spPr>
          <a:xfrm>
            <a:off x="1560513" y="0"/>
            <a:ext cx="7583487" cy="4568825"/>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Placeholder 1">
            <a:extLst>
              <a:ext uri="{FF2B5EF4-FFF2-40B4-BE49-F238E27FC236}">
                <a16:creationId xmlns:a16="http://schemas.microsoft.com/office/drawing/2014/main" id="{6D0D6CBB-5FED-41F7-945B-5ECFF43A4761}"/>
              </a:ext>
            </a:extLst>
          </p:cNvPr>
          <p:cNvSpPr>
            <a:spLocks noGrp="1"/>
          </p:cNvSpPr>
          <p:nvPr>
            <p:ph type="body" sz="half" idx="2"/>
          </p:nvPr>
        </p:nvSpPr>
        <p:spPr/>
        <p:txBody>
          <a:bodyPr/>
          <a:lstStyle/>
          <a:p>
            <a:r>
              <a:rPr lang="en-CA" altLang="en-US"/>
              <a:t>See label.</a:t>
            </a:r>
            <a:endParaRPr lang="en-US" altLang="en-US"/>
          </a:p>
        </p:txBody>
      </p:sp>
      <p:sp>
        <p:nvSpPr>
          <p:cNvPr id="77827" name="Title 2">
            <a:extLst>
              <a:ext uri="{FF2B5EF4-FFF2-40B4-BE49-F238E27FC236}">
                <a16:creationId xmlns:a16="http://schemas.microsoft.com/office/drawing/2014/main" id="{61B6C231-5CEA-4C94-BBC7-D14D0CEA5FF4}"/>
              </a:ext>
            </a:extLst>
          </p:cNvPr>
          <p:cNvSpPr>
            <a:spLocks noGrp="1"/>
          </p:cNvSpPr>
          <p:nvPr>
            <p:ph type="title"/>
          </p:nvPr>
        </p:nvSpPr>
        <p:spPr/>
        <p:txBody>
          <a:bodyPr/>
          <a:lstStyle/>
          <a:p>
            <a:r>
              <a:rPr lang="en-CA" altLang="en-US"/>
              <a:t>Kuntscher nail </a:t>
            </a:r>
            <a:endParaRPr lang="en-US" altLang="en-US"/>
          </a:p>
        </p:txBody>
      </p:sp>
      <p:pic>
        <p:nvPicPr>
          <p:cNvPr id="5" name="Picture Placeholder 4">
            <a:extLst>
              <a:ext uri="{FF2B5EF4-FFF2-40B4-BE49-F238E27FC236}">
                <a16:creationId xmlns:a16="http://schemas.microsoft.com/office/drawing/2014/main" id="{1BEA1040-B71F-405A-B018-AD955D7BF3CD}"/>
              </a:ext>
            </a:extLst>
          </p:cNvPr>
          <p:cNvPicPr>
            <a:picLocks noGrp="1" noChangeAspect="1"/>
          </p:cNvPicPr>
          <p:nvPr>
            <p:ph type="pic" idx="1"/>
          </p:nvPr>
        </p:nvPicPr>
        <p:blipFill>
          <a:blip r:embed="rId2"/>
          <a:srcRect t="9835" b="9835"/>
          <a:stretch>
            <a:fillRect/>
          </a:stretch>
        </p:blipFill>
        <p:spPr>
          <a:xfrm>
            <a:off x="1560513" y="0"/>
            <a:ext cx="7583487" cy="4568825"/>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Placeholder 1">
            <a:extLst>
              <a:ext uri="{FF2B5EF4-FFF2-40B4-BE49-F238E27FC236}">
                <a16:creationId xmlns:a16="http://schemas.microsoft.com/office/drawing/2014/main" id="{B02B93F4-FFAB-4EF0-A356-B9133A538B9F}"/>
              </a:ext>
            </a:extLst>
          </p:cNvPr>
          <p:cNvSpPr>
            <a:spLocks noGrp="1"/>
          </p:cNvSpPr>
          <p:nvPr>
            <p:ph type="body" sz="half" idx="2"/>
          </p:nvPr>
        </p:nvSpPr>
        <p:spPr/>
        <p:txBody>
          <a:bodyPr/>
          <a:lstStyle/>
          <a:p>
            <a:r>
              <a:rPr lang="en-CA" altLang="en-US"/>
              <a:t>See the holes for screws</a:t>
            </a:r>
            <a:endParaRPr lang="en-US" altLang="en-US"/>
          </a:p>
        </p:txBody>
      </p:sp>
      <p:sp>
        <p:nvSpPr>
          <p:cNvPr id="78851" name="Title 2">
            <a:extLst>
              <a:ext uri="{FF2B5EF4-FFF2-40B4-BE49-F238E27FC236}">
                <a16:creationId xmlns:a16="http://schemas.microsoft.com/office/drawing/2014/main" id="{4D7DBFD8-B80B-42BF-89B3-0B595007C57C}"/>
              </a:ext>
            </a:extLst>
          </p:cNvPr>
          <p:cNvSpPr>
            <a:spLocks noGrp="1"/>
          </p:cNvSpPr>
          <p:nvPr>
            <p:ph type="title"/>
          </p:nvPr>
        </p:nvSpPr>
        <p:spPr/>
        <p:txBody>
          <a:bodyPr/>
          <a:lstStyle/>
          <a:p>
            <a:r>
              <a:rPr lang="en-CA" altLang="en-US"/>
              <a:t>Interlocking nail</a:t>
            </a:r>
            <a:endParaRPr lang="en-US" altLang="en-US"/>
          </a:p>
        </p:txBody>
      </p:sp>
      <p:pic>
        <p:nvPicPr>
          <p:cNvPr id="5" name="Picture Placeholder 4">
            <a:extLst>
              <a:ext uri="{FF2B5EF4-FFF2-40B4-BE49-F238E27FC236}">
                <a16:creationId xmlns:a16="http://schemas.microsoft.com/office/drawing/2014/main" id="{CB3ADE10-3534-406F-8BB0-8FAECD23B355}"/>
              </a:ext>
            </a:extLst>
          </p:cNvPr>
          <p:cNvPicPr>
            <a:picLocks noGrp="1" noChangeAspect="1"/>
          </p:cNvPicPr>
          <p:nvPr>
            <p:ph type="pic" idx="1"/>
          </p:nvPr>
        </p:nvPicPr>
        <p:blipFill>
          <a:blip r:embed="rId2"/>
          <a:srcRect t="9835" b="9835"/>
          <a:stretch>
            <a:fillRect/>
          </a:stretch>
        </p:blipFill>
        <p:spPr>
          <a:xfrm>
            <a:off x="1560513" y="0"/>
            <a:ext cx="7583487" cy="4568825"/>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883214E4-FDD2-4DA5-A8CA-5BA0A8507F6A}"/>
              </a:ext>
            </a:extLst>
          </p:cNvPr>
          <p:cNvSpPr>
            <a:spLocks noGrp="1"/>
          </p:cNvSpPr>
          <p:nvPr>
            <p:ph type="title"/>
          </p:nvPr>
        </p:nvSpPr>
        <p:spPr>
          <a:xfrm>
            <a:off x="612775" y="228600"/>
            <a:ext cx="8153400" cy="990600"/>
          </a:xfrm>
        </p:spPr>
        <p:txBody>
          <a:bodyPr/>
          <a:lstStyle/>
          <a:p>
            <a:pPr eaLnBrk="1" hangingPunct="1"/>
            <a:r>
              <a:rPr lang="en-US" altLang="en-US"/>
              <a:t>Metals for internal fixation</a:t>
            </a:r>
          </a:p>
        </p:txBody>
      </p:sp>
      <p:sp>
        <p:nvSpPr>
          <p:cNvPr id="79875" name="Content Placeholder 2">
            <a:extLst>
              <a:ext uri="{FF2B5EF4-FFF2-40B4-BE49-F238E27FC236}">
                <a16:creationId xmlns:a16="http://schemas.microsoft.com/office/drawing/2014/main" id="{84710DDE-7FF6-4DE7-AD77-808DD4A14789}"/>
              </a:ext>
            </a:extLst>
          </p:cNvPr>
          <p:cNvSpPr>
            <a:spLocks noGrp="1"/>
          </p:cNvSpPr>
          <p:nvPr>
            <p:ph sz="quarter" idx="1"/>
          </p:nvPr>
        </p:nvSpPr>
        <p:spPr>
          <a:xfrm>
            <a:off x="612775" y="1600200"/>
            <a:ext cx="8153400" cy="4876800"/>
          </a:xfrm>
        </p:spPr>
        <p:txBody>
          <a:bodyPr/>
          <a:lstStyle/>
          <a:p>
            <a:pPr eaLnBrk="1" hangingPunct="1"/>
            <a:r>
              <a:rPr lang="en-US" altLang="en-US"/>
              <a:t>Must be resistant to corrosion in the tissues.</a:t>
            </a:r>
          </a:p>
          <a:p>
            <a:pPr eaLnBrk="1" hangingPunct="1"/>
            <a:r>
              <a:rPr lang="en-US" altLang="en-US"/>
              <a:t>A special stainless steel containing </a:t>
            </a:r>
            <a:r>
              <a:rPr lang="en-US" altLang="en-US" b="1"/>
              <a:t>chromium, nickel and molybdenum</a:t>
            </a:r>
            <a:r>
              <a:rPr lang="en-US" altLang="en-US"/>
              <a:t> is widely used.</a:t>
            </a:r>
          </a:p>
          <a:p>
            <a:pPr eaLnBrk="1" hangingPunct="1"/>
            <a:r>
              <a:rPr lang="en-US" altLang="en-US"/>
              <a:t>A non-ferrous alloy containing </a:t>
            </a:r>
            <a:r>
              <a:rPr lang="en-US" altLang="en-US" b="1"/>
              <a:t>chromium, cobalt and molybdenum</a:t>
            </a:r>
            <a:r>
              <a:rPr lang="en-US" altLang="en-US"/>
              <a:t> has even better resistance to corrosion in the body and is used for all types of internal appliance except wire.</a:t>
            </a:r>
          </a:p>
          <a:p>
            <a:pPr eaLnBrk="1" hangingPunct="1"/>
            <a:r>
              <a:rPr lang="en-US" altLang="en-US" b="1"/>
              <a:t>Titanium</a:t>
            </a:r>
            <a:r>
              <a:rPr lang="en-US" altLang="en-US"/>
              <a:t> and its alloys are also resistant to corrosion and are used for the manufacture of prostheses and internal fixation devices.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04BF804-8B01-40E4-A181-0DBE1E667516}"/>
              </a:ext>
            </a:extLst>
          </p:cNvPr>
          <p:cNvSpPr>
            <a:spLocks noGrp="1"/>
          </p:cNvSpPr>
          <p:nvPr>
            <p:ph type="title"/>
          </p:nvPr>
        </p:nvSpPr>
        <p:spPr>
          <a:xfrm>
            <a:off x="612775" y="228600"/>
            <a:ext cx="8153400" cy="990600"/>
          </a:xfrm>
        </p:spPr>
        <p:txBody>
          <a:bodyPr/>
          <a:lstStyle/>
          <a:p>
            <a:pPr eaLnBrk="1" hangingPunct="1"/>
            <a:r>
              <a:rPr lang="en-US" altLang="en-US"/>
              <a:t>First Aid</a:t>
            </a:r>
          </a:p>
        </p:txBody>
      </p:sp>
      <p:sp>
        <p:nvSpPr>
          <p:cNvPr id="16387" name="Content Placeholder 2">
            <a:extLst>
              <a:ext uri="{FF2B5EF4-FFF2-40B4-BE49-F238E27FC236}">
                <a16:creationId xmlns:a16="http://schemas.microsoft.com/office/drawing/2014/main" id="{4044D7C5-426F-4557-86A8-6A7A1BC88FFC}"/>
              </a:ext>
            </a:extLst>
          </p:cNvPr>
          <p:cNvSpPr>
            <a:spLocks noGrp="1"/>
          </p:cNvSpPr>
          <p:nvPr>
            <p:ph sz="quarter" idx="1"/>
          </p:nvPr>
        </p:nvSpPr>
        <p:spPr>
          <a:xfrm>
            <a:off x="612775" y="1600200"/>
            <a:ext cx="8153400" cy="4495800"/>
          </a:xfrm>
        </p:spPr>
        <p:txBody>
          <a:bodyPr/>
          <a:lstStyle/>
          <a:p>
            <a:pPr eaLnBrk="1" hangingPunct="1">
              <a:buFont typeface="Wingdings" panose="05000000000000000000" pitchFamily="2" charset="2"/>
              <a:buNone/>
            </a:pPr>
            <a:r>
              <a:rPr lang="en-US" altLang="en-US" b="1"/>
              <a:t>Control haemorrhage:</a:t>
            </a:r>
          </a:p>
          <a:p>
            <a:pPr eaLnBrk="1" hangingPunct="1"/>
            <a:r>
              <a:rPr lang="en-US" altLang="en-US"/>
              <a:t>Apply firm bandage over a pad</a:t>
            </a:r>
          </a:p>
          <a:p>
            <a:pPr eaLnBrk="1" hangingPunct="1"/>
            <a:r>
              <a:rPr lang="en-US" altLang="en-US"/>
              <a:t>Application of tourniquet (if profuse pulsatile bleeding despite pressure)</a:t>
            </a:r>
          </a:p>
          <a:p>
            <a:pPr lvl="1" eaLnBrk="1" hangingPunct="1"/>
            <a:r>
              <a:rPr lang="en-US" altLang="en-US"/>
              <a:t>Time of application must be indicated</a:t>
            </a:r>
          </a:p>
          <a:p>
            <a:pPr eaLnBrk="1" hangingPunct="1"/>
            <a:r>
              <a:rPr lang="en-US" altLang="en-US"/>
              <a:t>Apply firm manual pressure over the main artery at the root of the limb</a:t>
            </a:r>
          </a:p>
          <a:p>
            <a:pPr eaLnBrk="1" hangingPunct="1"/>
            <a:endParaRPr lang="en-US"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84A0D082-70F3-4256-94B6-5E9791AD42E7}"/>
              </a:ext>
            </a:extLst>
          </p:cNvPr>
          <p:cNvSpPr>
            <a:spLocks noGrp="1"/>
          </p:cNvSpPr>
          <p:nvPr>
            <p:ph type="title"/>
          </p:nvPr>
        </p:nvSpPr>
        <p:spPr>
          <a:xfrm>
            <a:off x="612775" y="228600"/>
            <a:ext cx="8153400" cy="990600"/>
          </a:xfrm>
        </p:spPr>
        <p:txBody>
          <a:bodyPr/>
          <a:lstStyle/>
          <a:p>
            <a:pPr eaLnBrk="1" hangingPunct="1"/>
            <a:r>
              <a:rPr lang="en-US" altLang="en-US"/>
              <a:t>The place of operative fixation</a:t>
            </a:r>
          </a:p>
        </p:txBody>
      </p:sp>
      <p:sp>
        <p:nvSpPr>
          <p:cNvPr id="80899" name="Content Placeholder 2">
            <a:extLst>
              <a:ext uri="{FF2B5EF4-FFF2-40B4-BE49-F238E27FC236}">
                <a16:creationId xmlns:a16="http://schemas.microsoft.com/office/drawing/2014/main" id="{106FD14B-D6EA-44C3-90AF-FBC567C67CC0}"/>
              </a:ext>
            </a:extLst>
          </p:cNvPr>
          <p:cNvSpPr>
            <a:spLocks noGrp="1"/>
          </p:cNvSpPr>
          <p:nvPr>
            <p:ph sz="quarter" idx="1"/>
          </p:nvPr>
        </p:nvSpPr>
        <p:spPr>
          <a:xfrm>
            <a:off x="612775" y="1600200"/>
            <a:ext cx="8153400" cy="4495800"/>
          </a:xfrm>
        </p:spPr>
        <p:txBody>
          <a:bodyPr/>
          <a:lstStyle/>
          <a:p>
            <a:pPr eaLnBrk="1" hangingPunct="1"/>
            <a:r>
              <a:rPr lang="en-US" altLang="en-US" sz="3200"/>
              <a:t>Operative fixation is accepted as the best routine method of treating fractures of the neck and trochanteric region of the femur in the elderly.</a:t>
            </a:r>
          </a:p>
          <a:p>
            <a:pPr eaLnBrk="1" hangingPunct="1"/>
            <a:r>
              <a:rPr lang="en-US" altLang="en-US" sz="3200"/>
              <a:t>Intramedullary nailing is used for most fractures of the shaft of femur or tibia, and many fractures of the upper limb are also now routinely operated on.</a:t>
            </a:r>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67F7A7B1-9A5A-46A4-AA93-172538D9FEFF}"/>
              </a:ext>
            </a:extLst>
          </p:cNvPr>
          <p:cNvSpPr>
            <a:spLocks noGrp="1"/>
          </p:cNvSpPr>
          <p:nvPr>
            <p:ph type="title"/>
          </p:nvPr>
        </p:nvSpPr>
        <p:spPr>
          <a:xfrm>
            <a:off x="612775" y="228600"/>
            <a:ext cx="8153400" cy="990600"/>
          </a:xfrm>
        </p:spPr>
        <p:txBody>
          <a:bodyPr/>
          <a:lstStyle/>
          <a:p>
            <a:pPr eaLnBrk="1" hangingPunct="1"/>
            <a:r>
              <a:rPr lang="en-US" altLang="en-US"/>
              <a:t>Advantages of internal fixation</a:t>
            </a:r>
          </a:p>
        </p:txBody>
      </p:sp>
      <p:sp>
        <p:nvSpPr>
          <p:cNvPr id="81923" name="Content Placeholder 2">
            <a:extLst>
              <a:ext uri="{FF2B5EF4-FFF2-40B4-BE49-F238E27FC236}">
                <a16:creationId xmlns:a16="http://schemas.microsoft.com/office/drawing/2014/main" id="{B6C402F6-EFEB-41A0-BF6E-C65C94E9AD01}"/>
              </a:ext>
            </a:extLst>
          </p:cNvPr>
          <p:cNvSpPr>
            <a:spLocks noGrp="1"/>
          </p:cNvSpPr>
          <p:nvPr>
            <p:ph sz="quarter" idx="1"/>
          </p:nvPr>
        </p:nvSpPr>
        <p:spPr>
          <a:xfrm>
            <a:off x="612775" y="1600200"/>
            <a:ext cx="8153400" cy="4495800"/>
          </a:xfrm>
        </p:spPr>
        <p:txBody>
          <a:bodyPr/>
          <a:lstStyle/>
          <a:p>
            <a:pPr eaLnBrk="1" hangingPunct="1"/>
            <a:r>
              <a:rPr lang="en-US" altLang="en-US" sz="3200"/>
              <a:t>Substantial reduction in hospital stay and time away from work</a:t>
            </a:r>
          </a:p>
          <a:p>
            <a:pPr eaLnBrk="1" hangingPunct="1"/>
            <a:r>
              <a:rPr lang="en-US" altLang="en-US" sz="3200"/>
              <a:t>Function of the limb, and particularly of the joints, may be restored earlier</a:t>
            </a:r>
          </a:p>
          <a:p>
            <a:pPr eaLnBrk="1" hangingPunct="1"/>
            <a:r>
              <a:rPr lang="en-US" altLang="en-US" sz="3200"/>
              <a:t>By providing rigid fixation of the fracture, complications such as delayed union and non-union will be reduced.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065F7FBC-8524-46C8-83E6-ABAB97028557}"/>
              </a:ext>
            </a:extLst>
          </p:cNvPr>
          <p:cNvSpPr>
            <a:spLocks noGrp="1"/>
          </p:cNvSpPr>
          <p:nvPr>
            <p:ph type="title"/>
          </p:nvPr>
        </p:nvSpPr>
        <p:spPr>
          <a:xfrm>
            <a:off x="612775" y="228600"/>
            <a:ext cx="8153400" cy="990600"/>
          </a:xfrm>
        </p:spPr>
        <p:txBody>
          <a:bodyPr/>
          <a:lstStyle/>
          <a:p>
            <a:pPr eaLnBrk="1" hangingPunct="1"/>
            <a:r>
              <a:rPr lang="en-US" altLang="en-US"/>
              <a:t>Rehabilitation </a:t>
            </a:r>
          </a:p>
        </p:txBody>
      </p:sp>
      <p:sp>
        <p:nvSpPr>
          <p:cNvPr id="82947" name="Content Placeholder 2">
            <a:extLst>
              <a:ext uri="{FF2B5EF4-FFF2-40B4-BE49-F238E27FC236}">
                <a16:creationId xmlns:a16="http://schemas.microsoft.com/office/drawing/2014/main" id="{7359A3E5-223A-41B4-A7F8-F754874AACAC}"/>
              </a:ext>
            </a:extLst>
          </p:cNvPr>
          <p:cNvSpPr>
            <a:spLocks noGrp="1"/>
          </p:cNvSpPr>
          <p:nvPr>
            <p:ph sz="quarter" idx="1"/>
          </p:nvPr>
        </p:nvSpPr>
        <p:spPr>
          <a:xfrm>
            <a:off x="612775" y="1600200"/>
            <a:ext cx="8153400" cy="4495800"/>
          </a:xfrm>
        </p:spPr>
        <p:txBody>
          <a:bodyPr/>
          <a:lstStyle/>
          <a:p>
            <a:pPr eaLnBrk="1" hangingPunct="1"/>
            <a:r>
              <a:rPr lang="en-US" altLang="en-US"/>
              <a:t>Rehabilitation is always essential</a:t>
            </a:r>
          </a:p>
          <a:p>
            <a:pPr eaLnBrk="1" hangingPunct="1"/>
            <a:r>
              <a:rPr lang="en-US" altLang="en-US"/>
              <a:t>Rehabilitation should begin as soon as the fracture is under definitive treatment</a:t>
            </a:r>
          </a:p>
          <a:p>
            <a:pPr eaLnBrk="1" hangingPunct="1"/>
            <a:r>
              <a:rPr lang="en-US" altLang="en-US" b="1"/>
              <a:t>Purpose of rehabilitation:</a:t>
            </a:r>
          </a:p>
          <a:p>
            <a:pPr lvl="1" eaLnBrk="1" hangingPunct="1"/>
            <a:r>
              <a:rPr lang="en-US" altLang="en-US"/>
              <a:t>Preserve function while the fracture is uniting</a:t>
            </a:r>
          </a:p>
          <a:p>
            <a:pPr lvl="1" eaLnBrk="1" hangingPunct="1"/>
            <a:r>
              <a:rPr lang="en-US" altLang="en-US"/>
              <a:t>Restore function to normal when the fracture is united</a:t>
            </a:r>
          </a:p>
          <a:p>
            <a:pPr eaLnBrk="1" hangingPunct="1"/>
            <a:r>
              <a:rPr lang="en-US" altLang="en-US"/>
              <a:t>This purpose is achieved by encouraging the patient to help himself by </a:t>
            </a:r>
            <a:r>
              <a:rPr lang="en-US" altLang="en-US" b="1"/>
              <a:t>active use</a:t>
            </a:r>
            <a:r>
              <a:rPr lang="en-US" altLang="en-US"/>
              <a:t> and </a:t>
            </a:r>
            <a:r>
              <a:rPr lang="en-US" altLang="en-US" b="1"/>
              <a:t>active exercises</a:t>
            </a:r>
          </a:p>
          <a:p>
            <a:pPr eaLnBrk="1" hangingPunct="1"/>
            <a:r>
              <a:rPr lang="en-US" altLang="en-US"/>
              <a:t>Supervision of a physiotherapist is required.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83A83045-54C6-4229-9F6B-4525B6C08FCC}"/>
              </a:ext>
            </a:extLst>
          </p:cNvPr>
          <p:cNvSpPr>
            <a:spLocks noGrp="1"/>
          </p:cNvSpPr>
          <p:nvPr>
            <p:ph type="title"/>
          </p:nvPr>
        </p:nvSpPr>
        <p:spPr>
          <a:xfrm>
            <a:off x="612775" y="228600"/>
            <a:ext cx="8153400" cy="990600"/>
          </a:xfrm>
        </p:spPr>
        <p:txBody>
          <a:bodyPr/>
          <a:lstStyle/>
          <a:p>
            <a:r>
              <a:rPr lang="en-US" altLang="en-US"/>
              <a:t>Assignment </a:t>
            </a:r>
          </a:p>
        </p:txBody>
      </p:sp>
      <p:sp>
        <p:nvSpPr>
          <p:cNvPr id="83971" name="Content Placeholder 2">
            <a:extLst>
              <a:ext uri="{FF2B5EF4-FFF2-40B4-BE49-F238E27FC236}">
                <a16:creationId xmlns:a16="http://schemas.microsoft.com/office/drawing/2014/main" id="{21B887BA-65FE-46DE-B86A-979E8AB7AB75}"/>
              </a:ext>
            </a:extLst>
          </p:cNvPr>
          <p:cNvSpPr>
            <a:spLocks noGrp="1"/>
          </p:cNvSpPr>
          <p:nvPr>
            <p:ph sz="quarter" idx="1"/>
          </p:nvPr>
        </p:nvSpPr>
        <p:spPr>
          <a:xfrm>
            <a:off x="612775" y="1600200"/>
            <a:ext cx="8153400" cy="4495800"/>
          </a:xfrm>
        </p:spPr>
        <p:txBody>
          <a:bodyPr/>
          <a:lstStyle/>
          <a:p>
            <a:r>
              <a:rPr lang="en-US" altLang="en-US"/>
              <a:t>Name and describe the various types of walking aids and other ambulatory aids.</a:t>
            </a:r>
          </a:p>
          <a:p>
            <a:r>
              <a:rPr lang="en-US" altLang="en-US"/>
              <a:t>State their uses</a:t>
            </a:r>
          </a:p>
          <a:p>
            <a:endParaRPr lang="en-US"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Placeholder 1">
            <a:extLst>
              <a:ext uri="{FF2B5EF4-FFF2-40B4-BE49-F238E27FC236}">
                <a16:creationId xmlns:a16="http://schemas.microsoft.com/office/drawing/2014/main" id="{7C128BFC-CD7B-4FD6-887F-5BD2F1BDADE4}"/>
              </a:ext>
            </a:extLst>
          </p:cNvPr>
          <p:cNvSpPr>
            <a:spLocks noGrp="1"/>
          </p:cNvSpPr>
          <p:nvPr>
            <p:ph type="body" idx="1"/>
          </p:nvPr>
        </p:nvSpPr>
        <p:spPr/>
        <p:txBody>
          <a:bodyPr/>
          <a:lstStyle/>
          <a:p>
            <a:r>
              <a:rPr lang="en-CA" altLang="en-US"/>
              <a:t>Thank you.</a:t>
            </a:r>
            <a:endParaRPr lang="en-US" altLang="en-US"/>
          </a:p>
        </p:txBody>
      </p:sp>
      <p:sp>
        <p:nvSpPr>
          <p:cNvPr id="84995" name="Title 2">
            <a:extLst>
              <a:ext uri="{FF2B5EF4-FFF2-40B4-BE49-F238E27FC236}">
                <a16:creationId xmlns:a16="http://schemas.microsoft.com/office/drawing/2014/main" id="{42C796E9-19BE-4330-8C03-ECCFB951075C}"/>
              </a:ext>
            </a:extLst>
          </p:cNvPr>
          <p:cNvSpPr>
            <a:spLocks noGrp="1"/>
          </p:cNvSpPr>
          <p:nvPr>
            <p:ph type="title"/>
          </p:nvPr>
        </p:nvSpPr>
        <p:spPr/>
        <p:txBody>
          <a:bodyPr/>
          <a:lstStyle/>
          <a:p>
            <a:r>
              <a:rPr lang="en-US" altLang="en-US" b="1"/>
              <a:t>THE END</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586956A-48D8-4939-8714-277875AF38CB}"/>
              </a:ext>
            </a:extLst>
          </p:cNvPr>
          <p:cNvSpPr>
            <a:spLocks noGrp="1"/>
          </p:cNvSpPr>
          <p:nvPr>
            <p:ph type="title"/>
          </p:nvPr>
        </p:nvSpPr>
        <p:spPr>
          <a:xfrm>
            <a:off x="612775" y="228600"/>
            <a:ext cx="8153400" cy="990600"/>
          </a:xfrm>
        </p:spPr>
        <p:txBody>
          <a:bodyPr/>
          <a:lstStyle/>
          <a:p>
            <a:pPr eaLnBrk="1" hangingPunct="1"/>
            <a:r>
              <a:rPr lang="en-US" altLang="en-US"/>
              <a:t>Clinical assessment</a:t>
            </a:r>
          </a:p>
        </p:txBody>
      </p:sp>
      <p:sp>
        <p:nvSpPr>
          <p:cNvPr id="17411" name="Content Placeholder 2">
            <a:extLst>
              <a:ext uri="{FF2B5EF4-FFF2-40B4-BE49-F238E27FC236}">
                <a16:creationId xmlns:a16="http://schemas.microsoft.com/office/drawing/2014/main" id="{BE15504D-98CD-4D4A-942B-4E825E6E9CC7}"/>
              </a:ext>
            </a:extLst>
          </p:cNvPr>
          <p:cNvSpPr>
            <a:spLocks noGrp="1"/>
          </p:cNvSpPr>
          <p:nvPr>
            <p:ph sz="quarter" idx="1"/>
          </p:nvPr>
        </p:nvSpPr>
        <p:spPr>
          <a:xfrm>
            <a:off x="612775" y="1600200"/>
            <a:ext cx="8153400" cy="4495800"/>
          </a:xfrm>
        </p:spPr>
        <p:txBody>
          <a:bodyPr/>
          <a:lstStyle/>
          <a:p>
            <a:pPr eaLnBrk="1" hangingPunct="1"/>
            <a:r>
              <a:rPr lang="en-US" altLang="en-US"/>
              <a:t>Follow the priorities of management of a multiple injury patient.</a:t>
            </a:r>
          </a:p>
          <a:p>
            <a:pPr eaLnBrk="1" hangingPunct="1"/>
            <a:r>
              <a:rPr lang="en-US" altLang="en-US"/>
              <a:t>Primary survey – ABC</a:t>
            </a:r>
          </a:p>
          <a:p>
            <a:pPr eaLnBrk="1" hangingPunct="1"/>
            <a:r>
              <a:rPr lang="en-US" altLang="en-US"/>
              <a:t>Secondary survey</a:t>
            </a:r>
          </a:p>
          <a:p>
            <a:pPr lvl="1" eaLnBrk="1" hangingPunct="1"/>
            <a:r>
              <a:rPr lang="en-US" altLang="en-US"/>
              <a:t>Re-examine ABC</a:t>
            </a:r>
          </a:p>
          <a:p>
            <a:pPr lvl="1" eaLnBrk="1" hangingPunct="1"/>
            <a:r>
              <a:rPr lang="en-US" altLang="en-US"/>
              <a:t>Investigate as per injury</a:t>
            </a:r>
          </a:p>
          <a:p>
            <a:pPr lvl="1" eaLnBrk="1" hangingPunct="1"/>
            <a:r>
              <a:rPr lang="en-US" altLang="en-US"/>
              <a:t>Physical examination of all systems</a:t>
            </a:r>
          </a:p>
          <a:p>
            <a:pPr lvl="1" eaLnBrk="1" hangingPunct="1"/>
            <a:r>
              <a:rPr lang="en-US" altLang="en-US"/>
              <a:t>Drug treatment (analgesics, antibiotics, tetanus toxoid)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43F73C5-10B1-49E0-AA2D-752DB53B7F25}"/>
              </a:ext>
            </a:extLst>
          </p:cNvPr>
          <p:cNvSpPr>
            <a:spLocks noGrp="1"/>
          </p:cNvSpPr>
          <p:nvPr>
            <p:ph type="title"/>
          </p:nvPr>
        </p:nvSpPr>
        <p:spPr>
          <a:xfrm>
            <a:off x="612775" y="228600"/>
            <a:ext cx="8153400" cy="990600"/>
          </a:xfrm>
        </p:spPr>
        <p:txBody>
          <a:bodyPr/>
          <a:lstStyle/>
          <a:p>
            <a:pPr eaLnBrk="1" hangingPunct="1"/>
            <a:r>
              <a:rPr lang="en-US" altLang="en-US"/>
              <a:t>Clinical assessment</a:t>
            </a:r>
          </a:p>
        </p:txBody>
      </p:sp>
      <p:sp>
        <p:nvSpPr>
          <p:cNvPr id="18435" name="Content Placeholder 2">
            <a:extLst>
              <a:ext uri="{FF2B5EF4-FFF2-40B4-BE49-F238E27FC236}">
                <a16:creationId xmlns:a16="http://schemas.microsoft.com/office/drawing/2014/main" id="{23253BD7-4DB7-4885-8FD5-D8C05EEDF61A}"/>
              </a:ext>
            </a:extLst>
          </p:cNvPr>
          <p:cNvSpPr>
            <a:spLocks noGrp="1"/>
          </p:cNvSpPr>
          <p:nvPr>
            <p:ph sz="quarter" idx="1"/>
          </p:nvPr>
        </p:nvSpPr>
        <p:spPr>
          <a:xfrm>
            <a:off x="612775" y="1600200"/>
            <a:ext cx="8153400" cy="4495800"/>
          </a:xfrm>
        </p:spPr>
        <p:txBody>
          <a:bodyPr/>
          <a:lstStyle/>
          <a:p>
            <a:pPr eaLnBrk="1" hangingPunct="1">
              <a:buFont typeface="Wingdings" panose="05000000000000000000" pitchFamily="2" charset="2"/>
              <a:buNone/>
            </a:pPr>
            <a:r>
              <a:rPr lang="en-US" altLang="en-US" b="1"/>
              <a:t>Examination of the limb should determine:</a:t>
            </a:r>
          </a:p>
          <a:p>
            <a:pPr eaLnBrk="1" hangingPunct="1"/>
            <a:r>
              <a:rPr lang="en-US" altLang="en-US"/>
              <a:t>Whether there is a wound communicating with the fracture</a:t>
            </a:r>
          </a:p>
          <a:p>
            <a:pPr eaLnBrk="1" hangingPunct="1"/>
            <a:r>
              <a:rPr lang="en-US" altLang="en-US"/>
              <a:t>Evidence of vascular injury</a:t>
            </a:r>
          </a:p>
          <a:p>
            <a:pPr eaLnBrk="1" hangingPunct="1"/>
            <a:r>
              <a:rPr lang="en-US" altLang="en-US"/>
              <a:t>Evidence of nerve injury</a:t>
            </a:r>
          </a:p>
          <a:p>
            <a:pPr eaLnBrk="1" hangingPunct="1"/>
            <a:r>
              <a:rPr lang="en-US" altLang="en-US"/>
              <a:t>Evidence of visceral injury</a:t>
            </a:r>
          </a:p>
          <a:p>
            <a:pPr eaLnBrk="1" hangingPunct="1"/>
            <a:endParaRPr lang="en-US" alt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Median</Template>
  <TotalTime>2742</TotalTime>
  <Words>2362</Words>
  <Application>Microsoft Office PowerPoint</Application>
  <PresentationFormat>On-screen Show (4:3)</PresentationFormat>
  <Paragraphs>329</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Median</vt:lpstr>
      <vt:lpstr>Principles of fracture MANAGEMENT</vt:lpstr>
      <vt:lpstr>Learning objectives</vt:lpstr>
      <vt:lpstr>Initial management</vt:lpstr>
      <vt:lpstr>First Aid</vt:lpstr>
      <vt:lpstr>First Aid</vt:lpstr>
      <vt:lpstr>First Aid</vt:lpstr>
      <vt:lpstr>First Aid</vt:lpstr>
      <vt:lpstr>Clinical assessment</vt:lpstr>
      <vt:lpstr>Clinical assessment</vt:lpstr>
      <vt:lpstr>Resuscitation </vt:lpstr>
      <vt:lpstr>Resuscitation…</vt:lpstr>
      <vt:lpstr>Initial management</vt:lpstr>
      <vt:lpstr>Advanced trauma life support (ATLS)</vt:lpstr>
      <vt:lpstr>Priorities … primary survey</vt:lpstr>
      <vt:lpstr>Primary survey…</vt:lpstr>
      <vt:lpstr>Priorities… primary survey</vt:lpstr>
      <vt:lpstr>Priorities… Secondary survey</vt:lpstr>
      <vt:lpstr>Priorities… secondary survey</vt:lpstr>
      <vt:lpstr>Definitive care</vt:lpstr>
      <vt:lpstr>TREATMENT OF UNCOMPLICATED FRACTURES</vt:lpstr>
      <vt:lpstr>Fundamental principles of fracture treatment</vt:lpstr>
      <vt:lpstr>Reduction </vt:lpstr>
      <vt:lpstr>Reduction…</vt:lpstr>
      <vt:lpstr>Methods of reduction</vt:lpstr>
      <vt:lpstr>Immobilization </vt:lpstr>
      <vt:lpstr>Immobilization </vt:lpstr>
      <vt:lpstr>Immobilization</vt:lpstr>
      <vt:lpstr>Immobilization</vt:lpstr>
      <vt:lpstr>Immobilization</vt:lpstr>
      <vt:lpstr>Methods of immobilization</vt:lpstr>
      <vt:lpstr>Immobilization by plaster</vt:lpstr>
      <vt:lpstr>Padding a limb before application of POP</vt:lpstr>
      <vt:lpstr>Immobilization by sustained traction</vt:lpstr>
      <vt:lpstr>Tractions…</vt:lpstr>
      <vt:lpstr>Tractions </vt:lpstr>
      <vt:lpstr>Skeletal traction </vt:lpstr>
      <vt:lpstr>Sites of skeletal traction</vt:lpstr>
      <vt:lpstr>Skeletal traction</vt:lpstr>
      <vt:lpstr>Denham pin</vt:lpstr>
      <vt:lpstr>Steinmann pin with stirrup</vt:lpstr>
      <vt:lpstr>Balanced skeletal traction</vt:lpstr>
      <vt:lpstr>Skin traction</vt:lpstr>
      <vt:lpstr>Types of traction</vt:lpstr>
      <vt:lpstr>Hamilton-Russel skin traction</vt:lpstr>
      <vt:lpstr>Types of traction…</vt:lpstr>
      <vt:lpstr>Complications of traction</vt:lpstr>
      <vt:lpstr>Tractions…</vt:lpstr>
      <vt:lpstr>External fixation</vt:lpstr>
      <vt:lpstr>Immobilization by external fixation</vt:lpstr>
      <vt:lpstr>External fixation</vt:lpstr>
      <vt:lpstr>External fixation of radial #</vt:lpstr>
      <vt:lpstr>External fixation of distal radius #</vt:lpstr>
      <vt:lpstr>External fixation</vt:lpstr>
      <vt:lpstr>External fixation</vt:lpstr>
      <vt:lpstr>External fixation</vt:lpstr>
      <vt:lpstr>External fixation of pelvic fracture</vt:lpstr>
      <vt:lpstr>External fixation</vt:lpstr>
      <vt:lpstr>External fixation</vt:lpstr>
      <vt:lpstr>External fixators</vt:lpstr>
      <vt:lpstr>External fixators …</vt:lpstr>
      <vt:lpstr>Internal fixation</vt:lpstr>
      <vt:lpstr>Immobilization by internal fixation</vt:lpstr>
      <vt:lpstr>Internal fixation</vt:lpstr>
      <vt:lpstr>Indications of internal fixation…</vt:lpstr>
      <vt:lpstr>Methods of internal fixation</vt:lpstr>
      <vt:lpstr>Dynamic compression plate</vt:lpstr>
      <vt:lpstr>Kuntscher nail </vt:lpstr>
      <vt:lpstr>Interlocking nail</vt:lpstr>
      <vt:lpstr>Metals for internal fixation</vt:lpstr>
      <vt:lpstr>The place of operative fixation</vt:lpstr>
      <vt:lpstr>Advantages of internal fixation</vt:lpstr>
      <vt:lpstr>Rehabilitation </vt:lpstr>
      <vt:lpstr>Assignment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juma</dc:creator>
  <cp:lastModifiedBy>peterjuma1966@gmail.com</cp:lastModifiedBy>
  <cp:revision>126</cp:revision>
  <cp:lastPrinted>2017-11-17T08:02:11Z</cp:lastPrinted>
  <dcterms:created xsi:type="dcterms:W3CDTF">2014-10-07T06:04:42Z</dcterms:created>
  <dcterms:modified xsi:type="dcterms:W3CDTF">2020-08-05T10:18:51Z</dcterms:modified>
</cp:coreProperties>
</file>