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16" r:id="rId1"/>
  </p:sldMasterIdLst>
  <p:notesMasterIdLst>
    <p:notesMasterId r:id="rId30"/>
  </p:notesMasterIdLst>
  <p:sldIdLst>
    <p:sldId id="268" r:id="rId2"/>
    <p:sldId id="282" r:id="rId3"/>
    <p:sldId id="300" r:id="rId4"/>
    <p:sldId id="306" r:id="rId5"/>
    <p:sldId id="308" r:id="rId6"/>
    <p:sldId id="269" r:id="rId7"/>
    <p:sldId id="257" r:id="rId8"/>
    <p:sldId id="258" r:id="rId9"/>
    <p:sldId id="260" r:id="rId10"/>
    <p:sldId id="261" r:id="rId11"/>
    <p:sldId id="270" r:id="rId12"/>
    <p:sldId id="303" r:id="rId13"/>
    <p:sldId id="309" r:id="rId14"/>
    <p:sldId id="310" r:id="rId15"/>
    <p:sldId id="271" r:id="rId16"/>
    <p:sldId id="307" r:id="rId17"/>
    <p:sldId id="311" r:id="rId18"/>
    <p:sldId id="273" r:id="rId19"/>
    <p:sldId id="312" r:id="rId20"/>
    <p:sldId id="286" r:id="rId21"/>
    <p:sldId id="265" r:id="rId22"/>
    <p:sldId id="297" r:id="rId23"/>
    <p:sldId id="277" r:id="rId24"/>
    <p:sldId id="304" r:id="rId25"/>
    <p:sldId id="313" r:id="rId26"/>
    <p:sldId id="314" r:id="rId27"/>
    <p:sldId id="315" r:id="rId28"/>
    <p:sldId id="305"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4DD3"/>
    <a:srgbClr val="2BB3C5"/>
    <a:srgbClr val="CCECFF"/>
    <a:srgbClr val="9AD8EE"/>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29" autoAdjust="0"/>
    <p:restoredTop sz="94660"/>
  </p:normalViewPr>
  <p:slideViewPr>
    <p:cSldViewPr snapToGrid="0">
      <p:cViewPr varScale="1">
        <p:scale>
          <a:sx n="81" d="100"/>
          <a:sy n="81" d="100"/>
        </p:scale>
        <p:origin x="39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239139-1CB1-4998-B65D-A76847A0416D}" type="doc">
      <dgm:prSet loTypeId="urn:microsoft.com/office/officeart/2005/8/layout/radial5" loCatId="cycle" qsTypeId="urn:microsoft.com/office/officeart/2005/8/quickstyle/simple3" qsCatId="simple" csTypeId="urn:microsoft.com/office/officeart/2005/8/colors/colorful1" csCatId="colorful" phldr="1"/>
      <dgm:spPr/>
      <dgm:t>
        <a:bodyPr/>
        <a:lstStyle/>
        <a:p>
          <a:endParaRPr lang="en-GB"/>
        </a:p>
      </dgm:t>
    </dgm:pt>
    <dgm:pt modelId="{4D90F22D-C546-4223-851D-F5CB716CC390}">
      <dgm:prSet phldrT="[Text]"/>
      <dgm:spPr/>
      <dgm:t>
        <a:bodyPr/>
        <a:lstStyle/>
        <a:p>
          <a:r>
            <a:rPr lang="en-GB" dirty="0"/>
            <a:t>Teacher</a:t>
          </a:r>
        </a:p>
      </dgm:t>
    </dgm:pt>
    <dgm:pt modelId="{C7BFA4FF-4B30-4718-AD4F-C21D312D73D0}" type="parTrans" cxnId="{5CCAC948-04AD-421B-B979-9311DC4FBF16}">
      <dgm:prSet/>
      <dgm:spPr/>
      <dgm:t>
        <a:bodyPr/>
        <a:lstStyle/>
        <a:p>
          <a:endParaRPr lang="en-GB"/>
        </a:p>
      </dgm:t>
    </dgm:pt>
    <dgm:pt modelId="{C275A5A2-FE3F-4360-9BEE-A989CC48BB7A}" type="sibTrans" cxnId="{5CCAC948-04AD-421B-B979-9311DC4FBF16}">
      <dgm:prSet/>
      <dgm:spPr/>
      <dgm:t>
        <a:bodyPr/>
        <a:lstStyle/>
        <a:p>
          <a:endParaRPr lang="en-GB"/>
        </a:p>
      </dgm:t>
    </dgm:pt>
    <dgm:pt modelId="{B3E81FAC-474B-4FC7-B99A-86BDEBED9D74}">
      <dgm:prSet phldrT="[Text]" custT="1"/>
      <dgm:spPr/>
      <dgm:t>
        <a:bodyPr/>
        <a:lstStyle/>
        <a:p>
          <a:r>
            <a:rPr lang="en-GB" sz="1600" dirty="0"/>
            <a:t>What will the learners learn?</a:t>
          </a:r>
        </a:p>
      </dgm:t>
    </dgm:pt>
    <dgm:pt modelId="{1445F9ED-1D3A-4246-98B9-0C060ED0456D}" type="parTrans" cxnId="{D5CEFBAE-6B84-484A-BB18-53DC3EB4A821}">
      <dgm:prSet/>
      <dgm:spPr/>
      <dgm:t>
        <a:bodyPr/>
        <a:lstStyle/>
        <a:p>
          <a:endParaRPr lang="en-GB"/>
        </a:p>
      </dgm:t>
    </dgm:pt>
    <dgm:pt modelId="{C61DC424-2E0A-4D15-BF1B-B5D951214816}" type="sibTrans" cxnId="{D5CEFBAE-6B84-484A-BB18-53DC3EB4A821}">
      <dgm:prSet/>
      <dgm:spPr/>
      <dgm:t>
        <a:bodyPr/>
        <a:lstStyle/>
        <a:p>
          <a:endParaRPr lang="en-GB"/>
        </a:p>
      </dgm:t>
    </dgm:pt>
    <dgm:pt modelId="{E07612A4-74BF-4288-B0D7-ADF500A8E67A}">
      <dgm:prSet phldrT="[Text]"/>
      <dgm:spPr/>
      <dgm:t>
        <a:bodyPr/>
        <a:lstStyle/>
        <a:p>
          <a:r>
            <a:rPr lang="en-GB" dirty="0"/>
            <a:t>Who is the learner?</a:t>
          </a:r>
        </a:p>
      </dgm:t>
    </dgm:pt>
    <dgm:pt modelId="{DC83E1AD-973F-4068-BE04-6E379038EA07}" type="parTrans" cxnId="{C4F13A51-01FF-4C12-A76E-6093C4512985}">
      <dgm:prSet/>
      <dgm:spPr/>
      <dgm:t>
        <a:bodyPr/>
        <a:lstStyle/>
        <a:p>
          <a:endParaRPr lang="en-GB"/>
        </a:p>
      </dgm:t>
    </dgm:pt>
    <dgm:pt modelId="{DB753B63-FEE9-4131-9643-E2493C1FDDC5}" type="sibTrans" cxnId="{C4F13A51-01FF-4C12-A76E-6093C4512985}">
      <dgm:prSet/>
      <dgm:spPr/>
      <dgm:t>
        <a:bodyPr/>
        <a:lstStyle/>
        <a:p>
          <a:endParaRPr lang="en-GB"/>
        </a:p>
      </dgm:t>
    </dgm:pt>
    <dgm:pt modelId="{F507C80F-09FB-46E1-AFA2-64638574DD73}">
      <dgm:prSet phldrT="[Text]"/>
      <dgm:spPr/>
      <dgm:t>
        <a:bodyPr/>
        <a:lstStyle/>
        <a:p>
          <a:r>
            <a:rPr lang="en-GB" dirty="0"/>
            <a:t>How will I facilitate learning?</a:t>
          </a:r>
        </a:p>
      </dgm:t>
    </dgm:pt>
    <dgm:pt modelId="{393B47DA-D667-46D9-A702-C608408396AB}" type="parTrans" cxnId="{96336458-C769-4366-93F5-B89BADB2C86D}">
      <dgm:prSet/>
      <dgm:spPr/>
      <dgm:t>
        <a:bodyPr/>
        <a:lstStyle/>
        <a:p>
          <a:endParaRPr lang="en-GB"/>
        </a:p>
      </dgm:t>
    </dgm:pt>
    <dgm:pt modelId="{6D62A31A-F125-4DD9-8AAE-4C87D20C4CF1}" type="sibTrans" cxnId="{96336458-C769-4366-93F5-B89BADB2C86D}">
      <dgm:prSet/>
      <dgm:spPr/>
      <dgm:t>
        <a:bodyPr/>
        <a:lstStyle/>
        <a:p>
          <a:endParaRPr lang="en-GB"/>
        </a:p>
      </dgm:t>
    </dgm:pt>
    <dgm:pt modelId="{0857C78E-1620-4FF4-90B8-35BEE8A2A4DF}">
      <dgm:prSet phldrT="[Text]"/>
      <dgm:spPr/>
      <dgm:t>
        <a:bodyPr/>
        <a:lstStyle/>
        <a:p>
          <a:r>
            <a:rPr lang="en-GB" dirty="0"/>
            <a:t>Do my learners understand?</a:t>
          </a:r>
        </a:p>
      </dgm:t>
    </dgm:pt>
    <dgm:pt modelId="{27FE4975-D214-46CC-9F8E-9A817795CAD4}" type="parTrans" cxnId="{8A3B652A-65A7-49D4-9F35-CE4481ADF19D}">
      <dgm:prSet/>
      <dgm:spPr/>
      <dgm:t>
        <a:bodyPr/>
        <a:lstStyle/>
        <a:p>
          <a:endParaRPr lang="en-GB"/>
        </a:p>
      </dgm:t>
    </dgm:pt>
    <dgm:pt modelId="{E9595AA0-570D-430B-92F5-0369B71DD1F2}" type="sibTrans" cxnId="{8A3B652A-65A7-49D4-9F35-CE4481ADF19D}">
      <dgm:prSet/>
      <dgm:spPr/>
      <dgm:t>
        <a:bodyPr/>
        <a:lstStyle/>
        <a:p>
          <a:endParaRPr lang="en-GB"/>
        </a:p>
      </dgm:t>
    </dgm:pt>
    <dgm:pt modelId="{9C5A903F-6A56-4DF2-95C2-BB01931BB741}" type="pres">
      <dgm:prSet presAssocID="{E7239139-1CB1-4998-B65D-A76847A0416D}" presName="Name0" presStyleCnt="0">
        <dgm:presLayoutVars>
          <dgm:chMax val="1"/>
          <dgm:dir/>
          <dgm:animLvl val="ctr"/>
          <dgm:resizeHandles val="exact"/>
        </dgm:presLayoutVars>
      </dgm:prSet>
      <dgm:spPr/>
    </dgm:pt>
    <dgm:pt modelId="{2B99303B-CB61-43F5-81B6-63BA50EBA19F}" type="pres">
      <dgm:prSet presAssocID="{4D90F22D-C546-4223-851D-F5CB716CC390}" presName="centerShape" presStyleLbl="node0" presStyleIdx="0" presStyleCnt="1"/>
      <dgm:spPr/>
    </dgm:pt>
    <dgm:pt modelId="{D07D2F85-CB20-49B0-8AA4-61215EDEA2F0}" type="pres">
      <dgm:prSet presAssocID="{1445F9ED-1D3A-4246-98B9-0C060ED0456D}" presName="parTrans" presStyleLbl="sibTrans2D1" presStyleIdx="0" presStyleCnt="4"/>
      <dgm:spPr/>
    </dgm:pt>
    <dgm:pt modelId="{499C8E2F-8501-41BF-BBC3-AFD0F44AC03D}" type="pres">
      <dgm:prSet presAssocID="{1445F9ED-1D3A-4246-98B9-0C060ED0456D}" presName="connectorText" presStyleLbl="sibTrans2D1" presStyleIdx="0" presStyleCnt="4"/>
      <dgm:spPr/>
    </dgm:pt>
    <dgm:pt modelId="{1743C23C-3F6B-4382-AC48-1288682916C2}" type="pres">
      <dgm:prSet presAssocID="{B3E81FAC-474B-4FC7-B99A-86BDEBED9D74}" presName="node" presStyleLbl="node1" presStyleIdx="0" presStyleCnt="4" custScaleX="122881">
        <dgm:presLayoutVars>
          <dgm:bulletEnabled val="1"/>
        </dgm:presLayoutVars>
      </dgm:prSet>
      <dgm:spPr/>
    </dgm:pt>
    <dgm:pt modelId="{9B991E00-EE0A-4E9E-93BD-9420ECAAC40E}" type="pres">
      <dgm:prSet presAssocID="{DC83E1AD-973F-4068-BE04-6E379038EA07}" presName="parTrans" presStyleLbl="sibTrans2D1" presStyleIdx="1" presStyleCnt="4"/>
      <dgm:spPr/>
    </dgm:pt>
    <dgm:pt modelId="{FFA0A7B8-8E8C-4F4C-9CB6-AEEB39DFAEE8}" type="pres">
      <dgm:prSet presAssocID="{DC83E1AD-973F-4068-BE04-6E379038EA07}" presName="connectorText" presStyleLbl="sibTrans2D1" presStyleIdx="1" presStyleCnt="4"/>
      <dgm:spPr/>
    </dgm:pt>
    <dgm:pt modelId="{2DD8B5FF-FDEB-44AB-96AC-9DC2CD025C12}" type="pres">
      <dgm:prSet presAssocID="{E07612A4-74BF-4288-B0D7-ADF500A8E67A}" presName="node" presStyleLbl="node1" presStyleIdx="1" presStyleCnt="4">
        <dgm:presLayoutVars>
          <dgm:bulletEnabled val="1"/>
        </dgm:presLayoutVars>
      </dgm:prSet>
      <dgm:spPr/>
    </dgm:pt>
    <dgm:pt modelId="{9DECEE02-9331-4FD9-945A-449A45956B73}" type="pres">
      <dgm:prSet presAssocID="{393B47DA-D667-46D9-A702-C608408396AB}" presName="parTrans" presStyleLbl="sibTrans2D1" presStyleIdx="2" presStyleCnt="4"/>
      <dgm:spPr/>
    </dgm:pt>
    <dgm:pt modelId="{8B50BA3A-1F80-4B28-9ED6-2A0E1F3B927C}" type="pres">
      <dgm:prSet presAssocID="{393B47DA-D667-46D9-A702-C608408396AB}" presName="connectorText" presStyleLbl="sibTrans2D1" presStyleIdx="2" presStyleCnt="4"/>
      <dgm:spPr/>
    </dgm:pt>
    <dgm:pt modelId="{E08A4EAE-D59B-4487-987D-F9059566BC4E}" type="pres">
      <dgm:prSet presAssocID="{F507C80F-09FB-46E1-AFA2-64638574DD73}" presName="node" presStyleLbl="node1" presStyleIdx="2" presStyleCnt="4">
        <dgm:presLayoutVars>
          <dgm:bulletEnabled val="1"/>
        </dgm:presLayoutVars>
      </dgm:prSet>
      <dgm:spPr/>
    </dgm:pt>
    <dgm:pt modelId="{5DD732D6-8ECC-4A62-B125-65B0E657C61B}" type="pres">
      <dgm:prSet presAssocID="{27FE4975-D214-46CC-9F8E-9A817795CAD4}" presName="parTrans" presStyleLbl="sibTrans2D1" presStyleIdx="3" presStyleCnt="4"/>
      <dgm:spPr/>
    </dgm:pt>
    <dgm:pt modelId="{719ABFD7-FAAA-42BB-A7A2-0C3549B9E874}" type="pres">
      <dgm:prSet presAssocID="{27FE4975-D214-46CC-9F8E-9A817795CAD4}" presName="connectorText" presStyleLbl="sibTrans2D1" presStyleIdx="3" presStyleCnt="4"/>
      <dgm:spPr/>
    </dgm:pt>
    <dgm:pt modelId="{1F9E57B0-86FF-41F0-A87C-213303331799}" type="pres">
      <dgm:prSet presAssocID="{0857C78E-1620-4FF4-90B8-35BEE8A2A4DF}" presName="node" presStyleLbl="node1" presStyleIdx="3" presStyleCnt="4" custScaleX="115004" custScaleY="108585">
        <dgm:presLayoutVars>
          <dgm:bulletEnabled val="1"/>
        </dgm:presLayoutVars>
      </dgm:prSet>
      <dgm:spPr/>
    </dgm:pt>
  </dgm:ptLst>
  <dgm:cxnLst>
    <dgm:cxn modelId="{7C52CA0C-ADE8-4F1C-9D01-5186EE089D2A}" type="presOf" srcId="{1445F9ED-1D3A-4246-98B9-0C060ED0456D}" destId="{499C8E2F-8501-41BF-BBC3-AFD0F44AC03D}" srcOrd="1" destOrd="0" presId="urn:microsoft.com/office/officeart/2005/8/layout/radial5"/>
    <dgm:cxn modelId="{9FCD780E-F6BC-4D78-8FB1-A89308F24B0D}" type="presOf" srcId="{E7239139-1CB1-4998-B65D-A76847A0416D}" destId="{9C5A903F-6A56-4DF2-95C2-BB01931BB741}" srcOrd="0" destOrd="0" presId="urn:microsoft.com/office/officeart/2005/8/layout/radial5"/>
    <dgm:cxn modelId="{6101D118-631F-4E2A-9EB9-249294363037}" type="presOf" srcId="{27FE4975-D214-46CC-9F8E-9A817795CAD4}" destId="{5DD732D6-8ECC-4A62-B125-65B0E657C61B}" srcOrd="0" destOrd="0" presId="urn:microsoft.com/office/officeart/2005/8/layout/radial5"/>
    <dgm:cxn modelId="{8A3B652A-65A7-49D4-9F35-CE4481ADF19D}" srcId="{4D90F22D-C546-4223-851D-F5CB716CC390}" destId="{0857C78E-1620-4FF4-90B8-35BEE8A2A4DF}" srcOrd="3" destOrd="0" parTransId="{27FE4975-D214-46CC-9F8E-9A817795CAD4}" sibTransId="{E9595AA0-570D-430B-92F5-0369B71DD1F2}"/>
    <dgm:cxn modelId="{75F8A72D-6D6B-406B-9C18-FFED381C19D8}" type="presOf" srcId="{393B47DA-D667-46D9-A702-C608408396AB}" destId="{8B50BA3A-1F80-4B28-9ED6-2A0E1F3B927C}" srcOrd="1" destOrd="0" presId="urn:microsoft.com/office/officeart/2005/8/layout/radial5"/>
    <dgm:cxn modelId="{F9A6C567-92D6-4037-89A9-911A8D46200D}" type="presOf" srcId="{0857C78E-1620-4FF4-90B8-35BEE8A2A4DF}" destId="{1F9E57B0-86FF-41F0-A87C-213303331799}" srcOrd="0" destOrd="0" presId="urn:microsoft.com/office/officeart/2005/8/layout/radial5"/>
    <dgm:cxn modelId="{5CCAC948-04AD-421B-B979-9311DC4FBF16}" srcId="{E7239139-1CB1-4998-B65D-A76847A0416D}" destId="{4D90F22D-C546-4223-851D-F5CB716CC390}" srcOrd="0" destOrd="0" parTransId="{C7BFA4FF-4B30-4718-AD4F-C21D312D73D0}" sibTransId="{C275A5A2-FE3F-4360-9BEE-A989CC48BB7A}"/>
    <dgm:cxn modelId="{E17C344B-287E-43D8-9764-C55B0A749669}" type="presOf" srcId="{27FE4975-D214-46CC-9F8E-9A817795CAD4}" destId="{719ABFD7-FAAA-42BB-A7A2-0C3549B9E874}" srcOrd="1" destOrd="0" presId="urn:microsoft.com/office/officeart/2005/8/layout/radial5"/>
    <dgm:cxn modelId="{C36D416D-F56E-4057-9EE8-063655035FFA}" type="presOf" srcId="{DC83E1AD-973F-4068-BE04-6E379038EA07}" destId="{9B991E00-EE0A-4E9E-93BD-9420ECAAC40E}" srcOrd="0" destOrd="0" presId="urn:microsoft.com/office/officeart/2005/8/layout/radial5"/>
    <dgm:cxn modelId="{766EC96E-C82E-48BE-AADF-096BCCA68640}" type="presOf" srcId="{4D90F22D-C546-4223-851D-F5CB716CC390}" destId="{2B99303B-CB61-43F5-81B6-63BA50EBA19F}" srcOrd="0" destOrd="0" presId="urn:microsoft.com/office/officeart/2005/8/layout/radial5"/>
    <dgm:cxn modelId="{C4F13A51-01FF-4C12-A76E-6093C4512985}" srcId="{4D90F22D-C546-4223-851D-F5CB716CC390}" destId="{E07612A4-74BF-4288-B0D7-ADF500A8E67A}" srcOrd="1" destOrd="0" parTransId="{DC83E1AD-973F-4068-BE04-6E379038EA07}" sibTransId="{DB753B63-FEE9-4131-9643-E2493C1FDDC5}"/>
    <dgm:cxn modelId="{96336458-C769-4366-93F5-B89BADB2C86D}" srcId="{4D90F22D-C546-4223-851D-F5CB716CC390}" destId="{F507C80F-09FB-46E1-AFA2-64638574DD73}" srcOrd="2" destOrd="0" parTransId="{393B47DA-D667-46D9-A702-C608408396AB}" sibTransId="{6D62A31A-F125-4DD9-8AAE-4C87D20C4CF1}"/>
    <dgm:cxn modelId="{2D8A8678-B2A3-4E94-9CF6-1A2A0EDDE5CE}" type="presOf" srcId="{1445F9ED-1D3A-4246-98B9-0C060ED0456D}" destId="{D07D2F85-CB20-49B0-8AA4-61215EDEA2F0}" srcOrd="0" destOrd="0" presId="urn:microsoft.com/office/officeart/2005/8/layout/radial5"/>
    <dgm:cxn modelId="{1A7AE583-391A-4052-9CBA-E8B42AB9B2EA}" type="presOf" srcId="{393B47DA-D667-46D9-A702-C608408396AB}" destId="{9DECEE02-9331-4FD9-945A-449A45956B73}" srcOrd="0" destOrd="0" presId="urn:microsoft.com/office/officeart/2005/8/layout/radial5"/>
    <dgm:cxn modelId="{7C21168B-A0CE-4F21-99C0-F82C318DA668}" type="presOf" srcId="{DC83E1AD-973F-4068-BE04-6E379038EA07}" destId="{FFA0A7B8-8E8C-4F4C-9CB6-AEEB39DFAEE8}" srcOrd="1" destOrd="0" presId="urn:microsoft.com/office/officeart/2005/8/layout/radial5"/>
    <dgm:cxn modelId="{D5CEFBAE-6B84-484A-BB18-53DC3EB4A821}" srcId="{4D90F22D-C546-4223-851D-F5CB716CC390}" destId="{B3E81FAC-474B-4FC7-B99A-86BDEBED9D74}" srcOrd="0" destOrd="0" parTransId="{1445F9ED-1D3A-4246-98B9-0C060ED0456D}" sibTransId="{C61DC424-2E0A-4D15-BF1B-B5D951214816}"/>
    <dgm:cxn modelId="{94ABC1BD-C799-430C-B360-17ACB44AA70F}" type="presOf" srcId="{B3E81FAC-474B-4FC7-B99A-86BDEBED9D74}" destId="{1743C23C-3F6B-4382-AC48-1288682916C2}" srcOrd="0" destOrd="0" presId="urn:microsoft.com/office/officeart/2005/8/layout/radial5"/>
    <dgm:cxn modelId="{34E2A7C0-3184-4651-9E44-470E137855C5}" type="presOf" srcId="{F507C80F-09FB-46E1-AFA2-64638574DD73}" destId="{E08A4EAE-D59B-4487-987D-F9059566BC4E}" srcOrd="0" destOrd="0" presId="urn:microsoft.com/office/officeart/2005/8/layout/radial5"/>
    <dgm:cxn modelId="{6EDF28C5-B59B-4846-BD98-00302CDA3B3A}" type="presOf" srcId="{E07612A4-74BF-4288-B0D7-ADF500A8E67A}" destId="{2DD8B5FF-FDEB-44AB-96AC-9DC2CD025C12}" srcOrd="0" destOrd="0" presId="urn:microsoft.com/office/officeart/2005/8/layout/radial5"/>
    <dgm:cxn modelId="{D9DEA948-A741-4732-B052-1D3B46CDD9B6}" type="presParOf" srcId="{9C5A903F-6A56-4DF2-95C2-BB01931BB741}" destId="{2B99303B-CB61-43F5-81B6-63BA50EBA19F}" srcOrd="0" destOrd="0" presId="urn:microsoft.com/office/officeart/2005/8/layout/radial5"/>
    <dgm:cxn modelId="{C9C7D7AD-0922-42CE-9E38-575497B49BBD}" type="presParOf" srcId="{9C5A903F-6A56-4DF2-95C2-BB01931BB741}" destId="{D07D2F85-CB20-49B0-8AA4-61215EDEA2F0}" srcOrd="1" destOrd="0" presId="urn:microsoft.com/office/officeart/2005/8/layout/radial5"/>
    <dgm:cxn modelId="{0F94D04A-4A56-44FE-B07E-515EC454E8C2}" type="presParOf" srcId="{D07D2F85-CB20-49B0-8AA4-61215EDEA2F0}" destId="{499C8E2F-8501-41BF-BBC3-AFD0F44AC03D}" srcOrd="0" destOrd="0" presId="urn:microsoft.com/office/officeart/2005/8/layout/radial5"/>
    <dgm:cxn modelId="{5BA76C0F-D6E0-43B1-9F45-7CEE48E42840}" type="presParOf" srcId="{9C5A903F-6A56-4DF2-95C2-BB01931BB741}" destId="{1743C23C-3F6B-4382-AC48-1288682916C2}" srcOrd="2" destOrd="0" presId="urn:microsoft.com/office/officeart/2005/8/layout/radial5"/>
    <dgm:cxn modelId="{15AF9EA4-F3CD-41B0-8393-C42B44C6A805}" type="presParOf" srcId="{9C5A903F-6A56-4DF2-95C2-BB01931BB741}" destId="{9B991E00-EE0A-4E9E-93BD-9420ECAAC40E}" srcOrd="3" destOrd="0" presId="urn:microsoft.com/office/officeart/2005/8/layout/radial5"/>
    <dgm:cxn modelId="{BE8195EE-7AF0-463D-8735-017B72DCDECC}" type="presParOf" srcId="{9B991E00-EE0A-4E9E-93BD-9420ECAAC40E}" destId="{FFA0A7B8-8E8C-4F4C-9CB6-AEEB39DFAEE8}" srcOrd="0" destOrd="0" presId="urn:microsoft.com/office/officeart/2005/8/layout/radial5"/>
    <dgm:cxn modelId="{9C478CFC-9545-47FE-88BB-9EEF021FD01D}" type="presParOf" srcId="{9C5A903F-6A56-4DF2-95C2-BB01931BB741}" destId="{2DD8B5FF-FDEB-44AB-96AC-9DC2CD025C12}" srcOrd="4" destOrd="0" presId="urn:microsoft.com/office/officeart/2005/8/layout/radial5"/>
    <dgm:cxn modelId="{889D0C0C-F4C4-4258-BAF2-3A368EBDBA47}" type="presParOf" srcId="{9C5A903F-6A56-4DF2-95C2-BB01931BB741}" destId="{9DECEE02-9331-4FD9-945A-449A45956B73}" srcOrd="5" destOrd="0" presId="urn:microsoft.com/office/officeart/2005/8/layout/radial5"/>
    <dgm:cxn modelId="{DC16C717-624D-4239-B008-1C493F7F68A9}" type="presParOf" srcId="{9DECEE02-9331-4FD9-945A-449A45956B73}" destId="{8B50BA3A-1F80-4B28-9ED6-2A0E1F3B927C}" srcOrd="0" destOrd="0" presId="urn:microsoft.com/office/officeart/2005/8/layout/radial5"/>
    <dgm:cxn modelId="{AFC11A45-6E88-4208-AABF-52360BD5B3C6}" type="presParOf" srcId="{9C5A903F-6A56-4DF2-95C2-BB01931BB741}" destId="{E08A4EAE-D59B-4487-987D-F9059566BC4E}" srcOrd="6" destOrd="0" presId="urn:microsoft.com/office/officeart/2005/8/layout/radial5"/>
    <dgm:cxn modelId="{F3293265-FFD6-4AF4-A329-9EBD5139067D}" type="presParOf" srcId="{9C5A903F-6A56-4DF2-95C2-BB01931BB741}" destId="{5DD732D6-8ECC-4A62-B125-65B0E657C61B}" srcOrd="7" destOrd="0" presId="urn:microsoft.com/office/officeart/2005/8/layout/radial5"/>
    <dgm:cxn modelId="{6CF54D67-66C5-408A-83B3-146CEFD13032}" type="presParOf" srcId="{5DD732D6-8ECC-4A62-B125-65B0E657C61B}" destId="{719ABFD7-FAAA-42BB-A7A2-0C3549B9E874}" srcOrd="0" destOrd="0" presId="urn:microsoft.com/office/officeart/2005/8/layout/radial5"/>
    <dgm:cxn modelId="{D650A88D-6C59-4580-B121-746C42CF3903}" type="presParOf" srcId="{9C5A903F-6A56-4DF2-95C2-BB01931BB741}" destId="{1F9E57B0-86FF-41F0-A87C-213303331799}"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99303B-CB61-43F5-81B6-63BA50EBA19F}">
      <dsp:nvSpPr>
        <dsp:cNvPr id="0" name=""/>
        <dsp:cNvSpPr/>
      </dsp:nvSpPr>
      <dsp:spPr>
        <a:xfrm>
          <a:off x="3975289" y="1850866"/>
          <a:ext cx="1143235" cy="1143235"/>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kern="1200" dirty="0"/>
            <a:t>Teacher</a:t>
          </a:r>
        </a:p>
      </dsp:txBody>
      <dsp:txXfrm>
        <a:off x="4142712" y="2018289"/>
        <a:ext cx="808389" cy="808389"/>
      </dsp:txXfrm>
    </dsp:sp>
    <dsp:sp modelId="{D07D2F85-CB20-49B0-8AA4-61215EDEA2F0}">
      <dsp:nvSpPr>
        <dsp:cNvPr id="0" name=""/>
        <dsp:cNvSpPr/>
      </dsp:nvSpPr>
      <dsp:spPr>
        <a:xfrm rot="16200000">
          <a:off x="4394613" y="1355533"/>
          <a:ext cx="304586" cy="433215"/>
        </a:xfrm>
        <a:prstGeom prst="rightArrow">
          <a:avLst>
            <a:gd name="adj1" fmla="val 60000"/>
            <a:gd name="adj2" fmla="val 5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4440301" y="1487864"/>
        <a:ext cx="213210" cy="259929"/>
      </dsp:txXfrm>
    </dsp:sp>
    <dsp:sp modelId="{1743C23C-3F6B-4382-AC48-1288682916C2}">
      <dsp:nvSpPr>
        <dsp:cNvPr id="0" name=""/>
        <dsp:cNvSpPr/>
      </dsp:nvSpPr>
      <dsp:spPr>
        <a:xfrm>
          <a:off x="3764054" y="2012"/>
          <a:ext cx="1565704" cy="1274162"/>
        </a:xfrm>
        <a:prstGeom prst="ellipse">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kern="1200" dirty="0"/>
            <a:t>What will the learners learn?</a:t>
          </a:r>
        </a:p>
      </dsp:txBody>
      <dsp:txXfrm>
        <a:off x="3993346" y="188609"/>
        <a:ext cx="1107120" cy="900968"/>
      </dsp:txXfrm>
    </dsp:sp>
    <dsp:sp modelId="{9B991E00-EE0A-4E9E-93BD-9420ECAAC40E}">
      <dsp:nvSpPr>
        <dsp:cNvPr id="0" name=""/>
        <dsp:cNvSpPr/>
      </dsp:nvSpPr>
      <dsp:spPr>
        <a:xfrm>
          <a:off x="5244956" y="2205876"/>
          <a:ext cx="304586" cy="433215"/>
        </a:xfrm>
        <a:prstGeom prst="rightArrow">
          <a:avLst>
            <a:gd name="adj1" fmla="val 60000"/>
            <a:gd name="adj2" fmla="val 5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5244956" y="2292519"/>
        <a:ext cx="213210" cy="259929"/>
      </dsp:txXfrm>
    </dsp:sp>
    <dsp:sp modelId="{2DD8B5FF-FDEB-44AB-96AC-9DC2CD025C12}">
      <dsp:nvSpPr>
        <dsp:cNvPr id="0" name=""/>
        <dsp:cNvSpPr/>
      </dsp:nvSpPr>
      <dsp:spPr>
        <a:xfrm>
          <a:off x="5693216" y="1785403"/>
          <a:ext cx="1274162" cy="1274162"/>
        </a:xfrm>
        <a:prstGeom prst="ellipse">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GB" sz="1500" kern="1200" dirty="0"/>
            <a:t>Who is the learner?</a:t>
          </a:r>
        </a:p>
      </dsp:txBody>
      <dsp:txXfrm>
        <a:off x="5879813" y="1972000"/>
        <a:ext cx="900968" cy="900968"/>
      </dsp:txXfrm>
    </dsp:sp>
    <dsp:sp modelId="{9DECEE02-9331-4FD9-945A-449A45956B73}">
      <dsp:nvSpPr>
        <dsp:cNvPr id="0" name=""/>
        <dsp:cNvSpPr/>
      </dsp:nvSpPr>
      <dsp:spPr>
        <a:xfrm rot="5400000">
          <a:off x="4394613" y="3056219"/>
          <a:ext cx="304586" cy="433215"/>
        </a:xfrm>
        <a:prstGeom prst="rightArrow">
          <a:avLst>
            <a:gd name="adj1" fmla="val 60000"/>
            <a:gd name="adj2" fmla="val 5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4440301" y="3097174"/>
        <a:ext cx="213210" cy="259929"/>
      </dsp:txXfrm>
    </dsp:sp>
    <dsp:sp modelId="{E08A4EAE-D59B-4487-987D-F9059566BC4E}">
      <dsp:nvSpPr>
        <dsp:cNvPr id="0" name=""/>
        <dsp:cNvSpPr/>
      </dsp:nvSpPr>
      <dsp:spPr>
        <a:xfrm>
          <a:off x="3909825" y="3568793"/>
          <a:ext cx="1274162" cy="1274162"/>
        </a:xfrm>
        <a:prstGeom prst="ellipse">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GB" sz="1500" kern="1200" dirty="0"/>
            <a:t>How will I facilitate learning?</a:t>
          </a:r>
        </a:p>
      </dsp:txBody>
      <dsp:txXfrm>
        <a:off x="4096422" y="3755390"/>
        <a:ext cx="900968" cy="900968"/>
      </dsp:txXfrm>
    </dsp:sp>
    <dsp:sp modelId="{5DD732D6-8ECC-4A62-B125-65B0E657C61B}">
      <dsp:nvSpPr>
        <dsp:cNvPr id="0" name=""/>
        <dsp:cNvSpPr/>
      </dsp:nvSpPr>
      <dsp:spPr>
        <a:xfrm rot="10800000">
          <a:off x="3615961" y="2205876"/>
          <a:ext cx="253925" cy="433215"/>
        </a:xfrm>
        <a:prstGeom prst="rightArrow">
          <a:avLst>
            <a:gd name="adj1" fmla="val 60000"/>
            <a:gd name="adj2" fmla="val 5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rot="10800000">
        <a:off x="3692138" y="2292519"/>
        <a:ext cx="177748" cy="259929"/>
      </dsp:txXfrm>
    </dsp:sp>
    <dsp:sp modelId="{1F9E57B0-86FF-41F0-A87C-213303331799}">
      <dsp:nvSpPr>
        <dsp:cNvPr id="0" name=""/>
        <dsp:cNvSpPr/>
      </dsp:nvSpPr>
      <dsp:spPr>
        <a:xfrm>
          <a:off x="2030847" y="1730709"/>
          <a:ext cx="1465338" cy="1383549"/>
        </a:xfrm>
        <a:prstGeom prst="ellipse">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GB" sz="1500" kern="1200" dirty="0"/>
            <a:t>Do my learners understand?</a:t>
          </a:r>
        </a:p>
      </dsp:txBody>
      <dsp:txXfrm>
        <a:off x="2245441" y="1933325"/>
        <a:ext cx="1036150" cy="978317"/>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91FEA1-AC06-418A-A692-F3E7247C99CB}" type="datetimeFigureOut">
              <a:rPr lang="en-US" smtClean="0"/>
              <a:t>03-May-22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238CF8-3C19-4948-A488-EBAD1A920B57}" type="slidenum">
              <a:rPr lang="en-US" smtClean="0"/>
              <a:t>‹#›</a:t>
            </a:fld>
            <a:endParaRPr lang="en-US"/>
          </a:p>
        </p:txBody>
      </p:sp>
    </p:spTree>
    <p:extLst>
      <p:ext uri="{BB962C8B-B14F-4D97-AF65-F5344CB8AC3E}">
        <p14:creationId xmlns:p14="http://schemas.microsoft.com/office/powerpoint/2010/main" val="1076603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285750" indent="-285750">
              <a:lnSpc>
                <a:spcPct val="90000"/>
              </a:lnSpc>
              <a:spcBef>
                <a:spcPts val="1000"/>
              </a:spcBef>
              <a:buFont typeface="Arial"/>
              <a:buChar char="•"/>
            </a:pPr>
            <a:r>
              <a:rPr lang="en-US" dirty="0">
                <a:cs typeface="Calibri"/>
              </a:rPr>
              <a:t>The outcome is linked to the outcome of the previous session on Audio based and video based modes of remote learning </a:t>
            </a:r>
          </a:p>
        </p:txBody>
      </p:sp>
      <p:sp>
        <p:nvSpPr>
          <p:cNvPr id="4" name="Slide Number Placeholder 3"/>
          <p:cNvSpPr>
            <a:spLocks noGrp="1"/>
          </p:cNvSpPr>
          <p:nvPr>
            <p:ph type="sldNum" sz="quarter" idx="5"/>
          </p:nvPr>
        </p:nvSpPr>
        <p:spPr/>
        <p:txBody>
          <a:bodyPr/>
          <a:lstStyle/>
          <a:p>
            <a:fld id="{BC849E9A-41F7-4779-A581-48A7C374A227}" type="slidenum">
              <a:rPr lang="en-US" smtClean="0"/>
              <a:t>2</a:t>
            </a:fld>
            <a:endParaRPr lang="en-US" dirty="0"/>
          </a:p>
        </p:txBody>
      </p:sp>
    </p:spTree>
    <p:extLst>
      <p:ext uri="{BB962C8B-B14F-4D97-AF65-F5344CB8AC3E}">
        <p14:creationId xmlns:p14="http://schemas.microsoft.com/office/powerpoint/2010/main" val="2398222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30977-8E3D-4E5F-A0F9-940DC95502D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5F086B5-C1CF-4638-B70B-341EB004D3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F626C39-EA74-4BB9-9E1A-D0C68040C771}"/>
              </a:ext>
            </a:extLst>
          </p:cNvPr>
          <p:cNvSpPr>
            <a:spLocks noGrp="1"/>
          </p:cNvSpPr>
          <p:nvPr>
            <p:ph type="dt" sz="half" idx="10"/>
          </p:nvPr>
        </p:nvSpPr>
        <p:spPr/>
        <p:txBody>
          <a:bodyPr/>
          <a:lstStyle/>
          <a:p>
            <a:fld id="{DDA51639-B2D6-4652-B8C3-1B4C224A7BAF}" type="datetimeFigureOut">
              <a:rPr lang="en-US" smtClean="0"/>
              <a:t>03-May-22</a:t>
            </a:fld>
            <a:endParaRPr lang="en-US" dirty="0"/>
          </a:p>
        </p:txBody>
      </p:sp>
      <p:sp>
        <p:nvSpPr>
          <p:cNvPr id="5" name="Footer Placeholder 4">
            <a:extLst>
              <a:ext uri="{FF2B5EF4-FFF2-40B4-BE49-F238E27FC236}">
                <a16:creationId xmlns:a16="http://schemas.microsoft.com/office/drawing/2014/main" id="{BD09BE1B-BB64-4CEB-9B2C-8592EB16516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741360F-F618-45ED-9113-56B101B627C7}"/>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16546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BB5ED-07BD-4B8D-96CC-A425AC28C8F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5192A98-5A25-48E3-BBD8-30E5EC8086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2FDF79-0943-4248-B5AA-B8097AC075A9}"/>
              </a:ext>
            </a:extLst>
          </p:cNvPr>
          <p:cNvSpPr>
            <a:spLocks noGrp="1"/>
          </p:cNvSpPr>
          <p:nvPr>
            <p:ph type="dt" sz="half" idx="10"/>
          </p:nvPr>
        </p:nvSpPr>
        <p:spPr/>
        <p:txBody>
          <a:bodyPr/>
          <a:lstStyle/>
          <a:p>
            <a:fld id="{D11A6AA8-A04B-4104-9AE2-BD48D340E27F}" type="datetimeFigureOut">
              <a:rPr lang="en-US" smtClean="0"/>
              <a:t>03-May-22</a:t>
            </a:fld>
            <a:endParaRPr lang="en-US" dirty="0"/>
          </a:p>
        </p:txBody>
      </p:sp>
      <p:sp>
        <p:nvSpPr>
          <p:cNvPr id="5" name="Footer Placeholder 4">
            <a:extLst>
              <a:ext uri="{FF2B5EF4-FFF2-40B4-BE49-F238E27FC236}">
                <a16:creationId xmlns:a16="http://schemas.microsoft.com/office/drawing/2014/main" id="{450AFF29-D075-4BC6-B958-3ADF16E3AC8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211F42D-3A15-45D5-8E21-3575DF86F707}"/>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59604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7D77A5-01FB-4D4D-BAF9-D67597D3F55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EC7BDEC-E203-4FD2-9EFA-02B7B82A40C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B5AD1C-2AB5-4BD4-A2CF-7B75C8762D42}"/>
              </a:ext>
            </a:extLst>
          </p:cNvPr>
          <p:cNvSpPr>
            <a:spLocks noGrp="1"/>
          </p:cNvSpPr>
          <p:nvPr>
            <p:ph type="dt" sz="half" idx="10"/>
          </p:nvPr>
        </p:nvSpPr>
        <p:spPr/>
        <p:txBody>
          <a:bodyPr/>
          <a:lstStyle/>
          <a:p>
            <a:fld id="{B4E0BF79-FAC6-4A96-8DE1-F7B82E2E1652}" type="datetimeFigureOut">
              <a:rPr lang="en-US" smtClean="0"/>
              <a:t>03-May-22</a:t>
            </a:fld>
            <a:endParaRPr lang="en-US" dirty="0"/>
          </a:p>
        </p:txBody>
      </p:sp>
      <p:sp>
        <p:nvSpPr>
          <p:cNvPr id="5" name="Footer Placeholder 4">
            <a:extLst>
              <a:ext uri="{FF2B5EF4-FFF2-40B4-BE49-F238E27FC236}">
                <a16:creationId xmlns:a16="http://schemas.microsoft.com/office/drawing/2014/main" id="{F6E4171B-DF93-446A-BC18-4C451E04F7A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E7BAEF2-6918-4560-B643-1317D06B2A91}"/>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48924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C4C85-3F07-46CB-9EDB-476A5BD06B6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2B32F35-6A0D-4D45-B108-662C09EB6F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D5855DF-FC1F-41AE-8DEE-271CD160018F}"/>
              </a:ext>
            </a:extLst>
          </p:cNvPr>
          <p:cNvSpPr>
            <a:spLocks noGrp="1"/>
          </p:cNvSpPr>
          <p:nvPr>
            <p:ph type="dt" sz="half" idx="10"/>
          </p:nvPr>
        </p:nvSpPr>
        <p:spPr/>
        <p:txBody>
          <a:bodyPr/>
          <a:lstStyle/>
          <a:p>
            <a:fld id="{82FF5DD9-2C52-442D-92E2-8072C0C3D7CD}" type="datetimeFigureOut">
              <a:rPr lang="en-US" smtClean="0"/>
              <a:t>03-May-22</a:t>
            </a:fld>
            <a:endParaRPr lang="en-US" dirty="0"/>
          </a:p>
        </p:txBody>
      </p:sp>
      <p:sp>
        <p:nvSpPr>
          <p:cNvPr id="5" name="Footer Placeholder 4">
            <a:extLst>
              <a:ext uri="{FF2B5EF4-FFF2-40B4-BE49-F238E27FC236}">
                <a16:creationId xmlns:a16="http://schemas.microsoft.com/office/drawing/2014/main" id="{AA82F8FB-48FF-4E7A-AD27-97CF9D07676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18A2956-3015-4BC5-9AF5-2984414D5899}"/>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84643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294E8-FA14-4607-9A28-94CA5471A8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48C72B3-09E4-4737-990D-8873C63DBC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8FD8C2-B584-4A6A-9567-34B2AC645FB2}"/>
              </a:ext>
            </a:extLst>
          </p:cNvPr>
          <p:cNvSpPr>
            <a:spLocks noGrp="1"/>
          </p:cNvSpPr>
          <p:nvPr>
            <p:ph type="dt" sz="half" idx="10"/>
          </p:nvPr>
        </p:nvSpPr>
        <p:spPr/>
        <p:txBody>
          <a:bodyPr/>
          <a:lstStyle/>
          <a:p>
            <a:fld id="{C44961B7-6B89-48AB-966F-622E2788EECC}" type="datetimeFigureOut">
              <a:rPr lang="en-US" smtClean="0"/>
              <a:t>03-May-22</a:t>
            </a:fld>
            <a:endParaRPr lang="en-US" dirty="0"/>
          </a:p>
        </p:txBody>
      </p:sp>
      <p:sp>
        <p:nvSpPr>
          <p:cNvPr id="5" name="Footer Placeholder 4">
            <a:extLst>
              <a:ext uri="{FF2B5EF4-FFF2-40B4-BE49-F238E27FC236}">
                <a16:creationId xmlns:a16="http://schemas.microsoft.com/office/drawing/2014/main" id="{F33FEFC9-F30E-4043-9E6C-3FC64679401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1A7896C-E5EE-47BE-943D-3EC2BDCCCE69}"/>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89023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CE964-D1C3-4FA9-8E94-E9186F9881F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DA7DE89-B959-48A2-A4F8-F9C183E5CF5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7AAC0B4-8BAD-4E72-BE2B-3615A38E2B0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4D2545D-639F-417D-BBE2-AD7AD82A10DD}"/>
              </a:ext>
            </a:extLst>
          </p:cNvPr>
          <p:cNvSpPr>
            <a:spLocks noGrp="1"/>
          </p:cNvSpPr>
          <p:nvPr>
            <p:ph type="dt" sz="half" idx="10"/>
          </p:nvPr>
        </p:nvSpPr>
        <p:spPr/>
        <p:txBody>
          <a:bodyPr/>
          <a:lstStyle/>
          <a:p>
            <a:fld id="{DBD3D6FB-79CC-4683-A046-BBE785BA1BED}" type="datetimeFigureOut">
              <a:rPr lang="en-US" smtClean="0"/>
              <a:t>03-May-22</a:t>
            </a:fld>
            <a:endParaRPr lang="en-US" dirty="0"/>
          </a:p>
        </p:txBody>
      </p:sp>
      <p:sp>
        <p:nvSpPr>
          <p:cNvPr id="6" name="Footer Placeholder 5">
            <a:extLst>
              <a:ext uri="{FF2B5EF4-FFF2-40B4-BE49-F238E27FC236}">
                <a16:creationId xmlns:a16="http://schemas.microsoft.com/office/drawing/2014/main" id="{B73DE3F9-ECEF-422B-9874-8732017EB6A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C32FF5D-59CB-45FA-8110-B739CE038C84}"/>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68108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5596-07BA-4847-9A1C-74E79C69C4D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31ECCFF-4DD4-4F37-9AEB-8FEA0E8ED3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5BF052A-3CFB-417C-B3D8-6529A5A640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25A6D1F-D09D-416F-AFC0-0D64FF71F8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6DA064-716B-4816-8F0C-D9C0ED3D18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7974725-5F78-4C78-9D40-F1BE540D3C23}"/>
              </a:ext>
            </a:extLst>
          </p:cNvPr>
          <p:cNvSpPr>
            <a:spLocks noGrp="1"/>
          </p:cNvSpPr>
          <p:nvPr>
            <p:ph type="dt" sz="half" idx="10"/>
          </p:nvPr>
        </p:nvSpPr>
        <p:spPr/>
        <p:txBody>
          <a:bodyPr/>
          <a:lstStyle/>
          <a:p>
            <a:fld id="{9512B3E8-48F1-4B23-8498-D8A04A81EC9C}" type="datetimeFigureOut">
              <a:rPr lang="en-US" smtClean="0"/>
              <a:t>03-May-22</a:t>
            </a:fld>
            <a:endParaRPr lang="en-US" dirty="0"/>
          </a:p>
        </p:txBody>
      </p:sp>
      <p:sp>
        <p:nvSpPr>
          <p:cNvPr id="8" name="Footer Placeholder 7">
            <a:extLst>
              <a:ext uri="{FF2B5EF4-FFF2-40B4-BE49-F238E27FC236}">
                <a16:creationId xmlns:a16="http://schemas.microsoft.com/office/drawing/2014/main" id="{4D82FE63-035E-42C3-8719-8DA3500CDD7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65B12CC-F40F-47CB-8003-8E55C03FEA00}"/>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97155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885CE-E834-44E6-A50C-95D4B87BBF2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623425A-ECD2-4B2D-BB5B-EBA08349E33A}"/>
              </a:ext>
            </a:extLst>
          </p:cNvPr>
          <p:cNvSpPr>
            <a:spLocks noGrp="1"/>
          </p:cNvSpPr>
          <p:nvPr>
            <p:ph type="dt" sz="half" idx="10"/>
          </p:nvPr>
        </p:nvSpPr>
        <p:spPr/>
        <p:txBody>
          <a:bodyPr/>
          <a:lstStyle/>
          <a:p>
            <a:fld id="{10B90D90-AA62-404D-A741-635B4370F9CB}" type="datetimeFigureOut">
              <a:rPr lang="en-US" smtClean="0"/>
              <a:t>03-May-22</a:t>
            </a:fld>
            <a:endParaRPr lang="en-US" dirty="0"/>
          </a:p>
        </p:txBody>
      </p:sp>
      <p:sp>
        <p:nvSpPr>
          <p:cNvPr id="4" name="Footer Placeholder 3">
            <a:extLst>
              <a:ext uri="{FF2B5EF4-FFF2-40B4-BE49-F238E27FC236}">
                <a16:creationId xmlns:a16="http://schemas.microsoft.com/office/drawing/2014/main" id="{747E1A42-25E9-46B1-8CF6-9171C126A4E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442AD46-E75B-415D-B722-44744C178693}"/>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9579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3395B8-4993-4346-85F8-028C6A08863B}"/>
              </a:ext>
            </a:extLst>
          </p:cNvPr>
          <p:cNvSpPr>
            <a:spLocks noGrp="1"/>
          </p:cNvSpPr>
          <p:nvPr>
            <p:ph type="dt" sz="half" idx="10"/>
          </p:nvPr>
        </p:nvSpPr>
        <p:spPr/>
        <p:txBody>
          <a:bodyPr/>
          <a:lstStyle/>
          <a:p>
            <a:fld id="{A57002E4-6836-46D1-9DBB-3C27C0DD3A89}" type="datetimeFigureOut">
              <a:rPr lang="en-US" smtClean="0"/>
              <a:t>03-May-22</a:t>
            </a:fld>
            <a:endParaRPr lang="en-US" dirty="0"/>
          </a:p>
        </p:txBody>
      </p:sp>
      <p:sp>
        <p:nvSpPr>
          <p:cNvPr id="3" name="Footer Placeholder 2">
            <a:extLst>
              <a:ext uri="{FF2B5EF4-FFF2-40B4-BE49-F238E27FC236}">
                <a16:creationId xmlns:a16="http://schemas.microsoft.com/office/drawing/2014/main" id="{8EB44628-73D2-478E-8712-9ED5115D532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3370D00-6CE3-439C-888B-7979056EADC7}"/>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87335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29CDD-C34F-4F42-9FEE-8AAA62C48A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542033E-1F64-4AC9-8899-177338987F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3E0B3B6-4EE2-48E3-B8C2-27115743B3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1A9B69-7D64-4B3D-87BB-0DEACAE05437}"/>
              </a:ext>
            </a:extLst>
          </p:cNvPr>
          <p:cNvSpPr>
            <a:spLocks noGrp="1"/>
          </p:cNvSpPr>
          <p:nvPr>
            <p:ph type="dt" sz="half" idx="10"/>
          </p:nvPr>
        </p:nvSpPr>
        <p:spPr/>
        <p:txBody>
          <a:bodyPr/>
          <a:lstStyle/>
          <a:p>
            <a:fld id="{1CF131DD-A141-4471-BCF9-C6073EDD7E20}" type="datetimeFigureOut">
              <a:rPr lang="en-US" smtClean="0"/>
              <a:t>03-May-22</a:t>
            </a:fld>
            <a:endParaRPr lang="en-US" dirty="0"/>
          </a:p>
        </p:txBody>
      </p:sp>
      <p:sp>
        <p:nvSpPr>
          <p:cNvPr id="6" name="Footer Placeholder 5">
            <a:extLst>
              <a:ext uri="{FF2B5EF4-FFF2-40B4-BE49-F238E27FC236}">
                <a16:creationId xmlns:a16="http://schemas.microsoft.com/office/drawing/2014/main" id="{CB6513E7-D928-49FD-93BA-1DA5F183A54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D2C31CE-7395-40F9-A451-08134A6EEF22}"/>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9471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40026-5F36-4DD5-B1E7-2B1EFC320F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D0A736D-2142-4701-933E-EC6B437235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9DD2E56-8F48-479D-9465-797CAE8770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01D38D-AA63-4CF2-8A80-FD81DF1026A2}"/>
              </a:ext>
            </a:extLst>
          </p:cNvPr>
          <p:cNvSpPr>
            <a:spLocks noGrp="1"/>
          </p:cNvSpPr>
          <p:nvPr>
            <p:ph type="dt" sz="half" idx="10"/>
          </p:nvPr>
        </p:nvSpPr>
        <p:spPr/>
        <p:txBody>
          <a:bodyPr/>
          <a:lstStyle/>
          <a:p>
            <a:fld id="{AB334A90-EB03-42F3-8859-2C2B2724C058}" type="datetimeFigureOut">
              <a:rPr lang="en-US" smtClean="0"/>
              <a:t>03-May-22</a:t>
            </a:fld>
            <a:endParaRPr lang="en-US" dirty="0"/>
          </a:p>
        </p:txBody>
      </p:sp>
      <p:sp>
        <p:nvSpPr>
          <p:cNvPr id="6" name="Footer Placeholder 5">
            <a:extLst>
              <a:ext uri="{FF2B5EF4-FFF2-40B4-BE49-F238E27FC236}">
                <a16:creationId xmlns:a16="http://schemas.microsoft.com/office/drawing/2014/main" id="{262AD185-17F8-4960-952D-BD326279AAB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E0957EA-B028-4A1A-87F4-E5EF8382713A}"/>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88656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1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B312B6-2509-41EC-A9A8-00C1167708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9DA29DE-B227-4E64-BB35-DA0C79DCAB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51C05D5-B542-48E1-9B8A-22C2DEC53A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C48EC7-AF6A-48D3-8284-14BACBEBDD84}" type="datetimeFigureOut">
              <a:rPr lang="en-US" smtClean="0"/>
              <a:t>03-May-22</a:t>
            </a:fld>
            <a:endParaRPr lang="en-US" dirty="0"/>
          </a:p>
        </p:txBody>
      </p:sp>
      <p:sp>
        <p:nvSpPr>
          <p:cNvPr id="5" name="Footer Placeholder 4">
            <a:extLst>
              <a:ext uri="{FF2B5EF4-FFF2-40B4-BE49-F238E27FC236}">
                <a16:creationId xmlns:a16="http://schemas.microsoft.com/office/drawing/2014/main" id="{4F004D3F-CA42-4273-B516-6F3B9893A6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708A0FB-C4D6-4E85-A058-817C9908E9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17601195"/>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tinyurl.com/KWL-Facilitators" TargetMode="External"/><Relationship Id="rId2" Type="http://schemas.openxmlformats.org/officeDocument/2006/relationships/hyperlink" Target="https://forms.office.com/r/7nHVcLMZrt"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2557670" y="2491409"/>
            <a:ext cx="6732104" cy="1815882"/>
          </a:xfrm>
          <a:prstGeom prst="rect">
            <a:avLst/>
          </a:prstGeom>
          <a:noFill/>
        </p:spPr>
        <p:txBody>
          <a:bodyPr wrap="square">
            <a:spAutoFit/>
          </a:bodyPr>
          <a:lstStyle/>
          <a:p>
            <a:endParaRPr lang="en-GB" sz="3600" dirty="0">
              <a:latin typeface="Arial Rounded MT Bold" panose="020F0704030504030204" pitchFamily="34" charset="0"/>
            </a:endParaRPr>
          </a:p>
          <a:p>
            <a:endParaRPr lang="en-GB" sz="3600" dirty="0">
              <a:latin typeface="Arial Rounded MT Bold" panose="020F0704030504030204" pitchFamily="34" charset="0"/>
            </a:endParaRPr>
          </a:p>
          <a:p>
            <a:r>
              <a:rPr lang="en-GB" sz="4000" dirty="0">
                <a:latin typeface="Arial Rounded MT Bold" panose="020F0704030504030204" pitchFamily="34" charset="0"/>
              </a:rPr>
              <a:t>Professional Documents</a:t>
            </a:r>
          </a:p>
        </p:txBody>
      </p:sp>
    </p:spTree>
    <p:extLst>
      <p:ext uri="{BB962C8B-B14F-4D97-AF65-F5344CB8AC3E}">
        <p14:creationId xmlns:p14="http://schemas.microsoft.com/office/powerpoint/2010/main" val="2861009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1553"/>
          </a:xfrm>
        </p:spPr>
        <p:txBody>
          <a:bodyPr>
            <a:normAutofit/>
          </a:bodyPr>
          <a:lstStyle/>
          <a:p>
            <a:r>
              <a:rPr lang="en-GB" sz="3200" b="1" dirty="0">
                <a:latin typeface="Arial Rounded MT Bold" panose="020F0704030504030204" pitchFamily="34" charset="0"/>
              </a:rPr>
              <a:t>Scheme of work template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74784069"/>
              </p:ext>
            </p:extLst>
          </p:nvPr>
        </p:nvGraphicFramePr>
        <p:xfrm>
          <a:off x="838198" y="980662"/>
          <a:ext cx="11353800" cy="4986118"/>
        </p:xfrm>
        <a:graphic>
          <a:graphicData uri="http://schemas.openxmlformats.org/drawingml/2006/table">
            <a:tbl>
              <a:tblPr firstRow="1" bandRow="1">
                <a:tableStyleId>{00A15C55-8517-42AA-B614-E9B94910E393}</a:tableStyleId>
              </a:tblPr>
              <a:tblGrid>
                <a:gridCol w="524112">
                  <a:extLst>
                    <a:ext uri="{9D8B030D-6E8A-4147-A177-3AD203B41FA5}">
                      <a16:colId xmlns:a16="http://schemas.microsoft.com/office/drawing/2014/main" val="20000"/>
                    </a:ext>
                  </a:extLst>
                </a:gridCol>
                <a:gridCol w="563808">
                  <a:extLst>
                    <a:ext uri="{9D8B030D-6E8A-4147-A177-3AD203B41FA5}">
                      <a16:colId xmlns:a16="http://schemas.microsoft.com/office/drawing/2014/main" val="20001"/>
                    </a:ext>
                  </a:extLst>
                </a:gridCol>
                <a:gridCol w="406265">
                  <a:extLst>
                    <a:ext uri="{9D8B030D-6E8A-4147-A177-3AD203B41FA5}">
                      <a16:colId xmlns:a16="http://schemas.microsoft.com/office/drawing/2014/main" val="20002"/>
                    </a:ext>
                  </a:extLst>
                </a:gridCol>
                <a:gridCol w="1073426">
                  <a:extLst>
                    <a:ext uri="{9D8B030D-6E8A-4147-A177-3AD203B41FA5}">
                      <a16:colId xmlns:a16="http://schemas.microsoft.com/office/drawing/2014/main" val="20003"/>
                    </a:ext>
                  </a:extLst>
                </a:gridCol>
                <a:gridCol w="1404730">
                  <a:extLst>
                    <a:ext uri="{9D8B030D-6E8A-4147-A177-3AD203B41FA5}">
                      <a16:colId xmlns:a16="http://schemas.microsoft.com/office/drawing/2014/main" val="20004"/>
                    </a:ext>
                  </a:extLst>
                </a:gridCol>
                <a:gridCol w="1775791">
                  <a:extLst>
                    <a:ext uri="{9D8B030D-6E8A-4147-A177-3AD203B41FA5}">
                      <a16:colId xmlns:a16="http://schemas.microsoft.com/office/drawing/2014/main" val="20005"/>
                    </a:ext>
                  </a:extLst>
                </a:gridCol>
                <a:gridCol w="689113">
                  <a:extLst>
                    <a:ext uri="{9D8B030D-6E8A-4147-A177-3AD203B41FA5}">
                      <a16:colId xmlns:a16="http://schemas.microsoft.com/office/drawing/2014/main" val="20006"/>
                    </a:ext>
                  </a:extLst>
                </a:gridCol>
                <a:gridCol w="1470992">
                  <a:extLst>
                    <a:ext uri="{9D8B030D-6E8A-4147-A177-3AD203B41FA5}">
                      <a16:colId xmlns:a16="http://schemas.microsoft.com/office/drawing/2014/main" val="20007"/>
                    </a:ext>
                  </a:extLst>
                </a:gridCol>
                <a:gridCol w="1709530">
                  <a:extLst>
                    <a:ext uri="{9D8B030D-6E8A-4147-A177-3AD203B41FA5}">
                      <a16:colId xmlns:a16="http://schemas.microsoft.com/office/drawing/2014/main" val="20008"/>
                    </a:ext>
                  </a:extLst>
                </a:gridCol>
                <a:gridCol w="1736033">
                  <a:extLst>
                    <a:ext uri="{9D8B030D-6E8A-4147-A177-3AD203B41FA5}">
                      <a16:colId xmlns:a16="http://schemas.microsoft.com/office/drawing/2014/main" val="20009"/>
                    </a:ext>
                  </a:extLst>
                </a:gridCol>
              </a:tblGrid>
              <a:tr h="1689164">
                <a:tc gridSpan="10">
                  <a:txBody>
                    <a:bodyPr/>
                    <a:lstStyle/>
                    <a:p>
                      <a:pPr algn="l"/>
                      <a:r>
                        <a:rPr lang="en-GB" sz="2400" b="1" dirty="0">
                          <a:solidFill>
                            <a:schemeClr val="tx1"/>
                          </a:solidFill>
                          <a:latin typeface="Arial Black" panose="020B0A04020102020204" pitchFamily="34" charset="0"/>
                        </a:rPr>
                        <a:t>Institution:</a:t>
                      </a:r>
                    </a:p>
                    <a:p>
                      <a:pPr algn="l"/>
                      <a:r>
                        <a:rPr lang="en-GB" sz="2400" b="1" baseline="0" dirty="0">
                          <a:solidFill>
                            <a:schemeClr val="tx1"/>
                          </a:solidFill>
                          <a:latin typeface="Arial Black" panose="020B0A04020102020204" pitchFamily="34" charset="0"/>
                        </a:rPr>
                        <a:t>Subject/Learning area:</a:t>
                      </a:r>
                    </a:p>
                    <a:p>
                      <a:pPr algn="l"/>
                      <a:r>
                        <a:rPr lang="en-GB" sz="2400" b="1" baseline="0" dirty="0">
                          <a:solidFill>
                            <a:schemeClr val="tx1"/>
                          </a:solidFill>
                          <a:latin typeface="Arial Black" panose="020B0A04020102020204" pitchFamily="34" charset="0"/>
                        </a:rPr>
                        <a:t>Term:</a:t>
                      </a:r>
                    </a:p>
                    <a:p>
                      <a:pPr algn="l"/>
                      <a:r>
                        <a:rPr lang="en-GB" sz="2400" b="1" baseline="0" dirty="0">
                          <a:solidFill>
                            <a:schemeClr val="tx1"/>
                          </a:solidFill>
                          <a:latin typeface="Arial Black" panose="020B0A04020102020204" pitchFamily="34" charset="0"/>
                        </a:rPr>
                        <a:t>Year:</a:t>
                      </a:r>
                      <a:endParaRPr lang="en-GB" sz="2400" b="1" dirty="0">
                        <a:solidFill>
                          <a:schemeClr val="tx1"/>
                        </a:solidFill>
                        <a:latin typeface="Arial Black" panose="020B0A04020102020204" pitchFamily="34" charset="0"/>
                      </a:endParaRPr>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0"/>
                  </a:ext>
                </a:extLst>
              </a:tr>
              <a:tr h="2566871">
                <a:tc>
                  <a:txBody>
                    <a:bodyPr/>
                    <a:lstStyle/>
                    <a:p>
                      <a:r>
                        <a:rPr lang="en-GB" sz="1800" b="1" dirty="0">
                          <a:latin typeface="Arial Black" panose="020B0A04020102020204" pitchFamily="34" charset="0"/>
                        </a:rPr>
                        <a:t>We</a:t>
                      </a:r>
                    </a:p>
                    <a:p>
                      <a:r>
                        <a:rPr lang="en-GB" sz="1800" b="1" dirty="0">
                          <a:latin typeface="Arial Black" panose="020B0A04020102020204" pitchFamily="34" charset="0"/>
                        </a:rPr>
                        <a:t>e</a:t>
                      </a:r>
                    </a:p>
                    <a:p>
                      <a:r>
                        <a:rPr lang="en-GB" sz="1800" b="1" dirty="0">
                          <a:latin typeface="Arial Black" panose="020B0A04020102020204" pitchFamily="34" charset="0"/>
                        </a:rPr>
                        <a:t>k </a:t>
                      </a:r>
                    </a:p>
                  </a:txBody>
                  <a:tcPr/>
                </a:tc>
                <a:tc>
                  <a:txBody>
                    <a:bodyPr/>
                    <a:lstStyle/>
                    <a:p>
                      <a:r>
                        <a:rPr lang="en-GB" sz="1800" b="1" dirty="0">
                          <a:solidFill>
                            <a:schemeClr val="tx1"/>
                          </a:solidFill>
                          <a:latin typeface="Arial Black" panose="020B0A04020102020204" pitchFamily="34" charset="0"/>
                        </a:rPr>
                        <a:t>L</a:t>
                      </a:r>
                    </a:p>
                    <a:p>
                      <a:r>
                        <a:rPr lang="en-GB" sz="1800" b="1" dirty="0">
                          <a:solidFill>
                            <a:schemeClr val="tx1"/>
                          </a:solidFill>
                          <a:latin typeface="Arial Black" panose="020B0A04020102020204" pitchFamily="34" charset="0"/>
                        </a:rPr>
                        <a:t>E</a:t>
                      </a:r>
                    </a:p>
                    <a:p>
                      <a:r>
                        <a:rPr lang="en-GB" sz="1800" b="1" dirty="0">
                          <a:solidFill>
                            <a:schemeClr val="tx1"/>
                          </a:solidFill>
                          <a:latin typeface="Arial Black" panose="020B0A04020102020204" pitchFamily="34" charset="0"/>
                        </a:rPr>
                        <a:t>s</a:t>
                      </a:r>
                    </a:p>
                    <a:p>
                      <a:r>
                        <a:rPr lang="en-GB" sz="1800" b="1" dirty="0">
                          <a:solidFill>
                            <a:schemeClr val="tx1"/>
                          </a:solidFill>
                          <a:latin typeface="Arial Black" panose="020B0A04020102020204" pitchFamily="34" charset="0"/>
                        </a:rPr>
                        <a:t>s</a:t>
                      </a:r>
                    </a:p>
                    <a:p>
                      <a:r>
                        <a:rPr lang="en-GB" sz="1800" b="1" dirty="0">
                          <a:solidFill>
                            <a:schemeClr val="tx1"/>
                          </a:solidFill>
                          <a:latin typeface="Arial Black" panose="020B0A04020102020204" pitchFamily="34" charset="0"/>
                        </a:rPr>
                        <a:t>o</a:t>
                      </a:r>
                    </a:p>
                    <a:p>
                      <a:r>
                        <a:rPr lang="en-GB" sz="1800" b="1" dirty="0">
                          <a:solidFill>
                            <a:schemeClr val="tx1"/>
                          </a:solidFill>
                          <a:latin typeface="Arial Black" panose="020B0A04020102020204" pitchFamily="34" charset="0"/>
                        </a:rPr>
                        <a:t>n </a:t>
                      </a:r>
                    </a:p>
                  </a:txBody>
                  <a:tcPr/>
                </a:tc>
                <a:tc>
                  <a:txBody>
                    <a:bodyPr/>
                    <a:lstStyle/>
                    <a:p>
                      <a:r>
                        <a:rPr lang="en-GB" sz="1800" b="1" dirty="0">
                          <a:solidFill>
                            <a:schemeClr val="tx1"/>
                          </a:solidFill>
                          <a:latin typeface="Arial Black" panose="020B0A04020102020204" pitchFamily="34" charset="0"/>
                        </a:rPr>
                        <a:t>S</a:t>
                      </a:r>
                    </a:p>
                    <a:p>
                      <a:r>
                        <a:rPr lang="en-GB" sz="1800" b="1" dirty="0">
                          <a:solidFill>
                            <a:schemeClr val="tx1"/>
                          </a:solidFill>
                          <a:latin typeface="Arial Black" panose="020B0A04020102020204" pitchFamily="34" charset="0"/>
                        </a:rPr>
                        <a:t>t</a:t>
                      </a:r>
                    </a:p>
                    <a:p>
                      <a:r>
                        <a:rPr lang="en-GB" sz="1800" b="1" dirty="0">
                          <a:solidFill>
                            <a:schemeClr val="tx1"/>
                          </a:solidFill>
                          <a:latin typeface="Arial Black" panose="020B0A04020102020204" pitchFamily="34" charset="0"/>
                        </a:rPr>
                        <a:t>r</a:t>
                      </a:r>
                    </a:p>
                    <a:p>
                      <a:r>
                        <a:rPr lang="en-GB" sz="1800" b="1" dirty="0">
                          <a:solidFill>
                            <a:schemeClr val="tx1"/>
                          </a:solidFill>
                          <a:latin typeface="Arial Black" panose="020B0A04020102020204" pitchFamily="34" charset="0"/>
                        </a:rPr>
                        <a:t>a</a:t>
                      </a:r>
                    </a:p>
                    <a:p>
                      <a:r>
                        <a:rPr lang="en-GB" sz="1800" b="1" dirty="0">
                          <a:solidFill>
                            <a:schemeClr val="tx1"/>
                          </a:solidFill>
                          <a:latin typeface="Arial Black" panose="020B0A04020102020204" pitchFamily="34" charset="0"/>
                        </a:rPr>
                        <a:t>n</a:t>
                      </a:r>
                    </a:p>
                    <a:p>
                      <a:r>
                        <a:rPr lang="en-GB" sz="1800" b="1" dirty="0">
                          <a:solidFill>
                            <a:schemeClr val="tx1"/>
                          </a:solidFill>
                          <a:latin typeface="Arial Black" panose="020B0A04020102020204" pitchFamily="34" charset="0"/>
                        </a:rPr>
                        <a:t>d</a:t>
                      </a:r>
                      <a:r>
                        <a:rPr lang="en-GB" sz="1800" b="1" baseline="0" dirty="0">
                          <a:solidFill>
                            <a:schemeClr val="tx1"/>
                          </a:solidFill>
                          <a:latin typeface="Arial Black" panose="020B0A04020102020204" pitchFamily="34" charset="0"/>
                        </a:rPr>
                        <a:t> </a:t>
                      </a:r>
                      <a:endParaRPr lang="en-GB" sz="1800" b="1" dirty="0">
                        <a:solidFill>
                          <a:schemeClr val="tx1"/>
                        </a:solidFill>
                        <a:latin typeface="Arial Black" panose="020B0A04020102020204" pitchFamily="34" charset="0"/>
                      </a:endParaRPr>
                    </a:p>
                  </a:txBody>
                  <a:tcPr/>
                </a:tc>
                <a:tc>
                  <a:txBody>
                    <a:bodyPr/>
                    <a:lstStyle/>
                    <a:p>
                      <a:r>
                        <a:rPr lang="en-GB" sz="1800" b="1" dirty="0">
                          <a:solidFill>
                            <a:schemeClr val="tx1"/>
                          </a:solidFill>
                          <a:latin typeface="Arial Black" panose="020B0A04020102020204" pitchFamily="34" charset="0"/>
                        </a:rPr>
                        <a:t>Sub</a:t>
                      </a:r>
                    </a:p>
                    <a:p>
                      <a:r>
                        <a:rPr lang="en-GB" sz="1800" b="1" dirty="0">
                          <a:solidFill>
                            <a:schemeClr val="tx1"/>
                          </a:solidFill>
                          <a:latin typeface="Arial Black" panose="020B0A04020102020204" pitchFamily="34" charset="0"/>
                        </a:rPr>
                        <a:t>strand </a:t>
                      </a:r>
                    </a:p>
                  </a:txBody>
                  <a:tcPr/>
                </a:tc>
                <a:tc>
                  <a:txBody>
                    <a:bodyPr/>
                    <a:lstStyle/>
                    <a:p>
                      <a:r>
                        <a:rPr lang="en-GB" sz="1800" b="1" dirty="0">
                          <a:solidFill>
                            <a:schemeClr val="tx1"/>
                          </a:solidFill>
                          <a:latin typeface="Arial Black" panose="020B0A04020102020204" pitchFamily="34" charset="0"/>
                        </a:rPr>
                        <a:t>Specific learning outcome</a:t>
                      </a:r>
                    </a:p>
                  </a:txBody>
                  <a:tcPr/>
                </a:tc>
                <a:tc>
                  <a:txBody>
                    <a:bodyPr/>
                    <a:lstStyle/>
                    <a:p>
                      <a:r>
                        <a:rPr lang="en-GB" sz="1800" b="1" dirty="0">
                          <a:solidFill>
                            <a:schemeClr val="tx1"/>
                          </a:solidFill>
                          <a:latin typeface="Arial Black" panose="020B0A04020102020204" pitchFamily="34" charset="0"/>
                        </a:rPr>
                        <a:t>Learning experiences </a:t>
                      </a:r>
                    </a:p>
                  </a:txBody>
                  <a:tcPr/>
                </a:tc>
                <a:tc>
                  <a:txBody>
                    <a:bodyPr/>
                    <a:lstStyle/>
                    <a:p>
                      <a:r>
                        <a:rPr lang="en-GB" sz="1800" b="1" dirty="0">
                          <a:solidFill>
                            <a:schemeClr val="tx1"/>
                          </a:solidFill>
                          <a:latin typeface="Arial Black" panose="020B0A04020102020204" pitchFamily="34" charset="0"/>
                        </a:rPr>
                        <a:t>K</a:t>
                      </a:r>
                    </a:p>
                    <a:p>
                      <a:r>
                        <a:rPr lang="en-GB" sz="1800" b="1" dirty="0">
                          <a:solidFill>
                            <a:schemeClr val="tx1"/>
                          </a:solidFill>
                          <a:latin typeface="Arial Black" panose="020B0A04020102020204" pitchFamily="34" charset="0"/>
                        </a:rPr>
                        <a:t>I</a:t>
                      </a:r>
                    </a:p>
                    <a:p>
                      <a:r>
                        <a:rPr lang="en-GB" sz="1800" b="1" dirty="0">
                          <a:solidFill>
                            <a:schemeClr val="tx1"/>
                          </a:solidFill>
                          <a:latin typeface="Arial Black" panose="020B0A04020102020204" pitchFamily="34" charset="0"/>
                        </a:rPr>
                        <a:t>Q</a:t>
                      </a:r>
                    </a:p>
                  </a:txBody>
                  <a:tcPr/>
                </a:tc>
                <a:tc>
                  <a:txBody>
                    <a:bodyPr/>
                    <a:lstStyle/>
                    <a:p>
                      <a:r>
                        <a:rPr lang="en-GB" sz="1800" b="1" dirty="0">
                          <a:solidFill>
                            <a:schemeClr val="tx1"/>
                          </a:solidFill>
                          <a:latin typeface="Arial Black" panose="020B0A04020102020204" pitchFamily="34" charset="0"/>
                        </a:rPr>
                        <a:t>Learning</a:t>
                      </a:r>
                      <a:r>
                        <a:rPr lang="en-GB" sz="1800" b="1" baseline="0" dirty="0">
                          <a:solidFill>
                            <a:schemeClr val="tx1"/>
                          </a:solidFill>
                          <a:latin typeface="Arial Black" panose="020B0A04020102020204" pitchFamily="34" charset="0"/>
                        </a:rPr>
                        <a:t> resources </a:t>
                      </a:r>
                      <a:endParaRPr lang="en-GB" sz="1800" b="1" dirty="0">
                        <a:solidFill>
                          <a:schemeClr val="tx1"/>
                        </a:solidFill>
                        <a:latin typeface="Arial Black" panose="020B0A04020102020204" pitchFamily="34" charset="0"/>
                      </a:endParaRPr>
                    </a:p>
                  </a:txBody>
                  <a:tcPr/>
                </a:tc>
                <a:tc>
                  <a:txBody>
                    <a:bodyPr/>
                    <a:lstStyle/>
                    <a:p>
                      <a:r>
                        <a:rPr lang="en-GB" sz="1800" b="1" dirty="0">
                          <a:solidFill>
                            <a:schemeClr val="tx1"/>
                          </a:solidFill>
                          <a:latin typeface="Arial Black" panose="020B0A04020102020204" pitchFamily="34" charset="0"/>
                        </a:rPr>
                        <a:t>Assessment </a:t>
                      </a:r>
                    </a:p>
                  </a:txBody>
                  <a:tcPr/>
                </a:tc>
                <a:tc>
                  <a:txBody>
                    <a:bodyPr/>
                    <a:lstStyle/>
                    <a:p>
                      <a:r>
                        <a:rPr lang="en-GB" sz="1800" b="1" dirty="0">
                          <a:solidFill>
                            <a:schemeClr val="tx1"/>
                          </a:solidFill>
                          <a:latin typeface="Arial Black" panose="020B0A04020102020204" pitchFamily="34" charset="0"/>
                        </a:rPr>
                        <a:t>Reflection</a:t>
                      </a:r>
                    </a:p>
                  </a:txBody>
                  <a:tcPr/>
                </a:tc>
                <a:extLst>
                  <a:ext uri="{0D108BD9-81ED-4DB2-BD59-A6C34878D82A}">
                    <a16:rowId xmlns:a16="http://schemas.microsoft.com/office/drawing/2014/main" val="10001"/>
                  </a:ext>
                </a:extLst>
              </a:tr>
              <a:tr h="730083">
                <a:tc>
                  <a:txBody>
                    <a:bodyPr/>
                    <a:lstStyle/>
                    <a:p>
                      <a:endParaRPr lang="en-GB"/>
                    </a:p>
                  </a:txBody>
                  <a:tcPr/>
                </a:tc>
                <a:tc>
                  <a:txBody>
                    <a:bodyPr/>
                    <a:lstStyle/>
                    <a:p>
                      <a:endParaRPr lang="en-GB" b="1">
                        <a:solidFill>
                          <a:schemeClr val="tx1"/>
                        </a:solidFill>
                        <a:latin typeface="Arial Black" panose="020B0A04020102020204" pitchFamily="34" charset="0"/>
                      </a:endParaRPr>
                    </a:p>
                  </a:txBody>
                  <a:tcPr/>
                </a:tc>
                <a:tc>
                  <a:txBody>
                    <a:bodyPr/>
                    <a:lstStyle/>
                    <a:p>
                      <a:endParaRPr lang="en-GB" b="1">
                        <a:solidFill>
                          <a:schemeClr val="tx1"/>
                        </a:solidFill>
                        <a:latin typeface="Arial Black" panose="020B0A04020102020204" pitchFamily="34" charset="0"/>
                      </a:endParaRPr>
                    </a:p>
                  </a:txBody>
                  <a:tcPr/>
                </a:tc>
                <a:tc>
                  <a:txBody>
                    <a:bodyPr/>
                    <a:lstStyle/>
                    <a:p>
                      <a:endParaRPr lang="en-GB" b="1" dirty="0">
                        <a:solidFill>
                          <a:schemeClr val="tx1"/>
                        </a:solidFill>
                        <a:latin typeface="Arial Black" panose="020B0A04020102020204" pitchFamily="34" charset="0"/>
                      </a:endParaRPr>
                    </a:p>
                  </a:txBody>
                  <a:tcPr/>
                </a:tc>
                <a:tc>
                  <a:txBody>
                    <a:bodyPr/>
                    <a:lstStyle/>
                    <a:p>
                      <a:endParaRPr lang="en-GB" b="1" dirty="0">
                        <a:solidFill>
                          <a:schemeClr val="tx1"/>
                        </a:solidFill>
                        <a:latin typeface="Arial Black" panose="020B0A04020102020204" pitchFamily="34" charset="0"/>
                      </a:endParaRPr>
                    </a:p>
                  </a:txBody>
                  <a:tcPr/>
                </a:tc>
                <a:tc>
                  <a:txBody>
                    <a:bodyPr/>
                    <a:lstStyle/>
                    <a:p>
                      <a:endParaRPr lang="en-GB" b="1" dirty="0">
                        <a:solidFill>
                          <a:schemeClr val="tx1"/>
                        </a:solidFill>
                        <a:latin typeface="Arial Black" panose="020B0A04020102020204" pitchFamily="34" charset="0"/>
                      </a:endParaRPr>
                    </a:p>
                  </a:txBody>
                  <a:tcPr/>
                </a:tc>
                <a:tc>
                  <a:txBody>
                    <a:bodyPr/>
                    <a:lstStyle/>
                    <a:p>
                      <a:endParaRPr lang="en-GB" b="1" dirty="0">
                        <a:solidFill>
                          <a:schemeClr val="tx1"/>
                        </a:solidFill>
                        <a:latin typeface="Arial Black" panose="020B0A04020102020204" pitchFamily="34" charset="0"/>
                      </a:endParaRPr>
                    </a:p>
                  </a:txBody>
                  <a:tcPr/>
                </a:tc>
                <a:tc>
                  <a:txBody>
                    <a:bodyPr/>
                    <a:lstStyle/>
                    <a:p>
                      <a:endParaRPr lang="en-GB" b="1" dirty="0">
                        <a:solidFill>
                          <a:schemeClr val="tx1"/>
                        </a:solidFill>
                        <a:latin typeface="Arial Black" panose="020B0A04020102020204" pitchFamily="34" charset="0"/>
                      </a:endParaRPr>
                    </a:p>
                  </a:txBody>
                  <a:tcPr/>
                </a:tc>
                <a:tc>
                  <a:txBody>
                    <a:bodyPr/>
                    <a:lstStyle/>
                    <a:p>
                      <a:endParaRPr lang="en-GB" b="1" dirty="0">
                        <a:solidFill>
                          <a:schemeClr val="tx1"/>
                        </a:solidFill>
                        <a:latin typeface="Arial Black" panose="020B0A04020102020204" pitchFamily="34" charset="0"/>
                      </a:endParaRPr>
                    </a:p>
                  </a:txBody>
                  <a:tcPr/>
                </a:tc>
                <a:tc>
                  <a:txBody>
                    <a:bodyPr/>
                    <a:lstStyle/>
                    <a:p>
                      <a:endParaRPr lang="en-GB" b="1" dirty="0">
                        <a:solidFill>
                          <a:schemeClr val="tx1"/>
                        </a:solidFill>
                        <a:latin typeface="Arial Black" panose="020B0A04020102020204" pitchFamily="34" charset="0"/>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969784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614733"/>
          </a:xfrm>
        </p:spPr>
        <p:txBody>
          <a:bodyPr>
            <a:normAutofit fontScale="90000"/>
          </a:bodyPr>
          <a:lstStyle/>
          <a:p>
            <a:r>
              <a:rPr lang="en-GB" dirty="0">
                <a:latin typeface="Arial Rounded MT Bold" panose="020F0704030504030204" pitchFamily="34" charset="0"/>
              </a:rPr>
              <a:t>Lesson Plan</a:t>
            </a:r>
            <a:endParaRPr lang="en-US" dirty="0"/>
          </a:p>
        </p:txBody>
      </p:sp>
      <p:sp>
        <p:nvSpPr>
          <p:cNvPr id="3" name="Content Placeholder 2"/>
          <p:cNvSpPr>
            <a:spLocks noGrp="1"/>
          </p:cNvSpPr>
          <p:nvPr>
            <p:ph idx="1"/>
          </p:nvPr>
        </p:nvSpPr>
        <p:spPr>
          <a:xfrm>
            <a:off x="404948" y="901338"/>
            <a:ext cx="11665131" cy="4991462"/>
          </a:xfrm>
        </p:spPr>
        <p:txBody>
          <a:bodyPr>
            <a:noAutofit/>
          </a:bodyPr>
          <a:lstStyle/>
          <a:p>
            <a:pPr lvl="1">
              <a:lnSpc>
                <a:spcPct val="107000"/>
              </a:lnSpc>
              <a:spcBef>
                <a:spcPts val="0"/>
              </a:spcBef>
              <a:buFont typeface="Wingdings" panose="05000000000000000000" pitchFamily="2" charset="2"/>
              <a:buChar char="v"/>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 lesson plan is a breakdown of the scheme of work into teachable units.</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Wingdings" panose="05000000000000000000" pitchFamily="2" charset="2"/>
              <a:buChar char="v"/>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It shows what needs to be accomplished within the time allocated for the</a:t>
            </a:r>
          </a:p>
          <a:p>
            <a:pPr marL="457200" lvl="1" indent="0">
              <a:lnSpc>
                <a:spcPct val="107000"/>
              </a:lnSpc>
              <a:spcBef>
                <a:spcPts val="0"/>
              </a:spcBef>
              <a:buNone/>
            </a:pP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lesson.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Wingdings" panose="05000000000000000000" pitchFamily="2" charset="2"/>
              <a:buChar char="v"/>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It enables the teacher trainer to contextualise the lesson activities at a</a:t>
            </a:r>
          </a:p>
          <a:p>
            <a:pPr marL="457200" lvl="1" indent="0">
              <a:lnSpc>
                <a:spcPct val="107000"/>
              </a:lnSpc>
              <a:spcBef>
                <a:spcPts val="0"/>
              </a:spcBef>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glance.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Wingdings" panose="05000000000000000000" pitchFamily="2" charset="2"/>
              <a:buChar char="v"/>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Adopt </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inquiry-based learning techniques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when planning, since they are</a:t>
            </a:r>
          </a:p>
          <a:p>
            <a:pPr marL="457200" lvl="1" indent="0">
              <a:lnSpc>
                <a:spcPct val="107000"/>
              </a:lnSpc>
              <a:spcBef>
                <a:spcPts val="0"/>
              </a:spcBef>
              <a:buNone/>
            </a:pP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learner centred and key to successful implementation of the Competency</a:t>
            </a:r>
          </a:p>
          <a:p>
            <a:pPr marL="457200" lvl="1" indent="0">
              <a:lnSpc>
                <a:spcPct val="107000"/>
              </a:lnSpc>
              <a:spcBef>
                <a:spcPts val="0"/>
              </a:spcBef>
              <a:buNone/>
            </a:pP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Based Learning.</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Wingdings" panose="05000000000000000000" pitchFamily="2" charset="2"/>
              <a:buChar char="v"/>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Establish the learning outcomes to be achieved during the lesson.</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5656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DDCA8-79E3-4A41-A091-973E1C0BB9D5}"/>
              </a:ext>
            </a:extLst>
          </p:cNvPr>
          <p:cNvSpPr>
            <a:spLocks noGrp="1"/>
          </p:cNvSpPr>
          <p:nvPr>
            <p:ph type="title"/>
          </p:nvPr>
        </p:nvSpPr>
        <p:spPr>
          <a:xfrm>
            <a:off x="838200" y="325369"/>
            <a:ext cx="10515600" cy="1198631"/>
          </a:xfrm>
        </p:spPr>
        <p:txBody>
          <a:bodyPr>
            <a:normAutofit/>
          </a:bodyPr>
          <a:lstStyle/>
          <a:p>
            <a:r>
              <a:rPr lang="en-US" sz="3600" b="1" dirty="0"/>
              <a:t>Lesson plan cont’d</a:t>
            </a:r>
            <a:endParaRPr lang="en-GB" sz="3600" b="1" dirty="0"/>
          </a:p>
        </p:txBody>
      </p:sp>
      <p:sp>
        <p:nvSpPr>
          <p:cNvPr id="3" name="Content Placeholder 2">
            <a:extLst>
              <a:ext uri="{FF2B5EF4-FFF2-40B4-BE49-F238E27FC236}">
                <a16:creationId xmlns:a16="http://schemas.microsoft.com/office/drawing/2014/main" id="{CC584C4E-E5FB-44BB-8E2D-E5412B2084FB}"/>
              </a:ext>
            </a:extLst>
          </p:cNvPr>
          <p:cNvSpPr>
            <a:spLocks noGrp="1"/>
          </p:cNvSpPr>
          <p:nvPr>
            <p:ph idx="1"/>
          </p:nvPr>
        </p:nvSpPr>
        <p:spPr>
          <a:xfrm>
            <a:off x="838200" y="1524000"/>
            <a:ext cx="10515600" cy="4652963"/>
          </a:xfrm>
        </p:spPr>
        <p:txBody>
          <a:bodyPr/>
          <a:lstStyle/>
          <a:p>
            <a:pPr marR="0" lvl="0">
              <a:lnSpc>
                <a:spcPct val="107000"/>
              </a:lnSpc>
              <a:spcBef>
                <a:spcPts val="0"/>
              </a:spcBef>
              <a:spcAft>
                <a:spcPts val="0"/>
              </a:spcAft>
              <a:buFont typeface="Wingdings" panose="05000000000000000000" pitchFamily="2" charset="2"/>
              <a:buChar char="v"/>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Consider the learners’ ability, background and learning</a:t>
            </a:r>
          </a:p>
          <a:p>
            <a:pPr marL="0" marR="0" lvl="0" indent="0">
              <a:lnSpc>
                <a:spcPct val="107000"/>
              </a:lnSpc>
              <a:spcBef>
                <a:spcPts val="0"/>
              </a:spcBef>
              <a:spcAft>
                <a:spcPts val="0"/>
              </a:spcAft>
              <a:buNone/>
            </a:pP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approach to use among others.</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buFont typeface="Wingdings" panose="05000000000000000000" pitchFamily="2" charset="2"/>
              <a:buChar char="v"/>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Ensure the availability of relevant and appropriate materials</a:t>
            </a:r>
          </a:p>
          <a:p>
            <a:pPr marL="0" marR="0" lvl="0" indent="0">
              <a:lnSpc>
                <a:spcPct val="107000"/>
              </a:lnSpc>
              <a:spcBef>
                <a:spcPts val="0"/>
              </a:spcBef>
              <a:spcAft>
                <a:spcPts val="0"/>
              </a:spcAft>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for the lesson.</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buFont typeface="Wingdings" panose="05000000000000000000" pitchFamily="2" charset="2"/>
              <a:buChar char="v"/>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Determine appropriate assessment methods to use.</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buFont typeface="Wingdings" panose="05000000000000000000" pitchFamily="2" charset="2"/>
              <a:buChar char="v"/>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Lesson notes should be prepared for every lesson as they</a:t>
            </a:r>
          </a:p>
          <a:p>
            <a:pPr marL="0" marR="0" lvl="0" indent="0">
              <a:lnSpc>
                <a:spcPct val="107000"/>
              </a:lnSpc>
              <a:spcBef>
                <a:spcPts val="0"/>
              </a:spcBef>
              <a:spcAft>
                <a:spcPts val="0"/>
              </a:spcAft>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accompany the lesson plan.</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941968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BE36B-6708-47D1-A811-40773B185F90}"/>
              </a:ext>
            </a:extLst>
          </p:cNvPr>
          <p:cNvSpPr>
            <a:spLocks noGrp="1"/>
          </p:cNvSpPr>
          <p:nvPr>
            <p:ph type="title"/>
          </p:nvPr>
        </p:nvSpPr>
        <p:spPr/>
        <p:txBody>
          <a:bodyPr/>
          <a:lstStyle/>
          <a:p>
            <a:r>
              <a:rPr lang="en-US" b="1" dirty="0"/>
              <a:t>Activity</a:t>
            </a:r>
            <a:endParaRPr lang="en-GB" b="1" dirty="0"/>
          </a:p>
        </p:txBody>
      </p:sp>
      <p:sp>
        <p:nvSpPr>
          <p:cNvPr id="3" name="Content Placeholder 2">
            <a:extLst>
              <a:ext uri="{FF2B5EF4-FFF2-40B4-BE49-F238E27FC236}">
                <a16:creationId xmlns:a16="http://schemas.microsoft.com/office/drawing/2014/main" id="{58FEC9FB-BF5D-4AB5-81D3-3157E60CAE93}"/>
              </a:ext>
            </a:extLst>
          </p:cNvPr>
          <p:cNvSpPr>
            <a:spLocks noGrp="1"/>
          </p:cNvSpPr>
          <p:nvPr>
            <p:ph idx="1"/>
          </p:nvPr>
        </p:nvSpPr>
        <p:spPr/>
        <p:txBody>
          <a:bodyPr>
            <a:normAutofit/>
          </a:bodyPr>
          <a:lstStyle/>
          <a:p>
            <a:pPr marL="0" indent="0">
              <a:buNone/>
            </a:pPr>
            <a:r>
              <a:rPr lang="en-US" sz="4000" b="1" dirty="0">
                <a:solidFill>
                  <a:srgbClr val="7030A0"/>
                </a:solidFill>
              </a:rPr>
              <a:t>Which factors do we consider when developing a lesson plan?</a:t>
            </a:r>
            <a:endParaRPr lang="en-GB" sz="4000" b="1" dirty="0">
              <a:solidFill>
                <a:srgbClr val="7030A0"/>
              </a:solidFill>
            </a:endParaRPr>
          </a:p>
        </p:txBody>
      </p:sp>
    </p:spTree>
    <p:extLst>
      <p:ext uri="{BB962C8B-B14F-4D97-AF65-F5344CB8AC3E}">
        <p14:creationId xmlns:p14="http://schemas.microsoft.com/office/powerpoint/2010/main" val="2987360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E00EB-6D16-495B-A2E0-51E19B8EBEB9}"/>
              </a:ext>
            </a:extLst>
          </p:cNvPr>
          <p:cNvSpPr>
            <a:spLocks noGrp="1"/>
          </p:cNvSpPr>
          <p:nvPr>
            <p:ph type="title"/>
          </p:nvPr>
        </p:nvSpPr>
        <p:spPr/>
        <p:txBody>
          <a:bodyPr/>
          <a:lstStyle/>
          <a:p>
            <a:r>
              <a:rPr lang="en-US" sz="4400" dirty="0">
                <a:latin typeface="Arial Rounded MT Bold" panose="020F0704030504030204" pitchFamily="34" charset="0"/>
              </a:rPr>
              <a:t>Factors to Consider when Developing a Lesson Plan</a:t>
            </a:r>
            <a:endParaRPr lang="en-GB" b="1" dirty="0"/>
          </a:p>
        </p:txBody>
      </p:sp>
      <p:sp>
        <p:nvSpPr>
          <p:cNvPr id="3" name="Content Placeholder 2">
            <a:extLst>
              <a:ext uri="{FF2B5EF4-FFF2-40B4-BE49-F238E27FC236}">
                <a16:creationId xmlns:a16="http://schemas.microsoft.com/office/drawing/2014/main" id="{2C408E19-BE6B-4259-ACDC-E65A8B33007F}"/>
              </a:ext>
            </a:extLst>
          </p:cNvPr>
          <p:cNvSpPr>
            <a:spLocks noGrp="1"/>
          </p:cNvSpPr>
          <p:nvPr>
            <p:ph idx="1"/>
          </p:nvPr>
        </p:nvSpPr>
        <p:spPr/>
        <p:txBody>
          <a:bodyPr/>
          <a:lstStyle/>
          <a:p>
            <a:r>
              <a:rPr lang="en-US" dirty="0"/>
              <a:t>Age of the learner</a:t>
            </a:r>
          </a:p>
          <a:p>
            <a:r>
              <a:rPr lang="en-US" dirty="0"/>
              <a:t>Nature of the learner</a:t>
            </a:r>
          </a:p>
          <a:p>
            <a:r>
              <a:rPr lang="en-US" dirty="0"/>
              <a:t>Level/grade/year of the learner </a:t>
            </a:r>
          </a:p>
          <a:p>
            <a:r>
              <a:rPr lang="en-US" dirty="0"/>
              <a:t>Learner’s entry behaviour</a:t>
            </a:r>
          </a:p>
          <a:p>
            <a:r>
              <a:rPr lang="en-US" dirty="0"/>
              <a:t>Available learning resources</a:t>
            </a:r>
          </a:p>
          <a:p>
            <a:r>
              <a:rPr lang="en-US" dirty="0"/>
              <a:t>What will be learnt</a:t>
            </a:r>
          </a:p>
          <a:p>
            <a:r>
              <a:rPr lang="en-US" dirty="0"/>
              <a:t>Learning environment</a:t>
            </a:r>
            <a:endParaRPr lang="en-GB" dirty="0"/>
          </a:p>
        </p:txBody>
      </p:sp>
    </p:spTree>
    <p:extLst>
      <p:ext uri="{BB962C8B-B14F-4D97-AF65-F5344CB8AC3E}">
        <p14:creationId xmlns:p14="http://schemas.microsoft.com/office/powerpoint/2010/main" val="1619773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699" y="432097"/>
            <a:ext cx="11390812" cy="831421"/>
          </a:xfrm>
        </p:spPr>
        <p:txBody>
          <a:bodyPr>
            <a:noAutofit/>
          </a:bodyPr>
          <a:lstStyle/>
          <a:p>
            <a:r>
              <a:rPr lang="en-US" sz="3600" dirty="0">
                <a:latin typeface="Arial Rounded MT Bold" panose="020F0704030504030204" pitchFamily="34" charset="0"/>
              </a:rPr>
              <a:t>Other aspects to Consider when Developing a Lesson Plan</a:t>
            </a:r>
          </a:p>
        </p:txBody>
      </p:sp>
      <p:sp>
        <p:nvSpPr>
          <p:cNvPr id="4" name="Content Placeholder 3"/>
          <p:cNvSpPr>
            <a:spLocks noGrp="1"/>
          </p:cNvSpPr>
          <p:nvPr>
            <p:ph sz="half" idx="1"/>
          </p:nvPr>
        </p:nvSpPr>
        <p:spPr>
          <a:xfrm>
            <a:off x="846666" y="1666075"/>
            <a:ext cx="5188371" cy="4486109"/>
          </a:xfrm>
        </p:spPr>
        <p:txBody>
          <a:bodyPr>
            <a:normAutofit fontScale="70000" lnSpcReduction="20000"/>
          </a:bodyPr>
          <a:lstStyle/>
          <a:p>
            <a:pPr marL="0" indent="0">
              <a:lnSpc>
                <a:spcPct val="160000"/>
              </a:lnSpc>
              <a:buNone/>
            </a:pPr>
            <a:r>
              <a:rPr lang="en-US" sz="2800" dirty="0"/>
              <a:t>1</a:t>
            </a:r>
            <a:r>
              <a:rPr lang="en-US" sz="2800" b="1" dirty="0">
                <a:latin typeface="Bahnschrift" panose="020B0502040204020203" pitchFamily="34" charset="0"/>
              </a:rPr>
              <a:t>) </a:t>
            </a:r>
            <a:r>
              <a:rPr lang="en-US" dirty="0">
                <a:latin typeface="Bahnschrift" panose="020B0502040204020203" pitchFamily="34" charset="0"/>
              </a:rPr>
              <a:t>The specific learning outcome(s)</a:t>
            </a:r>
          </a:p>
          <a:p>
            <a:pPr marL="0" indent="0">
              <a:lnSpc>
                <a:spcPct val="160000"/>
              </a:lnSpc>
              <a:buNone/>
            </a:pPr>
            <a:r>
              <a:rPr lang="en-US" dirty="0">
                <a:latin typeface="Bahnschrift" panose="020B0502040204020203" pitchFamily="34" charset="0"/>
              </a:rPr>
              <a:t>2) Learning experiences: how the specific</a:t>
            </a:r>
          </a:p>
          <a:p>
            <a:pPr marL="0" indent="0">
              <a:lnSpc>
                <a:spcPct val="160000"/>
              </a:lnSpc>
              <a:buNone/>
            </a:pPr>
            <a:r>
              <a:rPr lang="en-US" dirty="0">
                <a:latin typeface="Bahnschrift" panose="020B0502040204020203" pitchFamily="34" charset="0"/>
              </a:rPr>
              <a:t>    learning outcome(s) will be achieved</a:t>
            </a:r>
          </a:p>
          <a:p>
            <a:pPr marL="0" indent="0">
              <a:lnSpc>
                <a:spcPct val="160000"/>
              </a:lnSpc>
              <a:buNone/>
            </a:pPr>
            <a:r>
              <a:rPr lang="en-US" dirty="0">
                <a:latin typeface="Bahnschrift" panose="020B0502040204020203" pitchFamily="34" charset="0"/>
              </a:rPr>
              <a:t>3) Key Inquiry Question(s)</a:t>
            </a:r>
          </a:p>
          <a:p>
            <a:pPr marL="0" indent="0">
              <a:lnSpc>
                <a:spcPct val="160000"/>
              </a:lnSpc>
              <a:buNone/>
            </a:pPr>
            <a:r>
              <a:rPr lang="en-US" dirty="0">
                <a:latin typeface="Bahnschrift" panose="020B0502040204020203" pitchFamily="34" charset="0"/>
              </a:rPr>
              <a:t>4) Integration of ICT in the lesson plan</a:t>
            </a:r>
          </a:p>
          <a:p>
            <a:pPr marL="0" indent="0">
              <a:lnSpc>
                <a:spcPct val="160000"/>
              </a:lnSpc>
              <a:buNone/>
            </a:pPr>
            <a:r>
              <a:rPr lang="en-US" dirty="0">
                <a:latin typeface="Bahnschrift" panose="020B0502040204020203" pitchFamily="34" charset="0"/>
              </a:rPr>
              <a:t>5) Learning Resources</a:t>
            </a:r>
          </a:p>
          <a:p>
            <a:pPr marL="0" indent="0">
              <a:lnSpc>
                <a:spcPct val="160000"/>
              </a:lnSpc>
              <a:buNone/>
            </a:pPr>
            <a:r>
              <a:rPr lang="en-US" dirty="0">
                <a:latin typeface="Bahnschrift" panose="020B0502040204020203" pitchFamily="34" charset="0"/>
              </a:rPr>
              <a:t>6) Core competences to be developed</a:t>
            </a:r>
          </a:p>
          <a:p>
            <a:pPr>
              <a:lnSpc>
                <a:spcPct val="160000"/>
              </a:lnSpc>
            </a:pPr>
            <a:endParaRPr lang="en-US" b="1" dirty="0"/>
          </a:p>
        </p:txBody>
      </p:sp>
      <p:sp>
        <p:nvSpPr>
          <p:cNvPr id="5" name="Content Placeholder 4"/>
          <p:cNvSpPr>
            <a:spLocks noGrp="1"/>
          </p:cNvSpPr>
          <p:nvPr>
            <p:ph sz="half" idx="2"/>
          </p:nvPr>
        </p:nvSpPr>
        <p:spPr>
          <a:xfrm>
            <a:off x="6366933" y="1624130"/>
            <a:ext cx="4978401" cy="5069394"/>
          </a:xfrm>
        </p:spPr>
        <p:txBody>
          <a:bodyPr>
            <a:normAutofit fontScale="70000" lnSpcReduction="20000"/>
          </a:bodyPr>
          <a:lstStyle/>
          <a:p>
            <a:pPr marL="0" indent="0">
              <a:lnSpc>
                <a:spcPct val="160000"/>
              </a:lnSpc>
              <a:buNone/>
            </a:pPr>
            <a:r>
              <a:rPr lang="en-US" sz="2800" dirty="0">
                <a:latin typeface="Bahnschrift SemiBold" panose="020B0502040204020203" pitchFamily="34" charset="0"/>
              </a:rPr>
              <a:t>7) </a:t>
            </a:r>
            <a:r>
              <a:rPr lang="en-US" sz="3000" dirty="0">
                <a:latin typeface="Bahnschrift" panose="020B0502040204020203" pitchFamily="34" charset="0"/>
              </a:rPr>
              <a:t>Values</a:t>
            </a:r>
          </a:p>
          <a:p>
            <a:pPr marL="0" indent="0">
              <a:lnSpc>
                <a:spcPct val="160000"/>
              </a:lnSpc>
              <a:buNone/>
            </a:pPr>
            <a:r>
              <a:rPr lang="en-US" sz="3000" dirty="0">
                <a:latin typeface="Bahnschrift" panose="020B0502040204020203" pitchFamily="34" charset="0"/>
              </a:rPr>
              <a:t>8) Assessment: a way of measuring</a:t>
            </a:r>
          </a:p>
          <a:p>
            <a:pPr marL="0" indent="0">
              <a:lnSpc>
                <a:spcPct val="160000"/>
              </a:lnSpc>
              <a:buNone/>
            </a:pPr>
            <a:r>
              <a:rPr lang="en-US" sz="3000" dirty="0">
                <a:latin typeface="Bahnschrift" panose="020B0502040204020203" pitchFamily="34" charset="0"/>
              </a:rPr>
              <a:t>     how well the outcome was attained;</a:t>
            </a:r>
          </a:p>
          <a:p>
            <a:pPr marL="0" indent="0">
              <a:lnSpc>
                <a:spcPct val="160000"/>
              </a:lnSpc>
              <a:buNone/>
            </a:pPr>
            <a:r>
              <a:rPr lang="en-US" sz="3000" dirty="0">
                <a:latin typeface="Bahnschrift" panose="020B0502040204020203" pitchFamily="34" charset="0"/>
              </a:rPr>
              <a:t>     test, worksheet and homework</a:t>
            </a:r>
          </a:p>
          <a:p>
            <a:pPr marL="0" indent="0">
              <a:lnSpc>
                <a:spcPct val="160000"/>
              </a:lnSpc>
              <a:buNone/>
            </a:pPr>
            <a:r>
              <a:rPr lang="en-US" sz="3000" dirty="0">
                <a:latin typeface="Bahnschrift" panose="020B0502040204020203" pitchFamily="34" charset="0"/>
              </a:rPr>
              <a:t>     among others</a:t>
            </a:r>
          </a:p>
          <a:p>
            <a:endParaRPr lang="en-US" dirty="0"/>
          </a:p>
        </p:txBody>
      </p:sp>
    </p:spTree>
    <p:extLst>
      <p:ext uri="{BB962C8B-B14F-4D97-AF65-F5344CB8AC3E}">
        <p14:creationId xmlns:p14="http://schemas.microsoft.com/office/powerpoint/2010/main" val="1159119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59FC7-0C11-4B2B-8AAE-A380BCD193F2}"/>
              </a:ext>
            </a:extLst>
          </p:cNvPr>
          <p:cNvSpPr>
            <a:spLocks noGrp="1"/>
          </p:cNvSpPr>
          <p:nvPr>
            <p:ph type="title"/>
          </p:nvPr>
        </p:nvSpPr>
        <p:spPr/>
        <p:txBody>
          <a:bodyPr/>
          <a:lstStyle/>
          <a:p>
            <a:r>
              <a:rPr lang="en-US" b="1" dirty="0"/>
              <a:t>Brainstorming session</a:t>
            </a:r>
            <a:endParaRPr lang="en-GB" b="1" dirty="0"/>
          </a:p>
        </p:txBody>
      </p:sp>
      <p:sp>
        <p:nvSpPr>
          <p:cNvPr id="3" name="Content Placeholder 2">
            <a:extLst>
              <a:ext uri="{FF2B5EF4-FFF2-40B4-BE49-F238E27FC236}">
                <a16:creationId xmlns:a16="http://schemas.microsoft.com/office/drawing/2014/main" id="{C9279C67-A12E-4EA3-A4EE-1AA2D43AFBAC}"/>
              </a:ext>
            </a:extLst>
          </p:cNvPr>
          <p:cNvSpPr>
            <a:spLocks noGrp="1"/>
          </p:cNvSpPr>
          <p:nvPr>
            <p:ph idx="1"/>
          </p:nvPr>
        </p:nvSpPr>
        <p:spPr/>
        <p:txBody>
          <a:bodyPr>
            <a:normAutofit/>
          </a:bodyPr>
          <a:lstStyle/>
          <a:p>
            <a:pPr marL="0" indent="0">
              <a:buNone/>
            </a:pPr>
            <a:endParaRPr lang="en-US" sz="4000" dirty="0">
              <a:solidFill>
                <a:srgbClr val="7030A0"/>
              </a:solidFill>
            </a:endParaRPr>
          </a:p>
          <a:p>
            <a:pPr marL="0" indent="0">
              <a:buNone/>
            </a:pPr>
            <a:r>
              <a:rPr lang="en-US" sz="4000" dirty="0">
                <a:solidFill>
                  <a:srgbClr val="7030A0"/>
                </a:solidFill>
              </a:rPr>
              <a:t>What makes the revised lesson plan different from the older version?</a:t>
            </a:r>
            <a:endParaRPr lang="en-GB" sz="4000" dirty="0">
              <a:solidFill>
                <a:srgbClr val="7030A0"/>
              </a:solidFill>
            </a:endParaRPr>
          </a:p>
        </p:txBody>
      </p:sp>
    </p:spTree>
    <p:extLst>
      <p:ext uri="{BB962C8B-B14F-4D97-AF65-F5344CB8AC3E}">
        <p14:creationId xmlns:p14="http://schemas.microsoft.com/office/powerpoint/2010/main" val="687437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24798-75B3-438D-AD90-F17BB4524960}"/>
              </a:ext>
            </a:extLst>
          </p:cNvPr>
          <p:cNvSpPr>
            <a:spLocks noGrp="1"/>
          </p:cNvSpPr>
          <p:nvPr>
            <p:ph type="title"/>
          </p:nvPr>
        </p:nvSpPr>
        <p:spPr>
          <a:xfrm>
            <a:off x="838200" y="365125"/>
            <a:ext cx="10515600" cy="1609449"/>
          </a:xfrm>
        </p:spPr>
        <p:txBody>
          <a:bodyPr>
            <a:normAutofit fontScale="90000"/>
          </a:bodyPr>
          <a:lstStyle/>
          <a:p>
            <a:r>
              <a:rPr lang="en-GB" sz="4400" dirty="0">
                <a:latin typeface="Arial Rounded MT Bold" panose="020F0704030504030204" pitchFamily="34" charset="0"/>
              </a:rPr>
              <a:t>Components of a Lesson plan</a:t>
            </a:r>
            <a:br>
              <a:rPr lang="en-GB" sz="4400" dirty="0">
                <a:latin typeface="Arial Rounded MT Bold" panose="020F0704030504030204" pitchFamily="34" charset="0"/>
              </a:rPr>
            </a:br>
            <a:br>
              <a:rPr lang="en-GB" sz="4400" dirty="0">
                <a:latin typeface="Arial Rounded MT Bold" panose="020F0704030504030204" pitchFamily="34" charset="0"/>
              </a:rPr>
            </a:br>
            <a:r>
              <a:rPr lang="en-GB" sz="4400" dirty="0">
                <a:latin typeface="Arial Rounded MT Bold" panose="020F0704030504030204" pitchFamily="34" charset="0"/>
              </a:rPr>
              <a:t>Administrative details</a:t>
            </a:r>
            <a:endParaRPr lang="en-GB" dirty="0"/>
          </a:p>
        </p:txBody>
      </p:sp>
      <p:graphicFrame>
        <p:nvGraphicFramePr>
          <p:cNvPr id="4" name="Content Placeholder 3">
            <a:extLst>
              <a:ext uri="{FF2B5EF4-FFF2-40B4-BE49-F238E27FC236}">
                <a16:creationId xmlns:a16="http://schemas.microsoft.com/office/drawing/2014/main" id="{07707987-D99E-476F-B33F-5A36740F9983}"/>
              </a:ext>
            </a:extLst>
          </p:cNvPr>
          <p:cNvGraphicFramePr>
            <a:graphicFrameLocks noGrp="1"/>
          </p:cNvGraphicFramePr>
          <p:nvPr>
            <p:ph idx="1"/>
            <p:extLst>
              <p:ext uri="{D42A27DB-BD31-4B8C-83A1-F6EECF244321}">
                <p14:modId xmlns:p14="http://schemas.microsoft.com/office/powerpoint/2010/main" val="3992980963"/>
              </p:ext>
            </p:extLst>
          </p:nvPr>
        </p:nvGraphicFramePr>
        <p:xfrm>
          <a:off x="1086678" y="2332383"/>
          <a:ext cx="8913619" cy="2941982"/>
        </p:xfrm>
        <a:graphic>
          <a:graphicData uri="http://schemas.openxmlformats.org/drawingml/2006/table">
            <a:tbl>
              <a:tblPr bandRow="1">
                <a:tableStyleId>{5C22544A-7EE6-4342-B048-85BDC9FD1C3A}</a:tableStyleId>
              </a:tblPr>
              <a:tblGrid>
                <a:gridCol w="2196394">
                  <a:extLst>
                    <a:ext uri="{9D8B030D-6E8A-4147-A177-3AD203B41FA5}">
                      <a16:colId xmlns:a16="http://schemas.microsoft.com/office/drawing/2014/main" val="3132996864"/>
                    </a:ext>
                  </a:extLst>
                </a:gridCol>
                <a:gridCol w="1029596">
                  <a:extLst>
                    <a:ext uri="{9D8B030D-6E8A-4147-A177-3AD203B41FA5}">
                      <a16:colId xmlns:a16="http://schemas.microsoft.com/office/drawing/2014/main" val="3650530091"/>
                    </a:ext>
                  </a:extLst>
                </a:gridCol>
                <a:gridCol w="2194149">
                  <a:extLst>
                    <a:ext uri="{9D8B030D-6E8A-4147-A177-3AD203B41FA5}">
                      <a16:colId xmlns:a16="http://schemas.microsoft.com/office/drawing/2014/main" val="3137205695"/>
                    </a:ext>
                  </a:extLst>
                </a:gridCol>
                <a:gridCol w="1484244">
                  <a:extLst>
                    <a:ext uri="{9D8B030D-6E8A-4147-A177-3AD203B41FA5}">
                      <a16:colId xmlns:a16="http://schemas.microsoft.com/office/drawing/2014/main" val="2837727862"/>
                    </a:ext>
                  </a:extLst>
                </a:gridCol>
                <a:gridCol w="1197630">
                  <a:extLst>
                    <a:ext uri="{9D8B030D-6E8A-4147-A177-3AD203B41FA5}">
                      <a16:colId xmlns:a16="http://schemas.microsoft.com/office/drawing/2014/main" val="3743666665"/>
                    </a:ext>
                  </a:extLst>
                </a:gridCol>
                <a:gridCol w="811606">
                  <a:extLst>
                    <a:ext uri="{9D8B030D-6E8A-4147-A177-3AD203B41FA5}">
                      <a16:colId xmlns:a16="http://schemas.microsoft.com/office/drawing/2014/main" val="2456612669"/>
                    </a:ext>
                  </a:extLst>
                </a:gridCol>
              </a:tblGrid>
              <a:tr h="1473855">
                <a:tc>
                  <a:txBody>
                    <a:bodyPr/>
                    <a:lstStyle/>
                    <a:p>
                      <a:pPr marL="0" marR="0" algn="l">
                        <a:lnSpc>
                          <a:spcPct val="107000"/>
                        </a:lnSpc>
                        <a:spcBef>
                          <a:spcPts val="0"/>
                        </a:spcBef>
                        <a:spcAft>
                          <a:spcPts val="0"/>
                        </a:spcAft>
                      </a:pPr>
                      <a:r>
                        <a:rPr lang="en-GB" sz="3200" dirty="0">
                          <a:effectLst/>
                        </a:rPr>
                        <a:t>Name of Institution</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tc>
                <a:tc>
                  <a:txBody>
                    <a:bodyPr/>
                    <a:lstStyle/>
                    <a:p>
                      <a:pPr marL="0" marR="0" algn="l">
                        <a:lnSpc>
                          <a:spcPct val="107000"/>
                        </a:lnSpc>
                        <a:spcBef>
                          <a:spcPts val="0"/>
                        </a:spcBef>
                        <a:spcAft>
                          <a:spcPts val="0"/>
                        </a:spcAft>
                      </a:pPr>
                      <a:r>
                        <a:rPr lang="en-GB" sz="3200" dirty="0">
                          <a:effectLst/>
                        </a:rPr>
                        <a:t>Year</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tc>
                <a:tc>
                  <a:txBody>
                    <a:bodyPr/>
                    <a:lstStyle/>
                    <a:p>
                      <a:pPr marL="0" marR="0" algn="l">
                        <a:lnSpc>
                          <a:spcPct val="107000"/>
                        </a:lnSpc>
                        <a:spcBef>
                          <a:spcPts val="0"/>
                        </a:spcBef>
                        <a:spcAft>
                          <a:spcPts val="0"/>
                        </a:spcAft>
                      </a:pPr>
                      <a:r>
                        <a:rPr lang="en-GB" sz="2800" dirty="0">
                          <a:effectLst/>
                        </a:rPr>
                        <a:t>Subject/</a:t>
                      </a:r>
                    </a:p>
                    <a:p>
                      <a:pPr marL="0" marR="0" algn="l">
                        <a:lnSpc>
                          <a:spcPct val="107000"/>
                        </a:lnSpc>
                        <a:spcBef>
                          <a:spcPts val="0"/>
                        </a:spcBef>
                        <a:spcAft>
                          <a:spcPts val="0"/>
                        </a:spcAft>
                      </a:pPr>
                      <a:r>
                        <a:rPr lang="en-GB" sz="2800" dirty="0">
                          <a:effectLst/>
                        </a:rPr>
                        <a:t>Learning Area</a:t>
                      </a:r>
                    </a:p>
                    <a:p>
                      <a:pPr marL="0" marR="0" algn="l">
                        <a:lnSpc>
                          <a:spcPct val="107000"/>
                        </a:lnSpc>
                        <a:spcBef>
                          <a:spcPts val="0"/>
                        </a:spcBef>
                        <a:spcAft>
                          <a:spcPts val="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tc>
                <a:tc>
                  <a:txBody>
                    <a:bodyPr/>
                    <a:lstStyle/>
                    <a:p>
                      <a:pPr marL="0" marR="0" algn="l">
                        <a:lnSpc>
                          <a:spcPct val="107000"/>
                        </a:lnSpc>
                        <a:spcBef>
                          <a:spcPts val="0"/>
                        </a:spcBef>
                        <a:spcAft>
                          <a:spcPts val="0"/>
                        </a:spcAft>
                      </a:pPr>
                      <a:r>
                        <a:rPr lang="en-GB" sz="3200">
                          <a:effectLst/>
                        </a:rPr>
                        <a:t>Date</a:t>
                      </a:r>
                      <a:endParaRPr lang="en-GB" sz="32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tc>
                <a:tc>
                  <a:txBody>
                    <a:bodyPr/>
                    <a:lstStyle/>
                    <a:p>
                      <a:pPr marL="0" marR="0" algn="l">
                        <a:lnSpc>
                          <a:spcPct val="107000"/>
                        </a:lnSpc>
                        <a:spcBef>
                          <a:spcPts val="0"/>
                        </a:spcBef>
                        <a:spcAft>
                          <a:spcPts val="0"/>
                        </a:spcAft>
                      </a:pPr>
                      <a:r>
                        <a:rPr lang="en-GB" sz="3200">
                          <a:effectLst/>
                        </a:rPr>
                        <a:t>Time</a:t>
                      </a:r>
                      <a:endParaRPr lang="en-GB" sz="32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tc>
                <a:tc>
                  <a:txBody>
                    <a:bodyPr/>
                    <a:lstStyle/>
                    <a:p>
                      <a:pPr marL="0" marR="0" algn="l">
                        <a:lnSpc>
                          <a:spcPct val="107000"/>
                        </a:lnSpc>
                        <a:spcBef>
                          <a:spcPts val="0"/>
                        </a:spcBef>
                        <a:spcAft>
                          <a:spcPts val="0"/>
                        </a:spcAft>
                      </a:pPr>
                      <a:r>
                        <a:rPr lang="en-GB" sz="3200" dirty="0">
                          <a:effectLst/>
                        </a:rPr>
                        <a:t>Roll</a:t>
                      </a:r>
                    </a:p>
                    <a:p>
                      <a:pPr marL="0" marR="0" algn="l">
                        <a:lnSpc>
                          <a:spcPct val="107000"/>
                        </a:lnSpc>
                        <a:spcBef>
                          <a:spcPts val="0"/>
                        </a:spcBef>
                        <a:spcAft>
                          <a:spcPts val="0"/>
                        </a:spcAft>
                      </a:pPr>
                      <a:r>
                        <a:rPr lang="en-GB" sz="3200" dirty="0">
                          <a:effectLst/>
                        </a:rPr>
                        <a:t> </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tc>
                <a:extLst>
                  <a:ext uri="{0D108BD9-81ED-4DB2-BD59-A6C34878D82A}">
                    <a16:rowId xmlns:a16="http://schemas.microsoft.com/office/drawing/2014/main" val="233661824"/>
                  </a:ext>
                </a:extLst>
              </a:tr>
              <a:tr h="1468127">
                <a:tc>
                  <a:txBody>
                    <a:bodyPr/>
                    <a:lstStyle/>
                    <a:p>
                      <a:pPr marL="0" marR="0" algn="l">
                        <a:lnSpc>
                          <a:spcPct val="107000"/>
                        </a:lnSpc>
                        <a:spcBef>
                          <a:spcPts val="0"/>
                        </a:spcBef>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tc>
                <a:tc>
                  <a:txBody>
                    <a:bodyPr/>
                    <a:lstStyle/>
                    <a:p>
                      <a:pPr marL="0" marR="0" algn="l">
                        <a:lnSpc>
                          <a:spcPct val="107000"/>
                        </a:lnSpc>
                        <a:spcBef>
                          <a:spcPts val="0"/>
                        </a:spcBef>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tc>
                <a:tc>
                  <a:txBody>
                    <a:bodyPr/>
                    <a:lstStyle/>
                    <a:p>
                      <a:pPr marL="0" marR="0" algn="l">
                        <a:lnSpc>
                          <a:spcPct val="107000"/>
                        </a:lnSpc>
                        <a:spcBef>
                          <a:spcPts val="0"/>
                        </a:spcBef>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tc>
                <a:tc>
                  <a:txBody>
                    <a:bodyPr/>
                    <a:lstStyle/>
                    <a:p>
                      <a:pPr marL="0" marR="0" algn="just">
                        <a:lnSpc>
                          <a:spcPct val="107000"/>
                        </a:lnSpc>
                        <a:spcBef>
                          <a:spcPts val="0"/>
                        </a:spcBef>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tc>
                <a:tc>
                  <a:txBody>
                    <a:bodyPr/>
                    <a:lstStyle/>
                    <a:p>
                      <a:pPr marL="0" marR="0" algn="just">
                        <a:lnSpc>
                          <a:spcPct val="107000"/>
                        </a:lnSpc>
                        <a:spcBef>
                          <a:spcPts val="0"/>
                        </a:spcBef>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tc>
                <a:tc>
                  <a:txBody>
                    <a:bodyPr/>
                    <a:lstStyle/>
                    <a:p>
                      <a:pPr marL="0" marR="0" algn="ctr">
                        <a:lnSpc>
                          <a:spcPct val="107000"/>
                        </a:lnSpc>
                        <a:spcBef>
                          <a:spcPts val="0"/>
                        </a:spcBef>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0" marB="0"/>
                </a:tc>
                <a:extLst>
                  <a:ext uri="{0D108BD9-81ED-4DB2-BD59-A6C34878D82A}">
                    <a16:rowId xmlns:a16="http://schemas.microsoft.com/office/drawing/2014/main" val="838933142"/>
                  </a:ext>
                </a:extLst>
              </a:tr>
            </a:tbl>
          </a:graphicData>
        </a:graphic>
      </p:graphicFrame>
    </p:spTree>
    <p:extLst>
      <p:ext uri="{BB962C8B-B14F-4D97-AF65-F5344CB8AC3E}">
        <p14:creationId xmlns:p14="http://schemas.microsoft.com/office/powerpoint/2010/main" val="17624253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5377" y="286604"/>
            <a:ext cx="11234703" cy="549420"/>
          </a:xfrm>
          <a:solidFill>
            <a:srgbClr val="FFC000"/>
          </a:solidFill>
        </p:spPr>
        <p:txBody>
          <a:bodyPr>
            <a:normAutofit fontScale="90000"/>
          </a:bodyPr>
          <a:lstStyle/>
          <a:p>
            <a:r>
              <a:rPr lang="en-GB" sz="3600" dirty="0">
                <a:latin typeface="Arial Rounded MT Bold" panose="020F0704030504030204" pitchFamily="34" charset="0"/>
              </a:rPr>
              <a:t>Components of a Lesson Plan</a:t>
            </a:r>
            <a:endParaRPr lang="en-US" sz="3600" dirty="0">
              <a:latin typeface="Arial Rounded MT Bold" panose="020F0704030504030204" pitchFamily="34" charset="0"/>
            </a:endParaRPr>
          </a:p>
        </p:txBody>
      </p:sp>
      <p:sp>
        <p:nvSpPr>
          <p:cNvPr id="3" name="Content Placeholder 2"/>
          <p:cNvSpPr>
            <a:spLocks noGrp="1"/>
          </p:cNvSpPr>
          <p:nvPr>
            <p:ph sz="half" idx="1"/>
          </p:nvPr>
        </p:nvSpPr>
        <p:spPr>
          <a:xfrm>
            <a:off x="835378" y="1162595"/>
            <a:ext cx="5447856" cy="5211700"/>
          </a:xfrm>
          <a:solidFill>
            <a:schemeClr val="accent2">
              <a:lumMod val="20000"/>
              <a:lumOff val="80000"/>
            </a:schemeClr>
          </a:solidFill>
        </p:spPr>
        <p:txBody>
          <a:bodyPr>
            <a:noAutofit/>
          </a:bodyPr>
          <a:lstStyle/>
          <a:p>
            <a:pPr>
              <a:buFont typeface="Wingdings" panose="05000000000000000000" pitchFamily="2" charset="2"/>
              <a:buChar char="v"/>
            </a:pPr>
            <a:r>
              <a:rPr lang="en-US" dirty="0">
                <a:latin typeface="Bahnschrift" panose="020B0502040204020203" pitchFamily="34" charset="0"/>
              </a:rPr>
              <a:t>Strand</a:t>
            </a:r>
          </a:p>
          <a:p>
            <a:pPr>
              <a:buFont typeface="Wingdings" panose="05000000000000000000" pitchFamily="2" charset="2"/>
              <a:buChar char="v"/>
            </a:pPr>
            <a:r>
              <a:rPr lang="en-US" dirty="0">
                <a:latin typeface="Bahnschrift" panose="020B0502040204020203" pitchFamily="34" charset="0"/>
              </a:rPr>
              <a:t> Sub strand</a:t>
            </a:r>
          </a:p>
          <a:p>
            <a:pPr>
              <a:buFont typeface="Wingdings" panose="05000000000000000000" pitchFamily="2" charset="2"/>
              <a:buChar char="v"/>
            </a:pPr>
            <a:r>
              <a:rPr lang="en-US" dirty="0">
                <a:latin typeface="Bahnschrift" panose="020B0502040204020203" pitchFamily="34" charset="0"/>
              </a:rPr>
              <a:t> Specific Learning</a:t>
            </a:r>
          </a:p>
          <a:p>
            <a:pPr marL="0" indent="0">
              <a:buNone/>
            </a:pPr>
            <a:r>
              <a:rPr lang="en-US" dirty="0">
                <a:latin typeface="Bahnschrift" panose="020B0502040204020203" pitchFamily="34" charset="0"/>
              </a:rPr>
              <a:t>    Outcomes</a:t>
            </a:r>
          </a:p>
          <a:p>
            <a:pPr>
              <a:buFont typeface="Wingdings" panose="05000000000000000000" pitchFamily="2" charset="2"/>
              <a:buChar char="v"/>
            </a:pPr>
            <a:r>
              <a:rPr lang="en-US" dirty="0">
                <a:latin typeface="Bahnschrift" panose="020B0502040204020203" pitchFamily="34" charset="0"/>
              </a:rPr>
              <a:t> Key Inquiry Question</a:t>
            </a:r>
          </a:p>
          <a:p>
            <a:pPr>
              <a:buFont typeface="Wingdings" panose="05000000000000000000" pitchFamily="2" charset="2"/>
              <a:buChar char="v"/>
            </a:pPr>
            <a:r>
              <a:rPr lang="en-US" dirty="0">
                <a:latin typeface="Bahnschrift" panose="020B0502040204020203" pitchFamily="34" charset="0"/>
              </a:rPr>
              <a:t> Learning Resources</a:t>
            </a:r>
          </a:p>
          <a:p>
            <a:pPr>
              <a:buFont typeface="Wingdings" panose="05000000000000000000" pitchFamily="2" charset="2"/>
              <a:buChar char="v"/>
            </a:pPr>
            <a:r>
              <a:rPr lang="en-US" dirty="0">
                <a:latin typeface="Bahnschrift" panose="020B0502040204020203" pitchFamily="34" charset="0"/>
              </a:rPr>
              <a:t>Organisation of learning</a:t>
            </a:r>
          </a:p>
        </p:txBody>
      </p:sp>
      <p:sp>
        <p:nvSpPr>
          <p:cNvPr id="4" name="Content Placeholder 3"/>
          <p:cNvSpPr>
            <a:spLocks noGrp="1"/>
          </p:cNvSpPr>
          <p:nvPr>
            <p:ph sz="half" idx="2"/>
          </p:nvPr>
        </p:nvSpPr>
        <p:spPr>
          <a:xfrm>
            <a:off x="5724938" y="836022"/>
            <a:ext cx="6345143" cy="5538273"/>
          </a:xfrm>
          <a:solidFill>
            <a:schemeClr val="accent2">
              <a:lumMod val="20000"/>
              <a:lumOff val="80000"/>
            </a:schemeClr>
          </a:solidFill>
        </p:spPr>
        <p:txBody>
          <a:bodyPr>
            <a:normAutofit fontScale="40000" lnSpcReduction="20000"/>
          </a:bodyPr>
          <a:lstStyle/>
          <a:p>
            <a:pPr>
              <a:buFont typeface="Wingdings" panose="05000000000000000000" pitchFamily="2" charset="2"/>
              <a:buChar char="v"/>
            </a:pPr>
            <a:r>
              <a:rPr lang="en-US" sz="5900" dirty="0">
                <a:latin typeface="Bahnschrift" panose="020B0502040204020203" pitchFamily="34" charset="0"/>
              </a:rPr>
              <a:t>Introduction</a:t>
            </a:r>
          </a:p>
          <a:p>
            <a:pPr>
              <a:buFont typeface="Wingdings" panose="05000000000000000000" pitchFamily="2" charset="2"/>
              <a:buChar char="v"/>
            </a:pPr>
            <a:r>
              <a:rPr lang="en-US" sz="5900" dirty="0">
                <a:latin typeface="Bahnschrift" panose="020B0502040204020203" pitchFamily="34" charset="0"/>
              </a:rPr>
              <a:t>Lesson development</a:t>
            </a:r>
          </a:p>
          <a:p>
            <a:pPr lvl="2">
              <a:buFont typeface="Wingdings" panose="05000000000000000000" pitchFamily="2" charset="2"/>
              <a:buChar char="ü"/>
            </a:pPr>
            <a:r>
              <a:rPr lang="en-US" sz="5900" dirty="0">
                <a:latin typeface="Bahnschrift" panose="020B0502040204020203" pitchFamily="34" charset="0"/>
              </a:rPr>
              <a:t>Step 1</a:t>
            </a:r>
          </a:p>
          <a:p>
            <a:pPr lvl="2">
              <a:buFont typeface="Wingdings" panose="05000000000000000000" pitchFamily="2" charset="2"/>
              <a:buChar char="ü"/>
            </a:pPr>
            <a:r>
              <a:rPr lang="en-US" sz="5900" dirty="0">
                <a:latin typeface="Bahnschrift" panose="020B0502040204020203" pitchFamily="34" charset="0"/>
              </a:rPr>
              <a:t>Step 2</a:t>
            </a:r>
          </a:p>
          <a:p>
            <a:pPr lvl="2">
              <a:buFont typeface="Wingdings" panose="05000000000000000000" pitchFamily="2" charset="2"/>
              <a:buChar char="ü"/>
            </a:pPr>
            <a:r>
              <a:rPr lang="en-US" sz="5900" dirty="0">
                <a:latin typeface="Bahnschrift" panose="020B0502040204020203" pitchFamily="34" charset="0"/>
              </a:rPr>
              <a:t>Step 3</a:t>
            </a:r>
          </a:p>
          <a:p>
            <a:pPr lvl="2">
              <a:buFont typeface="Wingdings" panose="05000000000000000000" pitchFamily="2" charset="2"/>
              <a:buChar char="ü"/>
            </a:pPr>
            <a:r>
              <a:rPr lang="en-US" sz="5900" dirty="0">
                <a:latin typeface="Bahnschrift" panose="020B0502040204020203" pitchFamily="34" charset="0"/>
              </a:rPr>
              <a:t> </a:t>
            </a:r>
          </a:p>
          <a:p>
            <a:pPr marL="0" indent="0">
              <a:buNone/>
            </a:pPr>
            <a:r>
              <a:rPr lang="en-US" sz="5900" dirty="0">
                <a:solidFill>
                  <a:srgbClr val="0070C0"/>
                </a:solidFill>
                <a:latin typeface="Bahnschrift" panose="020B0502040204020203" pitchFamily="34" charset="0"/>
              </a:rPr>
              <a:t>(</a:t>
            </a:r>
            <a:r>
              <a:rPr lang="en-US" sz="5900" b="1" i="1" dirty="0">
                <a:solidFill>
                  <a:schemeClr val="accent1"/>
                </a:solidFill>
                <a:latin typeface="Times New Roman" panose="02020603050405020304" pitchFamily="18" charset="0"/>
                <a:cs typeface="Times New Roman" panose="02020603050405020304" pitchFamily="18" charset="0"/>
              </a:rPr>
              <a:t>Which core competences, PCIs and values have been incorporated in each step e.g. </a:t>
            </a:r>
            <a:r>
              <a:rPr lang="en-GB" sz="5900" b="1" i="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The core competency of learning to learn will be developed as the teacher conducts research online on a given concept or skill)</a:t>
            </a:r>
            <a:endParaRPr lang="en-GB" sz="5900" i="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5900" dirty="0">
              <a:solidFill>
                <a:srgbClr val="0070C0"/>
              </a:solidFill>
              <a:latin typeface="Bahnschrift" panose="020B0502040204020203" pitchFamily="34" charset="0"/>
            </a:endParaRPr>
          </a:p>
          <a:p>
            <a:pPr>
              <a:buFont typeface="Wingdings" panose="05000000000000000000" pitchFamily="2" charset="2"/>
              <a:buChar char="v"/>
            </a:pPr>
            <a:r>
              <a:rPr lang="en-US" sz="5900" dirty="0">
                <a:latin typeface="Bahnschrift" panose="020B0502040204020203" pitchFamily="34" charset="0"/>
              </a:rPr>
              <a:t>Extended Activity</a:t>
            </a:r>
          </a:p>
          <a:p>
            <a:pPr>
              <a:buFont typeface="Wingdings" panose="05000000000000000000" pitchFamily="2" charset="2"/>
              <a:buChar char="v"/>
            </a:pPr>
            <a:r>
              <a:rPr lang="en-US" sz="5900" dirty="0">
                <a:latin typeface="Bahnschrift" panose="020B0502040204020203" pitchFamily="34" charset="0"/>
              </a:rPr>
              <a:t> Conclusion</a:t>
            </a:r>
          </a:p>
          <a:p>
            <a:pPr>
              <a:buFont typeface="Wingdings" panose="05000000000000000000" pitchFamily="2" charset="2"/>
              <a:buChar char="v"/>
            </a:pPr>
            <a:r>
              <a:rPr lang="en-US" sz="5900" dirty="0">
                <a:latin typeface="Bahnschrift" panose="020B0502040204020203" pitchFamily="34" charset="0"/>
              </a:rPr>
              <a:t> Reflection</a:t>
            </a:r>
          </a:p>
          <a:p>
            <a:endParaRPr lang="en-US" dirty="0"/>
          </a:p>
        </p:txBody>
      </p:sp>
    </p:spTree>
    <p:extLst>
      <p:ext uri="{BB962C8B-B14F-4D97-AF65-F5344CB8AC3E}">
        <p14:creationId xmlns:p14="http://schemas.microsoft.com/office/powerpoint/2010/main" val="3155311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117683-D4C6-4DFA-81E1-DA955B6EE8B4}"/>
              </a:ext>
            </a:extLst>
          </p:cNvPr>
          <p:cNvSpPr>
            <a:spLocks noGrp="1"/>
          </p:cNvSpPr>
          <p:nvPr>
            <p:ph sz="half" idx="1"/>
          </p:nvPr>
        </p:nvSpPr>
        <p:spPr>
          <a:xfrm>
            <a:off x="838200" y="384314"/>
            <a:ext cx="5181600" cy="5792650"/>
          </a:xfrm>
        </p:spPr>
        <p:txBody>
          <a:bodyPr>
            <a:normAutofit/>
          </a:bodyPr>
          <a:lstStyle/>
          <a:p>
            <a:pPr marL="0" indent="0">
              <a:buNone/>
            </a:pPr>
            <a:r>
              <a:rPr lang="en-US" sz="4000" dirty="0">
                <a:solidFill>
                  <a:srgbClr val="FFC000"/>
                </a:solidFill>
              </a:rPr>
              <a:t>Organisation of learning</a:t>
            </a:r>
          </a:p>
          <a:p>
            <a:r>
              <a:rPr lang="en-US" sz="4000" dirty="0"/>
              <a:t>Where will it take place?</a:t>
            </a:r>
          </a:p>
          <a:p>
            <a:r>
              <a:rPr lang="en-US" sz="4000" dirty="0"/>
              <a:t>How will learners be organised? e.g. group work, pair work</a:t>
            </a:r>
            <a:endParaRPr lang="en-GB" sz="4000" dirty="0"/>
          </a:p>
        </p:txBody>
      </p:sp>
      <p:sp>
        <p:nvSpPr>
          <p:cNvPr id="4" name="Content Placeholder 3">
            <a:extLst>
              <a:ext uri="{FF2B5EF4-FFF2-40B4-BE49-F238E27FC236}">
                <a16:creationId xmlns:a16="http://schemas.microsoft.com/office/drawing/2014/main" id="{D5F8C6B1-B072-48D6-9419-9BB8371DEEA1}"/>
              </a:ext>
            </a:extLst>
          </p:cNvPr>
          <p:cNvSpPr>
            <a:spLocks noGrp="1"/>
          </p:cNvSpPr>
          <p:nvPr>
            <p:ph sz="half" idx="2"/>
          </p:nvPr>
        </p:nvSpPr>
        <p:spPr>
          <a:xfrm>
            <a:off x="6172200" y="212036"/>
            <a:ext cx="5181600" cy="5964928"/>
          </a:xfrm>
        </p:spPr>
        <p:txBody>
          <a:bodyPr>
            <a:noAutofit/>
          </a:bodyPr>
          <a:lstStyle/>
          <a:p>
            <a:pPr marL="0" indent="0">
              <a:buNone/>
            </a:pPr>
            <a:r>
              <a:rPr lang="en-US" sz="4000" dirty="0">
                <a:solidFill>
                  <a:srgbClr val="FFC000"/>
                </a:solidFill>
              </a:rPr>
              <a:t>Extended Activity</a:t>
            </a:r>
          </a:p>
          <a:p>
            <a:pPr marL="0" indent="0">
              <a:buNone/>
            </a:pPr>
            <a:r>
              <a:rPr lang="en-US" sz="4000" dirty="0"/>
              <a:t>These are activities that will be given in the form of assignment, take away etc. Since some of the learning outcomes may not be achieved within the allocated time, e.g. project work, creative writing etc. </a:t>
            </a:r>
            <a:endParaRPr lang="en-GB" sz="4000" dirty="0"/>
          </a:p>
        </p:txBody>
      </p:sp>
    </p:spTree>
    <p:extLst>
      <p:ext uri="{BB962C8B-B14F-4D97-AF65-F5344CB8AC3E}">
        <p14:creationId xmlns:p14="http://schemas.microsoft.com/office/powerpoint/2010/main" val="4293950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377" y="764704"/>
            <a:ext cx="3363170" cy="2183042"/>
          </a:xfrm>
        </p:spPr>
        <p:txBody>
          <a:bodyPr vert="horz" lIns="91440" tIns="45720" rIns="91440" bIns="45720" rtlCol="0" anchor="b">
            <a:normAutofit/>
          </a:bodyPr>
          <a:lstStyle/>
          <a:p>
            <a:r>
              <a:rPr lang="en-US" sz="4000" b="1" dirty="0">
                <a:effectLst>
                  <a:outerShdw blurRad="38100" dist="38100" dir="2700000" algn="tl">
                    <a:srgbClr val="000000">
                      <a:alpha val="43137"/>
                    </a:srgbClr>
                  </a:outerShdw>
                </a:effectLst>
              </a:rPr>
              <a:t>KWL</a:t>
            </a:r>
            <a:endParaRPr lang="en-US" sz="4000" dirty="0"/>
          </a:p>
        </p:txBody>
      </p:sp>
      <p:pic>
        <p:nvPicPr>
          <p:cNvPr id="15" name="Picture 15">
            <a:extLst>
              <a:ext uri="{FF2B5EF4-FFF2-40B4-BE49-F238E27FC236}">
                <a16:creationId xmlns:a16="http://schemas.microsoft.com/office/drawing/2014/main" id="{2B856B81-CD39-4403-9A0B-09D8854F096C}"/>
              </a:ext>
            </a:extLst>
          </p:cNvPr>
          <p:cNvPicPr>
            <a:picLocks noChangeAspect="1"/>
          </p:cNvPicPr>
          <p:nvPr/>
        </p:nvPicPr>
        <p:blipFill>
          <a:blip r:embed="rId3"/>
          <a:stretch>
            <a:fillRect/>
          </a:stretch>
        </p:blipFill>
        <p:spPr>
          <a:xfrm>
            <a:off x="5196964" y="1108946"/>
            <a:ext cx="1846470" cy="1846470"/>
          </a:xfrm>
          <a:prstGeom prst="rect">
            <a:avLst/>
          </a:prstGeom>
        </p:spPr>
      </p:pic>
      <p:sp>
        <p:nvSpPr>
          <p:cNvPr id="9" name="TextBox 8">
            <a:extLst>
              <a:ext uri="{FF2B5EF4-FFF2-40B4-BE49-F238E27FC236}">
                <a16:creationId xmlns:a16="http://schemas.microsoft.com/office/drawing/2014/main" id="{31C27902-87F1-4330-BD36-AB74DD6D12BA}"/>
              </a:ext>
            </a:extLst>
          </p:cNvPr>
          <p:cNvSpPr txBox="1"/>
          <p:nvPr/>
        </p:nvSpPr>
        <p:spPr>
          <a:xfrm>
            <a:off x="479376" y="3122675"/>
            <a:ext cx="5690043" cy="2277321"/>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marL="169545" indent="-228600">
              <a:lnSpc>
                <a:spcPct val="90000"/>
              </a:lnSpc>
              <a:spcBef>
                <a:spcPts val="200"/>
              </a:spcBef>
              <a:spcAft>
                <a:spcPts val="200"/>
              </a:spcAft>
              <a:buFont typeface="Arial" panose="020B0604020202020204" pitchFamily="34" charset="0"/>
              <a:buChar char="•"/>
            </a:pPr>
            <a:r>
              <a:rPr lang="en-US" sz="2400" b="1" dirty="0"/>
              <a:t>1. What </a:t>
            </a:r>
            <a:r>
              <a:rPr lang="en-US" sz="2400" b="1" i="1" dirty="0"/>
              <a:t>I know</a:t>
            </a:r>
            <a:r>
              <a:rPr lang="en-US" sz="2400" b="1" dirty="0"/>
              <a:t> about ….........</a:t>
            </a:r>
            <a:endParaRPr lang="en-US" sz="2400" dirty="0"/>
          </a:p>
          <a:p>
            <a:pPr marL="228600" indent="-228600">
              <a:lnSpc>
                <a:spcPct val="90000"/>
              </a:lnSpc>
              <a:spcBef>
                <a:spcPts val="200"/>
              </a:spcBef>
              <a:spcAft>
                <a:spcPts val="200"/>
              </a:spcAft>
              <a:buFont typeface="Arial" panose="020B0604020202020204" pitchFamily="34" charset="0"/>
              <a:buChar char="•"/>
            </a:pPr>
            <a:r>
              <a:rPr lang="en-US" sz="2400" b="1" dirty="0"/>
              <a:t>2. What </a:t>
            </a:r>
            <a:r>
              <a:rPr lang="en-US" sz="2400" b="1" i="1" dirty="0"/>
              <a:t>I want to know</a:t>
            </a:r>
            <a:r>
              <a:rPr lang="en-US" sz="2400" b="1" dirty="0"/>
              <a:t> about …............</a:t>
            </a:r>
            <a:endParaRPr lang="en-US" sz="2400" dirty="0"/>
          </a:p>
        </p:txBody>
      </p:sp>
      <p:pic>
        <p:nvPicPr>
          <p:cNvPr id="8" name="Picture 8" descr="Icon&#10;&#10;Description automatically generated">
            <a:extLst>
              <a:ext uri="{FF2B5EF4-FFF2-40B4-BE49-F238E27FC236}">
                <a16:creationId xmlns:a16="http://schemas.microsoft.com/office/drawing/2014/main" id="{22A07808-AB80-4B2E-A807-9581362A71B6}"/>
              </a:ext>
            </a:extLst>
          </p:cNvPr>
          <p:cNvPicPr>
            <a:picLocks noGrp="1" noChangeAspect="1"/>
          </p:cNvPicPr>
          <p:nvPr>
            <p:ph idx="1"/>
          </p:nvPr>
        </p:nvPicPr>
        <p:blipFill>
          <a:blip r:embed="rId4"/>
          <a:stretch>
            <a:fillRect/>
          </a:stretch>
        </p:blipFill>
        <p:spPr>
          <a:xfrm>
            <a:off x="8276706" y="2102491"/>
            <a:ext cx="2260176" cy="3217333"/>
          </a:xfrm>
          <a:prstGeom prst="rect">
            <a:avLst/>
          </a:prstGeom>
        </p:spPr>
      </p:pic>
    </p:spTree>
    <p:extLst>
      <p:ext uri="{BB962C8B-B14F-4D97-AF65-F5344CB8AC3E}">
        <p14:creationId xmlns:p14="http://schemas.microsoft.com/office/powerpoint/2010/main" val="21506970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4887" y="286604"/>
            <a:ext cx="10694504" cy="1006620"/>
          </a:xfrm>
          <a:solidFill>
            <a:schemeClr val="accent2">
              <a:lumMod val="20000"/>
              <a:lumOff val="80000"/>
            </a:schemeClr>
          </a:solidFill>
        </p:spPr>
        <p:txBody>
          <a:bodyPr/>
          <a:lstStyle/>
          <a:p>
            <a:r>
              <a:rPr lang="en-GB" dirty="0">
                <a:solidFill>
                  <a:srgbClr val="E94DD3"/>
                </a:solidFill>
                <a:latin typeface="Arial Rounded MT Bold" panose="020F0704030504030204" pitchFamily="34" charset="0"/>
              </a:rPr>
              <a:t>Activity</a:t>
            </a:r>
            <a:endParaRPr lang="en-US" dirty="0"/>
          </a:p>
        </p:txBody>
      </p:sp>
      <p:sp>
        <p:nvSpPr>
          <p:cNvPr id="3" name="Content Placeholder 2"/>
          <p:cNvSpPr>
            <a:spLocks noGrp="1"/>
          </p:cNvSpPr>
          <p:nvPr>
            <p:ph idx="1"/>
          </p:nvPr>
        </p:nvSpPr>
        <p:spPr>
          <a:xfrm>
            <a:off x="692331" y="1528355"/>
            <a:ext cx="11181806" cy="4728754"/>
          </a:xfrm>
        </p:spPr>
        <p:txBody>
          <a:bodyPr>
            <a:normAutofit/>
          </a:bodyPr>
          <a:lstStyle/>
          <a:p>
            <a:pPr marL="0" indent="0">
              <a:buNone/>
            </a:pPr>
            <a:r>
              <a:rPr lang="en-GB" sz="4000" b="1" i="1" dirty="0">
                <a:solidFill>
                  <a:srgbClr val="7030A0"/>
                </a:solidFill>
                <a:latin typeface="Times New Roman" panose="02020603050405020304" pitchFamily="18" charset="0"/>
                <a:cs typeface="Times New Roman" panose="02020603050405020304" pitchFamily="18" charset="0"/>
              </a:rPr>
              <a:t>Using the curriculum designs:</a:t>
            </a:r>
          </a:p>
          <a:p>
            <a:pPr marL="742950" indent="-742950">
              <a:buFont typeface="+mj-lt"/>
              <a:buAutoNum type="arabicPeriod"/>
            </a:pPr>
            <a:r>
              <a:rPr lang="en-GB" sz="4000" b="1" i="1" dirty="0">
                <a:solidFill>
                  <a:srgbClr val="7030A0"/>
                </a:solidFill>
                <a:latin typeface="Times New Roman" panose="02020603050405020304" pitchFamily="18" charset="0"/>
                <a:cs typeface="Times New Roman" panose="02020603050405020304" pitchFamily="18" charset="0"/>
              </a:rPr>
              <a:t>Develop a scheme of work for one week in your  subject</a:t>
            </a:r>
          </a:p>
          <a:p>
            <a:pPr marL="742950" indent="-742950">
              <a:buFont typeface="+mj-lt"/>
              <a:buAutoNum type="arabicPeriod"/>
            </a:pPr>
            <a:r>
              <a:rPr lang="en-GB" sz="4000" b="1" i="1" dirty="0">
                <a:solidFill>
                  <a:srgbClr val="7030A0"/>
                </a:solidFill>
                <a:latin typeface="Times New Roman" panose="02020603050405020304" pitchFamily="18" charset="0"/>
                <a:cs typeface="Times New Roman" panose="02020603050405020304" pitchFamily="18" charset="0"/>
              </a:rPr>
              <a:t>From the scheme of work develop a lesson plan</a:t>
            </a:r>
          </a:p>
          <a:p>
            <a:pPr marL="742950" indent="-742950">
              <a:buFont typeface="+mj-lt"/>
              <a:buAutoNum type="arabicPeriod"/>
            </a:pPr>
            <a:r>
              <a:rPr lang="en-GB" sz="4000" b="1" i="1" dirty="0">
                <a:solidFill>
                  <a:srgbClr val="7030A0"/>
                </a:solidFill>
                <a:latin typeface="Times New Roman" panose="02020603050405020304" pitchFamily="18" charset="0"/>
                <a:cs typeface="Times New Roman" panose="02020603050405020304" pitchFamily="18" charset="0"/>
              </a:rPr>
              <a:t>In groups critique the scheme of work and </a:t>
            </a:r>
          </a:p>
          <a:p>
            <a:pPr marL="0" indent="0">
              <a:buNone/>
            </a:pPr>
            <a:r>
              <a:rPr lang="en-GB" sz="4000" b="1" i="1" dirty="0">
                <a:solidFill>
                  <a:srgbClr val="7030A0"/>
                </a:solidFill>
                <a:latin typeface="Times New Roman" panose="02020603050405020304" pitchFamily="18" charset="0"/>
                <a:cs typeface="Times New Roman" panose="02020603050405020304" pitchFamily="18" charset="0"/>
              </a:rPr>
              <a:t>      lesson plan developed</a:t>
            </a:r>
          </a:p>
          <a:p>
            <a:pPr>
              <a:lnSpc>
                <a:spcPct val="150000"/>
              </a:lnSpc>
              <a:buFont typeface="Wingdings" panose="05000000000000000000" pitchFamily="2" charset="2"/>
              <a:buChar char="q"/>
            </a:pPr>
            <a:endParaRPr lang="en-US" sz="2800" b="1" dirty="0">
              <a:latin typeface="Bahnschrift" panose="020B0502040204020203" pitchFamily="34" charset="0"/>
            </a:endParaRPr>
          </a:p>
        </p:txBody>
      </p:sp>
    </p:spTree>
    <p:extLst>
      <p:ext uri="{BB962C8B-B14F-4D97-AF65-F5344CB8AC3E}">
        <p14:creationId xmlns:p14="http://schemas.microsoft.com/office/powerpoint/2010/main" val="27105673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75991"/>
          </a:xfrm>
        </p:spPr>
        <p:txBody>
          <a:bodyPr/>
          <a:lstStyle/>
          <a:p>
            <a:r>
              <a:rPr lang="en-GB" dirty="0">
                <a:latin typeface="Arial Rounded MT Bold" panose="020F0704030504030204" pitchFamily="34" charset="0"/>
              </a:rPr>
              <a:t>Record of Work</a:t>
            </a:r>
          </a:p>
        </p:txBody>
      </p:sp>
      <p:sp>
        <p:nvSpPr>
          <p:cNvPr id="3" name="Content Placeholder 2"/>
          <p:cNvSpPr>
            <a:spLocks noGrp="1"/>
          </p:cNvSpPr>
          <p:nvPr>
            <p:ph idx="1"/>
          </p:nvPr>
        </p:nvSpPr>
        <p:spPr>
          <a:xfrm>
            <a:off x="1219200" y="1162594"/>
            <a:ext cx="9875520" cy="5125664"/>
          </a:xfrm>
        </p:spPr>
        <p:txBody>
          <a:bodyPr>
            <a:noAutofit/>
          </a:bodyPr>
          <a:lstStyle/>
          <a:p>
            <a:pPr marL="0" indent="0">
              <a:buNone/>
            </a:pPr>
            <a:r>
              <a:rPr lang="en-GB" sz="2800" dirty="0">
                <a:latin typeface="Bahnschrift" panose="020B0502040204020203" pitchFamily="34" charset="0"/>
              </a:rPr>
              <a:t>Provides evidence of work covered by the teacher </a:t>
            </a:r>
          </a:p>
          <a:p>
            <a:pPr marL="0" indent="0">
              <a:buNone/>
            </a:pPr>
            <a:r>
              <a:rPr lang="en-GB" sz="2800" b="1" dirty="0">
                <a:latin typeface="Bahnschrift" panose="020B0502040204020203" pitchFamily="34" charset="0"/>
              </a:rPr>
              <a:t>Components</a:t>
            </a:r>
          </a:p>
          <a:p>
            <a:pPr lvl="1">
              <a:lnSpc>
                <a:spcPct val="150000"/>
              </a:lnSpc>
              <a:buFont typeface="Wingdings" panose="05000000000000000000" pitchFamily="2" charset="2"/>
              <a:buChar char="v"/>
            </a:pPr>
            <a:r>
              <a:rPr lang="en-GB" sz="2600" dirty="0">
                <a:latin typeface="Bahnschrift" panose="020B0502040204020203" pitchFamily="34" charset="0"/>
              </a:rPr>
              <a:t> Administrative details</a:t>
            </a:r>
          </a:p>
          <a:p>
            <a:pPr lvl="1">
              <a:lnSpc>
                <a:spcPct val="150000"/>
              </a:lnSpc>
              <a:buFont typeface="Wingdings" panose="05000000000000000000" pitchFamily="2" charset="2"/>
              <a:buChar char="v"/>
            </a:pPr>
            <a:r>
              <a:rPr lang="en-GB" sz="2600" dirty="0">
                <a:latin typeface="Bahnschrift" panose="020B0502040204020203" pitchFamily="34" charset="0"/>
              </a:rPr>
              <a:t> Time frame</a:t>
            </a:r>
          </a:p>
          <a:p>
            <a:pPr lvl="1">
              <a:lnSpc>
                <a:spcPct val="150000"/>
              </a:lnSpc>
              <a:buFont typeface="Wingdings" panose="05000000000000000000" pitchFamily="2" charset="2"/>
              <a:buChar char="v"/>
            </a:pPr>
            <a:r>
              <a:rPr lang="en-GB" sz="2600" dirty="0">
                <a:latin typeface="Bahnschrift" panose="020B0502040204020203" pitchFamily="34" charset="0"/>
              </a:rPr>
              <a:t> Lesson </a:t>
            </a:r>
          </a:p>
          <a:p>
            <a:pPr lvl="1">
              <a:lnSpc>
                <a:spcPct val="150000"/>
              </a:lnSpc>
              <a:buFont typeface="Wingdings" panose="05000000000000000000" pitchFamily="2" charset="2"/>
              <a:buChar char="v"/>
            </a:pPr>
            <a:r>
              <a:rPr lang="en-GB" sz="2600" dirty="0">
                <a:latin typeface="Bahnschrift" panose="020B0502040204020203" pitchFamily="34" charset="0"/>
              </a:rPr>
              <a:t> Work done</a:t>
            </a:r>
          </a:p>
          <a:p>
            <a:pPr lvl="1">
              <a:lnSpc>
                <a:spcPct val="150000"/>
              </a:lnSpc>
              <a:buFont typeface="Wingdings" panose="05000000000000000000" pitchFamily="2" charset="2"/>
              <a:buChar char="v"/>
            </a:pPr>
            <a:r>
              <a:rPr lang="en-GB" sz="2600" dirty="0">
                <a:latin typeface="Bahnschrift" panose="020B0502040204020203" pitchFamily="34" charset="0"/>
              </a:rPr>
              <a:t> Reflection</a:t>
            </a:r>
          </a:p>
          <a:p>
            <a:pPr lvl="1">
              <a:lnSpc>
                <a:spcPct val="150000"/>
              </a:lnSpc>
              <a:buFont typeface="Wingdings" panose="05000000000000000000" pitchFamily="2" charset="2"/>
              <a:buChar char="v"/>
            </a:pPr>
            <a:r>
              <a:rPr lang="en-GB" sz="2600" dirty="0">
                <a:latin typeface="Bahnschrift" panose="020B0502040204020203" pitchFamily="34" charset="0"/>
              </a:rPr>
              <a:t> Signature </a:t>
            </a:r>
          </a:p>
        </p:txBody>
      </p:sp>
    </p:spTree>
    <p:extLst>
      <p:ext uri="{BB962C8B-B14F-4D97-AF65-F5344CB8AC3E}">
        <p14:creationId xmlns:p14="http://schemas.microsoft.com/office/powerpoint/2010/main" val="2983166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48C6E-F04D-4A50-868D-6B973519489B}"/>
              </a:ext>
            </a:extLst>
          </p:cNvPr>
          <p:cNvSpPr>
            <a:spLocks noGrp="1"/>
          </p:cNvSpPr>
          <p:nvPr>
            <p:ph type="title"/>
          </p:nvPr>
        </p:nvSpPr>
        <p:spPr>
          <a:xfrm>
            <a:off x="1209818" y="496958"/>
            <a:ext cx="10515600" cy="1914938"/>
          </a:xfrm>
          <a:solidFill>
            <a:schemeClr val="accent2">
              <a:lumMod val="40000"/>
              <a:lumOff val="60000"/>
            </a:schemeClr>
          </a:solidFill>
        </p:spPr>
        <p:txBody>
          <a:bodyPr>
            <a:noAutofit/>
          </a:bodyPr>
          <a:lstStyle/>
          <a:p>
            <a:br>
              <a:rPr lang="en-US" sz="2800" b="1" dirty="0">
                <a:latin typeface="Arial Black" panose="020B0A04020102020204" pitchFamily="34" charset="0"/>
              </a:rPr>
            </a:br>
            <a:br>
              <a:rPr lang="en-US" sz="2800" b="1" dirty="0">
                <a:latin typeface="Arial Black" panose="020B0A04020102020204" pitchFamily="34" charset="0"/>
              </a:rPr>
            </a:br>
            <a:r>
              <a:rPr lang="en-US" sz="2800" b="1" dirty="0">
                <a:latin typeface="Arial Black" panose="020B0A04020102020204" pitchFamily="34" charset="0"/>
              </a:rPr>
              <a:t>A record of work should have the following:</a:t>
            </a:r>
            <a:br>
              <a:rPr lang="en-US" sz="2800" b="1" dirty="0">
                <a:latin typeface="Arial Black" panose="020B0A04020102020204" pitchFamily="34" charset="0"/>
              </a:rPr>
            </a:br>
            <a:r>
              <a:rPr lang="en-US" sz="2400" dirty="0">
                <a:latin typeface="Times New Roman" panose="02020603050405020304" pitchFamily="18" charset="0"/>
                <a:cs typeface="Times New Roman" panose="02020603050405020304" pitchFamily="18" charset="0"/>
              </a:rPr>
              <a:t>Administrative Details</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School: Patience Junior Secondary School</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Year: 2</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Subject: Mandarin</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Strand: Listening and speaking</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Sub strand: Physical appearance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Name of Teacher : John </a:t>
            </a:r>
            <a:r>
              <a:rPr lang="en-US" sz="2400" dirty="0" err="1">
                <a:latin typeface="Times New Roman" panose="02020603050405020304" pitchFamily="18" charset="0"/>
                <a:cs typeface="Times New Roman" panose="02020603050405020304" pitchFamily="18" charset="0"/>
              </a:rPr>
              <a:t>Nyamai</a:t>
            </a:r>
            <a:br>
              <a:rPr lang="en-US" sz="2800" dirty="0">
                <a:latin typeface="Times New Roman" panose="02020603050405020304" pitchFamily="18" charset="0"/>
                <a:cs typeface="Times New Roman" panose="02020603050405020304" pitchFamily="18" charset="0"/>
              </a:rPr>
            </a:br>
            <a:endParaRPr lang="en-GB" sz="2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CFB84E8-4FE7-44DB-97E1-F875133B3789}"/>
              </a:ext>
            </a:extLst>
          </p:cNvPr>
          <p:cNvSpPr>
            <a:spLocks noGrp="1"/>
          </p:cNvSpPr>
          <p:nvPr>
            <p:ph idx="1"/>
          </p:nvPr>
        </p:nvSpPr>
        <p:spPr>
          <a:xfrm>
            <a:off x="838200" y="2438400"/>
            <a:ext cx="10887218" cy="3738562"/>
          </a:xfrm>
        </p:spPr>
        <p:txBody>
          <a:bodyPr/>
          <a:lstStyle/>
          <a:p>
            <a:pPr marL="0" indent="0">
              <a:buNone/>
            </a:pPr>
            <a:endParaRPr lang="en-GB" dirty="0"/>
          </a:p>
          <a:p>
            <a:pPr marL="0" indent="0">
              <a:buNone/>
            </a:pPr>
            <a:endParaRPr lang="en-GB" dirty="0"/>
          </a:p>
        </p:txBody>
      </p:sp>
      <p:graphicFrame>
        <p:nvGraphicFramePr>
          <p:cNvPr id="7" name="Table 6">
            <a:extLst>
              <a:ext uri="{FF2B5EF4-FFF2-40B4-BE49-F238E27FC236}">
                <a16:creationId xmlns:a16="http://schemas.microsoft.com/office/drawing/2014/main" id="{D888E9E3-8086-4E6F-90A3-5B62BE068471}"/>
              </a:ext>
            </a:extLst>
          </p:cNvPr>
          <p:cNvGraphicFramePr>
            <a:graphicFrameLocks noGrp="1"/>
          </p:cNvGraphicFramePr>
          <p:nvPr>
            <p:extLst>
              <p:ext uri="{D42A27DB-BD31-4B8C-83A1-F6EECF244321}">
                <p14:modId xmlns:p14="http://schemas.microsoft.com/office/powerpoint/2010/main" val="1784164298"/>
              </p:ext>
            </p:extLst>
          </p:nvPr>
        </p:nvGraphicFramePr>
        <p:xfrm>
          <a:off x="1209819" y="3103808"/>
          <a:ext cx="10515599" cy="3349854"/>
        </p:xfrm>
        <a:graphic>
          <a:graphicData uri="http://schemas.openxmlformats.org/drawingml/2006/table">
            <a:tbl>
              <a:tblPr firstRow="1" firstCol="1" bandRow="1">
                <a:tableStyleId>{5C22544A-7EE6-4342-B048-85BDC9FD1C3A}</a:tableStyleId>
              </a:tblPr>
              <a:tblGrid>
                <a:gridCol w="1188500">
                  <a:extLst>
                    <a:ext uri="{9D8B030D-6E8A-4147-A177-3AD203B41FA5}">
                      <a16:colId xmlns:a16="http://schemas.microsoft.com/office/drawing/2014/main" val="2458973493"/>
                    </a:ext>
                  </a:extLst>
                </a:gridCol>
                <a:gridCol w="3296814">
                  <a:extLst>
                    <a:ext uri="{9D8B030D-6E8A-4147-A177-3AD203B41FA5}">
                      <a16:colId xmlns:a16="http://schemas.microsoft.com/office/drawing/2014/main" val="1357358144"/>
                    </a:ext>
                  </a:extLst>
                </a:gridCol>
                <a:gridCol w="2998292">
                  <a:extLst>
                    <a:ext uri="{9D8B030D-6E8A-4147-A177-3AD203B41FA5}">
                      <a16:colId xmlns:a16="http://schemas.microsoft.com/office/drawing/2014/main" val="2279285717"/>
                    </a:ext>
                  </a:extLst>
                </a:gridCol>
                <a:gridCol w="1484244">
                  <a:extLst>
                    <a:ext uri="{9D8B030D-6E8A-4147-A177-3AD203B41FA5}">
                      <a16:colId xmlns:a16="http://schemas.microsoft.com/office/drawing/2014/main" val="1469923911"/>
                    </a:ext>
                  </a:extLst>
                </a:gridCol>
                <a:gridCol w="1547749">
                  <a:extLst>
                    <a:ext uri="{9D8B030D-6E8A-4147-A177-3AD203B41FA5}">
                      <a16:colId xmlns:a16="http://schemas.microsoft.com/office/drawing/2014/main" val="1843339795"/>
                    </a:ext>
                  </a:extLst>
                </a:gridCol>
              </a:tblGrid>
              <a:tr h="279275">
                <a:tc>
                  <a:txBody>
                    <a:bodyPr/>
                    <a:lstStyle/>
                    <a:p>
                      <a:pPr marL="0" marR="0">
                        <a:lnSpc>
                          <a:spcPct val="107000"/>
                        </a:lnSpc>
                        <a:spcBef>
                          <a:spcPts val="0"/>
                        </a:spcBef>
                        <a:spcAft>
                          <a:spcPts val="800"/>
                        </a:spcAft>
                      </a:pPr>
                      <a:r>
                        <a:rPr lang="en-US" sz="2400" dirty="0">
                          <a:effectLst/>
                        </a:rPr>
                        <a:t>Date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2400" dirty="0">
                          <a:effectLst/>
                        </a:rPr>
                        <a:t>Lesson</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2400" dirty="0">
                          <a:effectLst/>
                        </a:rPr>
                        <a:t>Record of work done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2400">
                          <a:effectLst/>
                        </a:rPr>
                        <a:t>Reflection </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2400" dirty="0">
                          <a:effectLst/>
                        </a:rPr>
                        <a:t>Signature</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72261040"/>
                  </a:ext>
                </a:extLst>
              </a:tr>
              <a:tr h="1504544">
                <a:tc>
                  <a:txBody>
                    <a:bodyPr/>
                    <a:lstStyle/>
                    <a:p>
                      <a:pPr marL="0" marR="0" algn="just">
                        <a:lnSpc>
                          <a:spcPct val="150000"/>
                        </a:lnSpc>
                        <a:spcBef>
                          <a:spcPts val="0"/>
                        </a:spcBef>
                        <a:spcAft>
                          <a:spcPts val="0"/>
                        </a:spcAft>
                      </a:pPr>
                      <a:r>
                        <a:rPr lang="en-US" sz="2400" kern="1200" dirty="0">
                          <a:effectLst/>
                        </a:rPr>
                        <a:t>21/04/2021</a:t>
                      </a:r>
                      <a:endParaRPr lang="en-GB" sz="2400" dirty="0">
                        <a:effectLst/>
                      </a:endParaRPr>
                    </a:p>
                    <a:p>
                      <a:pPr marL="0" marR="0">
                        <a:lnSpc>
                          <a:spcPct val="107000"/>
                        </a:lnSpc>
                        <a:spcBef>
                          <a:spcPts val="0"/>
                        </a:spcBef>
                        <a:spcAft>
                          <a:spcPts val="0"/>
                        </a:spcAft>
                      </a:pPr>
                      <a:r>
                        <a:rPr lang="en-US" sz="2400" kern="1200" dirty="0">
                          <a:effectLst/>
                        </a:rPr>
                        <a:t>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2000" kern="1200" dirty="0">
                          <a:solidFill>
                            <a:schemeClr val="dk1"/>
                          </a:solidFill>
                          <a:effectLst/>
                          <a:latin typeface="+mn-lt"/>
                          <a:ea typeface="+mn-ea"/>
                          <a:cs typeface="+mn-cs"/>
                        </a:rPr>
                        <a:t>Describe physical characteristics fluently</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2000" kern="1200" dirty="0">
                          <a:solidFill>
                            <a:schemeClr val="dk1"/>
                          </a:solidFill>
                          <a:effectLst/>
                          <a:latin typeface="+mn-lt"/>
                          <a:ea typeface="+mn-ea"/>
                          <a:cs typeface="+mn-cs"/>
                        </a:rPr>
                        <a:t>Selected appropriate adjectives to describe physical characteristics</a:t>
                      </a:r>
                      <a:r>
                        <a:rPr lang="en-GB" sz="2000" kern="1200" baseline="0" dirty="0">
                          <a:solidFill>
                            <a:schemeClr val="dk1"/>
                          </a:solidFill>
                          <a:effectLst/>
                          <a:latin typeface="+mn-lt"/>
                          <a:ea typeface="+mn-ea"/>
                          <a:cs typeface="+mn-cs"/>
                        </a:rPr>
                        <a:t>  fluently</a:t>
                      </a:r>
                      <a:r>
                        <a:rPr lang="en-GB" sz="2000" kern="1200" dirty="0">
                          <a:solidFill>
                            <a:schemeClr val="dk1"/>
                          </a:solidFill>
                          <a:effectLst/>
                          <a:latin typeface="+mn-lt"/>
                          <a:ea typeface="+mn-ea"/>
                          <a:cs typeface="+mn-cs"/>
                        </a:rPr>
                        <a:t> </a:t>
                      </a:r>
                    </a:p>
                  </a:txBody>
                  <a:tcPr marL="68580" marR="68580" marT="0" marB="0"/>
                </a:tc>
                <a:tc>
                  <a:txBody>
                    <a:bodyPr/>
                    <a:lstStyle/>
                    <a:p>
                      <a:pPr marL="0" marR="0">
                        <a:lnSpc>
                          <a:spcPct val="107000"/>
                        </a:lnSpc>
                        <a:spcBef>
                          <a:spcPts val="0"/>
                        </a:spcBef>
                        <a:spcAft>
                          <a:spcPts val="0"/>
                        </a:spcAft>
                      </a:pPr>
                      <a:r>
                        <a:rPr lang="en-US" sz="2400" dirty="0">
                          <a:effectLst/>
                        </a:rPr>
                        <a:t>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dirty="0">
                          <a:effectLst/>
                        </a:rPr>
                        <a:t>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13803591"/>
                  </a:ext>
                </a:extLst>
              </a:tr>
              <a:tr h="1452511">
                <a:tc>
                  <a:txBody>
                    <a:bodyPr/>
                    <a:lstStyle/>
                    <a:p>
                      <a:pPr marL="0" marR="0" algn="just">
                        <a:lnSpc>
                          <a:spcPct val="150000"/>
                        </a:lnSpc>
                        <a:spcBef>
                          <a:spcPts val="0"/>
                        </a:spcBef>
                        <a:spcAft>
                          <a:spcPts val="0"/>
                        </a:spcAft>
                      </a:pPr>
                      <a:r>
                        <a:rPr lang="en-US" sz="2400" kern="1200" dirty="0">
                          <a:effectLst/>
                        </a:rPr>
                        <a:t>22/04/2021</a:t>
                      </a:r>
                      <a:endParaRPr lang="en-GB" sz="2400" dirty="0">
                        <a:effectLst/>
                      </a:endParaRPr>
                    </a:p>
                    <a:p>
                      <a:pPr marL="0" marR="0">
                        <a:lnSpc>
                          <a:spcPct val="107000"/>
                        </a:lnSpc>
                        <a:spcBef>
                          <a:spcPts val="0"/>
                        </a:spcBef>
                        <a:spcAft>
                          <a:spcPts val="0"/>
                        </a:spcAft>
                      </a:pPr>
                      <a:r>
                        <a:rPr lang="en-US" sz="2400" kern="1200" dirty="0">
                          <a:effectLst/>
                        </a:rPr>
                        <a:t>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GB" sz="1800" kern="1200" dirty="0">
                        <a:solidFill>
                          <a:schemeClr val="dk1"/>
                        </a:solidFill>
                        <a:effectLst/>
                        <a:latin typeface="+mn-lt"/>
                        <a:ea typeface="+mn-ea"/>
                        <a:cs typeface="+mn-cs"/>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GB" sz="1800" kern="1200" dirty="0">
                        <a:solidFill>
                          <a:schemeClr val="dk1"/>
                        </a:solidFill>
                        <a:effectLst/>
                        <a:latin typeface="+mn-lt"/>
                        <a:ea typeface="+mn-ea"/>
                        <a:cs typeface="+mn-cs"/>
                      </a:endParaRPr>
                    </a:p>
                  </a:txBody>
                  <a:tcPr marL="68580" marR="68580" marT="0" marB="0"/>
                </a:tc>
                <a:tc>
                  <a:txBody>
                    <a:bodyPr/>
                    <a:lstStyle/>
                    <a:p>
                      <a:pPr marL="0" marR="0">
                        <a:lnSpc>
                          <a:spcPct val="107000"/>
                        </a:lnSpc>
                        <a:spcBef>
                          <a:spcPts val="0"/>
                        </a:spcBef>
                        <a:spcAft>
                          <a:spcPts val="0"/>
                        </a:spcAft>
                      </a:pPr>
                      <a:r>
                        <a:rPr lang="en-US" sz="2400" dirty="0">
                          <a:effectLst/>
                        </a:rPr>
                        <a:t>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dirty="0">
                          <a:effectLst/>
                        </a:rPr>
                        <a:t>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39167695"/>
                  </a:ext>
                </a:extLst>
              </a:tr>
            </a:tbl>
          </a:graphicData>
        </a:graphic>
      </p:graphicFrame>
    </p:spTree>
    <p:extLst>
      <p:ext uri="{BB962C8B-B14F-4D97-AF65-F5344CB8AC3E}">
        <p14:creationId xmlns:p14="http://schemas.microsoft.com/office/powerpoint/2010/main" val="21889555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797614"/>
          </a:xfrm>
        </p:spPr>
        <p:txBody>
          <a:bodyPr>
            <a:normAutofit/>
          </a:bodyPr>
          <a:lstStyle/>
          <a:p>
            <a:r>
              <a:rPr lang="en-US" sz="4000" b="1" dirty="0">
                <a:latin typeface="Arial Rounded MT Bold" panose="020F0704030504030204" pitchFamily="34" charset="0"/>
              </a:rPr>
              <a:t>Importance of Records of Work</a:t>
            </a:r>
            <a:endParaRPr lang="en-US" sz="4000" dirty="0"/>
          </a:p>
        </p:txBody>
      </p:sp>
      <p:sp>
        <p:nvSpPr>
          <p:cNvPr id="3" name="Content Placeholder 2"/>
          <p:cNvSpPr>
            <a:spLocks noGrp="1"/>
          </p:cNvSpPr>
          <p:nvPr>
            <p:ph idx="1"/>
          </p:nvPr>
        </p:nvSpPr>
        <p:spPr>
          <a:xfrm>
            <a:off x="1230489" y="1240971"/>
            <a:ext cx="10617521" cy="4821162"/>
          </a:xfrm>
        </p:spPr>
        <p:txBody>
          <a:bodyPr>
            <a:normAutofit/>
          </a:bodyPr>
          <a:lstStyle/>
          <a:p>
            <a:pPr marR="0" lvl="0">
              <a:lnSpc>
                <a:spcPct val="107000"/>
              </a:lnSpc>
              <a:spcBef>
                <a:spcPts val="0"/>
              </a:spcBef>
              <a:spcAft>
                <a:spcPts val="0"/>
              </a:spcAft>
              <a:buFont typeface="Wingdings" panose="05000000000000000000" pitchFamily="2" charset="2"/>
              <a:buChar char="v"/>
            </a:pPr>
            <a:r>
              <a:rPr lang="en-GB" sz="2400" dirty="0">
                <a:effectLst/>
                <a:latin typeface="Times New Roman" panose="02020603050405020304" pitchFamily="18" charset="0"/>
                <a:ea typeface="Calibri" panose="020F0502020204030204" pitchFamily="34" charset="0"/>
                <a:cs typeface="Times New Roman" panose="02020603050405020304" pitchFamily="18" charset="0"/>
              </a:rPr>
              <a:t>Provides evidence of work covered by the teacher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and ensures.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accountability and transparency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of work covered by the teacher</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buFont typeface="Wingdings" panose="05000000000000000000" pitchFamily="2" charset="2"/>
              <a:buChar char="v"/>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Involves storing and managing records appropriately so that the information will be available when needed.</a:t>
            </a:r>
          </a:p>
          <a:p>
            <a:pPr marR="0" lvl="0">
              <a:lnSpc>
                <a:spcPct val="107000"/>
              </a:lnSpc>
              <a:spcBef>
                <a:spcPts val="0"/>
              </a:spcBef>
              <a:spcAft>
                <a:spcPts val="0"/>
              </a:spcAft>
              <a:buFont typeface="Wingdings" panose="05000000000000000000" pitchFamily="2" charset="2"/>
              <a:buChar char="v"/>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Provides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continuity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of teaching of a particular class since a new teacher is able to  trace where to start teaching a class.</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buFont typeface="Wingdings" panose="05000000000000000000" pitchFamily="2" charset="2"/>
              <a:buChar char="v"/>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Allows both teacher learner to reassess the teaching-learning relationship.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buFont typeface="Wingdings" panose="05000000000000000000" pitchFamily="2" charset="2"/>
              <a:buChar char="v"/>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Helps identify the learner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who needs more help, guidance and support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and helps them understand what they need to do next to improve their work.</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buFont typeface="Wingdings" panose="05000000000000000000" pitchFamily="2" charset="2"/>
              <a:buChar char="v"/>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Effectively monitor the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progress of the teacher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for planning and decision making.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endParaRPr lang="en-US" dirty="0"/>
          </a:p>
        </p:txBody>
      </p:sp>
    </p:spTree>
    <p:extLst>
      <p:ext uri="{BB962C8B-B14F-4D97-AF65-F5344CB8AC3E}">
        <p14:creationId xmlns:p14="http://schemas.microsoft.com/office/powerpoint/2010/main" val="4651456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7B8B3-88AB-4467-AD80-C5893F794E40}"/>
              </a:ext>
            </a:extLst>
          </p:cNvPr>
          <p:cNvSpPr>
            <a:spLocks noGrp="1"/>
          </p:cNvSpPr>
          <p:nvPr>
            <p:ph type="title"/>
          </p:nvPr>
        </p:nvSpPr>
        <p:spPr>
          <a:solidFill>
            <a:schemeClr val="accent2">
              <a:lumMod val="20000"/>
              <a:lumOff val="80000"/>
            </a:schemeClr>
          </a:solidFill>
        </p:spPr>
        <p:txBody>
          <a:bodyPr/>
          <a:lstStyle/>
          <a:p>
            <a:r>
              <a:rPr lang="en-US" b="1" dirty="0"/>
              <a:t>Activity</a:t>
            </a:r>
            <a:endParaRPr lang="en-GB" b="1" dirty="0"/>
          </a:p>
        </p:txBody>
      </p:sp>
      <p:sp>
        <p:nvSpPr>
          <p:cNvPr id="3" name="Content Placeholder 2">
            <a:extLst>
              <a:ext uri="{FF2B5EF4-FFF2-40B4-BE49-F238E27FC236}">
                <a16:creationId xmlns:a16="http://schemas.microsoft.com/office/drawing/2014/main" id="{23DCE85F-495D-4AD0-BDC4-402649889A78}"/>
              </a:ext>
            </a:extLst>
          </p:cNvPr>
          <p:cNvSpPr>
            <a:spLocks noGrp="1"/>
          </p:cNvSpPr>
          <p:nvPr>
            <p:ph idx="1"/>
          </p:nvPr>
        </p:nvSpPr>
        <p:spPr/>
        <p:txBody>
          <a:bodyPr/>
          <a:lstStyle/>
          <a:p>
            <a:pPr marL="0" indent="0">
              <a:buNone/>
            </a:pPr>
            <a:r>
              <a:rPr lang="en-US" sz="4000" b="1" i="1" dirty="0">
                <a:solidFill>
                  <a:srgbClr val="7030A0"/>
                </a:solidFill>
                <a:latin typeface="Bahnschrift" panose="020B0502040204020203" pitchFamily="34" charset="0"/>
              </a:rPr>
              <a:t>In groups prepare a record of work for 1 week and report during  plenary</a:t>
            </a:r>
          </a:p>
          <a:p>
            <a:pPr marL="0" indent="0">
              <a:buNone/>
            </a:pPr>
            <a:endParaRPr lang="en-GB" dirty="0"/>
          </a:p>
        </p:txBody>
      </p:sp>
    </p:spTree>
    <p:extLst>
      <p:ext uri="{BB962C8B-B14F-4D97-AF65-F5344CB8AC3E}">
        <p14:creationId xmlns:p14="http://schemas.microsoft.com/office/powerpoint/2010/main" val="38874505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16291-EE06-49FE-AE6F-A369B2E0C4FA}"/>
              </a:ext>
            </a:extLst>
          </p:cNvPr>
          <p:cNvSpPr>
            <a:spLocks noGrp="1"/>
          </p:cNvSpPr>
          <p:nvPr>
            <p:ph type="title"/>
          </p:nvPr>
        </p:nvSpPr>
        <p:spPr/>
        <p:txBody>
          <a:bodyPr/>
          <a:lstStyle/>
          <a:p>
            <a:r>
              <a:rPr lang="en-US" b="1" dirty="0"/>
              <a:t>Activity</a:t>
            </a:r>
            <a:endParaRPr lang="en-GB" b="1" dirty="0"/>
          </a:p>
        </p:txBody>
      </p:sp>
      <p:sp>
        <p:nvSpPr>
          <p:cNvPr id="3" name="Content Placeholder 2">
            <a:extLst>
              <a:ext uri="{FF2B5EF4-FFF2-40B4-BE49-F238E27FC236}">
                <a16:creationId xmlns:a16="http://schemas.microsoft.com/office/drawing/2014/main" id="{1199B940-50C9-481D-AEAB-B6AE0996EDCF}"/>
              </a:ext>
            </a:extLst>
          </p:cNvPr>
          <p:cNvSpPr>
            <a:spLocks noGrp="1"/>
          </p:cNvSpPr>
          <p:nvPr>
            <p:ph idx="1"/>
          </p:nvPr>
        </p:nvSpPr>
        <p:spPr/>
        <p:txBody>
          <a:bodyPr/>
          <a:lstStyle/>
          <a:p>
            <a:pPr marL="0" indent="0">
              <a:buNone/>
            </a:pPr>
            <a:r>
              <a:rPr lang="en-US" sz="2800" b="1" dirty="0">
                <a:solidFill>
                  <a:srgbClr val="7030A0"/>
                </a:solidFill>
              </a:rPr>
              <a:t>In Groups of 10-12:</a:t>
            </a:r>
          </a:p>
          <a:p>
            <a:pPr marL="742950" indent="-742950">
              <a:buFont typeface="+mj-lt"/>
              <a:buAutoNum type="alphaLcParenR"/>
            </a:pPr>
            <a:r>
              <a:rPr lang="en-US" sz="2800" b="1" dirty="0">
                <a:solidFill>
                  <a:srgbClr val="7030A0"/>
                </a:solidFill>
              </a:rPr>
              <a:t>Prepare a one week scheme of work for the strand/sub strands provided. (15 minutes)</a:t>
            </a:r>
          </a:p>
          <a:p>
            <a:pPr marL="742950" indent="-742950">
              <a:buFont typeface="+mj-lt"/>
              <a:buAutoNum type="alphaLcParenR"/>
            </a:pPr>
            <a:r>
              <a:rPr lang="en-US" sz="2800" b="1" dirty="0">
                <a:solidFill>
                  <a:srgbClr val="7030A0"/>
                </a:solidFill>
              </a:rPr>
              <a:t>Prepare a lesson plan based on the scheme of work you have prepared. (15 minutes)</a:t>
            </a:r>
          </a:p>
          <a:p>
            <a:endParaRPr lang="en-GB" dirty="0"/>
          </a:p>
        </p:txBody>
      </p:sp>
    </p:spTree>
    <p:extLst>
      <p:ext uri="{BB962C8B-B14F-4D97-AF65-F5344CB8AC3E}">
        <p14:creationId xmlns:p14="http://schemas.microsoft.com/office/powerpoint/2010/main" val="1756024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722C7-638E-4A48-8BDF-2F5F587CEB3C}"/>
              </a:ext>
            </a:extLst>
          </p:cNvPr>
          <p:cNvSpPr>
            <a:spLocks noGrp="1"/>
          </p:cNvSpPr>
          <p:nvPr>
            <p:ph type="title"/>
          </p:nvPr>
        </p:nvSpPr>
        <p:spPr/>
        <p:txBody>
          <a:bodyPr/>
          <a:lstStyle/>
          <a:p>
            <a:r>
              <a:rPr lang="en-US" b="1" dirty="0"/>
              <a:t>Activity contd</a:t>
            </a:r>
            <a:endParaRPr lang="en-GB" b="1" dirty="0"/>
          </a:p>
        </p:txBody>
      </p:sp>
      <p:sp>
        <p:nvSpPr>
          <p:cNvPr id="3" name="Content Placeholder 2">
            <a:extLst>
              <a:ext uri="{FF2B5EF4-FFF2-40B4-BE49-F238E27FC236}">
                <a16:creationId xmlns:a16="http://schemas.microsoft.com/office/drawing/2014/main" id="{46DAB334-B090-4850-B48E-415F947D7FB6}"/>
              </a:ext>
            </a:extLst>
          </p:cNvPr>
          <p:cNvSpPr>
            <a:spLocks noGrp="1"/>
          </p:cNvSpPr>
          <p:nvPr>
            <p:ph idx="1"/>
          </p:nvPr>
        </p:nvSpPr>
        <p:spPr/>
        <p:txBody>
          <a:bodyPr/>
          <a:lstStyle/>
          <a:p>
            <a:pPr marL="0" indent="0">
              <a:buNone/>
            </a:pPr>
            <a:r>
              <a:rPr lang="en-US" sz="2800" b="1" dirty="0">
                <a:solidFill>
                  <a:srgbClr val="7030A0"/>
                </a:solidFill>
              </a:rPr>
              <a:t>c) Post the scheme of work and the lesson plan on the</a:t>
            </a:r>
          </a:p>
          <a:p>
            <a:pPr marL="0" indent="0">
              <a:buNone/>
            </a:pPr>
            <a:r>
              <a:rPr lang="en-US" sz="2800" b="1" dirty="0">
                <a:solidFill>
                  <a:srgbClr val="7030A0"/>
                </a:solidFill>
              </a:rPr>
              <a:t>    classroom/lecture hall wall.(5 minutes)</a:t>
            </a:r>
            <a:endParaRPr lang="en-GB" sz="2800" b="1" dirty="0">
              <a:solidFill>
                <a:srgbClr val="7030A0"/>
              </a:solidFill>
            </a:endParaRPr>
          </a:p>
          <a:p>
            <a:pPr marL="0" indent="0">
              <a:buNone/>
            </a:pPr>
            <a:r>
              <a:rPr lang="en-US" sz="2800" b="1" dirty="0">
                <a:solidFill>
                  <a:srgbClr val="7030A0"/>
                </a:solidFill>
              </a:rPr>
              <a:t>d) Take a gallery walk and note down your</a:t>
            </a:r>
          </a:p>
          <a:p>
            <a:pPr marL="0" indent="0">
              <a:buNone/>
            </a:pPr>
            <a:r>
              <a:rPr lang="en-US" sz="2800" b="1" dirty="0">
                <a:solidFill>
                  <a:srgbClr val="7030A0"/>
                </a:solidFill>
              </a:rPr>
              <a:t>     observations (strengths/ weaknesses).(20 minutes)</a:t>
            </a:r>
          </a:p>
          <a:p>
            <a:pPr marL="0" indent="0">
              <a:buNone/>
            </a:pPr>
            <a:r>
              <a:rPr lang="en-US" sz="2800" b="1" dirty="0">
                <a:solidFill>
                  <a:srgbClr val="7030A0"/>
                </a:solidFill>
              </a:rPr>
              <a:t>e) Discuss any emerging issues at plenary.(20 minutes)</a:t>
            </a:r>
          </a:p>
          <a:p>
            <a:pPr marL="0" indent="0">
              <a:buNone/>
            </a:pPr>
            <a:r>
              <a:rPr lang="en-US" sz="2800" b="1" dirty="0">
                <a:solidFill>
                  <a:srgbClr val="7030A0"/>
                </a:solidFill>
              </a:rPr>
              <a:t>f) Presentation of a model lesson plan(20 minutes)</a:t>
            </a:r>
            <a:endParaRPr lang="en-GB" sz="2800" b="1" dirty="0">
              <a:solidFill>
                <a:srgbClr val="7030A0"/>
              </a:solidFill>
            </a:endParaRPr>
          </a:p>
          <a:p>
            <a:endParaRPr lang="en-GB" dirty="0"/>
          </a:p>
        </p:txBody>
      </p:sp>
    </p:spTree>
    <p:extLst>
      <p:ext uri="{BB962C8B-B14F-4D97-AF65-F5344CB8AC3E}">
        <p14:creationId xmlns:p14="http://schemas.microsoft.com/office/powerpoint/2010/main" val="3484959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9715E431-C63B-4DA1-A691-FA05A7B44AC9}"/>
              </a:ext>
            </a:extLst>
          </p:cNvPr>
          <p:cNvGrpSpPr/>
          <p:nvPr/>
        </p:nvGrpSpPr>
        <p:grpSpPr>
          <a:xfrm>
            <a:off x="1199456" y="1124745"/>
            <a:ext cx="8990375" cy="3981824"/>
            <a:chOff x="0" y="-77185"/>
            <a:chExt cx="3231462" cy="1016093"/>
          </a:xfrm>
          <a:solidFill>
            <a:sysClr val="window" lastClr="FFFFFF"/>
          </a:solidFill>
        </p:grpSpPr>
        <p:sp>
          <p:nvSpPr>
            <p:cNvPr id="9" name="Text Box 476">
              <a:extLst>
                <a:ext uri="{FF2B5EF4-FFF2-40B4-BE49-F238E27FC236}">
                  <a16:creationId xmlns:a16="http://schemas.microsoft.com/office/drawing/2014/main" id="{2CE123CB-3CB4-4717-85D5-16C9C2E3BC22}"/>
                </a:ext>
              </a:extLst>
            </p:cNvPr>
            <p:cNvSpPr txBox="1"/>
            <p:nvPr/>
          </p:nvSpPr>
          <p:spPr>
            <a:xfrm>
              <a:off x="717470" y="-77185"/>
              <a:ext cx="2513992" cy="1016093"/>
            </a:xfrm>
            <a:prstGeom prst="roundRect">
              <a:avLst/>
            </a:prstGeom>
            <a:solidFill>
              <a:srgbClr val="00B0F0"/>
            </a:solidFill>
            <a:ln w="1270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50000"/>
                </a:lnSpc>
                <a:spcBef>
                  <a:spcPts val="200"/>
                </a:spcBef>
              </a:pPr>
              <a:r>
                <a:rPr lang="en" sz="2000" b="1" u="sng" dirty="0">
                  <a:solidFill>
                    <a:srgbClr val="1F4D78"/>
                  </a:solidFill>
                  <a:effectLst/>
                  <a:latin typeface="Cooper Black" panose="0208090404030B020404" pitchFamily="18" charset="0"/>
                  <a:ea typeface="Times New Roman" panose="02020603050405020304" pitchFamily="18" charset="0"/>
                  <a:cs typeface="Times New Roman" panose="02020603050405020304" pitchFamily="18" charset="0"/>
                </a:rPr>
                <a:t>Self-Reflection</a:t>
              </a:r>
              <a:r>
                <a:rPr lang="en" sz="2000" b="1" dirty="0">
                  <a:solidFill>
                    <a:srgbClr val="1F4D78"/>
                  </a:solidFill>
                  <a:effectLst/>
                  <a:latin typeface="Cooper Black" panose="0208090404030B020404" pitchFamily="18" charset="0"/>
                  <a:ea typeface="Times New Roman" panose="02020603050405020304" pitchFamily="18" charset="0"/>
                  <a:cs typeface="Times New Roman" panose="02020603050405020304" pitchFamily="18" charset="0"/>
                </a:rPr>
                <a:t> </a:t>
              </a:r>
              <a:r>
                <a:rPr lang="en-US" sz="2000" b="1" dirty="0">
                  <a:solidFill>
                    <a:srgbClr val="1F4D78"/>
                  </a:solidFill>
                  <a:effectLst/>
                  <a:latin typeface="Cooper Black" panose="0208090404030B020404" pitchFamily="18" charset="0"/>
                  <a:ea typeface="Times New Roman" panose="02020603050405020304" pitchFamily="18" charset="0"/>
                  <a:cs typeface="Times New Roman" panose="02020603050405020304" pitchFamily="18" charset="0"/>
                </a:rPr>
                <a:t> </a:t>
              </a:r>
              <a:endParaRPr lang="en-KE" sz="2000" b="1" dirty="0">
                <a:solidFill>
                  <a:srgbClr val="1F4D78"/>
                </a:solidFill>
                <a:effectLst/>
                <a:latin typeface="Cooper Black" panose="0208090404030B020404" pitchFamily="18" charset="0"/>
                <a:ea typeface="Times New Roman" panose="02020603050405020304" pitchFamily="18" charset="0"/>
                <a:cs typeface="Times New Roman" panose="02020603050405020304" pitchFamily="18" charset="0"/>
              </a:endParaRPr>
            </a:p>
            <a:p>
              <a:pPr>
                <a:lnSpc>
                  <a:spcPct val="115000"/>
                </a:lnSpc>
                <a:spcAft>
                  <a:spcPts val="800"/>
                </a:spcAft>
              </a:pPr>
              <a:r>
                <a:rPr lang="en" dirty="0">
                  <a:effectLst/>
                  <a:latin typeface="Albertus MT Std Light"/>
                  <a:ea typeface="Calibri" panose="020F0502020204030204" pitchFamily="34" charset="0"/>
                  <a:cs typeface="Times New Roman" panose="02020603050405020304" pitchFamily="18" charset="0"/>
                </a:rPr>
                <a:t>1. I learnt…….</a:t>
              </a:r>
              <a:r>
                <a:rPr lang="en-US" dirty="0">
                  <a:effectLst/>
                  <a:latin typeface="Albertus MT Std Light"/>
                  <a:ea typeface="Calibri" panose="020F0502020204030204" pitchFamily="34" charset="0"/>
                  <a:cs typeface="Times New Roman" panose="02020603050405020304" pitchFamily="18" charset="0"/>
                </a:rPr>
                <a:t> </a:t>
              </a:r>
              <a:endParaRPr lang="en-KE"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 dirty="0">
                  <a:effectLst/>
                  <a:latin typeface="Albertus MT Std Light"/>
                  <a:ea typeface="Calibri" panose="020F0502020204030204" pitchFamily="34" charset="0"/>
                  <a:cs typeface="Times New Roman" panose="02020603050405020304" pitchFamily="18" charset="0"/>
                </a:rPr>
                <a:t>2. I need to learn more about…….</a:t>
              </a:r>
              <a:endParaRPr lang="en-KE"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 dirty="0">
                  <a:effectLst/>
                  <a:latin typeface="Albertus MT Std Light"/>
                  <a:ea typeface="Calibri" panose="020F0502020204030204" pitchFamily="34" charset="0"/>
                  <a:cs typeface="Times New Roman" panose="02020603050405020304" pitchFamily="18" charset="0"/>
                </a:rPr>
                <a:t>3.How I will apply what I have learnt</a:t>
              </a:r>
              <a:endParaRPr lang="en-KE"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 dirty="0">
                  <a:effectLst/>
                  <a:latin typeface="Albertus MT Std Light"/>
                  <a:ea typeface="Calibri" panose="020F0502020204030204" pitchFamily="34" charset="0"/>
                  <a:cs typeface="Times New Roman" panose="02020603050405020304" pitchFamily="18" charset="0"/>
                </a:rPr>
                <a:t>Suggestions I have for improvement of the session</a:t>
              </a:r>
              <a:endParaRPr lang="en-KE"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 sz="2800" i="1" dirty="0">
                  <a:effectLst/>
                  <a:highlight>
                    <a:srgbClr val="FFFF00"/>
                  </a:highlight>
                  <a:latin typeface="Albertus MT Std Light"/>
                  <a:ea typeface="Calibri" panose="020F0502020204030204" pitchFamily="34" charset="0"/>
                  <a:cs typeface="Times New Roman" panose="02020603050405020304" pitchFamily="18" charset="0"/>
                </a:rPr>
                <a:t>Upload your responses </a:t>
              </a:r>
              <a:r>
                <a:rPr lang="en-US" sz="2800" i="1" dirty="0">
                  <a:effectLst/>
                  <a:highlight>
                    <a:srgbClr val="FFFF00"/>
                  </a:highlight>
                  <a:latin typeface="Albertus MT Std Light"/>
                  <a:ea typeface="Calibri" panose="020F0502020204030204" pitchFamily="34" charset="0"/>
                  <a:cs typeface="Times New Roman" panose="02020603050405020304" pitchFamily="18" charset="0"/>
                </a:rPr>
                <a:t>on </a:t>
              </a:r>
              <a:r>
                <a:rPr lang="en-US" sz="2400" i="1" dirty="0">
                  <a:highlight>
                    <a:srgbClr val="FFFF00"/>
                  </a:highligh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https://forms.office.com/r/7nHVcLMZrt</a:t>
              </a:r>
              <a:r>
                <a:rPr lang="en-US" sz="2400" i="1" dirty="0">
                  <a:highlight>
                    <a:srgbClr val="FFFF00"/>
                  </a:highlight>
                  <a:latin typeface="Times New Roman" panose="02020603050405020304" pitchFamily="18" charset="0"/>
                  <a:cs typeface="Times New Roman" panose="02020603050405020304" pitchFamily="18" charset="0"/>
                </a:rPr>
                <a:t> </a:t>
              </a:r>
              <a:endParaRPr lang="en-KE" sz="2400" i="1" dirty="0">
                <a:highlight>
                  <a:srgbClr val="FFFF00"/>
                </a:highlight>
                <a:latin typeface="Times New Roman" panose="02020603050405020304" pitchFamily="18" charset="0"/>
                <a:cs typeface="Times New Roman" panose="02020603050405020304" pitchFamily="18" charset="0"/>
              </a:endParaRPr>
            </a:p>
            <a:p>
              <a:pPr>
                <a:lnSpc>
                  <a:spcPct val="115000"/>
                </a:lnSpc>
                <a:spcAft>
                  <a:spcPts val="800"/>
                </a:spcAft>
              </a:pPr>
              <a:endParaRPr lang="en-KE" sz="2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i="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Facilitators to use this link to View Responses: </a:t>
              </a:r>
              <a:r>
                <a:rPr lang="en-US" i="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hlinkClick r:id="rId3"/>
                </a:rPr>
                <a:t>https://tinyurl.com/KWL-Facilitators</a:t>
              </a:r>
              <a:r>
                <a:rPr lang="en-US" i="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endParaRPr lang="en-KE" i="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10" name="Picture 9" descr="Reflection Icons - Download Free Vector Icons | Noun Project">
              <a:extLst>
                <a:ext uri="{FF2B5EF4-FFF2-40B4-BE49-F238E27FC236}">
                  <a16:creationId xmlns:a16="http://schemas.microsoft.com/office/drawing/2014/main" id="{1CE7F23A-1005-45BC-8351-FECC3FE939DB}"/>
                </a:ext>
              </a:extLst>
            </p:cNvPr>
            <p:cNvPicPr>
              <a:picLocks noChangeAspect="1"/>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a:off x="0" y="-1"/>
              <a:ext cx="647700" cy="861726"/>
            </a:xfrm>
            <a:prstGeom prst="roundRect">
              <a:avLst/>
            </a:prstGeom>
            <a:solidFill>
              <a:srgbClr val="002060"/>
            </a:solidFill>
            <a:ln w="12700" cap="flat" cmpd="sng" algn="ctr">
              <a:noFill/>
              <a:prstDash val="solid"/>
              <a:miter lim="800000"/>
            </a:ln>
            <a:effectLst/>
          </p:spPr>
        </p:pic>
      </p:grpSp>
    </p:spTree>
    <p:extLst>
      <p:ext uri="{BB962C8B-B14F-4D97-AF65-F5344CB8AC3E}">
        <p14:creationId xmlns:p14="http://schemas.microsoft.com/office/powerpoint/2010/main" val="12087066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3C60CF-68B4-42C6-BA4D-F5EAC1A7BC39}"/>
              </a:ext>
            </a:extLst>
          </p:cNvPr>
          <p:cNvSpPr>
            <a:spLocks noGrp="1"/>
          </p:cNvSpPr>
          <p:nvPr>
            <p:ph idx="1"/>
          </p:nvPr>
        </p:nvSpPr>
        <p:spPr>
          <a:xfrm>
            <a:off x="838200" y="1812373"/>
            <a:ext cx="10515600" cy="4351338"/>
          </a:xfrm>
        </p:spPr>
        <p:txBody>
          <a:bodyPr/>
          <a:lstStyle/>
          <a:p>
            <a:endParaRPr lang="en-US" dirty="0"/>
          </a:p>
          <a:p>
            <a:pPr marL="0" indent="0" algn="ctr">
              <a:buNone/>
            </a:pPr>
            <a:r>
              <a:rPr lang="en-US" sz="3600" dirty="0">
                <a:solidFill>
                  <a:srgbClr val="00B0F0"/>
                </a:solidFill>
                <a:latin typeface="Times New Roman" panose="02020603050405020304" pitchFamily="18" charset="0"/>
                <a:cs typeface="Times New Roman" panose="02020603050405020304" pitchFamily="18" charset="0"/>
              </a:rPr>
              <a:t>The End</a:t>
            </a:r>
            <a:endParaRPr lang="en-GB" sz="3600"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083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E6076EC-DD1E-427C-B142-0409E3062D9D}"/>
              </a:ext>
            </a:extLst>
          </p:cNvPr>
          <p:cNvSpPr>
            <a:spLocks noGrp="1"/>
          </p:cNvSpPr>
          <p:nvPr>
            <p:ph type="title"/>
          </p:nvPr>
        </p:nvSpPr>
        <p:spPr>
          <a:xfrm>
            <a:off x="1097280" y="286604"/>
            <a:ext cx="10058400" cy="818654"/>
          </a:xfrm>
        </p:spPr>
        <p:txBody>
          <a:bodyPr/>
          <a:lstStyle/>
          <a:p>
            <a:r>
              <a:rPr lang="en-US" b="1" dirty="0"/>
              <a:t>Reflection</a:t>
            </a:r>
            <a:endParaRPr lang="en-GB" b="1" dirty="0"/>
          </a:p>
        </p:txBody>
      </p:sp>
      <p:graphicFrame>
        <p:nvGraphicFramePr>
          <p:cNvPr id="6" name="Diagram 5">
            <a:extLst>
              <a:ext uri="{FF2B5EF4-FFF2-40B4-BE49-F238E27FC236}">
                <a16:creationId xmlns:a16="http://schemas.microsoft.com/office/drawing/2014/main" id="{75B4BF7C-5D79-408B-91BD-DE5ABC42EB71}"/>
              </a:ext>
            </a:extLst>
          </p:cNvPr>
          <p:cNvGraphicFramePr/>
          <p:nvPr>
            <p:extLst>
              <p:ext uri="{D42A27DB-BD31-4B8C-83A1-F6EECF244321}">
                <p14:modId xmlns:p14="http://schemas.microsoft.com/office/powerpoint/2010/main" val="918376750"/>
              </p:ext>
            </p:extLst>
          </p:nvPr>
        </p:nvGraphicFramePr>
        <p:xfrm>
          <a:off x="1881809" y="1105257"/>
          <a:ext cx="8998226" cy="48449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6984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3425A-A035-4957-86D2-F6C20BAE9A28}"/>
              </a:ext>
            </a:extLst>
          </p:cNvPr>
          <p:cNvSpPr>
            <a:spLocks noGrp="1"/>
          </p:cNvSpPr>
          <p:nvPr>
            <p:ph type="title"/>
          </p:nvPr>
        </p:nvSpPr>
        <p:spPr/>
        <p:txBody>
          <a:bodyPr>
            <a:normAutofit/>
          </a:bodyPr>
          <a:lstStyle/>
          <a:p>
            <a:r>
              <a:rPr lang="en-US" sz="5400" b="1" dirty="0"/>
              <a:t>Activity</a:t>
            </a:r>
            <a:endParaRPr lang="en-GB" sz="5400" b="1" dirty="0"/>
          </a:p>
        </p:txBody>
      </p:sp>
      <p:sp>
        <p:nvSpPr>
          <p:cNvPr id="3" name="Content Placeholder 2">
            <a:extLst>
              <a:ext uri="{FF2B5EF4-FFF2-40B4-BE49-F238E27FC236}">
                <a16:creationId xmlns:a16="http://schemas.microsoft.com/office/drawing/2014/main" id="{C11324EF-7B37-472F-8B64-A5706B1D66CD}"/>
              </a:ext>
            </a:extLst>
          </p:cNvPr>
          <p:cNvSpPr>
            <a:spLocks noGrp="1"/>
          </p:cNvSpPr>
          <p:nvPr>
            <p:ph idx="1"/>
          </p:nvPr>
        </p:nvSpPr>
        <p:spPr/>
        <p:txBody>
          <a:bodyPr>
            <a:normAutofit/>
          </a:bodyPr>
          <a:lstStyle/>
          <a:p>
            <a:pPr marL="0" indent="0">
              <a:buNone/>
            </a:pPr>
            <a:endParaRPr lang="en-US" sz="3600" b="1" dirty="0">
              <a:solidFill>
                <a:srgbClr val="7030A0"/>
              </a:solidFill>
            </a:endParaRPr>
          </a:p>
          <a:p>
            <a:pPr marL="0" indent="0">
              <a:buNone/>
            </a:pPr>
            <a:r>
              <a:rPr lang="en-US" sz="3200" b="1" dirty="0">
                <a:solidFill>
                  <a:srgbClr val="7030A0"/>
                </a:solidFill>
              </a:rPr>
              <a:t>What are  your experiences or observations with regard to preparation and use of professional documents?</a:t>
            </a:r>
            <a:endParaRPr lang="en-GB" sz="3200" b="1" dirty="0">
              <a:solidFill>
                <a:srgbClr val="7030A0"/>
              </a:solidFill>
            </a:endParaRPr>
          </a:p>
        </p:txBody>
      </p:sp>
    </p:spTree>
    <p:extLst>
      <p:ext uri="{BB962C8B-B14F-4D97-AF65-F5344CB8AC3E}">
        <p14:creationId xmlns:p14="http://schemas.microsoft.com/office/powerpoint/2010/main" val="1557448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EF998-FA4E-4219-AA9A-B892E010EB4F}"/>
              </a:ext>
            </a:extLst>
          </p:cNvPr>
          <p:cNvSpPr>
            <a:spLocks noGrp="1"/>
          </p:cNvSpPr>
          <p:nvPr>
            <p:ph type="title"/>
          </p:nvPr>
        </p:nvSpPr>
        <p:spPr/>
        <p:txBody>
          <a:bodyPr/>
          <a:lstStyle/>
          <a:p>
            <a:r>
              <a:rPr lang="en-US" b="1" dirty="0"/>
              <a:t>Activity</a:t>
            </a:r>
            <a:endParaRPr lang="en-GB" b="1" dirty="0"/>
          </a:p>
        </p:txBody>
      </p:sp>
      <p:sp>
        <p:nvSpPr>
          <p:cNvPr id="3" name="Content Placeholder 2">
            <a:extLst>
              <a:ext uri="{FF2B5EF4-FFF2-40B4-BE49-F238E27FC236}">
                <a16:creationId xmlns:a16="http://schemas.microsoft.com/office/drawing/2014/main" id="{07B15241-4784-4A19-A2CC-600D1192D165}"/>
              </a:ext>
            </a:extLst>
          </p:cNvPr>
          <p:cNvSpPr>
            <a:spLocks noGrp="1"/>
          </p:cNvSpPr>
          <p:nvPr>
            <p:ph idx="1"/>
          </p:nvPr>
        </p:nvSpPr>
        <p:spPr/>
        <p:txBody>
          <a:bodyPr>
            <a:normAutofit/>
          </a:bodyPr>
          <a:lstStyle/>
          <a:p>
            <a:pPr marL="0" indent="0">
              <a:buNone/>
            </a:pPr>
            <a:r>
              <a:rPr lang="en-US" sz="4400" dirty="0">
                <a:solidFill>
                  <a:srgbClr val="7030A0"/>
                </a:solidFill>
                <a:latin typeface="Times New Roman" panose="02020603050405020304" pitchFamily="18" charset="0"/>
                <a:cs typeface="Times New Roman" panose="02020603050405020304" pitchFamily="18" charset="0"/>
              </a:rPr>
              <a:t>What innovative strategies can we employ when writing professional documents?</a:t>
            </a:r>
            <a:endParaRPr lang="en-GB" sz="44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1779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131" y="1"/>
            <a:ext cx="10920549" cy="966650"/>
          </a:xfrm>
        </p:spPr>
        <p:txBody>
          <a:bodyPr>
            <a:normAutofit/>
          </a:bodyPr>
          <a:lstStyle/>
          <a:p>
            <a:pPr algn="ctr"/>
            <a:r>
              <a:rPr lang="en-US" sz="3200" dirty="0">
                <a:latin typeface="Arial Rounded MT Bold" panose="020F0704030504030204" pitchFamily="34" charset="0"/>
              </a:rPr>
              <a:t>Introduction</a:t>
            </a:r>
          </a:p>
        </p:txBody>
      </p:sp>
      <p:sp>
        <p:nvSpPr>
          <p:cNvPr id="3" name="Content Placeholder 2"/>
          <p:cNvSpPr>
            <a:spLocks noGrp="1"/>
          </p:cNvSpPr>
          <p:nvPr>
            <p:ph idx="1"/>
          </p:nvPr>
        </p:nvSpPr>
        <p:spPr>
          <a:xfrm>
            <a:off x="844062" y="1139483"/>
            <a:ext cx="11043138" cy="5065374"/>
          </a:xfrm>
        </p:spPr>
        <p:txBody>
          <a:bodyPr>
            <a:normAutofit/>
          </a:bodyPr>
          <a:lstStyle/>
          <a:p>
            <a:pPr>
              <a:lnSpc>
                <a:spcPct val="100000"/>
              </a:lnSpc>
              <a:buFont typeface="Wingdings" panose="05000000000000000000" pitchFamily="2" charset="2"/>
              <a:buChar char="v"/>
            </a:pPr>
            <a:r>
              <a:rPr lang="en-US" sz="2800" dirty="0">
                <a:latin typeface="Bahnschrift" panose="020B0502040204020203" pitchFamily="34" charset="0"/>
                <a:ea typeface="Tahoma" panose="020B0604030504040204" pitchFamily="34" charset="0"/>
                <a:cs typeface="Tahoma" panose="020B0604030504040204" pitchFamily="34" charset="0"/>
              </a:rPr>
              <a:t> Professional documents are official documents developed to</a:t>
            </a:r>
          </a:p>
          <a:p>
            <a:pPr marL="0" indent="0">
              <a:lnSpc>
                <a:spcPct val="100000"/>
              </a:lnSpc>
              <a:buNone/>
            </a:pPr>
            <a:r>
              <a:rPr lang="en-US" dirty="0">
                <a:latin typeface="Bahnschrift" panose="020B0502040204020203" pitchFamily="34" charset="0"/>
                <a:ea typeface="Tahoma" panose="020B0604030504040204" pitchFamily="34" charset="0"/>
                <a:cs typeface="Tahoma" panose="020B0604030504040204" pitchFamily="34" charset="0"/>
              </a:rPr>
              <a:t>   </a:t>
            </a:r>
            <a:r>
              <a:rPr lang="en-US" sz="2800" dirty="0">
                <a:latin typeface="Bahnschrift" panose="020B0502040204020203" pitchFamily="34" charset="0"/>
                <a:ea typeface="Tahoma" panose="020B0604030504040204" pitchFamily="34" charset="0"/>
                <a:cs typeface="Tahoma" panose="020B0604030504040204" pitchFamily="34" charset="0"/>
              </a:rPr>
              <a:t> make learning </a:t>
            </a:r>
            <a:r>
              <a:rPr lang="en-US" sz="2800" b="1" dirty="0">
                <a:latin typeface="Bahnschrift" panose="020B0502040204020203" pitchFamily="34" charset="0"/>
                <a:ea typeface="Tahoma" panose="020B0604030504040204" pitchFamily="34" charset="0"/>
                <a:cs typeface="Tahoma" panose="020B0604030504040204" pitchFamily="34" charset="0"/>
              </a:rPr>
              <a:t>efficient</a:t>
            </a:r>
            <a:r>
              <a:rPr lang="en-US" sz="2800" dirty="0">
                <a:latin typeface="Bahnschrift" panose="020B0502040204020203" pitchFamily="34" charset="0"/>
                <a:ea typeface="Tahoma" panose="020B0604030504040204" pitchFamily="34" charset="0"/>
                <a:cs typeface="Tahoma" panose="020B0604030504040204" pitchFamily="34" charset="0"/>
              </a:rPr>
              <a:t> and </a:t>
            </a:r>
            <a:r>
              <a:rPr lang="en-US" sz="2800" b="1" dirty="0">
                <a:latin typeface="Bahnschrift" panose="020B0502040204020203" pitchFamily="34" charset="0"/>
                <a:ea typeface="Tahoma" panose="020B0604030504040204" pitchFamily="34" charset="0"/>
                <a:cs typeface="Tahoma" panose="020B0604030504040204" pitchFamily="34" charset="0"/>
              </a:rPr>
              <a:t>effective</a:t>
            </a:r>
            <a:r>
              <a:rPr lang="en-US" sz="2800" dirty="0">
                <a:latin typeface="Bahnschrift" panose="020B0502040204020203" pitchFamily="34" charset="0"/>
                <a:ea typeface="Tahoma" panose="020B0604030504040204" pitchFamily="34" charset="0"/>
                <a:cs typeface="Tahoma" panose="020B0604030504040204" pitchFamily="34" charset="0"/>
              </a:rPr>
              <a:t> as the teacher</a:t>
            </a:r>
          </a:p>
          <a:p>
            <a:pPr marL="0" indent="0">
              <a:lnSpc>
                <a:spcPct val="100000"/>
              </a:lnSpc>
              <a:buNone/>
            </a:pPr>
            <a:r>
              <a:rPr lang="en-US" sz="2800" dirty="0">
                <a:latin typeface="Bahnschrift" panose="020B0502040204020203" pitchFamily="34" charset="0"/>
                <a:ea typeface="Tahoma" panose="020B0604030504040204" pitchFamily="34" charset="0"/>
                <a:cs typeface="Tahoma" panose="020B0604030504040204" pitchFamily="34" charset="0"/>
              </a:rPr>
              <a:t>    implements the Curriculum. </a:t>
            </a:r>
          </a:p>
          <a:p>
            <a:pPr>
              <a:lnSpc>
                <a:spcPct val="100000"/>
              </a:lnSpc>
              <a:buFont typeface="Wingdings" panose="05000000000000000000" pitchFamily="2" charset="2"/>
              <a:buChar char="v"/>
            </a:pPr>
            <a:r>
              <a:rPr lang="en-US" sz="2800" dirty="0">
                <a:latin typeface="Bahnschrift" panose="020B0502040204020203" pitchFamily="34" charset="0"/>
                <a:ea typeface="Tahoma" panose="020B0604030504040204" pitchFamily="34" charset="0"/>
                <a:cs typeface="Tahoma" panose="020B0604030504040204" pitchFamily="34" charset="0"/>
              </a:rPr>
              <a:t> Development guided by the </a:t>
            </a:r>
            <a:r>
              <a:rPr lang="en-US" sz="2800" b="1" dirty="0">
                <a:latin typeface="Bahnschrift" panose="020B0502040204020203" pitchFamily="34" charset="0"/>
                <a:ea typeface="Tahoma" panose="020B0604030504040204" pitchFamily="34" charset="0"/>
                <a:cs typeface="Tahoma" panose="020B0604030504040204" pitchFamily="34" charset="0"/>
              </a:rPr>
              <a:t>curriculum designs </a:t>
            </a:r>
            <a:r>
              <a:rPr lang="en-US" sz="2800" dirty="0">
                <a:latin typeface="Bahnschrift" panose="020B0502040204020203" pitchFamily="34" charset="0"/>
                <a:ea typeface="Tahoma" panose="020B0604030504040204" pitchFamily="34" charset="0"/>
                <a:cs typeface="Tahoma" panose="020B0604030504040204" pitchFamily="34" charset="0"/>
              </a:rPr>
              <a:t>thereby</a:t>
            </a:r>
          </a:p>
          <a:p>
            <a:pPr marL="0" indent="0">
              <a:lnSpc>
                <a:spcPct val="100000"/>
              </a:lnSpc>
              <a:buNone/>
            </a:pPr>
            <a:r>
              <a:rPr lang="en-US" dirty="0">
                <a:latin typeface="Bahnschrift" panose="020B0502040204020203" pitchFamily="34" charset="0"/>
                <a:ea typeface="Tahoma" panose="020B0604030504040204" pitchFamily="34" charset="0"/>
                <a:cs typeface="Tahoma" panose="020B0604030504040204" pitchFamily="34" charset="0"/>
              </a:rPr>
              <a:t>    </a:t>
            </a:r>
            <a:r>
              <a:rPr lang="en-US" sz="2800" dirty="0">
                <a:latin typeface="Bahnschrift" panose="020B0502040204020203" pitchFamily="34" charset="0"/>
                <a:ea typeface="Tahoma" panose="020B0604030504040204" pitchFamily="34" charset="0"/>
                <a:cs typeface="Tahoma" panose="020B0604030504040204" pitchFamily="34" charset="0"/>
              </a:rPr>
              <a:t> enhancing the teacher’s understanding of the designs. </a:t>
            </a:r>
          </a:p>
          <a:p>
            <a:pPr>
              <a:lnSpc>
                <a:spcPct val="100000"/>
              </a:lnSpc>
              <a:buFont typeface="Wingdings" panose="05000000000000000000" pitchFamily="2" charset="2"/>
              <a:buChar char="v"/>
            </a:pPr>
            <a:r>
              <a:rPr lang="en-US" sz="2800" dirty="0">
                <a:latin typeface="Bahnschrift" panose="020B0502040204020203" pitchFamily="34" charset="0"/>
                <a:ea typeface="Tahoma" panose="020B0604030504040204" pitchFamily="34" charset="0"/>
                <a:cs typeface="Tahoma" panose="020B0604030504040204" pitchFamily="34" charset="0"/>
              </a:rPr>
              <a:t> Lay the foundation for sound </a:t>
            </a:r>
            <a:r>
              <a:rPr lang="en-US" sz="2800" b="1" dirty="0">
                <a:latin typeface="Bahnschrift" panose="020B0502040204020203" pitchFamily="34" charset="0"/>
                <a:ea typeface="Tahoma" panose="020B0604030504040204" pitchFamily="34" charset="0"/>
                <a:cs typeface="Tahoma" panose="020B0604030504040204" pitchFamily="34" charset="0"/>
              </a:rPr>
              <a:t>administration, planning, evaluation</a:t>
            </a:r>
          </a:p>
          <a:p>
            <a:pPr marL="0" indent="0">
              <a:lnSpc>
                <a:spcPct val="100000"/>
              </a:lnSpc>
              <a:buNone/>
            </a:pPr>
            <a:r>
              <a:rPr lang="en-US" b="1" dirty="0">
                <a:latin typeface="Bahnschrift" panose="020B0502040204020203" pitchFamily="34" charset="0"/>
                <a:ea typeface="Tahoma" panose="020B0604030504040204" pitchFamily="34" charset="0"/>
                <a:cs typeface="Tahoma" panose="020B0604030504040204" pitchFamily="34" charset="0"/>
              </a:rPr>
              <a:t>   </a:t>
            </a:r>
            <a:r>
              <a:rPr lang="en-US" sz="2800" b="1" dirty="0">
                <a:latin typeface="Bahnschrift" panose="020B0502040204020203" pitchFamily="34" charset="0"/>
                <a:ea typeface="Tahoma" panose="020B0604030504040204" pitchFamily="34" charset="0"/>
                <a:cs typeface="Tahoma" panose="020B0604030504040204" pitchFamily="34" charset="0"/>
              </a:rPr>
              <a:t> </a:t>
            </a:r>
            <a:r>
              <a:rPr lang="en-US" sz="2800" dirty="0">
                <a:latin typeface="Bahnschrift" panose="020B0502040204020203" pitchFamily="34" charset="0"/>
                <a:ea typeface="Tahoma" panose="020B0604030504040204" pitchFamily="34" charset="0"/>
                <a:cs typeface="Tahoma" panose="020B0604030504040204" pitchFamily="34" charset="0"/>
              </a:rPr>
              <a:t>and</a:t>
            </a:r>
            <a:r>
              <a:rPr lang="en-US" sz="2800" b="1" dirty="0">
                <a:latin typeface="Bahnschrift" panose="020B0502040204020203" pitchFamily="34" charset="0"/>
                <a:ea typeface="Tahoma" panose="020B0604030504040204" pitchFamily="34" charset="0"/>
                <a:cs typeface="Tahoma" panose="020B0604030504040204" pitchFamily="34" charset="0"/>
              </a:rPr>
              <a:t> monitoring of curriculum delivery.</a:t>
            </a:r>
          </a:p>
          <a:p>
            <a:pPr>
              <a:lnSpc>
                <a:spcPct val="100000"/>
              </a:lnSpc>
              <a:buFont typeface="Wingdings" panose="05000000000000000000" pitchFamily="2" charset="2"/>
              <a:buChar char="v"/>
            </a:pPr>
            <a:r>
              <a:rPr lang="en-US" sz="2800" dirty="0">
                <a:latin typeface="Bahnschrift" panose="020B0502040204020203" pitchFamily="34" charset="0"/>
                <a:ea typeface="Tahoma" panose="020B0604030504040204" pitchFamily="34" charset="0"/>
                <a:cs typeface="Tahoma" panose="020B0604030504040204" pitchFamily="34" charset="0"/>
              </a:rPr>
              <a:t> </a:t>
            </a:r>
            <a:r>
              <a:rPr lang="en-US" dirty="0">
                <a:latin typeface="Bahnschrift" panose="020B0502040204020203" pitchFamily="34" charset="0"/>
                <a:ea typeface="Tahoma" panose="020B0604030504040204" pitchFamily="34" charset="0"/>
                <a:cs typeface="Tahoma" panose="020B0604030504040204" pitchFamily="34" charset="0"/>
              </a:rPr>
              <a:t>Teachers should </a:t>
            </a:r>
            <a:r>
              <a:rPr lang="en-US" sz="2800" dirty="0">
                <a:latin typeface="Bahnschrift" panose="020B0502040204020203" pitchFamily="34" charset="0"/>
                <a:ea typeface="Tahoma" panose="020B0604030504040204" pitchFamily="34" charset="0"/>
                <a:cs typeface="Tahoma" panose="020B0604030504040204" pitchFamily="34" charset="0"/>
              </a:rPr>
              <a:t>prepare and use the</a:t>
            </a:r>
          </a:p>
          <a:p>
            <a:pPr marL="0" indent="0">
              <a:lnSpc>
                <a:spcPct val="100000"/>
              </a:lnSpc>
              <a:buNone/>
            </a:pPr>
            <a:r>
              <a:rPr lang="en-US" dirty="0">
                <a:latin typeface="Bahnschrift" panose="020B0502040204020203" pitchFamily="34" charset="0"/>
                <a:ea typeface="Tahoma" panose="020B0604030504040204" pitchFamily="34" charset="0"/>
                <a:cs typeface="Tahoma" panose="020B0604030504040204" pitchFamily="34" charset="0"/>
              </a:rPr>
              <a:t>    </a:t>
            </a:r>
            <a:r>
              <a:rPr lang="en-US" sz="2800" dirty="0">
                <a:latin typeface="Bahnschrift" panose="020B0502040204020203" pitchFamily="34" charset="0"/>
                <a:ea typeface="Tahoma" panose="020B0604030504040204" pitchFamily="34" charset="0"/>
                <a:cs typeface="Tahoma" panose="020B0604030504040204" pitchFamily="34" charset="0"/>
              </a:rPr>
              <a:t>professional documents in their day-to-day teaching</a:t>
            </a:r>
            <a:r>
              <a:rPr lang="en-US" dirty="0">
                <a:latin typeface="Bahnschrift" panose="020B0502040204020203" pitchFamily="34" charset="0"/>
                <a:ea typeface="Tahoma" panose="020B0604030504040204" pitchFamily="34" charset="0"/>
                <a:cs typeface="Tahoma" panose="020B0604030504040204" pitchFamily="34" charset="0"/>
              </a:rPr>
              <a:t>.</a:t>
            </a:r>
            <a:endParaRPr lang="en-US" sz="2800" dirty="0">
              <a:latin typeface="Bahnschrift" panose="020B0502040204020203" pitchFamily="34" charset="0"/>
              <a:ea typeface="Tahoma" panose="020B0604030504040204" pitchFamily="34" charset="0"/>
              <a:cs typeface="Tahoma" panose="020B0604030504040204" pitchFamily="34" charset="0"/>
            </a:endParaRPr>
          </a:p>
          <a:p>
            <a:pPr>
              <a:lnSpc>
                <a:spcPct val="100000"/>
              </a:lnSpc>
              <a:buFont typeface="Wingdings" panose="05000000000000000000" pitchFamily="2" charset="2"/>
              <a:buChar char="v"/>
            </a:pPr>
            <a:endParaRPr lang="en-US" sz="2800" dirty="0">
              <a:solidFill>
                <a:srgbClr val="FF0000"/>
              </a:solidFill>
              <a:latin typeface="Bahnschrift" panose="020B0502040204020203"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584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latin typeface="Arial Rounded MT Bold" panose="020F0704030504030204" pitchFamily="34" charset="0"/>
              </a:rPr>
              <a:t>Types of Professional Documents</a:t>
            </a:r>
          </a:p>
        </p:txBody>
      </p:sp>
      <p:sp>
        <p:nvSpPr>
          <p:cNvPr id="3" name="Content Placeholder 2"/>
          <p:cNvSpPr>
            <a:spLocks noGrp="1"/>
          </p:cNvSpPr>
          <p:nvPr>
            <p:ph idx="1"/>
          </p:nvPr>
        </p:nvSpPr>
        <p:spPr/>
        <p:txBody>
          <a:bodyPr>
            <a:normAutofit/>
          </a:bodyPr>
          <a:lstStyle/>
          <a:p>
            <a:pPr lvl="0" algn="just">
              <a:lnSpc>
                <a:spcPct val="107000"/>
              </a:lnSpc>
              <a:buFont typeface="Wingdings" panose="05000000000000000000" pitchFamily="2" charset="2"/>
              <a:buChar char="v"/>
            </a:pPr>
            <a:r>
              <a:rPr lang="en-GB" sz="3200" dirty="0">
                <a:latin typeface="Bahnschrift" panose="020B0502040204020203" pitchFamily="34" charset="0"/>
                <a:ea typeface="Times New Roman" panose="02020603050405020304" pitchFamily="18" charset="0"/>
                <a:cs typeface="Times New Roman" panose="02020603050405020304" pitchFamily="18" charset="0"/>
              </a:rPr>
              <a:t>Schemes of work</a:t>
            </a:r>
            <a:endParaRPr lang="en-GB" sz="3200" dirty="0">
              <a:latin typeface="Bahnschrift" panose="020B0502040204020203" pitchFamily="34" charset="0"/>
              <a:ea typeface="Calibri" panose="020F0502020204030204" pitchFamily="34" charset="0"/>
              <a:cs typeface="Times New Roman" panose="02020603050405020304" pitchFamily="18" charset="0"/>
            </a:endParaRPr>
          </a:p>
          <a:p>
            <a:pPr lvl="0" algn="just">
              <a:lnSpc>
                <a:spcPct val="107000"/>
              </a:lnSpc>
              <a:buFont typeface="Wingdings" panose="05000000000000000000" pitchFamily="2" charset="2"/>
              <a:buChar char="v"/>
            </a:pPr>
            <a:r>
              <a:rPr lang="en-GB" sz="3200" dirty="0">
                <a:latin typeface="Bahnschrift" panose="020B0502040204020203" pitchFamily="34" charset="0"/>
                <a:ea typeface="Times New Roman" panose="02020603050405020304" pitchFamily="18" charset="0"/>
                <a:cs typeface="Times New Roman" panose="02020603050405020304" pitchFamily="18" charset="0"/>
              </a:rPr>
              <a:t>Lesson plan</a:t>
            </a:r>
            <a:endParaRPr lang="en-GB" sz="3200" dirty="0">
              <a:latin typeface="Bahnschrift" panose="020B0502040204020203" pitchFamily="34" charset="0"/>
              <a:ea typeface="Calibri" panose="020F0502020204030204" pitchFamily="34" charset="0"/>
              <a:cs typeface="Times New Roman" panose="02020603050405020304" pitchFamily="18" charset="0"/>
            </a:endParaRPr>
          </a:p>
          <a:p>
            <a:pPr lvl="0" algn="just">
              <a:lnSpc>
                <a:spcPct val="107000"/>
              </a:lnSpc>
              <a:buFont typeface="Wingdings" panose="05000000000000000000" pitchFamily="2" charset="2"/>
              <a:buChar char="v"/>
            </a:pPr>
            <a:r>
              <a:rPr lang="en-GB" sz="3200" dirty="0">
                <a:latin typeface="Bahnschrift" panose="020B0502040204020203" pitchFamily="34" charset="0"/>
                <a:ea typeface="Times New Roman" panose="02020603050405020304" pitchFamily="18" charset="0"/>
                <a:cs typeface="Times New Roman" panose="02020603050405020304" pitchFamily="18" charset="0"/>
              </a:rPr>
              <a:t>Record of work</a:t>
            </a:r>
            <a:endParaRPr lang="en-GB" sz="3200" dirty="0">
              <a:latin typeface="Bahnschrift" panose="020B0502040204020203" pitchFamily="34" charset="0"/>
              <a:ea typeface="Calibri" panose="020F0502020204030204" pitchFamily="34" charset="0"/>
              <a:cs typeface="Times New Roman" panose="02020603050405020304" pitchFamily="18" charset="0"/>
            </a:endParaRPr>
          </a:p>
          <a:p>
            <a:pPr lvl="0" algn="just">
              <a:lnSpc>
                <a:spcPct val="107000"/>
              </a:lnSpc>
              <a:spcAft>
                <a:spcPts val="800"/>
              </a:spcAft>
              <a:buFont typeface="Wingdings" panose="05000000000000000000" pitchFamily="2" charset="2"/>
              <a:buChar char="v"/>
            </a:pPr>
            <a:r>
              <a:rPr lang="en-GB" sz="3200">
                <a:latin typeface="Bahnschrift" panose="020B0502040204020203" pitchFamily="34" charset="0"/>
                <a:ea typeface="Calibri" panose="020F0502020204030204" pitchFamily="34" charset="0"/>
                <a:cs typeface="Times New Roman" panose="02020603050405020304" pitchFamily="18" charset="0"/>
              </a:rPr>
              <a:t>Individualised </a:t>
            </a:r>
            <a:r>
              <a:rPr lang="en-GB" sz="3200" dirty="0">
                <a:latin typeface="Bahnschrift" panose="020B0502040204020203" pitchFamily="34" charset="0"/>
                <a:ea typeface="Calibri" panose="020F0502020204030204" pitchFamily="34" charset="0"/>
                <a:cs typeface="Times New Roman" panose="02020603050405020304" pitchFamily="18" charset="0"/>
              </a:rPr>
              <a:t>Education Programme</a:t>
            </a:r>
          </a:p>
        </p:txBody>
      </p:sp>
    </p:spTree>
    <p:extLst>
      <p:ext uri="{BB962C8B-B14F-4D97-AF65-F5344CB8AC3E}">
        <p14:creationId xmlns:p14="http://schemas.microsoft.com/office/powerpoint/2010/main" val="2795215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600" dirty="0">
                <a:latin typeface="Arial Rounded MT Bold" panose="020F0704030504030204" pitchFamily="34" charset="0"/>
              </a:rPr>
              <a:t>Schemes of work</a:t>
            </a:r>
          </a:p>
        </p:txBody>
      </p:sp>
      <p:sp>
        <p:nvSpPr>
          <p:cNvPr id="3" name="Content Placeholder 2"/>
          <p:cNvSpPr>
            <a:spLocks noGrp="1"/>
          </p:cNvSpPr>
          <p:nvPr>
            <p:ph idx="1"/>
          </p:nvPr>
        </p:nvSpPr>
        <p:spPr>
          <a:xfrm>
            <a:off x="627017" y="1484243"/>
            <a:ext cx="11194869" cy="4746739"/>
          </a:xfrm>
        </p:spPr>
        <p:txBody>
          <a:bodyPr>
            <a:normAutofit fontScale="85000" lnSpcReduction="10000"/>
          </a:bodyPr>
          <a:lstStyle/>
          <a:p>
            <a:pPr>
              <a:lnSpc>
                <a:spcPct val="150000"/>
              </a:lnSpc>
              <a:buFont typeface="Wingdings" panose="05000000000000000000" pitchFamily="2" charset="2"/>
              <a:buChar char="v"/>
            </a:pPr>
            <a:r>
              <a:rPr lang="en-GB" sz="2800" dirty="0">
                <a:latin typeface="Bahnschrift" panose="020B0502040204020203" pitchFamily="34" charset="0"/>
              </a:rPr>
              <a:t> </a:t>
            </a:r>
            <a:r>
              <a:rPr lang="en-GB" sz="3500" dirty="0">
                <a:latin typeface="Bahnschrift" panose="020B0502040204020203" pitchFamily="34" charset="0"/>
              </a:rPr>
              <a:t>Developed from the curriculum designs</a:t>
            </a:r>
          </a:p>
          <a:p>
            <a:pPr>
              <a:lnSpc>
                <a:spcPct val="150000"/>
              </a:lnSpc>
              <a:buFont typeface="Wingdings" panose="05000000000000000000" pitchFamily="2" charset="2"/>
              <a:buChar char="v"/>
            </a:pPr>
            <a:r>
              <a:rPr lang="en-GB" sz="3500" dirty="0">
                <a:latin typeface="Bahnschrift" panose="020B0502040204020203" pitchFamily="34" charset="0"/>
              </a:rPr>
              <a:t> </a:t>
            </a:r>
            <a:r>
              <a:rPr lang="en-GB" sz="3500" b="1" dirty="0">
                <a:latin typeface="Bahnschrift" panose="020B0502040204020203" pitchFamily="34" charset="0"/>
              </a:rPr>
              <a:t>Plan</a:t>
            </a:r>
            <a:r>
              <a:rPr lang="en-GB" sz="3500" dirty="0">
                <a:latin typeface="Bahnschrift" panose="020B0502040204020203" pitchFamily="34" charset="0"/>
              </a:rPr>
              <a:t> of how learning shall be </a:t>
            </a:r>
            <a:r>
              <a:rPr lang="en-GB" sz="3500" b="1" dirty="0">
                <a:latin typeface="Bahnschrift" panose="020B0502040204020203" pitchFamily="34" charset="0"/>
              </a:rPr>
              <a:t>organised</a:t>
            </a:r>
            <a:r>
              <a:rPr lang="en-GB" sz="3500" dirty="0">
                <a:latin typeface="Bahnschrift" panose="020B0502040204020203" pitchFamily="34" charset="0"/>
              </a:rPr>
              <a:t> within the </a:t>
            </a:r>
            <a:r>
              <a:rPr lang="en-GB" sz="3500" b="1" dirty="0">
                <a:latin typeface="Bahnschrift" panose="020B0502040204020203" pitchFamily="34" charset="0"/>
              </a:rPr>
              <a:t>allocated</a:t>
            </a:r>
          </a:p>
          <a:p>
            <a:pPr marL="0" indent="0">
              <a:lnSpc>
                <a:spcPct val="150000"/>
              </a:lnSpc>
              <a:buNone/>
            </a:pPr>
            <a:r>
              <a:rPr lang="en-GB" sz="3500" b="1" dirty="0">
                <a:solidFill>
                  <a:srgbClr val="FF0000"/>
                </a:solidFill>
                <a:latin typeface="Bahnschrift" panose="020B0502040204020203" pitchFamily="34" charset="0"/>
              </a:rPr>
              <a:t>    </a:t>
            </a:r>
            <a:r>
              <a:rPr lang="en-GB" sz="3500" dirty="0">
                <a:solidFill>
                  <a:srgbClr val="FF0000"/>
                </a:solidFill>
                <a:latin typeface="Bahnschrift" panose="020B0502040204020203" pitchFamily="34" charset="0"/>
              </a:rPr>
              <a:t> </a:t>
            </a:r>
            <a:r>
              <a:rPr lang="en-GB" sz="3500" b="1" dirty="0">
                <a:latin typeface="Bahnschrift" panose="020B0502040204020203" pitchFamily="34" charset="0"/>
              </a:rPr>
              <a:t>time</a:t>
            </a:r>
          </a:p>
          <a:p>
            <a:pPr>
              <a:lnSpc>
                <a:spcPct val="150000"/>
              </a:lnSpc>
              <a:buFont typeface="Wingdings" panose="05000000000000000000" pitchFamily="2" charset="2"/>
              <a:buChar char="v"/>
            </a:pPr>
            <a:r>
              <a:rPr lang="en-GB" sz="3500" dirty="0">
                <a:latin typeface="Bahnschrift" panose="020B0502040204020203" pitchFamily="34" charset="0"/>
              </a:rPr>
              <a:t>  Allows the teacher to manage the time appropriately</a:t>
            </a:r>
          </a:p>
          <a:p>
            <a:pPr>
              <a:lnSpc>
                <a:spcPct val="150000"/>
              </a:lnSpc>
              <a:buFont typeface="Wingdings" panose="05000000000000000000" pitchFamily="2" charset="2"/>
              <a:buChar char="v"/>
            </a:pPr>
            <a:r>
              <a:rPr lang="en-GB" sz="3500" dirty="0">
                <a:latin typeface="Bahnschrift" panose="020B0502040204020203" pitchFamily="34" charset="0"/>
              </a:rPr>
              <a:t>  All aspects of the learning process are thought through in</a:t>
            </a:r>
          </a:p>
          <a:p>
            <a:pPr marL="0" indent="0">
              <a:lnSpc>
                <a:spcPct val="150000"/>
              </a:lnSpc>
              <a:buNone/>
            </a:pPr>
            <a:r>
              <a:rPr lang="en-GB" sz="3500" dirty="0">
                <a:latin typeface="Bahnschrift" panose="020B0502040204020203" pitchFamily="34" charset="0"/>
              </a:rPr>
              <a:t>    advance</a:t>
            </a:r>
          </a:p>
          <a:p>
            <a:pPr>
              <a:buFont typeface="Wingdings" panose="05000000000000000000" pitchFamily="2" charset="2"/>
              <a:buChar char="v"/>
            </a:pPr>
            <a:endParaRPr lang="en-GB" sz="2800" dirty="0">
              <a:latin typeface="Bahnschrift" panose="020B0502040204020203" pitchFamily="34" charset="0"/>
            </a:endParaRPr>
          </a:p>
          <a:p>
            <a:pPr>
              <a:buFont typeface="Wingdings" panose="05000000000000000000" pitchFamily="2" charset="2"/>
              <a:buChar char="v"/>
            </a:pPr>
            <a:endParaRPr lang="en-GB" sz="2800" dirty="0">
              <a:latin typeface="Bahnschrift" panose="020B0502040204020203" pitchFamily="34" charset="0"/>
            </a:endParaRPr>
          </a:p>
          <a:p>
            <a:endParaRPr lang="en-GB" sz="2800" dirty="0">
              <a:latin typeface="Bahnschrift" panose="020B0502040204020203" pitchFamily="34" charset="0"/>
            </a:endParaRPr>
          </a:p>
          <a:p>
            <a:endParaRPr lang="en-GB" sz="2800" dirty="0">
              <a:latin typeface="Bahnschrift" panose="020B0502040204020203" pitchFamily="34" charset="0"/>
            </a:endParaRPr>
          </a:p>
        </p:txBody>
      </p:sp>
    </p:spTree>
    <p:extLst>
      <p:ext uri="{BB962C8B-B14F-4D97-AF65-F5344CB8AC3E}">
        <p14:creationId xmlns:p14="http://schemas.microsoft.com/office/powerpoint/2010/main" val="928959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Components of a scheme of work contd</a:t>
            </a:r>
            <a:endParaRPr lang="en-GB"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97280" y="1845734"/>
            <a:ext cx="10058400" cy="4463626"/>
          </a:xfrm>
        </p:spPr>
        <p:txBody>
          <a:bodyPr>
            <a:noAutofit/>
          </a:bodyPr>
          <a:lstStyle/>
          <a:p>
            <a:pPr lvl="0" algn="just">
              <a:lnSpc>
                <a:spcPct val="115000"/>
              </a:lnSpc>
              <a:buClr>
                <a:prstClr val="black">
                  <a:lumMod val="85000"/>
                  <a:lumOff val="15000"/>
                </a:prstClr>
              </a:buClr>
              <a:buFont typeface="Wingdings" panose="05000000000000000000" pitchFamily="2" charset="2"/>
              <a:buChar char="v"/>
            </a:pPr>
            <a:r>
              <a:rPr lang="en-GB" sz="2800" dirty="0">
                <a:solidFill>
                  <a:prstClr val="black"/>
                </a:solidFill>
                <a:latin typeface="Bahnschrift" panose="020B0502040204020203" pitchFamily="34" charset="0"/>
                <a:ea typeface="Calibri" panose="020F0502020204030204" pitchFamily="34" charset="0"/>
                <a:cs typeface="Times New Roman" panose="02020603050405020304" pitchFamily="18" charset="0"/>
              </a:rPr>
              <a:t> Specific Learning Outcomes</a:t>
            </a:r>
          </a:p>
          <a:p>
            <a:pPr lvl="0" algn="just">
              <a:lnSpc>
                <a:spcPct val="115000"/>
              </a:lnSpc>
              <a:buClr>
                <a:prstClr val="black">
                  <a:lumMod val="85000"/>
                  <a:lumOff val="15000"/>
                </a:prstClr>
              </a:buClr>
              <a:buFont typeface="Wingdings" panose="05000000000000000000" pitchFamily="2" charset="2"/>
              <a:buChar char="v"/>
            </a:pPr>
            <a:r>
              <a:rPr lang="en-GB" sz="2800" dirty="0">
                <a:solidFill>
                  <a:prstClr val="black"/>
                </a:solidFill>
                <a:latin typeface="Bahnschrift" panose="020B0502040204020203" pitchFamily="34" charset="0"/>
                <a:ea typeface="Calibri" panose="020F0502020204030204" pitchFamily="34" charset="0"/>
                <a:cs typeface="Times New Roman" panose="02020603050405020304" pitchFamily="18" charset="0"/>
              </a:rPr>
              <a:t> Learning Experiences</a:t>
            </a:r>
          </a:p>
          <a:p>
            <a:pPr lvl="0" algn="just">
              <a:lnSpc>
                <a:spcPct val="115000"/>
              </a:lnSpc>
              <a:buClr>
                <a:prstClr val="black">
                  <a:lumMod val="85000"/>
                  <a:lumOff val="15000"/>
                </a:prstClr>
              </a:buClr>
              <a:buFont typeface="Wingdings" panose="05000000000000000000" pitchFamily="2" charset="2"/>
              <a:buChar char="v"/>
            </a:pPr>
            <a:r>
              <a:rPr lang="en-GB" sz="2800" dirty="0">
                <a:solidFill>
                  <a:prstClr val="black"/>
                </a:solidFill>
                <a:latin typeface="Bahnschrift" panose="020B0502040204020203" pitchFamily="34" charset="0"/>
                <a:ea typeface="Calibri" panose="020F0502020204030204" pitchFamily="34" charset="0"/>
                <a:cs typeface="Times New Roman" panose="02020603050405020304" pitchFamily="18" charset="0"/>
              </a:rPr>
              <a:t> Key Inquiry Questions</a:t>
            </a:r>
          </a:p>
          <a:p>
            <a:pPr lvl="0" algn="just">
              <a:lnSpc>
                <a:spcPct val="115000"/>
              </a:lnSpc>
              <a:buClr>
                <a:prstClr val="black">
                  <a:lumMod val="85000"/>
                  <a:lumOff val="15000"/>
                </a:prstClr>
              </a:buClr>
              <a:buFont typeface="Wingdings" panose="05000000000000000000" pitchFamily="2" charset="2"/>
              <a:buChar char="v"/>
            </a:pPr>
            <a:r>
              <a:rPr lang="en-GB" sz="2800" dirty="0">
                <a:solidFill>
                  <a:prstClr val="black"/>
                </a:solidFill>
                <a:latin typeface="Bahnschrift" panose="020B0502040204020203" pitchFamily="34" charset="0"/>
                <a:ea typeface="Calibri" panose="020F0502020204030204" pitchFamily="34" charset="0"/>
                <a:cs typeface="Times New Roman" panose="02020603050405020304" pitchFamily="18" charset="0"/>
              </a:rPr>
              <a:t> Learning Resources</a:t>
            </a:r>
          </a:p>
          <a:p>
            <a:pPr lvl="0" algn="just">
              <a:lnSpc>
                <a:spcPct val="115000"/>
              </a:lnSpc>
              <a:buClr>
                <a:prstClr val="black">
                  <a:lumMod val="85000"/>
                  <a:lumOff val="15000"/>
                </a:prstClr>
              </a:buClr>
              <a:buFont typeface="Wingdings" panose="05000000000000000000" pitchFamily="2" charset="2"/>
              <a:buChar char="v"/>
            </a:pPr>
            <a:r>
              <a:rPr lang="en-GB" sz="2800" dirty="0">
                <a:solidFill>
                  <a:prstClr val="black"/>
                </a:solidFill>
                <a:latin typeface="Bahnschrift" panose="020B0502040204020203" pitchFamily="34" charset="0"/>
                <a:ea typeface="Calibri" panose="020F0502020204030204" pitchFamily="34" charset="0"/>
                <a:cs typeface="Times New Roman" panose="02020603050405020304" pitchFamily="18" charset="0"/>
              </a:rPr>
              <a:t> Assessment</a:t>
            </a:r>
          </a:p>
          <a:p>
            <a:pPr lvl="0" algn="just">
              <a:lnSpc>
                <a:spcPct val="115000"/>
              </a:lnSpc>
              <a:buClr>
                <a:prstClr val="black">
                  <a:lumMod val="85000"/>
                  <a:lumOff val="15000"/>
                </a:prstClr>
              </a:buClr>
              <a:buFont typeface="Wingdings" panose="05000000000000000000" pitchFamily="2" charset="2"/>
              <a:buChar char="v"/>
            </a:pPr>
            <a:r>
              <a:rPr lang="en-GB" sz="2800" dirty="0">
                <a:solidFill>
                  <a:prstClr val="black"/>
                </a:solidFill>
                <a:latin typeface="Bahnschrift" panose="020B0502040204020203" pitchFamily="34" charset="0"/>
                <a:ea typeface="Calibri" panose="020F0502020204030204" pitchFamily="34" charset="0"/>
                <a:cs typeface="Times New Roman" panose="02020603050405020304" pitchFamily="18" charset="0"/>
              </a:rPr>
              <a:t> Reflection</a:t>
            </a:r>
          </a:p>
          <a:p>
            <a:endParaRPr lang="en-GB" sz="3200" b="1" dirty="0"/>
          </a:p>
        </p:txBody>
      </p:sp>
    </p:spTree>
    <p:extLst>
      <p:ext uri="{BB962C8B-B14F-4D97-AF65-F5344CB8AC3E}">
        <p14:creationId xmlns:p14="http://schemas.microsoft.com/office/powerpoint/2010/main" val="1827045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5632</TotalTime>
  <Words>1219</Words>
  <Application>Microsoft Office PowerPoint</Application>
  <PresentationFormat>Widescreen</PresentationFormat>
  <Paragraphs>219</Paragraphs>
  <Slides>28</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28</vt:i4>
      </vt:variant>
    </vt:vector>
  </HeadingPairs>
  <TitlesOfParts>
    <vt:vector size="40" baseType="lpstr">
      <vt:lpstr>Albertus MT Std Light</vt:lpstr>
      <vt:lpstr>Arial</vt:lpstr>
      <vt:lpstr>Arial Black</vt:lpstr>
      <vt:lpstr>Arial Rounded MT Bold</vt:lpstr>
      <vt:lpstr>Bahnschrift</vt:lpstr>
      <vt:lpstr>Bahnschrift SemiBold</vt:lpstr>
      <vt:lpstr>Calibri</vt:lpstr>
      <vt:lpstr>Calibri Light</vt:lpstr>
      <vt:lpstr>Cooper Black</vt:lpstr>
      <vt:lpstr>Times New Roman</vt:lpstr>
      <vt:lpstr>Wingdings</vt:lpstr>
      <vt:lpstr>Office Theme</vt:lpstr>
      <vt:lpstr>PowerPoint Presentation</vt:lpstr>
      <vt:lpstr>KWL</vt:lpstr>
      <vt:lpstr>Reflection</vt:lpstr>
      <vt:lpstr>Activity</vt:lpstr>
      <vt:lpstr>Activity</vt:lpstr>
      <vt:lpstr>Introduction</vt:lpstr>
      <vt:lpstr>Types of Professional Documents</vt:lpstr>
      <vt:lpstr>Schemes of work</vt:lpstr>
      <vt:lpstr>Components of a scheme of work contd</vt:lpstr>
      <vt:lpstr>Scheme of work template</vt:lpstr>
      <vt:lpstr>Lesson Plan</vt:lpstr>
      <vt:lpstr>Lesson plan cont’d</vt:lpstr>
      <vt:lpstr>Activity</vt:lpstr>
      <vt:lpstr>Factors to Consider when Developing a Lesson Plan</vt:lpstr>
      <vt:lpstr>Other aspects to Consider when Developing a Lesson Plan</vt:lpstr>
      <vt:lpstr>Brainstorming session</vt:lpstr>
      <vt:lpstr>Components of a Lesson plan  Administrative details</vt:lpstr>
      <vt:lpstr>Components of a Lesson Plan</vt:lpstr>
      <vt:lpstr>PowerPoint Presentation</vt:lpstr>
      <vt:lpstr>Activity</vt:lpstr>
      <vt:lpstr>Record of Work</vt:lpstr>
      <vt:lpstr>  A record of work should have the following: Administrative Details School: Patience Junior Secondary School Year: 2 Subject: Mandarin Strand: Listening and speaking Sub strand: Physical appearance  Name of Teacher : John Nyamai </vt:lpstr>
      <vt:lpstr>Importance of Records of Work</vt:lpstr>
      <vt:lpstr>Activity</vt:lpstr>
      <vt:lpstr>Activity</vt:lpstr>
      <vt:lpstr>Activity contd</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documents</dc:title>
  <dc:creator>ADMIN</dc:creator>
  <cp:lastModifiedBy>HP</cp:lastModifiedBy>
  <cp:revision>207</cp:revision>
  <dcterms:created xsi:type="dcterms:W3CDTF">2019-04-09T20:35:53Z</dcterms:created>
  <dcterms:modified xsi:type="dcterms:W3CDTF">2022-05-03T06:08:30Z</dcterms:modified>
</cp:coreProperties>
</file>