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7" r:id="rId3"/>
    <p:sldId id="298"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95" r:id="rId29"/>
    <p:sldId id="296" r:id="rId30"/>
    <p:sldId id="281" r:id="rId31"/>
    <p:sldId id="282" r:id="rId32"/>
    <p:sldId id="283" r:id="rId33"/>
    <p:sldId id="284" r:id="rId34"/>
    <p:sldId id="285" r:id="rId35"/>
    <p:sldId id="286" r:id="rId36"/>
    <p:sldId id="287" r:id="rId37"/>
    <p:sldId id="28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289" r:id="rId51"/>
    <p:sldId id="290" r:id="rId52"/>
    <p:sldId id="291" r:id="rId53"/>
    <p:sldId id="292" r:id="rId54"/>
    <p:sldId id="293" r:id="rId55"/>
    <p:sldId id="294"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09BEF5-A81A-41C1-AB58-FCDBCC08A609}"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9641C-C059-4279-95EB-179E13A2EB47}" type="slidenum">
              <a:rPr lang="en-US" smtClean="0"/>
              <a:t>‹#›</a:t>
            </a:fld>
            <a:endParaRPr lang="en-US"/>
          </a:p>
        </p:txBody>
      </p:sp>
    </p:spTree>
    <p:extLst>
      <p:ext uri="{BB962C8B-B14F-4D97-AF65-F5344CB8AC3E}">
        <p14:creationId xmlns:p14="http://schemas.microsoft.com/office/powerpoint/2010/main" val="375965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09BEF5-A81A-41C1-AB58-FCDBCC08A609}"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9641C-C059-4279-95EB-179E13A2EB47}" type="slidenum">
              <a:rPr lang="en-US" smtClean="0"/>
              <a:t>‹#›</a:t>
            </a:fld>
            <a:endParaRPr lang="en-US"/>
          </a:p>
        </p:txBody>
      </p:sp>
    </p:spTree>
    <p:extLst>
      <p:ext uri="{BB962C8B-B14F-4D97-AF65-F5344CB8AC3E}">
        <p14:creationId xmlns:p14="http://schemas.microsoft.com/office/powerpoint/2010/main" val="551077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09BEF5-A81A-41C1-AB58-FCDBCC08A609}"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9641C-C059-4279-95EB-179E13A2EB47}" type="slidenum">
              <a:rPr lang="en-US" smtClean="0"/>
              <a:t>‹#›</a:t>
            </a:fld>
            <a:endParaRPr lang="en-US"/>
          </a:p>
        </p:txBody>
      </p:sp>
    </p:spTree>
    <p:extLst>
      <p:ext uri="{BB962C8B-B14F-4D97-AF65-F5344CB8AC3E}">
        <p14:creationId xmlns:p14="http://schemas.microsoft.com/office/powerpoint/2010/main" val="3162447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09BEF5-A81A-41C1-AB58-FCDBCC08A609}"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9641C-C059-4279-95EB-179E13A2EB47}" type="slidenum">
              <a:rPr lang="en-US" smtClean="0"/>
              <a:t>‹#›</a:t>
            </a:fld>
            <a:endParaRPr lang="en-US"/>
          </a:p>
        </p:txBody>
      </p:sp>
    </p:spTree>
    <p:extLst>
      <p:ext uri="{BB962C8B-B14F-4D97-AF65-F5344CB8AC3E}">
        <p14:creationId xmlns:p14="http://schemas.microsoft.com/office/powerpoint/2010/main" val="1784374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09BEF5-A81A-41C1-AB58-FCDBCC08A609}"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9641C-C059-4279-95EB-179E13A2EB47}" type="slidenum">
              <a:rPr lang="en-US" smtClean="0"/>
              <a:t>‹#›</a:t>
            </a:fld>
            <a:endParaRPr lang="en-US"/>
          </a:p>
        </p:txBody>
      </p:sp>
    </p:spTree>
    <p:extLst>
      <p:ext uri="{BB962C8B-B14F-4D97-AF65-F5344CB8AC3E}">
        <p14:creationId xmlns:p14="http://schemas.microsoft.com/office/powerpoint/2010/main" val="3317784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09BEF5-A81A-41C1-AB58-FCDBCC08A609}" type="datetimeFigureOut">
              <a:rPr lang="en-US" smtClean="0"/>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9641C-C059-4279-95EB-179E13A2EB47}" type="slidenum">
              <a:rPr lang="en-US" smtClean="0"/>
              <a:t>‹#›</a:t>
            </a:fld>
            <a:endParaRPr lang="en-US"/>
          </a:p>
        </p:txBody>
      </p:sp>
    </p:spTree>
    <p:extLst>
      <p:ext uri="{BB962C8B-B14F-4D97-AF65-F5344CB8AC3E}">
        <p14:creationId xmlns:p14="http://schemas.microsoft.com/office/powerpoint/2010/main" val="1717270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09BEF5-A81A-41C1-AB58-FCDBCC08A609}" type="datetimeFigureOut">
              <a:rPr lang="en-US" smtClean="0"/>
              <a:t>9/28/2020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79641C-C059-4279-95EB-179E13A2EB47}" type="slidenum">
              <a:rPr lang="en-US" smtClean="0"/>
              <a:t>‹#›</a:t>
            </a:fld>
            <a:endParaRPr lang="en-US"/>
          </a:p>
        </p:txBody>
      </p:sp>
    </p:spTree>
    <p:extLst>
      <p:ext uri="{BB962C8B-B14F-4D97-AF65-F5344CB8AC3E}">
        <p14:creationId xmlns:p14="http://schemas.microsoft.com/office/powerpoint/2010/main" val="217033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09BEF5-A81A-41C1-AB58-FCDBCC08A609}" type="datetimeFigureOut">
              <a:rPr lang="en-US" smtClean="0"/>
              <a:t>9/28/2020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79641C-C059-4279-95EB-179E13A2EB47}" type="slidenum">
              <a:rPr lang="en-US" smtClean="0"/>
              <a:t>‹#›</a:t>
            </a:fld>
            <a:endParaRPr lang="en-US"/>
          </a:p>
        </p:txBody>
      </p:sp>
    </p:spTree>
    <p:extLst>
      <p:ext uri="{BB962C8B-B14F-4D97-AF65-F5344CB8AC3E}">
        <p14:creationId xmlns:p14="http://schemas.microsoft.com/office/powerpoint/2010/main" val="1721683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09BEF5-A81A-41C1-AB58-FCDBCC08A609}" type="datetimeFigureOut">
              <a:rPr lang="en-US" smtClean="0"/>
              <a:t>9/28/2020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79641C-C059-4279-95EB-179E13A2EB47}" type="slidenum">
              <a:rPr lang="en-US" smtClean="0"/>
              <a:t>‹#›</a:t>
            </a:fld>
            <a:endParaRPr lang="en-US"/>
          </a:p>
        </p:txBody>
      </p:sp>
    </p:spTree>
    <p:extLst>
      <p:ext uri="{BB962C8B-B14F-4D97-AF65-F5344CB8AC3E}">
        <p14:creationId xmlns:p14="http://schemas.microsoft.com/office/powerpoint/2010/main" val="2887905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09BEF5-A81A-41C1-AB58-FCDBCC08A609}" type="datetimeFigureOut">
              <a:rPr lang="en-US" smtClean="0"/>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9641C-C059-4279-95EB-179E13A2EB47}" type="slidenum">
              <a:rPr lang="en-US" smtClean="0"/>
              <a:t>‹#›</a:t>
            </a:fld>
            <a:endParaRPr lang="en-US"/>
          </a:p>
        </p:txBody>
      </p:sp>
    </p:spTree>
    <p:extLst>
      <p:ext uri="{BB962C8B-B14F-4D97-AF65-F5344CB8AC3E}">
        <p14:creationId xmlns:p14="http://schemas.microsoft.com/office/powerpoint/2010/main" val="85546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09BEF5-A81A-41C1-AB58-FCDBCC08A609}" type="datetimeFigureOut">
              <a:rPr lang="en-US" smtClean="0"/>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9641C-C059-4279-95EB-179E13A2EB47}" type="slidenum">
              <a:rPr lang="en-US" smtClean="0"/>
              <a:t>‹#›</a:t>
            </a:fld>
            <a:endParaRPr lang="en-US"/>
          </a:p>
        </p:txBody>
      </p:sp>
    </p:spTree>
    <p:extLst>
      <p:ext uri="{BB962C8B-B14F-4D97-AF65-F5344CB8AC3E}">
        <p14:creationId xmlns:p14="http://schemas.microsoft.com/office/powerpoint/2010/main" val="1482440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09BEF5-A81A-41C1-AB58-FCDBCC08A609}" type="datetimeFigureOut">
              <a:rPr lang="en-US" smtClean="0"/>
              <a:t>9/28/2020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9641C-C059-4279-95EB-179E13A2EB47}" type="slidenum">
              <a:rPr lang="en-US" smtClean="0"/>
              <a:t>‹#›</a:t>
            </a:fld>
            <a:endParaRPr lang="en-US"/>
          </a:p>
        </p:txBody>
      </p:sp>
    </p:spTree>
    <p:extLst>
      <p:ext uri="{BB962C8B-B14F-4D97-AF65-F5344CB8AC3E}">
        <p14:creationId xmlns:p14="http://schemas.microsoft.com/office/powerpoint/2010/main" val="4191133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anose="02020603050405020304" pitchFamily="18" charset="0"/>
                <a:cs typeface="Times New Roman" panose="02020603050405020304" pitchFamily="18" charset="0"/>
              </a:rPr>
              <a:t>Professionalism in nursing </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03644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Physical : to promote harmonious development, physical needs to preserve essentials of health. </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Social : nursing is linked with social culture ,in which nursing activities are carried out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8452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FUNCTIONS OF A NURSE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Caregiver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The caregiver role has traditionally included those activities that assist the client physically and psychologically while preserving the client’s dignity. Caregiving encompasses the physical, psychosocial, developmental, cultural and spiritual levels.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4667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dirty="0" smtClean="0">
                <a:latin typeface="Times New Roman" panose="02020603050405020304" pitchFamily="18" charset="0"/>
                <a:cs typeface="Times New Roman" panose="02020603050405020304" pitchFamily="18" charset="0"/>
              </a:rPr>
              <a:t>Communicator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Communication is an integral to all nursing roles. Nurses communicate with the client, support persons, other health professionals, and people in the community.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In the role of communicator, nurses identify client problems and then communicate these verbally or in writing to other members of the health team. The quality of a nurse’s communication is an important factor in nursing care.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3305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Teacher :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As a teacher, the nurse helps clients learn about their health and the health care procedures they need to perform to restore or maintain their health.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nurse assesses the client’s learning needs and readiness to learn, sets specific learning goals in conjunction with the client, enacts teaching strategies and measures learning.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7517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Client advocate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Client advocate acts to protect the client. In this role the nurse may represent the client’s needs and wishes to other health professionals, such as relaying the client’s wishes for information to the physician.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They also assist clients in exercising their rights and help them speak up for themselves.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3122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Counselor </a:t>
            </a:r>
          </a:p>
          <a:p>
            <a:pPr algn="just"/>
            <a:r>
              <a:rPr lang="en-US" sz="3200" dirty="0" smtClean="0">
                <a:latin typeface="Times New Roman" panose="02020603050405020304" pitchFamily="18" charset="0"/>
                <a:cs typeface="Times New Roman" panose="02020603050405020304" pitchFamily="18" charset="0"/>
              </a:rPr>
              <a:t> Counseling is a process of helping a client to recognize and cope with stressful psychologic or social problems, to developed improved interpersonal relationships, and to promote personal growth. It involves providing emotional, intellectual, and psychologic support.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3438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Change agent </a:t>
            </a:r>
          </a:p>
          <a:p>
            <a:pPr marL="0" indent="0" algn="just">
              <a:buNone/>
            </a:pPr>
            <a:r>
              <a:rPr lang="en-US" sz="3200" dirty="0" smtClean="0">
                <a:latin typeface="Times New Roman" panose="02020603050405020304" pitchFamily="18" charset="0"/>
                <a:cs typeface="Times New Roman" panose="02020603050405020304" pitchFamily="18" charset="0"/>
              </a:rPr>
              <a:t>The nurse acts as a change agent when assisting others, that is, clients, to make modifications in their own behavior. Nurses also often act to make changes in a system such as clinical care, if it is not helping a client return to health.</a:t>
            </a:r>
          </a:p>
          <a:p>
            <a:pPr marL="0" indent="0" algn="just">
              <a:buNone/>
            </a:pPr>
            <a:r>
              <a:rPr lang="en-US" sz="3200" dirty="0" smtClean="0">
                <a:latin typeface="Times New Roman" panose="02020603050405020304" pitchFamily="18" charset="0"/>
                <a:cs typeface="Times New Roman" panose="02020603050405020304" pitchFamily="18" charset="0"/>
              </a:rPr>
              <a:t>Researcher ,rehabilitator,&amp; critical thinker.</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3389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Leader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 leader influences others to work together to accomplish a specific goal. The leader role can be employed at different levels; individual client, family, groups of clients, colleagues, or the community. Effective leadership is a learned process requiring an understanding of the needs and goals that motivate people, the knowledge to apply the leadership skills, and the interpersonal skills to influence others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0338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Manager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nurse manages the nursing care of individuals, families, and communities. The nurse-manager also delegates nursing activities to ancillary workers and other nurses, and supervises and evaluates their performance.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9813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Case manager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Nurse case managers work with the multidisciplinary health care team to measure the effectiveness of the case management plan and to monitor outcomes.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893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800" b="1" dirty="0" smtClean="0">
                <a:latin typeface="Times New Roman" panose="02020603050405020304" pitchFamily="18" charset="0"/>
                <a:cs typeface="Times New Roman" panose="02020603050405020304" pitchFamily="18" charset="0"/>
              </a:rPr>
              <a:t>Objectives </a:t>
            </a:r>
            <a:endParaRPr lang="en-US" sz="8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At the of this lesson you should be able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Define common terms in nursing and professionalism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Explain scope of nursing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Discuss philosophy of nursing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State function of a nurse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Describe qualities of a nurse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0623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Qualities of a nurse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Caring nature: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Nurses deal with the sick and injured and their families on a daily basis, and must be able to show that they truly care about the situation.</a:t>
            </a:r>
          </a:p>
          <a:p>
            <a:pPr marL="0" indent="0" algn="just">
              <a:buNone/>
            </a:pPr>
            <a:r>
              <a:rPr lang="en-US" sz="3200" dirty="0" smtClean="0">
                <a:latin typeface="Times New Roman" panose="02020603050405020304" pitchFamily="18" charset="0"/>
                <a:cs typeface="Times New Roman" panose="02020603050405020304" pitchFamily="18" charset="0"/>
              </a:rPr>
              <a:t>Empathic attitude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Nurses must be able to put themselves in their patients’ shoes to provide the quality care needed.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084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Detail oriented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Nurses must remember to make entries on patients’ charts and to bring medications at the correct times.</a:t>
            </a:r>
          </a:p>
          <a:p>
            <a:pPr marL="0" indent="0" algn="just">
              <a:buNone/>
            </a:pPr>
            <a:r>
              <a:rPr lang="en-US" dirty="0" smtClean="0">
                <a:latin typeface="Times New Roman" panose="02020603050405020304" pitchFamily="18" charset="0"/>
                <a:cs typeface="Times New Roman" panose="02020603050405020304" pitchFamily="18" charset="0"/>
              </a:rPr>
              <a:t>Emotionally stable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Nurses feel the joy of seeing a new baby born as well as the pain of losing a long-term patient. Emotional stability is crucial to deal with the wide range of emotions nurses must endure.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6652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Adaptable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People are unpredictable at the best of times, but become even more so under stress, so a nurse’s typical workday will require flexibility and adaptability. </a:t>
            </a:r>
          </a:p>
          <a:p>
            <a:pPr marL="0" indent="0" algn="just">
              <a:buNone/>
            </a:pPr>
            <a:r>
              <a:rPr lang="en-US" dirty="0" smtClean="0">
                <a:latin typeface="Times New Roman" panose="02020603050405020304" pitchFamily="18" charset="0"/>
                <a:cs typeface="Times New Roman" panose="02020603050405020304" pitchFamily="18" charset="0"/>
              </a:rPr>
              <a:t>Hardworking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Nursing is a never ending job. It is unusual for a hospital or medical center to be overstaffed, which of course means more workload on each nurse in the unit.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23326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Quick thinker :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When a nurse notices something is not right with a patient, they must be able to make decisions quickly and put their plans into action instantly, because a fraction of a second can mean the difference between life and death. </a:t>
            </a:r>
          </a:p>
          <a:p>
            <a:pPr marL="0" indent="0" algn="just">
              <a:buNone/>
            </a:pPr>
            <a:r>
              <a:rPr lang="en-US" dirty="0" smtClean="0">
                <a:latin typeface="Times New Roman" panose="02020603050405020304" pitchFamily="18" charset="0"/>
                <a:cs typeface="Times New Roman" panose="02020603050405020304" pitchFamily="18" charset="0"/>
              </a:rPr>
              <a:t>Physical endurance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Nurses are on their feet all day, sometimes 12 or more hours at a time, and are often required to assist patients with activities that require physical strength.</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05156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Good judgment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 nurse must be able to look at a patient’s current state and accurately assess what is needed, especially during emergencies. Good communication skills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Nurses must communicate with other nurses, doctors, patients, and patients’ families clearly.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9133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Responsible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Good nurses know how to perform all of their responsibilities with the utmost accuracy and detail. They play a major role in assessing and treating patients’ , and when dealing with the health of another human being, so nurses must responsibly carry out their duties at all times.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4525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PROFESSION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Profession – is a calling that requires special knowledge, skill and preparation. </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An occupation with ethical components , that is devoted to the promotion of human &amp; social welfare.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82869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dirty="0" smtClean="0">
                <a:latin typeface="Times New Roman" panose="02020603050405020304" pitchFamily="18" charset="0"/>
                <a:cs typeface="Times New Roman" panose="02020603050405020304" pitchFamily="18" charset="0"/>
              </a:rPr>
              <a:t>A profession is “ an occupation or calling requiring advanced training and experience in some specific or specialized body of knowledge which provides service to society in that special field.”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8229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Differentiate between profession &amp; occupation  </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In Occupation Training may occur on job </a:t>
            </a:r>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Profession Education </a:t>
            </a:r>
            <a:r>
              <a:rPr lang="en-US" dirty="0">
                <a:latin typeface="Times New Roman" panose="02020603050405020304" pitchFamily="18" charset="0"/>
                <a:cs typeface="Times New Roman" panose="02020603050405020304" pitchFamily="18" charset="0"/>
              </a:rPr>
              <a:t>takes place in College and </a:t>
            </a:r>
            <a:r>
              <a:rPr lang="en-US" dirty="0" smtClean="0">
                <a:latin typeface="Times New Roman" panose="02020603050405020304" pitchFamily="18" charset="0"/>
                <a:cs typeface="Times New Roman" panose="02020603050405020304" pitchFamily="18" charset="0"/>
              </a:rPr>
              <a:t>university</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Length of training varies </a:t>
            </a:r>
            <a:r>
              <a:rPr lang="en-US" dirty="0" smtClean="0">
                <a:latin typeface="Times New Roman" panose="02020603050405020304" pitchFamily="18" charset="0"/>
                <a:cs typeface="Times New Roman" panose="02020603050405020304" pitchFamily="18" charset="0"/>
              </a:rPr>
              <a:t>in occupation </a:t>
            </a:r>
            <a:r>
              <a:rPr lang="en-US" dirty="0">
                <a:latin typeface="Times New Roman" panose="02020603050405020304" pitchFamily="18" charset="0"/>
                <a:cs typeface="Times New Roman" panose="02020603050405020304" pitchFamily="18" charset="0"/>
              </a:rPr>
              <a:t>while in </a:t>
            </a:r>
            <a:r>
              <a:rPr lang="en-US" dirty="0" smtClean="0">
                <a:latin typeface="Times New Roman" panose="02020603050405020304" pitchFamily="18" charset="0"/>
                <a:cs typeface="Times New Roman" panose="02020603050405020304" pitchFamily="18" charset="0"/>
              </a:rPr>
              <a:t>Profession Education </a:t>
            </a:r>
            <a:r>
              <a:rPr lang="en-US" dirty="0">
                <a:latin typeface="Times New Roman" panose="02020603050405020304" pitchFamily="18" charset="0"/>
                <a:cs typeface="Times New Roman" panose="02020603050405020304" pitchFamily="18" charset="0"/>
              </a:rPr>
              <a:t>is definite and prolonged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Value</a:t>
            </a:r>
            <a:r>
              <a:rPr lang="en-US" dirty="0">
                <a:latin typeface="Times New Roman" panose="02020603050405020304" pitchFamily="18" charset="0"/>
                <a:cs typeface="Times New Roman" panose="02020603050405020304" pitchFamily="18" charset="0"/>
              </a:rPr>
              <a:t>, beliefs and Ethics are not Prominent features of </a:t>
            </a:r>
            <a:r>
              <a:rPr lang="en-US" dirty="0" smtClean="0">
                <a:latin typeface="Times New Roman" panose="02020603050405020304" pitchFamily="18" charset="0"/>
                <a:cs typeface="Times New Roman" panose="02020603050405020304" pitchFamily="18" charset="0"/>
              </a:rPr>
              <a:t>preparation in occupation while it is in profession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People </a:t>
            </a:r>
            <a:r>
              <a:rPr lang="en-US" dirty="0">
                <a:latin typeface="Times New Roman" panose="02020603050405020304" pitchFamily="18" charset="0"/>
                <a:cs typeface="Times New Roman" panose="02020603050405020304" pitchFamily="18" charset="0"/>
              </a:rPr>
              <a:t>unlikely to change </a:t>
            </a:r>
            <a:r>
              <a:rPr lang="en-US" dirty="0" smtClean="0">
                <a:latin typeface="Times New Roman" panose="02020603050405020304" pitchFamily="18" charset="0"/>
                <a:cs typeface="Times New Roman" panose="02020603050405020304" pitchFamily="18" charset="0"/>
              </a:rPr>
              <a:t>jobs in occupation while </a:t>
            </a:r>
            <a:r>
              <a:rPr lang="en-US" dirty="0">
                <a:latin typeface="Times New Roman" panose="02020603050405020304" pitchFamily="18" charset="0"/>
                <a:cs typeface="Times New Roman" panose="02020603050405020304" pitchFamily="18" charset="0"/>
              </a:rPr>
              <a:t>in profession  Peoples often change Jobs</a:t>
            </a:r>
          </a:p>
        </p:txBody>
      </p:sp>
    </p:spTree>
    <p:extLst>
      <p:ext uri="{BB962C8B-B14F-4D97-AF65-F5344CB8AC3E}">
        <p14:creationId xmlns:p14="http://schemas.microsoft.com/office/powerpoint/2010/main" val="40595838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Works are autonomous </a:t>
            </a:r>
            <a:r>
              <a:rPr lang="en-US" dirty="0" smtClean="0">
                <a:latin typeface="Times New Roman" panose="02020603050405020304" pitchFamily="18" charset="0"/>
                <a:cs typeface="Times New Roman" panose="02020603050405020304" pitchFamily="18" charset="0"/>
              </a:rPr>
              <a:t>in occupation while </a:t>
            </a:r>
            <a:r>
              <a:rPr lang="en-US" dirty="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profession Works </a:t>
            </a:r>
            <a:r>
              <a:rPr lang="en-US" dirty="0">
                <a:latin typeface="Times New Roman" panose="02020603050405020304" pitchFamily="18" charset="0"/>
                <a:cs typeface="Times New Roman" panose="02020603050405020304" pitchFamily="18" charset="0"/>
              </a:rPr>
              <a:t>are supervised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In occupation Accountability </a:t>
            </a:r>
            <a:r>
              <a:rPr lang="en-US" dirty="0">
                <a:latin typeface="Times New Roman" panose="02020603050405020304" pitchFamily="18" charset="0"/>
                <a:cs typeface="Times New Roman" panose="02020603050405020304" pitchFamily="18" charset="0"/>
              </a:rPr>
              <a:t>rests with individual </a:t>
            </a:r>
            <a:r>
              <a:rPr lang="en-US" dirty="0" smtClean="0">
                <a:latin typeface="Times New Roman" panose="02020603050405020304" pitchFamily="18" charset="0"/>
                <a:cs typeface="Times New Roman" panose="02020603050405020304" pitchFamily="18" charset="0"/>
              </a:rPr>
              <a:t>while in </a:t>
            </a:r>
            <a:r>
              <a:rPr lang="en-US" dirty="0">
                <a:latin typeface="Times New Roman" panose="02020603050405020304" pitchFamily="18" charset="0"/>
                <a:cs typeface="Times New Roman" panose="02020603050405020304" pitchFamily="18" charset="0"/>
              </a:rPr>
              <a:t>profession Accountability rests with employees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In occupation Commitment </a:t>
            </a:r>
            <a:r>
              <a:rPr lang="en-US" dirty="0">
                <a:latin typeface="Times New Roman" panose="02020603050405020304" pitchFamily="18" charset="0"/>
                <a:cs typeface="Times New Roman" panose="02020603050405020304" pitchFamily="18" charset="0"/>
              </a:rPr>
              <a:t>&amp; personal identification are </a:t>
            </a:r>
            <a:r>
              <a:rPr lang="en-US" dirty="0" smtClean="0">
                <a:latin typeface="Times New Roman" panose="02020603050405020304" pitchFamily="18" charset="0"/>
                <a:cs typeface="Times New Roman" panose="02020603050405020304" pitchFamily="18" charset="0"/>
              </a:rPr>
              <a:t>strong while </a:t>
            </a:r>
            <a:r>
              <a:rPr lang="en-US" dirty="0">
                <a:latin typeface="Times New Roman" panose="02020603050405020304" pitchFamily="18" charset="0"/>
                <a:cs typeface="Times New Roman" panose="02020603050405020304" pitchFamily="18" charset="0"/>
              </a:rPr>
              <a:t>in profession  Commitment &amp; personal Identification vary </a:t>
            </a:r>
            <a:endParaRPr lang="en-US"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67416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Compare and contrast  occupation &amp; a profession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Outline criteria of a  profession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State characteristics of profession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Discuss professional values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Describe </a:t>
            </a:r>
            <a:r>
              <a:rPr lang="en-US" dirty="0">
                <a:latin typeface="Times New Roman" panose="02020603050405020304" pitchFamily="18" charset="0"/>
                <a:cs typeface="Times New Roman" panose="02020603050405020304" pitchFamily="18" charset="0"/>
              </a:rPr>
              <a:t>Personal Attributes of professional </a:t>
            </a:r>
            <a:r>
              <a:rPr lang="en-US" dirty="0" smtClean="0">
                <a:latin typeface="Times New Roman" panose="02020603050405020304" pitchFamily="18" charset="0"/>
                <a:cs typeface="Times New Roman" panose="02020603050405020304" pitchFamily="18" charset="0"/>
              </a:rPr>
              <a:t>nurse</a:t>
            </a:r>
          </a:p>
          <a:p>
            <a:pPr marL="0" indent="0" algn="just">
              <a:buNone/>
            </a:pPr>
            <a:r>
              <a:rPr lang="en-US" dirty="0" smtClean="0">
                <a:latin typeface="Times New Roman" panose="02020603050405020304" pitchFamily="18" charset="0"/>
                <a:cs typeface="Times New Roman" panose="02020603050405020304" pitchFamily="18" charset="0"/>
              </a:rPr>
              <a:t> </a:t>
            </a:r>
          </a:p>
          <a:p>
            <a:pPr marL="0" indent="0">
              <a:buNone/>
            </a:pPr>
            <a:endParaRPr lang="en-US" dirty="0"/>
          </a:p>
        </p:txBody>
      </p:sp>
    </p:spTree>
    <p:extLst>
      <p:ext uri="{BB962C8B-B14F-4D97-AF65-F5344CB8AC3E}">
        <p14:creationId xmlns:p14="http://schemas.microsoft.com/office/powerpoint/2010/main" val="4148886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Criteria of Profession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To provide a needed service to the society.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To advance knowledge in its field. </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To protect its members and make it possible to practice effectively.</a:t>
            </a:r>
          </a:p>
          <a:p>
            <a:pPr marL="0" indent="0" algn="just">
              <a:buNone/>
            </a:pPr>
            <a:r>
              <a:rPr lang="en-US" dirty="0" smtClean="0">
                <a:latin typeface="Times New Roman" panose="02020603050405020304" pitchFamily="18" charset="0"/>
                <a:cs typeface="Times New Roman" panose="02020603050405020304" pitchFamily="18" charset="0"/>
              </a:rPr>
              <a:t>Bixler and bixler  (       1945 )  criteria for profession: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 profession is a form of employment especially one that is respected in society as honorable and is possible only for an educated person and after training in some special branch of knowledge.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49139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It has its own body of knowledge based on social &amp; scientific principles.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members of this profession utilize this knowledge to identify &amp; solve problem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Has a service aim as well as academic &amp; theoretical aim.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Constantly enlarges its body of knowledge through research </a:t>
            </a:r>
            <a:r>
              <a:rPr lang="en-US" dirty="0" err="1" smtClean="0">
                <a:latin typeface="Times New Roman" panose="02020603050405020304" pitchFamily="18" charset="0"/>
                <a:cs typeface="Times New Roman" panose="02020603050405020304" pitchFamily="18" charset="0"/>
              </a:rPr>
              <a:t>inorder</a:t>
            </a:r>
            <a:r>
              <a:rPr lang="en-US" dirty="0" smtClean="0">
                <a:latin typeface="Times New Roman" panose="02020603050405020304" pitchFamily="18" charset="0"/>
                <a:cs typeface="Times New Roman" panose="02020603050405020304" pitchFamily="18" charset="0"/>
              </a:rPr>
              <a:t> to improve its services.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It determines the qualifications necessary for those who enter into practice.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It has a code of ethics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26457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Functions autonomously in the formation of professional policy &amp; in control of professional activities.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It provides a freedom of action ,opportunity for continuous professional growth &amp; economic security.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 profession recognizes its responsibilities to develop educational programmes in cooperation with institutions in order to develop skills &amp;to learn method of services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9884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Characteristics of a Profession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 basic profession requires an extended education of its members, as well as a basic liberal foundation.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 profession has a theoretical body of specialized knowledge leading to defined skills, abilities and norms.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 profession provides a specific service.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Members of a profession have autonomy in decision-making and practice.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profession has a code of ethics for practice. • Authority to control its work.</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0811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Service to the society</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Extensive period of formal training</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Self – regulation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Credentialing system to certify competence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Legal reinforcement of professional standards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Ethical practice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Creation of a collegial subculture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6979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Nursing as a profession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NURSING is a disciplined involved in the delivery of health care to the society. </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s a helping profession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s service-oriented to maintain health and wellbeing of people. </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s an art and a science.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NURSE – originated from a Latin word NUTRIX, to nourish.</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65705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Nursing is caring.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Nursing involves close personal contact with the recipient of care.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Nursing is concerned with services that take humans into account as physiological, psychological, and sociological organisms.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Nursing is committed to promoting individual, family, community, and national health goals in its best manner possible.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1798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Nursing is committed to personalized services for all persons without regard to color, creed, social or economic status.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Nursing is committed to involvement in ethical, legal, and political issues in the delivery of health care.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33242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latin typeface="Times New Roman" panose="02020603050405020304" pitchFamily="18" charset="0"/>
                <a:cs typeface="Times New Roman" panose="02020603050405020304" pitchFamily="18" charset="0"/>
              </a:rPr>
              <a:t>VALUES</a:t>
            </a: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Freely </a:t>
            </a:r>
            <a:r>
              <a:rPr lang="en-US" sz="3200" dirty="0" smtClean="0">
                <a:latin typeface="Times New Roman" panose="02020603050405020304" pitchFamily="18" charset="0"/>
                <a:cs typeface="Times New Roman" panose="02020603050405020304" pitchFamily="18" charset="0"/>
              </a:rPr>
              <a:t>chosen Values </a:t>
            </a:r>
            <a:r>
              <a:rPr lang="en-US" sz="3200" dirty="0">
                <a:latin typeface="Times New Roman" panose="02020603050405020304" pitchFamily="18" charset="0"/>
                <a:cs typeface="Times New Roman" panose="02020603050405020304" pitchFamily="18" charset="0"/>
              </a:rPr>
              <a:t>underlie all moral dilemmas.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though</a:t>
            </a:r>
            <a:r>
              <a:rPr lang="en-US" sz="3200" dirty="0">
                <a:latin typeface="Times New Roman" panose="02020603050405020304" pitchFamily="18" charset="0"/>
                <a:cs typeface="Times New Roman" panose="02020603050405020304" pitchFamily="18" charset="0"/>
              </a:rPr>
              <a:t>, not all values are </a:t>
            </a:r>
            <a:r>
              <a:rPr lang="en-US" sz="3200" dirty="0" smtClean="0">
                <a:latin typeface="Times New Roman" panose="02020603050405020304" pitchFamily="18" charset="0"/>
                <a:cs typeface="Times New Roman" panose="02020603050405020304" pitchFamily="18" charset="0"/>
              </a:rPr>
              <a:t>moral values </a:t>
            </a:r>
            <a:r>
              <a:rPr lang="en-US" sz="3200" dirty="0">
                <a:latin typeface="Times New Roman" panose="02020603050405020304" pitchFamily="18" charset="0"/>
                <a:cs typeface="Times New Roman" panose="02020603050405020304" pitchFamily="18" charset="0"/>
              </a:rPr>
              <a:t>(people values about work, family, religion, politics, money </a:t>
            </a:r>
            <a:r>
              <a:rPr lang="en-US" sz="3200" dirty="0" smtClean="0">
                <a:latin typeface="Times New Roman" panose="02020603050405020304" pitchFamily="18" charset="0"/>
                <a:cs typeface="Times New Roman" panose="02020603050405020304" pitchFamily="18" charset="0"/>
              </a:rPr>
              <a:t>and relationships.</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IMPORTANT</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Values </a:t>
            </a:r>
            <a:r>
              <a:rPr lang="en-US" sz="3200" dirty="0">
                <a:latin typeface="Times New Roman" panose="02020603050405020304" pitchFamily="18" charset="0"/>
                <a:cs typeface="Times New Roman" panose="02020603050405020304" pitchFamily="18" charset="0"/>
              </a:rPr>
              <a:t>influence decisions and actions, such as </a:t>
            </a:r>
            <a:r>
              <a:rPr lang="en-US" sz="3200" dirty="0" smtClean="0">
                <a:latin typeface="Times New Roman" panose="02020603050405020304" pitchFamily="18" charset="0"/>
                <a:cs typeface="Times New Roman" panose="02020603050405020304" pitchFamily="18" charset="0"/>
              </a:rPr>
              <a:t>nurses’ ethical </a:t>
            </a:r>
            <a:r>
              <a:rPr lang="en-US" sz="3200" dirty="0">
                <a:latin typeface="Times New Roman" panose="02020603050405020304" pitchFamily="18" charset="0"/>
                <a:cs typeface="Times New Roman" panose="02020603050405020304" pitchFamily="18" charset="0"/>
              </a:rPr>
              <a:t>decision </a:t>
            </a:r>
            <a:r>
              <a:rPr lang="en-US" sz="3200" dirty="0" smtClean="0">
                <a:latin typeface="Times New Roman" panose="02020603050405020304" pitchFamily="18" charset="0"/>
                <a:cs typeface="Times New Roman" panose="02020603050405020304" pitchFamily="18" charset="0"/>
              </a:rPr>
              <a:t>making. </a:t>
            </a:r>
          </a:p>
          <a:p>
            <a:pPr algn="just">
              <a:buFont typeface="Wingdings" panose="05000000000000000000" pitchFamily="2" charset="2"/>
              <a:buChar char="ü"/>
            </a:pPr>
            <a:r>
              <a:rPr lang="en-US" sz="3200" i="1" dirty="0" smtClean="0">
                <a:latin typeface="Times New Roman" panose="02020603050405020304" pitchFamily="18" charset="0"/>
                <a:cs typeface="Times New Roman" panose="02020603050405020304" pitchFamily="18" charset="0"/>
              </a:rPr>
              <a:t>Beliefs </a:t>
            </a:r>
            <a:r>
              <a:rPr lang="en-US" sz="3200" i="1" dirty="0">
                <a:latin typeface="Times New Roman" panose="02020603050405020304" pitchFamily="18" charset="0"/>
                <a:cs typeface="Times New Roman" panose="02020603050405020304" pitchFamily="18" charset="0"/>
              </a:rPr>
              <a:t>or attitudes </a:t>
            </a:r>
            <a:r>
              <a:rPr lang="en-US" sz="3200" dirty="0">
                <a:latin typeface="Times New Roman" panose="02020603050405020304" pitchFamily="18" charset="0"/>
                <a:cs typeface="Times New Roman" panose="02020603050405020304" pitchFamily="18" charset="0"/>
              </a:rPr>
              <a:t>about the worth of a person, object, idea, or action.</a:t>
            </a:r>
          </a:p>
        </p:txBody>
      </p:sp>
    </p:spTree>
    <p:extLst>
      <p:ext uri="{BB962C8B-B14F-4D97-AF65-F5344CB8AC3E}">
        <p14:creationId xmlns:p14="http://schemas.microsoft.com/office/powerpoint/2010/main" val="5834052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Values and ethics</a:t>
            </a: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Values and ethics are inherent in all nursing </a:t>
            </a:r>
            <a:r>
              <a:rPr lang="en-US" sz="3200" dirty="0" smtClean="0">
                <a:latin typeface="Times New Roman" panose="02020603050405020304" pitchFamily="18" charset="0"/>
                <a:cs typeface="Times New Roman" panose="02020603050405020304" pitchFamily="18" charset="0"/>
              </a:rPr>
              <a:t>acts.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 </a:t>
            </a:r>
            <a:r>
              <a:rPr lang="en-US" sz="3200" dirty="0">
                <a:latin typeface="Times New Roman" panose="02020603050405020304" pitchFamily="18" charset="0"/>
                <a:cs typeface="Times New Roman" panose="02020603050405020304" pitchFamily="18" charset="0"/>
              </a:rPr>
              <a:t>value is a strong personal belief; an ideal that a </a:t>
            </a:r>
            <a:r>
              <a:rPr lang="en-US" sz="3200" dirty="0" smtClean="0">
                <a:latin typeface="Times New Roman" panose="02020603050405020304" pitchFamily="18" charset="0"/>
                <a:cs typeface="Times New Roman" panose="02020603050405020304" pitchFamily="18" charset="0"/>
              </a:rPr>
              <a:t>person strives </a:t>
            </a:r>
            <a:r>
              <a:rPr lang="en-US" sz="3200" dirty="0">
                <a:latin typeface="Times New Roman" panose="02020603050405020304" pitchFamily="18" charset="0"/>
                <a:cs typeface="Times New Roman" panose="02020603050405020304" pitchFamily="18" charset="0"/>
              </a:rPr>
              <a:t>to </a:t>
            </a:r>
            <a:r>
              <a:rPr lang="en-US" sz="3200" dirty="0" smtClean="0">
                <a:latin typeface="Times New Roman" panose="02020603050405020304" pitchFamily="18" charset="0"/>
                <a:cs typeface="Times New Roman" panose="02020603050405020304" pitchFamily="18" charset="0"/>
              </a:rPr>
              <a:t>uphold.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Your </a:t>
            </a:r>
            <a:r>
              <a:rPr lang="en-US" sz="3200" dirty="0">
                <a:latin typeface="Times New Roman" panose="02020603050405020304" pitchFamily="18" charset="0"/>
                <a:cs typeface="Times New Roman" panose="02020603050405020304" pitchFamily="18" charset="0"/>
              </a:rPr>
              <a:t>values reflect cultural and social </a:t>
            </a:r>
            <a:r>
              <a:rPr lang="en-US" sz="3200" dirty="0" smtClean="0">
                <a:latin typeface="Times New Roman" panose="02020603050405020304" pitchFamily="18" charset="0"/>
                <a:cs typeface="Times New Roman" panose="02020603050405020304" pitchFamily="18" charset="0"/>
              </a:rPr>
              <a:t>influences, relationships </a:t>
            </a:r>
            <a:r>
              <a:rPr lang="en-US" sz="3200" dirty="0">
                <a:latin typeface="Times New Roman" panose="02020603050405020304" pitchFamily="18" charset="0"/>
                <a:cs typeface="Times New Roman" panose="02020603050405020304" pitchFamily="18" charset="0"/>
              </a:rPr>
              <a:t>and personal needs.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Vary </a:t>
            </a:r>
            <a:r>
              <a:rPr lang="en-US" sz="3200" dirty="0">
                <a:latin typeface="Times New Roman" panose="02020603050405020304" pitchFamily="18" charset="0"/>
                <a:cs typeface="Times New Roman" panose="02020603050405020304" pitchFamily="18" charset="0"/>
              </a:rPr>
              <a:t>among people </a:t>
            </a:r>
            <a:r>
              <a:rPr lang="en-US" sz="3200" dirty="0" smtClean="0">
                <a:latin typeface="Times New Roman" panose="02020603050405020304" pitchFamily="18" charset="0"/>
                <a:cs typeface="Times New Roman" panose="02020603050405020304" pitchFamily="18" charset="0"/>
              </a:rPr>
              <a:t>and develop </a:t>
            </a:r>
            <a:r>
              <a:rPr lang="en-US" sz="3200" dirty="0">
                <a:latin typeface="Times New Roman" panose="02020603050405020304" pitchFamily="18" charset="0"/>
                <a:cs typeface="Times New Roman" panose="02020603050405020304" pitchFamily="18" charset="0"/>
              </a:rPr>
              <a:t>and change over time.</a:t>
            </a:r>
          </a:p>
        </p:txBody>
      </p:sp>
    </p:spTree>
    <p:extLst>
      <p:ext uri="{BB962C8B-B14F-4D97-AF65-F5344CB8AC3E}">
        <p14:creationId xmlns:p14="http://schemas.microsoft.com/office/powerpoint/2010/main" val="4088037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Definition of nursing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Virginia Henderson defined nursing in functional terms: "The unique function of the nurse is to assist the individual, sick or well, in the performance of those activities contributing to health or its recovery (or to a peaceful death) that he would perform unaided if he had the necessary strength, will or knowledge. And to do this in such a way as to help him gain independence as rapidly as possible."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62870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DEFINITION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b="1" i="1" dirty="0">
                <a:latin typeface="Times New Roman" panose="02020603050405020304" pitchFamily="18" charset="0"/>
                <a:cs typeface="Times New Roman" panose="02020603050405020304" pitchFamily="18" charset="0"/>
              </a:rPr>
              <a:t>Values are enduring beliefs or attitudes about </a:t>
            </a:r>
            <a:r>
              <a:rPr lang="en-US" sz="3200" b="1" i="1" dirty="0" smtClean="0">
                <a:latin typeface="Times New Roman" panose="02020603050405020304" pitchFamily="18" charset="0"/>
                <a:cs typeface="Times New Roman" panose="02020603050405020304" pitchFamily="18" charset="0"/>
              </a:rPr>
              <a:t>the worth </a:t>
            </a:r>
            <a:r>
              <a:rPr lang="en-US" sz="3200" b="1" i="1" dirty="0">
                <a:latin typeface="Times New Roman" panose="02020603050405020304" pitchFamily="18" charset="0"/>
                <a:cs typeface="Times New Roman" panose="02020603050405020304" pitchFamily="18" charset="0"/>
              </a:rPr>
              <a:t>of a person, idea or </a:t>
            </a:r>
            <a:r>
              <a:rPr lang="en-US" sz="3200" b="1" i="1" dirty="0" smtClean="0">
                <a:latin typeface="Times New Roman" panose="02020603050405020304" pitchFamily="18" charset="0"/>
                <a:cs typeface="Times New Roman" panose="02020603050405020304" pitchFamily="18" charset="0"/>
              </a:rPr>
              <a:t>actions.</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They </a:t>
            </a:r>
            <a:r>
              <a:rPr lang="en-US" sz="3200" dirty="0">
                <a:latin typeface="Times New Roman" panose="02020603050405020304" pitchFamily="18" charset="0"/>
                <a:cs typeface="Times New Roman" panose="02020603050405020304" pitchFamily="18" charset="0"/>
              </a:rPr>
              <a:t>are important because they influence </a:t>
            </a:r>
            <a:r>
              <a:rPr lang="en-US" sz="3200" dirty="0" smtClean="0">
                <a:latin typeface="Times New Roman" panose="02020603050405020304" pitchFamily="18" charset="0"/>
                <a:cs typeface="Times New Roman" panose="02020603050405020304" pitchFamily="18" charset="0"/>
              </a:rPr>
              <a:t>decisions and </a:t>
            </a:r>
            <a:r>
              <a:rPr lang="en-US" sz="3200" dirty="0">
                <a:latin typeface="Times New Roman" panose="02020603050405020304" pitchFamily="18" charset="0"/>
                <a:cs typeface="Times New Roman" panose="02020603050405020304" pitchFamily="18" charset="0"/>
              </a:rPr>
              <a:t>actions, including nurses ethical decision making.</a:t>
            </a:r>
          </a:p>
        </p:txBody>
      </p:sp>
    </p:spTree>
    <p:extLst>
      <p:ext uri="{BB962C8B-B14F-4D97-AF65-F5344CB8AC3E}">
        <p14:creationId xmlns:p14="http://schemas.microsoft.com/office/powerpoint/2010/main" val="38399163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COMPONENTS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A value set is the small group of values held by an individual.</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A value system is an organization of values in which each set of values are ranked along </a:t>
            </a:r>
            <a:r>
              <a:rPr lang="en-US" sz="3200" dirty="0" smtClean="0">
                <a:latin typeface="Times New Roman" panose="02020603050405020304" pitchFamily="18" charset="0"/>
                <a:cs typeface="Times New Roman" panose="02020603050405020304" pitchFamily="18" charset="0"/>
              </a:rPr>
              <a:t>a continuum </a:t>
            </a:r>
            <a:r>
              <a:rPr lang="en-US" sz="3200" dirty="0">
                <a:latin typeface="Times New Roman" panose="02020603050405020304" pitchFamily="18" charset="0"/>
                <a:cs typeface="Times New Roman" panose="02020603050405020304" pitchFamily="18" charset="0"/>
              </a:rPr>
              <a:t>from most important to least important.</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v</a:t>
            </a:r>
            <a:r>
              <a:rPr lang="en-US" sz="3200" dirty="0" smtClean="0">
                <a:latin typeface="Times New Roman" panose="02020603050405020304" pitchFamily="18" charset="0"/>
                <a:cs typeface="Times New Roman" panose="02020603050405020304" pitchFamily="18" charset="0"/>
              </a:rPr>
              <a:t>alue </a:t>
            </a:r>
            <a:r>
              <a:rPr lang="en-US" sz="3200" dirty="0">
                <a:latin typeface="Times New Roman" panose="02020603050405020304" pitchFamily="18" charset="0"/>
                <a:cs typeface="Times New Roman" panose="02020603050405020304" pitchFamily="18" charset="0"/>
              </a:rPr>
              <a:t>system are basic to a way of life, give direction to life &amp; form the basis </a:t>
            </a:r>
            <a:r>
              <a:rPr lang="en-US" sz="3200" dirty="0" smtClean="0">
                <a:latin typeface="Times New Roman" panose="02020603050405020304" pitchFamily="18" charset="0"/>
                <a:cs typeface="Times New Roman" panose="02020603050405020304" pitchFamily="18" charset="0"/>
              </a:rPr>
              <a:t>of behavior</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76141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82581" y="978794"/>
            <a:ext cx="10715222" cy="5331853"/>
          </a:xfrm>
          <a:prstGeom prst="rect">
            <a:avLst/>
          </a:prstGeom>
        </p:spPr>
      </p:pic>
    </p:spTree>
    <p:extLst>
      <p:ext uri="{BB962C8B-B14F-4D97-AF65-F5344CB8AC3E}">
        <p14:creationId xmlns:p14="http://schemas.microsoft.com/office/powerpoint/2010/main" val="19470140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latin typeface="Times New Roman" panose="02020603050405020304" pitchFamily="18" charset="0"/>
                <a:cs typeface="Times New Roman" panose="02020603050405020304" pitchFamily="18" charset="0"/>
              </a:rPr>
              <a:t>ELEMENTS</a:t>
            </a:r>
            <a:endParaRPr lang="en-US" sz="6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b="1" i="1" dirty="0">
                <a:latin typeface="Times New Roman" panose="02020603050405020304" pitchFamily="18" charset="0"/>
                <a:cs typeface="Times New Roman" panose="02020603050405020304" pitchFamily="18" charset="0"/>
              </a:rPr>
              <a:t>BELIEFS:</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Interpretations or conclusions that people accept a </a:t>
            </a:r>
            <a:r>
              <a:rPr lang="en-US" sz="3200" dirty="0" smtClean="0">
                <a:latin typeface="Times New Roman" panose="02020603050405020304" pitchFamily="18" charset="0"/>
                <a:cs typeface="Times New Roman" panose="02020603050405020304" pitchFamily="18" charset="0"/>
              </a:rPr>
              <a:t>truth. They </a:t>
            </a:r>
            <a:r>
              <a:rPr lang="en-US" sz="3200" dirty="0">
                <a:latin typeface="Times New Roman" panose="02020603050405020304" pitchFamily="18" charset="0"/>
                <a:cs typeface="Times New Roman" panose="02020603050405020304" pitchFamily="18" charset="0"/>
              </a:rPr>
              <a:t>are based more on faith than fact &amp; may or may not be true.</a:t>
            </a:r>
          </a:p>
          <a:p>
            <a:pPr marL="0" indent="0" algn="just">
              <a:buNone/>
            </a:pPr>
            <a:r>
              <a:rPr lang="en-US" sz="3200" b="1" i="1" dirty="0" smtClean="0">
                <a:latin typeface="Times New Roman" panose="02020603050405020304" pitchFamily="18" charset="0"/>
                <a:cs typeface="Times New Roman" panose="02020603050405020304" pitchFamily="18" charset="0"/>
              </a:rPr>
              <a:t>ATTITUDE:</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Mental </a:t>
            </a:r>
            <a:r>
              <a:rPr lang="en-US" sz="3200" dirty="0">
                <a:latin typeface="Times New Roman" panose="02020603050405020304" pitchFamily="18" charset="0"/>
                <a:cs typeface="Times New Roman" panose="02020603050405020304" pitchFamily="18" charset="0"/>
              </a:rPr>
              <a:t>positions or feelings towards a person ,object </a:t>
            </a:r>
            <a:r>
              <a:rPr lang="en-US" sz="3200" dirty="0" smtClean="0">
                <a:latin typeface="Times New Roman" panose="02020603050405020304" pitchFamily="18" charset="0"/>
                <a:cs typeface="Times New Roman" panose="02020603050405020304" pitchFamily="18" charset="0"/>
              </a:rPr>
              <a:t>or idea</a:t>
            </a:r>
            <a:r>
              <a:rPr lang="en-US" sz="3200"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An </a:t>
            </a:r>
            <a:r>
              <a:rPr lang="en-US" sz="3200" dirty="0">
                <a:latin typeface="Times New Roman" panose="02020603050405020304" pitchFamily="18" charset="0"/>
                <a:cs typeface="Times New Roman" panose="02020603050405020304" pitchFamily="18" charset="0"/>
              </a:rPr>
              <a:t>attitude lasts overtime ,where as a belief may last only briefly.</a:t>
            </a:r>
          </a:p>
        </p:txBody>
      </p:sp>
    </p:spTree>
    <p:extLst>
      <p:ext uri="{BB962C8B-B14F-4D97-AF65-F5344CB8AC3E}">
        <p14:creationId xmlns:p14="http://schemas.microsoft.com/office/powerpoint/2010/main" val="38548945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TYPES OF VALUES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lgn="just">
              <a:buNone/>
            </a:pPr>
            <a:r>
              <a:rPr lang="en-US" sz="3200" b="1" i="1" dirty="0" smtClean="0">
                <a:latin typeface="Times New Roman" panose="02020603050405020304" pitchFamily="18" charset="0"/>
                <a:cs typeface="Times New Roman" panose="02020603050405020304" pitchFamily="18" charset="0"/>
              </a:rPr>
              <a:t>Societal </a:t>
            </a:r>
            <a:r>
              <a:rPr lang="en-US" sz="3200" b="1" i="1" dirty="0">
                <a:latin typeface="Times New Roman" panose="02020603050405020304" pitchFamily="18" charset="0"/>
                <a:cs typeface="Times New Roman" panose="02020603050405020304" pitchFamily="18" charset="0"/>
              </a:rPr>
              <a:t>values </a:t>
            </a:r>
            <a:r>
              <a:rPr lang="en-US" sz="3200" b="1" dirty="0" smtClean="0">
                <a:latin typeface="Times New Roman" panose="02020603050405020304" pitchFamily="18" charset="0"/>
                <a:cs typeface="Times New Roman" panose="02020603050405020304" pitchFamily="18" charset="0"/>
              </a:rPr>
              <a:t>: </a:t>
            </a:r>
          </a:p>
          <a:p>
            <a:pPr marL="0" indent="0" algn="just">
              <a:buNone/>
            </a:pPr>
            <a:r>
              <a:rPr lang="en-US" sz="3200" dirty="0" smtClean="0">
                <a:latin typeface="Times New Roman" panose="02020603050405020304" pitchFamily="18" charset="0"/>
                <a:cs typeface="Times New Roman" panose="02020603050405020304" pitchFamily="18" charset="0"/>
              </a:rPr>
              <a:t>Values </a:t>
            </a:r>
            <a:r>
              <a:rPr lang="en-US" sz="3200" dirty="0">
                <a:latin typeface="Times New Roman" panose="02020603050405020304" pitchFamily="18" charset="0"/>
                <a:cs typeface="Times New Roman" panose="02020603050405020304" pitchFamily="18" charset="0"/>
              </a:rPr>
              <a:t>that are derived from society &amp; the individual </a:t>
            </a:r>
            <a:r>
              <a:rPr lang="en-US" sz="3200" dirty="0" smtClean="0">
                <a:latin typeface="Times New Roman" panose="02020603050405020304" pitchFamily="18" charset="0"/>
                <a:cs typeface="Times New Roman" panose="02020603050405020304" pitchFamily="18" charset="0"/>
              </a:rPr>
              <a:t>subgroups These </a:t>
            </a:r>
            <a:r>
              <a:rPr lang="en-US" sz="3200" dirty="0">
                <a:latin typeface="Times New Roman" panose="02020603050405020304" pitchFamily="18" charset="0"/>
                <a:cs typeface="Times New Roman" panose="02020603050405020304" pitchFamily="18" charset="0"/>
              </a:rPr>
              <a:t>values are heavily influenced by a person’s socio cultural </a:t>
            </a:r>
            <a:r>
              <a:rPr lang="en-US" sz="3200" dirty="0" smtClean="0">
                <a:latin typeface="Times New Roman" panose="02020603050405020304" pitchFamily="18" charset="0"/>
                <a:cs typeface="Times New Roman" panose="02020603050405020304" pitchFamily="18" charset="0"/>
              </a:rPr>
              <a:t>environment  </a:t>
            </a:r>
            <a:r>
              <a:rPr lang="en-US" sz="3200" dirty="0">
                <a:latin typeface="Times New Roman" panose="02020603050405020304" pitchFamily="18" charset="0"/>
                <a:cs typeface="Times New Roman" panose="02020603050405020304" pitchFamily="18" charset="0"/>
              </a:rPr>
              <a:t>i.e. By </a:t>
            </a:r>
            <a:r>
              <a:rPr lang="en-US" sz="3200" dirty="0" smtClean="0">
                <a:latin typeface="Times New Roman" panose="02020603050405020304" pitchFamily="18" charset="0"/>
                <a:cs typeface="Times New Roman" panose="02020603050405020304" pitchFamily="18" charset="0"/>
              </a:rPr>
              <a:t>societal traditions</a:t>
            </a:r>
            <a:r>
              <a:rPr lang="en-US" sz="3200" dirty="0">
                <a:latin typeface="Times New Roman" panose="02020603050405020304" pitchFamily="18" charset="0"/>
                <a:cs typeface="Times New Roman" panose="02020603050405020304" pitchFamily="18" charset="0"/>
              </a:rPr>
              <a:t>; by cultural, ethnic &amp; religious groups; &amp; by family &amp; peer </a:t>
            </a:r>
            <a:r>
              <a:rPr lang="en-US" sz="3200" dirty="0" smtClean="0">
                <a:latin typeface="Times New Roman" panose="02020603050405020304" pitchFamily="18" charset="0"/>
                <a:cs typeface="Times New Roman" panose="02020603050405020304" pitchFamily="18" charset="0"/>
              </a:rPr>
              <a:t>groups.</a:t>
            </a:r>
          </a:p>
          <a:p>
            <a:pPr marL="0" indent="0" algn="just">
              <a:buNone/>
            </a:pPr>
            <a:r>
              <a:rPr lang="en-US" sz="3200" b="1" i="1" dirty="0" smtClean="0">
                <a:latin typeface="Times New Roman" panose="02020603050405020304" pitchFamily="18" charset="0"/>
                <a:cs typeface="Times New Roman" panose="02020603050405020304" pitchFamily="18" charset="0"/>
              </a:rPr>
              <a:t>Personal values: </a:t>
            </a:r>
            <a:r>
              <a:rPr lang="en-US" sz="3200" dirty="0" smtClean="0">
                <a:latin typeface="Times New Roman" panose="02020603050405020304" pitchFamily="18" charset="0"/>
                <a:cs typeface="Times New Roman" panose="02020603050405020304" pitchFamily="18" charset="0"/>
              </a:rPr>
              <a:t>People </a:t>
            </a:r>
            <a:r>
              <a:rPr lang="en-US" sz="3200" dirty="0">
                <a:latin typeface="Times New Roman" panose="02020603050405020304" pitchFamily="18" charset="0"/>
                <a:cs typeface="Times New Roman" panose="02020603050405020304" pitchFamily="18" charset="0"/>
              </a:rPr>
              <a:t>internalize some or all of the societal values &amp; perceive them as </a:t>
            </a:r>
            <a:r>
              <a:rPr lang="en-US" sz="3200" dirty="0" smtClean="0">
                <a:latin typeface="Times New Roman" panose="02020603050405020304" pitchFamily="18" charset="0"/>
                <a:cs typeface="Times New Roman" panose="02020603050405020304" pitchFamily="18" charset="0"/>
              </a:rPr>
              <a:t>personal values. Personal </a:t>
            </a:r>
            <a:r>
              <a:rPr lang="en-US" sz="3200" dirty="0">
                <a:latin typeface="Times New Roman" panose="02020603050405020304" pitchFamily="18" charset="0"/>
                <a:cs typeface="Times New Roman" panose="02020603050405020304" pitchFamily="18" charset="0"/>
              </a:rPr>
              <a:t>values are needed to have a sense of individuality</a:t>
            </a:r>
            <a:r>
              <a:rPr lang="en-US" sz="3200" dirty="0" smtClean="0">
                <a:latin typeface="Times New Roman" panose="02020603050405020304" pitchFamily="18" charset="0"/>
                <a:cs typeface="Times New Roman" panose="02020603050405020304" pitchFamily="18" charset="0"/>
              </a:rPr>
              <a:t>.  </a:t>
            </a:r>
          </a:p>
          <a:p>
            <a:pPr marL="0" indent="0" algn="just">
              <a:buNone/>
            </a:pPr>
            <a:r>
              <a:rPr lang="en-US" sz="3200" b="1" i="1" dirty="0" smtClean="0">
                <a:latin typeface="Times New Roman" panose="02020603050405020304" pitchFamily="18" charset="0"/>
                <a:cs typeface="Times New Roman" panose="02020603050405020304" pitchFamily="18" charset="0"/>
              </a:rPr>
              <a:t>Professional values: </a:t>
            </a:r>
            <a:r>
              <a:rPr lang="en-US" sz="3200" dirty="0" smtClean="0">
                <a:latin typeface="Times New Roman" panose="02020603050405020304" pitchFamily="18" charset="0"/>
                <a:cs typeface="Times New Roman" panose="02020603050405020304" pitchFamily="18" charset="0"/>
              </a:rPr>
              <a:t>Acquired </a:t>
            </a:r>
            <a:r>
              <a:rPr lang="en-US" sz="3200" dirty="0">
                <a:latin typeface="Times New Roman" panose="02020603050405020304" pitchFamily="18" charset="0"/>
                <a:cs typeface="Times New Roman" panose="02020603050405020304" pitchFamily="18" charset="0"/>
              </a:rPr>
              <a:t>during socialization into a profession.</a:t>
            </a:r>
          </a:p>
        </p:txBody>
      </p:sp>
    </p:spTree>
    <p:extLst>
      <p:ext uri="{BB962C8B-B14F-4D97-AF65-F5344CB8AC3E}">
        <p14:creationId xmlns:p14="http://schemas.microsoft.com/office/powerpoint/2010/main" val="15866182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b="1" dirty="0">
                <a:latin typeface="Times New Roman" panose="02020603050405020304" pitchFamily="18" charset="0"/>
                <a:cs typeface="Times New Roman" panose="02020603050405020304" pitchFamily="18" charset="0"/>
              </a:rPr>
              <a:t>Professional values..</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They provide the foundation for nursing practice </a:t>
            </a:r>
            <a:r>
              <a:rPr lang="en-US" sz="3200" dirty="0" smtClean="0">
                <a:latin typeface="Times New Roman" panose="02020603050405020304" pitchFamily="18" charset="0"/>
                <a:cs typeface="Times New Roman" panose="02020603050405020304" pitchFamily="18" charset="0"/>
              </a:rPr>
              <a:t>&amp; guide </a:t>
            </a:r>
            <a:r>
              <a:rPr lang="en-US" sz="3200" dirty="0">
                <a:latin typeface="Times New Roman" panose="02020603050405020304" pitchFamily="18" charset="0"/>
                <a:cs typeface="Times New Roman" panose="02020603050405020304" pitchFamily="18" charset="0"/>
              </a:rPr>
              <a:t>the nurses interaction with </a:t>
            </a:r>
            <a:r>
              <a:rPr lang="en-US" sz="3200" dirty="0" err="1">
                <a:latin typeface="Times New Roman" panose="02020603050405020304" pitchFamily="18" charset="0"/>
                <a:cs typeface="Times New Roman" panose="02020603050405020304" pitchFamily="18" charset="0"/>
              </a:rPr>
              <a:t>pts</a:t>
            </a:r>
            <a:r>
              <a:rPr lang="en-US" sz="3200" dirty="0">
                <a:latin typeface="Times New Roman" panose="02020603050405020304" pitchFamily="18" charset="0"/>
                <a:cs typeface="Times New Roman" panose="02020603050405020304" pitchFamily="18" charset="0"/>
              </a:rPr>
              <a:t>; colleagues </a:t>
            </a:r>
            <a:r>
              <a:rPr lang="en-US" sz="3200" dirty="0" smtClean="0">
                <a:latin typeface="Times New Roman" panose="02020603050405020304" pitchFamily="18" charset="0"/>
                <a:cs typeface="Times New Roman" panose="02020603050405020304" pitchFamily="18" charset="0"/>
              </a:rPr>
              <a:t>&amp; public.</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Nurses </a:t>
            </a:r>
            <a:r>
              <a:rPr lang="en-US" sz="3200" dirty="0">
                <a:latin typeface="Times New Roman" panose="02020603050405020304" pitchFamily="18" charset="0"/>
                <a:cs typeface="Times New Roman" panose="02020603050405020304" pitchFamily="18" charset="0"/>
              </a:rPr>
              <a:t>professional values are acquired from code </a:t>
            </a:r>
            <a:r>
              <a:rPr lang="en-US" sz="3200" dirty="0" smtClean="0">
                <a:latin typeface="Times New Roman" panose="02020603050405020304" pitchFamily="18" charset="0"/>
                <a:cs typeface="Times New Roman" panose="02020603050405020304" pitchFamily="18" charset="0"/>
              </a:rPr>
              <a:t>of ethics</a:t>
            </a:r>
            <a:r>
              <a:rPr lang="en-US" sz="3200" dirty="0">
                <a:latin typeface="Times New Roman" panose="02020603050405020304" pitchFamily="18" charset="0"/>
                <a:cs typeface="Times New Roman" panose="02020603050405020304" pitchFamily="18" charset="0"/>
              </a:rPr>
              <a:t>, experiences, teachers &amp; peers.</a:t>
            </a:r>
          </a:p>
        </p:txBody>
      </p:sp>
    </p:spTree>
    <p:extLst>
      <p:ext uri="{BB962C8B-B14F-4D97-AF65-F5344CB8AC3E}">
        <p14:creationId xmlns:p14="http://schemas.microsoft.com/office/powerpoint/2010/main" val="20728532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ESSENTIAL NSG PROFESSIONAL VALUES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Altruism</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Autonomy</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Human </a:t>
            </a:r>
            <a:r>
              <a:rPr lang="en-US" sz="3200" dirty="0">
                <a:latin typeface="Times New Roman" panose="02020603050405020304" pitchFamily="18" charset="0"/>
                <a:cs typeface="Times New Roman" panose="02020603050405020304" pitchFamily="18" charset="0"/>
              </a:rPr>
              <a:t>dignity</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Integrity</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Social </a:t>
            </a:r>
            <a:r>
              <a:rPr lang="en-US" sz="3200" dirty="0">
                <a:latin typeface="Times New Roman" panose="02020603050405020304" pitchFamily="18" charset="0"/>
                <a:cs typeface="Times New Roman" panose="02020603050405020304" pitchFamily="18" charset="0"/>
              </a:rPr>
              <a:t>justice</a:t>
            </a:r>
          </a:p>
        </p:txBody>
      </p:sp>
    </p:spTree>
    <p:extLst>
      <p:ext uri="{BB962C8B-B14F-4D97-AF65-F5344CB8AC3E}">
        <p14:creationId xmlns:p14="http://schemas.microsoft.com/office/powerpoint/2010/main" val="38047483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b="1" i="1" dirty="0">
                <a:latin typeface="Times New Roman" panose="02020603050405020304" pitchFamily="18" charset="0"/>
                <a:cs typeface="Times New Roman" panose="02020603050405020304" pitchFamily="18" charset="0"/>
              </a:rPr>
              <a:t>Altruism: </a:t>
            </a:r>
          </a:p>
          <a:p>
            <a:pPr marL="0" indent="0" algn="just">
              <a:buNone/>
            </a:pPr>
            <a:r>
              <a:rPr lang="en-US" sz="3200" dirty="0" smtClean="0">
                <a:latin typeface="Times New Roman" panose="02020603050405020304" pitchFamily="18" charset="0"/>
                <a:cs typeface="Times New Roman" panose="02020603050405020304" pitchFamily="18" charset="0"/>
              </a:rPr>
              <a:t>Its </a:t>
            </a:r>
            <a:r>
              <a:rPr lang="en-US" sz="3200" dirty="0">
                <a:latin typeface="Times New Roman" panose="02020603050405020304" pitchFamily="18" charset="0"/>
                <a:cs typeface="Times New Roman" panose="02020603050405020304" pitchFamily="18" charset="0"/>
              </a:rPr>
              <a:t>a concern for the welfare &amp; well being </a:t>
            </a:r>
            <a:r>
              <a:rPr lang="en-US" sz="3200" dirty="0" smtClean="0">
                <a:latin typeface="Times New Roman" panose="02020603050405020304" pitchFamily="18" charset="0"/>
                <a:cs typeface="Times New Roman" panose="02020603050405020304" pitchFamily="18" charset="0"/>
              </a:rPr>
              <a:t>of others</a:t>
            </a:r>
            <a:r>
              <a:rPr lang="en-US" sz="3200" dirty="0">
                <a:latin typeface="Times New Roman" panose="02020603050405020304" pitchFamily="18" charset="0"/>
                <a:cs typeface="Times New Roman" panose="02020603050405020304" pitchFamily="18" charset="0"/>
              </a:rPr>
              <a:t>. In professional practice altruism is reflected by </a:t>
            </a:r>
            <a:r>
              <a:rPr lang="en-US" sz="3200" dirty="0" smtClean="0">
                <a:latin typeface="Times New Roman" panose="02020603050405020304" pitchFamily="18" charset="0"/>
                <a:cs typeface="Times New Roman" panose="02020603050405020304" pitchFamily="18" charset="0"/>
              </a:rPr>
              <a:t>the nurse’s </a:t>
            </a:r>
            <a:r>
              <a:rPr lang="en-US" sz="3200" dirty="0">
                <a:latin typeface="Times New Roman" panose="02020603050405020304" pitchFamily="18" charset="0"/>
                <a:cs typeface="Times New Roman" panose="02020603050405020304" pitchFamily="18" charset="0"/>
              </a:rPr>
              <a:t>concern for the welfare of </a:t>
            </a:r>
            <a:r>
              <a:rPr lang="en-US" sz="3200" dirty="0" err="1">
                <a:latin typeface="Times New Roman" panose="02020603050405020304" pitchFamily="18" charset="0"/>
                <a:cs typeface="Times New Roman" panose="02020603050405020304" pitchFamily="18" charset="0"/>
              </a:rPr>
              <a:t>pts</a:t>
            </a:r>
            <a:r>
              <a:rPr lang="en-US" sz="3200" dirty="0">
                <a:latin typeface="Times New Roman" panose="02020603050405020304" pitchFamily="18" charset="0"/>
                <a:cs typeface="Times New Roman" panose="02020603050405020304" pitchFamily="18" charset="0"/>
              </a:rPr>
              <a:t>, other nurses &amp; </a:t>
            </a:r>
            <a:r>
              <a:rPr lang="en-US" sz="3200" dirty="0" smtClean="0">
                <a:latin typeface="Times New Roman" panose="02020603050405020304" pitchFamily="18" charset="0"/>
                <a:cs typeface="Times New Roman" panose="02020603050405020304" pitchFamily="18" charset="0"/>
              </a:rPr>
              <a:t>other health </a:t>
            </a:r>
            <a:r>
              <a:rPr lang="en-US" sz="3200" dirty="0">
                <a:latin typeface="Times New Roman" panose="02020603050405020304" pitchFamily="18" charset="0"/>
                <a:cs typeface="Times New Roman" panose="02020603050405020304" pitchFamily="18" charset="0"/>
              </a:rPr>
              <a:t>care practitioners</a:t>
            </a:r>
            <a:r>
              <a:rPr lang="en-US" sz="3200" dirty="0" smtClean="0">
                <a:latin typeface="Times New Roman" panose="02020603050405020304" pitchFamily="18" charset="0"/>
                <a:cs typeface="Times New Roman" panose="02020603050405020304" pitchFamily="18" charset="0"/>
              </a:rPr>
              <a:t>.</a:t>
            </a:r>
            <a:r>
              <a:rPr lang="en-US" sz="3200" b="1" i="1" dirty="0">
                <a:latin typeface="Times New Roman" panose="02020603050405020304" pitchFamily="18" charset="0"/>
                <a:cs typeface="Times New Roman" panose="02020603050405020304" pitchFamily="18" charset="0"/>
              </a:rPr>
              <a:t> </a:t>
            </a:r>
          </a:p>
          <a:p>
            <a:pPr marL="0" indent="0" algn="just">
              <a:buNone/>
            </a:pPr>
            <a:r>
              <a:rPr lang="en-US" sz="3200" b="1" i="1" dirty="0" smtClean="0">
                <a:latin typeface="Times New Roman" panose="02020603050405020304" pitchFamily="18" charset="0"/>
                <a:cs typeface="Times New Roman" panose="02020603050405020304" pitchFamily="18" charset="0"/>
              </a:rPr>
              <a:t>Autonomy</a:t>
            </a:r>
            <a:r>
              <a:rPr lang="en-US" sz="3200" b="1" i="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Its the right to self determination. Professional practice reflects </a:t>
            </a:r>
            <a:r>
              <a:rPr lang="en-US" sz="3200" dirty="0" smtClean="0">
                <a:latin typeface="Times New Roman" panose="02020603050405020304" pitchFamily="18" charset="0"/>
                <a:cs typeface="Times New Roman" panose="02020603050405020304" pitchFamily="18" charset="0"/>
              </a:rPr>
              <a:t>autonomy when </a:t>
            </a:r>
            <a:r>
              <a:rPr lang="en-US" sz="3200" dirty="0">
                <a:latin typeface="Times New Roman" panose="02020603050405020304" pitchFamily="18" charset="0"/>
                <a:cs typeface="Times New Roman" panose="02020603050405020304" pitchFamily="18" charset="0"/>
              </a:rPr>
              <a:t>the nurse respects </a:t>
            </a:r>
            <a:r>
              <a:rPr lang="en-US" sz="3200" dirty="0" err="1">
                <a:latin typeface="Times New Roman" panose="02020603050405020304" pitchFamily="18" charset="0"/>
                <a:cs typeface="Times New Roman" panose="02020603050405020304" pitchFamily="18" charset="0"/>
              </a:rPr>
              <a:t>pts</a:t>
            </a:r>
            <a:r>
              <a:rPr lang="en-US" sz="3200" dirty="0">
                <a:latin typeface="Times New Roman" panose="02020603050405020304" pitchFamily="18" charset="0"/>
                <a:cs typeface="Times New Roman" panose="02020603050405020304" pitchFamily="18" charset="0"/>
              </a:rPr>
              <a:t> rights to make decisions about their health care.</a:t>
            </a:r>
          </a:p>
        </p:txBody>
      </p:sp>
    </p:spTree>
    <p:extLst>
      <p:ext uri="{BB962C8B-B14F-4D97-AF65-F5344CB8AC3E}">
        <p14:creationId xmlns:p14="http://schemas.microsoft.com/office/powerpoint/2010/main" val="9281305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b="1" i="1" dirty="0">
                <a:latin typeface="Times New Roman" panose="02020603050405020304" pitchFamily="18" charset="0"/>
                <a:cs typeface="Times New Roman" panose="02020603050405020304" pitchFamily="18" charset="0"/>
              </a:rPr>
              <a:t>Human dignity: </a:t>
            </a:r>
            <a:endParaRPr lang="en-US" b="1" i="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Its </a:t>
            </a:r>
            <a:r>
              <a:rPr lang="en-US" dirty="0">
                <a:latin typeface="Times New Roman" panose="02020603050405020304" pitchFamily="18" charset="0"/>
                <a:cs typeface="Times New Roman" panose="02020603050405020304" pitchFamily="18" charset="0"/>
              </a:rPr>
              <a:t>the respect for the inherent worth &amp; uniqueness of individuals </a:t>
            </a:r>
            <a:r>
              <a:rPr lang="en-US" dirty="0" smtClean="0">
                <a:latin typeface="Times New Roman" panose="02020603050405020304" pitchFamily="18" charset="0"/>
                <a:cs typeface="Times New Roman" panose="02020603050405020304" pitchFamily="18" charset="0"/>
              </a:rPr>
              <a:t>&amp; populations</a:t>
            </a:r>
            <a:r>
              <a:rPr lang="en-US" dirty="0">
                <a:latin typeface="Times New Roman" panose="02020603050405020304" pitchFamily="18" charset="0"/>
                <a:cs typeface="Times New Roman" panose="02020603050405020304" pitchFamily="18" charset="0"/>
              </a:rPr>
              <a:t>. In professional practice, human dignity is reflected when the nurse </a:t>
            </a:r>
            <a:r>
              <a:rPr lang="en-US" dirty="0" smtClean="0">
                <a:latin typeface="Times New Roman" panose="02020603050405020304" pitchFamily="18" charset="0"/>
                <a:cs typeface="Times New Roman" panose="02020603050405020304" pitchFamily="18" charset="0"/>
              </a:rPr>
              <a:t>values &amp; </a:t>
            </a:r>
            <a:r>
              <a:rPr lang="en-US" dirty="0">
                <a:latin typeface="Times New Roman" panose="02020603050405020304" pitchFamily="18" charset="0"/>
                <a:cs typeface="Times New Roman" panose="02020603050405020304" pitchFamily="18" charset="0"/>
              </a:rPr>
              <a:t>respects all </a:t>
            </a:r>
            <a:r>
              <a:rPr lang="en-US" dirty="0" err="1">
                <a:latin typeface="Times New Roman" panose="02020603050405020304" pitchFamily="18" charset="0"/>
                <a:cs typeface="Times New Roman" panose="02020603050405020304" pitchFamily="18" charset="0"/>
              </a:rPr>
              <a:t>pts</a:t>
            </a:r>
            <a:r>
              <a:rPr lang="en-US" dirty="0">
                <a:latin typeface="Times New Roman" panose="02020603050405020304" pitchFamily="18" charset="0"/>
                <a:cs typeface="Times New Roman" panose="02020603050405020304" pitchFamily="18" charset="0"/>
              </a:rPr>
              <a:t> &amp; </a:t>
            </a:r>
            <a:r>
              <a:rPr lang="en-US" dirty="0" smtClean="0">
                <a:latin typeface="Times New Roman" panose="02020603050405020304" pitchFamily="18" charset="0"/>
                <a:cs typeface="Times New Roman" panose="02020603050405020304" pitchFamily="18" charset="0"/>
              </a:rPr>
              <a:t>colleagues</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b="1" i="1" dirty="0" smtClean="0">
                <a:latin typeface="Times New Roman" panose="02020603050405020304" pitchFamily="18" charset="0"/>
                <a:cs typeface="Times New Roman" panose="02020603050405020304" pitchFamily="18" charset="0"/>
              </a:rPr>
              <a:t>Integrity</a:t>
            </a:r>
            <a:r>
              <a:rPr lang="en-US" b="1" i="1" dirty="0">
                <a:latin typeface="Times New Roman" panose="02020603050405020304" pitchFamily="18" charset="0"/>
                <a:cs typeface="Times New Roman" panose="02020603050405020304" pitchFamily="18" charset="0"/>
              </a:rPr>
              <a:t>: </a:t>
            </a:r>
            <a:endParaRPr lang="en-US" b="1" i="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Its </a:t>
            </a:r>
            <a:r>
              <a:rPr lang="en-US" dirty="0">
                <a:latin typeface="Times New Roman" panose="02020603050405020304" pitchFamily="18" charset="0"/>
                <a:cs typeface="Times New Roman" panose="02020603050405020304" pitchFamily="18" charset="0"/>
              </a:rPr>
              <a:t>acting in accordance with an appropriate code of ethics &amp; accepted </a:t>
            </a:r>
            <a:r>
              <a:rPr lang="en-US" dirty="0" err="1" smtClean="0">
                <a:latin typeface="Times New Roman" panose="02020603050405020304" pitchFamily="18" charset="0"/>
                <a:cs typeface="Times New Roman" panose="02020603050405020304" pitchFamily="18" charset="0"/>
              </a:rPr>
              <a:t>stds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practice. Integrity is reflected in professional practice when the nurse is honest </a:t>
            </a:r>
            <a:r>
              <a:rPr lang="en-US" dirty="0" smtClean="0">
                <a:latin typeface="Times New Roman" panose="02020603050405020304" pitchFamily="18" charset="0"/>
                <a:cs typeface="Times New Roman" panose="02020603050405020304" pitchFamily="18" charset="0"/>
              </a:rPr>
              <a:t>&amp; provides </a:t>
            </a:r>
            <a:r>
              <a:rPr lang="en-US" dirty="0">
                <a:latin typeface="Times New Roman" panose="02020603050405020304" pitchFamily="18" charset="0"/>
                <a:cs typeface="Times New Roman" panose="02020603050405020304" pitchFamily="18" charset="0"/>
              </a:rPr>
              <a:t>care based on an ethical frame work that is accepted within the profession.</a:t>
            </a:r>
          </a:p>
        </p:txBody>
      </p:sp>
    </p:spTree>
    <p:extLst>
      <p:ext uri="{BB962C8B-B14F-4D97-AF65-F5344CB8AC3E}">
        <p14:creationId xmlns:p14="http://schemas.microsoft.com/office/powerpoint/2010/main" val="29495491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b="1" i="1" dirty="0">
                <a:latin typeface="Times New Roman" panose="02020603050405020304" pitchFamily="18" charset="0"/>
                <a:cs typeface="Times New Roman" panose="02020603050405020304" pitchFamily="18" charset="0"/>
              </a:rPr>
              <a:t>Social justice</a:t>
            </a:r>
            <a:r>
              <a:rPr lang="en-US" sz="3200" b="1" i="1" dirty="0" smtClean="0">
                <a:latin typeface="Times New Roman" panose="02020603050405020304" pitchFamily="18" charset="0"/>
                <a:cs typeface="Times New Roman" panose="02020603050405020304" pitchFamily="18" charset="0"/>
              </a:rPr>
              <a:t>:</a:t>
            </a:r>
          </a:p>
          <a:p>
            <a:pPr marL="0" indent="0" algn="just">
              <a:buNone/>
            </a:pPr>
            <a:r>
              <a:rPr lang="en-US" sz="3200" b="1" i="1"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Its upholding moral, legal &amp; humanistic principles. This value </a:t>
            </a:r>
            <a:r>
              <a:rPr lang="en-US" sz="3200" dirty="0" smtClean="0">
                <a:latin typeface="Times New Roman" panose="02020603050405020304" pitchFamily="18" charset="0"/>
                <a:cs typeface="Times New Roman" panose="02020603050405020304" pitchFamily="18" charset="0"/>
              </a:rPr>
              <a:t>is reflected </a:t>
            </a:r>
            <a:r>
              <a:rPr lang="en-US" sz="3200" dirty="0">
                <a:latin typeface="Times New Roman" panose="02020603050405020304" pitchFamily="18" charset="0"/>
                <a:cs typeface="Times New Roman" panose="02020603050405020304" pitchFamily="18" charset="0"/>
              </a:rPr>
              <a:t>in professional practice when the nurse works to assure equal </a:t>
            </a:r>
            <a:r>
              <a:rPr lang="en-US" sz="3200" dirty="0" smtClean="0">
                <a:latin typeface="Times New Roman" panose="02020603050405020304" pitchFamily="18" charset="0"/>
                <a:cs typeface="Times New Roman" panose="02020603050405020304" pitchFamily="18" charset="0"/>
              </a:rPr>
              <a:t>treatment under </a:t>
            </a:r>
            <a:r>
              <a:rPr lang="en-US" sz="3200" dirty="0">
                <a:latin typeface="Times New Roman" panose="02020603050405020304" pitchFamily="18" charset="0"/>
                <a:cs typeface="Times New Roman" panose="02020603050405020304" pitchFamily="18" charset="0"/>
              </a:rPr>
              <a:t>the law &amp; equal access to quality health care.</a:t>
            </a:r>
          </a:p>
        </p:txBody>
      </p:sp>
    </p:spTree>
    <p:extLst>
      <p:ext uri="{BB962C8B-B14F-4D97-AF65-F5344CB8AC3E}">
        <p14:creationId xmlns:p14="http://schemas.microsoft.com/office/powerpoint/2010/main" val="1518678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Scope  of nursing</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The tasks of nursing are: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To promote health </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o prevent disease  </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o help ill-person to healing (to assist healing)</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To assist the dying patient to pass away with quietude, peace, and dignity.(to ease suffering)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68637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Personal </a:t>
            </a:r>
            <a:r>
              <a:rPr lang="en-US" b="1" dirty="0" smtClean="0">
                <a:latin typeface="Times New Roman" panose="02020603050405020304" pitchFamily="18" charset="0"/>
                <a:cs typeface="Times New Roman" panose="02020603050405020304" pitchFamily="18" charset="0"/>
              </a:rPr>
              <a:t>Attributes of professional nurse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Personal attributes that help a nurse to </a:t>
            </a:r>
            <a:r>
              <a:rPr lang="en-US" sz="3200" dirty="0" smtClean="0">
                <a:latin typeface="Times New Roman" panose="02020603050405020304" pitchFamily="18" charset="0"/>
                <a:cs typeface="Times New Roman" panose="02020603050405020304" pitchFamily="18" charset="0"/>
              </a:rPr>
              <a:t>display professionalism </a:t>
            </a:r>
            <a:r>
              <a:rPr lang="en-US" sz="3200" dirty="0">
                <a:latin typeface="Times New Roman" panose="02020603050405020304" pitchFamily="18" charset="0"/>
                <a:cs typeface="Times New Roman" panose="02020603050405020304" pitchFamily="18" charset="0"/>
              </a:rPr>
              <a:t>include:</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Good personal appearance with a </a:t>
            </a:r>
            <a:r>
              <a:rPr lang="en-US" sz="3200" dirty="0" smtClean="0">
                <a:latin typeface="Times New Roman" panose="02020603050405020304" pitchFamily="18" charset="0"/>
                <a:cs typeface="Times New Roman" panose="02020603050405020304" pitchFamily="18" charset="0"/>
              </a:rPr>
              <a:t>voice that </a:t>
            </a:r>
            <a:r>
              <a:rPr lang="en-US" sz="3200" dirty="0">
                <a:latin typeface="Times New Roman" panose="02020603050405020304" pitchFamily="18" charset="0"/>
                <a:cs typeface="Times New Roman" panose="02020603050405020304" pitchFamily="18" charset="0"/>
              </a:rPr>
              <a:t>does not scare patients</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 </a:t>
            </a:r>
            <a:r>
              <a:rPr lang="en-US" sz="3200" dirty="0">
                <a:latin typeface="Times New Roman" panose="02020603050405020304" pitchFamily="18" charset="0"/>
                <a:cs typeface="Times New Roman" panose="02020603050405020304" pitchFamily="18" charset="0"/>
              </a:rPr>
              <a:t>ready smile, gentle hand, orderly </a:t>
            </a:r>
            <a:r>
              <a:rPr lang="en-US" sz="3200" dirty="0" smtClean="0">
                <a:latin typeface="Times New Roman" panose="02020603050405020304" pitchFamily="18" charset="0"/>
                <a:cs typeface="Times New Roman" panose="02020603050405020304" pitchFamily="18" charset="0"/>
              </a:rPr>
              <a:t>in thought </a:t>
            </a:r>
            <a:r>
              <a:rPr lang="en-US" sz="3200" dirty="0">
                <a:latin typeface="Times New Roman" panose="02020603050405020304" pitchFamily="18" charset="0"/>
                <a:cs typeface="Times New Roman" panose="02020603050405020304" pitchFamily="18" charset="0"/>
              </a:rPr>
              <a:t>and action</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Emotionally mature, </a:t>
            </a:r>
            <a:r>
              <a:rPr lang="en-US" sz="3200" dirty="0" smtClean="0">
                <a:latin typeface="Times New Roman" panose="02020603050405020304" pitchFamily="18" charset="0"/>
                <a:cs typeface="Times New Roman" panose="02020603050405020304" pitchFamily="18" charset="0"/>
              </a:rPr>
              <a:t>compassionate, dignified</a:t>
            </a:r>
            <a:r>
              <a:rPr lang="en-US" sz="3200" dirty="0">
                <a:latin typeface="Times New Roman" panose="02020603050405020304" pitchFamily="18" charset="0"/>
                <a:cs typeface="Times New Roman" panose="02020603050405020304" pitchFamily="18" charset="0"/>
              </a:rPr>
              <a:t>, tolerant, friendly, </a:t>
            </a:r>
            <a:r>
              <a:rPr lang="en-US" sz="3200" dirty="0" smtClean="0">
                <a:latin typeface="Times New Roman" panose="02020603050405020304" pitchFamily="18" charset="0"/>
                <a:cs typeface="Times New Roman" panose="02020603050405020304" pitchFamily="18" charset="0"/>
              </a:rPr>
              <a:t>sympathetic and </a:t>
            </a:r>
            <a:r>
              <a:rPr lang="en-US" sz="3200" dirty="0">
                <a:latin typeface="Times New Roman" panose="02020603050405020304" pitchFamily="18" charset="0"/>
                <a:cs typeface="Times New Roman" panose="02020603050405020304" pitchFamily="18" charset="0"/>
              </a:rPr>
              <a:t>interested in other people</a:t>
            </a:r>
          </a:p>
        </p:txBody>
      </p:sp>
    </p:spTree>
    <p:extLst>
      <p:ext uri="{BB962C8B-B14F-4D97-AF65-F5344CB8AC3E}">
        <p14:creationId xmlns:p14="http://schemas.microsoft.com/office/powerpoint/2010/main" val="22316425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All characteristics are advantageous to </a:t>
            </a:r>
            <a:r>
              <a:rPr lang="en-US" dirty="0" smtClean="0">
                <a:latin typeface="Times New Roman" panose="02020603050405020304" pitchFamily="18" charset="0"/>
                <a:cs typeface="Times New Roman" panose="02020603050405020304" pitchFamily="18" charset="0"/>
              </a:rPr>
              <a:t>the creation </a:t>
            </a:r>
            <a:r>
              <a:rPr lang="en-US" dirty="0">
                <a:latin typeface="Times New Roman" panose="02020603050405020304" pitchFamily="18" charset="0"/>
                <a:cs typeface="Times New Roman" panose="02020603050405020304" pitchFamily="18" charset="0"/>
              </a:rPr>
              <a:t>of a friendly and </a:t>
            </a:r>
            <a:r>
              <a:rPr lang="en-US" dirty="0" smtClean="0">
                <a:latin typeface="Times New Roman" panose="02020603050405020304" pitchFamily="18" charset="0"/>
                <a:cs typeface="Times New Roman" panose="02020603050405020304" pitchFamily="18" charset="0"/>
              </a:rPr>
              <a:t>conducive environment </a:t>
            </a:r>
            <a:r>
              <a:rPr lang="en-US" dirty="0">
                <a:latin typeface="Times New Roman" panose="02020603050405020304" pitchFamily="18" charset="0"/>
                <a:cs typeface="Times New Roman" panose="02020603050405020304" pitchFamily="18" charset="0"/>
              </a:rPr>
              <a:t>for the patient's recovery.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As a All </a:t>
            </a:r>
            <a:r>
              <a:rPr lang="en-US" dirty="0">
                <a:latin typeface="Times New Roman" panose="02020603050405020304" pitchFamily="18" charset="0"/>
                <a:cs typeface="Times New Roman" panose="02020603050405020304" pitchFamily="18" charset="0"/>
              </a:rPr>
              <a:t>characteristics are advantageous to </a:t>
            </a:r>
            <a:r>
              <a:rPr lang="en-US" dirty="0" smtClean="0">
                <a:latin typeface="Times New Roman" panose="02020603050405020304" pitchFamily="18" charset="0"/>
                <a:cs typeface="Times New Roman" panose="02020603050405020304" pitchFamily="18" charset="0"/>
              </a:rPr>
              <a:t>the creation </a:t>
            </a:r>
            <a:r>
              <a:rPr lang="en-US" dirty="0">
                <a:latin typeface="Times New Roman" panose="02020603050405020304" pitchFamily="18" charset="0"/>
                <a:cs typeface="Times New Roman" panose="02020603050405020304" pitchFamily="18" charset="0"/>
              </a:rPr>
              <a:t>of a friendly and </a:t>
            </a:r>
            <a:r>
              <a:rPr lang="en-US" dirty="0" smtClean="0">
                <a:latin typeface="Times New Roman" panose="02020603050405020304" pitchFamily="18" charset="0"/>
                <a:cs typeface="Times New Roman" panose="02020603050405020304" pitchFamily="18" charset="0"/>
              </a:rPr>
              <a:t>conducive environment </a:t>
            </a:r>
            <a:r>
              <a:rPr lang="en-US" dirty="0">
                <a:latin typeface="Times New Roman" panose="02020603050405020304" pitchFamily="18" charset="0"/>
                <a:cs typeface="Times New Roman" panose="02020603050405020304" pitchFamily="18" charset="0"/>
              </a:rPr>
              <a:t>for the patient's recovery.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Remember</a:t>
            </a:r>
            <a:r>
              <a:rPr lang="en-US" dirty="0">
                <a:latin typeface="Times New Roman" panose="02020603050405020304" pitchFamily="18" charset="0"/>
                <a:cs typeface="Times New Roman" panose="02020603050405020304" pitchFamily="18" charset="0"/>
              </a:rPr>
              <a:t>: A professional nurse at </a:t>
            </a:r>
            <a:r>
              <a:rPr lang="en-US" dirty="0" smtClean="0">
                <a:latin typeface="Times New Roman" panose="02020603050405020304" pitchFamily="18" charset="0"/>
                <a:cs typeface="Times New Roman" panose="02020603050405020304" pitchFamily="18" charset="0"/>
              </a:rPr>
              <a:t>all times </a:t>
            </a:r>
            <a:r>
              <a:rPr lang="en-US" dirty="0">
                <a:latin typeface="Times New Roman" panose="02020603050405020304" pitchFamily="18" charset="0"/>
                <a:cs typeface="Times New Roman" panose="02020603050405020304" pitchFamily="18" charset="0"/>
              </a:rPr>
              <a:t>displays integrity, commitment </a:t>
            </a:r>
            <a:r>
              <a:rPr lang="en-US" dirty="0" smtClean="0">
                <a:latin typeface="Times New Roman" panose="02020603050405020304" pitchFamily="18" charset="0"/>
                <a:cs typeface="Times New Roman" panose="02020603050405020304" pitchFamily="18" charset="0"/>
              </a:rPr>
              <a:t>and ethical behavior . </a:t>
            </a:r>
            <a:r>
              <a:rPr lang="en-US" dirty="0">
                <a:latin typeface="Times New Roman" panose="02020603050405020304" pitchFamily="18" charset="0"/>
                <a:cs typeface="Times New Roman" panose="02020603050405020304" pitchFamily="18" charset="0"/>
              </a:rPr>
              <a:t>They display </a:t>
            </a:r>
            <a:r>
              <a:rPr lang="en-US" dirty="0" smtClean="0">
                <a:latin typeface="Times New Roman" panose="02020603050405020304" pitchFamily="18" charset="0"/>
                <a:cs typeface="Times New Roman" panose="02020603050405020304" pitchFamily="18" charset="0"/>
              </a:rPr>
              <a:t>intelligence, good judgment </a:t>
            </a:r>
            <a:r>
              <a:rPr lang="en-US" dirty="0">
                <a:latin typeface="Times New Roman" panose="02020603050405020304" pitchFamily="18" charset="0"/>
                <a:cs typeface="Times New Roman" panose="02020603050405020304" pitchFamily="18" charset="0"/>
              </a:rPr>
              <a:t>and handle </a:t>
            </a:r>
            <a:r>
              <a:rPr lang="en-US" dirty="0" smtClean="0">
                <a:latin typeface="Times New Roman" panose="02020603050405020304" pitchFamily="18" charset="0"/>
                <a:cs typeface="Times New Roman" panose="02020603050405020304" pitchFamily="18" charset="0"/>
              </a:rPr>
              <a:t>emergencies well. A </a:t>
            </a:r>
            <a:r>
              <a:rPr lang="en-US" dirty="0">
                <a:latin typeface="Times New Roman" panose="02020603050405020304" pitchFamily="18" charset="0"/>
                <a:cs typeface="Times New Roman" panose="02020603050405020304" pitchFamily="18" charset="0"/>
              </a:rPr>
              <a:t>professional nurse is also responsible </a:t>
            </a:r>
            <a:r>
              <a:rPr lang="en-US" dirty="0" smtClean="0">
                <a:latin typeface="Times New Roman" panose="02020603050405020304" pitchFamily="18" charset="0"/>
                <a:cs typeface="Times New Roman" panose="02020603050405020304" pitchFamily="18" charset="0"/>
              </a:rPr>
              <a:t>in professional </a:t>
            </a:r>
            <a:r>
              <a:rPr lang="en-US" dirty="0">
                <a:latin typeface="Times New Roman" panose="02020603050405020304" pitchFamily="18" charset="0"/>
                <a:cs typeface="Times New Roman" panose="02020603050405020304" pitchFamily="18" charset="0"/>
              </a:rPr>
              <a:t>and social situations.</a:t>
            </a:r>
          </a:p>
        </p:txBody>
      </p:sp>
    </p:spTree>
    <p:extLst>
      <p:ext uri="{BB962C8B-B14F-4D97-AF65-F5344CB8AC3E}">
        <p14:creationId xmlns:p14="http://schemas.microsoft.com/office/powerpoint/2010/main" val="20133482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b="1" dirty="0">
                <a:latin typeface="Times New Roman" panose="02020603050405020304" pitchFamily="18" charset="0"/>
                <a:cs typeface="Times New Roman" panose="02020603050405020304" pitchFamily="18" charset="0"/>
              </a:rPr>
              <a:t>Personal </a:t>
            </a:r>
            <a:r>
              <a:rPr lang="en-US" b="1" dirty="0" smtClean="0">
                <a:latin typeface="Times New Roman" panose="02020603050405020304" pitchFamily="18" charset="0"/>
                <a:cs typeface="Times New Roman" panose="02020603050405020304" pitchFamily="18" charset="0"/>
              </a:rPr>
              <a:t>Grooming</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Personal </a:t>
            </a:r>
            <a:r>
              <a:rPr lang="en-US" dirty="0">
                <a:latin typeface="Times New Roman" panose="02020603050405020304" pitchFamily="18" charset="0"/>
                <a:cs typeface="Times New Roman" panose="02020603050405020304" pitchFamily="18" charset="0"/>
              </a:rPr>
              <a:t>grooming is very important to </a:t>
            </a:r>
            <a:r>
              <a:rPr lang="en-US" dirty="0" smtClean="0">
                <a:latin typeface="Times New Roman" panose="02020603050405020304" pitchFamily="18" charset="0"/>
                <a:cs typeface="Times New Roman" panose="02020603050405020304" pitchFamily="18" charset="0"/>
              </a:rPr>
              <a:t>nurses. Remember</a:t>
            </a:r>
            <a:r>
              <a:rPr lang="en-US" dirty="0">
                <a:latin typeface="Times New Roman" panose="02020603050405020304" pitchFamily="18" charset="0"/>
                <a:cs typeface="Times New Roman" panose="02020603050405020304" pitchFamily="18" charset="0"/>
              </a:rPr>
              <a:t>, every patient has a mental </a:t>
            </a:r>
            <a:r>
              <a:rPr lang="en-US" dirty="0" smtClean="0">
                <a:latin typeface="Times New Roman" panose="02020603050405020304" pitchFamily="18" charset="0"/>
                <a:cs typeface="Times New Roman" panose="02020603050405020304" pitchFamily="18" charset="0"/>
              </a:rPr>
              <a:t>picture or </a:t>
            </a:r>
            <a:r>
              <a:rPr lang="en-US" dirty="0">
                <a:latin typeface="Times New Roman" panose="02020603050405020304" pitchFamily="18" charset="0"/>
                <a:cs typeface="Times New Roman" panose="02020603050405020304" pitchFamily="18" charset="0"/>
              </a:rPr>
              <a:t>image of how their nurse should be</a:t>
            </a:r>
            <a:r>
              <a:rPr lang="en-US"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The nurse appearance provide security  and hope to patient </a:t>
            </a:r>
            <a:r>
              <a:rPr lang="en-US" dirty="0">
                <a:latin typeface="Times New Roman" panose="02020603050405020304" pitchFamily="18" charset="0"/>
                <a:cs typeface="Times New Roman" panose="02020603050405020304" pitchFamily="18" charset="0"/>
              </a:rPr>
              <a:t>A nurse's uniform should not be tight or </a:t>
            </a:r>
            <a:r>
              <a:rPr lang="en-US" dirty="0" smtClean="0">
                <a:latin typeface="Times New Roman" panose="02020603050405020304" pitchFamily="18" charset="0"/>
                <a:cs typeface="Times New Roman" panose="02020603050405020304" pitchFamily="18" charset="0"/>
              </a:rPr>
              <a:t>very loose </a:t>
            </a:r>
            <a:r>
              <a:rPr lang="en-US" dirty="0">
                <a:latin typeface="Times New Roman" panose="02020603050405020304" pitchFamily="18" charset="0"/>
                <a:cs typeface="Times New Roman" panose="02020603050405020304" pitchFamily="18" charset="0"/>
              </a:rPr>
              <a:t>to hinder free movement during </a:t>
            </a:r>
            <a:r>
              <a:rPr lang="en-US" dirty="0" smtClean="0">
                <a:latin typeface="Times New Roman" panose="02020603050405020304" pitchFamily="18" charset="0"/>
                <a:cs typeface="Times New Roman" panose="02020603050405020304" pitchFamily="18" charset="0"/>
              </a:rPr>
              <a:t>an emergency</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must be very clean to </a:t>
            </a:r>
            <a:r>
              <a:rPr lang="en-US" dirty="0" smtClean="0">
                <a:latin typeface="Times New Roman" panose="02020603050405020304" pitchFamily="18" charset="0"/>
                <a:cs typeface="Times New Roman" panose="02020603050405020304" pitchFamily="18" charset="0"/>
              </a:rPr>
              <a:t>prevent cross </a:t>
            </a:r>
            <a:r>
              <a:rPr lang="en-US" dirty="0">
                <a:latin typeface="Times New Roman" panose="02020603050405020304" pitchFamily="18" charset="0"/>
                <a:cs typeface="Times New Roman" panose="02020603050405020304" pitchFamily="18" charset="0"/>
              </a:rPr>
              <a:t>infection and is to be well pressed. </a:t>
            </a:r>
            <a:endParaRPr lang="en-US"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dress </a:t>
            </a:r>
            <a:r>
              <a:rPr lang="en-US" dirty="0">
                <a:latin typeface="Times New Roman" panose="02020603050405020304" pitchFamily="18" charset="0"/>
                <a:cs typeface="Times New Roman" panose="02020603050405020304" pitchFamily="18" charset="0"/>
              </a:rPr>
              <a:t>or skirt should be below the knee cap </a:t>
            </a:r>
            <a:r>
              <a:rPr lang="en-US" dirty="0" smtClean="0">
                <a:latin typeface="Times New Roman" panose="02020603050405020304" pitchFamily="18" charset="0"/>
                <a:cs typeface="Times New Roman" panose="02020603050405020304" pitchFamily="18" charset="0"/>
              </a:rPr>
              <a:t>to give </a:t>
            </a:r>
            <a:r>
              <a:rPr lang="en-US" dirty="0">
                <a:latin typeface="Times New Roman" panose="02020603050405020304" pitchFamily="18" charset="0"/>
                <a:cs typeface="Times New Roman" panose="02020603050405020304" pitchFamily="18" charset="0"/>
              </a:rPr>
              <a:t>allowance for bending. The </a:t>
            </a:r>
            <a:r>
              <a:rPr lang="en-US" dirty="0" smtClean="0">
                <a:latin typeface="Times New Roman" panose="02020603050405020304" pitchFamily="18" charset="0"/>
                <a:cs typeface="Times New Roman" panose="02020603050405020304" pitchFamily="18" charset="0"/>
              </a:rPr>
              <a:t>material should </a:t>
            </a:r>
            <a:r>
              <a:rPr lang="en-US" dirty="0">
                <a:latin typeface="Times New Roman" panose="02020603050405020304" pitchFamily="18" charset="0"/>
                <a:cs typeface="Times New Roman" panose="02020603050405020304" pitchFamily="18" charset="0"/>
              </a:rPr>
              <a:t>not be 'see-through'.</a:t>
            </a:r>
          </a:p>
        </p:txBody>
      </p:sp>
    </p:spTree>
    <p:extLst>
      <p:ext uri="{BB962C8B-B14F-4D97-AF65-F5344CB8AC3E}">
        <p14:creationId xmlns:p14="http://schemas.microsoft.com/office/powerpoint/2010/main" val="40513505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Female nurses should avoid bright inner </a:t>
            </a:r>
            <a:r>
              <a:rPr lang="en-US" sz="3200" dirty="0" smtClean="0">
                <a:latin typeface="Times New Roman" panose="02020603050405020304" pitchFamily="18" charset="0"/>
                <a:cs typeface="Times New Roman" panose="02020603050405020304" pitchFamily="18" charset="0"/>
              </a:rPr>
              <a:t>wear especially </a:t>
            </a:r>
            <a:r>
              <a:rPr lang="en-US" sz="3200" dirty="0">
                <a:latin typeface="Times New Roman" panose="02020603050405020304" pitchFamily="18" charset="0"/>
                <a:cs typeface="Times New Roman" panose="02020603050405020304" pitchFamily="18" charset="0"/>
              </a:rPr>
              <a:t>if their uniform is white.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uniform should </a:t>
            </a:r>
            <a:r>
              <a:rPr lang="en-US" sz="3200" dirty="0">
                <a:latin typeface="Times New Roman" panose="02020603050405020304" pitchFamily="18" charset="0"/>
                <a:cs typeface="Times New Roman" panose="02020603050405020304" pitchFamily="18" charset="0"/>
              </a:rPr>
              <a:t>be well maintained, that is, </a:t>
            </a:r>
            <a:r>
              <a:rPr lang="en-US" sz="3200" dirty="0" smtClean="0">
                <a:latin typeface="Times New Roman" panose="02020603050405020304" pitchFamily="18" charset="0"/>
                <a:cs typeface="Times New Roman" panose="02020603050405020304" pitchFamily="18" charset="0"/>
              </a:rPr>
              <a:t>fallen buttons </a:t>
            </a:r>
            <a:r>
              <a:rPr lang="en-US" sz="3200" dirty="0">
                <a:latin typeface="Times New Roman" panose="02020603050405020304" pitchFamily="18" charset="0"/>
                <a:cs typeface="Times New Roman" panose="02020603050405020304" pitchFamily="18" charset="0"/>
              </a:rPr>
              <a:t>or torn zippers should be replaced, </a:t>
            </a:r>
            <a:r>
              <a:rPr lang="en-US" sz="3200" dirty="0" smtClean="0">
                <a:latin typeface="Times New Roman" panose="02020603050405020304" pitchFamily="18" charset="0"/>
                <a:cs typeface="Times New Roman" panose="02020603050405020304" pitchFamily="18" charset="0"/>
              </a:rPr>
              <a:t>rips and </a:t>
            </a:r>
            <a:r>
              <a:rPr lang="en-US" sz="3200" dirty="0">
                <a:latin typeface="Times New Roman" panose="02020603050405020304" pitchFamily="18" charset="0"/>
                <a:cs typeface="Times New Roman" panose="02020603050405020304" pitchFamily="18" charset="0"/>
              </a:rPr>
              <a:t>tears mended and stains removed</a:t>
            </a:r>
            <a:r>
              <a:rPr lang="en-US"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As you are aware, hair is a source of </a:t>
            </a:r>
            <a:r>
              <a:rPr lang="en-US" sz="3200" dirty="0" smtClean="0">
                <a:latin typeface="Times New Roman" panose="02020603050405020304" pitchFamily="18" charset="0"/>
                <a:cs typeface="Times New Roman" panose="02020603050405020304" pitchFamily="18" charset="0"/>
              </a:rPr>
              <a:t>microorganisms.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Female </a:t>
            </a:r>
            <a:r>
              <a:rPr lang="en-US" sz="3200" dirty="0">
                <a:latin typeface="Times New Roman" panose="02020603050405020304" pitchFamily="18" charset="0"/>
                <a:cs typeface="Times New Roman" panose="02020603050405020304" pitchFamily="18" charset="0"/>
              </a:rPr>
              <a:t>nurses should tie back </a:t>
            </a:r>
            <a:r>
              <a:rPr lang="en-US" sz="3200" dirty="0" smtClean="0">
                <a:latin typeface="Times New Roman" panose="02020603050405020304" pitchFamily="18" charset="0"/>
                <a:cs typeface="Times New Roman" panose="02020603050405020304" pitchFamily="18" charset="0"/>
              </a:rPr>
              <a:t>long hair </a:t>
            </a:r>
            <a:r>
              <a:rPr lang="en-US" sz="3200" dirty="0">
                <a:latin typeface="Times New Roman" panose="02020603050405020304" pitchFamily="18" charset="0"/>
                <a:cs typeface="Times New Roman" panose="02020603050405020304" pitchFamily="18" charset="0"/>
              </a:rPr>
              <a:t>neatly.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Male </a:t>
            </a:r>
            <a:r>
              <a:rPr lang="en-US" sz="3200" dirty="0">
                <a:latin typeface="Times New Roman" panose="02020603050405020304" pitchFamily="18" charset="0"/>
                <a:cs typeface="Times New Roman" panose="02020603050405020304" pitchFamily="18" charset="0"/>
              </a:rPr>
              <a:t>nurses should have </a:t>
            </a:r>
            <a:r>
              <a:rPr lang="en-US" sz="3200" dirty="0" smtClean="0">
                <a:latin typeface="Times New Roman" panose="02020603050405020304" pitchFamily="18" charset="0"/>
                <a:cs typeface="Times New Roman" panose="02020603050405020304" pitchFamily="18" charset="0"/>
              </a:rPr>
              <a:t>their beards </a:t>
            </a:r>
            <a:r>
              <a:rPr lang="en-US" sz="3200" dirty="0">
                <a:latin typeface="Times New Roman" panose="02020603050405020304" pitchFamily="18" charset="0"/>
                <a:cs typeface="Times New Roman" panose="02020603050405020304" pitchFamily="18" charset="0"/>
              </a:rPr>
              <a:t>and moustaches neatly shaven. </a:t>
            </a:r>
            <a:r>
              <a:rPr lang="en-US" sz="3200" dirty="0" smtClean="0">
                <a:latin typeface="Times New Roman" panose="02020603050405020304" pitchFamily="18" charset="0"/>
                <a:cs typeface="Times New Roman" panose="02020603050405020304" pitchFamily="18" charset="0"/>
              </a:rPr>
              <a:t>The nurse's </a:t>
            </a:r>
            <a:r>
              <a:rPr lang="en-US" sz="3200" dirty="0">
                <a:latin typeface="Times New Roman" panose="02020603050405020304" pitchFamily="18" charset="0"/>
                <a:cs typeface="Times New Roman" panose="02020603050405020304" pitchFamily="18" charset="0"/>
              </a:rPr>
              <a:t>cap should be worn neatly </a:t>
            </a:r>
            <a:r>
              <a:rPr lang="en-US" sz="3200" dirty="0" smtClean="0">
                <a:latin typeface="Times New Roman" panose="02020603050405020304" pitchFamily="18" charset="0"/>
                <a:cs typeface="Times New Roman" panose="02020603050405020304" pitchFamily="18" charset="0"/>
              </a:rPr>
              <a:t>and securely</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081396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Shoes should be low-heeled and soft to </a:t>
            </a:r>
            <a:r>
              <a:rPr lang="en-US" sz="3200" dirty="0" smtClean="0">
                <a:latin typeface="Times New Roman" panose="02020603050405020304" pitchFamily="18" charset="0"/>
                <a:cs typeface="Times New Roman" panose="02020603050405020304" pitchFamily="18" charset="0"/>
              </a:rPr>
              <a:t>avoid making </a:t>
            </a:r>
            <a:r>
              <a:rPr lang="en-US" sz="3200" dirty="0">
                <a:latin typeface="Times New Roman" panose="02020603050405020304" pitchFamily="18" charset="0"/>
                <a:cs typeface="Times New Roman" panose="02020603050405020304" pitchFamily="18" charset="0"/>
              </a:rPr>
              <a:t>excessive noise, which may </a:t>
            </a:r>
            <a:r>
              <a:rPr lang="en-US" sz="3200" dirty="0" smtClean="0">
                <a:latin typeface="Times New Roman" panose="02020603050405020304" pitchFamily="18" charset="0"/>
                <a:cs typeface="Times New Roman" panose="02020603050405020304" pitchFamily="18" charset="0"/>
              </a:rPr>
              <a:t>disturb patients</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nurse should maintain daily </a:t>
            </a:r>
            <a:r>
              <a:rPr lang="en-US" sz="3200" dirty="0" smtClean="0">
                <a:latin typeface="Times New Roman" panose="02020603050405020304" pitchFamily="18" charset="0"/>
                <a:cs typeface="Times New Roman" panose="02020603050405020304" pitchFamily="18" charset="0"/>
              </a:rPr>
              <a:t>care of </a:t>
            </a:r>
            <a:r>
              <a:rPr lang="en-US" sz="3200" dirty="0">
                <a:latin typeface="Times New Roman" panose="02020603050405020304" pitchFamily="18" charset="0"/>
                <a:cs typeface="Times New Roman" panose="02020603050405020304" pitchFamily="18" charset="0"/>
              </a:rPr>
              <a:t>shoes, socks or stockings in order to </a:t>
            </a:r>
            <a:r>
              <a:rPr lang="en-US" sz="3200" dirty="0" smtClean="0">
                <a:latin typeface="Times New Roman" panose="02020603050405020304" pitchFamily="18" charset="0"/>
                <a:cs typeface="Times New Roman" panose="02020603050405020304" pitchFamily="18" charset="0"/>
              </a:rPr>
              <a:t>prevent cross </a:t>
            </a:r>
            <a:r>
              <a:rPr lang="en-US" sz="3200" dirty="0">
                <a:latin typeface="Times New Roman" panose="02020603050405020304" pitchFamily="18" charset="0"/>
                <a:cs typeface="Times New Roman" panose="02020603050405020304" pitchFamily="18" charset="0"/>
              </a:rPr>
              <a:t>infection. Nails should be trimmed </a:t>
            </a:r>
            <a:r>
              <a:rPr lang="en-US" sz="3200" dirty="0" smtClean="0">
                <a:latin typeface="Times New Roman" panose="02020603050405020304" pitchFamily="18" charset="0"/>
                <a:cs typeface="Times New Roman" panose="02020603050405020304" pitchFamily="18" charset="0"/>
              </a:rPr>
              <a:t>and coloured </a:t>
            </a:r>
            <a:r>
              <a:rPr lang="en-US" sz="3200" dirty="0">
                <a:latin typeface="Times New Roman" panose="02020603050405020304" pitchFamily="18" charset="0"/>
                <a:cs typeface="Times New Roman" panose="02020603050405020304" pitchFamily="18" charset="0"/>
              </a:rPr>
              <a:t>nail polish avoided.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freedom </a:t>
            </a:r>
            <a:r>
              <a:rPr lang="en-US" sz="3200" dirty="0" smtClean="0">
                <a:latin typeface="Times New Roman" panose="02020603050405020304" pitchFamily="18" charset="0"/>
                <a:cs typeface="Times New Roman" panose="02020603050405020304" pitchFamily="18" charset="0"/>
              </a:rPr>
              <a:t>to wear jewellery , </a:t>
            </a:r>
            <a:r>
              <a:rPr lang="en-US" sz="3200" dirty="0">
                <a:latin typeface="Times New Roman" panose="02020603050405020304" pitchFamily="18" charset="0"/>
                <a:cs typeface="Times New Roman" panose="02020603050405020304" pitchFamily="18" charset="0"/>
              </a:rPr>
              <a:t>watches, pens, scissors </a:t>
            </a:r>
            <a:r>
              <a:rPr lang="en-US" sz="3200" dirty="0" smtClean="0">
                <a:latin typeface="Times New Roman" panose="02020603050405020304" pitchFamily="18" charset="0"/>
                <a:cs typeface="Times New Roman" panose="02020603050405020304" pitchFamily="18" charset="0"/>
              </a:rPr>
              <a:t>or handkerchiefs </a:t>
            </a:r>
            <a:r>
              <a:rPr lang="en-US" sz="3200" dirty="0">
                <a:latin typeface="Times New Roman" panose="02020603050405020304" pitchFamily="18" charset="0"/>
                <a:cs typeface="Times New Roman" panose="02020603050405020304" pitchFamily="18" charset="0"/>
              </a:rPr>
              <a:t>will depend on </a:t>
            </a:r>
            <a:r>
              <a:rPr lang="en-US" sz="3200" dirty="0" smtClean="0">
                <a:latin typeface="Times New Roman" panose="02020603050405020304" pitchFamily="18" charset="0"/>
                <a:cs typeface="Times New Roman" panose="02020603050405020304" pitchFamily="18" charset="0"/>
              </a:rPr>
              <a:t>individual hospital </a:t>
            </a:r>
            <a:r>
              <a:rPr lang="en-US" sz="3200" dirty="0">
                <a:latin typeface="Times New Roman" panose="02020603050405020304" pitchFamily="18" charset="0"/>
                <a:cs typeface="Times New Roman" panose="02020603050405020304" pitchFamily="18" charset="0"/>
              </a:rPr>
              <a:t>regulations</a:t>
            </a:r>
          </a:p>
        </p:txBody>
      </p:sp>
    </p:spTree>
    <p:extLst>
      <p:ext uri="{BB962C8B-B14F-4D97-AF65-F5344CB8AC3E}">
        <p14:creationId xmlns:p14="http://schemas.microsoft.com/office/powerpoint/2010/main" val="1091845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b="1" i="1" dirty="0">
                <a:solidFill>
                  <a:srgbClr val="00B050"/>
                </a:solidFill>
                <a:latin typeface="Times New Roman" panose="02020603050405020304" pitchFamily="18" charset="0"/>
                <a:cs typeface="Times New Roman" panose="02020603050405020304" pitchFamily="18" charset="0"/>
              </a:rPr>
              <a:t>Remember: </a:t>
            </a:r>
            <a:endParaRPr lang="en-US" sz="3200" b="1" i="1" dirty="0" smtClean="0">
              <a:solidFill>
                <a:srgbClr val="00B050"/>
              </a:solidFill>
              <a:latin typeface="Times New Roman" panose="02020603050405020304" pitchFamily="18" charset="0"/>
              <a:cs typeface="Times New Roman" panose="02020603050405020304" pitchFamily="18" charset="0"/>
            </a:endParaRPr>
          </a:p>
          <a:p>
            <a:pPr marL="0" indent="0" algn="just">
              <a:buNone/>
            </a:pPr>
            <a:r>
              <a:rPr lang="en-US" sz="3200" b="1" i="1" dirty="0" smtClean="0">
                <a:solidFill>
                  <a:srgbClr val="00B050"/>
                </a:solidFill>
                <a:latin typeface="Times New Roman" panose="02020603050405020304" pitchFamily="18" charset="0"/>
                <a:cs typeface="Times New Roman" panose="02020603050405020304" pitchFamily="18" charset="0"/>
              </a:rPr>
              <a:t>The </a:t>
            </a:r>
            <a:r>
              <a:rPr lang="en-US" sz="3200" b="1" i="1" dirty="0">
                <a:solidFill>
                  <a:srgbClr val="00B050"/>
                </a:solidFill>
                <a:latin typeface="Times New Roman" panose="02020603050405020304" pitchFamily="18" charset="0"/>
                <a:cs typeface="Times New Roman" panose="02020603050405020304" pitchFamily="18" charset="0"/>
              </a:rPr>
              <a:t>patients have a right </a:t>
            </a:r>
            <a:r>
              <a:rPr lang="en-US" sz="3200" b="1" i="1" dirty="0" smtClean="0">
                <a:solidFill>
                  <a:srgbClr val="00B050"/>
                </a:solidFill>
                <a:latin typeface="Times New Roman" panose="02020603050405020304" pitchFamily="18" charset="0"/>
                <a:cs typeface="Times New Roman" panose="02020603050405020304" pitchFamily="18" charset="0"/>
              </a:rPr>
              <a:t>to identify </a:t>
            </a:r>
            <a:r>
              <a:rPr lang="en-US" sz="3200" b="1" i="1" dirty="0">
                <a:solidFill>
                  <a:srgbClr val="00B050"/>
                </a:solidFill>
                <a:latin typeface="Times New Roman" panose="02020603050405020304" pitchFamily="18" charset="0"/>
                <a:cs typeface="Times New Roman" panose="02020603050405020304" pitchFamily="18" charset="0"/>
              </a:rPr>
              <a:t>the nurse who is providing </a:t>
            </a:r>
            <a:r>
              <a:rPr lang="en-US" sz="3200" b="1" i="1" dirty="0" smtClean="0">
                <a:solidFill>
                  <a:srgbClr val="00B050"/>
                </a:solidFill>
                <a:latin typeface="Times New Roman" panose="02020603050405020304" pitchFamily="18" charset="0"/>
                <a:cs typeface="Times New Roman" panose="02020603050405020304" pitchFamily="18" charset="0"/>
              </a:rPr>
              <a:t>their care</a:t>
            </a:r>
            <a:r>
              <a:rPr lang="en-US" sz="3200" b="1" i="1" dirty="0">
                <a:solidFill>
                  <a:srgbClr val="00B050"/>
                </a:solidFill>
                <a:latin typeface="Times New Roman" panose="02020603050405020304" pitchFamily="18" charset="0"/>
                <a:cs typeface="Times New Roman" panose="02020603050405020304" pitchFamily="18" charset="0"/>
              </a:rPr>
              <a:t>. It is advisable therefore to wear </a:t>
            </a:r>
            <a:r>
              <a:rPr lang="en-US" sz="3200" b="1" i="1" dirty="0" smtClean="0">
                <a:solidFill>
                  <a:srgbClr val="00B050"/>
                </a:solidFill>
                <a:latin typeface="Times New Roman" panose="02020603050405020304" pitchFamily="18" charset="0"/>
                <a:cs typeface="Times New Roman" panose="02020603050405020304" pitchFamily="18" charset="0"/>
              </a:rPr>
              <a:t>an identification </a:t>
            </a:r>
            <a:r>
              <a:rPr lang="en-US" sz="3200" b="1" i="1" dirty="0">
                <a:solidFill>
                  <a:srgbClr val="00B050"/>
                </a:solidFill>
                <a:latin typeface="Times New Roman" panose="02020603050405020304" pitchFamily="18" charset="0"/>
                <a:cs typeface="Times New Roman" panose="02020603050405020304" pitchFamily="18" charset="0"/>
              </a:rPr>
              <a:t>tag at all times showing </a:t>
            </a:r>
            <a:r>
              <a:rPr lang="en-US" sz="3200" b="1" i="1" dirty="0" smtClean="0">
                <a:solidFill>
                  <a:srgbClr val="00B050"/>
                </a:solidFill>
                <a:latin typeface="Times New Roman" panose="02020603050405020304" pitchFamily="18" charset="0"/>
                <a:cs typeface="Times New Roman" panose="02020603050405020304" pitchFamily="18" charset="0"/>
              </a:rPr>
              <a:t>full names </a:t>
            </a:r>
            <a:r>
              <a:rPr lang="en-US" sz="3200" b="1" i="1" dirty="0">
                <a:solidFill>
                  <a:srgbClr val="00B050"/>
                </a:solidFill>
                <a:latin typeface="Times New Roman" panose="02020603050405020304" pitchFamily="18" charset="0"/>
                <a:cs typeface="Times New Roman" panose="02020603050405020304" pitchFamily="18" charset="0"/>
              </a:rPr>
              <a:t>and qualifications.</a:t>
            </a:r>
            <a:endParaRPr lang="en-US" sz="32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0622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client is a holistic human being, including suffering person and healthy person.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working place is not only in the hospital, but also in family, community and whole society.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Nursing is not only a science, but also an art.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nursing science attaches importance to human being’s living environment and the interrelation between human being and its environment.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nursing science is a gradually perfect and developing science.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8349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Philosophy of nursing</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Nursing is viewed as both an art and a science, reflecting upon the concepts of the nursing.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Nursing is an applied discipline which expresses itself in practice, and has its foundation rooted in scientific/empirical knowledge, theory, and research. Nursing is also expressed as a caring, therapeutic and teaching discipline.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3603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goal of nursing is optimum client wellness, and the maximum level of functioning. The nursing interventions are evidence-based and stem from their core knowledge.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professional nurse must appreciate the role of Philosophy of nursing includes beliefs and values with regard to man in general &amp; specifically man as the learner ,teacher, nurse, client and the beliefs about health, illness, society, nursing &amp; learning etc.. It includes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Spiritual : Religion should serve as the primary integrating factor.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7496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Moral : Nurse has to develop right conscience.</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Intellectual : to provide a systematic development &amp; training&amp; for fulfilment of nursing function.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Emotional needs : nurse must be able to function as a mature, self – dependent &amp; responsible individual &amp; must be able to relate well to other people.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8131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2971</Words>
  <Application>Microsoft Office PowerPoint</Application>
  <PresentationFormat>Widescreen</PresentationFormat>
  <Paragraphs>204</Paragraphs>
  <Slides>55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Calibri</vt:lpstr>
      <vt:lpstr>Calibri Light</vt:lpstr>
      <vt:lpstr>Times New Roman</vt:lpstr>
      <vt:lpstr>Wingdings</vt:lpstr>
      <vt:lpstr>Office Theme</vt:lpstr>
      <vt:lpstr>Professionalism in nursing </vt:lpstr>
      <vt:lpstr>Objectives </vt:lpstr>
      <vt:lpstr>PowerPoint Presentation</vt:lpstr>
      <vt:lpstr>Definition of nursing </vt:lpstr>
      <vt:lpstr>Scope  of nursing</vt:lpstr>
      <vt:lpstr>PowerPoint Presentation</vt:lpstr>
      <vt:lpstr>Philosophy of nursing</vt:lpstr>
      <vt:lpstr>PowerPoint Presentation</vt:lpstr>
      <vt:lpstr>PowerPoint Presentation</vt:lpstr>
      <vt:lpstr>PowerPoint Presentation</vt:lpstr>
      <vt:lpstr>FUNCTIONS OF A NURSE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Qualities of a nurse </vt:lpstr>
      <vt:lpstr>PowerPoint Presentation</vt:lpstr>
      <vt:lpstr>PowerPoint Presentation</vt:lpstr>
      <vt:lpstr>PowerPoint Presentation</vt:lpstr>
      <vt:lpstr>PowerPoint Presentation</vt:lpstr>
      <vt:lpstr>PowerPoint Presentation</vt:lpstr>
      <vt:lpstr>PROFESSION </vt:lpstr>
      <vt:lpstr>PowerPoint Presentation</vt:lpstr>
      <vt:lpstr>Differentiate between profession &amp; occupation  </vt:lpstr>
      <vt:lpstr>PowerPoint Presentation</vt:lpstr>
      <vt:lpstr>Criteria of Profession</vt:lpstr>
      <vt:lpstr>PowerPoint Presentation</vt:lpstr>
      <vt:lpstr>PowerPoint Presentation</vt:lpstr>
      <vt:lpstr>Characteristics of a Profession</vt:lpstr>
      <vt:lpstr>PowerPoint Presentation</vt:lpstr>
      <vt:lpstr>Nursing as a profession</vt:lpstr>
      <vt:lpstr>PowerPoint Presentation</vt:lpstr>
      <vt:lpstr>PowerPoint Presentation</vt:lpstr>
      <vt:lpstr>VALUES</vt:lpstr>
      <vt:lpstr>Values and ethics</vt:lpstr>
      <vt:lpstr>DEFINITION</vt:lpstr>
      <vt:lpstr>COMPONENTS</vt:lpstr>
      <vt:lpstr>PowerPoint Presentation</vt:lpstr>
      <vt:lpstr>ELEMENTS</vt:lpstr>
      <vt:lpstr>TYPES OF VALUES </vt:lpstr>
      <vt:lpstr>PowerPoint Presentation</vt:lpstr>
      <vt:lpstr>ESSENTIAL NSG PROFESSIONAL VALUES</vt:lpstr>
      <vt:lpstr>PowerPoint Presentation</vt:lpstr>
      <vt:lpstr>PowerPoint Presentation</vt:lpstr>
      <vt:lpstr>PowerPoint Presentation</vt:lpstr>
      <vt:lpstr> Personal Attributes of professional nurse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Professionalism in nursing</dc:title>
  <dc:creator>MUHAMED</dc:creator>
  <cp:lastModifiedBy>MUHAMED</cp:lastModifiedBy>
  <cp:revision>23</cp:revision>
  <dcterms:created xsi:type="dcterms:W3CDTF">2020-09-23T17:15:23Z</dcterms:created>
  <dcterms:modified xsi:type="dcterms:W3CDTF">2020-09-28T12:41:52Z</dcterms:modified>
</cp:coreProperties>
</file>