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50"/>
  </p:notesMasterIdLst>
  <p:sldIdLst>
    <p:sldId id="256" r:id="rId2"/>
    <p:sldId id="259" r:id="rId3"/>
    <p:sldId id="261" r:id="rId4"/>
    <p:sldId id="278" r:id="rId5"/>
    <p:sldId id="262" r:id="rId6"/>
    <p:sldId id="263" r:id="rId7"/>
    <p:sldId id="264" r:id="rId8"/>
    <p:sldId id="265" r:id="rId9"/>
    <p:sldId id="266" r:id="rId10"/>
    <p:sldId id="267" r:id="rId11"/>
    <p:sldId id="268" r:id="rId12"/>
    <p:sldId id="269" r:id="rId13"/>
    <p:sldId id="281" r:id="rId14"/>
    <p:sldId id="270" r:id="rId15"/>
    <p:sldId id="271" r:id="rId16"/>
    <p:sldId id="272" r:id="rId17"/>
    <p:sldId id="280" r:id="rId18"/>
    <p:sldId id="273" r:id="rId19"/>
    <p:sldId id="274" r:id="rId20"/>
    <p:sldId id="275" r:id="rId21"/>
    <p:sldId id="276" r:id="rId22"/>
    <p:sldId id="277" r:id="rId23"/>
    <p:sldId id="291" r:id="rId24"/>
    <p:sldId id="286" r:id="rId25"/>
    <p:sldId id="293" r:id="rId26"/>
    <p:sldId id="294" r:id="rId27"/>
    <p:sldId id="288" r:id="rId28"/>
    <p:sldId id="292" r:id="rId29"/>
    <p:sldId id="289" r:id="rId30"/>
    <p:sldId id="290" r:id="rId31"/>
    <p:sldId id="295" r:id="rId32"/>
    <p:sldId id="296" r:id="rId33"/>
    <p:sldId id="306" r:id="rId34"/>
    <p:sldId id="297" r:id="rId35"/>
    <p:sldId id="298" r:id="rId36"/>
    <p:sldId id="299" r:id="rId37"/>
    <p:sldId id="300" r:id="rId38"/>
    <p:sldId id="301" r:id="rId39"/>
    <p:sldId id="302" r:id="rId40"/>
    <p:sldId id="303" r:id="rId41"/>
    <p:sldId id="304" r:id="rId42"/>
    <p:sldId id="305" r:id="rId43"/>
    <p:sldId id="307" r:id="rId44"/>
    <p:sldId id="308" r:id="rId45"/>
    <p:sldId id="309" r:id="rId46"/>
    <p:sldId id="310" r:id="rId47"/>
    <p:sldId id="311" r:id="rId48"/>
    <p:sldId id="31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406E7-6F45-40A0-8DEE-AE8A926CF7AA}" type="doc">
      <dgm:prSet loTypeId="urn:microsoft.com/office/officeart/2005/8/layout/cycle2" loCatId="cycle" qsTypeId="urn:microsoft.com/office/officeart/2005/8/quickstyle/simple1" qsCatId="simple" csTypeId="urn:microsoft.com/office/officeart/2005/8/colors/accent2_1" csCatId="accent2" phldr="1"/>
      <dgm:spPr/>
      <dgm:t>
        <a:bodyPr/>
        <a:lstStyle/>
        <a:p>
          <a:endParaRPr lang="en-US"/>
        </a:p>
      </dgm:t>
    </dgm:pt>
    <dgm:pt modelId="{7C59BACF-0FAC-4F10-ACF9-CA963E4941C7}">
      <dgm:prSet phldrT="[Text]" custT="1"/>
      <dgm:spPr/>
      <dgm:t>
        <a:bodyPr/>
        <a:lstStyle/>
        <a:p>
          <a:r>
            <a:rPr lang="en-US" sz="1400" b="1" dirty="0"/>
            <a:t>ANALYSIS OF SITUATION</a:t>
          </a:r>
        </a:p>
      </dgm:t>
    </dgm:pt>
    <dgm:pt modelId="{6CE1F846-08ED-43D2-A189-0FD01339D172}" type="parTrans" cxnId="{CA017E85-7005-4D75-8B10-BBB3176EDD71}">
      <dgm:prSet/>
      <dgm:spPr/>
      <dgm:t>
        <a:bodyPr/>
        <a:lstStyle/>
        <a:p>
          <a:endParaRPr lang="en-US"/>
        </a:p>
      </dgm:t>
    </dgm:pt>
    <dgm:pt modelId="{04FBC3CF-7B7C-41FC-9B96-BBD6DC03B984}" type="sibTrans" cxnId="{CA017E85-7005-4D75-8B10-BBB3176EDD71}">
      <dgm:prSet/>
      <dgm:spPr/>
      <dgm:t>
        <a:bodyPr/>
        <a:lstStyle/>
        <a:p>
          <a:endParaRPr lang="en-US"/>
        </a:p>
      </dgm:t>
    </dgm:pt>
    <dgm:pt modelId="{1A058E60-35AE-4723-8DAA-E96AB872D2DE}">
      <dgm:prSet phldrT="[Text]" custT="1"/>
      <dgm:spPr/>
      <dgm:t>
        <a:bodyPr/>
        <a:lstStyle/>
        <a:p>
          <a:r>
            <a:rPr lang="en-US" sz="1400" b="1" dirty="0"/>
            <a:t>PRIORITY SETTING</a:t>
          </a:r>
        </a:p>
      </dgm:t>
    </dgm:pt>
    <dgm:pt modelId="{9F518750-9D08-4BA3-B7AD-1FA2E5694ACE}" type="parTrans" cxnId="{386A9A57-3061-4D4F-8E00-15D08F3126CC}">
      <dgm:prSet/>
      <dgm:spPr/>
      <dgm:t>
        <a:bodyPr/>
        <a:lstStyle/>
        <a:p>
          <a:endParaRPr lang="en-US"/>
        </a:p>
      </dgm:t>
    </dgm:pt>
    <dgm:pt modelId="{BB263EC9-A4A4-45B9-B1F9-0EA181D05CD4}" type="sibTrans" cxnId="{386A9A57-3061-4D4F-8E00-15D08F3126CC}">
      <dgm:prSet/>
      <dgm:spPr/>
      <dgm:t>
        <a:bodyPr/>
        <a:lstStyle/>
        <a:p>
          <a:endParaRPr lang="en-US"/>
        </a:p>
      </dgm:t>
    </dgm:pt>
    <dgm:pt modelId="{53FBE56B-B93B-4BDA-BAC4-36B639A6DCA4}">
      <dgm:prSet phldrT="[Text]" custT="1"/>
      <dgm:spPr/>
      <dgm:t>
        <a:bodyPr/>
        <a:lstStyle/>
        <a:p>
          <a:r>
            <a:rPr lang="en-US" sz="1400" b="1" dirty="0"/>
            <a:t>GOALS AND OBJECTIVES</a:t>
          </a:r>
        </a:p>
      </dgm:t>
    </dgm:pt>
    <dgm:pt modelId="{CE89DBBC-5A78-49E6-8694-856384F5ECCB}" type="parTrans" cxnId="{60002B30-1836-4E73-9A1F-873BB2F8D807}">
      <dgm:prSet/>
      <dgm:spPr/>
      <dgm:t>
        <a:bodyPr/>
        <a:lstStyle/>
        <a:p>
          <a:endParaRPr lang="en-US"/>
        </a:p>
      </dgm:t>
    </dgm:pt>
    <dgm:pt modelId="{962FC884-8BC2-4733-8655-AB7A1FCE26EF}" type="sibTrans" cxnId="{60002B30-1836-4E73-9A1F-873BB2F8D807}">
      <dgm:prSet/>
      <dgm:spPr/>
      <dgm:t>
        <a:bodyPr/>
        <a:lstStyle/>
        <a:p>
          <a:endParaRPr lang="en-US"/>
        </a:p>
      </dgm:t>
    </dgm:pt>
    <dgm:pt modelId="{218A0702-69C8-4EAA-AAB4-0B3FED4B38D7}">
      <dgm:prSet phldrT="[Text]" custT="1"/>
      <dgm:spPr/>
      <dgm:t>
        <a:bodyPr/>
        <a:lstStyle/>
        <a:p>
          <a:r>
            <a:rPr lang="en-US" sz="1400" b="1" dirty="0"/>
            <a:t>FORMULATION OF STRATEGIES</a:t>
          </a:r>
        </a:p>
      </dgm:t>
    </dgm:pt>
    <dgm:pt modelId="{506A0C39-C19B-4EC4-89EF-09F23F653921}" type="parTrans" cxnId="{FE30CC92-13F8-4867-A572-029BCF5CADB8}">
      <dgm:prSet/>
      <dgm:spPr/>
      <dgm:t>
        <a:bodyPr/>
        <a:lstStyle/>
        <a:p>
          <a:endParaRPr lang="en-US"/>
        </a:p>
      </dgm:t>
    </dgm:pt>
    <dgm:pt modelId="{FE283B51-B224-4EBD-AA17-BE2DAFFA3591}" type="sibTrans" cxnId="{FE30CC92-13F8-4867-A572-029BCF5CADB8}">
      <dgm:prSet/>
      <dgm:spPr/>
      <dgm:t>
        <a:bodyPr/>
        <a:lstStyle/>
        <a:p>
          <a:endParaRPr lang="en-US"/>
        </a:p>
      </dgm:t>
    </dgm:pt>
    <dgm:pt modelId="{D72EBF02-B8D2-4474-95DC-A5E377951896}">
      <dgm:prSet phldrT="[Text]" custT="1"/>
      <dgm:spPr/>
      <dgm:t>
        <a:bodyPr/>
        <a:lstStyle/>
        <a:p>
          <a:r>
            <a:rPr lang="en-US" sz="1400" b="1" dirty="0"/>
            <a:t>CHOICES OF STRATEGIES</a:t>
          </a:r>
        </a:p>
      </dgm:t>
    </dgm:pt>
    <dgm:pt modelId="{1D75C07D-CE92-49EE-8342-EF5FCDD9D6B2}" type="parTrans" cxnId="{94B64ED1-5477-4BF2-9513-66405D3C9DF2}">
      <dgm:prSet/>
      <dgm:spPr/>
      <dgm:t>
        <a:bodyPr/>
        <a:lstStyle/>
        <a:p>
          <a:endParaRPr lang="en-US"/>
        </a:p>
      </dgm:t>
    </dgm:pt>
    <dgm:pt modelId="{5D221ED9-6A4F-43B3-8D60-F49C51804DC3}" type="sibTrans" cxnId="{94B64ED1-5477-4BF2-9513-66405D3C9DF2}">
      <dgm:prSet/>
      <dgm:spPr/>
      <dgm:t>
        <a:bodyPr/>
        <a:lstStyle/>
        <a:p>
          <a:endParaRPr lang="en-US"/>
        </a:p>
      </dgm:t>
    </dgm:pt>
    <dgm:pt modelId="{F1DAADD5-55B3-42E4-B486-352D0A800A98}">
      <dgm:prSet phldrT="[Text]" custT="1"/>
      <dgm:spPr/>
      <dgm:t>
        <a:bodyPr/>
        <a:lstStyle/>
        <a:p>
          <a:r>
            <a:rPr lang="en-US" sz="1400" b="1" dirty="0"/>
            <a:t>PLAN OF ACTION</a:t>
          </a:r>
        </a:p>
      </dgm:t>
    </dgm:pt>
    <dgm:pt modelId="{BE8F8212-6A9D-4DE2-9FAD-FAE98F2D0CEA}" type="parTrans" cxnId="{FA38B648-113B-4896-8EA8-40AA6692C303}">
      <dgm:prSet/>
      <dgm:spPr/>
      <dgm:t>
        <a:bodyPr/>
        <a:lstStyle/>
        <a:p>
          <a:endParaRPr lang="en-US"/>
        </a:p>
      </dgm:t>
    </dgm:pt>
    <dgm:pt modelId="{A48360E9-2BE4-43FE-BCD8-3CE65DF1D46A}" type="sibTrans" cxnId="{FA38B648-113B-4896-8EA8-40AA6692C303}">
      <dgm:prSet/>
      <dgm:spPr/>
      <dgm:t>
        <a:bodyPr/>
        <a:lstStyle/>
        <a:p>
          <a:endParaRPr lang="en-US"/>
        </a:p>
      </dgm:t>
    </dgm:pt>
    <dgm:pt modelId="{6AA106CD-DB6B-4E68-B90B-F25832F095D0}">
      <dgm:prSet phldrT="[Text]" custT="1"/>
      <dgm:spPr/>
      <dgm:t>
        <a:bodyPr/>
        <a:lstStyle/>
        <a:p>
          <a:r>
            <a:rPr lang="en-US" sz="1400" b="1" dirty="0"/>
            <a:t>IMPLEMENTATION</a:t>
          </a:r>
        </a:p>
      </dgm:t>
    </dgm:pt>
    <dgm:pt modelId="{9DBD83FD-89FC-4009-B9BD-5C4297181A05}" type="parTrans" cxnId="{D8A82D8A-4C64-4059-AF4F-C2AABA448DD0}">
      <dgm:prSet/>
      <dgm:spPr/>
      <dgm:t>
        <a:bodyPr/>
        <a:lstStyle/>
        <a:p>
          <a:endParaRPr lang="en-US"/>
        </a:p>
      </dgm:t>
    </dgm:pt>
    <dgm:pt modelId="{1FE71C38-9422-473A-903D-99B01C4E5250}" type="sibTrans" cxnId="{D8A82D8A-4C64-4059-AF4F-C2AABA448DD0}">
      <dgm:prSet/>
      <dgm:spPr/>
      <dgm:t>
        <a:bodyPr/>
        <a:lstStyle/>
        <a:p>
          <a:endParaRPr lang="en-US"/>
        </a:p>
      </dgm:t>
    </dgm:pt>
    <dgm:pt modelId="{421C3005-0D51-4192-85A3-C730BA7FD658}">
      <dgm:prSet phldrT="[Text]" custT="1"/>
      <dgm:spPr/>
      <dgm:t>
        <a:bodyPr/>
        <a:lstStyle/>
        <a:p>
          <a:r>
            <a:rPr lang="en-US" sz="1600" b="1" dirty="0"/>
            <a:t>EVALUATION</a:t>
          </a:r>
        </a:p>
      </dgm:t>
    </dgm:pt>
    <dgm:pt modelId="{26CB6AAF-616D-4E9B-924D-645239A815F5}" type="parTrans" cxnId="{3B730A2A-ACA1-4515-BA3B-0BEA557E387B}">
      <dgm:prSet/>
      <dgm:spPr/>
      <dgm:t>
        <a:bodyPr/>
        <a:lstStyle/>
        <a:p>
          <a:endParaRPr lang="en-US"/>
        </a:p>
      </dgm:t>
    </dgm:pt>
    <dgm:pt modelId="{0F921790-AF67-4E58-BADE-EB31641D6877}" type="sibTrans" cxnId="{3B730A2A-ACA1-4515-BA3B-0BEA557E387B}">
      <dgm:prSet/>
      <dgm:spPr/>
      <dgm:t>
        <a:bodyPr/>
        <a:lstStyle/>
        <a:p>
          <a:endParaRPr lang="en-US"/>
        </a:p>
      </dgm:t>
    </dgm:pt>
    <dgm:pt modelId="{AD66A089-2038-46D9-ADF4-7E2D2097CBC5}" type="pres">
      <dgm:prSet presAssocID="{376406E7-6F45-40A0-8DEE-AE8A926CF7AA}" presName="cycle" presStyleCnt="0">
        <dgm:presLayoutVars>
          <dgm:dir/>
          <dgm:resizeHandles val="exact"/>
        </dgm:presLayoutVars>
      </dgm:prSet>
      <dgm:spPr/>
    </dgm:pt>
    <dgm:pt modelId="{0986F501-8741-4235-9B57-15B455809AAD}" type="pres">
      <dgm:prSet presAssocID="{7C59BACF-0FAC-4F10-ACF9-CA963E4941C7}" presName="node" presStyleLbl="node1" presStyleIdx="0" presStyleCnt="8" custScaleX="117938">
        <dgm:presLayoutVars>
          <dgm:bulletEnabled val="1"/>
        </dgm:presLayoutVars>
      </dgm:prSet>
      <dgm:spPr/>
    </dgm:pt>
    <dgm:pt modelId="{BE450390-62B3-4964-AA3A-5A29C4A8B606}" type="pres">
      <dgm:prSet presAssocID="{04FBC3CF-7B7C-41FC-9B96-BBD6DC03B984}" presName="sibTrans" presStyleLbl="sibTrans2D1" presStyleIdx="0" presStyleCnt="8" custFlipVert="1" custScaleX="46133" custScaleY="12167"/>
      <dgm:spPr/>
    </dgm:pt>
    <dgm:pt modelId="{9CDE953C-F8C8-4C41-BFFB-6707EE807A1B}" type="pres">
      <dgm:prSet presAssocID="{04FBC3CF-7B7C-41FC-9B96-BBD6DC03B984}" presName="connectorText" presStyleLbl="sibTrans2D1" presStyleIdx="0" presStyleCnt="8"/>
      <dgm:spPr/>
    </dgm:pt>
    <dgm:pt modelId="{0B3516E2-A947-4225-8A89-E71CBD685476}" type="pres">
      <dgm:prSet presAssocID="{1A058E60-35AE-4723-8DAA-E96AB872D2DE}" presName="node" presStyleLbl="node1" presStyleIdx="1" presStyleCnt="8" custScaleX="169007" custScaleY="85823">
        <dgm:presLayoutVars>
          <dgm:bulletEnabled val="1"/>
        </dgm:presLayoutVars>
      </dgm:prSet>
      <dgm:spPr/>
    </dgm:pt>
    <dgm:pt modelId="{86E79D4F-5DB9-47F8-9F4C-D795195BA97F}" type="pres">
      <dgm:prSet presAssocID="{BB263EC9-A4A4-45B9-B1F9-0EA181D05CD4}" presName="sibTrans" presStyleLbl="sibTrans2D1" presStyleIdx="1" presStyleCnt="8" custFlipVert="1" custFlipHor="1" custScaleX="14947" custScaleY="26214"/>
      <dgm:spPr/>
    </dgm:pt>
    <dgm:pt modelId="{75760CBF-FF3B-4110-BD37-EFD63A37B6E2}" type="pres">
      <dgm:prSet presAssocID="{BB263EC9-A4A4-45B9-B1F9-0EA181D05CD4}" presName="connectorText" presStyleLbl="sibTrans2D1" presStyleIdx="1" presStyleCnt="8"/>
      <dgm:spPr/>
    </dgm:pt>
    <dgm:pt modelId="{C5C14E9B-A4BC-44EC-8EDF-986FDF10D8FE}" type="pres">
      <dgm:prSet presAssocID="{53FBE56B-B93B-4BDA-BAC4-36B639A6DCA4}" presName="node" presStyleLbl="node1" presStyleIdx="2" presStyleCnt="8" custScaleX="189343">
        <dgm:presLayoutVars>
          <dgm:bulletEnabled val="1"/>
        </dgm:presLayoutVars>
      </dgm:prSet>
      <dgm:spPr/>
    </dgm:pt>
    <dgm:pt modelId="{2747ABFF-7B27-473D-A919-4ED8002EC5A1}" type="pres">
      <dgm:prSet presAssocID="{962FC884-8BC2-4733-8655-AB7A1FCE26EF}" presName="sibTrans" presStyleLbl="sibTrans2D1" presStyleIdx="2" presStyleCnt="8" custFlipVert="0" custFlipHor="0" custScaleX="17411" custScaleY="12167"/>
      <dgm:spPr/>
    </dgm:pt>
    <dgm:pt modelId="{3424A4DD-7E36-4892-AC3E-BC8221257474}" type="pres">
      <dgm:prSet presAssocID="{962FC884-8BC2-4733-8655-AB7A1FCE26EF}" presName="connectorText" presStyleLbl="sibTrans2D1" presStyleIdx="2" presStyleCnt="8"/>
      <dgm:spPr/>
    </dgm:pt>
    <dgm:pt modelId="{0FA432F0-461E-4050-BDED-FAF0F2A33347}" type="pres">
      <dgm:prSet presAssocID="{218A0702-69C8-4EAA-AAB4-0B3FED4B38D7}" presName="node" presStyleLbl="node1" presStyleIdx="3" presStyleCnt="8" custScaleX="183160">
        <dgm:presLayoutVars>
          <dgm:bulletEnabled val="1"/>
        </dgm:presLayoutVars>
      </dgm:prSet>
      <dgm:spPr/>
    </dgm:pt>
    <dgm:pt modelId="{251D3FF9-6C70-4615-BD0D-6651B8CAA437}" type="pres">
      <dgm:prSet presAssocID="{FE283B51-B224-4EBD-AA17-BE2DAFFA3591}" presName="sibTrans" presStyleLbl="sibTrans2D1" presStyleIdx="3" presStyleCnt="8" custFlipVert="0" custScaleX="56005" custScaleY="12167"/>
      <dgm:spPr/>
    </dgm:pt>
    <dgm:pt modelId="{93ED1A21-A864-4286-870C-A4A86603CD59}" type="pres">
      <dgm:prSet presAssocID="{FE283B51-B224-4EBD-AA17-BE2DAFFA3591}" presName="connectorText" presStyleLbl="sibTrans2D1" presStyleIdx="3" presStyleCnt="8"/>
      <dgm:spPr/>
    </dgm:pt>
    <dgm:pt modelId="{DCE86916-9F67-427D-9BB9-2FB824FF53BF}" type="pres">
      <dgm:prSet presAssocID="{D72EBF02-B8D2-4474-95DC-A5E377951896}" presName="node" presStyleLbl="node1" presStyleIdx="4" presStyleCnt="8" custScaleX="117938">
        <dgm:presLayoutVars>
          <dgm:bulletEnabled val="1"/>
        </dgm:presLayoutVars>
      </dgm:prSet>
      <dgm:spPr/>
    </dgm:pt>
    <dgm:pt modelId="{F52B2324-43F7-4BCD-BF9E-80A6BDF04E93}" type="pres">
      <dgm:prSet presAssocID="{5D221ED9-6A4F-43B3-8D60-F49C51804DC3}" presName="sibTrans" presStyleLbl="sibTrans2D1" presStyleIdx="4" presStyleCnt="8" custFlipHor="1" custScaleX="142453" custScaleY="12167"/>
      <dgm:spPr/>
    </dgm:pt>
    <dgm:pt modelId="{2D65ADEA-B017-4E2F-986D-62218955D3DD}" type="pres">
      <dgm:prSet presAssocID="{5D221ED9-6A4F-43B3-8D60-F49C51804DC3}" presName="connectorText" presStyleLbl="sibTrans2D1" presStyleIdx="4" presStyleCnt="8"/>
      <dgm:spPr/>
    </dgm:pt>
    <dgm:pt modelId="{3BCCD7DA-567D-48DA-AEAA-7E3AFE025CBD}" type="pres">
      <dgm:prSet presAssocID="{F1DAADD5-55B3-42E4-B486-352D0A800A98}" presName="node" presStyleLbl="node1" presStyleIdx="5" presStyleCnt="8" custScaleX="190533" custScaleY="99511">
        <dgm:presLayoutVars>
          <dgm:bulletEnabled val="1"/>
        </dgm:presLayoutVars>
      </dgm:prSet>
      <dgm:spPr/>
    </dgm:pt>
    <dgm:pt modelId="{5BA8F152-958F-430E-9852-D12630987686}" type="pres">
      <dgm:prSet presAssocID="{A48360E9-2BE4-43FE-BCD8-3CE65DF1D46A}" presName="sibTrans" presStyleLbl="sibTrans2D1" presStyleIdx="5" presStyleCnt="8" custFlipVert="1" custFlipHor="1" custScaleX="17378" custScaleY="12510"/>
      <dgm:spPr/>
    </dgm:pt>
    <dgm:pt modelId="{A435593F-A5DF-46DC-89D2-0B79CA88BEB3}" type="pres">
      <dgm:prSet presAssocID="{A48360E9-2BE4-43FE-BCD8-3CE65DF1D46A}" presName="connectorText" presStyleLbl="sibTrans2D1" presStyleIdx="5" presStyleCnt="8"/>
      <dgm:spPr/>
    </dgm:pt>
    <dgm:pt modelId="{CE5C02F8-DB2C-4677-A115-0AB592135313}" type="pres">
      <dgm:prSet presAssocID="{6AA106CD-DB6B-4E68-B90B-F25832F095D0}" presName="node" presStyleLbl="node1" presStyleIdx="6" presStyleCnt="8" custScaleX="194554">
        <dgm:presLayoutVars>
          <dgm:bulletEnabled val="1"/>
        </dgm:presLayoutVars>
      </dgm:prSet>
      <dgm:spPr/>
    </dgm:pt>
    <dgm:pt modelId="{F28ACB79-247F-4477-9F8B-B11F87912846}" type="pres">
      <dgm:prSet presAssocID="{1FE71C38-9422-473A-903D-99B01C4E5250}" presName="sibTrans" presStyleLbl="sibTrans2D1" presStyleIdx="6" presStyleCnt="8" custFlipHor="1" custScaleX="23751" custScaleY="12167" custLinFactNeighborX="14297" custLinFactNeighborY="1752"/>
      <dgm:spPr/>
    </dgm:pt>
    <dgm:pt modelId="{701F0A8D-3986-4592-AE29-7FC808EA0901}" type="pres">
      <dgm:prSet presAssocID="{1FE71C38-9422-473A-903D-99B01C4E5250}" presName="connectorText" presStyleLbl="sibTrans2D1" presStyleIdx="6" presStyleCnt="8"/>
      <dgm:spPr/>
    </dgm:pt>
    <dgm:pt modelId="{53FB9306-1ED9-499F-8FD8-33F41D55C6AB}" type="pres">
      <dgm:prSet presAssocID="{421C3005-0D51-4192-85A3-C730BA7FD658}" presName="node" presStyleLbl="node1" presStyleIdx="7" presStyleCnt="8" custScaleX="173209" custScaleY="85824">
        <dgm:presLayoutVars>
          <dgm:bulletEnabled val="1"/>
        </dgm:presLayoutVars>
      </dgm:prSet>
      <dgm:spPr/>
    </dgm:pt>
    <dgm:pt modelId="{041B6B78-6531-479D-B868-161803C42C81}" type="pres">
      <dgm:prSet presAssocID="{0F921790-AF67-4E58-BADE-EB31641D6877}" presName="sibTrans" presStyleLbl="sibTrans2D1" presStyleIdx="7" presStyleCnt="8" custScaleX="37098" custScaleY="12167"/>
      <dgm:spPr/>
    </dgm:pt>
    <dgm:pt modelId="{04628F62-6EAD-488C-AF6C-E0929DBCD138}" type="pres">
      <dgm:prSet presAssocID="{0F921790-AF67-4E58-BADE-EB31641D6877}" presName="connectorText" presStyleLbl="sibTrans2D1" presStyleIdx="7" presStyleCnt="8"/>
      <dgm:spPr/>
    </dgm:pt>
  </dgm:ptLst>
  <dgm:cxnLst>
    <dgm:cxn modelId="{4592FC12-6FD5-490F-89F1-CABF1398BD9C}" type="presOf" srcId="{53FBE56B-B93B-4BDA-BAC4-36B639A6DCA4}" destId="{C5C14E9B-A4BC-44EC-8EDF-986FDF10D8FE}" srcOrd="0" destOrd="0" presId="urn:microsoft.com/office/officeart/2005/8/layout/cycle2"/>
    <dgm:cxn modelId="{0506BF13-1AC3-4705-86E1-CB485D97DDBA}" type="presOf" srcId="{04FBC3CF-7B7C-41FC-9B96-BBD6DC03B984}" destId="{BE450390-62B3-4964-AA3A-5A29C4A8B606}" srcOrd="0" destOrd="0" presId="urn:microsoft.com/office/officeart/2005/8/layout/cycle2"/>
    <dgm:cxn modelId="{B7F40E1D-3107-42D3-B794-97E08ABAF43C}" type="presOf" srcId="{D72EBF02-B8D2-4474-95DC-A5E377951896}" destId="{DCE86916-9F67-427D-9BB9-2FB824FF53BF}" srcOrd="0" destOrd="0" presId="urn:microsoft.com/office/officeart/2005/8/layout/cycle2"/>
    <dgm:cxn modelId="{F4AB4524-8CA0-47D1-83DD-B630976C054A}" type="presOf" srcId="{421C3005-0D51-4192-85A3-C730BA7FD658}" destId="{53FB9306-1ED9-499F-8FD8-33F41D55C6AB}" srcOrd="0" destOrd="0" presId="urn:microsoft.com/office/officeart/2005/8/layout/cycle2"/>
    <dgm:cxn modelId="{DCA20628-82C4-4A89-A43C-EB3E958C5B42}" type="presOf" srcId="{6AA106CD-DB6B-4E68-B90B-F25832F095D0}" destId="{CE5C02F8-DB2C-4677-A115-0AB592135313}" srcOrd="0" destOrd="0" presId="urn:microsoft.com/office/officeart/2005/8/layout/cycle2"/>
    <dgm:cxn modelId="{3B730A2A-ACA1-4515-BA3B-0BEA557E387B}" srcId="{376406E7-6F45-40A0-8DEE-AE8A926CF7AA}" destId="{421C3005-0D51-4192-85A3-C730BA7FD658}" srcOrd="7" destOrd="0" parTransId="{26CB6AAF-616D-4E9B-924D-645239A815F5}" sibTransId="{0F921790-AF67-4E58-BADE-EB31641D6877}"/>
    <dgm:cxn modelId="{99E2042E-54D9-4233-AD6E-A4B4D3F846DD}" type="presOf" srcId="{A48360E9-2BE4-43FE-BCD8-3CE65DF1D46A}" destId="{5BA8F152-958F-430E-9852-D12630987686}" srcOrd="0" destOrd="0" presId="urn:microsoft.com/office/officeart/2005/8/layout/cycle2"/>
    <dgm:cxn modelId="{60002B30-1836-4E73-9A1F-873BB2F8D807}" srcId="{376406E7-6F45-40A0-8DEE-AE8A926CF7AA}" destId="{53FBE56B-B93B-4BDA-BAC4-36B639A6DCA4}" srcOrd="2" destOrd="0" parTransId="{CE89DBBC-5A78-49E6-8694-856384F5ECCB}" sibTransId="{962FC884-8BC2-4733-8655-AB7A1FCE26EF}"/>
    <dgm:cxn modelId="{5F5F6F5B-30A3-482A-ACAB-4E60FB602456}" type="presOf" srcId="{5D221ED9-6A4F-43B3-8D60-F49C51804DC3}" destId="{F52B2324-43F7-4BCD-BF9E-80A6BDF04E93}" srcOrd="0" destOrd="0" presId="urn:microsoft.com/office/officeart/2005/8/layout/cycle2"/>
    <dgm:cxn modelId="{EFB77F42-DD71-4F08-8BF4-8652113E677B}" type="presOf" srcId="{FE283B51-B224-4EBD-AA17-BE2DAFFA3591}" destId="{93ED1A21-A864-4286-870C-A4A86603CD59}" srcOrd="1" destOrd="0" presId="urn:microsoft.com/office/officeart/2005/8/layout/cycle2"/>
    <dgm:cxn modelId="{43D13768-73D2-44BE-BDF8-0261CA0202B3}" type="presOf" srcId="{1FE71C38-9422-473A-903D-99B01C4E5250}" destId="{701F0A8D-3986-4592-AE29-7FC808EA0901}" srcOrd="1" destOrd="0" presId="urn:microsoft.com/office/officeart/2005/8/layout/cycle2"/>
    <dgm:cxn modelId="{FA38B648-113B-4896-8EA8-40AA6692C303}" srcId="{376406E7-6F45-40A0-8DEE-AE8A926CF7AA}" destId="{F1DAADD5-55B3-42E4-B486-352D0A800A98}" srcOrd="5" destOrd="0" parTransId="{BE8F8212-6A9D-4DE2-9FAD-FAE98F2D0CEA}" sibTransId="{A48360E9-2BE4-43FE-BCD8-3CE65DF1D46A}"/>
    <dgm:cxn modelId="{3B9B224D-C6CF-4D9D-A928-D9CE40D4799B}" type="presOf" srcId="{BB263EC9-A4A4-45B9-B1F9-0EA181D05CD4}" destId="{75760CBF-FF3B-4110-BD37-EFD63A37B6E2}" srcOrd="1" destOrd="0" presId="urn:microsoft.com/office/officeart/2005/8/layout/cycle2"/>
    <dgm:cxn modelId="{8B562877-6B42-47E6-A0ED-1722A8C70DA3}" type="presOf" srcId="{7C59BACF-0FAC-4F10-ACF9-CA963E4941C7}" destId="{0986F501-8741-4235-9B57-15B455809AAD}" srcOrd="0" destOrd="0" presId="urn:microsoft.com/office/officeart/2005/8/layout/cycle2"/>
    <dgm:cxn modelId="{386A9A57-3061-4D4F-8E00-15D08F3126CC}" srcId="{376406E7-6F45-40A0-8DEE-AE8A926CF7AA}" destId="{1A058E60-35AE-4723-8DAA-E96AB872D2DE}" srcOrd="1" destOrd="0" parTransId="{9F518750-9D08-4BA3-B7AD-1FA2E5694ACE}" sibTransId="{BB263EC9-A4A4-45B9-B1F9-0EA181D05CD4}"/>
    <dgm:cxn modelId="{DD924259-DA2C-4E63-A281-EEA0D94BC19D}" type="presOf" srcId="{0F921790-AF67-4E58-BADE-EB31641D6877}" destId="{04628F62-6EAD-488C-AF6C-E0929DBCD138}" srcOrd="1" destOrd="0" presId="urn:microsoft.com/office/officeart/2005/8/layout/cycle2"/>
    <dgm:cxn modelId="{B92A6781-043E-4075-9D94-B045B8F114F1}" type="presOf" srcId="{218A0702-69C8-4EAA-AAB4-0B3FED4B38D7}" destId="{0FA432F0-461E-4050-BDED-FAF0F2A33347}" srcOrd="0" destOrd="0" presId="urn:microsoft.com/office/officeart/2005/8/layout/cycle2"/>
    <dgm:cxn modelId="{62FA5884-C2B9-4161-99B2-B8FA053D505D}" type="presOf" srcId="{BB263EC9-A4A4-45B9-B1F9-0EA181D05CD4}" destId="{86E79D4F-5DB9-47F8-9F4C-D795195BA97F}" srcOrd="0" destOrd="0" presId="urn:microsoft.com/office/officeart/2005/8/layout/cycle2"/>
    <dgm:cxn modelId="{CA017E85-7005-4D75-8B10-BBB3176EDD71}" srcId="{376406E7-6F45-40A0-8DEE-AE8A926CF7AA}" destId="{7C59BACF-0FAC-4F10-ACF9-CA963E4941C7}" srcOrd="0" destOrd="0" parTransId="{6CE1F846-08ED-43D2-A189-0FD01339D172}" sibTransId="{04FBC3CF-7B7C-41FC-9B96-BBD6DC03B984}"/>
    <dgm:cxn modelId="{004E7289-EBD4-4B26-992D-6AD0F90E2C25}" type="presOf" srcId="{0F921790-AF67-4E58-BADE-EB31641D6877}" destId="{041B6B78-6531-479D-B868-161803C42C81}" srcOrd="0" destOrd="0" presId="urn:microsoft.com/office/officeart/2005/8/layout/cycle2"/>
    <dgm:cxn modelId="{D8A82D8A-4C64-4059-AF4F-C2AABA448DD0}" srcId="{376406E7-6F45-40A0-8DEE-AE8A926CF7AA}" destId="{6AA106CD-DB6B-4E68-B90B-F25832F095D0}" srcOrd="6" destOrd="0" parTransId="{9DBD83FD-89FC-4009-B9BD-5C4297181A05}" sibTransId="{1FE71C38-9422-473A-903D-99B01C4E5250}"/>
    <dgm:cxn modelId="{FE30CC92-13F8-4867-A572-029BCF5CADB8}" srcId="{376406E7-6F45-40A0-8DEE-AE8A926CF7AA}" destId="{218A0702-69C8-4EAA-AAB4-0B3FED4B38D7}" srcOrd="3" destOrd="0" parTransId="{506A0C39-C19B-4EC4-89EF-09F23F653921}" sibTransId="{FE283B51-B224-4EBD-AA17-BE2DAFFA3591}"/>
    <dgm:cxn modelId="{25846CA2-809F-4B8D-A702-DEC9A489C3EA}" type="presOf" srcId="{04FBC3CF-7B7C-41FC-9B96-BBD6DC03B984}" destId="{9CDE953C-F8C8-4C41-BFFB-6707EE807A1B}" srcOrd="1" destOrd="0" presId="urn:microsoft.com/office/officeart/2005/8/layout/cycle2"/>
    <dgm:cxn modelId="{113E25A4-BCD5-47C7-A88C-6813CD791B04}" type="presOf" srcId="{A48360E9-2BE4-43FE-BCD8-3CE65DF1D46A}" destId="{A435593F-A5DF-46DC-89D2-0B79CA88BEB3}" srcOrd="1" destOrd="0" presId="urn:microsoft.com/office/officeart/2005/8/layout/cycle2"/>
    <dgm:cxn modelId="{3E095EA9-6731-4031-9574-CEBB26A79013}" type="presOf" srcId="{962FC884-8BC2-4733-8655-AB7A1FCE26EF}" destId="{2747ABFF-7B27-473D-A919-4ED8002EC5A1}" srcOrd="0" destOrd="0" presId="urn:microsoft.com/office/officeart/2005/8/layout/cycle2"/>
    <dgm:cxn modelId="{A90444AB-BC41-4DC4-BBC7-2935BC927B77}" type="presOf" srcId="{1A058E60-35AE-4723-8DAA-E96AB872D2DE}" destId="{0B3516E2-A947-4225-8A89-E71CBD685476}" srcOrd="0" destOrd="0" presId="urn:microsoft.com/office/officeart/2005/8/layout/cycle2"/>
    <dgm:cxn modelId="{94B64ED1-5477-4BF2-9513-66405D3C9DF2}" srcId="{376406E7-6F45-40A0-8DEE-AE8A926CF7AA}" destId="{D72EBF02-B8D2-4474-95DC-A5E377951896}" srcOrd="4" destOrd="0" parTransId="{1D75C07D-CE92-49EE-8342-EF5FCDD9D6B2}" sibTransId="{5D221ED9-6A4F-43B3-8D60-F49C51804DC3}"/>
    <dgm:cxn modelId="{AC29E1DA-C521-4F22-ACC4-576DC1A68F40}" type="presOf" srcId="{5D221ED9-6A4F-43B3-8D60-F49C51804DC3}" destId="{2D65ADEA-B017-4E2F-986D-62218955D3DD}" srcOrd="1" destOrd="0" presId="urn:microsoft.com/office/officeart/2005/8/layout/cycle2"/>
    <dgm:cxn modelId="{C8054AE3-439A-429F-8355-E6EEA6A51778}" type="presOf" srcId="{FE283B51-B224-4EBD-AA17-BE2DAFFA3591}" destId="{251D3FF9-6C70-4615-BD0D-6651B8CAA437}" srcOrd="0" destOrd="0" presId="urn:microsoft.com/office/officeart/2005/8/layout/cycle2"/>
    <dgm:cxn modelId="{AC2040EB-1FAF-42B8-8A8E-44CB05B6F515}" type="presOf" srcId="{376406E7-6F45-40A0-8DEE-AE8A926CF7AA}" destId="{AD66A089-2038-46D9-ADF4-7E2D2097CBC5}" srcOrd="0" destOrd="0" presId="urn:microsoft.com/office/officeart/2005/8/layout/cycle2"/>
    <dgm:cxn modelId="{F81DCCF4-3DBF-4C52-A884-50C60925715B}" type="presOf" srcId="{F1DAADD5-55B3-42E4-B486-352D0A800A98}" destId="{3BCCD7DA-567D-48DA-AEAA-7E3AFE025CBD}" srcOrd="0" destOrd="0" presId="urn:microsoft.com/office/officeart/2005/8/layout/cycle2"/>
    <dgm:cxn modelId="{A62257FD-1BC4-4974-9DE7-E19F0EE86E3F}" type="presOf" srcId="{962FC884-8BC2-4733-8655-AB7A1FCE26EF}" destId="{3424A4DD-7E36-4892-AC3E-BC8221257474}" srcOrd="1" destOrd="0" presId="urn:microsoft.com/office/officeart/2005/8/layout/cycle2"/>
    <dgm:cxn modelId="{06B56BFF-4C8E-49A8-9797-2E1FCB73FFFE}" type="presOf" srcId="{1FE71C38-9422-473A-903D-99B01C4E5250}" destId="{F28ACB79-247F-4477-9F8B-B11F87912846}" srcOrd="0" destOrd="0" presId="urn:microsoft.com/office/officeart/2005/8/layout/cycle2"/>
    <dgm:cxn modelId="{4F9260AF-CF9A-4EEE-8D00-169CEDB94480}" type="presParOf" srcId="{AD66A089-2038-46D9-ADF4-7E2D2097CBC5}" destId="{0986F501-8741-4235-9B57-15B455809AAD}" srcOrd="0" destOrd="0" presId="urn:microsoft.com/office/officeart/2005/8/layout/cycle2"/>
    <dgm:cxn modelId="{75B07F0D-1EB5-489F-9D7A-86F59218DAE2}" type="presParOf" srcId="{AD66A089-2038-46D9-ADF4-7E2D2097CBC5}" destId="{BE450390-62B3-4964-AA3A-5A29C4A8B606}" srcOrd="1" destOrd="0" presId="urn:microsoft.com/office/officeart/2005/8/layout/cycle2"/>
    <dgm:cxn modelId="{F8F577F9-30CF-47B2-A210-A5AD19EBADAC}" type="presParOf" srcId="{BE450390-62B3-4964-AA3A-5A29C4A8B606}" destId="{9CDE953C-F8C8-4C41-BFFB-6707EE807A1B}" srcOrd="0" destOrd="0" presId="urn:microsoft.com/office/officeart/2005/8/layout/cycle2"/>
    <dgm:cxn modelId="{142AE1F8-3D6E-4A11-B91D-799ADC0479D6}" type="presParOf" srcId="{AD66A089-2038-46D9-ADF4-7E2D2097CBC5}" destId="{0B3516E2-A947-4225-8A89-E71CBD685476}" srcOrd="2" destOrd="0" presId="urn:microsoft.com/office/officeart/2005/8/layout/cycle2"/>
    <dgm:cxn modelId="{224E9A02-BAF5-4C6A-9391-1D324DB07892}" type="presParOf" srcId="{AD66A089-2038-46D9-ADF4-7E2D2097CBC5}" destId="{86E79D4F-5DB9-47F8-9F4C-D795195BA97F}" srcOrd="3" destOrd="0" presId="urn:microsoft.com/office/officeart/2005/8/layout/cycle2"/>
    <dgm:cxn modelId="{F36CC1E9-CC7F-41C6-841E-93524DE8C417}" type="presParOf" srcId="{86E79D4F-5DB9-47F8-9F4C-D795195BA97F}" destId="{75760CBF-FF3B-4110-BD37-EFD63A37B6E2}" srcOrd="0" destOrd="0" presId="urn:microsoft.com/office/officeart/2005/8/layout/cycle2"/>
    <dgm:cxn modelId="{0E79481E-761D-4DE5-A614-3E9EB464C4E7}" type="presParOf" srcId="{AD66A089-2038-46D9-ADF4-7E2D2097CBC5}" destId="{C5C14E9B-A4BC-44EC-8EDF-986FDF10D8FE}" srcOrd="4" destOrd="0" presId="urn:microsoft.com/office/officeart/2005/8/layout/cycle2"/>
    <dgm:cxn modelId="{BC817AD0-8458-4C5B-80AD-BF6256D5BCDB}" type="presParOf" srcId="{AD66A089-2038-46D9-ADF4-7E2D2097CBC5}" destId="{2747ABFF-7B27-473D-A919-4ED8002EC5A1}" srcOrd="5" destOrd="0" presId="urn:microsoft.com/office/officeart/2005/8/layout/cycle2"/>
    <dgm:cxn modelId="{022AA6CB-C58D-441D-9BE9-33FC6C4C9E62}" type="presParOf" srcId="{2747ABFF-7B27-473D-A919-4ED8002EC5A1}" destId="{3424A4DD-7E36-4892-AC3E-BC8221257474}" srcOrd="0" destOrd="0" presId="urn:microsoft.com/office/officeart/2005/8/layout/cycle2"/>
    <dgm:cxn modelId="{40187EF5-7184-4014-A9FE-DA0A7D8DB478}" type="presParOf" srcId="{AD66A089-2038-46D9-ADF4-7E2D2097CBC5}" destId="{0FA432F0-461E-4050-BDED-FAF0F2A33347}" srcOrd="6" destOrd="0" presId="urn:microsoft.com/office/officeart/2005/8/layout/cycle2"/>
    <dgm:cxn modelId="{2AAAEE6B-4B79-4EF3-830A-1B41ED7CFBDB}" type="presParOf" srcId="{AD66A089-2038-46D9-ADF4-7E2D2097CBC5}" destId="{251D3FF9-6C70-4615-BD0D-6651B8CAA437}" srcOrd="7" destOrd="0" presId="urn:microsoft.com/office/officeart/2005/8/layout/cycle2"/>
    <dgm:cxn modelId="{2CEC7C3B-59D1-4536-A5C1-1F6D7B43DE3C}" type="presParOf" srcId="{251D3FF9-6C70-4615-BD0D-6651B8CAA437}" destId="{93ED1A21-A864-4286-870C-A4A86603CD59}" srcOrd="0" destOrd="0" presId="urn:microsoft.com/office/officeart/2005/8/layout/cycle2"/>
    <dgm:cxn modelId="{FA123C75-9C30-40DB-A30D-06168B86EFD8}" type="presParOf" srcId="{AD66A089-2038-46D9-ADF4-7E2D2097CBC5}" destId="{DCE86916-9F67-427D-9BB9-2FB824FF53BF}" srcOrd="8" destOrd="0" presId="urn:microsoft.com/office/officeart/2005/8/layout/cycle2"/>
    <dgm:cxn modelId="{BDB0DFB0-4B3E-46BF-9C0C-2BD18909F767}" type="presParOf" srcId="{AD66A089-2038-46D9-ADF4-7E2D2097CBC5}" destId="{F52B2324-43F7-4BCD-BF9E-80A6BDF04E93}" srcOrd="9" destOrd="0" presId="urn:microsoft.com/office/officeart/2005/8/layout/cycle2"/>
    <dgm:cxn modelId="{1C476D16-9B21-4E69-AE61-2EA8AA7F4DEA}" type="presParOf" srcId="{F52B2324-43F7-4BCD-BF9E-80A6BDF04E93}" destId="{2D65ADEA-B017-4E2F-986D-62218955D3DD}" srcOrd="0" destOrd="0" presId="urn:microsoft.com/office/officeart/2005/8/layout/cycle2"/>
    <dgm:cxn modelId="{C3F6F9BA-A69F-44D4-AF32-6ADD2CA8953F}" type="presParOf" srcId="{AD66A089-2038-46D9-ADF4-7E2D2097CBC5}" destId="{3BCCD7DA-567D-48DA-AEAA-7E3AFE025CBD}" srcOrd="10" destOrd="0" presId="urn:microsoft.com/office/officeart/2005/8/layout/cycle2"/>
    <dgm:cxn modelId="{2BD316A5-163C-4363-8BBB-B3A9FF7CB5C5}" type="presParOf" srcId="{AD66A089-2038-46D9-ADF4-7E2D2097CBC5}" destId="{5BA8F152-958F-430E-9852-D12630987686}" srcOrd="11" destOrd="0" presId="urn:microsoft.com/office/officeart/2005/8/layout/cycle2"/>
    <dgm:cxn modelId="{3F2AA89C-22C0-48D6-83EC-E2E99B59514B}" type="presParOf" srcId="{5BA8F152-958F-430E-9852-D12630987686}" destId="{A435593F-A5DF-46DC-89D2-0B79CA88BEB3}" srcOrd="0" destOrd="0" presId="urn:microsoft.com/office/officeart/2005/8/layout/cycle2"/>
    <dgm:cxn modelId="{4D9A1A8B-AEE7-4D2F-975F-64A4D4E0BA79}" type="presParOf" srcId="{AD66A089-2038-46D9-ADF4-7E2D2097CBC5}" destId="{CE5C02F8-DB2C-4677-A115-0AB592135313}" srcOrd="12" destOrd="0" presId="urn:microsoft.com/office/officeart/2005/8/layout/cycle2"/>
    <dgm:cxn modelId="{AF95F5D7-71FD-40DA-96FA-C5C8918AB195}" type="presParOf" srcId="{AD66A089-2038-46D9-ADF4-7E2D2097CBC5}" destId="{F28ACB79-247F-4477-9F8B-B11F87912846}" srcOrd="13" destOrd="0" presId="urn:microsoft.com/office/officeart/2005/8/layout/cycle2"/>
    <dgm:cxn modelId="{0E95C345-8560-4F4D-A214-5CA8CEB30635}" type="presParOf" srcId="{F28ACB79-247F-4477-9F8B-B11F87912846}" destId="{701F0A8D-3986-4592-AE29-7FC808EA0901}" srcOrd="0" destOrd="0" presId="urn:microsoft.com/office/officeart/2005/8/layout/cycle2"/>
    <dgm:cxn modelId="{5494D9CC-112E-4953-B4D4-B983D4FC13DE}" type="presParOf" srcId="{AD66A089-2038-46D9-ADF4-7E2D2097CBC5}" destId="{53FB9306-1ED9-499F-8FD8-33F41D55C6AB}" srcOrd="14" destOrd="0" presId="urn:microsoft.com/office/officeart/2005/8/layout/cycle2"/>
    <dgm:cxn modelId="{B9607F54-A597-433F-A5EF-9E0D876F45D3}" type="presParOf" srcId="{AD66A089-2038-46D9-ADF4-7E2D2097CBC5}" destId="{041B6B78-6531-479D-B868-161803C42C81}" srcOrd="15" destOrd="0" presId="urn:microsoft.com/office/officeart/2005/8/layout/cycle2"/>
    <dgm:cxn modelId="{9BBD2028-01E0-48D1-99B1-EBA31E3E58D7}" type="presParOf" srcId="{041B6B78-6531-479D-B868-161803C42C81}" destId="{04628F62-6EAD-488C-AF6C-E0929DBCD13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6F501-8741-4235-9B57-15B455809AAD}">
      <dsp:nvSpPr>
        <dsp:cNvPr id="0" name=""/>
        <dsp:cNvSpPr/>
      </dsp:nvSpPr>
      <dsp:spPr>
        <a:xfrm>
          <a:off x="3701332" y="2113"/>
          <a:ext cx="1313145" cy="111342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ANALYSIS OF SITUATION</a:t>
          </a:r>
        </a:p>
      </dsp:txBody>
      <dsp:txXfrm>
        <a:off x="3893638" y="165170"/>
        <a:ext cx="928533" cy="787306"/>
      </dsp:txXfrm>
    </dsp:sp>
    <dsp:sp modelId="{BE450390-62B3-4964-AA3A-5A29C4A8B606}">
      <dsp:nvSpPr>
        <dsp:cNvPr id="0" name=""/>
        <dsp:cNvSpPr/>
      </dsp:nvSpPr>
      <dsp:spPr>
        <a:xfrm rot="20250000" flipV="1">
          <a:off x="5027394" y="825637"/>
          <a:ext cx="59693"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5027916" y="837405"/>
        <a:ext cx="45977" cy="27433"/>
      </dsp:txXfrm>
    </dsp:sp>
    <dsp:sp modelId="{0B3516E2-A947-4225-8A89-E71CBD685476}">
      <dsp:nvSpPr>
        <dsp:cNvPr id="0" name=""/>
        <dsp:cNvSpPr/>
      </dsp:nvSpPr>
      <dsp:spPr>
        <a:xfrm>
          <a:off x="4961613" y="720827"/>
          <a:ext cx="1881758" cy="95557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PRIORITY SETTING</a:t>
          </a:r>
        </a:p>
      </dsp:txBody>
      <dsp:txXfrm>
        <a:off x="5237190" y="860767"/>
        <a:ext cx="1330604" cy="675690"/>
      </dsp:txXfrm>
    </dsp:sp>
    <dsp:sp modelId="{86E79D4F-5DB9-47F8-9F4C-D795195BA97F}">
      <dsp:nvSpPr>
        <dsp:cNvPr id="0" name=""/>
        <dsp:cNvSpPr/>
      </dsp:nvSpPr>
      <dsp:spPr>
        <a:xfrm rot="4050000" flipH="1" flipV="1">
          <a:off x="6180413" y="1875507"/>
          <a:ext cx="45718" cy="9850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6189895" y="1901544"/>
        <a:ext cx="32003" cy="59104"/>
      </dsp:txXfrm>
    </dsp:sp>
    <dsp:sp modelId="{C5C14E9B-A4BC-44EC-8EDF-986FDF10D8FE}">
      <dsp:nvSpPr>
        <dsp:cNvPr id="0" name=""/>
        <dsp:cNvSpPr/>
      </dsp:nvSpPr>
      <dsp:spPr>
        <a:xfrm>
          <a:off x="5488189" y="2186489"/>
          <a:ext cx="2108183" cy="111342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GOALS AND OBJECTIVES</a:t>
          </a:r>
        </a:p>
      </dsp:txBody>
      <dsp:txXfrm>
        <a:off x="5796925" y="2349546"/>
        <a:ext cx="1490711" cy="787306"/>
      </dsp:txXfrm>
    </dsp:sp>
    <dsp:sp modelId="{2747ABFF-7B27-473D-A919-4ED8002EC5A1}">
      <dsp:nvSpPr>
        <dsp:cNvPr id="0" name=""/>
        <dsp:cNvSpPr/>
      </dsp:nvSpPr>
      <dsp:spPr>
        <a:xfrm rot="6750000">
          <a:off x="6202195" y="3486192"/>
          <a:ext cx="45719"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6211677" y="3489000"/>
        <a:ext cx="32003" cy="27433"/>
      </dsp:txXfrm>
    </dsp:sp>
    <dsp:sp modelId="{0FA432F0-461E-4050-BDED-FAF0F2A33347}">
      <dsp:nvSpPr>
        <dsp:cNvPr id="0" name=""/>
        <dsp:cNvSpPr/>
      </dsp:nvSpPr>
      <dsp:spPr>
        <a:xfrm>
          <a:off x="4882822" y="3731077"/>
          <a:ext cx="2039340" cy="111342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FORMULATION OF STRATEGIES</a:t>
          </a:r>
        </a:p>
      </dsp:txBody>
      <dsp:txXfrm>
        <a:off x="5181476" y="3894134"/>
        <a:ext cx="1442032" cy="787306"/>
      </dsp:txXfrm>
    </dsp:sp>
    <dsp:sp modelId="{251D3FF9-6C70-4615-BD0D-6651B8CAA437}">
      <dsp:nvSpPr>
        <dsp:cNvPr id="0" name=""/>
        <dsp:cNvSpPr/>
      </dsp:nvSpPr>
      <dsp:spPr>
        <a:xfrm rot="9450000">
          <a:off x="4998273" y="4629997"/>
          <a:ext cx="45719"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5011467" y="4636517"/>
        <a:ext cx="32003" cy="27433"/>
      </dsp:txXfrm>
    </dsp:sp>
    <dsp:sp modelId="{DCE86916-9F67-427D-9BB9-2FB824FF53BF}">
      <dsp:nvSpPr>
        <dsp:cNvPr id="0" name=""/>
        <dsp:cNvSpPr/>
      </dsp:nvSpPr>
      <dsp:spPr>
        <a:xfrm>
          <a:off x="3701332" y="4370866"/>
          <a:ext cx="1313145" cy="111342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CHOICES OF STRATEGIES</a:t>
          </a:r>
        </a:p>
      </dsp:txBody>
      <dsp:txXfrm>
        <a:off x="3893638" y="4533923"/>
        <a:ext cx="928533" cy="787306"/>
      </dsp:txXfrm>
    </dsp:sp>
    <dsp:sp modelId="{F52B2324-43F7-4BCD-BF9E-80A6BDF04E93}">
      <dsp:nvSpPr>
        <dsp:cNvPr id="0" name=""/>
        <dsp:cNvSpPr/>
      </dsp:nvSpPr>
      <dsp:spPr>
        <a:xfrm rot="9450000" flipH="1">
          <a:off x="3657539" y="4635529"/>
          <a:ext cx="100983"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658061" y="4647297"/>
        <a:ext cx="87267" cy="27433"/>
      </dsp:txXfrm>
    </dsp:sp>
    <dsp:sp modelId="{3BCCD7DA-567D-48DA-AEAA-7E3AFE025CBD}">
      <dsp:nvSpPr>
        <dsp:cNvPr id="0" name=""/>
        <dsp:cNvSpPr/>
      </dsp:nvSpPr>
      <dsp:spPr>
        <a:xfrm>
          <a:off x="1752600" y="3733799"/>
          <a:ext cx="2121433" cy="1107975"/>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PLAN OF ACTION</a:t>
          </a:r>
        </a:p>
      </dsp:txBody>
      <dsp:txXfrm>
        <a:off x="2063277" y="3896058"/>
        <a:ext cx="1500079" cy="783457"/>
      </dsp:txXfrm>
    </dsp:sp>
    <dsp:sp modelId="{5BA8F152-958F-430E-9852-D12630987686}">
      <dsp:nvSpPr>
        <dsp:cNvPr id="0" name=""/>
        <dsp:cNvSpPr/>
      </dsp:nvSpPr>
      <dsp:spPr>
        <a:xfrm rot="14850000" flipH="1" flipV="1">
          <a:off x="2474042" y="3500389"/>
          <a:ext cx="45720" cy="47010"/>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478276" y="3503455"/>
        <a:ext cx="32004" cy="28206"/>
      </dsp:txXfrm>
    </dsp:sp>
    <dsp:sp modelId="{CE5C02F8-DB2C-4677-A115-0AB592135313}">
      <dsp:nvSpPr>
        <dsp:cNvPr id="0" name=""/>
        <dsp:cNvSpPr/>
      </dsp:nvSpPr>
      <dsp:spPr>
        <a:xfrm>
          <a:off x="1090426" y="2186489"/>
          <a:ext cx="2166203" cy="1113420"/>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IMPLEMENTATION</a:t>
          </a:r>
        </a:p>
      </dsp:txBody>
      <dsp:txXfrm>
        <a:off x="1407659" y="2349546"/>
        <a:ext cx="1531737" cy="787306"/>
      </dsp:txXfrm>
    </dsp:sp>
    <dsp:sp modelId="{F28ACB79-247F-4477-9F8B-B11F87912846}">
      <dsp:nvSpPr>
        <dsp:cNvPr id="0" name=""/>
        <dsp:cNvSpPr/>
      </dsp:nvSpPr>
      <dsp:spPr>
        <a:xfrm rot="4050000" flipH="1">
          <a:off x="2513345" y="1924374"/>
          <a:ext cx="72492"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2827" y="1939854"/>
        <a:ext cx="58776" cy="27433"/>
      </dsp:txXfrm>
    </dsp:sp>
    <dsp:sp modelId="{53FB9306-1ED9-499F-8FD8-33F41D55C6AB}">
      <dsp:nvSpPr>
        <dsp:cNvPr id="0" name=""/>
        <dsp:cNvSpPr/>
      </dsp:nvSpPr>
      <dsp:spPr>
        <a:xfrm>
          <a:off x="1849045" y="720821"/>
          <a:ext cx="1928544" cy="955581"/>
        </a:xfrm>
        <a:prstGeom prst="ellipse">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EVALUATION</a:t>
          </a:r>
        </a:p>
      </dsp:txBody>
      <dsp:txXfrm>
        <a:off x="2131474" y="860763"/>
        <a:ext cx="1363686" cy="675697"/>
      </dsp:txXfrm>
    </dsp:sp>
    <dsp:sp modelId="{041B6B78-6531-479D-B868-161803C42C81}">
      <dsp:nvSpPr>
        <dsp:cNvPr id="0" name=""/>
        <dsp:cNvSpPr/>
      </dsp:nvSpPr>
      <dsp:spPr>
        <a:xfrm rot="20250000">
          <a:off x="3634466" y="826151"/>
          <a:ext cx="45719" cy="4572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34988" y="837919"/>
        <a:ext cx="32003" cy="2743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617DF-4025-46F9-A3D0-5D3BF2BA7DE9}" type="datetimeFigureOut">
              <a:rPr lang="en-US" smtClean="0"/>
              <a:t>7/19/2022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B8276-5DDE-4FA2-936E-9FAC6F31475F}" type="slidenum">
              <a:rPr lang="en-US" smtClean="0"/>
              <a:t>‹#›</a:t>
            </a:fld>
            <a:endParaRPr lang="en-US"/>
          </a:p>
        </p:txBody>
      </p:sp>
    </p:spTree>
    <p:extLst>
      <p:ext uri="{BB962C8B-B14F-4D97-AF65-F5344CB8AC3E}">
        <p14:creationId xmlns:p14="http://schemas.microsoft.com/office/powerpoint/2010/main" val="457737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4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58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D09718-6B91-4EFE-9BDF-701AE08AF625}" type="slidenum">
              <a:rPr lang="en-GB" altLang="en-US">
                <a:latin typeface="Calibri" panose="020F0502020204030204" pitchFamily="34" charset="0"/>
              </a:rPr>
              <a:pPr eaLnBrk="1" hangingPunct="1"/>
              <a:t>3</a:t>
            </a:fld>
            <a:endParaRPr lang="en-GB" altLang="en-US">
              <a:latin typeface="Calibri" panose="020F0502020204030204" pitchFamily="34" charset="0"/>
            </a:endParaRPr>
          </a:p>
        </p:txBody>
      </p:sp>
    </p:spTree>
    <p:extLst>
      <p:ext uri="{BB962C8B-B14F-4D97-AF65-F5344CB8AC3E}">
        <p14:creationId xmlns:p14="http://schemas.microsoft.com/office/powerpoint/2010/main" val="740813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5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DFE2EA-7675-409E-91D2-D2E9E5722D64}" type="slidenum">
              <a:rPr lang="en-GB" altLang="en-US">
                <a:latin typeface="Calibri" panose="020F0502020204030204" pitchFamily="34" charset="0"/>
              </a:rPr>
              <a:pPr eaLnBrk="1" hangingPunct="1"/>
              <a:t>5</a:t>
            </a:fld>
            <a:endParaRPr lang="en-GB" altLang="en-US">
              <a:latin typeface="Calibri" panose="020F0502020204030204" pitchFamily="34" charset="0"/>
            </a:endParaRPr>
          </a:p>
        </p:txBody>
      </p:sp>
    </p:spTree>
    <p:extLst>
      <p:ext uri="{BB962C8B-B14F-4D97-AF65-F5344CB8AC3E}">
        <p14:creationId xmlns:p14="http://schemas.microsoft.com/office/powerpoint/2010/main" val="4144400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78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8A7199-D947-43D0-83E9-5BB4A0673FD1}" type="slidenum">
              <a:rPr lang="en-GB" altLang="en-US">
                <a:latin typeface="Calibri" panose="020F0502020204030204" pitchFamily="34" charset="0"/>
              </a:rPr>
              <a:pPr eaLnBrk="1" hangingPunct="1"/>
              <a:t>6</a:t>
            </a:fld>
            <a:endParaRPr lang="en-GB" altLang="en-US">
              <a:latin typeface="Calibri" panose="020F0502020204030204" pitchFamily="34" charset="0"/>
            </a:endParaRPr>
          </a:p>
        </p:txBody>
      </p:sp>
    </p:spTree>
    <p:extLst>
      <p:ext uri="{BB962C8B-B14F-4D97-AF65-F5344CB8AC3E}">
        <p14:creationId xmlns:p14="http://schemas.microsoft.com/office/powerpoint/2010/main" val="589155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5C138D-6CB6-4A57-B600-613AA92244FC}" type="slidenum">
              <a:rPr lang="en-GB" altLang="en-US">
                <a:latin typeface="Calibri" panose="020F0502020204030204" pitchFamily="34" charset="0"/>
              </a:rPr>
              <a:pPr eaLnBrk="1" hangingPunct="1"/>
              <a:t>7</a:t>
            </a:fld>
            <a:endParaRPr lang="en-GB" altLang="en-US">
              <a:latin typeface="Calibri" panose="020F0502020204030204" pitchFamily="34" charset="0"/>
            </a:endParaRPr>
          </a:p>
        </p:txBody>
      </p:sp>
    </p:spTree>
    <p:extLst>
      <p:ext uri="{BB962C8B-B14F-4D97-AF65-F5344CB8AC3E}">
        <p14:creationId xmlns:p14="http://schemas.microsoft.com/office/powerpoint/2010/main" val="1932654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8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4531AF-1B62-4C51-B34A-F65732599DCB}" type="slidenum">
              <a:rPr lang="en-GB" altLang="en-US">
                <a:latin typeface="Calibri" panose="020F0502020204030204" pitchFamily="34" charset="0"/>
              </a:rPr>
              <a:pPr eaLnBrk="1" hangingPunct="1"/>
              <a:t>8</a:t>
            </a:fld>
            <a:endParaRPr lang="en-GB" altLang="en-US">
              <a:latin typeface="Calibri" panose="020F0502020204030204" pitchFamily="34" charset="0"/>
            </a:endParaRPr>
          </a:p>
        </p:txBody>
      </p:sp>
    </p:spTree>
    <p:extLst>
      <p:ext uri="{BB962C8B-B14F-4D97-AF65-F5344CB8AC3E}">
        <p14:creationId xmlns:p14="http://schemas.microsoft.com/office/powerpoint/2010/main" val="81860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9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0F9411-B742-4B07-8204-763B27BC2BC8}" type="slidenum">
              <a:rPr lang="en-GB" altLang="en-US">
                <a:latin typeface="Calibri" panose="020F0502020204030204" pitchFamily="34" charset="0"/>
              </a:rPr>
              <a:pPr eaLnBrk="1" hangingPunct="1"/>
              <a:t>9</a:t>
            </a:fld>
            <a:endParaRPr lang="en-GB" altLang="en-US">
              <a:latin typeface="Calibri" panose="020F0502020204030204" pitchFamily="34" charset="0"/>
            </a:endParaRPr>
          </a:p>
        </p:txBody>
      </p:sp>
    </p:spTree>
    <p:extLst>
      <p:ext uri="{BB962C8B-B14F-4D97-AF65-F5344CB8AC3E}">
        <p14:creationId xmlns:p14="http://schemas.microsoft.com/office/powerpoint/2010/main" val="401988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0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4D68AB-A8CD-459A-AF93-503B5B497596}" type="slidenum">
              <a:rPr lang="en-GB" altLang="en-US">
                <a:latin typeface="Calibri" panose="020F0502020204030204" pitchFamily="34" charset="0"/>
              </a:rPr>
              <a:pPr eaLnBrk="1" hangingPunct="1"/>
              <a:t>10</a:t>
            </a:fld>
            <a:endParaRPr lang="en-GB" altLang="en-US">
              <a:latin typeface="Calibri" panose="020F0502020204030204" pitchFamily="34" charset="0"/>
            </a:endParaRPr>
          </a:p>
        </p:txBody>
      </p:sp>
    </p:spTree>
    <p:extLst>
      <p:ext uri="{BB962C8B-B14F-4D97-AF65-F5344CB8AC3E}">
        <p14:creationId xmlns:p14="http://schemas.microsoft.com/office/powerpoint/2010/main" val="3445233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752F3F-6C62-487A-A109-07FAAC80605B}" type="slidenum">
              <a:rPr lang="en-US" altLang="en-US"/>
              <a:pPr>
                <a:spcBef>
                  <a:spcPct val="0"/>
                </a:spcBef>
              </a:pPr>
              <a:t>24</a:t>
            </a:fld>
            <a:endParaRPr lang="en-US" altLang="en-US"/>
          </a:p>
        </p:txBody>
      </p:sp>
    </p:spTree>
    <p:extLst>
      <p:ext uri="{BB962C8B-B14F-4D97-AF65-F5344CB8AC3E}">
        <p14:creationId xmlns:p14="http://schemas.microsoft.com/office/powerpoint/2010/main" val="1204608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5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878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585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23956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8755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1175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9804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879914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99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490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6435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63252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146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999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313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2A54C80-263E-416B-A8E0-580EDEADCBDC}" type="datetimeFigureOut">
              <a:rPr lang="en-US" smtClean="0"/>
              <a:t>7/19/2022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87274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36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7/19/2022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0112229"/>
      </p:ext>
    </p:extLst>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rgw.arizona.edu/research-administration/proposal-preparation/types-of-proposals#SolicitedProposal" TargetMode="External"/><Relationship Id="rId2" Type="http://schemas.openxmlformats.org/officeDocument/2006/relationships/hyperlink" Target="https://rgw.arizona.edu/research-administration/proposal-preparation/types-of-proposals#PreProposal" TargetMode="External"/><Relationship Id="rId1" Type="http://schemas.openxmlformats.org/officeDocument/2006/relationships/slideLayout" Target="../slideLayouts/slideLayout2.xml"/><Relationship Id="rId6" Type="http://schemas.openxmlformats.org/officeDocument/2006/relationships/hyperlink" Target="https://rgw.arizona.edu/research-administration/proposal-preparation/types-of-proposals#RevisedBudgets" TargetMode="External"/><Relationship Id="rId5" Type="http://schemas.openxmlformats.org/officeDocument/2006/relationships/hyperlink" Target="https://rgw.arizona.edu/research-administration/proposal-preparation/types-of-proposals#LimitedSolicitations" TargetMode="External"/><Relationship Id="rId4" Type="http://schemas.openxmlformats.org/officeDocument/2006/relationships/hyperlink" Target="https://rgw.arizona.edu/research-administration/proposal-preparation/types-of-proposals#Renewal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rgw.arizona.edu/development/limited-submission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Project management/planning</a:t>
            </a:r>
            <a:endParaRPr lang="en-US"/>
          </a:p>
        </p:txBody>
      </p:sp>
      <p:sp>
        <p:nvSpPr>
          <p:cNvPr id="3" name="Subtitle 2"/>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val="2713050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136775" y="228600"/>
            <a:ext cx="8153400" cy="990600"/>
          </a:xfrm>
        </p:spPr>
        <p:txBody>
          <a:bodyPr/>
          <a:lstStyle/>
          <a:p>
            <a:pPr eaLnBrk="1" hangingPunct="1"/>
            <a:r>
              <a:rPr lang="en-US" altLang="en-US" b="1"/>
              <a:t>The Health Project Cycle</a:t>
            </a:r>
            <a:endParaRPr lang="en-GB" altLang="en-US"/>
          </a:p>
        </p:txBody>
      </p:sp>
      <p:sp>
        <p:nvSpPr>
          <p:cNvPr id="4" name="Rectangle 3"/>
          <p:cNvSpPr/>
          <p:nvPr/>
        </p:nvSpPr>
        <p:spPr>
          <a:xfrm>
            <a:off x="4659313" y="1738313"/>
            <a:ext cx="2590800" cy="792162"/>
          </a:xfrm>
          <a:prstGeom prst="rect">
            <a:avLst/>
          </a:prstGeom>
        </p:spPr>
        <p:style>
          <a:lnRef idx="0">
            <a:schemeClr val="dk1"/>
          </a:lnRef>
          <a:fillRef idx="3">
            <a:schemeClr val="dk1"/>
          </a:fillRef>
          <a:effectRef idx="3">
            <a:schemeClr val="dk1"/>
          </a:effectRef>
          <a:fontRef idx="minor">
            <a:schemeClr val="lt1"/>
          </a:fontRef>
        </p:style>
        <p:txBody>
          <a:bodyPr anchor="ctr"/>
          <a:lstStyle/>
          <a:p>
            <a:pPr>
              <a:defRPr/>
            </a:pPr>
            <a:r>
              <a:rPr lang="en-US" dirty="0">
                <a:solidFill>
                  <a:schemeClr val="tx1"/>
                </a:solidFill>
              </a:rPr>
              <a:t>Situation Analysis / Needs Assessment / Problem Identification</a:t>
            </a:r>
            <a:endParaRPr lang="en-GB" dirty="0">
              <a:solidFill>
                <a:schemeClr val="tx1"/>
              </a:solidFill>
            </a:endParaRPr>
          </a:p>
        </p:txBody>
      </p:sp>
      <p:sp>
        <p:nvSpPr>
          <p:cNvPr id="5" name="Rectangle 4"/>
          <p:cNvSpPr/>
          <p:nvPr/>
        </p:nvSpPr>
        <p:spPr>
          <a:xfrm>
            <a:off x="7104064" y="2852739"/>
            <a:ext cx="2016125" cy="936625"/>
          </a:xfrm>
          <a:prstGeom prst="rect">
            <a:avLst/>
          </a:prstGeom>
        </p:spPr>
        <p:style>
          <a:lnRef idx="0">
            <a:schemeClr val="dk1"/>
          </a:lnRef>
          <a:fillRef idx="3">
            <a:schemeClr val="dk1"/>
          </a:fillRef>
          <a:effectRef idx="3">
            <a:schemeClr val="dk1"/>
          </a:effectRef>
          <a:fontRef idx="minor">
            <a:schemeClr val="lt1"/>
          </a:fontRef>
        </p:style>
        <p:txBody>
          <a:bodyPr anchor="ctr"/>
          <a:lstStyle/>
          <a:p>
            <a:r>
              <a:rPr lang="en-US" dirty="0">
                <a:solidFill>
                  <a:schemeClr val="tx1"/>
                </a:solidFill>
              </a:rPr>
              <a:t>Prioritization, and setting goals and objectives</a:t>
            </a:r>
            <a:endParaRPr lang="en-GB" dirty="0">
              <a:solidFill>
                <a:schemeClr val="tx1"/>
              </a:solidFill>
            </a:endParaRPr>
          </a:p>
        </p:txBody>
      </p:sp>
      <p:sp>
        <p:nvSpPr>
          <p:cNvPr id="6" name="Rectangle 5"/>
          <p:cNvSpPr/>
          <p:nvPr/>
        </p:nvSpPr>
        <p:spPr>
          <a:xfrm>
            <a:off x="3359150" y="2924176"/>
            <a:ext cx="1657350" cy="720725"/>
          </a:xfrm>
          <a:prstGeom prst="rect">
            <a:avLst/>
          </a:prstGeom>
        </p:spPr>
        <p:style>
          <a:lnRef idx="0">
            <a:schemeClr val="dk1"/>
          </a:lnRef>
          <a:fillRef idx="3">
            <a:schemeClr val="dk1"/>
          </a:fillRef>
          <a:effectRef idx="3">
            <a:schemeClr val="dk1"/>
          </a:effectRef>
          <a:fontRef idx="minor">
            <a:schemeClr val="lt1"/>
          </a:fontRef>
        </p:style>
        <p:txBody>
          <a:bodyPr anchor="ctr"/>
          <a:lstStyle/>
          <a:p>
            <a:pPr>
              <a:defRPr/>
            </a:pPr>
            <a:r>
              <a:rPr lang="en-US" dirty="0">
                <a:solidFill>
                  <a:schemeClr val="tx1"/>
                </a:solidFill>
              </a:rPr>
              <a:t>Feedback &amp; </a:t>
            </a:r>
          </a:p>
          <a:p>
            <a:pPr>
              <a:defRPr/>
            </a:pPr>
            <a:r>
              <a:rPr lang="en-US" dirty="0">
                <a:solidFill>
                  <a:schemeClr val="tx1"/>
                </a:solidFill>
              </a:rPr>
              <a:t>Re-planning</a:t>
            </a:r>
            <a:endParaRPr lang="en-GB" dirty="0">
              <a:solidFill>
                <a:schemeClr val="tx1"/>
              </a:solidFill>
            </a:endParaRPr>
          </a:p>
        </p:txBody>
      </p:sp>
      <p:sp>
        <p:nvSpPr>
          <p:cNvPr id="7" name="Rectangle 6"/>
          <p:cNvSpPr/>
          <p:nvPr/>
        </p:nvSpPr>
        <p:spPr>
          <a:xfrm>
            <a:off x="3359150" y="4005263"/>
            <a:ext cx="1657350" cy="792162"/>
          </a:xfrm>
          <a:prstGeom prst="rect">
            <a:avLst/>
          </a:prstGeom>
        </p:spPr>
        <p:style>
          <a:lnRef idx="0">
            <a:schemeClr val="dk1"/>
          </a:lnRef>
          <a:fillRef idx="3">
            <a:schemeClr val="dk1"/>
          </a:fillRef>
          <a:effectRef idx="3">
            <a:schemeClr val="dk1"/>
          </a:effectRef>
          <a:fontRef idx="minor">
            <a:schemeClr val="lt1"/>
          </a:fontRef>
        </p:style>
        <p:txBody>
          <a:bodyPr anchor="ctr"/>
          <a:lstStyle/>
          <a:p>
            <a:pPr>
              <a:defRPr/>
            </a:pPr>
            <a:r>
              <a:rPr lang="en-US" dirty="0">
                <a:solidFill>
                  <a:schemeClr val="tx1"/>
                </a:solidFill>
              </a:rPr>
              <a:t>Monitoring &amp; Evaluation</a:t>
            </a:r>
            <a:endParaRPr lang="en-GB" dirty="0">
              <a:solidFill>
                <a:schemeClr val="tx1"/>
              </a:solidFill>
            </a:endParaRPr>
          </a:p>
        </p:txBody>
      </p:sp>
      <p:sp>
        <p:nvSpPr>
          <p:cNvPr id="8" name="Rectangle 7"/>
          <p:cNvSpPr/>
          <p:nvPr/>
        </p:nvSpPr>
        <p:spPr>
          <a:xfrm>
            <a:off x="7023101" y="3995739"/>
            <a:ext cx="2519363" cy="936625"/>
          </a:xfrm>
          <a:prstGeom prst="rect">
            <a:avLst/>
          </a:prstGeom>
        </p:spPr>
        <p:style>
          <a:lnRef idx="0">
            <a:schemeClr val="dk1"/>
          </a:lnRef>
          <a:fillRef idx="3">
            <a:schemeClr val="dk1"/>
          </a:fillRef>
          <a:effectRef idx="3">
            <a:schemeClr val="dk1"/>
          </a:effectRef>
          <a:fontRef idx="minor">
            <a:schemeClr val="lt1"/>
          </a:fontRef>
        </p:style>
        <p:txBody>
          <a:bodyPr anchor="ctr"/>
          <a:lstStyle/>
          <a:p>
            <a:pPr>
              <a:defRPr/>
            </a:pPr>
            <a:r>
              <a:rPr lang="en-US" dirty="0">
                <a:solidFill>
                  <a:schemeClr val="tx1"/>
                </a:solidFill>
              </a:rPr>
              <a:t>Identification, Appraisal &amp; Prioritization of Interventions</a:t>
            </a:r>
            <a:endParaRPr lang="en-GB" dirty="0">
              <a:solidFill>
                <a:schemeClr val="tx1"/>
              </a:solidFill>
            </a:endParaRPr>
          </a:p>
        </p:txBody>
      </p:sp>
      <p:sp>
        <p:nvSpPr>
          <p:cNvPr id="9" name="Rectangle 8"/>
          <p:cNvSpPr/>
          <p:nvPr/>
        </p:nvSpPr>
        <p:spPr>
          <a:xfrm>
            <a:off x="5087939" y="5229226"/>
            <a:ext cx="2016125" cy="720725"/>
          </a:xfrm>
          <a:prstGeom prst="rect">
            <a:avLst/>
          </a:prstGeom>
        </p:spPr>
        <p:style>
          <a:lnRef idx="0">
            <a:schemeClr val="dk1"/>
          </a:lnRef>
          <a:fillRef idx="3">
            <a:schemeClr val="dk1"/>
          </a:fillRef>
          <a:effectRef idx="3">
            <a:schemeClr val="dk1"/>
          </a:effectRef>
          <a:fontRef idx="minor">
            <a:schemeClr val="lt1"/>
          </a:fontRef>
        </p:style>
        <p:txBody>
          <a:bodyPr anchor="ctr"/>
          <a:lstStyle/>
          <a:p>
            <a:pPr>
              <a:defRPr/>
            </a:pPr>
            <a:r>
              <a:rPr lang="en-US" dirty="0">
                <a:solidFill>
                  <a:schemeClr val="tx1"/>
                </a:solidFill>
              </a:rPr>
              <a:t>Implementation</a:t>
            </a:r>
            <a:endParaRPr lang="en-GB" dirty="0">
              <a:solidFill>
                <a:schemeClr val="tx1"/>
              </a:solidFill>
            </a:endParaRPr>
          </a:p>
        </p:txBody>
      </p:sp>
      <p:cxnSp>
        <p:nvCxnSpPr>
          <p:cNvPr id="21" name="Elbow Connector 20"/>
          <p:cNvCxnSpPr>
            <a:stCxn id="4" idx="3"/>
          </p:cNvCxnSpPr>
          <p:nvPr/>
        </p:nvCxnSpPr>
        <p:spPr>
          <a:xfrm>
            <a:off x="7250114" y="2133600"/>
            <a:ext cx="358775" cy="719138"/>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7680325" y="3789363"/>
            <a:ext cx="0" cy="2159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9" name="Elbow Connector 28"/>
          <p:cNvCxnSpPr>
            <a:endCxn id="7" idx="2"/>
          </p:cNvCxnSpPr>
          <p:nvPr/>
        </p:nvCxnSpPr>
        <p:spPr>
          <a:xfrm rot="10800000">
            <a:off x="4187826" y="4797426"/>
            <a:ext cx="900113" cy="792163"/>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Elbow Connector 32"/>
          <p:cNvCxnSpPr>
            <a:endCxn id="4" idx="1"/>
          </p:cNvCxnSpPr>
          <p:nvPr/>
        </p:nvCxnSpPr>
        <p:spPr>
          <a:xfrm rot="5400000" flipH="1" flipV="1">
            <a:off x="4028282" y="2293144"/>
            <a:ext cx="790575" cy="471488"/>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5" name="Straight Arrow Connector 34"/>
          <p:cNvCxnSpPr>
            <a:stCxn id="7" idx="0"/>
          </p:cNvCxnSpPr>
          <p:nvPr/>
        </p:nvCxnSpPr>
        <p:spPr>
          <a:xfrm flipV="1">
            <a:off x="4187825" y="3644901"/>
            <a:ext cx="0" cy="36036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7" name="Elbow Connector 36"/>
          <p:cNvCxnSpPr/>
          <p:nvPr/>
        </p:nvCxnSpPr>
        <p:spPr>
          <a:xfrm rot="5400000">
            <a:off x="6955632" y="5080795"/>
            <a:ext cx="873125" cy="576262"/>
          </a:xfrm>
          <a:prstGeom prst="bentConnector3">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61860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p:spPr>
        <p:txBody>
          <a:bodyPr>
            <a:normAutofit fontScale="90000"/>
          </a:bodyPr>
          <a:lstStyle/>
          <a:p>
            <a:pPr>
              <a:defRPr/>
            </a:pPr>
            <a:r>
              <a:rPr lang="en-US" sz="3200" b="1" dirty="0"/>
              <a:t>The Project Activity Process</a:t>
            </a:r>
            <a:br>
              <a:rPr lang="en-US" sz="3200" dirty="0"/>
            </a:br>
            <a:endParaRPr lang="en-US" sz="3200" dirty="0"/>
          </a:p>
        </p:txBody>
      </p:sp>
      <p:sp>
        <p:nvSpPr>
          <p:cNvPr id="3" name="Content Placeholder 2"/>
          <p:cNvSpPr>
            <a:spLocks noGrp="1"/>
          </p:cNvSpPr>
          <p:nvPr>
            <p:ph idx="1"/>
          </p:nvPr>
        </p:nvSpPr>
        <p:spPr>
          <a:xfrm>
            <a:off x="1790700" y="1600200"/>
            <a:ext cx="9004300" cy="4495800"/>
          </a:xfrm>
        </p:spPr>
        <p:txBody>
          <a:bodyPr>
            <a:normAutofit fontScale="92500" lnSpcReduction="20000"/>
          </a:bodyPr>
          <a:lstStyle/>
          <a:p>
            <a:pPr marL="320040" indent="-320040">
              <a:buFont typeface="Wingdings"/>
              <a:buChar char=""/>
              <a:defRPr/>
            </a:pPr>
            <a:endParaRPr lang="en-US" dirty="0"/>
          </a:p>
          <a:p>
            <a:pPr marL="320040" indent="-320040">
              <a:buFont typeface="Wingdings"/>
              <a:buChar char=""/>
              <a:defRPr/>
            </a:pPr>
            <a:endParaRPr lang="en-US" dirty="0"/>
          </a:p>
          <a:p>
            <a:pPr marL="0" indent="0">
              <a:buNone/>
              <a:defRPr/>
            </a:pPr>
            <a:endParaRPr lang="en-US" dirty="0"/>
          </a:p>
          <a:p>
            <a:pPr marL="320040" indent="-320040">
              <a:buFont typeface="Wingdings"/>
              <a:buChar char=""/>
              <a:defRPr/>
            </a:pPr>
            <a:endParaRPr lang="en-US" dirty="0"/>
          </a:p>
          <a:p>
            <a:pPr marL="320040" indent="-320040">
              <a:buFont typeface="Wingdings"/>
              <a:buChar char=""/>
              <a:defRPr/>
            </a:pPr>
            <a:endParaRPr lang="en-US" dirty="0"/>
          </a:p>
          <a:p>
            <a:pPr marL="320040" indent="-320040">
              <a:buFont typeface="Wingdings"/>
              <a:buChar char=""/>
              <a:defRPr/>
            </a:pPr>
            <a:r>
              <a:rPr lang="en-US" dirty="0"/>
              <a:t>Health care activity processes are similar to business and industrial processes in terms of the activity flow.</a:t>
            </a:r>
          </a:p>
          <a:p>
            <a:pPr marL="320040" indent="-320040">
              <a:buFont typeface="Wingdings"/>
              <a:buChar char=""/>
              <a:defRPr/>
            </a:pPr>
            <a:r>
              <a:rPr lang="en-US" dirty="0"/>
              <a:t>However differ in terms of their specific inputs, outputs, outcomes and impact. </a:t>
            </a:r>
          </a:p>
          <a:p>
            <a:pPr marL="320040" indent="-320040">
              <a:buFont typeface="Wingdings"/>
              <a:buChar char=""/>
              <a:defRPr/>
            </a:pPr>
            <a:r>
              <a:rPr lang="en-US" dirty="0"/>
              <a:t>While industrial process involve non-human materials that are convertible into commodity products, health care processes use on human beings whose condition is changed by the processes of care. </a:t>
            </a:r>
          </a:p>
          <a:p>
            <a:pPr marL="320040" indent="-320040">
              <a:buFont typeface="Wingdings"/>
              <a:buChar char=""/>
              <a:defRPr/>
            </a:pPr>
            <a:r>
              <a:rPr lang="en-US" dirty="0"/>
              <a:t>However the concepts and principles of processes in industry and business are applicable in health care processes. </a:t>
            </a:r>
          </a:p>
          <a:p>
            <a:pPr marL="320040" indent="-320040">
              <a:buFont typeface="Wingdings"/>
              <a:buChar char=""/>
              <a:defRPr/>
            </a:pPr>
            <a:endParaRPr lang="en-US" dirty="0"/>
          </a:p>
        </p:txBody>
      </p:sp>
      <p:sp>
        <p:nvSpPr>
          <p:cNvPr id="4" name="Rectangle 3"/>
          <p:cNvSpPr/>
          <p:nvPr/>
        </p:nvSpPr>
        <p:spPr>
          <a:xfrm>
            <a:off x="2362200" y="1905000"/>
            <a:ext cx="990600" cy="91440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dirty="0">
                <a:solidFill>
                  <a:schemeClr val="tx1"/>
                </a:solidFill>
              </a:rPr>
              <a:t>Input</a:t>
            </a:r>
          </a:p>
        </p:txBody>
      </p:sp>
      <p:sp>
        <p:nvSpPr>
          <p:cNvPr id="6" name="Rectangle 5"/>
          <p:cNvSpPr/>
          <p:nvPr/>
        </p:nvSpPr>
        <p:spPr>
          <a:xfrm>
            <a:off x="6477000" y="1905000"/>
            <a:ext cx="1752600" cy="91440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dirty="0">
                <a:solidFill>
                  <a:schemeClr val="tx1"/>
                </a:solidFill>
              </a:rPr>
              <a:t>Outcomes (project objectives)</a:t>
            </a:r>
          </a:p>
        </p:txBody>
      </p:sp>
      <p:sp>
        <p:nvSpPr>
          <p:cNvPr id="7" name="Rectangle 6"/>
          <p:cNvSpPr/>
          <p:nvPr/>
        </p:nvSpPr>
        <p:spPr>
          <a:xfrm>
            <a:off x="8610600" y="1905000"/>
            <a:ext cx="1524000" cy="91440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dirty="0">
                <a:solidFill>
                  <a:schemeClr val="tx1"/>
                </a:solidFill>
              </a:rPr>
              <a:t>Impact (project goal)</a:t>
            </a:r>
          </a:p>
        </p:txBody>
      </p:sp>
      <p:sp>
        <p:nvSpPr>
          <p:cNvPr id="8" name="Rectangle 7"/>
          <p:cNvSpPr/>
          <p:nvPr/>
        </p:nvSpPr>
        <p:spPr>
          <a:xfrm>
            <a:off x="5029200" y="1905000"/>
            <a:ext cx="1143000" cy="91440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dirty="0">
                <a:solidFill>
                  <a:schemeClr val="tx1"/>
                </a:solidFill>
              </a:rPr>
              <a:t>Outputs</a:t>
            </a:r>
          </a:p>
        </p:txBody>
      </p:sp>
      <p:cxnSp>
        <p:nvCxnSpPr>
          <p:cNvPr id="10" name="Straight Arrow Connector 9"/>
          <p:cNvCxnSpPr>
            <a:stCxn id="4" idx="3"/>
          </p:cNvCxnSpPr>
          <p:nvPr/>
        </p:nvCxnSpPr>
        <p:spPr>
          <a:xfrm>
            <a:off x="3352800" y="2362200"/>
            <a:ext cx="3048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a:endCxn id="8" idx="1"/>
          </p:cNvCxnSpPr>
          <p:nvPr/>
        </p:nvCxnSpPr>
        <p:spPr>
          <a:xfrm>
            <a:off x="4648200" y="2362200"/>
            <a:ext cx="381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a:stCxn id="8" idx="3"/>
            <a:endCxn id="6" idx="1"/>
          </p:cNvCxnSpPr>
          <p:nvPr/>
        </p:nvCxnSpPr>
        <p:spPr>
          <a:xfrm>
            <a:off x="6172200" y="2362200"/>
            <a:ext cx="3048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1" name="Straight Arrow Connector 20"/>
          <p:cNvCxnSpPr>
            <a:stCxn id="6" idx="3"/>
            <a:endCxn id="7" idx="1"/>
          </p:cNvCxnSpPr>
          <p:nvPr/>
        </p:nvCxnSpPr>
        <p:spPr>
          <a:xfrm>
            <a:off x="8229600" y="2362200"/>
            <a:ext cx="381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0" name="Rectangle 29"/>
          <p:cNvSpPr/>
          <p:nvPr/>
        </p:nvSpPr>
        <p:spPr>
          <a:xfrm>
            <a:off x="3657600" y="1905000"/>
            <a:ext cx="1143000" cy="137160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dirty="0">
                <a:solidFill>
                  <a:schemeClr val="tx1"/>
                </a:solidFill>
              </a:rPr>
              <a:t>Process</a:t>
            </a:r>
          </a:p>
          <a:p>
            <a:pPr algn="ctr">
              <a:defRPr/>
            </a:pPr>
            <a:r>
              <a:rPr lang="en-US" dirty="0">
                <a:solidFill>
                  <a:schemeClr val="tx1"/>
                </a:solidFill>
              </a:rPr>
              <a:t>(strategic activities)</a:t>
            </a:r>
          </a:p>
        </p:txBody>
      </p:sp>
    </p:spTree>
    <p:extLst>
      <p:ext uri="{BB962C8B-B14F-4D97-AF65-F5344CB8AC3E}">
        <p14:creationId xmlns:p14="http://schemas.microsoft.com/office/powerpoint/2010/main" val="4019202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a:t>	</a:t>
            </a:r>
            <a:r>
              <a:rPr lang="en-US" altLang="en-US" sz="3600" b="1"/>
              <a:t> Introduction to Health Project 			Management </a:t>
            </a:r>
            <a:endParaRPr lang="en-US" altLang="en-US" sz="3600"/>
          </a:p>
        </p:txBody>
      </p:sp>
      <p:sp>
        <p:nvSpPr>
          <p:cNvPr id="3" name="Content Placeholder 2"/>
          <p:cNvSpPr>
            <a:spLocks noGrp="1"/>
          </p:cNvSpPr>
          <p:nvPr>
            <p:ph idx="1"/>
          </p:nvPr>
        </p:nvSpPr>
        <p:spPr>
          <a:xfrm>
            <a:off x="1206500" y="1600200"/>
            <a:ext cx="9083675" cy="4495800"/>
          </a:xfrm>
        </p:spPr>
        <p:txBody>
          <a:bodyPr>
            <a:normAutofit fontScale="32500" lnSpcReduction="20000"/>
          </a:bodyPr>
          <a:lstStyle/>
          <a:p>
            <a:pPr>
              <a:buFont typeface="Wingdings" panose="05000000000000000000" pitchFamily="2" charset="2"/>
              <a:buChar char="q"/>
              <a:defRPr/>
            </a:pPr>
            <a:r>
              <a:rPr lang="en-US" sz="8000" b="1" dirty="0"/>
              <a:t>Definition of Management: </a:t>
            </a:r>
            <a:r>
              <a:rPr lang="en-US" sz="8000" dirty="0"/>
              <a:t>Management may be defined as “the process of getting things done through people”. </a:t>
            </a:r>
          </a:p>
          <a:p>
            <a:pPr>
              <a:buFont typeface="Wingdings" panose="05000000000000000000" pitchFamily="2" charset="2"/>
              <a:buChar char="q"/>
              <a:defRPr/>
            </a:pPr>
            <a:r>
              <a:rPr lang="en-US" sz="8000" dirty="0"/>
              <a:t>It refers to both the system and processes of getting things done. Thus, the top leadership of an organization is referred to as the management of the organization. </a:t>
            </a:r>
          </a:p>
          <a:p>
            <a:pPr>
              <a:buFont typeface="Wingdings" panose="05000000000000000000" pitchFamily="2" charset="2"/>
              <a:buChar char="q"/>
              <a:defRPr/>
            </a:pPr>
            <a:r>
              <a:rPr lang="en-US" sz="8000" dirty="0"/>
              <a:t>Likewise, the process of planning, organizing, leading or coordinating activities and controlling resources towards achievement of specific goals and objectives is referred to as management.  </a:t>
            </a:r>
          </a:p>
          <a:p>
            <a:pPr marL="320040" indent="-320040">
              <a:buFont typeface="Wingdings"/>
              <a:buChar char=""/>
              <a:defRPr/>
            </a:pPr>
            <a:endParaRPr lang="en-US" sz="2400" dirty="0"/>
          </a:p>
        </p:txBody>
      </p:sp>
    </p:spTree>
    <p:extLst>
      <p:ext uri="{BB962C8B-B14F-4D97-AF65-F5344CB8AC3E}">
        <p14:creationId xmlns:p14="http://schemas.microsoft.com/office/powerpoint/2010/main" val="2712776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defRPr/>
            </a:pPr>
            <a:r>
              <a:rPr lang="en-US" dirty="0"/>
              <a:t>There are two key principles of the management process: </a:t>
            </a:r>
          </a:p>
          <a:p>
            <a:pPr marL="571500" indent="-571500">
              <a:buFont typeface="+mj-lt"/>
              <a:buAutoNum type="romanLcPeriod"/>
              <a:defRPr/>
            </a:pPr>
            <a:r>
              <a:rPr lang="en-US" dirty="0"/>
              <a:t>Commitment to purposeful action for the achievement of specific objectives; </a:t>
            </a:r>
          </a:p>
          <a:p>
            <a:pPr marL="571500" indent="-571500">
              <a:buFont typeface="+mj-lt"/>
              <a:buAutoNum type="romanLcPeriod"/>
              <a:defRPr/>
            </a:pPr>
            <a:r>
              <a:rPr lang="en-US" dirty="0"/>
              <a:t>Recognition of people as an important resource for getting things done.</a:t>
            </a:r>
          </a:p>
          <a:p>
            <a:endParaRPr lang="en-US" dirty="0"/>
          </a:p>
        </p:txBody>
      </p:sp>
    </p:spTree>
    <p:extLst>
      <p:ext uri="{BB962C8B-B14F-4D97-AF65-F5344CB8AC3E}">
        <p14:creationId xmlns:p14="http://schemas.microsoft.com/office/powerpoint/2010/main" val="237669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b="1"/>
              <a:t>Introduction to Health Project Management cont’</a:t>
            </a:r>
            <a:endParaRPr lang="en-US" altLang="en-US" sz="3600"/>
          </a:p>
        </p:txBody>
      </p:sp>
      <p:sp>
        <p:nvSpPr>
          <p:cNvPr id="28675" name="Content Placeholder 2"/>
          <p:cNvSpPr>
            <a:spLocks noGrp="1"/>
          </p:cNvSpPr>
          <p:nvPr>
            <p:ph idx="1"/>
          </p:nvPr>
        </p:nvSpPr>
        <p:spPr>
          <a:xfrm>
            <a:off x="1536700" y="1600200"/>
            <a:ext cx="8753475" cy="4495800"/>
          </a:xfrm>
        </p:spPr>
        <p:txBody>
          <a:bodyPr>
            <a:normAutofit/>
          </a:bodyPr>
          <a:lstStyle/>
          <a:p>
            <a:pPr eaLnBrk="1" hangingPunct="1">
              <a:buFont typeface="Wingdings" panose="05000000000000000000" pitchFamily="2" charset="2"/>
              <a:buChar char="q"/>
            </a:pPr>
            <a:r>
              <a:rPr lang="en-US" altLang="en-US" sz="2800" b="1" dirty="0"/>
              <a:t>Administration:</a:t>
            </a:r>
            <a:r>
              <a:rPr lang="en-US" altLang="en-US" sz="2800" dirty="0"/>
              <a:t> Is the process or system of directing and controlling of the operations or affairs of an organization or business in accordance to and strict adherence to set rules and regulation. </a:t>
            </a:r>
          </a:p>
          <a:p>
            <a:pPr eaLnBrk="1" hangingPunct="1">
              <a:buFont typeface="Wingdings" panose="05000000000000000000" pitchFamily="2" charset="2"/>
              <a:buChar char="q"/>
            </a:pPr>
            <a:r>
              <a:rPr lang="en-US" altLang="en-US" sz="2800" dirty="0"/>
              <a:t>The purpose of administration is to ensure implementation of activities follows organizational policies and involves supervision and monitoring based on the set rules and regulations of the organizations.</a:t>
            </a:r>
          </a:p>
          <a:p>
            <a:pPr eaLnBrk="1" hangingPunct="1">
              <a:buFont typeface="Wingdings" panose="05000000000000000000" pitchFamily="2" charset="2"/>
              <a:buChar char="q"/>
            </a:pPr>
            <a:endParaRPr lang="en-US" altLang="en-US" sz="4000" dirty="0"/>
          </a:p>
        </p:txBody>
      </p:sp>
    </p:spTree>
    <p:extLst>
      <p:ext uri="{BB962C8B-B14F-4D97-AF65-F5344CB8AC3E}">
        <p14:creationId xmlns:p14="http://schemas.microsoft.com/office/powerpoint/2010/main" val="116154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b="1"/>
              <a:t>Purpose of Management</a:t>
            </a:r>
            <a:br>
              <a:rPr lang="en-US" altLang="en-US" sz="3600"/>
            </a:br>
            <a:endParaRPr lang="en-US" altLang="en-US" sz="3600"/>
          </a:p>
        </p:txBody>
      </p:sp>
      <p:sp>
        <p:nvSpPr>
          <p:cNvPr id="3" name="Content Placeholder 2"/>
          <p:cNvSpPr>
            <a:spLocks noGrp="1"/>
          </p:cNvSpPr>
          <p:nvPr>
            <p:ph idx="1"/>
          </p:nvPr>
        </p:nvSpPr>
        <p:spPr>
          <a:xfrm>
            <a:off x="1079500" y="1219200"/>
            <a:ext cx="9715499" cy="4876800"/>
          </a:xfrm>
        </p:spPr>
        <p:txBody>
          <a:bodyPr>
            <a:noAutofit/>
          </a:bodyPr>
          <a:lstStyle/>
          <a:p>
            <a:pPr marL="320040" indent="-320040">
              <a:buFont typeface="Wingdings"/>
              <a:buChar char=""/>
              <a:defRPr/>
            </a:pPr>
            <a:r>
              <a:rPr lang="en-US" sz="2400" dirty="0"/>
              <a:t>The major concern and purpose of management is to ensure effectiveness, efficiency and sustainable achievement of organizational goals and objectives. </a:t>
            </a:r>
          </a:p>
          <a:p>
            <a:pPr marL="320040" indent="-320040">
              <a:buFont typeface="Wingdings"/>
              <a:buChar char=""/>
              <a:defRPr/>
            </a:pPr>
            <a:r>
              <a:rPr lang="en-US" sz="2400" dirty="0"/>
              <a:t>These factors determine whether or not the intended outcomes of the processes applied satisfy or meet the needs of the organization and its stakeholders.</a:t>
            </a:r>
          </a:p>
          <a:p>
            <a:pPr marL="320040" indent="-320040">
              <a:buFont typeface="Wingdings"/>
              <a:buChar char=""/>
              <a:defRPr/>
            </a:pPr>
            <a:r>
              <a:rPr lang="en-US" sz="2400" b="1" dirty="0"/>
              <a:t>Effectiveness</a:t>
            </a:r>
            <a:r>
              <a:rPr lang="en-US" sz="2400" dirty="0"/>
              <a:t> refers to the ability of the project processes to achieve the intended outcomes among the target population.</a:t>
            </a:r>
          </a:p>
          <a:p>
            <a:pPr marL="320040" indent="-320040">
              <a:buFont typeface="Wingdings"/>
              <a:buChar char=""/>
              <a:defRPr/>
            </a:pPr>
            <a:r>
              <a:rPr lang="en-US" sz="2400" b="1" dirty="0"/>
              <a:t>Efficiency</a:t>
            </a:r>
            <a:r>
              <a:rPr lang="en-US" sz="2400" dirty="0"/>
              <a:t> refers to the extent to which the project process maximizes the utilization of resources available to bring about its outcomes. It compares outcomes with resources utilization in terms of cost per activity.</a:t>
            </a:r>
          </a:p>
          <a:p>
            <a:pPr marL="320040" indent="-320040">
              <a:buNone/>
              <a:defRPr/>
            </a:pPr>
            <a:r>
              <a:rPr lang="en-US" sz="2400" dirty="0"/>
              <a:t> </a:t>
            </a:r>
          </a:p>
          <a:p>
            <a:pPr marL="320040" indent="-320040">
              <a:buFont typeface="Wingdings"/>
              <a:buChar char=""/>
              <a:defRPr/>
            </a:pPr>
            <a:endParaRPr lang="en-US" sz="2400" dirty="0"/>
          </a:p>
        </p:txBody>
      </p:sp>
    </p:spTree>
    <p:extLst>
      <p:ext uri="{BB962C8B-B14F-4D97-AF65-F5344CB8AC3E}">
        <p14:creationId xmlns:p14="http://schemas.microsoft.com/office/powerpoint/2010/main" val="229026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136775" y="228600"/>
            <a:ext cx="8153400" cy="990600"/>
          </a:xfrm>
        </p:spPr>
        <p:txBody>
          <a:bodyPr/>
          <a:lstStyle/>
          <a:p>
            <a:pPr eaLnBrk="1" hangingPunct="1"/>
            <a:r>
              <a:rPr lang="en-US" altLang="en-US" sz="3600" b="1"/>
              <a:t>Purpose of Management</a:t>
            </a:r>
            <a:endParaRPr lang="en-US" altLang="en-US" sz="3600"/>
          </a:p>
        </p:txBody>
      </p:sp>
      <p:sp>
        <p:nvSpPr>
          <p:cNvPr id="30723" name="Content Placeholder 2"/>
          <p:cNvSpPr>
            <a:spLocks noGrp="1"/>
          </p:cNvSpPr>
          <p:nvPr>
            <p:ph idx="1"/>
          </p:nvPr>
        </p:nvSpPr>
        <p:spPr>
          <a:xfrm>
            <a:off x="1270000" y="1219200"/>
            <a:ext cx="10185400" cy="5334000"/>
          </a:xfrm>
        </p:spPr>
        <p:txBody>
          <a:bodyPr>
            <a:normAutofit fontScale="92500" lnSpcReduction="10000"/>
          </a:bodyPr>
          <a:lstStyle/>
          <a:p>
            <a:pPr eaLnBrk="1" hangingPunct="1">
              <a:buFont typeface="Wingdings" panose="05000000000000000000" pitchFamily="2" charset="2"/>
              <a:buChar char="q"/>
            </a:pPr>
            <a:r>
              <a:rPr lang="en-US" altLang="en-US" sz="2800" b="1" dirty="0"/>
              <a:t>Sustainability</a:t>
            </a:r>
            <a:r>
              <a:rPr lang="en-US" altLang="en-US" sz="2800" dirty="0"/>
              <a:t> in project management refers to the continued benefit by the beneficiary community as a result of project implementation.</a:t>
            </a:r>
          </a:p>
          <a:p>
            <a:pPr eaLnBrk="1" hangingPunct="1">
              <a:buFont typeface="Wingdings" panose="05000000000000000000" pitchFamily="2" charset="2"/>
              <a:buChar char="q"/>
            </a:pPr>
            <a:r>
              <a:rPr lang="en-US" altLang="en-US" sz="2800" dirty="0"/>
              <a:t> This results from the community taking over and continuing implementation of the core project activities, and the results of the project are maintained by the community’s own actions. </a:t>
            </a:r>
          </a:p>
          <a:p>
            <a:pPr eaLnBrk="1" hangingPunct="1">
              <a:buFont typeface="Wingdings" panose="05000000000000000000" pitchFamily="2" charset="2"/>
              <a:buChar char="q"/>
            </a:pPr>
            <a:r>
              <a:rPr lang="en-US" altLang="en-US" sz="2800" dirty="0"/>
              <a:t>This is possible when the community has been involved from the onset of the project and its capacity (knowledge, attitudes, skills, technology and structures) developed during the entire duration of the project, enabling them to continue the management of the activities initiated by the project.</a:t>
            </a:r>
            <a:endParaRPr lang="en-US" altLang="en-US" sz="2000" dirty="0"/>
          </a:p>
          <a:p>
            <a:pPr eaLnBrk="1" hangingPunct="1">
              <a:buFont typeface="Wingdings" panose="05000000000000000000" pitchFamily="2" charset="2"/>
              <a:buChar char="q"/>
            </a:pPr>
            <a:endParaRPr lang="en-US" altLang="en-US" sz="4000" dirty="0"/>
          </a:p>
          <a:p>
            <a:pPr eaLnBrk="1" hangingPunct="1">
              <a:buFont typeface="Wingdings" panose="05000000000000000000" pitchFamily="2" charset="2"/>
              <a:buChar char="q"/>
            </a:pPr>
            <a:endParaRPr lang="en-US" altLang="en-US" sz="4000" dirty="0"/>
          </a:p>
        </p:txBody>
      </p:sp>
    </p:spTree>
    <p:extLst>
      <p:ext uri="{BB962C8B-B14F-4D97-AF65-F5344CB8AC3E}">
        <p14:creationId xmlns:p14="http://schemas.microsoft.com/office/powerpoint/2010/main" val="2189971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21784" y="1104900"/>
            <a:ext cx="10720916" cy="4114800"/>
          </a:xfrm>
        </p:spPr>
        <p:txBody>
          <a:bodyPr/>
          <a:lstStyle/>
          <a:p>
            <a:pPr marL="0" indent="0">
              <a:buNone/>
            </a:pPr>
            <a:r>
              <a:rPr lang="en-US" altLang="en-US" b="1" dirty="0"/>
              <a:t>Authority and Responsibility</a:t>
            </a:r>
            <a:endParaRPr lang="en-US" altLang="en-US" dirty="0"/>
          </a:p>
          <a:p>
            <a:r>
              <a:rPr lang="en-US" altLang="en-US" b="1" dirty="0"/>
              <a:t>Authority</a:t>
            </a:r>
            <a:r>
              <a:rPr lang="en-US" altLang="en-US" dirty="0"/>
              <a:t> refers to the powers bestowed upon persons in positions with management and administrative functions enabling them to get people to do things and to control the utilization of resources. </a:t>
            </a:r>
          </a:p>
          <a:p>
            <a:r>
              <a:rPr lang="en-US" b="1" dirty="0"/>
              <a:t>Responsibility</a:t>
            </a:r>
            <a:r>
              <a:rPr lang="en-US" dirty="0"/>
              <a:t> refers to the obligation of subordinates to their superiors relating to the results of work expected of them.</a:t>
            </a:r>
          </a:p>
          <a:p>
            <a:r>
              <a:rPr lang="en-US" dirty="0"/>
              <a:t>Subordinates take responsibility for their work and those higher up take responsibility for activities of those below them in the management system.</a:t>
            </a:r>
          </a:p>
          <a:p>
            <a:endParaRPr lang="en-US" altLang="en-US" dirty="0"/>
          </a:p>
          <a:p>
            <a:endParaRPr lang="en-US" dirty="0"/>
          </a:p>
        </p:txBody>
      </p:sp>
    </p:spTree>
    <p:extLst>
      <p:ext uri="{BB962C8B-B14F-4D97-AF65-F5344CB8AC3E}">
        <p14:creationId xmlns:p14="http://schemas.microsoft.com/office/powerpoint/2010/main" val="3773162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136775" y="228600"/>
            <a:ext cx="8153400" cy="990600"/>
          </a:xfrm>
        </p:spPr>
        <p:txBody>
          <a:bodyPr/>
          <a:lstStyle/>
          <a:p>
            <a:pPr eaLnBrk="1" hangingPunct="1"/>
            <a:r>
              <a:rPr lang="en-US" altLang="en-US" sz="3600" b="1"/>
              <a:t>Purpose of Management cont’</a:t>
            </a:r>
            <a:endParaRPr lang="en-US" altLang="en-US" sz="3600"/>
          </a:p>
        </p:txBody>
      </p:sp>
      <p:sp>
        <p:nvSpPr>
          <p:cNvPr id="3" name="Content Placeholder 2"/>
          <p:cNvSpPr>
            <a:spLocks noGrp="1"/>
          </p:cNvSpPr>
          <p:nvPr>
            <p:ph idx="1"/>
          </p:nvPr>
        </p:nvSpPr>
        <p:spPr>
          <a:xfrm>
            <a:off x="1206500" y="1600200"/>
            <a:ext cx="9232900" cy="4724400"/>
          </a:xfrm>
        </p:spPr>
        <p:txBody>
          <a:bodyPr>
            <a:normAutofit lnSpcReduction="10000"/>
          </a:bodyPr>
          <a:lstStyle/>
          <a:p>
            <a:pPr marL="0" indent="0">
              <a:buNone/>
              <a:defRPr/>
            </a:pPr>
            <a:r>
              <a:rPr lang="en-US" sz="2800" b="1" dirty="0"/>
              <a:t>Functions of Management</a:t>
            </a:r>
            <a:r>
              <a:rPr lang="en-US" sz="2800" dirty="0"/>
              <a:t> </a:t>
            </a:r>
          </a:p>
          <a:p>
            <a:pPr marL="320040" indent="-320040">
              <a:buFont typeface="Wingdings"/>
              <a:buChar char=""/>
              <a:defRPr/>
            </a:pPr>
            <a:r>
              <a:rPr lang="en-US" sz="2800" dirty="0"/>
              <a:t>The management process involves a sequential performance of key functions of planning, implementation and evaluation that are performed in a continuous manner. </a:t>
            </a:r>
          </a:p>
          <a:p>
            <a:pPr marL="320040" indent="-320040">
              <a:buFont typeface="Wingdings"/>
              <a:buChar char=""/>
              <a:defRPr/>
            </a:pPr>
            <a:r>
              <a:rPr lang="en-US" sz="2800" dirty="0"/>
              <a:t>It also involves the performance of supportive functions of leadership and team building, decision making and delegation, motivation and communication, and directing and controlling that are performed continuously during the project cycle.</a:t>
            </a:r>
          </a:p>
          <a:p>
            <a:pPr marL="320040" indent="-320040">
              <a:buFont typeface="Wingdings"/>
              <a:buChar char=""/>
              <a:defRPr/>
            </a:pPr>
            <a:endParaRPr lang="en-US" sz="3600" dirty="0"/>
          </a:p>
          <a:p>
            <a:pPr marL="320040" indent="-320040">
              <a:buFont typeface="Wingdings"/>
              <a:buChar char=""/>
              <a:defRPr/>
            </a:pPr>
            <a:endParaRPr lang="en-US" sz="3600" dirty="0"/>
          </a:p>
        </p:txBody>
      </p:sp>
    </p:spTree>
    <p:extLst>
      <p:ext uri="{BB962C8B-B14F-4D97-AF65-F5344CB8AC3E}">
        <p14:creationId xmlns:p14="http://schemas.microsoft.com/office/powerpoint/2010/main" val="2647326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b="1"/>
              <a:t>Functions of Management</a:t>
            </a:r>
            <a:br>
              <a:rPr lang="en-US" altLang="en-US" sz="3600"/>
            </a:br>
            <a:endParaRPr lang="en-US" altLang="en-US" sz="3600"/>
          </a:p>
        </p:txBody>
      </p:sp>
      <p:sp>
        <p:nvSpPr>
          <p:cNvPr id="32771" name="Content Placeholder 2"/>
          <p:cNvSpPr>
            <a:spLocks noGrp="1"/>
          </p:cNvSpPr>
          <p:nvPr>
            <p:ph idx="1"/>
          </p:nvPr>
        </p:nvSpPr>
        <p:spPr>
          <a:xfrm>
            <a:off x="2136775" y="1638300"/>
            <a:ext cx="8153400" cy="4495800"/>
          </a:xfrm>
        </p:spPr>
        <p:txBody>
          <a:bodyPr/>
          <a:lstStyle/>
          <a:p>
            <a:pPr eaLnBrk="1" hangingPunct="1"/>
            <a:r>
              <a:rPr lang="en-US" altLang="en-US" b="1"/>
              <a:t>Diagrammatic Representation of the Key Functions of Management</a:t>
            </a:r>
            <a:endParaRPr lang="en-US" altLang="en-US"/>
          </a:p>
        </p:txBody>
      </p:sp>
      <p:sp>
        <p:nvSpPr>
          <p:cNvPr id="4" name="Oval 3"/>
          <p:cNvSpPr/>
          <p:nvPr/>
        </p:nvSpPr>
        <p:spPr>
          <a:xfrm>
            <a:off x="4572000" y="2514600"/>
            <a:ext cx="3429000" cy="3733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Evaluation planning</a:t>
            </a: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r>
              <a:rPr lang="en-US" dirty="0">
                <a:solidFill>
                  <a:schemeClr val="tx1"/>
                </a:solidFill>
              </a:rPr>
              <a:t>implementation</a:t>
            </a:r>
          </a:p>
        </p:txBody>
      </p:sp>
      <p:cxnSp>
        <p:nvCxnSpPr>
          <p:cNvPr id="8" name="Straight Connector 7"/>
          <p:cNvCxnSpPr>
            <a:stCxn id="4" idx="0"/>
          </p:cNvCxnSpPr>
          <p:nvPr/>
        </p:nvCxnSpPr>
        <p:spPr>
          <a:xfrm rot="16200000" flipH="1">
            <a:off x="5467350" y="3333750"/>
            <a:ext cx="1676400" cy="38100"/>
          </a:xfrm>
          <a:prstGeom prst="line">
            <a:avLst/>
          </a:prstGeom>
        </p:spPr>
        <p:style>
          <a:lnRef idx="1">
            <a:schemeClr val="accent2"/>
          </a:lnRef>
          <a:fillRef idx="0">
            <a:schemeClr val="accent2"/>
          </a:fillRef>
          <a:effectRef idx="0">
            <a:schemeClr val="accent2"/>
          </a:effectRef>
          <a:fontRef idx="minor">
            <a:schemeClr val="tx1"/>
          </a:fontRef>
        </p:style>
      </p:cxnSp>
      <p:cxnSp>
        <p:nvCxnSpPr>
          <p:cNvPr id="10" name="Straight Connector 9"/>
          <p:cNvCxnSpPr/>
          <p:nvPr/>
        </p:nvCxnSpPr>
        <p:spPr>
          <a:xfrm rot="5400000">
            <a:off x="5051425" y="4244975"/>
            <a:ext cx="1358900" cy="125095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6324600" y="4191000"/>
            <a:ext cx="1447800" cy="99060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082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Study Objectives</a:t>
            </a:r>
            <a:endParaRPr lang="en-US" dirty="0"/>
          </a:p>
        </p:txBody>
      </p:sp>
      <p:sp>
        <p:nvSpPr>
          <p:cNvPr id="3" name="Content Placeholder 2"/>
          <p:cNvSpPr>
            <a:spLocks noGrp="1"/>
          </p:cNvSpPr>
          <p:nvPr>
            <p:ph idx="1"/>
          </p:nvPr>
        </p:nvSpPr>
        <p:spPr/>
        <p:txBody>
          <a:bodyPr/>
          <a:lstStyle/>
          <a:p>
            <a:pPr marL="0" indent="0">
              <a:buNone/>
            </a:pPr>
            <a:r>
              <a:rPr lang="en-US" b="1" dirty="0"/>
              <a:t>By the end of this unit, the learner should be able to:</a:t>
            </a:r>
            <a:endParaRPr lang="en-US" dirty="0"/>
          </a:p>
          <a:p>
            <a:pPr marL="0" indent="0">
              <a:buNone/>
            </a:pPr>
            <a:r>
              <a:rPr lang="en-US" dirty="0"/>
              <a:t>Describe the principles, concepts, the importance of planning, project planning, proposal writing; types of plans- strategic plans, annual operational plans, annual departmental and individual plans; project planning process- cycle, situation analysis, feedback, </a:t>
            </a:r>
            <a:r>
              <a:rPr lang="en-US" dirty="0" err="1"/>
              <a:t>prioritisation</a:t>
            </a:r>
            <a:r>
              <a:rPr lang="en-US" dirty="0"/>
              <a:t>, developing implementation plans, budgeting, techniques for public involvement</a:t>
            </a:r>
          </a:p>
        </p:txBody>
      </p:sp>
    </p:spTree>
    <p:extLst>
      <p:ext uri="{BB962C8B-B14F-4D97-AF65-F5344CB8AC3E}">
        <p14:creationId xmlns:p14="http://schemas.microsoft.com/office/powerpoint/2010/main" val="526279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36775" y="228600"/>
            <a:ext cx="8153400" cy="990600"/>
          </a:xfrm>
        </p:spPr>
        <p:txBody>
          <a:bodyPr/>
          <a:lstStyle/>
          <a:p>
            <a:pPr eaLnBrk="1" hangingPunct="1"/>
            <a:r>
              <a:rPr lang="en-US" altLang="en-US" sz="3600" b="1"/>
              <a:t>Key Functions of Management</a:t>
            </a:r>
            <a:endParaRPr lang="en-US" altLang="en-US" sz="3600"/>
          </a:p>
        </p:txBody>
      </p:sp>
      <p:sp>
        <p:nvSpPr>
          <p:cNvPr id="3" name="Content Placeholder 2"/>
          <p:cNvSpPr>
            <a:spLocks noGrp="1"/>
          </p:cNvSpPr>
          <p:nvPr>
            <p:ph idx="1"/>
          </p:nvPr>
        </p:nvSpPr>
        <p:spPr>
          <a:xfrm>
            <a:off x="1828800" y="1600200"/>
            <a:ext cx="8610600" cy="4648200"/>
          </a:xfrm>
        </p:spPr>
        <p:txBody>
          <a:bodyPr>
            <a:normAutofit fontScale="85000" lnSpcReduction="20000"/>
          </a:bodyPr>
          <a:lstStyle/>
          <a:p>
            <a:pPr marL="320040" indent="-320040">
              <a:buFont typeface="Wingdings"/>
              <a:buChar char=""/>
              <a:defRPr/>
            </a:pPr>
            <a:r>
              <a:rPr lang="en-US" sz="3200" b="1" dirty="0"/>
              <a:t>Planning</a:t>
            </a:r>
            <a:r>
              <a:rPr lang="en-US" sz="3200" dirty="0"/>
              <a:t> may be defined as a process of making decisions for the future or assessing the current situation, setting goals and objectives, and putting in place interventions (scheme or method) for achieving the objectives.</a:t>
            </a:r>
          </a:p>
          <a:p>
            <a:pPr marL="320040" indent="-320040">
              <a:buFont typeface="Wingdings"/>
              <a:buChar char=""/>
              <a:defRPr/>
            </a:pPr>
            <a:r>
              <a:rPr lang="en-US" altLang="en-US" sz="3200" b="1" dirty="0"/>
              <a:t>Evaluation</a:t>
            </a:r>
            <a:r>
              <a:rPr lang="en-US" altLang="en-US" sz="3200" dirty="0"/>
              <a:t> is defined as the periodic assessment of the level of achievement of the project goal and objectives</a:t>
            </a:r>
          </a:p>
          <a:p>
            <a:pPr marL="320040" indent="-320040">
              <a:buFont typeface="Wingdings"/>
              <a:buChar char=""/>
              <a:defRPr/>
            </a:pPr>
            <a:r>
              <a:rPr lang="en-US" altLang="en-US" sz="3200" b="1" dirty="0"/>
              <a:t>Monitoring </a:t>
            </a:r>
            <a:r>
              <a:rPr lang="en-US" altLang="en-US" sz="3200" dirty="0"/>
              <a:t>is the continuous assessment of the performance of project activities during implementation. It is the systematic and continuous review of progress against planned activities and targets</a:t>
            </a:r>
            <a:endParaRPr lang="en-US" sz="3200" dirty="0"/>
          </a:p>
          <a:p>
            <a:pPr marL="320040" indent="-320040">
              <a:buFont typeface="Wingdings"/>
              <a:buChar char=""/>
              <a:defRPr/>
            </a:pPr>
            <a:endParaRPr lang="en-US" sz="3200" dirty="0"/>
          </a:p>
          <a:p>
            <a:pPr marL="320040" indent="-320040">
              <a:buFont typeface="Wingdings"/>
              <a:buChar char=""/>
              <a:defRPr/>
            </a:pPr>
            <a:endParaRPr lang="en-US" dirty="0"/>
          </a:p>
        </p:txBody>
      </p:sp>
    </p:spTree>
    <p:extLst>
      <p:ext uri="{BB962C8B-B14F-4D97-AF65-F5344CB8AC3E}">
        <p14:creationId xmlns:p14="http://schemas.microsoft.com/office/powerpoint/2010/main" val="2012343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p:spPr>
        <p:txBody>
          <a:bodyPr>
            <a:normAutofit fontScale="90000"/>
          </a:bodyPr>
          <a:lstStyle/>
          <a:p>
            <a:pPr>
              <a:defRPr/>
            </a:pPr>
            <a:br>
              <a:rPr lang="en-US" b="1" dirty="0"/>
            </a:br>
            <a:br>
              <a:rPr lang="en-US" b="1" dirty="0"/>
            </a:br>
            <a:r>
              <a:rPr lang="en-US" sz="4000" b="1" dirty="0"/>
              <a:t>Supportive Functions</a:t>
            </a:r>
            <a:br>
              <a:rPr lang="en-US" dirty="0"/>
            </a:br>
            <a:r>
              <a:rPr lang="en-US" dirty="0"/>
              <a:t> </a:t>
            </a:r>
            <a:br>
              <a:rPr lang="en-US" dirty="0"/>
            </a:br>
            <a:endParaRPr lang="en-US" dirty="0"/>
          </a:p>
        </p:txBody>
      </p:sp>
      <p:sp>
        <p:nvSpPr>
          <p:cNvPr id="3" name="Content Placeholder 2"/>
          <p:cNvSpPr>
            <a:spLocks noGrp="1"/>
          </p:cNvSpPr>
          <p:nvPr>
            <p:ph idx="1"/>
          </p:nvPr>
        </p:nvSpPr>
        <p:spPr>
          <a:xfrm>
            <a:off x="2136775" y="2133600"/>
            <a:ext cx="8153400" cy="4495800"/>
          </a:xfrm>
        </p:spPr>
        <p:txBody>
          <a:bodyPr>
            <a:normAutofit/>
          </a:bodyPr>
          <a:lstStyle/>
          <a:p>
            <a:pPr marL="320040" indent="-320040">
              <a:buFont typeface="Wingdings"/>
              <a:buChar char=""/>
              <a:defRPr/>
            </a:pPr>
            <a:r>
              <a:rPr lang="en-US" dirty="0"/>
              <a:t>Name some supportive functions of management covered under leadership and management</a:t>
            </a:r>
          </a:p>
        </p:txBody>
      </p:sp>
    </p:spTree>
    <p:extLst>
      <p:ext uri="{BB962C8B-B14F-4D97-AF65-F5344CB8AC3E}">
        <p14:creationId xmlns:p14="http://schemas.microsoft.com/office/powerpoint/2010/main" val="3330235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b="1"/>
              <a:t>Modern Organizational Management</a:t>
            </a:r>
            <a:endParaRPr lang="en-US" altLang="en-US" sz="3600"/>
          </a:p>
        </p:txBody>
      </p:sp>
      <p:sp>
        <p:nvSpPr>
          <p:cNvPr id="39939" name="Content Placeholder 2"/>
          <p:cNvSpPr>
            <a:spLocks noGrp="1"/>
          </p:cNvSpPr>
          <p:nvPr>
            <p:ph idx="1"/>
          </p:nvPr>
        </p:nvSpPr>
        <p:spPr>
          <a:xfrm>
            <a:off x="1778000" y="1333500"/>
            <a:ext cx="8610600" cy="4724400"/>
          </a:xfrm>
        </p:spPr>
        <p:txBody>
          <a:bodyPr/>
          <a:lstStyle/>
          <a:p>
            <a:pPr eaLnBrk="1" hangingPunct="1"/>
            <a:r>
              <a:rPr lang="en-US" altLang="en-US" dirty="0"/>
              <a:t>Projects and </a:t>
            </a:r>
            <a:r>
              <a:rPr lang="en-US" altLang="en-US" dirty="0" err="1"/>
              <a:t>programmes</a:t>
            </a:r>
            <a:r>
              <a:rPr lang="en-US" altLang="en-US" dirty="0"/>
              <a:t> are the domain of, and are implemented within the context of organizations. </a:t>
            </a:r>
          </a:p>
          <a:p>
            <a:pPr eaLnBrk="1" hangingPunct="1"/>
            <a:r>
              <a:rPr lang="en-US" altLang="en-US" dirty="0"/>
              <a:t>An </a:t>
            </a:r>
            <a:r>
              <a:rPr lang="en-US" altLang="en-US" b="1" dirty="0"/>
              <a:t>organization</a:t>
            </a:r>
            <a:r>
              <a:rPr lang="en-US" altLang="en-US" dirty="0"/>
              <a:t> is a framework or an arrangement established, with specific responsibilities, authority and duties, to facilitate the mobilization of resources and coordination of their utilization for the achievement of specific goals and objectives.</a:t>
            </a:r>
          </a:p>
        </p:txBody>
      </p:sp>
    </p:spTree>
    <p:extLst>
      <p:ext uri="{BB962C8B-B14F-4D97-AF65-F5344CB8AC3E}">
        <p14:creationId xmlns:p14="http://schemas.microsoft.com/office/powerpoint/2010/main" val="3396980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Project Planning  </a:t>
            </a:r>
            <a:br>
              <a:rPr lang="en-US" dirty="0"/>
            </a:br>
            <a:endParaRPr lang="en-US" dirty="0"/>
          </a:p>
        </p:txBody>
      </p:sp>
      <p:sp>
        <p:nvSpPr>
          <p:cNvPr id="3" name="Content Placeholder 2"/>
          <p:cNvSpPr>
            <a:spLocks noGrp="1"/>
          </p:cNvSpPr>
          <p:nvPr>
            <p:ph idx="1"/>
          </p:nvPr>
        </p:nvSpPr>
        <p:spPr/>
        <p:txBody>
          <a:bodyPr/>
          <a:lstStyle/>
          <a:p>
            <a:endParaRPr lang="en-US" dirty="0"/>
          </a:p>
          <a:p>
            <a:r>
              <a:rPr lang="en-US" b="1" dirty="0"/>
              <a:t>Project planning </a:t>
            </a:r>
            <a:r>
              <a:rPr lang="en-US" dirty="0"/>
              <a:t>is a procedural step in project management, where required documentation is created to ensure successful project completion. </a:t>
            </a:r>
          </a:p>
          <a:p>
            <a:r>
              <a:rPr lang="en-US" dirty="0"/>
              <a:t>Documentation includes all actions required to define, prepare, integrate and coordinate additional plans. </a:t>
            </a:r>
          </a:p>
          <a:p>
            <a:r>
              <a:rPr lang="en-US" dirty="0"/>
              <a:t>The project plan clearly defines how the project is executed, monitored, controlled and closed.</a:t>
            </a:r>
          </a:p>
          <a:p>
            <a:endParaRPr lang="en-US" dirty="0"/>
          </a:p>
        </p:txBody>
      </p:sp>
    </p:spTree>
    <p:extLst>
      <p:ext uri="{BB962C8B-B14F-4D97-AF65-F5344CB8AC3E}">
        <p14:creationId xmlns:p14="http://schemas.microsoft.com/office/powerpoint/2010/main" val="122013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1981200" y="0"/>
            <a:ext cx="8229600" cy="533400"/>
          </a:xfrm>
        </p:spPr>
        <p:txBody>
          <a:bodyPr>
            <a:normAutofit fontScale="90000"/>
          </a:bodyPr>
          <a:lstStyle/>
          <a:p>
            <a:pPr eaLnBrk="1" hangingPunct="1"/>
            <a:r>
              <a:rPr lang="en-US" altLang="en-US" sz="3200">
                <a:latin typeface="Berlin Sans FB" panose="020E0602020502020306" pitchFamily="34" charset="0"/>
                <a:cs typeface="Times New Roman" panose="02020603050405020304" pitchFamily="18" charset="0"/>
              </a:rPr>
              <a:t>PLANNING PROCESS</a:t>
            </a:r>
          </a:p>
        </p:txBody>
      </p:sp>
      <p:sp>
        <p:nvSpPr>
          <p:cNvPr id="107523" name="Content Placeholder 2"/>
          <p:cNvSpPr>
            <a:spLocks noGrp="1"/>
          </p:cNvSpPr>
          <p:nvPr>
            <p:ph idx="1"/>
          </p:nvPr>
        </p:nvSpPr>
        <p:spPr>
          <a:xfrm>
            <a:off x="1981200" y="533400"/>
            <a:ext cx="8229600" cy="6096000"/>
          </a:xfrm>
        </p:spPr>
        <p:txBody>
          <a:bodyPr/>
          <a:lstStyle/>
          <a:p>
            <a:pPr eaLnBrk="1" hangingPunct="1"/>
            <a:r>
              <a:rPr lang="en-US" altLang="en-US">
                <a:latin typeface="Times New Roman" panose="02020603050405020304" pitchFamily="18" charset="0"/>
                <a:cs typeface="Times New Roman" panose="02020603050405020304" pitchFamily="18" charset="0"/>
              </a:rPr>
              <a:t>Has 8 interrelated steps</a:t>
            </a: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graphicFrame>
        <p:nvGraphicFramePr>
          <p:cNvPr id="4" name="Diagram 3"/>
          <p:cNvGraphicFramePr/>
          <p:nvPr/>
        </p:nvGraphicFramePr>
        <p:xfrm>
          <a:off x="1752600" y="1143000"/>
          <a:ext cx="86868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ircular Arrow 5"/>
          <p:cNvSpPr/>
          <p:nvPr/>
        </p:nvSpPr>
        <p:spPr>
          <a:xfrm>
            <a:off x="6629400" y="838200"/>
            <a:ext cx="1435100" cy="1587500"/>
          </a:xfrm>
          <a:prstGeom prst="circularArrow">
            <a:avLst>
              <a:gd name="adj1" fmla="val 12500"/>
              <a:gd name="adj2" fmla="val 1142319"/>
              <a:gd name="adj3" fmla="val 20457681"/>
              <a:gd name="adj4" fmla="val 1261911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7" name="Curved Left Arrow 6"/>
          <p:cNvSpPr/>
          <p:nvPr/>
        </p:nvSpPr>
        <p:spPr>
          <a:xfrm>
            <a:off x="8610600" y="2209800"/>
            <a:ext cx="609600" cy="1295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Curved Left Arrow 7"/>
          <p:cNvSpPr/>
          <p:nvPr/>
        </p:nvSpPr>
        <p:spPr>
          <a:xfrm>
            <a:off x="8763000" y="4343400"/>
            <a:ext cx="609600" cy="1219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0" name="Curved Up Arrow 9"/>
          <p:cNvSpPr/>
          <p:nvPr/>
        </p:nvSpPr>
        <p:spPr>
          <a:xfrm flipH="1">
            <a:off x="6629400" y="6019800"/>
            <a:ext cx="1295400" cy="457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Curved Right Arrow 13"/>
          <p:cNvSpPr/>
          <p:nvPr/>
        </p:nvSpPr>
        <p:spPr>
          <a:xfrm flipV="1">
            <a:off x="2819400" y="4038600"/>
            <a:ext cx="762000" cy="1524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6" name="Curved Right Arrow 15"/>
          <p:cNvSpPr/>
          <p:nvPr/>
        </p:nvSpPr>
        <p:spPr>
          <a:xfrm flipV="1">
            <a:off x="2819400" y="2209800"/>
            <a:ext cx="685800" cy="1219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Curved Down Arrow 16"/>
          <p:cNvSpPr/>
          <p:nvPr/>
        </p:nvSpPr>
        <p:spPr>
          <a:xfrm>
            <a:off x="4419600" y="1143000"/>
            <a:ext cx="1143000" cy="609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9" name="Curved Up Arrow 18"/>
          <p:cNvSpPr/>
          <p:nvPr/>
        </p:nvSpPr>
        <p:spPr>
          <a:xfrm flipH="1">
            <a:off x="4114801" y="6019800"/>
            <a:ext cx="1368425" cy="6096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extLst>
      <p:ext uri="{BB962C8B-B14F-4D97-AF65-F5344CB8AC3E}">
        <p14:creationId xmlns:p14="http://schemas.microsoft.com/office/powerpoint/2010/main" val="749784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1981200" y="0"/>
            <a:ext cx="8229600" cy="457200"/>
          </a:xfrm>
        </p:spPr>
        <p:txBody>
          <a:bodyPr>
            <a:normAutofit fontScale="90000"/>
          </a:bodyPr>
          <a:lstStyle/>
          <a:p>
            <a:pPr fontAlgn="auto">
              <a:spcAft>
                <a:spcPts val="0"/>
              </a:spcAft>
              <a:defRPr/>
            </a:pPr>
            <a:r>
              <a:rPr lang="en-US" sz="2800"/>
              <a:t>Summarized into 4 steps viz:-</a:t>
            </a:r>
          </a:p>
        </p:txBody>
      </p:sp>
      <p:sp>
        <p:nvSpPr>
          <p:cNvPr id="109571" name="Content Placeholder 2"/>
          <p:cNvSpPr>
            <a:spLocks noGrp="1"/>
          </p:cNvSpPr>
          <p:nvPr>
            <p:ph idx="1"/>
          </p:nvPr>
        </p:nvSpPr>
        <p:spPr>
          <a:xfrm>
            <a:off x="1524000" y="533400"/>
            <a:ext cx="9144000" cy="6096000"/>
          </a:xfrm>
        </p:spPr>
        <p:txBody>
          <a:bodyPr/>
          <a:lstStyle/>
          <a:p>
            <a:pPr eaLnBrk="1" hangingPunct="1">
              <a:buFont typeface="Arial" panose="020B0604020202020204" pitchFamily="34" charset="0"/>
              <a:buChar char="•"/>
            </a:pPr>
            <a:r>
              <a:rPr lang="en-US" altLang="en-US" dirty="0">
                <a:latin typeface="Times New Roman" panose="02020603050405020304" pitchFamily="18" charset="0"/>
                <a:cs typeface="Times New Roman" panose="02020603050405020304" pitchFamily="18" charset="0"/>
              </a:rPr>
              <a:t>Assessment →Setting goals →Implementation→ Evaluation</a:t>
            </a:r>
          </a:p>
          <a:p>
            <a:pPr>
              <a:buNone/>
            </a:pPr>
            <a:r>
              <a:rPr lang="en-US" altLang="en-US" b="1" dirty="0">
                <a:latin typeface="Times New Roman" panose="02020603050405020304" pitchFamily="18" charset="0"/>
                <a:cs typeface="Times New Roman" panose="02020603050405020304" pitchFamily="18" charset="0"/>
              </a:rPr>
              <a:t>step 1:</a:t>
            </a:r>
            <a:r>
              <a:rPr lang="en-US" altLang="en-US" dirty="0">
                <a:latin typeface="Times New Roman" panose="02020603050405020304" pitchFamily="18" charset="0"/>
                <a:cs typeface="Times New Roman" panose="02020603050405020304" pitchFamily="18" charset="0"/>
              </a:rPr>
              <a:t>SWOT &amp; PEST analyses</a:t>
            </a:r>
          </a:p>
          <a:p>
            <a:pPr>
              <a:buNone/>
            </a:pPr>
            <a:endParaRPr lang="en-US" sz="1600" dirty="0"/>
          </a:p>
          <a:p>
            <a:pPr algn="just">
              <a:buNone/>
            </a:pPr>
            <a:r>
              <a:rPr lang="en-US" sz="1800" dirty="0"/>
              <a:t>SWOT Analysis is a useful technique for understanding your Strengths and Weaknesses, and for identifying both the Opportunities open to you and the Threats you face.</a:t>
            </a:r>
          </a:p>
          <a:p>
            <a:pPr algn="just">
              <a:buNone/>
            </a:pPr>
            <a:r>
              <a:rPr lang="en-US" sz="1800" dirty="0"/>
              <a:t>PEST Analysis is a simple and widely used tool that helps you analyze the Political, Economic, Socio-Cultural, and Technological changes in your business environment.</a:t>
            </a:r>
          </a:p>
          <a:p>
            <a:pPr algn="just">
              <a:buNone/>
            </a:pPr>
            <a:r>
              <a:rPr lang="en-US" sz="1800" dirty="0"/>
              <a:t> This helps you understand the "big picture" forces of change that you're exposed to, and, from this, take advantage of the opportunities that they present.</a:t>
            </a:r>
            <a:endParaRPr lang="en-US"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664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1981200" y="0"/>
            <a:ext cx="8229600" cy="457200"/>
          </a:xfrm>
        </p:spPr>
        <p:txBody>
          <a:bodyPr>
            <a:normAutofit fontScale="90000"/>
          </a:bodyPr>
          <a:lstStyle/>
          <a:p>
            <a:pPr fontAlgn="auto">
              <a:spcAft>
                <a:spcPts val="0"/>
              </a:spcAft>
              <a:defRPr/>
            </a:pPr>
            <a:r>
              <a:rPr lang="en-US" sz="2800"/>
              <a:t>Summarized into 4 steps viz:-</a:t>
            </a:r>
          </a:p>
        </p:txBody>
      </p:sp>
      <p:sp>
        <p:nvSpPr>
          <p:cNvPr id="109571" name="Content Placeholder 2"/>
          <p:cNvSpPr>
            <a:spLocks noGrp="1"/>
          </p:cNvSpPr>
          <p:nvPr>
            <p:ph idx="1"/>
          </p:nvPr>
        </p:nvSpPr>
        <p:spPr>
          <a:xfrm>
            <a:off x="1524000" y="533400"/>
            <a:ext cx="9144000" cy="6096000"/>
          </a:xfrm>
        </p:spPr>
        <p:txBody>
          <a:bodyPr/>
          <a:lstStyle/>
          <a:p>
            <a:pPr eaLnBrk="1" hangingPunct="1">
              <a:buFont typeface="Arial" panose="020B0604020202020204" pitchFamily="34" charset="0"/>
              <a:buNone/>
            </a:pPr>
            <a:r>
              <a:rPr lang="en-US" altLang="en-US" b="1" dirty="0">
                <a:latin typeface="Times New Roman" panose="02020603050405020304" pitchFamily="18" charset="0"/>
                <a:cs typeface="Times New Roman" panose="02020603050405020304" pitchFamily="18" charset="0"/>
              </a:rPr>
              <a:t>Step 2:</a:t>
            </a:r>
            <a:r>
              <a:rPr lang="en-US" altLang="en-US" dirty="0">
                <a:latin typeface="Times New Roman" panose="02020603050405020304" pitchFamily="18" charset="0"/>
                <a:cs typeface="Times New Roman" panose="02020603050405020304" pitchFamily="18" charset="0"/>
              </a:rPr>
              <a:t>List of all issues &amp; criteria for prioritization.</a:t>
            </a:r>
          </a:p>
          <a:p>
            <a:pPr eaLnBrk="1" hangingPunct="1">
              <a:buFont typeface="Arial" panose="020B0604020202020204" pitchFamily="34" charset="0"/>
              <a:buNone/>
            </a:pPr>
            <a:r>
              <a:rPr lang="en-US" altLang="en-US" b="1" dirty="0">
                <a:latin typeface="Times New Roman" panose="02020603050405020304" pitchFamily="18" charset="0"/>
                <a:cs typeface="Times New Roman" panose="02020603050405020304" pitchFamily="18" charset="0"/>
              </a:rPr>
              <a:t>Step 3:</a:t>
            </a:r>
            <a:r>
              <a:rPr lang="en-US" altLang="en-US" dirty="0">
                <a:latin typeface="Times New Roman" panose="02020603050405020304" pitchFamily="18" charset="0"/>
                <a:cs typeface="Times New Roman" panose="02020603050405020304" pitchFamily="18" charset="0"/>
              </a:rPr>
              <a:t>SMART</a:t>
            </a:r>
          </a:p>
          <a:p>
            <a:pPr eaLnBrk="1" hangingPunct="1">
              <a:buFont typeface="Arial" panose="020B0604020202020204" pitchFamily="34" charset="0"/>
              <a:buNone/>
            </a:pPr>
            <a:r>
              <a:rPr lang="en-US" altLang="en-US" b="1" dirty="0">
                <a:latin typeface="Times New Roman" panose="02020603050405020304" pitchFamily="18" charset="0"/>
                <a:cs typeface="Times New Roman" panose="02020603050405020304" pitchFamily="18" charset="0"/>
              </a:rPr>
              <a:t>Step 4:</a:t>
            </a:r>
            <a:r>
              <a:rPr lang="en-US" altLang="en-US" dirty="0">
                <a:latin typeface="Times New Roman" panose="02020603050405020304" pitchFamily="18" charset="0"/>
                <a:cs typeface="Times New Roman" panose="02020603050405020304" pitchFamily="18" charset="0"/>
              </a:rPr>
              <a:t>Quiz HOW?; review obstacles and limitations related to resources and environment.</a:t>
            </a:r>
          </a:p>
          <a:p>
            <a:pPr eaLnBrk="1" hangingPunct="1">
              <a:buFont typeface="Arial" panose="020B0604020202020204" pitchFamily="34" charset="0"/>
              <a:buNone/>
            </a:pPr>
            <a:r>
              <a:rPr lang="en-US" altLang="en-US" b="1" dirty="0">
                <a:latin typeface="Times New Roman" panose="02020603050405020304" pitchFamily="18" charset="0"/>
                <a:cs typeface="Times New Roman" panose="02020603050405020304" pitchFamily="18" charset="0"/>
              </a:rPr>
              <a:t>Step 5</a:t>
            </a:r>
            <a:r>
              <a:rPr lang="en-US" altLang="en-US" dirty="0">
                <a:latin typeface="Times New Roman" panose="02020603050405020304" pitchFamily="18" charset="0"/>
                <a:cs typeface="Times New Roman" panose="02020603050405020304" pitchFamily="18" charset="0"/>
              </a:rPr>
              <a:t>:Explore all available alternatives and make criteria for choosing a </a:t>
            </a:r>
            <a:r>
              <a:rPr lang="en-US" altLang="en-US" dirty="0" err="1">
                <a:latin typeface="Times New Roman" panose="02020603050405020304" pitchFamily="18" charset="0"/>
                <a:cs typeface="Times New Roman" panose="02020603050405020304" pitchFamily="18" charset="0"/>
              </a:rPr>
              <a:t>strategy.i.e</a:t>
            </a:r>
            <a:r>
              <a:rPr lang="en-US" altLang="en-US" dirty="0">
                <a:latin typeface="Times New Roman" panose="02020603050405020304" pitchFamily="18" charset="0"/>
                <a:cs typeface="Times New Roman" panose="02020603050405020304" pitchFamily="18" charset="0"/>
              </a:rPr>
              <a:t>:</a:t>
            </a:r>
          </a:p>
          <a:p>
            <a:pPr lvl="2" eaLnBrk="1" hangingPunct="1">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Most important</a:t>
            </a:r>
          </a:p>
          <a:p>
            <a:pPr lvl="2" eaLnBrk="1" hangingPunct="1">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Most urgent</a:t>
            </a:r>
          </a:p>
          <a:p>
            <a:pPr lvl="2" eaLnBrk="1" hangingPunct="1">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Least costly</a:t>
            </a:r>
          </a:p>
          <a:p>
            <a:pPr lvl="2" eaLnBrk="1" hangingPunct="1">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Most easily achieved</a:t>
            </a:r>
          </a:p>
          <a:p>
            <a:pPr lvl="2" eaLnBrk="1" hangingPunct="1">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Acceptable to the community</a:t>
            </a:r>
          </a:p>
        </p:txBody>
      </p:sp>
    </p:spTree>
    <p:extLst>
      <p:ext uri="{BB962C8B-B14F-4D97-AF65-F5344CB8AC3E}">
        <p14:creationId xmlns:p14="http://schemas.microsoft.com/office/powerpoint/2010/main" val="3893986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457200"/>
          </a:xfrm>
        </p:spPr>
        <p:txBody>
          <a:bodyPr rtlCol="0">
            <a:normAutofit fontScale="90000"/>
          </a:bodyPr>
          <a:lstStyle/>
          <a:p>
            <a:pPr fontAlgn="auto">
              <a:spcAft>
                <a:spcPts val="0"/>
              </a:spcAft>
              <a:defRPr/>
            </a:pPr>
            <a:r>
              <a:rPr lang="en-US" dirty="0"/>
              <a:t>Cont’</a:t>
            </a:r>
          </a:p>
        </p:txBody>
      </p:sp>
      <p:sp>
        <p:nvSpPr>
          <p:cNvPr id="110595" name="Content Placeholder 2"/>
          <p:cNvSpPr>
            <a:spLocks noGrp="1"/>
          </p:cNvSpPr>
          <p:nvPr>
            <p:ph idx="1"/>
          </p:nvPr>
        </p:nvSpPr>
        <p:spPr>
          <a:xfrm>
            <a:off x="1524000" y="685800"/>
            <a:ext cx="8915400" cy="5943600"/>
          </a:xfrm>
        </p:spPr>
        <p:txBody>
          <a:bodyPr/>
          <a:lstStyle/>
          <a:p>
            <a:pPr eaLnBrk="1" hangingPunct="1">
              <a:lnSpc>
                <a:spcPct val="150000"/>
              </a:lnSpc>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STEP 6</a:t>
            </a:r>
            <a:r>
              <a:rPr lang="en-US" altLang="en-US" sz="2800">
                <a:latin typeface="Times New Roman" panose="02020603050405020304" pitchFamily="18" charset="0"/>
                <a:cs typeface="Times New Roman" panose="02020603050405020304" pitchFamily="18" charset="0"/>
              </a:rPr>
              <a:t>:Ensuring implementation</a:t>
            </a:r>
          </a:p>
          <a:p>
            <a:pPr eaLnBrk="1" hangingPunct="1">
              <a:lnSpc>
                <a:spcPct val="150000"/>
              </a:lnSpc>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What</a:t>
            </a:r>
            <a:r>
              <a:rPr lang="en-US" altLang="en-US" sz="2800">
                <a:latin typeface="Times New Roman" panose="02020603050405020304" pitchFamily="18" charset="0"/>
                <a:cs typeface="Times New Roman" panose="02020603050405020304" pitchFamily="18" charset="0"/>
              </a:rPr>
              <a:t> to be done, </a:t>
            </a:r>
            <a:r>
              <a:rPr lang="en-US" altLang="en-US" sz="2800" b="1">
                <a:latin typeface="Times New Roman" panose="02020603050405020304" pitchFamily="18" charset="0"/>
                <a:cs typeface="Times New Roman" panose="02020603050405020304" pitchFamily="18" charset="0"/>
              </a:rPr>
              <a:t>how</a:t>
            </a:r>
            <a:r>
              <a:rPr lang="en-US" altLang="en-US" sz="2800">
                <a:latin typeface="Times New Roman" panose="02020603050405020304" pitchFamily="18" charset="0"/>
                <a:cs typeface="Times New Roman" panose="02020603050405020304" pitchFamily="18" charset="0"/>
              </a:rPr>
              <a:t> to be done, </a:t>
            </a:r>
            <a:r>
              <a:rPr lang="en-US" altLang="en-US" sz="2800" b="1">
                <a:latin typeface="Times New Roman" panose="02020603050405020304" pitchFamily="18" charset="0"/>
                <a:cs typeface="Times New Roman" panose="02020603050405020304" pitchFamily="18" charset="0"/>
              </a:rPr>
              <a:t>sequence</a:t>
            </a:r>
            <a:r>
              <a:rPr lang="en-US" altLang="en-US" sz="2800">
                <a:latin typeface="Times New Roman" panose="02020603050405020304" pitchFamily="18" charset="0"/>
                <a:cs typeface="Times New Roman" panose="02020603050405020304" pitchFamily="18" charset="0"/>
              </a:rPr>
              <a:t> (which one1</a:t>
            </a:r>
            <a:r>
              <a:rPr lang="en-US" altLang="en-US" sz="2800" baseline="30000">
                <a:latin typeface="Times New Roman" panose="02020603050405020304" pitchFamily="18" charset="0"/>
                <a:cs typeface="Times New Roman" panose="02020603050405020304" pitchFamily="18" charset="0"/>
              </a:rPr>
              <a:t>st</a:t>
            </a:r>
            <a:r>
              <a:rPr lang="en-US" altLang="en-US" sz="2800">
                <a:latin typeface="Times New Roman" panose="02020603050405020304" pitchFamily="18" charset="0"/>
                <a:cs typeface="Times New Roman" panose="02020603050405020304" pitchFamily="18" charset="0"/>
              </a:rPr>
              <a:t> ?), </a:t>
            </a:r>
            <a:r>
              <a:rPr lang="en-US" altLang="en-US" sz="2800" b="1">
                <a:latin typeface="Times New Roman" panose="02020603050405020304" pitchFamily="18" charset="0"/>
                <a:cs typeface="Times New Roman" panose="02020603050405020304" pitchFamily="18" charset="0"/>
              </a:rPr>
              <a:t>place</a:t>
            </a:r>
            <a:r>
              <a:rPr lang="en-US" altLang="en-US" sz="2800">
                <a:latin typeface="Times New Roman" panose="02020603050405020304" pitchFamily="18" charset="0"/>
                <a:cs typeface="Times New Roman" panose="02020603050405020304" pitchFamily="18" charset="0"/>
              </a:rPr>
              <a:t> of action,</a:t>
            </a:r>
            <a:r>
              <a:rPr lang="en-US" altLang="en-US" sz="2800" b="1">
                <a:latin typeface="Times New Roman" panose="02020603050405020304" pitchFamily="18" charset="0"/>
                <a:cs typeface="Times New Roman" panose="02020603050405020304" pitchFamily="18" charset="0"/>
              </a:rPr>
              <a:t>who</a:t>
            </a:r>
            <a:r>
              <a:rPr lang="en-US" altLang="en-US" sz="2800">
                <a:latin typeface="Times New Roman" panose="02020603050405020304" pitchFamily="18" charset="0"/>
                <a:cs typeface="Times New Roman" panose="02020603050405020304" pitchFamily="18" charset="0"/>
              </a:rPr>
              <a:t> to do and </a:t>
            </a:r>
            <a:r>
              <a:rPr lang="en-US" altLang="en-US" sz="2800" b="1">
                <a:latin typeface="Times New Roman" panose="02020603050405020304" pitchFamily="18" charset="0"/>
                <a:cs typeface="Times New Roman" panose="02020603050405020304" pitchFamily="18" charset="0"/>
              </a:rPr>
              <a:t>when</a:t>
            </a:r>
            <a:r>
              <a:rPr lang="en-US" altLang="en-US" sz="2800">
                <a:latin typeface="Times New Roman" panose="02020603050405020304" pitchFamily="18" charset="0"/>
                <a:cs typeface="Times New Roman" panose="02020603050405020304" pitchFamily="18" charset="0"/>
              </a:rPr>
              <a:t> to take place.</a:t>
            </a:r>
          </a:p>
          <a:p>
            <a:pPr eaLnBrk="1" hangingPunct="1">
              <a:lnSpc>
                <a:spcPct val="150000"/>
              </a:lnSpc>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Step 7:</a:t>
            </a:r>
            <a:r>
              <a:rPr lang="en-US" altLang="en-US" sz="2800">
                <a:latin typeface="Times New Roman" panose="02020603050405020304" pitchFamily="18" charset="0"/>
                <a:cs typeface="Times New Roman" panose="02020603050405020304" pitchFamily="18" charset="0"/>
              </a:rPr>
              <a:t>-Observation, Information gathering, supervision, documentation etc</a:t>
            </a:r>
          </a:p>
          <a:p>
            <a:pPr eaLnBrk="1" hangingPunct="1">
              <a:lnSpc>
                <a:spcPct val="150000"/>
              </a:lnSpc>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Step 8</a:t>
            </a:r>
            <a:r>
              <a:rPr lang="en-US" altLang="en-US" sz="2800">
                <a:latin typeface="Times New Roman" panose="02020603050405020304" pitchFamily="18" charset="0"/>
                <a:cs typeface="Times New Roman" panose="02020603050405020304" pitchFamily="18" charset="0"/>
              </a:rPr>
              <a:t>:Judging,appraising,determining the worth/value/ quality of programme in terms of: </a:t>
            </a:r>
            <a:r>
              <a:rPr lang="en-US" altLang="en-US" sz="2800" b="1" i="1">
                <a:latin typeface="Times New Roman" panose="02020603050405020304" pitchFamily="18" charset="0"/>
                <a:cs typeface="Times New Roman" panose="02020603050405020304" pitchFamily="18" charset="0"/>
              </a:rPr>
              <a:t>Relevance, Effectiveness, Efficiency and Impact .</a:t>
            </a:r>
          </a:p>
        </p:txBody>
      </p:sp>
    </p:spTree>
    <p:extLst>
      <p:ext uri="{BB962C8B-B14F-4D97-AF65-F5344CB8AC3E}">
        <p14:creationId xmlns:p14="http://schemas.microsoft.com/office/powerpoint/2010/main" val="3020152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1524000" y="304801"/>
            <a:ext cx="8578850" cy="549275"/>
          </a:xfrm>
        </p:spPr>
        <p:txBody>
          <a:bodyPr>
            <a:normAutofit fontScale="90000"/>
          </a:bodyPr>
          <a:lstStyle/>
          <a:p>
            <a:pPr eaLnBrk="1" hangingPunct="1"/>
            <a:r>
              <a:rPr lang="en-GB"/>
              <a:t>Characteristics of Objectives - SMART</a:t>
            </a:r>
          </a:p>
        </p:txBody>
      </p:sp>
      <p:sp>
        <p:nvSpPr>
          <p:cNvPr id="115715" name="Rectangle 3"/>
          <p:cNvSpPr>
            <a:spLocks noGrp="1" noChangeArrowheads="1"/>
          </p:cNvSpPr>
          <p:nvPr>
            <p:ph idx="1"/>
          </p:nvPr>
        </p:nvSpPr>
        <p:spPr>
          <a:xfrm>
            <a:off x="1752600" y="1676400"/>
            <a:ext cx="9144000" cy="4800600"/>
          </a:xfrm>
        </p:spPr>
        <p:txBody>
          <a:bodyPr>
            <a:normAutofit fontScale="92500" lnSpcReduction="10000"/>
          </a:bodyPr>
          <a:lstStyle/>
          <a:p>
            <a:pPr lvl="1" eaLnBrk="1" hangingPunct="1">
              <a:lnSpc>
                <a:spcPct val="130000"/>
              </a:lnSpc>
              <a:buClr>
                <a:schemeClr val="tx1"/>
              </a:buClr>
              <a:buFont typeface="Wingdings" panose="05000000000000000000" pitchFamily="2" charset="2"/>
              <a:buNone/>
            </a:pPr>
            <a:r>
              <a:rPr lang="en-US" sz="2400" b="1"/>
              <a:t>S</a:t>
            </a:r>
            <a:r>
              <a:rPr lang="en-US" sz="2400"/>
              <a:t>pecific: identifies concrete events or actions that will take place</a:t>
            </a:r>
          </a:p>
          <a:p>
            <a:pPr lvl="1" eaLnBrk="1" hangingPunct="1">
              <a:lnSpc>
                <a:spcPct val="130000"/>
              </a:lnSpc>
              <a:buClr>
                <a:schemeClr val="tx1"/>
              </a:buClr>
              <a:buFont typeface="Wingdings" panose="05000000000000000000" pitchFamily="2" charset="2"/>
              <a:buNone/>
            </a:pPr>
            <a:r>
              <a:rPr lang="en-US" sz="2400" b="1"/>
              <a:t>M</a:t>
            </a:r>
            <a:r>
              <a:rPr lang="en-US" sz="2400"/>
              <a:t>easurable: quantifies the amount of resources, activity, or change to be expended and achieved</a:t>
            </a:r>
          </a:p>
          <a:p>
            <a:pPr lvl="1" eaLnBrk="1" hangingPunct="1">
              <a:lnSpc>
                <a:spcPct val="130000"/>
              </a:lnSpc>
              <a:buClr>
                <a:schemeClr val="tx1"/>
              </a:buClr>
              <a:buFont typeface="Wingdings" panose="05000000000000000000" pitchFamily="2" charset="2"/>
              <a:buNone/>
            </a:pPr>
            <a:r>
              <a:rPr lang="en-US" sz="2400" b="1"/>
              <a:t>A</a:t>
            </a:r>
            <a:r>
              <a:rPr lang="en-US" sz="2400"/>
              <a:t>ppropriate: logically relates to the overall problem statement and desired effects of the program </a:t>
            </a:r>
          </a:p>
          <a:p>
            <a:pPr lvl="1" eaLnBrk="1" hangingPunct="1">
              <a:lnSpc>
                <a:spcPct val="130000"/>
              </a:lnSpc>
              <a:buClr>
                <a:schemeClr val="tx1"/>
              </a:buClr>
              <a:buFont typeface="Wingdings" panose="05000000000000000000" pitchFamily="2" charset="2"/>
              <a:buNone/>
            </a:pPr>
            <a:r>
              <a:rPr lang="en-US" sz="2400" b="1"/>
              <a:t>R</a:t>
            </a:r>
            <a:r>
              <a:rPr lang="en-US" sz="2400"/>
              <a:t>ealistic: Provides a realistic dimension that can be achieved </a:t>
            </a:r>
            <a:br>
              <a:rPr lang="en-US" sz="2400"/>
            </a:br>
            <a:r>
              <a:rPr lang="en-US" sz="2400"/>
              <a:t>with the available resources and plans for implementation</a:t>
            </a:r>
          </a:p>
          <a:p>
            <a:pPr lvl="1" eaLnBrk="1" hangingPunct="1">
              <a:lnSpc>
                <a:spcPct val="130000"/>
              </a:lnSpc>
              <a:buClr>
                <a:schemeClr val="tx1"/>
              </a:buClr>
              <a:buFont typeface="Wingdings" panose="05000000000000000000" pitchFamily="2" charset="2"/>
              <a:buNone/>
            </a:pPr>
            <a:r>
              <a:rPr lang="en-US" sz="2400" b="1"/>
              <a:t>T</a:t>
            </a:r>
            <a:r>
              <a:rPr lang="en-US" sz="2400"/>
              <a:t>ime-based: specifies a time within which the objective </a:t>
            </a:r>
            <a:br>
              <a:rPr lang="en-US" sz="2400"/>
            </a:br>
            <a:r>
              <a:rPr lang="en-US" sz="2400"/>
              <a:t>will be achieved</a:t>
            </a:r>
          </a:p>
          <a:p>
            <a:pPr eaLnBrk="1" hangingPunct="1"/>
            <a:endParaRPr lang="en-GB"/>
          </a:p>
        </p:txBody>
      </p:sp>
    </p:spTree>
    <p:extLst>
      <p:ext uri="{BB962C8B-B14F-4D97-AF65-F5344CB8AC3E}">
        <p14:creationId xmlns:p14="http://schemas.microsoft.com/office/powerpoint/2010/main" val="344584386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1981200" y="0"/>
            <a:ext cx="8229600" cy="457200"/>
          </a:xfrm>
        </p:spPr>
        <p:txBody>
          <a:bodyPr>
            <a:normAutofit fontScale="90000"/>
          </a:bodyPr>
          <a:lstStyle/>
          <a:p>
            <a:pPr fontAlgn="auto">
              <a:spcAft>
                <a:spcPts val="0"/>
              </a:spcAft>
              <a:defRPr/>
            </a:pPr>
            <a:r>
              <a:rPr lang="en-US" sz="2800">
                <a:latin typeface="Times New Roman" pitchFamily="18" charset="0"/>
                <a:cs typeface="Times New Roman" pitchFamily="18" charset="0"/>
              </a:rPr>
              <a:t>PRINCIPLES OF PLANNING</a:t>
            </a:r>
          </a:p>
        </p:txBody>
      </p:sp>
      <p:sp>
        <p:nvSpPr>
          <p:cNvPr id="111619" name="Content Placeholder 2"/>
          <p:cNvSpPr>
            <a:spLocks noGrp="1"/>
          </p:cNvSpPr>
          <p:nvPr>
            <p:ph idx="1"/>
          </p:nvPr>
        </p:nvSpPr>
        <p:spPr>
          <a:xfrm>
            <a:off x="1676400" y="533400"/>
            <a:ext cx="8763000" cy="6019800"/>
          </a:xfrm>
        </p:spPr>
        <p:txBody>
          <a:bodyPr/>
          <a:lstStyle/>
          <a:p>
            <a:pPr eaLnBrk="1" hangingPunct="1">
              <a:lnSpc>
                <a:spcPct val="150000"/>
              </a:lnSpc>
            </a:pPr>
            <a:r>
              <a:rPr lang="en-US" altLang="en-US" b="1">
                <a:latin typeface="Times New Roman" panose="02020603050405020304" pitchFamily="18" charset="0"/>
                <a:cs typeface="Times New Roman" panose="02020603050405020304" pitchFamily="18" charset="0"/>
              </a:rPr>
              <a:t>Needs based</a:t>
            </a:r>
            <a:r>
              <a:rPr lang="en-US" altLang="en-US">
                <a:latin typeface="Times New Roman" panose="02020603050405020304" pitchFamily="18" charset="0"/>
                <a:cs typeface="Times New Roman" panose="02020603050405020304" pitchFamily="18" charset="0"/>
              </a:rPr>
              <a:t>-Public/client/patient demands</a:t>
            </a:r>
          </a:p>
          <a:p>
            <a:pPr eaLnBrk="1" hangingPunct="1">
              <a:lnSpc>
                <a:spcPct val="150000"/>
              </a:lnSpc>
            </a:pPr>
            <a:r>
              <a:rPr lang="en-US" altLang="en-US" b="1">
                <a:latin typeface="Times New Roman" panose="02020603050405020304" pitchFamily="18" charset="0"/>
                <a:cs typeface="Times New Roman" panose="02020603050405020304" pitchFamily="18" charset="0"/>
              </a:rPr>
              <a:t>Resource based-H</a:t>
            </a:r>
            <a:r>
              <a:rPr lang="en-US" altLang="en-US">
                <a:latin typeface="Times New Roman" panose="02020603050405020304" pitchFamily="18" charset="0"/>
                <a:cs typeface="Times New Roman" panose="02020603050405020304" pitchFamily="18" charset="0"/>
              </a:rPr>
              <a:t>uman and material</a:t>
            </a:r>
          </a:p>
          <a:p>
            <a:pPr eaLnBrk="1" hangingPunct="1">
              <a:lnSpc>
                <a:spcPct val="150000"/>
              </a:lnSpc>
            </a:pPr>
            <a:r>
              <a:rPr lang="en-US" altLang="en-US" b="1">
                <a:latin typeface="Times New Roman" panose="02020603050405020304" pitchFamily="18" charset="0"/>
                <a:cs typeface="Times New Roman" panose="02020603050405020304" pitchFamily="18" charset="0"/>
              </a:rPr>
              <a:t>Value based</a:t>
            </a:r>
            <a:r>
              <a:rPr lang="en-US" altLang="en-US">
                <a:latin typeface="Times New Roman" panose="02020603050405020304" pitchFamily="18" charset="0"/>
                <a:cs typeface="Times New Roman" panose="02020603050405020304" pitchFamily="18" charset="0"/>
              </a:rPr>
              <a:t>-Ethical considerations</a:t>
            </a:r>
          </a:p>
          <a:p>
            <a:pPr eaLnBrk="1" hangingPunct="1">
              <a:lnSpc>
                <a:spcPct val="150000"/>
              </a:lnSpc>
            </a:pPr>
            <a:r>
              <a:rPr lang="en-US" altLang="en-US" b="1">
                <a:latin typeface="Times New Roman" panose="02020603050405020304" pitchFamily="18" charset="0"/>
                <a:cs typeface="Times New Roman" panose="02020603050405020304" pitchFamily="18" charset="0"/>
              </a:rPr>
              <a:t>Evidence based</a:t>
            </a:r>
            <a:r>
              <a:rPr lang="en-US" altLang="en-US">
                <a:latin typeface="Times New Roman" panose="02020603050405020304" pitchFamily="18" charset="0"/>
                <a:cs typeface="Times New Roman" panose="02020603050405020304" pitchFamily="18" charset="0"/>
              </a:rPr>
              <a:t>-Availability of valid &amp; reliable facts</a:t>
            </a:r>
          </a:p>
          <a:p>
            <a:pPr eaLnBrk="1" hangingPunct="1">
              <a:lnSpc>
                <a:spcPct val="150000"/>
              </a:lnSpc>
            </a:pPr>
            <a:r>
              <a:rPr lang="en-US" altLang="en-US" b="1">
                <a:latin typeface="Times New Roman" panose="02020603050405020304" pitchFamily="18" charset="0"/>
                <a:cs typeface="Times New Roman" panose="02020603050405020304" pitchFamily="18" charset="0"/>
              </a:rPr>
              <a:t>Opinion based</a:t>
            </a:r>
            <a:r>
              <a:rPr lang="en-US" altLang="en-US">
                <a:latin typeface="Times New Roman" panose="02020603050405020304" pitchFamily="18" charset="0"/>
                <a:cs typeface="Times New Roman" panose="02020603050405020304" pitchFamily="18" charset="0"/>
              </a:rPr>
              <a:t>-Consider peoples perceptions; </a:t>
            </a:r>
            <a:r>
              <a:rPr lang="en-US" altLang="en-US" u="sng">
                <a:latin typeface="Times New Roman" panose="02020603050405020304" pitchFamily="18" charset="0"/>
                <a:cs typeface="Times New Roman" panose="02020603050405020304" pitchFamily="18" charset="0"/>
              </a:rPr>
              <a:t>positive</a:t>
            </a:r>
            <a:r>
              <a:rPr lang="en-US" altLang="en-US">
                <a:latin typeface="Times New Roman" panose="02020603050405020304" pitchFamily="18" charset="0"/>
                <a:cs typeface="Times New Roman" panose="02020603050405020304" pitchFamily="18" charset="0"/>
              </a:rPr>
              <a:t> and </a:t>
            </a:r>
            <a:r>
              <a:rPr lang="en-US" altLang="en-US" u="sng">
                <a:latin typeface="Times New Roman" panose="02020603050405020304" pitchFamily="18" charset="0"/>
                <a:cs typeface="Times New Roman" panose="02020603050405020304" pitchFamily="18" charset="0"/>
              </a:rPr>
              <a:t>negative</a:t>
            </a:r>
          </a:p>
        </p:txBody>
      </p:sp>
    </p:spTree>
    <p:extLst>
      <p:ext uri="{BB962C8B-B14F-4D97-AF65-F5344CB8AC3E}">
        <p14:creationId xmlns:p14="http://schemas.microsoft.com/office/powerpoint/2010/main" val="331821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36775" y="228600"/>
            <a:ext cx="8153400" cy="990600"/>
          </a:xfrm>
        </p:spPr>
        <p:txBody>
          <a:bodyPr>
            <a:normAutofit fontScale="90000"/>
          </a:bodyPr>
          <a:lstStyle/>
          <a:p>
            <a:pPr eaLnBrk="1" hangingPunct="1"/>
            <a:r>
              <a:rPr lang="en-US" altLang="en-US" sz="3600" b="1"/>
              <a:t>Introduction to Health Project Management – Project and Programme</a:t>
            </a:r>
            <a:br>
              <a:rPr lang="en-GB" altLang="en-US" sz="2400"/>
            </a:br>
            <a:endParaRPr lang="en-GB" altLang="en-US" sz="2400"/>
          </a:p>
        </p:txBody>
      </p:sp>
      <p:sp>
        <p:nvSpPr>
          <p:cNvPr id="3" name="Content Placeholder 2"/>
          <p:cNvSpPr>
            <a:spLocks noGrp="1"/>
          </p:cNvSpPr>
          <p:nvPr>
            <p:ph idx="1"/>
          </p:nvPr>
        </p:nvSpPr>
        <p:spPr>
          <a:xfrm>
            <a:off x="635000" y="1600200"/>
            <a:ext cx="10096500" cy="4495800"/>
          </a:xfrm>
        </p:spPr>
        <p:txBody>
          <a:bodyPr>
            <a:normAutofit/>
          </a:bodyPr>
          <a:lstStyle/>
          <a:p>
            <a:pPr marL="320040" indent="-320040">
              <a:buFont typeface="Wingdings"/>
              <a:buChar char=""/>
              <a:defRPr/>
            </a:pPr>
            <a:r>
              <a:rPr lang="en-US" sz="2400" b="1" dirty="0"/>
              <a:t>Project: </a:t>
            </a:r>
            <a:r>
              <a:rPr lang="en-US" sz="2400" dirty="0"/>
              <a:t>a set of inter-related activities carried out in a defined geographic area or technical sector over a specified period of time towards the achievement of specific outcomes or objectives. </a:t>
            </a:r>
          </a:p>
          <a:p>
            <a:pPr marL="320040" indent="-320040">
              <a:buFont typeface="Wingdings"/>
              <a:buChar char=""/>
              <a:defRPr/>
            </a:pPr>
            <a:r>
              <a:rPr lang="en-US" sz="2400" dirty="0"/>
              <a:t>Involves the mobilization, organization and control of different resources for the performance of the activities</a:t>
            </a:r>
          </a:p>
          <a:p>
            <a:pPr marL="320040" indent="-320040">
              <a:buFont typeface="Wingdings"/>
              <a:buChar char=""/>
              <a:defRPr/>
            </a:pPr>
            <a:r>
              <a:rPr lang="en-US" sz="2400" dirty="0"/>
              <a:t>The coverage of a project may be a small part of a country, such as a district or county, and the scope may be a single sector or a sub-sector. </a:t>
            </a:r>
          </a:p>
          <a:p>
            <a:pPr marL="0" indent="0">
              <a:buNone/>
              <a:defRPr/>
            </a:pPr>
            <a:endParaRPr lang="en-US" sz="2400" b="1" dirty="0"/>
          </a:p>
          <a:p>
            <a:pPr marL="0" indent="0">
              <a:buNone/>
              <a:defRPr/>
            </a:pPr>
            <a:endParaRPr lang="en-GB" dirty="0"/>
          </a:p>
        </p:txBody>
      </p:sp>
    </p:spTree>
    <p:extLst>
      <p:ext uri="{BB962C8B-B14F-4D97-AF65-F5344CB8AC3E}">
        <p14:creationId xmlns:p14="http://schemas.microsoft.com/office/powerpoint/2010/main" val="1748231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Proposal writing</a:t>
            </a:r>
            <a:br>
              <a:rPr lang="en-US" dirty="0"/>
            </a:br>
            <a:endParaRPr lang="en-US" dirty="0"/>
          </a:p>
        </p:txBody>
      </p:sp>
      <p:sp>
        <p:nvSpPr>
          <p:cNvPr id="3" name="Content Placeholder 2"/>
          <p:cNvSpPr>
            <a:spLocks noGrp="1"/>
          </p:cNvSpPr>
          <p:nvPr>
            <p:ph idx="1"/>
          </p:nvPr>
        </p:nvSpPr>
        <p:spPr/>
        <p:txBody>
          <a:bodyPr/>
          <a:lstStyle/>
          <a:p>
            <a:r>
              <a:rPr lang="en-US" dirty="0"/>
              <a:t>A </a:t>
            </a:r>
            <a:r>
              <a:rPr lang="en-US" b="1" dirty="0"/>
              <a:t>proposal</a:t>
            </a:r>
            <a:r>
              <a:rPr lang="en-US" dirty="0"/>
              <a:t> is a plan or an idea, often a formal or written one, which is suggested for people to think about and decide upon</a:t>
            </a:r>
          </a:p>
        </p:txBody>
      </p:sp>
    </p:spTree>
    <p:extLst>
      <p:ext uri="{BB962C8B-B14F-4D97-AF65-F5344CB8AC3E}">
        <p14:creationId xmlns:p14="http://schemas.microsoft.com/office/powerpoint/2010/main" val="3914655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Planning Your Proposal</a:t>
            </a:r>
            <a:br>
              <a:rPr lang="en-US" dirty="0"/>
            </a:br>
            <a:endParaRPr lang="en-US" dirty="0"/>
          </a:p>
        </p:txBody>
      </p:sp>
      <p:sp>
        <p:nvSpPr>
          <p:cNvPr id="3" name="Content Placeholder 2"/>
          <p:cNvSpPr>
            <a:spLocks noGrp="1"/>
          </p:cNvSpPr>
          <p:nvPr>
            <p:ph idx="1"/>
          </p:nvPr>
        </p:nvSpPr>
        <p:spPr/>
        <p:txBody>
          <a:bodyPr/>
          <a:lstStyle/>
          <a:p>
            <a:r>
              <a:rPr lang="en-US" b="1" dirty="0"/>
              <a:t>Define your audience.</a:t>
            </a:r>
            <a:r>
              <a:rPr lang="en-US" dirty="0"/>
              <a:t> You need to make sure that you think about your audience and what they might already know or not know about your topic before you begin writing.</a:t>
            </a:r>
          </a:p>
          <a:p>
            <a:r>
              <a:rPr lang="en-US" b="1" dirty="0"/>
              <a:t>Define your issue.</a:t>
            </a:r>
            <a:r>
              <a:rPr lang="en-US" dirty="0"/>
              <a:t> It is clear to you what the issue is, but is that also clear to your reader? </a:t>
            </a:r>
          </a:p>
          <a:p>
            <a:r>
              <a:rPr lang="en-US" b="1" dirty="0"/>
              <a:t>Define your solution.</a:t>
            </a:r>
            <a:r>
              <a:rPr lang="en-US" dirty="0"/>
              <a:t> This should be straightforward and easy to understand. Once you set the issue you're addressing, how would you like to solve it? Get it as narrow (and doable) as possible.</a:t>
            </a:r>
          </a:p>
        </p:txBody>
      </p:sp>
    </p:spTree>
    <p:extLst>
      <p:ext uri="{BB962C8B-B14F-4D97-AF65-F5344CB8AC3E}">
        <p14:creationId xmlns:p14="http://schemas.microsoft.com/office/powerpoint/2010/main" val="908966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Your Proposal </a:t>
            </a:r>
            <a:r>
              <a:rPr lang="en-US" dirty="0" err="1"/>
              <a:t>cont</a:t>
            </a:r>
            <a:r>
              <a:rPr lang="en-US" dirty="0"/>
              <a:t>’</a:t>
            </a:r>
          </a:p>
        </p:txBody>
      </p:sp>
      <p:sp>
        <p:nvSpPr>
          <p:cNvPr id="3" name="Content Placeholder 2"/>
          <p:cNvSpPr>
            <a:spLocks noGrp="1"/>
          </p:cNvSpPr>
          <p:nvPr>
            <p:ph idx="1"/>
          </p:nvPr>
        </p:nvSpPr>
        <p:spPr/>
        <p:txBody>
          <a:bodyPr/>
          <a:lstStyle/>
          <a:p>
            <a:r>
              <a:rPr lang="en-US" b="1" dirty="0"/>
              <a:t>Keep elements of style in mind.</a:t>
            </a:r>
            <a:r>
              <a:rPr lang="en-US" dirty="0"/>
              <a:t> Depending on your proposal and who'll be reading it, you need to cater your paper to fit a certain style. What do they expect? Are they interested in your problem? </a:t>
            </a:r>
          </a:p>
          <a:p>
            <a:r>
              <a:rPr lang="en-US" b="1" dirty="0"/>
              <a:t>Make an outline.</a:t>
            </a:r>
            <a:r>
              <a:rPr lang="en-US" dirty="0"/>
              <a:t> This will not be part of the final proposal, but it will help you organize your thoughts. Make sure you know all of the relevant details before you start</a:t>
            </a:r>
          </a:p>
        </p:txBody>
      </p:sp>
    </p:spTree>
    <p:extLst>
      <p:ext uri="{BB962C8B-B14F-4D97-AF65-F5344CB8AC3E}">
        <p14:creationId xmlns:p14="http://schemas.microsoft.com/office/powerpoint/2010/main" val="2778251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Your Proposal </a:t>
            </a:r>
            <a:r>
              <a:rPr lang="en-US" dirty="0" err="1"/>
              <a:t>cont</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Once you know what kind of proposal you’re writing you need to research and plan out the document to make sure you don’t miss out any vital information. </a:t>
            </a:r>
          </a:p>
          <a:p>
            <a:r>
              <a:rPr lang="en-US" dirty="0"/>
              <a:t>Although what you write will vary a little depending on the type of proposal you’re submitting and the format it’s using, you’ll generally want to:</a:t>
            </a:r>
          </a:p>
          <a:p>
            <a:pPr lvl="0"/>
            <a:r>
              <a:rPr lang="en-US" dirty="0"/>
              <a:t>Define your audience</a:t>
            </a:r>
          </a:p>
          <a:p>
            <a:pPr lvl="0"/>
            <a:r>
              <a:rPr lang="en-US" dirty="0"/>
              <a:t>Know what problem the proposal tackles</a:t>
            </a:r>
          </a:p>
          <a:p>
            <a:pPr lvl="0"/>
            <a:r>
              <a:rPr lang="en-US" dirty="0"/>
              <a:t>Research the current state of the issue</a:t>
            </a:r>
          </a:p>
          <a:p>
            <a:pPr lvl="0"/>
            <a:r>
              <a:rPr lang="en-US" dirty="0"/>
              <a:t>Clearly define the proposal</a:t>
            </a:r>
          </a:p>
          <a:p>
            <a:pPr lvl="0"/>
            <a:r>
              <a:rPr lang="en-US" dirty="0"/>
              <a:t>Predict the effect this will have</a:t>
            </a:r>
          </a:p>
          <a:p>
            <a:pPr lvl="0"/>
            <a:r>
              <a:rPr lang="en-US" dirty="0"/>
              <a:t>Assess the time and resources this will take</a:t>
            </a:r>
          </a:p>
          <a:p>
            <a:pPr lvl="0"/>
            <a:r>
              <a:rPr lang="en-US" dirty="0"/>
              <a:t>Create an outline of the document</a:t>
            </a:r>
          </a:p>
          <a:p>
            <a:endParaRPr lang="en-US" dirty="0"/>
          </a:p>
        </p:txBody>
      </p:sp>
    </p:spTree>
    <p:extLst>
      <p:ext uri="{BB962C8B-B14F-4D97-AF65-F5344CB8AC3E}">
        <p14:creationId xmlns:p14="http://schemas.microsoft.com/office/powerpoint/2010/main" val="28151778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br>
              <a:rPr lang="en-US" dirty="0"/>
            </a:br>
            <a:r>
              <a:rPr lang="en-US" b="1" dirty="0"/>
              <a:t>Writing Proposal</a:t>
            </a:r>
            <a:br>
              <a:rPr lang="en-US" dirty="0"/>
            </a:br>
            <a:endParaRPr lang="en-US" dirty="0"/>
          </a:p>
        </p:txBody>
      </p:sp>
      <p:sp>
        <p:nvSpPr>
          <p:cNvPr id="3" name="Content Placeholder 2"/>
          <p:cNvSpPr>
            <a:spLocks noGrp="1"/>
          </p:cNvSpPr>
          <p:nvPr>
            <p:ph idx="1"/>
          </p:nvPr>
        </p:nvSpPr>
        <p:spPr/>
        <p:txBody>
          <a:bodyPr>
            <a:normAutofit/>
          </a:bodyPr>
          <a:lstStyle/>
          <a:p>
            <a:r>
              <a:rPr lang="en-US" b="1" dirty="0"/>
              <a:t>Start with a firm introduction.</a:t>
            </a:r>
            <a:r>
              <a:rPr lang="en-US" dirty="0"/>
              <a:t> This should start out with a hook. Ideally, you want your readers enraptured from point one. Make your proposal as purposeful and useful as possible. Use some background information to get your readers in the zone. Then state the purpose of your proposal</a:t>
            </a:r>
          </a:p>
          <a:p>
            <a:r>
              <a:rPr lang="en-US" b="1" dirty="0"/>
              <a:t>State the problem.</a:t>
            </a:r>
            <a:r>
              <a:rPr lang="en-US" dirty="0"/>
              <a:t> After the introduction, you'll get into the body, the meat of your work. Here's where you should state your problem. What is the problem? What is causing the problem? What effects does this problem have</a:t>
            </a:r>
          </a:p>
        </p:txBody>
      </p:sp>
    </p:spTree>
    <p:extLst>
      <p:ext uri="{BB962C8B-B14F-4D97-AF65-F5344CB8AC3E}">
        <p14:creationId xmlns:p14="http://schemas.microsoft.com/office/powerpoint/2010/main" val="4068535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Writing Proposal </a:t>
            </a:r>
            <a:r>
              <a:rPr lang="en-US" b="1" dirty="0" err="1"/>
              <a:t>cont</a:t>
            </a:r>
            <a:r>
              <a:rPr lang="en-US" b="1" dirty="0"/>
              <a:t>’</a:t>
            </a:r>
            <a:endParaRPr lang="en-US" dirty="0"/>
          </a:p>
        </p:txBody>
      </p:sp>
      <p:sp>
        <p:nvSpPr>
          <p:cNvPr id="3" name="Content Placeholder 2"/>
          <p:cNvSpPr>
            <a:spLocks noGrp="1"/>
          </p:cNvSpPr>
          <p:nvPr>
            <p:ph idx="1"/>
          </p:nvPr>
        </p:nvSpPr>
        <p:spPr/>
        <p:txBody>
          <a:bodyPr/>
          <a:lstStyle/>
          <a:p>
            <a:r>
              <a:rPr lang="en-US" b="1" dirty="0"/>
              <a:t>Propose solutions.</a:t>
            </a:r>
            <a:r>
              <a:rPr lang="en-US" dirty="0"/>
              <a:t> This is the most important part of your proposal. The solutions section is where you get into </a:t>
            </a:r>
            <a:r>
              <a:rPr lang="en-US" i="1" dirty="0"/>
              <a:t>how</a:t>
            </a:r>
            <a:r>
              <a:rPr lang="en-US" dirty="0"/>
              <a:t> you will address the problem, </a:t>
            </a:r>
            <a:r>
              <a:rPr lang="en-US" i="1" dirty="0"/>
              <a:t>why</a:t>
            </a:r>
            <a:r>
              <a:rPr lang="en-US" dirty="0"/>
              <a:t> you will do it in this way, and </a:t>
            </a:r>
            <a:r>
              <a:rPr lang="en-US" i="1" dirty="0"/>
              <a:t>what</a:t>
            </a:r>
            <a:r>
              <a:rPr lang="en-US" dirty="0"/>
              <a:t> the outcomes will be. </a:t>
            </a:r>
          </a:p>
          <a:p>
            <a:r>
              <a:rPr lang="en-US" b="1" dirty="0"/>
              <a:t>Include a schedule and budget.</a:t>
            </a:r>
            <a:r>
              <a:rPr lang="en-US" dirty="0"/>
              <a:t> Your proposal represents an investment. In order to convince your readers that you're a good investment, provide as much detailed, concrete information about your timeline and budget as possible</a:t>
            </a:r>
          </a:p>
        </p:txBody>
      </p:sp>
    </p:spTree>
    <p:extLst>
      <p:ext uri="{BB962C8B-B14F-4D97-AF65-F5344CB8AC3E}">
        <p14:creationId xmlns:p14="http://schemas.microsoft.com/office/powerpoint/2010/main" val="1127275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Writing Proposal </a:t>
            </a:r>
            <a:r>
              <a:rPr lang="en-US" b="1" dirty="0" err="1"/>
              <a:t>cont</a:t>
            </a:r>
            <a:r>
              <a:rPr lang="en-US" b="1" dirty="0"/>
              <a: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Wrap up with a conclusion.</a:t>
            </a:r>
            <a:r>
              <a:rPr lang="en-US" dirty="0"/>
              <a:t> This should mirror your introduction, succinctly wrapping up your general message. If there are consequences to your proposal not being undertaken, address them. Summarize the benefits of your proposal and drive home that the benefits outweigh the costs. Leave your audience thinking ahead. And, as always, thank them for their consideration and time</a:t>
            </a:r>
          </a:p>
          <a:p>
            <a:r>
              <a:rPr lang="en-US" b="1" dirty="0"/>
              <a:t>Edit your work.</a:t>
            </a:r>
            <a:r>
              <a:rPr lang="en-US" dirty="0"/>
              <a:t> Be meticulous in writing, editing, and designing the proposal. Revise as necessary to make it clear and concise, ask others to critique and edit it, and make sure the presentation is attractive and engaging as well as well organized and helpful</a:t>
            </a:r>
          </a:p>
          <a:p>
            <a:r>
              <a:rPr lang="en-US" b="1" dirty="0"/>
              <a:t>Proofread your work.</a:t>
            </a:r>
            <a:r>
              <a:rPr lang="en-US" dirty="0"/>
              <a:t> Editing focuses on getting the content as clear and concise as you can make it. Proofreading makes sure that your content is free of mistakes. Go over your proposal carefully to catch any spelling, grammar, or punctuation errors. </a:t>
            </a:r>
          </a:p>
        </p:txBody>
      </p:sp>
    </p:spTree>
    <p:extLst>
      <p:ext uri="{BB962C8B-B14F-4D97-AF65-F5344CB8AC3E}">
        <p14:creationId xmlns:p14="http://schemas.microsoft.com/office/powerpoint/2010/main" val="26991122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Proposals</a:t>
            </a:r>
            <a:br>
              <a:rPr lang="en-US" dirty="0"/>
            </a:br>
            <a:endParaRPr lang="en-US" dirty="0"/>
          </a:p>
        </p:txBody>
      </p:sp>
      <p:sp>
        <p:nvSpPr>
          <p:cNvPr id="3" name="Content Placeholder 2"/>
          <p:cNvSpPr>
            <a:spLocks noGrp="1"/>
          </p:cNvSpPr>
          <p:nvPr>
            <p:ph idx="1"/>
          </p:nvPr>
        </p:nvSpPr>
        <p:spPr/>
        <p:txBody>
          <a:bodyPr/>
          <a:lstStyle/>
          <a:p>
            <a:pPr fontAlgn="base"/>
            <a:r>
              <a:rPr lang="en-US" b="1" u="sng" dirty="0">
                <a:hlinkClick r:id="rId2"/>
              </a:rPr>
              <a:t>Pre-Proposal</a:t>
            </a:r>
            <a:endParaRPr lang="en-US" u="sng" dirty="0"/>
          </a:p>
          <a:p>
            <a:pPr fontAlgn="base"/>
            <a:r>
              <a:rPr lang="en-US" b="1" u="sng" dirty="0">
                <a:hlinkClick r:id="rId3"/>
              </a:rPr>
              <a:t>Solicited Proposal</a:t>
            </a:r>
            <a:endParaRPr lang="en-US" u="sng" dirty="0"/>
          </a:p>
          <a:p>
            <a:pPr fontAlgn="base"/>
            <a:r>
              <a:rPr lang="en-US" b="1" u="sng" dirty="0">
                <a:hlinkClick r:id="rId4"/>
              </a:rPr>
              <a:t>Renewal and Continuation Proposals</a:t>
            </a:r>
            <a:endParaRPr lang="en-US" u="sng" dirty="0"/>
          </a:p>
          <a:p>
            <a:pPr fontAlgn="base"/>
            <a:r>
              <a:rPr lang="en-US" b="1" u="sng" dirty="0">
                <a:hlinkClick r:id="rId5"/>
              </a:rPr>
              <a:t>Limited Submissions</a:t>
            </a:r>
            <a:endParaRPr lang="en-US" u="sng" dirty="0"/>
          </a:p>
          <a:p>
            <a:pPr fontAlgn="base"/>
            <a:r>
              <a:rPr lang="en-US" b="1" u="sng" dirty="0">
                <a:hlinkClick r:id="rId6"/>
              </a:rPr>
              <a:t>Revised Budgets</a:t>
            </a:r>
            <a:endParaRPr lang="en-US" u="sng" dirty="0"/>
          </a:p>
          <a:p>
            <a:endParaRPr lang="en-US" dirty="0"/>
          </a:p>
        </p:txBody>
      </p:sp>
    </p:spTree>
    <p:extLst>
      <p:ext uri="{BB962C8B-B14F-4D97-AF65-F5344CB8AC3E}">
        <p14:creationId xmlns:p14="http://schemas.microsoft.com/office/powerpoint/2010/main" val="19949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b="1" dirty="0"/>
              <a:t>Pre-Proposal</a:t>
            </a:r>
          </a:p>
          <a:p>
            <a:r>
              <a:rPr lang="en-US" dirty="0"/>
              <a:t>A pre-proposal (sometimes called a white paper, letter proposal, letter of intent, preliminary proposal, pre-application, or concept paper) is a short description of the proposed project. </a:t>
            </a:r>
          </a:p>
          <a:p>
            <a:r>
              <a:rPr lang="en-US" dirty="0"/>
              <a:t>Its  purpose is to inform and interest the potential sponsor in the project, resulting in a request for a more detailed formal proposal. </a:t>
            </a:r>
          </a:p>
        </p:txBody>
      </p:sp>
    </p:spTree>
    <p:extLst>
      <p:ext uri="{BB962C8B-B14F-4D97-AF65-F5344CB8AC3E}">
        <p14:creationId xmlns:p14="http://schemas.microsoft.com/office/powerpoint/2010/main" val="1327977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Solicited Proposal</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a:t>Sponsors solicit formal proposals by publishing specific program announcements. </a:t>
            </a:r>
          </a:p>
          <a:p>
            <a:pPr fontAlgn="base"/>
            <a:r>
              <a:rPr lang="en-US" dirty="0"/>
              <a:t>These solicitations are often called </a:t>
            </a:r>
            <a:r>
              <a:rPr lang="en-US" b="1" dirty="0"/>
              <a:t>Request for Proposals (RFPs), </a:t>
            </a:r>
            <a:r>
              <a:rPr lang="en-US" dirty="0"/>
              <a:t>Funding Opportunity Announcements (FOAs), Broad Agency Announcements (BAAs), etc. Researchers responding to the program announcement write the proposal to meet the sponsor’s program guidelines. Deadlines may recur annually or several times a year.</a:t>
            </a:r>
          </a:p>
          <a:p>
            <a:pPr fontAlgn="base"/>
            <a:r>
              <a:rPr lang="en-US" dirty="0"/>
              <a:t>Most RFP’s have a stated deadline and are one-time solicitations for specific needs of the sponsor, not expected to recur. </a:t>
            </a:r>
          </a:p>
          <a:p>
            <a:pPr fontAlgn="base"/>
            <a:r>
              <a:rPr lang="en-US" dirty="0"/>
              <a:t>The proposed project must respond to the specific work statement in the Request for Proposal.</a:t>
            </a:r>
          </a:p>
          <a:p>
            <a:pPr fontAlgn="base"/>
            <a:r>
              <a:rPr lang="en-US" dirty="0"/>
              <a:t>Solicited proposals must be routed through the University proposal routing process prior to submitting the proposal to the sponsor.</a:t>
            </a:r>
          </a:p>
          <a:p>
            <a:endParaRPr lang="en-US" dirty="0"/>
          </a:p>
        </p:txBody>
      </p:sp>
    </p:spTree>
    <p:extLst>
      <p:ext uri="{BB962C8B-B14F-4D97-AF65-F5344CB8AC3E}">
        <p14:creationId xmlns:p14="http://schemas.microsoft.com/office/powerpoint/2010/main" val="111991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20040" indent="-320040">
              <a:buFont typeface="Wingdings"/>
              <a:buChar char=""/>
              <a:defRPr/>
            </a:pPr>
            <a:r>
              <a:rPr lang="en-US" dirty="0"/>
              <a:t>A project has a small number of activities and is time limited to about 3-5 years, achievement of the objectives determines the end of the project. </a:t>
            </a:r>
          </a:p>
          <a:p>
            <a:pPr marL="320040" indent="-320040">
              <a:buFont typeface="Wingdings"/>
              <a:buChar char=""/>
              <a:defRPr/>
            </a:pPr>
            <a:r>
              <a:rPr lang="en-US" dirty="0"/>
              <a:t>However, unlike industrial projects, health projects normally do not close down but continue with renewed emphasis on new objective targets or changed strategies. </a:t>
            </a:r>
          </a:p>
          <a:p>
            <a:endParaRPr lang="en-US" dirty="0"/>
          </a:p>
        </p:txBody>
      </p:sp>
    </p:spTree>
    <p:extLst>
      <p:ext uri="{BB962C8B-B14F-4D97-AF65-F5344CB8AC3E}">
        <p14:creationId xmlns:p14="http://schemas.microsoft.com/office/powerpoint/2010/main" val="28446847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Renewal and Continuation Proposals</a:t>
            </a:r>
            <a:br>
              <a:rPr lang="en-US" dirty="0"/>
            </a:br>
            <a:endParaRPr lang="en-US" dirty="0"/>
          </a:p>
        </p:txBody>
      </p:sp>
      <p:sp>
        <p:nvSpPr>
          <p:cNvPr id="3" name="Content Placeholder 2"/>
          <p:cNvSpPr>
            <a:spLocks noGrp="1"/>
          </p:cNvSpPr>
          <p:nvPr>
            <p:ph idx="1"/>
          </p:nvPr>
        </p:nvSpPr>
        <p:spPr/>
        <p:txBody>
          <a:bodyPr>
            <a:normAutofit fontScale="92500"/>
          </a:bodyPr>
          <a:lstStyle/>
          <a:p>
            <a:pPr fontAlgn="base"/>
            <a:r>
              <a:rPr lang="en-US" dirty="0"/>
              <a:t>A </a:t>
            </a:r>
            <a:r>
              <a:rPr lang="en-US" b="1" dirty="0"/>
              <a:t>competing renewal proposal</a:t>
            </a:r>
            <a:r>
              <a:rPr lang="en-US" dirty="0"/>
              <a:t> (also called a </a:t>
            </a:r>
            <a:r>
              <a:rPr lang="en-US" b="1" dirty="0"/>
              <a:t>competing continuation</a:t>
            </a:r>
            <a:r>
              <a:rPr lang="en-US" dirty="0"/>
              <a:t>) is a request for continued funding of a project for which the funding or project period is about to terminate. Such proposals are similar to "new" proposals and must be routed and approved in the same manner.</a:t>
            </a:r>
          </a:p>
          <a:p>
            <a:pPr fontAlgn="base"/>
            <a:r>
              <a:rPr lang="en-US" b="1" dirty="0"/>
              <a:t>Noncompeting continuation</a:t>
            </a:r>
            <a:r>
              <a:rPr lang="en-US" dirty="0"/>
              <a:t> proposals, which request the next year’s funding within a multi-year grant, generally consist of a progress report, budget, and other relevant materials such as research results, reprints, vitae for new personnel, etc. They sometimes include a financial status report showing the unobligated balance for the current year. </a:t>
            </a:r>
          </a:p>
          <a:p>
            <a:r>
              <a:rPr lang="en-US" b="1" dirty="0"/>
              <a:t>Research Performance Progress Reports (RPPR)</a:t>
            </a:r>
            <a:r>
              <a:rPr lang="en-US" dirty="0"/>
              <a:t> is a federal-wide uniform progress report format for use by federal agencies that provide sponsored funding. RPPR is also used for noncompeting continuations. </a:t>
            </a:r>
          </a:p>
        </p:txBody>
      </p:sp>
    </p:spTree>
    <p:extLst>
      <p:ext uri="{BB962C8B-B14F-4D97-AF65-F5344CB8AC3E}">
        <p14:creationId xmlns:p14="http://schemas.microsoft.com/office/powerpoint/2010/main" val="2360697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Limited Solicitations</a:t>
            </a:r>
            <a:br>
              <a:rPr lang="en-US" dirty="0"/>
            </a:br>
            <a:endParaRPr lang="en-US" dirty="0"/>
          </a:p>
        </p:txBody>
      </p:sp>
      <p:sp>
        <p:nvSpPr>
          <p:cNvPr id="3" name="Content Placeholder 2"/>
          <p:cNvSpPr>
            <a:spLocks noGrp="1"/>
          </p:cNvSpPr>
          <p:nvPr>
            <p:ph idx="1"/>
          </p:nvPr>
        </p:nvSpPr>
        <p:spPr/>
        <p:txBody>
          <a:bodyPr>
            <a:normAutofit/>
          </a:bodyPr>
          <a:lstStyle/>
          <a:p>
            <a:pPr fontAlgn="base"/>
            <a:r>
              <a:rPr lang="en-US" dirty="0"/>
              <a:t>Occasionally, sponsors announce program funding opportunities limiting the number of proposals that may be submitted by each institution/applicant. </a:t>
            </a:r>
          </a:p>
          <a:p>
            <a:pPr fontAlgn="base"/>
            <a:r>
              <a:rPr lang="en-US" dirty="0"/>
              <a:t>Faculty interested in submitting proposals should follow the limited submission pre-proposal </a:t>
            </a:r>
            <a:r>
              <a:rPr lang="en-US" b="1" dirty="0">
                <a:hlinkClick r:id="rId2"/>
              </a:rPr>
              <a:t>process</a:t>
            </a:r>
            <a:r>
              <a:rPr lang="en-US" dirty="0"/>
              <a:t>. </a:t>
            </a:r>
          </a:p>
          <a:p>
            <a:pPr fontAlgn="base"/>
            <a:r>
              <a:rPr lang="en-US" dirty="0"/>
              <a:t>The primary criterion for selecting proposals is the relevance to the program selection criteria and the potential for successfully competing in the sponsor’s competitive process. </a:t>
            </a:r>
          </a:p>
          <a:p>
            <a:pPr fontAlgn="base"/>
            <a:r>
              <a:rPr lang="en-US" dirty="0"/>
              <a:t>Faculty whose pre-proposals are selected as the institutional submission will be notified and must then prepare a complete application to submit to the sponsor. </a:t>
            </a:r>
          </a:p>
        </p:txBody>
      </p:sp>
    </p:spTree>
    <p:extLst>
      <p:ext uri="{BB962C8B-B14F-4D97-AF65-F5344CB8AC3E}">
        <p14:creationId xmlns:p14="http://schemas.microsoft.com/office/powerpoint/2010/main" val="37268962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Revised Budgets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dirty="0"/>
              <a:t>When a sponsor wants to fund a proposed project at an amount different from that originally proposed, the sponsor asks the investigator to submit a "revised" budget supporting the amount to be funded.</a:t>
            </a:r>
          </a:p>
          <a:p>
            <a:pPr fontAlgn="base"/>
            <a:r>
              <a:rPr lang="en-US" dirty="0"/>
              <a:t> A revised budget must be routed through the University proposal routing process to document the signatories’ approval of the budget revisions. </a:t>
            </a:r>
          </a:p>
          <a:p>
            <a:pPr fontAlgn="base"/>
            <a:r>
              <a:rPr lang="en-US" dirty="0"/>
              <a:t>If the sponsor reduces the budget, the investigator must determine whether the originally proposed scope and objectives of the project can be met under the revised budget. </a:t>
            </a:r>
          </a:p>
          <a:p>
            <a:pPr fontAlgn="base"/>
            <a:r>
              <a:rPr lang="en-US" dirty="0"/>
              <a:t>If not, the investigator and sponsor must redefine the scope and objectives in writing before the University accepts the award.</a:t>
            </a:r>
          </a:p>
          <a:p>
            <a:r>
              <a:rPr lang="en-US" dirty="0"/>
              <a:t>If the original budget contained cost share or matching, the cost share or matching amount may need to change to reflect the budget revisions.  </a:t>
            </a:r>
          </a:p>
        </p:txBody>
      </p:sp>
    </p:spTree>
    <p:extLst>
      <p:ext uri="{BB962C8B-B14F-4D97-AF65-F5344CB8AC3E}">
        <p14:creationId xmlns:p14="http://schemas.microsoft.com/office/powerpoint/2010/main" val="33218529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Budget</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A budget is a statement of expected results the managers expect from the company.</a:t>
            </a:r>
          </a:p>
          <a:p>
            <a:pPr lvl="0" fontAlgn="base"/>
            <a:r>
              <a:rPr lang="en-US" b="1" dirty="0"/>
              <a:t>Types of budgets</a:t>
            </a:r>
          </a:p>
          <a:p>
            <a:pPr lvl="0" fontAlgn="base"/>
            <a:r>
              <a:rPr lang="en-US" dirty="0"/>
              <a:t>Financial budgets include balance sheets, income/expense statements, and statements of cash flow.</a:t>
            </a:r>
          </a:p>
          <a:p>
            <a:pPr lvl="0" fontAlgn="base"/>
            <a:r>
              <a:rPr lang="en-US" dirty="0"/>
              <a:t>Operating budgets project revenue against expenditures.</a:t>
            </a:r>
          </a:p>
          <a:p>
            <a:pPr lvl="0" fontAlgn="base"/>
            <a:r>
              <a:rPr lang="en-US" dirty="0"/>
              <a:t>Nonmonetary budgets allocate resources such as labor, workspace, and equipment use.</a:t>
            </a:r>
          </a:p>
          <a:p>
            <a:pPr lvl="0" fontAlgn="base"/>
            <a:r>
              <a:rPr lang="en-US" dirty="0"/>
              <a:t>Fixed budgets are budgets that do not change with increased or decreased activities, such as sales revenue. They are also called static budgets.</a:t>
            </a:r>
          </a:p>
          <a:p>
            <a:pPr lvl="0" fontAlgn="base"/>
            <a:r>
              <a:rPr lang="en-US" dirty="0"/>
              <a:t>Flexible budgets will vary with the level of activity (grow or be reduced according to changing conditions).</a:t>
            </a:r>
          </a:p>
          <a:p>
            <a:endParaRPr lang="en-US" dirty="0"/>
          </a:p>
        </p:txBody>
      </p:sp>
    </p:spTree>
    <p:extLst>
      <p:ext uri="{BB962C8B-B14F-4D97-AF65-F5344CB8AC3E}">
        <p14:creationId xmlns:p14="http://schemas.microsoft.com/office/powerpoint/2010/main" val="3084300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plan</a:t>
            </a:r>
          </a:p>
        </p:txBody>
      </p:sp>
      <p:sp>
        <p:nvSpPr>
          <p:cNvPr id="3" name="Content Placeholder 2"/>
          <p:cNvSpPr>
            <a:spLocks noGrp="1"/>
          </p:cNvSpPr>
          <p:nvPr>
            <p:ph idx="1"/>
          </p:nvPr>
        </p:nvSpPr>
        <p:spPr/>
        <p:txBody>
          <a:bodyPr/>
          <a:lstStyle/>
          <a:p>
            <a:r>
              <a:rPr lang="en-US" dirty="0"/>
              <a:t>'Those who fail to plan, plan to fail‘</a:t>
            </a:r>
          </a:p>
          <a:p>
            <a:r>
              <a:rPr lang="en-US" dirty="0"/>
              <a:t>There are three main types of plans that a manager will use in his or her pursuit of company goals, which include </a:t>
            </a:r>
            <a:r>
              <a:rPr lang="en-US" b="1" dirty="0"/>
              <a:t>operational, tactical and strategic</a:t>
            </a:r>
          </a:p>
          <a:p>
            <a:r>
              <a:rPr lang="en-US" b="1" dirty="0"/>
              <a:t>Operational plans </a:t>
            </a:r>
            <a:r>
              <a:rPr lang="en-US" dirty="0"/>
              <a:t>are necessary to attain </a:t>
            </a:r>
            <a:r>
              <a:rPr lang="en-US" b="1" dirty="0"/>
              <a:t>tactical plans </a:t>
            </a:r>
            <a:r>
              <a:rPr lang="en-US" dirty="0"/>
              <a:t>and </a:t>
            </a:r>
            <a:r>
              <a:rPr lang="en-US" b="1" dirty="0"/>
              <a:t>tactical plans </a:t>
            </a:r>
            <a:r>
              <a:rPr lang="en-US" dirty="0"/>
              <a:t>lead to the achievement of </a:t>
            </a:r>
            <a:r>
              <a:rPr lang="en-US" b="1" dirty="0"/>
              <a:t>strategic plans</a:t>
            </a:r>
          </a:p>
        </p:txBody>
      </p:sp>
    </p:spTree>
    <p:extLst>
      <p:ext uri="{BB962C8B-B14F-4D97-AF65-F5344CB8AC3E}">
        <p14:creationId xmlns:p14="http://schemas.microsoft.com/office/powerpoint/2010/main" val="1970767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plans</a:t>
            </a:r>
          </a:p>
        </p:txBody>
      </p:sp>
      <p:sp>
        <p:nvSpPr>
          <p:cNvPr id="3" name="Content Placeholder 2"/>
          <p:cNvSpPr>
            <a:spLocks noGrp="1"/>
          </p:cNvSpPr>
          <p:nvPr>
            <p:ph idx="1"/>
          </p:nvPr>
        </p:nvSpPr>
        <p:spPr/>
        <p:txBody>
          <a:bodyPr>
            <a:normAutofit/>
          </a:bodyPr>
          <a:lstStyle/>
          <a:p>
            <a:r>
              <a:rPr lang="en-US" dirty="0"/>
              <a:t>They are designed with the entire organization in mind and begin with an organization's mission.</a:t>
            </a:r>
          </a:p>
          <a:p>
            <a:r>
              <a:rPr lang="en-US" dirty="0"/>
              <a:t> Top-level managers, such as CEOs or presidents, will design and execute strategic plans to paint a picture of the desired future and long-term goals of the organization. </a:t>
            </a:r>
          </a:p>
          <a:p>
            <a:r>
              <a:rPr lang="en-US" dirty="0"/>
              <a:t>Essentially, strategic plans look ahead to where the organization wants to be in three, five, even ten years. </a:t>
            </a:r>
          </a:p>
          <a:p>
            <a:r>
              <a:rPr lang="en-US" dirty="0"/>
              <a:t>Strategic plans, provided by top-level managers, serve as the framework for lower-level planning. </a:t>
            </a:r>
          </a:p>
        </p:txBody>
      </p:sp>
    </p:spTree>
    <p:extLst>
      <p:ext uri="{BB962C8B-B14F-4D97-AF65-F5344CB8AC3E}">
        <p14:creationId xmlns:p14="http://schemas.microsoft.com/office/powerpoint/2010/main" val="16535197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Tactical plans</a:t>
            </a:r>
            <a:endParaRPr lang="en-US" dirty="0"/>
          </a:p>
        </p:txBody>
      </p:sp>
      <p:sp>
        <p:nvSpPr>
          <p:cNvPr id="3" name="Content Placeholder 2"/>
          <p:cNvSpPr>
            <a:spLocks noGrp="1"/>
          </p:cNvSpPr>
          <p:nvPr>
            <p:ph idx="1"/>
          </p:nvPr>
        </p:nvSpPr>
        <p:spPr/>
        <p:txBody>
          <a:bodyPr/>
          <a:lstStyle/>
          <a:p>
            <a:r>
              <a:rPr lang="en-US" dirty="0"/>
              <a:t>They support strategic plans by translating them into specific plans relevant to a distinct area of the organization. </a:t>
            </a:r>
          </a:p>
          <a:p>
            <a:r>
              <a:rPr lang="en-US" dirty="0"/>
              <a:t>Tactical plans are concerned with the responsibility and functionality of lower-level departments to fulfill their parts of the strategic plan</a:t>
            </a:r>
          </a:p>
        </p:txBody>
      </p:sp>
    </p:spTree>
    <p:extLst>
      <p:ext uri="{BB962C8B-B14F-4D97-AF65-F5344CB8AC3E}">
        <p14:creationId xmlns:p14="http://schemas.microsoft.com/office/powerpoint/2010/main" val="9138643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Operational plans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They are the plans that are made by frontline, or low-level, managers. </a:t>
            </a:r>
          </a:p>
          <a:p>
            <a:r>
              <a:rPr lang="en-US" dirty="0"/>
              <a:t>All operational plans are focused on the specific procedures and processes that occur within the lowest levels of the organization. </a:t>
            </a:r>
          </a:p>
          <a:p>
            <a:r>
              <a:rPr lang="en-US" dirty="0"/>
              <a:t>Managers must plan the routine tasks of the department using a high level of detail like scheduling employees each week; assessing, ordering and stocking inventory; creating a monthly budget or outlining an employee's performance goals for the year. </a:t>
            </a:r>
          </a:p>
          <a:p>
            <a:r>
              <a:rPr lang="en-US" dirty="0"/>
              <a:t>Operational plans can be either single-use or ongoing plans</a:t>
            </a:r>
          </a:p>
          <a:p>
            <a:r>
              <a:rPr lang="en-US" b="1" dirty="0"/>
              <a:t>Single-use plans</a:t>
            </a:r>
            <a:r>
              <a:rPr lang="en-US" dirty="0"/>
              <a:t> are those plans that are intended to be used only once. </a:t>
            </a:r>
          </a:p>
          <a:p>
            <a:r>
              <a:rPr lang="en-US" dirty="0"/>
              <a:t>They include activities that would not be repeated and often have an expiration like Creating a monthly budget and developing a promotional advertisement for the quarter to increase the sales of a certain product</a:t>
            </a:r>
          </a:p>
        </p:txBody>
      </p:sp>
    </p:spTree>
    <p:extLst>
      <p:ext uri="{BB962C8B-B14F-4D97-AF65-F5344CB8AC3E}">
        <p14:creationId xmlns:p14="http://schemas.microsoft.com/office/powerpoint/2010/main" val="2624184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Annual Operation Planning (AOP</a:t>
            </a:r>
            <a:r>
              <a:rPr lang="en-US" b="1"/>
              <a:t>) is a</a:t>
            </a:r>
            <a:r>
              <a:rPr lang="en-US"/>
              <a:t> </a:t>
            </a:r>
            <a:r>
              <a:rPr lang="en-US" dirty="0"/>
              <a:t>detailed projection of all estimated income and expenses based on forecasted sales revenue during one year     to identify, communicate and monitor progress on key priorities for the year that advance the strategic plan</a:t>
            </a:r>
          </a:p>
          <a:p>
            <a:endParaRPr lang="en-US" dirty="0"/>
          </a:p>
        </p:txBody>
      </p:sp>
    </p:spTree>
    <p:extLst>
      <p:ext uri="{BB962C8B-B14F-4D97-AF65-F5344CB8AC3E}">
        <p14:creationId xmlns:p14="http://schemas.microsoft.com/office/powerpoint/2010/main" val="76715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136775" y="228600"/>
            <a:ext cx="8153400" cy="990600"/>
          </a:xfrm>
        </p:spPr>
        <p:txBody>
          <a:bodyPr/>
          <a:lstStyle/>
          <a:p>
            <a:pPr eaLnBrk="1" hangingPunct="1"/>
            <a:r>
              <a:rPr lang="en-GB" altLang="en-US" sz="3600"/>
              <a:t>programme</a:t>
            </a:r>
          </a:p>
        </p:txBody>
      </p:sp>
      <p:sp>
        <p:nvSpPr>
          <p:cNvPr id="3" name="Content Placeholder 2"/>
          <p:cNvSpPr>
            <a:spLocks noGrp="1"/>
          </p:cNvSpPr>
          <p:nvPr>
            <p:ph idx="1"/>
          </p:nvPr>
        </p:nvSpPr>
        <p:spPr>
          <a:xfrm>
            <a:off x="977900" y="1600200"/>
            <a:ext cx="9918700" cy="4495800"/>
          </a:xfrm>
        </p:spPr>
        <p:txBody>
          <a:bodyPr>
            <a:normAutofit/>
          </a:bodyPr>
          <a:lstStyle/>
          <a:p>
            <a:pPr marL="320040" indent="-320040">
              <a:buFont typeface="Wingdings"/>
              <a:buChar char=""/>
              <a:defRPr/>
            </a:pPr>
            <a:r>
              <a:rPr lang="en-US" dirty="0"/>
              <a:t>A Programme may be defined as a series, usually a large number, of activities carried out in a defined geographic area or technical sector over a long period of time towards the achievement of specific impact or goal. </a:t>
            </a:r>
          </a:p>
          <a:p>
            <a:pPr marL="320040" indent="-320040">
              <a:buFont typeface="Wingdings"/>
              <a:buChar char=""/>
              <a:defRPr/>
            </a:pPr>
            <a:r>
              <a:rPr lang="en-US" dirty="0"/>
              <a:t>A collection of projects grouped and implemented simultaneously or serially over long duration towards a common goal constitute a programme. </a:t>
            </a:r>
          </a:p>
          <a:p>
            <a:pPr marL="320040" indent="-320040">
              <a:buFont typeface="Wingdings"/>
              <a:buChar char=""/>
              <a:defRPr/>
            </a:pPr>
            <a:r>
              <a:rPr lang="en-US" dirty="0"/>
              <a:t>The coverage of a programme is usually a whole country or region and the scope is inclusive several technical sectors. </a:t>
            </a:r>
          </a:p>
          <a:p>
            <a:pPr marL="320040" indent="-320040">
              <a:buFont typeface="Wingdings"/>
              <a:buChar char=""/>
              <a:defRPr/>
            </a:pPr>
            <a:r>
              <a:rPr lang="en-US" dirty="0"/>
              <a:t>The programme has no strict time limit and may run for years or decades.</a:t>
            </a:r>
            <a:endParaRPr lang="en-GB" dirty="0"/>
          </a:p>
          <a:p>
            <a:pPr marL="320040" indent="-320040">
              <a:buFont typeface="Wingdings"/>
              <a:buChar char=""/>
              <a:defRPr/>
            </a:pPr>
            <a:endParaRPr lang="en-GB" dirty="0"/>
          </a:p>
        </p:txBody>
      </p:sp>
    </p:spTree>
    <p:extLst>
      <p:ext uri="{BB962C8B-B14F-4D97-AF65-F5344CB8AC3E}">
        <p14:creationId xmlns:p14="http://schemas.microsoft.com/office/powerpoint/2010/main" val="3286776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136775" y="228600"/>
            <a:ext cx="8153400" cy="990600"/>
          </a:xfrm>
        </p:spPr>
        <p:txBody>
          <a:bodyPr>
            <a:normAutofit fontScale="90000"/>
          </a:bodyPr>
          <a:lstStyle/>
          <a:p>
            <a:pPr eaLnBrk="1" hangingPunct="1"/>
            <a:r>
              <a:rPr lang="en-US" altLang="en-US" sz="3200" b="1"/>
              <a:t>Comparison between Project and Programme</a:t>
            </a:r>
            <a:endParaRPr lang="en-GB" altLang="en-US" sz="32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0712483"/>
              </p:ext>
            </p:extLst>
          </p:nvPr>
        </p:nvGraphicFramePr>
        <p:xfrm>
          <a:off x="939801" y="1219201"/>
          <a:ext cx="8691564" cy="5105402"/>
        </p:xfrm>
        <a:graphic>
          <a:graphicData uri="http://schemas.openxmlformats.org/drawingml/2006/table">
            <a:tbl>
              <a:tblPr firstRow="1" firstCol="1" bandRow="1" bandCol="1">
                <a:tableStyleId>{5C22544A-7EE6-4342-B048-85BDC9FD1C3A}</a:tableStyleId>
              </a:tblPr>
              <a:tblGrid>
                <a:gridCol w="4103314">
                  <a:extLst>
                    <a:ext uri="{9D8B030D-6E8A-4147-A177-3AD203B41FA5}">
                      <a16:colId xmlns:a16="http://schemas.microsoft.com/office/drawing/2014/main" val="20000"/>
                    </a:ext>
                  </a:extLst>
                </a:gridCol>
                <a:gridCol w="4588250">
                  <a:extLst>
                    <a:ext uri="{9D8B030D-6E8A-4147-A177-3AD203B41FA5}">
                      <a16:colId xmlns:a16="http://schemas.microsoft.com/office/drawing/2014/main" val="20001"/>
                    </a:ext>
                  </a:extLst>
                </a:gridCol>
              </a:tblGrid>
              <a:tr h="464127">
                <a:tc>
                  <a:txBody>
                    <a:bodyPr/>
                    <a:lstStyle/>
                    <a:p>
                      <a:pPr algn="ctr">
                        <a:spcAft>
                          <a:spcPts val="0"/>
                        </a:spcAft>
                      </a:pPr>
                      <a:r>
                        <a:rPr lang="en-US" sz="1800" dirty="0">
                          <a:effectLst/>
                        </a:rPr>
                        <a:t>Project</a:t>
                      </a:r>
                      <a:endParaRPr lang="en-GB" sz="1800" dirty="0">
                        <a:effectLst/>
                        <a:latin typeface="Times New Roman"/>
                        <a:ea typeface="Times New Roman"/>
                      </a:endParaRPr>
                    </a:p>
                  </a:txBody>
                  <a:tcPr marL="68585" marR="68585" marT="0" marB="0"/>
                </a:tc>
                <a:tc>
                  <a:txBody>
                    <a:bodyPr/>
                    <a:lstStyle/>
                    <a:p>
                      <a:pPr algn="ctr">
                        <a:spcAft>
                          <a:spcPts val="0"/>
                        </a:spcAft>
                      </a:pPr>
                      <a:r>
                        <a:rPr lang="en-US" sz="1800" dirty="0" err="1">
                          <a:effectLst/>
                        </a:rPr>
                        <a:t>Programme</a:t>
                      </a:r>
                      <a:endParaRPr lang="en-GB" sz="1800" dirty="0">
                        <a:effectLst/>
                        <a:latin typeface="Times New Roman"/>
                        <a:ea typeface="Times New Roman"/>
                      </a:endParaRPr>
                    </a:p>
                  </a:txBody>
                  <a:tcPr marL="68585" marR="68585" marT="0" marB="0"/>
                </a:tc>
                <a:extLst>
                  <a:ext uri="{0D108BD9-81ED-4DB2-BD59-A6C34878D82A}">
                    <a16:rowId xmlns:a16="http://schemas.microsoft.com/office/drawing/2014/main" val="10000"/>
                  </a:ext>
                </a:extLst>
              </a:tr>
              <a:tr h="928255">
                <a:tc>
                  <a:txBody>
                    <a:bodyPr/>
                    <a:lstStyle/>
                    <a:p>
                      <a:pPr marL="342900" lvl="0" indent="-342900">
                        <a:spcAft>
                          <a:spcPts val="0"/>
                        </a:spcAft>
                        <a:buFont typeface="Courier New"/>
                        <a:buChar char="o"/>
                        <a:tabLst>
                          <a:tab pos="228600" algn="l"/>
                        </a:tabLst>
                      </a:pPr>
                      <a:r>
                        <a:rPr lang="en-US" sz="1800" dirty="0">
                          <a:effectLst/>
                        </a:rPr>
                        <a:t>Specific objectives</a:t>
                      </a:r>
                      <a:endParaRPr lang="en-GB" sz="1800" dirty="0">
                        <a:effectLst/>
                      </a:endParaRPr>
                    </a:p>
                    <a:p>
                      <a:pPr>
                        <a:spcAft>
                          <a:spcPts val="0"/>
                        </a:spcAft>
                      </a:pPr>
                      <a:r>
                        <a:rPr lang="en-US" sz="1800" dirty="0">
                          <a:effectLst/>
                        </a:rPr>
                        <a:t> </a:t>
                      </a:r>
                      <a:endParaRPr lang="en-GB" sz="1800" dirty="0">
                        <a:effectLst/>
                        <a:latin typeface="Times New Roman"/>
                        <a:ea typeface="Times New Roman"/>
                      </a:endParaRPr>
                    </a:p>
                  </a:txBody>
                  <a:tcPr marL="68585" marR="68585" marT="0" marB="0"/>
                </a:tc>
                <a:tc>
                  <a:txBody>
                    <a:bodyPr/>
                    <a:lstStyle/>
                    <a:p>
                      <a:pPr marL="342900" lvl="0" indent="-342900">
                        <a:spcAft>
                          <a:spcPts val="0"/>
                        </a:spcAft>
                        <a:buFont typeface="Courier New"/>
                        <a:buChar char="o"/>
                        <a:tabLst>
                          <a:tab pos="228600" algn="l"/>
                        </a:tabLst>
                      </a:pPr>
                      <a:r>
                        <a:rPr lang="en-US" sz="1800" dirty="0">
                          <a:effectLst/>
                        </a:rPr>
                        <a:t>Broad goal(s)</a:t>
                      </a:r>
                      <a:endParaRPr lang="en-GB" sz="1800" dirty="0">
                        <a:effectLst/>
                        <a:latin typeface="Times New Roman"/>
                        <a:ea typeface="Times New Roman"/>
                        <a:cs typeface="Times New Roman"/>
                      </a:endParaRPr>
                    </a:p>
                  </a:txBody>
                  <a:tcPr marL="68585" marR="68585" marT="0" marB="0"/>
                </a:tc>
                <a:extLst>
                  <a:ext uri="{0D108BD9-81ED-4DB2-BD59-A6C34878D82A}">
                    <a16:rowId xmlns:a16="http://schemas.microsoft.com/office/drawing/2014/main" val="10001"/>
                  </a:ext>
                </a:extLst>
              </a:tr>
              <a:tr h="928255">
                <a:tc>
                  <a:txBody>
                    <a:bodyPr/>
                    <a:lstStyle/>
                    <a:p>
                      <a:pPr marL="342900" lvl="0" indent="-342900">
                        <a:spcAft>
                          <a:spcPts val="0"/>
                        </a:spcAft>
                        <a:buFont typeface="Courier New"/>
                        <a:buChar char="o"/>
                        <a:tabLst>
                          <a:tab pos="228600" algn="l"/>
                        </a:tabLst>
                      </a:pPr>
                      <a:r>
                        <a:rPr lang="en-US" sz="1800" dirty="0">
                          <a:effectLst/>
                        </a:rPr>
                        <a:t>Small number of activities</a:t>
                      </a:r>
                      <a:endParaRPr lang="en-GB" sz="1800" dirty="0">
                        <a:effectLst/>
                      </a:endParaRPr>
                    </a:p>
                    <a:p>
                      <a:pPr>
                        <a:spcAft>
                          <a:spcPts val="0"/>
                        </a:spcAft>
                      </a:pPr>
                      <a:r>
                        <a:rPr lang="en-US" sz="1800" dirty="0">
                          <a:effectLst/>
                        </a:rPr>
                        <a:t> </a:t>
                      </a:r>
                      <a:endParaRPr lang="en-GB" sz="1800" dirty="0">
                        <a:effectLst/>
                        <a:latin typeface="Times New Roman"/>
                        <a:ea typeface="Times New Roman"/>
                      </a:endParaRPr>
                    </a:p>
                  </a:txBody>
                  <a:tcPr marL="68585" marR="68585" marT="0" marB="0"/>
                </a:tc>
                <a:tc>
                  <a:txBody>
                    <a:bodyPr/>
                    <a:lstStyle/>
                    <a:p>
                      <a:pPr marL="342900" lvl="0" indent="-342900">
                        <a:spcAft>
                          <a:spcPts val="0"/>
                        </a:spcAft>
                        <a:buFont typeface="Courier New"/>
                        <a:buChar char="o"/>
                        <a:tabLst>
                          <a:tab pos="228600" algn="l"/>
                        </a:tabLst>
                      </a:pPr>
                      <a:r>
                        <a:rPr lang="en-US" sz="1800" dirty="0">
                          <a:effectLst/>
                        </a:rPr>
                        <a:t>Large number of activities in Several Projects</a:t>
                      </a:r>
                      <a:endParaRPr lang="en-GB" sz="1800" dirty="0">
                        <a:effectLst/>
                        <a:latin typeface="Times New Roman"/>
                        <a:ea typeface="Times New Roman"/>
                        <a:cs typeface="Times New Roman"/>
                      </a:endParaRPr>
                    </a:p>
                  </a:txBody>
                  <a:tcPr marL="68585" marR="68585" marT="0" marB="0"/>
                </a:tc>
                <a:extLst>
                  <a:ext uri="{0D108BD9-81ED-4DB2-BD59-A6C34878D82A}">
                    <a16:rowId xmlns:a16="http://schemas.microsoft.com/office/drawing/2014/main" val="10002"/>
                  </a:ext>
                </a:extLst>
              </a:tr>
              <a:tr h="928255">
                <a:tc>
                  <a:txBody>
                    <a:bodyPr/>
                    <a:lstStyle/>
                    <a:p>
                      <a:pPr marL="342900" lvl="0" indent="-342900">
                        <a:spcAft>
                          <a:spcPts val="0"/>
                        </a:spcAft>
                        <a:buFont typeface="Courier New"/>
                        <a:buChar char="o"/>
                        <a:tabLst>
                          <a:tab pos="228600" algn="l"/>
                        </a:tabLst>
                      </a:pPr>
                      <a:r>
                        <a:rPr lang="en-US" sz="1800">
                          <a:effectLst/>
                        </a:rPr>
                        <a:t>Short duration (Short-term / Time limited)</a:t>
                      </a:r>
                      <a:endParaRPr lang="en-GB" sz="1800">
                        <a:effectLst/>
                        <a:latin typeface="Times New Roman"/>
                        <a:ea typeface="Times New Roman"/>
                        <a:cs typeface="Times New Roman"/>
                      </a:endParaRPr>
                    </a:p>
                  </a:txBody>
                  <a:tcPr marL="68585" marR="68585" marT="0" marB="0"/>
                </a:tc>
                <a:tc>
                  <a:txBody>
                    <a:bodyPr/>
                    <a:lstStyle/>
                    <a:p>
                      <a:pPr marL="342900" lvl="0" indent="-342900">
                        <a:spcAft>
                          <a:spcPts val="0"/>
                        </a:spcAft>
                        <a:buFont typeface="Courier New"/>
                        <a:buChar char="o"/>
                        <a:tabLst>
                          <a:tab pos="228600" algn="l"/>
                        </a:tabLst>
                      </a:pPr>
                      <a:r>
                        <a:rPr lang="en-US" sz="1800" dirty="0">
                          <a:effectLst/>
                        </a:rPr>
                        <a:t>Long duration (Long-term / No strict time limit)</a:t>
                      </a:r>
                      <a:endParaRPr lang="en-GB" sz="1800" dirty="0">
                        <a:effectLst/>
                        <a:latin typeface="Times New Roman"/>
                        <a:ea typeface="Times New Roman"/>
                        <a:cs typeface="Times New Roman"/>
                      </a:endParaRPr>
                    </a:p>
                  </a:txBody>
                  <a:tcPr marL="68585" marR="68585" marT="0" marB="0"/>
                </a:tc>
                <a:extLst>
                  <a:ext uri="{0D108BD9-81ED-4DB2-BD59-A6C34878D82A}">
                    <a16:rowId xmlns:a16="http://schemas.microsoft.com/office/drawing/2014/main" val="10003"/>
                  </a:ext>
                </a:extLst>
              </a:tr>
              <a:tr h="928255">
                <a:tc>
                  <a:txBody>
                    <a:bodyPr/>
                    <a:lstStyle/>
                    <a:p>
                      <a:pPr marL="342900" lvl="0" indent="-342900">
                        <a:spcAft>
                          <a:spcPts val="0"/>
                        </a:spcAft>
                        <a:buFont typeface="Courier New"/>
                        <a:buChar char="o"/>
                        <a:tabLst>
                          <a:tab pos="228600" algn="l"/>
                        </a:tabLst>
                      </a:pPr>
                      <a:r>
                        <a:rPr lang="en-US" sz="1800">
                          <a:effectLst/>
                        </a:rPr>
                        <a:t>Limited coverage (geographic area)</a:t>
                      </a:r>
                      <a:endParaRPr lang="en-GB" sz="1800">
                        <a:effectLst/>
                        <a:latin typeface="Times New Roman"/>
                        <a:ea typeface="Times New Roman"/>
                        <a:cs typeface="Times New Roman"/>
                      </a:endParaRPr>
                    </a:p>
                  </a:txBody>
                  <a:tcPr marL="68585" marR="68585" marT="0" marB="0"/>
                </a:tc>
                <a:tc>
                  <a:txBody>
                    <a:bodyPr/>
                    <a:lstStyle/>
                    <a:p>
                      <a:pPr marL="342900" lvl="0" indent="-342900">
                        <a:spcAft>
                          <a:spcPts val="0"/>
                        </a:spcAft>
                        <a:buFont typeface="Courier New"/>
                        <a:buChar char="o"/>
                        <a:tabLst>
                          <a:tab pos="228600" algn="l"/>
                        </a:tabLst>
                      </a:pPr>
                      <a:r>
                        <a:rPr lang="en-US" sz="1800" dirty="0">
                          <a:effectLst/>
                        </a:rPr>
                        <a:t>Wide coverage</a:t>
                      </a:r>
                      <a:endParaRPr lang="en-GB" sz="1800" dirty="0">
                        <a:effectLst/>
                        <a:latin typeface="Times New Roman"/>
                        <a:ea typeface="Times New Roman"/>
                        <a:cs typeface="Times New Roman"/>
                      </a:endParaRPr>
                    </a:p>
                  </a:txBody>
                  <a:tcPr marL="68585" marR="68585" marT="0" marB="0"/>
                </a:tc>
                <a:extLst>
                  <a:ext uri="{0D108BD9-81ED-4DB2-BD59-A6C34878D82A}">
                    <a16:rowId xmlns:a16="http://schemas.microsoft.com/office/drawing/2014/main" val="10004"/>
                  </a:ext>
                </a:extLst>
              </a:tr>
              <a:tr h="928255">
                <a:tc>
                  <a:txBody>
                    <a:bodyPr/>
                    <a:lstStyle/>
                    <a:p>
                      <a:pPr marL="342900" lvl="0" indent="-342900">
                        <a:spcAft>
                          <a:spcPts val="0"/>
                        </a:spcAft>
                        <a:buFont typeface="Courier New"/>
                        <a:buChar char="o"/>
                        <a:tabLst>
                          <a:tab pos="228600" algn="l"/>
                        </a:tabLst>
                      </a:pPr>
                      <a:r>
                        <a:rPr lang="en-US" sz="1800">
                          <a:effectLst/>
                        </a:rPr>
                        <a:t>Limited scope (technical sector or sub-sector)</a:t>
                      </a:r>
                      <a:endParaRPr lang="en-GB" sz="1800">
                        <a:effectLst/>
                        <a:latin typeface="Times New Roman"/>
                        <a:ea typeface="Times New Roman"/>
                        <a:cs typeface="Times New Roman"/>
                      </a:endParaRPr>
                    </a:p>
                  </a:txBody>
                  <a:tcPr marL="68585" marR="68585" marT="0" marB="0"/>
                </a:tc>
                <a:tc>
                  <a:txBody>
                    <a:bodyPr/>
                    <a:lstStyle/>
                    <a:p>
                      <a:pPr marL="342900" lvl="0" indent="-342900">
                        <a:spcAft>
                          <a:spcPts val="0"/>
                        </a:spcAft>
                        <a:buFont typeface="Courier New"/>
                        <a:buChar char="o"/>
                        <a:tabLst>
                          <a:tab pos="228600" algn="l"/>
                        </a:tabLst>
                      </a:pPr>
                      <a:r>
                        <a:rPr lang="en-US" sz="1800" dirty="0">
                          <a:effectLst/>
                        </a:rPr>
                        <a:t>Wide scope</a:t>
                      </a:r>
                      <a:endParaRPr lang="en-GB" sz="1800" dirty="0">
                        <a:effectLst/>
                        <a:latin typeface="Times New Roman"/>
                        <a:ea typeface="Times New Roman"/>
                        <a:cs typeface="Times New Roman"/>
                      </a:endParaRPr>
                    </a:p>
                  </a:txBody>
                  <a:tcPr marL="68585" marR="68585"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143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38100"/>
            <a:ext cx="8153400" cy="990600"/>
          </a:xfrm>
        </p:spPr>
        <p:txBody>
          <a:bodyPr>
            <a:normAutofit fontScale="90000"/>
          </a:bodyPr>
          <a:lstStyle/>
          <a:p>
            <a:pPr>
              <a:defRPr/>
            </a:pPr>
            <a:r>
              <a:rPr lang="en-US" sz="3200" b="1" dirty="0"/>
              <a:t>Elements of a project</a:t>
            </a:r>
            <a:br>
              <a:rPr lang="en-GB" sz="3200" dirty="0"/>
            </a:br>
            <a:endParaRPr lang="en-GB" sz="3200" dirty="0"/>
          </a:p>
        </p:txBody>
      </p:sp>
      <p:sp>
        <p:nvSpPr>
          <p:cNvPr id="3" name="Content Placeholder 2"/>
          <p:cNvSpPr>
            <a:spLocks noGrp="1"/>
          </p:cNvSpPr>
          <p:nvPr>
            <p:ph idx="1"/>
          </p:nvPr>
        </p:nvSpPr>
        <p:spPr>
          <a:xfrm>
            <a:off x="871537" y="533400"/>
            <a:ext cx="10448926" cy="4495800"/>
          </a:xfrm>
        </p:spPr>
        <p:txBody>
          <a:bodyPr>
            <a:noAutofit/>
          </a:bodyPr>
          <a:lstStyle/>
          <a:p>
            <a:pPr marL="320040" indent="-320040">
              <a:buFont typeface="Wingdings"/>
              <a:buChar char=""/>
              <a:defRPr/>
            </a:pPr>
            <a:r>
              <a:rPr lang="en-US" sz="2400" b="1" dirty="0"/>
              <a:t>Goal:</a:t>
            </a:r>
            <a:r>
              <a:rPr lang="en-US" sz="2400" dirty="0"/>
              <a:t> A broad statement of the situation or change in status desired to be achieved in the future. A goal has no specific magnitude and no strict time limit during which it will be achieved. Indeed, it may not be achieved at all! </a:t>
            </a:r>
            <a:endParaRPr lang="en-GB" sz="2400" dirty="0"/>
          </a:p>
          <a:p>
            <a:pPr marL="320040" indent="-320040">
              <a:buFont typeface="Wingdings"/>
              <a:buChar char=""/>
              <a:defRPr/>
            </a:pPr>
            <a:r>
              <a:rPr lang="en-US" sz="2400" b="1" dirty="0"/>
              <a:t>Objective:</a:t>
            </a:r>
            <a:r>
              <a:rPr lang="en-US" sz="2400" dirty="0"/>
              <a:t> A statement of specific outcomes desired to be achieved in a specific geographic area during a specified period of time. An objective normally has a specific target population or beneficiaries, whose needs must be compatible with the objectives.</a:t>
            </a:r>
            <a:endParaRPr lang="en-GB" sz="2400" dirty="0"/>
          </a:p>
          <a:p>
            <a:pPr marL="320040" indent="-320040">
              <a:buFont typeface="Wingdings"/>
              <a:buChar char=""/>
              <a:defRPr/>
            </a:pPr>
            <a:r>
              <a:rPr lang="en-US" sz="2400" b="1" dirty="0"/>
              <a:t>Strategy:</a:t>
            </a:r>
            <a:r>
              <a:rPr lang="en-US" sz="2400" dirty="0"/>
              <a:t> A strategy is the means or way how the goals and objectives will be met. It specifies the general approach that will be used towards the achievement of the goals and objectives of a programme or project. </a:t>
            </a:r>
            <a:endParaRPr lang="en-GB" sz="2400" dirty="0"/>
          </a:p>
          <a:p>
            <a:pPr marL="320040" indent="-320040">
              <a:buFont typeface="Wingdings"/>
              <a:buChar char=""/>
              <a:defRPr/>
            </a:pPr>
            <a:r>
              <a:rPr lang="en-US" sz="2400" b="1" dirty="0"/>
              <a:t>Activity:</a:t>
            </a:r>
            <a:r>
              <a:rPr lang="en-US" sz="2400" dirty="0"/>
              <a:t> Activities are the project processes involving actions or things that have to be done (</a:t>
            </a:r>
            <a:r>
              <a:rPr lang="en-US" sz="2400" dirty="0" err="1"/>
              <a:t>doables</a:t>
            </a:r>
            <a:r>
              <a:rPr lang="en-US" sz="2400" dirty="0"/>
              <a:t>) in order to achieve the goals and objectives of a project or programme. </a:t>
            </a:r>
            <a:endParaRPr lang="en-GB" sz="2400" dirty="0"/>
          </a:p>
          <a:p>
            <a:pPr marL="0" indent="0">
              <a:buNone/>
              <a:defRPr/>
            </a:pPr>
            <a:endParaRPr lang="en-GB" sz="1800" dirty="0"/>
          </a:p>
        </p:txBody>
      </p:sp>
    </p:spTree>
    <p:extLst>
      <p:ext uri="{BB962C8B-B14F-4D97-AF65-F5344CB8AC3E}">
        <p14:creationId xmlns:p14="http://schemas.microsoft.com/office/powerpoint/2010/main" val="164759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p:spPr>
        <p:txBody>
          <a:bodyPr>
            <a:normAutofit fontScale="90000"/>
          </a:bodyPr>
          <a:lstStyle/>
          <a:p>
            <a:pPr>
              <a:defRPr/>
            </a:pPr>
            <a:r>
              <a:rPr lang="en-US" b="1" dirty="0"/>
              <a:t>Elements of a project</a:t>
            </a:r>
            <a:br>
              <a:rPr lang="en-GB" dirty="0"/>
            </a:br>
            <a:endParaRPr lang="en-GB" dirty="0"/>
          </a:p>
        </p:txBody>
      </p:sp>
      <p:sp>
        <p:nvSpPr>
          <p:cNvPr id="3" name="Content Placeholder 2"/>
          <p:cNvSpPr>
            <a:spLocks noGrp="1"/>
          </p:cNvSpPr>
          <p:nvPr>
            <p:ph idx="1"/>
          </p:nvPr>
        </p:nvSpPr>
        <p:spPr>
          <a:xfrm>
            <a:off x="1155700" y="1600200"/>
            <a:ext cx="10147300" cy="4495800"/>
          </a:xfrm>
        </p:spPr>
        <p:txBody>
          <a:bodyPr>
            <a:normAutofit fontScale="92500" lnSpcReduction="10000"/>
          </a:bodyPr>
          <a:lstStyle/>
          <a:p>
            <a:pPr marL="320040" indent="-320040">
              <a:buFont typeface="Wingdings"/>
              <a:buChar char=""/>
              <a:defRPr/>
            </a:pPr>
            <a:r>
              <a:rPr lang="en-US" b="1" dirty="0"/>
              <a:t>Inputs:</a:t>
            </a:r>
            <a:r>
              <a:rPr lang="en-US" dirty="0"/>
              <a:t> These are the resources required and utilized for conducting an activity / process. </a:t>
            </a:r>
          </a:p>
          <a:p>
            <a:pPr marL="0" indent="0">
              <a:buNone/>
              <a:defRPr/>
            </a:pPr>
            <a:r>
              <a:rPr lang="en-US" dirty="0"/>
              <a:t>     For example, in immunization, the inputs are the technical and non-technical staff,   the children, the vaccines and the supplies and equipment and logistics.</a:t>
            </a:r>
          </a:p>
          <a:p>
            <a:pPr marL="320040" indent="-320040">
              <a:buFont typeface="Wingdings"/>
              <a:buChar char=""/>
              <a:defRPr/>
            </a:pPr>
            <a:r>
              <a:rPr lang="en-US" b="1" dirty="0"/>
              <a:t>Outputs:</a:t>
            </a:r>
            <a:r>
              <a:rPr lang="en-US" dirty="0"/>
              <a:t> These are the products resulting from conducting an activity / process. In immunization, the outputs are the children immunized. </a:t>
            </a:r>
            <a:endParaRPr lang="en-GB" dirty="0"/>
          </a:p>
          <a:p>
            <a:pPr marL="320040" indent="-320040">
              <a:buFont typeface="Wingdings"/>
              <a:buChar char=""/>
              <a:defRPr/>
            </a:pPr>
            <a:r>
              <a:rPr lang="en-US" b="1" dirty="0"/>
              <a:t>Outcome:</a:t>
            </a:r>
            <a:r>
              <a:rPr lang="en-US" dirty="0"/>
              <a:t> This is the external effect of the outputs of the activity / process. In immunization this is the immunization coverage in the community, i.e. the proportion of children in the community who are immunized. The project objective is a measure of its outcome.  </a:t>
            </a:r>
            <a:endParaRPr lang="en-GB" dirty="0"/>
          </a:p>
          <a:p>
            <a:pPr marL="320040" indent="-320040">
              <a:buFont typeface="Wingdings"/>
              <a:buChar char=""/>
              <a:defRPr/>
            </a:pPr>
            <a:r>
              <a:rPr lang="en-US" b="1" dirty="0"/>
              <a:t>Impact:</a:t>
            </a:r>
            <a:r>
              <a:rPr lang="en-US" dirty="0"/>
              <a:t> This is the ultimate effect of the activity as indicated by desired change in status specified in the goal. In immunization, this is the reduction in morbidity and mortality from the immunization related disease. The project goal is a measure of its impact.</a:t>
            </a:r>
            <a:endParaRPr lang="en-GB" dirty="0"/>
          </a:p>
          <a:p>
            <a:pPr marL="320040" indent="-320040">
              <a:buFont typeface="Wingdings"/>
              <a:buChar char=""/>
              <a:defRPr/>
            </a:pPr>
            <a:endParaRPr lang="en-GB" dirty="0"/>
          </a:p>
        </p:txBody>
      </p:sp>
    </p:spTree>
    <p:extLst>
      <p:ext uri="{BB962C8B-B14F-4D97-AF65-F5344CB8AC3E}">
        <p14:creationId xmlns:p14="http://schemas.microsoft.com/office/powerpoint/2010/main" val="204873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p:spPr>
        <p:txBody>
          <a:bodyPr>
            <a:normAutofit fontScale="90000"/>
          </a:bodyPr>
          <a:lstStyle/>
          <a:p>
            <a:pPr>
              <a:defRPr/>
            </a:pPr>
            <a:r>
              <a:rPr lang="en-US" sz="3200" b="1" dirty="0"/>
              <a:t>The Project Life Cycle</a:t>
            </a:r>
            <a:br>
              <a:rPr lang="en-GB" sz="3200" dirty="0"/>
            </a:br>
            <a:endParaRPr lang="en-GB" sz="3200" dirty="0"/>
          </a:p>
        </p:txBody>
      </p:sp>
      <p:sp>
        <p:nvSpPr>
          <p:cNvPr id="3" name="Content Placeholder 2"/>
          <p:cNvSpPr>
            <a:spLocks noGrp="1"/>
          </p:cNvSpPr>
          <p:nvPr>
            <p:ph idx="1"/>
          </p:nvPr>
        </p:nvSpPr>
        <p:spPr>
          <a:xfrm>
            <a:off x="924984" y="1003300"/>
            <a:ext cx="10632016" cy="4940300"/>
          </a:xfrm>
          <a:ln>
            <a:miter lim="800000"/>
            <a:headEnd/>
            <a:tailEnd/>
          </a:ln>
        </p:spPr>
        <p:txBody>
          <a:bodyPr>
            <a:normAutofit fontScale="92500" lnSpcReduction="10000"/>
          </a:bodyPr>
          <a:lstStyle/>
          <a:p>
            <a:pPr marL="320040" indent="-320040">
              <a:buFont typeface="Wingdings"/>
              <a:buChar char=""/>
              <a:defRPr/>
            </a:pPr>
            <a:r>
              <a:rPr lang="en-US" dirty="0"/>
              <a:t>A programme may be implemented through serial or parallel projects. The programme process is continuous, running beyond the time limits of the project. </a:t>
            </a:r>
          </a:p>
          <a:p>
            <a:pPr marL="320040" indent="-320040">
              <a:buFont typeface="Wingdings"/>
              <a:buChar char=""/>
              <a:defRPr/>
            </a:pPr>
            <a:r>
              <a:rPr lang="en-US" dirty="0"/>
              <a:t>Thus, the project and programme may be depicted as cyclic processes of repetitive events that start with planning and end with re-planning. </a:t>
            </a:r>
          </a:p>
          <a:p>
            <a:pPr marL="320040" indent="-320040">
              <a:buFont typeface="Wingdings"/>
              <a:buChar char=""/>
              <a:defRPr/>
            </a:pPr>
            <a:r>
              <a:rPr lang="en-US" dirty="0"/>
              <a:t>This is referred to as the </a:t>
            </a:r>
            <a:r>
              <a:rPr lang="en-US" b="1" dirty="0"/>
              <a:t>project (or programme) cycle, </a:t>
            </a:r>
            <a:r>
              <a:rPr lang="en-US" dirty="0"/>
              <a:t>composed of defined phases, that is: </a:t>
            </a:r>
          </a:p>
          <a:p>
            <a:pPr marL="2686050" lvl="5" indent="-514350">
              <a:buFont typeface="+mj-lt"/>
              <a:buAutoNum type="arabicPeriod"/>
              <a:defRPr/>
            </a:pPr>
            <a:r>
              <a:rPr lang="en-US" sz="3200" dirty="0"/>
              <a:t>Conceptualization</a:t>
            </a:r>
          </a:p>
          <a:p>
            <a:pPr marL="2686050" lvl="5" indent="-514350">
              <a:buFont typeface="+mj-lt"/>
              <a:buAutoNum type="arabicPeriod"/>
              <a:defRPr/>
            </a:pPr>
            <a:r>
              <a:rPr lang="en-US" sz="3200" dirty="0"/>
              <a:t>Prioritization </a:t>
            </a:r>
          </a:p>
          <a:p>
            <a:pPr marL="2686050" lvl="5" indent="-514350">
              <a:buFont typeface="+mj-lt"/>
              <a:buAutoNum type="arabicPeriod"/>
              <a:defRPr/>
            </a:pPr>
            <a:r>
              <a:rPr lang="en-US" sz="3200" dirty="0"/>
              <a:t>Planning and organization, </a:t>
            </a:r>
          </a:p>
          <a:p>
            <a:pPr marL="2686050" lvl="5" indent="-514350">
              <a:buFont typeface="+mj-lt"/>
              <a:buAutoNum type="arabicPeriod"/>
              <a:defRPr/>
            </a:pPr>
            <a:r>
              <a:rPr lang="en-US" sz="3200" dirty="0"/>
              <a:t>Implementation </a:t>
            </a:r>
          </a:p>
          <a:p>
            <a:pPr marL="2686050" lvl="5" indent="-514350">
              <a:buFont typeface="+mj-lt"/>
              <a:buAutoNum type="arabicPeriod"/>
              <a:defRPr/>
            </a:pPr>
            <a:r>
              <a:rPr lang="en-US" sz="3200" dirty="0"/>
              <a:t>Monitoring and evaluation.</a:t>
            </a:r>
            <a:endParaRPr lang="en-GB" sz="3200" dirty="0"/>
          </a:p>
          <a:p>
            <a:pPr marL="0" indent="0">
              <a:buNone/>
              <a:defRPr/>
            </a:pPr>
            <a:endParaRPr lang="en-GB" dirty="0"/>
          </a:p>
          <a:p>
            <a:pPr marL="320040" indent="-320040">
              <a:buFont typeface="Wingdings"/>
              <a:buChar char=""/>
              <a:defRPr/>
            </a:pPr>
            <a:endParaRPr lang="en-GB" dirty="0"/>
          </a:p>
        </p:txBody>
      </p:sp>
    </p:spTree>
    <p:extLst>
      <p:ext uri="{BB962C8B-B14F-4D97-AF65-F5344CB8AC3E}">
        <p14:creationId xmlns:p14="http://schemas.microsoft.com/office/powerpoint/2010/main" val="3600608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543</TotalTime>
  <Words>3847</Words>
  <Application>Microsoft Office PowerPoint</Application>
  <PresentationFormat>Widescreen</PresentationFormat>
  <Paragraphs>267</Paragraphs>
  <Slides>48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Arial</vt:lpstr>
      <vt:lpstr>Berlin Sans FB</vt:lpstr>
      <vt:lpstr>Calibri</vt:lpstr>
      <vt:lpstr>Century Gothic</vt:lpstr>
      <vt:lpstr>Courier New</vt:lpstr>
      <vt:lpstr>Times New Roman</vt:lpstr>
      <vt:lpstr>Wingdings</vt:lpstr>
      <vt:lpstr>Wingdings 3</vt:lpstr>
      <vt:lpstr>Ion</vt:lpstr>
      <vt:lpstr>Project management/planning</vt:lpstr>
      <vt:lpstr>Study Objectives</vt:lpstr>
      <vt:lpstr>Introduction to Health Project Management – Project and Programme </vt:lpstr>
      <vt:lpstr>PowerPoint Presentation</vt:lpstr>
      <vt:lpstr>programme</vt:lpstr>
      <vt:lpstr>Comparison between Project and Programme</vt:lpstr>
      <vt:lpstr>Elements of a project </vt:lpstr>
      <vt:lpstr>Elements of a project </vt:lpstr>
      <vt:lpstr>The Project Life Cycle </vt:lpstr>
      <vt:lpstr>The Health Project Cycle</vt:lpstr>
      <vt:lpstr>The Project Activity Process </vt:lpstr>
      <vt:lpstr>  Introduction to Health Project    Management </vt:lpstr>
      <vt:lpstr>PowerPoint Presentation</vt:lpstr>
      <vt:lpstr>Introduction to Health Project Management cont’</vt:lpstr>
      <vt:lpstr>Purpose of Management </vt:lpstr>
      <vt:lpstr>Purpose of Management</vt:lpstr>
      <vt:lpstr>PowerPoint Presentation</vt:lpstr>
      <vt:lpstr>Purpose of Management cont’</vt:lpstr>
      <vt:lpstr>Functions of Management </vt:lpstr>
      <vt:lpstr>Key Functions of Management</vt:lpstr>
      <vt:lpstr>  Supportive Functions   </vt:lpstr>
      <vt:lpstr>Modern Organizational Management</vt:lpstr>
      <vt:lpstr> Project Planning   </vt:lpstr>
      <vt:lpstr>PLANNING PROCESS</vt:lpstr>
      <vt:lpstr>Summarized into 4 steps viz:-</vt:lpstr>
      <vt:lpstr>Summarized into 4 steps viz:-</vt:lpstr>
      <vt:lpstr>Cont’</vt:lpstr>
      <vt:lpstr>Characteristics of Objectives - SMART</vt:lpstr>
      <vt:lpstr>PRINCIPLES OF PLANNING</vt:lpstr>
      <vt:lpstr>Proposal writing </vt:lpstr>
      <vt:lpstr>Planning Your Proposal </vt:lpstr>
      <vt:lpstr>Planning Your Proposal cont’</vt:lpstr>
      <vt:lpstr>Planning Your Proposal cont’</vt:lpstr>
      <vt:lpstr>  Writing Proposal </vt:lpstr>
      <vt:lpstr>Writing Proposal cont’</vt:lpstr>
      <vt:lpstr>Writing Proposal cont’</vt:lpstr>
      <vt:lpstr>Types of Proposals </vt:lpstr>
      <vt:lpstr>PowerPoint Presentation</vt:lpstr>
      <vt:lpstr>Solicited Proposal </vt:lpstr>
      <vt:lpstr>Renewal and Continuation Proposals </vt:lpstr>
      <vt:lpstr>Limited Solicitations </vt:lpstr>
      <vt:lpstr>Revised Budgets </vt:lpstr>
      <vt:lpstr>Budget </vt:lpstr>
      <vt:lpstr>Types of plan</vt:lpstr>
      <vt:lpstr>Strategic plans</vt:lpstr>
      <vt:lpstr>Tactical plans</vt:lpstr>
      <vt:lpstr>Operational plans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management/planning</dc:title>
  <dc:creator>Masake A.</dc:creator>
  <cp:lastModifiedBy>D IVONGO</cp:lastModifiedBy>
  <cp:revision>34</cp:revision>
  <dcterms:created xsi:type="dcterms:W3CDTF">2017-09-07T14:43:30Z</dcterms:created>
  <dcterms:modified xsi:type="dcterms:W3CDTF">2022-07-19T02:19:07Z</dcterms:modified>
</cp:coreProperties>
</file>