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800" r:id="rId1"/>
  </p:sldMasterIdLst>
  <p:notesMasterIdLst>
    <p:notesMasterId r:id="rId2"/>
  </p:notesMasterIdLst>
  <p:handoutMasterIdLst>
    <p:handoutMasterId r:id="rId3"/>
  </p:handoutMasterIdLst>
  <p:sldIdLst>
    <p:sldId id="651" r:id="rId4"/>
    <p:sldId id="652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669" r:id="rId21"/>
    <p:sldId id="670" r:id="rId22"/>
    <p:sldId id="671" r:id="rId23"/>
    <p:sldId id="672" r:id="rId24"/>
  </p:sldIdLst>
  <p:sldSz type="screen4x3" cy="6858000" cx="9144000"/>
  <p:notesSz cx="7077075" cy="90043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3757" autoAdjust="0"/>
    <p:restoredTop sz="94660" autoAdjust="0"/>
  </p:normalViewPr>
  <p:slideViewPr>
    <p:cSldViewPr>
      <p:cViewPr varScale="1">
        <p:scale>
          <a:sx n="80" d="100"/>
          <a:sy n="80" d="100"/>
        </p:scale>
        <p:origin x="3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customXml" Target="../customXml/item1.xml"/><Relationship Id="rId29" Type="http://schemas.openxmlformats.org/officeDocument/2006/relationships/customXmlProps" Target="../customXml/itemProps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481F54F-D2E5-442D-851B-70F6399D4278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9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3450"/>
            <a:ext cx="3067050" cy="45085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3450"/>
            <a:ext cx="3067050" cy="45085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24EFD66A-08D6-486B-A870-2B503818445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7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443D24D-0C11-4A1E-82F6-5240C2F7EBF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8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8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D21EC37-87EA-467C-B348-E003B8CC62D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21EC37-87EA-467C-B348-E003B8CC62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21EC37-87EA-467C-B348-E003B8CC62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6"/>
          <p:cNvSpPr/>
          <p:nvPr/>
        </p:nvSpPr>
        <p:spPr>
          <a:xfrm>
            <a:off x="182879" y="182879"/>
            <a:ext cx="8778240" cy="6492240"/>
          </a:xfrm>
          <a:prstGeom prst="rect"/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6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baseline="0" b="1" cap="all" sz="6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7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algn="ctr" indent="0" marL="0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algn="ctr" indent="0" marL="342900">
              <a:buNone/>
              <a:defRPr sz="1800"/>
            </a:lvl2pPr>
            <a:lvl3pPr algn="ctr" indent="0" marL="685800">
              <a:buNone/>
              <a:defRPr sz="1800"/>
            </a:lvl3pPr>
            <a:lvl4pPr algn="ctr" indent="0" marL="1028700">
              <a:buNone/>
              <a:defRPr sz="1500"/>
            </a:lvl4pPr>
            <a:lvl5pPr algn="ctr" indent="0" marL="1371600">
              <a:buNone/>
              <a:defRPr sz="1500"/>
            </a:lvl5pPr>
            <a:lvl6pPr algn="ctr" indent="0" marL="1714500">
              <a:buNone/>
              <a:defRPr sz="1500"/>
            </a:lvl6pPr>
            <a:lvl7pPr algn="ctr" indent="0" marL="2057400">
              <a:buNone/>
              <a:defRPr sz="1500"/>
            </a:lvl7pPr>
            <a:lvl8pPr algn="ctr" indent="0" marL="2400300">
              <a:buNone/>
              <a:defRPr sz="1500"/>
            </a:lvl8pPr>
            <a:lvl9pPr algn="ctr" indent="0" marL="2743200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8" name="Straight Connector 7"/>
          <p:cNvCxnSpPr>
            <a:cxnSpLocks/>
          </p:cNvCxnSpPr>
          <p:nvPr/>
        </p:nvCxnSpPr>
        <p:spPr>
          <a:xfrm>
            <a:off x="1483995" y="3733800"/>
            <a:ext cx="6172201" cy="0"/>
          </a:xfrm>
          <a:prstGeom prst="line"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baseline="0" b="0" cap="all" sz="6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6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>
                <a:solidFill>
                  <a:schemeClr val="accent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485900" y="4020408"/>
            <a:ext cx="6172201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4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indent="0" marL="0">
              <a:spcBef>
                <a:spcPts val="0"/>
              </a:spcBef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1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indent="0" marL="0">
              <a:spcBef>
                <a:spcPts val="0"/>
              </a:spcBef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7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7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b="0" sz="3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indent="0" marL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b="0" sz="3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anchor="t" lIns="274320" tIns="182880">
            <a:normAutofit/>
          </a:bodyPr>
          <a:lstStyle>
            <a:lvl1pPr indent="0" marL="0">
              <a:buNone/>
              <a:defRPr sz="21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indent="0" marL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182880" y="182880"/>
            <a:ext cx="8778240" cy="6492240"/>
          </a:xfrm>
          <a:prstGeom prst="rect"/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B67D505-FECE-4EA5-9C77-0964E23E059D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F84ECE0-B39F-4065-B86C-963FB069741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37160" latinLnBrk="0" marL="171450" rtl="0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algn="l" defTabSz="685800" eaLnBrk="1" hangingPunct="1" indent="-137160" latinLnBrk="0" marL="3429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algn="l" defTabSz="685800" eaLnBrk="1" hangingPunct="1" indent="-137160" latinLnBrk="0" marL="54864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algn="l" defTabSz="685800" eaLnBrk="1" hangingPunct="1" indent="-137160" latinLnBrk="0" marL="75438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algn="l" defTabSz="685800" eaLnBrk="1" hangingPunct="1" indent="-137160" latinLnBrk="0" marL="92012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1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13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15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17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gif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hyperlink" Target="http://www.genome.gov/Pages/Education/DNADay/TeachingTools/HowProteinsAreMade.html" TargetMode="Externa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hyperlink" Target="http://www.nature.com/scitable/topicpage/The-Information-in-DNA-Determines-Cellular-Function-6523228" TargetMode="Externa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gi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pPr algn="ctr"/>
            <a:r>
              <a:rPr dirty="0" sz="5400" lang="en-US" smtClean="0"/>
              <a:t>Protein Synthesis</a:t>
            </a:r>
            <a:endParaRPr dirty="0" sz="5400" lang="en-US"/>
          </a:p>
        </p:txBody>
      </p:sp>
      <p:sp>
        <p:nvSpPr>
          <p:cNvPr id="1048602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dirty="0" lang="en-US" smtClean="0"/>
          </a:p>
          <a:p>
            <a:r>
              <a:rPr dirty="0" sz="2800" lang="en-US" smtClean="0"/>
              <a:t>M</a:t>
            </a:r>
            <a:r>
              <a:rPr dirty="0" sz="2800" lang="en-US" smtClean="0"/>
              <a:t>r</a:t>
            </a:r>
            <a:r>
              <a:rPr dirty="0" sz="2800" lang="en-US" smtClean="0"/>
              <a:t> </a:t>
            </a:r>
            <a:r>
              <a:rPr dirty="0" sz="2800" lang="en-US" smtClean="0"/>
              <a:t>Moses</a:t>
            </a:r>
            <a:r>
              <a:rPr dirty="0" sz="2800" lang="en-US" smtClean="0"/>
              <a:t> </a:t>
            </a:r>
            <a:r>
              <a:rPr dirty="0" sz="2800" lang="en-US" smtClean="0"/>
              <a:t>k</a:t>
            </a:r>
            <a:r>
              <a:rPr dirty="0" sz="2800" lang="en-US" smtClean="0"/>
              <a:t>e</a:t>
            </a:r>
            <a:r>
              <a:rPr dirty="0" sz="2800" lang="en-US" smtClean="0"/>
              <a:t>p</a:t>
            </a:r>
            <a:r>
              <a:rPr dirty="0" sz="2800" lang="en-US" smtClean="0"/>
              <a:t>h</a:t>
            </a:r>
            <a:r>
              <a:rPr dirty="0" sz="2800" lang="en-US" smtClean="0"/>
              <a:t>a</a:t>
            </a:r>
            <a:endParaRPr dirty="0" sz="2800" lang="en-US"/>
          </a:p>
          <a:p>
            <a:r>
              <a:rPr dirty="0" sz="2800" lang="en-US" smtClean="0"/>
              <a:t>M</a:t>
            </a:r>
            <a:r>
              <a:rPr dirty="0" sz="2800" lang="en-US" smtClean="0"/>
              <a:t>s</a:t>
            </a:r>
            <a:r>
              <a:rPr dirty="0" sz="2800" lang="en-US" smtClean="0"/>
              <a:t>c</a:t>
            </a:r>
            <a:r>
              <a:rPr dirty="0" sz="2800" lang="en-US" smtClean="0"/>
              <a:t> </a:t>
            </a:r>
            <a:r>
              <a:rPr dirty="0" sz="2800" lang="en-US" smtClean="0"/>
              <a:t>m</a:t>
            </a:r>
            <a:r>
              <a:rPr dirty="0" sz="2800" lang="en-US" smtClean="0"/>
              <a:t>e</a:t>
            </a:r>
            <a:r>
              <a:rPr dirty="0" sz="2800" lang="en-US" smtClean="0"/>
              <a:t>d</a:t>
            </a:r>
            <a:r>
              <a:rPr dirty="0" sz="2800" lang="en-US" smtClean="0"/>
              <a:t>i</a:t>
            </a:r>
            <a:r>
              <a:rPr dirty="0" sz="2800" lang="en-US" smtClean="0"/>
              <a:t>cal</a:t>
            </a:r>
            <a:r>
              <a:rPr dirty="0" sz="2800" lang="en-US" smtClean="0"/>
              <a:t> </a:t>
            </a:r>
            <a:r>
              <a:rPr dirty="0" sz="2800" lang="en-US" smtClean="0"/>
              <a:t>p</a:t>
            </a:r>
            <a:r>
              <a:rPr dirty="0" sz="2800" lang="en-US" smtClean="0"/>
              <a:t>h</a:t>
            </a:r>
            <a:r>
              <a:rPr dirty="0" sz="2800" lang="en-US" smtClean="0"/>
              <a:t>y</a:t>
            </a:r>
            <a:r>
              <a:rPr dirty="0" sz="2800" lang="en-US" smtClean="0"/>
              <a:t>s</a:t>
            </a:r>
            <a:r>
              <a:rPr dirty="0" sz="2800" lang="en-US" smtClean="0"/>
              <a:t>i</a:t>
            </a:r>
            <a:r>
              <a:rPr dirty="0" sz="2800" lang="en-US" smtClean="0"/>
              <a:t>ology</a:t>
            </a:r>
            <a:endParaRPr dirty="0" sz="28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Making Proteins</a:t>
            </a:r>
            <a:endParaRPr dirty="0"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/>
          </a:p>
          <a:p>
            <a:r>
              <a:rPr dirty="0" sz="3200" lang="en-US" smtClean="0"/>
              <a:t>Step 2: Translation</a:t>
            </a:r>
            <a:endParaRPr dirty="0" sz="320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1"/>
          <p:cNvSpPr>
            <a:spLocks noChangeArrowheads="1"/>
          </p:cNvSpPr>
          <p:nvPr/>
        </p:nvSpPr>
        <p:spPr bwMode="auto">
          <a:xfrm>
            <a:off x="304800" y="30058"/>
            <a:ext cx="8610600" cy="247904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baseline="0" b="1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Making a Protein—Translation</a:t>
            </a:r>
            <a:endParaRPr baseline="0" b="0" cap="none" dirty="0" sz="32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36538" latinLnBrk="0" lvl="0" marL="236538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Second Step</a:t>
            </a:r>
            <a:r>
              <a:rPr baseline="0" b="1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Decoding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mRNA into a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called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Translation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36538" latinLnBrk="0" lvl="0" marL="236538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 RNA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baseline="0" b="0" cap="none" dirty="0" sz="2800" i="0" kumimoji="0" lang="en-US" normalizeH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carries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cytoplasm to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981200" y="2590800"/>
            <a:ext cx="5098288" cy="39624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"/>
          <p:cNvSpPr>
            <a:spLocks noChangeArrowheads="1"/>
          </p:cNvSpPr>
          <p:nvPr/>
        </p:nvSpPr>
        <p:spPr bwMode="auto">
          <a:xfrm>
            <a:off x="228600" y="176420"/>
            <a:ext cx="8763000" cy="176784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These amino acids come from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 we eat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Proteins we eat are broken down into individual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then simply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rearranged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new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according to the needs and directions of our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4" name="Picture 3" descr="http://graphics8.nytimes.com/images/2007/08/01/health/adam/198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676400" y="2133600"/>
            <a:ext cx="5486400" cy="4389120"/>
          </a:xfrm>
          <a:prstGeom prst="rect"/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1"/>
          <p:cNvSpPr>
            <a:spLocks noChangeArrowheads="1"/>
          </p:cNvSpPr>
          <p:nvPr/>
        </p:nvSpPr>
        <p:spPr bwMode="auto">
          <a:xfrm>
            <a:off x="228600" y="529401"/>
            <a:ext cx="5867400" cy="54000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-231775" latinLnBrk="0" lvl="0" marL="231775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series of </a:t>
            </a:r>
            <a:r>
              <a:rPr baseline="0" b="1" cap="none" dirty="0" sz="32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adjacent </a:t>
            </a:r>
            <a:r>
              <a:rPr baseline="0" b="1" cap="none" dirty="0" sz="32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bases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an mRNA molecule codes for a specific amino acid—called a </a:t>
            </a:r>
            <a:r>
              <a:rPr baseline="0" b="1" cap="none" dirty="0" sz="3200" i="0" kumimoji="0" lang="en-US" normalizeH="0" err="1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baseline="0" b="0" cap="none" dirty="0" sz="32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l" defTabSz="914400" eaLnBrk="1" fontAlgn="base" hangingPunct="1" indent="-231775" latinLnBrk="0" lvl="0" marL="231775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 b="0" cap="none" dirty="0" sz="32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31775" latinLnBrk="0" lvl="0" marL="231775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dirty="0" sz="3200" lang="en-US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Each </a:t>
            </a:r>
            <a:r>
              <a:rPr b="1" dirty="0" sz="3200" lang="en-US" err="1" u="sng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dirty="0" sz="3200" lang="en-US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has 3 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nucleotides</a:t>
            </a:r>
            <a:r>
              <a:rPr dirty="0" sz="3200"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dirty="0" sz="3200" lang="en-US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that are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baseline="0" b="1" cap="none" dirty="0" sz="32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complementary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baseline="0" b="1" cap="none" dirty="0" sz="32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mRNA.</a:t>
            </a:r>
          </a:p>
          <a:p>
            <a:pPr algn="l" defTabSz="914400" eaLnBrk="0" fontAlgn="base" hangingPunct="0" indent="-231775" latinLnBrk="0" lvl="0" marL="231775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baseline="0" b="0" cap="none" dirty="0" sz="32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31775" latinLnBrk="0" lvl="0" marL="231775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Each </a:t>
            </a:r>
            <a:r>
              <a:rPr baseline="0" b="1" cap="none" dirty="0" sz="3200" i="0" kumimoji="0" lang="en-US" normalizeH="0" err="1" strike="noStrike" u="sng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codes for a </a:t>
            </a:r>
            <a:r>
              <a:rPr baseline="0" b="1" cap="none" dirty="0" sz="32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different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amino acid.  </a:t>
            </a:r>
            <a:endParaRPr baseline="0" b="0" cap="none" dirty="0" sz="32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324600" y="228600"/>
            <a:ext cx="2209800" cy="1971618"/>
          </a:xfrm>
          <a:prstGeom prst="rect"/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11"/>
          <p:cNvGrpSpPr/>
          <p:nvPr/>
        </p:nvGrpSpPr>
        <p:grpSpPr>
          <a:xfrm>
            <a:off x="6019800" y="2819400"/>
            <a:ext cx="2895600" cy="3657600"/>
            <a:chOff x="6019800" y="2819400"/>
            <a:chExt cx="2895600" cy="3657600"/>
          </a:xfrm>
        </p:grpSpPr>
        <p:pic>
          <p:nvPicPr>
            <p:cNvPr id="2097166" name="Picture 7" descr="tRNA.gif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6400800" y="3429000"/>
              <a:ext cx="1764175" cy="2362200"/>
            </a:xfrm>
            <a:prstGeom prst="rect"/>
            <a:noFill/>
          </p:spPr>
        </p:pic>
        <p:grpSp>
          <p:nvGrpSpPr>
            <p:cNvPr id="57" name="Group 10"/>
            <p:cNvGrpSpPr/>
            <p:nvPr/>
          </p:nvGrpSpPr>
          <p:grpSpPr>
            <a:xfrm>
              <a:off x="6019800" y="2819400"/>
              <a:ext cx="2895600" cy="3657600"/>
              <a:chOff x="6019800" y="2819400"/>
              <a:chExt cx="2895600" cy="3657600"/>
            </a:xfrm>
          </p:grpSpPr>
          <p:sp>
            <p:nvSpPr>
              <p:cNvPr id="1048621" name="Text Box 8"/>
              <p:cNvSpPr txBox="1">
                <a:spLocks noChangeArrowheads="1"/>
              </p:cNvSpPr>
              <p:nvPr/>
            </p:nvSpPr>
            <p:spPr bwMode="auto">
              <a:xfrm>
                <a:off x="6400800" y="2819400"/>
                <a:ext cx="2514600" cy="466725"/>
              </a:xfrm>
              <a:prstGeom prst="rect"/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baseline="0" b="0" cap="none" dirty="0" sz="3200" i="0" kumimoji="0" lang="en-US" normalizeH="0" strike="noStrike" u="none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Amino acid</a:t>
                </a:r>
                <a:endParaRPr baseline="0" b="0" cap="none" dirty="0" sz="32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622" name="AutoShape 6"/>
              <p:cNvSpPr>
                <a:spLocks noChangeShapeType="1"/>
              </p:cNvSpPr>
              <p:nvPr/>
            </p:nvSpPr>
            <p:spPr bwMode="auto">
              <a:xfrm flipH="1">
                <a:off x="7315200" y="3276600"/>
                <a:ext cx="533400" cy="304800"/>
              </a:xfrm>
              <a:prstGeom prst="straightConnector1"/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lang="en-US"/>
              </a:p>
            </p:txBody>
          </p:sp>
          <p:sp>
            <p:nvSpPr>
              <p:cNvPr id="1048623" name="Text Box 2"/>
              <p:cNvSpPr txBox="1">
                <a:spLocks noChangeArrowheads="1"/>
              </p:cNvSpPr>
              <p:nvPr/>
            </p:nvSpPr>
            <p:spPr bwMode="auto">
              <a:xfrm>
                <a:off x="6019800" y="5943600"/>
                <a:ext cx="2743200" cy="533400"/>
              </a:xfrm>
              <a:prstGeom prst="rect"/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baseline="0" b="0" cap="none" dirty="0" sz="3200" i="0" kumimoji="0" lang="en-US" normalizeH="0" err="1" strike="noStrike" u="none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Anticodon</a:t>
                </a:r>
                <a:endParaRPr baseline="0" b="0" cap="none" dirty="0" sz="32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624" name="Right Brace 9"/>
              <p:cNvSpPr/>
              <p:nvPr/>
            </p:nvSpPr>
            <p:spPr>
              <a:xfrm rot="5400000">
                <a:off x="7124700" y="5372100"/>
                <a:ext cx="381000" cy="914400"/>
              </a:xfrm>
              <a:prstGeom prst="rightBrace">
                <a:avLst>
                  <a:gd name="adj1" fmla="val 35430"/>
                  <a:gd name="adj2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 descr="protein synthesis 1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81000" y="685800"/>
            <a:ext cx="8442994" cy="5943600"/>
          </a:xfrm>
          <a:prstGeom prst="rect"/>
        </p:spPr>
      </p:pic>
      <p:sp>
        <p:nvSpPr>
          <p:cNvPr id="1048625" name="Rectangle 13"/>
          <p:cNvSpPr>
            <a:spLocks noChangeArrowheads="1"/>
          </p:cNvSpPr>
          <p:nvPr/>
        </p:nvSpPr>
        <p:spPr bwMode="auto">
          <a:xfrm>
            <a:off x="228600" y="131683"/>
            <a:ext cx="8610600" cy="11963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-236538" latinLnBrk="0" lvl="0" marL="236538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mRNA carrying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instructions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baseline="0" b="0" cap="none" dirty="0" sz="2800" i="0" kumimoji="0" lang="en-US" normalizeH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carrying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meet in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1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1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27" name="Rectangle 3"/>
          <p:cNvSpPr>
            <a:spLocks noChangeArrowheads="1"/>
          </p:cNvSpPr>
          <p:nvPr/>
        </p:nvSpPr>
        <p:spPr bwMode="auto">
          <a:xfrm>
            <a:off x="381000" y="25390"/>
            <a:ext cx="8001000" cy="9296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-236538" latinLnBrk="0" lvl="0" marL="236538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 are joined together to make a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8" name="Picture 6" descr="translation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7200" y="914400"/>
            <a:ext cx="8168640" cy="4669536"/>
          </a:xfrm>
          <a:prstGeom prst="rect"/>
        </p:spPr>
      </p:pic>
      <p:sp>
        <p:nvSpPr>
          <p:cNvPr id="1048628" name="Text Box 1"/>
          <p:cNvSpPr txBox="1">
            <a:spLocks noChangeArrowheads="1"/>
          </p:cNvSpPr>
          <p:nvPr/>
        </p:nvSpPr>
        <p:spPr bwMode="auto">
          <a:xfrm>
            <a:off x="2743200" y="5943600"/>
            <a:ext cx="3867150" cy="561975"/>
          </a:xfrm>
          <a:prstGeom prst="rect"/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Polypeptide =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Protein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2"/>
          <p:cNvSpPr>
            <a:spLocks noChangeArrowheads="1"/>
          </p:cNvSpPr>
          <p:nvPr/>
        </p:nvSpPr>
        <p:spPr bwMode="auto">
          <a:xfrm>
            <a:off x="304800" y="64979"/>
            <a:ext cx="8610600" cy="1158239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 one of the </a:t>
            </a:r>
            <a:r>
              <a:rPr baseline="0" b="0" cap="none" dirty="0" sz="2400" i="0" kumimoji="0" lang="en-US" normalizeH="0" err="1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charts on the next page to find the amino acid sequence coded for by the following mRNA strands.</a:t>
            </a:r>
            <a:endParaRPr baseline="0" b="0" cap="none" dirty="0" sz="24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0" name="Rectangle 3"/>
          <p:cNvSpPr>
            <a:spLocks noChangeArrowheads="1"/>
          </p:cNvSpPr>
          <p:nvPr/>
        </p:nvSpPr>
        <p:spPr bwMode="auto">
          <a:xfrm>
            <a:off x="228600" y="1848356"/>
            <a:ext cx="8686800" cy="344424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 defTabSz="914400" eaLnBrk="1" fontAlgn="base" hangingPunct="1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CAC/CCA/UGG/UGA</a:t>
            </a:r>
          </a:p>
          <a:p>
            <a:pPr algn="ctr" defTabSz="914400" eaLnBrk="1" fontAlgn="base" hangingPunct="1" indent="4572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algn="l" pos="971550"/>
              </a:tabLst>
            </a:pP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800" i="0" kumimoji="0" lang="en-US" normalizeH="0" strike="noStrike" u="sng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baseline="0" b="0" cap="none" dirty="0" sz="2800" i="0" kumimoji="0" lang="en-US" normalizeH="0" strike="noStrike" u="sng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baseline="0" b="0" cap="none" dirty="0" sz="2800" i="0" kumimoji="0" lang="en-US" normalizeH="0" strike="noStrike" u="sng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baseline="0" b="0" cap="none" dirty="0" sz="2800" i="0" kumimoji="0" lang="en-US" normalizeH="0" strike="noStrike" u="sng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dirty="0" sz="2800" lang="en-US" u="sng" smtClean="0">
              <a:latin typeface="Calibri" pitchFamily="34" charset="0"/>
              <a:cs typeface="Arial" pitchFamily="34" charset="0"/>
            </a:endParaRP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AUG/AAC/GAC/UAA</a:t>
            </a:r>
          </a:p>
          <a:p>
            <a:pPr algn="ctr" defTabSz="914400" eaLnBrk="0" fontAlgn="base" hangingPunct="0" indent="4572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algn="l" pos="971550"/>
              </a:tabLst>
            </a:pP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3" descr="http://upload.wikimedia.org/wikipedia/commons/c/cc/Codontable1.PN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33400" y="1219200"/>
            <a:ext cx="8153400" cy="56388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1" name="Rectangle 4"/>
          <p:cNvSpPr/>
          <p:nvPr/>
        </p:nvSpPr>
        <p:spPr>
          <a:xfrm>
            <a:off x="228600" y="152400"/>
            <a:ext cx="8763000" cy="1158240"/>
          </a:xfrm>
          <a:prstGeom prst="rect"/>
        </p:spPr>
        <p:txBody>
          <a:bodyPr wrap="square">
            <a:spAutoFit/>
          </a:bodyPr>
          <a:p>
            <a:pPr algn="ctr" fontAlgn="base" lvl="0">
              <a:spcBef>
                <a:spcPts val="600"/>
              </a:spcBef>
              <a:spcAft>
                <a:spcPts val="1800"/>
              </a:spcAft>
            </a:pPr>
            <a:r>
              <a:rPr b="1"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CAC/CCA/UGG/UGA</a:t>
            </a:r>
            <a:endParaRPr dirty="0" sz="2800" lang="en-US" smtClean="0">
              <a:latin typeface="Arial" pitchFamily="34" charset="0"/>
              <a:cs typeface="Arial" pitchFamily="34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  <a:endParaRPr dirty="0" sz="2800" lang="en-US"/>
          </a:p>
        </p:txBody>
      </p:sp>
      <p:grpSp>
        <p:nvGrpSpPr>
          <p:cNvPr id="62" name="Group 2"/>
          <p:cNvGrpSpPr/>
          <p:nvPr/>
        </p:nvGrpSpPr>
        <p:grpSpPr bwMode="auto">
          <a:xfrm>
            <a:off x="213744" y="1295677"/>
            <a:ext cx="8583632" cy="5399088"/>
            <a:chOff x="903" y="1504"/>
            <a:chExt cx="10400" cy="5689"/>
          </a:xfrm>
        </p:grpSpPr>
        <p:sp>
          <p:nvSpPr>
            <p:cNvPr id="1048632" name="Rectangle 3"/>
            <p:cNvSpPr>
              <a:spLocks noChangeArrowheads="1"/>
            </p:cNvSpPr>
            <p:nvPr/>
          </p:nvSpPr>
          <p:spPr bwMode="auto">
            <a:xfrm>
              <a:off x="1567" y="6883"/>
              <a:ext cx="9525" cy="310"/>
            </a:xfrm>
            <a:prstGeom prst="rect"/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lang="en-US"/>
            </a:p>
          </p:txBody>
        </p:sp>
        <p:sp>
          <p:nvSpPr>
            <p:cNvPr id="1048633" name="Text Box 4"/>
            <p:cNvSpPr txBox="1">
              <a:spLocks noChangeArrowheads="1"/>
            </p:cNvSpPr>
            <p:nvPr/>
          </p:nvSpPr>
          <p:spPr bwMode="auto">
            <a:xfrm rot="16200000">
              <a:off x="830" y="3745"/>
              <a:ext cx="1035" cy="889"/>
            </a:xfrm>
            <a:prstGeom prst="rect"/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  <a:spAutoFit/>
            </a:bodyPr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baseline="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baseline="3000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</a:t>
              </a:r>
              <a:r>
                <a:rPr baseline="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Base</a:t>
              </a:r>
              <a:endPara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634" name="Text Box 5"/>
            <p:cNvSpPr txBox="1">
              <a:spLocks noChangeArrowheads="1"/>
            </p:cNvSpPr>
            <p:nvPr/>
          </p:nvSpPr>
          <p:spPr bwMode="auto">
            <a:xfrm>
              <a:off x="4799" y="1504"/>
              <a:ext cx="2674" cy="458"/>
            </a:xfrm>
            <a:prstGeom prst="rect"/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  <a:spAutoFit/>
            </a:bodyPr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baseline="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baseline="3000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</a:t>
              </a:r>
              <a:r>
                <a:rPr baseline="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Base</a:t>
              </a:r>
              <a:endParaRPr baseline="0" b="0" cap="none" dirty="0" sz="20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635" name="Text Box 6"/>
            <p:cNvSpPr txBox="1">
              <a:spLocks noChangeArrowheads="1"/>
            </p:cNvSpPr>
            <p:nvPr/>
          </p:nvSpPr>
          <p:spPr bwMode="auto">
            <a:xfrm rot="5400000">
              <a:off x="10303" y="4151"/>
              <a:ext cx="1479" cy="521"/>
            </a:xfrm>
            <a:prstGeom prst="rect"/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  <a:spAutoFit/>
            </a:bodyPr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baseline="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baseline="3000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rd</a:t>
              </a:r>
              <a:r>
                <a:rPr baseline="0" b="0" cap="none" dirty="0" sz="2000" i="0" kumimoji="0" lang="en-US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Base</a:t>
              </a:r>
              <a:endParaRPr baseline="0" b="0" cap="none" dirty="0" sz="20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3" descr="http://bioephemera.com/wp-content/uploads/2007/03/image003.jp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981200" y="1676400"/>
            <a:ext cx="5257800" cy="4952999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36" name="Rectangle 4"/>
          <p:cNvSpPr/>
          <p:nvPr/>
        </p:nvSpPr>
        <p:spPr>
          <a:xfrm>
            <a:off x="304800" y="152400"/>
            <a:ext cx="8610600" cy="1348740"/>
          </a:xfrm>
          <a:prstGeom prst="rect"/>
        </p:spPr>
        <p:txBody>
          <a:bodyPr wrap="square">
            <a:spAutoFit/>
          </a:bodyPr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b="1"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AUG/AAC/GAC/UAA</a:t>
            </a:r>
          </a:p>
          <a:p>
            <a:pPr algn="ctr" eaLnBrk="0" fontAlgn="base" hangingPunct="0" indent="457200" lvl="0">
              <a:spcBef>
                <a:spcPct val="0"/>
              </a:spcBef>
              <a:spcAft>
                <a:spcPct val="0"/>
              </a:spcAft>
              <a:tabLst>
                <a:tab algn="l" pos="971550"/>
              </a:tabLst>
            </a:pPr>
            <a:endParaRPr dirty="0" sz="2800" lang="en-US" smtClean="0">
              <a:latin typeface="Arial" pitchFamily="34" charset="0"/>
              <a:cs typeface="Arial" pitchFamily="34" charset="0"/>
            </a:endParaRP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dirty="0" sz="2800" lang="en-US" u="sng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____________</a:t>
            </a:r>
            <a:endParaRPr dirty="0" sz="2800"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7" name="TextBox 6"/>
          <p:cNvSpPr txBox="1"/>
          <p:nvPr/>
        </p:nvSpPr>
        <p:spPr>
          <a:xfrm>
            <a:off x="381000" y="990600"/>
            <a:ext cx="21336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err="1" smtClean="0">
                <a:solidFill>
                  <a:srgbClr val="C00000"/>
                </a:solidFill>
              </a:rPr>
              <a:t>Methionine</a:t>
            </a:r>
            <a:endParaRPr b="1" dirty="0" sz="2800" lang="en-US">
              <a:solidFill>
                <a:srgbClr val="C00000"/>
              </a:solidFill>
            </a:endParaRPr>
          </a:p>
        </p:txBody>
      </p:sp>
      <p:sp>
        <p:nvSpPr>
          <p:cNvPr id="1048638" name="TextBox 7"/>
          <p:cNvSpPr txBox="1"/>
          <p:nvPr/>
        </p:nvSpPr>
        <p:spPr>
          <a:xfrm>
            <a:off x="2590800" y="990600"/>
            <a:ext cx="20574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err="1" smtClean="0">
                <a:solidFill>
                  <a:srgbClr val="C00000"/>
                </a:solidFill>
              </a:rPr>
              <a:t>Asparagine</a:t>
            </a:r>
            <a:endParaRPr b="1" dirty="0" sz="2800" lang="en-US">
              <a:solidFill>
                <a:srgbClr val="C00000"/>
              </a:solidFill>
            </a:endParaRPr>
          </a:p>
        </p:txBody>
      </p:sp>
      <p:sp>
        <p:nvSpPr>
          <p:cNvPr id="1048639" name="TextBox 8"/>
          <p:cNvSpPr txBox="1"/>
          <p:nvPr/>
        </p:nvSpPr>
        <p:spPr>
          <a:xfrm>
            <a:off x="4495800" y="990600"/>
            <a:ext cx="24384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smtClean="0">
                <a:solidFill>
                  <a:srgbClr val="C00000"/>
                </a:solidFill>
              </a:rPr>
              <a:t>Aspartic Acid</a:t>
            </a:r>
            <a:endParaRPr b="1" dirty="0" sz="2800" lang="en-US">
              <a:solidFill>
                <a:srgbClr val="C00000"/>
              </a:solidFill>
            </a:endParaRPr>
          </a:p>
        </p:txBody>
      </p:sp>
      <p:sp>
        <p:nvSpPr>
          <p:cNvPr id="1048640" name="TextBox 9"/>
          <p:cNvSpPr txBox="1"/>
          <p:nvPr/>
        </p:nvSpPr>
        <p:spPr>
          <a:xfrm>
            <a:off x="7391400" y="990600"/>
            <a:ext cx="10668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smtClean="0">
                <a:solidFill>
                  <a:srgbClr val="C00000"/>
                </a:solidFill>
              </a:rPr>
              <a:t>Stop</a:t>
            </a:r>
            <a:endParaRPr b="1" dirty="0" sz="28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/>
      <p:bldP spid="1048638" grpId="0"/>
      <p:bldP spid="1048639" grpId="0"/>
      <p:bldP spid="10486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6" descr="http://img.sparknotes.com/figures/F/fe4c106b65bf0d40bf82b1d61edd6efb/21centraldogm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04800" y="2590800"/>
            <a:ext cx="8616367" cy="1813096"/>
          </a:xfrm>
          <a:prstGeom prst="rect"/>
          <a:noFill/>
        </p:spPr>
      </p:pic>
      <p:sp>
        <p:nvSpPr>
          <p:cNvPr id="1048641" name="TextBox 4"/>
          <p:cNvSpPr txBox="1"/>
          <p:nvPr/>
        </p:nvSpPr>
        <p:spPr>
          <a:xfrm>
            <a:off x="2667000" y="609600"/>
            <a:ext cx="4191000" cy="1412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/>
              <a:t>Protein Synthesis</a:t>
            </a:r>
            <a:endParaRPr dirty="0" sz="440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"/>
          <p:cNvSpPr>
            <a:spLocks noChangeArrowheads="1"/>
          </p:cNvSpPr>
          <p:nvPr/>
        </p:nvSpPr>
        <p:spPr bwMode="auto">
          <a:xfrm>
            <a:off x="304800" y="-238646"/>
            <a:ext cx="8534400" cy="23393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36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 Synthesis (Gene Expression) Notes</a:t>
            </a:r>
            <a:endParaRPr baseline="0" b="0" cap="none" dirty="0" sz="36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1" cap="none" dirty="0" sz="14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baseline="0" b="1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 </a:t>
            </a: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(Review)</a:t>
            </a:r>
            <a:endParaRPr baseline="0" b="0" cap="none" dirty="0" sz="32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31775" latinLnBrk="0" lvl="0" marL="231775" marR="0" rtl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 make up all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living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materials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2" name="Picture 3" descr="http://proteinsgonewild.files.wordpress.com/2009/09/types-of-protein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24000" y="1783080"/>
            <a:ext cx="6019800" cy="4815840"/>
          </a:xfrm>
          <a:prstGeom prst="rect"/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>
            <a:hlinkClick r:id="rId1"/>
          </p:cNvPr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852488" y="1000125"/>
            <a:ext cx="7439025" cy="48577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>
            <a:hlinkClick r:id="rId1"/>
          </p:cNvPr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57200" y="609600"/>
            <a:ext cx="8348467" cy="466248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42" name="TextBox 4"/>
          <p:cNvSpPr txBox="1"/>
          <p:nvPr/>
        </p:nvSpPr>
        <p:spPr>
          <a:xfrm>
            <a:off x="609600" y="6172200"/>
            <a:ext cx="8153400" cy="62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Movie about translation at bottom of webpage. Click on hyperlink in picture above.</a:t>
            </a:r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1"/>
          <p:cNvSpPr/>
          <p:nvPr/>
        </p:nvSpPr>
        <p:spPr>
          <a:xfrm>
            <a:off x="381000" y="304800"/>
            <a:ext cx="8458200" cy="1996441"/>
          </a:xfrm>
          <a:prstGeom prst="rect"/>
        </p:spPr>
        <p:txBody>
          <a:bodyPr wrap="square">
            <a:spAutoFit/>
          </a:bodyPr>
          <a:p>
            <a:pPr eaLnBrk="0" fontAlgn="base" hangingPunct="0" indent="-231775" lvl="0" marL="231775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Proteins are composed of </a:t>
            </a:r>
            <a:r>
              <a:rPr b="1" dirty="0" sz="2800" lang="en-US" u="sng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acids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there are </a:t>
            </a:r>
            <a:r>
              <a:rPr b="1" dirty="0" sz="2800" lang="en-US" u="sng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b="1" dirty="0" sz="2800" lang="en-US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different amino acids</a:t>
            </a:r>
            <a:endParaRPr dirty="0" sz="2800" lang="en-US" smtClean="0">
              <a:latin typeface="Arial" pitchFamily="34" charset="0"/>
              <a:cs typeface="Arial" pitchFamily="34" charset="0"/>
            </a:endParaRPr>
          </a:p>
          <a:p>
            <a:pPr eaLnBrk="0" fontAlgn="base" hangingPunct="0" indent="-231775" lvl="0" marL="23177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Different </a:t>
            </a:r>
            <a:r>
              <a:rPr b="1" dirty="0" sz="2800" lang="en-US" u="sng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proteins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are made by </a:t>
            </a:r>
            <a:r>
              <a:rPr b="1" dirty="0" sz="2800" lang="en-US" u="sng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combining</a:t>
            </a:r>
            <a:r>
              <a:rPr b="1" dirty="0" sz="2800" lang="en-US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dirty="0" sz="2800" lang="en-US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these 20 amino acids in different combinations</a:t>
            </a:r>
            <a:endParaRPr dirty="0" sz="2800"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3" name="Picture 2" descr="http://nobelprize.org/nobel_prizes/medicine/laureates/1993/illpres/protmol-aminoacid-v4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590800" y="2514600"/>
            <a:ext cx="3657600" cy="3950208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1"/>
          <p:cNvSpPr>
            <a:spLocks noChangeArrowheads="1"/>
          </p:cNvSpPr>
          <p:nvPr/>
        </p:nvSpPr>
        <p:spPr bwMode="auto">
          <a:xfrm>
            <a:off x="228600" y="25390"/>
            <a:ext cx="8458200" cy="92964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-231775" latinLnBrk="0" lvl="0" marL="231775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Proteins are manufactured (made) by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ribosomes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4" name="Picture 3" descr="http://www.stanford.edu/group/pandegroup/folding/education/Assets/ribosomes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762000"/>
            <a:ext cx="4191000" cy="3699054"/>
          </a:xfrm>
          <a:prstGeom prst="rect"/>
          <a:noFill/>
        </p:spPr>
      </p:pic>
      <p:pic>
        <p:nvPicPr>
          <p:cNvPr id="2097155" name="Picture 5" descr="http://upload.wikimedia.org/wikipedia/commons/thumb/b/b1/Ribosome_mRNA_translation_en.svg/651px-Ribosome_mRNA_translation_en.sv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848349" y="2971800"/>
            <a:ext cx="5295651" cy="3733800"/>
          </a:xfrm>
          <a:prstGeom prst="rect"/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1"/>
          <p:cNvSpPr>
            <a:spLocks noChangeArrowheads="1"/>
          </p:cNvSpPr>
          <p:nvPr/>
        </p:nvSpPr>
        <p:spPr bwMode="auto">
          <a:xfrm>
            <a:off x="228600" y="127227"/>
            <a:ext cx="8686800" cy="362204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-233363" latinLnBrk="0" lvl="0" marL="233363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baseline="0" b="0" cap="none" dirty="0" sz="32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Function of proteins:</a:t>
            </a:r>
            <a:endParaRPr baseline="0" b="0" cap="none" dirty="0" sz="32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458788" latinLnBrk="0" lvl="0" marL="909638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Help fight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disease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458788" latinLnBrk="0" lvl="0" marL="909638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Build new body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458788" latinLnBrk="0" lvl="0" marL="909638" marR="0" rt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Enzymes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used for digestion and other chemical reactions are proteins 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458788" latinLnBrk="0" lvl="0" marL="909638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(Enzymes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speed up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a reaction)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458788" latinLnBrk="0" lvl="0" marL="909638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4.	Component of all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membranes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6" name="Picture 2" descr="http://biologyathchs.info/wp-content/uploads/2009/02/protein.jpe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4495800"/>
            <a:ext cx="2762250" cy="2105025"/>
          </a:xfrm>
          <a:prstGeom prst="rect"/>
          <a:noFill/>
        </p:spPr>
      </p:pic>
      <p:pic>
        <p:nvPicPr>
          <p:cNvPr id="2097157" name="Picture 4" descr="http://admin.moguling.com/Upload/buildmusclevitaminsminerals.net/BuildMuscl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743200" y="3943350"/>
            <a:ext cx="3657600" cy="2914650"/>
          </a:xfrm>
          <a:prstGeom prst="rect"/>
          <a:noFill/>
        </p:spPr>
      </p:pic>
      <p:pic>
        <p:nvPicPr>
          <p:cNvPr id="2097158" name="Picture 6" descr="http://library.thinkquest.org/C004535/media/cell_membrane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400800" y="4419600"/>
            <a:ext cx="2743200" cy="2089733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833247" y="1066800"/>
            <a:ext cx="7475220" cy="2926080"/>
          </a:xfrm>
        </p:spPr>
        <p:txBody>
          <a:bodyPr/>
          <a:p>
            <a:r>
              <a:rPr dirty="0" lang="en-US" smtClean="0"/>
              <a:t>Making Proteins</a:t>
            </a:r>
            <a:endParaRPr dirty="0" lang="en-US"/>
          </a:p>
        </p:txBody>
      </p:sp>
      <p:sp>
        <p:nvSpPr>
          <p:cNvPr id="104861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sz="2800" lang="en-US" smtClean="0"/>
          </a:p>
          <a:p>
            <a:r>
              <a:rPr dirty="0" sz="3200" lang="en-US" smtClean="0"/>
              <a:t>Step 1: Transcription</a:t>
            </a:r>
            <a:endParaRPr dirty="0" sz="320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362200" y="3189546"/>
            <a:ext cx="6019800" cy="3668454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2" name="Rectangle 1"/>
          <p:cNvSpPr>
            <a:spLocks noChangeArrowheads="1"/>
          </p:cNvSpPr>
          <p:nvPr/>
        </p:nvSpPr>
        <p:spPr bwMode="auto">
          <a:xfrm>
            <a:off x="228600" y="-120565"/>
            <a:ext cx="8610600" cy="3672839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baseline="0" b="1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Making a Protein—Transcription</a:t>
            </a:r>
            <a:endParaRPr baseline="0" b="0" cap="none" dirty="0" sz="24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28600" latinLnBrk="0" lvl="0" marL="228600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First Step</a:t>
            </a:r>
            <a:r>
              <a:rPr baseline="0" b="1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Copying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genetic information from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RNA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called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Transcription</a:t>
            </a:r>
            <a:endParaRPr baseline="0" b="0" cap="none" dirty="0" sz="24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28600" latinLnBrk="0" lvl="0" marL="228600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baseline="0" b="1" cap="none" dirty="0" sz="2400" i="0" kumimoji="0" lang="en-US" normalizeH="0" strike="noStrik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</a:t>
            </a:r>
            <a:r>
              <a:rPr baseline="0" b="1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DNA has the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code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protein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needs to be made, but proteins are made by the ribosomes—ribosomes are outside the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baseline="0" b="0" cap="none" dirty="0" sz="24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-228600" latinLnBrk="0" lvl="0" marL="22860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DNA is too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large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leave the nucleus (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double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stranded), but RNA 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leave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nucleus (</a:t>
            </a:r>
            <a:r>
              <a:rPr baseline="0" b="1" cap="none" dirty="0" sz="24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baseline="0" b="0" cap="none" dirty="0" sz="24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stranded).</a:t>
            </a:r>
            <a:endParaRPr baseline="0" b="0" cap="none" dirty="0" sz="24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2"/>
          <p:cNvSpPr>
            <a:spLocks noChangeArrowheads="1"/>
          </p:cNvSpPr>
          <p:nvPr/>
        </p:nvSpPr>
        <p:spPr bwMode="auto">
          <a:xfrm>
            <a:off x="228600" y="268634"/>
            <a:ext cx="8077200" cy="161544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-236538" latinLnBrk="0" lvl="0" marL="236538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Part of DNA temporarily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unzips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is used as a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template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assemble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complementary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nucleotides into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messenger RNA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(mRNA). 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1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0" name="Picture 3" descr="transcription2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800600" y="1447800"/>
            <a:ext cx="3733800" cy="4709046"/>
          </a:xfrm>
          <a:prstGeom prst="rect"/>
          <a:noFill/>
        </p:spPr>
      </p:pic>
      <p:sp>
        <p:nvSpPr>
          <p:cNvPr id="104861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1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1" name="Picture 4" descr="Transcription_01.gif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38200" y="2286000"/>
            <a:ext cx="3733800" cy="35814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-236538" latinLnBrk="0" lvl="0" marL="236538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mRNA then goes through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pores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nucleus with the DNA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code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attaches to the </a:t>
            </a:r>
            <a:r>
              <a:rPr baseline="0" b="1" cap="none" dirty="0" sz="2800" i="0" kumimoji="0" lang="en-US" normalizeH="0" strike="noStrike" u="sng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ribosome</a:t>
            </a:r>
            <a:r>
              <a:rPr baseline="0" b="0" cap="none" dirty="0" sz="2800" i="0" kumimoji="0" lang="en-US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baseline="0" b="0" cap="none" dirty="0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62" name="Picture 10" descr="http://www.contexo.info/DNA_Basics/images/gene_expression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24000" y="1066800"/>
            <a:ext cx="5486400" cy="5611091"/>
          </a:xfrm>
          <a:prstGeom prst="rect"/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dir="t" rig="brightRoom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8828D40-90EB-4125-A2A1-BAF786F29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>
  <Application>Microsoft Office PowerPoint</Application>
  <ScaleCrop>0</ScaleCrop>
  <Company>Hewlett-Packard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Protein Synthesis PPT</dc:title>
  <dc:creator>Amy</dc:creator>
  <cp:lastModifiedBy>Matthew Zito</cp:lastModifiedBy>
  <dcterms:created xsi:type="dcterms:W3CDTF">2009-10-27T12:05:44Z</dcterms:created>
  <dcterms:modified xsi:type="dcterms:W3CDTF">2020-11-30T13:36:02Z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