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7015" autoAdjust="0"/>
    <p:restoredTop sz="94660"/>
  </p:normalViewPr>
  <p:slideViewPr>
    <p:cSldViewPr snapToGrid="0">
      <p:cViewPr varScale="1">
        <p:scale>
          <a:sx n="92" d="100"/>
          <a:sy n="92" d="100"/>
        </p:scale>
        <p:origin x="-402"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slide" Target="slides/slide199.xml"/><Relationship Id="rId202" Type="http://schemas.openxmlformats.org/officeDocument/2006/relationships/slide" Target="slides/slide200.xml"/><Relationship Id="rId203" Type="http://schemas.openxmlformats.org/officeDocument/2006/relationships/slide" Target="slides/slide201.xml"/><Relationship Id="rId204" Type="http://schemas.openxmlformats.org/officeDocument/2006/relationships/slide" Target="slides/slide202.xml"/><Relationship Id="rId205" Type="http://schemas.openxmlformats.org/officeDocument/2006/relationships/slide" Target="slides/slide203.xml"/><Relationship Id="rId206" Type="http://schemas.openxmlformats.org/officeDocument/2006/relationships/slide" Target="slides/slide204.xml"/><Relationship Id="rId207" Type="http://schemas.openxmlformats.org/officeDocument/2006/relationships/slide" Target="slides/slide205.xml"/><Relationship Id="rId208" Type="http://schemas.openxmlformats.org/officeDocument/2006/relationships/slide" Target="slides/slide206.xml"/><Relationship Id="rId209" Type="http://schemas.openxmlformats.org/officeDocument/2006/relationships/slide" Target="slides/slide207.xml"/><Relationship Id="rId210" Type="http://schemas.openxmlformats.org/officeDocument/2006/relationships/slide" Target="slides/slide208.xml"/><Relationship Id="rId211" Type="http://schemas.openxmlformats.org/officeDocument/2006/relationships/slide" Target="slides/slide209.xml"/><Relationship Id="rId212" Type="http://schemas.openxmlformats.org/officeDocument/2006/relationships/slide" Target="slides/slide210.xml"/><Relationship Id="rId213" Type="http://schemas.openxmlformats.org/officeDocument/2006/relationships/slide" Target="slides/slide211.xml"/><Relationship Id="rId214" Type="http://schemas.openxmlformats.org/officeDocument/2006/relationships/slide" Target="slides/slide212.xml"/><Relationship Id="rId215" Type="http://schemas.openxmlformats.org/officeDocument/2006/relationships/slide" Target="slides/slide213.xml"/><Relationship Id="rId216" Type="http://schemas.openxmlformats.org/officeDocument/2006/relationships/slide" Target="slides/slide214.xml"/><Relationship Id="rId217" Type="http://schemas.openxmlformats.org/officeDocument/2006/relationships/slide" Target="slides/slide215.xml"/><Relationship Id="rId218" Type="http://schemas.openxmlformats.org/officeDocument/2006/relationships/slide" Target="slides/slide216.xml"/><Relationship Id="rId219" Type="http://schemas.openxmlformats.org/officeDocument/2006/relationships/slide" Target="slides/slide217.xml"/><Relationship Id="rId220" Type="http://schemas.openxmlformats.org/officeDocument/2006/relationships/slide" Target="slides/slide218.xml"/><Relationship Id="rId221" Type="http://schemas.openxmlformats.org/officeDocument/2006/relationships/slide" Target="slides/slide219.xml"/><Relationship Id="rId222" Type="http://schemas.openxmlformats.org/officeDocument/2006/relationships/slide" Target="slides/slide220.xml"/><Relationship Id="rId223" Type="http://schemas.openxmlformats.org/officeDocument/2006/relationships/slide" Target="slides/slide221.xml"/><Relationship Id="rId224" Type="http://schemas.openxmlformats.org/officeDocument/2006/relationships/slide" Target="slides/slide222.xml"/><Relationship Id="rId225" Type="http://schemas.openxmlformats.org/officeDocument/2006/relationships/slide" Target="slides/slide223.xml"/><Relationship Id="rId226" Type="http://schemas.openxmlformats.org/officeDocument/2006/relationships/slide" Target="slides/slide224.xml"/><Relationship Id="rId227" Type="http://schemas.openxmlformats.org/officeDocument/2006/relationships/slide" Target="slides/slide225.xml"/><Relationship Id="rId228" Type="http://schemas.openxmlformats.org/officeDocument/2006/relationships/tableStyles" Target="tableStyles.xml"/><Relationship Id="rId229" Type="http://schemas.openxmlformats.org/officeDocument/2006/relationships/presProps" Target="presProps.xml"/><Relationship Id="rId230" Type="http://schemas.openxmlformats.org/officeDocument/2006/relationships/viewProps" Target="viewProps.xml"/><Relationship Id="rId23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475" name=""/>
        <p:cNvGrpSpPr/>
        <p:nvPr/>
      </p:nvGrpSpPr>
      <p:grpSpPr>
        <a:xfrm>
          <a:off x="0" y="0"/>
          <a:ext cx="0" cy="0"/>
          <a:chOff x="0" y="0"/>
          <a:chExt cx="0" cy="0"/>
        </a:xfrm>
      </p:grpSpPr>
      <p:sp>
        <p:nvSpPr>
          <p:cNvPr id="1048904"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905"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906"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907"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908"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909"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4"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82"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p>
        </p:txBody>
      </p:sp>
      <p:sp>
        <p:nvSpPr>
          <p:cNvPr id="1048583" name="Date Placeholder 3"/>
          <p:cNvSpPr>
            <a:spLocks noGrp="1"/>
          </p:cNvSpPr>
          <p:nvPr>
            <p:ph type="dt" sz="half" idx="10"/>
          </p:nvPr>
        </p:nvSpPr>
        <p:spPr/>
        <p:txBody>
          <a:bodyPr/>
          <a:p>
            <a:fld id="{124C0853-6A14-431A-86EF-48A3F842DAF0}" type="datetimeFigureOut">
              <a:rPr lang="en-US" smtClean="0"/>
              <a:t>4/13/2019</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40DABE29-DD05-4439-9B4B-FB954AFD6E8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69" name=""/>
        <p:cNvGrpSpPr/>
        <p:nvPr/>
      </p:nvGrpSpPr>
      <p:grpSpPr>
        <a:xfrm>
          <a:off x="0" y="0"/>
          <a:ext cx="0" cy="0"/>
          <a:chOff x="0" y="0"/>
          <a:chExt cx="0" cy="0"/>
        </a:xfrm>
      </p:grpSpPr>
      <p:sp>
        <p:nvSpPr>
          <p:cNvPr id="1048871" name="Title 1"/>
          <p:cNvSpPr>
            <a:spLocks noGrp="1"/>
          </p:cNvSpPr>
          <p:nvPr>
            <p:ph type="title"/>
          </p:nvPr>
        </p:nvSpPr>
        <p:spPr/>
        <p:txBody>
          <a:bodyPr/>
          <a:p>
            <a:r>
              <a:rPr lang="en-US"/>
              <a:t>Click to edit Master title style</a:t>
            </a:r>
          </a:p>
        </p:txBody>
      </p:sp>
      <p:sp>
        <p:nvSpPr>
          <p:cNvPr id="1048872" name="Vertical Text Placeholder 2"/>
          <p:cNvSpPr>
            <a:spLocks noGrp="1"/>
          </p:cNvSpPr>
          <p:nvPr>
            <p:ph type="body" orient="vert" idx="1"/>
          </p:nvPr>
        </p:nvSpPr>
        <p:spPr/>
        <p:txBody>
          <a:bodyPr vert="eaVert"/>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73" name="Date Placeholder 3"/>
          <p:cNvSpPr>
            <a:spLocks noGrp="1"/>
          </p:cNvSpPr>
          <p:nvPr>
            <p:ph type="dt" sz="half" idx="10"/>
          </p:nvPr>
        </p:nvSpPr>
        <p:spPr/>
        <p:txBody>
          <a:bodyPr/>
          <a:p>
            <a:fld id="{124C0853-6A14-431A-86EF-48A3F842DAF0}" type="datetimeFigureOut">
              <a:rPr lang="en-US" smtClean="0"/>
              <a:t>4/13/2019</a:t>
            </a:fld>
            <a:endParaRPr lang="en-US"/>
          </a:p>
        </p:txBody>
      </p:sp>
      <p:sp>
        <p:nvSpPr>
          <p:cNvPr id="1048874" name="Footer Placeholder 4"/>
          <p:cNvSpPr>
            <a:spLocks noGrp="1"/>
          </p:cNvSpPr>
          <p:nvPr>
            <p:ph type="ftr" sz="quarter" idx="11"/>
          </p:nvPr>
        </p:nvSpPr>
        <p:spPr/>
        <p:txBody>
          <a:bodyPr/>
          <a:p>
            <a:endParaRPr lang="en-US"/>
          </a:p>
        </p:txBody>
      </p:sp>
      <p:sp>
        <p:nvSpPr>
          <p:cNvPr id="1048875" name="Slide Number Placeholder 5"/>
          <p:cNvSpPr>
            <a:spLocks noGrp="1"/>
          </p:cNvSpPr>
          <p:nvPr>
            <p:ph type="sldNum" sz="quarter" idx="12"/>
          </p:nvPr>
        </p:nvSpPr>
        <p:spPr/>
        <p:txBody>
          <a:bodyPr/>
          <a:p>
            <a:fld id="{40DABE29-DD05-4439-9B4B-FB954AFD6E8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67" name=""/>
        <p:cNvGrpSpPr/>
        <p:nvPr/>
      </p:nvGrpSpPr>
      <p:grpSpPr>
        <a:xfrm>
          <a:off x="0" y="0"/>
          <a:ext cx="0" cy="0"/>
          <a:chOff x="0" y="0"/>
          <a:chExt cx="0" cy="0"/>
        </a:xfrm>
      </p:grpSpPr>
      <p:sp>
        <p:nvSpPr>
          <p:cNvPr id="1048860" name="Vertical Title 1"/>
          <p:cNvSpPr>
            <a:spLocks noGrp="1"/>
          </p:cNvSpPr>
          <p:nvPr>
            <p:ph type="title" orient="vert"/>
          </p:nvPr>
        </p:nvSpPr>
        <p:spPr>
          <a:xfrm>
            <a:off x="8724900" y="365125"/>
            <a:ext cx="2628900" cy="5811838"/>
          </a:xfrm>
        </p:spPr>
        <p:txBody>
          <a:bodyPr vert="eaVert"/>
          <a:p>
            <a:r>
              <a:rPr lang="en-US"/>
              <a:t>Click to edit Master title style</a:t>
            </a:r>
          </a:p>
        </p:txBody>
      </p:sp>
      <p:sp>
        <p:nvSpPr>
          <p:cNvPr id="1048861" name="Vertical Text Placeholder 2"/>
          <p:cNvSpPr>
            <a:spLocks noGrp="1"/>
          </p:cNvSpPr>
          <p:nvPr>
            <p:ph type="body" orient="vert" idx="1"/>
          </p:nvPr>
        </p:nvSpPr>
        <p:spPr>
          <a:xfrm>
            <a:off x="838200" y="365125"/>
            <a:ext cx="7734300" cy="5811838"/>
          </a:xfrm>
        </p:spPr>
        <p:txBody>
          <a:bodyPr vert="eaVert"/>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62" name="Date Placeholder 3"/>
          <p:cNvSpPr>
            <a:spLocks noGrp="1"/>
          </p:cNvSpPr>
          <p:nvPr>
            <p:ph type="dt" sz="half" idx="10"/>
          </p:nvPr>
        </p:nvSpPr>
        <p:spPr/>
        <p:txBody>
          <a:bodyPr/>
          <a:p>
            <a:fld id="{124C0853-6A14-431A-86EF-48A3F842DAF0}" type="datetimeFigureOut">
              <a:rPr lang="en-US" smtClean="0"/>
              <a:t>4/13/2019</a:t>
            </a:fld>
            <a:endParaRPr lang="en-US"/>
          </a:p>
        </p:txBody>
      </p:sp>
      <p:sp>
        <p:nvSpPr>
          <p:cNvPr id="1048863" name="Footer Placeholder 4"/>
          <p:cNvSpPr>
            <a:spLocks noGrp="1"/>
          </p:cNvSpPr>
          <p:nvPr>
            <p:ph type="ftr" sz="quarter" idx="11"/>
          </p:nvPr>
        </p:nvSpPr>
        <p:spPr/>
        <p:txBody>
          <a:bodyPr/>
          <a:p>
            <a:endParaRPr lang="en-US"/>
          </a:p>
        </p:txBody>
      </p:sp>
      <p:sp>
        <p:nvSpPr>
          <p:cNvPr id="1048864" name="Slide Number Placeholder 5"/>
          <p:cNvSpPr>
            <a:spLocks noGrp="1"/>
          </p:cNvSpPr>
          <p:nvPr>
            <p:ph type="sldNum" sz="quarter" idx="12"/>
          </p:nvPr>
        </p:nvSpPr>
        <p:spPr/>
        <p:txBody>
          <a:bodyPr/>
          <a:p>
            <a:fld id="{40DABE29-DD05-4439-9B4B-FB954AFD6E8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41" name=""/>
        <p:cNvGrpSpPr/>
        <p:nvPr/>
      </p:nvGrpSpPr>
      <p:grpSpPr>
        <a:xfrm>
          <a:off x="0" y="0"/>
          <a:ext cx="0" cy="0"/>
          <a:chOff x="0" y="0"/>
          <a:chExt cx="0" cy="0"/>
        </a:xfrm>
      </p:grpSpPr>
      <p:sp>
        <p:nvSpPr>
          <p:cNvPr id="1048588" name="Title 1"/>
          <p:cNvSpPr>
            <a:spLocks noGrp="1"/>
          </p:cNvSpPr>
          <p:nvPr>
            <p:ph type="title"/>
          </p:nvPr>
        </p:nvSpPr>
        <p:spPr/>
        <p:txBody>
          <a:bodyPr/>
          <a:p>
            <a:r>
              <a:rPr lang="en-US"/>
              <a:t>Click to edit Master title style</a:t>
            </a:r>
          </a:p>
        </p:txBody>
      </p:sp>
      <p:sp>
        <p:nvSpPr>
          <p:cNvPr id="1048589" name="Content Placeholder 2"/>
          <p:cNvSpPr>
            <a:spLocks noGrp="1"/>
          </p:cNvSpPr>
          <p:nvPr>
            <p:ph idx="1"/>
          </p:nvPr>
        </p:nvSpPr>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90" name="Date Placeholder 3"/>
          <p:cNvSpPr>
            <a:spLocks noGrp="1"/>
          </p:cNvSpPr>
          <p:nvPr>
            <p:ph type="dt" sz="half" idx="10"/>
          </p:nvPr>
        </p:nvSpPr>
        <p:spPr/>
        <p:txBody>
          <a:bodyPr/>
          <a:p>
            <a:fld id="{124C0853-6A14-431A-86EF-48A3F842DAF0}" type="datetimeFigureOut">
              <a:rPr lang="en-US" smtClean="0"/>
              <a:t>4/13/2019</a:t>
            </a:fld>
            <a:endParaRPr lang="en-US"/>
          </a:p>
        </p:txBody>
      </p:sp>
      <p:sp>
        <p:nvSpPr>
          <p:cNvPr id="1048591" name="Footer Placeholder 4"/>
          <p:cNvSpPr>
            <a:spLocks noGrp="1"/>
          </p:cNvSpPr>
          <p:nvPr>
            <p:ph type="ftr" sz="quarter" idx="11"/>
          </p:nvPr>
        </p:nvSpPr>
        <p:spPr/>
        <p:txBody>
          <a:bodyPr/>
          <a:p>
            <a:endParaRPr lang="en-US"/>
          </a:p>
        </p:txBody>
      </p:sp>
      <p:sp>
        <p:nvSpPr>
          <p:cNvPr id="1048592" name="Slide Number Placeholder 5"/>
          <p:cNvSpPr>
            <a:spLocks noGrp="1"/>
          </p:cNvSpPr>
          <p:nvPr>
            <p:ph type="sldNum" sz="quarter" idx="12"/>
          </p:nvPr>
        </p:nvSpPr>
        <p:spPr/>
        <p:txBody>
          <a:bodyPr/>
          <a:p>
            <a:fld id="{40DABE29-DD05-4439-9B4B-FB954AFD6E8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70" name=""/>
        <p:cNvGrpSpPr/>
        <p:nvPr/>
      </p:nvGrpSpPr>
      <p:grpSpPr>
        <a:xfrm>
          <a:off x="0" y="0"/>
          <a:ext cx="0" cy="0"/>
          <a:chOff x="0" y="0"/>
          <a:chExt cx="0" cy="0"/>
        </a:xfrm>
      </p:grpSpPr>
      <p:sp>
        <p:nvSpPr>
          <p:cNvPr id="1048876"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8877"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Edit Master text styles</a:t>
            </a:r>
          </a:p>
        </p:txBody>
      </p:sp>
      <p:sp>
        <p:nvSpPr>
          <p:cNvPr id="1048878" name="Date Placeholder 3"/>
          <p:cNvSpPr>
            <a:spLocks noGrp="1"/>
          </p:cNvSpPr>
          <p:nvPr>
            <p:ph type="dt" sz="half" idx="10"/>
          </p:nvPr>
        </p:nvSpPr>
        <p:spPr/>
        <p:txBody>
          <a:bodyPr/>
          <a:p>
            <a:fld id="{124C0853-6A14-431A-86EF-48A3F842DAF0}" type="datetimeFigureOut">
              <a:rPr lang="en-US" smtClean="0"/>
              <a:t>4/13/2019</a:t>
            </a:fld>
            <a:endParaRPr lang="en-US"/>
          </a:p>
        </p:txBody>
      </p:sp>
      <p:sp>
        <p:nvSpPr>
          <p:cNvPr id="1048879" name="Footer Placeholder 4"/>
          <p:cNvSpPr>
            <a:spLocks noGrp="1"/>
          </p:cNvSpPr>
          <p:nvPr>
            <p:ph type="ftr" sz="quarter" idx="11"/>
          </p:nvPr>
        </p:nvSpPr>
        <p:spPr/>
        <p:txBody>
          <a:bodyPr/>
          <a:p>
            <a:endParaRPr lang="en-US"/>
          </a:p>
        </p:txBody>
      </p:sp>
      <p:sp>
        <p:nvSpPr>
          <p:cNvPr id="1048880" name="Slide Number Placeholder 5"/>
          <p:cNvSpPr>
            <a:spLocks noGrp="1"/>
          </p:cNvSpPr>
          <p:nvPr>
            <p:ph type="sldNum" sz="quarter" idx="12"/>
          </p:nvPr>
        </p:nvSpPr>
        <p:spPr/>
        <p:txBody>
          <a:bodyPr/>
          <a:p>
            <a:fld id="{40DABE29-DD05-4439-9B4B-FB954AFD6E8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71" name=""/>
        <p:cNvGrpSpPr/>
        <p:nvPr/>
      </p:nvGrpSpPr>
      <p:grpSpPr>
        <a:xfrm>
          <a:off x="0" y="0"/>
          <a:ext cx="0" cy="0"/>
          <a:chOff x="0" y="0"/>
          <a:chExt cx="0" cy="0"/>
        </a:xfrm>
      </p:grpSpPr>
      <p:sp>
        <p:nvSpPr>
          <p:cNvPr id="1048881" name="Title 1"/>
          <p:cNvSpPr>
            <a:spLocks noGrp="1"/>
          </p:cNvSpPr>
          <p:nvPr>
            <p:ph type="title"/>
          </p:nvPr>
        </p:nvSpPr>
        <p:spPr/>
        <p:txBody>
          <a:bodyPr/>
          <a:p>
            <a:r>
              <a:rPr lang="en-US"/>
              <a:t>Click to edit Master title style</a:t>
            </a:r>
          </a:p>
        </p:txBody>
      </p:sp>
      <p:sp>
        <p:nvSpPr>
          <p:cNvPr id="1048882" name="Content Placeholder 2"/>
          <p:cNvSpPr>
            <a:spLocks noGrp="1"/>
          </p:cNvSpPr>
          <p:nvPr>
            <p:ph sz="half" idx="1"/>
          </p:nvPr>
        </p:nvSpPr>
        <p:spPr>
          <a:xfrm>
            <a:off x="838200" y="1825625"/>
            <a:ext cx="5181600" cy="435133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83" name="Content Placeholder 3"/>
          <p:cNvSpPr>
            <a:spLocks noGrp="1"/>
          </p:cNvSpPr>
          <p:nvPr>
            <p:ph sz="half" idx="2"/>
          </p:nvPr>
        </p:nvSpPr>
        <p:spPr>
          <a:xfrm>
            <a:off x="6172200" y="1825625"/>
            <a:ext cx="5181600" cy="435133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84" name="Date Placeholder 4"/>
          <p:cNvSpPr>
            <a:spLocks noGrp="1"/>
          </p:cNvSpPr>
          <p:nvPr>
            <p:ph type="dt" sz="half" idx="10"/>
          </p:nvPr>
        </p:nvSpPr>
        <p:spPr/>
        <p:txBody>
          <a:bodyPr/>
          <a:p>
            <a:fld id="{124C0853-6A14-431A-86EF-48A3F842DAF0}" type="datetimeFigureOut">
              <a:rPr lang="en-US" smtClean="0"/>
              <a:t>4/13/2019</a:t>
            </a:fld>
            <a:endParaRPr lang="en-US"/>
          </a:p>
        </p:txBody>
      </p:sp>
      <p:sp>
        <p:nvSpPr>
          <p:cNvPr id="1048885" name="Footer Placeholder 5"/>
          <p:cNvSpPr>
            <a:spLocks noGrp="1"/>
          </p:cNvSpPr>
          <p:nvPr>
            <p:ph type="ftr" sz="quarter" idx="11"/>
          </p:nvPr>
        </p:nvSpPr>
        <p:spPr/>
        <p:txBody>
          <a:bodyPr/>
          <a:p>
            <a:endParaRPr lang="en-US"/>
          </a:p>
        </p:txBody>
      </p:sp>
      <p:sp>
        <p:nvSpPr>
          <p:cNvPr id="1048886" name="Slide Number Placeholder 6"/>
          <p:cNvSpPr>
            <a:spLocks noGrp="1"/>
          </p:cNvSpPr>
          <p:nvPr>
            <p:ph type="sldNum" sz="quarter" idx="12"/>
          </p:nvPr>
        </p:nvSpPr>
        <p:spPr/>
        <p:txBody>
          <a:bodyPr/>
          <a:p>
            <a:fld id="{40DABE29-DD05-4439-9B4B-FB954AFD6E8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72" name=""/>
        <p:cNvGrpSpPr/>
        <p:nvPr/>
      </p:nvGrpSpPr>
      <p:grpSpPr>
        <a:xfrm>
          <a:off x="0" y="0"/>
          <a:ext cx="0" cy="0"/>
          <a:chOff x="0" y="0"/>
          <a:chExt cx="0" cy="0"/>
        </a:xfrm>
      </p:grpSpPr>
      <p:sp>
        <p:nvSpPr>
          <p:cNvPr id="1048887" name="Title 1"/>
          <p:cNvSpPr>
            <a:spLocks noGrp="1"/>
          </p:cNvSpPr>
          <p:nvPr>
            <p:ph type="title"/>
          </p:nvPr>
        </p:nvSpPr>
        <p:spPr>
          <a:xfrm>
            <a:off x="839788" y="365125"/>
            <a:ext cx="10515600" cy="1325563"/>
          </a:xfrm>
        </p:spPr>
        <p:txBody>
          <a:bodyPr/>
          <a:p>
            <a:r>
              <a:rPr lang="en-US"/>
              <a:t>Click to edit Master title style</a:t>
            </a:r>
          </a:p>
        </p:txBody>
      </p:sp>
      <p:sp>
        <p:nvSpPr>
          <p:cNvPr id="1048888"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1048889" name="Content Placeholder 3"/>
          <p:cNvSpPr>
            <a:spLocks noGrp="1"/>
          </p:cNvSpPr>
          <p:nvPr>
            <p:ph sz="half" idx="2"/>
          </p:nvPr>
        </p:nvSpPr>
        <p:spPr>
          <a:xfrm>
            <a:off x="839788" y="2505075"/>
            <a:ext cx="5157787" cy="368458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90"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1048891" name="Content Placeholder 5"/>
          <p:cNvSpPr>
            <a:spLocks noGrp="1"/>
          </p:cNvSpPr>
          <p:nvPr>
            <p:ph sz="quarter" idx="4"/>
          </p:nvPr>
        </p:nvSpPr>
        <p:spPr>
          <a:xfrm>
            <a:off x="6172200" y="2505075"/>
            <a:ext cx="5183188" cy="368458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92" name="Date Placeholder 6"/>
          <p:cNvSpPr>
            <a:spLocks noGrp="1"/>
          </p:cNvSpPr>
          <p:nvPr>
            <p:ph type="dt" sz="half" idx="10"/>
          </p:nvPr>
        </p:nvSpPr>
        <p:spPr/>
        <p:txBody>
          <a:bodyPr/>
          <a:p>
            <a:fld id="{124C0853-6A14-431A-86EF-48A3F842DAF0}" type="datetimeFigureOut">
              <a:rPr lang="en-US" smtClean="0"/>
              <a:t>4/13/2019</a:t>
            </a:fld>
            <a:endParaRPr lang="en-US"/>
          </a:p>
        </p:txBody>
      </p:sp>
      <p:sp>
        <p:nvSpPr>
          <p:cNvPr id="1048893" name="Footer Placeholder 7"/>
          <p:cNvSpPr>
            <a:spLocks noGrp="1"/>
          </p:cNvSpPr>
          <p:nvPr>
            <p:ph type="ftr" sz="quarter" idx="11"/>
          </p:nvPr>
        </p:nvSpPr>
        <p:spPr/>
        <p:txBody>
          <a:bodyPr/>
          <a:p>
            <a:endParaRPr lang="en-US"/>
          </a:p>
        </p:txBody>
      </p:sp>
      <p:sp>
        <p:nvSpPr>
          <p:cNvPr id="1048894" name="Slide Number Placeholder 8"/>
          <p:cNvSpPr>
            <a:spLocks noGrp="1"/>
          </p:cNvSpPr>
          <p:nvPr>
            <p:ph type="sldNum" sz="quarter" idx="12"/>
          </p:nvPr>
        </p:nvSpPr>
        <p:spPr/>
        <p:txBody>
          <a:bodyPr/>
          <a:p>
            <a:fld id="{40DABE29-DD05-4439-9B4B-FB954AFD6E8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66" name=""/>
        <p:cNvGrpSpPr/>
        <p:nvPr/>
      </p:nvGrpSpPr>
      <p:grpSpPr>
        <a:xfrm>
          <a:off x="0" y="0"/>
          <a:ext cx="0" cy="0"/>
          <a:chOff x="0" y="0"/>
          <a:chExt cx="0" cy="0"/>
        </a:xfrm>
      </p:grpSpPr>
      <p:sp>
        <p:nvSpPr>
          <p:cNvPr id="1048856" name="Title 1"/>
          <p:cNvSpPr>
            <a:spLocks noGrp="1"/>
          </p:cNvSpPr>
          <p:nvPr>
            <p:ph type="title"/>
          </p:nvPr>
        </p:nvSpPr>
        <p:spPr/>
        <p:txBody>
          <a:bodyPr/>
          <a:p>
            <a:r>
              <a:rPr lang="en-US"/>
              <a:t>Click to edit Master title style</a:t>
            </a:r>
          </a:p>
        </p:txBody>
      </p:sp>
      <p:sp>
        <p:nvSpPr>
          <p:cNvPr id="1048857" name="Date Placeholder 2"/>
          <p:cNvSpPr>
            <a:spLocks noGrp="1"/>
          </p:cNvSpPr>
          <p:nvPr>
            <p:ph type="dt" sz="half" idx="10"/>
          </p:nvPr>
        </p:nvSpPr>
        <p:spPr/>
        <p:txBody>
          <a:bodyPr/>
          <a:p>
            <a:fld id="{124C0853-6A14-431A-86EF-48A3F842DAF0}" type="datetimeFigureOut">
              <a:rPr lang="en-US" smtClean="0"/>
              <a:t>4/13/2019</a:t>
            </a:fld>
            <a:endParaRPr lang="en-US"/>
          </a:p>
        </p:txBody>
      </p:sp>
      <p:sp>
        <p:nvSpPr>
          <p:cNvPr id="1048858" name="Footer Placeholder 3"/>
          <p:cNvSpPr>
            <a:spLocks noGrp="1"/>
          </p:cNvSpPr>
          <p:nvPr>
            <p:ph type="ftr" sz="quarter" idx="11"/>
          </p:nvPr>
        </p:nvSpPr>
        <p:spPr/>
        <p:txBody>
          <a:bodyPr/>
          <a:p>
            <a:endParaRPr lang="en-US"/>
          </a:p>
        </p:txBody>
      </p:sp>
      <p:sp>
        <p:nvSpPr>
          <p:cNvPr id="1048859" name="Slide Number Placeholder 4"/>
          <p:cNvSpPr>
            <a:spLocks noGrp="1"/>
          </p:cNvSpPr>
          <p:nvPr>
            <p:ph type="sldNum" sz="quarter" idx="12"/>
          </p:nvPr>
        </p:nvSpPr>
        <p:spPr/>
        <p:txBody>
          <a:bodyPr/>
          <a:p>
            <a:fld id="{40DABE29-DD05-4439-9B4B-FB954AFD6E8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73" name=""/>
        <p:cNvGrpSpPr/>
        <p:nvPr/>
      </p:nvGrpSpPr>
      <p:grpSpPr>
        <a:xfrm>
          <a:off x="0" y="0"/>
          <a:ext cx="0" cy="0"/>
          <a:chOff x="0" y="0"/>
          <a:chExt cx="0" cy="0"/>
        </a:xfrm>
      </p:grpSpPr>
      <p:sp>
        <p:nvSpPr>
          <p:cNvPr id="1048895" name="Date Placeholder 1"/>
          <p:cNvSpPr>
            <a:spLocks noGrp="1"/>
          </p:cNvSpPr>
          <p:nvPr>
            <p:ph type="dt" sz="half" idx="10"/>
          </p:nvPr>
        </p:nvSpPr>
        <p:spPr/>
        <p:txBody>
          <a:bodyPr/>
          <a:p>
            <a:fld id="{124C0853-6A14-431A-86EF-48A3F842DAF0}" type="datetimeFigureOut">
              <a:rPr lang="en-US" smtClean="0"/>
              <a:t>4/13/2019</a:t>
            </a:fld>
            <a:endParaRPr lang="en-US"/>
          </a:p>
        </p:txBody>
      </p:sp>
      <p:sp>
        <p:nvSpPr>
          <p:cNvPr id="1048896" name="Footer Placeholder 2"/>
          <p:cNvSpPr>
            <a:spLocks noGrp="1"/>
          </p:cNvSpPr>
          <p:nvPr>
            <p:ph type="ftr" sz="quarter" idx="11"/>
          </p:nvPr>
        </p:nvSpPr>
        <p:spPr/>
        <p:txBody>
          <a:bodyPr/>
          <a:p>
            <a:endParaRPr lang="en-US"/>
          </a:p>
        </p:txBody>
      </p:sp>
      <p:sp>
        <p:nvSpPr>
          <p:cNvPr id="1048897" name="Slide Number Placeholder 3"/>
          <p:cNvSpPr>
            <a:spLocks noGrp="1"/>
          </p:cNvSpPr>
          <p:nvPr>
            <p:ph type="sldNum" sz="quarter" idx="12"/>
          </p:nvPr>
        </p:nvSpPr>
        <p:spPr/>
        <p:txBody>
          <a:bodyPr/>
          <a:p>
            <a:fld id="{40DABE29-DD05-4439-9B4B-FB954AFD6E8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74" name=""/>
        <p:cNvGrpSpPr/>
        <p:nvPr/>
      </p:nvGrpSpPr>
      <p:grpSpPr>
        <a:xfrm>
          <a:off x="0" y="0"/>
          <a:ext cx="0" cy="0"/>
          <a:chOff x="0" y="0"/>
          <a:chExt cx="0" cy="0"/>
        </a:xfrm>
      </p:grpSpPr>
      <p:sp>
        <p:nvSpPr>
          <p:cNvPr id="1048898"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899"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00"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1048901" name="Date Placeholder 4"/>
          <p:cNvSpPr>
            <a:spLocks noGrp="1"/>
          </p:cNvSpPr>
          <p:nvPr>
            <p:ph type="dt" sz="half" idx="10"/>
          </p:nvPr>
        </p:nvSpPr>
        <p:spPr/>
        <p:txBody>
          <a:bodyPr/>
          <a:p>
            <a:fld id="{124C0853-6A14-431A-86EF-48A3F842DAF0}" type="datetimeFigureOut">
              <a:rPr lang="en-US" smtClean="0"/>
              <a:t>4/13/2019</a:t>
            </a:fld>
            <a:endParaRPr lang="en-US"/>
          </a:p>
        </p:txBody>
      </p:sp>
      <p:sp>
        <p:nvSpPr>
          <p:cNvPr id="1048902" name="Footer Placeholder 5"/>
          <p:cNvSpPr>
            <a:spLocks noGrp="1"/>
          </p:cNvSpPr>
          <p:nvPr>
            <p:ph type="ftr" sz="quarter" idx="11"/>
          </p:nvPr>
        </p:nvSpPr>
        <p:spPr/>
        <p:txBody>
          <a:bodyPr/>
          <a:p>
            <a:endParaRPr lang="en-US"/>
          </a:p>
        </p:txBody>
      </p:sp>
      <p:sp>
        <p:nvSpPr>
          <p:cNvPr id="1048903" name="Slide Number Placeholder 6"/>
          <p:cNvSpPr>
            <a:spLocks noGrp="1"/>
          </p:cNvSpPr>
          <p:nvPr>
            <p:ph type="sldNum" sz="quarter" idx="12"/>
          </p:nvPr>
        </p:nvSpPr>
        <p:spPr/>
        <p:txBody>
          <a:bodyPr/>
          <a:p>
            <a:fld id="{40DABE29-DD05-4439-9B4B-FB954AFD6E8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68" name=""/>
        <p:cNvGrpSpPr/>
        <p:nvPr/>
      </p:nvGrpSpPr>
      <p:grpSpPr>
        <a:xfrm>
          <a:off x="0" y="0"/>
          <a:ext cx="0" cy="0"/>
          <a:chOff x="0" y="0"/>
          <a:chExt cx="0" cy="0"/>
        </a:xfrm>
      </p:grpSpPr>
      <p:sp>
        <p:nvSpPr>
          <p:cNvPr id="1048865"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866"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867"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1048868" name="Date Placeholder 4"/>
          <p:cNvSpPr>
            <a:spLocks noGrp="1"/>
          </p:cNvSpPr>
          <p:nvPr>
            <p:ph type="dt" sz="half" idx="10"/>
          </p:nvPr>
        </p:nvSpPr>
        <p:spPr/>
        <p:txBody>
          <a:bodyPr/>
          <a:p>
            <a:fld id="{124C0853-6A14-431A-86EF-48A3F842DAF0}" type="datetimeFigureOut">
              <a:rPr lang="en-US" smtClean="0"/>
              <a:t>4/13/2019</a:t>
            </a:fld>
            <a:endParaRPr lang="en-US"/>
          </a:p>
        </p:txBody>
      </p:sp>
      <p:sp>
        <p:nvSpPr>
          <p:cNvPr id="1048869" name="Footer Placeholder 5"/>
          <p:cNvSpPr>
            <a:spLocks noGrp="1"/>
          </p:cNvSpPr>
          <p:nvPr>
            <p:ph type="ftr" sz="quarter" idx="11"/>
          </p:nvPr>
        </p:nvSpPr>
        <p:spPr/>
        <p:txBody>
          <a:bodyPr/>
          <a:p>
            <a:endParaRPr lang="en-US"/>
          </a:p>
        </p:txBody>
      </p:sp>
      <p:sp>
        <p:nvSpPr>
          <p:cNvPr id="1048870" name="Slide Number Placeholder 6"/>
          <p:cNvSpPr>
            <a:spLocks noGrp="1"/>
          </p:cNvSpPr>
          <p:nvPr>
            <p:ph type="sldNum" sz="quarter" idx="12"/>
          </p:nvPr>
        </p:nvSpPr>
        <p:spPr/>
        <p:txBody>
          <a:bodyPr/>
          <a:p>
            <a:fld id="{40DABE29-DD05-4439-9B4B-FB954AFD6E8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124C0853-6A14-431A-86EF-48A3F842DAF0}" type="datetimeFigureOut">
              <a:rPr lang="en-US" smtClean="0"/>
              <a:t>4/13/2019</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40DABE29-DD05-4439-9B4B-FB954AFD6E83}"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hyperlink" Target="file:///C:\Users\Administrator\JEREMY\Module%204%20Specialised%20Areas\Unit%201%20Mental%20Health%20and%20Psychiatric%20Nursing\pages\pg20060428022859663.html" TargetMode="External"/><Relationship Id="rId2"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ctrTitle"/>
          </p:nvPr>
        </p:nvSpPr>
        <p:spPr>
          <a:xfrm>
            <a:off x="1524000" y="537882"/>
            <a:ext cx="9144000" cy="2972081"/>
          </a:xfrm>
        </p:spPr>
        <p:txBody>
          <a:bodyPr>
            <a:normAutofit fontScale="90000"/>
          </a:bodyPr>
          <a:p>
            <a:r>
              <a:rPr dirty="0" sz="8000" lang="en-US">
                <a:latin typeface="Times New Roman" panose="02020603050405020304" pitchFamily="18" charset="0"/>
                <a:cs typeface="Times New Roman" panose="02020603050405020304" pitchFamily="18" charset="0"/>
              </a:rPr>
              <a:t>Mental health </a:t>
            </a:r>
            <a:br>
              <a:rPr dirty="0" sz="8000" lang="en-US">
                <a:latin typeface="Times New Roman" panose="02020603050405020304" pitchFamily="18" charset="0"/>
                <a:cs typeface="Times New Roman" panose="02020603050405020304" pitchFamily="18" charset="0"/>
              </a:rPr>
            </a:br>
            <a:r>
              <a:rPr dirty="0" sz="8000" lang="en-US">
                <a:latin typeface="Times New Roman" panose="02020603050405020304" pitchFamily="18" charset="0"/>
                <a:cs typeface="Times New Roman" panose="02020603050405020304" pitchFamily="18" charset="0"/>
              </a:rPr>
              <a:t>and </a:t>
            </a:r>
            <a:br>
              <a:rPr dirty="0" sz="8000" lang="en-US">
                <a:latin typeface="Times New Roman" panose="02020603050405020304" pitchFamily="18" charset="0"/>
                <a:cs typeface="Times New Roman" panose="02020603050405020304" pitchFamily="18" charset="0"/>
              </a:rPr>
            </a:br>
            <a:r>
              <a:rPr dirty="0" sz="8000" lang="en-US">
                <a:latin typeface="Times New Roman" panose="02020603050405020304" pitchFamily="18" charset="0"/>
                <a:cs typeface="Times New Roman" panose="02020603050405020304" pitchFamily="18" charset="0"/>
              </a:rPr>
              <a:t>psychiatric nursing</a:t>
            </a:r>
          </a:p>
        </p:txBody>
      </p:sp>
      <p:sp>
        <p:nvSpPr>
          <p:cNvPr id="1048587" name="Subtitle 2"/>
          <p:cNvSpPr>
            <a:spLocks noGrp="1"/>
          </p:cNvSpPr>
          <p:nvPr>
            <p:ph type="subTitle" idx="1"/>
          </p:nvPr>
        </p:nvSpPr>
        <p:spPr/>
        <p:txBody>
          <a:bodyPr>
            <a:normAutofit/>
          </a:bodyPr>
          <a:p>
            <a:endParaRPr dirty="0" sz="6000" lang="en-US">
              <a:latin typeface="Algerian" panose="04020705040A02060702"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609" name="Title 1"/>
          <p:cNvSpPr>
            <a:spLocks noGrp="1"/>
          </p:cNvSpPr>
          <p:nvPr>
            <p:ph type="title"/>
          </p:nvPr>
        </p:nvSpPr>
        <p:spPr/>
        <p:txBody>
          <a:bodyPr/>
          <a:p>
            <a:r>
              <a:rPr b="1" dirty="0" lang="en-US"/>
              <a:t>Theories of psychiatric development</a:t>
            </a:r>
          </a:p>
        </p:txBody>
      </p:sp>
      <p:sp>
        <p:nvSpPr>
          <p:cNvPr id="1048610" name="Content Placeholder 2"/>
          <p:cNvSpPr>
            <a:spLocks noGrp="1"/>
          </p:cNvSpPr>
          <p:nvPr>
            <p:ph idx="1"/>
          </p:nvPr>
        </p:nvSpPr>
        <p:spPr/>
        <p:txBody>
          <a:bodyPr/>
          <a:p>
            <a:r>
              <a:rPr dirty="0" lang="en-US">
                <a:ea typeface="Times New Roman" panose="02020603050405020304" pitchFamily="18" charset="0"/>
              </a:rPr>
              <a:t>For one said to be healthy, normal growth and development </a:t>
            </a:r>
            <a:br>
              <a:rPr dirty="0" lang="en-US">
                <a:ea typeface="Times New Roman" panose="02020603050405020304" pitchFamily="18" charset="0"/>
              </a:rPr>
            </a:br>
            <a:r>
              <a:rPr dirty="0" lang="en-US">
                <a:ea typeface="Times New Roman" panose="02020603050405020304" pitchFamily="18" charset="0"/>
              </a:rPr>
              <a:t>must have taken place</a:t>
            </a:r>
            <a:r>
              <a:rPr dirty="0" lang="en-US">
                <a:latin typeface="Arial" panose="020B0604020202020204" pitchFamily="34" charset="0"/>
                <a:ea typeface="Times New Roman" panose="02020603050405020304" pitchFamily="18" charset="0"/>
              </a:rPr>
              <a:t>. </a:t>
            </a:r>
          </a:p>
          <a:p>
            <a:r>
              <a:rPr dirty="0" lang="en-US">
                <a:ea typeface="Times New Roman" panose="02020603050405020304" pitchFamily="18" charset="0"/>
              </a:rPr>
              <a:t>To assist in looking at growth and development, you are going to look at the two main theories </a:t>
            </a:r>
            <a:br>
              <a:rPr dirty="0" lang="en-US">
                <a:ea typeface="Times New Roman" panose="02020603050405020304" pitchFamily="18" charset="0"/>
              </a:rPr>
            </a:br>
            <a:r>
              <a:rPr dirty="0" lang="en-US">
                <a:ea typeface="Times New Roman" panose="02020603050405020304" pitchFamily="18" charset="0"/>
              </a:rPr>
              <a:t>of personality development. </a:t>
            </a:r>
          </a:p>
          <a:p>
            <a:pPr indent="0" marL="0">
              <a:buNone/>
            </a:pPr>
            <a:r>
              <a:rPr b="1" dirty="0" lang="en-US"/>
              <a:t>These are: </a:t>
            </a:r>
          </a:p>
          <a:p>
            <a:pPr algn="just" lvl="0" marR="0">
              <a:spcBef>
                <a:spcPts val="0"/>
              </a:spcBef>
              <a:spcAft>
                <a:spcPts val="0"/>
              </a:spcAft>
              <a:buSzPts val="1000"/>
              <a:buFont typeface="Wingdings" panose="05000000000000000000" pitchFamily="2" charset="2"/>
              <a:buChar char="Ø"/>
              <a:tabLst>
                <a:tab algn="l" pos="457200"/>
              </a:tabLst>
            </a:pPr>
            <a:r>
              <a:rPr dirty="0" lang="en-US">
                <a:ea typeface="Times New Roman" panose="02020603050405020304" pitchFamily="18" charset="0"/>
              </a:rPr>
              <a:t>Psychoanalytic theory by Sigmund Freud</a:t>
            </a:r>
            <a:endParaRPr dirty="0" sz="4000" lang="en-US">
              <a:effectLst/>
              <a:ea typeface="Times New Roman" panose="02020603050405020304" pitchFamily="18" charset="0"/>
            </a:endParaRPr>
          </a:p>
          <a:p>
            <a:pPr algn="just" lvl="0" marR="0">
              <a:spcBef>
                <a:spcPts val="0"/>
              </a:spcBef>
              <a:spcAft>
                <a:spcPts val="0"/>
              </a:spcAft>
              <a:buSzPts val="1000"/>
              <a:buFont typeface="Wingdings" panose="05000000000000000000" pitchFamily="2" charset="2"/>
              <a:buChar char="Ø"/>
              <a:tabLst>
                <a:tab algn="l" pos="457200"/>
              </a:tabLst>
            </a:pPr>
            <a:r>
              <a:rPr dirty="0" lang="en-US">
                <a:ea typeface="Times New Roman" panose="02020603050405020304" pitchFamily="18" charset="0"/>
              </a:rPr>
              <a:t>Social learning theory by Erik Erickson</a:t>
            </a:r>
            <a:endParaRPr dirty="0" sz="4000" lang="en-US">
              <a:effectLst/>
              <a:ea typeface="Times New Roman" panose="02020603050405020304" pitchFamily="18" charset="0"/>
            </a:endParaRPr>
          </a:p>
          <a:p>
            <a:endParaRPr dirty="0" lang="en-US"/>
          </a:p>
          <a:p>
            <a:endParaRPr dirty="0"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340" name=""/>
        <p:cNvGrpSpPr/>
        <p:nvPr/>
      </p:nvGrpSpPr>
      <p:grpSpPr>
        <a:xfrm>
          <a:off x="0" y="0"/>
          <a:ext cx="0" cy="0"/>
          <a:chOff x="0" y="0"/>
          <a:chExt cx="0" cy="0"/>
        </a:xfrm>
      </p:grpSpPr>
      <p:sp>
        <p:nvSpPr>
          <p:cNvPr id="1048711" name="Content Placeholder 2"/>
          <p:cNvSpPr>
            <a:spLocks noGrp="1"/>
          </p:cNvSpPr>
          <p:nvPr>
            <p:ph idx="1"/>
          </p:nvPr>
        </p:nvSpPr>
        <p:spPr>
          <a:xfrm>
            <a:off x="838200" y="365760"/>
            <a:ext cx="10515600" cy="6088828"/>
          </a:xfrm>
        </p:spPr>
        <p:txBody>
          <a:bodyPr>
            <a:noAutofit/>
          </a:bodyPr>
          <a:p>
            <a:pPr indent="0" marL="0" marR="0">
              <a:lnSpc>
                <a:spcPct val="100000"/>
              </a:lnSpc>
              <a:spcBef>
                <a:spcPts val="0"/>
              </a:spcBef>
              <a:spcAft>
                <a:spcPts val="0"/>
              </a:spcAft>
              <a:buNone/>
            </a:pPr>
            <a:r>
              <a:rPr b="1" dirty="0" lang="en-US">
                <a:ea typeface="Times New Roman" panose="02020603050405020304" pitchFamily="18" charset="0"/>
              </a:rPr>
              <a:t>Sexual History</a:t>
            </a:r>
            <a:endParaRPr dirty="0" lang="en-US">
              <a:ea typeface="Times New Roman" panose="02020603050405020304" pitchFamily="18" charset="0"/>
            </a:endParaRPr>
          </a:p>
          <a:p>
            <a:pPr marL="0" marR="0">
              <a:lnSpc>
                <a:spcPct val="100000"/>
              </a:lnSpc>
              <a:spcBef>
                <a:spcPts val="0"/>
              </a:spcBef>
              <a:spcAft>
                <a:spcPts val="0"/>
              </a:spcAft>
            </a:pPr>
            <a:r>
              <a:rPr dirty="0" lang="en-US">
                <a:ea typeface="Times New Roman" panose="02020603050405020304" pitchFamily="18" charset="0"/>
              </a:rPr>
              <a:t>In taking down this information, you are aiming to check the degree of sexual satisfaction with the marriage partner, male or female friend, frequency of sexual relationships and the patient’s attitude to sex.</a:t>
            </a:r>
          </a:p>
          <a:p>
            <a:pPr indent="0" marL="0" marR="0">
              <a:lnSpc>
                <a:spcPct val="100000"/>
              </a:lnSpc>
              <a:spcBef>
                <a:spcPts val="0"/>
              </a:spcBef>
              <a:spcAft>
                <a:spcPts val="0"/>
              </a:spcAft>
              <a:buNone/>
            </a:pPr>
            <a:r>
              <a:rPr b="1" dirty="0" lang="en-US">
                <a:ea typeface="Times New Roman" panose="02020603050405020304" pitchFamily="18" charset="0"/>
              </a:rPr>
              <a:t> Family History</a:t>
            </a:r>
            <a:endParaRPr dirty="0" lang="en-US">
              <a:ea typeface="Times New Roman" panose="02020603050405020304" pitchFamily="18" charset="0"/>
            </a:endParaRPr>
          </a:p>
          <a:p>
            <a:pPr indent="0" marL="0" marR="0">
              <a:lnSpc>
                <a:spcPct val="100000"/>
              </a:lnSpc>
              <a:spcBef>
                <a:spcPts val="0"/>
              </a:spcBef>
              <a:spcAft>
                <a:spcPts val="0"/>
              </a:spcAft>
              <a:buNone/>
            </a:pPr>
            <a:r>
              <a:rPr dirty="0" lang="en-US">
                <a:ea typeface="Times New Roman" panose="02020603050405020304" pitchFamily="18" charset="0"/>
              </a:rPr>
              <a:t>Ask the patient about their parents, brothers and sisters. For each one of them you are trying to find out whether they are married, occupation etc. in an attempt to identify possible family </a:t>
            </a:r>
            <a:r>
              <a:rPr dirty="0" lang="en-US" err="1">
                <a:ea typeface="Times New Roman" panose="02020603050405020304" pitchFamily="18" charset="0"/>
              </a:rPr>
              <a:t>behavioural</a:t>
            </a:r>
            <a:r>
              <a:rPr dirty="0" lang="en-US">
                <a:ea typeface="Times New Roman" panose="02020603050405020304" pitchFamily="18" charset="0"/>
              </a:rPr>
              <a:t> patterns. </a:t>
            </a:r>
          </a:p>
          <a:p>
            <a:pPr marL="0" marR="0">
              <a:spcBef>
                <a:spcPts val="0"/>
              </a:spcBef>
              <a:spcAft>
                <a:spcPts val="0"/>
              </a:spcAft>
            </a:pPr>
            <a:r>
              <a:rPr dirty="0" lang="en-US">
                <a:ea typeface="Times New Roman" panose="02020603050405020304" pitchFamily="18" charset="0"/>
              </a:rPr>
              <a:t>If the patient is married, try and find out and find out the sibling line up of the patient’s spouse as well.</a:t>
            </a:r>
          </a:p>
          <a:p>
            <a:pPr indent="0" marL="0" marR="0">
              <a:spcBef>
                <a:spcPts val="0"/>
              </a:spcBef>
              <a:spcAft>
                <a:spcPts val="0"/>
              </a:spcAft>
              <a:buNone/>
            </a:pPr>
            <a:r>
              <a:rPr b="1" dirty="0" lang="en-US">
                <a:ea typeface="Times New Roman" panose="02020603050405020304" pitchFamily="18" charset="0"/>
              </a:rPr>
              <a:t> Past Medical and Psychiatric History</a:t>
            </a: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By taking down the patient’s medical history, you are in a position to find out about any medical conditions the patient has suffered, which may have affected their mental health. </a:t>
            </a:r>
          </a:p>
          <a:p>
            <a:pPr indent="0" marL="0">
              <a:lnSpc>
                <a:spcPct val="100000"/>
              </a:lnSpc>
              <a:buNone/>
            </a:pPr>
            <a:r>
              <a:rPr dirty="0" lang="en-US">
                <a:ea typeface="Times New Roman" panose="02020603050405020304" pitchFamily="18" charset="0"/>
              </a:rPr>
              <a:t> </a:t>
            </a:r>
            <a:endParaRPr dirty="0"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341" name=""/>
        <p:cNvGrpSpPr/>
        <p:nvPr/>
      </p:nvGrpSpPr>
      <p:grpSpPr>
        <a:xfrm>
          <a:off x="0" y="0"/>
          <a:ext cx="0" cy="0"/>
          <a:chOff x="0" y="0"/>
          <a:chExt cx="0" cy="0"/>
        </a:xfrm>
      </p:grpSpPr>
      <p:sp>
        <p:nvSpPr>
          <p:cNvPr id="1048712" name="Content Placeholder 2"/>
          <p:cNvSpPr>
            <a:spLocks noGrp="1"/>
          </p:cNvSpPr>
          <p:nvPr>
            <p:ph idx="1"/>
          </p:nvPr>
        </p:nvSpPr>
        <p:spPr>
          <a:xfrm>
            <a:off x="859716" y="451822"/>
            <a:ext cx="10515600" cy="5983326"/>
          </a:xfrm>
        </p:spPr>
        <p:txBody>
          <a:bodyPr>
            <a:normAutofit lnSpcReduction="10000"/>
          </a:bodyPr>
          <a:p>
            <a:pPr indent="0" marL="0">
              <a:buNone/>
            </a:pPr>
            <a:r>
              <a:rPr dirty="0" lang="en-US"/>
              <a:t>                               </a:t>
            </a:r>
            <a:r>
              <a:rPr b="1" dirty="0" sz="3200" lang="en-US"/>
              <a:t>MENTAL STATUS ASSESSMENT</a:t>
            </a:r>
          </a:p>
          <a:p>
            <a:pPr indent="0" marL="0">
              <a:lnSpc>
                <a:spcPct val="100000"/>
              </a:lnSpc>
              <a:buNone/>
            </a:pPr>
            <a:r>
              <a:rPr dirty="0" lang="en-US"/>
              <a:t>It is designed to obtain information about specific aspects of individual mental state  time of interview.</a:t>
            </a:r>
          </a:p>
          <a:p>
            <a:pPr indent="0" marL="0">
              <a:lnSpc>
                <a:spcPct val="100000"/>
              </a:lnSpc>
              <a:buNone/>
            </a:pPr>
            <a:r>
              <a:rPr b="1" dirty="0" lang="en-US"/>
              <a:t>     </a:t>
            </a:r>
            <a:r>
              <a:rPr b="1" dirty="0" sz="4400" lang="en-US"/>
              <a:t>Components</a:t>
            </a:r>
          </a:p>
          <a:p>
            <a:pPr indent="-514350" marL="514350">
              <a:lnSpc>
                <a:spcPct val="100000"/>
              </a:lnSpc>
              <a:buFont typeface="+mj-lt"/>
              <a:buAutoNum type="arabicPeriod"/>
            </a:pPr>
            <a:r>
              <a:rPr b="1" dirty="0" lang="en-US"/>
              <a:t> THE APPEARANCE  : </a:t>
            </a:r>
            <a:r>
              <a:rPr dirty="0" lang="en-US"/>
              <a:t>general appearance and clothing, </a:t>
            </a:r>
          </a:p>
          <a:p>
            <a:pPr>
              <a:lnSpc>
                <a:spcPct val="100000"/>
              </a:lnSpc>
            </a:pPr>
            <a:r>
              <a:rPr dirty="0" lang="en-US"/>
              <a:t>This suggests several possibilities including alcoholism, drug addiction, depression, dementia, or schizophrenia.</a:t>
            </a:r>
          </a:p>
          <a:p>
            <a:pPr>
              <a:lnSpc>
                <a:spcPct val="100000"/>
              </a:lnSpc>
            </a:pPr>
            <a:r>
              <a:rPr b="1" dirty="0" lang="en-US"/>
              <a:t>Maniac patients </a:t>
            </a:r>
            <a:r>
              <a:rPr dirty="0" lang="en-US"/>
              <a:t>may wear bright colours, adopt strange styles of dressing or appear poorly groomed. The interview should also note the patients body build, recent weight loss should alert a possibility of physical illness or anorexia nervosa, depressive disorder or chronic anxiety disorder.</a:t>
            </a:r>
          </a:p>
          <a:p>
            <a:pPr indent="0" marL="0">
              <a:buNone/>
            </a:pPr>
            <a:endParaRPr dirty="0"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342" name=""/>
        <p:cNvGrpSpPr/>
        <p:nvPr/>
      </p:nvGrpSpPr>
      <p:grpSpPr>
        <a:xfrm>
          <a:off x="0" y="0"/>
          <a:ext cx="0" cy="0"/>
          <a:chOff x="0" y="0"/>
          <a:chExt cx="0" cy="0"/>
        </a:xfrm>
      </p:grpSpPr>
      <p:sp>
        <p:nvSpPr>
          <p:cNvPr id="1048713" name="Content Placeholder 2"/>
          <p:cNvSpPr>
            <a:spLocks noGrp="1"/>
          </p:cNvSpPr>
          <p:nvPr>
            <p:ph idx="1"/>
          </p:nvPr>
        </p:nvSpPr>
        <p:spPr>
          <a:xfrm>
            <a:off x="838200" y="365760"/>
            <a:ext cx="10515600" cy="5992009"/>
          </a:xfrm>
        </p:spPr>
        <p:txBody>
          <a:bodyPr>
            <a:normAutofit fontScale="92500" lnSpcReduction="10000"/>
          </a:bodyPr>
          <a:p>
            <a:pPr indent="0" marL="0">
              <a:buNone/>
            </a:pPr>
            <a:r>
              <a:rPr b="1" dirty="0" lang="en-US"/>
              <a:t>                                                Facial appearance</a:t>
            </a:r>
          </a:p>
          <a:p>
            <a:r>
              <a:rPr dirty="0" lang="en-US"/>
              <a:t>Provides information about mood </a:t>
            </a:r>
          </a:p>
          <a:p>
            <a:r>
              <a:rPr b="1" dirty="0" lang="en-US"/>
              <a:t>In depression- </a:t>
            </a:r>
            <a:r>
              <a:rPr dirty="0" lang="en-US"/>
              <a:t>turning down of the corners of the mouth.</a:t>
            </a:r>
          </a:p>
          <a:p>
            <a:r>
              <a:rPr b="1" dirty="0" lang="en-US"/>
              <a:t>Anxious patient- </a:t>
            </a:r>
            <a:r>
              <a:rPr dirty="0" lang="en-US"/>
              <a:t>have horizontal creases on the forehead, raised eyebrows, widened and dilate pupils.</a:t>
            </a:r>
          </a:p>
          <a:p>
            <a:r>
              <a:rPr b="1" dirty="0" lang="en-US"/>
              <a:t>Irritability, anger facial </a:t>
            </a:r>
            <a:r>
              <a:rPr dirty="0" lang="en-US"/>
              <a:t>appearance may also suggest physical conditions such as thyrotoxicosis</a:t>
            </a:r>
          </a:p>
          <a:p>
            <a:r>
              <a:rPr b="1" dirty="0" lang="en-US"/>
              <a:t>Posture and movement- </a:t>
            </a:r>
            <a:r>
              <a:rPr dirty="0" lang="en-US"/>
              <a:t>reflect mood. A depressed patient characteristically  sits leaning forward, with shoulders hunched ,the head inclined downwards and gaze directed to the floor.</a:t>
            </a:r>
          </a:p>
          <a:p>
            <a:r>
              <a:rPr dirty="0" lang="en-US"/>
              <a:t>An anxious patient sits upright with head erect, often on the edge of the chair and hands gripping its sides.</a:t>
            </a:r>
          </a:p>
          <a:p>
            <a:r>
              <a:rPr dirty="0" lang="en-US"/>
              <a:t>An anxious patients with agitated expression may often be restless, touching jewelry, adjusting clothing or picking at the finger nails. Maniac patients are overactive and restless.</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343" name=""/>
        <p:cNvGrpSpPr/>
        <p:nvPr/>
      </p:nvGrpSpPr>
      <p:grpSpPr>
        <a:xfrm>
          <a:off x="0" y="0"/>
          <a:ext cx="0" cy="0"/>
          <a:chOff x="0" y="0"/>
          <a:chExt cx="0" cy="0"/>
        </a:xfrm>
      </p:grpSpPr>
      <p:sp>
        <p:nvSpPr>
          <p:cNvPr id="1048714" name="Content Placeholder 2"/>
          <p:cNvSpPr>
            <a:spLocks noGrp="1"/>
          </p:cNvSpPr>
          <p:nvPr>
            <p:ph idx="1"/>
          </p:nvPr>
        </p:nvSpPr>
        <p:spPr>
          <a:xfrm>
            <a:off x="838200" y="333487"/>
            <a:ext cx="10515600" cy="6153374"/>
          </a:xfrm>
        </p:spPr>
        <p:txBody>
          <a:bodyPr>
            <a:normAutofit lnSpcReduction="10000"/>
          </a:bodyPr>
          <a:p>
            <a:pPr indent="0" marL="0">
              <a:buNone/>
            </a:pPr>
            <a:r>
              <a:rPr dirty="0" lang="en-US"/>
              <a:t> </a:t>
            </a:r>
            <a:r>
              <a:rPr b="1" dirty="0" lang="en-US"/>
              <a:t>2. BEHAVIOUR: </a:t>
            </a:r>
          </a:p>
          <a:p>
            <a:r>
              <a:rPr dirty="0" lang="en-US"/>
              <a:t>Maniac patient often breaks social conversations  to people they do not know well.</a:t>
            </a:r>
          </a:p>
          <a:p>
            <a:r>
              <a:rPr dirty="0" lang="en-US"/>
              <a:t>Demented patients sometimes may answer inappropriately or preoccupy themselves with their own things as if nothing was going on.</a:t>
            </a:r>
          </a:p>
          <a:p>
            <a:r>
              <a:rPr dirty="0" lang="en-US"/>
              <a:t>Motor behavior encountered mainly in schizophrenia like stereotype (repetitive non goal oriented behavior) posturing and negativism.</a:t>
            </a:r>
          </a:p>
          <a:p>
            <a:r>
              <a:rPr dirty="0" lang="en-US"/>
              <a:t>Patient present with bizarre mannerism like inappropriate laughing or gait.</a:t>
            </a:r>
          </a:p>
          <a:p>
            <a:pPr indent="0" marL="0">
              <a:buNone/>
            </a:pPr>
            <a:r>
              <a:rPr b="1" dirty="0" lang="en-US"/>
              <a:t>3. ATTITUDE </a:t>
            </a:r>
          </a:p>
          <a:p>
            <a:pPr indent="0" marL="0">
              <a:buNone/>
            </a:pPr>
            <a:r>
              <a:rPr dirty="0" lang="en-US"/>
              <a:t>this refers to the patient’s approach to the interview process and the interaction with the examiner. The patients attitude may be describe for example as cooperative,, uncooperative, hostile, guarded, suspicious or regressed.</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344" name=""/>
        <p:cNvGrpSpPr/>
        <p:nvPr/>
      </p:nvGrpSpPr>
      <p:grpSpPr>
        <a:xfrm>
          <a:off x="0" y="0"/>
          <a:ext cx="0" cy="0"/>
          <a:chOff x="0" y="0"/>
          <a:chExt cx="0" cy="0"/>
        </a:xfrm>
      </p:grpSpPr>
      <p:sp>
        <p:nvSpPr>
          <p:cNvPr id="1048715" name="Content Placeholder 2"/>
          <p:cNvSpPr>
            <a:spLocks noGrp="1"/>
          </p:cNvSpPr>
          <p:nvPr>
            <p:ph idx="1"/>
          </p:nvPr>
        </p:nvSpPr>
        <p:spPr>
          <a:xfrm>
            <a:off x="838200" y="398032"/>
            <a:ext cx="10515600" cy="6002767"/>
          </a:xfrm>
        </p:spPr>
        <p:txBody>
          <a:bodyPr/>
          <a:p>
            <a:pPr indent="0" marL="0">
              <a:buNone/>
            </a:pPr>
            <a:r>
              <a:rPr b="1" dirty="0" lang="en-US"/>
              <a:t>4. SPEECH</a:t>
            </a:r>
          </a:p>
          <a:p>
            <a:r>
              <a:rPr dirty="0" lang="en-US"/>
              <a:t>the speech could be relevant or irrelevant</a:t>
            </a:r>
          </a:p>
          <a:p>
            <a:r>
              <a:rPr dirty="0" lang="en-US"/>
              <a:t>Coherent or incoherent </a:t>
            </a:r>
          </a:p>
          <a:p>
            <a:r>
              <a:rPr dirty="0" lang="en-US"/>
              <a:t>Mutism poverty of speech , circumstantiality etc.</a:t>
            </a:r>
          </a:p>
          <a:p>
            <a:pPr indent="0" marL="0">
              <a:buNone/>
            </a:pPr>
            <a:r>
              <a:rPr b="1" dirty="0" lang="en-US"/>
              <a:t>5. MOOD AND AFFECT</a:t>
            </a:r>
          </a:p>
          <a:p>
            <a:r>
              <a:rPr b="1" dirty="0" lang="en-US"/>
              <a:t>Mood</a:t>
            </a:r>
            <a:r>
              <a:rPr dirty="0" lang="en-US"/>
              <a:t> is described using patients own words and can be described as euphoric, neutral , angry, dysphoric, anxious individuals may be unable to describe their subjective mood state..</a:t>
            </a:r>
          </a:p>
          <a:p>
            <a:r>
              <a:rPr b="1" dirty="0" lang="en-US"/>
              <a:t>Affect</a:t>
            </a:r>
            <a:r>
              <a:rPr dirty="0" lang="en-US"/>
              <a:t> is described by labeling the apparent emotion conveyed by the persons nonverbal behavior (anxious, sad </a:t>
            </a:r>
            <a:r>
              <a:rPr dirty="0" lang="en-US" err="1"/>
              <a:t>etc</a:t>
            </a:r>
            <a:r>
              <a:rPr dirty="0" lang="en-US"/>
              <a:t>,). Affect  may be described as appropriate or inappropriate.</a:t>
            </a:r>
            <a:endParaRPr b="1" dirty="0" lang="en-US"/>
          </a:p>
          <a:p>
            <a:pPr indent="0" marL="0">
              <a:buNone/>
            </a:pPr>
            <a:endParaRPr b="1" dirty="0"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345" name=""/>
        <p:cNvGrpSpPr/>
        <p:nvPr/>
      </p:nvGrpSpPr>
      <p:grpSpPr>
        <a:xfrm>
          <a:off x="0" y="0"/>
          <a:ext cx="0" cy="0"/>
          <a:chOff x="0" y="0"/>
          <a:chExt cx="0" cy="0"/>
        </a:xfrm>
      </p:grpSpPr>
      <p:sp>
        <p:nvSpPr>
          <p:cNvPr id="1048716" name="Content Placeholder 2"/>
          <p:cNvSpPr>
            <a:spLocks noGrp="1"/>
          </p:cNvSpPr>
          <p:nvPr>
            <p:ph idx="1"/>
          </p:nvPr>
        </p:nvSpPr>
        <p:spPr>
          <a:xfrm>
            <a:off x="838200" y="355002"/>
            <a:ext cx="10515600" cy="6099586"/>
          </a:xfrm>
        </p:spPr>
        <p:txBody>
          <a:bodyPr>
            <a:normAutofit lnSpcReduction="10000"/>
          </a:bodyPr>
          <a:p>
            <a:pPr indent="0" marL="0">
              <a:buNone/>
            </a:pPr>
            <a:r>
              <a:rPr b="1" dirty="0" lang="en-US"/>
              <a:t>6. PERCEPTION: </a:t>
            </a:r>
          </a:p>
          <a:p>
            <a:pPr indent="0" marL="0">
              <a:buNone/>
            </a:pPr>
            <a:r>
              <a:rPr dirty="0" lang="en-US"/>
              <a:t>this is any sensory experience; assess for</a:t>
            </a:r>
            <a:r>
              <a:rPr b="1" dirty="0" lang="en-US"/>
              <a:t> hallucination </a:t>
            </a:r>
            <a:r>
              <a:rPr dirty="0" lang="en-US"/>
              <a:t>and </a:t>
            </a:r>
            <a:r>
              <a:rPr b="1" dirty="0" lang="en-US"/>
              <a:t>illusion</a:t>
            </a:r>
          </a:p>
          <a:p>
            <a:pPr indent="0" marL="0">
              <a:buNone/>
            </a:pPr>
            <a:r>
              <a:rPr b="1" dirty="0" lang="en-US"/>
              <a:t>7.TOUGHT  PROCESS AND CONTENT</a:t>
            </a:r>
          </a:p>
          <a:p>
            <a:pPr indent="0" marL="0">
              <a:buNone/>
            </a:pPr>
            <a:r>
              <a:rPr dirty="0" lang="en-US"/>
              <a:t>Thought </a:t>
            </a:r>
            <a:r>
              <a:rPr b="1" dirty="0" lang="en-US"/>
              <a:t>content</a:t>
            </a:r>
            <a:r>
              <a:rPr dirty="0" lang="en-US"/>
              <a:t> could be delusion, phobias, obsessions</a:t>
            </a:r>
          </a:p>
          <a:p>
            <a:pPr indent="0" marL="0">
              <a:buNone/>
            </a:pPr>
            <a:r>
              <a:rPr dirty="0" lang="en-US"/>
              <a:t>Thought </a:t>
            </a:r>
            <a:r>
              <a:rPr b="1" dirty="0" lang="en-US"/>
              <a:t>process</a:t>
            </a:r>
            <a:r>
              <a:rPr dirty="0" lang="en-US"/>
              <a:t>  can only be prescribed by the patient or inferred from the patients speech. E.g. flight of ideas </a:t>
            </a:r>
          </a:p>
          <a:p>
            <a:pPr indent="0" marL="0">
              <a:buNone/>
            </a:pPr>
            <a:r>
              <a:rPr b="1" dirty="0" lang="en-US"/>
              <a:t>Judgment</a:t>
            </a:r>
            <a:r>
              <a:rPr dirty="0" lang="en-US"/>
              <a:t> assess if patient is able to make sound, reasoned and responsible decision</a:t>
            </a:r>
          </a:p>
          <a:p>
            <a:pPr indent="0" marL="0">
              <a:buNone/>
            </a:pPr>
            <a:r>
              <a:rPr b="1" dirty="0" lang="en-US"/>
              <a:t>8. COGNITION</a:t>
            </a:r>
          </a:p>
          <a:p>
            <a:pPr indent="0" marL="0">
              <a:buNone/>
            </a:pPr>
            <a:r>
              <a:rPr dirty="0" lang="en-US"/>
              <a:t>This section covers the patients level of alertness, orientation, attention and concentration, memory, visuospatial functioning</a:t>
            </a:r>
          </a:p>
          <a:p>
            <a:pPr indent="0" marL="0">
              <a:buNone/>
            </a:pPr>
            <a:r>
              <a:rPr b="1" dirty="0" lang="en-US"/>
              <a:t>9. INSIGHT</a:t>
            </a:r>
          </a:p>
          <a:p>
            <a:pPr indent="0" marL="0">
              <a:buNone/>
            </a:pPr>
            <a:r>
              <a:rPr dirty="0" lang="en-US"/>
              <a:t>This  assesses  whether the person is aware that he has a mental illness or not  and whether the person understands the treatment option </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346" name=""/>
        <p:cNvGrpSpPr/>
        <p:nvPr/>
      </p:nvGrpSpPr>
      <p:grpSpPr>
        <a:xfrm>
          <a:off x="0" y="0"/>
          <a:ext cx="0" cy="0"/>
          <a:chOff x="0" y="0"/>
          <a:chExt cx="0" cy="0"/>
        </a:xfrm>
      </p:grpSpPr>
      <p:sp>
        <p:nvSpPr>
          <p:cNvPr id="1048717" name="Content Placeholder 2"/>
          <p:cNvSpPr>
            <a:spLocks noGrp="1"/>
          </p:cNvSpPr>
          <p:nvPr>
            <p:ph idx="1"/>
          </p:nvPr>
        </p:nvSpPr>
        <p:spPr>
          <a:xfrm>
            <a:off x="838200" y="311972"/>
            <a:ext cx="10515600" cy="6142616"/>
          </a:xfrm>
        </p:spPr>
        <p:txBody>
          <a:bodyPr/>
          <a:p>
            <a:pPr indent="0" marL="0" marR="0">
              <a:lnSpc>
                <a:spcPct val="100000"/>
              </a:lnSpc>
              <a:spcBef>
                <a:spcPts val="0"/>
              </a:spcBef>
              <a:spcAft>
                <a:spcPts val="0"/>
              </a:spcAft>
              <a:buNone/>
            </a:pPr>
            <a:r>
              <a:rPr b="1" dirty="0" lang="en-US">
                <a:ea typeface="Times New Roman" panose="02020603050405020304" pitchFamily="18" charset="0"/>
              </a:rPr>
              <a:t>Physical Examination</a:t>
            </a:r>
            <a:endParaRPr b="1" dirty="0" sz="4000" lang="en-US">
              <a:ea typeface="Times New Roman" panose="02020603050405020304" pitchFamily="18" charset="0"/>
            </a:endParaRPr>
          </a:p>
          <a:p>
            <a:pPr>
              <a:lnSpc>
                <a:spcPct val="100000"/>
              </a:lnSpc>
              <a:spcBef>
                <a:spcPts val="0"/>
              </a:spcBef>
            </a:pPr>
            <a:r>
              <a:rPr dirty="0" lang="en-US">
                <a:ea typeface="Times New Roman" panose="02020603050405020304" pitchFamily="18" charset="0"/>
              </a:rPr>
              <a:t>Conduct a general examination, checking for scars, deformity and number of teeth not in place. </a:t>
            </a:r>
            <a:endParaRPr dirty="0" sz="4000" lang="en-US">
              <a:ea typeface="Times New Roman" panose="02020603050405020304" pitchFamily="18" charset="0"/>
            </a:endParaRPr>
          </a:p>
          <a:p>
            <a:pPr marL="0" marR="0">
              <a:lnSpc>
                <a:spcPct val="100000"/>
              </a:lnSpc>
              <a:spcBef>
                <a:spcPts val="0"/>
              </a:spcBef>
              <a:spcAft>
                <a:spcPts val="0"/>
              </a:spcAft>
            </a:pPr>
            <a:r>
              <a:rPr dirty="0" lang="en-US">
                <a:ea typeface="Times New Roman" panose="02020603050405020304" pitchFamily="18" charset="0"/>
              </a:rPr>
              <a:t>Also check vital signs of temperature, pulse, respiration and blood pressure.</a:t>
            </a:r>
            <a:endParaRPr dirty="0" sz="4000" lang="en-US">
              <a:ea typeface="Times New Roman" panose="02020603050405020304" pitchFamily="18" charset="0"/>
            </a:endParaRPr>
          </a:p>
          <a:p>
            <a:pPr>
              <a:lnSpc>
                <a:spcPct val="100000"/>
              </a:lnSpc>
              <a:spcBef>
                <a:spcPts val="0"/>
              </a:spcBef>
            </a:pPr>
            <a:r>
              <a:rPr dirty="0" lang="en-US">
                <a:ea typeface="Times New Roman" panose="02020603050405020304" pitchFamily="18" charset="0"/>
              </a:rPr>
              <a:t> After conducting all these checks you should be able to make a provisional nursing diagnosis and draw up a plan of care using the nursing process.</a:t>
            </a:r>
            <a:endParaRPr dirty="0" sz="4000" lang="en-US">
              <a:ea typeface="Times New Roman" panose="02020603050405020304" pitchFamily="18" charset="0"/>
            </a:endParaRPr>
          </a:p>
          <a:p>
            <a:pPr indent="0" marL="0">
              <a:buNone/>
            </a:pPr>
            <a:endParaRPr dirty="0"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347" name=""/>
        <p:cNvGrpSpPr/>
        <p:nvPr/>
      </p:nvGrpSpPr>
      <p:grpSpPr>
        <a:xfrm>
          <a:off x="0" y="0"/>
          <a:ext cx="0" cy="0"/>
          <a:chOff x="0" y="0"/>
          <a:chExt cx="0" cy="0"/>
        </a:xfrm>
      </p:grpSpPr>
      <p:sp>
        <p:nvSpPr>
          <p:cNvPr id="1048718" name="Content Placeholder 2"/>
          <p:cNvSpPr>
            <a:spLocks noGrp="1"/>
          </p:cNvSpPr>
          <p:nvPr>
            <p:ph idx="1"/>
          </p:nvPr>
        </p:nvSpPr>
        <p:spPr>
          <a:xfrm>
            <a:off x="838200" y="290456"/>
            <a:ext cx="10515600" cy="6207163"/>
          </a:xfrm>
        </p:spPr>
        <p:txBody>
          <a:bodyPr>
            <a:normAutofit fontScale="92500" lnSpcReduction="10000"/>
          </a:bodyPr>
          <a:p>
            <a:pPr indent="0" marL="0" marR="0">
              <a:lnSpc>
                <a:spcPct val="110000"/>
              </a:lnSpc>
              <a:spcBef>
                <a:spcPts val="0"/>
              </a:spcBef>
              <a:spcAft>
                <a:spcPts val="0"/>
              </a:spcAft>
              <a:buNone/>
            </a:pPr>
            <a:r>
              <a:rPr b="1" dirty="0" lang="en-US">
                <a:ea typeface="Times New Roman" panose="02020603050405020304" pitchFamily="18" charset="0"/>
              </a:rPr>
              <a:t> MANAGEMENT OF COMMON MENTAL HEALTH CONDITIONS</a:t>
            </a:r>
            <a:endParaRPr dirty="0" lang="en-US">
              <a:ea typeface="Times New Roman" panose="02020603050405020304" pitchFamily="18" charset="0"/>
            </a:endParaRPr>
          </a:p>
          <a:p>
            <a:pPr indent="0" marL="0" marR="0">
              <a:lnSpc>
                <a:spcPct val="110000"/>
              </a:lnSpc>
              <a:spcBef>
                <a:spcPts val="0"/>
              </a:spcBef>
              <a:spcAft>
                <a:spcPts val="0"/>
              </a:spcAft>
              <a:buNone/>
            </a:pPr>
            <a:r>
              <a:rPr b="1" dirty="0" lang="en-US">
                <a:ea typeface="Times New Roman" panose="02020603050405020304" pitchFamily="18" charset="0"/>
              </a:rPr>
              <a:t>Introduction</a:t>
            </a:r>
            <a:endParaRPr dirty="0" lang="en-US">
              <a:ea typeface="Times New Roman" panose="02020603050405020304" pitchFamily="18" charset="0"/>
            </a:endParaRPr>
          </a:p>
          <a:p>
            <a:pPr>
              <a:lnSpc>
                <a:spcPct val="110000"/>
              </a:lnSpc>
              <a:spcBef>
                <a:spcPts val="0"/>
              </a:spcBef>
            </a:pPr>
            <a:r>
              <a:rPr dirty="0" lang="en-US">
                <a:ea typeface="Times New Roman" panose="02020603050405020304" pitchFamily="18" charset="0"/>
              </a:rPr>
              <a:t> In this section you will be required to reflect on the classification of mental illness. </a:t>
            </a:r>
          </a:p>
          <a:p>
            <a:pPr>
              <a:lnSpc>
                <a:spcPct val="110000"/>
              </a:lnSpc>
              <a:spcBef>
                <a:spcPts val="0"/>
              </a:spcBef>
            </a:pPr>
            <a:r>
              <a:rPr dirty="0" lang="en-US">
                <a:ea typeface="Times New Roman" panose="02020603050405020304" pitchFamily="18" charset="0"/>
              </a:rPr>
              <a:t>This knowledge will assist you to better understand any of the conditions that might come under discussion.</a:t>
            </a:r>
          </a:p>
          <a:p>
            <a:pPr>
              <a:lnSpc>
                <a:spcPct val="110000"/>
              </a:lnSpc>
              <a:spcBef>
                <a:spcPts val="0"/>
              </a:spcBef>
            </a:pPr>
            <a:r>
              <a:rPr dirty="0" lang="en-US">
                <a:ea typeface="Times New Roman" panose="02020603050405020304" pitchFamily="18" charset="0"/>
              </a:rPr>
              <a:t> For each condition, efforts will be made to include </a:t>
            </a:r>
            <a:r>
              <a:rPr b="1" dirty="0" lang="en-US">
                <a:ea typeface="Times New Roman" panose="02020603050405020304" pitchFamily="18" charset="0"/>
              </a:rPr>
              <a:t>definition</a:t>
            </a:r>
            <a:r>
              <a:rPr dirty="0" lang="en-US">
                <a:ea typeface="Times New Roman" panose="02020603050405020304" pitchFamily="18" charset="0"/>
              </a:rPr>
              <a:t>,</a:t>
            </a:r>
            <a:r>
              <a:rPr b="1" dirty="0" lang="en-US">
                <a:ea typeface="Times New Roman" panose="02020603050405020304" pitchFamily="18" charset="0"/>
              </a:rPr>
              <a:t> causes</a:t>
            </a:r>
            <a:r>
              <a:rPr dirty="0" lang="en-US">
                <a:ea typeface="Times New Roman" panose="02020603050405020304" pitchFamily="18" charset="0"/>
              </a:rPr>
              <a:t>, </a:t>
            </a:r>
            <a:r>
              <a:rPr b="1" dirty="0" lang="en-US">
                <a:ea typeface="Times New Roman" panose="02020603050405020304" pitchFamily="18" charset="0"/>
              </a:rPr>
              <a:t>psychopathology</a:t>
            </a:r>
            <a:r>
              <a:rPr dirty="0" lang="en-US">
                <a:ea typeface="Times New Roman" panose="02020603050405020304" pitchFamily="18" charset="0"/>
              </a:rPr>
              <a:t>, </a:t>
            </a:r>
            <a:r>
              <a:rPr b="1" dirty="0" lang="en-US">
                <a:ea typeface="Times New Roman" panose="02020603050405020304" pitchFamily="18" charset="0"/>
              </a:rPr>
              <a:t>clinical features</a:t>
            </a:r>
            <a:r>
              <a:rPr dirty="0" lang="en-US">
                <a:ea typeface="Times New Roman" panose="02020603050405020304" pitchFamily="18" charset="0"/>
              </a:rPr>
              <a:t>, </a:t>
            </a:r>
            <a:r>
              <a:rPr b="1" dirty="0" lang="en-US">
                <a:ea typeface="Times New Roman" panose="02020603050405020304" pitchFamily="18" charset="0"/>
              </a:rPr>
              <a:t>methods of diagnosis </a:t>
            </a: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and </a:t>
            </a:r>
            <a:r>
              <a:rPr b="1" dirty="0" lang="en-US">
                <a:ea typeface="Times New Roman" panose="02020603050405020304" pitchFamily="18" charset="0"/>
              </a:rPr>
              <a:t>management. </a:t>
            </a:r>
          </a:p>
          <a:p>
            <a:pPr indent="0" marL="0">
              <a:lnSpc>
                <a:spcPct val="110000"/>
              </a:lnSpc>
              <a:spcBef>
                <a:spcPts val="0"/>
              </a:spcBef>
              <a:buNone/>
            </a:pPr>
            <a:endParaRPr b="1" dirty="0" lang="en-US">
              <a:ea typeface="Times New Roman" panose="02020603050405020304" pitchFamily="18" charset="0"/>
            </a:endParaRPr>
          </a:p>
          <a:p>
            <a:pPr indent="0" marL="0">
              <a:lnSpc>
                <a:spcPct val="110000"/>
              </a:lnSpc>
              <a:spcBef>
                <a:spcPts val="0"/>
              </a:spcBef>
              <a:buNone/>
            </a:pPr>
            <a:r>
              <a:rPr b="1" dirty="0" lang="en-US">
                <a:ea typeface="Times New Roman" panose="02020603050405020304" pitchFamily="18" charset="0"/>
              </a:rPr>
              <a:t>                                              PSYCHOPATHOLOGY</a:t>
            </a:r>
          </a:p>
          <a:p>
            <a:pPr algn="just">
              <a:lnSpc>
                <a:spcPct val="110000"/>
              </a:lnSpc>
              <a:spcBef>
                <a:spcPts val="0"/>
              </a:spcBef>
            </a:pPr>
            <a:r>
              <a:rPr dirty="0" lang="en-US">
                <a:latin typeface="Arial" panose="020B0604020202020204" pitchFamily="34" charset="0"/>
                <a:ea typeface="Times New Roman" panose="02020603050405020304" pitchFamily="18" charset="0"/>
              </a:rPr>
              <a:t> </a:t>
            </a:r>
            <a:r>
              <a:rPr dirty="0" lang="en-US">
                <a:ea typeface="Times New Roman" panose="02020603050405020304" pitchFamily="18" charset="0"/>
              </a:rPr>
              <a:t>Psychopathology is defined as the study of abnormal states of mind.</a:t>
            </a:r>
          </a:p>
          <a:p>
            <a:pPr algn="just">
              <a:lnSpc>
                <a:spcPct val="110000"/>
              </a:lnSpc>
              <a:spcBef>
                <a:spcPts val="0"/>
              </a:spcBef>
            </a:pPr>
            <a:r>
              <a:rPr dirty="0" lang="en-US">
                <a:ea typeface="Times New Roman" panose="02020603050405020304" pitchFamily="18" charset="0"/>
              </a:rPr>
              <a:t> There are many approaches to psychopathology but in this material, developmental psychopathology will be used.</a:t>
            </a:r>
          </a:p>
          <a:p>
            <a:pPr>
              <a:lnSpc>
                <a:spcPct val="110000"/>
              </a:lnSpc>
            </a:pPr>
            <a:r>
              <a:rPr dirty="0" lang="en-US">
                <a:ea typeface="Times New Roman" panose="02020603050405020304" pitchFamily="18" charset="0"/>
              </a:rPr>
              <a:t> This approach examines different maladaptive behaviours displayed during </a:t>
            </a:r>
            <a:endParaRPr dirty="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348" name=""/>
        <p:cNvGrpSpPr/>
        <p:nvPr/>
      </p:nvGrpSpPr>
      <p:grpSpPr>
        <a:xfrm>
          <a:off x="0" y="0"/>
          <a:ext cx="0" cy="0"/>
          <a:chOff x="0" y="0"/>
          <a:chExt cx="0" cy="0"/>
        </a:xfrm>
      </p:grpSpPr>
      <p:sp>
        <p:nvSpPr>
          <p:cNvPr id="1048719" name="Content Placeholder 2"/>
          <p:cNvSpPr>
            <a:spLocks noGrp="1"/>
          </p:cNvSpPr>
          <p:nvPr>
            <p:ph idx="1"/>
          </p:nvPr>
        </p:nvSpPr>
        <p:spPr>
          <a:xfrm>
            <a:off x="838200" y="333486"/>
            <a:ext cx="10515600" cy="6131859"/>
          </a:xfrm>
        </p:spPr>
        <p:txBody>
          <a:bodyPr>
            <a:normAutofit fontScale="92500" lnSpcReduction="20000"/>
          </a:bodyPr>
          <a:p>
            <a:pPr>
              <a:lnSpc>
                <a:spcPct val="110000"/>
              </a:lnSpc>
            </a:pPr>
            <a:r>
              <a:rPr dirty="0" lang="en-US">
                <a:ea typeface="Times New Roman" panose="02020603050405020304" pitchFamily="18" charset="0"/>
              </a:rPr>
              <a:t>childhood, adolescence and adulthood. </a:t>
            </a:r>
          </a:p>
          <a:p>
            <a:pPr>
              <a:lnSpc>
                <a:spcPct val="110000"/>
              </a:lnSpc>
            </a:pPr>
            <a:r>
              <a:rPr dirty="0" lang="en-US">
                <a:ea typeface="Times New Roman" panose="02020603050405020304" pitchFamily="18" charset="0"/>
              </a:rPr>
              <a:t>Since personality development is a continuous process, behaviour in childhood and adolescence do overlap. </a:t>
            </a:r>
          </a:p>
          <a:p>
            <a:pPr algn="just" marL="0" marR="0">
              <a:lnSpc>
                <a:spcPct val="110000"/>
              </a:lnSpc>
              <a:spcBef>
                <a:spcPts val="0"/>
              </a:spcBef>
              <a:spcAft>
                <a:spcPts val="0"/>
              </a:spcAft>
            </a:pPr>
            <a:r>
              <a:rPr dirty="0" lang="en-US">
                <a:ea typeface="Times New Roman" panose="02020603050405020304" pitchFamily="18" charset="0"/>
              </a:rPr>
              <a:t>It is important to note that emotional problems in childhood can surface later and plague a person in adulthood</a:t>
            </a:r>
          </a:p>
          <a:p>
            <a:pPr algn="just" marL="0" marR="0">
              <a:lnSpc>
                <a:spcPct val="110000"/>
              </a:lnSpc>
              <a:spcBef>
                <a:spcPts val="0"/>
              </a:spcBef>
              <a:spcAft>
                <a:spcPts val="0"/>
              </a:spcAft>
            </a:pPr>
            <a:r>
              <a:rPr b="1" dirty="0" i="1" lang="en-US">
                <a:latin typeface="Arial" panose="020B0604020202020204" pitchFamily="34" charset="0"/>
                <a:ea typeface="Times New Roman" panose="02020603050405020304" pitchFamily="18" charset="0"/>
              </a:rPr>
              <a:t>There are several </a:t>
            </a:r>
            <a:r>
              <a:rPr b="1" dirty="0" i="1" lang="en-US">
                <a:ea typeface="Times New Roman" panose="02020603050405020304" pitchFamily="18" charset="0"/>
              </a:rPr>
              <a:t>vulnerability issues regarding children that you should always keep in mind.</a:t>
            </a:r>
            <a:endParaRPr dirty="0" lang="en-US">
              <a:ea typeface="Times New Roman" panose="02020603050405020304" pitchFamily="18" charset="0"/>
            </a:endParaRPr>
          </a:p>
          <a:p>
            <a:pPr algn="just" marL="0" marR="0">
              <a:lnSpc>
                <a:spcPct val="110000"/>
              </a:lnSpc>
              <a:spcBef>
                <a:spcPts val="0"/>
              </a:spcBef>
              <a:spcAft>
                <a:spcPts val="0"/>
              </a:spcAft>
            </a:pPr>
            <a:r>
              <a:rPr dirty="0" lang="en-US">
                <a:ea typeface="Times New Roman" panose="02020603050405020304" pitchFamily="18" charset="0"/>
              </a:rPr>
              <a:t>Since children do not have realistic view of themselves and their world, they have less self-understanding and have not developed a stable sense of identity. </a:t>
            </a:r>
          </a:p>
          <a:p>
            <a:pPr algn="just" marL="0" marR="0">
              <a:lnSpc>
                <a:spcPct val="110000"/>
              </a:lnSpc>
              <a:spcBef>
                <a:spcPts val="0"/>
              </a:spcBef>
              <a:spcAft>
                <a:spcPts val="0"/>
              </a:spcAft>
            </a:pPr>
            <a:r>
              <a:rPr dirty="0" lang="en-US">
                <a:ea typeface="Times New Roman" panose="02020603050405020304" pitchFamily="18" charset="0"/>
              </a:rPr>
              <a:t>Therefore, children have less developed coping mechanisms when it comes to dealing with stressful situations. </a:t>
            </a:r>
          </a:p>
          <a:p>
            <a:pPr algn="just" marL="0" marR="0">
              <a:lnSpc>
                <a:spcPct val="110000"/>
              </a:lnSpc>
              <a:spcBef>
                <a:spcPts val="0"/>
              </a:spcBef>
              <a:spcAft>
                <a:spcPts val="0"/>
              </a:spcAft>
            </a:pPr>
            <a:r>
              <a:rPr dirty="0" lang="en-US">
                <a:ea typeface="Times New Roman" panose="02020603050405020304" pitchFamily="18" charset="0"/>
              </a:rPr>
              <a:t>Children tend to use unrealistic concepts to explain events since they have limited perspectives. </a:t>
            </a:r>
          </a:p>
          <a:p>
            <a:pPr algn="just" marL="0" marR="0">
              <a:lnSpc>
                <a:spcPct val="110000"/>
              </a:lnSpc>
              <a:spcBef>
                <a:spcPts val="0"/>
              </a:spcBef>
              <a:spcAft>
                <a:spcPts val="0"/>
              </a:spcAft>
            </a:pPr>
            <a:r>
              <a:rPr dirty="0" lang="en-US">
                <a:ea typeface="Times New Roman" panose="02020603050405020304" pitchFamily="18" charset="0"/>
              </a:rPr>
              <a:t>For example, in an effort to join a dead parent, the child may commit suicide.</a:t>
            </a:r>
          </a:p>
          <a:p>
            <a:pPr>
              <a:lnSpc>
                <a:spcPct val="100000"/>
              </a:lnSpc>
            </a:pPr>
            <a:endParaRPr dirty="0"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349" name=""/>
        <p:cNvGrpSpPr/>
        <p:nvPr/>
      </p:nvGrpSpPr>
      <p:grpSpPr>
        <a:xfrm>
          <a:off x="0" y="0"/>
          <a:ext cx="0" cy="0"/>
          <a:chOff x="0" y="0"/>
          <a:chExt cx="0" cy="0"/>
        </a:xfrm>
      </p:grpSpPr>
      <p:sp>
        <p:nvSpPr>
          <p:cNvPr id="1048720" name="Content Placeholder 2"/>
          <p:cNvSpPr>
            <a:spLocks noGrp="1"/>
          </p:cNvSpPr>
          <p:nvPr>
            <p:ph idx="1"/>
          </p:nvPr>
        </p:nvSpPr>
        <p:spPr>
          <a:xfrm>
            <a:off x="838200" y="215152"/>
            <a:ext cx="10515600" cy="6250192"/>
          </a:xfrm>
        </p:spPr>
        <p:txBody>
          <a:bodyPr/>
          <a:p>
            <a:pPr lvl="0" marL="0">
              <a:lnSpc>
                <a:spcPct val="100000"/>
              </a:lnSpc>
              <a:spcBef>
                <a:spcPts val="0"/>
              </a:spcBef>
            </a:pPr>
            <a:r>
              <a:rPr dirty="0" lang="en-US">
                <a:solidFill>
                  <a:prstClr val="black"/>
                </a:solidFill>
                <a:ea typeface="Times New Roman" panose="02020603050405020304" pitchFamily="18" charset="0"/>
              </a:rPr>
              <a:t>Children are protected against stress by parents since they are dependent on them. </a:t>
            </a:r>
          </a:p>
          <a:p>
            <a:pPr lvl="0" marL="0">
              <a:lnSpc>
                <a:spcPct val="100000"/>
              </a:lnSpc>
              <a:spcBef>
                <a:spcPts val="0"/>
              </a:spcBef>
            </a:pPr>
            <a:r>
              <a:rPr dirty="0" lang="en-US">
                <a:solidFill>
                  <a:prstClr val="black"/>
                </a:solidFill>
                <a:ea typeface="Times New Roman" panose="02020603050405020304" pitchFamily="18" charset="0"/>
              </a:rPr>
              <a:t>However, if the parents ignore the child, they experience rejection, disappointment and failure. </a:t>
            </a:r>
          </a:p>
          <a:p>
            <a:pPr lvl="0" marL="0">
              <a:lnSpc>
                <a:spcPct val="100000"/>
              </a:lnSpc>
              <a:spcBef>
                <a:spcPts val="0"/>
              </a:spcBef>
            </a:pPr>
            <a:r>
              <a:rPr dirty="0" lang="en-US">
                <a:solidFill>
                  <a:prstClr val="black"/>
                </a:solidFill>
                <a:ea typeface="Times New Roman" panose="02020603050405020304" pitchFamily="18" charset="0"/>
              </a:rPr>
              <a:t>Since children lack experience in dealing with problems, ordinary hardships are magnified. </a:t>
            </a:r>
          </a:p>
          <a:p>
            <a:pPr lvl="0" marL="0">
              <a:lnSpc>
                <a:spcPct val="100000"/>
              </a:lnSpc>
              <a:spcBef>
                <a:spcPts val="0"/>
              </a:spcBef>
            </a:pPr>
            <a:r>
              <a:rPr dirty="0" lang="en-US">
                <a:solidFill>
                  <a:prstClr val="black"/>
                </a:solidFill>
                <a:ea typeface="Times New Roman" panose="02020603050405020304" pitchFamily="18" charset="0"/>
              </a:rPr>
              <a:t>Problems that look minor to adults easily hurt children causing psychological trauma. </a:t>
            </a:r>
          </a:p>
          <a:p>
            <a:pPr lvl="0" marL="0">
              <a:lnSpc>
                <a:spcPct val="100000"/>
              </a:lnSpc>
              <a:spcBef>
                <a:spcPts val="0"/>
              </a:spcBef>
            </a:pPr>
            <a:r>
              <a:rPr dirty="0" lang="en-US">
                <a:solidFill>
                  <a:prstClr val="black"/>
                </a:solidFill>
                <a:ea typeface="Times New Roman" panose="02020603050405020304" pitchFamily="18" charset="0"/>
              </a:rPr>
              <a:t>These series of traumatic experiences may surface later in life in the form of mental illness.</a:t>
            </a:r>
          </a:p>
          <a:p>
            <a:pPr lvl="0" marL="0">
              <a:lnSpc>
                <a:spcPct val="100000"/>
              </a:lnSpc>
              <a:spcBef>
                <a:spcPts val="0"/>
              </a:spcBef>
            </a:pPr>
            <a:r>
              <a:rPr dirty="0" lang="en-US">
                <a:solidFill>
                  <a:prstClr val="black"/>
                </a:solidFill>
                <a:ea typeface="Times New Roman" panose="02020603050405020304" pitchFamily="18" charset="0"/>
              </a:rPr>
              <a:t>Types of mental disorders</a:t>
            </a:r>
            <a:r>
              <a:rPr b="1" dirty="0" lang="en-US">
                <a:solidFill>
                  <a:prstClr val="black"/>
                </a:solidFill>
                <a:ea typeface="Times New Roman" panose="02020603050405020304" pitchFamily="18" charset="0"/>
              </a:rPr>
              <a:t> neurotic </a:t>
            </a:r>
            <a:r>
              <a:rPr dirty="0" lang="en-US">
                <a:solidFill>
                  <a:prstClr val="black"/>
                </a:solidFill>
                <a:ea typeface="Times New Roman" panose="02020603050405020304" pitchFamily="18" charset="0"/>
              </a:rPr>
              <a:t>and </a:t>
            </a:r>
            <a:r>
              <a:rPr b="1" dirty="0" lang="en-US">
                <a:solidFill>
                  <a:prstClr val="black"/>
                </a:solidFill>
                <a:ea typeface="Times New Roman" panose="02020603050405020304" pitchFamily="18" charset="0"/>
              </a:rPr>
              <a:t>psychotic</a:t>
            </a:r>
          </a:p>
          <a:p>
            <a:pPr lvl="0" marL="0">
              <a:lnSpc>
                <a:spcPct val="100000"/>
              </a:lnSpc>
              <a:spcBef>
                <a:spcPts val="0"/>
              </a:spcBef>
            </a:pPr>
            <a:r>
              <a:rPr b="1" dirty="0" lang="en-US">
                <a:solidFill>
                  <a:prstClr val="black"/>
                </a:solidFill>
                <a:ea typeface="Times New Roman" panose="02020603050405020304" pitchFamily="18" charset="0"/>
              </a:rPr>
              <a:t>Types of psychotic mental disorders</a:t>
            </a:r>
          </a:p>
          <a:p>
            <a:pPr lvl="0" marL="0">
              <a:lnSpc>
                <a:spcPct val="100000"/>
              </a:lnSpc>
              <a:spcBef>
                <a:spcPts val="0"/>
              </a:spcBef>
            </a:pPr>
            <a:r>
              <a:rPr dirty="0" lang="en-US">
                <a:solidFill>
                  <a:prstClr val="black"/>
                </a:solidFill>
                <a:ea typeface="Times New Roman" panose="02020603050405020304" pitchFamily="18" charset="0"/>
              </a:rPr>
              <a:t>Schizophrenia, delusional disorder, personality disorder, organic disorder, substance induced disorder.</a:t>
            </a:r>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611" name="Title 1"/>
          <p:cNvSpPr>
            <a:spLocks noGrp="1"/>
          </p:cNvSpPr>
          <p:nvPr>
            <p:ph type="title"/>
          </p:nvPr>
        </p:nvSpPr>
        <p:spPr/>
        <p:txBody>
          <a:bodyPr/>
          <a:p>
            <a:pPr indent="-228600" lvl="0">
              <a:spcBef>
                <a:spcPts val="0"/>
              </a:spcBef>
            </a:pPr>
            <a:r>
              <a:rPr b="1" dirty="0" sz="2800" lang="en-US">
                <a:solidFill>
                  <a:prstClr val="black"/>
                </a:solidFill>
                <a:latin typeface="Arial" panose="020B0604020202020204" pitchFamily="34" charset="0"/>
                <a:ea typeface="Times New Roman" panose="02020603050405020304" pitchFamily="18" charset="0"/>
                <a:cs typeface="+mn-cs"/>
              </a:rPr>
              <a:t>       Psychoanalytic Theory</a:t>
            </a:r>
            <a:r>
              <a:rPr dirty="0" sz="2800" lang="en-US">
                <a:solidFill>
                  <a:prstClr val="black"/>
                </a:solidFill>
                <a:latin typeface="Arial" panose="020B0604020202020204" pitchFamily="34" charset="0"/>
                <a:ea typeface="Times New Roman" panose="02020603050405020304" pitchFamily="18" charset="0"/>
                <a:cs typeface="+mn-cs"/>
              </a:rPr>
              <a:t> </a:t>
            </a:r>
            <a:r>
              <a:rPr b="1" dirty="0" sz="2800" lang="en-US">
                <a:solidFill>
                  <a:prstClr val="black"/>
                </a:solidFill>
                <a:latin typeface="Arial" panose="020B0604020202020204" pitchFamily="34" charset="0"/>
                <a:ea typeface="Times New Roman" panose="02020603050405020304" pitchFamily="18" charset="0"/>
                <a:cs typeface="+mn-cs"/>
              </a:rPr>
              <a:t>by </a:t>
            </a:r>
            <a:r>
              <a:rPr b="1" dirty="0" sz="2800" lang="en-US" err="1">
                <a:solidFill>
                  <a:prstClr val="black"/>
                </a:solidFill>
                <a:latin typeface="Arial" panose="020B0604020202020204" pitchFamily="34" charset="0"/>
                <a:ea typeface="Times New Roman" panose="02020603050405020304" pitchFamily="18" charset="0"/>
                <a:cs typeface="+mn-cs"/>
              </a:rPr>
              <a:t>Sigmud</a:t>
            </a:r>
            <a:r>
              <a:rPr b="1" dirty="0" sz="2800" lang="en-US">
                <a:solidFill>
                  <a:prstClr val="black"/>
                </a:solidFill>
                <a:latin typeface="Arial" panose="020B0604020202020204" pitchFamily="34" charset="0"/>
                <a:ea typeface="Times New Roman" panose="02020603050405020304" pitchFamily="18" charset="0"/>
                <a:cs typeface="+mn-cs"/>
              </a:rPr>
              <a:t> Freud</a:t>
            </a:r>
            <a:r>
              <a:rPr dirty="0" sz="4000" lang="en-US">
                <a:solidFill>
                  <a:prstClr val="black"/>
                </a:solidFill>
                <a:latin typeface="Times New Roman" panose="02020603050405020304" pitchFamily="18" charset="0"/>
                <a:ea typeface="Times New Roman" panose="02020603050405020304" pitchFamily="18" charset="0"/>
                <a:cs typeface="+mn-cs"/>
              </a:rPr>
              <a:t/>
            </a:r>
            <a:br>
              <a:rPr dirty="0" sz="4000" lang="en-US">
                <a:solidFill>
                  <a:prstClr val="black"/>
                </a:solidFill>
                <a:latin typeface="Times New Roman" panose="02020603050405020304" pitchFamily="18" charset="0"/>
                <a:ea typeface="Times New Roman" panose="02020603050405020304" pitchFamily="18" charset="0"/>
                <a:cs typeface="+mn-cs"/>
              </a:rPr>
            </a:br>
            <a:endParaRPr dirty="0" lang="en-US"/>
          </a:p>
        </p:txBody>
      </p:sp>
      <p:sp>
        <p:nvSpPr>
          <p:cNvPr id="1048612" name="Content Placeholder 2"/>
          <p:cNvSpPr>
            <a:spLocks noGrp="1"/>
          </p:cNvSpPr>
          <p:nvPr>
            <p:ph idx="1"/>
          </p:nvPr>
        </p:nvSpPr>
        <p:spPr/>
        <p:txBody>
          <a:bodyPr>
            <a:normAutofit fontScale="92857" lnSpcReduction="10000"/>
          </a:bodyPr>
          <a:p>
            <a:r>
              <a:rPr dirty="0" lang="en-US">
                <a:ea typeface="Times New Roman" panose="02020603050405020304" pitchFamily="18" charset="0"/>
              </a:rPr>
              <a:t>This theory will help you understand psychopathology and stress related behaviour. It will also help you explore human behaviour instead of taking behaviour at face value. </a:t>
            </a:r>
          </a:p>
          <a:p>
            <a:r>
              <a:rPr dirty="0" lang="en-US"/>
              <a:t>It is based on assumptions that experiences in infancy/childhood determine the individual behavior as an adult. </a:t>
            </a:r>
          </a:p>
          <a:p>
            <a:pPr indent="0" marL="0">
              <a:buNone/>
            </a:pPr>
            <a:r>
              <a:rPr dirty="0" lang="en-US"/>
              <a:t>It has  4 concepts:</a:t>
            </a:r>
          </a:p>
          <a:p>
            <a:pPr>
              <a:buFont typeface="Wingdings" panose="05000000000000000000" pitchFamily="2" charset="2"/>
              <a:buChar char="Ø"/>
            </a:pPr>
            <a:r>
              <a:rPr dirty="0" lang="en-US"/>
              <a:t>The unconscious concept of mind;</a:t>
            </a:r>
          </a:p>
          <a:p>
            <a:pPr>
              <a:buFont typeface="Wingdings" panose="05000000000000000000" pitchFamily="2" charset="2"/>
              <a:buChar char="Ø"/>
            </a:pPr>
            <a:r>
              <a:rPr dirty="0" lang="en-US"/>
              <a:t>Topographic concept of mind;</a:t>
            </a:r>
          </a:p>
          <a:p>
            <a:pPr>
              <a:buFont typeface="Wingdings" panose="05000000000000000000" pitchFamily="2" charset="2"/>
              <a:buChar char="Ø"/>
            </a:pPr>
            <a:r>
              <a:rPr dirty="0" lang="en-US"/>
              <a:t>Psychosexual development;</a:t>
            </a:r>
          </a:p>
          <a:p>
            <a:pPr>
              <a:buFont typeface="Wingdings" panose="05000000000000000000" pitchFamily="2" charset="2"/>
              <a:buChar char="Ø"/>
            </a:pPr>
            <a:r>
              <a:rPr dirty="0" lang="en-US"/>
              <a:t>Object relationship;</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350" name=""/>
        <p:cNvGrpSpPr/>
        <p:nvPr/>
      </p:nvGrpSpPr>
      <p:grpSpPr>
        <a:xfrm>
          <a:off x="0" y="0"/>
          <a:ext cx="0" cy="0"/>
          <a:chOff x="0" y="0"/>
          <a:chExt cx="0" cy="0"/>
        </a:xfrm>
      </p:grpSpPr>
      <p:sp>
        <p:nvSpPr>
          <p:cNvPr id="1048721" name="Title 1"/>
          <p:cNvSpPr>
            <a:spLocks noGrp="1"/>
          </p:cNvSpPr>
          <p:nvPr>
            <p:ph type="title"/>
          </p:nvPr>
        </p:nvSpPr>
        <p:spPr/>
        <p:txBody>
          <a:bodyPr/>
          <a:p>
            <a:r>
              <a:rPr dirty="0" lang="en-US">
                <a:latin typeface="+mn-lt"/>
              </a:rPr>
              <a:t>                          </a:t>
            </a:r>
            <a:r>
              <a:rPr b="1" dirty="0" lang="en-US">
                <a:latin typeface="+mn-lt"/>
              </a:rPr>
              <a:t>SCHIZOPHRENIA</a:t>
            </a:r>
          </a:p>
        </p:txBody>
      </p:sp>
      <p:sp>
        <p:nvSpPr>
          <p:cNvPr id="1048722" name="Content Placeholder 2"/>
          <p:cNvSpPr>
            <a:spLocks noGrp="1"/>
          </p:cNvSpPr>
          <p:nvPr>
            <p:ph idx="1"/>
          </p:nvPr>
        </p:nvSpPr>
        <p:spPr/>
        <p:txBody>
          <a:bodyPr>
            <a:normAutofit lnSpcReduction="10000"/>
          </a:bodyPr>
          <a:p>
            <a:pPr marL="0" marR="0">
              <a:lnSpc>
                <a:spcPct val="100000"/>
              </a:lnSpc>
              <a:spcBef>
                <a:spcPts val="0"/>
              </a:spcBef>
              <a:spcAft>
                <a:spcPts val="0"/>
              </a:spcAft>
            </a:pPr>
            <a:r>
              <a:rPr dirty="0" lang="en-US">
                <a:ea typeface="Times New Roman" panose="02020603050405020304" pitchFamily="18" charset="0"/>
              </a:rPr>
              <a:t>Schizophrenia is a group of mental disorders that presents with varied symptoms of disordered thinking and bizarre social behaviour.</a:t>
            </a:r>
          </a:p>
          <a:p>
            <a:pPr marL="0" marR="0">
              <a:lnSpc>
                <a:spcPct val="100000"/>
              </a:lnSpc>
              <a:spcBef>
                <a:spcPts val="0"/>
              </a:spcBef>
              <a:spcAft>
                <a:spcPts val="0"/>
              </a:spcAft>
            </a:pPr>
            <a:r>
              <a:rPr dirty="0" lang="en-US">
                <a:ea typeface="Times New Roman" panose="02020603050405020304" pitchFamily="18" charset="0"/>
              </a:rPr>
              <a:t> It affects approximately 1% of the total population, including adolescents and young adults. There is increased incidence in the lower social class. Patients with this condition occupy 50% of beds in mental hospitals. </a:t>
            </a:r>
            <a:endParaRPr dirty="0" sz="4000" lang="en-US">
              <a:ea typeface="Times New Roman" panose="02020603050405020304" pitchFamily="18" charset="0"/>
            </a:endParaRPr>
          </a:p>
          <a:p>
            <a:pPr indent="0" marL="0" marR="0">
              <a:lnSpc>
                <a:spcPct val="100000"/>
              </a:lnSpc>
              <a:spcBef>
                <a:spcPts val="0"/>
              </a:spcBef>
              <a:spcAft>
                <a:spcPts val="0"/>
              </a:spcAft>
              <a:buNone/>
            </a:pPr>
            <a:r>
              <a:rPr dirty="0" lang="en-US">
                <a:ea typeface="Times New Roman" panose="02020603050405020304" pitchFamily="18" charset="0"/>
              </a:rPr>
              <a:t>Generally:</a:t>
            </a:r>
            <a:endParaRPr dirty="0" sz="4000" lang="en-US">
              <a:ea typeface="Times New Roman" panose="02020603050405020304" pitchFamily="18" charset="0"/>
            </a:endParaRPr>
          </a:p>
          <a:p>
            <a:pPr>
              <a:lnSpc>
                <a:spcPct val="100000"/>
              </a:lnSpc>
              <a:spcBef>
                <a:spcPts val="0"/>
              </a:spcBef>
              <a:buFont typeface="Wingdings" panose="05000000000000000000" pitchFamily="2" charset="2"/>
              <a:buChar char="ü"/>
            </a:pPr>
            <a:r>
              <a:rPr dirty="0" lang="en-US">
                <a:ea typeface="Times New Roman" panose="02020603050405020304" pitchFamily="18" charset="0"/>
              </a:rPr>
              <a:t>25% of patients diagnosed with schizophrenia recover completely.</a:t>
            </a:r>
            <a:endParaRPr dirty="0" sz="4000" lang="en-US">
              <a:ea typeface="Times New Roman" panose="02020603050405020304" pitchFamily="18" charset="0"/>
            </a:endParaRPr>
          </a:p>
          <a:p>
            <a:pPr>
              <a:lnSpc>
                <a:spcPct val="100000"/>
              </a:lnSpc>
              <a:spcBef>
                <a:spcPts val="0"/>
              </a:spcBef>
              <a:buFont typeface="Wingdings" panose="05000000000000000000" pitchFamily="2" charset="2"/>
              <a:buChar char="ü"/>
            </a:pPr>
            <a:r>
              <a:rPr dirty="0" lang="en-US">
                <a:ea typeface="Times New Roman" panose="02020603050405020304" pitchFamily="18" charset="0"/>
              </a:rPr>
              <a:t>50 to 65% have residual symptoms and relapses.</a:t>
            </a:r>
            <a:endParaRPr dirty="0" sz="4000" lang="en-US">
              <a:ea typeface="Times New Roman" panose="02020603050405020304" pitchFamily="18" charset="0"/>
            </a:endParaRPr>
          </a:p>
          <a:p>
            <a:pPr>
              <a:lnSpc>
                <a:spcPct val="100000"/>
              </a:lnSpc>
              <a:spcBef>
                <a:spcPts val="0"/>
              </a:spcBef>
              <a:buFont typeface="Wingdings" panose="05000000000000000000" pitchFamily="2" charset="2"/>
              <a:buChar char="ü"/>
            </a:pPr>
            <a:r>
              <a:rPr dirty="0" lang="en-US">
                <a:ea typeface="Times New Roman" panose="02020603050405020304" pitchFamily="18" charset="0"/>
              </a:rPr>
              <a:t>Approximately 10% remain ill.</a:t>
            </a:r>
            <a:endParaRPr dirty="0" sz="4000" lang="en-US">
              <a:ea typeface="Times New Roman" panose="02020603050405020304" pitchFamily="18" charset="0"/>
            </a:endParaRPr>
          </a:p>
          <a:p>
            <a:endParaRPr dirty="0"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351" name=""/>
        <p:cNvGrpSpPr/>
        <p:nvPr/>
      </p:nvGrpSpPr>
      <p:grpSpPr>
        <a:xfrm>
          <a:off x="0" y="0"/>
          <a:ext cx="0" cy="0"/>
          <a:chOff x="0" y="0"/>
          <a:chExt cx="0" cy="0"/>
        </a:xfrm>
      </p:grpSpPr>
      <p:sp>
        <p:nvSpPr>
          <p:cNvPr id="1048723" name="Content Placeholder 2"/>
          <p:cNvSpPr>
            <a:spLocks noGrp="1"/>
          </p:cNvSpPr>
          <p:nvPr>
            <p:ph idx="1"/>
          </p:nvPr>
        </p:nvSpPr>
        <p:spPr>
          <a:xfrm>
            <a:off x="182879" y="96818"/>
            <a:ext cx="11542955" cy="6605195"/>
          </a:xfrm>
        </p:spPr>
        <p:txBody>
          <a:bodyPr/>
          <a:p>
            <a:pPr indent="0" marL="0">
              <a:buNone/>
            </a:pPr>
            <a:r>
              <a:rPr b="1" dirty="0" lang="en-US"/>
              <a:t>Definition</a:t>
            </a:r>
          </a:p>
          <a:p>
            <a:pPr indent="0" marL="0">
              <a:lnSpc>
                <a:spcPct val="100000"/>
              </a:lnSpc>
              <a:buNone/>
            </a:pPr>
            <a:r>
              <a:rPr b="1" dirty="0" lang="en-US"/>
              <a:t>Schizophrenia </a:t>
            </a:r>
            <a:r>
              <a:rPr dirty="0" lang="en-US"/>
              <a:t>is   a functional psychotic disorder characterized by disturbance in thinking, emotion, volition and perception and it leads to personality deterioration.</a:t>
            </a:r>
          </a:p>
          <a:p>
            <a:pPr indent="0" marL="0" marR="0">
              <a:lnSpc>
                <a:spcPct val="100000"/>
              </a:lnSpc>
              <a:spcBef>
                <a:spcPts val="0"/>
              </a:spcBef>
              <a:spcAft>
                <a:spcPts val="0"/>
              </a:spcAft>
              <a:buNone/>
            </a:pPr>
            <a:r>
              <a:rPr b="1" dirty="0" lang="en-US">
                <a:ea typeface="Times New Roman" panose="02020603050405020304" pitchFamily="18" charset="0"/>
              </a:rPr>
              <a:t>risk factors associated with the conditions. </a:t>
            </a:r>
          </a:p>
          <a:p>
            <a:pPr indent="0" marL="0" marR="0">
              <a:lnSpc>
                <a:spcPct val="100000"/>
              </a:lnSpc>
              <a:spcBef>
                <a:spcPts val="0"/>
              </a:spcBef>
              <a:spcAft>
                <a:spcPts val="0"/>
              </a:spcAft>
              <a:buNone/>
            </a:pPr>
            <a:r>
              <a:rPr dirty="0" lang="en-US">
                <a:ea typeface="Times New Roman" panose="02020603050405020304" pitchFamily="18" charset="0"/>
              </a:rPr>
              <a:t>Schizophrenia is often witnessed in</a:t>
            </a:r>
          </a:p>
          <a:p>
            <a:pPr>
              <a:lnSpc>
                <a:spcPct val="100000"/>
              </a:lnSpc>
              <a:spcBef>
                <a:spcPts val="0"/>
              </a:spcBef>
            </a:pPr>
            <a:r>
              <a:rPr dirty="0" lang="en-US">
                <a:ea typeface="Times New Roman" panose="02020603050405020304" pitchFamily="18" charset="0"/>
              </a:rPr>
              <a:t> individuals with family members who have schizophrenia or in children who are: </a:t>
            </a:r>
            <a:endParaRPr dirty="0" sz="4000" lang="en-US">
              <a:ea typeface="Times New Roman" panose="02020603050405020304" pitchFamily="18" charset="0"/>
            </a:endParaRPr>
          </a:p>
          <a:p>
            <a:pPr>
              <a:lnSpc>
                <a:spcPct val="100000"/>
              </a:lnSpc>
              <a:spcBef>
                <a:spcPts val="0"/>
              </a:spcBef>
            </a:pPr>
            <a:r>
              <a:rPr dirty="0" lang="en-US">
                <a:ea typeface="Times New Roman" panose="02020603050405020304" pitchFamily="18" charset="0"/>
              </a:rPr>
              <a:t>Highly individualistic in their thought processes.</a:t>
            </a:r>
            <a:endParaRPr dirty="0" sz="4000" lang="en-US">
              <a:ea typeface="Times New Roman" panose="02020603050405020304" pitchFamily="18" charset="0"/>
            </a:endParaRPr>
          </a:p>
          <a:p>
            <a:pPr>
              <a:lnSpc>
                <a:spcPct val="100000"/>
              </a:lnSpc>
              <a:spcBef>
                <a:spcPts val="0"/>
              </a:spcBef>
            </a:pPr>
            <a:r>
              <a:rPr dirty="0" lang="en-US">
                <a:ea typeface="Times New Roman" panose="02020603050405020304" pitchFamily="18" charset="0"/>
              </a:rPr>
              <a:t>Overtly independent and obedient.</a:t>
            </a:r>
            <a:endParaRPr dirty="0" sz="4000" lang="en-US">
              <a:ea typeface="Times New Roman" panose="02020603050405020304" pitchFamily="18" charset="0"/>
            </a:endParaRPr>
          </a:p>
          <a:p>
            <a:pPr>
              <a:lnSpc>
                <a:spcPct val="100000"/>
              </a:lnSpc>
              <a:spcBef>
                <a:spcPts val="0"/>
              </a:spcBef>
            </a:pPr>
            <a:r>
              <a:rPr dirty="0" lang="en-US">
                <a:ea typeface="Times New Roman" panose="02020603050405020304" pitchFamily="18" charset="0"/>
              </a:rPr>
              <a:t>Shy, withdrawn and loners.</a:t>
            </a:r>
            <a:endParaRPr dirty="0" sz="4000" lang="en-US">
              <a:ea typeface="Times New Roman" panose="02020603050405020304" pitchFamily="18" charset="0"/>
            </a:endParaRPr>
          </a:p>
          <a:p>
            <a:pPr>
              <a:lnSpc>
                <a:spcPct val="100000"/>
              </a:lnSpc>
              <a:spcBef>
                <a:spcPts val="0"/>
              </a:spcBef>
            </a:pPr>
            <a:r>
              <a:rPr dirty="0" lang="en-US">
                <a:ea typeface="Times New Roman" panose="02020603050405020304" pitchFamily="18" charset="0"/>
              </a:rPr>
              <a:t>Unmanageable, prone to destructive, aggressive behaviour.</a:t>
            </a:r>
            <a:endParaRPr dirty="0" sz="4000" lang="en-US">
              <a:ea typeface="Times New Roman" panose="02020603050405020304" pitchFamily="18" charset="0"/>
            </a:endParaRPr>
          </a:p>
          <a:p>
            <a:pPr>
              <a:lnSpc>
                <a:spcPct val="100000"/>
              </a:lnSpc>
              <a:spcBef>
                <a:spcPts val="0"/>
              </a:spcBef>
            </a:pPr>
            <a:r>
              <a:rPr dirty="0" lang="en-US">
                <a:ea typeface="Times New Roman" panose="02020603050405020304" pitchFamily="18" charset="0"/>
              </a:rPr>
              <a:t>Truant from school.</a:t>
            </a:r>
            <a:endParaRPr dirty="0" sz="4000" lang="en-US">
              <a:ea typeface="Times New Roman" panose="02020603050405020304" pitchFamily="18" charset="0"/>
            </a:endParaRPr>
          </a:p>
          <a:p>
            <a:pPr>
              <a:lnSpc>
                <a:spcPct val="100000"/>
              </a:lnSpc>
              <a:spcBef>
                <a:spcPts val="0"/>
              </a:spcBef>
            </a:pPr>
            <a:r>
              <a:rPr dirty="0" lang="en-US">
                <a:ea typeface="Times New Roman" panose="02020603050405020304" pitchFamily="18" charset="0"/>
              </a:rPr>
              <a:t>Sensitive to separation.</a:t>
            </a:r>
            <a:endParaRPr dirty="0" sz="4000" lang="en-US">
              <a:ea typeface="Times New Roman" panose="02020603050405020304" pitchFamily="18" charset="0"/>
            </a:endParaRPr>
          </a:p>
          <a:p>
            <a:pPr indent="0" marL="0">
              <a:buNone/>
            </a:pPr>
            <a:endParaRPr dirty="0"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352" name=""/>
        <p:cNvGrpSpPr/>
        <p:nvPr/>
      </p:nvGrpSpPr>
      <p:grpSpPr>
        <a:xfrm>
          <a:off x="0" y="0"/>
          <a:ext cx="0" cy="0"/>
          <a:chOff x="0" y="0"/>
          <a:chExt cx="0" cy="0"/>
        </a:xfrm>
      </p:grpSpPr>
      <p:sp>
        <p:nvSpPr>
          <p:cNvPr id="1048724" name="Content Placeholder 2"/>
          <p:cNvSpPr>
            <a:spLocks noGrp="1"/>
          </p:cNvSpPr>
          <p:nvPr>
            <p:ph idx="1"/>
          </p:nvPr>
        </p:nvSpPr>
        <p:spPr>
          <a:xfrm>
            <a:off x="225911" y="301214"/>
            <a:ext cx="11672047" cy="6303981"/>
          </a:xfrm>
        </p:spPr>
        <p:txBody>
          <a:bodyPr>
            <a:normAutofit fontScale="92500" lnSpcReduction="10000"/>
          </a:bodyPr>
          <a:p>
            <a:pPr indent="0" marL="0" marR="0">
              <a:spcBef>
                <a:spcPts val="0"/>
              </a:spcBef>
              <a:spcAft>
                <a:spcPts val="0"/>
              </a:spcAft>
              <a:buNone/>
            </a:pPr>
            <a:r>
              <a:rPr dirty="0" lang="en-US">
                <a:ea typeface="Times New Roman" panose="02020603050405020304" pitchFamily="18" charset="0"/>
              </a:rPr>
              <a:t>The condition manifests in several ways. </a:t>
            </a:r>
          </a:p>
          <a:p>
            <a:pPr indent="0" marL="0">
              <a:spcBef>
                <a:spcPts val="0"/>
              </a:spcBef>
              <a:buNone/>
            </a:pPr>
            <a:r>
              <a:rPr b="1" dirty="0" lang="en-US">
                <a:ea typeface="Times New Roman" panose="02020603050405020304" pitchFamily="18" charset="0"/>
              </a:rPr>
              <a:t>Early signs include</a:t>
            </a:r>
            <a:r>
              <a:rPr dirty="0" lang="en-US">
                <a:ea typeface="Times New Roman" panose="02020603050405020304" pitchFamily="18" charset="0"/>
              </a:rPr>
              <a:t>:</a:t>
            </a:r>
          </a:p>
          <a:p>
            <a:pPr>
              <a:spcBef>
                <a:spcPts val="0"/>
              </a:spcBef>
              <a:buFont typeface="Wingdings" panose="05000000000000000000" pitchFamily="2" charset="2"/>
              <a:buChar char="ü"/>
            </a:pPr>
            <a:r>
              <a:rPr dirty="0" lang="en-US">
                <a:ea typeface="Times New Roman" panose="02020603050405020304" pitchFamily="18" charset="0"/>
              </a:rPr>
              <a:t> Blocking or cutting off conversation with friend</a:t>
            </a:r>
          </a:p>
          <a:p>
            <a:pPr>
              <a:spcBef>
                <a:spcPts val="0"/>
              </a:spcBef>
              <a:buFont typeface="Wingdings" panose="05000000000000000000" pitchFamily="2" charset="2"/>
              <a:buChar char="ü"/>
            </a:pPr>
            <a:r>
              <a:rPr dirty="0" lang="en-US">
                <a:ea typeface="Times New Roman" panose="02020603050405020304" pitchFamily="18" charset="0"/>
              </a:rPr>
              <a:t>Expressing various body symptoms</a:t>
            </a:r>
          </a:p>
          <a:p>
            <a:pPr>
              <a:spcBef>
                <a:spcPts val="0"/>
              </a:spcBef>
              <a:buFont typeface="Wingdings" panose="05000000000000000000" pitchFamily="2" charset="2"/>
              <a:buChar char="ü"/>
            </a:pPr>
            <a:r>
              <a:rPr dirty="0" lang="en-US">
                <a:ea typeface="Times New Roman" panose="02020603050405020304" pitchFamily="18" charset="0"/>
              </a:rPr>
              <a:t> Forgetting or abandoning plans or life goals</a:t>
            </a:r>
          </a:p>
          <a:p>
            <a:pPr>
              <a:spcBef>
                <a:spcPts val="0"/>
              </a:spcBef>
              <a:buFont typeface="Wingdings" panose="05000000000000000000" pitchFamily="2" charset="2"/>
              <a:buChar char="ü"/>
            </a:pPr>
            <a:r>
              <a:rPr dirty="0" lang="en-US">
                <a:ea typeface="Times New Roman" panose="02020603050405020304" pitchFamily="18" charset="0"/>
              </a:rPr>
              <a:t>Disregarding social customs</a:t>
            </a:r>
          </a:p>
          <a:p>
            <a:pPr>
              <a:spcBef>
                <a:spcPts val="0"/>
              </a:spcBef>
              <a:buFont typeface="Wingdings" panose="05000000000000000000" pitchFamily="2" charset="2"/>
              <a:buChar char="ü"/>
            </a:pPr>
            <a:r>
              <a:rPr dirty="0" lang="en-US">
                <a:ea typeface="Times New Roman" panose="02020603050405020304" pitchFamily="18" charset="0"/>
              </a:rPr>
              <a:t>As the condition progresses, the patient exhibits a tendency towards </a:t>
            </a:r>
            <a:r>
              <a:rPr b="1" dirty="0" lang="en-US">
                <a:ea typeface="Times New Roman" panose="02020603050405020304" pitchFamily="18" charset="0"/>
              </a:rPr>
              <a:t>separation</a:t>
            </a:r>
            <a:r>
              <a:rPr dirty="0" lang="en-US">
                <a:ea typeface="Times New Roman" panose="02020603050405020304" pitchFamily="18" charset="0"/>
              </a:rPr>
              <a:t>,</a:t>
            </a:r>
            <a:r>
              <a:rPr b="1" dirty="0" lang="en-US">
                <a:ea typeface="Times New Roman" panose="02020603050405020304" pitchFamily="18" charset="0"/>
              </a:rPr>
              <a:t> rejection </a:t>
            </a:r>
            <a:r>
              <a:rPr dirty="0" lang="en-US">
                <a:ea typeface="Times New Roman" panose="02020603050405020304" pitchFamily="18" charset="0"/>
              </a:rPr>
              <a:t>or </a:t>
            </a:r>
            <a:r>
              <a:rPr b="1" dirty="0" lang="en-US">
                <a:ea typeface="Times New Roman" panose="02020603050405020304" pitchFamily="18" charset="0"/>
              </a:rPr>
              <a:t>substance abuse like alcohol</a:t>
            </a:r>
          </a:p>
          <a:p>
            <a:pPr>
              <a:spcBef>
                <a:spcPts val="0"/>
              </a:spcBef>
              <a:buFont typeface="Wingdings" panose="05000000000000000000" pitchFamily="2" charset="2"/>
              <a:buChar char="ü"/>
            </a:pPr>
            <a:endParaRPr dirty="0" lang="en-US">
              <a:ea typeface="Times New Roman" panose="02020603050405020304" pitchFamily="18" charset="0"/>
            </a:endParaRPr>
          </a:p>
          <a:p>
            <a:pPr indent="0" marL="0">
              <a:spcBef>
                <a:spcPts val="0"/>
              </a:spcBef>
              <a:buNone/>
            </a:pPr>
            <a:r>
              <a:rPr b="1" dirty="0" lang="en-US">
                <a:ea typeface="Times New Roman" panose="02020603050405020304" pitchFamily="18" charset="0"/>
              </a:rPr>
              <a:t>In the acute phase</a:t>
            </a:r>
            <a:r>
              <a:rPr dirty="0" lang="en-US">
                <a:ea typeface="Times New Roman" panose="02020603050405020304" pitchFamily="18" charset="0"/>
              </a:rPr>
              <a:t>, the patient will experience: </a:t>
            </a:r>
          </a:p>
          <a:p>
            <a:pPr>
              <a:spcBef>
                <a:spcPts val="0"/>
              </a:spcBef>
              <a:buFont typeface="Wingdings" panose="05000000000000000000" pitchFamily="2" charset="2"/>
              <a:buChar char="ü"/>
            </a:pPr>
            <a:r>
              <a:rPr dirty="0" lang="en-US">
                <a:ea typeface="Times New Roman" panose="02020603050405020304" pitchFamily="18" charset="0"/>
              </a:rPr>
              <a:t>Auditory and visual hallucinations.</a:t>
            </a:r>
          </a:p>
          <a:p>
            <a:pPr>
              <a:spcBef>
                <a:spcPts val="0"/>
              </a:spcBef>
              <a:buFont typeface="Wingdings" panose="05000000000000000000" pitchFamily="2" charset="2"/>
              <a:buChar char="ü"/>
            </a:pPr>
            <a:r>
              <a:rPr dirty="0" lang="en-US">
                <a:ea typeface="Times New Roman" panose="02020603050405020304" pitchFamily="18" charset="0"/>
              </a:rPr>
              <a:t>Illusions</a:t>
            </a:r>
          </a:p>
          <a:p>
            <a:pPr>
              <a:spcBef>
                <a:spcPts val="0"/>
              </a:spcBef>
              <a:buFont typeface="Wingdings" panose="05000000000000000000" pitchFamily="2" charset="2"/>
              <a:buChar char="ü"/>
            </a:pPr>
            <a:r>
              <a:rPr dirty="0" lang="en-US">
                <a:ea typeface="Times New Roman" panose="02020603050405020304" pitchFamily="18" charset="0"/>
              </a:rPr>
              <a:t>Delusions of persecution, grandeur or impending distraction   </a:t>
            </a:r>
          </a:p>
          <a:p>
            <a:pPr>
              <a:spcBef>
                <a:spcPts val="0"/>
              </a:spcBef>
              <a:buFont typeface="Wingdings" panose="05000000000000000000" pitchFamily="2" charset="2"/>
              <a:buChar char="ü"/>
            </a:pPr>
            <a:r>
              <a:rPr dirty="0" lang="en-US">
                <a:ea typeface="Times New Roman" panose="02020603050405020304" pitchFamily="18" charset="0"/>
              </a:rPr>
              <a:t>autistic thinking characterised by being highly personal.</a:t>
            </a:r>
            <a:endParaRPr dirty="0" sz="4000" lang="en-US">
              <a:ea typeface="Times New Roman" panose="02020603050405020304" pitchFamily="18" charset="0"/>
            </a:endParaRPr>
          </a:p>
          <a:p>
            <a:pPr>
              <a:spcBef>
                <a:spcPts val="0"/>
              </a:spcBef>
              <a:buFont typeface="Wingdings" panose="05000000000000000000" pitchFamily="2" charset="2"/>
              <a:buChar char="ü"/>
            </a:pPr>
            <a:r>
              <a:rPr dirty="0" lang="en-US">
                <a:ea typeface="Times New Roman" panose="02020603050405020304" pitchFamily="18" charset="0"/>
              </a:rPr>
              <a:t>speech characterised by incoherence, </a:t>
            </a:r>
            <a:r>
              <a:rPr b="1" dirty="0" lang="en-US">
                <a:ea typeface="Times New Roman" panose="02020603050405020304" pitchFamily="18" charset="0"/>
              </a:rPr>
              <a:t>echolalia, neologisms</a:t>
            </a:r>
            <a:r>
              <a:rPr dirty="0" lang="en-US">
                <a:ea typeface="Times New Roman" panose="02020603050405020304" pitchFamily="18" charset="0"/>
              </a:rPr>
              <a:t> and           </a:t>
            </a:r>
            <a:r>
              <a:rPr b="1" dirty="0" lang="en-US">
                <a:ea typeface="Times New Roman" panose="02020603050405020304" pitchFamily="18" charset="0"/>
              </a:rPr>
              <a:t>unwillingness to speak</a:t>
            </a:r>
            <a:r>
              <a:rPr dirty="0" lang="en-US">
                <a:ea typeface="Times New Roman" panose="02020603050405020304" pitchFamily="18" charset="0"/>
              </a:rPr>
              <a:t>.        </a:t>
            </a:r>
          </a:p>
          <a:p>
            <a:pPr>
              <a:spcBef>
                <a:spcPts val="0"/>
              </a:spcBef>
              <a:buFont typeface="Wingdings" panose="05000000000000000000" pitchFamily="2" charset="2"/>
              <a:buChar char="ü"/>
            </a:pPr>
            <a:r>
              <a:rPr dirty="0" lang="en-US">
                <a:ea typeface="Times New Roman" panose="02020603050405020304" pitchFamily="18" charset="0"/>
              </a:rPr>
              <a:t>inappropriate behaviour, for example, </a:t>
            </a:r>
            <a:r>
              <a:rPr b="1" dirty="0" lang="en-US">
                <a:ea typeface="Times New Roman" panose="02020603050405020304" pitchFamily="18" charset="0"/>
              </a:rPr>
              <a:t>grimacing, negativism, </a:t>
            </a:r>
            <a:r>
              <a:rPr dirty="0" lang="en-US">
                <a:ea typeface="Times New Roman" panose="02020603050405020304" pitchFamily="18" charset="0"/>
              </a:rPr>
              <a:t>s</a:t>
            </a:r>
            <a:r>
              <a:rPr b="1" dirty="0" lang="en-US">
                <a:ea typeface="Times New Roman" panose="02020603050405020304" pitchFamily="18" charset="0"/>
              </a:rPr>
              <a:t>uggestibility</a:t>
            </a:r>
            <a:r>
              <a:rPr dirty="0" lang="en-US">
                <a:ea typeface="Times New Roman" panose="02020603050405020304" pitchFamily="18" charset="0"/>
              </a:rPr>
              <a:t> and </a:t>
            </a:r>
            <a:r>
              <a:rPr b="1" dirty="0" lang="en-US">
                <a:ea typeface="Times New Roman" panose="02020603050405020304" pitchFamily="18" charset="0"/>
              </a:rPr>
              <a:t>poor personal hygiene.</a:t>
            </a:r>
            <a:endParaRPr b="1" dirty="0" sz="4000" lang="en-US">
              <a:ea typeface="Times New Roman" panose="02020603050405020304" pitchFamily="18" charset="0"/>
            </a:endParaRPr>
          </a:p>
          <a:p>
            <a:pPr>
              <a:spcBef>
                <a:spcPts val="0"/>
              </a:spcBef>
              <a:buFont typeface="Wingdings" panose="05000000000000000000" pitchFamily="2" charset="2"/>
              <a:buChar char="ü"/>
            </a:pPr>
            <a:r>
              <a:rPr dirty="0" lang="en-US">
                <a:ea typeface="Times New Roman" panose="02020603050405020304" pitchFamily="18" charset="0"/>
              </a:rPr>
              <a:t>blunting ambivalence and inappropriateness of affect.</a:t>
            </a:r>
            <a:endParaRPr dirty="0" sz="4000" lang="en-US">
              <a:ea typeface="Times New Roman" panose="02020603050405020304" pitchFamily="18" charset="0"/>
            </a:endParaRPr>
          </a:p>
          <a:p>
            <a:pPr indent="0" lvl="0" marL="0" marR="0">
              <a:spcBef>
                <a:spcPts val="0"/>
              </a:spcBef>
              <a:spcAft>
                <a:spcPts val="0"/>
              </a:spcAft>
              <a:buSzPts val="1000"/>
              <a:buNone/>
              <a:tabLst>
                <a:tab algn="l" pos="457200"/>
              </a:tabLst>
            </a:pPr>
            <a:endParaRPr dirty="0" sz="4000" lang="en-US">
              <a:latin typeface="Times New Roman" panose="02020603050405020304" pitchFamily="18" charset="0"/>
              <a:ea typeface="Times New Roman" panose="02020603050405020304" pitchFamily="18" charset="0"/>
            </a:endParaRPr>
          </a:p>
          <a:p>
            <a:endParaRPr dirty="0"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353" name=""/>
        <p:cNvGrpSpPr/>
        <p:nvPr/>
      </p:nvGrpSpPr>
      <p:grpSpPr>
        <a:xfrm>
          <a:off x="0" y="0"/>
          <a:ext cx="0" cy="0"/>
          <a:chOff x="0" y="0"/>
          <a:chExt cx="0" cy="0"/>
        </a:xfrm>
      </p:grpSpPr>
      <p:sp>
        <p:nvSpPr>
          <p:cNvPr id="1048725" name="Content Placeholder 2"/>
          <p:cNvSpPr>
            <a:spLocks noGrp="1"/>
          </p:cNvSpPr>
          <p:nvPr>
            <p:ph idx="1"/>
          </p:nvPr>
        </p:nvSpPr>
        <p:spPr>
          <a:xfrm>
            <a:off x="838200" y="290456"/>
            <a:ext cx="10515600" cy="6110344"/>
          </a:xfrm>
        </p:spPr>
        <p:txBody>
          <a:bodyPr>
            <a:normAutofit lnSpcReduction="10000"/>
          </a:bodyPr>
          <a:p>
            <a:pPr indent="0" marL="0" marR="0">
              <a:lnSpc>
                <a:spcPct val="100000"/>
              </a:lnSpc>
              <a:spcBef>
                <a:spcPts val="0"/>
              </a:spcBef>
              <a:spcAft>
                <a:spcPts val="0"/>
              </a:spcAft>
              <a:buNone/>
            </a:pPr>
            <a:r>
              <a:rPr b="1" dirty="0" lang="en-US">
                <a:ea typeface="Times New Roman" panose="02020603050405020304" pitchFamily="18" charset="0"/>
              </a:rPr>
              <a:t>residual phase</a:t>
            </a:r>
            <a:r>
              <a:rPr dirty="0" lang="en-US">
                <a:ea typeface="Times New Roman" panose="02020603050405020304" pitchFamily="18" charset="0"/>
              </a:rPr>
              <a:t>. </a:t>
            </a:r>
          </a:p>
          <a:p>
            <a:pPr indent="0" marL="0" marR="0">
              <a:lnSpc>
                <a:spcPct val="100000"/>
              </a:lnSpc>
              <a:spcBef>
                <a:spcPts val="0"/>
              </a:spcBef>
              <a:spcAft>
                <a:spcPts val="0"/>
              </a:spcAft>
              <a:buNone/>
            </a:pPr>
            <a:endParaRPr dirty="0" lang="en-US">
              <a:ea typeface="Times New Roman" panose="02020603050405020304" pitchFamily="18" charset="0"/>
            </a:endParaRPr>
          </a:p>
          <a:p>
            <a:pPr indent="0" marL="0" marR="0">
              <a:lnSpc>
                <a:spcPct val="100000"/>
              </a:lnSpc>
              <a:spcBef>
                <a:spcPts val="0"/>
              </a:spcBef>
              <a:spcAft>
                <a:spcPts val="0"/>
              </a:spcAft>
              <a:buNone/>
            </a:pPr>
            <a:r>
              <a:rPr dirty="0" lang="en-US">
                <a:ea typeface="Times New Roman" panose="02020603050405020304" pitchFamily="18" charset="0"/>
              </a:rPr>
              <a:t>At this stage, the patient usually exhibits symptoms of </a:t>
            </a:r>
          </a:p>
          <a:p>
            <a:pPr>
              <a:lnSpc>
                <a:spcPct val="100000"/>
              </a:lnSpc>
              <a:spcBef>
                <a:spcPts val="0"/>
              </a:spcBef>
            </a:pPr>
            <a:r>
              <a:rPr dirty="0" lang="en-US">
                <a:ea typeface="Times New Roman" panose="02020603050405020304" pitchFamily="18" charset="0"/>
              </a:rPr>
              <a:t>flat or blunt affect, </a:t>
            </a:r>
          </a:p>
          <a:p>
            <a:pPr>
              <a:lnSpc>
                <a:spcPct val="100000"/>
              </a:lnSpc>
              <a:spcBef>
                <a:spcPts val="0"/>
              </a:spcBef>
            </a:pPr>
            <a:r>
              <a:rPr b="1" dirty="0" lang="en-US">
                <a:ea typeface="Times New Roman" panose="02020603050405020304" pitchFamily="18" charset="0"/>
              </a:rPr>
              <a:t>rambling speech,</a:t>
            </a:r>
          </a:p>
          <a:p>
            <a:pPr>
              <a:lnSpc>
                <a:spcPct val="100000"/>
              </a:lnSpc>
              <a:spcBef>
                <a:spcPts val="0"/>
              </a:spcBef>
            </a:pPr>
            <a:r>
              <a:rPr b="1" dirty="0" lang="en-US">
                <a:ea typeface="Times New Roman" panose="02020603050405020304" pitchFamily="18" charset="0"/>
              </a:rPr>
              <a:t> poor hygiene </a:t>
            </a:r>
            <a:r>
              <a:rPr dirty="0" lang="en-US">
                <a:ea typeface="Times New Roman" panose="02020603050405020304" pitchFamily="18" charset="0"/>
              </a:rPr>
              <a:t>and</a:t>
            </a:r>
            <a:r>
              <a:rPr b="1" dirty="0" lang="en-US">
                <a:ea typeface="Times New Roman" panose="02020603050405020304" pitchFamily="18" charset="0"/>
              </a:rPr>
              <a:t> grooming </a:t>
            </a:r>
            <a:r>
              <a:rPr dirty="0" lang="en-US">
                <a:ea typeface="Times New Roman" panose="02020603050405020304" pitchFamily="18" charset="0"/>
              </a:rPr>
              <a:t>and</a:t>
            </a:r>
          </a:p>
          <a:p>
            <a:pPr>
              <a:lnSpc>
                <a:spcPct val="100000"/>
              </a:lnSpc>
              <a:spcBef>
                <a:spcPts val="0"/>
              </a:spcBef>
            </a:pPr>
            <a:r>
              <a:rPr dirty="0" lang="en-US">
                <a:ea typeface="Times New Roman" panose="02020603050405020304" pitchFamily="18" charset="0"/>
              </a:rPr>
              <a:t> distortion of some perceptual experiences may persist.</a:t>
            </a:r>
          </a:p>
          <a:p>
            <a:pPr indent="0" marL="0" marR="0">
              <a:lnSpc>
                <a:spcPct val="100000"/>
              </a:lnSpc>
              <a:spcBef>
                <a:spcPts val="0"/>
              </a:spcBef>
              <a:spcAft>
                <a:spcPts val="0"/>
              </a:spcAft>
              <a:buNone/>
            </a:pPr>
            <a:endParaRPr b="1" dirty="0" lang="en-US">
              <a:ea typeface="Times New Roman" panose="02020603050405020304" pitchFamily="18" charset="0"/>
            </a:endParaRPr>
          </a:p>
          <a:p>
            <a:pPr indent="0" marL="0" marR="0">
              <a:lnSpc>
                <a:spcPct val="100000"/>
              </a:lnSpc>
              <a:spcBef>
                <a:spcPts val="0"/>
              </a:spcBef>
              <a:spcAft>
                <a:spcPts val="0"/>
              </a:spcAft>
              <a:buNone/>
            </a:pPr>
            <a:r>
              <a:rPr b="1" dirty="0" lang="en-US">
                <a:ea typeface="Times New Roman" panose="02020603050405020304" pitchFamily="18" charset="0"/>
              </a:rPr>
              <a:t>Finally, in the chronic/relapse phase</a:t>
            </a:r>
            <a:r>
              <a:rPr dirty="0" lang="en-US">
                <a:ea typeface="Times New Roman" panose="02020603050405020304" pitchFamily="18" charset="0"/>
              </a:rPr>
              <a:t>,</a:t>
            </a:r>
          </a:p>
          <a:p>
            <a:pPr indent="0" marL="0">
              <a:lnSpc>
                <a:spcPct val="100000"/>
              </a:lnSpc>
              <a:spcBef>
                <a:spcPts val="0"/>
              </a:spcBef>
              <a:buNone/>
            </a:pPr>
            <a:r>
              <a:rPr dirty="0" lang="en-US">
                <a:ea typeface="Times New Roman" panose="02020603050405020304" pitchFamily="18" charset="0"/>
              </a:rPr>
              <a:t> the patient may point to</a:t>
            </a:r>
          </a:p>
          <a:p>
            <a:pPr>
              <a:lnSpc>
                <a:spcPct val="100000"/>
              </a:lnSpc>
              <a:spcBef>
                <a:spcPts val="0"/>
              </a:spcBef>
            </a:pPr>
            <a:r>
              <a:rPr dirty="0" lang="en-US">
                <a:ea typeface="Times New Roman" panose="02020603050405020304" pitchFamily="18" charset="0"/>
              </a:rPr>
              <a:t> feelings of boredom and apathy, </a:t>
            </a:r>
          </a:p>
          <a:p>
            <a:pPr>
              <a:lnSpc>
                <a:spcPct val="100000"/>
              </a:lnSpc>
              <a:spcBef>
                <a:spcPts val="0"/>
              </a:spcBef>
            </a:pPr>
            <a:r>
              <a:rPr dirty="0" lang="en-US">
                <a:ea typeface="Times New Roman" panose="02020603050405020304" pitchFamily="18" charset="0"/>
              </a:rPr>
              <a:t>impulsive suppression of feelings and </a:t>
            </a:r>
          </a:p>
          <a:p>
            <a:pPr>
              <a:lnSpc>
                <a:spcPct val="100000"/>
              </a:lnSpc>
              <a:spcBef>
                <a:spcPts val="0"/>
              </a:spcBef>
            </a:pPr>
            <a:r>
              <a:rPr dirty="0" lang="en-US">
                <a:ea typeface="Times New Roman" panose="02020603050405020304" pitchFamily="18" charset="0"/>
              </a:rPr>
              <a:t>psychotic disorganization with increasing perceptual and cognitive dysfunction, </a:t>
            </a:r>
          </a:p>
          <a:p>
            <a:pPr>
              <a:lnSpc>
                <a:spcPct val="100000"/>
              </a:lnSpc>
              <a:spcBef>
                <a:spcPts val="0"/>
              </a:spcBef>
            </a:pPr>
            <a:r>
              <a:rPr dirty="0" lang="en-US">
                <a:ea typeface="Times New Roman" panose="02020603050405020304" pitchFamily="18" charset="0"/>
              </a:rPr>
              <a:t>loss of identity and loss of self-control.</a:t>
            </a:r>
          </a:p>
          <a:p>
            <a:pPr indent="0" marL="0">
              <a:buNone/>
            </a:pPr>
            <a:endParaRPr dirty="0"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354" name=""/>
        <p:cNvGrpSpPr/>
        <p:nvPr/>
      </p:nvGrpSpPr>
      <p:grpSpPr>
        <a:xfrm>
          <a:off x="0" y="0"/>
          <a:ext cx="0" cy="0"/>
          <a:chOff x="0" y="0"/>
          <a:chExt cx="0" cy="0"/>
        </a:xfrm>
      </p:grpSpPr>
      <p:sp>
        <p:nvSpPr>
          <p:cNvPr id="1048726" name="Content Placeholder 2"/>
          <p:cNvSpPr>
            <a:spLocks noGrp="1"/>
          </p:cNvSpPr>
          <p:nvPr>
            <p:ph idx="1"/>
          </p:nvPr>
        </p:nvSpPr>
        <p:spPr>
          <a:xfrm>
            <a:off x="838200" y="268941"/>
            <a:ext cx="10515600" cy="6228678"/>
          </a:xfrm>
        </p:spPr>
        <p:txBody>
          <a:bodyPr/>
          <a:p>
            <a:pPr indent="0" marL="0">
              <a:buNone/>
            </a:pPr>
            <a:r>
              <a:rPr b="1" dirty="0" lang="en-US"/>
              <a:t>                                           Types of schizophrenia</a:t>
            </a:r>
          </a:p>
          <a:p>
            <a:pPr indent="-514350" marL="514350">
              <a:buFont typeface="+mj-lt"/>
              <a:buAutoNum type="arabicPeriod"/>
            </a:pPr>
            <a:r>
              <a:rPr dirty="0" lang="en-US"/>
              <a:t>Catatonic schizophrenia</a:t>
            </a:r>
          </a:p>
          <a:p>
            <a:pPr indent="-514350" marL="514350">
              <a:buFont typeface="+mj-lt"/>
              <a:buAutoNum type="arabicPeriod"/>
            </a:pPr>
            <a:r>
              <a:rPr dirty="0" lang="en-US"/>
              <a:t>Paranoid /intellectual schizophrenia </a:t>
            </a:r>
          </a:p>
          <a:p>
            <a:pPr indent="-514350" marL="514350">
              <a:buFont typeface="+mj-lt"/>
              <a:buAutoNum type="arabicPeriod"/>
            </a:pPr>
            <a:r>
              <a:rPr dirty="0" lang="en-US"/>
              <a:t>Hebephrenic/ disorganized schizophrenia</a:t>
            </a:r>
          </a:p>
          <a:p>
            <a:pPr indent="-514350" marL="514350">
              <a:buFont typeface="+mj-lt"/>
              <a:buAutoNum type="arabicPeriod"/>
            </a:pPr>
            <a:r>
              <a:rPr dirty="0" lang="en-US"/>
              <a:t>Undifferentiated schizophrenia</a:t>
            </a:r>
          </a:p>
          <a:p>
            <a:pPr indent="0" marL="0">
              <a:buNone/>
            </a:pPr>
            <a:endParaRPr dirty="0"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355" name=""/>
        <p:cNvGrpSpPr/>
        <p:nvPr/>
      </p:nvGrpSpPr>
      <p:grpSpPr>
        <a:xfrm>
          <a:off x="0" y="0"/>
          <a:ext cx="0" cy="0"/>
          <a:chOff x="0" y="0"/>
          <a:chExt cx="0" cy="0"/>
        </a:xfrm>
      </p:grpSpPr>
      <p:sp>
        <p:nvSpPr>
          <p:cNvPr id="1048727" name="Content Placeholder 2"/>
          <p:cNvSpPr>
            <a:spLocks noGrp="1"/>
          </p:cNvSpPr>
          <p:nvPr>
            <p:ph idx="1"/>
          </p:nvPr>
        </p:nvSpPr>
        <p:spPr>
          <a:xfrm>
            <a:off x="838200" y="290456"/>
            <a:ext cx="10515600" cy="6260951"/>
          </a:xfrm>
        </p:spPr>
        <p:txBody>
          <a:bodyPr>
            <a:normAutofit lnSpcReduction="10000"/>
          </a:bodyPr>
          <a:p>
            <a:pPr indent="0" marL="0" marR="0">
              <a:lnSpc>
                <a:spcPct val="100000"/>
              </a:lnSpc>
              <a:spcBef>
                <a:spcPts val="0"/>
              </a:spcBef>
              <a:spcAft>
                <a:spcPts val="0"/>
              </a:spcAft>
              <a:buNone/>
            </a:pPr>
            <a:r>
              <a:rPr b="1" dirty="0" lang="en-US">
                <a:ea typeface="Times New Roman" panose="02020603050405020304" pitchFamily="18" charset="0"/>
              </a:rPr>
              <a:t>1. Catatonic Schizophrenia</a:t>
            </a:r>
            <a:r>
              <a:rPr dirty="0" lang="en-US">
                <a:ea typeface="Times New Roman" panose="02020603050405020304" pitchFamily="18" charset="0"/>
              </a:rPr>
              <a:t> </a:t>
            </a:r>
          </a:p>
          <a:p>
            <a:pPr marL="0" marR="0">
              <a:lnSpc>
                <a:spcPct val="100000"/>
              </a:lnSpc>
              <a:spcBef>
                <a:spcPts val="0"/>
              </a:spcBef>
              <a:spcAft>
                <a:spcPts val="0"/>
              </a:spcAft>
            </a:pPr>
            <a:r>
              <a:rPr dirty="0" lang="en-US">
                <a:ea typeface="Times New Roman" panose="02020603050405020304" pitchFamily="18" charset="0"/>
              </a:rPr>
              <a:t>This is a disorder characterised by a bizzarre motor behaviour  where patient is either in </a:t>
            </a:r>
            <a:r>
              <a:rPr b="1" dirty="0" lang="en-US">
                <a:ea typeface="Times New Roman" panose="02020603050405020304" pitchFamily="18" charset="0"/>
              </a:rPr>
              <a:t>stupor or excitement.</a:t>
            </a:r>
          </a:p>
          <a:p>
            <a:pPr marR="0">
              <a:lnSpc>
                <a:spcPct val="100000"/>
              </a:lnSpc>
              <a:spcBef>
                <a:spcPts val="0"/>
              </a:spcBef>
              <a:spcAft>
                <a:spcPts val="0"/>
              </a:spcAft>
              <a:buFont typeface="Wingdings" panose="05000000000000000000" pitchFamily="2" charset="2"/>
              <a:buChar char="Ø"/>
            </a:pPr>
            <a:r>
              <a:rPr b="1" dirty="0" lang="en-US">
                <a:ea typeface="Times New Roman" panose="02020603050405020304" pitchFamily="18" charset="0"/>
              </a:rPr>
              <a:t>Stupor state </a:t>
            </a:r>
            <a:r>
              <a:rPr dirty="0" lang="en-US">
                <a:ea typeface="Times New Roman" panose="02020603050405020304" pitchFamily="18" charset="0"/>
              </a:rPr>
              <a:t>in which the person is mute, negative or complains in response to a request.</a:t>
            </a:r>
          </a:p>
          <a:p>
            <a:pPr marL="0" marR="0">
              <a:lnSpc>
                <a:spcPct val="100000"/>
              </a:lnSpc>
              <a:spcBef>
                <a:spcPts val="0"/>
              </a:spcBef>
              <a:spcAft>
                <a:spcPts val="0"/>
              </a:spcAft>
            </a:pPr>
            <a:r>
              <a:rPr dirty="0" lang="en-US">
                <a:ea typeface="Times New Roman" panose="02020603050405020304" pitchFamily="18" charset="0"/>
              </a:rPr>
              <a:t> The individual may be immobile, </a:t>
            </a:r>
            <a:r>
              <a:rPr b="1" dirty="0" lang="en-US">
                <a:ea typeface="Times New Roman" panose="02020603050405020304" pitchFamily="18" charset="0"/>
              </a:rPr>
              <a:t>display waxy flexibility </a:t>
            </a:r>
            <a:r>
              <a:rPr dirty="0" lang="en-US">
                <a:ea typeface="Times New Roman" panose="02020603050405020304" pitchFamily="18" charset="0"/>
              </a:rPr>
              <a:t>and may </a:t>
            </a:r>
            <a:r>
              <a:rPr b="1" dirty="0" lang="en-US">
                <a:ea typeface="Times New Roman" panose="02020603050405020304" pitchFamily="18" charset="0"/>
              </a:rPr>
              <a:t>retain urine and faeces.</a:t>
            </a:r>
          </a:p>
          <a:p>
            <a:pPr marR="0">
              <a:lnSpc>
                <a:spcPct val="100000"/>
              </a:lnSpc>
              <a:spcBef>
                <a:spcPts val="0"/>
              </a:spcBef>
              <a:spcAft>
                <a:spcPts val="0"/>
              </a:spcAft>
              <a:buFont typeface="Wingdings" panose="05000000000000000000" pitchFamily="2" charset="2"/>
              <a:buChar char="Ø"/>
            </a:pPr>
            <a:r>
              <a:rPr dirty="0" lang="en-US">
                <a:ea typeface="Times New Roman" panose="02020603050405020304" pitchFamily="18" charset="0"/>
              </a:rPr>
              <a:t> </a:t>
            </a:r>
            <a:r>
              <a:rPr b="1" dirty="0" lang="en-US">
                <a:solidFill>
                  <a:prstClr val="black"/>
                </a:solidFill>
                <a:ea typeface="Times New Roman" panose="02020603050405020304" pitchFamily="18" charset="0"/>
              </a:rPr>
              <a:t>catatonic excitement</a:t>
            </a:r>
            <a:r>
              <a:rPr dirty="0" lang="en-US">
                <a:solidFill>
                  <a:prstClr val="black"/>
                </a:solidFill>
                <a:ea typeface="Times New Roman" panose="02020603050405020304" pitchFamily="18" charset="0"/>
              </a:rPr>
              <a:t>:</a:t>
            </a:r>
            <a:r>
              <a:rPr b="1" dirty="0" lang="en-US">
                <a:solidFill>
                  <a:prstClr val="black"/>
                </a:solidFill>
                <a:ea typeface="Times New Roman" panose="02020603050405020304" pitchFamily="18" charset="0"/>
              </a:rPr>
              <a:t> </a:t>
            </a:r>
            <a:r>
              <a:rPr dirty="0" lang="en-US">
                <a:ea typeface="Times New Roman" panose="02020603050405020304" pitchFamily="18" charset="0"/>
              </a:rPr>
              <a:t>highly excited state in which the person </a:t>
            </a:r>
            <a:r>
              <a:rPr b="1" dirty="0" lang="en-US">
                <a:ea typeface="Times New Roman" panose="02020603050405020304" pitchFamily="18" charset="0"/>
              </a:rPr>
              <a:t>abusive, aggressive, feeling of anger, hallucinations hyperactive or agitated, pressure of speech, grimace, may become self destructive</a:t>
            </a:r>
          </a:p>
          <a:p>
            <a:pPr marR="0">
              <a:lnSpc>
                <a:spcPct val="100000"/>
              </a:lnSpc>
              <a:spcBef>
                <a:spcPts val="0"/>
              </a:spcBef>
              <a:spcAft>
                <a:spcPts val="0"/>
              </a:spcAft>
              <a:buFont typeface="Wingdings" panose="05000000000000000000" pitchFamily="2" charset="2"/>
              <a:buChar char="Ø"/>
            </a:pPr>
            <a:r>
              <a:rPr dirty="0" lang="en-US">
                <a:ea typeface="Times New Roman" panose="02020603050405020304" pitchFamily="18" charset="0"/>
              </a:rPr>
              <a:t>The patient needs direct care and continuous observation for assistance in  the activity of daily living.</a:t>
            </a:r>
          </a:p>
          <a:p>
            <a:pPr marR="0">
              <a:lnSpc>
                <a:spcPct val="100000"/>
              </a:lnSpc>
              <a:spcBef>
                <a:spcPts val="0"/>
              </a:spcBef>
              <a:spcAft>
                <a:spcPts val="0"/>
              </a:spcAft>
              <a:buFont typeface="Wingdings" panose="05000000000000000000" pitchFamily="2" charset="2"/>
              <a:buChar char="Ø"/>
            </a:pPr>
            <a:r>
              <a:rPr dirty="0" lang="en-US">
                <a:ea typeface="Times New Roman" panose="02020603050405020304" pitchFamily="18" charset="0"/>
              </a:rPr>
              <a:t>Symptom of catatonic schizophrenia</a:t>
            </a:r>
          </a:p>
          <a:p>
            <a:pPr indent="0" marL="0" marR="0">
              <a:lnSpc>
                <a:spcPct val="100000"/>
              </a:lnSpc>
              <a:spcBef>
                <a:spcPts val="0"/>
              </a:spcBef>
              <a:spcAft>
                <a:spcPts val="0"/>
              </a:spcAft>
              <a:buNone/>
            </a:pPr>
            <a:r>
              <a:rPr dirty="0" lang="en-US">
                <a:ea typeface="Times New Roman" panose="02020603050405020304" pitchFamily="18" charset="0"/>
              </a:rPr>
              <a:t> are: </a:t>
            </a:r>
            <a:r>
              <a:rPr b="1" dirty="0" lang="en-US">
                <a:ea typeface="Times New Roman" panose="02020603050405020304" pitchFamily="18" charset="0"/>
              </a:rPr>
              <a:t>catatonic stupor, catatonic negativism, catatonic rigidity, catatonic excitement</a:t>
            </a:r>
            <a:r>
              <a:rPr dirty="0" lang="en-US">
                <a:ea typeface="Times New Roman" panose="02020603050405020304" pitchFamily="18" charset="0"/>
              </a:rPr>
              <a:t>, </a:t>
            </a:r>
            <a:r>
              <a:rPr b="1" dirty="0" lang="en-US">
                <a:ea typeface="Times New Roman" panose="02020603050405020304" pitchFamily="18" charset="0"/>
              </a:rPr>
              <a:t>catatonic posturing</a:t>
            </a:r>
            <a:r>
              <a:rPr dirty="0" lang="en-US">
                <a:ea typeface="Times New Roman" panose="02020603050405020304" pitchFamily="18" charset="0"/>
              </a:rPr>
              <a:t>,</a:t>
            </a:r>
          </a:p>
          <a:p>
            <a:pPr marL="0" marR="0">
              <a:lnSpc>
                <a:spcPct val="100000"/>
              </a:lnSpc>
              <a:spcBef>
                <a:spcPts val="0"/>
              </a:spcBef>
              <a:spcAft>
                <a:spcPts val="0"/>
              </a:spcAft>
            </a:pPr>
            <a:endParaRPr dirty="0" lang="en-US">
              <a:ea typeface="Times New Roman" panose="02020603050405020304" pitchFamily="18" charset="0"/>
            </a:endParaRPr>
          </a:p>
          <a:p>
            <a:pPr marL="0" marR="0">
              <a:lnSpc>
                <a:spcPct val="100000"/>
              </a:lnSpc>
              <a:spcBef>
                <a:spcPts val="0"/>
              </a:spcBef>
              <a:spcAft>
                <a:spcPts val="0"/>
              </a:spcAft>
            </a:pPr>
            <a:endParaRPr dirty="0" sz="4000" lang="en-US">
              <a:ea typeface="Times New Roman" panose="02020603050405020304" pitchFamily="18" charset="0"/>
            </a:endParaRPr>
          </a:p>
          <a:p>
            <a:endParaRPr dirty="0"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356" name=""/>
        <p:cNvGrpSpPr/>
        <p:nvPr/>
      </p:nvGrpSpPr>
      <p:grpSpPr>
        <a:xfrm>
          <a:off x="0" y="0"/>
          <a:ext cx="0" cy="0"/>
          <a:chOff x="0" y="0"/>
          <a:chExt cx="0" cy="0"/>
        </a:xfrm>
      </p:grpSpPr>
      <p:sp>
        <p:nvSpPr>
          <p:cNvPr id="1048728" name="Content Placeholder 2"/>
          <p:cNvSpPr>
            <a:spLocks noGrp="1"/>
          </p:cNvSpPr>
          <p:nvPr>
            <p:ph idx="1"/>
          </p:nvPr>
        </p:nvSpPr>
        <p:spPr>
          <a:xfrm>
            <a:off x="838200" y="279699"/>
            <a:ext cx="10515600" cy="5897264"/>
          </a:xfrm>
        </p:spPr>
        <p:txBody>
          <a:bodyPr/>
          <a:p>
            <a:r>
              <a:rPr b="1" dirty="0" lang="en-US"/>
              <a:t>Catatonic stupor: </a:t>
            </a:r>
            <a:r>
              <a:rPr dirty="0" lang="en-US"/>
              <a:t>marked by decrease in reactivity to the environment and reduction in spontaneous movement or activity. </a:t>
            </a:r>
            <a:r>
              <a:rPr dirty="0" lang="en-US" err="1"/>
              <a:t>i.e</a:t>
            </a:r>
            <a:r>
              <a:rPr dirty="0" lang="en-US"/>
              <a:t> mutism</a:t>
            </a:r>
          </a:p>
          <a:p>
            <a:r>
              <a:rPr b="1" dirty="0" lang="en-US"/>
              <a:t>Catatonic negativism: </a:t>
            </a:r>
            <a:r>
              <a:rPr dirty="0" lang="en-US"/>
              <a:t>an apparently motiveless resistance to all instructions or attempts to be moved.</a:t>
            </a:r>
          </a:p>
          <a:p>
            <a:r>
              <a:rPr b="1" dirty="0" lang="en-US"/>
              <a:t>Catatonic rigidity</a:t>
            </a:r>
            <a:r>
              <a:rPr dirty="0" lang="en-US"/>
              <a:t>: maintenance of a rigid posture against efforts to be moved.</a:t>
            </a:r>
          </a:p>
          <a:p>
            <a:r>
              <a:rPr b="1" dirty="0" lang="en-US"/>
              <a:t>Catatonic excitement: </a:t>
            </a:r>
            <a:r>
              <a:rPr dirty="0" lang="en-US"/>
              <a:t>excited motor activity, apparently purposeless and not influenced by external stimuli.</a:t>
            </a:r>
          </a:p>
          <a:p>
            <a:r>
              <a:rPr b="1" dirty="0" lang="en-US"/>
              <a:t>Catatonic posturing</a:t>
            </a:r>
            <a:r>
              <a:rPr dirty="0" lang="en-US"/>
              <a:t>: voluntary assumption of </a:t>
            </a:r>
            <a:r>
              <a:rPr dirty="0" lang="en-US" err="1"/>
              <a:t>inapropriate</a:t>
            </a:r>
            <a:r>
              <a:rPr dirty="0" lang="en-US"/>
              <a:t> or bizarre posture</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357" name=""/>
        <p:cNvGrpSpPr/>
        <p:nvPr/>
      </p:nvGrpSpPr>
      <p:grpSpPr>
        <a:xfrm>
          <a:off x="0" y="0"/>
          <a:ext cx="0" cy="0"/>
          <a:chOff x="0" y="0"/>
          <a:chExt cx="0" cy="0"/>
        </a:xfrm>
      </p:grpSpPr>
      <p:sp>
        <p:nvSpPr>
          <p:cNvPr id="1048729" name="Content Placeholder 2"/>
          <p:cNvSpPr>
            <a:spLocks noGrp="1"/>
          </p:cNvSpPr>
          <p:nvPr>
            <p:ph idx="1"/>
          </p:nvPr>
        </p:nvSpPr>
        <p:spPr>
          <a:xfrm>
            <a:off x="838200" y="236668"/>
            <a:ext cx="10515600" cy="6228678"/>
          </a:xfrm>
        </p:spPr>
        <p:txBody>
          <a:bodyPr>
            <a:normAutofit/>
          </a:bodyPr>
          <a:p>
            <a:pPr indent="-514350" lvl="0" marL="514350">
              <a:lnSpc>
                <a:spcPct val="100000"/>
              </a:lnSpc>
              <a:spcBef>
                <a:spcPts val="0"/>
              </a:spcBef>
              <a:buAutoNum type="arabicPeriod" startAt="2"/>
            </a:pPr>
            <a:r>
              <a:rPr b="1" dirty="0" sz="3000" lang="en-US">
                <a:solidFill>
                  <a:prstClr val="black"/>
                </a:solidFill>
                <a:ea typeface="Times New Roman" panose="02020603050405020304" pitchFamily="18" charset="0"/>
              </a:rPr>
              <a:t>Disorganised Schizophrenia</a:t>
            </a:r>
            <a:r>
              <a:rPr dirty="0" sz="3000" lang="en-US">
                <a:solidFill>
                  <a:prstClr val="black"/>
                </a:solidFill>
                <a:ea typeface="Times New Roman" panose="02020603050405020304" pitchFamily="18" charset="0"/>
              </a:rPr>
              <a:t> </a:t>
            </a:r>
          </a:p>
          <a:p>
            <a:pPr indent="0" marL="0">
              <a:lnSpc>
                <a:spcPct val="100000"/>
              </a:lnSpc>
              <a:spcBef>
                <a:spcPts val="0"/>
              </a:spcBef>
              <a:buNone/>
            </a:pPr>
            <a:endParaRPr dirty="0" sz="3000" lang="en-US">
              <a:solidFill>
                <a:prstClr val="black"/>
              </a:solidFill>
              <a:ea typeface="Times New Roman" panose="02020603050405020304" pitchFamily="18" charset="0"/>
            </a:endParaRPr>
          </a:p>
          <a:p>
            <a:pPr>
              <a:lnSpc>
                <a:spcPct val="100000"/>
              </a:lnSpc>
              <a:spcBef>
                <a:spcPts val="0"/>
              </a:spcBef>
            </a:pPr>
            <a:r>
              <a:rPr dirty="0" sz="3000" lang="en-US">
                <a:solidFill>
                  <a:prstClr val="black"/>
                </a:solidFill>
                <a:ea typeface="Times New Roman" panose="02020603050405020304" pitchFamily="18" charset="0"/>
              </a:rPr>
              <a:t>Usually begins in adolescence before 20 years of age. the patient regresses to very primitive behavior.</a:t>
            </a:r>
          </a:p>
          <a:p>
            <a:pPr>
              <a:lnSpc>
                <a:spcPct val="100000"/>
              </a:lnSpc>
              <a:spcBef>
                <a:spcPts val="0"/>
              </a:spcBef>
            </a:pPr>
            <a:r>
              <a:rPr dirty="0" sz="3000" lang="en-US">
                <a:solidFill>
                  <a:prstClr val="black"/>
                </a:solidFill>
                <a:ea typeface="Times New Roman" panose="02020603050405020304" pitchFamily="18" charset="0"/>
              </a:rPr>
              <a:t>Instead of having delusions the patient is disorganised and fragmented.</a:t>
            </a:r>
          </a:p>
          <a:p>
            <a:pPr>
              <a:lnSpc>
                <a:spcPct val="100000"/>
              </a:lnSpc>
              <a:spcBef>
                <a:spcPts val="0"/>
              </a:spcBef>
            </a:pPr>
            <a:r>
              <a:rPr dirty="0" sz="3000" lang="en-US">
                <a:solidFill>
                  <a:prstClr val="black"/>
                </a:solidFill>
                <a:ea typeface="Times New Roman" panose="02020603050405020304" pitchFamily="18" charset="0"/>
              </a:rPr>
              <a:t>Has minimal ability to execute activities of daily living.</a:t>
            </a:r>
          </a:p>
          <a:p>
            <a:pPr>
              <a:lnSpc>
                <a:spcPct val="100000"/>
              </a:lnSpc>
              <a:spcBef>
                <a:spcPts val="0"/>
              </a:spcBef>
            </a:pPr>
            <a:r>
              <a:rPr dirty="0" sz="3000" lang="en-US">
                <a:solidFill>
                  <a:prstClr val="black"/>
                </a:solidFill>
                <a:ea typeface="Times New Roman" panose="02020603050405020304" pitchFamily="18" charset="0"/>
              </a:rPr>
              <a:t>This is a disorder characterised by </a:t>
            </a:r>
            <a:r>
              <a:rPr b="1" dirty="0" sz="3000" lang="en-US">
                <a:solidFill>
                  <a:prstClr val="black"/>
                </a:solidFill>
                <a:ea typeface="Times New Roman" panose="02020603050405020304" pitchFamily="18" charset="0"/>
              </a:rPr>
              <a:t>incoherence, foolishness </a:t>
            </a:r>
            <a:r>
              <a:rPr dirty="0" sz="3000" lang="en-US">
                <a:solidFill>
                  <a:prstClr val="black"/>
                </a:solidFill>
                <a:ea typeface="Times New Roman" panose="02020603050405020304" pitchFamily="18" charset="0"/>
              </a:rPr>
              <a:t>and </a:t>
            </a:r>
            <a:r>
              <a:rPr b="1" dirty="0" sz="3000" lang="en-US">
                <a:solidFill>
                  <a:prstClr val="black"/>
                </a:solidFill>
                <a:ea typeface="Times New Roman" panose="02020603050405020304" pitchFamily="18" charset="0"/>
              </a:rPr>
              <a:t>grossly disorganised behavior, neologism, poor grooming,</a:t>
            </a:r>
            <a:r>
              <a:rPr dirty="0" sz="3000" lang="en-US">
                <a:solidFill>
                  <a:prstClr val="black"/>
                </a:solidFill>
                <a:ea typeface="Times New Roman" panose="02020603050405020304" pitchFamily="18" charset="0"/>
              </a:rPr>
              <a:t> poor and </a:t>
            </a:r>
            <a:r>
              <a:rPr b="1" dirty="0" sz="3000" lang="en-US">
                <a:solidFill>
                  <a:prstClr val="black"/>
                </a:solidFill>
                <a:ea typeface="Times New Roman" panose="02020603050405020304" pitchFamily="18" charset="0"/>
              </a:rPr>
              <a:t>inappropriate affect </a:t>
            </a:r>
            <a:r>
              <a:rPr dirty="0" sz="3000" lang="en-US">
                <a:solidFill>
                  <a:prstClr val="black"/>
                </a:solidFill>
                <a:ea typeface="Times New Roman" panose="02020603050405020304" pitchFamily="18" charset="0"/>
              </a:rPr>
              <a:t>and </a:t>
            </a:r>
            <a:r>
              <a:rPr b="1" dirty="0" sz="3000" lang="en-US">
                <a:solidFill>
                  <a:prstClr val="black"/>
                </a:solidFill>
                <a:ea typeface="Times New Roman" panose="02020603050405020304" pitchFamily="18" charset="0"/>
              </a:rPr>
              <a:t>loosening of association.</a:t>
            </a:r>
          </a:p>
          <a:p>
            <a:pPr indent="0" lvl="0" marL="0">
              <a:lnSpc>
                <a:spcPct val="100000"/>
              </a:lnSpc>
              <a:spcBef>
                <a:spcPts val="0"/>
              </a:spcBef>
              <a:buNone/>
            </a:pPr>
            <a:endParaRPr b="1" dirty="0" sz="3000" lang="en-US">
              <a:solidFill>
                <a:prstClr val="black"/>
              </a:solidFill>
              <a:ea typeface="Times New Roman" panose="02020603050405020304" pitchFamily="18" charset="0"/>
            </a:endParaRPr>
          </a:p>
          <a:p>
            <a:pPr indent="0" marL="0">
              <a:buNone/>
            </a:pPr>
            <a:endParaRPr dirty="0"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358" name=""/>
        <p:cNvGrpSpPr/>
        <p:nvPr/>
      </p:nvGrpSpPr>
      <p:grpSpPr>
        <a:xfrm>
          <a:off x="0" y="0"/>
          <a:ext cx="0" cy="0"/>
          <a:chOff x="0" y="0"/>
          <a:chExt cx="0" cy="0"/>
        </a:xfrm>
      </p:grpSpPr>
      <p:sp>
        <p:nvSpPr>
          <p:cNvPr id="1048730" name="Content Placeholder 2"/>
          <p:cNvSpPr>
            <a:spLocks noGrp="1"/>
          </p:cNvSpPr>
          <p:nvPr>
            <p:ph idx="1"/>
          </p:nvPr>
        </p:nvSpPr>
        <p:spPr>
          <a:xfrm>
            <a:off x="838200" y="301214"/>
            <a:ext cx="10515600" cy="6228678"/>
          </a:xfrm>
        </p:spPr>
        <p:txBody>
          <a:bodyPr/>
          <a:p>
            <a:pPr indent="0" marL="0">
              <a:buNone/>
            </a:pPr>
            <a:r>
              <a:rPr b="1" dirty="0" lang="en-US"/>
              <a:t>3. Paranoid schizophrenia/intellectual schizophrenia.</a:t>
            </a:r>
          </a:p>
          <a:p>
            <a:pPr indent="0" marL="0">
              <a:buNone/>
            </a:pPr>
            <a:r>
              <a:rPr dirty="0" lang="en-US"/>
              <a:t>Preoccupied with one or more systematized </a:t>
            </a:r>
            <a:r>
              <a:rPr b="1" dirty="0" lang="en-US"/>
              <a:t>delusions</a:t>
            </a:r>
            <a:r>
              <a:rPr dirty="0" lang="en-US"/>
              <a:t> or frequent </a:t>
            </a:r>
            <a:r>
              <a:rPr b="1" dirty="0" lang="en-US"/>
              <a:t>auditory hallucination </a:t>
            </a:r>
            <a:r>
              <a:rPr dirty="0" lang="en-US"/>
              <a:t>related to a single theme.</a:t>
            </a:r>
          </a:p>
          <a:p>
            <a:pPr indent="0" marL="0">
              <a:buNone/>
            </a:pPr>
            <a:r>
              <a:rPr dirty="0" lang="en-US"/>
              <a:t>Patient has unfocused anxiety, anger, augmentative and violent.</a:t>
            </a:r>
          </a:p>
          <a:p>
            <a:pPr indent="0" marL="0">
              <a:buNone/>
            </a:pPr>
            <a:r>
              <a:rPr dirty="0" lang="en-US"/>
              <a:t>Onset is later in life and may be more stable with time.</a:t>
            </a:r>
          </a:p>
          <a:p>
            <a:pPr indent="0" marL="0">
              <a:buNone/>
            </a:pPr>
            <a:r>
              <a:rPr dirty="0" lang="en-US"/>
              <a:t>Prognosis is better than the other  types.</a:t>
            </a:r>
          </a:p>
          <a:p>
            <a:pPr indent="0" marL="0">
              <a:buNone/>
            </a:pPr>
            <a:r>
              <a:rPr dirty="0" lang="en-US"/>
              <a:t>Symptoms: </a:t>
            </a:r>
          </a:p>
          <a:p>
            <a:r>
              <a:rPr b="1" dirty="0" lang="en-US"/>
              <a:t>coherent speech</a:t>
            </a:r>
            <a:r>
              <a:rPr dirty="0" lang="en-US"/>
              <a:t>, </a:t>
            </a:r>
          </a:p>
          <a:p>
            <a:r>
              <a:rPr b="1" dirty="0" lang="en-US"/>
              <a:t>no loosening of association</a:t>
            </a:r>
            <a:r>
              <a:rPr dirty="0" lang="en-US"/>
              <a:t>, </a:t>
            </a:r>
          </a:p>
          <a:p>
            <a:r>
              <a:rPr dirty="0" lang="en-US"/>
              <a:t>has </a:t>
            </a:r>
            <a:r>
              <a:rPr b="1" dirty="0" lang="en-US"/>
              <a:t>appropriate affect</a:t>
            </a:r>
            <a:r>
              <a:rPr dirty="0" lang="en-US"/>
              <a:t>, </a:t>
            </a:r>
          </a:p>
          <a:p>
            <a:r>
              <a:rPr b="1" dirty="0" lang="en-US"/>
              <a:t>no catatonic behavior.</a:t>
            </a:r>
          </a:p>
          <a:p>
            <a:pPr indent="0" marL="0">
              <a:buNone/>
            </a:pPr>
            <a:r>
              <a:rPr dirty="0" lang="en-US"/>
              <a:t>Patient is typically tense, suspicious, guarded, reserved and aggressive.</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359" name=""/>
        <p:cNvGrpSpPr/>
        <p:nvPr/>
      </p:nvGrpSpPr>
      <p:grpSpPr>
        <a:xfrm>
          <a:off x="0" y="0"/>
          <a:ext cx="0" cy="0"/>
          <a:chOff x="0" y="0"/>
          <a:chExt cx="0" cy="0"/>
        </a:xfrm>
      </p:grpSpPr>
      <p:sp>
        <p:nvSpPr>
          <p:cNvPr id="1048731" name="Content Placeholder 2"/>
          <p:cNvSpPr>
            <a:spLocks noGrp="1"/>
          </p:cNvSpPr>
          <p:nvPr>
            <p:ph idx="1"/>
          </p:nvPr>
        </p:nvSpPr>
        <p:spPr>
          <a:xfrm>
            <a:off x="838200" y="215152"/>
            <a:ext cx="10515600" cy="6239436"/>
          </a:xfrm>
        </p:spPr>
        <p:txBody>
          <a:bodyPr>
            <a:normAutofit/>
          </a:bodyPr>
          <a:p>
            <a:pPr indent="0" marL="0" marR="0">
              <a:lnSpc>
                <a:spcPct val="100000"/>
              </a:lnSpc>
              <a:spcBef>
                <a:spcPts val="0"/>
              </a:spcBef>
              <a:spcAft>
                <a:spcPts val="0"/>
              </a:spcAft>
              <a:buNone/>
            </a:pPr>
            <a:r>
              <a:rPr b="1" dirty="0" lang="en-US">
                <a:ea typeface="Times New Roman" panose="02020603050405020304" pitchFamily="18" charset="0"/>
              </a:rPr>
              <a:t>4. Undifferentiated Schizophrenia</a:t>
            </a:r>
            <a:r>
              <a:rPr dirty="0" lang="en-US">
                <a:ea typeface="Times New Roman" panose="02020603050405020304" pitchFamily="18" charset="0"/>
              </a:rPr>
              <a:t> </a:t>
            </a:r>
          </a:p>
          <a:p>
            <a:pPr marL="0" marR="0">
              <a:lnSpc>
                <a:spcPct val="100000"/>
              </a:lnSpc>
              <a:spcBef>
                <a:spcPts val="0"/>
              </a:spcBef>
              <a:spcAft>
                <a:spcPts val="0"/>
              </a:spcAft>
            </a:pPr>
            <a:r>
              <a:rPr dirty="0" lang="en-US">
                <a:ea typeface="Times New Roman" panose="02020603050405020304" pitchFamily="18" charset="0"/>
              </a:rPr>
              <a:t>This disorder is characterised by a variety of symptoms found in several of the types of schizophrenia that have previously been covered above, and are known as simple types.</a:t>
            </a:r>
          </a:p>
          <a:p>
            <a:pPr algn="just" indent="0" marL="0" marR="0">
              <a:spcBef>
                <a:spcPts val="0"/>
              </a:spcBef>
              <a:spcAft>
                <a:spcPts val="0"/>
              </a:spcAft>
              <a:buNone/>
            </a:pPr>
            <a:r>
              <a:rPr b="1" dirty="0" lang="en-US">
                <a:latin typeface="Arial" panose="020B0604020202020204" pitchFamily="34" charset="0"/>
                <a:ea typeface="Times New Roman" panose="02020603050405020304" pitchFamily="18" charset="0"/>
              </a:rPr>
              <a:t>                                           </a:t>
            </a:r>
          </a:p>
          <a:p>
            <a:pPr indent="0" marL="0" marR="0">
              <a:lnSpc>
                <a:spcPct val="110000"/>
              </a:lnSpc>
              <a:spcBef>
                <a:spcPts val="0"/>
              </a:spcBef>
              <a:spcAft>
                <a:spcPts val="0"/>
              </a:spcAft>
              <a:buNone/>
            </a:pPr>
            <a:r>
              <a:rPr b="1" dirty="0" sz="3000" lang="en-US">
                <a:ea typeface="Times New Roman" panose="02020603050405020304" pitchFamily="18" charset="0"/>
              </a:rPr>
              <a:t>                                            Treatment</a:t>
            </a:r>
            <a:r>
              <a:rPr dirty="0" sz="3000" lang="en-US">
                <a:ea typeface="Times New Roman" panose="02020603050405020304" pitchFamily="18" charset="0"/>
              </a:rPr>
              <a:t> </a:t>
            </a:r>
          </a:p>
          <a:p>
            <a:pPr marL="0" marR="0">
              <a:lnSpc>
                <a:spcPct val="110000"/>
              </a:lnSpc>
              <a:spcBef>
                <a:spcPts val="0"/>
              </a:spcBef>
              <a:spcAft>
                <a:spcPts val="0"/>
              </a:spcAft>
            </a:pPr>
            <a:r>
              <a:rPr dirty="0" sz="3000" lang="en-US">
                <a:ea typeface="Times New Roman" panose="02020603050405020304" pitchFamily="18" charset="0"/>
              </a:rPr>
              <a:t>The nurse should arrange short-term, intermediate and long-term goals for the patient on drug treatment</a:t>
            </a:r>
          </a:p>
          <a:p>
            <a:pPr indent="0" marL="0" marR="0">
              <a:lnSpc>
                <a:spcPct val="110000"/>
              </a:lnSpc>
              <a:spcBef>
                <a:spcPts val="0"/>
              </a:spcBef>
              <a:spcAft>
                <a:spcPts val="0"/>
              </a:spcAft>
              <a:buNone/>
            </a:pPr>
            <a:r>
              <a:rPr b="1" dirty="0" sz="3000" lang="en-US">
                <a:ea typeface="Times New Roman" panose="02020603050405020304" pitchFamily="18" charset="0"/>
              </a:rPr>
              <a:t> </a:t>
            </a:r>
            <a:endParaRPr dirty="0" sz="3000" lang="en-US">
              <a:ea typeface="Times New Roman" panose="02020603050405020304" pitchFamily="18" charset="0"/>
            </a:endParaRPr>
          </a:p>
          <a:p>
            <a:pPr marL="0" marR="0">
              <a:lnSpc>
                <a:spcPct val="110000"/>
              </a:lnSpc>
              <a:spcBef>
                <a:spcPts val="0"/>
              </a:spcBef>
              <a:spcAft>
                <a:spcPts val="0"/>
              </a:spcAft>
            </a:pPr>
            <a:r>
              <a:rPr b="1" dirty="0" sz="3000" lang="en-US">
                <a:ea typeface="Times New Roman" panose="02020603050405020304" pitchFamily="18" charset="0"/>
              </a:rPr>
              <a:t>Short-term Goals</a:t>
            </a:r>
            <a:r>
              <a:rPr dirty="0" sz="3000" lang="en-US">
                <a:ea typeface="Times New Roman" panose="02020603050405020304" pitchFamily="18" charset="0"/>
              </a:rPr>
              <a:t> These are goals that can be accomplished in the shortest time interval and must be done before the patient can move on to accomplish other types of goals. For example, to ensure that the patient establishes contact with the nurse.</a:t>
            </a:r>
          </a:p>
          <a:p>
            <a:pPr algn="just" marL="0" marR="0">
              <a:spcBef>
                <a:spcPts val="0"/>
              </a:spcBef>
              <a:spcAft>
                <a:spcPts val="0"/>
              </a:spcAft>
            </a:pPr>
            <a:endParaRPr dirty="0" sz="4000" lang="en-US">
              <a:latin typeface="Times New Roman" panose="02020603050405020304" pitchFamily="18" charset="0"/>
              <a:ea typeface="Times New Roman" panose="02020603050405020304" pitchFamily="18" charset="0"/>
            </a:endParaRPr>
          </a:p>
          <a:p>
            <a:pPr marL="0" marR="0">
              <a:lnSpc>
                <a:spcPct val="100000"/>
              </a:lnSpc>
              <a:spcBef>
                <a:spcPts val="0"/>
              </a:spcBef>
              <a:spcAft>
                <a:spcPts val="0"/>
              </a:spcAft>
            </a:pPr>
            <a:endParaRPr dirty="0" lang="en-US">
              <a:ea typeface="Times New Roman" panose="02020603050405020304" pitchFamily="18" charset="0"/>
            </a:endParaRPr>
          </a:p>
          <a:p>
            <a:pPr indent="0" marL="0">
              <a:buNone/>
            </a:pPr>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613" name="Content Placeholder 2"/>
          <p:cNvSpPr>
            <a:spLocks noGrp="1"/>
          </p:cNvSpPr>
          <p:nvPr>
            <p:ph idx="1"/>
          </p:nvPr>
        </p:nvSpPr>
        <p:spPr>
          <a:xfrm>
            <a:off x="838200" y="161365"/>
            <a:ext cx="10515600" cy="6476104"/>
          </a:xfrm>
        </p:spPr>
        <p:txBody>
          <a:bodyPr>
            <a:normAutofit fontScale="85714" lnSpcReduction="10000"/>
          </a:bodyPr>
          <a:p>
            <a:pPr indent="0" marL="0">
              <a:buNone/>
            </a:pPr>
            <a:r>
              <a:rPr b="1" dirty="0" lang="en-US"/>
              <a:t>a)The unconscious concept of the mind</a:t>
            </a:r>
          </a:p>
          <a:p>
            <a:pPr indent="0" marL="0">
              <a:buNone/>
            </a:pPr>
            <a:r>
              <a:rPr dirty="0" lang="en-US" err="1"/>
              <a:t>Sigmud</a:t>
            </a:r>
            <a:r>
              <a:rPr dirty="0" lang="en-US"/>
              <a:t> Freud talked of a non-conscious mind and conscious mind.it states that people function at three levels of awareness.</a:t>
            </a:r>
          </a:p>
          <a:p>
            <a:pPr>
              <a:buFont typeface="Wingdings" panose="05000000000000000000" pitchFamily="2" charset="2"/>
              <a:buChar char="Ø"/>
            </a:pPr>
            <a:r>
              <a:rPr dirty="0" lang="en-US"/>
              <a:t> The unconscious mind occupies the biggest part than the          conscious mind, the level where material is not accessible most of the time.</a:t>
            </a:r>
          </a:p>
          <a:p>
            <a:pPr>
              <a:buFont typeface="Wingdings" panose="05000000000000000000" pitchFamily="2" charset="2"/>
              <a:buChar char="Ø"/>
            </a:pPr>
            <a:r>
              <a:rPr dirty="0" lang="en-US"/>
              <a:t>Conscious level where immediate events and perception are stored.</a:t>
            </a:r>
          </a:p>
          <a:p>
            <a:pPr>
              <a:buFont typeface="Wingdings" panose="05000000000000000000" pitchFamily="2" charset="2"/>
              <a:buChar char="Ø"/>
            </a:pPr>
            <a:r>
              <a:rPr dirty="0" lang="en-US"/>
              <a:t> Pre conscious level where thoughts and feelings are not accessible with ease.</a:t>
            </a:r>
          </a:p>
          <a:p>
            <a:pPr indent="0" marL="0">
              <a:buNone/>
            </a:pPr>
            <a:r>
              <a:rPr dirty="0" lang="en-US"/>
              <a:t>According to </a:t>
            </a:r>
            <a:r>
              <a:rPr dirty="0" lang="en-US" err="1"/>
              <a:t>sigmud</a:t>
            </a:r>
            <a:r>
              <a:rPr dirty="0" lang="en-US"/>
              <a:t> Freud theory, human behavior originate from the unconscious mind and it can be known by :</a:t>
            </a:r>
          </a:p>
          <a:p>
            <a:r>
              <a:rPr b="1" dirty="0" lang="en-US"/>
              <a:t>Hypnosis</a:t>
            </a:r>
            <a:r>
              <a:rPr dirty="0" lang="en-US"/>
              <a:t>: drugs are given and a patient is put in a state of trance and makes suggestion to the  person and the person is able to talk things he would not disclose under normal circumstances.</a:t>
            </a:r>
          </a:p>
          <a:p>
            <a:r>
              <a:rPr b="1" dirty="0" lang="en-US"/>
              <a:t>Free association: </a:t>
            </a:r>
            <a:r>
              <a:rPr dirty="0" lang="en-US"/>
              <a:t>create a psychological state that the person being analyzed Is encouraged to speak all what come into his mind continuously.</a:t>
            </a:r>
          </a:p>
          <a:p>
            <a:r>
              <a:rPr b="1" dirty="0" lang="en-US"/>
              <a:t>dream</a:t>
            </a:r>
          </a:p>
          <a:p>
            <a:pPr indent="0" marL="0">
              <a:buNone/>
            </a:pPr>
            <a:endParaRPr dirty="0" lang="en-US"/>
          </a:p>
          <a:p>
            <a:pPr indent="0" marL="0">
              <a:buNone/>
            </a:pPr>
            <a:endParaRPr dirty="0"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360" name=""/>
        <p:cNvGrpSpPr/>
        <p:nvPr/>
      </p:nvGrpSpPr>
      <p:grpSpPr>
        <a:xfrm>
          <a:off x="0" y="0"/>
          <a:ext cx="0" cy="0"/>
          <a:chOff x="0" y="0"/>
          <a:chExt cx="0" cy="0"/>
        </a:xfrm>
      </p:grpSpPr>
      <p:sp>
        <p:nvSpPr>
          <p:cNvPr id="1048732" name="Content Placeholder 2"/>
          <p:cNvSpPr>
            <a:spLocks noGrp="1"/>
          </p:cNvSpPr>
          <p:nvPr>
            <p:ph idx="1"/>
          </p:nvPr>
        </p:nvSpPr>
        <p:spPr>
          <a:xfrm>
            <a:off x="838200" y="322729"/>
            <a:ext cx="10515600" cy="6099586"/>
          </a:xfrm>
        </p:spPr>
        <p:txBody>
          <a:bodyPr>
            <a:normAutofit fontScale="77500" lnSpcReduction="20000"/>
          </a:bodyPr>
          <a:p>
            <a:pPr indent="0" marL="0" marR="0">
              <a:lnSpc>
                <a:spcPct val="120000"/>
              </a:lnSpc>
              <a:spcBef>
                <a:spcPts val="0"/>
              </a:spcBef>
              <a:spcAft>
                <a:spcPts val="0"/>
              </a:spcAft>
              <a:buNone/>
            </a:pPr>
            <a:r>
              <a:rPr b="1" dirty="0" sz="3000" lang="en-US">
                <a:ea typeface="Times New Roman" panose="02020603050405020304" pitchFamily="18" charset="0"/>
              </a:rPr>
              <a:t>Intermediate Goals</a:t>
            </a:r>
            <a:r>
              <a:rPr dirty="0" sz="3000" lang="en-US">
                <a:ea typeface="Times New Roman" panose="02020603050405020304" pitchFamily="18" charset="0"/>
              </a:rPr>
              <a:t> </a:t>
            </a:r>
          </a:p>
          <a:p>
            <a:pPr marL="0" marR="0">
              <a:lnSpc>
                <a:spcPct val="120000"/>
              </a:lnSpc>
              <a:spcBef>
                <a:spcPts val="0"/>
              </a:spcBef>
              <a:spcAft>
                <a:spcPts val="0"/>
              </a:spcAft>
            </a:pPr>
            <a:r>
              <a:rPr dirty="0" sz="3000" lang="en-US">
                <a:ea typeface="Times New Roman" panose="02020603050405020304" pitchFamily="18" charset="0"/>
              </a:rPr>
              <a:t>An intermediate goal might be for a patient to </a:t>
            </a:r>
            <a:r>
              <a:rPr b="1" dirty="0" sz="3000" lang="en-US">
                <a:ea typeface="Times New Roman" panose="02020603050405020304" pitchFamily="18" charset="0"/>
              </a:rPr>
              <a:t>express their feelings </a:t>
            </a:r>
            <a:r>
              <a:rPr dirty="0" sz="3000" lang="en-US">
                <a:ea typeface="Times New Roman" panose="02020603050405020304" pitchFamily="18" charset="0"/>
              </a:rPr>
              <a:t>in whatever mode they are able. This is not possible before the patient learns sufficient trust to share their painful and unacceptable thoughts. The patient must give up behaviours that hinder nurse-patient interaction in the working phase.</a:t>
            </a:r>
          </a:p>
          <a:p>
            <a:pPr marL="0" marR="0">
              <a:lnSpc>
                <a:spcPct val="120000"/>
              </a:lnSpc>
              <a:spcBef>
                <a:spcPts val="0"/>
              </a:spcBef>
              <a:spcAft>
                <a:spcPts val="0"/>
              </a:spcAft>
            </a:pPr>
            <a:r>
              <a:rPr dirty="0" sz="3000" lang="en-US">
                <a:ea typeface="Times New Roman" panose="02020603050405020304" pitchFamily="18" charset="0"/>
              </a:rPr>
              <a:t>This goal involves certain behaviour on the part of the nurse that permits the patient to draw closer to them, including actual physical care of the patient.</a:t>
            </a:r>
          </a:p>
          <a:p>
            <a:pPr indent="0" marL="0" marR="0">
              <a:lnSpc>
                <a:spcPct val="120000"/>
              </a:lnSpc>
              <a:spcBef>
                <a:spcPts val="0"/>
              </a:spcBef>
              <a:spcAft>
                <a:spcPts val="0"/>
              </a:spcAft>
              <a:buNone/>
            </a:pPr>
            <a:r>
              <a:rPr b="1" dirty="0" sz="3000" lang="en-US">
                <a:ea typeface="Times New Roman" panose="02020603050405020304" pitchFamily="18" charset="0"/>
              </a:rPr>
              <a:t> </a:t>
            </a:r>
            <a:endParaRPr dirty="0" sz="3000" lang="en-US">
              <a:ea typeface="Times New Roman" panose="02020603050405020304" pitchFamily="18" charset="0"/>
            </a:endParaRPr>
          </a:p>
          <a:p>
            <a:pPr indent="0" marL="0" marR="0">
              <a:lnSpc>
                <a:spcPct val="120000"/>
              </a:lnSpc>
              <a:spcBef>
                <a:spcPts val="0"/>
              </a:spcBef>
              <a:spcAft>
                <a:spcPts val="0"/>
              </a:spcAft>
              <a:buNone/>
            </a:pPr>
            <a:r>
              <a:rPr b="1" dirty="0" sz="3000" lang="en-US">
                <a:ea typeface="Times New Roman" panose="02020603050405020304" pitchFamily="18" charset="0"/>
              </a:rPr>
              <a:t>Long-term Goals</a:t>
            </a:r>
            <a:r>
              <a:rPr dirty="0" sz="3000" lang="en-US">
                <a:ea typeface="Times New Roman" panose="02020603050405020304" pitchFamily="18" charset="0"/>
              </a:rPr>
              <a:t> </a:t>
            </a:r>
          </a:p>
          <a:p>
            <a:pPr marL="0" marR="0">
              <a:lnSpc>
                <a:spcPct val="120000"/>
              </a:lnSpc>
              <a:spcBef>
                <a:spcPts val="0"/>
              </a:spcBef>
              <a:spcAft>
                <a:spcPts val="0"/>
              </a:spcAft>
            </a:pPr>
            <a:r>
              <a:rPr dirty="0" sz="3000" lang="en-US">
                <a:ea typeface="Times New Roman" panose="02020603050405020304" pitchFamily="18" charset="0"/>
              </a:rPr>
              <a:t>To attain this objective, the patient needs </a:t>
            </a:r>
            <a:r>
              <a:rPr b="1" dirty="0" sz="3000" lang="en-US">
                <a:ea typeface="Times New Roman" panose="02020603050405020304" pitchFamily="18" charset="0"/>
              </a:rPr>
              <a:t>to trust other people</a:t>
            </a:r>
            <a:r>
              <a:rPr dirty="0" sz="3000" lang="en-US">
                <a:ea typeface="Times New Roman" panose="02020603050405020304" pitchFamily="18" charset="0"/>
              </a:rPr>
              <a:t>, and to </a:t>
            </a:r>
            <a:r>
              <a:rPr b="1" dirty="0" sz="3000" lang="en-US">
                <a:ea typeface="Times New Roman" panose="02020603050405020304" pitchFamily="18" charset="0"/>
              </a:rPr>
              <a:t>communicate fully </a:t>
            </a:r>
            <a:r>
              <a:rPr dirty="0" sz="3000" lang="en-US">
                <a:ea typeface="Times New Roman" panose="02020603050405020304" pitchFamily="18" charset="0"/>
              </a:rPr>
              <a:t>enough so that others become familiar with the patient's symbolic representations and characteristic modes of thought. </a:t>
            </a:r>
          </a:p>
          <a:p>
            <a:pPr marL="0" marR="0">
              <a:lnSpc>
                <a:spcPct val="120000"/>
              </a:lnSpc>
              <a:spcBef>
                <a:spcPts val="0"/>
              </a:spcBef>
              <a:spcAft>
                <a:spcPts val="0"/>
              </a:spcAft>
            </a:pPr>
            <a:r>
              <a:rPr dirty="0" sz="3000" lang="en-US">
                <a:ea typeface="Times New Roman" panose="02020603050405020304" pitchFamily="18" charset="0"/>
              </a:rPr>
              <a:t>Another long-term goal would be to help the </a:t>
            </a:r>
            <a:r>
              <a:rPr b="1" dirty="0" sz="3000" lang="en-US">
                <a:ea typeface="Times New Roman" panose="02020603050405020304" pitchFamily="18" charset="0"/>
              </a:rPr>
              <a:t>patient identify living situations that</a:t>
            </a:r>
            <a:r>
              <a:rPr dirty="0" sz="3000" lang="en-US">
                <a:ea typeface="Times New Roman" panose="02020603050405020304" pitchFamily="18" charset="0"/>
              </a:rPr>
              <a:t> cause them </a:t>
            </a:r>
            <a:r>
              <a:rPr b="1" dirty="0" sz="3000" lang="en-US">
                <a:ea typeface="Times New Roman" panose="02020603050405020304" pitchFamily="18" charset="0"/>
              </a:rPr>
              <a:t>great anxiety </a:t>
            </a:r>
            <a:r>
              <a:rPr dirty="0" sz="3000" lang="en-US">
                <a:ea typeface="Times New Roman" panose="02020603050405020304" pitchFamily="18" charset="0"/>
              </a:rPr>
              <a:t>and help them to learn how to reduce their own tension before their ego begins to shatter under the impact of the forces impinging on them.</a:t>
            </a:r>
          </a:p>
          <a:p>
            <a:endParaRPr dirty="0"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361" name=""/>
        <p:cNvGrpSpPr/>
        <p:nvPr/>
      </p:nvGrpSpPr>
      <p:grpSpPr>
        <a:xfrm>
          <a:off x="0" y="0"/>
          <a:ext cx="0" cy="0"/>
          <a:chOff x="0" y="0"/>
          <a:chExt cx="0" cy="0"/>
        </a:xfrm>
      </p:grpSpPr>
      <p:sp>
        <p:nvSpPr>
          <p:cNvPr id="1048733" name="Content Placeholder 2"/>
          <p:cNvSpPr>
            <a:spLocks noGrp="1"/>
          </p:cNvSpPr>
          <p:nvPr>
            <p:ph idx="1"/>
          </p:nvPr>
        </p:nvSpPr>
        <p:spPr>
          <a:xfrm>
            <a:off x="838200" y="301214"/>
            <a:ext cx="10515600" cy="6164132"/>
          </a:xfrm>
        </p:spPr>
        <p:txBody>
          <a:bodyPr>
            <a:noAutofit/>
          </a:bodyPr>
          <a:p>
            <a:pPr>
              <a:lnSpc>
                <a:spcPct val="100000"/>
              </a:lnSpc>
              <a:spcBef>
                <a:spcPts val="0"/>
              </a:spcBef>
              <a:buSzPts val="1000"/>
              <a:tabLst>
                <a:tab algn="l" pos="457200"/>
              </a:tabLst>
            </a:pPr>
            <a:r>
              <a:rPr dirty="0" lang="en-US">
                <a:ea typeface="Times New Roman" panose="02020603050405020304" pitchFamily="18" charset="0"/>
              </a:rPr>
              <a:t>A variety of therapies are available and include the following:</a:t>
            </a:r>
          </a:p>
          <a:p>
            <a:pPr>
              <a:lnSpc>
                <a:spcPct val="100000"/>
              </a:lnSpc>
              <a:spcBef>
                <a:spcPts val="0"/>
              </a:spcBef>
              <a:buSzPts val="1000"/>
              <a:tabLst>
                <a:tab algn="l" pos="457200"/>
              </a:tabLst>
            </a:pPr>
            <a:endParaRPr dirty="0" lang="en-US">
              <a:ea typeface="Times New Roman" panose="02020603050405020304" pitchFamily="18" charset="0"/>
            </a:endParaRPr>
          </a:p>
          <a:p>
            <a:pPr lvl="0">
              <a:lnSpc>
                <a:spcPct val="100000"/>
              </a:lnSpc>
              <a:spcBef>
                <a:spcPts val="0"/>
              </a:spcBef>
              <a:buSzPts val="1000"/>
              <a:tabLst>
                <a:tab algn="l" pos="457200"/>
              </a:tabLst>
            </a:pPr>
            <a:r>
              <a:rPr b="1" dirty="0" lang="en-US">
                <a:ea typeface="Times New Roman" panose="02020603050405020304" pitchFamily="18" charset="0"/>
              </a:rPr>
              <a:t>Short </a:t>
            </a:r>
            <a:r>
              <a:rPr b="1" dirty="0" lang="en-US" err="1">
                <a:ea typeface="Times New Roman" panose="02020603050405020304" pitchFamily="18" charset="0"/>
              </a:rPr>
              <a:t>hospitalisation</a:t>
            </a:r>
            <a:r>
              <a:rPr b="1" dirty="0" lang="en-US">
                <a:ea typeface="Times New Roman" panose="02020603050405020304" pitchFamily="18" charset="0"/>
              </a:rPr>
              <a:t> </a:t>
            </a:r>
            <a:r>
              <a:rPr dirty="0" lang="en-US">
                <a:ea typeface="Times New Roman" panose="02020603050405020304" pitchFamily="18" charset="0"/>
              </a:rPr>
              <a:t>to assist with the problem of being a danger to themselves or others, of deviant behaviour that is abrasive to the family and community and monitoring effects of drugs or other therapies</a:t>
            </a:r>
          </a:p>
          <a:p>
            <a:pPr lvl="0">
              <a:lnSpc>
                <a:spcPct val="100000"/>
              </a:lnSpc>
              <a:spcBef>
                <a:spcPts val="0"/>
              </a:spcBef>
              <a:buSzPts val="1000"/>
              <a:tabLst>
                <a:tab algn="l" pos="457200"/>
              </a:tabLst>
            </a:pPr>
            <a:r>
              <a:rPr b="1" dirty="0" lang="en-US">
                <a:solidFill>
                  <a:prstClr val="black"/>
                </a:solidFill>
                <a:ea typeface="Times New Roman" panose="02020603050405020304" pitchFamily="18" charset="0"/>
              </a:rPr>
              <a:t> Drug therapy </a:t>
            </a:r>
            <a:r>
              <a:rPr dirty="0" lang="en-US">
                <a:solidFill>
                  <a:prstClr val="black"/>
                </a:solidFill>
                <a:ea typeface="Times New Roman" panose="02020603050405020304" pitchFamily="18" charset="0"/>
              </a:rPr>
              <a:t>with antipsychotics to assist in alleviating symptoms and increasing patients availability for psychotherapy (refer to the section three on chemotherapy in treatments used in psychotherapy).</a:t>
            </a:r>
          </a:p>
          <a:p>
            <a:pPr lvl="0">
              <a:lnSpc>
                <a:spcPct val="100000"/>
              </a:lnSpc>
              <a:spcBef>
                <a:spcPts val="0"/>
              </a:spcBef>
              <a:buSzPts val="1000"/>
              <a:tabLst>
                <a:tab algn="l" pos="457200"/>
              </a:tabLst>
            </a:pPr>
            <a:r>
              <a:rPr b="1" dirty="0" lang="en-US">
                <a:ea typeface="Times New Roman" panose="02020603050405020304" pitchFamily="18" charset="0"/>
              </a:rPr>
              <a:t>Outpatient treatmen</a:t>
            </a:r>
            <a:r>
              <a:rPr dirty="0" lang="en-US">
                <a:ea typeface="Times New Roman" panose="02020603050405020304" pitchFamily="18" charset="0"/>
              </a:rPr>
              <a:t>t to provide aftercare, maintenance therapy, social support programs and medical clinics.</a:t>
            </a:r>
          </a:p>
          <a:p>
            <a:pPr lvl="0" marR="0">
              <a:lnSpc>
                <a:spcPct val="100000"/>
              </a:lnSpc>
              <a:spcBef>
                <a:spcPts val="0"/>
              </a:spcBef>
              <a:spcAft>
                <a:spcPts val="0"/>
              </a:spcAft>
              <a:buSzPts val="1000"/>
              <a:tabLst>
                <a:tab algn="l" pos="457200"/>
              </a:tabLst>
            </a:pPr>
            <a:r>
              <a:rPr b="1" dirty="0" lang="en-US">
                <a:ea typeface="Times New Roman" panose="02020603050405020304" pitchFamily="18" charset="0"/>
              </a:rPr>
              <a:t>Rehabilitation</a:t>
            </a:r>
            <a:r>
              <a:rPr dirty="0" lang="en-US">
                <a:ea typeface="Times New Roman" panose="02020603050405020304" pitchFamily="18" charset="0"/>
              </a:rPr>
              <a:t> services to provide opportunities to increase skills in living such as vocational rehabilitation, foster home care and halfway houses.</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362" name=""/>
        <p:cNvGrpSpPr/>
        <p:nvPr/>
      </p:nvGrpSpPr>
      <p:grpSpPr>
        <a:xfrm>
          <a:off x="0" y="0"/>
          <a:ext cx="0" cy="0"/>
          <a:chOff x="0" y="0"/>
          <a:chExt cx="0" cy="0"/>
        </a:xfrm>
      </p:grpSpPr>
      <p:sp>
        <p:nvSpPr>
          <p:cNvPr id="1048734" name="Content Placeholder 2"/>
          <p:cNvSpPr>
            <a:spLocks noGrp="1"/>
          </p:cNvSpPr>
          <p:nvPr>
            <p:ph idx="1"/>
          </p:nvPr>
        </p:nvSpPr>
        <p:spPr>
          <a:xfrm>
            <a:off x="838200" y="268941"/>
            <a:ext cx="10515600" cy="6164132"/>
          </a:xfrm>
        </p:spPr>
        <p:txBody>
          <a:bodyPr>
            <a:normAutofit fontScale="85000" lnSpcReduction="20000"/>
          </a:bodyPr>
          <a:p>
            <a:pPr indent="-342900" lvl="0" marL="342900" marR="0">
              <a:lnSpc>
                <a:spcPct val="100000"/>
              </a:lnSpc>
              <a:spcBef>
                <a:spcPts val="0"/>
              </a:spcBef>
              <a:spcAft>
                <a:spcPts val="0"/>
              </a:spcAft>
              <a:buSzPts val="1000"/>
              <a:buFont typeface="Symbol" panose="05050102010706020507" pitchFamily="18" charset="2"/>
              <a:buChar char=""/>
              <a:tabLst>
                <a:tab algn="l" pos="457200"/>
              </a:tabLst>
            </a:pPr>
            <a:r>
              <a:rPr b="1" dirty="0" lang="en-US">
                <a:ea typeface="Times New Roman" panose="02020603050405020304" pitchFamily="18" charset="0"/>
              </a:rPr>
              <a:t>individual and group psychotherapy </a:t>
            </a:r>
            <a:r>
              <a:rPr dirty="0" lang="en-US">
                <a:ea typeface="Times New Roman" panose="02020603050405020304" pitchFamily="18" charset="0"/>
              </a:rPr>
              <a:t>to assist patient in daily problems by exploring relationships, sources of anxiety and coping techniques. in group therapy support is offered on how to cope with problems encountered in everyday life.</a:t>
            </a:r>
            <a:endParaRPr dirty="0" sz="4000" lang="en-US">
              <a:ea typeface="Times New Roman" panose="02020603050405020304" pitchFamily="18" charset="0"/>
            </a:endParaRPr>
          </a:p>
          <a:p>
            <a:pPr algn="just" indent="-342900" lvl="0" marL="342900" marR="0">
              <a:spcBef>
                <a:spcPts val="0"/>
              </a:spcBef>
              <a:spcAft>
                <a:spcPts val="0"/>
              </a:spcAft>
              <a:buSzPts val="1000"/>
              <a:buFont typeface="Symbol" panose="05050102010706020507" pitchFamily="18" charset="2"/>
              <a:buChar char=""/>
              <a:tabLst>
                <a:tab algn="l" pos="457200"/>
              </a:tabLst>
            </a:pPr>
            <a:r>
              <a:rPr b="1" dirty="0" lang="en-US">
                <a:ea typeface="Times New Roman" panose="02020603050405020304" pitchFamily="18" charset="0"/>
              </a:rPr>
              <a:t>family therapy </a:t>
            </a:r>
            <a:r>
              <a:rPr dirty="0" lang="en-US">
                <a:ea typeface="Times New Roman" panose="02020603050405020304" pitchFamily="18" charset="0"/>
              </a:rPr>
              <a:t>to assist in defining the problem as one concerning the entire family rather than concerning the patient alone, to improve communication, to clarify roles within the family, to manage stress and to assist in problem solving</a:t>
            </a:r>
          </a:p>
          <a:p>
            <a:pPr>
              <a:lnSpc>
                <a:spcPct val="120000"/>
              </a:lnSpc>
              <a:spcBef>
                <a:spcPts val="0"/>
              </a:spcBef>
              <a:buSzPts val="1000"/>
              <a:tabLst>
                <a:tab algn="l" pos="457200"/>
              </a:tabLst>
            </a:pPr>
            <a:r>
              <a:rPr b="1" dirty="0" sz="3000" lang="en-US">
                <a:ea typeface="Times New Roman" panose="02020603050405020304" pitchFamily="18" charset="0"/>
              </a:rPr>
              <a:t>Health education:</a:t>
            </a:r>
          </a:p>
          <a:p>
            <a:pPr lvl="0" marR="0">
              <a:lnSpc>
                <a:spcPct val="120000"/>
              </a:lnSpc>
              <a:spcBef>
                <a:spcPts val="0"/>
              </a:spcBef>
              <a:spcAft>
                <a:spcPts val="0"/>
              </a:spcAft>
              <a:buSzPts val="1000"/>
              <a:buFont typeface="Wingdings" panose="05000000000000000000" pitchFamily="2" charset="2"/>
              <a:buChar char="v"/>
              <a:tabLst>
                <a:tab algn="l" pos="457200"/>
              </a:tabLst>
            </a:pPr>
            <a:r>
              <a:rPr dirty="0" sz="3000" lang="en-US">
                <a:ea typeface="Times New Roman" panose="02020603050405020304" pitchFamily="18" charset="0"/>
              </a:rPr>
              <a:t>Teach patient and family various ways of obtaining help in improving work, educational and social skills.</a:t>
            </a:r>
          </a:p>
          <a:p>
            <a:pPr lvl="0" marR="0">
              <a:lnSpc>
                <a:spcPct val="120000"/>
              </a:lnSpc>
              <a:spcBef>
                <a:spcPts val="0"/>
              </a:spcBef>
              <a:spcAft>
                <a:spcPts val="0"/>
              </a:spcAft>
              <a:buSzPts val="1000"/>
              <a:buFont typeface="Wingdings" panose="05000000000000000000" pitchFamily="2" charset="2"/>
              <a:buChar char="v"/>
              <a:tabLst>
                <a:tab algn="l" pos="457200"/>
              </a:tabLst>
            </a:pPr>
            <a:r>
              <a:rPr dirty="0" sz="3000" lang="en-US">
                <a:ea typeface="Times New Roman" panose="02020603050405020304" pitchFamily="18" charset="0"/>
              </a:rPr>
              <a:t>Stress the need for re - </a:t>
            </a:r>
            <a:r>
              <a:rPr dirty="0" sz="3000" lang="en-US" err="1">
                <a:ea typeface="Times New Roman" panose="02020603050405020304" pitchFamily="18" charset="0"/>
              </a:rPr>
              <a:t>hospitalisation</a:t>
            </a:r>
            <a:r>
              <a:rPr dirty="0" sz="3000" lang="en-US">
                <a:ea typeface="Times New Roman" panose="02020603050405020304" pitchFamily="18" charset="0"/>
              </a:rPr>
              <a:t> if the need arises.</a:t>
            </a:r>
          </a:p>
          <a:p>
            <a:pPr lvl="0" marR="0">
              <a:lnSpc>
                <a:spcPct val="120000"/>
              </a:lnSpc>
              <a:spcBef>
                <a:spcPts val="0"/>
              </a:spcBef>
              <a:spcAft>
                <a:spcPts val="0"/>
              </a:spcAft>
              <a:buSzPts val="1000"/>
              <a:buFont typeface="Wingdings" panose="05000000000000000000" pitchFamily="2" charset="2"/>
              <a:buChar char="v"/>
              <a:tabLst>
                <a:tab algn="l" pos="457200"/>
              </a:tabLst>
            </a:pPr>
            <a:r>
              <a:rPr dirty="0" sz="3000" lang="en-US">
                <a:ea typeface="Times New Roman" panose="02020603050405020304" pitchFamily="18" charset="0"/>
              </a:rPr>
              <a:t>Teach the patient how to take medication and how to tolerate and/or adapt to side effects of the drugs.</a:t>
            </a:r>
          </a:p>
          <a:p>
            <a:pPr lvl="0" marR="0">
              <a:lnSpc>
                <a:spcPct val="120000"/>
              </a:lnSpc>
              <a:spcBef>
                <a:spcPts val="0"/>
              </a:spcBef>
              <a:spcAft>
                <a:spcPts val="0"/>
              </a:spcAft>
              <a:buSzPts val="1000"/>
              <a:buFont typeface="Wingdings" panose="05000000000000000000" pitchFamily="2" charset="2"/>
              <a:buChar char="v"/>
              <a:tabLst>
                <a:tab algn="l" pos="457200"/>
              </a:tabLst>
            </a:pPr>
            <a:r>
              <a:rPr dirty="0" sz="3000" lang="en-US">
                <a:ea typeface="Times New Roman" panose="02020603050405020304" pitchFamily="18" charset="0"/>
              </a:rPr>
              <a:t>Patient and relatives should be taught how to identify stress early and then use problem solving skills.</a:t>
            </a:r>
          </a:p>
          <a:p>
            <a:pPr lvl="0" marR="0">
              <a:lnSpc>
                <a:spcPct val="120000"/>
              </a:lnSpc>
              <a:spcBef>
                <a:spcPts val="0"/>
              </a:spcBef>
              <a:spcAft>
                <a:spcPts val="0"/>
              </a:spcAft>
              <a:buSzPts val="1000"/>
              <a:buFont typeface="Wingdings" panose="05000000000000000000" pitchFamily="2" charset="2"/>
              <a:buChar char="v"/>
              <a:tabLst>
                <a:tab algn="l" pos="457200"/>
              </a:tabLst>
            </a:pPr>
            <a:r>
              <a:rPr dirty="0" sz="3000" lang="en-US">
                <a:ea typeface="Times New Roman" panose="02020603050405020304" pitchFamily="18" charset="0"/>
              </a:rPr>
              <a:t>Family members should be taught how to supervise the patient's medication and how to respond to disturbing behaviour.</a:t>
            </a:r>
          </a:p>
          <a:p>
            <a:pPr indent="0" lvl="0" marL="0" marR="0">
              <a:lnSpc>
                <a:spcPct val="100000"/>
              </a:lnSpc>
              <a:spcBef>
                <a:spcPts val="0"/>
              </a:spcBef>
              <a:spcAft>
                <a:spcPts val="0"/>
              </a:spcAft>
              <a:buSzPts val="1000"/>
              <a:buNone/>
              <a:tabLst>
                <a:tab algn="l" pos="457200"/>
              </a:tabLst>
            </a:pPr>
            <a:endParaRPr dirty="0" lang="en-US">
              <a:ea typeface="Times New Roman" panose="02020603050405020304" pitchFamily="18" charset="0"/>
            </a:endParaRPr>
          </a:p>
          <a:p>
            <a:pPr indent="-342900" lvl="0" marL="342900" marR="0">
              <a:lnSpc>
                <a:spcPct val="100000"/>
              </a:lnSpc>
              <a:spcBef>
                <a:spcPts val="0"/>
              </a:spcBef>
              <a:spcAft>
                <a:spcPts val="0"/>
              </a:spcAft>
              <a:buSzPts val="1000"/>
              <a:buFont typeface="Symbol" panose="05050102010706020507" pitchFamily="18" charset="2"/>
              <a:buChar char=""/>
              <a:tabLst>
                <a:tab algn="l" pos="457200"/>
              </a:tabLst>
            </a:pPr>
            <a:endParaRPr dirty="0" sz="4000" lang="en-US">
              <a:ea typeface="Times New Roman" panose="02020603050405020304" pitchFamily="18" charset="0"/>
            </a:endParaRPr>
          </a:p>
          <a:p>
            <a:endParaRPr dirty="0"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363" name=""/>
        <p:cNvGrpSpPr/>
        <p:nvPr/>
      </p:nvGrpSpPr>
      <p:grpSpPr>
        <a:xfrm>
          <a:off x="0" y="0"/>
          <a:ext cx="0" cy="0"/>
          <a:chOff x="0" y="0"/>
          <a:chExt cx="0" cy="0"/>
        </a:xfrm>
      </p:grpSpPr>
      <p:sp>
        <p:nvSpPr>
          <p:cNvPr id="1048735" name="Content Placeholder 2"/>
          <p:cNvSpPr>
            <a:spLocks noGrp="1"/>
          </p:cNvSpPr>
          <p:nvPr>
            <p:ph idx="1"/>
          </p:nvPr>
        </p:nvSpPr>
        <p:spPr>
          <a:xfrm>
            <a:off x="838200" y="355002"/>
            <a:ext cx="10515600" cy="6099586"/>
          </a:xfrm>
        </p:spPr>
        <p:txBody>
          <a:bodyPr>
            <a:normAutofit/>
          </a:bodyPr>
          <a:p>
            <a:pPr indent="-342900" lvl="0" marL="342900" marR="0">
              <a:lnSpc>
                <a:spcPct val="120000"/>
              </a:lnSpc>
              <a:spcBef>
                <a:spcPts val="0"/>
              </a:spcBef>
              <a:spcAft>
                <a:spcPts val="0"/>
              </a:spcAft>
              <a:buSzPts val="1000"/>
              <a:buFont typeface="Symbol" panose="05050102010706020507" pitchFamily="18" charset="2"/>
              <a:buChar char=""/>
              <a:tabLst>
                <a:tab algn="l" pos="457200"/>
              </a:tabLst>
            </a:pPr>
            <a:r>
              <a:rPr dirty="0" lang="en-US">
                <a:ea typeface="Times New Roman" panose="02020603050405020304" pitchFamily="18" charset="0"/>
              </a:rPr>
              <a:t>Family members should be taught how to supervise the patient's medication and how to respond to disturbing behaviour.</a:t>
            </a:r>
          </a:p>
          <a:p>
            <a:pPr indent="-342900" lvl="0" marL="342900" marR="0">
              <a:lnSpc>
                <a:spcPct val="120000"/>
              </a:lnSpc>
              <a:spcBef>
                <a:spcPts val="0"/>
              </a:spcBef>
              <a:spcAft>
                <a:spcPts val="0"/>
              </a:spcAft>
              <a:buSzPts val="1000"/>
              <a:buFont typeface="Symbol" panose="05050102010706020507" pitchFamily="18" charset="2"/>
              <a:buChar char=""/>
              <a:tabLst>
                <a:tab algn="l" pos="457200"/>
              </a:tabLst>
            </a:pPr>
            <a:r>
              <a:rPr dirty="0" lang="en-US">
                <a:ea typeface="Times New Roman" panose="02020603050405020304" pitchFamily="18" charset="0"/>
              </a:rPr>
              <a:t>Provide information on the nature of schizophrenia and the treatments available.</a:t>
            </a:r>
          </a:p>
          <a:p>
            <a:pPr indent="-342900" lvl="0" marL="342900" marR="0">
              <a:lnSpc>
                <a:spcPct val="120000"/>
              </a:lnSpc>
              <a:spcBef>
                <a:spcPts val="0"/>
              </a:spcBef>
              <a:spcAft>
                <a:spcPts val="0"/>
              </a:spcAft>
              <a:buSzPts val="1000"/>
              <a:buFont typeface="Symbol" panose="05050102010706020507" pitchFamily="18" charset="2"/>
              <a:buChar char=""/>
              <a:tabLst>
                <a:tab algn="l" pos="457200"/>
              </a:tabLst>
            </a:pPr>
            <a:r>
              <a:rPr dirty="0" lang="en-US">
                <a:ea typeface="Times New Roman" panose="02020603050405020304" pitchFamily="18" charset="0"/>
              </a:rPr>
              <a:t>Stress the importance of not using illicit drugs and alcohol.</a:t>
            </a:r>
          </a:p>
          <a:p>
            <a:pPr indent="0" lvl="0" marL="0" marR="0">
              <a:lnSpc>
                <a:spcPct val="100000"/>
              </a:lnSpc>
              <a:spcBef>
                <a:spcPts val="0"/>
              </a:spcBef>
              <a:spcAft>
                <a:spcPts val="0"/>
              </a:spcAft>
              <a:buSzPts val="1000"/>
              <a:buNone/>
              <a:tabLst>
                <a:tab algn="l" pos="457200"/>
              </a:tabLst>
            </a:pPr>
            <a:r>
              <a:rPr dirty="0" lang="en-US">
                <a:ea typeface="Times New Roman" panose="02020603050405020304" pitchFamily="18" charset="0"/>
              </a:rPr>
              <a:t>  </a:t>
            </a:r>
            <a:r>
              <a:rPr b="1" dirty="0" lang="en-US">
                <a:ea typeface="Times New Roman" panose="02020603050405020304" pitchFamily="18" charset="0"/>
              </a:rPr>
              <a:t>For an individual to be diagnosed as having schizophrenia, symptoms must persist for six months with one month of acute symptoms</a:t>
            </a:r>
          </a:p>
          <a:p>
            <a:endParaRPr dirty="0"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364" name=""/>
        <p:cNvGrpSpPr/>
        <p:nvPr/>
      </p:nvGrpSpPr>
      <p:grpSpPr>
        <a:xfrm>
          <a:off x="0" y="0"/>
          <a:ext cx="0" cy="0"/>
          <a:chOff x="0" y="0"/>
          <a:chExt cx="0" cy="0"/>
        </a:xfrm>
      </p:grpSpPr>
      <p:sp>
        <p:nvSpPr>
          <p:cNvPr id="1048736" name="Content Placeholder 2"/>
          <p:cNvSpPr>
            <a:spLocks noGrp="1"/>
          </p:cNvSpPr>
          <p:nvPr>
            <p:ph idx="1"/>
          </p:nvPr>
        </p:nvSpPr>
        <p:spPr>
          <a:xfrm>
            <a:off x="838200" y="365760"/>
            <a:ext cx="10515600" cy="6142616"/>
          </a:xfrm>
        </p:spPr>
        <p:txBody>
          <a:bodyPr>
            <a:normAutofit fontScale="92500" lnSpcReduction="20000"/>
          </a:bodyPr>
          <a:p>
            <a:pPr indent="0" lvl="0" marL="0">
              <a:lnSpc>
                <a:spcPct val="120000"/>
              </a:lnSpc>
              <a:spcBef>
                <a:spcPts val="0"/>
              </a:spcBef>
              <a:buNone/>
            </a:pPr>
            <a:r>
              <a:rPr b="1" dirty="0" lang="en-US">
                <a:solidFill>
                  <a:prstClr val="black"/>
                </a:solidFill>
                <a:ea typeface="Times New Roman" panose="02020603050405020304" pitchFamily="18" charset="0"/>
              </a:rPr>
              <a:t>Nursing diagnosis of schizophrenia should refer to: </a:t>
            </a:r>
          </a:p>
          <a:p>
            <a:pPr>
              <a:lnSpc>
                <a:spcPct val="120000"/>
              </a:lnSpc>
              <a:spcBef>
                <a:spcPts val="0"/>
              </a:spcBef>
            </a:pPr>
            <a:endParaRPr dirty="0" lang="en-US">
              <a:solidFill>
                <a:prstClr val="black"/>
              </a:solidFill>
              <a:ea typeface="Times New Roman" panose="02020603050405020304" pitchFamily="18" charset="0"/>
            </a:endParaRPr>
          </a:p>
          <a:p>
            <a:pPr>
              <a:lnSpc>
                <a:spcPct val="120000"/>
              </a:lnSpc>
              <a:spcBef>
                <a:spcPts val="0"/>
              </a:spcBef>
            </a:pPr>
            <a:r>
              <a:rPr dirty="0" lang="en-US">
                <a:solidFill>
                  <a:prstClr val="black"/>
                </a:solidFill>
                <a:ea typeface="Times New Roman" panose="02020603050405020304" pitchFamily="18" charset="0"/>
              </a:rPr>
              <a:t>Poor or lack of insight, Non-compliance,</a:t>
            </a:r>
          </a:p>
          <a:p>
            <a:pPr lvl="0" marL="0">
              <a:lnSpc>
                <a:spcPct val="120000"/>
              </a:lnSpc>
              <a:spcBef>
                <a:spcPts val="0"/>
              </a:spcBef>
            </a:pPr>
            <a:r>
              <a:rPr dirty="0" lang="en-US">
                <a:solidFill>
                  <a:prstClr val="black"/>
                </a:solidFill>
                <a:ea typeface="Times New Roman" panose="02020603050405020304" pitchFamily="18" charset="0"/>
              </a:rPr>
              <a:t> Aggression.</a:t>
            </a:r>
          </a:p>
          <a:p>
            <a:pPr lvl="0" marL="0">
              <a:lnSpc>
                <a:spcPct val="120000"/>
              </a:lnSpc>
              <a:spcBef>
                <a:spcPts val="0"/>
              </a:spcBef>
            </a:pPr>
            <a:r>
              <a:rPr dirty="0" lang="en-US">
                <a:solidFill>
                  <a:prstClr val="black"/>
                </a:solidFill>
                <a:ea typeface="Times New Roman" panose="02020603050405020304" pitchFamily="18" charset="0"/>
              </a:rPr>
              <a:t>Impaired communication.</a:t>
            </a:r>
          </a:p>
          <a:p>
            <a:pPr lvl="0" marL="0">
              <a:lnSpc>
                <a:spcPct val="120000"/>
              </a:lnSpc>
              <a:spcBef>
                <a:spcPts val="0"/>
              </a:spcBef>
            </a:pPr>
            <a:r>
              <a:rPr dirty="0" lang="en-US">
                <a:solidFill>
                  <a:prstClr val="black"/>
                </a:solidFill>
                <a:ea typeface="Times New Roman" panose="02020603050405020304" pitchFamily="18" charset="0"/>
              </a:rPr>
              <a:t>Suspiciousness.</a:t>
            </a:r>
          </a:p>
          <a:p>
            <a:pPr lvl="0" marL="0">
              <a:lnSpc>
                <a:spcPct val="120000"/>
              </a:lnSpc>
              <a:spcBef>
                <a:spcPts val="0"/>
              </a:spcBef>
            </a:pPr>
            <a:r>
              <a:rPr dirty="0" lang="en-US">
                <a:solidFill>
                  <a:prstClr val="black"/>
                </a:solidFill>
                <a:ea typeface="Times New Roman" panose="02020603050405020304" pitchFamily="18" charset="0"/>
              </a:rPr>
              <a:t>Impulsiveness.</a:t>
            </a:r>
          </a:p>
          <a:p>
            <a:pPr lvl="0" marL="0">
              <a:lnSpc>
                <a:spcPct val="120000"/>
              </a:lnSpc>
              <a:spcBef>
                <a:spcPts val="0"/>
              </a:spcBef>
            </a:pPr>
            <a:r>
              <a:rPr dirty="0" lang="en-US">
                <a:solidFill>
                  <a:prstClr val="black"/>
                </a:solidFill>
                <a:ea typeface="Times New Roman" panose="02020603050405020304" pitchFamily="18" charset="0"/>
              </a:rPr>
              <a:t>Sensory/perceptual alteration: visual, auditory, gustatory, </a:t>
            </a:r>
            <a:br>
              <a:rPr dirty="0" lang="en-US">
                <a:solidFill>
                  <a:prstClr val="black"/>
                </a:solidFill>
                <a:ea typeface="Times New Roman" panose="02020603050405020304" pitchFamily="18" charset="0"/>
              </a:rPr>
            </a:br>
            <a:r>
              <a:rPr dirty="0" lang="en-US" err="1">
                <a:solidFill>
                  <a:prstClr val="black"/>
                </a:solidFill>
                <a:ea typeface="Times New Roman" panose="02020603050405020304" pitchFamily="18" charset="0"/>
              </a:rPr>
              <a:t>kinaesthetic</a:t>
            </a:r>
            <a:r>
              <a:rPr dirty="0" lang="en-US">
                <a:solidFill>
                  <a:prstClr val="black"/>
                </a:solidFill>
                <a:ea typeface="Times New Roman" panose="02020603050405020304" pitchFamily="18" charset="0"/>
              </a:rPr>
              <a:t>, tactile.</a:t>
            </a:r>
          </a:p>
          <a:p>
            <a:pPr lvl="0" marL="0">
              <a:lnSpc>
                <a:spcPct val="120000"/>
              </a:lnSpc>
              <a:spcBef>
                <a:spcPts val="0"/>
              </a:spcBef>
            </a:pPr>
            <a:r>
              <a:rPr dirty="0" lang="en-US">
                <a:solidFill>
                  <a:prstClr val="black"/>
                </a:solidFill>
                <a:ea typeface="Times New Roman" panose="02020603050405020304" pitchFamily="18" charset="0"/>
              </a:rPr>
              <a:t>Self-care deficit: feeding/hygiene, dressing/grooming, toileting.</a:t>
            </a:r>
          </a:p>
          <a:p>
            <a:pPr lvl="0" marL="0">
              <a:lnSpc>
                <a:spcPct val="120000"/>
              </a:lnSpc>
              <a:spcBef>
                <a:spcPts val="0"/>
              </a:spcBef>
            </a:pPr>
            <a:r>
              <a:rPr dirty="0" lang="en-US">
                <a:solidFill>
                  <a:prstClr val="black"/>
                </a:solidFill>
                <a:ea typeface="Times New Roman" panose="02020603050405020304" pitchFamily="18" charset="0"/>
              </a:rPr>
              <a:t>Coping is ineffective.</a:t>
            </a:r>
          </a:p>
          <a:p>
            <a:pPr lvl="0" marL="0">
              <a:lnSpc>
                <a:spcPct val="120000"/>
              </a:lnSpc>
              <a:spcBef>
                <a:spcPts val="0"/>
              </a:spcBef>
            </a:pPr>
            <a:r>
              <a:rPr dirty="0" lang="en-US">
                <a:solidFill>
                  <a:prstClr val="black"/>
                </a:solidFill>
                <a:ea typeface="Times New Roman" panose="02020603050405020304" pitchFamily="18" charset="0"/>
              </a:rPr>
              <a:t>Suicidal tendencies.</a:t>
            </a:r>
          </a:p>
          <a:p>
            <a:pPr lvl="0" marL="0">
              <a:lnSpc>
                <a:spcPct val="120000"/>
              </a:lnSpc>
              <a:spcBef>
                <a:spcPts val="0"/>
              </a:spcBef>
            </a:pPr>
            <a:r>
              <a:rPr dirty="0" lang="en-US">
                <a:solidFill>
                  <a:prstClr val="black"/>
                </a:solidFill>
                <a:ea typeface="Times New Roman" panose="02020603050405020304" pitchFamily="18" charset="0"/>
              </a:rPr>
              <a:t>Alteration of thought process.</a:t>
            </a:r>
          </a:p>
          <a:p>
            <a:pPr lvl="0" marL="0">
              <a:lnSpc>
                <a:spcPct val="120000"/>
              </a:lnSpc>
              <a:spcBef>
                <a:spcPts val="0"/>
              </a:spcBef>
            </a:pPr>
            <a:r>
              <a:rPr dirty="0" lang="en-US">
                <a:solidFill>
                  <a:prstClr val="black"/>
                </a:solidFill>
                <a:ea typeface="Times New Roman" panose="02020603050405020304" pitchFamily="18" charset="0"/>
              </a:rPr>
              <a:t>Disturbance in self-concept, that is, disturbance in self-esteem, role performance and personal identity.</a:t>
            </a:r>
          </a:p>
          <a:p>
            <a:endParaRPr dirty="0"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365" name=""/>
        <p:cNvGrpSpPr/>
        <p:nvPr/>
      </p:nvGrpSpPr>
      <p:grpSpPr>
        <a:xfrm>
          <a:off x="0" y="0"/>
          <a:ext cx="0" cy="0"/>
          <a:chOff x="0" y="0"/>
          <a:chExt cx="0" cy="0"/>
        </a:xfrm>
      </p:grpSpPr>
      <p:sp>
        <p:nvSpPr>
          <p:cNvPr id="1048737" name="Title 1"/>
          <p:cNvSpPr>
            <a:spLocks noGrp="1"/>
          </p:cNvSpPr>
          <p:nvPr>
            <p:ph type="title"/>
          </p:nvPr>
        </p:nvSpPr>
        <p:spPr>
          <a:xfrm>
            <a:off x="838200" y="408791"/>
            <a:ext cx="10515600" cy="1303413"/>
          </a:xfrm>
        </p:spPr>
        <p:txBody>
          <a:bodyPr/>
          <a:p>
            <a:r>
              <a:rPr b="1" dirty="0" lang="en-US"/>
              <a:t>          2. delusional disorders</a:t>
            </a:r>
          </a:p>
        </p:txBody>
      </p:sp>
      <p:sp>
        <p:nvSpPr>
          <p:cNvPr id="1048738" name="Content Placeholder 2"/>
          <p:cNvSpPr>
            <a:spLocks noGrp="1"/>
          </p:cNvSpPr>
          <p:nvPr>
            <p:ph idx="1"/>
          </p:nvPr>
        </p:nvSpPr>
        <p:spPr/>
        <p:txBody>
          <a:bodyPr>
            <a:normAutofit lnSpcReduction="10000"/>
          </a:bodyPr>
          <a:p>
            <a:r>
              <a:rPr dirty="0" lang="en-US"/>
              <a:t>Delusion is a false belief that is firmly held on inadequate ground and cannot be changed by logic, rational evidence, education back ground or reason.</a:t>
            </a:r>
          </a:p>
          <a:p>
            <a:r>
              <a:rPr dirty="0" lang="en-US"/>
              <a:t>The belief is usually pathological   result of an illness or illness process)</a:t>
            </a:r>
          </a:p>
          <a:p>
            <a:r>
              <a:rPr dirty="0" lang="en-US"/>
              <a:t>Delusion can either be bizarre or non bizarre.</a:t>
            </a:r>
          </a:p>
          <a:p>
            <a:r>
              <a:rPr b="1" dirty="0" lang="en-US"/>
              <a:t>Bizarre delusion </a:t>
            </a:r>
            <a:r>
              <a:rPr dirty="0" lang="en-US"/>
              <a:t>are those such as believing that your stomach is missing or that aliens are seeking you out to be their leader.</a:t>
            </a:r>
          </a:p>
          <a:p>
            <a:r>
              <a:rPr b="1" dirty="0" lang="en-US"/>
              <a:t>Non bizarre </a:t>
            </a:r>
            <a:r>
              <a:rPr dirty="0" lang="en-US"/>
              <a:t>include feeling of being followed, poisoned, infected, deceived or conspired against or loved at a distance</a:t>
            </a:r>
            <a:endParaRPr b="1" dirty="0"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366" name=""/>
        <p:cNvGrpSpPr/>
        <p:nvPr/>
      </p:nvGrpSpPr>
      <p:grpSpPr>
        <a:xfrm>
          <a:off x="0" y="0"/>
          <a:ext cx="0" cy="0"/>
          <a:chOff x="0" y="0"/>
          <a:chExt cx="0" cy="0"/>
        </a:xfrm>
      </p:grpSpPr>
      <p:sp>
        <p:nvSpPr>
          <p:cNvPr id="1048739" name="Content Placeholder 2"/>
          <p:cNvSpPr>
            <a:spLocks noGrp="1"/>
          </p:cNvSpPr>
          <p:nvPr>
            <p:ph idx="1"/>
          </p:nvPr>
        </p:nvSpPr>
        <p:spPr>
          <a:xfrm>
            <a:off x="838200" y="333487"/>
            <a:ext cx="10515600" cy="5843476"/>
          </a:xfrm>
        </p:spPr>
        <p:txBody>
          <a:bodyPr>
            <a:normAutofit fontScale="92500" lnSpcReduction="10000"/>
          </a:bodyPr>
          <a:p>
            <a:pPr indent="0" marL="0">
              <a:buNone/>
            </a:pPr>
            <a:r>
              <a:rPr b="1" dirty="0" lang="en-US"/>
              <a:t>                                 Delusional disorders include   </a:t>
            </a:r>
          </a:p>
          <a:p>
            <a:r>
              <a:rPr dirty="0" lang="en-US"/>
              <a:t>these patients who are in their 40s , may not realize that they have a delusional disorder until it is pointed out by family or friend.</a:t>
            </a:r>
          </a:p>
          <a:p>
            <a:r>
              <a:rPr dirty="0" lang="en-US"/>
              <a:t>These patient do not voluntary seek treatment. they are frequently hypersensitive and argumentative. </a:t>
            </a:r>
          </a:p>
          <a:p>
            <a:r>
              <a:rPr dirty="0" lang="en-US"/>
              <a:t>Although they may perform well occupationally and in areas distant from their delusions, they tend to be social isolates either by preference or as a result of their interpersonal inhospitality.</a:t>
            </a:r>
          </a:p>
          <a:p>
            <a:pPr indent="0" marL="0">
              <a:buNone/>
            </a:pPr>
            <a:r>
              <a:rPr b="1" dirty="0" lang="en-US"/>
              <a:t>                                 Indicators of  a delusion</a:t>
            </a:r>
          </a:p>
          <a:p>
            <a:r>
              <a:rPr dirty="0" lang="en-US"/>
              <a:t>The patient expresses an idea or belief with unusual persistent or force. the patient tend to be humorless or sensitive  especially about the belief.</a:t>
            </a:r>
          </a:p>
          <a:p>
            <a:r>
              <a:rPr dirty="0" lang="en-US"/>
              <a:t>An attempt to contradict the belief is likely to arouse an inappropriate strong emotional reaction, often with irritability and hostility.</a:t>
            </a:r>
          </a:p>
          <a:p>
            <a:r>
              <a:rPr dirty="0" lang="en-US"/>
              <a:t>The patient is emotionally over-invested in he idea and it overwhelms other elements of his psyche.</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367" name=""/>
        <p:cNvGrpSpPr/>
        <p:nvPr/>
      </p:nvGrpSpPr>
      <p:grpSpPr>
        <a:xfrm>
          <a:off x="0" y="0"/>
          <a:ext cx="0" cy="0"/>
          <a:chOff x="0" y="0"/>
          <a:chExt cx="0" cy="0"/>
        </a:xfrm>
      </p:grpSpPr>
      <p:sp>
        <p:nvSpPr>
          <p:cNvPr id="1048740" name="Content Placeholder 2"/>
          <p:cNvSpPr>
            <a:spLocks noGrp="1"/>
          </p:cNvSpPr>
          <p:nvPr>
            <p:ph idx="1"/>
          </p:nvPr>
        </p:nvSpPr>
        <p:spPr>
          <a:xfrm>
            <a:off x="838200" y="355002"/>
            <a:ext cx="10515600" cy="6196405"/>
          </a:xfrm>
        </p:spPr>
        <p:txBody>
          <a:bodyPr>
            <a:normAutofit fontScale="92500" lnSpcReduction="10000"/>
          </a:bodyPr>
          <a:p>
            <a:r>
              <a:rPr dirty="0" lang="en-US"/>
              <a:t> individual who know the patient will observe that his belief and behavior are uncharacteristic and alien.</a:t>
            </a:r>
          </a:p>
          <a:p>
            <a:pPr indent="0" marL="0">
              <a:buNone/>
            </a:pPr>
            <a:r>
              <a:rPr b="1" dirty="0" lang="en-US"/>
              <a:t>                                        Symptoms include</a:t>
            </a:r>
          </a:p>
          <a:p>
            <a:pPr>
              <a:buFont typeface="Wingdings" panose="05000000000000000000" pitchFamily="2" charset="2"/>
              <a:buChar char="ü"/>
            </a:pPr>
            <a:r>
              <a:rPr dirty="0" lang="en-US"/>
              <a:t>Non bizarre delusion for one month</a:t>
            </a:r>
          </a:p>
          <a:p>
            <a:pPr>
              <a:buFont typeface="Wingdings" panose="05000000000000000000" pitchFamily="2" charset="2"/>
              <a:buChar char="ü"/>
            </a:pPr>
            <a:r>
              <a:rPr dirty="0" lang="en-US"/>
              <a:t>Absence of obvious odd  or bizarre behaviour</a:t>
            </a:r>
          </a:p>
          <a:p>
            <a:pPr>
              <a:buFont typeface="Wingdings" panose="05000000000000000000" pitchFamily="2" charset="2"/>
              <a:buChar char="ü"/>
            </a:pPr>
            <a:r>
              <a:rPr dirty="0" lang="en-US"/>
              <a:t>Absence of prominent hallucination of  a voice for at least one week,</a:t>
            </a:r>
          </a:p>
          <a:p>
            <a:pPr>
              <a:buFont typeface="Wingdings" panose="05000000000000000000" pitchFamily="2" charset="2"/>
              <a:buChar char="ü"/>
            </a:pPr>
            <a:r>
              <a:rPr dirty="0" lang="en-US"/>
              <a:t>Absence of visual hallucination for at least one week</a:t>
            </a:r>
          </a:p>
          <a:p>
            <a:pPr indent="0" marL="0">
              <a:buNone/>
            </a:pPr>
            <a:r>
              <a:rPr dirty="0" lang="en-US"/>
              <a:t>                                     </a:t>
            </a:r>
            <a:r>
              <a:rPr b="1" dirty="0" lang="en-US"/>
              <a:t>Types of delusional disorders</a:t>
            </a:r>
          </a:p>
          <a:p>
            <a:pPr indent="-514350" marL="514350">
              <a:buAutoNum type="arabicPeriod"/>
            </a:pPr>
            <a:r>
              <a:rPr b="1" dirty="0" lang="en-US"/>
              <a:t>persecutory/paranoid;</a:t>
            </a:r>
          </a:p>
          <a:p>
            <a:r>
              <a:rPr dirty="0" lang="en-US"/>
              <a:t>There is a feeling of paranoia/ an irrational yet unshakable belief that someone is plotting against them, or out to harm them.</a:t>
            </a:r>
          </a:p>
          <a:p>
            <a:r>
              <a:rPr dirty="0" lang="en-US"/>
              <a:t>This is the most common presentation of delusional disorder. patients are convinced that others are attempting to do them harm.</a:t>
            </a:r>
          </a:p>
          <a:p>
            <a:r>
              <a:rPr dirty="0" lang="en-US"/>
              <a:t> often they attempt to obtain legal recourse and they sometimes may resort to violence.</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368" name=""/>
        <p:cNvGrpSpPr/>
        <p:nvPr/>
      </p:nvGrpSpPr>
      <p:grpSpPr>
        <a:xfrm>
          <a:off x="0" y="0"/>
          <a:ext cx="0" cy="0"/>
          <a:chOff x="0" y="0"/>
          <a:chExt cx="0" cy="0"/>
        </a:xfrm>
      </p:grpSpPr>
      <p:sp>
        <p:nvSpPr>
          <p:cNvPr id="1048741" name="Content Placeholder 2"/>
          <p:cNvSpPr>
            <a:spLocks noGrp="1"/>
          </p:cNvSpPr>
          <p:nvPr>
            <p:ph idx="1"/>
          </p:nvPr>
        </p:nvSpPr>
        <p:spPr>
          <a:xfrm>
            <a:off x="805927" y="32273"/>
            <a:ext cx="10515600" cy="6411558"/>
          </a:xfrm>
        </p:spPr>
        <p:txBody>
          <a:bodyPr>
            <a:normAutofit fontScale="92500" lnSpcReduction="10000"/>
          </a:bodyPr>
          <a:p>
            <a:pPr indent="0" marL="0">
              <a:buNone/>
            </a:pPr>
            <a:r>
              <a:rPr b="1" dirty="0" lang="en-US"/>
              <a:t>2. Grandiose disorder </a:t>
            </a:r>
          </a:p>
          <a:p>
            <a:r>
              <a:rPr dirty="0" lang="en-US"/>
              <a:t>Individual have an over- inflated self  worth.</a:t>
            </a:r>
          </a:p>
          <a:p>
            <a:r>
              <a:rPr dirty="0" lang="en-US"/>
              <a:t>Their delusion center on own importance, such as believing that have done or created something of extreme value or have a “special mission”</a:t>
            </a:r>
          </a:p>
          <a:p>
            <a:r>
              <a:rPr dirty="0" lang="en-US"/>
              <a:t>Patient belief they fill some special role, have some special relationship, or possess some special abilities.</a:t>
            </a:r>
          </a:p>
          <a:p>
            <a:r>
              <a:rPr dirty="0" lang="en-US"/>
              <a:t> They may be involved with social or religious organisations.</a:t>
            </a:r>
          </a:p>
          <a:p>
            <a:pPr indent="0" marL="0">
              <a:buNone/>
            </a:pPr>
            <a:r>
              <a:rPr b="1" dirty="0" lang="en-US"/>
              <a:t>3. jealousy;</a:t>
            </a:r>
          </a:p>
          <a:p>
            <a:r>
              <a:rPr dirty="0" lang="en-US"/>
              <a:t>Jealousy delusions are unjustified and irrational beliefs that an individual’s spouse has been unfaithful. Often, patients collect bits of evidence and attempt to restrict their partners activities.</a:t>
            </a:r>
          </a:p>
          <a:p>
            <a:r>
              <a:rPr dirty="0" lang="en-US"/>
              <a:t> An affected person typically makes repeated accusation of infidelity based on insignificant or minimal evidence, often citing seemingly normal or everyday events or material to back up their claim.</a:t>
            </a:r>
          </a:p>
          <a:p>
            <a:r>
              <a:rPr dirty="0" lang="en-US"/>
              <a:t>They may also take great pains to test their partners fidelity and can go to considerable lengths to monitor their behavior and movements.</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369" name=""/>
        <p:cNvGrpSpPr/>
        <p:nvPr/>
      </p:nvGrpSpPr>
      <p:grpSpPr>
        <a:xfrm>
          <a:off x="0" y="0"/>
          <a:ext cx="0" cy="0"/>
          <a:chOff x="0" y="0"/>
          <a:chExt cx="0" cy="0"/>
        </a:xfrm>
      </p:grpSpPr>
      <p:sp>
        <p:nvSpPr>
          <p:cNvPr id="1048742" name="Content Placeholder 2"/>
          <p:cNvSpPr>
            <a:spLocks noGrp="1"/>
          </p:cNvSpPr>
          <p:nvPr>
            <p:ph idx="1"/>
          </p:nvPr>
        </p:nvSpPr>
        <p:spPr>
          <a:xfrm>
            <a:off x="547744" y="211977"/>
            <a:ext cx="10515600" cy="6468521"/>
          </a:xfrm>
        </p:spPr>
        <p:txBody>
          <a:bodyPr/>
          <a:p>
            <a:r>
              <a:rPr dirty="0" lang="en-US"/>
              <a:t>Delusional jealousy is more often found in male than females.</a:t>
            </a:r>
          </a:p>
          <a:p>
            <a:r>
              <a:rPr dirty="0" lang="en-US"/>
              <a:t>this type of delusional disorder has been associated with</a:t>
            </a:r>
            <a:r>
              <a:rPr b="1" dirty="0" lang="en-US"/>
              <a:t> forensic </a:t>
            </a:r>
            <a:r>
              <a:rPr dirty="0" lang="en-US"/>
              <a:t>cases involving murder.</a:t>
            </a:r>
          </a:p>
          <a:p>
            <a:r>
              <a:rPr dirty="0" lang="en-US"/>
              <a:t>It has a strong association with </a:t>
            </a:r>
            <a:r>
              <a:rPr b="1" dirty="0" lang="en-US"/>
              <a:t>violence </a:t>
            </a:r>
            <a:r>
              <a:rPr dirty="0" lang="en-US"/>
              <a:t>and in some </a:t>
            </a:r>
            <a:r>
              <a:rPr b="1" dirty="0" lang="en-US"/>
              <a:t>stalking behavior .</a:t>
            </a:r>
          </a:p>
          <a:p>
            <a:r>
              <a:rPr dirty="0" lang="en-US"/>
              <a:t>At the  very least  the affected individuals tend to be irritable and confrontational.</a:t>
            </a:r>
          </a:p>
          <a:p>
            <a:pPr indent="0" marL="0">
              <a:buNone/>
            </a:pPr>
            <a:r>
              <a:rPr b="1" dirty="0" lang="en-US"/>
              <a:t>Commonly found in: </a:t>
            </a:r>
          </a:p>
          <a:p>
            <a:pPr>
              <a:buFont typeface="Wingdings" panose="05000000000000000000" pitchFamily="2" charset="2"/>
              <a:buChar char="v"/>
            </a:pPr>
            <a:r>
              <a:rPr dirty="0" lang="en-US"/>
              <a:t>Schizophrenia</a:t>
            </a:r>
          </a:p>
          <a:p>
            <a:pPr>
              <a:buFont typeface="Wingdings" panose="05000000000000000000" pitchFamily="2" charset="2"/>
              <a:buChar char="v"/>
            </a:pPr>
            <a:r>
              <a:rPr dirty="0" lang="en-US"/>
              <a:t>Bipolar disorder</a:t>
            </a:r>
          </a:p>
          <a:p>
            <a:pPr>
              <a:buFont typeface="Wingdings" panose="05000000000000000000" pitchFamily="2" charset="2"/>
              <a:buChar char="v"/>
            </a:pPr>
            <a:r>
              <a:rPr dirty="0" lang="en-US"/>
              <a:t>Alcoholism</a:t>
            </a:r>
          </a:p>
          <a:p>
            <a:pPr>
              <a:buFont typeface="Wingdings" panose="05000000000000000000" pitchFamily="2" charset="2"/>
              <a:buChar char="v"/>
            </a:pPr>
            <a:r>
              <a:rPr dirty="0" lang="en-US"/>
              <a:t>Sexual dysfunction</a:t>
            </a:r>
          </a:p>
          <a:p>
            <a:pPr>
              <a:buFont typeface="Wingdings" panose="05000000000000000000" pitchFamily="2" charset="2"/>
              <a:buChar char="v"/>
            </a:pPr>
            <a:r>
              <a:rPr dirty="0" lang="en-US"/>
              <a:t>Neurological disorder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614" name="Content Placeholder 2"/>
          <p:cNvSpPr>
            <a:spLocks noGrp="1"/>
          </p:cNvSpPr>
          <p:nvPr>
            <p:ph idx="1"/>
          </p:nvPr>
        </p:nvSpPr>
        <p:spPr>
          <a:xfrm>
            <a:off x="838200" y="311972"/>
            <a:ext cx="10515600" cy="6250193"/>
          </a:xfrm>
        </p:spPr>
        <p:txBody>
          <a:bodyPr>
            <a:normAutofit/>
          </a:bodyPr>
          <a:p>
            <a:pPr algn="just" marL="0" marR="0">
              <a:spcBef>
                <a:spcPts val="0"/>
              </a:spcBef>
              <a:spcAft>
                <a:spcPts val="0"/>
              </a:spcAft>
            </a:pPr>
            <a:r>
              <a:rPr dirty="0" lang="en-US"/>
              <a:t>b)</a:t>
            </a:r>
            <a:r>
              <a:rPr b="1" dirty="0" lang="en-US"/>
              <a:t>Topographical concept of the mind </a:t>
            </a:r>
          </a:p>
          <a:p>
            <a:pPr algn="just" indent="0" marL="0" marR="0">
              <a:spcBef>
                <a:spcPts val="0"/>
              </a:spcBef>
              <a:spcAft>
                <a:spcPts val="0"/>
              </a:spcAft>
              <a:buNone/>
            </a:pPr>
            <a:endParaRPr b="1" dirty="0" lang="en-US"/>
          </a:p>
          <a:p>
            <a:pPr algn="just" marL="0" marR="0">
              <a:spcBef>
                <a:spcPts val="0"/>
              </a:spcBef>
              <a:spcAft>
                <a:spcPts val="0"/>
              </a:spcAft>
            </a:pPr>
            <a:r>
              <a:rPr dirty="0" lang="en-US">
                <a:ea typeface="Times New Roman" panose="02020603050405020304" pitchFamily="18" charset="0"/>
              </a:rPr>
              <a:t>According to this theory, the human personality is made up of three hypothetical structures:</a:t>
            </a:r>
          </a:p>
          <a:p>
            <a:pPr algn="just" marL="0" marR="0">
              <a:spcBef>
                <a:spcPts val="0"/>
              </a:spcBef>
              <a:spcAft>
                <a:spcPts val="0"/>
              </a:spcAft>
            </a:pPr>
            <a:r>
              <a:rPr dirty="0" lang="en-US"/>
              <a:t> </a:t>
            </a:r>
            <a:r>
              <a:rPr dirty="0" lang="en-US">
                <a:ea typeface="Times New Roman" panose="02020603050405020304" pitchFamily="18" charset="0"/>
                <a:hlinkClick r:id="rId1"/>
              </a:rPr>
              <a:t>Id</a:t>
            </a:r>
            <a:r>
              <a:rPr dirty="0" lang="en-US">
                <a:ea typeface="Times New Roman" panose="02020603050405020304" pitchFamily="18" charset="0"/>
              </a:rPr>
              <a:t>: The id is the most primitive and is driven by impulses. It demands immediate gratification of the needs.</a:t>
            </a:r>
          </a:p>
          <a:p>
            <a:pPr algn="just" marL="0" marR="0">
              <a:spcBef>
                <a:spcPts val="0"/>
              </a:spcBef>
              <a:spcAft>
                <a:spcPts val="0"/>
              </a:spcAft>
            </a:pPr>
            <a:r>
              <a:rPr dirty="0" lang="en-US" u="sng">
                <a:ea typeface="Times New Roman" panose="02020603050405020304" pitchFamily="18" charset="0"/>
                <a:hlinkClick r:id="rId1"/>
              </a:rPr>
              <a:t>Super Ego</a:t>
            </a:r>
            <a:r>
              <a:rPr dirty="0" lang="en-US">
                <a:ea typeface="Times New Roman" panose="02020603050405020304" pitchFamily="18" charset="0"/>
              </a:rPr>
              <a:t>: The super ego, whose main function is to oppose the id. It contains values, legal, moral regulations, and social expectations.</a:t>
            </a:r>
          </a:p>
          <a:p>
            <a:pPr algn="just" marL="0" marR="0">
              <a:spcBef>
                <a:spcPts val="0"/>
              </a:spcBef>
              <a:spcAft>
                <a:spcPts val="0"/>
              </a:spcAft>
            </a:pPr>
            <a:r>
              <a:rPr dirty="0" lang="en-US">
                <a:hlinkClick r:id="rId1"/>
              </a:rPr>
              <a:t>Ego: The ego, which unlike the id, is in contact with reality. It is able to delay the satisfaction of a need until an appropriate time, place, or object is available. It mediates between the id and the super ego.</a:t>
            </a:r>
            <a:endParaRPr dirty="0" lang="en-US"/>
          </a:p>
          <a:p>
            <a:pPr indent="0" marL="0">
              <a:buNone/>
            </a:pPr>
            <a:endParaRPr dirty="0"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370" name=""/>
        <p:cNvGrpSpPr/>
        <p:nvPr/>
      </p:nvGrpSpPr>
      <p:grpSpPr>
        <a:xfrm>
          <a:off x="0" y="0"/>
          <a:ext cx="0" cy="0"/>
          <a:chOff x="0" y="0"/>
          <a:chExt cx="0" cy="0"/>
        </a:xfrm>
      </p:grpSpPr>
      <p:sp>
        <p:nvSpPr>
          <p:cNvPr id="1048743" name="Content Placeholder 2"/>
          <p:cNvSpPr>
            <a:spLocks noGrp="1"/>
          </p:cNvSpPr>
          <p:nvPr>
            <p:ph idx="1"/>
          </p:nvPr>
        </p:nvSpPr>
        <p:spPr>
          <a:xfrm>
            <a:off x="838200" y="258184"/>
            <a:ext cx="10515600" cy="6336254"/>
          </a:xfrm>
        </p:spPr>
        <p:txBody>
          <a:bodyPr/>
          <a:p>
            <a:pPr indent="0" marL="0">
              <a:buNone/>
            </a:pPr>
            <a:r>
              <a:rPr b="1" dirty="0" lang="en-US"/>
              <a:t>4. erotomanic:</a:t>
            </a:r>
          </a:p>
          <a:p>
            <a:r>
              <a:rPr dirty="0" lang="en-US"/>
              <a:t>The individual believe that another person, often a stranger and of higher status ,is in love with them.</a:t>
            </a:r>
          </a:p>
          <a:p>
            <a:r>
              <a:rPr dirty="0" lang="en-US"/>
              <a:t>The object of their affection is typically of a higher social status, sometimes a celebrity.</a:t>
            </a:r>
          </a:p>
          <a:p>
            <a:r>
              <a:rPr dirty="0" lang="en-US"/>
              <a:t>This type of delusional disorder may lead to</a:t>
            </a:r>
            <a:r>
              <a:rPr b="1" dirty="0" lang="en-US"/>
              <a:t> stalking </a:t>
            </a:r>
            <a:r>
              <a:rPr dirty="0" lang="en-US"/>
              <a:t>or other potentially dangerous behavior.</a:t>
            </a:r>
          </a:p>
          <a:p>
            <a:r>
              <a:rPr dirty="0" lang="en-US"/>
              <a:t>Clinical samples are often female and forensic samples contain a preponderance of males. </a:t>
            </a:r>
          </a:p>
          <a:p>
            <a:r>
              <a:rPr dirty="0" lang="en-US"/>
              <a:t>Patient may make efforts to contact this person, and some cases are associated with dangerous or assaultive behavior</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371" name=""/>
        <p:cNvGrpSpPr/>
        <p:nvPr/>
      </p:nvGrpSpPr>
      <p:grpSpPr>
        <a:xfrm>
          <a:off x="0" y="0"/>
          <a:ext cx="0" cy="0"/>
          <a:chOff x="0" y="0"/>
          <a:chExt cx="0" cy="0"/>
        </a:xfrm>
      </p:grpSpPr>
      <p:sp>
        <p:nvSpPr>
          <p:cNvPr id="1048744" name="Content Placeholder 2"/>
          <p:cNvSpPr>
            <a:spLocks noGrp="1"/>
          </p:cNvSpPr>
          <p:nvPr>
            <p:ph idx="1"/>
          </p:nvPr>
        </p:nvSpPr>
        <p:spPr>
          <a:xfrm>
            <a:off x="838200" y="225910"/>
            <a:ext cx="10515600" cy="6282465"/>
          </a:xfrm>
        </p:spPr>
        <p:txBody>
          <a:bodyPr>
            <a:normAutofit lnSpcReduction="10000"/>
          </a:bodyPr>
          <a:p>
            <a:pPr indent="0" marL="0">
              <a:buNone/>
            </a:pPr>
            <a:r>
              <a:rPr b="1" dirty="0" sz="3200" lang="en-US"/>
              <a:t>5. Somatic :</a:t>
            </a:r>
          </a:p>
          <a:p>
            <a:r>
              <a:rPr dirty="0" lang="en-US"/>
              <a:t>Somatic delusions involve the belief that something is physically wrong with  the individual.</a:t>
            </a:r>
          </a:p>
          <a:p>
            <a:r>
              <a:rPr dirty="0" lang="en-US"/>
              <a:t>The delusion may involve a medical condition or illness or a perceived deformity.</a:t>
            </a:r>
          </a:p>
          <a:p>
            <a:r>
              <a:rPr dirty="0" lang="en-US"/>
              <a:t>This condition differs with hypochondriasis in that the deformity is perceived as a fixed condition not  a temporary illness.</a:t>
            </a:r>
          </a:p>
          <a:p>
            <a:r>
              <a:rPr dirty="0" lang="en-US"/>
              <a:t>Patients vary in presentation, from those who have repeat contact with health professionals requesting various forms of medical or surgical treatment to patients who are delusionally concerned with bodily infestations, deformity, or odor. </a:t>
            </a:r>
          </a:p>
          <a:p>
            <a:pPr indent="0" marL="0">
              <a:buNone/>
            </a:pPr>
            <a:r>
              <a:rPr b="1" dirty="0" sz="3200" lang="en-US"/>
              <a:t>6. Mixed</a:t>
            </a:r>
          </a:p>
          <a:p>
            <a:r>
              <a:rPr dirty="0" lang="en-US"/>
              <a:t>Mixed delusions are those characterized by two or more of persecutory, grandiose, jealousy ,erotomanic,  or somatic themes.</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372" name=""/>
        <p:cNvGrpSpPr/>
        <p:nvPr/>
      </p:nvGrpSpPr>
      <p:grpSpPr>
        <a:xfrm>
          <a:off x="0" y="0"/>
          <a:ext cx="0" cy="0"/>
          <a:chOff x="0" y="0"/>
          <a:chExt cx="0" cy="0"/>
        </a:xfrm>
      </p:grpSpPr>
      <p:sp>
        <p:nvSpPr>
          <p:cNvPr id="1048745" name="Content Placeholder 2"/>
          <p:cNvSpPr>
            <a:spLocks noGrp="1"/>
          </p:cNvSpPr>
          <p:nvPr>
            <p:ph idx="1"/>
          </p:nvPr>
        </p:nvSpPr>
        <p:spPr>
          <a:xfrm>
            <a:off x="838200" y="258184"/>
            <a:ext cx="10515600" cy="6217920"/>
          </a:xfrm>
        </p:spPr>
        <p:txBody>
          <a:bodyPr/>
          <a:p>
            <a:pPr indent="0" marL="0">
              <a:buNone/>
            </a:pPr>
            <a:r>
              <a:rPr b="1" dirty="0" lang="en-US"/>
              <a:t>                      Treatment of delusional disorder</a:t>
            </a:r>
          </a:p>
          <a:p>
            <a:r>
              <a:rPr dirty="0" lang="en-US"/>
              <a:t>Delusional disorders are considered difficulty to treat.</a:t>
            </a:r>
          </a:p>
          <a:p>
            <a:r>
              <a:rPr b="1" dirty="0" lang="en-US"/>
              <a:t>Anti psychotic drugs </a:t>
            </a:r>
            <a:r>
              <a:rPr dirty="0" lang="en-US"/>
              <a:t>, anti depressants, mood stabilizing medication are frequently used to treat this mental illness.</a:t>
            </a:r>
          </a:p>
          <a:p>
            <a:r>
              <a:rPr b="1" dirty="0" lang="en-US"/>
              <a:t>Psychotherapy: </a:t>
            </a:r>
          </a:p>
          <a:p>
            <a:pPr>
              <a:buFont typeface="Wingdings" panose="05000000000000000000" pitchFamily="2" charset="2"/>
              <a:buChar char="Ø"/>
            </a:pPr>
            <a:r>
              <a:rPr dirty="0" lang="en-US"/>
              <a:t>individual therapy may be best suited for patients with prominent paranoia .</a:t>
            </a:r>
          </a:p>
          <a:p>
            <a:pPr>
              <a:buFont typeface="Wingdings" panose="05000000000000000000" pitchFamily="2" charset="2"/>
              <a:buChar char="Ø"/>
            </a:pPr>
            <a:r>
              <a:rPr dirty="0" lang="en-US"/>
              <a:t>Persistent is needed in establishing a therapeutic alliance without validating the patients delusional state.</a:t>
            </a:r>
          </a:p>
          <a:p>
            <a:pPr>
              <a:buFont typeface="Wingdings" panose="05000000000000000000" pitchFamily="2" charset="2"/>
              <a:buChar char="Ø"/>
            </a:pPr>
            <a:r>
              <a:rPr dirty="0" lang="en-US"/>
              <a:t>Supporting therapy</a:t>
            </a:r>
          </a:p>
          <a:p>
            <a:r>
              <a:rPr b="1" dirty="0" lang="en-US"/>
              <a:t>Cognitive techniques </a:t>
            </a:r>
            <a:r>
              <a:rPr dirty="0" lang="en-US"/>
              <a:t>that include reality testing and reframing can be used.</a:t>
            </a:r>
          </a:p>
          <a:p>
            <a:pPr indent="0" marL="0">
              <a:buNone/>
            </a:pPr>
            <a:endParaRPr dirty="0"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373" name=""/>
        <p:cNvGrpSpPr/>
        <p:nvPr/>
      </p:nvGrpSpPr>
      <p:grpSpPr>
        <a:xfrm>
          <a:off x="0" y="0"/>
          <a:ext cx="0" cy="0"/>
          <a:chOff x="0" y="0"/>
          <a:chExt cx="0" cy="0"/>
        </a:xfrm>
      </p:grpSpPr>
      <p:sp>
        <p:nvSpPr>
          <p:cNvPr id="1048746" name="Content Placeholder 2"/>
          <p:cNvSpPr>
            <a:spLocks noGrp="1"/>
          </p:cNvSpPr>
          <p:nvPr>
            <p:ph idx="1"/>
          </p:nvPr>
        </p:nvSpPr>
        <p:spPr>
          <a:xfrm>
            <a:off x="838200" y="96818"/>
            <a:ext cx="10515600" cy="6497619"/>
          </a:xfrm>
        </p:spPr>
        <p:txBody>
          <a:bodyPr/>
          <a:p>
            <a:pPr indent="0" marL="0">
              <a:buNone/>
            </a:pPr>
            <a:r>
              <a:rPr b="1" dirty="0" lang="en-US"/>
              <a:t>                                             Treatment of delusion cont.’</a:t>
            </a:r>
          </a:p>
          <a:p>
            <a:pPr indent="0" marL="0">
              <a:buNone/>
            </a:pPr>
            <a:r>
              <a:rPr b="1" dirty="0" lang="en-US"/>
              <a:t>Goals</a:t>
            </a:r>
            <a:r>
              <a:rPr dirty="0" lang="en-US"/>
              <a:t> in insight oriented therapy include development of the therapeutic alliance;  containing projected  patients feelings  and ultimately developing a sense of creative doubt in the internal perception of the world through empathy with the patient’s defense position.</a:t>
            </a:r>
          </a:p>
          <a:p>
            <a:pPr indent="0" marL="0">
              <a:buNone/>
            </a:pPr>
            <a:r>
              <a:rPr b="1" dirty="0" lang="en-US"/>
              <a:t>Education</a:t>
            </a:r>
            <a:r>
              <a:rPr dirty="0" lang="en-US"/>
              <a:t> and </a:t>
            </a:r>
            <a:r>
              <a:rPr b="1" dirty="0" lang="en-US"/>
              <a:t>social intervention </a:t>
            </a:r>
            <a:r>
              <a:rPr dirty="0" lang="en-US"/>
              <a:t>can include social skills training  (e.g., not discussing delusional beliefs in social settings) and minimizing risk factors, including sensory impairment, isolation, stress, precipitants and violence.</a:t>
            </a:r>
          </a:p>
          <a:p>
            <a:pPr indent="0" marL="0">
              <a:buNone/>
            </a:pPr>
            <a:endParaRPr dirty="0"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374" name=""/>
        <p:cNvGrpSpPr/>
        <p:nvPr/>
      </p:nvGrpSpPr>
      <p:grpSpPr>
        <a:xfrm>
          <a:off x="0" y="0"/>
          <a:ext cx="0" cy="0"/>
          <a:chOff x="0" y="0"/>
          <a:chExt cx="0" cy="0"/>
        </a:xfrm>
      </p:grpSpPr>
      <p:sp>
        <p:nvSpPr>
          <p:cNvPr id="1048747" name="Title 1"/>
          <p:cNvSpPr>
            <a:spLocks noGrp="1"/>
          </p:cNvSpPr>
          <p:nvPr>
            <p:ph type="title"/>
          </p:nvPr>
        </p:nvSpPr>
        <p:spPr/>
        <p:txBody>
          <a:bodyPr/>
          <a:p>
            <a:r>
              <a:rPr b="1" dirty="0" lang="en-US"/>
              <a:t>Organic disorders/cognitive disorders</a:t>
            </a:r>
          </a:p>
        </p:txBody>
      </p:sp>
      <p:sp>
        <p:nvSpPr>
          <p:cNvPr id="1048748" name="Content Placeholder 2"/>
          <p:cNvSpPr>
            <a:spLocks noGrp="1"/>
          </p:cNvSpPr>
          <p:nvPr>
            <p:ph idx="1"/>
          </p:nvPr>
        </p:nvSpPr>
        <p:spPr/>
        <p:txBody>
          <a:bodyPr>
            <a:normAutofit fontScale="70000" lnSpcReduction="20000"/>
          </a:bodyPr>
          <a:p>
            <a:pPr indent="0" marL="0">
              <a:buNone/>
            </a:pPr>
            <a:r>
              <a:rPr dirty="0" lang="en-US"/>
              <a:t>These  include:</a:t>
            </a:r>
          </a:p>
          <a:p>
            <a:pPr indent="-514350" marL="514350">
              <a:buFont typeface="+mj-lt"/>
              <a:buAutoNum type="arabicPeriod"/>
            </a:pPr>
            <a:r>
              <a:rPr dirty="0" lang="en-US"/>
              <a:t>Delirium</a:t>
            </a:r>
          </a:p>
          <a:p>
            <a:pPr indent="-514350" marL="514350">
              <a:buFont typeface="+mj-lt"/>
              <a:buAutoNum type="arabicPeriod"/>
            </a:pPr>
            <a:r>
              <a:rPr dirty="0" lang="en-US"/>
              <a:t>Dementia</a:t>
            </a:r>
          </a:p>
          <a:p>
            <a:pPr indent="-514350" marL="514350">
              <a:buFont typeface="+mj-lt"/>
              <a:buAutoNum type="arabicPeriod"/>
            </a:pPr>
            <a:r>
              <a:rPr dirty="0" lang="en-US"/>
              <a:t>Amnestic mental disorder</a:t>
            </a:r>
          </a:p>
          <a:p>
            <a:r>
              <a:rPr b="1" dirty="0" sz="3200" lang="en-US"/>
              <a:t>1.DELIRIUM/ CONFUSED STATE(ACUTE ORGANIC MENTAL DISORDER) </a:t>
            </a:r>
          </a:p>
          <a:p>
            <a:r>
              <a:rPr dirty="0" lang="en-US"/>
              <a:t>Other names: toxic psychosis, acute brain failure, acute confusion,  acute organic reaction, cerebral insufficiency, encephalopathy, post operative psychosis.</a:t>
            </a:r>
          </a:p>
          <a:p>
            <a:r>
              <a:rPr dirty="0" lang="en-US"/>
              <a:t>This is  a form of decreased mental function due to  a medical or physical disease rather than a psychiatric illness.</a:t>
            </a:r>
          </a:p>
          <a:p>
            <a:r>
              <a:rPr dirty="0" lang="en-US"/>
              <a:t>While mental or behavior abnormalities related to the dysfunction can be permanent, treating the disease early may prevent permanent damage in addition to fully restoring mental function.</a:t>
            </a:r>
          </a:p>
          <a:p>
            <a:r>
              <a:rPr dirty="0" lang="en-US"/>
              <a:t> An organic cause of brain dysfunction is suspected when there is no indication of a clear defined psychiatry cause such as mood disorder.</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375" name=""/>
        <p:cNvGrpSpPr/>
        <p:nvPr/>
      </p:nvGrpSpPr>
      <p:grpSpPr>
        <a:xfrm>
          <a:off x="0" y="0"/>
          <a:ext cx="0" cy="0"/>
          <a:chOff x="0" y="0"/>
          <a:chExt cx="0" cy="0"/>
        </a:xfrm>
      </p:grpSpPr>
      <p:sp>
        <p:nvSpPr>
          <p:cNvPr id="1048749" name="Content Placeholder 2"/>
          <p:cNvSpPr>
            <a:spLocks noGrp="1"/>
          </p:cNvSpPr>
          <p:nvPr>
            <p:ph idx="1"/>
          </p:nvPr>
        </p:nvSpPr>
        <p:spPr>
          <a:xfrm>
            <a:off x="838200" y="355002"/>
            <a:ext cx="10515600" cy="6185647"/>
          </a:xfrm>
        </p:spPr>
        <p:txBody>
          <a:bodyPr>
            <a:normAutofit fontScale="92500"/>
          </a:bodyPr>
          <a:p>
            <a:pPr indent="0" marL="0">
              <a:buNone/>
            </a:pPr>
            <a:r>
              <a:rPr b="1" dirty="0" lang="en-US"/>
              <a:t>                                 clinical feature of delirium</a:t>
            </a:r>
          </a:p>
          <a:p>
            <a:r>
              <a:rPr dirty="0" lang="en-US"/>
              <a:t>Sudden onset</a:t>
            </a:r>
          </a:p>
          <a:p>
            <a:r>
              <a:rPr dirty="0" lang="en-US"/>
              <a:t>signs and symptoms are worse at night  with insomnia and nightmares;</a:t>
            </a:r>
          </a:p>
          <a:p>
            <a:r>
              <a:rPr dirty="0" lang="en-US"/>
              <a:t>Cognitive impairment (disorientation, loss of memory, language disturbance)</a:t>
            </a:r>
          </a:p>
          <a:p>
            <a:r>
              <a:rPr dirty="0" lang="en-US"/>
              <a:t>Hypoactive with acute withdrawal symptoms from toxins</a:t>
            </a:r>
          </a:p>
          <a:p>
            <a:r>
              <a:rPr dirty="0" lang="en-US"/>
              <a:t>The symptoms fluctuates which differentiates delirium from other psychiatric conditions that tend to be more chronic and permanent.</a:t>
            </a:r>
          </a:p>
          <a:p>
            <a:r>
              <a:rPr dirty="0" lang="en-US"/>
              <a:t>Clouded consciousness e.g. decreased level of conscious ness</a:t>
            </a:r>
          </a:p>
          <a:p>
            <a:r>
              <a:rPr dirty="0" lang="en-US"/>
              <a:t>Altered attention i.e. diminished ability to focus, sustain or shift attention.</a:t>
            </a:r>
          </a:p>
          <a:p>
            <a:r>
              <a:rPr dirty="0" lang="en-US"/>
              <a:t>Impaired other areas of cognitive functions hence disorientation (especially time and place) and decreased memory.</a:t>
            </a:r>
          </a:p>
          <a:p>
            <a:r>
              <a:rPr dirty="0" lang="en-US"/>
              <a:t>Variability in alertness and awareness of the environment.</a:t>
            </a:r>
          </a:p>
          <a:p>
            <a:endParaRPr dirty="0"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376" name=""/>
        <p:cNvGrpSpPr/>
        <p:nvPr/>
      </p:nvGrpSpPr>
      <p:grpSpPr>
        <a:xfrm>
          <a:off x="0" y="0"/>
          <a:ext cx="0" cy="0"/>
          <a:chOff x="0" y="0"/>
          <a:chExt cx="0" cy="0"/>
        </a:xfrm>
      </p:grpSpPr>
      <p:sp>
        <p:nvSpPr>
          <p:cNvPr id="1048750" name="Content Placeholder 2"/>
          <p:cNvSpPr>
            <a:spLocks noGrp="1"/>
          </p:cNvSpPr>
          <p:nvPr>
            <p:ph idx="1"/>
          </p:nvPr>
        </p:nvSpPr>
        <p:spPr>
          <a:xfrm>
            <a:off x="838200" y="311972"/>
            <a:ext cx="10515600" cy="6153374"/>
          </a:xfrm>
        </p:spPr>
        <p:txBody>
          <a:bodyPr/>
          <a:p>
            <a:pPr indent="0" marL="0">
              <a:buNone/>
            </a:pPr>
            <a:r>
              <a:rPr b="1" dirty="0" lang="en-US"/>
              <a:t>                                                s &amp; s cont.’</a:t>
            </a:r>
          </a:p>
          <a:p>
            <a:r>
              <a:rPr dirty="0" lang="en-US"/>
              <a:t>Illusions</a:t>
            </a:r>
          </a:p>
          <a:p>
            <a:r>
              <a:rPr dirty="0" lang="en-US"/>
              <a:t> visual and auditory hallucination</a:t>
            </a:r>
          </a:p>
          <a:p>
            <a:pPr indent="0" marL="0">
              <a:buNone/>
            </a:pPr>
            <a:r>
              <a:rPr b="1" dirty="0" lang="en-US"/>
              <a:t>In summary</a:t>
            </a:r>
          </a:p>
          <a:p>
            <a:pPr>
              <a:buFont typeface="Wingdings" panose="05000000000000000000" pitchFamily="2" charset="2"/>
              <a:buChar char="v"/>
            </a:pPr>
            <a:r>
              <a:rPr dirty="0" lang="en-US"/>
              <a:t>Cognitive disturbance: consciousness, attention, orientation and memory;</a:t>
            </a:r>
          </a:p>
          <a:p>
            <a:pPr>
              <a:buFont typeface="Wingdings" panose="05000000000000000000" pitchFamily="2" charset="2"/>
              <a:buChar char="v"/>
            </a:pPr>
            <a:r>
              <a:rPr dirty="0" lang="en-US"/>
              <a:t>Perception; hallucination and illusion;</a:t>
            </a:r>
          </a:p>
          <a:p>
            <a:pPr>
              <a:buFont typeface="Wingdings" panose="05000000000000000000" pitchFamily="2" charset="2"/>
              <a:buChar char="v"/>
            </a:pPr>
            <a:r>
              <a:rPr dirty="0" lang="en-US"/>
              <a:t>Behaviour ;agitation, sleep wake disturbance;     </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377" name=""/>
        <p:cNvGrpSpPr/>
        <p:nvPr/>
      </p:nvGrpSpPr>
      <p:grpSpPr>
        <a:xfrm>
          <a:off x="0" y="0"/>
          <a:ext cx="0" cy="0"/>
          <a:chOff x="0" y="0"/>
          <a:chExt cx="0" cy="0"/>
        </a:xfrm>
      </p:grpSpPr>
      <p:sp>
        <p:nvSpPr>
          <p:cNvPr id="1048751" name="Content Placeholder 2"/>
          <p:cNvSpPr>
            <a:spLocks noGrp="1"/>
          </p:cNvSpPr>
          <p:nvPr>
            <p:ph idx="1"/>
          </p:nvPr>
        </p:nvSpPr>
        <p:spPr>
          <a:xfrm>
            <a:off x="838200" y="311972"/>
            <a:ext cx="10515600" cy="6142616"/>
          </a:xfrm>
        </p:spPr>
        <p:txBody>
          <a:bodyPr>
            <a:normAutofit fontScale="92500"/>
          </a:bodyPr>
          <a:p>
            <a:pPr indent="0" marL="0">
              <a:buNone/>
            </a:pPr>
            <a:r>
              <a:rPr b="1" dirty="0" sz="3200" lang="en-US"/>
              <a:t>                               Causes of delirium/etiology</a:t>
            </a:r>
          </a:p>
          <a:p>
            <a:pPr indent="0" marL="0">
              <a:buNone/>
            </a:pPr>
            <a:r>
              <a:rPr b="1" dirty="0" sz="3200" lang="en-US"/>
              <a:t>                                        (I WATCH DEATH)</a:t>
            </a:r>
          </a:p>
          <a:p>
            <a:r>
              <a:rPr b="1" dirty="0" lang="en-US"/>
              <a:t>I : Infections </a:t>
            </a:r>
            <a:r>
              <a:rPr dirty="0" lang="en-US"/>
              <a:t>(malaria , typhoid, meningitis, encephalitis ,AIDS etc.</a:t>
            </a:r>
          </a:p>
          <a:p>
            <a:r>
              <a:rPr b="1" dirty="0" lang="en-US"/>
              <a:t>W :Withdrawal </a:t>
            </a:r>
            <a:r>
              <a:rPr dirty="0" lang="en-US"/>
              <a:t>(alcohol and sedatives)</a:t>
            </a:r>
          </a:p>
          <a:p>
            <a:r>
              <a:rPr b="1" dirty="0" lang="en-US"/>
              <a:t>A ; acute metabolic condition</a:t>
            </a:r>
            <a:r>
              <a:rPr dirty="0" lang="en-US"/>
              <a:t> (hypoglycemia, hepatic and liver failure)</a:t>
            </a:r>
          </a:p>
          <a:p>
            <a:r>
              <a:rPr b="1" dirty="0" lang="en-US"/>
              <a:t>T : Trauma </a:t>
            </a:r>
            <a:r>
              <a:rPr dirty="0" lang="en-US"/>
              <a:t>(head , injury and burns)</a:t>
            </a:r>
          </a:p>
          <a:p>
            <a:r>
              <a:rPr b="1" dirty="0" lang="en-US"/>
              <a:t>C: CNS </a:t>
            </a:r>
            <a:r>
              <a:rPr dirty="0" lang="en-US"/>
              <a:t>pathology (space occupying lesion, Epilepsy) CNS disorders, tumour and subdural haematoma, cerebral abscess, degenerative disease, vascular disease, subarachnoid haemorrhage, thrombosis and haemorrhage.</a:t>
            </a:r>
          </a:p>
          <a:p>
            <a:r>
              <a:rPr b="1" dirty="0" lang="en-US"/>
              <a:t>H : Hypoxia </a:t>
            </a:r>
            <a:r>
              <a:rPr dirty="0" lang="en-US"/>
              <a:t>(lungs and heart)</a:t>
            </a:r>
          </a:p>
          <a:p>
            <a:r>
              <a:rPr b="1" dirty="0" lang="en-US"/>
              <a:t>D: Deficiency </a:t>
            </a:r>
            <a:r>
              <a:rPr dirty="0" lang="en-US"/>
              <a:t>(thiamine, b12, niacin and anaemia)</a:t>
            </a:r>
          </a:p>
          <a:p>
            <a:r>
              <a:rPr b="1" dirty="0" lang="en-US"/>
              <a:t>E: Endocrine </a:t>
            </a:r>
            <a:r>
              <a:rPr dirty="0" lang="en-US"/>
              <a:t>(hypo/hyperthyroidism, hyper/hypoglycemia, parathyroid disease, Cushing's disease, Addison’s disease</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78" name=""/>
        <p:cNvGrpSpPr/>
        <p:nvPr/>
      </p:nvGrpSpPr>
      <p:grpSpPr>
        <a:xfrm>
          <a:off x="0" y="0"/>
          <a:ext cx="0" cy="0"/>
          <a:chOff x="0" y="0"/>
          <a:chExt cx="0" cy="0"/>
        </a:xfrm>
      </p:grpSpPr>
      <p:sp>
        <p:nvSpPr>
          <p:cNvPr id="1048752" name="Content Placeholder 2"/>
          <p:cNvSpPr>
            <a:spLocks noGrp="1"/>
          </p:cNvSpPr>
          <p:nvPr>
            <p:ph idx="1"/>
          </p:nvPr>
        </p:nvSpPr>
        <p:spPr>
          <a:xfrm>
            <a:off x="838200" y="225910"/>
            <a:ext cx="10515600" cy="6228677"/>
          </a:xfrm>
        </p:spPr>
        <p:txBody>
          <a:bodyPr>
            <a:normAutofit fontScale="92500"/>
          </a:bodyPr>
          <a:p>
            <a:r>
              <a:rPr b="1" dirty="0" lang="en-US"/>
              <a:t>A: Acute vascular conditions </a:t>
            </a:r>
            <a:r>
              <a:rPr dirty="0" lang="en-US"/>
              <a:t>( acute ischemic attack  shock)</a:t>
            </a:r>
          </a:p>
          <a:p>
            <a:r>
              <a:rPr b="1" dirty="0" lang="en-US"/>
              <a:t>T: Toxins or drug intoxication</a:t>
            </a:r>
            <a:r>
              <a:rPr dirty="0" lang="en-US"/>
              <a:t> (anticholinergics, hypnotics), alcohol, carbon monoxide poisoning.</a:t>
            </a:r>
          </a:p>
          <a:p>
            <a:r>
              <a:rPr b="1" dirty="0" lang="en-US"/>
              <a:t>H : Heavy metals</a:t>
            </a:r>
            <a:r>
              <a:rPr dirty="0" lang="en-US"/>
              <a:t> ( lead, arsenic, mercury)</a:t>
            </a:r>
          </a:p>
          <a:p>
            <a:pPr indent="0" marL="0">
              <a:buNone/>
            </a:pPr>
            <a:endParaRPr b="1" dirty="0" sz="3200" lang="en-US"/>
          </a:p>
          <a:p>
            <a:pPr indent="0" marL="0">
              <a:buNone/>
            </a:pPr>
            <a:r>
              <a:rPr b="1" dirty="0" sz="3200" lang="en-US"/>
              <a:t>                                       risk factors to delirium</a:t>
            </a:r>
          </a:p>
          <a:p>
            <a:r>
              <a:rPr b="1" dirty="0" lang="en-US"/>
              <a:t>Patients factors</a:t>
            </a:r>
            <a:r>
              <a:rPr dirty="0" lang="en-US"/>
              <a:t>: age, pre- existing cognitive deficit, severe comorbidity, previous episode of delirium, , personality before illness.</a:t>
            </a:r>
          </a:p>
          <a:p>
            <a:r>
              <a:rPr b="1" dirty="0" lang="en-US"/>
              <a:t>Peri operative</a:t>
            </a:r>
            <a:r>
              <a:rPr dirty="0" lang="en-US"/>
              <a:t>: course of post operative, duration of operation.</a:t>
            </a:r>
          </a:p>
          <a:p>
            <a:r>
              <a:rPr b="1" dirty="0" lang="en-US"/>
              <a:t>Specific condition</a:t>
            </a:r>
            <a:r>
              <a:rPr dirty="0" lang="en-US"/>
              <a:t>: burns, AIDS, fracture, infection, hypoxemia, metabolic disturbance (dehydration, serum albumin conc.), organ  insufficiency, </a:t>
            </a:r>
          </a:p>
          <a:p>
            <a:r>
              <a:rPr b="1" dirty="0" lang="en-US"/>
              <a:t>Pharmacological factors: </a:t>
            </a:r>
            <a:r>
              <a:rPr dirty="0" lang="en-US"/>
              <a:t>extreme in sensory experience, (hypothermia) deficit in vision or hearing, social isolation, novel environment, immobility and decreased activity.</a:t>
            </a:r>
          </a:p>
          <a:p>
            <a:endParaRPr dirty="0" sz="3200" lang="en-US"/>
          </a:p>
          <a:p>
            <a:endParaRPr dirty="0" sz="3200"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79" name=""/>
        <p:cNvGrpSpPr/>
        <p:nvPr/>
      </p:nvGrpSpPr>
      <p:grpSpPr>
        <a:xfrm>
          <a:off x="0" y="0"/>
          <a:ext cx="0" cy="0"/>
          <a:chOff x="0" y="0"/>
          <a:chExt cx="0" cy="0"/>
        </a:xfrm>
      </p:grpSpPr>
      <p:sp>
        <p:nvSpPr>
          <p:cNvPr id="1048753" name="Content Placeholder 2"/>
          <p:cNvSpPr>
            <a:spLocks noGrp="1"/>
          </p:cNvSpPr>
          <p:nvPr>
            <p:ph idx="1"/>
          </p:nvPr>
        </p:nvSpPr>
        <p:spPr>
          <a:xfrm>
            <a:off x="838200" y="387274"/>
            <a:ext cx="10515600" cy="6142617"/>
          </a:xfrm>
        </p:spPr>
        <p:txBody>
          <a:bodyPr>
            <a:normAutofit fontScale="92500" lnSpcReduction="20000"/>
          </a:bodyPr>
          <a:p>
            <a:pPr indent="0" marL="0">
              <a:buNone/>
            </a:pPr>
            <a:r>
              <a:rPr b="1" dirty="0" lang="en-US"/>
              <a:t>                                            </a:t>
            </a:r>
            <a:r>
              <a:rPr b="1" dirty="0" sz="3500" lang="en-US"/>
              <a:t>prognosis of delirium</a:t>
            </a:r>
          </a:p>
          <a:p>
            <a:r>
              <a:rPr dirty="0" lang="en-US"/>
              <a:t>Most patient recover but some patient’s progress to stupor, coma, seizers, dementia or death depending, on the cause and management.</a:t>
            </a:r>
          </a:p>
          <a:p>
            <a:pPr indent="0" marL="0">
              <a:buNone/>
            </a:pPr>
            <a:r>
              <a:rPr b="1" dirty="0" lang="en-US"/>
              <a:t>Tests/investigations</a:t>
            </a:r>
          </a:p>
          <a:p>
            <a:r>
              <a:rPr dirty="0" lang="en-US"/>
              <a:t>EEG (electro-encephalogram);</a:t>
            </a:r>
          </a:p>
          <a:p>
            <a:r>
              <a:rPr dirty="0" lang="en-US"/>
              <a:t>Neurotransmitters study;</a:t>
            </a:r>
          </a:p>
          <a:p>
            <a:r>
              <a:rPr dirty="0" lang="en-US"/>
              <a:t>Brain imaging, CT scan;</a:t>
            </a:r>
          </a:p>
          <a:p>
            <a:r>
              <a:rPr dirty="0" lang="en-US"/>
              <a:t>Biochemical level show reduced Ach activity;</a:t>
            </a:r>
          </a:p>
          <a:p>
            <a:pPr indent="0" marL="0">
              <a:buNone/>
            </a:pPr>
            <a:r>
              <a:rPr b="1" dirty="0" lang="en-US"/>
              <a:t>                                    Management of delirium</a:t>
            </a:r>
          </a:p>
          <a:p>
            <a:pPr>
              <a:buFont typeface="Wingdings" panose="05000000000000000000" pitchFamily="2" charset="2"/>
              <a:buChar char="v"/>
            </a:pPr>
            <a:r>
              <a:rPr dirty="0" lang="en-US"/>
              <a:t>Collect adequate data : mode of onset and precipitating factors.</a:t>
            </a:r>
          </a:p>
          <a:p>
            <a:pPr>
              <a:buFont typeface="Wingdings" panose="05000000000000000000" pitchFamily="2" charset="2"/>
              <a:buChar char="v"/>
            </a:pPr>
            <a:r>
              <a:rPr dirty="0" lang="en-US"/>
              <a:t>Determine physical cause</a:t>
            </a:r>
          </a:p>
          <a:p>
            <a:pPr>
              <a:buFont typeface="Wingdings" panose="05000000000000000000" pitchFamily="2" charset="2"/>
              <a:buChar char="v"/>
            </a:pPr>
            <a:r>
              <a:rPr dirty="0" lang="en-US"/>
              <a:t>Investigations are divided by physical examination finding e.g.</a:t>
            </a:r>
          </a:p>
          <a:p>
            <a:pPr>
              <a:buFont typeface="Wingdings" panose="05000000000000000000" pitchFamily="2" charset="2"/>
              <a:buChar char="Ø"/>
            </a:pPr>
            <a:r>
              <a:rPr dirty="0" lang="en-US"/>
              <a:t>Dehydration – check blood sugar.</a:t>
            </a:r>
          </a:p>
          <a:p>
            <a:pPr>
              <a:buFont typeface="Wingdings" panose="05000000000000000000" pitchFamily="2" charset="2"/>
              <a:buChar char="Ø"/>
            </a:pPr>
            <a:r>
              <a:rPr dirty="0" lang="en-US"/>
              <a:t>Wasted          - check infection like HIV.</a:t>
            </a:r>
          </a:p>
          <a:p>
            <a:pPr>
              <a:buFont typeface="Wingdings" panose="05000000000000000000" pitchFamily="2" charset="2"/>
              <a:buChar char="Ø"/>
            </a:pPr>
            <a:r>
              <a:rPr dirty="0" lang="en-US"/>
              <a:t>Jaundice       - check for hepatic conditions.</a:t>
            </a:r>
          </a:p>
          <a:p>
            <a:pPr indent="0" marL="0">
              <a:buNone/>
            </a:pPr>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615" name="Content Placeholder 2"/>
          <p:cNvSpPr>
            <a:spLocks noGrp="1"/>
          </p:cNvSpPr>
          <p:nvPr>
            <p:ph idx="1"/>
          </p:nvPr>
        </p:nvSpPr>
        <p:spPr>
          <a:xfrm>
            <a:off x="709108" y="640080"/>
            <a:ext cx="10491025" cy="6217920"/>
          </a:xfrm>
        </p:spPr>
        <p:txBody>
          <a:bodyPr/>
          <a:p>
            <a:pPr algn="just" indent="0" marL="0">
              <a:spcBef>
                <a:spcPts val="0"/>
              </a:spcBef>
              <a:buNone/>
            </a:pPr>
            <a:r>
              <a:rPr b="1" dirty="0" lang="en-US">
                <a:ea typeface="Times New Roman" panose="02020603050405020304" pitchFamily="18" charset="0"/>
              </a:rPr>
              <a:t>c)              Psychosexual development</a:t>
            </a:r>
          </a:p>
          <a:p>
            <a:pPr algn="just">
              <a:spcBef>
                <a:spcPts val="0"/>
              </a:spcBef>
            </a:pPr>
            <a:r>
              <a:rPr dirty="0" lang="en-US">
                <a:latin typeface="Arial" panose="020B0604020202020204" pitchFamily="34" charset="0"/>
                <a:ea typeface="Times New Roman" panose="02020603050405020304" pitchFamily="18" charset="0"/>
              </a:rPr>
              <a:t>According to the proponents of psychoanalysis, people develop through five stages:</a:t>
            </a:r>
          </a:p>
          <a:p>
            <a:pPr algn="just">
              <a:spcBef>
                <a:spcPts val="0"/>
              </a:spcBef>
            </a:pPr>
            <a:endParaRPr dirty="0" sz="4000" lang="en-US">
              <a:latin typeface="Arial" panose="020B0604020202020204" pitchFamily="34" charset="0"/>
              <a:ea typeface="Times New Roman" panose="02020603050405020304" pitchFamily="18" charset="0"/>
            </a:endParaRPr>
          </a:p>
          <a:p>
            <a:pPr algn="just">
              <a:spcBef>
                <a:spcPts val="0"/>
              </a:spcBef>
            </a:pPr>
            <a:endParaRPr dirty="0" sz="4000" lang="en-US">
              <a:latin typeface="Times New Roman" panose="02020603050405020304" pitchFamily="18" charset="0"/>
              <a:ea typeface="Times New Roman" panose="02020603050405020304" pitchFamily="18" charset="0"/>
            </a:endParaRPr>
          </a:p>
          <a:p>
            <a:endParaRPr dirty="0" lang="en-US"/>
          </a:p>
        </p:txBody>
      </p:sp>
      <p:pic>
        <p:nvPicPr>
          <p:cNvPr id="2097152" name="ia_el_3_innerEl" descr="Table listing the five stages of development"/>
          <p:cNvPicPr>
            <a:picLocks noChangeAspect="1" noChangeArrowheads="1"/>
          </p:cNvPicPr>
          <p:nvPr/>
        </p:nvPicPr>
        <p:blipFill>
          <a:blip xmlns:r="http://schemas.openxmlformats.org/officeDocument/2006/relationships" r:embed="rId1"/>
          <a:srcRect/>
          <a:stretch>
            <a:fillRect/>
          </a:stretch>
        </p:blipFill>
        <p:spPr bwMode="auto">
          <a:xfrm>
            <a:off x="709108" y="1893346"/>
            <a:ext cx="10923419" cy="4593515"/>
          </a:xfrm>
          <a:prstGeom prst="rect"/>
          <a:noFill/>
          <a:ln>
            <a:noFill/>
          </a:ln>
        </p:spPr>
      </p:pic>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sp>
        <p:nvSpPr>
          <p:cNvPr id="1048754" name="Content Placeholder 2"/>
          <p:cNvSpPr>
            <a:spLocks noGrp="1"/>
          </p:cNvSpPr>
          <p:nvPr>
            <p:ph idx="1"/>
          </p:nvPr>
        </p:nvSpPr>
        <p:spPr>
          <a:xfrm>
            <a:off x="838200" y="279699"/>
            <a:ext cx="10515600" cy="6271708"/>
          </a:xfrm>
        </p:spPr>
        <p:txBody>
          <a:bodyPr>
            <a:normAutofit/>
          </a:bodyPr>
          <a:p>
            <a:pPr indent="0" marL="0">
              <a:buNone/>
            </a:pPr>
            <a:r>
              <a:rPr dirty="0" sz="3200" lang="en-US"/>
              <a:t>                                 </a:t>
            </a:r>
            <a:r>
              <a:rPr b="1" dirty="0" sz="3200" lang="en-US"/>
              <a:t>Treatment  for delirium</a:t>
            </a:r>
          </a:p>
          <a:p>
            <a:r>
              <a:rPr dirty="0" lang="en-US"/>
              <a:t>Treat the underlying cause.</a:t>
            </a:r>
          </a:p>
          <a:p>
            <a:r>
              <a:rPr dirty="0" lang="en-US"/>
              <a:t>The two major symptoms that may  require pharmacological treatment are </a:t>
            </a:r>
            <a:r>
              <a:rPr b="1" dirty="0" lang="en-US"/>
              <a:t>psychosis (agitation), depression </a:t>
            </a:r>
            <a:r>
              <a:rPr dirty="0" lang="en-US"/>
              <a:t>and insomnia. Very low doses and adjusted as needed:</a:t>
            </a:r>
          </a:p>
          <a:p>
            <a:pPr lvl="2">
              <a:buFont typeface="Wingdings" panose="05000000000000000000" pitchFamily="2" charset="2"/>
              <a:buChar char="v"/>
            </a:pPr>
            <a:r>
              <a:rPr b="1" dirty="0" sz="2800" lang="en-US"/>
              <a:t>Antidepressants</a:t>
            </a:r>
            <a:r>
              <a:rPr dirty="0" sz="2800" lang="en-US"/>
              <a:t> if  depression is present</a:t>
            </a:r>
            <a:r>
              <a:rPr dirty="0" lang="en-US"/>
              <a:t>   (</a:t>
            </a:r>
            <a:r>
              <a:rPr dirty="0" sz="2800" lang="en-US"/>
              <a:t>fluoxetine, citalopram) </a:t>
            </a:r>
          </a:p>
          <a:p>
            <a:pPr lvl="2">
              <a:buFont typeface="Wingdings" panose="05000000000000000000" pitchFamily="2" charset="2"/>
              <a:buChar char="v"/>
            </a:pPr>
            <a:r>
              <a:rPr dirty="0" sz="2800" lang="en-US"/>
              <a:t>Psychosis treat with dopamine blockers (haloperidol or risperidone are commonly used) e.g. haloperidol 5- 50mg per day im/iv. Po haloperidol 10-20mg repeat according to response.</a:t>
            </a:r>
          </a:p>
          <a:p>
            <a:pPr lvl="2">
              <a:buFont typeface="Wingdings" panose="05000000000000000000" pitchFamily="2" charset="2"/>
              <a:buChar char="v"/>
            </a:pPr>
            <a:r>
              <a:rPr dirty="0" sz="2800" lang="en-US"/>
              <a:t>Insomnia treat with benzodiazepine commonly used in alcohol delirium tremens.  </a:t>
            </a:r>
          </a:p>
          <a:p>
            <a:pPr indent="0" marL="0">
              <a:buNone/>
            </a:pPr>
            <a:endParaRPr dirty="0" lang="en-US"/>
          </a:p>
          <a:p>
            <a:pPr indent="0" marL="0">
              <a:buNone/>
            </a:pPr>
            <a:endParaRPr dirty="0"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755" name="Content Placeholder 2"/>
          <p:cNvSpPr>
            <a:spLocks noGrp="1"/>
          </p:cNvSpPr>
          <p:nvPr>
            <p:ph idx="1"/>
          </p:nvPr>
        </p:nvSpPr>
        <p:spPr>
          <a:xfrm>
            <a:off x="838200" y="290456"/>
            <a:ext cx="10515600" cy="6174890"/>
          </a:xfrm>
        </p:spPr>
        <p:txBody>
          <a:bodyPr>
            <a:normAutofit lnSpcReduction="10000"/>
          </a:bodyPr>
          <a:p>
            <a:pPr indent="0" marL="0">
              <a:buNone/>
            </a:pPr>
            <a:r>
              <a:rPr b="1" dirty="0" lang="en-US"/>
              <a:t>                                               Nursing care</a:t>
            </a:r>
          </a:p>
          <a:p>
            <a:r>
              <a:rPr dirty="0" lang="en-US"/>
              <a:t>Nurse in quiet room to reduce </a:t>
            </a:r>
            <a:r>
              <a:rPr b="1" dirty="0" lang="en-US"/>
              <a:t>disorientation</a:t>
            </a:r>
            <a:r>
              <a:rPr dirty="0" lang="en-US"/>
              <a:t>, </a:t>
            </a:r>
            <a:r>
              <a:rPr b="1" dirty="0" lang="en-US"/>
              <a:t>well lit room</a:t>
            </a:r>
            <a:r>
              <a:rPr dirty="0" lang="en-US"/>
              <a:t>, </a:t>
            </a:r>
            <a:r>
              <a:rPr b="1" dirty="0" lang="en-US"/>
              <a:t>minimal</a:t>
            </a:r>
            <a:r>
              <a:rPr dirty="0" lang="en-US"/>
              <a:t> </a:t>
            </a:r>
            <a:r>
              <a:rPr b="1" dirty="0" lang="en-US"/>
              <a:t>disturbance.</a:t>
            </a:r>
          </a:p>
          <a:p>
            <a:r>
              <a:rPr dirty="0" lang="en-US"/>
              <a:t>Ensure adequate rest.</a:t>
            </a:r>
          </a:p>
          <a:p>
            <a:r>
              <a:rPr dirty="0" lang="en-US"/>
              <a:t>Restrain an agitated patient. </a:t>
            </a:r>
          </a:p>
          <a:p>
            <a:r>
              <a:rPr dirty="0" lang="en-US"/>
              <a:t> provide physical, sensory and environmental support.</a:t>
            </a:r>
          </a:p>
          <a:p>
            <a:pPr lvl="2">
              <a:buFont typeface="Wingdings" panose="05000000000000000000" pitchFamily="2" charset="2"/>
              <a:buChar char="ü"/>
            </a:pPr>
            <a:r>
              <a:rPr dirty="0" sz="2800" lang="en-US"/>
              <a:t>Physical support: prevent accidents</a:t>
            </a:r>
          </a:p>
          <a:p>
            <a:pPr lvl="2">
              <a:buFont typeface="Wingdings" panose="05000000000000000000" pitchFamily="2" charset="2"/>
              <a:buChar char="ü"/>
            </a:pPr>
            <a:r>
              <a:rPr b="1" dirty="0" sz="2800" lang="en-US"/>
              <a:t>Provide adequate sensory stimulation: </a:t>
            </a:r>
            <a:r>
              <a:rPr dirty="0" sz="2800" lang="en-US"/>
              <a:t>too low or high stimulation disorientate them. </a:t>
            </a:r>
          </a:p>
          <a:p>
            <a:pPr lvl="2">
              <a:buFont typeface="Wingdings" panose="05000000000000000000" pitchFamily="2" charset="2"/>
              <a:buChar char="ü"/>
            </a:pPr>
            <a:r>
              <a:rPr dirty="0" sz="2800" lang="en-US"/>
              <a:t>Provide a friend/relative in there room</a:t>
            </a:r>
          </a:p>
          <a:p>
            <a:pPr lvl="2">
              <a:buFont typeface="Wingdings" panose="05000000000000000000" pitchFamily="2" charset="2"/>
              <a:buChar char="ü"/>
            </a:pPr>
            <a:r>
              <a:rPr dirty="0" sz="2800" lang="en-US"/>
              <a:t>give familiar pictures, a clock, calendar for time orientation and regular orientation to person, place and time to make the patient comfortable.</a:t>
            </a:r>
          </a:p>
          <a:p>
            <a:pPr lvl="2">
              <a:buFont typeface="Wingdings" panose="05000000000000000000" pitchFamily="2" charset="2"/>
              <a:buChar char="ü"/>
            </a:pPr>
            <a:r>
              <a:rPr dirty="0" sz="2800" lang="en-US"/>
              <a:t>If delirium is due to pain give analgesics. (opioids for analgesic and sedation.)</a:t>
            </a:r>
            <a:r>
              <a:rPr dirty="0" lang="en-US"/>
              <a:t>	</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82" name=""/>
        <p:cNvGrpSpPr/>
        <p:nvPr/>
      </p:nvGrpSpPr>
      <p:grpSpPr>
        <a:xfrm>
          <a:off x="0" y="0"/>
          <a:ext cx="0" cy="0"/>
          <a:chOff x="0" y="0"/>
          <a:chExt cx="0" cy="0"/>
        </a:xfrm>
      </p:grpSpPr>
      <p:sp>
        <p:nvSpPr>
          <p:cNvPr id="1048756" name="Content Placeholder 2"/>
          <p:cNvSpPr>
            <a:spLocks noGrp="1"/>
          </p:cNvSpPr>
          <p:nvPr>
            <p:ph idx="1"/>
          </p:nvPr>
        </p:nvSpPr>
        <p:spPr>
          <a:xfrm>
            <a:off x="838200" y="172122"/>
            <a:ext cx="10515600" cy="6260951"/>
          </a:xfrm>
        </p:spPr>
        <p:txBody>
          <a:bodyPr>
            <a:normAutofit fontScale="92500" lnSpcReduction="10000"/>
          </a:bodyPr>
          <a:p>
            <a:r>
              <a:rPr dirty="0" lang="en-US"/>
              <a:t>Diet  ensure patient gets small  frequent meals and drinks and record input  out put chart.</a:t>
            </a:r>
          </a:p>
          <a:p>
            <a:r>
              <a:rPr dirty="0" lang="en-US"/>
              <a:t>Reassurance the nurse should stay with the delirious patient and must be ready to reassure the patient in a kind, soothing voice.</a:t>
            </a:r>
          </a:p>
          <a:p>
            <a:pPr indent="0" marL="0">
              <a:buNone/>
            </a:pPr>
            <a:endParaRPr b="1" dirty="0" lang="en-US"/>
          </a:p>
          <a:p>
            <a:pPr indent="0" marL="0">
              <a:buNone/>
            </a:pPr>
            <a:r>
              <a:rPr b="1" dirty="0" lang="en-US"/>
              <a:t>Types of delirium</a:t>
            </a:r>
          </a:p>
          <a:p>
            <a:pPr indent="-514350" marL="514350">
              <a:buFont typeface="+mj-lt"/>
              <a:buAutoNum type="arabicPeriod"/>
            </a:pPr>
            <a:r>
              <a:rPr b="1" dirty="0" lang="en-US"/>
              <a:t>Delirium tremens </a:t>
            </a:r>
            <a:r>
              <a:rPr dirty="0" lang="en-US"/>
              <a:t>seen  in alcoholics</a:t>
            </a:r>
          </a:p>
          <a:p>
            <a:pPr indent="-514350" marL="514350">
              <a:buFont typeface="+mj-lt"/>
              <a:buAutoNum type="arabicPeriod"/>
            </a:pPr>
            <a:r>
              <a:rPr dirty="0" lang="en-US"/>
              <a:t>Hypo alert-hypoactive delirium</a:t>
            </a:r>
          </a:p>
          <a:p>
            <a:pPr indent="-514350" marL="514350">
              <a:buFont typeface="+mj-lt"/>
              <a:buAutoNum type="arabicPeriod"/>
            </a:pPr>
            <a:r>
              <a:rPr dirty="0" lang="en-US"/>
              <a:t>Hyper alert-hyperactive delirium</a:t>
            </a:r>
          </a:p>
          <a:p>
            <a:pPr indent="-514350" marL="514350">
              <a:buFont typeface="+mj-lt"/>
              <a:buAutoNum type="arabicPeriod"/>
            </a:pPr>
            <a:r>
              <a:rPr dirty="0" lang="en-US"/>
              <a:t>Mixed hype delirium</a:t>
            </a:r>
          </a:p>
          <a:p>
            <a:pPr indent="0" marL="0">
              <a:buNone/>
            </a:pPr>
            <a:r>
              <a:rPr b="1" dirty="0" lang="en-US"/>
              <a:t>                            Hyper alert hyper active type</a:t>
            </a:r>
          </a:p>
          <a:p>
            <a:r>
              <a:rPr dirty="0" lang="en-US"/>
              <a:t>Identification is straight forward</a:t>
            </a:r>
          </a:p>
          <a:p>
            <a:r>
              <a:rPr dirty="0" lang="en-US"/>
              <a:t>More often accompanied by psychotic symptoms (hallucination and delusion) agitation and disorientation.</a:t>
            </a:r>
          </a:p>
          <a:p>
            <a:r>
              <a:rPr dirty="0" lang="en-US"/>
              <a:t>Treatment haloperidol</a:t>
            </a:r>
          </a:p>
          <a:p>
            <a:endParaRPr dirty="0" lang="en-US"/>
          </a:p>
          <a:p>
            <a:pPr indent="0" marL="0">
              <a:buNone/>
            </a:pPr>
            <a:endParaRPr dirty="0"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383" name=""/>
        <p:cNvGrpSpPr/>
        <p:nvPr/>
      </p:nvGrpSpPr>
      <p:grpSpPr>
        <a:xfrm>
          <a:off x="0" y="0"/>
          <a:ext cx="0" cy="0"/>
          <a:chOff x="0" y="0"/>
          <a:chExt cx="0" cy="0"/>
        </a:xfrm>
      </p:grpSpPr>
      <p:sp>
        <p:nvSpPr>
          <p:cNvPr id="1048757" name="Title 1"/>
          <p:cNvSpPr>
            <a:spLocks noGrp="1"/>
          </p:cNvSpPr>
          <p:nvPr>
            <p:ph type="title"/>
          </p:nvPr>
        </p:nvSpPr>
        <p:spPr/>
        <p:txBody>
          <a:bodyPr/>
          <a:p>
            <a:r>
              <a:rPr b="1" dirty="0" lang="en-US"/>
              <a:t>               Hypo alert hypoactive delirium</a:t>
            </a:r>
          </a:p>
        </p:txBody>
      </p:sp>
      <p:sp>
        <p:nvSpPr>
          <p:cNvPr id="1048758" name="Content Placeholder 2"/>
          <p:cNvSpPr>
            <a:spLocks noGrp="1"/>
          </p:cNvSpPr>
          <p:nvPr>
            <p:ph idx="1"/>
          </p:nvPr>
        </p:nvSpPr>
        <p:spPr/>
        <p:txBody>
          <a:bodyPr/>
          <a:p>
            <a:r>
              <a:rPr dirty="0" lang="en-US"/>
              <a:t>Causes more problem and is sometimes misdiagnosed as depression.</a:t>
            </a:r>
          </a:p>
          <a:p>
            <a:r>
              <a:rPr dirty="0" lang="en-US"/>
              <a:t>Characterised as confusion, sedation, and fewer psychotic signs and symptoms (hallucination and delusion).</a:t>
            </a:r>
          </a:p>
          <a:p>
            <a:r>
              <a:rPr dirty="0" lang="en-US"/>
              <a:t>Patient is in and out of coma.</a:t>
            </a:r>
          </a:p>
          <a:p>
            <a:r>
              <a:rPr dirty="0" lang="en-US"/>
              <a:t>Generally  10-30 percent of patients. </a:t>
            </a:r>
          </a:p>
          <a:p>
            <a:r>
              <a:rPr dirty="0" lang="en-US"/>
              <a:t>common in the  elderly and children if they have slight systemic disturbance.</a:t>
            </a:r>
          </a:p>
          <a:p>
            <a:r>
              <a:rPr dirty="0" lang="en-US"/>
              <a:t>ICU patients and burns patient</a:t>
            </a:r>
          </a:p>
          <a:p>
            <a:r>
              <a:rPr dirty="0" lang="en-US"/>
              <a:t>Treatment : haloperidol 5-50mg /day</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759" name="Title 1"/>
          <p:cNvSpPr>
            <a:spLocks noGrp="1"/>
          </p:cNvSpPr>
          <p:nvPr>
            <p:ph type="title"/>
          </p:nvPr>
        </p:nvSpPr>
        <p:spPr/>
        <p:txBody>
          <a:bodyPr/>
          <a:p>
            <a:r>
              <a:rPr b="1" lang="en-US"/>
              <a:t> 2.DEMENTIA </a:t>
            </a:r>
            <a:r>
              <a:rPr b="1" dirty="0" lang="en-US"/>
              <a:t>(</a:t>
            </a:r>
            <a:r>
              <a:rPr b="1" dirty="0" sz="3200" lang="en-US"/>
              <a:t>CHRONIC ORGANIC MENTAL DISORDER</a:t>
            </a:r>
            <a:r>
              <a:rPr b="1" dirty="0" lang="en-US"/>
              <a:t>)</a:t>
            </a:r>
          </a:p>
        </p:txBody>
      </p:sp>
      <p:sp>
        <p:nvSpPr>
          <p:cNvPr id="1048760" name="Content Placeholder 2"/>
          <p:cNvSpPr>
            <a:spLocks noGrp="1"/>
          </p:cNvSpPr>
          <p:nvPr>
            <p:ph idx="1"/>
          </p:nvPr>
        </p:nvSpPr>
        <p:spPr/>
        <p:txBody>
          <a:bodyPr/>
          <a:p>
            <a:pPr indent="0" marL="0">
              <a:buNone/>
            </a:pPr>
            <a:r>
              <a:rPr b="1" dirty="0" lang="en-US"/>
              <a:t>Introduction</a:t>
            </a:r>
          </a:p>
          <a:p>
            <a:pPr indent="-342900" lvl="0" marL="342900">
              <a:lnSpc>
                <a:spcPct val="100000"/>
              </a:lnSpc>
              <a:spcBef>
                <a:spcPct val="20000"/>
              </a:spcBef>
            </a:pPr>
            <a:r>
              <a:rPr dirty="0" sz="2700" lang="en-US">
                <a:solidFill>
                  <a:prstClr val="black"/>
                </a:solidFill>
              </a:rPr>
              <a:t>An acquired deterioration in cognitive abilities that impairs the successful performance of activities of daily living. </a:t>
            </a:r>
          </a:p>
          <a:p>
            <a:pPr indent="-342900" lvl="0" marL="342900">
              <a:lnSpc>
                <a:spcPct val="100000"/>
              </a:lnSpc>
              <a:spcBef>
                <a:spcPct val="20000"/>
              </a:spcBef>
            </a:pPr>
            <a:r>
              <a:rPr dirty="0" sz="2700" lang="en-US">
                <a:solidFill>
                  <a:prstClr val="black"/>
                </a:solidFill>
              </a:rPr>
              <a:t>Memory is the most common cognitive ability lost with dementia;</a:t>
            </a:r>
          </a:p>
          <a:p>
            <a:pPr indent="-342900" lvl="0" marL="342900">
              <a:lnSpc>
                <a:spcPct val="100000"/>
              </a:lnSpc>
              <a:spcBef>
                <a:spcPct val="20000"/>
              </a:spcBef>
            </a:pPr>
            <a:r>
              <a:rPr dirty="0" sz="2700" lang="en-US">
                <a:solidFill>
                  <a:prstClr val="black"/>
                </a:solidFill>
              </a:rPr>
              <a:t>Other mental faculties affected: language, visuospatial ability, calculation, judgment, and problem solving. </a:t>
            </a:r>
          </a:p>
          <a:p>
            <a:pPr indent="-342900" lvl="0" marL="342900">
              <a:lnSpc>
                <a:spcPct val="100000"/>
              </a:lnSpc>
              <a:spcBef>
                <a:spcPct val="20000"/>
              </a:spcBef>
            </a:pPr>
            <a:r>
              <a:rPr dirty="0" sz="2700" lang="en-US">
                <a:solidFill>
                  <a:prstClr val="black"/>
                </a:solidFill>
              </a:rPr>
              <a:t>Neuropsychiatric and social deficits also develop in many dementia syndromes, resulting in depression, withdrawal, hallucinations, delusions, agitation, insomnia, and disinhibition. </a:t>
            </a:r>
          </a:p>
          <a:p>
            <a:pPr indent="0" marL="0">
              <a:buNone/>
            </a:pPr>
            <a:endParaRPr b="1" dirty="0"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385" name=""/>
        <p:cNvGrpSpPr/>
        <p:nvPr/>
      </p:nvGrpSpPr>
      <p:grpSpPr>
        <a:xfrm>
          <a:off x="0" y="0"/>
          <a:ext cx="0" cy="0"/>
          <a:chOff x="0" y="0"/>
          <a:chExt cx="0" cy="0"/>
        </a:xfrm>
      </p:grpSpPr>
      <p:sp>
        <p:nvSpPr>
          <p:cNvPr id="1048761" name="Title 1"/>
          <p:cNvSpPr>
            <a:spLocks noGrp="1"/>
          </p:cNvSpPr>
          <p:nvPr>
            <p:ph type="title"/>
          </p:nvPr>
        </p:nvSpPr>
        <p:spPr/>
        <p:txBody>
          <a:bodyPr/>
          <a:p>
            <a:r>
              <a:rPr dirty="0" lang="en-US"/>
              <a:t>                                     </a:t>
            </a:r>
            <a:r>
              <a:rPr b="1" dirty="0" lang="en-US"/>
              <a:t>types</a:t>
            </a:r>
          </a:p>
        </p:txBody>
      </p:sp>
      <p:sp>
        <p:nvSpPr>
          <p:cNvPr id="1048762" name="Content Placeholder 2"/>
          <p:cNvSpPr>
            <a:spLocks noGrp="1"/>
          </p:cNvSpPr>
          <p:nvPr>
            <p:ph idx="1"/>
          </p:nvPr>
        </p:nvSpPr>
        <p:spPr/>
        <p:txBody>
          <a:bodyPr>
            <a:normAutofit/>
          </a:bodyPr>
          <a:p>
            <a:pPr indent="-342900" lvl="0" marL="342900">
              <a:lnSpc>
                <a:spcPct val="100000"/>
              </a:lnSpc>
              <a:spcBef>
                <a:spcPct val="20000"/>
              </a:spcBef>
            </a:pPr>
            <a:r>
              <a:rPr dirty="0" lang="en-US">
                <a:solidFill>
                  <a:prstClr val="black"/>
                </a:solidFill>
              </a:rPr>
              <a:t>Progressive</a:t>
            </a:r>
          </a:p>
          <a:p>
            <a:pPr indent="-342900" lvl="0" marL="342900">
              <a:lnSpc>
                <a:spcPct val="100000"/>
              </a:lnSpc>
              <a:spcBef>
                <a:spcPct val="20000"/>
              </a:spcBef>
            </a:pPr>
            <a:r>
              <a:rPr dirty="0" lang="en-US">
                <a:solidFill>
                  <a:prstClr val="black"/>
                </a:solidFill>
              </a:rPr>
              <a:t>Static/unchanging </a:t>
            </a:r>
          </a:p>
          <a:p>
            <a:pPr indent="-342900" lvl="0" marL="342900">
              <a:lnSpc>
                <a:spcPct val="100000"/>
              </a:lnSpc>
              <a:spcBef>
                <a:spcPct val="20000"/>
              </a:spcBef>
            </a:pPr>
            <a:r>
              <a:rPr dirty="0" lang="en-US">
                <a:solidFill>
                  <a:prstClr val="black"/>
                </a:solidFill>
              </a:rPr>
              <a:t>Fluctuate</a:t>
            </a:r>
          </a:p>
          <a:p>
            <a:pPr indent="0" lvl="0" marL="0">
              <a:lnSpc>
                <a:spcPct val="100000"/>
              </a:lnSpc>
              <a:spcBef>
                <a:spcPct val="20000"/>
              </a:spcBef>
              <a:buNone/>
            </a:pPr>
            <a:r>
              <a:rPr b="1" dirty="0" sz="3200" lang="en-US">
                <a:solidFill>
                  <a:prstClr val="black"/>
                </a:solidFill>
              </a:rPr>
              <a:t>                                                Risk factors</a:t>
            </a:r>
          </a:p>
          <a:p>
            <a:pPr>
              <a:lnSpc>
                <a:spcPct val="100000"/>
              </a:lnSpc>
              <a:spcBef>
                <a:spcPct val="20000"/>
              </a:spcBef>
            </a:pPr>
            <a:r>
              <a:rPr dirty="0" lang="en-US">
                <a:solidFill>
                  <a:prstClr val="black"/>
                </a:solidFill>
              </a:rPr>
              <a:t>Increasing age. </a:t>
            </a:r>
          </a:p>
          <a:p>
            <a:pPr indent="-342900" lvl="0" marL="342900">
              <a:lnSpc>
                <a:spcPct val="100000"/>
              </a:lnSpc>
              <a:spcBef>
                <a:spcPct val="20000"/>
              </a:spcBef>
            </a:pPr>
            <a:r>
              <a:rPr dirty="0" lang="en-US">
                <a:solidFill>
                  <a:prstClr val="black"/>
                </a:solidFill>
              </a:rPr>
              <a:t>Mutations in neuronal mitochondria </a:t>
            </a:r>
          </a:p>
          <a:p>
            <a:pPr indent="-342900" lvl="0" marL="342900">
              <a:lnSpc>
                <a:spcPct val="100000"/>
              </a:lnSpc>
              <a:spcBef>
                <a:spcPct val="20000"/>
              </a:spcBef>
            </a:pPr>
            <a:r>
              <a:rPr dirty="0" lang="en-US">
                <a:solidFill>
                  <a:prstClr val="black"/>
                </a:solidFill>
              </a:rPr>
              <a:t>Whether dementia is an inevitable consequence of normal human aging remains controversial.</a:t>
            </a:r>
          </a:p>
          <a:p>
            <a:pPr indent="0" lvl="0" marL="0">
              <a:lnSpc>
                <a:spcPct val="100000"/>
              </a:lnSpc>
              <a:spcBef>
                <a:spcPct val="20000"/>
              </a:spcBef>
              <a:buNone/>
            </a:pPr>
            <a:endParaRPr b="1" dirty="0" sz="3200" lang="en-US">
              <a:solidFill>
                <a:prstClr val="black"/>
              </a:solidFill>
            </a:endParaRPr>
          </a:p>
          <a:p>
            <a:pPr indent="0" lvl="0" marL="0">
              <a:lnSpc>
                <a:spcPct val="100000"/>
              </a:lnSpc>
              <a:spcBef>
                <a:spcPct val="20000"/>
              </a:spcBef>
              <a:buNone/>
            </a:pPr>
            <a:endParaRPr b="1" dirty="0" sz="3200" lang="en-US">
              <a:solidFill>
                <a:prstClr val="black"/>
              </a:solidFill>
            </a:endParaRPr>
          </a:p>
          <a:p>
            <a:endParaRPr dirty="0"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386" name=""/>
        <p:cNvGrpSpPr/>
        <p:nvPr/>
      </p:nvGrpSpPr>
      <p:grpSpPr>
        <a:xfrm>
          <a:off x="0" y="0"/>
          <a:ext cx="0" cy="0"/>
          <a:chOff x="0" y="0"/>
          <a:chExt cx="0" cy="0"/>
        </a:xfrm>
      </p:grpSpPr>
      <p:sp>
        <p:nvSpPr>
          <p:cNvPr id="1048763" name="Title 1"/>
          <p:cNvSpPr>
            <a:spLocks noGrp="1"/>
          </p:cNvSpPr>
          <p:nvPr>
            <p:ph type="title"/>
          </p:nvPr>
        </p:nvSpPr>
        <p:spPr/>
        <p:txBody>
          <a:bodyPr/>
          <a:p>
            <a:r>
              <a:rPr b="1" dirty="0" lang="en-US">
                <a:latin typeface="+mn-lt"/>
              </a:rPr>
              <a:t>                                  etiology</a:t>
            </a:r>
          </a:p>
        </p:txBody>
      </p:sp>
      <p:sp>
        <p:nvSpPr>
          <p:cNvPr id="1048764" name="Content Placeholder 2"/>
          <p:cNvSpPr>
            <a:spLocks noGrp="1"/>
          </p:cNvSpPr>
          <p:nvPr>
            <p:ph idx="1"/>
          </p:nvPr>
        </p:nvSpPr>
        <p:spPr/>
        <p:txBody>
          <a:bodyPr/>
          <a:p>
            <a:pPr indent="-342900" lvl="0" marL="342900">
              <a:lnSpc>
                <a:spcPct val="100000"/>
              </a:lnSpc>
              <a:spcBef>
                <a:spcPct val="20000"/>
              </a:spcBef>
              <a:buNone/>
            </a:pPr>
            <a:r>
              <a:rPr b="1" dirty="0" sz="3200" lang="en-US">
                <a:solidFill>
                  <a:prstClr val="black"/>
                </a:solidFill>
              </a:rPr>
              <a:t>Most Common Causes of Dementia</a:t>
            </a:r>
            <a:r>
              <a:rPr dirty="0" sz="3200" lang="en-US">
                <a:solidFill>
                  <a:prstClr val="black"/>
                </a:solidFill>
              </a:rPr>
              <a:t>  </a:t>
            </a:r>
          </a:p>
          <a:p>
            <a:pPr indent="-342900" lvl="0" marL="342900">
              <a:lnSpc>
                <a:spcPct val="100000"/>
              </a:lnSpc>
              <a:spcBef>
                <a:spcPct val="20000"/>
              </a:spcBef>
            </a:pPr>
            <a:r>
              <a:rPr dirty="0" sz="3200" lang="en-US">
                <a:solidFill>
                  <a:prstClr val="black"/>
                </a:solidFill>
              </a:rPr>
              <a:t>Alzheimer's disease </a:t>
            </a:r>
          </a:p>
          <a:p>
            <a:pPr indent="-342900" lvl="0" marL="342900">
              <a:lnSpc>
                <a:spcPct val="100000"/>
              </a:lnSpc>
              <a:spcBef>
                <a:spcPct val="20000"/>
              </a:spcBef>
            </a:pPr>
            <a:r>
              <a:rPr dirty="0" sz="3200" lang="en-US">
                <a:solidFill>
                  <a:prstClr val="black"/>
                </a:solidFill>
              </a:rPr>
              <a:t>Vascular dementia </a:t>
            </a:r>
          </a:p>
          <a:p>
            <a:pPr indent="-342900" lvl="0" marL="342900">
              <a:lnSpc>
                <a:spcPct val="100000"/>
              </a:lnSpc>
              <a:spcBef>
                <a:spcPct val="20000"/>
              </a:spcBef>
            </a:pPr>
            <a:r>
              <a:rPr dirty="0" sz="3200" lang="en-US">
                <a:solidFill>
                  <a:prstClr val="black"/>
                </a:solidFill>
              </a:rPr>
              <a:t>Multi-infarct Diffuse white matter disease </a:t>
            </a:r>
          </a:p>
          <a:p>
            <a:pPr indent="-342900" lvl="0" marL="342900">
              <a:lnSpc>
                <a:spcPct val="100000"/>
              </a:lnSpc>
              <a:spcBef>
                <a:spcPct val="20000"/>
              </a:spcBef>
            </a:pPr>
            <a:r>
              <a:rPr dirty="0" sz="3200" lang="en-US">
                <a:solidFill>
                  <a:prstClr val="black"/>
                </a:solidFill>
              </a:rPr>
              <a:t>Alcoholism</a:t>
            </a:r>
            <a:endParaRPr baseline="30000" dirty="0" sz="3200" i="1" lang="en-US">
              <a:solidFill>
                <a:prstClr val="black"/>
              </a:solidFill>
            </a:endParaRPr>
          </a:p>
          <a:p>
            <a:pPr indent="-342900" lvl="0" marL="342900">
              <a:lnSpc>
                <a:spcPct val="100000"/>
              </a:lnSpc>
              <a:spcBef>
                <a:spcPct val="20000"/>
              </a:spcBef>
            </a:pPr>
            <a:r>
              <a:rPr dirty="0" sz="3200" lang="en-US">
                <a:solidFill>
                  <a:prstClr val="black"/>
                </a:solidFill>
              </a:rPr>
              <a:t>Parkinson's disease </a:t>
            </a:r>
          </a:p>
          <a:p>
            <a:pPr indent="-342900" lvl="0" marL="342900">
              <a:lnSpc>
                <a:spcPct val="100000"/>
              </a:lnSpc>
              <a:spcBef>
                <a:spcPct val="20000"/>
              </a:spcBef>
            </a:pPr>
            <a:r>
              <a:rPr dirty="0" sz="3200" lang="en-US">
                <a:solidFill>
                  <a:prstClr val="black"/>
                </a:solidFill>
              </a:rPr>
              <a:t>Drug/medication intoxication</a:t>
            </a:r>
          </a:p>
          <a:p>
            <a:endParaRPr dirty="0"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387" name=""/>
        <p:cNvGrpSpPr/>
        <p:nvPr/>
      </p:nvGrpSpPr>
      <p:grpSpPr>
        <a:xfrm>
          <a:off x="0" y="0"/>
          <a:ext cx="0" cy="0"/>
          <a:chOff x="0" y="0"/>
          <a:chExt cx="0" cy="0"/>
        </a:xfrm>
      </p:grpSpPr>
      <p:sp>
        <p:nvSpPr>
          <p:cNvPr id="1048765" name="Content Placeholder 2"/>
          <p:cNvSpPr>
            <a:spLocks noGrp="1"/>
          </p:cNvSpPr>
          <p:nvPr>
            <p:ph idx="1"/>
          </p:nvPr>
        </p:nvSpPr>
        <p:spPr>
          <a:xfrm>
            <a:off x="838200" y="430306"/>
            <a:ext cx="10515600" cy="6217920"/>
          </a:xfrm>
        </p:spPr>
        <p:txBody>
          <a:bodyPr>
            <a:normAutofit/>
          </a:bodyPr>
          <a:p>
            <a:pPr indent="-342900" lvl="0" marL="342900">
              <a:lnSpc>
                <a:spcPct val="110000"/>
              </a:lnSpc>
              <a:spcBef>
                <a:spcPct val="20000"/>
              </a:spcBef>
              <a:buNone/>
            </a:pPr>
            <a:r>
              <a:rPr b="1" dirty="0" sz="3000" lang="en-US">
                <a:solidFill>
                  <a:prstClr val="black"/>
                </a:solidFill>
              </a:rPr>
              <a:t>Less Common Causes of Dementia</a:t>
            </a:r>
            <a:r>
              <a:rPr dirty="0" sz="3000" lang="en-US">
                <a:solidFill>
                  <a:prstClr val="black"/>
                </a:solidFill>
              </a:rPr>
              <a:t>  </a:t>
            </a:r>
          </a:p>
          <a:p>
            <a:pPr indent="-342900" lvl="0" marL="342900">
              <a:lnSpc>
                <a:spcPct val="110000"/>
              </a:lnSpc>
              <a:spcBef>
                <a:spcPct val="20000"/>
              </a:spcBef>
            </a:pPr>
            <a:r>
              <a:rPr dirty="0" sz="3000" lang="en-US">
                <a:solidFill>
                  <a:prstClr val="black"/>
                </a:solidFill>
              </a:rPr>
              <a:t>Vitamin deficiencies Thiamine (B</a:t>
            </a:r>
            <a:r>
              <a:rPr baseline="-25000" dirty="0" sz="3000" lang="en-US">
                <a:solidFill>
                  <a:prstClr val="black"/>
                </a:solidFill>
              </a:rPr>
              <a:t>1</a:t>
            </a:r>
            <a:r>
              <a:rPr dirty="0" sz="3000" lang="en-US">
                <a:solidFill>
                  <a:prstClr val="black"/>
                </a:solidFill>
              </a:rPr>
              <a:t>): Wernicke's encephalopathy</a:t>
            </a:r>
            <a:r>
              <a:rPr baseline="30000" dirty="0" sz="3000" i="1" lang="en-US">
                <a:solidFill>
                  <a:prstClr val="black"/>
                </a:solidFill>
              </a:rPr>
              <a:t> </a:t>
            </a:r>
            <a:r>
              <a:rPr dirty="0" sz="3000" lang="en-US">
                <a:solidFill>
                  <a:prstClr val="black"/>
                </a:solidFill>
              </a:rPr>
              <a:t> B</a:t>
            </a:r>
            <a:r>
              <a:rPr baseline="-25000" dirty="0" sz="3000" lang="en-US">
                <a:solidFill>
                  <a:prstClr val="black"/>
                </a:solidFill>
              </a:rPr>
              <a:t>12</a:t>
            </a:r>
            <a:r>
              <a:rPr dirty="0" sz="3000" lang="en-US">
                <a:solidFill>
                  <a:prstClr val="black"/>
                </a:solidFill>
              </a:rPr>
              <a:t> (pernicious anemia)</a:t>
            </a:r>
            <a:r>
              <a:rPr baseline="30000" dirty="0" sz="3000" i="1" lang="en-US">
                <a:solidFill>
                  <a:prstClr val="black"/>
                </a:solidFill>
              </a:rPr>
              <a:t> </a:t>
            </a:r>
            <a:r>
              <a:rPr dirty="0" sz="3000" lang="en-US">
                <a:solidFill>
                  <a:prstClr val="black"/>
                </a:solidFill>
              </a:rPr>
              <a:t>Nicotinic acid (pellagra)</a:t>
            </a:r>
          </a:p>
          <a:p>
            <a:pPr indent="-342900" lvl="0" marL="342900">
              <a:lnSpc>
                <a:spcPct val="110000"/>
              </a:lnSpc>
              <a:spcBef>
                <a:spcPct val="20000"/>
              </a:spcBef>
            </a:pPr>
            <a:r>
              <a:rPr dirty="0" sz="3000" lang="en-US">
                <a:solidFill>
                  <a:prstClr val="black"/>
                </a:solidFill>
              </a:rPr>
              <a:t>Endocrine and other organ failure: Hypothyroidism</a:t>
            </a:r>
            <a:r>
              <a:rPr baseline="30000" dirty="0" sz="3000" i="1" lang="en-US">
                <a:solidFill>
                  <a:prstClr val="black"/>
                </a:solidFill>
              </a:rPr>
              <a:t>,</a:t>
            </a:r>
            <a:r>
              <a:rPr dirty="0" sz="3000" i="1" lang="en-US">
                <a:solidFill>
                  <a:prstClr val="black"/>
                </a:solidFill>
              </a:rPr>
              <a:t> </a:t>
            </a:r>
            <a:r>
              <a:rPr dirty="0" sz="3000" lang="en-US">
                <a:solidFill>
                  <a:prstClr val="black"/>
                </a:solidFill>
              </a:rPr>
              <a:t>Adrenal insufficiency and Cushing's syndrome</a:t>
            </a:r>
            <a:r>
              <a:rPr baseline="30000" dirty="0" sz="3000" i="1" lang="en-US">
                <a:solidFill>
                  <a:prstClr val="black"/>
                </a:solidFill>
              </a:rPr>
              <a:t>,</a:t>
            </a:r>
            <a:r>
              <a:rPr dirty="0" sz="3000" i="1" lang="en-US">
                <a:solidFill>
                  <a:prstClr val="black"/>
                </a:solidFill>
              </a:rPr>
              <a:t> </a:t>
            </a:r>
            <a:r>
              <a:rPr dirty="0" sz="3000" lang="en-US">
                <a:solidFill>
                  <a:prstClr val="black"/>
                </a:solidFill>
              </a:rPr>
              <a:t>Hypo- and hyperparathyroidism</a:t>
            </a:r>
            <a:endParaRPr baseline="30000" dirty="0" sz="3000" i="1" lang="en-US">
              <a:solidFill>
                <a:prstClr val="black"/>
              </a:solidFill>
            </a:endParaRPr>
          </a:p>
          <a:p>
            <a:pPr indent="-342900" lvl="0" marL="342900">
              <a:lnSpc>
                <a:spcPct val="110000"/>
              </a:lnSpc>
              <a:spcBef>
                <a:spcPct val="20000"/>
              </a:spcBef>
            </a:pPr>
            <a:r>
              <a:rPr dirty="0" sz="3000" lang="en-US">
                <a:solidFill>
                  <a:prstClr val="black"/>
                </a:solidFill>
              </a:rPr>
              <a:t>Renal failure</a:t>
            </a:r>
            <a:endParaRPr baseline="30000" dirty="0" sz="3000" i="1" lang="en-US">
              <a:solidFill>
                <a:prstClr val="black"/>
              </a:solidFill>
            </a:endParaRPr>
          </a:p>
          <a:p>
            <a:pPr indent="-342900" lvl="0" marL="342900">
              <a:lnSpc>
                <a:spcPct val="110000"/>
              </a:lnSpc>
              <a:spcBef>
                <a:spcPct val="20000"/>
              </a:spcBef>
            </a:pPr>
            <a:r>
              <a:rPr dirty="0" sz="3000" lang="en-US">
                <a:solidFill>
                  <a:prstClr val="black"/>
                </a:solidFill>
              </a:rPr>
              <a:t>Liver failure</a:t>
            </a:r>
            <a:endParaRPr baseline="30000" dirty="0" sz="3000" i="1" lang="en-US">
              <a:solidFill>
                <a:prstClr val="black"/>
              </a:solidFill>
            </a:endParaRPr>
          </a:p>
          <a:p>
            <a:pPr>
              <a:lnSpc>
                <a:spcPct val="110000"/>
              </a:lnSpc>
              <a:spcBef>
                <a:spcPct val="20000"/>
              </a:spcBef>
            </a:pPr>
            <a:r>
              <a:rPr dirty="0" sz="3000" lang="en-US">
                <a:solidFill>
                  <a:prstClr val="black"/>
                </a:solidFill>
              </a:rPr>
              <a:t>Pulmonary failure</a:t>
            </a:r>
          </a:p>
          <a:p>
            <a:pPr>
              <a:lnSpc>
                <a:spcPct val="100000"/>
              </a:lnSpc>
              <a:spcBef>
                <a:spcPct val="20000"/>
              </a:spcBef>
            </a:pPr>
            <a:r>
              <a:rPr dirty="0" lang="en-US">
                <a:solidFill>
                  <a:prstClr val="black"/>
                </a:solidFill>
              </a:rPr>
              <a:t>Chronic infections : HIV, Neurosyphilis, Prion diseases, Tuberculosis, fungal,  post encephalitis and protozoal </a:t>
            </a:r>
          </a:p>
          <a:p>
            <a:pPr indent="-342900" lvl="0" marL="342900">
              <a:lnSpc>
                <a:spcPct val="100000"/>
              </a:lnSpc>
              <a:spcBef>
                <a:spcPct val="20000"/>
              </a:spcBef>
            </a:pPr>
            <a:endParaRPr dirty="0" sz="2700" lang="en-US">
              <a:solidFill>
                <a:prstClr val="black"/>
              </a:solidFill>
            </a:endParaRPr>
          </a:p>
          <a:p>
            <a:pPr indent="-342900" lvl="0" marL="342900">
              <a:lnSpc>
                <a:spcPct val="100000"/>
              </a:lnSpc>
              <a:spcBef>
                <a:spcPct val="20000"/>
              </a:spcBef>
            </a:pPr>
            <a:endParaRPr dirty="0" sz="2700" lang="en-US">
              <a:solidFill>
                <a:prstClr val="black"/>
              </a:solidFill>
            </a:endParaRPr>
          </a:p>
          <a:p>
            <a:endParaRPr dirty="0"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388" name=""/>
        <p:cNvGrpSpPr/>
        <p:nvPr/>
      </p:nvGrpSpPr>
      <p:grpSpPr>
        <a:xfrm>
          <a:off x="0" y="0"/>
          <a:ext cx="0" cy="0"/>
          <a:chOff x="0" y="0"/>
          <a:chExt cx="0" cy="0"/>
        </a:xfrm>
      </p:grpSpPr>
      <p:sp>
        <p:nvSpPr>
          <p:cNvPr id="1048766" name="Content Placeholder 2"/>
          <p:cNvSpPr>
            <a:spLocks noGrp="1"/>
          </p:cNvSpPr>
          <p:nvPr>
            <p:ph idx="1"/>
          </p:nvPr>
        </p:nvSpPr>
        <p:spPr>
          <a:xfrm>
            <a:off x="838200" y="236668"/>
            <a:ext cx="10515600" cy="6293224"/>
          </a:xfrm>
        </p:spPr>
        <p:txBody>
          <a:bodyPr>
            <a:normAutofit/>
          </a:bodyPr>
          <a:p>
            <a:pPr indent="-342900" lvl="0" marL="342900">
              <a:lnSpc>
                <a:spcPct val="100000"/>
              </a:lnSpc>
              <a:spcBef>
                <a:spcPct val="20000"/>
              </a:spcBef>
              <a:buNone/>
            </a:pPr>
            <a:r>
              <a:rPr b="1" dirty="0" sz="3200" lang="en-US">
                <a:solidFill>
                  <a:prstClr val="black"/>
                </a:solidFill>
              </a:rPr>
              <a:t>Less Common Causes of Dementia cont.’</a:t>
            </a:r>
            <a:endParaRPr dirty="0" sz="3200" lang="en-US">
              <a:solidFill>
                <a:prstClr val="black"/>
              </a:solidFill>
            </a:endParaRPr>
          </a:p>
          <a:p>
            <a:pPr indent="-342900" lvl="0" marL="342900">
              <a:lnSpc>
                <a:spcPct val="100000"/>
              </a:lnSpc>
              <a:spcBef>
                <a:spcPct val="20000"/>
              </a:spcBef>
              <a:buNone/>
            </a:pPr>
            <a:r>
              <a:rPr b="1" dirty="0" lang="en-US">
                <a:solidFill>
                  <a:prstClr val="black"/>
                </a:solidFill>
              </a:rPr>
              <a:t>Head trauma and diffuse brain damage</a:t>
            </a:r>
            <a:r>
              <a:rPr dirty="0" lang="en-US">
                <a:solidFill>
                  <a:prstClr val="black"/>
                </a:solidFill>
              </a:rPr>
              <a:t>: Chronic subdural hematoma, Post anoxia , Post encephalitis, Normal-pressure hydrocephalus</a:t>
            </a:r>
          </a:p>
          <a:p>
            <a:pPr indent="-342900" lvl="0" marL="342900">
              <a:lnSpc>
                <a:spcPct val="100000"/>
              </a:lnSpc>
              <a:spcBef>
                <a:spcPct val="20000"/>
              </a:spcBef>
              <a:buNone/>
            </a:pPr>
            <a:r>
              <a:rPr b="1" dirty="0" lang="en-US">
                <a:solidFill>
                  <a:prstClr val="black"/>
                </a:solidFill>
              </a:rPr>
              <a:t>Neoplastic: </a:t>
            </a:r>
            <a:r>
              <a:rPr dirty="0" lang="en-US">
                <a:solidFill>
                  <a:prstClr val="black"/>
                </a:solidFill>
              </a:rPr>
              <a:t>Primary brain tumor, Metastatic brain tumor, Para-neoplastic limbic encephalitis</a:t>
            </a:r>
            <a:endParaRPr dirty="0" sz="3000" lang="en-US">
              <a:solidFill>
                <a:prstClr val="black"/>
              </a:solidFill>
            </a:endParaRPr>
          </a:p>
          <a:p>
            <a:pPr indent="-342900" lvl="0" marL="342900">
              <a:lnSpc>
                <a:spcPct val="100000"/>
              </a:lnSpc>
              <a:spcBef>
                <a:spcPct val="20000"/>
              </a:spcBef>
              <a:buNone/>
            </a:pPr>
            <a:r>
              <a:rPr b="1" dirty="0" sz="3000" lang="en-US">
                <a:solidFill>
                  <a:prstClr val="black"/>
                </a:solidFill>
              </a:rPr>
              <a:t>Toxic disorders</a:t>
            </a:r>
            <a:r>
              <a:rPr dirty="0" sz="3000" lang="en-US">
                <a:solidFill>
                  <a:prstClr val="black"/>
                </a:solidFill>
              </a:rPr>
              <a:t>: Drug medication, and narcotic poisoning, Heavy metal intoxication, Dialysis dementia (aluminum),  Organic toxins</a:t>
            </a:r>
          </a:p>
          <a:p>
            <a:pPr indent="-342900" lvl="0" marL="342900">
              <a:lnSpc>
                <a:spcPct val="100000"/>
              </a:lnSpc>
              <a:spcBef>
                <a:spcPct val="20000"/>
              </a:spcBef>
              <a:buNone/>
            </a:pPr>
            <a:r>
              <a:rPr b="1" dirty="0" sz="3000" lang="en-US">
                <a:solidFill>
                  <a:prstClr val="black"/>
                </a:solidFill>
              </a:rPr>
              <a:t>Psychiatric</a:t>
            </a:r>
            <a:r>
              <a:rPr dirty="0" sz="3000" lang="en-US">
                <a:solidFill>
                  <a:prstClr val="black"/>
                </a:solidFill>
              </a:rPr>
              <a:t> : Depression (</a:t>
            </a:r>
            <a:r>
              <a:rPr dirty="0" sz="3000" lang="en-US" err="1">
                <a:solidFill>
                  <a:prstClr val="black"/>
                </a:solidFill>
              </a:rPr>
              <a:t>pseudodementia</a:t>
            </a:r>
            <a:r>
              <a:rPr dirty="0" sz="3000" lang="en-US">
                <a:solidFill>
                  <a:prstClr val="black"/>
                </a:solidFill>
              </a:rPr>
              <a:t>), Schizophrenia, Conversion reaction.</a:t>
            </a:r>
          </a:p>
          <a:p>
            <a:pPr indent="-342900" lvl="0" marL="342900">
              <a:lnSpc>
                <a:spcPct val="100000"/>
              </a:lnSpc>
              <a:spcBef>
                <a:spcPct val="20000"/>
              </a:spcBef>
              <a:buNone/>
            </a:pPr>
            <a:endParaRPr dirty="0" lang="en-US">
              <a:solidFill>
                <a:prstClr val="black"/>
              </a:solidFill>
            </a:endParaRPr>
          </a:p>
          <a:p>
            <a:pPr indent="-342900" lvl="0" marL="342900">
              <a:lnSpc>
                <a:spcPct val="100000"/>
              </a:lnSpc>
              <a:spcBef>
                <a:spcPct val="20000"/>
              </a:spcBef>
              <a:buNone/>
            </a:pPr>
            <a:endParaRPr dirty="0" lang="en-US">
              <a:solidFill>
                <a:prstClr val="black"/>
              </a:solidFill>
            </a:endParaRPr>
          </a:p>
          <a:p>
            <a:endParaRPr dirty="0"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389" name=""/>
        <p:cNvGrpSpPr/>
        <p:nvPr/>
      </p:nvGrpSpPr>
      <p:grpSpPr>
        <a:xfrm>
          <a:off x="0" y="0"/>
          <a:ext cx="0" cy="0"/>
          <a:chOff x="0" y="0"/>
          <a:chExt cx="0" cy="0"/>
        </a:xfrm>
      </p:grpSpPr>
      <p:sp>
        <p:nvSpPr>
          <p:cNvPr id="1048767" name="Content Placeholder 2"/>
          <p:cNvSpPr>
            <a:spLocks noGrp="1"/>
          </p:cNvSpPr>
          <p:nvPr>
            <p:ph idx="1"/>
          </p:nvPr>
        </p:nvSpPr>
        <p:spPr>
          <a:xfrm>
            <a:off x="838200" y="290456"/>
            <a:ext cx="10515600" cy="6260951"/>
          </a:xfrm>
        </p:spPr>
        <p:txBody>
          <a:bodyPr>
            <a:normAutofit fontScale="77500" lnSpcReduction="20000"/>
          </a:bodyPr>
          <a:p>
            <a:pPr indent="0" marL="0">
              <a:lnSpc>
                <a:spcPct val="100000"/>
              </a:lnSpc>
              <a:spcBef>
                <a:spcPct val="20000"/>
              </a:spcBef>
              <a:buNone/>
            </a:pPr>
            <a:r>
              <a:rPr b="1" dirty="0" sz="3200" lang="en-US">
                <a:solidFill>
                  <a:prstClr val="black"/>
                </a:solidFill>
              </a:rPr>
              <a:t>                                       Evaluation in dementia</a:t>
            </a:r>
          </a:p>
          <a:p>
            <a:pPr indent="0" marL="0">
              <a:lnSpc>
                <a:spcPct val="100000"/>
              </a:lnSpc>
              <a:spcBef>
                <a:spcPct val="20000"/>
              </a:spcBef>
              <a:buNone/>
            </a:pPr>
            <a:r>
              <a:rPr b="1" dirty="0" sz="3100" lang="en-US">
                <a:solidFill>
                  <a:prstClr val="black"/>
                </a:solidFill>
              </a:rPr>
              <a:t>Optional Focused Tests</a:t>
            </a:r>
          </a:p>
          <a:p>
            <a:pPr indent="-342900" lvl="0" marL="342900">
              <a:lnSpc>
                <a:spcPct val="100000"/>
              </a:lnSpc>
              <a:spcBef>
                <a:spcPct val="20000"/>
              </a:spcBef>
            </a:pPr>
            <a:r>
              <a:rPr dirty="0" sz="3100" lang="en-US">
                <a:solidFill>
                  <a:prstClr val="black"/>
                </a:solidFill>
              </a:rPr>
              <a:t>Psychometric testing</a:t>
            </a:r>
          </a:p>
          <a:p>
            <a:pPr indent="-342900" lvl="0" marL="342900">
              <a:lnSpc>
                <a:spcPct val="100000"/>
              </a:lnSpc>
              <a:spcBef>
                <a:spcPct val="20000"/>
              </a:spcBef>
            </a:pPr>
            <a:r>
              <a:rPr dirty="0" sz="3100" lang="en-US">
                <a:solidFill>
                  <a:prstClr val="black"/>
                </a:solidFill>
              </a:rPr>
              <a:t>Chest x-ray</a:t>
            </a:r>
          </a:p>
          <a:p>
            <a:pPr indent="-342900" lvl="0" marL="342900">
              <a:lnSpc>
                <a:spcPct val="100000"/>
              </a:lnSpc>
              <a:spcBef>
                <a:spcPct val="20000"/>
              </a:spcBef>
            </a:pPr>
            <a:r>
              <a:rPr dirty="0" sz="3100" lang="en-US">
                <a:solidFill>
                  <a:prstClr val="black"/>
                </a:solidFill>
              </a:rPr>
              <a:t>Lumbar puncture</a:t>
            </a:r>
          </a:p>
          <a:p>
            <a:pPr indent="-342900" lvl="0" marL="342900">
              <a:lnSpc>
                <a:spcPct val="100000"/>
              </a:lnSpc>
              <a:spcBef>
                <a:spcPct val="20000"/>
              </a:spcBef>
            </a:pPr>
            <a:r>
              <a:rPr dirty="0" sz="3100" lang="en-US">
                <a:solidFill>
                  <a:prstClr val="black"/>
                </a:solidFill>
              </a:rPr>
              <a:t>Liver function</a:t>
            </a:r>
          </a:p>
          <a:p>
            <a:pPr indent="-342900" lvl="0" marL="342900">
              <a:lnSpc>
                <a:spcPct val="100000"/>
              </a:lnSpc>
              <a:spcBef>
                <a:spcPct val="20000"/>
              </a:spcBef>
            </a:pPr>
            <a:r>
              <a:rPr dirty="0" sz="3100" lang="en-US">
                <a:solidFill>
                  <a:prstClr val="black"/>
                </a:solidFill>
              </a:rPr>
              <a:t>Renal function</a:t>
            </a:r>
          </a:p>
          <a:p>
            <a:pPr indent="-342900" lvl="0" marL="342900">
              <a:lnSpc>
                <a:spcPct val="100000"/>
              </a:lnSpc>
              <a:spcBef>
                <a:spcPct val="20000"/>
              </a:spcBef>
            </a:pPr>
            <a:r>
              <a:rPr dirty="0" sz="3100" lang="en-US">
                <a:solidFill>
                  <a:prstClr val="black"/>
                </a:solidFill>
              </a:rPr>
              <a:t> Urine toxin screen </a:t>
            </a:r>
          </a:p>
          <a:p>
            <a:pPr>
              <a:lnSpc>
                <a:spcPct val="100000"/>
              </a:lnSpc>
              <a:spcBef>
                <a:spcPct val="20000"/>
              </a:spcBef>
            </a:pPr>
            <a:r>
              <a:rPr dirty="0" sz="3100" lang="en-US">
                <a:solidFill>
                  <a:prstClr val="black"/>
                </a:solidFill>
              </a:rPr>
              <a:t>     HIV</a:t>
            </a:r>
          </a:p>
          <a:p>
            <a:pPr indent="-342900" lvl="0" marL="342900">
              <a:lnSpc>
                <a:spcPct val="100000"/>
              </a:lnSpc>
              <a:spcBef>
                <a:spcPct val="20000"/>
              </a:spcBef>
              <a:buNone/>
            </a:pPr>
            <a:r>
              <a:rPr b="1" dirty="0" sz="3100" lang="en-US">
                <a:solidFill>
                  <a:prstClr val="black"/>
                </a:solidFill>
              </a:rPr>
              <a:t>Occasionally Helpful Tests </a:t>
            </a:r>
          </a:p>
          <a:p>
            <a:pPr indent="-342900" lvl="0" marL="342900">
              <a:lnSpc>
                <a:spcPct val="100000"/>
              </a:lnSpc>
              <a:spcBef>
                <a:spcPct val="20000"/>
              </a:spcBef>
            </a:pPr>
            <a:r>
              <a:rPr dirty="0" sz="3100" lang="en-US">
                <a:solidFill>
                  <a:prstClr val="black"/>
                </a:solidFill>
              </a:rPr>
              <a:t>EEG </a:t>
            </a:r>
          </a:p>
          <a:p>
            <a:pPr indent="-342900" lvl="0" marL="342900">
              <a:lnSpc>
                <a:spcPct val="100000"/>
              </a:lnSpc>
              <a:spcBef>
                <a:spcPct val="20000"/>
              </a:spcBef>
            </a:pPr>
            <a:r>
              <a:rPr dirty="0" sz="3100" lang="en-US">
                <a:solidFill>
                  <a:prstClr val="black"/>
                </a:solidFill>
              </a:rPr>
              <a:t>Parathyroid function</a:t>
            </a:r>
          </a:p>
          <a:p>
            <a:pPr indent="-342900" lvl="0" marL="342900">
              <a:lnSpc>
                <a:spcPct val="100000"/>
              </a:lnSpc>
              <a:spcBef>
                <a:spcPct val="20000"/>
              </a:spcBef>
            </a:pPr>
            <a:r>
              <a:rPr dirty="0" sz="3100" lang="en-US">
                <a:solidFill>
                  <a:prstClr val="black"/>
                </a:solidFill>
              </a:rPr>
              <a:t>Adrenal function</a:t>
            </a:r>
          </a:p>
          <a:p>
            <a:pPr indent="-342900" lvl="0" marL="342900">
              <a:lnSpc>
                <a:spcPct val="100000"/>
              </a:lnSpc>
              <a:spcBef>
                <a:spcPct val="20000"/>
              </a:spcBef>
            </a:pPr>
            <a:r>
              <a:rPr dirty="0" sz="3100" lang="en-US">
                <a:solidFill>
                  <a:prstClr val="black"/>
                </a:solidFill>
              </a:rPr>
              <a:t>Urine heavy metals</a:t>
            </a:r>
          </a:p>
          <a:p>
            <a:pPr indent="-342900" lvl="0" marL="342900">
              <a:lnSpc>
                <a:spcPct val="100000"/>
              </a:lnSpc>
              <a:spcBef>
                <a:spcPct val="20000"/>
              </a:spcBef>
            </a:pPr>
            <a:r>
              <a:rPr dirty="0" sz="3100" lang="en-US">
                <a:solidFill>
                  <a:prstClr val="black"/>
                </a:solidFill>
              </a:rPr>
              <a:t>RBC sedimentation rate</a:t>
            </a:r>
          </a:p>
          <a:p>
            <a:pPr indent="-342900" lvl="0" marL="342900">
              <a:lnSpc>
                <a:spcPct val="100000"/>
              </a:lnSpc>
              <a:spcBef>
                <a:spcPct val="20000"/>
              </a:spcBef>
            </a:pPr>
            <a:r>
              <a:rPr dirty="0" sz="3100" lang="en-US">
                <a:solidFill>
                  <a:prstClr val="black"/>
                </a:solidFill>
              </a:rPr>
              <a:t>Angiogram  </a:t>
            </a:r>
          </a:p>
          <a:p>
            <a:pPr indent="-342900" lvl="0" marL="342900">
              <a:lnSpc>
                <a:spcPct val="100000"/>
              </a:lnSpc>
              <a:spcBef>
                <a:spcPct val="20000"/>
              </a:spcBef>
            </a:pPr>
            <a:r>
              <a:rPr dirty="0" sz="3100" lang="en-US">
                <a:solidFill>
                  <a:prstClr val="black"/>
                </a:solidFill>
              </a:rPr>
              <a:t>Brain biopsy</a:t>
            </a:r>
          </a:p>
          <a:p>
            <a:pPr indent="-342900" lvl="0" marL="342900">
              <a:lnSpc>
                <a:spcPct val="100000"/>
              </a:lnSpc>
              <a:spcBef>
                <a:spcPct val="20000"/>
              </a:spcBef>
            </a:pPr>
            <a:endParaRPr dirty="0" lang="en-US">
              <a:solidFill>
                <a:prstClr val="black"/>
              </a:solidFill>
            </a:endParaRPr>
          </a:p>
          <a:p>
            <a:pPr indent="-342900" lvl="0" marL="342900">
              <a:lnSpc>
                <a:spcPct val="100000"/>
              </a:lnSpc>
              <a:spcBef>
                <a:spcPct val="20000"/>
              </a:spcBef>
            </a:pPr>
            <a:endParaRPr dirty="0" lang="en-US">
              <a:solidFill>
                <a:prstClr val="black"/>
              </a:solidFill>
            </a:endParaRPr>
          </a:p>
          <a:p>
            <a:pPr indent="0" marL="0">
              <a:buNone/>
            </a:pPr>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616" name="Content Placeholder 2"/>
          <p:cNvSpPr>
            <a:spLocks noGrp="1"/>
          </p:cNvSpPr>
          <p:nvPr>
            <p:ph idx="1"/>
          </p:nvPr>
        </p:nvSpPr>
        <p:spPr>
          <a:xfrm>
            <a:off x="838200" y="204394"/>
            <a:ext cx="10515600" cy="6314739"/>
          </a:xfrm>
        </p:spPr>
        <p:txBody>
          <a:bodyPr>
            <a:noAutofit/>
          </a:bodyPr>
          <a:p>
            <a:pPr indent="0" marL="0" marR="0">
              <a:spcBef>
                <a:spcPts val="0"/>
              </a:spcBef>
              <a:spcAft>
                <a:spcPts val="0"/>
              </a:spcAft>
              <a:buNone/>
            </a:pPr>
            <a:r>
              <a:rPr b="1" dirty="0" sz="2400" lang="en-US">
                <a:ea typeface="Times New Roman" panose="02020603050405020304" pitchFamily="18" charset="0"/>
              </a:rPr>
              <a:t> </a:t>
            </a:r>
            <a:endParaRPr dirty="0" sz="2400" lang="en-US">
              <a:ea typeface="Times New Roman" panose="02020603050405020304" pitchFamily="18" charset="0"/>
            </a:endParaRPr>
          </a:p>
          <a:p>
            <a:pPr marL="0" marR="0">
              <a:spcBef>
                <a:spcPts val="0"/>
              </a:spcBef>
              <a:spcAft>
                <a:spcPts val="0"/>
              </a:spcAft>
            </a:pPr>
            <a:r>
              <a:rPr b="1" dirty="0" lang="en-US">
                <a:ea typeface="Times New Roman" panose="02020603050405020304" pitchFamily="18" charset="0"/>
              </a:rPr>
              <a:t>One: Birth to 1 year</a:t>
            </a: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Oral phase, where sexual satisfaction is obtained through the mouth by actions of sucking or biting.</a:t>
            </a:r>
          </a:p>
          <a:p>
            <a:pPr marL="0" marR="0">
              <a:spcBef>
                <a:spcPts val="0"/>
              </a:spcBef>
              <a:spcAft>
                <a:spcPts val="0"/>
              </a:spcAft>
            </a:pPr>
            <a:r>
              <a:rPr b="1" dirty="0" lang="en-US">
                <a:ea typeface="Times New Roman" panose="02020603050405020304" pitchFamily="18" charset="0"/>
              </a:rPr>
              <a:t>Two: 1 year to 3 years</a:t>
            </a: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Anal phase, where sexual satisfaction is obtained through the anus. When toilet training is a central issue.</a:t>
            </a:r>
          </a:p>
          <a:p>
            <a:pPr marL="0" marR="0">
              <a:spcBef>
                <a:spcPts val="0"/>
              </a:spcBef>
              <a:spcAft>
                <a:spcPts val="0"/>
              </a:spcAft>
            </a:pPr>
            <a:r>
              <a:rPr b="1" dirty="0" lang="en-US">
                <a:ea typeface="Times New Roman" panose="02020603050405020304" pitchFamily="18" charset="0"/>
              </a:rPr>
              <a:t>Three: 3 years to 6 years</a:t>
            </a: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Phallic phase, during which interest in the genitalia is developed and the individual acquires gender roles.</a:t>
            </a:r>
          </a:p>
          <a:p>
            <a:pPr marL="0" marR="0">
              <a:spcBef>
                <a:spcPts val="0"/>
              </a:spcBef>
              <a:spcAft>
                <a:spcPts val="0"/>
              </a:spcAft>
            </a:pPr>
            <a:r>
              <a:rPr b="1" dirty="0" lang="en-US">
                <a:ea typeface="Times New Roman" panose="02020603050405020304" pitchFamily="18" charset="0"/>
              </a:rPr>
              <a:t>Four: 7 years to 11 years</a:t>
            </a: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Latent phase, where there is no sexual interest, this divides boys and girls into different groups.</a:t>
            </a:r>
          </a:p>
          <a:p>
            <a:pPr marL="0" marR="0">
              <a:spcBef>
                <a:spcPts val="0"/>
              </a:spcBef>
              <a:spcAft>
                <a:spcPts val="0"/>
              </a:spcAft>
            </a:pPr>
            <a:r>
              <a:rPr b="1" dirty="0" lang="en-US">
                <a:ea typeface="Times New Roman" panose="02020603050405020304" pitchFamily="18" charset="0"/>
              </a:rPr>
              <a:t>Five: 12 years and onwards</a:t>
            </a: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Genital phase, when the capacity for objective and mature sex is developed.</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390" name=""/>
        <p:cNvGrpSpPr/>
        <p:nvPr/>
      </p:nvGrpSpPr>
      <p:grpSpPr>
        <a:xfrm>
          <a:off x="0" y="0"/>
          <a:ext cx="0" cy="0"/>
          <a:chOff x="0" y="0"/>
          <a:chExt cx="0" cy="0"/>
        </a:xfrm>
      </p:grpSpPr>
      <p:sp>
        <p:nvSpPr>
          <p:cNvPr id="1048768" name="Title 1"/>
          <p:cNvSpPr>
            <a:spLocks noGrp="1"/>
          </p:cNvSpPr>
          <p:nvPr>
            <p:ph type="title"/>
          </p:nvPr>
        </p:nvSpPr>
        <p:spPr/>
        <p:txBody>
          <a:bodyPr/>
          <a:p>
            <a:r>
              <a:rPr dirty="0" lang="en-US"/>
              <a:t> signs and symptoms of dementia</a:t>
            </a:r>
          </a:p>
        </p:txBody>
      </p:sp>
      <p:sp>
        <p:nvSpPr>
          <p:cNvPr id="1048769" name="Content Placeholder 2"/>
          <p:cNvSpPr>
            <a:spLocks noGrp="1"/>
          </p:cNvSpPr>
          <p:nvPr>
            <p:ph idx="1"/>
          </p:nvPr>
        </p:nvSpPr>
        <p:spPr/>
        <p:txBody>
          <a:bodyPr/>
          <a:p>
            <a:pPr indent="0" marL="0">
              <a:buNone/>
            </a:pPr>
            <a:r>
              <a:rPr dirty="0" lang="en-US"/>
              <a:t>Presentation : </a:t>
            </a:r>
          </a:p>
          <a:p>
            <a:r>
              <a:rPr dirty="0" lang="en-US"/>
              <a:t>onset is gradual,</a:t>
            </a:r>
          </a:p>
          <a:p>
            <a:r>
              <a:rPr dirty="0" lang="en-US"/>
              <a:t> misplacing things,</a:t>
            </a:r>
          </a:p>
          <a:p>
            <a:r>
              <a:rPr dirty="0" lang="en-US"/>
              <a:t>Wondering aimlessly</a:t>
            </a:r>
          </a:p>
          <a:p>
            <a:r>
              <a:rPr dirty="0" lang="en-US"/>
              <a:t> altered sleep(sleep daytime and awake at night)</a:t>
            </a:r>
          </a:p>
          <a:p>
            <a:r>
              <a:rPr dirty="0" lang="en-US"/>
              <a:t>Eating disturbance</a:t>
            </a:r>
          </a:p>
          <a:p>
            <a:r>
              <a:rPr dirty="0" lang="en-US"/>
              <a:t>Entirely depend on others in severe cases</a:t>
            </a:r>
          </a:p>
          <a:p>
            <a:r>
              <a:rPr dirty="0" lang="en-US"/>
              <a:t>Disturbed a tension</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391" name=""/>
        <p:cNvGrpSpPr/>
        <p:nvPr/>
      </p:nvGrpSpPr>
      <p:grpSpPr>
        <a:xfrm>
          <a:off x="0" y="0"/>
          <a:ext cx="0" cy="0"/>
          <a:chOff x="0" y="0"/>
          <a:chExt cx="0" cy="0"/>
        </a:xfrm>
      </p:grpSpPr>
      <p:sp>
        <p:nvSpPr>
          <p:cNvPr id="1048770" name="Title 1"/>
          <p:cNvSpPr>
            <a:spLocks noGrp="1"/>
          </p:cNvSpPr>
          <p:nvPr>
            <p:ph type="title"/>
          </p:nvPr>
        </p:nvSpPr>
        <p:spPr>
          <a:xfrm>
            <a:off x="838200" y="311337"/>
            <a:ext cx="10515600" cy="1325563"/>
          </a:xfrm>
        </p:spPr>
        <p:txBody>
          <a:bodyPr/>
          <a:p>
            <a:r>
              <a:rPr b="1" dirty="0" lang="en-US"/>
              <a:t>                              management</a:t>
            </a:r>
          </a:p>
        </p:txBody>
      </p:sp>
      <p:sp>
        <p:nvSpPr>
          <p:cNvPr id="1048771" name="Content Placeholder 2"/>
          <p:cNvSpPr>
            <a:spLocks noGrp="1"/>
          </p:cNvSpPr>
          <p:nvPr>
            <p:ph idx="1"/>
          </p:nvPr>
        </p:nvSpPr>
        <p:spPr/>
        <p:txBody>
          <a:bodyPr>
            <a:normAutofit lnSpcReduction="10000"/>
          </a:bodyPr>
          <a:p>
            <a:pPr indent="-342900" lvl="0" marL="342900">
              <a:lnSpc>
                <a:spcPct val="100000"/>
              </a:lnSpc>
              <a:spcBef>
                <a:spcPct val="20000"/>
              </a:spcBef>
            </a:pPr>
            <a:r>
              <a:rPr dirty="0" sz="2500" lang="en-US">
                <a:solidFill>
                  <a:prstClr val="black"/>
                </a:solidFill>
              </a:rPr>
              <a:t>The major goals of management are to treat any correctable causes of the dementia</a:t>
            </a:r>
          </a:p>
          <a:p>
            <a:pPr indent="-342900" lvl="0" marL="342900">
              <a:lnSpc>
                <a:spcPct val="100000"/>
              </a:lnSpc>
              <a:spcBef>
                <a:spcPct val="20000"/>
              </a:spcBef>
            </a:pPr>
            <a:r>
              <a:rPr dirty="0" sz="2500" lang="en-US">
                <a:solidFill>
                  <a:prstClr val="black"/>
                </a:solidFill>
              </a:rPr>
              <a:t>Treatment of underlying causes might include thyroid replacement for hypothyroidism; vitamin therapy for thiamine or B</a:t>
            </a:r>
            <a:r>
              <a:rPr baseline="-25000" dirty="0" sz="2500" lang="en-US">
                <a:solidFill>
                  <a:prstClr val="black"/>
                </a:solidFill>
              </a:rPr>
              <a:t>12</a:t>
            </a:r>
            <a:r>
              <a:rPr dirty="0" sz="2500" lang="en-US">
                <a:solidFill>
                  <a:prstClr val="black"/>
                </a:solidFill>
              </a:rPr>
              <a:t> deficiency or for elevated serum homocysteine; antibiotics for opportunistic infections; ventricular shunting for NPH; and appropriate surgical, radiation, and/or chemotherapeutic treatment for CNS neoplasms. Removal of sedating or cognition-impairing drugs and medications is often beneficial. </a:t>
            </a:r>
          </a:p>
          <a:p>
            <a:pPr indent="-342900" lvl="0" marL="342900">
              <a:lnSpc>
                <a:spcPct val="100000"/>
              </a:lnSpc>
              <a:spcBef>
                <a:spcPct val="20000"/>
              </a:spcBef>
            </a:pPr>
            <a:r>
              <a:rPr dirty="0" sz="2500" lang="en-US">
                <a:solidFill>
                  <a:prstClr val="black"/>
                </a:solidFill>
              </a:rPr>
              <a:t>If the patient is depressed </a:t>
            </a:r>
            <a:r>
              <a:rPr b="1" dirty="0" sz="2500" lang="en-US">
                <a:solidFill>
                  <a:prstClr val="black"/>
                </a:solidFill>
              </a:rPr>
              <a:t>Antidepressants</a:t>
            </a:r>
            <a:r>
              <a:rPr dirty="0" sz="2500" lang="en-US">
                <a:solidFill>
                  <a:prstClr val="black"/>
                </a:solidFill>
              </a:rPr>
              <a:t> that are low in cognitive side effects, such as SSRIs</a:t>
            </a:r>
          </a:p>
          <a:p>
            <a:pPr indent="-342900" lvl="0" marL="342900">
              <a:lnSpc>
                <a:spcPct val="100000"/>
              </a:lnSpc>
              <a:spcBef>
                <a:spcPct val="20000"/>
              </a:spcBef>
            </a:pPr>
            <a:r>
              <a:rPr b="1" dirty="0" sz="2500" lang="en-US">
                <a:solidFill>
                  <a:prstClr val="black"/>
                </a:solidFill>
              </a:rPr>
              <a:t>Anticonvulsants </a:t>
            </a:r>
            <a:r>
              <a:rPr dirty="0" sz="2500" lang="en-US">
                <a:solidFill>
                  <a:prstClr val="black"/>
                </a:solidFill>
              </a:rPr>
              <a:t>are used to control seizures.</a:t>
            </a:r>
          </a:p>
          <a:p>
            <a:endParaRPr dirty="0"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392" name=""/>
        <p:cNvGrpSpPr/>
        <p:nvPr/>
      </p:nvGrpSpPr>
      <p:grpSpPr>
        <a:xfrm>
          <a:off x="0" y="0"/>
          <a:ext cx="0" cy="0"/>
          <a:chOff x="0" y="0"/>
          <a:chExt cx="0" cy="0"/>
        </a:xfrm>
      </p:grpSpPr>
      <p:sp>
        <p:nvSpPr>
          <p:cNvPr id="1048772" name="Content Placeholder 2"/>
          <p:cNvSpPr>
            <a:spLocks noGrp="1"/>
          </p:cNvSpPr>
          <p:nvPr>
            <p:ph idx="1"/>
          </p:nvPr>
        </p:nvSpPr>
        <p:spPr>
          <a:xfrm>
            <a:off x="859715" y="215154"/>
            <a:ext cx="10515600" cy="6228678"/>
          </a:xfrm>
        </p:spPr>
        <p:txBody>
          <a:bodyPr>
            <a:normAutofit fontScale="92500" lnSpcReduction="20000"/>
          </a:bodyPr>
          <a:p>
            <a:pPr indent="0" lvl="0" marL="0">
              <a:lnSpc>
                <a:spcPct val="100000"/>
              </a:lnSpc>
              <a:spcBef>
                <a:spcPct val="20000"/>
              </a:spcBef>
              <a:buNone/>
            </a:pPr>
            <a:r>
              <a:rPr b="1" dirty="0" lang="en-US"/>
              <a:t>                                    Management cont.’</a:t>
            </a:r>
          </a:p>
          <a:p>
            <a:pPr>
              <a:lnSpc>
                <a:spcPct val="100000"/>
              </a:lnSpc>
              <a:spcBef>
                <a:spcPct val="20000"/>
              </a:spcBef>
            </a:pPr>
            <a:r>
              <a:rPr dirty="0" lang="en-US">
                <a:solidFill>
                  <a:prstClr val="black"/>
                </a:solidFill>
              </a:rPr>
              <a:t> </a:t>
            </a:r>
            <a:r>
              <a:rPr b="1" dirty="0" lang="en-US">
                <a:solidFill>
                  <a:prstClr val="black"/>
                </a:solidFill>
              </a:rPr>
              <a:t>Cholinesterase inhibitors </a:t>
            </a:r>
            <a:r>
              <a:rPr dirty="0" lang="en-US">
                <a:solidFill>
                  <a:prstClr val="black"/>
                </a:solidFill>
              </a:rPr>
              <a:t>are being used to treat AD </a:t>
            </a:r>
          </a:p>
          <a:p>
            <a:pPr indent="-342900" lvl="0" marL="342900">
              <a:lnSpc>
                <a:spcPct val="100000"/>
              </a:lnSpc>
              <a:spcBef>
                <a:spcPct val="20000"/>
              </a:spcBef>
            </a:pPr>
            <a:r>
              <a:rPr b="1" dirty="0" lang="en-US">
                <a:solidFill>
                  <a:prstClr val="black"/>
                </a:solidFill>
              </a:rPr>
              <a:t>Anti-inflammatory agents</a:t>
            </a:r>
            <a:r>
              <a:rPr dirty="0" lang="en-US">
                <a:solidFill>
                  <a:prstClr val="black"/>
                </a:solidFill>
              </a:rPr>
              <a:t>, are being investigated in the treatment or prevention of AD. </a:t>
            </a:r>
          </a:p>
          <a:p>
            <a:pPr indent="-342900" lvl="0" marL="342900">
              <a:lnSpc>
                <a:spcPct val="100000"/>
              </a:lnSpc>
              <a:spcBef>
                <a:spcPct val="20000"/>
              </a:spcBef>
            </a:pPr>
            <a:r>
              <a:rPr dirty="0" lang="en-US">
                <a:solidFill>
                  <a:prstClr val="black"/>
                </a:solidFill>
              </a:rPr>
              <a:t>A proactive treatment of delirium in hospitalized patients </a:t>
            </a:r>
            <a:r>
              <a:rPr b="1" dirty="0" lang="en-US">
                <a:solidFill>
                  <a:prstClr val="black"/>
                </a:solidFill>
              </a:rPr>
              <a:t>behavior therapy </a:t>
            </a:r>
            <a:r>
              <a:rPr dirty="0" lang="en-US">
                <a:solidFill>
                  <a:prstClr val="black"/>
                </a:solidFill>
              </a:rPr>
              <a:t>has an important place in the management of dementia. Preparing lists, </a:t>
            </a:r>
            <a:r>
              <a:rPr b="1" dirty="0" lang="en-US">
                <a:solidFill>
                  <a:prstClr val="black"/>
                </a:solidFill>
              </a:rPr>
              <a:t>schedules</a:t>
            </a:r>
            <a:r>
              <a:rPr dirty="0" lang="en-US">
                <a:solidFill>
                  <a:prstClr val="black"/>
                </a:solidFill>
              </a:rPr>
              <a:t>, </a:t>
            </a:r>
            <a:r>
              <a:rPr lang="en-US">
                <a:solidFill>
                  <a:prstClr val="black"/>
                </a:solidFill>
              </a:rPr>
              <a:t>calenders </a:t>
            </a:r>
            <a:r>
              <a:rPr dirty="0" lang="en-US">
                <a:solidFill>
                  <a:prstClr val="black"/>
                </a:solidFill>
              </a:rPr>
              <a:t>and</a:t>
            </a:r>
            <a:r>
              <a:rPr b="1" dirty="0" lang="en-US">
                <a:solidFill>
                  <a:prstClr val="black"/>
                </a:solidFill>
              </a:rPr>
              <a:t> labels </a:t>
            </a:r>
            <a:r>
              <a:rPr dirty="0" lang="en-US">
                <a:solidFill>
                  <a:prstClr val="black"/>
                </a:solidFill>
              </a:rPr>
              <a:t>can be helpful. It is also useful to stress familiar routines, short-term tasks, walks, and simple physical exercises.</a:t>
            </a:r>
          </a:p>
          <a:p>
            <a:pPr indent="-342900" lvl="0" marL="342900">
              <a:lnSpc>
                <a:spcPct val="100000"/>
              </a:lnSpc>
              <a:spcBef>
                <a:spcPct val="20000"/>
              </a:spcBef>
            </a:pPr>
            <a:r>
              <a:rPr dirty="0" lang="en-US">
                <a:solidFill>
                  <a:prstClr val="black"/>
                </a:solidFill>
              </a:rPr>
              <a:t>Explanation, reassurance, distraction, and calm statements are more productive responses</a:t>
            </a:r>
          </a:p>
          <a:p>
            <a:pPr indent="-342900" lvl="0" marL="342900">
              <a:lnSpc>
                <a:spcPct val="100000"/>
              </a:lnSpc>
              <a:spcBef>
                <a:spcPct val="20000"/>
              </a:spcBef>
            </a:pPr>
            <a:r>
              <a:rPr dirty="0" lang="en-US">
                <a:solidFill>
                  <a:prstClr val="black"/>
                </a:solidFill>
              </a:rPr>
              <a:t>Attention should also be paid to frustration and depression in family members and caregivers. Caregiver guilt and burnout are common. </a:t>
            </a:r>
          </a:p>
          <a:p>
            <a:pPr indent="-342900" lvl="0" marL="342900">
              <a:lnSpc>
                <a:spcPct val="100000"/>
              </a:lnSpc>
              <a:spcBef>
                <a:spcPct val="20000"/>
              </a:spcBef>
            </a:pPr>
            <a:r>
              <a:rPr b="1" dirty="0" lang="en-US">
                <a:solidFill>
                  <a:prstClr val="black"/>
                </a:solidFill>
              </a:rPr>
              <a:t>Education</a:t>
            </a:r>
            <a:r>
              <a:rPr dirty="0" lang="en-US">
                <a:solidFill>
                  <a:prstClr val="black"/>
                </a:solidFill>
              </a:rPr>
              <a:t> and </a:t>
            </a:r>
            <a:r>
              <a:rPr b="1" dirty="0" lang="en-US">
                <a:solidFill>
                  <a:prstClr val="black"/>
                </a:solidFill>
              </a:rPr>
              <a:t>counseling</a:t>
            </a:r>
            <a:r>
              <a:rPr dirty="0" lang="en-US">
                <a:solidFill>
                  <a:prstClr val="black"/>
                </a:solidFill>
              </a:rPr>
              <a:t> about dementia are important. Local and national support groups can be of considerable help, such as the Alzheimer's Association </a:t>
            </a:r>
          </a:p>
          <a:p>
            <a:pPr indent="0" lvl="0" marL="0">
              <a:lnSpc>
                <a:spcPct val="100000"/>
              </a:lnSpc>
              <a:spcBef>
                <a:spcPct val="20000"/>
              </a:spcBef>
              <a:buNone/>
            </a:pPr>
            <a:endParaRPr dirty="0" lang="en-US">
              <a:solidFill>
                <a:prstClr val="black"/>
              </a:solidFill>
            </a:endParaRPr>
          </a:p>
          <a:p>
            <a:pPr indent="-342900" lvl="0" marL="342900">
              <a:lnSpc>
                <a:spcPct val="100000"/>
              </a:lnSpc>
              <a:spcBef>
                <a:spcPct val="20000"/>
              </a:spcBef>
            </a:pPr>
            <a:endParaRPr dirty="0" lang="en-US">
              <a:solidFill>
                <a:prstClr val="black"/>
              </a:solidFill>
            </a:endParaRPr>
          </a:p>
          <a:p>
            <a:pPr indent="0" marL="0">
              <a:buNone/>
            </a:pPr>
            <a:endParaRPr b="1" dirty="0" lang="en-US"/>
          </a:p>
          <a:p>
            <a:pPr indent="0" marL="0">
              <a:buNone/>
            </a:pPr>
            <a:endParaRPr b="1" dirty="0"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393" name=""/>
        <p:cNvGrpSpPr/>
        <p:nvPr/>
      </p:nvGrpSpPr>
      <p:grpSpPr>
        <a:xfrm>
          <a:off x="0" y="0"/>
          <a:ext cx="0" cy="0"/>
          <a:chOff x="0" y="0"/>
          <a:chExt cx="0" cy="0"/>
        </a:xfrm>
      </p:grpSpPr>
      <p:sp>
        <p:nvSpPr>
          <p:cNvPr id="1048773" name="Title 1"/>
          <p:cNvSpPr>
            <a:spLocks noGrp="1"/>
          </p:cNvSpPr>
          <p:nvPr>
            <p:ph type="title"/>
          </p:nvPr>
        </p:nvSpPr>
        <p:spPr/>
        <p:txBody>
          <a:bodyPr/>
          <a:p>
            <a:r>
              <a:rPr b="1" dirty="0" lang="en-US">
                <a:latin typeface="+mn-lt"/>
              </a:rPr>
              <a:t>                Amnestic syndrome</a:t>
            </a:r>
          </a:p>
        </p:txBody>
      </p:sp>
      <p:sp>
        <p:nvSpPr>
          <p:cNvPr id="1048774" name="Content Placeholder 2"/>
          <p:cNvSpPr>
            <a:spLocks noGrp="1"/>
          </p:cNvSpPr>
          <p:nvPr>
            <p:ph idx="1"/>
          </p:nvPr>
        </p:nvSpPr>
        <p:spPr/>
        <p:txBody>
          <a:bodyPr>
            <a:normAutofit fontScale="70000" lnSpcReduction="20000"/>
          </a:bodyPr>
          <a:p>
            <a:pPr>
              <a:lnSpc>
                <a:spcPct val="120000"/>
              </a:lnSpc>
            </a:pPr>
            <a:r>
              <a:rPr dirty="0" lang="en-US"/>
              <a:t>Affects memory mainly </a:t>
            </a:r>
          </a:p>
          <a:p>
            <a:pPr>
              <a:lnSpc>
                <a:spcPct val="120000"/>
              </a:lnSpc>
            </a:pPr>
            <a:r>
              <a:rPr dirty="0" lang="en-US"/>
              <a:t>Marked memory impairment and forgetfulness.</a:t>
            </a:r>
          </a:p>
          <a:p>
            <a:pPr indent="0" marL="0">
              <a:lnSpc>
                <a:spcPct val="120000"/>
              </a:lnSpc>
              <a:buNone/>
            </a:pPr>
            <a:r>
              <a:rPr b="1" dirty="0" lang="en-US"/>
              <a:t>Causes</a:t>
            </a:r>
          </a:p>
          <a:p>
            <a:pPr>
              <a:lnSpc>
                <a:spcPct val="120000"/>
              </a:lnSpc>
            </a:pPr>
            <a:r>
              <a:rPr dirty="0" lang="en-US"/>
              <a:t>Transient global amnesia </a:t>
            </a:r>
          </a:p>
          <a:p>
            <a:pPr>
              <a:lnSpc>
                <a:spcPct val="120000"/>
              </a:lnSpc>
            </a:pPr>
            <a:r>
              <a:rPr dirty="0" lang="en-US"/>
              <a:t>Transient epileptic amnesia</a:t>
            </a:r>
          </a:p>
          <a:p>
            <a:pPr>
              <a:lnSpc>
                <a:spcPct val="120000"/>
              </a:lnSpc>
            </a:pPr>
            <a:r>
              <a:rPr dirty="0" lang="en-US"/>
              <a:t>Head injury</a:t>
            </a:r>
          </a:p>
          <a:p>
            <a:pPr>
              <a:lnSpc>
                <a:spcPct val="120000"/>
              </a:lnSpc>
            </a:pPr>
            <a:r>
              <a:rPr dirty="0" lang="en-US"/>
              <a:t>Alcohol blackout (no consolidation of information during intoxication)</a:t>
            </a:r>
          </a:p>
          <a:p>
            <a:pPr>
              <a:lnSpc>
                <a:spcPct val="120000"/>
              </a:lnSpc>
            </a:pPr>
            <a:r>
              <a:rPr dirty="0" lang="en-US"/>
              <a:t>ECT effects (memory loss anterograde with repair after 6/12</a:t>
            </a:r>
          </a:p>
          <a:p>
            <a:pPr>
              <a:lnSpc>
                <a:spcPct val="120000"/>
              </a:lnSpc>
            </a:pPr>
            <a:r>
              <a:rPr dirty="0" lang="en-US"/>
              <a:t>Psychogenic amnesia state/dissociative amnesia.( sudden retrograde  episodic memory loss, said to occur for a period of time ranging from hours to years.</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394" name=""/>
        <p:cNvGrpSpPr/>
        <p:nvPr/>
      </p:nvGrpSpPr>
      <p:grpSpPr>
        <a:xfrm>
          <a:off x="0" y="0"/>
          <a:ext cx="0" cy="0"/>
          <a:chOff x="0" y="0"/>
          <a:chExt cx="0" cy="0"/>
        </a:xfrm>
      </p:grpSpPr>
      <p:sp>
        <p:nvSpPr>
          <p:cNvPr id="1048775" name="Content Placeholder 2"/>
          <p:cNvSpPr>
            <a:spLocks noGrp="1"/>
          </p:cNvSpPr>
          <p:nvPr>
            <p:ph idx="1"/>
          </p:nvPr>
        </p:nvSpPr>
        <p:spPr>
          <a:xfrm>
            <a:off x="838200" y="279698"/>
            <a:ext cx="10515600" cy="6174889"/>
          </a:xfrm>
        </p:spPr>
        <p:txBody>
          <a:bodyPr/>
          <a:p>
            <a:pPr indent="0" marL="0">
              <a:buNone/>
            </a:pPr>
            <a:r>
              <a:rPr dirty="0" lang="en-US"/>
              <a:t> </a:t>
            </a:r>
            <a:r>
              <a:rPr b="1" dirty="0" lang="en-US"/>
              <a:t>causes of amnestic syndrome</a:t>
            </a:r>
          </a:p>
          <a:p>
            <a:r>
              <a:rPr dirty="0" lang="en-US"/>
              <a:t>Korsakoff's syndrome</a:t>
            </a:r>
          </a:p>
          <a:p>
            <a:r>
              <a:rPr dirty="0" lang="en-US"/>
              <a:t>Severe hypoxia</a:t>
            </a:r>
          </a:p>
          <a:p>
            <a:r>
              <a:rPr dirty="0" lang="en-US"/>
              <a:t>Herpes encephalopathy</a:t>
            </a:r>
          </a:p>
          <a:p>
            <a:r>
              <a:rPr dirty="0" lang="en-US"/>
              <a:t>Temporal lobe problems- short term memory loss; can not plan new things. </a:t>
            </a:r>
          </a:p>
          <a:p>
            <a:r>
              <a:rPr dirty="0" lang="en-US"/>
              <a:t>repeat same things</a:t>
            </a:r>
          </a:p>
          <a:p>
            <a:pPr indent="0" marL="0">
              <a:buNone/>
            </a:pPr>
            <a:r>
              <a:rPr b="1" dirty="0" lang="en-US"/>
              <a:t>                                     Three sub types</a:t>
            </a:r>
          </a:p>
          <a:p>
            <a:r>
              <a:rPr dirty="0" lang="en-US"/>
              <a:t>Caused by medical condition e.g. hypoxia</a:t>
            </a:r>
          </a:p>
          <a:p>
            <a:r>
              <a:rPr dirty="0" lang="en-US"/>
              <a:t>Substance induced amnesia</a:t>
            </a:r>
          </a:p>
          <a:p>
            <a:r>
              <a:rPr dirty="0" lang="en-US"/>
              <a:t>Amnestic disorder not otherwise specified</a:t>
            </a:r>
          </a:p>
          <a:p>
            <a:pPr indent="0" marL="0">
              <a:buNone/>
            </a:pPr>
            <a:endParaRPr b="1" dirty="0"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395" name=""/>
        <p:cNvGrpSpPr/>
        <p:nvPr/>
      </p:nvGrpSpPr>
      <p:grpSpPr>
        <a:xfrm>
          <a:off x="0" y="0"/>
          <a:ext cx="0" cy="0"/>
          <a:chOff x="0" y="0"/>
          <a:chExt cx="0" cy="0"/>
        </a:xfrm>
      </p:grpSpPr>
      <p:sp>
        <p:nvSpPr>
          <p:cNvPr id="1048776" name="Title 1"/>
          <p:cNvSpPr>
            <a:spLocks noGrp="1"/>
          </p:cNvSpPr>
          <p:nvPr>
            <p:ph type="title"/>
          </p:nvPr>
        </p:nvSpPr>
        <p:spPr/>
        <p:txBody>
          <a:bodyPr/>
          <a:p>
            <a:r>
              <a:rPr dirty="0" lang="en-US"/>
              <a:t>Signs and symptoms</a:t>
            </a:r>
          </a:p>
        </p:txBody>
      </p:sp>
      <p:sp>
        <p:nvSpPr>
          <p:cNvPr id="1048777" name="Content Placeholder 2"/>
          <p:cNvSpPr>
            <a:spLocks noGrp="1"/>
          </p:cNvSpPr>
          <p:nvPr>
            <p:ph idx="1"/>
          </p:nvPr>
        </p:nvSpPr>
        <p:spPr/>
        <p:txBody>
          <a:bodyPr/>
          <a:p>
            <a:r>
              <a:rPr dirty="0" lang="en-US"/>
              <a:t>The central system of amnestic  is the development of memory disorder characterized by;</a:t>
            </a:r>
          </a:p>
          <a:p>
            <a:pPr>
              <a:buFont typeface="Wingdings" panose="05000000000000000000" pitchFamily="2" charset="2"/>
              <a:buChar char="v"/>
            </a:pPr>
            <a:r>
              <a:rPr dirty="0" lang="en-US"/>
              <a:t>impairment to learn new information (</a:t>
            </a:r>
            <a:r>
              <a:rPr b="1" dirty="0" lang="en-US"/>
              <a:t>Anterograde Amnesia)</a:t>
            </a:r>
          </a:p>
          <a:p>
            <a:pPr>
              <a:buFont typeface="Wingdings" panose="05000000000000000000" pitchFamily="2" charset="2"/>
              <a:buChar char="v"/>
            </a:pPr>
            <a:r>
              <a:rPr dirty="0" lang="en-US"/>
              <a:t>inability to recall previously remembered knowledge</a:t>
            </a:r>
            <a:r>
              <a:rPr b="1" dirty="0" lang="en-US"/>
              <a:t> (retrograde </a:t>
            </a:r>
            <a:r>
              <a:rPr dirty="0" lang="en-US"/>
              <a:t>amnesia)</a:t>
            </a:r>
          </a:p>
          <a:p>
            <a:r>
              <a:rPr dirty="0" lang="en-US"/>
              <a:t>immediate and recent memory are usually impaired e.g. patient forgets what they had for breakfast, lunch.</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396" name=""/>
        <p:cNvGrpSpPr/>
        <p:nvPr/>
      </p:nvGrpSpPr>
      <p:grpSpPr>
        <a:xfrm>
          <a:off x="0" y="0"/>
          <a:ext cx="0" cy="0"/>
          <a:chOff x="0" y="0"/>
          <a:chExt cx="0" cy="0"/>
        </a:xfrm>
      </p:grpSpPr>
      <p:sp>
        <p:nvSpPr>
          <p:cNvPr id="1048778" name="Title 1"/>
          <p:cNvSpPr>
            <a:spLocks noGrp="1"/>
          </p:cNvSpPr>
          <p:nvPr>
            <p:ph type="title"/>
          </p:nvPr>
        </p:nvSpPr>
        <p:spPr/>
        <p:txBody>
          <a:bodyPr/>
          <a:p>
            <a:r>
              <a:rPr b="1" dirty="0" lang="en-US"/>
              <a:t>                           management</a:t>
            </a:r>
          </a:p>
        </p:txBody>
      </p:sp>
      <p:sp>
        <p:nvSpPr>
          <p:cNvPr id="1048779" name="Content Placeholder 2"/>
          <p:cNvSpPr>
            <a:spLocks noGrp="1"/>
          </p:cNvSpPr>
          <p:nvPr>
            <p:ph idx="1"/>
          </p:nvPr>
        </p:nvSpPr>
        <p:spPr/>
        <p:txBody>
          <a:bodyPr/>
          <a:p>
            <a:r>
              <a:rPr dirty="0" lang="en-US"/>
              <a:t>Depends on the cause</a:t>
            </a:r>
          </a:p>
          <a:p>
            <a:r>
              <a:rPr dirty="0" lang="en-US"/>
              <a:t>Alcohol blackout treat with psychotherapy</a:t>
            </a:r>
          </a:p>
          <a:p>
            <a:r>
              <a:rPr dirty="0" lang="en-US"/>
              <a:t>Support prompts about </a:t>
            </a:r>
            <a:r>
              <a:rPr b="1" dirty="0" lang="en-US"/>
              <a:t>date, time, patient, location, </a:t>
            </a:r>
            <a:r>
              <a:rPr dirty="0" lang="en-US"/>
              <a:t>reduce anxiety and disorientation. explain problem to the patient</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397" name=""/>
        <p:cNvGrpSpPr/>
        <p:nvPr/>
      </p:nvGrpSpPr>
      <p:grpSpPr>
        <a:xfrm>
          <a:off x="0" y="0"/>
          <a:ext cx="0" cy="0"/>
          <a:chOff x="0" y="0"/>
          <a:chExt cx="0" cy="0"/>
        </a:xfrm>
      </p:grpSpPr>
      <p:sp>
        <p:nvSpPr>
          <p:cNvPr id="1048780" name="Title 1"/>
          <p:cNvSpPr>
            <a:spLocks noGrp="1"/>
          </p:cNvSpPr>
          <p:nvPr>
            <p:ph type="title"/>
          </p:nvPr>
        </p:nvSpPr>
        <p:spPr>
          <a:xfrm>
            <a:off x="882126" y="365125"/>
            <a:ext cx="10471673" cy="1325563"/>
          </a:xfrm>
        </p:spPr>
        <p:txBody>
          <a:bodyPr/>
          <a:p>
            <a:r>
              <a:rPr dirty="0" lang="en-US"/>
              <a:t>                          </a:t>
            </a:r>
            <a:r>
              <a:rPr dirty="0" lang="en-US">
                <a:latin typeface="+mn-lt"/>
              </a:rPr>
              <a:t>MOOD DISORDERS       </a:t>
            </a:r>
          </a:p>
        </p:txBody>
      </p:sp>
      <p:sp>
        <p:nvSpPr>
          <p:cNvPr id="1048781" name="Content Placeholder 2"/>
          <p:cNvSpPr>
            <a:spLocks noGrp="1"/>
          </p:cNvSpPr>
          <p:nvPr>
            <p:ph idx="1"/>
          </p:nvPr>
        </p:nvSpPr>
        <p:spPr/>
        <p:txBody>
          <a:bodyPr/>
          <a:p>
            <a:r>
              <a:rPr dirty="0" lang="en-US"/>
              <a:t>Emotions  are two main types:</a:t>
            </a:r>
          </a:p>
          <a:p>
            <a:pPr lvl="1"/>
            <a:r>
              <a:rPr b="1" dirty="0" lang="en-US"/>
              <a:t>Affect</a:t>
            </a:r>
            <a:r>
              <a:rPr dirty="0" lang="en-US"/>
              <a:t>- short lived emotional response to an idea or an event</a:t>
            </a:r>
          </a:p>
          <a:p>
            <a:pPr lvl="1"/>
            <a:r>
              <a:rPr b="1" dirty="0" lang="en-US"/>
              <a:t>mood-</a:t>
            </a:r>
            <a:r>
              <a:rPr dirty="0" lang="en-US"/>
              <a:t> sustained and pervasive emotional response which colours the whole psychic life expressed by patients  own words.</a:t>
            </a:r>
          </a:p>
          <a:p>
            <a:r>
              <a:rPr dirty="0" lang="en-US"/>
              <a:t>Mood disorder is a cluster of signs and symptoms sustained over a period of  weeks where there is marked impairment in functioning and tend to recur.</a:t>
            </a:r>
          </a:p>
          <a:p>
            <a:r>
              <a:rPr dirty="0" lang="en-US"/>
              <a:t>Mood may be</a:t>
            </a:r>
            <a:r>
              <a:rPr b="1" dirty="0" lang="en-US"/>
              <a:t> normal</a:t>
            </a:r>
            <a:r>
              <a:rPr dirty="0" lang="en-US"/>
              <a:t>, </a:t>
            </a:r>
            <a:r>
              <a:rPr b="1" dirty="0" lang="en-US"/>
              <a:t>depressed</a:t>
            </a:r>
            <a:r>
              <a:rPr dirty="0" lang="en-US"/>
              <a:t>, </a:t>
            </a:r>
            <a:r>
              <a:rPr b="1" dirty="0" lang="en-US"/>
              <a:t>elevated </a:t>
            </a:r>
            <a:r>
              <a:rPr dirty="0" lang="en-US"/>
              <a:t>and </a:t>
            </a:r>
            <a:r>
              <a:rPr b="1" dirty="0" lang="en-US"/>
              <a:t>manic</a:t>
            </a:r>
            <a:r>
              <a:rPr dirty="0" lang="en-US"/>
              <a:t>.</a:t>
            </a:r>
          </a:p>
          <a:p>
            <a:pPr indent="0" marL="0">
              <a:buNone/>
            </a:pPr>
            <a:endParaRPr b="1" dirty="0"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398" name=""/>
        <p:cNvGrpSpPr/>
        <p:nvPr/>
      </p:nvGrpSpPr>
      <p:grpSpPr>
        <a:xfrm>
          <a:off x="0" y="0"/>
          <a:ext cx="0" cy="0"/>
          <a:chOff x="0" y="0"/>
          <a:chExt cx="0" cy="0"/>
        </a:xfrm>
      </p:grpSpPr>
      <p:sp>
        <p:nvSpPr>
          <p:cNvPr id="1048782" name="Content Placeholder 2"/>
          <p:cNvSpPr>
            <a:spLocks noGrp="1"/>
          </p:cNvSpPr>
          <p:nvPr>
            <p:ph idx="1"/>
          </p:nvPr>
        </p:nvSpPr>
        <p:spPr>
          <a:xfrm>
            <a:off x="838200" y="215152"/>
            <a:ext cx="10515600" cy="6379285"/>
          </a:xfrm>
        </p:spPr>
        <p:txBody>
          <a:bodyPr>
            <a:normAutofit fontScale="92500" lnSpcReduction="10000"/>
          </a:bodyPr>
          <a:p>
            <a:pPr indent="0" lvl="0" marL="0">
              <a:buNone/>
            </a:pPr>
            <a:r>
              <a:rPr b="1" dirty="0" lang="en-US">
                <a:solidFill>
                  <a:prstClr val="black"/>
                </a:solidFill>
              </a:rPr>
              <a:t>Normal mood</a:t>
            </a:r>
          </a:p>
          <a:p>
            <a:r>
              <a:rPr dirty="0" lang="en-US">
                <a:solidFill>
                  <a:prstClr val="black"/>
                </a:solidFill>
              </a:rPr>
              <a:t>Normal person experiences a wide range of moods but they are in control of their moods and affects. In mood disorder the sense of control is lost and there is subjective experience of great distress.</a:t>
            </a:r>
          </a:p>
          <a:p>
            <a:pPr indent="0" marL="0">
              <a:buNone/>
            </a:pPr>
            <a:r>
              <a:rPr b="1" dirty="0" lang="en-US">
                <a:solidFill>
                  <a:prstClr val="black"/>
                </a:solidFill>
              </a:rPr>
              <a:t>Depressed mood</a:t>
            </a:r>
          </a:p>
          <a:p>
            <a:r>
              <a:rPr dirty="0" lang="en-US">
                <a:solidFill>
                  <a:prstClr val="black"/>
                </a:solidFill>
              </a:rPr>
              <a:t>Depressed mood, decrease pleasure (anhedonia), loss of energy and interest, increased fatigue, loss of confidence, low self esteem, inappropriate guilty feelings and recurrent suicidal ideas, difficulty in concentrating, loss of appetite, insomnia and thought of death. There is impaired interpersonal, social, and occupational functioning.</a:t>
            </a:r>
          </a:p>
          <a:p>
            <a:pPr indent="0" marL="0">
              <a:buNone/>
            </a:pPr>
            <a:r>
              <a:rPr b="1" dirty="0" lang="en-US">
                <a:solidFill>
                  <a:prstClr val="black"/>
                </a:solidFill>
              </a:rPr>
              <a:t>Elevated mood</a:t>
            </a:r>
          </a:p>
          <a:p>
            <a:r>
              <a:rPr dirty="0" lang="en-US">
                <a:solidFill>
                  <a:prstClr val="black"/>
                </a:solidFill>
              </a:rPr>
              <a:t>Patients with elevated mood demonstrate expansive, flight of ideas, decreased sleep, heightened self esteem and grandiose ideas.</a:t>
            </a:r>
          </a:p>
          <a:p>
            <a:pPr indent="0" marL="0">
              <a:buNone/>
            </a:pPr>
            <a:r>
              <a:rPr b="1" dirty="0" lang="en-US">
                <a:solidFill>
                  <a:prstClr val="black"/>
                </a:solidFill>
              </a:rPr>
              <a:t>Manic episode</a:t>
            </a:r>
          </a:p>
          <a:p>
            <a:r>
              <a:rPr b="1" dirty="0" lang="en-US">
                <a:solidFill>
                  <a:prstClr val="black"/>
                </a:solidFill>
              </a:rPr>
              <a:t> </a:t>
            </a:r>
            <a:r>
              <a:rPr dirty="0" lang="en-US">
                <a:solidFill>
                  <a:prstClr val="black"/>
                </a:solidFill>
              </a:rPr>
              <a:t>is an episode of an abnormally and persistently elevated, expansive or irritable mood for at least one week.</a:t>
            </a:r>
            <a:endParaRPr b="1" dirty="0" lang="en-US">
              <a:solidFill>
                <a:prstClr val="black"/>
              </a:solidFill>
            </a:endParaRPr>
          </a:p>
          <a:p>
            <a:pPr indent="0" marL="0">
              <a:buNone/>
            </a:pPr>
            <a:endParaRPr dirty="0"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399" name=""/>
        <p:cNvGrpSpPr/>
        <p:nvPr/>
      </p:nvGrpSpPr>
      <p:grpSpPr>
        <a:xfrm>
          <a:off x="0" y="0"/>
          <a:ext cx="0" cy="0"/>
          <a:chOff x="0" y="0"/>
          <a:chExt cx="0" cy="0"/>
        </a:xfrm>
      </p:grpSpPr>
      <p:sp>
        <p:nvSpPr>
          <p:cNvPr id="1048783" name="Content Placeholder 2"/>
          <p:cNvSpPr>
            <a:spLocks noGrp="1"/>
          </p:cNvSpPr>
          <p:nvPr>
            <p:ph idx="1"/>
          </p:nvPr>
        </p:nvSpPr>
        <p:spPr>
          <a:xfrm>
            <a:off x="838200" y="236668"/>
            <a:ext cx="10515600" cy="6314739"/>
          </a:xfrm>
        </p:spPr>
        <p:txBody>
          <a:bodyPr/>
          <a:p>
            <a:pPr indent="0" marL="0">
              <a:buNone/>
            </a:pPr>
            <a:r>
              <a:rPr b="1" dirty="0" lang="en-US"/>
              <a:t>                                   Types of mood disorders</a:t>
            </a:r>
          </a:p>
          <a:p>
            <a:pPr indent="0" marL="0">
              <a:buNone/>
            </a:pPr>
            <a:r>
              <a:rPr b="1" dirty="0" lang="en-US"/>
              <a:t>Depressive disorders:</a:t>
            </a:r>
          </a:p>
          <a:p>
            <a:pPr>
              <a:buFont typeface="Wingdings" panose="05000000000000000000" pitchFamily="2" charset="2"/>
              <a:buChar char="v"/>
            </a:pPr>
            <a:r>
              <a:rPr dirty="0" lang="en-US"/>
              <a:t> Unipolar/major depression,</a:t>
            </a:r>
          </a:p>
          <a:p>
            <a:pPr>
              <a:buFont typeface="Wingdings" panose="05000000000000000000" pitchFamily="2" charset="2"/>
              <a:buChar char="v"/>
            </a:pPr>
            <a:r>
              <a:rPr dirty="0" lang="en-US"/>
              <a:t> Dysthymia, </a:t>
            </a:r>
          </a:p>
          <a:p>
            <a:pPr>
              <a:buFont typeface="Wingdings" panose="05000000000000000000" pitchFamily="2" charset="2"/>
              <a:buChar char="v"/>
            </a:pPr>
            <a:r>
              <a:rPr dirty="0" lang="en-US"/>
              <a:t>Seasonal affective disorder.</a:t>
            </a:r>
          </a:p>
          <a:p>
            <a:pPr indent="0" marL="0">
              <a:buNone/>
            </a:pPr>
            <a:r>
              <a:rPr b="1" dirty="0" lang="en-US"/>
              <a:t>Bipolar disorders:</a:t>
            </a:r>
            <a:r>
              <a:rPr dirty="0" lang="en-US"/>
              <a:t> </a:t>
            </a:r>
          </a:p>
          <a:p>
            <a:pPr>
              <a:buFont typeface="Wingdings" panose="05000000000000000000" pitchFamily="2" charset="2"/>
              <a:buChar char="v"/>
            </a:pPr>
            <a:r>
              <a:rPr dirty="0" lang="en-US"/>
              <a:t>bipolar I,</a:t>
            </a:r>
          </a:p>
          <a:p>
            <a:pPr>
              <a:buFont typeface="Wingdings" panose="05000000000000000000" pitchFamily="2" charset="2"/>
              <a:buChar char="v"/>
            </a:pPr>
            <a:r>
              <a:rPr dirty="0" lang="en-US"/>
              <a:t>bipolar II</a:t>
            </a:r>
          </a:p>
          <a:p>
            <a:pPr>
              <a:buFont typeface="Wingdings" panose="05000000000000000000" pitchFamily="2" charset="2"/>
              <a:buChar char="v"/>
            </a:pPr>
            <a:r>
              <a:rPr dirty="0" lang="en-US"/>
              <a:t>Cyclothymia</a:t>
            </a:r>
          </a:p>
          <a:p>
            <a:pPr indent="0" marL="0">
              <a:buNone/>
            </a:pPr>
            <a:endParaRPr dirty="0" lang="en-US"/>
          </a:p>
          <a:p>
            <a:pPr indent="0" marL="0">
              <a:buNone/>
            </a:pPr>
            <a:endParaRPr b="1"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617" name="Content Placeholder 2"/>
          <p:cNvSpPr>
            <a:spLocks noGrp="1"/>
          </p:cNvSpPr>
          <p:nvPr>
            <p:ph idx="1"/>
          </p:nvPr>
        </p:nvSpPr>
        <p:spPr>
          <a:xfrm>
            <a:off x="838200" y="290456"/>
            <a:ext cx="10515600" cy="6099586"/>
          </a:xfrm>
        </p:spPr>
        <p:txBody>
          <a:bodyPr/>
          <a:p>
            <a:pPr indent="0" marL="0">
              <a:buNone/>
            </a:pPr>
            <a:r>
              <a:rPr dirty="0" lang="en-US"/>
              <a:t>  d)</a:t>
            </a:r>
            <a:r>
              <a:rPr b="1" dirty="0" lang="en-US"/>
              <a:t>social relationship and attachment bond</a:t>
            </a:r>
          </a:p>
          <a:p>
            <a:r>
              <a:rPr dirty="0" lang="en-US"/>
              <a:t>Attachment bond relationship suggest a basis for separation anxiety, grieving and mourning that occurs with a loss.</a:t>
            </a:r>
          </a:p>
          <a:p>
            <a:r>
              <a:rPr dirty="0" lang="en-US"/>
              <a:t>The intensity and duration of the response to separation depends on</a:t>
            </a:r>
          </a:p>
          <a:p>
            <a:pPr>
              <a:buFont typeface="Wingdings" panose="05000000000000000000" pitchFamily="2" charset="2"/>
              <a:buChar char="Ø"/>
            </a:pPr>
            <a:r>
              <a:rPr dirty="0" lang="en-US"/>
              <a:t> the individuals history of separation, </a:t>
            </a:r>
          </a:p>
          <a:p>
            <a:pPr>
              <a:buFont typeface="Wingdings" panose="05000000000000000000" pitchFamily="2" charset="2"/>
              <a:buChar char="Ø"/>
            </a:pPr>
            <a:r>
              <a:rPr dirty="0" lang="en-US"/>
              <a:t>the importance of the relationship disrupted </a:t>
            </a:r>
          </a:p>
          <a:p>
            <a:pPr>
              <a:buFont typeface="Wingdings" panose="05000000000000000000" pitchFamily="2" charset="2"/>
              <a:buChar char="Ø"/>
            </a:pPr>
            <a:r>
              <a:rPr dirty="0" lang="en-US"/>
              <a:t>the availability of other supportive attachment.</a:t>
            </a:r>
          </a:p>
          <a:p>
            <a:pPr>
              <a:buFont typeface="Wingdings" panose="05000000000000000000" pitchFamily="2" charset="2"/>
              <a:buChar char="Ø"/>
            </a:pPr>
            <a:endParaRPr dirty="0" lang="en-US"/>
          </a:p>
          <a:p>
            <a:pPr indent="0" marL="0">
              <a:buNone/>
            </a:pPr>
            <a:endParaRPr dirty="0"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400" name=""/>
        <p:cNvGrpSpPr/>
        <p:nvPr/>
      </p:nvGrpSpPr>
      <p:grpSpPr>
        <a:xfrm>
          <a:off x="0" y="0"/>
          <a:ext cx="0" cy="0"/>
          <a:chOff x="0" y="0"/>
          <a:chExt cx="0" cy="0"/>
        </a:xfrm>
      </p:grpSpPr>
      <p:sp>
        <p:nvSpPr>
          <p:cNvPr id="1048784" name="Content Placeholder 2"/>
          <p:cNvSpPr>
            <a:spLocks noGrp="1"/>
          </p:cNvSpPr>
          <p:nvPr>
            <p:ph idx="1"/>
          </p:nvPr>
        </p:nvSpPr>
        <p:spPr>
          <a:xfrm>
            <a:off x="838200" y="322728"/>
            <a:ext cx="10515600" cy="6260951"/>
          </a:xfrm>
        </p:spPr>
        <p:txBody>
          <a:bodyPr>
            <a:normAutofit fontScale="85000" lnSpcReduction="20000"/>
          </a:bodyPr>
          <a:p>
            <a:pPr indent="0" marL="0">
              <a:buNone/>
            </a:pPr>
            <a:r>
              <a:rPr b="1" dirty="0" sz="3200" lang="en-US"/>
              <a:t>                                      1. Depressive disorders</a:t>
            </a:r>
          </a:p>
          <a:p>
            <a:pPr indent="0" marL="0">
              <a:buNone/>
            </a:pPr>
            <a:r>
              <a:rPr b="1" dirty="0" sz="3200" lang="en-US"/>
              <a:t>a)</a:t>
            </a:r>
            <a:r>
              <a:rPr b="1" dirty="0" lang="en-US"/>
              <a:t>Unipolar/major depressive disorders</a:t>
            </a:r>
          </a:p>
          <a:p>
            <a:r>
              <a:rPr dirty="0" lang="en-US"/>
              <a:t>There is one or more major depressive episode.</a:t>
            </a:r>
          </a:p>
          <a:p>
            <a:r>
              <a:rPr dirty="0" lang="en-US"/>
              <a:t>Depression occurring without a history of manic, mixed or hypomanic episode.</a:t>
            </a:r>
          </a:p>
          <a:p>
            <a:r>
              <a:rPr dirty="0" lang="en-US"/>
              <a:t>Diagnosis is based on the patients self reported experience and observed behavior.</a:t>
            </a:r>
          </a:p>
          <a:p>
            <a:r>
              <a:rPr dirty="0" lang="en-US"/>
              <a:t>The course varies widely from one-off occurrence to a life long disorder with recurrent episodes.</a:t>
            </a:r>
          </a:p>
          <a:p>
            <a:r>
              <a:rPr dirty="0" lang="en-US"/>
              <a:t>A major depressive episode must last at least 2 weeks and the patient must experience the following:</a:t>
            </a:r>
          </a:p>
          <a:p>
            <a:pPr>
              <a:buFont typeface="Wingdings" panose="05000000000000000000" pitchFamily="2" charset="2"/>
              <a:buChar char="Ø"/>
            </a:pPr>
            <a:r>
              <a:rPr dirty="0" lang="en-US"/>
              <a:t>changes in appetite and sleep</a:t>
            </a:r>
          </a:p>
          <a:p>
            <a:pPr>
              <a:buFont typeface="Wingdings" panose="05000000000000000000" pitchFamily="2" charset="2"/>
              <a:buChar char="Ø"/>
            </a:pPr>
            <a:r>
              <a:rPr dirty="0" lang="en-US"/>
              <a:t>changes in sleep and activity</a:t>
            </a:r>
          </a:p>
          <a:p>
            <a:pPr>
              <a:buFont typeface="Wingdings" panose="05000000000000000000" pitchFamily="2" charset="2"/>
              <a:buChar char="Ø"/>
            </a:pPr>
            <a:r>
              <a:rPr dirty="0" lang="en-US"/>
              <a:t>Lack of energy and interest</a:t>
            </a:r>
          </a:p>
          <a:p>
            <a:pPr>
              <a:buFont typeface="Wingdings" panose="05000000000000000000" pitchFamily="2" charset="2"/>
              <a:buChar char="Ø"/>
            </a:pPr>
            <a:r>
              <a:rPr dirty="0" lang="en-US"/>
              <a:t>Feeling of guilt .</a:t>
            </a:r>
          </a:p>
          <a:p>
            <a:pPr>
              <a:buFont typeface="Wingdings" panose="05000000000000000000" pitchFamily="2" charset="2"/>
              <a:buChar char="Ø"/>
            </a:pPr>
            <a:r>
              <a:rPr dirty="0" lang="en-US"/>
              <a:t>Problem in thinking and decision making</a:t>
            </a:r>
          </a:p>
          <a:p>
            <a:pPr>
              <a:buFont typeface="Wingdings" panose="05000000000000000000" pitchFamily="2" charset="2"/>
              <a:buChar char="Ø"/>
            </a:pPr>
            <a:r>
              <a:rPr dirty="0" lang="en-US"/>
              <a:t>Recurring thoughts of death or suicide</a:t>
            </a:r>
          </a:p>
          <a:p>
            <a:pPr indent="0" marL="0">
              <a:buNone/>
            </a:pPr>
            <a:r>
              <a:rPr dirty="0" lang="en-US"/>
              <a:t>	</a:t>
            </a:r>
          </a:p>
          <a:p>
            <a:pPr indent="0" marL="0">
              <a:buNone/>
            </a:pPr>
            <a:endParaRPr dirty="0" lang="en-US"/>
          </a:p>
          <a:p>
            <a:pPr indent="0" marL="0">
              <a:buNone/>
            </a:pPr>
            <a:endParaRPr dirty="0"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401" name=""/>
        <p:cNvGrpSpPr/>
        <p:nvPr/>
      </p:nvGrpSpPr>
      <p:grpSpPr>
        <a:xfrm>
          <a:off x="0" y="0"/>
          <a:ext cx="0" cy="0"/>
          <a:chOff x="0" y="0"/>
          <a:chExt cx="0" cy="0"/>
        </a:xfrm>
      </p:grpSpPr>
      <p:sp>
        <p:nvSpPr>
          <p:cNvPr id="1048785" name="Content Placeholder 2"/>
          <p:cNvSpPr>
            <a:spLocks noGrp="1"/>
          </p:cNvSpPr>
          <p:nvPr>
            <p:ph idx="1"/>
          </p:nvPr>
        </p:nvSpPr>
        <p:spPr>
          <a:xfrm>
            <a:off x="838200" y="107576"/>
            <a:ext cx="10515600" cy="6379285"/>
          </a:xfrm>
        </p:spPr>
        <p:txBody>
          <a:bodyPr>
            <a:normAutofit fontScale="92500" lnSpcReduction="20000"/>
          </a:bodyPr>
          <a:p>
            <a:pPr indent="0" marL="0">
              <a:buNone/>
            </a:pPr>
            <a:r>
              <a:rPr b="1" dirty="0" lang="en-US"/>
              <a:t>                                      Depressive mood  cont.’</a:t>
            </a:r>
          </a:p>
          <a:p>
            <a:pPr indent="0" marL="0">
              <a:buNone/>
            </a:pPr>
            <a:r>
              <a:rPr dirty="0" lang="en-US"/>
              <a:t>The most common time of onset is  between the ages of 30 and 40, with a later peak between 50 and 60. major depression appears more in men than women.</a:t>
            </a:r>
          </a:p>
          <a:p>
            <a:pPr indent="0" marL="0">
              <a:buNone/>
            </a:pPr>
            <a:r>
              <a:rPr b="1" dirty="0" lang="en-US"/>
              <a:t>                                       Signs and symptoms </a:t>
            </a:r>
          </a:p>
          <a:p>
            <a:r>
              <a:rPr dirty="0" lang="en-US"/>
              <a:t>Major depression is a serious condition that significantly affects a </a:t>
            </a:r>
            <a:r>
              <a:rPr b="1" dirty="0" lang="en-US"/>
              <a:t>person’s work, family,  school life, sleeping,  eating habits </a:t>
            </a:r>
            <a:r>
              <a:rPr dirty="0" lang="en-US"/>
              <a:t>and general health.</a:t>
            </a:r>
          </a:p>
          <a:p>
            <a:r>
              <a:rPr dirty="0" lang="en-US"/>
              <a:t>There is loss of interest or pleasure in favorite activities. depressed people may be preoccupied with :</a:t>
            </a:r>
          </a:p>
          <a:p>
            <a:r>
              <a:rPr dirty="0" lang="en-US"/>
              <a:t>Feelings of worthlessness, inappropriate guilt, or regret, helplessness or hopelessness.</a:t>
            </a:r>
          </a:p>
          <a:p>
            <a:r>
              <a:rPr dirty="0" lang="en-US"/>
              <a:t>Poor concentration and memory</a:t>
            </a:r>
          </a:p>
          <a:p>
            <a:r>
              <a:rPr dirty="0" lang="en-US"/>
              <a:t>Withdrawal from social situations and activities, </a:t>
            </a:r>
          </a:p>
          <a:p>
            <a:r>
              <a:rPr dirty="0" lang="en-US"/>
              <a:t>Reduced libido (sex drive)</a:t>
            </a:r>
          </a:p>
          <a:p>
            <a:r>
              <a:rPr b="1" dirty="0" lang="en-US"/>
              <a:t>Thought of death or suicide</a:t>
            </a:r>
          </a:p>
          <a:p>
            <a:r>
              <a:rPr b="1" dirty="0" lang="en-US"/>
              <a:t>Insomnia in common</a:t>
            </a:r>
            <a:r>
              <a:rPr dirty="0" lang="en-US"/>
              <a:t>; the typical pattern is one of early morning wakening where the person reports waking up very early and being unable to get back to sleep.</a:t>
            </a:r>
          </a:p>
          <a:p>
            <a:pPr indent="0" marL="0">
              <a:buNone/>
            </a:pPr>
            <a:endParaRPr dirty="0"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402" name=""/>
        <p:cNvGrpSpPr/>
        <p:nvPr/>
      </p:nvGrpSpPr>
      <p:grpSpPr>
        <a:xfrm>
          <a:off x="0" y="0"/>
          <a:ext cx="0" cy="0"/>
          <a:chOff x="0" y="0"/>
          <a:chExt cx="0" cy="0"/>
        </a:xfrm>
      </p:grpSpPr>
      <p:sp>
        <p:nvSpPr>
          <p:cNvPr id="1048786" name="Content Placeholder 2"/>
          <p:cNvSpPr>
            <a:spLocks noGrp="1"/>
          </p:cNvSpPr>
          <p:nvPr>
            <p:ph idx="1"/>
          </p:nvPr>
        </p:nvSpPr>
        <p:spPr>
          <a:xfrm>
            <a:off x="838200" y="129090"/>
            <a:ext cx="10515600" cy="6508377"/>
          </a:xfrm>
        </p:spPr>
        <p:txBody>
          <a:bodyPr>
            <a:normAutofit fontScale="92500" lnSpcReduction="10000"/>
          </a:bodyPr>
          <a:p>
            <a:pPr indent="0" marL="0">
              <a:buNone/>
            </a:pPr>
            <a:r>
              <a:rPr b="1" dirty="0" lang="en-US"/>
              <a:t>                                                      S &amp; s cont.’</a:t>
            </a:r>
          </a:p>
          <a:p>
            <a:r>
              <a:rPr dirty="0" lang="en-US"/>
              <a:t>Hypersomnia, or oversleeping, is less common.</a:t>
            </a:r>
          </a:p>
          <a:p>
            <a:r>
              <a:rPr dirty="0" lang="en-US"/>
              <a:t>Appetite is  often decreased, with resulting weight loss, although increased and weight gain occasionally occurs.</a:t>
            </a:r>
          </a:p>
          <a:p>
            <a:r>
              <a:rPr dirty="0" lang="en-US"/>
              <a:t>Persistent physical symptoms such as fatigue, headaches, digestive problems, chronic pain and a feeling of sluggishness. </a:t>
            </a:r>
          </a:p>
          <a:p>
            <a:r>
              <a:rPr dirty="0" lang="en-US"/>
              <a:t>Agitated or slowed down.,</a:t>
            </a:r>
          </a:p>
          <a:p>
            <a:r>
              <a:rPr dirty="0" lang="en-US"/>
              <a:t>Older people with major depression often show symptoms such as forgetfulness.</a:t>
            </a:r>
          </a:p>
          <a:p>
            <a:r>
              <a:rPr dirty="0" lang="en-US"/>
              <a:t>Slowing in movement.</a:t>
            </a:r>
          </a:p>
          <a:p>
            <a:r>
              <a:rPr b="1" dirty="0" lang="en-US"/>
              <a:t>In severe cases</a:t>
            </a:r>
            <a:r>
              <a:rPr dirty="0" lang="en-US"/>
              <a:t>: psychotic symptoms such as delusion or, less commonly, hallucinations usually of an unpleasant nature.</a:t>
            </a:r>
          </a:p>
          <a:p>
            <a:r>
              <a:rPr dirty="0" lang="en-US"/>
              <a:t>In</a:t>
            </a:r>
            <a:r>
              <a:rPr b="1" dirty="0" lang="en-US"/>
              <a:t> children </a:t>
            </a:r>
            <a:r>
              <a:rPr dirty="0" lang="en-US"/>
              <a:t>and </a:t>
            </a:r>
            <a:r>
              <a:rPr b="1" dirty="0" lang="en-US"/>
              <a:t>adolescenc</a:t>
            </a:r>
            <a:r>
              <a:rPr dirty="0" lang="en-US"/>
              <a:t>e the mood may be irritable rather than depressed.</a:t>
            </a:r>
          </a:p>
          <a:p>
            <a:r>
              <a:rPr b="1" dirty="0" lang="en-US"/>
              <a:t>Children will exhibit </a:t>
            </a:r>
            <a:r>
              <a:rPr dirty="0" i="1" lang="en-US"/>
              <a:t>a </a:t>
            </a:r>
            <a:r>
              <a:rPr dirty="0" lang="en-US"/>
              <a:t>loss of interest in school and decline in academic performance.</a:t>
            </a:r>
          </a:p>
          <a:p>
            <a:pPr indent="0" marL="0">
              <a:buNone/>
            </a:pPr>
            <a:endParaRPr dirty="0" lang="en-US"/>
          </a:p>
          <a:p>
            <a:pPr indent="0" marL="0">
              <a:buNone/>
            </a:pPr>
            <a:endParaRPr dirty="0"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403" name=""/>
        <p:cNvGrpSpPr/>
        <p:nvPr/>
      </p:nvGrpSpPr>
      <p:grpSpPr>
        <a:xfrm>
          <a:off x="0" y="0"/>
          <a:ext cx="0" cy="0"/>
          <a:chOff x="0" y="0"/>
          <a:chExt cx="0" cy="0"/>
        </a:xfrm>
      </p:grpSpPr>
      <p:sp>
        <p:nvSpPr>
          <p:cNvPr id="1048787" name="Content Placeholder 2"/>
          <p:cNvSpPr>
            <a:spLocks noGrp="1"/>
          </p:cNvSpPr>
          <p:nvPr>
            <p:ph idx="1"/>
          </p:nvPr>
        </p:nvSpPr>
        <p:spPr>
          <a:xfrm>
            <a:off x="838200" y="247426"/>
            <a:ext cx="10515600" cy="6379285"/>
          </a:xfrm>
        </p:spPr>
        <p:txBody>
          <a:bodyPr>
            <a:normAutofit fontScale="92500" lnSpcReduction="20000"/>
          </a:bodyPr>
          <a:p>
            <a:pPr indent="0" marL="0">
              <a:buNone/>
            </a:pPr>
            <a:r>
              <a:rPr b="1" dirty="0" lang="en-US"/>
              <a:t>                                                         S&amp;s cont</a:t>
            </a:r>
            <a:r>
              <a:rPr dirty="0" lang="en-US"/>
              <a:t>.’</a:t>
            </a:r>
          </a:p>
          <a:p>
            <a:pPr indent="0" marL="0">
              <a:buNone/>
            </a:pPr>
            <a:r>
              <a:rPr b="1" dirty="0" lang="en-US"/>
              <a:t>Teenagers </a:t>
            </a:r>
            <a:r>
              <a:rPr dirty="0" lang="en-US"/>
              <a:t>begin abusing drugs or alcohol, or exhibit disruptive behavior.</a:t>
            </a:r>
          </a:p>
          <a:p>
            <a:pPr indent="0" marL="0">
              <a:buNone/>
            </a:pPr>
            <a:r>
              <a:rPr dirty="0" lang="en-US"/>
              <a:t>Thoughts or attempts of suicide are rare in children with major depression under 12 years of age.</a:t>
            </a:r>
          </a:p>
          <a:p>
            <a:pPr indent="0" marL="0">
              <a:buNone/>
            </a:pPr>
            <a:r>
              <a:rPr b="1" dirty="0" lang="en-US"/>
              <a:t>                                        Causes of depression</a:t>
            </a:r>
          </a:p>
          <a:p>
            <a:pPr indent="0" marL="0">
              <a:buNone/>
            </a:pPr>
            <a:r>
              <a:rPr b="1" dirty="0" lang="en-US">
                <a:solidFill>
                  <a:prstClr val="black"/>
                </a:solidFill>
              </a:rPr>
              <a:t>biological factor;</a:t>
            </a:r>
          </a:p>
          <a:p>
            <a:r>
              <a:rPr b="1" dirty="0" lang="en-US">
                <a:solidFill>
                  <a:prstClr val="black"/>
                </a:solidFill>
              </a:rPr>
              <a:t>Genetic : </a:t>
            </a:r>
            <a:r>
              <a:rPr dirty="0" lang="en-US">
                <a:solidFill>
                  <a:prstClr val="black"/>
                </a:solidFill>
              </a:rPr>
              <a:t>incidence of depression among relationship of affected families is higher than in the general population.</a:t>
            </a:r>
          </a:p>
          <a:p>
            <a:r>
              <a:rPr dirty="0" lang="en-US">
                <a:solidFill>
                  <a:prstClr val="black"/>
                </a:solidFill>
              </a:rPr>
              <a:t>This has been explained by the monoamine theory of depression:</a:t>
            </a:r>
          </a:p>
          <a:p>
            <a:r>
              <a:rPr dirty="0" lang="en-US">
                <a:solidFill>
                  <a:prstClr val="black"/>
                </a:solidFill>
              </a:rPr>
              <a:t>The theory postulates that the deficit of certain neurotransmitters is corresponding features  of depression.</a:t>
            </a:r>
          </a:p>
          <a:p>
            <a:r>
              <a:rPr b="1" dirty="0" lang="en-US">
                <a:solidFill>
                  <a:prstClr val="black"/>
                </a:solidFill>
              </a:rPr>
              <a:t>Increased of norepinephrine</a:t>
            </a:r>
            <a:r>
              <a:rPr dirty="0" lang="en-US">
                <a:solidFill>
                  <a:prstClr val="black"/>
                </a:solidFill>
              </a:rPr>
              <a:t> may be related to increased alertness and energy as well as anxiety, attention, and interest in life.</a:t>
            </a:r>
          </a:p>
          <a:p>
            <a:r>
              <a:rPr b="1" dirty="0" lang="en-US">
                <a:solidFill>
                  <a:prstClr val="black"/>
                </a:solidFill>
              </a:rPr>
              <a:t>Lack of serotonin</a:t>
            </a:r>
            <a:r>
              <a:rPr dirty="0" lang="en-US">
                <a:solidFill>
                  <a:prstClr val="black"/>
                </a:solidFill>
              </a:rPr>
              <a:t> is related to depression anxiety obsession and compulsions.</a:t>
            </a:r>
            <a:endParaRPr b="1" dirty="0" lang="en-US">
              <a:solidFill>
                <a:prstClr val="black"/>
              </a:solidFill>
            </a:endParaRPr>
          </a:p>
          <a:p>
            <a:r>
              <a:rPr b="1" dirty="0" lang="en-US">
                <a:solidFill>
                  <a:prstClr val="black"/>
                </a:solidFill>
              </a:rPr>
              <a:t>Lack of dopamine </a:t>
            </a:r>
            <a:r>
              <a:rPr dirty="0" lang="en-US">
                <a:solidFill>
                  <a:prstClr val="black"/>
                </a:solidFill>
              </a:rPr>
              <a:t>is related to decreased attention, motivation, pleasure, and reward as well as reduced interest in life.</a:t>
            </a:r>
            <a:endParaRPr dirty="0"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404" name=""/>
        <p:cNvGrpSpPr/>
        <p:nvPr/>
      </p:nvGrpSpPr>
      <p:grpSpPr>
        <a:xfrm>
          <a:off x="0" y="0"/>
          <a:ext cx="0" cy="0"/>
          <a:chOff x="0" y="0"/>
          <a:chExt cx="0" cy="0"/>
        </a:xfrm>
      </p:grpSpPr>
      <p:sp>
        <p:nvSpPr>
          <p:cNvPr id="1048788" name="Content Placeholder 2"/>
          <p:cNvSpPr>
            <a:spLocks noGrp="1"/>
          </p:cNvSpPr>
          <p:nvPr>
            <p:ph idx="1"/>
          </p:nvPr>
        </p:nvSpPr>
        <p:spPr>
          <a:xfrm>
            <a:off x="472440" y="279699"/>
            <a:ext cx="10515600" cy="6390042"/>
          </a:xfrm>
        </p:spPr>
        <p:txBody>
          <a:bodyPr>
            <a:normAutofit/>
          </a:bodyPr>
          <a:p>
            <a:pPr indent="0" marL="0">
              <a:buNone/>
            </a:pPr>
            <a:r>
              <a:rPr b="1" dirty="0" lang="en-US"/>
              <a:t>Psychological factors</a:t>
            </a:r>
          </a:p>
          <a:p>
            <a:pPr indent="0" marL="0">
              <a:buNone/>
            </a:pPr>
            <a:r>
              <a:rPr dirty="0" lang="en-US"/>
              <a:t>This includes the complex development of personality and how a person has learned to cope with the external environmental factors, </a:t>
            </a:r>
            <a:r>
              <a:rPr b="1" dirty="0" lang="en-US"/>
              <a:t>such as stressful events</a:t>
            </a:r>
            <a:r>
              <a:rPr dirty="0" lang="en-US"/>
              <a:t> ( death of a parent or a loved one), </a:t>
            </a:r>
            <a:r>
              <a:rPr b="1" dirty="0" lang="en-US"/>
              <a:t>school related problems</a:t>
            </a:r>
            <a:r>
              <a:rPr dirty="0" lang="en-US"/>
              <a:t>, </a:t>
            </a:r>
            <a:r>
              <a:rPr b="1" dirty="0" lang="en-US"/>
              <a:t>abandonment or rejection</a:t>
            </a:r>
            <a:r>
              <a:rPr dirty="0" lang="en-US"/>
              <a:t>,</a:t>
            </a:r>
            <a:r>
              <a:rPr b="1" dirty="0" lang="en-US"/>
              <a:t> neglect</a:t>
            </a:r>
            <a:r>
              <a:rPr dirty="0" lang="en-US"/>
              <a:t>, </a:t>
            </a:r>
            <a:r>
              <a:rPr b="1" dirty="0" lang="en-US"/>
              <a:t>chronic illness </a:t>
            </a:r>
            <a:r>
              <a:rPr dirty="0" lang="en-US"/>
              <a:t>and </a:t>
            </a:r>
            <a:r>
              <a:rPr b="1" dirty="0" lang="en-US"/>
              <a:t>physical, </a:t>
            </a:r>
            <a:r>
              <a:rPr dirty="0" lang="en-US"/>
              <a:t>psychological or sexual abuse) increase the risk of </a:t>
            </a:r>
            <a:r>
              <a:rPr b="1" dirty="0" lang="en-US"/>
              <a:t>depression later in life.</a:t>
            </a:r>
          </a:p>
          <a:p>
            <a:pPr indent="0" marL="0">
              <a:buNone/>
            </a:pPr>
            <a:r>
              <a:rPr b="1" dirty="0" lang="en-US"/>
              <a:t>Other causes include</a:t>
            </a:r>
          </a:p>
          <a:p>
            <a:pPr lvl="2">
              <a:buFont typeface="Wingdings" panose="05000000000000000000" pitchFamily="2" charset="2"/>
              <a:buChar char="Ø"/>
            </a:pPr>
            <a:r>
              <a:rPr dirty="0" lang="en-US"/>
              <a:t> </a:t>
            </a:r>
            <a:r>
              <a:rPr dirty="0" sz="2600" lang="en-US"/>
              <a:t>psychoactive substance use- cocaine, heroin, alcohol.</a:t>
            </a:r>
          </a:p>
          <a:p>
            <a:pPr lvl="2">
              <a:buFont typeface="Wingdings" panose="05000000000000000000" pitchFamily="2" charset="2"/>
              <a:buChar char="Ø"/>
            </a:pPr>
            <a:r>
              <a:rPr dirty="0" sz="2600" lang="en-US"/>
              <a:t>Drugs- antihypertensive e.g. risperidone, </a:t>
            </a:r>
            <a:r>
              <a:rPr dirty="0" sz="2600" lang="en-US" err="1"/>
              <a:t>aldomet</a:t>
            </a:r>
            <a:endParaRPr dirty="0" sz="2600" lang="en-US"/>
          </a:p>
          <a:p>
            <a:pPr lvl="2">
              <a:buFont typeface="Wingdings" panose="05000000000000000000" pitchFamily="2" charset="2"/>
              <a:buChar char="Ø"/>
            </a:pPr>
            <a:r>
              <a:rPr dirty="0" sz="2600" lang="en-US"/>
              <a:t>Chronic medical condition – HIV , head injury.</a:t>
            </a:r>
          </a:p>
          <a:p>
            <a:endParaRPr dirty="0"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405" name=""/>
        <p:cNvGrpSpPr/>
        <p:nvPr/>
      </p:nvGrpSpPr>
      <p:grpSpPr>
        <a:xfrm>
          <a:off x="0" y="0"/>
          <a:ext cx="0" cy="0"/>
          <a:chOff x="0" y="0"/>
          <a:chExt cx="0" cy="0"/>
        </a:xfrm>
      </p:grpSpPr>
      <p:sp>
        <p:nvSpPr>
          <p:cNvPr id="1048789" name="Content Placeholder 2"/>
          <p:cNvSpPr>
            <a:spLocks noGrp="1"/>
          </p:cNvSpPr>
          <p:nvPr>
            <p:ph idx="1"/>
          </p:nvPr>
        </p:nvSpPr>
        <p:spPr>
          <a:xfrm>
            <a:off x="838200" y="258184"/>
            <a:ext cx="10515600" cy="5918779"/>
          </a:xfrm>
        </p:spPr>
        <p:txBody>
          <a:bodyPr/>
          <a:p>
            <a:pPr indent="0" marL="0">
              <a:buNone/>
            </a:pPr>
            <a:r>
              <a:rPr b="1" dirty="0" lang="en-US"/>
              <a:t>                                      Subtypes of depression</a:t>
            </a:r>
          </a:p>
          <a:p>
            <a:pPr indent="0" marL="0">
              <a:buNone/>
            </a:pPr>
            <a:r>
              <a:rPr b="1" dirty="0" lang="en-US"/>
              <a:t>1.</a:t>
            </a:r>
            <a:r>
              <a:rPr b="1" dirty="0" i="1" lang="en-US"/>
              <a:t>Melancholic depression/typical depression </a:t>
            </a:r>
          </a:p>
          <a:p>
            <a:pPr indent="0" marL="0">
              <a:buNone/>
            </a:pPr>
            <a:r>
              <a:rPr b="1" dirty="0" lang="en-US"/>
              <a:t> </a:t>
            </a:r>
            <a:r>
              <a:rPr dirty="0" lang="en-US"/>
              <a:t>characterised by:</a:t>
            </a:r>
          </a:p>
          <a:p>
            <a:r>
              <a:rPr dirty="0" lang="en-US"/>
              <a:t>A loss of pressure (anhedonia) in most or all activities.</a:t>
            </a:r>
          </a:p>
          <a:p>
            <a:r>
              <a:rPr dirty="0" lang="en-US"/>
              <a:t>A failure of reactivity to pleasurable stimuli.</a:t>
            </a:r>
          </a:p>
          <a:p>
            <a:r>
              <a:rPr dirty="0" lang="en-US"/>
              <a:t>A quality of depressed mood more pronounced than that of grief or loss.</a:t>
            </a:r>
          </a:p>
          <a:p>
            <a:r>
              <a:rPr dirty="0" lang="en-US"/>
              <a:t>A worsening of symptoms in the morning hours, early morning waking, psychomotor retardation,</a:t>
            </a:r>
          </a:p>
          <a:p>
            <a:r>
              <a:rPr dirty="0" lang="en-US"/>
              <a:t>Excessive weight loss or excessive guilt.</a:t>
            </a:r>
          </a:p>
          <a:p>
            <a:pPr indent="0" marL="0">
              <a:buNone/>
            </a:pPr>
            <a:endParaRPr dirty="0"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406" name=""/>
        <p:cNvGrpSpPr/>
        <p:nvPr/>
      </p:nvGrpSpPr>
      <p:grpSpPr>
        <a:xfrm>
          <a:off x="0" y="0"/>
          <a:ext cx="0" cy="0"/>
          <a:chOff x="0" y="0"/>
          <a:chExt cx="0" cy="0"/>
        </a:xfrm>
      </p:grpSpPr>
      <p:sp>
        <p:nvSpPr>
          <p:cNvPr id="1048790" name="Content Placeholder 2"/>
          <p:cNvSpPr>
            <a:spLocks noGrp="1"/>
          </p:cNvSpPr>
          <p:nvPr>
            <p:ph idx="1"/>
          </p:nvPr>
        </p:nvSpPr>
        <p:spPr>
          <a:xfrm>
            <a:off x="838200" y="139848"/>
            <a:ext cx="10515600" cy="6325497"/>
          </a:xfrm>
        </p:spPr>
        <p:txBody>
          <a:bodyPr/>
          <a:p>
            <a:pPr indent="0" marL="0">
              <a:buNone/>
            </a:pPr>
            <a:r>
              <a:rPr dirty="0" lang="en-US"/>
              <a:t>  2. </a:t>
            </a:r>
            <a:r>
              <a:rPr b="1" dirty="0" i="1" lang="en-US"/>
              <a:t>Atypical depression/paradoxical depression </a:t>
            </a:r>
          </a:p>
          <a:p>
            <a:pPr indent="0" marL="0">
              <a:buNone/>
            </a:pPr>
            <a:r>
              <a:rPr dirty="0" lang="en-US"/>
              <a:t>Is characterised by;</a:t>
            </a:r>
          </a:p>
          <a:p>
            <a:r>
              <a:rPr dirty="0" lang="en-US"/>
              <a:t>Mood reactivity (paradoxical anhedonia) and positivity</a:t>
            </a:r>
          </a:p>
          <a:p>
            <a:r>
              <a:rPr dirty="0" lang="en-US"/>
              <a:t>Significant weight gain</a:t>
            </a:r>
          </a:p>
          <a:p>
            <a:r>
              <a:rPr dirty="0" lang="en-US"/>
              <a:t>Increased appetite</a:t>
            </a:r>
          </a:p>
          <a:p>
            <a:r>
              <a:rPr dirty="0" lang="en-US"/>
              <a:t>Excessive sleep or somnolence (hypersomnia)</a:t>
            </a:r>
          </a:p>
          <a:p>
            <a:r>
              <a:rPr dirty="0" lang="en-US"/>
              <a:t>A sensation of heaviness in limbs known as leaden paralysis</a:t>
            </a:r>
          </a:p>
          <a:p>
            <a:r>
              <a:rPr dirty="0" lang="en-US"/>
              <a:t>Significant social impairment as a consequence of hypersensitivity to perceived interpersonal rejection.</a:t>
            </a: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407" name=""/>
        <p:cNvGrpSpPr/>
        <p:nvPr/>
      </p:nvGrpSpPr>
      <p:grpSpPr>
        <a:xfrm>
          <a:off x="0" y="0"/>
          <a:ext cx="0" cy="0"/>
          <a:chOff x="0" y="0"/>
          <a:chExt cx="0" cy="0"/>
        </a:xfrm>
      </p:grpSpPr>
      <p:sp>
        <p:nvSpPr>
          <p:cNvPr id="1048791" name="Content Placeholder 2"/>
          <p:cNvSpPr>
            <a:spLocks noGrp="1"/>
          </p:cNvSpPr>
          <p:nvPr>
            <p:ph idx="1"/>
          </p:nvPr>
        </p:nvSpPr>
        <p:spPr>
          <a:xfrm>
            <a:off x="838200" y="290456"/>
            <a:ext cx="10515600" cy="6153375"/>
          </a:xfrm>
        </p:spPr>
        <p:txBody>
          <a:bodyPr/>
          <a:p>
            <a:pPr indent="0" marL="0">
              <a:buNone/>
            </a:pPr>
            <a:r>
              <a:rPr b="1" dirty="0" lang="en-US"/>
              <a:t>3.</a:t>
            </a:r>
            <a:r>
              <a:rPr b="1" dirty="0" i="1" lang="en-US"/>
              <a:t>Catatonic depression</a:t>
            </a:r>
          </a:p>
          <a:p>
            <a:r>
              <a:rPr dirty="0" lang="en-US"/>
              <a:t>It is a rare and severe form of depression involving disturbance of motor behavior and other symptoms.</a:t>
            </a:r>
          </a:p>
          <a:p>
            <a:r>
              <a:rPr dirty="0" lang="en-US"/>
              <a:t>the person is mute and almost stupor</a:t>
            </a:r>
          </a:p>
          <a:p>
            <a:r>
              <a:rPr dirty="0" lang="en-US"/>
              <a:t>Either immobile or exhibits purposeless or bizarre movement</a:t>
            </a:r>
          </a:p>
          <a:p>
            <a:pPr indent="0" marL="0">
              <a:buNone/>
            </a:pPr>
            <a:r>
              <a:rPr b="1" dirty="0" lang="en-US"/>
              <a:t>4. </a:t>
            </a:r>
            <a:r>
              <a:rPr b="1" dirty="0" i="1" lang="en-US"/>
              <a:t>Postpartum depression</a:t>
            </a:r>
          </a:p>
          <a:p>
            <a:r>
              <a:rPr dirty="0" lang="en-US"/>
              <a:t>It is the intense, sustained and sometimes disabling depression experienced by women after delivery.</a:t>
            </a:r>
          </a:p>
          <a:p>
            <a:r>
              <a:rPr dirty="0" lang="en-US"/>
              <a:t>Post partum depression, which has incidence rate of 10 to 15%, typically sets in within three weeks before labour and last as long as three months.</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408" name=""/>
        <p:cNvGrpSpPr/>
        <p:nvPr/>
      </p:nvGrpSpPr>
      <p:grpSpPr>
        <a:xfrm>
          <a:off x="0" y="0"/>
          <a:ext cx="0" cy="0"/>
          <a:chOff x="0" y="0"/>
          <a:chExt cx="0" cy="0"/>
        </a:xfrm>
      </p:grpSpPr>
      <p:sp>
        <p:nvSpPr>
          <p:cNvPr id="1048792" name="Content Placeholder 2"/>
          <p:cNvSpPr>
            <a:spLocks noGrp="1"/>
          </p:cNvSpPr>
          <p:nvPr>
            <p:ph idx="1"/>
          </p:nvPr>
        </p:nvSpPr>
        <p:spPr>
          <a:xfrm>
            <a:off x="838200" y="613186"/>
            <a:ext cx="10515600" cy="5563777"/>
          </a:xfrm>
        </p:spPr>
        <p:txBody>
          <a:bodyPr/>
          <a:p>
            <a:pPr indent="0" lvl="0" marL="0">
              <a:buNone/>
            </a:pPr>
            <a:r>
              <a:rPr b="1" dirty="0" sz="3200" lang="en-US">
                <a:solidFill>
                  <a:prstClr val="black"/>
                </a:solidFill>
              </a:rPr>
              <a:t> b)dysthymia</a:t>
            </a:r>
          </a:p>
          <a:p>
            <a:pPr lvl="0"/>
            <a:r>
              <a:rPr dirty="0" sz="3200" lang="en-US">
                <a:solidFill>
                  <a:prstClr val="black"/>
                </a:solidFill>
              </a:rPr>
              <a:t>Dysthymia is a chronic, milder mood disturbance in which a person reports low mood almost daily over a span of 2 years.</a:t>
            </a:r>
          </a:p>
          <a:p>
            <a:pPr lvl="0"/>
            <a:r>
              <a:rPr dirty="0" sz="3200" lang="en-US">
                <a:solidFill>
                  <a:prstClr val="black"/>
                </a:solidFill>
              </a:rPr>
              <a:t>The symptoms are not as severe as those of major depression, although people with dysthymia are vulnerable to secondary episodes of major depression</a:t>
            </a:r>
            <a:r>
              <a:rPr dirty="0" sz="2600" lang="en-US">
                <a:solidFill>
                  <a:prstClr val="black"/>
                </a:solidFill>
              </a:rPr>
              <a:t>.</a:t>
            </a:r>
            <a:endParaRPr dirty="0" lang="en-US">
              <a:solidFill>
                <a:prstClr val="black"/>
              </a:solidFill>
            </a:endParaRPr>
          </a:p>
          <a:p>
            <a:pPr indent="0" marL="0">
              <a:buNone/>
            </a:pPr>
            <a:endParaRPr dirty="0"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409" name=""/>
        <p:cNvGrpSpPr/>
        <p:nvPr/>
      </p:nvGrpSpPr>
      <p:grpSpPr>
        <a:xfrm>
          <a:off x="0" y="0"/>
          <a:ext cx="0" cy="0"/>
          <a:chOff x="0" y="0"/>
          <a:chExt cx="0" cy="0"/>
        </a:xfrm>
      </p:grpSpPr>
      <p:sp>
        <p:nvSpPr>
          <p:cNvPr id="1048793" name="Content Placeholder 2"/>
          <p:cNvSpPr>
            <a:spLocks noGrp="1"/>
          </p:cNvSpPr>
          <p:nvPr>
            <p:ph idx="1"/>
          </p:nvPr>
        </p:nvSpPr>
        <p:spPr>
          <a:xfrm>
            <a:off x="870473" y="258183"/>
            <a:ext cx="10515600" cy="6314739"/>
          </a:xfrm>
        </p:spPr>
        <p:txBody>
          <a:bodyPr>
            <a:normAutofit fontScale="85000" lnSpcReduction="20000"/>
          </a:bodyPr>
          <a:p>
            <a:pPr indent="0" marL="0">
              <a:buNone/>
            </a:pPr>
            <a:r>
              <a:rPr dirty="0" sz="3500" lang="en-US"/>
              <a:t>                                 C) </a:t>
            </a:r>
            <a:r>
              <a:rPr b="1" dirty="0" sz="3500" lang="en-US"/>
              <a:t>Season affective disorder</a:t>
            </a:r>
          </a:p>
          <a:p>
            <a:r>
              <a:rPr dirty="0" sz="3000" lang="en-US"/>
              <a:t>Is a condition in which depressive episodes come on in autumn or winter and resolve in spring.</a:t>
            </a:r>
          </a:p>
          <a:p>
            <a:r>
              <a:rPr dirty="0" sz="3000" lang="en-US"/>
              <a:t>The diagnosis is made if at least two episodes have occurred in colder months with</a:t>
            </a:r>
            <a:r>
              <a:rPr b="1" dirty="0" sz="3000" lang="en-US"/>
              <a:t> none </a:t>
            </a:r>
            <a:r>
              <a:rPr dirty="0" sz="3000" lang="en-US"/>
              <a:t>at other times, over a two year period or longer.</a:t>
            </a:r>
          </a:p>
          <a:p>
            <a:pPr indent="0" marL="0">
              <a:lnSpc>
                <a:spcPct val="110000"/>
              </a:lnSpc>
              <a:spcBef>
                <a:spcPts val="0"/>
              </a:spcBef>
              <a:buSzPts val="1000"/>
              <a:buNone/>
              <a:tabLst>
                <a:tab algn="l" pos="457200"/>
              </a:tabLst>
            </a:pPr>
            <a:r>
              <a:rPr b="1" dirty="0" sz="3000" lang="en-US"/>
              <a:t>                                                        </a:t>
            </a:r>
            <a:r>
              <a:rPr b="1" dirty="0" sz="3000" lang="en-US" smtClean="0"/>
              <a:t>Treatment / management</a:t>
            </a:r>
            <a:endParaRPr b="1" dirty="0" sz="3000" lang="en-US"/>
          </a:p>
          <a:p>
            <a:pPr>
              <a:lnSpc>
                <a:spcPct val="110000"/>
              </a:lnSpc>
              <a:spcBef>
                <a:spcPts val="0"/>
              </a:spcBef>
              <a:buSzPts val="1000"/>
              <a:tabLst>
                <a:tab algn="l" pos="457200"/>
              </a:tabLst>
            </a:pPr>
            <a:r>
              <a:rPr b="1" dirty="0" sz="3000" lang="en-US"/>
              <a:t>Hospitalisation </a:t>
            </a:r>
            <a:r>
              <a:rPr dirty="0" sz="3000" lang="en-US"/>
              <a:t>in severe depression</a:t>
            </a:r>
          </a:p>
          <a:p>
            <a:pPr>
              <a:lnSpc>
                <a:spcPct val="110000"/>
              </a:lnSpc>
              <a:spcBef>
                <a:spcPts val="0"/>
              </a:spcBef>
              <a:buSzPts val="1000"/>
              <a:tabLst>
                <a:tab algn="l" pos="457200"/>
              </a:tabLst>
            </a:pPr>
            <a:r>
              <a:rPr b="1" dirty="0" sz="3000" lang="en-US"/>
              <a:t>medication</a:t>
            </a:r>
          </a:p>
          <a:p>
            <a:pPr>
              <a:lnSpc>
                <a:spcPct val="110000"/>
              </a:lnSpc>
              <a:spcBef>
                <a:spcPts val="0"/>
              </a:spcBef>
              <a:buSzPts val="1000"/>
              <a:tabLst>
                <a:tab algn="l" pos="457200"/>
              </a:tabLst>
            </a:pPr>
            <a:r>
              <a:rPr b="1" dirty="0" sz="3000" lang="en-US">
                <a:ea typeface="Times New Roman" panose="02020603050405020304" pitchFamily="18" charset="0"/>
              </a:rPr>
              <a:t>Electro Convulsive Therapy (ECT): </a:t>
            </a:r>
            <a:r>
              <a:rPr dirty="0" sz="3000" lang="en-US">
                <a:ea typeface="Times New Roman" panose="02020603050405020304" pitchFamily="18" charset="0"/>
              </a:rPr>
              <a:t>used in severe depression or mania as a last result</a:t>
            </a:r>
          </a:p>
          <a:p>
            <a:pPr>
              <a:lnSpc>
                <a:spcPct val="110000"/>
              </a:lnSpc>
              <a:spcBef>
                <a:spcPts val="0"/>
              </a:spcBef>
              <a:buSzPts val="1000"/>
              <a:tabLst>
                <a:tab algn="l" pos="457200"/>
              </a:tabLst>
            </a:pPr>
            <a:r>
              <a:rPr b="1" dirty="0" sz="3000" lang="en-US">
                <a:ea typeface="Times New Roman" panose="02020603050405020304" pitchFamily="18" charset="0"/>
              </a:rPr>
              <a:t>Safety </a:t>
            </a:r>
            <a:r>
              <a:rPr dirty="0" sz="3000" lang="en-US">
                <a:ea typeface="Times New Roman" panose="02020603050405020304" pitchFamily="18" charset="0"/>
              </a:rPr>
              <a:t>of patient and others</a:t>
            </a:r>
          </a:p>
          <a:p>
            <a:pPr>
              <a:lnSpc>
                <a:spcPct val="110000"/>
              </a:lnSpc>
              <a:spcBef>
                <a:spcPts val="0"/>
              </a:spcBef>
              <a:buSzPts val="1000"/>
              <a:tabLst>
                <a:tab algn="l" pos="457200"/>
              </a:tabLst>
            </a:pPr>
            <a:r>
              <a:rPr b="1" dirty="0" sz="3000" lang="en-US">
                <a:ea typeface="Times New Roman" panose="02020603050405020304" pitchFamily="18" charset="0"/>
              </a:rPr>
              <a:t>Psychotherapy </a:t>
            </a:r>
            <a:r>
              <a:rPr dirty="0" sz="3000" lang="en-US">
                <a:ea typeface="Times New Roman" panose="02020603050405020304" pitchFamily="18" charset="0"/>
              </a:rPr>
              <a:t>used to deal with issues of dependency and manipulation of loss experience and self-destructiveness treatment of choice in under 18.</a:t>
            </a:r>
          </a:p>
          <a:p>
            <a:pPr>
              <a:lnSpc>
                <a:spcPct val="110000"/>
              </a:lnSpc>
              <a:spcBef>
                <a:spcPts val="0"/>
              </a:spcBef>
              <a:buSzPts val="1000"/>
              <a:tabLst>
                <a:tab algn="l" pos="457200"/>
              </a:tabLst>
            </a:pPr>
            <a:r>
              <a:rPr dirty="0" sz="3000" lang="en-US">
                <a:ea typeface="Times New Roman" panose="02020603050405020304" pitchFamily="18" charset="0"/>
              </a:rPr>
              <a:t> </a:t>
            </a:r>
            <a:r>
              <a:rPr b="1" dirty="0" sz="3000" lang="en-US">
                <a:ea typeface="Times New Roman" panose="02020603050405020304" pitchFamily="18" charset="0"/>
              </a:rPr>
              <a:t>Behaviour therapy</a:t>
            </a:r>
            <a:r>
              <a:rPr dirty="0" sz="3000" lang="en-US">
                <a:ea typeface="Times New Roman" panose="02020603050405020304" pitchFamily="18" charset="0"/>
              </a:rPr>
              <a:t>, which focuses on rewarding acceptable behaviour and providing social skills </a:t>
            </a:r>
          </a:p>
          <a:p>
            <a:pPr indent="0" marL="0">
              <a:buNone/>
            </a:pPr>
            <a:endParaRPr b="1" dirty="0" lang="en-US"/>
          </a:p>
          <a:p>
            <a:pPr indent="0" marL="0">
              <a:buNone/>
            </a:pPr>
            <a:endParaRPr b="1"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618" name="Content Placeholder 2"/>
          <p:cNvSpPr>
            <a:spLocks noGrp="1"/>
          </p:cNvSpPr>
          <p:nvPr>
            <p:ph idx="1"/>
          </p:nvPr>
        </p:nvSpPr>
        <p:spPr>
          <a:xfrm>
            <a:off x="838200" y="290456"/>
            <a:ext cx="10515600" cy="6217920"/>
          </a:xfrm>
        </p:spPr>
        <p:txBody>
          <a:bodyPr>
            <a:normAutofit fontScale="96429" lnSpcReduction="20000"/>
          </a:bodyPr>
          <a:p>
            <a:pPr algn="just" indent="0" marL="0" marR="0">
              <a:spcBef>
                <a:spcPts val="0"/>
              </a:spcBef>
              <a:spcAft>
                <a:spcPts val="0"/>
              </a:spcAft>
              <a:buNone/>
            </a:pPr>
            <a:r>
              <a:rPr dirty="0" lang="en-US"/>
              <a:t>                                   </a:t>
            </a:r>
            <a:r>
              <a:rPr b="1" dirty="0" sz="3600" lang="en-US">
                <a:ea typeface="Times New Roman" panose="02020603050405020304" pitchFamily="18" charset="0"/>
              </a:rPr>
              <a:t>Social Learning Theory</a:t>
            </a:r>
            <a:r>
              <a:rPr dirty="0" sz="3600" lang="en-US">
                <a:ea typeface="Times New Roman" panose="02020603050405020304" pitchFamily="18" charset="0"/>
              </a:rPr>
              <a:t> </a:t>
            </a:r>
          </a:p>
          <a:p>
            <a:pPr algn="just" marL="0" marR="0">
              <a:spcBef>
                <a:spcPts val="0"/>
              </a:spcBef>
              <a:spcAft>
                <a:spcPts val="0"/>
              </a:spcAft>
            </a:pPr>
            <a:r>
              <a:rPr dirty="0" lang="en-US">
                <a:ea typeface="Times New Roman" panose="02020603050405020304" pitchFamily="18" charset="0"/>
              </a:rPr>
              <a:t>Erikson postulated eight human developmental stages which one has to go through in normal life.</a:t>
            </a:r>
          </a:p>
          <a:p>
            <a:pPr algn="just" marL="0" marR="0">
              <a:spcBef>
                <a:spcPts val="0"/>
              </a:spcBef>
              <a:spcAft>
                <a:spcPts val="0"/>
              </a:spcAft>
            </a:pPr>
            <a:r>
              <a:rPr dirty="0" lang="en-US">
                <a:ea typeface="Times New Roman" panose="02020603050405020304" pitchFamily="18" charset="0"/>
              </a:rPr>
              <a:t> He called them psychosocial stages. </a:t>
            </a:r>
          </a:p>
          <a:p>
            <a:pPr algn="just" marL="0" marR="0">
              <a:spcBef>
                <a:spcPts val="0"/>
              </a:spcBef>
              <a:spcAft>
                <a:spcPts val="0"/>
              </a:spcAft>
            </a:pPr>
            <a:r>
              <a:rPr dirty="0" lang="en-US">
                <a:ea typeface="Times New Roman" panose="02020603050405020304" pitchFamily="18" charset="0"/>
              </a:rPr>
              <a:t>Each stage is characterised by tasks or ego qualities, which one has to develop in normal life. You will now examine one stage at a time.</a:t>
            </a:r>
            <a:endParaRPr dirty="0" sz="4000" lang="en-US">
              <a:ea typeface="Times New Roman" panose="02020603050405020304" pitchFamily="18" charset="0"/>
            </a:endParaRPr>
          </a:p>
          <a:p>
            <a:pPr algn="just" indent="0" marL="0" marR="0">
              <a:spcBef>
                <a:spcPts val="0"/>
              </a:spcBef>
              <a:spcAft>
                <a:spcPts val="0"/>
              </a:spcAft>
              <a:buNone/>
            </a:pPr>
            <a:r>
              <a:rPr b="1" dirty="0" lang="en-US">
                <a:ea typeface="Times New Roman" panose="02020603050405020304" pitchFamily="18" charset="0"/>
              </a:rPr>
              <a:t> </a:t>
            </a:r>
            <a:endParaRPr dirty="0" sz="4000" lang="en-US">
              <a:ea typeface="Times New Roman" panose="02020603050405020304" pitchFamily="18" charset="0"/>
            </a:endParaRPr>
          </a:p>
          <a:p>
            <a:pPr algn="just" indent="0" lvl="0" marL="0">
              <a:spcBef>
                <a:spcPts val="0"/>
              </a:spcBef>
              <a:buNone/>
            </a:pPr>
            <a:r>
              <a:rPr b="1" dirty="0" lang="en-US">
                <a:ea typeface="Times New Roman" panose="02020603050405020304" pitchFamily="18" charset="0"/>
              </a:rPr>
              <a:t>Trust versus Mistrust (</a:t>
            </a:r>
            <a:r>
              <a:rPr b="1" dirty="0" lang="en-US">
                <a:solidFill>
                  <a:prstClr val="black"/>
                </a:solidFill>
                <a:ea typeface="Times New Roman" panose="02020603050405020304" pitchFamily="18" charset="0"/>
              </a:rPr>
              <a:t>0 - 18 months.)</a:t>
            </a:r>
            <a:endParaRPr b="1" dirty="0" sz="4000" lang="en-US">
              <a:solidFill>
                <a:prstClr val="black"/>
              </a:solidFill>
              <a:ea typeface="Times New Roman" panose="02020603050405020304" pitchFamily="18" charset="0"/>
            </a:endParaRPr>
          </a:p>
          <a:p>
            <a:pPr algn="just" marL="0" marR="0">
              <a:spcBef>
                <a:spcPts val="0"/>
              </a:spcBef>
              <a:spcAft>
                <a:spcPts val="0"/>
              </a:spcAft>
            </a:pPr>
            <a:r>
              <a:rPr dirty="0" lang="en-US">
                <a:ea typeface="Times New Roman" panose="02020603050405020304" pitchFamily="18" charset="0"/>
              </a:rPr>
              <a:t>This is attained during infancy. </a:t>
            </a:r>
            <a:r>
              <a:rPr b="1" dirty="0" lang="en-US">
                <a:ea typeface="Times New Roman" panose="02020603050405020304" pitchFamily="18" charset="0"/>
              </a:rPr>
              <a:t>Trust</a:t>
            </a:r>
            <a:r>
              <a:rPr dirty="0" lang="en-US">
                <a:ea typeface="Times New Roman" panose="02020603050405020304" pitchFamily="18" charset="0"/>
              </a:rPr>
              <a:t> is developed when the mother breastfeeds the infant as well as meeting other needs of the infant such as changing wet diapers</a:t>
            </a:r>
            <a:r>
              <a:rPr dirty="0" lang="en-US">
                <a:latin typeface="Arial" panose="020B0604020202020204" pitchFamily="34" charset="0"/>
                <a:ea typeface="Times New Roman" panose="02020603050405020304" pitchFamily="18" charset="0"/>
              </a:rPr>
              <a:t>.</a:t>
            </a:r>
          </a:p>
          <a:p>
            <a:pPr algn="just" indent="0" marL="0" marR="0">
              <a:spcBef>
                <a:spcPts val="0"/>
              </a:spcBef>
              <a:spcAft>
                <a:spcPts val="0"/>
              </a:spcAft>
              <a:buNone/>
            </a:pPr>
            <a:endParaRPr dirty="0" lang="en-US">
              <a:latin typeface="Arial" panose="020B0604020202020204" pitchFamily="34" charset="0"/>
              <a:ea typeface="Times New Roman" panose="02020603050405020304" pitchFamily="18" charset="0"/>
            </a:endParaRPr>
          </a:p>
          <a:p>
            <a:pPr indent="0" marL="0" marR="0">
              <a:spcBef>
                <a:spcPts val="0"/>
              </a:spcBef>
              <a:spcAft>
                <a:spcPts val="0"/>
              </a:spcAft>
              <a:buNone/>
            </a:pPr>
            <a:r>
              <a:rPr b="1" dirty="0" lang="en-US">
                <a:ea typeface="Times New Roman" panose="02020603050405020304" pitchFamily="18" charset="0"/>
              </a:rPr>
              <a:t> Autonomy versus Shame and Doubt</a:t>
            </a:r>
            <a:r>
              <a:rPr b="1" dirty="0" lang="en-US">
                <a:solidFill>
                  <a:prstClr val="black"/>
                </a:solidFill>
                <a:ea typeface="Times New Roman" panose="02020603050405020304" pitchFamily="18" charset="0"/>
              </a:rPr>
              <a:t> (18 months to 3 years) </a:t>
            </a:r>
            <a:endParaRPr b="1" dirty="0" sz="4000" lang="en-US">
              <a:ea typeface="Times New Roman" panose="02020603050405020304" pitchFamily="18" charset="0"/>
            </a:endParaRPr>
          </a:p>
          <a:p>
            <a:pPr marL="0" marR="0">
              <a:spcBef>
                <a:spcPts val="0"/>
              </a:spcBef>
              <a:spcAft>
                <a:spcPts val="0"/>
              </a:spcAft>
            </a:pPr>
            <a:r>
              <a:rPr dirty="0" lang="en-US">
                <a:ea typeface="Times New Roman" panose="02020603050405020304" pitchFamily="18" charset="0"/>
              </a:rPr>
              <a:t>During this period the child wants some independence from the mother. </a:t>
            </a:r>
            <a:endParaRPr dirty="0"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410" name=""/>
        <p:cNvGrpSpPr/>
        <p:nvPr/>
      </p:nvGrpSpPr>
      <p:grpSpPr>
        <a:xfrm>
          <a:off x="0" y="0"/>
          <a:ext cx="0" cy="0"/>
          <a:chOff x="0" y="0"/>
          <a:chExt cx="0" cy="0"/>
        </a:xfrm>
      </p:grpSpPr>
      <p:sp>
        <p:nvSpPr>
          <p:cNvPr id="1048794" name="Content Placeholder 2"/>
          <p:cNvSpPr>
            <a:spLocks noGrp="1"/>
          </p:cNvSpPr>
          <p:nvPr>
            <p:ph idx="1"/>
          </p:nvPr>
        </p:nvSpPr>
        <p:spPr>
          <a:xfrm>
            <a:off x="838200" y="204394"/>
            <a:ext cx="10515600" cy="6357769"/>
          </a:xfrm>
        </p:spPr>
        <p:txBody>
          <a:bodyPr>
            <a:normAutofit/>
          </a:bodyPr>
          <a:p>
            <a:pPr lvl="0">
              <a:lnSpc>
                <a:spcPct val="150000"/>
              </a:lnSpc>
              <a:spcBef>
                <a:spcPts val="0"/>
              </a:spcBef>
              <a:buSzPts val="1000"/>
              <a:tabLst>
                <a:tab algn="l" pos="457200"/>
              </a:tabLst>
            </a:pPr>
            <a:r>
              <a:rPr b="1" dirty="0" lang="en-US">
                <a:solidFill>
                  <a:prstClr val="black"/>
                </a:solidFill>
                <a:ea typeface="Times New Roman" panose="02020603050405020304" pitchFamily="18" charset="0"/>
              </a:rPr>
              <a:t>Maintenance of social support </a:t>
            </a:r>
            <a:r>
              <a:rPr dirty="0" lang="en-US">
                <a:solidFill>
                  <a:prstClr val="black"/>
                </a:solidFill>
                <a:ea typeface="Times New Roman" panose="02020603050405020304" pitchFamily="18" charset="0"/>
              </a:rPr>
              <a:t>by family members, workmates, etc.</a:t>
            </a:r>
          </a:p>
          <a:p>
            <a:pPr lvl="0">
              <a:lnSpc>
                <a:spcPct val="150000"/>
              </a:lnSpc>
              <a:spcBef>
                <a:spcPts val="0"/>
              </a:spcBef>
              <a:buSzPts val="1000"/>
              <a:tabLst>
                <a:tab algn="l" pos="457200"/>
              </a:tabLst>
            </a:pPr>
            <a:r>
              <a:rPr b="1" dirty="0" lang="en-US">
                <a:solidFill>
                  <a:prstClr val="black"/>
                </a:solidFill>
                <a:ea typeface="Times New Roman" panose="02020603050405020304" pitchFamily="18" charset="0"/>
              </a:rPr>
              <a:t>Assessment for suicide ideation </a:t>
            </a:r>
            <a:r>
              <a:rPr dirty="0" lang="en-US">
                <a:solidFill>
                  <a:prstClr val="black"/>
                </a:solidFill>
                <a:ea typeface="Times New Roman" panose="02020603050405020304" pitchFamily="18" charset="0"/>
              </a:rPr>
              <a:t>particularly for the depressed patients and prompt intervention</a:t>
            </a:r>
          </a:p>
          <a:p>
            <a:pPr lvl="0">
              <a:lnSpc>
                <a:spcPct val="150000"/>
              </a:lnSpc>
              <a:spcBef>
                <a:spcPts val="0"/>
              </a:spcBef>
              <a:buSzPts val="1000"/>
              <a:tabLst>
                <a:tab algn="l" pos="457200"/>
              </a:tabLst>
            </a:pPr>
            <a:r>
              <a:rPr b="1" dirty="0" lang="en-US">
                <a:solidFill>
                  <a:prstClr val="black"/>
                </a:solidFill>
                <a:ea typeface="Times New Roman" panose="02020603050405020304" pitchFamily="18" charset="0"/>
              </a:rPr>
              <a:t>Health education </a:t>
            </a:r>
            <a:r>
              <a:rPr dirty="0" lang="en-US">
                <a:solidFill>
                  <a:prstClr val="black"/>
                </a:solidFill>
                <a:ea typeface="Times New Roman" panose="02020603050405020304" pitchFamily="18" charset="0"/>
              </a:rPr>
              <a:t>is necessary to provide the patient with information about </a:t>
            </a:r>
            <a:r>
              <a:rPr b="1" dirty="0" lang="en-US">
                <a:solidFill>
                  <a:prstClr val="black"/>
                </a:solidFill>
                <a:ea typeface="Times New Roman" panose="02020603050405020304" pitchFamily="18" charset="0"/>
              </a:rPr>
              <a:t>affective disorders, major treatments </a:t>
            </a:r>
            <a:r>
              <a:rPr dirty="0" lang="en-US">
                <a:solidFill>
                  <a:prstClr val="black"/>
                </a:solidFill>
                <a:ea typeface="Times New Roman" panose="02020603050405020304" pitchFamily="18" charset="0"/>
              </a:rPr>
              <a:t>and prognosis.</a:t>
            </a:r>
          </a:p>
          <a:p>
            <a:pPr>
              <a:lnSpc>
                <a:spcPct val="150000"/>
              </a:lnSpc>
              <a:spcBef>
                <a:spcPts val="0"/>
              </a:spcBef>
              <a:buSzPts val="1000"/>
              <a:tabLst>
                <a:tab algn="l" pos="457200"/>
              </a:tabLst>
            </a:pPr>
            <a:r>
              <a:rPr dirty="0" lang="en-US">
                <a:solidFill>
                  <a:prstClr val="black"/>
                </a:solidFill>
                <a:ea typeface="Times New Roman" panose="02020603050405020304" pitchFamily="18" charset="0"/>
              </a:rPr>
              <a:t>Assist the patient and family in learning ways to manage stress.</a:t>
            </a:r>
          </a:p>
          <a:p>
            <a:pPr>
              <a:lnSpc>
                <a:spcPct val="150000"/>
              </a:lnSpc>
              <a:spcBef>
                <a:spcPts val="0"/>
              </a:spcBef>
              <a:buSzPts val="1000"/>
              <a:tabLst>
                <a:tab algn="l" pos="457200"/>
              </a:tabLst>
            </a:pPr>
            <a:r>
              <a:rPr b="1" dirty="0" lang="en-US">
                <a:solidFill>
                  <a:prstClr val="black"/>
                </a:solidFill>
                <a:ea typeface="Times New Roman" panose="02020603050405020304" pitchFamily="18" charset="0"/>
              </a:rPr>
              <a:t>Provide general nursing care. Safety, nutrition, self care, hygiene. </a:t>
            </a:r>
          </a:p>
          <a:p>
            <a:pPr indent="0" marL="0">
              <a:buNone/>
            </a:pPr>
            <a:r>
              <a:rPr dirty="0" lang="en-US">
                <a:solidFill>
                  <a:prstClr val="black"/>
                </a:solidFill>
              </a:rPr>
              <a:t>      </a:t>
            </a:r>
            <a:endParaRPr b="1" dirty="0"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411" name=""/>
        <p:cNvGrpSpPr/>
        <p:nvPr/>
      </p:nvGrpSpPr>
      <p:grpSpPr>
        <a:xfrm>
          <a:off x="0" y="0"/>
          <a:ext cx="0" cy="0"/>
          <a:chOff x="0" y="0"/>
          <a:chExt cx="0" cy="0"/>
        </a:xfrm>
      </p:grpSpPr>
      <p:sp>
        <p:nvSpPr>
          <p:cNvPr id="1048795" name="Title 1"/>
          <p:cNvSpPr>
            <a:spLocks noGrp="1"/>
          </p:cNvSpPr>
          <p:nvPr>
            <p:ph type="title"/>
          </p:nvPr>
        </p:nvSpPr>
        <p:spPr/>
        <p:txBody>
          <a:bodyPr/>
          <a:p>
            <a:pPr lvl="0">
              <a:spcBef>
                <a:spcPts val="1000"/>
              </a:spcBef>
            </a:pPr>
            <a:r>
              <a:rPr b="1" dirty="0" sz="2800" lang="en-US" smtClean="0">
                <a:solidFill>
                  <a:prstClr val="black"/>
                </a:solidFill>
                <a:latin typeface="Calibri" panose="020F0502020204030204"/>
              </a:rPr>
              <a:t>2. BIPOLAR </a:t>
            </a:r>
            <a:r>
              <a:rPr b="1" dirty="0" sz="2800" lang="en-US">
                <a:solidFill>
                  <a:prstClr val="black"/>
                </a:solidFill>
                <a:latin typeface="Calibri" panose="020F0502020204030204"/>
              </a:rPr>
              <a:t>DISORDERS (MANIC  DEPRESSIVE PSYCHOSIS)</a:t>
            </a:r>
            <a:br>
              <a:rPr b="1" dirty="0" sz="2800" lang="en-US">
                <a:solidFill>
                  <a:prstClr val="black"/>
                </a:solidFill>
                <a:latin typeface="Calibri" panose="020F0502020204030204"/>
              </a:rPr>
            </a:br>
            <a:endParaRPr dirty="0" lang="en-US"/>
          </a:p>
        </p:txBody>
      </p:sp>
      <p:sp>
        <p:nvSpPr>
          <p:cNvPr id="1048796" name="Content Placeholder 2"/>
          <p:cNvSpPr>
            <a:spLocks noGrp="1"/>
          </p:cNvSpPr>
          <p:nvPr>
            <p:ph idx="1"/>
          </p:nvPr>
        </p:nvSpPr>
        <p:spPr/>
        <p:txBody>
          <a:bodyPr>
            <a:normAutofit/>
          </a:bodyPr>
          <a:p>
            <a:pPr indent="0" lvl="0" marL="0">
              <a:lnSpc>
                <a:spcPct val="150000"/>
              </a:lnSpc>
              <a:buNone/>
            </a:pPr>
            <a:r>
              <a:rPr dirty="0" sz="3200" lang="en-US">
                <a:solidFill>
                  <a:prstClr val="black"/>
                </a:solidFill>
              </a:rPr>
              <a:t> </a:t>
            </a:r>
            <a:r>
              <a:rPr dirty="0" sz="3200" lang="en-US" smtClean="0">
                <a:solidFill>
                  <a:prstClr val="black"/>
                </a:solidFill>
              </a:rPr>
              <a:t>Bipolar </a:t>
            </a:r>
            <a:r>
              <a:rPr dirty="0" sz="3200" lang="en-US">
                <a:solidFill>
                  <a:prstClr val="black"/>
                </a:solidFill>
              </a:rPr>
              <a:t>disorders  is a condition in which depressive phases alternate with periods of </a:t>
            </a:r>
            <a:r>
              <a:rPr b="1" dirty="0" sz="3200" lang="en-US">
                <a:solidFill>
                  <a:prstClr val="black"/>
                </a:solidFill>
              </a:rPr>
              <a:t>hypomania</a:t>
            </a:r>
            <a:r>
              <a:rPr dirty="0" sz="3200" lang="en-US">
                <a:solidFill>
                  <a:prstClr val="black"/>
                </a:solidFill>
              </a:rPr>
              <a:t> and </a:t>
            </a:r>
            <a:r>
              <a:rPr b="1" dirty="0" sz="3200" lang="en-US">
                <a:solidFill>
                  <a:prstClr val="black"/>
                </a:solidFill>
              </a:rPr>
              <a:t>mania.</a:t>
            </a:r>
          </a:p>
          <a:p>
            <a:pPr indent="0" lvl="0" marL="0">
              <a:lnSpc>
                <a:spcPct val="150000"/>
              </a:lnSpc>
              <a:buNone/>
            </a:pPr>
            <a:r>
              <a:rPr b="1" dirty="0" sz="3200" lang="en-US">
                <a:solidFill>
                  <a:prstClr val="black"/>
                </a:solidFill>
              </a:rPr>
              <a:t>Clinical features of mania </a:t>
            </a:r>
          </a:p>
          <a:p>
            <a:pPr indent="0" lvl="0" marL="0">
              <a:lnSpc>
                <a:spcPct val="150000"/>
              </a:lnSpc>
              <a:buNone/>
            </a:pPr>
            <a:r>
              <a:rPr dirty="0" sz="3200" lang="en-US">
                <a:solidFill>
                  <a:prstClr val="black"/>
                </a:solidFill>
              </a:rPr>
              <a:t>Elevated, expansive/irritable mood which has </a:t>
            </a:r>
            <a:r>
              <a:rPr b="1" dirty="0" sz="3200" lang="en-US">
                <a:solidFill>
                  <a:prstClr val="black"/>
                </a:solidFill>
              </a:rPr>
              <a:t>4 stages:</a:t>
            </a:r>
            <a:endParaRPr dirty="0" sz="3200"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412" name=""/>
        <p:cNvGrpSpPr/>
        <p:nvPr/>
      </p:nvGrpSpPr>
      <p:grpSpPr>
        <a:xfrm>
          <a:off x="0" y="0"/>
          <a:ext cx="0" cy="0"/>
          <a:chOff x="0" y="0"/>
          <a:chExt cx="0" cy="0"/>
        </a:xfrm>
      </p:grpSpPr>
      <p:sp>
        <p:nvSpPr>
          <p:cNvPr id="1048797" name="Content Placeholder 2"/>
          <p:cNvSpPr>
            <a:spLocks noGrp="1"/>
          </p:cNvSpPr>
          <p:nvPr>
            <p:ph idx="1"/>
          </p:nvPr>
        </p:nvSpPr>
        <p:spPr>
          <a:xfrm>
            <a:off x="838200" y="193638"/>
            <a:ext cx="10515600" cy="6443830"/>
          </a:xfrm>
        </p:spPr>
        <p:txBody>
          <a:bodyPr>
            <a:normAutofit fontScale="92500" lnSpcReduction="10000"/>
          </a:bodyPr>
          <a:p>
            <a:pPr indent="-514350" lvl="0" marL="514350">
              <a:buFont typeface="+mj-lt"/>
              <a:buAutoNum type="alphaLcPeriod"/>
            </a:pPr>
            <a:r>
              <a:rPr b="1" dirty="0" lang="en-US">
                <a:solidFill>
                  <a:prstClr val="black"/>
                </a:solidFill>
              </a:rPr>
              <a:t>Stage I - hypomania (euphoria): </a:t>
            </a:r>
            <a:r>
              <a:rPr dirty="0" lang="en-US">
                <a:solidFill>
                  <a:prstClr val="black"/>
                </a:solidFill>
              </a:rPr>
              <a:t>mild elevated mood. Increased sense of well being not in keeping with the on going event. may increase productivity and creativity.</a:t>
            </a:r>
          </a:p>
          <a:p>
            <a:pPr indent="-514350" lvl="0" marL="514350">
              <a:buFont typeface="+mj-lt"/>
              <a:buAutoNum type="alphaLcPeriod"/>
            </a:pPr>
            <a:r>
              <a:rPr b="1" dirty="0" lang="en-US"/>
              <a:t>Stage II – classical mania (elation): </a:t>
            </a:r>
            <a:r>
              <a:rPr dirty="0" lang="en-US"/>
              <a:t>moderately elevated mood. Increased confidence, enjoyment and increased psychomotor activity.</a:t>
            </a:r>
          </a:p>
          <a:p>
            <a:pPr indent="-514350" lvl="0" marL="514350">
              <a:buFont typeface="+mj-lt"/>
              <a:buAutoNum type="alphaLcPeriod"/>
            </a:pPr>
            <a:r>
              <a:rPr b="1" dirty="0" lang="en-US"/>
              <a:t>Stage III- severe mania (excitation):</a:t>
            </a:r>
            <a:r>
              <a:rPr dirty="0" lang="en-US"/>
              <a:t> severe  elevated mood, intense elation with delusions of grandeur.</a:t>
            </a:r>
          </a:p>
          <a:p>
            <a:pPr indent="-514350" lvl="0" marL="514350">
              <a:buFont typeface="+mj-lt"/>
              <a:buAutoNum type="alphaLcPeriod"/>
            </a:pPr>
            <a:r>
              <a:rPr b="1" dirty="0" lang="en-US"/>
              <a:t>Stage IV- delirious</a:t>
            </a:r>
            <a:r>
              <a:rPr dirty="0" lang="en-US"/>
              <a:t>/ </a:t>
            </a:r>
            <a:r>
              <a:rPr b="1" dirty="0" lang="en-US"/>
              <a:t>stuporous mania/ecstasy</a:t>
            </a:r>
            <a:r>
              <a:rPr dirty="0" lang="en-US"/>
              <a:t>: very severe elevated mood, intense of rupture</a:t>
            </a:r>
            <a:r>
              <a:rPr b="1" dirty="0" lang="en-US"/>
              <a:t>.</a:t>
            </a:r>
          </a:p>
          <a:p>
            <a:pPr indent="0" lvl="0" marL="0">
              <a:buNone/>
            </a:pPr>
            <a:r>
              <a:rPr b="1" dirty="0" lang="en-US"/>
              <a:t>To be classified as manic episode </a:t>
            </a:r>
            <a:r>
              <a:rPr dirty="0" lang="en-US"/>
              <a:t>the following must have been consistently present</a:t>
            </a:r>
          </a:p>
          <a:p>
            <a:pPr indent="-514350" lvl="0" marL="514350">
              <a:buFont typeface="+mj-lt"/>
              <a:buAutoNum type="arabicPeriod"/>
            </a:pPr>
            <a:r>
              <a:rPr dirty="0" lang="en-US"/>
              <a:t>A persistently elevated, expansive or irritable mood.</a:t>
            </a:r>
          </a:p>
          <a:p>
            <a:pPr indent="-514350" lvl="0" marL="514350">
              <a:buFont typeface="+mj-lt"/>
              <a:buAutoNum type="arabicPeriod"/>
            </a:pPr>
            <a:r>
              <a:rPr dirty="0" lang="en-US"/>
              <a:t>Inflated self esteem or grandiosity</a:t>
            </a:r>
          </a:p>
          <a:p>
            <a:pPr indent="-514350" lvl="0" marL="514350">
              <a:buFont typeface="+mj-lt"/>
              <a:buAutoNum type="arabicPeriod"/>
            </a:pPr>
            <a:r>
              <a:rPr dirty="0" lang="en-US"/>
              <a:t>Decreased need to sleep e.g. feels rested after 3 hours of sleep.</a:t>
            </a:r>
          </a:p>
          <a:p>
            <a:pPr indent="-514350" lvl="0" marL="514350">
              <a:buFont typeface="+mj-lt"/>
              <a:buAutoNum type="arabicPeriod"/>
            </a:pPr>
            <a:r>
              <a:rPr dirty="0" lang="en-US"/>
              <a:t>More talkative than usual or  pressure to keep on talking (pressure of speech)</a:t>
            </a:r>
          </a:p>
          <a:p>
            <a:pPr indent="-514350" lvl="0" marL="514350">
              <a:buFont typeface="+mj-lt"/>
              <a:buAutoNum type="arabicPeriod"/>
            </a:pPr>
            <a:endParaRPr dirty="0" lang="en-US"/>
          </a:p>
          <a:p>
            <a:pPr indent="-514350" lvl="0" marL="514350">
              <a:buFont typeface="+mj-lt"/>
              <a:buAutoNum type="arabicPeriod"/>
            </a:pPr>
            <a:endParaRPr dirty="0" lang="en-US"/>
          </a:p>
          <a:p>
            <a:pPr indent="0" lvl="0" marL="0">
              <a:buNone/>
            </a:pPr>
            <a:endParaRPr dirty="0"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413" name=""/>
        <p:cNvGrpSpPr/>
        <p:nvPr/>
      </p:nvGrpSpPr>
      <p:grpSpPr>
        <a:xfrm>
          <a:off x="0" y="0"/>
          <a:ext cx="0" cy="0"/>
          <a:chOff x="0" y="0"/>
          <a:chExt cx="0" cy="0"/>
        </a:xfrm>
      </p:grpSpPr>
      <p:sp>
        <p:nvSpPr>
          <p:cNvPr id="1048798" name="Content Placeholder 2"/>
          <p:cNvSpPr>
            <a:spLocks noGrp="1"/>
          </p:cNvSpPr>
          <p:nvPr>
            <p:ph idx="1"/>
          </p:nvPr>
        </p:nvSpPr>
        <p:spPr>
          <a:xfrm>
            <a:off x="838200" y="247426"/>
            <a:ext cx="10515600" cy="6336254"/>
          </a:xfrm>
        </p:spPr>
        <p:txBody>
          <a:bodyPr>
            <a:normAutofit fontScale="92500" lnSpcReduction="10000"/>
          </a:bodyPr>
          <a:p>
            <a:pPr indent="-514350" marL="514350">
              <a:buAutoNum type="arabicPeriod" startAt="5"/>
            </a:pPr>
            <a:r>
              <a:rPr b="1" dirty="0" lang="en-US"/>
              <a:t>Flight of ideas </a:t>
            </a:r>
            <a:r>
              <a:rPr dirty="0" lang="en-US"/>
              <a:t>or subjective experience that thoughts are racing</a:t>
            </a:r>
          </a:p>
          <a:p>
            <a:pPr indent="-514350" marL="514350">
              <a:buAutoNum type="arabicPeriod" startAt="5"/>
            </a:pPr>
            <a:r>
              <a:rPr dirty="0" lang="en-US"/>
              <a:t>  an usually alert trying to do many things at a excessive planning thus not able to finish anything, </a:t>
            </a:r>
          </a:p>
          <a:p>
            <a:pPr indent="-514350" marL="514350">
              <a:buAutoNum type="arabicPeriod" startAt="5"/>
            </a:pPr>
            <a:r>
              <a:rPr b="1" dirty="0" lang="en-US"/>
              <a:t>Psychomotor activity </a:t>
            </a:r>
            <a:r>
              <a:rPr dirty="0" lang="en-US"/>
              <a:t>which is increased ranging from over activeness and restlessness to manic excitement( ceaseless activity which is goal oriented)</a:t>
            </a:r>
          </a:p>
          <a:p>
            <a:pPr indent="-514350" marL="514350">
              <a:buAutoNum type="arabicPeriod" startAt="5"/>
            </a:pPr>
            <a:r>
              <a:rPr b="1" dirty="0" lang="en-US"/>
              <a:t>Distractibility</a:t>
            </a:r>
            <a:r>
              <a:rPr dirty="0" lang="en-US"/>
              <a:t> (too easily drawn to unimportant or irrelevant external stimuli)</a:t>
            </a:r>
          </a:p>
          <a:p>
            <a:pPr indent="-514350" marL="514350">
              <a:buAutoNum type="arabicPeriod" startAt="5"/>
            </a:pPr>
            <a:r>
              <a:rPr b="1" dirty="0" lang="en-US"/>
              <a:t>Excessive involvement in pleasurable activities </a:t>
            </a:r>
            <a:r>
              <a:rPr dirty="0" lang="en-US"/>
              <a:t>with a high likelihood of painful consequences (e.g. extravagant shopping, sexual adventures or improbable commercial schemes)</a:t>
            </a:r>
          </a:p>
          <a:p>
            <a:pPr indent="-514350" marL="514350">
              <a:buAutoNum type="arabicPeriod" startAt="5"/>
            </a:pPr>
            <a:r>
              <a:rPr b="1" dirty="0" lang="en-US"/>
              <a:t>Dressing</a:t>
            </a:r>
            <a:r>
              <a:rPr dirty="0" lang="en-US"/>
              <a:t> is often inappropriate with bright colours that do not match, excessive make up and jewellery</a:t>
            </a:r>
          </a:p>
          <a:p>
            <a:pPr indent="-514350" marL="514350">
              <a:buAutoNum type="arabicPeriod" startAt="5"/>
            </a:pPr>
            <a:r>
              <a:rPr dirty="0" lang="en-US"/>
              <a:t> marked impairment in occupational functioning, in social activities or relationship with others.</a:t>
            </a:r>
          </a:p>
          <a:p>
            <a:pPr indent="-514350" marL="514350">
              <a:buAutoNum type="arabicPeriod" startAt="5"/>
            </a:pPr>
            <a:r>
              <a:rPr b="1" dirty="0" lang="en-US"/>
              <a:t>No insight </a:t>
            </a:r>
            <a:r>
              <a:rPr dirty="0" lang="en-US"/>
              <a:t>into the illness, poor judgement.</a:t>
            </a:r>
          </a:p>
          <a:p>
            <a:pPr indent="0" marL="0">
              <a:buNone/>
            </a:pPr>
            <a:endParaRPr dirty="0" lang="en-US"/>
          </a:p>
          <a:p>
            <a:pPr indent="-514350" marL="514350">
              <a:buAutoNum type="arabicPeriod" startAt="5"/>
            </a:pPr>
            <a:endParaRPr dirty="0" lang="en-US"/>
          </a:p>
          <a:p>
            <a:pPr indent="-514350" marL="514350">
              <a:buAutoNum type="arabicPeriod" startAt="5"/>
            </a:pPr>
            <a:endParaRPr dirty="0"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414" name=""/>
        <p:cNvGrpSpPr/>
        <p:nvPr/>
      </p:nvGrpSpPr>
      <p:grpSpPr>
        <a:xfrm>
          <a:off x="0" y="0"/>
          <a:ext cx="0" cy="0"/>
          <a:chOff x="0" y="0"/>
          <a:chExt cx="0" cy="0"/>
        </a:xfrm>
      </p:grpSpPr>
      <p:sp>
        <p:nvSpPr>
          <p:cNvPr id="1048799" name="Title 1"/>
          <p:cNvSpPr>
            <a:spLocks noGrp="1"/>
          </p:cNvSpPr>
          <p:nvPr>
            <p:ph type="title"/>
          </p:nvPr>
        </p:nvSpPr>
        <p:spPr/>
        <p:txBody>
          <a:bodyPr/>
          <a:p>
            <a:r>
              <a:rPr dirty="0" lang="en-US"/>
              <a:t>Cause/risk factors</a:t>
            </a:r>
          </a:p>
        </p:txBody>
      </p:sp>
      <p:sp>
        <p:nvSpPr>
          <p:cNvPr id="1048800" name="Content Placeholder 2"/>
          <p:cNvSpPr>
            <a:spLocks noGrp="1"/>
          </p:cNvSpPr>
          <p:nvPr>
            <p:ph idx="1"/>
          </p:nvPr>
        </p:nvSpPr>
        <p:spPr/>
        <p:txBody>
          <a:bodyPr/>
          <a:p>
            <a:r>
              <a:rPr b="1" dirty="0" lang="en-US"/>
              <a:t>Genetic: </a:t>
            </a:r>
            <a:r>
              <a:rPr dirty="0" lang="en-US"/>
              <a:t>he incidence of bipolar disorders among relatives of affected individual is higher than in the general population.</a:t>
            </a:r>
          </a:p>
          <a:p>
            <a:r>
              <a:rPr b="1" dirty="0" lang="en-US"/>
              <a:t>Biochemical: </a:t>
            </a:r>
            <a:r>
              <a:rPr dirty="0" lang="en-US"/>
              <a:t>mania is considered to be due to an excess of the biogenic  amines (norepinephrine or serotonin)</a:t>
            </a:r>
          </a:p>
          <a:p>
            <a:r>
              <a:rPr b="1" dirty="0" lang="en-US"/>
              <a:t>Psychological factors</a:t>
            </a:r>
            <a:r>
              <a:rPr dirty="0" lang="en-US"/>
              <a:t>: periods of high stress, death of  a loved one and other traumatic events.</a:t>
            </a:r>
          </a:p>
          <a:p>
            <a:r>
              <a:rPr dirty="0" lang="en-US"/>
              <a:t>Drug or alcohol abuse.</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415" name=""/>
        <p:cNvGrpSpPr/>
        <p:nvPr/>
      </p:nvGrpSpPr>
      <p:grpSpPr>
        <a:xfrm>
          <a:off x="0" y="0"/>
          <a:ext cx="0" cy="0"/>
          <a:chOff x="0" y="0"/>
          <a:chExt cx="0" cy="0"/>
        </a:xfrm>
      </p:grpSpPr>
      <p:sp>
        <p:nvSpPr>
          <p:cNvPr id="1048801" name="Content Placeholder 2"/>
          <p:cNvSpPr>
            <a:spLocks noGrp="1"/>
          </p:cNvSpPr>
          <p:nvPr>
            <p:ph idx="1"/>
          </p:nvPr>
        </p:nvSpPr>
        <p:spPr>
          <a:xfrm>
            <a:off x="935019" y="311972"/>
            <a:ext cx="10515600" cy="6325496"/>
          </a:xfrm>
        </p:spPr>
        <p:txBody>
          <a:bodyPr/>
          <a:p>
            <a:pPr indent="0" marL="0">
              <a:buNone/>
            </a:pPr>
            <a:r>
              <a:rPr b="1" dirty="0" lang="en-US"/>
              <a:t>                      Clinical features of hypomania episode</a:t>
            </a:r>
            <a:endParaRPr dirty="0" lang="en-US"/>
          </a:p>
          <a:p>
            <a:r>
              <a:rPr dirty="0" lang="en-US"/>
              <a:t>It is similar to manic episode though not severe enough to cause impairment in social or occupational functioning and no psychotic features present. </a:t>
            </a:r>
          </a:p>
          <a:p>
            <a:r>
              <a:rPr dirty="0" lang="en-US"/>
              <a:t>Both mania and hypomania are associated with inflated self esteem, decreased need for sleep, overinvolvement in pleasurable activities,</a:t>
            </a:r>
          </a:p>
          <a:p>
            <a:r>
              <a:rPr dirty="0" lang="en-US"/>
              <a:t>hypomania does not require hospitalization</a:t>
            </a:r>
          </a:p>
          <a:p>
            <a:pPr indent="0" marL="0">
              <a:buNone/>
            </a:pPr>
            <a:r>
              <a:rPr b="1" dirty="0" sz="3200" lang="en-US"/>
              <a:t>                                       Types of bipolar</a:t>
            </a:r>
          </a:p>
          <a:p>
            <a:pPr indent="0" marL="0">
              <a:buNone/>
            </a:pPr>
            <a:r>
              <a:rPr b="1" dirty="0" sz="3200" lang="en-US"/>
              <a:t>Bipolar I:</a:t>
            </a:r>
            <a:r>
              <a:rPr dirty="0" lang="en-US"/>
              <a:t> </a:t>
            </a:r>
          </a:p>
          <a:p>
            <a:r>
              <a:rPr dirty="0" lang="en-US"/>
              <a:t>Having a clinical course of one or more manic episode and sometimes of major depressive episodes.</a:t>
            </a:r>
          </a:p>
          <a:p>
            <a:r>
              <a:rPr dirty="0" lang="en-US"/>
              <a:t>A mixed episode can occur where by in a period if one week both manic and major depressive episode occur almost daily.</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416" name=""/>
        <p:cNvGrpSpPr/>
        <p:nvPr/>
      </p:nvGrpSpPr>
      <p:grpSpPr>
        <a:xfrm>
          <a:off x="0" y="0"/>
          <a:ext cx="0" cy="0"/>
          <a:chOff x="0" y="0"/>
          <a:chExt cx="0" cy="0"/>
        </a:xfrm>
      </p:grpSpPr>
      <p:sp>
        <p:nvSpPr>
          <p:cNvPr id="1048802" name="Content Placeholder 2"/>
          <p:cNvSpPr>
            <a:spLocks noGrp="1"/>
          </p:cNvSpPr>
          <p:nvPr>
            <p:ph idx="1"/>
          </p:nvPr>
        </p:nvSpPr>
        <p:spPr>
          <a:xfrm>
            <a:off x="838200" y="150607"/>
            <a:ext cx="10515600" cy="6239435"/>
          </a:xfrm>
        </p:spPr>
        <p:txBody>
          <a:bodyPr>
            <a:normAutofit/>
          </a:bodyPr>
          <a:p>
            <a:pPr indent="0" marL="0">
              <a:buNone/>
            </a:pPr>
            <a:r>
              <a:rPr b="1" dirty="0" sz="3200" lang="en-US"/>
              <a:t>                                                 Bipolar II</a:t>
            </a:r>
          </a:p>
          <a:p>
            <a:r>
              <a:rPr dirty="0" lang="en-US"/>
              <a:t>Episodes of hypomania (euphoria) rather than mania,</a:t>
            </a:r>
          </a:p>
          <a:p>
            <a:r>
              <a:rPr dirty="0" lang="en-US"/>
              <a:t>The hypomania alternate with major or minor depression.</a:t>
            </a:r>
          </a:p>
          <a:p>
            <a:r>
              <a:rPr dirty="0" lang="en-US"/>
              <a:t>Hypomanic episode has duration of at least 4 days and it is similar to manic episodes except that it is not severe enough to cause impairment in social and occupational functioning and no psychotic features are present.</a:t>
            </a:r>
          </a:p>
          <a:p>
            <a:pPr indent="0" marL="0">
              <a:buNone/>
            </a:pPr>
            <a:r>
              <a:rPr b="1" dirty="0" lang="en-US"/>
              <a:t>                                     </a:t>
            </a:r>
            <a:r>
              <a:rPr b="1" dirty="0" sz="3200" lang="en-US"/>
              <a:t>Cyclothymia disorder</a:t>
            </a:r>
          </a:p>
          <a:p>
            <a:pPr indent="0" marL="0">
              <a:buNone/>
            </a:pPr>
            <a:r>
              <a:rPr dirty="0" lang="en-US"/>
              <a:t>Cyclothymic disorder is characterized by at least 2 years of frequent occurring hypomania and low grade depression.</a:t>
            </a:r>
          </a:p>
          <a:p>
            <a:pPr indent="0" marL="0">
              <a:buNone/>
            </a:pPr>
            <a:r>
              <a:rPr dirty="0" lang="en-US"/>
              <a:t>Symptoms are similar to bipolar two but less severe.</a:t>
            </a: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417" name=""/>
        <p:cNvGrpSpPr/>
        <p:nvPr/>
      </p:nvGrpSpPr>
      <p:grpSpPr>
        <a:xfrm>
          <a:off x="0" y="0"/>
          <a:ext cx="0" cy="0"/>
          <a:chOff x="0" y="0"/>
          <a:chExt cx="0" cy="0"/>
        </a:xfrm>
      </p:grpSpPr>
      <p:sp>
        <p:nvSpPr>
          <p:cNvPr id="1048803" name="Content Placeholder 2"/>
          <p:cNvSpPr>
            <a:spLocks noGrp="1"/>
          </p:cNvSpPr>
          <p:nvPr>
            <p:ph idx="1"/>
          </p:nvPr>
        </p:nvSpPr>
        <p:spPr>
          <a:xfrm>
            <a:off x="838200" y="301214"/>
            <a:ext cx="10515600" cy="6088828"/>
          </a:xfrm>
        </p:spPr>
        <p:txBody>
          <a:bodyPr>
            <a:normAutofit fontScale="92500" lnSpcReduction="20000"/>
          </a:bodyPr>
          <a:p>
            <a:pPr indent="0" marL="0">
              <a:buNone/>
            </a:pPr>
            <a:r>
              <a:rPr b="1" dirty="0" sz="3200" lang="en-US"/>
              <a:t>                               Management of bipolar disorders</a:t>
            </a:r>
          </a:p>
          <a:p>
            <a:r>
              <a:rPr b="1" dirty="0" lang="en-US"/>
              <a:t>Hospitalization</a:t>
            </a:r>
            <a:r>
              <a:rPr dirty="0" lang="en-US"/>
              <a:t> in severe depression role out medical conditions by physical examination.</a:t>
            </a:r>
          </a:p>
          <a:p>
            <a:r>
              <a:rPr dirty="0" lang="en-US"/>
              <a:t>In mania, screen for STD (syphilis, HIV.)</a:t>
            </a:r>
          </a:p>
          <a:p>
            <a:r>
              <a:rPr dirty="0" lang="en-US"/>
              <a:t>rule out endocrine disorders</a:t>
            </a:r>
          </a:p>
          <a:p>
            <a:r>
              <a:rPr b="1" dirty="0" lang="en-US"/>
              <a:t>Drug history </a:t>
            </a:r>
            <a:r>
              <a:rPr dirty="0" lang="en-US"/>
              <a:t>of  anti-hypertensives, ARVS, amphetamine, analgesics and corticosteroids.</a:t>
            </a:r>
          </a:p>
          <a:p>
            <a:r>
              <a:rPr b="1" dirty="0" lang="en-US"/>
              <a:t>Bipolar disorders-use </a:t>
            </a:r>
            <a:r>
              <a:rPr dirty="0" lang="en-US"/>
              <a:t>mood stabilizers and neuroleptics/ major tranquilizers. Sedatives in mania.</a:t>
            </a:r>
          </a:p>
          <a:p>
            <a:r>
              <a:rPr b="1" dirty="0" lang="en-US"/>
              <a:t>Mood stabilizers </a:t>
            </a:r>
            <a:r>
              <a:rPr dirty="0" lang="en-US"/>
              <a:t>–Lithium, carbamazepine, sodium valproate and antidepressants.</a:t>
            </a:r>
          </a:p>
          <a:p>
            <a:r>
              <a:rPr b="1" dirty="0" lang="en-US"/>
              <a:t>For unipolar depression use antidepressants </a:t>
            </a:r>
            <a:r>
              <a:rPr dirty="0" lang="en-US"/>
              <a:t>e.g. MAOIs, SSRIs, tricyclics, </a:t>
            </a:r>
          </a:p>
          <a:p>
            <a:r>
              <a:rPr dirty="0" lang="en-US"/>
              <a:t>Ensure </a:t>
            </a:r>
            <a:r>
              <a:rPr b="1" dirty="0" lang="en-US"/>
              <a:t>safety</a:t>
            </a:r>
            <a:r>
              <a:rPr dirty="0" lang="en-US"/>
              <a:t> of patient and others ,remove all dangerous objects.</a:t>
            </a:r>
          </a:p>
          <a:p>
            <a:r>
              <a:rPr b="1" dirty="0" lang="en-US"/>
              <a:t>Psychotherapy</a:t>
            </a:r>
          </a:p>
          <a:p>
            <a:r>
              <a:rPr dirty="0" lang="en-US"/>
              <a:t> </a:t>
            </a:r>
            <a:r>
              <a:rPr b="1" dirty="0" lang="en-US"/>
              <a:t>provide food </a:t>
            </a:r>
            <a:r>
              <a:rPr dirty="0" lang="en-US"/>
              <a:t>and fluids as patient is too busy to eat.</a:t>
            </a:r>
          </a:p>
          <a:p>
            <a:endParaRPr dirty="0" lang="en-US"/>
          </a:p>
          <a:p>
            <a:endParaRPr dirty="0" lang="en-US"/>
          </a:p>
          <a:p>
            <a:pPr indent="0" marL="0">
              <a:buNone/>
            </a:pPr>
            <a:endParaRPr dirty="0"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418" name=""/>
        <p:cNvGrpSpPr/>
        <p:nvPr/>
      </p:nvGrpSpPr>
      <p:grpSpPr>
        <a:xfrm>
          <a:off x="0" y="0"/>
          <a:ext cx="0" cy="0"/>
          <a:chOff x="0" y="0"/>
          <a:chExt cx="0" cy="0"/>
        </a:xfrm>
      </p:grpSpPr>
      <p:sp>
        <p:nvSpPr>
          <p:cNvPr id="1048804" name="Content Placeholder 2"/>
          <p:cNvSpPr>
            <a:spLocks noGrp="1"/>
          </p:cNvSpPr>
          <p:nvPr>
            <p:ph idx="1"/>
          </p:nvPr>
        </p:nvSpPr>
        <p:spPr>
          <a:xfrm>
            <a:off x="838200" y="279699"/>
            <a:ext cx="10515600" cy="6207162"/>
          </a:xfrm>
        </p:spPr>
        <p:txBody>
          <a:bodyPr/>
          <a:p>
            <a:r>
              <a:rPr dirty="0" lang="en-US"/>
              <a:t>Help channel the energy  to constructive activities like cleaning, laundry etc.</a:t>
            </a:r>
          </a:p>
          <a:p>
            <a:r>
              <a:rPr dirty="0" lang="en-US"/>
              <a:t>Assist in self care</a:t>
            </a:r>
          </a:p>
          <a:p>
            <a:r>
              <a:rPr b="1" dirty="0" lang="en-US"/>
              <a:t>Maintain a  </a:t>
            </a:r>
            <a:r>
              <a:rPr dirty="0" lang="en-US"/>
              <a:t>a therapeutic environment quiet  and non stimulating.</a:t>
            </a:r>
          </a:p>
          <a:p>
            <a:r>
              <a:rPr dirty="0" lang="en-US"/>
              <a:t>educate the relatives  on the symptoms.</a:t>
            </a:r>
          </a:p>
          <a:p>
            <a:r>
              <a:rPr dirty="0" lang="en-US"/>
              <a:t>ECT- used in unresponsive mania to drugs, though not first choice.</a:t>
            </a:r>
          </a:p>
          <a:p>
            <a:r>
              <a:rPr dirty="0" lang="en-US"/>
              <a:t>ECT is used in depression especially in depressive stupor start with ECT then continue with drugs.</a:t>
            </a:r>
          </a:p>
          <a:p>
            <a:r>
              <a:rPr dirty="0" lang="en-US"/>
              <a:t>General nursing care.</a:t>
            </a:r>
          </a:p>
          <a:p>
            <a:pPr indent="0" marL="0">
              <a:buNone/>
            </a:pPr>
            <a:endParaRPr dirty="0" lang="en-US"/>
          </a:p>
          <a:p>
            <a:pPr indent="0" marL="0">
              <a:buNone/>
            </a:pPr>
            <a:endParaRPr b="1" dirty="0" i="1" lang="en-US" u="sng"/>
          </a:p>
          <a:p>
            <a:pPr indent="0" marL="0">
              <a:buNone/>
            </a:pPr>
            <a:endParaRPr dirty="0" lang="en-US"/>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419" name=""/>
        <p:cNvGrpSpPr/>
        <p:nvPr/>
      </p:nvGrpSpPr>
      <p:grpSpPr>
        <a:xfrm>
          <a:off x="0" y="0"/>
          <a:ext cx="0" cy="0"/>
          <a:chOff x="0" y="0"/>
          <a:chExt cx="0" cy="0"/>
        </a:xfrm>
      </p:grpSpPr>
      <p:sp>
        <p:nvSpPr>
          <p:cNvPr id="1048805" name="Title 1"/>
          <p:cNvSpPr>
            <a:spLocks noGrp="1"/>
          </p:cNvSpPr>
          <p:nvPr>
            <p:ph type="title"/>
          </p:nvPr>
        </p:nvSpPr>
        <p:spPr/>
        <p:txBody>
          <a:bodyPr/>
          <a:p>
            <a:r>
              <a:rPr dirty="0" lang="en-US"/>
              <a:t>                Neurotic disorders</a:t>
            </a:r>
          </a:p>
        </p:txBody>
      </p:sp>
      <p:sp>
        <p:nvSpPr>
          <p:cNvPr id="1048806" name="Content Placeholder 2"/>
          <p:cNvSpPr>
            <a:spLocks noGrp="1"/>
          </p:cNvSpPr>
          <p:nvPr>
            <p:ph idx="1"/>
          </p:nvPr>
        </p:nvSpPr>
        <p:spPr>
          <a:xfrm>
            <a:off x="838200" y="1363046"/>
            <a:ext cx="10515600" cy="4351338"/>
          </a:xfrm>
        </p:spPr>
        <p:txBody>
          <a:bodyPr/>
          <a:p>
            <a:r>
              <a:rPr dirty="0" lang="en-US"/>
              <a:t>Neurosis is a minor psychiatric disorder where the patient does not loose  touch with reality as opposed to psychosis.</a:t>
            </a:r>
          </a:p>
          <a:p>
            <a:endParaRPr dirty="0" lang="en-US"/>
          </a:p>
          <a:p>
            <a:pPr indent="0" marL="0">
              <a:buNone/>
            </a:pPr>
            <a:endParaRPr dirty="0" lang="en-US"/>
          </a:p>
        </p:txBody>
      </p:sp>
      <p:graphicFrame>
        <p:nvGraphicFramePr>
          <p:cNvPr id="4194306" name="Table 4"/>
          <p:cNvGraphicFramePr>
            <a:graphicFrameLocks noGrp="1"/>
          </p:cNvGraphicFramePr>
          <p:nvPr/>
        </p:nvGraphicFramePr>
        <p:xfrm>
          <a:off x="1204856" y="2323652"/>
          <a:ext cx="9907794" cy="4329951"/>
        </p:xfrm>
        <a:graphic>
          <a:graphicData uri="http://schemas.openxmlformats.org/drawingml/2006/table">
            <a:tbl>
              <a:tblPr firstRow="1" bandRow="1">
                <a:tableStyleId>{5C22544A-7EE6-4342-B048-85BDC9FD1C3A}</a:tableStyleId>
              </a:tblPr>
              <a:tblGrid>
                <a:gridCol w="4953897"/>
                <a:gridCol w="4953897"/>
              </a:tblGrid>
              <a:tr h="656654">
                <a:tc>
                  <a:txBody>
                    <a:bodyPr/>
                    <a:p>
                      <a:r>
                        <a:rPr dirty="0" lang="en-US"/>
                        <a:t>neurotic</a:t>
                      </a:r>
                    </a:p>
                  </a:txBody>
                </a:tc>
                <a:tc>
                  <a:txBody>
                    <a:bodyPr/>
                    <a:p>
                      <a:r>
                        <a:rPr dirty="0" lang="en-US"/>
                        <a:t>psychotic</a:t>
                      </a:r>
                    </a:p>
                  </a:txBody>
                </a:tc>
              </a:tr>
              <a:tr h="786663">
                <a:tc>
                  <a:txBody>
                    <a:bodyPr/>
                    <a:p>
                      <a:r>
                        <a:rPr dirty="0" lang="en-US"/>
                        <a:t>frequently talks about their symptoms.</a:t>
                      </a:r>
                    </a:p>
                  </a:txBody>
                </a:tc>
                <a:tc>
                  <a:txBody>
                    <a:bodyPr/>
                    <a:p>
                      <a:r>
                        <a:rPr dirty="0" lang="en-US"/>
                        <a:t>Often denies there is anything wrong with them.</a:t>
                      </a:r>
                    </a:p>
                  </a:txBody>
                </a:tc>
              </a:tr>
              <a:tr h="656654">
                <a:tc>
                  <a:txBody>
                    <a:bodyPr/>
                    <a:p>
                      <a:r>
                        <a:rPr dirty="0" lang="en-US"/>
                        <a:t>Does not lose contact with reality.</a:t>
                      </a:r>
                    </a:p>
                  </a:txBody>
                </a:tc>
                <a:tc>
                  <a:txBody>
                    <a:bodyPr/>
                    <a:p>
                      <a:r>
                        <a:rPr dirty="0" lang="en-US"/>
                        <a:t>There is loss of contact with reality.</a:t>
                      </a:r>
                    </a:p>
                  </a:txBody>
                </a:tc>
              </a:tr>
              <a:tr h="786663">
                <a:tc>
                  <a:txBody>
                    <a:bodyPr/>
                    <a:p>
                      <a:r>
                        <a:rPr dirty="0" lang="en-US"/>
                        <a:t>Personality is intact</a:t>
                      </a:r>
                    </a:p>
                  </a:txBody>
                </a:tc>
                <a:tc>
                  <a:txBody>
                    <a:bodyPr/>
                    <a:p>
                      <a:r>
                        <a:rPr dirty="0" lang="en-US"/>
                        <a:t>Personality is often disorganized and deteriorates</a:t>
                      </a:r>
                    </a:p>
                  </a:txBody>
                </a:tc>
              </a:tr>
              <a:tr h="786663">
                <a:tc>
                  <a:txBody>
                    <a:bodyPr/>
                    <a:p>
                      <a:r>
                        <a:rPr dirty="0" lang="en-US"/>
                        <a:t>Neurotics continue to function socially and at work </a:t>
                      </a:r>
                    </a:p>
                  </a:txBody>
                </a:tc>
                <a:tc>
                  <a:txBody>
                    <a:bodyPr/>
                    <a:p>
                      <a:r>
                        <a:rPr dirty="0" lang="en-US"/>
                        <a:t>They cannot act normally in society and may harm himself and others</a:t>
                      </a:r>
                    </a:p>
                  </a:txBody>
                </a:tc>
              </a:tr>
              <a:tr h="656654">
                <a:tc>
                  <a:txBody>
                    <a:bodyPr/>
                    <a:p>
                      <a:r>
                        <a:rPr dirty="0" lang="en-US"/>
                        <a:t>Hospitalization not usually required</a:t>
                      </a:r>
                    </a:p>
                  </a:txBody>
                </a:tc>
                <a:tc>
                  <a:txBody>
                    <a:bodyPr/>
                    <a:p>
                      <a:r>
                        <a:rPr dirty="0" lang="en-US"/>
                        <a:t>Often requires hospitalization</a:t>
                      </a:r>
                    </a:p>
                  </a:txBody>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619" name="Content Placeholder 2"/>
          <p:cNvSpPr>
            <a:spLocks noGrp="1"/>
          </p:cNvSpPr>
          <p:nvPr>
            <p:ph idx="1"/>
          </p:nvPr>
        </p:nvSpPr>
        <p:spPr>
          <a:xfrm>
            <a:off x="838200" y="344244"/>
            <a:ext cx="10515600" cy="6228677"/>
          </a:xfrm>
        </p:spPr>
        <p:txBody>
          <a:bodyPr>
            <a:normAutofit/>
          </a:bodyPr>
          <a:p>
            <a:pPr indent="0" marL="0" marR="0">
              <a:spcBef>
                <a:spcPts val="0"/>
              </a:spcBef>
              <a:spcAft>
                <a:spcPts val="0"/>
              </a:spcAft>
              <a:buNone/>
            </a:pPr>
            <a:r>
              <a:rPr b="1" dirty="0" lang="en-US">
                <a:ea typeface="Times New Roman" panose="02020603050405020304" pitchFamily="18" charset="0"/>
              </a:rPr>
              <a:t>Initiative versus Guilt</a:t>
            </a:r>
            <a:r>
              <a:rPr dirty="0" lang="en-US">
                <a:solidFill>
                  <a:prstClr val="black"/>
                </a:solidFill>
                <a:ea typeface="Times New Roman" panose="02020603050405020304" pitchFamily="18" charset="0"/>
              </a:rPr>
              <a:t> (3 to 6 years)</a:t>
            </a:r>
            <a:endParaRPr dirty="0" lang="en-US">
              <a:ea typeface="Times New Roman" panose="02020603050405020304" pitchFamily="18" charset="0"/>
            </a:endParaRPr>
          </a:p>
          <a:p>
            <a:pPr indent="0" marL="0" marR="0">
              <a:spcBef>
                <a:spcPts val="0"/>
              </a:spcBef>
              <a:spcAft>
                <a:spcPts val="0"/>
              </a:spcAft>
              <a:buNone/>
            </a:pP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otherwise known as the pre-school years. The child is able to initiate action on its own in an effort to manipulate the environment.</a:t>
            </a:r>
          </a:p>
          <a:p>
            <a:pPr indent="0" marL="0" marR="0">
              <a:spcBef>
                <a:spcPts val="0"/>
              </a:spcBef>
              <a:spcAft>
                <a:spcPts val="0"/>
              </a:spcAft>
              <a:buNone/>
            </a:pPr>
            <a:r>
              <a:rPr b="1" dirty="0" lang="en-US">
                <a:ea typeface="Times New Roman" panose="02020603050405020304" pitchFamily="18" charset="0"/>
              </a:rPr>
              <a:t> </a:t>
            </a:r>
            <a:endParaRPr dirty="0" lang="en-US">
              <a:ea typeface="Times New Roman" panose="02020603050405020304" pitchFamily="18" charset="0"/>
            </a:endParaRPr>
          </a:p>
          <a:p>
            <a:pPr indent="0" marL="0" marR="0">
              <a:spcBef>
                <a:spcPts val="0"/>
              </a:spcBef>
              <a:spcAft>
                <a:spcPts val="0"/>
              </a:spcAft>
              <a:buNone/>
            </a:pPr>
            <a:r>
              <a:rPr b="1" dirty="0" lang="en-US">
                <a:ea typeface="Times New Roman" panose="02020603050405020304" pitchFamily="18" charset="0"/>
              </a:rPr>
              <a:t>Industry versus Inferiority (</a:t>
            </a:r>
            <a:r>
              <a:rPr b="1" dirty="0" lang="en-US">
                <a:solidFill>
                  <a:prstClr val="black"/>
                </a:solidFill>
                <a:ea typeface="Times New Roman" panose="02020603050405020304" pitchFamily="18" charset="0"/>
              </a:rPr>
              <a:t> 6 to 12 years.) </a:t>
            </a:r>
            <a:endParaRPr b="1" dirty="0" lang="en-US">
              <a:ea typeface="Times New Roman" panose="02020603050405020304" pitchFamily="18" charset="0"/>
            </a:endParaRPr>
          </a:p>
          <a:p>
            <a:pPr marL="0" marR="0">
              <a:spcBef>
                <a:spcPts val="0"/>
              </a:spcBef>
              <a:spcAft>
                <a:spcPts val="0"/>
              </a:spcAft>
            </a:pPr>
            <a:r>
              <a:rPr dirty="0" lang="en-US">
                <a:ea typeface="Times New Roman" panose="02020603050405020304" pitchFamily="18" charset="0"/>
              </a:rPr>
              <a:t>This takes place during school years. The child is able to acquire skills in sports, calculate in figures and language skills are well developed.</a:t>
            </a:r>
            <a:endParaRPr dirty="0" sz="4000" lang="en-US">
              <a:ea typeface="Times New Roman" panose="02020603050405020304" pitchFamily="18" charset="0"/>
            </a:endParaRPr>
          </a:p>
          <a:p>
            <a:pPr indent="0" marL="0" marR="0">
              <a:spcBef>
                <a:spcPts val="0"/>
              </a:spcBef>
              <a:spcAft>
                <a:spcPts val="0"/>
              </a:spcAft>
              <a:buNone/>
            </a:pPr>
            <a:r>
              <a:rPr b="1" dirty="0" lang="en-US">
                <a:ea typeface="Times New Roman" panose="02020603050405020304" pitchFamily="18" charset="0"/>
              </a:rPr>
              <a:t> </a:t>
            </a:r>
            <a:endParaRPr dirty="0" sz="4000" lang="en-US">
              <a:ea typeface="Times New Roman" panose="02020603050405020304" pitchFamily="18" charset="0"/>
            </a:endParaRPr>
          </a:p>
          <a:p>
            <a:pPr indent="0" marL="0" marR="0">
              <a:spcBef>
                <a:spcPts val="0"/>
              </a:spcBef>
              <a:spcAft>
                <a:spcPts val="0"/>
              </a:spcAft>
              <a:buNone/>
            </a:pPr>
            <a:r>
              <a:rPr b="1" dirty="0" lang="en-US">
                <a:ea typeface="Times New Roman" panose="02020603050405020304" pitchFamily="18" charset="0"/>
              </a:rPr>
              <a:t>Identity versus Role Confusion</a:t>
            </a:r>
            <a:r>
              <a:rPr b="1" dirty="0" lang="en-US">
                <a:solidFill>
                  <a:prstClr val="black"/>
                </a:solidFill>
                <a:ea typeface="Times New Roman" panose="02020603050405020304" pitchFamily="18" charset="0"/>
              </a:rPr>
              <a:t> (12 to 20 years )</a:t>
            </a:r>
            <a:endParaRPr b="1" dirty="0" sz="4000" lang="en-US">
              <a:ea typeface="Times New Roman" panose="02020603050405020304" pitchFamily="18" charset="0"/>
            </a:endParaRPr>
          </a:p>
          <a:p>
            <a:pPr indent="0" marL="0">
              <a:buNone/>
            </a:pPr>
            <a:r>
              <a:rPr dirty="0" lang="en-US">
                <a:ea typeface="Times New Roman" panose="02020603050405020304" pitchFamily="18" charset="0"/>
              </a:rPr>
              <a:t>This is referred to as adolescence. During this time an individual acquires an identity as a male or female corresponding to specific roles in the society.</a:t>
            </a:r>
          </a:p>
          <a:p>
            <a:pPr indent="0" marL="0">
              <a:buNone/>
            </a:pPr>
            <a:endParaRPr dirty="0"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420" name=""/>
        <p:cNvGrpSpPr/>
        <p:nvPr/>
      </p:nvGrpSpPr>
      <p:grpSpPr>
        <a:xfrm>
          <a:off x="0" y="0"/>
          <a:ext cx="0" cy="0"/>
          <a:chOff x="0" y="0"/>
          <a:chExt cx="0" cy="0"/>
        </a:xfrm>
      </p:grpSpPr>
      <p:sp>
        <p:nvSpPr>
          <p:cNvPr id="1048807" name="Content Placeholder 2"/>
          <p:cNvSpPr>
            <a:spLocks noGrp="1"/>
          </p:cNvSpPr>
          <p:nvPr>
            <p:ph idx="1"/>
          </p:nvPr>
        </p:nvSpPr>
        <p:spPr>
          <a:xfrm>
            <a:off x="1064111" y="225911"/>
            <a:ext cx="10515600" cy="6047871"/>
          </a:xfrm>
        </p:spPr>
        <p:txBody>
          <a:bodyPr/>
          <a:p>
            <a:pPr indent="0" marL="0">
              <a:buNone/>
            </a:pPr>
            <a:r>
              <a:rPr b="1" dirty="0" sz="3200" lang="en-US"/>
              <a:t>                              common neurotic disorders:</a:t>
            </a:r>
          </a:p>
          <a:p>
            <a:r>
              <a:rPr b="1" dirty="0" lang="en-US"/>
              <a:t>Anxiety disorders</a:t>
            </a:r>
          </a:p>
          <a:p>
            <a:pPr indent="0" marL="0">
              <a:buNone/>
            </a:pPr>
            <a:r>
              <a:rPr dirty="0" lang="en-US"/>
              <a:t>	-generalized anxiety disorder</a:t>
            </a:r>
          </a:p>
          <a:p>
            <a:pPr indent="0" marL="0">
              <a:buNone/>
            </a:pPr>
            <a:r>
              <a:rPr dirty="0" lang="en-US"/>
              <a:t>	-panic disorder</a:t>
            </a:r>
          </a:p>
          <a:p>
            <a:pPr indent="0" marL="0">
              <a:buNone/>
            </a:pPr>
            <a:r>
              <a:rPr dirty="0" lang="en-US"/>
              <a:t>	-Phobic disorder</a:t>
            </a:r>
          </a:p>
          <a:p>
            <a:pPr indent="0" marL="0">
              <a:buNone/>
            </a:pPr>
            <a:r>
              <a:rPr dirty="0" lang="en-US"/>
              <a:t>	-obsessive compulsive disorder</a:t>
            </a:r>
          </a:p>
          <a:p>
            <a:r>
              <a:rPr b="1" dirty="0" lang="en-US"/>
              <a:t>Somatoform disorder: </a:t>
            </a:r>
            <a:r>
              <a:rPr dirty="0" lang="en-US"/>
              <a:t>somatization, hypochondriasis, body dysmorphic disorder, psychogenic pain</a:t>
            </a:r>
          </a:p>
          <a:p>
            <a:r>
              <a:rPr dirty="0" lang="en-US"/>
              <a:t>Conversion and dissociative disorders</a:t>
            </a:r>
          </a:p>
          <a:p>
            <a:pPr indent="0" marL="0">
              <a:buNone/>
            </a:pPr>
            <a:r>
              <a:rPr dirty="0" lang="en-US"/>
              <a:t>	</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421" name=""/>
        <p:cNvGrpSpPr/>
        <p:nvPr/>
      </p:nvGrpSpPr>
      <p:grpSpPr>
        <a:xfrm>
          <a:off x="0" y="0"/>
          <a:ext cx="0" cy="0"/>
          <a:chOff x="0" y="0"/>
          <a:chExt cx="0" cy="0"/>
        </a:xfrm>
      </p:grpSpPr>
      <p:sp>
        <p:nvSpPr>
          <p:cNvPr id="1048808" name="Content Placeholder 2"/>
          <p:cNvSpPr>
            <a:spLocks noGrp="1"/>
          </p:cNvSpPr>
          <p:nvPr>
            <p:ph idx="1"/>
          </p:nvPr>
        </p:nvSpPr>
        <p:spPr>
          <a:xfrm>
            <a:off x="376517" y="193638"/>
            <a:ext cx="11478409" cy="6368527"/>
          </a:xfrm>
        </p:spPr>
        <p:txBody>
          <a:bodyPr>
            <a:normAutofit fontScale="25000" lnSpcReduction="20000"/>
          </a:bodyPr>
          <a:p>
            <a:pPr indent="-1371600" marL="1371600">
              <a:lnSpc>
                <a:spcPct val="120000"/>
              </a:lnSpc>
              <a:buFont typeface="+mj-lt"/>
              <a:buAutoNum type="arabicPeriod"/>
            </a:pPr>
            <a:r>
              <a:rPr b="1" dirty="0" sz="12800" lang="en-US"/>
              <a:t>anxiety disorders</a:t>
            </a:r>
            <a:r>
              <a:rPr dirty="0" sz="12800" lang="en-US"/>
              <a:t> </a:t>
            </a:r>
          </a:p>
          <a:p>
            <a:pPr>
              <a:lnSpc>
                <a:spcPct val="120000"/>
              </a:lnSpc>
            </a:pPr>
            <a:r>
              <a:rPr dirty="0" sz="11200" lang="en-US"/>
              <a:t>Anxiety is a psychiatric disorder that involves extreme </a:t>
            </a:r>
            <a:r>
              <a:rPr b="1" dirty="0" sz="11200" lang="en-US"/>
              <a:t>fear</a:t>
            </a:r>
            <a:r>
              <a:rPr dirty="0" sz="11200" lang="en-US"/>
              <a:t> or </a:t>
            </a:r>
            <a:r>
              <a:rPr b="1" dirty="0" sz="11200" lang="en-US"/>
              <a:t>worry</a:t>
            </a:r>
            <a:r>
              <a:rPr dirty="0" sz="11200" lang="en-US"/>
              <a:t>.</a:t>
            </a:r>
          </a:p>
          <a:p>
            <a:pPr fontAlgn="base" indent="-342900" lvl="0" marL="342900">
              <a:lnSpc>
                <a:spcPct val="120000"/>
              </a:lnSpc>
              <a:spcBef>
                <a:spcPct val="20000"/>
              </a:spcBef>
              <a:spcAft>
                <a:spcPct val="0"/>
              </a:spcAft>
              <a:buFont typeface="Wingdings" panose="05000000000000000000" pitchFamily="2" charset="2"/>
              <a:buChar char="Ø"/>
            </a:pPr>
            <a:r>
              <a:rPr altLang="en-US" b="1" dirty="0" sz="11200" lang="en-US">
                <a:solidFill>
                  <a:prstClr val="black"/>
                </a:solidFill>
                <a:ea typeface="ＭＳ Ｐゴシック" panose="020B0600070205080204" pitchFamily="34" charset="-128"/>
              </a:rPr>
              <a:t>Normal anxiety is adaptive</a:t>
            </a:r>
            <a:r>
              <a:rPr altLang="en-US" dirty="0" sz="11200" lang="en-US">
                <a:solidFill>
                  <a:prstClr val="black"/>
                </a:solidFill>
                <a:ea typeface="ＭＳ Ｐゴシック" panose="020B0600070205080204" pitchFamily="34" charset="-128"/>
              </a:rPr>
              <a:t>. It is an inborn response to threat or to the absence of people or objects that signify safety can result in </a:t>
            </a:r>
            <a:r>
              <a:rPr altLang="en-US" b="1" dirty="0" sz="11200" lang="en-US">
                <a:solidFill>
                  <a:prstClr val="black"/>
                </a:solidFill>
                <a:ea typeface="ＭＳ Ｐゴシック" panose="020B0600070205080204" pitchFamily="34" charset="-128"/>
              </a:rPr>
              <a:t>cognitive</a:t>
            </a:r>
            <a:r>
              <a:rPr altLang="en-US" dirty="0" sz="11200" lang="en-US">
                <a:solidFill>
                  <a:prstClr val="black"/>
                </a:solidFill>
                <a:ea typeface="ＭＳ Ｐゴシック" panose="020B0600070205080204" pitchFamily="34" charset="-128"/>
              </a:rPr>
              <a:t> (worry) and </a:t>
            </a:r>
            <a:r>
              <a:rPr altLang="en-US" b="1" dirty="0" sz="11200" lang="en-US">
                <a:solidFill>
                  <a:prstClr val="black"/>
                </a:solidFill>
                <a:ea typeface="ＭＳ Ｐゴシック" panose="020B0600070205080204" pitchFamily="34" charset="-128"/>
              </a:rPr>
              <a:t>somatic</a:t>
            </a:r>
            <a:r>
              <a:rPr altLang="en-US" dirty="0" sz="11200" lang="en-US">
                <a:solidFill>
                  <a:prstClr val="black"/>
                </a:solidFill>
                <a:ea typeface="ＭＳ Ｐゴシック" panose="020B0600070205080204" pitchFamily="34" charset="-128"/>
              </a:rPr>
              <a:t> (racing heart, sweating, shaking, freezing, etc.) symptoms. </a:t>
            </a:r>
          </a:p>
          <a:p>
            <a:pPr fontAlgn="base" indent="-342900" lvl="0" marL="342900">
              <a:lnSpc>
                <a:spcPct val="120000"/>
              </a:lnSpc>
              <a:spcBef>
                <a:spcPct val="20000"/>
              </a:spcBef>
              <a:spcAft>
                <a:spcPct val="0"/>
              </a:spcAft>
              <a:buFont typeface="Wingdings" panose="05000000000000000000" pitchFamily="2" charset="2"/>
              <a:buChar char="Ø"/>
            </a:pPr>
            <a:r>
              <a:rPr altLang="en-US" b="1" dirty="0" sz="11200" lang="en-US">
                <a:solidFill>
                  <a:prstClr val="black"/>
                </a:solidFill>
                <a:ea typeface="ＭＳ Ｐゴシック" panose="020B0600070205080204" pitchFamily="34" charset="-128"/>
              </a:rPr>
              <a:t>Pathologic anxiety </a:t>
            </a:r>
            <a:r>
              <a:rPr altLang="en-US" dirty="0" sz="11200" lang="en-US">
                <a:solidFill>
                  <a:prstClr val="black"/>
                </a:solidFill>
                <a:ea typeface="ＭＳ Ｐゴシック" panose="020B0600070205080204" pitchFamily="34" charset="-128"/>
              </a:rPr>
              <a:t>is anxiety that is excessive, impairs function.</a:t>
            </a:r>
          </a:p>
          <a:p>
            <a:pPr fontAlgn="base" indent="0" lvl="0" marL="0">
              <a:lnSpc>
                <a:spcPct val="120000"/>
              </a:lnSpc>
              <a:spcBef>
                <a:spcPct val="20000"/>
              </a:spcBef>
              <a:spcAft>
                <a:spcPct val="0"/>
              </a:spcAft>
              <a:buNone/>
            </a:pPr>
            <a:r>
              <a:rPr altLang="en-US" dirty="0" sz="11200" lang="en-US">
                <a:solidFill>
                  <a:prstClr val="black"/>
                </a:solidFill>
                <a:ea typeface="ＭＳ Ｐゴシック" panose="020B0600070205080204" pitchFamily="34" charset="-128"/>
              </a:rPr>
              <a:t>                                          </a:t>
            </a:r>
            <a:r>
              <a:rPr altLang="en-US" b="1" dirty="0" sz="11200" lang="en-US">
                <a:solidFill>
                  <a:prstClr val="black"/>
                </a:solidFill>
                <a:ea typeface="ＭＳ Ｐゴシック" panose="020B0600070205080204" pitchFamily="34" charset="-128"/>
              </a:rPr>
              <a:t>symptoms</a:t>
            </a:r>
          </a:p>
          <a:p>
            <a:pPr fontAlgn="base">
              <a:lnSpc>
                <a:spcPct val="120000"/>
              </a:lnSpc>
              <a:spcBef>
                <a:spcPct val="20000"/>
              </a:spcBef>
              <a:spcAft>
                <a:spcPct val="0"/>
              </a:spcAft>
            </a:pPr>
            <a:r>
              <a:rPr altLang="en-US" dirty="0" sz="11200" lang="en-US">
                <a:solidFill>
                  <a:prstClr val="black"/>
                </a:solidFill>
                <a:ea typeface="ＭＳ Ｐゴシック" panose="020B0600070205080204" pitchFamily="34" charset="-128"/>
              </a:rPr>
              <a:t>Feeling of fearful anticipation</a:t>
            </a:r>
          </a:p>
          <a:p>
            <a:pPr fontAlgn="base">
              <a:lnSpc>
                <a:spcPct val="120000"/>
              </a:lnSpc>
              <a:spcBef>
                <a:spcPct val="20000"/>
              </a:spcBef>
              <a:spcAft>
                <a:spcPct val="0"/>
              </a:spcAft>
            </a:pPr>
            <a:r>
              <a:rPr altLang="en-US" dirty="0" sz="11200" lang="en-US">
                <a:solidFill>
                  <a:prstClr val="black"/>
                </a:solidFill>
                <a:ea typeface="ＭＳ Ｐゴシック" panose="020B0600070205080204" pitchFamily="34" charset="-128"/>
              </a:rPr>
              <a:t>Irritability</a:t>
            </a:r>
          </a:p>
          <a:p>
            <a:pPr fontAlgn="base">
              <a:lnSpc>
                <a:spcPct val="120000"/>
              </a:lnSpc>
              <a:spcBef>
                <a:spcPct val="20000"/>
              </a:spcBef>
              <a:spcAft>
                <a:spcPct val="0"/>
              </a:spcAft>
            </a:pPr>
            <a:r>
              <a:rPr altLang="en-US" dirty="0" sz="11200" lang="en-US">
                <a:solidFill>
                  <a:prstClr val="black"/>
                </a:solidFill>
                <a:ea typeface="ＭＳ Ｐゴシック" panose="020B0600070205080204" pitchFamily="34" charset="-128"/>
              </a:rPr>
              <a:t>Difficulty in concentration or poor memory</a:t>
            </a:r>
          </a:p>
          <a:p>
            <a:pPr fontAlgn="base">
              <a:lnSpc>
                <a:spcPct val="120000"/>
              </a:lnSpc>
              <a:spcBef>
                <a:spcPct val="20000"/>
              </a:spcBef>
              <a:spcAft>
                <a:spcPct val="0"/>
              </a:spcAft>
            </a:pPr>
            <a:r>
              <a:rPr altLang="en-US" dirty="0" sz="11200" lang="en-US">
                <a:solidFill>
                  <a:prstClr val="black"/>
                </a:solidFill>
                <a:ea typeface="ＭＳ Ｐゴシック" panose="020B0600070205080204" pitchFamily="34" charset="-128"/>
              </a:rPr>
              <a:t>Accompanied by repetitive worrying thoughts, which  are provoked by autonomic neuron system activity.</a:t>
            </a:r>
          </a:p>
          <a:p>
            <a:pPr fontAlgn="base" indent="0" marL="0">
              <a:lnSpc>
                <a:spcPct val="100000"/>
              </a:lnSpc>
              <a:spcBef>
                <a:spcPct val="20000"/>
              </a:spcBef>
              <a:spcAft>
                <a:spcPct val="0"/>
              </a:spcAft>
              <a:buNone/>
            </a:pPr>
            <a:endParaRPr altLang="en-US" b="1" dirty="0" lang="en-US">
              <a:solidFill>
                <a:prstClr val="black"/>
              </a:solidFill>
              <a:ea typeface="ＭＳ Ｐゴシック" panose="020B0600070205080204" pitchFamily="34" charset="-128"/>
            </a:endParaRPr>
          </a:p>
          <a:p>
            <a:pPr fontAlgn="base" indent="0" lvl="0" marL="0">
              <a:lnSpc>
                <a:spcPct val="100000"/>
              </a:lnSpc>
              <a:spcBef>
                <a:spcPct val="20000"/>
              </a:spcBef>
              <a:spcAft>
                <a:spcPct val="0"/>
              </a:spcAft>
              <a:buNone/>
            </a:pPr>
            <a:endParaRPr altLang="en-US" b="1" dirty="0" sz="3200" lang="en-US">
              <a:solidFill>
                <a:prstClr val="black"/>
              </a:solidFill>
              <a:ea typeface="ＭＳ Ｐゴシック" panose="020B0600070205080204" pitchFamily="34" charset="-128"/>
            </a:endParaRPr>
          </a:p>
          <a:p>
            <a:pPr indent="0" marL="0">
              <a:buNone/>
            </a:pPr>
            <a:endParaRPr dirty="0" lang="en-US"/>
          </a:p>
          <a:p>
            <a:pPr indent="0" marL="0">
              <a:buNone/>
            </a:pPr>
            <a:r>
              <a:rPr dirty="0" lang="en-US"/>
              <a:t>	</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422" name=""/>
        <p:cNvGrpSpPr/>
        <p:nvPr/>
      </p:nvGrpSpPr>
      <p:grpSpPr>
        <a:xfrm>
          <a:off x="0" y="0"/>
          <a:ext cx="0" cy="0"/>
          <a:chOff x="0" y="0"/>
          <a:chExt cx="0" cy="0"/>
        </a:xfrm>
      </p:grpSpPr>
      <p:sp>
        <p:nvSpPr>
          <p:cNvPr id="1048809" name="Content Placeholder 2"/>
          <p:cNvSpPr>
            <a:spLocks noGrp="1"/>
          </p:cNvSpPr>
          <p:nvPr>
            <p:ph idx="1"/>
          </p:nvPr>
        </p:nvSpPr>
        <p:spPr>
          <a:xfrm>
            <a:off x="838200" y="225911"/>
            <a:ext cx="10515600" cy="6131858"/>
          </a:xfrm>
        </p:spPr>
        <p:txBody>
          <a:bodyPr>
            <a:normAutofit lnSpcReduction="10000"/>
          </a:bodyPr>
          <a:p>
            <a:pPr indent="0" marL="0">
              <a:buNone/>
            </a:pPr>
            <a:r>
              <a:rPr b="1" dirty="0" lang="en-US"/>
              <a:t>Appearance:</a:t>
            </a:r>
          </a:p>
          <a:p>
            <a:r>
              <a:rPr dirty="0" lang="en-US"/>
              <a:t>Person looks  strained on the face.</a:t>
            </a:r>
          </a:p>
          <a:p>
            <a:r>
              <a:rPr dirty="0" lang="en-US"/>
              <a:t>Tense posture</a:t>
            </a:r>
          </a:p>
          <a:p>
            <a:r>
              <a:rPr dirty="0" lang="en-US"/>
              <a:t>Restless, tremors and sweating hands,  fingers, and axilla.</a:t>
            </a:r>
          </a:p>
          <a:p>
            <a:r>
              <a:rPr dirty="0" lang="en-US"/>
              <a:t>Readiness to cry and fear.</a:t>
            </a:r>
          </a:p>
          <a:p>
            <a:pPr indent="0" marL="0">
              <a:buNone/>
            </a:pPr>
            <a:r>
              <a:rPr b="1" dirty="0" lang="en-US"/>
              <a:t>Physiological changes</a:t>
            </a:r>
          </a:p>
          <a:p>
            <a:r>
              <a:rPr b="1" dirty="0" lang="en-US"/>
              <a:t>GIT</a:t>
            </a:r>
            <a:r>
              <a:rPr dirty="0" lang="en-US"/>
              <a:t>: dry mouth, difficult to swallow, frequency of loose motions, gastric discomfort.</a:t>
            </a:r>
          </a:p>
          <a:p>
            <a:r>
              <a:rPr b="1" dirty="0" lang="en-US"/>
              <a:t>Respiratory  system: </a:t>
            </a:r>
            <a:r>
              <a:rPr dirty="0" lang="en-US"/>
              <a:t>difficulty in breathing</a:t>
            </a:r>
            <a:r>
              <a:rPr b="1" dirty="0" lang="en-US"/>
              <a:t>, </a:t>
            </a:r>
            <a:r>
              <a:rPr dirty="0" lang="en-US"/>
              <a:t>sighing, choking, yawning.</a:t>
            </a:r>
          </a:p>
          <a:p>
            <a:r>
              <a:rPr b="1" dirty="0" lang="en-US"/>
              <a:t>cardiovascular system</a:t>
            </a:r>
            <a:r>
              <a:rPr dirty="0" lang="en-US"/>
              <a:t>: palpitation, chest pain, awareness of missed heart beat, flushing or fainting.</a:t>
            </a:r>
          </a:p>
          <a:p>
            <a:r>
              <a:rPr b="1" dirty="0" lang="en-US"/>
              <a:t>Genital urinary system</a:t>
            </a:r>
            <a:r>
              <a:rPr dirty="0" lang="en-US"/>
              <a:t>: increased frequency and urgency of micturition, sexual dysfunction (failure of erection, lack of interest in sex), menstrual discomfort and amenorrhea.</a:t>
            </a: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423" name=""/>
        <p:cNvGrpSpPr/>
        <p:nvPr/>
      </p:nvGrpSpPr>
      <p:grpSpPr>
        <a:xfrm>
          <a:off x="0" y="0"/>
          <a:ext cx="0" cy="0"/>
          <a:chOff x="0" y="0"/>
          <a:chExt cx="0" cy="0"/>
        </a:xfrm>
      </p:grpSpPr>
      <p:sp>
        <p:nvSpPr>
          <p:cNvPr id="1048810" name="Content Placeholder 2"/>
          <p:cNvSpPr>
            <a:spLocks noGrp="1"/>
          </p:cNvSpPr>
          <p:nvPr>
            <p:ph idx="1"/>
          </p:nvPr>
        </p:nvSpPr>
        <p:spPr>
          <a:xfrm>
            <a:off x="838200" y="225911"/>
            <a:ext cx="10515600" cy="6185647"/>
          </a:xfrm>
        </p:spPr>
        <p:txBody>
          <a:bodyPr/>
          <a:p>
            <a:r>
              <a:rPr b="1" dirty="0" lang="en-US"/>
              <a:t>CNS: </a:t>
            </a:r>
            <a:r>
              <a:rPr dirty="0" lang="en-US"/>
              <a:t>tension headache, blurring of vision, tinnitus, sweating, tremor, dilated pupils.</a:t>
            </a:r>
          </a:p>
          <a:p>
            <a:r>
              <a:rPr b="1" dirty="0" lang="en-US"/>
              <a:t>Muscular skeletal:</a:t>
            </a:r>
            <a:r>
              <a:rPr dirty="0" lang="en-US"/>
              <a:t> increased tension leading to headache and backache without physical cause, stiffness of the back and neck.</a:t>
            </a:r>
          </a:p>
          <a:p>
            <a:r>
              <a:rPr b="1" dirty="0" lang="en-US"/>
              <a:t>Sleep : </a:t>
            </a:r>
            <a:r>
              <a:rPr dirty="0" lang="en-US"/>
              <a:t>disturbed sleep; early insomnia ( difficulty in falling asleep),interruption of sleep by nightmares, feels unrested in the morning.</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424" name=""/>
        <p:cNvGrpSpPr/>
        <p:nvPr/>
      </p:nvGrpSpPr>
      <p:grpSpPr>
        <a:xfrm>
          <a:off x="0" y="0"/>
          <a:ext cx="0" cy="0"/>
          <a:chOff x="0" y="0"/>
          <a:chExt cx="0" cy="0"/>
        </a:xfrm>
      </p:grpSpPr>
      <p:sp>
        <p:nvSpPr>
          <p:cNvPr id="1048811" name="Content Placeholder 2"/>
          <p:cNvSpPr>
            <a:spLocks noGrp="1"/>
          </p:cNvSpPr>
          <p:nvPr>
            <p:ph idx="1"/>
          </p:nvPr>
        </p:nvSpPr>
        <p:spPr>
          <a:xfrm>
            <a:off x="838200" y="441064"/>
            <a:ext cx="10515600" cy="6110343"/>
          </a:xfrm>
        </p:spPr>
        <p:txBody>
          <a:bodyPr>
            <a:normAutofit/>
          </a:bodyPr>
          <a:p>
            <a:pPr indent="0" marL="0">
              <a:buNone/>
            </a:pPr>
            <a:r>
              <a:rPr b="1" dirty="0" sz="3200" lang="en-US"/>
              <a:t>                                        Causes of anxiety</a:t>
            </a:r>
          </a:p>
          <a:p>
            <a:r>
              <a:rPr b="1" dirty="0" lang="en-US"/>
              <a:t>Genetic : </a:t>
            </a:r>
            <a:r>
              <a:rPr dirty="0" lang="en-US"/>
              <a:t>1i % common with relatives with anxiety than in the general population.</a:t>
            </a:r>
          </a:p>
          <a:p>
            <a:r>
              <a:rPr b="1" dirty="0" lang="en-US"/>
              <a:t>Monozygotic/identical </a:t>
            </a:r>
            <a:r>
              <a:rPr dirty="0" lang="en-US"/>
              <a:t>twins more than in di-zygotic twins.</a:t>
            </a:r>
          </a:p>
          <a:p>
            <a:r>
              <a:rPr b="1" dirty="0" lang="en-US"/>
              <a:t>Associated with personality and early life experiences</a:t>
            </a:r>
            <a:r>
              <a:rPr dirty="0" lang="en-US"/>
              <a:t>;-there people with more anxiety than the general population.</a:t>
            </a:r>
          </a:p>
          <a:p>
            <a:r>
              <a:rPr b="1" dirty="0" lang="en-US"/>
              <a:t>Common among urban </a:t>
            </a:r>
            <a:r>
              <a:rPr dirty="0" lang="en-US"/>
              <a:t>than the rural dwellers due to  due to stressful situation like financial constrains.</a:t>
            </a:r>
          </a:p>
          <a:p>
            <a:r>
              <a:rPr b="1" dirty="0" lang="en-US"/>
              <a:t>Stress</a:t>
            </a:r>
            <a:r>
              <a:rPr dirty="0" lang="en-US"/>
              <a:t>; excessive stress due to chronic stressful events</a:t>
            </a:r>
          </a:p>
          <a:p>
            <a:pPr indent="0" marL="0">
              <a:buNone/>
            </a:pPr>
            <a:endParaRPr dirty="0"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425" name=""/>
        <p:cNvGrpSpPr/>
        <p:nvPr/>
      </p:nvGrpSpPr>
      <p:grpSpPr>
        <a:xfrm>
          <a:off x="0" y="0"/>
          <a:ext cx="0" cy="0"/>
          <a:chOff x="0" y="0"/>
          <a:chExt cx="0" cy="0"/>
        </a:xfrm>
      </p:grpSpPr>
      <p:sp>
        <p:nvSpPr>
          <p:cNvPr id="1048812" name="Content Placeholder 2"/>
          <p:cNvSpPr>
            <a:spLocks noGrp="1"/>
          </p:cNvSpPr>
          <p:nvPr>
            <p:ph idx="1"/>
          </p:nvPr>
        </p:nvSpPr>
        <p:spPr>
          <a:xfrm>
            <a:off x="838200" y="225910"/>
            <a:ext cx="10515600" cy="6293223"/>
          </a:xfrm>
        </p:spPr>
        <p:txBody>
          <a:bodyPr>
            <a:normAutofit fontScale="85000" lnSpcReduction="10000"/>
          </a:bodyPr>
          <a:p>
            <a:pPr indent="0" marL="0">
              <a:buNone/>
            </a:pPr>
            <a:r>
              <a:rPr dirty="0" lang="en-US"/>
              <a:t>                                                </a:t>
            </a:r>
            <a:r>
              <a:rPr b="1" dirty="0" lang="en-US"/>
              <a:t>treatment</a:t>
            </a:r>
          </a:p>
          <a:p>
            <a:pPr marL="0" marR="0">
              <a:lnSpc>
                <a:spcPct val="110000"/>
              </a:lnSpc>
              <a:spcBef>
                <a:spcPts val="0"/>
              </a:spcBef>
              <a:spcAft>
                <a:spcPts val="0"/>
              </a:spcAft>
            </a:pPr>
            <a:r>
              <a:rPr b="1" dirty="0" lang="en-US"/>
              <a:t>Chemotherapy</a:t>
            </a:r>
            <a:r>
              <a:rPr dirty="0" lang="en-US"/>
              <a:t>- use of anxiolytics e.g. diazepam but should not be used for a period longer than 2 weeks. </a:t>
            </a:r>
            <a:r>
              <a:rPr dirty="0" lang="en-US">
                <a:ea typeface="Times New Roman" panose="02020603050405020304" pitchFamily="18" charset="0"/>
              </a:rPr>
              <a:t>Antidepressants, for instance, imipramine or clomipramine may also be used, especially if symptoms of depression are present.</a:t>
            </a:r>
          </a:p>
          <a:p>
            <a:pPr marL="0" marR="0">
              <a:lnSpc>
                <a:spcPct val="110000"/>
              </a:lnSpc>
              <a:spcBef>
                <a:spcPts val="0"/>
              </a:spcBef>
              <a:spcAft>
                <a:spcPts val="0"/>
              </a:spcAft>
            </a:pPr>
            <a:r>
              <a:rPr b="1" dirty="0" lang="en-US">
                <a:ea typeface="Times New Roman" panose="02020603050405020304" pitchFamily="18" charset="0"/>
              </a:rPr>
              <a:t> Psychotherapy</a:t>
            </a:r>
            <a:r>
              <a:rPr dirty="0" lang="en-US">
                <a:ea typeface="Times New Roman" panose="02020603050405020304" pitchFamily="18" charset="0"/>
              </a:rPr>
              <a:t>, used in various forms, with focus on analysing unconscious conflicts, interpersonal conflicts, or providing supportive measures.</a:t>
            </a:r>
          </a:p>
          <a:p>
            <a:pPr marL="0" marR="0">
              <a:lnSpc>
                <a:spcPct val="110000"/>
              </a:lnSpc>
              <a:spcBef>
                <a:spcPts val="0"/>
              </a:spcBef>
              <a:spcAft>
                <a:spcPts val="0"/>
              </a:spcAft>
            </a:pPr>
            <a:r>
              <a:rPr b="1" dirty="0" lang="en-US">
                <a:ea typeface="Times New Roman" panose="02020603050405020304" pitchFamily="18" charset="0"/>
              </a:rPr>
              <a:t>Relaxation technique </a:t>
            </a:r>
            <a:r>
              <a:rPr dirty="0" lang="en-US">
                <a:ea typeface="Times New Roman" panose="02020603050405020304" pitchFamily="18" charset="0"/>
              </a:rPr>
              <a:t>which helps the patient not to be tense and to relax.</a:t>
            </a:r>
          </a:p>
          <a:p>
            <a:pPr indent="-342900" lvl="0" marL="342900" marR="0">
              <a:lnSpc>
                <a:spcPct val="110000"/>
              </a:lnSpc>
              <a:spcBef>
                <a:spcPts val="0"/>
              </a:spcBef>
              <a:spcAft>
                <a:spcPts val="0"/>
              </a:spcAft>
              <a:buSzPts val="1000"/>
              <a:buFont typeface="Symbol" panose="05050102010706020507" pitchFamily="18" charset="2"/>
              <a:buChar char=""/>
              <a:tabLst>
                <a:tab algn="l" pos="457200"/>
              </a:tabLst>
            </a:pPr>
            <a:r>
              <a:rPr dirty="0" lang="en-US">
                <a:ea typeface="Times New Roman" panose="02020603050405020304" pitchFamily="18" charset="0"/>
              </a:rPr>
              <a:t>Teaching the patient ways of monitoring themselves for increasing anxiety and taking appropriate action. </a:t>
            </a:r>
          </a:p>
          <a:p>
            <a:pPr indent="-342900" lvl="0" marL="342900" marR="0">
              <a:lnSpc>
                <a:spcPct val="110000"/>
              </a:lnSpc>
              <a:spcBef>
                <a:spcPts val="0"/>
              </a:spcBef>
              <a:spcAft>
                <a:spcPts val="0"/>
              </a:spcAft>
              <a:buSzPts val="1000"/>
              <a:buFont typeface="Symbol" panose="05050102010706020507" pitchFamily="18" charset="2"/>
              <a:buChar char=""/>
              <a:tabLst>
                <a:tab algn="l" pos="457200"/>
              </a:tabLst>
            </a:pPr>
            <a:r>
              <a:rPr dirty="0" lang="en-US">
                <a:ea typeface="Times New Roman" panose="02020603050405020304" pitchFamily="18" charset="0"/>
              </a:rPr>
              <a:t>This is termed as self-care and is especially applicable in cases of milder anxiety.</a:t>
            </a:r>
          </a:p>
          <a:p>
            <a:pPr marL="0" marR="0">
              <a:lnSpc>
                <a:spcPct val="110000"/>
              </a:lnSpc>
              <a:spcBef>
                <a:spcPts val="0"/>
              </a:spcBef>
              <a:spcAft>
                <a:spcPts val="0"/>
              </a:spcAft>
            </a:pPr>
            <a:r>
              <a:rPr b="1" dirty="0" lang="en-US">
                <a:ea typeface="Times New Roman" panose="02020603050405020304" pitchFamily="18" charset="0"/>
              </a:rPr>
              <a:t>Hospitalisation </a:t>
            </a:r>
            <a:r>
              <a:rPr dirty="0" lang="en-US">
                <a:ea typeface="Times New Roman" panose="02020603050405020304" pitchFamily="18" charset="0"/>
              </a:rPr>
              <a:t>is used for short periods when symptoms become intense and family ability to give support at that time is limited.</a:t>
            </a:r>
          </a:p>
          <a:p>
            <a:pPr>
              <a:lnSpc>
                <a:spcPct val="110000"/>
              </a:lnSpc>
              <a:spcBef>
                <a:spcPts val="0"/>
              </a:spcBef>
            </a:pPr>
            <a:r>
              <a:rPr b="1" dirty="0" lang="en-US">
                <a:ea typeface="Times New Roman" panose="02020603050405020304" pitchFamily="18" charset="0"/>
              </a:rPr>
              <a:t>stay calm </a:t>
            </a:r>
            <a:r>
              <a:rPr dirty="0" lang="en-US">
                <a:ea typeface="Times New Roman" panose="02020603050405020304" pitchFamily="18" charset="0"/>
              </a:rPr>
              <a:t>a reassuring attitude can go along way in making a person feel more comfortable </a:t>
            </a:r>
          </a:p>
          <a:p>
            <a:pPr>
              <a:lnSpc>
                <a:spcPct val="110000"/>
              </a:lnSpc>
              <a:spcBef>
                <a:spcPts val="0"/>
              </a:spcBef>
            </a:pPr>
            <a:r>
              <a:rPr dirty="0" lang="en-US">
                <a:ea typeface="Times New Roman" panose="02020603050405020304" pitchFamily="18" charset="0"/>
              </a:rPr>
              <a:t>Give detailed explanations by introducing all the care givers, explaining all the procedures, answering all the patients questions will help calm patient.</a:t>
            </a:r>
          </a:p>
          <a:p>
            <a:pPr indent="0" marL="0">
              <a:buNone/>
            </a:pPr>
            <a:endParaRPr dirty="0" lang="en-US"/>
          </a:p>
          <a:p>
            <a:pPr indent="0" marL="0">
              <a:buNone/>
            </a:pPr>
            <a:endParaRPr dirty="0"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426" name=""/>
        <p:cNvGrpSpPr/>
        <p:nvPr/>
      </p:nvGrpSpPr>
      <p:grpSpPr>
        <a:xfrm>
          <a:off x="0" y="0"/>
          <a:ext cx="0" cy="0"/>
          <a:chOff x="0" y="0"/>
          <a:chExt cx="0" cy="0"/>
        </a:xfrm>
      </p:grpSpPr>
      <p:sp>
        <p:nvSpPr>
          <p:cNvPr id="1048813" name="Content Placeholder 2"/>
          <p:cNvSpPr>
            <a:spLocks noGrp="1"/>
          </p:cNvSpPr>
          <p:nvPr>
            <p:ph idx="1"/>
          </p:nvPr>
        </p:nvSpPr>
        <p:spPr>
          <a:xfrm>
            <a:off x="268941" y="215152"/>
            <a:ext cx="11607501" cy="6357769"/>
          </a:xfrm>
        </p:spPr>
        <p:txBody>
          <a:bodyPr/>
          <a:p>
            <a:pPr indent="0" marL="0">
              <a:buNone/>
            </a:pPr>
            <a:r>
              <a:rPr b="1" dirty="0" lang="en-US"/>
              <a:t>Nursing care</a:t>
            </a:r>
          </a:p>
          <a:p>
            <a:r>
              <a:rPr dirty="0" lang="en-US"/>
              <a:t>Explain to patient and relatives about anxiety.</a:t>
            </a:r>
          </a:p>
          <a:p>
            <a:r>
              <a:rPr dirty="0" lang="en-US"/>
              <a:t>Reassurance</a:t>
            </a:r>
          </a:p>
          <a:p>
            <a:r>
              <a:rPr dirty="0" lang="en-US"/>
              <a:t>Support patient and relatives</a:t>
            </a:r>
          </a:p>
          <a:p>
            <a:r>
              <a:rPr dirty="0" lang="en-US"/>
              <a:t>Therapeutic environment , a stimulating environment may increase the anxiety.</a:t>
            </a:r>
          </a:p>
          <a:p>
            <a:r>
              <a:rPr dirty="0" lang="en-US"/>
              <a:t>Identify and educate the patient on the precipitating factors, importance of relaxation and  how to take care of their own activities.</a:t>
            </a:r>
          </a:p>
          <a:p>
            <a:r>
              <a:rPr dirty="0" lang="en-US"/>
              <a:t>Relaxation techniques e.g. deep breathing , jogging, meditation, playing soft music etc. </a:t>
            </a:r>
          </a:p>
          <a:p>
            <a:r>
              <a:rPr dirty="0" lang="en-US"/>
              <a:t>Teach them on better coping strategies</a:t>
            </a:r>
          </a:p>
          <a:p>
            <a:endParaRPr dirty="0" 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427" name=""/>
        <p:cNvGrpSpPr/>
        <p:nvPr/>
      </p:nvGrpSpPr>
      <p:grpSpPr>
        <a:xfrm>
          <a:off x="0" y="0"/>
          <a:ext cx="0" cy="0"/>
          <a:chOff x="0" y="0"/>
          <a:chExt cx="0" cy="0"/>
        </a:xfrm>
      </p:grpSpPr>
      <p:sp>
        <p:nvSpPr>
          <p:cNvPr id="1048814" name="Content Placeholder 2"/>
          <p:cNvSpPr>
            <a:spLocks noGrp="1"/>
          </p:cNvSpPr>
          <p:nvPr>
            <p:ph idx="1"/>
          </p:nvPr>
        </p:nvSpPr>
        <p:spPr>
          <a:xfrm>
            <a:off x="838200" y="204396"/>
            <a:ext cx="10515600" cy="6433073"/>
          </a:xfrm>
        </p:spPr>
        <p:txBody>
          <a:bodyPr>
            <a:normAutofit fontScale="92500"/>
          </a:bodyPr>
          <a:p>
            <a:pPr indent="0" marL="0">
              <a:buNone/>
            </a:pPr>
            <a:r>
              <a:rPr b="1" dirty="0" sz="3200" lang="en-US"/>
              <a:t>                              1. general anxiety disorder</a:t>
            </a:r>
          </a:p>
          <a:p>
            <a:pPr fontAlgn="base" indent="-342900" lvl="0" marL="342900">
              <a:lnSpc>
                <a:spcPct val="100000"/>
              </a:lnSpc>
              <a:spcBef>
                <a:spcPct val="20000"/>
              </a:spcBef>
              <a:spcAft>
                <a:spcPct val="0"/>
              </a:spcAft>
              <a:buFont typeface="Wingdings" panose="05000000000000000000" pitchFamily="2" charset="2"/>
              <a:buChar char="Ø"/>
            </a:pPr>
            <a:r>
              <a:rPr altLang="en-US" dirty="0" lang="en-US">
                <a:solidFill>
                  <a:prstClr val="black"/>
                </a:solidFill>
                <a:ea typeface="ＭＳ Ｐゴシック" panose="020B0600070205080204" pitchFamily="34" charset="-128"/>
              </a:rPr>
              <a:t>Excessive worry more days than not for at least 6 months about a number of events and they find it difficult to control the worry.</a:t>
            </a:r>
          </a:p>
          <a:p>
            <a:pPr fontAlgn="base" indent="-342900" lvl="0" marL="342900">
              <a:lnSpc>
                <a:spcPct val="100000"/>
              </a:lnSpc>
              <a:spcBef>
                <a:spcPct val="20000"/>
              </a:spcBef>
              <a:spcAft>
                <a:spcPct val="0"/>
              </a:spcAft>
              <a:buFont typeface="Wingdings" panose="05000000000000000000" pitchFamily="2" charset="2"/>
              <a:buChar char="Ø"/>
            </a:pPr>
            <a:r>
              <a:rPr altLang="en-US" dirty="0" lang="en-US">
                <a:solidFill>
                  <a:prstClr val="black"/>
                </a:solidFill>
                <a:ea typeface="ＭＳ Ｐゴシック" panose="020B0600070205080204" pitchFamily="34" charset="-128"/>
              </a:rPr>
              <a:t>3 or more of the following symptoms:</a:t>
            </a:r>
          </a:p>
          <a:p>
            <a:pPr fontAlgn="base" lvl="1">
              <a:lnSpc>
                <a:spcPct val="100000"/>
              </a:lnSpc>
              <a:spcBef>
                <a:spcPct val="20000"/>
              </a:spcBef>
              <a:spcAft>
                <a:spcPct val="0"/>
              </a:spcAft>
            </a:pPr>
            <a:r>
              <a:rPr altLang="en-US" dirty="0" sz="2800" lang="en-US">
                <a:solidFill>
                  <a:prstClr val="black"/>
                </a:solidFill>
                <a:ea typeface="ＭＳ Ｐゴシック" panose="020B0600070205080204" pitchFamily="34" charset="-128"/>
              </a:rPr>
              <a:t>Restlessness or feeling keyed up (nervous) or on edge (un able to relax), easily fatigued, difficulty concentrating, irritability, muscle tension, sleep disturbance, headache.</a:t>
            </a:r>
          </a:p>
          <a:p>
            <a:pPr fontAlgn="base" indent="-342900" lvl="0" marL="342900">
              <a:lnSpc>
                <a:spcPct val="100000"/>
              </a:lnSpc>
              <a:spcBef>
                <a:spcPct val="20000"/>
              </a:spcBef>
              <a:spcAft>
                <a:spcPct val="0"/>
              </a:spcAft>
              <a:buFont typeface="Wingdings" panose="05000000000000000000" pitchFamily="2" charset="2"/>
              <a:buChar char="Ø"/>
            </a:pPr>
            <a:r>
              <a:rPr altLang="en-US" dirty="0" lang="en-US">
                <a:solidFill>
                  <a:prstClr val="black"/>
                </a:solidFill>
                <a:ea typeface="ＭＳ Ｐゴシック" panose="020B0600070205080204" pitchFamily="34" charset="-128"/>
              </a:rPr>
              <a:t>Causes significant distress or impairment</a:t>
            </a:r>
          </a:p>
          <a:p>
            <a:pPr fontAlgn="base" indent="-342900" lvl="0" marL="342900">
              <a:lnSpc>
                <a:spcPct val="100000"/>
              </a:lnSpc>
              <a:spcBef>
                <a:spcPct val="20000"/>
              </a:spcBef>
              <a:spcAft>
                <a:spcPct val="0"/>
              </a:spcAft>
              <a:buFont typeface="Wingdings" panose="05000000000000000000" pitchFamily="2" charset="2"/>
              <a:buChar char="Ø"/>
            </a:pPr>
            <a:r>
              <a:rPr altLang="en-US" dirty="0" lang="en-US">
                <a:solidFill>
                  <a:prstClr val="black"/>
                </a:solidFill>
                <a:ea typeface="ＭＳ Ｐゴシック" panose="020B0600070205080204" pitchFamily="34" charset="-128"/>
              </a:rPr>
              <a:t>It can start at any age.</a:t>
            </a:r>
          </a:p>
          <a:p>
            <a:pPr fontAlgn="base" indent="0" lvl="0" marL="0">
              <a:lnSpc>
                <a:spcPct val="100000"/>
              </a:lnSpc>
              <a:spcBef>
                <a:spcPct val="20000"/>
              </a:spcBef>
              <a:spcAft>
                <a:spcPct val="0"/>
              </a:spcAft>
              <a:buNone/>
            </a:pPr>
            <a:r>
              <a:rPr altLang="en-US" b="1" dirty="0" lang="en-US">
                <a:solidFill>
                  <a:prstClr val="black"/>
                </a:solidFill>
                <a:ea typeface="ＭＳ Ｐゴシック" panose="020B0600070205080204" pitchFamily="34" charset="-128"/>
              </a:rPr>
              <a:t>Symptoms:</a:t>
            </a:r>
          </a:p>
          <a:p>
            <a:pPr fontAlgn="base">
              <a:lnSpc>
                <a:spcPct val="100000"/>
              </a:lnSpc>
              <a:spcBef>
                <a:spcPct val="20000"/>
              </a:spcBef>
              <a:spcAft>
                <a:spcPct val="0"/>
              </a:spcAft>
            </a:pPr>
            <a:r>
              <a:rPr altLang="en-US" b="1" dirty="0" lang="en-US">
                <a:solidFill>
                  <a:prstClr val="black"/>
                </a:solidFill>
                <a:ea typeface="ＭＳ Ｐゴシック" panose="020B0600070205080204" pitchFamily="34" charset="-128"/>
              </a:rPr>
              <a:t>Motor tension;</a:t>
            </a:r>
            <a:r>
              <a:rPr altLang="en-US" dirty="0" lang="en-US">
                <a:solidFill>
                  <a:prstClr val="black"/>
                </a:solidFill>
                <a:ea typeface="ＭＳ Ｐゴシック" panose="020B0600070205080204" pitchFamily="34" charset="-128"/>
              </a:rPr>
              <a:t> shakiness, tension, restlessness, fatigue, sighing respiration</a:t>
            </a:r>
          </a:p>
          <a:p>
            <a:pPr fontAlgn="base">
              <a:lnSpc>
                <a:spcPct val="100000"/>
              </a:lnSpc>
              <a:spcBef>
                <a:spcPct val="20000"/>
              </a:spcBef>
              <a:spcAft>
                <a:spcPct val="0"/>
              </a:spcAft>
            </a:pPr>
            <a:r>
              <a:rPr altLang="en-US" b="1" dirty="0" lang="en-US">
                <a:solidFill>
                  <a:prstClr val="black"/>
                </a:solidFill>
                <a:ea typeface="ＭＳ Ｐゴシック" panose="020B0600070205080204" pitchFamily="34" charset="-128"/>
              </a:rPr>
              <a:t>Autonomic hyperactivity: </a:t>
            </a:r>
            <a:r>
              <a:rPr altLang="en-US" dirty="0" lang="en-US">
                <a:solidFill>
                  <a:prstClr val="black"/>
                </a:solidFill>
                <a:ea typeface="ＭＳ Ｐゴシック" panose="020B0600070205080204" pitchFamily="34" charset="-128"/>
              </a:rPr>
              <a:t>sweating, palpitation, dry mouth, dizziness, gastric irritation, frequency in micturition, pallor, flushing and rapid respiration.</a:t>
            </a:r>
          </a:p>
          <a:p>
            <a:pPr indent="0" marL="0">
              <a:buNone/>
            </a:pPr>
            <a:endParaRPr b="1" dirty="0" sz="3200" 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428" name=""/>
        <p:cNvGrpSpPr/>
        <p:nvPr/>
      </p:nvGrpSpPr>
      <p:grpSpPr>
        <a:xfrm>
          <a:off x="0" y="0"/>
          <a:ext cx="0" cy="0"/>
          <a:chOff x="0" y="0"/>
          <a:chExt cx="0" cy="0"/>
        </a:xfrm>
      </p:grpSpPr>
      <p:sp>
        <p:nvSpPr>
          <p:cNvPr id="1048815" name="Content Placeholder 2"/>
          <p:cNvSpPr>
            <a:spLocks noGrp="1"/>
          </p:cNvSpPr>
          <p:nvPr>
            <p:ph idx="1"/>
          </p:nvPr>
        </p:nvSpPr>
        <p:spPr>
          <a:xfrm>
            <a:off x="698351" y="341070"/>
            <a:ext cx="10515600" cy="6081246"/>
          </a:xfrm>
        </p:spPr>
        <p:txBody>
          <a:bodyPr/>
          <a:p>
            <a:r>
              <a:rPr b="1" dirty="0" lang="en-US"/>
              <a:t>Apprehension </a:t>
            </a:r>
            <a:r>
              <a:rPr dirty="0" lang="en-US"/>
              <a:t>- a sense of impending doom, excessive worries about trivial matters and undue concern about health of self and significant others.</a:t>
            </a:r>
          </a:p>
          <a:p>
            <a:r>
              <a:rPr b="1" dirty="0" lang="en-US"/>
              <a:t>vigilant</a:t>
            </a:r>
            <a:r>
              <a:rPr dirty="0" lang="en-US"/>
              <a:t> – constant watchfulness of possible dangers, irritability, difficulty in getting to and maintaining sleep.</a:t>
            </a:r>
          </a:p>
          <a:p>
            <a:pPr indent="0" marL="0">
              <a:buNone/>
            </a:pPr>
            <a:endParaRPr dirty="0" lang="en-US"/>
          </a:p>
          <a:p>
            <a:pPr fontAlgn="base" indent="0" lvl="0" marL="0">
              <a:lnSpc>
                <a:spcPct val="100000"/>
              </a:lnSpc>
              <a:spcBef>
                <a:spcPct val="20000"/>
              </a:spcBef>
              <a:spcAft>
                <a:spcPct val="0"/>
              </a:spcAft>
              <a:buNone/>
            </a:pPr>
            <a:r>
              <a:rPr b="1" dirty="0" lang="en-US"/>
              <a:t>                                                 2. Panic disorder</a:t>
            </a:r>
          </a:p>
          <a:p>
            <a:pPr fontAlgn="base">
              <a:lnSpc>
                <a:spcPct val="100000"/>
              </a:lnSpc>
              <a:spcBef>
                <a:spcPct val="20000"/>
              </a:spcBef>
              <a:spcAft>
                <a:spcPct val="0"/>
              </a:spcAft>
            </a:pPr>
            <a:r>
              <a:rPr altLang="en-US" dirty="0" lang="en-US">
                <a:solidFill>
                  <a:prstClr val="black"/>
                </a:solidFill>
              </a:rPr>
              <a:t>Recurrent unexpected panic attacks and for a one month period or more of:</a:t>
            </a:r>
          </a:p>
          <a:p>
            <a:pPr fontAlgn="base" lvl="1">
              <a:lnSpc>
                <a:spcPct val="100000"/>
              </a:lnSpc>
              <a:spcBef>
                <a:spcPct val="20000"/>
              </a:spcBef>
              <a:spcAft>
                <a:spcPct val="0"/>
              </a:spcAft>
              <a:buFont typeface="Wingdings" panose="05000000000000000000" pitchFamily="2" charset="2"/>
              <a:buChar char="Ø"/>
            </a:pPr>
            <a:r>
              <a:rPr altLang="en-US" dirty="0" sz="2800" lang="en-US">
                <a:solidFill>
                  <a:prstClr val="black"/>
                </a:solidFill>
              </a:rPr>
              <a:t>Persistent </a:t>
            </a:r>
            <a:r>
              <a:rPr altLang="en-US" b="1" dirty="0" sz="2800" lang="en-US">
                <a:solidFill>
                  <a:prstClr val="black"/>
                </a:solidFill>
              </a:rPr>
              <a:t>worry</a:t>
            </a:r>
            <a:r>
              <a:rPr altLang="en-US" dirty="0" sz="2800" lang="en-US">
                <a:solidFill>
                  <a:prstClr val="black"/>
                </a:solidFill>
              </a:rPr>
              <a:t> about having additional attacks</a:t>
            </a:r>
          </a:p>
          <a:p>
            <a:pPr fontAlgn="base" lvl="1">
              <a:lnSpc>
                <a:spcPct val="100000"/>
              </a:lnSpc>
              <a:spcBef>
                <a:spcPct val="20000"/>
              </a:spcBef>
              <a:spcAft>
                <a:spcPct val="0"/>
              </a:spcAft>
              <a:buFont typeface="Wingdings" panose="05000000000000000000" pitchFamily="2" charset="2"/>
              <a:buChar char="Ø"/>
            </a:pPr>
            <a:r>
              <a:rPr altLang="en-US" dirty="0" sz="2800" lang="en-US">
                <a:solidFill>
                  <a:prstClr val="black"/>
                </a:solidFill>
              </a:rPr>
              <a:t>Worry about the implications of the attacks</a:t>
            </a:r>
          </a:p>
          <a:p>
            <a:pPr fontAlgn="base" lvl="1">
              <a:lnSpc>
                <a:spcPct val="100000"/>
              </a:lnSpc>
              <a:spcBef>
                <a:spcPct val="20000"/>
              </a:spcBef>
              <a:spcAft>
                <a:spcPct val="0"/>
              </a:spcAft>
              <a:buFont typeface="Wingdings" panose="05000000000000000000" pitchFamily="2" charset="2"/>
              <a:buChar char="Ø"/>
            </a:pPr>
            <a:r>
              <a:rPr altLang="en-US" b="1" dirty="0" sz="2800" lang="en-US">
                <a:solidFill>
                  <a:prstClr val="black"/>
                </a:solidFill>
              </a:rPr>
              <a:t>Significant change </a:t>
            </a:r>
            <a:r>
              <a:rPr altLang="en-US" dirty="0" sz="2800" lang="en-US">
                <a:solidFill>
                  <a:prstClr val="black"/>
                </a:solidFill>
              </a:rPr>
              <a:t>in behavior because of the attacks</a:t>
            </a:r>
          </a:p>
          <a:p>
            <a:pPr indent="0" marL="0">
              <a:buNone/>
            </a:pPr>
            <a:endParaRPr b="1" dirty="0" lang="en-US"/>
          </a:p>
          <a:p>
            <a:pPr indent="0" marL="0">
              <a:buNone/>
            </a:pPr>
            <a:endParaRPr b="1" dirty="0" lang="en-US"/>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429" name=""/>
        <p:cNvGrpSpPr/>
        <p:nvPr/>
      </p:nvGrpSpPr>
      <p:grpSpPr>
        <a:xfrm>
          <a:off x="0" y="0"/>
          <a:ext cx="0" cy="0"/>
          <a:chOff x="0" y="0"/>
          <a:chExt cx="0" cy="0"/>
        </a:xfrm>
      </p:grpSpPr>
      <p:sp>
        <p:nvSpPr>
          <p:cNvPr id="1048816" name="Content Placeholder 2"/>
          <p:cNvSpPr>
            <a:spLocks noGrp="1"/>
          </p:cNvSpPr>
          <p:nvPr>
            <p:ph idx="1"/>
          </p:nvPr>
        </p:nvSpPr>
        <p:spPr>
          <a:xfrm>
            <a:off x="838200" y="387275"/>
            <a:ext cx="10515600" cy="6056556"/>
          </a:xfrm>
        </p:spPr>
        <p:txBody>
          <a:bodyPr>
            <a:normAutofit fontScale="85000" lnSpcReduction="20000"/>
          </a:bodyPr>
          <a:p>
            <a:pPr fontAlgn="base" indent="0" lvl="0" marL="0">
              <a:lnSpc>
                <a:spcPct val="100000"/>
              </a:lnSpc>
              <a:spcBef>
                <a:spcPct val="0"/>
              </a:spcBef>
              <a:spcAft>
                <a:spcPct val="0"/>
              </a:spcAft>
              <a:buNone/>
            </a:pPr>
            <a:r>
              <a:rPr altLang="en-US" b="1" dirty="0" lang="en-US">
                <a:solidFill>
                  <a:prstClr val="black"/>
                </a:solidFill>
                <a:ea typeface="ＭＳ Ｐゴシック" panose="020B0600070205080204" pitchFamily="34" charset="-128"/>
              </a:rPr>
              <a:t>A panic attack </a:t>
            </a:r>
            <a:r>
              <a:rPr altLang="en-US" dirty="0" lang="en-US">
                <a:solidFill>
                  <a:prstClr val="black"/>
                </a:solidFill>
                <a:ea typeface="ＭＳ Ｐゴシック" panose="020B0600070205080204" pitchFamily="34" charset="-128"/>
              </a:rPr>
              <a:t>is   a discrete period of </a:t>
            </a:r>
            <a:r>
              <a:rPr altLang="en-US" b="1" dirty="0" lang="en-US">
                <a:solidFill>
                  <a:prstClr val="black"/>
                </a:solidFill>
                <a:ea typeface="ＭＳ Ｐゴシック" panose="020B0600070205080204" pitchFamily="34" charset="-128"/>
              </a:rPr>
              <a:t>intense fear </a:t>
            </a:r>
            <a:r>
              <a:rPr altLang="en-US" dirty="0" lang="en-US">
                <a:solidFill>
                  <a:prstClr val="black"/>
                </a:solidFill>
                <a:ea typeface="ＭＳ Ｐゴシック" panose="020B0600070205080204" pitchFamily="34" charset="-128"/>
              </a:rPr>
              <a:t>in which 4 of the following Symptoms abruptly develop and </a:t>
            </a:r>
            <a:r>
              <a:rPr altLang="en-US" b="1" dirty="0" lang="en-US">
                <a:solidFill>
                  <a:prstClr val="black"/>
                </a:solidFill>
                <a:ea typeface="ＭＳ Ｐゴシック" panose="020B0600070205080204" pitchFamily="34" charset="-128"/>
              </a:rPr>
              <a:t>peak within 10 minutes </a:t>
            </a:r>
            <a:r>
              <a:rPr altLang="en-US" dirty="0" lang="en-US">
                <a:solidFill>
                  <a:prstClr val="black"/>
                </a:solidFill>
                <a:ea typeface="ＭＳ Ｐゴシック" panose="020B0600070205080204" pitchFamily="34" charset="-128"/>
              </a:rPr>
              <a:t>and may last for 20 minutes or hours.</a:t>
            </a:r>
          </a:p>
          <a:p>
            <a:pPr fontAlgn="base" indent="0" marL="0">
              <a:spcBef>
                <a:spcPct val="20000"/>
              </a:spcBef>
              <a:spcAft>
                <a:spcPct val="0"/>
              </a:spcAft>
              <a:buNone/>
            </a:pPr>
            <a:endParaRPr altLang="en-US" dirty="0" lang="en-US">
              <a:solidFill>
                <a:prstClr val="black"/>
              </a:solidFill>
              <a:ea typeface="ＭＳ Ｐゴシック" panose="020B0600070205080204" pitchFamily="34" charset="-128"/>
            </a:endParaRPr>
          </a:p>
          <a:p>
            <a:pPr fontAlgn="base">
              <a:spcBef>
                <a:spcPct val="20000"/>
              </a:spcBef>
              <a:spcAft>
                <a:spcPct val="0"/>
              </a:spcAft>
              <a:buFont typeface="Wingdings" panose="05000000000000000000" pitchFamily="2" charset="2"/>
              <a:buChar char="Ø"/>
            </a:pPr>
            <a:r>
              <a:rPr altLang="en-US" dirty="0" lang="en-US">
                <a:solidFill>
                  <a:prstClr val="black"/>
                </a:solidFill>
                <a:ea typeface="ＭＳ Ｐゴシック" panose="020B0600070205080204" pitchFamily="34" charset="-128"/>
              </a:rPr>
              <a:t>Chills or heat sensations,</a:t>
            </a:r>
          </a:p>
          <a:p>
            <a:pPr fontAlgn="base">
              <a:spcBef>
                <a:spcPct val="20000"/>
              </a:spcBef>
              <a:spcAft>
                <a:spcPct val="0"/>
              </a:spcAft>
              <a:buFont typeface="Wingdings" panose="05000000000000000000" pitchFamily="2" charset="2"/>
              <a:buChar char="Ø"/>
            </a:pPr>
            <a:r>
              <a:rPr altLang="en-US" dirty="0" lang="en-US">
                <a:solidFill>
                  <a:prstClr val="black"/>
                </a:solidFill>
                <a:ea typeface="ＭＳ Ｐゴシック" panose="020B0600070205080204" pitchFamily="34" charset="-128"/>
              </a:rPr>
              <a:t> Paresthesia (</a:t>
            </a:r>
            <a:r>
              <a:rPr altLang="en-US" dirty="0" i="1" lang="en-US">
                <a:solidFill>
                  <a:prstClr val="black"/>
                </a:solidFill>
                <a:ea typeface="ＭＳ Ｐゴシック" panose="020B0600070205080204" pitchFamily="34" charset="-128"/>
              </a:rPr>
              <a:t>burning or </a:t>
            </a:r>
            <a:r>
              <a:rPr altLang="en-US" dirty="0" lang="en-US">
                <a:solidFill>
                  <a:prstClr val="black"/>
                </a:solidFill>
                <a:ea typeface="ＭＳ Ｐゴシック" panose="020B0600070205080204" pitchFamily="34" charset="-128"/>
              </a:rPr>
              <a:t>prickling</a:t>
            </a:r>
            <a:r>
              <a:rPr altLang="en-US" dirty="0" i="1" lang="en-US">
                <a:solidFill>
                  <a:prstClr val="black"/>
                </a:solidFill>
                <a:ea typeface="ＭＳ Ｐゴシック" panose="020B0600070205080204" pitchFamily="34" charset="-128"/>
              </a:rPr>
              <a:t> sensation felts in the hands, arms and legs</a:t>
            </a:r>
            <a:r>
              <a:rPr altLang="en-US" dirty="0" lang="en-US">
                <a:solidFill>
                  <a:prstClr val="black"/>
                </a:solidFill>
                <a:ea typeface="ＭＳ Ｐゴシック" panose="020B0600070205080204" pitchFamily="34" charset="-128"/>
              </a:rPr>
              <a:t>)</a:t>
            </a:r>
          </a:p>
          <a:p>
            <a:pPr fontAlgn="base">
              <a:spcBef>
                <a:spcPct val="20000"/>
              </a:spcBef>
              <a:spcAft>
                <a:spcPct val="0"/>
              </a:spcAft>
              <a:buFont typeface="Wingdings" panose="05000000000000000000" pitchFamily="2" charset="2"/>
              <a:buChar char="Ø"/>
            </a:pPr>
            <a:r>
              <a:rPr altLang="en-US" dirty="0" lang="en-US">
                <a:solidFill>
                  <a:prstClr val="black"/>
                </a:solidFill>
                <a:ea typeface="ＭＳ Ｐゴシック" panose="020B0600070205080204" pitchFamily="34" charset="-128"/>
              </a:rPr>
              <a:t> Feeling dizzy or faint, Derealization or depersonalization</a:t>
            </a:r>
            <a:r>
              <a:rPr altLang="en-US" dirty="0" i="1" lang="en-US">
                <a:solidFill>
                  <a:prstClr val="black"/>
                </a:solidFill>
                <a:ea typeface="ＭＳ Ｐゴシック" panose="020B0600070205080204" pitchFamily="34" charset="-128"/>
              </a:rPr>
              <a:t> (feeling being detached to ones body or mental process ,feeling you are an outsider observer of ones life</a:t>
            </a:r>
            <a:r>
              <a:rPr altLang="en-US" dirty="0" lang="en-US">
                <a:solidFill>
                  <a:prstClr val="black"/>
                </a:solidFill>
                <a:ea typeface="ＭＳ Ｐゴシック" panose="020B0600070205080204" pitchFamily="34" charset="-128"/>
              </a:rPr>
              <a:t>)</a:t>
            </a:r>
          </a:p>
          <a:p>
            <a:pPr fontAlgn="base">
              <a:spcBef>
                <a:spcPct val="20000"/>
              </a:spcBef>
              <a:spcAft>
                <a:spcPct val="0"/>
              </a:spcAft>
              <a:buFont typeface="Wingdings" panose="05000000000000000000" pitchFamily="2" charset="2"/>
              <a:buChar char="Ø"/>
            </a:pPr>
            <a:r>
              <a:rPr altLang="en-US" dirty="0" lang="en-US">
                <a:solidFill>
                  <a:prstClr val="black"/>
                </a:solidFill>
                <a:ea typeface="ＭＳ Ｐゴシック" panose="020B0600070205080204" pitchFamily="34" charset="-128"/>
              </a:rPr>
              <a:t> Fear of losing control or going crazy, </a:t>
            </a:r>
          </a:p>
          <a:p>
            <a:pPr fontAlgn="base">
              <a:spcBef>
                <a:spcPct val="20000"/>
              </a:spcBef>
              <a:spcAft>
                <a:spcPct val="0"/>
              </a:spcAft>
              <a:buFont typeface="Wingdings" panose="05000000000000000000" pitchFamily="2" charset="2"/>
              <a:buChar char="Ø"/>
            </a:pPr>
            <a:r>
              <a:rPr altLang="en-US" dirty="0" lang="en-US">
                <a:solidFill>
                  <a:prstClr val="black"/>
                </a:solidFill>
                <a:ea typeface="ＭＳ Ｐゴシック" panose="020B0600070205080204" pitchFamily="34" charset="-128"/>
              </a:rPr>
              <a:t>Fear of dying</a:t>
            </a:r>
          </a:p>
          <a:p>
            <a:pPr indent="-342900" lvl="0" marL="342900">
              <a:spcBef>
                <a:spcPct val="20000"/>
              </a:spcBef>
              <a:buFont typeface="Wingdings" pitchFamily="2" charset="2"/>
              <a:buChar char="Ø"/>
            </a:pPr>
            <a:r>
              <a:rPr dirty="0" lang="en-US">
                <a:solidFill>
                  <a:prstClr val="black"/>
                </a:solidFill>
              </a:rPr>
              <a:t>Palpitations or rapid heart rate</a:t>
            </a:r>
          </a:p>
          <a:p>
            <a:pPr indent="-342900" lvl="0" marL="342900">
              <a:spcBef>
                <a:spcPct val="20000"/>
              </a:spcBef>
              <a:buFont typeface="Wingdings" pitchFamily="2" charset="2"/>
              <a:buChar char="Ø"/>
            </a:pPr>
            <a:r>
              <a:rPr dirty="0" lang="en-US">
                <a:solidFill>
                  <a:prstClr val="black"/>
                </a:solidFill>
              </a:rPr>
              <a:t>Sweating</a:t>
            </a:r>
          </a:p>
          <a:p>
            <a:pPr indent="-342900" lvl="0" marL="342900">
              <a:spcBef>
                <a:spcPct val="20000"/>
              </a:spcBef>
              <a:buFont typeface="Wingdings" pitchFamily="2" charset="2"/>
              <a:buChar char="Ø"/>
            </a:pPr>
            <a:r>
              <a:rPr dirty="0" lang="en-US">
                <a:solidFill>
                  <a:prstClr val="black"/>
                </a:solidFill>
              </a:rPr>
              <a:t>Trembling or shaking</a:t>
            </a:r>
          </a:p>
          <a:p>
            <a:pPr indent="-342900" lvl="0" marL="342900">
              <a:spcBef>
                <a:spcPct val="20000"/>
              </a:spcBef>
              <a:buFont typeface="Wingdings" pitchFamily="2" charset="2"/>
              <a:buChar char="Ø"/>
            </a:pPr>
            <a:r>
              <a:rPr dirty="0" lang="en-US">
                <a:solidFill>
                  <a:prstClr val="black"/>
                </a:solidFill>
              </a:rPr>
              <a:t>Shortness of breath </a:t>
            </a:r>
          </a:p>
          <a:p>
            <a:pPr indent="-342900" lvl="0" marL="342900">
              <a:spcBef>
                <a:spcPct val="20000"/>
              </a:spcBef>
              <a:buFont typeface="Wingdings" pitchFamily="2" charset="2"/>
              <a:buChar char="Ø"/>
            </a:pPr>
            <a:r>
              <a:rPr dirty="0" lang="en-US">
                <a:solidFill>
                  <a:prstClr val="black"/>
                </a:solidFill>
              </a:rPr>
              <a:t>Feeling of choking</a:t>
            </a:r>
          </a:p>
          <a:p>
            <a:pPr indent="-342900" lvl="0" marL="342900">
              <a:spcBef>
                <a:spcPct val="20000"/>
              </a:spcBef>
              <a:buFont typeface="Wingdings" pitchFamily="2" charset="2"/>
              <a:buChar char="Ø"/>
            </a:pPr>
            <a:r>
              <a:rPr dirty="0" lang="en-US">
                <a:solidFill>
                  <a:prstClr val="black"/>
                </a:solidFill>
              </a:rPr>
              <a:t>Chest pain or discomfort</a:t>
            </a:r>
          </a:p>
          <a:p>
            <a:pPr indent="-342900" lvl="0" marL="342900">
              <a:spcBef>
                <a:spcPct val="20000"/>
              </a:spcBef>
              <a:buFont typeface="Wingdings" pitchFamily="2" charset="2"/>
              <a:buChar char="Ø"/>
            </a:pPr>
            <a:r>
              <a:rPr dirty="0" lang="en-US">
                <a:solidFill>
                  <a:prstClr val="black"/>
                </a:solidFill>
              </a:rPr>
              <a:t>Nausea</a:t>
            </a:r>
          </a:p>
          <a:p>
            <a:pPr fontAlgn="base" indent="-342900" lvl="0" marL="342900">
              <a:spcBef>
                <a:spcPct val="20000"/>
              </a:spcBef>
              <a:spcAft>
                <a:spcPct val="0"/>
              </a:spcAft>
              <a:buFont typeface="Wingdings" panose="05000000000000000000" pitchFamily="2" charset="2"/>
              <a:buChar char="Ø"/>
            </a:pPr>
            <a:endParaRPr altLang="en-US" dirty="0" lang="en-US">
              <a:solidFill>
                <a:prstClr val="black"/>
              </a:solidFill>
              <a:ea typeface="ＭＳ Ｐゴシック" panose="020B0600070205080204" pitchFamily="34" charset="-128"/>
            </a:endParaRPr>
          </a:p>
          <a:p>
            <a:pPr fontAlgn="base" indent="0" lvl="8" marL="3657600">
              <a:spcBef>
                <a:spcPct val="20000"/>
              </a:spcBef>
              <a:spcAft>
                <a:spcPct val="0"/>
              </a:spcAft>
              <a:buNone/>
            </a:pPr>
            <a:endParaRPr altLang="en-US" dirty="0" lang="en-US">
              <a:solidFill>
                <a:prstClr val="black"/>
              </a:solidFill>
              <a:ea typeface="ＭＳ Ｐゴシック" panose="020B0600070205080204" pitchFamily="34" charset="-128"/>
            </a:endParaRPr>
          </a:p>
          <a:p>
            <a:pPr fontAlgn="base" indent="-342900" lvl="8" marL="4000500">
              <a:spcBef>
                <a:spcPct val="20000"/>
              </a:spcBef>
              <a:spcAft>
                <a:spcPct val="0"/>
              </a:spcAft>
              <a:buFont typeface="Wingdings" panose="05000000000000000000" pitchFamily="2" charset="2"/>
              <a:buChar char="Ø"/>
            </a:pPr>
            <a:endParaRPr altLang="en-US" dirty="0" lang="en-US">
              <a:solidFill>
                <a:prstClr val="black"/>
              </a:solidFill>
              <a:ea typeface="ＭＳ Ｐゴシック" panose="020B0600070205080204" pitchFamily="34" charset="-128"/>
            </a:endParaRPr>
          </a:p>
          <a:p>
            <a:pPr fontAlgn="base" indent="-342900" lvl="8" marL="4000500">
              <a:spcBef>
                <a:spcPct val="20000"/>
              </a:spcBef>
              <a:spcAft>
                <a:spcPct val="0"/>
              </a:spcAft>
              <a:buFont typeface="Wingdings" panose="05000000000000000000" pitchFamily="2" charset="2"/>
              <a:buChar char="Ø"/>
            </a:pPr>
            <a:endParaRPr altLang="en-US" dirty="0" lang="en-US">
              <a:solidFill>
                <a:prstClr val="black"/>
              </a:solidFill>
              <a:ea typeface="ＭＳ Ｐゴシック" panose="020B0600070205080204" pitchFamily="34" charset="-128"/>
            </a:endParaRPr>
          </a:p>
          <a:p>
            <a:pPr indent="0" marL="0">
              <a:buNone/>
            </a:pPr>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620" name="Content Placeholder 2"/>
          <p:cNvSpPr>
            <a:spLocks noGrp="1"/>
          </p:cNvSpPr>
          <p:nvPr>
            <p:ph idx="1"/>
          </p:nvPr>
        </p:nvSpPr>
        <p:spPr>
          <a:xfrm>
            <a:off x="838200" y="387275"/>
            <a:ext cx="10515600" cy="6099586"/>
          </a:xfrm>
        </p:spPr>
        <p:txBody>
          <a:bodyPr>
            <a:normAutofit/>
          </a:bodyPr>
          <a:p>
            <a:pPr indent="0" marL="0" marR="0">
              <a:spcBef>
                <a:spcPts val="0"/>
              </a:spcBef>
              <a:spcAft>
                <a:spcPts val="0"/>
              </a:spcAft>
              <a:buNone/>
            </a:pPr>
            <a:r>
              <a:rPr b="1" dirty="0" lang="en-US">
                <a:ea typeface="Times New Roman" panose="02020603050405020304" pitchFamily="18" charset="0"/>
              </a:rPr>
              <a:t>Intimacy versus Isolation (</a:t>
            </a:r>
            <a:r>
              <a:rPr b="1" dirty="0" lang="en-US">
                <a:solidFill>
                  <a:prstClr val="black"/>
                </a:solidFill>
                <a:ea typeface="Times New Roman" panose="02020603050405020304" pitchFamily="18" charset="0"/>
              </a:rPr>
              <a:t>20 to 40 years)</a:t>
            </a:r>
            <a:endParaRPr b="1" dirty="0" lang="en-US">
              <a:ea typeface="Times New Roman" panose="02020603050405020304" pitchFamily="18" charset="0"/>
            </a:endParaRPr>
          </a:p>
          <a:p>
            <a:pPr indent="0" marL="0" marR="0">
              <a:spcBef>
                <a:spcPts val="0"/>
              </a:spcBef>
              <a:spcAft>
                <a:spcPts val="0"/>
              </a:spcAft>
              <a:buNone/>
            </a:pPr>
            <a:r>
              <a:rPr dirty="0" lang="en-US">
                <a:ea typeface="Times New Roman" panose="02020603050405020304" pitchFamily="18" charset="0"/>
              </a:rPr>
              <a:t>Here, one has productive work and has satisfactory sexual relations with an intimate member of the opposite sex.</a:t>
            </a:r>
          </a:p>
          <a:p>
            <a:pPr indent="0" marL="0" marR="0">
              <a:spcBef>
                <a:spcPts val="0"/>
              </a:spcBef>
              <a:spcAft>
                <a:spcPts val="0"/>
              </a:spcAft>
              <a:buNone/>
            </a:pPr>
            <a:r>
              <a:rPr b="1" dirty="0" lang="en-US">
                <a:ea typeface="Times New Roman" panose="02020603050405020304" pitchFamily="18" charset="0"/>
              </a:rPr>
              <a:t> </a:t>
            </a:r>
          </a:p>
          <a:p>
            <a:pPr indent="0" marL="0" marR="0">
              <a:spcBef>
                <a:spcPts val="0"/>
              </a:spcBef>
              <a:spcAft>
                <a:spcPts val="0"/>
              </a:spcAft>
              <a:buNone/>
            </a:pPr>
            <a:r>
              <a:rPr b="1" dirty="0" lang="en-US">
                <a:ea typeface="Times New Roman" panose="02020603050405020304" pitchFamily="18" charset="0"/>
              </a:rPr>
              <a:t>Generativity versus Stagnation</a:t>
            </a:r>
            <a:r>
              <a:rPr b="1" dirty="0" lang="en-US">
                <a:solidFill>
                  <a:prstClr val="black"/>
                </a:solidFill>
                <a:ea typeface="Times New Roman" panose="02020603050405020304" pitchFamily="18" charset="0"/>
              </a:rPr>
              <a:t> (40 to 65 years)</a:t>
            </a:r>
            <a:endParaRPr b="1" dirty="0" lang="en-US">
              <a:ea typeface="Times New Roman" panose="02020603050405020304" pitchFamily="18" charset="0"/>
            </a:endParaRPr>
          </a:p>
          <a:p>
            <a:pPr algn="just" indent="0" marL="0" marR="0">
              <a:spcBef>
                <a:spcPts val="0"/>
              </a:spcBef>
              <a:spcAft>
                <a:spcPts val="0"/>
              </a:spcAft>
              <a:buNone/>
            </a:pPr>
            <a:r>
              <a:rPr dirty="0" lang="en-US">
                <a:ea typeface="Times New Roman" panose="02020603050405020304" pitchFamily="18" charset="0"/>
              </a:rPr>
              <a:t>During this period, one is involved in establishing and guiding the next generation. Productivity and creativity is at its peak.</a:t>
            </a:r>
            <a:r>
              <a:rPr b="1" dirty="0" lang="en-US">
                <a:latin typeface="Arial" panose="020B0604020202020204" pitchFamily="34" charset="0"/>
                <a:ea typeface="Times New Roman" panose="02020603050405020304" pitchFamily="18" charset="0"/>
              </a:rPr>
              <a:t> </a:t>
            </a:r>
          </a:p>
          <a:p>
            <a:pPr indent="0" marL="0" marR="0">
              <a:spcBef>
                <a:spcPts val="0"/>
              </a:spcBef>
              <a:spcAft>
                <a:spcPts val="0"/>
              </a:spcAft>
              <a:buNone/>
            </a:pPr>
            <a:endParaRPr b="1" dirty="0" lang="en-US">
              <a:latin typeface="Arial" panose="020B0604020202020204" pitchFamily="34" charset="0"/>
              <a:ea typeface="Times New Roman" panose="02020603050405020304" pitchFamily="18" charset="0"/>
            </a:endParaRPr>
          </a:p>
          <a:p>
            <a:pPr indent="0" marL="0" marR="0">
              <a:spcBef>
                <a:spcPts val="0"/>
              </a:spcBef>
              <a:spcAft>
                <a:spcPts val="0"/>
              </a:spcAft>
              <a:buNone/>
            </a:pPr>
            <a:r>
              <a:rPr b="1" dirty="0" lang="en-US">
                <a:ea typeface="Times New Roman" panose="02020603050405020304" pitchFamily="18" charset="0"/>
              </a:rPr>
              <a:t>Integrity versus Despair (</a:t>
            </a:r>
            <a:r>
              <a:rPr b="1" dirty="0" lang="en-US">
                <a:solidFill>
                  <a:prstClr val="black"/>
                </a:solidFill>
                <a:ea typeface="Times New Roman" panose="02020603050405020304" pitchFamily="18" charset="0"/>
              </a:rPr>
              <a:t>65 till death)</a:t>
            </a:r>
            <a:endParaRPr b="1" dirty="0" lang="en-US">
              <a:ea typeface="Times New Roman" panose="02020603050405020304" pitchFamily="18" charset="0"/>
            </a:endParaRPr>
          </a:p>
          <a:p>
            <a:pPr indent="0" marL="0" marR="0">
              <a:spcBef>
                <a:spcPts val="0"/>
              </a:spcBef>
              <a:spcAft>
                <a:spcPts val="0"/>
              </a:spcAft>
              <a:buNone/>
            </a:pPr>
            <a:r>
              <a:rPr dirty="0" lang="en-US">
                <a:ea typeface="Times New Roman" panose="02020603050405020304" pitchFamily="18" charset="0"/>
              </a:rPr>
              <a:t>During this time one develops new and different love for one’s parents. One also develops emotional integration and is able to defend the dignity of one’s own life-style against threat. </a:t>
            </a:r>
            <a:br>
              <a:rPr dirty="0" lang="en-US">
                <a:ea typeface="Times New Roman" panose="02020603050405020304" pitchFamily="18" charset="0"/>
              </a:rPr>
            </a:br>
            <a:r>
              <a:rPr dirty="0" lang="en-US">
                <a:ea typeface="Times New Roman" panose="02020603050405020304" pitchFamily="18" charset="0"/>
              </a:rPr>
              <a:t>The individual is capable of fellowship and will often take leadership responsibilities in the community.</a:t>
            </a:r>
          </a:p>
          <a:p>
            <a:pPr indent="0" marL="0" marR="0">
              <a:spcBef>
                <a:spcPts val="0"/>
              </a:spcBef>
              <a:spcAft>
                <a:spcPts val="0"/>
              </a:spcAft>
              <a:buNone/>
            </a:pPr>
            <a:endParaRPr dirty="0" lang="en-US">
              <a:ea typeface="Times New Roman" panose="02020603050405020304" pitchFamily="18" charset="0"/>
            </a:endParaRPr>
          </a:p>
          <a:p>
            <a:pPr indent="0" marL="0" marR="0">
              <a:spcBef>
                <a:spcPts val="0"/>
              </a:spcBef>
              <a:spcAft>
                <a:spcPts val="0"/>
              </a:spcAft>
              <a:buNone/>
            </a:pPr>
            <a:endParaRPr dirty="0" lang="en-US"/>
          </a:p>
          <a:p>
            <a:pPr indent="0" marL="0" marR="0">
              <a:spcBef>
                <a:spcPts val="0"/>
              </a:spcBef>
              <a:spcAft>
                <a:spcPts val="0"/>
              </a:spcAft>
              <a:buNone/>
            </a:pPr>
            <a:endParaRPr dirty="0" lang="en-US"/>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430" name=""/>
        <p:cNvGrpSpPr/>
        <p:nvPr/>
      </p:nvGrpSpPr>
      <p:grpSpPr>
        <a:xfrm>
          <a:off x="0" y="0"/>
          <a:ext cx="0" cy="0"/>
          <a:chOff x="0" y="0"/>
          <a:chExt cx="0" cy="0"/>
        </a:xfrm>
      </p:grpSpPr>
      <p:sp>
        <p:nvSpPr>
          <p:cNvPr id="1048817" name="Content Placeholder 2"/>
          <p:cNvSpPr>
            <a:spLocks noGrp="1"/>
          </p:cNvSpPr>
          <p:nvPr>
            <p:ph idx="1"/>
          </p:nvPr>
        </p:nvSpPr>
        <p:spPr>
          <a:xfrm>
            <a:off x="838200" y="279698"/>
            <a:ext cx="10515600" cy="6185647"/>
          </a:xfrm>
        </p:spPr>
        <p:txBody>
          <a:bodyPr/>
          <a:p>
            <a:pPr fontAlgn="base" indent="0" lvl="0" marL="0">
              <a:lnSpc>
                <a:spcPct val="80000"/>
              </a:lnSpc>
              <a:spcBef>
                <a:spcPct val="20000"/>
              </a:spcBef>
              <a:spcAft>
                <a:spcPct val="0"/>
              </a:spcAft>
              <a:buNone/>
            </a:pPr>
            <a:r>
              <a:rPr b="1" dirty="0" lang="en-US"/>
              <a:t>                                               3</a:t>
            </a:r>
            <a:r>
              <a:rPr b="1" dirty="0" sz="3200" lang="en-US"/>
              <a:t>.  specific Phobic disorder</a:t>
            </a:r>
          </a:p>
          <a:p>
            <a:pPr fontAlgn="base" indent="-342900" lvl="0" marL="342900">
              <a:lnSpc>
                <a:spcPct val="80000"/>
              </a:lnSpc>
              <a:spcBef>
                <a:spcPct val="20000"/>
              </a:spcBef>
              <a:spcAft>
                <a:spcPct val="0"/>
              </a:spcAft>
            </a:pPr>
            <a:r>
              <a:rPr altLang="en-US" dirty="0" lang="en-US">
                <a:solidFill>
                  <a:prstClr val="black"/>
                </a:solidFill>
                <a:ea typeface="ＭＳ Ｐゴシック" panose="020B0600070205080204" pitchFamily="34" charset="-128"/>
              </a:rPr>
              <a:t>Marked or persistent fear (&gt;6 months) that is excessive or unreasonable cued by the presence or anticipation of a </a:t>
            </a:r>
            <a:r>
              <a:rPr altLang="en-US" b="1" dirty="0" lang="en-US">
                <a:solidFill>
                  <a:prstClr val="black"/>
                </a:solidFill>
                <a:ea typeface="ＭＳ Ｐゴシック" panose="020B0600070205080204" pitchFamily="34" charset="-128"/>
              </a:rPr>
              <a:t>specific object or situation  </a:t>
            </a:r>
            <a:r>
              <a:rPr altLang="en-US" dirty="0" lang="en-US">
                <a:solidFill>
                  <a:prstClr val="black"/>
                </a:solidFill>
                <a:ea typeface="ＭＳ Ｐゴシック" panose="020B0600070205080204" pitchFamily="34" charset="-128"/>
              </a:rPr>
              <a:t>a long with a compelling desire to avoid it.</a:t>
            </a:r>
            <a:endParaRPr altLang="en-US" b="1" dirty="0" lang="en-US">
              <a:solidFill>
                <a:prstClr val="black"/>
              </a:solidFill>
              <a:ea typeface="ＭＳ Ｐゴシック" panose="020B0600070205080204" pitchFamily="34" charset="-128"/>
            </a:endParaRPr>
          </a:p>
          <a:p>
            <a:pPr fontAlgn="base" indent="-285750" lvl="1" marL="742950">
              <a:lnSpc>
                <a:spcPct val="80000"/>
              </a:lnSpc>
              <a:spcBef>
                <a:spcPct val="20000"/>
              </a:spcBef>
              <a:spcAft>
                <a:spcPct val="0"/>
              </a:spcAft>
              <a:buFont typeface="Arial" panose="020B0604020202020204" pitchFamily="34" charset="0"/>
              <a:buChar char="–"/>
            </a:pPr>
            <a:r>
              <a:rPr altLang="en-US" dirty="0" sz="2800" lang="en-US">
                <a:solidFill>
                  <a:prstClr val="black"/>
                </a:solidFill>
                <a:ea typeface="ＭＳ Ｐゴシック" panose="020B0600070205080204" pitchFamily="34" charset="-128"/>
              </a:rPr>
              <a:t>Anxiety must be </a:t>
            </a:r>
            <a:r>
              <a:rPr altLang="en-US" b="1" dirty="0" sz="2800" lang="en-US">
                <a:solidFill>
                  <a:prstClr val="black"/>
                </a:solidFill>
                <a:ea typeface="ＭＳ Ｐゴシック" panose="020B0600070205080204" pitchFamily="34" charset="-128"/>
              </a:rPr>
              <a:t>out of proportion </a:t>
            </a:r>
            <a:r>
              <a:rPr altLang="en-US" dirty="0" sz="2800" lang="en-US">
                <a:solidFill>
                  <a:prstClr val="black"/>
                </a:solidFill>
                <a:ea typeface="ＭＳ Ｐゴシック" panose="020B0600070205080204" pitchFamily="34" charset="-128"/>
              </a:rPr>
              <a:t>to the actual danger or situation</a:t>
            </a:r>
          </a:p>
          <a:p>
            <a:pPr fontAlgn="base" indent="-285750" lvl="1" marL="742950">
              <a:lnSpc>
                <a:spcPct val="80000"/>
              </a:lnSpc>
              <a:spcBef>
                <a:spcPct val="20000"/>
              </a:spcBef>
              <a:spcAft>
                <a:spcPct val="0"/>
              </a:spcAft>
              <a:buFont typeface="Arial" panose="020B0604020202020204" pitchFamily="34" charset="0"/>
              <a:buChar char="–"/>
            </a:pPr>
            <a:r>
              <a:rPr altLang="en-US" dirty="0" sz="2800" lang="en-US">
                <a:solidFill>
                  <a:prstClr val="black"/>
                </a:solidFill>
                <a:ea typeface="ＭＳ Ｐゴシック" panose="020B0600070205080204" pitchFamily="34" charset="-128"/>
              </a:rPr>
              <a:t>It </a:t>
            </a:r>
            <a:r>
              <a:rPr altLang="en-US" b="1" dirty="0" sz="2800" lang="en-US">
                <a:solidFill>
                  <a:prstClr val="black"/>
                </a:solidFill>
                <a:ea typeface="ＭＳ Ｐゴシック" panose="020B0600070205080204" pitchFamily="34" charset="-128"/>
              </a:rPr>
              <a:t>interferes</a:t>
            </a:r>
            <a:r>
              <a:rPr altLang="en-US" dirty="0" sz="2800" lang="en-US">
                <a:solidFill>
                  <a:prstClr val="black"/>
                </a:solidFill>
                <a:ea typeface="ＭＳ Ｐゴシック" panose="020B0600070205080204" pitchFamily="34" charset="-128"/>
              </a:rPr>
              <a:t> significantly with the persons </a:t>
            </a:r>
            <a:r>
              <a:rPr altLang="en-US" b="1" dirty="0" sz="2800" lang="en-US">
                <a:solidFill>
                  <a:prstClr val="black"/>
                </a:solidFill>
                <a:ea typeface="ＭＳ Ｐゴシック" panose="020B0600070205080204" pitchFamily="34" charset="-128"/>
              </a:rPr>
              <a:t>routine or function</a:t>
            </a:r>
            <a:r>
              <a:rPr altLang="en-US" dirty="0" sz="2800" lang="en-US">
                <a:solidFill>
                  <a:prstClr val="black"/>
                </a:solidFill>
                <a:ea typeface="ＭＳ Ｐゴシック" panose="020B0600070205080204" pitchFamily="34" charset="-128"/>
              </a:rPr>
              <a:t>.</a:t>
            </a:r>
          </a:p>
          <a:p>
            <a:pPr fontAlgn="base" indent="-285750" lvl="1" marL="742950">
              <a:lnSpc>
                <a:spcPct val="80000"/>
              </a:lnSpc>
              <a:spcBef>
                <a:spcPct val="20000"/>
              </a:spcBef>
              <a:spcAft>
                <a:spcPct val="0"/>
              </a:spcAft>
              <a:buFont typeface="Arial" panose="020B0604020202020204" pitchFamily="34" charset="0"/>
              <a:buChar char="–"/>
            </a:pPr>
            <a:r>
              <a:rPr altLang="en-US" dirty="0" sz="2800" lang="en-US">
                <a:solidFill>
                  <a:prstClr val="black"/>
                </a:solidFill>
                <a:ea typeface="ＭＳ Ｐゴシック" panose="020B0600070205080204" pitchFamily="34" charset="-128"/>
              </a:rPr>
              <a:t>Fear is proportional to the risk e.g. fear of snakes</a:t>
            </a:r>
          </a:p>
          <a:p>
            <a:pPr fontAlgn="base" indent="-285750" lvl="1" marL="742950">
              <a:lnSpc>
                <a:spcPct val="80000"/>
              </a:lnSpc>
              <a:spcBef>
                <a:spcPct val="20000"/>
              </a:spcBef>
              <a:spcAft>
                <a:spcPct val="0"/>
              </a:spcAft>
              <a:buFont typeface="Arial" panose="020B0604020202020204" pitchFamily="34" charset="0"/>
              <a:buChar char="–"/>
            </a:pPr>
            <a:r>
              <a:rPr altLang="en-US" dirty="0" sz="2800" lang="en-US">
                <a:solidFill>
                  <a:prstClr val="black"/>
                </a:solidFill>
                <a:ea typeface="ＭＳ Ｐゴシック" panose="020B0600070205080204" pitchFamily="34" charset="-128"/>
              </a:rPr>
              <a:t>The specific phobia does not affect a person to severely seek for medical help.</a:t>
            </a:r>
          </a:p>
          <a:p>
            <a:pPr fontAlgn="base" indent="0" lvl="1" marL="457200">
              <a:lnSpc>
                <a:spcPct val="80000"/>
              </a:lnSpc>
              <a:spcBef>
                <a:spcPct val="20000"/>
              </a:spcBef>
              <a:spcAft>
                <a:spcPct val="0"/>
              </a:spcAft>
              <a:buNone/>
            </a:pPr>
            <a:r>
              <a:rPr altLang="en-US" b="1" dirty="0" sz="2800" lang="en-US">
                <a:solidFill>
                  <a:prstClr val="black"/>
                </a:solidFill>
                <a:ea typeface="ＭＳ Ｐゴシック" panose="020B0600070205080204" pitchFamily="34" charset="-128"/>
              </a:rPr>
              <a:t>It includes: </a:t>
            </a:r>
          </a:p>
          <a:p>
            <a:pPr fontAlgn="base" lvl="1">
              <a:lnSpc>
                <a:spcPct val="80000"/>
              </a:lnSpc>
              <a:spcBef>
                <a:spcPct val="20000"/>
              </a:spcBef>
              <a:spcAft>
                <a:spcPct val="0"/>
              </a:spcAft>
              <a:buFont typeface="Wingdings" panose="05000000000000000000" pitchFamily="2" charset="2"/>
              <a:buChar char="ü"/>
            </a:pPr>
            <a:r>
              <a:rPr altLang="en-US" b="1" dirty="0" sz="2800" lang="en-US">
                <a:solidFill>
                  <a:prstClr val="black"/>
                </a:solidFill>
                <a:ea typeface="ＭＳ Ｐゴシック" panose="020B0600070205080204" pitchFamily="34" charset="-128"/>
              </a:rPr>
              <a:t>acrophobia</a:t>
            </a:r>
            <a:r>
              <a:rPr altLang="en-US" dirty="0" sz="2800" lang="en-US">
                <a:solidFill>
                  <a:prstClr val="black"/>
                </a:solidFill>
                <a:ea typeface="ＭＳ Ｐゴシック" panose="020B0600070205080204" pitchFamily="34" charset="-128"/>
              </a:rPr>
              <a:t> fear of height, </a:t>
            </a:r>
          </a:p>
          <a:p>
            <a:pPr fontAlgn="base" lvl="1">
              <a:lnSpc>
                <a:spcPct val="80000"/>
              </a:lnSpc>
              <a:spcBef>
                <a:spcPct val="20000"/>
              </a:spcBef>
              <a:spcAft>
                <a:spcPct val="0"/>
              </a:spcAft>
              <a:buFont typeface="Wingdings" panose="05000000000000000000" pitchFamily="2" charset="2"/>
              <a:buChar char="ü"/>
            </a:pPr>
            <a:r>
              <a:rPr altLang="en-US" b="1" dirty="0" sz="2800" lang="en-US">
                <a:solidFill>
                  <a:prstClr val="black"/>
                </a:solidFill>
                <a:ea typeface="ＭＳ Ｐゴシック" panose="020B0600070205080204" pitchFamily="34" charset="-128"/>
              </a:rPr>
              <a:t>claustrophobia</a:t>
            </a:r>
            <a:r>
              <a:rPr altLang="en-US" dirty="0" sz="2800" lang="en-US">
                <a:solidFill>
                  <a:prstClr val="black"/>
                </a:solidFill>
                <a:ea typeface="ＭＳ Ｐゴシック" panose="020B0600070205080204" pitchFamily="34" charset="-128"/>
              </a:rPr>
              <a:t> fear of closed places</a:t>
            </a:r>
          </a:p>
          <a:p>
            <a:pPr fontAlgn="base" lvl="1">
              <a:lnSpc>
                <a:spcPct val="80000"/>
              </a:lnSpc>
              <a:spcBef>
                <a:spcPct val="20000"/>
              </a:spcBef>
              <a:spcAft>
                <a:spcPct val="0"/>
              </a:spcAft>
              <a:buFont typeface="Wingdings" panose="05000000000000000000" pitchFamily="2" charset="2"/>
              <a:buChar char="ü"/>
            </a:pPr>
            <a:r>
              <a:rPr altLang="en-US" b="1" dirty="0" sz="2800" lang="en-US">
                <a:solidFill>
                  <a:prstClr val="black"/>
                </a:solidFill>
                <a:ea typeface="ＭＳ Ｐゴシック" panose="020B0600070205080204" pitchFamily="34" charset="-128"/>
              </a:rPr>
              <a:t>Haematophobia</a:t>
            </a:r>
            <a:r>
              <a:rPr altLang="en-US" dirty="0" sz="2800" lang="en-US">
                <a:solidFill>
                  <a:prstClr val="black"/>
                </a:solidFill>
                <a:ea typeface="ＭＳ Ｐゴシック" panose="020B0600070205080204" pitchFamily="34" charset="-128"/>
              </a:rPr>
              <a:t> fear of sight of blood</a:t>
            </a:r>
          </a:p>
          <a:p>
            <a:pPr fontAlgn="base" lvl="1">
              <a:lnSpc>
                <a:spcPct val="80000"/>
              </a:lnSpc>
              <a:spcBef>
                <a:spcPct val="20000"/>
              </a:spcBef>
              <a:spcAft>
                <a:spcPct val="0"/>
              </a:spcAft>
              <a:buFont typeface="Wingdings" panose="05000000000000000000" pitchFamily="2" charset="2"/>
              <a:buChar char="ü"/>
            </a:pPr>
            <a:r>
              <a:rPr altLang="en-US" b="1" dirty="0" sz="2800" lang="en-US">
                <a:solidFill>
                  <a:prstClr val="black"/>
                </a:solidFill>
                <a:ea typeface="ＭＳ Ｐゴシック" panose="020B0600070205080204" pitchFamily="34" charset="-128"/>
              </a:rPr>
              <a:t>Insect phobia </a:t>
            </a:r>
            <a:r>
              <a:rPr altLang="en-US" dirty="0" sz="2800" lang="en-US">
                <a:solidFill>
                  <a:prstClr val="black"/>
                </a:solidFill>
                <a:ea typeface="ＭＳ Ｐゴシック" panose="020B0600070205080204" pitchFamily="34" charset="-128"/>
              </a:rPr>
              <a:t>fear of insects etc.</a:t>
            </a:r>
          </a:p>
          <a:p>
            <a:pPr indent="0" marL="0">
              <a:buNone/>
            </a:pPr>
            <a:endParaRPr b="1" dirty="0" sz="3200" lang="en-US"/>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431" name=""/>
        <p:cNvGrpSpPr/>
        <p:nvPr/>
      </p:nvGrpSpPr>
      <p:grpSpPr>
        <a:xfrm>
          <a:off x="0" y="0"/>
          <a:ext cx="0" cy="0"/>
          <a:chOff x="0" y="0"/>
          <a:chExt cx="0" cy="0"/>
        </a:xfrm>
      </p:grpSpPr>
      <p:sp>
        <p:nvSpPr>
          <p:cNvPr id="1048818" name="Content Placeholder 2"/>
          <p:cNvSpPr>
            <a:spLocks noGrp="1"/>
          </p:cNvSpPr>
          <p:nvPr>
            <p:ph idx="1"/>
          </p:nvPr>
        </p:nvSpPr>
        <p:spPr>
          <a:xfrm>
            <a:off x="838200" y="258184"/>
            <a:ext cx="10515600" cy="6336254"/>
          </a:xfrm>
        </p:spPr>
        <p:txBody>
          <a:bodyPr>
            <a:normAutofit fontScale="77500" lnSpcReduction="20000"/>
          </a:bodyPr>
          <a:p>
            <a:pPr indent="0" marL="0">
              <a:lnSpc>
                <a:spcPct val="120000"/>
              </a:lnSpc>
              <a:buNone/>
            </a:pPr>
            <a:r>
              <a:rPr b="1" dirty="0" sz="4100" lang="en-US"/>
              <a:t>                                           Agora phobia</a:t>
            </a:r>
          </a:p>
          <a:p>
            <a:pPr fontAlgn="base" indent="-342900" lvl="0" marL="342900">
              <a:lnSpc>
                <a:spcPct val="120000"/>
              </a:lnSpc>
              <a:spcBef>
                <a:spcPct val="20000"/>
              </a:spcBef>
              <a:spcAft>
                <a:spcPct val="0"/>
              </a:spcAft>
              <a:buFont typeface="Wingdings" panose="05000000000000000000" pitchFamily="2" charset="2"/>
              <a:buChar char="Ø"/>
            </a:pPr>
            <a:r>
              <a:rPr altLang="en-US" dirty="0" sz="3200" lang="en-US">
                <a:solidFill>
                  <a:prstClr val="black"/>
                </a:solidFill>
                <a:ea typeface="ＭＳ Ｐゴシック" panose="020B0600070205080204" pitchFamily="34" charset="-128"/>
              </a:rPr>
              <a:t>Marked fear or anxiety for more than 6 months about two or more of the following 5 situations:</a:t>
            </a:r>
          </a:p>
          <a:p>
            <a:pPr fontAlgn="base" lvl="1">
              <a:lnSpc>
                <a:spcPct val="120000"/>
              </a:lnSpc>
              <a:spcBef>
                <a:spcPct val="20000"/>
              </a:spcBef>
              <a:spcAft>
                <a:spcPct val="0"/>
              </a:spcAft>
            </a:pPr>
            <a:r>
              <a:rPr altLang="en-US" dirty="0" sz="2600" lang="en-US">
                <a:solidFill>
                  <a:prstClr val="black"/>
                </a:solidFill>
                <a:ea typeface="ＭＳ Ｐゴシック" panose="020B0600070205080204" pitchFamily="34" charset="-128"/>
              </a:rPr>
              <a:t>Using public transportation</a:t>
            </a:r>
          </a:p>
          <a:p>
            <a:pPr fontAlgn="base" lvl="1">
              <a:lnSpc>
                <a:spcPct val="120000"/>
              </a:lnSpc>
              <a:spcBef>
                <a:spcPct val="20000"/>
              </a:spcBef>
              <a:spcAft>
                <a:spcPct val="0"/>
              </a:spcAft>
            </a:pPr>
            <a:r>
              <a:rPr altLang="en-US" dirty="0" sz="2600" lang="en-US">
                <a:solidFill>
                  <a:prstClr val="black"/>
                </a:solidFill>
                <a:ea typeface="ＭＳ Ｐゴシック" panose="020B0600070205080204" pitchFamily="34" charset="-128"/>
              </a:rPr>
              <a:t>Being in open spaces</a:t>
            </a:r>
          </a:p>
          <a:p>
            <a:pPr fontAlgn="base" lvl="1">
              <a:lnSpc>
                <a:spcPct val="120000"/>
              </a:lnSpc>
              <a:spcBef>
                <a:spcPct val="20000"/>
              </a:spcBef>
              <a:spcAft>
                <a:spcPct val="0"/>
              </a:spcAft>
            </a:pPr>
            <a:r>
              <a:rPr altLang="en-US" dirty="0" sz="2600" lang="en-US">
                <a:solidFill>
                  <a:prstClr val="black"/>
                </a:solidFill>
                <a:ea typeface="ＭＳ Ｐゴシック" panose="020B0600070205080204" pitchFamily="34" charset="-128"/>
              </a:rPr>
              <a:t>Being in enclosed spaces</a:t>
            </a:r>
          </a:p>
          <a:p>
            <a:pPr fontAlgn="base" lvl="1">
              <a:lnSpc>
                <a:spcPct val="120000"/>
              </a:lnSpc>
              <a:spcBef>
                <a:spcPct val="20000"/>
              </a:spcBef>
              <a:spcAft>
                <a:spcPct val="0"/>
              </a:spcAft>
            </a:pPr>
            <a:r>
              <a:rPr altLang="en-US" dirty="0" sz="2600" lang="en-US">
                <a:solidFill>
                  <a:prstClr val="black"/>
                </a:solidFill>
                <a:ea typeface="ＭＳ Ｐゴシック" panose="020B0600070205080204" pitchFamily="34" charset="-128"/>
              </a:rPr>
              <a:t>Standing in line or being in a crowd</a:t>
            </a:r>
          </a:p>
          <a:p>
            <a:pPr lvl="1">
              <a:spcBef>
                <a:spcPct val="20000"/>
              </a:spcBef>
            </a:pPr>
            <a:r>
              <a:rPr altLang="en-US" dirty="0" sz="2600" lang="en-US">
                <a:solidFill>
                  <a:prstClr val="black"/>
                </a:solidFill>
                <a:ea typeface="ＭＳ Ｐゴシック" panose="020B0600070205080204" pitchFamily="34" charset="-128"/>
              </a:rPr>
              <a:t>Being outside of the home alone</a:t>
            </a:r>
          </a:p>
          <a:p>
            <a:pPr indent="-342900" lvl="0" marL="342900">
              <a:lnSpc>
                <a:spcPct val="120000"/>
              </a:lnSpc>
              <a:spcBef>
                <a:spcPct val="20000"/>
              </a:spcBef>
              <a:buFont typeface="Wingdings" pitchFamily="2" charset="2"/>
              <a:buChar char="Ø"/>
            </a:pPr>
            <a:r>
              <a:rPr dirty="0" lang="en-US">
                <a:solidFill>
                  <a:prstClr val="black"/>
                </a:solidFill>
              </a:rPr>
              <a:t>The individual fears or avoids these situations because escape might be difficult or help might not be available;</a:t>
            </a:r>
          </a:p>
          <a:p>
            <a:pPr indent="-342900" lvl="0" marL="342900">
              <a:lnSpc>
                <a:spcPct val="120000"/>
              </a:lnSpc>
              <a:spcBef>
                <a:spcPct val="20000"/>
              </a:spcBef>
              <a:buFont typeface="Wingdings" pitchFamily="2" charset="2"/>
              <a:buChar char="Ø"/>
            </a:pPr>
            <a:r>
              <a:rPr dirty="0" lang="en-US">
                <a:solidFill>
                  <a:prstClr val="black"/>
                </a:solidFill>
              </a:rPr>
              <a:t>The agoraphobic situations almost always provoke anxiety;</a:t>
            </a:r>
          </a:p>
          <a:p>
            <a:pPr indent="-342900" lvl="0" marL="342900">
              <a:lnSpc>
                <a:spcPct val="120000"/>
              </a:lnSpc>
              <a:spcBef>
                <a:spcPct val="20000"/>
              </a:spcBef>
              <a:buFont typeface="Wingdings" pitchFamily="2" charset="2"/>
              <a:buChar char="Ø"/>
            </a:pPr>
            <a:r>
              <a:rPr dirty="0" lang="en-US">
                <a:solidFill>
                  <a:prstClr val="black"/>
                </a:solidFill>
              </a:rPr>
              <a:t>Anxiety is out of proportion to the actual threat posed by the situation;</a:t>
            </a:r>
          </a:p>
          <a:p>
            <a:pPr indent="-342900" lvl="0" marL="342900">
              <a:lnSpc>
                <a:spcPct val="120000"/>
              </a:lnSpc>
              <a:spcBef>
                <a:spcPct val="20000"/>
              </a:spcBef>
              <a:buFont typeface="Wingdings" pitchFamily="2" charset="2"/>
              <a:buChar char="Ø"/>
            </a:pPr>
            <a:r>
              <a:rPr dirty="0" lang="en-US">
                <a:solidFill>
                  <a:prstClr val="black"/>
                </a:solidFill>
              </a:rPr>
              <a:t>The agoraphobic situations are avoided or endured with intense anxiety;</a:t>
            </a:r>
          </a:p>
          <a:p>
            <a:pPr indent="-342900" lvl="0" marL="342900">
              <a:lnSpc>
                <a:spcPct val="120000"/>
              </a:lnSpc>
              <a:spcBef>
                <a:spcPct val="20000"/>
              </a:spcBef>
              <a:buFont typeface="Wingdings" pitchFamily="2" charset="2"/>
              <a:buChar char="Ø"/>
            </a:pPr>
            <a:r>
              <a:rPr dirty="0" lang="en-US">
                <a:solidFill>
                  <a:prstClr val="black"/>
                </a:solidFill>
              </a:rPr>
              <a:t>The avoidance, fear or anxiety significantly interferes with their routine or; function</a:t>
            </a:r>
          </a:p>
          <a:p>
            <a:pPr indent="-342900" lvl="0" marL="342900">
              <a:lnSpc>
                <a:spcPct val="120000"/>
              </a:lnSpc>
              <a:spcBef>
                <a:spcPct val="20000"/>
              </a:spcBef>
              <a:buFont typeface="Wingdings" pitchFamily="2" charset="2"/>
              <a:buChar char="Ø"/>
            </a:pPr>
            <a:r>
              <a:rPr dirty="0" lang="en-US">
                <a:solidFill>
                  <a:prstClr val="black"/>
                </a:solidFill>
              </a:rPr>
              <a:t>They are not able to go to the </a:t>
            </a:r>
            <a:r>
              <a:rPr b="1" dirty="0" lang="en-US">
                <a:solidFill>
                  <a:prstClr val="black"/>
                </a:solidFill>
              </a:rPr>
              <a:t>market, saloon, attend parties </a:t>
            </a:r>
            <a:r>
              <a:rPr dirty="0" lang="en-US">
                <a:solidFill>
                  <a:prstClr val="black"/>
                </a:solidFill>
              </a:rPr>
              <a:t>and if they go they sit next to the door for easy escape.</a:t>
            </a:r>
          </a:p>
          <a:p>
            <a:pPr fontAlgn="base" indent="0" lvl="1" marL="457200">
              <a:lnSpc>
                <a:spcPct val="100000"/>
              </a:lnSpc>
              <a:spcBef>
                <a:spcPct val="20000"/>
              </a:spcBef>
              <a:spcAft>
                <a:spcPct val="0"/>
              </a:spcAft>
              <a:buNone/>
            </a:pPr>
            <a:endParaRPr altLang="en-US" dirty="0" sz="2800" lang="en-US">
              <a:solidFill>
                <a:prstClr val="black"/>
              </a:solidFill>
              <a:ea typeface="ＭＳ Ｐゴシック" panose="020B0600070205080204" pitchFamily="34" charset="-128"/>
            </a:endParaRPr>
          </a:p>
          <a:p>
            <a:pPr indent="0" marL="0">
              <a:buNone/>
            </a:pPr>
            <a:endParaRPr dirty="0" sz="3200" lang="en-US"/>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432" name=""/>
        <p:cNvGrpSpPr/>
        <p:nvPr/>
      </p:nvGrpSpPr>
      <p:grpSpPr>
        <a:xfrm>
          <a:off x="0" y="0"/>
          <a:ext cx="0" cy="0"/>
          <a:chOff x="0" y="0"/>
          <a:chExt cx="0" cy="0"/>
        </a:xfrm>
      </p:grpSpPr>
      <p:sp>
        <p:nvSpPr>
          <p:cNvPr id="1048819" name="Content Placeholder 2"/>
          <p:cNvSpPr>
            <a:spLocks noGrp="1"/>
          </p:cNvSpPr>
          <p:nvPr>
            <p:ph idx="1"/>
          </p:nvPr>
        </p:nvSpPr>
        <p:spPr>
          <a:xfrm>
            <a:off x="838200" y="268941"/>
            <a:ext cx="10515600" cy="6282466"/>
          </a:xfrm>
        </p:spPr>
        <p:txBody>
          <a:bodyPr/>
          <a:p>
            <a:pPr indent="0" marL="0">
              <a:buNone/>
            </a:pPr>
            <a:r>
              <a:rPr b="1" dirty="0" lang="en-US"/>
              <a:t>                                                 Social phobias </a:t>
            </a:r>
          </a:p>
          <a:p>
            <a:pPr>
              <a:buFont typeface="Wingdings" panose="05000000000000000000" pitchFamily="2" charset="2"/>
              <a:buChar char="Ø"/>
            </a:pPr>
            <a:r>
              <a:rPr b="1" dirty="0" lang="en-US"/>
              <a:t>Social phobia –</a:t>
            </a:r>
            <a:r>
              <a:rPr dirty="0" lang="en-US"/>
              <a:t> is an irrational fear and a compelling desire to avoid situations in which a person might be exposed to scrutiny by others and might behave in an embarrassing or humiliating way.</a:t>
            </a:r>
          </a:p>
          <a:p>
            <a:pPr>
              <a:buFont typeface="Wingdings" panose="05000000000000000000" pitchFamily="2" charset="2"/>
              <a:buChar char="Ø"/>
            </a:pPr>
            <a:r>
              <a:rPr dirty="0" lang="en-US"/>
              <a:t>The avoidance  behavior interferes with occupation or social functioning or there is marked distress about having the fear.</a:t>
            </a:r>
          </a:p>
          <a:p>
            <a:pPr>
              <a:buFont typeface="Wingdings" panose="05000000000000000000" pitchFamily="2" charset="2"/>
              <a:buChar char="Ø"/>
            </a:pPr>
            <a:r>
              <a:rPr dirty="0" lang="en-US"/>
              <a:t>The person recognizes fear as excessive or unreasonable </a:t>
            </a:r>
          </a:p>
          <a:p>
            <a:pPr indent="0" marL="0">
              <a:buNone/>
            </a:pPr>
            <a:r>
              <a:rPr dirty="0" lang="en-US"/>
              <a:t>E.g.</a:t>
            </a:r>
          </a:p>
          <a:p>
            <a:pPr indent="0" marL="0">
              <a:buNone/>
            </a:pPr>
            <a:r>
              <a:rPr dirty="0" lang="en-US"/>
              <a:t>	-fear of speaking or eating in public.</a:t>
            </a:r>
          </a:p>
          <a:p>
            <a:pPr indent="0" marL="0">
              <a:buNone/>
            </a:pPr>
            <a:r>
              <a:rPr dirty="0" lang="en-US"/>
              <a:t>	-fear of urinating in public.</a:t>
            </a:r>
          </a:p>
          <a:p>
            <a:pPr indent="0" marL="0">
              <a:buNone/>
            </a:pPr>
            <a:r>
              <a:rPr dirty="0" lang="en-US"/>
              <a:t>	-fear of wright in front of others.</a:t>
            </a:r>
          </a:p>
          <a:p>
            <a:pPr indent="0" marL="0">
              <a:buNone/>
            </a:pPr>
            <a:r>
              <a:rPr dirty="0" lang="en-US"/>
              <a:t>	-fear of saying foolish things in social situations.</a:t>
            </a:r>
          </a:p>
          <a:p>
            <a:pPr>
              <a:buFont typeface="Wingdings" panose="05000000000000000000" pitchFamily="2" charset="2"/>
              <a:buChar char="Ø"/>
            </a:pPr>
            <a:r>
              <a:rPr dirty="0" lang="en-US"/>
              <a:t>Age of onset is mid teens  16 years to early 20s</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433" name=""/>
        <p:cNvGrpSpPr/>
        <p:nvPr/>
      </p:nvGrpSpPr>
      <p:grpSpPr>
        <a:xfrm>
          <a:off x="0" y="0"/>
          <a:ext cx="0" cy="0"/>
          <a:chOff x="0" y="0"/>
          <a:chExt cx="0" cy="0"/>
        </a:xfrm>
      </p:grpSpPr>
      <p:sp>
        <p:nvSpPr>
          <p:cNvPr id="1048820" name="Title 1"/>
          <p:cNvSpPr>
            <a:spLocks noGrp="1"/>
          </p:cNvSpPr>
          <p:nvPr>
            <p:ph type="title"/>
          </p:nvPr>
        </p:nvSpPr>
        <p:spPr/>
        <p:txBody>
          <a:bodyPr/>
          <a:p>
            <a:r>
              <a:rPr dirty="0" lang="en-US">
                <a:latin typeface="+mn-lt"/>
              </a:rPr>
              <a:t>Treatment of phobic disorders</a:t>
            </a:r>
          </a:p>
        </p:txBody>
      </p:sp>
      <p:sp>
        <p:nvSpPr>
          <p:cNvPr id="1048821" name="Content Placeholder 2"/>
          <p:cNvSpPr>
            <a:spLocks noGrp="1"/>
          </p:cNvSpPr>
          <p:nvPr>
            <p:ph idx="1"/>
          </p:nvPr>
        </p:nvSpPr>
        <p:spPr/>
        <p:txBody>
          <a:bodyPr/>
          <a:p>
            <a:pPr indent="-514350" marL="514350">
              <a:buFont typeface="+mj-lt"/>
              <a:buAutoNum type="arabicPeriod"/>
            </a:pPr>
            <a:r>
              <a:rPr dirty="0" lang="en-US"/>
              <a:t>Drug treatment: antianxiety drugs like diazepam</a:t>
            </a:r>
          </a:p>
          <a:p>
            <a:pPr indent="-514350" marL="514350">
              <a:buFont typeface="+mj-lt"/>
              <a:buAutoNum type="arabicPeriod"/>
            </a:pPr>
            <a:r>
              <a:rPr dirty="0" lang="en-US"/>
              <a:t>Behavior therapy: this is long term treatment</a:t>
            </a:r>
          </a:p>
          <a:p>
            <a:pPr lvl="1">
              <a:buFont typeface="Wingdings" panose="05000000000000000000" pitchFamily="2" charset="2"/>
              <a:buChar char="Ø"/>
            </a:pPr>
            <a:r>
              <a:rPr b="1" dirty="0" lang="en-US"/>
              <a:t>Systematic desensitization</a:t>
            </a:r>
            <a:r>
              <a:rPr dirty="0" lang="en-US"/>
              <a:t>: the patient is exposed gradually to the situation or objects of his or her phobia.</a:t>
            </a:r>
          </a:p>
          <a:p>
            <a:pPr lvl="1">
              <a:buFont typeface="Wingdings" panose="05000000000000000000" pitchFamily="2" charset="2"/>
              <a:buChar char="Ø"/>
            </a:pPr>
            <a:r>
              <a:rPr b="1" dirty="0" lang="en-US"/>
              <a:t>Flooding</a:t>
            </a:r>
            <a:r>
              <a:rPr dirty="0" lang="en-US"/>
              <a:t>: sudden exposure to the patient to the phobic situation until he is no more fearful.</a:t>
            </a:r>
          </a:p>
          <a:p>
            <a:pPr lvl="1">
              <a:buFont typeface="Wingdings" panose="05000000000000000000" pitchFamily="2" charset="2"/>
              <a:buChar char="Ø"/>
            </a:pPr>
            <a:r>
              <a:rPr b="1" dirty="0" lang="en-US"/>
              <a:t>Implosion</a:t>
            </a:r>
            <a:r>
              <a:rPr dirty="0" lang="en-US"/>
              <a:t>: flooding technic carried out in imagination.</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434" name=""/>
        <p:cNvGrpSpPr/>
        <p:nvPr/>
      </p:nvGrpSpPr>
      <p:grpSpPr>
        <a:xfrm>
          <a:off x="0" y="0"/>
          <a:ext cx="0" cy="0"/>
          <a:chOff x="0" y="0"/>
          <a:chExt cx="0" cy="0"/>
        </a:xfrm>
      </p:grpSpPr>
      <p:sp>
        <p:nvSpPr>
          <p:cNvPr id="1048822" name="Content Placeholder 2"/>
          <p:cNvSpPr>
            <a:spLocks noGrp="1"/>
          </p:cNvSpPr>
          <p:nvPr>
            <p:ph idx="1"/>
          </p:nvPr>
        </p:nvSpPr>
        <p:spPr>
          <a:xfrm>
            <a:off x="687593" y="182879"/>
            <a:ext cx="10515600" cy="6314739"/>
          </a:xfrm>
        </p:spPr>
        <p:txBody>
          <a:bodyPr>
            <a:normAutofit fontScale="92500"/>
          </a:bodyPr>
          <a:p>
            <a:pPr fontAlgn="base" indent="0" lvl="0" marL="0">
              <a:lnSpc>
                <a:spcPct val="100000"/>
              </a:lnSpc>
              <a:spcBef>
                <a:spcPct val="20000"/>
              </a:spcBef>
              <a:spcAft>
                <a:spcPct val="0"/>
              </a:spcAft>
              <a:buNone/>
            </a:pPr>
            <a:r>
              <a:rPr b="1" dirty="0" sz="4400" lang="en-US">
                <a:solidFill>
                  <a:prstClr val="black"/>
                </a:solidFill>
                <a:ea typeface="+mj-ea"/>
                <a:cs typeface="+mj-cs"/>
              </a:rPr>
              <a:t>            4.Obsessive compulsive disorder</a:t>
            </a:r>
            <a:endParaRPr altLang="en-US" dirty="0" sz="2600" lang="en-US">
              <a:solidFill>
                <a:prstClr val="black"/>
              </a:solidFill>
            </a:endParaRPr>
          </a:p>
          <a:p>
            <a:pPr fontAlgn="base" indent="-342900" lvl="0" marL="342900">
              <a:lnSpc>
                <a:spcPct val="100000"/>
              </a:lnSpc>
              <a:spcBef>
                <a:spcPct val="20000"/>
              </a:spcBef>
              <a:spcAft>
                <a:spcPct val="0"/>
              </a:spcAft>
              <a:buFont typeface="Wingdings" panose="05000000000000000000" pitchFamily="2" charset="2"/>
              <a:buChar char="Ø"/>
            </a:pPr>
            <a:r>
              <a:rPr altLang="en-US" dirty="0" sz="2600" lang="en-US">
                <a:solidFill>
                  <a:prstClr val="black"/>
                </a:solidFill>
              </a:rPr>
              <a:t>Obsessions defined by:</a:t>
            </a:r>
          </a:p>
          <a:p>
            <a:pPr fontAlgn="base" lvl="1">
              <a:lnSpc>
                <a:spcPct val="100000"/>
              </a:lnSpc>
              <a:spcBef>
                <a:spcPct val="20000"/>
              </a:spcBef>
              <a:spcAft>
                <a:spcPct val="0"/>
              </a:spcAft>
            </a:pPr>
            <a:r>
              <a:rPr altLang="en-US" dirty="0" sz="2600" lang="en-US">
                <a:solidFill>
                  <a:prstClr val="black"/>
                </a:solidFill>
              </a:rPr>
              <a:t>recurrent and persistent </a:t>
            </a:r>
            <a:r>
              <a:rPr altLang="en-US" b="1" dirty="0" sz="2600" lang="en-US">
                <a:solidFill>
                  <a:prstClr val="black"/>
                </a:solidFill>
              </a:rPr>
              <a:t>thoughts</a:t>
            </a:r>
            <a:r>
              <a:rPr altLang="en-US" dirty="0" sz="2600" lang="en-US">
                <a:solidFill>
                  <a:prstClr val="black"/>
                </a:solidFill>
              </a:rPr>
              <a:t>, i</a:t>
            </a:r>
            <a:r>
              <a:rPr altLang="en-US" b="1" dirty="0" sz="2600" lang="en-US">
                <a:solidFill>
                  <a:prstClr val="black"/>
                </a:solidFill>
              </a:rPr>
              <a:t>mpulse</a:t>
            </a:r>
            <a:r>
              <a:rPr altLang="en-US" dirty="0" sz="2600" lang="en-US">
                <a:solidFill>
                  <a:prstClr val="black"/>
                </a:solidFill>
              </a:rPr>
              <a:t>s </a:t>
            </a:r>
            <a:r>
              <a:rPr altLang="en-US" b="1" dirty="0" sz="2600" lang="en-US">
                <a:solidFill>
                  <a:prstClr val="black"/>
                </a:solidFill>
              </a:rPr>
              <a:t>or images </a:t>
            </a:r>
            <a:r>
              <a:rPr altLang="en-US" dirty="0" sz="2600" lang="en-US">
                <a:solidFill>
                  <a:prstClr val="black"/>
                </a:solidFill>
              </a:rPr>
              <a:t>that are intrusive and unwanted that cause </a:t>
            </a:r>
            <a:r>
              <a:rPr altLang="en-US" b="1" dirty="0" sz="2600" lang="en-US">
                <a:solidFill>
                  <a:prstClr val="black"/>
                </a:solidFill>
              </a:rPr>
              <a:t>marked anxiety </a:t>
            </a:r>
            <a:r>
              <a:rPr altLang="en-US" dirty="0" sz="2600" lang="en-US">
                <a:solidFill>
                  <a:prstClr val="black"/>
                </a:solidFill>
              </a:rPr>
              <a:t>or </a:t>
            </a:r>
            <a:r>
              <a:rPr altLang="en-US" b="1" dirty="0" sz="2600" lang="en-US">
                <a:solidFill>
                  <a:prstClr val="black"/>
                </a:solidFill>
              </a:rPr>
              <a:t>distress</a:t>
            </a:r>
          </a:p>
          <a:p>
            <a:pPr fontAlgn="base" lvl="1">
              <a:lnSpc>
                <a:spcPct val="100000"/>
              </a:lnSpc>
              <a:spcBef>
                <a:spcPct val="20000"/>
              </a:spcBef>
              <a:spcAft>
                <a:spcPct val="0"/>
              </a:spcAft>
            </a:pPr>
            <a:r>
              <a:rPr altLang="en-US" dirty="0" sz="2600" lang="en-US">
                <a:solidFill>
                  <a:prstClr val="black"/>
                </a:solidFill>
              </a:rPr>
              <a:t>The person attempts to ignore or suppress such </a:t>
            </a:r>
            <a:r>
              <a:rPr altLang="en-US" b="1" dirty="0" sz="2600" lang="en-US">
                <a:solidFill>
                  <a:prstClr val="black"/>
                </a:solidFill>
              </a:rPr>
              <a:t>thoughts</a:t>
            </a:r>
            <a:r>
              <a:rPr altLang="en-US" dirty="0" sz="2600" lang="en-US">
                <a:solidFill>
                  <a:prstClr val="black"/>
                </a:solidFill>
              </a:rPr>
              <a:t>,</a:t>
            </a:r>
            <a:r>
              <a:rPr altLang="en-US" b="1" dirty="0" sz="2600" lang="en-US">
                <a:solidFill>
                  <a:prstClr val="black"/>
                </a:solidFill>
              </a:rPr>
              <a:t> urges </a:t>
            </a:r>
            <a:r>
              <a:rPr altLang="en-US" dirty="0" sz="2600" lang="en-US">
                <a:solidFill>
                  <a:prstClr val="black"/>
                </a:solidFill>
              </a:rPr>
              <a:t>or </a:t>
            </a:r>
            <a:r>
              <a:rPr altLang="en-US" b="1" dirty="0" sz="2600" lang="en-US">
                <a:solidFill>
                  <a:prstClr val="black"/>
                </a:solidFill>
              </a:rPr>
              <a:t>images, </a:t>
            </a:r>
            <a:r>
              <a:rPr altLang="en-US" dirty="0" sz="2600" lang="en-US">
                <a:solidFill>
                  <a:prstClr val="black"/>
                </a:solidFill>
              </a:rPr>
              <a:t>or to neutralize them with some other thought or action (i.e. compulsion)</a:t>
            </a:r>
          </a:p>
          <a:p>
            <a:pPr fontAlgn="base" indent="-342900" lvl="0" marL="342900">
              <a:lnSpc>
                <a:spcPct val="100000"/>
              </a:lnSpc>
              <a:spcBef>
                <a:spcPct val="20000"/>
              </a:spcBef>
              <a:spcAft>
                <a:spcPct val="0"/>
              </a:spcAft>
              <a:buFont typeface="Wingdings" panose="05000000000000000000" pitchFamily="2" charset="2"/>
              <a:buChar char="Ø"/>
            </a:pPr>
            <a:r>
              <a:rPr altLang="en-US" dirty="0" sz="2600" lang="en-US">
                <a:solidFill>
                  <a:prstClr val="black"/>
                </a:solidFill>
                <a:ea typeface="ＭＳ Ｐゴシック" panose="020B0600070205080204" pitchFamily="34" charset="-128"/>
              </a:rPr>
              <a:t>Compulsions as defined by:</a:t>
            </a:r>
          </a:p>
          <a:p>
            <a:pPr fontAlgn="base" lvl="1">
              <a:lnSpc>
                <a:spcPct val="100000"/>
              </a:lnSpc>
              <a:spcBef>
                <a:spcPct val="20000"/>
              </a:spcBef>
              <a:spcAft>
                <a:spcPct val="0"/>
              </a:spcAft>
            </a:pPr>
            <a:r>
              <a:rPr altLang="en-US" b="1" dirty="0" sz="2600" lang="en-US">
                <a:solidFill>
                  <a:prstClr val="black"/>
                </a:solidFill>
                <a:ea typeface="ＭＳ Ｐゴシック" panose="020B0600070205080204" pitchFamily="34" charset="-128"/>
              </a:rPr>
              <a:t>Repetitive behaviors </a:t>
            </a:r>
            <a:r>
              <a:rPr altLang="en-US" dirty="0" sz="2600" lang="en-US">
                <a:solidFill>
                  <a:prstClr val="black"/>
                </a:solidFill>
                <a:ea typeface="ＭＳ Ｐゴシック" panose="020B0600070205080204" pitchFamily="34" charset="-128"/>
              </a:rPr>
              <a:t>or mental acts that the person feels driven to perform in response to </a:t>
            </a:r>
            <a:r>
              <a:rPr altLang="en-US" b="1" dirty="0" sz="2600" lang="en-US">
                <a:solidFill>
                  <a:prstClr val="black"/>
                </a:solidFill>
                <a:ea typeface="ＭＳ Ｐゴシック" panose="020B0600070205080204" pitchFamily="34" charset="-128"/>
              </a:rPr>
              <a:t>an obsession </a:t>
            </a:r>
            <a:r>
              <a:rPr altLang="en-US" dirty="0" sz="2600" lang="en-US">
                <a:solidFill>
                  <a:prstClr val="black"/>
                </a:solidFill>
                <a:ea typeface="ＭＳ Ｐゴシック" panose="020B0600070205080204" pitchFamily="34" charset="-128"/>
              </a:rPr>
              <a:t>or </a:t>
            </a:r>
            <a:r>
              <a:rPr altLang="en-US" b="1" dirty="0" sz="2600" lang="en-US">
                <a:solidFill>
                  <a:prstClr val="black"/>
                </a:solidFill>
                <a:ea typeface="ＭＳ Ｐゴシック" panose="020B0600070205080204" pitchFamily="34" charset="-128"/>
              </a:rPr>
              <a:t>according to </a:t>
            </a:r>
            <a:r>
              <a:rPr altLang="en-US" dirty="0" sz="2600" lang="en-US">
                <a:solidFill>
                  <a:prstClr val="black"/>
                </a:solidFill>
                <a:ea typeface="ＭＳ Ｐゴシック" panose="020B0600070205080204" pitchFamily="34" charset="-128"/>
              </a:rPr>
              <a:t>rigidly applied rules.</a:t>
            </a:r>
          </a:p>
          <a:p>
            <a:pPr fontAlgn="base" lvl="1">
              <a:lnSpc>
                <a:spcPct val="100000"/>
              </a:lnSpc>
              <a:spcBef>
                <a:spcPct val="20000"/>
              </a:spcBef>
              <a:spcAft>
                <a:spcPct val="0"/>
              </a:spcAft>
            </a:pPr>
            <a:r>
              <a:rPr altLang="en-US" dirty="0" sz="2600" lang="en-US">
                <a:solidFill>
                  <a:prstClr val="black"/>
                </a:solidFill>
                <a:ea typeface="ＭＳ Ｐゴシック" panose="020B0600070205080204" pitchFamily="34" charset="-128"/>
              </a:rPr>
              <a:t>The behaviors </a:t>
            </a:r>
            <a:r>
              <a:rPr altLang="en-US" b="1" dirty="0" sz="2600" lang="en-US">
                <a:solidFill>
                  <a:prstClr val="black"/>
                </a:solidFill>
                <a:ea typeface="ＭＳ Ｐゴシック" panose="020B0600070205080204" pitchFamily="34" charset="-128"/>
              </a:rPr>
              <a:t>is not realistic </a:t>
            </a:r>
            <a:r>
              <a:rPr altLang="en-US" dirty="0" sz="2600" lang="en-US">
                <a:solidFill>
                  <a:prstClr val="black"/>
                </a:solidFill>
                <a:ea typeface="ＭＳ Ｐゴシック" panose="020B0600070205080204" pitchFamily="34" charset="-128"/>
              </a:rPr>
              <a:t>and it is either </a:t>
            </a:r>
            <a:r>
              <a:rPr altLang="en-US" b="1" dirty="0" sz="2600" lang="en-US">
                <a:solidFill>
                  <a:prstClr val="black"/>
                </a:solidFill>
                <a:ea typeface="ＭＳ Ｐゴシック" panose="020B0600070205080204" pitchFamily="34" charset="-128"/>
              </a:rPr>
              <a:t>irrational or excessive</a:t>
            </a:r>
            <a:r>
              <a:rPr altLang="en-US" dirty="0" sz="2600" lang="en-US">
                <a:solidFill>
                  <a:prstClr val="black"/>
                </a:solidFill>
                <a:ea typeface="ＭＳ Ｐゴシック" panose="020B0600070205080204" pitchFamily="34" charset="-128"/>
              </a:rPr>
              <a:t>, the behavior is performed with a sense of subjective compulsion/urge to act.</a:t>
            </a:r>
          </a:p>
          <a:p>
            <a:pPr fontAlgn="base" lvl="1">
              <a:lnSpc>
                <a:spcPct val="100000"/>
              </a:lnSpc>
              <a:spcBef>
                <a:spcPct val="20000"/>
              </a:spcBef>
              <a:spcAft>
                <a:spcPct val="0"/>
              </a:spcAft>
            </a:pPr>
            <a:r>
              <a:rPr altLang="en-US" b="1" dirty="0" sz="2600" lang="en-US">
                <a:solidFill>
                  <a:prstClr val="black"/>
                </a:solidFill>
                <a:ea typeface="ＭＳ Ｐゴシック" panose="020B0600070205080204" pitchFamily="34" charset="-128"/>
              </a:rPr>
              <a:t>Compulsion</a:t>
            </a:r>
            <a:r>
              <a:rPr altLang="en-US" dirty="0" sz="2600" lang="en-US">
                <a:solidFill>
                  <a:prstClr val="black"/>
                </a:solidFill>
                <a:ea typeface="ＭＳ Ｐゴシック" panose="020B0600070205080204" pitchFamily="34" charset="-128"/>
              </a:rPr>
              <a:t> may </a:t>
            </a:r>
            <a:r>
              <a:rPr altLang="en-US" b="1" dirty="0" sz="2600" lang="en-US">
                <a:solidFill>
                  <a:prstClr val="black"/>
                </a:solidFill>
                <a:ea typeface="ＭＳ Ｐゴシック" panose="020B0600070205080204" pitchFamily="34" charset="-128"/>
              </a:rPr>
              <a:t>diminish anxiety </a:t>
            </a:r>
            <a:r>
              <a:rPr altLang="en-US" dirty="0" sz="2600" lang="en-US">
                <a:solidFill>
                  <a:prstClr val="black"/>
                </a:solidFill>
                <a:ea typeface="ＭＳ Ｐゴシック" panose="020B0600070205080204" pitchFamily="34" charset="-128"/>
              </a:rPr>
              <a:t>associated with the obsession.in compulsion, the individual feels compelled to undertake despite feeling that it is senseless.</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435" name=""/>
        <p:cNvGrpSpPr/>
        <p:nvPr/>
      </p:nvGrpSpPr>
      <p:grpSpPr>
        <a:xfrm>
          <a:off x="0" y="0"/>
          <a:ext cx="0" cy="0"/>
          <a:chOff x="0" y="0"/>
          <a:chExt cx="0" cy="0"/>
        </a:xfrm>
      </p:grpSpPr>
      <p:sp>
        <p:nvSpPr>
          <p:cNvPr id="1048823" name="Content Placeholder 2"/>
          <p:cNvSpPr>
            <a:spLocks noGrp="1"/>
          </p:cNvSpPr>
          <p:nvPr>
            <p:ph idx="1"/>
          </p:nvPr>
        </p:nvSpPr>
        <p:spPr>
          <a:xfrm>
            <a:off x="451821" y="279699"/>
            <a:ext cx="11446137" cy="6347012"/>
          </a:xfrm>
        </p:spPr>
        <p:txBody>
          <a:bodyPr/>
          <a:p>
            <a:pPr indent="0" marL="0">
              <a:buNone/>
            </a:pPr>
            <a:r>
              <a:rPr b="1" dirty="0" lang="en-US" u="sng"/>
              <a:t>Types of obsessive compulsive disorders:</a:t>
            </a:r>
          </a:p>
          <a:p>
            <a:r>
              <a:rPr b="1" dirty="0" lang="en-US"/>
              <a:t>Checkers: </a:t>
            </a:r>
            <a:r>
              <a:rPr dirty="0" lang="en-US"/>
              <a:t>the need to check is the compulsion, the obsessive fear might be to prevent damage, fire, leaks or harm, common checks include:</a:t>
            </a:r>
          </a:p>
          <a:p>
            <a:pPr lvl="1"/>
            <a:r>
              <a:rPr dirty="0" lang="en-US"/>
              <a:t> checking door locks (fear of a burglar to break in steal or cause harm)</a:t>
            </a:r>
          </a:p>
          <a:p>
            <a:pPr lvl="1"/>
            <a:r>
              <a:rPr dirty="0" lang="en-US"/>
              <a:t>Gas or electric stove knobs (fear of causing an explosion).</a:t>
            </a:r>
          </a:p>
          <a:p>
            <a:pPr lvl="1"/>
            <a:r>
              <a:rPr dirty="0" lang="en-US"/>
              <a:t>House lights</a:t>
            </a:r>
          </a:p>
          <a:p>
            <a:pPr lvl="1"/>
            <a:r>
              <a:rPr dirty="0" lang="en-US"/>
              <a:t>Water taps etc.</a:t>
            </a:r>
          </a:p>
          <a:p>
            <a:r>
              <a:rPr b="1" dirty="0" lang="en-US"/>
              <a:t>contamination: </a:t>
            </a:r>
            <a:r>
              <a:rPr dirty="0" lang="en-US"/>
              <a:t>the need to clean and wash is the compulsion, the fear is that something is contaminated/or may cause illness and ultimate death to oneself or a loved one e.g.</a:t>
            </a:r>
          </a:p>
          <a:p>
            <a:pPr lvl="1"/>
            <a:r>
              <a:rPr dirty="0" lang="en-US"/>
              <a:t>Washing hands or body repeatedly many times , it spreads to washing clothes, doorknobs and personal articles.</a:t>
            </a:r>
          </a:p>
          <a:p>
            <a:r>
              <a:rPr b="1" dirty="0" lang="en-US"/>
              <a:t>Hoarding: </a:t>
            </a:r>
            <a:r>
              <a:rPr dirty="0" lang="en-US"/>
              <a:t>inability to discard  useless or worn out possessions.</a:t>
            </a: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436" name=""/>
        <p:cNvGrpSpPr/>
        <p:nvPr/>
      </p:nvGrpSpPr>
      <p:grpSpPr>
        <a:xfrm>
          <a:off x="0" y="0"/>
          <a:ext cx="0" cy="0"/>
          <a:chOff x="0" y="0"/>
          <a:chExt cx="0" cy="0"/>
        </a:xfrm>
      </p:grpSpPr>
      <p:sp>
        <p:nvSpPr>
          <p:cNvPr id="1048824" name="Content Placeholder 2"/>
          <p:cNvSpPr>
            <a:spLocks noGrp="1"/>
          </p:cNvSpPr>
          <p:nvPr>
            <p:ph idx="1"/>
          </p:nvPr>
        </p:nvSpPr>
        <p:spPr>
          <a:xfrm>
            <a:off x="193637" y="301214"/>
            <a:ext cx="11715077" cy="6368527"/>
          </a:xfrm>
        </p:spPr>
        <p:txBody>
          <a:bodyPr>
            <a:normAutofit fontScale="70000" lnSpcReduction="20000"/>
          </a:bodyPr>
          <a:p>
            <a:pPr indent="0" marL="0">
              <a:lnSpc>
                <a:spcPct val="120000"/>
              </a:lnSpc>
              <a:buNone/>
            </a:pPr>
            <a:r>
              <a:rPr b="1" dirty="0" sz="3600" lang="en-US"/>
              <a:t>nursing diagnosis</a:t>
            </a:r>
          </a:p>
          <a:p>
            <a:pPr>
              <a:lnSpc>
                <a:spcPct val="120000"/>
              </a:lnSpc>
            </a:pPr>
            <a:r>
              <a:rPr dirty="0" sz="3600" lang="en-US"/>
              <a:t>anxiety related to fear of unknown</a:t>
            </a:r>
          </a:p>
          <a:p>
            <a:pPr>
              <a:lnSpc>
                <a:spcPct val="120000"/>
              </a:lnSpc>
            </a:pPr>
            <a:r>
              <a:rPr dirty="0" sz="3600" lang="en-US"/>
              <a:t>Impaired adjustments</a:t>
            </a:r>
          </a:p>
          <a:p>
            <a:pPr>
              <a:lnSpc>
                <a:spcPct val="120000"/>
              </a:lnSpc>
            </a:pPr>
            <a:r>
              <a:rPr dirty="0" sz="3600" lang="en-US"/>
              <a:t>Activity intolerance</a:t>
            </a:r>
          </a:p>
          <a:p>
            <a:pPr>
              <a:lnSpc>
                <a:spcPct val="120000"/>
              </a:lnSpc>
            </a:pPr>
            <a:r>
              <a:rPr dirty="0" sz="3600" lang="en-US"/>
              <a:t>Self care deficit; feeding, bathing, hygiene</a:t>
            </a:r>
          </a:p>
          <a:p>
            <a:pPr indent="0" marL="0">
              <a:lnSpc>
                <a:spcPct val="120000"/>
              </a:lnSpc>
              <a:buNone/>
            </a:pPr>
            <a:r>
              <a:rPr dirty="0" sz="3600" lang="en-US"/>
              <a:t>Treatment of OCD: chemotherapy, supportive psychotherapy , behavior therapy and nursing care.</a:t>
            </a:r>
          </a:p>
          <a:p>
            <a:pPr indent="0" marL="0">
              <a:lnSpc>
                <a:spcPct val="120000"/>
              </a:lnSpc>
              <a:buNone/>
            </a:pPr>
            <a:r>
              <a:rPr b="1" dirty="0" sz="3600" lang="en-US"/>
              <a:t>                       5. Post traumatic stress disorder</a:t>
            </a:r>
          </a:p>
          <a:p>
            <a:pPr>
              <a:lnSpc>
                <a:spcPct val="120000"/>
              </a:lnSpc>
            </a:pPr>
            <a:r>
              <a:rPr b="1" dirty="0" sz="3600" lang="en-US"/>
              <a:t>Posttraumatic stress disorder </a:t>
            </a:r>
            <a:r>
              <a:rPr dirty="0" sz="3600" lang="en-US"/>
              <a:t>–it is a syndrome that develops after a person </a:t>
            </a:r>
            <a:r>
              <a:rPr b="1" dirty="0" sz="3600" lang="en-US"/>
              <a:t>sees</a:t>
            </a:r>
            <a:r>
              <a:rPr dirty="0" sz="3600" lang="en-US"/>
              <a:t>, is </a:t>
            </a:r>
            <a:r>
              <a:rPr b="1" dirty="0" sz="3600" lang="en-US"/>
              <a:t>involved in</a:t>
            </a:r>
            <a:r>
              <a:rPr dirty="0" sz="3600" lang="en-US"/>
              <a:t>, or </a:t>
            </a:r>
            <a:r>
              <a:rPr b="1" dirty="0" sz="3600" lang="en-US"/>
              <a:t>hears</a:t>
            </a:r>
            <a:r>
              <a:rPr dirty="0" sz="3600" lang="en-US"/>
              <a:t> of an extreme traumatic stressors.</a:t>
            </a:r>
          </a:p>
          <a:p>
            <a:pPr>
              <a:lnSpc>
                <a:spcPct val="120000"/>
              </a:lnSpc>
            </a:pPr>
            <a:r>
              <a:rPr dirty="0" sz="3600" lang="en-US"/>
              <a:t>The person reacts to this with</a:t>
            </a:r>
            <a:r>
              <a:rPr b="1" dirty="0" sz="3600" lang="en-US"/>
              <a:t> fear </a:t>
            </a:r>
            <a:r>
              <a:rPr dirty="0" sz="3600" lang="en-US"/>
              <a:t>and </a:t>
            </a:r>
            <a:r>
              <a:rPr b="1" dirty="0" sz="3600" lang="en-US"/>
              <a:t>helplessness, </a:t>
            </a:r>
            <a:r>
              <a:rPr dirty="0" sz="3600" lang="en-US"/>
              <a:t>persistently relives the event, and tries to avoid being reminded of the same.</a:t>
            </a:r>
          </a:p>
          <a:p>
            <a:pPr>
              <a:lnSpc>
                <a:spcPct val="120000"/>
              </a:lnSpc>
            </a:pPr>
            <a:r>
              <a:rPr dirty="0" sz="3600" lang="en-US"/>
              <a:t>the symptoms must</a:t>
            </a:r>
            <a:r>
              <a:rPr b="1" dirty="0" sz="3600" lang="en-US"/>
              <a:t> last for more than a month after the event.</a:t>
            </a:r>
          </a:p>
          <a:p>
            <a:pPr indent="0" marL="0">
              <a:buNone/>
            </a:pPr>
            <a:endParaRPr dirty="0" lang="en-US"/>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437" name=""/>
        <p:cNvGrpSpPr/>
        <p:nvPr/>
      </p:nvGrpSpPr>
      <p:grpSpPr>
        <a:xfrm>
          <a:off x="0" y="0"/>
          <a:ext cx="0" cy="0"/>
          <a:chOff x="0" y="0"/>
          <a:chExt cx="0" cy="0"/>
        </a:xfrm>
      </p:grpSpPr>
      <p:sp>
        <p:nvSpPr>
          <p:cNvPr id="1048825" name="Content Placeholder 2"/>
          <p:cNvSpPr>
            <a:spLocks noGrp="1"/>
          </p:cNvSpPr>
          <p:nvPr>
            <p:ph idx="1"/>
          </p:nvPr>
        </p:nvSpPr>
        <p:spPr>
          <a:xfrm>
            <a:off x="838200" y="311972"/>
            <a:ext cx="10515600" cy="6336254"/>
          </a:xfrm>
        </p:spPr>
        <p:txBody>
          <a:bodyPr/>
          <a:p>
            <a:pPr indent="-514350" marL="514350">
              <a:buFont typeface="+mj-lt"/>
              <a:buAutoNum type="alphaLcParenR"/>
            </a:pPr>
            <a:r>
              <a:rPr b="1" dirty="0" lang="en-US"/>
              <a:t>Acute posttraumatic stress disorder-</a:t>
            </a:r>
            <a:r>
              <a:rPr dirty="0" lang="en-US"/>
              <a:t> </a:t>
            </a:r>
          </a:p>
          <a:p>
            <a:r>
              <a:rPr dirty="0" lang="en-US"/>
              <a:t>occurs within 4 weeks of the event and remits within 2 days - 4 weeks.</a:t>
            </a:r>
          </a:p>
          <a:p>
            <a:r>
              <a:rPr dirty="0" lang="en-US"/>
              <a:t>It involves the more diffuse symptoms like sleeplessness, nightmares, and phobic avoidance. Often a brief period of </a:t>
            </a:r>
            <a:r>
              <a:rPr b="1" dirty="0" lang="en-US"/>
              <a:t>tonic immobility, tremors</a:t>
            </a:r>
            <a:r>
              <a:rPr dirty="0" lang="en-US"/>
              <a:t> and </a:t>
            </a:r>
            <a:r>
              <a:rPr b="1" dirty="0" lang="en-US"/>
              <a:t>post immobility aggression </a:t>
            </a:r>
            <a:r>
              <a:rPr dirty="0" lang="en-US"/>
              <a:t>may occur immediately after the incidence.</a:t>
            </a:r>
          </a:p>
          <a:p>
            <a:r>
              <a:rPr dirty="0" lang="en-US"/>
              <a:t>It can be assisted by psychological intervention.</a:t>
            </a:r>
          </a:p>
          <a:p>
            <a:r>
              <a:rPr dirty="0" lang="en-US"/>
              <a:t>Any approaches that help to recall the event accelerate recovery.</a:t>
            </a:r>
          </a:p>
          <a:p>
            <a:r>
              <a:rPr dirty="0" lang="en-US"/>
              <a:t>Avoid sedatives or tranquilizers as this suppress recovery which may lead to chronicity.</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438" name=""/>
        <p:cNvGrpSpPr/>
        <p:nvPr/>
      </p:nvGrpSpPr>
      <p:grpSpPr>
        <a:xfrm>
          <a:off x="0" y="0"/>
          <a:ext cx="0" cy="0"/>
          <a:chOff x="0" y="0"/>
          <a:chExt cx="0" cy="0"/>
        </a:xfrm>
      </p:grpSpPr>
      <p:sp>
        <p:nvSpPr>
          <p:cNvPr id="1048826" name="Content Placeholder 2"/>
          <p:cNvSpPr>
            <a:spLocks noGrp="1"/>
          </p:cNvSpPr>
          <p:nvPr>
            <p:ph idx="1"/>
          </p:nvPr>
        </p:nvSpPr>
        <p:spPr>
          <a:xfrm>
            <a:off x="838200" y="376518"/>
            <a:ext cx="10515600" cy="6142616"/>
          </a:xfrm>
        </p:spPr>
        <p:txBody>
          <a:bodyPr>
            <a:normAutofit/>
          </a:bodyPr>
          <a:p>
            <a:pPr indent="0" marL="0">
              <a:buNone/>
            </a:pPr>
            <a:r>
              <a:rPr dirty="0" lang="en-US"/>
              <a:t>b) </a:t>
            </a:r>
            <a:r>
              <a:rPr b="1" dirty="0" lang="en-US"/>
              <a:t>Chronic post traumatic stress disorder:</a:t>
            </a:r>
          </a:p>
          <a:p>
            <a:r>
              <a:rPr dirty="0" lang="en-US"/>
              <a:t>There is failure of resolution process.</a:t>
            </a:r>
          </a:p>
          <a:p>
            <a:r>
              <a:rPr dirty="0" lang="en-US"/>
              <a:t>There is recollection and </a:t>
            </a:r>
            <a:r>
              <a:rPr b="1" dirty="0" lang="en-US"/>
              <a:t>intrusive thought, nightmares</a:t>
            </a:r>
            <a:r>
              <a:rPr dirty="0" lang="en-US"/>
              <a:t>, </a:t>
            </a:r>
            <a:r>
              <a:rPr b="1" dirty="0" lang="en-US"/>
              <a:t>dreams</a:t>
            </a:r>
            <a:r>
              <a:rPr dirty="0" lang="en-US"/>
              <a:t>, </a:t>
            </a:r>
            <a:r>
              <a:rPr b="1" dirty="0" lang="en-US"/>
              <a:t>depression, generalized anxiety</a:t>
            </a:r>
            <a:r>
              <a:rPr dirty="0" lang="en-US"/>
              <a:t>, and impaired cognitive function.</a:t>
            </a:r>
          </a:p>
          <a:p>
            <a:r>
              <a:rPr dirty="0" lang="en-US"/>
              <a:t>Treatment – repeated recall of the traumatic events</a:t>
            </a:r>
          </a:p>
          <a:p>
            <a:endParaRPr dirty="0" lang="en-US"/>
          </a:p>
          <a:p>
            <a:pPr indent="0" marL="0">
              <a:buNone/>
            </a:pPr>
            <a:r>
              <a:rPr dirty="0" lang="en-US"/>
              <a:t>c</a:t>
            </a:r>
            <a:r>
              <a:rPr b="1" dirty="0" lang="en-US"/>
              <a:t>) Delayed posttraumatic stress disorder:</a:t>
            </a:r>
          </a:p>
          <a:p>
            <a:r>
              <a:rPr dirty="0" lang="en-US"/>
              <a:t>It is the most serous presentation of posttraumatic stress disorder the person produces symptoms after </a:t>
            </a:r>
            <a:r>
              <a:rPr b="1" dirty="0" lang="en-US"/>
              <a:t>6 months of trauma.</a:t>
            </a:r>
          </a:p>
          <a:p>
            <a:r>
              <a:rPr dirty="0" lang="en-US"/>
              <a:t>symptoms - marked phobic avoidance, sleep disturbance, generalized anxiety, depression and cognitive impairment.</a:t>
            </a:r>
          </a:p>
          <a:p>
            <a:r>
              <a:rPr dirty="0" lang="en-US"/>
              <a:t>The delay could be due to denial.</a:t>
            </a:r>
          </a:p>
          <a:p>
            <a:pPr indent="0" marL="0">
              <a:buNone/>
            </a:pPr>
            <a:endParaRPr dirty="0" lang="en-US"/>
          </a:p>
          <a:p>
            <a:endParaRPr dirty="0" lang="en-US"/>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439" name=""/>
        <p:cNvGrpSpPr/>
        <p:nvPr/>
      </p:nvGrpSpPr>
      <p:grpSpPr>
        <a:xfrm>
          <a:off x="0" y="0"/>
          <a:ext cx="0" cy="0"/>
          <a:chOff x="0" y="0"/>
          <a:chExt cx="0" cy="0"/>
        </a:xfrm>
      </p:grpSpPr>
      <p:sp>
        <p:nvSpPr>
          <p:cNvPr id="1048827" name="Content Placeholder 2"/>
          <p:cNvSpPr>
            <a:spLocks noGrp="1"/>
          </p:cNvSpPr>
          <p:nvPr>
            <p:ph idx="1"/>
          </p:nvPr>
        </p:nvSpPr>
        <p:spPr>
          <a:xfrm>
            <a:off x="838200" y="365760"/>
            <a:ext cx="10515600" cy="6024282"/>
          </a:xfrm>
        </p:spPr>
        <p:txBody>
          <a:bodyPr/>
          <a:p>
            <a:pPr indent="0" marL="0">
              <a:buNone/>
            </a:pPr>
            <a:r>
              <a:rPr b="1" dirty="0" lang="en-US"/>
              <a:t>                            Management of anxiety disorders</a:t>
            </a:r>
          </a:p>
          <a:p>
            <a:r>
              <a:rPr dirty="0" lang="en-US"/>
              <a:t>Low dose antidepressants; imipramine.</a:t>
            </a:r>
          </a:p>
          <a:p>
            <a:r>
              <a:rPr dirty="0" lang="en-US"/>
              <a:t>B blockers e.g. propranolol and atenolol given in low doses to slow down the heart and prevent palpitations.</a:t>
            </a:r>
          </a:p>
          <a:p>
            <a:r>
              <a:rPr dirty="0" lang="en-US"/>
              <a:t>Antipsychotic drugs in low doses e.g. chlorpromazine 25mgs, haloperidol 1mg.</a:t>
            </a:r>
          </a:p>
          <a:p>
            <a:r>
              <a:rPr dirty="0" lang="en-US"/>
              <a:t>Mood stabilizers – carbamazepine, sodium valproate</a:t>
            </a:r>
          </a:p>
          <a:p>
            <a:r>
              <a:rPr dirty="0" lang="en-US"/>
              <a:t>Psychotherapy for anxiety disorder due to general medical condition and simple phobias- fear of height, animal, insects etc.</a:t>
            </a:r>
          </a:p>
          <a:p>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593" name="Title 1"/>
          <p:cNvSpPr>
            <a:spLocks noGrp="1"/>
          </p:cNvSpPr>
          <p:nvPr>
            <p:ph type="title"/>
          </p:nvPr>
        </p:nvSpPr>
        <p:spPr/>
        <p:txBody>
          <a:bodyPr/>
          <a:p>
            <a:r>
              <a:rPr dirty="0" lang="en-US"/>
              <a:t>                          Module objective</a:t>
            </a:r>
          </a:p>
        </p:txBody>
      </p:sp>
      <p:sp>
        <p:nvSpPr>
          <p:cNvPr id="1048594" name="Content Placeholder 2"/>
          <p:cNvSpPr>
            <a:spLocks noGrp="1"/>
          </p:cNvSpPr>
          <p:nvPr>
            <p:ph idx="1"/>
          </p:nvPr>
        </p:nvSpPr>
        <p:spPr/>
        <p:txBody>
          <a:bodyPr/>
          <a:p>
            <a:pPr indent="-514350" marL="514350">
              <a:buFont typeface="+mj-lt"/>
              <a:buAutoNum type="arabicPeriod"/>
            </a:pPr>
            <a:r>
              <a:rPr dirty="0" lang="en-US"/>
              <a:t>Explain the basic concepts of psychiatric nursing;</a:t>
            </a:r>
          </a:p>
          <a:p>
            <a:pPr indent="-514350" marL="514350">
              <a:buFont typeface="+mj-lt"/>
              <a:buAutoNum type="arabicPeriod"/>
            </a:pPr>
            <a:r>
              <a:rPr dirty="0" lang="en-US"/>
              <a:t>Discuss a and apply the legal aspects relating to mental health;</a:t>
            </a:r>
          </a:p>
          <a:p>
            <a:pPr indent="-514350" marL="514350">
              <a:buFont typeface="+mj-lt"/>
              <a:buAutoNum type="arabicPeriod"/>
            </a:pPr>
            <a:r>
              <a:rPr dirty="0" lang="en-US"/>
              <a:t>Assess, diagnose and manage common psychiatric disorders;</a:t>
            </a:r>
          </a:p>
          <a:p>
            <a:pPr indent="-514350" marL="514350">
              <a:buFont typeface="+mj-lt"/>
              <a:buAutoNum type="arabicPeriod"/>
            </a:pPr>
            <a:r>
              <a:rPr dirty="0" lang="en-US"/>
              <a:t>Diagnose, manage and rehabilitate patients with mental health conditions;</a:t>
            </a:r>
          </a:p>
          <a:p>
            <a:pPr indent="-514350" marL="514350">
              <a:buFont typeface="+mj-lt"/>
              <a:buAutoNum type="arabicPeriod"/>
            </a:pPr>
            <a:r>
              <a:rPr dirty="0" lang="en-US"/>
              <a:t>Participate in community mental health nursing</a:t>
            </a:r>
          </a:p>
          <a:p>
            <a:pPr indent="-514350" marL="514350">
              <a:buFont typeface="+mj-lt"/>
              <a:buAutoNum type="arabicPeriod"/>
            </a:pPr>
            <a:endParaRPr dirty="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621" name="Content Placeholder 2"/>
          <p:cNvSpPr>
            <a:spLocks noGrp="1"/>
          </p:cNvSpPr>
          <p:nvPr>
            <p:ph idx="1"/>
          </p:nvPr>
        </p:nvSpPr>
        <p:spPr>
          <a:xfrm>
            <a:off x="838200" y="268941"/>
            <a:ext cx="10515600" cy="6282466"/>
          </a:xfrm>
        </p:spPr>
        <p:txBody>
          <a:bodyPr>
            <a:normAutofit fontScale="92857" lnSpcReduction="10000"/>
          </a:bodyPr>
          <a:p>
            <a:pPr algn="just" marL="0" marR="0">
              <a:spcBef>
                <a:spcPts val="0"/>
              </a:spcBef>
              <a:spcAft>
                <a:spcPts val="0"/>
              </a:spcAft>
            </a:pPr>
            <a:r>
              <a:rPr dirty="0" lang="en-US">
                <a:ea typeface="Times New Roman" panose="02020603050405020304" pitchFamily="18" charset="0"/>
              </a:rPr>
              <a:t>It is worth noting that, it is only after satisfactory completion of one stage that one is ready to move to the next. Any person who is unable to go through one stage successfully would experience difficulties in subsequent stages of human development.</a:t>
            </a:r>
            <a:r>
              <a:rPr dirty="0" lang="en-US">
                <a:latin typeface="Arial" panose="020B0604020202020204" pitchFamily="34" charset="0"/>
                <a:ea typeface="Times New Roman" panose="02020603050405020304" pitchFamily="18" charset="0"/>
              </a:rPr>
              <a:t> </a:t>
            </a:r>
          </a:p>
          <a:p>
            <a:pPr algn="just" indent="0" marL="0" marR="0">
              <a:spcBef>
                <a:spcPts val="0"/>
              </a:spcBef>
              <a:spcAft>
                <a:spcPts val="0"/>
              </a:spcAft>
              <a:buNone/>
            </a:pPr>
            <a:endParaRPr dirty="0" lang="en-US">
              <a:latin typeface="Arial" panose="020B0604020202020204" pitchFamily="34" charset="0"/>
              <a:ea typeface="Times New Roman" panose="02020603050405020304" pitchFamily="18" charset="0"/>
            </a:endParaRPr>
          </a:p>
          <a:p>
            <a:pPr algn="just" indent="0" marL="0" marR="0">
              <a:spcBef>
                <a:spcPts val="0"/>
              </a:spcBef>
              <a:spcAft>
                <a:spcPts val="0"/>
              </a:spcAft>
              <a:buNone/>
            </a:pPr>
            <a:r>
              <a:rPr b="1" dirty="0" lang="en-US">
                <a:latin typeface="Arial" panose="020B0604020202020204" pitchFamily="34" charset="0"/>
                <a:ea typeface="Times New Roman" panose="02020603050405020304" pitchFamily="18" charset="0"/>
              </a:rPr>
              <a:t>   </a:t>
            </a:r>
          </a:p>
          <a:p>
            <a:pPr algn="just" indent="0" marL="0" marR="0">
              <a:spcBef>
                <a:spcPts val="0"/>
              </a:spcBef>
              <a:spcAft>
                <a:spcPts val="0"/>
              </a:spcAft>
              <a:buNone/>
            </a:pPr>
            <a:r>
              <a:rPr b="1" dirty="0" lang="en-US">
                <a:latin typeface="Arial" panose="020B0604020202020204" pitchFamily="34" charset="0"/>
                <a:ea typeface="Times New Roman" panose="02020603050405020304" pitchFamily="18" charset="0"/>
              </a:rPr>
              <a:t>          Aetiological Factors of Mental Illness</a:t>
            </a:r>
            <a:endParaRPr b="1" dirty="0" sz="4000" lang="en-US">
              <a:latin typeface="Times New Roman" panose="02020603050405020304" pitchFamily="18" charset="0"/>
              <a:ea typeface="Times New Roman" panose="02020603050405020304" pitchFamily="18" charset="0"/>
            </a:endParaRPr>
          </a:p>
          <a:p>
            <a:pPr algn="just" indent="0" marL="0" marR="0">
              <a:spcBef>
                <a:spcPts val="0"/>
              </a:spcBef>
              <a:spcAft>
                <a:spcPts val="0"/>
              </a:spcAft>
              <a:buNone/>
            </a:pPr>
            <a:r>
              <a:rPr dirty="0" lang="en-US">
                <a:ea typeface="Times New Roman" panose="02020603050405020304" pitchFamily="18" charset="0"/>
              </a:rPr>
              <a:t>The causes of mental illness can be classified into three categories:</a:t>
            </a:r>
          </a:p>
          <a:p>
            <a:pPr algn="just" indent="-457200" marR="0">
              <a:spcBef>
                <a:spcPts val="0"/>
              </a:spcBef>
              <a:spcAft>
                <a:spcPts val="0"/>
              </a:spcAft>
              <a:buFont typeface="Wingdings" panose="05000000000000000000" pitchFamily="2" charset="2"/>
              <a:buChar char="Ø"/>
            </a:pPr>
            <a:r>
              <a:rPr dirty="0" lang="en-US">
                <a:ea typeface="Times New Roman" panose="02020603050405020304" pitchFamily="18" charset="0"/>
              </a:rPr>
              <a:t>Predisposing factors</a:t>
            </a:r>
          </a:p>
          <a:p>
            <a:pPr algn="just" indent="-457200" marR="0">
              <a:spcBef>
                <a:spcPts val="0"/>
              </a:spcBef>
              <a:spcAft>
                <a:spcPts val="0"/>
              </a:spcAft>
              <a:buFont typeface="Wingdings" panose="05000000000000000000" pitchFamily="2" charset="2"/>
              <a:buChar char="Ø"/>
            </a:pPr>
            <a:r>
              <a:rPr dirty="0" lang="en-US">
                <a:ea typeface="Times New Roman" panose="02020603050405020304" pitchFamily="18" charset="0"/>
              </a:rPr>
              <a:t>Precipitating factors</a:t>
            </a:r>
          </a:p>
          <a:p>
            <a:pPr algn="just" indent="-457200" marR="0">
              <a:spcBef>
                <a:spcPts val="0"/>
              </a:spcBef>
              <a:spcAft>
                <a:spcPts val="0"/>
              </a:spcAft>
              <a:buFont typeface="Wingdings" panose="05000000000000000000" pitchFamily="2" charset="2"/>
              <a:buChar char="Ø"/>
            </a:pPr>
            <a:r>
              <a:rPr dirty="0" lang="en-US">
                <a:ea typeface="Times New Roman" panose="02020603050405020304" pitchFamily="18" charset="0"/>
              </a:rPr>
              <a:t>Perpetuating factors</a:t>
            </a:r>
          </a:p>
          <a:p>
            <a:pPr algn="just" indent="0" marL="0" marR="0">
              <a:spcBef>
                <a:spcPts val="0"/>
              </a:spcBef>
              <a:spcAft>
                <a:spcPts val="0"/>
              </a:spcAft>
              <a:buNone/>
            </a:pPr>
            <a:endParaRPr dirty="0" lang="en-US">
              <a:ea typeface="Times New Roman" panose="02020603050405020304" pitchFamily="18" charset="0"/>
            </a:endParaRPr>
          </a:p>
          <a:p>
            <a:pPr algn="just" indent="0" marL="0" marR="0">
              <a:spcBef>
                <a:spcPts val="0"/>
              </a:spcBef>
              <a:spcAft>
                <a:spcPts val="0"/>
              </a:spcAft>
              <a:buNone/>
            </a:pPr>
            <a:r>
              <a:rPr b="1" dirty="0" lang="en-US">
                <a:ea typeface="Times New Roman" panose="02020603050405020304" pitchFamily="18" charset="0"/>
              </a:rPr>
              <a:t>a)Predisposing factors</a:t>
            </a:r>
            <a:r>
              <a:rPr dirty="0" lang="en-US">
                <a:latin typeface="Arial" panose="020B0604020202020204" pitchFamily="34" charset="0"/>
                <a:ea typeface="Times New Roman" panose="02020603050405020304" pitchFamily="18" charset="0"/>
              </a:rPr>
              <a:t> </a:t>
            </a:r>
          </a:p>
          <a:p>
            <a:pPr algn="just">
              <a:spcBef>
                <a:spcPts val="0"/>
              </a:spcBef>
            </a:pPr>
            <a:r>
              <a:rPr dirty="0" lang="en-US">
                <a:ea typeface="Times New Roman" panose="02020603050405020304" pitchFamily="18" charset="0"/>
              </a:rPr>
              <a:t>These factors determine the likelihood of one getting a mental illness.</a:t>
            </a:r>
          </a:p>
          <a:p>
            <a:pPr algn="just">
              <a:spcBef>
                <a:spcPts val="0"/>
              </a:spcBef>
            </a:pPr>
            <a:r>
              <a:rPr dirty="0" lang="en-US">
                <a:ea typeface="Times New Roman" panose="02020603050405020304" pitchFamily="18" charset="0"/>
              </a:rPr>
              <a:t> Usually they are adverse experiences </a:t>
            </a:r>
            <a:r>
              <a:rPr b="1" dirty="0" lang="en-US">
                <a:ea typeface="Times New Roman" panose="02020603050405020304" pitchFamily="18" charset="0"/>
              </a:rPr>
              <a:t>one undergoes in early life. </a:t>
            </a:r>
          </a:p>
          <a:p>
            <a:pPr algn="just">
              <a:spcBef>
                <a:spcPts val="0"/>
              </a:spcBef>
            </a:pPr>
            <a:r>
              <a:rPr dirty="0" lang="en-US">
                <a:ea typeface="Times New Roman" panose="02020603050405020304" pitchFamily="18" charset="0"/>
              </a:rPr>
              <a:t>They include </a:t>
            </a:r>
            <a:r>
              <a:rPr b="1" dirty="0" lang="en-US">
                <a:ea typeface="Times New Roman" panose="02020603050405020304" pitchFamily="18" charset="0"/>
              </a:rPr>
              <a:t>genetic, physical</a:t>
            </a:r>
            <a:r>
              <a:rPr dirty="0" lang="en-US">
                <a:ea typeface="Times New Roman" panose="02020603050405020304" pitchFamily="18" charset="0"/>
              </a:rPr>
              <a:t>, </a:t>
            </a:r>
            <a:r>
              <a:rPr b="1" dirty="0" lang="en-US">
                <a:ea typeface="Times New Roman" panose="02020603050405020304" pitchFamily="18" charset="0"/>
              </a:rPr>
              <a:t>psychological </a:t>
            </a:r>
            <a:r>
              <a:rPr dirty="0" lang="en-US">
                <a:ea typeface="Times New Roman" panose="02020603050405020304" pitchFamily="18" charset="0"/>
              </a:rPr>
              <a:t>and </a:t>
            </a:r>
            <a:r>
              <a:rPr b="1" dirty="0" lang="en-US">
                <a:ea typeface="Times New Roman" panose="02020603050405020304" pitchFamily="18" charset="0"/>
              </a:rPr>
              <a:t>social factors </a:t>
            </a:r>
            <a:r>
              <a:rPr dirty="0" lang="en-US">
                <a:ea typeface="Times New Roman" panose="02020603050405020304" pitchFamily="18" charset="0"/>
              </a:rPr>
              <a:t>in infancy and early childhood</a:t>
            </a:r>
            <a:r>
              <a:rPr dirty="0" lang="en-US">
                <a:latin typeface="Arial" panose="020B0604020202020204" pitchFamily="34" charset="0"/>
                <a:ea typeface="Times New Roman" panose="02020603050405020304" pitchFamily="18" charset="0"/>
              </a:rPr>
              <a:t>.</a:t>
            </a:r>
            <a:endParaRPr b="1" dirty="0" lang="en-US">
              <a:ea typeface="Times New Roman" panose="02020603050405020304" pitchFamily="18" charset="0"/>
            </a:endParaRPr>
          </a:p>
          <a:p>
            <a:pPr algn="just" indent="0" marL="0" marR="0">
              <a:spcBef>
                <a:spcPts val="0"/>
              </a:spcBef>
              <a:spcAft>
                <a:spcPts val="0"/>
              </a:spcAft>
              <a:buNone/>
            </a:pPr>
            <a:endParaRPr b="1" dirty="0" lang="en-US">
              <a:ea typeface="Times New Roman" panose="02020603050405020304" pitchFamily="18" charset="0"/>
            </a:endParaRPr>
          </a:p>
          <a:p>
            <a:pPr indent="0" marL="0">
              <a:buNone/>
            </a:pPr>
            <a:endParaRPr dirty="0" lang="en-US">
              <a:ea typeface="Times New Roman" panose="02020603050405020304" pitchFamily="18" charset="0"/>
            </a:endParaRPr>
          </a:p>
          <a:p>
            <a:pPr indent="0" marL="0">
              <a:buNone/>
            </a:pPr>
            <a:endParaRPr dirty="0"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440" name=""/>
        <p:cNvGrpSpPr/>
        <p:nvPr/>
      </p:nvGrpSpPr>
      <p:grpSpPr>
        <a:xfrm>
          <a:off x="0" y="0"/>
          <a:ext cx="0" cy="0"/>
          <a:chOff x="0" y="0"/>
          <a:chExt cx="0" cy="0"/>
        </a:xfrm>
      </p:grpSpPr>
      <p:sp>
        <p:nvSpPr>
          <p:cNvPr id="1048828" name="Content Placeholder 2"/>
          <p:cNvSpPr>
            <a:spLocks noGrp="1"/>
          </p:cNvSpPr>
          <p:nvPr>
            <p:ph idx="1"/>
          </p:nvPr>
        </p:nvSpPr>
        <p:spPr>
          <a:xfrm>
            <a:off x="838200" y="290456"/>
            <a:ext cx="10515600" cy="6250193"/>
          </a:xfrm>
        </p:spPr>
        <p:txBody>
          <a:bodyPr>
            <a:normAutofit fontScale="92500"/>
          </a:bodyPr>
          <a:p>
            <a:pPr indent="0" marL="0">
              <a:buNone/>
            </a:pPr>
            <a:r>
              <a:rPr b="1" dirty="0" lang="en-US"/>
              <a:t>                                         2. somatoform disorder</a:t>
            </a:r>
          </a:p>
          <a:p>
            <a:pPr indent="0" marL="0">
              <a:buNone/>
            </a:pPr>
            <a:r>
              <a:rPr dirty="0" lang="en-US"/>
              <a:t>Soma – body </a:t>
            </a:r>
          </a:p>
          <a:p>
            <a:pPr indent="0" marL="0">
              <a:buNone/>
            </a:pPr>
            <a:r>
              <a:rPr dirty="0" lang="en-US"/>
              <a:t>Somatoform disorders are  a group of illness with bodily symptoms as a major component. </a:t>
            </a:r>
          </a:p>
          <a:p>
            <a:pPr indent="0" marL="0">
              <a:buNone/>
            </a:pPr>
            <a:r>
              <a:rPr b="1" dirty="0" lang="en-US"/>
              <a:t>Types</a:t>
            </a:r>
          </a:p>
          <a:p>
            <a:pPr indent="0" marL="0">
              <a:buNone/>
            </a:pPr>
            <a:r>
              <a:rPr dirty="0" lang="en-US"/>
              <a:t>Somatization, hypochondriasis, body dysmorphic disorder, psychogenic pain.</a:t>
            </a:r>
          </a:p>
          <a:p>
            <a:pPr indent="-514350" marL="514350">
              <a:buAutoNum type="arabicPeriod"/>
            </a:pPr>
            <a:r>
              <a:rPr b="1" dirty="0" lang="en-US"/>
              <a:t>somatization disorder: ‘hapa na hapa’</a:t>
            </a:r>
          </a:p>
          <a:p>
            <a:r>
              <a:rPr dirty="0" lang="en-US"/>
              <a:t>It is characterized by many physical complains affecting many organs systems.</a:t>
            </a:r>
          </a:p>
          <a:p>
            <a:r>
              <a:rPr dirty="0" lang="en-US"/>
              <a:t>The somatic body symptoms can not be explained by physical examination or lab  investigations.</a:t>
            </a:r>
          </a:p>
          <a:p>
            <a:r>
              <a:rPr dirty="0" lang="en-US"/>
              <a:t>Usually begins before the age 30 years and may continue for years.</a:t>
            </a:r>
          </a:p>
          <a:p>
            <a:r>
              <a:rPr dirty="0" lang="en-US"/>
              <a:t>There is combination of pain, GIT, sexual pseudo-neurological symptoms.</a:t>
            </a:r>
          </a:p>
          <a:p>
            <a:pPr indent="0" marL="0">
              <a:buNone/>
            </a:pPr>
            <a:endParaRPr b="1" dirty="0" lang="en-US"/>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441" name=""/>
        <p:cNvGrpSpPr/>
        <p:nvPr/>
      </p:nvGrpSpPr>
      <p:grpSpPr>
        <a:xfrm>
          <a:off x="0" y="0"/>
          <a:ext cx="0" cy="0"/>
          <a:chOff x="0" y="0"/>
          <a:chExt cx="0" cy="0"/>
        </a:xfrm>
      </p:grpSpPr>
      <p:sp>
        <p:nvSpPr>
          <p:cNvPr id="1048829" name="Content Placeholder 2"/>
          <p:cNvSpPr>
            <a:spLocks noGrp="1"/>
          </p:cNvSpPr>
          <p:nvPr>
            <p:ph idx="1"/>
          </p:nvPr>
        </p:nvSpPr>
        <p:spPr>
          <a:xfrm>
            <a:off x="268941" y="236668"/>
            <a:ext cx="11639774" cy="6390042"/>
          </a:xfrm>
        </p:spPr>
        <p:txBody>
          <a:bodyPr>
            <a:normAutofit fontScale="92500" lnSpcReduction="20000"/>
          </a:bodyPr>
          <a:p>
            <a:pPr indent="0" marL="0">
              <a:lnSpc>
                <a:spcPct val="110000"/>
              </a:lnSpc>
              <a:buNone/>
            </a:pPr>
            <a:r>
              <a:rPr dirty="0" lang="en-US"/>
              <a:t>The disorder is chronic and associated with psychological distress, impairment in social and occupational functioning and excessive medical help seeking behavior.</a:t>
            </a:r>
          </a:p>
          <a:p>
            <a:pPr indent="0" marL="0">
              <a:lnSpc>
                <a:spcPct val="110000"/>
              </a:lnSpc>
              <a:buNone/>
            </a:pPr>
            <a:r>
              <a:rPr b="1" dirty="0" lang="en-US"/>
              <a:t>Symptoms</a:t>
            </a:r>
          </a:p>
          <a:p>
            <a:pPr>
              <a:lnSpc>
                <a:spcPct val="110000"/>
              </a:lnSpc>
            </a:pPr>
            <a:r>
              <a:rPr dirty="0" lang="en-US"/>
              <a:t>The patient  has    somatic complains and long ,complicated history e.g. nausea, vomiting, difficulty in swallowing, pain in the arms and legs, shortness of breath, amnesia. patient are normally sickly most of their life.</a:t>
            </a:r>
          </a:p>
          <a:p>
            <a:pPr>
              <a:lnSpc>
                <a:spcPct val="110000"/>
              </a:lnSpc>
            </a:pPr>
            <a:r>
              <a:rPr dirty="0" lang="en-US"/>
              <a:t>Neurological problems: impaired coordination or balance, paralysis, localized weakness, urine retention , hallucination, loss of touch or pain sensation, double vision, blindness, deafness, seizures, loss of consciousness.</a:t>
            </a:r>
          </a:p>
          <a:p>
            <a:pPr>
              <a:lnSpc>
                <a:spcPct val="110000"/>
              </a:lnSpc>
            </a:pPr>
            <a:r>
              <a:rPr dirty="0" lang="en-US"/>
              <a:t>Psychological distress and interpersonal problems are prominent , anxiety and depression are the most prevalent psychiatric condition.</a:t>
            </a:r>
          </a:p>
          <a:p>
            <a:pPr>
              <a:lnSpc>
                <a:spcPct val="110000"/>
              </a:lnSpc>
            </a:pPr>
            <a:r>
              <a:rPr dirty="0" lang="en-US"/>
              <a:t>Suicidal threats are common, but actual suicide are rare.</a:t>
            </a:r>
          </a:p>
          <a:p>
            <a:pPr indent="0" marL="0">
              <a:lnSpc>
                <a:spcPct val="110000"/>
              </a:lnSpc>
              <a:buNone/>
            </a:pPr>
            <a:r>
              <a:rPr b="1" dirty="0" lang="en-US"/>
              <a:t>Treatment:,  </a:t>
            </a:r>
            <a:r>
              <a:rPr dirty="0" lang="en-US"/>
              <a:t>single doctor, physical exam each visit, psychotherapy, individual and group to reduce hospitalization.</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442" name=""/>
        <p:cNvGrpSpPr/>
        <p:nvPr/>
      </p:nvGrpSpPr>
      <p:grpSpPr>
        <a:xfrm>
          <a:off x="0" y="0"/>
          <a:ext cx="0" cy="0"/>
          <a:chOff x="0" y="0"/>
          <a:chExt cx="0" cy="0"/>
        </a:xfrm>
      </p:grpSpPr>
      <p:sp>
        <p:nvSpPr>
          <p:cNvPr id="1048830" name="Content Placeholder 2"/>
          <p:cNvSpPr>
            <a:spLocks noGrp="1"/>
          </p:cNvSpPr>
          <p:nvPr>
            <p:ph idx="1"/>
          </p:nvPr>
        </p:nvSpPr>
        <p:spPr>
          <a:xfrm>
            <a:off x="268941" y="182880"/>
            <a:ext cx="11650531" cy="6379285"/>
          </a:xfrm>
        </p:spPr>
        <p:txBody>
          <a:bodyPr/>
          <a:p>
            <a:pPr indent="0" marL="0">
              <a:lnSpc>
                <a:spcPct val="100000"/>
              </a:lnSpc>
              <a:buNone/>
            </a:pPr>
            <a:r>
              <a:rPr b="1" dirty="0" lang="en-US"/>
              <a:t>                                             2.hypochondriasis</a:t>
            </a:r>
          </a:p>
          <a:p>
            <a:pPr indent="0" marL="0">
              <a:lnSpc>
                <a:spcPct val="100000"/>
              </a:lnSpc>
              <a:buNone/>
            </a:pPr>
            <a:r>
              <a:rPr b="1" dirty="0" lang="en-US"/>
              <a:t>Hypochondriasis </a:t>
            </a:r>
          </a:p>
          <a:p>
            <a:pPr>
              <a:lnSpc>
                <a:spcPct val="100000"/>
              </a:lnSpc>
            </a:pPr>
            <a:r>
              <a:rPr dirty="0" lang="en-US"/>
              <a:t>is a persistent fear  of having a serious medical illness, despite repetitive assurance that there is no major illness.</a:t>
            </a:r>
          </a:p>
          <a:p>
            <a:pPr>
              <a:lnSpc>
                <a:spcPct val="100000"/>
              </a:lnSpc>
            </a:pPr>
            <a:r>
              <a:rPr dirty="0" lang="en-US"/>
              <a:t>A person with this disorder tends to interpret normal sensations as a sign of illness with grim outcome, e.g. the person may fear the normal sound of digestion or sweating  as a sing of serious disease.</a:t>
            </a:r>
          </a:p>
          <a:p>
            <a:pPr>
              <a:lnSpc>
                <a:spcPct val="100000"/>
              </a:lnSpc>
            </a:pPr>
            <a:r>
              <a:rPr dirty="0" lang="en-US"/>
              <a:t>Age of onset 20 to 30 years</a:t>
            </a:r>
          </a:p>
          <a:p>
            <a:pPr>
              <a:lnSpc>
                <a:spcPct val="100000"/>
              </a:lnSpc>
            </a:pPr>
            <a:r>
              <a:rPr dirty="0" lang="en-US"/>
              <a:t>more in medical students in their 2</a:t>
            </a:r>
            <a:r>
              <a:rPr baseline="30000" dirty="0" lang="en-US"/>
              <a:t>nd</a:t>
            </a:r>
            <a:r>
              <a:rPr dirty="0" lang="en-US"/>
              <a:t> year in  medical school. The preoccupation cause clinically significant distress and occupational functioning e.g. oral sores a patient thinks it is HIV later syphilis despite medical reassurance and negative lab results </a:t>
            </a: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443" name=""/>
        <p:cNvGrpSpPr/>
        <p:nvPr/>
      </p:nvGrpSpPr>
      <p:grpSpPr>
        <a:xfrm>
          <a:off x="0" y="0"/>
          <a:ext cx="0" cy="0"/>
          <a:chOff x="0" y="0"/>
          <a:chExt cx="0" cy="0"/>
        </a:xfrm>
      </p:grpSpPr>
      <p:sp>
        <p:nvSpPr>
          <p:cNvPr id="1048831" name="Content Placeholder 2"/>
          <p:cNvSpPr>
            <a:spLocks noGrp="1"/>
          </p:cNvSpPr>
          <p:nvPr>
            <p:ph idx="1"/>
          </p:nvPr>
        </p:nvSpPr>
        <p:spPr>
          <a:xfrm>
            <a:off x="225911" y="290456"/>
            <a:ext cx="11682803" cy="6390043"/>
          </a:xfrm>
        </p:spPr>
        <p:txBody>
          <a:bodyPr>
            <a:normAutofit lnSpcReduction="10000"/>
          </a:bodyPr>
          <a:p>
            <a:pPr indent="0" marL="0">
              <a:buNone/>
            </a:pPr>
            <a:r>
              <a:rPr b="1" dirty="0" lang="en-US"/>
              <a:t>                                              3. body dysmorphic</a:t>
            </a:r>
          </a:p>
          <a:p>
            <a:pPr>
              <a:lnSpc>
                <a:spcPct val="100000"/>
              </a:lnSpc>
            </a:pPr>
            <a:r>
              <a:rPr dirty="0" lang="en-US"/>
              <a:t>characterised by a false belief that part of their body is defective and warrants exceptional measures to fix it.</a:t>
            </a:r>
          </a:p>
          <a:p>
            <a:pPr>
              <a:lnSpc>
                <a:spcPct val="100000"/>
              </a:lnSpc>
            </a:pPr>
            <a:r>
              <a:rPr dirty="0" lang="en-US"/>
              <a:t>There is subjective feeling of ugly appearance e.g. feels the teeth are ugly/too long thus avoid mouth opening,  feels unattractive </a:t>
            </a:r>
          </a:p>
          <a:p>
            <a:pPr indent="0" marL="0">
              <a:lnSpc>
                <a:spcPct val="100000"/>
              </a:lnSpc>
              <a:buNone/>
            </a:pPr>
            <a:r>
              <a:rPr b="1" dirty="0" lang="en-US"/>
              <a:t>Symptoms</a:t>
            </a:r>
          </a:p>
          <a:p>
            <a:pPr>
              <a:lnSpc>
                <a:spcPct val="100000"/>
              </a:lnSpc>
            </a:pPr>
            <a:r>
              <a:rPr dirty="0" lang="en-US"/>
              <a:t>The person attempts to hide the presumed deformity.</a:t>
            </a:r>
          </a:p>
          <a:p>
            <a:pPr>
              <a:lnSpc>
                <a:spcPct val="100000"/>
              </a:lnSpc>
            </a:pPr>
            <a:r>
              <a:rPr dirty="0" lang="en-US"/>
              <a:t>History of repeated visits to a plastic surgeon.</a:t>
            </a:r>
          </a:p>
          <a:p>
            <a:pPr>
              <a:lnSpc>
                <a:spcPct val="100000"/>
              </a:lnSpc>
            </a:pPr>
            <a:r>
              <a:rPr dirty="0" lang="en-US"/>
              <a:t>Depressed symptoms and obsessive compulsive personality traits.</a:t>
            </a:r>
          </a:p>
          <a:p>
            <a:pPr>
              <a:lnSpc>
                <a:spcPct val="100000"/>
              </a:lnSpc>
            </a:pPr>
            <a:r>
              <a:rPr dirty="0" lang="en-US"/>
              <a:t>Avoidance of social  or occupation situations because of anxiety of the imagined defect</a:t>
            </a:r>
          </a:p>
          <a:p>
            <a:pPr>
              <a:lnSpc>
                <a:spcPct val="100000"/>
              </a:lnSpc>
            </a:pPr>
            <a:r>
              <a:rPr dirty="0" lang="en-US"/>
              <a:t>Age of onset – adolescence  to 30 years</a:t>
            </a:r>
          </a:p>
          <a:p>
            <a:pPr>
              <a:lnSpc>
                <a:spcPct val="100000"/>
              </a:lnSpc>
            </a:pPr>
            <a:r>
              <a:rPr dirty="0" lang="en-US"/>
              <a:t>Onset is gradual.</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444" name=""/>
        <p:cNvGrpSpPr/>
        <p:nvPr/>
      </p:nvGrpSpPr>
      <p:grpSpPr>
        <a:xfrm>
          <a:off x="0" y="0"/>
          <a:ext cx="0" cy="0"/>
          <a:chOff x="0" y="0"/>
          <a:chExt cx="0" cy="0"/>
        </a:xfrm>
      </p:grpSpPr>
      <p:sp>
        <p:nvSpPr>
          <p:cNvPr id="1048832" name="Content Placeholder 2"/>
          <p:cNvSpPr>
            <a:spLocks noGrp="1"/>
          </p:cNvSpPr>
          <p:nvPr>
            <p:ph idx="1"/>
          </p:nvPr>
        </p:nvSpPr>
        <p:spPr>
          <a:xfrm>
            <a:off x="376518" y="268941"/>
            <a:ext cx="11435378" cy="6336254"/>
          </a:xfrm>
        </p:spPr>
        <p:txBody>
          <a:bodyPr>
            <a:normAutofit/>
          </a:bodyPr>
          <a:p>
            <a:pPr indent="0" marL="0">
              <a:buNone/>
            </a:pPr>
            <a:r>
              <a:rPr b="1" dirty="0" lang="en-US"/>
              <a:t>                             4.</a:t>
            </a:r>
            <a:r>
              <a:rPr b="1" dirty="0" sz="3200" lang="en-US"/>
              <a:t>Psychogenic pain/somatoform pain</a:t>
            </a:r>
          </a:p>
          <a:p>
            <a:pPr>
              <a:lnSpc>
                <a:spcPct val="100000"/>
              </a:lnSpc>
            </a:pPr>
            <a:r>
              <a:rPr dirty="0" lang="en-US"/>
              <a:t>Characterised by symptoms of pain related to psychological factors</a:t>
            </a:r>
          </a:p>
          <a:p>
            <a:pPr>
              <a:lnSpc>
                <a:spcPct val="100000"/>
              </a:lnSpc>
            </a:pPr>
            <a:r>
              <a:rPr dirty="0" lang="en-US"/>
              <a:t>Other names idiopathic pain disorder, atypical pain disorder</a:t>
            </a:r>
          </a:p>
          <a:p>
            <a:pPr>
              <a:lnSpc>
                <a:spcPct val="100000"/>
              </a:lnSpc>
            </a:pPr>
            <a:r>
              <a:rPr dirty="0" lang="en-US"/>
              <a:t>Peak 30 to 40 years</a:t>
            </a:r>
          </a:p>
          <a:p>
            <a:pPr>
              <a:lnSpc>
                <a:spcPct val="100000"/>
              </a:lnSpc>
            </a:pPr>
            <a:r>
              <a:rPr dirty="0" lang="en-US"/>
              <a:t>It is associated with depression, anxiety, and substance abuse</a:t>
            </a:r>
          </a:p>
          <a:p>
            <a:pPr indent="0" marL="0">
              <a:lnSpc>
                <a:spcPct val="100000"/>
              </a:lnSpc>
              <a:buNone/>
            </a:pPr>
            <a:r>
              <a:rPr b="1" dirty="0" lang="en-US"/>
              <a:t>Symptoms</a:t>
            </a:r>
          </a:p>
          <a:p>
            <a:pPr>
              <a:lnSpc>
                <a:spcPct val="100000"/>
              </a:lnSpc>
            </a:pPr>
            <a:r>
              <a:rPr dirty="0" lang="en-US"/>
              <a:t>Here is preoccupation with pain without adequate physical findings to account for the pain</a:t>
            </a:r>
          </a:p>
          <a:p>
            <a:pPr>
              <a:lnSpc>
                <a:spcPct val="100000"/>
              </a:lnSpc>
            </a:pPr>
            <a:r>
              <a:rPr dirty="0" lang="en-US"/>
              <a:t> the pain is persistent in one or more body parts</a:t>
            </a:r>
          </a:p>
          <a:p>
            <a:pPr>
              <a:lnSpc>
                <a:spcPct val="100000"/>
              </a:lnSpc>
            </a:pPr>
            <a:r>
              <a:rPr dirty="0" lang="en-US"/>
              <a:t>The attention and sympathy given to the patient by significant others may sustain the pain.</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445" name=""/>
        <p:cNvGrpSpPr/>
        <p:nvPr/>
      </p:nvGrpSpPr>
      <p:grpSpPr>
        <a:xfrm>
          <a:off x="0" y="0"/>
          <a:ext cx="0" cy="0"/>
          <a:chOff x="0" y="0"/>
          <a:chExt cx="0" cy="0"/>
        </a:xfrm>
      </p:grpSpPr>
      <p:sp>
        <p:nvSpPr>
          <p:cNvPr id="1048833" name="Content Placeholder 2"/>
          <p:cNvSpPr>
            <a:spLocks noGrp="1"/>
          </p:cNvSpPr>
          <p:nvPr>
            <p:ph idx="1"/>
          </p:nvPr>
        </p:nvSpPr>
        <p:spPr>
          <a:xfrm>
            <a:off x="838200" y="473336"/>
            <a:ext cx="10515600" cy="5703627"/>
          </a:xfrm>
        </p:spPr>
        <p:txBody>
          <a:bodyPr/>
          <a:p>
            <a:pPr indent="0" lvl="0" marL="0">
              <a:buNone/>
            </a:pPr>
            <a:r>
              <a:rPr b="1" dirty="0" lang="en-US">
                <a:solidFill>
                  <a:prstClr val="black"/>
                </a:solidFill>
              </a:rPr>
              <a:t>                                      Psychogenic pain cont.’</a:t>
            </a:r>
          </a:p>
          <a:p>
            <a:pPr indent="0" lvl="0" marL="0">
              <a:buNone/>
            </a:pPr>
            <a:r>
              <a:rPr b="1" dirty="0" lang="en-US">
                <a:solidFill>
                  <a:prstClr val="black"/>
                </a:solidFill>
              </a:rPr>
              <a:t>NB</a:t>
            </a:r>
          </a:p>
          <a:p>
            <a:pPr lvl="0"/>
            <a:r>
              <a:rPr dirty="0" lang="en-US">
                <a:solidFill>
                  <a:prstClr val="black"/>
                </a:solidFill>
              </a:rPr>
              <a:t> </a:t>
            </a:r>
            <a:r>
              <a:rPr b="1" dirty="0" lang="en-US">
                <a:solidFill>
                  <a:prstClr val="black"/>
                </a:solidFill>
              </a:rPr>
              <a:t>physical pain </a:t>
            </a:r>
            <a:r>
              <a:rPr dirty="0" lang="en-US">
                <a:solidFill>
                  <a:prstClr val="black"/>
                </a:solidFill>
              </a:rPr>
              <a:t>fluctuates in intensity, highly sensitive to emotional influences and responds to analgesics, sedatives.</a:t>
            </a:r>
          </a:p>
          <a:p>
            <a:pPr lvl="0"/>
            <a:r>
              <a:rPr b="1" dirty="0" lang="en-US">
                <a:solidFill>
                  <a:prstClr val="black"/>
                </a:solidFill>
              </a:rPr>
              <a:t>Psychogenic pain </a:t>
            </a:r>
            <a:r>
              <a:rPr dirty="0" lang="en-US">
                <a:solidFill>
                  <a:prstClr val="black"/>
                </a:solidFill>
              </a:rPr>
              <a:t>does not vary, not changed by emotional factors, does not respond to analgesic , sedatives or anxiolytics only responds to  </a:t>
            </a:r>
            <a:r>
              <a:rPr b="1" dirty="0" lang="en-US">
                <a:solidFill>
                  <a:prstClr val="black"/>
                </a:solidFill>
              </a:rPr>
              <a:t>antidepressants</a:t>
            </a:r>
            <a:r>
              <a:rPr dirty="0" lang="en-US">
                <a:solidFill>
                  <a:prstClr val="black"/>
                </a:solidFill>
              </a:rPr>
              <a:t> and </a:t>
            </a:r>
            <a:r>
              <a:rPr b="1" dirty="0" lang="en-US">
                <a:solidFill>
                  <a:prstClr val="black"/>
                </a:solidFill>
              </a:rPr>
              <a:t>amphetamines.</a:t>
            </a:r>
          </a:p>
          <a:p>
            <a:pPr lvl="0"/>
            <a:r>
              <a:rPr dirty="0" lang="en-US">
                <a:solidFill>
                  <a:prstClr val="black"/>
                </a:solidFill>
              </a:rPr>
              <a:t>Pain begins abruptly and increases with severity for a few weeks, mostly chronic, distressful and completely disabling.</a:t>
            </a:r>
          </a:p>
          <a:p>
            <a:pPr lvl="0"/>
            <a:r>
              <a:rPr dirty="0" lang="en-US">
                <a:solidFill>
                  <a:prstClr val="black"/>
                </a:solidFill>
              </a:rPr>
              <a:t>Long history of pain.</a:t>
            </a:r>
          </a:p>
          <a:p>
            <a:pPr lvl="0"/>
            <a:r>
              <a:rPr dirty="0" lang="en-US">
                <a:solidFill>
                  <a:prstClr val="black"/>
                </a:solidFill>
              </a:rPr>
              <a:t>Treatment psychotherapy.</a:t>
            </a:r>
          </a:p>
          <a:p>
            <a:endParaRPr dirty="0" lang="en-US"/>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446" name=""/>
        <p:cNvGrpSpPr/>
        <p:nvPr/>
      </p:nvGrpSpPr>
      <p:grpSpPr>
        <a:xfrm>
          <a:off x="0" y="0"/>
          <a:ext cx="0" cy="0"/>
          <a:chOff x="0" y="0"/>
          <a:chExt cx="0" cy="0"/>
        </a:xfrm>
      </p:grpSpPr>
      <p:sp>
        <p:nvSpPr>
          <p:cNvPr id="1048834" name="Title 1"/>
          <p:cNvSpPr>
            <a:spLocks noGrp="1"/>
          </p:cNvSpPr>
          <p:nvPr>
            <p:ph type="title"/>
          </p:nvPr>
        </p:nvSpPr>
        <p:spPr/>
        <p:txBody>
          <a:bodyPr/>
          <a:p>
            <a:r>
              <a:rPr dirty="0" lang="en-US"/>
              <a:t>3.</a:t>
            </a:r>
            <a:r>
              <a:rPr dirty="0" lang="en-US">
                <a:latin typeface="+mn-lt"/>
              </a:rPr>
              <a:t>Conversion and dissociative disorders </a:t>
            </a:r>
          </a:p>
        </p:txBody>
      </p:sp>
      <p:sp>
        <p:nvSpPr>
          <p:cNvPr id="1048835" name="Content Placeholder 2"/>
          <p:cNvSpPr>
            <a:spLocks noGrp="1"/>
          </p:cNvSpPr>
          <p:nvPr>
            <p:ph idx="1"/>
          </p:nvPr>
        </p:nvSpPr>
        <p:spPr/>
        <p:txBody>
          <a:bodyPr>
            <a:normAutofit lnSpcReduction="10000"/>
          </a:bodyPr>
          <a:p>
            <a:pPr indent="-514350" marL="514350">
              <a:buFont typeface="+mj-lt"/>
              <a:buAutoNum type="alphaLcParenR"/>
            </a:pPr>
            <a:r>
              <a:rPr b="1" dirty="0" lang="en-US"/>
              <a:t>Conversion disorder:</a:t>
            </a:r>
          </a:p>
          <a:p>
            <a:r>
              <a:rPr dirty="0" lang="en-US"/>
              <a:t>Characterised by </a:t>
            </a:r>
            <a:r>
              <a:rPr b="1" dirty="0" lang="en-US"/>
              <a:t>neurological complains </a:t>
            </a:r>
            <a:r>
              <a:rPr dirty="0" lang="en-US"/>
              <a:t>which are not explained by physiology of the nervous system.</a:t>
            </a:r>
          </a:p>
          <a:p>
            <a:r>
              <a:rPr dirty="0" lang="en-US"/>
              <a:t>A disturbance of bodily functioning which is not explained by physiology of the nervous system. Mostly occur during stress e.g. loss of sight after a death of a child.</a:t>
            </a:r>
          </a:p>
          <a:p>
            <a:pPr indent="0" marL="0">
              <a:buNone/>
            </a:pPr>
            <a:r>
              <a:rPr b="1" dirty="0" lang="en-US"/>
              <a:t>Symptoms: </a:t>
            </a:r>
          </a:p>
          <a:p>
            <a:r>
              <a:rPr b="1" dirty="0" lang="en-US"/>
              <a:t>paralysis</a:t>
            </a:r>
            <a:r>
              <a:rPr dirty="0" lang="en-US"/>
              <a:t>, </a:t>
            </a:r>
            <a:r>
              <a:rPr b="1" dirty="0" lang="en-US"/>
              <a:t>blindness</a:t>
            </a:r>
            <a:r>
              <a:rPr dirty="0" lang="en-US"/>
              <a:t> and </a:t>
            </a:r>
            <a:r>
              <a:rPr b="1" dirty="0" lang="en-US"/>
              <a:t>mutism</a:t>
            </a:r>
            <a:r>
              <a:rPr dirty="0" lang="en-US"/>
              <a:t> are common symptoms.</a:t>
            </a:r>
          </a:p>
          <a:p>
            <a:r>
              <a:rPr dirty="0" lang="en-US"/>
              <a:t>Conversion disorders are mostly associated with </a:t>
            </a:r>
            <a:r>
              <a:rPr b="1" dirty="0" lang="en-US"/>
              <a:t>passive aggressive</a:t>
            </a:r>
            <a:r>
              <a:rPr dirty="0" lang="en-US"/>
              <a:t>, </a:t>
            </a:r>
            <a:r>
              <a:rPr b="1" dirty="0" lang="en-US"/>
              <a:t>dependent</a:t>
            </a:r>
            <a:r>
              <a:rPr dirty="0" lang="en-US"/>
              <a:t>,</a:t>
            </a:r>
            <a:r>
              <a:rPr b="1" dirty="0" lang="en-US"/>
              <a:t> antisocial </a:t>
            </a:r>
            <a:r>
              <a:rPr dirty="0" lang="en-US"/>
              <a:t>and </a:t>
            </a:r>
            <a:r>
              <a:rPr b="1" dirty="0" lang="en-US"/>
              <a:t>histrionic personality</a:t>
            </a:r>
            <a:r>
              <a:rPr dirty="0" lang="en-US"/>
              <a:t>.</a:t>
            </a:r>
          </a:p>
          <a:p>
            <a:pPr indent="0" marL="0">
              <a:buNone/>
            </a:pPr>
            <a:endParaRPr dirty="0" lang="en-US"/>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447" name=""/>
        <p:cNvGrpSpPr/>
        <p:nvPr/>
      </p:nvGrpSpPr>
      <p:grpSpPr>
        <a:xfrm>
          <a:off x="0" y="0"/>
          <a:ext cx="0" cy="0"/>
          <a:chOff x="0" y="0"/>
          <a:chExt cx="0" cy="0"/>
        </a:xfrm>
      </p:grpSpPr>
      <p:sp>
        <p:nvSpPr>
          <p:cNvPr id="1048836" name="Content Placeholder 2"/>
          <p:cNvSpPr>
            <a:spLocks noGrp="1"/>
          </p:cNvSpPr>
          <p:nvPr>
            <p:ph idx="1"/>
          </p:nvPr>
        </p:nvSpPr>
        <p:spPr>
          <a:xfrm>
            <a:off x="838200" y="258184"/>
            <a:ext cx="10515600" cy="6368527"/>
          </a:xfrm>
        </p:spPr>
        <p:txBody>
          <a:bodyPr/>
          <a:p>
            <a:r>
              <a:rPr dirty="0" lang="en-US"/>
              <a:t>Depressive and anxiety disorder symptoms often accompany conversion symptoms.</a:t>
            </a:r>
          </a:p>
          <a:p>
            <a:r>
              <a:rPr dirty="0" lang="en-US"/>
              <a:t>Affected patients are at </a:t>
            </a:r>
            <a:r>
              <a:rPr b="1" dirty="0" lang="en-US"/>
              <a:t>risk of suicide. </a:t>
            </a:r>
          </a:p>
          <a:p>
            <a:r>
              <a:rPr b="1" dirty="0" lang="en-US"/>
              <a:t>Sensory </a:t>
            </a:r>
            <a:r>
              <a:rPr dirty="0" lang="en-US"/>
              <a:t>– anaesthesia and paresthesia are common especially of the extremities, blindness.</a:t>
            </a:r>
          </a:p>
          <a:p>
            <a:r>
              <a:rPr b="1" dirty="0" lang="en-US"/>
              <a:t>Motor symptoms- </a:t>
            </a:r>
            <a:r>
              <a:rPr dirty="0" lang="en-US"/>
              <a:t>abnormal movements , gait disturbance, weakness, paralysis, tics (spasm like movements often of the eyelids and face), jerks. Choreiform movement.</a:t>
            </a:r>
          </a:p>
          <a:p>
            <a:r>
              <a:rPr dirty="0" lang="en-US"/>
              <a:t>Pseudo seizure.</a:t>
            </a:r>
          </a:p>
          <a:p>
            <a:pPr indent="0" marL="0">
              <a:buNone/>
            </a:pPr>
            <a:r>
              <a:rPr b="1" dirty="0" lang="en-US"/>
              <a:t>Treatment:</a:t>
            </a:r>
          </a:p>
          <a:p>
            <a:pPr indent="0" marL="0">
              <a:buNone/>
            </a:pPr>
            <a:r>
              <a:rPr dirty="0" lang="en-US"/>
              <a:t>psychotherapy</a:t>
            </a: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448" name=""/>
        <p:cNvGrpSpPr/>
        <p:nvPr/>
      </p:nvGrpSpPr>
      <p:grpSpPr>
        <a:xfrm>
          <a:off x="0" y="0"/>
          <a:ext cx="0" cy="0"/>
          <a:chOff x="0" y="0"/>
          <a:chExt cx="0" cy="0"/>
        </a:xfrm>
      </p:grpSpPr>
      <p:sp>
        <p:nvSpPr>
          <p:cNvPr id="1048837" name="Content Placeholder 2"/>
          <p:cNvSpPr>
            <a:spLocks noGrp="1"/>
          </p:cNvSpPr>
          <p:nvPr>
            <p:ph idx="1"/>
          </p:nvPr>
        </p:nvSpPr>
        <p:spPr>
          <a:xfrm>
            <a:off x="838200" y="268941"/>
            <a:ext cx="10515600" cy="6217920"/>
          </a:xfrm>
        </p:spPr>
        <p:txBody>
          <a:bodyPr/>
          <a:p>
            <a:pPr indent="0" marL="0">
              <a:buNone/>
            </a:pPr>
            <a:r>
              <a:rPr dirty="0" lang="en-US"/>
              <a:t>b) </a:t>
            </a:r>
            <a:r>
              <a:rPr b="1" dirty="0" lang="en-US"/>
              <a:t>Dissociative disorders/hysterical neurosis</a:t>
            </a:r>
          </a:p>
          <a:p>
            <a:r>
              <a:rPr dirty="0" lang="en-US"/>
              <a:t>There is  a disturbance in the normally integrative functions of identity, memory, or consciousness.</a:t>
            </a:r>
          </a:p>
          <a:p>
            <a:r>
              <a:rPr dirty="0" lang="en-US"/>
              <a:t>The disturbance/alteration may be sudden or gradual and transient or chronic.</a:t>
            </a:r>
          </a:p>
          <a:p>
            <a:pPr indent="0" marL="0">
              <a:buNone/>
            </a:pPr>
            <a:r>
              <a:rPr b="1" dirty="0" lang="en-US"/>
              <a:t>                                                   types</a:t>
            </a:r>
          </a:p>
          <a:p>
            <a:pPr indent="-514350" marL="514350">
              <a:buFont typeface="+mj-lt"/>
              <a:buAutoNum type="arabicPeriod"/>
            </a:pPr>
            <a:r>
              <a:rPr dirty="0" lang="en-US"/>
              <a:t>Multiple personality disorder/ dissociative identity disorder</a:t>
            </a:r>
          </a:p>
          <a:p>
            <a:pPr indent="-514350" marL="514350">
              <a:buFont typeface="+mj-lt"/>
              <a:buAutoNum type="arabicPeriod"/>
            </a:pPr>
            <a:r>
              <a:rPr dirty="0" lang="en-US"/>
              <a:t>Psychogenic fugue/dissociative fugue.</a:t>
            </a:r>
          </a:p>
          <a:p>
            <a:pPr indent="-514350" marL="514350">
              <a:buFont typeface="+mj-lt"/>
              <a:buAutoNum type="arabicPeriod"/>
            </a:pPr>
            <a:r>
              <a:rPr dirty="0" lang="en-US"/>
              <a:t>Psychogenic amnesia/dissociative amnesia.</a:t>
            </a:r>
          </a:p>
          <a:p>
            <a:pPr indent="-514350" marL="514350">
              <a:buFont typeface="+mj-lt"/>
              <a:buAutoNum type="arabicPeriod"/>
            </a:pPr>
            <a:r>
              <a:rPr dirty="0" lang="en-US"/>
              <a:t>Depersonalization disorder/ depersonalization neurosis.</a:t>
            </a:r>
          </a:p>
          <a:p>
            <a:pPr indent="-514350" marL="514350">
              <a:buFont typeface="+mj-lt"/>
              <a:buAutoNum type="arabicPeriod"/>
            </a:pPr>
            <a:endParaRPr dirty="0" lang="en-US"/>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449" name=""/>
        <p:cNvGrpSpPr/>
        <p:nvPr/>
      </p:nvGrpSpPr>
      <p:grpSpPr>
        <a:xfrm>
          <a:off x="0" y="0"/>
          <a:ext cx="0" cy="0"/>
          <a:chOff x="0" y="0"/>
          <a:chExt cx="0" cy="0"/>
        </a:xfrm>
      </p:grpSpPr>
      <p:sp>
        <p:nvSpPr>
          <p:cNvPr id="1048838" name="Content Placeholder 2"/>
          <p:cNvSpPr>
            <a:spLocks noGrp="1"/>
          </p:cNvSpPr>
          <p:nvPr>
            <p:ph idx="1"/>
          </p:nvPr>
        </p:nvSpPr>
        <p:spPr>
          <a:xfrm>
            <a:off x="838200" y="301214"/>
            <a:ext cx="10515600" cy="6303981"/>
          </a:xfrm>
        </p:spPr>
        <p:txBody>
          <a:bodyPr>
            <a:normAutofit lnSpcReduction="10000"/>
          </a:bodyPr>
          <a:p>
            <a:pPr indent="0" marL="0">
              <a:buNone/>
            </a:pPr>
            <a:r>
              <a:rPr dirty="0" lang="en-US"/>
              <a:t>1.</a:t>
            </a:r>
            <a:r>
              <a:rPr b="1" dirty="0" lang="en-US"/>
              <a:t>Multiple personality disorder</a:t>
            </a:r>
          </a:p>
          <a:p>
            <a:r>
              <a:rPr dirty="0" lang="en-US"/>
              <a:t>This is disturbance in identity. There is existent of two or more personalities (primary personality) or personality traits (secondary personality).</a:t>
            </a:r>
          </a:p>
          <a:p>
            <a:r>
              <a:rPr b="1" dirty="0" lang="en-US"/>
              <a:t>personality</a:t>
            </a:r>
            <a:r>
              <a:rPr dirty="0" lang="en-US"/>
              <a:t> – the fully developed personality/</a:t>
            </a:r>
            <a:r>
              <a:rPr b="1" dirty="0" lang="en-US"/>
              <a:t>primary personality</a:t>
            </a:r>
            <a:r>
              <a:rPr dirty="0" lang="en-US"/>
              <a:t> relatively enduring pattern of perceiving, related to ,and thinking about the environment and one’s self that is exhibited in social and personal context.</a:t>
            </a:r>
          </a:p>
          <a:p>
            <a:pPr indent="0" marL="0">
              <a:buNone/>
            </a:pPr>
            <a:r>
              <a:rPr b="1" dirty="0" lang="en-US"/>
              <a:t>Personality traits :</a:t>
            </a:r>
          </a:p>
          <a:p>
            <a:r>
              <a:rPr dirty="0" lang="en-US"/>
              <a:t>Consist of those personality traits that are not dominant and manifest at a given time.</a:t>
            </a:r>
          </a:p>
          <a:p>
            <a:r>
              <a:rPr dirty="0" lang="en-US"/>
              <a:t>In classic case of disorder the personalities and personality states each has a unique memories, behavior, and social relationship.</a:t>
            </a:r>
          </a:p>
          <a:p>
            <a:r>
              <a:rPr dirty="0" lang="en-US"/>
              <a:t>Sometimes there may be varying degree of sharing memories and common behavior or social relationship.</a:t>
            </a:r>
          </a:p>
          <a:p>
            <a:pPr indent="0" marL="0">
              <a:buNone/>
            </a:pPr>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622" name="Content Placeholder 2"/>
          <p:cNvSpPr>
            <a:spLocks noGrp="1"/>
          </p:cNvSpPr>
          <p:nvPr>
            <p:ph idx="1"/>
          </p:nvPr>
        </p:nvSpPr>
        <p:spPr>
          <a:xfrm>
            <a:off x="827443" y="290456"/>
            <a:ext cx="10515600" cy="6314739"/>
          </a:xfrm>
        </p:spPr>
        <p:txBody>
          <a:bodyPr/>
          <a:p>
            <a:pPr indent="0" marL="0" marR="0">
              <a:spcBef>
                <a:spcPts val="0"/>
              </a:spcBef>
              <a:spcAft>
                <a:spcPts val="0"/>
              </a:spcAft>
              <a:buNone/>
            </a:pPr>
            <a:r>
              <a:rPr b="1" dirty="0" lang="en-US">
                <a:ea typeface="Times New Roman" panose="02020603050405020304" pitchFamily="18" charset="0"/>
              </a:rPr>
              <a:t>Precipitating Factors</a:t>
            </a:r>
            <a:endParaRPr dirty="0" sz="4000" lang="en-US">
              <a:ea typeface="Times New Roman" panose="02020603050405020304" pitchFamily="18" charset="0"/>
            </a:endParaRPr>
          </a:p>
          <a:p>
            <a:pPr>
              <a:spcBef>
                <a:spcPts val="0"/>
              </a:spcBef>
            </a:pPr>
            <a:r>
              <a:rPr dirty="0" lang="en-US">
                <a:ea typeface="Times New Roman" panose="02020603050405020304" pitchFamily="18" charset="0"/>
              </a:rPr>
              <a:t>These are events that take place </a:t>
            </a:r>
            <a:r>
              <a:rPr b="1" dirty="0" lang="en-US">
                <a:ea typeface="Times New Roman" panose="02020603050405020304" pitchFamily="18" charset="0"/>
              </a:rPr>
              <a:t>shortly before </a:t>
            </a:r>
            <a:r>
              <a:rPr dirty="0" lang="en-US">
                <a:ea typeface="Times New Roman" panose="02020603050405020304" pitchFamily="18" charset="0"/>
              </a:rPr>
              <a:t>the onset of a disorder.</a:t>
            </a:r>
          </a:p>
          <a:p>
            <a:pPr>
              <a:spcBef>
                <a:spcPts val="0"/>
              </a:spcBef>
            </a:pPr>
            <a:r>
              <a:rPr dirty="0" lang="en-US">
                <a:ea typeface="Times New Roman" panose="02020603050405020304" pitchFamily="18" charset="0"/>
              </a:rPr>
              <a:t> Physical precipitants include cerebral tumours, malaria or drug abuse.</a:t>
            </a:r>
          </a:p>
          <a:p>
            <a:pPr>
              <a:spcBef>
                <a:spcPts val="0"/>
              </a:spcBef>
            </a:pPr>
            <a:r>
              <a:rPr dirty="0" lang="en-US">
                <a:ea typeface="Times New Roman" panose="02020603050405020304" pitchFamily="18" charset="0"/>
              </a:rPr>
              <a:t> Social and psychological precipitants include misfortunes such as loss of a job, losing a loved person, or sudden change in routine activities.</a:t>
            </a:r>
            <a:endParaRPr dirty="0" sz="4000" lang="en-US">
              <a:ea typeface="Times New Roman" panose="02020603050405020304" pitchFamily="18" charset="0"/>
            </a:endParaRPr>
          </a:p>
          <a:p>
            <a:pPr indent="0" marL="0" marR="0">
              <a:spcBef>
                <a:spcPts val="0"/>
              </a:spcBef>
              <a:spcAft>
                <a:spcPts val="0"/>
              </a:spcAft>
              <a:buNone/>
            </a:pPr>
            <a:r>
              <a:rPr b="1" dirty="0" lang="en-US">
                <a:ea typeface="Times New Roman" panose="02020603050405020304" pitchFamily="18" charset="0"/>
              </a:rPr>
              <a:t> </a:t>
            </a:r>
            <a:endParaRPr dirty="0" sz="4000" lang="en-US">
              <a:ea typeface="Times New Roman" panose="02020603050405020304" pitchFamily="18" charset="0"/>
            </a:endParaRPr>
          </a:p>
          <a:p>
            <a:pPr indent="0" marL="0" marR="0">
              <a:spcBef>
                <a:spcPts val="0"/>
              </a:spcBef>
              <a:spcAft>
                <a:spcPts val="0"/>
              </a:spcAft>
              <a:buNone/>
            </a:pPr>
            <a:r>
              <a:rPr b="1" dirty="0" lang="en-US">
                <a:ea typeface="Times New Roman" panose="02020603050405020304" pitchFamily="18" charset="0"/>
              </a:rPr>
              <a:t>Perpetuating Factors</a:t>
            </a:r>
            <a:endParaRPr dirty="0" sz="4000" lang="en-US">
              <a:ea typeface="Times New Roman" panose="02020603050405020304" pitchFamily="18" charset="0"/>
            </a:endParaRPr>
          </a:p>
          <a:p>
            <a:pPr>
              <a:spcBef>
                <a:spcPts val="0"/>
              </a:spcBef>
            </a:pPr>
            <a:r>
              <a:rPr dirty="0" lang="en-US">
                <a:ea typeface="Times New Roman" panose="02020603050405020304" pitchFamily="18" charset="0"/>
              </a:rPr>
              <a:t>Once the disorder has been triggered, </a:t>
            </a:r>
            <a:r>
              <a:rPr b="1" dirty="0" lang="en-US">
                <a:ea typeface="Times New Roman" panose="02020603050405020304" pitchFamily="18" charset="0"/>
              </a:rPr>
              <a:t>these factors do prolong </a:t>
            </a:r>
            <a:r>
              <a:rPr dirty="0" lang="en-US">
                <a:ea typeface="Times New Roman" panose="02020603050405020304" pitchFamily="18" charset="0"/>
              </a:rPr>
              <a:t>the course of the disease. </a:t>
            </a:r>
          </a:p>
          <a:p>
            <a:pPr>
              <a:spcBef>
                <a:spcPts val="0"/>
              </a:spcBef>
            </a:pPr>
            <a:r>
              <a:rPr dirty="0" lang="en-US">
                <a:ea typeface="Times New Roman" panose="02020603050405020304" pitchFamily="18" charset="0"/>
              </a:rPr>
              <a:t>They are secondary in nature since they may appear long after the original predisposing factors have been treated. </a:t>
            </a:r>
          </a:p>
          <a:p>
            <a:pPr>
              <a:spcBef>
                <a:spcPts val="0"/>
              </a:spcBef>
            </a:pPr>
            <a:r>
              <a:rPr dirty="0" lang="en-US">
                <a:ea typeface="Times New Roman" panose="02020603050405020304" pitchFamily="18" charset="0"/>
              </a:rPr>
              <a:t>Examples include secondary demoralisation and withdrawal from social activities.</a:t>
            </a:r>
            <a:endParaRPr dirty="0" sz="4000" lang="en-US">
              <a:ea typeface="Times New Roman" panose="02020603050405020304" pitchFamily="18" charset="0"/>
            </a:endParaRPr>
          </a:p>
          <a:p>
            <a:endParaRPr dirty="0" lang="en-US"/>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450" name=""/>
        <p:cNvGrpSpPr/>
        <p:nvPr/>
      </p:nvGrpSpPr>
      <p:grpSpPr>
        <a:xfrm>
          <a:off x="0" y="0"/>
          <a:ext cx="0" cy="0"/>
          <a:chOff x="0" y="0"/>
          <a:chExt cx="0" cy="0"/>
        </a:xfrm>
      </p:grpSpPr>
      <p:sp>
        <p:nvSpPr>
          <p:cNvPr id="1048839" name="Content Placeholder 2"/>
          <p:cNvSpPr>
            <a:spLocks noGrp="1"/>
          </p:cNvSpPr>
          <p:nvPr>
            <p:ph idx="1"/>
          </p:nvPr>
        </p:nvSpPr>
        <p:spPr>
          <a:xfrm>
            <a:off x="838200" y="333486"/>
            <a:ext cx="10515600" cy="6067313"/>
          </a:xfrm>
        </p:spPr>
        <p:txBody>
          <a:bodyPr/>
          <a:p>
            <a:r>
              <a:rPr dirty="0" lang="en-US"/>
              <a:t>In adults, the number of personalities and personality traits in any one case varies from two  to over 100,with occasional cases of extreme complexity.</a:t>
            </a:r>
          </a:p>
          <a:p>
            <a:r>
              <a:rPr dirty="0" lang="en-US"/>
              <a:t>The primary personality may be two or more.</a:t>
            </a:r>
          </a:p>
          <a:p>
            <a:r>
              <a:rPr dirty="0" lang="en-US"/>
              <a:t>The person experiences complexities, frustrations and conflict though sometime the personalities are companions or adversaries/enemies.</a:t>
            </a:r>
          </a:p>
          <a:p>
            <a:r>
              <a:rPr dirty="0" lang="en-US"/>
              <a:t>Sometime the personalities are not aware of existence of others. Each personality is complex and integrated with its own behavior patterns and interpersonal relationships.</a:t>
            </a:r>
          </a:p>
          <a:p>
            <a:r>
              <a:rPr dirty="0" lang="en-US"/>
              <a:t>One personality may be antisocial, engaging in drug abuse, rebellious, and resistant to authority, focusing on pleasure orientation.</a:t>
            </a:r>
          </a:p>
          <a:p>
            <a:r>
              <a:rPr dirty="0" lang="en-US"/>
              <a:t>Multiple personality is high in female 8:1 and originate in childhood and manifest in adult.</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451" name=""/>
        <p:cNvGrpSpPr/>
        <p:nvPr/>
      </p:nvGrpSpPr>
      <p:grpSpPr>
        <a:xfrm>
          <a:off x="0" y="0"/>
          <a:ext cx="0" cy="0"/>
          <a:chOff x="0" y="0"/>
          <a:chExt cx="0" cy="0"/>
        </a:xfrm>
      </p:grpSpPr>
      <p:sp>
        <p:nvSpPr>
          <p:cNvPr id="1048840" name="Content Placeholder 2"/>
          <p:cNvSpPr>
            <a:spLocks noGrp="1"/>
          </p:cNvSpPr>
          <p:nvPr>
            <p:ph idx="1"/>
          </p:nvPr>
        </p:nvSpPr>
        <p:spPr>
          <a:xfrm>
            <a:off x="838200" y="258184"/>
            <a:ext cx="10515600" cy="6207162"/>
          </a:xfrm>
        </p:spPr>
        <p:txBody>
          <a:bodyPr/>
          <a:p>
            <a:pPr indent="0" marL="0">
              <a:buNone/>
            </a:pPr>
            <a:r>
              <a:rPr b="1" dirty="0" lang="en-US"/>
              <a:t>2.Psychogenic fugue/dissociative fugue.</a:t>
            </a:r>
          </a:p>
          <a:p>
            <a:r>
              <a:rPr dirty="0" lang="en-US"/>
              <a:t>This is massive precipitated by extreme stress with the individual taking actual flight to escape the overwhelming, threatening or unacceptable situation.</a:t>
            </a:r>
          </a:p>
          <a:p>
            <a:r>
              <a:rPr dirty="0" lang="en-US"/>
              <a:t>There is a sudden, temporally alteration in the integrative functions of consciousness with the individual unable to recall personal information due to dissociation.</a:t>
            </a:r>
          </a:p>
          <a:p>
            <a:r>
              <a:rPr dirty="0" lang="en-US"/>
              <a:t>e.g. a person may abruptly leave his occupation, family and home to a new place and relationship.</a:t>
            </a:r>
          </a:p>
          <a:p>
            <a:pPr indent="0" marL="0">
              <a:buNone/>
            </a:pPr>
            <a:endParaRPr dirty="0" lang="en-US"/>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452" name=""/>
        <p:cNvGrpSpPr/>
        <p:nvPr/>
      </p:nvGrpSpPr>
      <p:grpSpPr>
        <a:xfrm>
          <a:off x="0" y="0"/>
          <a:ext cx="0" cy="0"/>
          <a:chOff x="0" y="0"/>
          <a:chExt cx="0" cy="0"/>
        </a:xfrm>
      </p:grpSpPr>
      <p:sp>
        <p:nvSpPr>
          <p:cNvPr id="1048841" name="Content Placeholder 2"/>
          <p:cNvSpPr>
            <a:spLocks noGrp="1"/>
          </p:cNvSpPr>
          <p:nvPr>
            <p:ph idx="1"/>
          </p:nvPr>
        </p:nvSpPr>
        <p:spPr>
          <a:xfrm>
            <a:off x="838200" y="333486"/>
            <a:ext cx="10515600" cy="6131859"/>
          </a:xfrm>
        </p:spPr>
        <p:txBody>
          <a:bodyPr>
            <a:normAutofit lnSpcReduction="10000"/>
          </a:bodyPr>
          <a:p>
            <a:pPr indent="0" marL="0">
              <a:buNone/>
            </a:pPr>
            <a:r>
              <a:rPr b="1" dirty="0" lang="en-US"/>
              <a:t>3. Psychogenic amnesia/dissociative amnesia</a:t>
            </a:r>
          </a:p>
          <a:p>
            <a:r>
              <a:rPr dirty="0" lang="en-US"/>
              <a:t>Sudden inability to recall important personal information with organic disorder.</a:t>
            </a:r>
          </a:p>
          <a:p>
            <a:r>
              <a:rPr dirty="0" lang="en-US"/>
              <a:t>The amnesia is due to psychic stress not due to organic origin</a:t>
            </a:r>
          </a:p>
          <a:p>
            <a:r>
              <a:rPr dirty="0" lang="en-US"/>
              <a:t>The person does not travel to another and they retain identity.</a:t>
            </a:r>
          </a:p>
          <a:p>
            <a:pPr indent="0" marL="0">
              <a:buNone/>
            </a:pPr>
            <a:r>
              <a:rPr b="1" dirty="0" lang="en-US"/>
              <a:t>4.Depersonalization disorder/depersonalization neurosis.</a:t>
            </a:r>
          </a:p>
          <a:p>
            <a:r>
              <a:rPr dirty="0" lang="en-US"/>
              <a:t>The individual loss of identity is altered and he perceives parts of his body as increased or  decreased in size or altered in form.</a:t>
            </a:r>
          </a:p>
          <a:p>
            <a:r>
              <a:rPr dirty="0" lang="en-US"/>
              <a:t>Sometime one feels like being outside own body, watching as an observer.one feels like in a dream and loss of one’s reality.</a:t>
            </a:r>
          </a:p>
          <a:p>
            <a:r>
              <a:rPr dirty="0" lang="en-US"/>
              <a:t>Depersonalization can serve as a defense mechanism protecting the ego from emotion, ideas, or feeling.</a:t>
            </a:r>
          </a:p>
          <a:p>
            <a:r>
              <a:rPr dirty="0" lang="en-US"/>
              <a:t>Depersonalization is accompanied by derealization of the environment. the occurrence is rapid but its disappearance is gradual.</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453" name=""/>
        <p:cNvGrpSpPr/>
        <p:nvPr/>
      </p:nvGrpSpPr>
      <p:grpSpPr>
        <a:xfrm>
          <a:off x="0" y="0"/>
          <a:ext cx="0" cy="0"/>
          <a:chOff x="0" y="0"/>
          <a:chExt cx="0" cy="0"/>
        </a:xfrm>
      </p:grpSpPr>
      <p:sp>
        <p:nvSpPr>
          <p:cNvPr id="1048842" name="Title 1"/>
          <p:cNvSpPr>
            <a:spLocks noGrp="1"/>
          </p:cNvSpPr>
          <p:nvPr>
            <p:ph type="title"/>
          </p:nvPr>
        </p:nvSpPr>
        <p:spPr/>
        <p:txBody>
          <a:bodyPr/>
          <a:p>
            <a:r>
              <a:rPr dirty="0" lang="en-US">
                <a:latin typeface="+mn-lt"/>
              </a:rPr>
              <a:t>             PERSONALITY DISORDERS</a:t>
            </a:r>
          </a:p>
        </p:txBody>
      </p:sp>
      <p:sp>
        <p:nvSpPr>
          <p:cNvPr id="1048843" name="Content Placeholder 2"/>
          <p:cNvSpPr>
            <a:spLocks noGrp="1"/>
          </p:cNvSpPr>
          <p:nvPr>
            <p:ph idx="1"/>
          </p:nvPr>
        </p:nvSpPr>
        <p:spPr/>
        <p:txBody>
          <a:bodyPr/>
          <a:p>
            <a:r>
              <a:rPr dirty="0" lang="en-US"/>
              <a:t>Personality refer to the unique characteristic of an individual.</a:t>
            </a:r>
          </a:p>
          <a:p>
            <a:r>
              <a:rPr b="1" dirty="0" lang="en-US"/>
              <a:t>Personality disorders </a:t>
            </a:r>
            <a:r>
              <a:rPr dirty="0" lang="en-US"/>
              <a:t>are ways in which personality persistently causes problems for oneself and others.</a:t>
            </a:r>
          </a:p>
          <a:p>
            <a:r>
              <a:rPr dirty="0" lang="en-US"/>
              <a:t>Personality  disorders are characterised by </a:t>
            </a:r>
            <a:r>
              <a:rPr b="1" dirty="0" lang="en-US"/>
              <a:t>chronic patterns of inner experience </a:t>
            </a:r>
            <a:r>
              <a:rPr dirty="0" lang="en-US"/>
              <a:t>and </a:t>
            </a:r>
            <a:r>
              <a:rPr b="1" dirty="0" lang="en-US"/>
              <a:t>behaviors </a:t>
            </a:r>
            <a:r>
              <a:rPr dirty="0" lang="en-US"/>
              <a:t>that are </a:t>
            </a:r>
            <a:r>
              <a:rPr b="1" dirty="0" lang="en-US"/>
              <a:t>inflexible.</a:t>
            </a:r>
          </a:p>
          <a:p>
            <a:r>
              <a:rPr dirty="0" lang="en-US"/>
              <a:t>The person has </a:t>
            </a:r>
            <a:r>
              <a:rPr b="1" dirty="0" lang="en-US"/>
              <a:t>no insight </a:t>
            </a:r>
            <a:r>
              <a:rPr dirty="0" lang="en-US"/>
              <a:t>to the problem.</a:t>
            </a:r>
          </a:p>
          <a:p>
            <a:r>
              <a:rPr dirty="0" lang="en-US"/>
              <a:t>Personality disorders are classified into clusters and each disorder has a criteria for identification.</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454" name=""/>
        <p:cNvGrpSpPr/>
        <p:nvPr/>
      </p:nvGrpSpPr>
      <p:grpSpPr>
        <a:xfrm>
          <a:off x="0" y="0"/>
          <a:ext cx="0" cy="0"/>
          <a:chOff x="0" y="0"/>
          <a:chExt cx="0" cy="0"/>
        </a:xfrm>
      </p:grpSpPr>
      <p:sp>
        <p:nvSpPr>
          <p:cNvPr id="1048844" name="Content Placeholder 2"/>
          <p:cNvSpPr>
            <a:spLocks noGrp="1"/>
          </p:cNvSpPr>
          <p:nvPr>
            <p:ph idx="1"/>
          </p:nvPr>
        </p:nvSpPr>
        <p:spPr>
          <a:xfrm>
            <a:off x="838200" y="268940"/>
            <a:ext cx="10515600" cy="6314739"/>
          </a:xfrm>
        </p:spPr>
        <p:txBody>
          <a:bodyPr>
            <a:normAutofit lnSpcReduction="10000"/>
          </a:bodyPr>
          <a:p>
            <a:pPr defTabSz="685800" indent="-171450" lvl="1" marL="514350">
              <a:spcBef>
                <a:spcPts val="375"/>
              </a:spcBef>
              <a:buNone/>
            </a:pPr>
            <a:r>
              <a:rPr altLang="en-US" dirty="0" sz="2800" lang="en-US">
                <a:solidFill>
                  <a:prstClr val="black"/>
                </a:solidFill>
              </a:rPr>
              <a:t>N/B: The classification is based on the </a:t>
            </a:r>
            <a:r>
              <a:rPr altLang="en-US" b="1" dirty="0" sz="2800" lang="en-US">
                <a:solidFill>
                  <a:prstClr val="black"/>
                </a:solidFill>
              </a:rPr>
              <a:t>descriptive similarities</a:t>
            </a:r>
            <a:r>
              <a:rPr altLang="en-US" dirty="0" sz="2800" lang="en-US">
                <a:solidFill>
                  <a:prstClr val="black"/>
                </a:solidFill>
              </a:rPr>
              <a:t>.</a:t>
            </a:r>
          </a:p>
          <a:p>
            <a:pPr defTabSz="685800" lvl="0">
              <a:spcBef>
                <a:spcPts val="750"/>
              </a:spcBef>
              <a:buFont typeface="Wingdings" panose="05000000000000000000" pitchFamily="2" charset="2"/>
              <a:buChar char="Ø"/>
            </a:pPr>
            <a:r>
              <a:rPr altLang="en-US" dirty="0" lang="en-US">
                <a:solidFill>
                  <a:prstClr val="black"/>
                </a:solidFill>
              </a:rPr>
              <a:t>Cluster A (Odd-Eccentric)</a:t>
            </a:r>
          </a:p>
          <a:p>
            <a:pPr defTabSz="685800" indent="-171450" lvl="1" marL="514350">
              <a:spcBef>
                <a:spcPts val="375"/>
              </a:spcBef>
            </a:pPr>
            <a:r>
              <a:rPr altLang="en-US" dirty="0" sz="2800" lang="en-US">
                <a:solidFill>
                  <a:prstClr val="black"/>
                </a:solidFill>
              </a:rPr>
              <a:t>Paranoid, Schizotypal, Schizoid</a:t>
            </a:r>
          </a:p>
          <a:p>
            <a:pPr defTabSz="685800" lvl="0">
              <a:spcBef>
                <a:spcPts val="750"/>
              </a:spcBef>
              <a:buFont typeface="Wingdings" panose="05000000000000000000" pitchFamily="2" charset="2"/>
              <a:buChar char="Ø"/>
            </a:pPr>
            <a:r>
              <a:rPr altLang="en-US" dirty="0" lang="en-US">
                <a:solidFill>
                  <a:prstClr val="black"/>
                </a:solidFill>
              </a:rPr>
              <a:t>Cluster B (Dramatic - Emotional)</a:t>
            </a:r>
          </a:p>
          <a:p>
            <a:pPr defTabSz="685800" indent="-171450" lvl="1" marL="514350">
              <a:spcBef>
                <a:spcPts val="375"/>
              </a:spcBef>
            </a:pPr>
            <a:r>
              <a:rPr altLang="en-US" dirty="0" sz="2800" lang="en-US">
                <a:solidFill>
                  <a:prstClr val="black"/>
                </a:solidFill>
              </a:rPr>
              <a:t> Antisocial, Borderline, Histrionic and Narcissistic</a:t>
            </a:r>
          </a:p>
          <a:p>
            <a:pPr defTabSz="685800" lvl="0">
              <a:spcBef>
                <a:spcPts val="750"/>
              </a:spcBef>
              <a:buFont typeface="Wingdings" panose="05000000000000000000" pitchFamily="2" charset="2"/>
              <a:buChar char="Ø"/>
            </a:pPr>
            <a:endParaRPr altLang="en-US" dirty="0" lang="en-US">
              <a:solidFill>
                <a:prstClr val="black"/>
              </a:solidFill>
            </a:endParaRPr>
          </a:p>
          <a:p>
            <a:pPr defTabSz="685800" lvl="0">
              <a:spcBef>
                <a:spcPts val="750"/>
              </a:spcBef>
              <a:buFont typeface="Wingdings" panose="05000000000000000000" pitchFamily="2" charset="2"/>
              <a:buChar char="Ø"/>
            </a:pPr>
            <a:r>
              <a:rPr altLang="en-US" dirty="0" lang="en-US">
                <a:solidFill>
                  <a:prstClr val="black"/>
                </a:solidFill>
              </a:rPr>
              <a:t>Cluster C (Anxious and Fearful)</a:t>
            </a:r>
          </a:p>
          <a:p>
            <a:pPr defTabSz="685800" indent="-171450" lvl="1" marL="514350">
              <a:spcBef>
                <a:spcPts val="375"/>
              </a:spcBef>
            </a:pPr>
            <a:r>
              <a:rPr altLang="en-US" dirty="0" sz="2800" lang="en-US">
                <a:solidFill>
                  <a:prstClr val="black"/>
                </a:solidFill>
              </a:rPr>
              <a:t>Avoidant, Dependent and Obsessive-Compulsive)</a:t>
            </a:r>
          </a:p>
          <a:p>
            <a:pPr defTabSz="685800" indent="0" lvl="0" marL="0">
              <a:spcBef>
                <a:spcPts val="750"/>
              </a:spcBef>
              <a:buNone/>
            </a:pPr>
            <a:r>
              <a:rPr altLang="en-US" b="1" dirty="0" lang="en-US">
                <a:solidFill>
                  <a:prstClr val="black"/>
                </a:solidFill>
              </a:rPr>
              <a:t>                                       </a:t>
            </a:r>
            <a:r>
              <a:rPr altLang="en-US" b="1" dirty="0" sz="3200" lang="en-US">
                <a:solidFill>
                  <a:prstClr val="black"/>
                </a:solidFill>
              </a:rPr>
              <a:t>Cluster A (Odd-Eccentric)</a:t>
            </a:r>
          </a:p>
          <a:p>
            <a:pPr defTabSz="685800" indent="0" lvl="0" marL="0">
              <a:spcBef>
                <a:spcPts val="750"/>
              </a:spcBef>
              <a:buNone/>
            </a:pPr>
            <a:r>
              <a:rPr altLang="en-US" dirty="0" sz="2800" lang="en-US">
                <a:solidFill>
                  <a:prstClr val="black"/>
                </a:solidFill>
              </a:rPr>
              <a:t>Persons in this cluster are uncomfortable in interpersonal situations, emotionally distant, difficulty to engage, and social withdrawal.</a:t>
            </a:r>
          </a:p>
          <a:p>
            <a:pPr defTabSz="685800" indent="0" lvl="0" marL="0">
              <a:spcBef>
                <a:spcPts val="750"/>
              </a:spcBef>
              <a:buNone/>
            </a:pPr>
            <a:r>
              <a:rPr altLang="en-US" dirty="0" lang="en-US">
                <a:solidFill>
                  <a:prstClr val="black"/>
                </a:solidFill>
              </a:rPr>
              <a:t>Collectively, this cluster is referred to as the ‘schizophrenic spectrum’</a:t>
            </a:r>
          </a:p>
          <a:p>
            <a:pPr defTabSz="685800" indent="0" lvl="0" marL="0">
              <a:spcBef>
                <a:spcPts val="750"/>
              </a:spcBef>
              <a:buNone/>
            </a:pPr>
            <a:r>
              <a:rPr altLang="en-US" dirty="0" lang="en-US">
                <a:solidFill>
                  <a:prstClr val="black"/>
                </a:solidFill>
              </a:rPr>
              <a:t>Because of the similarity to patients with schizophrenia in terms clinical presentation, management and response to pharmacotherapy </a:t>
            </a:r>
            <a:endParaRPr altLang="en-US" dirty="0" sz="2800" lang="en-US">
              <a:solidFill>
                <a:prstClr val="black"/>
              </a:solidFill>
            </a:endParaRPr>
          </a:p>
          <a:p>
            <a:pPr defTabSz="685800" indent="-171450" lvl="1" marL="514350">
              <a:spcBef>
                <a:spcPts val="375"/>
              </a:spcBef>
            </a:pPr>
            <a:endParaRPr altLang="en-US" dirty="0" sz="2800" lang="en-US">
              <a:solidFill>
                <a:prstClr val="black"/>
              </a:solidFill>
            </a:endParaRPr>
          </a:p>
          <a:p>
            <a:pPr indent="0" marL="0">
              <a:buNone/>
            </a:pPr>
            <a:endParaRPr dirty="0" lang="en-US"/>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455" name=""/>
        <p:cNvGrpSpPr/>
        <p:nvPr/>
      </p:nvGrpSpPr>
      <p:grpSpPr>
        <a:xfrm>
          <a:off x="0" y="0"/>
          <a:ext cx="0" cy="0"/>
          <a:chOff x="0" y="0"/>
          <a:chExt cx="0" cy="0"/>
        </a:xfrm>
      </p:grpSpPr>
      <p:sp>
        <p:nvSpPr>
          <p:cNvPr id="1048845" name="Content Placeholder 2"/>
          <p:cNvSpPr>
            <a:spLocks noGrp="1"/>
          </p:cNvSpPr>
          <p:nvPr>
            <p:ph idx="1"/>
          </p:nvPr>
        </p:nvSpPr>
        <p:spPr>
          <a:xfrm>
            <a:off x="838200" y="193638"/>
            <a:ext cx="10515600" cy="6303981"/>
          </a:xfrm>
        </p:spPr>
        <p:txBody>
          <a:bodyPr>
            <a:normAutofit lnSpcReduction="10000"/>
          </a:bodyPr>
          <a:p>
            <a:pPr indent="0" marL="0">
              <a:buNone/>
            </a:pPr>
            <a:r>
              <a:rPr altLang="en-US" b="1" dirty="0" lang="en-US">
                <a:solidFill>
                  <a:prstClr val="black"/>
                </a:solidFill>
              </a:rPr>
              <a:t>1.Paranoid personality disorder</a:t>
            </a:r>
          </a:p>
          <a:p>
            <a:r>
              <a:rPr altLang="en-US" dirty="0" lang="en-US">
                <a:solidFill>
                  <a:prstClr val="black"/>
                </a:solidFill>
              </a:rPr>
              <a:t>Heightened sense of fear and vulnerability.</a:t>
            </a:r>
          </a:p>
          <a:p>
            <a:r>
              <a:rPr altLang="en-US" dirty="0" lang="en-US">
                <a:solidFill>
                  <a:prstClr val="black"/>
                </a:solidFill>
              </a:rPr>
              <a:t>Pervasive pattern of mistrust and suspiciousness.</a:t>
            </a:r>
          </a:p>
          <a:p>
            <a:r>
              <a:rPr altLang="en-US" dirty="0" lang="en-US">
                <a:solidFill>
                  <a:prstClr val="black"/>
                </a:solidFill>
              </a:rPr>
              <a:t>May harm, arguments, conflict.</a:t>
            </a:r>
          </a:p>
          <a:p>
            <a:r>
              <a:rPr altLang="en-US" dirty="0" lang="en-US">
                <a:solidFill>
                  <a:prstClr val="black"/>
                </a:solidFill>
              </a:rPr>
              <a:t> begins in early adulthood.</a:t>
            </a:r>
          </a:p>
          <a:p>
            <a:pPr indent="0" marL="0">
              <a:buNone/>
            </a:pPr>
            <a:r>
              <a:rPr altLang="en-US" b="1" dirty="0" lang="en-US">
                <a:solidFill>
                  <a:prstClr val="black"/>
                </a:solidFill>
              </a:rPr>
              <a:t>Suspect (criteria)</a:t>
            </a:r>
          </a:p>
          <a:p>
            <a:pPr indent="0" marL="0">
              <a:buNone/>
            </a:pPr>
            <a:r>
              <a:rPr altLang="en-US" dirty="0" lang="en-US">
                <a:solidFill>
                  <a:prstClr val="black"/>
                </a:solidFill>
              </a:rPr>
              <a:t>	S: spouse fidelity is suspected.</a:t>
            </a:r>
          </a:p>
          <a:p>
            <a:pPr indent="0" marL="0">
              <a:buNone/>
            </a:pPr>
            <a:r>
              <a:rPr altLang="en-US" dirty="0" lang="en-US">
                <a:solidFill>
                  <a:prstClr val="black"/>
                </a:solidFill>
              </a:rPr>
              <a:t>	U: unforgiving (bears grudges).</a:t>
            </a:r>
          </a:p>
          <a:p>
            <a:pPr indent="0" marL="0">
              <a:buNone/>
            </a:pPr>
            <a:r>
              <a:rPr altLang="en-US" dirty="0" lang="en-US">
                <a:solidFill>
                  <a:prstClr val="black"/>
                </a:solidFill>
              </a:rPr>
              <a:t>	S: suspicious of others.</a:t>
            </a:r>
          </a:p>
          <a:p>
            <a:pPr indent="0" marL="0">
              <a:buNone/>
            </a:pPr>
            <a:r>
              <a:rPr altLang="en-US" dirty="0" lang="en-US">
                <a:solidFill>
                  <a:prstClr val="black"/>
                </a:solidFill>
              </a:rPr>
              <a:t>	P:perceives attack and acts quickly.</a:t>
            </a:r>
          </a:p>
          <a:p>
            <a:pPr indent="0" marL="0">
              <a:buNone/>
            </a:pPr>
            <a:r>
              <a:rPr altLang="en-US" dirty="0" lang="en-US">
                <a:solidFill>
                  <a:prstClr val="black"/>
                </a:solidFill>
              </a:rPr>
              <a:t>	E: ‘enemy or friend’(suspects associates and friend).</a:t>
            </a:r>
          </a:p>
          <a:p>
            <a:pPr indent="0" marL="0">
              <a:buNone/>
            </a:pPr>
            <a:r>
              <a:rPr altLang="en-US" dirty="0" lang="en-US">
                <a:solidFill>
                  <a:prstClr val="black"/>
                </a:solidFill>
              </a:rPr>
              <a:t>	C:confinding in others is feared.</a:t>
            </a:r>
          </a:p>
          <a:p>
            <a:pPr indent="0" marL="0">
              <a:buNone/>
            </a:pPr>
            <a:r>
              <a:rPr altLang="en-US" dirty="0" lang="en-US">
                <a:solidFill>
                  <a:prstClr val="black"/>
                </a:solidFill>
              </a:rPr>
              <a:t>	T: threats perceived in beginning of events.</a:t>
            </a:r>
          </a:p>
          <a:p>
            <a:pPr indent="0" marL="0">
              <a:buNone/>
            </a:pPr>
            <a:endParaRPr b="1" dirty="0" lang="en-US"/>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456" name=""/>
        <p:cNvGrpSpPr/>
        <p:nvPr/>
      </p:nvGrpSpPr>
      <p:grpSpPr>
        <a:xfrm>
          <a:off x="0" y="0"/>
          <a:ext cx="0" cy="0"/>
          <a:chOff x="0" y="0"/>
          <a:chExt cx="0" cy="0"/>
        </a:xfrm>
      </p:grpSpPr>
      <p:sp>
        <p:nvSpPr>
          <p:cNvPr id="1048846" name="Content Placeholder 2"/>
          <p:cNvSpPr>
            <a:spLocks noGrp="1"/>
          </p:cNvSpPr>
          <p:nvPr>
            <p:ph idx="1"/>
          </p:nvPr>
        </p:nvSpPr>
        <p:spPr>
          <a:xfrm>
            <a:off x="838200" y="258184"/>
            <a:ext cx="10515600" cy="6336254"/>
          </a:xfrm>
        </p:spPr>
        <p:txBody>
          <a:bodyPr>
            <a:normAutofit fontScale="85000" lnSpcReduction="20000"/>
          </a:bodyPr>
          <a:p>
            <a:pPr indent="0" marL="0">
              <a:buNone/>
            </a:pPr>
            <a:r>
              <a:rPr b="1" dirty="0" sz="3300" lang="en-US">
                <a:solidFill>
                  <a:prstClr val="black"/>
                </a:solidFill>
                <a:ea typeface="+mj-ea"/>
                <a:cs typeface="+mj-cs"/>
              </a:rPr>
              <a:t>                     2.Schizoid Personality Disorder</a:t>
            </a:r>
          </a:p>
          <a:p>
            <a:r>
              <a:rPr dirty="0" lang="en-US">
                <a:solidFill>
                  <a:prstClr val="black"/>
                </a:solidFill>
                <a:ea typeface="+mj-ea"/>
                <a:cs typeface="+mj-cs"/>
              </a:rPr>
              <a:t>Social detachment, emotional restriction</a:t>
            </a:r>
          </a:p>
          <a:p>
            <a:r>
              <a:rPr dirty="0" lang="en-US">
                <a:solidFill>
                  <a:prstClr val="black"/>
                </a:solidFill>
                <a:ea typeface="+mj-ea"/>
                <a:cs typeface="+mj-cs"/>
              </a:rPr>
              <a:t>Anxiety because of forced contact with others</a:t>
            </a:r>
          </a:p>
          <a:p>
            <a:pPr defTabSz="685800">
              <a:spcBef>
                <a:spcPts val="750"/>
              </a:spcBef>
            </a:pPr>
            <a:r>
              <a:rPr dirty="0" lang="en-US">
                <a:solidFill>
                  <a:prstClr val="black"/>
                </a:solidFill>
                <a:ea typeface="+mj-ea"/>
                <a:cs typeface="+mj-cs"/>
              </a:rPr>
              <a:t>Delay seeking care, appear unappreciative </a:t>
            </a:r>
          </a:p>
          <a:p>
            <a:pPr defTabSz="685800">
              <a:spcBef>
                <a:spcPts val="750"/>
              </a:spcBef>
            </a:pPr>
            <a:r>
              <a:rPr dirty="0" lang="en-US">
                <a:solidFill>
                  <a:prstClr val="black"/>
                </a:solidFill>
                <a:ea typeface="+mj-ea"/>
                <a:cs typeface="+mj-cs"/>
              </a:rPr>
              <a:t>restricted range of emotional expression.</a:t>
            </a:r>
            <a:r>
              <a:rPr altLang="en-US" dirty="0" lang="en-US">
                <a:solidFill>
                  <a:prstClr val="black"/>
                </a:solidFill>
              </a:rPr>
              <a:t> </a:t>
            </a:r>
          </a:p>
          <a:p>
            <a:pPr defTabSz="685800">
              <a:spcBef>
                <a:spcPts val="750"/>
              </a:spcBef>
            </a:pPr>
            <a:r>
              <a:rPr altLang="en-US" dirty="0" lang="en-US">
                <a:solidFill>
                  <a:prstClr val="black"/>
                </a:solidFill>
              </a:rPr>
              <a:t>Odd beliefs or magical thinking inconsistent with cultural norms( </a:t>
            </a:r>
            <a:r>
              <a:rPr altLang="en-US" dirty="0" lang="en-US" err="1">
                <a:solidFill>
                  <a:prstClr val="black"/>
                </a:solidFill>
              </a:rPr>
              <a:t>e.g</a:t>
            </a:r>
            <a:r>
              <a:rPr altLang="en-US" dirty="0" lang="en-US">
                <a:solidFill>
                  <a:prstClr val="black"/>
                </a:solidFill>
              </a:rPr>
              <a:t> superstitiousness, or having “6</a:t>
            </a:r>
            <a:r>
              <a:rPr altLang="en-US" baseline="30000" dirty="0" lang="en-US">
                <a:solidFill>
                  <a:prstClr val="black"/>
                </a:solidFill>
              </a:rPr>
              <a:t>th</a:t>
            </a:r>
            <a:r>
              <a:rPr altLang="en-US" dirty="0" lang="en-US">
                <a:solidFill>
                  <a:prstClr val="black"/>
                </a:solidFill>
              </a:rPr>
              <a:t> sense”</a:t>
            </a:r>
          </a:p>
          <a:p>
            <a:endParaRPr dirty="0" lang="en-US">
              <a:solidFill>
                <a:prstClr val="black"/>
              </a:solidFill>
              <a:ea typeface="+mj-ea"/>
              <a:cs typeface="+mj-cs"/>
            </a:endParaRPr>
          </a:p>
          <a:p>
            <a:pPr defTabSz="685800" indent="-514350" lvl="0" marL="514350">
              <a:spcBef>
                <a:spcPts val="750"/>
              </a:spcBef>
              <a:buFont typeface="Wingdings 2" panose="05020102010507070707" pitchFamily="18" charset="2"/>
              <a:buAutoNum type="alphaLcPeriod"/>
            </a:pPr>
            <a:endParaRPr b="1" dirty="0" lang="en-US">
              <a:solidFill>
                <a:prstClr val="black"/>
              </a:solidFill>
              <a:ea typeface="+mj-ea"/>
              <a:cs typeface="+mj-cs"/>
            </a:endParaRPr>
          </a:p>
          <a:p>
            <a:pPr defTabSz="685800" indent="0" lvl="0" marL="0">
              <a:spcBef>
                <a:spcPts val="750"/>
              </a:spcBef>
              <a:buNone/>
            </a:pPr>
            <a:r>
              <a:rPr b="1" dirty="0" lang="en-US">
                <a:solidFill>
                  <a:prstClr val="black"/>
                </a:solidFill>
                <a:ea typeface="+mj-ea"/>
                <a:cs typeface="+mj-cs"/>
              </a:rPr>
              <a:t>Distant  (criteria)</a:t>
            </a:r>
          </a:p>
          <a:p>
            <a:pPr indent="0" marL="0">
              <a:buNone/>
            </a:pPr>
            <a:r>
              <a:rPr b="1" dirty="0" lang="en-US">
                <a:solidFill>
                  <a:prstClr val="black"/>
                </a:solidFill>
                <a:ea typeface="+mj-ea"/>
                <a:cs typeface="+mj-cs"/>
              </a:rPr>
              <a:t>	</a:t>
            </a:r>
            <a:r>
              <a:rPr dirty="0" lang="en-US">
                <a:solidFill>
                  <a:prstClr val="black"/>
                </a:solidFill>
                <a:ea typeface="+mj-ea"/>
                <a:cs typeface="+mj-cs"/>
              </a:rPr>
              <a:t>D: detached or flattened affect</a:t>
            </a:r>
          </a:p>
          <a:p>
            <a:pPr indent="0" marL="0">
              <a:buNone/>
            </a:pPr>
            <a:r>
              <a:rPr dirty="0" lang="en-US">
                <a:solidFill>
                  <a:prstClr val="black"/>
                </a:solidFill>
                <a:ea typeface="+mj-ea"/>
                <a:cs typeface="+mj-cs"/>
              </a:rPr>
              <a:t>	I :indifferent to criticism or praise</a:t>
            </a:r>
          </a:p>
          <a:p>
            <a:pPr indent="0" marL="0">
              <a:buNone/>
            </a:pPr>
            <a:r>
              <a:rPr dirty="0" lang="en-US">
                <a:solidFill>
                  <a:prstClr val="black"/>
                </a:solidFill>
                <a:ea typeface="+mj-ea"/>
                <a:cs typeface="+mj-cs"/>
              </a:rPr>
              <a:t>	S:sexual experience of little interest</a:t>
            </a:r>
          </a:p>
          <a:p>
            <a:pPr indent="0" marL="0">
              <a:buNone/>
            </a:pPr>
            <a:r>
              <a:rPr dirty="0" lang="en-US">
                <a:solidFill>
                  <a:prstClr val="black"/>
                </a:solidFill>
                <a:ea typeface="+mj-ea"/>
                <a:cs typeface="+mj-cs"/>
              </a:rPr>
              <a:t>	T: tasks done solitary</a:t>
            </a:r>
          </a:p>
          <a:p>
            <a:pPr indent="0" marL="0">
              <a:buNone/>
            </a:pPr>
            <a:r>
              <a:rPr dirty="0" lang="en-US">
                <a:solidFill>
                  <a:prstClr val="black"/>
                </a:solidFill>
                <a:ea typeface="+mj-ea"/>
                <a:cs typeface="+mj-cs"/>
              </a:rPr>
              <a:t>	A:absence of close friends</a:t>
            </a:r>
          </a:p>
          <a:p>
            <a:pPr indent="0" marL="0">
              <a:buNone/>
            </a:pPr>
            <a:r>
              <a:rPr dirty="0" lang="en-US">
                <a:solidFill>
                  <a:prstClr val="black"/>
                </a:solidFill>
                <a:ea typeface="+mj-ea"/>
                <a:cs typeface="+mj-cs"/>
              </a:rPr>
              <a:t>	N:neither desires nor enjoys close relations</a:t>
            </a:r>
          </a:p>
          <a:p>
            <a:pPr indent="0" marL="0">
              <a:buNone/>
            </a:pPr>
            <a:r>
              <a:rPr dirty="0" lang="en-US">
                <a:solidFill>
                  <a:prstClr val="black"/>
                </a:solidFill>
                <a:ea typeface="+mj-ea"/>
                <a:cs typeface="+mj-cs"/>
              </a:rPr>
              <a:t>	T: takes </a:t>
            </a:r>
            <a:r>
              <a:rPr dirty="0" lang="en-US" err="1">
                <a:solidFill>
                  <a:prstClr val="black"/>
                </a:solidFill>
                <a:ea typeface="+mj-ea"/>
                <a:cs typeface="+mj-cs"/>
              </a:rPr>
              <a:t>pleassure</a:t>
            </a:r>
            <a:r>
              <a:rPr dirty="0" lang="en-US">
                <a:solidFill>
                  <a:prstClr val="black"/>
                </a:solidFill>
                <a:ea typeface="+mj-ea"/>
                <a:cs typeface="+mj-cs"/>
              </a:rPr>
              <a:t> in few activity</a:t>
            </a:r>
          </a:p>
          <a:p>
            <a:endParaRPr dirty="0" lang="en-US"/>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457" name=""/>
        <p:cNvGrpSpPr/>
        <p:nvPr/>
      </p:nvGrpSpPr>
      <p:grpSpPr>
        <a:xfrm>
          <a:off x="0" y="0"/>
          <a:ext cx="0" cy="0"/>
          <a:chOff x="0" y="0"/>
          <a:chExt cx="0" cy="0"/>
        </a:xfrm>
      </p:grpSpPr>
      <p:sp>
        <p:nvSpPr>
          <p:cNvPr id="1048847" name="Content Placeholder 2"/>
          <p:cNvSpPr>
            <a:spLocks noGrp="1"/>
          </p:cNvSpPr>
          <p:nvPr>
            <p:ph idx="1"/>
          </p:nvPr>
        </p:nvSpPr>
        <p:spPr>
          <a:xfrm>
            <a:off x="838200" y="301214"/>
            <a:ext cx="10515600" cy="6314739"/>
          </a:xfrm>
        </p:spPr>
        <p:txBody>
          <a:bodyPr>
            <a:normAutofit fontScale="92500" lnSpcReduction="10000"/>
          </a:bodyPr>
          <a:p>
            <a:pPr defTabSz="685800" indent="0" lvl="0" marL="0">
              <a:spcBef>
                <a:spcPts val="750"/>
              </a:spcBef>
              <a:buNone/>
            </a:pPr>
            <a:r>
              <a:rPr b="1" dirty="0" lang="en-US"/>
              <a:t>                                   3. Schizotypal personality</a:t>
            </a:r>
          </a:p>
          <a:p>
            <a:pPr defTabSz="685800">
              <a:spcBef>
                <a:spcPts val="750"/>
              </a:spcBef>
            </a:pPr>
            <a:r>
              <a:rPr dirty="0" lang="en-US"/>
              <a:t>Social and interpersonal deficits.</a:t>
            </a:r>
          </a:p>
          <a:p>
            <a:pPr defTabSz="685800">
              <a:spcBef>
                <a:spcPts val="750"/>
              </a:spcBef>
            </a:pPr>
            <a:r>
              <a:rPr dirty="0" lang="en-US"/>
              <a:t>Cognitive or perceptual distortions and eccentricities.</a:t>
            </a:r>
          </a:p>
          <a:p>
            <a:pPr defTabSz="685800" indent="0" marL="0">
              <a:spcBef>
                <a:spcPts val="750"/>
              </a:spcBef>
              <a:buNone/>
            </a:pPr>
            <a:r>
              <a:rPr b="1" dirty="0" lang="en-US"/>
              <a:t>Me peculiar (criteria)</a:t>
            </a:r>
          </a:p>
          <a:p>
            <a:pPr defTabSz="685800" indent="0" marL="0">
              <a:spcBef>
                <a:spcPts val="750"/>
              </a:spcBef>
              <a:buNone/>
            </a:pPr>
            <a:r>
              <a:rPr b="1" dirty="0" lang="en-US"/>
              <a:t>	</a:t>
            </a:r>
            <a:r>
              <a:rPr dirty="0" lang="en-US"/>
              <a:t>M:  magical thinking or odd believes</a:t>
            </a:r>
          </a:p>
          <a:p>
            <a:pPr defTabSz="685800" indent="0" marL="0">
              <a:spcBef>
                <a:spcPts val="750"/>
              </a:spcBef>
              <a:buNone/>
            </a:pPr>
            <a:r>
              <a:rPr dirty="0" lang="en-US"/>
              <a:t>	  E: </a:t>
            </a:r>
            <a:r>
              <a:rPr dirty="0" lang="en-US" err="1"/>
              <a:t>eperiences</a:t>
            </a:r>
            <a:r>
              <a:rPr dirty="0" lang="en-US"/>
              <a:t> unusual perception</a:t>
            </a:r>
          </a:p>
          <a:p>
            <a:pPr defTabSz="685800" indent="0" marL="0">
              <a:spcBef>
                <a:spcPts val="750"/>
              </a:spcBef>
              <a:buNone/>
            </a:pPr>
            <a:r>
              <a:rPr dirty="0" lang="en-US"/>
              <a:t>	P: paranoid ideation</a:t>
            </a:r>
          </a:p>
          <a:p>
            <a:pPr defTabSz="685800" indent="0" marL="0">
              <a:spcBef>
                <a:spcPts val="750"/>
              </a:spcBef>
              <a:buNone/>
            </a:pPr>
            <a:r>
              <a:rPr dirty="0" lang="en-US"/>
              <a:t>	E:eccentric behavior or appearance</a:t>
            </a:r>
          </a:p>
          <a:p>
            <a:pPr defTabSz="685800" indent="0" marL="0">
              <a:spcBef>
                <a:spcPts val="750"/>
              </a:spcBef>
              <a:buNone/>
            </a:pPr>
            <a:r>
              <a:rPr dirty="0" lang="en-US"/>
              <a:t>	C:  constricted (or inappropriate ) affect</a:t>
            </a:r>
          </a:p>
          <a:p>
            <a:pPr defTabSz="685800" indent="0" marL="0">
              <a:spcBef>
                <a:spcPts val="750"/>
              </a:spcBef>
              <a:buNone/>
            </a:pPr>
            <a:r>
              <a:rPr dirty="0" lang="en-US"/>
              <a:t>	U: unusual (odd) thinking and speech</a:t>
            </a:r>
          </a:p>
          <a:p>
            <a:pPr defTabSz="685800" indent="0" marL="0">
              <a:spcBef>
                <a:spcPts val="750"/>
              </a:spcBef>
              <a:buNone/>
            </a:pPr>
            <a:r>
              <a:rPr dirty="0" lang="en-US"/>
              <a:t>	L: lacks close friends</a:t>
            </a:r>
          </a:p>
          <a:p>
            <a:pPr defTabSz="685800" indent="0" marL="0">
              <a:spcBef>
                <a:spcPts val="750"/>
              </a:spcBef>
              <a:buNone/>
            </a:pPr>
            <a:r>
              <a:rPr dirty="0" lang="en-US"/>
              <a:t>	I: ideas of reference</a:t>
            </a:r>
          </a:p>
          <a:p>
            <a:pPr defTabSz="685800" indent="0" marL="0">
              <a:spcBef>
                <a:spcPts val="750"/>
              </a:spcBef>
              <a:buNone/>
            </a:pPr>
            <a:r>
              <a:rPr b="1" dirty="0" lang="en-US"/>
              <a:t>	</a:t>
            </a:r>
            <a:r>
              <a:rPr dirty="0" lang="en-US"/>
              <a:t>A: anxiety in social situations.</a:t>
            </a:r>
          </a:p>
          <a:p>
            <a:pPr defTabSz="685800" indent="0" marL="0">
              <a:spcBef>
                <a:spcPts val="750"/>
              </a:spcBef>
              <a:buNone/>
            </a:pPr>
            <a:r>
              <a:rPr dirty="0" lang="en-US"/>
              <a:t>	R: rule out psychotic disorder and pervasive developmental disorder</a:t>
            </a:r>
          </a:p>
          <a:p>
            <a:pPr defTabSz="685800" indent="0" lvl="0" marL="0">
              <a:spcBef>
                <a:spcPts val="750"/>
              </a:spcBef>
              <a:buNone/>
            </a:pPr>
            <a:endParaRPr b="1" dirty="0" lang="en-US"/>
          </a:p>
          <a:p>
            <a:pPr indent="0" marL="0">
              <a:buNone/>
            </a:pPr>
            <a:endParaRPr b="1" dirty="0" sz="3200" lang="en-US"/>
          </a:p>
          <a:p>
            <a:pPr indent="0" marL="0">
              <a:buNone/>
            </a:pPr>
            <a:endParaRPr b="1" dirty="0" sz="3200" lang="en-US"/>
          </a:p>
          <a:p>
            <a:pPr indent="0" marL="0">
              <a:buNone/>
            </a:pPr>
            <a:endParaRPr dirty="0" sz="3200" lang="en-US"/>
          </a:p>
          <a:p>
            <a:pPr indent="0" marL="0">
              <a:buNone/>
            </a:pPr>
            <a:endParaRPr dirty="0" lang="en-US"/>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458" name=""/>
        <p:cNvGrpSpPr/>
        <p:nvPr/>
      </p:nvGrpSpPr>
      <p:grpSpPr>
        <a:xfrm>
          <a:off x="0" y="0"/>
          <a:ext cx="0" cy="0"/>
          <a:chOff x="0" y="0"/>
          <a:chExt cx="0" cy="0"/>
        </a:xfrm>
      </p:grpSpPr>
      <p:sp>
        <p:nvSpPr>
          <p:cNvPr id="1048848" name="Content Placeholder 2"/>
          <p:cNvSpPr>
            <a:spLocks noGrp="1"/>
          </p:cNvSpPr>
          <p:nvPr>
            <p:ph idx="1"/>
          </p:nvPr>
        </p:nvSpPr>
        <p:spPr>
          <a:xfrm>
            <a:off x="838200" y="268941"/>
            <a:ext cx="10515600" cy="6164132"/>
          </a:xfrm>
        </p:spPr>
        <p:txBody>
          <a:bodyPr>
            <a:normAutofit lnSpcReduction="10000"/>
          </a:bodyPr>
          <a:p>
            <a:pPr indent="0" marL="0">
              <a:buNone/>
            </a:pPr>
            <a:r>
              <a:rPr b="1" dirty="0" lang="en-US"/>
              <a:t>                        CUSTER B DRAMATIC ERRATIC GROUP (extraverts)</a:t>
            </a:r>
          </a:p>
          <a:p>
            <a:r>
              <a:rPr dirty="0" lang="en-US"/>
              <a:t>Patients in this group can be the most challenging in the clinical settings.</a:t>
            </a:r>
          </a:p>
          <a:p>
            <a:r>
              <a:rPr dirty="0" lang="en-US"/>
              <a:t>They can be excessively demanding, manipulative, emotionally un stable and interpersonally inappropriate.</a:t>
            </a:r>
          </a:p>
          <a:p>
            <a:r>
              <a:rPr dirty="0" lang="en-US"/>
              <a:t>They may attempt to create relationship that cross professional boundaries</a:t>
            </a:r>
          </a:p>
          <a:p>
            <a:r>
              <a:rPr dirty="0" lang="en-US"/>
              <a:t>And place health professionals in difficult or compromising positions</a:t>
            </a:r>
          </a:p>
          <a:p>
            <a:r>
              <a:rPr dirty="0" lang="en-US"/>
              <a:t>Health professional often experience strong emotional reactions to these patients.</a:t>
            </a:r>
          </a:p>
          <a:p>
            <a:r>
              <a:rPr dirty="0" lang="en-US"/>
              <a:t>When dealing with these patient the health professional must be keenly aware of the issues manipulative behaviour, professional boundaries, limiting setting, and monitoring their own emotional state</a:t>
            </a:r>
          </a:p>
          <a:p>
            <a:pPr indent="0" marL="0">
              <a:buNone/>
            </a:pPr>
            <a:endParaRPr b="1" dirty="0"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459" name=""/>
        <p:cNvGrpSpPr/>
        <p:nvPr/>
      </p:nvGrpSpPr>
      <p:grpSpPr>
        <a:xfrm>
          <a:off x="0" y="0"/>
          <a:ext cx="0" cy="0"/>
          <a:chOff x="0" y="0"/>
          <a:chExt cx="0" cy="0"/>
        </a:xfrm>
      </p:grpSpPr>
      <p:sp>
        <p:nvSpPr>
          <p:cNvPr id="1048849" name="Content Placeholder 2"/>
          <p:cNvSpPr>
            <a:spLocks noGrp="1"/>
          </p:cNvSpPr>
          <p:nvPr>
            <p:ph idx="1"/>
          </p:nvPr>
        </p:nvSpPr>
        <p:spPr>
          <a:xfrm>
            <a:off x="687593" y="298038"/>
            <a:ext cx="10515600" cy="6285641"/>
          </a:xfrm>
        </p:spPr>
        <p:txBody>
          <a:bodyPr>
            <a:normAutofit lnSpcReduction="10000"/>
          </a:bodyPr>
          <a:p>
            <a:pPr indent="0" marL="0">
              <a:buNone/>
            </a:pPr>
            <a:r>
              <a:rPr b="1" dirty="0" lang="en-US"/>
              <a:t>                  1</a:t>
            </a:r>
            <a:r>
              <a:rPr b="1" dirty="0" sz="3200" lang="en-US"/>
              <a:t>.antisocial/psychopathic personality</a:t>
            </a:r>
          </a:p>
          <a:p>
            <a:r>
              <a:rPr dirty="0" lang="en-US"/>
              <a:t>Lack empathy.</a:t>
            </a:r>
          </a:p>
          <a:p>
            <a:r>
              <a:rPr dirty="0" lang="en-US"/>
              <a:t>Lack remorse for wrong doing violation for rights of other</a:t>
            </a:r>
          </a:p>
          <a:p>
            <a:r>
              <a:rPr dirty="0" lang="en-US"/>
              <a:t>Anger, impulsive behavior, deceit, manipulative behavior</a:t>
            </a:r>
          </a:p>
          <a:p>
            <a:r>
              <a:rPr dirty="0" lang="en-US"/>
              <a:t>Anger , entitlement and masking fear.</a:t>
            </a:r>
          </a:p>
          <a:p>
            <a:pPr indent="0" marL="0">
              <a:buNone/>
            </a:pPr>
            <a:r>
              <a:rPr b="1" dirty="0" lang="en-US"/>
              <a:t>Corrupt (criteria)</a:t>
            </a:r>
          </a:p>
          <a:p>
            <a:pPr indent="0" marL="0">
              <a:buNone/>
            </a:pPr>
            <a:r>
              <a:rPr b="1" dirty="0" lang="en-US"/>
              <a:t>	</a:t>
            </a:r>
            <a:r>
              <a:rPr dirty="0" lang="en-US"/>
              <a:t>C: conformity to low is lacking</a:t>
            </a:r>
          </a:p>
          <a:p>
            <a:pPr indent="0" marL="0">
              <a:buNone/>
            </a:pPr>
            <a:r>
              <a:rPr dirty="0" lang="en-US"/>
              <a:t>	O:obligations ignored</a:t>
            </a:r>
          </a:p>
          <a:p>
            <a:pPr indent="0" marL="0">
              <a:buNone/>
            </a:pPr>
            <a:r>
              <a:rPr dirty="0" lang="en-US"/>
              <a:t>	R:reckless disregards safety of self and other</a:t>
            </a:r>
          </a:p>
          <a:p>
            <a:pPr indent="0" marL="0">
              <a:buNone/>
            </a:pPr>
            <a:r>
              <a:rPr dirty="0" lang="en-US"/>
              <a:t>	R:remorse is lacking</a:t>
            </a:r>
          </a:p>
          <a:p>
            <a:pPr indent="0" marL="0">
              <a:buNone/>
            </a:pPr>
            <a:r>
              <a:rPr dirty="0" lang="en-US"/>
              <a:t>	U:under handed (deceitful, lies, cons others)</a:t>
            </a:r>
          </a:p>
          <a:p>
            <a:pPr indent="0" marL="0">
              <a:buNone/>
            </a:pPr>
            <a:r>
              <a:rPr dirty="0" lang="en-US"/>
              <a:t>	P:planning insufficient</a:t>
            </a:r>
          </a:p>
          <a:p>
            <a:pPr indent="0" marL="0">
              <a:buNone/>
            </a:pPr>
            <a:r>
              <a:rPr dirty="0" lang="en-US"/>
              <a:t>	T: temper (irritable and aggressive)</a:t>
            </a:r>
          </a:p>
          <a:p>
            <a:endParaRPr b="1" dirty="0" sz="3200" lang="en-US"/>
          </a:p>
          <a:p>
            <a:endParaRPr b="1"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623" name="Content Placeholder 2"/>
          <p:cNvSpPr>
            <a:spLocks noGrp="1"/>
          </p:cNvSpPr>
          <p:nvPr>
            <p:ph idx="1"/>
          </p:nvPr>
        </p:nvSpPr>
        <p:spPr>
          <a:xfrm>
            <a:off x="838200" y="258184"/>
            <a:ext cx="10515600" cy="6336254"/>
          </a:xfrm>
        </p:spPr>
        <p:txBody>
          <a:bodyPr>
            <a:normAutofit fontScale="89286" lnSpcReduction="10000"/>
          </a:bodyPr>
          <a:p>
            <a:pPr indent="0" marL="0" marR="0">
              <a:spcBef>
                <a:spcPts val="0"/>
              </a:spcBef>
              <a:spcAft>
                <a:spcPts val="0"/>
              </a:spcAft>
              <a:buNone/>
            </a:pPr>
            <a:r>
              <a:rPr b="1" dirty="0" lang="en-US">
                <a:ea typeface="Times New Roman" panose="02020603050405020304" pitchFamily="18" charset="0"/>
              </a:rPr>
              <a:t>                      CLASSIFICATION OF MENTAL DISORDERS</a:t>
            </a:r>
          </a:p>
          <a:p>
            <a:pPr marL="0" marR="0">
              <a:spcBef>
                <a:spcPts val="0"/>
              </a:spcBef>
              <a:spcAft>
                <a:spcPts val="0"/>
              </a:spcAft>
            </a:pPr>
            <a:r>
              <a:rPr dirty="0" lang="en-US">
                <a:ea typeface="Times New Roman" panose="02020603050405020304" pitchFamily="18" charset="0"/>
              </a:rPr>
              <a:t>There are two major classifications of mental disorders </a:t>
            </a:r>
            <a:br>
              <a:rPr dirty="0" lang="en-US">
                <a:ea typeface="Times New Roman" panose="02020603050405020304" pitchFamily="18" charset="0"/>
              </a:rPr>
            </a:br>
            <a:r>
              <a:rPr dirty="0" lang="en-US">
                <a:ea typeface="Times New Roman" panose="02020603050405020304" pitchFamily="18" charset="0"/>
              </a:rPr>
              <a:t>used internationally. </a:t>
            </a:r>
            <a:endParaRPr dirty="0" sz="4000" lang="en-US">
              <a:ea typeface="Times New Roman" panose="02020603050405020304" pitchFamily="18" charset="0"/>
            </a:endParaRPr>
          </a:p>
          <a:p>
            <a:pPr indent="0" marL="0" marR="0">
              <a:spcBef>
                <a:spcPts val="0"/>
              </a:spcBef>
              <a:spcAft>
                <a:spcPts val="0"/>
              </a:spcAft>
              <a:buNone/>
            </a:pPr>
            <a:r>
              <a:rPr dirty="0" lang="en-US">
                <a:ea typeface="Times New Roman" panose="02020603050405020304" pitchFamily="18" charset="0"/>
              </a:rPr>
              <a:t>These are:</a:t>
            </a:r>
          </a:p>
          <a:p>
            <a:pPr indent="-457200" marR="0">
              <a:spcBef>
                <a:spcPts val="0"/>
              </a:spcBef>
              <a:spcAft>
                <a:spcPts val="0"/>
              </a:spcAft>
              <a:buFont typeface="Wingdings" panose="05000000000000000000" pitchFamily="2" charset="2"/>
              <a:buChar char="Ø"/>
            </a:pPr>
            <a:r>
              <a:rPr dirty="0" lang="en-US">
                <a:ea typeface="Times New Roman" panose="02020603050405020304" pitchFamily="18" charset="0"/>
              </a:rPr>
              <a:t>International Classification of Diseases (ICD)</a:t>
            </a:r>
            <a:endParaRPr dirty="0" sz="4000" lang="en-US">
              <a:ea typeface="Times New Roman" panose="02020603050405020304" pitchFamily="18" charset="0"/>
            </a:endParaRPr>
          </a:p>
          <a:p>
            <a:pPr indent="-457200" marR="0">
              <a:spcBef>
                <a:spcPts val="0"/>
              </a:spcBef>
              <a:spcAft>
                <a:spcPts val="0"/>
              </a:spcAft>
              <a:buFont typeface="Wingdings" panose="05000000000000000000" pitchFamily="2" charset="2"/>
              <a:buChar char="Ø"/>
            </a:pPr>
            <a:r>
              <a:rPr dirty="0" lang="en-US">
                <a:ea typeface="Times New Roman" panose="02020603050405020304" pitchFamily="18" charset="0"/>
              </a:rPr>
              <a:t>Diagnostic and Statistical Manual (</a:t>
            </a:r>
            <a:r>
              <a:rPr dirty="0" lang="en-US" smtClean="0">
                <a:ea typeface="Times New Roman" panose="02020603050405020304" pitchFamily="18" charset="0"/>
              </a:rPr>
              <a:t>DSM IV)</a:t>
            </a:r>
            <a:endParaRPr dirty="0" lang="en-US">
              <a:ea typeface="Times New Roman" panose="02020603050405020304" pitchFamily="18" charset="0"/>
            </a:endParaRPr>
          </a:p>
          <a:p>
            <a:pPr indent="0" marL="0" marR="0">
              <a:spcBef>
                <a:spcPts val="0"/>
              </a:spcBef>
              <a:spcAft>
                <a:spcPts val="0"/>
              </a:spcAft>
              <a:buNone/>
            </a:pPr>
            <a:endParaRPr dirty="0" sz="4000" lang="en-US">
              <a:ea typeface="Times New Roman" panose="02020603050405020304" pitchFamily="18" charset="0"/>
            </a:endParaRPr>
          </a:p>
          <a:p>
            <a:pPr algn="just" indent="0" marL="0" marR="0">
              <a:spcBef>
                <a:spcPts val="0"/>
              </a:spcBef>
              <a:spcAft>
                <a:spcPts val="0"/>
              </a:spcAft>
              <a:buNone/>
            </a:pPr>
            <a:r>
              <a:rPr b="1" dirty="0" lang="en-US">
                <a:ea typeface="Times New Roman" panose="02020603050405020304" pitchFamily="18" charset="0"/>
              </a:rPr>
              <a:t>a) ICD 10</a:t>
            </a:r>
          </a:p>
          <a:p>
            <a:pPr algn="just">
              <a:spcBef>
                <a:spcPts val="0"/>
              </a:spcBef>
            </a:pPr>
            <a:r>
              <a:rPr dirty="0" lang="en-US">
                <a:ea typeface="Times New Roman" panose="02020603050405020304" pitchFamily="18" charset="0"/>
              </a:rPr>
              <a:t>the ICD is the WHO system of classification, currently in its 10th edition, commonly referred to as ICD 10.</a:t>
            </a:r>
            <a:r>
              <a:rPr dirty="0" lang="en-US">
                <a:latin typeface="Arial" panose="020B0604020202020204" pitchFamily="34" charset="0"/>
                <a:ea typeface="Times New Roman" panose="02020603050405020304" pitchFamily="18" charset="0"/>
              </a:rPr>
              <a:t> </a:t>
            </a:r>
          </a:p>
          <a:p>
            <a:pPr algn="just" marL="0" marR="0">
              <a:spcBef>
                <a:spcPts val="0"/>
              </a:spcBef>
              <a:spcAft>
                <a:spcPts val="0"/>
              </a:spcAft>
            </a:pPr>
            <a:r>
              <a:rPr dirty="0" lang="en-US">
                <a:ea typeface="Times New Roman" panose="02020603050405020304" pitchFamily="18" charset="0"/>
              </a:rPr>
              <a:t>The main aims of the ICD 10 working party, when they drew up the classification system, were that they would create a system that:</a:t>
            </a:r>
          </a:p>
          <a:p>
            <a:pPr algn="just" indent="0" marL="0" marR="0">
              <a:spcBef>
                <a:spcPts val="0"/>
              </a:spcBef>
              <a:spcAft>
                <a:spcPts val="0"/>
              </a:spcAft>
              <a:buNone/>
            </a:pPr>
            <a:endParaRPr dirty="0" sz="4000" lang="en-US">
              <a:ea typeface="Times New Roman" panose="02020603050405020304" pitchFamily="18" charset="0"/>
            </a:endParaRPr>
          </a:p>
          <a:p>
            <a:pPr algn="just" indent="-457200" marR="0">
              <a:spcBef>
                <a:spcPts val="0"/>
              </a:spcBef>
              <a:spcAft>
                <a:spcPts val="0"/>
              </a:spcAft>
              <a:buFont typeface="Wingdings" panose="05000000000000000000" pitchFamily="2" charset="2"/>
              <a:buChar char="ü"/>
            </a:pPr>
            <a:r>
              <a:rPr dirty="0" lang="en-US">
                <a:ea typeface="Times New Roman" panose="02020603050405020304" pitchFamily="18" charset="0"/>
              </a:rPr>
              <a:t>Was suitable for international communication on statistics of     morbidity and mortality</a:t>
            </a:r>
            <a:endParaRPr dirty="0" sz="4000" lang="en-US">
              <a:ea typeface="Times New Roman" panose="02020603050405020304" pitchFamily="18" charset="0"/>
            </a:endParaRPr>
          </a:p>
          <a:p>
            <a:pPr indent="-457200" marR="0">
              <a:spcBef>
                <a:spcPts val="0"/>
              </a:spcBef>
              <a:spcAft>
                <a:spcPts val="0"/>
              </a:spcAft>
              <a:buFont typeface="Wingdings" panose="05000000000000000000" pitchFamily="2" charset="2"/>
              <a:buChar char="ü"/>
            </a:pPr>
            <a:r>
              <a:rPr dirty="0" lang="en-US">
                <a:ea typeface="Times New Roman" panose="02020603050405020304" pitchFamily="18" charset="0"/>
              </a:rPr>
              <a:t>Provides a reference for national and other psychiatric classifications</a:t>
            </a:r>
            <a:endParaRPr dirty="0" lang="en-US">
              <a:latin typeface="Arial" panose="020B0604020202020204" pitchFamily="34" charset="0"/>
              <a:ea typeface="Times New Roman" panose="02020603050405020304" pitchFamily="18" charset="0"/>
            </a:endParaRPr>
          </a:p>
          <a:p>
            <a:pPr indent="-457200" marR="0">
              <a:spcBef>
                <a:spcPts val="0"/>
              </a:spcBef>
              <a:spcAft>
                <a:spcPts val="0"/>
              </a:spcAft>
              <a:buFont typeface="Wingdings" panose="05000000000000000000" pitchFamily="2" charset="2"/>
              <a:buChar char="ü"/>
            </a:pPr>
            <a:r>
              <a:rPr dirty="0" lang="en-US">
                <a:ea typeface="Times New Roman" panose="02020603050405020304" pitchFamily="18" charset="0"/>
              </a:rPr>
              <a:t>Is acceptable and useful in research and clinical work</a:t>
            </a:r>
            <a:endParaRPr dirty="0" sz="4000" lang="en-US">
              <a:ea typeface="Times New Roman" panose="02020603050405020304" pitchFamily="18" charset="0"/>
            </a:endParaRPr>
          </a:p>
          <a:p>
            <a:pPr indent="-457200" marR="0">
              <a:spcBef>
                <a:spcPts val="0"/>
              </a:spcBef>
              <a:spcAft>
                <a:spcPts val="0"/>
              </a:spcAft>
              <a:buFont typeface="Wingdings" panose="05000000000000000000" pitchFamily="2" charset="2"/>
              <a:buChar char="ü"/>
            </a:pPr>
            <a:r>
              <a:rPr dirty="0" lang="en-US">
                <a:ea typeface="Times New Roman" panose="02020603050405020304" pitchFamily="18" charset="0"/>
              </a:rPr>
              <a:t>Contributes to education</a:t>
            </a:r>
            <a:endParaRPr dirty="0" sz="4000" lang="en-US">
              <a:ea typeface="Times New Roman" panose="02020603050405020304" pitchFamily="18" charset="0"/>
            </a:endParaRPr>
          </a:p>
          <a:p>
            <a:pPr algn="just" indent="0" lvl="0" marL="0" marR="0">
              <a:spcBef>
                <a:spcPts val="0"/>
              </a:spcBef>
              <a:spcAft>
                <a:spcPts val="0"/>
              </a:spcAft>
              <a:buSzPts val="1000"/>
              <a:buNone/>
              <a:tabLst>
                <a:tab algn="l" pos="457200"/>
              </a:tabLst>
            </a:pPr>
            <a:endParaRPr dirty="0" lang="en-US">
              <a:ea typeface="Times New Roman" panose="02020603050405020304" pitchFamily="18" charset="0"/>
            </a:endParaRPr>
          </a:p>
          <a:p>
            <a:pPr algn="just" indent="-342900" lvl="0" marL="342900" marR="0">
              <a:spcBef>
                <a:spcPts val="0"/>
              </a:spcBef>
              <a:spcAft>
                <a:spcPts val="0"/>
              </a:spcAft>
              <a:buSzPts val="1000"/>
              <a:buFont typeface="Symbol" panose="05050102010706020507" pitchFamily="18" charset="2"/>
              <a:buChar char=""/>
              <a:tabLst>
                <a:tab algn="l" pos="457200"/>
              </a:tabLst>
            </a:pPr>
            <a:endParaRPr dirty="0" lang="en-US">
              <a:ea typeface="Times New Roman" panose="02020603050405020304" pitchFamily="18" charset="0"/>
            </a:endParaRPr>
          </a:p>
          <a:p>
            <a:pPr algn="just" indent="-457200" marR="0">
              <a:spcBef>
                <a:spcPts val="0"/>
              </a:spcBef>
              <a:spcAft>
                <a:spcPts val="0"/>
              </a:spcAft>
              <a:buFont typeface="Wingdings" panose="05000000000000000000" pitchFamily="2" charset="2"/>
              <a:buChar char="ü"/>
            </a:pPr>
            <a:endParaRPr dirty="0" sz="4000" lang="en-US">
              <a:ea typeface="Times New Roman" panose="02020603050405020304" pitchFamily="18" charset="0"/>
            </a:endParaRPr>
          </a:p>
          <a:p>
            <a:pPr indent="0" marL="0">
              <a:buNone/>
            </a:pPr>
            <a:endParaRPr dirty="0" lang="en-US"/>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460" name=""/>
        <p:cNvGrpSpPr/>
        <p:nvPr/>
      </p:nvGrpSpPr>
      <p:grpSpPr>
        <a:xfrm>
          <a:off x="0" y="0"/>
          <a:ext cx="0" cy="0"/>
          <a:chOff x="0" y="0"/>
          <a:chExt cx="0" cy="0"/>
        </a:xfrm>
      </p:grpSpPr>
      <p:sp>
        <p:nvSpPr>
          <p:cNvPr id="1048850" name="Content Placeholder 2"/>
          <p:cNvSpPr>
            <a:spLocks noGrp="1"/>
          </p:cNvSpPr>
          <p:nvPr>
            <p:ph idx="1"/>
          </p:nvPr>
        </p:nvSpPr>
        <p:spPr>
          <a:xfrm>
            <a:off x="838200" y="301214"/>
            <a:ext cx="10515600" cy="6174890"/>
          </a:xfrm>
        </p:spPr>
        <p:txBody>
          <a:bodyPr>
            <a:normAutofit fontScale="85000" lnSpcReduction="20000"/>
          </a:bodyPr>
          <a:p>
            <a:pPr indent="0" marL="0">
              <a:buNone/>
            </a:pPr>
            <a:r>
              <a:rPr b="1" dirty="0" sz="3200" lang="en-US"/>
              <a:t>                   2. Histrionic personality disorder </a:t>
            </a:r>
          </a:p>
          <a:p>
            <a:r>
              <a:rPr dirty="0" lang="en-US"/>
              <a:t>Excessive attention seeking behavior, emotion</a:t>
            </a:r>
          </a:p>
          <a:p>
            <a:r>
              <a:rPr dirty="0" lang="en-US"/>
              <a:t>Threatened sense of attractiveness and self-esteem</a:t>
            </a:r>
          </a:p>
          <a:p>
            <a:r>
              <a:rPr dirty="0" lang="en-US"/>
              <a:t>Overly dramatic, inability to focus on facts and details, somatization.</a:t>
            </a:r>
          </a:p>
          <a:p>
            <a:r>
              <a:rPr dirty="0" lang="en-US"/>
              <a:t>Excessive emotionality</a:t>
            </a:r>
          </a:p>
          <a:p>
            <a:pPr indent="0" marL="0">
              <a:buNone/>
            </a:pPr>
            <a:r>
              <a:rPr b="1" dirty="0" lang="en-US"/>
              <a:t>PRAISE ME (CRITERIA)</a:t>
            </a:r>
          </a:p>
          <a:p>
            <a:pPr indent="0" marL="0">
              <a:buNone/>
            </a:pPr>
            <a:r>
              <a:rPr dirty="0" lang="en-US"/>
              <a:t>P: provocative behavior (seductive)</a:t>
            </a:r>
          </a:p>
          <a:p>
            <a:pPr indent="0" marL="0">
              <a:buNone/>
            </a:pPr>
            <a:r>
              <a:rPr dirty="0" lang="en-US"/>
              <a:t>R: relationship considered more intimate than they are</a:t>
            </a:r>
          </a:p>
          <a:p>
            <a:pPr indent="0" marL="0">
              <a:buNone/>
            </a:pPr>
            <a:r>
              <a:rPr dirty="0" lang="en-US"/>
              <a:t>A: attention (uncomfortable when they are not the center of attention)</a:t>
            </a:r>
          </a:p>
          <a:p>
            <a:pPr indent="0" marL="0">
              <a:buNone/>
            </a:pPr>
            <a:r>
              <a:rPr dirty="0" lang="en-US"/>
              <a:t>I: influenced easily</a:t>
            </a:r>
          </a:p>
          <a:p>
            <a:pPr indent="0" marL="0">
              <a:buNone/>
            </a:pPr>
            <a:r>
              <a:rPr dirty="0" lang="en-US"/>
              <a:t>S:style of speech (impressionistic, lacks details)</a:t>
            </a:r>
          </a:p>
          <a:p>
            <a:pPr indent="0" marL="0">
              <a:buNone/>
            </a:pPr>
            <a:r>
              <a:rPr dirty="0" lang="en-US"/>
              <a:t>E: emotions (rapidly shifting and shallow)</a:t>
            </a:r>
          </a:p>
          <a:p>
            <a:pPr indent="0" marL="0">
              <a:buNone/>
            </a:pPr>
            <a:r>
              <a:rPr dirty="0" lang="en-US"/>
              <a:t>M:make up (physical appearance used to draw attention to self)</a:t>
            </a:r>
          </a:p>
          <a:p>
            <a:pPr indent="0" marL="0">
              <a:buNone/>
            </a:pPr>
            <a:r>
              <a:rPr dirty="0" lang="en-US"/>
              <a:t>E:emotions exaggerated</a:t>
            </a:r>
          </a:p>
          <a:p>
            <a:pPr indent="0" marL="0">
              <a:buNone/>
            </a:pPr>
            <a:r>
              <a:rPr dirty="0" lang="en-US"/>
              <a:t>avoid excessive familiarity, show professional concern for feeling, and empathize objective issues</a:t>
            </a: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461" name=""/>
        <p:cNvGrpSpPr/>
        <p:nvPr/>
      </p:nvGrpSpPr>
      <p:grpSpPr>
        <a:xfrm>
          <a:off x="0" y="0"/>
          <a:ext cx="0" cy="0"/>
          <a:chOff x="0" y="0"/>
          <a:chExt cx="0" cy="0"/>
        </a:xfrm>
      </p:grpSpPr>
      <p:sp>
        <p:nvSpPr>
          <p:cNvPr id="1048851" name="Content Placeholder 2"/>
          <p:cNvSpPr>
            <a:spLocks noGrp="1"/>
          </p:cNvSpPr>
          <p:nvPr>
            <p:ph idx="1"/>
          </p:nvPr>
        </p:nvSpPr>
        <p:spPr>
          <a:xfrm>
            <a:off x="838200" y="376518"/>
            <a:ext cx="10515600" cy="6078070"/>
          </a:xfrm>
        </p:spPr>
        <p:txBody>
          <a:bodyPr>
            <a:normAutofit fontScale="92500" lnSpcReduction="10000"/>
          </a:bodyPr>
          <a:p>
            <a:pPr indent="0" marL="0">
              <a:buNone/>
            </a:pPr>
            <a:r>
              <a:rPr dirty="0" lang="en-US"/>
              <a:t>                         3</a:t>
            </a:r>
            <a:r>
              <a:rPr b="1" dirty="0" lang="en-US"/>
              <a:t>. NARCISSISTIC PERSONALITY DISORDER</a:t>
            </a:r>
          </a:p>
          <a:p>
            <a:r>
              <a:rPr dirty="0" lang="en-US"/>
              <a:t>grandiosity need for admiration, lack of apathy</a:t>
            </a:r>
          </a:p>
          <a:p>
            <a:r>
              <a:rPr dirty="0" lang="en-US"/>
              <a:t>Anxiety caused by doubts  of personal adequacy</a:t>
            </a:r>
          </a:p>
          <a:p>
            <a:r>
              <a:rPr dirty="0" lang="en-US"/>
              <a:t>Demanding, attitude of entitlement, denial of illness, alternating praise and devaluation of physician.</a:t>
            </a:r>
          </a:p>
          <a:p>
            <a:pPr indent="0" marL="0">
              <a:buNone/>
            </a:pPr>
            <a:r>
              <a:rPr b="1" dirty="0" lang="en-US"/>
              <a:t>Special (criteria)</a:t>
            </a:r>
          </a:p>
          <a:p>
            <a:pPr indent="0" marL="0">
              <a:buNone/>
            </a:pPr>
            <a:r>
              <a:rPr dirty="0" lang="en-US"/>
              <a:t>S:special (believes he or she is special and unique)</a:t>
            </a:r>
          </a:p>
          <a:p>
            <a:pPr indent="0" marL="0">
              <a:buNone/>
            </a:pPr>
            <a:r>
              <a:rPr dirty="0" lang="en-US"/>
              <a:t>P:preoccupied with fantasies</a:t>
            </a:r>
          </a:p>
          <a:p>
            <a:pPr indent="0" marL="0">
              <a:buNone/>
            </a:pPr>
            <a:r>
              <a:rPr dirty="0" lang="en-US"/>
              <a:t>E: entitlement</a:t>
            </a:r>
          </a:p>
          <a:p>
            <a:pPr indent="0" marL="0">
              <a:buNone/>
            </a:pPr>
            <a:r>
              <a:rPr dirty="0" lang="en-US"/>
              <a:t>C:conceit (grandiose sense of importance)</a:t>
            </a:r>
          </a:p>
          <a:p>
            <a:pPr indent="0" marL="0">
              <a:buNone/>
            </a:pPr>
            <a:r>
              <a:rPr dirty="0" lang="en-US"/>
              <a:t>I:interpersonal exploitation</a:t>
            </a:r>
          </a:p>
          <a:p>
            <a:pPr indent="0" marL="0">
              <a:buNone/>
            </a:pPr>
            <a:r>
              <a:rPr dirty="0" lang="en-US"/>
              <a:t>A:arrogant</a:t>
            </a:r>
          </a:p>
          <a:p>
            <a:pPr indent="0" marL="0">
              <a:buNone/>
            </a:pPr>
            <a:r>
              <a:rPr dirty="0" lang="en-US"/>
              <a:t>L:lacks empathy</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462" name=""/>
        <p:cNvGrpSpPr/>
        <p:nvPr/>
      </p:nvGrpSpPr>
      <p:grpSpPr>
        <a:xfrm>
          <a:off x="0" y="0"/>
          <a:ext cx="0" cy="0"/>
          <a:chOff x="0" y="0"/>
          <a:chExt cx="0" cy="0"/>
        </a:xfrm>
      </p:grpSpPr>
      <p:sp>
        <p:nvSpPr>
          <p:cNvPr id="1048852" name="Content Placeholder 2"/>
          <p:cNvSpPr>
            <a:spLocks noGrp="1"/>
          </p:cNvSpPr>
          <p:nvPr>
            <p:ph idx="1"/>
          </p:nvPr>
        </p:nvSpPr>
        <p:spPr>
          <a:xfrm>
            <a:off x="838200" y="268940"/>
            <a:ext cx="10515600" cy="6185647"/>
          </a:xfrm>
        </p:spPr>
        <p:txBody>
          <a:bodyPr>
            <a:normAutofit fontScale="85000" lnSpcReduction="20000"/>
          </a:bodyPr>
          <a:p>
            <a:pPr indent="0" marL="0">
              <a:buNone/>
            </a:pPr>
            <a:r>
              <a:rPr b="1" dirty="0" sz="3200" lang="en-US"/>
              <a:t>                        4. borderline personality disorder</a:t>
            </a:r>
          </a:p>
          <a:p>
            <a:r>
              <a:rPr dirty="0" lang="en-US"/>
              <a:t>Instability in interpersonal relationship, self image and effects</a:t>
            </a:r>
          </a:p>
          <a:p>
            <a:r>
              <a:rPr dirty="0" lang="en-US"/>
              <a:t>Fear of rejection and abandonment, self destructive, idealization and devaluation of the physician.</a:t>
            </a:r>
          </a:p>
          <a:p>
            <a:r>
              <a:rPr dirty="0" lang="en-US"/>
              <a:t>Avoid excessive familiarity ; schedule regular visits, provide clear non technical explanations, tolerate angry out burst, but set limits, maintain awareness of personal feelings, consult a psychiatric</a:t>
            </a:r>
          </a:p>
          <a:p>
            <a:pPr indent="0" marL="0">
              <a:buNone/>
            </a:pPr>
            <a:r>
              <a:rPr b="1" dirty="0" lang="en-US"/>
              <a:t>Am suicide( criteria)</a:t>
            </a:r>
          </a:p>
          <a:p>
            <a:pPr indent="0" marL="0">
              <a:buNone/>
            </a:pPr>
            <a:r>
              <a:rPr dirty="0" lang="en-US"/>
              <a:t>A:abadonment</a:t>
            </a:r>
          </a:p>
          <a:p>
            <a:pPr indent="0" marL="0">
              <a:buNone/>
            </a:pPr>
            <a:r>
              <a:rPr dirty="0" lang="en-US"/>
              <a:t>M: mood instability ( marked reactivity of mood)</a:t>
            </a:r>
          </a:p>
          <a:p>
            <a:pPr indent="0" marL="0">
              <a:buNone/>
            </a:pPr>
            <a:r>
              <a:rPr dirty="0" lang="en-US"/>
              <a:t>S: suicidal (self mutilating) behavior</a:t>
            </a:r>
          </a:p>
          <a:p>
            <a:pPr indent="0" marL="0">
              <a:buNone/>
            </a:pPr>
            <a:r>
              <a:rPr dirty="0" lang="en-US"/>
              <a:t>U; unstable and intense relationship</a:t>
            </a:r>
          </a:p>
          <a:p>
            <a:pPr indent="0" marL="0">
              <a:buNone/>
            </a:pPr>
            <a:r>
              <a:rPr dirty="0" lang="en-US"/>
              <a:t>I: impulsive</a:t>
            </a:r>
          </a:p>
          <a:p>
            <a:pPr indent="0" marL="0">
              <a:buNone/>
            </a:pPr>
            <a:r>
              <a:rPr dirty="0" lang="en-US"/>
              <a:t>C; control of anger</a:t>
            </a:r>
          </a:p>
          <a:p>
            <a:pPr indent="0" marL="0">
              <a:buNone/>
            </a:pPr>
            <a:r>
              <a:rPr dirty="0" lang="en-US"/>
              <a:t>I: identity disturbance</a:t>
            </a:r>
          </a:p>
          <a:p>
            <a:pPr indent="0" marL="0">
              <a:buNone/>
            </a:pPr>
            <a:r>
              <a:rPr dirty="0" lang="en-US"/>
              <a:t>D: dissociative( or paranoid) symptoms that are transient and stress related</a:t>
            </a:r>
          </a:p>
          <a:p>
            <a:pPr indent="0" marL="0">
              <a:buNone/>
            </a:pPr>
            <a:r>
              <a:rPr dirty="0" lang="en-US"/>
              <a:t>E:emptiness </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463" name=""/>
        <p:cNvGrpSpPr/>
        <p:nvPr/>
      </p:nvGrpSpPr>
      <p:grpSpPr>
        <a:xfrm>
          <a:off x="0" y="0"/>
          <a:ext cx="0" cy="0"/>
          <a:chOff x="0" y="0"/>
          <a:chExt cx="0" cy="0"/>
        </a:xfrm>
      </p:grpSpPr>
      <p:sp>
        <p:nvSpPr>
          <p:cNvPr id="1048853" name="Content Placeholder 2"/>
          <p:cNvSpPr>
            <a:spLocks noGrp="1"/>
          </p:cNvSpPr>
          <p:nvPr>
            <p:ph idx="1"/>
          </p:nvPr>
        </p:nvSpPr>
        <p:spPr>
          <a:xfrm>
            <a:off x="580016" y="201219"/>
            <a:ext cx="10515600" cy="6414733"/>
          </a:xfrm>
        </p:spPr>
        <p:txBody>
          <a:bodyPr>
            <a:normAutofit fontScale="92500" lnSpcReduction="20000"/>
          </a:bodyPr>
          <a:p>
            <a:pPr indent="0" marL="0">
              <a:buNone/>
            </a:pPr>
            <a:r>
              <a:rPr b="1" dirty="0" lang="en-US"/>
              <a:t>          Cluster C: ANXIOUS, FEARFUL GROUP  (NEUROTICS)</a:t>
            </a:r>
          </a:p>
          <a:p>
            <a:pPr indent="0" marL="0">
              <a:buNone/>
            </a:pPr>
            <a:r>
              <a:rPr b="1" dirty="0" lang="en-US"/>
              <a:t>1.avoidant personality disorder;</a:t>
            </a:r>
          </a:p>
          <a:p>
            <a:r>
              <a:rPr dirty="0" lang="en-US"/>
              <a:t>Social inhibition</a:t>
            </a:r>
          </a:p>
          <a:p>
            <a:r>
              <a:rPr dirty="0" lang="en-US"/>
              <a:t>Feelings of inadequacy</a:t>
            </a:r>
          </a:p>
          <a:p>
            <a:r>
              <a:rPr dirty="0" lang="en-US"/>
              <a:t>Hypersensitive to criticism</a:t>
            </a:r>
          </a:p>
          <a:p>
            <a:pPr indent="0" marL="0">
              <a:buNone/>
            </a:pPr>
            <a:r>
              <a:rPr b="1" dirty="0" lang="en-US"/>
              <a:t>Cringes (criteria)</a:t>
            </a:r>
          </a:p>
          <a:p>
            <a:pPr indent="0" marL="0">
              <a:buNone/>
            </a:pPr>
            <a:r>
              <a:rPr b="1" dirty="0" lang="en-US"/>
              <a:t>C</a:t>
            </a:r>
            <a:r>
              <a:rPr dirty="0" lang="en-US"/>
              <a:t>: certainty (of being like required before willing to get involved with others.</a:t>
            </a:r>
          </a:p>
          <a:p>
            <a:pPr indent="0" marL="0">
              <a:buNone/>
            </a:pPr>
            <a:r>
              <a:rPr dirty="0" lang="en-US"/>
              <a:t>R: rejection (or criticism) preoccupies ones thoughts in social situations.</a:t>
            </a:r>
          </a:p>
          <a:p>
            <a:pPr indent="0" marL="0">
              <a:buNone/>
            </a:pPr>
            <a:r>
              <a:rPr dirty="0" lang="en-US"/>
              <a:t>I:intimate relationship ( restrained in intimate relationship because of fear of being shamed)</a:t>
            </a:r>
          </a:p>
          <a:p>
            <a:pPr indent="0" marL="0">
              <a:buNone/>
            </a:pPr>
            <a:r>
              <a:rPr dirty="0" lang="en-US"/>
              <a:t>N: new interpersonal relation ship is inhibited.</a:t>
            </a:r>
          </a:p>
          <a:p>
            <a:pPr indent="0" marL="0">
              <a:buNone/>
            </a:pPr>
            <a:r>
              <a:rPr dirty="0" lang="en-US"/>
              <a:t>G: gets around occupational activity (involving significant interpersonal contact) </a:t>
            </a:r>
          </a:p>
          <a:p>
            <a:pPr indent="0" lvl="0" marL="0">
              <a:buNone/>
            </a:pPr>
            <a:r>
              <a:rPr dirty="0" lang="en-US"/>
              <a:t>E; embarrassment  (</a:t>
            </a:r>
            <a:r>
              <a:rPr dirty="0" lang="en-US">
                <a:solidFill>
                  <a:prstClr val="black"/>
                </a:solidFill>
              </a:rPr>
              <a:t>potential) </a:t>
            </a:r>
            <a:r>
              <a:rPr dirty="0" lang="en-US"/>
              <a:t>prevents taking new activity or taking personal risks.</a:t>
            </a:r>
          </a:p>
          <a:p>
            <a:pPr indent="0" lvl="0" marL="0">
              <a:buNone/>
            </a:pPr>
            <a:r>
              <a:rPr dirty="0" lang="en-US"/>
              <a:t>S: self viewed as un appealing, inept or inferior</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464" name=""/>
        <p:cNvGrpSpPr/>
        <p:nvPr/>
      </p:nvGrpSpPr>
      <p:grpSpPr>
        <a:xfrm>
          <a:off x="0" y="0"/>
          <a:ext cx="0" cy="0"/>
          <a:chOff x="0" y="0"/>
          <a:chExt cx="0" cy="0"/>
        </a:xfrm>
      </p:grpSpPr>
      <p:sp>
        <p:nvSpPr>
          <p:cNvPr id="1048854" name="Content Placeholder 2"/>
          <p:cNvSpPr>
            <a:spLocks noGrp="1"/>
          </p:cNvSpPr>
          <p:nvPr>
            <p:ph idx="1"/>
          </p:nvPr>
        </p:nvSpPr>
        <p:spPr>
          <a:xfrm>
            <a:off x="816685" y="268941"/>
            <a:ext cx="10515600" cy="6347012"/>
          </a:xfrm>
        </p:spPr>
        <p:txBody>
          <a:bodyPr>
            <a:normAutofit fontScale="92500" lnSpcReduction="20000"/>
          </a:bodyPr>
          <a:p>
            <a:pPr indent="0" marL="0">
              <a:buNone/>
            </a:pPr>
            <a:r>
              <a:rPr b="1" dirty="0" lang="en-US"/>
              <a:t>                             2. Dependent personality disorder</a:t>
            </a:r>
          </a:p>
          <a:p>
            <a:r>
              <a:rPr dirty="0" lang="en-US"/>
              <a:t>Excessive need to be taken care of</a:t>
            </a:r>
          </a:p>
          <a:p>
            <a:r>
              <a:rPr dirty="0" lang="en-US"/>
              <a:t>Submissive behavior</a:t>
            </a:r>
          </a:p>
          <a:p>
            <a:r>
              <a:rPr dirty="0" lang="en-US"/>
              <a:t>Fear off separation</a:t>
            </a:r>
          </a:p>
          <a:p>
            <a:pPr indent="0" marL="0">
              <a:buNone/>
            </a:pPr>
            <a:r>
              <a:rPr b="1" dirty="0" lang="en-US"/>
              <a:t>Reliance (criteria)</a:t>
            </a:r>
          </a:p>
          <a:p>
            <a:pPr indent="0" marL="0">
              <a:buNone/>
            </a:pPr>
            <a:r>
              <a:rPr dirty="0" lang="en-US"/>
              <a:t>R </a:t>
            </a:r>
            <a:r>
              <a:rPr b="1" dirty="0" lang="en-US"/>
              <a:t>: </a:t>
            </a:r>
            <a:r>
              <a:rPr dirty="0" lang="en-US"/>
              <a:t>reassurance required for decision</a:t>
            </a:r>
          </a:p>
          <a:p>
            <a:pPr indent="0" marL="0">
              <a:buNone/>
            </a:pPr>
            <a:r>
              <a:rPr dirty="0" lang="en-US"/>
              <a:t>E:expressing disagreement difficulty( due to fear of loss of support or approval.</a:t>
            </a:r>
          </a:p>
          <a:p>
            <a:pPr indent="0" marL="0">
              <a:buNone/>
            </a:pPr>
            <a:r>
              <a:rPr dirty="0" lang="en-US"/>
              <a:t>L:life responsibility( needs to have these assumed by others</a:t>
            </a:r>
          </a:p>
          <a:p>
            <a:pPr indent="0" marL="0">
              <a:buNone/>
            </a:pPr>
            <a:r>
              <a:rPr dirty="0" lang="en-US"/>
              <a:t>I:initiating projects difficulty due to lack of self confidence</a:t>
            </a:r>
          </a:p>
          <a:p>
            <a:pPr indent="0" marL="0">
              <a:buNone/>
            </a:pPr>
            <a:r>
              <a:rPr dirty="0" lang="en-US"/>
              <a:t>A:alone ( feels helpless and discomfort when  alone)</a:t>
            </a:r>
          </a:p>
          <a:p>
            <a:pPr indent="0" marL="0">
              <a:buNone/>
            </a:pPr>
            <a:r>
              <a:rPr dirty="0" lang="en-US"/>
              <a:t>N: nurturance(goes to excessive lengths to obtain nurturance and support)</a:t>
            </a:r>
          </a:p>
          <a:p>
            <a:pPr indent="0" marL="0">
              <a:buNone/>
            </a:pPr>
            <a:r>
              <a:rPr dirty="0" lang="en-US"/>
              <a:t>C: companionship (another relationship)sought urgently when close relationship ends</a:t>
            </a:r>
          </a:p>
          <a:p>
            <a:pPr indent="0" marL="0">
              <a:buNone/>
            </a:pPr>
            <a:r>
              <a:rPr dirty="0" lang="en-US"/>
              <a:t>E: exaggerated fears of being left to care for self</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465" name=""/>
        <p:cNvGrpSpPr/>
        <p:nvPr/>
      </p:nvGrpSpPr>
      <p:grpSpPr>
        <a:xfrm>
          <a:off x="0" y="0"/>
          <a:ext cx="0" cy="0"/>
          <a:chOff x="0" y="0"/>
          <a:chExt cx="0" cy="0"/>
        </a:xfrm>
      </p:grpSpPr>
      <p:sp>
        <p:nvSpPr>
          <p:cNvPr id="1048855" name="Content Placeholder 2"/>
          <p:cNvSpPr>
            <a:spLocks noGrp="1"/>
          </p:cNvSpPr>
          <p:nvPr>
            <p:ph idx="1"/>
          </p:nvPr>
        </p:nvSpPr>
        <p:spPr>
          <a:xfrm>
            <a:off x="570155" y="193639"/>
            <a:ext cx="10557734" cy="6583680"/>
          </a:xfrm>
        </p:spPr>
        <p:txBody>
          <a:bodyPr>
            <a:normAutofit lnSpcReduction="10000"/>
          </a:bodyPr>
          <a:p>
            <a:pPr indent="0" marL="0">
              <a:buNone/>
            </a:pPr>
            <a:r>
              <a:rPr b="1" dirty="0" lang="en-US"/>
              <a:t>                  3. Obsessive - compulsive personality</a:t>
            </a:r>
          </a:p>
          <a:p>
            <a:r>
              <a:rPr dirty="0" lang="en-US"/>
              <a:t>Preoccupied with orderliness and perfectionism</a:t>
            </a:r>
          </a:p>
          <a:p>
            <a:r>
              <a:rPr dirty="0" lang="en-US"/>
              <a:t>Mental and interpersonal control</a:t>
            </a:r>
          </a:p>
          <a:p>
            <a:pPr indent="0" marL="0">
              <a:buNone/>
            </a:pPr>
            <a:r>
              <a:rPr b="1" dirty="0" lang="en-US"/>
              <a:t>Law firms (criteria)</a:t>
            </a:r>
          </a:p>
          <a:p>
            <a:pPr indent="0" marL="0">
              <a:buNone/>
            </a:pPr>
            <a:r>
              <a:rPr b="1" dirty="0" lang="en-US"/>
              <a:t>L: </a:t>
            </a:r>
            <a:r>
              <a:rPr dirty="0" lang="en-US"/>
              <a:t>loses point of activity( due to preoccupation with details</a:t>
            </a:r>
          </a:p>
          <a:p>
            <a:pPr indent="0" marL="0">
              <a:buNone/>
            </a:pPr>
            <a:r>
              <a:rPr dirty="0" lang="en-US"/>
              <a:t>A : ability to complete task is compromised by perfectionism</a:t>
            </a:r>
          </a:p>
          <a:p>
            <a:pPr indent="0" marL="0">
              <a:buNone/>
            </a:pPr>
            <a:r>
              <a:rPr dirty="0" lang="en-US"/>
              <a:t>W: worthless objects (unable to discard)</a:t>
            </a:r>
          </a:p>
          <a:p>
            <a:pPr indent="0" marL="0">
              <a:buNone/>
            </a:pPr>
            <a:r>
              <a:rPr dirty="0" lang="en-US"/>
              <a:t>F: friends ( and leisure activities) excluded due to preoccupation with 	work</a:t>
            </a:r>
          </a:p>
          <a:p>
            <a:pPr indent="0" marL="0">
              <a:buNone/>
            </a:pPr>
            <a:r>
              <a:rPr dirty="0" lang="en-US"/>
              <a:t>I : inflexible, scrupulous, over conscientious (on ethics, values, or 	morality, not accounted for by religion</a:t>
            </a:r>
          </a:p>
          <a:p>
            <a:pPr indent="0" marL="0">
              <a:buNone/>
            </a:pPr>
            <a:r>
              <a:rPr dirty="0" lang="en-US"/>
              <a:t>R: </a:t>
            </a:r>
            <a:r>
              <a:rPr dirty="0" lang="en-US" err="1"/>
              <a:t>relactant</a:t>
            </a:r>
            <a:r>
              <a:rPr dirty="0" lang="en-US"/>
              <a:t> to delegate(unless other submit to exact guidelines)</a:t>
            </a:r>
          </a:p>
          <a:p>
            <a:pPr indent="0" marL="0">
              <a:buNone/>
            </a:pPr>
            <a:r>
              <a:rPr dirty="0" lang="en-US"/>
              <a:t>M: miserly towards self and others</a:t>
            </a:r>
          </a:p>
          <a:p>
            <a:pPr indent="0" marL="0">
              <a:buNone/>
            </a:pPr>
            <a:r>
              <a:rPr dirty="0" lang="en-US"/>
              <a:t>S : stubbornness and rigidity</a:t>
            </a:r>
          </a:p>
          <a:p>
            <a:pPr indent="0" marL="0">
              <a:buNone/>
            </a:pPr>
            <a:endParaRPr b="1"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graphicFrame>
        <p:nvGraphicFramePr>
          <p:cNvPr id="4194304" name="Content Placeholder 3"/>
          <p:cNvGraphicFramePr>
            <a:graphicFrameLocks noGrp="1"/>
          </p:cNvGraphicFramePr>
          <p:nvPr>
            <p:ph idx="1"/>
          </p:nvPr>
        </p:nvGraphicFramePr>
        <p:xfrm>
          <a:off x="623944" y="258183"/>
          <a:ext cx="11246220" cy="6368527"/>
        </p:xfrm>
        <a:graphic>
          <a:graphicData uri="http://schemas.openxmlformats.org/drawingml/2006/table">
            <a:tbl>
              <a:tblPr/>
              <a:tblGrid>
                <a:gridCol w="748738"/>
                <a:gridCol w="10497482"/>
              </a:tblGrid>
              <a:tr h="464290">
                <a:tc>
                  <a:txBody>
                    <a:bodyPr/>
                    <a:p>
                      <a:pPr algn="just" marL="0" marR="0">
                        <a:spcBef>
                          <a:spcPts val="0"/>
                        </a:spcBef>
                        <a:spcAft>
                          <a:spcPts val="0"/>
                        </a:spcAft>
                      </a:pPr>
                      <a:r>
                        <a:rPr sz="2400" lang="en-US">
                          <a:effectLst/>
                          <a:latin typeface="+mn-lt"/>
                          <a:ea typeface="Times New Roman" panose="02020603050405020304" pitchFamily="18" charset="0"/>
                        </a:rPr>
                        <a:t> F0  </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p>
                      <a:pPr algn="l" marL="0" marR="0">
                        <a:spcBef>
                          <a:spcPts val="0"/>
                        </a:spcBef>
                        <a:spcAft>
                          <a:spcPts val="0"/>
                        </a:spcAft>
                      </a:pPr>
                      <a:r>
                        <a:rPr dirty="0" sz="2400" lang="en-US">
                          <a:effectLst/>
                          <a:latin typeface="+mn-lt"/>
                          <a:ea typeface="Times New Roman" panose="02020603050405020304" pitchFamily="18" charset="0"/>
                        </a:rPr>
                        <a:t> Organic, including symptomatic mental disorders.</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528740">
                <a:tc>
                  <a:txBody>
                    <a:bodyPr/>
                    <a:p>
                      <a:pPr algn="just" marL="0" marR="0">
                        <a:spcBef>
                          <a:spcPts val="0"/>
                        </a:spcBef>
                        <a:spcAft>
                          <a:spcPts val="0"/>
                        </a:spcAft>
                      </a:pPr>
                      <a:r>
                        <a:rPr sz="2400" lang="en-US">
                          <a:effectLst/>
                          <a:latin typeface="+mn-lt"/>
                          <a:ea typeface="Times New Roman" panose="02020603050405020304" pitchFamily="18" charset="0"/>
                        </a:rPr>
                        <a:t> F1</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p>
                      <a:pPr algn="l" marL="0" marR="0">
                        <a:spcBef>
                          <a:spcPts val="0"/>
                        </a:spcBef>
                        <a:spcAft>
                          <a:spcPts val="0"/>
                        </a:spcAft>
                      </a:pPr>
                      <a:r>
                        <a:rPr dirty="0" sz="2400" lang="en-US">
                          <a:effectLst/>
                          <a:latin typeface="+mn-lt"/>
                          <a:ea typeface="Times New Roman" panose="02020603050405020304" pitchFamily="18" charset="0"/>
                        </a:rPr>
                        <a:t> Mental and behaviour disorders due to psychoactive substance use.</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464290">
                <a:tc>
                  <a:txBody>
                    <a:bodyPr/>
                    <a:p>
                      <a:pPr algn="just" marL="0" marR="0">
                        <a:spcBef>
                          <a:spcPts val="0"/>
                        </a:spcBef>
                        <a:spcAft>
                          <a:spcPts val="0"/>
                        </a:spcAft>
                      </a:pPr>
                      <a:r>
                        <a:rPr sz="2400" lang="en-US">
                          <a:effectLst/>
                          <a:latin typeface="+mn-lt"/>
                          <a:ea typeface="Times New Roman" panose="02020603050405020304" pitchFamily="18" charset="0"/>
                        </a:rPr>
                        <a:t> F2</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p>
                      <a:pPr algn="l" marL="0" marR="0">
                        <a:spcBef>
                          <a:spcPts val="0"/>
                        </a:spcBef>
                        <a:spcAft>
                          <a:spcPts val="0"/>
                        </a:spcAft>
                      </a:pPr>
                      <a:r>
                        <a:rPr dirty="0" sz="2400" lang="en-US">
                          <a:effectLst/>
                          <a:latin typeface="+mn-lt"/>
                          <a:ea typeface="Times New Roman" panose="02020603050405020304" pitchFamily="18" charset="0"/>
                        </a:rPr>
                        <a:t> Schizophrenia, schizotypal and delusional disorders.</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464290">
                <a:tc>
                  <a:txBody>
                    <a:bodyPr/>
                    <a:p>
                      <a:pPr algn="just" marL="0" marR="0">
                        <a:spcBef>
                          <a:spcPts val="0"/>
                        </a:spcBef>
                        <a:spcAft>
                          <a:spcPts val="0"/>
                        </a:spcAft>
                      </a:pPr>
                      <a:r>
                        <a:rPr sz="2400" lang="en-US">
                          <a:effectLst/>
                          <a:latin typeface="+mn-lt"/>
                          <a:ea typeface="Times New Roman" panose="02020603050405020304" pitchFamily="18" charset="0"/>
                        </a:rPr>
                        <a:t> F3</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p>
                      <a:pPr algn="l" marL="0" marR="0">
                        <a:spcBef>
                          <a:spcPts val="0"/>
                        </a:spcBef>
                        <a:spcAft>
                          <a:spcPts val="0"/>
                        </a:spcAft>
                      </a:pPr>
                      <a:r>
                        <a:rPr dirty="0" sz="2400" lang="en-US">
                          <a:effectLst/>
                          <a:latin typeface="+mn-lt"/>
                          <a:ea typeface="Times New Roman" panose="02020603050405020304" pitchFamily="18" charset="0"/>
                        </a:rPr>
                        <a:t> Mood (affective) disorders.</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464290">
                <a:tc>
                  <a:txBody>
                    <a:bodyPr/>
                    <a:p>
                      <a:pPr algn="just" marL="0" marR="0">
                        <a:spcBef>
                          <a:spcPts val="0"/>
                        </a:spcBef>
                        <a:spcAft>
                          <a:spcPts val="0"/>
                        </a:spcAft>
                      </a:pPr>
                      <a:r>
                        <a:rPr sz="2400" lang="en-US">
                          <a:effectLst/>
                          <a:latin typeface="+mn-lt"/>
                          <a:ea typeface="Times New Roman" panose="02020603050405020304" pitchFamily="18" charset="0"/>
                        </a:rPr>
                        <a:t> F4</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p>
                      <a:pPr algn="l" marL="0" marR="0">
                        <a:spcBef>
                          <a:spcPts val="0"/>
                        </a:spcBef>
                        <a:spcAft>
                          <a:spcPts val="0"/>
                        </a:spcAft>
                      </a:pPr>
                      <a:r>
                        <a:rPr dirty="0" sz="2400" lang="en-US">
                          <a:effectLst/>
                          <a:latin typeface="+mn-lt"/>
                          <a:ea typeface="Times New Roman" panose="02020603050405020304" pitchFamily="18" charset="0"/>
                        </a:rPr>
                        <a:t> Neurotic, stress related and somatoform disorders.</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908738">
                <a:tc>
                  <a:txBody>
                    <a:bodyPr/>
                    <a:p>
                      <a:pPr algn="just" marL="0" marR="0">
                        <a:spcBef>
                          <a:spcPts val="0"/>
                        </a:spcBef>
                        <a:spcAft>
                          <a:spcPts val="0"/>
                        </a:spcAft>
                      </a:pPr>
                      <a:r>
                        <a:rPr sz="2400" lang="en-US">
                          <a:effectLst/>
                          <a:latin typeface="+mn-lt"/>
                          <a:ea typeface="Times New Roman" panose="02020603050405020304" pitchFamily="18" charset="0"/>
                        </a:rPr>
                        <a:t> F5</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p>
                      <a:pPr algn="l" marL="0" marR="0">
                        <a:spcBef>
                          <a:spcPts val="0"/>
                        </a:spcBef>
                        <a:spcAft>
                          <a:spcPts val="0"/>
                        </a:spcAft>
                      </a:pPr>
                      <a:r>
                        <a:rPr dirty="0" sz="2400" lang="en-US">
                          <a:effectLst/>
                          <a:latin typeface="+mn-lt"/>
                          <a:ea typeface="Times New Roman" panose="02020603050405020304" pitchFamily="18" charset="0"/>
                        </a:rPr>
                        <a:t> Behavioural syndromes associated with physiological disturbances </a:t>
                      </a:r>
                      <a:br>
                        <a:rPr dirty="0" sz="2400" lang="en-US">
                          <a:effectLst/>
                          <a:latin typeface="+mn-lt"/>
                          <a:ea typeface="Times New Roman" panose="02020603050405020304" pitchFamily="18" charset="0"/>
                        </a:rPr>
                      </a:br>
                      <a:r>
                        <a:rPr dirty="0" sz="2400" lang="en-US">
                          <a:effectLst/>
                          <a:latin typeface="+mn-lt"/>
                          <a:ea typeface="Times New Roman" panose="02020603050405020304" pitchFamily="18" charset="0"/>
                        </a:rPr>
                        <a:t> and physical factors.</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464290">
                <a:tc>
                  <a:txBody>
                    <a:bodyPr/>
                    <a:p>
                      <a:pPr algn="just" marL="0" marR="0">
                        <a:spcBef>
                          <a:spcPts val="0"/>
                        </a:spcBef>
                        <a:spcAft>
                          <a:spcPts val="0"/>
                        </a:spcAft>
                      </a:pPr>
                      <a:r>
                        <a:rPr sz="2400" lang="en-US">
                          <a:effectLst/>
                          <a:latin typeface="+mn-lt"/>
                          <a:ea typeface="Times New Roman" panose="02020603050405020304" pitchFamily="18" charset="0"/>
                        </a:rPr>
                        <a:t> F6</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p>
                      <a:pPr algn="l" marL="0" marR="0">
                        <a:spcBef>
                          <a:spcPts val="0"/>
                        </a:spcBef>
                        <a:spcAft>
                          <a:spcPts val="0"/>
                        </a:spcAft>
                      </a:pPr>
                      <a:r>
                        <a:rPr dirty="0" sz="2400" lang="en-US">
                          <a:effectLst/>
                          <a:latin typeface="+mn-lt"/>
                          <a:ea typeface="Times New Roman" panose="02020603050405020304" pitchFamily="18" charset="0"/>
                        </a:rPr>
                        <a:t> Disorders of adult personality and behaviour.</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464290">
                <a:tc>
                  <a:txBody>
                    <a:bodyPr/>
                    <a:p>
                      <a:pPr algn="just" marL="0" marR="0">
                        <a:spcBef>
                          <a:spcPts val="0"/>
                        </a:spcBef>
                        <a:spcAft>
                          <a:spcPts val="0"/>
                        </a:spcAft>
                      </a:pPr>
                      <a:r>
                        <a:rPr sz="2400" lang="en-US">
                          <a:effectLst/>
                          <a:latin typeface="+mn-lt"/>
                          <a:ea typeface="Times New Roman" panose="02020603050405020304" pitchFamily="18" charset="0"/>
                        </a:rPr>
                        <a:t> F7</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p>
                      <a:pPr algn="l" marL="0" marR="0">
                        <a:spcBef>
                          <a:spcPts val="0"/>
                        </a:spcBef>
                        <a:spcAft>
                          <a:spcPts val="0"/>
                        </a:spcAft>
                      </a:pPr>
                      <a:r>
                        <a:rPr dirty="0" sz="2400" lang="en-US">
                          <a:effectLst/>
                          <a:latin typeface="+mn-lt"/>
                          <a:ea typeface="Times New Roman" panose="02020603050405020304" pitchFamily="18" charset="0"/>
                        </a:rPr>
                        <a:t> Mental retardation.</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792122">
                <a:tc>
                  <a:txBody>
                    <a:bodyPr/>
                    <a:p>
                      <a:pPr algn="just" marL="0" marR="0">
                        <a:spcBef>
                          <a:spcPts val="0"/>
                        </a:spcBef>
                        <a:spcAft>
                          <a:spcPts val="0"/>
                        </a:spcAft>
                      </a:pPr>
                      <a:r>
                        <a:rPr sz="2400" lang="en-US">
                          <a:effectLst/>
                          <a:latin typeface="+mn-lt"/>
                          <a:ea typeface="Times New Roman" panose="02020603050405020304" pitchFamily="18" charset="0"/>
                        </a:rPr>
                        <a:t> F8</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p>
                      <a:pPr algn="l" marL="0" marR="0">
                        <a:spcBef>
                          <a:spcPts val="0"/>
                        </a:spcBef>
                        <a:spcAft>
                          <a:spcPts val="0"/>
                        </a:spcAft>
                      </a:pPr>
                      <a:r>
                        <a:rPr dirty="0" sz="2400" lang="en-US">
                          <a:effectLst/>
                          <a:latin typeface="+mn-lt"/>
                          <a:ea typeface="Times New Roman" panose="02020603050405020304" pitchFamily="18" charset="0"/>
                        </a:rPr>
                        <a:t> Disorders of psychological development.</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1353187">
                <a:tc>
                  <a:txBody>
                    <a:bodyPr/>
                    <a:p>
                      <a:pPr algn="just" marL="0" marR="0">
                        <a:spcBef>
                          <a:spcPts val="0"/>
                        </a:spcBef>
                        <a:spcAft>
                          <a:spcPts val="0"/>
                        </a:spcAft>
                      </a:pPr>
                      <a:r>
                        <a:rPr dirty="0" sz="2400" lang="en-US">
                          <a:effectLst/>
                          <a:latin typeface="+mn-lt"/>
                          <a:ea typeface="Times New Roman" panose="02020603050405020304" pitchFamily="18" charset="0"/>
                        </a:rPr>
                        <a:t> F9</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p>
                      <a:pPr algn="l" marL="0" marR="0">
                        <a:spcBef>
                          <a:spcPts val="0"/>
                        </a:spcBef>
                        <a:spcAft>
                          <a:spcPts val="0"/>
                        </a:spcAft>
                      </a:pPr>
                      <a:r>
                        <a:rPr dirty="0" sz="2400" lang="en-US">
                          <a:effectLst/>
                          <a:latin typeface="+mn-lt"/>
                          <a:ea typeface="Times New Roman" panose="02020603050405020304" pitchFamily="18" charset="0"/>
                        </a:rPr>
                        <a:t> Behavioural and emotional disorders with onset usually occurring in </a:t>
                      </a:r>
                      <a:br>
                        <a:rPr dirty="0" sz="2400" lang="en-US">
                          <a:effectLst/>
                          <a:latin typeface="+mn-lt"/>
                          <a:ea typeface="Times New Roman" panose="02020603050405020304" pitchFamily="18" charset="0"/>
                        </a:rPr>
                      </a:br>
                      <a:r>
                        <a:rPr dirty="0" sz="2400" lang="en-US">
                          <a:effectLst/>
                          <a:latin typeface="+mn-lt"/>
                          <a:ea typeface="Times New Roman" panose="02020603050405020304" pitchFamily="18" charset="0"/>
                        </a:rPr>
                        <a:t> childhood or adolescence.</a:t>
                      </a: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624" name="Content Placeholder 2"/>
          <p:cNvSpPr>
            <a:spLocks noGrp="1"/>
          </p:cNvSpPr>
          <p:nvPr>
            <p:ph idx="1"/>
          </p:nvPr>
        </p:nvSpPr>
        <p:spPr>
          <a:xfrm>
            <a:off x="838200" y="333486"/>
            <a:ext cx="10515600" cy="6239435"/>
          </a:xfrm>
        </p:spPr>
        <p:txBody>
          <a:bodyPr/>
          <a:p>
            <a:pPr algn="just" indent="0" lvl="0" marL="0" marR="0">
              <a:spcBef>
                <a:spcPts val="0"/>
              </a:spcBef>
              <a:spcAft>
                <a:spcPts val="0"/>
              </a:spcAft>
              <a:buSzPts val="1000"/>
              <a:buNone/>
              <a:tabLst>
                <a:tab algn="l" pos="457200"/>
              </a:tabLst>
            </a:pPr>
            <a:r>
              <a:rPr dirty="0" lang="en-US">
                <a:latin typeface="Arial" panose="020B0604020202020204" pitchFamily="34" charset="0"/>
                <a:ea typeface="Times New Roman" panose="02020603050405020304" pitchFamily="18" charset="0"/>
              </a:rPr>
              <a:t>           </a:t>
            </a:r>
            <a:r>
              <a:rPr dirty="0" lang="en-US">
                <a:ea typeface="Times New Roman" panose="02020603050405020304" pitchFamily="18" charset="0"/>
              </a:rPr>
              <a:t>         </a:t>
            </a:r>
            <a:r>
              <a:rPr b="1" dirty="0" lang="en-US">
                <a:ea typeface="Times New Roman" panose="02020603050405020304" pitchFamily="18" charset="0"/>
              </a:rPr>
              <a:t>DIAGNOSTIC AND STATISTICAL MANUAL (DSM IV)</a:t>
            </a:r>
            <a:endParaRPr b="1" dirty="0" sz="4000" lang="en-US">
              <a:ea typeface="Times New Roman" panose="02020603050405020304" pitchFamily="18" charset="0"/>
            </a:endParaRPr>
          </a:p>
          <a:p>
            <a:endParaRPr dirty="0" lang="en-US">
              <a:ea typeface="Times New Roman" panose="02020603050405020304" pitchFamily="18" charset="0"/>
            </a:endParaRPr>
          </a:p>
          <a:p>
            <a:r>
              <a:rPr dirty="0" lang="en-US">
                <a:ea typeface="Times New Roman" panose="02020603050405020304" pitchFamily="18" charset="0"/>
              </a:rPr>
              <a:t>The DSM classification is the American Psychiatric Association system, currently in the 4th edition and commonly</a:t>
            </a:r>
            <a:r>
              <a:rPr dirty="0" lang="en-US">
                <a:latin typeface="Arial" panose="020B0604020202020204" pitchFamily="34" charset="0"/>
                <a:ea typeface="Times New Roman" panose="02020603050405020304" pitchFamily="18" charset="0"/>
              </a:rPr>
              <a:t> </a:t>
            </a:r>
            <a:r>
              <a:rPr dirty="0" lang="en-US">
                <a:ea typeface="Times New Roman" panose="02020603050405020304" pitchFamily="18" charset="0"/>
              </a:rPr>
              <a:t>referred to as </a:t>
            </a:r>
            <a:r>
              <a:rPr b="1" dirty="0" lang="en-US">
                <a:ea typeface="Times New Roman" panose="02020603050405020304" pitchFamily="18" charset="0"/>
              </a:rPr>
              <a:t>DSM IV</a:t>
            </a:r>
            <a:r>
              <a:rPr altLang="en-US" dirty="0" sz="2600" lang="en-US">
                <a:solidFill>
                  <a:prstClr val="black"/>
                </a:solidFill>
                <a:latin typeface="Perpetua"/>
              </a:rPr>
              <a:t> </a:t>
            </a:r>
          </a:p>
          <a:p>
            <a:pPr fontAlgn="base" indent="-273050" lvl="0" marL="273050">
              <a:lnSpc>
                <a:spcPct val="100000"/>
              </a:lnSpc>
              <a:spcBef>
                <a:spcPts val="575"/>
              </a:spcBef>
              <a:spcAft>
                <a:spcPct val="0"/>
              </a:spcAft>
              <a:buClr>
                <a:srgbClr val="D34817"/>
              </a:buClr>
              <a:buSzPct val="85000"/>
              <a:buNone/>
            </a:pPr>
            <a:r>
              <a:rPr altLang="en-US" dirty="0" sz="2600" lang="en-US">
                <a:solidFill>
                  <a:prstClr val="black"/>
                </a:solidFill>
              </a:rPr>
              <a:t>DSMIV is the current method of choice</a:t>
            </a:r>
          </a:p>
          <a:p>
            <a:pPr fontAlgn="base">
              <a:lnSpc>
                <a:spcPct val="100000"/>
              </a:lnSpc>
              <a:spcBef>
                <a:spcPts val="575"/>
              </a:spcBef>
              <a:spcAft>
                <a:spcPct val="0"/>
              </a:spcAft>
              <a:buSzPct val="85000"/>
            </a:pPr>
            <a:r>
              <a:rPr altLang="en-US" dirty="0" lang="en-US">
                <a:solidFill>
                  <a:prstClr val="black"/>
                </a:solidFill>
              </a:rPr>
              <a:t>is a multi-axial system that evaluates a patient along several variables.</a:t>
            </a:r>
          </a:p>
          <a:p>
            <a:pPr fontAlgn="base">
              <a:lnSpc>
                <a:spcPct val="100000"/>
              </a:lnSpc>
              <a:spcBef>
                <a:spcPts val="575"/>
              </a:spcBef>
              <a:spcAft>
                <a:spcPct val="0"/>
              </a:spcAft>
              <a:buSzPct val="85000"/>
            </a:pPr>
            <a:r>
              <a:rPr altLang="en-US" dirty="0" lang="en-US">
                <a:solidFill>
                  <a:prstClr val="black"/>
                </a:solidFill>
              </a:rPr>
              <a:t>It comprises of 5 axis.</a:t>
            </a:r>
          </a:p>
          <a:p>
            <a:pPr fontAlgn="base">
              <a:lnSpc>
                <a:spcPct val="100000"/>
              </a:lnSpc>
              <a:spcBef>
                <a:spcPts val="575"/>
              </a:spcBef>
              <a:spcAft>
                <a:spcPct val="0"/>
              </a:spcAft>
              <a:buSzPct val="85000"/>
            </a:pPr>
            <a:r>
              <a:rPr altLang="en-US" dirty="0" lang="en-US">
                <a:solidFill>
                  <a:prstClr val="black"/>
                </a:solidFill>
              </a:rPr>
              <a:t>It helps make sharp differences btw one mental disorder and the other.</a:t>
            </a:r>
          </a:p>
          <a:p>
            <a:pPr fontAlgn="base">
              <a:lnSpc>
                <a:spcPct val="100000"/>
              </a:lnSpc>
              <a:spcBef>
                <a:spcPts val="575"/>
              </a:spcBef>
              <a:spcAft>
                <a:spcPct val="0"/>
              </a:spcAft>
              <a:buSzPct val="85000"/>
            </a:pPr>
            <a:r>
              <a:rPr altLang="en-US" dirty="0" lang="en-US">
                <a:solidFill>
                  <a:prstClr val="black"/>
                </a:solidFill>
              </a:rPr>
              <a:t>It also gives criteria for managing subtypes of mental illnesses.</a:t>
            </a:r>
          </a:p>
          <a:p>
            <a:endParaRPr altLang="en-US" dirty="0" sz="2600" lang="en-US">
              <a:solidFill>
                <a:prstClr val="black"/>
              </a:solidFill>
            </a:endParaRPr>
          </a:p>
          <a:p>
            <a:pPr indent="0" marL="0">
              <a:buNone/>
            </a:pPr>
            <a:endParaRPr b="1"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625" name="Content Placeholder 2"/>
          <p:cNvSpPr>
            <a:spLocks noGrp="1"/>
          </p:cNvSpPr>
          <p:nvPr>
            <p:ph idx="1"/>
          </p:nvPr>
        </p:nvSpPr>
        <p:spPr>
          <a:xfrm>
            <a:off x="838200" y="376518"/>
            <a:ext cx="10515600" cy="6142616"/>
          </a:xfrm>
        </p:spPr>
        <p:txBody>
          <a:bodyPr>
            <a:normAutofit/>
          </a:bodyPr>
          <a:p>
            <a:pPr fontAlgn="base" indent="0" lvl="0" marL="0">
              <a:lnSpc>
                <a:spcPct val="100000"/>
              </a:lnSpc>
              <a:spcBef>
                <a:spcPts val="575"/>
              </a:spcBef>
              <a:spcAft>
                <a:spcPct val="0"/>
              </a:spcAft>
              <a:buClr>
                <a:srgbClr val="D34817"/>
              </a:buClr>
              <a:buSzPct val="85000"/>
              <a:buNone/>
            </a:pPr>
            <a:r>
              <a:rPr b="1" dirty="0" lang="en-US"/>
              <a:t>The five axes are:</a:t>
            </a:r>
          </a:p>
          <a:p>
            <a:pPr fontAlgn="base" indent="0" lvl="0" marL="0">
              <a:lnSpc>
                <a:spcPct val="100000"/>
              </a:lnSpc>
              <a:spcBef>
                <a:spcPts val="575"/>
              </a:spcBef>
              <a:spcAft>
                <a:spcPct val="0"/>
              </a:spcAft>
              <a:buClr>
                <a:srgbClr val="D34817"/>
              </a:buClr>
              <a:buSzPct val="85000"/>
              <a:buNone/>
            </a:pPr>
            <a:r>
              <a:rPr b="1" dirty="0" lang="en-US"/>
              <a:t>                                           AXIS I</a:t>
            </a:r>
          </a:p>
          <a:p>
            <a:pPr fontAlgn="base" lvl="0">
              <a:lnSpc>
                <a:spcPct val="100000"/>
              </a:lnSpc>
              <a:spcBef>
                <a:spcPts val="575"/>
              </a:spcBef>
              <a:spcAft>
                <a:spcPct val="0"/>
              </a:spcAft>
              <a:buSzPct val="85000"/>
            </a:pPr>
            <a:r>
              <a:rPr altLang="en-US" b="1" dirty="0" sz="2600" lang="en-US">
                <a:solidFill>
                  <a:prstClr val="black"/>
                </a:solidFill>
              </a:rPr>
              <a:t>Clinical Disorders </a:t>
            </a:r>
            <a:r>
              <a:rPr altLang="en-US" dirty="0" sz="2600" lang="en-US">
                <a:solidFill>
                  <a:prstClr val="black"/>
                </a:solidFill>
              </a:rPr>
              <a:t>(all mental disorders except personality disorders and mental retardation)</a:t>
            </a:r>
            <a:r>
              <a:rPr altLang="en-US" b="1" dirty="0" sz="2600" lang="en-US">
                <a:solidFill>
                  <a:prstClr val="black"/>
                </a:solidFill>
              </a:rPr>
              <a:t> </a:t>
            </a:r>
          </a:p>
          <a:p>
            <a:pPr fontAlgn="base" lvl="0">
              <a:lnSpc>
                <a:spcPct val="100000"/>
              </a:lnSpc>
              <a:spcBef>
                <a:spcPts val="575"/>
              </a:spcBef>
              <a:spcAft>
                <a:spcPct val="0"/>
              </a:spcAft>
              <a:buSzPct val="85000"/>
            </a:pPr>
            <a:r>
              <a:rPr altLang="en-US" dirty="0" sz="2600" lang="en-US">
                <a:solidFill>
                  <a:prstClr val="black"/>
                </a:solidFill>
              </a:rPr>
              <a:t>The main mental disorders are xrised by episodic periods of psychological trauma.</a:t>
            </a:r>
          </a:p>
          <a:p>
            <a:pPr fontAlgn="base" lvl="0">
              <a:lnSpc>
                <a:spcPct val="100000"/>
              </a:lnSpc>
              <a:spcBef>
                <a:spcPts val="575"/>
              </a:spcBef>
              <a:spcAft>
                <a:spcPct val="0"/>
              </a:spcAft>
              <a:buSzPct val="85000"/>
            </a:pPr>
            <a:r>
              <a:rPr altLang="en-US" dirty="0" sz="2600" lang="en-US">
                <a:solidFill>
                  <a:prstClr val="black"/>
                </a:solidFill>
              </a:rPr>
              <a:t>Is concerned with the symptom or syndrome that is of main focus in clinical diagnosis.</a:t>
            </a:r>
          </a:p>
          <a:p>
            <a:pPr indent="0" marL="0">
              <a:buNone/>
            </a:pPr>
            <a:r>
              <a:rPr b="1" dirty="0" lang="en-US"/>
              <a:t>                                           AXIS II</a:t>
            </a:r>
          </a:p>
          <a:p>
            <a:pPr fontAlgn="base" lvl="0">
              <a:lnSpc>
                <a:spcPct val="100000"/>
              </a:lnSpc>
              <a:spcBef>
                <a:spcPts val="575"/>
              </a:spcBef>
              <a:spcAft>
                <a:spcPct val="0"/>
              </a:spcAft>
              <a:buSzPct val="85000"/>
            </a:pPr>
            <a:r>
              <a:rPr dirty="0" lang="en-US"/>
              <a:t>Personality disorders and mental retardation </a:t>
            </a:r>
            <a:r>
              <a:rPr altLang="en-US" dirty="0" sz="2600" lang="en-US">
                <a:solidFill>
                  <a:prstClr val="black"/>
                </a:solidFill>
              </a:rPr>
              <a:t>It  </a:t>
            </a:r>
            <a:r>
              <a:rPr altLang="en-US" dirty="0" lang="en-US">
                <a:solidFill>
                  <a:prstClr val="black"/>
                </a:solidFill>
              </a:rPr>
              <a:t>e.g. obsessive compulsive disorder</a:t>
            </a:r>
            <a:r>
              <a:rPr altLang="en-US" dirty="0" sz="2600" lang="en-US">
                <a:solidFill>
                  <a:prstClr val="black"/>
                </a:solidFill>
              </a:rPr>
              <a:t>.</a:t>
            </a:r>
          </a:p>
          <a:p>
            <a:pPr fontAlgn="base" lvl="0">
              <a:lnSpc>
                <a:spcPct val="100000"/>
              </a:lnSpc>
              <a:spcBef>
                <a:spcPts val="575"/>
              </a:spcBef>
              <a:spcAft>
                <a:spcPct val="0"/>
              </a:spcAft>
              <a:buSzPct val="85000"/>
            </a:pPr>
            <a:r>
              <a:rPr altLang="en-US" dirty="0" sz="2600" lang="en-US">
                <a:solidFill>
                  <a:prstClr val="black"/>
                </a:solidFill>
              </a:rPr>
              <a:t>Personality &amp; developmental disorders are longstanding &amp; stable and may contribute to axis one diagnosis</a:t>
            </a:r>
            <a:endParaRPr dirty="0" lang="en-US"/>
          </a:p>
          <a:p>
            <a:endParaRPr dirty="0" lang="en-US"/>
          </a:p>
          <a:p>
            <a:pPr indent="0" marL="0">
              <a:buNone/>
            </a:pPr>
            <a:endParaRPr b="1"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626" name="Content Placeholder 2"/>
          <p:cNvSpPr>
            <a:spLocks noGrp="1"/>
          </p:cNvSpPr>
          <p:nvPr>
            <p:ph idx="1"/>
          </p:nvPr>
        </p:nvSpPr>
        <p:spPr>
          <a:xfrm>
            <a:off x="838200" y="279699"/>
            <a:ext cx="10515600" cy="6260950"/>
          </a:xfrm>
        </p:spPr>
        <p:txBody>
          <a:bodyPr>
            <a:normAutofit fontScale="96154" lnSpcReduction="10000"/>
          </a:bodyPr>
          <a:p>
            <a:pPr indent="0" marL="0">
              <a:buNone/>
            </a:pPr>
            <a:r>
              <a:rPr b="1" dirty="0" lang="en-US"/>
              <a:t>                                                    AXIS III</a:t>
            </a:r>
          </a:p>
          <a:p>
            <a:pPr fontAlgn="base" lvl="0">
              <a:lnSpc>
                <a:spcPct val="100000"/>
              </a:lnSpc>
              <a:spcBef>
                <a:spcPts val="575"/>
              </a:spcBef>
              <a:spcAft>
                <a:spcPct val="0"/>
              </a:spcAft>
              <a:buSzPct val="85000"/>
            </a:pPr>
            <a:r>
              <a:rPr dirty="0" lang="en-US"/>
              <a:t>General medical conditions must be connected to mental disorders </a:t>
            </a:r>
            <a:r>
              <a:rPr altLang="en-US" dirty="0" sz="2600" lang="en-US">
                <a:solidFill>
                  <a:prstClr val="black"/>
                </a:solidFill>
              </a:rPr>
              <a:t>E.g. Diabetes, HIV/Aids etc. may exacerbate the symptoms in a patient with depression.</a:t>
            </a:r>
          </a:p>
          <a:p>
            <a:pPr fontAlgn="base" indent="0" lvl="0" marL="0">
              <a:lnSpc>
                <a:spcPct val="100000"/>
              </a:lnSpc>
              <a:spcBef>
                <a:spcPts val="575"/>
              </a:spcBef>
              <a:spcAft>
                <a:spcPct val="0"/>
              </a:spcAft>
              <a:buSzPct val="85000"/>
              <a:buNone/>
            </a:pPr>
            <a:r>
              <a:rPr altLang="en-US" dirty="0" sz="2600" lang="en-US">
                <a:solidFill>
                  <a:prstClr val="black"/>
                </a:solidFill>
              </a:rPr>
              <a:t>                                                      </a:t>
            </a:r>
            <a:r>
              <a:rPr altLang="en-US" b="1" dirty="0" sz="2600" lang="en-US">
                <a:solidFill>
                  <a:prstClr val="black"/>
                </a:solidFill>
              </a:rPr>
              <a:t>AXIS IV</a:t>
            </a:r>
          </a:p>
          <a:p>
            <a:pPr fontAlgn="base" lvl="0">
              <a:lnSpc>
                <a:spcPct val="100000"/>
              </a:lnSpc>
              <a:spcBef>
                <a:spcPts val="575"/>
              </a:spcBef>
              <a:spcAft>
                <a:spcPct val="0"/>
              </a:spcAft>
              <a:buClr>
                <a:schemeClr val="tx1"/>
              </a:buClr>
              <a:buSzPct val="85000"/>
            </a:pPr>
            <a:r>
              <a:rPr altLang="en-US" dirty="0" sz="2600" lang="en-US">
                <a:solidFill>
                  <a:prstClr val="black"/>
                </a:solidFill>
              </a:rPr>
              <a:t>Psychosocial and environmental problems (stressors or factors)</a:t>
            </a:r>
          </a:p>
          <a:p>
            <a:pPr fontAlgn="base" lvl="0">
              <a:lnSpc>
                <a:spcPct val="100000"/>
              </a:lnSpc>
              <a:spcBef>
                <a:spcPts val="575"/>
              </a:spcBef>
              <a:spcAft>
                <a:spcPct val="0"/>
              </a:spcAft>
              <a:buClr>
                <a:schemeClr val="tx1"/>
              </a:buClr>
              <a:buSzPct val="85000"/>
            </a:pPr>
            <a:r>
              <a:rPr altLang="en-US" dirty="0" sz="2600" lang="en-US">
                <a:solidFill>
                  <a:prstClr val="black"/>
                </a:solidFill>
              </a:rPr>
              <a:t> Examples: economic problems, housing problems, dangerous neighborhoods, occupational hazards, discrimination, significant loss. marital problems etc</a:t>
            </a:r>
            <a:r>
              <a:rPr altLang="en-US" dirty="0" sz="2600" lang="en-US">
                <a:solidFill>
                  <a:prstClr val="black"/>
                </a:solidFill>
                <a:latin typeface="Perpetua"/>
              </a:rPr>
              <a:t>.</a:t>
            </a:r>
          </a:p>
          <a:p>
            <a:pPr fontAlgn="base" indent="0" lvl="0" marL="0">
              <a:lnSpc>
                <a:spcPct val="100000"/>
              </a:lnSpc>
              <a:spcBef>
                <a:spcPts val="575"/>
              </a:spcBef>
              <a:spcAft>
                <a:spcPct val="0"/>
              </a:spcAft>
              <a:buClr>
                <a:schemeClr val="tx1"/>
              </a:buClr>
              <a:buSzPct val="85000"/>
              <a:buNone/>
            </a:pPr>
            <a:r>
              <a:rPr altLang="en-US" b="1" dirty="0" sz="2600" lang="en-US">
                <a:solidFill>
                  <a:prstClr val="black"/>
                </a:solidFill>
              </a:rPr>
              <a:t>                                                     AXIS V</a:t>
            </a:r>
          </a:p>
          <a:p>
            <a:pPr fontAlgn="base" lvl="0">
              <a:spcBef>
                <a:spcPts val="575"/>
              </a:spcBef>
              <a:spcAft>
                <a:spcPct val="0"/>
              </a:spcAft>
              <a:buSzPct val="85000"/>
            </a:pPr>
            <a:r>
              <a:rPr altLang="en-US" dirty="0" lang="en-US">
                <a:solidFill>
                  <a:prstClr val="black"/>
                </a:solidFill>
              </a:rPr>
              <a:t>Also called global assessment for functioning. (GAF-axis)</a:t>
            </a:r>
          </a:p>
          <a:p>
            <a:pPr fontAlgn="base" lvl="0">
              <a:spcBef>
                <a:spcPts val="575"/>
              </a:spcBef>
              <a:spcAft>
                <a:spcPct val="0"/>
              </a:spcAft>
              <a:buSzPct val="85000"/>
            </a:pPr>
            <a:r>
              <a:rPr altLang="en-US" dirty="0" lang="en-US">
                <a:solidFill>
                  <a:prstClr val="black"/>
                </a:solidFill>
              </a:rPr>
              <a:t>Assesses the patients’ current overall occupational, psychological &amp; social functioning in a scale of  0-100</a:t>
            </a:r>
          </a:p>
          <a:p>
            <a:pPr fontAlgn="base" lvl="0">
              <a:spcBef>
                <a:spcPts val="575"/>
              </a:spcBef>
              <a:spcAft>
                <a:spcPct val="0"/>
              </a:spcAft>
              <a:buSzPct val="85000"/>
            </a:pPr>
            <a:r>
              <a:rPr altLang="en-US" dirty="0" lang="en-US">
                <a:solidFill>
                  <a:prstClr val="black"/>
                </a:solidFill>
              </a:rPr>
              <a:t>GAF scale is based on a continuum of mental health &amp; illness.</a:t>
            </a:r>
          </a:p>
          <a:p>
            <a:pPr fontAlgn="base" lvl="0">
              <a:spcBef>
                <a:spcPts val="575"/>
              </a:spcBef>
              <a:spcAft>
                <a:spcPct val="0"/>
              </a:spcAft>
              <a:buSzPct val="85000"/>
            </a:pPr>
            <a:r>
              <a:rPr altLang="en-US" dirty="0" lang="en-US">
                <a:solidFill>
                  <a:prstClr val="black"/>
                </a:solidFill>
              </a:rPr>
              <a:t>100 represents highest level of functioning in all areas</a:t>
            </a:r>
            <a:r>
              <a:rPr altLang="en-US" dirty="0" sz="2600" lang="en-US">
                <a:solidFill>
                  <a:prstClr val="black"/>
                </a:solidFill>
                <a:latin typeface="Perpetua"/>
              </a:rPr>
              <a:t>.</a:t>
            </a:r>
          </a:p>
          <a:p>
            <a:pPr fontAlgn="base" indent="0" lvl="0" marL="0">
              <a:lnSpc>
                <a:spcPct val="100000"/>
              </a:lnSpc>
              <a:spcBef>
                <a:spcPts val="575"/>
              </a:spcBef>
              <a:spcAft>
                <a:spcPct val="0"/>
              </a:spcAft>
              <a:buClr>
                <a:schemeClr val="tx1"/>
              </a:buClr>
              <a:buSzPct val="85000"/>
              <a:buNone/>
            </a:pPr>
            <a:endParaRPr altLang="en-US" dirty="0" sz="2600" lang="en-US">
              <a:solidFill>
                <a:prstClr val="black"/>
              </a:solidFill>
            </a:endParaRPr>
          </a:p>
          <a:p>
            <a:pPr fontAlgn="base">
              <a:lnSpc>
                <a:spcPct val="100000"/>
              </a:lnSpc>
              <a:spcBef>
                <a:spcPts val="575"/>
              </a:spcBef>
              <a:spcAft>
                <a:spcPct val="0"/>
              </a:spcAft>
              <a:buSzPct val="85000"/>
            </a:pPr>
            <a:endParaRPr altLang="en-US" dirty="0" sz="2600" lang="en-US">
              <a:solidFill>
                <a:prstClr val="black"/>
              </a:solidFill>
            </a:endParaRPr>
          </a:p>
          <a:p>
            <a:pPr fontAlgn="base">
              <a:lnSpc>
                <a:spcPct val="100000"/>
              </a:lnSpc>
              <a:spcBef>
                <a:spcPts val="575"/>
              </a:spcBef>
              <a:spcAft>
                <a:spcPct val="0"/>
              </a:spcAft>
              <a:buSzPct val="85000"/>
            </a:pPr>
            <a:endParaRPr altLang="en-US" dirty="0" sz="2600" lang="en-US">
              <a:solidFill>
                <a:prstClr val="black"/>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627" name="Content Placeholder 2"/>
          <p:cNvSpPr>
            <a:spLocks noGrp="1"/>
          </p:cNvSpPr>
          <p:nvPr>
            <p:ph idx="1"/>
          </p:nvPr>
        </p:nvSpPr>
        <p:spPr>
          <a:xfrm>
            <a:off x="816685" y="1147893"/>
            <a:ext cx="10515600" cy="4351338"/>
          </a:xfrm>
        </p:spPr>
        <p:txBody>
          <a:bodyPr/>
          <a:p>
            <a:pPr fontAlgn="base" indent="0" lvl="0" marL="0">
              <a:lnSpc>
                <a:spcPct val="100000"/>
              </a:lnSpc>
              <a:spcBef>
                <a:spcPts val="575"/>
              </a:spcBef>
              <a:spcAft>
                <a:spcPct val="0"/>
              </a:spcAft>
              <a:buSzPct val="85000"/>
              <a:buNone/>
            </a:pPr>
            <a:r>
              <a:rPr altLang="en-US" b="1" dirty="0" sz="2600" lang="en-US">
                <a:solidFill>
                  <a:prstClr val="black"/>
                </a:solidFill>
              </a:rPr>
              <a:t>Cont.;</a:t>
            </a:r>
          </a:p>
          <a:p>
            <a:pPr fontAlgn="base" lvl="0">
              <a:lnSpc>
                <a:spcPct val="100000"/>
              </a:lnSpc>
              <a:spcBef>
                <a:spcPts val="575"/>
              </a:spcBef>
              <a:spcAft>
                <a:spcPct val="0"/>
              </a:spcAft>
              <a:buSzPct val="85000"/>
            </a:pPr>
            <a:r>
              <a:rPr altLang="en-US" dirty="0" sz="2600" lang="en-US">
                <a:solidFill>
                  <a:prstClr val="black"/>
                </a:solidFill>
              </a:rPr>
              <a:t>People with History of high level of functioning before the episode of mental illness have a higher chance of  better prognosis.</a:t>
            </a:r>
          </a:p>
          <a:p>
            <a:pPr fontAlgn="base" lvl="0">
              <a:lnSpc>
                <a:spcPct val="100000"/>
              </a:lnSpc>
              <a:spcBef>
                <a:spcPts val="575"/>
              </a:spcBef>
              <a:spcAft>
                <a:spcPct val="0"/>
              </a:spcAft>
              <a:buSzPct val="85000"/>
            </a:pPr>
            <a:r>
              <a:rPr altLang="en-US" dirty="0" sz="2600" lang="en-US">
                <a:solidFill>
                  <a:prstClr val="black"/>
                </a:solidFill>
              </a:rPr>
              <a:t>History of low functioning level be4 illness is associated with poor prognosis</a:t>
            </a:r>
            <a:r>
              <a:rPr altLang="en-US" dirty="0" sz="2600" lang="en-US">
                <a:solidFill>
                  <a:prstClr val="black"/>
                </a:solidFill>
                <a:latin typeface="Perpetua"/>
              </a:rPr>
              <a:t>.</a:t>
            </a:r>
          </a:p>
          <a:p>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628" name="Content Placeholder 2"/>
          <p:cNvSpPr>
            <a:spLocks noGrp="1"/>
          </p:cNvSpPr>
          <p:nvPr>
            <p:ph idx="1"/>
          </p:nvPr>
        </p:nvSpPr>
        <p:spPr>
          <a:xfrm>
            <a:off x="838200" y="258184"/>
            <a:ext cx="10515600" cy="6422315"/>
          </a:xfrm>
        </p:spPr>
        <p:txBody>
          <a:bodyPr>
            <a:normAutofit fontScale="96429" lnSpcReduction="20000"/>
          </a:bodyPr>
          <a:p>
            <a:pPr algn="just" indent="0" marL="0" marR="0">
              <a:spcBef>
                <a:spcPts val="0"/>
              </a:spcBef>
              <a:spcAft>
                <a:spcPts val="0"/>
              </a:spcAft>
              <a:buNone/>
            </a:pPr>
            <a:r>
              <a:rPr b="1" dirty="0" sz="3600" lang="en-US">
                <a:ea typeface="Times New Roman" panose="02020603050405020304" pitchFamily="18" charset="0"/>
              </a:rPr>
              <a:t>   Mental Health Act (Cap 248) and Legal Application </a:t>
            </a:r>
            <a:endParaRPr dirty="0" sz="3600" lang="en-US">
              <a:effectLst/>
              <a:ea typeface="Times New Roman" panose="02020603050405020304" pitchFamily="18" charset="0"/>
            </a:endParaRPr>
          </a:p>
          <a:p>
            <a:pPr algn="just">
              <a:lnSpc>
                <a:spcPct val="100000"/>
              </a:lnSpc>
              <a:spcBef>
                <a:spcPts val="0"/>
              </a:spcBef>
            </a:pPr>
            <a:r>
              <a:rPr dirty="0" lang="en-US">
                <a:ea typeface="Times New Roman" panose="02020603050405020304" pitchFamily="18" charset="0"/>
              </a:rPr>
              <a:t>The Mental Health Act is an act of parliament to amend and consolidate the law relating to the care of persons who are suffering from: </a:t>
            </a:r>
          </a:p>
          <a:p>
            <a:pPr algn="just" indent="-457200" marR="0">
              <a:lnSpc>
                <a:spcPct val="100000"/>
              </a:lnSpc>
              <a:spcBef>
                <a:spcPts val="0"/>
              </a:spcBef>
              <a:spcAft>
                <a:spcPts val="0"/>
              </a:spcAft>
              <a:buFont typeface="Wingdings" panose="05000000000000000000" pitchFamily="2" charset="2"/>
              <a:buChar char="Ø"/>
            </a:pPr>
            <a:r>
              <a:rPr b="1" dirty="0" lang="en-US">
                <a:ea typeface="Times New Roman" panose="02020603050405020304" pitchFamily="18" charset="0"/>
              </a:rPr>
              <a:t>mental disorders</a:t>
            </a:r>
            <a:r>
              <a:rPr dirty="0" lang="en-US">
                <a:ea typeface="Times New Roman" panose="02020603050405020304" pitchFamily="18" charset="0"/>
              </a:rPr>
              <a:t>, </a:t>
            </a:r>
          </a:p>
          <a:p>
            <a:pPr algn="just" indent="-457200" marR="0">
              <a:lnSpc>
                <a:spcPct val="100000"/>
              </a:lnSpc>
              <a:spcBef>
                <a:spcPts val="0"/>
              </a:spcBef>
              <a:spcAft>
                <a:spcPts val="0"/>
              </a:spcAft>
              <a:buFont typeface="Wingdings" panose="05000000000000000000" pitchFamily="2" charset="2"/>
              <a:buChar char="Ø"/>
            </a:pPr>
            <a:r>
              <a:rPr dirty="0" lang="en-US">
                <a:ea typeface="Times New Roman" panose="02020603050405020304" pitchFamily="18" charset="0"/>
              </a:rPr>
              <a:t> </a:t>
            </a:r>
            <a:r>
              <a:rPr b="1" dirty="0" lang="en-US">
                <a:ea typeface="Times New Roman" panose="02020603050405020304" pitchFamily="18" charset="0"/>
              </a:rPr>
              <a:t>mental sub-normality with mental disorder</a:t>
            </a:r>
            <a:r>
              <a:rPr dirty="0" lang="en-US">
                <a:ea typeface="Times New Roman" panose="02020603050405020304" pitchFamily="18" charset="0"/>
              </a:rPr>
              <a:t>, </a:t>
            </a:r>
          </a:p>
          <a:p>
            <a:pPr algn="just" indent="-457200" marR="0">
              <a:lnSpc>
                <a:spcPct val="100000"/>
              </a:lnSpc>
              <a:spcBef>
                <a:spcPts val="0"/>
              </a:spcBef>
              <a:spcAft>
                <a:spcPts val="0"/>
              </a:spcAft>
              <a:buFont typeface="Wingdings" panose="05000000000000000000" pitchFamily="2" charset="2"/>
              <a:buChar char="Ø"/>
            </a:pPr>
            <a:r>
              <a:rPr b="1" dirty="0" lang="en-US">
                <a:ea typeface="Times New Roman" panose="02020603050405020304" pitchFamily="18" charset="0"/>
              </a:rPr>
              <a:t>custody of these persons</a:t>
            </a:r>
            <a:r>
              <a:rPr dirty="0" lang="en-US">
                <a:ea typeface="Times New Roman" panose="02020603050405020304" pitchFamily="18" charset="0"/>
              </a:rPr>
              <a:t>, </a:t>
            </a:r>
            <a:r>
              <a:rPr b="1" dirty="0" lang="en-US">
                <a:ea typeface="Times New Roman" panose="02020603050405020304" pitchFamily="18" charset="0"/>
              </a:rPr>
              <a:t>management of their properties</a:t>
            </a:r>
            <a:r>
              <a:rPr dirty="0" lang="en-US">
                <a:ea typeface="Times New Roman" panose="02020603050405020304" pitchFamily="18" charset="0"/>
              </a:rPr>
              <a:t>, </a:t>
            </a:r>
          </a:p>
          <a:p>
            <a:pPr algn="just" indent="-457200" marR="0">
              <a:lnSpc>
                <a:spcPct val="100000"/>
              </a:lnSpc>
              <a:spcBef>
                <a:spcPts val="0"/>
              </a:spcBef>
              <a:spcAft>
                <a:spcPts val="0"/>
              </a:spcAft>
              <a:buFont typeface="Wingdings" panose="05000000000000000000" pitchFamily="2" charset="2"/>
              <a:buChar char="Ø"/>
            </a:pPr>
            <a:r>
              <a:rPr b="1" dirty="0" lang="en-US">
                <a:ea typeface="Times New Roman" panose="02020603050405020304" pitchFamily="18" charset="0"/>
              </a:rPr>
              <a:t> for custodial purposes</a:t>
            </a:r>
            <a:r>
              <a:rPr dirty="0" lang="en-US">
                <a:ea typeface="Times New Roman" panose="02020603050405020304" pitchFamily="18" charset="0"/>
              </a:rPr>
              <a:t>.</a:t>
            </a:r>
          </a:p>
          <a:p>
            <a:pPr algn="just" indent="-457200" marR="0">
              <a:lnSpc>
                <a:spcPct val="100000"/>
              </a:lnSpc>
              <a:spcBef>
                <a:spcPts val="0"/>
              </a:spcBef>
              <a:spcAft>
                <a:spcPts val="0"/>
              </a:spcAft>
              <a:buFont typeface="Wingdings" panose="05000000000000000000" pitchFamily="2" charset="2"/>
              <a:buChar char="Ø"/>
            </a:pPr>
            <a:r>
              <a:rPr dirty="0" lang="en-US">
                <a:ea typeface="Times New Roman" panose="02020603050405020304" pitchFamily="18" charset="0"/>
              </a:rPr>
              <a:t> </a:t>
            </a:r>
            <a:r>
              <a:rPr b="1" dirty="0" lang="en-US">
                <a:ea typeface="Times New Roman" panose="02020603050405020304" pitchFamily="18" charset="0"/>
              </a:rPr>
              <a:t>management and control of a mental hospital </a:t>
            </a:r>
            <a:endParaRPr dirty="0" lang="en-US">
              <a:effectLst/>
              <a:ea typeface="Times New Roman" panose="02020603050405020304" pitchFamily="18" charset="0"/>
            </a:endParaRPr>
          </a:p>
          <a:p>
            <a:pPr>
              <a:lnSpc>
                <a:spcPct val="100000"/>
              </a:lnSpc>
            </a:pPr>
            <a:r>
              <a:rPr dirty="0" lang="en-US">
                <a:ea typeface="Times New Roman" panose="02020603050405020304" pitchFamily="18" charset="0"/>
              </a:rPr>
              <a:t>The act provides for the procedures to be followed for reception into a mental hospital.</a:t>
            </a:r>
          </a:p>
          <a:p>
            <a:pPr>
              <a:lnSpc>
                <a:spcPct val="100000"/>
              </a:lnSpc>
            </a:pPr>
            <a:r>
              <a:rPr dirty="0" lang="en-US">
                <a:ea typeface="Times New Roman" panose="02020603050405020304" pitchFamily="18" charset="0"/>
              </a:rPr>
              <a:t> It also stipulates that no person shall be received or detained for treatment in a mental hospital unless they have been received and detained under this act or under criminal procedure code</a:t>
            </a:r>
            <a:r>
              <a:rPr dirty="0" lang="en-US">
                <a:latin typeface="Arial" panose="020B0604020202020204" pitchFamily="34" charset="0"/>
                <a:ea typeface="Times New Roman" panose="02020603050405020304" pitchFamily="18" charset="0"/>
              </a:rPr>
              <a:t>.</a:t>
            </a:r>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629" name="Content Placeholder 2"/>
          <p:cNvSpPr>
            <a:spLocks noGrp="1"/>
          </p:cNvSpPr>
          <p:nvPr>
            <p:ph idx="1"/>
          </p:nvPr>
        </p:nvSpPr>
        <p:spPr>
          <a:xfrm>
            <a:off x="526228" y="-268941"/>
            <a:ext cx="10515600" cy="6540649"/>
          </a:xfrm>
        </p:spPr>
        <p:txBody>
          <a:bodyPr>
            <a:noAutofit/>
          </a:bodyPr>
          <a:p>
            <a:pPr algn="just" indent="0" marL="0" marR="0">
              <a:spcBef>
                <a:spcPts val="0"/>
              </a:spcBef>
              <a:spcAft>
                <a:spcPts val="0"/>
              </a:spcAft>
              <a:buNone/>
            </a:pPr>
            <a:r>
              <a:rPr dirty="0" sz="2400" lang="en-US">
                <a:solidFill>
                  <a:srgbClr val="C00000"/>
                </a:solidFill>
                <a:latin typeface="Arial" panose="020B0604020202020204" pitchFamily="34" charset="0"/>
                <a:ea typeface="Times New Roman" panose="02020603050405020304" pitchFamily="18" charset="0"/>
              </a:rPr>
              <a:t> </a:t>
            </a:r>
            <a:endParaRPr dirty="0" sz="2400" lang="en-US">
              <a:effectLst/>
              <a:latin typeface="Times New Roman" panose="02020603050405020304" pitchFamily="18" charset="0"/>
              <a:ea typeface="Times New Roman" panose="02020603050405020304" pitchFamily="18" charset="0"/>
            </a:endParaRPr>
          </a:p>
          <a:p>
            <a:pPr indent="0" marL="0" marR="0">
              <a:lnSpc>
                <a:spcPct val="120000"/>
              </a:lnSpc>
              <a:spcBef>
                <a:spcPts val="0"/>
              </a:spcBef>
              <a:spcAft>
                <a:spcPts val="0"/>
              </a:spcAft>
              <a:buNone/>
            </a:pPr>
            <a:r>
              <a:rPr b="1" dirty="0" sz="2400" lang="en-US">
                <a:effectLst/>
                <a:ea typeface="Times New Roman" panose="02020603050405020304" pitchFamily="18" charset="0"/>
              </a:rPr>
              <a:t>   </a:t>
            </a:r>
            <a:r>
              <a:rPr b="1" dirty="0" lang="en-US">
                <a:effectLst/>
                <a:ea typeface="Times New Roman" panose="02020603050405020304" pitchFamily="18" charset="0"/>
              </a:rPr>
              <a:t>                      Kenyan Board of Mental Health</a:t>
            </a:r>
            <a:r>
              <a:rPr dirty="0" lang="en-US">
                <a:effectLst/>
                <a:ea typeface="Times New Roman" panose="02020603050405020304" pitchFamily="18" charset="0"/>
              </a:rPr>
              <a:t> </a:t>
            </a:r>
          </a:p>
          <a:p>
            <a:pPr>
              <a:lnSpc>
                <a:spcPct val="120000"/>
              </a:lnSpc>
              <a:spcBef>
                <a:spcPts val="0"/>
              </a:spcBef>
            </a:pPr>
            <a:r>
              <a:rPr dirty="0" lang="en-US">
                <a:ea typeface="Times New Roman" panose="02020603050405020304" pitchFamily="18" charset="0"/>
              </a:rPr>
              <a:t>the act also provides for the establishment of a board, that is, the Kenya board of mental health for the purposes of administering this act</a:t>
            </a:r>
          </a:p>
          <a:p>
            <a:pPr>
              <a:lnSpc>
                <a:spcPct val="120000"/>
              </a:lnSpc>
              <a:spcBef>
                <a:spcPts val="0"/>
              </a:spcBef>
            </a:pPr>
            <a:r>
              <a:rPr b="1" dirty="0" lang="en-US">
                <a:ea typeface="Times New Roman" panose="02020603050405020304" pitchFamily="18" charset="0"/>
              </a:rPr>
              <a:t>The members of the Kenya board of mental health include:</a:t>
            </a:r>
          </a:p>
          <a:p>
            <a:pPr>
              <a:lnSpc>
                <a:spcPct val="120000"/>
              </a:lnSpc>
              <a:spcBef>
                <a:spcPts val="0"/>
              </a:spcBef>
              <a:buSzPts val="1000"/>
              <a:tabLst>
                <a:tab algn="l" pos="457200"/>
              </a:tabLst>
            </a:pPr>
            <a:r>
              <a:rPr dirty="0" lang="en-US">
                <a:ea typeface="Times New Roman" panose="02020603050405020304" pitchFamily="18" charset="0"/>
              </a:rPr>
              <a:t>Chairman, who can be the Director of Medical Services (DMS) or the Deputy Director of Medical Services and is appointed by the minister.</a:t>
            </a:r>
          </a:p>
          <a:p>
            <a:pPr>
              <a:lnSpc>
                <a:spcPct val="120000"/>
              </a:lnSpc>
              <a:spcBef>
                <a:spcPts val="0"/>
              </a:spcBef>
              <a:buSzPts val="1000"/>
              <a:tabLst>
                <a:tab algn="l" pos="457200"/>
              </a:tabLst>
            </a:pPr>
            <a:r>
              <a:rPr dirty="0" lang="en-US">
                <a:ea typeface="Times New Roman" panose="02020603050405020304" pitchFamily="18" charset="0"/>
              </a:rPr>
              <a:t>Psychiatrist (medical practitioner) appointed by the minister.</a:t>
            </a:r>
          </a:p>
          <a:p>
            <a:pPr>
              <a:lnSpc>
                <a:spcPct val="120000"/>
              </a:lnSpc>
              <a:spcBef>
                <a:spcPts val="0"/>
              </a:spcBef>
              <a:buSzPts val="1000"/>
              <a:tabLst>
                <a:tab algn="l" pos="457200"/>
              </a:tabLst>
            </a:pPr>
            <a:r>
              <a:rPr dirty="0" lang="en-US">
                <a:ea typeface="Times New Roman" panose="02020603050405020304" pitchFamily="18" charset="0"/>
              </a:rPr>
              <a:t>One clinical officer with training and experience in mental health care appointed by the minister</a:t>
            </a:r>
          </a:p>
          <a:p>
            <a:pPr>
              <a:lnSpc>
                <a:spcPct val="120000"/>
              </a:lnSpc>
              <a:spcBef>
                <a:spcPts val="0"/>
              </a:spcBef>
              <a:buSzPts val="1000"/>
              <a:tabLst>
                <a:tab algn="l" pos="457200"/>
              </a:tabLst>
            </a:pPr>
            <a:r>
              <a:rPr dirty="0" lang="en-US">
                <a:ea typeface="Times New Roman" panose="02020603050405020304" pitchFamily="18" charset="0"/>
              </a:rPr>
              <a:t>One psychiatric nurse with experience in mental health care, appointed by the minister.</a:t>
            </a:r>
          </a:p>
          <a:p>
            <a:pPr indent="0" marL="0">
              <a:lnSpc>
                <a:spcPct val="120000"/>
              </a:lnSpc>
              <a:spcBef>
                <a:spcPts val="0"/>
              </a:spcBef>
              <a:buSzPts val="1000"/>
              <a:buNone/>
              <a:tabLst>
                <a:tab algn="l" pos="457200"/>
              </a:tabLst>
            </a:pPr>
            <a:endParaRPr dirty="0" sz="240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595" name="Title 1"/>
          <p:cNvSpPr>
            <a:spLocks noGrp="1"/>
          </p:cNvSpPr>
          <p:nvPr>
            <p:ph type="title"/>
          </p:nvPr>
        </p:nvSpPr>
        <p:spPr/>
        <p:txBody>
          <a:bodyPr/>
          <a:p>
            <a:r>
              <a:rPr dirty="0" lang="en-US"/>
              <a:t>                    What is mental health?</a:t>
            </a:r>
          </a:p>
        </p:txBody>
      </p:sp>
      <p:sp>
        <p:nvSpPr>
          <p:cNvPr id="1048596" name="Content Placeholder 2"/>
          <p:cNvSpPr>
            <a:spLocks noGrp="1"/>
          </p:cNvSpPr>
          <p:nvPr>
            <p:ph idx="1"/>
          </p:nvPr>
        </p:nvSpPr>
        <p:spPr/>
        <p:txBody>
          <a:bodyPr>
            <a:normAutofit fontScale="73077" lnSpcReduction="20000"/>
          </a:bodyPr>
          <a:p>
            <a:pPr fontAlgn="base">
              <a:lnSpc>
                <a:spcPct val="100000"/>
              </a:lnSpc>
              <a:spcBef>
                <a:spcPts val="575"/>
              </a:spcBef>
              <a:spcAft>
                <a:spcPct val="0"/>
              </a:spcAft>
              <a:buSzPct val="85000"/>
            </a:pPr>
            <a:r>
              <a:rPr altLang="en-US" dirty="0" sz="2600" lang="en-US"/>
              <a:t>Is a state of balance between individual &amp; the surrounding world, a state of harmony between oneself and others, a co-existence between the realities of the self and that of other people  and the environment.</a:t>
            </a:r>
          </a:p>
          <a:p>
            <a:pPr fontAlgn="base">
              <a:lnSpc>
                <a:spcPct val="100000"/>
              </a:lnSpc>
              <a:spcBef>
                <a:spcPts val="575"/>
              </a:spcBef>
              <a:spcAft>
                <a:spcPct val="0"/>
              </a:spcAft>
              <a:buClr>
                <a:srgbClr val="D34817"/>
              </a:buClr>
              <a:buSzPct val="85000"/>
            </a:pPr>
            <a:endParaRPr altLang="en-US" dirty="0" sz="2600" lang="en-US">
              <a:solidFill>
                <a:prstClr val="black"/>
              </a:solidFill>
            </a:endParaRPr>
          </a:p>
          <a:p>
            <a:pPr algn="just">
              <a:spcBef>
                <a:spcPts val="0"/>
              </a:spcBef>
            </a:pPr>
            <a:r>
              <a:rPr altLang="en-US" dirty="0" sz="2600" lang="en-US">
                <a:solidFill>
                  <a:prstClr val="black"/>
                </a:solidFill>
              </a:rPr>
              <a:t>Mental health is an adjustment of human beings to the world and each other with a maximum of effectiveness and happiness ( Karl Menninger,1947)</a:t>
            </a:r>
            <a:r>
              <a:rPr dirty="0" sz="2600" lang="en-US">
                <a:ea typeface="Times New Roman" panose="02020603050405020304" pitchFamily="18" charset="0"/>
              </a:rPr>
              <a:t> </a:t>
            </a:r>
          </a:p>
          <a:p>
            <a:pPr algn="just">
              <a:spcBef>
                <a:spcPts val="0"/>
              </a:spcBef>
            </a:pPr>
            <a:endParaRPr dirty="0" sz="2600" lang="en-US">
              <a:ea typeface="Times New Roman" panose="02020603050405020304" pitchFamily="18" charset="0"/>
            </a:endParaRPr>
          </a:p>
          <a:p>
            <a:pPr algn="just">
              <a:spcBef>
                <a:spcPts val="0"/>
              </a:spcBef>
            </a:pPr>
            <a:r>
              <a:rPr dirty="0" sz="2600" lang="en-US">
                <a:ea typeface="Times New Roman" panose="02020603050405020304" pitchFamily="18" charset="0"/>
              </a:rPr>
              <a:t>Mental health is defined as the simultaneous success at working, loving, and creating with the capacity for mature and flexible resolution of conflicts between instincts, conscience, other people and reality (Evelyn and Wasili, 1986).</a:t>
            </a:r>
            <a:endParaRPr dirty="0" sz="2600" lang="en-US">
              <a:effectLst/>
              <a:ea typeface="Times New Roman" panose="02020603050405020304" pitchFamily="18" charset="0"/>
            </a:endParaRPr>
          </a:p>
          <a:p>
            <a:pPr algn="just">
              <a:spcBef>
                <a:spcPts val="0"/>
              </a:spcBef>
            </a:pPr>
            <a:endParaRPr dirty="0" sz="2600" lang="en-US">
              <a:ea typeface="Times New Roman" panose="02020603050405020304" pitchFamily="18" charset="0"/>
            </a:endParaRPr>
          </a:p>
          <a:p>
            <a:pPr algn="just">
              <a:spcBef>
                <a:spcPts val="0"/>
              </a:spcBef>
            </a:pPr>
            <a:endParaRPr dirty="0" sz="2600" lang="en-US">
              <a:ea typeface="Times New Roman" panose="02020603050405020304" pitchFamily="18" charset="0"/>
            </a:endParaRPr>
          </a:p>
          <a:p>
            <a:pPr>
              <a:spcBef>
                <a:spcPts val="0"/>
              </a:spcBef>
            </a:pPr>
            <a:r>
              <a:rPr dirty="0" sz="2600" lang="en-US">
                <a:ea typeface="Times New Roman" panose="02020603050405020304" pitchFamily="18" charset="0"/>
              </a:rPr>
              <a:t>According to the World Health Organization (WHO), mental health is a state of emotional well-being which enables one to function comfortably within society and to be satisfied with one’s </a:t>
            </a:r>
            <a:br>
              <a:rPr dirty="0" sz="2600" lang="en-US">
                <a:ea typeface="Times New Roman" panose="02020603050405020304" pitchFamily="18" charset="0"/>
              </a:rPr>
            </a:br>
            <a:r>
              <a:rPr dirty="0" sz="2600" lang="en-US">
                <a:ea typeface="Times New Roman" panose="02020603050405020304" pitchFamily="18" charset="0"/>
              </a:rPr>
              <a:t>own achievements</a:t>
            </a:r>
            <a:r>
              <a:rPr dirty="0" sz="2600" lang="en-US">
                <a:latin typeface="Arial" panose="020B0604020202020204" pitchFamily="34" charset="0"/>
                <a:ea typeface="Times New Roman" panose="02020603050405020304" pitchFamily="18" charset="0"/>
              </a:rPr>
              <a:t>.</a:t>
            </a:r>
            <a:endParaRPr dirty="0" sz="2600" lang="en-US">
              <a:effectLst/>
              <a:latin typeface="Times New Roman" panose="02020603050405020304" pitchFamily="18" charset="0"/>
              <a:ea typeface="Times New Roman" panose="02020603050405020304" pitchFamily="18" charset="0"/>
            </a:endParaRPr>
          </a:p>
          <a:p>
            <a:pPr fontAlgn="base">
              <a:lnSpc>
                <a:spcPct val="100000"/>
              </a:lnSpc>
              <a:spcBef>
                <a:spcPts val="575"/>
              </a:spcBef>
              <a:spcAft>
                <a:spcPct val="0"/>
              </a:spcAft>
              <a:buClr>
                <a:srgbClr val="D34817"/>
              </a:buClr>
              <a:buSzPct val="85000"/>
            </a:pPr>
            <a:endParaRPr altLang="en-US" dirty="0" sz="2600" lang="en-US">
              <a:solidFill>
                <a:prstClr val="black"/>
              </a:solidFill>
            </a:endParaRPr>
          </a:p>
          <a:p>
            <a:pPr fontAlgn="base" indent="0" marL="0">
              <a:lnSpc>
                <a:spcPct val="100000"/>
              </a:lnSpc>
              <a:spcBef>
                <a:spcPts val="575"/>
              </a:spcBef>
              <a:spcAft>
                <a:spcPct val="0"/>
              </a:spcAft>
              <a:buClr>
                <a:schemeClr val="tx1"/>
              </a:buClr>
              <a:buSzPct val="85000"/>
              <a:buNone/>
            </a:pPr>
            <a:endParaRPr altLang="en-US" dirty="0" sz="2600" lang="en-US"/>
          </a:p>
          <a:p>
            <a:endParaRPr dirty="0"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630" name="Content Placeholder 2"/>
          <p:cNvSpPr>
            <a:spLocks noGrp="1"/>
          </p:cNvSpPr>
          <p:nvPr>
            <p:ph idx="1"/>
          </p:nvPr>
        </p:nvSpPr>
        <p:spPr>
          <a:xfrm>
            <a:off x="838200" y="559398"/>
            <a:ext cx="10515600" cy="5905948"/>
          </a:xfrm>
        </p:spPr>
        <p:txBody>
          <a:bodyPr>
            <a:noAutofit/>
          </a:bodyPr>
          <a:p>
            <a:pPr indent="0" marL="0">
              <a:lnSpc>
                <a:spcPct val="120000"/>
              </a:lnSpc>
              <a:spcBef>
                <a:spcPts val="0"/>
              </a:spcBef>
              <a:buSzPts val="1000"/>
              <a:buNone/>
              <a:tabLst>
                <a:tab algn="l" pos="457200"/>
              </a:tabLst>
            </a:pPr>
            <a:r>
              <a:rPr b="1" dirty="0" lang="en-US">
                <a:solidFill>
                  <a:prstClr val="black"/>
                </a:solidFill>
                <a:ea typeface="Times New Roman" panose="02020603050405020304" pitchFamily="18" charset="0"/>
              </a:rPr>
              <a:t>                    Kenya board of mental health cont.’</a:t>
            </a:r>
          </a:p>
          <a:p>
            <a:pPr>
              <a:lnSpc>
                <a:spcPct val="120000"/>
              </a:lnSpc>
              <a:spcBef>
                <a:spcPts val="0"/>
              </a:spcBef>
              <a:buSzPts val="1000"/>
              <a:tabLst>
                <a:tab algn="l" pos="457200"/>
              </a:tabLst>
            </a:pPr>
            <a:r>
              <a:rPr dirty="0" lang="en-US">
                <a:solidFill>
                  <a:prstClr val="black"/>
                </a:solidFill>
                <a:ea typeface="Times New Roman" panose="02020603050405020304" pitchFamily="18" charset="0"/>
              </a:rPr>
              <a:t>The commissioner of social services or their nominee appointed by the minister.</a:t>
            </a:r>
          </a:p>
          <a:p>
            <a:pPr>
              <a:lnSpc>
                <a:spcPct val="120000"/>
              </a:lnSpc>
              <a:spcBef>
                <a:spcPts val="0"/>
              </a:spcBef>
              <a:buSzPts val="1000"/>
              <a:tabLst>
                <a:tab algn="l" pos="457200"/>
              </a:tabLst>
            </a:pPr>
            <a:r>
              <a:rPr dirty="0" lang="en-US">
                <a:solidFill>
                  <a:prstClr val="black"/>
                </a:solidFill>
                <a:ea typeface="Times New Roman" panose="02020603050405020304" pitchFamily="18" charset="0"/>
              </a:rPr>
              <a:t>Director of education or their nominee appointed by the minister.</a:t>
            </a:r>
          </a:p>
          <a:p>
            <a:pPr lvl="0">
              <a:lnSpc>
                <a:spcPct val="120000"/>
              </a:lnSpc>
              <a:spcBef>
                <a:spcPts val="0"/>
              </a:spcBef>
              <a:buSzPts val="1000"/>
              <a:tabLst>
                <a:tab algn="l" pos="457200"/>
              </a:tabLst>
            </a:pPr>
            <a:r>
              <a:rPr dirty="0" lang="en-US">
                <a:solidFill>
                  <a:prstClr val="black"/>
                </a:solidFill>
                <a:ea typeface="Times New Roman" panose="02020603050405020304" pitchFamily="18" charset="0"/>
              </a:rPr>
              <a:t>A representative from each province in Kenya, being resident in the provinces, appointed by the minister. </a:t>
            </a:r>
          </a:p>
          <a:p>
            <a:pPr lvl="0">
              <a:lnSpc>
                <a:spcPct val="120000"/>
              </a:lnSpc>
              <a:spcBef>
                <a:spcPts val="0"/>
              </a:spcBef>
              <a:buSzPts val="1000"/>
              <a:tabLst>
                <a:tab algn="l" pos="457200"/>
              </a:tabLst>
            </a:pPr>
            <a:r>
              <a:rPr dirty="0" lang="en-US">
                <a:solidFill>
                  <a:prstClr val="black"/>
                </a:solidFill>
                <a:ea typeface="Times New Roman" panose="02020603050405020304" pitchFamily="18" charset="0"/>
              </a:rPr>
              <a:t>The board may co-opt any person whose skills, knowledge or experience may be useful.</a:t>
            </a:r>
          </a:p>
          <a:p>
            <a:pPr lvl="0">
              <a:lnSpc>
                <a:spcPct val="120000"/>
              </a:lnSpc>
              <a:spcBef>
                <a:spcPts val="0"/>
              </a:spcBef>
              <a:buSzPts val="1000"/>
              <a:tabLst>
                <a:tab algn="l" pos="457200"/>
              </a:tabLst>
            </a:pPr>
            <a:r>
              <a:rPr dirty="0" lang="en-US">
                <a:solidFill>
                  <a:prstClr val="black"/>
                </a:solidFill>
                <a:ea typeface="Times New Roman" panose="02020603050405020304" pitchFamily="18" charset="0"/>
              </a:rPr>
              <a:t>It may also establish a committee for better function and regulate its own procedure</a:t>
            </a:r>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631" name="Content Placeholder 2"/>
          <p:cNvSpPr>
            <a:spLocks noGrp="1"/>
          </p:cNvSpPr>
          <p:nvPr>
            <p:ph idx="1"/>
          </p:nvPr>
        </p:nvSpPr>
        <p:spPr>
          <a:xfrm>
            <a:off x="838200" y="301214"/>
            <a:ext cx="10515600" cy="6347012"/>
          </a:xfrm>
        </p:spPr>
        <p:txBody>
          <a:bodyPr>
            <a:normAutofit fontScale="71429" lnSpcReduction="20000"/>
          </a:bodyPr>
          <a:p>
            <a:pPr indent="0" marL="0">
              <a:buNone/>
            </a:pPr>
            <a:r>
              <a:rPr dirty="0" sz="3600" lang="en-US"/>
              <a:t>                                        </a:t>
            </a:r>
            <a:r>
              <a:rPr b="1" dirty="0" sz="3600" lang="en-US"/>
              <a:t>Function of the board</a:t>
            </a:r>
          </a:p>
          <a:p>
            <a:pPr>
              <a:lnSpc>
                <a:spcPct val="120000"/>
              </a:lnSpc>
              <a:spcBef>
                <a:spcPts val="0"/>
              </a:spcBef>
              <a:buSzPts val="1000"/>
              <a:tabLst>
                <a:tab algn="l" pos="457200"/>
              </a:tabLst>
            </a:pPr>
            <a:r>
              <a:rPr dirty="0" sz="3600" lang="en-US">
                <a:ea typeface="Times New Roman" panose="02020603050405020304" pitchFamily="18" charset="0"/>
              </a:rPr>
              <a:t>To coordinate mental health activities in Kenya.</a:t>
            </a:r>
            <a:endParaRPr dirty="0" sz="3600" lang="en-US">
              <a:effectLst/>
              <a:ea typeface="Times New Roman" panose="02020603050405020304" pitchFamily="18" charset="0"/>
            </a:endParaRPr>
          </a:p>
          <a:p>
            <a:pPr>
              <a:lnSpc>
                <a:spcPct val="120000"/>
              </a:lnSpc>
              <a:spcBef>
                <a:spcPts val="0"/>
              </a:spcBef>
              <a:buSzPts val="1000"/>
              <a:tabLst>
                <a:tab algn="l" pos="457200"/>
              </a:tabLst>
            </a:pPr>
            <a:r>
              <a:rPr dirty="0" sz="3600" lang="en-US">
                <a:ea typeface="Times New Roman" panose="02020603050405020304" pitchFamily="18" charset="0"/>
              </a:rPr>
              <a:t>To advise the government on the state of mental health and mental health care facilities in Kenya.</a:t>
            </a:r>
            <a:endParaRPr dirty="0" sz="3600" lang="en-US">
              <a:effectLst/>
              <a:ea typeface="Times New Roman" panose="02020603050405020304" pitchFamily="18" charset="0"/>
            </a:endParaRPr>
          </a:p>
          <a:p>
            <a:pPr>
              <a:lnSpc>
                <a:spcPct val="120000"/>
              </a:lnSpc>
              <a:spcBef>
                <a:spcPts val="0"/>
              </a:spcBef>
              <a:buSzPts val="1000"/>
              <a:tabLst>
                <a:tab algn="l" pos="457200"/>
              </a:tabLst>
            </a:pPr>
            <a:r>
              <a:rPr dirty="0" sz="3600" lang="en-US">
                <a:ea typeface="Times New Roman" panose="02020603050405020304" pitchFamily="18" charset="0"/>
              </a:rPr>
              <a:t>To inspect mental health care hospitals to ensure that they meet the prescribed standards.</a:t>
            </a:r>
            <a:endParaRPr dirty="0" sz="3600" lang="en-US">
              <a:effectLst/>
              <a:ea typeface="Times New Roman" panose="02020603050405020304" pitchFamily="18" charset="0"/>
            </a:endParaRPr>
          </a:p>
          <a:p>
            <a:pPr>
              <a:lnSpc>
                <a:spcPct val="120000"/>
              </a:lnSpc>
              <a:spcBef>
                <a:spcPts val="0"/>
              </a:spcBef>
              <a:buSzPts val="1000"/>
              <a:tabLst>
                <a:tab algn="l" pos="457200"/>
              </a:tabLst>
            </a:pPr>
            <a:r>
              <a:rPr dirty="0" sz="3600" lang="en-US">
                <a:ea typeface="Times New Roman" panose="02020603050405020304" pitchFamily="18" charset="0"/>
              </a:rPr>
              <a:t>To approve the establishment of mental health care hospitals.</a:t>
            </a:r>
            <a:endParaRPr dirty="0" sz="3600" lang="en-US">
              <a:effectLst/>
              <a:ea typeface="Times New Roman" panose="02020603050405020304" pitchFamily="18" charset="0"/>
            </a:endParaRPr>
          </a:p>
          <a:p>
            <a:pPr indent="-342900" lvl="0" marL="342900" marR="0">
              <a:lnSpc>
                <a:spcPct val="120000"/>
              </a:lnSpc>
              <a:spcBef>
                <a:spcPts val="0"/>
              </a:spcBef>
              <a:spcAft>
                <a:spcPts val="0"/>
              </a:spcAft>
              <a:buSzPts val="1000"/>
              <a:buFont typeface="Symbol" panose="05050102010706020507" pitchFamily="18" charset="2"/>
              <a:buChar char=""/>
              <a:tabLst>
                <a:tab algn="l" pos="457200"/>
              </a:tabLst>
            </a:pPr>
            <a:r>
              <a:rPr dirty="0" sz="3600" lang="en-US">
                <a:ea typeface="Times New Roman" panose="02020603050405020304" pitchFamily="18" charset="0"/>
              </a:rPr>
              <a:t>To assist when necessary in the administration of mental health hospitals.</a:t>
            </a:r>
            <a:r>
              <a:rPr dirty="0" sz="3600" lang="en-US">
                <a:effectLst/>
                <a:ea typeface="Times New Roman" panose="02020603050405020304" pitchFamily="18" charset="0"/>
              </a:rPr>
              <a:t> To receive and investigate any matters referred to it by a patient or relative of a patient concerning the treatment of the patient at a mental health hospital and, where necessary, to take or recommend to the minister any remedial action.</a:t>
            </a:r>
          </a:p>
          <a:p>
            <a:pPr indent="-342900" lvl="0" marL="342900" marR="0">
              <a:lnSpc>
                <a:spcPct val="120000"/>
              </a:lnSpc>
              <a:spcBef>
                <a:spcPts val="0"/>
              </a:spcBef>
              <a:spcAft>
                <a:spcPts val="0"/>
              </a:spcAft>
              <a:buSzPts val="1000"/>
              <a:buFont typeface="Symbol" panose="05050102010706020507" pitchFamily="18" charset="2"/>
              <a:buChar char=""/>
              <a:tabLst>
                <a:tab algn="l" pos="457200"/>
              </a:tabLst>
            </a:pPr>
            <a:r>
              <a:rPr dirty="0" sz="3600" lang="en-US">
                <a:effectLst/>
                <a:ea typeface="Times New Roman" panose="02020603050405020304" pitchFamily="18" charset="0"/>
              </a:rPr>
              <a:t>To advise the government on the care of the persons suffering from mental sub-normality without mental disorder.</a:t>
            </a:r>
          </a:p>
          <a:p>
            <a:pPr indent="-342900" lvl="0" marL="342900" marR="0">
              <a:lnSpc>
                <a:spcPct val="120000"/>
              </a:lnSpc>
              <a:spcBef>
                <a:spcPts val="0"/>
              </a:spcBef>
              <a:spcAft>
                <a:spcPts val="0"/>
              </a:spcAft>
              <a:buSzPts val="1000"/>
              <a:buFont typeface="Symbol" panose="05050102010706020507" pitchFamily="18" charset="2"/>
              <a:buChar char=""/>
              <a:tabLst>
                <a:tab algn="l" pos="457200"/>
              </a:tabLst>
            </a:pPr>
            <a:r>
              <a:rPr dirty="0" sz="3600" lang="en-US">
                <a:effectLst/>
                <a:ea typeface="Times New Roman" panose="02020603050405020304" pitchFamily="18" charset="0"/>
              </a:rPr>
              <a:t>To initiate and organize community or family based programs for the care of persons suffering from mental disorder, and to perform such other functions as may be placed upon it by this act or under the law.</a:t>
            </a:r>
          </a:p>
          <a:p>
            <a:pPr>
              <a:spcBef>
                <a:spcPts val="0"/>
              </a:spcBef>
              <a:buSzPts val="1000"/>
              <a:tabLst>
                <a:tab algn="l" pos="457200"/>
              </a:tabLst>
            </a:pPr>
            <a:endParaRPr dirty="0" sz="4000" lang="en-US">
              <a:effectLst/>
              <a:ea typeface="Times New Roman" panose="02020603050405020304" pitchFamily="18" charset="0"/>
            </a:endParaRPr>
          </a:p>
          <a:p>
            <a:pPr indent="0" marL="0">
              <a:buNone/>
            </a:pPr>
            <a:endParaRPr b="1"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632" name="Title 1"/>
          <p:cNvSpPr>
            <a:spLocks noGrp="1"/>
          </p:cNvSpPr>
          <p:nvPr>
            <p:ph type="title"/>
          </p:nvPr>
        </p:nvSpPr>
        <p:spPr/>
        <p:txBody>
          <a:bodyPr/>
          <a:p>
            <a:r>
              <a:rPr dirty="0" lang="en-US"/>
              <a:t>Reasons for using the law during admissions</a:t>
            </a:r>
          </a:p>
        </p:txBody>
      </p:sp>
      <p:sp>
        <p:nvSpPr>
          <p:cNvPr id="1048633" name="Content Placeholder 2"/>
          <p:cNvSpPr>
            <a:spLocks noGrp="1"/>
          </p:cNvSpPr>
          <p:nvPr>
            <p:ph idx="1"/>
          </p:nvPr>
        </p:nvSpPr>
        <p:spPr/>
        <p:txBody>
          <a:bodyPr/>
          <a:p>
            <a:r>
              <a:rPr dirty="0" lang="en-US"/>
              <a:t>A patient may pretend to be mentally ill when he/she has committed a crime. there is possibility of faking mental illness</a:t>
            </a:r>
          </a:p>
          <a:p>
            <a:r>
              <a:rPr dirty="0" lang="en-US"/>
              <a:t>The relatives of very influential people could cause a person to be admitted in a mental hospital.</a:t>
            </a:r>
          </a:p>
          <a:p>
            <a:r>
              <a:rPr dirty="0" lang="en-US"/>
              <a:t>Symptoms of psychiatric illness are not only vague but change from time to time and not clear cut. for example a patient who </a:t>
            </a:r>
            <a:r>
              <a:rPr dirty="0" lang="en-US" err="1"/>
              <a:t>comitted</a:t>
            </a:r>
            <a:r>
              <a:rPr dirty="0" lang="en-US"/>
              <a:t> a crime while sick may not show any signs of mental illness making it hard to know whether the patient is sick or pretending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634" name="Title 1"/>
          <p:cNvSpPr>
            <a:spLocks noGrp="1"/>
          </p:cNvSpPr>
          <p:nvPr>
            <p:ph type="title"/>
          </p:nvPr>
        </p:nvSpPr>
        <p:spPr/>
        <p:txBody>
          <a:bodyPr/>
          <a:p>
            <a:r>
              <a:rPr dirty="0" lang="en-US"/>
              <a:t>Use of the act</a:t>
            </a:r>
          </a:p>
        </p:txBody>
      </p:sp>
      <p:sp>
        <p:nvSpPr>
          <p:cNvPr id="1048635" name="Content Placeholder 2"/>
          <p:cNvSpPr>
            <a:spLocks noGrp="1"/>
          </p:cNvSpPr>
          <p:nvPr>
            <p:ph idx="1"/>
          </p:nvPr>
        </p:nvSpPr>
        <p:spPr/>
        <p:txBody>
          <a:bodyPr/>
          <a:p>
            <a:pPr>
              <a:buFont typeface="Wingdings" panose="05000000000000000000" pitchFamily="2" charset="2"/>
              <a:buChar char="Ø"/>
            </a:pPr>
            <a:r>
              <a:rPr dirty="0" lang="en-US"/>
              <a:t>To protect the patient against mistreatment, detention, without patients consent or when not absolutely necessary.</a:t>
            </a:r>
          </a:p>
          <a:p>
            <a:pPr>
              <a:buFont typeface="Wingdings" panose="05000000000000000000" pitchFamily="2" charset="2"/>
              <a:buChar char="Ø"/>
            </a:pPr>
            <a:r>
              <a:rPr dirty="0" lang="en-US"/>
              <a:t>Safeguard the hospital  against false accusation</a:t>
            </a:r>
          </a:p>
          <a:p>
            <a:pPr>
              <a:buFont typeface="Wingdings" panose="05000000000000000000" pitchFamily="2" charset="2"/>
              <a:buChar char="Ø"/>
            </a:pPr>
            <a:r>
              <a:rPr dirty="0" lang="en-US"/>
              <a:t>It streamlines the management of patients though application of the mental health act and regulation.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636" name="Title 1"/>
          <p:cNvSpPr>
            <a:spLocks noGrp="1"/>
          </p:cNvSpPr>
          <p:nvPr>
            <p:ph type="title"/>
          </p:nvPr>
        </p:nvSpPr>
        <p:spPr/>
        <p:txBody>
          <a:bodyPr/>
          <a:p>
            <a:r>
              <a:rPr b="1" dirty="0" lang="en-US"/>
              <a:t>Admission and discharges of patients in a mental hospital</a:t>
            </a:r>
          </a:p>
        </p:txBody>
      </p:sp>
      <p:sp>
        <p:nvSpPr>
          <p:cNvPr id="1048637" name="Content Placeholder 2"/>
          <p:cNvSpPr>
            <a:spLocks noGrp="1"/>
          </p:cNvSpPr>
          <p:nvPr>
            <p:ph idx="1"/>
          </p:nvPr>
        </p:nvSpPr>
        <p:spPr/>
        <p:txBody>
          <a:bodyPr>
            <a:normAutofit fontScale="89286" lnSpcReduction="10000"/>
          </a:bodyPr>
          <a:p>
            <a:pPr algn="just" indent="-514350" marL="514350" marR="0">
              <a:spcBef>
                <a:spcPts val="0"/>
              </a:spcBef>
              <a:spcAft>
                <a:spcPts val="0"/>
              </a:spcAft>
              <a:buFont typeface="+mj-lt"/>
              <a:buAutoNum type="arabicPeriod"/>
            </a:pPr>
            <a:r>
              <a:rPr b="1" dirty="0" lang="en-US">
                <a:latin typeface="Arial" panose="020B0604020202020204" pitchFamily="34" charset="0"/>
                <a:ea typeface="Times New Roman" panose="02020603050405020304" pitchFamily="18" charset="0"/>
              </a:rPr>
              <a:t>Part V - Voluntary Patients (Section 10)</a:t>
            </a:r>
            <a:r>
              <a:rPr dirty="0" lang="en-US">
                <a:latin typeface="Arial" panose="020B0604020202020204" pitchFamily="34" charset="0"/>
                <a:ea typeface="Times New Roman" panose="02020603050405020304" pitchFamily="18" charset="0"/>
              </a:rPr>
              <a:t> </a:t>
            </a:r>
            <a:endParaRPr dirty="0" sz="4000" lang="en-US">
              <a:effectLst/>
              <a:latin typeface="Times New Roman" panose="02020603050405020304" pitchFamily="18" charset="0"/>
              <a:ea typeface="Times New Roman" panose="02020603050405020304" pitchFamily="18" charset="0"/>
            </a:endParaRPr>
          </a:p>
          <a:p>
            <a:pPr>
              <a:lnSpc>
                <a:spcPct val="110000"/>
              </a:lnSpc>
              <a:spcBef>
                <a:spcPts val="0"/>
              </a:spcBef>
            </a:pPr>
            <a:r>
              <a:rPr dirty="0" lang="en-US"/>
              <a:t>A  patient knows he or she is mentally sick and voluntarily submits himself in a mental hospital for admission.</a:t>
            </a:r>
          </a:p>
          <a:p>
            <a:pPr marL="0" marR="0">
              <a:lnSpc>
                <a:spcPct val="110000"/>
              </a:lnSpc>
              <a:spcBef>
                <a:spcPts val="0"/>
              </a:spcBef>
              <a:spcAft>
                <a:spcPts val="0"/>
              </a:spcAft>
            </a:pPr>
            <a:r>
              <a:rPr dirty="0" lang="en-US"/>
              <a:t> </a:t>
            </a:r>
            <a:r>
              <a:rPr dirty="0" lang="en-US">
                <a:ea typeface="Times New Roman" panose="02020603050405020304" pitchFamily="18" charset="0"/>
              </a:rPr>
              <a:t>Any person who has attained the apparent age of sixteen years, decrees to voluntarily submit themselves to treatment for mental disorder, and who makes to the ‘person in charge’ a written application in duplicate in the form prescribed, may be perceived as a voluntary patient into a mental hospital.</a:t>
            </a:r>
            <a:endParaRPr dirty="0" sz="4000" lang="en-US">
              <a:effectLst/>
              <a:ea typeface="Times New Roman" panose="02020603050405020304" pitchFamily="18" charset="0"/>
            </a:endParaRPr>
          </a:p>
          <a:p>
            <a:pPr marL="0" marR="0">
              <a:lnSpc>
                <a:spcPct val="110000"/>
              </a:lnSpc>
              <a:spcBef>
                <a:spcPts val="0"/>
              </a:spcBef>
              <a:spcAft>
                <a:spcPts val="0"/>
              </a:spcAft>
            </a:pPr>
            <a:r>
              <a:rPr dirty="0" lang="en-US">
                <a:ea typeface="Times New Roman" panose="02020603050405020304" pitchFamily="18" charset="0"/>
              </a:rPr>
              <a:t>The person fills in a form </a:t>
            </a:r>
            <a:r>
              <a:rPr b="1" dirty="0" lang="en-US">
                <a:ea typeface="Times New Roman" panose="02020603050405020304" pitchFamily="18" charset="0"/>
              </a:rPr>
              <a:t>MOH 613</a:t>
            </a:r>
            <a:r>
              <a:rPr dirty="0" lang="en-US">
                <a:ea typeface="Times New Roman" panose="02020603050405020304" pitchFamily="18" charset="0"/>
              </a:rPr>
              <a:t>, in duplicate provided for in the first schedule to these regulations before admitting them to the institution as an in-patient. This indicates that the admission is at their own request.</a:t>
            </a:r>
            <a:endParaRPr dirty="0" sz="4000" lang="en-US">
              <a:effectLst/>
              <a:ea typeface="Times New Roman" panose="02020603050405020304" pitchFamily="18" charset="0"/>
            </a:endParaRPr>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638" name="Content Placeholder 2"/>
          <p:cNvSpPr>
            <a:spLocks noGrp="1"/>
          </p:cNvSpPr>
          <p:nvPr>
            <p:ph idx="1"/>
          </p:nvPr>
        </p:nvSpPr>
        <p:spPr>
          <a:xfrm>
            <a:off x="838200" y="225910"/>
            <a:ext cx="10515600" cy="6347011"/>
          </a:xfrm>
        </p:spPr>
        <p:txBody>
          <a:bodyPr>
            <a:normAutofit fontScale="92857" lnSpcReduction="10000"/>
          </a:bodyPr>
          <a:p>
            <a:pPr indent="0" marL="0" marR="0">
              <a:spcBef>
                <a:spcPts val="0"/>
              </a:spcBef>
              <a:spcAft>
                <a:spcPts val="0"/>
              </a:spcAft>
              <a:buNone/>
            </a:pPr>
            <a:r>
              <a:rPr b="1" dirty="0" lang="en-US">
                <a:ea typeface="Times New Roman" panose="02020603050405020304" pitchFamily="18" charset="0"/>
              </a:rPr>
              <a:t>PART v  voluntary admission cont.’</a:t>
            </a:r>
          </a:p>
          <a:p>
            <a:pPr marL="0" marR="0">
              <a:spcBef>
                <a:spcPts val="0"/>
              </a:spcBef>
              <a:spcAft>
                <a:spcPts val="0"/>
              </a:spcAft>
            </a:pPr>
            <a:endParaRPr dirty="0" lang="en-US">
              <a:ea typeface="Times New Roman" panose="02020603050405020304" pitchFamily="18" charset="0"/>
            </a:endParaRPr>
          </a:p>
          <a:p>
            <a:pPr marL="0" marR="0">
              <a:lnSpc>
                <a:spcPct val="110000"/>
              </a:lnSpc>
              <a:spcBef>
                <a:spcPts val="0"/>
              </a:spcBef>
              <a:spcAft>
                <a:spcPts val="0"/>
              </a:spcAft>
            </a:pPr>
            <a:r>
              <a:rPr dirty="0" lang="en-US">
                <a:ea typeface="Times New Roman" panose="02020603050405020304" pitchFamily="18" charset="0"/>
              </a:rPr>
              <a:t>Any person who has not attained the apparent age of sixteen years and whose parent or guardian desires to submit them for treatment for mental disorder, may if the guardian or parent makes to the ‘person in charge’ of a mental institution, a written application in duplicate in the prescribed forms, be perceived as a voluntary patient. In such cases forms </a:t>
            </a:r>
            <a:r>
              <a:rPr b="1" dirty="0" lang="en-US">
                <a:ea typeface="Times New Roman" panose="02020603050405020304" pitchFamily="18" charset="0"/>
              </a:rPr>
              <a:t>MOH 637 </a:t>
            </a:r>
            <a:r>
              <a:rPr dirty="0" lang="en-US">
                <a:ea typeface="Times New Roman" panose="02020603050405020304" pitchFamily="18" charset="0"/>
              </a:rPr>
              <a:t>in duplicate should be filled and signed by the guardian or the parent. </a:t>
            </a:r>
          </a:p>
          <a:p>
            <a:pPr marL="0" marR="0">
              <a:lnSpc>
                <a:spcPct val="110000"/>
              </a:lnSpc>
              <a:spcBef>
                <a:spcPts val="0"/>
              </a:spcBef>
              <a:spcAft>
                <a:spcPts val="0"/>
              </a:spcAft>
            </a:pPr>
            <a:r>
              <a:rPr dirty="0" lang="en-US">
                <a:ea typeface="Times New Roman" panose="02020603050405020304" pitchFamily="18" charset="0"/>
              </a:rPr>
              <a:t>when he wants to leave the hospital he should give a 72 hours notice  before leaving in order  to review him.</a:t>
            </a:r>
          </a:p>
          <a:p>
            <a:pPr marL="0" marR="0">
              <a:lnSpc>
                <a:spcPct val="110000"/>
              </a:lnSpc>
              <a:spcBef>
                <a:spcPts val="0"/>
              </a:spcBef>
              <a:spcAft>
                <a:spcPts val="0"/>
              </a:spcAft>
            </a:pPr>
            <a:r>
              <a:rPr dirty="0" lang="en-US">
                <a:ea typeface="Times New Roman" panose="02020603050405020304" pitchFamily="18" charset="0"/>
              </a:rPr>
              <a:t>Should the patient while in hospital become incapable of expressing himself as willing or unwilling he should not be detained for more than 42 days. </a:t>
            </a:r>
          </a:p>
          <a:p>
            <a:pPr marL="0" marR="0">
              <a:lnSpc>
                <a:spcPct val="110000"/>
              </a:lnSpc>
              <a:spcBef>
                <a:spcPts val="0"/>
              </a:spcBef>
              <a:spcAft>
                <a:spcPts val="0"/>
              </a:spcAft>
            </a:pPr>
            <a:r>
              <a:rPr dirty="0" lang="en-US">
                <a:ea typeface="Times New Roman" panose="02020603050405020304" pitchFamily="18" charset="0"/>
              </a:rPr>
              <a:t>The doctor signs MOH 615  patient is admitted as involuntary patient</a:t>
            </a:r>
          </a:p>
          <a:p>
            <a:pPr marL="0" marR="0">
              <a:spcBef>
                <a:spcPts val="0"/>
              </a:spcBef>
              <a:spcAft>
                <a:spcPts val="0"/>
              </a:spcAft>
            </a:pPr>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639" name="Content Placeholder 2"/>
          <p:cNvSpPr>
            <a:spLocks noGrp="1"/>
          </p:cNvSpPr>
          <p:nvPr>
            <p:ph idx="1"/>
          </p:nvPr>
        </p:nvSpPr>
        <p:spPr>
          <a:xfrm>
            <a:off x="333487" y="172123"/>
            <a:ext cx="11629017" cy="6433072"/>
          </a:xfrm>
        </p:spPr>
        <p:txBody>
          <a:bodyPr>
            <a:normAutofit fontScale="42857" lnSpcReduction="20000"/>
          </a:bodyPr>
          <a:p>
            <a:pPr indent="0" marL="0" marR="0">
              <a:spcBef>
                <a:spcPts val="0"/>
              </a:spcBef>
              <a:spcAft>
                <a:spcPts val="0"/>
              </a:spcAft>
              <a:buNone/>
            </a:pPr>
            <a:r>
              <a:rPr b="1" dirty="0" sz="8000" lang="en-US">
                <a:ea typeface="Times New Roman" panose="02020603050405020304" pitchFamily="18" charset="0"/>
              </a:rPr>
              <a:t>                Part VI - Involuntary Patients (Section 14 M.H.A)</a:t>
            </a:r>
          </a:p>
          <a:p>
            <a:pPr>
              <a:lnSpc>
                <a:spcPct val="120000"/>
              </a:lnSpc>
              <a:spcBef>
                <a:spcPts val="0"/>
              </a:spcBef>
            </a:pPr>
            <a:r>
              <a:rPr dirty="0" sz="5900" lang="en-US">
                <a:ea typeface="Times New Roman" panose="02020603050405020304" pitchFamily="18" charset="0"/>
              </a:rPr>
              <a:t>Involuntary patients are those who are incapable of expressing themselves as willing or unwilling to receive treatment.</a:t>
            </a:r>
          </a:p>
          <a:p>
            <a:pPr marL="0" marR="0">
              <a:lnSpc>
                <a:spcPct val="120000"/>
              </a:lnSpc>
              <a:spcBef>
                <a:spcPts val="0"/>
              </a:spcBef>
              <a:spcAft>
                <a:spcPts val="0"/>
              </a:spcAft>
            </a:pPr>
            <a:r>
              <a:rPr dirty="0" sz="5900" lang="en-US">
                <a:ea typeface="Times New Roman" panose="02020603050405020304" pitchFamily="18" charset="0"/>
              </a:rPr>
              <a:t> They require the forms </a:t>
            </a:r>
            <a:r>
              <a:rPr b="1" dirty="0" sz="5900" lang="en-US">
                <a:ea typeface="Times New Roman" panose="02020603050405020304" pitchFamily="18" charset="0"/>
              </a:rPr>
              <a:t>MOH 614 </a:t>
            </a:r>
            <a:r>
              <a:rPr dirty="0" sz="5900" lang="en-US">
                <a:ea typeface="Times New Roman" panose="02020603050405020304" pitchFamily="18" charset="0"/>
              </a:rPr>
              <a:t>to be filled in duplicate by the </a:t>
            </a:r>
            <a:r>
              <a:rPr b="1" dirty="0" sz="5900" lang="en-US">
                <a:ea typeface="Times New Roman" panose="02020603050405020304" pitchFamily="18" charset="0"/>
              </a:rPr>
              <a:t>husband, wife or relative </a:t>
            </a:r>
            <a:r>
              <a:rPr dirty="0" sz="5900" lang="en-US">
                <a:ea typeface="Times New Roman" panose="02020603050405020304" pitchFamily="18" charset="0"/>
              </a:rPr>
              <a:t>of the patient, indicating the reasons why they are applying for admission. </a:t>
            </a:r>
            <a:endParaRPr dirty="0" sz="5900" lang="en-US">
              <a:effectLst/>
              <a:ea typeface="Times New Roman" panose="02020603050405020304" pitchFamily="18" charset="0"/>
            </a:endParaRPr>
          </a:p>
          <a:p>
            <a:pPr marL="0" marR="0">
              <a:lnSpc>
                <a:spcPct val="120000"/>
              </a:lnSpc>
              <a:spcBef>
                <a:spcPts val="0"/>
              </a:spcBef>
              <a:spcAft>
                <a:spcPts val="0"/>
              </a:spcAft>
            </a:pPr>
            <a:r>
              <a:rPr dirty="0" sz="5900" lang="en-US">
                <a:ea typeface="Times New Roman" panose="02020603050405020304" pitchFamily="18" charset="0"/>
              </a:rPr>
              <a:t>Any person applying on behalf of another person should state the reasons why a relative could not make the application and specify their connection with the patient.</a:t>
            </a:r>
            <a:endParaRPr dirty="0" sz="5900" lang="en-US">
              <a:effectLst/>
              <a:ea typeface="Times New Roman" panose="02020603050405020304" pitchFamily="18" charset="0"/>
            </a:endParaRPr>
          </a:p>
          <a:p>
            <a:pPr marL="0" marR="0">
              <a:lnSpc>
                <a:spcPct val="120000"/>
              </a:lnSpc>
              <a:spcBef>
                <a:spcPts val="0"/>
              </a:spcBef>
              <a:spcAft>
                <a:spcPts val="0"/>
              </a:spcAft>
            </a:pPr>
            <a:r>
              <a:rPr dirty="0" sz="5900" lang="en-US">
                <a:ea typeface="Times New Roman" panose="02020603050405020304" pitchFamily="18" charset="0"/>
              </a:rPr>
              <a:t>The patient is admitted for a period of not more than six months.</a:t>
            </a:r>
          </a:p>
          <a:p>
            <a:pPr marL="0" marR="0">
              <a:lnSpc>
                <a:spcPct val="120000"/>
              </a:lnSpc>
              <a:spcBef>
                <a:spcPts val="0"/>
              </a:spcBef>
              <a:spcAft>
                <a:spcPts val="0"/>
              </a:spcAft>
            </a:pPr>
            <a:r>
              <a:rPr dirty="0" sz="5900" lang="en-US">
                <a:ea typeface="Times New Roman" panose="02020603050405020304" pitchFamily="18" charset="0"/>
              </a:rPr>
              <a:t>The person in charge can prolong this period by six more months provided the total period does not exceed twelve months.</a:t>
            </a:r>
          </a:p>
          <a:p>
            <a:pPr marL="0" marR="0">
              <a:lnSpc>
                <a:spcPct val="120000"/>
              </a:lnSpc>
              <a:spcBef>
                <a:spcPts val="0"/>
              </a:spcBef>
              <a:spcAft>
                <a:spcPts val="0"/>
              </a:spcAft>
            </a:pPr>
            <a:r>
              <a:rPr dirty="0" sz="5900" lang="en-US">
                <a:ea typeface="Times New Roman" panose="02020603050405020304" pitchFamily="18" charset="0"/>
              </a:rPr>
              <a:t> An MOH 615 form should be filled by the doctor indicating why he thinks that the patient can benefit from the treatment. They should write down their own name, qualifications, date and then sign the forms. </a:t>
            </a:r>
            <a:endParaRPr dirty="0" sz="5900" lang="en-US">
              <a:effectLst/>
              <a:ea typeface="Times New Roman" panose="02020603050405020304" pitchFamily="18" charset="0"/>
            </a:endParaRPr>
          </a:p>
          <a:p>
            <a:pPr marL="0" marR="0">
              <a:lnSpc>
                <a:spcPct val="120000"/>
              </a:lnSpc>
              <a:spcBef>
                <a:spcPts val="0"/>
              </a:spcBef>
              <a:spcAft>
                <a:spcPts val="0"/>
              </a:spcAft>
            </a:pPr>
            <a:r>
              <a:rPr dirty="0" sz="5900" lang="en-US">
                <a:ea typeface="Times New Roman" panose="02020603050405020304" pitchFamily="18" charset="0"/>
              </a:rPr>
              <a:t>Both the </a:t>
            </a:r>
            <a:r>
              <a:rPr b="1" dirty="0" sz="5900" lang="en-US">
                <a:ea typeface="Times New Roman" panose="02020603050405020304" pitchFamily="18" charset="0"/>
              </a:rPr>
              <a:t>MOH 614 </a:t>
            </a:r>
            <a:r>
              <a:rPr dirty="0" sz="5900" lang="en-US">
                <a:ea typeface="Times New Roman" panose="02020603050405020304" pitchFamily="18" charset="0"/>
              </a:rPr>
              <a:t>and </a:t>
            </a:r>
            <a:r>
              <a:rPr b="1" dirty="0" sz="5900" lang="en-US">
                <a:ea typeface="Times New Roman" panose="02020603050405020304" pitchFamily="18" charset="0"/>
              </a:rPr>
              <a:t>MOH 615 </a:t>
            </a:r>
            <a:r>
              <a:rPr dirty="0" sz="5900" lang="en-US">
                <a:ea typeface="Times New Roman" panose="02020603050405020304" pitchFamily="18" charset="0"/>
              </a:rPr>
              <a:t>forms must reach the hospital within 14 days of the date they were signed, otherwise they become invalid.</a:t>
            </a:r>
            <a:endParaRPr dirty="0" sz="5900" lang="en-US">
              <a:effectLst/>
              <a:ea typeface="Times New Roman" panose="02020603050405020304" pitchFamily="18" charset="0"/>
            </a:endParaRPr>
          </a:p>
          <a:p>
            <a:pPr indent="0" marL="0">
              <a:buNone/>
            </a:pPr>
            <a:r>
              <a:rPr dirty="0" lang="en-US">
                <a:latin typeface="Arial" panose="020B0604020202020204" pitchFamily="34" charset="0"/>
                <a:ea typeface="Times New Roman" panose="02020603050405020304" pitchFamily="18" charset="0"/>
              </a:rPr>
              <a:t> </a:t>
            </a:r>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640" name="Content Placeholder 2"/>
          <p:cNvSpPr>
            <a:spLocks noGrp="1"/>
          </p:cNvSpPr>
          <p:nvPr>
            <p:ph idx="1"/>
          </p:nvPr>
        </p:nvSpPr>
        <p:spPr>
          <a:xfrm>
            <a:off x="838200" y="247426"/>
            <a:ext cx="10515600" cy="6314739"/>
          </a:xfrm>
        </p:spPr>
        <p:txBody>
          <a:bodyPr/>
          <a:p>
            <a:pPr indent="0" marL="0" marR="0">
              <a:spcBef>
                <a:spcPts val="0"/>
              </a:spcBef>
              <a:spcAft>
                <a:spcPts val="0"/>
              </a:spcAft>
              <a:buNone/>
            </a:pPr>
            <a:r>
              <a:rPr b="1" dirty="0" lang="en-US">
                <a:ea typeface="Times New Roman" panose="02020603050405020304" pitchFamily="18" charset="0"/>
              </a:rPr>
              <a:t> Part VII - Emergency Admissions (Section 1b M.H.A)</a:t>
            </a:r>
            <a:r>
              <a:rPr dirty="0" lang="en-US">
                <a:ea typeface="Times New Roman" panose="02020603050405020304" pitchFamily="18" charset="0"/>
              </a:rPr>
              <a:t> </a:t>
            </a:r>
          </a:p>
          <a:p>
            <a:pPr indent="0" marL="0" marR="0">
              <a:spcBef>
                <a:spcPts val="0"/>
              </a:spcBef>
              <a:spcAft>
                <a:spcPts val="0"/>
              </a:spcAft>
              <a:buNone/>
            </a:pPr>
            <a:endParaRPr dirty="0" lang="en-US">
              <a:effectLst/>
              <a:ea typeface="Times New Roman" panose="02020603050405020304" pitchFamily="18" charset="0"/>
            </a:endParaRPr>
          </a:p>
          <a:p>
            <a:pPr marL="0" marR="0">
              <a:lnSpc>
                <a:spcPct val="100000"/>
              </a:lnSpc>
              <a:spcBef>
                <a:spcPts val="0"/>
              </a:spcBef>
              <a:spcAft>
                <a:spcPts val="0"/>
              </a:spcAft>
            </a:pPr>
            <a:r>
              <a:rPr dirty="0" lang="en-US">
                <a:ea typeface="Times New Roman" panose="02020603050405020304" pitchFamily="18" charset="0"/>
              </a:rPr>
              <a:t>A </a:t>
            </a:r>
            <a:r>
              <a:rPr b="1" dirty="0" lang="en-US">
                <a:ea typeface="Times New Roman" panose="02020603050405020304" pitchFamily="18" charset="0"/>
              </a:rPr>
              <a:t>police officer</a:t>
            </a:r>
            <a:r>
              <a:rPr dirty="0" lang="en-US">
                <a:ea typeface="Times New Roman" panose="02020603050405020304" pitchFamily="18" charset="0"/>
              </a:rPr>
              <a:t>,</a:t>
            </a:r>
            <a:r>
              <a:rPr b="1" dirty="0" lang="en-US">
                <a:ea typeface="Times New Roman" panose="02020603050405020304" pitchFamily="18" charset="0"/>
              </a:rPr>
              <a:t> chief </a:t>
            </a:r>
            <a:r>
              <a:rPr dirty="0" lang="en-US">
                <a:ea typeface="Times New Roman" panose="02020603050405020304" pitchFamily="18" charset="0"/>
              </a:rPr>
              <a:t>or </a:t>
            </a:r>
            <a:r>
              <a:rPr b="1" dirty="0" lang="en-US">
                <a:ea typeface="Times New Roman" panose="02020603050405020304" pitchFamily="18" charset="0"/>
              </a:rPr>
              <a:t>assistant chief </a:t>
            </a:r>
            <a:r>
              <a:rPr dirty="0" lang="en-US">
                <a:ea typeface="Times New Roman" panose="02020603050405020304" pitchFamily="18" charset="0"/>
              </a:rPr>
              <a:t>can arrest any person who is found to be dangerous to them self or others, and take them to a mental hospital for treatment within 24 hours or a reasonable time. </a:t>
            </a:r>
          </a:p>
          <a:p>
            <a:pPr indent="0" marL="0" marR="0">
              <a:lnSpc>
                <a:spcPct val="100000"/>
              </a:lnSpc>
              <a:spcBef>
                <a:spcPts val="0"/>
              </a:spcBef>
              <a:spcAft>
                <a:spcPts val="0"/>
              </a:spcAft>
              <a:buNone/>
            </a:pPr>
            <a:endParaRPr dirty="0" lang="en-US">
              <a:ea typeface="Times New Roman" panose="02020603050405020304" pitchFamily="18" charset="0"/>
            </a:endParaRPr>
          </a:p>
          <a:p>
            <a:pPr marL="0" marR="0">
              <a:lnSpc>
                <a:spcPct val="100000"/>
              </a:lnSpc>
              <a:spcBef>
                <a:spcPts val="0"/>
              </a:spcBef>
              <a:spcAft>
                <a:spcPts val="0"/>
              </a:spcAft>
            </a:pPr>
            <a:r>
              <a:rPr dirty="0" lang="en-US">
                <a:ea typeface="Times New Roman" panose="02020603050405020304" pitchFamily="18" charset="0"/>
              </a:rPr>
              <a:t>The patient should be </a:t>
            </a:r>
            <a:r>
              <a:rPr b="1" dirty="0" lang="en-US">
                <a:ea typeface="Times New Roman" panose="02020603050405020304" pitchFamily="18" charset="0"/>
              </a:rPr>
              <a:t>reviewed after 72 hours </a:t>
            </a:r>
            <a:r>
              <a:rPr dirty="0" lang="en-US">
                <a:ea typeface="Times New Roman" panose="02020603050405020304" pitchFamily="18" charset="0"/>
              </a:rPr>
              <a:t>and can be discharged if found to be of sound mind.</a:t>
            </a:r>
          </a:p>
          <a:p>
            <a:pPr indent="0" marL="0" marR="0">
              <a:lnSpc>
                <a:spcPct val="100000"/>
              </a:lnSpc>
              <a:spcBef>
                <a:spcPts val="0"/>
              </a:spcBef>
              <a:spcAft>
                <a:spcPts val="0"/>
              </a:spcAft>
              <a:buNone/>
            </a:pPr>
            <a:r>
              <a:rPr dirty="0" lang="en-US">
                <a:ea typeface="Times New Roman" panose="02020603050405020304" pitchFamily="18" charset="0"/>
              </a:rPr>
              <a:t> </a:t>
            </a:r>
          </a:p>
          <a:p>
            <a:pPr marL="0" marR="0">
              <a:lnSpc>
                <a:spcPct val="100000"/>
              </a:lnSpc>
              <a:spcBef>
                <a:spcPts val="0"/>
              </a:spcBef>
              <a:spcAft>
                <a:spcPts val="0"/>
              </a:spcAft>
            </a:pPr>
            <a:r>
              <a:rPr dirty="0" lang="en-US">
                <a:ea typeface="Times New Roman" panose="02020603050405020304" pitchFamily="18" charset="0"/>
              </a:rPr>
              <a:t>If found to be of unsound mind, the patient may be admitted for treatment as an involuntary patient.</a:t>
            </a:r>
          </a:p>
          <a:p>
            <a:pPr indent="0" marL="0" marR="0">
              <a:lnSpc>
                <a:spcPct val="100000"/>
              </a:lnSpc>
              <a:spcBef>
                <a:spcPts val="0"/>
              </a:spcBef>
              <a:spcAft>
                <a:spcPts val="0"/>
              </a:spcAft>
              <a:buNone/>
            </a:pPr>
            <a:endParaRPr dirty="0" lang="en-US">
              <a:ea typeface="Times New Roman" panose="02020603050405020304" pitchFamily="18" charset="0"/>
            </a:endParaRPr>
          </a:p>
          <a:p>
            <a:pPr marL="0" marR="0">
              <a:lnSpc>
                <a:spcPct val="100000"/>
              </a:lnSpc>
              <a:spcBef>
                <a:spcPts val="0"/>
              </a:spcBef>
              <a:spcAft>
                <a:spcPts val="0"/>
              </a:spcAft>
            </a:pPr>
            <a:r>
              <a:rPr dirty="0" lang="en-US">
                <a:ea typeface="Times New Roman" panose="02020603050405020304" pitchFamily="18" charset="0"/>
              </a:rPr>
              <a:t> For the purposes of admission, the form MOH 638 must be filled in by the police officer or an administrative officer.</a:t>
            </a:r>
            <a:endParaRPr dirty="0" lang="en-US">
              <a:effectLst/>
              <a:ea typeface="Times New Roman" panose="02020603050405020304" pitchFamily="18" charset="0"/>
            </a:endParaRPr>
          </a:p>
          <a:p>
            <a:endParaRPr dirty="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641" name="Content Placeholder 2"/>
          <p:cNvSpPr>
            <a:spLocks noGrp="1"/>
          </p:cNvSpPr>
          <p:nvPr>
            <p:ph idx="1"/>
          </p:nvPr>
        </p:nvSpPr>
        <p:spPr>
          <a:xfrm>
            <a:off x="827442" y="161364"/>
            <a:ext cx="10515600" cy="6368527"/>
          </a:xfrm>
        </p:spPr>
        <p:txBody>
          <a:bodyPr>
            <a:normAutofit fontScale="71429" lnSpcReduction="20000"/>
          </a:bodyPr>
          <a:p>
            <a:pPr indent="0" marL="0" marR="0">
              <a:spcBef>
                <a:spcPts val="0"/>
              </a:spcBef>
              <a:spcAft>
                <a:spcPts val="0"/>
              </a:spcAft>
              <a:buNone/>
            </a:pPr>
            <a:r>
              <a:rPr b="1" dirty="0" sz="4600" lang="en-US">
                <a:ea typeface="Times New Roman" panose="02020603050405020304" pitchFamily="18" charset="0"/>
              </a:rPr>
              <a:t>Part VIII - Admission and Discharge of Members of the Armed Forces (Section 17 M.H.A) </a:t>
            </a:r>
          </a:p>
          <a:p>
            <a:pPr>
              <a:lnSpc>
                <a:spcPct val="120000"/>
              </a:lnSpc>
              <a:spcBef>
                <a:spcPts val="0"/>
              </a:spcBef>
            </a:pPr>
            <a:r>
              <a:rPr dirty="0" sz="3100" lang="en-US">
                <a:ea typeface="Times New Roman" panose="02020603050405020304" pitchFamily="18" charset="0"/>
              </a:rPr>
              <a:t>Any member of the armed forces may be admitted into a mental hospital for observation, if a </a:t>
            </a:r>
            <a:r>
              <a:rPr b="1" dirty="0" sz="3100" lang="en-US">
                <a:ea typeface="Times New Roman" panose="02020603050405020304" pitchFamily="18" charset="0"/>
              </a:rPr>
              <a:t>medical officer of the armed forces</a:t>
            </a:r>
            <a:r>
              <a:rPr dirty="0" sz="3100" lang="en-US">
                <a:ea typeface="Times New Roman" panose="02020603050405020304" pitchFamily="18" charset="0"/>
              </a:rPr>
              <a:t>, by letter addressed to the ‘</a:t>
            </a:r>
            <a:r>
              <a:rPr b="1" dirty="0" sz="3100" lang="en-US">
                <a:ea typeface="Times New Roman" panose="02020603050405020304" pitchFamily="18" charset="0"/>
              </a:rPr>
              <a:t>person in charge’, </a:t>
            </a:r>
            <a:r>
              <a:rPr dirty="0" sz="3100" lang="en-US">
                <a:ea typeface="Times New Roman" panose="02020603050405020304" pitchFamily="18" charset="0"/>
              </a:rPr>
              <a:t>and certifies that:</a:t>
            </a:r>
          </a:p>
          <a:p>
            <a:pPr>
              <a:lnSpc>
                <a:spcPct val="120000"/>
              </a:lnSpc>
              <a:spcBef>
                <a:spcPts val="0"/>
              </a:spcBef>
            </a:pPr>
            <a:r>
              <a:rPr dirty="0" sz="3100" lang="en-US">
                <a:ea typeface="Times New Roman" panose="02020603050405020304" pitchFamily="18" charset="0"/>
              </a:rPr>
              <a:t>The member of the armed forces has been examined within a period of 48 hours before issuing the letter.</a:t>
            </a:r>
          </a:p>
          <a:p>
            <a:pPr>
              <a:lnSpc>
                <a:spcPct val="120000"/>
              </a:lnSpc>
              <a:spcBef>
                <a:spcPts val="0"/>
              </a:spcBef>
            </a:pPr>
            <a:r>
              <a:rPr dirty="0" sz="3100" lang="en-US">
                <a:ea typeface="Times New Roman" panose="02020603050405020304" pitchFamily="18" charset="0"/>
              </a:rPr>
              <a:t>For reasons recorded in the letter, the member of the armed forces is a proper person to be admitted to a mental hospital for observation and treatment.</a:t>
            </a:r>
          </a:p>
          <a:p>
            <a:pPr>
              <a:lnSpc>
                <a:spcPct val="120000"/>
              </a:lnSpc>
              <a:spcBef>
                <a:spcPts val="0"/>
              </a:spcBef>
            </a:pPr>
            <a:r>
              <a:rPr dirty="0" sz="3100" lang="en-US">
                <a:ea typeface="Times New Roman" panose="02020603050405020304" pitchFamily="18" charset="0"/>
              </a:rPr>
              <a:t>A member of the armed forces may be admitted under section 17 for an initial period </a:t>
            </a:r>
            <a:r>
              <a:rPr b="1" dirty="0" sz="3100" lang="en-US">
                <a:ea typeface="Times New Roman" panose="02020603050405020304" pitchFamily="18" charset="0"/>
              </a:rPr>
              <a:t>of 28 days </a:t>
            </a:r>
            <a:r>
              <a:rPr dirty="0" sz="3100" lang="en-US">
                <a:ea typeface="Times New Roman" panose="02020603050405020304" pitchFamily="18" charset="0"/>
              </a:rPr>
              <a:t>from the date of admission, that period may be extended if, at or before the end of 28 days, </a:t>
            </a:r>
            <a:r>
              <a:rPr b="1" dirty="0" sz="3100" lang="en-US">
                <a:ea typeface="Times New Roman" panose="02020603050405020304" pitchFamily="18" charset="0"/>
              </a:rPr>
              <a:t>two medical practitioners</a:t>
            </a:r>
            <a:r>
              <a:rPr dirty="0" sz="3100" lang="en-US">
                <a:ea typeface="Times New Roman" panose="02020603050405020304" pitchFamily="18" charset="0"/>
              </a:rPr>
              <a:t>, </a:t>
            </a:r>
            <a:r>
              <a:rPr b="1" dirty="0" sz="3100" lang="en-US">
                <a:ea typeface="Times New Roman" panose="02020603050405020304" pitchFamily="18" charset="0"/>
              </a:rPr>
              <a:t>one of whom shall be a psychiatrist</a:t>
            </a:r>
            <a:r>
              <a:rPr dirty="0" sz="3100" lang="en-US">
                <a:ea typeface="Times New Roman" panose="02020603050405020304" pitchFamily="18" charset="0"/>
              </a:rPr>
              <a:t>, recommend the extension after re-examining the patient.</a:t>
            </a:r>
          </a:p>
          <a:p>
            <a:pPr>
              <a:lnSpc>
                <a:spcPct val="120000"/>
              </a:lnSpc>
              <a:spcBef>
                <a:spcPts val="0"/>
              </a:spcBef>
            </a:pPr>
            <a:r>
              <a:rPr dirty="0" sz="3100" lang="en-US">
                <a:ea typeface="Times New Roman" panose="02020603050405020304" pitchFamily="18" charset="0"/>
              </a:rPr>
              <a:t>The said patient can be discharged if two medical practitioners, one of whom is a psychiatrist, by a letter addressed to the ‘person in charge’, certifying that they have examined the member of the armed forces within a period of 72 hours before issuing the letter.</a:t>
            </a:r>
            <a:endParaRPr dirty="0" sz="3100" lang="en-US">
              <a:effectLst/>
              <a:ea typeface="Times New Roman" panose="02020603050405020304" pitchFamily="18" charset="0"/>
            </a:endParaRPr>
          </a:p>
          <a:p>
            <a:pPr algn="just" marL="0" marR="0">
              <a:spcBef>
                <a:spcPts val="0"/>
              </a:spcBef>
              <a:spcAft>
                <a:spcPts val="0"/>
              </a:spcAft>
            </a:pPr>
            <a:endParaRPr dirty="0" lang="en-US">
              <a:ea typeface="Times New Roman" panose="02020603050405020304" pitchFamily="18" charset="0"/>
            </a:endParaRPr>
          </a:p>
          <a:p>
            <a:pPr algn="just" marL="0" marR="0">
              <a:spcBef>
                <a:spcPts val="0"/>
              </a:spcBef>
              <a:spcAft>
                <a:spcPts val="0"/>
              </a:spcAft>
            </a:pPr>
            <a:endParaRPr dirty="0" sz="4000" lang="en-US">
              <a:effectLst/>
              <a:ea typeface="Times New Roman" panose="02020603050405020304" pitchFamily="18" charset="0"/>
            </a:endParaRPr>
          </a:p>
          <a:p>
            <a:endParaRPr dirty="0"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642" name="Content Placeholder 2"/>
          <p:cNvSpPr>
            <a:spLocks noGrp="1"/>
          </p:cNvSpPr>
          <p:nvPr>
            <p:ph idx="1"/>
          </p:nvPr>
        </p:nvSpPr>
        <p:spPr>
          <a:xfrm>
            <a:off x="838200" y="182880"/>
            <a:ext cx="10515600" cy="6368527"/>
          </a:xfrm>
        </p:spPr>
        <p:txBody>
          <a:bodyPr/>
          <a:p>
            <a:pPr indent="0" marL="0">
              <a:buNone/>
            </a:pPr>
            <a:r>
              <a:rPr b="1" dirty="0" lang="en-US"/>
              <a:t>Admission of members of the armed forces cont.’</a:t>
            </a:r>
          </a:p>
          <a:p>
            <a:pPr indent="0" marL="0">
              <a:buNone/>
            </a:pPr>
            <a:endParaRPr b="1" dirty="0" lang="en-US"/>
          </a:p>
          <a:p>
            <a:pPr marL="0" marR="0">
              <a:spcBef>
                <a:spcPts val="0"/>
              </a:spcBef>
              <a:spcAft>
                <a:spcPts val="0"/>
              </a:spcAft>
            </a:pPr>
            <a:r>
              <a:rPr dirty="0" lang="en-US">
                <a:latin typeface="Arial" panose="020B0604020202020204" pitchFamily="34" charset="0"/>
                <a:ea typeface="Times New Roman" panose="02020603050405020304" pitchFamily="18" charset="0"/>
              </a:rPr>
              <a:t> </a:t>
            </a:r>
            <a:r>
              <a:rPr dirty="0" lang="en-US">
                <a:ea typeface="Times New Roman" panose="02020603050405020304" pitchFamily="18" charset="0"/>
              </a:rPr>
              <a:t>Where any member of the armed forces suffers from mental illness whilst away from his armed forces unit and is under any circumstance, admitted into a mental hospital, the ‘person in charge’ shall inform the nearest armed forces unit directly, or through an administrative officer or a gazetted police officer.</a:t>
            </a:r>
          </a:p>
          <a:p>
            <a:pPr marL="0" marR="0">
              <a:spcBef>
                <a:spcPts val="0"/>
              </a:spcBef>
              <a:spcAft>
                <a:spcPts val="0"/>
              </a:spcAft>
            </a:pPr>
            <a:endParaRPr dirty="0" lang="en-US">
              <a:effectLst/>
              <a:ea typeface="Times New Roman" panose="02020603050405020304" pitchFamily="18" charset="0"/>
            </a:endParaRPr>
          </a:p>
          <a:p>
            <a:pPr marL="0" marR="0">
              <a:spcBef>
                <a:spcPts val="0"/>
              </a:spcBef>
              <a:spcAft>
                <a:spcPts val="0"/>
              </a:spcAft>
            </a:pPr>
            <a:r>
              <a:rPr dirty="0" lang="en-US">
                <a:ea typeface="Times New Roman" panose="02020603050405020304" pitchFamily="18" charset="0"/>
              </a:rPr>
              <a:t>If a member of the armed forces is admitted to a mental hospital they cease to be a member of the armed forces, the ‘</a:t>
            </a:r>
            <a:r>
              <a:rPr b="1" dirty="0" lang="en-US">
                <a:ea typeface="Times New Roman" panose="02020603050405020304" pitchFamily="18" charset="0"/>
              </a:rPr>
              <a:t>person in charge’ </a:t>
            </a:r>
            <a:r>
              <a:rPr dirty="0" lang="en-US">
                <a:ea typeface="Times New Roman" panose="02020603050405020304" pitchFamily="18" charset="0"/>
              </a:rPr>
              <a:t>shall be informed of that fact and the patient shall be declared an involuntary patient under </a:t>
            </a:r>
            <a:r>
              <a:rPr b="1" dirty="0" lang="en-US">
                <a:ea typeface="Times New Roman" panose="02020603050405020304" pitchFamily="18" charset="0"/>
              </a:rPr>
              <a:t>part VI (section 14) </a:t>
            </a:r>
            <a:r>
              <a:rPr dirty="0" lang="en-US">
                <a:ea typeface="Times New Roman" panose="02020603050405020304" pitchFamily="18" charset="0"/>
              </a:rPr>
              <a:t>with effect from the date the information is received.</a:t>
            </a:r>
            <a:endParaRPr dirty="0" lang="en-US">
              <a:effectLst/>
              <a:ea typeface="Times New Roman" panose="02020603050405020304" pitchFamily="18" charset="0"/>
            </a:endParaRPr>
          </a:p>
          <a:p>
            <a:pPr indent="0" marL="0">
              <a:buNone/>
            </a:pPr>
            <a:endParaRPr b="1" dirty="0" lang="en-US"/>
          </a:p>
          <a:p>
            <a:pPr indent="0" marL="0">
              <a:buNone/>
            </a:pPr>
            <a:endParaRPr b="1"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597" name="Title 1"/>
          <p:cNvSpPr>
            <a:spLocks noGrp="1"/>
          </p:cNvSpPr>
          <p:nvPr>
            <p:ph type="title"/>
          </p:nvPr>
        </p:nvSpPr>
        <p:spPr/>
        <p:txBody>
          <a:bodyPr/>
          <a:p>
            <a:r>
              <a:rPr dirty="0" sz="3600" lang="en-US">
                <a:solidFill>
                  <a:srgbClr val="696464"/>
                </a:solidFill>
                <a:latin typeface="Franklin Gothic Book"/>
              </a:rPr>
              <a:t>Components  &amp; Criteria of mental health</a:t>
            </a:r>
            <a:endParaRPr dirty="0" lang="en-US"/>
          </a:p>
        </p:txBody>
      </p:sp>
      <p:sp>
        <p:nvSpPr>
          <p:cNvPr id="1048598" name="Content Placeholder 2"/>
          <p:cNvSpPr>
            <a:spLocks noGrp="1"/>
          </p:cNvSpPr>
          <p:nvPr>
            <p:ph idx="1"/>
          </p:nvPr>
        </p:nvSpPr>
        <p:spPr/>
        <p:txBody>
          <a:bodyPr/>
          <a:p>
            <a:pPr fontAlgn="base">
              <a:lnSpc>
                <a:spcPct val="100000"/>
              </a:lnSpc>
              <a:spcBef>
                <a:spcPts val="575"/>
              </a:spcBef>
              <a:spcAft>
                <a:spcPct val="0"/>
              </a:spcAft>
              <a:buSzPct val="85000"/>
            </a:pPr>
            <a:r>
              <a:rPr altLang="en-US" dirty="0" sz="2600" lang="en-US">
                <a:solidFill>
                  <a:prstClr val="black"/>
                </a:solidFill>
              </a:rPr>
              <a:t>The ability to accept self</a:t>
            </a:r>
          </a:p>
          <a:p>
            <a:pPr fontAlgn="base">
              <a:lnSpc>
                <a:spcPct val="100000"/>
              </a:lnSpc>
              <a:spcBef>
                <a:spcPts val="575"/>
              </a:spcBef>
              <a:spcAft>
                <a:spcPct val="0"/>
              </a:spcAft>
              <a:buSzPct val="85000"/>
            </a:pPr>
            <a:r>
              <a:rPr altLang="en-US" dirty="0" sz="2600" lang="en-US">
                <a:solidFill>
                  <a:prstClr val="black"/>
                </a:solidFill>
              </a:rPr>
              <a:t>The capacity to feel right towards others</a:t>
            </a:r>
          </a:p>
          <a:p>
            <a:pPr fontAlgn="base">
              <a:lnSpc>
                <a:spcPct val="100000"/>
              </a:lnSpc>
              <a:spcBef>
                <a:spcPts val="575"/>
              </a:spcBef>
              <a:spcAft>
                <a:spcPct val="0"/>
              </a:spcAft>
              <a:buSzPct val="85000"/>
            </a:pPr>
            <a:r>
              <a:rPr altLang="en-US" dirty="0" sz="2600" lang="en-US">
                <a:solidFill>
                  <a:prstClr val="black"/>
                </a:solidFill>
              </a:rPr>
              <a:t>The ability to fulfill life’s tasks</a:t>
            </a:r>
          </a:p>
          <a:p>
            <a:pPr fontAlgn="base">
              <a:lnSpc>
                <a:spcPct val="100000"/>
              </a:lnSpc>
              <a:spcBef>
                <a:spcPts val="575"/>
              </a:spcBef>
              <a:spcAft>
                <a:spcPct val="0"/>
              </a:spcAft>
              <a:buSzPct val="85000"/>
            </a:pPr>
            <a:r>
              <a:rPr altLang="en-US" dirty="0" sz="2600" lang="en-US">
                <a:solidFill>
                  <a:prstClr val="black"/>
                </a:solidFill>
              </a:rPr>
              <a:t>Positive self concept</a:t>
            </a:r>
          </a:p>
          <a:p>
            <a:pPr fontAlgn="base">
              <a:lnSpc>
                <a:spcPct val="100000"/>
              </a:lnSpc>
              <a:spcBef>
                <a:spcPts val="575"/>
              </a:spcBef>
              <a:spcAft>
                <a:spcPct val="0"/>
              </a:spcAft>
              <a:buSzPct val="85000"/>
            </a:pPr>
            <a:r>
              <a:rPr altLang="en-US" dirty="0" sz="2600" lang="en-US">
                <a:solidFill>
                  <a:prstClr val="black"/>
                </a:solidFill>
              </a:rPr>
              <a:t>Social acceptance</a:t>
            </a:r>
          </a:p>
          <a:p>
            <a:pPr fontAlgn="base">
              <a:lnSpc>
                <a:spcPct val="100000"/>
              </a:lnSpc>
              <a:spcBef>
                <a:spcPts val="575"/>
              </a:spcBef>
              <a:spcAft>
                <a:spcPct val="0"/>
              </a:spcAft>
              <a:buSzPct val="85000"/>
            </a:pPr>
            <a:r>
              <a:rPr altLang="en-US" dirty="0" sz="2600" lang="en-US">
                <a:solidFill>
                  <a:prstClr val="black"/>
                </a:solidFill>
              </a:rPr>
              <a:t>A healthy emotional life</a:t>
            </a:r>
          </a:p>
          <a:p>
            <a:pPr fontAlgn="base">
              <a:lnSpc>
                <a:spcPct val="100000"/>
              </a:lnSpc>
              <a:spcBef>
                <a:spcPts val="575"/>
              </a:spcBef>
              <a:spcAft>
                <a:spcPct val="0"/>
              </a:spcAft>
              <a:buSzPct val="85000"/>
            </a:pPr>
            <a:r>
              <a:rPr altLang="en-US" dirty="0" sz="2600" lang="en-US">
                <a:solidFill>
                  <a:prstClr val="black"/>
                </a:solidFill>
              </a:rPr>
              <a:t>Efficiency in work and play</a:t>
            </a:r>
          </a:p>
          <a:p>
            <a:pPr fontAlgn="base">
              <a:lnSpc>
                <a:spcPct val="100000"/>
              </a:lnSpc>
              <a:spcBef>
                <a:spcPts val="575"/>
              </a:spcBef>
              <a:spcAft>
                <a:spcPct val="0"/>
              </a:spcAft>
              <a:buSzPct val="85000"/>
            </a:pPr>
            <a:r>
              <a:rPr altLang="en-US" dirty="0" sz="2600" lang="en-US">
                <a:solidFill>
                  <a:prstClr val="black"/>
                </a:solidFill>
              </a:rPr>
              <a:t>Control of thoughts and imagination</a:t>
            </a:r>
          </a:p>
          <a:p>
            <a:pPr fontAlgn="base">
              <a:lnSpc>
                <a:spcPct val="100000"/>
              </a:lnSpc>
              <a:spcBef>
                <a:spcPts val="575"/>
              </a:spcBef>
              <a:spcAft>
                <a:spcPct val="0"/>
              </a:spcAft>
              <a:buSzPct val="85000"/>
            </a:pPr>
            <a:r>
              <a:rPr altLang="en-US" dirty="0" sz="2600" lang="en-US">
                <a:solidFill>
                  <a:prstClr val="black"/>
                </a:solidFill>
              </a:rPr>
              <a:t>Adequate contact with reality</a:t>
            </a:r>
          </a:p>
          <a:p>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643" name="Content Placeholder 2"/>
          <p:cNvSpPr>
            <a:spLocks noGrp="1"/>
          </p:cNvSpPr>
          <p:nvPr>
            <p:ph idx="1"/>
          </p:nvPr>
        </p:nvSpPr>
        <p:spPr>
          <a:xfrm>
            <a:off x="838200" y="193638"/>
            <a:ext cx="10515600" cy="6368527"/>
          </a:xfrm>
        </p:spPr>
        <p:txBody>
          <a:bodyPr>
            <a:normAutofit fontScale="96429" lnSpcReduction="20000"/>
          </a:bodyPr>
          <a:p>
            <a:pPr algn="just" indent="0" marL="0" marR="0">
              <a:spcBef>
                <a:spcPts val="0"/>
              </a:spcBef>
              <a:spcAft>
                <a:spcPts val="0"/>
              </a:spcAft>
              <a:buNone/>
            </a:pPr>
            <a:r>
              <a:rPr b="1" dirty="0" sz="3200" lang="en-US">
                <a:ea typeface="Times New Roman" panose="02020603050405020304" pitchFamily="18" charset="0"/>
              </a:rPr>
              <a:t>         Part IX - Admission of a Patient from Foreign Countries     (Section 18 M.H.A)</a:t>
            </a:r>
            <a:r>
              <a:rPr dirty="0" sz="3200" lang="en-US">
                <a:ea typeface="Times New Roman" panose="02020603050405020304" pitchFamily="18" charset="0"/>
              </a:rPr>
              <a:t> </a:t>
            </a:r>
          </a:p>
          <a:p>
            <a:pPr algn="just">
              <a:lnSpc>
                <a:spcPct val="110000"/>
              </a:lnSpc>
              <a:spcBef>
                <a:spcPts val="0"/>
              </a:spcBef>
            </a:pPr>
            <a:r>
              <a:rPr dirty="0" lang="en-US">
                <a:ea typeface="Times New Roman" panose="02020603050405020304" pitchFamily="18" charset="0"/>
              </a:rPr>
              <a:t>According to this section of the act:</a:t>
            </a:r>
          </a:p>
          <a:p>
            <a:pPr algn="just">
              <a:lnSpc>
                <a:spcPct val="110000"/>
              </a:lnSpc>
              <a:spcBef>
                <a:spcPts val="0"/>
              </a:spcBef>
            </a:pPr>
            <a:r>
              <a:rPr dirty="0" lang="en-US">
                <a:ea typeface="Times New Roman" panose="02020603050405020304" pitchFamily="18" charset="0"/>
              </a:rPr>
              <a:t>No person suffering from mental disorder shall be admitted into a mental hospital in Kenya from any state outside Kenya except under </a:t>
            </a:r>
            <a:r>
              <a:rPr b="1" dirty="0" lang="en-US">
                <a:ea typeface="Times New Roman" panose="02020603050405020304" pitchFamily="18" charset="0"/>
              </a:rPr>
              <a:t>Part IX of M.H.A</a:t>
            </a:r>
            <a:r>
              <a:rPr dirty="0" lang="en-US">
                <a:ea typeface="Times New Roman" panose="02020603050405020304" pitchFamily="18" charset="0"/>
              </a:rPr>
              <a:t>.</a:t>
            </a:r>
          </a:p>
          <a:p>
            <a:pPr algn="just">
              <a:lnSpc>
                <a:spcPct val="110000"/>
              </a:lnSpc>
              <a:spcBef>
                <a:spcPts val="0"/>
              </a:spcBef>
            </a:pPr>
            <a:r>
              <a:rPr dirty="0" lang="en-US">
                <a:ea typeface="Times New Roman" panose="02020603050405020304" pitchFamily="18" charset="0"/>
              </a:rPr>
              <a:t>This part will not apply to individuals ordinarily resident in Kenya.(Section 19 M.H.A) </a:t>
            </a:r>
          </a:p>
          <a:p>
            <a:pPr algn="just">
              <a:lnSpc>
                <a:spcPct val="110000"/>
              </a:lnSpc>
              <a:spcBef>
                <a:spcPts val="0"/>
              </a:spcBef>
            </a:pPr>
            <a:r>
              <a:rPr dirty="0" lang="en-US">
                <a:ea typeface="Times New Roman" panose="02020603050405020304" pitchFamily="18" charset="0"/>
              </a:rPr>
              <a:t>Where it is necessary to admit a person suffering from mental disorder from any foreign country into any mental hospital in Kenya for observation, the government or other relevant authority in that country shall apply in writing to the mental health board to approve the admission, no mental hospital shall receive a person suffering mental disorders from a foreign country without the board’s written approval.</a:t>
            </a:r>
            <a:endParaRPr dirty="0" sz="4000" lang="en-US">
              <a:effectLst/>
              <a:ea typeface="Times New Roman" panose="02020603050405020304" pitchFamily="18" charset="0"/>
            </a:endParaRPr>
          </a:p>
          <a:p>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644" name="Content Placeholder 2"/>
          <p:cNvSpPr>
            <a:spLocks noGrp="1"/>
          </p:cNvSpPr>
          <p:nvPr>
            <p:ph idx="1"/>
          </p:nvPr>
        </p:nvSpPr>
        <p:spPr>
          <a:xfrm>
            <a:off x="623047" y="179705"/>
            <a:ext cx="10515600" cy="6490036"/>
          </a:xfrm>
        </p:spPr>
        <p:txBody>
          <a:bodyPr/>
          <a:p>
            <a:pPr indent="0" lvl="0" marL="0" marR="0">
              <a:lnSpc>
                <a:spcPct val="100000"/>
              </a:lnSpc>
              <a:spcBef>
                <a:spcPts val="0"/>
              </a:spcBef>
              <a:spcAft>
                <a:spcPts val="0"/>
              </a:spcAft>
              <a:buSzPts val="1000"/>
              <a:buNone/>
              <a:tabLst>
                <a:tab algn="l" pos="457200"/>
              </a:tabLst>
            </a:pPr>
            <a:r>
              <a:rPr b="1" dirty="0" lang="en-US">
                <a:ea typeface="Times New Roman" panose="02020603050405020304" pitchFamily="18" charset="0"/>
              </a:rPr>
              <a:t>Part ix admission  of a patient from a foreign country cont.’</a:t>
            </a:r>
          </a:p>
          <a:p>
            <a:pPr>
              <a:lnSpc>
                <a:spcPct val="100000"/>
              </a:lnSpc>
              <a:spcBef>
                <a:spcPts val="0"/>
              </a:spcBef>
              <a:buSzPts val="1000"/>
              <a:tabLst>
                <a:tab algn="l" pos="457200"/>
              </a:tabLst>
            </a:pPr>
            <a:r>
              <a:rPr dirty="0" lang="en-US">
                <a:ea typeface="Times New Roman" panose="02020603050405020304" pitchFamily="18" charset="0"/>
              </a:rPr>
              <a:t>The application for the board’s approval under</a:t>
            </a:r>
          </a:p>
          <a:p>
            <a:pPr>
              <a:lnSpc>
                <a:spcPct val="100000"/>
              </a:lnSpc>
              <a:spcBef>
                <a:spcPts val="0"/>
              </a:spcBef>
              <a:buSzPts val="1000"/>
              <a:tabLst>
                <a:tab algn="l" pos="457200"/>
              </a:tabLst>
            </a:pPr>
            <a:r>
              <a:rPr dirty="0" lang="en-US">
                <a:ea typeface="Times New Roman" panose="02020603050405020304" pitchFamily="18" charset="0"/>
              </a:rPr>
              <a:t> subsection(I) shall indicate that the person whom it relates to has been legally detained in the foreign country for a period not exceeding two months under the law in that country, relating to the detention and treatment of persons suffering from mental disorder, and their admission into mental hospital in Kenya has been found necessary.</a:t>
            </a:r>
          </a:p>
          <a:p>
            <a:pPr>
              <a:lnSpc>
                <a:spcPct val="100000"/>
              </a:lnSpc>
              <a:spcBef>
                <a:spcPts val="0"/>
              </a:spcBef>
              <a:buSzPts val="1000"/>
              <a:tabLst>
                <a:tab algn="l" pos="457200"/>
              </a:tabLst>
            </a:pPr>
            <a:endParaRPr dirty="0" lang="en-US">
              <a:ea typeface="Times New Roman" panose="02020603050405020304" pitchFamily="18" charset="0"/>
            </a:endParaRPr>
          </a:p>
          <a:p>
            <a:pPr>
              <a:lnSpc>
                <a:spcPct val="100000"/>
              </a:lnSpc>
              <a:spcBef>
                <a:spcPts val="0"/>
              </a:spcBef>
              <a:buSzPts val="1000"/>
              <a:tabLst>
                <a:tab algn="l" pos="457200"/>
              </a:tabLst>
            </a:pPr>
            <a:r>
              <a:rPr dirty="0" lang="en-US">
                <a:ea typeface="Times New Roman" panose="02020603050405020304" pitchFamily="18" charset="0"/>
              </a:rPr>
              <a:t>No person shall be admitted under this section unless they are accompanied by a warrant or other documents together with the board’s approval under subsection (2) shall be sufficient authority for their conveyance to admission and treatment in the mental hospital to which the board’s approval relates.</a:t>
            </a:r>
            <a:endParaRPr dirty="0" sz="4000" lang="en-US">
              <a:effectLst/>
              <a:ea typeface="Times New Roman" panose="02020603050405020304" pitchFamily="18" charset="0"/>
            </a:endParaRPr>
          </a:p>
          <a:p>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645" name="Content Placeholder 2"/>
          <p:cNvSpPr>
            <a:spLocks noGrp="1"/>
          </p:cNvSpPr>
          <p:nvPr>
            <p:ph idx="1"/>
          </p:nvPr>
        </p:nvSpPr>
        <p:spPr>
          <a:xfrm>
            <a:off x="215153" y="333487"/>
            <a:ext cx="11682805" cy="6153374"/>
          </a:xfrm>
        </p:spPr>
        <p:txBody>
          <a:bodyPr/>
          <a:p>
            <a:pPr>
              <a:lnSpc>
                <a:spcPct val="100000"/>
              </a:lnSpc>
              <a:spcBef>
                <a:spcPts val="0"/>
              </a:spcBef>
              <a:buSzPts val="1000"/>
              <a:tabLst>
                <a:tab algn="l" pos="457200"/>
              </a:tabLst>
            </a:pPr>
            <a:r>
              <a:rPr dirty="0" lang="en-US">
                <a:ea typeface="Times New Roman" panose="02020603050405020304" pitchFamily="18" charset="0"/>
              </a:rPr>
              <a:t>On the admission of a person into a mental hospital under this section, not being a person transferred to the mental hospital under section 23, the ‘person in charge’ shall within 72 hours or such longer period as the board may approve:</a:t>
            </a:r>
          </a:p>
          <a:p>
            <a:pPr indent="0" lvl="0" marL="0" marR="0">
              <a:lnSpc>
                <a:spcPct val="100000"/>
              </a:lnSpc>
              <a:spcBef>
                <a:spcPts val="0"/>
              </a:spcBef>
              <a:spcAft>
                <a:spcPts val="0"/>
              </a:spcAft>
              <a:buSzPts val="1000"/>
              <a:buNone/>
              <a:tabLst>
                <a:tab algn="l" pos="457200"/>
              </a:tabLst>
            </a:pPr>
            <a:r>
              <a:rPr dirty="0" lang="en-US">
                <a:ea typeface="Times New Roman" panose="02020603050405020304" pitchFamily="18" charset="0"/>
              </a:rPr>
              <a:t> (i) Examine the person or cause the person to be examined to determine the extent of the mental disorder and the nature of treatment and </a:t>
            </a:r>
            <a:br>
              <a:rPr dirty="0" lang="en-US">
                <a:ea typeface="Times New Roman" panose="02020603050405020304" pitchFamily="18" charset="0"/>
              </a:rPr>
            </a:br>
            <a:r>
              <a:rPr dirty="0" lang="en-US">
                <a:ea typeface="Times New Roman" panose="02020603050405020304" pitchFamily="18" charset="0"/>
              </a:rPr>
              <a:t>(ii) Within that period forward to the Board a report on the findings, together with the warrant or other document from the foreign country concerned accompanying the patient/person.</a:t>
            </a:r>
            <a:endParaRPr dirty="0" sz="4000" lang="en-US">
              <a:effectLst/>
              <a:ea typeface="Times New Roman" panose="02020603050405020304" pitchFamily="18" charset="0"/>
            </a:endParaRPr>
          </a:p>
          <a:p>
            <a:pPr>
              <a:lnSpc>
                <a:spcPct val="100000"/>
              </a:lnSpc>
              <a:spcBef>
                <a:spcPts val="0"/>
              </a:spcBef>
              <a:buSzPts val="1000"/>
              <a:tabLst>
                <a:tab algn="l" pos="457200"/>
              </a:tabLst>
            </a:pPr>
            <a:r>
              <a:rPr dirty="0" lang="en-US">
                <a:ea typeface="Times New Roman" panose="02020603050405020304" pitchFamily="18" charset="0"/>
              </a:rPr>
              <a:t>A person shall not be detained in a mental hospital under this section for a period longer than two months from the date of admission to the mental hospital unless the board, on application in the prescribed forms by the ‘</a:t>
            </a:r>
            <a:r>
              <a:rPr b="1" dirty="0" lang="en-US">
                <a:ea typeface="Times New Roman" panose="02020603050405020304" pitchFamily="18" charset="0"/>
              </a:rPr>
              <a:t>person in charge’, </a:t>
            </a:r>
            <a:r>
              <a:rPr dirty="0" lang="en-US">
                <a:ea typeface="Times New Roman" panose="02020603050405020304" pitchFamily="18" charset="0"/>
              </a:rPr>
              <a:t>approves.</a:t>
            </a:r>
            <a:endParaRPr dirty="0" sz="4000" lang="en-US">
              <a:effectLst/>
              <a:ea typeface="Times New Roman" panose="02020603050405020304" pitchFamily="18" charset="0"/>
            </a:endParaRPr>
          </a:p>
          <a:p>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646" name="Content Placeholder 2"/>
          <p:cNvSpPr>
            <a:spLocks noGrp="1"/>
          </p:cNvSpPr>
          <p:nvPr>
            <p:ph idx="1"/>
          </p:nvPr>
        </p:nvSpPr>
        <p:spPr>
          <a:xfrm>
            <a:off x="355002" y="333487"/>
            <a:ext cx="11456894" cy="6390042"/>
          </a:xfrm>
        </p:spPr>
        <p:txBody>
          <a:bodyPr>
            <a:normAutofit fontScale="96429" lnSpcReduction="20000"/>
          </a:bodyPr>
          <a:p>
            <a:pPr indent="0" marL="0" marR="0">
              <a:spcBef>
                <a:spcPts val="0"/>
              </a:spcBef>
              <a:spcAft>
                <a:spcPts val="0"/>
              </a:spcAft>
              <a:buNone/>
            </a:pPr>
            <a:r>
              <a:rPr b="1" dirty="0" lang="en-US">
                <a:ea typeface="Times New Roman" panose="02020603050405020304" pitchFamily="18" charset="0"/>
              </a:rPr>
              <a:t>Part X – Discharge and Transfer of Patients (Section 21 and 22 of M.H.A)</a:t>
            </a:r>
            <a:r>
              <a:rPr dirty="0" lang="en-US">
                <a:ea typeface="Times New Roman" panose="02020603050405020304" pitchFamily="18" charset="0"/>
              </a:rPr>
              <a:t> </a:t>
            </a:r>
          </a:p>
          <a:p>
            <a:pPr indent="0" marL="0" marR="0">
              <a:spcBef>
                <a:spcPts val="0"/>
              </a:spcBef>
              <a:spcAft>
                <a:spcPts val="0"/>
              </a:spcAft>
              <a:buNone/>
            </a:pPr>
            <a:endParaRPr dirty="0" lang="en-US">
              <a:effectLst/>
              <a:ea typeface="Times New Roman" panose="02020603050405020304" pitchFamily="18" charset="0"/>
            </a:endParaRPr>
          </a:p>
          <a:p>
            <a:pPr marL="0" marR="0">
              <a:lnSpc>
                <a:spcPct val="100000"/>
              </a:lnSpc>
              <a:spcBef>
                <a:spcPts val="0"/>
              </a:spcBef>
              <a:spcAft>
                <a:spcPts val="0"/>
              </a:spcAft>
            </a:pPr>
            <a:r>
              <a:rPr dirty="0" lang="en-US">
                <a:ea typeface="Times New Roman" panose="02020603050405020304" pitchFamily="18" charset="0"/>
              </a:rPr>
              <a:t>The ‘person in charge’ of a mental hospital may, by order in writing, and upon the recommendation of the medical practitioner in charge of any person’s treatment in the mental hospital, recommend discharge and that person shall thereupon be discharged as having recovered from mental disorder, provided that:</a:t>
            </a:r>
            <a:endParaRPr dirty="0" lang="en-US">
              <a:effectLst/>
              <a:ea typeface="Times New Roman" panose="02020603050405020304" pitchFamily="18" charset="0"/>
            </a:endParaRPr>
          </a:p>
          <a:p>
            <a:pPr lvl="0" marR="0">
              <a:lnSpc>
                <a:spcPct val="100000"/>
              </a:lnSpc>
              <a:spcBef>
                <a:spcPts val="0"/>
              </a:spcBef>
              <a:spcAft>
                <a:spcPts val="0"/>
              </a:spcAft>
              <a:buSzPts val="1000"/>
              <a:buFont typeface="Wingdings" panose="05000000000000000000" pitchFamily="2" charset="2"/>
              <a:buChar char="Ø"/>
              <a:tabLst>
                <a:tab algn="l" pos="457200"/>
              </a:tabLst>
            </a:pPr>
            <a:r>
              <a:rPr dirty="0" lang="en-US">
                <a:ea typeface="Times New Roman" panose="02020603050405020304" pitchFamily="18" charset="0"/>
              </a:rPr>
              <a:t>An order shall not be made under this section for a person who is detained under criminal procedure Cap 75.</a:t>
            </a:r>
            <a:endParaRPr dirty="0" lang="en-US">
              <a:effectLst/>
              <a:ea typeface="Times New Roman" panose="02020603050405020304" pitchFamily="18" charset="0"/>
            </a:endParaRPr>
          </a:p>
          <a:p>
            <a:pPr algn="just" marL="0" marR="0">
              <a:lnSpc>
                <a:spcPct val="100000"/>
              </a:lnSpc>
              <a:spcBef>
                <a:spcPts val="0"/>
              </a:spcBef>
              <a:spcAft>
                <a:spcPts val="0"/>
              </a:spcAft>
            </a:pPr>
            <a:r>
              <a:rPr dirty="0" lang="en-US">
                <a:ea typeface="Times New Roman" panose="02020603050405020304" pitchFamily="18" charset="0"/>
              </a:rPr>
              <a:t>This section shall not prejudice the board’s powers under section 15 of M.H.A.</a:t>
            </a:r>
            <a:r>
              <a:rPr b="1" dirty="0" lang="en-US">
                <a:latin typeface="Arial" panose="020B0604020202020204" pitchFamily="34" charset="0"/>
                <a:ea typeface="Times New Roman" panose="02020603050405020304" pitchFamily="18" charset="0"/>
              </a:rPr>
              <a:t> </a:t>
            </a:r>
          </a:p>
          <a:p>
            <a:pPr algn="just" marL="0" marR="0">
              <a:lnSpc>
                <a:spcPct val="120000"/>
              </a:lnSpc>
              <a:spcBef>
                <a:spcPts val="0"/>
              </a:spcBef>
              <a:spcAft>
                <a:spcPts val="0"/>
              </a:spcAft>
            </a:pPr>
            <a:endParaRPr b="1" dirty="0" lang="en-US">
              <a:latin typeface="Arial" panose="020B0604020202020204" pitchFamily="34" charset="0"/>
              <a:ea typeface="Times New Roman" panose="02020603050405020304" pitchFamily="18" charset="0"/>
            </a:endParaRPr>
          </a:p>
          <a:p>
            <a:pPr algn="just" indent="0" marL="0" marR="0">
              <a:lnSpc>
                <a:spcPct val="120000"/>
              </a:lnSpc>
              <a:spcBef>
                <a:spcPts val="0"/>
              </a:spcBef>
              <a:spcAft>
                <a:spcPts val="0"/>
              </a:spcAft>
              <a:buNone/>
            </a:pPr>
            <a:r>
              <a:rPr b="1" dirty="0" lang="en-US">
                <a:ea typeface="Times New Roman" panose="02020603050405020304" pitchFamily="18" charset="0"/>
              </a:rPr>
              <a:t>Section 15 provides that:</a:t>
            </a:r>
            <a:endParaRPr dirty="0" sz="4000" lang="en-US">
              <a:effectLst/>
              <a:ea typeface="Times New Roman" panose="02020603050405020304" pitchFamily="18" charset="0"/>
            </a:endParaRPr>
          </a:p>
          <a:p>
            <a:pPr algn="just" indent="0" marL="0" marR="0">
              <a:lnSpc>
                <a:spcPct val="120000"/>
              </a:lnSpc>
              <a:spcBef>
                <a:spcPts val="0"/>
              </a:spcBef>
              <a:spcAft>
                <a:spcPts val="0"/>
              </a:spcAft>
              <a:buNone/>
            </a:pPr>
            <a:r>
              <a:rPr dirty="0" lang="en-US">
                <a:ea typeface="Times New Roman" panose="02020603050405020304" pitchFamily="18" charset="0"/>
              </a:rPr>
              <a:t>Where any person has been received into a mental hospital under part V and part VI (</a:t>
            </a:r>
            <a:r>
              <a:rPr b="1" dirty="0" lang="en-US">
                <a:ea typeface="Times New Roman" panose="02020603050405020304" pitchFamily="18" charset="0"/>
              </a:rPr>
              <a:t>voluntary and involuntary mode of admission), </a:t>
            </a:r>
            <a:r>
              <a:rPr dirty="0" lang="en-US">
                <a:ea typeface="Times New Roman" panose="02020603050405020304" pitchFamily="18" charset="0"/>
              </a:rPr>
              <a:t>the board may at any time order that the person shall be discharged or otherwise dealt with under this act</a:t>
            </a:r>
            <a:r>
              <a:rPr dirty="0" lang="en-US">
                <a:latin typeface="Arial" panose="020B0604020202020204" pitchFamily="34" charset="0"/>
                <a:ea typeface="Times New Roman" panose="02020603050405020304" pitchFamily="18" charset="0"/>
              </a:rPr>
              <a:t>.</a:t>
            </a:r>
            <a:endParaRPr dirty="0" sz="4000" lang="en-US">
              <a:effectLst/>
              <a:latin typeface="Times New Roman" panose="02020603050405020304" pitchFamily="18" charset="0"/>
              <a:ea typeface="Times New Roman" panose="02020603050405020304" pitchFamily="18" charset="0"/>
            </a:endParaRPr>
          </a:p>
          <a:p>
            <a:pPr lvl="0" marR="0">
              <a:spcBef>
                <a:spcPts val="0"/>
              </a:spcBef>
              <a:spcAft>
                <a:spcPts val="0"/>
              </a:spcAft>
              <a:buSzPts val="1000"/>
              <a:buFont typeface="Wingdings" panose="05000000000000000000" pitchFamily="2" charset="2"/>
              <a:buChar char="Ø"/>
              <a:tabLst>
                <a:tab algn="l" pos="457200"/>
              </a:tabLst>
            </a:pPr>
            <a:endParaRPr dirty="0" lang="en-US">
              <a:ea typeface="Times New Roman" panose="02020603050405020304" pitchFamily="18" charset="0"/>
            </a:endParaRPr>
          </a:p>
          <a:p>
            <a:pPr indent="0" lvl="0" marL="0" marR="0">
              <a:spcBef>
                <a:spcPts val="0"/>
              </a:spcBef>
              <a:spcAft>
                <a:spcPts val="0"/>
              </a:spcAft>
              <a:buSzPts val="1000"/>
              <a:buNone/>
              <a:tabLst>
                <a:tab algn="l" pos="457200"/>
              </a:tabLst>
            </a:pPr>
            <a:endParaRPr dirty="0" lang="en-US">
              <a:effectLst/>
              <a:ea typeface="Times New Roman" panose="02020603050405020304" pitchFamily="18" charset="0"/>
            </a:endParaRPr>
          </a:p>
          <a:p>
            <a:endParaRPr dirty="0"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647" name="Content Placeholder 2"/>
          <p:cNvSpPr>
            <a:spLocks noGrp="1"/>
          </p:cNvSpPr>
          <p:nvPr>
            <p:ph idx="1"/>
          </p:nvPr>
        </p:nvSpPr>
        <p:spPr>
          <a:xfrm>
            <a:off x="838200" y="290455"/>
            <a:ext cx="10515600" cy="6271709"/>
          </a:xfrm>
        </p:spPr>
        <p:txBody>
          <a:bodyPr/>
          <a:p>
            <a:pPr indent="0" marL="0" marR="0">
              <a:spcBef>
                <a:spcPts val="0"/>
              </a:spcBef>
              <a:spcAft>
                <a:spcPts val="0"/>
              </a:spcAft>
              <a:buNone/>
            </a:pPr>
            <a:r>
              <a:rPr b="1" dirty="0" lang="en-US">
                <a:ea typeface="Times New Roman" panose="02020603050405020304" pitchFamily="18" charset="0"/>
              </a:rPr>
              <a:t> Section 22: Order for delivery of patient into care of relative of friend.</a:t>
            </a:r>
            <a:endParaRPr dirty="0" lang="en-US">
              <a:effectLst/>
              <a:ea typeface="Times New Roman" panose="02020603050405020304" pitchFamily="18" charset="0"/>
            </a:endParaRPr>
          </a:p>
          <a:p>
            <a:pPr indent="-342900" lvl="0" marL="342900" marR="0">
              <a:spcBef>
                <a:spcPts val="0"/>
              </a:spcBef>
              <a:spcAft>
                <a:spcPts val="0"/>
              </a:spcAft>
              <a:buSzPts val="1000"/>
              <a:buFont typeface="Symbol" panose="05050102010706020507" pitchFamily="18" charset="2"/>
              <a:buChar char=""/>
              <a:tabLst>
                <a:tab algn="l" pos="457200"/>
              </a:tabLst>
            </a:pPr>
            <a:r>
              <a:rPr dirty="0" lang="en-US">
                <a:ea typeface="Times New Roman" panose="02020603050405020304" pitchFamily="18" charset="0"/>
              </a:rPr>
              <a:t>If any relative or friend of a person admitted into any mental hospital under this act desires to take the person into their custody and care, they may apply to the ‘person in charge’ who may, subject to subsection (2), order that the person be delivered into the custody and care of the relative or friend upon such terms and conditions to be complied with by the relative or friend.</a:t>
            </a:r>
          </a:p>
          <a:p>
            <a:pPr indent="0" lvl="0" marL="0" marR="0">
              <a:spcBef>
                <a:spcPts val="0"/>
              </a:spcBef>
              <a:spcAft>
                <a:spcPts val="0"/>
              </a:spcAft>
              <a:buSzPts val="1000"/>
              <a:buNone/>
              <a:tabLst>
                <a:tab algn="l" pos="457200"/>
              </a:tabLst>
            </a:pPr>
            <a:endParaRPr dirty="0" lang="en-US">
              <a:effectLst/>
              <a:ea typeface="Times New Roman" panose="02020603050405020304" pitchFamily="18" charset="0"/>
            </a:endParaRPr>
          </a:p>
          <a:p>
            <a:pPr indent="-342900" lvl="0" marL="342900" marR="0">
              <a:spcBef>
                <a:spcPts val="0"/>
              </a:spcBef>
              <a:spcAft>
                <a:spcPts val="0"/>
              </a:spcAft>
              <a:buSzPts val="1000"/>
              <a:buFont typeface="Symbol" panose="05050102010706020507" pitchFamily="18" charset="2"/>
              <a:buChar char=""/>
              <a:tabLst>
                <a:tab algn="l" pos="457200"/>
              </a:tabLst>
            </a:pPr>
            <a:r>
              <a:rPr dirty="0" lang="en-US">
                <a:ea typeface="Times New Roman" panose="02020603050405020304" pitchFamily="18" charset="0"/>
              </a:rPr>
              <a:t>In the exercise of their powers subsection (1) the person in charge shall consult with the medical practitioner in charge of the person’s treatment in the mental hospital and the board on the relevant district mental health council, which is performing the board’s functions under section 7, subsection (1).</a:t>
            </a:r>
            <a:endParaRPr dirty="0" lang="en-US">
              <a:effectLst/>
              <a:ea typeface="Times New Roman" panose="02020603050405020304" pitchFamily="18" charset="0"/>
            </a:endParaRPr>
          </a:p>
          <a:p>
            <a:pPr indent="0" marL="0">
              <a:buNone/>
            </a:pPr>
            <a:endParaRPr dirty="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648" name="Content Placeholder 2"/>
          <p:cNvSpPr>
            <a:spLocks noGrp="1"/>
          </p:cNvSpPr>
          <p:nvPr>
            <p:ph idx="1"/>
          </p:nvPr>
        </p:nvSpPr>
        <p:spPr>
          <a:xfrm>
            <a:off x="408791" y="258184"/>
            <a:ext cx="11370833" cy="6260950"/>
          </a:xfrm>
        </p:spPr>
        <p:txBody>
          <a:bodyPr>
            <a:normAutofit fontScale="96429" lnSpcReduction="20000"/>
          </a:bodyPr>
          <a:p>
            <a:pPr indent="0" marL="0" marR="0">
              <a:spcBef>
                <a:spcPts val="0"/>
              </a:spcBef>
              <a:spcAft>
                <a:spcPts val="0"/>
              </a:spcAft>
              <a:buNone/>
            </a:pPr>
            <a:r>
              <a:rPr b="1" dirty="0" lang="en-US">
                <a:ea typeface="Times New Roman" panose="02020603050405020304" pitchFamily="18" charset="0"/>
              </a:rPr>
              <a:t>Part XIV – Offences under MHA</a:t>
            </a:r>
            <a:r>
              <a:rPr dirty="0" lang="en-US">
                <a:ea typeface="Times New Roman" panose="02020603050405020304" pitchFamily="18" charset="0"/>
              </a:rPr>
              <a:t> </a:t>
            </a:r>
            <a:endParaRPr dirty="0" sz="4000" lang="en-US">
              <a:effectLst/>
              <a:ea typeface="Times New Roman" panose="02020603050405020304" pitchFamily="18" charset="0"/>
            </a:endParaRPr>
          </a:p>
          <a:p>
            <a:pPr indent="0" marL="0" marR="0">
              <a:spcBef>
                <a:spcPts val="0"/>
              </a:spcBef>
              <a:spcAft>
                <a:spcPts val="0"/>
              </a:spcAft>
              <a:buNone/>
            </a:pPr>
            <a:r>
              <a:rPr b="1" dirty="0" lang="en-US">
                <a:ea typeface="Times New Roman" panose="02020603050405020304" pitchFamily="18" charset="0"/>
              </a:rPr>
              <a:t> </a:t>
            </a:r>
            <a:endParaRPr dirty="0" sz="4000" lang="en-US">
              <a:effectLst/>
              <a:ea typeface="Times New Roman" panose="02020603050405020304" pitchFamily="18" charset="0"/>
            </a:endParaRPr>
          </a:p>
          <a:p>
            <a:pPr marL="0" marR="0">
              <a:spcBef>
                <a:spcPts val="0"/>
              </a:spcBef>
              <a:spcAft>
                <a:spcPts val="0"/>
              </a:spcAft>
            </a:pPr>
            <a:r>
              <a:rPr b="1" dirty="0" lang="en-US">
                <a:ea typeface="Times New Roman" panose="02020603050405020304" pitchFamily="18" charset="0"/>
              </a:rPr>
              <a:t>Section 47:</a:t>
            </a:r>
            <a:endParaRPr dirty="0" sz="4000" lang="en-US">
              <a:effectLst/>
              <a:ea typeface="Times New Roman" panose="02020603050405020304" pitchFamily="18" charset="0"/>
            </a:endParaRPr>
          </a:p>
          <a:p>
            <a:pPr indent="0" marL="0" marR="0">
              <a:lnSpc>
                <a:spcPct val="100000"/>
              </a:lnSpc>
              <a:spcBef>
                <a:spcPts val="0"/>
              </a:spcBef>
              <a:spcAft>
                <a:spcPts val="0"/>
              </a:spcAft>
              <a:buNone/>
            </a:pPr>
            <a:r>
              <a:rPr dirty="0" lang="en-US">
                <a:ea typeface="Times New Roman" panose="02020603050405020304" pitchFamily="18" charset="0"/>
              </a:rPr>
              <a:t>It is an offence for a person other than medical practitioner to sign certificates.</a:t>
            </a:r>
            <a:endParaRPr dirty="0" sz="4000" lang="en-US">
              <a:effectLst/>
              <a:ea typeface="Times New Roman" panose="02020603050405020304" pitchFamily="18" charset="0"/>
            </a:endParaRPr>
          </a:p>
          <a:p>
            <a:pPr indent="0" marL="0" marR="0">
              <a:lnSpc>
                <a:spcPct val="100000"/>
              </a:lnSpc>
              <a:spcBef>
                <a:spcPts val="0"/>
              </a:spcBef>
              <a:spcAft>
                <a:spcPts val="0"/>
              </a:spcAft>
              <a:buNone/>
            </a:pPr>
            <a:r>
              <a:rPr b="1" dirty="0" lang="en-US">
                <a:ea typeface="Times New Roman" panose="02020603050405020304" pitchFamily="18" charset="0"/>
              </a:rPr>
              <a:t> </a:t>
            </a:r>
            <a:endParaRPr dirty="0" sz="4000" lang="en-US">
              <a:effectLst/>
              <a:ea typeface="Times New Roman" panose="02020603050405020304" pitchFamily="18" charset="0"/>
            </a:endParaRPr>
          </a:p>
          <a:p>
            <a:pPr>
              <a:lnSpc>
                <a:spcPct val="100000"/>
              </a:lnSpc>
              <a:spcBef>
                <a:spcPts val="0"/>
              </a:spcBef>
            </a:pPr>
            <a:r>
              <a:rPr b="1" dirty="0" lang="en-US">
                <a:ea typeface="Times New Roman" panose="02020603050405020304" pitchFamily="18" charset="0"/>
              </a:rPr>
              <a:t> Section 48:</a:t>
            </a: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Any medical practitioner who knowingly, willfully or recklessly certifies anything in a certificate made under this act, </a:t>
            </a:r>
            <a:r>
              <a:rPr b="1" dirty="0" lang="en-US">
                <a:ea typeface="Times New Roman" panose="02020603050405020304" pitchFamily="18" charset="0"/>
              </a:rPr>
              <a:t>which they know to be untrue</a:t>
            </a:r>
            <a:r>
              <a:rPr dirty="0" lang="en-US">
                <a:ea typeface="Times New Roman" panose="02020603050405020304" pitchFamily="18" charset="0"/>
              </a:rPr>
              <a:t>, shall be guilty of an offence.</a:t>
            </a:r>
            <a:endParaRPr dirty="0" sz="4000" lang="en-US">
              <a:effectLst/>
              <a:ea typeface="Times New Roman" panose="02020603050405020304" pitchFamily="18" charset="0"/>
            </a:endParaRPr>
          </a:p>
          <a:p>
            <a:pPr indent="0" marL="0">
              <a:lnSpc>
                <a:spcPct val="100000"/>
              </a:lnSpc>
              <a:spcBef>
                <a:spcPts val="0"/>
              </a:spcBef>
              <a:buNone/>
            </a:pPr>
            <a:endParaRPr b="1" dirty="0" lang="en-US">
              <a:ea typeface="Times New Roman" panose="02020603050405020304" pitchFamily="18" charset="0"/>
            </a:endParaRPr>
          </a:p>
          <a:p>
            <a:pPr>
              <a:lnSpc>
                <a:spcPct val="100000"/>
              </a:lnSpc>
              <a:spcBef>
                <a:spcPts val="0"/>
              </a:spcBef>
            </a:pPr>
            <a:r>
              <a:rPr b="1" dirty="0" lang="en-US">
                <a:ea typeface="Times New Roman" panose="02020603050405020304" pitchFamily="18" charset="0"/>
              </a:rPr>
              <a:t> Section 49:</a:t>
            </a:r>
            <a:endParaRPr dirty="0" sz="4000" lang="en-US">
              <a:effectLst/>
              <a:ea typeface="Times New Roman" panose="02020603050405020304" pitchFamily="18" charset="0"/>
            </a:endParaRPr>
          </a:p>
          <a:p>
            <a:pPr indent="0" marL="0" marR="0">
              <a:lnSpc>
                <a:spcPct val="100000"/>
              </a:lnSpc>
              <a:spcBef>
                <a:spcPts val="0"/>
              </a:spcBef>
              <a:spcAft>
                <a:spcPts val="0"/>
              </a:spcAft>
              <a:buNone/>
            </a:pPr>
            <a:r>
              <a:rPr dirty="0" lang="en-US">
                <a:ea typeface="Times New Roman" panose="02020603050405020304" pitchFamily="18" charset="0"/>
              </a:rPr>
              <a:t> it is an offence for any person </a:t>
            </a:r>
            <a:r>
              <a:rPr b="1" dirty="0" lang="en-US">
                <a:ea typeface="Times New Roman" panose="02020603050405020304" pitchFamily="18" charset="0"/>
              </a:rPr>
              <a:t>to assist the escape </a:t>
            </a:r>
            <a:r>
              <a:rPr dirty="0" lang="en-US">
                <a:ea typeface="Times New Roman" panose="02020603050405020304" pitchFamily="18" charset="0"/>
              </a:rPr>
              <a:t>of any person suffering from mental disorder being conveyed to or from, or while under care and treatment in a mental hospital. It is also an offence to </a:t>
            </a:r>
            <a:r>
              <a:rPr b="1" dirty="0" lang="en-US">
                <a:ea typeface="Times New Roman" panose="02020603050405020304" pitchFamily="18" charset="0"/>
              </a:rPr>
              <a:t>harbour any person </a:t>
            </a:r>
            <a:r>
              <a:rPr dirty="0" lang="en-US">
                <a:ea typeface="Times New Roman" panose="02020603050405020304" pitchFamily="18" charset="0"/>
              </a:rPr>
              <a:t>suffering from mental disorder that they know have escaped from a mental hospital.</a:t>
            </a:r>
            <a:endParaRPr dirty="0" sz="4000" lang="en-US">
              <a:effectLst/>
              <a:ea typeface="Times New Roman" panose="02020603050405020304" pitchFamily="18" charset="0"/>
            </a:endParaRPr>
          </a:p>
          <a:p>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649" name="Content Placeholder 2"/>
          <p:cNvSpPr>
            <a:spLocks noGrp="1"/>
          </p:cNvSpPr>
          <p:nvPr>
            <p:ph idx="1"/>
          </p:nvPr>
        </p:nvSpPr>
        <p:spPr>
          <a:xfrm>
            <a:off x="193638" y="247426"/>
            <a:ext cx="11715077" cy="6465346"/>
          </a:xfrm>
        </p:spPr>
        <p:txBody>
          <a:bodyPr>
            <a:normAutofit fontScale="25000" lnSpcReduction="20000"/>
          </a:bodyPr>
          <a:p>
            <a:pPr indent="0" marL="0" marR="0">
              <a:lnSpc>
                <a:spcPct val="120000"/>
              </a:lnSpc>
              <a:spcBef>
                <a:spcPts val="0"/>
              </a:spcBef>
              <a:spcAft>
                <a:spcPts val="0"/>
              </a:spcAft>
              <a:buNone/>
            </a:pPr>
            <a:r>
              <a:rPr b="1" dirty="0" sz="11200" lang="en-US"/>
              <a:t>Offences of MHA cap 248 cont.’</a:t>
            </a:r>
            <a:r>
              <a:rPr dirty="0" sz="11200" lang="en-US"/>
              <a:t> </a:t>
            </a:r>
            <a:r>
              <a:rPr b="1" dirty="0" sz="11200" lang="en-US">
                <a:latin typeface="Arial" panose="020B0604020202020204" pitchFamily="34" charset="0"/>
                <a:ea typeface="Times New Roman" panose="02020603050405020304" pitchFamily="18" charset="0"/>
              </a:rPr>
              <a:t> </a:t>
            </a:r>
            <a:endParaRPr dirty="0" sz="11200" lang="en-US">
              <a:effectLst/>
              <a:latin typeface="Times New Roman" panose="02020603050405020304" pitchFamily="18" charset="0"/>
              <a:ea typeface="Times New Roman" panose="02020603050405020304" pitchFamily="18" charset="0"/>
            </a:endParaRPr>
          </a:p>
          <a:p>
            <a:pPr>
              <a:lnSpc>
                <a:spcPct val="120000"/>
              </a:lnSpc>
              <a:spcBef>
                <a:spcPts val="0"/>
              </a:spcBef>
            </a:pPr>
            <a:r>
              <a:rPr b="1" dirty="0" sz="11200" lang="en-US">
                <a:ea typeface="Times New Roman" panose="02020603050405020304" pitchFamily="18" charset="0"/>
              </a:rPr>
              <a:t>Section 50:</a:t>
            </a:r>
            <a:endParaRPr dirty="0" sz="11200" lang="en-US">
              <a:effectLst/>
              <a:ea typeface="Times New Roman" panose="02020603050405020304" pitchFamily="18" charset="0"/>
            </a:endParaRPr>
          </a:p>
          <a:p>
            <a:pPr indent="0" marL="0" marR="0">
              <a:lnSpc>
                <a:spcPct val="120000"/>
              </a:lnSpc>
              <a:spcBef>
                <a:spcPts val="0"/>
              </a:spcBef>
              <a:spcAft>
                <a:spcPts val="0"/>
              </a:spcAft>
              <a:buNone/>
            </a:pPr>
            <a:r>
              <a:rPr dirty="0" sz="11200" lang="en-US">
                <a:ea typeface="Times New Roman" panose="02020603050405020304" pitchFamily="18" charset="0"/>
              </a:rPr>
              <a:t>It is an offence for any person in charge of or any person employed at a mental hospital to unlawfully permit a patient to leave such a hospital.</a:t>
            </a:r>
            <a:endParaRPr dirty="0" sz="11200" lang="en-US">
              <a:effectLst/>
              <a:ea typeface="Times New Roman" panose="02020603050405020304" pitchFamily="18" charset="0"/>
            </a:endParaRPr>
          </a:p>
          <a:p>
            <a:pPr indent="0" marL="0" marR="0">
              <a:lnSpc>
                <a:spcPct val="120000"/>
              </a:lnSpc>
              <a:spcBef>
                <a:spcPts val="0"/>
              </a:spcBef>
              <a:spcAft>
                <a:spcPts val="0"/>
              </a:spcAft>
              <a:buNone/>
            </a:pPr>
            <a:r>
              <a:rPr b="1" dirty="0" sz="11200" lang="en-US">
                <a:ea typeface="Times New Roman" panose="02020603050405020304" pitchFamily="18" charset="0"/>
              </a:rPr>
              <a:t> </a:t>
            </a:r>
            <a:endParaRPr dirty="0" sz="11200" lang="en-US">
              <a:effectLst/>
              <a:ea typeface="Times New Roman" panose="02020603050405020304" pitchFamily="18" charset="0"/>
            </a:endParaRPr>
          </a:p>
          <a:p>
            <a:pPr marL="0" marR="0">
              <a:lnSpc>
                <a:spcPct val="120000"/>
              </a:lnSpc>
              <a:spcBef>
                <a:spcPts val="0"/>
              </a:spcBef>
              <a:spcAft>
                <a:spcPts val="0"/>
              </a:spcAft>
            </a:pPr>
            <a:r>
              <a:rPr b="1" dirty="0" sz="11200" lang="en-US">
                <a:ea typeface="Times New Roman" panose="02020603050405020304" pitchFamily="18" charset="0"/>
              </a:rPr>
              <a:t>Section 51:</a:t>
            </a:r>
            <a:r>
              <a:rPr dirty="0" sz="11200" lang="en-US">
                <a:ea typeface="Times New Roman" panose="02020603050405020304" pitchFamily="18" charset="0"/>
              </a:rPr>
              <a:t/>
            </a:r>
            <a:br>
              <a:rPr dirty="0" sz="11200" lang="en-US">
                <a:ea typeface="Times New Roman" panose="02020603050405020304" pitchFamily="18" charset="0"/>
              </a:rPr>
            </a:br>
            <a:r>
              <a:rPr dirty="0" sz="11200" lang="en-US">
                <a:ea typeface="Times New Roman" panose="02020603050405020304" pitchFamily="18" charset="0"/>
              </a:rPr>
              <a:t>Any person in charge of, or any person employed at a mental hospital that </a:t>
            </a:r>
            <a:r>
              <a:rPr b="1" dirty="0" sz="11200" lang="en-US">
                <a:ea typeface="Times New Roman" panose="02020603050405020304" pitchFamily="18" charset="0"/>
              </a:rPr>
              <a:t>strikes, ill-treats, abuses or willfully neglects </a:t>
            </a:r>
            <a:r>
              <a:rPr dirty="0" sz="11200" lang="en-US">
                <a:ea typeface="Times New Roman" panose="02020603050405020304" pitchFamily="18" charset="0"/>
              </a:rPr>
              <a:t>any patient in the mental hospital, shall be guilty of an offence.</a:t>
            </a:r>
          </a:p>
          <a:p>
            <a:pPr indent="0" marL="0" marR="0">
              <a:lnSpc>
                <a:spcPct val="120000"/>
              </a:lnSpc>
              <a:spcBef>
                <a:spcPts val="0"/>
              </a:spcBef>
              <a:spcAft>
                <a:spcPts val="0"/>
              </a:spcAft>
              <a:buNone/>
            </a:pPr>
            <a:r>
              <a:rPr b="1" dirty="0" sz="11200" lang="en-US">
                <a:latin typeface="Arial" panose="020B0604020202020204" pitchFamily="34" charset="0"/>
                <a:ea typeface="Times New Roman" panose="02020603050405020304" pitchFamily="18" charset="0"/>
              </a:rPr>
              <a:t> </a:t>
            </a:r>
          </a:p>
          <a:p>
            <a:pPr indent="0" marL="0" marR="0">
              <a:lnSpc>
                <a:spcPct val="120000"/>
              </a:lnSpc>
              <a:spcBef>
                <a:spcPts val="0"/>
              </a:spcBef>
              <a:spcAft>
                <a:spcPts val="0"/>
              </a:spcAft>
              <a:buNone/>
            </a:pPr>
            <a:r>
              <a:rPr b="1" dirty="0" sz="11200" lang="en-US">
                <a:ea typeface="Times New Roman" panose="02020603050405020304" pitchFamily="18" charset="0"/>
              </a:rPr>
              <a:t>Section 52:</a:t>
            </a:r>
          </a:p>
          <a:p>
            <a:pPr indent="0" marL="0" marR="0">
              <a:lnSpc>
                <a:spcPct val="120000"/>
              </a:lnSpc>
              <a:spcBef>
                <a:spcPts val="0"/>
              </a:spcBef>
              <a:spcAft>
                <a:spcPts val="0"/>
              </a:spcAft>
              <a:buNone/>
            </a:pPr>
            <a:r>
              <a:rPr dirty="0" sz="11200" lang="en-US">
                <a:ea typeface="Times New Roman" panose="02020603050405020304" pitchFamily="18" charset="0"/>
              </a:rPr>
              <a:t>Any person who without the consent of a ‘person in charge’ </a:t>
            </a:r>
            <a:r>
              <a:rPr b="1" dirty="0" sz="11200" lang="en-US">
                <a:ea typeface="Times New Roman" panose="02020603050405020304" pitchFamily="18" charset="0"/>
              </a:rPr>
              <a:t>gives, sells or barters any articles </a:t>
            </a:r>
            <a:r>
              <a:rPr dirty="0" sz="11200" lang="en-US">
                <a:ea typeface="Times New Roman" panose="02020603050405020304" pitchFamily="18" charset="0"/>
              </a:rPr>
              <a:t>or</a:t>
            </a:r>
            <a:r>
              <a:rPr b="1" dirty="0" sz="11200" lang="en-US">
                <a:ea typeface="Times New Roman" panose="02020603050405020304" pitchFamily="18" charset="0"/>
              </a:rPr>
              <a:t> commodities </a:t>
            </a:r>
            <a:r>
              <a:rPr dirty="0" sz="11200" lang="en-US">
                <a:ea typeface="Times New Roman" panose="02020603050405020304" pitchFamily="18" charset="0"/>
              </a:rPr>
              <a:t>of any kind, to any patient in a mental hospital, whether inside or outside the grounds of the mental hospital, shall be guilty of an offence.</a:t>
            </a:r>
            <a:endParaRPr dirty="0" sz="11200" lang="en-US">
              <a:effectLst/>
              <a:ea typeface="Times New Roman" panose="02020603050405020304" pitchFamily="18" charset="0"/>
            </a:endParaRPr>
          </a:p>
          <a:p>
            <a:pPr indent="0" marL="0" marR="0">
              <a:lnSpc>
                <a:spcPct val="120000"/>
              </a:lnSpc>
              <a:spcBef>
                <a:spcPts val="0"/>
              </a:spcBef>
              <a:spcAft>
                <a:spcPts val="0"/>
              </a:spcAft>
              <a:buNone/>
            </a:pPr>
            <a:r>
              <a:rPr b="1" dirty="0" sz="3800" lang="en-US">
                <a:ea typeface="Times New Roman" panose="02020603050405020304" pitchFamily="18" charset="0"/>
              </a:rPr>
              <a:t> </a:t>
            </a:r>
            <a:endParaRPr dirty="0" sz="3800" lang="en-US">
              <a:effectLst/>
              <a:ea typeface="Times New Roman" panose="02020603050405020304" pitchFamily="18" charset="0"/>
            </a:endParaRPr>
          </a:p>
          <a:p>
            <a:pPr marL="0" marR="0">
              <a:spcBef>
                <a:spcPts val="0"/>
              </a:spcBef>
              <a:spcAft>
                <a:spcPts val="0"/>
              </a:spcAft>
            </a:pPr>
            <a:endParaRPr dirty="0" lang="en-US">
              <a:ea typeface="Times New Roman" panose="02020603050405020304" pitchFamily="18" charset="0"/>
            </a:endParaRPr>
          </a:p>
          <a:p>
            <a:pPr indent="0" marL="0" marR="0">
              <a:spcBef>
                <a:spcPts val="0"/>
              </a:spcBef>
              <a:spcAft>
                <a:spcPts val="0"/>
              </a:spcAft>
              <a:buNone/>
            </a:pPr>
            <a:r>
              <a:rPr dirty="0" lang="en-US">
                <a:ea typeface="Times New Roman" panose="02020603050405020304" pitchFamily="18" charset="0"/>
              </a:rPr>
              <a:t> </a:t>
            </a:r>
            <a:endParaRPr dirty="0" lang="en-US">
              <a:effectLst/>
              <a:ea typeface="Times New Roman" panose="02020603050405020304" pitchFamily="18" charset="0"/>
            </a:endParaRPr>
          </a:p>
          <a:p>
            <a:pPr indent="0" marL="0">
              <a:buNone/>
            </a:pPr>
            <a:endParaRPr b="1"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650" name="Content Placeholder 2"/>
          <p:cNvSpPr>
            <a:spLocks noGrp="1"/>
          </p:cNvSpPr>
          <p:nvPr>
            <p:ph idx="1"/>
          </p:nvPr>
        </p:nvSpPr>
        <p:spPr>
          <a:xfrm>
            <a:off x="859715" y="634702"/>
            <a:ext cx="10515600" cy="5800445"/>
          </a:xfrm>
        </p:spPr>
        <p:txBody>
          <a:bodyPr/>
          <a:p>
            <a:pPr indent="0" lvl="0" marL="0">
              <a:lnSpc>
                <a:spcPct val="120000"/>
              </a:lnSpc>
              <a:spcBef>
                <a:spcPts val="0"/>
              </a:spcBef>
              <a:buNone/>
            </a:pPr>
            <a:r>
              <a:rPr b="1" dirty="0" lang="en-US">
                <a:solidFill>
                  <a:prstClr val="black"/>
                </a:solidFill>
                <a:ea typeface="Times New Roman" panose="02020603050405020304" pitchFamily="18" charset="0"/>
              </a:rPr>
              <a:t>Section 53:</a:t>
            </a:r>
            <a:endParaRPr dirty="0" lang="en-US">
              <a:solidFill>
                <a:prstClr val="black"/>
              </a:solidFill>
              <a:ea typeface="Times New Roman" panose="02020603050405020304" pitchFamily="18" charset="0"/>
            </a:endParaRPr>
          </a:p>
          <a:p>
            <a:pPr indent="0" lvl="0" marL="0">
              <a:lnSpc>
                <a:spcPct val="120000"/>
              </a:lnSpc>
              <a:spcBef>
                <a:spcPts val="0"/>
              </a:spcBef>
              <a:buNone/>
            </a:pPr>
            <a:r>
              <a:rPr dirty="0" lang="en-US">
                <a:solidFill>
                  <a:prstClr val="black"/>
                </a:solidFill>
                <a:ea typeface="Times New Roman" panose="02020603050405020304" pitchFamily="18" charset="0"/>
              </a:rPr>
              <a:t/>
            </a:r>
            <a:br>
              <a:rPr dirty="0" lang="en-US">
                <a:solidFill>
                  <a:prstClr val="black"/>
                </a:solidFill>
                <a:ea typeface="Times New Roman" panose="02020603050405020304" pitchFamily="18" charset="0"/>
              </a:rPr>
            </a:br>
            <a:r>
              <a:rPr b="1" dirty="0" lang="en-US">
                <a:solidFill>
                  <a:prstClr val="black"/>
                </a:solidFill>
                <a:ea typeface="Times New Roman" panose="02020603050405020304" pitchFamily="18" charset="0"/>
              </a:rPr>
              <a:t>General Penalty</a:t>
            </a:r>
            <a:r>
              <a:rPr dirty="0" lang="en-US">
                <a:solidFill>
                  <a:prstClr val="black"/>
                </a:solidFill>
                <a:ea typeface="Times New Roman" panose="02020603050405020304" pitchFamily="18" charset="0"/>
              </a:rPr>
              <a:t>: Any person who is guilty of an offence under this act, or who contravenes any of the provisions of this act or any regulations made under this act, shall where no other penalty is provided, be liable on conviction to a fine not exceeding Ksh. 10,000. or to imprisonment not exceeding twelve months or both</a:t>
            </a:r>
            <a:r>
              <a:rPr dirty="0" sz="1500" lang="en-US">
                <a:solidFill>
                  <a:prstClr val="black"/>
                </a:solidFill>
                <a:ea typeface="Times New Roman" panose="02020603050405020304" pitchFamily="18" charset="0"/>
              </a:rPr>
              <a:t>.</a:t>
            </a:r>
          </a:p>
          <a:p>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651" name="Title 1"/>
          <p:cNvSpPr>
            <a:spLocks noGrp="1"/>
          </p:cNvSpPr>
          <p:nvPr>
            <p:ph type="title"/>
          </p:nvPr>
        </p:nvSpPr>
        <p:spPr/>
        <p:txBody>
          <a:bodyPr/>
          <a:p>
            <a:r>
              <a:rPr b="1" dirty="0" lang="en-US"/>
              <a:t>Treatments used of mental disorders</a:t>
            </a:r>
          </a:p>
        </p:txBody>
      </p:sp>
      <p:sp>
        <p:nvSpPr>
          <p:cNvPr id="1048652" name="Content Placeholder 2"/>
          <p:cNvSpPr>
            <a:spLocks noGrp="1"/>
          </p:cNvSpPr>
          <p:nvPr>
            <p:ph idx="1"/>
          </p:nvPr>
        </p:nvSpPr>
        <p:spPr/>
        <p:txBody>
          <a:bodyPr/>
          <a:p>
            <a:pPr fontAlgn="base" indent="0" lvl="0" marL="0">
              <a:lnSpc>
                <a:spcPct val="80000"/>
              </a:lnSpc>
              <a:spcBef>
                <a:spcPts val="575"/>
              </a:spcBef>
              <a:spcAft>
                <a:spcPct val="0"/>
              </a:spcAft>
              <a:buClr>
                <a:srgbClr val="D34817"/>
              </a:buClr>
              <a:buSzPct val="85000"/>
              <a:buNone/>
            </a:pPr>
            <a:r>
              <a:rPr altLang="en-US" dirty="0" sz="2400" lang="en-US">
                <a:solidFill>
                  <a:prstClr val="black"/>
                </a:solidFill>
              </a:rPr>
              <a:t>A   Chemotherapy</a:t>
            </a:r>
          </a:p>
          <a:p>
            <a:pPr fontAlgn="base" indent="-609600" lvl="0" marL="609600">
              <a:lnSpc>
                <a:spcPct val="80000"/>
              </a:lnSpc>
              <a:spcBef>
                <a:spcPts val="575"/>
              </a:spcBef>
              <a:spcAft>
                <a:spcPct val="0"/>
              </a:spcAft>
              <a:buClr>
                <a:srgbClr val="D34817"/>
              </a:buClr>
              <a:buSzPct val="85000"/>
              <a:buNone/>
            </a:pPr>
            <a:r>
              <a:rPr altLang="en-US" dirty="0" sz="2400" lang="en-US">
                <a:solidFill>
                  <a:prstClr val="black"/>
                </a:solidFill>
              </a:rPr>
              <a:t>     I. Tranquillizers.</a:t>
            </a:r>
          </a:p>
          <a:p>
            <a:pPr fontAlgn="base" indent="-609600" lvl="0" marL="609600">
              <a:lnSpc>
                <a:spcPct val="80000"/>
              </a:lnSpc>
              <a:spcBef>
                <a:spcPts val="575"/>
              </a:spcBef>
              <a:spcAft>
                <a:spcPct val="0"/>
              </a:spcAft>
              <a:buClr>
                <a:srgbClr val="D34817"/>
              </a:buClr>
              <a:buSzPct val="85000"/>
              <a:buNone/>
            </a:pPr>
            <a:r>
              <a:rPr altLang="en-US" dirty="0" sz="2400" lang="en-US">
                <a:solidFill>
                  <a:prstClr val="black"/>
                </a:solidFill>
              </a:rPr>
              <a:t>     ii. Antidepressants.</a:t>
            </a:r>
          </a:p>
          <a:p>
            <a:pPr fontAlgn="base" indent="-609600" lvl="0" marL="609600">
              <a:lnSpc>
                <a:spcPct val="80000"/>
              </a:lnSpc>
              <a:spcBef>
                <a:spcPts val="575"/>
              </a:spcBef>
              <a:spcAft>
                <a:spcPct val="0"/>
              </a:spcAft>
              <a:buClr>
                <a:srgbClr val="D34817"/>
              </a:buClr>
              <a:buSzPct val="85000"/>
              <a:buNone/>
            </a:pPr>
            <a:r>
              <a:rPr altLang="en-US" dirty="0" sz="2400" lang="en-US">
                <a:solidFill>
                  <a:prstClr val="black"/>
                </a:solidFill>
              </a:rPr>
              <a:t>    iii. Antimanic drugs.</a:t>
            </a:r>
          </a:p>
          <a:p>
            <a:pPr fontAlgn="base" indent="-609600" lvl="0" marL="609600">
              <a:lnSpc>
                <a:spcPct val="80000"/>
              </a:lnSpc>
              <a:spcBef>
                <a:spcPts val="575"/>
              </a:spcBef>
              <a:spcAft>
                <a:spcPct val="0"/>
              </a:spcAft>
              <a:buClr>
                <a:srgbClr val="D34817"/>
              </a:buClr>
              <a:buSzPct val="85000"/>
              <a:buNone/>
            </a:pPr>
            <a:r>
              <a:rPr altLang="en-US" dirty="0" sz="2400" lang="en-US">
                <a:solidFill>
                  <a:prstClr val="black"/>
                </a:solidFill>
              </a:rPr>
              <a:t>    iv. Antiparkinsonian drugs.</a:t>
            </a:r>
          </a:p>
          <a:p>
            <a:pPr fontAlgn="base" indent="-609600" lvl="0" marL="609600">
              <a:lnSpc>
                <a:spcPct val="80000"/>
              </a:lnSpc>
              <a:spcBef>
                <a:spcPts val="575"/>
              </a:spcBef>
              <a:spcAft>
                <a:spcPct val="0"/>
              </a:spcAft>
              <a:buClr>
                <a:srgbClr val="D34817"/>
              </a:buClr>
              <a:buSzPct val="85000"/>
              <a:buNone/>
            </a:pPr>
            <a:r>
              <a:rPr altLang="en-US" dirty="0" sz="2400" lang="en-US">
                <a:solidFill>
                  <a:prstClr val="black"/>
                </a:solidFill>
              </a:rPr>
              <a:t>B. Electroconvulsive therapy (ECT)</a:t>
            </a:r>
          </a:p>
          <a:p>
            <a:pPr fontAlgn="base" indent="-609600" lvl="0" marL="609600">
              <a:lnSpc>
                <a:spcPct val="80000"/>
              </a:lnSpc>
              <a:spcBef>
                <a:spcPts val="575"/>
              </a:spcBef>
              <a:spcAft>
                <a:spcPct val="0"/>
              </a:spcAft>
              <a:buClr>
                <a:srgbClr val="D34817"/>
              </a:buClr>
              <a:buSzPct val="85000"/>
              <a:buNone/>
            </a:pPr>
            <a:r>
              <a:rPr altLang="en-US" dirty="0" sz="2400" lang="en-US">
                <a:solidFill>
                  <a:prstClr val="black"/>
                </a:solidFill>
              </a:rPr>
              <a:t>C. </a:t>
            </a:r>
            <a:r>
              <a:rPr altLang="en-US" b="1" dirty="0" sz="2400" lang="en-US">
                <a:solidFill>
                  <a:prstClr val="black"/>
                </a:solidFill>
              </a:rPr>
              <a:t>Psychological therapies </a:t>
            </a:r>
            <a:r>
              <a:rPr altLang="en-US" dirty="0" sz="2400" lang="en-US">
                <a:solidFill>
                  <a:prstClr val="black"/>
                </a:solidFill>
              </a:rPr>
              <a:t>e.g. group therapy, supportive therapy, counselling, Behavioural, cognitive, Hypnosis and  psychoanalytic therapies</a:t>
            </a:r>
          </a:p>
          <a:p>
            <a:pPr fontAlgn="base" indent="-609600" lvl="0" marL="609600">
              <a:lnSpc>
                <a:spcPct val="80000"/>
              </a:lnSpc>
              <a:spcBef>
                <a:spcPts val="575"/>
              </a:spcBef>
              <a:spcAft>
                <a:spcPct val="0"/>
              </a:spcAft>
              <a:buClr>
                <a:srgbClr val="D34817"/>
              </a:buClr>
              <a:buSzPct val="85000"/>
              <a:buNone/>
            </a:pPr>
            <a:r>
              <a:rPr altLang="en-US" dirty="0" sz="2400" lang="en-US">
                <a:solidFill>
                  <a:prstClr val="black"/>
                </a:solidFill>
              </a:rPr>
              <a:t>D.  </a:t>
            </a:r>
            <a:r>
              <a:rPr altLang="en-US" b="1" dirty="0" sz="2400" lang="en-US">
                <a:solidFill>
                  <a:prstClr val="black"/>
                </a:solidFill>
              </a:rPr>
              <a:t>Others; occupational</a:t>
            </a:r>
            <a:r>
              <a:rPr altLang="en-US" dirty="0" sz="2400" lang="en-US">
                <a:solidFill>
                  <a:prstClr val="black"/>
                </a:solidFill>
              </a:rPr>
              <a:t>/activity  therapy, psychosurgery, psychodrama,  milieu therapies, family therapy, marital therapy, recreational therapy, Time out </a:t>
            </a:r>
          </a:p>
          <a:p>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graphicFrame>
        <p:nvGraphicFramePr>
          <p:cNvPr id="4194305" name="Content Placeholder 3"/>
          <p:cNvGraphicFramePr>
            <a:graphicFrameLocks noGrp="1"/>
          </p:cNvGraphicFramePr>
          <p:nvPr>
            <p:ph idx="1"/>
          </p:nvPr>
        </p:nvGraphicFramePr>
        <p:xfrm>
          <a:off x="860612" y="327024"/>
          <a:ext cx="10493187" cy="4846320"/>
        </p:xfrm>
        <a:graphic>
          <a:graphicData uri="http://schemas.openxmlformats.org/drawingml/2006/table">
            <a:tbl>
              <a:tblPr firstRow="1" bandRow="1">
                <a:tableStyleId>{5C22544A-7EE6-4342-B048-85BDC9FD1C3A}</a:tableStyleId>
              </a:tblPr>
              <a:tblGrid>
                <a:gridCol w="3497729"/>
                <a:gridCol w="3497729"/>
                <a:gridCol w="3497729"/>
              </a:tblGrid>
              <a:tr h="347124">
                <a:tc>
                  <a:txBody>
                    <a:bodyPr/>
                    <a:p>
                      <a:r>
                        <a:rPr dirty="0" lang="en-US"/>
                        <a:t> classification/ generic name</a:t>
                      </a:r>
                    </a:p>
                  </a:txBody>
                </a:tc>
                <a:tc>
                  <a:txBody>
                    <a:bodyPr/>
                    <a:p>
                      <a:r>
                        <a:rPr dirty="0" lang="en-US"/>
                        <a:t>Trade name</a:t>
                      </a:r>
                    </a:p>
                  </a:txBody>
                </a:tc>
                <a:tc>
                  <a:txBody>
                    <a:bodyPr/>
                    <a:p>
                      <a:r>
                        <a:rPr dirty="0" lang="en-US"/>
                        <a:t>Daily dose</a:t>
                      </a:r>
                    </a:p>
                  </a:txBody>
                </a:tc>
              </a:tr>
              <a:tr h="1369474">
                <a:tc>
                  <a:txBody>
                    <a:bodyPr/>
                    <a:p>
                      <a:r>
                        <a:rPr b="1" dirty="0" lang="en-US"/>
                        <a:t>Major/typical tranquilizers</a:t>
                      </a:r>
                    </a:p>
                    <a:p>
                      <a:r>
                        <a:rPr b="1" dirty="0" lang="en-US"/>
                        <a:t>phenothiazines</a:t>
                      </a:r>
                      <a:r>
                        <a:rPr dirty="0" lang="en-US"/>
                        <a:t>-chlorpromazine</a:t>
                      </a:r>
                    </a:p>
                    <a:p>
                      <a:r>
                        <a:rPr dirty="0" lang="en-US"/>
                        <a:t>                             thioridazine</a:t>
                      </a:r>
                    </a:p>
                    <a:p>
                      <a:r>
                        <a:rPr dirty="0" lang="en-US"/>
                        <a:t>                             trifluoperazine</a:t>
                      </a:r>
                    </a:p>
                    <a:p>
                      <a:r>
                        <a:rPr dirty="0" lang="en-US"/>
                        <a:t>                   fluphenazine deconate      </a:t>
                      </a:r>
                    </a:p>
                  </a:txBody>
                </a:tc>
                <a:tc>
                  <a:txBody>
                    <a:bodyPr/>
                    <a:p>
                      <a:r>
                        <a:rPr dirty="0" lang="en-US"/>
                        <a:t>Largactil</a:t>
                      </a:r>
                    </a:p>
                    <a:p>
                      <a:r>
                        <a:rPr dirty="0" lang="en-US"/>
                        <a:t>Mellaril, thioril</a:t>
                      </a:r>
                    </a:p>
                    <a:p>
                      <a:r>
                        <a:rPr dirty="0" lang="en-US"/>
                        <a:t>epsazine</a:t>
                      </a:r>
                    </a:p>
                    <a:p>
                      <a:r>
                        <a:rPr dirty="0" lang="en-US"/>
                        <a:t>Anatensol inj (modicate)</a:t>
                      </a:r>
                    </a:p>
                  </a:txBody>
                </a:tc>
                <a:tc>
                  <a:txBody>
                    <a:bodyPr/>
                    <a:p>
                      <a:r>
                        <a:rPr dirty="0" lang="en-US"/>
                        <a:t>100-900mg</a:t>
                      </a:r>
                    </a:p>
                    <a:p>
                      <a:endParaRPr dirty="0" lang="en-US"/>
                    </a:p>
                    <a:p>
                      <a:endParaRPr dirty="0" lang="en-US"/>
                    </a:p>
                    <a:p>
                      <a:r>
                        <a:rPr dirty="0" lang="en-US"/>
                        <a:t>25-50mg monthly once</a:t>
                      </a:r>
                    </a:p>
                  </a:txBody>
                </a:tc>
              </a:tr>
              <a:tr h="855921">
                <a:tc>
                  <a:txBody>
                    <a:bodyPr/>
                    <a:p>
                      <a:r>
                        <a:rPr b="1" dirty="0" lang="en-US"/>
                        <a:t>Butyrophenones</a:t>
                      </a:r>
                      <a:r>
                        <a:rPr dirty="0" lang="en-US"/>
                        <a:t>-Haloperidol</a:t>
                      </a:r>
                    </a:p>
                    <a:p>
                      <a:r>
                        <a:rPr dirty="0" lang="en-US"/>
                        <a:t>       long acting haloperidol inj.</a:t>
                      </a:r>
                    </a:p>
                  </a:txBody>
                </a:tc>
                <a:tc>
                  <a:txBody>
                    <a:bodyPr/>
                    <a:p>
                      <a:r>
                        <a:rPr dirty="0" lang="en-US"/>
                        <a:t>Serenace, Halidol</a:t>
                      </a:r>
                    </a:p>
                    <a:p>
                      <a:r>
                        <a:rPr dirty="0" lang="en-US"/>
                        <a:t>Inj. </a:t>
                      </a:r>
                      <a:r>
                        <a:rPr dirty="0" lang="en-US" err="1"/>
                        <a:t>senorm</a:t>
                      </a:r>
                      <a:endParaRPr dirty="0" lang="en-US"/>
                    </a:p>
                    <a:p>
                      <a:endParaRPr dirty="0" lang="en-US"/>
                    </a:p>
                  </a:txBody>
                </a:tc>
                <a:tc>
                  <a:txBody>
                    <a:bodyPr/>
                    <a:p>
                      <a:r>
                        <a:rPr dirty="0" lang="en-US"/>
                        <a:t>3-15mg</a:t>
                      </a:r>
                    </a:p>
                    <a:p>
                      <a:r>
                        <a:rPr dirty="0" lang="en-US"/>
                        <a:t>50mg monthly</a:t>
                      </a:r>
                    </a:p>
                  </a:txBody>
                </a:tc>
              </a:tr>
              <a:tr h="347124">
                <a:tc>
                  <a:txBody>
                    <a:bodyPr/>
                    <a:p>
                      <a:r>
                        <a:rPr b="1" dirty="0" lang="en-US"/>
                        <a:t>Thioxathines</a:t>
                      </a:r>
                      <a:r>
                        <a:rPr dirty="0" lang="en-US"/>
                        <a:t> - flupenthixol</a:t>
                      </a:r>
                    </a:p>
                  </a:txBody>
                </a:tc>
                <a:tc>
                  <a:txBody>
                    <a:bodyPr/>
                    <a:p>
                      <a:r>
                        <a:rPr dirty="0" lang="en-US"/>
                        <a:t>fluanxol</a:t>
                      </a:r>
                    </a:p>
                  </a:txBody>
                </a:tc>
                <a:tc>
                  <a:txBody>
                    <a:bodyPr/>
                    <a:p>
                      <a:endParaRPr dirty="0" lang="en-US"/>
                    </a:p>
                  </a:txBody>
                </a:tc>
              </a:tr>
              <a:tr h="599145">
                <a:tc>
                  <a:txBody>
                    <a:bodyPr/>
                    <a:p>
                      <a:r>
                        <a:rPr b="1" dirty="0" lang="en-US"/>
                        <a:t>New antipsychotic/atypical  </a:t>
                      </a:r>
                      <a:r>
                        <a:rPr dirty="0" lang="en-US"/>
                        <a:t>-clozapine</a:t>
                      </a:r>
                    </a:p>
                  </a:txBody>
                </a:tc>
                <a:tc>
                  <a:txBody>
                    <a:bodyPr/>
                    <a:p>
                      <a:r>
                        <a:rPr dirty="0" lang="en-US"/>
                        <a:t>Lozapine, sizopine</a:t>
                      </a:r>
                    </a:p>
                  </a:txBody>
                </a:tc>
                <a:tc>
                  <a:txBody>
                    <a:bodyPr/>
                    <a:p>
                      <a:r>
                        <a:rPr dirty="0" lang="en-US"/>
                        <a:t>70-300mg</a:t>
                      </a:r>
                    </a:p>
                  </a:txBody>
                </a:tc>
              </a:tr>
              <a:tr h="347124">
                <a:tc>
                  <a:txBody>
                    <a:bodyPr/>
                    <a:p>
                      <a:r>
                        <a:rPr dirty="0" lang="en-US" err="1"/>
                        <a:t>resperidon</a:t>
                      </a:r>
                      <a:endParaRPr dirty="0" lang="en-US"/>
                    </a:p>
                  </a:txBody>
                </a:tc>
                <a:tc>
                  <a:txBody>
                    <a:bodyPr/>
                    <a:p>
                      <a:r>
                        <a:rPr dirty="0" lang="en-US" err="1"/>
                        <a:t>Respidon</a:t>
                      </a:r>
                      <a:r>
                        <a:rPr dirty="0" lang="en-US"/>
                        <a:t>, </a:t>
                      </a:r>
                      <a:r>
                        <a:rPr dirty="0" lang="en-US" err="1"/>
                        <a:t>sizodon</a:t>
                      </a:r>
                      <a:endParaRPr dirty="0" lang="en-US"/>
                    </a:p>
                  </a:txBody>
                </a:tc>
                <a:tc>
                  <a:txBody>
                    <a:bodyPr/>
                    <a:p>
                      <a:r>
                        <a:rPr dirty="0" lang="en-US"/>
                        <a:t> 3-10mg</a:t>
                      </a:r>
                    </a:p>
                  </a:txBody>
                </a:tc>
              </a:tr>
              <a:tr h="347124">
                <a:tc>
                  <a:txBody>
                    <a:bodyPr/>
                    <a:p>
                      <a:r>
                        <a:rPr dirty="0" lang="en-US" err="1"/>
                        <a:t>loxapine</a:t>
                      </a:r>
                      <a:endParaRPr dirty="0" lang="en-US"/>
                    </a:p>
                  </a:txBody>
                </a:tc>
                <a:tc>
                  <a:txBody>
                    <a:bodyPr/>
                    <a:p>
                      <a:r>
                        <a:rPr dirty="0" lang="en-US" err="1"/>
                        <a:t>loxapac</a:t>
                      </a:r>
                      <a:endParaRPr dirty="0" lang="en-US"/>
                    </a:p>
                  </a:txBody>
                </a:tc>
                <a:tc>
                  <a:txBody>
                    <a:bodyPr/>
                    <a:p>
                      <a:endParaRPr lang="en-US"/>
                    </a:p>
                  </a:txBody>
                </a:tc>
              </a:tr>
              <a:tr h="347124">
                <a:tc>
                  <a:txBody>
                    <a:bodyPr/>
                    <a:p>
                      <a:endParaRPr dirty="0" lang="en-US"/>
                    </a:p>
                  </a:txBody>
                </a:tc>
                <a:tc>
                  <a:txBody>
                    <a:bodyPr/>
                    <a:p>
                      <a:endParaRPr lang="en-US"/>
                    </a:p>
                  </a:txBody>
                </a:tc>
                <a:tc>
                  <a:txBody>
                    <a:bodyPr/>
                    <a:p>
                      <a:endParaRPr dirty="0" lang="en-US"/>
                    </a:p>
                  </a:txBody>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599" name="Title 1"/>
          <p:cNvSpPr>
            <a:spLocks noGrp="1"/>
          </p:cNvSpPr>
          <p:nvPr>
            <p:ph type="title"/>
          </p:nvPr>
        </p:nvSpPr>
        <p:spPr/>
        <p:txBody>
          <a:bodyPr/>
          <a:p>
            <a:r>
              <a:rPr dirty="0" sz="3600" lang="en-US">
                <a:solidFill>
                  <a:srgbClr val="696464"/>
                </a:solidFill>
                <a:latin typeface="+mn-lt"/>
              </a:rPr>
              <a:t>Indicators of Mental health ( Jahoda,1958)</a:t>
            </a:r>
            <a:endParaRPr dirty="0" lang="en-US">
              <a:latin typeface="+mn-lt"/>
            </a:endParaRPr>
          </a:p>
        </p:txBody>
      </p:sp>
      <p:sp>
        <p:nvSpPr>
          <p:cNvPr id="1048600" name="Content Placeholder 2"/>
          <p:cNvSpPr>
            <a:spLocks noGrp="1"/>
          </p:cNvSpPr>
          <p:nvPr>
            <p:ph idx="1"/>
          </p:nvPr>
        </p:nvSpPr>
        <p:spPr/>
        <p:txBody>
          <a:bodyPr/>
          <a:p>
            <a:pPr indent="-274320" lvl="0" marL="274320">
              <a:lnSpc>
                <a:spcPct val="100000"/>
              </a:lnSpc>
              <a:spcBef>
                <a:spcPts val="580"/>
              </a:spcBef>
              <a:buSzPct val="85000"/>
              <a:buFont typeface="Wingdings 2"/>
              <a:buChar char=""/>
            </a:pPr>
            <a:r>
              <a:rPr dirty="0" sz="2400" lang="en-US">
                <a:solidFill>
                  <a:prstClr val="black"/>
                </a:solidFill>
              </a:rPr>
              <a:t>A positive attitude towards self (knowledge &amp; acceptance of strengths &amp; limitations/positive self regard)</a:t>
            </a:r>
          </a:p>
          <a:p>
            <a:pPr indent="-274320" lvl="0" marL="274320">
              <a:lnSpc>
                <a:spcPct val="100000"/>
              </a:lnSpc>
              <a:spcBef>
                <a:spcPts val="580"/>
              </a:spcBef>
              <a:buSzPct val="85000"/>
              <a:buFont typeface="Wingdings 2"/>
              <a:buChar char=""/>
            </a:pPr>
            <a:r>
              <a:rPr dirty="0" sz="2400" lang="en-US">
                <a:solidFill>
                  <a:prstClr val="black"/>
                </a:solidFill>
              </a:rPr>
              <a:t>Growth, development &amp; ability for self actualization- correlates with successful achievement of tasks in each development level</a:t>
            </a:r>
          </a:p>
          <a:p>
            <a:pPr indent="-274320" lvl="0" marL="274320">
              <a:lnSpc>
                <a:spcPct val="100000"/>
              </a:lnSpc>
              <a:spcBef>
                <a:spcPts val="580"/>
              </a:spcBef>
              <a:buSzPct val="85000"/>
              <a:buFont typeface="Wingdings 2"/>
              <a:buChar char=""/>
            </a:pPr>
            <a:r>
              <a:rPr dirty="0" sz="2400" lang="en-US">
                <a:solidFill>
                  <a:prstClr val="black"/>
                </a:solidFill>
              </a:rPr>
              <a:t>Integration – ability to adaptively respond to an environment</a:t>
            </a:r>
          </a:p>
          <a:p>
            <a:pPr indent="-274320" lvl="0" marL="274320">
              <a:lnSpc>
                <a:spcPct val="100000"/>
              </a:lnSpc>
              <a:spcBef>
                <a:spcPts val="580"/>
              </a:spcBef>
              <a:buSzPct val="85000"/>
              <a:buFont typeface="Wingdings 2"/>
              <a:buChar char=""/>
            </a:pPr>
            <a:r>
              <a:rPr dirty="0" sz="2400" lang="en-US">
                <a:solidFill>
                  <a:prstClr val="black"/>
                </a:solidFill>
              </a:rPr>
              <a:t>Autonomy –ability to perform in an independent &amp; self directed manner</a:t>
            </a:r>
          </a:p>
          <a:p>
            <a:pPr indent="-274320" lvl="0" marL="274320">
              <a:lnSpc>
                <a:spcPct val="100000"/>
              </a:lnSpc>
              <a:spcBef>
                <a:spcPts val="580"/>
              </a:spcBef>
              <a:buSzPct val="85000"/>
              <a:buFont typeface="Wingdings 2"/>
              <a:buChar char=""/>
            </a:pPr>
            <a:r>
              <a:rPr dirty="0" sz="2400" lang="en-US">
                <a:solidFill>
                  <a:prstClr val="black"/>
                </a:solidFill>
              </a:rPr>
              <a:t>Perception of reality- environment perception without distortion</a:t>
            </a:r>
          </a:p>
          <a:p>
            <a:pPr indent="-274320" lvl="0" marL="274320">
              <a:lnSpc>
                <a:spcPct val="100000"/>
              </a:lnSpc>
              <a:spcBef>
                <a:spcPts val="580"/>
              </a:spcBef>
              <a:buSzPct val="85000"/>
              <a:buFont typeface="Wingdings 2"/>
              <a:buChar char=""/>
            </a:pPr>
            <a:r>
              <a:rPr dirty="0" sz="2400" lang="en-US">
                <a:solidFill>
                  <a:prstClr val="black"/>
                </a:solidFill>
              </a:rPr>
              <a:t>Environmental mastery –indicates the individual has achieved a satisfactory role within a group, society or environment</a:t>
            </a:r>
          </a:p>
          <a:p>
            <a:endParaRPr dirty="0"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653" name="Title 1"/>
          <p:cNvSpPr>
            <a:spLocks noGrp="1"/>
          </p:cNvSpPr>
          <p:nvPr>
            <p:ph type="title"/>
          </p:nvPr>
        </p:nvSpPr>
        <p:spPr/>
        <p:txBody>
          <a:bodyPr/>
          <a:p>
            <a:r>
              <a:rPr b="1" dirty="0" lang="en-US"/>
              <a:t>                         B) Antidepressants</a:t>
            </a:r>
          </a:p>
        </p:txBody>
      </p:sp>
      <p:sp>
        <p:nvSpPr>
          <p:cNvPr id="1048654" name="Content Placeholder 2"/>
          <p:cNvSpPr>
            <a:spLocks noGrp="1"/>
          </p:cNvSpPr>
          <p:nvPr>
            <p:ph idx="1"/>
          </p:nvPr>
        </p:nvSpPr>
        <p:spPr/>
        <p:txBody>
          <a:bodyPr>
            <a:normAutofit fontScale="96429" lnSpcReduction="20000"/>
          </a:bodyPr>
          <a:p>
            <a:pPr fontAlgn="base" lvl="0">
              <a:lnSpc>
                <a:spcPct val="150000"/>
              </a:lnSpc>
              <a:spcBef>
                <a:spcPts val="575"/>
              </a:spcBef>
              <a:spcAft>
                <a:spcPct val="0"/>
              </a:spcAft>
              <a:buSzPct val="85000"/>
            </a:pPr>
            <a:r>
              <a:rPr altLang="en-US" dirty="0" lang="en-US">
                <a:solidFill>
                  <a:prstClr val="black"/>
                </a:solidFill>
              </a:rPr>
              <a:t>Tricyclic antidepressants.(TCA) e.g. imipramine &amp; amitriptyline.</a:t>
            </a:r>
          </a:p>
          <a:p>
            <a:pPr fontAlgn="base" lvl="0">
              <a:lnSpc>
                <a:spcPct val="150000"/>
              </a:lnSpc>
              <a:spcBef>
                <a:spcPts val="575"/>
              </a:spcBef>
              <a:spcAft>
                <a:spcPct val="0"/>
              </a:spcAft>
              <a:buSzPct val="85000"/>
            </a:pPr>
            <a:r>
              <a:rPr altLang="en-US" dirty="0" lang="en-US">
                <a:solidFill>
                  <a:prstClr val="black"/>
                </a:solidFill>
              </a:rPr>
              <a:t>Mono-amine oxidase inhibitors (MAOI) e.g. phenelzine &amp; marplan</a:t>
            </a:r>
          </a:p>
          <a:p>
            <a:pPr fontAlgn="base" lvl="0">
              <a:lnSpc>
                <a:spcPct val="150000"/>
              </a:lnSpc>
              <a:spcBef>
                <a:spcPts val="575"/>
              </a:spcBef>
              <a:spcAft>
                <a:spcPct val="0"/>
              </a:spcAft>
              <a:buSzPct val="85000"/>
            </a:pPr>
            <a:r>
              <a:rPr altLang="en-US" dirty="0" lang="en-US">
                <a:solidFill>
                  <a:prstClr val="black"/>
                </a:solidFill>
              </a:rPr>
              <a:t>Selective serotonin re-uptake inhibitors (SSRI) e.g. fluoxetine/ Prozac, sertraline/ Zoloft, paroxetine/ Prozac.</a:t>
            </a:r>
          </a:p>
          <a:p>
            <a:pPr fontAlgn="base" lvl="0">
              <a:lnSpc>
                <a:spcPct val="150000"/>
              </a:lnSpc>
              <a:spcBef>
                <a:spcPts val="575"/>
              </a:spcBef>
              <a:spcAft>
                <a:spcPct val="0"/>
              </a:spcAft>
              <a:buSzPct val="85000"/>
            </a:pPr>
            <a:r>
              <a:rPr altLang="en-US" dirty="0" lang="en-US">
                <a:solidFill>
                  <a:prstClr val="black"/>
                </a:solidFill>
              </a:rPr>
              <a:t>Tetracyclic antidepressants e.g. Ludiomil 150-225mg/day</a:t>
            </a:r>
          </a:p>
          <a:p>
            <a:pPr fontAlgn="base" lvl="0">
              <a:lnSpc>
                <a:spcPct val="150000"/>
              </a:lnSpc>
              <a:spcBef>
                <a:spcPts val="575"/>
              </a:spcBef>
              <a:spcAft>
                <a:spcPct val="0"/>
              </a:spcAft>
              <a:buSzPct val="85000"/>
            </a:pPr>
            <a:r>
              <a:rPr altLang="en-US" dirty="0" lang="en-US">
                <a:solidFill>
                  <a:prstClr val="black"/>
                </a:solidFill>
              </a:rPr>
              <a:t>Use of ECT and lithium carbonate</a:t>
            </a:r>
            <a:endParaRPr dirty="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655" name="Content Placeholder 2"/>
          <p:cNvSpPr>
            <a:spLocks noGrp="1"/>
          </p:cNvSpPr>
          <p:nvPr>
            <p:ph idx="1"/>
          </p:nvPr>
        </p:nvSpPr>
        <p:spPr>
          <a:xfrm>
            <a:off x="838200" y="236668"/>
            <a:ext cx="10515600" cy="6228678"/>
          </a:xfrm>
        </p:spPr>
        <p:txBody>
          <a:bodyPr/>
          <a:p>
            <a:pPr eaLnBrk="0" fontAlgn="base" hangingPunct="0" indent="0" lvl="0" marL="0">
              <a:lnSpc>
                <a:spcPct val="100000"/>
              </a:lnSpc>
              <a:spcBef>
                <a:spcPts val="575"/>
              </a:spcBef>
              <a:spcAft>
                <a:spcPct val="0"/>
              </a:spcAft>
              <a:buClr>
                <a:srgbClr val="D34817"/>
              </a:buClr>
              <a:buSzPct val="85000"/>
              <a:buNone/>
            </a:pPr>
            <a:r>
              <a:rPr b="1" dirty="0" lang="en-US"/>
              <a:t>                             Mode of action of antidepressants</a:t>
            </a:r>
            <a:r>
              <a:rPr altLang="en-US" dirty="0" sz="2600" lang="en-US">
                <a:solidFill>
                  <a:prstClr val="black"/>
                </a:solidFill>
                <a:latin typeface="Perpetua"/>
              </a:rPr>
              <a:t> </a:t>
            </a:r>
          </a:p>
          <a:p>
            <a:pPr eaLnBrk="0" fontAlgn="base" hangingPunct="0">
              <a:lnSpc>
                <a:spcPct val="100000"/>
              </a:lnSpc>
              <a:spcBef>
                <a:spcPts val="575"/>
              </a:spcBef>
              <a:spcAft>
                <a:spcPct val="0"/>
              </a:spcAft>
              <a:buClr>
                <a:schemeClr val="tx1"/>
              </a:buClr>
              <a:buSzPct val="85000"/>
            </a:pPr>
            <a:r>
              <a:rPr altLang="en-US" dirty="0" lang="en-US">
                <a:solidFill>
                  <a:prstClr val="black"/>
                </a:solidFill>
              </a:rPr>
              <a:t>Tricyclic antidepressants (TCAs) inhibit reuptake of serotonin &amp; norepinephrine making them more available</a:t>
            </a:r>
          </a:p>
          <a:p>
            <a:pPr eaLnBrk="0" fontAlgn="base" hangingPunct="0">
              <a:lnSpc>
                <a:spcPct val="100000"/>
              </a:lnSpc>
              <a:spcBef>
                <a:spcPts val="575"/>
              </a:spcBef>
              <a:spcAft>
                <a:spcPct val="0"/>
              </a:spcAft>
              <a:buClr>
                <a:schemeClr val="tx1"/>
              </a:buClr>
              <a:buSzPct val="85000"/>
            </a:pPr>
            <a:r>
              <a:rPr altLang="en-US" dirty="0" lang="en-US">
                <a:solidFill>
                  <a:prstClr val="black"/>
                </a:solidFill>
              </a:rPr>
              <a:t>Monoamine oxidase inhibitors (MAOIs) inhibits mono-amine oxidase enzyme thus  reducing breakdown of </a:t>
            </a:r>
            <a:r>
              <a:rPr altLang="en-US" b="1" dirty="0" lang="en-US">
                <a:solidFill>
                  <a:prstClr val="black"/>
                </a:solidFill>
              </a:rPr>
              <a:t>norepinephrine, serotonin  &amp; dopamine </a:t>
            </a:r>
            <a:r>
              <a:rPr altLang="en-US" dirty="0" lang="en-US">
                <a:solidFill>
                  <a:prstClr val="black"/>
                </a:solidFill>
              </a:rPr>
              <a:t>making them available to receptor sites</a:t>
            </a:r>
          </a:p>
          <a:p>
            <a:pPr eaLnBrk="0" fontAlgn="base" hangingPunct="0">
              <a:lnSpc>
                <a:spcPct val="100000"/>
              </a:lnSpc>
              <a:spcBef>
                <a:spcPts val="575"/>
              </a:spcBef>
              <a:spcAft>
                <a:spcPct val="0"/>
              </a:spcAft>
              <a:buClr>
                <a:schemeClr val="tx1"/>
              </a:buClr>
              <a:buSzPct val="85000"/>
            </a:pPr>
            <a:r>
              <a:rPr altLang="en-US" dirty="0" lang="en-US">
                <a:solidFill>
                  <a:prstClr val="black"/>
                </a:solidFill>
              </a:rPr>
              <a:t>SSRIs block the uptake of serotonin only making it more available at the receptor sites e.g. Prozac/fluoxetine.</a:t>
            </a:r>
          </a:p>
          <a:p>
            <a:pPr eaLnBrk="0" fontAlgn="base" hangingPunct="0">
              <a:lnSpc>
                <a:spcPct val="100000"/>
              </a:lnSpc>
              <a:spcBef>
                <a:spcPts val="575"/>
              </a:spcBef>
              <a:spcAft>
                <a:spcPct val="0"/>
              </a:spcAft>
              <a:buClr>
                <a:schemeClr val="tx1"/>
              </a:buClr>
              <a:buSzPct val="85000"/>
            </a:pPr>
            <a:r>
              <a:rPr altLang="en-US" b="1" dirty="0" lang="en-US">
                <a:solidFill>
                  <a:prstClr val="black"/>
                </a:solidFill>
              </a:rPr>
              <a:t>Lithium</a:t>
            </a:r>
            <a:r>
              <a:rPr altLang="en-US" dirty="0" lang="en-US">
                <a:solidFill>
                  <a:prstClr val="black"/>
                </a:solidFill>
              </a:rPr>
              <a:t> alters ion transport reducing responsiveness of neurons to stimuli thus stabilizing the nervous system. Used in both manic &amp; depressive episodes (Bipolar disorder) but is more likely to prevent mania than depression. Its toxicity occurs from serum levels above 1.5mEQ/L. given 200-300mg 8hrly. </a:t>
            </a:r>
          </a:p>
          <a:p>
            <a:pPr indent="0" marL="0">
              <a:buNone/>
            </a:pPr>
            <a:endParaRPr b="1" dirty="0" lang="en-US"/>
          </a:p>
          <a:p>
            <a:pPr indent="0" marL="0">
              <a:buNone/>
            </a:pPr>
            <a:endParaRPr b="1" dirty="0"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656" name="Content Placeholder 2"/>
          <p:cNvSpPr>
            <a:spLocks noGrp="1"/>
          </p:cNvSpPr>
          <p:nvPr>
            <p:ph idx="1"/>
          </p:nvPr>
        </p:nvSpPr>
        <p:spPr>
          <a:xfrm>
            <a:off x="827442" y="204395"/>
            <a:ext cx="10515600" cy="6336254"/>
          </a:xfrm>
        </p:spPr>
        <p:txBody>
          <a:bodyPr>
            <a:normAutofit/>
          </a:bodyPr>
          <a:p>
            <a:pPr fontAlgn="base" indent="-273050" lvl="0" marL="273050">
              <a:lnSpc>
                <a:spcPct val="100000"/>
              </a:lnSpc>
              <a:spcBef>
                <a:spcPts val="575"/>
              </a:spcBef>
              <a:spcAft>
                <a:spcPct val="0"/>
              </a:spcAft>
              <a:buClr>
                <a:srgbClr val="D34817"/>
              </a:buClr>
              <a:buSzPct val="85000"/>
              <a:buNone/>
            </a:pPr>
            <a:r>
              <a:rPr altLang="en-US" dirty="0" sz="4000" lang="en-US">
                <a:solidFill>
                  <a:srgbClr val="696464"/>
                </a:solidFill>
                <a:latin typeface="Franklin Gothic Book"/>
                <a:ea typeface="+mj-ea"/>
                <a:cs typeface="+mj-cs"/>
              </a:rPr>
              <a:t>                 </a:t>
            </a:r>
            <a:r>
              <a:rPr altLang="en-US" b="1" dirty="0" sz="4000" lang="en-US">
                <a:solidFill>
                  <a:srgbClr val="696464"/>
                </a:solidFill>
                <a:latin typeface="Franklin Gothic Book"/>
                <a:ea typeface="+mj-ea"/>
                <a:cs typeface="+mj-cs"/>
              </a:rPr>
              <a:t>C) Antiparkinsonian agents.</a:t>
            </a:r>
            <a:endParaRPr altLang="en-US" b="1" dirty="0" lang="en-US">
              <a:solidFill>
                <a:prstClr val="black"/>
              </a:solidFill>
            </a:endParaRPr>
          </a:p>
          <a:p>
            <a:pPr fontAlgn="base" indent="-273050" lvl="0" marL="273050">
              <a:lnSpc>
                <a:spcPct val="100000"/>
              </a:lnSpc>
              <a:spcBef>
                <a:spcPts val="575"/>
              </a:spcBef>
              <a:spcAft>
                <a:spcPct val="0"/>
              </a:spcAft>
              <a:buClr>
                <a:srgbClr val="D34817"/>
              </a:buClr>
              <a:buSzPct val="85000"/>
              <a:buNone/>
            </a:pPr>
            <a:r>
              <a:rPr altLang="en-US" dirty="0" lang="en-US">
                <a:solidFill>
                  <a:prstClr val="black"/>
                </a:solidFill>
              </a:rPr>
              <a:t>Used to prevent extrapyramidal side-effects for patients on phenothiazines.</a:t>
            </a:r>
          </a:p>
          <a:p>
            <a:pPr fontAlgn="base" indent="-273050" lvl="0" marL="273050">
              <a:lnSpc>
                <a:spcPct val="100000"/>
              </a:lnSpc>
              <a:spcBef>
                <a:spcPts val="575"/>
              </a:spcBef>
              <a:spcAft>
                <a:spcPct val="0"/>
              </a:spcAft>
              <a:buClr>
                <a:srgbClr val="D34817"/>
              </a:buClr>
              <a:buSzPct val="85000"/>
              <a:buNone/>
            </a:pPr>
            <a:r>
              <a:rPr altLang="en-US" b="1" dirty="0" lang="en-US">
                <a:solidFill>
                  <a:prstClr val="black"/>
                </a:solidFill>
              </a:rPr>
              <a:t>Examples</a:t>
            </a:r>
            <a:r>
              <a:rPr altLang="en-US" dirty="0" lang="en-US">
                <a:solidFill>
                  <a:prstClr val="black"/>
                </a:solidFill>
              </a:rPr>
              <a:t>; Artane /trihexy-phenidyl 2-5mg tid, Benztropine /Cogentin 1-8mg OD</a:t>
            </a:r>
            <a:r>
              <a:rPr altLang="en-US" dirty="0" lang="en-US">
                <a:solidFill>
                  <a:prstClr val="black"/>
                </a:solidFill>
                <a:latin typeface="Perpetua"/>
              </a:rPr>
              <a:t>.</a:t>
            </a:r>
          </a:p>
          <a:p>
            <a:pPr fontAlgn="base" indent="-273050" lvl="0" marL="273050">
              <a:lnSpc>
                <a:spcPct val="100000"/>
              </a:lnSpc>
              <a:spcBef>
                <a:spcPts val="575"/>
              </a:spcBef>
              <a:spcAft>
                <a:spcPct val="0"/>
              </a:spcAft>
              <a:buClr>
                <a:srgbClr val="D34817"/>
              </a:buClr>
              <a:buSzPct val="85000"/>
              <a:buNone/>
            </a:pPr>
            <a:endParaRPr altLang="en-US" dirty="0" lang="en-US">
              <a:solidFill>
                <a:prstClr val="black"/>
              </a:solidFill>
              <a:latin typeface="Perpetua"/>
            </a:endParaRPr>
          </a:p>
          <a:p>
            <a:pPr fontAlgn="base" indent="-273050" lvl="0" marL="273050">
              <a:lnSpc>
                <a:spcPct val="100000"/>
              </a:lnSpc>
              <a:spcBef>
                <a:spcPts val="575"/>
              </a:spcBef>
              <a:spcAft>
                <a:spcPct val="0"/>
              </a:spcAft>
              <a:buClr>
                <a:srgbClr val="D34817"/>
              </a:buClr>
              <a:buSzPct val="85000"/>
              <a:buNone/>
            </a:pPr>
            <a:r>
              <a:rPr altLang="en-US" b="1" dirty="0" sz="4000" lang="en-US">
                <a:solidFill>
                  <a:srgbClr val="696464"/>
                </a:solidFill>
                <a:latin typeface="Franklin Gothic Book"/>
                <a:ea typeface="+mj-ea"/>
                <a:cs typeface="+mj-cs"/>
              </a:rPr>
              <a:t>                    D) Antimanic drugs</a:t>
            </a:r>
            <a:endParaRPr altLang="en-US" b="1" dirty="0" lang="en-US">
              <a:solidFill>
                <a:prstClr val="black"/>
              </a:solidFill>
              <a:latin typeface="Perpetua"/>
            </a:endParaRPr>
          </a:p>
          <a:p>
            <a:pPr fontAlgn="base" indent="-273050" lvl="0" marL="273050">
              <a:lnSpc>
                <a:spcPct val="100000"/>
              </a:lnSpc>
              <a:spcBef>
                <a:spcPts val="575"/>
              </a:spcBef>
              <a:spcAft>
                <a:spcPct val="0"/>
              </a:spcAft>
              <a:buClr>
                <a:srgbClr val="D34817"/>
              </a:buClr>
              <a:buSzPct val="85000"/>
              <a:buNone/>
            </a:pPr>
            <a:r>
              <a:rPr altLang="en-US" dirty="0" lang="en-US">
                <a:solidFill>
                  <a:prstClr val="black"/>
                </a:solidFill>
                <a:latin typeface="Perpetua"/>
              </a:rPr>
              <a:t> </a:t>
            </a:r>
            <a:r>
              <a:rPr altLang="en-US" dirty="0" lang="en-US">
                <a:solidFill>
                  <a:prstClr val="black"/>
                </a:solidFill>
              </a:rPr>
              <a:t>Drugs used in manic episodes management include mood stabilizers &amp; antidepressants depending on whether it is a unipolar or Bipolar in nature;</a:t>
            </a:r>
          </a:p>
          <a:p>
            <a:pPr fontAlgn="base" indent="-273050" lvl="0" marL="273050">
              <a:lnSpc>
                <a:spcPct val="100000"/>
              </a:lnSpc>
              <a:spcBef>
                <a:spcPts val="575"/>
              </a:spcBef>
              <a:spcAft>
                <a:spcPct val="0"/>
              </a:spcAft>
              <a:buClr>
                <a:srgbClr val="D34817"/>
              </a:buClr>
              <a:buSzPct val="85000"/>
              <a:buNone/>
            </a:pPr>
            <a:r>
              <a:rPr altLang="en-US" b="1" dirty="0" lang="en-US">
                <a:solidFill>
                  <a:prstClr val="black"/>
                </a:solidFill>
              </a:rPr>
              <a:t>Examples;</a:t>
            </a:r>
            <a:r>
              <a:rPr altLang="en-US" dirty="0" lang="en-US">
                <a:solidFill>
                  <a:prstClr val="black"/>
                </a:solidFill>
              </a:rPr>
              <a:t> lithium bicarbonate, Tegretol /carbamazepine, Valproic acid  etc.</a:t>
            </a:r>
          </a:p>
          <a:p>
            <a:pPr fontAlgn="base" indent="-273050" lvl="0" marL="273050">
              <a:lnSpc>
                <a:spcPct val="100000"/>
              </a:lnSpc>
              <a:spcBef>
                <a:spcPts val="575"/>
              </a:spcBef>
              <a:spcAft>
                <a:spcPct val="0"/>
              </a:spcAft>
              <a:buClr>
                <a:srgbClr val="D34817"/>
              </a:buClr>
              <a:buSzPct val="85000"/>
              <a:buNone/>
            </a:pPr>
            <a:endParaRPr altLang="en-US" dirty="0" sz="2600" lang="en-US">
              <a:solidFill>
                <a:prstClr val="black"/>
              </a:solidFill>
              <a:latin typeface="Perpetua"/>
            </a:endParaRPr>
          </a:p>
          <a:p>
            <a:pPr fontAlgn="base" indent="-273050" lvl="0" marL="273050">
              <a:lnSpc>
                <a:spcPct val="100000"/>
              </a:lnSpc>
              <a:spcBef>
                <a:spcPts val="575"/>
              </a:spcBef>
              <a:spcAft>
                <a:spcPct val="0"/>
              </a:spcAft>
              <a:buClr>
                <a:srgbClr val="D34817"/>
              </a:buClr>
              <a:buSzPct val="85000"/>
              <a:buNone/>
            </a:pPr>
            <a:endParaRPr altLang="en-US" dirty="0" sz="2600" lang="en-US">
              <a:solidFill>
                <a:prstClr val="black"/>
              </a:solidFill>
              <a:latin typeface="Perpetua"/>
            </a:endParaRPr>
          </a:p>
          <a:p>
            <a:endParaRPr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657" name="Title 1"/>
          <p:cNvSpPr>
            <a:spLocks noGrp="1"/>
          </p:cNvSpPr>
          <p:nvPr>
            <p:ph type="title"/>
          </p:nvPr>
        </p:nvSpPr>
        <p:spPr/>
        <p:txBody>
          <a:bodyPr/>
          <a:p>
            <a:r>
              <a:rPr b="1" dirty="0" sz="3600" lang="en-US">
                <a:solidFill>
                  <a:srgbClr val="696464"/>
                </a:solidFill>
                <a:latin typeface="Franklin Gothic Book"/>
              </a:rPr>
              <a:t>Indications &amp; effects of major tranquillizers</a:t>
            </a:r>
            <a:endParaRPr dirty="0" lang="en-US"/>
          </a:p>
        </p:txBody>
      </p:sp>
      <p:sp>
        <p:nvSpPr>
          <p:cNvPr id="1048658" name="Content Placeholder 2"/>
          <p:cNvSpPr>
            <a:spLocks noGrp="1"/>
          </p:cNvSpPr>
          <p:nvPr>
            <p:ph idx="1"/>
          </p:nvPr>
        </p:nvSpPr>
        <p:spPr/>
        <p:txBody>
          <a:bodyPr/>
          <a:p>
            <a:pPr fontAlgn="base">
              <a:lnSpc>
                <a:spcPct val="100000"/>
              </a:lnSpc>
              <a:spcBef>
                <a:spcPts val="575"/>
              </a:spcBef>
              <a:spcAft>
                <a:spcPct val="0"/>
              </a:spcAft>
              <a:buSzPct val="85000"/>
            </a:pPr>
            <a:r>
              <a:rPr altLang="en-US" dirty="0" lang="en-US">
                <a:solidFill>
                  <a:prstClr val="black"/>
                </a:solidFill>
              </a:rPr>
              <a:t>Treatment of schizophrenia.</a:t>
            </a:r>
          </a:p>
          <a:p>
            <a:pPr fontAlgn="base">
              <a:lnSpc>
                <a:spcPct val="100000"/>
              </a:lnSpc>
              <a:spcBef>
                <a:spcPts val="575"/>
              </a:spcBef>
              <a:spcAft>
                <a:spcPct val="0"/>
              </a:spcAft>
              <a:buSzPct val="85000"/>
            </a:pPr>
            <a:r>
              <a:rPr altLang="en-US" dirty="0" lang="en-US">
                <a:solidFill>
                  <a:prstClr val="black"/>
                </a:solidFill>
              </a:rPr>
              <a:t>mgmt. of manic states</a:t>
            </a:r>
          </a:p>
          <a:p>
            <a:pPr fontAlgn="base">
              <a:lnSpc>
                <a:spcPct val="100000"/>
              </a:lnSpc>
              <a:spcBef>
                <a:spcPts val="575"/>
              </a:spcBef>
              <a:spcAft>
                <a:spcPct val="0"/>
              </a:spcAft>
              <a:buSzPct val="85000"/>
            </a:pPr>
            <a:r>
              <a:rPr altLang="en-US" dirty="0" lang="en-US">
                <a:solidFill>
                  <a:prstClr val="black"/>
                </a:solidFill>
              </a:rPr>
              <a:t>treatment of brain syndromes as in cerebral malaria &amp; delirium tremens /abstinence syndrome.</a:t>
            </a:r>
          </a:p>
          <a:p>
            <a:pPr fontAlgn="base">
              <a:lnSpc>
                <a:spcPct val="100000"/>
              </a:lnSpc>
              <a:spcBef>
                <a:spcPts val="575"/>
              </a:spcBef>
              <a:spcAft>
                <a:spcPct val="0"/>
              </a:spcAft>
              <a:buSzPct val="85000"/>
            </a:pPr>
            <a:r>
              <a:rPr altLang="en-US" dirty="0" lang="en-US">
                <a:solidFill>
                  <a:prstClr val="black"/>
                </a:solidFill>
              </a:rPr>
              <a:t>treatment of hiccups.</a:t>
            </a:r>
          </a:p>
          <a:p>
            <a:pPr fontAlgn="base">
              <a:lnSpc>
                <a:spcPct val="100000"/>
              </a:lnSpc>
              <a:spcBef>
                <a:spcPts val="575"/>
              </a:spcBef>
              <a:spcAft>
                <a:spcPct val="0"/>
              </a:spcAft>
              <a:buSzPct val="85000"/>
            </a:pPr>
            <a:r>
              <a:rPr altLang="en-US" dirty="0" lang="en-US">
                <a:solidFill>
                  <a:prstClr val="black"/>
                </a:solidFill>
              </a:rPr>
              <a:t>They are anti-emetic in small doses</a:t>
            </a:r>
          </a:p>
          <a:p>
            <a:endParaRPr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659" name="Title 1"/>
          <p:cNvSpPr>
            <a:spLocks noGrp="1"/>
          </p:cNvSpPr>
          <p:nvPr>
            <p:ph type="title"/>
          </p:nvPr>
        </p:nvSpPr>
        <p:spPr/>
        <p:txBody>
          <a:bodyPr/>
          <a:p>
            <a:r>
              <a:rPr b="1" dirty="0" sz="3600" lang="en-US">
                <a:solidFill>
                  <a:srgbClr val="696464"/>
                </a:solidFill>
                <a:latin typeface="Franklin Gothic Book"/>
              </a:rPr>
              <a:t>Indications &amp; effects of minor tranquillizers</a:t>
            </a:r>
            <a:endParaRPr dirty="0" lang="en-US"/>
          </a:p>
        </p:txBody>
      </p:sp>
      <p:sp>
        <p:nvSpPr>
          <p:cNvPr id="1048660" name="Content Placeholder 2"/>
          <p:cNvSpPr>
            <a:spLocks noGrp="1"/>
          </p:cNvSpPr>
          <p:nvPr>
            <p:ph idx="1"/>
          </p:nvPr>
        </p:nvSpPr>
        <p:spPr/>
        <p:txBody>
          <a:bodyPr>
            <a:normAutofit fontScale="89286" lnSpcReduction="20000"/>
          </a:bodyPr>
          <a:p>
            <a:pPr fontAlgn="base" indent="-273050" lvl="0" marL="273050">
              <a:lnSpc>
                <a:spcPct val="100000"/>
              </a:lnSpc>
              <a:spcBef>
                <a:spcPts val="575"/>
              </a:spcBef>
              <a:spcAft>
                <a:spcPct val="0"/>
              </a:spcAft>
              <a:buClr>
                <a:srgbClr val="D34817"/>
              </a:buClr>
              <a:buSzPct val="85000"/>
              <a:buNone/>
            </a:pPr>
            <a:r>
              <a:rPr altLang="en-US" b="1" dirty="0" lang="en-US">
                <a:solidFill>
                  <a:prstClr val="black"/>
                </a:solidFill>
              </a:rPr>
              <a:t>Effects;</a:t>
            </a:r>
          </a:p>
          <a:p>
            <a:pPr fontAlgn="base" indent="-273050" lvl="0" marL="273050">
              <a:lnSpc>
                <a:spcPct val="100000"/>
              </a:lnSpc>
              <a:spcBef>
                <a:spcPts val="575"/>
              </a:spcBef>
              <a:spcAft>
                <a:spcPct val="0"/>
              </a:spcAft>
              <a:buClr>
                <a:srgbClr val="D34817"/>
              </a:buClr>
              <a:buSzPct val="85000"/>
              <a:buNone/>
            </a:pPr>
            <a:r>
              <a:rPr altLang="en-US" b="1" dirty="0" lang="en-US">
                <a:solidFill>
                  <a:prstClr val="black"/>
                </a:solidFill>
              </a:rPr>
              <a:t>-</a:t>
            </a:r>
            <a:r>
              <a:rPr altLang="en-US" dirty="0" lang="en-US">
                <a:solidFill>
                  <a:prstClr val="black"/>
                </a:solidFill>
              </a:rPr>
              <a:t>abolish or reduce anxiety</a:t>
            </a:r>
          </a:p>
          <a:p>
            <a:pPr fontAlgn="base" indent="-273050" lvl="0" marL="273050">
              <a:lnSpc>
                <a:spcPct val="100000"/>
              </a:lnSpc>
              <a:spcBef>
                <a:spcPts val="575"/>
              </a:spcBef>
              <a:spcAft>
                <a:spcPct val="0"/>
              </a:spcAft>
              <a:buClr>
                <a:srgbClr val="D34817"/>
              </a:buClr>
              <a:buSzPct val="85000"/>
              <a:buNone/>
            </a:pPr>
            <a:r>
              <a:rPr altLang="en-US" dirty="0" lang="en-US">
                <a:solidFill>
                  <a:prstClr val="black"/>
                </a:solidFill>
              </a:rPr>
              <a:t>-have relaxant effect on skeletal muscles.</a:t>
            </a:r>
          </a:p>
          <a:p>
            <a:pPr fontAlgn="base" indent="-273050" lvl="0" marL="273050">
              <a:lnSpc>
                <a:spcPct val="100000"/>
              </a:lnSpc>
              <a:spcBef>
                <a:spcPts val="575"/>
              </a:spcBef>
              <a:spcAft>
                <a:spcPct val="0"/>
              </a:spcAft>
              <a:buClr>
                <a:srgbClr val="D34817"/>
              </a:buClr>
              <a:buSzPct val="85000"/>
              <a:buNone/>
            </a:pPr>
            <a:r>
              <a:rPr altLang="en-US" dirty="0" lang="en-US">
                <a:solidFill>
                  <a:prstClr val="black"/>
                </a:solidFill>
              </a:rPr>
              <a:t>-Are anticonvulsants.</a:t>
            </a:r>
          </a:p>
          <a:p>
            <a:pPr fontAlgn="base" indent="-273050" lvl="0" marL="273050">
              <a:lnSpc>
                <a:spcPct val="100000"/>
              </a:lnSpc>
              <a:spcBef>
                <a:spcPts val="575"/>
              </a:spcBef>
              <a:spcAft>
                <a:spcPct val="0"/>
              </a:spcAft>
              <a:buClr>
                <a:srgbClr val="D34817"/>
              </a:buClr>
              <a:buSzPct val="85000"/>
              <a:buNone/>
            </a:pPr>
            <a:r>
              <a:rPr altLang="en-US" dirty="0" lang="en-US">
                <a:solidFill>
                  <a:prstClr val="black"/>
                </a:solidFill>
              </a:rPr>
              <a:t>-Are hypnotics</a:t>
            </a:r>
          </a:p>
          <a:p>
            <a:pPr fontAlgn="base" indent="-273050" lvl="0" marL="273050">
              <a:lnSpc>
                <a:spcPct val="100000"/>
              </a:lnSpc>
              <a:spcBef>
                <a:spcPts val="575"/>
              </a:spcBef>
              <a:spcAft>
                <a:spcPct val="0"/>
              </a:spcAft>
              <a:buClr>
                <a:srgbClr val="D34817"/>
              </a:buClr>
              <a:buSzPct val="85000"/>
              <a:buNone/>
            </a:pPr>
            <a:r>
              <a:rPr altLang="en-US" b="1" dirty="0" lang="en-US">
                <a:solidFill>
                  <a:prstClr val="black"/>
                </a:solidFill>
              </a:rPr>
              <a:t>Indications for use of minor tranquillizers;</a:t>
            </a:r>
          </a:p>
          <a:p>
            <a:pPr fontAlgn="base" indent="-273050" lvl="0" marL="273050">
              <a:lnSpc>
                <a:spcPct val="100000"/>
              </a:lnSpc>
              <a:spcBef>
                <a:spcPts val="575"/>
              </a:spcBef>
              <a:spcAft>
                <a:spcPct val="0"/>
              </a:spcAft>
              <a:buClr>
                <a:srgbClr val="D34817"/>
              </a:buClr>
              <a:buSzPct val="85000"/>
              <a:buNone/>
            </a:pPr>
            <a:r>
              <a:rPr altLang="en-US" dirty="0" lang="en-US">
                <a:solidFill>
                  <a:prstClr val="black"/>
                </a:solidFill>
              </a:rPr>
              <a:t>-treatment of anxiety</a:t>
            </a:r>
          </a:p>
          <a:p>
            <a:pPr fontAlgn="base" indent="-273050" lvl="0" marL="273050">
              <a:lnSpc>
                <a:spcPct val="100000"/>
              </a:lnSpc>
              <a:spcBef>
                <a:spcPts val="575"/>
              </a:spcBef>
              <a:spcAft>
                <a:spcPct val="0"/>
              </a:spcAft>
              <a:buClr>
                <a:srgbClr val="D34817"/>
              </a:buClr>
              <a:buSzPct val="85000"/>
              <a:buNone/>
            </a:pPr>
            <a:r>
              <a:rPr altLang="en-US" dirty="0" lang="en-US">
                <a:solidFill>
                  <a:prstClr val="black"/>
                </a:solidFill>
              </a:rPr>
              <a:t>-mgt of insomnia.</a:t>
            </a:r>
          </a:p>
          <a:p>
            <a:pPr fontAlgn="base" indent="-273050" lvl="0" marL="273050">
              <a:lnSpc>
                <a:spcPct val="100000"/>
              </a:lnSpc>
              <a:spcBef>
                <a:spcPts val="575"/>
              </a:spcBef>
              <a:spcAft>
                <a:spcPct val="0"/>
              </a:spcAft>
              <a:buClr>
                <a:srgbClr val="D34817"/>
              </a:buClr>
              <a:buSzPct val="85000"/>
              <a:buNone/>
            </a:pPr>
            <a:r>
              <a:rPr altLang="en-US" dirty="0" lang="en-US">
                <a:solidFill>
                  <a:prstClr val="black"/>
                </a:solidFill>
              </a:rPr>
              <a:t>-Abreaction therapy</a:t>
            </a:r>
          </a:p>
          <a:p>
            <a:pPr fontAlgn="base" indent="-273050" lvl="0" marL="273050">
              <a:lnSpc>
                <a:spcPct val="100000"/>
              </a:lnSpc>
              <a:spcBef>
                <a:spcPts val="575"/>
              </a:spcBef>
              <a:spcAft>
                <a:spcPct val="0"/>
              </a:spcAft>
              <a:buClr>
                <a:srgbClr val="D34817"/>
              </a:buClr>
              <a:buSzPct val="85000"/>
              <a:buNone/>
            </a:pPr>
            <a:r>
              <a:rPr altLang="en-US" dirty="0" lang="en-US">
                <a:solidFill>
                  <a:prstClr val="black"/>
                </a:solidFill>
              </a:rPr>
              <a:t>-mgt. of abstinence syndrome/delirium tremens.</a:t>
            </a:r>
          </a:p>
          <a:p>
            <a:pPr fontAlgn="base" indent="-273050" lvl="0" marL="273050">
              <a:lnSpc>
                <a:spcPct val="100000"/>
              </a:lnSpc>
              <a:spcBef>
                <a:spcPts val="575"/>
              </a:spcBef>
              <a:spcAft>
                <a:spcPct val="0"/>
              </a:spcAft>
              <a:buClr>
                <a:srgbClr val="D34817"/>
              </a:buClr>
              <a:buSzPct val="85000"/>
              <a:buNone/>
            </a:pPr>
            <a:r>
              <a:rPr altLang="en-US" dirty="0" lang="en-US">
                <a:solidFill>
                  <a:prstClr val="black"/>
                </a:solidFill>
              </a:rPr>
              <a:t>-somatoform disorders mgt e.g. conversion disorder.</a:t>
            </a:r>
          </a:p>
          <a:p>
            <a:pPr fontAlgn="base" indent="-273050" lvl="0" marL="273050">
              <a:lnSpc>
                <a:spcPct val="100000"/>
              </a:lnSpc>
              <a:spcBef>
                <a:spcPts val="575"/>
              </a:spcBef>
              <a:spcAft>
                <a:spcPct val="0"/>
              </a:spcAft>
              <a:buClr>
                <a:srgbClr val="D34817"/>
              </a:buClr>
              <a:buSzPct val="85000"/>
              <a:buNone/>
            </a:pPr>
            <a:r>
              <a:rPr altLang="en-US" dirty="0" lang="en-US">
                <a:solidFill>
                  <a:prstClr val="black"/>
                </a:solidFill>
              </a:rPr>
              <a:t>-control of convulsions.</a:t>
            </a:r>
          </a:p>
          <a:p>
            <a:pPr fontAlgn="base" indent="-273050" lvl="0" marL="273050">
              <a:lnSpc>
                <a:spcPct val="100000"/>
              </a:lnSpc>
              <a:spcBef>
                <a:spcPts val="575"/>
              </a:spcBef>
              <a:spcAft>
                <a:spcPct val="0"/>
              </a:spcAft>
              <a:buClr>
                <a:srgbClr val="D34817"/>
              </a:buClr>
              <a:buSzPct val="85000"/>
              <a:buNone/>
            </a:pPr>
            <a:endParaRPr altLang="en-US" b="1" dirty="0" lang="en-US">
              <a:solidFill>
                <a:prstClr val="black"/>
              </a:solidFill>
            </a:endParaRPr>
          </a:p>
          <a:p>
            <a:endParaRPr dirty="0"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661" name="Title 1"/>
          <p:cNvSpPr>
            <a:spLocks noGrp="1"/>
          </p:cNvSpPr>
          <p:nvPr>
            <p:ph type="title"/>
          </p:nvPr>
        </p:nvSpPr>
        <p:spPr/>
        <p:txBody>
          <a:bodyPr/>
          <a:p>
            <a:r>
              <a:rPr altLang="en-US" dirty="0" sz="4000" lang="en-US">
                <a:solidFill>
                  <a:srgbClr val="696464"/>
                </a:solidFill>
                <a:latin typeface="Franklin Gothic Book"/>
              </a:rPr>
              <a:t> </a:t>
            </a:r>
            <a:endParaRPr dirty="0" lang="en-US"/>
          </a:p>
        </p:txBody>
      </p:sp>
      <p:sp>
        <p:nvSpPr>
          <p:cNvPr id="1048662" name="Content Placeholder 2"/>
          <p:cNvSpPr>
            <a:spLocks noGrp="1"/>
          </p:cNvSpPr>
          <p:nvPr>
            <p:ph idx="1"/>
          </p:nvPr>
        </p:nvSpPr>
        <p:spPr>
          <a:xfrm>
            <a:off x="612289" y="365125"/>
            <a:ext cx="10515600" cy="6382460"/>
          </a:xfrm>
        </p:spPr>
        <p:txBody>
          <a:bodyPr/>
          <a:p>
            <a:pPr algn="just" indent="0" marL="0" marR="0">
              <a:lnSpc>
                <a:spcPct val="100000"/>
              </a:lnSpc>
              <a:spcBef>
                <a:spcPts val="0"/>
              </a:spcBef>
              <a:spcAft>
                <a:spcPts val="0"/>
              </a:spcAft>
              <a:buNone/>
            </a:pPr>
            <a:r>
              <a:rPr b="1" dirty="0" lang="en-US"/>
              <a:t>Major tranquilizers treatment </a:t>
            </a:r>
          </a:p>
          <a:p>
            <a:pPr>
              <a:lnSpc>
                <a:spcPct val="100000"/>
              </a:lnSpc>
              <a:spcBef>
                <a:spcPts val="0"/>
              </a:spcBef>
            </a:pPr>
            <a:r>
              <a:rPr dirty="0" lang="en-US">
                <a:ea typeface="Times New Roman" panose="02020603050405020304" pitchFamily="18" charset="0"/>
              </a:rPr>
              <a:t>For acutely psychotic patients:</a:t>
            </a:r>
          </a:p>
          <a:p>
            <a:pPr indent="0" marL="0">
              <a:lnSpc>
                <a:spcPct val="100000"/>
              </a:lnSpc>
              <a:spcBef>
                <a:spcPts val="0"/>
              </a:spcBef>
              <a:buSzPts val="1000"/>
              <a:buNone/>
              <a:tabLst>
                <a:tab algn="l" pos="457200"/>
              </a:tabLst>
            </a:pPr>
            <a:r>
              <a:rPr dirty="0" lang="en-US">
                <a:ea typeface="Times New Roman" panose="02020603050405020304" pitchFamily="18" charset="0"/>
              </a:rPr>
              <a:t>-Give intramuscular haloperidol, for example, 5mg every 30 to 60 minutes over a two to six hour period.</a:t>
            </a:r>
          </a:p>
          <a:p>
            <a:pPr indent="0" marL="0">
              <a:lnSpc>
                <a:spcPct val="100000"/>
              </a:lnSpc>
              <a:spcBef>
                <a:spcPts val="0"/>
              </a:spcBef>
              <a:buSzPts val="1000"/>
              <a:buNone/>
              <a:tabLst>
                <a:tab algn="l" pos="457200"/>
              </a:tabLst>
            </a:pPr>
            <a:r>
              <a:rPr dirty="0" lang="en-US">
                <a:ea typeface="Times New Roman" panose="02020603050405020304" pitchFamily="18" charset="0"/>
              </a:rPr>
              <a:t>-Peak level is attained 20 to 40 minutes after injection.</a:t>
            </a:r>
            <a:endParaRPr dirty="0" lang="en-US">
              <a:effectLst/>
              <a:ea typeface="Times New Roman" panose="02020603050405020304" pitchFamily="18" charset="0"/>
            </a:endParaRPr>
          </a:p>
          <a:p>
            <a:pPr indent="0" marL="0">
              <a:lnSpc>
                <a:spcPct val="100000"/>
              </a:lnSpc>
              <a:spcBef>
                <a:spcPts val="0"/>
              </a:spcBef>
              <a:buSzPts val="1000"/>
              <a:buNone/>
              <a:tabLst>
                <a:tab algn="l" pos="457200"/>
              </a:tabLst>
            </a:pPr>
            <a:r>
              <a:rPr dirty="0" lang="en-US">
                <a:ea typeface="Times New Roman" panose="02020603050405020304" pitchFamily="18" charset="0"/>
              </a:rPr>
              <a:t>-Monitor blood pressure before each dose and withhold if the systolic blood pressure is 90mm Hg or below.</a:t>
            </a:r>
          </a:p>
          <a:p>
            <a:pPr indent="0" marL="0">
              <a:lnSpc>
                <a:spcPct val="100000"/>
              </a:lnSpc>
              <a:spcBef>
                <a:spcPts val="0"/>
              </a:spcBef>
              <a:buSzPts val="1000"/>
              <a:buNone/>
              <a:tabLst>
                <a:tab algn="l" pos="457200"/>
              </a:tabLst>
            </a:pPr>
            <a:r>
              <a:rPr dirty="0" lang="en-US">
                <a:ea typeface="Times New Roman" panose="02020603050405020304" pitchFamily="18" charset="0"/>
              </a:rPr>
              <a:t>-Sleep state should be monitored to ensure six to seven hours of sleep.</a:t>
            </a:r>
            <a:endParaRPr dirty="0" lang="en-US">
              <a:effectLst/>
              <a:ea typeface="Times New Roman" panose="02020603050405020304" pitchFamily="18" charset="0"/>
            </a:endParaRPr>
          </a:p>
          <a:p>
            <a:pPr indent="0" marL="0">
              <a:lnSpc>
                <a:spcPct val="100000"/>
              </a:lnSpc>
              <a:spcBef>
                <a:spcPts val="0"/>
              </a:spcBef>
              <a:buSzPts val="1000"/>
              <a:buNone/>
              <a:tabLst>
                <a:tab algn="l" pos="457200"/>
              </a:tabLst>
            </a:pPr>
            <a:r>
              <a:rPr dirty="0" lang="en-US">
                <a:ea typeface="Times New Roman" panose="02020603050405020304" pitchFamily="18" charset="0"/>
              </a:rPr>
              <a:t>-Dystonia occurring 1 hour to 48 hours after starting treatment should be treated with an ant parkinsonism drug.</a:t>
            </a:r>
            <a:endParaRPr dirty="0" lang="en-US">
              <a:effectLst/>
              <a:ea typeface="Times New Roman" panose="02020603050405020304" pitchFamily="18" charset="0"/>
            </a:endParaRPr>
          </a:p>
          <a:p>
            <a:pPr>
              <a:lnSpc>
                <a:spcPct val="100000"/>
              </a:lnSpc>
            </a:pPr>
            <a:r>
              <a:rPr dirty="0" lang="en-US">
                <a:ea typeface="Times New Roman" panose="02020603050405020304" pitchFamily="18" charset="0"/>
              </a:rPr>
              <a:t>To decrease the danger to the patient themselves and others, the patient needs to be monitored for possible adverse reactions to the medication.</a:t>
            </a:r>
            <a:r>
              <a:rPr b="1" dirty="0" lang="en-US"/>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663" name="Content Placeholder 2"/>
          <p:cNvSpPr>
            <a:spLocks noGrp="1"/>
          </p:cNvSpPr>
          <p:nvPr>
            <p:ph idx="1"/>
          </p:nvPr>
        </p:nvSpPr>
        <p:spPr>
          <a:xfrm>
            <a:off x="558501" y="351827"/>
            <a:ext cx="10515600" cy="6199580"/>
          </a:xfrm>
        </p:spPr>
        <p:txBody>
          <a:bodyPr>
            <a:normAutofit fontScale="92857" lnSpcReduction="20000"/>
          </a:bodyPr>
          <a:p>
            <a:pPr indent="0" marL="0">
              <a:spcBef>
                <a:spcPts val="0"/>
              </a:spcBef>
              <a:buNone/>
            </a:pPr>
            <a:r>
              <a:rPr b="1" dirty="0" lang="en-US">
                <a:ea typeface="Times New Roman" panose="02020603050405020304" pitchFamily="18" charset="0"/>
              </a:rPr>
              <a:t>Major tranquilizers </a:t>
            </a:r>
            <a:r>
              <a:rPr b="1" dirty="0" lang="en-US" err="1">
                <a:ea typeface="Times New Roman" panose="02020603050405020304" pitchFamily="18" charset="0"/>
              </a:rPr>
              <a:t>ct</a:t>
            </a:r>
            <a:r>
              <a:rPr b="1" dirty="0" lang="en-US">
                <a:ea typeface="Times New Roman" panose="02020603050405020304" pitchFamily="18" charset="0"/>
              </a:rPr>
              <a:t>’</a:t>
            </a:r>
          </a:p>
          <a:p>
            <a:pPr>
              <a:spcBef>
                <a:spcPts val="0"/>
              </a:spcBef>
            </a:pPr>
            <a:r>
              <a:rPr dirty="0" lang="en-US">
                <a:ea typeface="Times New Roman" panose="02020603050405020304" pitchFamily="18" charset="0"/>
              </a:rPr>
              <a:t>Drugs should be given using the following time frame:</a:t>
            </a:r>
            <a:endParaRPr dirty="0" lang="en-US">
              <a:effectLst/>
              <a:ea typeface="Times New Roman" panose="02020603050405020304" pitchFamily="18" charset="0"/>
            </a:endParaRPr>
          </a:p>
          <a:p>
            <a:pPr indent="0" lvl="0" marL="0" marR="0">
              <a:spcBef>
                <a:spcPts val="0"/>
              </a:spcBef>
              <a:spcAft>
                <a:spcPts val="0"/>
              </a:spcAft>
              <a:buSzPts val="1000"/>
              <a:buNone/>
              <a:tabLst>
                <a:tab algn="l" pos="457200"/>
              </a:tabLst>
            </a:pPr>
            <a:r>
              <a:rPr dirty="0" lang="en-US">
                <a:ea typeface="Times New Roman" panose="02020603050405020304" pitchFamily="18" charset="0"/>
              </a:rPr>
              <a:t>-Six months for first psychotic episode.</a:t>
            </a:r>
            <a:endParaRPr dirty="0" lang="en-US">
              <a:effectLst/>
              <a:ea typeface="Times New Roman" panose="02020603050405020304" pitchFamily="18" charset="0"/>
            </a:endParaRPr>
          </a:p>
          <a:p>
            <a:pPr indent="0" lvl="0" marL="0" marR="0">
              <a:spcBef>
                <a:spcPts val="0"/>
              </a:spcBef>
              <a:spcAft>
                <a:spcPts val="0"/>
              </a:spcAft>
              <a:buSzPts val="1000"/>
              <a:buNone/>
              <a:tabLst>
                <a:tab algn="l" pos="457200"/>
              </a:tabLst>
            </a:pPr>
            <a:r>
              <a:rPr dirty="0" lang="en-US">
                <a:ea typeface="Times New Roman" panose="02020603050405020304" pitchFamily="18" charset="0"/>
              </a:rPr>
              <a:t>-One year period for second psychotic episode.</a:t>
            </a:r>
            <a:endParaRPr dirty="0" lang="en-US">
              <a:effectLst/>
              <a:ea typeface="Times New Roman" panose="02020603050405020304" pitchFamily="18" charset="0"/>
            </a:endParaRPr>
          </a:p>
          <a:p>
            <a:pPr indent="0" lvl="0" marL="0" marR="0">
              <a:spcBef>
                <a:spcPts val="0"/>
              </a:spcBef>
              <a:spcAft>
                <a:spcPts val="0"/>
              </a:spcAft>
              <a:buSzPts val="1000"/>
              <a:buNone/>
              <a:tabLst>
                <a:tab algn="l" pos="457200"/>
              </a:tabLst>
            </a:pPr>
            <a:r>
              <a:rPr dirty="0" lang="en-US">
                <a:ea typeface="Times New Roman" panose="02020603050405020304" pitchFamily="18" charset="0"/>
              </a:rPr>
              <a:t>-Indefinite period for third and later psychotic episodes</a:t>
            </a:r>
            <a:r>
              <a:rPr dirty="0" lang="en-US">
                <a:latin typeface="Arial" panose="020B0604020202020204" pitchFamily="34" charset="0"/>
                <a:ea typeface="Times New Roman" panose="02020603050405020304" pitchFamily="18" charset="0"/>
              </a:rPr>
              <a:t>.</a:t>
            </a:r>
            <a:endParaRPr dirty="0" sz="4000" lang="en-US">
              <a:effectLst/>
              <a:latin typeface="Times New Roman" panose="02020603050405020304" pitchFamily="18" charset="0"/>
              <a:ea typeface="Times New Roman" panose="02020603050405020304" pitchFamily="18" charset="0"/>
            </a:endParaRPr>
          </a:p>
          <a:p>
            <a:pPr>
              <a:spcBef>
                <a:spcPts val="0"/>
              </a:spcBef>
            </a:pPr>
            <a:r>
              <a:rPr dirty="0" lang="en-US">
                <a:ea typeface="Times New Roman" panose="02020603050405020304" pitchFamily="18" charset="0"/>
              </a:rPr>
              <a:t>the drug should be discontinued through tapering the dosage to avoid dyskinesia.</a:t>
            </a:r>
            <a:endParaRPr dirty="0" sz="4000" lang="en-US">
              <a:effectLst/>
              <a:ea typeface="Times New Roman" panose="02020603050405020304" pitchFamily="18" charset="0"/>
            </a:endParaRPr>
          </a:p>
          <a:p>
            <a:pPr>
              <a:spcBef>
                <a:spcPts val="0"/>
              </a:spcBef>
            </a:pPr>
            <a:r>
              <a:rPr dirty="0" lang="en-US">
                <a:ea typeface="Times New Roman" panose="02020603050405020304" pitchFamily="18" charset="0"/>
              </a:rPr>
              <a:t>Gertrude and McFarland (1986) have identified the following expected responses </a:t>
            </a:r>
            <a:br>
              <a:rPr dirty="0" lang="en-US">
                <a:ea typeface="Times New Roman" panose="02020603050405020304" pitchFamily="18" charset="0"/>
              </a:rPr>
            </a:br>
            <a:r>
              <a:rPr dirty="0" lang="en-US">
                <a:ea typeface="Times New Roman" panose="02020603050405020304" pitchFamily="18" charset="0"/>
              </a:rPr>
              <a:t>to the treatment:</a:t>
            </a:r>
            <a:endParaRPr dirty="0" sz="4000" lang="en-US">
              <a:ea typeface="Times New Roman" panose="02020603050405020304" pitchFamily="18" charset="0"/>
            </a:endParaRPr>
          </a:p>
          <a:p>
            <a:pPr>
              <a:spcBef>
                <a:spcPts val="0"/>
              </a:spcBef>
            </a:pPr>
            <a:r>
              <a:rPr dirty="0" lang="en-US">
                <a:ea typeface="Times New Roman" panose="02020603050405020304" pitchFamily="18" charset="0"/>
              </a:rPr>
              <a:t>Initially the patient is drowsy and co-operative within hours to a week.</a:t>
            </a:r>
            <a:endParaRPr dirty="0" sz="4000" lang="en-US">
              <a:ea typeface="Times New Roman" panose="02020603050405020304" pitchFamily="18" charset="0"/>
            </a:endParaRPr>
          </a:p>
          <a:p>
            <a:pPr>
              <a:spcBef>
                <a:spcPts val="0"/>
              </a:spcBef>
            </a:pPr>
            <a:r>
              <a:rPr dirty="0" lang="en-US">
                <a:ea typeface="Times New Roman" panose="02020603050405020304" pitchFamily="18" charset="0"/>
              </a:rPr>
              <a:t>The patient becomes more sociable and less withdrawn for the next two months.</a:t>
            </a:r>
            <a:endParaRPr dirty="0" sz="4000" lang="en-US">
              <a:ea typeface="Times New Roman" panose="02020603050405020304" pitchFamily="18" charset="0"/>
            </a:endParaRPr>
          </a:p>
          <a:p>
            <a:pPr>
              <a:spcBef>
                <a:spcPts val="0"/>
              </a:spcBef>
            </a:pPr>
            <a:r>
              <a:rPr dirty="0" lang="en-US">
                <a:ea typeface="Times New Roman" panose="02020603050405020304" pitchFamily="18" charset="0"/>
              </a:rPr>
              <a:t>The thought disorder generally disappears in six weeks or more.</a:t>
            </a:r>
          </a:p>
          <a:p>
            <a:pPr>
              <a:spcBef>
                <a:spcPts val="0"/>
              </a:spcBef>
            </a:pPr>
            <a:r>
              <a:rPr dirty="0" lang="en-US">
                <a:ea typeface="Times New Roman" panose="02020603050405020304" pitchFamily="18" charset="0"/>
              </a:rPr>
              <a:t>Improvement is generally noted in hallucinations, acute delusions, sleeping habits, appetite, tension, combativeness, hostility, negativism and personal grooming.</a:t>
            </a:r>
            <a:endParaRPr dirty="0" sz="4000" lang="en-US">
              <a:effectLst/>
              <a:ea typeface="Times New Roman" panose="02020603050405020304" pitchFamily="18" charset="0"/>
            </a:endParaRPr>
          </a:p>
          <a:p>
            <a:endParaRPr dirty="0"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664" name="Content Placeholder 2"/>
          <p:cNvSpPr>
            <a:spLocks noGrp="1"/>
          </p:cNvSpPr>
          <p:nvPr>
            <p:ph idx="1"/>
          </p:nvPr>
        </p:nvSpPr>
        <p:spPr>
          <a:xfrm>
            <a:off x="838200" y="279698"/>
            <a:ext cx="10515600" cy="6228677"/>
          </a:xfrm>
        </p:spPr>
        <p:txBody>
          <a:bodyPr>
            <a:normAutofit fontScale="75000" lnSpcReduction="20000"/>
          </a:bodyPr>
          <a:p>
            <a:pPr indent="0" marL="0" marR="0">
              <a:spcBef>
                <a:spcPts val="0"/>
              </a:spcBef>
              <a:spcAft>
                <a:spcPts val="0"/>
              </a:spcAft>
              <a:buNone/>
            </a:pPr>
            <a:r>
              <a:rPr b="1" dirty="0" i="1" lang="en-US">
                <a:ea typeface="Times New Roman" panose="02020603050405020304" pitchFamily="18" charset="0"/>
              </a:rPr>
              <a:t>Remember:</a:t>
            </a:r>
            <a:br>
              <a:rPr b="1" dirty="0" i="1" lang="en-US">
                <a:ea typeface="Times New Roman" panose="02020603050405020304" pitchFamily="18" charset="0"/>
              </a:rPr>
            </a:br>
            <a:r>
              <a:rPr b="1" dirty="0" i="1" lang="en-US">
                <a:ea typeface="Times New Roman" panose="02020603050405020304" pitchFamily="18" charset="0"/>
              </a:rPr>
              <a:t>Use of more than one phenothiazine is not recommended.</a:t>
            </a:r>
            <a:br>
              <a:rPr b="1" dirty="0" i="1" lang="en-US">
                <a:ea typeface="Times New Roman" panose="02020603050405020304" pitchFamily="18" charset="0"/>
              </a:rPr>
            </a:br>
            <a:r>
              <a:rPr b="1" dirty="0" i="1" lang="en-US">
                <a:ea typeface="Times New Roman" panose="02020603050405020304" pitchFamily="18" charset="0"/>
              </a:rPr>
              <a:t>Geriatric patients should be given lower dosages to avoid hypertension due to prolonged half-life in people aged over 55 years</a:t>
            </a:r>
            <a:r>
              <a:rPr b="1" dirty="0" i="1" lang="en-US">
                <a:latin typeface="Arial" panose="020B0604020202020204" pitchFamily="34" charset="0"/>
                <a:ea typeface="Times New Roman" panose="02020603050405020304" pitchFamily="18" charset="0"/>
              </a:rPr>
              <a:t>.</a:t>
            </a:r>
          </a:p>
          <a:p>
            <a:pPr indent="0" marL="0" marR="0">
              <a:spcBef>
                <a:spcPts val="0"/>
              </a:spcBef>
              <a:spcAft>
                <a:spcPts val="0"/>
              </a:spcAft>
              <a:buNone/>
            </a:pPr>
            <a:r>
              <a:rPr b="1" dirty="0" sz="3000" i="1" lang="en-US" u="sng">
                <a:effectLst/>
                <a:ea typeface="Times New Roman" panose="02020603050405020304" pitchFamily="18" charset="0"/>
              </a:rPr>
              <a:t>Side effects</a:t>
            </a:r>
          </a:p>
          <a:p>
            <a:pPr marL="0" marR="0">
              <a:spcBef>
                <a:spcPts val="0"/>
              </a:spcBef>
              <a:spcAft>
                <a:spcPts val="0"/>
              </a:spcAft>
            </a:pPr>
            <a:r>
              <a:rPr dirty="0" sz="3000" lang="en-US">
                <a:ea typeface="Times New Roman" panose="02020603050405020304" pitchFamily="18" charset="0"/>
              </a:rPr>
              <a:t>These include drowsiness and orthostatic hypotension, especially after IM injections.</a:t>
            </a:r>
          </a:p>
          <a:p>
            <a:pPr indent="0" marL="0" marR="0">
              <a:spcBef>
                <a:spcPts val="0"/>
              </a:spcBef>
              <a:spcAft>
                <a:spcPts val="0"/>
              </a:spcAft>
              <a:buNone/>
            </a:pPr>
            <a:r>
              <a:rPr dirty="0" sz="3000" lang="en-US">
                <a:ea typeface="Times New Roman" panose="02020603050405020304" pitchFamily="18" charset="0"/>
              </a:rPr>
              <a:t> The patient may also experience extra pyramidal symptoms like:</a:t>
            </a:r>
          </a:p>
          <a:p>
            <a:pPr marR="0">
              <a:spcBef>
                <a:spcPts val="0"/>
              </a:spcBef>
              <a:spcAft>
                <a:spcPts val="0"/>
              </a:spcAft>
              <a:buFont typeface="Wingdings" panose="05000000000000000000" pitchFamily="2" charset="2"/>
              <a:buChar char="Ø"/>
            </a:pPr>
            <a:r>
              <a:rPr b="1" dirty="0" sz="3000" lang="en-US">
                <a:ea typeface="Times New Roman" panose="02020603050405020304" pitchFamily="18" charset="0"/>
              </a:rPr>
              <a:t>Dystonia, </a:t>
            </a:r>
            <a:r>
              <a:rPr dirty="0" sz="3000" lang="en-US">
                <a:ea typeface="Times New Roman" panose="02020603050405020304" pitchFamily="18" charset="0"/>
              </a:rPr>
              <a:t>that is, spasms of muscles of face, neck, back, eye, arms and legs.</a:t>
            </a:r>
          </a:p>
          <a:p>
            <a:pPr marR="0">
              <a:spcBef>
                <a:spcPts val="0"/>
              </a:spcBef>
              <a:spcAft>
                <a:spcPts val="0"/>
              </a:spcAft>
              <a:buFont typeface="Wingdings" panose="05000000000000000000" pitchFamily="2" charset="2"/>
              <a:buChar char="Ø"/>
            </a:pPr>
            <a:r>
              <a:rPr b="1" dirty="0" sz="3000" lang="en-US">
                <a:ea typeface="Times New Roman" panose="02020603050405020304" pitchFamily="18" charset="0"/>
              </a:rPr>
              <a:t>Oculogyric crisis</a:t>
            </a:r>
            <a:r>
              <a:rPr dirty="0" sz="3000" lang="en-US">
                <a:ea typeface="Times New Roman" panose="02020603050405020304" pitchFamily="18" charset="0"/>
              </a:rPr>
              <a:t>, presenting as fixed upward gaze from spasm of oculomotor muscles</a:t>
            </a:r>
          </a:p>
          <a:p>
            <a:pPr marR="0">
              <a:spcBef>
                <a:spcPts val="0"/>
              </a:spcBef>
              <a:spcAft>
                <a:spcPts val="0"/>
              </a:spcAft>
              <a:buFont typeface="Wingdings" panose="05000000000000000000" pitchFamily="2" charset="2"/>
              <a:buChar char="Ø"/>
            </a:pPr>
            <a:r>
              <a:rPr b="1" dirty="0" sz="3000" lang="en-US">
                <a:ea typeface="Times New Roman" panose="02020603050405020304" pitchFamily="18" charset="0"/>
              </a:rPr>
              <a:t>Torticollis</a:t>
            </a:r>
            <a:r>
              <a:rPr dirty="0" sz="3000" lang="en-US">
                <a:ea typeface="Times New Roman" panose="02020603050405020304" pitchFamily="18" charset="0"/>
              </a:rPr>
              <a:t>, that is, pulling of the head to the side from spasm of cervical muscles.</a:t>
            </a:r>
          </a:p>
          <a:p>
            <a:pPr marR="0">
              <a:spcBef>
                <a:spcPts val="0"/>
              </a:spcBef>
              <a:spcAft>
                <a:spcPts val="0"/>
              </a:spcAft>
              <a:buFont typeface="Wingdings" panose="05000000000000000000" pitchFamily="2" charset="2"/>
              <a:buChar char="Ø"/>
            </a:pPr>
            <a:r>
              <a:rPr b="1" dirty="0" sz="3000" lang="en-US">
                <a:ea typeface="Times New Roman" panose="02020603050405020304" pitchFamily="18" charset="0"/>
              </a:rPr>
              <a:t>Opisthotonus</a:t>
            </a:r>
            <a:r>
              <a:rPr dirty="0" sz="3000" lang="en-US">
                <a:ea typeface="Times New Roman" panose="02020603050405020304" pitchFamily="18" charset="0"/>
              </a:rPr>
              <a:t>, which refers to the hyperextension of the back from spasm of back muscles.</a:t>
            </a:r>
          </a:p>
          <a:p>
            <a:pPr marR="0">
              <a:spcBef>
                <a:spcPts val="0"/>
              </a:spcBef>
              <a:spcAft>
                <a:spcPts val="0"/>
              </a:spcAft>
              <a:buFont typeface="Wingdings" panose="05000000000000000000" pitchFamily="2" charset="2"/>
              <a:buChar char="Ø"/>
            </a:pPr>
            <a:r>
              <a:rPr b="1" dirty="0" sz="3000" lang="en-US">
                <a:ea typeface="Times New Roman" panose="02020603050405020304" pitchFamily="18" charset="0"/>
              </a:rPr>
              <a:t>Akathisia</a:t>
            </a:r>
            <a:r>
              <a:rPr dirty="0" sz="3000" lang="en-US">
                <a:ea typeface="Times New Roman" panose="02020603050405020304" pitchFamily="18" charset="0"/>
              </a:rPr>
              <a:t> or continuous motor restlessness.</a:t>
            </a:r>
          </a:p>
          <a:p>
            <a:pPr marR="0">
              <a:spcBef>
                <a:spcPts val="0"/>
              </a:spcBef>
              <a:spcAft>
                <a:spcPts val="0"/>
              </a:spcAft>
              <a:buFont typeface="Wingdings" panose="05000000000000000000" pitchFamily="2" charset="2"/>
              <a:buChar char="Ø"/>
            </a:pPr>
            <a:r>
              <a:rPr b="1" dirty="0" sz="3000" lang="en-US">
                <a:ea typeface="Times New Roman" panose="02020603050405020304" pitchFamily="18" charset="0"/>
              </a:rPr>
              <a:t>Akinesia</a:t>
            </a:r>
            <a:r>
              <a:rPr dirty="0" sz="3000" lang="en-US">
                <a:ea typeface="Times New Roman" panose="02020603050405020304" pitchFamily="18" charset="0"/>
              </a:rPr>
              <a:t> or lack of body movement especially arms.</a:t>
            </a:r>
          </a:p>
          <a:p>
            <a:pPr marR="0">
              <a:spcBef>
                <a:spcPts val="0"/>
              </a:spcBef>
              <a:spcAft>
                <a:spcPts val="0"/>
              </a:spcAft>
              <a:buFont typeface="Wingdings" panose="05000000000000000000" pitchFamily="2" charset="2"/>
              <a:buChar char="Ø"/>
            </a:pPr>
            <a:r>
              <a:rPr b="1" dirty="0" sz="3000" lang="en-US">
                <a:ea typeface="Times New Roman" panose="02020603050405020304" pitchFamily="18" charset="0"/>
              </a:rPr>
              <a:t>Pseudo parkinsonism</a:t>
            </a:r>
            <a:r>
              <a:rPr dirty="0" sz="3000" lang="en-US">
                <a:ea typeface="Times New Roman" panose="02020603050405020304" pitchFamily="18" charset="0"/>
              </a:rPr>
              <a:t>, which presents with a shuffling gait, mask-like facial </a:t>
            </a:r>
            <a:r>
              <a:rPr b="1" dirty="0" sz="3000" lang="en-US">
                <a:ea typeface="Times New Roman" panose="02020603050405020304" pitchFamily="18" charset="0"/>
              </a:rPr>
              <a:t>expression, tremor, rigidity and akinesia.</a:t>
            </a:r>
          </a:p>
          <a:p>
            <a:pPr marR="0">
              <a:spcBef>
                <a:spcPts val="0"/>
              </a:spcBef>
              <a:spcAft>
                <a:spcPts val="0"/>
              </a:spcAft>
              <a:buFont typeface="Wingdings" panose="05000000000000000000" pitchFamily="2" charset="2"/>
              <a:buChar char="Ø"/>
            </a:pPr>
            <a:r>
              <a:rPr b="1" dirty="0" sz="3000" lang="en-US">
                <a:effectLst/>
                <a:ea typeface="Times New Roman" panose="02020603050405020304" pitchFamily="18" charset="0"/>
              </a:rPr>
              <a:t>tardative dyskinesia </a:t>
            </a:r>
            <a:r>
              <a:rPr dirty="0" lang="en-US">
                <a:latin typeface="Arial" panose="020B0604020202020204" pitchFamily="34" charset="0"/>
                <a:ea typeface="Times New Roman" panose="02020603050405020304" pitchFamily="18" charset="0"/>
              </a:rPr>
              <a:t>that is, </a:t>
            </a:r>
            <a:r>
              <a:rPr dirty="0" lang="en-US">
                <a:ea typeface="Times New Roman" panose="02020603050405020304" pitchFamily="18" charset="0"/>
              </a:rPr>
              <a:t>a wormlike movement of the tongue, frequent blinking, and involuntary movement of tongue, lips and jaw</a:t>
            </a:r>
            <a:endParaRPr b="1" dirty="0" i="1" lang="en-US" u="sng">
              <a:effectLst/>
              <a:ea typeface="Times New Roman" panose="02020603050405020304" pitchFamily="18" charset="0"/>
            </a:endParaRPr>
          </a:p>
          <a:p>
            <a:pPr indent="0" marL="0" marR="0">
              <a:spcBef>
                <a:spcPts val="0"/>
              </a:spcBef>
              <a:spcAft>
                <a:spcPts val="0"/>
              </a:spcAft>
              <a:buNone/>
            </a:pPr>
            <a:endParaRPr dirty="0" i="1" lang="en-US" u="sng">
              <a:effectLst/>
              <a:latin typeface="Times New Roman" panose="02020603050405020304" pitchFamily="18" charset="0"/>
              <a:ea typeface="Times New Roman" panose="02020603050405020304" pitchFamily="18" charset="0"/>
            </a:endParaRPr>
          </a:p>
          <a:p>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665" name="Content Placeholder 2"/>
          <p:cNvSpPr>
            <a:spLocks noGrp="1"/>
          </p:cNvSpPr>
          <p:nvPr>
            <p:ph idx="1"/>
          </p:nvPr>
        </p:nvSpPr>
        <p:spPr>
          <a:xfrm>
            <a:off x="838200" y="279699"/>
            <a:ext cx="10515600" cy="6271708"/>
          </a:xfrm>
        </p:spPr>
        <p:txBody>
          <a:bodyPr/>
          <a:p>
            <a:pPr algn="just" indent="0" marL="0" marR="0">
              <a:spcBef>
                <a:spcPts val="0"/>
              </a:spcBef>
              <a:spcAft>
                <a:spcPts val="0"/>
              </a:spcAft>
              <a:buNone/>
            </a:pPr>
            <a:r>
              <a:rPr b="1" dirty="0" lang="en-US"/>
              <a:t>side effects  cont.’ </a:t>
            </a:r>
          </a:p>
          <a:p>
            <a:pPr algn="just">
              <a:spcBef>
                <a:spcPts val="0"/>
              </a:spcBef>
            </a:pPr>
            <a:r>
              <a:rPr dirty="0" lang="en-US">
                <a:ea typeface="Times New Roman" panose="02020603050405020304" pitchFamily="18" charset="0"/>
              </a:rPr>
              <a:t>experience convulsive seizures or allergic or toxic effects (some of which are rare and serious).</a:t>
            </a:r>
            <a:endParaRPr dirty="0" sz="4000" lang="en-US">
              <a:effectLst/>
              <a:ea typeface="Times New Roman" panose="02020603050405020304" pitchFamily="18" charset="0"/>
            </a:endParaRPr>
          </a:p>
          <a:p>
            <a:pPr algn="just" marL="0" marR="0">
              <a:spcBef>
                <a:spcPts val="0"/>
              </a:spcBef>
              <a:spcAft>
                <a:spcPts val="0"/>
              </a:spcAft>
            </a:pPr>
            <a:r>
              <a:rPr dirty="0" lang="en-US">
                <a:ea typeface="Times New Roman" panose="02020603050405020304" pitchFamily="18" charset="0"/>
              </a:rPr>
              <a:t>These include: Agranulosis</a:t>
            </a:r>
            <a:r>
              <a:rPr dirty="0" sz="4000" lang="en-US">
                <a:ea typeface="Times New Roman" panose="02020603050405020304" pitchFamily="18" charset="0"/>
              </a:rPr>
              <a:t>, </a:t>
            </a:r>
            <a:r>
              <a:rPr dirty="0" lang="en-US">
                <a:ea typeface="Times New Roman" panose="02020603050405020304" pitchFamily="18" charset="0"/>
              </a:rPr>
              <a:t>Oral monoliasis</a:t>
            </a:r>
            <a:r>
              <a:rPr dirty="0" sz="4000" lang="en-US">
                <a:ea typeface="Times New Roman" panose="02020603050405020304" pitchFamily="18" charset="0"/>
              </a:rPr>
              <a:t>, </a:t>
            </a:r>
            <a:r>
              <a:rPr dirty="0" lang="en-US">
                <a:ea typeface="Times New Roman" panose="02020603050405020304" pitchFamily="18" charset="0"/>
              </a:rPr>
              <a:t>Dermatitis</a:t>
            </a:r>
            <a:r>
              <a:rPr dirty="0" sz="4000" lang="en-US">
                <a:ea typeface="Times New Roman" panose="02020603050405020304" pitchFamily="18" charset="0"/>
              </a:rPr>
              <a:t>, </a:t>
            </a:r>
            <a:r>
              <a:rPr dirty="0" lang="en-US">
                <a:ea typeface="Times New Roman" panose="02020603050405020304" pitchFamily="18" charset="0"/>
              </a:rPr>
              <a:t>Jaundice</a:t>
            </a:r>
          </a:p>
          <a:p>
            <a:pPr marL="0" marR="0">
              <a:spcBef>
                <a:spcPts val="0"/>
              </a:spcBef>
              <a:spcAft>
                <a:spcPts val="0"/>
              </a:spcAft>
            </a:pPr>
            <a:r>
              <a:rPr dirty="0" lang="en-US">
                <a:ea typeface="Times New Roman" panose="02020603050405020304" pitchFamily="18" charset="0"/>
              </a:rPr>
              <a:t>The patient may also exhibit other side effects including endocrine or metabolic effects like </a:t>
            </a:r>
            <a:r>
              <a:rPr b="1" dirty="0" lang="en-US">
                <a:ea typeface="Times New Roman" panose="02020603050405020304" pitchFamily="18" charset="0"/>
              </a:rPr>
              <a:t>weight gain </a:t>
            </a:r>
            <a:r>
              <a:rPr dirty="0" lang="en-US">
                <a:ea typeface="Times New Roman" panose="02020603050405020304" pitchFamily="18" charset="0"/>
              </a:rPr>
              <a:t>or </a:t>
            </a:r>
            <a:r>
              <a:rPr b="1" dirty="0" lang="en-US">
                <a:ea typeface="Times New Roman" panose="02020603050405020304" pitchFamily="18" charset="0"/>
              </a:rPr>
              <a:t>decreased libido</a:t>
            </a:r>
            <a:r>
              <a:rPr dirty="0" lang="en-US">
                <a:ea typeface="Times New Roman" panose="02020603050405020304" pitchFamily="18" charset="0"/>
              </a:rPr>
              <a:t>, </a:t>
            </a:r>
            <a:r>
              <a:rPr b="1" dirty="0" lang="en-US">
                <a:ea typeface="Times New Roman" panose="02020603050405020304" pitchFamily="18" charset="0"/>
              </a:rPr>
              <a:t>impotence</a:t>
            </a:r>
            <a:r>
              <a:rPr dirty="0" lang="en-US">
                <a:ea typeface="Times New Roman" panose="02020603050405020304" pitchFamily="18" charset="0"/>
              </a:rPr>
              <a:t>, </a:t>
            </a:r>
            <a:r>
              <a:rPr b="1" dirty="0" lang="en-US">
                <a:ea typeface="Times New Roman" panose="02020603050405020304" pitchFamily="18" charset="0"/>
              </a:rPr>
              <a:t>impaired ejaculation </a:t>
            </a:r>
            <a:r>
              <a:rPr dirty="0" lang="en-US">
                <a:ea typeface="Times New Roman" panose="02020603050405020304" pitchFamily="18" charset="0"/>
              </a:rPr>
              <a:t>in males. </a:t>
            </a:r>
          </a:p>
          <a:p>
            <a:pPr marL="0" marR="0">
              <a:spcBef>
                <a:spcPts val="0"/>
              </a:spcBef>
              <a:spcAft>
                <a:spcPts val="0"/>
              </a:spcAft>
            </a:pPr>
            <a:r>
              <a:rPr dirty="0" lang="en-US">
                <a:ea typeface="Times New Roman" panose="02020603050405020304" pitchFamily="18" charset="0"/>
              </a:rPr>
              <a:t>They may also have decreased </a:t>
            </a:r>
            <a:r>
              <a:rPr b="1" dirty="0" lang="en-US">
                <a:ea typeface="Times New Roman" panose="02020603050405020304" pitchFamily="18" charset="0"/>
              </a:rPr>
              <a:t>thermoregulatory ability </a:t>
            </a:r>
            <a:r>
              <a:rPr dirty="0" lang="en-US">
                <a:ea typeface="Times New Roman" panose="02020603050405020304" pitchFamily="18" charset="0"/>
              </a:rPr>
              <a:t>and as a result might complain of being </a:t>
            </a:r>
            <a:r>
              <a:rPr b="1" dirty="0" lang="en-US">
                <a:ea typeface="Times New Roman" panose="02020603050405020304" pitchFamily="18" charset="0"/>
              </a:rPr>
              <a:t>too cold </a:t>
            </a:r>
            <a:r>
              <a:rPr dirty="0" lang="en-US">
                <a:ea typeface="Times New Roman" panose="02020603050405020304" pitchFamily="18" charset="0"/>
              </a:rPr>
              <a:t>or </a:t>
            </a:r>
            <a:r>
              <a:rPr b="1" dirty="0" lang="en-US">
                <a:ea typeface="Times New Roman" panose="02020603050405020304" pitchFamily="18" charset="0"/>
              </a:rPr>
              <a:t>too hot</a:t>
            </a:r>
            <a:r>
              <a:rPr dirty="0" lang="en-US">
                <a:ea typeface="Times New Roman" panose="02020603050405020304" pitchFamily="18" charset="0"/>
              </a:rPr>
              <a:t>.</a:t>
            </a:r>
          </a:p>
          <a:p>
            <a:pPr indent="0" marL="0" marR="0">
              <a:spcBef>
                <a:spcPts val="0"/>
              </a:spcBef>
              <a:spcAft>
                <a:spcPts val="0"/>
              </a:spcAft>
              <a:buNone/>
            </a:pPr>
            <a:endParaRPr dirty="0" lang="en-US">
              <a:ea typeface="Times New Roman" panose="02020603050405020304" pitchFamily="18" charset="0"/>
            </a:endParaRPr>
          </a:p>
          <a:p>
            <a:pPr indent="0" marL="0" marR="0">
              <a:spcBef>
                <a:spcPts val="0"/>
              </a:spcBef>
              <a:spcAft>
                <a:spcPts val="0"/>
              </a:spcAft>
              <a:buNone/>
            </a:pPr>
            <a:r>
              <a:rPr dirty="0" lang="en-US">
                <a:ea typeface="Times New Roman" panose="02020603050405020304" pitchFamily="18" charset="0"/>
              </a:rPr>
              <a:t>Review Your Pharmacology  and write notes </a:t>
            </a:r>
            <a:r>
              <a:rPr b="1" dirty="0" lang="en-US">
                <a:ea typeface="Times New Roman" panose="02020603050405020304" pitchFamily="18" charset="0"/>
              </a:rPr>
              <a:t>classification, Mechanism Of Action ,Indications And Side Effects Of Antidepressants, Anxiolytics' And Antiparkinsonian Drugs</a:t>
            </a:r>
            <a:r>
              <a:rPr dirty="0" lang="en-US">
                <a:ea typeface="Times New Roman" panose="02020603050405020304" pitchFamily="18" charset="0"/>
              </a:rPr>
              <a:t>.</a:t>
            </a:r>
          </a:p>
          <a:p>
            <a:pPr marL="0" marR="0">
              <a:spcBef>
                <a:spcPts val="0"/>
              </a:spcBef>
              <a:spcAft>
                <a:spcPts val="0"/>
              </a:spcAft>
            </a:pPr>
            <a:endParaRPr dirty="0" sz="4000" lang="en-US">
              <a:effectLst/>
              <a:ea typeface="Times New Roman" panose="02020603050405020304" pitchFamily="18" charset="0"/>
            </a:endParaRPr>
          </a:p>
          <a:p>
            <a:pPr indent="0" marL="0">
              <a:buNone/>
            </a:pPr>
            <a:endParaRPr b="1" dirty="0"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666" name="Content Placeholder 2"/>
          <p:cNvSpPr>
            <a:spLocks noGrp="1"/>
          </p:cNvSpPr>
          <p:nvPr>
            <p:ph idx="1"/>
          </p:nvPr>
        </p:nvSpPr>
        <p:spPr>
          <a:xfrm>
            <a:off x="838200" y="398032"/>
            <a:ext cx="10515600" cy="5992009"/>
          </a:xfrm>
        </p:spPr>
        <p:txBody>
          <a:bodyPr/>
          <a:p>
            <a:pPr indent="0" marL="0">
              <a:buNone/>
            </a:pPr>
            <a:r>
              <a:rPr b="1" dirty="0" lang="en-US"/>
              <a:t>                Nursing care of a patient on anti psychotic drugs </a:t>
            </a:r>
          </a:p>
          <a:p>
            <a:pPr fontAlgn="base" lvl="0">
              <a:spcBef>
                <a:spcPts val="575"/>
              </a:spcBef>
              <a:spcAft>
                <a:spcPct val="0"/>
              </a:spcAft>
              <a:buSzPct val="85000"/>
            </a:pPr>
            <a:r>
              <a:rPr altLang="en-US" dirty="0" sz="2600" lang="en-US">
                <a:solidFill>
                  <a:prstClr val="black"/>
                </a:solidFill>
              </a:rPr>
              <a:t>Store drugs properly e.g. serenace should not be exposed to light.</a:t>
            </a:r>
          </a:p>
          <a:p>
            <a:pPr fontAlgn="base" lvl="0">
              <a:spcBef>
                <a:spcPts val="575"/>
              </a:spcBef>
              <a:spcAft>
                <a:spcPct val="0"/>
              </a:spcAft>
              <a:buSzPct val="85000"/>
            </a:pPr>
            <a:r>
              <a:rPr altLang="en-US" dirty="0" sz="2600" lang="en-US">
                <a:solidFill>
                  <a:prstClr val="black"/>
                </a:solidFill>
              </a:rPr>
              <a:t>Antidepressants should not be taken at night for they are stimulants causing insomnia.</a:t>
            </a:r>
          </a:p>
          <a:p>
            <a:pPr fontAlgn="base" lvl="0">
              <a:spcBef>
                <a:spcPts val="575"/>
              </a:spcBef>
              <a:spcAft>
                <a:spcPct val="0"/>
              </a:spcAft>
              <a:buSzPct val="85000"/>
            </a:pPr>
            <a:r>
              <a:rPr altLang="en-US" dirty="0" sz="2600" lang="en-US">
                <a:solidFill>
                  <a:prstClr val="black"/>
                </a:solidFill>
              </a:rPr>
              <a:t>Patients not to operate machines when on hypnotics.</a:t>
            </a:r>
          </a:p>
          <a:p>
            <a:pPr fontAlgn="base" lvl="0">
              <a:lnSpc>
                <a:spcPct val="100000"/>
              </a:lnSpc>
              <a:spcBef>
                <a:spcPts val="575"/>
              </a:spcBef>
              <a:spcAft>
                <a:spcPct val="0"/>
              </a:spcAft>
              <a:buSzPct val="85000"/>
            </a:pPr>
            <a:r>
              <a:rPr altLang="en-US" dirty="0" lang="en-US">
                <a:solidFill>
                  <a:prstClr val="black"/>
                </a:solidFill>
              </a:rPr>
              <a:t>Serve patients on major tranquillizers a high roughage diet.</a:t>
            </a:r>
          </a:p>
          <a:p>
            <a:pPr fontAlgn="base" lvl="0">
              <a:lnSpc>
                <a:spcPct val="100000"/>
              </a:lnSpc>
              <a:spcBef>
                <a:spcPts val="575"/>
              </a:spcBef>
              <a:spcAft>
                <a:spcPct val="0"/>
              </a:spcAft>
              <a:buSzPct val="85000"/>
            </a:pPr>
            <a:r>
              <a:rPr altLang="en-US" dirty="0" lang="en-US">
                <a:solidFill>
                  <a:prstClr val="black"/>
                </a:solidFill>
              </a:rPr>
              <a:t>Observe patient for therapeutic and non therapeutic effects.</a:t>
            </a:r>
          </a:p>
          <a:p>
            <a:pPr fontAlgn="base" lvl="0">
              <a:lnSpc>
                <a:spcPct val="100000"/>
              </a:lnSpc>
              <a:spcBef>
                <a:spcPts val="575"/>
              </a:spcBef>
              <a:spcAft>
                <a:spcPct val="0"/>
              </a:spcAft>
              <a:buSzPct val="85000"/>
            </a:pPr>
            <a:r>
              <a:rPr altLang="en-US" dirty="0" lang="en-US">
                <a:solidFill>
                  <a:prstClr val="black"/>
                </a:solidFill>
              </a:rPr>
              <a:t>Patients on MAOI should avoid wine &amp; cheese for they precipitate hypersensitivity reactions.</a:t>
            </a:r>
          </a:p>
          <a:p>
            <a:pPr fontAlgn="base" lvl="0">
              <a:lnSpc>
                <a:spcPct val="100000"/>
              </a:lnSpc>
              <a:spcBef>
                <a:spcPts val="575"/>
              </a:spcBef>
              <a:spcAft>
                <a:spcPct val="0"/>
              </a:spcAft>
              <a:buSzPct val="85000"/>
            </a:pPr>
            <a:r>
              <a:rPr altLang="en-US" dirty="0" lang="en-US">
                <a:solidFill>
                  <a:prstClr val="black"/>
                </a:solidFill>
              </a:rPr>
              <a:t>Advise patient on major tranquillizers to be waking up slowly to prevent postural hypotension.</a:t>
            </a:r>
          </a:p>
          <a:p>
            <a:pPr fontAlgn="base" lvl="0">
              <a:spcBef>
                <a:spcPts val="575"/>
              </a:spcBef>
              <a:spcAft>
                <a:spcPct val="0"/>
              </a:spcAft>
              <a:buSzPct val="85000"/>
            </a:pPr>
            <a:r>
              <a:rPr altLang="en-US" dirty="0" sz="2600" lang="en-US">
                <a:solidFill>
                  <a:prstClr val="black"/>
                </a:solidFill>
              </a:rPr>
              <a:t>Encourage oral fluid intake for patients on major tranquillizers </a:t>
            </a:r>
            <a:endParaRPr b="1"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601" name="Title 1"/>
          <p:cNvSpPr>
            <a:spLocks noGrp="1"/>
          </p:cNvSpPr>
          <p:nvPr>
            <p:ph type="title"/>
          </p:nvPr>
        </p:nvSpPr>
        <p:spPr/>
        <p:txBody>
          <a:bodyPr/>
          <a:p>
            <a:r>
              <a:rPr altLang="en-US" dirty="0" sz="4000" lang="en-US">
                <a:solidFill>
                  <a:srgbClr val="696464"/>
                </a:solidFill>
                <a:latin typeface="Franklin Gothic Book"/>
              </a:rPr>
              <a:t>concepts of mental health Nursing</a:t>
            </a:r>
            <a:endParaRPr dirty="0" lang="en-US"/>
          </a:p>
        </p:txBody>
      </p:sp>
      <p:sp>
        <p:nvSpPr>
          <p:cNvPr id="1048602" name="Content Placeholder 2"/>
          <p:cNvSpPr>
            <a:spLocks noGrp="1"/>
          </p:cNvSpPr>
          <p:nvPr>
            <p:ph idx="1"/>
          </p:nvPr>
        </p:nvSpPr>
        <p:spPr/>
        <p:txBody>
          <a:bodyPr>
            <a:normAutofit fontScale="95833" lnSpcReduction="10000"/>
          </a:bodyPr>
          <a:p>
            <a:pPr lvl="0">
              <a:lnSpc>
                <a:spcPct val="100000"/>
              </a:lnSpc>
              <a:spcBef>
                <a:spcPts val="580"/>
              </a:spcBef>
              <a:buSzPct val="85000"/>
            </a:pPr>
            <a:r>
              <a:rPr dirty="0" sz="2400" lang="en-US">
                <a:solidFill>
                  <a:prstClr val="black"/>
                </a:solidFill>
              </a:rPr>
              <a:t>Psychiatric nursing</a:t>
            </a:r>
          </a:p>
          <a:p>
            <a:pPr lvl="0">
              <a:lnSpc>
                <a:spcPct val="100000"/>
              </a:lnSpc>
              <a:spcBef>
                <a:spcPts val="580"/>
              </a:spcBef>
              <a:buSzPct val="85000"/>
            </a:pPr>
            <a:r>
              <a:rPr dirty="0" sz="2400" lang="en-US">
                <a:solidFill>
                  <a:prstClr val="black"/>
                </a:solidFill>
              </a:rPr>
              <a:t>Development of psychiatry</a:t>
            </a:r>
          </a:p>
          <a:p>
            <a:pPr lvl="0">
              <a:lnSpc>
                <a:spcPct val="100000"/>
              </a:lnSpc>
              <a:spcBef>
                <a:spcPts val="580"/>
              </a:spcBef>
              <a:buSzPct val="85000"/>
            </a:pPr>
            <a:r>
              <a:rPr dirty="0" sz="2400" lang="en-US">
                <a:solidFill>
                  <a:prstClr val="black"/>
                </a:solidFill>
              </a:rPr>
              <a:t>Development of modern psychiatric nursing</a:t>
            </a:r>
          </a:p>
          <a:p>
            <a:pPr lvl="0">
              <a:lnSpc>
                <a:spcPct val="100000"/>
              </a:lnSpc>
              <a:spcBef>
                <a:spcPts val="580"/>
              </a:spcBef>
              <a:buSzPct val="85000"/>
            </a:pPr>
            <a:r>
              <a:rPr dirty="0" sz="2400" lang="en-US">
                <a:solidFill>
                  <a:prstClr val="black"/>
                </a:solidFill>
              </a:rPr>
              <a:t>Trends in psychiatric care</a:t>
            </a:r>
          </a:p>
          <a:p>
            <a:pPr lvl="0">
              <a:lnSpc>
                <a:spcPct val="100000"/>
              </a:lnSpc>
              <a:spcBef>
                <a:spcPts val="580"/>
              </a:spcBef>
              <a:buSzPct val="85000"/>
            </a:pPr>
            <a:r>
              <a:rPr dirty="0" sz="2400" lang="en-US">
                <a:solidFill>
                  <a:prstClr val="black"/>
                </a:solidFill>
              </a:rPr>
              <a:t>Standards of mental health nursing (use of theories, data collection, diagnosis, planning &amp; intervention)</a:t>
            </a:r>
          </a:p>
          <a:p>
            <a:pPr lvl="0">
              <a:lnSpc>
                <a:spcPct val="100000"/>
              </a:lnSpc>
              <a:spcBef>
                <a:spcPts val="580"/>
              </a:spcBef>
              <a:buSzPct val="85000"/>
            </a:pPr>
            <a:r>
              <a:rPr dirty="0" sz="2400" lang="en-US">
                <a:solidFill>
                  <a:prstClr val="black"/>
                </a:solidFill>
              </a:rPr>
              <a:t>Principles of psychiatric nursing</a:t>
            </a:r>
          </a:p>
          <a:p>
            <a:pPr lvl="0">
              <a:lnSpc>
                <a:spcPct val="100000"/>
              </a:lnSpc>
              <a:spcBef>
                <a:spcPts val="580"/>
              </a:spcBef>
              <a:buSzPct val="85000"/>
            </a:pPr>
            <a:r>
              <a:rPr dirty="0" sz="2400" lang="en-US">
                <a:solidFill>
                  <a:prstClr val="black"/>
                </a:solidFill>
              </a:rPr>
              <a:t>Functions of a psychiatric nurse</a:t>
            </a:r>
          </a:p>
          <a:p>
            <a:pPr lvl="0">
              <a:lnSpc>
                <a:spcPct val="100000"/>
              </a:lnSpc>
              <a:spcBef>
                <a:spcPts val="580"/>
              </a:spcBef>
              <a:buSzPct val="85000"/>
            </a:pPr>
            <a:r>
              <a:rPr dirty="0" sz="2400" lang="en-US">
                <a:solidFill>
                  <a:prstClr val="black"/>
                </a:solidFill>
              </a:rPr>
              <a:t>Qualities of a psychiatric nurse</a:t>
            </a:r>
          </a:p>
          <a:p>
            <a:pPr lvl="0">
              <a:lnSpc>
                <a:spcPct val="100000"/>
              </a:lnSpc>
              <a:spcBef>
                <a:spcPts val="580"/>
              </a:spcBef>
              <a:buSzPct val="85000"/>
            </a:pPr>
            <a:r>
              <a:rPr dirty="0" sz="2400" lang="en-US">
                <a:solidFill>
                  <a:prstClr val="black"/>
                </a:solidFill>
              </a:rPr>
              <a:t>Therapeutic roles of  a psychiatric nurse</a:t>
            </a:r>
          </a:p>
          <a:p>
            <a:pPr lvl="0">
              <a:lnSpc>
                <a:spcPct val="100000"/>
              </a:lnSpc>
              <a:spcBef>
                <a:spcPts val="580"/>
              </a:spcBef>
              <a:buSzPct val="85000"/>
            </a:pPr>
            <a:r>
              <a:rPr dirty="0" sz="2400" lang="en-US">
                <a:solidFill>
                  <a:prstClr val="black"/>
                </a:solidFill>
              </a:rPr>
              <a:t>Admission of the mentally ill</a:t>
            </a:r>
          </a:p>
          <a:p>
            <a:endParaRPr dirty="0"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667" name="Content Placeholder 2"/>
          <p:cNvSpPr>
            <a:spLocks noGrp="1"/>
          </p:cNvSpPr>
          <p:nvPr>
            <p:ph idx="1"/>
          </p:nvPr>
        </p:nvSpPr>
        <p:spPr>
          <a:xfrm>
            <a:off x="838200" y="139850"/>
            <a:ext cx="10515600" cy="6347012"/>
          </a:xfrm>
        </p:spPr>
        <p:txBody>
          <a:bodyPr>
            <a:normAutofit fontScale="39286" lnSpcReduction="20000"/>
          </a:bodyPr>
          <a:p>
            <a:pPr indent="0" marL="0" marR="0">
              <a:spcBef>
                <a:spcPts val="0"/>
              </a:spcBef>
              <a:spcAft>
                <a:spcPts val="0"/>
              </a:spcAft>
              <a:buNone/>
            </a:pPr>
            <a:r>
              <a:rPr b="1" dirty="0" sz="6700" lang="en-US">
                <a:ea typeface="Times New Roman" panose="02020603050405020304" pitchFamily="18" charset="0"/>
              </a:rPr>
              <a:t>                          </a:t>
            </a:r>
          </a:p>
          <a:p>
            <a:pPr indent="0" marL="0" marR="0">
              <a:spcBef>
                <a:spcPts val="0"/>
              </a:spcBef>
              <a:spcAft>
                <a:spcPts val="0"/>
              </a:spcAft>
              <a:buNone/>
            </a:pPr>
            <a:r>
              <a:rPr b="1" dirty="0" sz="6700" lang="en-US">
                <a:ea typeface="Times New Roman" panose="02020603050405020304" pitchFamily="18" charset="0"/>
              </a:rPr>
              <a:t>                         B) Electroconvulsive Therapy (ECT) </a:t>
            </a:r>
          </a:p>
          <a:p>
            <a:pPr>
              <a:spcBef>
                <a:spcPts val="0"/>
              </a:spcBef>
            </a:pPr>
            <a:endParaRPr b="1" dirty="0" sz="4600" lang="en-US">
              <a:ea typeface="Times New Roman" panose="02020603050405020304" pitchFamily="18" charset="0"/>
            </a:endParaRPr>
          </a:p>
          <a:p>
            <a:pPr>
              <a:spcBef>
                <a:spcPts val="0"/>
              </a:spcBef>
            </a:pPr>
            <a:endParaRPr b="1" dirty="0" sz="6000" lang="en-US">
              <a:ea typeface="Times New Roman" panose="02020603050405020304" pitchFamily="18" charset="0"/>
            </a:endParaRPr>
          </a:p>
          <a:p>
            <a:pPr>
              <a:spcBef>
                <a:spcPts val="0"/>
              </a:spcBef>
            </a:pPr>
            <a:r>
              <a:rPr dirty="0" sz="6000" lang="en-US">
                <a:ea typeface="Times New Roman" panose="02020603050405020304" pitchFamily="18" charset="0"/>
              </a:rPr>
              <a:t>Ugo Cerletti and Lucio Bini founded this method in 1938. </a:t>
            </a:r>
          </a:p>
          <a:p>
            <a:pPr fontAlgn="base">
              <a:lnSpc>
                <a:spcPct val="120000"/>
              </a:lnSpc>
              <a:spcBef>
                <a:spcPts val="575"/>
              </a:spcBef>
              <a:spcAft>
                <a:spcPct val="0"/>
              </a:spcAft>
              <a:buSzPct val="85000"/>
            </a:pPr>
            <a:r>
              <a:rPr altLang="en-US" dirty="0" sz="6000" lang="en-US">
                <a:solidFill>
                  <a:prstClr val="black"/>
                </a:solidFill>
              </a:rPr>
              <a:t>Artificial induction of  a grandmal seizure by applying electrical current into the brain.</a:t>
            </a:r>
          </a:p>
          <a:p>
            <a:pPr fontAlgn="base" lvl="0">
              <a:lnSpc>
                <a:spcPct val="120000"/>
              </a:lnSpc>
              <a:spcBef>
                <a:spcPts val="575"/>
              </a:spcBef>
              <a:spcAft>
                <a:spcPct val="0"/>
              </a:spcAft>
              <a:buSzPct val="85000"/>
            </a:pPr>
            <a:r>
              <a:rPr altLang="en-US" dirty="0" sz="6000" lang="en-US">
                <a:solidFill>
                  <a:prstClr val="black"/>
                </a:solidFill>
              </a:rPr>
              <a:t>Electrodes placed either bilaterally in the frontal-temporal region or unilaterally on the non dominant side (right side of the head in a right handed individual)</a:t>
            </a:r>
          </a:p>
          <a:p>
            <a:pPr fontAlgn="base" lvl="0">
              <a:lnSpc>
                <a:spcPct val="120000"/>
              </a:lnSpc>
              <a:spcBef>
                <a:spcPts val="575"/>
              </a:spcBef>
              <a:spcAft>
                <a:spcPct val="0"/>
              </a:spcAft>
              <a:buSzPct val="85000"/>
            </a:pPr>
            <a:r>
              <a:rPr altLang="en-US" dirty="0" sz="6000" lang="en-US">
                <a:solidFill>
                  <a:prstClr val="black"/>
                </a:solidFill>
              </a:rPr>
              <a:t>70-120V in 0.7 to 1.5 seconds</a:t>
            </a:r>
          </a:p>
          <a:p>
            <a:pPr fontAlgn="base" lvl="0">
              <a:lnSpc>
                <a:spcPct val="120000"/>
              </a:lnSpc>
              <a:spcBef>
                <a:spcPts val="575"/>
              </a:spcBef>
              <a:spcAft>
                <a:spcPct val="0"/>
              </a:spcAft>
              <a:buSzPct val="85000"/>
            </a:pPr>
            <a:r>
              <a:rPr altLang="en-US" dirty="0" sz="6000" lang="en-US">
                <a:solidFill>
                  <a:prstClr val="black"/>
                </a:solidFill>
              </a:rPr>
              <a:t>May produce grand mal seizure lasting 10-15 seconds or clonic phase lasting 30-60 seconds</a:t>
            </a:r>
          </a:p>
          <a:p>
            <a:pPr fontAlgn="base" lvl="0">
              <a:lnSpc>
                <a:spcPct val="120000"/>
              </a:lnSpc>
              <a:spcBef>
                <a:spcPts val="575"/>
              </a:spcBef>
              <a:spcAft>
                <a:spcPct val="0"/>
              </a:spcAft>
              <a:buSzPct val="85000"/>
            </a:pPr>
            <a:r>
              <a:rPr altLang="en-US" dirty="0" sz="6000" lang="en-US">
                <a:solidFill>
                  <a:prstClr val="black"/>
                </a:solidFill>
              </a:rPr>
              <a:t>ECT affects ACH pathways btwn diencephalon &amp; the limbic system(limbic system is involved in </a:t>
            </a:r>
            <a:r>
              <a:rPr altLang="en-US" b="1" dirty="0" sz="6000" lang="en-US">
                <a:solidFill>
                  <a:prstClr val="black"/>
                </a:solidFill>
              </a:rPr>
              <a:t>motivation, emotion, learning and memory</a:t>
            </a:r>
            <a:r>
              <a:rPr altLang="en-US" dirty="0" sz="6000" lang="en-US">
                <a:solidFill>
                  <a:prstClr val="black"/>
                </a:solidFill>
              </a:rPr>
              <a:t>)</a:t>
            </a:r>
          </a:p>
          <a:p>
            <a:pPr fontAlgn="base" lvl="0">
              <a:lnSpc>
                <a:spcPct val="120000"/>
              </a:lnSpc>
              <a:spcBef>
                <a:spcPts val="575"/>
              </a:spcBef>
              <a:spcAft>
                <a:spcPct val="0"/>
              </a:spcAft>
              <a:buSzPct val="85000"/>
            </a:pPr>
            <a:r>
              <a:rPr altLang="en-US" dirty="0" sz="6000" lang="en-US">
                <a:solidFill>
                  <a:prstClr val="black"/>
                </a:solidFill>
              </a:rPr>
              <a:t>Said to be altering neurotransmitter levels in the brain. </a:t>
            </a:r>
          </a:p>
          <a:p>
            <a:pPr indent="0" marL="0" marR="0">
              <a:lnSpc>
                <a:spcPct val="120000"/>
              </a:lnSpc>
              <a:spcBef>
                <a:spcPts val="0"/>
              </a:spcBef>
              <a:spcAft>
                <a:spcPts val="0"/>
              </a:spcAft>
              <a:buNone/>
            </a:pPr>
            <a:endParaRPr dirty="0" lang="en-US">
              <a:ea typeface="Times New Roman" panose="02020603050405020304" pitchFamily="18" charset="0"/>
            </a:endParaRPr>
          </a:p>
          <a:p>
            <a:pPr indent="0" marL="0" marR="0">
              <a:lnSpc>
                <a:spcPct val="120000"/>
              </a:lnSpc>
              <a:spcBef>
                <a:spcPts val="0"/>
              </a:spcBef>
              <a:spcAft>
                <a:spcPts val="0"/>
              </a:spcAft>
              <a:buNone/>
            </a:pPr>
            <a:r>
              <a:rPr dirty="0" lang="en-US">
                <a:ea typeface="Times New Roman" panose="02020603050405020304" pitchFamily="18" charset="0"/>
              </a:rPr>
              <a:t> </a:t>
            </a:r>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8668" name="Content Placeholder 2"/>
          <p:cNvSpPr>
            <a:spLocks noGrp="1"/>
          </p:cNvSpPr>
          <p:nvPr>
            <p:ph idx="1"/>
          </p:nvPr>
        </p:nvSpPr>
        <p:spPr>
          <a:xfrm>
            <a:off x="838200" y="505609"/>
            <a:ext cx="10515600" cy="5671354"/>
          </a:xfrm>
        </p:spPr>
        <p:txBody>
          <a:bodyPr>
            <a:normAutofit fontScale="95000" lnSpcReduction="10000"/>
          </a:bodyPr>
          <a:p>
            <a:pPr fontAlgn="base" indent="0" lvl="0" marL="0">
              <a:lnSpc>
                <a:spcPct val="100000"/>
              </a:lnSpc>
              <a:spcBef>
                <a:spcPts val="575"/>
              </a:spcBef>
              <a:spcAft>
                <a:spcPct val="0"/>
              </a:spcAft>
              <a:buSzPct val="85000"/>
              <a:buNone/>
            </a:pPr>
            <a:r>
              <a:rPr b="1" dirty="0" lang="en-US">
                <a:solidFill>
                  <a:prstClr val="black"/>
                </a:solidFill>
                <a:ea typeface="Times New Roman" panose="02020603050405020304" pitchFamily="18" charset="0"/>
              </a:rPr>
              <a:t>                                                     ECT cont</a:t>
            </a:r>
            <a:r>
              <a:rPr dirty="0" lang="en-US">
                <a:solidFill>
                  <a:prstClr val="black"/>
                </a:solidFill>
                <a:ea typeface="Times New Roman" panose="02020603050405020304" pitchFamily="18" charset="0"/>
              </a:rPr>
              <a:t>.’</a:t>
            </a:r>
          </a:p>
          <a:p>
            <a:pPr fontAlgn="base" indent="0" lvl="0" marL="0">
              <a:lnSpc>
                <a:spcPct val="100000"/>
              </a:lnSpc>
              <a:spcBef>
                <a:spcPts val="575"/>
              </a:spcBef>
              <a:spcAft>
                <a:spcPct val="0"/>
              </a:spcAft>
              <a:buSzPct val="85000"/>
              <a:buNone/>
            </a:pPr>
            <a:r>
              <a:rPr dirty="0" lang="en-US">
                <a:solidFill>
                  <a:prstClr val="black"/>
                </a:solidFill>
                <a:ea typeface="Times New Roman" panose="02020603050405020304" pitchFamily="18" charset="0"/>
              </a:rPr>
              <a:t>Before ECT is administered, the following investigations are done: </a:t>
            </a:r>
            <a:r>
              <a:rPr b="1" dirty="0" lang="en-US">
                <a:solidFill>
                  <a:prstClr val="black"/>
                </a:solidFill>
                <a:ea typeface="Times New Roman" panose="02020603050405020304" pitchFamily="18" charset="0"/>
              </a:rPr>
              <a:t>Physical examination like x-ray of the chest and spine, Electrocardiogram (ECG), electroencephalogram (EEG) may be done</a:t>
            </a:r>
          </a:p>
          <a:p>
            <a:pPr>
              <a:lnSpc>
                <a:spcPct val="120000"/>
              </a:lnSpc>
              <a:spcBef>
                <a:spcPts val="0"/>
              </a:spcBef>
            </a:pPr>
            <a:r>
              <a:rPr dirty="0" lang="en-US">
                <a:solidFill>
                  <a:prstClr val="black"/>
                </a:solidFill>
                <a:ea typeface="Times New Roman" panose="02020603050405020304" pitchFamily="18" charset="0"/>
              </a:rPr>
              <a:t>At the same time, </a:t>
            </a:r>
            <a:r>
              <a:rPr b="1" dirty="0" lang="en-US">
                <a:solidFill>
                  <a:prstClr val="black"/>
                </a:solidFill>
                <a:ea typeface="Times New Roman" panose="02020603050405020304" pitchFamily="18" charset="0"/>
              </a:rPr>
              <a:t>informed consent </a:t>
            </a:r>
            <a:r>
              <a:rPr dirty="0" lang="en-US">
                <a:solidFill>
                  <a:prstClr val="black"/>
                </a:solidFill>
                <a:ea typeface="Times New Roman" panose="02020603050405020304" pitchFamily="18" charset="0"/>
              </a:rPr>
              <a:t>is obtained from the relatives after explaining the procedure. </a:t>
            </a:r>
          </a:p>
          <a:p>
            <a:pPr lvl="0" marL="0">
              <a:lnSpc>
                <a:spcPct val="100000"/>
              </a:lnSpc>
              <a:spcBef>
                <a:spcPts val="0"/>
              </a:spcBef>
            </a:pPr>
            <a:r>
              <a:rPr dirty="0" lang="en-US">
                <a:solidFill>
                  <a:prstClr val="black"/>
                </a:solidFill>
                <a:ea typeface="Times New Roman" panose="02020603050405020304" pitchFamily="18" charset="0"/>
              </a:rPr>
              <a:t>The night before ECT the patient is </a:t>
            </a:r>
            <a:r>
              <a:rPr b="1" dirty="0" lang="en-US">
                <a:solidFill>
                  <a:prstClr val="black"/>
                </a:solidFill>
                <a:ea typeface="Times New Roman" panose="02020603050405020304" pitchFamily="18" charset="0"/>
              </a:rPr>
              <a:t>starved for six hours</a:t>
            </a:r>
            <a:r>
              <a:rPr dirty="0" lang="en-US">
                <a:solidFill>
                  <a:prstClr val="black"/>
                </a:solidFill>
                <a:ea typeface="Times New Roman" panose="02020603050405020304" pitchFamily="18" charset="0"/>
              </a:rPr>
              <a:t>. </a:t>
            </a:r>
          </a:p>
          <a:p>
            <a:pPr lvl="0" marL="0">
              <a:lnSpc>
                <a:spcPct val="100000"/>
              </a:lnSpc>
              <a:spcBef>
                <a:spcPts val="0"/>
              </a:spcBef>
            </a:pPr>
            <a:r>
              <a:rPr dirty="0" lang="en-US">
                <a:solidFill>
                  <a:prstClr val="black"/>
                </a:solidFill>
                <a:ea typeface="Times New Roman" panose="02020603050405020304" pitchFamily="18" charset="0"/>
              </a:rPr>
              <a:t>Before taking the patient to the ECT department, </a:t>
            </a:r>
            <a:r>
              <a:rPr b="1" dirty="0" lang="en-US">
                <a:solidFill>
                  <a:prstClr val="black"/>
                </a:solidFill>
                <a:ea typeface="Times New Roman" panose="02020603050405020304" pitchFamily="18" charset="0"/>
              </a:rPr>
              <a:t>all metallic objects</a:t>
            </a:r>
            <a:r>
              <a:rPr dirty="0" lang="en-US">
                <a:solidFill>
                  <a:prstClr val="black"/>
                </a:solidFill>
                <a:ea typeface="Times New Roman" panose="02020603050405020304" pitchFamily="18" charset="0"/>
              </a:rPr>
              <a:t> </a:t>
            </a:r>
            <a:r>
              <a:rPr b="1" dirty="0" lang="en-US">
                <a:solidFill>
                  <a:prstClr val="black"/>
                </a:solidFill>
                <a:ea typeface="Times New Roman" panose="02020603050405020304" pitchFamily="18" charset="0"/>
              </a:rPr>
              <a:t>are removed from the patient</a:t>
            </a:r>
          </a:p>
          <a:p>
            <a:pPr lvl="0" marL="0">
              <a:lnSpc>
                <a:spcPct val="100000"/>
              </a:lnSpc>
              <a:spcBef>
                <a:spcPts val="0"/>
              </a:spcBef>
            </a:pPr>
            <a:r>
              <a:rPr dirty="0" lang="en-US">
                <a:solidFill>
                  <a:prstClr val="black"/>
                </a:solidFill>
                <a:ea typeface="Times New Roman" panose="02020603050405020304" pitchFamily="18" charset="0"/>
              </a:rPr>
              <a:t>Thereafter, premedication of </a:t>
            </a:r>
            <a:r>
              <a:rPr b="1" dirty="0" lang="en-US">
                <a:solidFill>
                  <a:prstClr val="black"/>
                </a:solidFill>
                <a:ea typeface="Times New Roman" panose="02020603050405020304" pitchFamily="18" charset="0"/>
              </a:rPr>
              <a:t>atropine 0.6mg is given to dry body secretions</a:t>
            </a:r>
            <a:r>
              <a:rPr dirty="0" lang="en-US">
                <a:solidFill>
                  <a:prstClr val="black"/>
                </a:solidFill>
                <a:ea typeface="Times New Roman" panose="02020603050405020304" pitchFamily="18" charset="0"/>
              </a:rPr>
              <a:t>. </a:t>
            </a:r>
          </a:p>
          <a:p>
            <a:pPr lvl="0" marL="0">
              <a:lnSpc>
                <a:spcPct val="100000"/>
              </a:lnSpc>
              <a:spcBef>
                <a:spcPts val="0"/>
              </a:spcBef>
            </a:pPr>
            <a:r>
              <a:rPr dirty="0" lang="en-US">
                <a:solidFill>
                  <a:prstClr val="black"/>
                </a:solidFill>
                <a:ea typeface="Times New Roman" panose="02020603050405020304" pitchFamily="18" charset="0"/>
              </a:rPr>
              <a:t>The patient is put under </a:t>
            </a:r>
            <a:r>
              <a:rPr b="1" dirty="0" lang="en-US">
                <a:solidFill>
                  <a:prstClr val="black"/>
                </a:solidFill>
                <a:ea typeface="Times New Roman" panose="02020603050405020304" pitchFamily="18" charset="0"/>
              </a:rPr>
              <a:t>general anaesthesia, </a:t>
            </a:r>
            <a:r>
              <a:rPr dirty="0" lang="en-US">
                <a:solidFill>
                  <a:prstClr val="black"/>
                </a:solidFill>
                <a:ea typeface="Times New Roman" panose="02020603050405020304" pitchFamily="18" charset="0"/>
              </a:rPr>
              <a:t>and then the doctor passes the current as explained earlier. </a:t>
            </a:r>
          </a:p>
          <a:p>
            <a:pPr lvl="0" marL="0">
              <a:lnSpc>
                <a:spcPct val="100000"/>
              </a:lnSpc>
              <a:spcBef>
                <a:spcPts val="0"/>
              </a:spcBef>
            </a:pPr>
            <a:r>
              <a:rPr dirty="0" lang="en-US">
                <a:solidFill>
                  <a:prstClr val="black"/>
                </a:solidFill>
                <a:ea typeface="Times New Roman" panose="02020603050405020304" pitchFamily="18" charset="0"/>
              </a:rPr>
              <a:t>The patient is </a:t>
            </a:r>
            <a:r>
              <a:rPr b="1" dirty="0" lang="en-US">
                <a:solidFill>
                  <a:prstClr val="black"/>
                </a:solidFill>
                <a:ea typeface="Times New Roman" panose="02020603050405020304" pitchFamily="18" charset="0"/>
              </a:rPr>
              <a:t>secured</a:t>
            </a:r>
            <a:r>
              <a:rPr dirty="0" lang="en-US">
                <a:solidFill>
                  <a:prstClr val="black"/>
                </a:solidFill>
                <a:ea typeface="Times New Roman" panose="02020603050405020304" pitchFamily="18" charset="0"/>
              </a:rPr>
              <a:t> on a theatre couch to prevent accidental fall.</a:t>
            </a:r>
          </a:p>
          <a:p>
            <a:pPr indent="0" lvl="0" marL="0">
              <a:lnSpc>
                <a:spcPct val="120000"/>
              </a:lnSpc>
              <a:spcBef>
                <a:spcPts val="0"/>
              </a:spcBef>
              <a:buNone/>
            </a:pPr>
            <a:endParaRPr dirty="0" sz="2000" lang="en-US">
              <a:solidFill>
                <a:prstClr val="black"/>
              </a:solidFill>
              <a:ea typeface="Times New Roman" panose="02020603050405020304" pitchFamily="18" charset="0"/>
            </a:endParaRPr>
          </a:p>
          <a:p>
            <a:pPr lvl="0" marL="0">
              <a:lnSpc>
                <a:spcPct val="120000"/>
              </a:lnSpc>
              <a:spcBef>
                <a:spcPts val="0"/>
              </a:spcBef>
            </a:pPr>
            <a:endParaRPr dirty="0" sz="2000" lang="en-US">
              <a:solidFill>
                <a:prstClr val="black"/>
              </a:solidFill>
              <a:ea typeface="Times New Roman" panose="02020603050405020304" pitchFamily="18" charset="0"/>
            </a:endParaRPr>
          </a:p>
          <a:p>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669" name="Content Placeholder 2"/>
          <p:cNvSpPr>
            <a:spLocks noGrp="1"/>
          </p:cNvSpPr>
          <p:nvPr>
            <p:ph idx="1"/>
          </p:nvPr>
        </p:nvSpPr>
        <p:spPr>
          <a:xfrm>
            <a:off x="838200" y="279699"/>
            <a:ext cx="10515600" cy="6336254"/>
          </a:xfrm>
        </p:spPr>
        <p:txBody>
          <a:bodyPr>
            <a:normAutofit/>
          </a:bodyPr>
          <a:p>
            <a:pPr indent="0" marL="0" marR="0">
              <a:spcBef>
                <a:spcPts val="0"/>
              </a:spcBef>
              <a:spcAft>
                <a:spcPts val="0"/>
              </a:spcAft>
              <a:buNone/>
            </a:pPr>
            <a:r>
              <a:rPr b="1" dirty="0" lang="en-US">
                <a:ea typeface="Times New Roman" panose="02020603050405020304" pitchFamily="18" charset="0"/>
              </a:rPr>
              <a:t>                                                        ECT cont.’</a:t>
            </a:r>
          </a:p>
          <a:p>
            <a:pPr lvl="0" marL="0">
              <a:lnSpc>
                <a:spcPct val="100000"/>
              </a:lnSpc>
              <a:spcBef>
                <a:spcPts val="0"/>
              </a:spcBef>
            </a:pPr>
            <a:r>
              <a:rPr dirty="0" lang="en-US">
                <a:solidFill>
                  <a:prstClr val="black"/>
                </a:solidFill>
                <a:ea typeface="Times New Roman" panose="02020603050405020304" pitchFamily="18" charset="0"/>
              </a:rPr>
              <a:t>The patient is then taken to the recovery room where vital signs are taken until the patient is fully awake.</a:t>
            </a:r>
          </a:p>
          <a:p>
            <a:pPr lvl="0" marL="0">
              <a:lnSpc>
                <a:spcPct val="100000"/>
              </a:lnSpc>
              <a:spcBef>
                <a:spcPts val="0"/>
              </a:spcBef>
            </a:pPr>
            <a:r>
              <a:rPr dirty="0" lang="en-US">
                <a:solidFill>
                  <a:prstClr val="black"/>
                </a:solidFill>
                <a:ea typeface="Times New Roman" panose="02020603050405020304" pitchFamily="18" charset="0"/>
              </a:rPr>
              <a:t> After that, the patient is given something to eat.</a:t>
            </a:r>
          </a:p>
          <a:p>
            <a:pPr>
              <a:spcBef>
                <a:spcPts val="0"/>
              </a:spcBef>
            </a:pPr>
            <a:r>
              <a:rPr dirty="0" lang="en-US">
                <a:ea typeface="Times New Roman" panose="02020603050405020304" pitchFamily="18" charset="0"/>
              </a:rPr>
              <a:t>In the ward, the patient should be closely observed, and later assessed to monitor the effect of ECT. </a:t>
            </a:r>
            <a:endParaRPr dirty="0" lang="en-US">
              <a:effectLst/>
              <a:ea typeface="Times New Roman" panose="02020603050405020304" pitchFamily="18" charset="0"/>
            </a:endParaRPr>
          </a:p>
          <a:p>
            <a:pPr marL="0" marR="0">
              <a:spcBef>
                <a:spcPts val="0"/>
              </a:spcBef>
              <a:spcAft>
                <a:spcPts val="0"/>
              </a:spcAft>
            </a:pPr>
            <a:r>
              <a:rPr dirty="0" lang="en-US">
                <a:ea typeface="Times New Roman" panose="02020603050405020304" pitchFamily="18" charset="0"/>
              </a:rPr>
              <a:t>Treatments can be repeated if the patient does not improve.</a:t>
            </a:r>
          </a:p>
          <a:p>
            <a:pPr marL="0" marR="0">
              <a:spcBef>
                <a:spcPts val="0"/>
              </a:spcBef>
              <a:spcAft>
                <a:spcPts val="0"/>
              </a:spcAft>
            </a:pPr>
            <a:r>
              <a:rPr dirty="0" lang="en-US">
                <a:ea typeface="Times New Roman" panose="02020603050405020304" pitchFamily="18" charset="0"/>
              </a:rPr>
              <a:t> The frequency of treatment depends upon the severity of the patient’s mental disorder. </a:t>
            </a:r>
          </a:p>
          <a:p>
            <a:pPr marL="0" marR="0">
              <a:spcBef>
                <a:spcPts val="0"/>
              </a:spcBef>
              <a:spcAft>
                <a:spcPts val="0"/>
              </a:spcAft>
            </a:pPr>
            <a:r>
              <a:rPr dirty="0" lang="en-US">
                <a:ea typeface="Times New Roman" panose="02020603050405020304" pitchFamily="18" charset="0"/>
              </a:rPr>
              <a:t>He may have </a:t>
            </a:r>
            <a:r>
              <a:rPr b="1" dirty="0" lang="en-US">
                <a:ea typeface="Times New Roman" panose="02020603050405020304" pitchFamily="18" charset="0"/>
              </a:rPr>
              <a:t>two or three ECT treatments per week </a:t>
            </a:r>
            <a:r>
              <a:rPr dirty="0" lang="en-US">
                <a:ea typeface="Times New Roman" panose="02020603050405020304" pitchFamily="18" charset="0"/>
              </a:rPr>
              <a:t>for a maximum of </a:t>
            </a:r>
            <a:r>
              <a:rPr b="1" dirty="0" lang="en-US">
                <a:ea typeface="Times New Roman" panose="02020603050405020304" pitchFamily="18" charset="0"/>
              </a:rPr>
              <a:t>8 to 12 treatments.</a:t>
            </a:r>
            <a:endParaRPr b="1" dirty="0" lang="en-US">
              <a:effectLst/>
              <a:ea typeface="Times New Roman" panose="02020603050405020304" pitchFamily="18" charset="0"/>
            </a:endParaRPr>
          </a:p>
          <a:p>
            <a:pPr marL="0" marR="0">
              <a:spcBef>
                <a:spcPts val="0"/>
              </a:spcBef>
              <a:spcAft>
                <a:spcPts val="0"/>
              </a:spcAft>
            </a:pPr>
            <a:r>
              <a:rPr dirty="0" lang="en-US">
                <a:ea typeface="Times New Roman" panose="02020603050405020304" pitchFamily="18" charset="0"/>
              </a:rPr>
              <a:t>Nurses are responsible for setting up treatment and for the safety of the patient. </a:t>
            </a:r>
          </a:p>
          <a:p>
            <a:pPr marL="0" marR="0">
              <a:spcBef>
                <a:spcPts val="0"/>
              </a:spcBef>
              <a:spcAft>
                <a:spcPts val="0"/>
              </a:spcAft>
            </a:pPr>
            <a:r>
              <a:rPr dirty="0" lang="en-US">
                <a:ea typeface="Times New Roman" panose="02020603050405020304" pitchFamily="18" charset="0"/>
              </a:rPr>
              <a:t>Although deaths during treatments are rare, the usual supply of emergency equipment must be at hand</a:t>
            </a:r>
            <a:r>
              <a:rPr dirty="0" lang="en-US">
                <a:latin typeface="Arial" panose="020B0604020202020204" pitchFamily="34" charset="0"/>
                <a:ea typeface="Times New Roman" panose="02020603050405020304" pitchFamily="18" charset="0"/>
              </a:rPr>
              <a:t>.</a:t>
            </a:r>
            <a:endParaRPr dirty="0" sz="4000" lang="en-US">
              <a:effectLst/>
              <a:latin typeface="Times New Roman" panose="02020603050405020304" pitchFamily="18" charset="0"/>
              <a:ea typeface="Times New Roman" panose="02020603050405020304" pitchFamily="18" charset="0"/>
            </a:endParaRPr>
          </a:p>
          <a:p>
            <a:endParaRPr dirty="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670" name="Title 1"/>
          <p:cNvSpPr>
            <a:spLocks noGrp="1"/>
          </p:cNvSpPr>
          <p:nvPr>
            <p:ph type="title"/>
          </p:nvPr>
        </p:nvSpPr>
        <p:spPr>
          <a:xfrm>
            <a:off x="838200" y="343610"/>
            <a:ext cx="10515600" cy="1325563"/>
          </a:xfrm>
        </p:spPr>
        <p:txBody>
          <a:bodyPr/>
          <a:p>
            <a:r>
              <a:rPr dirty="0" lang="en-US"/>
              <a:t>                                  ECT cont.’</a:t>
            </a:r>
          </a:p>
        </p:txBody>
      </p:sp>
      <p:sp>
        <p:nvSpPr>
          <p:cNvPr id="1048671" name="Content Placeholder 2"/>
          <p:cNvSpPr>
            <a:spLocks noGrp="1"/>
          </p:cNvSpPr>
          <p:nvPr>
            <p:ph idx="1"/>
          </p:nvPr>
        </p:nvSpPr>
        <p:spPr/>
        <p:txBody>
          <a:bodyPr/>
          <a:p>
            <a:pPr fontAlgn="base" lvl="0">
              <a:lnSpc>
                <a:spcPct val="100000"/>
              </a:lnSpc>
              <a:spcBef>
                <a:spcPts val="575"/>
              </a:spcBef>
              <a:spcAft>
                <a:spcPct val="0"/>
              </a:spcAft>
              <a:buClr>
                <a:schemeClr val="tx1"/>
              </a:buClr>
              <a:buSzPct val="85000"/>
            </a:pPr>
            <a:r>
              <a:rPr altLang="en-US" dirty="0" sz="2600" lang="en-US">
                <a:solidFill>
                  <a:prstClr val="black"/>
                </a:solidFill>
              </a:rPr>
              <a:t>Direct ECT given in absence of anaesthesea &amp; muscular relaxation</a:t>
            </a:r>
          </a:p>
          <a:p>
            <a:pPr fontAlgn="base" lvl="0">
              <a:lnSpc>
                <a:spcPct val="100000"/>
              </a:lnSpc>
              <a:spcBef>
                <a:spcPts val="575"/>
              </a:spcBef>
              <a:spcAft>
                <a:spcPct val="0"/>
              </a:spcAft>
              <a:buClr>
                <a:schemeClr val="tx1"/>
              </a:buClr>
              <a:buSzPct val="85000"/>
            </a:pPr>
            <a:r>
              <a:rPr altLang="en-US" dirty="0" sz="2600" lang="en-US">
                <a:solidFill>
                  <a:prstClr val="black"/>
                </a:solidFill>
              </a:rPr>
              <a:t>Modified ECT  administered under drug induced muscular relaxation &amp; GA</a:t>
            </a:r>
          </a:p>
          <a:p>
            <a:pPr fontAlgn="base" lvl="0">
              <a:lnSpc>
                <a:spcPct val="100000"/>
              </a:lnSpc>
              <a:spcBef>
                <a:spcPts val="575"/>
              </a:spcBef>
              <a:spcAft>
                <a:spcPct val="0"/>
              </a:spcAft>
              <a:buClr>
                <a:schemeClr val="tx1"/>
              </a:buClr>
              <a:buSzPct val="85000"/>
            </a:pPr>
            <a:r>
              <a:rPr altLang="en-US" dirty="0" sz="2600" lang="en-US">
                <a:solidFill>
                  <a:prstClr val="black"/>
                </a:solidFill>
              </a:rPr>
              <a:t> OR Bilateral Vs. Unilateral ECT</a:t>
            </a:r>
          </a:p>
          <a:p>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8672" name="Content Placeholder 2"/>
          <p:cNvSpPr>
            <a:spLocks noGrp="1"/>
          </p:cNvSpPr>
          <p:nvPr>
            <p:ph idx="1"/>
          </p:nvPr>
        </p:nvSpPr>
        <p:spPr>
          <a:xfrm>
            <a:off x="838200" y="247426"/>
            <a:ext cx="10515600" cy="6336254"/>
          </a:xfrm>
        </p:spPr>
        <p:txBody>
          <a:bodyPr/>
          <a:p>
            <a:pPr indent="0" marL="0">
              <a:buNone/>
            </a:pPr>
            <a:r>
              <a:rPr dirty="0" lang="en-US"/>
              <a:t>                                             </a:t>
            </a:r>
            <a:r>
              <a:rPr b="1" dirty="0" sz="3200" lang="en-US"/>
              <a:t>Indication for ECT</a:t>
            </a:r>
          </a:p>
          <a:p>
            <a:pPr indent="-274320" lvl="0" marL="274320">
              <a:spcBef>
                <a:spcPts val="580"/>
              </a:spcBef>
              <a:buSzPct val="85000"/>
              <a:buFont typeface="Wingdings 2"/>
              <a:buChar char=""/>
            </a:pPr>
            <a:r>
              <a:rPr dirty="0" sz="2600" lang="en-US">
                <a:solidFill>
                  <a:prstClr val="black"/>
                </a:solidFill>
              </a:rPr>
              <a:t>Major depression with stupor or suicidal risk, poor feeding etc.</a:t>
            </a:r>
          </a:p>
          <a:p>
            <a:pPr indent="-274320" lvl="0" marL="274320">
              <a:spcBef>
                <a:spcPts val="580"/>
              </a:spcBef>
              <a:buSzPct val="85000"/>
              <a:buFont typeface="Wingdings 2"/>
              <a:buChar char=""/>
            </a:pPr>
            <a:r>
              <a:rPr dirty="0" sz="2600" lang="en-US">
                <a:solidFill>
                  <a:prstClr val="black"/>
                </a:solidFill>
              </a:rPr>
              <a:t>Suicidal patients.</a:t>
            </a:r>
          </a:p>
          <a:p>
            <a:pPr indent="-274320" lvl="0" marL="274320">
              <a:spcBef>
                <a:spcPts val="580"/>
              </a:spcBef>
              <a:buSzPct val="85000"/>
              <a:buFont typeface="Wingdings 2"/>
              <a:buChar char=""/>
            </a:pPr>
            <a:r>
              <a:rPr dirty="0" sz="2600" lang="en-US">
                <a:solidFill>
                  <a:prstClr val="black"/>
                </a:solidFill>
              </a:rPr>
              <a:t>Where TCAs are contraindicated e.g. in cardiac disease</a:t>
            </a:r>
          </a:p>
          <a:p>
            <a:pPr indent="-274320" lvl="0" marL="274320">
              <a:spcBef>
                <a:spcPts val="580"/>
              </a:spcBef>
              <a:buSzPct val="85000"/>
              <a:buFont typeface="Wingdings 2"/>
              <a:buChar char=""/>
            </a:pPr>
            <a:r>
              <a:rPr dirty="0" sz="2600" lang="en-US">
                <a:solidFill>
                  <a:prstClr val="black"/>
                </a:solidFill>
              </a:rPr>
              <a:t>Organic mental disorders</a:t>
            </a:r>
          </a:p>
          <a:p>
            <a:pPr indent="-274320" lvl="0" marL="274320">
              <a:spcBef>
                <a:spcPts val="580"/>
              </a:spcBef>
              <a:buSzPct val="85000"/>
              <a:buFont typeface="Wingdings 2"/>
              <a:buChar char=""/>
            </a:pPr>
            <a:r>
              <a:rPr dirty="0" sz="2600" lang="en-US">
                <a:solidFill>
                  <a:prstClr val="black"/>
                </a:solidFill>
              </a:rPr>
              <a:t>Severe psychosis (catatonic  schizophrenia or mania)</a:t>
            </a:r>
          </a:p>
          <a:p>
            <a:pPr indent="-274320" lvl="0" marL="274320">
              <a:spcBef>
                <a:spcPts val="580"/>
              </a:spcBef>
              <a:buSzPct val="85000"/>
              <a:buFont typeface="Wingdings 2"/>
              <a:buChar char=""/>
            </a:pPr>
            <a:r>
              <a:rPr dirty="0" sz="2600" lang="en-US">
                <a:solidFill>
                  <a:prstClr val="black"/>
                </a:solidFill>
              </a:rPr>
              <a:t>Where drug therapy in not effective.</a:t>
            </a:r>
          </a:p>
          <a:p>
            <a:pPr indent="-274320" lvl="0" marL="274320">
              <a:spcBef>
                <a:spcPts val="580"/>
              </a:spcBef>
              <a:buSzPct val="85000"/>
              <a:buFont typeface="Wingdings 2"/>
              <a:buChar char=""/>
            </a:pPr>
            <a:r>
              <a:rPr dirty="0" sz="2600" lang="en-US">
                <a:solidFill>
                  <a:prstClr val="black"/>
                </a:solidFill>
              </a:rPr>
              <a:t>Patients refusing to eat</a:t>
            </a:r>
          </a:p>
          <a:p>
            <a:pPr indent="-274320" lvl="0" marL="274320">
              <a:spcBef>
                <a:spcPts val="580"/>
              </a:spcBef>
              <a:buSzPct val="85000"/>
              <a:buFont typeface="Wingdings 2"/>
              <a:buChar char=""/>
            </a:pPr>
            <a:r>
              <a:rPr dirty="0" sz="2600" lang="en-US">
                <a:solidFill>
                  <a:prstClr val="black"/>
                </a:solidFill>
              </a:rPr>
              <a:t>Catatonic schizophrenia.</a:t>
            </a:r>
          </a:p>
          <a:p>
            <a:pPr indent="-274320" lvl="0" marL="274320">
              <a:spcBef>
                <a:spcPts val="580"/>
              </a:spcBef>
              <a:buSzPct val="85000"/>
              <a:buFont typeface="Wingdings 2"/>
              <a:buChar char=""/>
            </a:pPr>
            <a:r>
              <a:rPr dirty="0" sz="2600" lang="en-US">
                <a:solidFill>
                  <a:prstClr val="black"/>
                </a:solidFill>
              </a:rPr>
              <a:t>Psychosis associated with pregnancy and child birth.</a:t>
            </a:r>
          </a:p>
          <a:p>
            <a:pPr indent="-274320" lvl="0" marL="274320">
              <a:spcBef>
                <a:spcPts val="580"/>
              </a:spcBef>
              <a:buSzPct val="85000"/>
              <a:buFont typeface="Wingdings 2"/>
              <a:buChar char=""/>
            </a:pPr>
            <a:r>
              <a:rPr dirty="0" sz="2600" lang="en-US">
                <a:solidFill>
                  <a:prstClr val="black"/>
                </a:solidFill>
              </a:rPr>
              <a:t>Bipolar disorders.</a:t>
            </a:r>
          </a:p>
          <a:p>
            <a:pPr indent="0" marL="0">
              <a:buNone/>
            </a:pPr>
            <a:endParaRPr b="1" dirty="0" sz="320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673" name="Content Placeholder 2"/>
          <p:cNvSpPr>
            <a:spLocks noGrp="1"/>
          </p:cNvSpPr>
          <p:nvPr>
            <p:ph idx="1"/>
          </p:nvPr>
        </p:nvSpPr>
        <p:spPr>
          <a:xfrm>
            <a:off x="838200" y="301214"/>
            <a:ext cx="10515600" cy="6196405"/>
          </a:xfrm>
        </p:spPr>
        <p:txBody>
          <a:bodyPr>
            <a:normAutofit/>
          </a:bodyPr>
          <a:p>
            <a:pPr indent="0" marL="0">
              <a:buNone/>
            </a:pPr>
            <a:r>
              <a:rPr dirty="0" sz="3600" lang="en-US"/>
              <a:t>                          contraindication for ECT</a:t>
            </a:r>
          </a:p>
          <a:p>
            <a:pPr lvl="0">
              <a:lnSpc>
                <a:spcPct val="100000"/>
              </a:lnSpc>
              <a:spcBef>
                <a:spcPts val="580"/>
              </a:spcBef>
              <a:buSzPct val="85000"/>
            </a:pPr>
            <a:r>
              <a:rPr dirty="0" lang="en-US">
                <a:solidFill>
                  <a:prstClr val="black"/>
                </a:solidFill>
              </a:rPr>
              <a:t>Brain tumors</a:t>
            </a:r>
          </a:p>
          <a:p>
            <a:pPr lvl="0">
              <a:lnSpc>
                <a:spcPct val="100000"/>
              </a:lnSpc>
              <a:spcBef>
                <a:spcPts val="580"/>
              </a:spcBef>
              <a:buSzPct val="85000"/>
            </a:pPr>
            <a:r>
              <a:rPr dirty="0" lang="en-US">
                <a:solidFill>
                  <a:prstClr val="black"/>
                </a:solidFill>
              </a:rPr>
              <a:t>Cerebral hemorrhage</a:t>
            </a:r>
          </a:p>
          <a:p>
            <a:pPr lvl="0">
              <a:lnSpc>
                <a:spcPct val="100000"/>
              </a:lnSpc>
              <a:spcBef>
                <a:spcPts val="580"/>
              </a:spcBef>
              <a:buSzPct val="85000"/>
            </a:pPr>
            <a:r>
              <a:rPr dirty="0" lang="en-US">
                <a:solidFill>
                  <a:prstClr val="black"/>
                </a:solidFill>
              </a:rPr>
              <a:t>Acute myocardial infarction</a:t>
            </a:r>
          </a:p>
          <a:p>
            <a:pPr lvl="0">
              <a:lnSpc>
                <a:spcPct val="100000"/>
              </a:lnSpc>
              <a:spcBef>
                <a:spcPts val="580"/>
              </a:spcBef>
              <a:buSzPct val="85000"/>
            </a:pPr>
            <a:r>
              <a:rPr dirty="0" lang="en-US">
                <a:solidFill>
                  <a:prstClr val="black"/>
                </a:solidFill>
              </a:rPr>
              <a:t>Congestive heart failure</a:t>
            </a:r>
          </a:p>
          <a:p>
            <a:pPr lvl="0">
              <a:lnSpc>
                <a:spcPct val="100000"/>
              </a:lnSpc>
              <a:spcBef>
                <a:spcPts val="580"/>
              </a:spcBef>
              <a:buSzPct val="85000"/>
            </a:pPr>
            <a:r>
              <a:rPr dirty="0" lang="en-US">
                <a:solidFill>
                  <a:prstClr val="black"/>
                </a:solidFill>
              </a:rPr>
              <a:t>Pneumonia or aortic aneurysm</a:t>
            </a:r>
          </a:p>
          <a:p>
            <a:pPr lvl="0">
              <a:lnSpc>
                <a:spcPct val="100000"/>
              </a:lnSpc>
              <a:spcBef>
                <a:spcPts val="580"/>
              </a:spcBef>
              <a:buSzPct val="85000"/>
            </a:pPr>
            <a:r>
              <a:rPr dirty="0" lang="en-US">
                <a:solidFill>
                  <a:prstClr val="black"/>
                </a:solidFill>
              </a:rPr>
              <a:t>Retinal detachment</a:t>
            </a:r>
          </a:p>
          <a:p>
            <a:pPr lvl="0">
              <a:lnSpc>
                <a:spcPct val="100000"/>
              </a:lnSpc>
              <a:spcBef>
                <a:spcPts val="580"/>
              </a:spcBef>
              <a:buSzPct val="85000"/>
            </a:pPr>
            <a:r>
              <a:rPr dirty="0" lang="en-US">
                <a:solidFill>
                  <a:prstClr val="black"/>
                </a:solidFill>
              </a:rPr>
              <a:t>Increased intracranial pressure.</a:t>
            </a:r>
          </a:p>
          <a:p>
            <a:pPr lvl="0">
              <a:lnSpc>
                <a:spcPct val="100000"/>
              </a:lnSpc>
              <a:spcBef>
                <a:spcPts val="580"/>
              </a:spcBef>
              <a:buSzPct val="85000"/>
            </a:pPr>
            <a:r>
              <a:rPr dirty="0" lang="en-US">
                <a:solidFill>
                  <a:prstClr val="black"/>
                </a:solidFill>
              </a:rPr>
              <a:t>Severe heart disease e.g. CCF.</a:t>
            </a:r>
          </a:p>
          <a:p>
            <a:pPr lvl="0">
              <a:lnSpc>
                <a:spcPct val="100000"/>
              </a:lnSpc>
              <a:spcBef>
                <a:spcPts val="580"/>
              </a:spcBef>
              <a:buSzPct val="85000"/>
            </a:pPr>
            <a:r>
              <a:rPr dirty="0" lang="en-US">
                <a:solidFill>
                  <a:prstClr val="black"/>
                </a:solidFill>
              </a:rPr>
              <a:t>Advanced pregnancy</a:t>
            </a:r>
          </a:p>
          <a:p>
            <a:pPr lvl="0">
              <a:lnSpc>
                <a:spcPct val="100000"/>
              </a:lnSpc>
              <a:spcBef>
                <a:spcPts val="580"/>
              </a:spcBef>
              <a:buSzPct val="85000"/>
            </a:pPr>
            <a:r>
              <a:rPr dirty="0" lang="en-US">
                <a:solidFill>
                  <a:prstClr val="black"/>
                </a:solidFill>
              </a:rPr>
              <a:t>Any other  conditions anesthesia is contra-indicated.</a:t>
            </a:r>
          </a:p>
          <a:p>
            <a:pPr lvl="0">
              <a:lnSpc>
                <a:spcPct val="100000"/>
              </a:lnSpc>
              <a:spcBef>
                <a:spcPts val="580"/>
              </a:spcBef>
              <a:buSzPct val="85000"/>
            </a:pPr>
            <a:r>
              <a:rPr dirty="0" lang="en-US" u="sng">
                <a:solidFill>
                  <a:prstClr val="black"/>
                </a:solidFill>
              </a:rPr>
              <a:t>Assignment; </a:t>
            </a:r>
            <a:r>
              <a:rPr dirty="0" lang="en-US">
                <a:solidFill>
                  <a:prstClr val="black"/>
                </a:solidFill>
              </a:rPr>
              <a:t>Role of  a nurse pre and post ECT</a:t>
            </a:r>
            <a:r>
              <a:rPr dirty="0" sz="2400" lang="en-US">
                <a:solidFill>
                  <a:prstClr val="black"/>
                </a:solidFill>
                <a:latin typeface="Perpetua"/>
              </a:rPr>
              <a:t>.</a:t>
            </a:r>
          </a:p>
          <a:p>
            <a:pPr indent="0" marL="0">
              <a:buNone/>
            </a:pPr>
            <a:endParaRPr dirty="0" sz="360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8674" name="Content Placeholder 2"/>
          <p:cNvSpPr>
            <a:spLocks noGrp="1"/>
          </p:cNvSpPr>
          <p:nvPr>
            <p:ph idx="1"/>
          </p:nvPr>
        </p:nvSpPr>
        <p:spPr>
          <a:xfrm>
            <a:off x="569259" y="211978"/>
            <a:ext cx="10515600" cy="6436248"/>
          </a:xfrm>
        </p:spPr>
        <p:txBody>
          <a:bodyPr>
            <a:normAutofit fontScale="77500" lnSpcReduction="20000"/>
          </a:bodyPr>
          <a:p>
            <a:pPr indent="0" marL="0" marR="0">
              <a:lnSpc>
                <a:spcPct val="120000"/>
              </a:lnSpc>
              <a:spcBef>
                <a:spcPts val="0"/>
              </a:spcBef>
              <a:spcAft>
                <a:spcPts val="0"/>
              </a:spcAft>
              <a:buNone/>
            </a:pPr>
            <a:r>
              <a:rPr b="1" dirty="0" lang="en-US">
                <a:ea typeface="Times New Roman" panose="02020603050405020304" pitchFamily="18" charset="0"/>
              </a:rPr>
              <a:t>                                    </a:t>
            </a:r>
            <a:r>
              <a:rPr b="1" dirty="0" sz="4200" lang="en-US">
                <a:ea typeface="Times New Roman" panose="02020603050405020304" pitchFamily="18" charset="0"/>
              </a:rPr>
              <a:t>Psychotherapy</a:t>
            </a:r>
            <a:endParaRPr dirty="0" sz="4200" lang="en-US">
              <a:effectLst/>
              <a:ea typeface="Times New Roman" panose="02020603050405020304" pitchFamily="18" charset="0"/>
            </a:endParaRPr>
          </a:p>
          <a:p>
            <a:pPr marL="0" marR="0">
              <a:lnSpc>
                <a:spcPct val="120000"/>
              </a:lnSpc>
              <a:spcBef>
                <a:spcPts val="0"/>
              </a:spcBef>
              <a:spcAft>
                <a:spcPts val="0"/>
              </a:spcAft>
            </a:pPr>
            <a:r>
              <a:rPr dirty="0" lang="en-US">
                <a:ea typeface="Times New Roman" panose="02020603050405020304" pitchFamily="18" charset="0"/>
              </a:rPr>
              <a:t>This is a form of treatment involving communication between the patient and the therapist, with the aim of modifying and </a:t>
            </a:r>
            <a:br>
              <a:rPr dirty="0" lang="en-US">
                <a:ea typeface="Times New Roman" panose="02020603050405020304" pitchFamily="18" charset="0"/>
              </a:rPr>
            </a:br>
            <a:r>
              <a:rPr dirty="0" lang="en-US">
                <a:ea typeface="Times New Roman" panose="02020603050405020304" pitchFamily="18" charset="0"/>
              </a:rPr>
              <a:t>alleviating illness. </a:t>
            </a:r>
            <a:endParaRPr dirty="0" sz="4000" lang="en-US">
              <a:effectLst/>
              <a:ea typeface="Times New Roman" panose="02020603050405020304" pitchFamily="18" charset="0"/>
            </a:endParaRPr>
          </a:p>
          <a:p>
            <a:pPr marL="0" marR="0">
              <a:lnSpc>
                <a:spcPct val="120000"/>
              </a:lnSpc>
              <a:spcBef>
                <a:spcPts val="0"/>
              </a:spcBef>
              <a:spcAft>
                <a:spcPts val="0"/>
              </a:spcAft>
            </a:pPr>
            <a:r>
              <a:rPr dirty="0" lang="en-US">
                <a:ea typeface="Times New Roman" panose="02020603050405020304" pitchFamily="18" charset="0"/>
              </a:rPr>
              <a:t>A professional relationship is established, with the patient aimed at removing, modifying or mitigating the existing symptoms or disturbance patterns of behaviour or promotion of positive personality, growth and development.</a:t>
            </a:r>
            <a:endParaRPr dirty="0" sz="4000" lang="en-US">
              <a:effectLst/>
              <a:ea typeface="Times New Roman" panose="02020603050405020304" pitchFamily="18" charset="0"/>
            </a:endParaRPr>
          </a:p>
          <a:p>
            <a:pPr indent="0" marL="0" marR="0">
              <a:lnSpc>
                <a:spcPct val="120000"/>
              </a:lnSpc>
              <a:spcBef>
                <a:spcPts val="0"/>
              </a:spcBef>
              <a:spcAft>
                <a:spcPts val="0"/>
              </a:spcAft>
              <a:buNone/>
            </a:pPr>
            <a:r>
              <a:rPr dirty="0" lang="en-US">
                <a:ea typeface="Times New Roman" panose="02020603050405020304" pitchFamily="18" charset="0"/>
              </a:rPr>
              <a:t>There are two main types of psychotherapy:</a:t>
            </a:r>
            <a:endParaRPr dirty="0" sz="4000" lang="en-US">
              <a:ea typeface="Times New Roman" panose="02020603050405020304" pitchFamily="18" charset="0"/>
            </a:endParaRPr>
          </a:p>
          <a:p>
            <a:pPr marR="0">
              <a:lnSpc>
                <a:spcPct val="120000"/>
              </a:lnSpc>
              <a:spcBef>
                <a:spcPts val="0"/>
              </a:spcBef>
              <a:spcAft>
                <a:spcPts val="0"/>
              </a:spcAft>
              <a:buFont typeface="Wingdings" panose="05000000000000000000" pitchFamily="2" charset="2"/>
              <a:buChar char="Ø"/>
            </a:pPr>
            <a:r>
              <a:rPr b="1" dirty="0" lang="en-US">
                <a:ea typeface="Times New Roman" panose="02020603050405020304" pitchFamily="18" charset="0"/>
              </a:rPr>
              <a:t>Individual psychotherapy</a:t>
            </a:r>
            <a:endParaRPr b="1" dirty="0" sz="4000" lang="en-US">
              <a:ea typeface="Times New Roman" panose="02020603050405020304" pitchFamily="18" charset="0"/>
            </a:endParaRPr>
          </a:p>
          <a:p>
            <a:pPr marR="0">
              <a:lnSpc>
                <a:spcPct val="120000"/>
              </a:lnSpc>
              <a:spcBef>
                <a:spcPts val="0"/>
              </a:spcBef>
              <a:spcAft>
                <a:spcPts val="0"/>
              </a:spcAft>
              <a:buFont typeface="Wingdings" panose="05000000000000000000" pitchFamily="2" charset="2"/>
              <a:buChar char="Ø"/>
            </a:pPr>
            <a:r>
              <a:rPr b="1" dirty="0" lang="en-US">
                <a:ea typeface="Times New Roman" panose="02020603050405020304" pitchFamily="18" charset="0"/>
              </a:rPr>
              <a:t>Group psychotherapy</a:t>
            </a:r>
            <a:endParaRPr b="1" dirty="0" sz="4000" lang="en-US">
              <a:effectLst/>
              <a:ea typeface="Times New Roman" panose="02020603050405020304" pitchFamily="18" charset="0"/>
            </a:endParaRPr>
          </a:p>
          <a:p>
            <a:pPr indent="0" marL="0" marR="0">
              <a:spcBef>
                <a:spcPts val="0"/>
              </a:spcBef>
              <a:spcAft>
                <a:spcPts val="0"/>
              </a:spcAft>
              <a:buNone/>
            </a:pPr>
            <a:r>
              <a:rPr b="1" dirty="0" lang="en-US">
                <a:ea typeface="Times New Roman" panose="02020603050405020304" pitchFamily="18" charset="0"/>
              </a:rPr>
              <a:t>                                 </a:t>
            </a:r>
            <a:r>
              <a:rPr b="1" dirty="0" sz="4200" lang="en-US">
                <a:ea typeface="Times New Roman" panose="02020603050405020304" pitchFamily="18" charset="0"/>
              </a:rPr>
              <a:t>         Individual Psychotherapy</a:t>
            </a:r>
            <a:endParaRPr b="1" dirty="0" sz="4200" lang="en-US">
              <a:effectLst/>
              <a:ea typeface="Times New Roman" panose="02020603050405020304" pitchFamily="18" charset="0"/>
            </a:endParaRPr>
          </a:p>
          <a:p>
            <a:pPr indent="0" marL="0" marR="0">
              <a:lnSpc>
                <a:spcPct val="120000"/>
              </a:lnSpc>
              <a:spcBef>
                <a:spcPts val="0"/>
              </a:spcBef>
              <a:spcAft>
                <a:spcPts val="0"/>
              </a:spcAft>
              <a:buNone/>
            </a:pPr>
            <a:r>
              <a:rPr dirty="0" lang="en-US">
                <a:ea typeface="Times New Roman" panose="02020603050405020304" pitchFamily="18" charset="0"/>
              </a:rPr>
              <a:t> Individual psychotherapy can be further sub-divided into several categories. </a:t>
            </a:r>
            <a:endParaRPr dirty="0" sz="4000" lang="en-US">
              <a:effectLst/>
              <a:ea typeface="Times New Roman" panose="02020603050405020304" pitchFamily="18" charset="0"/>
            </a:endParaRPr>
          </a:p>
          <a:p>
            <a:pPr indent="0" marL="0" marR="0">
              <a:lnSpc>
                <a:spcPct val="120000"/>
              </a:lnSpc>
              <a:spcBef>
                <a:spcPts val="0"/>
              </a:spcBef>
              <a:spcAft>
                <a:spcPts val="0"/>
              </a:spcAft>
              <a:buNone/>
            </a:pPr>
            <a:r>
              <a:rPr dirty="0" lang="en-US">
                <a:ea typeface="Times New Roman" panose="02020603050405020304" pitchFamily="18" charset="0"/>
              </a:rPr>
              <a:t> </a:t>
            </a:r>
            <a:r>
              <a:rPr b="1" dirty="0" lang="en-US">
                <a:ea typeface="Times New Roman" panose="02020603050405020304" pitchFamily="18" charset="0"/>
              </a:rPr>
              <a:t>Supportive</a:t>
            </a: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This deals with current problems and helps the patient to overcome their symptoms and cope with them satisfactorily in future.</a:t>
            </a:r>
            <a:endParaRPr dirty="0" sz="4000" lang="en-US">
              <a:effectLst/>
              <a:ea typeface="Times New Roman" panose="02020603050405020304" pitchFamily="18" charset="0"/>
            </a:endParaRPr>
          </a:p>
          <a:p>
            <a:pPr indent="0" marL="0" marR="0">
              <a:lnSpc>
                <a:spcPct val="120000"/>
              </a:lnSpc>
              <a:spcBef>
                <a:spcPts val="0"/>
              </a:spcBef>
              <a:spcAft>
                <a:spcPts val="0"/>
              </a:spcAft>
              <a:buNone/>
            </a:pPr>
            <a:r>
              <a:rPr b="1" dirty="0" lang="en-US">
                <a:ea typeface="Times New Roman" panose="02020603050405020304" pitchFamily="18" charset="0"/>
              </a:rPr>
              <a:t> Suggestive</a:t>
            </a: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This is a therapeutic method based on the belief that the patient has the ability to modify their life's.</a:t>
            </a:r>
            <a:endParaRPr dirty="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307" name=""/>
        <p:cNvGrpSpPr/>
        <p:nvPr/>
      </p:nvGrpSpPr>
      <p:grpSpPr>
        <a:xfrm>
          <a:off x="0" y="0"/>
          <a:ext cx="0" cy="0"/>
          <a:chOff x="0" y="0"/>
          <a:chExt cx="0" cy="0"/>
        </a:xfrm>
      </p:grpSpPr>
      <p:sp>
        <p:nvSpPr>
          <p:cNvPr id="1048675" name="Content Placeholder 2"/>
          <p:cNvSpPr>
            <a:spLocks noGrp="1"/>
          </p:cNvSpPr>
          <p:nvPr>
            <p:ph idx="1"/>
          </p:nvPr>
        </p:nvSpPr>
        <p:spPr>
          <a:xfrm>
            <a:off x="838200" y="311972"/>
            <a:ext cx="10515600" cy="6336254"/>
          </a:xfrm>
        </p:spPr>
        <p:txBody>
          <a:bodyPr>
            <a:normAutofit fontScale="85000" lnSpcReduction="20000"/>
          </a:bodyPr>
          <a:p>
            <a:pPr indent="0" marL="0">
              <a:lnSpc>
                <a:spcPct val="120000"/>
              </a:lnSpc>
              <a:spcBef>
                <a:spcPts val="0"/>
              </a:spcBef>
              <a:buNone/>
            </a:pPr>
            <a:r>
              <a:rPr b="1" dirty="0" lang="en-US">
                <a:ea typeface="Times New Roman" panose="02020603050405020304" pitchFamily="18" charset="0"/>
              </a:rPr>
              <a:t>      individual therapy suggestive cont.’</a:t>
            </a:r>
          </a:p>
          <a:p>
            <a:pPr>
              <a:lnSpc>
                <a:spcPct val="120000"/>
              </a:lnSpc>
              <a:spcBef>
                <a:spcPts val="0"/>
              </a:spcBef>
            </a:pPr>
            <a:r>
              <a:rPr dirty="0" lang="en-US">
                <a:ea typeface="Times New Roman" panose="02020603050405020304" pitchFamily="18" charset="0"/>
              </a:rPr>
              <a:t>abnormal emotional behaviour by applying their willpower and common sense. </a:t>
            </a:r>
            <a:endParaRPr dirty="0" sz="4000" lang="en-US">
              <a:effectLst/>
              <a:ea typeface="Times New Roman" panose="02020603050405020304" pitchFamily="18" charset="0"/>
            </a:endParaRPr>
          </a:p>
          <a:p>
            <a:pPr>
              <a:lnSpc>
                <a:spcPct val="120000"/>
              </a:lnSpc>
              <a:spcBef>
                <a:spcPts val="0"/>
              </a:spcBef>
            </a:pPr>
            <a:r>
              <a:rPr dirty="0" lang="en-US">
                <a:ea typeface="Times New Roman" panose="02020603050405020304" pitchFamily="18" charset="0"/>
              </a:rPr>
              <a:t>Appeals are made to the patient’s reason and intelligence. This is to help them abandon neurotic aims and symptoms and enable them to regain self respect.</a:t>
            </a:r>
            <a:r>
              <a:rPr b="1" dirty="0" lang="en-US">
                <a:ea typeface="Times New Roman" panose="02020603050405020304" pitchFamily="18" charset="0"/>
              </a:rPr>
              <a:t>  </a:t>
            </a:r>
            <a:endParaRPr dirty="0" sz="4000" lang="en-US">
              <a:effectLst/>
              <a:ea typeface="Times New Roman" panose="02020603050405020304" pitchFamily="18" charset="0"/>
            </a:endParaRPr>
          </a:p>
          <a:p>
            <a:pPr indent="0" marL="0" marR="0">
              <a:lnSpc>
                <a:spcPct val="120000"/>
              </a:lnSpc>
              <a:spcBef>
                <a:spcPts val="0"/>
              </a:spcBef>
              <a:spcAft>
                <a:spcPts val="0"/>
              </a:spcAft>
              <a:buNone/>
            </a:pPr>
            <a:r>
              <a:rPr b="1" dirty="0" lang="en-US">
                <a:ea typeface="Times New Roman" panose="02020603050405020304" pitchFamily="18" charset="0"/>
              </a:rPr>
              <a:t>     Persuasive</a:t>
            </a:r>
            <a:r>
              <a:rPr dirty="0" lang="en-US">
                <a:ea typeface="Times New Roman" panose="02020603050405020304" pitchFamily="18" charset="0"/>
              </a:rPr>
              <a:t/>
            </a:r>
            <a:br>
              <a:rPr dirty="0" lang="en-US">
                <a:ea typeface="Times New Roman" panose="02020603050405020304" pitchFamily="18" charset="0"/>
              </a:rPr>
            </a:br>
            <a:r>
              <a:rPr dirty="0" lang="en-US">
                <a:ea typeface="Times New Roman" panose="02020603050405020304" pitchFamily="18" charset="0"/>
              </a:rPr>
              <a:t>This is the oldest form of psychotherapy.</a:t>
            </a:r>
          </a:p>
          <a:p>
            <a:pPr>
              <a:lnSpc>
                <a:spcPct val="120000"/>
              </a:lnSpc>
              <a:spcBef>
                <a:spcPts val="0"/>
              </a:spcBef>
            </a:pPr>
            <a:r>
              <a:rPr dirty="0" lang="en-US">
                <a:ea typeface="Times New Roman" panose="02020603050405020304" pitchFamily="18" charset="0"/>
              </a:rPr>
              <a:t> It is also widely used in </a:t>
            </a:r>
            <a:r>
              <a:rPr b="1" dirty="0" lang="en-US">
                <a:ea typeface="Times New Roman" panose="02020603050405020304" pitchFamily="18" charset="0"/>
              </a:rPr>
              <a:t>advertising, propaganda</a:t>
            </a:r>
            <a:r>
              <a:rPr dirty="0" lang="en-US">
                <a:ea typeface="Times New Roman" panose="02020603050405020304" pitchFamily="18" charset="0"/>
              </a:rPr>
              <a:t>, </a:t>
            </a:r>
            <a:r>
              <a:rPr b="1" dirty="0" lang="en-US">
                <a:ea typeface="Times New Roman" panose="02020603050405020304" pitchFamily="18" charset="0"/>
              </a:rPr>
              <a:t>religious</a:t>
            </a:r>
            <a:r>
              <a:rPr dirty="0" lang="en-US">
                <a:ea typeface="Times New Roman" panose="02020603050405020304" pitchFamily="18" charset="0"/>
              </a:rPr>
              <a:t> and </a:t>
            </a:r>
            <a:r>
              <a:rPr b="1" dirty="0" lang="en-US">
                <a:ea typeface="Times New Roman" panose="02020603050405020304" pitchFamily="18" charset="0"/>
              </a:rPr>
              <a:t>political</a:t>
            </a:r>
            <a:r>
              <a:rPr dirty="0" lang="en-US">
                <a:ea typeface="Times New Roman" panose="02020603050405020304" pitchFamily="18" charset="0"/>
              </a:rPr>
              <a:t> activities. </a:t>
            </a:r>
            <a:endParaRPr dirty="0" sz="4000" lang="en-US">
              <a:effectLst/>
              <a:ea typeface="Times New Roman" panose="02020603050405020304" pitchFamily="18" charset="0"/>
            </a:endParaRPr>
          </a:p>
          <a:p>
            <a:pPr indent="-457200" marR="0">
              <a:lnSpc>
                <a:spcPct val="120000"/>
              </a:lnSpc>
              <a:spcBef>
                <a:spcPts val="0"/>
              </a:spcBef>
              <a:spcAft>
                <a:spcPts val="0"/>
              </a:spcAft>
            </a:pPr>
            <a:r>
              <a:rPr dirty="0" lang="en-US">
                <a:ea typeface="Times New Roman" panose="02020603050405020304" pitchFamily="18" charset="0"/>
              </a:rPr>
              <a:t>It revolves around a state of artificially induced suggestibility known as hypnosis. The technique is aimed at narrowing the patient’s attention to the hypnotist alone.</a:t>
            </a:r>
            <a:endParaRPr dirty="0" sz="4000" lang="en-US">
              <a:effectLst/>
              <a:ea typeface="Times New Roman" panose="02020603050405020304" pitchFamily="18" charset="0"/>
            </a:endParaRPr>
          </a:p>
          <a:p>
            <a:pPr lvl="0">
              <a:lnSpc>
                <a:spcPct val="120000"/>
              </a:lnSpc>
              <a:spcBef>
                <a:spcPts val="580"/>
              </a:spcBef>
              <a:buSzPct val="85000"/>
            </a:pPr>
            <a:r>
              <a:rPr dirty="0" lang="en-US">
                <a:ea typeface="Times New Roman" panose="02020603050405020304" pitchFamily="18" charset="0"/>
              </a:rPr>
              <a:t>Hypnosis ranges from a light hypnotic state to a deep trance. The main purpose of hypnosis is psychological investigation.</a:t>
            </a:r>
          </a:p>
          <a:p>
            <a:pPr lvl="0">
              <a:lnSpc>
                <a:spcPct val="120000"/>
              </a:lnSpc>
              <a:spcBef>
                <a:spcPts val="580"/>
              </a:spcBef>
              <a:buSzPct val="85000"/>
            </a:pPr>
            <a:r>
              <a:rPr dirty="0" sz="2400" lang="en-US">
                <a:solidFill>
                  <a:prstClr val="black"/>
                </a:solidFill>
                <a:latin typeface="Perpetua"/>
              </a:rPr>
              <a:t> </a:t>
            </a:r>
            <a:r>
              <a:rPr dirty="0" sz="3000" lang="en-US">
                <a:solidFill>
                  <a:prstClr val="black"/>
                </a:solidFill>
              </a:rPr>
              <a:t>Used to </a:t>
            </a:r>
            <a:r>
              <a:rPr b="1" dirty="0" sz="3000" lang="en-US">
                <a:solidFill>
                  <a:prstClr val="black"/>
                </a:solidFill>
              </a:rPr>
              <a:t>treat stress related disorders</a:t>
            </a:r>
            <a:r>
              <a:rPr dirty="0" sz="3000" lang="en-US">
                <a:solidFill>
                  <a:prstClr val="black"/>
                </a:solidFill>
              </a:rPr>
              <a:t>, </a:t>
            </a:r>
            <a:r>
              <a:rPr b="1" dirty="0" sz="3000" lang="en-US">
                <a:solidFill>
                  <a:prstClr val="black"/>
                </a:solidFill>
              </a:rPr>
              <a:t>alcohol &amp; substance abuse</a:t>
            </a:r>
            <a:r>
              <a:rPr dirty="0" sz="3000" lang="en-US">
                <a:solidFill>
                  <a:prstClr val="black"/>
                </a:solidFill>
              </a:rPr>
              <a:t>, </a:t>
            </a:r>
            <a:r>
              <a:rPr b="1" dirty="0" sz="3000" lang="en-US">
                <a:solidFill>
                  <a:prstClr val="black"/>
                </a:solidFill>
              </a:rPr>
              <a:t>drug dependence, sexual disorders &amp; marital disharmony</a:t>
            </a:r>
          </a:p>
          <a:p>
            <a:pPr indent="0" marL="0" marR="0">
              <a:spcBef>
                <a:spcPts val="0"/>
              </a:spcBef>
              <a:spcAft>
                <a:spcPts val="0"/>
              </a:spcAft>
              <a:buNone/>
            </a:pPr>
            <a:endParaRPr dirty="0" lang="en-US">
              <a:ea typeface="Times New Roman" panose="02020603050405020304" pitchFamily="18" charset="0"/>
            </a:endParaRPr>
          </a:p>
          <a:p>
            <a:pPr indent="0" marL="0" marR="0">
              <a:spcBef>
                <a:spcPts val="0"/>
              </a:spcBef>
              <a:spcAft>
                <a:spcPts val="0"/>
              </a:spcAft>
              <a:buNone/>
            </a:pPr>
            <a:r>
              <a:rPr dirty="0" lang="en-US">
                <a:ea typeface="Times New Roman" panose="02020603050405020304" pitchFamily="18" charset="0"/>
              </a:rPr>
              <a:t> </a:t>
            </a:r>
            <a:endParaRPr dirty="0" sz="4000" lang="en-US">
              <a:effectLst/>
              <a:ea typeface="Times New Roman" panose="02020603050405020304" pitchFamily="18" charset="0"/>
            </a:endParaRPr>
          </a:p>
          <a:p>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676" name="Content Placeholder 2"/>
          <p:cNvSpPr>
            <a:spLocks noGrp="1"/>
          </p:cNvSpPr>
          <p:nvPr>
            <p:ph idx="1"/>
          </p:nvPr>
        </p:nvSpPr>
        <p:spPr>
          <a:xfrm>
            <a:off x="838200" y="301214"/>
            <a:ext cx="10515600" cy="6347012"/>
          </a:xfrm>
        </p:spPr>
        <p:txBody>
          <a:bodyPr>
            <a:normAutofit fontScale="85000" lnSpcReduction="20000"/>
          </a:bodyPr>
          <a:p>
            <a:pPr algn="just" indent="0" marL="0" marR="0">
              <a:spcBef>
                <a:spcPts val="0"/>
              </a:spcBef>
              <a:spcAft>
                <a:spcPts val="0"/>
              </a:spcAft>
              <a:buNone/>
            </a:pPr>
            <a:r>
              <a:rPr b="1" dirty="0" sz="3600" lang="en-US"/>
              <a:t> </a:t>
            </a:r>
            <a:r>
              <a:rPr dirty="0" sz="3600" lang="en-US">
                <a:effectLst/>
                <a:latin typeface="Arial" panose="020B0604020202020204" pitchFamily="34" charset="0"/>
                <a:ea typeface="Times New Roman" panose="02020603050405020304" pitchFamily="18" charset="0"/>
              </a:rPr>
              <a:t> </a:t>
            </a:r>
            <a:r>
              <a:rPr b="1" dirty="0" sz="3000" lang="en-US">
                <a:solidFill>
                  <a:prstClr val="black"/>
                </a:solidFill>
              </a:rPr>
              <a:t>                                  Group therapy</a:t>
            </a:r>
            <a:endParaRPr dirty="0" sz="3000" lang="en-US">
              <a:effectLst/>
              <a:latin typeface="Times New Roman" panose="02020603050405020304" pitchFamily="18" charset="0"/>
              <a:ea typeface="Times New Roman" panose="02020603050405020304" pitchFamily="18" charset="0"/>
            </a:endParaRPr>
          </a:p>
          <a:p>
            <a:pPr marL="0" marR="0">
              <a:lnSpc>
                <a:spcPct val="120000"/>
              </a:lnSpc>
              <a:spcBef>
                <a:spcPts val="0"/>
              </a:spcBef>
              <a:spcAft>
                <a:spcPts val="0"/>
              </a:spcAft>
            </a:pPr>
            <a:r>
              <a:rPr dirty="0" sz="3000" lang="en-US">
                <a:effectLst/>
                <a:ea typeface="Times New Roman" panose="02020603050405020304" pitchFamily="18" charset="0"/>
              </a:rPr>
              <a:t>The treatment of the patient by psychotherapy in groups was first introduced as a time saving measure, but subsequent experience demonstrated that, the method had </a:t>
            </a:r>
            <a:r>
              <a:rPr b="1" dirty="0" sz="3000" lang="en-US">
                <a:effectLst/>
                <a:ea typeface="Times New Roman" panose="02020603050405020304" pitchFamily="18" charset="0"/>
              </a:rPr>
              <a:t>special therapeutic value</a:t>
            </a:r>
            <a:r>
              <a:rPr dirty="0" sz="3000" lang="en-US">
                <a:effectLst/>
                <a:ea typeface="Times New Roman" panose="02020603050405020304" pitchFamily="18" charset="0"/>
              </a:rPr>
              <a:t>, which did not occur in individual psychotherapy </a:t>
            </a:r>
          </a:p>
          <a:p>
            <a:pPr>
              <a:lnSpc>
                <a:spcPct val="120000"/>
              </a:lnSpc>
              <a:spcBef>
                <a:spcPts val="0"/>
              </a:spcBef>
            </a:pPr>
            <a:endParaRPr dirty="0" sz="3000" lang="en-US">
              <a:ea typeface="Times New Roman" panose="02020603050405020304" pitchFamily="18" charset="0"/>
            </a:endParaRPr>
          </a:p>
          <a:p>
            <a:pPr>
              <a:lnSpc>
                <a:spcPct val="120000"/>
              </a:lnSpc>
              <a:spcBef>
                <a:spcPts val="0"/>
              </a:spcBef>
            </a:pPr>
            <a:r>
              <a:rPr dirty="0" sz="3000" lang="en-US">
                <a:effectLst/>
                <a:ea typeface="Times New Roman" panose="02020603050405020304" pitchFamily="18" charset="0"/>
              </a:rPr>
              <a:t>There are several benefits associated with the group therapy method. These include:</a:t>
            </a:r>
            <a:endParaRPr dirty="0" sz="3000" lang="en-US">
              <a:ea typeface="Times New Roman" panose="02020603050405020304" pitchFamily="18" charset="0"/>
            </a:endParaRPr>
          </a:p>
          <a:p>
            <a:pPr>
              <a:lnSpc>
                <a:spcPct val="120000"/>
              </a:lnSpc>
              <a:spcBef>
                <a:spcPts val="0"/>
              </a:spcBef>
              <a:buFont typeface="Wingdings" panose="05000000000000000000" pitchFamily="2" charset="2"/>
              <a:buChar char="Ø"/>
            </a:pPr>
            <a:r>
              <a:rPr dirty="0" sz="3000" lang="en-US">
                <a:effectLst/>
                <a:ea typeface="Times New Roman" panose="02020603050405020304" pitchFamily="18" charset="0"/>
              </a:rPr>
              <a:t>Re-education of the patient with a view towards altering attitudes and </a:t>
            </a:r>
            <a:br>
              <a:rPr dirty="0" sz="3000" lang="en-US">
                <a:effectLst/>
                <a:ea typeface="Times New Roman" panose="02020603050405020304" pitchFamily="18" charset="0"/>
              </a:rPr>
            </a:br>
            <a:r>
              <a:rPr dirty="0" sz="3000" lang="en-US">
                <a:effectLst/>
                <a:ea typeface="Times New Roman" panose="02020603050405020304" pitchFamily="18" charset="0"/>
              </a:rPr>
              <a:t>behaviour pattern;</a:t>
            </a:r>
            <a:endParaRPr dirty="0" sz="3000" lang="en-US">
              <a:ea typeface="Times New Roman" panose="02020603050405020304" pitchFamily="18" charset="0"/>
            </a:endParaRPr>
          </a:p>
          <a:p>
            <a:pPr>
              <a:lnSpc>
                <a:spcPct val="120000"/>
              </a:lnSpc>
              <a:spcBef>
                <a:spcPts val="0"/>
              </a:spcBef>
              <a:buFont typeface="Wingdings" panose="05000000000000000000" pitchFamily="2" charset="2"/>
              <a:buChar char="Ø"/>
            </a:pPr>
            <a:r>
              <a:rPr dirty="0" sz="3000" lang="en-US">
                <a:effectLst/>
                <a:ea typeface="Times New Roman" panose="02020603050405020304" pitchFamily="18" charset="0"/>
              </a:rPr>
              <a:t>Socialization;</a:t>
            </a:r>
            <a:endParaRPr dirty="0" sz="3000" lang="en-US">
              <a:ea typeface="Times New Roman" panose="02020603050405020304" pitchFamily="18" charset="0"/>
            </a:endParaRPr>
          </a:p>
          <a:p>
            <a:pPr>
              <a:lnSpc>
                <a:spcPct val="120000"/>
              </a:lnSpc>
              <a:spcBef>
                <a:spcPts val="0"/>
              </a:spcBef>
              <a:buFont typeface="Wingdings" panose="05000000000000000000" pitchFamily="2" charset="2"/>
              <a:buChar char="Ø"/>
            </a:pPr>
            <a:r>
              <a:rPr dirty="0" sz="3000" lang="en-US">
                <a:effectLst/>
                <a:ea typeface="Times New Roman" panose="02020603050405020304" pitchFamily="18" charset="0"/>
              </a:rPr>
              <a:t>Improved adjustment and adaptation to reality;</a:t>
            </a:r>
            <a:endParaRPr dirty="0" sz="3000" lang="en-US">
              <a:ea typeface="Times New Roman" panose="02020603050405020304" pitchFamily="18" charset="0"/>
            </a:endParaRPr>
          </a:p>
          <a:p>
            <a:pPr>
              <a:lnSpc>
                <a:spcPct val="120000"/>
              </a:lnSpc>
              <a:spcBef>
                <a:spcPts val="0"/>
              </a:spcBef>
              <a:buFont typeface="Wingdings" panose="05000000000000000000" pitchFamily="2" charset="2"/>
              <a:buChar char="Ø"/>
            </a:pPr>
            <a:r>
              <a:rPr dirty="0" sz="3000" lang="en-US">
                <a:effectLst/>
                <a:ea typeface="Times New Roman" panose="02020603050405020304" pitchFamily="18" charset="0"/>
              </a:rPr>
              <a:t>Increased understanding of emotional problems and conflicts;</a:t>
            </a:r>
            <a:endParaRPr dirty="0" sz="3000" lang="en-US">
              <a:ea typeface="Times New Roman" panose="02020603050405020304" pitchFamily="18" charset="0"/>
            </a:endParaRPr>
          </a:p>
          <a:p>
            <a:pPr>
              <a:lnSpc>
                <a:spcPct val="120000"/>
              </a:lnSpc>
              <a:spcBef>
                <a:spcPts val="0"/>
              </a:spcBef>
              <a:buFont typeface="Wingdings" panose="05000000000000000000" pitchFamily="2" charset="2"/>
              <a:buChar char="Ø"/>
            </a:pPr>
            <a:r>
              <a:rPr dirty="0" sz="3000" lang="en-US">
                <a:effectLst/>
                <a:ea typeface="Times New Roman" panose="02020603050405020304" pitchFamily="18" charset="0"/>
              </a:rPr>
              <a:t>Modification of personality and character;</a:t>
            </a:r>
            <a:endParaRPr dirty="0" sz="3000" lang="en-US">
              <a:ea typeface="Times New Roman" panose="02020603050405020304" pitchFamily="18" charset="0"/>
            </a:endParaRPr>
          </a:p>
          <a:p>
            <a:pPr indent="0" marL="0">
              <a:spcBef>
                <a:spcPts val="0"/>
              </a:spcBef>
              <a:buNone/>
            </a:pPr>
            <a:r>
              <a:rPr dirty="0" sz="2400" lang="en-US">
                <a:effectLst/>
                <a:ea typeface="Times New Roman" panose="02020603050405020304" pitchFamily="18" charset="0"/>
              </a:rPr>
              <a:t> </a:t>
            </a:r>
            <a:endParaRPr dirty="0" sz="3600" lang="en-US">
              <a:effectLst/>
              <a:ea typeface="Times New Roman" panose="02020603050405020304" pitchFamily="18" charset="0"/>
            </a:endParaRPr>
          </a:p>
          <a:p>
            <a:pPr indent="0" marL="0">
              <a:buNone/>
            </a:pPr>
            <a:endParaRPr b="1" dirty="0" sz="240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677" name="Content Placeholder 2"/>
          <p:cNvSpPr>
            <a:spLocks noGrp="1"/>
          </p:cNvSpPr>
          <p:nvPr>
            <p:ph idx="1"/>
          </p:nvPr>
        </p:nvSpPr>
        <p:spPr>
          <a:xfrm>
            <a:off x="838200" y="451821"/>
            <a:ext cx="10515600" cy="5725142"/>
          </a:xfrm>
        </p:spPr>
        <p:txBody>
          <a:bodyPr/>
          <a:p>
            <a:pPr indent="0" lvl="0" marL="0">
              <a:lnSpc>
                <a:spcPct val="100000"/>
              </a:lnSpc>
              <a:spcBef>
                <a:spcPts val="580"/>
              </a:spcBef>
              <a:buClr>
                <a:srgbClr val="D34817"/>
              </a:buClr>
              <a:buSzPct val="85000"/>
              <a:buNone/>
            </a:pPr>
            <a:r>
              <a:rPr b="1" dirty="0" lang="en-US"/>
              <a:t>                                             Group therapy</a:t>
            </a:r>
          </a:p>
          <a:p>
            <a:pPr lvl="0">
              <a:lnSpc>
                <a:spcPct val="100000"/>
              </a:lnSpc>
              <a:spcBef>
                <a:spcPts val="580"/>
              </a:spcBef>
              <a:buSzPct val="85000"/>
              <a:buFont typeface="Wingdings" panose="05000000000000000000" pitchFamily="2" charset="2"/>
              <a:buChar char="Ø"/>
            </a:pPr>
            <a:r>
              <a:rPr dirty="0" lang="en-US">
                <a:solidFill>
                  <a:prstClr val="black"/>
                </a:solidFill>
              </a:rPr>
              <a:t>A group of emotionally ill people are selected  and meet in a group guided by a trained therapist.</a:t>
            </a:r>
          </a:p>
          <a:p>
            <a:pPr lvl="0">
              <a:lnSpc>
                <a:spcPct val="100000"/>
              </a:lnSpc>
              <a:spcBef>
                <a:spcPts val="580"/>
              </a:spcBef>
              <a:buSzPct val="85000"/>
              <a:buFont typeface="Wingdings" panose="05000000000000000000" pitchFamily="2" charset="2"/>
              <a:buChar char="Ø"/>
            </a:pPr>
            <a:r>
              <a:rPr dirty="0" lang="en-US">
                <a:solidFill>
                  <a:prstClr val="black"/>
                </a:solidFill>
              </a:rPr>
              <a:t>The group members help each other to effect personality change</a:t>
            </a:r>
          </a:p>
          <a:p>
            <a:pPr lvl="0">
              <a:lnSpc>
                <a:spcPct val="100000"/>
              </a:lnSpc>
              <a:spcBef>
                <a:spcPts val="580"/>
              </a:spcBef>
              <a:buSzPct val="85000"/>
              <a:buFont typeface="Wingdings" panose="05000000000000000000" pitchFamily="2" charset="2"/>
              <a:buChar char="Ø"/>
            </a:pPr>
            <a:r>
              <a:rPr dirty="0" lang="en-US">
                <a:solidFill>
                  <a:prstClr val="black"/>
                </a:solidFill>
              </a:rPr>
              <a:t>It therefore requires homogenous groups</a:t>
            </a:r>
          </a:p>
          <a:p>
            <a:pPr lvl="0">
              <a:lnSpc>
                <a:spcPct val="100000"/>
              </a:lnSpc>
              <a:spcBef>
                <a:spcPts val="580"/>
              </a:spcBef>
              <a:buSzPct val="85000"/>
              <a:buFont typeface="Wingdings" panose="05000000000000000000" pitchFamily="2" charset="2"/>
              <a:buChar char="Ø"/>
            </a:pPr>
            <a:r>
              <a:rPr dirty="0" lang="en-US">
                <a:solidFill>
                  <a:prstClr val="black"/>
                </a:solidFill>
              </a:rPr>
              <a:t>Therapist is a facilitator</a:t>
            </a:r>
          </a:p>
          <a:p>
            <a:pPr lvl="0">
              <a:lnSpc>
                <a:spcPct val="100000"/>
              </a:lnSpc>
              <a:spcBef>
                <a:spcPts val="580"/>
              </a:spcBef>
              <a:buSzPct val="85000"/>
              <a:buFont typeface="Wingdings" panose="05000000000000000000" pitchFamily="2" charset="2"/>
              <a:buChar char="Ø"/>
            </a:pPr>
            <a:r>
              <a:rPr dirty="0" lang="en-US">
                <a:solidFill>
                  <a:prstClr val="black"/>
                </a:solidFill>
              </a:rPr>
              <a:t>Focuses on the “</a:t>
            </a:r>
            <a:r>
              <a:rPr b="1" dirty="0" lang="en-US">
                <a:solidFill>
                  <a:prstClr val="black"/>
                </a:solidFill>
              </a:rPr>
              <a:t>here and now</a:t>
            </a:r>
            <a:r>
              <a:rPr dirty="0" lang="en-US">
                <a:solidFill>
                  <a:prstClr val="black"/>
                </a:solidFill>
              </a:rPr>
              <a:t>”</a:t>
            </a:r>
          </a:p>
          <a:p>
            <a:pPr lvl="0">
              <a:lnSpc>
                <a:spcPct val="100000"/>
              </a:lnSpc>
              <a:spcBef>
                <a:spcPts val="580"/>
              </a:spcBef>
              <a:buSzPct val="85000"/>
              <a:buFont typeface="Wingdings" panose="05000000000000000000" pitchFamily="2" charset="2"/>
              <a:buChar char="Ø"/>
            </a:pPr>
            <a:r>
              <a:rPr dirty="0" lang="en-US">
                <a:solidFill>
                  <a:prstClr val="black"/>
                </a:solidFill>
              </a:rPr>
              <a:t>Requires use of transference situations to develop insight into a problem</a:t>
            </a:r>
          </a:p>
          <a:p>
            <a:pPr lvl="0">
              <a:lnSpc>
                <a:spcPct val="100000"/>
              </a:lnSpc>
              <a:spcBef>
                <a:spcPts val="580"/>
              </a:spcBef>
              <a:buSzPct val="85000"/>
              <a:buFont typeface="Wingdings" panose="05000000000000000000" pitchFamily="2" charset="2"/>
              <a:buChar char="Ø"/>
            </a:pPr>
            <a:r>
              <a:rPr dirty="0" lang="en-US">
                <a:solidFill>
                  <a:prstClr val="black"/>
                </a:solidFill>
              </a:rPr>
              <a:t>Role playing may help members develop insight into the problem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603" name="Title 1"/>
          <p:cNvSpPr>
            <a:spLocks noGrp="1"/>
          </p:cNvSpPr>
          <p:nvPr>
            <p:ph type="title"/>
          </p:nvPr>
        </p:nvSpPr>
        <p:spPr>
          <a:xfrm>
            <a:off x="838200" y="311337"/>
            <a:ext cx="10515600" cy="1325563"/>
          </a:xfrm>
        </p:spPr>
        <p:txBody>
          <a:bodyPr/>
          <a:p>
            <a:r>
              <a:rPr altLang="en-US" dirty="0" sz="4000" lang="en-US">
                <a:solidFill>
                  <a:srgbClr val="696464"/>
                </a:solidFill>
                <a:latin typeface="Franklin Gothic Book"/>
              </a:rPr>
              <a:t>          Principles of psychiatric nursing</a:t>
            </a:r>
            <a:endParaRPr dirty="0" lang="en-US"/>
          </a:p>
        </p:txBody>
      </p:sp>
      <p:sp>
        <p:nvSpPr>
          <p:cNvPr id="1048604" name="Content Placeholder 2"/>
          <p:cNvSpPr>
            <a:spLocks noGrp="1"/>
          </p:cNvSpPr>
          <p:nvPr>
            <p:ph idx="1"/>
          </p:nvPr>
        </p:nvSpPr>
        <p:spPr/>
        <p:txBody>
          <a:bodyPr>
            <a:normAutofit fontScale="73077" lnSpcReduction="20000"/>
          </a:bodyPr>
          <a:p>
            <a:pPr>
              <a:lnSpc>
                <a:spcPct val="120000"/>
              </a:lnSpc>
              <a:spcBef>
                <a:spcPts val="580"/>
              </a:spcBef>
              <a:buSzPct val="85000"/>
            </a:pPr>
            <a:r>
              <a:rPr dirty="0" sz="2600" lang="en-US">
                <a:solidFill>
                  <a:prstClr val="black"/>
                </a:solidFill>
              </a:rPr>
              <a:t>Each patient must be seen as an individual person with a unique personality, who is also a part of many system (family, community, cultural system) and has different needs.</a:t>
            </a:r>
          </a:p>
          <a:p>
            <a:pPr>
              <a:lnSpc>
                <a:spcPct val="120000"/>
              </a:lnSpc>
              <a:spcBef>
                <a:spcPts val="580"/>
              </a:spcBef>
              <a:buSzPct val="85000"/>
            </a:pPr>
            <a:r>
              <a:rPr dirty="0" sz="2600" lang="en-US">
                <a:solidFill>
                  <a:prstClr val="black"/>
                </a:solidFill>
              </a:rPr>
              <a:t>Nursing care with psychiatric patient rests on recognizing and responding to the patient’s needs.</a:t>
            </a:r>
          </a:p>
          <a:p>
            <a:pPr>
              <a:lnSpc>
                <a:spcPct val="120000"/>
              </a:lnSpc>
              <a:spcBef>
                <a:spcPts val="580"/>
              </a:spcBef>
              <a:buSzPct val="85000"/>
            </a:pPr>
            <a:endParaRPr dirty="0" sz="2600" lang="en-US">
              <a:solidFill>
                <a:prstClr val="black"/>
              </a:solidFill>
            </a:endParaRPr>
          </a:p>
          <a:p>
            <a:pPr>
              <a:lnSpc>
                <a:spcPct val="120000"/>
              </a:lnSpc>
              <a:spcBef>
                <a:spcPts val="580"/>
              </a:spcBef>
              <a:buSzPct val="85000"/>
            </a:pPr>
            <a:r>
              <a:rPr dirty="0" sz="2600" lang="en-US">
                <a:solidFill>
                  <a:prstClr val="black"/>
                </a:solidFill>
              </a:rPr>
              <a:t>The essence of effective psychiatric nursing lies on the development of effective nurse-patient relationship.</a:t>
            </a:r>
          </a:p>
          <a:p>
            <a:pPr>
              <a:lnSpc>
                <a:spcPct val="120000"/>
              </a:lnSpc>
              <a:spcBef>
                <a:spcPts val="580"/>
              </a:spcBef>
              <a:buSzPct val="85000"/>
            </a:pPr>
            <a:r>
              <a:rPr dirty="0" sz="2600" lang="en-US">
                <a:solidFill>
                  <a:prstClr val="black"/>
                </a:solidFill>
              </a:rPr>
              <a:t>Proper communication process is an instrumental in achieving satisfaction and aids in the solution of patient’s problem.</a:t>
            </a:r>
          </a:p>
          <a:p>
            <a:pPr>
              <a:lnSpc>
                <a:spcPct val="120000"/>
              </a:lnSpc>
              <a:spcBef>
                <a:spcPts val="580"/>
              </a:spcBef>
              <a:buSzPct val="85000"/>
            </a:pPr>
            <a:r>
              <a:rPr dirty="0" sz="2600" lang="en-US">
                <a:solidFill>
                  <a:prstClr val="black"/>
                </a:solidFill>
              </a:rPr>
              <a:t>The nurse should recognize and interpret patient’s behavior, especially those aspect that are usually kept in the unconscious mind.</a:t>
            </a:r>
          </a:p>
          <a:p>
            <a:pPr>
              <a:lnSpc>
                <a:spcPct val="120000"/>
              </a:lnSpc>
              <a:spcBef>
                <a:spcPts val="580"/>
              </a:spcBef>
              <a:buSzPct val="85000"/>
            </a:pPr>
            <a:r>
              <a:rPr dirty="0" sz="2600" lang="en-US">
                <a:solidFill>
                  <a:prstClr val="black"/>
                </a:solidFill>
              </a:rPr>
              <a:t>The development of a degree of emotional involvement with a wide variety of patients should be beneficial to the patients and not harmful to their competence and themselves.</a:t>
            </a:r>
          </a:p>
          <a:p>
            <a:endParaRPr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310" name=""/>
        <p:cNvGrpSpPr/>
        <p:nvPr/>
      </p:nvGrpSpPr>
      <p:grpSpPr>
        <a:xfrm>
          <a:off x="0" y="0"/>
          <a:ext cx="0" cy="0"/>
          <a:chOff x="0" y="0"/>
          <a:chExt cx="0" cy="0"/>
        </a:xfrm>
      </p:grpSpPr>
      <p:sp>
        <p:nvSpPr>
          <p:cNvPr id="1048678" name="Content Placeholder 2"/>
          <p:cNvSpPr>
            <a:spLocks noGrp="1"/>
          </p:cNvSpPr>
          <p:nvPr>
            <p:ph idx="1"/>
          </p:nvPr>
        </p:nvSpPr>
        <p:spPr>
          <a:xfrm>
            <a:off x="827443" y="311972"/>
            <a:ext cx="10515600" cy="6260951"/>
          </a:xfrm>
        </p:spPr>
        <p:txBody>
          <a:bodyPr/>
          <a:p>
            <a:pPr fontAlgn="base" indent="0" lvl="0" marL="0">
              <a:lnSpc>
                <a:spcPct val="100000"/>
              </a:lnSpc>
              <a:spcBef>
                <a:spcPts val="575"/>
              </a:spcBef>
              <a:spcAft>
                <a:spcPct val="0"/>
              </a:spcAft>
              <a:buClr>
                <a:srgbClr val="D34817"/>
              </a:buClr>
              <a:buSzPct val="85000"/>
              <a:buNone/>
            </a:pPr>
            <a:r>
              <a:rPr altLang="en-US" b="1" dirty="0" sz="3200" lang="en-US">
                <a:solidFill>
                  <a:prstClr val="black"/>
                </a:solidFill>
              </a:rPr>
              <a:t>                        Useful technique in group therapy</a:t>
            </a:r>
          </a:p>
          <a:p>
            <a:pPr fontAlgn="base" indent="0" lvl="0" marL="0">
              <a:lnSpc>
                <a:spcPct val="100000"/>
              </a:lnSpc>
              <a:spcBef>
                <a:spcPts val="575"/>
              </a:spcBef>
              <a:spcAft>
                <a:spcPct val="0"/>
              </a:spcAft>
              <a:buClr>
                <a:srgbClr val="D34817"/>
              </a:buClr>
              <a:buSzPct val="85000"/>
              <a:buNone/>
            </a:pPr>
            <a:endParaRPr altLang="en-US" dirty="0" sz="2600" lang="en-US">
              <a:solidFill>
                <a:prstClr val="black"/>
              </a:solidFill>
              <a:latin typeface="Perpetua"/>
            </a:endParaRPr>
          </a:p>
          <a:p>
            <a:pPr fontAlgn="base" lvl="0">
              <a:lnSpc>
                <a:spcPct val="100000"/>
              </a:lnSpc>
              <a:spcBef>
                <a:spcPts val="575"/>
              </a:spcBef>
              <a:spcAft>
                <a:spcPct val="0"/>
              </a:spcAft>
              <a:buSzPct val="85000"/>
            </a:pPr>
            <a:r>
              <a:rPr altLang="en-US" dirty="0" lang="en-US">
                <a:solidFill>
                  <a:prstClr val="black"/>
                </a:solidFill>
              </a:rPr>
              <a:t>Reflecting or rewarding comments of group members</a:t>
            </a:r>
          </a:p>
          <a:p>
            <a:pPr fontAlgn="base" lvl="0">
              <a:lnSpc>
                <a:spcPct val="100000"/>
              </a:lnSpc>
              <a:spcBef>
                <a:spcPts val="575"/>
              </a:spcBef>
              <a:spcAft>
                <a:spcPct val="0"/>
              </a:spcAft>
              <a:buSzPct val="85000"/>
            </a:pPr>
            <a:endParaRPr altLang="en-US" dirty="0" lang="en-US">
              <a:solidFill>
                <a:prstClr val="black"/>
              </a:solidFill>
            </a:endParaRPr>
          </a:p>
          <a:p>
            <a:pPr fontAlgn="base" lvl="0">
              <a:lnSpc>
                <a:spcPct val="100000"/>
              </a:lnSpc>
              <a:spcBef>
                <a:spcPts val="575"/>
              </a:spcBef>
              <a:spcAft>
                <a:spcPct val="0"/>
              </a:spcAft>
              <a:buSzPct val="85000"/>
            </a:pPr>
            <a:r>
              <a:rPr altLang="en-US" dirty="0" lang="en-US">
                <a:solidFill>
                  <a:prstClr val="black"/>
                </a:solidFill>
              </a:rPr>
              <a:t>Asking for group reaction to one member’s statement</a:t>
            </a:r>
          </a:p>
          <a:p>
            <a:pPr fontAlgn="base" lvl="0">
              <a:lnSpc>
                <a:spcPct val="100000"/>
              </a:lnSpc>
              <a:spcBef>
                <a:spcPts val="575"/>
              </a:spcBef>
              <a:spcAft>
                <a:spcPct val="0"/>
              </a:spcAft>
              <a:buSzPct val="85000"/>
            </a:pPr>
            <a:endParaRPr altLang="en-US" dirty="0" lang="en-US">
              <a:solidFill>
                <a:prstClr val="black"/>
              </a:solidFill>
            </a:endParaRPr>
          </a:p>
          <a:p>
            <a:pPr fontAlgn="base" lvl="0">
              <a:lnSpc>
                <a:spcPct val="100000"/>
              </a:lnSpc>
              <a:spcBef>
                <a:spcPts val="575"/>
              </a:spcBef>
              <a:spcAft>
                <a:spcPct val="0"/>
              </a:spcAft>
              <a:buSzPct val="85000"/>
            </a:pPr>
            <a:r>
              <a:rPr altLang="en-US" dirty="0" lang="en-US">
                <a:solidFill>
                  <a:prstClr val="black"/>
                </a:solidFill>
              </a:rPr>
              <a:t>Asking for individual reaction to one member’s statement</a:t>
            </a:r>
          </a:p>
          <a:p>
            <a:pPr fontAlgn="base" lvl="0">
              <a:lnSpc>
                <a:spcPct val="100000"/>
              </a:lnSpc>
              <a:spcBef>
                <a:spcPts val="575"/>
              </a:spcBef>
              <a:spcAft>
                <a:spcPct val="0"/>
              </a:spcAft>
              <a:buSzPct val="85000"/>
            </a:pPr>
            <a:endParaRPr altLang="en-US" dirty="0" lang="en-US">
              <a:solidFill>
                <a:prstClr val="black"/>
              </a:solidFill>
            </a:endParaRPr>
          </a:p>
          <a:p>
            <a:pPr fontAlgn="base" lvl="0">
              <a:lnSpc>
                <a:spcPct val="100000"/>
              </a:lnSpc>
              <a:spcBef>
                <a:spcPts val="575"/>
              </a:spcBef>
              <a:spcAft>
                <a:spcPct val="0"/>
              </a:spcAft>
              <a:buSzPct val="85000"/>
            </a:pPr>
            <a:r>
              <a:rPr altLang="en-US" dirty="0" lang="en-US">
                <a:solidFill>
                  <a:prstClr val="black"/>
                </a:solidFill>
              </a:rPr>
              <a:t>Pointed out any shared feelings within the group</a:t>
            </a:r>
          </a:p>
          <a:p>
            <a:pPr fontAlgn="base" lvl="0">
              <a:lnSpc>
                <a:spcPct val="100000"/>
              </a:lnSpc>
              <a:spcBef>
                <a:spcPts val="575"/>
              </a:spcBef>
              <a:spcAft>
                <a:spcPct val="0"/>
              </a:spcAft>
              <a:buSzPct val="85000"/>
            </a:pPr>
            <a:endParaRPr altLang="en-US" dirty="0" lang="en-US">
              <a:solidFill>
                <a:prstClr val="black"/>
              </a:solidFill>
            </a:endParaRPr>
          </a:p>
          <a:p>
            <a:pPr fontAlgn="base" lvl="0">
              <a:lnSpc>
                <a:spcPct val="100000"/>
              </a:lnSpc>
              <a:spcBef>
                <a:spcPts val="575"/>
              </a:spcBef>
              <a:spcAft>
                <a:spcPct val="0"/>
              </a:spcAft>
              <a:buSzPct val="85000"/>
            </a:pPr>
            <a:r>
              <a:rPr altLang="en-US" dirty="0" lang="en-US">
                <a:solidFill>
                  <a:prstClr val="black"/>
                </a:solidFill>
              </a:rPr>
              <a:t>Summarizing various points at the end of the session</a:t>
            </a:r>
          </a:p>
          <a:p>
            <a:pPr indent="0" marL="0">
              <a:buNone/>
            </a:pPr>
            <a:endParaRPr dirty="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679" name="Content Placeholder 2"/>
          <p:cNvSpPr>
            <a:spLocks noGrp="1"/>
          </p:cNvSpPr>
          <p:nvPr>
            <p:ph idx="1"/>
          </p:nvPr>
        </p:nvSpPr>
        <p:spPr>
          <a:xfrm>
            <a:off x="838200" y="419548"/>
            <a:ext cx="10515600" cy="6088828"/>
          </a:xfrm>
        </p:spPr>
        <p:txBody>
          <a:bodyPr/>
          <a:p>
            <a:pPr indent="0" lvl="0" marL="0">
              <a:lnSpc>
                <a:spcPct val="100000"/>
              </a:lnSpc>
              <a:spcBef>
                <a:spcPts val="580"/>
              </a:spcBef>
              <a:buSzPct val="85000"/>
              <a:buNone/>
            </a:pPr>
            <a:r>
              <a:rPr b="1" dirty="0" sz="3600" lang="en-US">
                <a:solidFill>
                  <a:prstClr val="black"/>
                </a:solidFill>
                <a:latin typeface="Perpetua"/>
              </a:rPr>
              <a:t>         </a:t>
            </a:r>
            <a:r>
              <a:rPr b="1" dirty="0" sz="3600" lang="en-US">
                <a:solidFill>
                  <a:prstClr val="black"/>
                </a:solidFill>
              </a:rPr>
              <a:t>                 BEHAVIORAL THERAPY</a:t>
            </a:r>
          </a:p>
          <a:p>
            <a:pPr lvl="0">
              <a:lnSpc>
                <a:spcPct val="100000"/>
              </a:lnSpc>
              <a:spcBef>
                <a:spcPts val="580"/>
              </a:spcBef>
              <a:buSzPct val="85000"/>
            </a:pPr>
            <a:endParaRPr dirty="0" sz="2400" lang="en-US">
              <a:solidFill>
                <a:prstClr val="black"/>
              </a:solidFill>
            </a:endParaRPr>
          </a:p>
          <a:p>
            <a:pPr lvl="0">
              <a:lnSpc>
                <a:spcPct val="100000"/>
              </a:lnSpc>
              <a:spcBef>
                <a:spcPts val="580"/>
              </a:spcBef>
              <a:buSzPct val="85000"/>
            </a:pPr>
            <a:r>
              <a:rPr dirty="0" sz="2400" lang="en-US">
                <a:solidFill>
                  <a:prstClr val="black"/>
                </a:solidFill>
              </a:rPr>
              <a:t>A professional r/ship established with a client to remove or modify existing symptoms and promote positive personality.</a:t>
            </a:r>
          </a:p>
          <a:p>
            <a:pPr lvl="0">
              <a:lnSpc>
                <a:spcPct val="100000"/>
              </a:lnSpc>
              <a:spcBef>
                <a:spcPts val="580"/>
              </a:spcBef>
              <a:buSzPct val="85000"/>
            </a:pPr>
            <a:r>
              <a:rPr dirty="0" sz="2400" lang="en-US">
                <a:solidFill>
                  <a:prstClr val="black"/>
                </a:solidFill>
              </a:rPr>
              <a:t>Involves correction of maladaptive behaviors to have desired behavior.</a:t>
            </a:r>
          </a:p>
          <a:p>
            <a:pPr lvl="0">
              <a:lnSpc>
                <a:spcPct val="100000"/>
              </a:lnSpc>
              <a:spcBef>
                <a:spcPts val="580"/>
              </a:spcBef>
              <a:buSzPct val="85000"/>
            </a:pPr>
            <a:r>
              <a:rPr dirty="0" sz="2400" lang="en-US">
                <a:solidFill>
                  <a:prstClr val="black"/>
                </a:solidFill>
              </a:rPr>
              <a:t>Employs classical conditioning (Ivan Pavlov) and Operant conditioning (BF Skinner) theories</a:t>
            </a:r>
          </a:p>
          <a:p>
            <a:pPr lvl="0">
              <a:lnSpc>
                <a:spcPct val="100000"/>
              </a:lnSpc>
              <a:spcBef>
                <a:spcPts val="580"/>
              </a:spcBef>
              <a:buSzPct val="85000"/>
            </a:pPr>
            <a:r>
              <a:rPr dirty="0" sz="2400" lang="en-US">
                <a:solidFill>
                  <a:prstClr val="black"/>
                </a:solidFill>
              </a:rPr>
              <a:t>All behavior is learnt ( adaptive &amp;maladaptive)</a:t>
            </a:r>
          </a:p>
          <a:p>
            <a:pPr lvl="0">
              <a:lnSpc>
                <a:spcPct val="100000"/>
              </a:lnSpc>
              <a:spcBef>
                <a:spcPts val="580"/>
              </a:spcBef>
              <a:buSzPct val="85000"/>
            </a:pPr>
            <a:r>
              <a:rPr dirty="0" sz="2400" lang="en-US">
                <a:solidFill>
                  <a:prstClr val="black"/>
                </a:solidFill>
              </a:rPr>
              <a:t>Also grounded on assumption that human beings are passive organisms- can be shaped to do anything</a:t>
            </a:r>
          </a:p>
          <a:p>
            <a:pPr lvl="0">
              <a:lnSpc>
                <a:spcPct val="100000"/>
              </a:lnSpc>
              <a:spcBef>
                <a:spcPts val="580"/>
              </a:spcBef>
              <a:buSzPct val="85000"/>
            </a:pPr>
            <a:r>
              <a:rPr dirty="0" sz="2400" lang="en-US">
                <a:solidFill>
                  <a:prstClr val="black"/>
                </a:solidFill>
              </a:rPr>
              <a:t>Maladaptive behavior can be unlearned &amp; replaced with  adaptive behaviour</a:t>
            </a:r>
          </a:p>
          <a:p>
            <a:pPr lvl="0">
              <a:lnSpc>
                <a:spcPct val="100000"/>
              </a:lnSpc>
              <a:spcBef>
                <a:spcPts val="580"/>
              </a:spcBef>
              <a:buSzPct val="85000"/>
            </a:pPr>
            <a:r>
              <a:rPr dirty="0" sz="2400" lang="en-US">
                <a:solidFill>
                  <a:prstClr val="black"/>
                </a:solidFill>
              </a:rPr>
              <a:t>Approaches are tailored to individual needs.</a:t>
            </a:r>
          </a:p>
          <a:p>
            <a:endParaRPr dirty="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680" name="Content Placeholder 2"/>
          <p:cNvSpPr>
            <a:spLocks noGrp="1"/>
          </p:cNvSpPr>
          <p:nvPr>
            <p:ph idx="1"/>
          </p:nvPr>
        </p:nvSpPr>
        <p:spPr>
          <a:xfrm>
            <a:off x="838200" y="290456"/>
            <a:ext cx="10515600" cy="6067313"/>
          </a:xfrm>
        </p:spPr>
        <p:txBody>
          <a:bodyPr/>
          <a:p>
            <a:pPr indent="0" lvl="0" marL="0">
              <a:lnSpc>
                <a:spcPct val="100000"/>
              </a:lnSpc>
              <a:spcBef>
                <a:spcPts val="580"/>
              </a:spcBef>
              <a:buClr>
                <a:srgbClr val="D34817"/>
              </a:buClr>
              <a:buSzPct val="85000"/>
              <a:buNone/>
            </a:pPr>
            <a:r>
              <a:rPr b="1" dirty="0" lang="en-US"/>
              <a:t>                                 Behavior Therapy Technics</a:t>
            </a:r>
          </a:p>
          <a:p>
            <a:pPr lvl="0">
              <a:lnSpc>
                <a:spcPct val="100000"/>
              </a:lnSpc>
              <a:spcBef>
                <a:spcPts val="580"/>
              </a:spcBef>
              <a:buSzPct val="85000"/>
              <a:buFont typeface="Wingdings" panose="05000000000000000000" pitchFamily="2" charset="2"/>
              <a:buChar char="Ø"/>
            </a:pPr>
            <a:r>
              <a:rPr dirty="0" sz="2200" lang="en-US">
                <a:solidFill>
                  <a:prstClr val="black"/>
                </a:solidFill>
              </a:rPr>
              <a:t>Systematic desensitization</a:t>
            </a:r>
          </a:p>
          <a:p>
            <a:pPr lvl="0">
              <a:lnSpc>
                <a:spcPct val="100000"/>
              </a:lnSpc>
              <a:spcBef>
                <a:spcPts val="580"/>
              </a:spcBef>
              <a:buSzPct val="85000"/>
              <a:buFont typeface="Wingdings" panose="05000000000000000000" pitchFamily="2" charset="2"/>
              <a:buChar char="Ø"/>
            </a:pPr>
            <a:r>
              <a:rPr dirty="0" sz="2200" lang="en-US">
                <a:solidFill>
                  <a:prstClr val="black"/>
                </a:solidFill>
              </a:rPr>
              <a:t>Flooding/implosive therapy</a:t>
            </a:r>
          </a:p>
          <a:p>
            <a:pPr lvl="0">
              <a:lnSpc>
                <a:spcPct val="100000"/>
              </a:lnSpc>
              <a:spcBef>
                <a:spcPts val="580"/>
              </a:spcBef>
              <a:buSzPct val="85000"/>
              <a:buFont typeface="Wingdings" panose="05000000000000000000" pitchFamily="2" charset="2"/>
              <a:buChar char="Ø"/>
            </a:pPr>
            <a:r>
              <a:rPr dirty="0" sz="2200" lang="en-US">
                <a:solidFill>
                  <a:prstClr val="black"/>
                </a:solidFill>
              </a:rPr>
              <a:t>Aversion therapy (using unpleasant stimuli to change inappropriate behaviour</a:t>
            </a:r>
          </a:p>
          <a:p>
            <a:pPr lvl="0">
              <a:lnSpc>
                <a:spcPct val="100000"/>
              </a:lnSpc>
              <a:spcBef>
                <a:spcPts val="580"/>
              </a:spcBef>
              <a:buSzPct val="85000"/>
              <a:buFont typeface="Wingdings" panose="05000000000000000000" pitchFamily="2" charset="2"/>
              <a:buChar char="Ø"/>
            </a:pPr>
            <a:r>
              <a:rPr dirty="0" sz="2200" lang="en-US">
                <a:solidFill>
                  <a:prstClr val="black"/>
                </a:solidFill>
              </a:rPr>
              <a:t>Assertiveness training</a:t>
            </a:r>
          </a:p>
          <a:p>
            <a:pPr lvl="0">
              <a:lnSpc>
                <a:spcPct val="100000"/>
              </a:lnSpc>
              <a:spcBef>
                <a:spcPts val="580"/>
              </a:spcBef>
              <a:buSzPct val="85000"/>
              <a:buFont typeface="Wingdings" panose="05000000000000000000" pitchFamily="2" charset="2"/>
              <a:buChar char="Ø"/>
            </a:pPr>
            <a:r>
              <a:rPr dirty="0" sz="2200" lang="en-US">
                <a:solidFill>
                  <a:prstClr val="black"/>
                </a:solidFill>
              </a:rPr>
              <a:t>Operant conditioning procedures to increase adaptive behavior  e.g. positive reinforcement &amp; Token economy</a:t>
            </a:r>
          </a:p>
          <a:p>
            <a:pPr lvl="0">
              <a:lnSpc>
                <a:spcPct val="100000"/>
              </a:lnSpc>
              <a:spcBef>
                <a:spcPts val="580"/>
              </a:spcBef>
              <a:buSzPct val="85000"/>
              <a:buFont typeface="Wingdings" panose="05000000000000000000" pitchFamily="2" charset="2"/>
              <a:buChar char="Ø"/>
            </a:pPr>
            <a:r>
              <a:rPr dirty="0" sz="2200" lang="en-US">
                <a:solidFill>
                  <a:prstClr val="black"/>
                </a:solidFill>
              </a:rPr>
              <a:t>Operant conditioning procedures to teach new behaviour e.g. modeling, shaping and Chaining</a:t>
            </a:r>
          </a:p>
          <a:p>
            <a:pPr lvl="0">
              <a:lnSpc>
                <a:spcPct val="100000"/>
              </a:lnSpc>
              <a:spcBef>
                <a:spcPts val="580"/>
              </a:spcBef>
              <a:buSzPct val="85000"/>
              <a:buFont typeface="Wingdings" panose="05000000000000000000" pitchFamily="2" charset="2"/>
              <a:buChar char="Ø"/>
            </a:pPr>
            <a:r>
              <a:rPr dirty="0" sz="2200" lang="en-US">
                <a:solidFill>
                  <a:prstClr val="black"/>
                </a:solidFill>
              </a:rPr>
              <a:t>Operant conditioning procedures to decrease maladaptive behavior e.g. Extinction/ignoring, punishment, Timeout, Restitution, Response cost and Assertiveness &amp; social skill training</a:t>
            </a:r>
          </a:p>
          <a:p>
            <a:pPr lvl="0">
              <a:lnSpc>
                <a:spcPct val="100000"/>
              </a:lnSpc>
              <a:spcBef>
                <a:spcPts val="580"/>
              </a:spcBef>
              <a:buSzPct val="85000"/>
              <a:buFont typeface="Wingdings" panose="05000000000000000000" pitchFamily="2" charset="2"/>
              <a:buChar char="Ø"/>
            </a:pPr>
            <a:r>
              <a:rPr dirty="0" sz="2200" lang="en-US">
                <a:solidFill>
                  <a:prstClr val="black"/>
                </a:solidFill>
              </a:rPr>
              <a:t>Time out; temporal removal of a positive reinforcement</a:t>
            </a:r>
          </a:p>
          <a:p>
            <a:pPr indent="0" marL="0">
              <a:buNone/>
            </a:pPr>
            <a:endParaRPr b="1" dirty="0" lang="en-US"/>
          </a:p>
          <a:p>
            <a:pPr indent="0" marL="0">
              <a:buNone/>
            </a:pPr>
            <a:endParaRPr b="1" dirty="0" lang="en-US"/>
          </a:p>
          <a:p>
            <a:pPr indent="0" marL="0">
              <a:buNone/>
            </a:pPr>
            <a:endParaRPr b="1"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313" name=""/>
        <p:cNvGrpSpPr/>
        <p:nvPr/>
      </p:nvGrpSpPr>
      <p:grpSpPr>
        <a:xfrm>
          <a:off x="0" y="0"/>
          <a:ext cx="0" cy="0"/>
          <a:chOff x="0" y="0"/>
          <a:chExt cx="0" cy="0"/>
        </a:xfrm>
      </p:grpSpPr>
      <p:sp>
        <p:nvSpPr>
          <p:cNvPr id="1048681" name="Content Placeholder 2"/>
          <p:cNvSpPr>
            <a:spLocks noGrp="1"/>
          </p:cNvSpPr>
          <p:nvPr>
            <p:ph idx="1"/>
          </p:nvPr>
        </p:nvSpPr>
        <p:spPr>
          <a:xfrm>
            <a:off x="838200" y="215153"/>
            <a:ext cx="10515600" cy="6217920"/>
          </a:xfrm>
        </p:spPr>
        <p:txBody>
          <a:bodyPr/>
          <a:p>
            <a:pPr fontAlgn="base" indent="0" lvl="0" marL="0">
              <a:lnSpc>
                <a:spcPct val="100000"/>
              </a:lnSpc>
              <a:spcBef>
                <a:spcPts val="575"/>
              </a:spcBef>
              <a:spcAft>
                <a:spcPct val="0"/>
              </a:spcAft>
              <a:buClr>
                <a:srgbClr val="D34817"/>
              </a:buClr>
              <a:buSzPct val="85000"/>
              <a:buNone/>
            </a:pPr>
            <a:r>
              <a:rPr dirty="0" lang="en-US"/>
              <a:t>                                             </a:t>
            </a:r>
            <a:r>
              <a:rPr dirty="0" sz="3600" lang="en-US"/>
              <a:t>Cognitive therapy</a:t>
            </a:r>
          </a:p>
          <a:p>
            <a:pPr fontAlgn="base" lvl="0">
              <a:lnSpc>
                <a:spcPct val="100000"/>
              </a:lnSpc>
              <a:spcBef>
                <a:spcPts val="575"/>
              </a:spcBef>
              <a:spcAft>
                <a:spcPct val="0"/>
              </a:spcAft>
              <a:buSzPct val="85000"/>
            </a:pPr>
            <a:r>
              <a:rPr altLang="en-US" dirty="0" sz="2600" lang="en-US">
                <a:solidFill>
                  <a:prstClr val="black"/>
                </a:solidFill>
              </a:rPr>
              <a:t>A psychotherapeutic approach</a:t>
            </a:r>
          </a:p>
          <a:p>
            <a:pPr fontAlgn="base" lvl="0">
              <a:lnSpc>
                <a:spcPct val="100000"/>
              </a:lnSpc>
              <a:spcBef>
                <a:spcPts val="575"/>
              </a:spcBef>
              <a:spcAft>
                <a:spcPct val="0"/>
              </a:spcAft>
              <a:buSzPct val="85000"/>
            </a:pPr>
            <a:r>
              <a:rPr altLang="en-US" dirty="0" sz="2600" lang="en-US">
                <a:solidFill>
                  <a:prstClr val="black"/>
                </a:solidFill>
              </a:rPr>
              <a:t>Assumes behavior is secondary to thinking</a:t>
            </a:r>
          </a:p>
          <a:p>
            <a:pPr fontAlgn="base" lvl="0">
              <a:lnSpc>
                <a:spcPct val="100000"/>
              </a:lnSpc>
              <a:spcBef>
                <a:spcPts val="575"/>
              </a:spcBef>
              <a:spcAft>
                <a:spcPct val="0"/>
              </a:spcAft>
              <a:buSzPct val="85000"/>
            </a:pPr>
            <a:r>
              <a:rPr altLang="en-US" dirty="0" sz="2600" lang="en-US">
                <a:solidFill>
                  <a:prstClr val="black"/>
                </a:solidFill>
              </a:rPr>
              <a:t>Our moods &amp; feelings are influenced by our thoughts</a:t>
            </a:r>
          </a:p>
          <a:p>
            <a:pPr fontAlgn="base" lvl="0">
              <a:lnSpc>
                <a:spcPct val="100000"/>
              </a:lnSpc>
              <a:spcBef>
                <a:spcPts val="575"/>
              </a:spcBef>
              <a:spcAft>
                <a:spcPct val="0"/>
              </a:spcAft>
              <a:buSzPct val="85000"/>
            </a:pPr>
            <a:r>
              <a:rPr altLang="en-US" dirty="0" sz="2600" lang="en-US">
                <a:solidFill>
                  <a:prstClr val="black"/>
                </a:solidFill>
              </a:rPr>
              <a:t>It helps correct a distorted way of thinking, feelings and behavior</a:t>
            </a:r>
          </a:p>
          <a:p>
            <a:pPr fontAlgn="base" lvl="0">
              <a:lnSpc>
                <a:spcPct val="100000"/>
              </a:lnSpc>
              <a:spcBef>
                <a:spcPts val="575"/>
              </a:spcBef>
              <a:spcAft>
                <a:spcPct val="0"/>
              </a:spcAft>
              <a:buSzPct val="85000"/>
            </a:pPr>
            <a:r>
              <a:rPr altLang="en-US" dirty="0" sz="2600" lang="en-US">
                <a:solidFill>
                  <a:prstClr val="black"/>
                </a:solidFill>
              </a:rPr>
              <a:t>Is used to treat depression, anxiety disorders, panic disorder, phobic disorder and eating disorders</a:t>
            </a:r>
          </a:p>
          <a:p>
            <a:pPr fontAlgn="base" indent="0" lvl="0" marL="0">
              <a:lnSpc>
                <a:spcPct val="100000"/>
              </a:lnSpc>
              <a:spcBef>
                <a:spcPts val="575"/>
              </a:spcBef>
              <a:spcAft>
                <a:spcPct val="0"/>
              </a:spcAft>
              <a:buSzPct val="85000"/>
              <a:buNone/>
            </a:pPr>
            <a:r>
              <a:rPr altLang="en-US" b="1" dirty="0" sz="2600" lang="en-US">
                <a:solidFill>
                  <a:prstClr val="black"/>
                </a:solidFill>
              </a:rPr>
              <a:t>NB</a:t>
            </a:r>
            <a:r>
              <a:rPr altLang="en-US" dirty="0" sz="2600" lang="en-US">
                <a:solidFill>
                  <a:prstClr val="black"/>
                </a:solidFill>
              </a:rPr>
              <a:t>: cognitive model of depression includes a cognitive triad; negative view about self, negative view about the environment &amp; negative view about the future</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8682" name="Content Placeholder 2"/>
          <p:cNvSpPr>
            <a:spLocks noGrp="1"/>
          </p:cNvSpPr>
          <p:nvPr>
            <p:ph idx="1"/>
          </p:nvPr>
        </p:nvSpPr>
        <p:spPr>
          <a:xfrm>
            <a:off x="838200" y="387275"/>
            <a:ext cx="10515600" cy="5789688"/>
          </a:xfrm>
        </p:spPr>
        <p:txBody>
          <a:bodyPr/>
          <a:p>
            <a:pPr indent="0" lvl="0" marL="0">
              <a:lnSpc>
                <a:spcPct val="100000"/>
              </a:lnSpc>
              <a:spcBef>
                <a:spcPts val="580"/>
              </a:spcBef>
              <a:buClr>
                <a:srgbClr val="D34817"/>
              </a:buClr>
              <a:buSzPct val="85000"/>
              <a:buNone/>
            </a:pPr>
            <a:r>
              <a:rPr dirty="0" lang="en-US"/>
              <a:t>                                                 </a:t>
            </a:r>
            <a:r>
              <a:rPr dirty="0" sz="3600" lang="en-US"/>
              <a:t>hypnotherapy</a:t>
            </a:r>
          </a:p>
          <a:p>
            <a:pPr lvl="0">
              <a:lnSpc>
                <a:spcPct val="100000"/>
              </a:lnSpc>
              <a:spcBef>
                <a:spcPts val="580"/>
              </a:spcBef>
              <a:buSzPct val="85000"/>
            </a:pPr>
            <a:r>
              <a:rPr dirty="0" sz="2400" lang="en-US">
                <a:solidFill>
                  <a:prstClr val="black"/>
                </a:solidFill>
              </a:rPr>
              <a:t>Doesn't constitute treatment  but is an adjunct to psychotherapy</a:t>
            </a:r>
          </a:p>
          <a:p>
            <a:pPr lvl="0">
              <a:lnSpc>
                <a:spcPct val="100000"/>
              </a:lnSpc>
              <a:spcBef>
                <a:spcPts val="580"/>
              </a:spcBef>
              <a:buSzPct val="85000"/>
            </a:pPr>
            <a:r>
              <a:rPr dirty="0" sz="2400" lang="en-US">
                <a:solidFill>
                  <a:prstClr val="black"/>
                </a:solidFill>
              </a:rPr>
              <a:t>An artificially induced state in which the person is relaxed and unusually suggestible</a:t>
            </a:r>
          </a:p>
          <a:p>
            <a:pPr lvl="0">
              <a:lnSpc>
                <a:spcPct val="100000"/>
              </a:lnSpc>
              <a:spcBef>
                <a:spcPts val="580"/>
              </a:spcBef>
              <a:buSzPct val="85000"/>
            </a:pPr>
            <a:r>
              <a:rPr dirty="0" sz="2400" lang="en-US">
                <a:solidFill>
                  <a:prstClr val="black"/>
                </a:solidFill>
              </a:rPr>
              <a:t>Helps people learn to relax, effect behavioral change, control attitudes &amp; uncover repressed thoughts &amp; feelings.</a:t>
            </a:r>
          </a:p>
          <a:p>
            <a:pPr lvl="0">
              <a:lnSpc>
                <a:spcPct val="100000"/>
              </a:lnSpc>
              <a:spcBef>
                <a:spcPts val="580"/>
              </a:spcBef>
              <a:buSzPct val="85000"/>
            </a:pPr>
            <a:r>
              <a:rPr dirty="0" sz="2400" lang="en-US">
                <a:solidFill>
                  <a:prstClr val="black"/>
                </a:solidFill>
              </a:rPr>
              <a:t>Induced by using fixed point for attention, rhythmic monotonous instructions </a:t>
            </a:r>
            <a:r>
              <a:rPr dirty="0" sz="2400" lang="en-US" err="1">
                <a:solidFill>
                  <a:prstClr val="black"/>
                </a:solidFill>
              </a:rPr>
              <a:t>etc</a:t>
            </a:r>
            <a:endParaRPr dirty="0" sz="2400" lang="en-US">
              <a:solidFill>
                <a:prstClr val="black"/>
              </a:solidFill>
            </a:endParaRPr>
          </a:p>
          <a:p>
            <a:pPr lvl="0">
              <a:lnSpc>
                <a:spcPct val="100000"/>
              </a:lnSpc>
              <a:spcBef>
                <a:spcPts val="580"/>
              </a:spcBef>
              <a:buSzPct val="85000"/>
            </a:pPr>
            <a:r>
              <a:rPr dirty="0" sz="2400" lang="en-US">
                <a:solidFill>
                  <a:prstClr val="black"/>
                </a:solidFill>
              </a:rPr>
              <a:t>Makes a person highly suggestible to therapist commands</a:t>
            </a:r>
          </a:p>
          <a:p>
            <a:pPr lvl="0">
              <a:lnSpc>
                <a:spcPct val="100000"/>
              </a:lnSpc>
              <a:spcBef>
                <a:spcPts val="580"/>
              </a:spcBef>
              <a:buSzPct val="85000"/>
            </a:pPr>
            <a:r>
              <a:rPr dirty="0" sz="2400" lang="en-US">
                <a:solidFill>
                  <a:prstClr val="black"/>
                </a:solidFill>
              </a:rPr>
              <a:t>It has the ability to produce or remove symptoms/perceptions</a:t>
            </a:r>
          </a:p>
          <a:p>
            <a:pPr lvl="0">
              <a:lnSpc>
                <a:spcPct val="100000"/>
              </a:lnSpc>
              <a:spcBef>
                <a:spcPts val="580"/>
              </a:spcBef>
              <a:buSzPct val="85000"/>
            </a:pPr>
            <a:r>
              <a:rPr dirty="0" sz="2400" lang="en-US">
                <a:solidFill>
                  <a:prstClr val="black"/>
                </a:solidFill>
              </a:rPr>
              <a:t>Causes dissociation of a part of body or emotions</a:t>
            </a:r>
          </a:p>
          <a:p>
            <a:pPr lvl="0">
              <a:lnSpc>
                <a:spcPct val="100000"/>
              </a:lnSpc>
              <a:spcBef>
                <a:spcPts val="580"/>
              </a:spcBef>
              <a:buSzPct val="85000"/>
            </a:pPr>
            <a:r>
              <a:rPr dirty="0" sz="2400" lang="en-US">
                <a:solidFill>
                  <a:prstClr val="black"/>
                </a:solidFill>
              </a:rPr>
              <a:t>Associated with amnesia for the events that occurred during the hypnotic state</a:t>
            </a:r>
          </a:p>
          <a:p>
            <a:pPr indent="0" marL="0">
              <a:buNone/>
            </a:pPr>
            <a:endParaRPr dirty="0" sz="3600" lang="en-US"/>
          </a:p>
          <a:p>
            <a:pPr indent="0" marL="0">
              <a:buNone/>
            </a:pPr>
            <a:endParaRPr dirty="0" sz="360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683" name="Content Placeholder 2"/>
          <p:cNvSpPr>
            <a:spLocks noGrp="1"/>
          </p:cNvSpPr>
          <p:nvPr>
            <p:ph idx="1"/>
          </p:nvPr>
        </p:nvSpPr>
        <p:spPr>
          <a:xfrm>
            <a:off x="838200" y="333486"/>
            <a:ext cx="10515600" cy="6250193"/>
          </a:xfrm>
        </p:spPr>
        <p:txBody>
          <a:bodyPr/>
          <a:p>
            <a:pPr indent="0" marL="0">
              <a:buNone/>
            </a:pPr>
            <a:r>
              <a:rPr b="1" dirty="0" lang="en-US"/>
              <a:t>                                    Technique in hypnotherapy</a:t>
            </a:r>
          </a:p>
          <a:p>
            <a:pPr lvl="0">
              <a:lnSpc>
                <a:spcPct val="100000"/>
              </a:lnSpc>
              <a:spcBef>
                <a:spcPts val="580"/>
              </a:spcBef>
              <a:buSzPct val="85000"/>
            </a:pPr>
            <a:r>
              <a:rPr dirty="0" lang="en-US">
                <a:solidFill>
                  <a:prstClr val="black"/>
                </a:solidFill>
              </a:rPr>
              <a:t>Doesn't constitute treatment  but is an adjunct to psychotherapy</a:t>
            </a:r>
          </a:p>
          <a:p>
            <a:pPr lvl="0">
              <a:lnSpc>
                <a:spcPct val="100000"/>
              </a:lnSpc>
              <a:spcBef>
                <a:spcPts val="580"/>
              </a:spcBef>
              <a:buSzPct val="85000"/>
            </a:pPr>
            <a:r>
              <a:rPr dirty="0" lang="en-US">
                <a:solidFill>
                  <a:prstClr val="black"/>
                </a:solidFill>
              </a:rPr>
              <a:t>An artificially induced state in which the person is relaxed and unusually suggestible</a:t>
            </a:r>
          </a:p>
          <a:p>
            <a:pPr lvl="0">
              <a:lnSpc>
                <a:spcPct val="100000"/>
              </a:lnSpc>
              <a:spcBef>
                <a:spcPts val="580"/>
              </a:spcBef>
              <a:buSzPct val="85000"/>
            </a:pPr>
            <a:r>
              <a:rPr dirty="0" lang="en-US">
                <a:solidFill>
                  <a:prstClr val="black"/>
                </a:solidFill>
              </a:rPr>
              <a:t>Helps people learn to relax, effect behavioral change, control attitudes &amp; uncover repressed thoughts &amp; feelings.</a:t>
            </a:r>
          </a:p>
          <a:p>
            <a:pPr lvl="0">
              <a:lnSpc>
                <a:spcPct val="100000"/>
              </a:lnSpc>
              <a:spcBef>
                <a:spcPts val="580"/>
              </a:spcBef>
              <a:buSzPct val="85000"/>
            </a:pPr>
            <a:r>
              <a:rPr dirty="0" lang="en-US">
                <a:solidFill>
                  <a:prstClr val="black"/>
                </a:solidFill>
              </a:rPr>
              <a:t>Induced by using fixed point for attention, rhythmic monotonous instructions etc.</a:t>
            </a:r>
          </a:p>
          <a:p>
            <a:pPr lvl="0">
              <a:lnSpc>
                <a:spcPct val="100000"/>
              </a:lnSpc>
              <a:spcBef>
                <a:spcPts val="580"/>
              </a:spcBef>
              <a:buSzPct val="85000"/>
            </a:pPr>
            <a:r>
              <a:rPr dirty="0" lang="en-US">
                <a:solidFill>
                  <a:prstClr val="black"/>
                </a:solidFill>
              </a:rPr>
              <a:t>Makes a person highly suggestible to therapist commands</a:t>
            </a:r>
          </a:p>
          <a:p>
            <a:pPr lvl="0">
              <a:lnSpc>
                <a:spcPct val="100000"/>
              </a:lnSpc>
              <a:spcBef>
                <a:spcPts val="580"/>
              </a:spcBef>
              <a:buSzPct val="85000"/>
            </a:pPr>
            <a:r>
              <a:rPr dirty="0" lang="en-US">
                <a:solidFill>
                  <a:prstClr val="black"/>
                </a:solidFill>
              </a:rPr>
              <a:t>It has the ability to produce or remove symptoms/perceptions</a:t>
            </a:r>
          </a:p>
          <a:p>
            <a:pPr lvl="0">
              <a:lnSpc>
                <a:spcPct val="100000"/>
              </a:lnSpc>
              <a:spcBef>
                <a:spcPts val="580"/>
              </a:spcBef>
              <a:buSzPct val="85000"/>
            </a:pPr>
            <a:r>
              <a:rPr dirty="0" lang="en-US">
                <a:solidFill>
                  <a:prstClr val="black"/>
                </a:solidFill>
              </a:rPr>
              <a:t>Causes dissociation of a part of body or emotions</a:t>
            </a:r>
          </a:p>
          <a:p>
            <a:pPr lvl="0">
              <a:lnSpc>
                <a:spcPct val="100000"/>
              </a:lnSpc>
              <a:spcBef>
                <a:spcPts val="580"/>
              </a:spcBef>
              <a:buSzPct val="85000"/>
            </a:pPr>
            <a:r>
              <a:rPr dirty="0" lang="en-US">
                <a:solidFill>
                  <a:prstClr val="black"/>
                </a:solidFill>
              </a:rPr>
              <a:t>Associated with amnesia for the events that occurred during the hypnotic state</a:t>
            </a:r>
          </a:p>
          <a:p>
            <a:pPr indent="0" marL="0">
              <a:buNone/>
            </a:pPr>
            <a:endParaRPr b="1" dirty="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316" name=""/>
        <p:cNvGrpSpPr/>
        <p:nvPr/>
      </p:nvGrpSpPr>
      <p:grpSpPr>
        <a:xfrm>
          <a:off x="0" y="0"/>
          <a:ext cx="0" cy="0"/>
          <a:chOff x="0" y="0"/>
          <a:chExt cx="0" cy="0"/>
        </a:xfrm>
      </p:grpSpPr>
      <p:sp>
        <p:nvSpPr>
          <p:cNvPr id="1048684" name="Content Placeholder 2"/>
          <p:cNvSpPr>
            <a:spLocks noGrp="1"/>
          </p:cNvSpPr>
          <p:nvPr>
            <p:ph idx="1"/>
          </p:nvPr>
        </p:nvSpPr>
        <p:spPr>
          <a:xfrm>
            <a:off x="569259" y="394858"/>
            <a:ext cx="10515600" cy="6188822"/>
          </a:xfrm>
        </p:spPr>
        <p:txBody>
          <a:bodyPr/>
          <a:p>
            <a:pPr indent="-274320" lvl="0" marL="274320">
              <a:lnSpc>
                <a:spcPct val="100000"/>
              </a:lnSpc>
              <a:spcBef>
                <a:spcPts val="580"/>
              </a:spcBef>
              <a:buClr>
                <a:srgbClr val="D34817"/>
              </a:buClr>
              <a:buSzPct val="85000"/>
              <a:buNone/>
            </a:pPr>
            <a:r>
              <a:rPr dirty="0" lang="en-US"/>
              <a:t>                                       </a:t>
            </a:r>
            <a:r>
              <a:rPr b="1" dirty="0" sz="3600" lang="en-US"/>
              <a:t>Milieu Therapy</a:t>
            </a:r>
            <a:r>
              <a:rPr dirty="0" sz="2200" lang="en-US">
                <a:solidFill>
                  <a:prstClr val="black"/>
                </a:solidFill>
                <a:latin typeface="Perpetua"/>
              </a:rPr>
              <a:t> </a:t>
            </a:r>
          </a:p>
          <a:p>
            <a:pPr>
              <a:lnSpc>
                <a:spcPct val="100000"/>
              </a:lnSpc>
              <a:spcBef>
                <a:spcPts val="580"/>
              </a:spcBef>
              <a:buSzPct val="85000"/>
              <a:buFont typeface="Wingdings" panose="05000000000000000000" pitchFamily="2" charset="2"/>
              <a:buChar char="Ø"/>
            </a:pPr>
            <a:r>
              <a:rPr dirty="0" sz="2200" lang="en-US">
                <a:solidFill>
                  <a:prstClr val="black"/>
                </a:solidFill>
              </a:rPr>
              <a:t>A therapeutic milieu is an environment that is structured and maintained as an ideal, dynamic setting in which to work with clients.</a:t>
            </a:r>
          </a:p>
          <a:p>
            <a:pPr>
              <a:lnSpc>
                <a:spcPct val="100000"/>
              </a:lnSpc>
              <a:spcBef>
                <a:spcPts val="580"/>
              </a:spcBef>
              <a:buSzPct val="85000"/>
              <a:buFont typeface="Wingdings" panose="05000000000000000000" pitchFamily="2" charset="2"/>
              <a:buChar char="Ø"/>
            </a:pPr>
            <a:r>
              <a:rPr dirty="0" sz="2200" lang="en-US">
                <a:solidFill>
                  <a:prstClr val="black"/>
                </a:solidFill>
              </a:rPr>
              <a:t>Safe physical surroundings</a:t>
            </a:r>
          </a:p>
          <a:p>
            <a:pPr>
              <a:lnSpc>
                <a:spcPct val="100000"/>
              </a:lnSpc>
              <a:spcBef>
                <a:spcPts val="580"/>
              </a:spcBef>
              <a:buSzPct val="85000"/>
              <a:buFont typeface="Wingdings" panose="05000000000000000000" pitchFamily="2" charset="2"/>
              <a:buChar char="Ø"/>
            </a:pPr>
            <a:r>
              <a:rPr dirty="0" sz="2200" lang="en-US">
                <a:solidFill>
                  <a:prstClr val="black"/>
                </a:solidFill>
              </a:rPr>
              <a:t>Has clear and consistent limits and behavioral expectations</a:t>
            </a:r>
          </a:p>
          <a:p>
            <a:pPr>
              <a:lnSpc>
                <a:spcPct val="100000"/>
              </a:lnSpc>
              <a:spcBef>
                <a:spcPts val="580"/>
              </a:spcBef>
              <a:buSzPct val="85000"/>
              <a:buFont typeface="Wingdings" panose="05000000000000000000" pitchFamily="2" charset="2"/>
              <a:buChar char="Ø"/>
            </a:pPr>
            <a:r>
              <a:rPr dirty="0" sz="2200" lang="en-US">
                <a:solidFill>
                  <a:prstClr val="black"/>
                </a:solidFill>
              </a:rPr>
              <a:t>No environmental stressors e.g. noise, confusion &amp; physical stress</a:t>
            </a:r>
          </a:p>
          <a:p>
            <a:pPr>
              <a:lnSpc>
                <a:spcPct val="100000"/>
              </a:lnSpc>
              <a:spcBef>
                <a:spcPts val="580"/>
              </a:spcBef>
              <a:buSzPct val="85000"/>
              <a:buFont typeface="Wingdings" panose="05000000000000000000" pitchFamily="2" charset="2"/>
              <a:buChar char="Ø"/>
            </a:pPr>
            <a:r>
              <a:rPr dirty="0" sz="2200" lang="en-US">
                <a:solidFill>
                  <a:prstClr val="black"/>
                </a:solidFill>
              </a:rPr>
              <a:t>Non punitive atmosphere</a:t>
            </a:r>
          </a:p>
          <a:p>
            <a:pPr>
              <a:lnSpc>
                <a:spcPct val="100000"/>
              </a:lnSpc>
              <a:spcBef>
                <a:spcPts val="580"/>
              </a:spcBef>
              <a:buSzPct val="85000"/>
              <a:buFont typeface="Wingdings" panose="05000000000000000000" pitchFamily="2" charset="2"/>
              <a:buChar char="Ø"/>
            </a:pPr>
            <a:r>
              <a:rPr dirty="0" sz="2200" lang="en-US">
                <a:solidFill>
                  <a:prstClr val="black"/>
                </a:solidFill>
              </a:rPr>
              <a:t>Caring is a basic factor</a:t>
            </a:r>
          </a:p>
          <a:p>
            <a:pPr>
              <a:lnSpc>
                <a:spcPct val="100000"/>
              </a:lnSpc>
              <a:spcBef>
                <a:spcPts val="580"/>
              </a:spcBef>
              <a:buSzPct val="85000"/>
              <a:buFont typeface="Wingdings" panose="05000000000000000000" pitchFamily="2" charset="2"/>
              <a:buChar char="Ø"/>
            </a:pPr>
            <a:r>
              <a:rPr dirty="0" sz="2200" lang="en-US">
                <a:solidFill>
                  <a:prstClr val="black"/>
                </a:solidFill>
              </a:rPr>
              <a:t>With minimal authoritarian behavior</a:t>
            </a:r>
          </a:p>
          <a:p>
            <a:pPr>
              <a:lnSpc>
                <a:spcPct val="100000"/>
              </a:lnSpc>
              <a:spcBef>
                <a:spcPts val="580"/>
              </a:spcBef>
              <a:buSzPct val="85000"/>
              <a:buFont typeface="Wingdings" panose="05000000000000000000" pitchFamily="2" charset="2"/>
              <a:buChar char="Ø"/>
            </a:pPr>
            <a:r>
              <a:rPr dirty="0" sz="2200" lang="en-US">
                <a:solidFill>
                  <a:prstClr val="black"/>
                </a:solidFill>
              </a:rPr>
              <a:t>Clients assume responsibility for themselves</a:t>
            </a:r>
          </a:p>
          <a:p>
            <a:pPr>
              <a:lnSpc>
                <a:spcPct val="100000"/>
              </a:lnSpc>
              <a:spcBef>
                <a:spcPts val="580"/>
              </a:spcBef>
              <a:buSzPct val="85000"/>
              <a:buFont typeface="Wingdings" panose="05000000000000000000" pitchFamily="2" charset="2"/>
              <a:buChar char="Ø"/>
            </a:pPr>
            <a:r>
              <a:rPr dirty="0" sz="2200" lang="en-US">
                <a:solidFill>
                  <a:prstClr val="black"/>
                </a:solidFill>
              </a:rPr>
              <a:t>Appropriate use of confrontation</a:t>
            </a:r>
          </a:p>
          <a:p>
            <a:pPr>
              <a:lnSpc>
                <a:spcPct val="100000"/>
              </a:lnSpc>
              <a:spcBef>
                <a:spcPts val="580"/>
              </a:spcBef>
              <a:buSzPct val="85000"/>
              <a:buFont typeface="Wingdings" panose="05000000000000000000" pitchFamily="2" charset="2"/>
              <a:buChar char="Ø"/>
            </a:pPr>
            <a:r>
              <a:rPr dirty="0" sz="2200" lang="en-US">
                <a:solidFill>
                  <a:prstClr val="black"/>
                </a:solidFill>
              </a:rPr>
              <a:t>Therapists have self awareness</a:t>
            </a:r>
          </a:p>
          <a:p>
            <a:pPr>
              <a:lnSpc>
                <a:spcPct val="100000"/>
              </a:lnSpc>
              <a:spcBef>
                <a:spcPts val="580"/>
              </a:spcBef>
              <a:buSzPct val="85000"/>
              <a:buFont typeface="Wingdings" panose="05000000000000000000" pitchFamily="2" charset="2"/>
              <a:buChar char="Ø"/>
            </a:pPr>
            <a:r>
              <a:rPr dirty="0" sz="2200" lang="en-US">
                <a:solidFill>
                  <a:prstClr val="black"/>
                </a:solidFill>
              </a:rPr>
              <a:t>Requires Trust relationships &amp; limit setting</a:t>
            </a:r>
            <a:endParaRPr b="1" dirty="0" sz="3600" lang="en-US"/>
          </a:p>
          <a:p>
            <a:pPr indent="0" marL="0">
              <a:buNone/>
            </a:pPr>
            <a:endParaRPr b="1" dirty="0" sz="360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8685" name="Content Placeholder 2"/>
          <p:cNvSpPr>
            <a:spLocks noGrp="1"/>
          </p:cNvSpPr>
          <p:nvPr>
            <p:ph idx="1"/>
          </p:nvPr>
        </p:nvSpPr>
        <p:spPr>
          <a:xfrm>
            <a:off x="838200" y="193638"/>
            <a:ext cx="10515600" cy="6347011"/>
          </a:xfrm>
        </p:spPr>
        <p:txBody>
          <a:bodyPr>
            <a:normAutofit/>
          </a:bodyPr>
          <a:p>
            <a:pPr indent="0" marL="0">
              <a:buNone/>
            </a:pPr>
            <a:endParaRPr dirty="0" lang="en-US"/>
          </a:p>
          <a:p>
            <a:pPr indent="0" lvl="0" marL="0">
              <a:lnSpc>
                <a:spcPct val="110000"/>
              </a:lnSpc>
              <a:spcBef>
                <a:spcPts val="0"/>
              </a:spcBef>
              <a:buNone/>
              <a:tabLst>
                <a:tab algn="l" pos="457200"/>
              </a:tabLst>
            </a:pPr>
            <a:r>
              <a:rPr dirty="0" sz="3000" lang="en-US">
                <a:solidFill>
                  <a:prstClr val="black"/>
                </a:solidFill>
                <a:ea typeface="Times New Roman" panose="02020603050405020304" pitchFamily="18" charset="0"/>
              </a:rPr>
              <a:t>For treatment of phobias, obsessional thoughts, compulsive behavior, schizophrenic mannerism, eating disorders,  and other undesirable habits like smoking and sexual perversion.</a:t>
            </a:r>
          </a:p>
          <a:p>
            <a:pPr indent="0" marL="0">
              <a:buNone/>
            </a:pPr>
            <a:r>
              <a:rPr dirty="0" sz="3000" lang="en-US"/>
              <a:t>For  example the treatment of phobia:</a:t>
            </a:r>
          </a:p>
          <a:p>
            <a:pPr indent="-514350" marL="514350">
              <a:buFont typeface="+mj-lt"/>
              <a:buAutoNum type="arabicPeriod"/>
            </a:pPr>
            <a:r>
              <a:rPr b="1" dirty="0" sz="3000" lang="en-US"/>
              <a:t>Systematic desensitization</a:t>
            </a:r>
            <a:r>
              <a:rPr dirty="0" sz="3000" lang="en-US"/>
              <a:t>: patient is exposed slowly to a gradual hierarchy of phobic objects or situations</a:t>
            </a:r>
          </a:p>
          <a:p>
            <a:pPr indent="-514350" marL="514350">
              <a:buFont typeface="+mj-lt"/>
              <a:buAutoNum type="arabicPeriod"/>
            </a:pPr>
            <a:r>
              <a:rPr b="1" dirty="0" sz="3000" lang="en-US"/>
              <a:t>Flooding</a:t>
            </a:r>
            <a:r>
              <a:rPr dirty="0" sz="3000" lang="en-US"/>
              <a:t>: patient is force to remain in the phobic situation until his anxiety is exhausted.</a:t>
            </a:r>
          </a:p>
          <a:p>
            <a:pPr indent="-514350" marL="514350">
              <a:buFont typeface="+mj-lt"/>
              <a:buAutoNum type="arabicPeriod"/>
            </a:pPr>
            <a:r>
              <a:rPr b="1" dirty="0" sz="3000" lang="en-US"/>
              <a:t>Implosion: </a:t>
            </a:r>
            <a:r>
              <a:rPr dirty="0" sz="3000" lang="en-US"/>
              <a:t>the patient is instructed to imagine the phobic and remain in it until his anxiety is exhausted.</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686" name="Content Placeholder 2"/>
          <p:cNvSpPr>
            <a:spLocks noGrp="1"/>
          </p:cNvSpPr>
          <p:nvPr>
            <p:ph idx="1"/>
          </p:nvPr>
        </p:nvSpPr>
        <p:spPr>
          <a:xfrm>
            <a:off x="838200" y="301214"/>
            <a:ext cx="10515600" cy="6110344"/>
          </a:xfrm>
        </p:spPr>
        <p:txBody>
          <a:bodyPr/>
          <a:p>
            <a:pPr indent="0" marL="0">
              <a:buNone/>
            </a:pPr>
            <a:r>
              <a:rPr b="1" dirty="0" lang="en-US"/>
              <a:t>                                    PSYCHOANLYTICAL THERAPY</a:t>
            </a:r>
          </a:p>
          <a:p>
            <a:pPr lvl="0">
              <a:lnSpc>
                <a:spcPct val="100000"/>
              </a:lnSpc>
              <a:spcBef>
                <a:spcPts val="580"/>
              </a:spcBef>
              <a:buSzPct val="85000"/>
            </a:pPr>
            <a:r>
              <a:rPr dirty="0" sz="2400" lang="en-US">
                <a:solidFill>
                  <a:prstClr val="black"/>
                </a:solidFill>
              </a:rPr>
              <a:t>Developed 19</a:t>
            </a:r>
            <a:r>
              <a:rPr baseline="30000" dirty="0" sz="2400" lang="en-US">
                <a:solidFill>
                  <a:prstClr val="black"/>
                </a:solidFill>
              </a:rPr>
              <a:t>th</a:t>
            </a:r>
            <a:r>
              <a:rPr dirty="0" sz="2400" lang="en-US">
                <a:solidFill>
                  <a:prstClr val="black"/>
                </a:solidFill>
              </a:rPr>
              <a:t> century</a:t>
            </a:r>
          </a:p>
          <a:p>
            <a:pPr lvl="0">
              <a:lnSpc>
                <a:spcPct val="100000"/>
              </a:lnSpc>
              <a:spcBef>
                <a:spcPts val="580"/>
              </a:spcBef>
              <a:buSzPct val="85000"/>
            </a:pPr>
            <a:r>
              <a:rPr dirty="0" sz="2400" lang="en-US">
                <a:solidFill>
                  <a:prstClr val="black"/>
                </a:solidFill>
              </a:rPr>
              <a:t>Behavior is determined by prior life events. Behavior is caused thus it can be explained</a:t>
            </a:r>
          </a:p>
          <a:p>
            <a:pPr lvl="0">
              <a:lnSpc>
                <a:spcPct val="100000"/>
              </a:lnSpc>
              <a:spcBef>
                <a:spcPts val="580"/>
              </a:spcBef>
              <a:buSzPct val="85000"/>
            </a:pPr>
            <a:r>
              <a:rPr dirty="0" sz="2400" lang="en-US">
                <a:solidFill>
                  <a:prstClr val="black"/>
                </a:solidFill>
              </a:rPr>
              <a:t>Makes use of free association &amp; dream analysis to affect reconstruction of personality</a:t>
            </a:r>
          </a:p>
          <a:p>
            <a:pPr lvl="0">
              <a:lnSpc>
                <a:spcPct val="100000"/>
              </a:lnSpc>
              <a:spcBef>
                <a:spcPts val="580"/>
              </a:spcBef>
              <a:buSzPct val="85000"/>
            </a:pPr>
            <a:r>
              <a:rPr b="1" dirty="0" sz="2400" lang="en-US">
                <a:solidFill>
                  <a:prstClr val="black"/>
                </a:solidFill>
              </a:rPr>
              <a:t>Free association </a:t>
            </a:r>
            <a:r>
              <a:rPr dirty="0" sz="2400" lang="en-US">
                <a:solidFill>
                  <a:prstClr val="black"/>
                </a:solidFill>
              </a:rPr>
              <a:t>is thoughts verbalisation as they occur without conscious screening &amp; the psychoanalyst searches for patterns &amp; areas that are unconsciously avoided (resistances)</a:t>
            </a:r>
          </a:p>
          <a:p>
            <a:pPr lvl="0">
              <a:lnSpc>
                <a:spcPct val="100000"/>
              </a:lnSpc>
              <a:spcBef>
                <a:spcPts val="580"/>
              </a:spcBef>
              <a:buSzPct val="85000"/>
            </a:pPr>
            <a:r>
              <a:rPr b="1" dirty="0" sz="2400" lang="en-US">
                <a:solidFill>
                  <a:prstClr val="black"/>
                </a:solidFill>
              </a:rPr>
              <a:t>Dreams </a:t>
            </a:r>
            <a:r>
              <a:rPr dirty="0" sz="2400" lang="en-US">
                <a:solidFill>
                  <a:prstClr val="black"/>
                </a:solidFill>
              </a:rPr>
              <a:t>symbolically communicate areas of intrapsychic conflict</a:t>
            </a:r>
          </a:p>
          <a:p>
            <a:pPr lvl="0">
              <a:lnSpc>
                <a:spcPct val="100000"/>
              </a:lnSpc>
              <a:spcBef>
                <a:spcPts val="580"/>
              </a:spcBef>
              <a:buSzPct val="85000"/>
            </a:pPr>
            <a:r>
              <a:rPr dirty="0" sz="2400" lang="en-US">
                <a:solidFill>
                  <a:prstClr val="black"/>
                </a:solidFill>
              </a:rPr>
              <a:t>The therapist assists the patient to recognize his intrapsychic conflicts through use of interpretation</a:t>
            </a:r>
          </a:p>
          <a:p>
            <a:pPr indent="0" marL="0">
              <a:buNone/>
            </a:pPr>
            <a:endParaRPr b="1"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8687" name="Content Placeholder 2"/>
          <p:cNvSpPr>
            <a:spLocks noGrp="1"/>
          </p:cNvSpPr>
          <p:nvPr>
            <p:ph idx="1"/>
          </p:nvPr>
        </p:nvSpPr>
        <p:spPr>
          <a:xfrm>
            <a:off x="838200" y="322729"/>
            <a:ext cx="10515600" cy="6228678"/>
          </a:xfrm>
        </p:spPr>
        <p:txBody>
          <a:bodyPr>
            <a:normAutofit fontScale="77500" lnSpcReduction="20000"/>
          </a:bodyPr>
          <a:p>
            <a:pPr indent="0" marL="0" marR="0">
              <a:lnSpc>
                <a:spcPct val="120000"/>
              </a:lnSpc>
              <a:spcBef>
                <a:spcPts val="0"/>
              </a:spcBef>
              <a:spcAft>
                <a:spcPts val="0"/>
              </a:spcAft>
              <a:buNone/>
            </a:pPr>
            <a:r>
              <a:rPr b="1" dirty="0" sz="3000" lang="en-US">
                <a:ea typeface="Times New Roman" panose="02020603050405020304" pitchFamily="18" charset="0"/>
              </a:rPr>
              <a:t>Activity Therapy</a:t>
            </a:r>
            <a:endParaRPr dirty="0" sz="3000" lang="en-US">
              <a:effectLst/>
              <a:ea typeface="Times New Roman" panose="02020603050405020304" pitchFamily="18" charset="0"/>
            </a:endParaRPr>
          </a:p>
          <a:p>
            <a:pPr indent="0" lvl="0" marL="0">
              <a:lnSpc>
                <a:spcPct val="120000"/>
              </a:lnSpc>
              <a:spcBef>
                <a:spcPts val="0"/>
              </a:spcBef>
              <a:buNone/>
            </a:pPr>
            <a:r>
              <a:rPr dirty="0" sz="3000" lang="en-US">
                <a:ea typeface="Times New Roman" panose="02020603050405020304" pitchFamily="18" charset="0"/>
              </a:rPr>
              <a:t> There are several forms of activity therapy.</a:t>
            </a:r>
            <a:r>
              <a:rPr dirty="0" sz="3000" lang="en-US">
                <a:solidFill>
                  <a:prstClr val="black"/>
                </a:solidFill>
                <a:ea typeface="Times New Roman" panose="02020603050405020304" pitchFamily="18" charset="0"/>
              </a:rPr>
              <a:t> Activities may include painting, washing clothes and so on.</a:t>
            </a:r>
          </a:p>
          <a:p>
            <a:pPr indent="0" marL="0" marR="0">
              <a:lnSpc>
                <a:spcPct val="120000"/>
              </a:lnSpc>
              <a:spcBef>
                <a:spcPts val="0"/>
              </a:spcBef>
              <a:spcAft>
                <a:spcPts val="0"/>
              </a:spcAft>
              <a:buNone/>
            </a:pPr>
            <a:endParaRPr dirty="0" sz="3000" lang="en-US">
              <a:effectLst/>
              <a:ea typeface="Times New Roman" panose="02020603050405020304" pitchFamily="18" charset="0"/>
            </a:endParaRPr>
          </a:p>
          <a:p>
            <a:pPr indent="0" marL="0" marR="0">
              <a:lnSpc>
                <a:spcPct val="120000"/>
              </a:lnSpc>
              <a:spcBef>
                <a:spcPts val="0"/>
              </a:spcBef>
              <a:spcAft>
                <a:spcPts val="0"/>
              </a:spcAft>
              <a:buNone/>
            </a:pPr>
            <a:r>
              <a:rPr b="1" dirty="0" sz="3000" lang="en-US">
                <a:ea typeface="Times New Roman" panose="02020603050405020304" pitchFamily="18" charset="0"/>
              </a:rPr>
              <a:t> Occupational Therapy</a:t>
            </a:r>
          </a:p>
          <a:p>
            <a:pPr fontAlgn="base" lvl="0">
              <a:lnSpc>
                <a:spcPct val="120000"/>
              </a:lnSpc>
              <a:spcBef>
                <a:spcPts val="575"/>
              </a:spcBef>
              <a:spcAft>
                <a:spcPct val="0"/>
              </a:spcAft>
              <a:buSzPct val="85000"/>
            </a:pPr>
            <a:r>
              <a:rPr dirty="0" sz="3000" lang="en-US">
                <a:ea typeface="Times New Roman" panose="02020603050405020304" pitchFamily="18" charset="0"/>
              </a:rPr>
              <a:t>This involves the use of selected activities to improve general performance, to enable the patient to learn the essential skills of day-to-day living and to assist in the reduction of symptoms.</a:t>
            </a:r>
            <a:r>
              <a:rPr altLang="en-US" dirty="0" sz="3000" lang="en-US">
                <a:solidFill>
                  <a:prstClr val="black"/>
                </a:solidFill>
              </a:rPr>
              <a:t> </a:t>
            </a:r>
          </a:p>
          <a:p>
            <a:pPr fontAlgn="base" lvl="0">
              <a:lnSpc>
                <a:spcPct val="120000"/>
              </a:lnSpc>
              <a:spcBef>
                <a:spcPts val="575"/>
              </a:spcBef>
              <a:spcAft>
                <a:spcPct val="0"/>
              </a:spcAft>
              <a:buSzPct val="85000"/>
            </a:pPr>
            <a:r>
              <a:rPr altLang="en-US" dirty="0" sz="3000" lang="en-US">
                <a:solidFill>
                  <a:prstClr val="black"/>
                </a:solidFill>
              </a:rPr>
              <a:t>biblio therapy (the prescription of reading materials that help develop emotional maturity &amp; sustain mental health) play therapy, music therapy, dance therapy and Art therapy</a:t>
            </a:r>
          </a:p>
          <a:p>
            <a:pPr indent="0" marL="0" marR="0">
              <a:lnSpc>
                <a:spcPct val="120000"/>
              </a:lnSpc>
              <a:spcBef>
                <a:spcPts val="0"/>
              </a:spcBef>
              <a:spcAft>
                <a:spcPts val="0"/>
              </a:spcAft>
              <a:buNone/>
            </a:pPr>
            <a:r>
              <a:rPr b="1" dirty="0" sz="3000" lang="en-US">
                <a:ea typeface="Times New Roman" panose="02020603050405020304" pitchFamily="18" charset="0"/>
              </a:rPr>
              <a:t> </a:t>
            </a:r>
            <a:endParaRPr dirty="0" sz="3000" lang="en-US">
              <a:effectLst/>
              <a:ea typeface="Times New Roman" panose="02020603050405020304" pitchFamily="18" charset="0"/>
            </a:endParaRPr>
          </a:p>
          <a:p>
            <a:pPr indent="0" marL="0" marR="0">
              <a:lnSpc>
                <a:spcPct val="120000"/>
              </a:lnSpc>
              <a:spcBef>
                <a:spcPts val="0"/>
              </a:spcBef>
              <a:spcAft>
                <a:spcPts val="0"/>
              </a:spcAft>
              <a:buNone/>
            </a:pPr>
            <a:r>
              <a:rPr b="1" dirty="0" sz="3000" lang="en-US">
                <a:ea typeface="Times New Roman" panose="02020603050405020304" pitchFamily="18" charset="0"/>
              </a:rPr>
              <a:t>Recreation Therapy</a:t>
            </a:r>
            <a:endParaRPr dirty="0" sz="3000" lang="en-US">
              <a:effectLst/>
              <a:ea typeface="Times New Roman" panose="02020603050405020304" pitchFamily="18" charset="0"/>
            </a:endParaRPr>
          </a:p>
          <a:p>
            <a:pPr>
              <a:lnSpc>
                <a:spcPct val="120000"/>
              </a:lnSpc>
              <a:spcBef>
                <a:spcPts val="0"/>
              </a:spcBef>
            </a:pPr>
            <a:r>
              <a:rPr dirty="0" sz="3000" lang="en-US">
                <a:ea typeface="Times New Roman" panose="02020603050405020304" pitchFamily="18" charset="0"/>
              </a:rPr>
              <a:t>This method uses activities like sports, games, hobbies to treat behaviour. </a:t>
            </a:r>
            <a:endParaRPr dirty="0" sz="3000" lang="en-US">
              <a:effectLst/>
              <a:ea typeface="Times New Roman" panose="02020603050405020304" pitchFamily="18" charset="0"/>
            </a:endParaRPr>
          </a:p>
          <a:p>
            <a:pPr marL="0" marR="0">
              <a:lnSpc>
                <a:spcPct val="120000"/>
              </a:lnSpc>
              <a:spcBef>
                <a:spcPts val="0"/>
              </a:spcBef>
              <a:spcAft>
                <a:spcPts val="0"/>
              </a:spcAft>
            </a:pPr>
            <a:r>
              <a:rPr dirty="0" sz="3000" lang="en-US">
                <a:ea typeface="Times New Roman" panose="02020603050405020304" pitchFamily="18" charset="0"/>
              </a:rPr>
              <a:t>It lays the emphasis on re-socialization , reality orientation and involvement of mentally ill persons.</a:t>
            </a:r>
            <a:endParaRPr dirty="0" sz="3000" lang="en-US">
              <a:effectLst/>
              <a:ea typeface="Times New Roman" panose="02020603050405020304" pitchFamily="18" charset="0"/>
            </a:endParaRPr>
          </a:p>
          <a:p>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605" name="Title 1"/>
          <p:cNvSpPr>
            <a:spLocks noGrp="1"/>
          </p:cNvSpPr>
          <p:nvPr>
            <p:ph type="title"/>
          </p:nvPr>
        </p:nvSpPr>
        <p:spPr/>
        <p:txBody>
          <a:bodyPr/>
          <a:p>
            <a:r>
              <a:rPr dirty="0" sz="3600" lang="en-US">
                <a:solidFill>
                  <a:srgbClr val="696464"/>
                </a:solidFill>
                <a:latin typeface="Franklin Gothic Book"/>
              </a:rPr>
              <a:t>Attitude &amp; qualities of a psychiatric nurse</a:t>
            </a:r>
            <a:endParaRPr dirty="0" lang="en-US"/>
          </a:p>
        </p:txBody>
      </p:sp>
      <p:sp>
        <p:nvSpPr>
          <p:cNvPr id="1048606" name="Content Placeholder 2"/>
          <p:cNvSpPr>
            <a:spLocks noGrp="1"/>
          </p:cNvSpPr>
          <p:nvPr>
            <p:ph idx="1"/>
          </p:nvPr>
        </p:nvSpPr>
        <p:spPr/>
        <p:txBody>
          <a:bodyPr>
            <a:normAutofit fontScale="96154" lnSpcReduction="10000"/>
          </a:bodyPr>
          <a:p>
            <a:pPr fontAlgn="base" lvl="0">
              <a:lnSpc>
                <a:spcPct val="100000"/>
              </a:lnSpc>
              <a:spcBef>
                <a:spcPts val="575"/>
              </a:spcBef>
              <a:spcAft>
                <a:spcPct val="0"/>
              </a:spcAft>
              <a:buSzPct val="85000"/>
            </a:pPr>
            <a:r>
              <a:rPr altLang="en-US" dirty="0" sz="2600" lang="en-US">
                <a:solidFill>
                  <a:prstClr val="black"/>
                </a:solidFill>
                <a:latin typeface="Perpetua"/>
              </a:rPr>
              <a:t>Acceptance</a:t>
            </a:r>
          </a:p>
          <a:p>
            <a:pPr fontAlgn="base" lvl="0">
              <a:lnSpc>
                <a:spcPct val="100000"/>
              </a:lnSpc>
              <a:spcBef>
                <a:spcPts val="575"/>
              </a:spcBef>
              <a:spcAft>
                <a:spcPct val="0"/>
              </a:spcAft>
              <a:buSzPct val="85000"/>
            </a:pPr>
            <a:r>
              <a:rPr altLang="en-US" dirty="0" sz="2600" lang="en-US">
                <a:solidFill>
                  <a:prstClr val="black"/>
                </a:solidFill>
                <a:latin typeface="Perpetua"/>
              </a:rPr>
              <a:t>Empathy </a:t>
            </a:r>
          </a:p>
          <a:p>
            <a:pPr fontAlgn="base" lvl="0">
              <a:lnSpc>
                <a:spcPct val="100000"/>
              </a:lnSpc>
              <a:spcBef>
                <a:spcPts val="575"/>
              </a:spcBef>
              <a:spcAft>
                <a:spcPct val="0"/>
              </a:spcAft>
              <a:buSzPct val="85000"/>
            </a:pPr>
            <a:r>
              <a:rPr altLang="en-US" dirty="0" sz="2600" lang="en-US">
                <a:solidFill>
                  <a:prstClr val="black"/>
                </a:solidFill>
                <a:latin typeface="Perpetua"/>
              </a:rPr>
              <a:t>Consistency</a:t>
            </a:r>
          </a:p>
          <a:p>
            <a:pPr fontAlgn="base" lvl="0">
              <a:lnSpc>
                <a:spcPct val="100000"/>
              </a:lnSpc>
              <a:spcBef>
                <a:spcPts val="575"/>
              </a:spcBef>
              <a:spcAft>
                <a:spcPct val="0"/>
              </a:spcAft>
              <a:buSzPct val="85000"/>
            </a:pPr>
            <a:r>
              <a:rPr altLang="en-US" dirty="0" sz="2600" lang="en-US">
                <a:solidFill>
                  <a:prstClr val="black"/>
                </a:solidFill>
                <a:latin typeface="Perpetua"/>
              </a:rPr>
              <a:t>Flexibility</a:t>
            </a:r>
          </a:p>
          <a:p>
            <a:pPr fontAlgn="base" lvl="0">
              <a:lnSpc>
                <a:spcPct val="100000"/>
              </a:lnSpc>
              <a:spcBef>
                <a:spcPts val="575"/>
              </a:spcBef>
              <a:spcAft>
                <a:spcPct val="0"/>
              </a:spcAft>
              <a:buSzPct val="85000"/>
            </a:pPr>
            <a:r>
              <a:rPr altLang="en-US" dirty="0" sz="2600" lang="en-US">
                <a:solidFill>
                  <a:prstClr val="black"/>
                </a:solidFill>
                <a:latin typeface="Perpetua"/>
              </a:rPr>
              <a:t>Honesty</a:t>
            </a:r>
          </a:p>
          <a:p>
            <a:pPr fontAlgn="base" lvl="0">
              <a:lnSpc>
                <a:spcPct val="100000"/>
              </a:lnSpc>
              <a:spcBef>
                <a:spcPts val="575"/>
              </a:spcBef>
              <a:spcAft>
                <a:spcPct val="0"/>
              </a:spcAft>
              <a:buSzPct val="85000"/>
            </a:pPr>
            <a:r>
              <a:rPr altLang="en-US" dirty="0" sz="2600" lang="en-US">
                <a:solidFill>
                  <a:prstClr val="black"/>
                </a:solidFill>
                <a:latin typeface="Perpetua"/>
              </a:rPr>
              <a:t>Intelligence</a:t>
            </a:r>
          </a:p>
          <a:p>
            <a:pPr fontAlgn="base" lvl="0">
              <a:lnSpc>
                <a:spcPct val="100000"/>
              </a:lnSpc>
              <a:spcBef>
                <a:spcPts val="575"/>
              </a:spcBef>
              <a:spcAft>
                <a:spcPct val="0"/>
              </a:spcAft>
              <a:buSzPct val="85000"/>
            </a:pPr>
            <a:r>
              <a:rPr altLang="en-US" dirty="0" sz="2600" lang="en-US">
                <a:solidFill>
                  <a:prstClr val="black"/>
                </a:solidFill>
                <a:latin typeface="Perpetua"/>
              </a:rPr>
              <a:t>Professionalism</a:t>
            </a:r>
          </a:p>
          <a:p>
            <a:pPr fontAlgn="base" lvl="0">
              <a:lnSpc>
                <a:spcPct val="100000"/>
              </a:lnSpc>
              <a:spcBef>
                <a:spcPts val="575"/>
              </a:spcBef>
              <a:spcAft>
                <a:spcPct val="0"/>
              </a:spcAft>
              <a:buSzPct val="85000"/>
            </a:pPr>
            <a:r>
              <a:rPr altLang="en-US" dirty="0" sz="2600" lang="en-US">
                <a:solidFill>
                  <a:prstClr val="black"/>
                </a:solidFill>
                <a:latin typeface="Perpetua"/>
              </a:rPr>
              <a:t>Self awareness</a:t>
            </a:r>
          </a:p>
          <a:p>
            <a:pPr fontAlgn="base" lvl="0">
              <a:lnSpc>
                <a:spcPct val="100000"/>
              </a:lnSpc>
              <a:spcBef>
                <a:spcPts val="575"/>
              </a:spcBef>
              <a:spcAft>
                <a:spcPct val="0"/>
              </a:spcAft>
              <a:buSzPct val="85000"/>
            </a:pPr>
            <a:r>
              <a:rPr altLang="en-US" dirty="0" sz="2600" lang="en-US">
                <a:solidFill>
                  <a:prstClr val="black"/>
                </a:solidFill>
                <a:latin typeface="Perpetua"/>
              </a:rPr>
              <a:t>Availability</a:t>
            </a:r>
          </a:p>
          <a:p>
            <a:pPr fontAlgn="base">
              <a:lnSpc>
                <a:spcPct val="100000"/>
              </a:lnSpc>
              <a:spcBef>
                <a:spcPts val="575"/>
              </a:spcBef>
              <a:spcAft>
                <a:spcPct val="0"/>
              </a:spcAft>
              <a:buSzPct val="85000"/>
            </a:pPr>
            <a:r>
              <a:rPr altLang="en-US" dirty="0" sz="2600" lang="en-US">
                <a:solidFill>
                  <a:prstClr val="black"/>
                </a:solidFill>
                <a:latin typeface="Perpetua"/>
              </a:rPr>
              <a:t> skills in observation</a:t>
            </a:r>
          </a:p>
          <a:p>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688" name="Content Placeholder 2"/>
          <p:cNvSpPr>
            <a:spLocks noGrp="1"/>
          </p:cNvSpPr>
          <p:nvPr>
            <p:ph idx="1"/>
          </p:nvPr>
        </p:nvSpPr>
        <p:spPr>
          <a:xfrm>
            <a:off x="838200" y="268941"/>
            <a:ext cx="10515600" cy="6228678"/>
          </a:xfrm>
        </p:spPr>
        <p:txBody>
          <a:bodyPr>
            <a:normAutofit fontScale="92500" lnSpcReduction="10000"/>
          </a:bodyPr>
          <a:p>
            <a:pPr indent="0" marL="0" marR="0">
              <a:lnSpc>
                <a:spcPct val="110000"/>
              </a:lnSpc>
              <a:spcBef>
                <a:spcPts val="0"/>
              </a:spcBef>
              <a:spcAft>
                <a:spcPts val="0"/>
              </a:spcAft>
              <a:buNone/>
            </a:pPr>
            <a:r>
              <a:rPr b="1" dirty="0" sz="3000" lang="en-US">
                <a:ea typeface="Times New Roman" panose="02020603050405020304" pitchFamily="18" charset="0"/>
              </a:rPr>
              <a:t>Dance Therapy</a:t>
            </a:r>
            <a:endParaRPr dirty="0" sz="3000" lang="en-US">
              <a:effectLst/>
              <a:ea typeface="Times New Roman" panose="02020603050405020304" pitchFamily="18" charset="0"/>
            </a:endParaRPr>
          </a:p>
          <a:p>
            <a:pPr indent="0" marL="0" marR="0">
              <a:lnSpc>
                <a:spcPct val="110000"/>
              </a:lnSpc>
              <a:spcBef>
                <a:spcPts val="0"/>
              </a:spcBef>
              <a:spcAft>
                <a:spcPts val="0"/>
              </a:spcAft>
              <a:buNone/>
            </a:pPr>
            <a:r>
              <a:rPr dirty="0" sz="3000" lang="en-US">
                <a:ea typeface="Times New Roman" panose="02020603050405020304" pitchFamily="18" charset="0"/>
              </a:rPr>
              <a:t>It uses body rhythmic movements and interaction to express emotions, thereby increasing awareness of the body and ego strength.</a:t>
            </a:r>
            <a:endParaRPr dirty="0" sz="3000" lang="en-US">
              <a:effectLst/>
              <a:ea typeface="Times New Roman" panose="02020603050405020304" pitchFamily="18" charset="0"/>
            </a:endParaRPr>
          </a:p>
          <a:p>
            <a:pPr indent="0" marL="0" marR="0">
              <a:lnSpc>
                <a:spcPct val="110000"/>
              </a:lnSpc>
              <a:spcBef>
                <a:spcPts val="0"/>
              </a:spcBef>
              <a:spcAft>
                <a:spcPts val="0"/>
              </a:spcAft>
              <a:buNone/>
            </a:pPr>
            <a:r>
              <a:rPr dirty="0" sz="3000" lang="en-US">
                <a:ea typeface="Times New Roman" panose="02020603050405020304" pitchFamily="18" charset="0"/>
              </a:rPr>
              <a:t>                                                     </a:t>
            </a:r>
            <a:r>
              <a:rPr b="1" dirty="0" sz="3000" lang="en-US">
                <a:ea typeface="Times New Roman" panose="02020603050405020304" pitchFamily="18" charset="0"/>
              </a:rPr>
              <a:t> Rehabilitation</a:t>
            </a:r>
            <a:endParaRPr dirty="0" sz="3000" lang="en-US">
              <a:effectLst/>
              <a:ea typeface="Times New Roman" panose="02020603050405020304" pitchFamily="18" charset="0"/>
            </a:endParaRPr>
          </a:p>
          <a:p>
            <a:pPr marL="0" marR="0">
              <a:lnSpc>
                <a:spcPct val="110000"/>
              </a:lnSpc>
              <a:spcBef>
                <a:spcPts val="0"/>
              </a:spcBef>
              <a:spcAft>
                <a:spcPts val="0"/>
              </a:spcAft>
            </a:pPr>
            <a:r>
              <a:rPr dirty="0" sz="3000" lang="en-US">
                <a:ea typeface="Times New Roman" panose="02020603050405020304" pitchFamily="18" charset="0"/>
              </a:rPr>
              <a:t>This is the process of restoring a person’s ability to live and work as normally as possible after disabling injury or illness. </a:t>
            </a:r>
            <a:endParaRPr dirty="0" sz="3000" lang="en-US">
              <a:effectLst/>
              <a:ea typeface="Times New Roman" panose="02020603050405020304" pitchFamily="18" charset="0"/>
            </a:endParaRPr>
          </a:p>
          <a:p>
            <a:pPr marL="0" marR="0">
              <a:lnSpc>
                <a:spcPct val="110000"/>
              </a:lnSpc>
              <a:spcBef>
                <a:spcPts val="0"/>
              </a:spcBef>
              <a:spcAft>
                <a:spcPts val="0"/>
              </a:spcAft>
            </a:pPr>
            <a:r>
              <a:rPr dirty="0" sz="3000" lang="en-US">
                <a:ea typeface="Times New Roman" panose="02020603050405020304" pitchFamily="18" charset="0"/>
              </a:rPr>
              <a:t>It is aimed at helping the patient achieve maximum possible physical and psychological fitness and regain the ability to care </a:t>
            </a:r>
            <a:br>
              <a:rPr dirty="0" sz="3000" lang="en-US">
                <a:ea typeface="Times New Roman" panose="02020603050405020304" pitchFamily="18" charset="0"/>
              </a:rPr>
            </a:br>
            <a:r>
              <a:rPr dirty="0" sz="3000" lang="en-US">
                <a:ea typeface="Times New Roman" panose="02020603050405020304" pitchFamily="18" charset="0"/>
              </a:rPr>
              <a:t>for themselves.</a:t>
            </a:r>
            <a:endParaRPr dirty="0" sz="3000" lang="en-US">
              <a:effectLst/>
              <a:ea typeface="Times New Roman" panose="02020603050405020304" pitchFamily="18" charset="0"/>
            </a:endParaRPr>
          </a:p>
          <a:p>
            <a:pPr marL="0" marR="0">
              <a:lnSpc>
                <a:spcPct val="110000"/>
              </a:lnSpc>
              <a:spcBef>
                <a:spcPts val="0"/>
              </a:spcBef>
              <a:spcAft>
                <a:spcPts val="0"/>
              </a:spcAft>
            </a:pPr>
            <a:r>
              <a:rPr dirty="0" sz="3000" lang="en-US">
                <a:ea typeface="Times New Roman" panose="02020603050405020304" pitchFamily="18" charset="0"/>
              </a:rPr>
              <a:t>This aim is achieved through:</a:t>
            </a:r>
          </a:p>
          <a:p>
            <a:pPr indent="-457200" marR="0">
              <a:lnSpc>
                <a:spcPct val="110000"/>
              </a:lnSpc>
              <a:spcBef>
                <a:spcPts val="0"/>
              </a:spcBef>
              <a:spcAft>
                <a:spcPts val="0"/>
              </a:spcAft>
              <a:buFont typeface="Wingdings" panose="05000000000000000000" pitchFamily="2" charset="2"/>
              <a:buChar char="Ø"/>
            </a:pPr>
            <a:r>
              <a:rPr dirty="0" sz="3000" lang="en-US">
                <a:ea typeface="Times New Roman" panose="02020603050405020304" pitchFamily="18" charset="0"/>
              </a:rPr>
              <a:t>Physical therapy.</a:t>
            </a:r>
          </a:p>
          <a:p>
            <a:pPr indent="-457200" marR="0">
              <a:lnSpc>
                <a:spcPct val="110000"/>
              </a:lnSpc>
              <a:spcBef>
                <a:spcPts val="0"/>
              </a:spcBef>
              <a:spcAft>
                <a:spcPts val="0"/>
              </a:spcAft>
              <a:buFont typeface="Wingdings" panose="05000000000000000000" pitchFamily="2" charset="2"/>
              <a:buChar char="Ø"/>
            </a:pPr>
            <a:r>
              <a:rPr dirty="0" sz="3000" lang="en-US">
                <a:ea typeface="Times New Roman" panose="02020603050405020304" pitchFamily="18" charset="0"/>
              </a:rPr>
              <a:t>Occupational therapy.</a:t>
            </a:r>
          </a:p>
          <a:p>
            <a:pPr indent="-457200" marR="0">
              <a:lnSpc>
                <a:spcPct val="110000"/>
              </a:lnSpc>
              <a:spcBef>
                <a:spcPts val="0"/>
              </a:spcBef>
              <a:spcAft>
                <a:spcPts val="0"/>
              </a:spcAft>
              <a:buFont typeface="Wingdings" panose="05000000000000000000" pitchFamily="2" charset="2"/>
              <a:buChar char="Ø"/>
            </a:pPr>
            <a:r>
              <a:rPr dirty="0" sz="3000" lang="en-US">
                <a:ea typeface="Times New Roman" panose="02020603050405020304" pitchFamily="18" charset="0"/>
              </a:rPr>
              <a:t> Vocational training.</a:t>
            </a:r>
          </a:p>
          <a:p>
            <a:pPr indent="-457200" marR="0">
              <a:lnSpc>
                <a:spcPct val="110000"/>
              </a:lnSpc>
              <a:spcBef>
                <a:spcPts val="0"/>
              </a:spcBef>
              <a:spcAft>
                <a:spcPts val="0"/>
              </a:spcAft>
              <a:buFont typeface="Wingdings" panose="05000000000000000000" pitchFamily="2" charset="2"/>
              <a:buChar char="Ø"/>
            </a:pPr>
            <a:r>
              <a:rPr dirty="0" sz="3000" lang="en-US">
                <a:ea typeface="Times New Roman" panose="02020603050405020304" pitchFamily="18" charset="0"/>
              </a:rPr>
              <a:t>Industrial/ work therapy</a:t>
            </a:r>
            <a:r>
              <a:rPr dirty="0" lang="en-US">
                <a:ea typeface="Times New Roman" panose="02020603050405020304" pitchFamily="18" charset="0"/>
              </a:rPr>
              <a:t>.</a:t>
            </a:r>
            <a:endParaRPr dirty="0" lang="en-US">
              <a:effectLst/>
              <a:ea typeface="Times New Roman" panose="02020603050405020304" pitchFamily="18" charset="0"/>
            </a:endParaRPr>
          </a:p>
          <a:p>
            <a:endParaRPr dirty="0"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689" name="Content Placeholder 2"/>
          <p:cNvSpPr>
            <a:spLocks noGrp="1"/>
          </p:cNvSpPr>
          <p:nvPr>
            <p:ph idx="1"/>
          </p:nvPr>
        </p:nvSpPr>
        <p:spPr>
          <a:xfrm>
            <a:off x="848958" y="279699"/>
            <a:ext cx="10515600" cy="6260950"/>
          </a:xfrm>
        </p:spPr>
        <p:txBody>
          <a:bodyPr/>
          <a:p>
            <a:r>
              <a:rPr b="1" dirty="0" lang="en-US"/>
              <a:t>Assignment: read and write note on  psychoanalytic therapy, family therapy, hypnotherapy, milieu therapy and halfway home and give example patients who can benefit  from the therapy</a:t>
            </a:r>
            <a:r>
              <a:rPr dirty="0" lang="en-US"/>
              <a:t>.</a:t>
            </a:r>
          </a:p>
          <a:p>
            <a:pPr indent="0" marL="0">
              <a:buNone/>
            </a:pPr>
            <a:r>
              <a:rPr b="1" dirty="0" lang="en-US"/>
              <a:t>                                    PSYCHODRAMA</a:t>
            </a:r>
          </a:p>
          <a:p>
            <a:pPr fontAlgn="base" lvl="0">
              <a:lnSpc>
                <a:spcPct val="100000"/>
              </a:lnSpc>
              <a:spcBef>
                <a:spcPts val="575"/>
              </a:spcBef>
              <a:spcAft>
                <a:spcPct val="0"/>
              </a:spcAft>
              <a:buSzPct val="85000"/>
              <a:buFont typeface="Wingdings" panose="05000000000000000000" pitchFamily="2" charset="2"/>
              <a:buChar char="Ø"/>
            </a:pPr>
            <a:r>
              <a:rPr altLang="en-US" dirty="0" sz="2600" lang="en-US">
                <a:solidFill>
                  <a:prstClr val="black"/>
                </a:solidFill>
              </a:rPr>
              <a:t>Specialized type of group therapy that employs a dramatic approach.</a:t>
            </a:r>
          </a:p>
          <a:p>
            <a:pPr fontAlgn="base" lvl="0">
              <a:lnSpc>
                <a:spcPct val="100000"/>
              </a:lnSpc>
              <a:spcBef>
                <a:spcPts val="575"/>
              </a:spcBef>
              <a:spcAft>
                <a:spcPct val="0"/>
              </a:spcAft>
              <a:buSzPct val="85000"/>
              <a:buFont typeface="Wingdings" panose="05000000000000000000" pitchFamily="2" charset="2"/>
              <a:buChar char="Ø"/>
            </a:pPr>
            <a:r>
              <a:rPr altLang="en-US" dirty="0" sz="2600" lang="en-US">
                <a:solidFill>
                  <a:prstClr val="black"/>
                </a:solidFill>
              </a:rPr>
              <a:t>Patients become actors in life situation scenarios</a:t>
            </a:r>
          </a:p>
          <a:p>
            <a:pPr fontAlgn="base" lvl="0">
              <a:lnSpc>
                <a:spcPct val="100000"/>
              </a:lnSpc>
              <a:spcBef>
                <a:spcPts val="575"/>
              </a:spcBef>
              <a:spcAft>
                <a:spcPct val="0"/>
              </a:spcAft>
              <a:buSzPct val="85000"/>
              <a:buFont typeface="Wingdings" panose="05000000000000000000" pitchFamily="2" charset="2"/>
              <a:buChar char="Ø"/>
            </a:pPr>
            <a:r>
              <a:rPr altLang="en-US" dirty="0" sz="2600" lang="en-US">
                <a:solidFill>
                  <a:prstClr val="black"/>
                </a:solidFill>
              </a:rPr>
              <a:t>Helps resolve interpersonal conflicts in a less threatening atmosphere than a real life situation would present</a:t>
            </a:r>
          </a:p>
          <a:p>
            <a:pPr fontAlgn="base" lvl="0">
              <a:lnSpc>
                <a:spcPct val="100000"/>
              </a:lnSpc>
              <a:spcBef>
                <a:spcPts val="575"/>
              </a:spcBef>
              <a:spcAft>
                <a:spcPct val="0"/>
              </a:spcAft>
              <a:buSzPct val="85000"/>
              <a:buFont typeface="Wingdings" panose="05000000000000000000" pitchFamily="2" charset="2"/>
              <a:buChar char="Ø"/>
            </a:pPr>
            <a:r>
              <a:rPr altLang="en-US" dirty="0" sz="2600" lang="en-US">
                <a:solidFill>
                  <a:prstClr val="black"/>
                </a:solidFill>
              </a:rPr>
              <a:t>Patient brought into a situation as a direct participant</a:t>
            </a:r>
          </a:p>
          <a:p>
            <a:pPr fontAlgn="base" lvl="0">
              <a:lnSpc>
                <a:spcPct val="100000"/>
              </a:lnSpc>
              <a:spcBef>
                <a:spcPts val="575"/>
              </a:spcBef>
              <a:spcAft>
                <a:spcPct val="0"/>
              </a:spcAft>
              <a:buSzPct val="85000"/>
              <a:buFont typeface="Wingdings" panose="05000000000000000000" pitchFamily="2" charset="2"/>
              <a:buChar char="Ø"/>
            </a:pPr>
            <a:r>
              <a:rPr altLang="en-US" dirty="0" sz="2600" lang="en-US">
                <a:solidFill>
                  <a:prstClr val="black"/>
                </a:solidFill>
              </a:rPr>
              <a:t>The therapist leads the process</a:t>
            </a:r>
          </a:p>
          <a:p>
            <a:pPr indent="0" marL="0">
              <a:buNone/>
            </a:pPr>
            <a:endParaRPr b="1" dirty="0"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322" name=""/>
        <p:cNvGrpSpPr/>
        <p:nvPr/>
      </p:nvGrpSpPr>
      <p:grpSpPr>
        <a:xfrm>
          <a:off x="0" y="0"/>
          <a:ext cx="0" cy="0"/>
          <a:chOff x="0" y="0"/>
          <a:chExt cx="0" cy="0"/>
        </a:xfrm>
      </p:grpSpPr>
      <p:sp>
        <p:nvSpPr>
          <p:cNvPr id="1048690" name="Title 1"/>
          <p:cNvSpPr>
            <a:spLocks noGrp="1"/>
          </p:cNvSpPr>
          <p:nvPr>
            <p:ph type="title"/>
          </p:nvPr>
        </p:nvSpPr>
        <p:spPr/>
        <p:txBody>
          <a:bodyPr/>
          <a:p>
            <a:r>
              <a:rPr b="1" dirty="0" sz="3600" lang="en-US">
                <a:solidFill>
                  <a:srgbClr val="696464"/>
                </a:solidFill>
                <a:latin typeface="Franklin Gothic Book"/>
              </a:rPr>
              <a:t>Therapeutic community (Maxwell Jones,1953) OR Social psychiatry</a:t>
            </a:r>
            <a:endParaRPr b="1" dirty="0" lang="en-US"/>
          </a:p>
        </p:txBody>
      </p:sp>
      <p:sp>
        <p:nvSpPr>
          <p:cNvPr id="1048691" name="Content Placeholder 2"/>
          <p:cNvSpPr>
            <a:spLocks noGrp="1"/>
          </p:cNvSpPr>
          <p:nvPr>
            <p:ph idx="1"/>
          </p:nvPr>
        </p:nvSpPr>
        <p:spPr/>
        <p:txBody>
          <a:bodyPr/>
          <a:p>
            <a:pPr fontAlgn="base" lvl="0">
              <a:lnSpc>
                <a:spcPct val="100000"/>
              </a:lnSpc>
              <a:spcBef>
                <a:spcPts val="575"/>
              </a:spcBef>
              <a:spcAft>
                <a:spcPct val="0"/>
              </a:spcAft>
              <a:buSzPct val="85000"/>
              <a:buFont typeface="Wingdings" panose="05000000000000000000" pitchFamily="2" charset="2"/>
              <a:buChar char="Ø"/>
            </a:pPr>
            <a:r>
              <a:rPr altLang="en-US" dirty="0" sz="2600" lang="en-US">
                <a:solidFill>
                  <a:prstClr val="black"/>
                </a:solidFill>
              </a:rPr>
              <a:t>A patient’s social environment is used to provide a therapeutic experience</a:t>
            </a:r>
          </a:p>
          <a:p>
            <a:pPr fontAlgn="base" lvl="0">
              <a:lnSpc>
                <a:spcPct val="100000"/>
              </a:lnSpc>
              <a:spcBef>
                <a:spcPts val="575"/>
              </a:spcBef>
              <a:spcAft>
                <a:spcPct val="0"/>
              </a:spcAft>
              <a:buSzPct val="85000"/>
              <a:buFont typeface="Wingdings" panose="05000000000000000000" pitchFamily="2" charset="2"/>
              <a:buChar char="Ø"/>
            </a:pPr>
            <a:r>
              <a:rPr altLang="en-US" dirty="0" sz="2600" lang="en-US">
                <a:solidFill>
                  <a:prstClr val="black"/>
                </a:solidFill>
              </a:rPr>
              <a:t>Patient involved as an active participant in his own care</a:t>
            </a:r>
          </a:p>
          <a:p>
            <a:pPr fontAlgn="base" lvl="0">
              <a:lnSpc>
                <a:spcPct val="100000"/>
              </a:lnSpc>
              <a:spcBef>
                <a:spcPts val="575"/>
              </a:spcBef>
              <a:spcAft>
                <a:spcPct val="0"/>
              </a:spcAft>
              <a:buSzPct val="85000"/>
              <a:buFont typeface="Wingdings" panose="05000000000000000000" pitchFamily="2" charset="2"/>
              <a:buChar char="Ø"/>
            </a:pPr>
            <a:r>
              <a:rPr altLang="en-US" dirty="0" sz="2600" lang="en-US">
                <a:solidFill>
                  <a:prstClr val="black"/>
                </a:solidFill>
              </a:rPr>
              <a:t>Patient involved in community problems daily</a:t>
            </a:r>
          </a:p>
          <a:p>
            <a:pPr fontAlgn="base" lvl="0">
              <a:lnSpc>
                <a:spcPct val="100000"/>
              </a:lnSpc>
              <a:spcBef>
                <a:spcPts val="575"/>
              </a:spcBef>
              <a:spcAft>
                <a:spcPct val="0"/>
              </a:spcAft>
              <a:buSzPct val="85000"/>
              <a:buFont typeface="Wingdings" panose="05000000000000000000" pitchFamily="2" charset="2"/>
              <a:buChar char="Ø"/>
            </a:pPr>
            <a:r>
              <a:rPr altLang="en-US" dirty="0" sz="2600" lang="en-US">
                <a:solidFill>
                  <a:prstClr val="black"/>
                </a:solidFill>
              </a:rPr>
              <a:t>Helps patients solve problems, plan activities &amp; develop rules and regulations</a:t>
            </a:r>
          </a:p>
          <a:p>
            <a:pPr fontAlgn="base" lvl="0">
              <a:lnSpc>
                <a:spcPct val="100000"/>
              </a:lnSpc>
              <a:spcBef>
                <a:spcPts val="575"/>
              </a:spcBef>
              <a:spcAft>
                <a:spcPct val="0"/>
              </a:spcAft>
              <a:buSzPct val="85000"/>
              <a:buFont typeface="Wingdings" panose="05000000000000000000" pitchFamily="2" charset="2"/>
              <a:buChar char="Ø"/>
            </a:pPr>
            <a:r>
              <a:rPr altLang="en-US" dirty="0" sz="2600" lang="en-US">
                <a:solidFill>
                  <a:prstClr val="black"/>
                </a:solidFill>
              </a:rPr>
              <a:t>Helps increase patient independence</a:t>
            </a:r>
          </a:p>
          <a:p>
            <a:pPr fontAlgn="base" lvl="0">
              <a:lnSpc>
                <a:spcPct val="100000"/>
              </a:lnSpc>
              <a:spcBef>
                <a:spcPts val="575"/>
              </a:spcBef>
              <a:spcAft>
                <a:spcPct val="0"/>
              </a:spcAft>
              <a:buSzPct val="85000"/>
              <a:buFont typeface="Wingdings" panose="05000000000000000000" pitchFamily="2" charset="2"/>
              <a:buChar char="Ø"/>
            </a:pPr>
            <a:r>
              <a:rPr altLang="en-US" dirty="0" sz="2600" lang="en-US">
                <a:solidFill>
                  <a:prstClr val="black"/>
                </a:solidFill>
              </a:rPr>
              <a:t>Helps patients become aware on how their behavior affects others</a:t>
            </a:r>
          </a:p>
          <a:p>
            <a:pPr indent="0" marL="0">
              <a:buNone/>
            </a:pPr>
            <a:endParaRPr dirty="0"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692" name="Content Placeholder 2"/>
          <p:cNvSpPr>
            <a:spLocks noGrp="1"/>
          </p:cNvSpPr>
          <p:nvPr>
            <p:ph idx="1"/>
          </p:nvPr>
        </p:nvSpPr>
        <p:spPr>
          <a:xfrm>
            <a:off x="730624" y="236668"/>
            <a:ext cx="10515600" cy="6357769"/>
          </a:xfrm>
        </p:spPr>
        <p:txBody>
          <a:bodyPr>
            <a:normAutofit lnSpcReduction="10000"/>
          </a:bodyPr>
          <a:p>
            <a:pPr indent="0" marL="0">
              <a:buNone/>
            </a:pPr>
            <a:r>
              <a:rPr b="1" dirty="0" sz="3000" lang="en-US"/>
              <a:t>                                        DEFENSE MECHANISM</a:t>
            </a:r>
          </a:p>
          <a:p>
            <a:r>
              <a:rPr dirty="0" lang="en-US"/>
              <a:t>Sigmund Freud first identified a unique set of emotional coping strategies that he called: Ego defense mechanisms.</a:t>
            </a:r>
          </a:p>
          <a:p>
            <a:r>
              <a:rPr dirty="0" lang="en-US"/>
              <a:t> Defense mechanism is any </a:t>
            </a:r>
            <a:r>
              <a:rPr b="1" dirty="0" lang="en-US"/>
              <a:t>automatic, unconscious response </a:t>
            </a:r>
            <a:r>
              <a:rPr dirty="0" lang="en-US"/>
              <a:t>that helps a person reduce painful feelings associated with emotional problems.</a:t>
            </a:r>
          </a:p>
          <a:p>
            <a:r>
              <a:rPr dirty="0" lang="en-US"/>
              <a:t>It is during development that the ego defense mechanisms develop. </a:t>
            </a:r>
          </a:p>
          <a:p>
            <a:r>
              <a:rPr dirty="0" lang="en-US"/>
              <a:t>Failure to develop adequate defense, results in conflict and then neurosis.</a:t>
            </a:r>
          </a:p>
          <a:p>
            <a:r>
              <a:rPr dirty="0" lang="en-US"/>
              <a:t>Through the defenses the ego normally enables a person to function effectively in the society. Otherwise psychopathology occurs.</a:t>
            </a:r>
          </a:p>
          <a:p>
            <a:r>
              <a:rPr dirty="0" lang="en-US"/>
              <a:t>Adaptive mental mechanisms thus protect as from anxiety.</a:t>
            </a:r>
          </a:p>
          <a:p>
            <a:r>
              <a:rPr dirty="0" lang="en-US"/>
              <a:t>Defense mechanisms are essential for a healthy person though overuse or failure when needed defense mechanisms lead to  disruptive, unhappy life patterns. (</a:t>
            </a:r>
            <a:r>
              <a:rPr b="1" dirty="0" lang="en-US"/>
              <a:t>examples class presentation)</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693" name="Title 1"/>
          <p:cNvSpPr>
            <a:spLocks noGrp="1"/>
          </p:cNvSpPr>
          <p:nvPr>
            <p:ph type="title"/>
          </p:nvPr>
        </p:nvSpPr>
        <p:spPr/>
        <p:txBody>
          <a:bodyPr/>
          <a:p>
            <a:r>
              <a:rPr dirty="0" lang="en-US"/>
              <a:t>Mental health –mental illness continuum  and decision making</a:t>
            </a:r>
          </a:p>
        </p:txBody>
      </p:sp>
      <p:sp>
        <p:nvSpPr>
          <p:cNvPr id="1048694" name="Content Placeholder 2"/>
          <p:cNvSpPr>
            <a:spLocks noGrp="1"/>
          </p:cNvSpPr>
          <p:nvPr>
            <p:ph idx="1"/>
          </p:nvPr>
        </p:nvSpPr>
        <p:spPr/>
        <p:txBody>
          <a:bodyPr>
            <a:normAutofit fontScale="92500" lnSpcReduction="20000"/>
          </a:bodyPr>
          <a:p>
            <a:pPr indent="0" marL="0">
              <a:buNone/>
            </a:pPr>
            <a:r>
              <a:rPr b="1" dirty="0" lang="en-US"/>
              <a:t>                                Indicators of optimal mental health:</a:t>
            </a:r>
          </a:p>
          <a:p>
            <a:r>
              <a:rPr dirty="0" lang="en-US"/>
              <a:t>Able to establish and maintain healthy interpersonal relationships.</a:t>
            </a:r>
          </a:p>
          <a:p>
            <a:r>
              <a:rPr dirty="0" lang="en-US"/>
              <a:t>Able to interact socially with other people.</a:t>
            </a:r>
          </a:p>
          <a:p>
            <a:r>
              <a:rPr dirty="0" lang="en-US"/>
              <a:t>Able to learn normally.</a:t>
            </a:r>
          </a:p>
          <a:p>
            <a:r>
              <a:rPr b="1" dirty="0" lang="en-US"/>
              <a:t>Normal behavior </a:t>
            </a:r>
            <a:r>
              <a:rPr dirty="0" lang="en-US"/>
              <a:t>i.e sexually, physically, mentally, and emotionally</a:t>
            </a:r>
          </a:p>
          <a:p>
            <a:r>
              <a:rPr b="1" dirty="0" lang="en-US"/>
              <a:t>Insight</a:t>
            </a:r>
            <a:r>
              <a:rPr dirty="0" lang="en-US"/>
              <a:t> : able to know one is sick or not.</a:t>
            </a:r>
          </a:p>
          <a:p>
            <a:r>
              <a:rPr dirty="0" lang="en-US"/>
              <a:t>An individual should be able to make life decisions when necessary and appropriately.</a:t>
            </a:r>
          </a:p>
          <a:p>
            <a:r>
              <a:rPr dirty="0" lang="en-US"/>
              <a:t>Competent in self care, interpersonal, social, community occupational functioning.</a:t>
            </a:r>
          </a:p>
          <a:p>
            <a:r>
              <a:rPr dirty="0" lang="en-US"/>
              <a:t>Are able to handle life problems and continue to function at a high level.</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325" name=""/>
        <p:cNvGrpSpPr/>
        <p:nvPr/>
      </p:nvGrpSpPr>
      <p:grpSpPr>
        <a:xfrm>
          <a:off x="0" y="0"/>
          <a:ext cx="0" cy="0"/>
          <a:chOff x="0" y="0"/>
          <a:chExt cx="0" cy="0"/>
        </a:xfrm>
      </p:grpSpPr>
      <p:sp>
        <p:nvSpPr>
          <p:cNvPr id="1048695" name="Content Placeholder 2"/>
          <p:cNvSpPr>
            <a:spLocks noGrp="1"/>
          </p:cNvSpPr>
          <p:nvPr>
            <p:ph idx="1"/>
          </p:nvPr>
        </p:nvSpPr>
        <p:spPr>
          <a:xfrm>
            <a:off x="838200" y="236668"/>
            <a:ext cx="10515600" cy="6379285"/>
          </a:xfrm>
        </p:spPr>
        <p:txBody>
          <a:bodyPr>
            <a:normAutofit lnSpcReduction="10000"/>
          </a:bodyPr>
          <a:p>
            <a:pPr indent="0" marL="0">
              <a:buNone/>
            </a:pPr>
            <a:r>
              <a:rPr b="1" dirty="0" lang="en-US"/>
              <a:t>                                </a:t>
            </a:r>
            <a:r>
              <a:rPr b="1" dirty="0" sz="3600" lang="en-US"/>
              <a:t>Indicators of mental illness</a:t>
            </a:r>
          </a:p>
          <a:p>
            <a:r>
              <a:rPr b="1" dirty="0" lang="en-US"/>
              <a:t>Physical symptoms:</a:t>
            </a:r>
            <a:r>
              <a:rPr dirty="0" lang="en-US"/>
              <a:t> increased blood pressure, disturbance in sleep.</a:t>
            </a:r>
          </a:p>
          <a:p>
            <a:r>
              <a:rPr b="1" dirty="0" lang="en-US"/>
              <a:t>Psychological symptoms: </a:t>
            </a:r>
            <a:r>
              <a:rPr dirty="0" lang="en-US"/>
              <a:t>extreme feelings of depression.</a:t>
            </a:r>
          </a:p>
          <a:p>
            <a:r>
              <a:rPr b="1" dirty="0" lang="en-US"/>
              <a:t>Behavioral symptoms: </a:t>
            </a:r>
            <a:r>
              <a:rPr dirty="0" lang="en-US"/>
              <a:t>excessive hand washing</a:t>
            </a:r>
          </a:p>
          <a:p>
            <a:r>
              <a:rPr dirty="0" lang="en-US"/>
              <a:t>Changes in </a:t>
            </a:r>
            <a:r>
              <a:rPr b="1" dirty="0" lang="en-US"/>
              <a:t>sociological </a:t>
            </a:r>
            <a:r>
              <a:rPr dirty="0" lang="en-US"/>
              <a:t>and</a:t>
            </a:r>
            <a:r>
              <a:rPr b="1" dirty="0" lang="en-US"/>
              <a:t> occupational </a:t>
            </a:r>
            <a:r>
              <a:rPr dirty="0" lang="en-US"/>
              <a:t>functioning</a:t>
            </a:r>
          </a:p>
          <a:p>
            <a:pPr indent="0" marL="0">
              <a:buNone/>
            </a:pPr>
            <a:r>
              <a:rPr b="1" dirty="0" lang="en-US"/>
              <a:t>         </a:t>
            </a:r>
            <a:r>
              <a:rPr b="1" dirty="0" sz="3200" lang="en-US"/>
              <a:t>Functional areas assessed in diagnosing mental illness</a:t>
            </a:r>
          </a:p>
          <a:p>
            <a:r>
              <a:rPr b="1" dirty="0" lang="en-US"/>
              <a:t>Self maintenance skill </a:t>
            </a:r>
            <a:r>
              <a:rPr dirty="0" lang="en-US"/>
              <a:t>such as observing personal hygiene, grooming and health practices.</a:t>
            </a:r>
          </a:p>
          <a:p>
            <a:r>
              <a:rPr b="1" dirty="0" lang="en-US"/>
              <a:t>Interpersonal relationships </a:t>
            </a:r>
            <a:r>
              <a:rPr dirty="0" lang="en-US"/>
              <a:t>including the development of sexual and intimate relationships.</a:t>
            </a:r>
          </a:p>
          <a:p>
            <a:r>
              <a:rPr b="1" dirty="0" lang="en-US"/>
              <a:t>Social skills </a:t>
            </a:r>
            <a:r>
              <a:rPr dirty="0" lang="en-US"/>
              <a:t>such as using effective social communication.</a:t>
            </a:r>
          </a:p>
          <a:p>
            <a:r>
              <a:rPr b="1" dirty="0" lang="en-US"/>
              <a:t>Community living skills </a:t>
            </a:r>
            <a:r>
              <a:rPr dirty="0" lang="en-US"/>
              <a:t>like managing a home, time, money and using community resources.</a:t>
            </a:r>
          </a:p>
          <a:p>
            <a:r>
              <a:rPr b="1" dirty="0" lang="en-US"/>
              <a:t>Work skills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sp>
        <p:nvSpPr>
          <p:cNvPr id="1048696" name="Content Placeholder 2"/>
          <p:cNvSpPr>
            <a:spLocks noGrp="1"/>
          </p:cNvSpPr>
          <p:nvPr>
            <p:ph idx="1"/>
          </p:nvPr>
        </p:nvSpPr>
        <p:spPr>
          <a:xfrm>
            <a:off x="547743" y="287282"/>
            <a:ext cx="10515600" cy="6285640"/>
          </a:xfrm>
        </p:spPr>
        <p:txBody>
          <a:bodyPr>
            <a:normAutofit fontScale="92500"/>
          </a:bodyPr>
          <a:p>
            <a:pPr indent="0" marL="0">
              <a:buNone/>
            </a:pPr>
            <a:r>
              <a:rPr b="1" dirty="0" lang="en-US"/>
              <a:t>                   THE SIGNS AND SYMPTOMS OF MENTAL ILLNESS</a:t>
            </a:r>
          </a:p>
          <a:p>
            <a:r>
              <a:rPr b="1" dirty="0" lang="en-US"/>
              <a:t> </a:t>
            </a:r>
            <a:r>
              <a:rPr dirty="0" lang="en-US"/>
              <a:t>mental illness can  begin suddenly  (</a:t>
            </a:r>
            <a:r>
              <a:rPr b="1" dirty="0" lang="en-US"/>
              <a:t>acute onset</a:t>
            </a:r>
            <a:r>
              <a:rPr dirty="0" lang="en-US"/>
              <a:t>)  this will be obvious to others that something is wrong or emerge slowly over a period of months or even years (</a:t>
            </a:r>
            <a:r>
              <a:rPr b="1" dirty="0" lang="en-US"/>
              <a:t>insidious onset</a:t>
            </a:r>
            <a:r>
              <a:rPr dirty="0" lang="en-US"/>
              <a:t>).</a:t>
            </a:r>
          </a:p>
          <a:p>
            <a:r>
              <a:rPr dirty="0" lang="en-US"/>
              <a:t>In slow onset the patient may become severely ill before it is discovered</a:t>
            </a:r>
          </a:p>
          <a:p>
            <a:r>
              <a:rPr dirty="0" lang="en-US"/>
              <a:t> the clinical features may either be very mild or severe and obvious to others.</a:t>
            </a:r>
          </a:p>
          <a:p>
            <a:r>
              <a:rPr dirty="0" lang="en-US"/>
              <a:t>A person who is mentally ill may present with  some of the following:</a:t>
            </a:r>
          </a:p>
          <a:p>
            <a:pPr indent="0" marL="0">
              <a:buNone/>
            </a:pPr>
            <a:r>
              <a:rPr b="1" dirty="0" lang="en-US"/>
              <a:t>            General Behavior</a:t>
            </a:r>
          </a:p>
          <a:p>
            <a:pPr>
              <a:buFont typeface="Wingdings" panose="05000000000000000000" pitchFamily="2" charset="2"/>
              <a:buChar char="Ø"/>
            </a:pPr>
            <a:r>
              <a:rPr b="1" dirty="0" lang="en-US"/>
              <a:t>Sleep Disturbance: </a:t>
            </a:r>
            <a:r>
              <a:rPr dirty="0" lang="en-US"/>
              <a:t>very common in many mental illness, they could have insomnia or sleep a great deal.</a:t>
            </a:r>
          </a:p>
          <a:p>
            <a:pPr>
              <a:buFont typeface="Wingdings" panose="05000000000000000000" pitchFamily="2" charset="2"/>
              <a:buChar char="Ø"/>
            </a:pPr>
            <a:r>
              <a:rPr b="1" dirty="0" lang="en-US"/>
              <a:t>Loss of appetite and refusal of food</a:t>
            </a:r>
          </a:p>
          <a:p>
            <a:pPr indent="0" marL="0">
              <a:buNone/>
            </a:pPr>
            <a:r>
              <a:rPr dirty="0" lang="en-US"/>
              <a:t> this is also very common this may be due to:</a:t>
            </a:r>
          </a:p>
          <a:p>
            <a:r>
              <a:rPr dirty="0" lang="en-US"/>
              <a:t> lack of interest in food due to depression.</a:t>
            </a:r>
          </a:p>
          <a:p>
            <a:pPr indent="0" marL="0">
              <a:buNone/>
            </a:pPr>
            <a:endParaRPr b="1"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327" name=""/>
        <p:cNvGrpSpPr/>
        <p:nvPr/>
      </p:nvGrpSpPr>
      <p:grpSpPr>
        <a:xfrm>
          <a:off x="0" y="0"/>
          <a:ext cx="0" cy="0"/>
          <a:chOff x="0" y="0"/>
          <a:chExt cx="0" cy="0"/>
        </a:xfrm>
      </p:grpSpPr>
      <p:sp>
        <p:nvSpPr>
          <p:cNvPr id="1048697" name="Content Placeholder 2"/>
          <p:cNvSpPr>
            <a:spLocks noGrp="1"/>
          </p:cNvSpPr>
          <p:nvPr>
            <p:ph idx="1"/>
          </p:nvPr>
        </p:nvSpPr>
        <p:spPr>
          <a:xfrm>
            <a:off x="838200" y="172122"/>
            <a:ext cx="10515600" cy="6390043"/>
          </a:xfrm>
        </p:spPr>
        <p:txBody>
          <a:bodyPr>
            <a:normAutofit lnSpcReduction="10000"/>
          </a:bodyPr>
          <a:p>
            <a:pPr indent="0" marL="0">
              <a:buNone/>
            </a:pPr>
            <a:r>
              <a:rPr b="1" dirty="0" sz="3600" lang="en-US"/>
              <a:t>                                                 S &amp; S cont.’</a:t>
            </a:r>
          </a:p>
          <a:p>
            <a:r>
              <a:rPr dirty="0" lang="en-US"/>
              <a:t>They do not feel hungry</a:t>
            </a:r>
          </a:p>
          <a:p>
            <a:r>
              <a:rPr dirty="0" lang="en-US"/>
              <a:t>They are too busy to find time to eat like in mania</a:t>
            </a:r>
          </a:p>
          <a:p>
            <a:r>
              <a:rPr dirty="0" lang="en-US"/>
              <a:t>They refuse to eat because the feel the food is poisoned as in paranoid disorder.</a:t>
            </a:r>
          </a:p>
          <a:p>
            <a:pPr>
              <a:buFont typeface="Wingdings" panose="05000000000000000000" pitchFamily="2" charset="2"/>
              <a:buChar char="Ø"/>
            </a:pPr>
            <a:r>
              <a:rPr b="1" dirty="0" lang="en-US"/>
              <a:t>Personal appearance : </a:t>
            </a:r>
            <a:r>
              <a:rPr dirty="0" lang="en-US"/>
              <a:t>Personal appearance may be neglected some may be unwilling to shave, take a birth or change clothes (in </a:t>
            </a:r>
            <a:r>
              <a:rPr b="1" dirty="0" lang="en-US"/>
              <a:t>schizophrenics</a:t>
            </a:r>
            <a:r>
              <a:rPr dirty="0" lang="en-US"/>
              <a:t>),Some may dress colourfully like in </a:t>
            </a:r>
            <a:r>
              <a:rPr b="1" dirty="0" lang="en-US"/>
              <a:t>mania, </a:t>
            </a:r>
            <a:r>
              <a:rPr dirty="0" lang="en-US"/>
              <a:t>Some  may keep there appearance seductive (hysteria).</a:t>
            </a:r>
          </a:p>
          <a:p>
            <a:pPr>
              <a:buFont typeface="Wingdings" panose="05000000000000000000" pitchFamily="2" charset="2"/>
              <a:buChar char="Ø"/>
            </a:pPr>
            <a:r>
              <a:rPr b="1" dirty="0" lang="en-US"/>
              <a:t>Lack of interest in sex : </a:t>
            </a:r>
            <a:r>
              <a:rPr dirty="0" lang="en-US"/>
              <a:t>Have no interest in sexual activity or they feel they have lost their libido</a:t>
            </a:r>
          </a:p>
          <a:p>
            <a:pPr>
              <a:buFont typeface="Wingdings" panose="05000000000000000000" pitchFamily="2" charset="2"/>
              <a:buChar char="Ø"/>
            </a:pPr>
            <a:r>
              <a:rPr b="1" dirty="0" lang="en-US"/>
              <a:t>Personal relationship  : </a:t>
            </a:r>
            <a:r>
              <a:rPr dirty="0" lang="en-US"/>
              <a:t>they have strained interpersonal relationship a friendly person may become withdrawn and aloof. A person who was kind  and considerate towards his friends  may become hostile and angry.</a:t>
            </a:r>
            <a:endParaRPr b="1" dirty="0"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328" name=""/>
        <p:cNvGrpSpPr/>
        <p:nvPr/>
      </p:nvGrpSpPr>
      <p:grpSpPr>
        <a:xfrm>
          <a:off x="0" y="0"/>
          <a:ext cx="0" cy="0"/>
          <a:chOff x="0" y="0"/>
          <a:chExt cx="0" cy="0"/>
        </a:xfrm>
      </p:grpSpPr>
      <p:sp>
        <p:nvSpPr>
          <p:cNvPr id="1048698" name="Content Placeholder 2"/>
          <p:cNvSpPr>
            <a:spLocks noGrp="1"/>
          </p:cNvSpPr>
          <p:nvPr>
            <p:ph idx="1"/>
          </p:nvPr>
        </p:nvSpPr>
        <p:spPr>
          <a:xfrm>
            <a:off x="838200" y="247426"/>
            <a:ext cx="10515600" cy="6293223"/>
          </a:xfrm>
        </p:spPr>
        <p:txBody>
          <a:bodyPr/>
          <a:p>
            <a:pPr indent="0" lvl="0" marL="0">
              <a:buNone/>
            </a:pPr>
            <a:r>
              <a:rPr b="1" dirty="0" sz="3600" lang="en-US">
                <a:solidFill>
                  <a:prstClr val="black"/>
                </a:solidFill>
              </a:rPr>
              <a:t>                                     S &amp; S cont.’</a:t>
            </a:r>
          </a:p>
          <a:p>
            <a:pPr lvl="0">
              <a:buFont typeface="Wingdings" panose="05000000000000000000" pitchFamily="2" charset="2"/>
              <a:buChar char="Ø"/>
            </a:pPr>
            <a:r>
              <a:rPr b="1" dirty="0" lang="en-US">
                <a:solidFill>
                  <a:prstClr val="black"/>
                </a:solidFill>
              </a:rPr>
              <a:t>Interest in work, hobbies and surrounding:</a:t>
            </a:r>
            <a:r>
              <a:rPr dirty="0" lang="en-US">
                <a:solidFill>
                  <a:prstClr val="black"/>
                </a:solidFill>
              </a:rPr>
              <a:t> this may decline; a mentally ill person may give up work because he is no longer interested or  he is unable to work. Some patient become so dull that they may lie in bed the whole day.</a:t>
            </a:r>
          </a:p>
          <a:p>
            <a:pPr lvl="0">
              <a:buFont typeface="Wingdings" panose="05000000000000000000" pitchFamily="2" charset="2"/>
              <a:buChar char="Ø"/>
            </a:pPr>
            <a:r>
              <a:rPr b="1" dirty="0" lang="en-US">
                <a:solidFill>
                  <a:prstClr val="black"/>
                </a:solidFill>
              </a:rPr>
              <a:t>Behavior:</a:t>
            </a:r>
            <a:r>
              <a:rPr dirty="0" lang="en-US">
                <a:solidFill>
                  <a:prstClr val="black"/>
                </a:solidFill>
              </a:rPr>
              <a:t>  they at times behave peculiarly ,it may irritate the others ,the behavior could be a danger to them and others, the person could be overactive and restless and assault others, he may also become dull, inactive or be in stupor.</a:t>
            </a:r>
          </a:p>
          <a:p>
            <a:pPr lvl="0">
              <a:buFont typeface="Wingdings" panose="05000000000000000000" pitchFamily="2" charset="2"/>
              <a:buChar char="Ø"/>
            </a:pPr>
            <a:r>
              <a:rPr b="1" dirty="0" lang="en-US">
                <a:solidFill>
                  <a:prstClr val="black"/>
                </a:solidFill>
              </a:rPr>
              <a:t>Disturbance in thinking : </a:t>
            </a:r>
            <a:r>
              <a:rPr dirty="0" lang="en-US">
                <a:solidFill>
                  <a:prstClr val="black"/>
                </a:solidFill>
              </a:rPr>
              <a:t>any disturbance of thinking that affects </a:t>
            </a:r>
            <a:r>
              <a:rPr b="1" dirty="0" lang="en-US">
                <a:solidFill>
                  <a:prstClr val="black"/>
                </a:solidFill>
              </a:rPr>
              <a:t>language, communication</a:t>
            </a:r>
            <a:r>
              <a:rPr dirty="0" lang="en-US">
                <a:solidFill>
                  <a:prstClr val="black"/>
                </a:solidFill>
              </a:rPr>
              <a:t>, </a:t>
            </a:r>
            <a:r>
              <a:rPr b="1" dirty="0" lang="en-US">
                <a:solidFill>
                  <a:prstClr val="black"/>
                </a:solidFill>
              </a:rPr>
              <a:t>thought content </a:t>
            </a:r>
            <a:r>
              <a:rPr dirty="0" lang="en-US">
                <a:solidFill>
                  <a:prstClr val="black"/>
                </a:solidFill>
              </a:rPr>
              <a:t>or </a:t>
            </a:r>
            <a:r>
              <a:rPr b="1" dirty="0" lang="en-US">
                <a:solidFill>
                  <a:prstClr val="black"/>
                </a:solidFill>
              </a:rPr>
              <a:t>thought process</a:t>
            </a:r>
          </a:p>
          <a:p>
            <a:r>
              <a:rPr b="1" dirty="0" lang="en-US">
                <a:solidFill>
                  <a:prstClr val="black"/>
                </a:solidFill>
              </a:rPr>
              <a:t>Disorder of thought content  ( delusion) -</a:t>
            </a:r>
            <a:r>
              <a:rPr dirty="0" lang="en-US">
                <a:solidFill>
                  <a:prstClr val="black"/>
                </a:solidFill>
              </a:rPr>
              <a:t> this reflects the patients fixed belief,</a:t>
            </a:r>
            <a:endParaRPr dirty="0"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8699" name="Content Placeholder 2"/>
          <p:cNvSpPr>
            <a:spLocks noGrp="1"/>
          </p:cNvSpPr>
          <p:nvPr>
            <p:ph idx="1"/>
          </p:nvPr>
        </p:nvSpPr>
        <p:spPr>
          <a:xfrm>
            <a:off x="838200" y="311972"/>
            <a:ext cx="10515600" cy="6185647"/>
          </a:xfrm>
        </p:spPr>
        <p:txBody>
          <a:bodyPr>
            <a:normAutofit fontScale="92500"/>
          </a:bodyPr>
          <a:p>
            <a:pPr indent="0" marL="0">
              <a:buNone/>
            </a:pPr>
            <a:r>
              <a:rPr b="1" dirty="0" sz="3600" lang="en-US">
                <a:solidFill>
                  <a:prstClr val="black"/>
                </a:solidFill>
              </a:rPr>
              <a:t>                                           S &amp; S cont.’</a:t>
            </a:r>
            <a:r>
              <a:rPr dirty="0" lang="en-US"/>
              <a:t>               </a:t>
            </a:r>
          </a:p>
          <a:p>
            <a:pPr indent="0" marL="0">
              <a:buNone/>
            </a:pPr>
            <a:r>
              <a:rPr b="1" dirty="0" lang="en-US"/>
              <a:t>The Characteristic are;</a:t>
            </a:r>
          </a:p>
          <a:p>
            <a:r>
              <a:rPr dirty="0" lang="en-US"/>
              <a:t>The person is convinced about a particular belief.</a:t>
            </a:r>
          </a:p>
          <a:p>
            <a:r>
              <a:rPr dirty="0" lang="en-US"/>
              <a:t>It can not be corrected by logic .</a:t>
            </a:r>
          </a:p>
          <a:p>
            <a:r>
              <a:rPr dirty="0" lang="en-US"/>
              <a:t>It is not shared by members of the same community.</a:t>
            </a:r>
          </a:p>
          <a:p>
            <a:r>
              <a:rPr dirty="0" lang="en-US"/>
              <a:t>A delusion is primary if it occurs on its own or secondary if it  a part of other psychiatric disorders.</a:t>
            </a:r>
          </a:p>
          <a:p>
            <a:pPr indent="0" marL="0">
              <a:buNone/>
            </a:pPr>
            <a:r>
              <a:rPr dirty="0" lang="en-US"/>
              <a:t>Types of delusions :</a:t>
            </a:r>
          </a:p>
          <a:p>
            <a:pPr>
              <a:buFont typeface="Wingdings" panose="05000000000000000000" pitchFamily="2" charset="2"/>
              <a:buChar char="ü"/>
            </a:pPr>
            <a:r>
              <a:rPr dirty="0" lang="en-US"/>
              <a:t>delusions of persecution (paranoid delusions): people are out to harm him</a:t>
            </a:r>
          </a:p>
          <a:p>
            <a:pPr>
              <a:buFont typeface="Wingdings" panose="05000000000000000000" pitchFamily="2" charset="2"/>
              <a:buChar char="ü"/>
            </a:pPr>
            <a:r>
              <a:rPr dirty="0" lang="en-US"/>
              <a:t>Delusions of grandeur (grandiose): he beliefs he is a VIP</a:t>
            </a:r>
          </a:p>
          <a:p>
            <a:pPr>
              <a:buFont typeface="Wingdings" panose="05000000000000000000" pitchFamily="2" charset="2"/>
              <a:buChar char="ü"/>
            </a:pPr>
            <a:r>
              <a:rPr dirty="0" lang="en-US"/>
              <a:t>Delusions of jealousy or infidelity: he beliefs the spouse is cheating on him.</a:t>
            </a:r>
          </a:p>
          <a:p>
            <a:pPr>
              <a:buFont typeface="Wingdings" panose="05000000000000000000" pitchFamily="2" charset="2"/>
              <a:buChar char="ü"/>
            </a:pPr>
            <a:r>
              <a:rPr b="1" dirty="0" lang="en-US"/>
              <a:t>nihilistic delusions :</a:t>
            </a:r>
            <a:r>
              <a:rPr dirty="0" lang="en-US"/>
              <a:t>the false belief that the world is going to end or his body part is missing.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607" name="Title 1"/>
          <p:cNvSpPr>
            <a:spLocks noGrp="1"/>
          </p:cNvSpPr>
          <p:nvPr>
            <p:ph type="title"/>
          </p:nvPr>
        </p:nvSpPr>
        <p:spPr/>
        <p:txBody>
          <a:bodyPr/>
          <a:p>
            <a:r>
              <a:rPr b="1" dirty="0" lang="en-US"/>
              <a:t>What do you understand by the term mental illness?</a:t>
            </a:r>
          </a:p>
        </p:txBody>
      </p:sp>
      <p:sp>
        <p:nvSpPr>
          <p:cNvPr id="1048608" name="Content Placeholder 2"/>
          <p:cNvSpPr>
            <a:spLocks noGrp="1"/>
          </p:cNvSpPr>
          <p:nvPr>
            <p:ph idx="1"/>
          </p:nvPr>
        </p:nvSpPr>
        <p:spPr/>
        <p:txBody>
          <a:bodyPr>
            <a:normAutofit fontScale="92857" lnSpcReduction="10000"/>
          </a:bodyPr>
          <a:p>
            <a:pPr algn="just" marL="0" marR="0">
              <a:lnSpc>
                <a:spcPct val="110000"/>
              </a:lnSpc>
              <a:spcBef>
                <a:spcPts val="0"/>
              </a:spcBef>
              <a:spcAft>
                <a:spcPts val="0"/>
              </a:spcAft>
            </a:pPr>
            <a:r>
              <a:rPr dirty="0" lang="en-US">
                <a:ea typeface="Times New Roman" panose="02020603050405020304" pitchFamily="18" charset="0"/>
              </a:rPr>
              <a:t>A mental illness is defined as a disorder with</a:t>
            </a:r>
            <a:r>
              <a:rPr b="1" dirty="0" lang="en-US">
                <a:ea typeface="Times New Roman" panose="02020603050405020304" pitchFamily="18" charset="0"/>
              </a:rPr>
              <a:t> psychological </a:t>
            </a:r>
            <a:r>
              <a:rPr dirty="0" lang="en-US">
                <a:ea typeface="Times New Roman" panose="02020603050405020304" pitchFamily="18" charset="0"/>
              </a:rPr>
              <a:t>or </a:t>
            </a:r>
            <a:r>
              <a:rPr b="1" dirty="0" lang="en-US" err="1">
                <a:ea typeface="Times New Roman" panose="02020603050405020304" pitchFamily="18" charset="0"/>
              </a:rPr>
              <a:t>behavioura</a:t>
            </a:r>
            <a:r>
              <a:rPr dirty="0" lang="en-US" err="1">
                <a:ea typeface="Times New Roman" panose="02020603050405020304" pitchFamily="18" charset="0"/>
              </a:rPr>
              <a:t>l</a:t>
            </a:r>
            <a:r>
              <a:rPr dirty="0" lang="en-US">
                <a:ea typeface="Times New Roman" panose="02020603050405020304" pitchFamily="18" charset="0"/>
              </a:rPr>
              <a:t> manifestations and/or </a:t>
            </a:r>
            <a:r>
              <a:rPr b="1" dirty="0" lang="en-US">
                <a:ea typeface="Times New Roman" panose="02020603050405020304" pitchFamily="18" charset="0"/>
              </a:rPr>
              <a:t>impairment of functioning </a:t>
            </a:r>
            <a:r>
              <a:rPr dirty="0" lang="en-US">
                <a:ea typeface="Times New Roman" panose="02020603050405020304" pitchFamily="18" charset="0"/>
              </a:rPr>
              <a:t>due to a </a:t>
            </a:r>
            <a:r>
              <a:rPr b="1" dirty="0" lang="en-US">
                <a:ea typeface="Times New Roman" panose="02020603050405020304" pitchFamily="18" charset="0"/>
              </a:rPr>
              <a:t>social, psychological, genetic, physical, chemical </a:t>
            </a:r>
            <a:r>
              <a:rPr dirty="0" lang="en-US">
                <a:ea typeface="Times New Roman" panose="02020603050405020304" pitchFamily="18" charset="0"/>
              </a:rPr>
              <a:t>or </a:t>
            </a:r>
            <a:r>
              <a:rPr b="1" dirty="0" lang="en-US">
                <a:ea typeface="Times New Roman" panose="02020603050405020304" pitchFamily="18" charset="0"/>
              </a:rPr>
              <a:t>biological</a:t>
            </a:r>
            <a:r>
              <a:rPr dirty="0" lang="en-US">
                <a:ea typeface="Times New Roman" panose="02020603050405020304" pitchFamily="18" charset="0"/>
              </a:rPr>
              <a:t> disturbance (Evelyn and Wasili, 1986)</a:t>
            </a:r>
          </a:p>
          <a:p>
            <a:pPr algn="just" indent="0" marL="0" marR="0">
              <a:lnSpc>
                <a:spcPct val="110000"/>
              </a:lnSpc>
              <a:spcBef>
                <a:spcPts val="0"/>
              </a:spcBef>
              <a:spcAft>
                <a:spcPts val="0"/>
              </a:spcAft>
              <a:buNone/>
            </a:pPr>
            <a:r>
              <a:rPr b="1" dirty="0" lang="en-US">
                <a:effectLst/>
                <a:ea typeface="Times New Roman" panose="02020603050405020304" pitchFamily="18" charset="0"/>
              </a:rPr>
              <a:t>A mentally ill person  may have at least one of the following characteristics:</a:t>
            </a:r>
          </a:p>
          <a:p>
            <a:pPr algn="just" marR="0">
              <a:lnSpc>
                <a:spcPct val="110000"/>
              </a:lnSpc>
              <a:spcBef>
                <a:spcPts val="0"/>
              </a:spcBef>
              <a:spcAft>
                <a:spcPts val="0"/>
              </a:spcAft>
              <a:buFont typeface="Wingdings" panose="05000000000000000000" pitchFamily="2" charset="2"/>
              <a:buChar char="Ø"/>
            </a:pPr>
            <a:r>
              <a:rPr dirty="0" lang="en-US">
                <a:effectLst/>
                <a:ea typeface="Times New Roman" panose="02020603050405020304" pitchFamily="18" charset="0"/>
              </a:rPr>
              <a:t>being dissatisfied with one’s abilities and accomplishment</a:t>
            </a:r>
          </a:p>
          <a:p>
            <a:pPr algn="just" marR="0">
              <a:lnSpc>
                <a:spcPct val="110000"/>
              </a:lnSpc>
              <a:spcBef>
                <a:spcPts val="0"/>
              </a:spcBef>
              <a:spcAft>
                <a:spcPts val="0"/>
              </a:spcAft>
              <a:buFont typeface="Wingdings" panose="05000000000000000000" pitchFamily="2" charset="2"/>
              <a:buChar char="Ø"/>
            </a:pPr>
            <a:r>
              <a:rPr dirty="0" lang="en-US">
                <a:ea typeface="Times New Roman" panose="02020603050405020304" pitchFamily="18" charset="0"/>
              </a:rPr>
              <a:t>Having ineffective or unsatisfying interpersonal relationships,</a:t>
            </a:r>
          </a:p>
          <a:p>
            <a:pPr algn="just" marR="0">
              <a:lnSpc>
                <a:spcPct val="110000"/>
              </a:lnSpc>
              <a:spcBef>
                <a:spcPts val="0"/>
              </a:spcBef>
              <a:spcAft>
                <a:spcPts val="0"/>
              </a:spcAft>
              <a:buFont typeface="Wingdings" panose="05000000000000000000" pitchFamily="2" charset="2"/>
              <a:buChar char="Ø"/>
            </a:pPr>
            <a:r>
              <a:rPr dirty="0" lang="en-US">
                <a:effectLst/>
                <a:ea typeface="Times New Roman" panose="02020603050405020304" pitchFamily="18" charset="0"/>
              </a:rPr>
              <a:t>Dissatisfied with one’s place in the world,</a:t>
            </a:r>
          </a:p>
          <a:p>
            <a:pPr algn="just" marR="0">
              <a:lnSpc>
                <a:spcPct val="110000"/>
              </a:lnSpc>
              <a:spcBef>
                <a:spcPts val="0"/>
              </a:spcBef>
              <a:spcAft>
                <a:spcPts val="0"/>
              </a:spcAft>
              <a:buFont typeface="Wingdings" panose="05000000000000000000" pitchFamily="2" charset="2"/>
              <a:buChar char="Ø"/>
            </a:pPr>
            <a:r>
              <a:rPr dirty="0" lang="en-US">
                <a:ea typeface="Times New Roman" panose="02020603050405020304" pitchFamily="18" charset="0"/>
              </a:rPr>
              <a:t>Having infective coping/adaptation mechanisms and lacking personal growth</a:t>
            </a:r>
            <a:r>
              <a:rPr dirty="0" lang="en-US">
                <a:effectLst/>
                <a:ea typeface="Times New Roman" panose="02020603050405020304" pitchFamily="18" charset="0"/>
              </a:rPr>
              <a:t> </a:t>
            </a:r>
          </a:p>
          <a:p>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8700" name="Content Placeholder 2"/>
          <p:cNvSpPr>
            <a:spLocks noGrp="1"/>
          </p:cNvSpPr>
          <p:nvPr>
            <p:ph idx="1"/>
          </p:nvPr>
        </p:nvSpPr>
        <p:spPr>
          <a:xfrm>
            <a:off x="258184" y="150607"/>
            <a:ext cx="11629016" cy="6529891"/>
          </a:xfrm>
        </p:spPr>
        <p:txBody>
          <a:bodyPr>
            <a:normAutofit fontScale="92500" lnSpcReduction="10000"/>
          </a:bodyPr>
          <a:p>
            <a:pPr indent="0" marL="0">
              <a:buNone/>
            </a:pPr>
            <a:r>
              <a:rPr dirty="0" lang="en-US"/>
              <a:t>                                                      </a:t>
            </a:r>
            <a:r>
              <a:rPr b="1" dirty="0" sz="3300" lang="en-US">
                <a:solidFill>
                  <a:prstClr val="black"/>
                </a:solidFill>
              </a:rPr>
              <a:t>S &amp; S cont.’</a:t>
            </a:r>
            <a:r>
              <a:rPr dirty="0" lang="en-US"/>
              <a:t>                                            </a:t>
            </a:r>
          </a:p>
          <a:p>
            <a:pPr>
              <a:lnSpc>
                <a:spcPct val="110000"/>
              </a:lnSpc>
              <a:buFont typeface="Wingdings" panose="05000000000000000000" pitchFamily="2" charset="2"/>
              <a:buChar char="ü"/>
            </a:pPr>
            <a:r>
              <a:rPr dirty="0" lang="en-US"/>
              <a:t>Hypochondriacal delusions</a:t>
            </a:r>
            <a:r>
              <a:rPr dirty="0" lang="en-US">
                <a:solidFill>
                  <a:prstClr val="black"/>
                </a:solidFill>
              </a:rPr>
              <a:t> : He beliefs he has on incurable disease</a:t>
            </a:r>
          </a:p>
          <a:p>
            <a:pPr>
              <a:lnSpc>
                <a:spcPct val="110000"/>
              </a:lnSpc>
            </a:pPr>
            <a:r>
              <a:rPr b="1" dirty="0" lang="en-US">
                <a:solidFill>
                  <a:prstClr val="black"/>
                </a:solidFill>
              </a:rPr>
              <a:t>Disorder of thought form/process: </a:t>
            </a:r>
            <a:r>
              <a:rPr dirty="0" lang="en-US">
                <a:solidFill>
                  <a:prstClr val="black"/>
                </a:solidFill>
              </a:rPr>
              <a:t>this refers to disorganised thinking as evidenced by disorganized speech example; </a:t>
            </a:r>
          </a:p>
          <a:p>
            <a:pPr>
              <a:lnSpc>
                <a:spcPct val="110000"/>
              </a:lnSpc>
              <a:buFont typeface="Wingdings" panose="05000000000000000000" pitchFamily="2" charset="2"/>
              <a:buChar char="ü"/>
            </a:pPr>
            <a:r>
              <a:rPr b="1" dirty="0" lang="en-US">
                <a:solidFill>
                  <a:prstClr val="black"/>
                </a:solidFill>
              </a:rPr>
              <a:t> Alogia </a:t>
            </a:r>
            <a:r>
              <a:rPr dirty="0" lang="en-US">
                <a:solidFill>
                  <a:prstClr val="black"/>
                </a:solidFill>
              </a:rPr>
              <a:t>(poverty of speech) </a:t>
            </a:r>
          </a:p>
          <a:p>
            <a:pPr>
              <a:lnSpc>
                <a:spcPct val="110000"/>
              </a:lnSpc>
              <a:buFont typeface="Wingdings" panose="05000000000000000000" pitchFamily="2" charset="2"/>
              <a:buChar char="ü"/>
            </a:pPr>
            <a:r>
              <a:rPr b="1" dirty="0" lang="en-US">
                <a:solidFill>
                  <a:prstClr val="black"/>
                </a:solidFill>
              </a:rPr>
              <a:t>Blocking; </a:t>
            </a:r>
            <a:r>
              <a:rPr dirty="0" lang="en-US">
                <a:solidFill>
                  <a:prstClr val="black"/>
                </a:solidFill>
              </a:rPr>
              <a:t>an abrupt stopping the middle of a train of thought; the individual may or may not be able to continue with the idea.</a:t>
            </a:r>
          </a:p>
          <a:p>
            <a:pPr>
              <a:lnSpc>
                <a:spcPct val="110000"/>
              </a:lnSpc>
              <a:buFont typeface="Wingdings" panose="05000000000000000000" pitchFamily="2" charset="2"/>
              <a:buChar char="ü"/>
            </a:pPr>
            <a:r>
              <a:rPr b="1" dirty="0" lang="en-US">
                <a:solidFill>
                  <a:prstClr val="black"/>
                </a:solidFill>
              </a:rPr>
              <a:t>Circumstantiality</a:t>
            </a:r>
            <a:r>
              <a:rPr dirty="0" lang="en-US">
                <a:solidFill>
                  <a:prstClr val="black"/>
                </a:solidFill>
              </a:rPr>
              <a:t>: (circumstantial thinking or circumstantial speech an inability to answer a question without giving excessive details.</a:t>
            </a:r>
          </a:p>
          <a:p>
            <a:pPr>
              <a:lnSpc>
                <a:spcPct val="110000"/>
              </a:lnSpc>
              <a:buFont typeface="Wingdings" panose="05000000000000000000" pitchFamily="2" charset="2"/>
              <a:buChar char="ü"/>
            </a:pPr>
            <a:r>
              <a:rPr b="1" dirty="0" lang="en-US">
                <a:solidFill>
                  <a:prstClr val="black"/>
                </a:solidFill>
              </a:rPr>
              <a:t>Clang association</a:t>
            </a:r>
            <a:r>
              <a:rPr dirty="0" lang="en-US">
                <a:solidFill>
                  <a:prstClr val="black"/>
                </a:solidFill>
              </a:rPr>
              <a:t>: severe form of flight of ideas where by the ideas are related only by similar rhyming sound rather than actual meaning e.g. I heard a bell hell well or the train, brain, rained on me.</a:t>
            </a:r>
          </a:p>
          <a:p>
            <a:pPr>
              <a:lnSpc>
                <a:spcPct val="110000"/>
              </a:lnSpc>
              <a:buFont typeface="Wingdings" panose="05000000000000000000" pitchFamily="2" charset="2"/>
              <a:buChar char="ü"/>
            </a:pPr>
            <a:r>
              <a:rPr b="1" dirty="0" lang="en-US">
                <a:solidFill>
                  <a:prstClr val="black"/>
                </a:solidFill>
              </a:rPr>
              <a:t>Echolalia</a:t>
            </a:r>
            <a:r>
              <a:rPr dirty="0" lang="en-US">
                <a:solidFill>
                  <a:prstClr val="black"/>
                </a:solidFill>
              </a:rPr>
              <a:t> echoing of another’s speech that may only be committed once or may be continuous.</a:t>
            </a:r>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331" name=""/>
        <p:cNvGrpSpPr/>
        <p:nvPr/>
      </p:nvGrpSpPr>
      <p:grpSpPr>
        <a:xfrm>
          <a:off x="0" y="0"/>
          <a:ext cx="0" cy="0"/>
          <a:chOff x="0" y="0"/>
          <a:chExt cx="0" cy="0"/>
        </a:xfrm>
      </p:grpSpPr>
      <p:sp>
        <p:nvSpPr>
          <p:cNvPr id="1048701" name="Content Placeholder 2"/>
          <p:cNvSpPr>
            <a:spLocks noGrp="1"/>
          </p:cNvSpPr>
          <p:nvPr>
            <p:ph idx="1"/>
          </p:nvPr>
        </p:nvSpPr>
        <p:spPr>
          <a:xfrm>
            <a:off x="838200" y="279698"/>
            <a:ext cx="10515600" cy="6228677"/>
          </a:xfrm>
        </p:spPr>
        <p:txBody>
          <a:bodyPr>
            <a:normAutofit fontScale="92500" lnSpcReduction="10000"/>
          </a:bodyPr>
          <a:p>
            <a:pPr indent="0" marL="0">
              <a:buNone/>
            </a:pPr>
            <a:r>
              <a:rPr dirty="0" lang="en-US"/>
              <a:t>                                                        </a:t>
            </a:r>
            <a:r>
              <a:rPr b="1" dirty="0" sz="3100" lang="en-US">
                <a:solidFill>
                  <a:prstClr val="black"/>
                </a:solidFill>
              </a:rPr>
              <a:t>S &amp; S cont.’</a:t>
            </a:r>
          </a:p>
          <a:p>
            <a:pPr>
              <a:buFont typeface="Wingdings" panose="05000000000000000000" pitchFamily="2" charset="2"/>
              <a:buChar char="ü"/>
            </a:pPr>
            <a:r>
              <a:rPr b="1" dirty="0" lang="en-US">
                <a:solidFill>
                  <a:prstClr val="black"/>
                </a:solidFill>
              </a:rPr>
              <a:t>Tangentiality</a:t>
            </a:r>
            <a:r>
              <a:rPr b="1" dirty="0" sz="3100" lang="en-US">
                <a:solidFill>
                  <a:prstClr val="black"/>
                </a:solidFill>
              </a:rPr>
              <a:t>: </a:t>
            </a:r>
            <a:r>
              <a:rPr dirty="0" lang="en-US">
                <a:solidFill>
                  <a:prstClr val="black"/>
                </a:solidFill>
              </a:rPr>
              <a:t>wondering from the topic and never returning to it or providing the information requested.</a:t>
            </a:r>
          </a:p>
          <a:p>
            <a:pPr>
              <a:buFont typeface="Wingdings" panose="05000000000000000000" pitchFamily="2" charset="2"/>
              <a:buChar char="ü"/>
            </a:pPr>
            <a:r>
              <a:rPr b="1" dirty="0" lang="en-US">
                <a:solidFill>
                  <a:prstClr val="black"/>
                </a:solidFill>
              </a:rPr>
              <a:t>Neologism: </a:t>
            </a:r>
            <a:r>
              <a:rPr dirty="0" lang="en-US">
                <a:solidFill>
                  <a:prstClr val="black"/>
                </a:solidFill>
              </a:rPr>
              <a:t>coining of words which have no meaning.</a:t>
            </a:r>
          </a:p>
          <a:p>
            <a:r>
              <a:rPr b="1" dirty="0" lang="en-US">
                <a:solidFill>
                  <a:prstClr val="black"/>
                </a:solidFill>
              </a:rPr>
              <a:t>Obsessional thought ; </a:t>
            </a:r>
            <a:r>
              <a:rPr dirty="0" lang="en-US">
                <a:solidFill>
                  <a:prstClr val="black"/>
                </a:solidFill>
              </a:rPr>
              <a:t>this is a persistent though, recurrent thought, that a person often having, even though he feels that the thought is absurd and wants to get rid of it he can not do so.</a:t>
            </a:r>
          </a:p>
          <a:p>
            <a:r>
              <a:rPr b="1" dirty="0" lang="en-US">
                <a:solidFill>
                  <a:prstClr val="black"/>
                </a:solidFill>
              </a:rPr>
              <a:t>Ideas of reference: </a:t>
            </a:r>
            <a:r>
              <a:rPr dirty="0" lang="en-US">
                <a:solidFill>
                  <a:prstClr val="black"/>
                </a:solidFill>
              </a:rPr>
              <a:t>the person has a false idea that people around talk about him and make fun.</a:t>
            </a:r>
          </a:p>
          <a:p>
            <a:pPr>
              <a:buFont typeface="Wingdings" panose="05000000000000000000" pitchFamily="2" charset="2"/>
              <a:buChar char="Ø"/>
            </a:pPr>
            <a:r>
              <a:rPr b="1" dirty="0" lang="en-US">
                <a:solidFill>
                  <a:prstClr val="black"/>
                </a:solidFill>
              </a:rPr>
              <a:t>Disturbance of perception:</a:t>
            </a:r>
          </a:p>
          <a:p>
            <a:pPr>
              <a:buFont typeface="Wingdings" panose="05000000000000000000" pitchFamily="2" charset="2"/>
              <a:buChar char="ü"/>
            </a:pPr>
            <a:r>
              <a:rPr b="1" dirty="0" lang="en-US">
                <a:solidFill>
                  <a:prstClr val="black"/>
                </a:solidFill>
              </a:rPr>
              <a:t>Illusion: </a:t>
            </a:r>
            <a:r>
              <a:rPr dirty="0" lang="en-US">
                <a:solidFill>
                  <a:prstClr val="black"/>
                </a:solidFill>
              </a:rPr>
              <a:t>this misinterpretation of areal sensory stimuli. example on seeing a rope in the dark the person mistakes it for a snake. Common in delirium during intoxication.</a:t>
            </a:r>
          </a:p>
          <a:p>
            <a:pPr>
              <a:buFont typeface="Wingdings" panose="05000000000000000000" pitchFamily="2" charset="2"/>
              <a:buChar char="ü"/>
            </a:pPr>
            <a:r>
              <a:rPr b="1" dirty="0" lang="en-US">
                <a:solidFill>
                  <a:prstClr val="black"/>
                </a:solidFill>
              </a:rPr>
              <a:t>Hallucination; </a:t>
            </a:r>
            <a:r>
              <a:rPr dirty="0" lang="en-US">
                <a:solidFill>
                  <a:prstClr val="black"/>
                </a:solidFill>
              </a:rPr>
              <a:t>a false perception which occurs without an external stimuli. Types auditory, visual, olfactory, gustatory  or false taste and tactile hallucination</a:t>
            </a:r>
            <a:endParaRPr dirty="0"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332" name=""/>
        <p:cNvGrpSpPr/>
        <p:nvPr/>
      </p:nvGrpSpPr>
      <p:grpSpPr>
        <a:xfrm>
          <a:off x="0" y="0"/>
          <a:ext cx="0" cy="0"/>
          <a:chOff x="0" y="0"/>
          <a:chExt cx="0" cy="0"/>
        </a:xfrm>
      </p:grpSpPr>
      <p:sp>
        <p:nvSpPr>
          <p:cNvPr id="1048702" name="Content Placeholder 2"/>
          <p:cNvSpPr>
            <a:spLocks noGrp="1"/>
          </p:cNvSpPr>
          <p:nvPr>
            <p:ph idx="1"/>
          </p:nvPr>
        </p:nvSpPr>
        <p:spPr>
          <a:xfrm>
            <a:off x="451821" y="365760"/>
            <a:ext cx="11370833" cy="6185647"/>
          </a:xfrm>
        </p:spPr>
        <p:txBody>
          <a:bodyPr/>
          <a:p>
            <a:pPr indent="0" marL="0">
              <a:buNone/>
            </a:pPr>
            <a:r>
              <a:rPr dirty="0" sz="2600" lang="en-US">
                <a:solidFill>
                  <a:prstClr val="black"/>
                </a:solidFill>
              </a:rPr>
              <a:t>                                                            </a:t>
            </a:r>
            <a:r>
              <a:rPr b="1" dirty="0" sz="2900" lang="en-US">
                <a:solidFill>
                  <a:prstClr val="black"/>
                </a:solidFill>
              </a:rPr>
              <a:t>S &amp; S cont.’</a:t>
            </a:r>
          </a:p>
          <a:p>
            <a:pPr indent="0" marL="0">
              <a:buNone/>
            </a:pPr>
            <a:r>
              <a:rPr dirty="0" lang="en-US"/>
              <a:t>Hallucination is a sign of mental disorder very rarely it can occur in a normal person when he is tired , fatigued or about to fall asleep.</a:t>
            </a:r>
          </a:p>
          <a:p>
            <a:pPr>
              <a:buFont typeface="Wingdings" panose="05000000000000000000" pitchFamily="2" charset="2"/>
              <a:buChar char="Ø"/>
            </a:pPr>
            <a:r>
              <a:rPr b="1" dirty="0" lang="en-US"/>
              <a:t>Disturbance of memory: </a:t>
            </a:r>
            <a:r>
              <a:rPr dirty="0" lang="en-US"/>
              <a:t> </a:t>
            </a:r>
          </a:p>
          <a:p>
            <a:r>
              <a:rPr b="1" dirty="0" lang="en-US"/>
              <a:t>amnesia: </a:t>
            </a:r>
            <a:r>
              <a:rPr dirty="0" lang="en-US"/>
              <a:t>this is deficit in memory caused by brain damage, disease or psychological trauma types retrograde, anterograde, post traumatic and dissociative. memory types recall/ immediate, resent and remote</a:t>
            </a:r>
          </a:p>
          <a:p>
            <a:pPr>
              <a:buFont typeface="Wingdings" panose="05000000000000000000" pitchFamily="2" charset="2"/>
              <a:buChar char="Ø"/>
            </a:pPr>
            <a:r>
              <a:rPr b="1" dirty="0" lang="en-US"/>
              <a:t>Consciousness or  an </a:t>
            </a:r>
            <a:r>
              <a:rPr dirty="0" lang="en-US"/>
              <a:t>awareness of the surrounding</a:t>
            </a:r>
          </a:p>
          <a:p>
            <a:r>
              <a:rPr b="1" dirty="0" lang="en-US"/>
              <a:t>Confusion</a:t>
            </a:r>
            <a:r>
              <a:rPr dirty="0" lang="en-US"/>
              <a:t> the confused patient may find it difficult to express himself and may not be aware of where they are.</a:t>
            </a:r>
          </a:p>
          <a:p>
            <a:r>
              <a:rPr b="1" dirty="0" lang="en-US"/>
              <a:t>Disorientated</a:t>
            </a:r>
            <a:r>
              <a:rPr dirty="0" lang="en-US"/>
              <a:t> in place, time and people</a:t>
            </a:r>
          </a:p>
          <a:p>
            <a:pPr>
              <a:buFont typeface="Wingdings" panose="05000000000000000000" pitchFamily="2" charset="2"/>
              <a:buChar char="Ø"/>
            </a:pPr>
            <a:r>
              <a:rPr dirty="0" lang="en-US"/>
              <a:t> </a:t>
            </a:r>
            <a:r>
              <a:rPr b="1" dirty="0" lang="en-US"/>
              <a:t>disturbance of mood: </a:t>
            </a:r>
            <a:r>
              <a:rPr dirty="0" lang="en-US"/>
              <a:t>this refers to the internal emotion state of an individual, while </a:t>
            </a:r>
            <a:r>
              <a:rPr b="1" dirty="0" lang="en-US"/>
              <a:t>affect</a:t>
            </a:r>
            <a:r>
              <a:rPr dirty="0" lang="en-US"/>
              <a:t> refers to the external expression of emotion.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703" name="Content Placeholder 2"/>
          <p:cNvSpPr>
            <a:spLocks noGrp="1"/>
          </p:cNvSpPr>
          <p:nvPr>
            <p:ph idx="1"/>
          </p:nvPr>
        </p:nvSpPr>
        <p:spPr>
          <a:xfrm>
            <a:off x="387275" y="139849"/>
            <a:ext cx="11392349" cy="6540649"/>
          </a:xfrm>
        </p:spPr>
        <p:txBody>
          <a:bodyPr>
            <a:normAutofit fontScale="92500" lnSpcReduction="20000"/>
          </a:bodyPr>
          <a:p>
            <a:pPr indent="0" marL="0">
              <a:buNone/>
            </a:pPr>
            <a:r>
              <a:rPr dirty="0" lang="en-US"/>
              <a:t>                                                   </a:t>
            </a:r>
            <a:r>
              <a:rPr dirty="0" sz="2600" lang="en-US">
                <a:solidFill>
                  <a:prstClr val="black"/>
                </a:solidFill>
              </a:rPr>
              <a:t> </a:t>
            </a:r>
            <a:r>
              <a:rPr b="1" dirty="0" sz="2900" lang="en-US">
                <a:solidFill>
                  <a:prstClr val="black"/>
                </a:solidFill>
              </a:rPr>
              <a:t>S &amp; S cont.’</a:t>
            </a:r>
            <a:r>
              <a:rPr dirty="0" lang="en-US"/>
              <a:t> </a:t>
            </a:r>
          </a:p>
          <a:p>
            <a:pPr indent="0" marL="0">
              <a:lnSpc>
                <a:spcPct val="110000"/>
              </a:lnSpc>
              <a:buNone/>
            </a:pPr>
            <a:r>
              <a:rPr dirty="0" lang="en-US"/>
              <a:t>The common abnormal mood states are:</a:t>
            </a:r>
          </a:p>
          <a:p>
            <a:pPr>
              <a:lnSpc>
                <a:spcPct val="110000"/>
              </a:lnSpc>
            </a:pPr>
            <a:r>
              <a:rPr b="1" dirty="0" lang="en-US"/>
              <a:t>Elation or extreme happiness:</a:t>
            </a:r>
            <a:r>
              <a:rPr dirty="0" lang="en-US"/>
              <a:t> elation is an abnormal mood  when it occurs without specific reason. It is a state of marked cheerfulness associated with increased activities, as seen in mania.</a:t>
            </a:r>
          </a:p>
          <a:p>
            <a:pPr>
              <a:lnSpc>
                <a:spcPct val="110000"/>
              </a:lnSpc>
            </a:pPr>
            <a:r>
              <a:rPr b="1" dirty="0" lang="en-US"/>
              <a:t>depression </a:t>
            </a:r>
            <a:r>
              <a:rPr dirty="0" lang="en-US"/>
              <a:t>: A state of extreme sadness, depression   is a symptom of mental illness when it occurs without a specific cause, or when it becomes abnormally severe or prolonged, depression is a state of dejection, hopelessness, sadness and misery  </a:t>
            </a:r>
          </a:p>
          <a:p>
            <a:pPr>
              <a:lnSpc>
                <a:spcPct val="110000"/>
              </a:lnSpc>
            </a:pPr>
            <a:r>
              <a:rPr b="1" dirty="0" lang="en-US"/>
              <a:t>Anxiety: </a:t>
            </a:r>
            <a:r>
              <a:rPr dirty="0" lang="en-US"/>
              <a:t> It is unpleasant state with anticipation of something harmful.it is a vague fear in the absence of immediate danger. Anxiety is  a common experience in everyday life, but in the mentally ill it can become extremely severe.</a:t>
            </a:r>
          </a:p>
          <a:p>
            <a:pPr>
              <a:lnSpc>
                <a:spcPct val="110000"/>
              </a:lnSpc>
            </a:pPr>
            <a:r>
              <a:rPr b="1" dirty="0" lang="en-US"/>
              <a:t>Inappropriate affect </a:t>
            </a:r>
            <a:r>
              <a:rPr dirty="0" lang="en-US"/>
              <a:t>: when the patient reacts with the wrong emotion to a particular event .example  a person laughs on hearing about the death of a loved one.it is commonly seen in schizophrenia.</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334" name=""/>
        <p:cNvGrpSpPr/>
        <p:nvPr/>
      </p:nvGrpSpPr>
      <p:grpSpPr>
        <a:xfrm>
          <a:off x="0" y="0"/>
          <a:ext cx="0" cy="0"/>
          <a:chOff x="0" y="0"/>
          <a:chExt cx="0" cy="0"/>
        </a:xfrm>
      </p:grpSpPr>
      <p:sp>
        <p:nvSpPr>
          <p:cNvPr id="1048704" name="Content Placeholder 2"/>
          <p:cNvSpPr>
            <a:spLocks noGrp="1"/>
          </p:cNvSpPr>
          <p:nvPr>
            <p:ph idx="1"/>
          </p:nvPr>
        </p:nvSpPr>
        <p:spPr>
          <a:xfrm>
            <a:off x="838200" y="311972"/>
            <a:ext cx="10515600" cy="6239435"/>
          </a:xfrm>
        </p:spPr>
        <p:txBody>
          <a:bodyPr>
            <a:normAutofit lnSpcReduction="10000"/>
          </a:bodyPr>
          <a:p>
            <a:pPr indent="0" lvl="0" marL="0">
              <a:buNone/>
            </a:pPr>
            <a:r>
              <a:rPr b="1" dirty="0" sz="2700" lang="en-US">
                <a:solidFill>
                  <a:prstClr val="black"/>
                </a:solidFill>
              </a:rPr>
              <a:t>                                                         S &amp; S cont.’</a:t>
            </a:r>
          </a:p>
          <a:p>
            <a:pPr>
              <a:lnSpc>
                <a:spcPct val="100000"/>
              </a:lnSpc>
            </a:pPr>
            <a:r>
              <a:rPr b="1" dirty="0" sz="2700" lang="en-US">
                <a:solidFill>
                  <a:prstClr val="black"/>
                </a:solidFill>
              </a:rPr>
              <a:t>apathy</a:t>
            </a:r>
            <a:r>
              <a:rPr dirty="0" sz="2600" lang="en-US">
                <a:solidFill>
                  <a:prstClr val="black"/>
                </a:solidFill>
              </a:rPr>
              <a:t> : this refers to the patients loss of interest in his surroundings and inability to express feelings, apathetic patients show little or no emotional response to situations which would arouse normal people.</a:t>
            </a:r>
          </a:p>
          <a:p>
            <a:pPr indent="0" marL="0">
              <a:lnSpc>
                <a:spcPct val="100000"/>
              </a:lnSpc>
              <a:buNone/>
            </a:pPr>
            <a:r>
              <a:rPr dirty="0" sz="2600" lang="en-US">
                <a:solidFill>
                  <a:prstClr val="black"/>
                </a:solidFill>
              </a:rPr>
              <a:t>-Apathy is a symptom of mental illness but it can also be a result from lack of stimulation in the surrounding.</a:t>
            </a:r>
          </a:p>
          <a:p>
            <a:pPr>
              <a:lnSpc>
                <a:spcPct val="100000"/>
              </a:lnSpc>
            </a:pPr>
            <a:r>
              <a:rPr b="1" dirty="0" sz="2600" lang="en-US">
                <a:solidFill>
                  <a:prstClr val="black"/>
                </a:solidFill>
              </a:rPr>
              <a:t>Incongruous affect: </a:t>
            </a:r>
            <a:r>
              <a:rPr dirty="0" sz="2600" lang="en-US">
                <a:solidFill>
                  <a:prstClr val="black"/>
                </a:solidFill>
              </a:rPr>
              <a:t>the patients emotions do not work in harmony with his thoughts. example he cries and sheds tears when talking of about an amusing event, this a symptom of schizophrenia.</a:t>
            </a:r>
          </a:p>
          <a:p>
            <a:pPr>
              <a:lnSpc>
                <a:spcPct val="100000"/>
              </a:lnSpc>
              <a:buFont typeface="Wingdings" panose="05000000000000000000" pitchFamily="2" charset="2"/>
              <a:buChar char="Ø"/>
            </a:pPr>
            <a:r>
              <a:rPr b="1" dirty="0" sz="2600" lang="en-US">
                <a:solidFill>
                  <a:prstClr val="black"/>
                </a:solidFill>
              </a:rPr>
              <a:t>Disturbance in motor activity</a:t>
            </a:r>
            <a:r>
              <a:rPr dirty="0" sz="2600" lang="en-US">
                <a:solidFill>
                  <a:prstClr val="black"/>
                </a:solidFill>
              </a:rPr>
              <a:t>: motor behavior sometimes reflects mental functions abnormal motor activities peculiar to mental disorders are:</a:t>
            </a:r>
          </a:p>
          <a:p>
            <a:pPr>
              <a:lnSpc>
                <a:spcPct val="100000"/>
              </a:lnSpc>
            </a:pPr>
            <a:r>
              <a:rPr b="1" dirty="0" sz="2600" lang="en-US">
                <a:solidFill>
                  <a:prstClr val="black"/>
                </a:solidFill>
              </a:rPr>
              <a:t>Catalepsy: </a:t>
            </a:r>
            <a:r>
              <a:rPr dirty="0" sz="2600" lang="en-US">
                <a:solidFill>
                  <a:prstClr val="black"/>
                </a:solidFill>
              </a:rPr>
              <a:t>a general term  for immobile position that is constantly maintained  ( lack of response to external stimuli and muscular rigidity) it occurs in  a variety of disorders such as epilepsy or schizophrenia.</a:t>
            </a:r>
          </a:p>
          <a:p>
            <a:pPr indent="0" marL="0">
              <a:buNone/>
            </a:pPr>
            <a:endParaRPr dirty="0"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335" name=""/>
        <p:cNvGrpSpPr/>
        <p:nvPr/>
      </p:nvGrpSpPr>
      <p:grpSpPr>
        <a:xfrm>
          <a:off x="0" y="0"/>
          <a:ext cx="0" cy="0"/>
          <a:chOff x="0" y="0"/>
          <a:chExt cx="0" cy="0"/>
        </a:xfrm>
      </p:grpSpPr>
      <p:sp>
        <p:nvSpPr>
          <p:cNvPr id="1048705" name="Content Placeholder 2"/>
          <p:cNvSpPr>
            <a:spLocks noGrp="1"/>
          </p:cNvSpPr>
          <p:nvPr>
            <p:ph idx="1"/>
          </p:nvPr>
        </p:nvSpPr>
        <p:spPr>
          <a:xfrm>
            <a:off x="838200" y="268941"/>
            <a:ext cx="10515600" cy="6282466"/>
          </a:xfrm>
        </p:spPr>
        <p:txBody>
          <a:bodyPr/>
          <a:p>
            <a:pPr indent="0" lvl="0" marL="0">
              <a:buNone/>
            </a:pPr>
            <a:r>
              <a:rPr dirty="0" lang="en-US"/>
              <a:t>                                                     </a:t>
            </a:r>
            <a:r>
              <a:rPr b="1" dirty="0" sz="2700" lang="en-US">
                <a:solidFill>
                  <a:prstClr val="black"/>
                </a:solidFill>
              </a:rPr>
              <a:t>S &amp; S cont.’</a:t>
            </a:r>
          </a:p>
          <a:p>
            <a:r>
              <a:rPr b="1" dirty="0" sz="2700" lang="en-US">
                <a:solidFill>
                  <a:prstClr val="black"/>
                </a:solidFill>
              </a:rPr>
              <a:t>waxy flexibility: </a:t>
            </a:r>
            <a:r>
              <a:rPr dirty="0" sz="2700" lang="en-US">
                <a:solidFill>
                  <a:prstClr val="black"/>
                </a:solidFill>
              </a:rPr>
              <a:t>the person can be  ‘moulded’ into a  position which is then maintained when the examiner moves the persons limb, he feels as if it were made of wax.</a:t>
            </a:r>
          </a:p>
          <a:p>
            <a:r>
              <a:rPr b="1" dirty="0" sz="2700" lang="en-US">
                <a:solidFill>
                  <a:prstClr val="black"/>
                </a:solidFill>
              </a:rPr>
              <a:t>Negativism; </a:t>
            </a:r>
            <a:r>
              <a:rPr dirty="0" sz="2700" lang="en-US">
                <a:solidFill>
                  <a:prstClr val="black"/>
                </a:solidFill>
              </a:rPr>
              <a:t>motiveless resistance to all attempts to be moved or to all instructions.</a:t>
            </a:r>
          </a:p>
          <a:p>
            <a:r>
              <a:rPr b="1" dirty="0" sz="2700" lang="en-US">
                <a:solidFill>
                  <a:prstClr val="black"/>
                </a:solidFill>
              </a:rPr>
              <a:t>Stupor</a:t>
            </a:r>
            <a:r>
              <a:rPr dirty="0" sz="2700" lang="en-US">
                <a:solidFill>
                  <a:prstClr val="black"/>
                </a:solidFill>
              </a:rPr>
              <a:t>: lack of reaction to and unawareness of surrounding</a:t>
            </a:r>
          </a:p>
          <a:p>
            <a:r>
              <a:rPr b="1" dirty="0" sz="2700" lang="en-US">
                <a:solidFill>
                  <a:prstClr val="black"/>
                </a:solidFill>
              </a:rPr>
              <a:t>Echopraxia:</a:t>
            </a:r>
            <a:r>
              <a:rPr dirty="0" sz="2700" lang="en-US">
                <a:solidFill>
                  <a:prstClr val="black"/>
                </a:solidFill>
              </a:rPr>
              <a:t> pathological imitation of movement of one person by another. </a:t>
            </a:r>
          </a:p>
          <a:p>
            <a:r>
              <a:rPr b="1" dirty="0" sz="2700" lang="en-US">
                <a:solidFill>
                  <a:prstClr val="black"/>
                </a:solidFill>
              </a:rPr>
              <a:t>Posturing</a:t>
            </a:r>
            <a:r>
              <a:rPr dirty="0" sz="2700" lang="en-US">
                <a:solidFill>
                  <a:prstClr val="black"/>
                </a:solidFill>
              </a:rPr>
              <a:t> voluntary assumption of bizarre posture and maintaining it for long  periods of time</a:t>
            </a:r>
          </a:p>
          <a:p>
            <a:endParaRPr dirty="0" sz="2700" lang="en-US">
              <a:solidFill>
                <a:prstClr val="black"/>
              </a:solidFill>
            </a:endParaRPr>
          </a:p>
          <a:p>
            <a:pPr indent="0" marL="0">
              <a:buNone/>
            </a:pPr>
            <a:r>
              <a:rPr dirty="0" lang="en-US"/>
              <a:t>                     </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336" name=""/>
        <p:cNvGrpSpPr/>
        <p:nvPr/>
      </p:nvGrpSpPr>
      <p:grpSpPr>
        <a:xfrm>
          <a:off x="0" y="0"/>
          <a:ext cx="0" cy="0"/>
          <a:chOff x="0" y="0"/>
          <a:chExt cx="0" cy="0"/>
        </a:xfrm>
      </p:grpSpPr>
      <p:sp>
        <p:nvSpPr>
          <p:cNvPr id="1048706" name="Title 1"/>
          <p:cNvSpPr>
            <a:spLocks noGrp="1"/>
          </p:cNvSpPr>
          <p:nvPr>
            <p:ph type="title"/>
          </p:nvPr>
        </p:nvSpPr>
        <p:spPr/>
        <p:txBody>
          <a:bodyPr/>
          <a:p>
            <a:r>
              <a:rPr b="1" dirty="0" lang="en-US"/>
              <a:t>             MENTAL HEALTH ASSESSMENT</a:t>
            </a:r>
          </a:p>
        </p:txBody>
      </p:sp>
      <p:sp>
        <p:nvSpPr>
          <p:cNvPr id="1048707" name="Content Placeholder 2"/>
          <p:cNvSpPr>
            <a:spLocks noGrp="1"/>
          </p:cNvSpPr>
          <p:nvPr>
            <p:ph idx="1"/>
          </p:nvPr>
        </p:nvSpPr>
        <p:spPr/>
        <p:txBody>
          <a:bodyPr>
            <a:normAutofit/>
          </a:bodyPr>
          <a:p>
            <a:pPr>
              <a:lnSpc>
                <a:spcPct val="100000"/>
              </a:lnSpc>
            </a:pPr>
            <a:r>
              <a:rPr dirty="0" lang="en-US"/>
              <a:t>In psychiatry, as in any other body system correct diagnosis depends on careful history taking and thorough clinical examination. </a:t>
            </a:r>
          </a:p>
          <a:p>
            <a:pPr algn="just">
              <a:lnSpc>
                <a:spcPct val="100000"/>
              </a:lnSpc>
              <a:spcBef>
                <a:spcPts val="0"/>
              </a:spcBef>
            </a:pPr>
            <a:r>
              <a:rPr dirty="0" lang="en-US"/>
              <a:t>However psychiatry differs from the rest of medicine in that the interview is not only used to obtain the history but also as a way of eliciting clinical signs.</a:t>
            </a:r>
            <a:r>
              <a:rPr dirty="0" lang="en-US">
                <a:latin typeface="Arial" panose="020B0604020202020204" pitchFamily="34" charset="0"/>
                <a:ea typeface="Times New Roman" panose="02020603050405020304" pitchFamily="18" charset="0"/>
              </a:rPr>
              <a:t> </a:t>
            </a:r>
          </a:p>
          <a:p>
            <a:pPr algn="just" indent="0" marL="0">
              <a:lnSpc>
                <a:spcPct val="100000"/>
              </a:lnSpc>
              <a:spcBef>
                <a:spcPts val="0"/>
              </a:spcBef>
              <a:buNone/>
            </a:pPr>
            <a:r>
              <a:rPr b="1" dirty="0" lang="en-US">
                <a:ea typeface="Times New Roman" panose="02020603050405020304" pitchFamily="18" charset="0"/>
              </a:rPr>
              <a:t>                                History taking</a:t>
            </a:r>
          </a:p>
          <a:p>
            <a:pPr algn="just" indent="0" marL="0">
              <a:lnSpc>
                <a:spcPct val="100000"/>
              </a:lnSpc>
              <a:spcBef>
                <a:spcPts val="0"/>
              </a:spcBef>
              <a:buNone/>
            </a:pPr>
            <a:r>
              <a:rPr dirty="0" lang="en-US">
                <a:ea typeface="Times New Roman" panose="02020603050405020304" pitchFamily="18" charset="0"/>
              </a:rPr>
              <a:t>History taking from a mentally ill person or their relatives will assist you to make a nursing diagnosis and to give holistic care to the patient. You are now going to look at all the steps involved in history taking.</a:t>
            </a:r>
          </a:p>
          <a:p>
            <a:endParaRPr dirty="0" lang="en-US"/>
          </a:p>
          <a:p>
            <a:endParaRPr dirty="0"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337" name=""/>
        <p:cNvGrpSpPr/>
        <p:nvPr/>
      </p:nvGrpSpPr>
      <p:grpSpPr>
        <a:xfrm>
          <a:off x="0" y="0"/>
          <a:ext cx="0" cy="0"/>
          <a:chOff x="0" y="0"/>
          <a:chExt cx="0" cy="0"/>
        </a:xfrm>
      </p:grpSpPr>
      <p:sp>
        <p:nvSpPr>
          <p:cNvPr id="1048708" name="Content Placeholder 2"/>
          <p:cNvSpPr>
            <a:spLocks noGrp="1"/>
          </p:cNvSpPr>
          <p:nvPr>
            <p:ph idx="1"/>
          </p:nvPr>
        </p:nvSpPr>
        <p:spPr>
          <a:xfrm>
            <a:off x="666077" y="527124"/>
            <a:ext cx="10515600" cy="6164132"/>
          </a:xfrm>
        </p:spPr>
        <p:txBody>
          <a:bodyPr>
            <a:normAutofit fontScale="70000" lnSpcReduction="20000"/>
          </a:bodyPr>
          <a:p>
            <a:pPr algn="just" indent="0" marL="0">
              <a:lnSpc>
                <a:spcPct val="120000"/>
              </a:lnSpc>
              <a:spcBef>
                <a:spcPts val="0"/>
              </a:spcBef>
              <a:buNone/>
            </a:pPr>
            <a:r>
              <a:rPr b="1" dirty="0" sz="3500" lang="en-US">
                <a:ea typeface="Times New Roman" panose="02020603050405020304" pitchFamily="18" charset="0"/>
              </a:rPr>
              <a:t>      </a:t>
            </a:r>
            <a:r>
              <a:rPr b="1" dirty="0" sz="4000" lang="en-US">
                <a:ea typeface="Times New Roman" panose="02020603050405020304" pitchFamily="18" charset="0"/>
              </a:rPr>
              <a:t>Cont.’</a:t>
            </a:r>
          </a:p>
          <a:p>
            <a:pPr algn="just">
              <a:lnSpc>
                <a:spcPct val="120000"/>
              </a:lnSpc>
              <a:spcBef>
                <a:spcPts val="0"/>
              </a:spcBef>
            </a:pPr>
            <a:r>
              <a:rPr b="1" dirty="0" sz="4000" lang="en-US">
                <a:ea typeface="Times New Roman" panose="02020603050405020304" pitchFamily="18" charset="0"/>
              </a:rPr>
              <a:t>NB: </a:t>
            </a:r>
            <a:r>
              <a:rPr dirty="0" sz="4000" lang="en-US">
                <a:ea typeface="Times New Roman" panose="02020603050405020304" pitchFamily="18" charset="0"/>
              </a:rPr>
              <a:t>in psychiatry this is important because patients might not know the extent of their symptoms.</a:t>
            </a:r>
          </a:p>
          <a:p>
            <a:pPr algn="just">
              <a:lnSpc>
                <a:spcPct val="120000"/>
              </a:lnSpc>
              <a:spcBef>
                <a:spcPts val="0"/>
              </a:spcBef>
            </a:pPr>
            <a:r>
              <a:rPr dirty="0" sz="4000" lang="en-US">
                <a:ea typeface="Times New Roman" panose="02020603050405020304" pitchFamily="18" charset="0"/>
              </a:rPr>
              <a:t>Example: a manic patient may not realize how much embarrassment he caused by his extravagant behavior;</a:t>
            </a:r>
          </a:p>
          <a:p>
            <a:pPr algn="just">
              <a:lnSpc>
                <a:spcPct val="120000"/>
              </a:lnSpc>
              <a:spcBef>
                <a:spcPts val="0"/>
              </a:spcBef>
            </a:pPr>
            <a:r>
              <a:rPr dirty="0" sz="4000" lang="en-US">
                <a:ea typeface="Times New Roman" panose="02020603050405020304" pitchFamily="18" charset="0"/>
              </a:rPr>
              <a:t> also alcoholic patient might not reveal the extent of his drinking.</a:t>
            </a:r>
          </a:p>
          <a:p>
            <a:pPr algn="just">
              <a:lnSpc>
                <a:spcPct val="120000"/>
              </a:lnSpc>
              <a:spcBef>
                <a:spcPts val="0"/>
              </a:spcBef>
            </a:pPr>
            <a:r>
              <a:rPr dirty="0" sz="4000" lang="en-US">
                <a:ea typeface="Times New Roman" panose="02020603050405020304" pitchFamily="18" charset="0"/>
              </a:rPr>
              <a:t>Also when personality is assessed ,patient and relatives often give quiet different accounts of characteristic such as jealousy, irritability and obsessional traits.</a:t>
            </a:r>
          </a:p>
          <a:p>
            <a:pPr algn="just" indent="0" marL="0">
              <a:lnSpc>
                <a:spcPct val="120000"/>
              </a:lnSpc>
              <a:spcBef>
                <a:spcPts val="0"/>
              </a:spcBef>
              <a:buNone/>
            </a:pPr>
            <a:endParaRPr b="1" dirty="0" sz="4000" lang="en-US">
              <a:ea typeface="Times New Roman" panose="02020603050405020304" pitchFamily="18" charset="0"/>
            </a:endParaRPr>
          </a:p>
          <a:p>
            <a:pPr algn="just" indent="0" lvl="0" marL="0">
              <a:lnSpc>
                <a:spcPct val="100000"/>
              </a:lnSpc>
              <a:spcBef>
                <a:spcPts val="0"/>
              </a:spcBef>
              <a:buNone/>
            </a:pPr>
            <a:r>
              <a:rPr b="1" dirty="0" sz="4000" lang="en-US">
                <a:ea typeface="Times New Roman" panose="02020603050405020304" pitchFamily="18" charset="0"/>
              </a:rPr>
              <a:t>Informant: </a:t>
            </a:r>
            <a:r>
              <a:rPr dirty="0" sz="4000" lang="en-US">
                <a:ea typeface="Times New Roman" panose="02020603050405020304" pitchFamily="18" charset="0"/>
              </a:rPr>
              <a:t>name, relation to the patient, intimacy and level of acquittanced, interviewers impression of information and reliability.</a:t>
            </a:r>
            <a:r>
              <a:rPr b="1" dirty="0" lang="en-US">
                <a:solidFill>
                  <a:prstClr val="black"/>
                </a:solidFill>
                <a:ea typeface="Times New Roman" panose="02020603050405020304" pitchFamily="18" charset="0"/>
              </a:rPr>
              <a:t> </a:t>
            </a:r>
          </a:p>
          <a:p>
            <a:pPr algn="just" indent="0" lvl="0" marL="0">
              <a:lnSpc>
                <a:spcPct val="100000"/>
              </a:lnSpc>
              <a:spcBef>
                <a:spcPts val="0"/>
              </a:spcBef>
              <a:buNone/>
            </a:pPr>
            <a:endParaRPr b="1" dirty="0" sz="4000" lang="en-US">
              <a:solidFill>
                <a:prstClr val="black"/>
              </a:solidFill>
              <a:ea typeface="Times New Roman" panose="02020603050405020304" pitchFamily="18" charset="0"/>
            </a:endParaRPr>
          </a:p>
          <a:p>
            <a:pPr algn="just" indent="0" lvl="0" marL="0">
              <a:lnSpc>
                <a:spcPct val="100000"/>
              </a:lnSpc>
              <a:spcBef>
                <a:spcPts val="0"/>
              </a:spcBef>
              <a:buNone/>
            </a:pPr>
            <a:r>
              <a:rPr b="1" dirty="0" sz="4000" lang="en-US">
                <a:solidFill>
                  <a:prstClr val="black"/>
                </a:solidFill>
                <a:ea typeface="Times New Roman" panose="02020603050405020304" pitchFamily="18" charset="0"/>
              </a:rPr>
              <a:t>Personal data</a:t>
            </a:r>
          </a:p>
          <a:p>
            <a:pPr algn="just" indent="0" lvl="0" marL="0">
              <a:lnSpc>
                <a:spcPct val="100000"/>
              </a:lnSpc>
              <a:spcBef>
                <a:spcPts val="0"/>
              </a:spcBef>
              <a:buNone/>
            </a:pPr>
            <a:r>
              <a:rPr dirty="0" sz="4000" lang="en-US">
                <a:solidFill>
                  <a:prstClr val="black"/>
                </a:solidFill>
                <a:ea typeface="Times New Roman" panose="02020603050405020304" pitchFamily="18" charset="0"/>
              </a:rPr>
              <a:t>Name, age, sex, marital status, occupation, residence and nationality</a:t>
            </a:r>
            <a:endParaRPr dirty="0" sz="4000" lang="en-US">
              <a:ea typeface="Times New Roman" panose="02020603050405020304" pitchFamily="18" charset="0"/>
            </a:endParaRPr>
          </a:p>
          <a:p>
            <a:pPr algn="just" indent="0" marL="0">
              <a:lnSpc>
                <a:spcPct val="120000"/>
              </a:lnSpc>
              <a:spcBef>
                <a:spcPts val="0"/>
              </a:spcBef>
              <a:buNone/>
            </a:pPr>
            <a:endParaRPr b="1" dirty="0" sz="4000" lang="en-US">
              <a:ea typeface="Times New Roman" panose="02020603050405020304" pitchFamily="18" charset="0"/>
            </a:endParaRPr>
          </a:p>
          <a:p>
            <a:pPr indent="0" marL="0">
              <a:spcBef>
                <a:spcPts val="0"/>
              </a:spcBef>
              <a:buNone/>
            </a:pPr>
            <a:endParaRPr b="1" dirty="0" sz="4000" lang="en-US">
              <a:ea typeface="Times New Roman" panose="02020603050405020304" pitchFamily="18" charset="0"/>
            </a:endParaRPr>
          </a:p>
          <a:p>
            <a:pPr indent="0" marL="0">
              <a:buNone/>
            </a:pPr>
            <a:endParaRPr dirty="0"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338" name=""/>
        <p:cNvGrpSpPr/>
        <p:nvPr/>
      </p:nvGrpSpPr>
      <p:grpSpPr>
        <a:xfrm>
          <a:off x="0" y="0"/>
          <a:ext cx="0" cy="0"/>
          <a:chOff x="0" y="0"/>
          <a:chExt cx="0" cy="0"/>
        </a:xfrm>
      </p:grpSpPr>
      <p:sp>
        <p:nvSpPr>
          <p:cNvPr id="1048709" name="Content Placeholder 2"/>
          <p:cNvSpPr>
            <a:spLocks noGrp="1"/>
          </p:cNvSpPr>
          <p:nvPr>
            <p:ph idx="1"/>
          </p:nvPr>
        </p:nvSpPr>
        <p:spPr>
          <a:xfrm>
            <a:off x="838200" y="387274"/>
            <a:ext cx="10515600" cy="6067313"/>
          </a:xfrm>
        </p:spPr>
        <p:txBody>
          <a:bodyPr/>
          <a:p>
            <a:pPr algn="just" indent="0" lvl="0" marL="0">
              <a:lnSpc>
                <a:spcPct val="120000"/>
              </a:lnSpc>
              <a:spcBef>
                <a:spcPts val="0"/>
              </a:spcBef>
              <a:buNone/>
            </a:pPr>
            <a:r>
              <a:rPr b="1" dirty="0" lang="en-US">
                <a:solidFill>
                  <a:prstClr val="black"/>
                </a:solidFill>
                <a:ea typeface="Times New Roman" panose="02020603050405020304" pitchFamily="18" charset="0"/>
              </a:rPr>
              <a:t>The present illness: </a:t>
            </a:r>
            <a:r>
              <a:rPr dirty="0" lang="en-US">
                <a:solidFill>
                  <a:prstClr val="black"/>
                </a:solidFill>
                <a:ea typeface="Times New Roman" panose="02020603050405020304" pitchFamily="18" charset="0"/>
              </a:rPr>
              <a:t>it is usually better to consider this item first because the patient probably wants to talk about its straight away</a:t>
            </a:r>
          </a:p>
          <a:p>
            <a:pPr algn="just" lvl="0">
              <a:lnSpc>
                <a:spcPct val="120000"/>
              </a:lnSpc>
              <a:spcBef>
                <a:spcPts val="0"/>
              </a:spcBef>
            </a:pPr>
            <a:r>
              <a:rPr dirty="0" lang="en-US">
                <a:solidFill>
                  <a:prstClr val="black"/>
                </a:solidFill>
                <a:ea typeface="Times New Roman" panose="02020603050405020304" pitchFamily="18" charset="0"/>
              </a:rPr>
              <a:t>Always record which complain have been volunteered by the patient and which revealed by questioning.</a:t>
            </a:r>
          </a:p>
          <a:p>
            <a:pPr algn="just" lvl="0">
              <a:lnSpc>
                <a:spcPct val="120000"/>
              </a:lnSpc>
              <a:spcBef>
                <a:spcPts val="0"/>
              </a:spcBef>
            </a:pPr>
            <a:r>
              <a:rPr dirty="0" lang="en-US">
                <a:solidFill>
                  <a:prstClr val="black"/>
                </a:solidFill>
                <a:ea typeface="Times New Roman" panose="02020603050405020304" pitchFamily="18" charset="0"/>
              </a:rPr>
              <a:t>Record the  </a:t>
            </a:r>
            <a:r>
              <a:rPr b="1" dirty="0" lang="en-US">
                <a:solidFill>
                  <a:prstClr val="black"/>
                </a:solidFill>
                <a:ea typeface="Times New Roman" panose="02020603050405020304" pitchFamily="18" charset="0"/>
              </a:rPr>
              <a:t>severity</a:t>
            </a:r>
            <a:r>
              <a:rPr dirty="0" lang="en-US">
                <a:solidFill>
                  <a:prstClr val="black"/>
                </a:solidFill>
                <a:ea typeface="Times New Roman" panose="02020603050405020304" pitchFamily="18" charset="0"/>
              </a:rPr>
              <a:t> s and </a:t>
            </a:r>
            <a:r>
              <a:rPr b="1" dirty="0" lang="en-US">
                <a:solidFill>
                  <a:prstClr val="black"/>
                </a:solidFill>
                <a:ea typeface="Times New Roman" panose="02020603050405020304" pitchFamily="18" charset="0"/>
              </a:rPr>
              <a:t>duration</a:t>
            </a:r>
            <a:r>
              <a:rPr dirty="0" lang="en-US">
                <a:solidFill>
                  <a:prstClr val="black"/>
                </a:solidFill>
                <a:ea typeface="Times New Roman" panose="02020603050405020304" pitchFamily="18" charset="0"/>
              </a:rPr>
              <a:t> of each symptoms, how it began and what course it has taken (increasing gradually, remaining the same)</a:t>
            </a:r>
          </a:p>
          <a:p>
            <a:r>
              <a:rPr dirty="0" lang="en-US"/>
              <a:t>Any resent treatment should be noted, together with its apparent effects.</a:t>
            </a:r>
          </a:p>
          <a:p>
            <a:r>
              <a:rPr dirty="0" lang="en-US"/>
              <a:t>When a drug has not been effective note whether the patient took it as in the required dosage.</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339" name=""/>
        <p:cNvGrpSpPr/>
        <p:nvPr/>
      </p:nvGrpSpPr>
      <p:grpSpPr>
        <a:xfrm>
          <a:off x="0" y="0"/>
          <a:ext cx="0" cy="0"/>
          <a:chOff x="0" y="0"/>
          <a:chExt cx="0" cy="0"/>
        </a:xfrm>
      </p:grpSpPr>
      <p:sp>
        <p:nvSpPr>
          <p:cNvPr id="1048710" name="Content Placeholder 2"/>
          <p:cNvSpPr>
            <a:spLocks noGrp="1"/>
          </p:cNvSpPr>
          <p:nvPr>
            <p:ph idx="1"/>
          </p:nvPr>
        </p:nvSpPr>
        <p:spPr>
          <a:xfrm>
            <a:off x="838200" y="344245"/>
            <a:ext cx="10515600" cy="6099586"/>
          </a:xfrm>
        </p:spPr>
        <p:txBody>
          <a:bodyPr>
            <a:noAutofit/>
          </a:bodyPr>
          <a:p>
            <a:pPr indent="0" marL="0" marR="0">
              <a:lnSpc>
                <a:spcPct val="100000"/>
              </a:lnSpc>
              <a:spcBef>
                <a:spcPts val="0"/>
              </a:spcBef>
              <a:spcAft>
                <a:spcPts val="0"/>
              </a:spcAft>
              <a:buNone/>
            </a:pPr>
            <a:r>
              <a:rPr b="1" dirty="0" lang="en-US">
                <a:ea typeface="Times New Roman" panose="02020603050405020304" pitchFamily="18" charset="0"/>
              </a:rPr>
              <a:t>personal History</a:t>
            </a:r>
            <a:endParaRPr dirty="0" lang="en-US">
              <a:ea typeface="Times New Roman" panose="02020603050405020304" pitchFamily="18" charset="0"/>
            </a:endParaRPr>
          </a:p>
          <a:p>
            <a:pPr indent="0" marL="0" marR="0">
              <a:lnSpc>
                <a:spcPct val="100000"/>
              </a:lnSpc>
              <a:spcBef>
                <a:spcPts val="0"/>
              </a:spcBef>
              <a:spcAft>
                <a:spcPts val="0"/>
              </a:spcAft>
              <a:buNone/>
            </a:pPr>
            <a:r>
              <a:rPr dirty="0" lang="en-US">
                <a:ea typeface="Times New Roman" panose="02020603050405020304" pitchFamily="18" charset="0"/>
              </a:rPr>
              <a:t>Ask the patient questions relating to their </a:t>
            </a:r>
            <a:r>
              <a:rPr b="1" dirty="0" lang="en-US">
                <a:ea typeface="Times New Roman" panose="02020603050405020304" pitchFamily="18" charset="0"/>
              </a:rPr>
              <a:t>mode of delivery</a:t>
            </a:r>
            <a:r>
              <a:rPr dirty="0" lang="en-US">
                <a:ea typeface="Times New Roman" panose="02020603050405020304" pitchFamily="18" charset="0"/>
              </a:rPr>
              <a:t>, as well as </a:t>
            </a:r>
            <a:r>
              <a:rPr b="1" dirty="0" lang="en-US">
                <a:ea typeface="Times New Roman" panose="02020603050405020304" pitchFamily="18" charset="0"/>
              </a:rPr>
              <a:t>milestones in infancy </a:t>
            </a:r>
            <a:r>
              <a:rPr dirty="0" lang="en-US">
                <a:ea typeface="Times New Roman" panose="02020603050405020304" pitchFamily="18" charset="0"/>
              </a:rPr>
              <a:t>and </a:t>
            </a:r>
            <a:r>
              <a:rPr b="1" dirty="0" lang="en-US">
                <a:ea typeface="Times New Roman" panose="02020603050405020304" pitchFamily="18" charset="0"/>
              </a:rPr>
              <a:t>early childhood</a:t>
            </a:r>
            <a:r>
              <a:rPr dirty="0" lang="en-US">
                <a:ea typeface="Times New Roman" panose="02020603050405020304" pitchFamily="18" charset="0"/>
              </a:rPr>
              <a:t>. </a:t>
            </a:r>
          </a:p>
          <a:p>
            <a:pPr marL="0" marR="0">
              <a:lnSpc>
                <a:spcPct val="100000"/>
              </a:lnSpc>
              <a:spcBef>
                <a:spcPts val="0"/>
              </a:spcBef>
              <a:spcAft>
                <a:spcPts val="0"/>
              </a:spcAft>
            </a:pPr>
            <a:r>
              <a:rPr dirty="0" lang="en-US">
                <a:ea typeface="Times New Roman" panose="02020603050405020304" pitchFamily="18" charset="0"/>
              </a:rPr>
              <a:t>You may ask the patient </a:t>
            </a:r>
            <a:r>
              <a:rPr b="1" dirty="0" lang="en-US">
                <a:ea typeface="Times New Roman" panose="02020603050405020304" pitchFamily="18" charset="0"/>
              </a:rPr>
              <a:t>when they started school </a:t>
            </a:r>
            <a:r>
              <a:rPr dirty="0" lang="en-US">
                <a:ea typeface="Times New Roman" panose="02020603050405020304" pitchFamily="18" charset="0"/>
              </a:rPr>
              <a:t>and their </a:t>
            </a:r>
            <a:r>
              <a:rPr b="1" dirty="0" lang="en-US">
                <a:ea typeface="Times New Roman" panose="02020603050405020304" pitchFamily="18" charset="0"/>
              </a:rPr>
              <a:t>educational performance </a:t>
            </a:r>
            <a:r>
              <a:rPr dirty="0" lang="en-US">
                <a:ea typeface="Times New Roman" panose="02020603050405020304" pitchFamily="18" charset="0"/>
              </a:rPr>
              <a:t>as well as about possible incidents of </a:t>
            </a:r>
            <a:r>
              <a:rPr b="1" dirty="0" lang="en-US">
                <a:ea typeface="Times New Roman" panose="02020603050405020304" pitchFamily="18" charset="0"/>
              </a:rPr>
              <a:t>traumatic experience </a:t>
            </a:r>
            <a:r>
              <a:rPr dirty="0" lang="en-US">
                <a:ea typeface="Times New Roman" panose="02020603050405020304" pitchFamily="18" charset="0"/>
              </a:rPr>
              <a:t>like falling or losing a parent.</a:t>
            </a:r>
          </a:p>
          <a:p>
            <a:pPr indent="0" marL="0" marR="0">
              <a:lnSpc>
                <a:spcPct val="100000"/>
              </a:lnSpc>
              <a:spcBef>
                <a:spcPts val="0"/>
              </a:spcBef>
              <a:spcAft>
                <a:spcPts val="0"/>
              </a:spcAft>
              <a:buNone/>
            </a:pPr>
            <a:r>
              <a:rPr b="1" dirty="0" lang="en-US">
                <a:ea typeface="Times New Roman" panose="02020603050405020304" pitchFamily="18" charset="0"/>
              </a:rPr>
              <a:t> </a:t>
            </a:r>
            <a:endParaRPr dirty="0" lang="en-US">
              <a:ea typeface="Times New Roman" panose="02020603050405020304" pitchFamily="18" charset="0"/>
            </a:endParaRPr>
          </a:p>
          <a:p>
            <a:pPr indent="0" marL="0" marR="0">
              <a:lnSpc>
                <a:spcPct val="100000"/>
              </a:lnSpc>
              <a:spcBef>
                <a:spcPts val="0"/>
              </a:spcBef>
              <a:spcAft>
                <a:spcPts val="0"/>
              </a:spcAft>
              <a:buNone/>
            </a:pPr>
            <a:r>
              <a:rPr b="1" dirty="0" lang="en-US">
                <a:ea typeface="Times New Roman" panose="02020603050405020304" pitchFamily="18" charset="0"/>
              </a:rPr>
              <a:t>Social History</a:t>
            </a:r>
            <a:endParaRPr dirty="0" lang="en-US">
              <a:ea typeface="Times New Roman" panose="02020603050405020304" pitchFamily="18" charset="0"/>
            </a:endParaRPr>
          </a:p>
          <a:p>
            <a:pPr indent="0" marL="0">
              <a:lnSpc>
                <a:spcPct val="100000"/>
              </a:lnSpc>
              <a:buNone/>
            </a:pPr>
            <a:r>
              <a:rPr dirty="0" lang="en-US">
                <a:ea typeface="Times New Roman" panose="02020603050405020304" pitchFamily="18" charset="0"/>
              </a:rPr>
              <a:t>You should try to find out about the nature of the patient’s</a:t>
            </a:r>
            <a:r>
              <a:rPr b="1" dirty="0" lang="en-US">
                <a:ea typeface="Times New Roman" panose="02020603050405020304" pitchFamily="18" charset="0"/>
              </a:rPr>
              <a:t> occupation</a:t>
            </a:r>
            <a:r>
              <a:rPr dirty="0" lang="en-US">
                <a:ea typeface="Times New Roman" panose="02020603050405020304" pitchFamily="18" charset="0"/>
              </a:rPr>
              <a:t>, how they </a:t>
            </a:r>
            <a:r>
              <a:rPr b="1" dirty="0" lang="en-US">
                <a:ea typeface="Times New Roman" panose="02020603050405020304" pitchFamily="18" charset="0"/>
              </a:rPr>
              <a:t>relate to both sexes</a:t>
            </a:r>
            <a:r>
              <a:rPr dirty="0" lang="en-US">
                <a:ea typeface="Times New Roman" panose="02020603050405020304" pitchFamily="18" charset="0"/>
              </a:rPr>
              <a:t>, whether they are outgoing or not, the number of friends the patient has of both sexes and whether or not the patient is involved in religious activities</a:t>
            </a:r>
            <a:endParaRPr dirty="0" lang="en-US"/>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Psychiatric  nursing</dc:title>
  <dc:creator>Administrator</dc:creator>
  <cp:lastModifiedBy>HP</cp:lastModifiedBy>
  <dcterms:created xsi:type="dcterms:W3CDTF">2017-10-30T01:35:51Z</dcterms:created>
  <dcterms:modified xsi:type="dcterms:W3CDTF">2021-02-23T15:03:39Z</dcterms:modified>
</cp:coreProperties>
</file>