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17"/>
  </p:notesMasterIdLst>
  <p:sldIdLst>
    <p:sldId id="292" r:id="rId3"/>
    <p:sldId id="442" r:id="rId4"/>
    <p:sldId id="445" r:id="rId5"/>
    <p:sldId id="446" r:id="rId6"/>
    <p:sldId id="293" r:id="rId7"/>
    <p:sldId id="353" r:id="rId8"/>
    <p:sldId id="476" r:id="rId9"/>
    <p:sldId id="354" r:id="rId10"/>
    <p:sldId id="355" r:id="rId11"/>
    <p:sldId id="478" r:id="rId12"/>
    <p:sldId id="356" r:id="rId13"/>
    <p:sldId id="352" r:id="rId14"/>
    <p:sldId id="367" r:id="rId15"/>
    <p:sldId id="295" r:id="rId16"/>
    <p:sldId id="368" r:id="rId17"/>
    <p:sldId id="369" r:id="rId18"/>
    <p:sldId id="370" r:id="rId19"/>
    <p:sldId id="372" r:id="rId20"/>
    <p:sldId id="373" r:id="rId21"/>
    <p:sldId id="443" r:id="rId22"/>
    <p:sldId id="444" r:id="rId23"/>
    <p:sldId id="371" r:id="rId24"/>
    <p:sldId id="360" r:id="rId25"/>
    <p:sldId id="299" r:id="rId26"/>
    <p:sldId id="366" r:id="rId27"/>
    <p:sldId id="300" r:id="rId28"/>
    <p:sldId id="301" r:id="rId29"/>
    <p:sldId id="302" r:id="rId30"/>
    <p:sldId id="303" r:id="rId31"/>
    <p:sldId id="376" r:id="rId32"/>
    <p:sldId id="377" r:id="rId33"/>
    <p:sldId id="375" r:id="rId34"/>
    <p:sldId id="343" r:id="rId35"/>
    <p:sldId id="305" r:id="rId36"/>
    <p:sldId id="492" r:id="rId37"/>
    <p:sldId id="306" r:id="rId38"/>
    <p:sldId id="345" r:id="rId39"/>
    <p:sldId id="308" r:id="rId40"/>
    <p:sldId id="309" r:id="rId41"/>
    <p:sldId id="312" r:id="rId42"/>
    <p:sldId id="479" r:id="rId43"/>
    <p:sldId id="480" r:id="rId44"/>
    <p:sldId id="481" r:id="rId45"/>
    <p:sldId id="439" r:id="rId46"/>
    <p:sldId id="313" r:id="rId47"/>
    <p:sldId id="496" r:id="rId48"/>
    <p:sldId id="468" r:id="rId49"/>
    <p:sldId id="482" r:id="rId50"/>
    <p:sldId id="484" r:id="rId51"/>
    <p:sldId id="469" r:id="rId52"/>
    <p:sldId id="470" r:id="rId53"/>
    <p:sldId id="471" r:id="rId54"/>
    <p:sldId id="473" r:id="rId55"/>
    <p:sldId id="474" r:id="rId56"/>
    <p:sldId id="428" r:id="rId57"/>
    <p:sldId id="447" r:id="rId58"/>
    <p:sldId id="448" r:id="rId59"/>
    <p:sldId id="449" r:id="rId60"/>
    <p:sldId id="485" r:id="rId61"/>
    <p:sldId id="450" r:id="rId62"/>
    <p:sldId id="493" r:id="rId63"/>
    <p:sldId id="494" r:id="rId64"/>
    <p:sldId id="451" r:id="rId65"/>
    <p:sldId id="452" r:id="rId66"/>
    <p:sldId id="453" r:id="rId67"/>
    <p:sldId id="454" r:id="rId68"/>
    <p:sldId id="455" r:id="rId69"/>
    <p:sldId id="456" r:id="rId70"/>
    <p:sldId id="457" r:id="rId71"/>
    <p:sldId id="458" r:id="rId72"/>
    <p:sldId id="459" r:id="rId73"/>
    <p:sldId id="460" r:id="rId74"/>
    <p:sldId id="461" r:id="rId75"/>
    <p:sldId id="462" r:id="rId76"/>
    <p:sldId id="463" r:id="rId77"/>
    <p:sldId id="464" r:id="rId78"/>
    <p:sldId id="465" r:id="rId79"/>
    <p:sldId id="497" r:id="rId80"/>
    <p:sldId id="424" r:id="rId81"/>
    <p:sldId id="441" r:id="rId82"/>
    <p:sldId id="425" r:id="rId83"/>
    <p:sldId id="429" r:id="rId84"/>
    <p:sldId id="426" r:id="rId85"/>
    <p:sldId id="430" r:id="rId86"/>
    <p:sldId id="427" r:id="rId87"/>
    <p:sldId id="502" r:id="rId88"/>
    <p:sldId id="340" r:id="rId89"/>
    <p:sldId id="327" r:id="rId90"/>
    <p:sldId id="328" r:id="rId91"/>
    <p:sldId id="436" r:id="rId92"/>
    <p:sldId id="503" r:id="rId93"/>
    <p:sldId id="437" r:id="rId94"/>
    <p:sldId id="329" r:id="rId95"/>
    <p:sldId id="504" r:id="rId96"/>
    <p:sldId id="338" r:id="rId97"/>
    <p:sldId id="330" r:id="rId98"/>
    <p:sldId id="440" r:id="rId99"/>
    <p:sldId id="331" r:id="rId100"/>
    <p:sldId id="332" r:id="rId101"/>
    <p:sldId id="506" r:id="rId102"/>
    <p:sldId id="333" r:id="rId103"/>
    <p:sldId id="334" r:id="rId104"/>
    <p:sldId id="335" r:id="rId105"/>
    <p:sldId id="505" r:id="rId106"/>
    <p:sldId id="382" r:id="rId107"/>
    <p:sldId id="499" r:id="rId108"/>
    <p:sldId id="488" r:id="rId109"/>
    <p:sldId id="498" r:id="rId110"/>
    <p:sldId id="490" r:id="rId111"/>
    <p:sldId id="489" r:id="rId112"/>
    <p:sldId id="311" r:id="rId113"/>
    <p:sldId id="491" r:id="rId114"/>
    <p:sldId id="501" r:id="rId115"/>
    <p:sldId id="500" r:id="rId1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notesMaster" Target="notesMasters/notesMaster1.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slide" Target="slides/slide111.xml"/><Relationship Id="rId11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slide" Target="slides/slide106.xml"/><Relationship Id="rId116" Type="http://schemas.openxmlformats.org/officeDocument/2006/relationships/slide" Target="slides/slide11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slide" Target="slides/slide109.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B62BF5-3F7F-4BEB-A952-D32417CC2CF5}" type="datetimeFigureOut">
              <a:rPr lang="en-US" smtClean="0"/>
              <a:t>12/30/2019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7E4275-50D4-42B8-8A3C-4DDD0DA4BF7F}" type="slidenum">
              <a:rPr lang="en-US" smtClean="0"/>
              <a:t>‹#›</a:t>
            </a:fld>
            <a:endParaRPr lang="en-US"/>
          </a:p>
        </p:txBody>
      </p:sp>
    </p:spTree>
    <p:extLst>
      <p:ext uri="{BB962C8B-B14F-4D97-AF65-F5344CB8AC3E}">
        <p14:creationId xmlns:p14="http://schemas.microsoft.com/office/powerpoint/2010/main" val="334870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7E7AC768-847E-4F89-B66D-6EE497FA42AD}" type="slidenum">
              <a:rPr lang="en-US" altLang="en-US"/>
              <a:pPr eaLnBrk="1" hangingPunct="1"/>
              <a:t>12</a:t>
            </a:fld>
            <a:endParaRPr lang="en-US" altLang="en-US"/>
          </a:p>
        </p:txBody>
      </p:sp>
    </p:spTree>
    <p:extLst>
      <p:ext uri="{BB962C8B-B14F-4D97-AF65-F5344CB8AC3E}">
        <p14:creationId xmlns:p14="http://schemas.microsoft.com/office/powerpoint/2010/main" val="39862950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42027C2B-997A-43DC-9FB1-B3B526F8FFC2}" type="slidenum">
              <a:rPr lang="en-US" altLang="en-US"/>
              <a:pPr eaLnBrk="1" hangingPunct="1"/>
              <a:t>83</a:t>
            </a:fld>
            <a:endParaRPr lang="en-US" altLang="en-US"/>
          </a:p>
        </p:txBody>
      </p:sp>
    </p:spTree>
    <p:extLst>
      <p:ext uri="{BB962C8B-B14F-4D97-AF65-F5344CB8AC3E}">
        <p14:creationId xmlns:p14="http://schemas.microsoft.com/office/powerpoint/2010/main" val="31250714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DEB865D0-79CD-4CA6-9DCE-4AC939EC7738}" type="slidenum">
              <a:rPr lang="en-US" altLang="en-US"/>
              <a:pPr eaLnBrk="1" hangingPunct="1"/>
              <a:t>85</a:t>
            </a:fld>
            <a:endParaRPr lang="en-US" altLang="en-US"/>
          </a:p>
        </p:txBody>
      </p:sp>
    </p:spTree>
    <p:extLst>
      <p:ext uri="{BB962C8B-B14F-4D97-AF65-F5344CB8AC3E}">
        <p14:creationId xmlns:p14="http://schemas.microsoft.com/office/powerpoint/2010/main" val="1763734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44039C76-C024-4D20-A7D6-6C6D5E8C64D0}" type="slidenum">
              <a:rPr lang="en-US" altLang="en-US"/>
              <a:pPr eaLnBrk="1" hangingPunct="1"/>
              <a:t>15</a:t>
            </a:fld>
            <a:endParaRPr lang="en-US" altLang="en-US"/>
          </a:p>
        </p:txBody>
      </p:sp>
    </p:spTree>
    <p:extLst>
      <p:ext uri="{BB962C8B-B14F-4D97-AF65-F5344CB8AC3E}">
        <p14:creationId xmlns:p14="http://schemas.microsoft.com/office/powerpoint/2010/main" val="2653469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74DA19D1-BB04-43DC-8D80-F8902FD9066C}" type="slidenum">
              <a:rPr lang="en-US" altLang="en-US"/>
              <a:pPr eaLnBrk="1" hangingPunct="1"/>
              <a:t>18</a:t>
            </a:fld>
            <a:endParaRPr lang="en-US" altLang="en-US"/>
          </a:p>
        </p:txBody>
      </p:sp>
    </p:spTree>
    <p:extLst>
      <p:ext uri="{BB962C8B-B14F-4D97-AF65-F5344CB8AC3E}">
        <p14:creationId xmlns:p14="http://schemas.microsoft.com/office/powerpoint/2010/main" val="1170665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8BCD9D3-8E8A-4CCF-9315-709DA32C6642}" type="slidenum">
              <a:rPr kumimoji="0" lang="en-US" altLang="en-US" sz="1200" b="0" i="0" u="none" strike="noStrike" kern="1200" cap="none" spc="0" normalizeH="0" baseline="0" noProof="0" smtClean="0">
                <a:ln>
                  <a:noFill/>
                </a:ln>
                <a:solidFill>
                  <a:prstClr val="black"/>
                </a:solidFill>
                <a:effectLst/>
                <a:uLnTx/>
                <a:uFillTx/>
                <a:latin typeface="Garamond" panose="02020404030301010803" pitchFamily="18"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prstClr val="black"/>
              </a:solidFill>
              <a:effectLst/>
              <a:uLnTx/>
              <a:uFillTx/>
              <a:latin typeface="Garamond" panose="02020404030301010803" pitchFamily="18" charset="0"/>
              <a:ea typeface="+mn-ea"/>
              <a:cs typeface="Arial" panose="020B0604020202020204" pitchFamily="34" charset="0"/>
            </a:endParaRPr>
          </a:p>
        </p:txBody>
      </p:sp>
    </p:spTree>
    <p:extLst>
      <p:ext uri="{BB962C8B-B14F-4D97-AF65-F5344CB8AC3E}">
        <p14:creationId xmlns:p14="http://schemas.microsoft.com/office/powerpoint/2010/main" val="4020887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08A486FE-9ADF-4E14-8D30-1BCA56506EFF}" type="slidenum">
              <a:rPr lang="en-US" altLang="en-US"/>
              <a:pPr eaLnBrk="1" hangingPunct="1"/>
              <a:t>32</a:t>
            </a:fld>
            <a:endParaRPr lang="en-US" altLang="en-US"/>
          </a:p>
        </p:txBody>
      </p:sp>
    </p:spTree>
    <p:extLst>
      <p:ext uri="{BB962C8B-B14F-4D97-AF65-F5344CB8AC3E}">
        <p14:creationId xmlns:p14="http://schemas.microsoft.com/office/powerpoint/2010/main" val="17633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60922B33-E08A-4715-9B82-C52D0B436D8C}" type="slidenum">
              <a:rPr lang="en-US" altLang="en-US"/>
              <a:pPr eaLnBrk="1" hangingPunct="1"/>
              <a:t>60</a:t>
            </a:fld>
            <a:endParaRPr lang="en-US" altLang="en-US"/>
          </a:p>
        </p:txBody>
      </p:sp>
    </p:spTree>
    <p:extLst>
      <p:ext uri="{BB962C8B-B14F-4D97-AF65-F5344CB8AC3E}">
        <p14:creationId xmlns:p14="http://schemas.microsoft.com/office/powerpoint/2010/main" val="4025792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7AB72C0C-EC11-4AA5-B4C7-7097BE58B55D}" type="slidenum">
              <a:rPr lang="en-US" altLang="en-US"/>
              <a:pPr eaLnBrk="1" hangingPunct="1"/>
              <a:t>69</a:t>
            </a:fld>
            <a:endParaRPr lang="en-US" altLang="en-US"/>
          </a:p>
        </p:txBody>
      </p:sp>
    </p:spTree>
    <p:extLst>
      <p:ext uri="{BB962C8B-B14F-4D97-AF65-F5344CB8AC3E}">
        <p14:creationId xmlns:p14="http://schemas.microsoft.com/office/powerpoint/2010/main" val="1000328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57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62D393B8-0ECA-438A-B152-682BB0EDDFEB}" type="slidenum">
              <a:rPr lang="en-US" altLang="en-US"/>
              <a:pPr eaLnBrk="1" hangingPunct="1"/>
              <a:t>79</a:t>
            </a:fld>
            <a:endParaRPr lang="en-US" altLang="en-US"/>
          </a:p>
        </p:txBody>
      </p:sp>
    </p:spTree>
    <p:extLst>
      <p:ext uri="{BB962C8B-B14F-4D97-AF65-F5344CB8AC3E}">
        <p14:creationId xmlns:p14="http://schemas.microsoft.com/office/powerpoint/2010/main" val="1765213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fld id="{42C6589D-80D3-4BF1-8F1E-42BBECA4E92D}" type="slidenum">
              <a:rPr lang="en-US" altLang="en-US"/>
              <a:pPr eaLnBrk="1" hangingPunct="1"/>
              <a:t>81</a:t>
            </a:fld>
            <a:endParaRPr lang="en-US" altLang="en-US"/>
          </a:p>
        </p:txBody>
      </p:sp>
    </p:spTree>
    <p:extLst>
      <p:ext uri="{BB962C8B-B14F-4D97-AF65-F5344CB8AC3E}">
        <p14:creationId xmlns:p14="http://schemas.microsoft.com/office/powerpoint/2010/main" val="3219750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97536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grpSp>
        <p:nvGrpSpPr>
          <p:cNvPr id="5" name="Group 8"/>
          <p:cNvGrpSpPr>
            <a:grpSpLocks/>
          </p:cNvGrpSpPr>
          <p:nvPr/>
        </p:nvGrpSpPr>
        <p:grpSpPr bwMode="auto">
          <a:xfrm>
            <a:off x="9990667" y="2992438"/>
            <a:ext cx="1784351"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grpSp>
      <p:sp>
        <p:nvSpPr>
          <p:cNvPr id="37" name="Line 40"/>
          <p:cNvSpPr>
            <a:spLocks noChangeShapeType="1"/>
          </p:cNvSpPr>
          <p:nvPr/>
        </p:nvSpPr>
        <p:spPr bwMode="auto">
          <a:xfrm>
            <a:off x="406400" y="2819400"/>
            <a:ext cx="109728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46083" name="Rectangle 3"/>
          <p:cNvSpPr>
            <a:spLocks noGrp="1" noChangeArrowheads="1"/>
          </p:cNvSpPr>
          <p:nvPr>
            <p:ph type="ctrTitle"/>
          </p:nvPr>
        </p:nvSpPr>
        <p:spPr>
          <a:xfrm>
            <a:off x="421217" y="466725"/>
            <a:ext cx="9042400" cy="2133600"/>
          </a:xfrm>
        </p:spPr>
        <p:txBody>
          <a:bodyPr/>
          <a:lstStyle>
            <a:lvl1pPr algn="r">
              <a:defRPr sz="4800"/>
            </a:lvl1pPr>
          </a:lstStyle>
          <a:p>
            <a:r>
              <a:rPr lang="en-US" altLang="en-US"/>
              <a:t>Click to edit Master title style</a:t>
            </a:r>
          </a:p>
        </p:txBody>
      </p:sp>
      <p:sp>
        <p:nvSpPr>
          <p:cNvPr id="46084" name="Rectangle 4"/>
          <p:cNvSpPr>
            <a:spLocks noGrp="1" noChangeArrowheads="1"/>
          </p:cNvSpPr>
          <p:nvPr>
            <p:ph type="subTitle" idx="1"/>
          </p:nvPr>
        </p:nvSpPr>
        <p:spPr>
          <a:xfrm>
            <a:off x="1132417" y="3049588"/>
            <a:ext cx="83312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9" name="Rectangle 6"/>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0" name="Rectangle 7"/>
          <p:cNvSpPr>
            <a:spLocks noGrp="1" noChangeArrowheads="1"/>
          </p:cNvSpPr>
          <p:nvPr>
            <p:ph type="sldNum" sz="quarter" idx="12"/>
          </p:nvPr>
        </p:nvSpPr>
        <p:spPr/>
        <p:txBody>
          <a:bodyPr/>
          <a:lstStyle>
            <a:lvl1pPr>
              <a:defRPr/>
            </a:lvl1pPr>
          </a:lstStyle>
          <a:p>
            <a:pPr fontAlgn="base">
              <a:spcBef>
                <a:spcPct val="0"/>
              </a:spcBef>
              <a:spcAft>
                <a:spcPct val="0"/>
              </a:spcAft>
              <a:defRPr/>
            </a:pPr>
            <a:fld id="{05F807BC-81B5-4D55-9997-078080BEFE0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616592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F7A6100-B644-435F-B48B-A09C35B5BD8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53903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2239"/>
            <a:ext cx="27432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122239"/>
            <a:ext cx="80264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0D78E8F-6C52-4392-A5E2-BF4A577544E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996187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F0602B49-2AA1-4836-B4F2-02712EF090A8}" type="slidenum">
              <a:rPr lang="en-US"/>
              <a:pPr>
                <a:defRPr/>
              </a:pPr>
              <a:t>‹#›</a:t>
            </a:fld>
            <a:endParaRPr lang="en-US"/>
          </a:p>
        </p:txBody>
      </p:sp>
    </p:spTree>
    <p:extLst>
      <p:ext uri="{BB962C8B-B14F-4D97-AF65-F5344CB8AC3E}">
        <p14:creationId xmlns:p14="http://schemas.microsoft.com/office/powerpoint/2010/main" val="4135737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grpSp>
      <p:sp>
        <p:nvSpPr>
          <p:cNvPr id="21515" name="Rectangle 11"/>
          <p:cNvSpPr>
            <a:spLocks noGrp="1" noChangeArrowheads="1"/>
          </p:cNvSpPr>
          <p:nvPr>
            <p:ph type="ctrTitle" sz="quarter"/>
          </p:nvPr>
        </p:nvSpPr>
        <p:spPr>
          <a:xfrm>
            <a:off x="914400" y="1736726"/>
            <a:ext cx="10363200" cy="1920875"/>
          </a:xfrm>
        </p:spPr>
        <p:txBody>
          <a:bodyPr/>
          <a:lstStyle>
            <a:lvl1pPr>
              <a:defRPr sz="6000"/>
            </a:lvl1pPr>
          </a:lstStyle>
          <a:p>
            <a:r>
              <a:rPr lang="en-US"/>
              <a:t>Click to edit Master title style</a:t>
            </a:r>
          </a:p>
        </p:txBody>
      </p:sp>
      <p:sp>
        <p:nvSpPr>
          <p:cNvPr id="21516"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fontAlgn="base">
              <a:spcBef>
                <a:spcPct val="0"/>
              </a:spcBef>
              <a:spcAft>
                <a:spcPct val="0"/>
              </a:spcAft>
              <a:defRPr/>
            </a:pPr>
            <a:endParaRPr lang="en-US">
              <a:solidFill>
                <a:srgbClr val="FFFFFF"/>
              </a:solidFill>
            </a:endParaRPr>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fontAlgn="base">
              <a:spcBef>
                <a:spcPct val="0"/>
              </a:spcBef>
              <a:spcAft>
                <a:spcPct val="0"/>
              </a:spcAft>
              <a:defRPr/>
            </a:pPr>
            <a:endParaRPr lang="en-US">
              <a:solidFill>
                <a:srgbClr val="FFFFFF"/>
              </a:solidFill>
            </a:endParaRPr>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fontAlgn="base">
              <a:spcBef>
                <a:spcPct val="0"/>
              </a:spcBef>
              <a:spcAft>
                <a:spcPct val="0"/>
              </a:spcAft>
            </a:pPr>
            <a:fld id="{1BF3F159-F379-464B-B88D-BCEBF6FD0E1A}"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extLst>
      <p:ext uri="{BB962C8B-B14F-4D97-AF65-F5344CB8AC3E}">
        <p14:creationId xmlns:p14="http://schemas.microsoft.com/office/powerpoint/2010/main" val="4155723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A19A7514-1EFD-48FB-8144-293D62FC9CB5}"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3062821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44F4833E-C72C-4E02-BA80-0392A36C7CA2}"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406246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47DA7BEC-E041-40B7-B9EB-7D6B24B794D3}"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559984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1C88C3EA-B9D1-418D-BDDF-42455A6D9CA8}"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5564044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BBEE0B11-95FF-4C57-BFA8-3756CC575F6C}"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4279474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937BC13B-EF4D-4445-B14C-8319696FAF04}"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610377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F9B24532-5984-4FBE-85A6-A1C48690B6D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9146541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93FA08CB-A4D9-4EE4-9C31-689565299540}"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32649529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DAE29593-F12A-48DD-96D6-545131D6BDD7}"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117722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61A4599A-92E2-4F36-8CED-5499C76433DD}"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38185568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60C33A11-2CDA-41E3-9A14-19B99E8C3705}"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25122281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fontAlgn="base">
              <a:spcBef>
                <a:spcPct val="0"/>
              </a:spcBef>
              <a:spcAft>
                <a:spcPct val="0"/>
              </a:spcAft>
            </a:pPr>
            <a:fld id="{8B50090A-9F9A-42B8-BB93-B931A62E519F}"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fontAlgn="base">
              <a:spcBef>
                <a:spcPct val="0"/>
              </a:spcBef>
              <a:spcAft>
                <a:spcPct val="0"/>
              </a:spcAft>
              <a:defRPr/>
            </a:pPr>
            <a:endParaRPr lang="en-US">
              <a:solidFill>
                <a:srgbClr val="FFFFFF"/>
              </a:solidFill>
            </a:endParaRPr>
          </a:p>
        </p:txBody>
      </p:sp>
    </p:spTree>
    <p:extLst>
      <p:ext uri="{BB962C8B-B14F-4D97-AF65-F5344CB8AC3E}">
        <p14:creationId xmlns:p14="http://schemas.microsoft.com/office/powerpoint/2010/main" val="1445981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F1076DD-05C9-4684-ABA1-C5A6E8B5A4A3}"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7744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709D8239-B90E-419F-B002-012DEAE64714}"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3008444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8"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9"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B4E507A-DC2E-4D96-80B6-68512C97260C}"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90185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5"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68C894A8-634D-444C-AF4F-6A94D723A552}"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74067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3"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4"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BABA850C-1012-4AD7-A20B-91A18EB62A4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224181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595FA93-196B-4B23-8F71-AF72C45FE7AA}"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47965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6" name="Rectangle 6"/>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altLang="en-US">
              <a:solidFill>
                <a:srgbClr val="000000"/>
              </a:solidFill>
            </a:endParaRPr>
          </a:p>
        </p:txBody>
      </p:sp>
      <p:sp>
        <p:nvSpPr>
          <p:cNvPr id="7" name="Rectangle 7"/>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44B74D1C-ADEE-4E38-8EDF-64C1361C3458}"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75443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06172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27" name="Rectangle 3"/>
          <p:cNvSpPr>
            <a:spLocks noGrp="1" noChangeArrowheads="1"/>
          </p:cNvSpPr>
          <p:nvPr>
            <p:ph type="title"/>
          </p:nvPr>
        </p:nvSpPr>
        <p:spPr bwMode="auto">
          <a:xfrm>
            <a:off x="609600" y="122238"/>
            <a:ext cx="10058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609600" y="1719263"/>
            <a:ext cx="109728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5061" name="Rectangle 5"/>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fontAlgn="base">
              <a:spcBef>
                <a:spcPct val="0"/>
              </a:spcBef>
              <a:spcAft>
                <a:spcPct val="0"/>
              </a:spcAft>
              <a:defRPr/>
            </a:pPr>
            <a:endParaRPr lang="en-US" altLang="en-US">
              <a:solidFill>
                <a:srgbClr val="000000"/>
              </a:solidFill>
            </a:endParaRPr>
          </a:p>
        </p:txBody>
      </p:sp>
      <p:sp>
        <p:nvSpPr>
          <p:cNvPr id="45062" name="Rectangle 6"/>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fontAlgn="base">
              <a:spcBef>
                <a:spcPct val="0"/>
              </a:spcBef>
              <a:spcAft>
                <a:spcPct val="0"/>
              </a:spcAft>
              <a:defRPr/>
            </a:pPr>
            <a:endParaRPr lang="en-US" altLang="en-US">
              <a:solidFill>
                <a:srgbClr val="000000"/>
              </a:solidFill>
            </a:endParaRPr>
          </a:p>
        </p:txBody>
      </p:sp>
      <p:sp>
        <p:nvSpPr>
          <p:cNvPr id="45063" name="Rectangle 7"/>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fontAlgn="base">
              <a:spcBef>
                <a:spcPct val="0"/>
              </a:spcBef>
              <a:spcAft>
                <a:spcPct val="0"/>
              </a:spcAft>
              <a:defRPr/>
            </a:pPr>
            <a:fld id="{043E082F-7C93-4011-AE86-F700C996C446}" type="slidenum">
              <a:rPr lang="en-US" altLang="en-US" smtClean="0">
                <a:solidFill>
                  <a:srgbClr val="000000"/>
                </a:solidFill>
              </a:rPr>
              <a:pPr fontAlgn="base">
                <a:spcBef>
                  <a:spcPct val="0"/>
                </a:spcBef>
                <a:spcAft>
                  <a:spcPct val="0"/>
                </a:spcAft>
                <a:defRPr/>
              </a:pPr>
              <a:t>‹#›</a:t>
            </a:fld>
            <a:endParaRPr lang="en-US" altLang="en-US">
              <a:solidFill>
                <a:srgbClr val="000000"/>
              </a:solidFill>
            </a:endParaRPr>
          </a:p>
        </p:txBody>
      </p:sp>
      <p:grpSp>
        <p:nvGrpSpPr>
          <p:cNvPr id="1032" name="Group 8"/>
          <p:cNvGrpSpPr>
            <a:grpSpLocks/>
          </p:cNvGrpSpPr>
          <p:nvPr/>
        </p:nvGrpSpPr>
        <p:grpSpPr bwMode="auto">
          <a:xfrm>
            <a:off x="10871201" y="152400"/>
            <a:ext cx="1056217"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39" name="Oval 15"/>
            <p:cNvSpPr>
              <a:spLocks noChangeArrowheads="1"/>
            </p:cNvSpPr>
            <p:nvPr/>
          </p:nvSpPr>
          <p:spPr bwMode="auto">
            <a:xfrm>
              <a:off x="5472" y="1072"/>
              <a:ext cx="76"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0" name="Oval 16"/>
            <p:cNvSpPr>
              <a:spLocks noChangeArrowheads="1"/>
            </p:cNvSpPr>
            <p:nvPr/>
          </p:nvSpPr>
          <p:spPr bwMode="auto">
            <a:xfrm>
              <a:off x="5136" y="1184"/>
              <a:ext cx="80"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1" name="Oval 17"/>
            <p:cNvSpPr>
              <a:spLocks noChangeArrowheads="1"/>
            </p:cNvSpPr>
            <p:nvPr/>
          </p:nvSpPr>
          <p:spPr bwMode="auto">
            <a:xfrm>
              <a:off x="5248" y="1184"/>
              <a:ext cx="79"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2" name="Oval 18"/>
            <p:cNvSpPr>
              <a:spLocks noChangeArrowheads="1"/>
            </p:cNvSpPr>
            <p:nvPr/>
          </p:nvSpPr>
          <p:spPr bwMode="auto">
            <a:xfrm>
              <a:off x="5360"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3" name="Oval 19"/>
            <p:cNvSpPr>
              <a:spLocks noChangeArrowheads="1"/>
            </p:cNvSpPr>
            <p:nvPr/>
          </p:nvSpPr>
          <p:spPr bwMode="auto">
            <a:xfrm>
              <a:off x="5472"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4" name="Oval 20"/>
            <p:cNvSpPr>
              <a:spLocks noChangeArrowheads="1"/>
            </p:cNvSpPr>
            <p:nvPr/>
          </p:nvSpPr>
          <p:spPr bwMode="auto">
            <a:xfrm>
              <a:off x="5584" y="1184"/>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8" name="Oval 24"/>
            <p:cNvSpPr>
              <a:spLocks noChangeArrowheads="1"/>
            </p:cNvSpPr>
            <p:nvPr/>
          </p:nvSpPr>
          <p:spPr bwMode="auto">
            <a:xfrm>
              <a:off x="5472" y="1296"/>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2" name="Oval 28"/>
            <p:cNvSpPr>
              <a:spLocks noChangeArrowheads="1"/>
            </p:cNvSpPr>
            <p:nvPr/>
          </p:nvSpPr>
          <p:spPr bwMode="auto">
            <a:xfrm>
              <a:off x="5472"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7" name="Oval 33"/>
            <p:cNvSpPr>
              <a:spLocks noChangeArrowheads="1"/>
            </p:cNvSpPr>
            <p:nvPr/>
          </p:nvSpPr>
          <p:spPr bwMode="auto">
            <a:xfrm>
              <a:off x="5472" y="1520"/>
              <a:ext cx="76"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8" name="Oval 34"/>
            <p:cNvSpPr>
              <a:spLocks noChangeArrowheads="1"/>
            </p:cNvSpPr>
            <p:nvPr/>
          </p:nvSpPr>
          <p:spPr bwMode="auto">
            <a:xfrm>
              <a:off x="5136" y="1632"/>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59" name="Oval 35"/>
            <p:cNvSpPr>
              <a:spLocks noChangeArrowheads="1"/>
            </p:cNvSpPr>
            <p:nvPr/>
          </p:nvSpPr>
          <p:spPr bwMode="auto">
            <a:xfrm>
              <a:off x="5248" y="1632"/>
              <a:ext cx="79"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0" name="Oval 36"/>
            <p:cNvSpPr>
              <a:spLocks noChangeArrowheads="1"/>
            </p:cNvSpPr>
            <p:nvPr/>
          </p:nvSpPr>
          <p:spPr bwMode="auto">
            <a:xfrm>
              <a:off x="5360"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1" name="Oval 37"/>
            <p:cNvSpPr>
              <a:spLocks noChangeArrowheads="1"/>
            </p:cNvSpPr>
            <p:nvPr/>
          </p:nvSpPr>
          <p:spPr bwMode="auto">
            <a:xfrm>
              <a:off x="5472"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3" name="Oval 39"/>
            <p:cNvSpPr>
              <a:spLocks noChangeArrowheads="1"/>
            </p:cNvSpPr>
            <p:nvPr/>
          </p:nvSpPr>
          <p:spPr bwMode="auto">
            <a:xfrm>
              <a:off x="5472" y="1744"/>
              <a:ext cx="76"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2254383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6" r:id="rId12"/>
  </p:sldLayoutIdLst>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dt" sz="half" idx="2"/>
          </p:nvPr>
        </p:nvSpPr>
        <p:spPr bwMode="auto">
          <a:xfrm>
            <a:off x="609600" y="625157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fontAlgn="base">
              <a:spcBef>
                <a:spcPct val="0"/>
              </a:spcBef>
              <a:spcAft>
                <a:spcPct val="0"/>
              </a:spcAft>
              <a:defRPr/>
            </a:pPr>
            <a:endParaRPr lang="en-US">
              <a:solidFill>
                <a:srgbClr val="FFFFFF"/>
              </a:solidFill>
            </a:endParaRPr>
          </a:p>
        </p:txBody>
      </p:sp>
      <p:sp>
        <p:nvSpPr>
          <p:cNvPr id="20483" name="Rectangle 3"/>
          <p:cNvSpPr>
            <a:spLocks noGrp="1" noChangeArrowheads="1"/>
          </p:cNvSpPr>
          <p:nvPr>
            <p:ph type="sldNum" sz="quarter" idx="4"/>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fontAlgn="base">
              <a:spcBef>
                <a:spcPct val="0"/>
              </a:spcBef>
              <a:spcAft>
                <a:spcPct val="0"/>
              </a:spcAft>
            </a:pPr>
            <a:fld id="{C9F2E6F8-81B4-4D51-8205-C4CFC4002052}"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grpSp>
        <p:nvGrpSpPr>
          <p:cNvPr id="1028" name="Group 4"/>
          <p:cNvGrpSpPr>
            <a:grpSpLocks/>
          </p:cNvGrpSpPr>
          <p:nvPr/>
        </p:nvGrpSpPr>
        <p:grpSpPr bwMode="auto">
          <a:xfrm>
            <a:off x="1" y="1"/>
            <a:ext cx="12187767"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0486"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87"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88"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89"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90"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grpSp>
        <p:sp>
          <p:nvSpPr>
            <p:cNvPr id="20491"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sp>
          <p:nvSpPr>
            <p:cNvPr id="20492"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mn-ea"/>
                <a:cs typeface="Arial" charset="0"/>
              </a:endParaRPr>
            </a:p>
          </p:txBody>
        </p:sp>
      </p:grpSp>
      <p:sp>
        <p:nvSpPr>
          <p:cNvPr id="20493" name="Rectangle 13"/>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494" name="Rectangle 14"/>
          <p:cNvSpPr>
            <a:spLocks noGrp="1" noChangeArrowheads="1"/>
          </p:cNvSpPr>
          <p:nvPr>
            <p:ph type="ftr" sz="quarter" idx="3"/>
          </p:nvPr>
        </p:nvSpPr>
        <p:spPr bwMode="auto">
          <a:xfrm>
            <a:off x="41656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fontAlgn="base">
              <a:spcBef>
                <a:spcPct val="0"/>
              </a:spcBef>
              <a:spcAft>
                <a:spcPct val="0"/>
              </a:spcAft>
              <a:defRPr/>
            </a:pPr>
            <a:endParaRPr lang="en-US">
              <a:solidFill>
                <a:srgbClr val="FFFFFF"/>
              </a:solidFill>
            </a:endParaRPr>
          </a:p>
        </p:txBody>
      </p:sp>
      <p:sp>
        <p:nvSpPr>
          <p:cNvPr id="20495" name="Rectangle 15"/>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2062617"/>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4400" dirty="0"/>
              <a:t>DISORDERS OF THE LOWER RESPIRATORY TRACT </a:t>
            </a:r>
          </a:p>
        </p:txBody>
      </p:sp>
      <p:sp>
        <p:nvSpPr>
          <p:cNvPr id="5" name="Text Placeholder 4"/>
          <p:cNvSpPr>
            <a:spLocks noGrp="1"/>
          </p:cNvSpPr>
          <p:nvPr>
            <p:ph type="subTitle" idx="1"/>
          </p:nvPr>
        </p:nvSpPr>
        <p:spPr>
          <a:xfrm>
            <a:off x="1132417" y="3049588"/>
            <a:ext cx="8331200" cy="882332"/>
          </a:xfrm>
        </p:spPr>
        <p:txBody>
          <a:bodyPr/>
          <a:lstStyle/>
          <a:p>
            <a:r>
              <a:rPr lang="en-US" dirty="0"/>
              <a:t>PAUL KWASI </a:t>
            </a:r>
          </a:p>
        </p:txBody>
      </p:sp>
    </p:spTree>
    <p:extLst>
      <p:ext uri="{BB962C8B-B14F-4D97-AF65-F5344CB8AC3E}">
        <p14:creationId xmlns:p14="http://schemas.microsoft.com/office/powerpoint/2010/main" val="2410511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79283"/>
          </a:xfrm>
        </p:spPr>
        <p:txBody>
          <a:bodyPr/>
          <a:lstStyle/>
          <a:p>
            <a:endParaRPr lang="en-GB" dirty="0"/>
          </a:p>
        </p:txBody>
      </p:sp>
      <p:sp>
        <p:nvSpPr>
          <p:cNvPr id="3" name="Content Placeholder 2"/>
          <p:cNvSpPr>
            <a:spLocks noGrp="1"/>
          </p:cNvSpPr>
          <p:nvPr>
            <p:ph idx="1"/>
          </p:nvPr>
        </p:nvSpPr>
        <p:spPr>
          <a:xfrm>
            <a:off x="609599" y="901521"/>
            <a:ext cx="11032901" cy="5743977"/>
          </a:xfrm>
        </p:spPr>
        <p:txBody>
          <a:bodyPr/>
          <a:lstStyle/>
          <a:p>
            <a:r>
              <a:rPr lang="en-US" dirty="0" smtClean="0"/>
              <a:t>The </a:t>
            </a:r>
            <a:r>
              <a:rPr lang="en-US" dirty="0"/>
              <a:t>alveolar epithelium is both the target and the initiator of inflammation in chronic bronchitis</a:t>
            </a:r>
            <a:r>
              <a:rPr lang="en-US" dirty="0" smtClean="0"/>
              <a:t>.</a:t>
            </a:r>
          </a:p>
          <a:p>
            <a:r>
              <a:rPr lang="en-US" dirty="0" smtClean="0"/>
              <a:t>A predominance of neutrophils and the </a:t>
            </a:r>
            <a:r>
              <a:rPr lang="en-US" dirty="0" err="1" smtClean="0"/>
              <a:t>peribronchial</a:t>
            </a:r>
            <a:r>
              <a:rPr lang="en-US" dirty="0" smtClean="0"/>
              <a:t> distribution of fibrotic changes result from the action of interleukin 8, colony-stimulating factors, and other chemotactic and </a:t>
            </a:r>
            <a:r>
              <a:rPr lang="en-US" dirty="0" err="1" smtClean="0"/>
              <a:t>proinflammatory</a:t>
            </a:r>
            <a:r>
              <a:rPr lang="en-US" dirty="0" smtClean="0"/>
              <a:t> cytokines. </a:t>
            </a:r>
          </a:p>
          <a:p>
            <a:r>
              <a:rPr lang="en-US" sz="2800" dirty="0"/>
              <a:t>Airway epithelial cells release these inflammatory mediators in response to toxic, infectious, and inflammatory stimuli, in addition to decreased release of regulatory products such as angiotensin-converting enzyme or neutral </a:t>
            </a:r>
            <a:r>
              <a:rPr lang="en-US" sz="2800" dirty="0" err="1"/>
              <a:t>endopeptidase</a:t>
            </a:r>
            <a:r>
              <a:rPr lang="en-US" sz="2800" dirty="0" smtClean="0"/>
              <a:t>.</a:t>
            </a:r>
          </a:p>
          <a:p>
            <a:pPr>
              <a:lnSpc>
                <a:spcPct val="110000"/>
              </a:lnSpc>
            </a:pPr>
            <a:r>
              <a:rPr lang="en-US" altLang="en-US" sz="2800" dirty="0"/>
              <a:t>As a result, patients with chronic bronchitis often suffer repeated bouts of acute respiratory infection.</a:t>
            </a:r>
            <a:endParaRPr lang="en-US" sz="2800" dirty="0"/>
          </a:p>
          <a:p>
            <a:pPr>
              <a:lnSpc>
                <a:spcPct val="110000"/>
              </a:lnSpc>
            </a:pPr>
            <a:endParaRPr lang="en-US" altLang="en-US" sz="2800" dirty="0"/>
          </a:p>
          <a:p>
            <a:pPr marL="0" indent="0">
              <a:buNone/>
            </a:pPr>
            <a:endParaRPr lang="en-US" sz="2800" dirty="0"/>
          </a:p>
          <a:p>
            <a:pPr marL="0" indent="0">
              <a:buNone/>
            </a:pPr>
            <a:endParaRPr lang="en-US" dirty="0" smtClean="0"/>
          </a:p>
          <a:p>
            <a:endParaRPr lang="en-GB" dirty="0"/>
          </a:p>
        </p:txBody>
      </p:sp>
    </p:spTree>
    <p:extLst>
      <p:ext uri="{BB962C8B-B14F-4D97-AF65-F5344CB8AC3E}">
        <p14:creationId xmlns:p14="http://schemas.microsoft.com/office/powerpoint/2010/main" val="19564665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a:t>For </a:t>
            </a:r>
            <a:r>
              <a:rPr lang="en-US" b="1" dirty="0"/>
              <a:t>pleural</a:t>
            </a:r>
            <a:r>
              <a:rPr lang="en-US" dirty="0"/>
              <a:t> fluid to accumulate in disease, there must be increased production from increased hydrostatic pressure, decreased oncotic or </a:t>
            </a:r>
            <a:r>
              <a:rPr lang="en-US" b="1" dirty="0"/>
              <a:t>pleural</a:t>
            </a:r>
            <a:r>
              <a:rPr lang="en-US" dirty="0"/>
              <a:t> pressure, increased </a:t>
            </a:r>
            <a:r>
              <a:rPr lang="en-US" dirty="0" err="1"/>
              <a:t>microvascular</a:t>
            </a:r>
            <a:r>
              <a:rPr lang="en-US" dirty="0"/>
              <a:t> permeability, or peritoneal-</a:t>
            </a:r>
            <a:r>
              <a:rPr lang="en-US" b="1" dirty="0"/>
              <a:t>pleural</a:t>
            </a:r>
            <a:r>
              <a:rPr lang="en-US" dirty="0"/>
              <a:t> movement.</a:t>
            </a:r>
            <a:endParaRPr lang="en-GB" dirty="0"/>
          </a:p>
        </p:txBody>
      </p:sp>
    </p:spTree>
    <p:extLst>
      <p:ext uri="{BB962C8B-B14F-4D97-AF65-F5344CB8AC3E}">
        <p14:creationId xmlns:p14="http://schemas.microsoft.com/office/powerpoint/2010/main" val="216210016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Management of Pleural Disease and Chest Trauma</a:t>
            </a:r>
            <a:endParaRPr lang="en-US" dirty="0"/>
          </a:p>
        </p:txBody>
      </p:sp>
      <p:sp>
        <p:nvSpPr>
          <p:cNvPr id="3" name="Content Placeholder 2"/>
          <p:cNvSpPr>
            <a:spLocks noGrp="1"/>
          </p:cNvSpPr>
          <p:nvPr>
            <p:ph idx="1"/>
          </p:nvPr>
        </p:nvSpPr>
        <p:spPr/>
        <p:txBody>
          <a:bodyPr/>
          <a:lstStyle/>
          <a:p>
            <a:r>
              <a:rPr lang="en-US" sz="2800" dirty="0"/>
              <a:t>The emergency management of chest injuries involves:</a:t>
            </a:r>
          </a:p>
          <a:p>
            <a:pPr lvl="0"/>
            <a:r>
              <a:rPr lang="en-US" sz="2800" dirty="0"/>
              <a:t>Establishing and maintaining an airway </a:t>
            </a:r>
          </a:p>
          <a:p>
            <a:pPr lvl="0"/>
            <a:r>
              <a:rPr lang="en-US" sz="2800" dirty="0"/>
              <a:t>Administering high flow oxygen </a:t>
            </a:r>
          </a:p>
          <a:p>
            <a:pPr lvl="0"/>
            <a:r>
              <a:rPr lang="en-US" sz="2800" dirty="0"/>
              <a:t>Establishing IV access </a:t>
            </a:r>
          </a:p>
          <a:p>
            <a:pPr lvl="0"/>
            <a:r>
              <a:rPr lang="en-US" sz="2800" dirty="0"/>
              <a:t>Monitoring vital signs, level of consciousness and </a:t>
            </a:r>
            <a:br>
              <a:rPr lang="en-US" sz="2800" dirty="0"/>
            </a:br>
            <a:r>
              <a:rPr lang="en-US" sz="2800" dirty="0"/>
              <a:t>urinary output </a:t>
            </a:r>
          </a:p>
          <a:p>
            <a:pPr lvl="0"/>
            <a:r>
              <a:rPr lang="en-US" sz="2800" dirty="0"/>
              <a:t>Assessing for tension pneumothorax </a:t>
            </a:r>
          </a:p>
          <a:p>
            <a:pPr lvl="0"/>
            <a:r>
              <a:rPr lang="en-US" sz="2800" dirty="0"/>
              <a:t>Dressing a sucking chest wound with nonporous material </a:t>
            </a:r>
          </a:p>
          <a:p>
            <a:pPr lvl="0"/>
            <a:r>
              <a:rPr lang="en-US" sz="2800" dirty="0"/>
              <a:t>Putting the patient in semi-Fowler's position or laying them on the injured side if breathing is easier </a:t>
            </a:r>
          </a:p>
        </p:txBody>
      </p:sp>
    </p:spTree>
    <p:extLst>
      <p:ext uri="{BB962C8B-B14F-4D97-AF65-F5344CB8AC3E}">
        <p14:creationId xmlns:p14="http://schemas.microsoft.com/office/powerpoint/2010/main" val="48885502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35853"/>
          </a:xfrm>
        </p:spPr>
        <p:txBody>
          <a:bodyPr/>
          <a:lstStyle/>
          <a:p>
            <a:endParaRPr lang="en-US" dirty="0"/>
          </a:p>
        </p:txBody>
      </p:sp>
      <p:sp>
        <p:nvSpPr>
          <p:cNvPr id="3" name="Content Placeholder 2"/>
          <p:cNvSpPr>
            <a:spLocks noGrp="1"/>
          </p:cNvSpPr>
          <p:nvPr>
            <p:ph idx="1"/>
          </p:nvPr>
        </p:nvSpPr>
        <p:spPr>
          <a:xfrm>
            <a:off x="609600" y="1123407"/>
            <a:ext cx="10972800" cy="5072834"/>
          </a:xfrm>
        </p:spPr>
        <p:txBody>
          <a:bodyPr/>
          <a:lstStyle/>
          <a:p>
            <a:pPr lvl="0"/>
            <a:r>
              <a:rPr lang="en-US" sz="2800" dirty="0"/>
              <a:t>A pneumothorax can be aspirated if there is minimal air or fluid in the pleural space </a:t>
            </a:r>
          </a:p>
          <a:p>
            <a:pPr lvl="0"/>
            <a:r>
              <a:rPr lang="en-US" sz="2800" dirty="0"/>
              <a:t>Chest tubes and under water seal drainage are the most definitive treatment modalities</a:t>
            </a:r>
          </a:p>
          <a:p>
            <a:r>
              <a:rPr lang="en-US" sz="2800" dirty="0"/>
              <a:t>The nursing care for a patient on underwater seal drainage includes the following actions:</a:t>
            </a:r>
          </a:p>
          <a:p>
            <a:pPr lvl="0"/>
            <a:r>
              <a:rPr lang="en-US" sz="2800" dirty="0"/>
              <a:t>Avoid kinks in the tubing </a:t>
            </a:r>
          </a:p>
          <a:p>
            <a:pPr lvl="0"/>
            <a:r>
              <a:rPr lang="en-US" sz="2800" dirty="0"/>
              <a:t>Keep all connections tight </a:t>
            </a:r>
          </a:p>
          <a:p>
            <a:pPr lvl="0"/>
            <a:r>
              <a:rPr lang="en-US" sz="2800" dirty="0"/>
              <a:t>Keep the water seal and suction chambers at appropriate levels by adding sterile water as needed </a:t>
            </a:r>
          </a:p>
          <a:p>
            <a:endParaRPr lang="en-US" sz="2800" dirty="0"/>
          </a:p>
        </p:txBody>
      </p:sp>
    </p:spTree>
    <p:extLst>
      <p:ext uri="{BB962C8B-B14F-4D97-AF65-F5344CB8AC3E}">
        <p14:creationId xmlns:p14="http://schemas.microsoft.com/office/powerpoint/2010/main" val="366924099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319349"/>
            <a:ext cx="10972800" cy="4811576"/>
          </a:xfrm>
        </p:spPr>
        <p:txBody>
          <a:bodyPr/>
          <a:lstStyle/>
          <a:p>
            <a:pPr lvl="0"/>
            <a:r>
              <a:rPr lang="en-US" sz="2800" dirty="0"/>
              <a:t>Mark the drainage levels appropriately </a:t>
            </a:r>
          </a:p>
          <a:p>
            <a:pPr lvl="0"/>
            <a:r>
              <a:rPr lang="en-US" sz="2800" dirty="0"/>
              <a:t>Follow principles of asepsis when emptying the fluid and when changing the bottle </a:t>
            </a:r>
          </a:p>
          <a:p>
            <a:pPr lvl="0"/>
            <a:r>
              <a:rPr lang="en-US" sz="2800" dirty="0"/>
              <a:t>Observe for air bubbles in the water seal chamber and fluctuations in the chest tubes </a:t>
            </a:r>
          </a:p>
          <a:p>
            <a:pPr lvl="0"/>
            <a:r>
              <a:rPr lang="en-US" sz="2800" dirty="0"/>
              <a:t>Air should be bubbling from the chest tube. Check for intermittent bubbling in the water seal </a:t>
            </a:r>
          </a:p>
          <a:p>
            <a:pPr lvl="0"/>
            <a:r>
              <a:rPr lang="en-US" sz="2800" dirty="0"/>
              <a:t>Monitor the patient's status and avoid elevating the drainage system to the level of the patient's chest or above </a:t>
            </a:r>
          </a:p>
          <a:p>
            <a:pPr lvl="0"/>
            <a:r>
              <a:rPr lang="en-US" sz="2800" dirty="0"/>
              <a:t>Encourage the patient to cough</a:t>
            </a:r>
          </a:p>
          <a:p>
            <a:pPr marL="0" indent="0">
              <a:buNone/>
            </a:pPr>
            <a:endParaRPr lang="en-US" sz="2800" dirty="0"/>
          </a:p>
        </p:txBody>
      </p:sp>
    </p:spTree>
    <p:extLst>
      <p:ext uri="{BB962C8B-B14F-4D97-AF65-F5344CB8AC3E}">
        <p14:creationId xmlns:p14="http://schemas.microsoft.com/office/powerpoint/2010/main" val="7018275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b="1" dirty="0"/>
              <a:t>lung scarring</a:t>
            </a:r>
            <a:r>
              <a:rPr lang="en-US" dirty="0"/>
              <a:t>,</a:t>
            </a:r>
          </a:p>
          <a:p>
            <a:r>
              <a:rPr lang="en-US" b="1" dirty="0"/>
              <a:t>pneumothorax</a:t>
            </a:r>
            <a:r>
              <a:rPr lang="en-US" dirty="0"/>
              <a:t> (collapse of the lung) as a complication of </a:t>
            </a:r>
            <a:r>
              <a:rPr lang="en-US" dirty="0" err="1"/>
              <a:t>thoracentesis</a:t>
            </a:r>
            <a:r>
              <a:rPr lang="en-US" dirty="0"/>
              <a:t>,</a:t>
            </a:r>
          </a:p>
          <a:p>
            <a:r>
              <a:rPr lang="en-US" b="1" dirty="0"/>
              <a:t>empyema</a:t>
            </a:r>
            <a:r>
              <a:rPr lang="en-US" dirty="0"/>
              <a:t> (a collection of pus within the pleural space), and.</a:t>
            </a:r>
          </a:p>
          <a:p>
            <a:r>
              <a:rPr lang="en-US" b="1" dirty="0"/>
              <a:t>sepsis</a:t>
            </a:r>
            <a:r>
              <a:rPr lang="en-US" dirty="0"/>
              <a:t> (blood infection) sometimes leading to death.</a:t>
            </a:r>
          </a:p>
          <a:p>
            <a:endParaRPr lang="en-GB" dirty="0"/>
          </a:p>
        </p:txBody>
      </p:sp>
    </p:spTree>
    <p:extLst>
      <p:ext uri="{BB962C8B-B14F-4D97-AF65-F5344CB8AC3E}">
        <p14:creationId xmlns:p14="http://schemas.microsoft.com/office/powerpoint/2010/main" val="40291068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b="1" dirty="0"/>
              <a:t>LUNG CANCER</a:t>
            </a:r>
            <a:r>
              <a:rPr lang="en-US" dirty="0"/>
              <a:t> </a:t>
            </a:r>
          </a:p>
        </p:txBody>
      </p:sp>
    </p:spTree>
    <p:extLst>
      <p:ext uri="{BB962C8B-B14F-4D97-AF65-F5344CB8AC3E}">
        <p14:creationId xmlns:p14="http://schemas.microsoft.com/office/powerpoint/2010/main" val="276293448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Introduction </a:t>
            </a:r>
            <a:endParaRPr lang="en-GB" dirty="0"/>
          </a:p>
        </p:txBody>
      </p:sp>
      <p:sp>
        <p:nvSpPr>
          <p:cNvPr id="5" name="Content Placeholder 4"/>
          <p:cNvSpPr>
            <a:spLocks noGrp="1"/>
          </p:cNvSpPr>
          <p:nvPr>
            <p:ph idx="1"/>
          </p:nvPr>
        </p:nvSpPr>
        <p:spPr/>
        <p:txBody>
          <a:bodyPr/>
          <a:lstStyle/>
          <a:p>
            <a:r>
              <a:rPr lang="en-US" dirty="0"/>
              <a:t>The major function of the lungs is respiratory exchange. Inhaled air and potentially dangerous substances are conducted to the alveoli through a network of bronchi and bronchioles.</a:t>
            </a:r>
            <a:endParaRPr lang="en-GB" dirty="0"/>
          </a:p>
        </p:txBody>
      </p:sp>
    </p:spTree>
    <p:extLst>
      <p:ext uri="{BB962C8B-B14F-4D97-AF65-F5344CB8AC3E}">
        <p14:creationId xmlns:p14="http://schemas.microsoft.com/office/powerpoint/2010/main" val="218065805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22238"/>
            <a:ext cx="10058400" cy="740647"/>
          </a:xfrm>
        </p:spPr>
        <p:txBody>
          <a:bodyPr/>
          <a:lstStyle/>
          <a:p>
            <a:endParaRPr lang="en-GB" dirty="0"/>
          </a:p>
        </p:txBody>
      </p:sp>
      <p:sp>
        <p:nvSpPr>
          <p:cNvPr id="5" name="Content Placeholder 4"/>
          <p:cNvSpPr>
            <a:spLocks noGrp="1"/>
          </p:cNvSpPr>
          <p:nvPr>
            <p:ph idx="1"/>
          </p:nvPr>
        </p:nvSpPr>
        <p:spPr>
          <a:xfrm>
            <a:off x="609599" y="1120462"/>
            <a:ext cx="10994265" cy="5318975"/>
          </a:xfrm>
        </p:spPr>
        <p:txBody>
          <a:bodyPr/>
          <a:lstStyle/>
          <a:p>
            <a:r>
              <a:rPr lang="en-US" dirty="0" smtClean="0"/>
              <a:t>The </a:t>
            </a:r>
            <a:r>
              <a:rPr lang="en-US" dirty="0"/>
              <a:t>putative stem cells of the bronchus are basal cells, which are believed to give rise to the differentiation of ciliated, mucous and neuroendocrine cells.</a:t>
            </a:r>
          </a:p>
          <a:p>
            <a:r>
              <a:rPr lang="en-US" b="1" dirty="0"/>
              <a:t>Lung cancer may arise from all these differentiated and undifferentiated cells</a:t>
            </a:r>
            <a:r>
              <a:rPr lang="en-US" dirty="0"/>
              <a:t>, from either the central (small cell lung cancer and squamous cell carcinoma) or the peripheral (adenocarcinoma) airway compartment.</a:t>
            </a:r>
          </a:p>
          <a:p>
            <a:r>
              <a:rPr lang="en-US" dirty="0"/>
              <a:t>The interaction between </a:t>
            </a:r>
            <a:r>
              <a:rPr lang="en-US" b="1" dirty="0"/>
              <a:t>inhaled carcinogens</a:t>
            </a:r>
            <a:r>
              <a:rPr lang="en-US" dirty="0"/>
              <a:t> and the epithelium of upper and lower airways leads to the formation of DNA adducts: pieces of DNA covalently bound to a cancer-causing chemical.</a:t>
            </a:r>
          </a:p>
          <a:p>
            <a:endParaRPr lang="en-GB" dirty="0"/>
          </a:p>
        </p:txBody>
      </p:sp>
    </p:spTree>
    <p:extLst>
      <p:ext uri="{BB962C8B-B14F-4D97-AF65-F5344CB8AC3E}">
        <p14:creationId xmlns:p14="http://schemas.microsoft.com/office/powerpoint/2010/main" val="35357898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a:t>If DNA adducts persist or are </a:t>
            </a:r>
            <a:r>
              <a:rPr lang="en-US" dirty="0" err="1"/>
              <a:t>misrepaired</a:t>
            </a:r>
            <a:r>
              <a:rPr lang="en-US" dirty="0"/>
              <a:t>, they result in a mutation and can cause genomic alterations. </a:t>
            </a:r>
            <a:endParaRPr lang="en-US" dirty="0" smtClean="0"/>
          </a:p>
          <a:p>
            <a:r>
              <a:rPr lang="en-US" dirty="0" smtClean="0"/>
              <a:t>These </a:t>
            </a:r>
            <a:r>
              <a:rPr lang="en-US" dirty="0"/>
              <a:t>are key events in lung cancer pathogenesis, especially if they occur in critical oncogenes and </a:t>
            </a:r>
            <a:r>
              <a:rPr lang="en-US" dirty="0" err="1"/>
              <a:t>tumour</a:t>
            </a:r>
            <a:r>
              <a:rPr lang="en-US" dirty="0"/>
              <a:t> suppressor genes.</a:t>
            </a:r>
          </a:p>
          <a:p>
            <a:r>
              <a:rPr lang="en-US" dirty="0"/>
              <a:t>Lung cancer pathogenesis is also affected by a genetic component: it relates to the </a:t>
            </a:r>
            <a:r>
              <a:rPr lang="en-US" b="1" dirty="0"/>
              <a:t>host susceptibility</a:t>
            </a:r>
            <a:r>
              <a:rPr lang="en-US" dirty="0"/>
              <a:t> to lung cancer, with or without exposure to carcinogens.</a:t>
            </a:r>
          </a:p>
          <a:p>
            <a:endParaRPr lang="en-GB" dirty="0"/>
          </a:p>
        </p:txBody>
      </p:sp>
    </p:spTree>
    <p:extLst>
      <p:ext uri="{BB962C8B-B14F-4D97-AF65-F5344CB8AC3E}">
        <p14:creationId xmlns:p14="http://schemas.microsoft.com/office/powerpoint/2010/main" val="138970488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 for lung </a:t>
            </a:r>
            <a:r>
              <a:rPr lang="en-US" dirty="0" smtClean="0"/>
              <a:t>cancer:</a:t>
            </a:r>
            <a:endParaRPr lang="en-GB" dirty="0"/>
          </a:p>
        </p:txBody>
      </p:sp>
      <p:sp>
        <p:nvSpPr>
          <p:cNvPr id="3" name="Content Placeholder 2"/>
          <p:cNvSpPr>
            <a:spLocks noGrp="1"/>
          </p:cNvSpPr>
          <p:nvPr>
            <p:ph idx="1"/>
          </p:nvPr>
        </p:nvSpPr>
        <p:spPr/>
        <p:txBody>
          <a:bodyPr/>
          <a:lstStyle/>
          <a:p>
            <a:r>
              <a:rPr lang="en-US" dirty="0" smtClean="0"/>
              <a:t>Smoking</a:t>
            </a:r>
          </a:p>
          <a:p>
            <a:r>
              <a:rPr lang="en-US" dirty="0" smtClean="0"/>
              <a:t>Exposure </a:t>
            </a:r>
            <a:r>
              <a:rPr lang="en-US" dirty="0"/>
              <a:t>to secondhand </a:t>
            </a:r>
            <a:r>
              <a:rPr lang="en-US" dirty="0" smtClean="0"/>
              <a:t>smoke</a:t>
            </a:r>
          </a:p>
          <a:p>
            <a:r>
              <a:rPr lang="en-US" dirty="0" smtClean="0"/>
              <a:t>Exposure </a:t>
            </a:r>
            <a:r>
              <a:rPr lang="en-US" dirty="0"/>
              <a:t>to radon </a:t>
            </a:r>
            <a:r>
              <a:rPr lang="en-US" dirty="0" smtClean="0"/>
              <a:t>gas</a:t>
            </a:r>
          </a:p>
          <a:p>
            <a:r>
              <a:rPr lang="en-US" dirty="0" smtClean="0"/>
              <a:t> Exposure </a:t>
            </a:r>
            <a:r>
              <a:rPr lang="en-US" dirty="0"/>
              <a:t>to asbestos and other </a:t>
            </a:r>
            <a:r>
              <a:rPr lang="en-US" dirty="0" smtClean="0"/>
              <a:t>carcinogens</a:t>
            </a:r>
            <a:r>
              <a:rPr lang="en-US" dirty="0"/>
              <a:t> </a:t>
            </a:r>
            <a:endParaRPr lang="en-US" dirty="0" smtClean="0"/>
          </a:p>
          <a:p>
            <a:r>
              <a:rPr lang="en-US" dirty="0" smtClean="0"/>
              <a:t>Family </a:t>
            </a:r>
            <a:r>
              <a:rPr lang="en-US" dirty="0"/>
              <a:t>history of lung </a:t>
            </a:r>
            <a:r>
              <a:rPr lang="en-US" dirty="0" smtClean="0"/>
              <a:t>cancer</a:t>
            </a:r>
            <a:endParaRPr lang="en-GB" dirty="0"/>
          </a:p>
        </p:txBody>
      </p:sp>
    </p:spTree>
    <p:extLst>
      <p:ext uri="{BB962C8B-B14F-4D97-AF65-F5344CB8AC3E}">
        <p14:creationId xmlns:p14="http://schemas.microsoft.com/office/powerpoint/2010/main" val="2494597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Manifestations of chronic bronchitis:</a:t>
            </a:r>
            <a:endParaRPr lang="en-US" dirty="0"/>
          </a:p>
        </p:txBody>
      </p:sp>
      <p:sp>
        <p:nvSpPr>
          <p:cNvPr id="3" name="Content Placeholder 2"/>
          <p:cNvSpPr>
            <a:spLocks noGrp="1"/>
          </p:cNvSpPr>
          <p:nvPr>
            <p:ph idx="1"/>
          </p:nvPr>
        </p:nvSpPr>
        <p:spPr/>
        <p:txBody>
          <a:bodyPr/>
          <a:lstStyle/>
          <a:p>
            <a:pPr>
              <a:lnSpc>
                <a:spcPct val="90000"/>
              </a:lnSpc>
              <a:buNone/>
            </a:pPr>
            <a:r>
              <a:rPr lang="en-US" altLang="en-US" dirty="0"/>
              <a:t>• Productive, chronic cough</a:t>
            </a:r>
          </a:p>
          <a:p>
            <a:pPr>
              <a:lnSpc>
                <a:spcPct val="90000"/>
              </a:lnSpc>
              <a:buNone/>
            </a:pPr>
            <a:r>
              <a:rPr lang="en-US" altLang="en-US" dirty="0"/>
              <a:t>• Production of purulent sputum</a:t>
            </a:r>
          </a:p>
          <a:p>
            <a:pPr>
              <a:lnSpc>
                <a:spcPct val="90000"/>
              </a:lnSpc>
              <a:buNone/>
            </a:pPr>
            <a:r>
              <a:rPr lang="en-US" altLang="en-US" dirty="0"/>
              <a:t>• Frequent acute respiratory infections</a:t>
            </a:r>
          </a:p>
          <a:p>
            <a:pPr>
              <a:lnSpc>
                <a:spcPct val="90000"/>
              </a:lnSpc>
              <a:buNone/>
            </a:pPr>
            <a:r>
              <a:rPr lang="en-US" altLang="en-US" dirty="0"/>
              <a:t>• Dyspnea</a:t>
            </a:r>
          </a:p>
          <a:p>
            <a:pPr>
              <a:lnSpc>
                <a:spcPct val="90000"/>
              </a:lnSpc>
              <a:buNone/>
            </a:pPr>
            <a:r>
              <a:rPr lang="en-US" altLang="en-US" dirty="0"/>
              <a:t>• Hypoxia, cyanosis</a:t>
            </a:r>
          </a:p>
          <a:p>
            <a:pPr>
              <a:lnSpc>
                <a:spcPct val="90000"/>
              </a:lnSpc>
              <a:buNone/>
            </a:pPr>
            <a:r>
              <a:rPr lang="en-US" altLang="en-US" dirty="0"/>
              <a:t>• Symptoms of </a:t>
            </a:r>
            <a:r>
              <a:rPr lang="en-US" altLang="en-US" i="1" dirty="0" err="1"/>
              <a:t>cor</a:t>
            </a:r>
            <a:r>
              <a:rPr lang="en-US" altLang="en-US" i="1" dirty="0"/>
              <a:t> </a:t>
            </a:r>
            <a:r>
              <a:rPr lang="en-US" altLang="en-US" i="1" dirty="0" err="1"/>
              <a:t>pulmonale</a:t>
            </a:r>
            <a:endParaRPr lang="en-US" altLang="en-US" i="1" dirty="0"/>
          </a:p>
          <a:p>
            <a:pPr>
              <a:lnSpc>
                <a:spcPct val="90000"/>
              </a:lnSpc>
              <a:buNone/>
            </a:pPr>
            <a:r>
              <a:rPr lang="en-US" altLang="en-US" dirty="0"/>
              <a:t>• Fluid accumulation (edema) in later stages</a:t>
            </a:r>
          </a:p>
          <a:p>
            <a:endParaRPr lang="en-US" dirty="0"/>
          </a:p>
        </p:txBody>
      </p:sp>
    </p:spTree>
    <p:extLst>
      <p:ext uri="{BB962C8B-B14F-4D97-AF65-F5344CB8AC3E}">
        <p14:creationId xmlns:p14="http://schemas.microsoft.com/office/powerpoint/2010/main" val="401504817"/>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Signs and Symptoms </a:t>
            </a:r>
            <a:endParaRPr lang="en-GB" dirty="0"/>
          </a:p>
        </p:txBody>
      </p:sp>
      <p:sp>
        <p:nvSpPr>
          <p:cNvPr id="3" name="Content Placeholder 2"/>
          <p:cNvSpPr>
            <a:spLocks noGrp="1"/>
          </p:cNvSpPr>
          <p:nvPr>
            <p:ph idx="1"/>
          </p:nvPr>
        </p:nvSpPr>
        <p:spPr>
          <a:xfrm>
            <a:off x="785610" y="1719263"/>
            <a:ext cx="10796789" cy="4411662"/>
          </a:xfrm>
        </p:spPr>
        <p:txBody>
          <a:bodyPr/>
          <a:lstStyle/>
          <a:p>
            <a:r>
              <a:rPr lang="en-US" dirty="0"/>
              <a:t>A new cough that doesn't go away</a:t>
            </a:r>
          </a:p>
          <a:p>
            <a:r>
              <a:rPr lang="en-US" dirty="0"/>
              <a:t>Coughing up blood, even a small amount</a:t>
            </a:r>
          </a:p>
          <a:p>
            <a:r>
              <a:rPr lang="en-US" dirty="0"/>
              <a:t>Shortness of breath</a:t>
            </a:r>
          </a:p>
          <a:p>
            <a:r>
              <a:rPr lang="en-US" dirty="0"/>
              <a:t>Chest pain</a:t>
            </a:r>
          </a:p>
          <a:p>
            <a:r>
              <a:rPr lang="en-US" dirty="0"/>
              <a:t>Hoarseness</a:t>
            </a:r>
          </a:p>
          <a:p>
            <a:r>
              <a:rPr lang="en-US" dirty="0"/>
              <a:t>Losing weight without trying</a:t>
            </a:r>
          </a:p>
          <a:p>
            <a:r>
              <a:rPr lang="en-US" dirty="0"/>
              <a:t>Bone pain</a:t>
            </a:r>
          </a:p>
          <a:p>
            <a:r>
              <a:rPr lang="en-US" dirty="0"/>
              <a:t>Headache</a:t>
            </a:r>
          </a:p>
          <a:p>
            <a:endParaRPr lang="en-GB" dirty="0"/>
          </a:p>
        </p:txBody>
      </p:sp>
    </p:spTree>
    <p:extLst>
      <p:ext uri="{BB962C8B-B14F-4D97-AF65-F5344CB8AC3E}">
        <p14:creationId xmlns:p14="http://schemas.microsoft.com/office/powerpoint/2010/main" val="67290987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r>
              <a:rPr lang="en-US" dirty="0"/>
              <a:t>Lung cancer is mainly treated by surgery and radiation therapy.</a:t>
            </a:r>
          </a:p>
          <a:p>
            <a:r>
              <a:rPr lang="en-US" dirty="0"/>
              <a:t>Make sure that the patient has effective breathing patterns, adequate airway clearance, adequate oxygenation, minimal pain (or none at all), and adherence to treatment regimen. </a:t>
            </a:r>
          </a:p>
          <a:p>
            <a:r>
              <a:rPr lang="en-US" dirty="0"/>
              <a:t>If one has undergone surgery, postural drainage, airway clearance and an effective breathing pattern are the goals of care.</a:t>
            </a:r>
          </a:p>
        </p:txBody>
      </p:sp>
    </p:spTree>
    <p:extLst>
      <p:ext uri="{BB962C8B-B14F-4D97-AF65-F5344CB8AC3E}">
        <p14:creationId xmlns:p14="http://schemas.microsoft.com/office/powerpoint/2010/main" val="369758106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GB" dirty="0"/>
          </a:p>
        </p:txBody>
      </p:sp>
      <p:sp>
        <p:nvSpPr>
          <p:cNvPr id="3" name="Content Placeholder 2"/>
          <p:cNvSpPr>
            <a:spLocks noGrp="1"/>
          </p:cNvSpPr>
          <p:nvPr>
            <p:ph idx="1"/>
          </p:nvPr>
        </p:nvSpPr>
        <p:spPr/>
        <p:txBody>
          <a:bodyPr/>
          <a:lstStyle/>
          <a:p>
            <a:r>
              <a:rPr lang="en-US" dirty="0" smtClean="0"/>
              <a:t>Don't smoke</a:t>
            </a:r>
          </a:p>
          <a:p>
            <a:r>
              <a:rPr lang="en-US" dirty="0" smtClean="0"/>
              <a:t>Stop smoking</a:t>
            </a:r>
          </a:p>
          <a:p>
            <a:r>
              <a:rPr lang="en-US" dirty="0" smtClean="0"/>
              <a:t>Avoid </a:t>
            </a:r>
            <a:r>
              <a:rPr lang="en-US" dirty="0"/>
              <a:t>secondhand </a:t>
            </a:r>
            <a:r>
              <a:rPr lang="en-US" dirty="0" smtClean="0"/>
              <a:t>smoke</a:t>
            </a:r>
          </a:p>
          <a:p>
            <a:r>
              <a:rPr lang="en-US" dirty="0" smtClean="0"/>
              <a:t>Test </a:t>
            </a:r>
            <a:r>
              <a:rPr lang="en-US" dirty="0"/>
              <a:t>your home for radon</a:t>
            </a:r>
            <a:r>
              <a:rPr lang="en-US" dirty="0" smtClean="0"/>
              <a:t>.</a:t>
            </a:r>
          </a:p>
          <a:p>
            <a:r>
              <a:rPr lang="en-US" dirty="0" smtClean="0"/>
              <a:t> Avoid </a:t>
            </a:r>
            <a:r>
              <a:rPr lang="en-US" dirty="0"/>
              <a:t>carcinogens at work. </a:t>
            </a:r>
            <a:endParaRPr lang="en-US" dirty="0" smtClean="0"/>
          </a:p>
          <a:p>
            <a:r>
              <a:rPr lang="en-US" dirty="0" smtClean="0"/>
              <a:t>Eat </a:t>
            </a:r>
            <a:r>
              <a:rPr lang="en-US" dirty="0"/>
              <a:t>a diet full of fruits and vegetables. </a:t>
            </a:r>
            <a:endParaRPr lang="en-US" dirty="0" smtClean="0"/>
          </a:p>
          <a:p>
            <a:r>
              <a:rPr lang="en-US" dirty="0" smtClean="0"/>
              <a:t>Exercise </a:t>
            </a:r>
            <a:r>
              <a:rPr lang="en-US" dirty="0"/>
              <a:t>most days of the </a:t>
            </a:r>
            <a:r>
              <a:rPr lang="en-US" dirty="0" smtClean="0"/>
              <a:t>week</a:t>
            </a:r>
            <a:endParaRPr lang="en-US" dirty="0"/>
          </a:p>
          <a:p>
            <a:endParaRPr lang="en-GB" dirty="0"/>
          </a:p>
          <a:p>
            <a:endParaRPr lang="en-GB" dirty="0"/>
          </a:p>
        </p:txBody>
      </p:sp>
    </p:spTree>
    <p:extLst>
      <p:ext uri="{BB962C8B-B14F-4D97-AF65-F5344CB8AC3E}">
        <p14:creationId xmlns:p14="http://schemas.microsoft.com/office/powerpoint/2010/main" val="406090657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114134"/>
          </a:xfrm>
        </p:spPr>
        <p:txBody>
          <a:bodyPr/>
          <a:lstStyle/>
          <a:p>
            <a:r>
              <a:rPr lang="en-GB" dirty="0" smtClean="0"/>
              <a:t>Complications </a:t>
            </a:r>
            <a:endParaRPr lang="en-GB" dirty="0"/>
          </a:p>
        </p:txBody>
      </p:sp>
      <p:sp>
        <p:nvSpPr>
          <p:cNvPr id="3" name="Content Placeholder 2"/>
          <p:cNvSpPr>
            <a:spLocks noGrp="1"/>
          </p:cNvSpPr>
          <p:nvPr>
            <p:ph idx="1"/>
          </p:nvPr>
        </p:nvSpPr>
        <p:spPr>
          <a:xfrm>
            <a:off x="875762" y="1506828"/>
            <a:ext cx="10706637" cy="4624097"/>
          </a:xfrm>
        </p:spPr>
        <p:txBody>
          <a:bodyPr/>
          <a:lstStyle/>
          <a:p>
            <a:r>
              <a:rPr lang="en-US" dirty="0"/>
              <a:t>Shortness of </a:t>
            </a:r>
            <a:r>
              <a:rPr lang="en-US" dirty="0" smtClean="0"/>
              <a:t>breath</a:t>
            </a:r>
          </a:p>
          <a:p>
            <a:r>
              <a:rPr lang="en-US" dirty="0" smtClean="0"/>
              <a:t>Coughing </a:t>
            </a:r>
            <a:r>
              <a:rPr lang="en-US" dirty="0"/>
              <a:t>up blood</a:t>
            </a:r>
            <a:r>
              <a:rPr lang="en-US" dirty="0" smtClean="0"/>
              <a:t>.</a:t>
            </a:r>
          </a:p>
          <a:p>
            <a:r>
              <a:rPr lang="en-US" dirty="0" smtClean="0"/>
              <a:t> Pain</a:t>
            </a:r>
            <a:endParaRPr lang="en-US" dirty="0"/>
          </a:p>
          <a:p>
            <a:r>
              <a:rPr lang="en-US" dirty="0"/>
              <a:t>Fluid in the chest (pleural effusion). </a:t>
            </a:r>
            <a:endParaRPr lang="en-US" dirty="0" smtClean="0"/>
          </a:p>
          <a:p>
            <a:r>
              <a:rPr lang="en-US" dirty="0" smtClean="0"/>
              <a:t>Cancer </a:t>
            </a:r>
            <a:r>
              <a:rPr lang="en-US" dirty="0"/>
              <a:t>that spreads to other parts of the body (metastasis). </a:t>
            </a:r>
            <a:endParaRPr lang="en-US" dirty="0" smtClean="0"/>
          </a:p>
          <a:p>
            <a:r>
              <a:rPr lang="en-GB" dirty="0"/>
              <a:t>Neuropathy </a:t>
            </a:r>
          </a:p>
          <a:p>
            <a:r>
              <a:rPr lang="en-GB" dirty="0"/>
              <a:t>Pain </a:t>
            </a:r>
          </a:p>
          <a:p>
            <a:r>
              <a:rPr lang="en-GB" dirty="0"/>
              <a:t>Pleural </a:t>
            </a:r>
            <a:r>
              <a:rPr lang="en-GB" dirty="0" smtClean="0"/>
              <a:t>effusion</a:t>
            </a:r>
            <a:endParaRPr lang="en-GB" dirty="0"/>
          </a:p>
        </p:txBody>
      </p:sp>
    </p:spTree>
    <p:extLst>
      <p:ext uri="{BB962C8B-B14F-4D97-AF65-F5344CB8AC3E}">
        <p14:creationId xmlns:p14="http://schemas.microsoft.com/office/powerpoint/2010/main" val="186777466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Heart complications: </a:t>
            </a:r>
            <a:r>
              <a:rPr lang="en-GB" dirty="0" err="1" smtClean="0"/>
              <a:t>pericardiocentesis</a:t>
            </a:r>
            <a:r>
              <a:rPr lang="en-GB" dirty="0"/>
              <a:t> </a:t>
            </a:r>
            <a:r>
              <a:rPr lang="en-GB" dirty="0" smtClean="0"/>
              <a:t>and </a:t>
            </a:r>
            <a:r>
              <a:rPr lang="en-GB" dirty="0"/>
              <a:t>c</a:t>
            </a:r>
            <a:r>
              <a:rPr lang="en-GB" dirty="0" smtClean="0"/>
              <a:t>reating </a:t>
            </a:r>
            <a:r>
              <a:rPr lang="en-GB" dirty="0"/>
              <a:t>a pericardial </a:t>
            </a:r>
            <a:r>
              <a:rPr lang="en-GB" dirty="0" smtClean="0"/>
              <a:t>window</a:t>
            </a:r>
          </a:p>
          <a:p>
            <a:r>
              <a:rPr lang="en-GB" dirty="0"/>
              <a:t>Blocked airways</a:t>
            </a:r>
          </a:p>
          <a:p>
            <a:pPr marL="0" indent="0">
              <a:buNone/>
            </a:pPr>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2654420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609600" y="947057"/>
            <a:ext cx="11277600" cy="5183868"/>
          </a:xfrm>
        </p:spPr>
        <p:txBody>
          <a:bodyPr/>
          <a:lstStyle/>
          <a:p>
            <a:r>
              <a:rPr lang="en-US" altLang="en-US" sz="2800" dirty="0"/>
              <a:t>Cessation of smoking or exposure to irritants</a:t>
            </a:r>
          </a:p>
          <a:p>
            <a:r>
              <a:rPr lang="en-US" altLang="en-US" sz="2800" dirty="0"/>
              <a:t>Bronchodilators to open airway passages</a:t>
            </a:r>
          </a:p>
          <a:p>
            <a:r>
              <a:rPr lang="en-US" altLang="en-US" sz="2800" dirty="0"/>
              <a:t>Expectorants to loosen mucus</a:t>
            </a:r>
          </a:p>
          <a:p>
            <a:r>
              <a:rPr lang="en-US" altLang="en-US" sz="2800" dirty="0"/>
              <a:t>Anti - inflammatory to relieve airway inflammation and reduce mucus secretion</a:t>
            </a:r>
          </a:p>
          <a:p>
            <a:r>
              <a:rPr lang="en-US" altLang="en-US" sz="2800" dirty="0"/>
              <a:t>Prophylactic antibiotics for respiratory infections</a:t>
            </a:r>
          </a:p>
          <a:p>
            <a:r>
              <a:rPr lang="en-US" altLang="en-US" sz="2800" dirty="0"/>
              <a:t>Oxygen therapy</a:t>
            </a:r>
          </a:p>
          <a:p>
            <a:r>
              <a:rPr lang="en-US" sz="2800" dirty="0"/>
              <a:t>Patient education goes hand in hand with the antibiotics, especially on the importance of completing the dose and recognition of symptoms of complications such as chronic obstructive pulmonary disease.</a:t>
            </a:r>
          </a:p>
          <a:p>
            <a:endParaRPr lang="en-US" sz="2800" dirty="0"/>
          </a:p>
          <a:p>
            <a:endParaRPr lang="en-US" sz="2800" dirty="0"/>
          </a:p>
          <a:p>
            <a:endParaRPr lang="en-US" altLang="en-US" sz="2800" dirty="0"/>
          </a:p>
        </p:txBody>
      </p:sp>
      <p:sp>
        <p:nvSpPr>
          <p:cNvPr id="44036" name="Rectangle 5"/>
          <p:cNvSpPr>
            <a:spLocks noRot="1" noChangeArrowheads="1"/>
          </p:cNvSpPr>
          <p:nvPr/>
        </p:nvSpPr>
        <p:spPr bwMode="auto">
          <a:xfrm>
            <a:off x="583474" y="195942"/>
            <a:ext cx="8884920" cy="751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buFont typeface="Wingdings" panose="05000000000000000000" pitchFamily="2" charset="2"/>
              <a:buNone/>
            </a:pPr>
            <a:r>
              <a:rPr lang="en-US" altLang="en-US" sz="4000" b="1" dirty="0">
                <a:solidFill>
                  <a:schemeClr val="tx2">
                    <a:lumMod val="75000"/>
                  </a:schemeClr>
                </a:solidFill>
                <a:latin typeface="+mj-lt"/>
              </a:rPr>
              <a:t>Treatment of chronic bronchitis:</a:t>
            </a:r>
          </a:p>
        </p:txBody>
      </p:sp>
    </p:spTree>
    <p:extLst>
      <p:ext uri="{BB962C8B-B14F-4D97-AF65-F5344CB8AC3E}">
        <p14:creationId xmlns:p14="http://schemas.microsoft.com/office/powerpoint/2010/main" val="1173759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strips(downLeft)">
                                      <p:cBhvr>
                                        <p:cTn id="7" dur="500"/>
                                        <p:tgtEl>
                                          <p:spTgt spid="62467">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62467">
                                            <p:txEl>
                                              <p:pRg st="1" end="1"/>
                                            </p:txEl>
                                          </p:spTgt>
                                        </p:tgtEl>
                                        <p:attrNameLst>
                                          <p:attrName>style.visibility</p:attrName>
                                        </p:attrNameLst>
                                      </p:cBhvr>
                                      <p:to>
                                        <p:strVal val="visible"/>
                                      </p:to>
                                    </p:set>
                                    <p:animEffect transition="in" filter="strips(downLeft)">
                                      <p:cBhvr>
                                        <p:cTn id="10" dur="500"/>
                                        <p:tgtEl>
                                          <p:spTgt spid="62467">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62467">
                                            <p:txEl>
                                              <p:pRg st="2" end="2"/>
                                            </p:txEl>
                                          </p:spTgt>
                                        </p:tgtEl>
                                        <p:attrNameLst>
                                          <p:attrName>style.visibility</p:attrName>
                                        </p:attrNameLst>
                                      </p:cBhvr>
                                      <p:to>
                                        <p:strVal val="visible"/>
                                      </p:to>
                                    </p:set>
                                    <p:animEffect transition="in" filter="strips(downLeft)">
                                      <p:cBhvr>
                                        <p:cTn id="13" dur="500"/>
                                        <p:tgtEl>
                                          <p:spTgt spid="62467">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62467">
                                            <p:txEl>
                                              <p:pRg st="3" end="3"/>
                                            </p:txEl>
                                          </p:spTgt>
                                        </p:tgtEl>
                                        <p:attrNameLst>
                                          <p:attrName>style.visibility</p:attrName>
                                        </p:attrNameLst>
                                      </p:cBhvr>
                                      <p:to>
                                        <p:strVal val="visible"/>
                                      </p:to>
                                    </p:set>
                                    <p:animEffect transition="in" filter="strips(downLeft)">
                                      <p:cBhvr>
                                        <p:cTn id="16" dur="500"/>
                                        <p:tgtEl>
                                          <p:spTgt spid="62467">
                                            <p:txEl>
                                              <p:pRg st="3" end="3"/>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62467">
                                            <p:txEl>
                                              <p:pRg st="4" end="4"/>
                                            </p:txEl>
                                          </p:spTgt>
                                        </p:tgtEl>
                                        <p:attrNameLst>
                                          <p:attrName>style.visibility</p:attrName>
                                        </p:attrNameLst>
                                      </p:cBhvr>
                                      <p:to>
                                        <p:strVal val="visible"/>
                                      </p:to>
                                    </p:set>
                                    <p:animEffect transition="in" filter="strips(downLeft)">
                                      <p:cBhvr>
                                        <p:cTn id="19" dur="500"/>
                                        <p:tgtEl>
                                          <p:spTgt spid="62467">
                                            <p:txEl>
                                              <p:pRg st="4" end="4"/>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62467">
                                            <p:txEl>
                                              <p:pRg st="5" end="5"/>
                                            </p:txEl>
                                          </p:spTgt>
                                        </p:tgtEl>
                                        <p:attrNameLst>
                                          <p:attrName>style.visibility</p:attrName>
                                        </p:attrNameLst>
                                      </p:cBhvr>
                                      <p:to>
                                        <p:strVal val="visible"/>
                                      </p:to>
                                    </p:set>
                                    <p:animEffect transition="in" filter="strips(downLeft)">
                                      <p:cBhvr>
                                        <p:cTn id="22" dur="500"/>
                                        <p:tgtEl>
                                          <p:spTgt spid="62467">
                                            <p:txEl>
                                              <p:pRg st="5" end="5"/>
                                            </p:txEl>
                                          </p:spTgt>
                                        </p:tgtEl>
                                      </p:cBhvr>
                                    </p:animEffect>
                                  </p:childTnLst>
                                </p:cTn>
                              </p:par>
                              <p:par>
                                <p:cTn id="23" presetID="18" presetClass="entr" presetSubtype="12" fill="hold" nodeType="withEffect">
                                  <p:stCondLst>
                                    <p:cond delay="0"/>
                                  </p:stCondLst>
                                  <p:childTnLst>
                                    <p:set>
                                      <p:cBhvr>
                                        <p:cTn id="24" dur="1" fill="hold">
                                          <p:stCondLst>
                                            <p:cond delay="0"/>
                                          </p:stCondLst>
                                        </p:cTn>
                                        <p:tgtEl>
                                          <p:spTgt spid="62467">
                                            <p:txEl>
                                              <p:pRg st="6" end="6"/>
                                            </p:txEl>
                                          </p:spTgt>
                                        </p:tgtEl>
                                        <p:attrNameLst>
                                          <p:attrName>style.visibility</p:attrName>
                                        </p:attrNameLst>
                                      </p:cBhvr>
                                      <p:to>
                                        <p:strVal val="visible"/>
                                      </p:to>
                                    </p:set>
                                    <p:animEffect transition="in" filter="strips(downLeft)">
                                      <p:cBhvr>
                                        <p:cTn id="25" dur="500"/>
                                        <p:tgtEl>
                                          <p:spTgt spid="624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sz="2400" b="1" dirty="0"/>
              <a:t>BRONCHIAL ASTHMA </a:t>
            </a:r>
          </a:p>
        </p:txBody>
      </p:sp>
    </p:spTree>
    <p:extLst>
      <p:ext uri="{BB962C8B-B14F-4D97-AF65-F5344CB8AC3E}">
        <p14:creationId xmlns:p14="http://schemas.microsoft.com/office/powerpoint/2010/main" val="3870758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70882"/>
            <a:ext cx="10058400" cy="648471"/>
          </a:xfrm>
        </p:spPr>
        <p:txBody>
          <a:bodyPr/>
          <a:lstStyle/>
          <a:p>
            <a:r>
              <a:rPr lang="en-US" sz="4000" dirty="0"/>
              <a:t>INTRODUCTION</a:t>
            </a:r>
            <a:endParaRPr lang="en-US" dirty="0"/>
          </a:p>
        </p:txBody>
      </p:sp>
      <p:sp>
        <p:nvSpPr>
          <p:cNvPr id="3" name="Content Placeholder 2"/>
          <p:cNvSpPr>
            <a:spLocks noGrp="1"/>
          </p:cNvSpPr>
          <p:nvPr>
            <p:ph idx="1"/>
          </p:nvPr>
        </p:nvSpPr>
        <p:spPr>
          <a:xfrm>
            <a:off x="609600" y="1619794"/>
            <a:ext cx="11186160" cy="4781005"/>
          </a:xfrm>
        </p:spPr>
        <p:txBody>
          <a:bodyPr/>
          <a:lstStyle/>
          <a:p>
            <a:r>
              <a:rPr lang="en-US" sz="2800" dirty="0"/>
              <a:t>It is an intermittent, reversible, obstructive airway disease that is characterized by increased responsiveness of the trachea and bronchi to stimuli resulting in the narrowing of the airway. </a:t>
            </a:r>
          </a:p>
          <a:p>
            <a:r>
              <a:rPr lang="en-US" altLang="en-US" sz="2800" dirty="0"/>
              <a:t>Asthma is a condition characterized by reversible bronchospasm and chronic inflammation of airway passages.</a:t>
            </a:r>
          </a:p>
          <a:p>
            <a:r>
              <a:rPr lang="en-US" altLang="en-US" sz="2800" dirty="0"/>
              <a:t>A key component of asthma appears to be airway “hyperactivity” in affected individuals. Exposure to certain “triggers” can induce marked bronchospasm and airway inflammation in susceptible patients</a:t>
            </a:r>
          </a:p>
        </p:txBody>
      </p:sp>
    </p:spTree>
    <p:extLst>
      <p:ext uri="{BB962C8B-B14F-4D97-AF65-F5344CB8AC3E}">
        <p14:creationId xmlns:p14="http://schemas.microsoft.com/office/powerpoint/2010/main" val="3887392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927463" y="1752600"/>
            <a:ext cx="10541726" cy="4267200"/>
          </a:xfrm>
        </p:spPr>
        <p:txBody>
          <a:bodyPr/>
          <a:lstStyle/>
          <a:p>
            <a:pPr algn="just" eaLnBrk="1" hangingPunct="1"/>
            <a:r>
              <a:rPr lang="en-US" altLang="en-US" sz="2800" b="1" dirty="0"/>
              <a:t>Mild intermittent </a:t>
            </a:r>
            <a:r>
              <a:rPr lang="en-US" altLang="en-US" sz="2800" dirty="0"/>
              <a:t>: Attacks occur 2 times per week or less</a:t>
            </a:r>
          </a:p>
          <a:p>
            <a:pPr algn="just" eaLnBrk="1" hangingPunct="1"/>
            <a:r>
              <a:rPr lang="en-US" altLang="en-US" sz="2800" b="1" dirty="0"/>
              <a:t>Mild persistent </a:t>
            </a:r>
            <a:r>
              <a:rPr lang="en-US" altLang="en-US" sz="2800" dirty="0"/>
              <a:t>: Attacks occur more than 2 times per week</a:t>
            </a:r>
          </a:p>
          <a:p>
            <a:pPr algn="just" eaLnBrk="1" hangingPunct="1"/>
            <a:r>
              <a:rPr lang="en-US" altLang="en-US" sz="2800" b="1" dirty="0"/>
              <a:t>Moderate persistent </a:t>
            </a:r>
            <a:r>
              <a:rPr lang="en-US" altLang="en-US" sz="2800" dirty="0"/>
              <a:t>: Attacks occur daily or almost daily and are severe enough to affect activity</a:t>
            </a:r>
          </a:p>
          <a:p>
            <a:pPr algn="just" eaLnBrk="1" hangingPunct="1"/>
            <a:r>
              <a:rPr lang="en-US" altLang="en-US" sz="2800" b="1" dirty="0"/>
              <a:t>Severe persistent </a:t>
            </a:r>
            <a:r>
              <a:rPr lang="en-US" altLang="en-US" sz="2800" dirty="0"/>
              <a:t>: Attacks are very frequent and persist for a long period of time; attacks severely limit activity</a:t>
            </a:r>
          </a:p>
        </p:txBody>
      </p:sp>
      <p:sp>
        <p:nvSpPr>
          <p:cNvPr id="49156" name="Rectangle 4"/>
          <p:cNvSpPr>
            <a:spLocks noRot="1" noChangeArrowheads="1"/>
          </p:cNvSpPr>
          <p:nvPr/>
        </p:nvSpPr>
        <p:spPr bwMode="auto">
          <a:xfrm>
            <a:off x="679269" y="753292"/>
            <a:ext cx="8906691"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just" eaLnBrk="1" hangingPunct="1">
              <a:lnSpc>
                <a:spcPct val="140000"/>
              </a:lnSpc>
              <a:buFont typeface="Wingdings" panose="05000000000000000000" pitchFamily="2" charset="2"/>
              <a:buNone/>
            </a:pPr>
            <a:r>
              <a:rPr lang="en-US" altLang="en-US" sz="4000" b="1" dirty="0">
                <a:solidFill>
                  <a:srgbClr val="002060"/>
                </a:solidFill>
              </a:rPr>
              <a:t>Clinical Classification of Asthma</a:t>
            </a:r>
          </a:p>
        </p:txBody>
      </p:sp>
    </p:spTree>
    <p:extLst>
      <p:ext uri="{BB962C8B-B14F-4D97-AF65-F5344CB8AC3E}">
        <p14:creationId xmlns:p14="http://schemas.microsoft.com/office/powerpoint/2010/main" val="2636611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49155">
                                            <p:txEl>
                                              <p:pRg st="0" end="0"/>
                                            </p:txEl>
                                          </p:spTgt>
                                        </p:tgtEl>
                                        <p:attrNameLst>
                                          <p:attrName>style.visibility</p:attrName>
                                        </p:attrNameLst>
                                      </p:cBhvr>
                                      <p:to>
                                        <p:strVal val="visible"/>
                                      </p:to>
                                    </p:set>
                                    <p:anim calcmode="lin" valueType="num">
                                      <p:cBhvr additive="base">
                                        <p:cTn id="11" dur="500" fill="hold"/>
                                        <p:tgtEl>
                                          <p:spTgt spid="49155">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9155">
                                            <p:txEl>
                                              <p:pRg st="0" end="0"/>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49155">
                                            <p:txEl>
                                              <p:pRg st="1" end="1"/>
                                            </p:txEl>
                                          </p:spTgt>
                                        </p:tgtEl>
                                        <p:attrNameLst>
                                          <p:attrName>style.visibility</p:attrName>
                                        </p:attrNameLst>
                                      </p:cBhvr>
                                      <p:to>
                                        <p:strVal val="visible"/>
                                      </p:to>
                                    </p:set>
                                    <p:anim calcmode="lin" valueType="num">
                                      <p:cBhvr additive="base">
                                        <p:cTn id="15" dur="500" fill="hold"/>
                                        <p:tgtEl>
                                          <p:spTgt spid="49155">
                                            <p:txEl>
                                              <p:pRg st="1" end="1"/>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49155">
                                            <p:txEl>
                                              <p:pRg st="1" end="1"/>
                                            </p:txEl>
                                          </p:spTgt>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9155">
                                            <p:txEl>
                                              <p:pRg st="2" end="2"/>
                                            </p:txEl>
                                          </p:spTgt>
                                        </p:tgtEl>
                                        <p:attrNameLst>
                                          <p:attrName>style.visibility</p:attrName>
                                        </p:attrNameLst>
                                      </p:cBhvr>
                                      <p:to>
                                        <p:strVal val="visible"/>
                                      </p:to>
                                    </p:set>
                                    <p:anim calcmode="lin" valueType="num">
                                      <p:cBhvr additive="base">
                                        <p:cTn id="19" dur="500" fill="hold"/>
                                        <p:tgtEl>
                                          <p:spTgt spid="491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9155">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49155">
                                            <p:txEl>
                                              <p:pRg st="3" end="3"/>
                                            </p:txEl>
                                          </p:spTgt>
                                        </p:tgtEl>
                                        <p:attrNameLst>
                                          <p:attrName>style.visibility</p:attrName>
                                        </p:attrNameLst>
                                      </p:cBhvr>
                                      <p:to>
                                        <p:strVal val="visible"/>
                                      </p:to>
                                    </p:set>
                                    <p:anim calcmode="lin" valueType="num">
                                      <p:cBhvr additive="base">
                                        <p:cTn id="23" dur="500" fill="hold"/>
                                        <p:tgtEl>
                                          <p:spTgt spid="49155">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91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285" y="292057"/>
            <a:ext cx="10058400" cy="648467"/>
          </a:xfrm>
        </p:spPr>
        <p:txBody>
          <a:bodyPr/>
          <a:lstStyle/>
          <a:p>
            <a:r>
              <a:rPr lang="en-US" sz="4000" dirty="0"/>
              <a:t>Pathophysiology </a:t>
            </a:r>
            <a:endParaRPr lang="en-US" dirty="0"/>
          </a:p>
        </p:txBody>
      </p:sp>
      <p:sp>
        <p:nvSpPr>
          <p:cNvPr id="3" name="Content Placeholder 2"/>
          <p:cNvSpPr>
            <a:spLocks noGrp="1"/>
          </p:cNvSpPr>
          <p:nvPr>
            <p:ph idx="1"/>
          </p:nvPr>
        </p:nvSpPr>
        <p:spPr>
          <a:xfrm>
            <a:off x="609600" y="1045030"/>
            <a:ext cx="10972800" cy="5564776"/>
          </a:xfrm>
        </p:spPr>
        <p:txBody>
          <a:bodyPr/>
          <a:lstStyle/>
          <a:p>
            <a:r>
              <a:rPr lang="en-US" sz="2800" dirty="0"/>
              <a:t>Exposure of the person to a stimulant causes the initiation of an immunological response which leads to production of antibodies against the allergen and antigen. </a:t>
            </a:r>
          </a:p>
          <a:p>
            <a:pPr algn="just" eaLnBrk="1" hangingPunct="1">
              <a:lnSpc>
                <a:spcPct val="110000"/>
              </a:lnSpc>
            </a:pPr>
            <a:r>
              <a:rPr lang="en-US" altLang="en-US" sz="2800" dirty="0"/>
              <a:t>Individuals with asthma appear to produce large amounts of the </a:t>
            </a:r>
            <a:r>
              <a:rPr lang="en-US" altLang="en-US" sz="2800" b="1" dirty="0"/>
              <a:t>antibody </a:t>
            </a:r>
            <a:r>
              <a:rPr lang="en-US" altLang="en-US" sz="2800" b="1" dirty="0" err="1"/>
              <a:t>IgE</a:t>
            </a:r>
            <a:r>
              <a:rPr lang="en-US" altLang="en-US" sz="2800" dirty="0"/>
              <a:t> that attach to the </a:t>
            </a:r>
            <a:r>
              <a:rPr lang="en-US" altLang="en-US" sz="2800" i="1" dirty="0"/>
              <a:t>mast cells </a:t>
            </a:r>
            <a:r>
              <a:rPr lang="en-US" altLang="en-US" sz="2800" dirty="0"/>
              <a:t>present in many tissues. </a:t>
            </a:r>
          </a:p>
          <a:p>
            <a:r>
              <a:rPr lang="en-US" sz="2800" dirty="0"/>
              <a:t>Re-exposure to a trigger e.g. pollen results into the antigen binding into the antibodies resulting into the production of cell mediators which include histamine, and prostaglandins. </a:t>
            </a:r>
          </a:p>
          <a:p>
            <a:r>
              <a:rPr lang="en-US" sz="2800" dirty="0"/>
              <a:t>These mediators cause the muscles of the airway to go into spasms, mucus membrane swelling and hyper production of mucus secretion. </a:t>
            </a:r>
          </a:p>
        </p:txBody>
      </p:sp>
    </p:spTree>
    <p:extLst>
      <p:ext uri="{BB962C8B-B14F-4D97-AF65-F5344CB8AC3E}">
        <p14:creationId xmlns:p14="http://schemas.microsoft.com/office/powerpoint/2010/main" val="9474488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277813"/>
            <a:ext cx="10972800" cy="558210"/>
          </a:xfrm>
        </p:spPr>
        <p:txBody>
          <a:bodyPr/>
          <a:lstStyle/>
          <a:p>
            <a:endParaRPr lang="en-US" dirty="0"/>
          </a:p>
        </p:txBody>
      </p:sp>
      <p:sp>
        <p:nvSpPr>
          <p:cNvPr id="6" name="Text Placeholder 5"/>
          <p:cNvSpPr>
            <a:spLocks noGrp="1"/>
          </p:cNvSpPr>
          <p:nvPr>
            <p:ph type="body" sz="half" idx="1"/>
          </p:nvPr>
        </p:nvSpPr>
        <p:spPr>
          <a:xfrm>
            <a:off x="609599" y="992777"/>
            <a:ext cx="7750629" cy="5486400"/>
          </a:xfrm>
        </p:spPr>
        <p:txBody>
          <a:bodyPr/>
          <a:lstStyle/>
          <a:p>
            <a:r>
              <a:rPr lang="en-US" sz="2800" dirty="0"/>
              <a:t>This leads to bronchoconstriction with increased secretion causing further obstruction of the airway. </a:t>
            </a:r>
          </a:p>
          <a:p>
            <a:r>
              <a:rPr lang="en-US" sz="2800" dirty="0"/>
              <a:t>Breathing in becomes easier with more effort required in expiration due to narrowing of the bronchus and increased secretion. </a:t>
            </a:r>
          </a:p>
          <a:p>
            <a:r>
              <a:rPr lang="en-US" sz="2800" dirty="0"/>
              <a:t>The secretion produces a sound as air squeezes out of the constricted bronchus. This sound is called a wheeze. </a:t>
            </a:r>
          </a:p>
          <a:p>
            <a:endParaRPr lang="en-US" sz="2800" dirty="0"/>
          </a:p>
          <a:p>
            <a:endParaRPr lang="en-US" sz="2800" dirty="0"/>
          </a:p>
          <a:p>
            <a:pPr marL="0" indent="0">
              <a:buNone/>
            </a:pPr>
            <a:endParaRPr lang="en-US" sz="2800" dirty="0"/>
          </a:p>
        </p:txBody>
      </p:sp>
      <p:sp>
        <p:nvSpPr>
          <p:cNvPr id="3" name="Content Placeholder 2"/>
          <p:cNvSpPr>
            <a:spLocks noGrp="1"/>
          </p:cNvSpPr>
          <p:nvPr>
            <p:ph sz="half" idx="2"/>
          </p:nvPr>
        </p:nvSpPr>
        <p:spPr>
          <a:xfrm>
            <a:off x="8242663" y="1600201"/>
            <a:ext cx="3788227" cy="4495800"/>
          </a:xfrm>
        </p:spPr>
        <p:txBody>
          <a:bodyPr/>
          <a:lstStyle/>
          <a:p>
            <a:endParaRPr lang="en-US" sz="2800" dirty="0"/>
          </a:p>
        </p:txBody>
      </p:sp>
      <p:pic>
        <p:nvPicPr>
          <p:cNvPr id="4" name="Picture 6" descr="19346"/>
          <p:cNvPicPr>
            <a:picLocks noChangeAspect="1" noChangeArrowheads="1"/>
          </p:cNvPicPr>
          <p:nvPr/>
        </p:nvPicPr>
        <p:blipFill>
          <a:blip r:embed="rId2"/>
          <a:srcRect/>
          <a:stretch>
            <a:fillRect/>
          </a:stretch>
        </p:blipFill>
        <p:spPr>
          <a:xfrm>
            <a:off x="8360228" y="1600200"/>
            <a:ext cx="3788226" cy="4495800"/>
          </a:xfrm>
          <a:prstGeom prst="rect">
            <a:avLst/>
          </a:prstGeom>
          <a:noFill/>
        </p:spPr>
      </p:pic>
    </p:spTree>
    <p:extLst>
      <p:ext uri="{BB962C8B-B14F-4D97-AF65-F5344CB8AC3E}">
        <p14:creationId xmlns:p14="http://schemas.microsoft.com/office/powerpoint/2010/main" val="41991989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679269" y="990600"/>
            <a:ext cx="6622868" cy="5715000"/>
          </a:xfrm>
        </p:spPr>
        <p:txBody>
          <a:bodyPr/>
          <a:lstStyle/>
          <a:p>
            <a:pPr eaLnBrk="1" hangingPunct="1">
              <a:lnSpc>
                <a:spcPct val="120000"/>
              </a:lnSpc>
              <a:buFont typeface="Wingdings" panose="05000000000000000000" pitchFamily="2" charset="2"/>
              <a:buNone/>
            </a:pPr>
            <a:r>
              <a:rPr lang="en-US" altLang="en-US" sz="2400" dirty="0"/>
              <a:t>The early phase of asthma is characterized by:</a:t>
            </a:r>
          </a:p>
          <a:p>
            <a:pPr eaLnBrk="1" hangingPunct="1">
              <a:lnSpc>
                <a:spcPct val="120000"/>
              </a:lnSpc>
              <a:buFont typeface="Wingdings" panose="05000000000000000000" pitchFamily="2" charset="2"/>
              <a:buAutoNum type="alphaLcPeriod"/>
            </a:pPr>
            <a:r>
              <a:rPr lang="en-US" altLang="en-US" sz="2400" dirty="0"/>
              <a:t> marked constriction of bronchial airways (bronchospasm) </a:t>
            </a:r>
          </a:p>
          <a:p>
            <a:pPr eaLnBrk="1" hangingPunct="1">
              <a:lnSpc>
                <a:spcPct val="120000"/>
              </a:lnSpc>
              <a:buFont typeface="Wingdings" panose="05000000000000000000" pitchFamily="2" charset="2"/>
              <a:buAutoNum type="alphaLcPeriod"/>
            </a:pPr>
            <a:r>
              <a:rPr lang="en-US" altLang="en-US" sz="2400" dirty="0"/>
              <a:t> edema of the airways </a:t>
            </a:r>
          </a:p>
          <a:p>
            <a:pPr eaLnBrk="1" hangingPunct="1">
              <a:lnSpc>
                <a:spcPct val="120000"/>
              </a:lnSpc>
              <a:buFont typeface="Wingdings" panose="05000000000000000000" pitchFamily="2" charset="2"/>
              <a:buAutoNum type="alphaLcPeriod"/>
            </a:pPr>
            <a:r>
              <a:rPr lang="en-US" altLang="en-US" sz="2400" dirty="0"/>
              <a:t> production of excess mucus.</a:t>
            </a:r>
          </a:p>
          <a:p>
            <a:pPr eaLnBrk="1" hangingPunct="1">
              <a:lnSpc>
                <a:spcPct val="120000"/>
              </a:lnSpc>
            </a:pPr>
            <a:r>
              <a:rPr lang="en-US" altLang="en-US" sz="2800" dirty="0"/>
              <a:t> </a:t>
            </a:r>
            <a:r>
              <a:rPr lang="en-US" altLang="en-US" sz="2400" dirty="0"/>
              <a:t>The bronchospasm that occurs may be the result of the increased release of certain inflammatory mediators such as histamine, prostaglandins and bradykinin that, in the early stages of asthmatic response, promote bronchoconstriction rather than inflammation</a:t>
            </a:r>
            <a:r>
              <a:rPr lang="en-US" altLang="en-US" sz="2800" dirty="0"/>
              <a:t>.</a:t>
            </a:r>
          </a:p>
        </p:txBody>
      </p:sp>
      <p:pic>
        <p:nvPicPr>
          <p:cNvPr id="50180" name="Picture 4" descr="190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5980" y="1028700"/>
            <a:ext cx="4114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1" name="Rectangle 5"/>
          <p:cNvSpPr>
            <a:spLocks noRot="1" noChangeArrowheads="1"/>
          </p:cNvSpPr>
          <p:nvPr/>
        </p:nvSpPr>
        <p:spPr bwMode="auto">
          <a:xfrm>
            <a:off x="1328058" y="249328"/>
            <a:ext cx="815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just" eaLnBrk="1" hangingPunct="1">
              <a:lnSpc>
                <a:spcPct val="120000"/>
              </a:lnSpc>
              <a:buFont typeface="Wingdings" panose="05000000000000000000" pitchFamily="2" charset="2"/>
              <a:buNone/>
            </a:pPr>
            <a:r>
              <a:rPr lang="en-US" altLang="en-US" sz="4000" b="1" dirty="0"/>
              <a:t>Early phase of asthma: </a:t>
            </a:r>
          </a:p>
        </p:txBody>
      </p:sp>
    </p:spTree>
    <p:extLst>
      <p:ext uri="{BB962C8B-B14F-4D97-AF65-F5344CB8AC3E}">
        <p14:creationId xmlns:p14="http://schemas.microsoft.com/office/powerpoint/2010/main" val="33944110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5" presetClass="entr" presetSubtype="0" fill="hold" grpId="0" nodeType="clickEffect">
                                  <p:stCondLst>
                                    <p:cond delay="0"/>
                                  </p:stCondLst>
                                  <p:childTnLst>
                                    <p:set>
                                      <p:cBhvr>
                                        <p:cTn id="10" dur="1" fill="hold">
                                          <p:stCondLst>
                                            <p:cond delay="0"/>
                                          </p:stCondLst>
                                        </p:cTn>
                                        <p:tgtEl>
                                          <p:spTgt spid="50179">
                                            <p:txEl>
                                              <p:pRg st="0" end="0"/>
                                            </p:txEl>
                                          </p:spTgt>
                                        </p:tgtEl>
                                        <p:attrNameLst>
                                          <p:attrName>style.visibility</p:attrName>
                                        </p:attrNameLst>
                                      </p:cBhvr>
                                      <p:to>
                                        <p:strVal val="visible"/>
                                      </p:to>
                                    </p:set>
                                    <p:anim calcmode="lin" valueType="num">
                                      <p:cBhvr>
                                        <p:cTn id="11" dur="500" decel="50000" fill="hold">
                                          <p:stCondLst>
                                            <p:cond delay="0"/>
                                          </p:stCondLst>
                                        </p:cTn>
                                        <p:tgtEl>
                                          <p:spTgt spid="50179">
                                            <p:txEl>
                                              <p:pRg st="0" end="0"/>
                                            </p:txEl>
                                          </p:spTgt>
                                        </p:tgtEl>
                                        <p:attrNameLst>
                                          <p:attrName>style.rotation</p:attrName>
                                        </p:attrNameLst>
                                      </p:cBhvr>
                                      <p:tavLst>
                                        <p:tav tm="0">
                                          <p:val>
                                            <p:fltVal val="-90"/>
                                          </p:val>
                                        </p:tav>
                                        <p:tav tm="100000">
                                          <p:val>
                                            <p:fltVal val="0"/>
                                          </p:val>
                                        </p:tav>
                                      </p:tavLst>
                                    </p:anim>
                                    <p:anim calcmode="lin" valueType="num">
                                      <p:cBhvr>
                                        <p:cTn id="12" dur="500" decel="50000" fill="hold">
                                          <p:stCondLst>
                                            <p:cond delay="0"/>
                                          </p:stCondLst>
                                        </p:cTn>
                                        <p:tgtEl>
                                          <p:spTgt spid="50179">
                                            <p:txEl>
                                              <p:pRg st="0" end="0"/>
                                            </p:txEl>
                                          </p:spTgt>
                                        </p:tgtEl>
                                        <p:attrNameLst>
                                          <p:attrName>ppt_w</p:attrName>
                                        </p:attrNameLst>
                                      </p:cBhvr>
                                      <p:tavLst>
                                        <p:tav tm="0">
                                          <p:val>
                                            <p:strVal val="#ppt_w"/>
                                          </p:val>
                                        </p:tav>
                                        <p:tav tm="100000">
                                          <p:val>
                                            <p:strVal val="#ppt_w*.05"/>
                                          </p:val>
                                        </p:tav>
                                      </p:tavLst>
                                    </p:anim>
                                    <p:anim calcmode="lin" valueType="num">
                                      <p:cBhvr>
                                        <p:cTn id="13" dur="500" accel="50000" fill="hold">
                                          <p:stCondLst>
                                            <p:cond delay="500"/>
                                          </p:stCondLst>
                                        </p:cTn>
                                        <p:tgtEl>
                                          <p:spTgt spid="50179">
                                            <p:txEl>
                                              <p:pRg st="0" end="0"/>
                                            </p:txEl>
                                          </p:spTgt>
                                        </p:tgtEl>
                                        <p:attrNameLst>
                                          <p:attrName>ppt_w</p:attrName>
                                        </p:attrNameLst>
                                      </p:cBhvr>
                                      <p:tavLst>
                                        <p:tav tm="0">
                                          <p:val>
                                            <p:strVal val="#ppt_w*.05"/>
                                          </p:val>
                                        </p:tav>
                                        <p:tav tm="100000">
                                          <p:val>
                                            <p:strVal val="#ppt_w"/>
                                          </p:val>
                                        </p:tav>
                                      </p:tavLst>
                                    </p:anim>
                                    <p:anim calcmode="lin" valueType="num">
                                      <p:cBhvr>
                                        <p:cTn id="14" dur="1000" fill="hold"/>
                                        <p:tgtEl>
                                          <p:spTgt spid="50179">
                                            <p:txEl>
                                              <p:pRg st="0" end="0"/>
                                            </p:txEl>
                                          </p:spTgt>
                                        </p:tgtEl>
                                        <p:attrNameLst>
                                          <p:attrName>ppt_h</p:attrName>
                                        </p:attrNameLst>
                                      </p:cBhvr>
                                      <p:tavLst>
                                        <p:tav tm="0">
                                          <p:val>
                                            <p:strVal val="#ppt_h"/>
                                          </p:val>
                                        </p:tav>
                                        <p:tav tm="100000">
                                          <p:val>
                                            <p:strVal val="#ppt_h"/>
                                          </p:val>
                                        </p:tav>
                                      </p:tavLst>
                                    </p:anim>
                                    <p:anim calcmode="lin" valueType="num">
                                      <p:cBhvr>
                                        <p:cTn id="15" dur="500" decel="50000" fill="hold">
                                          <p:stCondLst>
                                            <p:cond delay="0"/>
                                          </p:stCondLst>
                                        </p:cTn>
                                        <p:tgtEl>
                                          <p:spTgt spid="50179">
                                            <p:txEl>
                                              <p:pRg st="0" end="0"/>
                                            </p:txEl>
                                          </p:spTgt>
                                        </p:tgtEl>
                                        <p:attrNameLst>
                                          <p:attrName>ppt_x</p:attrName>
                                        </p:attrNameLst>
                                      </p:cBhvr>
                                      <p:tavLst>
                                        <p:tav tm="0">
                                          <p:val>
                                            <p:strVal val="#ppt_x+.4"/>
                                          </p:val>
                                        </p:tav>
                                        <p:tav tm="100000">
                                          <p:val>
                                            <p:strVal val="#ppt_x"/>
                                          </p:val>
                                        </p:tav>
                                      </p:tavLst>
                                    </p:anim>
                                    <p:anim calcmode="lin" valueType="num">
                                      <p:cBhvr>
                                        <p:cTn id="16" dur="500" decel="50000" fill="hold">
                                          <p:stCondLst>
                                            <p:cond delay="0"/>
                                          </p:stCondLst>
                                        </p:cTn>
                                        <p:tgtEl>
                                          <p:spTgt spid="50179">
                                            <p:txEl>
                                              <p:pRg st="0" end="0"/>
                                            </p:txEl>
                                          </p:spTgt>
                                        </p:tgtEl>
                                        <p:attrNameLst>
                                          <p:attrName>ppt_y</p:attrName>
                                        </p:attrNameLst>
                                      </p:cBhvr>
                                      <p:tavLst>
                                        <p:tav tm="0">
                                          <p:val>
                                            <p:strVal val="#ppt_y-.2"/>
                                          </p:val>
                                        </p:tav>
                                        <p:tav tm="100000">
                                          <p:val>
                                            <p:strVal val="#ppt_y+.1"/>
                                          </p:val>
                                        </p:tav>
                                      </p:tavLst>
                                    </p:anim>
                                    <p:anim calcmode="lin" valueType="num">
                                      <p:cBhvr>
                                        <p:cTn id="17" dur="500" accel="50000" fill="hold">
                                          <p:stCondLst>
                                            <p:cond delay="500"/>
                                          </p:stCondLst>
                                        </p:cTn>
                                        <p:tgtEl>
                                          <p:spTgt spid="50179">
                                            <p:txEl>
                                              <p:pRg st="0" end="0"/>
                                            </p:txEl>
                                          </p:spTgt>
                                        </p:tgtEl>
                                        <p:attrNameLst>
                                          <p:attrName>ppt_y</p:attrName>
                                        </p:attrNameLst>
                                      </p:cBhvr>
                                      <p:tavLst>
                                        <p:tav tm="0">
                                          <p:val>
                                            <p:strVal val="#ppt_y+.1"/>
                                          </p:val>
                                        </p:tav>
                                        <p:tav tm="100000">
                                          <p:val>
                                            <p:strVal val="#ppt_y"/>
                                          </p:val>
                                        </p:tav>
                                      </p:tavLst>
                                    </p:anim>
                                    <p:animEffect transition="in" filter="fade">
                                      <p:cBhvr>
                                        <p:cTn id="18" dur="1000" decel="50000">
                                          <p:stCondLst>
                                            <p:cond delay="0"/>
                                          </p:stCondLst>
                                        </p:cTn>
                                        <p:tgtEl>
                                          <p:spTgt spid="50179">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50179">
                                            <p:txEl>
                                              <p:pRg st="0" end="0"/>
                                            </p:txEl>
                                          </p:spTgt>
                                        </p:tgtEl>
                                        <p:attrNameLst>
                                          <p:attrName>style.visibility</p:attrName>
                                        </p:attrNameLst>
                                      </p:cBhvr>
                                      <p:to>
                                        <p:strVal val="visible"/>
                                      </p:to>
                                    </p:set>
                                    <p:animEffect transition="in" filter="wipe(left)">
                                      <p:cBhvr>
                                        <p:cTn id="23" dur="1000"/>
                                        <p:tgtEl>
                                          <p:spTgt spid="50179">
                                            <p:txEl>
                                              <p:pRg st="0" end="0"/>
                                            </p:txEl>
                                          </p:spTgt>
                                        </p:tgtEl>
                                      </p:cBhvr>
                                    </p:animEffect>
                                  </p:childTnLst>
                                </p:cTn>
                              </p:par>
                              <p:par>
                                <p:cTn id="24" presetID="22" presetClass="entr" presetSubtype="8" fill="hold" nodeType="withEffect">
                                  <p:stCondLst>
                                    <p:cond delay="0"/>
                                  </p:stCondLst>
                                  <p:childTnLst>
                                    <p:set>
                                      <p:cBhvr>
                                        <p:cTn id="25" dur="1" fill="hold">
                                          <p:stCondLst>
                                            <p:cond delay="0"/>
                                          </p:stCondLst>
                                        </p:cTn>
                                        <p:tgtEl>
                                          <p:spTgt spid="50179">
                                            <p:txEl>
                                              <p:pRg st="1" end="1"/>
                                            </p:txEl>
                                          </p:spTgt>
                                        </p:tgtEl>
                                        <p:attrNameLst>
                                          <p:attrName>style.visibility</p:attrName>
                                        </p:attrNameLst>
                                      </p:cBhvr>
                                      <p:to>
                                        <p:strVal val="visible"/>
                                      </p:to>
                                    </p:set>
                                    <p:animEffect transition="in" filter="wipe(left)">
                                      <p:cBhvr>
                                        <p:cTn id="26" dur="1000"/>
                                        <p:tgtEl>
                                          <p:spTgt spid="50179">
                                            <p:txEl>
                                              <p:pRg st="1" end="1"/>
                                            </p:txEl>
                                          </p:spTgt>
                                        </p:tgtEl>
                                      </p:cBhvr>
                                    </p:animEffect>
                                  </p:childTnLst>
                                </p:cTn>
                              </p:par>
                              <p:par>
                                <p:cTn id="27" presetID="18" presetClass="entr" presetSubtype="12" fill="hold" nodeType="withEffect">
                                  <p:stCondLst>
                                    <p:cond delay="0"/>
                                  </p:stCondLst>
                                  <p:childTnLst>
                                    <p:set>
                                      <p:cBhvr>
                                        <p:cTn id="28" dur="1" fill="hold">
                                          <p:stCondLst>
                                            <p:cond delay="0"/>
                                          </p:stCondLst>
                                        </p:cTn>
                                        <p:tgtEl>
                                          <p:spTgt spid="50180"/>
                                        </p:tgtEl>
                                        <p:attrNameLst>
                                          <p:attrName>style.visibility</p:attrName>
                                        </p:attrNameLst>
                                      </p:cBhvr>
                                      <p:to>
                                        <p:strVal val="visible"/>
                                      </p:to>
                                    </p:set>
                                    <p:animEffect transition="in" filter="strips(downLeft)">
                                      <p:cBhvr>
                                        <p:cTn id="29" dur="500"/>
                                        <p:tgtEl>
                                          <p:spTgt spid="50180"/>
                                        </p:tgtEl>
                                      </p:cBhvr>
                                    </p:animEffect>
                                  </p:childTnLst>
                                </p:cTn>
                              </p:par>
                              <p:par>
                                <p:cTn id="30" presetID="22" presetClass="entr" presetSubtype="8" fill="hold" nodeType="withEffect">
                                  <p:stCondLst>
                                    <p:cond delay="0"/>
                                  </p:stCondLst>
                                  <p:childTnLst>
                                    <p:set>
                                      <p:cBhvr>
                                        <p:cTn id="31" dur="1" fill="hold">
                                          <p:stCondLst>
                                            <p:cond delay="0"/>
                                          </p:stCondLst>
                                        </p:cTn>
                                        <p:tgtEl>
                                          <p:spTgt spid="50179">
                                            <p:txEl>
                                              <p:pRg st="2" end="2"/>
                                            </p:txEl>
                                          </p:spTgt>
                                        </p:tgtEl>
                                        <p:attrNameLst>
                                          <p:attrName>style.visibility</p:attrName>
                                        </p:attrNameLst>
                                      </p:cBhvr>
                                      <p:to>
                                        <p:strVal val="visible"/>
                                      </p:to>
                                    </p:set>
                                    <p:animEffect transition="in" filter="wipe(left)">
                                      <p:cBhvr>
                                        <p:cTn id="32" dur="1000"/>
                                        <p:tgtEl>
                                          <p:spTgt spid="50179">
                                            <p:txEl>
                                              <p:pRg st="2" end="2"/>
                                            </p:txEl>
                                          </p:spTgt>
                                        </p:tgtEl>
                                      </p:cBhvr>
                                    </p:animEffect>
                                  </p:childTnLst>
                                </p:cTn>
                              </p:par>
                              <p:par>
                                <p:cTn id="33" presetID="22" presetClass="entr" presetSubtype="8" fill="hold" nodeType="withEffect">
                                  <p:stCondLst>
                                    <p:cond delay="0"/>
                                  </p:stCondLst>
                                  <p:childTnLst>
                                    <p:set>
                                      <p:cBhvr>
                                        <p:cTn id="34" dur="1" fill="hold">
                                          <p:stCondLst>
                                            <p:cond delay="0"/>
                                          </p:stCondLst>
                                        </p:cTn>
                                        <p:tgtEl>
                                          <p:spTgt spid="50179">
                                            <p:txEl>
                                              <p:pRg st="3" end="3"/>
                                            </p:txEl>
                                          </p:spTgt>
                                        </p:tgtEl>
                                        <p:attrNameLst>
                                          <p:attrName>style.visibility</p:attrName>
                                        </p:attrNameLst>
                                      </p:cBhvr>
                                      <p:to>
                                        <p:strVal val="visible"/>
                                      </p:to>
                                    </p:set>
                                    <p:animEffect transition="in" filter="wipe(left)">
                                      <p:cBhvr>
                                        <p:cTn id="35" dur="1000"/>
                                        <p:tgtEl>
                                          <p:spTgt spid="50179">
                                            <p:txEl>
                                              <p:pRg st="3" end="3"/>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8" presetClass="entr" presetSubtype="6" fill="hold" nodeType="clickEffect">
                                  <p:stCondLst>
                                    <p:cond delay="0"/>
                                  </p:stCondLst>
                                  <p:childTnLst>
                                    <p:set>
                                      <p:cBhvr>
                                        <p:cTn id="39" dur="1" fill="hold">
                                          <p:stCondLst>
                                            <p:cond delay="0"/>
                                          </p:stCondLst>
                                        </p:cTn>
                                        <p:tgtEl>
                                          <p:spTgt spid="50179">
                                            <p:txEl>
                                              <p:pRg st="4" end="4"/>
                                            </p:txEl>
                                          </p:spTgt>
                                        </p:tgtEl>
                                        <p:attrNameLst>
                                          <p:attrName>style.visibility</p:attrName>
                                        </p:attrNameLst>
                                      </p:cBhvr>
                                      <p:to>
                                        <p:strVal val="visible"/>
                                      </p:to>
                                    </p:set>
                                    <p:animEffect transition="in" filter="strips(downRight)">
                                      <p:cBhvr>
                                        <p:cTn id="40" dur="5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p:bldP spid="5018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805225"/>
          </a:xfrm>
        </p:spPr>
        <p:txBody>
          <a:bodyPr/>
          <a:lstStyle/>
          <a:p>
            <a:r>
              <a:rPr lang="en-US" altLang="en-US" sz="4000" dirty="0">
                <a:solidFill>
                  <a:schemeClr val="tx1"/>
                </a:solidFill>
              </a:rPr>
              <a:t>Late phase of asthma: </a:t>
            </a:r>
            <a:endParaRPr lang="en-US" dirty="0">
              <a:solidFill>
                <a:schemeClr val="tx1"/>
              </a:solidFill>
            </a:endParaRPr>
          </a:p>
        </p:txBody>
      </p:sp>
      <p:sp>
        <p:nvSpPr>
          <p:cNvPr id="3" name="Content Placeholder 2"/>
          <p:cNvSpPr>
            <a:spLocks noGrp="1"/>
          </p:cNvSpPr>
          <p:nvPr>
            <p:ph idx="1"/>
          </p:nvPr>
        </p:nvSpPr>
        <p:spPr>
          <a:xfrm>
            <a:off x="609600" y="1214846"/>
            <a:ext cx="10972800" cy="5203462"/>
          </a:xfrm>
        </p:spPr>
        <p:txBody>
          <a:bodyPr/>
          <a:lstStyle/>
          <a:p>
            <a:pPr algn="just" eaLnBrk="1" hangingPunct="1">
              <a:lnSpc>
                <a:spcPct val="110000"/>
              </a:lnSpc>
              <a:buFont typeface="Wingdings" panose="05000000000000000000" pitchFamily="2" charset="2"/>
              <a:buChar char="û"/>
            </a:pPr>
            <a:r>
              <a:rPr lang="en-US" altLang="en-US" sz="2800" dirty="0"/>
              <a:t>The late phase of asthma can occur several hours after the initial onset of symptoms and manifests mainly as an inflammatory response. </a:t>
            </a:r>
          </a:p>
          <a:p>
            <a:pPr algn="just" eaLnBrk="1" hangingPunct="1">
              <a:lnSpc>
                <a:spcPct val="110000"/>
              </a:lnSpc>
              <a:buFont typeface="Wingdings" panose="05000000000000000000" pitchFamily="2" charset="2"/>
              <a:buChar char="û"/>
            </a:pPr>
            <a:r>
              <a:rPr lang="en-US" altLang="en-US" sz="2800" dirty="0"/>
              <a:t>The primary mediators of inflammation during the asthmatic response are the white blood cells </a:t>
            </a:r>
            <a:r>
              <a:rPr lang="en-US" altLang="en-US" sz="2800" b="1" i="1" dirty="0">
                <a:solidFill>
                  <a:srgbClr val="FF0000"/>
                </a:solidFill>
              </a:rPr>
              <a:t>Eosinophils</a:t>
            </a:r>
            <a:r>
              <a:rPr lang="en-US" altLang="en-US" sz="2800" i="1" dirty="0"/>
              <a:t> </a:t>
            </a:r>
            <a:r>
              <a:rPr lang="en-US" altLang="en-US" sz="2800" dirty="0"/>
              <a:t>that stimulate mast cell degranulation and release substances that attract other white cells to the area.</a:t>
            </a:r>
          </a:p>
          <a:p>
            <a:pPr algn="just" eaLnBrk="1" hangingPunct="1">
              <a:lnSpc>
                <a:spcPct val="110000"/>
              </a:lnSpc>
              <a:buFont typeface="Wingdings" panose="05000000000000000000" pitchFamily="2" charset="2"/>
              <a:buChar char="û"/>
            </a:pPr>
            <a:r>
              <a:rPr lang="en-US" altLang="en-US" sz="2800" dirty="0"/>
              <a:t> Subsequent infiltration of the airway tissues with white blood cells such as </a:t>
            </a:r>
            <a:r>
              <a:rPr lang="en-US" altLang="en-US" sz="2800" b="1" dirty="0"/>
              <a:t>Neutrophils</a:t>
            </a:r>
            <a:r>
              <a:rPr lang="en-US" altLang="en-US" sz="2800" dirty="0"/>
              <a:t> and </a:t>
            </a:r>
            <a:r>
              <a:rPr lang="en-US" altLang="en-US" sz="2800" b="1" dirty="0"/>
              <a:t>lymphocytes</a:t>
            </a:r>
            <a:r>
              <a:rPr lang="en-US" altLang="en-US" sz="2800" dirty="0"/>
              <a:t> also contributes to the overall inflammatory response of the late phase of asthma.</a:t>
            </a:r>
          </a:p>
          <a:p>
            <a:endParaRPr lang="en-US" sz="2800" dirty="0"/>
          </a:p>
        </p:txBody>
      </p:sp>
    </p:spTree>
    <p:extLst>
      <p:ext uri="{BB962C8B-B14F-4D97-AF65-F5344CB8AC3E}">
        <p14:creationId xmlns:p14="http://schemas.microsoft.com/office/powerpoint/2010/main" val="509232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6A04D-273F-4ED3-ACEA-3C232B4567AB}"/>
              </a:ext>
            </a:extLst>
          </p:cNvPr>
          <p:cNvSpPr>
            <a:spLocks noGrp="1"/>
          </p:cNvSpPr>
          <p:nvPr>
            <p:ph type="title"/>
          </p:nvPr>
        </p:nvSpPr>
        <p:spPr/>
        <p:txBody>
          <a:bodyPr/>
          <a:lstStyle/>
          <a:p>
            <a:r>
              <a:rPr lang="en-US" sz="4000" dirty="0"/>
              <a:t>Classification of lower reparatory disease </a:t>
            </a:r>
          </a:p>
        </p:txBody>
      </p:sp>
      <p:sp>
        <p:nvSpPr>
          <p:cNvPr id="3" name="Content Placeholder 2">
            <a:extLst>
              <a:ext uri="{FF2B5EF4-FFF2-40B4-BE49-F238E27FC236}">
                <a16:creationId xmlns:a16="http://schemas.microsoft.com/office/drawing/2014/main" xmlns="" id="{3CBE9400-0EB7-4980-8351-AD2753EDC6E8}"/>
              </a:ext>
            </a:extLst>
          </p:cNvPr>
          <p:cNvSpPr>
            <a:spLocks noGrp="1"/>
          </p:cNvSpPr>
          <p:nvPr>
            <p:ph idx="1"/>
          </p:nvPr>
        </p:nvSpPr>
        <p:spPr/>
        <p:txBody>
          <a:bodyPr/>
          <a:lstStyle/>
          <a:p>
            <a:r>
              <a:rPr lang="en-US" dirty="0"/>
              <a:t>Restrictive airway disease</a:t>
            </a:r>
          </a:p>
          <a:p>
            <a:pPr lvl="1"/>
            <a:r>
              <a:rPr lang="en-US" sz="2800" dirty="0" smtClean="0"/>
              <a:t>Pneumonia (Bronchopneumonia and lobar pneumonia)</a:t>
            </a:r>
          </a:p>
          <a:p>
            <a:pPr lvl="1"/>
            <a:r>
              <a:rPr lang="en-US" sz="2800" dirty="0" smtClean="0"/>
              <a:t>Chest injury </a:t>
            </a:r>
          </a:p>
          <a:p>
            <a:pPr lvl="1"/>
            <a:r>
              <a:rPr lang="en-US" sz="2800" dirty="0" smtClean="0"/>
              <a:t>Pneumothorax</a:t>
            </a:r>
          </a:p>
          <a:p>
            <a:pPr lvl="1"/>
            <a:r>
              <a:rPr lang="en-US" sz="2800" dirty="0" smtClean="0"/>
              <a:t>Carcinoma of the lungs</a:t>
            </a:r>
          </a:p>
          <a:p>
            <a:pPr lvl="1"/>
            <a:r>
              <a:rPr lang="en-US" sz="2800" dirty="0"/>
              <a:t>P</a:t>
            </a:r>
            <a:r>
              <a:rPr lang="en-US" sz="2800" dirty="0" smtClean="0"/>
              <a:t>leurisy</a:t>
            </a:r>
            <a:endParaRPr lang="en-US" sz="2800" dirty="0"/>
          </a:p>
        </p:txBody>
      </p:sp>
    </p:spTree>
    <p:extLst>
      <p:ext uri="{BB962C8B-B14F-4D97-AF65-F5344CB8AC3E}">
        <p14:creationId xmlns:p14="http://schemas.microsoft.com/office/powerpoint/2010/main" val="35524779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4123"/>
            <a:ext cx="9971314" cy="687659"/>
          </a:xfrm>
        </p:spPr>
        <p:txBody>
          <a:bodyPr/>
          <a:lstStyle/>
          <a:p>
            <a:r>
              <a:rPr lang="en-US" sz="4000" dirty="0"/>
              <a:t>Types</a:t>
            </a:r>
            <a:endParaRPr lang="en-US" dirty="0"/>
          </a:p>
        </p:txBody>
      </p:sp>
      <p:sp>
        <p:nvSpPr>
          <p:cNvPr id="3" name="Content Placeholder 2"/>
          <p:cNvSpPr>
            <a:spLocks noGrp="1"/>
          </p:cNvSpPr>
          <p:nvPr>
            <p:ph idx="1"/>
          </p:nvPr>
        </p:nvSpPr>
        <p:spPr>
          <a:xfrm>
            <a:off x="609600" y="1371599"/>
            <a:ext cx="10924904" cy="5020583"/>
          </a:xfrm>
        </p:spPr>
        <p:txBody>
          <a:bodyPr/>
          <a:lstStyle/>
          <a:p>
            <a:pPr lvl="0"/>
            <a:r>
              <a:rPr lang="en-US" sz="2800" b="1" dirty="0"/>
              <a:t>Extrinsic asthma </a:t>
            </a:r>
            <a:endParaRPr lang="en-US" sz="2800" dirty="0"/>
          </a:p>
          <a:p>
            <a:pPr lvl="0"/>
            <a:r>
              <a:rPr lang="en-US" sz="2800" dirty="0"/>
              <a:t>Patients usually have a history of earlier allergic conditions like eczema or allergic rhinitis. </a:t>
            </a:r>
          </a:p>
          <a:p>
            <a:pPr lvl="0"/>
            <a:r>
              <a:rPr lang="en-US" sz="2800" dirty="0"/>
              <a:t>They usually have known allergies like pollens, animals and food. Children with this type of asthma recover with age especially in adolescence. </a:t>
            </a:r>
          </a:p>
          <a:p>
            <a:pPr lvl="0"/>
            <a:r>
              <a:rPr lang="en-US" sz="2800" b="1" dirty="0"/>
              <a:t>Intrinsic </a:t>
            </a:r>
          </a:p>
          <a:p>
            <a:pPr lvl="0"/>
            <a:r>
              <a:rPr lang="en-US" sz="2800" dirty="0"/>
              <a:t>This is not related to any allergen. </a:t>
            </a:r>
          </a:p>
          <a:p>
            <a:pPr lvl="0"/>
            <a:r>
              <a:rPr lang="en-US" sz="2800" dirty="0"/>
              <a:t>The attacks become more severe and frequent with time and can progress into chronic bronchitis or emphysema. </a:t>
            </a:r>
          </a:p>
        </p:txBody>
      </p:sp>
    </p:spTree>
    <p:extLst>
      <p:ext uri="{BB962C8B-B14F-4D97-AF65-F5344CB8AC3E}">
        <p14:creationId xmlns:p14="http://schemas.microsoft.com/office/powerpoint/2010/main" val="4096362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2800" dirty="0"/>
              <a:t>Factors associated with intrinsic asthma include environmental pollutants, cold weather, exercise, respiratory tract infection or drugs especially the non steroidal like aspirin. </a:t>
            </a:r>
          </a:p>
          <a:p>
            <a:pPr lvl="0"/>
            <a:r>
              <a:rPr lang="en-US" sz="2800" b="1" dirty="0"/>
              <a:t>Mixed</a:t>
            </a:r>
            <a:r>
              <a:rPr lang="en-US" sz="2800" dirty="0"/>
              <a:t> </a:t>
            </a:r>
          </a:p>
          <a:p>
            <a:pPr lvl="0"/>
            <a:r>
              <a:rPr lang="en-US" sz="2800" dirty="0"/>
              <a:t>This is the most common and has both the characteristics of the intrinsic and extrinsic type. </a:t>
            </a:r>
          </a:p>
          <a:p>
            <a:endParaRPr lang="en-US" sz="2800" dirty="0"/>
          </a:p>
          <a:p>
            <a:endParaRPr lang="en-US" sz="2800" dirty="0"/>
          </a:p>
          <a:p>
            <a:pPr lvl="0"/>
            <a:endParaRPr lang="en-US" sz="2800" dirty="0"/>
          </a:p>
          <a:p>
            <a:pPr marL="0" indent="0">
              <a:buNone/>
            </a:pPr>
            <a:endParaRPr lang="en-US" sz="2800" dirty="0"/>
          </a:p>
        </p:txBody>
      </p:sp>
    </p:spTree>
    <p:extLst>
      <p:ext uri="{BB962C8B-B14F-4D97-AF65-F5344CB8AC3E}">
        <p14:creationId xmlns:p14="http://schemas.microsoft.com/office/powerpoint/2010/main" val="113901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48916"/>
          </a:xfrm>
        </p:spPr>
        <p:txBody>
          <a:bodyPr/>
          <a:lstStyle/>
          <a:p>
            <a:r>
              <a:rPr lang="en-US" altLang="en-US" sz="4000" dirty="0"/>
              <a:t>Some Potential Asthma Triggers</a:t>
            </a:r>
            <a:endParaRPr lang="en-US" dirty="0"/>
          </a:p>
        </p:txBody>
      </p:sp>
      <p:sp>
        <p:nvSpPr>
          <p:cNvPr id="3" name="Content Placeholder 2"/>
          <p:cNvSpPr>
            <a:spLocks noGrp="1"/>
          </p:cNvSpPr>
          <p:nvPr>
            <p:ph idx="1"/>
          </p:nvPr>
        </p:nvSpPr>
        <p:spPr>
          <a:xfrm>
            <a:off x="822959" y="1240971"/>
            <a:ext cx="10567851" cy="4676503"/>
          </a:xfrm>
        </p:spPr>
        <p:txBody>
          <a:bodyPr/>
          <a:lstStyle/>
          <a:p>
            <a:pPr eaLnBrk="1" hangingPunct="1"/>
            <a:r>
              <a:rPr lang="en-US" altLang="en-US" sz="3200" dirty="0"/>
              <a:t>Allergens — Pollen, pet dander, fungi, dust mites</a:t>
            </a:r>
          </a:p>
          <a:p>
            <a:pPr eaLnBrk="1" hangingPunct="1"/>
            <a:r>
              <a:rPr lang="en-US" altLang="en-US" sz="3200" dirty="0"/>
              <a:t>Cold air</a:t>
            </a:r>
          </a:p>
          <a:p>
            <a:pPr eaLnBrk="1" hangingPunct="1"/>
            <a:r>
              <a:rPr lang="en-US" altLang="en-US" sz="3200" dirty="0"/>
              <a:t>Pollutants</a:t>
            </a:r>
          </a:p>
          <a:p>
            <a:pPr eaLnBrk="1" hangingPunct="1"/>
            <a:r>
              <a:rPr lang="en-US" altLang="en-US" sz="3200" dirty="0"/>
              <a:t>Cigarette smoke</a:t>
            </a:r>
          </a:p>
          <a:p>
            <a:pPr eaLnBrk="1" hangingPunct="1"/>
            <a:r>
              <a:rPr lang="en-US" altLang="en-US" sz="3200" dirty="0"/>
              <a:t>Strong emotions</a:t>
            </a:r>
          </a:p>
          <a:p>
            <a:pPr eaLnBrk="1" hangingPunct="1"/>
            <a:r>
              <a:rPr lang="en-US" altLang="en-US" sz="3200" dirty="0"/>
              <a:t>Exercise</a:t>
            </a:r>
          </a:p>
          <a:p>
            <a:pPr eaLnBrk="1" hangingPunct="1"/>
            <a:r>
              <a:rPr lang="en-US" altLang="en-US" sz="3200" dirty="0"/>
              <a:t>Respiratory tract infections</a:t>
            </a:r>
          </a:p>
        </p:txBody>
      </p:sp>
    </p:spTree>
    <p:extLst>
      <p:ext uri="{BB962C8B-B14F-4D97-AF65-F5344CB8AC3E}">
        <p14:creationId xmlns:p14="http://schemas.microsoft.com/office/powerpoint/2010/main" val="3462982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descr="asthmaad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7645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86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831351"/>
          </a:xfrm>
        </p:spPr>
        <p:txBody>
          <a:bodyPr/>
          <a:lstStyle/>
          <a:p>
            <a:r>
              <a:rPr lang="en-US" dirty="0"/>
              <a:t> </a:t>
            </a:r>
          </a:p>
        </p:txBody>
      </p:sp>
      <p:sp>
        <p:nvSpPr>
          <p:cNvPr id="3" name="Content Placeholder 2"/>
          <p:cNvSpPr>
            <a:spLocks noGrp="1"/>
          </p:cNvSpPr>
          <p:nvPr>
            <p:ph idx="1"/>
          </p:nvPr>
        </p:nvSpPr>
        <p:spPr>
          <a:xfrm>
            <a:off x="609600" y="953590"/>
            <a:ext cx="10972800" cy="5630090"/>
          </a:xfrm>
        </p:spPr>
        <p:txBody>
          <a:bodyPr/>
          <a:lstStyle/>
          <a:p>
            <a:r>
              <a:rPr lang="en-US" sz="2800" b="1" dirty="0"/>
              <a:t>Clinical Features</a:t>
            </a:r>
            <a:r>
              <a:rPr lang="en-US" sz="2800" dirty="0"/>
              <a:t> </a:t>
            </a:r>
          </a:p>
          <a:p>
            <a:pPr lvl="0"/>
            <a:r>
              <a:rPr lang="en-US" sz="2800" dirty="0"/>
              <a:t>Cough is present due to production of excessive mucus secretion </a:t>
            </a:r>
          </a:p>
          <a:p>
            <a:pPr lvl="0"/>
            <a:r>
              <a:rPr lang="en-US" sz="2800" dirty="0"/>
              <a:t>Slow </a:t>
            </a:r>
            <a:r>
              <a:rPr lang="en-US" sz="2800" dirty="0" err="1"/>
              <a:t>laboured</a:t>
            </a:r>
            <a:r>
              <a:rPr lang="en-US" sz="2800" dirty="0"/>
              <a:t> breathing with excessive use of accessory muscles </a:t>
            </a:r>
          </a:p>
          <a:p>
            <a:pPr lvl="0"/>
            <a:r>
              <a:rPr lang="en-US" sz="2800" dirty="0"/>
              <a:t>Obstructed airway creates </a:t>
            </a:r>
            <a:r>
              <a:rPr lang="en-US" sz="2800" dirty="0" err="1"/>
              <a:t>dyspnoea</a:t>
            </a:r>
            <a:r>
              <a:rPr lang="en-US" sz="2800" dirty="0"/>
              <a:t> </a:t>
            </a:r>
          </a:p>
          <a:p>
            <a:pPr lvl="0"/>
            <a:r>
              <a:rPr lang="en-US" sz="2800" dirty="0"/>
              <a:t>Profuse sweating, weak pulse and cold extremities is experienced due to fluid loss and dehydration </a:t>
            </a:r>
          </a:p>
          <a:p>
            <a:pPr lvl="0"/>
            <a:r>
              <a:rPr lang="en-US" sz="2800" dirty="0"/>
              <a:t>Occasionally nausea, vomiting and </a:t>
            </a:r>
            <a:r>
              <a:rPr lang="en-US" sz="2800" dirty="0" err="1"/>
              <a:t>diarrhoea</a:t>
            </a:r>
            <a:r>
              <a:rPr lang="en-US" sz="2800" dirty="0"/>
              <a:t> </a:t>
            </a:r>
          </a:p>
          <a:p>
            <a:r>
              <a:rPr lang="en-US" sz="2800" dirty="0"/>
              <a:t>Air hunger and chest tightness </a:t>
            </a:r>
          </a:p>
          <a:p>
            <a:r>
              <a:rPr lang="en-US" altLang="en-US" sz="2800" dirty="0"/>
              <a:t>Wheezing</a:t>
            </a:r>
          </a:p>
          <a:p>
            <a:r>
              <a:rPr lang="en-US" altLang="en-US" sz="2800" dirty="0"/>
              <a:t>Increased respiratory rate (tachypnoea) </a:t>
            </a:r>
          </a:p>
          <a:p>
            <a:r>
              <a:rPr lang="en-US" altLang="en-US" sz="2800" dirty="0"/>
              <a:t>Significant anxiety</a:t>
            </a:r>
          </a:p>
          <a:p>
            <a:endParaRPr lang="en-US" sz="2800" dirty="0"/>
          </a:p>
        </p:txBody>
      </p:sp>
    </p:spTree>
    <p:extLst>
      <p:ext uri="{BB962C8B-B14F-4D97-AF65-F5344CB8AC3E}">
        <p14:creationId xmlns:p14="http://schemas.microsoft.com/office/powerpoint/2010/main" val="39349881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a:t>
            </a:r>
          </a:p>
        </p:txBody>
      </p:sp>
      <p:sp>
        <p:nvSpPr>
          <p:cNvPr id="3" name="Content Placeholder 2"/>
          <p:cNvSpPr>
            <a:spLocks noGrp="1"/>
          </p:cNvSpPr>
          <p:nvPr>
            <p:ph idx="1"/>
          </p:nvPr>
        </p:nvSpPr>
        <p:spPr/>
        <p:txBody>
          <a:bodyPr/>
          <a:lstStyle/>
          <a:p>
            <a:pPr lvl="0"/>
            <a:r>
              <a:rPr lang="en-US" dirty="0"/>
              <a:t>History of hypersensitivity to known allergen or stimulant</a:t>
            </a:r>
          </a:p>
          <a:p>
            <a:pPr lvl="0"/>
            <a:r>
              <a:rPr lang="en-US" dirty="0"/>
              <a:t>Clinical manifestation </a:t>
            </a:r>
          </a:p>
          <a:p>
            <a:pPr lvl="0"/>
            <a:r>
              <a:rPr lang="en-US" dirty="0"/>
              <a:t>Pulmonary function test, BGAs</a:t>
            </a:r>
          </a:p>
          <a:p>
            <a:pPr lvl="0"/>
            <a:r>
              <a:rPr lang="en-US" dirty="0"/>
              <a:t>Chest x-ray</a:t>
            </a:r>
          </a:p>
          <a:p>
            <a:pPr marL="0" indent="0">
              <a:buNone/>
            </a:pPr>
            <a:endParaRPr lang="en-US" dirty="0"/>
          </a:p>
        </p:txBody>
      </p:sp>
    </p:spTree>
    <p:extLst>
      <p:ext uri="{BB962C8B-B14F-4D97-AF65-F5344CB8AC3E}">
        <p14:creationId xmlns:p14="http://schemas.microsoft.com/office/powerpoint/2010/main" val="9244926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285" y="305119"/>
            <a:ext cx="10058400" cy="779099"/>
          </a:xfrm>
        </p:spPr>
        <p:txBody>
          <a:bodyPr/>
          <a:lstStyle/>
          <a:p>
            <a:r>
              <a:rPr lang="en-US" sz="4000" dirty="0"/>
              <a:t>Management of Asthma </a:t>
            </a:r>
            <a:endParaRPr lang="en-US" dirty="0"/>
          </a:p>
        </p:txBody>
      </p:sp>
      <p:sp>
        <p:nvSpPr>
          <p:cNvPr id="3" name="Content Placeholder 2"/>
          <p:cNvSpPr>
            <a:spLocks noGrp="1"/>
          </p:cNvSpPr>
          <p:nvPr>
            <p:ph idx="1"/>
          </p:nvPr>
        </p:nvSpPr>
        <p:spPr>
          <a:xfrm>
            <a:off x="609600" y="1084219"/>
            <a:ext cx="10972800" cy="5229588"/>
          </a:xfrm>
        </p:spPr>
        <p:txBody>
          <a:bodyPr/>
          <a:lstStyle/>
          <a:p>
            <a:r>
              <a:rPr lang="en-US" sz="2800" b="1" dirty="0"/>
              <a:t>When the patient has ineffective breathing due to bronchospasms, mucosal </a:t>
            </a:r>
            <a:r>
              <a:rPr lang="en-US" sz="2800" b="1" dirty="0" err="1"/>
              <a:t>oedema</a:t>
            </a:r>
            <a:r>
              <a:rPr lang="en-US" sz="2800" b="1" dirty="0"/>
              <a:t> and increased secretions: </a:t>
            </a:r>
            <a:r>
              <a:rPr lang="en-US" sz="2800" dirty="0"/>
              <a:t> </a:t>
            </a:r>
          </a:p>
          <a:p>
            <a:pPr lvl="1"/>
            <a:r>
              <a:rPr lang="en-US" sz="2400" dirty="0"/>
              <a:t>Provide a comfortable sitting up position to facilitate breathing and use of accessory muscles. </a:t>
            </a:r>
          </a:p>
          <a:p>
            <a:pPr lvl="1"/>
            <a:r>
              <a:rPr lang="en-US" sz="2400" dirty="0"/>
              <a:t>Give low humidified oxygen to increase oxygen saturation and correct hypoxia. </a:t>
            </a:r>
          </a:p>
          <a:p>
            <a:pPr lvl="1"/>
            <a:r>
              <a:rPr lang="en-US" sz="2400" dirty="0"/>
              <a:t>Monitor the vital signs and respiratory activity of the patient to identify any change of condition and acute </a:t>
            </a:r>
            <a:r>
              <a:rPr lang="en-US" sz="2400" dirty="0" err="1"/>
              <a:t>dyspnoea</a:t>
            </a:r>
            <a:r>
              <a:rPr lang="en-US" sz="2400" dirty="0"/>
              <a:t>. </a:t>
            </a:r>
          </a:p>
          <a:p>
            <a:pPr lvl="1"/>
            <a:r>
              <a:rPr lang="en-US" sz="2400" dirty="0"/>
              <a:t>Monitor blood gases with pulse oximetry or blood gases analysis to monitor oxygen saturation. </a:t>
            </a:r>
          </a:p>
        </p:txBody>
      </p:sp>
    </p:spTree>
    <p:extLst>
      <p:ext uri="{BB962C8B-B14F-4D97-AF65-F5344CB8AC3E}">
        <p14:creationId xmlns:p14="http://schemas.microsoft.com/office/powerpoint/2010/main" val="3968909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609600" y="1580606"/>
            <a:ext cx="10972800" cy="4550319"/>
          </a:xfrm>
        </p:spPr>
        <p:txBody>
          <a:bodyPr/>
          <a:lstStyle/>
          <a:p>
            <a:pPr lvl="0"/>
            <a:r>
              <a:rPr lang="en-US" sz="2800" dirty="0"/>
              <a:t>Auscultate patient's chest, </a:t>
            </a:r>
            <a:r>
              <a:rPr lang="en-US" sz="2800" dirty="0" err="1"/>
              <a:t>premedicate</a:t>
            </a:r>
            <a:r>
              <a:rPr lang="en-US" sz="2800" dirty="0"/>
              <a:t> with bronchodilator, advise deep breathing, coughing and chest physiotherapy to open airway and to allow good sputum removal. </a:t>
            </a:r>
          </a:p>
          <a:p>
            <a:pPr lvl="0"/>
            <a:r>
              <a:rPr lang="en-US" sz="2800" dirty="0"/>
              <a:t>Teach patient deep breathing to increase PaO2 and reduce the respiratory rate. </a:t>
            </a:r>
          </a:p>
          <a:p>
            <a:pPr lvl="0"/>
            <a:r>
              <a:rPr lang="en-US" sz="2800" dirty="0"/>
              <a:t>Administer bronchodilator Beta 2 agonist to reduce bronchospasms.</a:t>
            </a:r>
          </a:p>
          <a:p>
            <a:pPr lvl="1"/>
            <a:r>
              <a:rPr lang="en-US" sz="2400" dirty="0"/>
              <a:t>Inhaled, nebulized and/or subcutaneous</a:t>
            </a:r>
          </a:p>
          <a:p>
            <a:pPr lvl="1"/>
            <a:r>
              <a:rPr lang="en-US" sz="2400" dirty="0"/>
              <a:t>Albuterol, terbutaline</a:t>
            </a:r>
          </a:p>
          <a:p>
            <a:pPr lvl="0"/>
            <a:endParaRPr lang="en-US" sz="2800" dirty="0"/>
          </a:p>
          <a:p>
            <a:endParaRPr lang="en-US" sz="2800" dirty="0"/>
          </a:p>
          <a:p>
            <a:endParaRPr lang="en-US" sz="2800" dirty="0"/>
          </a:p>
        </p:txBody>
      </p:sp>
    </p:spTree>
    <p:extLst>
      <p:ext uri="{BB962C8B-B14F-4D97-AF65-F5344CB8AC3E}">
        <p14:creationId xmlns:p14="http://schemas.microsoft.com/office/powerpoint/2010/main" val="1070121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033" y="109174"/>
            <a:ext cx="10058400" cy="779097"/>
          </a:xfrm>
        </p:spPr>
        <p:txBody>
          <a:bodyPr/>
          <a:lstStyle/>
          <a:p>
            <a:r>
              <a:rPr lang="en-US" sz="4000" dirty="0" err="1"/>
              <a:t>Cont</a:t>
            </a:r>
            <a:r>
              <a:rPr lang="en-US" sz="4000" dirty="0"/>
              <a:t>’</a:t>
            </a:r>
            <a:endParaRPr lang="en-US" dirty="0"/>
          </a:p>
        </p:txBody>
      </p:sp>
      <p:sp>
        <p:nvSpPr>
          <p:cNvPr id="3" name="Content Placeholder 2"/>
          <p:cNvSpPr>
            <a:spLocks noGrp="1"/>
          </p:cNvSpPr>
          <p:nvPr>
            <p:ph idx="1"/>
          </p:nvPr>
        </p:nvSpPr>
        <p:spPr>
          <a:xfrm>
            <a:off x="313509" y="731520"/>
            <a:ext cx="11521440" cy="5799906"/>
          </a:xfrm>
        </p:spPr>
        <p:txBody>
          <a:bodyPr/>
          <a:lstStyle/>
          <a:p>
            <a:r>
              <a:rPr lang="en-US" sz="2800" b="1" dirty="0"/>
              <a:t>When the patient has ineffective airway clearance related to bronchospasms, ineffective cough and increased mucus production: </a:t>
            </a:r>
          </a:p>
          <a:p>
            <a:pPr lvl="1"/>
            <a:r>
              <a:rPr lang="en-US" sz="2800" dirty="0"/>
              <a:t>Ensure absence of possible allergen to reduce the severity of attack. </a:t>
            </a:r>
          </a:p>
          <a:p>
            <a:pPr lvl="1"/>
            <a:r>
              <a:rPr lang="en-US" sz="2800" dirty="0"/>
              <a:t>Assess patient’s ability to expectorate secretions noting the character, quantity and </a:t>
            </a:r>
            <a:r>
              <a:rPr lang="en-US" sz="2800" dirty="0" err="1"/>
              <a:t>odour</a:t>
            </a:r>
            <a:r>
              <a:rPr lang="en-US" sz="2800" dirty="0"/>
              <a:t> of the secretions to rule out any infection. </a:t>
            </a:r>
          </a:p>
          <a:p>
            <a:pPr lvl="1"/>
            <a:r>
              <a:rPr lang="en-US" sz="2800" dirty="0"/>
              <a:t>Carry out culture and sensitivity tests and treat with appropriate antibiotics. </a:t>
            </a:r>
          </a:p>
          <a:p>
            <a:r>
              <a:rPr lang="en-US" sz="2800" b="1" dirty="0"/>
              <a:t>When the patient becomes anxious due to difficulty in breathing: </a:t>
            </a:r>
          </a:p>
          <a:p>
            <a:pPr lvl="1"/>
            <a:r>
              <a:rPr lang="en-US" sz="2700" dirty="0"/>
              <a:t>Give simple, concise explanations to situations and procedures to alleviate anxiety. </a:t>
            </a:r>
          </a:p>
          <a:p>
            <a:pPr marL="0" indent="0">
              <a:buNone/>
            </a:pPr>
            <a:endParaRPr lang="en-US" sz="2800" dirty="0"/>
          </a:p>
        </p:txBody>
      </p:sp>
    </p:spTree>
    <p:extLst>
      <p:ext uri="{BB962C8B-B14F-4D97-AF65-F5344CB8AC3E}">
        <p14:creationId xmlns:p14="http://schemas.microsoft.com/office/powerpoint/2010/main" val="1550622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09728"/>
          </a:xfrm>
        </p:spPr>
        <p:txBody>
          <a:bodyPr/>
          <a:lstStyle/>
          <a:p>
            <a:endParaRPr lang="en-US" dirty="0"/>
          </a:p>
        </p:txBody>
      </p:sp>
      <p:sp>
        <p:nvSpPr>
          <p:cNvPr id="3" name="Content Placeholder 2"/>
          <p:cNvSpPr>
            <a:spLocks noGrp="1"/>
          </p:cNvSpPr>
          <p:nvPr>
            <p:ph idx="1"/>
          </p:nvPr>
        </p:nvSpPr>
        <p:spPr>
          <a:xfrm>
            <a:off x="465906" y="1254033"/>
            <a:ext cx="11016345" cy="5460275"/>
          </a:xfrm>
        </p:spPr>
        <p:txBody>
          <a:bodyPr/>
          <a:lstStyle/>
          <a:p>
            <a:pPr lvl="1"/>
            <a:r>
              <a:rPr lang="en-US" sz="2400" dirty="0"/>
              <a:t>Provide reassurance by staying with the patient and allowing full participation. </a:t>
            </a:r>
          </a:p>
          <a:p>
            <a:r>
              <a:rPr lang="en-US" sz="2800" dirty="0"/>
              <a:t>When there is risk of infection due to impaired airway clearance: </a:t>
            </a:r>
          </a:p>
          <a:p>
            <a:pPr lvl="1"/>
            <a:r>
              <a:rPr lang="en-US" sz="2400" dirty="0"/>
              <a:t>Assess for infection, do culture and sensitivity tests and give the appropriate antibiotics </a:t>
            </a:r>
          </a:p>
          <a:p>
            <a:r>
              <a:rPr lang="en-US" sz="2800" dirty="0"/>
              <a:t>When the patient has a knowledge deficit on the management of asthma: </a:t>
            </a:r>
          </a:p>
          <a:p>
            <a:pPr lvl="1"/>
            <a:r>
              <a:rPr lang="en-US" sz="2400" dirty="0"/>
              <a:t>Teach patient and relatives about the important aspects of management. </a:t>
            </a:r>
          </a:p>
          <a:p>
            <a:pPr lvl="1"/>
            <a:r>
              <a:rPr lang="en-US" sz="2400" dirty="0"/>
              <a:t>Enlighten patient on what asthma is, good asthma control, management and medication and their safe use. </a:t>
            </a:r>
          </a:p>
          <a:p>
            <a:pPr marL="0" indent="0">
              <a:buNone/>
            </a:pPr>
            <a:endParaRPr lang="en-US" sz="2800" dirty="0"/>
          </a:p>
        </p:txBody>
      </p:sp>
    </p:spTree>
    <p:extLst>
      <p:ext uri="{BB962C8B-B14F-4D97-AF65-F5344CB8AC3E}">
        <p14:creationId xmlns:p14="http://schemas.microsoft.com/office/powerpoint/2010/main" val="902625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573221"/>
          </a:xfrm>
        </p:spPr>
        <p:txBody>
          <a:bodyPr/>
          <a:lstStyle/>
          <a:p>
            <a:endParaRPr lang="en-US"/>
          </a:p>
        </p:txBody>
      </p:sp>
      <p:sp>
        <p:nvSpPr>
          <p:cNvPr id="3" name="Content Placeholder 2"/>
          <p:cNvSpPr>
            <a:spLocks noGrp="1"/>
          </p:cNvSpPr>
          <p:nvPr>
            <p:ph idx="1"/>
          </p:nvPr>
        </p:nvSpPr>
        <p:spPr>
          <a:xfrm>
            <a:off x="609600" y="695459"/>
            <a:ext cx="10972800" cy="6014434"/>
          </a:xfrm>
        </p:spPr>
        <p:txBody>
          <a:bodyPr/>
          <a:lstStyle/>
          <a:p>
            <a:r>
              <a:rPr lang="en-US" dirty="0"/>
              <a:t>Obstructive airway disease</a:t>
            </a:r>
          </a:p>
          <a:p>
            <a:pPr marL="638175" lvl="2" indent="-342900">
              <a:buClr>
                <a:schemeClr val="tx2"/>
              </a:buClr>
            </a:pPr>
            <a:r>
              <a:rPr lang="en-US" sz="2800" dirty="0" smtClean="0"/>
              <a:t>Bronchitis</a:t>
            </a:r>
          </a:p>
          <a:p>
            <a:pPr marL="638175" lvl="2" indent="-342900">
              <a:buClr>
                <a:schemeClr val="tx2"/>
              </a:buClr>
            </a:pPr>
            <a:r>
              <a:rPr lang="en-US" sz="2800" dirty="0" smtClean="0"/>
              <a:t>Chronic obstructive pulmonary disease (chronic bronchitis and emphysema)</a:t>
            </a:r>
          </a:p>
          <a:p>
            <a:pPr marL="638175" lvl="2" indent="-342900">
              <a:buClr>
                <a:schemeClr val="tx2"/>
              </a:buClr>
            </a:pPr>
            <a:r>
              <a:rPr lang="en-US" sz="2800" dirty="0" smtClean="0"/>
              <a:t>Bronchial asthma</a:t>
            </a:r>
          </a:p>
          <a:p>
            <a:pPr marL="638175" lvl="2" indent="-342900">
              <a:buClr>
                <a:schemeClr val="tx2"/>
              </a:buClr>
            </a:pPr>
            <a:r>
              <a:rPr lang="en-US" sz="2800" dirty="0" smtClean="0"/>
              <a:t>Status </a:t>
            </a:r>
            <a:r>
              <a:rPr lang="en-US" sz="2800" dirty="0" err="1" smtClean="0"/>
              <a:t>asthmaticus</a:t>
            </a:r>
            <a:endParaRPr lang="en-US" sz="2800" dirty="0" smtClean="0"/>
          </a:p>
          <a:p>
            <a:pPr marL="638175" lvl="2" indent="-342900">
              <a:buClr>
                <a:schemeClr val="tx2"/>
              </a:buClr>
            </a:pPr>
            <a:r>
              <a:rPr lang="en-US" sz="2800" dirty="0" smtClean="0"/>
              <a:t>bronchiolitis</a:t>
            </a:r>
          </a:p>
          <a:p>
            <a:pPr marL="638175" lvl="2" indent="-342900">
              <a:buClr>
                <a:schemeClr val="tx2"/>
              </a:buClr>
            </a:pPr>
            <a:r>
              <a:rPr lang="en-US" sz="2800" dirty="0" smtClean="0"/>
              <a:t>Emphysema</a:t>
            </a:r>
          </a:p>
          <a:p>
            <a:pPr marL="638175" lvl="2" indent="-342900">
              <a:buClr>
                <a:schemeClr val="tx2"/>
              </a:buClr>
            </a:pPr>
            <a:r>
              <a:rPr lang="en-US" sz="2800" dirty="0" smtClean="0"/>
              <a:t>Pneumothorax</a:t>
            </a:r>
          </a:p>
          <a:p>
            <a:pPr marL="638175" lvl="2" indent="-342900">
              <a:buClr>
                <a:schemeClr val="tx2"/>
              </a:buClr>
            </a:pPr>
            <a:r>
              <a:rPr lang="en-US" sz="2800" dirty="0" smtClean="0"/>
              <a:t>Atelectasis</a:t>
            </a:r>
          </a:p>
          <a:p>
            <a:pPr marL="638175" lvl="2" indent="-342900">
              <a:buClr>
                <a:schemeClr val="tx2"/>
              </a:buClr>
            </a:pPr>
            <a:r>
              <a:rPr lang="en-US" sz="2800" dirty="0" smtClean="0"/>
              <a:t>Bronchiectasis</a:t>
            </a:r>
            <a:endParaRPr lang="en-US" sz="2800" dirty="0"/>
          </a:p>
          <a:p>
            <a:pPr lvl="2"/>
            <a:endParaRPr lang="en-US" sz="2400" dirty="0"/>
          </a:p>
          <a:p>
            <a:pPr lvl="1"/>
            <a:endParaRPr lang="en-US" sz="2800" dirty="0"/>
          </a:p>
        </p:txBody>
      </p:sp>
    </p:spTree>
    <p:extLst>
      <p:ext uri="{BB962C8B-B14F-4D97-AF65-F5344CB8AC3E}">
        <p14:creationId xmlns:p14="http://schemas.microsoft.com/office/powerpoint/2010/main" val="37152879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83327" y="1379624"/>
            <a:ext cx="11116490" cy="5138737"/>
          </a:xfrm>
        </p:spPr>
        <p:txBody>
          <a:bodyPr/>
          <a:lstStyle/>
          <a:p>
            <a:pPr marL="684213" indent="-457200" algn="just" defTabSz="688975">
              <a:lnSpc>
                <a:spcPct val="120000"/>
              </a:lnSpc>
            </a:pPr>
            <a:r>
              <a:rPr lang="en-US" altLang="en-US" sz="2800" b="1" dirty="0"/>
              <a:t>Xanthine drugs (example: theophylline) : </a:t>
            </a:r>
          </a:p>
          <a:p>
            <a:pPr marL="684213" indent="-457200" algn="just" defTabSz="688975">
              <a:lnSpc>
                <a:spcPct val="120000"/>
              </a:lnSpc>
            </a:pPr>
            <a:r>
              <a:rPr lang="en-US" altLang="en-US" sz="2800" dirty="0"/>
              <a:t> Cause bronchodilation and also inhibit the late phase of asthma. </a:t>
            </a:r>
          </a:p>
          <a:p>
            <a:pPr marL="684213" indent="-457200" algn="just" defTabSz="688975">
              <a:lnSpc>
                <a:spcPct val="120000"/>
              </a:lnSpc>
            </a:pPr>
            <a:r>
              <a:rPr lang="en-US" altLang="en-US" sz="2800" b="1" dirty="0" err="1"/>
              <a:t>Cromolyn</a:t>
            </a:r>
            <a:r>
              <a:rPr lang="en-US" altLang="en-US" sz="2800" b="1" dirty="0"/>
              <a:t> sodium </a:t>
            </a:r>
          </a:p>
          <a:p>
            <a:pPr marL="684213" indent="-457200" algn="just" defTabSz="688975">
              <a:lnSpc>
                <a:spcPct val="120000"/>
              </a:lnSpc>
            </a:pPr>
            <a:r>
              <a:rPr lang="en-US" altLang="en-US" sz="2800" dirty="0"/>
              <a:t>Anti-inflammatory agent that blocks both the early and late phase of asthma. The mechanism of action is unclear but may involve mast cell function or responsiveness to allergens.</a:t>
            </a:r>
          </a:p>
          <a:p>
            <a:pPr marL="684213" indent="-457200" algn="just" defTabSz="688975">
              <a:lnSpc>
                <a:spcPct val="120000"/>
              </a:lnSpc>
            </a:pPr>
            <a:r>
              <a:rPr lang="en-US" altLang="en-US" sz="2800" b="1" dirty="0"/>
              <a:t>Anti-inflammatory drugs (corticosteroids) : </a:t>
            </a:r>
          </a:p>
          <a:p>
            <a:pPr marL="684213" indent="-457200" algn="just" defTabSz="688975">
              <a:lnSpc>
                <a:spcPct val="120000"/>
              </a:lnSpc>
            </a:pPr>
            <a:r>
              <a:rPr lang="en-US" altLang="en-US" sz="2800" dirty="0"/>
              <a:t>Used orally or by inhalation to blunt the inflammatory response of asthma. </a:t>
            </a:r>
          </a:p>
          <a:p>
            <a:pPr marL="684213" indent="-457200" algn="just" defTabSz="688975">
              <a:lnSpc>
                <a:spcPct val="120000"/>
              </a:lnSpc>
            </a:pPr>
            <a:endParaRPr lang="en-US" altLang="en-US" sz="2800" dirty="0"/>
          </a:p>
          <a:p>
            <a:endParaRPr lang="en-US" sz="2800" dirty="0"/>
          </a:p>
        </p:txBody>
      </p:sp>
    </p:spTree>
    <p:extLst>
      <p:ext uri="{BB962C8B-B14F-4D97-AF65-F5344CB8AC3E}">
        <p14:creationId xmlns:p14="http://schemas.microsoft.com/office/powerpoint/2010/main" val="22190787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eaLnBrk="1" hangingPunct="1">
              <a:lnSpc>
                <a:spcPct val="130000"/>
              </a:lnSpc>
              <a:buClr>
                <a:schemeClr val="hlink"/>
              </a:buClr>
            </a:pPr>
            <a:r>
              <a:rPr lang="en-US" altLang="en-US" sz="2800" b="1" dirty="0"/>
              <a:t>Leukotrienes modifiers (example: </a:t>
            </a:r>
            <a:r>
              <a:rPr lang="en-US" altLang="en-US" sz="2800" b="1" dirty="0" err="1"/>
              <a:t>Zafirlukast</a:t>
            </a:r>
            <a:r>
              <a:rPr lang="en-US" altLang="en-US" sz="2800" b="1" dirty="0"/>
              <a:t>) :</a:t>
            </a:r>
          </a:p>
          <a:p>
            <a:pPr algn="just" eaLnBrk="1" hangingPunct="1">
              <a:lnSpc>
                <a:spcPct val="130000"/>
              </a:lnSpc>
              <a:buClr>
                <a:schemeClr val="hlink"/>
              </a:buClr>
            </a:pPr>
            <a:r>
              <a:rPr lang="en-US" altLang="en-US" sz="2800" dirty="0"/>
              <a:t>New class of agents that blocks the synthesis of the key inflammatory mediators, leukotrienes.</a:t>
            </a:r>
          </a:p>
          <a:p>
            <a:endParaRPr lang="en-US" sz="2800" dirty="0"/>
          </a:p>
        </p:txBody>
      </p:sp>
    </p:spTree>
    <p:extLst>
      <p:ext uri="{BB962C8B-B14F-4D97-AF65-F5344CB8AC3E}">
        <p14:creationId xmlns:p14="http://schemas.microsoft.com/office/powerpoint/2010/main" val="3262544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p:txBody>
          <a:bodyPr/>
          <a:lstStyle/>
          <a:p>
            <a:pPr eaLnBrk="1" hangingPunct="1">
              <a:lnSpc>
                <a:spcPct val="90000"/>
              </a:lnSpc>
            </a:pPr>
            <a:r>
              <a:rPr lang="en-US" altLang="en-US" sz="2800" i="1" dirty="0"/>
              <a:t>Severe acute Asthma (status asthmatics), </a:t>
            </a:r>
            <a:r>
              <a:rPr lang="en-US" altLang="en-US" sz="2800" dirty="0"/>
              <a:t>which is a life-threatening condition of prolonged bronchospasm that is often not responsive to drug therapy.</a:t>
            </a:r>
          </a:p>
          <a:p>
            <a:pPr eaLnBrk="1" hangingPunct="1">
              <a:lnSpc>
                <a:spcPct val="90000"/>
              </a:lnSpc>
            </a:pPr>
            <a:r>
              <a:rPr lang="en-US" altLang="en-US" sz="2800" i="1" dirty="0"/>
              <a:t>Pneumothorax : </a:t>
            </a:r>
            <a:r>
              <a:rPr lang="en-US" altLang="en-US" sz="2800" dirty="0"/>
              <a:t>is also a possible consequence as a result of lung pressure increases that can result from the extreme difficulty involved in expiration during a prolonged asthma attack. </a:t>
            </a:r>
          </a:p>
          <a:p>
            <a:pPr eaLnBrk="1" hangingPunct="1">
              <a:lnSpc>
                <a:spcPct val="90000"/>
              </a:lnSpc>
            </a:pPr>
            <a:r>
              <a:rPr lang="en-US" altLang="en-US" sz="2800" dirty="0"/>
              <a:t>Respiratory failure: marked hypoxemia and acidosis might occur.</a:t>
            </a:r>
          </a:p>
        </p:txBody>
      </p:sp>
      <p:sp>
        <p:nvSpPr>
          <p:cNvPr id="55301" name="Rectangle 5"/>
          <p:cNvSpPr>
            <a:spLocks noRot="1" noChangeArrowheads="1"/>
          </p:cNvSpPr>
          <p:nvPr/>
        </p:nvSpPr>
        <p:spPr bwMode="auto">
          <a:xfrm>
            <a:off x="609600" y="346167"/>
            <a:ext cx="9958251" cy="1169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90000"/>
              </a:lnSpc>
              <a:buFont typeface="Wingdings" panose="05000000000000000000" pitchFamily="2" charset="2"/>
              <a:buNone/>
            </a:pPr>
            <a:r>
              <a:rPr lang="en-US" altLang="en-US" sz="4000" b="1" dirty="0">
                <a:solidFill>
                  <a:srgbClr val="002060"/>
                </a:solidFill>
              </a:rPr>
              <a:t>Complications of asthma</a:t>
            </a:r>
          </a:p>
        </p:txBody>
      </p:sp>
    </p:spTree>
    <p:extLst>
      <p:ext uri="{BB962C8B-B14F-4D97-AF65-F5344CB8AC3E}">
        <p14:creationId xmlns:p14="http://schemas.microsoft.com/office/powerpoint/2010/main" val="30537031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8" presetClass="entr" presetSubtype="6" fill="hold" nodeType="clickEffect">
                                  <p:stCondLst>
                                    <p:cond delay="0"/>
                                  </p:stCondLst>
                                  <p:childTnLst>
                                    <p:set>
                                      <p:cBhvr>
                                        <p:cTn id="10" dur="1" fill="hold">
                                          <p:stCondLst>
                                            <p:cond delay="0"/>
                                          </p:stCondLst>
                                        </p:cTn>
                                        <p:tgtEl>
                                          <p:spTgt spid="55299">
                                            <p:txEl>
                                              <p:pRg st="0" end="0"/>
                                            </p:txEl>
                                          </p:spTgt>
                                        </p:tgtEl>
                                        <p:attrNameLst>
                                          <p:attrName>style.visibility</p:attrName>
                                        </p:attrNameLst>
                                      </p:cBhvr>
                                      <p:to>
                                        <p:strVal val="visible"/>
                                      </p:to>
                                    </p:set>
                                    <p:animEffect transition="in" filter="strips(downRight)">
                                      <p:cBhvr>
                                        <p:cTn id="11" dur="500"/>
                                        <p:tgtEl>
                                          <p:spTgt spid="55299">
                                            <p:txEl>
                                              <p:pRg st="0" end="0"/>
                                            </p:txEl>
                                          </p:spTgt>
                                        </p:tgtEl>
                                      </p:cBhvr>
                                    </p:animEffect>
                                  </p:childTnLst>
                                </p:cTn>
                              </p:par>
                              <p:par>
                                <p:cTn id="12" presetID="18" presetClass="entr" presetSubtype="6" fill="hold" nodeType="withEffect">
                                  <p:stCondLst>
                                    <p:cond delay="0"/>
                                  </p:stCondLst>
                                  <p:childTnLst>
                                    <p:set>
                                      <p:cBhvr>
                                        <p:cTn id="13" dur="1" fill="hold">
                                          <p:stCondLst>
                                            <p:cond delay="0"/>
                                          </p:stCondLst>
                                        </p:cTn>
                                        <p:tgtEl>
                                          <p:spTgt spid="55299">
                                            <p:txEl>
                                              <p:pRg st="1" end="1"/>
                                            </p:txEl>
                                          </p:spTgt>
                                        </p:tgtEl>
                                        <p:attrNameLst>
                                          <p:attrName>style.visibility</p:attrName>
                                        </p:attrNameLst>
                                      </p:cBhvr>
                                      <p:to>
                                        <p:strVal val="visible"/>
                                      </p:to>
                                    </p:set>
                                    <p:animEffect transition="in" filter="strips(downRight)">
                                      <p:cBhvr>
                                        <p:cTn id="14" dur="500"/>
                                        <p:tgtEl>
                                          <p:spTgt spid="55299">
                                            <p:txEl>
                                              <p:pRg st="1" end="1"/>
                                            </p:txEl>
                                          </p:spTgt>
                                        </p:tgtEl>
                                      </p:cBhvr>
                                    </p:animEffect>
                                  </p:childTnLst>
                                </p:cTn>
                              </p:par>
                              <p:par>
                                <p:cTn id="15" presetID="18" presetClass="entr" presetSubtype="6" fill="hold" nodeType="withEffect">
                                  <p:stCondLst>
                                    <p:cond delay="0"/>
                                  </p:stCondLst>
                                  <p:childTnLst>
                                    <p:set>
                                      <p:cBhvr>
                                        <p:cTn id="16" dur="1" fill="hold">
                                          <p:stCondLst>
                                            <p:cond delay="0"/>
                                          </p:stCondLst>
                                        </p:cTn>
                                        <p:tgtEl>
                                          <p:spTgt spid="55299">
                                            <p:txEl>
                                              <p:pRg st="2" end="2"/>
                                            </p:txEl>
                                          </p:spTgt>
                                        </p:tgtEl>
                                        <p:attrNameLst>
                                          <p:attrName>style.visibility</p:attrName>
                                        </p:attrNameLst>
                                      </p:cBhvr>
                                      <p:to>
                                        <p:strVal val="visible"/>
                                      </p:to>
                                    </p:set>
                                    <p:animEffect transition="in" filter="strips(downRight)">
                                      <p:cBhvr>
                                        <p:cTn id="17"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sz="2800" b="1" dirty="0"/>
              <a:t>STATUS ASTHMATICUS</a:t>
            </a:r>
            <a:r>
              <a:rPr lang="en-US" sz="2800" dirty="0"/>
              <a:t> </a:t>
            </a:r>
          </a:p>
        </p:txBody>
      </p:sp>
    </p:spTree>
    <p:extLst>
      <p:ext uri="{BB962C8B-B14F-4D97-AF65-F5344CB8AC3E}">
        <p14:creationId xmlns:p14="http://schemas.microsoft.com/office/powerpoint/2010/main" val="1530982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p>
        </p:txBody>
      </p:sp>
      <p:sp>
        <p:nvSpPr>
          <p:cNvPr id="3" name="Content Placeholder 2"/>
          <p:cNvSpPr>
            <a:spLocks noGrp="1"/>
          </p:cNvSpPr>
          <p:nvPr>
            <p:ph idx="1"/>
          </p:nvPr>
        </p:nvSpPr>
        <p:spPr/>
        <p:txBody>
          <a:bodyPr/>
          <a:lstStyle/>
          <a:p>
            <a:r>
              <a:rPr lang="en-US" dirty="0"/>
              <a:t>Status asthmaticus is severe bronchial asthma that is unresponsive to conventional therapy and lasts for more than 24 hours. </a:t>
            </a:r>
            <a:r>
              <a:rPr lang="en-US" b="1" dirty="0"/>
              <a:t> </a:t>
            </a:r>
            <a:endParaRPr lang="en-US" dirty="0"/>
          </a:p>
        </p:txBody>
      </p:sp>
    </p:spTree>
    <p:extLst>
      <p:ext uri="{BB962C8B-B14F-4D97-AF65-F5344CB8AC3E}">
        <p14:creationId xmlns:p14="http://schemas.microsoft.com/office/powerpoint/2010/main" val="37344679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Pathophysiology </a:t>
            </a:r>
          </a:p>
        </p:txBody>
      </p:sp>
      <p:sp>
        <p:nvSpPr>
          <p:cNvPr id="3" name="Content Placeholder 2"/>
          <p:cNvSpPr>
            <a:spLocks noGrp="1"/>
          </p:cNvSpPr>
          <p:nvPr>
            <p:ph idx="1"/>
          </p:nvPr>
        </p:nvSpPr>
        <p:spPr/>
        <p:txBody>
          <a:bodyPr/>
          <a:lstStyle/>
          <a:p>
            <a:r>
              <a:rPr lang="en-US" dirty="0"/>
              <a:t>There is narrowing of bronchus, with bronchospasms and swelling. </a:t>
            </a:r>
            <a:endParaRPr lang="en-US" dirty="0" smtClean="0"/>
          </a:p>
          <a:p>
            <a:r>
              <a:rPr lang="en-US" dirty="0" smtClean="0"/>
              <a:t>Increased </a:t>
            </a:r>
            <a:r>
              <a:rPr lang="en-US" dirty="0"/>
              <a:t>mucus production limits air movement and patient ends up with </a:t>
            </a:r>
            <a:r>
              <a:rPr lang="en-US" dirty="0" err="1"/>
              <a:t>hypoxaemia</a:t>
            </a:r>
            <a:r>
              <a:rPr lang="en-US" dirty="0"/>
              <a:t>. </a:t>
            </a:r>
            <a:endParaRPr lang="en-US" dirty="0" smtClean="0"/>
          </a:p>
          <a:p>
            <a:r>
              <a:rPr lang="en-US" dirty="0" smtClean="0"/>
              <a:t>Patient </a:t>
            </a:r>
            <a:r>
              <a:rPr lang="en-US" dirty="0"/>
              <a:t>presents with respiratory alkalosis initially and as condition persists progresses to acidosis. </a:t>
            </a:r>
          </a:p>
        </p:txBody>
      </p:sp>
    </p:spTree>
    <p:extLst>
      <p:ext uri="{BB962C8B-B14F-4D97-AF65-F5344CB8AC3E}">
        <p14:creationId xmlns:p14="http://schemas.microsoft.com/office/powerpoint/2010/main" val="1943696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include</a:t>
            </a:r>
          </a:p>
        </p:txBody>
      </p:sp>
      <p:sp>
        <p:nvSpPr>
          <p:cNvPr id="3" name="Content Placeholder 2"/>
          <p:cNvSpPr>
            <a:spLocks noGrp="1"/>
          </p:cNvSpPr>
          <p:nvPr>
            <p:ph idx="1"/>
          </p:nvPr>
        </p:nvSpPr>
        <p:spPr/>
        <p:txBody>
          <a:bodyPr/>
          <a:lstStyle/>
          <a:p>
            <a:pPr lvl="0"/>
            <a:r>
              <a:rPr lang="en-US" dirty="0"/>
              <a:t>Infection that is not resolved </a:t>
            </a:r>
          </a:p>
          <a:p>
            <a:pPr lvl="0"/>
            <a:r>
              <a:rPr lang="en-US" dirty="0"/>
              <a:t>Anxiety </a:t>
            </a:r>
          </a:p>
          <a:p>
            <a:pPr lvl="0"/>
            <a:r>
              <a:rPr lang="en-US" dirty="0"/>
              <a:t>Dehydration </a:t>
            </a:r>
          </a:p>
          <a:p>
            <a:pPr lvl="0"/>
            <a:r>
              <a:rPr lang="en-US" dirty="0"/>
              <a:t>Increased beta block </a:t>
            </a:r>
          </a:p>
          <a:p>
            <a:pPr lvl="0"/>
            <a:r>
              <a:rPr lang="en-US" dirty="0"/>
              <a:t>Non specific irritant </a:t>
            </a:r>
          </a:p>
          <a:p>
            <a:r>
              <a:rPr lang="en-US" dirty="0"/>
              <a:t>Use of aspirin </a:t>
            </a:r>
          </a:p>
          <a:p>
            <a:endParaRPr lang="en-US" dirty="0"/>
          </a:p>
        </p:txBody>
      </p:sp>
    </p:spTree>
    <p:extLst>
      <p:ext uri="{BB962C8B-B14F-4D97-AF65-F5344CB8AC3E}">
        <p14:creationId xmlns:p14="http://schemas.microsoft.com/office/powerpoint/2010/main" val="18827103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 </a:t>
            </a:r>
          </a:p>
        </p:txBody>
      </p:sp>
      <p:sp>
        <p:nvSpPr>
          <p:cNvPr id="3" name="Content Placeholder 2"/>
          <p:cNvSpPr>
            <a:spLocks noGrp="1"/>
          </p:cNvSpPr>
          <p:nvPr>
            <p:ph idx="1"/>
          </p:nvPr>
        </p:nvSpPr>
        <p:spPr>
          <a:xfrm>
            <a:off x="718456" y="1593669"/>
            <a:ext cx="10863943" cy="4537256"/>
          </a:xfrm>
        </p:spPr>
        <p:txBody>
          <a:bodyPr/>
          <a:lstStyle/>
          <a:p>
            <a:r>
              <a:rPr lang="en-US" altLang="en-US" sz="3100" dirty="0"/>
              <a:t>Marked respiratory distress</a:t>
            </a:r>
          </a:p>
          <a:p>
            <a:r>
              <a:rPr lang="en-US" altLang="en-US" sz="3100" dirty="0"/>
              <a:t>Cyanosis</a:t>
            </a:r>
          </a:p>
          <a:p>
            <a:r>
              <a:rPr lang="en-US" altLang="en-US" sz="3100" dirty="0"/>
              <a:t>Marked wheezing </a:t>
            </a:r>
          </a:p>
          <a:p>
            <a:r>
              <a:rPr lang="en-US" altLang="en-US" sz="3100" dirty="0"/>
              <a:t>Absence of breath sounds</a:t>
            </a:r>
          </a:p>
          <a:p>
            <a:endParaRPr lang="en-US" dirty="0"/>
          </a:p>
          <a:p>
            <a:endParaRPr lang="en-US" dirty="0"/>
          </a:p>
        </p:txBody>
      </p:sp>
    </p:spTree>
    <p:extLst>
      <p:ext uri="{BB962C8B-B14F-4D97-AF65-F5344CB8AC3E}">
        <p14:creationId xmlns:p14="http://schemas.microsoft.com/office/powerpoint/2010/main" val="40223951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Management </a:t>
            </a:r>
            <a:endParaRPr lang="en-US" dirty="0"/>
          </a:p>
        </p:txBody>
      </p:sp>
      <p:sp>
        <p:nvSpPr>
          <p:cNvPr id="3" name="Content Placeholder 2"/>
          <p:cNvSpPr>
            <a:spLocks noGrp="1"/>
          </p:cNvSpPr>
          <p:nvPr>
            <p:ph idx="1"/>
          </p:nvPr>
        </p:nvSpPr>
        <p:spPr>
          <a:xfrm>
            <a:off x="609600" y="1417638"/>
            <a:ext cx="10972800" cy="4713287"/>
          </a:xfrm>
        </p:spPr>
        <p:txBody>
          <a:bodyPr/>
          <a:lstStyle/>
          <a:p>
            <a:pPr lvl="0"/>
            <a:r>
              <a:rPr lang="en-US" sz="2800" dirty="0"/>
              <a:t>Patient is admitted, preferably in a pulmonary ICU. </a:t>
            </a:r>
          </a:p>
          <a:p>
            <a:pPr lvl="0"/>
            <a:r>
              <a:rPr lang="en-US" sz="2800" dirty="0"/>
              <a:t>Intravenous fluids are given to replace lost fluids. </a:t>
            </a:r>
          </a:p>
          <a:p>
            <a:pPr lvl="0"/>
            <a:r>
              <a:rPr lang="en-US" sz="2800" dirty="0" err="1"/>
              <a:t>Nebulisation</a:t>
            </a:r>
            <a:r>
              <a:rPr lang="en-US" sz="2800" dirty="0"/>
              <a:t> can be attempted if not initially used to cause bronchodilation. </a:t>
            </a:r>
          </a:p>
          <a:p>
            <a:pPr lvl="0"/>
            <a:r>
              <a:rPr lang="en-US" sz="2800" dirty="0"/>
              <a:t>Low humidified oxygen is used where </a:t>
            </a:r>
            <a:r>
              <a:rPr lang="en-US" sz="2800" dirty="0" err="1"/>
              <a:t>dyspnoea</a:t>
            </a:r>
            <a:r>
              <a:rPr lang="en-US" sz="2800" dirty="0"/>
              <a:t> is marked. With poor ventilation, treat with </a:t>
            </a:r>
            <a:r>
              <a:rPr lang="en-US" sz="2800" dirty="0" err="1"/>
              <a:t>endotrachial</a:t>
            </a:r>
            <a:r>
              <a:rPr lang="en-US" sz="2800" dirty="0"/>
              <a:t> intubation and mechanical ventilation. </a:t>
            </a:r>
          </a:p>
          <a:p>
            <a:pPr lvl="0"/>
            <a:r>
              <a:rPr lang="en-US" sz="2800" dirty="0"/>
              <a:t>Intravenous drip of aminophylline is commenced with </a:t>
            </a:r>
            <a:r>
              <a:rPr lang="en-US" sz="2800" dirty="0" smtClean="0"/>
              <a:t>corticosteroid </a:t>
            </a:r>
            <a:r>
              <a:rPr lang="en-US" sz="2800" dirty="0"/>
              <a:t>to restore bronchial reactivity. </a:t>
            </a:r>
          </a:p>
        </p:txBody>
      </p:sp>
    </p:spTree>
    <p:extLst>
      <p:ext uri="{BB962C8B-B14F-4D97-AF65-F5344CB8AC3E}">
        <p14:creationId xmlns:p14="http://schemas.microsoft.com/office/powerpoint/2010/main" val="14669550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sz="3200" dirty="0"/>
              <a:t>Mucolytic may also be used to help in the removal of secretions. </a:t>
            </a:r>
          </a:p>
          <a:p>
            <a:pPr lvl="0"/>
            <a:r>
              <a:rPr lang="en-US" sz="3200" dirty="0"/>
              <a:t>Antibiotics are used for treatment of underlying respiratory infection or prophylactically. </a:t>
            </a:r>
          </a:p>
          <a:p>
            <a:pPr lvl="0"/>
            <a:r>
              <a:rPr lang="en-US" sz="3200" dirty="0"/>
              <a:t>Carry out constant monitoring of the vital signs to identify deviations from normal and also to evaluate the effectiveness of the therapy.</a:t>
            </a:r>
          </a:p>
        </p:txBody>
      </p:sp>
    </p:spTree>
    <p:extLst>
      <p:ext uri="{BB962C8B-B14F-4D97-AF65-F5344CB8AC3E}">
        <p14:creationId xmlns:p14="http://schemas.microsoft.com/office/powerpoint/2010/main" val="1046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b="1" dirty="0" smtClean="0"/>
              <a:t>OBSTRUCTIVE AIRWAY DISEASES</a:t>
            </a:r>
            <a:endParaRPr lang="en-US" b="1" dirty="0"/>
          </a:p>
        </p:txBody>
      </p:sp>
    </p:spTree>
    <p:extLst>
      <p:ext uri="{BB962C8B-B14F-4D97-AF65-F5344CB8AC3E}">
        <p14:creationId xmlns:p14="http://schemas.microsoft.com/office/powerpoint/2010/main" val="37647557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818288"/>
          </a:xfrm>
        </p:spPr>
        <p:txBody>
          <a:bodyPr/>
          <a:lstStyle/>
          <a:p>
            <a:r>
              <a:rPr lang="en-US" sz="4000" dirty="0"/>
              <a:t>EMPHYSEMA </a:t>
            </a:r>
            <a:endParaRPr lang="en-US" dirty="0"/>
          </a:p>
        </p:txBody>
      </p:sp>
      <p:sp>
        <p:nvSpPr>
          <p:cNvPr id="3" name="Content Placeholder 2"/>
          <p:cNvSpPr>
            <a:spLocks noGrp="1"/>
          </p:cNvSpPr>
          <p:nvPr>
            <p:ph idx="1"/>
          </p:nvPr>
        </p:nvSpPr>
        <p:spPr>
          <a:xfrm>
            <a:off x="609600" y="1416676"/>
            <a:ext cx="10972800" cy="4906851"/>
          </a:xfrm>
        </p:spPr>
        <p:txBody>
          <a:bodyPr/>
          <a:lstStyle/>
          <a:p>
            <a:r>
              <a:rPr lang="en-US" sz="2800" dirty="0" smtClean="0"/>
              <a:t>Pulmonary </a:t>
            </a:r>
            <a:r>
              <a:rPr lang="en-US" sz="2800" dirty="0"/>
              <a:t>emphysema is an irreversible distention of the bronchioles, alveolar ducts and alveoli. </a:t>
            </a:r>
          </a:p>
          <a:p>
            <a:r>
              <a:rPr lang="en-US" sz="2800" smtClean="0"/>
              <a:t>This results in increased capacity of the lungs. </a:t>
            </a:r>
          </a:p>
          <a:p>
            <a:r>
              <a:rPr lang="en-US" sz="2800" smtClean="0"/>
              <a:t>In this condition, the alveoli may merge, hence decreasing the surface area. </a:t>
            </a:r>
            <a:endParaRPr lang="en-US" sz="2800" dirty="0"/>
          </a:p>
        </p:txBody>
      </p:sp>
    </p:spTree>
    <p:extLst>
      <p:ext uri="{BB962C8B-B14F-4D97-AF65-F5344CB8AC3E}">
        <p14:creationId xmlns:p14="http://schemas.microsoft.com/office/powerpoint/2010/main" val="4899687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20951"/>
          </a:xfrm>
        </p:spPr>
        <p:txBody>
          <a:bodyPr/>
          <a:lstStyle/>
          <a:p>
            <a:r>
              <a:rPr lang="en-GB" dirty="0" smtClean="0"/>
              <a:t>Pathophysiology </a:t>
            </a:r>
            <a:endParaRPr lang="en-GB" dirty="0"/>
          </a:p>
        </p:txBody>
      </p:sp>
      <p:sp>
        <p:nvSpPr>
          <p:cNvPr id="3" name="Content Placeholder 2"/>
          <p:cNvSpPr>
            <a:spLocks noGrp="1"/>
          </p:cNvSpPr>
          <p:nvPr>
            <p:ph idx="1"/>
          </p:nvPr>
        </p:nvSpPr>
        <p:spPr>
          <a:xfrm>
            <a:off x="609600" y="1043190"/>
            <a:ext cx="10972800" cy="5087736"/>
          </a:xfrm>
        </p:spPr>
        <p:txBody>
          <a:bodyPr/>
          <a:lstStyle/>
          <a:p>
            <a:r>
              <a:rPr lang="en-US" dirty="0"/>
              <a:t>Emphysema is a pathologic diagnosis defined by permanent enlargement of airspaces distal to the terminal </a:t>
            </a:r>
            <a:r>
              <a:rPr lang="en-US" dirty="0" smtClean="0"/>
              <a:t>bronchioles.</a:t>
            </a:r>
          </a:p>
          <a:p>
            <a:r>
              <a:rPr lang="en-US" dirty="0" smtClean="0"/>
              <a:t>This </a:t>
            </a:r>
            <a:r>
              <a:rPr lang="en-US" dirty="0"/>
              <a:t>leads to a dramatic decline in the alveolar surface area available for gas exchange. </a:t>
            </a:r>
            <a:endParaRPr lang="en-US" dirty="0" smtClean="0"/>
          </a:p>
          <a:p>
            <a:r>
              <a:rPr lang="en-US" dirty="0" smtClean="0"/>
              <a:t>Furthermore</a:t>
            </a:r>
            <a:r>
              <a:rPr lang="en-US" dirty="0"/>
              <a:t>, loss of alveoli leads to airflow limitation by 2 mechanisms</a:t>
            </a:r>
            <a:r>
              <a:rPr lang="en-US" dirty="0" smtClean="0"/>
              <a:t>.</a:t>
            </a:r>
          </a:p>
          <a:p>
            <a:r>
              <a:rPr lang="en-US" dirty="0" smtClean="0"/>
              <a:t> </a:t>
            </a:r>
            <a:r>
              <a:rPr lang="en-US" dirty="0"/>
              <a:t>First, loss of the alveolar walls results in a decrease in elastic recoil, which leads to airflow limitation. </a:t>
            </a:r>
            <a:endParaRPr lang="en-US" dirty="0" smtClean="0"/>
          </a:p>
          <a:p>
            <a:r>
              <a:rPr lang="en-US" dirty="0" smtClean="0"/>
              <a:t>Second</a:t>
            </a:r>
            <a:r>
              <a:rPr lang="en-US" dirty="0"/>
              <a:t>, loss of the alveolar supporting structure leads to airway narrowing, which further limits airflow.</a:t>
            </a:r>
            <a:endParaRPr lang="en-GB" dirty="0"/>
          </a:p>
        </p:txBody>
      </p:sp>
    </p:spTree>
    <p:extLst>
      <p:ext uri="{BB962C8B-B14F-4D97-AF65-F5344CB8AC3E}">
        <p14:creationId xmlns:p14="http://schemas.microsoft.com/office/powerpoint/2010/main" val="4508393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Morphological patterns of Emphysema</a:t>
            </a:r>
            <a:endParaRPr lang="en-GB" dirty="0"/>
          </a:p>
        </p:txBody>
      </p:sp>
      <p:sp>
        <p:nvSpPr>
          <p:cNvPr id="3" name="Content Placeholder 2"/>
          <p:cNvSpPr>
            <a:spLocks noGrp="1"/>
          </p:cNvSpPr>
          <p:nvPr>
            <p:ph idx="1"/>
          </p:nvPr>
        </p:nvSpPr>
        <p:spPr/>
        <p:txBody>
          <a:bodyPr/>
          <a:lstStyle/>
          <a:p>
            <a:r>
              <a:rPr lang="en-GB" dirty="0"/>
              <a:t>Emphysema has 3 morphologic patterns:</a:t>
            </a:r>
          </a:p>
          <a:p>
            <a:pPr lvl="1"/>
            <a:r>
              <a:rPr lang="en-GB" dirty="0" err="1"/>
              <a:t>Centriacinar</a:t>
            </a:r>
            <a:endParaRPr lang="en-GB" dirty="0"/>
          </a:p>
          <a:p>
            <a:pPr lvl="1"/>
            <a:r>
              <a:rPr lang="en-GB" dirty="0" err="1"/>
              <a:t>Panacinar</a:t>
            </a:r>
            <a:endParaRPr lang="en-GB" dirty="0"/>
          </a:p>
          <a:p>
            <a:pPr lvl="1"/>
            <a:r>
              <a:rPr lang="en-GB" dirty="0"/>
              <a:t>Distal </a:t>
            </a:r>
            <a:r>
              <a:rPr lang="en-GB" dirty="0" err="1"/>
              <a:t>acinar</a:t>
            </a:r>
            <a:r>
              <a:rPr lang="en-GB" dirty="0"/>
              <a:t>, or </a:t>
            </a:r>
            <a:r>
              <a:rPr lang="en-GB" dirty="0" err="1" smtClean="0"/>
              <a:t>paraseptal</a:t>
            </a:r>
            <a:endParaRPr lang="en-GB" dirty="0" smtClean="0"/>
          </a:p>
          <a:p>
            <a:r>
              <a:rPr lang="en-US" dirty="0" err="1"/>
              <a:t>Centriacinar</a:t>
            </a:r>
            <a:r>
              <a:rPr lang="en-US" dirty="0"/>
              <a:t> emphysema is characterized by focal destruction limited to the respiratory bronchioles and the central portions of the </a:t>
            </a:r>
            <a:r>
              <a:rPr lang="en-US" dirty="0" err="1"/>
              <a:t>acini</a:t>
            </a:r>
            <a:r>
              <a:rPr lang="en-US" dirty="0"/>
              <a:t>. This form of emphysema is associated with cigarette smoking and is typically most severe in the upper lobes</a:t>
            </a:r>
            <a:r>
              <a:rPr lang="en-US" dirty="0" smtClean="0"/>
              <a:t>.</a:t>
            </a:r>
            <a:endParaRPr lang="en-US" dirty="0"/>
          </a:p>
        </p:txBody>
      </p:sp>
    </p:spTree>
    <p:extLst>
      <p:ext uri="{BB962C8B-B14F-4D97-AF65-F5344CB8AC3E}">
        <p14:creationId xmlns:p14="http://schemas.microsoft.com/office/powerpoint/2010/main" val="24900945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err="1"/>
              <a:t>Panacinar</a:t>
            </a:r>
            <a:r>
              <a:rPr lang="en-US" dirty="0"/>
              <a:t> emphysema involves the entire alveolus distal to the terminal bronchiole. </a:t>
            </a:r>
            <a:endParaRPr lang="en-US" dirty="0" smtClean="0"/>
          </a:p>
          <a:p>
            <a:r>
              <a:rPr lang="en-US" dirty="0" smtClean="0"/>
              <a:t>The </a:t>
            </a:r>
            <a:r>
              <a:rPr lang="en-US" dirty="0" err="1"/>
              <a:t>panacinar</a:t>
            </a:r>
            <a:r>
              <a:rPr lang="en-US" dirty="0"/>
              <a:t> type is typically most severe in the lower lung zones and generally develops in patients with homozygous alpha1-antitrypsin (AAT) deficiency.</a:t>
            </a:r>
          </a:p>
          <a:p>
            <a:r>
              <a:rPr lang="en-US" dirty="0"/>
              <a:t>Distal </a:t>
            </a:r>
            <a:r>
              <a:rPr lang="en-US" dirty="0" err="1"/>
              <a:t>acinar</a:t>
            </a:r>
            <a:r>
              <a:rPr lang="en-US" dirty="0"/>
              <a:t> emphysema, or </a:t>
            </a:r>
            <a:r>
              <a:rPr lang="en-US" dirty="0" err="1"/>
              <a:t>paraseptal</a:t>
            </a:r>
            <a:r>
              <a:rPr lang="en-US" dirty="0"/>
              <a:t> emphysema, is the least common form and involves distal airway structures, alveolar ducts, and sacs. </a:t>
            </a:r>
            <a:endParaRPr lang="en-GB" dirty="0"/>
          </a:p>
        </p:txBody>
      </p:sp>
    </p:spTree>
    <p:extLst>
      <p:ext uri="{BB962C8B-B14F-4D97-AF65-F5344CB8AC3E}">
        <p14:creationId xmlns:p14="http://schemas.microsoft.com/office/powerpoint/2010/main" val="39932088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3200" b="1" dirty="0"/>
              <a:t>Predisposing factors: </a:t>
            </a:r>
            <a:r>
              <a:rPr lang="en-US" sz="3200" dirty="0"/>
              <a:t>Smoking, acute inflammation, chronic cough and congenital defects that result in deficiency of proteolytic enzyme in the lungs.</a:t>
            </a:r>
          </a:p>
          <a:p>
            <a:r>
              <a:rPr lang="en-US" sz="3200" dirty="0"/>
              <a:t>Emphysema may also result from rupture of the lung through stab wounds and accidents. </a:t>
            </a:r>
          </a:p>
          <a:p>
            <a:r>
              <a:rPr lang="en-US" sz="3200" dirty="0"/>
              <a:t>Emphysema can be divided into alveolar or interstitial emphysema.</a:t>
            </a:r>
          </a:p>
          <a:p>
            <a:pPr marL="0" indent="0">
              <a:buNone/>
            </a:pPr>
            <a:endParaRPr lang="en-US" sz="3200" dirty="0"/>
          </a:p>
          <a:p>
            <a:endParaRPr lang="en-US" sz="3200" dirty="0"/>
          </a:p>
          <a:p>
            <a:endParaRPr lang="en-US" sz="3200" dirty="0"/>
          </a:p>
        </p:txBody>
      </p:sp>
    </p:spTree>
    <p:extLst>
      <p:ext uri="{BB962C8B-B14F-4D97-AF65-F5344CB8AC3E}">
        <p14:creationId xmlns:p14="http://schemas.microsoft.com/office/powerpoint/2010/main" val="25469470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697" y="122238"/>
            <a:ext cx="10315303" cy="700722"/>
          </a:xfrm>
        </p:spPr>
        <p:txBody>
          <a:bodyPr/>
          <a:lstStyle/>
          <a:p>
            <a:r>
              <a:rPr lang="en-US" sz="4000" dirty="0"/>
              <a:t>Management</a:t>
            </a:r>
            <a:endParaRPr lang="en-US" dirty="0"/>
          </a:p>
        </p:txBody>
      </p:sp>
      <p:sp>
        <p:nvSpPr>
          <p:cNvPr id="3" name="Content Placeholder 2"/>
          <p:cNvSpPr>
            <a:spLocks noGrp="1"/>
          </p:cNvSpPr>
          <p:nvPr>
            <p:ph idx="1"/>
          </p:nvPr>
        </p:nvSpPr>
        <p:spPr>
          <a:xfrm>
            <a:off x="352697" y="1031966"/>
            <a:ext cx="11286309" cy="5551714"/>
          </a:xfrm>
        </p:spPr>
        <p:txBody>
          <a:bodyPr/>
          <a:lstStyle/>
          <a:p>
            <a:pPr lvl="0"/>
            <a:r>
              <a:rPr lang="en-US" sz="2800" dirty="0"/>
              <a:t>Treatment of respiratory tract infection if present </a:t>
            </a:r>
          </a:p>
          <a:p>
            <a:pPr lvl="0"/>
            <a:r>
              <a:rPr lang="en-US" sz="2800" dirty="0"/>
              <a:t>Bronchodilators such as anticholinergics, beta-2-adrenergic blockers and corticosteroids </a:t>
            </a:r>
          </a:p>
          <a:p>
            <a:pPr lvl="0"/>
            <a:r>
              <a:rPr lang="en-US" sz="2800" dirty="0"/>
              <a:t>Chest physiotherapy to improve the removal of secretions </a:t>
            </a:r>
          </a:p>
          <a:p>
            <a:pPr lvl="0"/>
            <a:r>
              <a:rPr lang="en-US" sz="2800" dirty="0"/>
              <a:t>Positive end expiratory respiration if the patient is on assisted ventilation, this prevents alveolar collapse </a:t>
            </a:r>
          </a:p>
          <a:p>
            <a:pPr lvl="0"/>
            <a:r>
              <a:rPr lang="en-US" sz="2800" dirty="0"/>
              <a:t>Breathing exercises and retraining </a:t>
            </a:r>
          </a:p>
          <a:p>
            <a:pPr lvl="0"/>
            <a:r>
              <a:rPr lang="en-US" sz="2800" dirty="0"/>
              <a:t>Hydration with at least three </a:t>
            </a:r>
            <a:r>
              <a:rPr lang="en-US" sz="2800" dirty="0" err="1"/>
              <a:t>litres</a:t>
            </a:r>
            <a:r>
              <a:rPr lang="en-US" sz="2800" dirty="0"/>
              <a:t> of fluid per day </a:t>
            </a:r>
          </a:p>
          <a:p>
            <a:pPr lvl="0"/>
            <a:r>
              <a:rPr lang="en-US" sz="2800" dirty="0"/>
              <a:t>Advice on cessation of smoking </a:t>
            </a:r>
          </a:p>
          <a:p>
            <a:pPr lvl="0"/>
            <a:r>
              <a:rPr lang="en-US" sz="2800" dirty="0"/>
              <a:t>Rest as appropriate </a:t>
            </a:r>
          </a:p>
          <a:p>
            <a:pPr lvl="0"/>
            <a:r>
              <a:rPr lang="en-US" sz="2800" dirty="0"/>
              <a:t>Progressive plan of exercises and pulmonary rehabilitation</a:t>
            </a:r>
          </a:p>
        </p:txBody>
      </p:sp>
    </p:spTree>
    <p:extLst>
      <p:ext uri="{BB962C8B-B14F-4D97-AF65-F5344CB8AC3E}">
        <p14:creationId xmlns:p14="http://schemas.microsoft.com/office/powerpoint/2010/main" val="744877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851" y="212391"/>
            <a:ext cx="10333149" cy="817920"/>
          </a:xfrm>
        </p:spPr>
        <p:txBody>
          <a:bodyPr/>
          <a:lstStyle/>
          <a:p>
            <a:r>
              <a:rPr lang="en-GB" dirty="0" smtClean="0"/>
              <a:t>Complications </a:t>
            </a:r>
            <a:endParaRPr lang="en-GB" dirty="0"/>
          </a:p>
        </p:txBody>
      </p:sp>
      <p:sp>
        <p:nvSpPr>
          <p:cNvPr id="3" name="Content Placeholder 2"/>
          <p:cNvSpPr>
            <a:spLocks noGrp="1"/>
          </p:cNvSpPr>
          <p:nvPr>
            <p:ph idx="1"/>
          </p:nvPr>
        </p:nvSpPr>
        <p:spPr>
          <a:xfrm>
            <a:off x="437882" y="1146220"/>
            <a:ext cx="11178858" cy="5486400"/>
          </a:xfrm>
        </p:spPr>
        <p:txBody>
          <a:bodyPr/>
          <a:lstStyle/>
          <a:p>
            <a:r>
              <a:rPr lang="en-US" b="1" dirty="0" smtClean="0"/>
              <a:t>Pneumonia</a:t>
            </a:r>
            <a:r>
              <a:rPr lang="en-US" dirty="0" smtClean="0"/>
              <a:t> – this is an infection of the alveoli and bronchioles.</a:t>
            </a:r>
          </a:p>
          <a:p>
            <a:r>
              <a:rPr lang="en-US" b="1" dirty="0" smtClean="0"/>
              <a:t>Collapsed lung </a:t>
            </a:r>
            <a:r>
              <a:rPr lang="en-US" dirty="0" smtClean="0"/>
              <a:t>– some lungs develop large air pockets (bullae), which may burst, resulting in lung deflation (also called pneumothorax)</a:t>
            </a:r>
          </a:p>
          <a:p>
            <a:r>
              <a:rPr lang="en-US" b="1" dirty="0" smtClean="0"/>
              <a:t>Holes in lungs (giant bullae):</a:t>
            </a:r>
            <a:r>
              <a:rPr lang="en-US" dirty="0" smtClean="0"/>
              <a:t> these large holes make it difficult for your lung to expand. They can also get infected and may lead to a collapsed lung.</a:t>
            </a:r>
          </a:p>
          <a:p>
            <a:r>
              <a:rPr lang="en-US" b="1" dirty="0" smtClean="0"/>
              <a:t>Collapsed lung: </a:t>
            </a:r>
            <a:r>
              <a:rPr lang="en-US" dirty="0" smtClean="0"/>
              <a:t>this is a life-threatening condition for people with emphysema because their lungs are already damaged.</a:t>
            </a:r>
          </a:p>
          <a:p>
            <a:r>
              <a:rPr lang="en-US" b="1" dirty="0" smtClean="0"/>
              <a:t>Heart problems: </a:t>
            </a:r>
            <a:r>
              <a:rPr lang="en-US" dirty="0" smtClean="0"/>
              <a:t>emphysema often increases pressure in the arteries connecting your lungs to your heart. </a:t>
            </a:r>
            <a:endParaRPr lang="en-GB" dirty="0"/>
          </a:p>
        </p:txBody>
      </p:sp>
    </p:spTree>
    <p:extLst>
      <p:ext uri="{BB962C8B-B14F-4D97-AF65-F5344CB8AC3E}">
        <p14:creationId xmlns:p14="http://schemas.microsoft.com/office/powerpoint/2010/main" val="169841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73753"/>
            <a:ext cx="10058400" cy="1295400"/>
          </a:xfrm>
        </p:spPr>
        <p:txBody>
          <a:bodyPr/>
          <a:lstStyle/>
          <a:p>
            <a:r>
              <a:rPr lang="en-US" sz="4000" dirty="0" smtClean="0"/>
              <a:t>BRONCHIECTASIS</a:t>
            </a:r>
            <a:endParaRPr lang="en-US" dirty="0"/>
          </a:p>
        </p:txBody>
      </p:sp>
      <p:sp>
        <p:nvSpPr>
          <p:cNvPr id="3" name="Content Placeholder 2"/>
          <p:cNvSpPr>
            <a:spLocks noGrp="1"/>
          </p:cNvSpPr>
          <p:nvPr>
            <p:ph idx="1"/>
          </p:nvPr>
        </p:nvSpPr>
        <p:spPr/>
        <p:txBody>
          <a:bodyPr/>
          <a:lstStyle/>
          <a:p>
            <a:pPr algn="just"/>
            <a:r>
              <a:rPr lang="en-US" altLang="en-US" sz="2800" dirty="0"/>
              <a:t>It is a condition that results from prolonged injury or inflammation of respiratory airways and bronchioles. </a:t>
            </a:r>
          </a:p>
          <a:p>
            <a:pPr algn="just"/>
            <a:r>
              <a:rPr lang="en-US" altLang="en-US" sz="2800" dirty="0"/>
              <a:t>It is characterized by abnormal dilation of the bronchus or bronchi. It is most frequently associated with chronic respiratory disease, infections, cystic fibrosis, tumor growth or exposure to respiratory toxins.</a:t>
            </a:r>
          </a:p>
          <a:p>
            <a:endParaRPr lang="en-US" sz="2800" dirty="0"/>
          </a:p>
        </p:txBody>
      </p:sp>
    </p:spTree>
    <p:extLst>
      <p:ext uri="{BB962C8B-B14F-4D97-AF65-F5344CB8AC3E}">
        <p14:creationId xmlns:p14="http://schemas.microsoft.com/office/powerpoint/2010/main" val="11165556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Pathophysiology </a:t>
            </a:r>
            <a:endParaRPr lang="en-GB" dirty="0"/>
          </a:p>
        </p:txBody>
      </p:sp>
      <p:sp>
        <p:nvSpPr>
          <p:cNvPr id="3" name="Content Placeholder 2"/>
          <p:cNvSpPr>
            <a:spLocks noGrp="1"/>
          </p:cNvSpPr>
          <p:nvPr>
            <p:ph idx="1"/>
          </p:nvPr>
        </p:nvSpPr>
        <p:spPr>
          <a:xfrm>
            <a:off x="609600" y="1417638"/>
            <a:ext cx="10972800" cy="5021799"/>
          </a:xfrm>
        </p:spPr>
        <p:txBody>
          <a:bodyPr/>
          <a:lstStyle/>
          <a:p>
            <a:r>
              <a:rPr lang="en-US" dirty="0" smtClean="0"/>
              <a:t>Its </a:t>
            </a:r>
            <a:r>
              <a:rPr lang="en-US" dirty="0"/>
              <a:t>pathophysiology is commonly described as distinct phases of infection and chronic inflammation. </a:t>
            </a:r>
            <a:endParaRPr lang="en-US" dirty="0" smtClean="0"/>
          </a:p>
          <a:p>
            <a:r>
              <a:rPr lang="en-US" dirty="0" smtClean="0"/>
              <a:t>The </a:t>
            </a:r>
            <a:r>
              <a:rPr lang="en-US" dirty="0"/>
              <a:t>first stage in the development of bronchiectasis is an initial infective insult to the airways, which triggers a </a:t>
            </a:r>
            <a:r>
              <a:rPr lang="en-US" dirty="0" err="1"/>
              <a:t>mucociliary</a:t>
            </a:r>
            <a:r>
              <a:rPr lang="en-US" dirty="0"/>
              <a:t> response. </a:t>
            </a:r>
            <a:endParaRPr lang="en-US" dirty="0" smtClean="0"/>
          </a:p>
          <a:p>
            <a:r>
              <a:rPr lang="en-US" dirty="0" smtClean="0"/>
              <a:t>Micro-organisms </a:t>
            </a:r>
            <a:r>
              <a:rPr lang="en-US" dirty="0"/>
              <a:t>trigger the release of toxins and an inflammatory response within the airways. </a:t>
            </a:r>
            <a:endParaRPr lang="en-US" dirty="0" smtClean="0"/>
          </a:p>
          <a:p>
            <a:r>
              <a:rPr lang="en-US" dirty="0" smtClean="0"/>
              <a:t>This </a:t>
            </a:r>
            <a:r>
              <a:rPr lang="en-US" dirty="0"/>
              <a:t>inflammatory response includes the release of neutrophils, lymphocytes and macrophages within the bronchial lumen. </a:t>
            </a:r>
            <a:endParaRPr lang="en-GB" dirty="0"/>
          </a:p>
        </p:txBody>
      </p:sp>
    </p:spTree>
    <p:extLst>
      <p:ext uri="{BB962C8B-B14F-4D97-AF65-F5344CB8AC3E}">
        <p14:creationId xmlns:p14="http://schemas.microsoft.com/office/powerpoint/2010/main" val="16516495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50494"/>
          </a:xfrm>
        </p:spPr>
        <p:txBody>
          <a:bodyPr/>
          <a:lstStyle/>
          <a:p>
            <a:endParaRPr lang="en-GB" dirty="0"/>
          </a:p>
        </p:txBody>
      </p:sp>
      <p:sp>
        <p:nvSpPr>
          <p:cNvPr id="3" name="Content Placeholder 2"/>
          <p:cNvSpPr>
            <a:spLocks noGrp="1"/>
          </p:cNvSpPr>
          <p:nvPr>
            <p:ph idx="1"/>
          </p:nvPr>
        </p:nvSpPr>
        <p:spPr>
          <a:xfrm>
            <a:off x="609599" y="914400"/>
            <a:ext cx="11290479" cy="5756856"/>
          </a:xfrm>
        </p:spPr>
        <p:txBody>
          <a:bodyPr/>
          <a:lstStyle/>
          <a:p>
            <a:r>
              <a:rPr lang="en-US" dirty="0"/>
              <a:t>Neutrophils also alter the function of the </a:t>
            </a:r>
            <a:r>
              <a:rPr lang="en-US" dirty="0" err="1"/>
              <a:t>cilial</a:t>
            </a:r>
            <a:r>
              <a:rPr lang="en-US" dirty="0"/>
              <a:t> epithelium, leading to changes in </a:t>
            </a:r>
            <a:r>
              <a:rPr lang="en-US" dirty="0" err="1"/>
              <a:t>cilial</a:t>
            </a:r>
            <a:r>
              <a:rPr lang="en-US" dirty="0"/>
              <a:t> beat frequency and mucous gland </a:t>
            </a:r>
            <a:r>
              <a:rPr lang="en-US" dirty="0" err="1"/>
              <a:t>hypersecretion</a:t>
            </a:r>
            <a:r>
              <a:rPr lang="en-US" dirty="0"/>
              <a:t>. </a:t>
            </a:r>
            <a:endParaRPr lang="en-US" dirty="0" smtClean="0"/>
          </a:p>
          <a:p>
            <a:r>
              <a:rPr lang="en-US" dirty="0" smtClean="0"/>
              <a:t>Both </a:t>
            </a:r>
            <a:r>
              <a:rPr lang="en-US" dirty="0"/>
              <a:t>processes compromise </a:t>
            </a:r>
            <a:r>
              <a:rPr lang="en-US" dirty="0" err="1"/>
              <a:t>mucociliary</a:t>
            </a:r>
            <a:r>
              <a:rPr lang="en-US" dirty="0"/>
              <a:t> clearance</a:t>
            </a:r>
            <a:r>
              <a:rPr lang="en-US" dirty="0" smtClean="0"/>
              <a:t>.</a:t>
            </a:r>
          </a:p>
          <a:p>
            <a:r>
              <a:rPr lang="en-US" dirty="0"/>
              <a:t>This loss of </a:t>
            </a:r>
            <a:r>
              <a:rPr lang="en-US" dirty="0" err="1"/>
              <a:t>mucociliary</a:t>
            </a:r>
            <a:r>
              <a:rPr lang="en-US" dirty="0"/>
              <a:t> transport renders the airways susceptible to microbial colonization. </a:t>
            </a:r>
            <a:r>
              <a:rPr lang="en-US" dirty="0" smtClean="0"/>
              <a:t>This </a:t>
            </a:r>
            <a:r>
              <a:rPr lang="en-US" dirty="0"/>
              <a:t>encourages further release of inflammatory mediators, which facilitate neutrophil migration to the bronchial lumen and mucosa. </a:t>
            </a:r>
            <a:endParaRPr lang="en-US" dirty="0" smtClean="0"/>
          </a:p>
          <a:p>
            <a:r>
              <a:rPr lang="en-US" dirty="0"/>
              <a:t>These changes in airway structure further contribute to pooling of mucus, and the self-perpetuating cycle of infection and inflammation, which promotes progressive airway damage and recurrent infections</a:t>
            </a:r>
            <a:endParaRPr lang="en-GB" dirty="0"/>
          </a:p>
          <a:p>
            <a:endParaRPr lang="en-GB" dirty="0"/>
          </a:p>
        </p:txBody>
      </p:sp>
    </p:spTree>
    <p:extLst>
      <p:ext uri="{BB962C8B-B14F-4D97-AF65-F5344CB8AC3E}">
        <p14:creationId xmlns:p14="http://schemas.microsoft.com/office/powerpoint/2010/main" val="2233830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896665"/>
          </a:xfrm>
        </p:spPr>
        <p:txBody>
          <a:bodyPr/>
          <a:lstStyle/>
          <a:p>
            <a:r>
              <a:rPr lang="en-US" sz="4000" dirty="0"/>
              <a:t> ACUTE AND CHRONIC BRONCHITIS </a:t>
            </a:r>
            <a:endParaRPr lang="en-US" dirty="0"/>
          </a:p>
        </p:txBody>
      </p:sp>
      <p:sp>
        <p:nvSpPr>
          <p:cNvPr id="3" name="Content Placeholder 2"/>
          <p:cNvSpPr>
            <a:spLocks noGrp="1"/>
          </p:cNvSpPr>
          <p:nvPr>
            <p:ph idx="1"/>
          </p:nvPr>
        </p:nvSpPr>
        <p:spPr>
          <a:xfrm>
            <a:off x="609600" y="1018903"/>
            <a:ext cx="10611394" cy="5112022"/>
          </a:xfrm>
        </p:spPr>
        <p:txBody>
          <a:bodyPr/>
          <a:lstStyle/>
          <a:p>
            <a:r>
              <a:rPr lang="en-US" sz="2800" dirty="0"/>
              <a:t>Bronchitis is the inflammation of the bronchi. It is an </a:t>
            </a:r>
            <a:r>
              <a:rPr lang="en-US" altLang="en-US" sz="2800" dirty="0"/>
              <a:t>obstructive respiratory disease that may occur in both acute and chronic forms.</a:t>
            </a:r>
          </a:p>
          <a:p>
            <a:r>
              <a:rPr lang="en-US" sz="2800" b="1" i="1" dirty="0">
                <a:solidFill>
                  <a:srgbClr val="FF0000"/>
                </a:solidFill>
              </a:rPr>
              <a:t>Acute bronchitis </a:t>
            </a:r>
            <a:r>
              <a:rPr lang="en-US" sz="2800" dirty="0"/>
              <a:t>is commonly a bacterial infection, which responds well to broad-spectrum antibiotics. </a:t>
            </a:r>
          </a:p>
          <a:p>
            <a:r>
              <a:rPr lang="en-US" sz="2800" dirty="0"/>
              <a:t>Chronic heavy smoking and air pollution contribute to </a:t>
            </a:r>
            <a:r>
              <a:rPr lang="en-US" sz="2800" b="1" i="1" dirty="0">
                <a:solidFill>
                  <a:srgbClr val="FF0000"/>
                </a:solidFill>
              </a:rPr>
              <a:t>chronic bronchitis. </a:t>
            </a:r>
          </a:p>
          <a:p>
            <a:r>
              <a:rPr lang="en-US" sz="2800" dirty="0"/>
              <a:t>The inflammation of the bronchi brings about thickening and an increase in mucous secretions, </a:t>
            </a:r>
            <a:r>
              <a:rPr lang="en-US" sz="2800" dirty="0" err="1"/>
              <a:t>oedema</a:t>
            </a:r>
            <a:r>
              <a:rPr lang="en-US" sz="2800" dirty="0"/>
              <a:t>, decrease in ciliated cells and narrowing of the bronchi.</a:t>
            </a:r>
          </a:p>
        </p:txBody>
      </p:sp>
    </p:spTree>
    <p:extLst>
      <p:ext uri="{BB962C8B-B14F-4D97-AF65-F5344CB8AC3E}">
        <p14:creationId xmlns:p14="http://schemas.microsoft.com/office/powerpoint/2010/main" val="29751546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Signs and symptoms </a:t>
            </a:r>
            <a:endParaRPr lang="en-US" dirty="0"/>
          </a:p>
        </p:txBody>
      </p:sp>
      <p:sp>
        <p:nvSpPr>
          <p:cNvPr id="3" name="Content Placeholder 2"/>
          <p:cNvSpPr>
            <a:spLocks noGrp="1"/>
          </p:cNvSpPr>
          <p:nvPr>
            <p:ph idx="1"/>
          </p:nvPr>
        </p:nvSpPr>
        <p:spPr/>
        <p:txBody>
          <a:bodyPr/>
          <a:lstStyle/>
          <a:p>
            <a:r>
              <a:rPr lang="en-US" sz="3200" dirty="0"/>
              <a:t>There is persistent cough to remove mucous retained in the dilated areas, which increases the pressure, worsening the dilation.</a:t>
            </a:r>
          </a:p>
          <a:p>
            <a:r>
              <a:rPr lang="en-US" sz="3200" dirty="0"/>
              <a:t>Pus may form or bleeding may occur. </a:t>
            </a:r>
          </a:p>
          <a:p>
            <a:r>
              <a:rPr lang="en-US" altLang="en-US" sz="3200" dirty="0"/>
              <a:t>Impaired ventilation of the alveoli, </a:t>
            </a:r>
          </a:p>
          <a:p>
            <a:r>
              <a:rPr lang="en-US" altLang="en-US" sz="3200" dirty="0"/>
              <a:t>Chronic inflammation and possible fibrosis of the areas.</a:t>
            </a:r>
          </a:p>
          <a:p>
            <a:endParaRPr lang="en-US" sz="3200" dirty="0"/>
          </a:p>
          <a:p>
            <a:endParaRPr lang="en-US" dirty="0"/>
          </a:p>
        </p:txBody>
      </p:sp>
    </p:spTree>
    <p:extLst>
      <p:ext uri="{BB962C8B-B14F-4D97-AF65-F5344CB8AC3E}">
        <p14:creationId xmlns:p14="http://schemas.microsoft.com/office/powerpoint/2010/main" val="11969137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t>
            </a:r>
          </a:p>
        </p:txBody>
      </p:sp>
      <p:sp>
        <p:nvSpPr>
          <p:cNvPr id="3" name="Content Placeholder 2"/>
          <p:cNvSpPr>
            <a:spLocks noGrp="1"/>
          </p:cNvSpPr>
          <p:nvPr>
            <p:ph idx="1"/>
          </p:nvPr>
        </p:nvSpPr>
        <p:spPr>
          <a:xfrm>
            <a:off x="609600" y="1417638"/>
            <a:ext cx="10972800" cy="5113791"/>
          </a:xfrm>
        </p:spPr>
        <p:txBody>
          <a:bodyPr/>
          <a:lstStyle/>
          <a:p>
            <a:r>
              <a:rPr lang="en-US" sz="3200" b="1" dirty="0"/>
              <a:t>Pharmacotherapy: </a:t>
            </a:r>
            <a:r>
              <a:rPr lang="en-US" sz="3200" dirty="0"/>
              <a:t>bronchodilators, mucolytic agents, expectorants and antibiotics.</a:t>
            </a:r>
          </a:p>
          <a:p>
            <a:r>
              <a:rPr lang="en-US" sz="3200" dirty="0"/>
              <a:t> Good hydration, to liquefy secretions, must be maintained. </a:t>
            </a:r>
          </a:p>
          <a:p>
            <a:r>
              <a:rPr lang="en-US" sz="3200" dirty="0"/>
              <a:t>Postural drainage and avoidance of air irritants are also important.</a:t>
            </a:r>
          </a:p>
        </p:txBody>
      </p:sp>
    </p:spTree>
    <p:extLst>
      <p:ext uri="{BB962C8B-B14F-4D97-AF65-F5344CB8AC3E}">
        <p14:creationId xmlns:p14="http://schemas.microsoft.com/office/powerpoint/2010/main" val="25960051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Complications </a:t>
            </a:r>
            <a:endParaRPr lang="en-US" dirty="0"/>
          </a:p>
        </p:txBody>
      </p:sp>
      <p:sp>
        <p:nvSpPr>
          <p:cNvPr id="3" name="Content Placeholder 2"/>
          <p:cNvSpPr>
            <a:spLocks noGrp="1"/>
          </p:cNvSpPr>
          <p:nvPr>
            <p:ph idx="1"/>
          </p:nvPr>
        </p:nvSpPr>
        <p:spPr/>
        <p:txBody>
          <a:bodyPr/>
          <a:lstStyle/>
          <a:p>
            <a:r>
              <a:rPr lang="en-US" sz="2800" dirty="0" err="1" smtClean="0"/>
              <a:t>Pneomonia</a:t>
            </a:r>
            <a:endParaRPr lang="en-US" sz="2800" dirty="0" smtClean="0"/>
          </a:p>
          <a:p>
            <a:r>
              <a:rPr lang="en-US" sz="2800" dirty="0" smtClean="0"/>
              <a:t>Hypoxia </a:t>
            </a:r>
            <a:endParaRPr lang="en-US" sz="2800" dirty="0"/>
          </a:p>
          <a:p>
            <a:r>
              <a:rPr lang="en-US" sz="2800" dirty="0"/>
              <a:t>R</a:t>
            </a:r>
            <a:r>
              <a:rPr lang="en-US" sz="2800" dirty="0" smtClean="0"/>
              <a:t>ight </a:t>
            </a:r>
            <a:r>
              <a:rPr lang="en-US" sz="2800" dirty="0"/>
              <a:t>sided heart failure</a:t>
            </a:r>
            <a:r>
              <a:rPr lang="en-US" sz="2800" dirty="0" smtClean="0"/>
              <a:t>.</a:t>
            </a:r>
          </a:p>
          <a:p>
            <a:r>
              <a:rPr lang="en-US" sz="2800" dirty="0" smtClean="0"/>
              <a:t>Lung abscess </a:t>
            </a:r>
          </a:p>
          <a:p>
            <a:r>
              <a:rPr lang="en-US" sz="2800" dirty="0" smtClean="0"/>
              <a:t>Empyema </a:t>
            </a:r>
          </a:p>
          <a:p>
            <a:r>
              <a:rPr lang="en-US" sz="2800" dirty="0" smtClean="0"/>
              <a:t>Emphysema </a:t>
            </a:r>
          </a:p>
          <a:p>
            <a:r>
              <a:rPr lang="en-US" sz="2800" dirty="0" err="1" smtClean="0"/>
              <a:t>Cor</a:t>
            </a:r>
            <a:r>
              <a:rPr lang="en-US" sz="2800" dirty="0" smtClean="0"/>
              <a:t> </a:t>
            </a:r>
            <a:r>
              <a:rPr lang="en-US" sz="2800" dirty="0" err="1" smtClean="0"/>
              <a:t>pulmonale</a:t>
            </a:r>
            <a:endParaRPr lang="en-US" sz="2800" dirty="0" smtClean="0"/>
          </a:p>
          <a:p>
            <a:r>
              <a:rPr lang="en-US" sz="2800" dirty="0" err="1" smtClean="0"/>
              <a:t>Septicaemia</a:t>
            </a:r>
            <a:endParaRPr lang="en-US" sz="2800" dirty="0" smtClean="0"/>
          </a:p>
          <a:p>
            <a:r>
              <a:rPr lang="en-US" sz="2800" dirty="0" smtClean="0"/>
              <a:t> </a:t>
            </a:r>
            <a:r>
              <a:rPr lang="en-US" sz="2800" dirty="0"/>
              <a:t>R</a:t>
            </a:r>
            <a:r>
              <a:rPr lang="en-US" sz="2800" dirty="0" smtClean="0"/>
              <a:t>ecurrent pleurisy </a:t>
            </a:r>
            <a:endParaRPr lang="en-US" sz="2800" dirty="0"/>
          </a:p>
          <a:p>
            <a:endParaRPr lang="en-US" sz="2800" dirty="0"/>
          </a:p>
          <a:p>
            <a:endParaRPr lang="en-US" dirty="0"/>
          </a:p>
        </p:txBody>
      </p:sp>
    </p:spTree>
    <p:extLst>
      <p:ext uri="{BB962C8B-B14F-4D97-AF65-F5344CB8AC3E}">
        <p14:creationId xmlns:p14="http://schemas.microsoft.com/office/powerpoint/2010/main" val="37749356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9663"/>
            <a:ext cx="10058400" cy="648471"/>
          </a:xfrm>
        </p:spPr>
        <p:txBody>
          <a:bodyPr/>
          <a:lstStyle/>
          <a:p>
            <a:r>
              <a:rPr lang="en-US" sz="4000" dirty="0"/>
              <a:t>Atelectasis</a:t>
            </a:r>
            <a:endParaRPr lang="en-US" dirty="0"/>
          </a:p>
        </p:txBody>
      </p:sp>
      <p:sp>
        <p:nvSpPr>
          <p:cNvPr id="3" name="Content Placeholder 2"/>
          <p:cNvSpPr>
            <a:spLocks noGrp="1"/>
          </p:cNvSpPr>
          <p:nvPr>
            <p:ph idx="1"/>
          </p:nvPr>
        </p:nvSpPr>
        <p:spPr>
          <a:xfrm>
            <a:off x="609600" y="1068945"/>
            <a:ext cx="10972800" cy="5555211"/>
          </a:xfrm>
        </p:spPr>
        <p:txBody>
          <a:bodyPr/>
          <a:lstStyle/>
          <a:p>
            <a:r>
              <a:rPr lang="en-US" sz="2800" dirty="0" smtClean="0"/>
              <a:t> Atelectasis </a:t>
            </a:r>
            <a:r>
              <a:rPr lang="en-US" sz="2800" dirty="0"/>
              <a:t>refers to the collapse of an alveoli, lobule or lung unit. This could be due to defective expansion of the lungs at birth as a result of obstruction, poorly developed lungs and poor stimulation in the respiratory </a:t>
            </a:r>
            <a:r>
              <a:rPr lang="en-US" sz="2800" dirty="0" err="1"/>
              <a:t>centre</a:t>
            </a:r>
            <a:r>
              <a:rPr lang="en-US" sz="2800" dirty="0"/>
              <a:t>. It may also be acquired as a result of severe lung infection, particularly where there is poor clearance of secretions. </a:t>
            </a:r>
          </a:p>
          <a:p>
            <a:r>
              <a:rPr lang="en-US" sz="2800" dirty="0"/>
              <a:t>Bronchial carcinoma and bronchiectasis are also common causes. The patient may present with </a:t>
            </a:r>
            <a:r>
              <a:rPr lang="en-US" sz="2800" dirty="0" err="1"/>
              <a:t>dyspnoea</a:t>
            </a:r>
            <a:r>
              <a:rPr lang="en-US" sz="2800" dirty="0"/>
              <a:t>, cyanosis, prostration and chest pain. There is cyanosis and anxiety with </a:t>
            </a:r>
            <a:r>
              <a:rPr lang="en-US" sz="2800" dirty="0" err="1"/>
              <a:t>dyspnoea</a:t>
            </a:r>
            <a:r>
              <a:rPr lang="en-US" sz="2800" dirty="0"/>
              <a:t>.</a:t>
            </a:r>
          </a:p>
          <a:p>
            <a:r>
              <a:rPr lang="en-US" sz="2800" dirty="0"/>
              <a:t>The affected side or part of chest has little movement with the opposite side experiencing excessive chest movement</a:t>
            </a:r>
            <a:r>
              <a:rPr lang="en-US" sz="2800" dirty="0" smtClean="0"/>
              <a:t>.</a:t>
            </a:r>
            <a:endParaRPr lang="en-US" sz="2800" dirty="0"/>
          </a:p>
        </p:txBody>
      </p:sp>
    </p:spTree>
    <p:extLst>
      <p:ext uri="{BB962C8B-B14F-4D97-AF65-F5344CB8AC3E}">
        <p14:creationId xmlns:p14="http://schemas.microsoft.com/office/powerpoint/2010/main" val="27998179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61533"/>
          </a:xfrm>
        </p:spPr>
        <p:txBody>
          <a:bodyPr/>
          <a:lstStyle/>
          <a:p>
            <a:r>
              <a:rPr lang="en-US" sz="4000" dirty="0"/>
              <a:t>Management </a:t>
            </a:r>
            <a:endParaRPr lang="en-US" dirty="0"/>
          </a:p>
        </p:txBody>
      </p:sp>
      <p:sp>
        <p:nvSpPr>
          <p:cNvPr id="3" name="Content Placeholder 2"/>
          <p:cNvSpPr>
            <a:spLocks noGrp="1"/>
          </p:cNvSpPr>
          <p:nvPr>
            <p:ph idx="1"/>
          </p:nvPr>
        </p:nvSpPr>
        <p:spPr>
          <a:xfrm>
            <a:off x="609600" y="783771"/>
            <a:ext cx="10972800" cy="5930537"/>
          </a:xfrm>
        </p:spPr>
        <p:txBody>
          <a:bodyPr/>
          <a:lstStyle/>
          <a:p>
            <a:pPr lvl="0"/>
            <a:r>
              <a:rPr lang="en-US" sz="3200" dirty="0"/>
              <a:t>Endoscopic procedures may be performed. </a:t>
            </a:r>
          </a:p>
          <a:p>
            <a:pPr lvl="0"/>
            <a:r>
              <a:rPr lang="en-US" sz="3200" dirty="0"/>
              <a:t>Carry out a radiograph </a:t>
            </a:r>
            <a:r>
              <a:rPr lang="en-US" sz="3200" dirty="0" err="1"/>
              <a:t>e.g</a:t>
            </a:r>
            <a:r>
              <a:rPr lang="en-US" sz="3200" dirty="0"/>
              <a:t> chest x-ray. </a:t>
            </a:r>
          </a:p>
          <a:p>
            <a:pPr lvl="0"/>
            <a:r>
              <a:rPr lang="en-US" sz="3200" dirty="0"/>
              <a:t>Angiograph - study of pulmonary vessels. The goal of management is to increase ventilation and remove the obstruction. </a:t>
            </a:r>
          </a:p>
          <a:p>
            <a:pPr lvl="0"/>
            <a:r>
              <a:rPr lang="en-US" sz="3200" dirty="0"/>
              <a:t>Encourage the patient to cough and do suction where indicated. Chest physiotherapy will also assist in facilitating secretion drainage. </a:t>
            </a:r>
          </a:p>
          <a:p>
            <a:pPr lvl="0"/>
            <a:r>
              <a:rPr lang="en-US" sz="3200" dirty="0"/>
              <a:t>Oxygen therapy will be done to increase oxygen concentration during inhalation.</a:t>
            </a:r>
          </a:p>
          <a:p>
            <a:pPr marL="0" indent="0">
              <a:buNone/>
            </a:pPr>
            <a:endParaRPr lang="en-US" sz="3200" dirty="0"/>
          </a:p>
        </p:txBody>
      </p:sp>
    </p:spTree>
    <p:extLst>
      <p:ext uri="{BB962C8B-B14F-4D97-AF65-F5344CB8AC3E}">
        <p14:creationId xmlns:p14="http://schemas.microsoft.com/office/powerpoint/2010/main" val="26803247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altLang="en-US" sz="2400" b="1" dirty="0"/>
              <a:t>Restrictive Pulmonary Disorders</a:t>
            </a:r>
          </a:p>
        </p:txBody>
      </p:sp>
    </p:spTree>
    <p:extLst>
      <p:ext uri="{BB962C8B-B14F-4D97-AF65-F5344CB8AC3E}">
        <p14:creationId xmlns:p14="http://schemas.microsoft.com/office/powerpoint/2010/main" val="75594007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sz="2800" b="1" dirty="0"/>
              <a:t>PNEUMONIA</a:t>
            </a:r>
            <a:r>
              <a:rPr lang="en-US" dirty="0"/>
              <a:t> </a:t>
            </a:r>
          </a:p>
        </p:txBody>
      </p:sp>
    </p:spTree>
    <p:extLst>
      <p:ext uri="{BB962C8B-B14F-4D97-AF65-F5344CB8AC3E}">
        <p14:creationId xmlns:p14="http://schemas.microsoft.com/office/powerpoint/2010/main" val="10145585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11" y="265930"/>
            <a:ext cx="10058400" cy="766036"/>
          </a:xfrm>
        </p:spPr>
        <p:txBody>
          <a:bodyPr/>
          <a:lstStyle/>
          <a:p>
            <a:r>
              <a:rPr lang="en-US" sz="4000" dirty="0"/>
              <a:t>Introduction </a:t>
            </a:r>
            <a:endParaRPr lang="en-US" dirty="0"/>
          </a:p>
        </p:txBody>
      </p:sp>
      <p:sp>
        <p:nvSpPr>
          <p:cNvPr id="3" name="Content Placeholder 2"/>
          <p:cNvSpPr>
            <a:spLocks noGrp="1"/>
          </p:cNvSpPr>
          <p:nvPr>
            <p:ph idx="1"/>
          </p:nvPr>
        </p:nvSpPr>
        <p:spPr>
          <a:xfrm>
            <a:off x="444137" y="1188719"/>
            <a:ext cx="11168743" cy="5669281"/>
          </a:xfrm>
        </p:spPr>
        <p:txBody>
          <a:bodyPr/>
          <a:lstStyle/>
          <a:p>
            <a:r>
              <a:rPr lang="en-US" sz="2800" dirty="0"/>
              <a:t>Pneumonia is an acute respiratory illness, which is either segmental or affecting more than one lobe. </a:t>
            </a:r>
          </a:p>
          <a:p>
            <a:r>
              <a:rPr lang="en-US" altLang="en-US" sz="2800" dirty="0"/>
              <a:t>Pneumonia is a condition that involves </a:t>
            </a:r>
            <a:r>
              <a:rPr lang="en-US" altLang="en-US" sz="2800" b="1" i="1" dirty="0"/>
              <a:t>inflammation of lower lung structures such as the alveoli or interstitial spaces</a:t>
            </a:r>
            <a:r>
              <a:rPr lang="en-US" altLang="en-US" sz="2800" b="1" dirty="0"/>
              <a:t>. </a:t>
            </a:r>
          </a:p>
          <a:p>
            <a:r>
              <a:rPr lang="en-US" sz="2800" dirty="0"/>
              <a:t>It can be community acquired, hospital acquired or occurring due to immunosuppression.</a:t>
            </a:r>
          </a:p>
          <a:p>
            <a:r>
              <a:rPr lang="en-US" sz="2800" dirty="0"/>
              <a:t>It can also occur as a result of aspiration of contents. </a:t>
            </a:r>
          </a:p>
          <a:p>
            <a:r>
              <a:rPr lang="en-US" sz="2800" dirty="0"/>
              <a:t>The factors that contribute to this process include damage to the epithelia lining by chronic disease, chronic bronchitis and aspiration of contents from the stomach when drunk or unconscious. </a:t>
            </a:r>
          </a:p>
        </p:txBody>
      </p:sp>
    </p:spTree>
    <p:extLst>
      <p:ext uri="{BB962C8B-B14F-4D97-AF65-F5344CB8AC3E}">
        <p14:creationId xmlns:p14="http://schemas.microsoft.com/office/powerpoint/2010/main" val="13808448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3200" dirty="0"/>
              <a:t>In our setup, the common infectious agents include: streptococcus </a:t>
            </a:r>
            <a:r>
              <a:rPr lang="en-US" sz="3200" dirty="0" err="1"/>
              <a:t>pneumoniae</a:t>
            </a:r>
            <a:r>
              <a:rPr lang="en-US" sz="3200" dirty="0"/>
              <a:t>, </a:t>
            </a:r>
            <a:r>
              <a:rPr lang="en-US" sz="3200" dirty="0" err="1"/>
              <a:t>klebsiella</a:t>
            </a:r>
            <a:r>
              <a:rPr lang="en-US" sz="3200" dirty="0"/>
              <a:t> </a:t>
            </a:r>
            <a:r>
              <a:rPr lang="en-US" sz="3200" dirty="0" err="1"/>
              <a:t>pneumoniae</a:t>
            </a:r>
            <a:r>
              <a:rPr lang="en-US" sz="3200" dirty="0"/>
              <a:t>, </a:t>
            </a:r>
            <a:r>
              <a:rPr lang="en-US" sz="3200" dirty="0" err="1"/>
              <a:t>haemophilus</a:t>
            </a:r>
            <a:r>
              <a:rPr lang="en-US" sz="3200" dirty="0"/>
              <a:t> </a:t>
            </a:r>
            <a:r>
              <a:rPr lang="en-US" sz="3200" dirty="0" err="1"/>
              <a:t>influenzae</a:t>
            </a:r>
            <a:r>
              <a:rPr lang="en-US" sz="3200" dirty="0"/>
              <a:t> and staphylococcus aureus.</a:t>
            </a:r>
          </a:p>
          <a:p>
            <a:r>
              <a:rPr lang="en-US" sz="3200" dirty="0"/>
              <a:t>In patients with an impaired immune system, the agent pneumocystis </a:t>
            </a:r>
            <a:r>
              <a:rPr lang="en-US" sz="3200" dirty="0" err="1"/>
              <a:t>carinii</a:t>
            </a:r>
            <a:r>
              <a:rPr lang="en-US" sz="3200" dirty="0"/>
              <a:t> commonly causes pneumonia in the immunocompromised.</a:t>
            </a:r>
          </a:p>
        </p:txBody>
      </p:sp>
    </p:spTree>
    <p:extLst>
      <p:ext uri="{BB962C8B-B14F-4D97-AF65-F5344CB8AC3E}">
        <p14:creationId xmlns:p14="http://schemas.microsoft.com/office/powerpoint/2010/main" val="38136022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508827"/>
          </a:xfrm>
        </p:spPr>
        <p:txBody>
          <a:bodyPr/>
          <a:lstStyle/>
          <a:p>
            <a:endParaRPr lang="en-GB" dirty="0"/>
          </a:p>
        </p:txBody>
      </p:sp>
      <p:sp>
        <p:nvSpPr>
          <p:cNvPr id="3" name="Content Placeholder 2"/>
          <p:cNvSpPr>
            <a:spLocks noGrp="1"/>
          </p:cNvSpPr>
          <p:nvPr>
            <p:ph idx="1"/>
          </p:nvPr>
        </p:nvSpPr>
        <p:spPr>
          <a:xfrm>
            <a:off x="609600" y="631065"/>
            <a:ext cx="11187448" cy="5499860"/>
          </a:xfrm>
        </p:spPr>
        <p:txBody>
          <a:bodyPr/>
          <a:lstStyle/>
          <a:p>
            <a:r>
              <a:rPr lang="en-US" dirty="0"/>
              <a:t>Most </a:t>
            </a:r>
            <a:r>
              <a:rPr lang="en-US" b="1" dirty="0"/>
              <a:t>pneumonia</a:t>
            </a:r>
            <a:r>
              <a:rPr lang="en-US" dirty="0"/>
              <a:t> occurs when a breakdown in your body's natural defenses allows germs to invade and multiply within your lungs. </a:t>
            </a:r>
            <a:endParaRPr lang="en-US" dirty="0" smtClean="0"/>
          </a:p>
          <a:p>
            <a:r>
              <a:rPr lang="en-US" dirty="0" smtClean="0"/>
              <a:t>It occurs </a:t>
            </a:r>
            <a:r>
              <a:rPr lang="en-US" dirty="0"/>
              <a:t>when viruses, bacteria, or fungi cause inflammation and infection in the alveoli (tiny air sacs) in the lungs</a:t>
            </a:r>
            <a:endParaRPr lang="en-US" dirty="0" smtClean="0"/>
          </a:p>
          <a:p>
            <a:r>
              <a:rPr lang="en-US" dirty="0" smtClean="0"/>
              <a:t>To </a:t>
            </a:r>
            <a:r>
              <a:rPr lang="en-US" dirty="0"/>
              <a:t>destroy the attacking organisms, white blood cells rapidly accumulate</a:t>
            </a:r>
            <a:r>
              <a:rPr lang="en-US" dirty="0" smtClean="0"/>
              <a:t>.</a:t>
            </a:r>
          </a:p>
          <a:p>
            <a:r>
              <a:rPr lang="en-US" dirty="0" smtClean="0"/>
              <a:t>Along </a:t>
            </a:r>
            <a:r>
              <a:rPr lang="en-US" dirty="0"/>
              <a:t>with bacteria and fungi, they fill the air sacs within your lungs (alveoli</a:t>
            </a:r>
            <a:r>
              <a:rPr lang="en-US" dirty="0" smtClean="0"/>
              <a:t>).</a:t>
            </a:r>
          </a:p>
          <a:p>
            <a:r>
              <a:rPr lang="en-US" b="1" dirty="0" smtClean="0"/>
              <a:t>Bronchopneumonia</a:t>
            </a:r>
            <a:r>
              <a:rPr lang="en-US" dirty="0"/>
              <a:t> is a type of </a:t>
            </a:r>
            <a:r>
              <a:rPr lang="en-US" b="1" dirty="0"/>
              <a:t>pneumonia</a:t>
            </a:r>
            <a:r>
              <a:rPr lang="en-US" dirty="0"/>
              <a:t> that causes inflammation in the </a:t>
            </a:r>
            <a:r>
              <a:rPr lang="en-US" dirty="0" smtClean="0"/>
              <a:t>alveoli hence </a:t>
            </a:r>
            <a:r>
              <a:rPr lang="en-US" dirty="0"/>
              <a:t>trouble breathing because their airways are </a:t>
            </a:r>
            <a:r>
              <a:rPr lang="en-US" dirty="0" smtClean="0"/>
              <a:t>constricted.</a:t>
            </a:r>
            <a:endParaRPr lang="en-GB" dirty="0"/>
          </a:p>
        </p:txBody>
      </p:sp>
    </p:spTree>
    <p:extLst>
      <p:ext uri="{BB962C8B-B14F-4D97-AF65-F5344CB8AC3E}">
        <p14:creationId xmlns:p14="http://schemas.microsoft.com/office/powerpoint/2010/main" val="1617969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Acute bronchitis</a:t>
            </a:r>
            <a:endParaRPr lang="en-US" dirty="0"/>
          </a:p>
        </p:txBody>
      </p:sp>
      <p:sp>
        <p:nvSpPr>
          <p:cNvPr id="3" name="Content Placeholder 2"/>
          <p:cNvSpPr>
            <a:spLocks noGrp="1"/>
          </p:cNvSpPr>
          <p:nvPr>
            <p:ph idx="1"/>
          </p:nvPr>
        </p:nvSpPr>
        <p:spPr/>
        <p:txBody>
          <a:bodyPr/>
          <a:lstStyle/>
          <a:p>
            <a:pPr algn="just">
              <a:lnSpc>
                <a:spcPct val="110000"/>
              </a:lnSpc>
            </a:pPr>
            <a:r>
              <a:rPr lang="en-US" altLang="en-US" sz="3200" dirty="0"/>
              <a:t>Inflammation of the bronchial passages most commonly caused by infection with bacteria or viruses. It </a:t>
            </a:r>
            <a:r>
              <a:rPr lang="en-US" sz="3200" dirty="0"/>
              <a:t>may follow a common cold. </a:t>
            </a:r>
          </a:p>
          <a:p>
            <a:r>
              <a:rPr lang="en-US" sz="3200" dirty="0"/>
              <a:t>Streptococcus, staphylococcus aureus and H. influenza are commonly associated with acute bronchitis. </a:t>
            </a:r>
          </a:p>
          <a:p>
            <a:pPr algn="just">
              <a:lnSpc>
                <a:spcPct val="110000"/>
              </a:lnSpc>
            </a:pPr>
            <a:r>
              <a:rPr lang="en-US" altLang="en-US" sz="3200" dirty="0"/>
              <a:t>Acute bronchitis is generally a self-limiting condition in healthy individuals but can have much more severe consequences in individuals who are weakened with other illness or who are immunocompromised. </a:t>
            </a:r>
          </a:p>
        </p:txBody>
      </p:sp>
    </p:spTree>
    <p:extLst>
      <p:ext uri="{BB962C8B-B14F-4D97-AF65-F5344CB8AC3E}">
        <p14:creationId xmlns:p14="http://schemas.microsoft.com/office/powerpoint/2010/main" val="93775504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6" name="Picture 4" descr="190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63822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79876"/>
                                        </p:tgtEl>
                                        <p:attrNameLst>
                                          <p:attrName>style.visibility</p:attrName>
                                        </p:attrNameLst>
                                      </p:cBhvr>
                                      <p:to>
                                        <p:strVal val="visible"/>
                                      </p:to>
                                    </p:set>
                                    <p:anim calcmode="lin" valueType="num">
                                      <p:cBhvr>
                                        <p:cTn id="7" dur="1000" fill="hold"/>
                                        <p:tgtEl>
                                          <p:spTgt spid="79876"/>
                                        </p:tgtEl>
                                        <p:attrNameLst>
                                          <p:attrName>ppt_w</p:attrName>
                                        </p:attrNameLst>
                                      </p:cBhvr>
                                      <p:tavLst>
                                        <p:tav tm="0">
                                          <p:val>
                                            <p:fltVal val="0"/>
                                          </p:val>
                                        </p:tav>
                                        <p:tav tm="100000">
                                          <p:val>
                                            <p:strVal val="#ppt_w"/>
                                          </p:val>
                                        </p:tav>
                                      </p:tavLst>
                                    </p:anim>
                                    <p:anim calcmode="lin" valueType="num">
                                      <p:cBhvr>
                                        <p:cTn id="8" dur="1000" fill="hold"/>
                                        <p:tgtEl>
                                          <p:spTgt spid="79876"/>
                                        </p:tgtEl>
                                        <p:attrNameLst>
                                          <p:attrName>ppt_h</p:attrName>
                                        </p:attrNameLst>
                                      </p:cBhvr>
                                      <p:tavLst>
                                        <p:tav tm="0">
                                          <p:val>
                                            <p:fltVal val="0"/>
                                          </p:val>
                                        </p:tav>
                                        <p:tav tm="100000">
                                          <p:val>
                                            <p:strVal val="#ppt_h"/>
                                          </p:val>
                                        </p:tav>
                                      </p:tavLst>
                                    </p:anim>
                                    <p:anim calcmode="lin" valueType="num">
                                      <p:cBhvr>
                                        <p:cTn id="9" dur="1000" fill="hold"/>
                                        <p:tgtEl>
                                          <p:spTgt spid="79876"/>
                                        </p:tgtEl>
                                        <p:attrNameLst>
                                          <p:attrName>style.rotation</p:attrName>
                                        </p:attrNameLst>
                                      </p:cBhvr>
                                      <p:tavLst>
                                        <p:tav tm="0">
                                          <p:val>
                                            <p:fltVal val="90"/>
                                          </p:val>
                                        </p:tav>
                                        <p:tav tm="100000">
                                          <p:val>
                                            <p:fltVal val="0"/>
                                          </p:val>
                                        </p:tav>
                                      </p:tavLst>
                                    </p:anim>
                                    <p:animEffect transition="in" filter="fade">
                                      <p:cBhvr>
                                        <p:cTn id="10" dur="1000"/>
                                        <p:tgtEl>
                                          <p:spTgt spid="79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63373"/>
          </a:xfrm>
        </p:spPr>
        <p:txBody>
          <a:bodyPr/>
          <a:lstStyle/>
          <a:p>
            <a:r>
              <a:rPr lang="en-GB" dirty="0" smtClean="0"/>
              <a:t>Pathophysiology </a:t>
            </a:r>
            <a:endParaRPr lang="en-GB" dirty="0"/>
          </a:p>
        </p:txBody>
      </p:sp>
      <p:sp>
        <p:nvSpPr>
          <p:cNvPr id="3" name="Content Placeholder 2"/>
          <p:cNvSpPr>
            <a:spLocks noGrp="1"/>
          </p:cNvSpPr>
          <p:nvPr>
            <p:ph idx="1"/>
          </p:nvPr>
        </p:nvSpPr>
        <p:spPr>
          <a:xfrm>
            <a:off x="609600" y="1197734"/>
            <a:ext cx="11097296" cy="5499281"/>
          </a:xfrm>
        </p:spPr>
        <p:txBody>
          <a:bodyPr/>
          <a:lstStyle/>
          <a:p>
            <a:r>
              <a:rPr lang="en-US" dirty="0"/>
              <a:t>Any infectious organisms that reach the alveoli are likely to be highly virulent, as they have already evaded the host’s physical defense mechanisms. </a:t>
            </a:r>
            <a:endParaRPr lang="en-US" dirty="0" smtClean="0"/>
          </a:p>
          <a:p>
            <a:r>
              <a:rPr lang="en-US" dirty="0" smtClean="0"/>
              <a:t>Consequently</a:t>
            </a:r>
            <a:r>
              <a:rPr lang="en-US" dirty="0"/>
              <a:t>, they may overwhelm the macrophages, resulting in production of a fibrin-rich exudate that fills the infected and </a:t>
            </a:r>
            <a:r>
              <a:rPr lang="en-US" dirty="0" err="1"/>
              <a:t>neighbouring</a:t>
            </a:r>
            <a:r>
              <a:rPr lang="en-US" dirty="0"/>
              <a:t> alveolar spaces, causing them to stick together, rendering them </a:t>
            </a:r>
            <a:r>
              <a:rPr lang="en-US" dirty="0" smtClean="0"/>
              <a:t>airless. </a:t>
            </a:r>
          </a:p>
          <a:p>
            <a:r>
              <a:rPr lang="en-US" dirty="0" smtClean="0"/>
              <a:t>The </a:t>
            </a:r>
            <a:r>
              <a:rPr lang="en-US" dirty="0"/>
              <a:t>inflammatory response also results in a proliferation of neutrophils. </a:t>
            </a:r>
            <a:endParaRPr lang="en-US" dirty="0" smtClean="0"/>
          </a:p>
          <a:p>
            <a:r>
              <a:rPr lang="en-US" dirty="0" smtClean="0"/>
              <a:t>This </a:t>
            </a:r>
            <a:r>
              <a:rPr lang="en-US" dirty="0"/>
              <a:t>can damage lung tissue, leading to fibrosis and pulmonary </a:t>
            </a:r>
            <a:r>
              <a:rPr lang="en-US" dirty="0" err="1"/>
              <a:t>oedema</a:t>
            </a:r>
            <a:r>
              <a:rPr lang="en-US" dirty="0"/>
              <a:t>, which also impairs lung expansion</a:t>
            </a:r>
            <a:r>
              <a:rPr lang="en-US" dirty="0" smtClean="0"/>
              <a:t>.</a:t>
            </a:r>
            <a:endParaRPr lang="en-US" dirty="0"/>
          </a:p>
        </p:txBody>
      </p:sp>
    </p:spTree>
    <p:extLst>
      <p:ext uri="{BB962C8B-B14F-4D97-AF65-F5344CB8AC3E}">
        <p14:creationId xmlns:p14="http://schemas.microsoft.com/office/powerpoint/2010/main" val="20996885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US" dirty="0"/>
              <a:t>The inflammatory response can also lead to the development of a pleural effusion which is thought to complicate up to 40% of cases of </a:t>
            </a:r>
            <a:r>
              <a:rPr lang="en-US" dirty="0" smtClean="0"/>
              <a:t>pneumonia. </a:t>
            </a:r>
          </a:p>
          <a:p>
            <a:r>
              <a:rPr lang="en-US" dirty="0" smtClean="0"/>
              <a:t>These </a:t>
            </a:r>
            <a:r>
              <a:rPr lang="en-US" dirty="0"/>
              <a:t>changes result in reduced gaseous exchange. As a result, vital organs become oxygen deprived and the respiratory effort required with each breath will be increased as a result of the disturbance in normal </a:t>
            </a:r>
            <a:r>
              <a:rPr lang="en-US" dirty="0" smtClean="0"/>
              <a:t>physiology.</a:t>
            </a:r>
          </a:p>
        </p:txBody>
      </p:sp>
    </p:spTree>
    <p:extLst>
      <p:ext uri="{BB962C8B-B14F-4D97-AF65-F5344CB8AC3E}">
        <p14:creationId xmlns:p14="http://schemas.microsoft.com/office/powerpoint/2010/main" val="37037746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dirty="0"/>
              <a:t>Individuals Most at Risk for Pneumonia</a:t>
            </a:r>
          </a:p>
        </p:txBody>
      </p:sp>
      <p:sp>
        <p:nvSpPr>
          <p:cNvPr id="3" name="Content Placeholder 2"/>
          <p:cNvSpPr>
            <a:spLocks noGrp="1"/>
          </p:cNvSpPr>
          <p:nvPr>
            <p:ph idx="1"/>
          </p:nvPr>
        </p:nvSpPr>
        <p:spPr>
          <a:xfrm>
            <a:off x="966650" y="1719263"/>
            <a:ext cx="10267407" cy="4411662"/>
          </a:xfrm>
        </p:spPr>
        <p:txBody>
          <a:bodyPr/>
          <a:lstStyle/>
          <a:p>
            <a:pPr algn="just" eaLnBrk="1" hangingPunct="1"/>
            <a:r>
              <a:rPr lang="en-US" altLang="en-US" dirty="0"/>
              <a:t>Elderly</a:t>
            </a:r>
          </a:p>
          <a:p>
            <a:pPr algn="just" eaLnBrk="1" hangingPunct="1"/>
            <a:r>
              <a:rPr lang="en-US" altLang="en-US" dirty="0"/>
              <a:t>Those with viral infection</a:t>
            </a:r>
          </a:p>
          <a:p>
            <a:pPr algn="just" eaLnBrk="1" hangingPunct="1"/>
            <a:r>
              <a:rPr lang="en-US" altLang="en-US" dirty="0"/>
              <a:t>Chronically ill</a:t>
            </a:r>
          </a:p>
          <a:p>
            <a:pPr algn="just" eaLnBrk="1" hangingPunct="1"/>
            <a:r>
              <a:rPr lang="en-US" altLang="en-US" dirty="0"/>
              <a:t>AIDS or immunosuppressed patients</a:t>
            </a:r>
          </a:p>
          <a:p>
            <a:pPr algn="just" eaLnBrk="1" hangingPunct="1"/>
            <a:r>
              <a:rPr lang="en-US" altLang="en-US" dirty="0"/>
              <a:t>Smokers</a:t>
            </a:r>
          </a:p>
          <a:p>
            <a:pPr eaLnBrk="1" hangingPunct="1"/>
            <a:r>
              <a:rPr lang="en-US" altLang="en-US" dirty="0"/>
              <a:t>Patients with chronic respiratory disease e.g. bronchial asthma.</a:t>
            </a:r>
          </a:p>
          <a:p>
            <a:endParaRPr lang="en-US" dirty="0"/>
          </a:p>
        </p:txBody>
      </p:sp>
    </p:spTree>
    <p:extLst>
      <p:ext uri="{BB962C8B-B14F-4D97-AF65-F5344CB8AC3E}">
        <p14:creationId xmlns:p14="http://schemas.microsoft.com/office/powerpoint/2010/main" val="18583424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 </a:t>
            </a:r>
          </a:p>
        </p:txBody>
      </p:sp>
      <p:sp>
        <p:nvSpPr>
          <p:cNvPr id="3" name="Content Placeholder 2"/>
          <p:cNvSpPr>
            <a:spLocks noGrp="1"/>
          </p:cNvSpPr>
          <p:nvPr>
            <p:ph idx="1"/>
          </p:nvPr>
        </p:nvSpPr>
        <p:spPr>
          <a:xfrm>
            <a:off x="888274" y="1541417"/>
            <a:ext cx="10694126" cy="4898572"/>
          </a:xfrm>
        </p:spPr>
        <p:txBody>
          <a:bodyPr/>
          <a:lstStyle/>
          <a:p>
            <a:r>
              <a:rPr lang="en-US" sz="2800" dirty="0"/>
              <a:t>Breathlessness</a:t>
            </a:r>
          </a:p>
          <a:p>
            <a:r>
              <a:rPr lang="en-US" sz="2800" dirty="0"/>
              <a:t>Cough </a:t>
            </a:r>
          </a:p>
          <a:p>
            <a:r>
              <a:rPr lang="en-US" sz="2800" dirty="0"/>
              <a:t>Fever</a:t>
            </a:r>
          </a:p>
          <a:p>
            <a:r>
              <a:rPr lang="en-US" sz="2800" dirty="0"/>
              <a:t>Chest pain, </a:t>
            </a:r>
          </a:p>
          <a:p>
            <a:r>
              <a:rPr lang="en-US" sz="2800" dirty="0" err="1"/>
              <a:t>Tachypnoea</a:t>
            </a:r>
            <a:r>
              <a:rPr lang="en-US" sz="2800" dirty="0"/>
              <a:t> and reduced chest movements. </a:t>
            </a:r>
          </a:p>
          <a:p>
            <a:r>
              <a:rPr lang="en-US" sz="2800" dirty="0" err="1"/>
              <a:t>Dyspnoea</a:t>
            </a:r>
            <a:r>
              <a:rPr lang="en-US" sz="2800" dirty="0"/>
              <a:t> and fatigue </a:t>
            </a:r>
          </a:p>
          <a:p>
            <a:r>
              <a:rPr lang="en-US" sz="2800" dirty="0"/>
              <a:t>On x-ray the film may show pulmonary infiltration </a:t>
            </a:r>
          </a:p>
          <a:p>
            <a:r>
              <a:rPr lang="en-US" sz="2800" dirty="0"/>
              <a:t>Cough could be purulent, or yellow and blood stained, or red </a:t>
            </a:r>
            <a:br>
              <a:rPr lang="en-US" sz="2800" dirty="0"/>
            </a:br>
            <a:r>
              <a:rPr lang="en-US" sz="2800" dirty="0"/>
              <a:t>and gelatinous.</a:t>
            </a:r>
          </a:p>
          <a:p>
            <a:endParaRPr lang="en-US" sz="2800" dirty="0"/>
          </a:p>
          <a:p>
            <a:endParaRPr lang="en-US" dirty="0"/>
          </a:p>
          <a:p>
            <a:endParaRPr lang="en-US" dirty="0"/>
          </a:p>
        </p:txBody>
      </p:sp>
    </p:spTree>
    <p:extLst>
      <p:ext uri="{BB962C8B-B14F-4D97-AF65-F5344CB8AC3E}">
        <p14:creationId xmlns:p14="http://schemas.microsoft.com/office/powerpoint/2010/main" val="26625433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a:t>
            </a:r>
          </a:p>
        </p:txBody>
      </p:sp>
      <p:sp>
        <p:nvSpPr>
          <p:cNvPr id="3" name="Content Placeholder 2"/>
          <p:cNvSpPr>
            <a:spLocks noGrp="1"/>
          </p:cNvSpPr>
          <p:nvPr>
            <p:ph idx="1"/>
          </p:nvPr>
        </p:nvSpPr>
        <p:spPr>
          <a:xfrm>
            <a:off x="927463" y="1719263"/>
            <a:ext cx="10476412" cy="4411662"/>
          </a:xfrm>
        </p:spPr>
        <p:txBody>
          <a:bodyPr/>
          <a:lstStyle/>
          <a:p>
            <a:r>
              <a:rPr lang="en-US" sz="2800" dirty="0"/>
              <a:t>Vital signs and breathing patterns are assessed. </a:t>
            </a:r>
          </a:p>
          <a:p>
            <a:r>
              <a:rPr lang="en-US" sz="2800" dirty="0"/>
              <a:t>Sputum is collected for culture and sensitivity testing.</a:t>
            </a:r>
          </a:p>
          <a:p>
            <a:r>
              <a:rPr lang="en-US" sz="2800" dirty="0"/>
              <a:t>Determine the </a:t>
            </a:r>
            <a:r>
              <a:rPr lang="en-US" sz="2800" dirty="0" err="1"/>
              <a:t>colour</a:t>
            </a:r>
            <a:r>
              <a:rPr lang="en-US" sz="2800" dirty="0"/>
              <a:t>, consistency and amount of sputum the patient is producing. </a:t>
            </a:r>
          </a:p>
          <a:p>
            <a:pPr marL="0" indent="0">
              <a:buNone/>
            </a:pPr>
            <a:endParaRPr lang="en-US" sz="2400" dirty="0"/>
          </a:p>
        </p:txBody>
      </p:sp>
    </p:spTree>
    <p:extLst>
      <p:ext uri="{BB962C8B-B14F-4D97-AF65-F5344CB8AC3E}">
        <p14:creationId xmlns:p14="http://schemas.microsoft.com/office/powerpoint/2010/main" val="7776354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Pneumonia</a:t>
            </a:r>
          </a:p>
        </p:txBody>
      </p:sp>
      <p:sp>
        <p:nvSpPr>
          <p:cNvPr id="3" name="Content Placeholder 2"/>
          <p:cNvSpPr>
            <a:spLocks noGrp="1"/>
          </p:cNvSpPr>
          <p:nvPr>
            <p:ph idx="1"/>
          </p:nvPr>
        </p:nvSpPr>
        <p:spPr/>
        <p:txBody>
          <a:bodyPr/>
          <a:lstStyle/>
          <a:p>
            <a:r>
              <a:rPr lang="en-US" dirty="0"/>
              <a:t>Community vs hospital setting</a:t>
            </a:r>
          </a:p>
          <a:p>
            <a:r>
              <a:rPr lang="en-US" dirty="0"/>
              <a:t>Typical vs atypical pathogens</a:t>
            </a:r>
          </a:p>
        </p:txBody>
      </p:sp>
    </p:spTree>
    <p:extLst>
      <p:ext uri="{BB962C8B-B14F-4D97-AF65-F5344CB8AC3E}">
        <p14:creationId xmlns:p14="http://schemas.microsoft.com/office/powerpoint/2010/main" val="221156350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vs Hospital setting </a:t>
            </a:r>
          </a:p>
        </p:txBody>
      </p:sp>
      <p:sp>
        <p:nvSpPr>
          <p:cNvPr id="3" name="Content Placeholder 2"/>
          <p:cNvSpPr>
            <a:spLocks noGrp="1"/>
          </p:cNvSpPr>
          <p:nvPr>
            <p:ph idx="1"/>
          </p:nvPr>
        </p:nvSpPr>
        <p:spPr/>
        <p:txBody>
          <a:bodyPr/>
          <a:lstStyle/>
          <a:p>
            <a:pPr eaLnBrk="1" hangingPunct="1">
              <a:defRPr/>
            </a:pPr>
            <a:r>
              <a:rPr lang="en-US" sz="3200" b="1" dirty="0"/>
              <a:t>Community acquired pneumonia (CAP)</a:t>
            </a:r>
          </a:p>
          <a:p>
            <a:pPr lvl="1" eaLnBrk="1" hangingPunct="1">
              <a:defRPr/>
            </a:pPr>
            <a:r>
              <a:rPr lang="en-US" sz="2800" dirty="0"/>
              <a:t>Aspiration pneumonia</a:t>
            </a:r>
          </a:p>
          <a:p>
            <a:pPr eaLnBrk="1" hangingPunct="1">
              <a:defRPr/>
            </a:pPr>
            <a:r>
              <a:rPr lang="en-US" sz="3200" b="1" dirty="0"/>
              <a:t>Hospital acquired pneumonia (HAP)</a:t>
            </a:r>
          </a:p>
          <a:p>
            <a:pPr lvl="1" eaLnBrk="1" hangingPunct="1">
              <a:defRPr/>
            </a:pPr>
            <a:r>
              <a:rPr lang="en-US" sz="2800" dirty="0"/>
              <a:t>Ventilator associated pneumonia (VAP)</a:t>
            </a:r>
          </a:p>
          <a:p>
            <a:pPr lvl="1" eaLnBrk="1" hangingPunct="1">
              <a:defRPr/>
            </a:pPr>
            <a:r>
              <a:rPr lang="en-US" sz="2800" dirty="0"/>
              <a:t>Healthcare associated pneumonia (HCAP)</a:t>
            </a:r>
          </a:p>
          <a:p>
            <a:pPr lvl="1"/>
            <a:endParaRPr lang="en-US" altLang="en-US" sz="2800" dirty="0"/>
          </a:p>
          <a:p>
            <a:endParaRPr lang="en-US" dirty="0"/>
          </a:p>
        </p:txBody>
      </p:sp>
    </p:spTree>
    <p:extLst>
      <p:ext uri="{BB962C8B-B14F-4D97-AF65-F5344CB8AC3E}">
        <p14:creationId xmlns:p14="http://schemas.microsoft.com/office/powerpoint/2010/main" val="413896424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3049"/>
            <a:ext cx="10058400" cy="687659"/>
          </a:xfrm>
        </p:spPr>
        <p:txBody>
          <a:bodyPr/>
          <a:lstStyle/>
          <a:p>
            <a:endParaRPr lang="en-US" dirty="0"/>
          </a:p>
        </p:txBody>
      </p:sp>
      <p:sp>
        <p:nvSpPr>
          <p:cNvPr id="3" name="Content Placeholder 2"/>
          <p:cNvSpPr>
            <a:spLocks noGrp="1"/>
          </p:cNvSpPr>
          <p:nvPr>
            <p:ph idx="1"/>
          </p:nvPr>
        </p:nvSpPr>
        <p:spPr>
          <a:xfrm>
            <a:off x="640082" y="770709"/>
            <a:ext cx="11064239" cy="5943600"/>
          </a:xfrm>
        </p:spPr>
        <p:txBody>
          <a:bodyPr/>
          <a:lstStyle/>
          <a:p>
            <a:pPr algn="just" eaLnBrk="1" hangingPunct="1"/>
            <a:r>
              <a:rPr lang="en-US" altLang="en-US" sz="2800" dirty="0"/>
              <a:t>A second classification scheme for pneumonia is based on the specific structures of the lung that the organisms infect and includes </a:t>
            </a:r>
            <a:r>
              <a:rPr lang="en-US" altLang="en-US" sz="2800" i="1" dirty="0"/>
              <a:t>typical </a:t>
            </a:r>
            <a:r>
              <a:rPr lang="en-US" altLang="en-US" sz="2800" dirty="0"/>
              <a:t>and </a:t>
            </a:r>
            <a:r>
              <a:rPr lang="en-US" altLang="en-US" sz="2800" i="1" dirty="0"/>
              <a:t>atypical </a:t>
            </a:r>
            <a:r>
              <a:rPr lang="en-US" altLang="en-US" sz="2800" dirty="0"/>
              <a:t>pneumonia.</a:t>
            </a:r>
          </a:p>
          <a:p>
            <a:pPr eaLnBrk="1" hangingPunct="1">
              <a:defRPr/>
            </a:pPr>
            <a:r>
              <a:rPr lang="en-US" sz="2800" b="1" dirty="0"/>
              <a:t>Typical</a:t>
            </a:r>
          </a:p>
          <a:p>
            <a:pPr eaLnBrk="1" hangingPunct="1">
              <a:defRPr/>
            </a:pPr>
            <a:r>
              <a:rPr lang="en-US" sz="2800" i="1" dirty="0"/>
              <a:t>Streptococcus  </a:t>
            </a:r>
            <a:r>
              <a:rPr lang="en-US" sz="2800" i="1" dirty="0" err="1"/>
              <a:t>pneumoniae</a:t>
            </a:r>
            <a:endParaRPr lang="en-US" sz="2800" i="1" dirty="0"/>
          </a:p>
          <a:p>
            <a:pPr eaLnBrk="1" hangingPunct="1">
              <a:defRPr/>
            </a:pPr>
            <a:r>
              <a:rPr lang="en-US" sz="2800" i="1" dirty="0" err="1"/>
              <a:t>Hemophilus</a:t>
            </a:r>
            <a:r>
              <a:rPr lang="en-US" sz="2800" i="1" dirty="0"/>
              <a:t> </a:t>
            </a:r>
            <a:r>
              <a:rPr lang="en-US" sz="2800" i="1" dirty="0" err="1"/>
              <a:t>influenzae</a:t>
            </a:r>
            <a:endParaRPr lang="en-US" sz="2800" i="1" dirty="0"/>
          </a:p>
          <a:p>
            <a:pPr eaLnBrk="1" hangingPunct="1">
              <a:defRPr/>
            </a:pPr>
            <a:r>
              <a:rPr lang="en-US" sz="2800" i="1" dirty="0"/>
              <a:t>Mycobacterium  </a:t>
            </a:r>
            <a:r>
              <a:rPr lang="en-US" sz="2800" i="1" dirty="0" err="1"/>
              <a:t>catarrhalis</a:t>
            </a:r>
            <a:endParaRPr lang="en-US" sz="2800" i="1" dirty="0"/>
          </a:p>
          <a:p>
            <a:pPr eaLnBrk="1" hangingPunct="1">
              <a:defRPr/>
            </a:pPr>
            <a:r>
              <a:rPr lang="en-US" sz="2800" i="1" dirty="0" err="1"/>
              <a:t>Klebsiella</a:t>
            </a:r>
            <a:r>
              <a:rPr lang="en-US" sz="2800" i="1" dirty="0"/>
              <a:t> </a:t>
            </a:r>
            <a:r>
              <a:rPr lang="en-US" sz="2800" i="1" dirty="0" err="1"/>
              <a:t>pneumoniae</a:t>
            </a:r>
            <a:endParaRPr lang="en-US" sz="2800" i="1" dirty="0"/>
          </a:p>
          <a:p>
            <a:pPr eaLnBrk="1" hangingPunct="1">
              <a:defRPr/>
            </a:pPr>
            <a:r>
              <a:rPr lang="en-US" sz="2800" b="1" dirty="0"/>
              <a:t>Atypical</a:t>
            </a:r>
          </a:p>
          <a:p>
            <a:pPr eaLnBrk="1" hangingPunct="1">
              <a:defRPr/>
            </a:pPr>
            <a:r>
              <a:rPr lang="en-US" sz="2800" i="1" dirty="0"/>
              <a:t>Chlamydia </a:t>
            </a:r>
            <a:r>
              <a:rPr lang="en-US" sz="2800" i="1" dirty="0" err="1"/>
              <a:t>pneumoniae</a:t>
            </a:r>
            <a:endParaRPr lang="en-US" sz="2800" i="1" dirty="0"/>
          </a:p>
          <a:p>
            <a:pPr eaLnBrk="1" hangingPunct="1">
              <a:defRPr/>
            </a:pPr>
            <a:r>
              <a:rPr lang="en-US" sz="2800" i="1" dirty="0"/>
              <a:t>Legionella </a:t>
            </a:r>
            <a:r>
              <a:rPr lang="en-US" sz="2800" i="1" dirty="0" err="1"/>
              <a:t>pneumophila</a:t>
            </a:r>
            <a:endParaRPr lang="en-US" sz="2800" i="1" dirty="0"/>
          </a:p>
          <a:p>
            <a:pPr eaLnBrk="1" hangingPunct="1">
              <a:defRPr/>
            </a:pPr>
            <a:r>
              <a:rPr lang="en-US" sz="2800" i="1" dirty="0"/>
              <a:t>Mycoplasma </a:t>
            </a:r>
            <a:r>
              <a:rPr lang="en-US" sz="2800" i="1" dirty="0" err="1"/>
              <a:t>pneumoniae</a:t>
            </a:r>
            <a:r>
              <a:rPr lang="en-US" sz="2800" i="1" dirty="0"/>
              <a:t>.</a:t>
            </a:r>
          </a:p>
          <a:p>
            <a:pPr algn="just" eaLnBrk="1" hangingPunct="1">
              <a:buNone/>
            </a:pPr>
            <a:endParaRPr lang="en-US" altLang="en-US" sz="2800" dirty="0"/>
          </a:p>
        </p:txBody>
      </p:sp>
    </p:spTree>
    <p:extLst>
      <p:ext uri="{BB962C8B-B14F-4D97-AF65-F5344CB8AC3E}">
        <p14:creationId xmlns:p14="http://schemas.microsoft.com/office/powerpoint/2010/main" val="3326192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endParaRPr lang="en-US"/>
          </a:p>
        </p:txBody>
      </p:sp>
      <p:sp>
        <p:nvSpPr>
          <p:cNvPr id="3" name="Content Placeholder 2"/>
          <p:cNvSpPr>
            <a:spLocks noGrp="1"/>
          </p:cNvSpPr>
          <p:nvPr>
            <p:ph idx="1"/>
          </p:nvPr>
        </p:nvSpPr>
        <p:spPr/>
        <p:txBody>
          <a:bodyPr/>
          <a:lstStyle/>
          <a:p>
            <a:pPr eaLnBrk="1" hangingPunct="1">
              <a:defRPr/>
            </a:pPr>
            <a:r>
              <a:rPr lang="en-US" sz="2800" dirty="0"/>
              <a:t>Viruses</a:t>
            </a:r>
          </a:p>
          <a:p>
            <a:pPr eaLnBrk="1" hangingPunct="1">
              <a:defRPr/>
            </a:pPr>
            <a:r>
              <a:rPr lang="en-US" sz="2800" dirty="0"/>
              <a:t>Fungi</a:t>
            </a:r>
          </a:p>
          <a:p>
            <a:pPr eaLnBrk="1" hangingPunct="1">
              <a:defRPr/>
            </a:pPr>
            <a:r>
              <a:rPr lang="en-US" sz="2800" b="1" dirty="0"/>
              <a:t>Less Common pathogens</a:t>
            </a:r>
          </a:p>
          <a:p>
            <a:pPr eaLnBrk="1" hangingPunct="1">
              <a:defRPr/>
            </a:pPr>
            <a:r>
              <a:rPr lang="en-US" sz="2800" i="1" dirty="0"/>
              <a:t>N. </a:t>
            </a:r>
            <a:r>
              <a:rPr lang="en-US" sz="2800" i="1" dirty="0" err="1"/>
              <a:t>meningitidis</a:t>
            </a:r>
            <a:endParaRPr lang="en-US" sz="2800" i="1" dirty="0"/>
          </a:p>
          <a:p>
            <a:pPr eaLnBrk="1" hangingPunct="1">
              <a:defRPr/>
            </a:pPr>
            <a:r>
              <a:rPr lang="en-US" sz="2800" i="1" dirty="0"/>
              <a:t>Chlamydia </a:t>
            </a:r>
            <a:r>
              <a:rPr lang="en-US" sz="2800" i="1" dirty="0" err="1"/>
              <a:t>psittaci</a:t>
            </a:r>
            <a:endParaRPr lang="en-US" sz="2800" i="1" dirty="0"/>
          </a:p>
          <a:p>
            <a:pPr eaLnBrk="1" hangingPunct="1">
              <a:defRPr/>
            </a:pPr>
            <a:r>
              <a:rPr lang="en-US" sz="2800" i="1" dirty="0"/>
              <a:t>B. </a:t>
            </a:r>
            <a:r>
              <a:rPr lang="en-US" sz="2800" i="1" dirty="0" err="1"/>
              <a:t>anthracis</a:t>
            </a:r>
            <a:endParaRPr lang="en-US" sz="2800" i="1" dirty="0"/>
          </a:p>
          <a:p>
            <a:pPr eaLnBrk="1" hangingPunct="1">
              <a:defRPr/>
            </a:pPr>
            <a:r>
              <a:rPr lang="en-US" sz="2800" i="1" dirty="0"/>
              <a:t>Y. </a:t>
            </a:r>
            <a:r>
              <a:rPr lang="en-US" sz="2800" i="1" dirty="0" err="1"/>
              <a:t>pestis</a:t>
            </a:r>
            <a:endParaRPr lang="en-US" sz="2800" i="1" dirty="0"/>
          </a:p>
          <a:p>
            <a:pPr eaLnBrk="1" hangingPunct="1">
              <a:defRPr/>
            </a:pPr>
            <a:endParaRPr lang="en-US" sz="2800" dirty="0"/>
          </a:p>
        </p:txBody>
      </p:sp>
    </p:spTree>
    <p:extLst>
      <p:ext uri="{BB962C8B-B14F-4D97-AF65-F5344CB8AC3E}">
        <p14:creationId xmlns:p14="http://schemas.microsoft.com/office/powerpoint/2010/main" val="2520452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89131"/>
          </a:xfrm>
        </p:spPr>
        <p:txBody>
          <a:bodyPr/>
          <a:lstStyle/>
          <a:p>
            <a:r>
              <a:rPr lang="en-US" dirty="0" smtClean="0"/>
              <a:t>Pathophysiology</a:t>
            </a:r>
            <a:endParaRPr lang="en-GB" dirty="0"/>
          </a:p>
        </p:txBody>
      </p:sp>
      <p:sp>
        <p:nvSpPr>
          <p:cNvPr id="3" name="Content Placeholder 2"/>
          <p:cNvSpPr>
            <a:spLocks noGrp="1"/>
          </p:cNvSpPr>
          <p:nvPr>
            <p:ph idx="1"/>
          </p:nvPr>
        </p:nvSpPr>
        <p:spPr>
          <a:xfrm>
            <a:off x="609600" y="811369"/>
            <a:ext cx="10972800" cy="5834130"/>
          </a:xfrm>
        </p:spPr>
        <p:txBody>
          <a:bodyPr/>
          <a:lstStyle/>
          <a:p>
            <a:r>
              <a:rPr lang="en-US" dirty="0" smtClean="0"/>
              <a:t>During </a:t>
            </a:r>
            <a:r>
              <a:rPr lang="en-US" dirty="0"/>
              <a:t>an episode of acute bronchitis, the cells of the bronchial-lining tissue are irritated and the mucous membrane becomes hyperemic and edematous, diminishing bronchial </a:t>
            </a:r>
            <a:r>
              <a:rPr lang="en-US" dirty="0" err="1"/>
              <a:t>mucociliary</a:t>
            </a:r>
            <a:r>
              <a:rPr lang="en-US" dirty="0"/>
              <a:t> function. </a:t>
            </a:r>
            <a:endParaRPr lang="en-US" dirty="0" smtClean="0"/>
          </a:p>
          <a:p>
            <a:r>
              <a:rPr lang="en-US" dirty="0" smtClean="0"/>
              <a:t>Consequently</a:t>
            </a:r>
            <a:r>
              <a:rPr lang="en-US" dirty="0"/>
              <a:t>, the air passages become clogged by debris and irritation increases. </a:t>
            </a:r>
            <a:endParaRPr lang="en-US" dirty="0" smtClean="0"/>
          </a:p>
          <a:p>
            <a:r>
              <a:rPr lang="en-US" dirty="0" smtClean="0"/>
              <a:t>In </a:t>
            </a:r>
            <a:r>
              <a:rPr lang="en-US" dirty="0"/>
              <a:t>response, copious secretion of mucus develops, which causes the characteristic cough of bronchitis</a:t>
            </a:r>
            <a:r>
              <a:rPr lang="en-US" dirty="0" smtClean="0"/>
              <a:t>.</a:t>
            </a:r>
          </a:p>
          <a:p>
            <a:r>
              <a:rPr lang="en-US" dirty="0"/>
              <a:t>Acute bronchitis usually lasts approximately 10 days. If the inflammation extends downward to the ends of the bronchial tree, into the small bronchi (bronchioles), and then into the air sacs, bronchopneumonia results.</a:t>
            </a:r>
          </a:p>
          <a:p>
            <a:pPr marL="0" indent="0">
              <a:buNone/>
            </a:pPr>
            <a:endParaRPr lang="en-US" dirty="0" smtClean="0"/>
          </a:p>
        </p:txBody>
      </p:sp>
    </p:spTree>
    <p:extLst>
      <p:ext uri="{BB962C8B-B14F-4D97-AF65-F5344CB8AC3E}">
        <p14:creationId xmlns:p14="http://schemas.microsoft.com/office/powerpoint/2010/main" val="424674094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52973"/>
          </a:xfrm>
        </p:spPr>
        <p:txBody>
          <a:bodyPr/>
          <a:lstStyle/>
          <a:p>
            <a:endParaRPr lang="en-US" dirty="0"/>
          </a:p>
        </p:txBody>
      </p:sp>
      <p:sp>
        <p:nvSpPr>
          <p:cNvPr id="3" name="Content Placeholder 2"/>
          <p:cNvSpPr>
            <a:spLocks noGrp="1"/>
          </p:cNvSpPr>
          <p:nvPr>
            <p:ph idx="1"/>
          </p:nvPr>
        </p:nvSpPr>
        <p:spPr>
          <a:xfrm>
            <a:off x="609600" y="1005840"/>
            <a:ext cx="10972800" cy="5125085"/>
          </a:xfrm>
        </p:spPr>
        <p:txBody>
          <a:bodyPr/>
          <a:lstStyle/>
          <a:p>
            <a:pPr algn="just" eaLnBrk="1" hangingPunct="1">
              <a:buNone/>
            </a:pPr>
            <a:r>
              <a:rPr lang="en-US" altLang="en-US" sz="2800" b="1" dirty="0"/>
              <a:t>Typical pneumonia</a:t>
            </a:r>
          </a:p>
          <a:p>
            <a:pPr algn="just" eaLnBrk="1" hangingPunct="1"/>
            <a:r>
              <a:rPr lang="en-US" altLang="en-US" sz="2800" dirty="0"/>
              <a:t>Usually bacterial in origin.</a:t>
            </a:r>
          </a:p>
          <a:p>
            <a:pPr algn="just" eaLnBrk="1" hangingPunct="1"/>
            <a:r>
              <a:rPr lang="en-US" altLang="en-US" sz="2800" dirty="0"/>
              <a:t>Organisms replicate in the spaces of the alveoli. </a:t>
            </a:r>
          </a:p>
          <a:p>
            <a:pPr algn="just" eaLnBrk="1" hangingPunct="1">
              <a:buNone/>
            </a:pPr>
            <a:r>
              <a:rPr lang="en-US" altLang="en-US" sz="2800" b="1" dirty="0"/>
              <a:t>Manifestations:</a:t>
            </a:r>
          </a:p>
          <a:p>
            <a:pPr algn="just" eaLnBrk="1" hangingPunct="1"/>
            <a:r>
              <a:rPr lang="en-US" altLang="en-US" sz="2800" dirty="0"/>
              <a:t>Inflammation and fluid accumulation are seen in the alveoli.</a:t>
            </a:r>
          </a:p>
          <a:p>
            <a:pPr algn="just" eaLnBrk="1" hangingPunct="1"/>
            <a:r>
              <a:rPr lang="en-US" altLang="en-US" sz="2800" dirty="0"/>
              <a:t>White cell infiltration and exudation can been seen on chest radiographs.</a:t>
            </a:r>
          </a:p>
          <a:p>
            <a:pPr algn="just" eaLnBrk="1" hangingPunct="1"/>
            <a:r>
              <a:rPr lang="en-US" altLang="en-US" sz="2800" dirty="0"/>
              <a:t>High fever, chest pain, chills, and malaise are present.</a:t>
            </a:r>
          </a:p>
          <a:p>
            <a:pPr algn="just" eaLnBrk="1" hangingPunct="1"/>
            <a:r>
              <a:rPr lang="en-US" altLang="en-US" sz="2800" dirty="0"/>
              <a:t>Purulent sputum is present.</a:t>
            </a:r>
          </a:p>
          <a:p>
            <a:pPr algn="just" eaLnBrk="1" hangingPunct="1"/>
            <a:r>
              <a:rPr lang="en-US" altLang="en-US" sz="2800" dirty="0"/>
              <a:t>Some degree of hypoxemia is present.</a:t>
            </a:r>
            <a:endParaRPr lang="en-US" sz="2800" dirty="0"/>
          </a:p>
          <a:p>
            <a:pPr marL="0" indent="-4763">
              <a:buNone/>
            </a:pPr>
            <a:endParaRPr lang="en-US" sz="2800" dirty="0"/>
          </a:p>
          <a:p>
            <a:endParaRPr lang="en-US" sz="2800" dirty="0"/>
          </a:p>
        </p:txBody>
      </p:sp>
    </p:spTree>
    <p:extLst>
      <p:ext uri="{BB962C8B-B14F-4D97-AF65-F5344CB8AC3E}">
        <p14:creationId xmlns:p14="http://schemas.microsoft.com/office/powerpoint/2010/main" val="134120126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09728"/>
          </a:xfrm>
        </p:spPr>
        <p:txBody>
          <a:bodyPr/>
          <a:lstStyle/>
          <a:p>
            <a:endParaRPr lang="en-US" dirty="0"/>
          </a:p>
        </p:txBody>
      </p:sp>
      <p:sp>
        <p:nvSpPr>
          <p:cNvPr id="3" name="Content Placeholder 2"/>
          <p:cNvSpPr>
            <a:spLocks noGrp="1"/>
          </p:cNvSpPr>
          <p:nvPr>
            <p:ph idx="1"/>
          </p:nvPr>
        </p:nvSpPr>
        <p:spPr>
          <a:xfrm>
            <a:off x="770708" y="1175657"/>
            <a:ext cx="10811691" cy="4955268"/>
          </a:xfrm>
        </p:spPr>
        <p:txBody>
          <a:bodyPr/>
          <a:lstStyle/>
          <a:p>
            <a:pPr eaLnBrk="1" hangingPunct="1">
              <a:buNone/>
            </a:pPr>
            <a:r>
              <a:rPr lang="en-US" altLang="en-US" sz="2800" b="1" dirty="0"/>
              <a:t>Atypical pneumonia </a:t>
            </a:r>
          </a:p>
          <a:p>
            <a:pPr eaLnBrk="1" hangingPunct="1"/>
            <a:r>
              <a:rPr lang="en-US" altLang="en-US" sz="2800" dirty="0"/>
              <a:t>Usually viral in origin.</a:t>
            </a:r>
          </a:p>
          <a:p>
            <a:pPr eaLnBrk="1" hangingPunct="1"/>
            <a:r>
              <a:rPr lang="en-US" altLang="en-US" sz="2800" dirty="0"/>
              <a:t>Organisms replicate in the spaces around the alveoli.</a:t>
            </a:r>
          </a:p>
          <a:p>
            <a:pPr eaLnBrk="1" hangingPunct="1">
              <a:buNone/>
            </a:pPr>
            <a:r>
              <a:rPr lang="en-US" altLang="en-US" sz="2800" b="1" dirty="0"/>
              <a:t>Manifestations:</a:t>
            </a:r>
          </a:p>
          <a:p>
            <a:pPr eaLnBrk="1" hangingPunct="1"/>
            <a:r>
              <a:rPr lang="en-US" altLang="en-US" sz="2800" dirty="0"/>
              <a:t>Milder symptoms than typical pneumonia.</a:t>
            </a:r>
          </a:p>
          <a:p>
            <a:pPr eaLnBrk="1" hangingPunct="1"/>
            <a:r>
              <a:rPr lang="en-US" altLang="en-US" sz="2800" dirty="0"/>
              <a:t>Lack of white cell infiltration in alveoli.</a:t>
            </a:r>
          </a:p>
          <a:p>
            <a:pPr eaLnBrk="1" hangingPunct="1"/>
            <a:r>
              <a:rPr lang="en-US" altLang="en-US" sz="2800" dirty="0"/>
              <a:t>Lack of fluid accumulation in the alveoli.</a:t>
            </a:r>
          </a:p>
          <a:p>
            <a:pPr eaLnBrk="1" hangingPunct="1"/>
            <a:r>
              <a:rPr lang="en-US" altLang="en-US" sz="2800" dirty="0"/>
              <a:t>Not usually evident on radiographs. </a:t>
            </a:r>
          </a:p>
          <a:p>
            <a:pPr eaLnBrk="1" hangingPunct="1"/>
            <a:r>
              <a:rPr lang="en-US" altLang="en-US" sz="2800" dirty="0"/>
              <a:t>May make the patient susceptible to bacterial pneumonia.</a:t>
            </a:r>
          </a:p>
          <a:p>
            <a:endParaRPr lang="en-US" sz="2800" dirty="0"/>
          </a:p>
        </p:txBody>
      </p:sp>
    </p:spTree>
    <p:extLst>
      <p:ext uri="{BB962C8B-B14F-4D97-AF65-F5344CB8AC3E}">
        <p14:creationId xmlns:p14="http://schemas.microsoft.com/office/powerpoint/2010/main" val="2458983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13785"/>
          </a:xfrm>
        </p:spPr>
        <p:txBody>
          <a:bodyPr/>
          <a:lstStyle/>
          <a:p>
            <a:endParaRPr lang="en-US" dirty="0"/>
          </a:p>
        </p:txBody>
      </p:sp>
      <p:sp>
        <p:nvSpPr>
          <p:cNvPr id="3" name="Content Placeholder 2"/>
          <p:cNvSpPr>
            <a:spLocks noGrp="1"/>
          </p:cNvSpPr>
          <p:nvPr>
            <p:ph idx="1"/>
          </p:nvPr>
        </p:nvSpPr>
        <p:spPr>
          <a:xfrm>
            <a:off x="609600" y="836023"/>
            <a:ext cx="10972800" cy="5773783"/>
          </a:xfrm>
        </p:spPr>
        <p:txBody>
          <a:bodyPr/>
          <a:lstStyle/>
          <a:p>
            <a:pPr algn="just" eaLnBrk="1" hangingPunct="1">
              <a:lnSpc>
                <a:spcPct val="110000"/>
              </a:lnSpc>
              <a:buNone/>
            </a:pPr>
            <a:r>
              <a:rPr lang="en-US" altLang="en-US" b="1" dirty="0"/>
              <a:t>Opportunistic organisms</a:t>
            </a:r>
          </a:p>
          <a:p>
            <a:pPr algn="just" eaLnBrk="1" hangingPunct="1">
              <a:lnSpc>
                <a:spcPct val="110000"/>
              </a:lnSpc>
            </a:pPr>
            <a:r>
              <a:rPr lang="en-US" altLang="en-US" sz="2800" dirty="0"/>
              <a:t>A number of organisms not commonly associated with respiratory illness in otherwise healthy individuals can cause severe respiratory infections and pneumonia in patients with HIV or those who are immunocompromised as a result of immune suppressive therapy. </a:t>
            </a:r>
          </a:p>
          <a:p>
            <a:pPr algn="just" eaLnBrk="1" hangingPunct="1">
              <a:lnSpc>
                <a:spcPct val="110000"/>
              </a:lnSpc>
            </a:pPr>
            <a:r>
              <a:rPr lang="en-US" altLang="en-US" sz="2800" dirty="0"/>
              <a:t>These organisms include mycobacteria, fungus (</a:t>
            </a:r>
            <a:r>
              <a:rPr lang="en-US" altLang="en-US" sz="2800" i="1" dirty="0" err="1"/>
              <a:t>Histoplasma</a:t>
            </a:r>
            <a:r>
              <a:rPr lang="en-US" altLang="en-US" sz="2800" i="1" dirty="0"/>
              <a:t>) </a:t>
            </a:r>
            <a:r>
              <a:rPr lang="en-US" altLang="en-US" sz="2800" dirty="0"/>
              <a:t>and protozoa (</a:t>
            </a:r>
            <a:r>
              <a:rPr lang="en-US" altLang="en-US" sz="2800" i="1" dirty="0"/>
              <a:t>Pneumocystis </a:t>
            </a:r>
            <a:r>
              <a:rPr lang="en-US" altLang="en-US" sz="2800" i="1" dirty="0" err="1"/>
              <a:t>carinii</a:t>
            </a:r>
            <a:r>
              <a:rPr lang="en-US" altLang="en-US" sz="2800" i="1" dirty="0"/>
              <a:t>)</a:t>
            </a:r>
            <a:r>
              <a:rPr lang="en-US" altLang="en-US" sz="2800" dirty="0"/>
              <a:t>.</a:t>
            </a:r>
          </a:p>
          <a:p>
            <a:pPr algn="just" eaLnBrk="1" hangingPunct="1">
              <a:lnSpc>
                <a:spcPct val="110000"/>
              </a:lnSpc>
            </a:pPr>
            <a:r>
              <a:rPr lang="en-US" altLang="en-US" sz="2800" dirty="0"/>
              <a:t> Treatment of these organisms requires specific drug therapy, and, in the case of protozoa and fungi, the organisms are very difficult to kill.</a:t>
            </a:r>
          </a:p>
          <a:p>
            <a:endParaRPr lang="en-US" sz="2800" dirty="0"/>
          </a:p>
        </p:txBody>
      </p:sp>
    </p:spTree>
    <p:extLst>
      <p:ext uri="{BB962C8B-B14F-4D97-AF65-F5344CB8AC3E}">
        <p14:creationId xmlns:p14="http://schemas.microsoft.com/office/powerpoint/2010/main" val="13696885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635408"/>
          </a:xfrm>
        </p:spPr>
        <p:txBody>
          <a:bodyPr/>
          <a:lstStyle/>
          <a:p>
            <a:r>
              <a:rPr lang="en-US" dirty="0"/>
              <a:t>Management </a:t>
            </a:r>
          </a:p>
        </p:txBody>
      </p:sp>
      <p:sp>
        <p:nvSpPr>
          <p:cNvPr id="3" name="Content Placeholder 2"/>
          <p:cNvSpPr>
            <a:spLocks noGrp="1"/>
          </p:cNvSpPr>
          <p:nvPr>
            <p:ph idx="1"/>
          </p:nvPr>
        </p:nvSpPr>
        <p:spPr>
          <a:xfrm>
            <a:off x="431073" y="757646"/>
            <a:ext cx="11325497" cy="6100354"/>
          </a:xfrm>
        </p:spPr>
        <p:txBody>
          <a:bodyPr/>
          <a:lstStyle/>
          <a:p>
            <a:r>
              <a:rPr lang="en-US" sz="3200" b="1" dirty="0"/>
              <a:t>The goals of nursing care for a patient with pneumonia are: </a:t>
            </a:r>
          </a:p>
          <a:p>
            <a:pPr lvl="1"/>
            <a:r>
              <a:rPr lang="en-US" sz="2800" dirty="0"/>
              <a:t>The patient to have clear breath sounds. </a:t>
            </a:r>
          </a:p>
          <a:p>
            <a:pPr lvl="1"/>
            <a:r>
              <a:rPr lang="en-US" sz="2800" dirty="0"/>
              <a:t>Normal breathing pattern.</a:t>
            </a:r>
          </a:p>
          <a:p>
            <a:pPr lvl="1"/>
            <a:r>
              <a:rPr lang="en-US" sz="2800" dirty="0"/>
              <a:t>Normal chest x-ray.</a:t>
            </a:r>
          </a:p>
          <a:p>
            <a:pPr lvl="1"/>
            <a:r>
              <a:rPr lang="en-US" sz="2800" dirty="0"/>
              <a:t>No complications related to pneumonia. </a:t>
            </a:r>
          </a:p>
          <a:p>
            <a:r>
              <a:rPr lang="en-US" sz="3200" b="1" dirty="0"/>
              <a:t>Interventions:</a:t>
            </a:r>
          </a:p>
          <a:p>
            <a:pPr lvl="1"/>
            <a:r>
              <a:rPr lang="en-US" sz="2800" dirty="0"/>
              <a:t>To ensure comfort by proper positioning </a:t>
            </a:r>
          </a:p>
          <a:p>
            <a:pPr lvl="1"/>
            <a:r>
              <a:rPr lang="en-US" sz="2800" dirty="0"/>
              <a:t>Good nutrition</a:t>
            </a:r>
          </a:p>
          <a:p>
            <a:pPr lvl="1"/>
            <a:r>
              <a:rPr lang="en-US" sz="2800" dirty="0"/>
              <a:t>Fluids and electrolytes </a:t>
            </a:r>
          </a:p>
          <a:p>
            <a:pPr lvl="1"/>
            <a:r>
              <a:rPr lang="en-US" sz="2800" dirty="0"/>
              <a:t>Patient education on infection prevention and control.</a:t>
            </a:r>
          </a:p>
        </p:txBody>
      </p:sp>
    </p:spTree>
    <p:extLst>
      <p:ext uri="{BB962C8B-B14F-4D97-AF65-F5344CB8AC3E}">
        <p14:creationId xmlns:p14="http://schemas.microsoft.com/office/powerpoint/2010/main" val="3764595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52973"/>
          </a:xfrm>
        </p:spPr>
        <p:txBody>
          <a:bodyPr/>
          <a:lstStyle/>
          <a:p>
            <a:endParaRPr lang="en-US" dirty="0"/>
          </a:p>
        </p:txBody>
      </p:sp>
      <p:sp>
        <p:nvSpPr>
          <p:cNvPr id="3" name="Content Placeholder 2"/>
          <p:cNvSpPr>
            <a:spLocks noGrp="1"/>
          </p:cNvSpPr>
          <p:nvPr>
            <p:ph idx="1"/>
          </p:nvPr>
        </p:nvSpPr>
        <p:spPr>
          <a:xfrm>
            <a:off x="609600" y="992777"/>
            <a:ext cx="10972800" cy="5138148"/>
          </a:xfrm>
        </p:spPr>
        <p:txBody>
          <a:bodyPr/>
          <a:lstStyle/>
          <a:p>
            <a:r>
              <a:rPr lang="en-US" b="1" dirty="0"/>
              <a:t>When the patient has ineffective breathing pattern due to pneumonia and pain:</a:t>
            </a:r>
          </a:p>
          <a:p>
            <a:pPr lvl="1"/>
            <a:r>
              <a:rPr lang="en-US" sz="2800" dirty="0"/>
              <a:t>Monitor respiratory function of a new patient's respiratory response to treatment, this should include blood gas analysis, pulse oximetry, respiratory rate and rhythm. </a:t>
            </a:r>
          </a:p>
          <a:p>
            <a:pPr lvl="1"/>
            <a:r>
              <a:rPr lang="en-US" sz="2800" dirty="0"/>
              <a:t>Position patient in an upright position to ease breathing and facilitate use of accessory respiratory muscles. </a:t>
            </a:r>
          </a:p>
          <a:p>
            <a:pPr lvl="1"/>
            <a:r>
              <a:rPr lang="en-US" sz="2800" dirty="0"/>
              <a:t>Give oxygen by mask or nasal </a:t>
            </a:r>
            <a:r>
              <a:rPr lang="en-US" sz="2800" dirty="0" err="1"/>
              <a:t>cannular</a:t>
            </a:r>
            <a:r>
              <a:rPr lang="en-US" sz="2800" dirty="0"/>
              <a:t> depending on the patients need</a:t>
            </a:r>
          </a:p>
        </p:txBody>
      </p:sp>
    </p:spTree>
    <p:extLst>
      <p:ext uri="{BB962C8B-B14F-4D97-AF65-F5344CB8AC3E}">
        <p14:creationId xmlns:p14="http://schemas.microsoft.com/office/powerpoint/2010/main" val="65546675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571" y="252869"/>
            <a:ext cx="10341429" cy="530906"/>
          </a:xfrm>
        </p:spPr>
        <p:txBody>
          <a:bodyPr/>
          <a:lstStyle/>
          <a:p>
            <a:endParaRPr lang="en-US" dirty="0"/>
          </a:p>
        </p:txBody>
      </p:sp>
      <p:sp>
        <p:nvSpPr>
          <p:cNvPr id="3" name="Content Placeholder 2"/>
          <p:cNvSpPr>
            <a:spLocks noGrp="1"/>
          </p:cNvSpPr>
          <p:nvPr>
            <p:ph idx="1"/>
          </p:nvPr>
        </p:nvSpPr>
        <p:spPr>
          <a:xfrm>
            <a:off x="326571" y="757646"/>
            <a:ext cx="11456125" cy="5982788"/>
          </a:xfrm>
        </p:spPr>
        <p:txBody>
          <a:bodyPr/>
          <a:lstStyle/>
          <a:p>
            <a:r>
              <a:rPr lang="en-US" sz="2800" b="1" dirty="0"/>
              <a:t>When the patient has splenic pain:</a:t>
            </a:r>
          </a:p>
          <a:p>
            <a:pPr lvl="1"/>
            <a:r>
              <a:rPr lang="en-US" sz="2800" dirty="0"/>
              <a:t>Administer analgesia and provide information that can relieve pain </a:t>
            </a:r>
          </a:p>
          <a:p>
            <a:pPr lvl="1"/>
            <a:r>
              <a:rPr lang="en-US" sz="2800" dirty="0"/>
              <a:t>Observe the pharmacological effects of the drugs </a:t>
            </a:r>
          </a:p>
          <a:p>
            <a:pPr lvl="1"/>
            <a:r>
              <a:rPr lang="en-US" sz="2800" dirty="0"/>
              <a:t>If the patient is at risk of infection, complications, administer antibiotics and observe their effects to therapy </a:t>
            </a:r>
          </a:p>
          <a:p>
            <a:pPr lvl="1"/>
            <a:r>
              <a:rPr lang="en-US" sz="2800" dirty="0"/>
              <a:t>Monitor for any signs of hypoxemia</a:t>
            </a:r>
          </a:p>
          <a:p>
            <a:r>
              <a:rPr lang="en-US" sz="2800" b="1" dirty="0"/>
              <a:t>Where there is an ineffective airway clearance due to thick secretions:</a:t>
            </a:r>
          </a:p>
          <a:p>
            <a:pPr lvl="1"/>
            <a:r>
              <a:rPr lang="en-US" sz="2800" dirty="0"/>
              <a:t>Administer bronchodilators, </a:t>
            </a:r>
            <a:r>
              <a:rPr lang="en-US" sz="2800" dirty="0" err="1"/>
              <a:t>mucolytics</a:t>
            </a:r>
            <a:r>
              <a:rPr lang="en-US" sz="2800" dirty="0"/>
              <a:t> and exercises to facilitate secretions removal </a:t>
            </a:r>
          </a:p>
          <a:p>
            <a:pPr lvl="1"/>
            <a:r>
              <a:rPr lang="en-US" sz="2800" dirty="0"/>
              <a:t>Maintain input of IV fluids to replace lost fluids and dilute the secretions (reduce the viscosity)</a:t>
            </a:r>
          </a:p>
          <a:p>
            <a:pPr marL="344487" lvl="1" indent="0">
              <a:buNone/>
            </a:pPr>
            <a:endParaRPr lang="en-US" sz="3200" dirty="0"/>
          </a:p>
          <a:p>
            <a:pPr lvl="1"/>
            <a:endParaRPr lang="en-US" sz="3200" dirty="0"/>
          </a:p>
        </p:txBody>
      </p:sp>
    </p:spTree>
    <p:extLst>
      <p:ext uri="{BB962C8B-B14F-4D97-AF65-F5344CB8AC3E}">
        <p14:creationId xmlns:p14="http://schemas.microsoft.com/office/powerpoint/2010/main" val="25102349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818288"/>
          </a:xfrm>
        </p:spPr>
        <p:txBody>
          <a:bodyPr/>
          <a:lstStyle/>
          <a:p>
            <a:endParaRPr lang="en-US" dirty="0"/>
          </a:p>
        </p:txBody>
      </p:sp>
      <p:sp>
        <p:nvSpPr>
          <p:cNvPr id="3" name="Content Placeholder 2"/>
          <p:cNvSpPr>
            <a:spLocks noGrp="1"/>
          </p:cNvSpPr>
          <p:nvPr>
            <p:ph idx="1"/>
          </p:nvPr>
        </p:nvSpPr>
        <p:spPr>
          <a:xfrm>
            <a:off x="609600" y="940526"/>
            <a:ext cx="10972800" cy="5190399"/>
          </a:xfrm>
        </p:spPr>
        <p:txBody>
          <a:bodyPr/>
          <a:lstStyle/>
          <a:p>
            <a:r>
              <a:rPr lang="en-US" b="1" dirty="0"/>
              <a:t>When the patient is at the risk of altered health maintenance:</a:t>
            </a:r>
          </a:p>
          <a:p>
            <a:pPr lvl="1"/>
            <a:r>
              <a:rPr lang="en-US" sz="2800" dirty="0"/>
              <a:t>Educate the patient on health, self care, and safe use of drugs to prevent recurrent infection </a:t>
            </a:r>
          </a:p>
          <a:p>
            <a:pPr lvl="1"/>
            <a:r>
              <a:rPr lang="en-US" sz="2800" dirty="0"/>
              <a:t>Educate the patient on safe health practices and discourage unsafe practices like smoking </a:t>
            </a:r>
          </a:p>
          <a:p>
            <a:pPr lvl="1"/>
            <a:r>
              <a:rPr lang="en-US" sz="2800" dirty="0"/>
              <a:t>Teach the patient about food and nutrition that will help maintain a healthy body</a:t>
            </a:r>
          </a:p>
          <a:p>
            <a:r>
              <a:rPr lang="en-US" b="1" dirty="0"/>
              <a:t>To maintain body temperature:</a:t>
            </a:r>
          </a:p>
          <a:p>
            <a:pPr lvl="1"/>
            <a:r>
              <a:rPr lang="en-US" sz="2800" dirty="0"/>
              <a:t>To relieve fever to promote comfort you can use antipyretics </a:t>
            </a:r>
          </a:p>
          <a:p>
            <a:pPr lvl="1"/>
            <a:r>
              <a:rPr lang="en-US" sz="2800" dirty="0"/>
              <a:t>Provide fluid replacement for fever and dehydration</a:t>
            </a:r>
          </a:p>
          <a:p>
            <a:pPr marL="344487" lvl="1" indent="0">
              <a:buNone/>
            </a:pPr>
            <a:endParaRPr lang="en-US" sz="2800" dirty="0"/>
          </a:p>
        </p:txBody>
      </p:sp>
    </p:spTree>
    <p:extLst>
      <p:ext uri="{BB962C8B-B14F-4D97-AF65-F5344CB8AC3E}">
        <p14:creationId xmlns:p14="http://schemas.microsoft.com/office/powerpoint/2010/main" val="350742143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411" y="566377"/>
            <a:ext cx="10058400" cy="530905"/>
          </a:xfrm>
        </p:spPr>
        <p:txBody>
          <a:bodyPr/>
          <a:lstStyle/>
          <a:p>
            <a:endParaRPr lang="en-US" dirty="0"/>
          </a:p>
        </p:txBody>
      </p:sp>
      <p:sp>
        <p:nvSpPr>
          <p:cNvPr id="3" name="Content Placeholder 2"/>
          <p:cNvSpPr>
            <a:spLocks noGrp="1"/>
          </p:cNvSpPr>
          <p:nvPr>
            <p:ph idx="1"/>
          </p:nvPr>
        </p:nvSpPr>
        <p:spPr>
          <a:xfrm>
            <a:off x="744582" y="1463040"/>
            <a:ext cx="10685417" cy="4746262"/>
          </a:xfrm>
        </p:spPr>
        <p:txBody>
          <a:bodyPr/>
          <a:lstStyle/>
          <a:p>
            <a:r>
              <a:rPr lang="en-US" b="1" dirty="0"/>
              <a:t>If an activity intolerance exists due to </a:t>
            </a:r>
            <a:r>
              <a:rPr lang="en-US" b="1" dirty="0" err="1"/>
              <a:t>dyspnoea</a:t>
            </a:r>
            <a:r>
              <a:rPr lang="en-US" b="1" dirty="0"/>
              <a:t> on exertion:</a:t>
            </a:r>
          </a:p>
          <a:p>
            <a:pPr lvl="1"/>
            <a:r>
              <a:rPr lang="en-US" sz="2800" dirty="0"/>
              <a:t>Administer oxygen and increase oxygen intake dependent on patients needs </a:t>
            </a:r>
          </a:p>
          <a:p>
            <a:pPr lvl="1"/>
            <a:r>
              <a:rPr lang="en-US" sz="2800" dirty="0"/>
              <a:t>Plan for patient to prevent any unnecessary interruptions in order to decrease lung activity and promote ventilation </a:t>
            </a:r>
          </a:p>
          <a:p>
            <a:pPr lvl="1"/>
            <a:r>
              <a:rPr lang="en-US" sz="2800" dirty="0"/>
              <a:t>Note signs to evaluate the condition and identify deviation from the normal </a:t>
            </a:r>
          </a:p>
          <a:p>
            <a:pPr lvl="1"/>
            <a:r>
              <a:rPr lang="en-US" sz="2800" dirty="0"/>
              <a:t>Rehabilitation</a:t>
            </a:r>
          </a:p>
          <a:p>
            <a:endParaRPr lang="en-US" sz="3200" dirty="0"/>
          </a:p>
        </p:txBody>
      </p:sp>
    </p:spTree>
    <p:extLst>
      <p:ext uri="{BB962C8B-B14F-4D97-AF65-F5344CB8AC3E}">
        <p14:creationId xmlns:p14="http://schemas.microsoft.com/office/powerpoint/2010/main" val="41945263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08072"/>
          </a:xfrm>
        </p:spPr>
        <p:txBody>
          <a:bodyPr/>
          <a:lstStyle/>
          <a:p>
            <a:r>
              <a:rPr lang="en-GB" dirty="0" smtClean="0"/>
              <a:t>Complications of pneumonia</a:t>
            </a:r>
            <a:endParaRPr lang="en-GB" dirty="0"/>
          </a:p>
        </p:txBody>
      </p:sp>
      <p:sp>
        <p:nvSpPr>
          <p:cNvPr id="3" name="Content Placeholder 2"/>
          <p:cNvSpPr>
            <a:spLocks noGrp="1"/>
          </p:cNvSpPr>
          <p:nvPr>
            <p:ph idx="1"/>
          </p:nvPr>
        </p:nvSpPr>
        <p:spPr>
          <a:xfrm>
            <a:off x="609600" y="1185819"/>
            <a:ext cx="11582400" cy="5202103"/>
          </a:xfrm>
        </p:spPr>
        <p:txBody>
          <a:bodyPr/>
          <a:lstStyle/>
          <a:p>
            <a:r>
              <a:rPr lang="en-US" b="1" dirty="0"/>
              <a:t>Bacteremia</a:t>
            </a:r>
            <a:r>
              <a:rPr lang="en-US" dirty="0"/>
              <a:t> and septic shock. </a:t>
            </a:r>
            <a:endParaRPr lang="en-US" dirty="0" smtClean="0"/>
          </a:p>
          <a:p>
            <a:r>
              <a:rPr lang="en-US" dirty="0" smtClean="0"/>
              <a:t>Lung </a:t>
            </a:r>
            <a:r>
              <a:rPr lang="en-US" dirty="0"/>
              <a:t>abscesses</a:t>
            </a:r>
            <a:r>
              <a:rPr lang="en-US" dirty="0" smtClean="0"/>
              <a:t>.</a:t>
            </a:r>
            <a:endParaRPr lang="en-US" dirty="0"/>
          </a:p>
          <a:p>
            <a:r>
              <a:rPr lang="en-US" dirty="0"/>
              <a:t>Pleural effusions, empyema, and pleurisy. </a:t>
            </a:r>
          </a:p>
          <a:p>
            <a:r>
              <a:rPr lang="en-US" dirty="0"/>
              <a:t>Renal failure.</a:t>
            </a:r>
          </a:p>
          <a:p>
            <a:r>
              <a:rPr lang="en-US" dirty="0"/>
              <a:t>Respiratory failure</a:t>
            </a:r>
            <a:r>
              <a:rPr lang="en-US" dirty="0" smtClean="0"/>
              <a:t>.</a:t>
            </a:r>
          </a:p>
          <a:p>
            <a:r>
              <a:rPr lang="en-US" dirty="0"/>
              <a:t>Lung Collapse </a:t>
            </a:r>
          </a:p>
          <a:p>
            <a:pPr lvl="0"/>
            <a:r>
              <a:rPr lang="en-US" dirty="0"/>
              <a:t>Emphysema </a:t>
            </a:r>
          </a:p>
          <a:p>
            <a:pPr lvl="0"/>
            <a:r>
              <a:rPr lang="en-US" dirty="0"/>
              <a:t>Empyema </a:t>
            </a:r>
          </a:p>
          <a:p>
            <a:pPr lvl="0"/>
            <a:r>
              <a:rPr lang="en-US" dirty="0"/>
              <a:t>Hypoxemia</a:t>
            </a:r>
          </a:p>
          <a:p>
            <a:endParaRPr lang="en-US" dirty="0"/>
          </a:p>
          <a:p>
            <a:endParaRPr lang="en-US" dirty="0"/>
          </a:p>
        </p:txBody>
      </p:sp>
    </p:spTree>
    <p:extLst>
      <p:ext uri="{BB962C8B-B14F-4D97-AF65-F5344CB8AC3E}">
        <p14:creationId xmlns:p14="http://schemas.microsoft.com/office/powerpoint/2010/main" val="201611485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5"/>
          <p:cNvSpPr>
            <a:spLocks noRot="1" noChangeArrowheads="1"/>
          </p:cNvSpPr>
          <p:nvPr/>
        </p:nvSpPr>
        <p:spPr bwMode="auto">
          <a:xfrm>
            <a:off x="1676400" y="0"/>
            <a:ext cx="8991600" cy="614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endParaRPr lang="en-US" altLang="en-US" sz="3600" b="1" i="1" dirty="0">
              <a:solidFill>
                <a:srgbClr val="FFFF00"/>
              </a:solidFill>
            </a:endParaRPr>
          </a:p>
        </p:txBody>
      </p:sp>
      <p:sp>
        <p:nvSpPr>
          <p:cNvPr id="71687" name="Text Box 7"/>
          <p:cNvSpPr txBox="1">
            <a:spLocks noChangeArrowheads="1"/>
          </p:cNvSpPr>
          <p:nvPr/>
        </p:nvSpPr>
        <p:spPr bwMode="auto">
          <a:xfrm>
            <a:off x="535577" y="1828800"/>
            <a:ext cx="11220994" cy="469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marL="342900" indent="-342900" algn="just" eaLnBrk="1" hangingPunct="1">
              <a:lnSpc>
                <a:spcPct val="120000"/>
              </a:lnSpc>
              <a:buFont typeface="Arial" panose="020B0604020202020204" pitchFamily="34" charset="0"/>
              <a:buChar char="•"/>
            </a:pPr>
            <a:r>
              <a:rPr lang="en-US" altLang="en-US" sz="2800" dirty="0">
                <a:latin typeface="+mn-lt"/>
              </a:rPr>
              <a:t>Pneumothorax is the </a:t>
            </a:r>
            <a:r>
              <a:rPr lang="en-US" altLang="en-US" sz="2800" b="1" i="1" dirty="0">
                <a:latin typeface="+mn-lt"/>
              </a:rPr>
              <a:t>entry of air into the pleural cavity in which the lungs reside. </a:t>
            </a:r>
          </a:p>
          <a:p>
            <a:pPr marL="342900" indent="-342900" algn="just" eaLnBrk="1" hangingPunct="1">
              <a:lnSpc>
                <a:spcPct val="120000"/>
              </a:lnSpc>
              <a:buFont typeface="Arial" panose="020B0604020202020204" pitchFamily="34" charset="0"/>
              <a:buChar char="•"/>
            </a:pPr>
            <a:r>
              <a:rPr lang="en-US" altLang="en-US" sz="2800" dirty="0">
                <a:latin typeface="+mn-lt"/>
              </a:rPr>
              <a:t>In order for normal lung expansion to occur, there must be a negative pressure within the pleural cavity with respect to atmospheric pressure outside the pleural cavity. The inside of the pleural cavity is essentially a vacuum and when air enters the pleural cavity the negative pressure is lost and the lungs collapse.</a:t>
            </a:r>
          </a:p>
          <a:p>
            <a:pPr marL="342900" indent="-342900" algn="just" eaLnBrk="1" hangingPunct="1">
              <a:lnSpc>
                <a:spcPct val="120000"/>
              </a:lnSpc>
              <a:buFont typeface="Arial" panose="020B0604020202020204" pitchFamily="34" charset="0"/>
              <a:buChar char="•"/>
            </a:pPr>
            <a:r>
              <a:rPr lang="en-US" altLang="en-US" sz="2800" dirty="0">
                <a:latin typeface="+mn-lt"/>
              </a:rPr>
              <a:t>Because each lung sits in a separate pleural cavity, pneumothorax of one plural cavity will not cause collapse of the other lung.</a:t>
            </a:r>
          </a:p>
        </p:txBody>
      </p:sp>
      <p:sp>
        <p:nvSpPr>
          <p:cNvPr id="3" name="TextBox 2"/>
          <p:cNvSpPr txBox="1"/>
          <p:nvPr/>
        </p:nvSpPr>
        <p:spPr>
          <a:xfrm>
            <a:off x="535577" y="862149"/>
            <a:ext cx="9130937" cy="646331"/>
          </a:xfrm>
          <a:prstGeom prst="rect">
            <a:avLst/>
          </a:prstGeom>
          <a:noFill/>
        </p:spPr>
        <p:txBody>
          <a:bodyPr wrap="square" rtlCol="0">
            <a:spAutoFit/>
          </a:bodyPr>
          <a:lstStyle/>
          <a:p>
            <a:r>
              <a:rPr lang="en-US" altLang="en-US" sz="3600" b="1" dirty="0">
                <a:solidFill>
                  <a:srgbClr val="002060"/>
                </a:solidFill>
              </a:rPr>
              <a:t>Pneumothorax</a:t>
            </a:r>
          </a:p>
        </p:txBody>
      </p:sp>
    </p:spTree>
    <p:extLst>
      <p:ext uri="{BB962C8B-B14F-4D97-AF65-F5344CB8AC3E}">
        <p14:creationId xmlns:p14="http://schemas.microsoft.com/office/powerpoint/2010/main" val="25251804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71687">
                                            <p:txEl>
                                              <p:pRg st="0" end="0"/>
                                            </p:txEl>
                                          </p:spTgt>
                                        </p:tgtEl>
                                        <p:attrNameLst>
                                          <p:attrName>style.visibility</p:attrName>
                                        </p:attrNameLst>
                                      </p:cBhvr>
                                      <p:to>
                                        <p:strVal val="visible"/>
                                      </p:to>
                                    </p:set>
                                    <p:anim calcmode="lin" valueType="num">
                                      <p:cBhvr>
                                        <p:cTn id="7" dur="500" fill="hold"/>
                                        <p:tgtEl>
                                          <p:spTgt spid="7168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1687">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71687">
                                            <p:txEl>
                                              <p:pRg st="0" end="0"/>
                                            </p:txEl>
                                          </p:spTgt>
                                        </p:tgtEl>
                                        <p:attrNameLst>
                                          <p:attrName>style.rotation</p:attrName>
                                        </p:attrNameLst>
                                      </p:cBhvr>
                                      <p:tavLst>
                                        <p:tav tm="0">
                                          <p:val>
                                            <p:fltVal val="90"/>
                                          </p:val>
                                        </p:tav>
                                        <p:tav tm="100000">
                                          <p:val>
                                            <p:fltVal val="0"/>
                                          </p:val>
                                        </p:tav>
                                      </p:tavLst>
                                    </p:anim>
                                    <p:animEffect transition="in" filter="fade">
                                      <p:cBhvr>
                                        <p:cTn id="10" dur="500"/>
                                        <p:tgtEl>
                                          <p:spTgt spid="7168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71687">
                                            <p:txEl>
                                              <p:pRg st="1" end="1"/>
                                            </p:txEl>
                                          </p:spTgt>
                                        </p:tgtEl>
                                        <p:attrNameLst>
                                          <p:attrName>style.visibility</p:attrName>
                                        </p:attrNameLst>
                                      </p:cBhvr>
                                      <p:to>
                                        <p:strVal val="visible"/>
                                      </p:to>
                                    </p:set>
                                    <p:anim calcmode="lin" valueType="num">
                                      <p:cBhvr>
                                        <p:cTn id="15" dur="500" fill="hold"/>
                                        <p:tgtEl>
                                          <p:spTgt spid="71687">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71687">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71687">
                                            <p:txEl>
                                              <p:pRg st="1" end="1"/>
                                            </p:txEl>
                                          </p:spTgt>
                                        </p:tgtEl>
                                        <p:attrNameLst>
                                          <p:attrName>style.rotation</p:attrName>
                                        </p:attrNameLst>
                                      </p:cBhvr>
                                      <p:tavLst>
                                        <p:tav tm="0">
                                          <p:val>
                                            <p:fltVal val="90"/>
                                          </p:val>
                                        </p:tav>
                                        <p:tav tm="100000">
                                          <p:val>
                                            <p:fltVal val="0"/>
                                          </p:val>
                                        </p:tav>
                                      </p:tavLst>
                                    </p:anim>
                                    <p:animEffect transition="in" filter="fade">
                                      <p:cBhvr>
                                        <p:cTn id="18" dur="500"/>
                                        <p:tgtEl>
                                          <p:spTgt spid="7168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iterate type="lt">
                                    <p:tmPct val="5000"/>
                                  </p:iterate>
                                  <p:childTnLst>
                                    <p:set>
                                      <p:cBhvr>
                                        <p:cTn id="22" dur="1" fill="hold">
                                          <p:stCondLst>
                                            <p:cond delay="0"/>
                                          </p:stCondLst>
                                        </p:cTn>
                                        <p:tgtEl>
                                          <p:spTgt spid="71687">
                                            <p:txEl>
                                              <p:pRg st="2" end="2"/>
                                            </p:txEl>
                                          </p:spTgt>
                                        </p:tgtEl>
                                        <p:attrNameLst>
                                          <p:attrName>style.visibility</p:attrName>
                                        </p:attrNameLst>
                                      </p:cBhvr>
                                      <p:to>
                                        <p:strVal val="visible"/>
                                      </p:to>
                                    </p:set>
                                    <p:anim calcmode="lin" valueType="num">
                                      <p:cBhvr>
                                        <p:cTn id="23" dur="500" fill="hold"/>
                                        <p:tgtEl>
                                          <p:spTgt spid="71687">
                                            <p:txEl>
                                              <p:pRg st="2" end="2"/>
                                            </p:txEl>
                                          </p:spTgt>
                                        </p:tgtEl>
                                        <p:attrNameLst>
                                          <p:attrName>ppt_w</p:attrName>
                                        </p:attrNameLst>
                                      </p:cBhvr>
                                      <p:tavLst>
                                        <p:tav tm="0">
                                          <p:val>
                                            <p:fltVal val="0"/>
                                          </p:val>
                                        </p:tav>
                                        <p:tav tm="100000">
                                          <p:val>
                                            <p:strVal val="#ppt_w"/>
                                          </p:val>
                                        </p:tav>
                                      </p:tavLst>
                                    </p:anim>
                                    <p:anim calcmode="lin" valueType="num">
                                      <p:cBhvr>
                                        <p:cTn id="24" dur="500" fill="hold"/>
                                        <p:tgtEl>
                                          <p:spTgt spid="71687">
                                            <p:txEl>
                                              <p:pRg st="2" end="2"/>
                                            </p:txEl>
                                          </p:spTgt>
                                        </p:tgtEl>
                                        <p:attrNameLst>
                                          <p:attrName>ppt_h</p:attrName>
                                        </p:attrNameLst>
                                      </p:cBhvr>
                                      <p:tavLst>
                                        <p:tav tm="0">
                                          <p:val>
                                            <p:fltVal val="0"/>
                                          </p:val>
                                        </p:tav>
                                        <p:tav tm="100000">
                                          <p:val>
                                            <p:strVal val="#ppt_h"/>
                                          </p:val>
                                        </p:tav>
                                      </p:tavLst>
                                    </p:anim>
                                    <p:anim calcmode="lin" valueType="num">
                                      <p:cBhvr>
                                        <p:cTn id="25" dur="500" fill="hold"/>
                                        <p:tgtEl>
                                          <p:spTgt spid="71687">
                                            <p:txEl>
                                              <p:pRg st="2" end="2"/>
                                            </p:txEl>
                                          </p:spTgt>
                                        </p:tgtEl>
                                        <p:attrNameLst>
                                          <p:attrName>style.rotation</p:attrName>
                                        </p:attrNameLst>
                                      </p:cBhvr>
                                      <p:tavLst>
                                        <p:tav tm="0">
                                          <p:val>
                                            <p:fltVal val="90"/>
                                          </p:val>
                                        </p:tav>
                                        <p:tav tm="100000">
                                          <p:val>
                                            <p:fltVal val="0"/>
                                          </p:val>
                                        </p:tav>
                                      </p:tavLst>
                                    </p:anim>
                                    <p:animEffect transition="in" filter="fade">
                                      <p:cBhvr>
                                        <p:cTn id="26" dur="500"/>
                                        <p:tgtEl>
                                          <p:spTgt spid="716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7828"/>
            <a:ext cx="10058400" cy="829809"/>
          </a:xfrm>
        </p:spPr>
        <p:txBody>
          <a:bodyPr/>
          <a:lstStyle/>
          <a:p>
            <a:r>
              <a:rPr lang="en-US" altLang="en-US" sz="4000" dirty="0"/>
              <a:t>Symptoms of acute bronchitis</a:t>
            </a:r>
            <a:endParaRPr lang="en-US" dirty="0"/>
          </a:p>
        </p:txBody>
      </p:sp>
      <p:sp>
        <p:nvSpPr>
          <p:cNvPr id="3" name="Content Placeholder 2"/>
          <p:cNvSpPr>
            <a:spLocks noGrp="1"/>
          </p:cNvSpPr>
          <p:nvPr>
            <p:ph idx="1"/>
          </p:nvPr>
        </p:nvSpPr>
        <p:spPr/>
        <p:txBody>
          <a:bodyPr/>
          <a:lstStyle/>
          <a:p>
            <a:pPr algn="just">
              <a:lnSpc>
                <a:spcPct val="110000"/>
              </a:lnSpc>
            </a:pPr>
            <a:r>
              <a:rPr lang="en-US" altLang="en-US" sz="2800" dirty="0"/>
              <a:t>Productive cough, </a:t>
            </a:r>
          </a:p>
          <a:p>
            <a:pPr algn="just">
              <a:lnSpc>
                <a:spcPct val="110000"/>
              </a:lnSpc>
            </a:pPr>
            <a:r>
              <a:rPr lang="en-US" altLang="en-US" sz="2800" dirty="0" err="1" smtClean="0"/>
              <a:t>Dyspnoea</a:t>
            </a:r>
            <a:r>
              <a:rPr lang="en-US" altLang="en-US" sz="2800" dirty="0" smtClean="0"/>
              <a:t> </a:t>
            </a:r>
            <a:endParaRPr lang="en-US" altLang="en-US" sz="2800" dirty="0"/>
          </a:p>
          <a:p>
            <a:pPr algn="just">
              <a:lnSpc>
                <a:spcPct val="110000"/>
              </a:lnSpc>
            </a:pPr>
            <a:r>
              <a:rPr lang="en-US" altLang="en-US" sz="2800" dirty="0"/>
              <a:t>Possible fever.</a:t>
            </a:r>
          </a:p>
          <a:p>
            <a:endParaRPr lang="en-US" dirty="0"/>
          </a:p>
          <a:p>
            <a:endParaRPr lang="en-US" dirty="0"/>
          </a:p>
        </p:txBody>
      </p:sp>
    </p:spTree>
    <p:extLst>
      <p:ext uri="{BB962C8B-B14F-4D97-AF65-F5344CB8AC3E}">
        <p14:creationId xmlns:p14="http://schemas.microsoft.com/office/powerpoint/2010/main" val="164003863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82" name="Rectangle 7"/>
          <p:cNvSpPr>
            <a:spLocks noGrp="1" noChangeArrowheads="1"/>
          </p:cNvSpPr>
          <p:nvPr>
            <p:ph type="title"/>
          </p:nvPr>
        </p:nvSpPr>
        <p:spPr/>
        <p:txBody>
          <a:bodyPr/>
          <a:lstStyle/>
          <a:p>
            <a:pPr eaLnBrk="1" hangingPunct="1"/>
            <a:endParaRPr lang="en-US" altLang="en-US"/>
          </a:p>
        </p:txBody>
      </p:sp>
      <p:pic>
        <p:nvPicPr>
          <p:cNvPr id="71683" name="Picture 6" descr="patient"/>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18903" y="496389"/>
            <a:ext cx="8934994" cy="5599611"/>
          </a:xfrm>
          <a:noFill/>
        </p:spPr>
      </p:pic>
    </p:spTree>
    <p:extLst>
      <p:ext uri="{BB962C8B-B14F-4D97-AF65-F5344CB8AC3E}">
        <p14:creationId xmlns:p14="http://schemas.microsoft.com/office/powerpoint/2010/main" val="522054365"/>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type="body" idx="1"/>
          </p:nvPr>
        </p:nvSpPr>
        <p:spPr>
          <a:xfrm>
            <a:off x="483327" y="1632858"/>
            <a:ext cx="6975564" cy="4624252"/>
          </a:xfrm>
        </p:spPr>
        <p:txBody>
          <a:bodyPr/>
          <a:lstStyle/>
          <a:p>
            <a:pPr>
              <a:lnSpc>
                <a:spcPct val="110000"/>
              </a:lnSpc>
              <a:buFont typeface="Wingdings" panose="05000000000000000000" pitchFamily="2" charset="2"/>
              <a:buNone/>
            </a:pPr>
            <a:r>
              <a:rPr lang="en-US" altLang="en-US" sz="2800" dirty="0"/>
              <a:t>1.Open or communicating pneumothorax</a:t>
            </a:r>
          </a:p>
          <a:p>
            <a:pPr lvl="1">
              <a:lnSpc>
                <a:spcPct val="110000"/>
              </a:lnSpc>
              <a:buFont typeface="Wingdings" panose="05000000000000000000" pitchFamily="2" charset="2"/>
              <a:buNone/>
            </a:pPr>
            <a:r>
              <a:rPr lang="en-US" altLang="en-US" sz="2800" dirty="0"/>
              <a:t>• Usually involves a traumatic chest wound.</a:t>
            </a:r>
          </a:p>
          <a:p>
            <a:pPr lvl="1">
              <a:lnSpc>
                <a:spcPct val="110000"/>
              </a:lnSpc>
              <a:buFont typeface="Wingdings" panose="05000000000000000000" pitchFamily="2" charset="2"/>
              <a:buNone/>
            </a:pPr>
            <a:r>
              <a:rPr lang="en-US" altLang="en-US" sz="2800" dirty="0"/>
              <a:t>• Air enters the pleural cavity from the atmosphere.</a:t>
            </a:r>
          </a:p>
          <a:p>
            <a:pPr lvl="1">
              <a:lnSpc>
                <a:spcPct val="110000"/>
              </a:lnSpc>
              <a:buFont typeface="Wingdings" panose="05000000000000000000" pitchFamily="2" charset="2"/>
              <a:buNone/>
            </a:pPr>
            <a:r>
              <a:rPr lang="en-US" altLang="en-US" sz="2800" dirty="0"/>
              <a:t>• The lung collapses due to equilibration of pressure within the pleural cavity with atmospheric pressure.</a:t>
            </a:r>
          </a:p>
        </p:txBody>
      </p:sp>
      <p:sp>
        <p:nvSpPr>
          <p:cNvPr id="50183" name="Rectangle 5"/>
          <p:cNvSpPr>
            <a:spLocks noRot="1" noChangeArrowheads="1"/>
          </p:cNvSpPr>
          <p:nvPr/>
        </p:nvSpPr>
        <p:spPr bwMode="auto">
          <a:xfrm>
            <a:off x="483327" y="561706"/>
            <a:ext cx="8991600" cy="809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90000"/>
              </a:lnSpc>
              <a:spcBef>
                <a:spcPct val="20000"/>
              </a:spcBef>
              <a:buClr>
                <a:schemeClr val="hlink"/>
              </a:buClr>
              <a:buSzPct val="70000"/>
              <a:buFont typeface="Wingdings" panose="05000000000000000000" pitchFamily="2" charset="2"/>
              <a:buNone/>
            </a:pPr>
            <a:r>
              <a:rPr lang="en-US" altLang="en-US" sz="3600" b="1" dirty="0"/>
              <a:t>Types of pneumothorax:</a:t>
            </a:r>
          </a:p>
        </p:txBody>
      </p:sp>
      <p:pic>
        <p:nvPicPr>
          <p:cNvPr id="7271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371600"/>
            <a:ext cx="34290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5679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strips(downRight)">
                                      <p:cBhvr>
                                        <p:cTn id="7" dur="500"/>
                                        <p:tgtEl>
                                          <p:spTgt spid="72707">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72707">
                                            <p:txEl>
                                              <p:pRg st="1" end="1"/>
                                            </p:txEl>
                                          </p:spTgt>
                                        </p:tgtEl>
                                        <p:attrNameLst>
                                          <p:attrName>style.visibility</p:attrName>
                                        </p:attrNameLst>
                                      </p:cBhvr>
                                      <p:to>
                                        <p:strVal val="visible"/>
                                      </p:to>
                                    </p:set>
                                    <p:animEffect transition="in" filter="strips(downRight)">
                                      <p:cBhvr>
                                        <p:cTn id="10" dur="500"/>
                                        <p:tgtEl>
                                          <p:spTgt spid="72707">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72707">
                                            <p:txEl>
                                              <p:pRg st="2" end="2"/>
                                            </p:txEl>
                                          </p:spTgt>
                                        </p:tgtEl>
                                        <p:attrNameLst>
                                          <p:attrName>style.visibility</p:attrName>
                                        </p:attrNameLst>
                                      </p:cBhvr>
                                      <p:to>
                                        <p:strVal val="visible"/>
                                      </p:to>
                                    </p:set>
                                    <p:animEffect transition="in" filter="strips(downRight)">
                                      <p:cBhvr>
                                        <p:cTn id="13" dur="500"/>
                                        <p:tgtEl>
                                          <p:spTgt spid="72707">
                                            <p:txEl>
                                              <p:pRg st="2" end="2"/>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72707">
                                            <p:txEl>
                                              <p:pRg st="3" end="3"/>
                                            </p:txEl>
                                          </p:spTgt>
                                        </p:tgtEl>
                                        <p:attrNameLst>
                                          <p:attrName>style.visibility</p:attrName>
                                        </p:attrNameLst>
                                      </p:cBhvr>
                                      <p:to>
                                        <p:strVal val="visible"/>
                                      </p:to>
                                    </p:set>
                                    <p:animEffect transition="in" filter="strips(downRight)">
                                      <p:cBhvr>
                                        <p:cTn id="16" dur="500"/>
                                        <p:tgtEl>
                                          <p:spTgt spid="72707">
                                            <p:txEl>
                                              <p:pRg st="3" end="3"/>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72711"/>
                                        </p:tgtEl>
                                        <p:attrNameLst>
                                          <p:attrName>style.visibility</p:attrName>
                                        </p:attrNameLst>
                                      </p:cBhvr>
                                      <p:to>
                                        <p:strVal val="visible"/>
                                      </p:to>
                                    </p:set>
                                    <p:animEffect transition="in" filter="strips(downLeft)">
                                      <p:cBhvr>
                                        <p:cTn id="19" dur="500"/>
                                        <p:tgtEl>
                                          <p:spTgt spid="72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1719263"/>
            <a:ext cx="10781211" cy="4411662"/>
          </a:xfrm>
        </p:spPr>
        <p:txBody>
          <a:bodyPr/>
          <a:lstStyle/>
          <a:p>
            <a:pPr marL="0" indent="0" algn="just" eaLnBrk="1" hangingPunct="1">
              <a:lnSpc>
                <a:spcPct val="110000"/>
              </a:lnSpc>
              <a:buNone/>
            </a:pPr>
            <a:r>
              <a:rPr lang="en-US" altLang="en-US" sz="2800" dirty="0"/>
              <a:t>2. Closed or spontaneous pneumothorax</a:t>
            </a:r>
          </a:p>
          <a:p>
            <a:pPr lvl="1" algn="just" eaLnBrk="1" hangingPunct="1">
              <a:lnSpc>
                <a:spcPct val="110000"/>
              </a:lnSpc>
            </a:pPr>
            <a:r>
              <a:rPr lang="en-US" altLang="en-US" sz="2800" dirty="0"/>
              <a:t>Occurs when air “leaks” from the lungs into the pleural cavity.</a:t>
            </a:r>
          </a:p>
          <a:p>
            <a:pPr lvl="1" algn="just" eaLnBrk="1" hangingPunct="1">
              <a:lnSpc>
                <a:spcPct val="110000"/>
              </a:lnSpc>
            </a:pPr>
            <a:r>
              <a:rPr lang="en-US" altLang="en-US" sz="2800" dirty="0"/>
              <a:t>May be caused by lung cancer, rupture, pulmonary disease.</a:t>
            </a:r>
          </a:p>
          <a:p>
            <a:pPr lvl="1" algn="just" eaLnBrk="1" hangingPunct="1">
              <a:lnSpc>
                <a:spcPct val="110000"/>
              </a:lnSpc>
            </a:pPr>
            <a:r>
              <a:rPr lang="en-US" altLang="en-US" sz="2800" dirty="0"/>
              <a:t>The increased plural pressure prevents lung expansion during inspiration and the lung remains collapsed.</a:t>
            </a:r>
          </a:p>
          <a:p>
            <a:endParaRPr lang="en-US" dirty="0"/>
          </a:p>
        </p:txBody>
      </p:sp>
    </p:spTree>
    <p:extLst>
      <p:ext uri="{BB962C8B-B14F-4D97-AF65-F5344CB8AC3E}">
        <p14:creationId xmlns:p14="http://schemas.microsoft.com/office/powerpoint/2010/main" val="10508720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42" name="Text Box 14"/>
          <p:cNvSpPr txBox="1">
            <a:spLocks noChangeArrowheads="1"/>
          </p:cNvSpPr>
          <p:nvPr/>
        </p:nvSpPr>
        <p:spPr bwMode="auto">
          <a:xfrm>
            <a:off x="497124" y="967174"/>
            <a:ext cx="66506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lnSpc>
                <a:spcPct val="110000"/>
              </a:lnSpc>
            </a:pPr>
            <a:r>
              <a:rPr lang="en-US" altLang="en-US" sz="2800" b="1" dirty="0">
                <a:latin typeface="+mn-lt"/>
              </a:rPr>
              <a:t>3. Tension pneumothorax</a:t>
            </a:r>
          </a:p>
          <a:p>
            <a:pPr marL="457200" indent="-457200" eaLnBrk="1" hangingPunct="1">
              <a:lnSpc>
                <a:spcPct val="110000"/>
              </a:lnSpc>
              <a:buFont typeface="Arial" panose="020B0604020202020204" pitchFamily="34" charset="0"/>
              <a:buChar char="•"/>
            </a:pPr>
            <a:r>
              <a:rPr lang="en-US" altLang="en-US" sz="2800" dirty="0" smtClean="0">
                <a:latin typeface="+mn-lt"/>
              </a:rPr>
              <a:t>A </a:t>
            </a:r>
            <a:r>
              <a:rPr lang="en-US" altLang="en-US" sz="2800" dirty="0">
                <a:latin typeface="+mn-lt"/>
              </a:rPr>
              <a:t>condition in which there is a one-way movement of air into but not out of the pleural </a:t>
            </a:r>
            <a:r>
              <a:rPr lang="en-US" altLang="en-US" sz="2800" dirty="0" smtClean="0">
                <a:latin typeface="+mn-lt"/>
              </a:rPr>
              <a:t>cavity.</a:t>
            </a:r>
          </a:p>
          <a:p>
            <a:pPr marL="457200" indent="-457200" eaLnBrk="1" hangingPunct="1">
              <a:lnSpc>
                <a:spcPct val="110000"/>
              </a:lnSpc>
              <a:buFont typeface="Arial" panose="020B0604020202020204" pitchFamily="34" charset="0"/>
              <a:buChar char="•"/>
            </a:pPr>
            <a:r>
              <a:rPr lang="en-US" altLang="en-US" sz="2800" dirty="0" smtClean="0">
                <a:latin typeface="+mn-lt"/>
              </a:rPr>
              <a:t>May </a:t>
            </a:r>
            <a:r>
              <a:rPr lang="en-US" altLang="en-US" sz="2800" dirty="0">
                <a:latin typeface="+mn-lt"/>
              </a:rPr>
              <a:t>involve a hole or wound to the pleural cavity that allows air to enter and the lung to collapse. </a:t>
            </a:r>
            <a:endParaRPr lang="en-US" altLang="en-US" sz="2800" dirty="0" smtClean="0">
              <a:latin typeface="+mn-lt"/>
            </a:endParaRPr>
          </a:p>
          <a:p>
            <a:pPr marL="457200" indent="-457200" eaLnBrk="1" hangingPunct="1">
              <a:lnSpc>
                <a:spcPct val="110000"/>
              </a:lnSpc>
              <a:buFont typeface="Arial" panose="020B0604020202020204" pitchFamily="34" charset="0"/>
              <a:buChar char="•"/>
            </a:pPr>
            <a:r>
              <a:rPr lang="en-US" altLang="en-US" sz="2800" dirty="0" smtClean="0">
                <a:latin typeface="+mn-lt"/>
              </a:rPr>
              <a:t>Upon </a:t>
            </a:r>
            <a:r>
              <a:rPr lang="en-US" altLang="en-US" sz="2800" dirty="0">
                <a:latin typeface="+mn-lt"/>
              </a:rPr>
              <a:t>expiration, the hole or opening closes, which prevents the movement of air back out of the pleural cavity.</a:t>
            </a:r>
          </a:p>
        </p:txBody>
      </p:sp>
      <p:sp>
        <p:nvSpPr>
          <p:cNvPr id="51203" name="Rectangle 16"/>
          <p:cNvSpPr>
            <a:spLocks noRot="1" noChangeArrowheads="1"/>
          </p:cNvSpPr>
          <p:nvPr/>
        </p:nvSpPr>
        <p:spPr bwMode="auto">
          <a:xfrm>
            <a:off x="1116875" y="274320"/>
            <a:ext cx="9829800"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endParaRPr lang="en-US" altLang="en-US" sz="2800" b="1" i="1" dirty="0">
              <a:solidFill>
                <a:srgbClr val="FFFF00"/>
              </a:solidFill>
            </a:endParaRPr>
          </a:p>
        </p:txBody>
      </p:sp>
      <p:pic>
        <p:nvPicPr>
          <p:cNvPr id="73746"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3947" y="1376694"/>
            <a:ext cx="4343400" cy="4267200"/>
          </a:xfrm>
          <a:prstGeom prst="rect">
            <a:avLst/>
          </a:prstGeom>
          <a:solidFill>
            <a:schemeClr val="accent1"/>
          </a:solidFill>
          <a:ln w="9525">
            <a:solidFill>
              <a:schemeClr val="bg2"/>
            </a:solidFill>
            <a:miter lim="800000"/>
            <a:headEnd/>
            <a:tailEnd/>
          </a:ln>
        </p:spPr>
      </p:pic>
    </p:spTree>
    <p:extLst>
      <p:ext uri="{BB962C8B-B14F-4D97-AF65-F5344CB8AC3E}">
        <p14:creationId xmlns:p14="http://schemas.microsoft.com/office/powerpoint/2010/main" val="19621147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73742">
                                            <p:txEl>
                                              <p:pRg st="0" end="0"/>
                                            </p:txEl>
                                          </p:spTgt>
                                        </p:tgtEl>
                                        <p:attrNameLst>
                                          <p:attrName>style.visibility</p:attrName>
                                        </p:attrNameLst>
                                      </p:cBhvr>
                                      <p:to>
                                        <p:strVal val="visible"/>
                                      </p:to>
                                    </p:set>
                                    <p:anim calcmode="lin" valueType="num">
                                      <p:cBhvr>
                                        <p:cTn id="7" dur="500" fill="hold"/>
                                        <p:tgtEl>
                                          <p:spTgt spid="7374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3742">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73742">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73742">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73742">
                                            <p:txEl>
                                              <p:pRg st="1" end="1"/>
                                            </p:txEl>
                                          </p:spTgt>
                                        </p:tgtEl>
                                        <p:attrNameLst>
                                          <p:attrName>style.visibility</p:attrName>
                                        </p:attrNameLst>
                                      </p:cBhvr>
                                      <p:to>
                                        <p:strVal val="visible"/>
                                      </p:to>
                                    </p:set>
                                    <p:animEffect transition="in" filter="wipe(up)">
                                      <p:cBhvr>
                                        <p:cTn id="15" dur="500"/>
                                        <p:tgtEl>
                                          <p:spTgt spid="7374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73742">
                                            <p:txEl>
                                              <p:pRg st="2" end="2"/>
                                            </p:txEl>
                                          </p:spTgt>
                                        </p:tgtEl>
                                        <p:attrNameLst>
                                          <p:attrName>style.visibility</p:attrName>
                                        </p:attrNameLst>
                                      </p:cBhvr>
                                      <p:to>
                                        <p:strVal val="visible"/>
                                      </p:to>
                                    </p:set>
                                    <p:animEffect transition="in" filter="wipe(up)">
                                      <p:cBhvr>
                                        <p:cTn id="20" dur="500"/>
                                        <p:tgtEl>
                                          <p:spTgt spid="73742">
                                            <p:txEl>
                                              <p:pRg st="2" end="2"/>
                                            </p:txEl>
                                          </p:spTgt>
                                        </p:tgtEl>
                                      </p:cBhvr>
                                    </p:animEffect>
                                  </p:childTnLst>
                                </p:cTn>
                              </p:par>
                              <p:par>
                                <p:cTn id="21" presetID="22" presetClass="entr" presetSubtype="1" fill="hold" nodeType="withEffect">
                                  <p:stCondLst>
                                    <p:cond delay="0"/>
                                  </p:stCondLst>
                                  <p:childTnLst>
                                    <p:set>
                                      <p:cBhvr>
                                        <p:cTn id="22" dur="1" fill="hold">
                                          <p:stCondLst>
                                            <p:cond delay="0"/>
                                          </p:stCondLst>
                                        </p:cTn>
                                        <p:tgtEl>
                                          <p:spTgt spid="73742">
                                            <p:txEl>
                                              <p:pRg st="3" end="3"/>
                                            </p:txEl>
                                          </p:spTgt>
                                        </p:tgtEl>
                                        <p:attrNameLst>
                                          <p:attrName>style.visibility</p:attrName>
                                        </p:attrNameLst>
                                      </p:cBhvr>
                                      <p:to>
                                        <p:strVal val="visible"/>
                                      </p:to>
                                    </p:set>
                                    <p:animEffect transition="in" filter="wipe(up)">
                                      <p:cBhvr>
                                        <p:cTn id="23" dur="500"/>
                                        <p:tgtEl>
                                          <p:spTgt spid="73742">
                                            <p:txEl>
                                              <p:pRg st="3" end="3"/>
                                            </p:txEl>
                                          </p:spTgt>
                                        </p:tgtEl>
                                      </p:cBhvr>
                                    </p:animEffect>
                                  </p:childTnLst>
                                </p:cTn>
                              </p:par>
                              <p:par>
                                <p:cTn id="24" presetID="18" presetClass="entr" presetSubtype="12" fill="hold" nodeType="withEffect">
                                  <p:stCondLst>
                                    <p:cond delay="0"/>
                                  </p:stCondLst>
                                  <p:childTnLst>
                                    <p:set>
                                      <p:cBhvr>
                                        <p:cTn id="25" dur="1" fill="hold">
                                          <p:stCondLst>
                                            <p:cond delay="0"/>
                                          </p:stCondLst>
                                        </p:cTn>
                                        <p:tgtEl>
                                          <p:spTgt spid="73746"/>
                                        </p:tgtEl>
                                        <p:attrNameLst>
                                          <p:attrName>style.visibility</p:attrName>
                                        </p:attrNameLst>
                                      </p:cBhvr>
                                      <p:to>
                                        <p:strVal val="visible"/>
                                      </p:to>
                                    </p:set>
                                    <p:animEffect transition="in" filter="strips(downLeft)">
                                      <p:cBhvr>
                                        <p:cTn id="26" dur="500"/>
                                        <p:tgtEl>
                                          <p:spTgt spid="73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sz="3200" dirty="0"/>
              <a:t>A life-threatening condition because pressure in the pleural cavity continues to increase and may result in further lung compression or compression of large blood vessels in the thorax or the heart. </a:t>
            </a:r>
          </a:p>
          <a:p>
            <a:endParaRPr lang="en-US" dirty="0"/>
          </a:p>
        </p:txBody>
      </p:sp>
    </p:spTree>
    <p:extLst>
      <p:ext uri="{BB962C8B-B14F-4D97-AF65-F5344CB8AC3E}">
        <p14:creationId xmlns:p14="http://schemas.microsoft.com/office/powerpoint/2010/main" val="257532249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3"/>
          <p:cNvSpPr>
            <a:spLocks noGrp="1" noChangeArrowheads="1"/>
          </p:cNvSpPr>
          <p:nvPr>
            <p:ph type="body" idx="1"/>
          </p:nvPr>
        </p:nvSpPr>
        <p:spPr>
          <a:xfrm>
            <a:off x="378823" y="1397726"/>
            <a:ext cx="11403874" cy="5231674"/>
          </a:xfrm>
        </p:spPr>
        <p:txBody>
          <a:bodyPr/>
          <a:lstStyle/>
          <a:p>
            <a:pPr algn="just">
              <a:lnSpc>
                <a:spcPct val="110000"/>
              </a:lnSpc>
            </a:pPr>
            <a:r>
              <a:rPr lang="en-US" altLang="en-US" sz="2800" b="1" dirty="0"/>
              <a:t>Manifestations of pneumothorax:</a:t>
            </a:r>
          </a:p>
          <a:p>
            <a:pPr algn="just">
              <a:lnSpc>
                <a:spcPct val="110000"/>
              </a:lnSpc>
              <a:buFont typeface="Wingdings" panose="05000000000000000000" pitchFamily="2" charset="2"/>
              <a:buNone/>
            </a:pPr>
            <a:r>
              <a:rPr lang="en-US" altLang="en-US" sz="2800" dirty="0"/>
              <a:t>• Tachypnea, </a:t>
            </a:r>
          </a:p>
          <a:p>
            <a:pPr algn="just">
              <a:lnSpc>
                <a:spcPct val="110000"/>
              </a:lnSpc>
              <a:buFont typeface="Arial" panose="020B0604020202020204" pitchFamily="34" charset="0"/>
              <a:buChar char="•"/>
            </a:pPr>
            <a:r>
              <a:rPr lang="en-US" altLang="en-US" sz="2800" dirty="0"/>
              <a:t>Dyspnea</a:t>
            </a:r>
          </a:p>
          <a:p>
            <a:pPr algn="just">
              <a:lnSpc>
                <a:spcPct val="110000"/>
              </a:lnSpc>
              <a:buFont typeface="Wingdings" panose="05000000000000000000" pitchFamily="2" charset="2"/>
              <a:buNone/>
            </a:pPr>
            <a:r>
              <a:rPr lang="en-US" altLang="en-US" sz="2800" dirty="0"/>
              <a:t>• Chest pain</a:t>
            </a:r>
          </a:p>
          <a:p>
            <a:pPr algn="just">
              <a:lnSpc>
                <a:spcPct val="110000"/>
              </a:lnSpc>
              <a:buFont typeface="Wingdings" panose="05000000000000000000" pitchFamily="2" charset="2"/>
              <a:buNone/>
            </a:pPr>
            <a:r>
              <a:rPr lang="en-US" altLang="en-US" sz="2800" dirty="0"/>
              <a:t>• Possible compression of thoracic blood vessels and heart, especially with tension </a:t>
            </a:r>
            <a:r>
              <a:rPr lang="en-US" altLang="en-US" sz="2800" dirty="0" smtClean="0"/>
              <a:t>pneumothorax</a:t>
            </a:r>
            <a:endParaRPr lang="en-US" altLang="en-US" sz="2800" dirty="0"/>
          </a:p>
        </p:txBody>
      </p:sp>
      <p:sp>
        <p:nvSpPr>
          <p:cNvPr id="52228" name="Rectangle 5"/>
          <p:cNvSpPr>
            <a:spLocks noRot="1" noChangeArrowheads="1"/>
          </p:cNvSpPr>
          <p:nvPr/>
        </p:nvSpPr>
        <p:spPr bwMode="auto">
          <a:xfrm>
            <a:off x="751114" y="450669"/>
            <a:ext cx="9906000" cy="420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eaLnBrk="1" hangingPunct="1"/>
            <a:endParaRPr lang="en-US" altLang="en-US" sz="3600" b="1" i="1" dirty="0">
              <a:solidFill>
                <a:srgbClr val="FFFF00"/>
              </a:solidFill>
            </a:endParaRPr>
          </a:p>
        </p:txBody>
      </p:sp>
    </p:spTree>
    <p:extLst>
      <p:ext uri="{BB962C8B-B14F-4D97-AF65-F5344CB8AC3E}">
        <p14:creationId xmlns:p14="http://schemas.microsoft.com/office/powerpoint/2010/main" val="41444504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strips(downRight)">
                                      <p:cBhvr>
                                        <p:cTn id="7" dur="500"/>
                                        <p:tgtEl>
                                          <p:spTgt spid="74755">
                                            <p:txEl>
                                              <p:pRg st="0" end="0"/>
                                            </p:txEl>
                                          </p:spTgt>
                                        </p:tgtEl>
                                      </p:cBhvr>
                                    </p:animEffect>
                                  </p:childTnLst>
                                </p:cTn>
                              </p:par>
                              <p:par>
                                <p:cTn id="8" presetID="18" presetClass="entr" presetSubtype="6" fill="hold" nodeType="withEffect">
                                  <p:stCondLst>
                                    <p:cond delay="0"/>
                                  </p:stCondLst>
                                  <p:childTnLst>
                                    <p:set>
                                      <p:cBhvr>
                                        <p:cTn id="9" dur="1" fill="hold">
                                          <p:stCondLst>
                                            <p:cond delay="0"/>
                                          </p:stCondLst>
                                        </p:cTn>
                                        <p:tgtEl>
                                          <p:spTgt spid="74755">
                                            <p:txEl>
                                              <p:pRg st="1" end="1"/>
                                            </p:txEl>
                                          </p:spTgt>
                                        </p:tgtEl>
                                        <p:attrNameLst>
                                          <p:attrName>style.visibility</p:attrName>
                                        </p:attrNameLst>
                                      </p:cBhvr>
                                      <p:to>
                                        <p:strVal val="visible"/>
                                      </p:to>
                                    </p:set>
                                    <p:animEffect transition="in" filter="strips(downRight)">
                                      <p:cBhvr>
                                        <p:cTn id="10" dur="500"/>
                                        <p:tgtEl>
                                          <p:spTgt spid="74755">
                                            <p:txEl>
                                              <p:pRg st="1" end="1"/>
                                            </p:txEl>
                                          </p:spTgt>
                                        </p:tgtEl>
                                      </p:cBhvr>
                                    </p:animEffect>
                                  </p:childTnLst>
                                </p:cTn>
                              </p:par>
                              <p:par>
                                <p:cTn id="11" presetID="18" presetClass="entr" presetSubtype="6" fill="hold" nodeType="withEffect">
                                  <p:stCondLst>
                                    <p:cond delay="0"/>
                                  </p:stCondLst>
                                  <p:childTnLst>
                                    <p:set>
                                      <p:cBhvr>
                                        <p:cTn id="12" dur="1" fill="hold">
                                          <p:stCondLst>
                                            <p:cond delay="0"/>
                                          </p:stCondLst>
                                        </p:cTn>
                                        <p:tgtEl>
                                          <p:spTgt spid="74755">
                                            <p:txEl>
                                              <p:pRg st="2" end="2"/>
                                            </p:txEl>
                                          </p:spTgt>
                                        </p:tgtEl>
                                        <p:attrNameLst>
                                          <p:attrName>style.visibility</p:attrName>
                                        </p:attrNameLst>
                                      </p:cBhvr>
                                      <p:to>
                                        <p:strVal val="visible"/>
                                      </p:to>
                                    </p:set>
                                    <p:animEffect transition="in" filter="strips(downRight)">
                                      <p:cBhvr>
                                        <p:cTn id="13" dur="500"/>
                                        <p:tgtEl>
                                          <p:spTgt spid="74755">
                                            <p:txEl>
                                              <p:pRg st="2" end="2"/>
                                            </p:txEl>
                                          </p:spTgt>
                                        </p:tgtEl>
                                      </p:cBhvr>
                                    </p:animEffect>
                                  </p:childTnLst>
                                </p:cTn>
                              </p:par>
                              <p:par>
                                <p:cTn id="14" presetID="18" presetClass="entr" presetSubtype="6" fill="hold" nodeType="withEffect">
                                  <p:stCondLst>
                                    <p:cond delay="0"/>
                                  </p:stCondLst>
                                  <p:childTnLst>
                                    <p:set>
                                      <p:cBhvr>
                                        <p:cTn id="15" dur="1" fill="hold">
                                          <p:stCondLst>
                                            <p:cond delay="0"/>
                                          </p:stCondLst>
                                        </p:cTn>
                                        <p:tgtEl>
                                          <p:spTgt spid="74755">
                                            <p:txEl>
                                              <p:pRg st="3" end="3"/>
                                            </p:txEl>
                                          </p:spTgt>
                                        </p:tgtEl>
                                        <p:attrNameLst>
                                          <p:attrName>style.visibility</p:attrName>
                                        </p:attrNameLst>
                                      </p:cBhvr>
                                      <p:to>
                                        <p:strVal val="visible"/>
                                      </p:to>
                                    </p:set>
                                    <p:animEffect transition="in" filter="strips(downRight)">
                                      <p:cBhvr>
                                        <p:cTn id="16" dur="500"/>
                                        <p:tgtEl>
                                          <p:spTgt spid="74755">
                                            <p:txEl>
                                              <p:pRg st="3" end="3"/>
                                            </p:txEl>
                                          </p:spTgt>
                                        </p:tgtEl>
                                      </p:cBhvr>
                                    </p:animEffect>
                                  </p:childTnLst>
                                </p:cTn>
                              </p:par>
                              <p:par>
                                <p:cTn id="17" presetID="18" presetClass="entr" presetSubtype="6" fill="hold" nodeType="withEffect">
                                  <p:stCondLst>
                                    <p:cond delay="0"/>
                                  </p:stCondLst>
                                  <p:childTnLst>
                                    <p:set>
                                      <p:cBhvr>
                                        <p:cTn id="18" dur="1" fill="hold">
                                          <p:stCondLst>
                                            <p:cond delay="0"/>
                                          </p:stCondLst>
                                        </p:cTn>
                                        <p:tgtEl>
                                          <p:spTgt spid="74755">
                                            <p:txEl>
                                              <p:pRg st="4" end="4"/>
                                            </p:txEl>
                                          </p:spTgt>
                                        </p:tgtEl>
                                        <p:attrNameLst>
                                          <p:attrName>style.visibility</p:attrName>
                                        </p:attrNameLst>
                                      </p:cBhvr>
                                      <p:to>
                                        <p:strVal val="visible"/>
                                      </p:to>
                                    </p:set>
                                    <p:animEffect transition="in" filter="strips(downRight)">
                                      <p:cBhvr>
                                        <p:cTn id="19" dur="500"/>
                                        <p:tgtEl>
                                          <p:spTgt spid="7475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000" dirty="0"/>
              <a:t>Treatment of pneumothorax</a:t>
            </a:r>
            <a:r>
              <a:rPr lang="en-US" altLang="en-US" sz="4000" dirty="0" smtClean="0"/>
              <a:t>:</a:t>
            </a:r>
            <a:endParaRPr lang="en-GB" dirty="0"/>
          </a:p>
        </p:txBody>
      </p:sp>
      <p:sp>
        <p:nvSpPr>
          <p:cNvPr id="3" name="Content Placeholder 2"/>
          <p:cNvSpPr>
            <a:spLocks noGrp="1"/>
          </p:cNvSpPr>
          <p:nvPr>
            <p:ph idx="1"/>
          </p:nvPr>
        </p:nvSpPr>
        <p:spPr/>
        <p:txBody>
          <a:bodyPr/>
          <a:lstStyle/>
          <a:p>
            <a:pPr algn="just">
              <a:lnSpc>
                <a:spcPct val="110000"/>
              </a:lnSpc>
              <a:buNone/>
            </a:pPr>
            <a:r>
              <a:rPr lang="en-US" altLang="en-US" sz="3200" dirty="0" smtClean="0"/>
              <a:t>• </a:t>
            </a:r>
            <a:r>
              <a:rPr lang="en-US" altLang="en-US" sz="3200" dirty="0"/>
              <a:t>Removal of air from the pleural cavity with a needle or chest tube</a:t>
            </a:r>
          </a:p>
          <a:p>
            <a:pPr algn="just">
              <a:lnSpc>
                <a:spcPct val="110000"/>
              </a:lnSpc>
              <a:buNone/>
            </a:pPr>
            <a:r>
              <a:rPr lang="en-US" altLang="en-US" sz="3200" dirty="0"/>
              <a:t>• Repair of trauma and closure of opening into pleural cavity</a:t>
            </a:r>
          </a:p>
          <a:p>
            <a:endParaRPr lang="en-GB" dirty="0"/>
          </a:p>
        </p:txBody>
      </p:sp>
    </p:spTree>
    <p:extLst>
      <p:ext uri="{BB962C8B-B14F-4D97-AF65-F5344CB8AC3E}">
        <p14:creationId xmlns:p14="http://schemas.microsoft.com/office/powerpoint/2010/main" val="41073017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b="1" dirty="0"/>
              <a:t>TUBERCULOSIS</a:t>
            </a:r>
          </a:p>
        </p:txBody>
      </p:sp>
    </p:spTree>
    <p:extLst>
      <p:ext uri="{BB962C8B-B14F-4D97-AF65-F5344CB8AC3E}">
        <p14:creationId xmlns:p14="http://schemas.microsoft.com/office/powerpoint/2010/main" val="335831277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0079" y="409621"/>
            <a:ext cx="9949542" cy="661533"/>
          </a:xfrm>
        </p:spPr>
        <p:txBody>
          <a:bodyPr/>
          <a:lstStyle/>
          <a:p>
            <a:r>
              <a:rPr lang="en-US" sz="4000" dirty="0"/>
              <a:t>Introduction </a:t>
            </a:r>
            <a:endParaRPr lang="en-US" dirty="0"/>
          </a:p>
        </p:txBody>
      </p:sp>
      <p:sp>
        <p:nvSpPr>
          <p:cNvPr id="3" name="Content Placeholder 2"/>
          <p:cNvSpPr>
            <a:spLocks noGrp="1"/>
          </p:cNvSpPr>
          <p:nvPr>
            <p:ph idx="1"/>
          </p:nvPr>
        </p:nvSpPr>
        <p:spPr>
          <a:xfrm>
            <a:off x="609599" y="1201783"/>
            <a:ext cx="11055531" cy="5212080"/>
          </a:xfrm>
        </p:spPr>
        <p:txBody>
          <a:bodyPr/>
          <a:lstStyle/>
          <a:p>
            <a:r>
              <a:rPr lang="en-US" sz="2800" dirty="0"/>
              <a:t>Tuberculosis is caused by the bacteria mycobacterium tuberculosis, also referred to as acid-fast bacilli. </a:t>
            </a:r>
          </a:p>
          <a:p>
            <a:r>
              <a:rPr lang="en-US" sz="2800" dirty="0"/>
              <a:t>These bacteria are spread either by droplet infection or dust contaminated by sputum. </a:t>
            </a:r>
          </a:p>
          <a:p>
            <a:r>
              <a:rPr lang="en-US" sz="2800" dirty="0"/>
              <a:t>Tuberculosis is divided into primary TB and secondary TB. </a:t>
            </a:r>
          </a:p>
          <a:p>
            <a:r>
              <a:rPr lang="en-US" sz="2800" dirty="0"/>
              <a:t>Primary TB is infection to the lungs as a result of mycobacterium tuberculosis. </a:t>
            </a:r>
          </a:p>
          <a:p>
            <a:r>
              <a:rPr lang="en-US" sz="2800" dirty="0"/>
              <a:t>When microbes </a:t>
            </a:r>
            <a:r>
              <a:rPr lang="en-US" sz="2800" dirty="0" err="1"/>
              <a:t>colonise</a:t>
            </a:r>
            <a:r>
              <a:rPr lang="en-US" sz="2800" dirty="0"/>
              <a:t> the lung, macrophages surround the microbes, triggering the body's defense mechanisms. </a:t>
            </a:r>
          </a:p>
          <a:p>
            <a:r>
              <a:rPr lang="en-US" sz="2800" dirty="0"/>
              <a:t>These macrophages spread to other areas and primary complexes are formed at the Hillary lymph nodes. </a:t>
            </a:r>
          </a:p>
        </p:txBody>
      </p:sp>
    </p:spTree>
    <p:extLst>
      <p:ext uri="{BB962C8B-B14F-4D97-AF65-F5344CB8AC3E}">
        <p14:creationId xmlns:p14="http://schemas.microsoft.com/office/powerpoint/2010/main" val="38260783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6205" y="566375"/>
            <a:ext cx="9897291" cy="844414"/>
          </a:xfrm>
        </p:spPr>
        <p:txBody>
          <a:bodyPr/>
          <a:lstStyle/>
          <a:p>
            <a:endParaRPr lang="en-US" dirty="0"/>
          </a:p>
        </p:txBody>
      </p:sp>
      <p:sp>
        <p:nvSpPr>
          <p:cNvPr id="3" name="Content Placeholder 2"/>
          <p:cNvSpPr>
            <a:spLocks noGrp="1"/>
          </p:cNvSpPr>
          <p:nvPr>
            <p:ph idx="1"/>
          </p:nvPr>
        </p:nvSpPr>
        <p:spPr>
          <a:xfrm>
            <a:off x="666205" y="1606730"/>
            <a:ext cx="10802985" cy="4558939"/>
          </a:xfrm>
        </p:spPr>
        <p:txBody>
          <a:bodyPr/>
          <a:lstStyle/>
          <a:p>
            <a:r>
              <a:rPr lang="en-US" sz="2800" dirty="0" err="1"/>
              <a:t>Caseous</a:t>
            </a:r>
            <a:r>
              <a:rPr lang="en-US" sz="2800" dirty="0"/>
              <a:t> material forms in several areas including the lungs. </a:t>
            </a:r>
          </a:p>
          <a:p>
            <a:r>
              <a:rPr lang="en-US" sz="2800" dirty="0" err="1"/>
              <a:t>Caseous</a:t>
            </a:r>
            <a:r>
              <a:rPr lang="en-US" sz="2800" dirty="0"/>
              <a:t> material is basically necrotic (dead) tissue. The disease may then be referred to as pulmonary tuberculosis. </a:t>
            </a:r>
          </a:p>
          <a:p>
            <a:r>
              <a:rPr lang="en-US" sz="2800" dirty="0"/>
              <a:t>It is called extra pulmonary tuberculosis if it affects areas outside the respiratory system. </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78623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726848"/>
          </a:xfrm>
        </p:spPr>
        <p:txBody>
          <a:bodyPr/>
          <a:lstStyle/>
          <a:p>
            <a:r>
              <a:rPr lang="en-US" altLang="en-US" sz="4000" dirty="0"/>
              <a:t>Chronic bronchitis</a:t>
            </a:r>
            <a:endParaRPr lang="en-US" dirty="0"/>
          </a:p>
        </p:txBody>
      </p:sp>
      <p:sp>
        <p:nvSpPr>
          <p:cNvPr id="3" name="Content Placeholder 2"/>
          <p:cNvSpPr>
            <a:spLocks noGrp="1"/>
          </p:cNvSpPr>
          <p:nvPr>
            <p:ph idx="1"/>
          </p:nvPr>
        </p:nvSpPr>
        <p:spPr>
          <a:xfrm>
            <a:off x="365761" y="849086"/>
            <a:ext cx="11377748" cy="5577840"/>
          </a:xfrm>
        </p:spPr>
        <p:txBody>
          <a:bodyPr/>
          <a:lstStyle/>
          <a:p>
            <a:pPr>
              <a:lnSpc>
                <a:spcPct val="110000"/>
              </a:lnSpc>
            </a:pPr>
            <a:r>
              <a:rPr lang="en-US" altLang="en-US" sz="2800" dirty="0" smtClean="0"/>
              <a:t>Is a </a:t>
            </a:r>
            <a:r>
              <a:rPr lang="en-US" altLang="en-US" sz="2800" dirty="0"/>
              <a:t>chronic obstructive pulmonary disease that is most frequently associated with cigarette </a:t>
            </a:r>
            <a:r>
              <a:rPr lang="en-US" altLang="en-US" sz="2800" dirty="0" smtClean="0"/>
              <a:t>smoking. </a:t>
            </a:r>
            <a:endParaRPr lang="en-US" altLang="en-US" sz="2800" dirty="0"/>
          </a:p>
          <a:p>
            <a:pPr>
              <a:lnSpc>
                <a:spcPct val="110000"/>
              </a:lnSpc>
            </a:pPr>
            <a:r>
              <a:rPr lang="en-US" altLang="en-US" sz="2800" dirty="0"/>
              <a:t>Chronic bronchitis may also be caused by prolonged exposure to inhaled particulates such as coal dust or other pollutants.’</a:t>
            </a:r>
          </a:p>
          <a:p>
            <a:pPr marL="0" indent="0">
              <a:lnSpc>
                <a:spcPct val="110000"/>
              </a:lnSpc>
              <a:buNone/>
            </a:pPr>
            <a:r>
              <a:rPr lang="en-US" altLang="en-US" sz="2800" b="1" dirty="0"/>
              <a:t>Pathophysiology</a:t>
            </a:r>
          </a:p>
          <a:p>
            <a:pPr>
              <a:lnSpc>
                <a:spcPct val="110000"/>
              </a:lnSpc>
            </a:pPr>
            <a:r>
              <a:rPr lang="en-US" sz="2800" dirty="0" smtClean="0"/>
              <a:t>Chronic </a:t>
            </a:r>
            <a:r>
              <a:rPr lang="en-US" sz="2800" dirty="0"/>
              <a:t>bronchitis is associated with excessive tracheobronchial mucus production sufficient to cause cough with expectoration for 3 or more months a year for at least 2 consecutive years. </a:t>
            </a:r>
            <a:endParaRPr lang="en-US" sz="2800" dirty="0" smtClean="0"/>
          </a:p>
          <a:p>
            <a:pPr>
              <a:lnSpc>
                <a:spcPct val="110000"/>
              </a:lnSpc>
            </a:pPr>
            <a:r>
              <a:rPr lang="en-US" altLang="en-US" sz="2800" dirty="0"/>
              <a:t>This mucus accumulation can impair function of the ciliated epithelium and lining of the respiratory tract and prevent the clearing of debris and organisms.</a:t>
            </a:r>
          </a:p>
          <a:p>
            <a:pPr marL="0" indent="0">
              <a:lnSpc>
                <a:spcPct val="110000"/>
              </a:lnSpc>
              <a:buNone/>
            </a:pPr>
            <a:endParaRPr lang="en-US" sz="2800" dirty="0"/>
          </a:p>
          <a:p>
            <a:pPr>
              <a:lnSpc>
                <a:spcPct val="110000"/>
              </a:lnSpc>
            </a:pPr>
            <a:endParaRPr lang="en-US" altLang="en-US" sz="2800" dirty="0" smtClean="0"/>
          </a:p>
        </p:txBody>
      </p:sp>
    </p:spTree>
    <p:extLst>
      <p:ext uri="{BB962C8B-B14F-4D97-AF65-F5344CB8AC3E}">
        <p14:creationId xmlns:p14="http://schemas.microsoft.com/office/powerpoint/2010/main" val="154553960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Clinical features of pulmonary TB</a:t>
            </a:r>
          </a:p>
        </p:txBody>
      </p:sp>
      <p:sp>
        <p:nvSpPr>
          <p:cNvPr id="3" name="Content Placeholder 2"/>
          <p:cNvSpPr>
            <a:spLocks noGrp="1"/>
          </p:cNvSpPr>
          <p:nvPr>
            <p:ph idx="1"/>
          </p:nvPr>
        </p:nvSpPr>
        <p:spPr>
          <a:xfrm>
            <a:off x="609600" y="1719263"/>
            <a:ext cx="10637520" cy="4411662"/>
          </a:xfrm>
        </p:spPr>
        <p:txBody>
          <a:bodyPr/>
          <a:lstStyle/>
          <a:p>
            <a:pPr lvl="1"/>
            <a:r>
              <a:rPr lang="en-US" sz="2800" dirty="0"/>
              <a:t>Persistent cough for more than four weeks, </a:t>
            </a:r>
          </a:p>
          <a:p>
            <a:pPr lvl="1"/>
            <a:r>
              <a:rPr lang="en-US" sz="2800" dirty="0"/>
              <a:t>Unexplained weight loss, </a:t>
            </a:r>
          </a:p>
          <a:p>
            <a:pPr lvl="1"/>
            <a:r>
              <a:rPr lang="en-US" sz="2800" dirty="0"/>
              <a:t>Chest pain, </a:t>
            </a:r>
          </a:p>
          <a:p>
            <a:pPr lvl="1"/>
            <a:r>
              <a:rPr lang="en-US" sz="2800" dirty="0"/>
              <a:t>Night sweats, </a:t>
            </a:r>
          </a:p>
          <a:p>
            <a:pPr lvl="1"/>
            <a:r>
              <a:rPr lang="en-US" sz="2800" dirty="0"/>
              <a:t>Poor appetite</a:t>
            </a:r>
          </a:p>
          <a:p>
            <a:pPr lvl="1"/>
            <a:r>
              <a:rPr lang="en-US" sz="2800" dirty="0" err="1"/>
              <a:t>Haemoptysis</a:t>
            </a:r>
            <a:r>
              <a:rPr lang="en-US" sz="2800" dirty="0"/>
              <a:t>. </a:t>
            </a:r>
          </a:p>
          <a:p>
            <a:pPr marL="344487" lvl="1" indent="0">
              <a:buNone/>
            </a:pPr>
            <a:endParaRPr lang="en-US" dirty="0"/>
          </a:p>
        </p:txBody>
      </p:sp>
    </p:spTree>
    <p:extLst>
      <p:ext uri="{BB962C8B-B14F-4D97-AF65-F5344CB8AC3E}">
        <p14:creationId xmlns:p14="http://schemas.microsoft.com/office/powerpoint/2010/main" val="123847759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6" name="Picture 2" descr="Image result for complications of tuberculosi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24022"/>
            <a:ext cx="10788203" cy="6105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32629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961979"/>
          </a:xfrm>
        </p:spPr>
        <p:txBody>
          <a:bodyPr/>
          <a:lstStyle/>
          <a:p>
            <a:endParaRPr lang="en-US" dirty="0"/>
          </a:p>
        </p:txBody>
      </p:sp>
      <p:sp>
        <p:nvSpPr>
          <p:cNvPr id="3" name="Content Placeholder 2"/>
          <p:cNvSpPr>
            <a:spLocks noGrp="1"/>
          </p:cNvSpPr>
          <p:nvPr>
            <p:ph idx="1"/>
          </p:nvPr>
        </p:nvSpPr>
        <p:spPr>
          <a:xfrm>
            <a:off x="609600" y="1240972"/>
            <a:ext cx="10972800" cy="5368834"/>
          </a:xfrm>
        </p:spPr>
        <p:txBody>
          <a:bodyPr/>
          <a:lstStyle/>
          <a:p>
            <a:r>
              <a:rPr lang="en-US" sz="2800" dirty="0"/>
              <a:t>When the disease is extra pulmonary, the manifestations may include: </a:t>
            </a:r>
          </a:p>
          <a:p>
            <a:pPr lvl="1"/>
            <a:r>
              <a:rPr lang="en-US" sz="2800" dirty="0"/>
              <a:t>Enlarged lymph nodes, </a:t>
            </a:r>
          </a:p>
          <a:p>
            <a:pPr lvl="1"/>
            <a:r>
              <a:rPr lang="en-US" sz="2800" dirty="0"/>
              <a:t>Pain and swelling in the joints, </a:t>
            </a:r>
          </a:p>
          <a:p>
            <a:pPr lvl="1"/>
            <a:r>
              <a:rPr lang="en-US" sz="2800" dirty="0"/>
              <a:t>Meningitis </a:t>
            </a:r>
          </a:p>
          <a:p>
            <a:pPr lvl="1"/>
            <a:r>
              <a:rPr lang="en-US" sz="2800" dirty="0"/>
              <a:t>Paralysis if the spine is involved. </a:t>
            </a:r>
          </a:p>
          <a:p>
            <a:r>
              <a:rPr lang="en-US" sz="2800" dirty="0"/>
              <a:t>Secondary TB is infection that is due to the </a:t>
            </a:r>
            <a:r>
              <a:rPr lang="en-US" sz="2800" dirty="0" err="1"/>
              <a:t>caseous</a:t>
            </a:r>
            <a:r>
              <a:rPr lang="en-US" sz="2800" dirty="0"/>
              <a:t> material in other organs such as the spinal cord, bone and brain.</a:t>
            </a:r>
          </a:p>
          <a:p>
            <a:endParaRPr lang="en-US" dirty="0"/>
          </a:p>
        </p:txBody>
      </p:sp>
    </p:spTree>
    <p:extLst>
      <p:ext uri="{BB962C8B-B14F-4D97-AF65-F5344CB8AC3E}">
        <p14:creationId xmlns:p14="http://schemas.microsoft.com/office/powerpoint/2010/main" val="177862334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of Tuberculosis </a:t>
            </a:r>
          </a:p>
        </p:txBody>
      </p:sp>
      <p:sp>
        <p:nvSpPr>
          <p:cNvPr id="3" name="Content Placeholder 2"/>
          <p:cNvSpPr>
            <a:spLocks noGrp="1"/>
          </p:cNvSpPr>
          <p:nvPr>
            <p:ph idx="1"/>
          </p:nvPr>
        </p:nvSpPr>
        <p:spPr/>
        <p:txBody>
          <a:bodyPr/>
          <a:lstStyle/>
          <a:p>
            <a:r>
              <a:rPr lang="en-US" dirty="0"/>
              <a:t>TB is treated with standard pharmacologic agents. While nursing a patient with tuberculosis, the overall nursing goals are that the patient will: </a:t>
            </a:r>
          </a:p>
          <a:p>
            <a:pPr lvl="1"/>
            <a:r>
              <a:rPr lang="en-US" sz="2800" dirty="0"/>
              <a:t>Comply with the therapeutic regimen </a:t>
            </a:r>
          </a:p>
          <a:p>
            <a:pPr lvl="1"/>
            <a:r>
              <a:rPr lang="en-US" sz="2800" dirty="0"/>
              <a:t>Have no recurrence of the disease </a:t>
            </a:r>
          </a:p>
          <a:p>
            <a:pPr lvl="1"/>
            <a:r>
              <a:rPr lang="en-US" sz="2800" dirty="0"/>
              <a:t>Have normal pulmonary function </a:t>
            </a:r>
          </a:p>
          <a:p>
            <a:pPr lvl="1"/>
            <a:r>
              <a:rPr lang="en-US" sz="2800" dirty="0"/>
              <a:t>Take appropriate measures to prevent the spread of the disease</a:t>
            </a:r>
          </a:p>
        </p:txBody>
      </p:sp>
    </p:spTree>
    <p:extLst>
      <p:ext uri="{BB962C8B-B14F-4D97-AF65-F5344CB8AC3E}">
        <p14:creationId xmlns:p14="http://schemas.microsoft.com/office/powerpoint/2010/main" val="221714039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9599" y="366936"/>
            <a:ext cx="10285927" cy="6238393"/>
          </a:xfrm>
        </p:spPr>
      </p:pic>
    </p:spTree>
    <p:extLst>
      <p:ext uri="{BB962C8B-B14F-4D97-AF65-F5344CB8AC3E}">
        <p14:creationId xmlns:p14="http://schemas.microsoft.com/office/powerpoint/2010/main" val="11327896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Text Placeholder 4"/>
          <p:cNvSpPr>
            <a:spLocks noGrp="1"/>
          </p:cNvSpPr>
          <p:nvPr>
            <p:ph type="body" idx="1"/>
          </p:nvPr>
        </p:nvSpPr>
        <p:spPr/>
        <p:txBody>
          <a:bodyPr/>
          <a:lstStyle/>
          <a:p>
            <a:r>
              <a:rPr lang="en-US" sz="3200" b="1" dirty="0"/>
              <a:t>PLEURAL DISEASE</a:t>
            </a:r>
            <a:r>
              <a:rPr lang="en-US" sz="3200" dirty="0"/>
              <a:t> </a:t>
            </a:r>
          </a:p>
        </p:txBody>
      </p:sp>
    </p:spTree>
    <p:extLst>
      <p:ext uri="{BB962C8B-B14F-4D97-AF65-F5344CB8AC3E}">
        <p14:creationId xmlns:p14="http://schemas.microsoft.com/office/powerpoint/2010/main" val="356627235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p>
        </p:txBody>
      </p:sp>
      <p:sp>
        <p:nvSpPr>
          <p:cNvPr id="3" name="Content Placeholder 2"/>
          <p:cNvSpPr>
            <a:spLocks noGrp="1"/>
          </p:cNvSpPr>
          <p:nvPr>
            <p:ph idx="1"/>
          </p:nvPr>
        </p:nvSpPr>
        <p:spPr/>
        <p:txBody>
          <a:bodyPr/>
          <a:lstStyle/>
          <a:p>
            <a:r>
              <a:rPr lang="en-US" dirty="0"/>
              <a:t>The pleura can be inflamed after injury or as a result of introduction of microbes from other processes. Accumulation of air within the pleural cavity results in pneumothorax. Tension pneumothorax is due to stab injury that allows air to enter, but not leave, the pleural space. </a:t>
            </a:r>
          </a:p>
        </p:txBody>
      </p:sp>
    </p:spTree>
    <p:extLst>
      <p:ext uri="{BB962C8B-B14F-4D97-AF65-F5344CB8AC3E}">
        <p14:creationId xmlns:p14="http://schemas.microsoft.com/office/powerpoint/2010/main" val="321264527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Manifestations </a:t>
            </a:r>
          </a:p>
        </p:txBody>
      </p:sp>
      <p:sp>
        <p:nvSpPr>
          <p:cNvPr id="3" name="Content Placeholder 2"/>
          <p:cNvSpPr>
            <a:spLocks noGrp="1"/>
          </p:cNvSpPr>
          <p:nvPr>
            <p:ph idx="1"/>
          </p:nvPr>
        </p:nvSpPr>
        <p:spPr/>
        <p:txBody>
          <a:bodyPr/>
          <a:lstStyle/>
          <a:p>
            <a:r>
              <a:rPr lang="en-US" dirty="0"/>
              <a:t>Pleural pain, </a:t>
            </a:r>
          </a:p>
          <a:p>
            <a:r>
              <a:rPr lang="en-US" dirty="0" err="1"/>
              <a:t>Dyspnoea</a:t>
            </a:r>
            <a:r>
              <a:rPr lang="en-US" dirty="0"/>
              <a:t>, </a:t>
            </a:r>
          </a:p>
          <a:p>
            <a:r>
              <a:rPr lang="en-US" dirty="0"/>
              <a:t>Chest asymmetry and </a:t>
            </a:r>
          </a:p>
          <a:p>
            <a:r>
              <a:rPr lang="en-US" dirty="0"/>
              <a:t>hypoxia are common</a:t>
            </a:r>
          </a:p>
          <a:p>
            <a:endParaRPr lang="en-US" dirty="0"/>
          </a:p>
          <a:p>
            <a:endParaRPr lang="en-US" dirty="0"/>
          </a:p>
        </p:txBody>
      </p:sp>
    </p:spTree>
    <p:extLst>
      <p:ext uri="{BB962C8B-B14F-4D97-AF65-F5344CB8AC3E}">
        <p14:creationId xmlns:p14="http://schemas.microsoft.com/office/powerpoint/2010/main" val="362032422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8809"/>
            <a:ext cx="10058400" cy="674596"/>
          </a:xfrm>
        </p:spPr>
        <p:txBody>
          <a:bodyPr/>
          <a:lstStyle/>
          <a:p>
            <a:r>
              <a:rPr lang="en-US" dirty="0"/>
              <a:t>Pleural Effusion  </a:t>
            </a:r>
          </a:p>
        </p:txBody>
      </p:sp>
      <p:sp>
        <p:nvSpPr>
          <p:cNvPr id="3" name="Content Placeholder 2"/>
          <p:cNvSpPr>
            <a:spLocks noGrp="1"/>
          </p:cNvSpPr>
          <p:nvPr>
            <p:ph idx="1"/>
          </p:nvPr>
        </p:nvSpPr>
        <p:spPr>
          <a:xfrm>
            <a:off x="609600" y="1410788"/>
            <a:ext cx="10972800" cy="4720137"/>
          </a:xfrm>
        </p:spPr>
        <p:txBody>
          <a:bodyPr/>
          <a:lstStyle/>
          <a:p>
            <a:r>
              <a:rPr lang="en-US" sz="2800" dirty="0"/>
              <a:t>Pleural effusion refers to accumulation of fluid in the pleural cavity. The fluid may be blood, serous exudates or pus. It can be a complication of diseases such as pulmonary tuberculosis or lung cancer. It can also follow increased pressure due to heart failure, and increased permeability due to inflammation and impaired drainage. The manifestations are almost the same as pneumothorax. However, the percussion note on examination is different (dull).</a:t>
            </a:r>
          </a:p>
          <a:p>
            <a:r>
              <a:rPr lang="en-US" sz="2800" dirty="0"/>
              <a:t>The note elicited when percussing air filled cavities sounds like </a:t>
            </a:r>
            <a:br>
              <a:rPr lang="en-US" sz="2800" dirty="0"/>
            </a:br>
            <a:r>
              <a:rPr lang="en-US" sz="2800" dirty="0"/>
              <a:t>a drum.</a:t>
            </a:r>
            <a:r>
              <a:rPr lang="en-US" sz="2800" b="1" dirty="0"/>
              <a:t> </a:t>
            </a:r>
            <a:endParaRPr lang="en-US" sz="2800" dirty="0"/>
          </a:p>
          <a:p>
            <a:endParaRPr lang="en-US" sz="2800" dirty="0"/>
          </a:p>
        </p:txBody>
      </p:sp>
    </p:spTree>
    <p:extLst>
      <p:ext uri="{BB962C8B-B14F-4D97-AF65-F5344CB8AC3E}">
        <p14:creationId xmlns:p14="http://schemas.microsoft.com/office/powerpoint/2010/main" val="34842297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09600" y="1417638"/>
            <a:ext cx="10972800" cy="4713287"/>
          </a:xfrm>
        </p:spPr>
        <p:txBody>
          <a:bodyPr/>
          <a:lstStyle/>
          <a:p>
            <a:r>
              <a:rPr lang="en-US" sz="2800" dirty="0"/>
              <a:t>Generally, a detailed history and physical assessment must be undertaken to come up with nursing diagnoses. </a:t>
            </a:r>
          </a:p>
          <a:p>
            <a:r>
              <a:rPr lang="en-US" sz="2800" dirty="0"/>
              <a:t>Other than the medication, teaching on how to avoid spreading the disease, continued follow-up and compliance with the drug regimen and good nutrition must be given. </a:t>
            </a:r>
          </a:p>
          <a:p>
            <a:r>
              <a:rPr lang="en-US" sz="2800" dirty="0"/>
              <a:t>The involvement of the chest and pleura can be very distressing. </a:t>
            </a:r>
            <a:br>
              <a:rPr lang="en-US" sz="2800" dirty="0"/>
            </a:br>
            <a:r>
              <a:rPr lang="en-US" sz="2800" dirty="0"/>
              <a:t>It is important to institute measures to ensure that respiratory function is not compromised. </a:t>
            </a:r>
          </a:p>
        </p:txBody>
      </p:sp>
    </p:spTree>
    <p:extLst>
      <p:ext uri="{BB962C8B-B14F-4D97-AF65-F5344CB8AC3E}">
        <p14:creationId xmlns:p14="http://schemas.microsoft.com/office/powerpoint/2010/main" val="2688470226"/>
      </p:ext>
    </p:extLst>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14253</TotalTime>
  <Words>4519</Words>
  <Application>Microsoft Office PowerPoint</Application>
  <PresentationFormat>Widescreen</PresentationFormat>
  <Paragraphs>571</Paragraphs>
  <Slides>114</Slides>
  <Notes>11</Notes>
  <HiddenSlides>1</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114</vt:i4>
      </vt:variant>
    </vt:vector>
  </HeadingPairs>
  <TitlesOfParts>
    <vt:vector size="120" baseType="lpstr">
      <vt:lpstr>Arial</vt:lpstr>
      <vt:lpstr>Calibri</vt:lpstr>
      <vt:lpstr>Garamond</vt:lpstr>
      <vt:lpstr>Wingdings</vt:lpstr>
      <vt:lpstr>Network</vt:lpstr>
      <vt:lpstr>Stream</vt:lpstr>
      <vt:lpstr>DISORDERS OF THE LOWER RESPIRATORY TRACT </vt:lpstr>
      <vt:lpstr>Classification of lower reparatory disease </vt:lpstr>
      <vt:lpstr>PowerPoint Presentation</vt:lpstr>
      <vt:lpstr>PowerPoint Presentation</vt:lpstr>
      <vt:lpstr> ACUTE AND CHRONIC BRONCHITIS </vt:lpstr>
      <vt:lpstr>Acute bronchitis</vt:lpstr>
      <vt:lpstr>Pathophysiology</vt:lpstr>
      <vt:lpstr>Symptoms of acute bronchitis</vt:lpstr>
      <vt:lpstr>Chronic bronchitis</vt:lpstr>
      <vt:lpstr>PowerPoint Presentation</vt:lpstr>
      <vt:lpstr>Manifestations of chronic bronchitis:</vt:lpstr>
      <vt:lpstr>PowerPoint Presentation</vt:lpstr>
      <vt:lpstr>PowerPoint Presentation</vt:lpstr>
      <vt:lpstr>INTRODUCTION</vt:lpstr>
      <vt:lpstr>PowerPoint Presentation</vt:lpstr>
      <vt:lpstr>Pathophysiology </vt:lpstr>
      <vt:lpstr>PowerPoint Presentation</vt:lpstr>
      <vt:lpstr>PowerPoint Presentation</vt:lpstr>
      <vt:lpstr>Late phase of asthma: </vt:lpstr>
      <vt:lpstr>Types</vt:lpstr>
      <vt:lpstr>PowerPoint Presentation</vt:lpstr>
      <vt:lpstr>Some Potential Asthma Triggers</vt:lpstr>
      <vt:lpstr>PowerPoint Presentation</vt:lpstr>
      <vt:lpstr> </vt:lpstr>
      <vt:lpstr>Diagnosis </vt:lpstr>
      <vt:lpstr>Management of Asthma </vt:lpstr>
      <vt:lpstr> </vt:lpstr>
      <vt:lpstr>Cont’</vt:lpstr>
      <vt:lpstr>PowerPoint Presentation</vt:lpstr>
      <vt:lpstr> </vt:lpstr>
      <vt:lpstr>PowerPoint Presentation</vt:lpstr>
      <vt:lpstr>PowerPoint Presentation</vt:lpstr>
      <vt:lpstr>PowerPoint Presentation</vt:lpstr>
      <vt:lpstr>Introduction </vt:lpstr>
      <vt:lpstr>Pathophysiology </vt:lpstr>
      <vt:lpstr>Causes include</vt:lpstr>
      <vt:lpstr>Clinical Features </vt:lpstr>
      <vt:lpstr>Management </vt:lpstr>
      <vt:lpstr>PowerPoint Presentation</vt:lpstr>
      <vt:lpstr>EMPHYSEMA </vt:lpstr>
      <vt:lpstr>Pathophysiology </vt:lpstr>
      <vt:lpstr>Morphological patterns of Emphysema</vt:lpstr>
      <vt:lpstr>PowerPoint Presentation</vt:lpstr>
      <vt:lpstr>PowerPoint Presentation</vt:lpstr>
      <vt:lpstr>Management</vt:lpstr>
      <vt:lpstr>Complications </vt:lpstr>
      <vt:lpstr>BRONCHIECTASIS</vt:lpstr>
      <vt:lpstr>Pathophysiology </vt:lpstr>
      <vt:lpstr>PowerPoint Presentation</vt:lpstr>
      <vt:lpstr>Signs and symptoms </vt:lpstr>
      <vt:lpstr>Management </vt:lpstr>
      <vt:lpstr>Complications </vt:lpstr>
      <vt:lpstr>Atelectasis</vt:lpstr>
      <vt:lpstr>Management </vt:lpstr>
      <vt:lpstr>PowerPoint Presentation</vt:lpstr>
      <vt:lpstr>PowerPoint Presentation</vt:lpstr>
      <vt:lpstr>Introduction </vt:lpstr>
      <vt:lpstr>PowerPoint Presentation</vt:lpstr>
      <vt:lpstr>PowerPoint Presentation</vt:lpstr>
      <vt:lpstr>PowerPoint Presentation</vt:lpstr>
      <vt:lpstr>Pathophysiology </vt:lpstr>
      <vt:lpstr>PowerPoint Presentation</vt:lpstr>
      <vt:lpstr>Individuals Most at Risk for Pneumonia</vt:lpstr>
      <vt:lpstr>Clinical features </vt:lpstr>
      <vt:lpstr>Diagnosis </vt:lpstr>
      <vt:lpstr>Classification of Pneumonia</vt:lpstr>
      <vt:lpstr>Community vs Hospital setting </vt:lpstr>
      <vt:lpstr>PowerPoint Presentation</vt:lpstr>
      <vt:lpstr>PowerPoint Presentation</vt:lpstr>
      <vt:lpstr>PowerPoint Presentation</vt:lpstr>
      <vt:lpstr>PowerPoint Presentation</vt:lpstr>
      <vt:lpstr>PowerPoint Presentation</vt:lpstr>
      <vt:lpstr>Management </vt:lpstr>
      <vt:lpstr>PowerPoint Presentation</vt:lpstr>
      <vt:lpstr>PowerPoint Presentation</vt:lpstr>
      <vt:lpstr>PowerPoint Presentation</vt:lpstr>
      <vt:lpstr>PowerPoint Presentation</vt:lpstr>
      <vt:lpstr>Complications of pneumonia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Treatment of pneumothorax:</vt:lpstr>
      <vt:lpstr>PowerPoint Presentation</vt:lpstr>
      <vt:lpstr>Introduction </vt:lpstr>
      <vt:lpstr>PowerPoint Presentation</vt:lpstr>
      <vt:lpstr>Clinical features of pulmonary TB</vt:lpstr>
      <vt:lpstr>PowerPoint Presentation</vt:lpstr>
      <vt:lpstr>PowerPoint Presentation</vt:lpstr>
      <vt:lpstr>Management of Tuberculosis </vt:lpstr>
      <vt:lpstr>PowerPoint Presentation</vt:lpstr>
      <vt:lpstr>PowerPoint Presentation</vt:lpstr>
      <vt:lpstr>Introduction </vt:lpstr>
      <vt:lpstr>Manifestations </vt:lpstr>
      <vt:lpstr>Pleural Effusion  </vt:lpstr>
      <vt:lpstr>PowerPoint Presentation</vt:lpstr>
      <vt:lpstr>PowerPoint Presentation</vt:lpstr>
      <vt:lpstr>Management of Pleural Disease and Chest Trauma</vt:lpstr>
      <vt:lpstr>PowerPoint Presentation</vt:lpstr>
      <vt:lpstr>PowerPoint Presentation</vt:lpstr>
      <vt:lpstr>PowerPoint Presentation</vt:lpstr>
      <vt:lpstr>PowerPoint Presentation</vt:lpstr>
      <vt:lpstr>Introduction </vt:lpstr>
      <vt:lpstr>PowerPoint Presentation</vt:lpstr>
      <vt:lpstr>PowerPoint Presentation</vt:lpstr>
      <vt:lpstr>Risk factors for lung cancer:</vt:lpstr>
      <vt:lpstr>Signs and Symptoms </vt:lpstr>
      <vt:lpstr>Management </vt:lpstr>
      <vt:lpstr>Prevention</vt:lpstr>
      <vt:lpstr>Complications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BASED CARE</dc:title>
  <dc:creator>KWASI</dc:creator>
  <cp:lastModifiedBy>KWASI</cp:lastModifiedBy>
  <cp:revision>145</cp:revision>
  <dcterms:created xsi:type="dcterms:W3CDTF">2018-02-09T02:09:32Z</dcterms:created>
  <dcterms:modified xsi:type="dcterms:W3CDTF">2019-12-30T19:01:42Z</dcterms:modified>
</cp:coreProperties>
</file>