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233"/>
  </p:notesMasterIdLst>
  <p:sldIdLst>
    <p:sldId id="256" r:id="rId5"/>
    <p:sldId id="398" r:id="rId6"/>
    <p:sldId id="257" r:id="rId7"/>
    <p:sldId id="399" r:id="rId8"/>
    <p:sldId id="258" r:id="rId9"/>
    <p:sldId id="259" r:id="rId10"/>
    <p:sldId id="260" r:id="rId11"/>
    <p:sldId id="261" r:id="rId12"/>
    <p:sldId id="262" r:id="rId13"/>
    <p:sldId id="263" r:id="rId14"/>
    <p:sldId id="296"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300" r:id="rId44"/>
    <p:sldId id="292" r:id="rId45"/>
    <p:sldId id="293" r:id="rId46"/>
    <p:sldId id="294" r:id="rId47"/>
    <p:sldId id="295" r:id="rId48"/>
    <p:sldId id="297" r:id="rId49"/>
    <p:sldId id="298" r:id="rId50"/>
    <p:sldId id="299" r:id="rId51"/>
    <p:sldId id="301" r:id="rId52"/>
    <p:sldId id="304" r:id="rId53"/>
    <p:sldId id="302" r:id="rId54"/>
    <p:sldId id="303" r:id="rId55"/>
    <p:sldId id="305" r:id="rId56"/>
    <p:sldId id="306"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43" r:id="rId71"/>
    <p:sldId id="321" r:id="rId72"/>
    <p:sldId id="322" r:id="rId73"/>
    <p:sldId id="323" r:id="rId74"/>
    <p:sldId id="324" r:id="rId75"/>
    <p:sldId id="325" r:id="rId76"/>
    <p:sldId id="326" r:id="rId77"/>
    <p:sldId id="400" r:id="rId78"/>
    <p:sldId id="327" r:id="rId79"/>
    <p:sldId id="328" r:id="rId80"/>
    <p:sldId id="329" r:id="rId81"/>
    <p:sldId id="330" r:id="rId82"/>
    <p:sldId id="331" r:id="rId83"/>
    <p:sldId id="332" r:id="rId84"/>
    <p:sldId id="333" r:id="rId85"/>
    <p:sldId id="334" r:id="rId86"/>
    <p:sldId id="335" r:id="rId87"/>
    <p:sldId id="405" r:id="rId88"/>
    <p:sldId id="336" r:id="rId89"/>
    <p:sldId id="337" r:id="rId90"/>
    <p:sldId id="338" r:id="rId91"/>
    <p:sldId id="339" r:id="rId92"/>
    <p:sldId id="340" r:id="rId93"/>
    <p:sldId id="341" r:id="rId94"/>
    <p:sldId id="342" r:id="rId95"/>
    <p:sldId id="344" r:id="rId96"/>
    <p:sldId id="407" r:id="rId97"/>
    <p:sldId id="406" r:id="rId98"/>
    <p:sldId id="345" r:id="rId99"/>
    <p:sldId id="346" r:id="rId100"/>
    <p:sldId id="347" r:id="rId101"/>
    <p:sldId id="408" r:id="rId102"/>
    <p:sldId id="348" r:id="rId103"/>
    <p:sldId id="349" r:id="rId104"/>
    <p:sldId id="409" r:id="rId105"/>
    <p:sldId id="350" r:id="rId106"/>
    <p:sldId id="410" r:id="rId107"/>
    <p:sldId id="351" r:id="rId108"/>
    <p:sldId id="352" r:id="rId109"/>
    <p:sldId id="353" r:id="rId110"/>
    <p:sldId id="354" r:id="rId111"/>
    <p:sldId id="355" r:id="rId112"/>
    <p:sldId id="356" r:id="rId113"/>
    <p:sldId id="403" r:id="rId114"/>
    <p:sldId id="357" r:id="rId115"/>
    <p:sldId id="358" r:id="rId116"/>
    <p:sldId id="359" r:id="rId117"/>
    <p:sldId id="360" r:id="rId118"/>
    <p:sldId id="361" r:id="rId119"/>
    <p:sldId id="362" r:id="rId120"/>
    <p:sldId id="363" r:id="rId121"/>
    <p:sldId id="364" r:id="rId122"/>
    <p:sldId id="367" r:id="rId123"/>
    <p:sldId id="365" r:id="rId124"/>
    <p:sldId id="366" r:id="rId125"/>
    <p:sldId id="368" r:id="rId126"/>
    <p:sldId id="369" r:id="rId127"/>
    <p:sldId id="370" r:id="rId128"/>
    <p:sldId id="371" r:id="rId129"/>
    <p:sldId id="372" r:id="rId130"/>
    <p:sldId id="373" r:id="rId131"/>
    <p:sldId id="374" r:id="rId132"/>
    <p:sldId id="375" r:id="rId133"/>
    <p:sldId id="397" r:id="rId134"/>
    <p:sldId id="376" r:id="rId135"/>
    <p:sldId id="377" r:id="rId136"/>
    <p:sldId id="378" r:id="rId137"/>
    <p:sldId id="379" r:id="rId138"/>
    <p:sldId id="380" r:id="rId139"/>
    <p:sldId id="381" r:id="rId140"/>
    <p:sldId id="390" r:id="rId141"/>
    <p:sldId id="382" r:id="rId142"/>
    <p:sldId id="383" r:id="rId143"/>
    <p:sldId id="384" r:id="rId144"/>
    <p:sldId id="385" r:id="rId145"/>
    <p:sldId id="402" r:id="rId146"/>
    <p:sldId id="386" r:id="rId147"/>
    <p:sldId id="387" r:id="rId148"/>
    <p:sldId id="388" r:id="rId149"/>
    <p:sldId id="411" r:id="rId150"/>
    <p:sldId id="389" r:id="rId151"/>
    <p:sldId id="404" r:id="rId152"/>
    <p:sldId id="412" r:id="rId153"/>
    <p:sldId id="413" r:id="rId154"/>
    <p:sldId id="391" r:id="rId155"/>
    <p:sldId id="392" r:id="rId156"/>
    <p:sldId id="393" r:id="rId157"/>
    <p:sldId id="394" r:id="rId158"/>
    <p:sldId id="395" r:id="rId159"/>
    <p:sldId id="415" r:id="rId160"/>
    <p:sldId id="416" r:id="rId161"/>
    <p:sldId id="417" r:id="rId162"/>
    <p:sldId id="418" r:id="rId163"/>
    <p:sldId id="419" r:id="rId164"/>
    <p:sldId id="420" r:id="rId165"/>
    <p:sldId id="431" r:id="rId166"/>
    <p:sldId id="432" r:id="rId167"/>
    <p:sldId id="433" r:id="rId168"/>
    <p:sldId id="434" r:id="rId169"/>
    <p:sldId id="435" r:id="rId170"/>
    <p:sldId id="436" r:id="rId171"/>
    <p:sldId id="437" r:id="rId172"/>
    <p:sldId id="438" r:id="rId173"/>
    <p:sldId id="439" r:id="rId174"/>
    <p:sldId id="440" r:id="rId175"/>
    <p:sldId id="441" r:id="rId176"/>
    <p:sldId id="442" r:id="rId177"/>
    <p:sldId id="443" r:id="rId178"/>
    <p:sldId id="444" r:id="rId179"/>
    <p:sldId id="445" r:id="rId180"/>
    <p:sldId id="446" r:id="rId181"/>
    <p:sldId id="447" r:id="rId182"/>
    <p:sldId id="448" r:id="rId183"/>
    <p:sldId id="449" r:id="rId184"/>
    <p:sldId id="450" r:id="rId185"/>
    <p:sldId id="451" r:id="rId186"/>
    <p:sldId id="452" r:id="rId187"/>
    <p:sldId id="453" r:id="rId188"/>
    <p:sldId id="454" r:id="rId189"/>
    <p:sldId id="455" r:id="rId190"/>
    <p:sldId id="456" r:id="rId191"/>
    <p:sldId id="457" r:id="rId192"/>
    <p:sldId id="458" r:id="rId193"/>
    <p:sldId id="459" r:id="rId194"/>
    <p:sldId id="460" r:id="rId195"/>
    <p:sldId id="461" r:id="rId196"/>
    <p:sldId id="462" r:id="rId197"/>
    <p:sldId id="463" r:id="rId198"/>
    <p:sldId id="464" r:id="rId199"/>
    <p:sldId id="465" r:id="rId200"/>
    <p:sldId id="466" r:id="rId201"/>
    <p:sldId id="467" r:id="rId202"/>
    <p:sldId id="468" r:id="rId203"/>
    <p:sldId id="469" r:id="rId204"/>
    <p:sldId id="470" r:id="rId205"/>
    <p:sldId id="471" r:id="rId206"/>
    <p:sldId id="472" r:id="rId207"/>
    <p:sldId id="473" r:id="rId208"/>
    <p:sldId id="474" r:id="rId209"/>
    <p:sldId id="475" r:id="rId210"/>
    <p:sldId id="476" r:id="rId211"/>
    <p:sldId id="477" r:id="rId212"/>
    <p:sldId id="478" r:id="rId213"/>
    <p:sldId id="479" r:id="rId214"/>
    <p:sldId id="480" r:id="rId215"/>
    <p:sldId id="481" r:id="rId216"/>
    <p:sldId id="482" r:id="rId217"/>
    <p:sldId id="483" r:id="rId218"/>
    <p:sldId id="484" r:id="rId219"/>
    <p:sldId id="485" r:id="rId220"/>
    <p:sldId id="486" r:id="rId221"/>
    <p:sldId id="487" r:id="rId222"/>
    <p:sldId id="488" r:id="rId223"/>
    <p:sldId id="489" r:id="rId224"/>
    <p:sldId id="490" r:id="rId225"/>
    <p:sldId id="491" r:id="rId226"/>
    <p:sldId id="492" r:id="rId227"/>
    <p:sldId id="493" r:id="rId228"/>
    <p:sldId id="494" r:id="rId229"/>
    <p:sldId id="495" r:id="rId230"/>
    <p:sldId id="401" r:id="rId231"/>
    <p:sldId id="396" r:id="rId2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F2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4" autoAdjust="0"/>
  </p:normalViewPr>
  <p:slideViewPr>
    <p:cSldViewPr>
      <p:cViewPr varScale="1">
        <p:scale>
          <a:sx n="82" d="100"/>
          <a:sy n="82" d="100"/>
        </p:scale>
        <p:origin x="10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theme" Target="theme/theme1.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notesMaster" Target="notesMasters/notes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slideMaster" Target="slideMasters/slideMaster3.xml"/><Relationship Id="rId214" Type="http://schemas.openxmlformats.org/officeDocument/2006/relationships/slide" Target="slides/slide210.xml"/><Relationship Id="rId235" Type="http://schemas.openxmlformats.org/officeDocument/2006/relationships/viewProps" Target="view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BBF51-DD92-4CC9-A1F8-A1F346E159A0}" type="datetimeFigureOut">
              <a:rPr lang="fr-FR" smtClean="0"/>
              <a:pPr/>
              <a:t>29/11/2019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C7B20-B977-4425-8D13-BBDC305E7BB9}" type="slidenum">
              <a:rPr lang="fr-FR" smtClean="0"/>
              <a:pPr/>
              <a:t>‹#›</a:t>
            </a:fld>
            <a:endParaRPr lang="fr-FR"/>
          </a:p>
        </p:txBody>
      </p:sp>
    </p:spTree>
    <p:extLst>
      <p:ext uri="{BB962C8B-B14F-4D97-AF65-F5344CB8AC3E}">
        <p14:creationId xmlns:p14="http://schemas.microsoft.com/office/powerpoint/2010/main" val="335544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08C7B20-B977-4425-8D13-BBDC305E7BB9}" type="slidenum">
              <a:rPr lang="fr-FR" smtClean="0"/>
              <a:pPr/>
              <a:t>5</a:t>
            </a:fld>
            <a:endParaRPr lang="fr-FR"/>
          </a:p>
        </p:txBody>
      </p:sp>
    </p:spTree>
    <p:extLst>
      <p:ext uri="{BB962C8B-B14F-4D97-AF65-F5344CB8AC3E}">
        <p14:creationId xmlns:p14="http://schemas.microsoft.com/office/powerpoint/2010/main" val="32563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08C7B20-B977-4425-8D13-BBDC305E7BB9}" type="slidenum">
              <a:rPr lang="fr-FR" smtClean="0"/>
              <a:pPr/>
              <a:t>8</a:t>
            </a:fld>
            <a:endParaRPr lang="fr-FR"/>
          </a:p>
        </p:txBody>
      </p:sp>
    </p:spTree>
    <p:extLst>
      <p:ext uri="{BB962C8B-B14F-4D97-AF65-F5344CB8AC3E}">
        <p14:creationId xmlns:p14="http://schemas.microsoft.com/office/powerpoint/2010/main" val="65575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08C7B20-B977-4425-8D13-BBDC305E7BB9}" type="slidenum">
              <a:rPr lang="fr-FR" smtClean="0"/>
              <a:pPr/>
              <a:t>41</a:t>
            </a:fld>
            <a:endParaRPr lang="fr-FR"/>
          </a:p>
        </p:txBody>
      </p:sp>
    </p:spTree>
    <p:extLst>
      <p:ext uri="{BB962C8B-B14F-4D97-AF65-F5344CB8AC3E}">
        <p14:creationId xmlns:p14="http://schemas.microsoft.com/office/powerpoint/2010/main" val="155365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08C7B20-B977-4425-8D13-BBDC305E7BB9}" type="slidenum">
              <a:rPr lang="fr-FR" smtClean="0"/>
              <a:pPr/>
              <a:t>52</a:t>
            </a:fld>
            <a:endParaRPr lang="fr-FR"/>
          </a:p>
        </p:txBody>
      </p:sp>
    </p:spTree>
    <p:extLst>
      <p:ext uri="{BB962C8B-B14F-4D97-AF65-F5344CB8AC3E}">
        <p14:creationId xmlns:p14="http://schemas.microsoft.com/office/powerpoint/2010/main" val="140935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08C7B20-B977-4425-8D13-BBDC305E7BB9}" type="slidenum">
              <a:rPr lang="fr-FR" smtClean="0"/>
              <a:pPr/>
              <a:t>69</a:t>
            </a:fld>
            <a:endParaRPr lang="fr-FR"/>
          </a:p>
        </p:txBody>
      </p:sp>
    </p:spTree>
    <p:extLst>
      <p:ext uri="{BB962C8B-B14F-4D97-AF65-F5344CB8AC3E}">
        <p14:creationId xmlns:p14="http://schemas.microsoft.com/office/powerpoint/2010/main" val="201845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08C7B20-B977-4425-8D13-BBDC305E7BB9}" type="slidenum">
              <a:rPr lang="fr-FR" smtClean="0"/>
              <a:pPr/>
              <a:t>73</a:t>
            </a:fld>
            <a:endParaRPr lang="fr-FR"/>
          </a:p>
        </p:txBody>
      </p:sp>
    </p:spTree>
    <p:extLst>
      <p:ext uri="{BB962C8B-B14F-4D97-AF65-F5344CB8AC3E}">
        <p14:creationId xmlns:p14="http://schemas.microsoft.com/office/powerpoint/2010/main" val="87766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08C7B20-B977-4425-8D13-BBDC305E7BB9}" type="slidenum">
              <a:rPr lang="fr-FR" smtClean="0"/>
              <a:pPr/>
              <a:t>92</a:t>
            </a:fld>
            <a:endParaRPr lang="fr-FR"/>
          </a:p>
        </p:txBody>
      </p:sp>
    </p:spTree>
    <p:extLst>
      <p:ext uri="{BB962C8B-B14F-4D97-AF65-F5344CB8AC3E}">
        <p14:creationId xmlns:p14="http://schemas.microsoft.com/office/powerpoint/2010/main" val="83816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3FC6B1-53D7-41B1-BBCE-F3391CE8BF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4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44A585B-57E1-4C57-99A8-5B86AB29083E}" type="datetime1">
              <a:rPr lang="fr-FR" smtClean="0"/>
              <a:pPr/>
              <a:t>29/11/2019</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943CF8F4-345A-497A-B0FA-0D5D887ABE34}"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47D1EE-2DDD-43CA-92EB-74C729AFDBB3}" type="datetime1">
              <a:rPr lang="fr-FR" smtClean="0"/>
              <a:pPr/>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6DEA9A-34C0-41DF-A9B9-EA6E3BCE3895}" type="datetime1">
              <a:rPr lang="fr-FR" smtClean="0"/>
              <a:pPr/>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002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7468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50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41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029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2227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9123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32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452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1717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96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9128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87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9950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741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0421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8249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095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310779-673B-4A1D-9896-360F71A42F7D}" type="datetime1">
              <a:rPr lang="fr-FR" smtClean="0"/>
              <a:pPr/>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3CF8F4-345A-497A-B0FA-0D5D887ABE34}"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963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5329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7314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6444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9899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5743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9848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733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2503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226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FC3195-0015-4B9D-BA0C-18B993C60D10}" type="datetime1">
              <a:rPr lang="fr-FR" smtClean="0"/>
              <a:pPr/>
              <a:t>29/11/2019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908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148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1604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159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032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08FF3D-9E87-4513-909E-148BBD21FB2F}" type="datetime1">
              <a:rPr lang="fr-FR" smtClean="0"/>
              <a:pPr/>
              <a:t>29/11/2019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8BF703-2CBB-47D5-B4B2-7ADF7474FD39}" type="datetime1">
              <a:rPr lang="fr-FR" smtClean="0"/>
              <a:pPr/>
              <a:t>29/11/2019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31362-C97E-4FF4-8282-547FDC59CAF2}" type="datetime1">
              <a:rPr lang="fr-FR" smtClean="0"/>
              <a:pPr/>
              <a:t>29/11/2019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F5CC65-DA09-4D51-B92E-F7CBAD3CBF99}" type="datetime1">
              <a:rPr lang="fr-FR" smtClean="0"/>
              <a:pPr/>
              <a:t>29/11/2019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3CF8F4-345A-497A-B0FA-0D5D887ABE3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145BD1-400B-437B-B25F-46B3A9139B07}" type="datetime1">
              <a:rPr lang="fr-FR" smtClean="0"/>
              <a:pPr/>
              <a:t>29/11/2019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943CF8F4-345A-497A-B0FA-0D5D887ABE34}" type="slidenum">
              <a:rPr lang="fr-FR" smtClean="0"/>
              <a:pPr/>
              <a:t>‹#›</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C99550-628F-4509-B745-0984EEAEC887}" type="datetime1">
              <a:rPr lang="fr-FR" smtClean="0"/>
              <a:pPr/>
              <a:t>29/11/2019</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3CF8F4-345A-497A-B0FA-0D5D887ABE34}" type="slidenum">
              <a:rPr lang="fr-FR" smtClean="0"/>
              <a:pPr/>
              <a:t>‹#›</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F5AA1-0359-496D-910C-5FCC6DADD64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844923-F5F9-49A2-A5EE-C41CF4453E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63367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88977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380594-D593-435F-81B1-C979CFB841A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FF095F-64A6-405C-98F0-C139EE4A80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61175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7.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PULMONARY NURSING</a:t>
            </a:r>
            <a:endParaRPr lang="fr-FR" dirty="0"/>
          </a:p>
        </p:txBody>
      </p:sp>
      <p:sp>
        <p:nvSpPr>
          <p:cNvPr id="3" name="Content Placeholder 2"/>
          <p:cNvSpPr>
            <a:spLocks noGrp="1"/>
          </p:cNvSpPr>
          <p:nvPr>
            <p:ph idx="1"/>
          </p:nvPr>
        </p:nvSpPr>
        <p:spPr/>
        <p:txBody>
          <a:bodyPr>
            <a:normAutofit/>
          </a:bodyPr>
          <a:lstStyle/>
          <a:p>
            <a:pPr algn="just">
              <a:buNone/>
            </a:pPr>
            <a:r>
              <a:rPr lang="en-GB" sz="2800" b="1" dirty="0" smtClean="0"/>
              <a:t>      </a:t>
            </a:r>
            <a:endParaRPr lang="en-GB" sz="4000" b="1" dirty="0" smtClean="0">
              <a:solidFill>
                <a:srgbClr val="7030A0"/>
              </a:solidFill>
            </a:endParaRPr>
          </a:p>
          <a:p>
            <a:pPr algn="just">
              <a:buNone/>
            </a:pPr>
            <a:r>
              <a:rPr lang="en-GB" sz="4000" b="1" dirty="0" err="1" smtClean="0">
                <a:solidFill>
                  <a:srgbClr val="7030A0"/>
                </a:solidFill>
              </a:rPr>
              <a:t>poghisho</a:t>
            </a:r>
            <a:endParaRPr lang="en-GB" sz="4000" b="1" dirty="0" smtClean="0">
              <a:solidFill>
                <a:srgbClr val="7030A0"/>
              </a:solidFill>
            </a:endParaRPr>
          </a:p>
        </p:txBody>
      </p:sp>
      <p:sp>
        <p:nvSpPr>
          <p:cNvPr id="4" name="Date Placeholder 3"/>
          <p:cNvSpPr>
            <a:spLocks noGrp="1"/>
          </p:cNvSpPr>
          <p:nvPr>
            <p:ph type="dt" sz="half" idx="10"/>
          </p:nvPr>
        </p:nvSpPr>
        <p:spPr/>
        <p:txBody>
          <a:bodyPr/>
          <a:lstStyle/>
          <a:p>
            <a:fld id="{64317002-C1BB-4BA1-83AF-0D5335C4203B}"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a:t>
            </a:fld>
            <a:endParaRPr lang="fr-F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BRONCHI AND BRONCHIOLES</a:t>
            </a:r>
            <a:endParaRPr lang="fr-FR" sz="2400" dirty="0">
              <a:latin typeface="+mn-lt"/>
            </a:endParaRPr>
          </a:p>
        </p:txBody>
      </p:sp>
      <p:sp>
        <p:nvSpPr>
          <p:cNvPr id="3" name="Content Placeholder 2"/>
          <p:cNvSpPr>
            <a:spLocks noGrp="1"/>
          </p:cNvSpPr>
          <p:nvPr>
            <p:ph idx="1"/>
          </p:nvPr>
        </p:nvSpPr>
        <p:spPr/>
        <p:txBody>
          <a:bodyPr>
            <a:normAutofit lnSpcReduction="10000"/>
          </a:bodyPr>
          <a:lstStyle/>
          <a:p>
            <a:r>
              <a:rPr lang="en-US" dirty="0" smtClean="0"/>
              <a:t>The two primary bronchi are formed when the trachea divides. The bronchi progressively subdivide into bronchioles , terminal bronchioles, respiratory bronchioles, alveolar ducts and finally, alveoli.  </a:t>
            </a:r>
          </a:p>
          <a:p>
            <a:r>
              <a:rPr lang="en-US" b="1" u="sng" dirty="0" smtClean="0"/>
              <a:t>       functions</a:t>
            </a:r>
          </a:p>
          <a:p>
            <a:r>
              <a:rPr lang="en-GB" dirty="0" smtClean="0"/>
              <a:t>Gaseous exchange</a:t>
            </a:r>
          </a:p>
          <a:p>
            <a:r>
              <a:rPr lang="en-GB" dirty="0" smtClean="0"/>
              <a:t>Propel mucus and foreign substances  away from the lung</a:t>
            </a:r>
          </a:p>
          <a:p>
            <a:r>
              <a:rPr lang="en-GB" dirty="0" smtClean="0"/>
              <a:t>Allow passage of air in and out of the alveoli</a:t>
            </a:r>
          </a:p>
          <a:p>
            <a:r>
              <a:rPr lang="en-GB" dirty="0" smtClean="0"/>
              <a:t>Support and patency</a:t>
            </a:r>
            <a:endParaRPr lang="en-US" dirty="0" smtClean="0"/>
          </a:p>
          <a:p>
            <a:endParaRPr lang="en-US" dirty="0" smtClean="0"/>
          </a:p>
          <a:p>
            <a:endParaRPr lang="en-US" dirty="0" smtClean="0"/>
          </a:p>
          <a:p>
            <a:endParaRPr lang="fr-FR" dirty="0"/>
          </a:p>
        </p:txBody>
      </p:sp>
      <p:sp>
        <p:nvSpPr>
          <p:cNvPr id="4" name="Date Placeholder 3"/>
          <p:cNvSpPr>
            <a:spLocks noGrp="1"/>
          </p:cNvSpPr>
          <p:nvPr>
            <p:ph type="dt" sz="half" idx="10"/>
          </p:nvPr>
        </p:nvSpPr>
        <p:spPr/>
        <p:txBody>
          <a:bodyPr/>
          <a:lstStyle/>
          <a:p>
            <a:fld id="{7E1271D5-4A46-455E-90AA-F4BA79BF1425}"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a:t>
            </a:fld>
            <a:endParaRPr lang="fr-F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dirty="0" smtClean="0"/>
              <a:t>A year-round regimen of antibiotic agents may be prescribed, with different types of antibiotics at intervals. </a:t>
            </a:r>
          </a:p>
          <a:p>
            <a:r>
              <a:rPr lang="en-US" dirty="0" smtClean="0"/>
              <a:t>Patients should be vaccinated against inﬂuenza and pneumococcal pneumonia. </a:t>
            </a:r>
          </a:p>
          <a:p>
            <a:r>
              <a:rPr lang="en-US" dirty="0" smtClean="0"/>
              <a:t>Bronchodilators, which may be prescribed for patients who also have reactive airway disease, may also assist with secretion management. </a:t>
            </a:r>
          </a:p>
          <a:p>
            <a:r>
              <a:rPr lang="en-US" dirty="0" smtClean="0"/>
              <a:t>Surgical intervention, may be indicated for the patient who continues to expectorate large amounts of sputum and has repeated bouts of pneumonia and hemoptysis despite adhering to the treatment regimen. </a:t>
            </a:r>
          </a:p>
          <a:p>
            <a:endParaRPr lang="fr-FR" dirty="0"/>
          </a:p>
        </p:txBody>
      </p:sp>
      <p:sp>
        <p:nvSpPr>
          <p:cNvPr id="4" name="Date Placeholder 3"/>
          <p:cNvSpPr>
            <a:spLocks noGrp="1"/>
          </p:cNvSpPr>
          <p:nvPr>
            <p:ph type="dt" sz="half" idx="10"/>
          </p:nvPr>
        </p:nvSpPr>
        <p:spPr/>
        <p:txBody>
          <a:bodyPr/>
          <a:lstStyle/>
          <a:p>
            <a:fld id="{BB9C9853-950E-43A8-8A04-A0C044BCD041}"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100</a:t>
            </a:fld>
            <a:endParaRPr lang="fr-F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Mngt</a:t>
            </a:r>
            <a:r>
              <a:rPr lang="en-US" dirty="0" smtClean="0"/>
              <a:t> summary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Physiotherapy-chest percussion, forced expiratory maneuvers and postural drainage.</a:t>
            </a:r>
          </a:p>
          <a:p>
            <a:pPr lvl="0"/>
            <a:r>
              <a:rPr lang="en-US" dirty="0" smtClean="0"/>
              <a:t>Antibiotics –</a:t>
            </a:r>
          </a:p>
          <a:p>
            <a:pPr lvl="0"/>
            <a:r>
              <a:rPr lang="en-US" dirty="0" smtClean="0"/>
              <a:t>Mild – </a:t>
            </a:r>
            <a:r>
              <a:rPr lang="en-US" dirty="0" err="1" smtClean="0"/>
              <a:t>cefactor</a:t>
            </a:r>
            <a:r>
              <a:rPr lang="en-US" dirty="0" smtClean="0"/>
              <a:t> 500mg </a:t>
            </a:r>
            <a:r>
              <a:rPr lang="en-US" dirty="0" err="1" smtClean="0"/>
              <a:t>tds</a:t>
            </a:r>
            <a:r>
              <a:rPr lang="en-US" dirty="0" smtClean="0"/>
              <a:t>, </a:t>
            </a:r>
            <a:r>
              <a:rPr lang="en-US" dirty="0" err="1" smtClean="0"/>
              <a:t>augmentin</a:t>
            </a:r>
            <a:r>
              <a:rPr lang="en-US" dirty="0" smtClean="0"/>
              <a:t>, </a:t>
            </a:r>
            <a:r>
              <a:rPr lang="en-US" dirty="0" err="1" smtClean="0"/>
              <a:t>Amoxil</a:t>
            </a:r>
            <a:r>
              <a:rPr lang="en-US" dirty="0" smtClean="0"/>
              <a:t>, </a:t>
            </a:r>
            <a:r>
              <a:rPr lang="en-US" dirty="0" err="1" smtClean="0"/>
              <a:t>ampiclox</a:t>
            </a:r>
            <a:r>
              <a:rPr lang="en-US" dirty="0" smtClean="0"/>
              <a:t> </a:t>
            </a:r>
            <a:r>
              <a:rPr lang="en-US" dirty="0" err="1" smtClean="0"/>
              <a:t>e.t.c</a:t>
            </a:r>
            <a:r>
              <a:rPr lang="en-US" dirty="0" smtClean="0"/>
              <a:t>.</a:t>
            </a:r>
          </a:p>
          <a:p>
            <a:pPr lvl="0"/>
            <a:r>
              <a:rPr lang="en-US" dirty="0" smtClean="0"/>
              <a:t>Staph </a:t>
            </a:r>
            <a:r>
              <a:rPr lang="en-US" dirty="0" err="1" smtClean="0"/>
              <a:t>Aureus</a:t>
            </a:r>
            <a:r>
              <a:rPr lang="en-US" dirty="0" smtClean="0"/>
              <a:t> –</a:t>
            </a:r>
            <a:r>
              <a:rPr lang="en-US" dirty="0" err="1" smtClean="0"/>
              <a:t>flucoxacillin</a:t>
            </a:r>
            <a:endParaRPr lang="en-US" dirty="0" smtClean="0"/>
          </a:p>
          <a:p>
            <a:pPr lvl="0"/>
            <a:r>
              <a:rPr lang="en-US" dirty="0" smtClean="0"/>
              <a:t>Pseudomonas </a:t>
            </a:r>
            <a:r>
              <a:rPr lang="en-US" dirty="0" err="1" smtClean="0"/>
              <a:t>Aeriginosa</a:t>
            </a:r>
            <a:r>
              <a:rPr lang="en-US" dirty="0" smtClean="0"/>
              <a:t>-third generation cephalosporin like </a:t>
            </a:r>
            <a:r>
              <a:rPr lang="en-US" dirty="0" err="1" smtClean="0"/>
              <a:t>ceftaxidime</a:t>
            </a:r>
            <a:r>
              <a:rPr lang="en-US" dirty="0" smtClean="0"/>
              <a:t> and ciprofloxacin.</a:t>
            </a:r>
          </a:p>
          <a:p>
            <a:r>
              <a:rPr lang="en-US" dirty="0" smtClean="0"/>
              <a:t>c) Bronchodilator </a:t>
            </a:r>
          </a:p>
          <a:p>
            <a:r>
              <a:rPr lang="en-US" dirty="0" smtClean="0"/>
              <a:t>d) Inhaled or oral steroids to decrease rate of progression.</a:t>
            </a:r>
          </a:p>
          <a:p>
            <a:r>
              <a:rPr lang="en-US" dirty="0" smtClean="0"/>
              <a:t>e) Surgery is reserved for localized disease although lung transplant may be necessary in generalized problem.</a:t>
            </a:r>
          </a:p>
          <a:p>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101</a:t>
            </a:fld>
            <a:endParaRPr lang="fr-F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rPr>
              <a:t>Nursing Management</a:t>
            </a:r>
            <a:br>
              <a:rPr lang="en-US" sz="2800" dirty="0" smtClean="0">
                <a:latin typeface="+mn-lt"/>
              </a:rPr>
            </a:br>
            <a:endParaRPr lang="fr-FR" sz="2800"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t>focuses on alleviating symptoms and assisting the patient to clear pulmonary secretions. </a:t>
            </a:r>
          </a:p>
          <a:p>
            <a:r>
              <a:rPr lang="en-US" dirty="0" smtClean="0"/>
              <a:t>teaching  on Smoking cesation. </a:t>
            </a:r>
          </a:p>
          <a:p>
            <a:r>
              <a:rPr lang="en-US" dirty="0" smtClean="0"/>
              <a:t>The patient and family are taught to perform postural drainage and to avoid exposure to others with upper respiratory and other infections.</a:t>
            </a:r>
          </a:p>
          <a:p>
            <a:r>
              <a:rPr lang="en-US" dirty="0" smtClean="0"/>
              <a:t>Teach patient on strategies to conserve energy while maintaining as active a lifestyle as possible .</a:t>
            </a:r>
          </a:p>
          <a:p>
            <a:r>
              <a:rPr lang="en-US" dirty="0" smtClean="0"/>
              <a:t>Teach patient  about early signs of respiratory infection and the progression of the disorder so that appropriate treatment can be implemented promptly.</a:t>
            </a:r>
          </a:p>
          <a:p>
            <a:r>
              <a:rPr lang="en-US" dirty="0" smtClean="0"/>
              <a:t> the patient’s nutritional status is assessed and strategies are implemented to ensure an adequate diet.</a:t>
            </a:r>
          </a:p>
          <a:p>
            <a:endParaRPr lang="fr-FR" dirty="0"/>
          </a:p>
        </p:txBody>
      </p:sp>
      <p:sp>
        <p:nvSpPr>
          <p:cNvPr id="4" name="Date Placeholder 3"/>
          <p:cNvSpPr>
            <a:spLocks noGrp="1"/>
          </p:cNvSpPr>
          <p:nvPr>
            <p:ph type="dt" sz="half" idx="10"/>
          </p:nvPr>
        </p:nvSpPr>
        <p:spPr/>
        <p:txBody>
          <a:bodyPr/>
          <a:lstStyle/>
          <a:p>
            <a:fld id="{285A3956-F676-46C7-AC9B-B4E1BF5BC63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102</a:t>
            </a:fld>
            <a:endParaRPr lang="fr-F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Complications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-Pneumonia</a:t>
            </a:r>
          </a:p>
          <a:p>
            <a:r>
              <a:rPr lang="en-US" dirty="0" smtClean="0"/>
              <a:t>-Cerebral abscess</a:t>
            </a:r>
          </a:p>
          <a:p>
            <a:r>
              <a:rPr lang="en-US" dirty="0" smtClean="0"/>
              <a:t>-Respiratory failure</a:t>
            </a:r>
          </a:p>
          <a:p>
            <a:r>
              <a:rPr lang="en-US" dirty="0" smtClean="0"/>
              <a:t>-</a:t>
            </a:r>
            <a:r>
              <a:rPr lang="en-US" dirty="0" err="1" smtClean="0"/>
              <a:t>Haemoptysis</a:t>
            </a:r>
            <a:endParaRPr lang="en-US" dirty="0" smtClean="0"/>
          </a:p>
          <a:p>
            <a:r>
              <a:rPr lang="en-US" dirty="0" smtClean="0"/>
              <a:t>Right-ventricular failure.</a:t>
            </a:r>
          </a:p>
          <a:p>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103</a:t>
            </a:fld>
            <a:endParaRPr lang="fr-F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43000"/>
          </a:xfrm>
        </p:spPr>
        <p:txBody>
          <a:bodyPr>
            <a:noAutofit/>
          </a:bodyPr>
          <a:lstStyle/>
          <a:p>
            <a:r>
              <a:rPr lang="fr-FR" sz="2800" dirty="0" smtClean="0"/>
              <a:t/>
            </a:r>
            <a:br>
              <a:rPr lang="fr-FR" sz="2800" dirty="0" smtClean="0"/>
            </a:br>
            <a:r>
              <a:rPr lang="fr-FR" sz="2800" dirty="0" smtClean="0">
                <a:solidFill>
                  <a:srgbClr val="FF0000"/>
                </a:solidFill>
              </a:rPr>
              <a:t>CYSTIC FIBROSIS</a:t>
            </a:r>
            <a:r>
              <a:rPr lang="fr-FR" sz="2800" dirty="0" smtClean="0"/>
              <a:t/>
            </a:r>
            <a:br>
              <a:rPr lang="fr-FR" sz="2800" dirty="0" smtClean="0"/>
            </a:br>
            <a:endParaRPr lang="fr-FR" sz="2800" dirty="0"/>
          </a:p>
        </p:txBody>
      </p:sp>
      <p:sp>
        <p:nvSpPr>
          <p:cNvPr id="3" name="Content Placeholder 2"/>
          <p:cNvSpPr>
            <a:spLocks noGrp="1"/>
          </p:cNvSpPr>
          <p:nvPr>
            <p:ph idx="1"/>
          </p:nvPr>
        </p:nvSpPr>
        <p:spPr/>
        <p:txBody>
          <a:bodyPr/>
          <a:lstStyle/>
          <a:p>
            <a:r>
              <a:rPr lang="en-GB" dirty="0" smtClean="0"/>
              <a:t>It is an inherited chronic disease that affect lung and digestive system</a:t>
            </a:r>
          </a:p>
          <a:p>
            <a:r>
              <a:rPr lang="en-GB" dirty="0" smtClean="0"/>
              <a:t>A defective gene and its protein product cause the body to produce unusually thick mucus that clogs the lung.</a:t>
            </a:r>
          </a:p>
          <a:p>
            <a:r>
              <a:rPr lang="en-GB" dirty="0" smtClean="0"/>
              <a:t>Usually diagnosed in early infancy or early childhood</a:t>
            </a:r>
            <a:endParaRPr lang="fr-FR" dirty="0"/>
          </a:p>
        </p:txBody>
      </p:sp>
      <p:sp>
        <p:nvSpPr>
          <p:cNvPr id="4" name="Date Placeholder 3"/>
          <p:cNvSpPr>
            <a:spLocks noGrp="1"/>
          </p:cNvSpPr>
          <p:nvPr>
            <p:ph type="dt" sz="half" idx="10"/>
          </p:nvPr>
        </p:nvSpPr>
        <p:spPr/>
        <p:txBody>
          <a:bodyPr/>
          <a:lstStyle/>
          <a:p>
            <a:fld id="{5A8E3ABA-7DF1-4998-9D34-6832CB9D7B4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104</a:t>
            </a:fld>
            <a:endParaRPr lang="fr-F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FF0000"/>
                </a:solidFill>
              </a:rPr>
              <a:t>Pathophysiology</a:t>
            </a:r>
            <a:r>
              <a:rPr lang="en-US" dirty="0" smtClean="0">
                <a:solidFill>
                  <a:srgbClr val="FF0000"/>
                </a:solidFill>
              </a:rPr>
              <a:t/>
            </a:r>
            <a:br>
              <a:rPr lang="en-US" dirty="0" smtClean="0">
                <a:solidFill>
                  <a:srgbClr val="FF0000"/>
                </a:solidFill>
              </a:rPr>
            </a:br>
            <a:endParaRPr lang="fr-FR"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is caused by mutations in the CF transmembrane conductance regulator protein, which is a chloride channel found in all exocrine tissues. </a:t>
            </a:r>
          </a:p>
          <a:p>
            <a:r>
              <a:rPr lang="en-US" dirty="0" smtClean="0"/>
              <a:t>Chloride transport problems lead to thick, viscous secretions in the lungs, pancreas, liver, intestine, and reproductive tract as well as increased salt content in sweat gland secretions.</a:t>
            </a:r>
          </a:p>
          <a:p>
            <a:r>
              <a:rPr lang="en-US" dirty="0" err="1" smtClean="0"/>
              <a:t>Airﬂow</a:t>
            </a:r>
            <a:r>
              <a:rPr lang="en-US" dirty="0" smtClean="0"/>
              <a:t> obstruction is a key feature in the presentation of CF. </a:t>
            </a:r>
          </a:p>
          <a:p>
            <a:r>
              <a:rPr lang="en-US" dirty="0" smtClean="0"/>
              <a:t>This obstruction is due to bronchial plugging by purulent secretions, bronchial wall thickening due to inﬂammation, and, over time, airway destruction. </a:t>
            </a:r>
          </a:p>
          <a:p>
            <a:r>
              <a:rPr lang="en-US" dirty="0" smtClean="0"/>
              <a:t>These chronic retained secretions in the airways set up an excellent reservoir for continued bronchial infections.</a:t>
            </a:r>
          </a:p>
          <a:p>
            <a:endParaRPr lang="fr-FR" dirty="0"/>
          </a:p>
        </p:txBody>
      </p:sp>
      <p:sp>
        <p:nvSpPr>
          <p:cNvPr id="4" name="Date Placeholder 3"/>
          <p:cNvSpPr>
            <a:spLocks noGrp="1"/>
          </p:cNvSpPr>
          <p:nvPr>
            <p:ph type="dt" sz="half" idx="10"/>
          </p:nvPr>
        </p:nvSpPr>
        <p:spPr/>
        <p:txBody>
          <a:bodyPr/>
          <a:lstStyle/>
          <a:p>
            <a:fld id="{82F3EDC6-E093-4841-8E1B-B7E199321B8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105</a:t>
            </a:fld>
            <a:endParaRPr lang="fr-F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smtClean="0"/>
              <a:t>Clinical Manifestations</a:t>
            </a:r>
            <a:br>
              <a:rPr lang="fr-FR" sz="2800" dirty="0" smtClean="0"/>
            </a:br>
            <a:endParaRPr lang="fr-FR" sz="2800" dirty="0"/>
          </a:p>
        </p:txBody>
      </p:sp>
      <p:sp>
        <p:nvSpPr>
          <p:cNvPr id="3" name="Content Placeholder 2"/>
          <p:cNvSpPr>
            <a:spLocks noGrp="1"/>
          </p:cNvSpPr>
          <p:nvPr>
            <p:ph idx="1"/>
          </p:nvPr>
        </p:nvSpPr>
        <p:spPr/>
        <p:txBody>
          <a:bodyPr>
            <a:normAutofit/>
          </a:bodyPr>
          <a:lstStyle/>
          <a:p>
            <a:endParaRPr lang="fr-FR" dirty="0" smtClean="0"/>
          </a:p>
          <a:p>
            <a:r>
              <a:rPr lang="fr-FR" dirty="0" smtClean="0"/>
              <a:t>a productive cough </a:t>
            </a:r>
          </a:p>
          <a:p>
            <a:r>
              <a:rPr lang="fr-FR" dirty="0" smtClean="0"/>
              <a:t>wheezing</a:t>
            </a:r>
          </a:p>
          <a:p>
            <a:r>
              <a:rPr lang="fr-FR" dirty="0" smtClean="0"/>
              <a:t> hyperinﬂation of the lung ﬁelds on chest x-ray, </a:t>
            </a:r>
          </a:p>
          <a:p>
            <a:r>
              <a:rPr lang="fr-FR" dirty="0" smtClean="0"/>
              <a:t> pulmonary function test results consistent with obstructive airways.</a:t>
            </a:r>
          </a:p>
          <a:p>
            <a:r>
              <a:rPr lang="fr-FR" dirty="0" smtClean="0"/>
              <a:t> Upper respiratory manifestations of the disease include sinusitis and nasal polyps. </a:t>
            </a:r>
            <a:endParaRPr lang="fr-FR" dirty="0"/>
          </a:p>
        </p:txBody>
      </p:sp>
      <p:sp>
        <p:nvSpPr>
          <p:cNvPr id="4" name="Date Placeholder 3"/>
          <p:cNvSpPr>
            <a:spLocks noGrp="1"/>
          </p:cNvSpPr>
          <p:nvPr>
            <p:ph type="dt" sz="half" idx="10"/>
          </p:nvPr>
        </p:nvSpPr>
        <p:spPr/>
        <p:txBody>
          <a:bodyPr/>
          <a:lstStyle/>
          <a:p>
            <a:fld id="{873FB513-3769-4F13-A51B-E687F47DDCC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106</a:t>
            </a:fld>
            <a:endParaRPr lang="fr-F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Medical Management</a:t>
            </a:r>
            <a:br>
              <a:rPr lang="en-US" sz="2800" dirty="0" smtClean="0">
                <a:solidFill>
                  <a:srgbClr val="FF0000"/>
                </a:solidFill>
              </a:rPr>
            </a:br>
            <a:endParaRPr lang="fr-FR" sz="2800" dirty="0">
              <a:solidFill>
                <a:srgbClr val="FF0000"/>
              </a:solidFill>
            </a:endParaRPr>
          </a:p>
        </p:txBody>
      </p:sp>
      <p:sp>
        <p:nvSpPr>
          <p:cNvPr id="3" name="Content Placeholder 2"/>
          <p:cNvSpPr>
            <a:spLocks noGrp="1"/>
          </p:cNvSpPr>
          <p:nvPr>
            <p:ph idx="1"/>
          </p:nvPr>
        </p:nvSpPr>
        <p:spPr/>
        <p:txBody>
          <a:bodyPr>
            <a:noAutofit/>
          </a:bodyPr>
          <a:lstStyle/>
          <a:p>
            <a:r>
              <a:rPr lang="en-US" sz="2800" dirty="0" smtClean="0"/>
              <a:t>control of infections is key in the treatment. Antibiotic medications are routinely prescribed   and require multiple courses agents over long  periods of time.</a:t>
            </a:r>
          </a:p>
          <a:p>
            <a:pPr>
              <a:buNone/>
            </a:pPr>
            <a:r>
              <a:rPr lang="en-US" sz="2800" dirty="0" smtClean="0"/>
              <a:t>   Bronchodilators are frequently administered to decrease airway obstruction. </a:t>
            </a:r>
          </a:p>
          <a:p>
            <a:r>
              <a:rPr lang="en-US" sz="2800" dirty="0" smtClean="0"/>
              <a:t>. manual postural drainage and chest physical therapy, are used to enhance secretion clearance </a:t>
            </a:r>
          </a:p>
          <a:p>
            <a:endParaRPr lang="fr-FR" sz="2800" dirty="0"/>
          </a:p>
        </p:txBody>
      </p:sp>
      <p:sp>
        <p:nvSpPr>
          <p:cNvPr id="4" name="Date Placeholder 3"/>
          <p:cNvSpPr>
            <a:spLocks noGrp="1"/>
          </p:cNvSpPr>
          <p:nvPr>
            <p:ph type="dt" sz="half" idx="10"/>
          </p:nvPr>
        </p:nvSpPr>
        <p:spPr/>
        <p:txBody>
          <a:bodyPr/>
          <a:lstStyle/>
          <a:p>
            <a:fld id="{15791EA3-0870-4CF7-BF21-B4E90DCFE2FE}"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107</a:t>
            </a:fld>
            <a:endParaRPr lang="fr-F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a:bodyPr>
          <a:lstStyle/>
          <a:p>
            <a:r>
              <a:rPr lang="en-US" dirty="0" smtClean="0"/>
              <a:t>Inhaled </a:t>
            </a:r>
            <a:r>
              <a:rPr lang="en-US" dirty="0" err="1" smtClean="0"/>
              <a:t>mucolytic</a:t>
            </a:r>
            <a:r>
              <a:rPr lang="en-US" dirty="0" smtClean="0"/>
              <a:t> agents such as </a:t>
            </a:r>
            <a:r>
              <a:rPr lang="en-US" dirty="0" err="1" smtClean="0"/>
              <a:t>dornase</a:t>
            </a:r>
            <a:r>
              <a:rPr lang="en-US" dirty="0" smtClean="0"/>
              <a:t> </a:t>
            </a:r>
            <a:r>
              <a:rPr lang="en-US" dirty="0" err="1" smtClean="0"/>
              <a:t>alfa</a:t>
            </a:r>
            <a:r>
              <a:rPr lang="en-US" dirty="0" smtClean="0"/>
              <a:t> (</a:t>
            </a:r>
            <a:r>
              <a:rPr lang="en-US" dirty="0" err="1" smtClean="0"/>
              <a:t>Pulmozyme</a:t>
            </a:r>
            <a:r>
              <a:rPr lang="en-US" dirty="0" smtClean="0"/>
              <a:t>) or - (</a:t>
            </a:r>
            <a:r>
              <a:rPr lang="en-US" dirty="0" err="1" smtClean="0"/>
              <a:t>Mucomyst</a:t>
            </a:r>
            <a:r>
              <a:rPr lang="en-US" dirty="0" smtClean="0"/>
              <a:t>) may also be used to decrease the viscosity of the sputum and promote expectoration of secretions. </a:t>
            </a:r>
          </a:p>
          <a:p>
            <a:r>
              <a:rPr lang="en-US" dirty="0" smtClean="0"/>
              <a:t>To decrease the inﬂammation and ongoing destruction of the airways, </a:t>
            </a:r>
            <a:r>
              <a:rPr lang="en-US" dirty="0" err="1" smtClean="0"/>
              <a:t>antiinﬂammatory</a:t>
            </a:r>
            <a:r>
              <a:rPr lang="en-US" dirty="0" smtClean="0"/>
              <a:t> agents may also be used. </a:t>
            </a:r>
            <a:r>
              <a:rPr lang="en-US" dirty="0" err="1" smtClean="0"/>
              <a:t>i.e</a:t>
            </a:r>
            <a:r>
              <a:rPr lang="en-US" dirty="0" smtClean="0"/>
              <a:t> inhaled corticosteroids or systemic therapy. </a:t>
            </a:r>
          </a:p>
          <a:p>
            <a:r>
              <a:rPr lang="en-US" dirty="0" smtClean="0"/>
              <a:t>Supplemental oxygen is used to treat the progressive hypoxemia </a:t>
            </a:r>
          </a:p>
          <a:p>
            <a:endParaRPr lang="fr-FR" dirty="0"/>
          </a:p>
        </p:txBody>
      </p:sp>
      <p:sp>
        <p:nvSpPr>
          <p:cNvPr id="4" name="Date Placeholder 3"/>
          <p:cNvSpPr>
            <a:spLocks noGrp="1"/>
          </p:cNvSpPr>
          <p:nvPr>
            <p:ph type="dt" sz="half" idx="10"/>
          </p:nvPr>
        </p:nvSpPr>
        <p:spPr/>
        <p:txBody>
          <a:bodyPr/>
          <a:lstStyle/>
          <a:p>
            <a:fld id="{DC189073-3CE3-47E8-B604-7A88093AF13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108</a:t>
            </a:fld>
            <a:endParaRPr lang="fr-F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management</a:t>
            </a:r>
            <a:endParaRPr lang="fr-FR" dirty="0"/>
          </a:p>
        </p:txBody>
      </p:sp>
      <p:sp>
        <p:nvSpPr>
          <p:cNvPr id="3" name="Content Placeholder 2"/>
          <p:cNvSpPr>
            <a:spLocks noGrp="1"/>
          </p:cNvSpPr>
          <p:nvPr>
            <p:ph idx="1"/>
          </p:nvPr>
        </p:nvSpPr>
        <p:spPr/>
        <p:txBody>
          <a:bodyPr>
            <a:normAutofit fontScale="85000" lnSpcReduction="20000"/>
          </a:bodyPr>
          <a:lstStyle/>
          <a:p>
            <a:r>
              <a:rPr lang="en-US" sz="2600" dirty="0" smtClean="0"/>
              <a:t> strategies that promote removal of pulmonary secretions; chest physiotherapy, including postural drainage, chest percussion, and vibration, and breathing exercises are implemented and are taught to the patient and to the family when the patient is very young. </a:t>
            </a:r>
          </a:p>
          <a:p>
            <a:r>
              <a:rPr lang="en-US" sz="2600" dirty="0" smtClean="0"/>
              <a:t>Teach the need to reduce risk factors associated with respiratory infections </a:t>
            </a:r>
            <a:r>
              <a:rPr lang="en-US" sz="2600" dirty="0" err="1" smtClean="0"/>
              <a:t>eg</a:t>
            </a:r>
            <a:r>
              <a:rPr lang="en-US" sz="2600" dirty="0" smtClean="0"/>
              <a:t>, exposure to crowds and to persons with known infections, </a:t>
            </a:r>
            <a:r>
              <a:rPr lang="en-US" dirty="0" smtClean="0"/>
              <a:t>smoking cessation</a:t>
            </a:r>
            <a:endParaRPr lang="en-US" sz="2600" dirty="0" smtClean="0"/>
          </a:p>
          <a:p>
            <a:r>
              <a:rPr lang="en-US" sz="2600" dirty="0" smtClean="0"/>
              <a:t>The patient is taught the early signs and symptoms of respiratory infection and disease progression that indicate the need to notify the primary health care provide</a:t>
            </a:r>
          </a:p>
          <a:p>
            <a:r>
              <a:rPr lang="en-US" sz="2600" dirty="0" smtClean="0"/>
              <a:t>emphasize the importance of an adequate ﬂuid and dietary intake to promote removal of secretions and to ensure an adequate nutritional status. </a:t>
            </a:r>
          </a:p>
          <a:p>
            <a:endParaRPr lang="fr-FR" sz="2400" dirty="0"/>
          </a:p>
        </p:txBody>
      </p:sp>
      <p:sp>
        <p:nvSpPr>
          <p:cNvPr id="4" name="Date Placeholder 3"/>
          <p:cNvSpPr>
            <a:spLocks noGrp="1"/>
          </p:cNvSpPr>
          <p:nvPr>
            <p:ph type="dt" sz="half" idx="10"/>
          </p:nvPr>
        </p:nvSpPr>
        <p:spPr/>
        <p:txBody>
          <a:bodyPr/>
          <a:lstStyle/>
          <a:p>
            <a:fld id="{1B78B66B-0E2D-447C-B556-E353896F17C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109</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FUNCTIONS OF THE RESPIRATORY SYSTEM</a:t>
            </a:r>
            <a:endParaRPr lang="fr-FR" sz="2400" dirty="0">
              <a:latin typeface="+mn-lt"/>
            </a:endParaRPr>
          </a:p>
        </p:txBody>
      </p:sp>
      <p:sp>
        <p:nvSpPr>
          <p:cNvPr id="3" name="Content Placeholder 2"/>
          <p:cNvSpPr>
            <a:spLocks noGrp="1"/>
          </p:cNvSpPr>
          <p:nvPr>
            <p:ph idx="1"/>
          </p:nvPr>
        </p:nvSpPr>
        <p:spPr/>
        <p:txBody>
          <a:bodyPr>
            <a:normAutofit fontScale="92500"/>
          </a:bodyPr>
          <a:lstStyle/>
          <a:p>
            <a:r>
              <a:rPr lang="en-US" dirty="0" smtClean="0"/>
              <a:t>Oxygen Transport</a:t>
            </a:r>
          </a:p>
          <a:p>
            <a:r>
              <a:rPr lang="en-US" sz="2400" dirty="0" smtClean="0"/>
              <a:t>Oxygen is supplied to, and carbon dioxide is removed from, cells by way of the circulating blood. Oxygen diffuses from the capillary through the capillary wall to the interstitial ﬂuid. The movement of carbon dioxide occurs by diffusion  from cell to blood.</a:t>
            </a:r>
          </a:p>
          <a:p>
            <a:r>
              <a:rPr lang="en-US" sz="2400" b="1" dirty="0" smtClean="0"/>
              <a:t>Respiration</a:t>
            </a:r>
          </a:p>
          <a:p>
            <a:r>
              <a:rPr lang="en-US" sz="2400" dirty="0" smtClean="0"/>
              <a:t> This whole process of gas exchange between the atmospheric air and the blood and between the blood and cells of the body</a:t>
            </a:r>
          </a:p>
          <a:p>
            <a:r>
              <a:rPr lang="en-US" sz="2400" b="1" dirty="0" smtClean="0"/>
              <a:t>ventilation</a:t>
            </a:r>
          </a:p>
          <a:p>
            <a:r>
              <a:rPr lang="en-US" sz="2400" dirty="0" smtClean="0"/>
              <a:t> Movement of air in and out of the airways</a:t>
            </a:r>
            <a:endParaRPr lang="fr-FR" dirty="0"/>
          </a:p>
        </p:txBody>
      </p:sp>
      <p:sp>
        <p:nvSpPr>
          <p:cNvPr id="4" name="Date Placeholder 3"/>
          <p:cNvSpPr>
            <a:spLocks noGrp="1"/>
          </p:cNvSpPr>
          <p:nvPr>
            <p:ph type="dt" sz="half" idx="10"/>
          </p:nvPr>
        </p:nvSpPr>
        <p:spPr/>
        <p:txBody>
          <a:bodyPr/>
          <a:lstStyle/>
          <a:p>
            <a:fld id="{9E3F7B88-882C-45E7-969B-3387C58C0F4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a:t>
            </a:fld>
            <a:endParaRPr lang="fr-F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Rehabilitation on cystic fibrosis</a:t>
            </a:r>
            <a:endParaRPr lang="fr-FR" dirty="0"/>
          </a:p>
        </p:txBody>
      </p:sp>
      <p:sp>
        <p:nvSpPr>
          <p:cNvPr id="3" name="Content Placeholder 2"/>
          <p:cNvSpPr>
            <a:spLocks noGrp="1"/>
          </p:cNvSpPr>
          <p:nvPr>
            <p:ph idx="1"/>
          </p:nvPr>
        </p:nvSpPr>
        <p:spPr/>
        <p:txBody>
          <a:bodyPr/>
          <a:lstStyle/>
          <a:p>
            <a:pPr lvl="0"/>
            <a:r>
              <a:rPr lang="fr-FR" dirty="0" smtClean="0"/>
              <a:t>Exercice training</a:t>
            </a:r>
          </a:p>
          <a:p>
            <a:pPr lvl="0"/>
            <a:r>
              <a:rPr lang="fr-FR" dirty="0" smtClean="0"/>
              <a:t>Nutritional counseling</a:t>
            </a:r>
          </a:p>
          <a:p>
            <a:pPr lvl="0"/>
            <a:r>
              <a:rPr lang="fr-FR" dirty="0" smtClean="0"/>
              <a:t>Energy-</a:t>
            </a:r>
            <a:r>
              <a:rPr lang="fr-FR" dirty="0" err="1" smtClean="0"/>
              <a:t>conserving</a:t>
            </a:r>
            <a:r>
              <a:rPr lang="fr-FR" dirty="0" smtClean="0"/>
              <a:t> techniques</a:t>
            </a:r>
          </a:p>
          <a:p>
            <a:pPr lvl="0"/>
            <a:r>
              <a:rPr lang="fr-FR" dirty="0" smtClean="0"/>
              <a:t>Breathing strategies</a:t>
            </a:r>
          </a:p>
          <a:p>
            <a:r>
              <a:rPr lang="en-GB" dirty="0" smtClean="0"/>
              <a:t>Psychological counseling </a:t>
            </a:r>
            <a:endParaRPr lang="fr-FR"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110</a:t>
            </a:fld>
            <a:endParaRPr lang="fr-F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solidFill>
                  <a:srgbClr val="FF0000"/>
                </a:solidFill>
              </a:rPr>
              <a:t>LUNG CANCER (BRONCHOGENIC CARCINOMA</a:t>
            </a:r>
            <a:endParaRPr lang="fr-FR" sz="31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affects primarily those in the sixth or seventh decade of life.</a:t>
            </a:r>
          </a:p>
          <a:p>
            <a:r>
              <a:rPr lang="en-US" dirty="0" smtClean="0"/>
              <a:t> In approximately 70% of lung cancer patients, the disease has spread to regional lymphatic and other sites by the time of diagnosis.</a:t>
            </a:r>
          </a:p>
          <a:p>
            <a:r>
              <a:rPr lang="en-US" dirty="0" smtClean="0"/>
              <a:t> Evidence indicates that carcinoma tends to arise at sites of previous scarring (TB, ﬁbrosis) in the lung.</a:t>
            </a:r>
          </a:p>
          <a:p>
            <a:r>
              <a:rPr lang="en-US" dirty="0" smtClean="0"/>
              <a:t> More than 85% of lung cancers are caused by the inhalation of carcinogenic chemicals, most commonly cigarette smoke</a:t>
            </a:r>
            <a:endParaRPr lang="fr-FR" dirty="0"/>
          </a:p>
        </p:txBody>
      </p:sp>
      <p:sp>
        <p:nvSpPr>
          <p:cNvPr id="4" name="Date Placeholder 3"/>
          <p:cNvSpPr>
            <a:spLocks noGrp="1"/>
          </p:cNvSpPr>
          <p:nvPr>
            <p:ph type="dt" sz="half" idx="10"/>
          </p:nvPr>
        </p:nvSpPr>
        <p:spPr/>
        <p:txBody>
          <a:bodyPr/>
          <a:lstStyle/>
          <a:p>
            <a:fld id="{BA19A874-AE91-4467-B4D7-4CBB04852A0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111</a:t>
            </a:fld>
            <a:endParaRPr lang="fr-F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CLASSIFICATION AND STAGING</a:t>
            </a: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r>
              <a:rPr lang="en-GB" sz="2400" dirty="0" smtClean="0"/>
              <a:t>Most are classified as small cell lung cancer and non-small cell cancer.</a:t>
            </a:r>
          </a:p>
          <a:p>
            <a:r>
              <a:rPr lang="en-GB" sz="2400" dirty="0" smtClean="0"/>
              <a:t>Non-small cell is further classified with cell types</a:t>
            </a:r>
          </a:p>
          <a:p>
            <a:r>
              <a:rPr lang="en-GB" sz="2400" dirty="0" smtClean="0">
                <a:solidFill>
                  <a:srgbClr val="FF0000"/>
                </a:solidFill>
              </a:rPr>
              <a:t>Squamous cell cancer </a:t>
            </a:r>
            <a:r>
              <a:rPr lang="en-GB" sz="2400" dirty="0" smtClean="0"/>
              <a:t>usually centrally located and arises more in segmental and sub segmental bronchi</a:t>
            </a:r>
          </a:p>
          <a:p>
            <a:r>
              <a:rPr lang="en-GB" sz="2400" dirty="0" smtClean="0">
                <a:solidFill>
                  <a:srgbClr val="FF0000"/>
                </a:solidFill>
              </a:rPr>
              <a:t>Adenocarcinoma</a:t>
            </a:r>
            <a:r>
              <a:rPr lang="en-GB" sz="2400" dirty="0" smtClean="0"/>
              <a:t> - most prevalent. occurs peripherally and often metastizes(undifferentiated)</a:t>
            </a:r>
          </a:p>
          <a:p>
            <a:r>
              <a:rPr lang="en-GB" sz="2400" dirty="0" smtClean="0">
                <a:solidFill>
                  <a:srgbClr val="FF0000"/>
                </a:solidFill>
              </a:rPr>
              <a:t>Large cell carcinoma- </a:t>
            </a:r>
            <a:r>
              <a:rPr lang="en-GB" sz="2400" dirty="0" smtClean="0"/>
              <a:t>is a fast growing tumour that tend to arise peripherally(undifferentiated)</a:t>
            </a:r>
          </a:p>
          <a:p>
            <a:r>
              <a:rPr lang="en-GB" sz="2400" dirty="0" smtClean="0">
                <a:solidFill>
                  <a:srgbClr val="FF0000"/>
                </a:solidFill>
              </a:rPr>
              <a:t>Bronchoalveolar</a:t>
            </a:r>
            <a:r>
              <a:rPr lang="en-GB" sz="2400" dirty="0" smtClean="0"/>
              <a:t> found in terminal bronchi and alveoli and usually slow growing</a:t>
            </a:r>
          </a:p>
          <a:p>
            <a:r>
              <a:rPr lang="en-GB" sz="2400" dirty="0" smtClean="0">
                <a:solidFill>
                  <a:srgbClr val="FF0000"/>
                </a:solidFill>
              </a:rPr>
              <a:t>Small cell carcinoma </a:t>
            </a:r>
            <a:r>
              <a:rPr lang="en-GB" sz="2400" dirty="0" smtClean="0"/>
              <a:t>arise in the major bronchi and spread by infiltration along the bronchial wall</a:t>
            </a:r>
            <a:endParaRPr lang="fr-FR" sz="2400" dirty="0"/>
          </a:p>
        </p:txBody>
      </p:sp>
      <p:sp>
        <p:nvSpPr>
          <p:cNvPr id="4" name="Date Placeholder 3"/>
          <p:cNvSpPr>
            <a:spLocks noGrp="1"/>
          </p:cNvSpPr>
          <p:nvPr>
            <p:ph type="dt" sz="half" idx="10"/>
          </p:nvPr>
        </p:nvSpPr>
        <p:spPr/>
        <p:txBody>
          <a:bodyPr/>
          <a:lstStyle/>
          <a:p>
            <a:fld id="{ABB33A87-3532-450E-8C03-BC5E4D2847A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112</a:t>
            </a:fld>
            <a:endParaRPr lang="fr-F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staging</a:t>
            </a:r>
            <a:endParaRPr lang="fr-FR" dirty="0"/>
          </a:p>
        </p:txBody>
      </p:sp>
      <p:sp>
        <p:nvSpPr>
          <p:cNvPr id="3" name="Content Placeholder 2"/>
          <p:cNvSpPr>
            <a:spLocks noGrp="1"/>
          </p:cNvSpPr>
          <p:nvPr>
            <p:ph idx="1"/>
          </p:nvPr>
        </p:nvSpPr>
        <p:spPr/>
        <p:txBody>
          <a:bodyPr/>
          <a:lstStyle/>
          <a:p>
            <a:r>
              <a:rPr lang="en-GB" sz="2400" dirty="0" smtClean="0"/>
              <a:t>Staged according to tumour size, lymphoid involvement, location, and if metastized</a:t>
            </a:r>
          </a:p>
          <a:p>
            <a:r>
              <a:rPr lang="en-GB" sz="2400" dirty="0" smtClean="0"/>
              <a:t>Non –small cell carcinoma is staged as </a:t>
            </a:r>
          </a:p>
          <a:p>
            <a:r>
              <a:rPr lang="en-GB" sz="2400" dirty="0" smtClean="0"/>
              <a:t>Stage 1- cancer small and only in one area of the lung</a:t>
            </a:r>
          </a:p>
          <a:p>
            <a:r>
              <a:rPr lang="en-GB" sz="2400" dirty="0" smtClean="0"/>
              <a:t>Stage 2&amp;3-tumour is larger and may have grown into the surrounding tissue and lymphnodes</a:t>
            </a:r>
          </a:p>
          <a:p>
            <a:r>
              <a:rPr lang="en-GB" sz="2400" dirty="0" smtClean="0"/>
              <a:t>Stage IV-cancer has spread into the other body parts</a:t>
            </a:r>
            <a:endParaRPr lang="fr-FR" sz="2400" dirty="0"/>
          </a:p>
        </p:txBody>
      </p:sp>
      <p:sp>
        <p:nvSpPr>
          <p:cNvPr id="4" name="Date Placeholder 3"/>
          <p:cNvSpPr>
            <a:spLocks noGrp="1"/>
          </p:cNvSpPr>
          <p:nvPr>
            <p:ph type="dt" sz="half" idx="10"/>
          </p:nvPr>
        </p:nvSpPr>
        <p:spPr/>
        <p:txBody>
          <a:bodyPr/>
          <a:lstStyle/>
          <a:p>
            <a:fld id="{13CDD3CC-FDFD-428E-AC6F-91B9B15DE55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113</a:t>
            </a:fld>
            <a:endParaRPr lang="fr-F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0000"/>
                </a:solidFill>
                <a:latin typeface="+mn-lt"/>
              </a:rPr>
              <a:t>Risk factors</a:t>
            </a:r>
            <a:endParaRPr lang="fr-FR" sz="2800"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r>
              <a:rPr lang="en-GB" dirty="0" smtClean="0"/>
              <a:t>Tobacco smoke</a:t>
            </a:r>
          </a:p>
          <a:p>
            <a:r>
              <a:rPr lang="en-GB" dirty="0" smtClean="0"/>
              <a:t>Passive smoking</a:t>
            </a:r>
          </a:p>
          <a:p>
            <a:r>
              <a:rPr lang="en-GB" dirty="0" smtClean="0"/>
              <a:t>Environmental and occupational exposure </a:t>
            </a:r>
            <a:r>
              <a:rPr lang="en-GB" dirty="0" err="1" smtClean="0"/>
              <a:t>i.e</a:t>
            </a:r>
            <a:r>
              <a:rPr lang="en-GB" dirty="0" smtClean="0"/>
              <a:t> motor vehicle  emissions and pollutant from manufacturing plants</a:t>
            </a:r>
          </a:p>
          <a:p>
            <a:r>
              <a:rPr lang="en-GB" dirty="0" smtClean="0"/>
              <a:t>Chronic exposure to industrial carcinogens</a:t>
            </a:r>
          </a:p>
          <a:p>
            <a:r>
              <a:rPr lang="en-GB" dirty="0" smtClean="0"/>
              <a:t>Family history</a:t>
            </a:r>
          </a:p>
          <a:p>
            <a:r>
              <a:rPr lang="en-GB" dirty="0" smtClean="0"/>
              <a:t>Dietary factors </a:t>
            </a:r>
            <a:r>
              <a:rPr lang="en-GB" dirty="0" err="1" smtClean="0"/>
              <a:t>i.e</a:t>
            </a:r>
            <a:r>
              <a:rPr lang="en-GB" dirty="0" smtClean="0"/>
              <a:t> smokers who eat diet low in fruits and vegetables</a:t>
            </a:r>
          </a:p>
          <a:p>
            <a:r>
              <a:rPr lang="en-GB" dirty="0" smtClean="0"/>
              <a:t>Underlying respiratory disease</a:t>
            </a:r>
            <a:endParaRPr lang="fr-FR" dirty="0"/>
          </a:p>
        </p:txBody>
      </p:sp>
      <p:sp>
        <p:nvSpPr>
          <p:cNvPr id="4" name="Date Placeholder 3"/>
          <p:cNvSpPr>
            <a:spLocks noGrp="1"/>
          </p:cNvSpPr>
          <p:nvPr>
            <p:ph type="dt" sz="half" idx="10"/>
          </p:nvPr>
        </p:nvSpPr>
        <p:spPr/>
        <p:txBody>
          <a:bodyPr/>
          <a:lstStyle/>
          <a:p>
            <a:fld id="{813BCF32-1FFF-446A-9AE0-9C79B42668E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114</a:t>
            </a:fld>
            <a:endParaRPr lang="fr-F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0000"/>
                </a:solidFill>
                <a:latin typeface="+mn-lt"/>
              </a:rPr>
              <a:t>Clinical manifestations</a:t>
            </a:r>
            <a:endParaRPr lang="fr-FR" sz="2800" dirty="0">
              <a:solidFill>
                <a:srgbClr val="FF0000"/>
              </a:solidFill>
              <a:latin typeface="+mn-lt"/>
            </a:endParaRPr>
          </a:p>
        </p:txBody>
      </p:sp>
      <p:sp>
        <p:nvSpPr>
          <p:cNvPr id="3" name="Content Placeholder 2"/>
          <p:cNvSpPr>
            <a:spLocks noGrp="1"/>
          </p:cNvSpPr>
          <p:nvPr>
            <p:ph idx="1"/>
          </p:nvPr>
        </p:nvSpPr>
        <p:spPr/>
        <p:txBody>
          <a:bodyPr>
            <a:normAutofit fontScale="85000" lnSpcReduction="10000"/>
          </a:bodyPr>
          <a:lstStyle/>
          <a:p>
            <a:r>
              <a:rPr lang="en-GB" sz="2600" dirty="0" smtClean="0"/>
              <a:t>It develops insidiously and asymptomatic until late in the course. they include</a:t>
            </a:r>
          </a:p>
          <a:p>
            <a:r>
              <a:rPr lang="en-GB" sz="2600" dirty="0" smtClean="0"/>
              <a:t>Chronic cough that starts as dry persistent to productive cough</a:t>
            </a:r>
          </a:p>
          <a:p>
            <a:r>
              <a:rPr lang="en-GB" sz="2600" dirty="0" smtClean="0"/>
              <a:t>Dyspnea</a:t>
            </a:r>
          </a:p>
          <a:p>
            <a:r>
              <a:rPr lang="en-GB" sz="2600" dirty="0" smtClean="0"/>
              <a:t>Haemoptysis</a:t>
            </a:r>
          </a:p>
          <a:p>
            <a:r>
              <a:rPr lang="en-GB" sz="2600" dirty="0" smtClean="0"/>
              <a:t>Chest or shoulder pain indicate pleural involvement</a:t>
            </a:r>
          </a:p>
          <a:p>
            <a:r>
              <a:rPr lang="en-GB" sz="2600" dirty="0" smtClean="0"/>
              <a:t>Repeated unresolved URTI</a:t>
            </a:r>
          </a:p>
          <a:p>
            <a:r>
              <a:rPr lang="en-GB" sz="2600" dirty="0" smtClean="0"/>
              <a:t>Wheezing due to bronchial obstruction</a:t>
            </a:r>
          </a:p>
          <a:p>
            <a:r>
              <a:rPr lang="en-GB" sz="2600" dirty="0" smtClean="0"/>
              <a:t>Chest pain, tightness, hoarseness, dysphagia,neck edema and symptoms of pleural effusion if tumour has spread to adjacent structures</a:t>
            </a:r>
          </a:p>
          <a:p>
            <a:r>
              <a:rPr lang="en-GB" sz="2600" dirty="0" smtClean="0"/>
              <a:t>Non specific symptoms- weakness, anorexia and weight loss</a:t>
            </a:r>
          </a:p>
          <a:p>
            <a:endParaRPr lang="en-GB" dirty="0" smtClean="0"/>
          </a:p>
          <a:p>
            <a:endParaRPr lang="en-GB" dirty="0" smtClean="0"/>
          </a:p>
          <a:p>
            <a:endParaRPr lang="fr-FR" dirty="0"/>
          </a:p>
        </p:txBody>
      </p:sp>
      <p:sp>
        <p:nvSpPr>
          <p:cNvPr id="4" name="Date Placeholder 3"/>
          <p:cNvSpPr>
            <a:spLocks noGrp="1"/>
          </p:cNvSpPr>
          <p:nvPr>
            <p:ph type="dt" sz="half" idx="10"/>
          </p:nvPr>
        </p:nvSpPr>
        <p:spPr/>
        <p:txBody>
          <a:bodyPr/>
          <a:lstStyle/>
          <a:p>
            <a:fld id="{24CDCE0F-FA27-4B9C-91D4-1C0A7EA8F2E7}"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115</a:t>
            </a:fld>
            <a:endParaRPr lang="fr-F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0000"/>
                </a:solidFill>
                <a:latin typeface="+mn-lt"/>
              </a:rPr>
              <a:t>MEDICAL MANAGEMENT</a:t>
            </a:r>
            <a:endParaRPr lang="fr-FR" sz="2800"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r>
              <a:rPr lang="en-GB" sz="2400" dirty="0" smtClean="0"/>
              <a:t>Treatment depend on the cell type, stage of the disease and physiologic status</a:t>
            </a:r>
          </a:p>
          <a:p>
            <a:r>
              <a:rPr lang="en-US" sz="2400" dirty="0" smtClean="0">
                <a:solidFill>
                  <a:srgbClr val="FF0000"/>
                </a:solidFill>
              </a:rPr>
              <a:t>Surgical resection</a:t>
            </a:r>
            <a:r>
              <a:rPr lang="en-US" sz="2400" dirty="0" smtClean="0"/>
              <a:t> is the preferred method of treating patients with localized non-small cell tumors, no evidence of metastatic spread, and adequate cardiopulmonary function</a:t>
            </a:r>
          </a:p>
          <a:p>
            <a:r>
              <a:rPr lang="en-US" sz="2400" dirty="0" smtClean="0">
                <a:solidFill>
                  <a:srgbClr val="FF0000"/>
                </a:solidFill>
              </a:rPr>
              <a:t>Radiation therapy </a:t>
            </a:r>
            <a:r>
              <a:rPr lang="en-US" sz="2400" dirty="0" smtClean="0"/>
              <a:t>may cure a small percentage of patients. It is useful in controlling neoplasms that cannot be surgically resected but are responsive to radiation. also may be used to reduce the size of a tumor, to make an inoperable tumor operable, or to relieve the pressure of the tumor on vital structures. It can control symptoms of spinal cord metastasis and superior vena caval compression</a:t>
            </a:r>
            <a:endParaRPr lang="en-GB" sz="2400" dirty="0" smtClean="0"/>
          </a:p>
          <a:p>
            <a:endParaRPr lang="fr-FR" dirty="0"/>
          </a:p>
        </p:txBody>
      </p:sp>
      <p:sp>
        <p:nvSpPr>
          <p:cNvPr id="4" name="Date Placeholder 3"/>
          <p:cNvSpPr>
            <a:spLocks noGrp="1"/>
          </p:cNvSpPr>
          <p:nvPr>
            <p:ph type="dt" sz="half" idx="10"/>
          </p:nvPr>
        </p:nvSpPr>
        <p:spPr/>
        <p:txBody>
          <a:bodyPr/>
          <a:lstStyle/>
          <a:p>
            <a:fld id="{F8FBCCFE-88BB-4CF6-A054-2D91D348661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116</a:t>
            </a:fld>
            <a:endParaRPr lang="fr-F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fr-FR" dirty="0"/>
          </a:p>
        </p:txBody>
      </p:sp>
      <p:sp>
        <p:nvSpPr>
          <p:cNvPr id="3" name="Content Placeholder 2"/>
          <p:cNvSpPr>
            <a:spLocks noGrp="1"/>
          </p:cNvSpPr>
          <p:nvPr>
            <p:ph idx="1"/>
          </p:nvPr>
        </p:nvSpPr>
        <p:spPr/>
        <p:txBody>
          <a:bodyPr>
            <a:normAutofit/>
          </a:bodyPr>
          <a:lstStyle/>
          <a:p>
            <a:r>
              <a:rPr lang="en-US" sz="2600" dirty="0" smtClean="0">
                <a:solidFill>
                  <a:srgbClr val="FF0000"/>
                </a:solidFill>
              </a:rPr>
              <a:t>Chemotherapy</a:t>
            </a:r>
            <a:r>
              <a:rPr lang="en-US" sz="2600" dirty="0" smtClean="0"/>
              <a:t> is used to alter tumor growth patterns, to treat patients with distant metastases or small cell cancer of the lung, and as an adjunct to surgery or radiation therapy</a:t>
            </a:r>
          </a:p>
          <a:p>
            <a:r>
              <a:rPr lang="en-US" sz="2600" dirty="0" smtClean="0">
                <a:solidFill>
                  <a:srgbClr val="FF0000"/>
                </a:solidFill>
              </a:rPr>
              <a:t>Palliative therapy </a:t>
            </a:r>
            <a:r>
              <a:rPr lang="en-US" sz="2600" dirty="0" smtClean="0"/>
              <a:t>may include radiation therapy to shrink the tumor to provide pain relief, a variety of bronchoscopic interventions to open a narrowed bronchus or airway, and pain management and other comfort measures.</a:t>
            </a:r>
          </a:p>
          <a:p>
            <a:r>
              <a:rPr lang="en-US" sz="2600" dirty="0" smtClean="0"/>
              <a:t>Evaluation and referral to hospice is essential</a:t>
            </a:r>
          </a:p>
          <a:p>
            <a:endParaRPr lang="fr-FR" dirty="0"/>
          </a:p>
        </p:txBody>
      </p:sp>
      <p:sp>
        <p:nvSpPr>
          <p:cNvPr id="4" name="Date Placeholder 3"/>
          <p:cNvSpPr>
            <a:spLocks noGrp="1"/>
          </p:cNvSpPr>
          <p:nvPr>
            <p:ph type="dt" sz="half" idx="10"/>
          </p:nvPr>
        </p:nvSpPr>
        <p:spPr/>
        <p:txBody>
          <a:bodyPr/>
          <a:lstStyle/>
          <a:p>
            <a:fld id="{F437DA17-C8F3-4598-9F43-43AF2928FA3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117</a:t>
            </a:fld>
            <a:endParaRPr lang="fr-F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0000"/>
                </a:solidFill>
                <a:latin typeface="+mn-lt"/>
              </a:rPr>
              <a:t>Nursing management</a:t>
            </a:r>
            <a:endParaRPr lang="fr-FR" sz="2800" dirty="0">
              <a:solidFill>
                <a:srgbClr val="FF0000"/>
              </a:solidFill>
              <a:latin typeface="+mn-lt"/>
            </a:endParaRPr>
          </a:p>
        </p:txBody>
      </p:sp>
      <p:sp>
        <p:nvSpPr>
          <p:cNvPr id="3" name="Content Placeholder 2"/>
          <p:cNvSpPr>
            <a:spLocks noGrp="1"/>
          </p:cNvSpPr>
          <p:nvPr>
            <p:ph idx="1"/>
          </p:nvPr>
        </p:nvSpPr>
        <p:spPr/>
        <p:txBody>
          <a:bodyPr>
            <a:noAutofit/>
          </a:bodyPr>
          <a:lstStyle/>
          <a:p>
            <a:r>
              <a:rPr lang="en-US" sz="2000" dirty="0" smtClean="0">
                <a:solidFill>
                  <a:srgbClr val="FF0000"/>
                </a:solidFill>
              </a:rPr>
              <a:t>RELIEVING BREATHING PROBLEMS</a:t>
            </a:r>
          </a:p>
          <a:p>
            <a:r>
              <a:rPr lang="en-US" sz="2000" dirty="0" smtClean="0"/>
              <a:t>Maintain airway patency through the removal of excess secretions. This may be accomplished through deep-breathing exercises, chest physiotherapy, directed cough, suctioning, and in some instances bronchoscopy. </a:t>
            </a:r>
          </a:p>
          <a:p>
            <a:r>
              <a:rPr lang="en-US" sz="2000" dirty="0" smtClean="0"/>
              <a:t>Bronchodilator medications  prescribed to promote bronchial dilation. </a:t>
            </a:r>
          </a:p>
          <a:p>
            <a:pPr>
              <a:buNone/>
            </a:pPr>
            <a:r>
              <a:rPr lang="en-US" sz="2000" dirty="0" smtClean="0"/>
              <a:t>     supplemental oxygen to treat impaired gaseous exchange .</a:t>
            </a:r>
          </a:p>
          <a:p>
            <a:r>
              <a:rPr lang="en-US" sz="2000" dirty="0" smtClean="0"/>
              <a:t> Nursing measures focus on decreasing Dyspnea by</a:t>
            </a:r>
          </a:p>
          <a:p>
            <a:pPr>
              <a:buNone/>
            </a:pPr>
            <a:r>
              <a:rPr lang="en-US" sz="2000" dirty="0" smtClean="0"/>
              <a:t>   encouraging the patient to assume positions that promote lung    expansion,</a:t>
            </a:r>
          </a:p>
          <a:p>
            <a:pPr>
              <a:buNone/>
            </a:pPr>
            <a:r>
              <a:rPr lang="en-US" sz="2000" dirty="0" smtClean="0"/>
              <a:t>    breathing exercises for lung expansion and relaxation,   educate the patient on energy conservation and airway clearance techniques </a:t>
            </a:r>
          </a:p>
          <a:p>
            <a:r>
              <a:rPr lang="en-US" sz="2000" dirty="0" smtClean="0"/>
              <a:t> assess patient respiratory rate, breath sounds and pulse oximetry    </a:t>
            </a:r>
          </a:p>
          <a:p>
            <a:r>
              <a:rPr lang="en-US" sz="2000" dirty="0" smtClean="0"/>
              <a:t>Refer for pulmonary rehabilitation. </a:t>
            </a:r>
            <a:endParaRPr lang="fr-FR" sz="2000" dirty="0"/>
          </a:p>
        </p:txBody>
      </p:sp>
      <p:sp>
        <p:nvSpPr>
          <p:cNvPr id="4" name="Date Placeholder 3"/>
          <p:cNvSpPr>
            <a:spLocks noGrp="1"/>
          </p:cNvSpPr>
          <p:nvPr>
            <p:ph type="dt" sz="half" idx="10"/>
          </p:nvPr>
        </p:nvSpPr>
        <p:spPr/>
        <p:txBody>
          <a:bodyPr/>
          <a:lstStyle/>
          <a:p>
            <a:fld id="{CD6302E1-F62C-455A-AFD0-9AB30C842CB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118</a:t>
            </a:fld>
            <a:endParaRPr lang="fr-F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lstStyle/>
          <a:p>
            <a:r>
              <a:rPr lang="en-GB" dirty="0" smtClean="0">
                <a:solidFill>
                  <a:srgbClr val="FF0000"/>
                </a:solidFill>
              </a:rPr>
              <a:t>Managing symptoms</a:t>
            </a:r>
          </a:p>
          <a:p>
            <a:r>
              <a:rPr lang="en-GB" dirty="0" smtClean="0"/>
              <a:t>Administer strong analgesics </a:t>
            </a:r>
            <a:r>
              <a:rPr lang="en-GB" dirty="0" err="1" smtClean="0"/>
              <a:t>i.e</a:t>
            </a:r>
            <a:r>
              <a:rPr lang="en-GB" dirty="0" smtClean="0"/>
              <a:t> tramadol </a:t>
            </a:r>
            <a:r>
              <a:rPr lang="en-GB" dirty="0" err="1" smtClean="0"/>
              <a:t>im</a:t>
            </a:r>
            <a:r>
              <a:rPr lang="en-GB" dirty="0" smtClean="0"/>
              <a:t>, </a:t>
            </a:r>
            <a:r>
              <a:rPr lang="en-GB" dirty="0" err="1" smtClean="0"/>
              <a:t>diclofenac,pethidine</a:t>
            </a:r>
            <a:r>
              <a:rPr lang="en-GB" dirty="0" smtClean="0"/>
              <a:t> to relieve pain</a:t>
            </a:r>
          </a:p>
          <a:p>
            <a:r>
              <a:rPr lang="en-GB" dirty="0" smtClean="0"/>
              <a:t>Position in a comfortable position to relieve pain </a:t>
            </a:r>
            <a:r>
              <a:rPr lang="en-GB" dirty="0" err="1" smtClean="0"/>
              <a:t>i.e</a:t>
            </a:r>
            <a:r>
              <a:rPr lang="en-GB" dirty="0" smtClean="0"/>
              <a:t> semi fowlers</a:t>
            </a:r>
          </a:p>
          <a:p>
            <a:r>
              <a:rPr lang="en-GB" dirty="0" smtClean="0"/>
              <a:t>Instruct patient and assess on the side effects of specific treatment and manage them promptly</a:t>
            </a:r>
            <a:endParaRPr lang="fr-FR" dirty="0"/>
          </a:p>
        </p:txBody>
      </p:sp>
      <p:sp>
        <p:nvSpPr>
          <p:cNvPr id="4" name="Date Placeholder 3"/>
          <p:cNvSpPr>
            <a:spLocks noGrp="1"/>
          </p:cNvSpPr>
          <p:nvPr>
            <p:ph type="dt" sz="half" idx="10"/>
          </p:nvPr>
        </p:nvSpPr>
        <p:spPr/>
        <p:txBody>
          <a:bodyPr/>
          <a:lstStyle/>
          <a:p>
            <a:fld id="{B77D3264-8F1A-4E48-9BFA-2754661B552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119</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smtClean="0">
                <a:solidFill>
                  <a:srgbClr val="FF0000"/>
                </a:solidFill>
              </a:rPr>
              <a:t> Muscles of respiration</a:t>
            </a:r>
            <a:br>
              <a:rPr lang="en-US" sz="2400" b="1" smtClean="0">
                <a:solidFill>
                  <a:srgbClr val="FF0000"/>
                </a:solidFill>
              </a:rPr>
            </a:br>
            <a:r>
              <a:rPr lang="en-US" sz="2400" smtClean="0"/>
              <a:t>.</a:t>
            </a:r>
            <a:endParaRPr lang="fr-FR" sz="2400" dirty="0">
              <a:latin typeface="+mn-lt"/>
            </a:endParaRPr>
          </a:p>
        </p:txBody>
      </p:sp>
      <p:sp>
        <p:nvSpPr>
          <p:cNvPr id="3" name="Content Placeholder 2"/>
          <p:cNvSpPr>
            <a:spLocks noGrp="1"/>
          </p:cNvSpPr>
          <p:nvPr>
            <p:ph idx="1"/>
          </p:nvPr>
        </p:nvSpPr>
        <p:spPr>
          <a:xfrm>
            <a:off x="714348" y="1928802"/>
            <a:ext cx="8229600" cy="4525963"/>
          </a:xfrm>
        </p:spPr>
        <p:txBody>
          <a:bodyPr>
            <a:normAutofit/>
          </a:bodyPr>
          <a:lstStyle/>
          <a:p>
            <a:r>
              <a:rPr lang="en-US" sz="2400" dirty="0" smtClean="0"/>
              <a:t>The expansion of the chest during inspiration occurs as a result of muscular activity, partly voluntary and partly involuntary. The main muscles of respiration in normal quiet breathing are the intercostal muscles and the diaphragm. During difficult or deep breathing they are assisted by the muscles of the neck, shoulders and abdomen</a:t>
            </a:r>
            <a:endParaRPr lang="en-GB" sz="2400" dirty="0" smtClean="0"/>
          </a:p>
          <a:p>
            <a:endParaRPr lang="fr-FR" sz="2400" dirty="0"/>
          </a:p>
        </p:txBody>
      </p:sp>
      <p:sp>
        <p:nvSpPr>
          <p:cNvPr id="4" name="Date Placeholder 3"/>
          <p:cNvSpPr>
            <a:spLocks noGrp="1"/>
          </p:cNvSpPr>
          <p:nvPr>
            <p:ph type="dt" sz="half" idx="10"/>
          </p:nvPr>
        </p:nvSpPr>
        <p:spPr/>
        <p:txBody>
          <a:bodyPr/>
          <a:lstStyle/>
          <a:p>
            <a:fld id="{03A35C4D-53DB-4DEB-AF2D-481CB70499F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a:t>
            </a:fld>
            <a:endParaRPr lang="fr-F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0000"/>
                </a:solidFill>
                <a:latin typeface="+mn-lt"/>
              </a:rPr>
              <a:t>Reducing </a:t>
            </a:r>
            <a:r>
              <a:rPr lang="en-GB" sz="2800" dirty="0" err="1" smtClean="0">
                <a:solidFill>
                  <a:srgbClr val="FF0000"/>
                </a:solidFill>
                <a:latin typeface="+mn-lt"/>
              </a:rPr>
              <a:t>fatique</a:t>
            </a:r>
            <a:endParaRPr lang="fr-FR" sz="28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GB" sz="2800" dirty="0" smtClean="0"/>
              <a:t>Assess patient level of fatigue and identify treatable causes and validate with the patient that fatigue is a real symptom</a:t>
            </a:r>
          </a:p>
          <a:p>
            <a:r>
              <a:rPr lang="en-GB" sz="2800" dirty="0" smtClean="0"/>
              <a:t>Educate the patient about energy conservation</a:t>
            </a:r>
          </a:p>
          <a:p>
            <a:pPr>
              <a:buNone/>
            </a:pPr>
            <a:r>
              <a:rPr lang="en-GB" sz="2800" dirty="0" smtClean="0"/>
              <a:t>    technique and guided exercise as possible</a:t>
            </a:r>
          </a:p>
          <a:p>
            <a:r>
              <a:rPr lang="en-GB" sz="2800" dirty="0" smtClean="0"/>
              <a:t>Refer to physical and occupational therapy as possible</a:t>
            </a:r>
            <a:endParaRPr lang="fr-FR" sz="2800" dirty="0"/>
          </a:p>
        </p:txBody>
      </p:sp>
      <p:sp>
        <p:nvSpPr>
          <p:cNvPr id="4" name="Date Placeholder 3"/>
          <p:cNvSpPr>
            <a:spLocks noGrp="1"/>
          </p:cNvSpPr>
          <p:nvPr>
            <p:ph type="dt" sz="half" idx="10"/>
          </p:nvPr>
        </p:nvSpPr>
        <p:spPr/>
        <p:txBody>
          <a:bodyPr/>
          <a:lstStyle/>
          <a:p>
            <a:fld id="{AC614474-514D-4193-A53C-8748D0E2EC21}"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120</a:t>
            </a:fld>
            <a:endParaRPr lang="fr-F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0000"/>
                </a:solidFill>
                <a:latin typeface="+mn-lt"/>
              </a:rPr>
              <a:t>Providing psychological support</a:t>
            </a:r>
            <a:endParaRPr lang="fr-FR" sz="28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GB" sz="2800" dirty="0" smtClean="0"/>
              <a:t>Help patient and family deal with progress of disease and poor prognosis</a:t>
            </a:r>
          </a:p>
          <a:p>
            <a:r>
              <a:rPr lang="en-GB" sz="2800" dirty="0" smtClean="0"/>
              <a:t>Assess psychological aspects and assist patient to cope with the disease process</a:t>
            </a:r>
          </a:p>
          <a:p>
            <a:r>
              <a:rPr lang="en-GB" sz="2800" dirty="0" smtClean="0"/>
              <a:t>Assist patient and family with informed decision making regarding treatment options</a:t>
            </a:r>
          </a:p>
          <a:p>
            <a:r>
              <a:rPr lang="en-GB" sz="2800" dirty="0" smtClean="0"/>
              <a:t>Support patient and family in end of life decision and treatment</a:t>
            </a:r>
            <a:endParaRPr lang="fr-FR" sz="2800" dirty="0"/>
          </a:p>
        </p:txBody>
      </p:sp>
      <p:sp>
        <p:nvSpPr>
          <p:cNvPr id="4" name="Date Placeholder 3"/>
          <p:cNvSpPr>
            <a:spLocks noGrp="1"/>
          </p:cNvSpPr>
          <p:nvPr>
            <p:ph type="dt" sz="half" idx="10"/>
          </p:nvPr>
        </p:nvSpPr>
        <p:spPr/>
        <p:txBody>
          <a:bodyPr/>
          <a:lstStyle/>
          <a:p>
            <a:fld id="{85042DD9-7050-448A-8E65-0F59427CC44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121</a:t>
            </a:fld>
            <a:endParaRPr lang="fr-F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smtClean="0">
                <a:solidFill>
                  <a:srgbClr val="FF0000"/>
                </a:solidFill>
              </a:rPr>
              <a:t>CHEST TRAUMA</a:t>
            </a:r>
            <a:br>
              <a:rPr lang="fr-FR" sz="2800" dirty="0" smtClean="0">
                <a:solidFill>
                  <a:srgbClr val="FF0000"/>
                </a:solidFill>
              </a:rPr>
            </a:br>
            <a:endParaRPr lang="fr-FR" sz="28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sz="2600" dirty="0" smtClean="0"/>
              <a:t>Two types-</a:t>
            </a:r>
          </a:p>
          <a:p>
            <a:r>
              <a:rPr lang="en-GB" sz="2600" dirty="0" smtClean="0">
                <a:solidFill>
                  <a:srgbClr val="FF0000"/>
                </a:solidFill>
              </a:rPr>
              <a:t>blunt and penetrating chest trauma</a:t>
            </a:r>
          </a:p>
          <a:p>
            <a:r>
              <a:rPr lang="en-GB" sz="2600" u="sng" dirty="0" smtClean="0">
                <a:solidFill>
                  <a:srgbClr val="FF0000"/>
                </a:solidFill>
              </a:rPr>
              <a:t>    BLUNT TRAUMA</a:t>
            </a:r>
          </a:p>
          <a:p>
            <a:r>
              <a:rPr lang="en-GB" sz="2600" dirty="0" smtClean="0"/>
              <a:t>Results from sudden compression or pressure inflicted on the chest.</a:t>
            </a:r>
          </a:p>
          <a:p>
            <a:r>
              <a:rPr lang="en-GB" sz="2600" dirty="0" smtClean="0"/>
              <a:t>              </a:t>
            </a:r>
            <a:r>
              <a:rPr lang="en-GB" sz="2600" b="1" u="sng" dirty="0" smtClean="0"/>
              <a:t> CAUSES</a:t>
            </a:r>
          </a:p>
          <a:p>
            <a:r>
              <a:rPr lang="en-US" sz="2600" dirty="0" smtClean="0"/>
              <a:t> Motor vehicle crashes (trauma due to steering wheel, seat belt), </a:t>
            </a:r>
          </a:p>
          <a:p>
            <a:r>
              <a:rPr lang="en-US" sz="2600" dirty="0" smtClean="0"/>
              <a:t>falls, </a:t>
            </a:r>
          </a:p>
          <a:p>
            <a:r>
              <a:rPr lang="en-US" sz="2600" dirty="0" smtClean="0"/>
              <a:t> bicycle crashes (trauma due to handlebars)</a:t>
            </a:r>
            <a:endParaRPr lang="en-GB" dirty="0" smtClean="0"/>
          </a:p>
          <a:p>
            <a:endParaRPr lang="fr-FR" u="sng" dirty="0">
              <a:solidFill>
                <a:srgbClr val="FF0000"/>
              </a:solidFill>
            </a:endParaRPr>
          </a:p>
        </p:txBody>
      </p:sp>
      <p:sp>
        <p:nvSpPr>
          <p:cNvPr id="4" name="Date Placeholder 3"/>
          <p:cNvSpPr>
            <a:spLocks noGrp="1"/>
          </p:cNvSpPr>
          <p:nvPr>
            <p:ph type="dt" sz="half" idx="10"/>
          </p:nvPr>
        </p:nvSpPr>
        <p:spPr/>
        <p:txBody>
          <a:bodyPr/>
          <a:lstStyle/>
          <a:p>
            <a:fld id="{F3E601DB-5430-47A1-999C-C72A791865B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122</a:t>
            </a:fld>
            <a:endParaRPr lang="fr-F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latin typeface="+mn-lt"/>
              </a:rPr>
              <a:t>MECHANOSM OF BLUNT CHEST TRAUMA</a:t>
            </a:r>
            <a:endParaRPr lang="fr-FR" sz="2400" b="1" dirty="0">
              <a:latin typeface="+mn-lt"/>
            </a:endParaRPr>
          </a:p>
        </p:txBody>
      </p:sp>
      <p:sp>
        <p:nvSpPr>
          <p:cNvPr id="3" name="Content Placeholder 2"/>
          <p:cNvSpPr>
            <a:spLocks noGrp="1"/>
          </p:cNvSpPr>
          <p:nvPr>
            <p:ph idx="1"/>
          </p:nvPr>
        </p:nvSpPr>
        <p:spPr/>
        <p:txBody>
          <a:bodyPr/>
          <a:lstStyle/>
          <a:p>
            <a:r>
              <a:rPr lang="en-GB" dirty="0" smtClean="0">
                <a:solidFill>
                  <a:srgbClr val="FF0000"/>
                </a:solidFill>
              </a:rPr>
              <a:t>Acceleration</a:t>
            </a:r>
            <a:r>
              <a:rPr lang="en-GB" dirty="0" smtClean="0"/>
              <a:t>(moving object hitting the patient or patient being thrown into  an object)</a:t>
            </a:r>
          </a:p>
          <a:p>
            <a:r>
              <a:rPr lang="en-GB" dirty="0" smtClean="0">
                <a:solidFill>
                  <a:srgbClr val="FF0000"/>
                </a:solidFill>
              </a:rPr>
              <a:t>Deceleratio</a:t>
            </a:r>
            <a:r>
              <a:rPr lang="en-GB" dirty="0" smtClean="0"/>
              <a:t>n- sudden decrease in the rate of speed</a:t>
            </a:r>
            <a:endParaRPr lang="en-GB" dirty="0" smtClean="0">
              <a:solidFill>
                <a:srgbClr val="FF0000"/>
              </a:solidFill>
            </a:endParaRPr>
          </a:p>
          <a:p>
            <a:r>
              <a:rPr lang="en-GB" dirty="0" smtClean="0">
                <a:solidFill>
                  <a:srgbClr val="FF0000"/>
                </a:solidFill>
              </a:rPr>
              <a:t>Shearing</a:t>
            </a:r>
            <a:r>
              <a:rPr lang="en-GB" dirty="0" smtClean="0"/>
              <a:t>-stretching forces to the areas of the chest causing tears and raptures</a:t>
            </a:r>
          </a:p>
          <a:p>
            <a:r>
              <a:rPr lang="en-GB" dirty="0" smtClean="0">
                <a:solidFill>
                  <a:srgbClr val="FF0000"/>
                </a:solidFill>
              </a:rPr>
              <a:t>Compression-</a:t>
            </a:r>
            <a:r>
              <a:rPr lang="en-GB" dirty="0" smtClean="0"/>
              <a:t>direct blow to the chest</a:t>
            </a:r>
            <a:endParaRPr lang="fr-FR" dirty="0"/>
          </a:p>
        </p:txBody>
      </p:sp>
      <p:sp>
        <p:nvSpPr>
          <p:cNvPr id="4" name="Date Placeholder 3"/>
          <p:cNvSpPr>
            <a:spLocks noGrp="1"/>
          </p:cNvSpPr>
          <p:nvPr>
            <p:ph type="dt" sz="half" idx="10"/>
          </p:nvPr>
        </p:nvSpPr>
        <p:spPr/>
        <p:txBody>
          <a:bodyPr/>
          <a:lstStyle/>
          <a:p>
            <a:fld id="{84CD60D3-FD36-4CBF-A474-56A2D5C5231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123</a:t>
            </a:fld>
            <a:endParaRPr lang="fr-F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PATHOLOGIC EFFECTS</a:t>
            </a:r>
            <a:endParaRPr lang="fr-FR" sz="2800" dirty="0"/>
          </a:p>
        </p:txBody>
      </p:sp>
      <p:sp>
        <p:nvSpPr>
          <p:cNvPr id="3" name="Content Placeholder 2"/>
          <p:cNvSpPr>
            <a:spLocks noGrp="1"/>
          </p:cNvSpPr>
          <p:nvPr>
            <p:ph idx="1"/>
          </p:nvPr>
        </p:nvSpPr>
        <p:spPr/>
        <p:txBody>
          <a:bodyPr>
            <a:normAutofit/>
          </a:bodyPr>
          <a:lstStyle/>
          <a:p>
            <a:pPr>
              <a:buNone/>
            </a:pPr>
            <a:r>
              <a:rPr lang="en-US" dirty="0" smtClean="0"/>
              <a:t> • Hypoxemia from disruption of the airway; injury to the lung parenchyma, rib cage, and respiratory musculature; massive hemorrhage; collapsed lung; and pneumothorax </a:t>
            </a:r>
          </a:p>
          <a:p>
            <a:pPr>
              <a:buNone/>
            </a:pPr>
            <a:r>
              <a:rPr lang="en-US" dirty="0" smtClean="0"/>
              <a:t>• Hypovolemia from massive ﬂuid loss from the great vessels, cardiac rupture, or hemothorax </a:t>
            </a:r>
          </a:p>
          <a:p>
            <a:pPr>
              <a:buNone/>
            </a:pPr>
            <a:r>
              <a:rPr lang="en-US" dirty="0" smtClean="0"/>
              <a:t>• Cardiac failure from cardiac tamponade, cardiac contusion, or increased intrathoracic pressure</a:t>
            </a:r>
          </a:p>
        </p:txBody>
      </p:sp>
      <p:sp>
        <p:nvSpPr>
          <p:cNvPr id="4" name="Date Placeholder 3"/>
          <p:cNvSpPr>
            <a:spLocks noGrp="1"/>
          </p:cNvSpPr>
          <p:nvPr>
            <p:ph type="dt" sz="half" idx="10"/>
          </p:nvPr>
        </p:nvSpPr>
        <p:spPr/>
        <p:txBody>
          <a:bodyPr/>
          <a:lstStyle/>
          <a:p>
            <a:fld id="{95309804-D9EC-4A7E-AD3D-D78DBFD283A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124</a:t>
            </a:fld>
            <a:endParaRPr lang="fr-F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FLAIL CHEST</a:t>
            </a:r>
            <a:r>
              <a:rPr lang="en-US" dirty="0" smtClean="0"/>
              <a:t/>
            </a:r>
            <a:br>
              <a:rPr lang="en-US" dirty="0" smtClean="0"/>
            </a:br>
            <a:endParaRPr lang="fr-FR" dirty="0"/>
          </a:p>
        </p:txBody>
      </p:sp>
      <p:sp>
        <p:nvSpPr>
          <p:cNvPr id="3" name="Content Placeholder 2"/>
          <p:cNvSpPr>
            <a:spLocks noGrp="1"/>
          </p:cNvSpPr>
          <p:nvPr>
            <p:ph idx="1"/>
          </p:nvPr>
        </p:nvSpPr>
        <p:spPr/>
        <p:txBody>
          <a:bodyPr>
            <a:normAutofit/>
          </a:bodyPr>
          <a:lstStyle/>
          <a:p>
            <a:r>
              <a:rPr lang="en-US" dirty="0" smtClean="0"/>
              <a:t>It usually occurs when three or more adjacent ribs (multiple contiguous ribs) are fractured at two or more sites, resulting in free ﬂoating rib segments.</a:t>
            </a:r>
          </a:p>
          <a:p>
            <a:r>
              <a:rPr lang="en-US" dirty="0" smtClean="0"/>
              <a:t>It may also result as a combination fracture of ribs and costal cartilages or sternum . </a:t>
            </a:r>
          </a:p>
          <a:p>
            <a:r>
              <a:rPr lang="en-US" dirty="0" smtClean="0"/>
              <a:t> </a:t>
            </a:r>
            <a:endParaRPr lang="fr-FR" dirty="0"/>
          </a:p>
        </p:txBody>
      </p:sp>
      <p:sp>
        <p:nvSpPr>
          <p:cNvPr id="4" name="Date Placeholder 3"/>
          <p:cNvSpPr>
            <a:spLocks noGrp="1"/>
          </p:cNvSpPr>
          <p:nvPr>
            <p:ph type="dt" sz="half" idx="10"/>
          </p:nvPr>
        </p:nvSpPr>
        <p:spPr/>
        <p:txBody>
          <a:bodyPr/>
          <a:lstStyle/>
          <a:p>
            <a:fld id="{E9104F4F-44B5-48D8-8E5F-7998B281AF31}"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125</a:t>
            </a:fld>
            <a:endParaRPr lang="fr-F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PATHOPHYSIOLOGY</a:t>
            </a:r>
            <a:endParaRPr lang="fr-FR"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During inspiration, as the chest expands, the detached part of the rib segment (ﬂail segment) moves in a paradoxical manner movement, in that it is pulled inward during inspiration, reducing the amount of air that can be drawn into the lungs. On expiration, because the intrathoracic pressure exceeds atmospheric pressure, the ﬂail segment bulges outward, impairing the patient’s ability to exhale. The mediastinum then shifts back to the affected side. This paradoxical action results in increased dead space, a reduction in alveolar ventilation, and decreased compliance</a:t>
            </a:r>
            <a:endParaRPr lang="fr-FR" dirty="0"/>
          </a:p>
        </p:txBody>
      </p:sp>
      <p:sp>
        <p:nvSpPr>
          <p:cNvPr id="4" name="Date Placeholder 3"/>
          <p:cNvSpPr>
            <a:spLocks noGrp="1"/>
          </p:cNvSpPr>
          <p:nvPr>
            <p:ph type="dt" sz="half" idx="10"/>
          </p:nvPr>
        </p:nvSpPr>
        <p:spPr/>
        <p:txBody>
          <a:bodyPr/>
          <a:lstStyle/>
          <a:p>
            <a:fld id="{2F85F91B-A3F4-4DDD-9C7C-E55973CF490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126</a:t>
            </a:fld>
            <a:endParaRPr lang="fr-F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mn-lt"/>
              </a:rPr>
              <a:t>Clinical manifestations</a:t>
            </a:r>
            <a:endParaRPr lang="fr-FR" sz="2800" dirty="0">
              <a:latin typeface="+mn-lt"/>
            </a:endParaRPr>
          </a:p>
        </p:txBody>
      </p:sp>
      <p:sp>
        <p:nvSpPr>
          <p:cNvPr id="3" name="Content Placeholder 2"/>
          <p:cNvSpPr>
            <a:spLocks noGrp="1"/>
          </p:cNvSpPr>
          <p:nvPr>
            <p:ph idx="1"/>
          </p:nvPr>
        </p:nvSpPr>
        <p:spPr/>
        <p:txBody>
          <a:bodyPr>
            <a:normAutofit/>
          </a:bodyPr>
          <a:lstStyle/>
          <a:p>
            <a:r>
              <a:rPr lang="en-US" dirty="0" smtClean="0"/>
              <a:t>hypoxemia,  if gas exchange is greatly compromised,</a:t>
            </a:r>
          </a:p>
          <a:p>
            <a:r>
              <a:rPr lang="en-US" dirty="0" smtClean="0"/>
              <a:t> respiratory acidosis develops as a result of CO2 retention</a:t>
            </a:r>
          </a:p>
          <a:p>
            <a:r>
              <a:rPr lang="en-US" dirty="0" smtClean="0"/>
              <a:t>. Hypotension, due to inadequate tissue </a:t>
            </a:r>
          </a:p>
          <a:p>
            <a:pPr>
              <a:buNone/>
            </a:pPr>
            <a:r>
              <a:rPr lang="en-US" dirty="0" smtClean="0"/>
              <a:t>perfusion,</a:t>
            </a:r>
          </a:p>
          <a:p>
            <a:r>
              <a:rPr lang="en-US" dirty="0" smtClean="0"/>
              <a:t> metabolic acidosis  due paradoxical motion of the mediastinum decreases cardiac output.</a:t>
            </a:r>
            <a:endParaRPr lang="fr-FR" dirty="0"/>
          </a:p>
        </p:txBody>
      </p:sp>
      <p:sp>
        <p:nvSpPr>
          <p:cNvPr id="4" name="Date Placeholder 3"/>
          <p:cNvSpPr>
            <a:spLocks noGrp="1"/>
          </p:cNvSpPr>
          <p:nvPr>
            <p:ph type="dt" sz="half" idx="10"/>
          </p:nvPr>
        </p:nvSpPr>
        <p:spPr/>
        <p:txBody>
          <a:bodyPr/>
          <a:lstStyle/>
          <a:p>
            <a:fld id="{9F04F831-F000-462D-A4D6-FB9BD65B7A9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127</a:t>
            </a:fld>
            <a:endParaRPr lang="fr-F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mn-lt"/>
              </a:rPr>
              <a:t>Medical management</a:t>
            </a:r>
            <a:endParaRPr lang="fr-FR" sz="2800" dirty="0">
              <a:latin typeface="+mn-lt"/>
            </a:endParaRPr>
          </a:p>
        </p:txBody>
      </p:sp>
      <p:sp>
        <p:nvSpPr>
          <p:cNvPr id="3" name="Content Placeholder 2"/>
          <p:cNvSpPr>
            <a:spLocks noGrp="1"/>
          </p:cNvSpPr>
          <p:nvPr>
            <p:ph idx="1"/>
          </p:nvPr>
        </p:nvSpPr>
        <p:spPr/>
        <p:txBody>
          <a:bodyPr>
            <a:normAutofit fontScale="62500" lnSpcReduction="20000"/>
          </a:bodyPr>
          <a:lstStyle/>
          <a:p>
            <a:r>
              <a:rPr lang="en-US" dirty="0" smtClean="0"/>
              <a:t> </a:t>
            </a:r>
            <a:r>
              <a:rPr lang="en-US" sz="4400" dirty="0" smtClean="0"/>
              <a:t>treatment of ﬂail chest is usually supportive. Management includes providing ventilatory support, clearing secretions from the lungs, and controlling pain. </a:t>
            </a:r>
          </a:p>
          <a:p>
            <a:r>
              <a:rPr lang="en-US" sz="4400" dirty="0" smtClean="0"/>
              <a:t>The </a:t>
            </a:r>
            <a:r>
              <a:rPr lang="en-US" sz="4400" dirty="0" err="1" smtClean="0"/>
              <a:t>speciﬁc</a:t>
            </a:r>
            <a:r>
              <a:rPr lang="en-US" sz="4400" dirty="0" smtClean="0"/>
              <a:t> management depends on the degree of respiratory dysfunction. If only a small segment of the chest is involved, the objectives are to clear the airway through positioning, coughing, deep breathing, and suctioning to aid in the expansion of the lung, and to relieve pain by intercostal nerve blocks.</a:t>
            </a:r>
          </a:p>
        </p:txBody>
      </p:sp>
      <p:sp>
        <p:nvSpPr>
          <p:cNvPr id="4" name="Date Placeholder 3"/>
          <p:cNvSpPr>
            <a:spLocks noGrp="1"/>
          </p:cNvSpPr>
          <p:nvPr>
            <p:ph type="dt" sz="half" idx="10"/>
          </p:nvPr>
        </p:nvSpPr>
        <p:spPr/>
        <p:txBody>
          <a:bodyPr/>
          <a:lstStyle/>
          <a:p>
            <a:fld id="{F39F66CF-5F8F-464C-B902-C7C4D6DA015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128</a:t>
            </a:fld>
            <a:endParaRPr lang="fr-F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25000" lnSpcReduction="20000"/>
          </a:bodyPr>
          <a:lstStyle/>
          <a:p>
            <a:endParaRPr lang="en-US" sz="2400" dirty="0" smtClean="0"/>
          </a:p>
          <a:p>
            <a:r>
              <a:rPr lang="en-US" sz="9800" dirty="0" smtClean="0">
                <a:latin typeface="Times New Roman" pitchFamily="18" charset="0"/>
                <a:cs typeface="Times New Roman" pitchFamily="18" charset="0"/>
              </a:rPr>
              <a:t> For mild to moderate ﬂail chest injuries, the underlying pulmonary contusion is treated by monitoring ﬂuid intake and appropriate ﬂuid replacement, while at the same time relieving chest pain.</a:t>
            </a:r>
          </a:p>
          <a:p>
            <a:r>
              <a:rPr lang="en-US" sz="9800" dirty="0" smtClean="0">
                <a:latin typeface="Times New Roman" pitchFamily="18" charset="0"/>
                <a:cs typeface="Times New Roman" pitchFamily="18" charset="0"/>
              </a:rPr>
              <a:t>  Pulmonary physiotherapy focusing on lung volume expansion and secretion management techniques are performed. The patient is closely monitored for further respiratory compromise. </a:t>
            </a:r>
          </a:p>
          <a:p>
            <a:r>
              <a:rPr lang="en-US" sz="9800" dirty="0" smtClean="0">
                <a:latin typeface="Times New Roman" pitchFamily="18" charset="0"/>
                <a:cs typeface="Times New Roman" pitchFamily="18" charset="0"/>
              </a:rPr>
              <a:t>When a severe ﬂail chest injury is encountered, endotracheal intubation and mechanical ventilation</a:t>
            </a:r>
            <a:endParaRPr lang="fr-FR" sz="98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4DB0329-0900-418E-8872-FBDEEF93211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129</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PHYSIOLOGY OF RESPIRATION</a:t>
            </a: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r>
              <a:rPr lang="en-GB" sz="2400" u="sng" dirty="0" smtClean="0"/>
              <a:t>INSPIRATION</a:t>
            </a:r>
          </a:p>
          <a:p>
            <a:endParaRPr lang="en-US" sz="2400" dirty="0" smtClean="0">
              <a:latin typeface="Calibri" pitchFamily="34" charset="0"/>
            </a:endParaRPr>
          </a:p>
          <a:p>
            <a:r>
              <a:rPr lang="en-US" sz="2600" dirty="0" smtClean="0"/>
              <a:t> capacity of the </a:t>
            </a:r>
            <a:r>
              <a:rPr lang="en-US" sz="2600" dirty="0" smtClean="0">
                <a:latin typeface="Calibri" pitchFamily="34" charset="0"/>
              </a:rPr>
              <a:t>thoracic</a:t>
            </a:r>
            <a:r>
              <a:rPr lang="en-US" sz="2600" dirty="0" smtClean="0"/>
              <a:t> cavity is increased by simultaneous contraction of the intercostal muscles and the diaphragm.  This reduces the pressure in the pleural cavity to a level considerably lower than atmospheric pressure.  This stretches the lungs and the pressure within the alveoli and in the air passages falls, drawing air into the lungs in an attempt to equalize the atmospheric and alveolar air pressures. The process of inspiration is active, as it requires expenditure of energy for muscle contraction. </a:t>
            </a:r>
            <a:endParaRPr lang="fr-FR" sz="2600" dirty="0"/>
          </a:p>
        </p:txBody>
      </p:sp>
      <p:sp>
        <p:nvSpPr>
          <p:cNvPr id="4" name="Date Placeholder 3"/>
          <p:cNvSpPr>
            <a:spLocks noGrp="1"/>
          </p:cNvSpPr>
          <p:nvPr>
            <p:ph type="dt" sz="half" idx="10"/>
          </p:nvPr>
        </p:nvSpPr>
        <p:spPr/>
        <p:txBody>
          <a:bodyPr/>
          <a:lstStyle/>
          <a:p>
            <a:fld id="{2A3E7290-7028-491F-9066-EC0D706E2BA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a:t>
            </a:fld>
            <a:endParaRPr lang="fr-F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32500" lnSpcReduction="20000"/>
          </a:bodyPr>
          <a:lstStyle/>
          <a:p>
            <a:r>
              <a:rPr lang="en-US" sz="9600" dirty="0" smtClean="0">
                <a:latin typeface="Times New Roman" pitchFamily="18" charset="0"/>
                <a:cs typeface="Times New Roman" pitchFamily="18" charset="0"/>
              </a:rPr>
              <a:t> surgery may be required to more quickly stabilize the </a:t>
            </a:r>
            <a:r>
              <a:rPr lang="en-US" sz="9600" dirty="0" err="1" smtClean="0">
                <a:latin typeface="Times New Roman" pitchFamily="18" charset="0"/>
                <a:cs typeface="Times New Roman" pitchFamily="18" charset="0"/>
              </a:rPr>
              <a:t>ﬂail</a:t>
            </a:r>
            <a:r>
              <a:rPr lang="en-US" sz="9600" dirty="0" smtClean="0">
                <a:latin typeface="Times New Roman" pitchFamily="18" charset="0"/>
                <a:cs typeface="Times New Roman" pitchFamily="18" charset="0"/>
              </a:rPr>
              <a:t> segment. This may be used in the patient who is </a:t>
            </a:r>
            <a:r>
              <a:rPr lang="en-US" sz="9600" dirty="0" err="1" smtClean="0">
                <a:latin typeface="Times New Roman" pitchFamily="18" charset="0"/>
                <a:cs typeface="Times New Roman" pitchFamily="18" charset="0"/>
              </a:rPr>
              <a:t>difﬁcult</a:t>
            </a:r>
            <a:r>
              <a:rPr lang="en-US" sz="9600" dirty="0" smtClean="0">
                <a:latin typeface="Times New Roman" pitchFamily="18" charset="0"/>
                <a:cs typeface="Times New Roman" pitchFamily="18" charset="0"/>
              </a:rPr>
              <a:t> to ventilate or the high-risk patient with underlying lung disease who may be difficult to wean from mechanical</a:t>
            </a:r>
          </a:p>
          <a:p>
            <a:pPr>
              <a:buNone/>
            </a:pPr>
            <a:r>
              <a:rPr lang="en-US" sz="9600" dirty="0" smtClean="0">
                <a:latin typeface="Times New Roman" pitchFamily="18" charset="0"/>
                <a:cs typeface="Times New Roman" pitchFamily="18" charset="0"/>
              </a:rPr>
              <a:t>    ventilation the patient is carefully monitored by serial chest x-rays, arterial blood gas analysis, pulse oximetry, and bedside pulmonary function monitoring.</a:t>
            </a:r>
            <a:endParaRPr lang="fr-FR" dirty="0"/>
          </a:p>
        </p:txBody>
      </p:sp>
      <p:sp>
        <p:nvSpPr>
          <p:cNvPr id="4" name="Date Placeholder 3"/>
          <p:cNvSpPr>
            <a:spLocks noGrp="1"/>
          </p:cNvSpPr>
          <p:nvPr>
            <p:ph type="dt" sz="half" idx="10"/>
          </p:nvPr>
        </p:nvSpPr>
        <p:spPr/>
        <p:txBody>
          <a:bodyPr/>
          <a:lstStyle/>
          <a:p>
            <a:fld id="{1227F31A-8BB2-4CE9-A335-31B10684C4B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130</a:t>
            </a:fld>
            <a:endParaRPr lang="fr-F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Pulmonary Contusion</a:t>
            </a:r>
            <a:br>
              <a:rPr lang="en-US" sz="2800" dirty="0" smtClean="0">
                <a:solidFill>
                  <a:srgbClr val="FF0000"/>
                </a:solidFill>
              </a:rPr>
            </a:br>
            <a:endParaRPr lang="fr-FR" sz="28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It is damage to the lung tissues resulting in hemorrhage and localized edema. It is associated with chest trauma when there is rapid compression and decompression to the chest wall</a:t>
            </a:r>
            <a:endParaRPr lang="fr-FR" dirty="0"/>
          </a:p>
        </p:txBody>
      </p:sp>
      <p:sp>
        <p:nvSpPr>
          <p:cNvPr id="4" name="Date Placeholder 3"/>
          <p:cNvSpPr>
            <a:spLocks noGrp="1"/>
          </p:cNvSpPr>
          <p:nvPr>
            <p:ph type="dt" sz="half" idx="10"/>
          </p:nvPr>
        </p:nvSpPr>
        <p:spPr/>
        <p:txBody>
          <a:bodyPr/>
          <a:lstStyle/>
          <a:p>
            <a:fld id="{850EAFDC-FFD6-4268-837C-CFFD3531226E}"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131</a:t>
            </a:fld>
            <a:endParaRPr lang="fr-F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PATHOPHYSIOLOGY</a:t>
            </a:r>
            <a:endParaRPr lang="fr-FR" sz="24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injury to the lung parenchyma and its capillary network results in a leakage of serum protein and plasma. The leaking serum protein exerts an osmotic pressure that enhances loss of ﬂuid from the capillaries. Blood, edema, and cellular debris enter the lung and accumulate in the bronchioles and alveolar surface, where they interfere with gas exchange. An increase in pulmonary vascular resistance and pulmonary artery pressure occurs. The patient has hypoxemia and carbon dioxide retention.</a:t>
            </a:r>
            <a:endParaRPr lang="fr-FR" dirty="0"/>
          </a:p>
        </p:txBody>
      </p:sp>
      <p:sp>
        <p:nvSpPr>
          <p:cNvPr id="4" name="Date Placeholder 3"/>
          <p:cNvSpPr>
            <a:spLocks noGrp="1"/>
          </p:cNvSpPr>
          <p:nvPr>
            <p:ph type="dt" sz="half" idx="10"/>
          </p:nvPr>
        </p:nvSpPr>
        <p:spPr/>
        <p:txBody>
          <a:bodyPr/>
          <a:lstStyle/>
          <a:p>
            <a:fld id="{D2D8AC41-7F3C-40EF-999F-ABB56F2764E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132</a:t>
            </a:fld>
            <a:endParaRPr lang="fr-F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CLINICAL MANIFESTATIONS</a:t>
            </a:r>
            <a:endParaRPr lang="fr-FR" sz="2400" dirty="0">
              <a:solidFill>
                <a:srgbClr val="FF0000"/>
              </a:solidFill>
              <a:latin typeface="+mn-lt"/>
            </a:endParaRPr>
          </a:p>
        </p:txBody>
      </p:sp>
      <p:sp>
        <p:nvSpPr>
          <p:cNvPr id="6" name="Content Placeholder 2"/>
          <p:cNvSpPr>
            <a:spLocks noGrp="1"/>
          </p:cNvSpPr>
          <p:nvPr>
            <p:ph idx="1"/>
          </p:nvPr>
        </p:nvSpPr>
        <p:spPr/>
        <p:txBody>
          <a:bodyPr>
            <a:normAutofit lnSpcReduction="10000"/>
          </a:bodyPr>
          <a:lstStyle/>
          <a:p>
            <a:r>
              <a:rPr lang="en-US" dirty="0" smtClean="0"/>
              <a:t>.   tachypnea, tachycardia, pleurisy chest pain, hypoxemia, and blood-tinged secretions,, crackles, frank bleeding, severe hypoxemia, and respiratory acidosis.</a:t>
            </a:r>
          </a:p>
          <a:p>
            <a:r>
              <a:rPr lang="en-US" dirty="0" smtClean="0"/>
              <a:t>   patient with moderate pulmonary contusion has a large amount of mucus, serum, and frank blood in the tracheobronchial tree.</a:t>
            </a:r>
          </a:p>
          <a:p>
            <a:r>
              <a:rPr lang="en-US" dirty="0" smtClean="0"/>
              <a:t>   A patient with severe pulmonary contusion has the signs and symptoms of ARDS; these may include central cyanosis, agitation, and productive cough with frothy, bloody secretions.</a:t>
            </a:r>
          </a:p>
          <a:p>
            <a:endParaRPr lang="fr-FR" dirty="0"/>
          </a:p>
        </p:txBody>
      </p:sp>
      <p:sp>
        <p:nvSpPr>
          <p:cNvPr id="4" name="Date Placeholder 3"/>
          <p:cNvSpPr>
            <a:spLocks noGrp="1"/>
          </p:cNvSpPr>
          <p:nvPr>
            <p:ph type="dt" sz="half" idx="10"/>
          </p:nvPr>
        </p:nvSpPr>
        <p:spPr/>
        <p:txBody>
          <a:bodyPr/>
          <a:lstStyle/>
          <a:p>
            <a:fld id="{8C5EA006-EF6A-4339-A50F-BA70CFF1151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133</a:t>
            </a:fld>
            <a:endParaRPr lang="fr-F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mn-lt"/>
              </a:rPr>
              <a:t>MEDICAL MANAGEMENT</a:t>
            </a:r>
            <a:endParaRPr lang="fr-FR" sz="2400" dirty="0">
              <a:latin typeface="+mn-lt"/>
            </a:endParaRPr>
          </a:p>
        </p:txBody>
      </p:sp>
      <p:sp>
        <p:nvSpPr>
          <p:cNvPr id="3" name="Content Placeholder 2"/>
          <p:cNvSpPr>
            <a:spLocks noGrp="1"/>
          </p:cNvSpPr>
          <p:nvPr>
            <p:ph idx="1"/>
          </p:nvPr>
        </p:nvSpPr>
        <p:spPr/>
        <p:txBody>
          <a:bodyPr>
            <a:normAutofit fontScale="85000" lnSpcReduction="20000"/>
          </a:bodyPr>
          <a:lstStyle/>
          <a:p>
            <a:r>
              <a:rPr lang="en-US" dirty="0" smtClean="0"/>
              <a:t>Treatment priorities include maintaining the airway, providing adequate oxygenation, and controlling pain. </a:t>
            </a:r>
          </a:p>
          <a:p>
            <a:r>
              <a:rPr lang="en-US" dirty="0" smtClean="0"/>
              <a:t> Supplemental oxygen is usually given by mask or </a:t>
            </a:r>
            <a:r>
              <a:rPr lang="en-US" dirty="0" err="1" smtClean="0"/>
              <a:t>cannula</a:t>
            </a:r>
            <a:r>
              <a:rPr lang="en-US" dirty="0" smtClean="0"/>
              <a:t> for 24 to 36 h</a:t>
            </a:r>
            <a:r>
              <a:rPr lang="fr-FR" dirty="0" smtClean="0"/>
              <a:t>.</a:t>
            </a:r>
          </a:p>
          <a:p>
            <a:r>
              <a:rPr lang="en-US" dirty="0" smtClean="0"/>
              <a:t>In mild pulmonary contusion, adequate hydration via intravenous ﬂuids and oral intake is important to mobilize secretions. However, must be closely monitored to avoid hypervolemia. </a:t>
            </a:r>
          </a:p>
          <a:p>
            <a:r>
              <a:rPr lang="en-US" dirty="0" smtClean="0"/>
              <a:t>Volume expansion techniques, postural drainage, physiotherapy including coughing, and endotracheal suctioning are used to remove the secretions.</a:t>
            </a:r>
          </a:p>
          <a:p>
            <a:r>
              <a:rPr lang="en-US" dirty="0" smtClean="0"/>
              <a:t> Pain is managed by intercostal nerve blocks or by </a:t>
            </a:r>
            <a:r>
              <a:rPr lang="en-US" dirty="0" err="1" smtClean="0"/>
              <a:t>opioids</a:t>
            </a:r>
            <a:r>
              <a:rPr lang="en-US" dirty="0" smtClean="0"/>
              <a:t>. </a:t>
            </a:r>
          </a:p>
          <a:p>
            <a:r>
              <a:rPr lang="en-US" dirty="0" smtClean="0"/>
              <a:t>antimicrobial therapy is administered because the damaged lung is susceptible to infection.</a:t>
            </a:r>
          </a:p>
        </p:txBody>
      </p:sp>
      <p:sp>
        <p:nvSpPr>
          <p:cNvPr id="4" name="Date Placeholder 3"/>
          <p:cNvSpPr>
            <a:spLocks noGrp="1"/>
          </p:cNvSpPr>
          <p:nvPr>
            <p:ph type="dt" sz="half" idx="10"/>
          </p:nvPr>
        </p:nvSpPr>
        <p:spPr/>
        <p:txBody>
          <a:bodyPr/>
          <a:lstStyle/>
          <a:p>
            <a:fld id="{360E374A-8678-450F-8F58-9C70D266BC6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134</a:t>
            </a:fld>
            <a:endParaRPr lang="fr-F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3" name="Content Placeholder 2"/>
          <p:cNvSpPr>
            <a:spLocks noGrp="1"/>
          </p:cNvSpPr>
          <p:nvPr>
            <p:ph idx="1"/>
          </p:nvPr>
        </p:nvSpPr>
        <p:spPr/>
        <p:txBody>
          <a:bodyPr>
            <a:noAutofit/>
          </a:bodyPr>
          <a:lstStyle/>
          <a:p>
            <a:r>
              <a:rPr lang="en-US" sz="2400" dirty="0" smtClean="0"/>
              <a:t>  moderate pulmonary contusion may require bronchoscopy to remove secretions; intubation and mechanical ventilation with PEEP may also be necessary to maintain the pressure and keep the lungs inﬂated. </a:t>
            </a:r>
          </a:p>
          <a:p>
            <a:r>
              <a:rPr lang="en-US" sz="2400" dirty="0" smtClean="0"/>
              <a:t>Diuretics may be given to reduce edema.</a:t>
            </a:r>
          </a:p>
          <a:p>
            <a:r>
              <a:rPr lang="en-US" sz="2400" dirty="0" smtClean="0"/>
              <a:t> A nasogastric tube is inserted to relieve gastrointestinal distention. </a:t>
            </a:r>
          </a:p>
          <a:p>
            <a:r>
              <a:rPr lang="en-US" sz="2400" dirty="0" smtClean="0"/>
              <a:t>severe contusion require aggressive treatment with endotracheal intubation and ventilatory support, diuretics, and ﬂuid restriction. Colloids and crystalloid solutions may be used to treat Hypovolemia.</a:t>
            </a:r>
            <a:endParaRPr lang="fr-FR" sz="2400" dirty="0"/>
          </a:p>
        </p:txBody>
      </p:sp>
      <p:sp>
        <p:nvSpPr>
          <p:cNvPr id="4" name="Date Placeholder 3"/>
          <p:cNvSpPr>
            <a:spLocks noGrp="1"/>
          </p:cNvSpPr>
          <p:nvPr>
            <p:ph type="dt" sz="half" idx="10"/>
          </p:nvPr>
        </p:nvSpPr>
        <p:spPr/>
        <p:txBody>
          <a:bodyPr/>
          <a:lstStyle/>
          <a:p>
            <a:fld id="{FB104E92-380E-4689-AEF8-0438C3630FE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135</a:t>
            </a:fld>
            <a:endParaRPr lang="fr-F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smtClean="0">
                <a:solidFill>
                  <a:srgbClr val="FF0000"/>
                </a:solidFill>
                <a:latin typeface="+mn-lt"/>
              </a:rPr>
              <a:t>PENETRATING TRAUMA</a:t>
            </a:r>
            <a:endParaRPr lang="fr-FR"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Occurs when a foreign object penetrates into the chest wall</a:t>
            </a:r>
          </a:p>
          <a:p>
            <a:r>
              <a:rPr lang="en-GB" dirty="0" smtClean="0">
                <a:solidFill>
                  <a:srgbClr val="FF0000"/>
                </a:solidFill>
              </a:rPr>
              <a:t>          Causes  </a:t>
            </a:r>
          </a:p>
          <a:p>
            <a:r>
              <a:rPr lang="en-GB" dirty="0" smtClean="0">
                <a:solidFill>
                  <a:srgbClr val="FF0000"/>
                </a:solidFill>
              </a:rPr>
              <a:t>Gun shot and stab wound</a:t>
            </a:r>
          </a:p>
          <a:p>
            <a:r>
              <a:rPr lang="en-GB" dirty="0" smtClean="0"/>
              <a:t>Stab wounds are of low velocity and thus destroy small area</a:t>
            </a:r>
          </a:p>
          <a:p>
            <a:r>
              <a:rPr lang="en-GB" dirty="0" smtClean="0"/>
              <a:t>Gunshot may be of low, medium or high velocity depending with distance</a:t>
            </a:r>
          </a:p>
          <a:p>
            <a:r>
              <a:rPr lang="en-GB" dirty="0" smtClean="0"/>
              <a:t>,</a:t>
            </a:r>
            <a:r>
              <a:rPr lang="en-GB" dirty="0" err="1" smtClean="0"/>
              <a:t>caliber</a:t>
            </a:r>
            <a:r>
              <a:rPr lang="en-GB" dirty="0" smtClean="0"/>
              <a:t> of gun and bullet</a:t>
            </a:r>
            <a:endParaRPr lang="fr-FR" dirty="0"/>
          </a:p>
        </p:txBody>
      </p:sp>
      <p:sp>
        <p:nvSpPr>
          <p:cNvPr id="4" name="Date Placeholder 3"/>
          <p:cNvSpPr>
            <a:spLocks noGrp="1"/>
          </p:cNvSpPr>
          <p:nvPr>
            <p:ph type="dt" sz="half" idx="10"/>
          </p:nvPr>
        </p:nvSpPr>
        <p:spPr/>
        <p:txBody>
          <a:bodyPr/>
          <a:lstStyle/>
          <a:p>
            <a:fld id="{6BF799AE-3E7A-4369-88BC-08ED10458EA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136</a:t>
            </a:fld>
            <a:endParaRPr lang="fr-F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Management</a:t>
            </a: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r>
              <a:rPr lang="en-GB" sz="2400" dirty="0" smtClean="0"/>
              <a:t>Objective management is to restore and maintain cardiopulmonary function</a:t>
            </a:r>
          </a:p>
          <a:p>
            <a:r>
              <a:rPr lang="en-GB" sz="2400" dirty="0" smtClean="0"/>
              <a:t>Adequate airway and ventilation is established and maintained</a:t>
            </a:r>
          </a:p>
          <a:p>
            <a:r>
              <a:rPr lang="en-GB" sz="2400" dirty="0" smtClean="0"/>
              <a:t>Assess for shock and treated simultaneously with colloid, crystacolloid solution or blood as indicated by patient condition</a:t>
            </a:r>
          </a:p>
          <a:p>
            <a:r>
              <a:rPr lang="en-GB" sz="2400" dirty="0" smtClean="0"/>
              <a:t>Diagnostic investigations are done </a:t>
            </a:r>
            <a:r>
              <a:rPr lang="en-GB" sz="2400" dirty="0" err="1" smtClean="0"/>
              <a:t>i.e</a:t>
            </a:r>
            <a:r>
              <a:rPr lang="en-GB" sz="2400" dirty="0" smtClean="0"/>
              <a:t> chest x-ray, arterial blood gases, pulse oximetry and ECG, blood grouping and cross matching</a:t>
            </a:r>
          </a:p>
          <a:p>
            <a:r>
              <a:rPr lang="en-GB" sz="2400" dirty="0" smtClean="0"/>
              <a:t>Chest tube inserted for pleural drainage</a:t>
            </a:r>
          </a:p>
          <a:p>
            <a:r>
              <a:rPr lang="en-GB" sz="2400" dirty="0" smtClean="0"/>
              <a:t>Surgical intervention in penetrating wound of the heart, great vessels.</a:t>
            </a:r>
          </a:p>
          <a:p>
            <a:endParaRPr lang="fr-FR" dirty="0"/>
          </a:p>
        </p:txBody>
      </p:sp>
      <p:sp>
        <p:nvSpPr>
          <p:cNvPr id="4" name="Date Placeholder 3"/>
          <p:cNvSpPr>
            <a:spLocks noGrp="1"/>
          </p:cNvSpPr>
          <p:nvPr>
            <p:ph type="dt" sz="half" idx="10"/>
          </p:nvPr>
        </p:nvSpPr>
        <p:spPr/>
        <p:txBody>
          <a:bodyPr/>
          <a:lstStyle/>
          <a:p>
            <a:fld id="{3489FB6E-37E1-4569-9B12-E7A19DE04B0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137</a:t>
            </a:fld>
            <a:endParaRPr lang="fr-F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latin typeface="+mn-lt"/>
              </a:rPr>
              <a:t>PNEUMOTHORAX</a:t>
            </a:r>
            <a:endParaRPr lang="fr-FR" sz="24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US" dirty="0" smtClean="0"/>
              <a:t>occurs when the parietal or visceral pleura is breached and the pleural space is exposed to positive atmospheric pressure.  </a:t>
            </a:r>
          </a:p>
          <a:p>
            <a:r>
              <a:rPr lang="en-US" dirty="0" smtClean="0"/>
              <a:t>negative pressure is required to maintain lung inﬂation. </a:t>
            </a:r>
          </a:p>
          <a:p>
            <a:r>
              <a:rPr lang="en-US" dirty="0" smtClean="0"/>
              <a:t>When either pleura is breached, air enters the pleural space, and the lung or a portion of it collapses. </a:t>
            </a:r>
          </a:p>
          <a:p>
            <a:r>
              <a:rPr lang="en-US" dirty="0" smtClean="0"/>
              <a:t>Types of pneumothorax include simple, traumatic, and tension pneumothorax.</a:t>
            </a:r>
          </a:p>
          <a:p>
            <a:endParaRPr lang="fr-FR" dirty="0"/>
          </a:p>
        </p:txBody>
      </p:sp>
      <p:sp>
        <p:nvSpPr>
          <p:cNvPr id="4" name="Date Placeholder 3"/>
          <p:cNvSpPr>
            <a:spLocks noGrp="1"/>
          </p:cNvSpPr>
          <p:nvPr>
            <p:ph type="dt" sz="half" idx="10"/>
          </p:nvPr>
        </p:nvSpPr>
        <p:spPr/>
        <p:txBody>
          <a:bodyPr/>
          <a:lstStyle/>
          <a:p>
            <a:fld id="{BCC56744-B40A-4843-B847-2AD3C375622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138</a:t>
            </a:fld>
            <a:endParaRPr lang="fr-F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mn-lt"/>
              </a:rPr>
              <a:t>Simple(</a:t>
            </a:r>
            <a:r>
              <a:rPr lang="en-US" sz="2800" dirty="0" smtClean="0">
                <a:solidFill>
                  <a:srgbClr val="FF0000"/>
                </a:solidFill>
              </a:rPr>
              <a:t>spontaneous)</a:t>
            </a:r>
            <a:r>
              <a:rPr lang="en-US" sz="2800" dirty="0" smtClean="0">
                <a:solidFill>
                  <a:srgbClr val="FF0000"/>
                </a:solidFill>
                <a:latin typeface="+mn-lt"/>
              </a:rPr>
              <a:t> Pneumothorax</a:t>
            </a:r>
            <a:br>
              <a:rPr lang="en-US" sz="2800" dirty="0" smtClean="0">
                <a:solidFill>
                  <a:srgbClr val="FF0000"/>
                </a:solidFill>
                <a:latin typeface="+mn-lt"/>
              </a:rPr>
            </a:br>
            <a:endParaRPr lang="fr-FR" sz="28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US" dirty="0" smtClean="0"/>
              <a:t>. Most commonly this occurs as air enters the pleural space through the rupture of a bleb or a bronchopleural ﬁstula. </a:t>
            </a:r>
          </a:p>
          <a:p>
            <a:r>
              <a:rPr lang="en-US" dirty="0" smtClean="0"/>
              <a:t>A spontaneous pneumothorax may occur in an apparently healthy person in the absence of trauma due to rupture of an airﬁlled bleb, or blister, on the surface of the lung,. </a:t>
            </a:r>
          </a:p>
          <a:p>
            <a:r>
              <a:rPr lang="en-US" dirty="0" smtClean="0"/>
              <a:t>It may be associated with diffuse interstitial lung disease and severe emphysema.</a:t>
            </a:r>
            <a:endParaRPr lang="fr-FR" dirty="0"/>
          </a:p>
        </p:txBody>
      </p:sp>
      <p:sp>
        <p:nvSpPr>
          <p:cNvPr id="4" name="Date Placeholder 3"/>
          <p:cNvSpPr>
            <a:spLocks noGrp="1"/>
          </p:cNvSpPr>
          <p:nvPr>
            <p:ph type="dt" sz="half" idx="10"/>
          </p:nvPr>
        </p:nvSpPr>
        <p:spPr/>
        <p:txBody>
          <a:bodyPr/>
          <a:lstStyle/>
          <a:p>
            <a:fld id="{1A15234F-EA63-41A2-8AD7-A22B97E5A20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139</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r-FR" sz="2400" dirty="0">
              <a:latin typeface="Calibri" pitchFamily="34" charset="0"/>
            </a:endParaRPr>
          </a:p>
        </p:txBody>
      </p:sp>
      <p:sp>
        <p:nvSpPr>
          <p:cNvPr id="3" name="Content Placeholder 2"/>
          <p:cNvSpPr>
            <a:spLocks noGrp="1"/>
          </p:cNvSpPr>
          <p:nvPr>
            <p:ph idx="1"/>
          </p:nvPr>
        </p:nvSpPr>
        <p:spPr/>
        <p:txBody>
          <a:bodyPr>
            <a:normAutofit lnSpcReduction="10000"/>
          </a:bodyPr>
          <a:lstStyle/>
          <a:p>
            <a:pPr>
              <a:buNone/>
            </a:pPr>
            <a:r>
              <a:rPr lang="en-US" sz="2800" b="1" dirty="0" smtClean="0"/>
              <a:t>Expiration</a:t>
            </a:r>
          </a:p>
          <a:p>
            <a:pPr>
              <a:buNone/>
            </a:pPr>
            <a:r>
              <a:rPr lang="en-US" sz="2800" dirty="0" smtClean="0"/>
              <a:t>Relaxation of the intercostal muscles and the diaphragm results in downward and inward movement of the rib cage and elastic recoil of the lungs. As this occurs, pressure inside the lungs exceeds that in the </a:t>
            </a:r>
            <a:r>
              <a:rPr lang="en-US" sz="2800" dirty="0" err="1" smtClean="0"/>
              <a:t>atmophere</a:t>
            </a:r>
            <a:r>
              <a:rPr lang="en-US" sz="2800" dirty="0" smtClean="0"/>
              <a:t> and therefore air is expelled from the respiratory tract.. This process is passive as it does not require the expenditure of energy. After expiration, there is a pause before the next cycle begins.</a:t>
            </a:r>
          </a:p>
          <a:p>
            <a:pPr>
              <a:buNone/>
            </a:pPr>
            <a:endParaRPr lang="fr-FR" sz="2800" dirty="0"/>
          </a:p>
        </p:txBody>
      </p:sp>
      <p:sp>
        <p:nvSpPr>
          <p:cNvPr id="4" name="Date Placeholder 3"/>
          <p:cNvSpPr>
            <a:spLocks noGrp="1"/>
          </p:cNvSpPr>
          <p:nvPr>
            <p:ph type="dt" sz="half" idx="10"/>
          </p:nvPr>
        </p:nvSpPr>
        <p:spPr/>
        <p:txBody>
          <a:bodyPr/>
          <a:lstStyle/>
          <a:p>
            <a:fld id="{2638B80C-8A88-4902-A8A2-CBE1C3F8118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a:t>
            </a:fld>
            <a:endParaRPr lang="fr-F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FF0000"/>
                </a:solidFill>
              </a:rPr>
              <a:t>Traumatic Pneumothorax</a:t>
            </a:r>
            <a:r>
              <a:rPr lang="en-US" dirty="0" smtClean="0"/>
              <a:t/>
            </a:r>
            <a:br>
              <a:rPr lang="en-US" dirty="0" smtClean="0"/>
            </a:br>
            <a:endParaRPr lang="fr-FR" dirty="0"/>
          </a:p>
        </p:txBody>
      </p:sp>
      <p:sp>
        <p:nvSpPr>
          <p:cNvPr id="3" name="Content Placeholder 2"/>
          <p:cNvSpPr>
            <a:spLocks noGrp="1"/>
          </p:cNvSpPr>
          <p:nvPr>
            <p:ph idx="1"/>
          </p:nvPr>
        </p:nvSpPr>
        <p:spPr/>
        <p:txBody>
          <a:bodyPr>
            <a:normAutofit fontScale="92500"/>
          </a:bodyPr>
          <a:lstStyle/>
          <a:p>
            <a:r>
              <a:rPr lang="en-US" dirty="0" smtClean="0"/>
              <a:t>occurs when air escapes from a laceration in the lung itself and enters the pleural space or enters the pleural space through a wound in the chest wall.</a:t>
            </a:r>
          </a:p>
          <a:p>
            <a:r>
              <a:rPr lang="en-US" dirty="0" smtClean="0"/>
              <a:t>                    </a:t>
            </a:r>
            <a:r>
              <a:rPr lang="en-US" dirty="0" smtClean="0">
                <a:solidFill>
                  <a:srgbClr val="FF0000"/>
                </a:solidFill>
              </a:rPr>
              <a:t>causes</a:t>
            </a:r>
          </a:p>
          <a:p>
            <a:r>
              <a:rPr lang="en-US" dirty="0" smtClean="0"/>
              <a:t> blunt trauma (</a:t>
            </a:r>
            <a:r>
              <a:rPr lang="en-US" dirty="0" err="1" smtClean="0"/>
              <a:t>eg</a:t>
            </a:r>
            <a:r>
              <a:rPr lang="en-US" dirty="0" smtClean="0"/>
              <a:t>, rib fractures) or penetrating chest trauma.</a:t>
            </a:r>
          </a:p>
          <a:p>
            <a:r>
              <a:rPr lang="en-US" dirty="0" smtClean="0"/>
              <a:t>abdominal trauma (</a:t>
            </a:r>
            <a:r>
              <a:rPr lang="en-US" dirty="0" err="1" smtClean="0"/>
              <a:t>eg</a:t>
            </a:r>
            <a:r>
              <a:rPr lang="en-US" dirty="0" smtClean="0"/>
              <a:t>, stab wounds or gun- shot wounds to the abdomen) and from diaphragmatic tears.</a:t>
            </a:r>
          </a:p>
          <a:p>
            <a:r>
              <a:rPr lang="en-US" dirty="0" smtClean="0"/>
              <a:t> invasive thoracic procedures (</a:t>
            </a:r>
            <a:r>
              <a:rPr lang="en-US" dirty="0" err="1" smtClean="0"/>
              <a:t>ie</a:t>
            </a:r>
            <a:r>
              <a:rPr lang="en-US" dirty="0" smtClean="0"/>
              <a:t>, thoracentesis, transbronchial lung biopsy, insertion of subclavian line</a:t>
            </a:r>
          </a:p>
          <a:p>
            <a:endParaRPr lang="fr-FR" dirty="0"/>
          </a:p>
        </p:txBody>
      </p:sp>
      <p:sp>
        <p:nvSpPr>
          <p:cNvPr id="4" name="Date Placeholder 3"/>
          <p:cNvSpPr>
            <a:spLocks noGrp="1"/>
          </p:cNvSpPr>
          <p:nvPr>
            <p:ph type="dt" sz="half" idx="10"/>
          </p:nvPr>
        </p:nvSpPr>
        <p:spPr/>
        <p:txBody>
          <a:bodyPr/>
          <a:lstStyle/>
          <a:p>
            <a:fld id="{462EBDD3-006A-4DC1-A23A-29AD455AC0C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140</a:t>
            </a:fld>
            <a:endParaRPr lang="fr-F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32500" lnSpcReduction="20000"/>
          </a:bodyPr>
          <a:lstStyle/>
          <a:p>
            <a:r>
              <a:rPr lang="en-US" sz="9600" dirty="0" smtClean="0"/>
              <a:t>Traumatic pneumothorax is often accompanied by</a:t>
            </a:r>
          </a:p>
          <a:p>
            <a:r>
              <a:rPr lang="en-US" sz="9600" dirty="0" smtClean="0">
                <a:solidFill>
                  <a:srgbClr val="FF0000"/>
                </a:solidFill>
              </a:rPr>
              <a:t> </a:t>
            </a:r>
            <a:r>
              <a:rPr lang="en-US" sz="9600" dirty="0" err="1" smtClean="0">
                <a:solidFill>
                  <a:srgbClr val="FF0000"/>
                </a:solidFill>
              </a:rPr>
              <a:t>hemothorax</a:t>
            </a:r>
            <a:r>
              <a:rPr lang="en-US" sz="9600" dirty="0" smtClean="0">
                <a:solidFill>
                  <a:srgbClr val="FF0000"/>
                </a:solidFill>
              </a:rPr>
              <a:t> </a:t>
            </a:r>
            <a:r>
              <a:rPr lang="en-US" sz="9600" dirty="0" smtClean="0"/>
              <a:t>(collection of blood in the pleural space resulting from torn intercostal vessels, lacerations of the great vessels, and lacerations of the lungs).</a:t>
            </a:r>
          </a:p>
          <a:p>
            <a:pPr>
              <a:buNone/>
            </a:pPr>
            <a:r>
              <a:rPr lang="en-US" sz="7400" dirty="0" smtClean="0">
                <a:solidFill>
                  <a:srgbClr val="FF0000"/>
                </a:solidFill>
              </a:rPr>
              <a:t>    </a:t>
            </a:r>
            <a:r>
              <a:rPr lang="en-US" sz="9600" dirty="0" smtClean="0">
                <a:solidFill>
                  <a:srgbClr val="FF0000"/>
                </a:solidFill>
              </a:rPr>
              <a:t>hemopneumothorax </a:t>
            </a:r>
            <a:r>
              <a:rPr lang="en-US" sz="9600" dirty="0" smtClean="0"/>
              <a:t>Often both blood and air are found in the chest cavity. </a:t>
            </a:r>
          </a:p>
          <a:p>
            <a:pPr>
              <a:buNone/>
            </a:pPr>
            <a:r>
              <a:rPr lang="en-US" sz="9600" dirty="0" smtClean="0"/>
              <a:t>    </a:t>
            </a:r>
            <a:endParaRPr lang="fr-FR" sz="9600" dirty="0"/>
          </a:p>
        </p:txBody>
      </p:sp>
      <p:sp>
        <p:nvSpPr>
          <p:cNvPr id="4" name="Date Placeholder 3"/>
          <p:cNvSpPr>
            <a:spLocks noGrp="1"/>
          </p:cNvSpPr>
          <p:nvPr>
            <p:ph type="dt" sz="half" idx="10"/>
          </p:nvPr>
        </p:nvSpPr>
        <p:spPr/>
        <p:txBody>
          <a:bodyPr/>
          <a:lstStyle/>
          <a:p>
            <a:fld id="{50DFC6A8-3F20-49C4-BEFB-FF5AFF64274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141</a:t>
            </a:fld>
            <a:endParaRPr lang="fr-F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ct</a:t>
            </a:r>
            <a:endParaRPr lang="fr-FR" dirty="0"/>
          </a:p>
        </p:txBody>
      </p:sp>
      <p:sp>
        <p:nvSpPr>
          <p:cNvPr id="3" name="Content Placeholder 2"/>
          <p:cNvSpPr>
            <a:spLocks noGrp="1"/>
          </p:cNvSpPr>
          <p:nvPr>
            <p:ph idx="1"/>
          </p:nvPr>
        </p:nvSpPr>
        <p:spPr/>
        <p:txBody>
          <a:bodyPr>
            <a:normAutofit fontScale="85000" lnSpcReduction="10000"/>
          </a:bodyPr>
          <a:lstStyle/>
          <a:p>
            <a:pPr>
              <a:buNone/>
            </a:pPr>
            <a:r>
              <a:rPr lang="en-US" sz="2800" dirty="0" smtClean="0">
                <a:solidFill>
                  <a:srgbClr val="FF0000"/>
                </a:solidFill>
              </a:rPr>
              <a:t>Open </a:t>
            </a:r>
            <a:r>
              <a:rPr lang="en-US" sz="2800" dirty="0" err="1" smtClean="0">
                <a:solidFill>
                  <a:srgbClr val="FF0000"/>
                </a:solidFill>
              </a:rPr>
              <a:t>pneumothorax</a:t>
            </a:r>
            <a:r>
              <a:rPr lang="en-US" sz="2800" dirty="0" smtClean="0"/>
              <a:t>. It occurs when a wound in the chest wall is large enough to allow air to pass freely in and out of the thoracic cavity with each attempted respiration. </a:t>
            </a:r>
          </a:p>
          <a:p>
            <a:pPr>
              <a:buNone/>
            </a:pPr>
            <a:r>
              <a:rPr lang="en-US" sz="2800" dirty="0" smtClean="0"/>
              <a:t>Because the rush of air through the hole in the chest wall produces a sucking sound, such injuries are termed sucking chest wounds.</a:t>
            </a:r>
          </a:p>
          <a:p>
            <a:pPr>
              <a:buNone/>
            </a:pPr>
            <a:r>
              <a:rPr lang="en-US" sz="2800" dirty="0" smtClean="0"/>
              <a:t> In such patients, not only does the lung collapse, but the structures of the </a:t>
            </a:r>
            <a:r>
              <a:rPr lang="en-US" sz="2800" dirty="0" err="1" smtClean="0"/>
              <a:t>mediastinum</a:t>
            </a:r>
            <a:r>
              <a:rPr lang="en-US" sz="2800" dirty="0" smtClean="0"/>
              <a:t> (heart and great vessels) also shift toward the uninjured side with each inspiration and in the opposite direction with expiration. </a:t>
            </a:r>
          </a:p>
          <a:p>
            <a:pPr>
              <a:buNone/>
            </a:pPr>
            <a:r>
              <a:rPr lang="en-US" sz="2800" dirty="0" smtClean="0"/>
              <a:t>This is termed mediastinal </a:t>
            </a:r>
            <a:r>
              <a:rPr lang="en-US" sz="2800" dirty="0" err="1" smtClean="0"/>
              <a:t>ﬂutter</a:t>
            </a:r>
            <a:r>
              <a:rPr lang="en-US" sz="2800" dirty="0" smtClean="0"/>
              <a:t> or swing, and it produces serious circulatory problems.</a:t>
            </a:r>
          </a:p>
          <a:p>
            <a:endParaRPr lang="fr-FR" sz="2800" dirty="0" smtClean="0"/>
          </a:p>
          <a:p>
            <a:endParaRPr lang="fr-FR"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142</a:t>
            </a:fld>
            <a:endParaRPr lang="fr-F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92500" lnSpcReduction="10000"/>
          </a:bodyPr>
          <a:lstStyle/>
          <a:p>
            <a:r>
              <a:rPr lang="en-US" sz="2400" dirty="0" smtClean="0">
                <a:solidFill>
                  <a:srgbClr val="FF0000"/>
                </a:solidFill>
              </a:rPr>
              <a:t>Tension Pneumothorax</a:t>
            </a:r>
          </a:p>
          <a:p>
            <a:r>
              <a:rPr lang="en-US" sz="2400" dirty="0" smtClean="0"/>
              <a:t>occurs when air is drawn into the pleural space from a lacerated lung or through a small hole in the chest wall.</a:t>
            </a:r>
          </a:p>
          <a:p>
            <a:r>
              <a:rPr lang="en-US" sz="2400" dirty="0" smtClean="0"/>
              <a:t> It may be a complication of other types of pneumothorax.  air that enters the chest cavity with each inspiration is trapped; it cannot be expelled during expiration through the air passages or the hole in the chest wall. </a:t>
            </a:r>
          </a:p>
          <a:p>
            <a:r>
              <a:rPr lang="en-US" sz="2400" dirty="0" smtClean="0"/>
              <a:t>With each breath, tension (positive pressure) is increased within the affected pleural space. </a:t>
            </a:r>
          </a:p>
          <a:p>
            <a:r>
              <a:rPr lang="en-US" sz="2400" dirty="0" smtClean="0"/>
              <a:t>This causes the lung to collapse and the heart, the great vessels, and the trachea to shift toward the unaffected side of the chest (mediastinal shift).</a:t>
            </a:r>
          </a:p>
          <a:p>
            <a:r>
              <a:rPr lang="en-US" sz="2400" dirty="0" smtClean="0"/>
              <a:t>Relief considered a medical emergency</a:t>
            </a:r>
          </a:p>
          <a:p>
            <a:endParaRPr lang="fr-FR" sz="2400" dirty="0"/>
          </a:p>
        </p:txBody>
      </p:sp>
      <p:sp>
        <p:nvSpPr>
          <p:cNvPr id="4" name="Date Placeholder 3"/>
          <p:cNvSpPr>
            <a:spLocks noGrp="1"/>
          </p:cNvSpPr>
          <p:nvPr>
            <p:ph type="dt" sz="half" idx="10"/>
          </p:nvPr>
        </p:nvSpPr>
        <p:spPr/>
        <p:txBody>
          <a:bodyPr/>
          <a:lstStyle/>
          <a:p>
            <a:fld id="{89BCDDF3-7DAE-4C6B-AABF-01F11F63E9A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143</a:t>
            </a:fld>
            <a:endParaRPr lang="fr-F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dirty="0" smtClean="0">
                <a:solidFill>
                  <a:srgbClr val="FF0000"/>
                </a:solidFill>
              </a:rPr>
              <a:t>Clinical Manifestations</a:t>
            </a:r>
            <a:r>
              <a:rPr lang="fr-FR" sz="2400" dirty="0" smtClean="0"/>
              <a:t/>
            </a:r>
            <a:br>
              <a:rPr lang="fr-FR" sz="2400" dirty="0" smtClean="0"/>
            </a:br>
            <a:endParaRPr lang="fr-FR" sz="2400" dirty="0"/>
          </a:p>
        </p:txBody>
      </p:sp>
      <p:sp>
        <p:nvSpPr>
          <p:cNvPr id="3" name="Content Placeholder 2"/>
          <p:cNvSpPr>
            <a:spLocks noGrp="1"/>
          </p:cNvSpPr>
          <p:nvPr>
            <p:ph idx="1"/>
          </p:nvPr>
        </p:nvSpPr>
        <p:spPr/>
        <p:txBody>
          <a:bodyPr>
            <a:normAutofit lnSpcReduction="10000"/>
          </a:bodyPr>
          <a:lstStyle/>
          <a:p>
            <a:r>
              <a:rPr lang="en-US" sz="2400" dirty="0" smtClean="0">
                <a:solidFill>
                  <a:srgbClr val="FF0000"/>
                </a:solidFill>
              </a:rPr>
              <a:t>Simple </a:t>
            </a:r>
            <a:r>
              <a:rPr lang="en-US" sz="2400" dirty="0" err="1" smtClean="0">
                <a:solidFill>
                  <a:srgbClr val="FF0000"/>
                </a:solidFill>
              </a:rPr>
              <a:t>pneumothorax</a:t>
            </a:r>
            <a:endParaRPr lang="en-US" sz="2400" dirty="0" smtClean="0">
              <a:solidFill>
                <a:srgbClr val="FF0000"/>
              </a:solidFill>
            </a:endParaRPr>
          </a:p>
          <a:p>
            <a:r>
              <a:rPr lang="en-US" sz="2900" dirty="0" smtClean="0"/>
              <a:t> Pain is usually sudden and may be </a:t>
            </a:r>
            <a:r>
              <a:rPr lang="en-US" sz="2900" dirty="0" err="1" smtClean="0"/>
              <a:t>pleuritic</a:t>
            </a:r>
            <a:endParaRPr lang="en-US" sz="2900" dirty="0" smtClean="0"/>
          </a:p>
          <a:p>
            <a:r>
              <a:rPr lang="en-US" sz="2900" dirty="0" smtClean="0"/>
              <a:t>minimal respiratory distress with slight chest discomfort and tachypnea with a small simple or uncomplicated pneumothorax. </a:t>
            </a:r>
          </a:p>
          <a:p>
            <a:r>
              <a:rPr lang="en-US" sz="2900" dirty="0" smtClean="0">
                <a:solidFill>
                  <a:srgbClr val="FF0000"/>
                </a:solidFill>
              </a:rPr>
              <a:t>           </a:t>
            </a:r>
            <a:r>
              <a:rPr lang="en-US" sz="2900" dirty="0" err="1" smtClean="0">
                <a:solidFill>
                  <a:srgbClr val="FF0000"/>
                </a:solidFill>
              </a:rPr>
              <a:t>largepneumothorax</a:t>
            </a:r>
            <a:r>
              <a:rPr lang="en-US" sz="2900" dirty="0" smtClean="0"/>
              <a:t>, </a:t>
            </a:r>
          </a:p>
          <a:p>
            <a:r>
              <a:rPr lang="en-US" sz="2900" dirty="0" smtClean="0"/>
              <a:t>acute respiratory distress. </a:t>
            </a:r>
          </a:p>
          <a:p>
            <a:r>
              <a:rPr lang="en-US" sz="2900" dirty="0" smtClean="0"/>
              <a:t>The patient is anxious,</a:t>
            </a:r>
          </a:p>
          <a:p>
            <a:r>
              <a:rPr lang="en-US" sz="2900" dirty="0" smtClean="0"/>
              <a:t>dyspnea and air hunger, </a:t>
            </a:r>
          </a:p>
        </p:txBody>
      </p:sp>
      <p:sp>
        <p:nvSpPr>
          <p:cNvPr id="4" name="Date Placeholder 3"/>
          <p:cNvSpPr>
            <a:spLocks noGrp="1"/>
          </p:cNvSpPr>
          <p:nvPr>
            <p:ph type="dt" sz="half" idx="10"/>
          </p:nvPr>
        </p:nvSpPr>
        <p:spPr/>
        <p:txBody>
          <a:bodyPr/>
          <a:lstStyle/>
          <a:p>
            <a:fld id="{23083648-113E-49AB-97C5-FD8703010ED5}"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144</a:t>
            </a:fld>
            <a:endParaRPr lang="fr-F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a:bodyPr>
          <a:lstStyle/>
          <a:p>
            <a:pPr>
              <a:buNone/>
            </a:pPr>
            <a:r>
              <a:rPr lang="en-US" dirty="0" smtClean="0"/>
              <a:t>    increased use of the accessory muscles, and may develop central cyanosis from severe hypoxemia</a:t>
            </a:r>
          </a:p>
          <a:p>
            <a:r>
              <a:rPr lang="en-US" dirty="0" smtClean="0"/>
              <a:t>, tachypnea, </a:t>
            </a:r>
          </a:p>
          <a:p>
            <a:r>
              <a:rPr lang="en-US" dirty="0" smtClean="0"/>
              <a:t>decreased movement of the affected side of the thorax, a tympanic sound on percussion of the chest wall</a:t>
            </a:r>
          </a:p>
          <a:p>
            <a:r>
              <a:rPr lang="en-US" dirty="0" smtClean="0"/>
              <a:t>decreased or absent breath sounds and tactile </a:t>
            </a:r>
            <a:r>
              <a:rPr lang="en-US" dirty="0" err="1" smtClean="0"/>
              <a:t>fremitus</a:t>
            </a:r>
            <a:r>
              <a:rPr lang="en-US" dirty="0" smtClean="0"/>
              <a:t> on the affected side</a:t>
            </a:r>
          </a:p>
          <a:p>
            <a:pPr>
              <a:buNone/>
            </a:pPr>
            <a:r>
              <a:rPr lang="en-US" dirty="0" smtClean="0"/>
              <a:t>     </a:t>
            </a:r>
            <a:r>
              <a:rPr lang="en-US" dirty="0" smtClean="0">
                <a:solidFill>
                  <a:srgbClr val="FF0000"/>
                </a:solidFill>
              </a:rPr>
              <a:t>Tension </a:t>
            </a:r>
            <a:r>
              <a:rPr lang="en-US" dirty="0" err="1" smtClean="0">
                <a:solidFill>
                  <a:srgbClr val="FF0000"/>
                </a:solidFill>
              </a:rPr>
              <a:t>pneumothorax</a:t>
            </a:r>
            <a:r>
              <a:rPr lang="en-US" dirty="0" smtClean="0">
                <a:solidFill>
                  <a:srgbClr val="FF0000"/>
                </a:solidFill>
              </a:rPr>
              <a:t>- </a:t>
            </a:r>
            <a:r>
              <a:rPr lang="en-US" dirty="0" smtClean="0"/>
              <a:t>air hunger, agitation, increasing hypoxemia, central cyanosis, hypotension, tachycardia, and profuse diaphoresis. </a:t>
            </a:r>
          </a:p>
          <a:p>
            <a:endParaRPr lang="fr-FR" dirty="0" smtClean="0"/>
          </a:p>
          <a:p>
            <a:endParaRPr lang="fr-FR" dirty="0"/>
          </a:p>
        </p:txBody>
      </p:sp>
      <p:sp>
        <p:nvSpPr>
          <p:cNvPr id="4" name="Date Placeholder 3"/>
          <p:cNvSpPr>
            <a:spLocks noGrp="1"/>
          </p:cNvSpPr>
          <p:nvPr>
            <p:ph type="dt" sz="half" idx="10"/>
          </p:nvPr>
        </p:nvSpPr>
        <p:spPr/>
        <p:txBody>
          <a:bodyPr/>
          <a:lstStyle/>
          <a:p>
            <a:fld id="{D37F99BE-ACCE-477B-9475-75796062B97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145</a:t>
            </a:fld>
            <a:endParaRPr lang="fr-F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Clinical features</a:t>
            </a:r>
            <a:r>
              <a:rPr lang="en-US" dirty="0" smtClean="0"/>
              <a:t/>
            </a:r>
            <a:br>
              <a:rPr lang="en-US" dirty="0" smtClean="0"/>
            </a:br>
            <a:endParaRPr lang="en-US" dirty="0"/>
          </a:p>
        </p:txBody>
      </p:sp>
      <p:sp>
        <p:nvSpPr>
          <p:cNvPr id="3" name="Content Placeholder 2"/>
          <p:cNvSpPr>
            <a:spLocks noGrp="1"/>
          </p:cNvSpPr>
          <p:nvPr>
            <p:ph idx="1"/>
          </p:nvPr>
        </p:nvSpPr>
        <p:spPr>
          <a:xfrm>
            <a:off x="457200" y="1268760"/>
            <a:ext cx="8229600" cy="5328592"/>
          </a:xfrm>
        </p:spPr>
        <p:txBody>
          <a:bodyPr>
            <a:normAutofit fontScale="85000" lnSpcReduction="20000"/>
          </a:bodyPr>
          <a:lstStyle/>
          <a:p>
            <a:pPr lvl="0"/>
            <a:r>
              <a:rPr lang="en-US" dirty="0" smtClean="0"/>
              <a:t>Sudden sharp chest pain</a:t>
            </a:r>
          </a:p>
          <a:p>
            <a:pPr lvl="0"/>
            <a:r>
              <a:rPr lang="en-US" dirty="0" smtClean="0"/>
              <a:t>Cough</a:t>
            </a:r>
          </a:p>
          <a:p>
            <a:pPr lvl="0"/>
            <a:r>
              <a:rPr lang="en-US" dirty="0" smtClean="0"/>
              <a:t>Sudden shortness of breath with violent but futile respiratory effort </a:t>
            </a:r>
          </a:p>
          <a:p>
            <a:pPr lvl="0"/>
            <a:r>
              <a:rPr lang="en-US" dirty="0" smtClean="0"/>
              <a:t>Fall in Bp</a:t>
            </a:r>
          </a:p>
          <a:p>
            <a:pPr lvl="0"/>
            <a:r>
              <a:rPr lang="en-US" dirty="0" smtClean="0"/>
              <a:t>Weak and rapid pulse</a:t>
            </a:r>
          </a:p>
          <a:p>
            <a:pPr lvl="0"/>
            <a:r>
              <a:rPr lang="en-US" dirty="0" smtClean="0"/>
              <a:t>Hyper resonance on the affected side </a:t>
            </a:r>
          </a:p>
          <a:p>
            <a:pPr lvl="0"/>
            <a:r>
              <a:rPr lang="en-US" dirty="0" smtClean="0"/>
              <a:t>Apprehension</a:t>
            </a:r>
          </a:p>
          <a:p>
            <a:pPr lvl="0"/>
            <a:r>
              <a:rPr lang="en-US" dirty="0" smtClean="0"/>
              <a:t>Anxiety and restlessness</a:t>
            </a:r>
          </a:p>
          <a:p>
            <a:pPr lvl="0"/>
            <a:r>
              <a:rPr lang="en-US" dirty="0" smtClean="0"/>
              <a:t>Diaphoresis (sweating profusely)</a:t>
            </a:r>
          </a:p>
          <a:p>
            <a:pPr lvl="0"/>
            <a:r>
              <a:rPr lang="en-US" dirty="0" smtClean="0"/>
              <a:t>pallor or cyanosis</a:t>
            </a:r>
          </a:p>
          <a:p>
            <a:pPr lvl="0"/>
            <a:r>
              <a:rPr lang="en-US" dirty="0" smtClean="0"/>
              <a:t>faintness, feeling of tightness in chest</a:t>
            </a:r>
          </a:p>
          <a:p>
            <a:pPr lvl="0"/>
            <a:r>
              <a:rPr lang="en-US" dirty="0" smtClean="0"/>
              <a:t>decreased or absent breath sounds over collapsed lung</a:t>
            </a:r>
          </a:p>
          <a:p>
            <a:pPr lvl="0"/>
            <a:r>
              <a:rPr lang="en-US" dirty="0" smtClean="0"/>
              <a:t>cessation of normal chest movement of the affected side</a:t>
            </a:r>
          </a:p>
          <a:p>
            <a:pPr lvl="0"/>
            <a:r>
              <a:rPr lang="en-US" dirty="0" smtClean="0"/>
              <a:t>Open sucking wounds for open </a:t>
            </a:r>
            <a:r>
              <a:rPr lang="en-US" dirty="0" err="1" smtClean="0"/>
              <a:t>pneumothorax</a:t>
            </a:r>
            <a:endParaRPr lang="en-US" dirty="0" smtClean="0"/>
          </a:p>
          <a:p>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146</a:t>
            </a:fld>
            <a:endParaRPr lang="fr-F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Medical management</a:t>
            </a:r>
            <a:endParaRPr lang="fr-FR" sz="2400" dirty="0">
              <a:solidFill>
                <a:srgbClr val="FF0000"/>
              </a:solidFill>
            </a:endParaRPr>
          </a:p>
        </p:txBody>
      </p:sp>
      <p:sp>
        <p:nvSpPr>
          <p:cNvPr id="3" name="Content Placeholder 2"/>
          <p:cNvSpPr>
            <a:spLocks noGrp="1"/>
          </p:cNvSpPr>
          <p:nvPr>
            <p:ph idx="1"/>
          </p:nvPr>
        </p:nvSpPr>
        <p:spPr/>
        <p:txBody>
          <a:bodyPr>
            <a:normAutofit fontScale="92500"/>
          </a:bodyPr>
          <a:lstStyle/>
          <a:p>
            <a:r>
              <a:rPr lang="en-US" sz="2400" dirty="0" smtClean="0"/>
              <a:t>Management depends on its cause and severity.</a:t>
            </a:r>
          </a:p>
          <a:p>
            <a:r>
              <a:rPr lang="en-US" sz="2400" dirty="0" smtClean="0"/>
              <a:t> The goal of treatment is to evacuate the air or blood from the pleural space.</a:t>
            </a:r>
          </a:p>
          <a:p>
            <a:r>
              <a:rPr lang="en-US" sz="2400" dirty="0" smtClean="0"/>
              <a:t>If a tension pneumothorax is suspected, the patient should  </a:t>
            </a:r>
          </a:p>
          <a:p>
            <a:r>
              <a:rPr lang="en-US" sz="2400" dirty="0" smtClean="0"/>
              <a:t>immediately be given a high concentration of supplemental oxygen to treat the hypoxemia, and pulse </a:t>
            </a:r>
            <a:r>
              <a:rPr lang="en-US" sz="2400" dirty="0" err="1" smtClean="0"/>
              <a:t>oximetry</a:t>
            </a:r>
            <a:r>
              <a:rPr lang="en-US" sz="2400" dirty="0" smtClean="0"/>
              <a:t> should be used to monitor oxygen saturation.</a:t>
            </a:r>
          </a:p>
          <a:p>
            <a:r>
              <a:rPr lang="en-US" sz="2400" dirty="0" smtClean="0"/>
              <a:t> In an emergency situation, a tension </a:t>
            </a:r>
            <a:r>
              <a:rPr lang="en-US" sz="2400" dirty="0" err="1" smtClean="0"/>
              <a:t>pneumothorax</a:t>
            </a:r>
            <a:r>
              <a:rPr lang="en-US" sz="2400" dirty="0" smtClean="0"/>
              <a:t> can be de- compressed or quickly converted to a simple </a:t>
            </a:r>
            <a:r>
              <a:rPr lang="en-US" sz="2400" dirty="0" err="1" smtClean="0"/>
              <a:t>pneumothorax</a:t>
            </a:r>
            <a:r>
              <a:rPr lang="en-US" sz="2400" dirty="0" smtClean="0"/>
              <a:t> by inserting a large-bore needle (14-gauge) at the second </a:t>
            </a:r>
            <a:r>
              <a:rPr lang="en-US" sz="2400" dirty="0" err="1" smtClean="0"/>
              <a:t>intercostal</a:t>
            </a:r>
            <a:endParaRPr lang="en-US" sz="2400" dirty="0" smtClean="0"/>
          </a:p>
          <a:p>
            <a:r>
              <a:rPr lang="en-US" sz="2400" dirty="0" smtClean="0"/>
              <a:t>space, </a:t>
            </a:r>
          </a:p>
          <a:p>
            <a:endParaRPr lang="en-US" sz="2400" dirty="0" smtClean="0"/>
          </a:p>
          <a:p>
            <a:endParaRPr lang="en-US" sz="2400" dirty="0" smtClean="0"/>
          </a:p>
        </p:txBody>
      </p:sp>
      <p:sp>
        <p:nvSpPr>
          <p:cNvPr id="4" name="Date Placeholder 3"/>
          <p:cNvSpPr>
            <a:spLocks noGrp="1"/>
          </p:cNvSpPr>
          <p:nvPr>
            <p:ph type="dt" sz="half" idx="10"/>
          </p:nvPr>
        </p:nvSpPr>
        <p:spPr/>
        <p:txBody>
          <a:bodyPr/>
          <a:lstStyle/>
          <a:p>
            <a:fld id="{DA12509A-7345-4942-ADEE-47D6C8EAEA8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147</a:t>
            </a:fld>
            <a:endParaRPr lang="fr-F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lstStyle/>
          <a:p>
            <a:r>
              <a:rPr lang="en-US" sz="2800" dirty="0" smtClean="0"/>
              <a:t> chest tube is inserted to drain the ﬂuid and air.</a:t>
            </a:r>
          </a:p>
          <a:p>
            <a:r>
              <a:rPr lang="en-US" sz="2800" dirty="0" err="1" smtClean="0"/>
              <a:t>Opiod</a:t>
            </a:r>
            <a:r>
              <a:rPr lang="en-US" sz="2800" dirty="0" smtClean="0"/>
              <a:t>  analgesics administered to relieve chest pain </a:t>
            </a:r>
          </a:p>
          <a:p>
            <a:r>
              <a:rPr lang="en-US" sz="2800" dirty="0" smtClean="0"/>
              <a:t>Antibiotics usually are prescribed to combat infection from contamination.</a:t>
            </a:r>
          </a:p>
          <a:p>
            <a:r>
              <a:rPr lang="en-US" sz="2800" dirty="0" smtClean="0"/>
              <a:t> An emergency </a:t>
            </a:r>
            <a:r>
              <a:rPr lang="en-US" sz="2800" dirty="0" err="1" smtClean="0"/>
              <a:t>thoracotomy</a:t>
            </a:r>
            <a:r>
              <a:rPr lang="en-US" sz="2800" dirty="0" smtClean="0"/>
              <a:t> may also be performed in the emergency department if there is suggested cardiovascular injury</a:t>
            </a:r>
          </a:p>
          <a:p>
            <a:r>
              <a:rPr lang="en-US" sz="2800" dirty="0" smtClean="0"/>
              <a:t> </a:t>
            </a:r>
          </a:p>
          <a:p>
            <a:endParaRPr lang="fr-FR" dirty="0" smtClean="0"/>
          </a:p>
          <a:p>
            <a:endParaRPr lang="fr-FR"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148</a:t>
            </a:fld>
            <a:endParaRPr lang="fr-F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Nursing consideration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patient develops symptoms of </a:t>
            </a:r>
            <a:r>
              <a:rPr lang="en-US" dirty="0" err="1" smtClean="0"/>
              <a:t>pneumothorax</a:t>
            </a:r>
            <a:endParaRPr lang="en-US" dirty="0" smtClean="0"/>
          </a:p>
          <a:p>
            <a:pPr lvl="0"/>
            <a:r>
              <a:rPr lang="en-US" dirty="0" smtClean="0"/>
              <a:t>Remain with him and keep him as calm and quiet a possible</a:t>
            </a:r>
          </a:p>
          <a:p>
            <a:pPr lvl="0"/>
            <a:r>
              <a:rPr lang="en-US" dirty="0" smtClean="0"/>
              <a:t>Place him in a sitting position and encourage him to control the coughing</a:t>
            </a:r>
          </a:p>
          <a:p>
            <a:pPr lvl="0"/>
            <a:r>
              <a:rPr lang="en-US" dirty="0" smtClean="0"/>
              <a:t>Have another nurse notify the physician without causing alarm to patient.</a:t>
            </a:r>
          </a:p>
          <a:p>
            <a:pPr lvl="0"/>
            <a:r>
              <a:rPr lang="en-US" dirty="0" smtClean="0"/>
              <a:t>Prepare </a:t>
            </a:r>
            <a:r>
              <a:rPr lang="en-US" dirty="0" err="1" smtClean="0"/>
              <a:t>thoracocentesis</a:t>
            </a:r>
            <a:r>
              <a:rPr lang="en-US" dirty="0" smtClean="0"/>
              <a:t> equipment at the bedside</a:t>
            </a:r>
          </a:p>
          <a:p>
            <a:pPr lvl="0"/>
            <a:r>
              <a:rPr lang="en-US" dirty="0" smtClean="0"/>
              <a:t>Obtain arterial blood gases</a:t>
            </a:r>
          </a:p>
          <a:p>
            <a:pPr lvl="0"/>
            <a:r>
              <a:rPr lang="en-US" dirty="0" smtClean="0"/>
              <a:t>Administer</a:t>
            </a:r>
            <a:r>
              <a:rPr lang="en-US" baseline="-25000" dirty="0" smtClean="0"/>
              <a:t> </a:t>
            </a:r>
            <a:r>
              <a:rPr lang="en-US" dirty="0" smtClean="0"/>
              <a:t>0</a:t>
            </a:r>
            <a:r>
              <a:rPr lang="en-US" baseline="-25000" dirty="0" smtClean="0"/>
              <a:t>2 </a:t>
            </a:r>
            <a:r>
              <a:rPr lang="en-US" dirty="0" smtClean="0"/>
              <a:t>to relieve </a:t>
            </a:r>
            <a:r>
              <a:rPr lang="en-US" dirty="0" err="1" smtClean="0"/>
              <a:t>dyspnoea</a:t>
            </a:r>
            <a:r>
              <a:rPr lang="en-US" dirty="0" smtClean="0"/>
              <a:t> if necessary</a:t>
            </a:r>
          </a:p>
          <a:p>
            <a:pPr lvl="0"/>
            <a:r>
              <a:rPr lang="en-US" dirty="0" smtClean="0"/>
              <a:t>Evaluate pulse and resp. rates for indications of shock and respiratory distress.</a:t>
            </a:r>
          </a:p>
          <a:p>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149</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MECHANISM OF GASEOUS EXCHANGE</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a:bodyPr>
          <a:lstStyle/>
          <a:p>
            <a:r>
              <a:rPr lang="en-GB" sz="2400" dirty="0" smtClean="0"/>
              <a:t>Exchange of gases takes place between alveolar air and capillary blood by the process of diffussion.each gas moves in both direction through the alveolar capillary membrane by diffusion. pressure gradient of each gas causes  outward diffusion of co2 from lung capillary blood to the alveoli and inward diffusion of o2 from alveolar air to capillary blood. this exchange lowers pco2 and </a:t>
            </a:r>
            <a:r>
              <a:rPr lang="en-GB" sz="2400" dirty="0" smtClean="0">
                <a:latin typeface="Calibri" pitchFamily="34" charset="0"/>
              </a:rPr>
              <a:t>raises</a:t>
            </a:r>
            <a:r>
              <a:rPr lang="en-GB" sz="2400" dirty="0" smtClean="0"/>
              <a:t> po2.</a:t>
            </a:r>
            <a:endParaRPr lang="fr-FR" sz="2400" dirty="0"/>
          </a:p>
        </p:txBody>
      </p:sp>
      <p:sp>
        <p:nvSpPr>
          <p:cNvPr id="4" name="Date Placeholder 3"/>
          <p:cNvSpPr>
            <a:spLocks noGrp="1"/>
          </p:cNvSpPr>
          <p:nvPr>
            <p:ph type="dt" sz="half" idx="10"/>
          </p:nvPr>
        </p:nvSpPr>
        <p:spPr/>
        <p:txBody>
          <a:bodyPr/>
          <a:lstStyle/>
          <a:p>
            <a:fld id="{2D41C231-E226-4B5C-8DCC-465F447134A6}"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15</a:t>
            </a:fld>
            <a:endParaRPr lang="fr-F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150</a:t>
            </a:fld>
            <a:endParaRPr lang="fr-F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Chest tube drainage</a:t>
            </a:r>
            <a:endParaRPr lang="fr-FR" sz="2400" dirty="0">
              <a:latin typeface="+mn-lt"/>
            </a:endParaRPr>
          </a:p>
        </p:txBody>
      </p:sp>
      <p:sp>
        <p:nvSpPr>
          <p:cNvPr id="3" name="Content Placeholder 2"/>
          <p:cNvSpPr>
            <a:spLocks noGrp="1"/>
          </p:cNvSpPr>
          <p:nvPr>
            <p:ph idx="1"/>
          </p:nvPr>
        </p:nvSpPr>
        <p:spPr/>
        <p:txBody>
          <a:bodyPr>
            <a:normAutofit lnSpcReduction="10000"/>
          </a:bodyPr>
          <a:lstStyle/>
          <a:p>
            <a:pPr>
              <a:buNone/>
            </a:pPr>
            <a:r>
              <a:rPr lang="en-GB" dirty="0" smtClean="0"/>
              <a:t>              </a:t>
            </a:r>
            <a:r>
              <a:rPr lang="en-GB" dirty="0" smtClean="0">
                <a:solidFill>
                  <a:srgbClr val="FF0000"/>
                </a:solidFill>
              </a:rPr>
              <a:t>Indications</a:t>
            </a:r>
          </a:p>
          <a:p>
            <a:r>
              <a:rPr lang="en-GB" dirty="0" smtClean="0"/>
              <a:t>Re-expand the lung</a:t>
            </a:r>
          </a:p>
          <a:p>
            <a:r>
              <a:rPr lang="en-GB" dirty="0" smtClean="0"/>
              <a:t>Remove excess air fluid and blood from the pleural space</a:t>
            </a:r>
          </a:p>
          <a:p>
            <a:r>
              <a:rPr lang="en-GB" dirty="0" smtClean="0"/>
              <a:t>Treatment of pneumothorax, pleural effusion,</a:t>
            </a:r>
          </a:p>
          <a:p>
            <a:r>
              <a:rPr lang="en-GB" dirty="0" smtClean="0"/>
              <a:t>Emphysema</a:t>
            </a:r>
          </a:p>
          <a:p>
            <a:r>
              <a:rPr lang="en-US" dirty="0" smtClean="0"/>
              <a:t>Chest drainage systems have a suction source, a collection chamber for pleural drainage, and a mechanism to prevent air from reentering the chest with inhalation. </a:t>
            </a:r>
            <a:endParaRPr lang="en-GB" dirty="0" smtClean="0"/>
          </a:p>
          <a:p>
            <a:endParaRPr lang="fr-FR" dirty="0"/>
          </a:p>
        </p:txBody>
      </p:sp>
      <p:sp>
        <p:nvSpPr>
          <p:cNvPr id="4" name="Date Placeholder 3"/>
          <p:cNvSpPr>
            <a:spLocks noGrp="1"/>
          </p:cNvSpPr>
          <p:nvPr>
            <p:ph type="dt" sz="half" idx="10"/>
          </p:nvPr>
        </p:nvSpPr>
        <p:spPr/>
        <p:txBody>
          <a:bodyPr/>
          <a:lstStyle/>
          <a:p>
            <a:fld id="{405E46EA-E305-4D0D-A6DC-7B0CF9A2CBE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151</a:t>
            </a:fld>
            <a:endParaRPr lang="fr-F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types</a:t>
            </a:r>
            <a:endParaRPr lang="fr-FR" sz="2400" dirty="0">
              <a:latin typeface="+mn-lt"/>
            </a:endParaRPr>
          </a:p>
        </p:txBody>
      </p:sp>
      <p:sp>
        <p:nvSpPr>
          <p:cNvPr id="3" name="Content Placeholder 2"/>
          <p:cNvSpPr>
            <a:spLocks noGrp="1"/>
          </p:cNvSpPr>
          <p:nvPr>
            <p:ph idx="1"/>
          </p:nvPr>
        </p:nvSpPr>
        <p:spPr/>
        <p:txBody>
          <a:bodyPr>
            <a:normAutofit fontScale="92500" lnSpcReduction="20000"/>
          </a:bodyPr>
          <a:lstStyle/>
          <a:p>
            <a:r>
              <a:rPr lang="en-US" sz="2400" dirty="0" smtClean="0">
                <a:solidFill>
                  <a:srgbClr val="FF0000"/>
                </a:solidFill>
              </a:rPr>
              <a:t>Water Seal Chest Drainage Systems(</a:t>
            </a:r>
            <a:r>
              <a:rPr lang="en-US" sz="2400" dirty="0" smtClean="0"/>
              <a:t> wet suction) </a:t>
            </a:r>
          </a:p>
          <a:p>
            <a:r>
              <a:rPr lang="en-US" sz="2400" dirty="0" smtClean="0"/>
              <a:t>has three chambers: a collection chamber, a water seal chamber, and a wet suction control chamber. </a:t>
            </a:r>
          </a:p>
          <a:p>
            <a:r>
              <a:rPr lang="en-US" sz="2400" dirty="0" smtClean="0"/>
              <a:t>The collection chamber acts as a reservoir for fluid draining from the chest tube.</a:t>
            </a:r>
          </a:p>
          <a:p>
            <a:r>
              <a:rPr lang="en-US" sz="2400" dirty="0" smtClean="0"/>
              <a:t> It is graduated to permit easy measurement of drainage.. </a:t>
            </a:r>
          </a:p>
          <a:p>
            <a:r>
              <a:rPr lang="en-US" sz="2400" dirty="0" smtClean="0"/>
              <a:t>The suction control chamber regulates the amount of negative pressure applied to the chest.</a:t>
            </a:r>
          </a:p>
          <a:p>
            <a:r>
              <a:rPr lang="en-US" sz="2400" dirty="0" smtClean="0"/>
              <a:t> The amount of suction is determined by the water level.</a:t>
            </a:r>
          </a:p>
          <a:p>
            <a:r>
              <a:rPr lang="en-US" sz="2400" dirty="0" smtClean="0"/>
              <a:t> It is generally set at 20-cm water; adding more fluid results in more suction. After the suction is turned on, bubbling appears in the suction chamber..</a:t>
            </a:r>
          </a:p>
          <a:p>
            <a:r>
              <a:rPr lang="en-US" sz="2400" dirty="0" smtClean="0"/>
              <a:t> The water seal chamber has a one-way valve or water seal that prevents air from moving back into the chest. </a:t>
            </a:r>
            <a:endParaRPr lang="fr-FR" sz="2400" dirty="0"/>
          </a:p>
        </p:txBody>
      </p:sp>
      <p:sp>
        <p:nvSpPr>
          <p:cNvPr id="4" name="Date Placeholder 3"/>
          <p:cNvSpPr>
            <a:spLocks noGrp="1"/>
          </p:cNvSpPr>
          <p:nvPr>
            <p:ph type="dt" sz="half" idx="10"/>
          </p:nvPr>
        </p:nvSpPr>
        <p:spPr/>
        <p:txBody>
          <a:bodyPr/>
          <a:lstStyle/>
          <a:p>
            <a:fld id="{13FC86FE-0C98-459E-8803-6248AA6A4617}"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152</a:t>
            </a:fld>
            <a:endParaRPr lang="fr-F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Dry Suction Water Seal Systems</a:t>
            </a:r>
          </a:p>
          <a:p>
            <a:r>
              <a:rPr lang="en-US" dirty="0" smtClean="0">
                <a:solidFill>
                  <a:srgbClr val="FF0000"/>
                </a:solidFill>
              </a:rPr>
              <a:t>. </a:t>
            </a:r>
            <a:r>
              <a:rPr lang="en-US" dirty="0" smtClean="0"/>
              <a:t>Water is not needed for suction as it is in the wet system</a:t>
            </a:r>
          </a:p>
          <a:p>
            <a:r>
              <a:rPr lang="en-US" dirty="0" smtClean="0"/>
              <a:t> the regulator dial allows the desired level of suction to be dialed</a:t>
            </a:r>
          </a:p>
          <a:p>
            <a:r>
              <a:rPr lang="en-US" dirty="0" smtClean="0">
                <a:solidFill>
                  <a:srgbClr val="FF0000"/>
                </a:solidFill>
              </a:rPr>
              <a:t>Dry Suction with a One-Way Valve System. </a:t>
            </a:r>
            <a:r>
              <a:rPr lang="en-US" dirty="0" smtClean="0"/>
              <a:t>This system has a collection chamber, a one-way mechanical valve, and a dry suction control chamber. </a:t>
            </a:r>
          </a:p>
          <a:p>
            <a:r>
              <a:rPr lang="en-US" dirty="0" smtClean="0"/>
              <a:t>The valve acts in the same way as a water seal and permits air to leave the chest but prevents it from moving back into the pleural space. </a:t>
            </a:r>
          </a:p>
          <a:p>
            <a:r>
              <a:rPr lang="en-US" dirty="0" smtClean="0"/>
              <a:t>This model lacks a water seal chamber and therefore has the advantage of a system that operates without water.</a:t>
            </a:r>
          </a:p>
          <a:p>
            <a:r>
              <a:rPr lang="en-US" dirty="0" smtClean="0"/>
              <a:t>useful for the patient who is ambulating or being transported.</a:t>
            </a:r>
            <a:endParaRPr lang="fr-FR" dirty="0"/>
          </a:p>
        </p:txBody>
      </p:sp>
      <p:sp>
        <p:nvSpPr>
          <p:cNvPr id="4" name="Date Placeholder 3"/>
          <p:cNvSpPr>
            <a:spLocks noGrp="1"/>
          </p:cNvSpPr>
          <p:nvPr>
            <p:ph type="dt" sz="half" idx="10"/>
          </p:nvPr>
        </p:nvSpPr>
        <p:spPr/>
        <p:txBody>
          <a:bodyPr/>
          <a:lstStyle/>
          <a:p>
            <a:fld id="{D1291D32-4549-4F69-94A0-B50270F98F0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153</a:t>
            </a:fld>
            <a:endParaRPr lang="fr-F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latin typeface="+mn-lt"/>
              </a:rPr>
              <a:t>GUIDELINES FOR MANAGING CHEST DRAINAGE SYSTEMS</a:t>
            </a:r>
            <a:r>
              <a:rPr lang="en-US" sz="2400" dirty="0" smtClean="0">
                <a:latin typeface="+mn-lt"/>
              </a:rPr>
              <a:t/>
            </a:r>
            <a:br>
              <a:rPr lang="en-US" sz="2400" dirty="0" smtClean="0">
                <a:latin typeface="+mn-lt"/>
              </a:rPr>
            </a:br>
            <a:endParaRPr lang="fr-FR" sz="2400" dirty="0">
              <a:latin typeface="+mn-lt"/>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t>1• Verify that all connection tubes are patent and connected securely. </a:t>
            </a:r>
          </a:p>
          <a:p>
            <a:pPr>
              <a:buNone/>
            </a:pPr>
            <a:r>
              <a:rPr lang="en-US" dirty="0" smtClean="0"/>
              <a:t>2 • Assess that the water seal is intact when using a wet suction system and assess the regulator dial in dry suction systems.</a:t>
            </a:r>
          </a:p>
          <a:p>
            <a:pPr>
              <a:buNone/>
            </a:pPr>
            <a:r>
              <a:rPr lang="en-US" dirty="0" smtClean="0"/>
              <a:t>3 • Monitor characteristics of drainage including color, amount, and consistency. Assess for signiﬁcant increases or decreases in drainage output.</a:t>
            </a:r>
          </a:p>
          <a:p>
            <a:pPr>
              <a:buNone/>
            </a:pPr>
            <a:r>
              <a:rPr lang="en-US" dirty="0" smtClean="0"/>
              <a:t> 4• Note ﬂuctuations in the water seal chamber for wet suction systems.</a:t>
            </a:r>
          </a:p>
          <a:p>
            <a:pPr>
              <a:buNone/>
            </a:pPr>
            <a:r>
              <a:rPr lang="en-US" dirty="0" smtClean="0"/>
              <a:t> 5• Keep system below the patient’s chest level.</a:t>
            </a:r>
          </a:p>
          <a:p>
            <a:pPr>
              <a:buNone/>
            </a:pPr>
            <a:r>
              <a:rPr lang="en-US" dirty="0" smtClean="0"/>
              <a:t> 6• Keep suction at level ordered.</a:t>
            </a:r>
          </a:p>
          <a:p>
            <a:pPr>
              <a:buNone/>
            </a:pPr>
            <a:r>
              <a:rPr lang="en-US" dirty="0" smtClean="0"/>
              <a:t>7 • Maintain appropriate ﬂuid in water seal for wet suction systems.</a:t>
            </a:r>
            <a:endParaRPr lang="fr-FR" dirty="0"/>
          </a:p>
        </p:txBody>
      </p:sp>
      <p:sp>
        <p:nvSpPr>
          <p:cNvPr id="4" name="Date Placeholder 3"/>
          <p:cNvSpPr>
            <a:spLocks noGrp="1"/>
          </p:cNvSpPr>
          <p:nvPr>
            <p:ph type="dt" sz="half" idx="10"/>
          </p:nvPr>
        </p:nvSpPr>
        <p:spPr/>
        <p:txBody>
          <a:bodyPr/>
          <a:lstStyle/>
          <a:p>
            <a:fld id="{92DB801D-842D-4C0F-A04E-93F8CA085BF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154</a:t>
            </a:fld>
            <a:endParaRPr lang="fr-F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lnSpcReduction="10000"/>
          </a:bodyPr>
          <a:lstStyle/>
          <a:p>
            <a:r>
              <a:rPr lang="en-US" sz="2400" dirty="0" smtClean="0"/>
              <a:t>8. Ensure that the drainage tubing does not kink, loop, or interfere with the patient’s movements.</a:t>
            </a:r>
          </a:p>
          <a:p>
            <a:r>
              <a:rPr lang="en-US" sz="2400" dirty="0" smtClean="0"/>
              <a:t>9. Encourage the patient to assume a comfortable position with good body alignment. </a:t>
            </a:r>
          </a:p>
          <a:p>
            <a:r>
              <a:rPr lang="en-US" sz="2400" dirty="0" smtClean="0"/>
              <a:t>10Assist patient with ROM exercises on the affected arm 11.Observe for air leaks in the drainage system; they are indicated by constant bubbling in the water seal chamber</a:t>
            </a:r>
          </a:p>
          <a:p>
            <a:r>
              <a:rPr lang="en-US" sz="2400" dirty="0" smtClean="0"/>
              <a:t>12.Observe and immediately report rapid and shallow breathing, cyanosis,, symptoms of hemorrhage, or signiﬁcant changes in vital signs.</a:t>
            </a:r>
          </a:p>
          <a:p>
            <a:pPr>
              <a:buNone/>
            </a:pPr>
            <a:r>
              <a:rPr lang="en-US" sz="2400" dirty="0" smtClean="0"/>
              <a:t>    13.Encourage and assist the patient to turn, cough, and take deep breaths.</a:t>
            </a:r>
          </a:p>
          <a:p>
            <a:endParaRPr lang="en-US" sz="2400" dirty="0" smtClean="0"/>
          </a:p>
          <a:p>
            <a:endParaRPr lang="en-US" sz="2400" dirty="0" smtClean="0"/>
          </a:p>
          <a:p>
            <a:endParaRPr lang="fr-FR" dirty="0"/>
          </a:p>
        </p:txBody>
      </p:sp>
      <p:sp>
        <p:nvSpPr>
          <p:cNvPr id="4" name="Date Placeholder 3"/>
          <p:cNvSpPr>
            <a:spLocks noGrp="1"/>
          </p:cNvSpPr>
          <p:nvPr>
            <p:ph type="dt" sz="half" idx="10"/>
          </p:nvPr>
        </p:nvSpPr>
        <p:spPr/>
        <p:txBody>
          <a:bodyPr/>
          <a:lstStyle/>
          <a:p>
            <a:fld id="{8FC9A8B0-A46D-444A-8D39-E6A6E3C556C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155</a:t>
            </a:fld>
            <a:endParaRPr lang="fr-F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t>ATELECTASIS</a:t>
            </a:r>
            <a:endParaRPr lang="en-US" sz="2400" dirty="0"/>
          </a:p>
        </p:txBody>
      </p:sp>
      <p:sp>
        <p:nvSpPr>
          <p:cNvPr id="3" name="Content Placeholder 2"/>
          <p:cNvSpPr>
            <a:spLocks noGrp="1"/>
          </p:cNvSpPr>
          <p:nvPr>
            <p:ph idx="1"/>
          </p:nvPr>
        </p:nvSpPr>
        <p:spPr>
          <a:xfrm>
            <a:off x="457200" y="533400"/>
            <a:ext cx="8229600" cy="6096000"/>
          </a:xfrm>
        </p:spPr>
        <p:txBody>
          <a:bodyPr>
            <a:normAutofit fontScale="25000" lnSpcReduction="20000"/>
          </a:bodyPr>
          <a:lstStyle/>
          <a:p>
            <a:pPr>
              <a:buNone/>
            </a:pPr>
            <a:r>
              <a:rPr lang="en-US" sz="11200" dirty="0" smtClean="0"/>
              <a:t>Refers to closure or collapse of the alveoli </a:t>
            </a:r>
            <a:endParaRPr lang="en-US" sz="11200" dirty="0"/>
          </a:p>
          <a:p>
            <a:pPr>
              <a:buNone/>
            </a:pPr>
            <a:r>
              <a:rPr lang="en-US" sz="11200" dirty="0" smtClean="0"/>
              <a:t>may </a:t>
            </a:r>
            <a:r>
              <a:rPr lang="en-US" sz="11200" dirty="0"/>
              <a:t>be acute </a:t>
            </a:r>
            <a:r>
              <a:rPr lang="en-US" sz="11200" dirty="0" smtClean="0"/>
              <a:t>or chronic in its onset </a:t>
            </a:r>
          </a:p>
          <a:p>
            <a:pPr>
              <a:buNone/>
            </a:pPr>
            <a:r>
              <a:rPr lang="en-US" sz="11200" dirty="0" smtClean="0"/>
              <a:t>PATHOPHYSIOLOGY</a:t>
            </a:r>
          </a:p>
          <a:p>
            <a:pPr>
              <a:buNone/>
            </a:pPr>
            <a:r>
              <a:rPr lang="en-US" sz="11200" dirty="0" smtClean="0"/>
              <a:t>The </a:t>
            </a:r>
            <a:r>
              <a:rPr lang="en-US" sz="11200" dirty="0"/>
              <a:t>trapped alveolar air </a:t>
            </a:r>
            <a:r>
              <a:rPr lang="en-US" sz="11200" dirty="0" smtClean="0"/>
              <a:t>becomes absorbed </a:t>
            </a:r>
            <a:r>
              <a:rPr lang="en-US" sz="11200" dirty="0"/>
              <a:t>into the bloodstream, but outside air cannot </a:t>
            </a:r>
            <a:r>
              <a:rPr lang="en-US" sz="11200" dirty="0" smtClean="0"/>
              <a:t>replace the </a:t>
            </a:r>
            <a:r>
              <a:rPr lang="en-US" sz="11200" dirty="0"/>
              <a:t>absorbed air because of the </a:t>
            </a:r>
            <a:r>
              <a:rPr lang="en-US" sz="11200" dirty="0" smtClean="0"/>
              <a:t>blockage</a:t>
            </a:r>
            <a:r>
              <a:rPr lang="en-US" sz="11200" dirty="0"/>
              <a:t> </a:t>
            </a:r>
            <a:r>
              <a:rPr lang="en-US" sz="11200" dirty="0" smtClean="0"/>
              <a:t>thus  the  isolated </a:t>
            </a:r>
            <a:r>
              <a:rPr lang="en-US" sz="11200" dirty="0"/>
              <a:t>portion of the lung becomes airless and the alveoli collapse.</a:t>
            </a:r>
          </a:p>
          <a:p>
            <a:pPr>
              <a:buNone/>
            </a:pPr>
            <a:r>
              <a:rPr lang="en-US" sz="11200" dirty="0" smtClean="0"/>
              <a:t>CAUSES:</a:t>
            </a:r>
          </a:p>
          <a:p>
            <a:pPr>
              <a:buFont typeface="Wingdings" pitchFamily="2" charset="2"/>
              <a:buChar char="ü"/>
            </a:pPr>
            <a:r>
              <a:rPr lang="en-US" sz="11200" dirty="0" smtClean="0"/>
              <a:t> retained secretions</a:t>
            </a:r>
          </a:p>
          <a:p>
            <a:pPr>
              <a:buFont typeface="Wingdings" pitchFamily="2" charset="2"/>
              <a:buChar char="ü"/>
            </a:pPr>
            <a:r>
              <a:rPr lang="en-US" sz="11200" dirty="0" smtClean="0"/>
              <a:t> pain</a:t>
            </a:r>
          </a:p>
          <a:p>
            <a:pPr>
              <a:buFont typeface="Wingdings" pitchFamily="2" charset="2"/>
              <a:buChar char="ü"/>
            </a:pPr>
            <a:r>
              <a:rPr lang="en-US" sz="11200" dirty="0" smtClean="0"/>
              <a:t> </a:t>
            </a:r>
            <a:r>
              <a:rPr lang="en-US" sz="11200" dirty="0"/>
              <a:t>alterations in small airway </a:t>
            </a:r>
            <a:r>
              <a:rPr lang="en-US" sz="11200" dirty="0" smtClean="0"/>
              <a:t>function</a:t>
            </a:r>
          </a:p>
          <a:p>
            <a:pPr>
              <a:buFont typeface="Wingdings" pitchFamily="2" charset="2"/>
              <a:buChar char="ü"/>
            </a:pPr>
            <a:r>
              <a:rPr lang="en-US" sz="11200" dirty="0" smtClean="0"/>
              <a:t> prolonged supine positioning</a:t>
            </a:r>
          </a:p>
          <a:p>
            <a:pPr>
              <a:buFont typeface="Wingdings" pitchFamily="2" charset="2"/>
              <a:buChar char="ü"/>
            </a:pPr>
            <a:r>
              <a:rPr lang="en-US" sz="11200" dirty="0" smtClean="0"/>
              <a:t>increased </a:t>
            </a:r>
            <a:r>
              <a:rPr lang="en-US" sz="11200" dirty="0"/>
              <a:t>abdominal </a:t>
            </a:r>
            <a:r>
              <a:rPr lang="en-US" sz="11200" dirty="0" smtClean="0"/>
              <a:t>pressure</a:t>
            </a:r>
          </a:p>
          <a:p>
            <a:pPr>
              <a:buFont typeface="Wingdings" pitchFamily="2" charset="2"/>
              <a:buChar char="ü"/>
            </a:pPr>
            <a:endParaRPr lang="en-US" sz="9600" dirty="0"/>
          </a:p>
          <a:p>
            <a:pPr>
              <a:buNone/>
            </a:pPr>
            <a:endParaRPr lang="en-US" sz="5600" b="1" dirty="0" smtClean="0"/>
          </a:p>
        </p:txBody>
      </p:sp>
    </p:spTree>
    <p:extLst>
      <p:ext uri="{BB962C8B-B14F-4D97-AF65-F5344CB8AC3E}">
        <p14:creationId xmlns:p14="http://schemas.microsoft.com/office/powerpoint/2010/main" val="27628097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endParaRPr lang="en-US" sz="2400" dirty="0"/>
          </a:p>
        </p:txBody>
      </p:sp>
      <p:sp>
        <p:nvSpPr>
          <p:cNvPr id="3" name="Content Placeholder 2"/>
          <p:cNvSpPr>
            <a:spLocks noGrp="1"/>
          </p:cNvSpPr>
          <p:nvPr>
            <p:ph idx="1"/>
          </p:nvPr>
        </p:nvSpPr>
        <p:spPr>
          <a:xfrm>
            <a:off x="457200" y="609600"/>
            <a:ext cx="8229600" cy="5943600"/>
          </a:xfrm>
        </p:spPr>
        <p:txBody>
          <a:bodyPr>
            <a:normAutofit/>
          </a:bodyPr>
          <a:lstStyle/>
          <a:p>
            <a:pPr>
              <a:buFont typeface="Wingdings" pitchFamily="2" charset="2"/>
              <a:buChar char="ü"/>
            </a:pPr>
            <a:r>
              <a:rPr lang="en-US" dirty="0" smtClean="0"/>
              <a:t>reduced lung volumes due to musculoskeletal or neurologic disorders </a:t>
            </a:r>
          </a:p>
          <a:p>
            <a:pPr>
              <a:buFont typeface="Wingdings" pitchFamily="2" charset="2"/>
              <a:buChar char="ü"/>
            </a:pPr>
            <a:r>
              <a:rPr lang="en-US" dirty="0" smtClean="0"/>
              <a:t> specific surgical procedures (</a:t>
            </a:r>
            <a:r>
              <a:rPr lang="en-US" dirty="0" err="1" smtClean="0"/>
              <a:t>eg</a:t>
            </a:r>
            <a:r>
              <a:rPr lang="en-US" dirty="0" smtClean="0"/>
              <a:t>, upper abdominal,</a:t>
            </a:r>
          </a:p>
          <a:p>
            <a:pPr>
              <a:buNone/>
            </a:pPr>
            <a:r>
              <a:rPr lang="en-US" dirty="0" smtClean="0"/>
              <a:t>thoracic, or open heart surgery)</a:t>
            </a:r>
          </a:p>
          <a:p>
            <a:pPr>
              <a:buFont typeface="Wingdings" pitchFamily="2" charset="2"/>
              <a:buChar char="ü"/>
            </a:pPr>
            <a:r>
              <a:rPr lang="en-US" dirty="0" smtClean="0"/>
              <a:t> Persistent low lung volumes, secretions or a mass obstructing or impeding airflow</a:t>
            </a:r>
          </a:p>
          <a:p>
            <a:pPr>
              <a:buFont typeface="Wingdings" pitchFamily="2" charset="2"/>
              <a:buChar char="ü"/>
            </a:pPr>
            <a:r>
              <a:rPr lang="en-US" dirty="0" smtClean="0"/>
              <a:t>Compression of lung tissue may all cause collapse or obstruction of the airways</a:t>
            </a:r>
          </a:p>
        </p:txBody>
      </p:sp>
    </p:spTree>
    <p:extLst>
      <p:ext uri="{BB962C8B-B14F-4D97-AF65-F5344CB8AC3E}">
        <p14:creationId xmlns:p14="http://schemas.microsoft.com/office/powerpoint/2010/main" val="20949031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96000"/>
          </a:xfrm>
        </p:spPr>
        <p:txBody>
          <a:bodyPr>
            <a:normAutofit fontScale="92500" lnSpcReduction="20000"/>
          </a:bodyPr>
          <a:lstStyle/>
          <a:p>
            <a:pPr>
              <a:buNone/>
            </a:pPr>
            <a:r>
              <a:rPr lang="en-US" dirty="0" smtClean="0"/>
              <a:t>The causes of </a:t>
            </a:r>
            <a:r>
              <a:rPr lang="en-US" dirty="0" err="1" smtClean="0"/>
              <a:t>atelectasis</a:t>
            </a:r>
            <a:r>
              <a:rPr lang="en-US" dirty="0" smtClean="0"/>
              <a:t> in  postoperative patients </a:t>
            </a:r>
          </a:p>
          <a:p>
            <a:pPr>
              <a:buFont typeface="Wingdings" pitchFamily="2" charset="2"/>
              <a:buChar char="ü"/>
            </a:pPr>
            <a:r>
              <a:rPr lang="en-US" dirty="0" smtClean="0"/>
              <a:t>low tidal breathing- results from the effects of anesthesia or analgesic agents</a:t>
            </a:r>
          </a:p>
          <a:p>
            <a:pPr>
              <a:buFont typeface="Wingdings" pitchFamily="2" charset="2"/>
              <a:buChar char="ü"/>
            </a:pPr>
            <a:r>
              <a:rPr lang="en-US" dirty="0" smtClean="0"/>
              <a:t> supine positioning</a:t>
            </a:r>
          </a:p>
          <a:p>
            <a:pPr>
              <a:buFont typeface="Wingdings" pitchFamily="2" charset="2"/>
              <a:buChar char="ü"/>
            </a:pPr>
            <a:r>
              <a:rPr lang="en-US" dirty="0" smtClean="0"/>
              <a:t> retention of secretions,</a:t>
            </a:r>
          </a:p>
          <a:p>
            <a:pPr>
              <a:buFont typeface="Wingdings" pitchFamily="2" charset="2"/>
              <a:buChar char="ü"/>
            </a:pPr>
            <a:r>
              <a:rPr lang="en-US" dirty="0" smtClean="0"/>
              <a:t>airway obstruction</a:t>
            </a:r>
          </a:p>
          <a:p>
            <a:pPr>
              <a:buFont typeface="Wingdings" pitchFamily="2" charset="2"/>
              <a:buChar char="ü"/>
            </a:pPr>
            <a:r>
              <a:rPr lang="en-US" dirty="0" smtClean="0"/>
              <a:t>impaired cough reflex / reluctant to cough because </a:t>
            </a:r>
            <a:r>
              <a:rPr lang="en-US" dirty="0" err="1" smtClean="0"/>
              <a:t>ofpain</a:t>
            </a:r>
            <a:r>
              <a:rPr lang="en-US" dirty="0" smtClean="0"/>
              <a:t>. </a:t>
            </a:r>
          </a:p>
          <a:p>
            <a:pPr>
              <a:buFont typeface="Wingdings" pitchFamily="2" charset="2"/>
              <a:buChar char="ü"/>
            </a:pPr>
            <a:r>
              <a:rPr lang="en-US" dirty="0" smtClean="0"/>
              <a:t>Restriction of  normal lung expansion on inspiration as a result of:</a:t>
            </a:r>
          </a:p>
          <a:p>
            <a:pPr>
              <a:buFont typeface="Wingdings" pitchFamily="2" charset="2"/>
              <a:buChar char="ü"/>
            </a:pPr>
            <a:r>
              <a:rPr lang="en-US" dirty="0" smtClean="0"/>
              <a:t>Pressure from-pleural effusion, </a:t>
            </a:r>
            <a:r>
              <a:rPr lang="en-US" dirty="0" err="1" smtClean="0"/>
              <a:t>pneumothorax</a:t>
            </a:r>
            <a:r>
              <a:rPr lang="en-US" dirty="0" smtClean="0"/>
              <a:t> or </a:t>
            </a:r>
            <a:r>
              <a:rPr lang="en-US" dirty="0" err="1" smtClean="0"/>
              <a:t>hemothorax</a:t>
            </a:r>
            <a:r>
              <a:rPr lang="en-US" dirty="0" smtClean="0"/>
              <a:t>.</a:t>
            </a:r>
          </a:p>
          <a:p>
            <a:pPr>
              <a:buFont typeface="Wingdings" pitchFamily="2" charset="2"/>
              <a:buChar char="ü"/>
            </a:pPr>
            <a:r>
              <a:rPr lang="en-US" dirty="0" err="1" smtClean="0"/>
              <a:t>Excassive</a:t>
            </a:r>
            <a:r>
              <a:rPr lang="en-US" dirty="0" smtClean="0"/>
              <a:t> sedation</a:t>
            </a:r>
          </a:p>
          <a:p>
            <a:endParaRPr lang="en-US" dirty="0"/>
          </a:p>
        </p:txBody>
      </p:sp>
    </p:spTree>
    <p:extLst>
      <p:ext uri="{BB962C8B-B14F-4D97-AF65-F5344CB8AC3E}">
        <p14:creationId xmlns:p14="http://schemas.microsoft.com/office/powerpoint/2010/main" val="39882895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
            </a:r>
            <a:br>
              <a:rPr lang="en-US" dirty="0" smtClean="0"/>
            </a:br>
            <a:r>
              <a:rPr lang="en-US" sz="2700" dirty="0" smtClean="0"/>
              <a:t>CLINICAL MANIFESTATIONS</a:t>
            </a:r>
            <a:r>
              <a:rPr lang="en-US" dirty="0" smtClean="0"/>
              <a:t/>
            </a:r>
            <a:br>
              <a:rPr lang="en-US" dirty="0" smtClean="0"/>
            </a:br>
            <a:endParaRPr lang="en-US" dirty="0"/>
          </a:p>
        </p:txBody>
      </p:sp>
      <p:sp>
        <p:nvSpPr>
          <p:cNvPr id="3" name="Content Placeholder 2"/>
          <p:cNvSpPr>
            <a:spLocks noGrp="1"/>
          </p:cNvSpPr>
          <p:nvPr>
            <p:ph idx="1"/>
          </p:nvPr>
        </p:nvSpPr>
        <p:spPr>
          <a:xfrm>
            <a:off x="457200" y="685800"/>
            <a:ext cx="8229600" cy="5943600"/>
          </a:xfrm>
        </p:spPr>
        <p:txBody>
          <a:bodyPr>
            <a:normAutofit/>
          </a:bodyPr>
          <a:lstStyle/>
          <a:p>
            <a:r>
              <a:rPr lang="en-US" dirty="0" smtClean="0"/>
              <a:t>Cough</a:t>
            </a:r>
          </a:p>
          <a:p>
            <a:r>
              <a:rPr lang="en-US" dirty="0" smtClean="0"/>
              <a:t>sputum production</a:t>
            </a:r>
          </a:p>
          <a:p>
            <a:r>
              <a:rPr lang="en-US" dirty="0" smtClean="0"/>
              <a:t> low-grade fever</a:t>
            </a:r>
          </a:p>
          <a:p>
            <a:r>
              <a:rPr lang="en-US" dirty="0" smtClean="0"/>
              <a:t>Respiratory distress</a:t>
            </a:r>
          </a:p>
          <a:p>
            <a:r>
              <a:rPr lang="en-US" dirty="0" err="1" smtClean="0"/>
              <a:t>Dyspnea</a:t>
            </a:r>
            <a:endParaRPr lang="en-US" dirty="0" smtClean="0"/>
          </a:p>
          <a:p>
            <a:r>
              <a:rPr lang="en-US" dirty="0" smtClean="0"/>
              <a:t>Tachycardia</a:t>
            </a:r>
          </a:p>
          <a:p>
            <a:r>
              <a:rPr lang="en-US" dirty="0" err="1" smtClean="0"/>
              <a:t>Tachypnea</a:t>
            </a:r>
            <a:endParaRPr lang="en-US" dirty="0" smtClean="0"/>
          </a:p>
          <a:p>
            <a:r>
              <a:rPr lang="en-US" dirty="0" smtClean="0"/>
              <a:t>pleural pain</a:t>
            </a:r>
          </a:p>
          <a:p>
            <a:r>
              <a:rPr lang="en-US" dirty="0" smtClean="0"/>
              <a:t> central  cyanosis</a:t>
            </a:r>
          </a:p>
          <a:p>
            <a:endParaRPr lang="en-US" b="1" dirty="0" smtClean="0"/>
          </a:p>
          <a:p>
            <a:endParaRPr lang="en-US" dirty="0" smtClean="0"/>
          </a:p>
          <a:p>
            <a:endParaRPr lang="en-US" dirty="0"/>
          </a:p>
        </p:txBody>
      </p:sp>
    </p:spTree>
    <p:extLst>
      <p:ext uri="{BB962C8B-B14F-4D97-AF65-F5344CB8AC3E}">
        <p14:creationId xmlns:p14="http://schemas.microsoft.com/office/powerpoint/2010/main" val="423060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Physiological variables affecting respiration</a:t>
            </a:r>
            <a:r>
              <a:rPr lang="en-US" dirty="0" smtClean="0"/>
              <a:t/>
            </a:r>
            <a:br>
              <a:rPr lang="en-US" dirty="0" smtClean="0"/>
            </a:br>
            <a:endParaRPr lang="fr-FR"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FF0000"/>
                </a:solidFill>
              </a:rPr>
              <a:t>Elasticity</a:t>
            </a:r>
            <a:r>
              <a:rPr lang="en-US" dirty="0" smtClean="0"/>
              <a:t>. Elasticity is the term used to describe the ability of the lung to return to its normal shape after each breath. Loss of elasticity of the connective tissue in the lungs necessitates forced expiration and increased effort on inspiration.</a:t>
            </a:r>
          </a:p>
          <a:p>
            <a:pPr>
              <a:buNone/>
            </a:pPr>
            <a:r>
              <a:rPr lang="en-US" dirty="0" smtClean="0">
                <a:solidFill>
                  <a:srgbClr val="FF0000"/>
                </a:solidFill>
              </a:rPr>
              <a:t>Compliance</a:t>
            </a:r>
            <a:r>
              <a:rPr lang="en-US" dirty="0" smtClean="0"/>
              <a:t>. This is a measure of the distensibility of the lungs, i.e. the effort required to inflate the alveoli. When compliance is low the effort needed to inflate the lungs is greater than normal, e.g. in some diseases where elasticity is reduced or when insufficient surfactant is present. It should be noted that compliance and elasticity are opposing forces.</a:t>
            </a:r>
          </a:p>
          <a:p>
            <a:pPr>
              <a:buNone/>
            </a:pPr>
            <a:endParaRPr lang="fr-FR" dirty="0"/>
          </a:p>
        </p:txBody>
      </p:sp>
      <p:sp>
        <p:nvSpPr>
          <p:cNvPr id="4" name="Date Placeholder 3"/>
          <p:cNvSpPr>
            <a:spLocks noGrp="1"/>
          </p:cNvSpPr>
          <p:nvPr>
            <p:ph type="dt" sz="half" idx="10"/>
          </p:nvPr>
        </p:nvSpPr>
        <p:spPr/>
        <p:txBody>
          <a:bodyPr/>
          <a:lstStyle/>
          <a:p>
            <a:fld id="{E0264804-76DB-4EDE-9BC7-CC25F58388E1}"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16</a:t>
            </a:fld>
            <a:endParaRPr lang="fr-F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dirty="0" smtClean="0"/>
              <a:t>DIAGNOSIS</a:t>
            </a:r>
            <a:endParaRPr lang="en-US" sz="3200" dirty="0"/>
          </a:p>
        </p:txBody>
      </p:sp>
      <p:sp>
        <p:nvSpPr>
          <p:cNvPr id="3" name="Content Placeholder 2"/>
          <p:cNvSpPr>
            <a:spLocks noGrp="1"/>
          </p:cNvSpPr>
          <p:nvPr>
            <p:ph idx="1"/>
          </p:nvPr>
        </p:nvSpPr>
        <p:spPr>
          <a:xfrm>
            <a:off x="457200" y="609600"/>
            <a:ext cx="8229600" cy="6019800"/>
          </a:xfrm>
        </p:spPr>
        <p:txBody>
          <a:bodyPr>
            <a:normAutofit/>
          </a:bodyPr>
          <a:lstStyle/>
          <a:p>
            <a:r>
              <a:rPr lang="en-US" dirty="0" smtClean="0"/>
              <a:t>Decreased breath sounds and crackles are heard over the affected area</a:t>
            </a:r>
          </a:p>
          <a:p>
            <a:r>
              <a:rPr lang="en-US" dirty="0" smtClean="0"/>
              <a:t> X-ray findings-Patchy infiltrates, consolidated areas</a:t>
            </a:r>
          </a:p>
          <a:p>
            <a:r>
              <a:rPr lang="en-US" dirty="0" smtClean="0"/>
              <a:t>Hypoxemia- by  pulse </a:t>
            </a:r>
            <a:r>
              <a:rPr lang="en-US" dirty="0" err="1" smtClean="0"/>
              <a:t>oximetry</a:t>
            </a:r>
            <a:r>
              <a:rPr lang="en-US" dirty="0" smtClean="0"/>
              <a:t>-(SpO2) may demonstrate a low saturation of hemoglobin with oxygen (less than 90%)  OR a lower-than-normal partial pressure of arterial oxygen (PaO2).</a:t>
            </a:r>
          </a:p>
        </p:txBody>
      </p:sp>
    </p:spTree>
    <p:extLst>
      <p:ext uri="{BB962C8B-B14F-4D97-AF65-F5344CB8AC3E}">
        <p14:creationId xmlns:p14="http://schemas.microsoft.com/office/powerpoint/2010/main" val="345039116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dirty="0" smtClean="0"/>
              <a:t>PREVENTION AND MANAGEMENT</a:t>
            </a:r>
            <a:endParaRPr lang="en-US" sz="3200" dirty="0"/>
          </a:p>
        </p:txBody>
      </p:sp>
      <p:sp>
        <p:nvSpPr>
          <p:cNvPr id="3" name="Content Placeholder 2"/>
          <p:cNvSpPr>
            <a:spLocks noGrp="1"/>
          </p:cNvSpPr>
          <p:nvPr>
            <p:ph idx="1"/>
          </p:nvPr>
        </p:nvSpPr>
        <p:spPr>
          <a:xfrm>
            <a:off x="457200" y="685800"/>
            <a:ext cx="8229600" cy="5943600"/>
          </a:xfrm>
        </p:spPr>
        <p:txBody>
          <a:bodyPr>
            <a:noAutofit/>
          </a:bodyPr>
          <a:lstStyle/>
          <a:p>
            <a:pPr>
              <a:buNone/>
            </a:pPr>
            <a:r>
              <a:rPr lang="en-US" dirty="0" smtClean="0"/>
              <a:t>GOAL- to improve ventilation and remove secretions</a:t>
            </a:r>
          </a:p>
          <a:p>
            <a:r>
              <a:rPr lang="en-US" dirty="0" smtClean="0"/>
              <a:t>Frequent turning</a:t>
            </a:r>
          </a:p>
          <a:p>
            <a:r>
              <a:rPr lang="en-US" dirty="0" smtClean="0"/>
              <a:t>Frequent suctioning /</a:t>
            </a:r>
            <a:r>
              <a:rPr lang="en-US" dirty="0" err="1" smtClean="0"/>
              <a:t>nebulization</a:t>
            </a:r>
            <a:endParaRPr lang="en-US" dirty="0" smtClean="0"/>
          </a:p>
          <a:p>
            <a:r>
              <a:rPr lang="en-US" dirty="0" smtClean="0"/>
              <a:t>Physiotherapy(postural drainage and chest percussion)</a:t>
            </a:r>
          </a:p>
          <a:p>
            <a:r>
              <a:rPr lang="en-US" dirty="0" smtClean="0"/>
              <a:t>Deep-breathing maneuvers (at least every 2 hours)- increases lung expansion minimizing airway closure</a:t>
            </a:r>
          </a:p>
          <a:p>
            <a:r>
              <a:rPr lang="en-US" dirty="0" err="1" smtClean="0"/>
              <a:t>Endotracheal</a:t>
            </a:r>
            <a:r>
              <a:rPr lang="en-US" dirty="0" smtClean="0"/>
              <a:t> intubation and mechanical ventilation  with </a:t>
            </a:r>
            <a:r>
              <a:rPr lang="en-US" dirty="0" err="1" smtClean="0"/>
              <a:t>e.g</a:t>
            </a:r>
            <a:r>
              <a:rPr lang="en-US" dirty="0" smtClean="0"/>
              <a:t> expiratory pressure or </a:t>
            </a:r>
          </a:p>
          <a:p>
            <a:pPr>
              <a:buNone/>
            </a:pPr>
            <a:r>
              <a:rPr lang="en-US" dirty="0" smtClean="0"/>
              <a:t>Patient cooperation is key to the </a:t>
            </a:r>
            <a:r>
              <a:rPr lang="en-US" dirty="0" err="1" smtClean="0"/>
              <a:t>successs</a:t>
            </a:r>
            <a:endParaRPr lang="en-US" dirty="0" smtClean="0"/>
          </a:p>
          <a:p>
            <a:endParaRPr lang="en-US" dirty="0"/>
          </a:p>
        </p:txBody>
      </p:sp>
    </p:spTree>
    <p:extLst>
      <p:ext uri="{BB962C8B-B14F-4D97-AF65-F5344CB8AC3E}">
        <p14:creationId xmlns:p14="http://schemas.microsoft.com/office/powerpoint/2010/main" val="38720185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TUBERCULOSIS</a:t>
            </a:r>
            <a:endParaRPr lang="en-US" sz="3200" dirty="0"/>
          </a:p>
        </p:txBody>
      </p:sp>
      <p:sp>
        <p:nvSpPr>
          <p:cNvPr id="3" name="Content Placeholder 2"/>
          <p:cNvSpPr>
            <a:spLocks noGrp="1"/>
          </p:cNvSpPr>
          <p:nvPr>
            <p:ph idx="1"/>
          </p:nvPr>
        </p:nvSpPr>
        <p:spPr>
          <a:xfrm>
            <a:off x="457200" y="685800"/>
            <a:ext cx="8229600" cy="5943600"/>
          </a:xfrm>
        </p:spPr>
        <p:txBody>
          <a:bodyPr>
            <a:normAutofit lnSpcReduction="10000"/>
          </a:bodyPr>
          <a:lstStyle/>
          <a:p>
            <a:r>
              <a:rPr lang="en-US" sz="2800" dirty="0" smtClean="0"/>
              <a:t>Infectious  bacterial disease caused by Mycobacterium tuberculosis an acid fast rod shaped bacillus.</a:t>
            </a:r>
          </a:p>
          <a:p>
            <a:pPr>
              <a:lnSpc>
                <a:spcPct val="90000"/>
              </a:lnSpc>
              <a:buFont typeface="Arial" charset="0"/>
              <a:buChar char="•"/>
            </a:pPr>
            <a:r>
              <a:rPr lang="en-US" sz="2800" dirty="0" smtClean="0"/>
              <a:t>Most commonly develops as a:</a:t>
            </a:r>
          </a:p>
          <a:p>
            <a:pPr lvl="1">
              <a:lnSpc>
                <a:spcPct val="90000"/>
              </a:lnSpc>
              <a:buFont typeface="Wingdings" pitchFamily="2" charset="2"/>
              <a:buChar char="ü"/>
            </a:pPr>
            <a:r>
              <a:rPr lang="en-US" dirty="0" smtClean="0"/>
              <a:t> pulmonary disease</a:t>
            </a:r>
          </a:p>
          <a:p>
            <a:pPr lvl="1">
              <a:lnSpc>
                <a:spcPct val="90000"/>
              </a:lnSpc>
              <a:buFont typeface="Wingdings" pitchFamily="2" charset="2"/>
              <a:buChar char="ü"/>
            </a:pPr>
            <a:r>
              <a:rPr lang="en-US" dirty="0" smtClean="0"/>
              <a:t>Extra-pulmonary disease</a:t>
            </a:r>
          </a:p>
          <a:p>
            <a:pPr>
              <a:buNone/>
            </a:pPr>
            <a:r>
              <a:rPr lang="en-US" sz="2800" dirty="0" smtClean="0"/>
              <a:t>MODES OF TRANSMISSION: Through aerosolized  infected droplet nuclei  by  mainly coughing although laughing, talking, sneezing, singing and spitting can lead to contamination of droplets. </a:t>
            </a:r>
          </a:p>
          <a:p>
            <a:r>
              <a:rPr lang="en-US" sz="2800" dirty="0" smtClean="0"/>
              <a:t>The infectious patient is that person with a positive sputum smear.</a:t>
            </a:r>
          </a:p>
          <a:p>
            <a:r>
              <a:rPr lang="en-US" sz="2800" dirty="0" smtClean="0"/>
              <a:t>The leading cause of adult deaths worldwide</a:t>
            </a:r>
          </a:p>
          <a:p>
            <a:pPr marL="381000" lvl="1" indent="-381000">
              <a:buFont typeface="Arial" pitchFamily="34" charset="0"/>
              <a:buChar char="•"/>
            </a:pPr>
            <a:r>
              <a:rPr lang="en-US" dirty="0" smtClean="0"/>
              <a:t>Every year 1.6 million people die from TB</a:t>
            </a:r>
          </a:p>
          <a:p>
            <a:pPr lvl="1">
              <a:lnSpc>
                <a:spcPct val="90000"/>
              </a:lnSpc>
              <a:buFont typeface="Wingdings" pitchFamily="2" charset="2"/>
              <a:buChar char="ü"/>
            </a:pPr>
            <a:endParaRPr lang="en-US" sz="2400" dirty="0" smtClean="0"/>
          </a:p>
          <a:p>
            <a:pPr lvl="1">
              <a:lnSpc>
                <a:spcPct val="90000"/>
              </a:lnSpc>
              <a:buNone/>
            </a:pPr>
            <a:endParaRPr lang="en-US" sz="2400" dirty="0" smtClean="0"/>
          </a:p>
          <a:p>
            <a:endParaRPr lang="en-US" dirty="0"/>
          </a:p>
        </p:txBody>
      </p:sp>
    </p:spTree>
    <p:extLst>
      <p:ext uri="{BB962C8B-B14F-4D97-AF65-F5344CB8AC3E}">
        <p14:creationId xmlns:p14="http://schemas.microsoft.com/office/powerpoint/2010/main" val="25959322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91200"/>
          </a:xfrm>
        </p:spPr>
        <p:txBody>
          <a:bodyPr>
            <a:normAutofit/>
          </a:bodyPr>
          <a:lstStyle/>
          <a:p>
            <a:pPr>
              <a:buNone/>
            </a:pPr>
            <a:r>
              <a:rPr lang="en-US" sz="2800" dirty="0" smtClean="0"/>
              <a:t>OTHER MYCOBACTERIA NOT ASSOCIATED WITH TB</a:t>
            </a:r>
          </a:p>
          <a:p>
            <a:pPr>
              <a:buNone/>
            </a:pPr>
            <a:r>
              <a:rPr lang="en-US" sz="2800" dirty="0" smtClean="0"/>
              <a:t>MYCOBACTERIUM LEPRAE</a:t>
            </a:r>
          </a:p>
          <a:p>
            <a:r>
              <a:rPr lang="en-US" sz="2800" dirty="0" err="1" smtClean="0"/>
              <a:t>Lepromatous</a:t>
            </a:r>
            <a:r>
              <a:rPr lang="en-US" sz="2800" dirty="0" smtClean="0"/>
              <a:t> leprosy</a:t>
            </a:r>
          </a:p>
          <a:p>
            <a:r>
              <a:rPr lang="en-US" sz="2800" dirty="0" err="1" smtClean="0"/>
              <a:t>Tuberculoid</a:t>
            </a:r>
            <a:r>
              <a:rPr lang="en-US" sz="2800" dirty="0" smtClean="0"/>
              <a:t> leprosy</a:t>
            </a:r>
          </a:p>
          <a:p>
            <a:pPr>
              <a:buNone/>
            </a:pPr>
            <a:r>
              <a:rPr lang="en-US" sz="2800" dirty="0" smtClean="0"/>
              <a:t>MYCOBACTERIUM AVIUM- INTERCELLULARE COMPLEX</a:t>
            </a:r>
          </a:p>
          <a:p>
            <a:r>
              <a:rPr lang="en-US" sz="2800" dirty="0" smtClean="0"/>
              <a:t>Asymptomatic colonization</a:t>
            </a:r>
          </a:p>
          <a:p>
            <a:r>
              <a:rPr lang="en-US" sz="2800" dirty="0" smtClean="0"/>
              <a:t>Pulmonary disease</a:t>
            </a:r>
          </a:p>
          <a:p>
            <a:r>
              <a:rPr lang="en-US" sz="2800" dirty="0" smtClean="0"/>
              <a:t>Disseminated disease in HIV Patients</a:t>
            </a:r>
          </a:p>
          <a:p>
            <a:pPr>
              <a:buNone/>
            </a:pPr>
            <a:r>
              <a:rPr lang="en-US" sz="2800" dirty="0" smtClean="0"/>
              <a:t>OTHER MYCOBACTERIA</a:t>
            </a:r>
          </a:p>
          <a:p>
            <a:r>
              <a:rPr lang="en-US" sz="2800" dirty="0" err="1" smtClean="0"/>
              <a:t>Mycbacterium</a:t>
            </a:r>
            <a:r>
              <a:rPr lang="en-US" sz="2800" dirty="0" smtClean="0"/>
              <a:t> </a:t>
            </a:r>
            <a:r>
              <a:rPr lang="en-US" sz="2800" dirty="0" err="1" smtClean="0"/>
              <a:t>kansasi</a:t>
            </a:r>
            <a:r>
              <a:rPr lang="en-US" sz="2800" dirty="0" smtClean="0"/>
              <a:t>-pulmonary disease</a:t>
            </a:r>
          </a:p>
          <a:p>
            <a:r>
              <a:rPr lang="en-US" sz="2800" dirty="0" smtClean="0"/>
              <a:t>Mycobacterium </a:t>
            </a:r>
            <a:r>
              <a:rPr lang="en-US" sz="2800" dirty="0" err="1" smtClean="0"/>
              <a:t>ulcerans-cutaneous</a:t>
            </a:r>
            <a:r>
              <a:rPr lang="en-US" sz="2800" dirty="0" smtClean="0"/>
              <a:t> disease</a:t>
            </a:r>
          </a:p>
          <a:p>
            <a:endParaRPr lang="en-US" sz="2800" dirty="0"/>
          </a:p>
        </p:txBody>
      </p:sp>
    </p:spTree>
    <p:extLst>
      <p:ext uri="{BB962C8B-B14F-4D97-AF65-F5344CB8AC3E}">
        <p14:creationId xmlns:p14="http://schemas.microsoft.com/office/powerpoint/2010/main" val="3303839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228600"/>
            <a:ext cx="8229600" cy="6324600"/>
          </a:xfrm>
        </p:spPr>
        <p:txBody>
          <a:bodyPr>
            <a:normAutofit/>
          </a:bodyPr>
          <a:lstStyle/>
          <a:p>
            <a:pPr marL="609600" indent="-609600">
              <a:lnSpc>
                <a:spcPct val="80000"/>
              </a:lnSpc>
              <a:defRPr/>
            </a:pPr>
            <a:r>
              <a:rPr lang="en-US" sz="2800" dirty="0" smtClean="0"/>
              <a:t>Anyone can develop disease </a:t>
            </a:r>
          </a:p>
          <a:p>
            <a:pPr marL="990600" lvl="1" indent="-533400">
              <a:lnSpc>
                <a:spcPct val="80000"/>
              </a:lnSpc>
              <a:defRPr/>
            </a:pPr>
            <a:r>
              <a:rPr lang="en-US" dirty="0" smtClean="0"/>
              <a:t>Shortly after infection with the bacteria </a:t>
            </a:r>
          </a:p>
          <a:p>
            <a:pPr marL="990600" lvl="1" indent="-533400">
              <a:lnSpc>
                <a:spcPct val="80000"/>
              </a:lnSpc>
              <a:defRPr/>
            </a:pPr>
            <a:r>
              <a:rPr lang="en-US" dirty="0" smtClean="0"/>
              <a:t>Many months to years after infection</a:t>
            </a:r>
          </a:p>
          <a:p>
            <a:pPr marL="990600" lvl="1" indent="-533400">
              <a:lnSpc>
                <a:spcPct val="80000"/>
              </a:lnSpc>
              <a:defRPr/>
            </a:pPr>
            <a:r>
              <a:rPr lang="en-US" dirty="0" smtClean="0"/>
              <a:t>Reactivation of previous disease</a:t>
            </a:r>
          </a:p>
          <a:p>
            <a:r>
              <a:rPr lang="en-US" sz="2800" dirty="0" smtClean="0"/>
              <a:t>In the majority of persons infected with the tubercle bacilli the immune system is able to contain the infection and the bacilli remain dormant for the rest of a person’s life and do not lead to disease</a:t>
            </a:r>
          </a:p>
          <a:p>
            <a:pPr marL="609600" indent="-609600">
              <a:lnSpc>
                <a:spcPct val="80000"/>
              </a:lnSpc>
              <a:buNone/>
              <a:defRPr/>
            </a:pPr>
            <a:endParaRPr lang="en-US" sz="2800" dirty="0" smtClean="0"/>
          </a:p>
          <a:p>
            <a:pPr marL="609600" indent="-609600">
              <a:lnSpc>
                <a:spcPct val="80000"/>
              </a:lnSpc>
              <a:buNone/>
              <a:defRPr/>
            </a:pPr>
            <a:endParaRPr lang="en-US" sz="2400" dirty="0" smtClean="0"/>
          </a:p>
          <a:p>
            <a:endParaRPr lang="en-US" dirty="0"/>
          </a:p>
        </p:txBody>
      </p:sp>
    </p:spTree>
    <p:extLst>
      <p:ext uri="{BB962C8B-B14F-4D97-AF65-F5344CB8AC3E}">
        <p14:creationId xmlns:p14="http://schemas.microsoft.com/office/powerpoint/2010/main" val="10893526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4800"/>
          </a:xfrm>
        </p:spPr>
        <p:txBody>
          <a:bodyPr>
            <a:normAutofit fontScale="90000"/>
          </a:bodyPr>
          <a:lstStyle/>
          <a:p>
            <a:r>
              <a:rPr lang="en-US" sz="2400" dirty="0" smtClean="0"/>
              <a:t>RISK FACTORS FOR TB</a:t>
            </a:r>
            <a:endParaRPr lang="en-US" sz="2400" dirty="0"/>
          </a:p>
        </p:txBody>
      </p:sp>
      <p:sp>
        <p:nvSpPr>
          <p:cNvPr id="3" name="Content Placeholder 2"/>
          <p:cNvSpPr>
            <a:spLocks noGrp="1"/>
          </p:cNvSpPr>
          <p:nvPr>
            <p:ph idx="1"/>
          </p:nvPr>
        </p:nvSpPr>
        <p:spPr>
          <a:xfrm>
            <a:off x="457200" y="609600"/>
            <a:ext cx="8229600" cy="6096000"/>
          </a:xfrm>
        </p:spPr>
        <p:txBody>
          <a:bodyPr>
            <a:noAutofit/>
          </a:bodyPr>
          <a:lstStyle/>
          <a:p>
            <a:pPr>
              <a:buNone/>
            </a:pPr>
            <a:r>
              <a:rPr lang="en-US" sz="2800" dirty="0" smtClean="0"/>
              <a:t>RISK FOR EXPOSURE</a:t>
            </a:r>
          </a:p>
          <a:p>
            <a:r>
              <a:rPr lang="en-US" sz="2800" dirty="0" smtClean="0"/>
              <a:t>Duration of exposure/contact with infected cases important for healthcare workers or household contacts</a:t>
            </a:r>
          </a:p>
          <a:p>
            <a:r>
              <a:rPr lang="en-US" sz="2800" dirty="0" smtClean="0"/>
              <a:t>Concentration of infectious TB in the air- influenced by:</a:t>
            </a:r>
          </a:p>
          <a:p>
            <a:pPr>
              <a:buFont typeface="Wingdings" pitchFamily="2" charset="2"/>
              <a:buChar char="ü"/>
            </a:pPr>
            <a:r>
              <a:rPr lang="en-US" sz="2800" dirty="0" smtClean="0"/>
              <a:t>Poor Ventilation</a:t>
            </a:r>
          </a:p>
          <a:p>
            <a:pPr>
              <a:buFont typeface="Wingdings" pitchFamily="2" charset="2"/>
              <a:buChar char="ü"/>
            </a:pPr>
            <a:r>
              <a:rPr lang="en-US" sz="2800" dirty="0" smtClean="0"/>
              <a:t>Poor Lighting</a:t>
            </a:r>
          </a:p>
          <a:p>
            <a:pPr>
              <a:buFont typeface="Wingdings" pitchFamily="2" charset="2"/>
              <a:buChar char="ü"/>
            </a:pPr>
            <a:r>
              <a:rPr lang="en-US" sz="2800" dirty="0" smtClean="0"/>
              <a:t>High number of infected patients normally in contact with the person –important in family/urban slums</a:t>
            </a:r>
          </a:p>
        </p:txBody>
      </p:sp>
    </p:spTree>
    <p:extLst>
      <p:ext uri="{BB962C8B-B14F-4D97-AF65-F5344CB8AC3E}">
        <p14:creationId xmlns:p14="http://schemas.microsoft.com/office/powerpoint/2010/main" val="32119455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sz="2800" dirty="0" smtClean="0"/>
              <a:t>RISK OF DEVELOPING DISEASE FOLLOWING INFECTION</a:t>
            </a:r>
          </a:p>
          <a:p>
            <a:r>
              <a:rPr lang="en-US" sz="2800" dirty="0" smtClean="0"/>
              <a:t> Extremes of age</a:t>
            </a:r>
          </a:p>
          <a:p>
            <a:r>
              <a:rPr lang="en-US" sz="2800" dirty="0" smtClean="0"/>
              <a:t> Gender (less in females?)</a:t>
            </a:r>
          </a:p>
          <a:p>
            <a:r>
              <a:rPr lang="en-US" sz="2800" dirty="0" smtClean="0"/>
              <a:t> HIV infection</a:t>
            </a:r>
          </a:p>
          <a:p>
            <a:r>
              <a:rPr lang="en-US" sz="2800" dirty="0" smtClean="0"/>
              <a:t>Diabetes Mellitus</a:t>
            </a:r>
          </a:p>
          <a:p>
            <a:r>
              <a:rPr lang="en-US" sz="2800" dirty="0" smtClean="0"/>
              <a:t> Alcoholism</a:t>
            </a:r>
          </a:p>
          <a:p>
            <a:r>
              <a:rPr lang="en-US" sz="2800" dirty="0" smtClean="0"/>
              <a:t> Tobacco smoking</a:t>
            </a:r>
          </a:p>
          <a:p>
            <a:r>
              <a:rPr lang="en-US" sz="2800" dirty="0" smtClean="0"/>
              <a:t>Treatment with immunosuppressive agents.</a:t>
            </a:r>
          </a:p>
          <a:p>
            <a:pPr marL="1009650" lvl="1" indent="-609600">
              <a:lnSpc>
                <a:spcPct val="80000"/>
              </a:lnSpc>
              <a:defRPr/>
            </a:pPr>
            <a:endParaRPr lang="en-US" dirty="0" smtClean="0"/>
          </a:p>
          <a:p>
            <a:pPr marL="1009650" lvl="1" indent="-609600">
              <a:lnSpc>
                <a:spcPct val="80000"/>
              </a:lnSpc>
              <a:defRPr/>
            </a:pPr>
            <a:endParaRPr lang="en-US" dirty="0" smtClean="0"/>
          </a:p>
          <a:p>
            <a:endParaRPr lang="en-US" sz="2400" dirty="0" smtClean="0"/>
          </a:p>
          <a:p>
            <a:endParaRPr lang="en-US" dirty="0"/>
          </a:p>
        </p:txBody>
      </p:sp>
    </p:spTree>
    <p:extLst>
      <p:ext uri="{BB962C8B-B14F-4D97-AF65-F5344CB8AC3E}">
        <p14:creationId xmlns:p14="http://schemas.microsoft.com/office/powerpoint/2010/main" val="35936154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400" dirty="0" smtClean="0"/>
              <a:t>CLASSIFICATIONS OF CLINICAL TB</a:t>
            </a:r>
            <a:endParaRPr lang="en-US" sz="2400" dirty="0"/>
          </a:p>
        </p:txBody>
      </p:sp>
      <p:sp>
        <p:nvSpPr>
          <p:cNvPr id="3" name="Content Placeholder 2"/>
          <p:cNvSpPr>
            <a:spLocks noGrp="1"/>
          </p:cNvSpPr>
          <p:nvPr>
            <p:ph idx="1"/>
          </p:nvPr>
        </p:nvSpPr>
        <p:spPr>
          <a:xfrm>
            <a:off x="457200" y="381000"/>
            <a:ext cx="8229600" cy="6477000"/>
          </a:xfrm>
        </p:spPr>
        <p:txBody>
          <a:bodyPr>
            <a:normAutofit fontScale="92500" lnSpcReduction="20000"/>
          </a:bodyPr>
          <a:lstStyle/>
          <a:p>
            <a:pPr>
              <a:buNone/>
            </a:pPr>
            <a:r>
              <a:rPr lang="en-US" dirty="0" smtClean="0"/>
              <a:t>1</a:t>
            </a:r>
            <a:r>
              <a:rPr lang="en-US" sz="2800" dirty="0" smtClean="0"/>
              <a:t>. New Pulmonary Tuberculosis (PTB) –patients who have never been treated before-(Smear positive PTB or category 1 patients)</a:t>
            </a:r>
          </a:p>
          <a:p>
            <a:pPr>
              <a:buNone/>
            </a:pPr>
            <a:r>
              <a:rPr lang="en-US" sz="2800" dirty="0" smtClean="0"/>
              <a:t>2. Extra-Pulmonary Tuberculosis (category 2)- also placed in category 3 often smear negative</a:t>
            </a:r>
          </a:p>
          <a:p>
            <a:pPr>
              <a:buNone/>
            </a:pPr>
            <a:endParaRPr lang="en-US" sz="2800" dirty="0" smtClean="0"/>
          </a:p>
          <a:p>
            <a:pPr>
              <a:buNone/>
            </a:pPr>
            <a:r>
              <a:rPr lang="en-US" sz="2800" dirty="0" smtClean="0"/>
              <a:t>3. Previously treated smear positive PTB relapses or treatment failures or return after default (also called smear positive re-treatment cases) (category 3). These patients may have drug resistant TB.</a:t>
            </a:r>
          </a:p>
          <a:p>
            <a:r>
              <a:rPr lang="en-US" sz="2800" dirty="0" smtClean="0"/>
              <a:t>All smear positive re-treatment cases should have sputum TB culture and drug susceptibility testing to exclude drug resistance and especially multi-drug resistant TB.</a:t>
            </a:r>
          </a:p>
          <a:p>
            <a:pPr>
              <a:buNone/>
            </a:pPr>
            <a:endParaRPr lang="en-US" sz="2800" dirty="0" smtClean="0"/>
          </a:p>
          <a:p>
            <a:pPr>
              <a:buNone/>
            </a:pPr>
            <a:r>
              <a:rPr lang="en-US" sz="2800" dirty="0" smtClean="0"/>
              <a:t>4. Other re-treatment cases – smear negative PTB cases that have previously been treat</a:t>
            </a:r>
            <a:r>
              <a:rPr lang="en-US" dirty="0" smtClean="0"/>
              <a:t>ed or EPTB in a patient previously treated for TB.</a:t>
            </a:r>
            <a:endParaRPr lang="en-US" dirty="0"/>
          </a:p>
        </p:txBody>
      </p:sp>
    </p:spTree>
    <p:extLst>
      <p:ext uri="{BB962C8B-B14F-4D97-AF65-F5344CB8AC3E}">
        <p14:creationId xmlns:p14="http://schemas.microsoft.com/office/powerpoint/2010/main" val="8098555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PROGRESION OF PULMONARY TB</a:t>
            </a:r>
            <a:endParaRPr lang="en-US" sz="2400" dirty="0"/>
          </a:p>
        </p:txBody>
      </p:sp>
      <p:sp>
        <p:nvSpPr>
          <p:cNvPr id="3" name="Content Placeholder 2"/>
          <p:cNvSpPr>
            <a:spLocks noGrp="1"/>
          </p:cNvSpPr>
          <p:nvPr>
            <p:ph idx="1"/>
          </p:nvPr>
        </p:nvSpPr>
        <p:spPr>
          <a:xfrm>
            <a:off x="457200" y="838200"/>
            <a:ext cx="8229600" cy="5638800"/>
          </a:xfrm>
        </p:spPr>
        <p:txBody>
          <a:bodyPr>
            <a:normAutofit/>
          </a:bodyPr>
          <a:lstStyle/>
          <a:p>
            <a:pPr marL="858837" lvl="1" indent="-514350">
              <a:spcBef>
                <a:spcPct val="50000"/>
              </a:spcBef>
              <a:buFont typeface="+mj-lt"/>
              <a:buAutoNum type="romanLcPeriod"/>
            </a:pPr>
            <a:r>
              <a:rPr lang="en-US" dirty="0" smtClean="0"/>
              <a:t>Pneumonia like symptoms</a:t>
            </a:r>
          </a:p>
          <a:p>
            <a:pPr marL="858837" lvl="1" indent="-514350">
              <a:spcBef>
                <a:spcPct val="50000"/>
              </a:spcBef>
              <a:buFont typeface="+mj-lt"/>
              <a:buAutoNum type="romanLcPeriod"/>
            </a:pPr>
            <a:r>
              <a:rPr lang="en-US" dirty="0" err="1" smtClean="0"/>
              <a:t>Granuloma</a:t>
            </a:r>
            <a:r>
              <a:rPr lang="en-US" dirty="0" smtClean="0"/>
              <a:t> formation with fibrosis</a:t>
            </a:r>
          </a:p>
          <a:p>
            <a:pPr marL="858837" lvl="1" indent="-514350">
              <a:spcBef>
                <a:spcPct val="50000"/>
              </a:spcBef>
              <a:buFont typeface="+mj-lt"/>
              <a:buAutoNum type="romanLcPeriod"/>
            </a:pPr>
            <a:r>
              <a:rPr lang="en-US" dirty="0" err="1" smtClean="0"/>
              <a:t>Caseous</a:t>
            </a:r>
            <a:r>
              <a:rPr lang="en-US" dirty="0" smtClean="0"/>
              <a:t> necrosis</a:t>
            </a:r>
          </a:p>
          <a:p>
            <a:pPr marL="1428750" lvl="2" indent="-514350">
              <a:spcBef>
                <a:spcPct val="0"/>
              </a:spcBef>
            </a:pPr>
            <a:r>
              <a:rPr lang="en-US" sz="2800" dirty="0" smtClean="0"/>
              <a:t>Tissue becomes dry &amp; amorphous </a:t>
            </a:r>
          </a:p>
          <a:p>
            <a:pPr marL="1428750" lvl="2" indent="-514350">
              <a:spcBef>
                <a:spcPct val="0"/>
              </a:spcBef>
            </a:pPr>
            <a:r>
              <a:rPr lang="en-US" sz="2800" dirty="0" smtClean="0"/>
              <a:t>Mixture of protein &amp; fat (assimilated very slowly)</a:t>
            </a:r>
          </a:p>
          <a:p>
            <a:pPr marL="858837" lvl="1" indent="-514350">
              <a:spcBef>
                <a:spcPct val="50000"/>
              </a:spcBef>
              <a:buFont typeface="+mj-lt"/>
              <a:buAutoNum type="romanLcPeriod"/>
            </a:pPr>
            <a:r>
              <a:rPr lang="en-US" dirty="0" smtClean="0"/>
              <a:t>Calcification-Ca</a:t>
            </a:r>
            <a:r>
              <a:rPr lang="en-US" baseline="30000" dirty="0" smtClean="0"/>
              <a:t>++ </a:t>
            </a:r>
            <a:r>
              <a:rPr lang="en-US" dirty="0" smtClean="0"/>
              <a:t>salts deposited</a:t>
            </a:r>
          </a:p>
          <a:p>
            <a:pPr marL="858837" lvl="1" indent="-514350">
              <a:spcBef>
                <a:spcPct val="50000"/>
              </a:spcBef>
              <a:buFont typeface="+mj-lt"/>
              <a:buAutoNum type="romanLcPeriod"/>
            </a:pPr>
            <a:r>
              <a:rPr lang="en-US" dirty="0" smtClean="0"/>
              <a:t>Cavity formation-Center liquefies &amp; empties into bronchi</a:t>
            </a:r>
          </a:p>
          <a:p>
            <a:endParaRPr lang="en-US" sz="2800" dirty="0"/>
          </a:p>
        </p:txBody>
      </p:sp>
    </p:spTree>
    <p:extLst>
      <p:ext uri="{BB962C8B-B14F-4D97-AF65-F5344CB8AC3E}">
        <p14:creationId xmlns:p14="http://schemas.microsoft.com/office/powerpoint/2010/main" val="11138895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400" dirty="0" smtClean="0"/>
              <a:t>PATHOPHYSIOLOGY</a:t>
            </a:r>
            <a:endParaRPr lang="en-US" sz="2400" dirty="0"/>
          </a:p>
        </p:txBody>
      </p:sp>
      <p:sp>
        <p:nvSpPr>
          <p:cNvPr id="3" name="Content Placeholder 2"/>
          <p:cNvSpPr>
            <a:spLocks noGrp="1"/>
          </p:cNvSpPr>
          <p:nvPr>
            <p:ph idx="1"/>
          </p:nvPr>
        </p:nvSpPr>
        <p:spPr>
          <a:xfrm>
            <a:off x="457200" y="304800"/>
            <a:ext cx="8229600" cy="6324600"/>
          </a:xfrm>
        </p:spPr>
        <p:txBody>
          <a:bodyPr>
            <a:normAutofit/>
          </a:bodyPr>
          <a:lstStyle/>
          <a:p>
            <a:r>
              <a:rPr lang="en-US" dirty="0" smtClean="0"/>
              <a:t>The bacilli of TB infect the lung, forming a tubercle (lesion).</a:t>
            </a:r>
          </a:p>
          <a:p>
            <a:r>
              <a:rPr lang="en-US" dirty="0" smtClean="0"/>
              <a:t>The tubercle:</a:t>
            </a:r>
          </a:p>
          <a:p>
            <a:pPr>
              <a:buFont typeface="Wingdings" pitchFamily="2" charset="2"/>
              <a:buChar char="ü"/>
            </a:pPr>
            <a:r>
              <a:rPr lang="en-US" dirty="0" smtClean="0"/>
              <a:t>May heal, leaving scar tissue.</a:t>
            </a:r>
          </a:p>
          <a:p>
            <a:pPr>
              <a:buFont typeface="Wingdings" pitchFamily="2" charset="2"/>
              <a:buChar char="ü"/>
            </a:pPr>
            <a:r>
              <a:rPr lang="en-US" dirty="0" smtClean="0"/>
              <a:t>May continue as a </a:t>
            </a:r>
            <a:r>
              <a:rPr lang="en-US" dirty="0" err="1" smtClean="0"/>
              <a:t>granuloma</a:t>
            </a:r>
            <a:r>
              <a:rPr lang="en-US" dirty="0" smtClean="0"/>
              <a:t>, then heal, or be reactivated.</a:t>
            </a:r>
          </a:p>
          <a:p>
            <a:pPr>
              <a:buFont typeface="Wingdings" pitchFamily="2" charset="2"/>
              <a:buChar char="ü"/>
            </a:pPr>
            <a:r>
              <a:rPr lang="en-US" dirty="0" smtClean="0"/>
              <a:t>May eventually proceed to necrosis, liquefaction, sloughing, and </a:t>
            </a:r>
            <a:r>
              <a:rPr lang="en-US" dirty="0" err="1" smtClean="0"/>
              <a:t>cavitation</a:t>
            </a:r>
            <a:r>
              <a:rPr lang="en-US" dirty="0" smtClean="0"/>
              <a:t>.</a:t>
            </a:r>
          </a:p>
        </p:txBody>
      </p:sp>
    </p:spTree>
    <p:extLst>
      <p:ext uri="{BB962C8B-B14F-4D97-AF65-F5344CB8AC3E}">
        <p14:creationId xmlns:p14="http://schemas.microsoft.com/office/powerpoint/2010/main" val="37585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CONTROL OF RESPIRATION</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a:bodyPr>
          <a:lstStyle/>
          <a:p>
            <a:r>
              <a:rPr lang="en-GB" sz="2400" dirty="0" smtClean="0">
                <a:latin typeface="Calibri" pitchFamily="34" charset="0"/>
              </a:rPr>
              <a:t>Normal is involuntary.</a:t>
            </a:r>
          </a:p>
          <a:p>
            <a:r>
              <a:rPr lang="en-GB" sz="2400" dirty="0" smtClean="0">
                <a:latin typeface="Calibri" pitchFamily="34" charset="0"/>
              </a:rPr>
              <a:t>Voluntary is </a:t>
            </a:r>
            <a:r>
              <a:rPr lang="en-GB" sz="2400" dirty="0" err="1" smtClean="0">
                <a:latin typeface="Calibri" pitchFamily="34" charset="0"/>
              </a:rPr>
              <a:t>excerted</a:t>
            </a:r>
            <a:r>
              <a:rPr lang="en-GB" sz="2400" dirty="0" smtClean="0">
                <a:latin typeface="Calibri" pitchFamily="34" charset="0"/>
              </a:rPr>
              <a:t> by activities such as speaking and singing</a:t>
            </a:r>
          </a:p>
          <a:p>
            <a:r>
              <a:rPr lang="en-GB" sz="2400" u="sng" dirty="0" smtClean="0">
                <a:latin typeface="Calibri" pitchFamily="34" charset="0"/>
              </a:rPr>
              <a:t>RESPIRATORY CENTRE</a:t>
            </a:r>
          </a:p>
          <a:p>
            <a:r>
              <a:rPr lang="en-GB" sz="2400" dirty="0" smtClean="0">
                <a:latin typeface="Calibri" pitchFamily="34" charset="0"/>
              </a:rPr>
              <a:t>Situated in brain stem in medulla </a:t>
            </a:r>
            <a:r>
              <a:rPr lang="en-GB" sz="2400" dirty="0" err="1" smtClean="0">
                <a:latin typeface="Calibri" pitchFamily="34" charset="0"/>
              </a:rPr>
              <a:t>oblangata</a:t>
            </a:r>
            <a:r>
              <a:rPr lang="en-GB" sz="2400" dirty="0" smtClean="0">
                <a:latin typeface="Calibri" pitchFamily="34" charset="0"/>
              </a:rPr>
              <a:t> and </a:t>
            </a:r>
            <a:r>
              <a:rPr lang="en-GB" sz="2400" dirty="0" err="1" smtClean="0">
                <a:latin typeface="Calibri" pitchFamily="34" charset="0"/>
              </a:rPr>
              <a:t>pons</a:t>
            </a:r>
            <a:endParaRPr lang="en-GB" sz="2400" dirty="0" smtClean="0">
              <a:latin typeface="Calibri" pitchFamily="34" charset="0"/>
            </a:endParaRPr>
          </a:p>
          <a:p>
            <a:r>
              <a:rPr lang="en-GB" sz="2400" u="sng" dirty="0" smtClean="0">
                <a:latin typeface="Calibri" pitchFamily="34" charset="0"/>
              </a:rPr>
              <a:t>CHEMORECEPTORS</a:t>
            </a:r>
            <a:r>
              <a:rPr lang="en-US" sz="2400" u="sng" dirty="0" smtClean="0">
                <a:latin typeface="Calibri" pitchFamily="34" charset="0"/>
              </a:rPr>
              <a:t>- </a:t>
            </a:r>
          </a:p>
          <a:p>
            <a:r>
              <a:rPr lang="en-US" sz="2400" u="sng" dirty="0" smtClean="0">
                <a:latin typeface="Calibri" pitchFamily="34" charset="0"/>
              </a:rPr>
              <a:t> </a:t>
            </a:r>
            <a:r>
              <a:rPr lang="en-US" sz="2400" dirty="0" smtClean="0">
                <a:latin typeface="Calibri" pitchFamily="34" charset="0"/>
              </a:rPr>
              <a:t>These are receptors that respond to changes in the partial pressures of oxygen and carbon dioxide in the blood and cerebrospinal fluid. They are located centrally and peripherally.</a:t>
            </a:r>
          </a:p>
          <a:p>
            <a:endParaRPr lang="en-GB" sz="2400" u="sng" dirty="0" smtClean="0">
              <a:latin typeface="Calibri" pitchFamily="34" charset="0"/>
            </a:endParaRPr>
          </a:p>
          <a:p>
            <a:endParaRPr lang="en-GB" sz="2400" u="sng" dirty="0" smtClean="0">
              <a:latin typeface="Calibri" pitchFamily="34" charset="0"/>
            </a:endParaRPr>
          </a:p>
        </p:txBody>
      </p:sp>
      <p:sp>
        <p:nvSpPr>
          <p:cNvPr id="4" name="Date Placeholder 3"/>
          <p:cNvSpPr>
            <a:spLocks noGrp="1"/>
          </p:cNvSpPr>
          <p:nvPr>
            <p:ph type="dt" sz="half" idx="10"/>
          </p:nvPr>
        </p:nvSpPr>
        <p:spPr/>
        <p:txBody>
          <a:bodyPr/>
          <a:lstStyle/>
          <a:p>
            <a:fld id="{6DA624EE-E514-4019-86F7-54ABC6AFFE5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17</a:t>
            </a:fld>
            <a:endParaRPr lang="fr-F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dirty="0" smtClean="0"/>
              <a:t>The initial lesion may disseminate tubercle bacilli to adjacent tissues through:</a:t>
            </a:r>
          </a:p>
          <a:p>
            <a:pPr>
              <a:buFont typeface="Wingdings" pitchFamily="2" charset="2"/>
              <a:buChar char="ü"/>
            </a:pPr>
            <a:r>
              <a:rPr lang="en-US" dirty="0" smtClean="0"/>
              <a:t> </a:t>
            </a:r>
            <a:r>
              <a:rPr lang="en-US" dirty="0" err="1" smtClean="0"/>
              <a:t>hematogenous</a:t>
            </a:r>
            <a:r>
              <a:rPr lang="en-US" dirty="0" smtClean="0"/>
              <a:t> spread</a:t>
            </a:r>
          </a:p>
          <a:p>
            <a:pPr>
              <a:buFont typeface="Wingdings" pitchFamily="2" charset="2"/>
              <a:buChar char="ü"/>
            </a:pPr>
            <a:r>
              <a:rPr lang="en-US" dirty="0" smtClean="0"/>
              <a:t>via the lymphatic system</a:t>
            </a:r>
          </a:p>
          <a:p>
            <a:pPr>
              <a:buFont typeface="Wingdings" pitchFamily="2" charset="2"/>
              <a:buChar char="ü"/>
            </a:pPr>
            <a:r>
              <a:rPr lang="en-US" dirty="0" smtClean="0"/>
              <a:t> through the bronchi.</a:t>
            </a:r>
          </a:p>
          <a:p>
            <a:r>
              <a:rPr lang="en-US" dirty="0" err="1" smtClean="0"/>
              <a:t>Extrapulmonary</a:t>
            </a:r>
            <a:r>
              <a:rPr lang="en-US" dirty="0" smtClean="0"/>
              <a:t> TB occurs more commonly in children and immunocompromised individuals often involving the lymph nodes, bones, joints, pleural space, pericardium, CNS, GU tissue, the peritoneum.</a:t>
            </a:r>
          </a:p>
          <a:p>
            <a:endParaRPr lang="en-US" dirty="0" smtClean="0"/>
          </a:p>
          <a:p>
            <a:endParaRPr lang="en-US" dirty="0"/>
          </a:p>
        </p:txBody>
      </p:sp>
    </p:spTree>
    <p:extLst>
      <p:ext uri="{BB962C8B-B14F-4D97-AF65-F5344CB8AC3E}">
        <p14:creationId xmlns:p14="http://schemas.microsoft.com/office/powerpoint/2010/main" val="1954674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dirty="0" smtClean="0"/>
              <a:t>CLINICAL MANIFESTATIONS</a:t>
            </a:r>
            <a:endParaRPr lang="en-US" sz="2400" dirty="0"/>
          </a:p>
        </p:txBody>
      </p:sp>
      <p:sp>
        <p:nvSpPr>
          <p:cNvPr id="3" name="Content Placeholder 2"/>
          <p:cNvSpPr>
            <a:spLocks noGrp="1"/>
          </p:cNvSpPr>
          <p:nvPr>
            <p:ph idx="1"/>
          </p:nvPr>
        </p:nvSpPr>
        <p:spPr>
          <a:xfrm>
            <a:off x="457200" y="762000"/>
            <a:ext cx="8229600" cy="5364163"/>
          </a:xfrm>
        </p:spPr>
        <p:txBody>
          <a:bodyPr/>
          <a:lstStyle/>
          <a:p>
            <a:r>
              <a:rPr lang="en-US" sz="2800" dirty="0" smtClean="0"/>
              <a:t>Persistent cough(&gt; 3 wks)</a:t>
            </a:r>
          </a:p>
          <a:p>
            <a:r>
              <a:rPr lang="en-US" sz="2800" dirty="0" smtClean="0"/>
              <a:t>Blood stained sputum</a:t>
            </a:r>
          </a:p>
          <a:p>
            <a:r>
              <a:rPr lang="en-US" sz="2800" dirty="0" smtClean="0"/>
              <a:t>Night sweats</a:t>
            </a:r>
          </a:p>
          <a:p>
            <a:r>
              <a:rPr lang="en-US" sz="2800" dirty="0" smtClean="0"/>
              <a:t>weight loss&gt; 10%</a:t>
            </a:r>
          </a:p>
          <a:p>
            <a:r>
              <a:rPr lang="en-US" sz="2800" dirty="0" smtClean="0"/>
              <a:t> chest pain </a:t>
            </a:r>
          </a:p>
          <a:p>
            <a:r>
              <a:rPr lang="en-US" sz="2800" dirty="0" smtClean="0"/>
              <a:t>shortness of breath</a:t>
            </a:r>
          </a:p>
          <a:p>
            <a:pPr lvl="3">
              <a:lnSpc>
                <a:spcPct val="90000"/>
              </a:lnSpc>
            </a:pPr>
            <a:endParaRPr lang="en-US" dirty="0" smtClean="0"/>
          </a:p>
          <a:p>
            <a:pPr lvl="3">
              <a:lnSpc>
                <a:spcPct val="90000"/>
              </a:lnSpc>
              <a:buNone/>
            </a:pPr>
            <a:endParaRPr lang="en-US" dirty="0" smtClean="0"/>
          </a:p>
          <a:p>
            <a:endParaRPr lang="en-US" dirty="0"/>
          </a:p>
        </p:txBody>
      </p:sp>
    </p:spTree>
    <p:extLst>
      <p:ext uri="{BB962C8B-B14F-4D97-AF65-F5344CB8AC3E}">
        <p14:creationId xmlns:p14="http://schemas.microsoft.com/office/powerpoint/2010/main" val="20487920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400" dirty="0" smtClean="0"/>
              <a:t>INVESTIGATIONS/DIAGNOSIS</a:t>
            </a:r>
            <a:endParaRPr lang="en-US" sz="2400" dirty="0"/>
          </a:p>
        </p:txBody>
      </p:sp>
      <p:sp>
        <p:nvSpPr>
          <p:cNvPr id="3" name="Content Placeholder 2"/>
          <p:cNvSpPr>
            <a:spLocks noGrp="1"/>
          </p:cNvSpPr>
          <p:nvPr>
            <p:ph idx="1"/>
          </p:nvPr>
        </p:nvSpPr>
        <p:spPr>
          <a:xfrm>
            <a:off x="457200" y="304800"/>
            <a:ext cx="8229600" cy="6553200"/>
          </a:xfrm>
        </p:spPr>
        <p:txBody>
          <a:bodyPr>
            <a:noAutofit/>
          </a:bodyPr>
          <a:lstStyle/>
          <a:p>
            <a:pPr>
              <a:buNone/>
            </a:pPr>
            <a:r>
              <a:rPr lang="en-US" sz="2800" dirty="0" smtClean="0"/>
              <a:t>1.sputum test -The only means of establishing  </a:t>
            </a:r>
            <a:r>
              <a:rPr lang="en-US" sz="2800" dirty="0" err="1" smtClean="0"/>
              <a:t>diagnois</a:t>
            </a:r>
            <a:r>
              <a:rPr lang="en-US" sz="2800" dirty="0" smtClean="0"/>
              <a:t> </a:t>
            </a:r>
          </a:p>
          <a:p>
            <a:r>
              <a:rPr lang="en-US" sz="2800" dirty="0" smtClean="0"/>
              <a:t> sputum TB culture and drug susceptibility testing (DST)-reserved for: the evaluation of all smear positive and negative PTB patients, who have failed initial treatment, relapsed or defaulters</a:t>
            </a:r>
          </a:p>
          <a:p>
            <a:pPr>
              <a:buNone/>
            </a:pPr>
            <a:r>
              <a:rPr lang="en-US" sz="2800" dirty="0" smtClean="0"/>
              <a:t>2.The radiographic features suggestive of PTB - upper zone patchy shadows  with evidence of </a:t>
            </a:r>
            <a:r>
              <a:rPr lang="en-US" sz="2800" dirty="0" err="1" smtClean="0"/>
              <a:t>cavitation</a:t>
            </a:r>
            <a:r>
              <a:rPr lang="en-US" sz="2800" dirty="0" smtClean="0"/>
              <a:t> and scarring (fibrosis).</a:t>
            </a:r>
          </a:p>
          <a:p>
            <a:r>
              <a:rPr lang="en-US" sz="2800" dirty="0" smtClean="0"/>
              <a:t>The chest x-ray- may aid the diagnosis of PTB but it should never be used as the sole means of establishing a TB diagnosis.</a:t>
            </a:r>
          </a:p>
          <a:p>
            <a:r>
              <a:rPr lang="en-US" sz="2800" dirty="0" smtClean="0"/>
              <a:t> All patients with chest x-ray features suggestive of PTB should have sputum specimens submitted for microbiological examination</a:t>
            </a:r>
          </a:p>
        </p:txBody>
      </p:sp>
    </p:spTree>
    <p:extLst>
      <p:ext uri="{BB962C8B-B14F-4D97-AF65-F5344CB8AC3E}">
        <p14:creationId xmlns:p14="http://schemas.microsoft.com/office/powerpoint/2010/main" val="23763231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400" dirty="0" smtClean="0"/>
              <a:t>Ct diagnosis</a:t>
            </a:r>
            <a:endParaRPr lang="en-US" sz="2400" dirty="0"/>
          </a:p>
        </p:txBody>
      </p:sp>
      <p:sp>
        <p:nvSpPr>
          <p:cNvPr id="3" name="Content Placeholder 2"/>
          <p:cNvSpPr>
            <a:spLocks noGrp="1"/>
          </p:cNvSpPr>
          <p:nvPr>
            <p:ph idx="1"/>
          </p:nvPr>
        </p:nvSpPr>
        <p:spPr>
          <a:xfrm>
            <a:off x="457200" y="533400"/>
            <a:ext cx="8229600" cy="6172200"/>
          </a:xfrm>
        </p:spPr>
        <p:txBody>
          <a:bodyPr>
            <a:normAutofit fontScale="70000" lnSpcReduction="20000"/>
          </a:bodyPr>
          <a:lstStyle/>
          <a:p>
            <a:pPr>
              <a:buNone/>
            </a:pPr>
            <a:r>
              <a:rPr lang="en-US" sz="3600" dirty="0" smtClean="0"/>
              <a:t>3.Raised ESR</a:t>
            </a:r>
          </a:p>
          <a:p>
            <a:pPr>
              <a:buNone/>
            </a:pPr>
            <a:r>
              <a:rPr lang="en-US" sz="3600" dirty="0" smtClean="0"/>
              <a:t>4.Nucleic acid detection tests  E.G  Polymerase Chain Reaction (PCR)  very sensitive and specific for TB </a:t>
            </a:r>
          </a:p>
          <a:p>
            <a:pPr>
              <a:buNone/>
            </a:pPr>
            <a:r>
              <a:rPr lang="en-US" sz="3600" dirty="0" smtClean="0"/>
              <a:t>5.In HIV infected persons the radiological features include:</a:t>
            </a:r>
          </a:p>
          <a:p>
            <a:pPr>
              <a:buFont typeface="Wingdings" pitchFamily="2" charset="2"/>
              <a:buChar char="ü"/>
            </a:pPr>
            <a:r>
              <a:rPr lang="en-US" sz="3600" dirty="0" smtClean="0"/>
              <a:t> the lower or mid-zone shadows</a:t>
            </a:r>
          </a:p>
          <a:p>
            <a:pPr>
              <a:buFont typeface="Wingdings" pitchFamily="2" charset="2"/>
              <a:buChar char="ü"/>
            </a:pPr>
            <a:r>
              <a:rPr lang="en-US" sz="3600" dirty="0" smtClean="0"/>
              <a:t>the presence of </a:t>
            </a:r>
            <a:r>
              <a:rPr lang="en-US" sz="3600" dirty="0" err="1" smtClean="0"/>
              <a:t>hilar</a:t>
            </a:r>
            <a:r>
              <a:rPr lang="en-US" sz="3600" dirty="0" smtClean="0"/>
              <a:t> or </a:t>
            </a:r>
            <a:r>
              <a:rPr lang="en-US" sz="3600" dirty="0" err="1" smtClean="0"/>
              <a:t>mediastinal</a:t>
            </a:r>
            <a:r>
              <a:rPr lang="en-US" sz="3600" dirty="0" smtClean="0"/>
              <a:t> lymph node enlargement </a:t>
            </a:r>
          </a:p>
          <a:p>
            <a:pPr>
              <a:buFont typeface="Wingdings" pitchFamily="2" charset="2"/>
              <a:buChar char="ü"/>
            </a:pPr>
            <a:r>
              <a:rPr lang="en-US" sz="3600" dirty="0" smtClean="0"/>
              <a:t> </a:t>
            </a:r>
            <a:r>
              <a:rPr lang="en-US" sz="3600" dirty="0" err="1" smtClean="0"/>
              <a:t>Miliary</a:t>
            </a:r>
            <a:r>
              <a:rPr lang="en-US" sz="3600" dirty="0" smtClean="0"/>
              <a:t> mottling </a:t>
            </a:r>
          </a:p>
          <a:p>
            <a:pPr>
              <a:buFont typeface="Wingdings" pitchFamily="2" charset="2"/>
              <a:buChar char="ü"/>
            </a:pPr>
            <a:r>
              <a:rPr lang="en-US" sz="3600" dirty="0" smtClean="0"/>
              <a:t> pleural and/ or pericardial effusion</a:t>
            </a:r>
          </a:p>
          <a:p>
            <a:r>
              <a:rPr lang="en-US" sz="3600" dirty="0" smtClean="0"/>
              <a:t>Smear negative PTB should be diagnosed in patients with:</a:t>
            </a:r>
          </a:p>
          <a:p>
            <a:pPr>
              <a:buFont typeface="Wingdings" pitchFamily="2" charset="2"/>
              <a:buChar char="ü"/>
            </a:pPr>
            <a:r>
              <a:rPr lang="en-US" sz="3600" dirty="0" smtClean="0"/>
              <a:t> a cough of longer than two weeks</a:t>
            </a:r>
          </a:p>
          <a:p>
            <a:pPr>
              <a:buFont typeface="Wingdings" pitchFamily="2" charset="2"/>
              <a:buChar char="ü"/>
            </a:pPr>
            <a:r>
              <a:rPr lang="en-US" sz="3600" dirty="0" smtClean="0"/>
              <a:t> chest radiographic findings  consistent with TB</a:t>
            </a:r>
          </a:p>
          <a:p>
            <a:pPr>
              <a:buFont typeface="Wingdings" pitchFamily="2" charset="2"/>
              <a:buChar char="ü"/>
            </a:pPr>
            <a:r>
              <a:rPr lang="en-US" sz="3600" dirty="0" smtClean="0"/>
              <a:t> at least three sputum smears negative for AFBs </a:t>
            </a:r>
          </a:p>
          <a:p>
            <a:pPr>
              <a:buFont typeface="Wingdings" pitchFamily="2" charset="2"/>
              <a:buChar char="ü"/>
            </a:pPr>
            <a:r>
              <a:rPr lang="en-US" sz="3600" dirty="0" smtClean="0"/>
              <a:t> lack of response to a trial of broad spectrum antimicrobials excluding </a:t>
            </a:r>
            <a:r>
              <a:rPr lang="en-US" sz="3600" dirty="0" err="1" smtClean="0"/>
              <a:t>fluoroquionolnes</a:t>
            </a:r>
            <a:r>
              <a:rPr lang="en-US" sz="3600" dirty="0" smtClean="0"/>
              <a:t>.</a:t>
            </a:r>
          </a:p>
          <a:p>
            <a:endParaRPr lang="en-US" dirty="0" smtClean="0"/>
          </a:p>
        </p:txBody>
      </p:sp>
    </p:spTree>
    <p:extLst>
      <p:ext uri="{BB962C8B-B14F-4D97-AF65-F5344CB8AC3E}">
        <p14:creationId xmlns:p14="http://schemas.microsoft.com/office/powerpoint/2010/main" val="15853531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324600"/>
          </a:xfrm>
        </p:spPr>
        <p:txBody>
          <a:bodyPr>
            <a:normAutofit/>
          </a:bodyPr>
          <a:lstStyle/>
          <a:p>
            <a:pPr>
              <a:buNone/>
            </a:pPr>
            <a:r>
              <a:rPr lang="en-US" sz="2800" dirty="0" smtClean="0"/>
              <a:t>Differential diagnosis of PTB </a:t>
            </a:r>
            <a:r>
              <a:rPr lang="en-US" sz="2800" dirty="0" err="1" smtClean="0"/>
              <a:t>esp</a:t>
            </a:r>
            <a:r>
              <a:rPr lang="en-US" sz="2800" dirty="0" smtClean="0"/>
              <a:t> In a person presenting with a chronic cough and negative sputum smears  </a:t>
            </a:r>
          </a:p>
          <a:p>
            <a:r>
              <a:rPr lang="en-US" sz="2800" dirty="0" smtClean="0"/>
              <a:t>include pneumonia  especially  </a:t>
            </a:r>
            <a:r>
              <a:rPr lang="en-US" sz="2800" dirty="0" err="1" smtClean="0"/>
              <a:t>Pneumocytis</a:t>
            </a:r>
            <a:r>
              <a:rPr lang="en-US" sz="2800" dirty="0" smtClean="0"/>
              <a:t> </a:t>
            </a:r>
            <a:r>
              <a:rPr lang="en-US" sz="2800" dirty="0" err="1" smtClean="0"/>
              <a:t>jirovecii</a:t>
            </a:r>
            <a:endParaRPr lang="en-US" sz="2800" dirty="0" smtClean="0"/>
          </a:p>
          <a:p>
            <a:r>
              <a:rPr lang="en-US" sz="2800" dirty="0" smtClean="0"/>
              <a:t> lung abscess</a:t>
            </a:r>
          </a:p>
          <a:p>
            <a:r>
              <a:rPr lang="en-US" sz="2800" dirty="0" smtClean="0"/>
              <a:t>lung cancer</a:t>
            </a:r>
          </a:p>
          <a:p>
            <a:r>
              <a:rPr lang="en-US" sz="2800" dirty="0" err="1" smtClean="0"/>
              <a:t>sarcoidosis</a:t>
            </a:r>
            <a:r>
              <a:rPr lang="en-US" sz="2800" dirty="0" smtClean="0"/>
              <a:t> </a:t>
            </a:r>
          </a:p>
          <a:p>
            <a:r>
              <a:rPr lang="en-US" sz="2800" dirty="0" smtClean="0"/>
              <a:t> </a:t>
            </a:r>
            <a:r>
              <a:rPr lang="en-US" sz="2800" dirty="0" err="1" smtClean="0"/>
              <a:t>bronchiectasis</a:t>
            </a:r>
            <a:r>
              <a:rPr lang="en-US" sz="2800" dirty="0" smtClean="0"/>
              <a:t>.</a:t>
            </a:r>
          </a:p>
          <a:p>
            <a:r>
              <a:rPr lang="en-US" sz="2800" dirty="0" smtClean="0"/>
              <a:t>When the diagnosis of TB is in doubt the patient should be referred to the next level for appropriate evaluation.</a:t>
            </a:r>
          </a:p>
          <a:p>
            <a:endParaRPr lang="en-US" dirty="0" smtClean="0"/>
          </a:p>
          <a:p>
            <a:endParaRPr lang="en-US" dirty="0"/>
          </a:p>
        </p:txBody>
      </p:sp>
    </p:spTree>
    <p:extLst>
      <p:ext uri="{BB962C8B-B14F-4D97-AF65-F5344CB8AC3E}">
        <p14:creationId xmlns:p14="http://schemas.microsoft.com/office/powerpoint/2010/main" val="224901045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2400" dirty="0" smtClean="0"/>
              <a:t/>
            </a:r>
            <a:br>
              <a:rPr lang="en-US" sz="2400" dirty="0" smtClean="0"/>
            </a:br>
            <a:r>
              <a:rPr lang="en-US" sz="3100" dirty="0" smtClean="0"/>
              <a:t>EXTRA-PULMONARY TB </a:t>
            </a:r>
            <a:br>
              <a:rPr lang="en-US" sz="3100" dirty="0" smtClean="0"/>
            </a:br>
            <a:endParaRPr lang="en-US" sz="3100" dirty="0"/>
          </a:p>
        </p:txBody>
      </p:sp>
      <p:sp>
        <p:nvSpPr>
          <p:cNvPr id="3" name="Content Placeholder 2"/>
          <p:cNvSpPr>
            <a:spLocks noGrp="1"/>
          </p:cNvSpPr>
          <p:nvPr>
            <p:ph idx="1"/>
          </p:nvPr>
        </p:nvSpPr>
        <p:spPr>
          <a:xfrm>
            <a:off x="457200" y="381000"/>
            <a:ext cx="8229600" cy="6248400"/>
          </a:xfrm>
        </p:spPr>
        <p:txBody>
          <a:bodyPr>
            <a:noAutofit/>
          </a:bodyPr>
          <a:lstStyle/>
          <a:p>
            <a:r>
              <a:rPr lang="en-US" sz="2800" dirty="0" smtClean="0"/>
              <a:t>The presentation and diagnostic approach to extra-pulmonary TB will depend on site of disease.</a:t>
            </a:r>
          </a:p>
          <a:p>
            <a:r>
              <a:rPr lang="en-US" sz="2800" dirty="0" smtClean="0"/>
              <a:t>patients  often present with Signs of severe disease</a:t>
            </a:r>
          </a:p>
          <a:p>
            <a:pPr>
              <a:buNone/>
            </a:pPr>
            <a:r>
              <a:rPr lang="en-US" sz="2800" b="1" dirty="0" smtClean="0"/>
              <a:t>1.Tuberculous  Pleural effusion and </a:t>
            </a:r>
            <a:r>
              <a:rPr lang="en-US" sz="2800" b="1" dirty="0" err="1" smtClean="0"/>
              <a:t>empyema</a:t>
            </a:r>
            <a:r>
              <a:rPr lang="en-US" sz="2800" b="1" dirty="0" smtClean="0"/>
              <a:t>  </a:t>
            </a:r>
            <a:r>
              <a:rPr lang="en-US" sz="2800" dirty="0" smtClean="0"/>
              <a:t>with consequent </a:t>
            </a:r>
            <a:r>
              <a:rPr lang="en-US" sz="2800" dirty="0" err="1" smtClean="0"/>
              <a:t>pyopneumothorax</a:t>
            </a:r>
            <a:r>
              <a:rPr lang="en-US" sz="2800" dirty="0" smtClean="0"/>
              <a:t>.  </a:t>
            </a:r>
          </a:p>
          <a:p>
            <a:pPr>
              <a:buNone/>
            </a:pPr>
            <a:r>
              <a:rPr lang="en-US" sz="2800" dirty="0" smtClean="0"/>
              <a:t>CLINICAL FEATURES</a:t>
            </a:r>
          </a:p>
          <a:p>
            <a:pPr>
              <a:buFont typeface="Wingdings" pitchFamily="2" charset="2"/>
              <a:buChar char="ü"/>
            </a:pPr>
            <a:r>
              <a:rPr lang="en-US" sz="2800" dirty="0" smtClean="0"/>
              <a:t>chest pain </a:t>
            </a:r>
          </a:p>
          <a:p>
            <a:pPr>
              <a:buFont typeface="Wingdings" pitchFamily="2" charset="2"/>
              <a:buChar char="ü"/>
            </a:pPr>
            <a:r>
              <a:rPr lang="en-US" sz="2800" dirty="0" smtClean="0"/>
              <a:t> breathlessness</a:t>
            </a:r>
          </a:p>
          <a:p>
            <a:pPr>
              <a:buFont typeface="Wingdings" pitchFamily="2" charset="2"/>
              <a:buChar char="ü"/>
            </a:pPr>
            <a:r>
              <a:rPr lang="en-US" sz="2800" dirty="0" smtClean="0"/>
              <a:t> fever and night sweats.</a:t>
            </a:r>
          </a:p>
          <a:p>
            <a:pPr>
              <a:buFont typeface="Wingdings" pitchFamily="2" charset="2"/>
              <a:buChar char="ü"/>
            </a:pPr>
            <a:r>
              <a:rPr lang="en-US" sz="2800" dirty="0" smtClean="0"/>
              <a:t>Shifted cardiac apex</a:t>
            </a:r>
          </a:p>
          <a:p>
            <a:pPr>
              <a:buFont typeface="Wingdings" pitchFamily="2" charset="2"/>
              <a:buChar char="ü"/>
            </a:pPr>
            <a:r>
              <a:rPr lang="en-US" sz="2800" dirty="0" smtClean="0"/>
              <a:t> “</a:t>
            </a:r>
            <a:r>
              <a:rPr lang="en-US" sz="2800" dirty="0" err="1" smtClean="0"/>
              <a:t>stony”dullness</a:t>
            </a:r>
            <a:r>
              <a:rPr lang="en-US" sz="2800" dirty="0" smtClean="0"/>
              <a:t> percussion note</a:t>
            </a:r>
          </a:p>
          <a:p>
            <a:pPr>
              <a:buFont typeface="Wingdings" pitchFamily="2" charset="2"/>
              <a:buChar char="ü"/>
            </a:pPr>
            <a:r>
              <a:rPr lang="en-US" sz="2800" dirty="0" smtClean="0"/>
              <a:t>Decreased breath sounds on the affected side</a:t>
            </a:r>
          </a:p>
        </p:txBody>
      </p:sp>
    </p:spTree>
    <p:extLst>
      <p:ext uri="{BB962C8B-B14F-4D97-AF65-F5344CB8AC3E}">
        <p14:creationId xmlns:p14="http://schemas.microsoft.com/office/powerpoint/2010/main" val="2536620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b="1" dirty="0" smtClean="0"/>
              <a:t>2.Tuberculous pericardial effusion</a:t>
            </a:r>
            <a:endParaRPr lang="en-US" sz="2800" b="1" dirty="0"/>
          </a:p>
        </p:txBody>
      </p:sp>
      <p:sp>
        <p:nvSpPr>
          <p:cNvPr id="3" name="Content Placeholder 2"/>
          <p:cNvSpPr>
            <a:spLocks noGrp="1"/>
          </p:cNvSpPr>
          <p:nvPr>
            <p:ph idx="1"/>
          </p:nvPr>
        </p:nvSpPr>
        <p:spPr>
          <a:xfrm>
            <a:off x="457200" y="533400"/>
            <a:ext cx="8229600" cy="6172200"/>
          </a:xfrm>
        </p:spPr>
        <p:txBody>
          <a:bodyPr>
            <a:normAutofit/>
          </a:bodyPr>
          <a:lstStyle/>
          <a:p>
            <a:pPr>
              <a:buNone/>
            </a:pPr>
            <a:r>
              <a:rPr lang="en-US" sz="2800" dirty="0" smtClean="0"/>
              <a:t>CLINICAL FEATURES:</a:t>
            </a:r>
          </a:p>
          <a:p>
            <a:pPr>
              <a:buFont typeface="Wingdings" pitchFamily="2" charset="2"/>
              <a:buChar char="ü"/>
            </a:pPr>
            <a:r>
              <a:rPr lang="en-US" sz="2800" dirty="0" smtClean="0"/>
              <a:t>chest pain</a:t>
            </a:r>
          </a:p>
          <a:p>
            <a:pPr>
              <a:buFont typeface="Wingdings" pitchFamily="2" charset="2"/>
              <a:buChar char="ü"/>
            </a:pPr>
            <a:r>
              <a:rPr lang="en-US" sz="2800" dirty="0" smtClean="0"/>
              <a:t>shortness of breath</a:t>
            </a:r>
          </a:p>
          <a:p>
            <a:pPr>
              <a:buFont typeface="Wingdings" pitchFamily="2" charset="2"/>
              <a:buChar char="ü"/>
            </a:pPr>
            <a:r>
              <a:rPr lang="en-US" sz="2800" dirty="0" smtClean="0"/>
              <a:t>a cough</a:t>
            </a:r>
          </a:p>
          <a:p>
            <a:pPr>
              <a:buFont typeface="Wingdings" pitchFamily="2" charset="2"/>
              <a:buChar char="ü"/>
            </a:pPr>
            <a:r>
              <a:rPr lang="en-US" sz="2800" dirty="0" smtClean="0"/>
              <a:t>leg swelling </a:t>
            </a:r>
          </a:p>
          <a:p>
            <a:pPr>
              <a:buFont typeface="Wingdings" pitchFamily="2" charset="2"/>
              <a:buChar char="ü"/>
            </a:pPr>
            <a:r>
              <a:rPr lang="en-US" sz="2800" dirty="0" smtClean="0"/>
              <a:t>Fever</a:t>
            </a:r>
          </a:p>
          <a:p>
            <a:pPr>
              <a:buFont typeface="Wingdings" pitchFamily="2" charset="2"/>
              <a:buChar char="ü"/>
            </a:pPr>
            <a:r>
              <a:rPr lang="en-US" sz="2800" dirty="0" smtClean="0"/>
              <a:t>tachycardia and a low blood pressure </a:t>
            </a:r>
          </a:p>
          <a:p>
            <a:pPr>
              <a:buFont typeface="Wingdings" pitchFamily="2" charset="2"/>
              <a:buChar char="ü"/>
            </a:pPr>
            <a:r>
              <a:rPr lang="en-US" sz="2800" dirty="0" smtClean="0"/>
              <a:t>impalpable apex beat</a:t>
            </a:r>
          </a:p>
          <a:p>
            <a:pPr>
              <a:buFont typeface="Wingdings" pitchFamily="2" charset="2"/>
              <a:buChar char="ü"/>
            </a:pPr>
            <a:r>
              <a:rPr lang="en-US" sz="2800" dirty="0" smtClean="0"/>
              <a:t> quiet heart sounds </a:t>
            </a:r>
          </a:p>
        </p:txBody>
      </p:sp>
    </p:spTree>
    <p:extLst>
      <p:ext uri="{BB962C8B-B14F-4D97-AF65-F5344CB8AC3E}">
        <p14:creationId xmlns:p14="http://schemas.microsoft.com/office/powerpoint/2010/main" val="367540734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800" b="1" dirty="0" smtClean="0"/>
              <a:t>3. </a:t>
            </a:r>
            <a:r>
              <a:rPr lang="en-US" sz="2800" b="1" dirty="0" err="1" smtClean="0"/>
              <a:t>Tuberculous</a:t>
            </a:r>
            <a:r>
              <a:rPr lang="en-US" sz="2800" b="1" dirty="0" smtClean="0"/>
              <a:t> </a:t>
            </a:r>
            <a:r>
              <a:rPr lang="en-US" sz="2800" b="1" dirty="0" err="1" smtClean="0"/>
              <a:t>lymphadenopathy</a:t>
            </a:r>
            <a:r>
              <a:rPr lang="en-US" sz="2800" b="1" dirty="0" smtClean="0"/>
              <a:t> </a:t>
            </a:r>
            <a:endParaRPr lang="en-US" sz="2800" b="1" dirty="0"/>
          </a:p>
        </p:txBody>
      </p:sp>
      <p:sp>
        <p:nvSpPr>
          <p:cNvPr id="3" name="Content Placeholder 2"/>
          <p:cNvSpPr>
            <a:spLocks noGrp="1"/>
          </p:cNvSpPr>
          <p:nvPr>
            <p:ph idx="1"/>
          </p:nvPr>
        </p:nvSpPr>
        <p:spPr>
          <a:xfrm>
            <a:off x="457200" y="762000"/>
            <a:ext cx="8229600" cy="5638800"/>
          </a:xfrm>
        </p:spPr>
        <p:txBody>
          <a:bodyPr>
            <a:normAutofit/>
          </a:bodyPr>
          <a:lstStyle/>
          <a:p>
            <a:r>
              <a:rPr lang="en-US" sz="2800" dirty="0" smtClean="0"/>
              <a:t>Often unilateral commonly involving the cervical (neck) nodes </a:t>
            </a:r>
          </a:p>
          <a:p>
            <a:r>
              <a:rPr lang="en-US" sz="2800" dirty="0" smtClean="0"/>
              <a:t> painless and initially firm and discrete but eventually become fluctuant and matted together with eventual sinus formation and pus discharge.</a:t>
            </a:r>
          </a:p>
          <a:p>
            <a:endParaRPr lang="en-US" sz="2400" dirty="0"/>
          </a:p>
        </p:txBody>
      </p:sp>
    </p:spTree>
    <p:extLst>
      <p:ext uri="{BB962C8B-B14F-4D97-AF65-F5344CB8AC3E}">
        <p14:creationId xmlns:p14="http://schemas.microsoft.com/office/powerpoint/2010/main" val="22816854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11162"/>
          </a:xfrm>
        </p:spPr>
        <p:txBody>
          <a:bodyPr>
            <a:noAutofit/>
          </a:bodyPr>
          <a:lstStyle/>
          <a:p>
            <a:r>
              <a:rPr lang="en-US" sz="2400" b="1" dirty="0" smtClean="0"/>
              <a:t>4.Intracranial TB-</a:t>
            </a:r>
            <a:r>
              <a:rPr lang="en-US" sz="2400" b="1" dirty="0" err="1" smtClean="0"/>
              <a:t>tuberculous</a:t>
            </a:r>
            <a:r>
              <a:rPr lang="en-US" sz="2400" b="1" dirty="0" smtClean="0"/>
              <a:t> meningitis(TBM)</a:t>
            </a:r>
            <a:endParaRPr lang="en-US" sz="2400" b="1" dirty="0"/>
          </a:p>
        </p:txBody>
      </p:sp>
      <p:sp>
        <p:nvSpPr>
          <p:cNvPr id="3" name="Content Placeholder 2"/>
          <p:cNvSpPr>
            <a:spLocks noGrp="1"/>
          </p:cNvSpPr>
          <p:nvPr>
            <p:ph idx="1"/>
          </p:nvPr>
        </p:nvSpPr>
        <p:spPr>
          <a:xfrm>
            <a:off x="457200" y="762000"/>
            <a:ext cx="8229600" cy="5943600"/>
          </a:xfrm>
        </p:spPr>
        <p:txBody>
          <a:bodyPr>
            <a:normAutofit/>
          </a:bodyPr>
          <a:lstStyle/>
          <a:p>
            <a:pPr>
              <a:buNone/>
            </a:pPr>
            <a:r>
              <a:rPr lang="en-US" sz="2800" dirty="0" smtClean="0"/>
              <a:t>Onset is gradual with: </a:t>
            </a:r>
          </a:p>
          <a:p>
            <a:pPr>
              <a:buFont typeface="Wingdings" pitchFamily="2" charset="2"/>
              <a:buChar char="ü"/>
            </a:pPr>
            <a:r>
              <a:rPr lang="en-US" sz="2800" dirty="0" smtClean="0"/>
              <a:t> headache </a:t>
            </a:r>
          </a:p>
          <a:p>
            <a:pPr>
              <a:buFont typeface="Wingdings" pitchFamily="2" charset="2"/>
              <a:buChar char="ü"/>
            </a:pPr>
            <a:r>
              <a:rPr lang="en-US" sz="2800" dirty="0" smtClean="0"/>
              <a:t> vomiting </a:t>
            </a:r>
          </a:p>
          <a:p>
            <a:pPr>
              <a:buFont typeface="Wingdings" pitchFamily="2" charset="2"/>
              <a:buChar char="ü"/>
            </a:pPr>
            <a:r>
              <a:rPr lang="en-US" sz="2800" dirty="0" smtClean="0"/>
              <a:t>neck stiffness</a:t>
            </a:r>
          </a:p>
          <a:p>
            <a:pPr>
              <a:buFont typeface="Wingdings" pitchFamily="2" charset="2"/>
              <a:buChar char="ü"/>
            </a:pPr>
            <a:r>
              <a:rPr lang="en-US" sz="2800" dirty="0" smtClean="0"/>
              <a:t> cranial nerve palsies</a:t>
            </a:r>
          </a:p>
          <a:p>
            <a:pPr>
              <a:buFont typeface="Wingdings" pitchFamily="2" charset="2"/>
              <a:buChar char="ü"/>
            </a:pPr>
            <a:r>
              <a:rPr lang="en-US" sz="2800" dirty="0" smtClean="0"/>
              <a:t>Convulsions</a:t>
            </a:r>
          </a:p>
          <a:p>
            <a:pPr>
              <a:buFont typeface="Wingdings" pitchFamily="2" charset="2"/>
              <a:buChar char="ü"/>
            </a:pPr>
            <a:r>
              <a:rPr lang="en-US" sz="2800" dirty="0" smtClean="0"/>
              <a:t>loss of speech </a:t>
            </a:r>
          </a:p>
          <a:p>
            <a:pPr>
              <a:buFont typeface="Wingdings" pitchFamily="2" charset="2"/>
              <a:buChar char="ü"/>
            </a:pPr>
            <a:r>
              <a:rPr lang="en-US" sz="2800" dirty="0" smtClean="0"/>
              <a:t> loss of power in one or more limbs.</a:t>
            </a:r>
          </a:p>
          <a:p>
            <a:r>
              <a:rPr lang="en-US" sz="2800" dirty="0" smtClean="0"/>
              <a:t> If untreated TB meningitis leads to a gradual change in level of consciousness with eventual coma and death </a:t>
            </a:r>
          </a:p>
          <a:p>
            <a:pPr>
              <a:buNone/>
            </a:pPr>
            <a:endParaRPr lang="en-US" dirty="0" smtClean="0"/>
          </a:p>
          <a:p>
            <a:endParaRPr lang="en-US" dirty="0"/>
          </a:p>
        </p:txBody>
      </p:sp>
    </p:spTree>
    <p:extLst>
      <p:ext uri="{BB962C8B-B14F-4D97-AF65-F5344CB8AC3E}">
        <p14:creationId xmlns:p14="http://schemas.microsoft.com/office/powerpoint/2010/main" val="38507749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91200"/>
          </a:xfrm>
        </p:spPr>
        <p:txBody>
          <a:bodyPr/>
          <a:lstStyle/>
          <a:p>
            <a:pPr>
              <a:buNone/>
            </a:pPr>
            <a:r>
              <a:rPr lang="en-US" sz="2800" dirty="0" smtClean="0"/>
              <a:t>diagnosis:</a:t>
            </a:r>
          </a:p>
          <a:p>
            <a:r>
              <a:rPr lang="en-US" sz="2800" dirty="0" smtClean="0"/>
              <a:t> clinical suspicion </a:t>
            </a:r>
          </a:p>
          <a:p>
            <a:r>
              <a:rPr lang="en-US" sz="2800" dirty="0" smtClean="0"/>
              <a:t>examination of cerebrospinal fluid-Usually the CSF has a high cell count (mainly lymphocytes), low sugar and high protein. The ZN stain is rarely positive (less than 10%) while TB culture  yields poorly.</a:t>
            </a:r>
          </a:p>
          <a:p>
            <a:r>
              <a:rPr lang="en-US" sz="2800" dirty="0" smtClean="0"/>
              <a:t>brain CT- show basal enhancement</a:t>
            </a:r>
          </a:p>
          <a:p>
            <a:endParaRPr lang="en-US" dirty="0"/>
          </a:p>
        </p:txBody>
      </p:sp>
    </p:spTree>
    <p:extLst>
      <p:ext uri="{BB962C8B-B14F-4D97-AF65-F5344CB8AC3E}">
        <p14:creationId xmlns:p14="http://schemas.microsoft.com/office/powerpoint/2010/main" val="225734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u="sng" dirty="0" smtClean="0">
                <a:solidFill>
                  <a:srgbClr val="FF0000"/>
                </a:solidFill>
              </a:rPr>
              <a:t>DIAGNOSTIC PROCEDURES</a:t>
            </a:r>
            <a:endParaRPr lang="fr-FR" sz="3200" dirty="0"/>
          </a:p>
        </p:txBody>
      </p:sp>
      <p:sp>
        <p:nvSpPr>
          <p:cNvPr id="3" name="Content Placeholder 2"/>
          <p:cNvSpPr>
            <a:spLocks noGrp="1"/>
          </p:cNvSpPr>
          <p:nvPr>
            <p:ph idx="1"/>
          </p:nvPr>
        </p:nvSpPr>
        <p:spPr/>
        <p:txBody>
          <a:bodyPr>
            <a:normAutofit fontScale="77500" lnSpcReduction="20000"/>
          </a:bodyPr>
          <a:lstStyle/>
          <a:p>
            <a:r>
              <a:rPr lang="en-GB" sz="2400" dirty="0" smtClean="0">
                <a:solidFill>
                  <a:srgbClr val="FF0000"/>
                </a:solidFill>
              </a:rPr>
              <a:t>Assignment review notes on history and physical exam of the respiratory system</a:t>
            </a:r>
          </a:p>
          <a:p>
            <a:r>
              <a:rPr lang="en-GB" sz="2400" dirty="0" smtClean="0">
                <a:solidFill>
                  <a:srgbClr val="FF0000"/>
                </a:solidFill>
              </a:rPr>
              <a:t>Lung volumes and capacities</a:t>
            </a:r>
          </a:p>
          <a:p>
            <a:endParaRPr lang="en-GB" sz="2400" u="sng" dirty="0" smtClean="0">
              <a:solidFill>
                <a:srgbClr val="FF0000"/>
              </a:solidFill>
            </a:endParaRPr>
          </a:p>
          <a:p>
            <a:r>
              <a:rPr lang="en-US" sz="2400" u="sng" dirty="0" smtClean="0">
                <a:solidFill>
                  <a:srgbClr val="FF0000"/>
                </a:solidFill>
              </a:rPr>
              <a:t>PULMONARY FUNCTION TESTS</a:t>
            </a:r>
          </a:p>
          <a:p>
            <a:r>
              <a:rPr lang="en-US" sz="2400" dirty="0" smtClean="0"/>
              <a:t> are routinely used in patients with chronic respiratory disorders. They are performed to assess respiratory function and to determine the extent of dysfunction. Such tests include measurements of lung volumes, ventilatory</a:t>
            </a:r>
            <a:endParaRPr lang="en-GB" sz="2400" dirty="0" smtClean="0"/>
          </a:p>
          <a:p>
            <a:r>
              <a:rPr lang="en-US" sz="2400" dirty="0" smtClean="0"/>
              <a:t>function, and the mechanics of breathing, diffusion, and gas exchange PFTs are useful in a patient with an established respiratory disease and assessing the response to therapy. </a:t>
            </a:r>
          </a:p>
          <a:p>
            <a:r>
              <a:rPr lang="en-US" sz="2400" dirty="0" smtClean="0"/>
              <a:t>They are useful as screening tests in potentially hazardous industries, such as coal mining .</a:t>
            </a:r>
          </a:p>
          <a:p>
            <a:r>
              <a:rPr lang="en-US" sz="2400" dirty="0" smtClean="0"/>
              <a:t> They are useful for screening patients scheduled for thoracic and upper abdominal surgery</a:t>
            </a:r>
            <a:endParaRPr lang="fr-FR" sz="2400" u="sng" dirty="0">
              <a:solidFill>
                <a:srgbClr val="FF0000"/>
              </a:solidFill>
            </a:endParaRPr>
          </a:p>
        </p:txBody>
      </p:sp>
      <p:sp>
        <p:nvSpPr>
          <p:cNvPr id="4" name="Date Placeholder 3"/>
          <p:cNvSpPr>
            <a:spLocks noGrp="1"/>
          </p:cNvSpPr>
          <p:nvPr>
            <p:ph type="dt" sz="half" idx="10"/>
          </p:nvPr>
        </p:nvSpPr>
        <p:spPr/>
        <p:txBody>
          <a:bodyPr/>
          <a:lstStyle/>
          <a:p>
            <a:fld id="{5582A1DB-BA89-4530-B0E1-6461C2B97B5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18</a:t>
            </a:fld>
            <a:endParaRPr lang="fr-F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800" b="1" dirty="0" smtClean="0"/>
              <a:t>5.Intestinal TB  and </a:t>
            </a:r>
            <a:r>
              <a:rPr lang="en-US" sz="2800" b="1" dirty="0" err="1" smtClean="0"/>
              <a:t>Tuberculous</a:t>
            </a:r>
            <a:r>
              <a:rPr lang="en-US" sz="2800" b="1" dirty="0" smtClean="0"/>
              <a:t> </a:t>
            </a:r>
            <a:r>
              <a:rPr lang="en-US" sz="2800" b="1" dirty="0" err="1" smtClean="0"/>
              <a:t>ascites</a:t>
            </a:r>
            <a:endParaRPr lang="en-US" sz="2800" dirty="0"/>
          </a:p>
        </p:txBody>
      </p:sp>
      <p:sp>
        <p:nvSpPr>
          <p:cNvPr id="3" name="Content Placeholder 2"/>
          <p:cNvSpPr>
            <a:spLocks noGrp="1"/>
          </p:cNvSpPr>
          <p:nvPr>
            <p:ph idx="1"/>
          </p:nvPr>
        </p:nvSpPr>
        <p:spPr>
          <a:xfrm>
            <a:off x="457200" y="762000"/>
            <a:ext cx="8229600" cy="5867400"/>
          </a:xfrm>
        </p:spPr>
        <p:txBody>
          <a:bodyPr>
            <a:normAutofit/>
          </a:bodyPr>
          <a:lstStyle/>
          <a:p>
            <a:pPr>
              <a:buNone/>
            </a:pPr>
            <a:r>
              <a:rPr lang="en-US" sz="2800" dirty="0" smtClean="0"/>
              <a:t>CLINICAL FEATURES</a:t>
            </a:r>
          </a:p>
          <a:p>
            <a:pPr>
              <a:buFont typeface="Wingdings" pitchFamily="2" charset="2"/>
              <a:buChar char="ü"/>
            </a:pPr>
            <a:r>
              <a:rPr lang="en-US" sz="2800" dirty="0" smtClean="0"/>
              <a:t>  progressive vague abdominal pain</a:t>
            </a:r>
          </a:p>
          <a:p>
            <a:pPr>
              <a:buFont typeface="Wingdings" pitchFamily="2" charset="2"/>
              <a:buChar char="ü"/>
            </a:pPr>
            <a:r>
              <a:rPr lang="en-US" sz="2800" dirty="0" smtClean="0"/>
              <a:t>abdominal distension</a:t>
            </a:r>
          </a:p>
          <a:p>
            <a:pPr>
              <a:buFont typeface="Wingdings" pitchFamily="2" charset="2"/>
              <a:buChar char="ü"/>
            </a:pPr>
            <a:r>
              <a:rPr lang="en-US" sz="2800" dirty="0" smtClean="0"/>
              <a:t>vague abdominal mass with doughy feeling</a:t>
            </a:r>
          </a:p>
          <a:p>
            <a:pPr>
              <a:buFont typeface="Wingdings" pitchFamily="2" charset="2"/>
              <a:buChar char="ü"/>
            </a:pPr>
            <a:r>
              <a:rPr lang="en-US" sz="2800" dirty="0" smtClean="0"/>
              <a:t>Fever wasting </a:t>
            </a:r>
          </a:p>
          <a:p>
            <a:pPr>
              <a:buFont typeface="Wingdings" pitchFamily="2" charset="2"/>
              <a:buChar char="ü"/>
            </a:pPr>
            <a:r>
              <a:rPr lang="en-US" sz="2800" dirty="0" smtClean="0"/>
              <a:t> diarrhea -may alternate with constipation.</a:t>
            </a:r>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10703012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b="1" dirty="0" smtClean="0"/>
              <a:t/>
            </a:r>
            <a:br>
              <a:rPr lang="en-US" sz="2800" b="1" dirty="0" smtClean="0"/>
            </a:br>
            <a:r>
              <a:rPr lang="en-US" sz="2800" b="1" dirty="0" smtClean="0"/>
              <a:t>6.Miliary TB</a:t>
            </a:r>
            <a:br>
              <a:rPr lang="en-US" sz="2800" b="1" dirty="0" smtClean="0"/>
            </a:br>
            <a:endParaRPr lang="en-US" sz="2800" dirty="0"/>
          </a:p>
        </p:txBody>
      </p:sp>
      <p:sp>
        <p:nvSpPr>
          <p:cNvPr id="3" name="Content Placeholder 2"/>
          <p:cNvSpPr>
            <a:spLocks noGrp="1"/>
          </p:cNvSpPr>
          <p:nvPr>
            <p:ph idx="1"/>
          </p:nvPr>
        </p:nvSpPr>
        <p:spPr>
          <a:xfrm>
            <a:off x="457200" y="609600"/>
            <a:ext cx="8229600" cy="6019800"/>
          </a:xfrm>
        </p:spPr>
        <p:txBody>
          <a:bodyPr>
            <a:normAutofit/>
          </a:bodyPr>
          <a:lstStyle/>
          <a:p>
            <a:pPr>
              <a:buNone/>
            </a:pPr>
            <a:r>
              <a:rPr lang="en-US" sz="2800" dirty="0" smtClean="0"/>
              <a:t>usually presents with gradual onset of fever</a:t>
            </a:r>
          </a:p>
          <a:p>
            <a:pPr>
              <a:buFont typeface="Wingdings" pitchFamily="2" charset="2"/>
              <a:buChar char="ü"/>
            </a:pPr>
            <a:r>
              <a:rPr lang="en-US" sz="2800" dirty="0" smtClean="0"/>
              <a:t> malaise</a:t>
            </a:r>
          </a:p>
          <a:p>
            <a:pPr>
              <a:buFont typeface="Wingdings" pitchFamily="2" charset="2"/>
              <a:buChar char="ü"/>
            </a:pPr>
            <a:r>
              <a:rPr lang="en-US" sz="2800" dirty="0" smtClean="0"/>
              <a:t>night sweats</a:t>
            </a:r>
          </a:p>
          <a:p>
            <a:pPr>
              <a:buFont typeface="Wingdings" pitchFamily="2" charset="2"/>
              <a:buChar char="ü"/>
            </a:pPr>
            <a:r>
              <a:rPr lang="en-US" sz="2800" dirty="0" smtClean="0"/>
              <a:t>Wasting</a:t>
            </a:r>
          </a:p>
          <a:p>
            <a:pPr>
              <a:buFont typeface="Wingdings" pitchFamily="2" charset="2"/>
              <a:buChar char="ü"/>
            </a:pPr>
            <a:r>
              <a:rPr lang="en-US" sz="2800" dirty="0" smtClean="0"/>
              <a:t>Patient has very little respiratory symptoms</a:t>
            </a:r>
          </a:p>
          <a:p>
            <a:pPr>
              <a:buFont typeface="Wingdings" pitchFamily="2" charset="2"/>
              <a:buChar char="ü"/>
            </a:pPr>
            <a:r>
              <a:rPr lang="en-US" sz="2800" dirty="0" smtClean="0"/>
              <a:t>The chest x-ray shows multiple small millet-sized nodular shadows. </a:t>
            </a:r>
          </a:p>
          <a:p>
            <a:r>
              <a:rPr lang="en-US" sz="2800" dirty="0" smtClean="0"/>
              <a:t>The diagnosis is often missed but can be confirmed through culture of blood, CSF, which may be positive for tubercle bacilli </a:t>
            </a:r>
          </a:p>
          <a:p>
            <a:endParaRPr lang="en-US" dirty="0"/>
          </a:p>
        </p:txBody>
      </p:sp>
    </p:spTree>
    <p:extLst>
      <p:ext uri="{BB962C8B-B14F-4D97-AF65-F5344CB8AC3E}">
        <p14:creationId xmlns:p14="http://schemas.microsoft.com/office/powerpoint/2010/main" val="33169053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400" dirty="0" smtClean="0"/>
              <a:t>GENERAL APPROACH TO MANAGEMENT OF TB</a:t>
            </a:r>
            <a:endParaRPr lang="en-US" sz="2400" dirty="0"/>
          </a:p>
        </p:txBody>
      </p:sp>
      <p:sp>
        <p:nvSpPr>
          <p:cNvPr id="3" name="Content Placeholder 2"/>
          <p:cNvSpPr>
            <a:spLocks noGrp="1"/>
          </p:cNvSpPr>
          <p:nvPr>
            <p:ph idx="1"/>
          </p:nvPr>
        </p:nvSpPr>
        <p:spPr>
          <a:xfrm>
            <a:off x="457200" y="838200"/>
            <a:ext cx="8229600" cy="6019800"/>
          </a:xfrm>
        </p:spPr>
        <p:txBody>
          <a:bodyPr>
            <a:normAutofit/>
          </a:bodyPr>
          <a:lstStyle/>
          <a:p>
            <a:pPr>
              <a:lnSpc>
                <a:spcPct val="90000"/>
              </a:lnSpc>
              <a:buNone/>
            </a:pPr>
            <a:r>
              <a:rPr lang="en-US" sz="2800" dirty="0" smtClean="0"/>
              <a:t>1</a:t>
            </a:r>
            <a:r>
              <a:rPr lang="en-US" sz="2800" baseline="30000" dirty="0" smtClean="0"/>
              <a:t>st</a:t>
            </a:r>
            <a:r>
              <a:rPr lang="en-US" sz="2800" dirty="0" smtClean="0"/>
              <a:t> Priority: Administrative Controls</a:t>
            </a:r>
          </a:p>
          <a:p>
            <a:pPr>
              <a:lnSpc>
                <a:spcPct val="90000"/>
              </a:lnSpc>
              <a:buNone/>
            </a:pPr>
            <a:r>
              <a:rPr lang="en-US" sz="2800" dirty="0" smtClean="0"/>
              <a:t>1. Early diagnosis and assessment of cases</a:t>
            </a:r>
          </a:p>
          <a:p>
            <a:pPr lvl="2">
              <a:lnSpc>
                <a:spcPct val="90000"/>
              </a:lnSpc>
            </a:pPr>
            <a:r>
              <a:rPr lang="en-US" sz="2800" dirty="0" smtClean="0"/>
              <a:t>High index of suspicion if</a:t>
            </a:r>
          </a:p>
          <a:p>
            <a:pPr lvl="3">
              <a:lnSpc>
                <a:spcPct val="90000"/>
              </a:lnSpc>
            </a:pPr>
            <a:r>
              <a:rPr lang="en-US" sz="2800" dirty="0" smtClean="0"/>
              <a:t>Persistent cough (</a:t>
            </a:r>
            <a:r>
              <a:rPr lang="en-US" sz="2800" dirty="0" err="1" smtClean="0"/>
              <a:t>eg</a:t>
            </a:r>
            <a:r>
              <a:rPr lang="en-US" sz="2800" dirty="0" smtClean="0"/>
              <a:t>. &gt;3 weeks)</a:t>
            </a:r>
          </a:p>
          <a:p>
            <a:pPr lvl="3">
              <a:lnSpc>
                <a:spcPct val="90000"/>
              </a:lnSpc>
            </a:pPr>
            <a:r>
              <a:rPr lang="en-US" sz="2800" dirty="0" smtClean="0"/>
              <a:t>Bloody sputum, night sweats, fever, weight loss</a:t>
            </a:r>
          </a:p>
          <a:p>
            <a:pPr lvl="3">
              <a:lnSpc>
                <a:spcPct val="90000"/>
              </a:lnSpc>
            </a:pPr>
            <a:r>
              <a:rPr lang="en-US" sz="2800" dirty="0" smtClean="0"/>
              <a:t>HIV or immunocompromised patients</a:t>
            </a:r>
          </a:p>
          <a:p>
            <a:pPr lvl="3">
              <a:lnSpc>
                <a:spcPct val="90000"/>
              </a:lnSpc>
            </a:pPr>
            <a:r>
              <a:rPr lang="en-US" sz="2800" dirty="0" smtClean="0"/>
              <a:t>Close or household contact of someone with TB</a:t>
            </a:r>
          </a:p>
          <a:p>
            <a:pPr lvl="2">
              <a:lnSpc>
                <a:spcPct val="90000"/>
              </a:lnSpc>
            </a:pPr>
            <a:r>
              <a:rPr lang="en-US" sz="2800" dirty="0" smtClean="0"/>
              <a:t>Acid-fast bacilli smear positive (ideally, 3 samples)</a:t>
            </a:r>
          </a:p>
          <a:p>
            <a:pPr lvl="2">
              <a:lnSpc>
                <a:spcPct val="90000"/>
              </a:lnSpc>
            </a:pPr>
            <a:r>
              <a:rPr lang="en-US" sz="2800" dirty="0" smtClean="0"/>
              <a:t>Diagnosis should be made quickly in an OPD</a:t>
            </a:r>
          </a:p>
          <a:p>
            <a:pPr lvl="2">
              <a:lnSpc>
                <a:spcPct val="90000"/>
              </a:lnSpc>
            </a:pPr>
            <a:r>
              <a:rPr lang="en-US" sz="2800" dirty="0" smtClean="0"/>
              <a:t>Communicate results immediately</a:t>
            </a:r>
            <a:endParaRPr lang="en-US" sz="2800" dirty="0"/>
          </a:p>
        </p:txBody>
      </p:sp>
    </p:spTree>
    <p:extLst>
      <p:ext uri="{BB962C8B-B14F-4D97-AF65-F5344CB8AC3E}">
        <p14:creationId xmlns:p14="http://schemas.microsoft.com/office/powerpoint/2010/main" val="298941422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sz="2800" dirty="0" smtClean="0"/>
              <a:t>2</a:t>
            </a:r>
            <a:r>
              <a:rPr lang="en-US" sz="2800" baseline="30000" dirty="0" smtClean="0"/>
              <a:t>nd</a:t>
            </a:r>
            <a:r>
              <a:rPr lang="en-US" sz="2800" dirty="0" smtClean="0"/>
              <a:t> Priority: Environmental Controls</a:t>
            </a:r>
          </a:p>
          <a:p>
            <a:pPr lvl="1"/>
            <a:r>
              <a:rPr lang="en-US" dirty="0" smtClean="0"/>
              <a:t>Maximize natural ventilation</a:t>
            </a:r>
          </a:p>
          <a:p>
            <a:pPr lvl="1"/>
            <a:r>
              <a:rPr lang="en-US" dirty="0" smtClean="0"/>
              <a:t>Control for direction of airflow</a:t>
            </a:r>
          </a:p>
          <a:p>
            <a:pPr lvl="1"/>
            <a:r>
              <a:rPr lang="en-US" dirty="0" smtClean="0"/>
              <a:t>Provide separate waiting area for TB patients</a:t>
            </a:r>
          </a:p>
          <a:p>
            <a:endParaRPr lang="en-US" sz="2800" dirty="0" smtClean="0">
              <a:solidFill>
                <a:srgbClr val="FF0000"/>
              </a:solidFill>
            </a:endParaRPr>
          </a:p>
          <a:p>
            <a:pPr>
              <a:buNone/>
            </a:pPr>
            <a:r>
              <a:rPr lang="en-US" sz="2800" dirty="0" smtClean="0"/>
              <a:t>3rd Priority: Personal Protective Equipment</a:t>
            </a:r>
          </a:p>
          <a:p>
            <a:pPr lvl="1">
              <a:buFontTx/>
              <a:buChar char="–"/>
            </a:pPr>
            <a:r>
              <a:rPr lang="en-US" dirty="0" smtClean="0"/>
              <a:t> Use of masks to cover nose and mouth</a:t>
            </a:r>
          </a:p>
          <a:p>
            <a:pPr lvl="1">
              <a:buFontTx/>
              <a:buChar char="–"/>
            </a:pPr>
            <a:r>
              <a:rPr lang="en-US" dirty="0" smtClean="0"/>
              <a:t> health workers to use respirator masks  or N-95 </a:t>
            </a:r>
            <a:r>
              <a:rPr lang="en-US" dirty="0" err="1" smtClean="0"/>
              <a:t>msks</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816571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t>PREVENTING TRANSMISSION </a:t>
            </a:r>
            <a:endParaRPr lang="en-US" sz="2400" dirty="0"/>
          </a:p>
        </p:txBody>
      </p:sp>
      <p:sp>
        <p:nvSpPr>
          <p:cNvPr id="3" name="Content Placeholder 2"/>
          <p:cNvSpPr>
            <a:spLocks noGrp="1"/>
          </p:cNvSpPr>
          <p:nvPr>
            <p:ph idx="1"/>
          </p:nvPr>
        </p:nvSpPr>
        <p:spPr>
          <a:xfrm>
            <a:off x="457200" y="762000"/>
            <a:ext cx="8229600" cy="5364163"/>
          </a:xfrm>
        </p:spPr>
        <p:txBody>
          <a:bodyPr>
            <a:normAutofit/>
          </a:bodyPr>
          <a:lstStyle/>
          <a:p>
            <a:r>
              <a:rPr lang="en-US" sz="2800" dirty="0" smtClean="0"/>
              <a:t>Screen suspected and confirmed TB cases promptly</a:t>
            </a:r>
          </a:p>
          <a:p>
            <a:r>
              <a:rPr lang="en-US" sz="2800" dirty="0" smtClean="0"/>
              <a:t>Educate on cough hygiene</a:t>
            </a:r>
          </a:p>
          <a:p>
            <a:r>
              <a:rPr lang="en-US" sz="2800" dirty="0" smtClean="0"/>
              <a:t>Separate patients suspected to have TB</a:t>
            </a:r>
          </a:p>
          <a:p>
            <a:r>
              <a:rPr lang="en-US" sz="2800" dirty="0" smtClean="0"/>
              <a:t>Investigate for TB and refer immediately</a:t>
            </a:r>
          </a:p>
          <a:p>
            <a:r>
              <a:rPr lang="en-US" sz="2800" dirty="0" smtClean="0"/>
              <a:t>Provide HIV  Management Services</a:t>
            </a:r>
            <a:endParaRPr lang="en-US" sz="2800" dirty="0"/>
          </a:p>
        </p:txBody>
      </p:sp>
    </p:spTree>
    <p:extLst>
      <p:ext uri="{BB962C8B-B14F-4D97-AF65-F5344CB8AC3E}">
        <p14:creationId xmlns:p14="http://schemas.microsoft.com/office/powerpoint/2010/main" val="7575798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400" dirty="0" smtClean="0"/>
              <a:t>TREATMENT OF TB IN ADULTS AND CHILDREN</a:t>
            </a:r>
            <a:endParaRPr lang="en-US" sz="2400" dirty="0"/>
          </a:p>
        </p:txBody>
      </p:sp>
      <p:sp>
        <p:nvSpPr>
          <p:cNvPr id="3" name="Content Placeholder 2"/>
          <p:cNvSpPr>
            <a:spLocks noGrp="1"/>
          </p:cNvSpPr>
          <p:nvPr>
            <p:ph idx="1"/>
          </p:nvPr>
        </p:nvSpPr>
        <p:spPr>
          <a:xfrm>
            <a:off x="457200" y="304800"/>
            <a:ext cx="8229600" cy="6400800"/>
          </a:xfrm>
        </p:spPr>
        <p:txBody>
          <a:bodyPr>
            <a:noAutofit/>
          </a:bodyPr>
          <a:lstStyle/>
          <a:p>
            <a:pPr marL="457200" indent="-457200">
              <a:buFont typeface="+mj-lt"/>
              <a:buAutoNum type="arabicPeriod"/>
            </a:pPr>
            <a:r>
              <a:rPr lang="en-US" sz="2800" dirty="0" smtClean="0"/>
              <a:t>To cure patients and therefore prevent suffering and death from TB</a:t>
            </a:r>
          </a:p>
          <a:p>
            <a:pPr marL="457200" indent="-457200">
              <a:buFont typeface="+mj-lt"/>
              <a:buAutoNum type="arabicPeriod"/>
            </a:pPr>
            <a:r>
              <a:rPr lang="en-US" sz="2800" dirty="0" smtClean="0"/>
              <a:t> To prevent long term complications of TB</a:t>
            </a:r>
          </a:p>
          <a:p>
            <a:pPr marL="457200" indent="-457200">
              <a:buFont typeface="+mj-lt"/>
              <a:buAutoNum type="arabicPeriod"/>
            </a:pPr>
            <a:r>
              <a:rPr lang="en-US" sz="2800" dirty="0" smtClean="0"/>
              <a:t> To prevent relapse of the disease</a:t>
            </a:r>
          </a:p>
          <a:p>
            <a:pPr marL="457200" indent="-457200">
              <a:buFont typeface="+mj-lt"/>
              <a:buAutoNum type="arabicPeriod"/>
            </a:pPr>
            <a:r>
              <a:rPr lang="en-US" sz="2800" dirty="0" smtClean="0"/>
              <a:t> To prevent transmission of the infection</a:t>
            </a:r>
          </a:p>
          <a:p>
            <a:pPr marL="457200" indent="-457200">
              <a:buFont typeface="+mj-lt"/>
              <a:buAutoNum type="arabicPeriod"/>
            </a:pPr>
            <a:r>
              <a:rPr lang="en-US" sz="2800" dirty="0" smtClean="0"/>
              <a:t> To prevent the development of resistant tubercle bacilli</a:t>
            </a:r>
          </a:p>
          <a:p>
            <a:r>
              <a:rPr lang="en-US" sz="2800" dirty="0" smtClean="0"/>
              <a:t>currently most anti-TB drugs are available as tablets containing multiple drugs in Fixed Dose Combinations (FDC). There are five primary drugs used to treat TB: </a:t>
            </a:r>
            <a:r>
              <a:rPr lang="en-US" sz="2800" dirty="0" err="1" smtClean="0"/>
              <a:t>isoniazid</a:t>
            </a:r>
            <a:r>
              <a:rPr lang="en-US" sz="2800" dirty="0" smtClean="0"/>
              <a:t> (H), </a:t>
            </a:r>
            <a:r>
              <a:rPr lang="en-US" sz="2800" dirty="0" err="1" smtClean="0"/>
              <a:t>Rifampicin</a:t>
            </a:r>
            <a:r>
              <a:rPr lang="en-US" sz="2800" dirty="0" smtClean="0"/>
              <a:t> (R), </a:t>
            </a:r>
            <a:r>
              <a:rPr lang="en-US" sz="2800" dirty="0" err="1" smtClean="0"/>
              <a:t>Pyrazinamide</a:t>
            </a:r>
            <a:r>
              <a:rPr lang="en-US" sz="2800" dirty="0" smtClean="0"/>
              <a:t> (Z), </a:t>
            </a:r>
            <a:r>
              <a:rPr lang="en-US" sz="2800" dirty="0" err="1" smtClean="0"/>
              <a:t>Ethambutol</a:t>
            </a:r>
            <a:r>
              <a:rPr lang="en-US" sz="2800" dirty="0" smtClean="0"/>
              <a:t> (E) and Streptomycin (S)</a:t>
            </a:r>
          </a:p>
        </p:txBody>
      </p:sp>
    </p:spTree>
    <p:extLst>
      <p:ext uri="{BB962C8B-B14F-4D97-AF65-F5344CB8AC3E}">
        <p14:creationId xmlns:p14="http://schemas.microsoft.com/office/powerpoint/2010/main" val="26824929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dirty="0" smtClean="0"/>
              <a:t>DIRECT OBSERVED TREATMENT</a:t>
            </a:r>
            <a:endParaRPr lang="en-US" sz="2400" dirty="0"/>
          </a:p>
        </p:txBody>
      </p:sp>
      <p:sp>
        <p:nvSpPr>
          <p:cNvPr id="3" name="Content Placeholder 2"/>
          <p:cNvSpPr>
            <a:spLocks noGrp="1"/>
          </p:cNvSpPr>
          <p:nvPr>
            <p:ph idx="1"/>
          </p:nvPr>
        </p:nvSpPr>
        <p:spPr>
          <a:xfrm>
            <a:off x="457200" y="457200"/>
            <a:ext cx="8229600" cy="6400800"/>
          </a:xfrm>
        </p:spPr>
        <p:txBody>
          <a:bodyPr>
            <a:normAutofit/>
          </a:bodyPr>
          <a:lstStyle/>
          <a:p>
            <a:r>
              <a:rPr lang="en-US" sz="2400" dirty="0" smtClean="0"/>
              <a:t> </a:t>
            </a:r>
            <a:r>
              <a:rPr lang="en-US" dirty="0" smtClean="0"/>
              <a:t>Current strategy is through the Direct Observation of Treatment (DOT) where:</a:t>
            </a:r>
          </a:p>
          <a:p>
            <a:r>
              <a:rPr lang="en-US" dirty="0" smtClean="0"/>
              <a:t> treatment is promoted using a treatment supporter who is acceptable and accountable to the patient and to the health system.</a:t>
            </a:r>
          </a:p>
          <a:p>
            <a:r>
              <a:rPr lang="en-US" dirty="0" smtClean="0"/>
              <a:t> This treatment supporter could be health care worker, a family member or a community volunteer </a:t>
            </a:r>
          </a:p>
          <a:p>
            <a:r>
              <a:rPr lang="en-US" dirty="0" smtClean="0"/>
              <a:t>The DOT may take place at home, workplace, health facility or other convenient place agreeable to the patient, the treatment supporter and the health care system.</a:t>
            </a:r>
            <a:r>
              <a:rPr lang="en-US" b="1" dirty="0" smtClean="0"/>
              <a:t> </a:t>
            </a:r>
          </a:p>
          <a:p>
            <a:endParaRPr lang="en-US" dirty="0" smtClean="0"/>
          </a:p>
        </p:txBody>
      </p:sp>
    </p:spTree>
    <p:extLst>
      <p:ext uri="{BB962C8B-B14F-4D97-AF65-F5344CB8AC3E}">
        <p14:creationId xmlns:p14="http://schemas.microsoft.com/office/powerpoint/2010/main" val="79819839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2400" b="1" dirty="0" smtClean="0"/>
              <a:t>FIRST LINE DRUGS</a:t>
            </a:r>
            <a:endParaRPr lang="en-US" sz="2400" dirty="0"/>
          </a:p>
        </p:txBody>
      </p:sp>
      <p:sp>
        <p:nvSpPr>
          <p:cNvPr id="3" name="Content Placeholder 2"/>
          <p:cNvSpPr>
            <a:spLocks noGrp="1"/>
          </p:cNvSpPr>
          <p:nvPr>
            <p:ph idx="1"/>
          </p:nvPr>
        </p:nvSpPr>
        <p:spPr>
          <a:xfrm>
            <a:off x="457200" y="609600"/>
            <a:ext cx="8229600" cy="6096000"/>
          </a:xfrm>
        </p:spPr>
        <p:txBody>
          <a:bodyPr>
            <a:normAutofit/>
          </a:bodyPr>
          <a:lstStyle/>
          <a:p>
            <a:pPr>
              <a:buNone/>
            </a:pPr>
            <a:r>
              <a:rPr lang="en-US" sz="2800" dirty="0" smtClean="0"/>
              <a:t>FIRST LINE –ORAL</a:t>
            </a:r>
          </a:p>
          <a:p>
            <a:r>
              <a:rPr lang="en-US" sz="2800" dirty="0" err="1" smtClean="0"/>
              <a:t>Isoniazid</a:t>
            </a:r>
            <a:r>
              <a:rPr lang="en-US" sz="2800" dirty="0" smtClean="0"/>
              <a:t>-H</a:t>
            </a:r>
          </a:p>
          <a:p>
            <a:r>
              <a:rPr lang="en-US" sz="2800" dirty="0" err="1" smtClean="0"/>
              <a:t>Rifampicin</a:t>
            </a:r>
            <a:r>
              <a:rPr lang="en-US" sz="2800" dirty="0" smtClean="0"/>
              <a:t>-R</a:t>
            </a:r>
          </a:p>
          <a:p>
            <a:r>
              <a:rPr lang="en-US" sz="2800" dirty="0" err="1" smtClean="0"/>
              <a:t>Ethambutol</a:t>
            </a:r>
            <a:r>
              <a:rPr lang="en-US" sz="2800" dirty="0" smtClean="0"/>
              <a:t>-E</a:t>
            </a:r>
          </a:p>
          <a:p>
            <a:r>
              <a:rPr lang="en-US" sz="2800" dirty="0" err="1" smtClean="0"/>
              <a:t>Pyrazinamide</a:t>
            </a:r>
            <a:r>
              <a:rPr lang="en-US" sz="2800" dirty="0" smtClean="0"/>
              <a:t>-Z</a:t>
            </a:r>
          </a:p>
          <a:p>
            <a:pPr>
              <a:buNone/>
            </a:pPr>
            <a:r>
              <a:rPr lang="en-US" sz="2800" dirty="0" smtClean="0"/>
              <a:t>FIRST LINE- INJECTABLES</a:t>
            </a:r>
          </a:p>
          <a:p>
            <a:r>
              <a:rPr lang="en-US" sz="2800" dirty="0" smtClean="0"/>
              <a:t>Streptomycin-S</a:t>
            </a:r>
          </a:p>
          <a:p>
            <a:r>
              <a:rPr lang="en-US" sz="2800" dirty="0" err="1" smtClean="0"/>
              <a:t>Kanamycin</a:t>
            </a:r>
            <a:r>
              <a:rPr lang="en-US" sz="2800" dirty="0" smtClean="0"/>
              <a:t>-KM</a:t>
            </a:r>
          </a:p>
          <a:p>
            <a:r>
              <a:rPr lang="en-US" sz="2800" dirty="0" err="1" smtClean="0"/>
              <a:t>Amikacin</a:t>
            </a:r>
            <a:r>
              <a:rPr lang="en-US" sz="2800" dirty="0" smtClean="0"/>
              <a:t>-AM</a:t>
            </a:r>
          </a:p>
          <a:p>
            <a:r>
              <a:rPr lang="en-US" sz="2800" dirty="0" err="1" smtClean="0"/>
              <a:t>Capreomycin</a:t>
            </a:r>
            <a:r>
              <a:rPr lang="en-US" sz="2800" dirty="0" smtClean="0"/>
              <a:t>-CM</a:t>
            </a:r>
          </a:p>
        </p:txBody>
      </p:sp>
    </p:spTree>
    <p:extLst>
      <p:ext uri="{BB962C8B-B14F-4D97-AF65-F5344CB8AC3E}">
        <p14:creationId xmlns:p14="http://schemas.microsoft.com/office/powerpoint/2010/main" val="34231182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dirty="0" smtClean="0"/>
              <a:t>SECOND LINE</a:t>
            </a:r>
            <a:endParaRPr lang="en-US" sz="2400" dirty="0"/>
          </a:p>
        </p:txBody>
      </p:sp>
      <p:sp>
        <p:nvSpPr>
          <p:cNvPr id="3" name="Content Placeholder 2"/>
          <p:cNvSpPr>
            <a:spLocks noGrp="1"/>
          </p:cNvSpPr>
          <p:nvPr>
            <p:ph idx="1"/>
          </p:nvPr>
        </p:nvSpPr>
        <p:spPr>
          <a:xfrm>
            <a:off x="457200" y="457200"/>
            <a:ext cx="8229600" cy="6172200"/>
          </a:xfrm>
        </p:spPr>
        <p:txBody>
          <a:bodyPr/>
          <a:lstStyle/>
          <a:p>
            <a:pPr>
              <a:buNone/>
            </a:pPr>
            <a:r>
              <a:rPr lang="en-US" sz="2800" dirty="0" smtClean="0"/>
              <a:t>FLOUROQUNOLONES-INJECTABLES</a:t>
            </a:r>
          </a:p>
          <a:p>
            <a:r>
              <a:rPr lang="en-US" sz="2800" dirty="0" smtClean="0"/>
              <a:t>Ciprofloxacin-</a:t>
            </a:r>
            <a:r>
              <a:rPr lang="en-US" sz="2800" dirty="0" err="1" smtClean="0"/>
              <a:t>Cfx</a:t>
            </a:r>
            <a:endParaRPr lang="en-US" sz="2800" dirty="0" smtClean="0"/>
          </a:p>
          <a:p>
            <a:r>
              <a:rPr lang="en-US" sz="2800" dirty="0" err="1" smtClean="0"/>
              <a:t>Ofloxacin-Ofx</a:t>
            </a:r>
            <a:endParaRPr lang="en-US" sz="2800" dirty="0" smtClean="0"/>
          </a:p>
          <a:p>
            <a:r>
              <a:rPr lang="en-US" sz="2800" dirty="0" err="1" smtClean="0"/>
              <a:t>Levofloxacin-Lfx</a:t>
            </a:r>
            <a:endParaRPr lang="en-US" sz="2800" dirty="0" smtClean="0"/>
          </a:p>
          <a:p>
            <a:r>
              <a:rPr lang="en-US" sz="2800" dirty="0" err="1" smtClean="0"/>
              <a:t>Moxifloxacin-Mfx</a:t>
            </a:r>
            <a:endParaRPr lang="en-US" sz="2800" dirty="0" smtClean="0"/>
          </a:p>
          <a:p>
            <a:r>
              <a:rPr lang="en-US" sz="2800" dirty="0" err="1" smtClean="0"/>
              <a:t>Gatifloxacin-Gfx</a:t>
            </a:r>
            <a:endParaRPr lang="en-US" sz="2800" dirty="0" smtClean="0"/>
          </a:p>
          <a:p>
            <a:pPr>
              <a:buNone/>
            </a:pPr>
            <a:r>
              <a:rPr lang="en-US" sz="2800" dirty="0" smtClean="0"/>
              <a:t>SECOND LINE ORAL BACTERIOSTATIC AGENTS</a:t>
            </a:r>
          </a:p>
          <a:p>
            <a:r>
              <a:rPr lang="en-US" sz="2800" dirty="0" err="1" smtClean="0"/>
              <a:t>Ethionamide-Eto</a:t>
            </a:r>
            <a:endParaRPr lang="en-US" sz="2800" dirty="0" smtClean="0"/>
          </a:p>
          <a:p>
            <a:r>
              <a:rPr lang="en-US" sz="2800" dirty="0" err="1" smtClean="0"/>
              <a:t>Protionamide-Pto</a:t>
            </a:r>
            <a:endParaRPr lang="en-US" sz="2800" dirty="0" smtClean="0"/>
          </a:p>
          <a:p>
            <a:r>
              <a:rPr lang="en-US" sz="2800" dirty="0" err="1" smtClean="0"/>
              <a:t>Cycloserine</a:t>
            </a:r>
            <a:r>
              <a:rPr lang="en-US" sz="2800" dirty="0" smtClean="0"/>
              <a:t>-Cs</a:t>
            </a:r>
          </a:p>
          <a:p>
            <a:r>
              <a:rPr lang="en-US" sz="2800" dirty="0" smtClean="0"/>
              <a:t>Para Amino Salicylic Acid-PAS</a:t>
            </a:r>
          </a:p>
          <a:p>
            <a:r>
              <a:rPr lang="en-US" sz="2800" dirty="0" err="1" smtClean="0"/>
              <a:t>Thiozetazone-Th</a:t>
            </a:r>
            <a:endParaRPr lang="en-US" sz="2800" dirty="0" smtClean="0"/>
          </a:p>
          <a:p>
            <a:endParaRPr lang="en-US" dirty="0"/>
          </a:p>
        </p:txBody>
      </p:sp>
    </p:spTree>
    <p:extLst>
      <p:ext uri="{BB962C8B-B14F-4D97-AF65-F5344CB8AC3E}">
        <p14:creationId xmlns:p14="http://schemas.microsoft.com/office/powerpoint/2010/main" val="33481531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457200"/>
          </a:xfrm>
        </p:spPr>
        <p:txBody>
          <a:bodyPr>
            <a:noAutofit/>
          </a:bodyPr>
          <a:lstStyle/>
          <a:p>
            <a:r>
              <a:rPr lang="en-US" sz="2800" dirty="0" smtClean="0"/>
              <a:t>THIRD LINE ANTI-TB-DRUGS WITH UNCLEAR EFFICACY</a:t>
            </a:r>
          </a:p>
        </p:txBody>
      </p:sp>
      <p:sp>
        <p:nvSpPr>
          <p:cNvPr id="15363" name="Content Placeholder 2"/>
          <p:cNvSpPr>
            <a:spLocks noGrp="1"/>
          </p:cNvSpPr>
          <p:nvPr>
            <p:ph sz="quarter" idx="1"/>
          </p:nvPr>
        </p:nvSpPr>
        <p:spPr>
          <a:xfrm>
            <a:off x="612775" y="838200"/>
            <a:ext cx="8153400" cy="5257800"/>
          </a:xfrm>
        </p:spPr>
        <p:txBody>
          <a:bodyPr>
            <a:normAutofit/>
          </a:bodyPr>
          <a:lstStyle/>
          <a:p>
            <a:r>
              <a:rPr lang="en-US" sz="2800" dirty="0" err="1" smtClean="0"/>
              <a:t>Clofazime-Cfz</a:t>
            </a:r>
            <a:endParaRPr lang="en-US" sz="2800" dirty="0" smtClean="0"/>
          </a:p>
          <a:p>
            <a:r>
              <a:rPr lang="en-US" sz="2800" dirty="0" err="1" smtClean="0"/>
              <a:t>Amoxillin</a:t>
            </a:r>
            <a:r>
              <a:rPr lang="en-US" sz="2800" dirty="0" smtClean="0"/>
              <a:t>-</a:t>
            </a:r>
            <a:r>
              <a:rPr lang="en-US" sz="2800" dirty="0" err="1" smtClean="0"/>
              <a:t>clavunate</a:t>
            </a:r>
            <a:r>
              <a:rPr lang="en-US" sz="2800" dirty="0" smtClean="0"/>
              <a:t>-AMV/CLAV</a:t>
            </a:r>
          </a:p>
          <a:p>
            <a:r>
              <a:rPr lang="en-US" sz="2800" dirty="0" err="1" smtClean="0"/>
              <a:t>Clarithromycin-Clr</a:t>
            </a:r>
            <a:endParaRPr lang="en-US" sz="2800" dirty="0" smtClean="0"/>
          </a:p>
          <a:p>
            <a:r>
              <a:rPr lang="en-US" sz="2800" dirty="0" err="1" smtClean="0"/>
              <a:t>Linezolid-Lnzd</a:t>
            </a:r>
            <a:endParaRPr lang="en-US" sz="2800" dirty="0" smtClean="0"/>
          </a:p>
        </p:txBody>
      </p:sp>
    </p:spTree>
    <p:extLst>
      <p:ext uri="{BB962C8B-B14F-4D97-AF65-F5344CB8AC3E}">
        <p14:creationId xmlns:p14="http://schemas.microsoft.com/office/powerpoint/2010/main" val="1649148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ARTERIAL BLOOD GASES</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Measurements of blood pH and of arterial oxygen and carbon dioxide tensions. The arterial oxygen tension (PaO2) indicates the degree of oxygenation of the blood, and the arterial carbon dioxide tension (PaCO2) indicates the adequacy of alveolar ventilation. Arterial blood gas studies aid in assessing the ability of the lungs to provide adequate oxygen and remove carbon dioxide. </a:t>
            </a:r>
          </a:p>
          <a:p>
            <a:r>
              <a:rPr lang="en-US" dirty="0" smtClean="0"/>
              <a:t> the ability of the kidneys to reabsorb or excrete bicarbonate ions to maintain normal body </a:t>
            </a:r>
            <a:r>
              <a:rPr lang="en-US" dirty="0" err="1" smtClean="0"/>
              <a:t>pH.</a:t>
            </a:r>
            <a:r>
              <a:rPr lang="en-US" dirty="0" smtClean="0"/>
              <a:t> Serial blood gas analysis also is a sensitive indicator of whether the lung has been damaged after chest trauma. Arterial blood gas levels are obtained through an arterial puncture at the radial, brachial, or femoral artery or through an indwelling arterial catheter. </a:t>
            </a:r>
          </a:p>
          <a:p>
            <a:endParaRPr lang="fr-FR" dirty="0"/>
          </a:p>
        </p:txBody>
      </p:sp>
      <p:sp>
        <p:nvSpPr>
          <p:cNvPr id="4" name="Date Placeholder 3"/>
          <p:cNvSpPr>
            <a:spLocks noGrp="1"/>
          </p:cNvSpPr>
          <p:nvPr>
            <p:ph type="dt" sz="half" idx="10"/>
          </p:nvPr>
        </p:nvSpPr>
        <p:spPr/>
        <p:txBody>
          <a:bodyPr/>
          <a:lstStyle/>
          <a:p>
            <a:fld id="{CBBF39C1-E3F5-43C6-8EF3-12DEFBF5A58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19</a:t>
            </a:fld>
            <a:endParaRPr lang="fr-F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400" b="1" dirty="0" smtClean="0"/>
              <a:t>Treatment regimen for new adult TB patients : 2ERHZ/6EH or 2ERHZ/4RH</a:t>
            </a:r>
            <a:endParaRPr lang="en-US"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990600"/>
            <a:ext cx="8686800" cy="5638800"/>
          </a:xfrm>
          <a:prstGeom prst="rect">
            <a:avLst/>
          </a:prstGeom>
          <a:noFill/>
          <a:ln w="9525">
            <a:noFill/>
            <a:miter lim="800000"/>
            <a:headEnd/>
            <a:tailEnd/>
          </a:ln>
          <a:effectLst/>
        </p:spPr>
      </p:pic>
    </p:spTree>
    <p:extLst>
      <p:ext uri="{BB962C8B-B14F-4D97-AF65-F5344CB8AC3E}">
        <p14:creationId xmlns:p14="http://schemas.microsoft.com/office/powerpoint/2010/main" val="417695510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400" dirty="0" smtClean="0"/>
              <a:t>TREATMENT FOR  PREVIOUSLY TREATED (CATEGORY II) PATIENTS</a:t>
            </a:r>
            <a:endParaRPr lang="en-US" sz="2400" dirty="0"/>
          </a:p>
        </p:txBody>
      </p:sp>
      <p:sp>
        <p:nvSpPr>
          <p:cNvPr id="3" name="Content Placeholder 2"/>
          <p:cNvSpPr>
            <a:spLocks noGrp="1"/>
          </p:cNvSpPr>
          <p:nvPr>
            <p:ph idx="1"/>
          </p:nvPr>
        </p:nvSpPr>
        <p:spPr>
          <a:xfrm>
            <a:off x="457200" y="609600"/>
            <a:ext cx="8229600" cy="6019800"/>
          </a:xfrm>
        </p:spPr>
        <p:txBody>
          <a:bodyPr>
            <a:normAutofit/>
          </a:bodyPr>
          <a:lstStyle/>
          <a:p>
            <a:r>
              <a:rPr lang="en-US" sz="2800" dirty="0" smtClean="0"/>
              <a:t>Include patients who:</a:t>
            </a:r>
          </a:p>
          <a:p>
            <a:pPr>
              <a:buFont typeface="Wingdings" pitchFamily="2" charset="2"/>
              <a:buChar char="ü"/>
            </a:pPr>
            <a:r>
              <a:rPr lang="en-US" sz="2800" dirty="0" smtClean="0"/>
              <a:t> have previously been treated for TB including those who have relapsed after successful previous treatment</a:t>
            </a:r>
          </a:p>
          <a:p>
            <a:pPr>
              <a:buFont typeface="Wingdings" pitchFamily="2" charset="2"/>
              <a:buChar char="ü"/>
            </a:pPr>
            <a:r>
              <a:rPr lang="en-US" sz="2800" dirty="0" smtClean="0"/>
              <a:t> those who defaulted from previous treatment </a:t>
            </a:r>
          </a:p>
          <a:p>
            <a:pPr>
              <a:buFont typeface="Wingdings" pitchFamily="2" charset="2"/>
              <a:buChar char="ü"/>
            </a:pPr>
            <a:r>
              <a:rPr lang="en-US" sz="2800" dirty="0" smtClean="0"/>
              <a:t> those who failed previous treatment </a:t>
            </a:r>
          </a:p>
          <a:p>
            <a:pPr>
              <a:buNone/>
            </a:pPr>
            <a:r>
              <a:rPr lang="en-US" sz="2800" dirty="0" smtClean="0"/>
              <a:t> The regimen is two months of SERHZ followed by one month of ERHZ and then five months of RHE. i.e. 2SERHZ/1ERHZ/5RHE.</a:t>
            </a:r>
            <a:endParaRPr lang="en-US" sz="2800" dirty="0"/>
          </a:p>
        </p:txBody>
      </p:sp>
    </p:spTree>
    <p:extLst>
      <p:ext uri="{BB962C8B-B14F-4D97-AF65-F5344CB8AC3E}">
        <p14:creationId xmlns:p14="http://schemas.microsoft.com/office/powerpoint/2010/main" val="41931400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1" y="685800"/>
            <a:ext cx="8763000" cy="5943600"/>
          </a:xfrm>
          <a:prstGeom prst="rect">
            <a:avLst/>
          </a:prstGeom>
          <a:noFill/>
          <a:ln w="9525">
            <a:noFill/>
            <a:miter lim="800000"/>
            <a:headEnd/>
            <a:tailEnd/>
          </a:ln>
          <a:effectLst/>
        </p:spPr>
      </p:pic>
    </p:spTree>
    <p:extLst>
      <p:ext uri="{BB962C8B-B14F-4D97-AF65-F5344CB8AC3E}">
        <p14:creationId xmlns:p14="http://schemas.microsoft.com/office/powerpoint/2010/main" val="9269909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400" dirty="0" smtClean="0"/>
              <a:t>NOTE </a:t>
            </a:r>
            <a:endParaRPr lang="en-US" sz="2400" dirty="0"/>
          </a:p>
        </p:txBody>
      </p:sp>
      <p:sp>
        <p:nvSpPr>
          <p:cNvPr id="3" name="Content Placeholder 2"/>
          <p:cNvSpPr>
            <a:spLocks noGrp="1"/>
          </p:cNvSpPr>
          <p:nvPr>
            <p:ph idx="1"/>
          </p:nvPr>
        </p:nvSpPr>
        <p:spPr>
          <a:xfrm>
            <a:off x="457200" y="304800"/>
            <a:ext cx="8229600" cy="6324600"/>
          </a:xfrm>
        </p:spPr>
        <p:txBody>
          <a:bodyPr>
            <a:noAutofit/>
          </a:bodyPr>
          <a:lstStyle/>
          <a:p>
            <a:r>
              <a:rPr lang="en-US" dirty="0" smtClean="0"/>
              <a:t>All patients started on treatment in the health facility should be entered in the treatment register  and  patient’s TB treatment card (and the patient appointment card)</a:t>
            </a:r>
          </a:p>
          <a:p>
            <a:r>
              <a:rPr lang="en-US" dirty="0" smtClean="0"/>
              <a:t>Patients on TB treatment should be monitored for clinical and bacteriologic response.</a:t>
            </a:r>
          </a:p>
          <a:p>
            <a:r>
              <a:rPr lang="en-US" dirty="0" smtClean="0"/>
              <a:t> For smear positive PTB patients a follow up sputum smear should be carried out at the completion of the intensive phase of treatment and at the end of treatment.</a:t>
            </a:r>
          </a:p>
        </p:txBody>
      </p:sp>
    </p:spTree>
    <p:extLst>
      <p:ext uri="{BB962C8B-B14F-4D97-AF65-F5344CB8AC3E}">
        <p14:creationId xmlns:p14="http://schemas.microsoft.com/office/powerpoint/2010/main" val="38129212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867400"/>
          </a:xfrm>
        </p:spPr>
        <p:txBody>
          <a:bodyPr>
            <a:normAutofit/>
          </a:bodyPr>
          <a:lstStyle/>
          <a:p>
            <a:r>
              <a:rPr lang="en-US" dirty="0" smtClean="0"/>
              <a:t>Patients who have a positive smear at the end of the intensive phase should have the intensive phase extended for not more than one month and weekly sputum smears until these become negative at which point they should be switched to the continuation phase</a:t>
            </a:r>
          </a:p>
          <a:p>
            <a:r>
              <a:rPr lang="en-US" dirty="0" smtClean="0"/>
              <a:t> Patients who still have a positive smear at month 4 should be considered to have failed initial treatment and switched to the re-treatment regimen (2SRHZE/1HRZE/5RHE). </a:t>
            </a:r>
          </a:p>
          <a:p>
            <a:endParaRPr lang="en-US" dirty="0"/>
          </a:p>
        </p:txBody>
      </p:sp>
    </p:spTree>
    <p:extLst>
      <p:ext uri="{BB962C8B-B14F-4D97-AF65-F5344CB8AC3E}">
        <p14:creationId xmlns:p14="http://schemas.microsoft.com/office/powerpoint/2010/main" val="409782703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2400" dirty="0" smtClean="0"/>
              <a:t>TB TREATMENT IN SPECIAL GROUPS</a:t>
            </a:r>
            <a:endParaRPr lang="en-US" sz="2400" dirty="0"/>
          </a:p>
        </p:txBody>
      </p:sp>
      <p:sp>
        <p:nvSpPr>
          <p:cNvPr id="3" name="Content Placeholder 2"/>
          <p:cNvSpPr>
            <a:spLocks noGrp="1"/>
          </p:cNvSpPr>
          <p:nvPr>
            <p:ph idx="1"/>
          </p:nvPr>
        </p:nvSpPr>
        <p:spPr>
          <a:xfrm>
            <a:off x="457200" y="304800"/>
            <a:ext cx="8229600" cy="6324600"/>
          </a:xfrm>
        </p:spPr>
        <p:txBody>
          <a:bodyPr>
            <a:noAutofit/>
          </a:bodyPr>
          <a:lstStyle/>
          <a:p>
            <a:pPr>
              <a:buNone/>
            </a:pPr>
            <a:r>
              <a:rPr lang="en-US" sz="2800" b="1" dirty="0" smtClean="0"/>
              <a:t>Currently TB treatment is standardized</a:t>
            </a:r>
          </a:p>
          <a:p>
            <a:pPr>
              <a:buNone/>
            </a:pPr>
            <a:r>
              <a:rPr lang="en-US" sz="2800" b="1" dirty="0" smtClean="0"/>
              <a:t>1. TB treatment in nomadic populations-</a:t>
            </a:r>
            <a:r>
              <a:rPr lang="en-US" sz="2800" dirty="0" smtClean="0"/>
              <a:t>TB </a:t>
            </a:r>
            <a:r>
              <a:rPr lang="en-US" sz="2800" dirty="0" err="1" smtClean="0"/>
              <a:t>manyattas</a:t>
            </a:r>
            <a:r>
              <a:rPr lang="en-US" sz="2800" dirty="0" smtClean="0"/>
              <a:t>.</a:t>
            </a:r>
          </a:p>
          <a:p>
            <a:r>
              <a:rPr lang="en-US" sz="2800" dirty="0" smtClean="0"/>
              <a:t>The re-treatment regimen for nomadic patients with relapse (R), treatment failure (F), or treatment resumed (TR), with active tuberculosis disease and who have a positive sputum smear or culture result however remains the same and is: 2SRHZE/4RHZE</a:t>
            </a:r>
          </a:p>
        </p:txBody>
      </p:sp>
    </p:spTree>
    <p:extLst>
      <p:ext uri="{BB962C8B-B14F-4D97-AF65-F5344CB8AC3E}">
        <p14:creationId xmlns:p14="http://schemas.microsoft.com/office/powerpoint/2010/main" val="213056567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100" b="1" dirty="0" smtClean="0"/>
              <a:t/>
            </a:r>
            <a:br>
              <a:rPr lang="en-US" sz="3100" b="1" dirty="0" smtClean="0"/>
            </a:br>
            <a:r>
              <a:rPr lang="en-US" sz="3100" b="1" dirty="0" smtClean="0"/>
              <a:t>2.Treatment of TB in pregnancy</a:t>
            </a:r>
            <a:r>
              <a:rPr lang="en-US" b="1" dirty="0" smtClean="0"/>
              <a:t/>
            </a:r>
            <a:br>
              <a:rPr lang="en-US" b="1" dirty="0" smtClean="0"/>
            </a:br>
            <a:endParaRPr lang="en-US" dirty="0"/>
          </a:p>
        </p:txBody>
      </p:sp>
      <p:sp>
        <p:nvSpPr>
          <p:cNvPr id="3" name="Content Placeholder 2"/>
          <p:cNvSpPr>
            <a:spLocks noGrp="1"/>
          </p:cNvSpPr>
          <p:nvPr>
            <p:ph idx="1"/>
          </p:nvPr>
        </p:nvSpPr>
        <p:spPr>
          <a:xfrm>
            <a:off x="457200" y="685800"/>
            <a:ext cx="8229600" cy="5943600"/>
          </a:xfrm>
        </p:spPr>
        <p:txBody>
          <a:bodyPr>
            <a:normAutofit fontScale="85000" lnSpcReduction="20000"/>
          </a:bodyPr>
          <a:lstStyle/>
          <a:p>
            <a:r>
              <a:rPr lang="en-US" dirty="0" smtClean="0"/>
              <a:t>In general pregnancy should be avoided during anti-TB treatment. However when it occurs all pregnant women with active TB should be treated with a full complement of anti-TB drugs.</a:t>
            </a:r>
          </a:p>
          <a:p>
            <a:pPr>
              <a:buNone/>
            </a:pPr>
            <a:r>
              <a:rPr lang="en-US" dirty="0" smtClean="0"/>
              <a:t>BUT –1. If patient Is on </a:t>
            </a:r>
            <a:r>
              <a:rPr lang="en-US" dirty="0" err="1" smtClean="0"/>
              <a:t>Isoniazid</a:t>
            </a:r>
            <a:r>
              <a:rPr lang="en-US" dirty="0" smtClean="0"/>
              <a:t>,  MUST  be given Pyridoxine  to avoid  risk of infant’s damage-nervous system.</a:t>
            </a:r>
          </a:p>
          <a:p>
            <a:pPr>
              <a:buNone/>
            </a:pPr>
            <a:r>
              <a:rPr lang="en-US" dirty="0" smtClean="0"/>
              <a:t>2. Streptomycin should not used in pregnancy -may cause deafness in the infant-</a:t>
            </a:r>
            <a:r>
              <a:rPr lang="en-US" dirty="0" err="1" smtClean="0"/>
              <a:t>ototoxic</a:t>
            </a:r>
            <a:r>
              <a:rPr lang="en-US" dirty="0" smtClean="0"/>
              <a:t> </a:t>
            </a:r>
          </a:p>
          <a:p>
            <a:pPr>
              <a:buNone/>
            </a:pPr>
            <a:r>
              <a:rPr lang="en-US" dirty="0" smtClean="0"/>
              <a:t>3.When treating drug resistant TB the </a:t>
            </a:r>
            <a:r>
              <a:rPr lang="en-US" dirty="0" err="1" smtClean="0"/>
              <a:t>aminoglycosides</a:t>
            </a:r>
            <a:r>
              <a:rPr lang="en-US" dirty="0" smtClean="0"/>
              <a:t> (</a:t>
            </a:r>
            <a:r>
              <a:rPr lang="en-US" dirty="0" err="1" smtClean="0"/>
              <a:t>kanamycin</a:t>
            </a:r>
            <a:r>
              <a:rPr lang="en-US" dirty="0" smtClean="0"/>
              <a:t>, </a:t>
            </a:r>
            <a:r>
              <a:rPr lang="en-US" dirty="0" err="1" smtClean="0"/>
              <a:t>amikacin</a:t>
            </a:r>
            <a:r>
              <a:rPr lang="en-US" dirty="0" smtClean="0"/>
              <a:t> and </a:t>
            </a:r>
            <a:r>
              <a:rPr lang="en-US" dirty="0" err="1" smtClean="0"/>
              <a:t>capreomycin</a:t>
            </a:r>
            <a:r>
              <a:rPr lang="en-US" dirty="0" smtClean="0"/>
              <a:t>) should not be used-</a:t>
            </a:r>
            <a:r>
              <a:rPr lang="en-US" dirty="0" err="1" smtClean="0"/>
              <a:t>ototoxic</a:t>
            </a:r>
            <a:r>
              <a:rPr lang="en-US" dirty="0" smtClean="0"/>
              <a:t>, </a:t>
            </a:r>
            <a:r>
              <a:rPr lang="en-US" dirty="0" err="1" smtClean="0"/>
              <a:t>nephrotoxic</a:t>
            </a:r>
            <a:r>
              <a:rPr lang="en-US" dirty="0" smtClean="0"/>
              <a:t> </a:t>
            </a:r>
          </a:p>
          <a:p>
            <a:pPr>
              <a:buNone/>
            </a:pPr>
            <a:r>
              <a:rPr lang="en-US" dirty="0" smtClean="0"/>
              <a:t>4. the </a:t>
            </a:r>
            <a:r>
              <a:rPr lang="en-US" dirty="0" err="1" smtClean="0"/>
              <a:t>thioamides</a:t>
            </a:r>
            <a:r>
              <a:rPr lang="en-US" dirty="0" smtClean="0"/>
              <a:t> (</a:t>
            </a:r>
            <a:r>
              <a:rPr lang="en-US" dirty="0" err="1" smtClean="0"/>
              <a:t>ethionamide</a:t>
            </a:r>
            <a:r>
              <a:rPr lang="en-US" dirty="0" smtClean="0"/>
              <a:t> and </a:t>
            </a:r>
            <a:r>
              <a:rPr lang="en-US" dirty="0" err="1" smtClean="0"/>
              <a:t>prothionamide</a:t>
            </a:r>
            <a:r>
              <a:rPr lang="en-US" dirty="0" smtClean="0"/>
              <a:t>) should not be used in pregnancy-GI disturbance, </a:t>
            </a:r>
            <a:r>
              <a:rPr lang="en-US" dirty="0" err="1" smtClean="0"/>
              <a:t>hepatptoxic</a:t>
            </a:r>
            <a:endParaRPr lang="en-US" dirty="0" smtClean="0"/>
          </a:p>
          <a:p>
            <a:endParaRPr lang="en-US" dirty="0"/>
          </a:p>
        </p:txBody>
      </p:sp>
    </p:spTree>
    <p:extLst>
      <p:ext uri="{BB962C8B-B14F-4D97-AF65-F5344CB8AC3E}">
        <p14:creationId xmlns:p14="http://schemas.microsoft.com/office/powerpoint/2010/main" val="264480168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dirty="0" smtClean="0"/>
              <a:t>TUBERCULOSIS IN CHILDREN</a:t>
            </a:r>
            <a:endParaRPr lang="en-US" sz="2400" dirty="0"/>
          </a:p>
        </p:txBody>
      </p:sp>
      <p:sp>
        <p:nvSpPr>
          <p:cNvPr id="3" name="Content Placeholder 2"/>
          <p:cNvSpPr>
            <a:spLocks noGrp="1"/>
          </p:cNvSpPr>
          <p:nvPr>
            <p:ph idx="1"/>
          </p:nvPr>
        </p:nvSpPr>
        <p:spPr>
          <a:xfrm>
            <a:off x="457200" y="381000"/>
            <a:ext cx="8229600" cy="6477000"/>
          </a:xfrm>
        </p:spPr>
        <p:txBody>
          <a:bodyPr>
            <a:noAutofit/>
          </a:bodyPr>
          <a:lstStyle/>
          <a:p>
            <a:pPr>
              <a:buNone/>
            </a:pPr>
            <a:r>
              <a:rPr lang="en-US" sz="2800" dirty="0" smtClean="0"/>
              <a:t>The ultimate prevention of TB in children is through immunization with BCG</a:t>
            </a:r>
          </a:p>
          <a:p>
            <a:r>
              <a:rPr lang="en-US" sz="2800" dirty="0" smtClean="0"/>
              <a:t>Children usually  have low organism </a:t>
            </a:r>
            <a:r>
              <a:rPr lang="en-US" sz="2800" dirty="0" err="1" smtClean="0"/>
              <a:t>numbers,rare</a:t>
            </a:r>
            <a:r>
              <a:rPr lang="en-US" sz="2800" dirty="0" smtClean="0"/>
              <a:t> </a:t>
            </a:r>
            <a:r>
              <a:rPr lang="en-US" sz="2800" dirty="0" err="1" smtClean="0"/>
              <a:t>cavitation</a:t>
            </a:r>
            <a:r>
              <a:rPr lang="en-US" sz="2800" dirty="0" smtClean="0"/>
              <a:t> thus often develop extra pulmonary TB(EPTB), and severe and disseminated TB compared to adults  (e.g. </a:t>
            </a:r>
            <a:r>
              <a:rPr lang="en-US" sz="2800" dirty="0" err="1" smtClean="0"/>
              <a:t>miliary</a:t>
            </a:r>
            <a:r>
              <a:rPr lang="en-US" sz="2800" dirty="0" smtClean="0"/>
              <a:t> TB and TB meningitis) </a:t>
            </a:r>
          </a:p>
          <a:p>
            <a:r>
              <a:rPr lang="en-US" sz="2800" dirty="0" smtClean="0"/>
              <a:t>Treatment outcomes in children are generally good</a:t>
            </a:r>
          </a:p>
          <a:p>
            <a:r>
              <a:rPr lang="en-US" sz="2800" dirty="0" smtClean="0"/>
              <a:t>The management of all children with TB should be in line with the DOTS strategy</a:t>
            </a:r>
          </a:p>
          <a:p>
            <a:r>
              <a:rPr lang="en-US" sz="2800" dirty="0" smtClean="0"/>
              <a:t>As in adults anti-tuberculosis treatment is divided into two phases</a:t>
            </a:r>
          </a:p>
          <a:p>
            <a:r>
              <a:rPr lang="en-US" sz="2800" dirty="0" smtClean="0"/>
              <a:t> The intensive phase uses at least three drugs (RHZ) while the continuation phase utilizes usually two drugs (RH).</a:t>
            </a:r>
          </a:p>
          <a:p>
            <a:pPr>
              <a:buNone/>
            </a:pPr>
            <a:endParaRPr lang="en-US" sz="2400" dirty="0"/>
          </a:p>
        </p:txBody>
      </p:sp>
    </p:spTree>
    <p:extLst>
      <p:ext uri="{BB962C8B-B14F-4D97-AF65-F5344CB8AC3E}">
        <p14:creationId xmlns:p14="http://schemas.microsoft.com/office/powerpoint/2010/main" val="139212651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2400" b="1" dirty="0" smtClean="0"/>
              <a:t/>
            </a:r>
            <a:br>
              <a:rPr lang="en-US" sz="2400" b="1" dirty="0" smtClean="0"/>
            </a:br>
            <a:r>
              <a:rPr lang="en-US" sz="2400" b="1" dirty="0" smtClean="0"/>
              <a:t>Treatment regimen for Children- new smear, negative and extra-pulmonary tuberculosis patients younger than 15 years - 2RHZ/4RH</a:t>
            </a:r>
            <a:br>
              <a:rPr lang="en-US" sz="2400" b="1" dirty="0" smtClean="0"/>
            </a:br>
            <a:endParaRPr lang="en-US" sz="24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143000"/>
            <a:ext cx="8686800" cy="5486400"/>
          </a:xfrm>
          <a:prstGeom prst="rect">
            <a:avLst/>
          </a:prstGeom>
          <a:noFill/>
          <a:ln w="9525">
            <a:noFill/>
            <a:miter lim="800000"/>
            <a:headEnd/>
            <a:tailEnd/>
          </a:ln>
          <a:effectLst/>
        </p:spPr>
      </p:pic>
    </p:spTree>
    <p:extLst>
      <p:ext uri="{BB962C8B-B14F-4D97-AF65-F5344CB8AC3E}">
        <p14:creationId xmlns:p14="http://schemas.microsoft.com/office/powerpoint/2010/main" val="124799720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dirty="0" smtClean="0"/>
              <a:t>Recommended anti-TB FDC for use in Children.</a:t>
            </a:r>
            <a:endParaRPr lang="en-US" sz="24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71524" y="609600"/>
            <a:ext cx="8067675" cy="5791200"/>
          </a:xfrm>
          <a:prstGeom prst="rect">
            <a:avLst/>
          </a:prstGeom>
          <a:noFill/>
          <a:ln w="9525">
            <a:noFill/>
            <a:miter lim="800000"/>
            <a:headEnd/>
            <a:tailEnd/>
          </a:ln>
          <a:effectLst/>
        </p:spPr>
      </p:pic>
    </p:spTree>
    <p:extLst>
      <p:ext uri="{BB962C8B-B14F-4D97-AF65-F5344CB8AC3E}">
        <p14:creationId xmlns:p14="http://schemas.microsoft.com/office/powerpoint/2010/main" val="55310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000">
              <a:schemeClr val="tx2"/>
            </a:gs>
            <a:gs pos="7001">
              <a:srgbClr val="E6E6E6"/>
            </a:gs>
            <a:gs pos="32001">
              <a:srgbClr val="7D8496"/>
            </a:gs>
            <a:gs pos="47000">
              <a:srgbClr val="E6E6E6"/>
            </a:gs>
            <a:gs pos="85001">
              <a:srgbClr val="7D8496"/>
            </a:gs>
            <a:gs pos="100000">
              <a:srgbClr val="E6E6E6"/>
            </a:gs>
          </a:gsLst>
          <a:lin ang="1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158162" cy="1500190"/>
          </a:xfrm>
        </p:spPr>
        <p:txBody>
          <a:bodyPr>
            <a:noAutofit/>
          </a:bodyPr>
          <a:lstStyle/>
          <a:p>
            <a:r>
              <a:rPr lang="en-GB" u="sng" dirty="0" smtClean="0">
                <a:solidFill>
                  <a:srgbClr val="FF0000"/>
                </a:solidFill>
              </a:rPr>
              <a:t/>
            </a:r>
            <a:br>
              <a:rPr lang="en-GB" u="sng" dirty="0" smtClean="0">
                <a:solidFill>
                  <a:srgbClr val="FF0000"/>
                </a:solidFill>
              </a:rPr>
            </a:br>
            <a:r>
              <a:rPr lang="en-GB" u="sng" dirty="0" smtClean="0">
                <a:solidFill>
                  <a:srgbClr val="FF0000"/>
                </a:solidFill>
              </a:rPr>
              <a:t/>
            </a:r>
            <a:br>
              <a:rPr lang="en-GB" u="sng" dirty="0" smtClean="0">
                <a:solidFill>
                  <a:srgbClr val="FF0000"/>
                </a:solidFill>
              </a:rPr>
            </a:br>
            <a:r>
              <a:rPr lang="en-GB" u="sng" dirty="0" smtClean="0">
                <a:solidFill>
                  <a:srgbClr val="FF0000"/>
                </a:solidFill>
              </a:rPr>
              <a:t>            </a:t>
            </a:r>
            <a:br>
              <a:rPr lang="en-GB" u="sng" dirty="0" smtClean="0">
                <a:solidFill>
                  <a:srgbClr val="FF0000"/>
                </a:solidFill>
              </a:rPr>
            </a:br>
            <a:r>
              <a:rPr lang="en-GB" u="sng" dirty="0" smtClean="0">
                <a:solidFill>
                  <a:srgbClr val="FF0000"/>
                </a:solidFill>
              </a:rPr>
              <a:t/>
            </a:r>
            <a:br>
              <a:rPr lang="en-GB" u="sng" dirty="0" smtClean="0">
                <a:solidFill>
                  <a:srgbClr val="FF0000"/>
                </a:solidFill>
              </a:rPr>
            </a:br>
            <a:r>
              <a:rPr lang="en-GB" u="sng" dirty="0" smtClean="0">
                <a:solidFill>
                  <a:srgbClr val="FF0000"/>
                </a:solidFill>
              </a:rPr>
              <a:t/>
            </a:r>
            <a:br>
              <a:rPr lang="en-GB" u="sng" dirty="0" smtClean="0">
                <a:solidFill>
                  <a:srgbClr val="FF0000"/>
                </a:solidFill>
              </a:rPr>
            </a:br>
            <a:r>
              <a:rPr lang="en-GB" u="sng" dirty="0" smtClean="0">
                <a:solidFill>
                  <a:srgbClr val="FF0000"/>
                </a:solidFill>
              </a:rPr>
              <a:t>      </a:t>
            </a:r>
            <a:br>
              <a:rPr lang="en-GB" u="sng" dirty="0" smtClean="0">
                <a:solidFill>
                  <a:srgbClr val="FF0000"/>
                </a:solidFill>
              </a:rPr>
            </a:br>
            <a:r>
              <a:rPr lang="en-GB" u="sng" dirty="0" smtClean="0">
                <a:solidFill>
                  <a:srgbClr val="FF0000"/>
                </a:solidFill>
              </a:rPr>
              <a:t/>
            </a:r>
            <a:br>
              <a:rPr lang="en-GB" u="sng" dirty="0" smtClean="0">
                <a:solidFill>
                  <a:srgbClr val="FF0000"/>
                </a:solidFill>
              </a:rPr>
            </a:br>
            <a:r>
              <a:rPr lang="en-GB" u="sng" dirty="0" smtClean="0">
                <a:solidFill>
                  <a:srgbClr val="FF0000"/>
                </a:solidFill>
              </a:rPr>
              <a:t/>
            </a:r>
            <a:br>
              <a:rPr lang="en-GB" u="sng" dirty="0" smtClean="0">
                <a:solidFill>
                  <a:srgbClr val="FF0000"/>
                </a:solidFill>
              </a:rPr>
            </a:br>
            <a:r>
              <a:rPr lang="en-GB" sz="3200" u="sng" dirty="0" smtClean="0">
                <a:solidFill>
                  <a:srgbClr val="FF0000"/>
                </a:solidFill>
              </a:rPr>
              <a:t/>
            </a:r>
            <a:br>
              <a:rPr lang="en-GB" sz="3200" u="sng" dirty="0" smtClean="0">
                <a:solidFill>
                  <a:srgbClr val="FF0000"/>
                </a:solidFill>
              </a:rPr>
            </a:br>
            <a:r>
              <a:rPr lang="en-GB" sz="3200" u="sng" dirty="0" smtClean="0">
                <a:solidFill>
                  <a:srgbClr val="FF0000"/>
                </a:solidFill>
              </a:rPr>
              <a:t>    COURSE OUTLONE</a:t>
            </a:r>
            <a:endParaRPr lang="fr-FR" sz="3200" dirty="0"/>
          </a:p>
        </p:txBody>
      </p:sp>
      <p:sp>
        <p:nvSpPr>
          <p:cNvPr id="3" name="Content Placeholder 2"/>
          <p:cNvSpPr>
            <a:spLocks noGrp="1"/>
          </p:cNvSpPr>
          <p:nvPr>
            <p:ph idx="1"/>
          </p:nvPr>
        </p:nvSpPr>
        <p:spPr>
          <a:xfrm>
            <a:off x="457200" y="1857364"/>
            <a:ext cx="8229600" cy="4268799"/>
          </a:xfrm>
        </p:spPr>
        <p:txBody>
          <a:bodyPr>
            <a:normAutofit fontScale="85000" lnSpcReduction="20000"/>
          </a:bodyPr>
          <a:lstStyle/>
          <a:p>
            <a:r>
              <a:rPr lang="en-GB" sz="2400" dirty="0" smtClean="0"/>
              <a:t>Review of anatomy and physiology of the respiratory system</a:t>
            </a:r>
          </a:p>
          <a:p>
            <a:r>
              <a:rPr lang="en-GB" sz="2400" dirty="0" smtClean="0"/>
              <a:t>Physiology of respiration and mechanism of gaseous exchange</a:t>
            </a:r>
          </a:p>
          <a:p>
            <a:r>
              <a:rPr lang="en-GB" sz="2400" dirty="0" smtClean="0"/>
              <a:t>History taking and physical exam of the respiratory system</a:t>
            </a:r>
          </a:p>
          <a:p>
            <a:r>
              <a:rPr lang="en-GB" sz="2400" dirty="0" smtClean="0"/>
              <a:t>Major symptoms of the respiratory disease</a:t>
            </a:r>
          </a:p>
          <a:p>
            <a:r>
              <a:rPr lang="en-GB" sz="2400" b="1" dirty="0" smtClean="0"/>
              <a:t>Conditions of Upper respiratory </a:t>
            </a:r>
          </a:p>
          <a:p>
            <a:pPr lvl="1" algn="just"/>
            <a:r>
              <a:rPr lang="en-GB" sz="2000" b="1" dirty="0" smtClean="0"/>
              <a:t>Rhinitis</a:t>
            </a:r>
          </a:p>
          <a:p>
            <a:pPr lvl="1" algn="just"/>
            <a:r>
              <a:rPr lang="en-GB" sz="2600" b="1" dirty="0" smtClean="0"/>
              <a:t>Sinusitis</a:t>
            </a:r>
          </a:p>
          <a:p>
            <a:pPr lvl="1" algn="just"/>
            <a:r>
              <a:rPr lang="en-GB" sz="2600" b="1" dirty="0" smtClean="0"/>
              <a:t>Tonsillitis and adenoiditis</a:t>
            </a:r>
          </a:p>
          <a:p>
            <a:pPr lvl="1" algn="just">
              <a:buNone/>
            </a:pPr>
            <a:r>
              <a:rPr lang="en-GB" sz="2000" b="1" dirty="0" smtClean="0"/>
              <a:t> </a:t>
            </a:r>
            <a:r>
              <a:rPr lang="en-GB" sz="2000" b="1" dirty="0" smtClean="0">
                <a:solidFill>
                  <a:srgbClr val="FF0000"/>
                </a:solidFill>
              </a:rPr>
              <a:t>LOWER RESPIRATORY TRACT CONDITIONS</a:t>
            </a:r>
          </a:p>
          <a:p>
            <a:pPr algn="just"/>
            <a:r>
              <a:rPr lang="en-GB" b="1" dirty="0" smtClean="0"/>
              <a:t>Respiratory infections</a:t>
            </a:r>
          </a:p>
          <a:p>
            <a:pPr algn="just"/>
            <a:r>
              <a:rPr lang="en-GB" sz="2600" b="1" dirty="0" smtClean="0"/>
              <a:t>Bronchitis</a:t>
            </a:r>
          </a:p>
          <a:p>
            <a:pPr algn="just"/>
            <a:r>
              <a:rPr lang="en-GB" sz="2600" b="1" dirty="0" smtClean="0"/>
              <a:t>Pneumonia</a:t>
            </a:r>
          </a:p>
          <a:p>
            <a:pPr algn="just"/>
            <a:r>
              <a:rPr lang="en-GB" sz="2600" b="1" dirty="0" smtClean="0"/>
              <a:t>Lung </a:t>
            </a:r>
            <a:r>
              <a:rPr lang="en-GB" sz="2600" b="1" dirty="0" err="1" smtClean="0"/>
              <a:t>abcess</a:t>
            </a:r>
            <a:endParaRPr lang="en-GB" sz="2600" b="1" dirty="0" smtClean="0"/>
          </a:p>
          <a:p>
            <a:endParaRPr lang="fr-FR" dirty="0"/>
          </a:p>
        </p:txBody>
      </p:sp>
      <p:sp>
        <p:nvSpPr>
          <p:cNvPr id="4" name="Date Placeholder 3"/>
          <p:cNvSpPr>
            <a:spLocks noGrp="1"/>
          </p:cNvSpPr>
          <p:nvPr>
            <p:ph type="dt" sz="half" idx="10"/>
          </p:nvPr>
        </p:nvSpPr>
        <p:spPr/>
        <p:txBody>
          <a:bodyPr/>
          <a:lstStyle/>
          <a:p>
            <a:fld id="{21FDC9FB-1476-4806-BA4B-BCCF4C4A118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a:t>
            </a:fld>
            <a:endParaRPr lang="fr-F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Calibri" pitchFamily="34" charset="0"/>
              </a:rPr>
              <a:t>PULSE OXIMETRY</a:t>
            </a:r>
            <a:endParaRPr lang="fr-FR" sz="2400" dirty="0">
              <a:latin typeface="Calibri" pitchFamily="34" charset="0"/>
            </a:endParaRPr>
          </a:p>
        </p:txBody>
      </p:sp>
      <p:sp>
        <p:nvSpPr>
          <p:cNvPr id="3" name="Content Placeholder 2"/>
          <p:cNvSpPr>
            <a:spLocks noGrp="1"/>
          </p:cNvSpPr>
          <p:nvPr>
            <p:ph idx="1"/>
          </p:nvPr>
        </p:nvSpPr>
        <p:spPr/>
        <p:txBody>
          <a:bodyPr>
            <a:normAutofit/>
          </a:bodyPr>
          <a:lstStyle/>
          <a:p>
            <a:r>
              <a:rPr lang="en-US" dirty="0" smtClean="0"/>
              <a:t>Pulse oximetry is a noninvasive method of continuously monitoring the oxygen saturation of hemoglobin A probe or sensor is attached to the </a:t>
            </a:r>
            <a:r>
              <a:rPr lang="en-US" dirty="0" err="1" smtClean="0"/>
              <a:t>ﬁngertip</a:t>
            </a:r>
            <a:r>
              <a:rPr lang="en-US" dirty="0" smtClean="0"/>
              <a:t> , forehead, earlobe, or bridge of the nose</a:t>
            </a:r>
            <a:r>
              <a:rPr lang="en-US" sz="2400" dirty="0" smtClean="0">
                <a:latin typeface="Calibri" pitchFamily="34" charset="0"/>
              </a:rPr>
              <a:t>..</a:t>
            </a:r>
            <a:r>
              <a:rPr lang="en-US" dirty="0" smtClean="0"/>
              <a:t> Normal SpO2 values are 95% to 100%. Values less than 85% indicate that the tissues are not receiving enough oxygen, and the patient needs further evaluation.</a:t>
            </a:r>
            <a:endParaRPr lang="fr-FR" dirty="0"/>
          </a:p>
        </p:txBody>
      </p:sp>
      <p:sp>
        <p:nvSpPr>
          <p:cNvPr id="4" name="Date Placeholder 3"/>
          <p:cNvSpPr>
            <a:spLocks noGrp="1"/>
          </p:cNvSpPr>
          <p:nvPr>
            <p:ph type="dt" sz="half" idx="10"/>
          </p:nvPr>
        </p:nvSpPr>
        <p:spPr/>
        <p:txBody>
          <a:bodyPr/>
          <a:lstStyle/>
          <a:p>
            <a:fld id="{F53DB347-6AB9-4C76-AA38-9758B37EE16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20</a:t>
            </a:fld>
            <a:endParaRPr lang="fr-F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Anti-tuberculosis drug dosages for children</a:t>
            </a:r>
            <a:endParaRPr lang="en-US" sz="24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81000" y="1143000"/>
            <a:ext cx="8534400" cy="5333999"/>
          </a:xfrm>
          <a:prstGeom prst="rect">
            <a:avLst/>
          </a:prstGeom>
          <a:noFill/>
          <a:ln w="9525">
            <a:noFill/>
            <a:miter lim="800000"/>
            <a:headEnd/>
            <a:tailEnd/>
          </a:ln>
          <a:effectLst/>
        </p:spPr>
      </p:pic>
    </p:spTree>
    <p:extLst>
      <p:ext uri="{BB962C8B-B14F-4D97-AF65-F5344CB8AC3E}">
        <p14:creationId xmlns:p14="http://schemas.microsoft.com/office/powerpoint/2010/main" val="183167179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r>
              <a:rPr lang="en-US" sz="2700" b="1" dirty="0" smtClean="0"/>
              <a:t/>
            </a:r>
            <a:br>
              <a:rPr lang="en-US" sz="2700" b="1" dirty="0" smtClean="0"/>
            </a:br>
            <a:r>
              <a:rPr lang="en-US" sz="2700" b="1" dirty="0" smtClean="0"/>
              <a:t/>
            </a:r>
            <a:br>
              <a:rPr lang="en-US" sz="2700" b="1" dirty="0" smtClean="0"/>
            </a:br>
            <a:r>
              <a:rPr lang="en-US" sz="2700" b="1" dirty="0" smtClean="0"/>
              <a:t>Follow Up of Children on TB treatment</a:t>
            </a:r>
            <a:r>
              <a:rPr lang="en-US" b="1" i="1" dirty="0" smtClean="0"/>
              <a:t/>
            </a:r>
            <a:br>
              <a:rPr lang="en-US" b="1" i="1" dirty="0" smtClean="0"/>
            </a:br>
            <a:endParaRPr lang="en-US" dirty="0"/>
          </a:p>
        </p:txBody>
      </p:sp>
      <p:sp>
        <p:nvSpPr>
          <p:cNvPr id="3" name="Content Placeholder 2"/>
          <p:cNvSpPr>
            <a:spLocks noGrp="1"/>
          </p:cNvSpPr>
          <p:nvPr>
            <p:ph idx="1"/>
          </p:nvPr>
        </p:nvSpPr>
        <p:spPr>
          <a:xfrm>
            <a:off x="457200" y="685800"/>
            <a:ext cx="8229600" cy="6172200"/>
          </a:xfrm>
        </p:spPr>
        <p:txBody>
          <a:bodyPr>
            <a:noAutofit/>
          </a:bodyPr>
          <a:lstStyle/>
          <a:p>
            <a:pPr>
              <a:buNone/>
            </a:pPr>
            <a:r>
              <a:rPr lang="en-US" sz="2800" dirty="0" smtClean="0"/>
              <a:t>The assessment should include:</a:t>
            </a:r>
          </a:p>
          <a:p>
            <a:pPr>
              <a:buFont typeface="Wingdings" pitchFamily="2" charset="2"/>
              <a:buChar char="ü"/>
            </a:pPr>
            <a:r>
              <a:rPr lang="en-US" sz="2800" dirty="0" smtClean="0"/>
              <a:t>symptom assessment</a:t>
            </a:r>
          </a:p>
          <a:p>
            <a:pPr>
              <a:buFont typeface="Wingdings" pitchFamily="2" charset="2"/>
              <a:buChar char="ü"/>
            </a:pPr>
            <a:r>
              <a:rPr lang="en-US" sz="2800" dirty="0" smtClean="0"/>
              <a:t> assessment of adherence</a:t>
            </a:r>
          </a:p>
          <a:p>
            <a:pPr>
              <a:buFont typeface="Wingdings" pitchFamily="2" charset="2"/>
              <a:buChar char="ü"/>
            </a:pPr>
            <a:r>
              <a:rPr lang="en-US" sz="2800" dirty="0" smtClean="0"/>
              <a:t>inquiry about any adverse events</a:t>
            </a:r>
          </a:p>
          <a:p>
            <a:pPr>
              <a:buFont typeface="Wingdings" pitchFamily="2" charset="2"/>
              <a:buChar char="ü"/>
            </a:pPr>
            <a:r>
              <a:rPr lang="en-US" sz="2800" dirty="0" smtClean="0"/>
              <a:t> weight measurement-adjust dose in case of weight gain</a:t>
            </a:r>
          </a:p>
          <a:p>
            <a:r>
              <a:rPr lang="en-US" sz="2800" dirty="0" smtClean="0"/>
              <a:t>A child who is not responding to TB treatment should be referred for further assessment and management.</a:t>
            </a:r>
          </a:p>
          <a:p>
            <a:r>
              <a:rPr lang="en-US" sz="2800" dirty="0" smtClean="0"/>
              <a:t>On commencing anti TB treatment, children usually demonstrate immune reconstitution syndrome</a:t>
            </a:r>
          </a:p>
          <a:p>
            <a:r>
              <a:rPr lang="en-US" sz="2800" dirty="0" smtClean="0"/>
              <a:t>Failure of treatment in confirmed TB indicates resistance – DO DST and switch to 2SRHZ(E)/1RHZ(E)/5RH(E</a:t>
            </a:r>
          </a:p>
        </p:txBody>
      </p:sp>
    </p:spTree>
    <p:extLst>
      <p:ext uri="{BB962C8B-B14F-4D97-AF65-F5344CB8AC3E}">
        <p14:creationId xmlns:p14="http://schemas.microsoft.com/office/powerpoint/2010/main" val="20248020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dirty="0" smtClean="0"/>
              <a:t>OTHER IMPORTANT CARE</a:t>
            </a:r>
            <a:endParaRPr lang="en-US" sz="2800" dirty="0"/>
          </a:p>
        </p:txBody>
      </p:sp>
      <p:sp>
        <p:nvSpPr>
          <p:cNvPr id="3" name="Content Placeholder 2"/>
          <p:cNvSpPr>
            <a:spLocks noGrp="1"/>
          </p:cNvSpPr>
          <p:nvPr>
            <p:ph idx="1"/>
          </p:nvPr>
        </p:nvSpPr>
        <p:spPr>
          <a:xfrm>
            <a:off x="457200" y="762000"/>
            <a:ext cx="8229600" cy="5791200"/>
          </a:xfrm>
        </p:spPr>
        <p:txBody>
          <a:bodyPr>
            <a:noAutofit/>
          </a:bodyPr>
          <a:lstStyle/>
          <a:p>
            <a:r>
              <a:rPr lang="en-US" sz="2800" dirty="0" smtClean="0"/>
              <a:t>Health education</a:t>
            </a:r>
          </a:p>
          <a:p>
            <a:r>
              <a:rPr lang="en-US" dirty="0" smtClean="0"/>
              <a:t>Nutritional Support for TB Patients</a:t>
            </a:r>
          </a:p>
          <a:p>
            <a:r>
              <a:rPr lang="en-US" dirty="0" smtClean="0"/>
              <a:t>Avoid / reduce amount of Alcohol and Tobacco during Treatment for TB Alcohol is injurious to the liver</a:t>
            </a:r>
          </a:p>
          <a:p>
            <a:pPr>
              <a:buNone/>
            </a:pPr>
            <a:endParaRPr lang="en-US" sz="2800" dirty="0" smtClean="0"/>
          </a:p>
        </p:txBody>
      </p:sp>
    </p:spTree>
    <p:extLst>
      <p:ext uri="{BB962C8B-B14F-4D97-AF65-F5344CB8AC3E}">
        <p14:creationId xmlns:p14="http://schemas.microsoft.com/office/powerpoint/2010/main" val="189056241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ANTI-TB DRUGS ASSOCIATED SIDE EFFECTS</a:t>
            </a:r>
            <a:endParaRPr lang="en-US" sz="24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738187" y="685800"/>
            <a:ext cx="8177213" cy="5867400"/>
          </a:xfrm>
          <a:prstGeom prst="rect">
            <a:avLst/>
          </a:prstGeom>
          <a:noFill/>
          <a:ln w="9525">
            <a:noFill/>
            <a:miter lim="800000"/>
            <a:headEnd/>
            <a:tailEnd/>
          </a:ln>
          <a:effectLst/>
        </p:spPr>
      </p:pic>
    </p:spTree>
    <p:extLst>
      <p:ext uri="{BB962C8B-B14F-4D97-AF65-F5344CB8AC3E}">
        <p14:creationId xmlns:p14="http://schemas.microsoft.com/office/powerpoint/2010/main" val="339684570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2400" dirty="0" smtClean="0"/>
              <a:t/>
            </a:r>
            <a:br>
              <a:rPr lang="en-US" sz="2400" dirty="0" smtClean="0"/>
            </a:br>
            <a:r>
              <a:rPr lang="en-US" sz="3100" dirty="0" smtClean="0"/>
              <a:t>DRUG RESISTANT TB IN KENYA</a:t>
            </a:r>
            <a:br>
              <a:rPr lang="en-US" sz="3100" dirty="0" smtClean="0"/>
            </a:br>
            <a:endParaRPr lang="en-US" sz="3100" dirty="0"/>
          </a:p>
        </p:txBody>
      </p:sp>
      <p:sp>
        <p:nvSpPr>
          <p:cNvPr id="3" name="Content Placeholder 2"/>
          <p:cNvSpPr>
            <a:spLocks noGrp="1"/>
          </p:cNvSpPr>
          <p:nvPr>
            <p:ph idx="1"/>
          </p:nvPr>
        </p:nvSpPr>
        <p:spPr>
          <a:xfrm>
            <a:off x="457200" y="381000"/>
            <a:ext cx="8229600" cy="5745163"/>
          </a:xfrm>
        </p:spPr>
        <p:txBody>
          <a:bodyPr>
            <a:noAutofit/>
          </a:bodyPr>
          <a:lstStyle/>
          <a:p>
            <a:pPr>
              <a:buNone/>
            </a:pPr>
            <a:r>
              <a:rPr lang="en-US" dirty="0" smtClean="0"/>
              <a:t>MAJOR CAUSE-non-adherence to treatment-:</a:t>
            </a:r>
          </a:p>
          <a:p>
            <a:r>
              <a:rPr lang="en-US" dirty="0" smtClean="0"/>
              <a:t> by governments-failure to provide political support and stewardship in the fight against TB</a:t>
            </a:r>
          </a:p>
          <a:p>
            <a:r>
              <a:rPr lang="en-US" dirty="0" smtClean="0"/>
              <a:t>by health care providers through failure to prescribe efficacious regimens for the treatment of TB </a:t>
            </a:r>
          </a:p>
          <a:p>
            <a:r>
              <a:rPr lang="en-US" dirty="0" smtClean="0"/>
              <a:t>by patients through failure to adhere to the prescribed treatment until it is completed.</a:t>
            </a:r>
          </a:p>
          <a:p>
            <a:pPr>
              <a:buNone/>
            </a:pPr>
            <a:endParaRPr lang="en-US" dirty="0" smtClean="0"/>
          </a:p>
        </p:txBody>
      </p:sp>
    </p:spTree>
    <p:extLst>
      <p:ext uri="{BB962C8B-B14F-4D97-AF65-F5344CB8AC3E}">
        <p14:creationId xmlns:p14="http://schemas.microsoft.com/office/powerpoint/2010/main" val="15951918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800" dirty="0" smtClean="0"/>
              <a:t/>
            </a:r>
            <a:br>
              <a:rPr lang="en-US" sz="2800" dirty="0" smtClean="0"/>
            </a:br>
            <a:r>
              <a:rPr lang="en-US" sz="2800" dirty="0" smtClean="0"/>
              <a:t>CLASSIFICATION OF RESISTANCE</a:t>
            </a:r>
            <a:br>
              <a:rPr lang="en-US" sz="2800" dirty="0" smtClean="0"/>
            </a:br>
            <a:endParaRPr lang="en-US" sz="2800" dirty="0"/>
          </a:p>
        </p:txBody>
      </p:sp>
      <p:sp>
        <p:nvSpPr>
          <p:cNvPr id="3" name="Content Placeholder 2"/>
          <p:cNvSpPr>
            <a:spLocks noGrp="1"/>
          </p:cNvSpPr>
          <p:nvPr>
            <p:ph idx="1"/>
          </p:nvPr>
        </p:nvSpPr>
        <p:spPr>
          <a:xfrm>
            <a:off x="457200" y="762000"/>
            <a:ext cx="8229600" cy="5715000"/>
          </a:xfrm>
        </p:spPr>
        <p:txBody>
          <a:bodyPr/>
          <a:lstStyle/>
          <a:p>
            <a:pPr marL="514350" indent="-514350">
              <a:buFont typeface="+mj-lt"/>
              <a:buAutoNum type="arabicPeriod"/>
            </a:pPr>
            <a:r>
              <a:rPr lang="en-US" dirty="0" smtClean="0"/>
              <a:t>Primary if there is definitely no previous treatment</a:t>
            </a:r>
          </a:p>
          <a:p>
            <a:pPr marL="514350" indent="-514350">
              <a:buFont typeface="+mj-lt"/>
              <a:buAutoNum type="arabicPeriod"/>
            </a:pPr>
            <a:r>
              <a:rPr lang="en-US" dirty="0" smtClean="0"/>
              <a:t>Initial when previous treatment cannot definitely be excluded</a:t>
            </a:r>
          </a:p>
          <a:p>
            <a:pPr marL="514350" indent="-514350">
              <a:buFont typeface="+mj-lt"/>
              <a:buAutoNum type="arabicPeriod"/>
            </a:pPr>
            <a:r>
              <a:rPr lang="en-US" dirty="0" smtClean="0"/>
              <a:t>Acquired if there is a definite history of previous treatment</a:t>
            </a:r>
          </a:p>
          <a:p>
            <a:endParaRPr lang="en-US" dirty="0"/>
          </a:p>
        </p:txBody>
      </p:sp>
    </p:spTree>
    <p:extLst>
      <p:ext uri="{BB962C8B-B14F-4D97-AF65-F5344CB8AC3E}">
        <p14:creationId xmlns:p14="http://schemas.microsoft.com/office/powerpoint/2010/main" val="358150171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dirty="0" smtClean="0"/>
              <a:t>TYPES OF RESISTANCE</a:t>
            </a:r>
            <a:endParaRPr lang="en-US" sz="2400" dirty="0"/>
          </a:p>
        </p:txBody>
      </p:sp>
      <p:sp>
        <p:nvSpPr>
          <p:cNvPr id="3" name="Content Placeholder 2"/>
          <p:cNvSpPr>
            <a:spLocks noGrp="1"/>
          </p:cNvSpPr>
          <p:nvPr>
            <p:ph idx="1"/>
          </p:nvPr>
        </p:nvSpPr>
        <p:spPr>
          <a:xfrm>
            <a:off x="457200" y="762000"/>
            <a:ext cx="8229600" cy="5867400"/>
          </a:xfrm>
        </p:spPr>
        <p:txBody>
          <a:bodyPr>
            <a:normAutofit lnSpcReduction="10000"/>
          </a:bodyPr>
          <a:lstStyle/>
          <a:p>
            <a:r>
              <a:rPr lang="en-US" sz="2800" dirty="0" smtClean="0"/>
              <a:t>MONO DRUG RESISTANCE-Mycobacterium resistant to one first line </a:t>
            </a:r>
            <a:r>
              <a:rPr lang="en-US" sz="2800" dirty="0" err="1" smtClean="0"/>
              <a:t>antituberculous</a:t>
            </a:r>
            <a:r>
              <a:rPr lang="en-US" sz="2800" dirty="0" smtClean="0"/>
              <a:t> drug</a:t>
            </a:r>
          </a:p>
          <a:p>
            <a:r>
              <a:rPr lang="en-US" sz="2800" dirty="0" smtClean="0"/>
              <a:t>POLY DRUG RESISTANT TB(PDR TB)—Mycobacterium resistant to more than one first line other than </a:t>
            </a:r>
            <a:r>
              <a:rPr lang="en-US" sz="2800" dirty="0" err="1" smtClean="0"/>
              <a:t>rifampicin</a:t>
            </a:r>
            <a:r>
              <a:rPr lang="en-US" sz="2800" dirty="0" smtClean="0"/>
              <a:t> and </a:t>
            </a:r>
            <a:r>
              <a:rPr lang="en-US" sz="2800" dirty="0" err="1" smtClean="0"/>
              <a:t>isoniazid</a:t>
            </a:r>
            <a:endParaRPr lang="en-US" sz="2800" dirty="0" smtClean="0"/>
          </a:p>
          <a:p>
            <a:r>
              <a:rPr lang="en-US" sz="2800" dirty="0" smtClean="0"/>
              <a:t>MULTI-DRUG RESISTANT TB-(MDR TB)-Mycobacterium resistant to  </a:t>
            </a:r>
            <a:r>
              <a:rPr lang="en-US" sz="2800" dirty="0" err="1" smtClean="0"/>
              <a:t>atleast</a:t>
            </a:r>
            <a:r>
              <a:rPr lang="en-US" sz="2800" dirty="0" smtClean="0"/>
              <a:t> </a:t>
            </a:r>
            <a:r>
              <a:rPr lang="en-US" sz="2800" dirty="0" err="1" smtClean="0"/>
              <a:t>Isoniazid</a:t>
            </a:r>
            <a:r>
              <a:rPr lang="en-US" sz="2800" dirty="0" smtClean="0"/>
              <a:t> and </a:t>
            </a:r>
            <a:r>
              <a:rPr lang="en-US" sz="2800" dirty="0" err="1" smtClean="0"/>
              <a:t>Rifampicin</a:t>
            </a:r>
            <a:endParaRPr lang="en-US" sz="2800" dirty="0" smtClean="0"/>
          </a:p>
          <a:p>
            <a:r>
              <a:rPr lang="en-US" sz="2800" dirty="0" smtClean="0"/>
              <a:t>EXTENSILY DRUG RESISTANT TB (XDR-TB)- Due to MDR TB resistant </a:t>
            </a:r>
            <a:r>
              <a:rPr lang="en-US" sz="2800" dirty="0" err="1" smtClean="0"/>
              <a:t>toany</a:t>
            </a:r>
            <a:r>
              <a:rPr lang="en-US" sz="2800" dirty="0" smtClean="0"/>
              <a:t> </a:t>
            </a:r>
            <a:r>
              <a:rPr lang="en-US" sz="2800" dirty="0" err="1" smtClean="0"/>
              <a:t>fluoroquinolones</a:t>
            </a:r>
            <a:r>
              <a:rPr lang="en-US" sz="2800" dirty="0" smtClean="0"/>
              <a:t> and </a:t>
            </a:r>
            <a:r>
              <a:rPr lang="en-US" sz="2800" dirty="0" err="1" smtClean="0"/>
              <a:t>atleast</a:t>
            </a:r>
            <a:r>
              <a:rPr lang="en-US" sz="2800" dirty="0" smtClean="0"/>
              <a:t> one </a:t>
            </a:r>
            <a:r>
              <a:rPr lang="en-US" sz="2800" dirty="0" err="1" smtClean="0"/>
              <a:t>injectable</a:t>
            </a:r>
            <a:r>
              <a:rPr lang="en-US" sz="2800" dirty="0" smtClean="0"/>
              <a:t> agent(</a:t>
            </a:r>
            <a:r>
              <a:rPr lang="en-US" sz="2800" dirty="0" err="1" smtClean="0"/>
              <a:t>Amikacin</a:t>
            </a:r>
            <a:r>
              <a:rPr lang="en-US" sz="2800" dirty="0" smtClean="0"/>
              <a:t>, </a:t>
            </a:r>
            <a:r>
              <a:rPr lang="en-US" sz="2800" dirty="0" err="1" smtClean="0"/>
              <a:t>kanamyci</a:t>
            </a:r>
            <a:r>
              <a:rPr lang="en-US" sz="2800" dirty="0" smtClean="0"/>
              <a:t>, </a:t>
            </a:r>
            <a:r>
              <a:rPr lang="en-US" sz="2800" dirty="0" err="1" smtClean="0"/>
              <a:t>capreomycin</a:t>
            </a:r>
            <a:r>
              <a:rPr lang="en-US" sz="2800" dirty="0" smtClean="0"/>
              <a:t>)</a:t>
            </a:r>
          </a:p>
          <a:p>
            <a:r>
              <a:rPr lang="en-US" sz="2800" dirty="0" smtClean="0"/>
              <a:t>NB-Both pulmonary and extra pulmonary and PTB may be drug resistant</a:t>
            </a:r>
          </a:p>
          <a:p>
            <a:pPr>
              <a:buNone/>
            </a:pPr>
            <a:endParaRPr lang="en-US" sz="2400" dirty="0"/>
          </a:p>
        </p:txBody>
      </p:sp>
    </p:spTree>
    <p:extLst>
      <p:ext uri="{BB962C8B-B14F-4D97-AF65-F5344CB8AC3E}">
        <p14:creationId xmlns:p14="http://schemas.microsoft.com/office/powerpoint/2010/main" val="27141685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dirty="0" smtClean="0"/>
              <a:t>KENYA DRUG REGIMEN FOR TREATING MDRTB</a:t>
            </a:r>
            <a:endParaRPr lang="en-US" sz="2400" dirty="0"/>
          </a:p>
        </p:txBody>
      </p:sp>
      <p:sp>
        <p:nvSpPr>
          <p:cNvPr id="3" name="Content Placeholder 2"/>
          <p:cNvSpPr>
            <a:spLocks noGrp="1"/>
          </p:cNvSpPr>
          <p:nvPr>
            <p:ph idx="1"/>
          </p:nvPr>
        </p:nvSpPr>
        <p:spPr>
          <a:xfrm>
            <a:off x="457200" y="685800"/>
            <a:ext cx="8229600" cy="6172200"/>
          </a:xfrm>
        </p:spPr>
        <p:txBody>
          <a:bodyPr>
            <a:noAutofit/>
          </a:bodyPr>
          <a:lstStyle/>
          <a:p>
            <a:pPr marL="457200" indent="-457200">
              <a:buNone/>
            </a:pPr>
            <a:r>
              <a:rPr lang="en-US" sz="2800" b="1" dirty="0" smtClean="0"/>
              <a:t>An intensive phase-</a:t>
            </a:r>
            <a:r>
              <a:rPr lang="en-US" sz="2800" dirty="0" smtClean="0"/>
              <a:t>lasting 6 months in which an </a:t>
            </a:r>
            <a:r>
              <a:rPr lang="en-US" sz="2800" dirty="0" err="1" smtClean="0"/>
              <a:t>injectable</a:t>
            </a:r>
            <a:r>
              <a:rPr lang="en-US" sz="2800" dirty="0" smtClean="0"/>
              <a:t> will be used under strict DOT and preferably in hospital.</a:t>
            </a:r>
          </a:p>
          <a:p>
            <a:pPr marL="457200" indent="-457200">
              <a:buNone/>
            </a:pPr>
            <a:r>
              <a:rPr lang="en-US" sz="2800" dirty="0" err="1" smtClean="0"/>
              <a:t>Atleat</a:t>
            </a:r>
            <a:r>
              <a:rPr lang="en-US" sz="2800" dirty="0" smtClean="0"/>
              <a:t> five drugs must be used</a:t>
            </a:r>
          </a:p>
          <a:p>
            <a:pPr marL="514350" indent="-514350">
              <a:buFont typeface="+mj-lt"/>
              <a:buAutoNum type="romanLcPeriod"/>
            </a:pPr>
            <a:r>
              <a:rPr lang="en-US" sz="2800" dirty="0" smtClean="0"/>
              <a:t>  </a:t>
            </a:r>
            <a:r>
              <a:rPr lang="en-US" sz="2800" dirty="0" err="1" smtClean="0"/>
              <a:t>Pyrazinamide</a:t>
            </a:r>
            <a:r>
              <a:rPr lang="en-US" sz="2800" dirty="0" smtClean="0"/>
              <a:t>: This drug is chosen because  it is thought  that the </a:t>
            </a:r>
            <a:r>
              <a:rPr lang="en-US" sz="2800" dirty="0" err="1" smtClean="0"/>
              <a:t>M.tb</a:t>
            </a:r>
            <a:r>
              <a:rPr lang="en-US" sz="2800" dirty="0" smtClean="0"/>
              <a:t> bacilli retain some susceptibility to it</a:t>
            </a:r>
          </a:p>
          <a:p>
            <a:pPr marL="514350" indent="-514350">
              <a:buFont typeface="+mj-lt"/>
              <a:buAutoNum type="romanLcPeriod"/>
            </a:pPr>
            <a:r>
              <a:rPr lang="en-US" sz="2800" dirty="0" smtClean="0"/>
              <a:t> </a:t>
            </a:r>
            <a:r>
              <a:rPr lang="en-US" sz="2800" dirty="0" err="1" smtClean="0"/>
              <a:t>Ethionamide</a:t>
            </a:r>
            <a:r>
              <a:rPr lang="en-US" sz="2800" dirty="0" smtClean="0"/>
              <a:t>.</a:t>
            </a:r>
          </a:p>
          <a:p>
            <a:pPr marL="514350" indent="-514350">
              <a:buFont typeface="+mj-lt"/>
              <a:buAutoNum type="romanLcPeriod"/>
            </a:pPr>
            <a:r>
              <a:rPr lang="en-US" sz="2800" dirty="0" smtClean="0"/>
              <a:t> </a:t>
            </a:r>
            <a:r>
              <a:rPr lang="en-US" sz="2800" dirty="0" err="1" smtClean="0"/>
              <a:t>Capreomycin</a:t>
            </a:r>
            <a:r>
              <a:rPr lang="en-US" sz="2800" dirty="0" smtClean="0"/>
              <a:t> is chosen because the </a:t>
            </a:r>
            <a:r>
              <a:rPr lang="en-US" sz="2800" dirty="0" err="1" smtClean="0"/>
              <a:t>aminoglycosides</a:t>
            </a:r>
            <a:r>
              <a:rPr lang="en-US" sz="2800" dirty="0" smtClean="0"/>
              <a:t> (</a:t>
            </a:r>
            <a:r>
              <a:rPr lang="en-US" sz="2800" dirty="0" err="1" smtClean="0"/>
              <a:t>Kanamycin</a:t>
            </a:r>
            <a:r>
              <a:rPr lang="en-US" sz="2800" dirty="0" smtClean="0"/>
              <a:t> and </a:t>
            </a:r>
            <a:r>
              <a:rPr lang="en-US" sz="2800" dirty="0" err="1" smtClean="0"/>
              <a:t>Amikacin</a:t>
            </a:r>
            <a:r>
              <a:rPr lang="en-US" sz="2800" dirty="0" smtClean="0"/>
              <a:t>) have been available for a long time in Kenya and have been extensively used for treating non-</a:t>
            </a:r>
            <a:r>
              <a:rPr lang="en-US" sz="2800" dirty="0" err="1" smtClean="0"/>
              <a:t>tuberculous</a:t>
            </a:r>
            <a:r>
              <a:rPr lang="en-US" sz="2800" dirty="0" smtClean="0"/>
              <a:t> infections.</a:t>
            </a:r>
          </a:p>
        </p:txBody>
      </p:sp>
    </p:spTree>
    <p:extLst>
      <p:ext uri="{BB962C8B-B14F-4D97-AF65-F5344CB8AC3E}">
        <p14:creationId xmlns:p14="http://schemas.microsoft.com/office/powerpoint/2010/main" val="35868107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19800"/>
          </a:xfrm>
        </p:spPr>
        <p:txBody>
          <a:bodyPr>
            <a:normAutofit fontScale="92500" lnSpcReduction="20000"/>
          </a:bodyPr>
          <a:lstStyle/>
          <a:p>
            <a:pPr marL="514350" indent="-514350">
              <a:buNone/>
            </a:pPr>
            <a:r>
              <a:rPr lang="en-US" dirty="0" smtClean="0"/>
              <a:t>iv) </a:t>
            </a:r>
            <a:r>
              <a:rPr lang="en-US" dirty="0" err="1" smtClean="0"/>
              <a:t>Cycloserine</a:t>
            </a:r>
            <a:r>
              <a:rPr lang="en-US" dirty="0" smtClean="0"/>
              <a:t>.</a:t>
            </a:r>
          </a:p>
          <a:p>
            <a:pPr marL="514350" indent="-514350">
              <a:buNone/>
            </a:pPr>
            <a:r>
              <a:rPr lang="en-US" dirty="0" smtClean="0"/>
              <a:t>v) </a:t>
            </a:r>
            <a:r>
              <a:rPr lang="en-US" dirty="0" err="1" smtClean="0"/>
              <a:t>Ofloxacin</a:t>
            </a:r>
            <a:r>
              <a:rPr lang="en-US" dirty="0" smtClean="0"/>
              <a:t>.</a:t>
            </a:r>
          </a:p>
          <a:p>
            <a:pPr>
              <a:buNone/>
            </a:pPr>
            <a:r>
              <a:rPr lang="en-US" dirty="0" smtClean="0"/>
              <a:t>NB </a:t>
            </a:r>
            <a:r>
              <a:rPr lang="en-US" dirty="0" err="1" smtClean="0"/>
              <a:t>Ethambutol</a:t>
            </a:r>
            <a:r>
              <a:rPr lang="en-US" dirty="0" smtClean="0"/>
              <a:t> will be used only in those patients where susceptibility to the drug is confirmed by DST. If resistance to this drug is present, PAS will be used instead</a:t>
            </a:r>
          </a:p>
          <a:p>
            <a:pPr>
              <a:buNone/>
            </a:pPr>
            <a:endParaRPr lang="en-US" b="1" dirty="0" smtClean="0"/>
          </a:p>
          <a:p>
            <a:pPr>
              <a:buNone/>
            </a:pPr>
            <a:r>
              <a:rPr lang="en-US" b="1" dirty="0" smtClean="0"/>
              <a:t>Continuation phase </a:t>
            </a:r>
            <a:r>
              <a:rPr lang="en-US" dirty="0" smtClean="0"/>
              <a:t>- for 18 months after culture conversion and should be administered as DOT on an ambulatory basis consisting of:</a:t>
            </a:r>
          </a:p>
          <a:p>
            <a:pPr marL="514350" indent="-514350">
              <a:buFont typeface="+mj-lt"/>
              <a:buAutoNum type="romanLcPeriod"/>
            </a:pPr>
            <a:r>
              <a:rPr lang="en-US" dirty="0" smtClean="0"/>
              <a:t> </a:t>
            </a:r>
            <a:r>
              <a:rPr lang="en-US" dirty="0" err="1" smtClean="0"/>
              <a:t>Ofloxacin</a:t>
            </a:r>
            <a:r>
              <a:rPr lang="en-US" dirty="0" smtClean="0"/>
              <a:t>.</a:t>
            </a:r>
          </a:p>
          <a:p>
            <a:pPr marL="514350" indent="-514350">
              <a:buFont typeface="+mj-lt"/>
              <a:buAutoNum type="romanLcPeriod"/>
            </a:pPr>
            <a:r>
              <a:rPr lang="en-US" dirty="0" err="1" smtClean="0"/>
              <a:t>Cycloserine</a:t>
            </a:r>
            <a:r>
              <a:rPr lang="en-US" dirty="0" smtClean="0"/>
              <a:t>.</a:t>
            </a:r>
          </a:p>
          <a:p>
            <a:pPr marL="514350" indent="-514350">
              <a:buFont typeface="+mj-lt"/>
              <a:buAutoNum type="romanLcPeriod"/>
            </a:pPr>
            <a:r>
              <a:rPr lang="en-US" dirty="0" smtClean="0"/>
              <a:t> </a:t>
            </a:r>
            <a:r>
              <a:rPr lang="en-US" dirty="0" err="1" smtClean="0"/>
              <a:t>Ethionamide</a:t>
            </a:r>
            <a:r>
              <a:rPr lang="en-US" dirty="0" smtClean="0"/>
              <a:t>.</a:t>
            </a:r>
          </a:p>
          <a:p>
            <a:pPr marL="514350" indent="-514350">
              <a:buFont typeface="+mj-lt"/>
              <a:buAutoNum type="romanLcPeriod"/>
            </a:pPr>
            <a:r>
              <a:rPr lang="en-US" dirty="0" err="1" smtClean="0"/>
              <a:t>Pyrazinamide</a:t>
            </a:r>
            <a:r>
              <a:rPr lang="en-US" dirty="0" smtClean="0"/>
              <a:t> or PAS</a:t>
            </a:r>
          </a:p>
          <a:p>
            <a:pPr marL="514350" indent="-514350">
              <a:buNone/>
            </a:pPr>
            <a:endParaRPr lang="en-US" dirty="0" smtClean="0"/>
          </a:p>
          <a:p>
            <a:endParaRPr lang="en-US" dirty="0"/>
          </a:p>
        </p:txBody>
      </p:sp>
    </p:spTree>
    <p:extLst>
      <p:ext uri="{BB962C8B-B14F-4D97-AF65-F5344CB8AC3E}">
        <p14:creationId xmlns:p14="http://schemas.microsoft.com/office/powerpoint/2010/main" val="176180565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dirty="0" smtClean="0"/>
              <a:t>a weight-based dosing regimen  for treatment of MDRTB</a:t>
            </a:r>
            <a:endParaRPr lang="en-US" sz="24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533400"/>
            <a:ext cx="9143999" cy="6324600"/>
          </a:xfrm>
          <a:prstGeom prst="rect">
            <a:avLst/>
          </a:prstGeom>
          <a:noFill/>
          <a:ln w="9525">
            <a:noFill/>
            <a:miter lim="800000"/>
            <a:headEnd/>
            <a:tailEnd/>
          </a:ln>
          <a:effectLst/>
        </p:spPr>
      </p:pic>
    </p:spTree>
    <p:extLst>
      <p:ext uri="{BB962C8B-B14F-4D97-AF65-F5344CB8AC3E}">
        <p14:creationId xmlns:p14="http://schemas.microsoft.com/office/powerpoint/2010/main" val="2749846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SPUTUM STUDIES</a:t>
            </a:r>
            <a:r>
              <a:rPr lang="en-US" dirty="0" smtClean="0"/>
              <a:t/>
            </a:r>
            <a:br>
              <a:rPr lang="en-US" dirty="0" smtClean="0"/>
            </a:br>
            <a:endParaRPr lang="fr-FR" dirty="0"/>
          </a:p>
        </p:txBody>
      </p:sp>
      <p:sp>
        <p:nvSpPr>
          <p:cNvPr id="3" name="Content Placeholder 2"/>
          <p:cNvSpPr>
            <a:spLocks noGrp="1"/>
          </p:cNvSpPr>
          <p:nvPr>
            <p:ph idx="1"/>
          </p:nvPr>
        </p:nvSpPr>
        <p:spPr/>
        <p:txBody>
          <a:bodyPr>
            <a:normAutofit/>
          </a:bodyPr>
          <a:lstStyle/>
          <a:p>
            <a:r>
              <a:rPr lang="en-US" sz="2400" dirty="0" smtClean="0"/>
              <a:t>Sputum is obtained for analysis to identify pathogenic organisms and to determine whether malignant cells are present. It also may be used to assess for hypersensitivity states</a:t>
            </a:r>
          </a:p>
          <a:p>
            <a:r>
              <a:rPr lang="en-US" sz="2400" dirty="0" smtClean="0"/>
              <a:t>. In general, sputum cultures are used in diagnosis, for drug sensitivity testing, and to guide treatment</a:t>
            </a:r>
          </a:p>
          <a:p>
            <a:r>
              <a:rPr lang="en-US" sz="2400" dirty="0" smtClean="0">
                <a:solidFill>
                  <a:srgbClr val="FF0000"/>
                </a:solidFill>
              </a:rPr>
              <a:t>CULTURES</a:t>
            </a:r>
            <a:r>
              <a:rPr lang="en-US" sz="2400" dirty="0" smtClean="0"/>
              <a:t> Throat cultures may be performed to identify organisms responsible for pharyngitis. Throat culture may also assist in identifying organisms responsible for infection of the lower respiratory tract</a:t>
            </a:r>
          </a:p>
          <a:p>
            <a:endParaRPr lang="en-US" sz="2400" dirty="0" smtClean="0"/>
          </a:p>
          <a:p>
            <a:endParaRPr lang="fr-FR" sz="2400" dirty="0"/>
          </a:p>
        </p:txBody>
      </p:sp>
      <p:sp>
        <p:nvSpPr>
          <p:cNvPr id="4" name="Date Placeholder 3"/>
          <p:cNvSpPr>
            <a:spLocks noGrp="1"/>
          </p:cNvSpPr>
          <p:nvPr>
            <p:ph type="dt" sz="half" idx="10"/>
          </p:nvPr>
        </p:nvSpPr>
        <p:spPr/>
        <p:txBody>
          <a:bodyPr/>
          <a:lstStyle/>
          <a:p>
            <a:fld id="{B765532A-EA18-4639-9061-A6C961115557}"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21</a:t>
            </a:fld>
            <a:endParaRPr lang="fr-F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dirty="0" smtClean="0"/>
              <a:t>TREATMENT MONITORING</a:t>
            </a:r>
            <a:endParaRPr lang="en-US" sz="2400" dirty="0"/>
          </a:p>
        </p:txBody>
      </p:sp>
      <p:sp>
        <p:nvSpPr>
          <p:cNvPr id="3" name="Content Placeholder 2"/>
          <p:cNvSpPr>
            <a:spLocks noGrp="1"/>
          </p:cNvSpPr>
          <p:nvPr>
            <p:ph idx="1"/>
          </p:nvPr>
        </p:nvSpPr>
        <p:spPr>
          <a:xfrm>
            <a:off x="457200" y="457200"/>
            <a:ext cx="8229600" cy="6400800"/>
          </a:xfrm>
        </p:spPr>
        <p:txBody>
          <a:bodyPr>
            <a:noAutofit/>
          </a:bodyPr>
          <a:lstStyle/>
          <a:p>
            <a:r>
              <a:rPr lang="en-US" sz="2800" dirty="0" smtClean="0"/>
              <a:t>During the intensive phase patients should be seen daily</a:t>
            </a:r>
          </a:p>
          <a:p>
            <a:pPr>
              <a:buNone/>
            </a:pPr>
            <a:r>
              <a:rPr lang="en-US" sz="2800" dirty="0" smtClean="0"/>
              <a:t> NOTE  </a:t>
            </a:r>
          </a:p>
          <a:p>
            <a:pPr>
              <a:buFont typeface="Wingdings" pitchFamily="2" charset="2"/>
              <a:buChar char="ü"/>
            </a:pPr>
            <a:r>
              <a:rPr lang="en-US" sz="2800" dirty="0" smtClean="0"/>
              <a:t>Take daily temperature, pulse and respiratory rate </a:t>
            </a:r>
          </a:p>
          <a:p>
            <a:pPr>
              <a:buFont typeface="Wingdings" pitchFamily="2" charset="2"/>
              <a:buChar char="ü"/>
            </a:pPr>
            <a:r>
              <a:rPr lang="en-US" sz="2800" dirty="0" smtClean="0"/>
              <a:t> weight monitoring be done weekly.</a:t>
            </a:r>
          </a:p>
          <a:p>
            <a:pPr>
              <a:buFont typeface="Wingdings" pitchFamily="2" charset="2"/>
              <a:buChar char="ü"/>
            </a:pPr>
            <a:r>
              <a:rPr lang="en-US" sz="2800" dirty="0" smtClean="0"/>
              <a:t>Appearance of adverse events should be recorded and the event categorized  whether mild, moderate or severe</a:t>
            </a:r>
          </a:p>
        </p:txBody>
      </p:sp>
    </p:spTree>
    <p:extLst>
      <p:ext uri="{BB962C8B-B14F-4D97-AF65-F5344CB8AC3E}">
        <p14:creationId xmlns:p14="http://schemas.microsoft.com/office/powerpoint/2010/main" val="47766499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dirty="0" smtClean="0"/>
              <a:t>IMPORTANT ADVERSE EFFECTS</a:t>
            </a:r>
            <a:endParaRPr lang="en-US" sz="2400" dirty="0"/>
          </a:p>
        </p:txBody>
      </p:sp>
      <p:sp>
        <p:nvSpPr>
          <p:cNvPr id="3" name="Content Placeholder 2"/>
          <p:cNvSpPr>
            <a:spLocks noGrp="1"/>
          </p:cNvSpPr>
          <p:nvPr>
            <p:ph idx="1"/>
          </p:nvPr>
        </p:nvSpPr>
        <p:spPr>
          <a:xfrm>
            <a:off x="457200" y="609600"/>
            <a:ext cx="8229600" cy="5943600"/>
          </a:xfrm>
        </p:spPr>
        <p:txBody>
          <a:bodyPr>
            <a:normAutofit fontScale="32500" lnSpcReduction="20000"/>
          </a:bodyPr>
          <a:lstStyle/>
          <a:p>
            <a:r>
              <a:rPr lang="en-US" sz="8600" dirty="0" smtClean="0"/>
              <a:t>Anaphylaxis and other allergic reactions</a:t>
            </a:r>
          </a:p>
          <a:p>
            <a:r>
              <a:rPr lang="en-US" sz="8600" dirty="0" smtClean="0"/>
              <a:t>Electrolyte abnormalities especially </a:t>
            </a:r>
            <a:r>
              <a:rPr lang="en-US" sz="8600" dirty="0" err="1" smtClean="0"/>
              <a:t>hypokalaemia</a:t>
            </a:r>
            <a:r>
              <a:rPr lang="en-US" sz="8600" dirty="0" smtClean="0"/>
              <a:t> and hypomagnesaemia</a:t>
            </a:r>
          </a:p>
          <a:p>
            <a:r>
              <a:rPr lang="en-US" sz="8600" dirty="0" smtClean="0"/>
              <a:t> Gastrointestinal disturbances</a:t>
            </a:r>
          </a:p>
          <a:p>
            <a:r>
              <a:rPr lang="en-US" sz="8600" dirty="0" smtClean="0"/>
              <a:t> </a:t>
            </a:r>
            <a:r>
              <a:rPr lang="en-US" sz="8600" dirty="0" err="1" smtClean="0"/>
              <a:t>Headaches,seizures</a:t>
            </a:r>
            <a:r>
              <a:rPr lang="en-US" sz="8600" dirty="0" smtClean="0"/>
              <a:t>, depression</a:t>
            </a:r>
          </a:p>
          <a:p>
            <a:r>
              <a:rPr lang="en-US" sz="8600" dirty="0" smtClean="0"/>
              <a:t> Hepatitis-</a:t>
            </a:r>
            <a:r>
              <a:rPr lang="en-US" sz="8600" dirty="0" err="1" smtClean="0"/>
              <a:t>hepatotoxicity</a:t>
            </a:r>
            <a:endParaRPr lang="en-US" sz="8600" dirty="0" smtClean="0"/>
          </a:p>
          <a:p>
            <a:r>
              <a:rPr lang="en-US" sz="8600" dirty="0" smtClean="0"/>
              <a:t>Hypothyroidism with use of PAS or </a:t>
            </a:r>
            <a:r>
              <a:rPr lang="en-US" sz="8600" dirty="0" err="1" smtClean="0"/>
              <a:t>thiamides</a:t>
            </a:r>
            <a:endParaRPr lang="en-US" sz="8600" dirty="0" smtClean="0"/>
          </a:p>
          <a:p>
            <a:r>
              <a:rPr lang="en-US" sz="8600" dirty="0" smtClean="0"/>
              <a:t>Musculoskeletal effects</a:t>
            </a:r>
          </a:p>
          <a:p>
            <a:r>
              <a:rPr lang="en-US" sz="8600" dirty="0" err="1" smtClean="0"/>
              <a:t>Nephrotoxicity</a:t>
            </a:r>
            <a:endParaRPr lang="en-US" sz="8600" dirty="0" smtClean="0"/>
          </a:p>
          <a:p>
            <a:r>
              <a:rPr lang="en-US" sz="8600" dirty="0" err="1" smtClean="0"/>
              <a:t>Ototoxicity</a:t>
            </a:r>
            <a:endParaRPr lang="en-US" sz="8600" dirty="0" smtClean="0"/>
          </a:p>
          <a:p>
            <a:r>
              <a:rPr lang="en-US" sz="8600" dirty="0" smtClean="0"/>
              <a:t>Peripheral neuropathy</a:t>
            </a:r>
          </a:p>
        </p:txBody>
      </p:sp>
    </p:spTree>
    <p:extLst>
      <p:ext uri="{BB962C8B-B14F-4D97-AF65-F5344CB8AC3E}">
        <p14:creationId xmlns:p14="http://schemas.microsoft.com/office/powerpoint/2010/main" val="227789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96000"/>
          </a:xfrm>
        </p:spPr>
        <p:txBody>
          <a:bodyPr>
            <a:normAutofit/>
          </a:bodyPr>
          <a:lstStyle/>
          <a:p>
            <a:pPr>
              <a:buNone/>
            </a:pPr>
            <a:r>
              <a:rPr lang="en-US" sz="2800" dirty="0" smtClean="0"/>
              <a:t>MANAGEMENT OF ADVERSE EFFECTS-depends on severity of symptoms</a:t>
            </a:r>
          </a:p>
          <a:p>
            <a:r>
              <a:rPr lang="en-US" sz="2800" dirty="0" smtClean="0"/>
              <a:t>Treatment withdrawal</a:t>
            </a:r>
          </a:p>
          <a:p>
            <a:r>
              <a:rPr lang="en-US" sz="2800" dirty="0" smtClean="0"/>
              <a:t>Counteracting the adverse event with another drug e.g. an anti-emetic for vomiting</a:t>
            </a:r>
          </a:p>
          <a:p>
            <a:r>
              <a:rPr lang="en-US" sz="2800" dirty="0" smtClean="0"/>
              <a:t>Drug dose reduction.</a:t>
            </a:r>
          </a:p>
          <a:p>
            <a:pPr>
              <a:buNone/>
            </a:pPr>
            <a:endParaRPr lang="en-US" sz="2800" dirty="0" smtClean="0"/>
          </a:p>
          <a:p>
            <a:pPr>
              <a:buNone/>
            </a:pPr>
            <a:r>
              <a:rPr lang="en-US" sz="2800" dirty="0" smtClean="0"/>
              <a:t>NB: All adverse events irrespective of the severity must be recorded in the patient record card.</a:t>
            </a:r>
          </a:p>
          <a:p>
            <a:endParaRPr lang="en-US" sz="2800" dirty="0" smtClean="0"/>
          </a:p>
          <a:p>
            <a:endParaRPr lang="en-US" dirty="0"/>
          </a:p>
        </p:txBody>
      </p:sp>
    </p:spTree>
    <p:extLst>
      <p:ext uri="{BB962C8B-B14F-4D97-AF65-F5344CB8AC3E}">
        <p14:creationId xmlns:p14="http://schemas.microsoft.com/office/powerpoint/2010/main" val="187296577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r>
              <a:rPr lang="en-US" sz="2400" dirty="0" smtClean="0"/>
              <a:t>TB TREATMENT OUTCOMES</a:t>
            </a:r>
            <a:endParaRPr lang="en-US" sz="2400" dirty="0"/>
          </a:p>
        </p:txBody>
      </p:sp>
      <p:sp>
        <p:nvSpPr>
          <p:cNvPr id="3" name="Content Placeholder 2"/>
          <p:cNvSpPr>
            <a:spLocks noGrp="1"/>
          </p:cNvSpPr>
          <p:nvPr>
            <p:ph idx="1"/>
          </p:nvPr>
        </p:nvSpPr>
        <p:spPr>
          <a:xfrm>
            <a:off x="457200" y="533400"/>
            <a:ext cx="8229600" cy="6324600"/>
          </a:xfrm>
        </p:spPr>
        <p:txBody>
          <a:bodyPr>
            <a:noAutofit/>
          </a:bodyPr>
          <a:lstStyle/>
          <a:p>
            <a:pPr>
              <a:buNone/>
            </a:pPr>
            <a:r>
              <a:rPr lang="en-US" sz="2800" dirty="0" smtClean="0"/>
              <a:t>1. Cured (C): This is a tuberculosis patient who was initially sputum-smear positive and has a negative sputum smear at the end of treatment.</a:t>
            </a:r>
          </a:p>
          <a:p>
            <a:pPr>
              <a:buNone/>
            </a:pPr>
            <a:r>
              <a:rPr lang="en-US" sz="2800" dirty="0" smtClean="0"/>
              <a:t>2. Treatment completed (TC): This is a tuberculosis patient who has completed his treatment as required but has not had a sputum smear-examination done at the end of treatment.</a:t>
            </a:r>
          </a:p>
          <a:p>
            <a:pPr>
              <a:buNone/>
            </a:pPr>
            <a:r>
              <a:rPr lang="en-US" sz="2800" dirty="0" smtClean="0"/>
              <a:t>3. Out of control (OOC): A tuberculosis patient who has not attended two consecutive clinics and all efforts to find him/her and bring him/her back to treatment have failed.</a:t>
            </a:r>
          </a:p>
          <a:p>
            <a:pPr>
              <a:buNone/>
            </a:pPr>
            <a:endParaRPr lang="en-US" sz="2800" b="1" dirty="0" smtClean="0"/>
          </a:p>
        </p:txBody>
      </p:sp>
    </p:spTree>
    <p:extLst>
      <p:ext uri="{BB962C8B-B14F-4D97-AF65-F5344CB8AC3E}">
        <p14:creationId xmlns:p14="http://schemas.microsoft.com/office/powerpoint/2010/main" val="219645512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867400"/>
          </a:xfrm>
        </p:spPr>
        <p:txBody>
          <a:bodyPr>
            <a:normAutofit/>
          </a:bodyPr>
          <a:lstStyle/>
          <a:p>
            <a:pPr>
              <a:buNone/>
            </a:pPr>
            <a:r>
              <a:rPr lang="en-US" dirty="0" smtClean="0"/>
              <a:t>4. Transferred out (TO): A patient who is transferred to continue treatment in another district and whose treatment outcome is therefore unknown at the initial treatment facility.</a:t>
            </a:r>
          </a:p>
          <a:p>
            <a:pPr>
              <a:buNone/>
            </a:pPr>
            <a:r>
              <a:rPr lang="en-US" dirty="0" smtClean="0"/>
              <a:t>5. Failure (F): A tuberculosis patient who is still sputum smear-positive after 4/5 or 6/8 months of treatment.</a:t>
            </a:r>
          </a:p>
          <a:p>
            <a:pPr>
              <a:buNone/>
            </a:pPr>
            <a:r>
              <a:rPr lang="en-US" dirty="0" smtClean="0"/>
              <a:t>6. Died (D): A tuberculosis patient who died during treatment of any cause whatsoever</a:t>
            </a:r>
            <a:r>
              <a:rPr lang="en-US" b="1" dirty="0" smtClean="0"/>
              <a:t>.</a:t>
            </a:r>
          </a:p>
          <a:p>
            <a:endParaRPr lang="en-US" dirty="0"/>
          </a:p>
        </p:txBody>
      </p:sp>
    </p:spTree>
    <p:extLst>
      <p:ext uri="{BB962C8B-B14F-4D97-AF65-F5344CB8AC3E}">
        <p14:creationId xmlns:p14="http://schemas.microsoft.com/office/powerpoint/2010/main" val="62381507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dirty="0" smtClean="0"/>
              <a:t>TREATMENT FOR XDR-TB</a:t>
            </a:r>
            <a:endParaRPr lang="en-US" sz="2400" dirty="0"/>
          </a:p>
        </p:txBody>
      </p:sp>
      <p:sp>
        <p:nvSpPr>
          <p:cNvPr id="3" name="Content Placeholder 2"/>
          <p:cNvSpPr>
            <a:spLocks noGrp="1"/>
          </p:cNvSpPr>
          <p:nvPr>
            <p:ph idx="1"/>
          </p:nvPr>
        </p:nvSpPr>
        <p:spPr>
          <a:xfrm>
            <a:off x="457200" y="457200"/>
            <a:ext cx="8229600" cy="6400800"/>
          </a:xfrm>
        </p:spPr>
        <p:txBody>
          <a:bodyPr>
            <a:normAutofit/>
          </a:bodyPr>
          <a:lstStyle/>
          <a:p>
            <a:pPr>
              <a:buNone/>
            </a:pPr>
            <a:r>
              <a:rPr lang="en-US" dirty="0" smtClean="0"/>
              <a:t>Regime is individualized  to include the following group of drugs</a:t>
            </a:r>
          </a:p>
          <a:p>
            <a:pPr marL="514350" indent="-514350">
              <a:buFont typeface="+mj-lt"/>
              <a:buAutoNum type="arabicPeriod"/>
            </a:pPr>
            <a:r>
              <a:rPr lang="en-US" dirty="0" smtClean="0"/>
              <a:t>One </a:t>
            </a:r>
            <a:r>
              <a:rPr lang="en-US" dirty="0" err="1" smtClean="0"/>
              <a:t>injectable</a:t>
            </a:r>
            <a:r>
              <a:rPr lang="en-US" dirty="0" smtClean="0"/>
              <a:t> agent</a:t>
            </a:r>
          </a:p>
          <a:p>
            <a:pPr marL="514350" indent="-514350">
              <a:buFont typeface="+mj-lt"/>
              <a:buAutoNum type="arabicPeriod"/>
            </a:pPr>
            <a:r>
              <a:rPr lang="en-US" dirty="0" smtClean="0"/>
              <a:t>Higher generation </a:t>
            </a:r>
            <a:r>
              <a:rPr lang="en-US" dirty="0" err="1" smtClean="0"/>
              <a:t>fluoroquinolone</a:t>
            </a:r>
            <a:endParaRPr lang="en-US" dirty="0" smtClean="0"/>
          </a:p>
          <a:p>
            <a:pPr marL="514350" indent="-514350">
              <a:buFont typeface="+mj-lt"/>
              <a:buAutoNum type="arabicPeriod"/>
            </a:pPr>
            <a:r>
              <a:rPr lang="en-US" dirty="0" smtClean="0"/>
              <a:t>A first line drug</a:t>
            </a:r>
          </a:p>
          <a:p>
            <a:pPr marL="514350" indent="-514350">
              <a:buFont typeface="+mj-lt"/>
              <a:buAutoNum type="arabicPeriod"/>
            </a:pPr>
            <a:r>
              <a:rPr lang="en-US" dirty="0" smtClean="0"/>
              <a:t>Oral </a:t>
            </a:r>
            <a:r>
              <a:rPr lang="en-US" dirty="0" err="1" smtClean="0"/>
              <a:t>bacteriostatic</a:t>
            </a:r>
            <a:r>
              <a:rPr lang="en-US" dirty="0" smtClean="0"/>
              <a:t> second line</a:t>
            </a:r>
          </a:p>
          <a:p>
            <a:pPr marL="514350" indent="-514350">
              <a:buFont typeface="+mj-lt"/>
              <a:buAutoNum type="arabicPeriod"/>
            </a:pPr>
            <a:r>
              <a:rPr lang="en-US" dirty="0" smtClean="0"/>
              <a:t>One drug from the third line</a:t>
            </a:r>
          </a:p>
          <a:p>
            <a:endParaRPr lang="en-US" dirty="0" smtClean="0"/>
          </a:p>
        </p:txBody>
      </p:sp>
    </p:spTree>
    <p:extLst>
      <p:ext uri="{BB962C8B-B14F-4D97-AF65-F5344CB8AC3E}">
        <p14:creationId xmlns:p14="http://schemas.microsoft.com/office/powerpoint/2010/main" val="41882502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867400"/>
          </a:xfrm>
        </p:spPr>
        <p:txBody>
          <a:bodyPr>
            <a:normAutofit/>
          </a:bodyPr>
          <a:lstStyle/>
          <a:p>
            <a:pPr marL="514350" indent="-514350">
              <a:buNone/>
            </a:pPr>
            <a:r>
              <a:rPr lang="en-US" dirty="0" smtClean="0"/>
              <a:t>CURRENT REGIME consists of:</a:t>
            </a:r>
          </a:p>
          <a:p>
            <a:pPr marL="514350" indent="-514350">
              <a:buNone/>
            </a:pPr>
            <a:r>
              <a:rPr lang="en-US" dirty="0" smtClean="0"/>
              <a:t>INTENSIV E PHSE-12 MONTHS:</a:t>
            </a:r>
          </a:p>
          <a:p>
            <a:pPr marL="514350" indent="-514350">
              <a:buFont typeface="+mj-lt"/>
              <a:buAutoNum type="arabicPeriod"/>
            </a:pPr>
            <a:r>
              <a:rPr lang="en-US" dirty="0" err="1" smtClean="0"/>
              <a:t>Capreomycin</a:t>
            </a:r>
            <a:endParaRPr lang="en-US" dirty="0" smtClean="0"/>
          </a:p>
          <a:p>
            <a:pPr marL="514350" indent="-514350">
              <a:buFont typeface="+mj-lt"/>
              <a:buAutoNum type="arabicPeriod"/>
            </a:pPr>
            <a:r>
              <a:rPr lang="en-US" dirty="0" err="1" smtClean="0"/>
              <a:t>Moxifloxacin</a:t>
            </a:r>
            <a:endParaRPr lang="en-US" dirty="0" smtClean="0"/>
          </a:p>
          <a:p>
            <a:pPr marL="514350" indent="-514350">
              <a:buFont typeface="+mj-lt"/>
              <a:buAutoNum type="arabicPeriod"/>
            </a:pPr>
            <a:r>
              <a:rPr lang="en-US" dirty="0" err="1" smtClean="0"/>
              <a:t>Pyrazinamide</a:t>
            </a:r>
            <a:endParaRPr lang="en-US" dirty="0" smtClean="0"/>
          </a:p>
          <a:p>
            <a:pPr marL="514350" indent="-514350">
              <a:buFont typeface="+mj-lt"/>
              <a:buAutoNum type="arabicPeriod"/>
            </a:pPr>
            <a:r>
              <a:rPr lang="en-US" dirty="0" smtClean="0"/>
              <a:t>PAS</a:t>
            </a:r>
          </a:p>
          <a:p>
            <a:pPr marL="514350" indent="-514350">
              <a:buFont typeface="+mj-lt"/>
              <a:buAutoNum type="arabicPeriod"/>
            </a:pPr>
            <a:r>
              <a:rPr lang="en-US" dirty="0" err="1" smtClean="0"/>
              <a:t>Clofazimine</a:t>
            </a:r>
            <a:r>
              <a:rPr lang="en-US" dirty="0" smtClean="0"/>
              <a:t>/AMX/CLAV</a:t>
            </a:r>
          </a:p>
          <a:p>
            <a:pPr marL="514350" indent="-514350">
              <a:buNone/>
            </a:pPr>
            <a:r>
              <a:rPr lang="en-US" dirty="0" smtClean="0"/>
              <a:t>CONTINUATION PHASE-18 MONTHS</a:t>
            </a:r>
          </a:p>
          <a:p>
            <a:pPr marL="514350" indent="-514350">
              <a:buFont typeface="+mj-lt"/>
              <a:buAutoNum type="arabicPeriod"/>
            </a:pPr>
            <a:r>
              <a:rPr lang="en-US" dirty="0" err="1" smtClean="0"/>
              <a:t>Moxifloxacin</a:t>
            </a:r>
            <a:r>
              <a:rPr lang="en-US" dirty="0" smtClean="0"/>
              <a:t>-PAS-</a:t>
            </a:r>
            <a:r>
              <a:rPr lang="en-US" dirty="0" err="1" smtClean="0"/>
              <a:t>Cfx</a:t>
            </a:r>
            <a:r>
              <a:rPr lang="en-US" dirty="0" smtClean="0"/>
              <a:t>-AMX/CLAV+1</a:t>
            </a:r>
            <a:r>
              <a:rPr lang="en-US" baseline="30000" dirty="0" smtClean="0"/>
              <a:t>st</a:t>
            </a:r>
            <a:r>
              <a:rPr lang="en-US" dirty="0" smtClean="0"/>
              <a:t> line </a:t>
            </a:r>
            <a:r>
              <a:rPr lang="en-US" dirty="0" err="1" smtClean="0"/>
              <a:t>injectable</a:t>
            </a:r>
            <a:r>
              <a:rPr lang="en-US" dirty="0" smtClean="0"/>
              <a:t>/3</a:t>
            </a:r>
            <a:r>
              <a:rPr lang="en-US" baseline="30000" dirty="0" smtClean="0"/>
              <a:t>rd</a:t>
            </a:r>
            <a:r>
              <a:rPr lang="en-US" dirty="0" smtClean="0"/>
              <a:t> line</a:t>
            </a:r>
          </a:p>
          <a:p>
            <a:endParaRPr lang="en-US" dirty="0"/>
          </a:p>
        </p:txBody>
      </p:sp>
    </p:spTree>
    <p:extLst>
      <p:ext uri="{BB962C8B-B14F-4D97-AF65-F5344CB8AC3E}">
        <p14:creationId xmlns:p14="http://schemas.microsoft.com/office/powerpoint/2010/main" val="134589706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sz="2400" dirty="0"/>
          </a:p>
        </p:txBody>
      </p:sp>
      <p:sp>
        <p:nvSpPr>
          <p:cNvPr id="3" name="Content Placeholder 2"/>
          <p:cNvSpPr>
            <a:spLocks noGrp="1"/>
          </p:cNvSpPr>
          <p:nvPr>
            <p:ph idx="1"/>
          </p:nvPr>
        </p:nvSpPr>
        <p:spPr>
          <a:xfrm>
            <a:off x="457200" y="457200"/>
            <a:ext cx="8229600" cy="5867400"/>
          </a:xfrm>
        </p:spPr>
        <p:txBody>
          <a:bodyPr>
            <a:normAutofit/>
          </a:bodyPr>
          <a:lstStyle/>
          <a:p>
            <a:r>
              <a:rPr lang="en-US" sz="2800" dirty="0" smtClean="0"/>
              <a:t>HIV+ patients diagnosed of MD TB should receive TB treatment first and defer ARV BUT be put on </a:t>
            </a:r>
            <a:r>
              <a:rPr lang="en-US" sz="2800" dirty="0" err="1" smtClean="0"/>
              <a:t>cortrimoxazole</a:t>
            </a:r>
            <a:r>
              <a:rPr lang="en-US" sz="2800" dirty="0" smtClean="0"/>
              <a:t> and </a:t>
            </a:r>
            <a:r>
              <a:rPr lang="en-US" sz="2800" dirty="0" err="1" smtClean="0"/>
              <a:t>fluconazole</a:t>
            </a:r>
            <a:endParaRPr lang="en-US" sz="2800" dirty="0" smtClean="0"/>
          </a:p>
          <a:p>
            <a:pPr>
              <a:buNone/>
            </a:pPr>
            <a:r>
              <a:rPr lang="en-US" sz="2800" dirty="0" smtClean="0"/>
              <a:t>TREATMENT FAILURE- OBSERVED WHEN</a:t>
            </a:r>
          </a:p>
          <a:p>
            <a:r>
              <a:rPr lang="en-US" sz="2800" dirty="0" smtClean="0"/>
              <a:t>Persistent positive cultures and positive smears past 6 months of treatment</a:t>
            </a:r>
          </a:p>
          <a:p>
            <a:r>
              <a:rPr lang="en-US" sz="2800" dirty="0" smtClean="0"/>
              <a:t>Progressive extensive  bilateral lung damage confirmed on X-Ray</a:t>
            </a:r>
          </a:p>
          <a:p>
            <a:r>
              <a:rPr lang="en-US" sz="2800" dirty="0" smtClean="0"/>
              <a:t>Worsening of patients condition-weight loss/ respiratory insufficiency </a:t>
            </a:r>
            <a:endParaRPr lang="en-US" sz="2800" dirty="0"/>
          </a:p>
        </p:txBody>
      </p:sp>
    </p:spTree>
    <p:extLst>
      <p:ext uri="{BB962C8B-B14F-4D97-AF65-F5344CB8AC3E}">
        <p14:creationId xmlns:p14="http://schemas.microsoft.com/office/powerpoint/2010/main" val="40057391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2400" dirty="0" smtClean="0"/>
              <a:t/>
            </a:r>
            <a:br>
              <a:rPr lang="en-US" sz="2400" dirty="0" smtClean="0"/>
            </a:br>
            <a:r>
              <a:rPr lang="en-US" sz="2400" dirty="0" smtClean="0"/>
              <a:t>HIV AND TB INTERRACTIONS.</a:t>
            </a:r>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457200" y="457200"/>
            <a:ext cx="8229600" cy="6019800"/>
          </a:xfrm>
        </p:spPr>
        <p:txBody>
          <a:bodyPr>
            <a:normAutofit/>
          </a:bodyPr>
          <a:lstStyle/>
          <a:p>
            <a:pPr>
              <a:buNone/>
            </a:pPr>
            <a:r>
              <a:rPr lang="en-US" sz="2800" dirty="0" smtClean="0"/>
              <a:t>EFFECT OF HIV ON TB</a:t>
            </a:r>
          </a:p>
          <a:p>
            <a:r>
              <a:rPr lang="en-US" sz="2800" dirty="0" smtClean="0"/>
              <a:t> Reactivation of dormant infection</a:t>
            </a:r>
          </a:p>
          <a:p>
            <a:r>
              <a:rPr lang="en-US" sz="2800" dirty="0" smtClean="0"/>
              <a:t> Rapid progression of new infection to disease</a:t>
            </a:r>
          </a:p>
          <a:p>
            <a:r>
              <a:rPr lang="en-US" sz="2800" dirty="0" smtClean="0"/>
              <a:t>Recurrence of disease after successful treatment</a:t>
            </a:r>
          </a:p>
          <a:p>
            <a:r>
              <a:rPr lang="en-US" sz="2800" dirty="0" smtClean="0"/>
              <a:t> Increased risk of other acute infectious illnesses</a:t>
            </a:r>
          </a:p>
          <a:p>
            <a:r>
              <a:rPr lang="en-US" sz="2800" dirty="0" smtClean="0"/>
              <a:t> Increased risk of death</a:t>
            </a:r>
          </a:p>
          <a:p>
            <a:r>
              <a:rPr lang="en-US" sz="2800" dirty="0" smtClean="0"/>
              <a:t> Increased risk of adverse reactions to anti-TB drugs</a:t>
            </a:r>
          </a:p>
          <a:p>
            <a:pPr>
              <a:buNone/>
            </a:pPr>
            <a:r>
              <a:rPr lang="en-US" sz="2800" dirty="0" smtClean="0"/>
              <a:t>EFFECT OF TB ON HIV</a:t>
            </a:r>
          </a:p>
          <a:p>
            <a:r>
              <a:rPr lang="en-US" sz="2800" dirty="0" smtClean="0"/>
              <a:t> Rapid progression of HIV disease.</a:t>
            </a:r>
            <a:endParaRPr lang="en-US" sz="2800" dirty="0"/>
          </a:p>
        </p:txBody>
      </p:sp>
    </p:spTree>
    <p:extLst>
      <p:ext uri="{BB962C8B-B14F-4D97-AF65-F5344CB8AC3E}">
        <p14:creationId xmlns:p14="http://schemas.microsoft.com/office/powerpoint/2010/main" val="235366019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6172200"/>
          </a:xfrm>
        </p:spPr>
        <p:txBody>
          <a:bodyPr>
            <a:noAutofit/>
          </a:bodyPr>
          <a:lstStyle/>
          <a:p>
            <a:pPr lvl="1">
              <a:buNone/>
            </a:pPr>
            <a:r>
              <a:rPr lang="en-US" dirty="0" smtClean="0"/>
              <a:t>DIAGNOSIS</a:t>
            </a:r>
          </a:p>
          <a:p>
            <a:r>
              <a:rPr lang="en-US" sz="2800" dirty="0" smtClean="0"/>
              <a:t>BGA-show changes in Pao</a:t>
            </a:r>
            <a:r>
              <a:rPr lang="en-US" sz="2800" baseline="-25000" dirty="0" smtClean="0"/>
              <a:t>2</a:t>
            </a:r>
            <a:r>
              <a:rPr lang="en-US" sz="2800" dirty="0" smtClean="0"/>
              <a:t>, Paco</a:t>
            </a:r>
            <a:r>
              <a:rPr lang="en-US" sz="2800" baseline="-25000" dirty="0" smtClean="0"/>
              <a:t>2</a:t>
            </a:r>
            <a:r>
              <a:rPr lang="en-US" sz="2800" dirty="0" smtClean="0"/>
              <a:t>, and pH</a:t>
            </a:r>
          </a:p>
          <a:p>
            <a:r>
              <a:rPr lang="en-US" sz="2800" dirty="0" smtClean="0"/>
              <a:t>Pulse </a:t>
            </a:r>
            <a:r>
              <a:rPr lang="en-US" sz="2800" dirty="0" err="1" smtClean="0"/>
              <a:t>oximetry</a:t>
            </a:r>
            <a:r>
              <a:rPr lang="en-US" sz="2800" dirty="0" smtClean="0"/>
              <a:t> -decreasing Sao</a:t>
            </a:r>
            <a:r>
              <a:rPr lang="en-US" sz="2800" baseline="-25000" dirty="0" smtClean="0"/>
              <a:t>2</a:t>
            </a:r>
            <a:r>
              <a:rPr lang="en-US" sz="2800" dirty="0" smtClean="0"/>
              <a:t>.</a:t>
            </a:r>
          </a:p>
          <a:p>
            <a:r>
              <a:rPr lang="en-US" sz="2800" dirty="0" smtClean="0"/>
              <a:t>End tidal CO</a:t>
            </a:r>
            <a:r>
              <a:rPr lang="en-US" sz="2800" baseline="-25000" dirty="0" smtClean="0"/>
              <a:t>2</a:t>
            </a:r>
            <a:r>
              <a:rPr lang="en-US" sz="2800" dirty="0" smtClean="0"/>
              <a:t> monitoring-elevated.</a:t>
            </a:r>
          </a:p>
          <a:p>
            <a:pPr>
              <a:buNone/>
            </a:pPr>
            <a:r>
              <a:rPr lang="en-US" sz="2800" dirty="0" smtClean="0"/>
              <a:t>MANAGEMENT</a:t>
            </a:r>
          </a:p>
          <a:p>
            <a:r>
              <a:rPr lang="en-US" sz="2800" dirty="0" smtClean="0"/>
              <a:t>Oxygen therapy to correct the hypoxemia.</a:t>
            </a:r>
          </a:p>
          <a:p>
            <a:r>
              <a:rPr lang="en-US" sz="2800" dirty="0" smtClean="0"/>
              <a:t>Chest physical therapy and hydration to mobilize secretions.</a:t>
            </a:r>
          </a:p>
          <a:p>
            <a:r>
              <a:rPr lang="en-US" sz="2800" dirty="0" smtClean="0"/>
              <a:t>Bronchodilators -  reduce </a:t>
            </a:r>
            <a:r>
              <a:rPr lang="en-US" sz="2800" dirty="0" err="1" smtClean="0"/>
              <a:t>bronchospasm</a:t>
            </a:r>
            <a:r>
              <a:rPr lang="en-US" sz="2800" dirty="0" smtClean="0"/>
              <a:t> </a:t>
            </a:r>
          </a:p>
          <a:p>
            <a:r>
              <a:rPr lang="en-US" sz="2800" dirty="0" smtClean="0"/>
              <a:t>Steroids to reduce inflammation.</a:t>
            </a:r>
          </a:p>
          <a:p>
            <a:r>
              <a:rPr lang="en-US" sz="2800" dirty="0" smtClean="0"/>
              <a:t>Diuretics for pulmonary congestion.</a:t>
            </a:r>
          </a:p>
          <a:p>
            <a:r>
              <a:rPr lang="en-US" sz="2800" dirty="0" smtClean="0"/>
              <a:t>Mechanical ventilation</a:t>
            </a:r>
          </a:p>
          <a:p>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27761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IMAGING STUDIES</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fontScale="85000" lnSpcReduction="10000"/>
          </a:bodyPr>
          <a:lstStyle/>
          <a:p>
            <a:r>
              <a:rPr lang="en-GB" sz="2400" dirty="0" smtClean="0">
                <a:latin typeface="Calibri" pitchFamily="34" charset="0"/>
              </a:rPr>
              <a:t>This include x-</a:t>
            </a:r>
            <a:r>
              <a:rPr lang="en-GB" sz="2400" dirty="0" err="1" smtClean="0">
                <a:latin typeface="Calibri" pitchFamily="34" charset="0"/>
              </a:rPr>
              <a:t>rays,CT</a:t>
            </a:r>
            <a:r>
              <a:rPr lang="en-GB" sz="2400" dirty="0" smtClean="0">
                <a:latin typeface="Calibri" pitchFamily="34" charset="0"/>
              </a:rPr>
              <a:t>,  MRI, Contrast studies, pulmonary angiography and fluoroscopic</a:t>
            </a:r>
          </a:p>
          <a:p>
            <a:r>
              <a:rPr lang="en-GB" sz="2400" dirty="0" smtClean="0">
                <a:solidFill>
                  <a:srgbClr val="FF0000"/>
                </a:solidFill>
                <a:latin typeface="Calibri" pitchFamily="34" charset="0"/>
              </a:rPr>
              <a:t>ENDOSCOPY PROCEDURES</a:t>
            </a:r>
            <a:endParaRPr lang="en-US" sz="2400" dirty="0" smtClean="0">
              <a:solidFill>
                <a:srgbClr val="FF0000"/>
              </a:solidFill>
              <a:latin typeface="Calibri" pitchFamily="34" charset="0"/>
            </a:endParaRPr>
          </a:p>
          <a:p>
            <a:r>
              <a:rPr lang="en-US" sz="2400" dirty="0" smtClean="0">
                <a:latin typeface="Calibri" pitchFamily="34" charset="0"/>
              </a:rPr>
              <a:t>Bronchoscopy is the direct inspection and examination of the larynx, trachea, and bronchi</a:t>
            </a:r>
            <a:endParaRPr lang="en-GB" sz="2400" dirty="0" smtClean="0">
              <a:latin typeface="Calibri" pitchFamily="34" charset="0"/>
            </a:endParaRPr>
          </a:p>
          <a:p>
            <a:r>
              <a:rPr lang="en-US" sz="2400" dirty="0" smtClean="0">
                <a:latin typeface="Calibri" pitchFamily="34" charset="0"/>
              </a:rPr>
              <a:t>Thoracoscopy</a:t>
            </a:r>
          </a:p>
          <a:p>
            <a:r>
              <a:rPr lang="en-US" sz="2400" dirty="0" smtClean="0">
                <a:latin typeface="Calibri" pitchFamily="34" charset="0"/>
              </a:rPr>
              <a:t>Thoracoscopy is a diagnostic procedure in which the pleural</a:t>
            </a:r>
          </a:p>
          <a:p>
            <a:r>
              <a:rPr lang="en-US" sz="2400" dirty="0" smtClean="0">
                <a:latin typeface="Calibri" pitchFamily="34" charset="0"/>
              </a:rPr>
              <a:t> cavity is examined with an endoscope. is primarily indicated in the diagnostic evaluation of pleural effusions, pleural disease, and tumor staging.</a:t>
            </a:r>
          </a:p>
          <a:p>
            <a:r>
              <a:rPr lang="en-US" sz="2400" dirty="0" smtClean="0">
                <a:solidFill>
                  <a:srgbClr val="FF0000"/>
                </a:solidFill>
                <a:latin typeface="Calibri" pitchFamily="34" charset="0"/>
              </a:rPr>
              <a:t>THORACENTESIS</a:t>
            </a:r>
            <a:r>
              <a:rPr lang="en-US" sz="2400" dirty="0" smtClean="0">
                <a:latin typeface="Calibri" pitchFamily="34" charset="0"/>
              </a:rPr>
              <a:t> -aspiration of pleural ﬂuid for diagnostic or therapeutic purposes).</a:t>
            </a:r>
          </a:p>
          <a:p>
            <a:r>
              <a:rPr lang="en-US" sz="2400" dirty="0" smtClean="0">
                <a:solidFill>
                  <a:srgbClr val="FF0000"/>
                </a:solidFill>
                <a:latin typeface="Calibri" pitchFamily="34" charset="0"/>
              </a:rPr>
              <a:t> BIOPSY </a:t>
            </a:r>
            <a:r>
              <a:rPr lang="en-US" sz="2400" dirty="0" smtClean="0">
                <a:latin typeface="Calibri" pitchFamily="34" charset="0"/>
              </a:rPr>
              <a:t>- the excision of a small amount of tissue, may be per- formed to permit examination of cells from the pharynx, larynx, and nasal passages.</a:t>
            </a:r>
          </a:p>
          <a:p>
            <a:endParaRPr lang="en-GB" sz="2400" dirty="0" smtClean="0">
              <a:latin typeface="Calibri" pitchFamily="34" charset="0"/>
            </a:endParaRPr>
          </a:p>
          <a:p>
            <a:endParaRPr lang="en-GB" sz="2400" dirty="0" smtClean="0">
              <a:latin typeface="Calibri" pitchFamily="34" charset="0"/>
            </a:endParaRPr>
          </a:p>
          <a:p>
            <a:endParaRPr lang="fr-FR" sz="2400" dirty="0">
              <a:solidFill>
                <a:srgbClr val="FF0000"/>
              </a:solidFill>
              <a:latin typeface="Calibri" pitchFamily="34" charset="0"/>
            </a:endParaRPr>
          </a:p>
        </p:txBody>
      </p:sp>
      <p:sp>
        <p:nvSpPr>
          <p:cNvPr id="4" name="Date Placeholder 3"/>
          <p:cNvSpPr>
            <a:spLocks noGrp="1"/>
          </p:cNvSpPr>
          <p:nvPr>
            <p:ph type="dt" sz="half" idx="10"/>
          </p:nvPr>
        </p:nvSpPr>
        <p:spPr/>
        <p:txBody>
          <a:bodyPr/>
          <a:lstStyle/>
          <a:p>
            <a:fld id="{A9797C2C-C333-4CCF-8497-7B5D300713D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22</a:t>
            </a:fld>
            <a:endParaRPr lang="fr-F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dirty="0" smtClean="0"/>
              <a:t/>
            </a:r>
            <a:br>
              <a:rPr lang="en-US" sz="2800" dirty="0" smtClean="0"/>
            </a:br>
            <a:r>
              <a:rPr lang="en-US" sz="2800" dirty="0" smtClean="0"/>
              <a:t>RESPIRATORY FAILURE</a:t>
            </a:r>
            <a:br>
              <a:rPr lang="en-US" sz="2800" dirty="0" smtClean="0"/>
            </a:br>
            <a:endParaRPr lang="en-US" sz="2800" dirty="0"/>
          </a:p>
        </p:txBody>
      </p:sp>
      <p:sp>
        <p:nvSpPr>
          <p:cNvPr id="3" name="Content Placeholder 2"/>
          <p:cNvSpPr>
            <a:spLocks noGrp="1"/>
          </p:cNvSpPr>
          <p:nvPr>
            <p:ph idx="1"/>
          </p:nvPr>
        </p:nvSpPr>
        <p:spPr>
          <a:xfrm>
            <a:off x="457200" y="685800"/>
            <a:ext cx="8229600" cy="5867400"/>
          </a:xfrm>
        </p:spPr>
        <p:txBody>
          <a:bodyPr>
            <a:normAutofit/>
          </a:bodyPr>
          <a:lstStyle/>
          <a:p>
            <a:pPr>
              <a:buNone/>
            </a:pPr>
            <a:r>
              <a:rPr lang="en-US" dirty="0" smtClean="0"/>
              <a:t>Is an alteration in the function of the respiratory system that causes</a:t>
            </a:r>
          </a:p>
          <a:p>
            <a:r>
              <a:rPr lang="en-US" dirty="0" smtClean="0"/>
              <a:t> the partial pressure of arterial oxygen (Pao</a:t>
            </a:r>
            <a:r>
              <a:rPr lang="en-US" baseline="-25000" dirty="0" smtClean="0"/>
              <a:t>2</a:t>
            </a:r>
            <a:r>
              <a:rPr lang="en-US" dirty="0" smtClean="0"/>
              <a:t>) to fall below 50 mm Hg (hypoxemia) </a:t>
            </a:r>
          </a:p>
          <a:p>
            <a:r>
              <a:rPr lang="en-US" dirty="0" smtClean="0"/>
              <a:t>the partial pressure of arterial carbon dioxide (Paco</a:t>
            </a:r>
            <a:r>
              <a:rPr lang="en-US" baseline="-25000" dirty="0" smtClean="0"/>
              <a:t>2</a:t>
            </a:r>
            <a:r>
              <a:rPr lang="en-US" dirty="0" smtClean="0"/>
              <a:t>) to rise above 50 mm Hg (</a:t>
            </a:r>
            <a:r>
              <a:rPr lang="en-US" dirty="0" err="1" smtClean="0"/>
              <a:t>hypercapnia</a:t>
            </a:r>
            <a:r>
              <a:rPr lang="en-US" dirty="0" smtClean="0"/>
              <a:t> </a:t>
            </a:r>
          </a:p>
          <a:p>
            <a:pPr>
              <a:buNone/>
            </a:pPr>
            <a:r>
              <a:rPr lang="en-US" dirty="0" smtClean="0"/>
              <a:t>May be acute, chronic, or combined</a:t>
            </a:r>
          </a:p>
          <a:p>
            <a:pPr>
              <a:buNone/>
            </a:pPr>
            <a:endParaRPr lang="en-US" sz="9600" dirty="0" smtClean="0"/>
          </a:p>
        </p:txBody>
      </p:sp>
    </p:spTree>
    <p:extLst>
      <p:ext uri="{BB962C8B-B14F-4D97-AF65-F5344CB8AC3E}">
        <p14:creationId xmlns:p14="http://schemas.microsoft.com/office/powerpoint/2010/main" val="132068707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400" dirty="0" smtClean="0"/>
              <a:t>CT</a:t>
            </a:r>
            <a:endParaRPr lang="en-US" sz="2400" dirty="0"/>
          </a:p>
        </p:txBody>
      </p:sp>
      <p:sp>
        <p:nvSpPr>
          <p:cNvPr id="3" name="Content Placeholder 2"/>
          <p:cNvSpPr>
            <a:spLocks noGrp="1"/>
          </p:cNvSpPr>
          <p:nvPr>
            <p:ph idx="1"/>
          </p:nvPr>
        </p:nvSpPr>
        <p:spPr>
          <a:xfrm>
            <a:off x="457200" y="381000"/>
            <a:ext cx="8229600" cy="6477000"/>
          </a:xfrm>
        </p:spPr>
        <p:txBody>
          <a:bodyPr>
            <a:noAutofit/>
          </a:bodyPr>
          <a:lstStyle/>
          <a:p>
            <a:pPr>
              <a:buNone/>
            </a:pPr>
            <a:r>
              <a:rPr lang="en-US" sz="2800" dirty="0" smtClean="0"/>
              <a:t>ACUTE RESPIRATORY FAILURE</a:t>
            </a:r>
          </a:p>
          <a:p>
            <a:r>
              <a:rPr lang="en-US" sz="2800" dirty="0" smtClean="0"/>
              <a:t>Characterized by hypoxemia (Pao</a:t>
            </a:r>
            <a:r>
              <a:rPr lang="en-US" sz="2800" baseline="-25000" dirty="0" smtClean="0"/>
              <a:t>2</a:t>
            </a:r>
            <a:r>
              <a:rPr lang="en-US" sz="2800" dirty="0" smtClean="0"/>
              <a:t> less than 50 mm Hg) and/or </a:t>
            </a:r>
            <a:r>
              <a:rPr lang="en-US" sz="2800" dirty="0" err="1" smtClean="0"/>
              <a:t>hypercapnia</a:t>
            </a:r>
            <a:r>
              <a:rPr lang="en-US" sz="2800" dirty="0" smtClean="0"/>
              <a:t> (Paco</a:t>
            </a:r>
            <a:r>
              <a:rPr lang="en-US" sz="2800" baseline="-25000" dirty="0" smtClean="0"/>
              <a:t>2</a:t>
            </a:r>
            <a:r>
              <a:rPr lang="en-US" sz="2800" dirty="0" smtClean="0"/>
              <a:t> greater than 50 mm Hg) and </a:t>
            </a:r>
            <a:r>
              <a:rPr lang="en-US" sz="2800" dirty="0" err="1" smtClean="0"/>
              <a:t>acidemia</a:t>
            </a:r>
            <a:r>
              <a:rPr lang="en-US" sz="2800" dirty="0" smtClean="0"/>
              <a:t> (pH less than 7.35).</a:t>
            </a:r>
          </a:p>
          <a:p>
            <a:r>
              <a:rPr lang="en-US" sz="2800" dirty="0" smtClean="0"/>
              <a:t>Occurs rapidly, usually in minutes to hours or days.</a:t>
            </a:r>
          </a:p>
          <a:p>
            <a:pPr>
              <a:buNone/>
            </a:pPr>
            <a:endParaRPr lang="en-US" sz="2800" dirty="0" smtClean="0"/>
          </a:p>
          <a:p>
            <a:pPr>
              <a:buNone/>
            </a:pPr>
            <a:r>
              <a:rPr lang="en-US" sz="2800" dirty="0" smtClean="0"/>
              <a:t>CHRONIC RESPIRATORY FAILURE</a:t>
            </a:r>
          </a:p>
          <a:p>
            <a:r>
              <a:rPr lang="en-US" sz="2800" dirty="0" smtClean="0"/>
              <a:t>Characterized by hypoxemia (decreased Pao</a:t>
            </a:r>
            <a:r>
              <a:rPr lang="en-US" sz="2800" baseline="-25000" dirty="0" smtClean="0"/>
              <a:t>2</a:t>
            </a:r>
            <a:r>
              <a:rPr lang="en-US" sz="2800" dirty="0" smtClean="0"/>
              <a:t>) and/or </a:t>
            </a:r>
            <a:r>
              <a:rPr lang="en-US" sz="2800" dirty="0" err="1" smtClean="0"/>
              <a:t>hypercapnia</a:t>
            </a:r>
            <a:r>
              <a:rPr lang="en-US" sz="2800" dirty="0" smtClean="0"/>
              <a:t> (increased Paco</a:t>
            </a:r>
            <a:r>
              <a:rPr lang="en-US" sz="2800" baseline="-25000" dirty="0" smtClean="0"/>
              <a:t>2</a:t>
            </a:r>
            <a:r>
              <a:rPr lang="en-US" sz="2800" dirty="0" smtClean="0"/>
              <a:t>) with a normal pH (7.35 to 7.45).</a:t>
            </a:r>
          </a:p>
          <a:p>
            <a:r>
              <a:rPr lang="en-US" sz="2800" dirty="0" smtClean="0"/>
              <a:t>Occurs over a period of months to year-allows for activation of compensatory mechanisms.</a:t>
            </a:r>
          </a:p>
        </p:txBody>
      </p:sp>
    </p:spTree>
    <p:extLst>
      <p:ext uri="{BB962C8B-B14F-4D97-AF65-F5344CB8AC3E}">
        <p14:creationId xmlns:p14="http://schemas.microsoft.com/office/powerpoint/2010/main" val="201730059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t/>
            </a:r>
            <a:br>
              <a:rPr lang="en-US" dirty="0" smtClean="0"/>
            </a:br>
            <a:r>
              <a:rPr lang="en-US" sz="3100" dirty="0" smtClean="0"/>
              <a:t>PATHOPHYSIOLOGY</a:t>
            </a:r>
            <a:br>
              <a:rPr lang="en-US" sz="3100" dirty="0" smtClean="0"/>
            </a:br>
            <a:endParaRPr lang="en-US" sz="3100" dirty="0"/>
          </a:p>
        </p:txBody>
      </p:sp>
      <p:sp>
        <p:nvSpPr>
          <p:cNvPr id="3" name="Content Placeholder 2"/>
          <p:cNvSpPr>
            <a:spLocks noGrp="1"/>
          </p:cNvSpPr>
          <p:nvPr>
            <p:ph idx="1"/>
          </p:nvPr>
        </p:nvSpPr>
        <p:spPr>
          <a:xfrm>
            <a:off x="457200" y="457200"/>
            <a:ext cx="8229600" cy="6400800"/>
          </a:xfrm>
        </p:spPr>
        <p:txBody>
          <a:bodyPr>
            <a:noAutofit/>
          </a:bodyPr>
          <a:lstStyle/>
          <a:p>
            <a:pPr>
              <a:buNone/>
            </a:pPr>
            <a:r>
              <a:rPr lang="en-US" sz="2800" dirty="0" smtClean="0"/>
              <a:t>1.There is oxygenation Failure i.e.  inability to adequately oxygenate the blood often associated with damage to the alveolar-capillary membrane which slows /prevents movement of oxygen from the alveoli to the pulmonary capillary blood </a:t>
            </a:r>
          </a:p>
          <a:p>
            <a:pPr>
              <a:buNone/>
            </a:pPr>
            <a:r>
              <a:rPr lang="en-US" sz="2800" dirty="0" smtClean="0"/>
              <a:t>There is severe ventilation-perfusion imbalance</a:t>
            </a:r>
          </a:p>
          <a:p>
            <a:pPr>
              <a:buNone/>
            </a:pPr>
            <a:r>
              <a:rPr lang="en-US" sz="2800" dirty="0" smtClean="0"/>
              <a:t>CAUSES</a:t>
            </a:r>
          </a:p>
          <a:p>
            <a:r>
              <a:rPr lang="en-US" sz="2800" dirty="0" err="1" smtClean="0"/>
              <a:t>Cardiogenic</a:t>
            </a:r>
            <a:r>
              <a:rPr lang="en-US" sz="2800" dirty="0" smtClean="0"/>
              <a:t> pulmonary edema (left ventricular failure; mitral </a:t>
            </a:r>
            <a:r>
              <a:rPr lang="en-US" sz="2800" dirty="0" err="1" smtClean="0"/>
              <a:t>stenosis</a:t>
            </a:r>
            <a:r>
              <a:rPr lang="en-US" sz="2800" dirty="0" smtClean="0"/>
              <a:t>)</a:t>
            </a:r>
          </a:p>
          <a:p>
            <a:r>
              <a:rPr lang="en-US" sz="2800" dirty="0" smtClean="0"/>
              <a:t>shock of any etiology</a:t>
            </a:r>
          </a:p>
          <a:p>
            <a:r>
              <a:rPr lang="en-US" sz="2800" dirty="0" smtClean="0"/>
              <a:t>Trauma </a:t>
            </a:r>
            <a:r>
              <a:rPr lang="en-US" sz="2800" dirty="0" err="1" smtClean="0"/>
              <a:t>e.g</a:t>
            </a:r>
            <a:r>
              <a:rPr lang="en-US" sz="2800" dirty="0" smtClean="0"/>
              <a:t>  fat emboli, head injury, lung contusion</a:t>
            </a:r>
          </a:p>
          <a:p>
            <a:r>
              <a:rPr lang="en-US" sz="2800" dirty="0" smtClean="0"/>
              <a:t> aspiration of gastric fluid</a:t>
            </a:r>
          </a:p>
          <a:p>
            <a:r>
              <a:rPr lang="en-US" sz="2800" dirty="0" smtClean="0"/>
              <a:t>near drowning ,Inhalation of smoke, corrosive chemicals</a:t>
            </a:r>
          </a:p>
        </p:txBody>
      </p:sp>
    </p:spTree>
    <p:extLst>
      <p:ext uri="{BB962C8B-B14F-4D97-AF65-F5344CB8AC3E}">
        <p14:creationId xmlns:p14="http://schemas.microsoft.com/office/powerpoint/2010/main" val="24666990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6477000"/>
          </a:xfrm>
        </p:spPr>
        <p:txBody>
          <a:bodyPr>
            <a:normAutofit fontScale="25000" lnSpcReduction="20000"/>
          </a:bodyPr>
          <a:lstStyle/>
          <a:p>
            <a:pPr>
              <a:buNone/>
            </a:pPr>
            <a:r>
              <a:rPr lang="en-US" sz="9600" dirty="0" smtClean="0"/>
              <a:t>2. </a:t>
            </a:r>
            <a:r>
              <a:rPr lang="en-US" sz="11200" dirty="0" err="1" smtClean="0"/>
              <a:t>Ventilatory</a:t>
            </a:r>
            <a:r>
              <a:rPr lang="en-US" sz="11200" dirty="0" smtClean="0"/>
              <a:t> Failure with Normal Lungs-Characterized by a decrease in Pao</a:t>
            </a:r>
            <a:r>
              <a:rPr lang="en-US" sz="11200" baseline="-25000" dirty="0" smtClean="0"/>
              <a:t>2</a:t>
            </a:r>
            <a:r>
              <a:rPr lang="en-US" sz="11200" dirty="0" smtClean="0"/>
              <a:t>, increase in Paco</a:t>
            </a:r>
            <a:r>
              <a:rPr lang="en-US" sz="11200" baseline="-25000" dirty="0" smtClean="0"/>
              <a:t>2</a:t>
            </a:r>
            <a:r>
              <a:rPr lang="en-US" sz="11200" dirty="0" smtClean="0"/>
              <a:t>, and a decrease in pH</a:t>
            </a:r>
            <a:r>
              <a:rPr lang="en-US" sz="11200" dirty="0"/>
              <a:t> </a:t>
            </a:r>
            <a:endParaRPr lang="en-US" sz="11200" dirty="0" smtClean="0"/>
          </a:p>
          <a:p>
            <a:r>
              <a:rPr lang="en-US" sz="11200" dirty="0" smtClean="0"/>
              <a:t>Primary problem is not the lungs.</a:t>
            </a:r>
          </a:p>
          <a:p>
            <a:pPr>
              <a:buNone/>
            </a:pPr>
            <a:r>
              <a:rPr lang="en-US" sz="11200" dirty="0" smtClean="0"/>
              <a:t>CAUSE </a:t>
            </a:r>
          </a:p>
          <a:p>
            <a:r>
              <a:rPr lang="en-US" sz="11200" dirty="0" smtClean="0"/>
              <a:t>Insufficient respiratory center activity –due to drug intoxication, such as </a:t>
            </a:r>
            <a:r>
              <a:rPr lang="en-US" sz="11200" dirty="0" err="1" smtClean="0"/>
              <a:t>opioid</a:t>
            </a:r>
            <a:r>
              <a:rPr lang="en-US" sz="11200" dirty="0" smtClean="0"/>
              <a:t> overdose, general anesthesia</a:t>
            </a:r>
          </a:p>
          <a:p>
            <a:r>
              <a:rPr lang="en-US" sz="11200" dirty="0" smtClean="0"/>
              <a:t> vascular disorders, such as cerebral vascular insufficiency</a:t>
            </a:r>
          </a:p>
          <a:p>
            <a:r>
              <a:rPr lang="en-US" sz="11200" dirty="0" smtClean="0"/>
              <a:t>brain tumor</a:t>
            </a:r>
          </a:p>
          <a:p>
            <a:r>
              <a:rPr lang="en-US" sz="11200" dirty="0" smtClean="0"/>
              <a:t>Trauma- head injury</a:t>
            </a:r>
          </a:p>
          <a:p>
            <a:r>
              <a:rPr lang="en-US" sz="11200" dirty="0" smtClean="0"/>
              <a:t>Insufficient chest wall function (neuromuscular disease, such as </a:t>
            </a:r>
            <a:r>
              <a:rPr lang="en-US" sz="11200" dirty="0" err="1" smtClean="0"/>
              <a:t>Guillain-Barre</a:t>
            </a:r>
            <a:r>
              <a:rPr lang="en-US" sz="11200" dirty="0" smtClean="0"/>
              <a:t>, myasthenia gravis, trauma to the chest wall resulting in multiple fractures; spinal cord trauma; </a:t>
            </a:r>
            <a:r>
              <a:rPr lang="en-US" sz="11200" dirty="0" err="1" smtClean="0"/>
              <a:t>kyphoscoliosis</a:t>
            </a:r>
            <a:r>
              <a:rPr lang="en-US" sz="11200" dirty="0" smtClean="0"/>
              <a:t>).</a:t>
            </a:r>
          </a:p>
          <a:p>
            <a:pPr>
              <a:buNone/>
            </a:pPr>
            <a:endParaRPr lang="en-US" sz="9600" dirty="0" smtClean="0"/>
          </a:p>
        </p:txBody>
      </p:sp>
    </p:spTree>
    <p:extLst>
      <p:ext uri="{BB962C8B-B14F-4D97-AF65-F5344CB8AC3E}">
        <p14:creationId xmlns:p14="http://schemas.microsoft.com/office/powerpoint/2010/main" val="253323840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562600"/>
          </a:xfrm>
        </p:spPr>
        <p:txBody>
          <a:bodyPr/>
          <a:lstStyle/>
          <a:p>
            <a:pPr>
              <a:buNone/>
            </a:pPr>
            <a:r>
              <a:rPr lang="en-US" dirty="0" smtClean="0"/>
              <a:t>3.</a:t>
            </a:r>
            <a:r>
              <a:rPr lang="en-US" sz="2800" dirty="0" smtClean="0"/>
              <a:t> </a:t>
            </a:r>
            <a:r>
              <a:rPr lang="en-US" sz="2800" dirty="0" err="1" smtClean="0"/>
              <a:t>Ventilatory</a:t>
            </a:r>
            <a:r>
              <a:rPr lang="en-US" sz="2800" dirty="0" smtClean="0"/>
              <a:t> Failure with Intrinsic Lung Disease (abnormal lungs) </a:t>
            </a:r>
          </a:p>
          <a:p>
            <a:r>
              <a:rPr lang="en-US" sz="2800" dirty="0" smtClean="0"/>
              <a:t>Characterized by a decrease in Pao</a:t>
            </a:r>
            <a:r>
              <a:rPr lang="en-US" sz="2800" baseline="-25000" dirty="0" smtClean="0"/>
              <a:t>2</a:t>
            </a:r>
            <a:r>
              <a:rPr lang="en-US" sz="2800" dirty="0" smtClean="0"/>
              <a:t> and decreased pH due to  CO</a:t>
            </a:r>
            <a:r>
              <a:rPr lang="en-US" sz="2800" baseline="-25000" dirty="0" smtClean="0"/>
              <a:t>2</a:t>
            </a:r>
            <a:r>
              <a:rPr lang="en-US" sz="2800" dirty="0" smtClean="0"/>
              <a:t> retention as a result of damage to the lung parenchyma and/or airway obstruction</a:t>
            </a:r>
          </a:p>
          <a:p>
            <a:pPr>
              <a:buNone/>
            </a:pPr>
            <a:endParaRPr lang="en-US" dirty="0"/>
          </a:p>
        </p:txBody>
      </p:sp>
    </p:spTree>
    <p:extLst>
      <p:ext uri="{BB962C8B-B14F-4D97-AF65-F5344CB8AC3E}">
        <p14:creationId xmlns:p14="http://schemas.microsoft.com/office/powerpoint/2010/main" val="23602771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6172200"/>
          </a:xfrm>
        </p:spPr>
        <p:txBody>
          <a:bodyPr>
            <a:noAutofit/>
          </a:bodyPr>
          <a:lstStyle/>
          <a:p>
            <a:pPr lvl="1">
              <a:buNone/>
            </a:pPr>
            <a:r>
              <a:rPr lang="en-US" dirty="0" smtClean="0"/>
              <a:t>DIAGNOSIS</a:t>
            </a:r>
          </a:p>
          <a:p>
            <a:r>
              <a:rPr lang="en-US" sz="2800" dirty="0" smtClean="0"/>
              <a:t>BGA-show changes in Pao</a:t>
            </a:r>
            <a:r>
              <a:rPr lang="en-US" sz="2800" baseline="-25000" dirty="0" smtClean="0"/>
              <a:t>2</a:t>
            </a:r>
            <a:r>
              <a:rPr lang="en-US" sz="2800" dirty="0" smtClean="0"/>
              <a:t>, Paco</a:t>
            </a:r>
            <a:r>
              <a:rPr lang="en-US" sz="2800" baseline="-25000" dirty="0" smtClean="0"/>
              <a:t>2</a:t>
            </a:r>
            <a:r>
              <a:rPr lang="en-US" sz="2800" dirty="0" smtClean="0"/>
              <a:t>, and pH</a:t>
            </a:r>
          </a:p>
          <a:p>
            <a:r>
              <a:rPr lang="en-US" sz="2800" dirty="0" smtClean="0"/>
              <a:t>Pulse </a:t>
            </a:r>
            <a:r>
              <a:rPr lang="en-US" sz="2800" dirty="0" err="1" smtClean="0"/>
              <a:t>oximetry</a:t>
            </a:r>
            <a:r>
              <a:rPr lang="en-US" sz="2800" dirty="0" smtClean="0"/>
              <a:t> -decreasing Sao</a:t>
            </a:r>
            <a:r>
              <a:rPr lang="en-US" sz="2800" baseline="-25000" dirty="0" smtClean="0"/>
              <a:t>2</a:t>
            </a:r>
            <a:r>
              <a:rPr lang="en-US" sz="2800" dirty="0" smtClean="0"/>
              <a:t>.</a:t>
            </a:r>
          </a:p>
          <a:p>
            <a:r>
              <a:rPr lang="en-US" sz="2800" dirty="0" smtClean="0"/>
              <a:t>End tidal CO</a:t>
            </a:r>
            <a:r>
              <a:rPr lang="en-US" sz="2800" baseline="-25000" dirty="0" smtClean="0"/>
              <a:t>2</a:t>
            </a:r>
            <a:r>
              <a:rPr lang="en-US" sz="2800" dirty="0" smtClean="0"/>
              <a:t> monitoring-elevated.</a:t>
            </a:r>
          </a:p>
          <a:p>
            <a:pPr>
              <a:buNone/>
            </a:pPr>
            <a:r>
              <a:rPr lang="en-US" sz="2800" dirty="0" smtClean="0"/>
              <a:t>MANAGEMENT</a:t>
            </a:r>
          </a:p>
          <a:p>
            <a:r>
              <a:rPr lang="en-US" sz="2800" dirty="0" smtClean="0"/>
              <a:t>Oxygen therapy to correct the hypoxemia.</a:t>
            </a:r>
          </a:p>
          <a:p>
            <a:r>
              <a:rPr lang="en-US" sz="2800" dirty="0" smtClean="0"/>
              <a:t>Chest physical therapy and hydration to mobilize secretions.</a:t>
            </a:r>
          </a:p>
          <a:p>
            <a:r>
              <a:rPr lang="en-US" sz="2800" dirty="0" smtClean="0"/>
              <a:t>Bronchodilators -  reduce </a:t>
            </a:r>
            <a:r>
              <a:rPr lang="en-US" sz="2800" dirty="0" err="1" smtClean="0"/>
              <a:t>bronchospasm</a:t>
            </a:r>
            <a:r>
              <a:rPr lang="en-US" sz="2800" dirty="0" smtClean="0"/>
              <a:t> </a:t>
            </a:r>
          </a:p>
          <a:p>
            <a:r>
              <a:rPr lang="en-US" sz="2800" dirty="0" smtClean="0"/>
              <a:t>Steroids to reduce inflammation.</a:t>
            </a:r>
          </a:p>
          <a:p>
            <a:r>
              <a:rPr lang="en-US" sz="2800" dirty="0" smtClean="0"/>
              <a:t>Diuretics for pulmonary congestion.</a:t>
            </a:r>
          </a:p>
          <a:p>
            <a:r>
              <a:rPr lang="en-US" sz="2800" dirty="0" smtClean="0"/>
              <a:t>Mechanical ventilation</a:t>
            </a:r>
          </a:p>
          <a:p>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92835911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800" dirty="0" smtClean="0"/>
              <a:t>OTHER ACUTE RESPIRATORY CONDITIONS</a:t>
            </a:r>
            <a:endParaRPr lang="en-US" sz="2800"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sz="2800" dirty="0" smtClean="0"/>
              <a:t>READ AND MAKE NOTES ON:</a:t>
            </a:r>
          </a:p>
          <a:p>
            <a:r>
              <a:rPr lang="en-US" sz="2800" dirty="0" smtClean="0"/>
              <a:t>Acute  Respiratory Distress Syndrome</a:t>
            </a:r>
          </a:p>
          <a:p>
            <a:r>
              <a:rPr lang="en-US" sz="2800" dirty="0" smtClean="0"/>
              <a:t>Pulmonary edema</a:t>
            </a:r>
          </a:p>
          <a:p>
            <a:r>
              <a:rPr lang="en-US" sz="2800" dirty="0" smtClean="0"/>
              <a:t>Pulmonary embolism</a:t>
            </a:r>
            <a:endParaRPr lang="en-US" sz="2800" dirty="0"/>
          </a:p>
        </p:txBody>
      </p:sp>
    </p:spTree>
    <p:extLst>
      <p:ext uri="{BB962C8B-B14F-4D97-AF65-F5344CB8AC3E}">
        <p14:creationId xmlns:p14="http://schemas.microsoft.com/office/powerpoint/2010/main" val="349464014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227</a:t>
            </a:fld>
            <a:endParaRPr lang="fr-FR"/>
          </a:p>
        </p:txBody>
      </p:sp>
      <p:graphicFrame>
        <p:nvGraphicFramePr>
          <p:cNvPr id="20482" name="Object 2"/>
          <p:cNvGraphicFramePr>
            <a:graphicFrameLocks noChangeAspect="1"/>
          </p:cNvGraphicFramePr>
          <p:nvPr/>
        </p:nvGraphicFramePr>
        <p:xfrm>
          <a:off x="0" y="142852"/>
          <a:ext cx="8643966" cy="5929354"/>
        </p:xfrm>
        <a:graphic>
          <a:graphicData uri="http://schemas.openxmlformats.org/presentationml/2006/ole">
            <mc:AlternateContent xmlns:mc="http://schemas.openxmlformats.org/markup-compatibility/2006">
              <mc:Choice xmlns:v="urn:schemas-microsoft-com:vml" Requires="v">
                <p:oleObj spid="_x0000_s20493" name="Presentation" r:id="rId3" imgW="4570388" imgH="3427437" progId="PowerPoint.Show.12">
                  <p:embed/>
                </p:oleObj>
              </mc:Choice>
              <mc:Fallback>
                <p:oleObj name="Presentation" r:id="rId3" imgW="4570388" imgH="3427437" progId="PowerPoint.Show.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52"/>
                        <a:ext cx="8643966" cy="592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solidFill>
                  <a:srgbClr val="FF0000"/>
                </a:solidFill>
              </a:rPr>
              <a:t>                               </a:t>
            </a:r>
            <a:r>
              <a:rPr lang="en-GB" sz="4800" dirty="0" smtClean="0">
                <a:solidFill>
                  <a:srgbClr val="FF0000"/>
                </a:solidFill>
              </a:rPr>
              <a:t>END</a:t>
            </a:r>
            <a:endParaRPr lang="fr-FR" sz="4800" dirty="0">
              <a:solidFill>
                <a:srgbClr val="FF0000"/>
              </a:solidFill>
            </a:endParaRPr>
          </a:p>
        </p:txBody>
      </p:sp>
      <p:sp>
        <p:nvSpPr>
          <p:cNvPr id="4" name="Date Placeholder 3"/>
          <p:cNvSpPr>
            <a:spLocks noGrp="1"/>
          </p:cNvSpPr>
          <p:nvPr>
            <p:ph type="dt" sz="half" idx="10"/>
          </p:nvPr>
        </p:nvSpPr>
        <p:spPr/>
        <p:txBody>
          <a:bodyPr/>
          <a:lstStyle/>
          <a:p>
            <a:fld id="{EAD26740-6736-4089-9BED-D18A928CF2C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228</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Calibri" pitchFamily="34" charset="0"/>
              </a:rPr>
              <a:t>MAJOR SYMPTOMS OF THE RESPIRATORY DISEASE</a:t>
            </a:r>
            <a:endParaRPr lang="fr-FR" sz="2400" dirty="0">
              <a:latin typeface="Calibri" pitchFamily="34" charset="0"/>
            </a:endParaRPr>
          </a:p>
        </p:txBody>
      </p:sp>
      <p:sp>
        <p:nvSpPr>
          <p:cNvPr id="3" name="Content Placeholder 2"/>
          <p:cNvSpPr>
            <a:spLocks noGrp="1"/>
          </p:cNvSpPr>
          <p:nvPr>
            <p:ph idx="1"/>
          </p:nvPr>
        </p:nvSpPr>
        <p:spPr/>
        <p:txBody>
          <a:bodyPr>
            <a:normAutofit/>
          </a:bodyPr>
          <a:lstStyle/>
          <a:p>
            <a:r>
              <a:rPr lang="en-US" dirty="0" smtClean="0"/>
              <a:t>DYSPNEA </a:t>
            </a:r>
          </a:p>
          <a:p>
            <a:r>
              <a:rPr lang="en-US" sz="2600" dirty="0" smtClean="0"/>
              <a:t> difficult or labored breathing, shortness of breath.</a:t>
            </a:r>
          </a:p>
          <a:p>
            <a:r>
              <a:rPr lang="en-US" sz="2600" dirty="0" smtClean="0"/>
              <a:t> is a symptom common to many pulmonary and cardiac disorders, particularly when there is decreased lung compliance or increased airway resistance.</a:t>
            </a:r>
          </a:p>
          <a:p>
            <a:r>
              <a:rPr lang="en-US" sz="2600" dirty="0" smtClean="0"/>
              <a:t> It may also be associated with neurologic or neuromuscular disorders such as myasthenia gravis, </a:t>
            </a:r>
            <a:r>
              <a:rPr lang="en-US" sz="2600" dirty="0" err="1" smtClean="0"/>
              <a:t>Guillain-Barré</a:t>
            </a:r>
            <a:r>
              <a:rPr lang="en-US" sz="2600" dirty="0" smtClean="0"/>
              <a:t> syndrome, or muscular </a:t>
            </a:r>
            <a:r>
              <a:rPr lang="en-US" sz="2600" dirty="0" err="1" smtClean="0"/>
              <a:t>dystrophy</a:t>
            </a:r>
            <a:r>
              <a:rPr lang="en-US" dirty="0" err="1" smtClean="0"/>
              <a:t>signiﬁes</a:t>
            </a:r>
            <a:r>
              <a:rPr lang="en-US" dirty="0" smtClean="0"/>
              <a:t>, asthma . </a:t>
            </a:r>
          </a:p>
          <a:p>
            <a:endParaRPr lang="fr-FR" dirty="0"/>
          </a:p>
        </p:txBody>
      </p:sp>
      <p:sp>
        <p:nvSpPr>
          <p:cNvPr id="4" name="Date Placeholder 3"/>
          <p:cNvSpPr>
            <a:spLocks noGrp="1"/>
          </p:cNvSpPr>
          <p:nvPr>
            <p:ph type="dt" sz="half" idx="10"/>
          </p:nvPr>
        </p:nvSpPr>
        <p:spPr/>
        <p:txBody>
          <a:bodyPr/>
          <a:lstStyle/>
          <a:p>
            <a:fld id="{56819366-50B9-4D38-BF04-185EAEEE5E65}"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Clinical Signiﬁcance</a:t>
            </a:r>
            <a:endParaRPr lang="fr-FR" dirty="0"/>
          </a:p>
        </p:txBody>
      </p:sp>
      <p:sp>
        <p:nvSpPr>
          <p:cNvPr id="3" name="Content Placeholder 2"/>
          <p:cNvSpPr>
            <a:spLocks noGrp="1"/>
          </p:cNvSpPr>
          <p:nvPr>
            <p:ph idx="1"/>
          </p:nvPr>
        </p:nvSpPr>
        <p:spPr/>
        <p:txBody>
          <a:bodyPr>
            <a:normAutofit lnSpcReduction="10000"/>
          </a:bodyPr>
          <a:lstStyle/>
          <a:p>
            <a:r>
              <a:rPr lang="en-US" dirty="0" smtClean="0"/>
              <a:t>. In acute diseases of the lungs produce a more severe grade of dyspnea than do chronic diseases.</a:t>
            </a:r>
          </a:p>
          <a:p>
            <a:r>
              <a:rPr lang="en-US" dirty="0" smtClean="0"/>
              <a:t> Sudden dyspnea in a healthy person may indicate pneumothorax , acute respiratory obstruction, or ARDS. In immobilized patients, sudden dyspnea may denote pulmonary embolism. </a:t>
            </a:r>
          </a:p>
          <a:p>
            <a:r>
              <a:rPr lang="en-US" dirty="0" smtClean="0"/>
              <a:t>Orthopnea  may be found in patients with heart disease and occasionally in patients with (COPD);</a:t>
            </a:r>
          </a:p>
          <a:p>
            <a:r>
              <a:rPr lang="en-US" dirty="0" smtClean="0"/>
              <a:t> dyspnea with an expiratory wheeze occurs with COPD.</a:t>
            </a:r>
          </a:p>
          <a:p>
            <a:r>
              <a:rPr lang="en-US" dirty="0" smtClean="0"/>
              <a:t> Noisy breathing may result from a narrowing of the air.</a:t>
            </a:r>
          </a:p>
        </p:txBody>
      </p:sp>
      <p:sp>
        <p:nvSpPr>
          <p:cNvPr id="4" name="Date Placeholder 3"/>
          <p:cNvSpPr>
            <a:spLocks noGrp="1"/>
          </p:cNvSpPr>
          <p:nvPr>
            <p:ph type="dt" sz="half" idx="10"/>
          </p:nvPr>
        </p:nvSpPr>
        <p:spPr/>
        <p:txBody>
          <a:bodyPr/>
          <a:lstStyle/>
          <a:p>
            <a:fld id="{C8A3DD94-93C4-4481-9ADC-1DA1393251D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COUGH</a:t>
            </a:r>
            <a:endParaRPr lang="fr-FR" sz="2400"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r>
              <a:rPr lang="en-US" sz="3800" dirty="0" smtClean="0"/>
              <a:t>    Results from irritation of the mucous membranes anywhere in the respiratory tract. by  smoke, smog, dust, or a gas. The cough is the patient’s chief protection against the accumulation of secretions in the bronchi and bronchioles.</a:t>
            </a:r>
          </a:p>
          <a:p>
            <a:r>
              <a:rPr lang="en-US" sz="3800" b="1" u="sng" dirty="0" smtClean="0"/>
              <a:t>Clinical Signiﬁcance</a:t>
            </a:r>
            <a:r>
              <a:rPr lang="en-US" sz="3800" dirty="0" smtClean="0"/>
              <a:t>.</a:t>
            </a:r>
            <a:endParaRPr lang="en-US" sz="3800" i="1" dirty="0" smtClean="0"/>
          </a:p>
          <a:p>
            <a:r>
              <a:rPr lang="en-US" sz="3800" dirty="0" smtClean="0"/>
              <a:t>Cough may indicate serious pulmonary disease.</a:t>
            </a:r>
          </a:p>
          <a:p>
            <a:r>
              <a:rPr lang="en-US" sz="3800" dirty="0" smtClean="0"/>
              <a:t> It may be described as dry, hacking,  wheezing or severe.</a:t>
            </a:r>
          </a:p>
          <a:p>
            <a:r>
              <a:rPr lang="en-US" sz="3800" dirty="0" smtClean="0"/>
              <a:t> A dry, irritative cough is characteristic of an upper respiratory tract infection of viral origin . Laryngotracheitis causes an irritative, high-pitched cough. A severe or changing cough may indicate bronchogenic carcinoma</a:t>
            </a:r>
          </a:p>
          <a:p>
            <a:r>
              <a:rPr lang="en-US" sz="3800" dirty="0" smtClean="0"/>
              <a:t>. Pleuritic chest pain accompanying coughing may indicate pleural or chest  involvement.</a:t>
            </a:r>
          </a:p>
          <a:p>
            <a:r>
              <a:rPr lang="en-US" sz="3800" dirty="0" smtClean="0"/>
              <a:t>Cough in the morning with sputum indicate bronchitis</a:t>
            </a:r>
          </a:p>
          <a:p>
            <a:r>
              <a:rPr lang="en-US" sz="3800" dirty="0" smtClean="0"/>
              <a:t>Cough  after food may indicate aspiration in the tracheal bronchial tree</a:t>
            </a:r>
          </a:p>
          <a:p>
            <a:endParaRPr lang="en-US" dirty="0" smtClean="0"/>
          </a:p>
          <a:p>
            <a:endParaRPr lang="fr-FR" dirty="0"/>
          </a:p>
        </p:txBody>
      </p:sp>
      <p:sp>
        <p:nvSpPr>
          <p:cNvPr id="4" name="Date Placeholder 3"/>
          <p:cNvSpPr>
            <a:spLocks noGrp="1"/>
          </p:cNvSpPr>
          <p:nvPr>
            <p:ph type="dt" sz="half" idx="10"/>
          </p:nvPr>
        </p:nvSpPr>
        <p:spPr/>
        <p:txBody>
          <a:bodyPr/>
          <a:lstStyle/>
          <a:p>
            <a:fld id="{B3142943-8E3F-48C7-A758-8064477B3A3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SPUTUM PRODUCTION</a:t>
            </a:r>
            <a:endParaRPr lang="fr-FR" sz="2400" dirty="0"/>
          </a:p>
        </p:txBody>
      </p:sp>
      <p:sp>
        <p:nvSpPr>
          <p:cNvPr id="3" name="Content Placeholder 2"/>
          <p:cNvSpPr>
            <a:spLocks noGrp="1"/>
          </p:cNvSpPr>
          <p:nvPr>
            <p:ph idx="1"/>
          </p:nvPr>
        </p:nvSpPr>
        <p:spPr/>
        <p:txBody>
          <a:bodyPr>
            <a:normAutofit fontScale="92500" lnSpcReduction="10000"/>
          </a:bodyPr>
          <a:lstStyle/>
          <a:p>
            <a:r>
              <a:rPr lang="en-US" sz="2400" dirty="0" smtClean="0"/>
              <a:t>. Sputum production is the reaction of the lungs to any constantly recurring irritant. It also may be associated with a nasal discharge.</a:t>
            </a:r>
          </a:p>
          <a:p>
            <a:r>
              <a:rPr lang="en-US" sz="2400" b="1" u="sng" dirty="0" smtClean="0"/>
              <a:t>Clinical Signiﬁcance</a:t>
            </a:r>
          </a:p>
          <a:p>
            <a:r>
              <a:rPr lang="en-US" sz="2400" dirty="0" smtClean="0"/>
              <a:t>. A profuse amount of purulent sputum or a change in color of the sputum probably indicates a bacterial infection. </a:t>
            </a:r>
          </a:p>
          <a:p>
            <a:r>
              <a:rPr lang="en-US" sz="2400" dirty="0" smtClean="0"/>
              <a:t>Thin, mucoid sputum frequently results from viral bronchitis. A gradual increase of sputum over time may indicate the presence of chronic bronchitis or bronchiectasis.</a:t>
            </a:r>
          </a:p>
          <a:p>
            <a:r>
              <a:rPr lang="en-US" sz="2400" dirty="0" smtClean="0"/>
              <a:t> Pink-tinged mucoid sputum suggest lung tumor</a:t>
            </a:r>
          </a:p>
          <a:p>
            <a:r>
              <a:rPr lang="en-US" sz="2400" dirty="0" smtClean="0"/>
              <a:t>Foul smelling sputum indicate indicate lung abcess, bronchiectasis</a:t>
            </a:r>
            <a:endParaRPr lang="fr-FR" sz="2400" dirty="0"/>
          </a:p>
        </p:txBody>
      </p:sp>
      <p:sp>
        <p:nvSpPr>
          <p:cNvPr id="4" name="Date Placeholder 3"/>
          <p:cNvSpPr>
            <a:spLocks noGrp="1"/>
          </p:cNvSpPr>
          <p:nvPr>
            <p:ph type="dt" sz="half" idx="10"/>
          </p:nvPr>
        </p:nvSpPr>
        <p:spPr/>
        <p:txBody>
          <a:bodyPr/>
          <a:lstStyle/>
          <a:p>
            <a:fld id="{078882E3-D993-4104-ACF9-1EE9243B98A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CHEST PAIN</a:t>
            </a:r>
            <a:br>
              <a:rPr lang="en-US" sz="2400" dirty="0" smtClean="0"/>
            </a:br>
            <a:endParaRPr lang="fr-FR" sz="2400" dirty="0">
              <a:latin typeface="Calibri" pitchFamily="34" charset="0"/>
            </a:endParaRPr>
          </a:p>
        </p:txBody>
      </p:sp>
      <p:sp>
        <p:nvSpPr>
          <p:cNvPr id="3" name="Content Placeholder 2"/>
          <p:cNvSpPr>
            <a:spLocks noGrp="1"/>
          </p:cNvSpPr>
          <p:nvPr>
            <p:ph idx="1"/>
          </p:nvPr>
        </p:nvSpPr>
        <p:spPr/>
        <p:txBody>
          <a:bodyPr>
            <a:normAutofit fontScale="25000" lnSpcReduction="20000"/>
          </a:bodyPr>
          <a:lstStyle/>
          <a:p>
            <a:r>
              <a:rPr lang="en-US" sz="9600" dirty="0" smtClean="0"/>
              <a:t> may be associated with pulmonary or cardiac disease. </a:t>
            </a:r>
          </a:p>
          <a:p>
            <a:r>
              <a:rPr lang="en-US" sz="9600" dirty="0" smtClean="0"/>
              <a:t>Chest pain associated with pulmonary conditions may be sharp, stabbing, and intermittent, or it may be dull, aching, and persistent. The pain usually is felt on the side where the pathologic process is located, but it may be referred elsewhere—for example, to the neck, back, or abdomen.</a:t>
            </a:r>
          </a:p>
          <a:p>
            <a:r>
              <a:rPr lang="en-US" sz="9600" b="1" u="sng" dirty="0" smtClean="0"/>
              <a:t>Clinical Signiﬁcance</a:t>
            </a:r>
            <a:r>
              <a:rPr lang="en-US" sz="9600" dirty="0" smtClean="0"/>
              <a:t>.</a:t>
            </a:r>
          </a:p>
          <a:p>
            <a:r>
              <a:rPr lang="en-US" sz="9600" dirty="0" smtClean="0"/>
              <a:t> Chest pain may occur with pneumonia, pulmonary embolism with lung infarction, and pleurisy.</a:t>
            </a:r>
          </a:p>
          <a:p>
            <a:r>
              <a:rPr lang="en-US" sz="9600" dirty="0" smtClean="0"/>
              <a:t> It also may be a late symptom of bronchogenic carcinoma.</a:t>
            </a:r>
          </a:p>
          <a:p>
            <a:r>
              <a:rPr lang="en-US" sz="9600" dirty="0" smtClean="0"/>
              <a:t> Pleuritic  pain is sharp and intensify on inspiration.</a:t>
            </a:r>
          </a:p>
          <a:p>
            <a:endParaRPr lang="fr-FR" dirty="0"/>
          </a:p>
        </p:txBody>
      </p:sp>
      <p:sp>
        <p:nvSpPr>
          <p:cNvPr id="4" name="Date Placeholder 3"/>
          <p:cNvSpPr>
            <a:spLocks noGrp="1"/>
          </p:cNvSpPr>
          <p:nvPr>
            <p:ph type="dt" sz="half" idx="10"/>
          </p:nvPr>
        </p:nvSpPr>
        <p:spPr/>
        <p:txBody>
          <a:bodyPr/>
          <a:lstStyle/>
          <a:p>
            <a:fld id="{AD84ED1C-C70A-479F-92F2-CA60F2024166}"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92500" lnSpcReduction="10000"/>
          </a:bodyPr>
          <a:lstStyle/>
          <a:p>
            <a:r>
              <a:rPr lang="en-US" dirty="0" smtClean="0"/>
              <a:t>WHEEZING - is often the major ﬁnding in a patient with bronchoconstriction or airway narrowing. It is a high- pitched, musical sound heard mainly on expiration.</a:t>
            </a:r>
          </a:p>
          <a:p>
            <a:r>
              <a:rPr lang="en-US" dirty="0" smtClean="0"/>
              <a:t>Relief Measures. Oral or inhalant bronchodilator medications reverse wheezing in most instances.</a:t>
            </a:r>
          </a:p>
          <a:p>
            <a:endParaRPr lang="en-US" dirty="0" smtClean="0"/>
          </a:p>
          <a:p>
            <a:r>
              <a:rPr lang="en-US" dirty="0" smtClean="0"/>
              <a:t>CLUBBING OF THE FINGERS -is a sign of lung disease found in patients with chronic hypoxic conditions, chronic lung infections, and malignancies of the lung. manifested initially as loss of the </a:t>
            </a:r>
            <a:r>
              <a:rPr lang="en-US" dirty="0" err="1" smtClean="0"/>
              <a:t>nailbed</a:t>
            </a:r>
            <a:r>
              <a:rPr lang="en-US" dirty="0" smtClean="0"/>
              <a:t> angle </a:t>
            </a:r>
          </a:p>
          <a:p>
            <a:r>
              <a:rPr lang="en-US" dirty="0" smtClean="0"/>
              <a:t>. </a:t>
            </a:r>
            <a:endParaRPr lang="fr-FR" dirty="0"/>
          </a:p>
        </p:txBody>
      </p:sp>
      <p:sp>
        <p:nvSpPr>
          <p:cNvPr id="4" name="Date Placeholder 3"/>
          <p:cNvSpPr>
            <a:spLocks noGrp="1"/>
          </p:cNvSpPr>
          <p:nvPr>
            <p:ph type="dt" sz="half" idx="10"/>
          </p:nvPr>
        </p:nvSpPr>
        <p:spPr/>
        <p:txBody>
          <a:bodyPr/>
          <a:lstStyle/>
          <a:p>
            <a:fld id="{86131C7A-052E-4C48-9A2E-1F04AA6927A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1143000"/>
          </a:xfrm>
        </p:spPr>
        <p:txBody>
          <a:bodyPr>
            <a:normAutofit fontScale="90000"/>
          </a:bodyPr>
          <a:lstStyle/>
          <a:p>
            <a:pPr algn="ctr"/>
            <a:r>
              <a:rPr lang="en-US" sz="3100" b="1" u="sng" dirty="0" smtClean="0"/>
              <a:t>HEMOPTYSIS</a:t>
            </a:r>
            <a:r>
              <a:rPr lang="en-US" sz="5400" b="1" u="sng" dirty="0" smtClean="0"/>
              <a:t/>
            </a:r>
            <a:br>
              <a:rPr lang="en-US" sz="5400" b="1" u="sng" dirty="0" smtClean="0"/>
            </a:br>
            <a:endParaRPr lang="fr-FR" dirty="0"/>
          </a:p>
        </p:txBody>
      </p:sp>
      <p:sp>
        <p:nvSpPr>
          <p:cNvPr id="3" name="Content Placeholder 2"/>
          <p:cNvSpPr>
            <a:spLocks noGrp="1"/>
          </p:cNvSpPr>
          <p:nvPr>
            <p:ph idx="1"/>
          </p:nvPr>
        </p:nvSpPr>
        <p:spPr/>
        <p:txBody>
          <a:bodyPr>
            <a:normAutofit/>
          </a:bodyPr>
          <a:lstStyle/>
          <a:p>
            <a:r>
              <a:rPr lang="en-US" sz="2400" dirty="0" smtClean="0"/>
              <a:t>-expectoration of blood from the respiratory tract</a:t>
            </a:r>
          </a:p>
          <a:p>
            <a:r>
              <a:rPr lang="en-US" sz="2400" dirty="0" smtClean="0"/>
              <a:t> is a symptom of both pulmonary and cardiac disorders</a:t>
            </a:r>
          </a:p>
          <a:p>
            <a:pPr>
              <a:buNone/>
            </a:pPr>
            <a:r>
              <a:rPr lang="en-US" sz="2400" dirty="0" smtClean="0"/>
              <a:t>The most common causes are:</a:t>
            </a:r>
          </a:p>
          <a:p>
            <a:pPr>
              <a:buNone/>
            </a:pPr>
            <a:r>
              <a:rPr lang="en-US" sz="2400" dirty="0" smtClean="0"/>
              <a:t>  Pulmonary infection</a:t>
            </a:r>
          </a:p>
          <a:p>
            <a:r>
              <a:rPr lang="en-US" sz="2400" dirty="0" smtClean="0"/>
              <a:t>  Carcinoma of the lung </a:t>
            </a:r>
          </a:p>
          <a:p>
            <a:r>
              <a:rPr lang="en-US" sz="2400" dirty="0" smtClean="0"/>
              <a:t> Abnormalities of the heart or blood vessels</a:t>
            </a:r>
          </a:p>
          <a:p>
            <a:r>
              <a:rPr lang="en-US" sz="2400" dirty="0" smtClean="0"/>
              <a:t>  Pulmonary artery or vein abnormalities</a:t>
            </a:r>
          </a:p>
          <a:p>
            <a:r>
              <a:rPr lang="en-US" sz="2400" dirty="0" smtClean="0"/>
              <a:t>  Pulmonary emboli and infarction</a:t>
            </a:r>
          </a:p>
          <a:p>
            <a:r>
              <a:rPr lang="en-US" sz="2400" dirty="0" smtClean="0"/>
              <a:t>Chest trauma</a:t>
            </a:r>
            <a:endParaRPr lang="fr-FR" sz="2400" dirty="0"/>
          </a:p>
        </p:txBody>
      </p:sp>
      <p:sp>
        <p:nvSpPr>
          <p:cNvPr id="4" name="Date Placeholder 3"/>
          <p:cNvSpPr>
            <a:spLocks noGrp="1"/>
          </p:cNvSpPr>
          <p:nvPr>
            <p:ph type="dt" sz="half" idx="10"/>
          </p:nvPr>
        </p:nvSpPr>
        <p:spPr/>
        <p:txBody>
          <a:bodyPr/>
          <a:lstStyle/>
          <a:p>
            <a:fld id="{DF2A5964-9B6E-440B-B946-A37D5DAEB655}"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PLEURAL CONDITIONS</a:t>
            </a:r>
            <a:br>
              <a:rPr lang="en-GB" sz="2400" dirty="0" smtClean="0"/>
            </a:br>
            <a:endParaRPr lang="fr-FR" sz="2400" dirty="0"/>
          </a:p>
        </p:txBody>
      </p:sp>
      <p:sp>
        <p:nvSpPr>
          <p:cNvPr id="3" name="Content Placeholder 2"/>
          <p:cNvSpPr>
            <a:spLocks noGrp="1"/>
          </p:cNvSpPr>
          <p:nvPr>
            <p:ph idx="1"/>
          </p:nvPr>
        </p:nvSpPr>
        <p:spPr/>
        <p:txBody>
          <a:bodyPr>
            <a:normAutofit fontScale="85000" lnSpcReduction="20000"/>
          </a:bodyPr>
          <a:lstStyle/>
          <a:p>
            <a:r>
              <a:rPr lang="en-GB" sz="2400" dirty="0" smtClean="0"/>
              <a:t>Pleurisy(</a:t>
            </a:r>
            <a:r>
              <a:rPr lang="en-GB" sz="2400" dirty="0" err="1" smtClean="0"/>
              <a:t>pleuritis</a:t>
            </a:r>
            <a:r>
              <a:rPr lang="en-GB" sz="2400" dirty="0" smtClean="0"/>
              <a:t>)</a:t>
            </a:r>
          </a:p>
          <a:p>
            <a:r>
              <a:rPr lang="en-GB" sz="2400" dirty="0" smtClean="0"/>
              <a:t>Pleural effusion</a:t>
            </a:r>
          </a:p>
          <a:p>
            <a:r>
              <a:rPr lang="en-GB" sz="2400" dirty="0" smtClean="0"/>
              <a:t>Emphyema</a:t>
            </a:r>
          </a:p>
          <a:p>
            <a:r>
              <a:rPr lang="en-GB" sz="2400" b="1" dirty="0" smtClean="0"/>
              <a:t>COPD;S</a:t>
            </a:r>
          </a:p>
          <a:p>
            <a:pPr lvl="1"/>
            <a:r>
              <a:rPr lang="en-GB" sz="2000" dirty="0" smtClean="0"/>
              <a:t>Asthma</a:t>
            </a:r>
          </a:p>
          <a:p>
            <a:pPr lvl="1"/>
            <a:endParaRPr lang="en-GB" sz="2000" dirty="0" smtClean="0"/>
          </a:p>
          <a:p>
            <a:pPr lvl="1"/>
            <a:r>
              <a:rPr lang="en-GB" sz="2000" dirty="0" smtClean="0"/>
              <a:t>Emphysema</a:t>
            </a:r>
          </a:p>
          <a:p>
            <a:pPr lvl="1"/>
            <a:r>
              <a:rPr lang="en-GB" sz="2000" dirty="0" smtClean="0"/>
              <a:t>Bronchiectasis</a:t>
            </a:r>
          </a:p>
          <a:p>
            <a:pPr lvl="1"/>
            <a:r>
              <a:rPr lang="en-GB" sz="2000" dirty="0" smtClean="0"/>
              <a:t>Cystic fibrosis</a:t>
            </a:r>
          </a:p>
          <a:p>
            <a:r>
              <a:rPr lang="en-GB" sz="2400" dirty="0" smtClean="0"/>
              <a:t>LUNG CANCER(BRONCHOGENIC CARCINOMA)</a:t>
            </a:r>
          </a:p>
          <a:p>
            <a:r>
              <a:rPr lang="en-GB" sz="2400" b="1" dirty="0" smtClean="0"/>
              <a:t>CHEST TRAUMAS</a:t>
            </a:r>
          </a:p>
          <a:p>
            <a:pPr lvl="1"/>
            <a:r>
              <a:rPr lang="en-GB" sz="2000" dirty="0" smtClean="0"/>
              <a:t>Blunt and penetrating chest traumas</a:t>
            </a:r>
          </a:p>
          <a:p>
            <a:r>
              <a:rPr lang="en-GB" sz="2400" b="1" dirty="0" smtClean="0"/>
              <a:t>CHEST DRAINAGE </a:t>
            </a:r>
          </a:p>
          <a:p>
            <a:r>
              <a:rPr lang="en-GB" sz="2400" dirty="0" smtClean="0"/>
              <a:t>Nursing responsibility for patient on chest tube drainage</a:t>
            </a:r>
          </a:p>
          <a:p>
            <a:r>
              <a:rPr lang="en-GB" sz="2400" u="sng" dirty="0" smtClean="0"/>
              <a:t>REFERENCE;MEDICAL SURGICAL TEXTBOOK OF NURSING</a:t>
            </a:r>
          </a:p>
          <a:p>
            <a:endParaRPr lang="en-GB" sz="2400" b="1" dirty="0" smtClean="0"/>
          </a:p>
          <a:p>
            <a:endParaRPr lang="en-GB" sz="2400" dirty="0" smtClean="0"/>
          </a:p>
          <a:p>
            <a:endParaRPr lang="fr-FR" sz="2400" dirty="0"/>
          </a:p>
        </p:txBody>
      </p:sp>
      <p:sp>
        <p:nvSpPr>
          <p:cNvPr id="4" name="Date Placeholder 3"/>
          <p:cNvSpPr>
            <a:spLocks noGrp="1"/>
          </p:cNvSpPr>
          <p:nvPr>
            <p:ph type="dt" sz="half" idx="10"/>
          </p:nvPr>
        </p:nvSpPr>
        <p:spPr/>
        <p:txBody>
          <a:bodyPr/>
          <a:lstStyle/>
          <a:p>
            <a:fld id="{597E1337-BC7F-4130-BA80-4DD8184617A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a:t>
            </a:fld>
            <a:endParaRPr lang="fr-F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smtClean="0"/>
              <a:t>CYANOSIS</a:t>
            </a:r>
            <a:endParaRPr lang="fr-FR" sz="3200" dirty="0"/>
          </a:p>
        </p:txBody>
      </p:sp>
      <p:sp>
        <p:nvSpPr>
          <p:cNvPr id="3" name="Content Placeholder 2"/>
          <p:cNvSpPr>
            <a:spLocks noGrp="1"/>
          </p:cNvSpPr>
          <p:nvPr>
            <p:ph idx="1"/>
          </p:nvPr>
        </p:nvSpPr>
        <p:spPr/>
        <p:txBody>
          <a:bodyPr>
            <a:normAutofit fontScale="92500" lnSpcReduction="10000"/>
          </a:bodyPr>
          <a:lstStyle/>
          <a:p>
            <a:r>
              <a:rPr lang="en-US" sz="2400" dirty="0" smtClean="0"/>
              <a:t>, </a:t>
            </a:r>
          </a:p>
          <a:p>
            <a:r>
              <a:rPr lang="en-US" sz="2400" dirty="0" smtClean="0"/>
              <a:t>is a very late indicator of hypoxia. </a:t>
            </a:r>
          </a:p>
          <a:p>
            <a:r>
              <a:rPr lang="en-US" sz="2400" dirty="0" smtClean="0"/>
              <a:t>The presence or absence of cyanosis is determined by the amount of </a:t>
            </a:r>
            <a:r>
              <a:rPr lang="en-US" sz="2400" dirty="0" err="1" smtClean="0"/>
              <a:t>unoxygenated</a:t>
            </a:r>
            <a:r>
              <a:rPr lang="en-US" sz="2400" dirty="0" smtClean="0"/>
              <a:t> hemoglobin in the blood. appears when there is 5 g/</a:t>
            </a:r>
            <a:r>
              <a:rPr lang="en-US" sz="2400" dirty="0" err="1" smtClean="0"/>
              <a:t>dL</a:t>
            </a:r>
            <a:r>
              <a:rPr lang="en-US" sz="2400" dirty="0" smtClean="0"/>
              <a:t> of </a:t>
            </a:r>
            <a:r>
              <a:rPr lang="en-US" sz="2400" dirty="0" err="1" smtClean="0"/>
              <a:t>unoxygenated</a:t>
            </a:r>
            <a:r>
              <a:rPr lang="en-US" sz="2400" dirty="0" smtClean="0"/>
              <a:t> hemoglobin.</a:t>
            </a:r>
          </a:p>
          <a:p>
            <a:r>
              <a:rPr lang="en-US" sz="2400" dirty="0" smtClean="0"/>
              <a:t> </a:t>
            </a:r>
            <a:r>
              <a:rPr lang="en-US" sz="2400" dirty="0" err="1" smtClean="0"/>
              <a:t>Anaemic</a:t>
            </a:r>
            <a:r>
              <a:rPr lang="en-US" sz="2400" dirty="0" smtClean="0"/>
              <a:t> patient rarely manifests cyanosis and a </a:t>
            </a:r>
            <a:r>
              <a:rPr lang="en-US" sz="2400" dirty="0" err="1" smtClean="0"/>
              <a:t>polycythemic</a:t>
            </a:r>
            <a:r>
              <a:rPr lang="en-US" sz="2400" dirty="0" smtClean="0"/>
              <a:t> patient may appear cyanotic even if adequately oxygenated. Therefore, cyanosis is not a reliable sign of hypoxia.</a:t>
            </a:r>
          </a:p>
          <a:p>
            <a:r>
              <a:rPr lang="en-US" sz="2400" b="1" u="sng" dirty="0" smtClean="0"/>
              <a:t> central cyanosis </a:t>
            </a:r>
            <a:r>
              <a:rPr lang="en-US" sz="2400" dirty="0" smtClean="0"/>
              <a:t>is assessed by observing the color of the tongue and lips.</a:t>
            </a:r>
          </a:p>
          <a:p>
            <a:r>
              <a:rPr lang="en-US" sz="2400" dirty="0" smtClean="0"/>
              <a:t> </a:t>
            </a:r>
            <a:r>
              <a:rPr lang="en-US" sz="2400" b="1" u="sng" dirty="0" smtClean="0"/>
              <a:t>Peripheral cyanosis </a:t>
            </a:r>
            <a:r>
              <a:rPr lang="en-US" sz="2400" dirty="0" smtClean="0"/>
              <a:t>results from decreased blood </a:t>
            </a:r>
            <a:r>
              <a:rPr lang="en-US" sz="2400" dirty="0" err="1" smtClean="0"/>
              <a:t>ﬂow</a:t>
            </a:r>
            <a:r>
              <a:rPr lang="en-US" sz="2400" dirty="0" smtClean="0"/>
              <a:t> to a certain area of the body,.</a:t>
            </a:r>
          </a:p>
          <a:p>
            <a:endParaRPr lang="fr-FR" sz="2800" dirty="0"/>
          </a:p>
        </p:txBody>
      </p:sp>
      <p:sp>
        <p:nvSpPr>
          <p:cNvPr id="4" name="Date Placeholder 3"/>
          <p:cNvSpPr>
            <a:spLocks noGrp="1"/>
          </p:cNvSpPr>
          <p:nvPr>
            <p:ph type="dt" sz="half" idx="10"/>
          </p:nvPr>
        </p:nvSpPr>
        <p:spPr/>
        <p:txBody>
          <a:bodyPr/>
          <a:lstStyle/>
          <a:p>
            <a:fld id="{7A003534-5CD4-4E70-A814-209102E6AAA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INFEECTIONS OF THE LOWER RESPIRATORY TRACT</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lnSpcReduction="10000"/>
          </a:bodyPr>
          <a:lstStyle/>
          <a:p>
            <a:r>
              <a:rPr lang="en-GB" sz="2400" dirty="0" smtClean="0">
                <a:solidFill>
                  <a:srgbClr val="FF0000"/>
                </a:solidFill>
                <a:latin typeface="Calibri" pitchFamily="34" charset="0"/>
              </a:rPr>
              <a:t>BRONCHITIS</a:t>
            </a:r>
          </a:p>
          <a:p>
            <a:r>
              <a:rPr lang="en-GB" sz="2400" dirty="0" smtClean="0">
                <a:latin typeface="Calibri" pitchFamily="34" charset="0"/>
              </a:rPr>
              <a:t>It is the inflamation of the mucous membrane of the bronchi.</a:t>
            </a:r>
          </a:p>
          <a:p>
            <a:r>
              <a:rPr lang="en-GB" sz="2400" dirty="0" smtClean="0">
                <a:solidFill>
                  <a:srgbClr val="FF0000"/>
                </a:solidFill>
                <a:latin typeface="Calibri" pitchFamily="34" charset="0"/>
              </a:rPr>
              <a:t>Acute bronchitis-</a:t>
            </a:r>
            <a:r>
              <a:rPr lang="en-US" sz="2400" dirty="0" smtClean="0">
                <a:latin typeface="Calibri" pitchFamily="34" charset="0"/>
              </a:rPr>
              <a:t>,an acute inﬂammation of the mucous membranes of the trachea and the bronchial tree, often follows infection of the upper respiratory tract.</a:t>
            </a:r>
          </a:p>
          <a:p>
            <a:r>
              <a:rPr lang="en-US" sz="2400" dirty="0" smtClean="0">
                <a:latin typeface="Calibri" pitchFamily="34" charset="0"/>
              </a:rPr>
              <a:t>It is characterized by development of a cough without sputum production. </a:t>
            </a:r>
          </a:p>
          <a:p>
            <a:r>
              <a:rPr lang="en-US" sz="2400" dirty="0" smtClean="0">
                <a:solidFill>
                  <a:srgbClr val="FF0000"/>
                </a:solidFill>
                <a:latin typeface="Calibri" pitchFamily="34" charset="0"/>
              </a:rPr>
              <a:t>Chronic bronchitis </a:t>
            </a:r>
            <a:r>
              <a:rPr lang="en-US" sz="2400" dirty="0" smtClean="0">
                <a:latin typeface="Calibri" pitchFamily="34" charset="0"/>
              </a:rPr>
              <a:t>is defined clinically when an individual has had a cough with sputum(productive cough) for 3 months in 2 successive years. It is a progressive inflammatory disease resulting from prolonged irritation of the bronchial epithelium:</a:t>
            </a:r>
          </a:p>
          <a:p>
            <a:endParaRPr lang="fr-FR" sz="2400" dirty="0">
              <a:latin typeface="Calibri" pitchFamily="34" charset="0"/>
            </a:endParaRPr>
          </a:p>
        </p:txBody>
      </p:sp>
      <p:sp>
        <p:nvSpPr>
          <p:cNvPr id="4" name="Date Placeholder 3"/>
          <p:cNvSpPr>
            <a:spLocks noGrp="1"/>
          </p:cNvSpPr>
          <p:nvPr>
            <p:ph type="dt" sz="half" idx="10"/>
          </p:nvPr>
        </p:nvSpPr>
        <p:spPr/>
        <p:txBody>
          <a:bodyPr/>
          <a:lstStyle/>
          <a:p>
            <a:fld id="{2699E19A-791D-4829-9CA6-AF4F4D28023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PATHOPHYSIOLOGY</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lstStyle/>
          <a:p>
            <a:r>
              <a:rPr lang="fr-FR" sz="2400" dirty="0" smtClean="0"/>
              <a:t>In acute tracheobronchitis, the inﬂamed mucosa of the bronchi produces mucopurulent sputum, often in response to Streptococcus pneumoniae, </a:t>
            </a:r>
            <a:r>
              <a:rPr lang="fr-FR" sz="2400" dirty="0" err="1" smtClean="0"/>
              <a:t>Haemophilus</a:t>
            </a:r>
            <a:r>
              <a:rPr lang="fr-FR" sz="2400" dirty="0" smtClean="0"/>
              <a:t> </a:t>
            </a:r>
            <a:r>
              <a:rPr lang="fr-FR" sz="2400" dirty="0" err="1" smtClean="0"/>
              <a:t>inﬂuenzae,and</a:t>
            </a:r>
            <a:r>
              <a:rPr lang="fr-FR" sz="2400" dirty="0" smtClean="0"/>
              <a:t>  </a:t>
            </a:r>
            <a:r>
              <a:rPr lang="fr-FR" sz="2400" dirty="0" err="1" smtClean="0"/>
              <a:t>Mycoplasma</a:t>
            </a:r>
            <a:r>
              <a:rPr lang="fr-FR" sz="2400" dirty="0" smtClean="0"/>
              <a:t> pneumoniae</a:t>
            </a:r>
            <a:r>
              <a:rPr lang="fr-FR" dirty="0" smtClean="0"/>
              <a:t>.</a:t>
            </a:r>
          </a:p>
          <a:p>
            <a:r>
              <a:rPr lang="en-GB" sz="2400" dirty="0" smtClean="0">
                <a:latin typeface="Calibri" pitchFamily="34" charset="0"/>
              </a:rPr>
              <a:t>In chronic bronchitis results from repeated irritation of the airway leading to hyperscretion of the mucus and inflammation .There is hypertrophy of the mucus producing gland. mucocilliary clearance is delayed due to decrease in number of ciliated cells, hence productive cough. bronchial lumen is narrowed and fibrosis of the airways may occur. </a:t>
            </a:r>
            <a:endParaRPr lang="fr-FR" sz="2400" dirty="0">
              <a:latin typeface="Calibri" pitchFamily="34" charset="0"/>
            </a:endParaRPr>
          </a:p>
        </p:txBody>
      </p:sp>
      <p:sp>
        <p:nvSpPr>
          <p:cNvPr id="4" name="Date Placeholder 3"/>
          <p:cNvSpPr>
            <a:spLocks noGrp="1"/>
          </p:cNvSpPr>
          <p:nvPr>
            <p:ph type="dt" sz="half" idx="10"/>
          </p:nvPr>
        </p:nvSpPr>
        <p:spPr/>
        <p:txBody>
          <a:bodyPr/>
          <a:lstStyle/>
          <a:p>
            <a:fld id="{CF50B647-8D3F-4098-931F-82EE02F0935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Predisposing factors</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lstStyle/>
          <a:p>
            <a:r>
              <a:rPr lang="en-GB" b="1" dirty="0" smtClean="0"/>
              <a:t>Acute bronchitis</a:t>
            </a:r>
          </a:p>
          <a:p>
            <a:r>
              <a:rPr lang="en-US" sz="2400" dirty="0" smtClean="0"/>
              <a:t> inhalation of physical and chemical irritants, gases, and other air contaminants.</a:t>
            </a:r>
          </a:p>
          <a:p>
            <a:r>
              <a:rPr lang="en-US" sz="2400" dirty="0" smtClean="0"/>
              <a:t>Smoking, gastric reflux</a:t>
            </a:r>
          </a:p>
          <a:p>
            <a:r>
              <a:rPr lang="en-US" sz="2400" dirty="0" smtClean="0"/>
              <a:t>Viral and bacterial infections</a:t>
            </a:r>
          </a:p>
          <a:p>
            <a:r>
              <a:rPr lang="en-US" sz="2400" b="1" dirty="0" smtClean="0"/>
              <a:t>Chronic bronchitis</a:t>
            </a:r>
          </a:p>
          <a:p>
            <a:r>
              <a:rPr lang="en-GB" sz="2400" dirty="0" smtClean="0"/>
              <a:t>Long term </a:t>
            </a:r>
            <a:r>
              <a:rPr lang="en-GB" sz="2400" dirty="0" err="1" smtClean="0"/>
              <a:t>cigarrete</a:t>
            </a:r>
            <a:r>
              <a:rPr lang="en-GB" sz="2400" dirty="0" smtClean="0"/>
              <a:t> Smoking </a:t>
            </a:r>
          </a:p>
          <a:p>
            <a:r>
              <a:rPr lang="en-GB" sz="2400" dirty="0" smtClean="0"/>
              <a:t>Viral and bacterial infections</a:t>
            </a:r>
          </a:p>
          <a:p>
            <a:r>
              <a:rPr lang="en-GB" sz="2400" dirty="0" smtClean="0"/>
              <a:t>Immunodeficiency</a:t>
            </a:r>
          </a:p>
          <a:p>
            <a:r>
              <a:rPr lang="en-GB" sz="2400" dirty="0" smtClean="0"/>
              <a:t>Long term illness and immobilization</a:t>
            </a:r>
            <a:endParaRPr lang="fr-FR" sz="2400" dirty="0"/>
          </a:p>
        </p:txBody>
      </p:sp>
      <p:sp>
        <p:nvSpPr>
          <p:cNvPr id="4" name="Date Placeholder 3"/>
          <p:cNvSpPr>
            <a:spLocks noGrp="1"/>
          </p:cNvSpPr>
          <p:nvPr>
            <p:ph type="dt" sz="half" idx="10"/>
          </p:nvPr>
        </p:nvSpPr>
        <p:spPr/>
        <p:txBody>
          <a:bodyPr/>
          <a:lstStyle/>
          <a:p>
            <a:fld id="{50A5B443-96E5-45EF-A43B-B4127D172857}"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SIGNS AND SYMPTOMS</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solidFill>
                  <a:srgbClr val="FF0000"/>
                </a:solidFill>
              </a:rPr>
              <a:t>ACUTE BRONCHITIS</a:t>
            </a:r>
          </a:p>
          <a:p>
            <a:r>
              <a:rPr lang="en-US" sz="2400" dirty="0" smtClean="0"/>
              <a:t>Initially, the patient has a dry, irritating cough and expectorates a scanty amount of </a:t>
            </a:r>
            <a:r>
              <a:rPr lang="en-US" sz="2400" dirty="0" err="1" smtClean="0"/>
              <a:t>mucoid</a:t>
            </a:r>
            <a:r>
              <a:rPr lang="en-US" sz="2400" dirty="0" smtClean="0"/>
              <a:t> sputum. </a:t>
            </a:r>
          </a:p>
          <a:p>
            <a:r>
              <a:rPr lang="en-US" sz="2400" dirty="0" err="1" smtClean="0"/>
              <a:t>sternal</a:t>
            </a:r>
            <a:r>
              <a:rPr lang="en-US" sz="2400" dirty="0" smtClean="0"/>
              <a:t> soreness from coughing </a:t>
            </a:r>
          </a:p>
          <a:p>
            <a:r>
              <a:rPr lang="en-US" sz="2400" dirty="0" smtClean="0"/>
              <a:t>fever or chills and night sweats,</a:t>
            </a:r>
          </a:p>
          <a:p>
            <a:r>
              <a:rPr lang="en-US" sz="2400" dirty="0" smtClean="0"/>
              <a:t> headache, and general malaise.</a:t>
            </a:r>
          </a:p>
          <a:p>
            <a:r>
              <a:rPr lang="en-US" sz="2400" dirty="0" smtClean="0"/>
              <a:t> As the infection progresses, the patient may be short of breath, have noisy inspiration and expiration</a:t>
            </a:r>
          </a:p>
          <a:p>
            <a:r>
              <a:rPr lang="en-US" sz="2400" dirty="0" smtClean="0">
                <a:solidFill>
                  <a:srgbClr val="FF0000"/>
                </a:solidFill>
              </a:rPr>
              <a:t>CHRONIC BRONCHITIS</a:t>
            </a:r>
          </a:p>
          <a:p>
            <a:r>
              <a:rPr lang="en-US" sz="2400" dirty="0" smtClean="0"/>
              <a:t>Productive cough, purulent sputum,</a:t>
            </a:r>
          </a:p>
          <a:p>
            <a:r>
              <a:rPr lang="en-US" sz="2400" dirty="0" smtClean="0"/>
              <a:t>dyspnea</a:t>
            </a:r>
          </a:p>
          <a:p>
            <a:endParaRPr lang="fr-FR" dirty="0"/>
          </a:p>
        </p:txBody>
      </p:sp>
      <p:sp>
        <p:nvSpPr>
          <p:cNvPr id="4" name="Date Placeholder 3"/>
          <p:cNvSpPr>
            <a:spLocks noGrp="1"/>
          </p:cNvSpPr>
          <p:nvPr>
            <p:ph type="dt" sz="half" idx="10"/>
          </p:nvPr>
        </p:nvSpPr>
        <p:spPr/>
        <p:txBody>
          <a:bodyPr/>
          <a:lstStyle/>
          <a:p>
            <a:fld id="{D2F14B0B-B9FC-47FE-8CF9-7A1499351896}"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solidFill>
                  <a:srgbClr val="FF0000"/>
                </a:solidFill>
              </a:rPr>
              <a:t>Medical management</a:t>
            </a:r>
            <a:endParaRPr lang="fr-FR"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sz="2400" dirty="0" smtClean="0"/>
              <a:t>Antibiotic treatment may be indicated depending on the symp- toms, sputum purulence, and results of the sputum culture. Anti- histamines are usually not prescribed because they may cause excessive drying and make secretions more difﬁcult to expectorate. </a:t>
            </a:r>
          </a:p>
          <a:p>
            <a:r>
              <a:rPr lang="en-US" sz="2400" dirty="0" smtClean="0"/>
              <a:t>Expectorant, mucolytics and bronchodilators may be prescribed.</a:t>
            </a:r>
          </a:p>
          <a:p>
            <a:r>
              <a:rPr lang="en-US" sz="2400" dirty="0" smtClean="0"/>
              <a:t> Fluid intake is increased to thin the viscous and tenacious secretions.</a:t>
            </a:r>
          </a:p>
          <a:p>
            <a:r>
              <a:rPr lang="en-US" sz="2400" dirty="0" smtClean="0"/>
              <a:t> Suctioning and bronchoscopy may be needed to remove secretions in chronic conditions </a:t>
            </a:r>
          </a:p>
          <a:p>
            <a:r>
              <a:rPr lang="en-US" sz="2400" dirty="0" smtClean="0"/>
              <a:t>Immunization against viral agentsi.e </a:t>
            </a:r>
            <a:r>
              <a:rPr lang="en-US" sz="2400" dirty="0" err="1" smtClean="0"/>
              <a:t>H.influenza</a:t>
            </a:r>
            <a:endParaRPr lang="en-US" sz="2400" dirty="0" smtClean="0"/>
          </a:p>
          <a:p>
            <a:r>
              <a:rPr lang="en-US" sz="2400" dirty="0" smtClean="0"/>
              <a:t>Administer mild analgesics and antipyretics</a:t>
            </a:r>
            <a:endParaRPr lang="fr-FR" sz="2400" dirty="0"/>
          </a:p>
        </p:txBody>
      </p:sp>
      <p:sp>
        <p:nvSpPr>
          <p:cNvPr id="4" name="Date Placeholder 3"/>
          <p:cNvSpPr>
            <a:spLocks noGrp="1"/>
          </p:cNvSpPr>
          <p:nvPr>
            <p:ph type="dt" sz="half" idx="10"/>
          </p:nvPr>
        </p:nvSpPr>
        <p:spPr/>
        <p:txBody>
          <a:bodyPr/>
          <a:lstStyle/>
          <a:p>
            <a:fld id="{7508D0A1-F4BD-44F2-B6A6-D13F4D6D5D8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NURSING MANAGEMENT</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a:bodyPr>
          <a:lstStyle/>
          <a:p>
            <a:r>
              <a:rPr lang="en-US" sz="2400" dirty="0" smtClean="0"/>
              <a:t>In most cases, treatment of  acute bronchitis is largely symptomatic. The patient is advised to rest.</a:t>
            </a:r>
          </a:p>
          <a:p>
            <a:r>
              <a:rPr lang="en-US" sz="2400" dirty="0" smtClean="0"/>
              <a:t> Increasing the vapor pressure (moisture content) in the air will reduce irritation. </a:t>
            </a:r>
          </a:p>
          <a:p>
            <a:r>
              <a:rPr lang="en-US" sz="2400" dirty="0" smtClean="0"/>
              <a:t>steam inhalations may help relieve laryngeal and tracheal irritation. </a:t>
            </a:r>
          </a:p>
          <a:p>
            <a:r>
              <a:rPr lang="en-US" sz="2400" dirty="0" smtClean="0"/>
              <a:t>Advise the to stop smoking and avoid irritants</a:t>
            </a:r>
          </a:p>
          <a:p>
            <a:r>
              <a:rPr lang="en-US" sz="2400" dirty="0" smtClean="0"/>
              <a:t>Give plenty of fluids to liquefy the secretions</a:t>
            </a:r>
          </a:p>
          <a:p>
            <a:endParaRPr lang="fr-FR" sz="2400" dirty="0"/>
          </a:p>
        </p:txBody>
      </p:sp>
      <p:sp>
        <p:nvSpPr>
          <p:cNvPr id="4" name="Date Placeholder 3"/>
          <p:cNvSpPr>
            <a:spLocks noGrp="1"/>
          </p:cNvSpPr>
          <p:nvPr>
            <p:ph type="dt" sz="half" idx="10"/>
          </p:nvPr>
        </p:nvSpPr>
        <p:spPr/>
        <p:txBody>
          <a:bodyPr/>
          <a:lstStyle/>
          <a:p>
            <a:fld id="{7DCDE137-E019-4273-A4D9-683CF0F4988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rPr>
              <a:t>PNEUMONIA</a:t>
            </a:r>
            <a:endParaRPr lang="fr-FR" sz="2400" dirty="0">
              <a:solidFill>
                <a:srgbClr val="FF0000"/>
              </a:solidFill>
            </a:endParaRPr>
          </a:p>
        </p:txBody>
      </p:sp>
      <p:sp>
        <p:nvSpPr>
          <p:cNvPr id="3" name="Content Placeholder 2"/>
          <p:cNvSpPr>
            <a:spLocks noGrp="1"/>
          </p:cNvSpPr>
          <p:nvPr>
            <p:ph idx="1"/>
          </p:nvPr>
        </p:nvSpPr>
        <p:spPr/>
        <p:txBody>
          <a:bodyPr>
            <a:normAutofit/>
          </a:bodyPr>
          <a:lstStyle/>
          <a:p>
            <a:r>
              <a:rPr lang="en-GB" sz="2400" dirty="0" smtClean="0"/>
              <a:t>This is the inflammation of the lung parenchyma caused by  various microorganisms  </a:t>
            </a:r>
            <a:r>
              <a:rPr lang="en-GB" sz="2400" dirty="0" err="1" smtClean="0"/>
              <a:t>i.e</a:t>
            </a:r>
            <a:r>
              <a:rPr lang="en-GB" sz="2400" dirty="0" smtClean="0"/>
              <a:t> bacteria, viruses, fungi.</a:t>
            </a:r>
          </a:p>
          <a:p>
            <a:r>
              <a:rPr lang="en-GB" sz="2400" dirty="0" smtClean="0"/>
              <a:t>LOBAR PNEUMONIA-occurs if one or more lobes are involved</a:t>
            </a:r>
          </a:p>
          <a:p>
            <a:r>
              <a:rPr lang="en-GB" sz="2400" dirty="0" smtClean="0"/>
              <a:t>BRONCHOPNEUMONIA-It is distributed in patchy fashion within one of localized area in the bronchi</a:t>
            </a:r>
            <a:r>
              <a:rPr lang="en-US" sz="2400" dirty="0" smtClean="0"/>
              <a:t>. </a:t>
            </a:r>
            <a:endParaRPr lang="fr-FR" sz="2400" dirty="0"/>
          </a:p>
        </p:txBody>
      </p:sp>
      <p:sp>
        <p:nvSpPr>
          <p:cNvPr id="4" name="Date Placeholder 3"/>
          <p:cNvSpPr>
            <a:spLocks noGrp="1"/>
          </p:cNvSpPr>
          <p:nvPr>
            <p:ph type="dt" sz="half" idx="10"/>
          </p:nvPr>
        </p:nvSpPr>
        <p:spPr/>
        <p:txBody>
          <a:bodyPr/>
          <a:lstStyle/>
          <a:p>
            <a:fld id="{571DDFCC-2D35-4962-833C-8DAC3E739D8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 PATHOPHYSIOLOGY</a:t>
            </a:r>
            <a:br>
              <a:rPr lang="en-GB" dirty="0" smtClean="0">
                <a:solidFill>
                  <a:srgbClr val="FF0000"/>
                </a:solidFill>
              </a:rPr>
            </a:br>
            <a:endParaRPr lang="fr-FR" dirty="0"/>
          </a:p>
        </p:txBody>
      </p:sp>
      <p:sp>
        <p:nvSpPr>
          <p:cNvPr id="3" name="Content Placeholder 2"/>
          <p:cNvSpPr>
            <a:spLocks noGrp="1"/>
          </p:cNvSpPr>
          <p:nvPr>
            <p:ph idx="1"/>
          </p:nvPr>
        </p:nvSpPr>
        <p:spPr/>
        <p:txBody>
          <a:bodyPr>
            <a:normAutofit fontScale="92500" lnSpcReduction="10000"/>
          </a:bodyPr>
          <a:lstStyle/>
          <a:p>
            <a:r>
              <a:rPr lang="en-GB" sz="2400" dirty="0" smtClean="0"/>
              <a:t>.</a:t>
            </a:r>
          </a:p>
          <a:p>
            <a:r>
              <a:rPr lang="en-US" sz="2600" dirty="0" smtClean="0">
                <a:latin typeface="Calibri" pitchFamily="34" charset="0"/>
              </a:rPr>
              <a:t>Pneumonia arises from normally present ﬂora in a patient whose resistance has been altered, or it results from aspiration of ﬂora present in the oropharynx. It may also result from bloodborne organisms that enter the pulmonary circulation and are trapped in the pulmonary capillary bed. An inﬂammatory reaction can occur in the alveoli, producing an exudate that interferes with the diffusion of oxygen and carbon dioxide. Areas of the lung are not adequately ventilated because of secretions and mucosal edema that cause partial occlusion of the bronchi or alveoli, with a resultant decrease in alveolar oxygen tension.</a:t>
            </a:r>
            <a:endParaRPr lang="fr-FR" sz="2600" dirty="0">
              <a:latin typeface="Calibri" pitchFamily="34" charset="0"/>
            </a:endParaRPr>
          </a:p>
        </p:txBody>
      </p:sp>
      <p:sp>
        <p:nvSpPr>
          <p:cNvPr id="4" name="Date Placeholder 3"/>
          <p:cNvSpPr>
            <a:spLocks noGrp="1"/>
          </p:cNvSpPr>
          <p:nvPr>
            <p:ph type="dt" sz="half" idx="10"/>
          </p:nvPr>
        </p:nvSpPr>
        <p:spPr/>
        <p:txBody>
          <a:bodyPr/>
          <a:lstStyle/>
          <a:p>
            <a:fld id="{16E20A3D-B3C2-4336-B85E-AB15A2E5884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CLASSIFICATION OF PNEUMONIA</a:t>
            </a:r>
            <a:endParaRPr lang="fr-FR" sz="2400" dirty="0">
              <a:latin typeface="+mn-lt"/>
            </a:endParaRPr>
          </a:p>
        </p:txBody>
      </p:sp>
      <p:sp>
        <p:nvSpPr>
          <p:cNvPr id="3" name="Content Placeholder 2"/>
          <p:cNvSpPr>
            <a:spLocks noGrp="1"/>
          </p:cNvSpPr>
          <p:nvPr>
            <p:ph idx="1"/>
          </p:nvPr>
        </p:nvSpPr>
        <p:spPr/>
        <p:txBody>
          <a:bodyPr>
            <a:noAutofit/>
          </a:bodyPr>
          <a:lstStyle/>
          <a:p>
            <a:r>
              <a:rPr lang="en-US" sz="2000" b="1" dirty="0" smtClean="0"/>
              <a:t>Community-acquired pneumonia </a:t>
            </a:r>
            <a:r>
              <a:rPr lang="en-US" sz="2000" dirty="0" smtClean="0"/>
              <a:t>-occurs either in the community setting or within the ﬁrst 48 hours of hospitalization </a:t>
            </a:r>
          </a:p>
          <a:p>
            <a:r>
              <a:rPr lang="en-US" sz="2000" b="1" dirty="0" smtClean="0"/>
              <a:t>Hospital-acquired pneumonia (</a:t>
            </a:r>
            <a:r>
              <a:rPr lang="en-US" sz="2000" dirty="0" smtClean="0"/>
              <a:t> nosocomial pneumonia)  -is  the onset of pneumonia symptoms more than 48 hours after admission to the hospital.. </a:t>
            </a:r>
          </a:p>
          <a:p>
            <a:r>
              <a:rPr lang="en-US" sz="2000" b="1" dirty="0" smtClean="0"/>
              <a:t>. pneumonia in the immunocompromised host </a:t>
            </a:r>
            <a:r>
              <a:rPr lang="en-US" sz="2000" dirty="0" smtClean="0"/>
              <a:t>are </a:t>
            </a:r>
            <a:r>
              <a:rPr lang="en-US" sz="2000" dirty="0" err="1" smtClean="0"/>
              <a:t>Pneumocystis</a:t>
            </a:r>
            <a:r>
              <a:rPr lang="en-US" sz="2000" dirty="0" smtClean="0"/>
              <a:t> </a:t>
            </a:r>
            <a:r>
              <a:rPr lang="en-US" sz="2000" dirty="0" err="1" smtClean="0"/>
              <a:t>carinii</a:t>
            </a:r>
            <a:r>
              <a:rPr lang="en-US" sz="2000" dirty="0" smtClean="0"/>
              <a:t> , fungal pneumonias, and mycobacterium tuberculosis. Immunocompromised states occur with the use of corticosteroids or other immunosuppressive agents, chemotherapy, nutritional depletion, use of broad-spectrum antimicrobial agents, AIDS, , and long-term advanced life-support technology (mechanical ventilation). </a:t>
            </a:r>
          </a:p>
          <a:p>
            <a:r>
              <a:rPr lang="en-US" sz="2000" b="1" dirty="0" smtClean="0"/>
              <a:t>ASPIRATION PNEUMONIA-refers </a:t>
            </a:r>
            <a:r>
              <a:rPr lang="en-US" sz="2000" dirty="0" smtClean="0"/>
              <a:t>to consequences' resulting from entry of endogenous and exogenous substances into lower airway</a:t>
            </a:r>
          </a:p>
          <a:p>
            <a:endParaRPr lang="fr-FR" sz="2000" dirty="0"/>
          </a:p>
        </p:txBody>
      </p:sp>
      <p:sp>
        <p:nvSpPr>
          <p:cNvPr id="4" name="Date Placeholder 3"/>
          <p:cNvSpPr>
            <a:spLocks noGrp="1"/>
          </p:cNvSpPr>
          <p:nvPr>
            <p:ph type="dt" sz="half" idx="10"/>
          </p:nvPr>
        </p:nvSpPr>
        <p:spPr/>
        <p:txBody>
          <a:bodyPr/>
          <a:lstStyle/>
          <a:p>
            <a:fld id="{24749A61-157D-4318-BBD5-75F3ADE4CA6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31362-C97E-4FF4-8282-547FDC59CAF2}" type="datetime1">
              <a:rPr lang="fr-FR" smtClean="0"/>
              <a:pPr/>
              <a:t>29/11/2019</a:t>
            </a:fld>
            <a:endParaRPr lang="fr-FR"/>
          </a:p>
        </p:txBody>
      </p:sp>
      <p:sp>
        <p:nvSpPr>
          <p:cNvPr id="3" name="Slide Number Placeholder 2"/>
          <p:cNvSpPr>
            <a:spLocks noGrp="1"/>
          </p:cNvSpPr>
          <p:nvPr>
            <p:ph type="sldNum" sz="quarter" idx="12"/>
          </p:nvPr>
        </p:nvSpPr>
        <p:spPr/>
        <p:txBody>
          <a:bodyPr/>
          <a:lstStyle/>
          <a:p>
            <a:fld id="{943CF8F4-345A-497A-B0FA-0D5D887ABE34}" type="slidenum">
              <a:rPr lang="fr-FR" smtClean="0"/>
              <a:pPr/>
              <a:t>4</a:t>
            </a:fld>
            <a:endParaRPr lang="fr-FR"/>
          </a:p>
        </p:txBody>
      </p:sp>
      <p:graphicFrame>
        <p:nvGraphicFramePr>
          <p:cNvPr id="2050" name="Object 2"/>
          <p:cNvGraphicFramePr>
            <a:graphicFrameLocks noChangeAspect="1"/>
          </p:cNvGraphicFramePr>
          <p:nvPr/>
        </p:nvGraphicFramePr>
        <p:xfrm>
          <a:off x="857224" y="285728"/>
          <a:ext cx="7715304" cy="6572272"/>
        </p:xfrm>
        <a:graphic>
          <a:graphicData uri="http://schemas.openxmlformats.org/presentationml/2006/ole">
            <mc:AlternateContent xmlns:mc="http://schemas.openxmlformats.org/markup-compatibility/2006">
              <mc:Choice xmlns:v="urn:schemas-microsoft-com:vml" Requires="v">
                <p:oleObj spid="_x0000_s2061" name="Document" r:id="rId4" imgW="5975162" imgH="6002243" progId="Word.Document.12">
                  <p:embed/>
                </p:oleObj>
              </mc:Choice>
              <mc:Fallback>
                <p:oleObj name="Document" r:id="rId4" imgW="5975162" imgH="600224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285728"/>
                        <a:ext cx="7715304" cy="65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MICRO-ORGANISMS RESPONSIBLE FOR PNEUMONIA</a:t>
            </a:r>
            <a:endParaRPr lang="fr-FR" sz="2400" dirty="0"/>
          </a:p>
        </p:txBody>
      </p:sp>
      <p:sp>
        <p:nvSpPr>
          <p:cNvPr id="3" name="Content Placeholder 2"/>
          <p:cNvSpPr>
            <a:spLocks noGrp="1"/>
          </p:cNvSpPr>
          <p:nvPr>
            <p:ph idx="1"/>
          </p:nvPr>
        </p:nvSpPr>
        <p:spPr/>
        <p:txBody>
          <a:bodyPr>
            <a:normAutofit fontScale="85000" lnSpcReduction="20000"/>
          </a:bodyPr>
          <a:lstStyle/>
          <a:p>
            <a:r>
              <a:rPr lang="en-GB" sz="2400" b="1" u="sng" dirty="0" smtClean="0"/>
              <a:t>COMMUNITY ACQUIRED</a:t>
            </a:r>
          </a:p>
          <a:p>
            <a:r>
              <a:rPr lang="fr-FR" sz="2400" dirty="0" smtClean="0"/>
              <a:t>(</a:t>
            </a:r>
            <a:r>
              <a:rPr lang="fr-FR" sz="2400" dirty="0" err="1" smtClean="0"/>
              <a:t>pneumococcal</a:t>
            </a:r>
            <a:r>
              <a:rPr lang="fr-FR" sz="2400" dirty="0" smtClean="0"/>
              <a:t>),Haemophilus inﬂuenzae</a:t>
            </a:r>
          </a:p>
          <a:p>
            <a:r>
              <a:rPr lang="fr-FR" sz="2400" dirty="0" smtClean="0"/>
              <a:t>Legionnaires’ disease,Streptococcus pneumoniae</a:t>
            </a:r>
          </a:p>
          <a:p>
            <a:r>
              <a:rPr lang="fr-FR" sz="2400" dirty="0" smtClean="0"/>
              <a:t>Mycoplasma pneumoniae,Viral pneumonia, C. pneumoniae </a:t>
            </a:r>
          </a:p>
          <a:p>
            <a:endParaRPr lang="fr-FR" sz="2400" b="1" u="sng" dirty="0" smtClean="0"/>
          </a:p>
          <a:p>
            <a:r>
              <a:rPr lang="fr-FR" sz="2400" b="1" u="sng" dirty="0" smtClean="0"/>
              <a:t>HOSPITAL-ACQUIRED PNEUMONIA</a:t>
            </a:r>
          </a:p>
          <a:p>
            <a:pPr>
              <a:buNone/>
            </a:pPr>
            <a:r>
              <a:rPr lang="fr-FR" sz="2400" dirty="0" smtClean="0"/>
              <a:t> Staphylococcal pneumonia,</a:t>
            </a:r>
          </a:p>
          <a:p>
            <a:r>
              <a:rPr lang="fr-FR" sz="2400" dirty="0" smtClean="0"/>
              <a:t>Klebsiella pneumonia, Pseudomonas aeruginosa</a:t>
            </a:r>
          </a:p>
          <a:p>
            <a:endParaRPr lang="fr-FR" sz="2400" dirty="0" smtClean="0"/>
          </a:p>
          <a:p>
            <a:r>
              <a:rPr lang="fr-FR" sz="2400" b="1" u="sng" dirty="0" smtClean="0"/>
              <a:t>IMMUNOCOMPROMISED HOST </a:t>
            </a:r>
          </a:p>
          <a:p>
            <a:r>
              <a:rPr lang="fr-FR" sz="2400" dirty="0" smtClean="0"/>
              <a:t>Pneumocystis carinii, Aspergillus fumigatus,</a:t>
            </a:r>
          </a:p>
          <a:p>
            <a:r>
              <a:rPr lang="fr-FR" sz="2400" dirty="0" smtClean="0"/>
              <a:t>Mycobacterium tuberculosis</a:t>
            </a:r>
          </a:p>
          <a:p>
            <a:endParaRPr lang="fr-FR" sz="2400" dirty="0" smtClean="0"/>
          </a:p>
          <a:p>
            <a:r>
              <a:rPr lang="fr-FR" sz="2400" dirty="0" smtClean="0"/>
              <a:t> </a:t>
            </a:r>
          </a:p>
          <a:p>
            <a:endParaRPr lang="fr-FR" sz="2400" dirty="0" smtClean="0"/>
          </a:p>
          <a:p>
            <a:endParaRPr lang="fr-FR" sz="2400" dirty="0" smtClean="0"/>
          </a:p>
          <a:p>
            <a:endParaRPr lang="fr-FR" sz="2400" dirty="0" smtClean="0"/>
          </a:p>
          <a:p>
            <a:endParaRPr lang="fr-FR" dirty="0" smtClean="0"/>
          </a:p>
          <a:p>
            <a:endParaRPr lang="fr-FR" dirty="0"/>
          </a:p>
        </p:txBody>
      </p:sp>
      <p:sp>
        <p:nvSpPr>
          <p:cNvPr id="4" name="Date Placeholder 3"/>
          <p:cNvSpPr>
            <a:spLocks noGrp="1"/>
          </p:cNvSpPr>
          <p:nvPr>
            <p:ph type="dt" sz="half" idx="10"/>
          </p:nvPr>
        </p:nvSpPr>
        <p:spPr/>
        <p:txBody>
          <a:bodyPr/>
          <a:lstStyle/>
          <a:p>
            <a:fld id="{2F204A1C-9E2E-4DEA-A1B8-DE2DDD9B755B}"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40</a:t>
            </a:fld>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RISK FACTORS</a:t>
            </a:r>
            <a:endParaRPr lang="fr-FR" dirty="0"/>
          </a:p>
        </p:txBody>
      </p:sp>
      <p:sp>
        <p:nvSpPr>
          <p:cNvPr id="3" name="Content Placeholder 2"/>
          <p:cNvSpPr>
            <a:spLocks noGrp="1"/>
          </p:cNvSpPr>
          <p:nvPr>
            <p:ph idx="1"/>
          </p:nvPr>
        </p:nvSpPr>
        <p:spPr/>
        <p:txBody>
          <a:bodyPr>
            <a:normAutofit fontScale="92500"/>
          </a:bodyPr>
          <a:lstStyle/>
          <a:p>
            <a:r>
              <a:rPr lang="en-GB" sz="2400" dirty="0" smtClean="0"/>
              <a:t>Immunocopmpromised patients</a:t>
            </a:r>
          </a:p>
          <a:p>
            <a:r>
              <a:rPr lang="en-GB" sz="2400" dirty="0" smtClean="0"/>
              <a:t>Smoking </a:t>
            </a:r>
            <a:r>
              <a:rPr lang="en-GB" sz="2400" dirty="0" err="1" smtClean="0"/>
              <a:t>i.e</a:t>
            </a:r>
            <a:r>
              <a:rPr lang="en-GB" sz="2400" dirty="0" smtClean="0"/>
              <a:t> </a:t>
            </a:r>
            <a:r>
              <a:rPr lang="en-GB" sz="2400" dirty="0" err="1" smtClean="0"/>
              <a:t>cigarrttes</a:t>
            </a:r>
            <a:r>
              <a:rPr lang="en-US" sz="2400" dirty="0" smtClean="0"/>
              <a:t> cigarette smoke disrupts both mucociliary and macrophage activity </a:t>
            </a:r>
            <a:endParaRPr lang="en-GB" sz="2400" dirty="0" smtClean="0"/>
          </a:p>
          <a:p>
            <a:r>
              <a:rPr lang="en-GB" sz="2400" dirty="0" smtClean="0"/>
              <a:t>Depressed cough reflex due to medication ,debilitated state and weak respiratory muscles</a:t>
            </a:r>
          </a:p>
          <a:p>
            <a:r>
              <a:rPr lang="en-GB" sz="2400" dirty="0" smtClean="0"/>
              <a:t>Aspiration of foreign materials into the lungs due to unconsciousness, anaesthesia and abnormal swallowing pattern</a:t>
            </a:r>
          </a:p>
          <a:p>
            <a:r>
              <a:rPr lang="en-GB" sz="2400" dirty="0" smtClean="0"/>
              <a:t>Advanced age</a:t>
            </a:r>
          </a:p>
          <a:p>
            <a:r>
              <a:rPr lang="en-US" sz="2400" dirty="0" smtClean="0"/>
              <a:t>) </a:t>
            </a:r>
            <a:r>
              <a:rPr lang="en-GB" sz="2400" dirty="0" smtClean="0"/>
              <a:t>Alcoholism suppress body reflex and lead to aspiration</a:t>
            </a:r>
          </a:p>
          <a:p>
            <a:r>
              <a:rPr lang="en-GB" sz="2400" dirty="0" smtClean="0"/>
              <a:t>General anaesthesia</a:t>
            </a:r>
          </a:p>
          <a:p>
            <a:r>
              <a:rPr lang="en-GB" sz="2400" dirty="0" smtClean="0"/>
              <a:t>Prolonged immobility</a:t>
            </a:r>
          </a:p>
          <a:p>
            <a:endParaRPr lang="en-US" sz="2400" dirty="0" smtClean="0"/>
          </a:p>
          <a:p>
            <a:endParaRPr lang="en-GB" sz="2400" dirty="0" smtClean="0"/>
          </a:p>
          <a:p>
            <a:endParaRPr lang="fr-FR" sz="2400" dirty="0"/>
          </a:p>
        </p:txBody>
      </p:sp>
      <p:sp>
        <p:nvSpPr>
          <p:cNvPr id="4" name="Date Placeholder 3"/>
          <p:cNvSpPr>
            <a:spLocks noGrp="1"/>
          </p:cNvSpPr>
          <p:nvPr>
            <p:ph type="dt" sz="half" idx="10"/>
          </p:nvPr>
        </p:nvSpPr>
        <p:spPr/>
        <p:txBody>
          <a:bodyPr/>
          <a:lstStyle/>
          <a:p>
            <a:fld id="{184D1956-14BA-44F1-A9B1-8029F186A72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450517-3D80-48BD-943F-F5EFEA2308F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42</a:t>
            </a:fld>
            <a:endParaRPr lang="fr-FR"/>
          </a:p>
        </p:txBody>
      </p:sp>
      <p:sp>
        <p:nvSpPr>
          <p:cNvPr id="3" name="Content Placeholder 2"/>
          <p:cNvSpPr>
            <a:spLocks noGrp="1"/>
          </p:cNvSpPr>
          <p:nvPr>
            <p:ph idx="4294967295"/>
          </p:nvPr>
        </p:nvSpPr>
        <p:spPr>
          <a:xfrm>
            <a:off x="914400" y="1500188"/>
            <a:ext cx="8229600" cy="4525962"/>
          </a:xfrm>
        </p:spPr>
        <p:txBody>
          <a:bodyPr>
            <a:normAutofit fontScale="92500" lnSpcReduction="20000"/>
          </a:bodyPr>
          <a:lstStyle/>
          <a:p>
            <a:r>
              <a:rPr lang="en-US" sz="2400" dirty="0" smtClean="0"/>
              <a:t>Nothing-by-mouth (NPO) status; placement of nasogastric, </a:t>
            </a:r>
            <a:r>
              <a:rPr lang="en-US" sz="2400" dirty="0" err="1" smtClean="0"/>
              <a:t>orogastric</a:t>
            </a:r>
            <a:r>
              <a:rPr lang="en-US" sz="2400" dirty="0" smtClean="0"/>
              <a:t>, or endotracheal tube </a:t>
            </a:r>
          </a:p>
          <a:p>
            <a:r>
              <a:rPr lang="en-US" sz="2400" dirty="0" smtClean="0"/>
              <a:t>Antibiotic therapy (in very ill people, the oropharynx is likely to be colonized by gram-negative bacteria</a:t>
            </a:r>
          </a:p>
          <a:p>
            <a:r>
              <a:rPr lang="en-US" sz="2400" dirty="0" smtClean="0"/>
              <a:t>Conditions that produce mucus or bronchial obstruction and interfere with normal lung drainage (</a:t>
            </a:r>
            <a:r>
              <a:rPr lang="en-US" sz="2400" dirty="0" err="1" smtClean="0"/>
              <a:t>eg</a:t>
            </a:r>
            <a:r>
              <a:rPr lang="en-US" sz="2400" dirty="0" smtClean="0"/>
              <a:t>, cancer, cigarette smoking, COPD</a:t>
            </a:r>
          </a:p>
          <a:p>
            <a:r>
              <a:rPr lang="en-US" sz="2400" dirty="0" smtClean="0"/>
              <a:t>       </a:t>
            </a:r>
            <a:r>
              <a:rPr lang="en-US" sz="2400" b="1" dirty="0" smtClean="0"/>
              <a:t>CHILDREN</a:t>
            </a:r>
          </a:p>
          <a:p>
            <a:r>
              <a:rPr lang="en-US" sz="2400" dirty="0" smtClean="0"/>
              <a:t>Bacterial or viral URTI</a:t>
            </a:r>
            <a:endParaRPr lang="fr-FR" sz="2400" dirty="0" smtClean="0"/>
          </a:p>
          <a:p>
            <a:r>
              <a:rPr lang="en-GB" sz="2400" dirty="0" smtClean="0"/>
              <a:t>Prematurity</a:t>
            </a:r>
          </a:p>
          <a:p>
            <a:r>
              <a:rPr lang="en-GB" sz="2400" dirty="0" smtClean="0"/>
              <a:t>Inborn lung or heart disease</a:t>
            </a:r>
          </a:p>
          <a:p>
            <a:r>
              <a:rPr lang="en-GB" sz="2400" dirty="0" smtClean="0"/>
              <a:t>Impaired immune system</a:t>
            </a:r>
          </a:p>
          <a:p>
            <a:r>
              <a:rPr lang="en-GB" sz="2400" dirty="0" smtClean="0"/>
              <a:t>Cystic fibrosis </a:t>
            </a:r>
          </a:p>
          <a:p>
            <a:r>
              <a:rPr lang="en-GB" sz="2400" dirty="0" smtClean="0"/>
              <a:t>Sickle cell disease</a:t>
            </a:r>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rPr>
              <a:t>CLINICAL MANIFESTATIONS</a:t>
            </a:r>
            <a:endParaRPr lang="fr-FR" sz="24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sz="2600" dirty="0" smtClean="0"/>
              <a:t>Sudden onset of chills, fever</a:t>
            </a:r>
          </a:p>
          <a:p>
            <a:r>
              <a:rPr lang="en-GB" sz="2600" dirty="0" smtClean="0"/>
              <a:t>Pleuritic chest pain aggravated by deep breathing and coughing</a:t>
            </a:r>
          </a:p>
          <a:p>
            <a:r>
              <a:rPr lang="en-GB" sz="2600" dirty="0" smtClean="0"/>
              <a:t>Dyspnea </a:t>
            </a:r>
          </a:p>
          <a:p>
            <a:r>
              <a:rPr lang="en-GB" sz="2600" dirty="0" smtClean="0"/>
              <a:t>Cough with and without sputum</a:t>
            </a:r>
          </a:p>
          <a:p>
            <a:r>
              <a:rPr lang="en-GB" sz="2600" dirty="0" smtClean="0"/>
              <a:t>Reduced breath sounds and crackles, dullness</a:t>
            </a:r>
          </a:p>
          <a:p>
            <a:r>
              <a:rPr lang="en-GB" sz="2600" dirty="0" smtClean="0"/>
              <a:t>On percussion</a:t>
            </a:r>
          </a:p>
          <a:p>
            <a:r>
              <a:rPr lang="en-GB" sz="2600" dirty="0" smtClean="0"/>
              <a:t>Fatigue, nasal congestion</a:t>
            </a:r>
          </a:p>
          <a:p>
            <a:r>
              <a:rPr lang="en-GB" sz="2600" dirty="0" smtClean="0"/>
              <a:t>Mucoid or mucopurulentsputum after few days</a:t>
            </a:r>
          </a:p>
          <a:p>
            <a:r>
              <a:rPr lang="en-GB" sz="2600" dirty="0" smtClean="0"/>
              <a:t>Cyanosis in severe </a:t>
            </a:r>
          </a:p>
          <a:p>
            <a:endParaRPr lang="fr-FR" dirty="0"/>
          </a:p>
        </p:txBody>
      </p:sp>
      <p:sp>
        <p:nvSpPr>
          <p:cNvPr id="4" name="Date Placeholder 3"/>
          <p:cNvSpPr>
            <a:spLocks noGrp="1"/>
          </p:cNvSpPr>
          <p:nvPr>
            <p:ph type="dt" sz="half" idx="10"/>
          </p:nvPr>
        </p:nvSpPr>
        <p:spPr/>
        <p:txBody>
          <a:bodyPr/>
          <a:lstStyle/>
          <a:p>
            <a:fld id="{1FEEDA21-6AA9-42CC-820F-0D9784657111}"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Calibri" pitchFamily="34" charset="0"/>
              </a:rPr>
              <a:t>MEDICAL MANAGEMENT</a:t>
            </a:r>
            <a:endParaRPr lang="fr-FR" sz="2400" dirty="0">
              <a:solidFill>
                <a:srgbClr val="FF0000"/>
              </a:solidFill>
              <a:latin typeface="Calibri" pitchFamily="34" charset="0"/>
            </a:endParaRPr>
          </a:p>
        </p:txBody>
      </p:sp>
      <p:sp>
        <p:nvSpPr>
          <p:cNvPr id="3" name="Content Placeholder 2"/>
          <p:cNvSpPr>
            <a:spLocks noGrp="1"/>
          </p:cNvSpPr>
          <p:nvPr>
            <p:ph idx="1"/>
          </p:nvPr>
        </p:nvSpPr>
        <p:spPr/>
        <p:txBody>
          <a:bodyPr>
            <a:normAutofit/>
          </a:bodyPr>
          <a:lstStyle/>
          <a:p>
            <a:r>
              <a:rPr lang="en-GB" sz="2400" dirty="0" smtClean="0"/>
              <a:t>Administer o2 incase of hypoxemia</a:t>
            </a:r>
          </a:p>
          <a:p>
            <a:r>
              <a:rPr lang="en-GB" sz="2400" dirty="0" smtClean="0"/>
              <a:t>In severe cases nebulise with combivent, dexamethasone, salbutamol</a:t>
            </a:r>
          </a:p>
          <a:p>
            <a:r>
              <a:rPr lang="en-GB" sz="2400" dirty="0" smtClean="0"/>
              <a:t>In severe case respiratory support is required </a:t>
            </a:r>
            <a:r>
              <a:rPr lang="en-GB" sz="2400" dirty="0" err="1" smtClean="0"/>
              <a:t>i.e</a:t>
            </a:r>
            <a:r>
              <a:rPr lang="en-GB" sz="2400" dirty="0" smtClean="0"/>
              <a:t> endotracheal intubation and mechanical ventilation</a:t>
            </a:r>
          </a:p>
          <a:p>
            <a:r>
              <a:rPr lang="en-GB" sz="2400" dirty="0" smtClean="0"/>
              <a:t>Antibiotic therapy </a:t>
            </a:r>
            <a:r>
              <a:rPr lang="en-GB" sz="2400" dirty="0" err="1" smtClean="0"/>
              <a:t>i.e</a:t>
            </a:r>
            <a:r>
              <a:rPr lang="en-GB" sz="2400" dirty="0" smtClean="0"/>
              <a:t> ceftriaxone, amoxicillin</a:t>
            </a:r>
          </a:p>
          <a:p>
            <a:r>
              <a:rPr lang="en-GB" sz="2400" dirty="0" smtClean="0"/>
              <a:t>X-pen and gentamycin</a:t>
            </a:r>
          </a:p>
          <a:p>
            <a:r>
              <a:rPr lang="en-GB" sz="2400" dirty="0" smtClean="0"/>
              <a:t>Antipyretics and analgesicsi.e parecetamol, diclofenac</a:t>
            </a:r>
          </a:p>
          <a:p>
            <a:r>
              <a:rPr lang="en-GB" sz="2400" dirty="0" smtClean="0"/>
              <a:t>Antihistamines and nasal decongestants may be administered</a:t>
            </a:r>
            <a:endParaRPr lang="fr-FR" sz="2400" dirty="0"/>
          </a:p>
        </p:txBody>
      </p:sp>
      <p:sp>
        <p:nvSpPr>
          <p:cNvPr id="4" name="Date Placeholder 3"/>
          <p:cNvSpPr>
            <a:spLocks noGrp="1"/>
          </p:cNvSpPr>
          <p:nvPr>
            <p:ph type="dt" sz="half" idx="10"/>
          </p:nvPr>
        </p:nvSpPr>
        <p:spPr/>
        <p:txBody>
          <a:bodyPr/>
          <a:lstStyle/>
          <a:p>
            <a:fld id="{449A6C08-73C0-44A9-93C3-CCA9D6A9DE4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NURSING MANAGEMENT</a:t>
            </a:r>
            <a:endParaRPr lang="fr-FR" sz="2400" dirty="0">
              <a:latin typeface="+mn-lt"/>
            </a:endParaRPr>
          </a:p>
        </p:txBody>
      </p:sp>
      <p:sp>
        <p:nvSpPr>
          <p:cNvPr id="3" name="Content Placeholder 2"/>
          <p:cNvSpPr>
            <a:spLocks noGrp="1"/>
          </p:cNvSpPr>
          <p:nvPr>
            <p:ph idx="1"/>
          </p:nvPr>
        </p:nvSpPr>
        <p:spPr/>
        <p:txBody>
          <a:bodyPr>
            <a:normAutofit fontScale="92500" lnSpcReduction="20000"/>
          </a:bodyPr>
          <a:lstStyle/>
          <a:p>
            <a:r>
              <a:rPr lang="en-GB" sz="2400" dirty="0" smtClean="0"/>
              <a:t>Take history and perform physical exam to assess the severity</a:t>
            </a:r>
          </a:p>
          <a:p>
            <a:r>
              <a:rPr lang="en-GB" sz="2400" dirty="0" smtClean="0"/>
              <a:t>Assess the CAB(Circulatory, airway and breathing)</a:t>
            </a:r>
          </a:p>
          <a:p>
            <a:r>
              <a:rPr lang="en-GB" sz="2400" dirty="0" smtClean="0"/>
              <a:t> administer O2 as prescribed via mask or nasal catheter</a:t>
            </a:r>
          </a:p>
          <a:p>
            <a:r>
              <a:rPr lang="en-GB" sz="2400" dirty="0" smtClean="0"/>
              <a:t>Improve airway patency by removing secretions through nebulisation, suctioning and encouraging hydration</a:t>
            </a:r>
          </a:p>
          <a:p>
            <a:r>
              <a:rPr lang="en-GB" sz="2400" dirty="0" smtClean="0"/>
              <a:t>Improve breathing pattern by proper positioning in a semi fowlers position, </a:t>
            </a:r>
          </a:p>
          <a:p>
            <a:r>
              <a:rPr lang="en-GB" sz="2400" dirty="0" err="1" smtClean="0"/>
              <a:t>Adminster</a:t>
            </a:r>
            <a:r>
              <a:rPr lang="en-GB" sz="2400" dirty="0" smtClean="0"/>
              <a:t> </a:t>
            </a:r>
            <a:r>
              <a:rPr lang="en-GB" sz="2400" dirty="0" err="1" smtClean="0"/>
              <a:t>antibotics</a:t>
            </a:r>
            <a:r>
              <a:rPr lang="en-GB" sz="2400" dirty="0" smtClean="0"/>
              <a:t> </a:t>
            </a:r>
            <a:r>
              <a:rPr lang="en-GB" sz="2400" dirty="0" err="1" smtClean="0"/>
              <a:t>i.e</a:t>
            </a:r>
            <a:r>
              <a:rPr lang="en-GB" sz="2400" dirty="0" smtClean="0"/>
              <a:t> benzyl </a:t>
            </a:r>
            <a:r>
              <a:rPr lang="en-GB" sz="2400" dirty="0" err="1" smtClean="0"/>
              <a:t>pencillin</a:t>
            </a:r>
            <a:r>
              <a:rPr lang="en-GB" sz="2400" dirty="0" smtClean="0"/>
              <a:t> 2mg units start</a:t>
            </a:r>
          </a:p>
          <a:p>
            <a:r>
              <a:rPr lang="en-GB" sz="2400" dirty="0" smtClean="0"/>
              <a:t>Continually monitor for signs of improvement  by assessing respirations, breathing patterns, presence of secretions, use of accessory muscles, any abnormalities in VS, and auscultations  of breath sounds</a:t>
            </a:r>
          </a:p>
          <a:p>
            <a:r>
              <a:rPr lang="en-GB" sz="2400" dirty="0" err="1" smtClean="0"/>
              <a:t>Adminster</a:t>
            </a:r>
            <a:r>
              <a:rPr lang="en-GB" sz="2400" dirty="0" smtClean="0"/>
              <a:t> antipyretics incase of fever and analgesics for pain</a:t>
            </a:r>
            <a:endParaRPr lang="fr-FR" sz="2400" dirty="0"/>
          </a:p>
        </p:txBody>
      </p:sp>
      <p:sp>
        <p:nvSpPr>
          <p:cNvPr id="4" name="Date Placeholder 3"/>
          <p:cNvSpPr>
            <a:spLocks noGrp="1"/>
          </p:cNvSpPr>
          <p:nvPr>
            <p:ph type="dt" sz="half" idx="10"/>
          </p:nvPr>
        </p:nvSpPr>
        <p:spPr/>
        <p:txBody>
          <a:bodyPr/>
          <a:lstStyle/>
          <a:p>
            <a:fld id="{181988AD-B06A-4241-A1F6-83969B55EE1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45</a:t>
            </a:fld>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CT</a:t>
            </a:r>
            <a:endParaRPr lang="fr-FR" sz="2400" dirty="0">
              <a:latin typeface="+mn-lt"/>
            </a:endParaRPr>
          </a:p>
        </p:txBody>
      </p:sp>
      <p:sp>
        <p:nvSpPr>
          <p:cNvPr id="3" name="Content Placeholder 2"/>
          <p:cNvSpPr>
            <a:spLocks noGrp="1"/>
          </p:cNvSpPr>
          <p:nvPr>
            <p:ph idx="1"/>
          </p:nvPr>
        </p:nvSpPr>
        <p:spPr/>
        <p:txBody>
          <a:bodyPr>
            <a:normAutofit fontScale="92500"/>
          </a:bodyPr>
          <a:lstStyle/>
          <a:p>
            <a:r>
              <a:rPr lang="en-GB" dirty="0" smtClean="0"/>
              <a:t>P</a:t>
            </a:r>
            <a:r>
              <a:rPr lang="en-GB" sz="2400" dirty="0" smtClean="0"/>
              <a:t>romote activity tolerance  by ensuring bed rest and avoid overexertion that may aggrevate the symptoms</a:t>
            </a:r>
          </a:p>
          <a:p>
            <a:r>
              <a:rPr lang="en-GB" sz="2400" dirty="0" smtClean="0"/>
              <a:t>Administer fluid as prescribed and promote fluid intake because of increased workload imposed by labored breathing, ,  and fever</a:t>
            </a:r>
          </a:p>
          <a:p>
            <a:r>
              <a:rPr lang="en-GB" sz="2400" dirty="0" smtClean="0"/>
              <a:t>Continually asses for signs of respiratory distress </a:t>
            </a:r>
            <a:r>
              <a:rPr lang="en-GB" sz="2400" dirty="0" err="1" smtClean="0"/>
              <a:t>i.e</a:t>
            </a:r>
            <a:r>
              <a:rPr lang="en-GB" sz="2400" dirty="0" smtClean="0"/>
              <a:t> cyanosis and  difficult in breathing</a:t>
            </a:r>
          </a:p>
          <a:p>
            <a:r>
              <a:rPr lang="en-GB" sz="2400" dirty="0" smtClean="0"/>
              <a:t>Monitor for complications i.e. Shock, respiratory failure, atelectasis and inform the doctor</a:t>
            </a:r>
          </a:p>
          <a:p>
            <a:r>
              <a:rPr lang="en-GB" sz="2400" dirty="0" smtClean="0"/>
              <a:t>Nurse the patient in  a well humidified environment</a:t>
            </a:r>
          </a:p>
          <a:p>
            <a:r>
              <a:rPr lang="en-GB" sz="2400" dirty="0" smtClean="0"/>
              <a:t>Teach patient to avoid irritants i.e. Smoke, pollutants, excessive alcohol intake and overexertion</a:t>
            </a:r>
          </a:p>
          <a:p>
            <a:endParaRPr lang="fr-FR" dirty="0"/>
          </a:p>
        </p:txBody>
      </p:sp>
      <p:sp>
        <p:nvSpPr>
          <p:cNvPr id="4" name="Date Placeholder 3"/>
          <p:cNvSpPr>
            <a:spLocks noGrp="1"/>
          </p:cNvSpPr>
          <p:nvPr>
            <p:ph type="dt" sz="half" idx="10"/>
          </p:nvPr>
        </p:nvSpPr>
        <p:spPr/>
        <p:txBody>
          <a:bodyPr/>
          <a:lstStyle/>
          <a:p>
            <a:fld id="{995F0D21-8120-423C-A4F9-1414769173C6}"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46</a:t>
            </a:fld>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COMPLICATIONS</a:t>
            </a:r>
            <a:endParaRPr lang="fr-FR" sz="2400" dirty="0">
              <a:solidFill>
                <a:srgbClr val="FF0000"/>
              </a:solidFill>
              <a:latin typeface="+mn-lt"/>
            </a:endParaRPr>
          </a:p>
        </p:txBody>
      </p:sp>
      <p:sp>
        <p:nvSpPr>
          <p:cNvPr id="3" name="Content Placeholder 2"/>
          <p:cNvSpPr>
            <a:spLocks noGrp="1"/>
          </p:cNvSpPr>
          <p:nvPr>
            <p:ph idx="1"/>
          </p:nvPr>
        </p:nvSpPr>
        <p:spPr/>
        <p:txBody>
          <a:bodyPr/>
          <a:lstStyle/>
          <a:p>
            <a:r>
              <a:rPr lang="en-GB" dirty="0" smtClean="0"/>
              <a:t>Shock and respiratory failure</a:t>
            </a:r>
          </a:p>
          <a:p>
            <a:r>
              <a:rPr lang="en-GB" dirty="0" smtClean="0"/>
              <a:t>Atelectasis and pleural effusion</a:t>
            </a:r>
          </a:p>
          <a:p>
            <a:r>
              <a:rPr lang="en-GB" dirty="0" smtClean="0"/>
              <a:t>Super infection</a:t>
            </a:r>
          </a:p>
          <a:p>
            <a:r>
              <a:rPr lang="en-GB" dirty="0" smtClean="0"/>
              <a:t>meningitis</a:t>
            </a:r>
            <a:endParaRPr lang="fr-FR" dirty="0"/>
          </a:p>
        </p:txBody>
      </p:sp>
      <p:sp>
        <p:nvSpPr>
          <p:cNvPr id="4" name="Date Placeholder 3"/>
          <p:cNvSpPr>
            <a:spLocks noGrp="1"/>
          </p:cNvSpPr>
          <p:nvPr>
            <p:ph type="dt" sz="half" idx="10"/>
          </p:nvPr>
        </p:nvSpPr>
        <p:spPr/>
        <p:txBody>
          <a:bodyPr/>
          <a:lstStyle/>
          <a:p>
            <a:fld id="{5CF13EFC-45AA-4EF0-9FA3-ADC52E7E300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47</a:t>
            </a:fld>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LUNG ABCESS</a:t>
            </a:r>
            <a:endParaRPr lang="fr-FR" sz="24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US" dirty="0" smtClean="0"/>
              <a:t> is a localized necrotic lesion of the lung parenchyma containing purulent material that collapses and forms a cavity. </a:t>
            </a:r>
          </a:p>
          <a:p>
            <a:endParaRPr lang="fr-FR" dirty="0"/>
          </a:p>
        </p:txBody>
      </p:sp>
      <p:sp>
        <p:nvSpPr>
          <p:cNvPr id="4" name="Date Placeholder 3"/>
          <p:cNvSpPr>
            <a:spLocks noGrp="1"/>
          </p:cNvSpPr>
          <p:nvPr>
            <p:ph type="dt" sz="half" idx="10"/>
          </p:nvPr>
        </p:nvSpPr>
        <p:spPr/>
        <p:txBody>
          <a:bodyPr/>
          <a:lstStyle/>
          <a:p>
            <a:fld id="{DAF97CA6-A577-44B2-A673-310C809F274E}"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48</a:t>
            </a:fld>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Pathophysiology</a:t>
            </a:r>
            <a:br>
              <a:rPr lang="en-US" dirty="0" smtClean="0"/>
            </a:br>
            <a:endParaRPr lang="fr-FR" dirty="0"/>
          </a:p>
        </p:txBody>
      </p:sp>
      <p:sp>
        <p:nvSpPr>
          <p:cNvPr id="3" name="Content Placeholder 2"/>
          <p:cNvSpPr>
            <a:spLocks noGrp="1"/>
          </p:cNvSpPr>
          <p:nvPr>
            <p:ph idx="1"/>
          </p:nvPr>
        </p:nvSpPr>
        <p:spPr/>
        <p:txBody>
          <a:bodyPr>
            <a:normAutofit fontScale="25000" lnSpcReduction="20000"/>
          </a:bodyPr>
          <a:lstStyle/>
          <a:p>
            <a:pPr>
              <a:buNone/>
            </a:pPr>
            <a:endParaRPr lang="en-US" dirty="0" smtClean="0"/>
          </a:p>
          <a:p>
            <a:r>
              <a:rPr lang="en-US" sz="9600" dirty="0" smtClean="0"/>
              <a:t>Most lung abscesses are a complication of bacterial pneumonia or are caused by aspiration of oral anaerobes into the lung. Abscesses also may occur secondary to mechanical or functional obstruction of the bronchi by a tumor, foreign body, or bronchial stenosis, or from necrotizing pneumonias, TB, pulmonary embolism, or chest trauma. </a:t>
            </a:r>
          </a:p>
          <a:p>
            <a:r>
              <a:rPr lang="en-US" sz="9600" dirty="0" smtClean="0"/>
              <a:t>Most abscesses are found in areas of the lung that may be affected by aspiration.. If the bronchus is involved, the purulent contents are expectorated continuously in the form of sputum. If the pleura is involved, an empyema results The organisms frequently associated with lung abscesses are </a:t>
            </a:r>
            <a:r>
              <a:rPr lang="en-US" sz="9600" dirty="0" smtClean="0">
                <a:solidFill>
                  <a:srgbClr val="FF0000"/>
                </a:solidFill>
              </a:rPr>
              <a:t>S. </a:t>
            </a:r>
            <a:r>
              <a:rPr lang="en-US" sz="9600" dirty="0" err="1" smtClean="0">
                <a:solidFill>
                  <a:srgbClr val="FF0000"/>
                </a:solidFill>
              </a:rPr>
              <a:t>aureus</a:t>
            </a:r>
            <a:r>
              <a:rPr lang="en-US" sz="9600" dirty="0" smtClean="0">
                <a:solidFill>
                  <a:srgbClr val="FF0000"/>
                </a:solidFill>
              </a:rPr>
              <a:t>, </a:t>
            </a:r>
            <a:r>
              <a:rPr lang="en-US" sz="9600" dirty="0" err="1" smtClean="0">
                <a:solidFill>
                  <a:srgbClr val="FF0000"/>
                </a:solidFill>
              </a:rPr>
              <a:t>Klebsiella</a:t>
            </a:r>
            <a:r>
              <a:rPr lang="en-US" sz="9600" dirty="0" smtClean="0">
                <a:solidFill>
                  <a:srgbClr val="FF0000"/>
                </a:solidFill>
              </a:rPr>
              <a:t>, and other gram-negative species</a:t>
            </a:r>
          </a:p>
          <a:p>
            <a:endParaRPr lang="en-US" sz="5100" dirty="0" smtClean="0"/>
          </a:p>
          <a:p>
            <a:endParaRPr lang="en-US" dirty="0" smtClean="0"/>
          </a:p>
          <a:p>
            <a:endParaRPr lang="fr-FR" dirty="0"/>
          </a:p>
        </p:txBody>
      </p:sp>
      <p:sp>
        <p:nvSpPr>
          <p:cNvPr id="4" name="Date Placeholder 3"/>
          <p:cNvSpPr>
            <a:spLocks noGrp="1"/>
          </p:cNvSpPr>
          <p:nvPr>
            <p:ph type="dt" sz="half" idx="10"/>
          </p:nvPr>
        </p:nvSpPr>
        <p:spPr/>
        <p:txBody>
          <a:bodyPr/>
          <a:lstStyle/>
          <a:p>
            <a:fld id="{F3116994-BFC1-46F8-82A1-5D0B17E7743E}"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49</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ANATOMY AND PHYSIOLOGY</a:t>
            </a:r>
            <a:endParaRPr lang="fr-FR" sz="2400" dirty="0"/>
          </a:p>
        </p:txBody>
      </p:sp>
      <p:sp>
        <p:nvSpPr>
          <p:cNvPr id="3" name="Content Placeholder 2"/>
          <p:cNvSpPr>
            <a:spLocks noGrp="1"/>
          </p:cNvSpPr>
          <p:nvPr>
            <p:ph idx="1"/>
          </p:nvPr>
        </p:nvSpPr>
        <p:spPr/>
        <p:txBody>
          <a:bodyPr>
            <a:normAutofit fontScale="85000" lnSpcReduction="10000"/>
          </a:bodyPr>
          <a:lstStyle/>
          <a:p>
            <a:r>
              <a:rPr lang="en-GB" sz="2400" dirty="0" smtClean="0"/>
              <a:t>Composed  of upper and lower respiratory  system</a:t>
            </a:r>
          </a:p>
          <a:p>
            <a:r>
              <a:rPr lang="en-GB" sz="2400" dirty="0" smtClean="0"/>
              <a:t>Together the two are responsible for ventilation</a:t>
            </a:r>
          </a:p>
          <a:p>
            <a:r>
              <a:rPr lang="en-GB" sz="2400" dirty="0" smtClean="0"/>
              <a:t>External respiration is responsible for exchange of gases between blood and the lungs</a:t>
            </a:r>
          </a:p>
          <a:p>
            <a:r>
              <a:rPr lang="en-GB" sz="2400" dirty="0" smtClean="0"/>
              <a:t>Internal respiration involves exchange of gases between cells and blood</a:t>
            </a:r>
          </a:p>
          <a:p>
            <a:r>
              <a:rPr lang="en-GB" sz="2400" dirty="0">
                <a:solidFill>
                  <a:srgbClr val="FF0000"/>
                </a:solidFill>
              </a:rPr>
              <a:t> </a:t>
            </a:r>
            <a:r>
              <a:rPr lang="en-GB" sz="2400" dirty="0" smtClean="0">
                <a:solidFill>
                  <a:srgbClr val="FF0000"/>
                </a:solidFill>
              </a:rPr>
              <a:t>     UPPER RESPIRATORY  TRACT</a:t>
            </a:r>
          </a:p>
          <a:p>
            <a:r>
              <a:rPr lang="en-GB" sz="2400" dirty="0" smtClean="0"/>
              <a:t>            FUNCTIONS</a:t>
            </a:r>
          </a:p>
          <a:p>
            <a:r>
              <a:rPr lang="en-GB" sz="2400" dirty="0" smtClean="0"/>
              <a:t>Protect respiratory system from infection and from foreign body inhalation through sneezing, coughing and spasm</a:t>
            </a:r>
          </a:p>
          <a:p>
            <a:r>
              <a:rPr lang="en-GB" sz="2400" dirty="0" smtClean="0"/>
              <a:t>Warms and filters inspired air so that lower respiratory tract accomplishes  gas exchange</a:t>
            </a:r>
          </a:p>
          <a:p>
            <a:r>
              <a:rPr lang="en-GB" sz="2400" dirty="0" smtClean="0"/>
              <a:t>Humidification of air</a:t>
            </a:r>
          </a:p>
          <a:p>
            <a:r>
              <a:rPr lang="en-GB" sz="2400" dirty="0" smtClean="0"/>
              <a:t>Passage way of air into the lower respiratory system </a:t>
            </a:r>
          </a:p>
          <a:p>
            <a:endParaRPr lang="fr-FR" sz="2400" dirty="0"/>
          </a:p>
        </p:txBody>
      </p:sp>
      <p:sp>
        <p:nvSpPr>
          <p:cNvPr id="4" name="Date Placeholder 3"/>
          <p:cNvSpPr>
            <a:spLocks noGrp="1"/>
          </p:cNvSpPr>
          <p:nvPr>
            <p:ph type="dt" sz="half" idx="10"/>
          </p:nvPr>
        </p:nvSpPr>
        <p:spPr/>
        <p:txBody>
          <a:bodyPr/>
          <a:lstStyle/>
          <a:p>
            <a:fld id="{7BCA8015-779F-4997-B28A-284D2BC07875}"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RISK FACTORS</a:t>
            </a:r>
            <a:endParaRPr lang="fr-FR" sz="2400" dirty="0">
              <a:latin typeface="+mn-lt"/>
            </a:endParaRPr>
          </a:p>
        </p:txBody>
      </p:sp>
      <p:sp>
        <p:nvSpPr>
          <p:cNvPr id="3" name="Content Placeholder 2"/>
          <p:cNvSpPr>
            <a:spLocks noGrp="1"/>
          </p:cNvSpPr>
          <p:nvPr>
            <p:ph idx="1"/>
          </p:nvPr>
        </p:nvSpPr>
        <p:spPr/>
        <p:txBody>
          <a:bodyPr>
            <a:normAutofit fontScale="92500"/>
          </a:bodyPr>
          <a:lstStyle/>
          <a:p>
            <a:r>
              <a:rPr lang="en-US" dirty="0" smtClean="0"/>
              <a:t>It is generally caused by aspiration of anaerobic bacteria. </a:t>
            </a:r>
          </a:p>
          <a:p>
            <a:r>
              <a:rPr lang="en-US" dirty="0" smtClean="0"/>
              <a:t>Patients who have impaired cough reﬂexes and cannot close the glottis, or those with swallowing difficulties, are at risk for aspirating foreign material and developing a lung abscess.</a:t>
            </a:r>
          </a:p>
          <a:p>
            <a:r>
              <a:rPr lang="en-US" dirty="0" smtClean="0"/>
              <a:t>  patient with central nervous system disorders (seizure, stroke), drug addiction, alcoholism, esophageal disease, or compromised immune function, those without teeth,  patients receiving nasogastric tube feedings </a:t>
            </a:r>
          </a:p>
          <a:p>
            <a:r>
              <a:rPr lang="en-US" dirty="0" smtClean="0"/>
              <a:t> those with an altered state of consciousness from anesthesia.</a:t>
            </a:r>
            <a:endParaRPr lang="fr-FR" dirty="0"/>
          </a:p>
        </p:txBody>
      </p:sp>
      <p:sp>
        <p:nvSpPr>
          <p:cNvPr id="4" name="Date Placeholder 3"/>
          <p:cNvSpPr>
            <a:spLocks noGrp="1"/>
          </p:cNvSpPr>
          <p:nvPr>
            <p:ph type="dt" sz="half" idx="10"/>
          </p:nvPr>
        </p:nvSpPr>
        <p:spPr/>
        <p:txBody>
          <a:bodyPr/>
          <a:lstStyle/>
          <a:p>
            <a:fld id="{0B2FCA7C-750D-4DB4-A937-734FBCBF3B8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50</a:t>
            </a:fld>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US" sz="2400" b="1" u="sng" dirty="0" smtClean="0"/>
              <a:t>THE CLINICAL MANIFESTATIONS</a:t>
            </a:r>
            <a:endParaRPr lang="fr-FR" sz="2400" b="1" u="sng" dirty="0"/>
          </a:p>
        </p:txBody>
      </p:sp>
      <p:sp>
        <p:nvSpPr>
          <p:cNvPr id="3" name="Content Placeholder 2"/>
          <p:cNvSpPr>
            <a:spLocks noGrp="1"/>
          </p:cNvSpPr>
          <p:nvPr>
            <p:ph idx="1"/>
          </p:nvPr>
        </p:nvSpPr>
        <p:spPr/>
        <p:txBody>
          <a:bodyPr>
            <a:normAutofit/>
          </a:bodyPr>
          <a:lstStyle/>
          <a:p>
            <a:r>
              <a:rPr lang="en-US" sz="2400" dirty="0" smtClean="0"/>
              <a:t> may vary from a mild productive cough to acute illness</a:t>
            </a:r>
          </a:p>
          <a:p>
            <a:r>
              <a:rPr lang="en-US" sz="2400" dirty="0" smtClean="0"/>
              <a:t>fever and a productive cough with moderate to copious amounts of foul smelling, often bloody, sputum.</a:t>
            </a:r>
          </a:p>
          <a:p>
            <a:r>
              <a:rPr lang="en-US" sz="2400" dirty="0" smtClean="0"/>
              <a:t> Leukocytosis may be present.</a:t>
            </a:r>
          </a:p>
          <a:p>
            <a:r>
              <a:rPr lang="en-US" sz="2400" dirty="0" smtClean="0"/>
              <a:t> dull chest pain,</a:t>
            </a:r>
          </a:p>
          <a:p>
            <a:r>
              <a:rPr lang="en-US" sz="2400" dirty="0" smtClean="0"/>
              <a:t> Dyspnea, weakness, anorexia, and weight loss are common. Fever and cough may develop insidiously and may have been present for several weeks before diagnosis</a:t>
            </a:r>
            <a:endParaRPr lang="fr-FR" sz="2400" dirty="0"/>
          </a:p>
        </p:txBody>
      </p:sp>
      <p:sp>
        <p:nvSpPr>
          <p:cNvPr id="4" name="Date Placeholder 3"/>
          <p:cNvSpPr>
            <a:spLocks noGrp="1"/>
          </p:cNvSpPr>
          <p:nvPr>
            <p:ph type="dt" sz="half" idx="10"/>
          </p:nvPr>
        </p:nvSpPr>
        <p:spPr/>
        <p:txBody>
          <a:bodyPr/>
          <a:lstStyle/>
          <a:p>
            <a:fld id="{55D5C27A-1AEC-4827-A98B-6FDE6ACC846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51</a:t>
            </a:fld>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Prevention</a:t>
            </a:r>
            <a:r>
              <a:rPr lang="en-US" dirty="0" smtClean="0"/>
              <a:t/>
            </a:r>
            <a:br>
              <a:rPr lang="en-US" dirty="0" smtClean="0"/>
            </a:br>
            <a:endParaRPr lang="fr-FR" dirty="0"/>
          </a:p>
        </p:txBody>
      </p:sp>
      <p:sp>
        <p:nvSpPr>
          <p:cNvPr id="3" name="Content Placeholder 2"/>
          <p:cNvSpPr>
            <a:spLocks noGrp="1"/>
          </p:cNvSpPr>
          <p:nvPr>
            <p:ph idx="1"/>
          </p:nvPr>
        </p:nvSpPr>
        <p:spPr/>
        <p:txBody>
          <a:bodyPr>
            <a:normAutofit/>
          </a:bodyPr>
          <a:lstStyle/>
          <a:p>
            <a:r>
              <a:rPr lang="en-US" dirty="0" smtClean="0"/>
              <a:t>The following measures will reduce the risk of lung abscess:</a:t>
            </a:r>
          </a:p>
          <a:p>
            <a:pPr>
              <a:buNone/>
            </a:pPr>
            <a:r>
              <a:rPr lang="en-US" dirty="0" smtClean="0"/>
              <a:t> • Appropriate antibiotic therapy before any dental procedures in patients who must have teeth extracted while their gums and teeth are infected </a:t>
            </a:r>
          </a:p>
          <a:p>
            <a:pPr>
              <a:buNone/>
            </a:pPr>
            <a:r>
              <a:rPr lang="en-US" dirty="0" smtClean="0"/>
              <a:t>• Adequate dental and oral hygiene, because anaerobic bacteria play a role in the pathogenesis of lung abscess</a:t>
            </a:r>
          </a:p>
          <a:p>
            <a:pPr>
              <a:buNone/>
            </a:pPr>
            <a:r>
              <a:rPr lang="en-US" dirty="0" smtClean="0"/>
              <a:t> • Appropriate antimicrobial therapy for patients with pneumonia</a:t>
            </a:r>
          </a:p>
          <a:p>
            <a:endParaRPr lang="fr-FR" dirty="0"/>
          </a:p>
        </p:txBody>
      </p:sp>
      <p:sp>
        <p:nvSpPr>
          <p:cNvPr id="4" name="Date Placeholder 3"/>
          <p:cNvSpPr>
            <a:spLocks noGrp="1"/>
          </p:cNvSpPr>
          <p:nvPr>
            <p:ph type="dt" sz="half" idx="10"/>
          </p:nvPr>
        </p:nvSpPr>
        <p:spPr/>
        <p:txBody>
          <a:bodyPr/>
          <a:lstStyle/>
          <a:p>
            <a:fld id="{5CF4249E-DDAA-49DF-8A03-9A0680CF0EE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52</a:t>
            </a:fld>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latin typeface="+mn-lt"/>
              </a:rPr>
              <a:t>MEDICAL MANAGEMENT</a:t>
            </a: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32500" lnSpcReduction="20000"/>
          </a:bodyPr>
          <a:lstStyle/>
          <a:p>
            <a:r>
              <a:rPr lang="en-US" sz="7400" dirty="0" smtClean="0"/>
              <a:t>Intravenous antimicrobial therapy depends on the results of he sputum culture and sensitivity and is administered for an extended period i.e.  Penicillin G or </a:t>
            </a:r>
            <a:r>
              <a:rPr lang="en-US" sz="7400" dirty="0" err="1" smtClean="0"/>
              <a:t>clindamycin</a:t>
            </a:r>
            <a:r>
              <a:rPr lang="en-US" sz="7400" dirty="0" smtClean="0"/>
              <a:t>, followed by penicillin with </a:t>
            </a:r>
            <a:r>
              <a:rPr lang="en-US" sz="7400" dirty="0" err="1" smtClean="0"/>
              <a:t>metronidazole</a:t>
            </a:r>
            <a:r>
              <a:rPr lang="en-US" sz="7400" dirty="0" smtClean="0"/>
              <a:t>. Large intravenous doses are generally required because the antibiotic must penetrate the necrotic tissue and the ﬂuid in the abscess. The intravenous dose is continued until there is evidence of symptom improvement. </a:t>
            </a:r>
          </a:p>
          <a:p>
            <a:r>
              <a:rPr lang="en-US" sz="7400" dirty="0" smtClean="0"/>
              <a:t>Long-term therapy with oral antibiotics replaces intravenous therapy after the patient shows signs of improvement (usually 3 to 5 days) and should be continued for an additional 4 to 8 weeks.</a:t>
            </a:r>
          </a:p>
          <a:p>
            <a:r>
              <a:rPr lang="en-US" sz="7400" dirty="0" smtClean="0"/>
              <a:t> Adequate drainage of the lung abscess may be achieved through postural drainage and chest physiotherapy. </a:t>
            </a:r>
          </a:p>
          <a:p>
            <a:endParaRPr lang="en-US" dirty="0" smtClean="0"/>
          </a:p>
          <a:p>
            <a:endParaRPr lang="fr-FR" dirty="0"/>
          </a:p>
        </p:txBody>
      </p:sp>
      <p:sp>
        <p:nvSpPr>
          <p:cNvPr id="4" name="Date Placeholder 3"/>
          <p:cNvSpPr>
            <a:spLocks noGrp="1"/>
          </p:cNvSpPr>
          <p:nvPr>
            <p:ph type="dt" sz="half" idx="10"/>
          </p:nvPr>
        </p:nvSpPr>
        <p:spPr/>
        <p:txBody>
          <a:bodyPr/>
          <a:lstStyle/>
          <a:p>
            <a:fld id="{4B07ED9E-B0EF-4AB2-9C2C-F3328A378E96}"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53</a:t>
            </a:fld>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dirty="0" smtClean="0">
                <a:solidFill>
                  <a:srgbClr val="FF0000"/>
                </a:solidFill>
                <a:latin typeface="+mn-lt"/>
              </a:rPr>
              <a:t/>
            </a:r>
            <a:br>
              <a:rPr lang="fr-FR" sz="2400" dirty="0" smtClean="0">
                <a:solidFill>
                  <a:srgbClr val="FF0000"/>
                </a:solidFill>
                <a:latin typeface="+mn-lt"/>
              </a:rPr>
            </a:b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85000" lnSpcReduction="20000"/>
          </a:bodyPr>
          <a:lstStyle/>
          <a:p>
            <a:r>
              <a:rPr lang="en-US" sz="2800" dirty="0" smtClean="0"/>
              <a:t>The patient should be assessed for an adequate cough. A few patients need a </a:t>
            </a:r>
            <a:r>
              <a:rPr lang="en-US" sz="2800" dirty="0" err="1" smtClean="0"/>
              <a:t>percutaneous</a:t>
            </a:r>
            <a:r>
              <a:rPr lang="en-US" sz="2800" dirty="0" smtClean="0"/>
              <a:t> chest catheter placed for long-term drainage of the abscess. </a:t>
            </a:r>
          </a:p>
          <a:p>
            <a:r>
              <a:rPr lang="en-US" sz="2800" dirty="0" smtClean="0"/>
              <a:t> Surgical intervention is rare, but pulmonary resection (</a:t>
            </a:r>
            <a:r>
              <a:rPr lang="en-US" sz="2800" dirty="0" err="1" smtClean="0"/>
              <a:t>lobectomy</a:t>
            </a:r>
            <a:r>
              <a:rPr lang="en-US" sz="2800" dirty="0" smtClean="0"/>
              <a:t>) is performed when there is massive hemoptysis or little or no response to medical management.</a:t>
            </a:r>
          </a:p>
          <a:p>
            <a:endParaRPr lang="en-US" sz="2800" dirty="0" smtClean="0"/>
          </a:p>
          <a:p>
            <a:r>
              <a:rPr lang="fr-FR" sz="2800" dirty="0" smtClean="0">
                <a:solidFill>
                  <a:srgbClr val="FF0000"/>
                </a:solidFill>
              </a:rPr>
              <a:t>Pleural Condition</a:t>
            </a:r>
            <a:endParaRPr lang="en-US" sz="2800" dirty="0" smtClean="0"/>
          </a:p>
          <a:p>
            <a:r>
              <a:rPr lang="en-US" sz="2800" dirty="0" smtClean="0"/>
              <a:t>Pleural conditions are disorders that involve the membranes covering the lungs (visceral pleura) and the surface of the chest wall (parietal pleura) or disorders affecting the pleural space.</a:t>
            </a:r>
          </a:p>
          <a:p>
            <a:endParaRPr lang="fr-FR" dirty="0"/>
          </a:p>
        </p:txBody>
      </p:sp>
      <p:sp>
        <p:nvSpPr>
          <p:cNvPr id="4" name="Date Placeholder 3"/>
          <p:cNvSpPr>
            <a:spLocks noGrp="1"/>
          </p:cNvSpPr>
          <p:nvPr>
            <p:ph type="dt" sz="half" idx="10"/>
          </p:nvPr>
        </p:nvSpPr>
        <p:spPr/>
        <p:txBody>
          <a:bodyPr/>
          <a:lstStyle/>
          <a:p>
            <a:fld id="{E2038F96-B607-48A5-9AB6-DE73F5CD4A96}"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54</a:t>
            </a:fld>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mn-lt"/>
              </a:rPr>
              <a:t>PLEURISY (</a:t>
            </a:r>
            <a:r>
              <a:rPr lang="en-US" dirty="0" err="1" smtClean="0">
                <a:solidFill>
                  <a:srgbClr val="FF0000"/>
                </a:solidFill>
                <a:latin typeface="+mn-lt"/>
              </a:rPr>
              <a:t>pleuritis</a:t>
            </a:r>
            <a:r>
              <a:rPr lang="en-US" dirty="0" smtClean="0">
                <a:solidFill>
                  <a:srgbClr val="FF0000"/>
                </a:solidFill>
                <a:latin typeface="+mn-lt"/>
              </a:rPr>
              <a:t>) </a:t>
            </a:r>
            <a:r>
              <a:rPr lang="en-US" dirty="0" smtClean="0">
                <a:latin typeface="+mn-lt"/>
              </a:rPr>
              <a:t/>
            </a:r>
            <a:br>
              <a:rPr lang="en-US" dirty="0" smtClean="0">
                <a:latin typeface="+mn-lt"/>
              </a:rPr>
            </a:br>
            <a:endParaRPr lang="fr-FR" dirty="0">
              <a:latin typeface="+mn-lt"/>
            </a:endParaRPr>
          </a:p>
        </p:txBody>
      </p:sp>
      <p:sp>
        <p:nvSpPr>
          <p:cNvPr id="3" name="Content Placeholder 2"/>
          <p:cNvSpPr>
            <a:spLocks noGrp="1"/>
          </p:cNvSpPr>
          <p:nvPr>
            <p:ph idx="1"/>
          </p:nvPr>
        </p:nvSpPr>
        <p:spPr/>
        <p:txBody>
          <a:bodyPr>
            <a:normAutofit fontScale="92500" lnSpcReduction="20000"/>
          </a:bodyPr>
          <a:lstStyle/>
          <a:p>
            <a:r>
              <a:rPr lang="en-US" sz="2800" dirty="0" smtClean="0"/>
              <a:t> refers to inﬂammation of both layers of the pleurae (parietal and visceral). </a:t>
            </a:r>
          </a:p>
          <a:p>
            <a:r>
              <a:rPr lang="en-US" sz="2800" dirty="0" smtClean="0"/>
              <a:t>When the inﬂamed pleural membranes rub together during respiration (intensiﬁed on inspiration), the result is severe, sharp, knifelike pain.</a:t>
            </a:r>
          </a:p>
          <a:p>
            <a:r>
              <a:rPr lang="en-US" sz="2800" dirty="0" smtClean="0"/>
              <a:t>may develop in conjunction with </a:t>
            </a:r>
            <a:r>
              <a:rPr lang="en-US" sz="2800" dirty="0" smtClean="0">
                <a:solidFill>
                  <a:srgbClr val="FF0000"/>
                </a:solidFill>
              </a:rPr>
              <a:t>pneumonia or an upper respiratory tract infection, TB, or collagen disease; after trauma to the chest, pulmonary infarction, or pulmonary embolism; in patients with primary and metastatic cancer; and after thoracotomy, rheumatoid arthritis, </a:t>
            </a:r>
            <a:r>
              <a:rPr lang="en-US" sz="2800" dirty="0" err="1" smtClean="0">
                <a:solidFill>
                  <a:srgbClr val="FF0000"/>
                </a:solidFill>
              </a:rPr>
              <a:t>pneumothorax</a:t>
            </a:r>
            <a:r>
              <a:rPr lang="en-US" sz="2800" dirty="0" smtClean="0">
                <a:solidFill>
                  <a:srgbClr val="FF0000"/>
                </a:solidFill>
              </a:rPr>
              <a:t>, pancreatitis</a:t>
            </a:r>
          </a:p>
          <a:p>
            <a:r>
              <a:rPr lang="en-US" sz="2800" dirty="0" smtClean="0"/>
              <a:t> </a:t>
            </a:r>
          </a:p>
          <a:p>
            <a:endParaRPr lang="fr-FR" dirty="0"/>
          </a:p>
        </p:txBody>
      </p:sp>
      <p:sp>
        <p:nvSpPr>
          <p:cNvPr id="4" name="Date Placeholder 3"/>
          <p:cNvSpPr>
            <a:spLocks noGrp="1"/>
          </p:cNvSpPr>
          <p:nvPr>
            <p:ph type="dt" sz="half" idx="10"/>
          </p:nvPr>
        </p:nvSpPr>
        <p:spPr/>
        <p:txBody>
          <a:bodyPr/>
          <a:lstStyle/>
          <a:p>
            <a:fld id="{D531F741-0171-413C-A3C0-C0B6198900F5}"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55</a:t>
            </a:fld>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FF0000"/>
                </a:solidFill>
              </a:rPr>
              <a:t>Clinical Manifestations</a:t>
            </a:r>
            <a:r>
              <a:rPr lang="en-US" sz="2400" dirty="0" smtClean="0">
                <a:solidFill>
                  <a:srgbClr val="FF0000"/>
                </a:solidFill>
              </a:rPr>
              <a:t/>
            </a:r>
            <a:br>
              <a:rPr lang="en-US" sz="2400" dirty="0" smtClean="0">
                <a:solidFill>
                  <a:srgbClr val="FF0000"/>
                </a:solidFill>
              </a:rPr>
            </a:br>
            <a:endParaRPr lang="fr-FR" sz="24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400" dirty="0" smtClean="0"/>
              <a:t>The key characteristic of pleuritic pain is its relationship to respiratory movement. Taking a deep breath, coughing, or sneezing worsens the pain.</a:t>
            </a:r>
          </a:p>
          <a:p>
            <a:r>
              <a:rPr lang="en-US" sz="2400" dirty="0" smtClean="0"/>
              <a:t>Sharp knife like pain (stabbing) </a:t>
            </a:r>
          </a:p>
          <a:p>
            <a:r>
              <a:rPr lang="en-US" sz="2400" dirty="0" smtClean="0"/>
              <a:t>Pleuritic pain is restricted in distribution rather than diffuse; it usually occurs only on one side. The pain may become minimal or absent when the breath is held, or it may be localized or radiate to the shoulder or abdomen</a:t>
            </a:r>
            <a:r>
              <a:rPr lang="en-US" dirty="0" smtClean="0"/>
              <a:t>. </a:t>
            </a:r>
          </a:p>
          <a:p>
            <a:r>
              <a:rPr lang="en-US" dirty="0" smtClean="0"/>
              <a:t>Sometimes chest pain may extend to the shoulder</a:t>
            </a:r>
          </a:p>
          <a:p>
            <a:r>
              <a:rPr lang="en-US" sz="2400" dirty="0" smtClean="0"/>
              <a:t>Decreased  movement on the involved wall</a:t>
            </a:r>
          </a:p>
          <a:p>
            <a:r>
              <a:rPr lang="en-US" sz="2400" dirty="0" smtClean="0"/>
              <a:t>Rapid or shallow breathing related to pain</a:t>
            </a:r>
          </a:p>
          <a:p>
            <a:endParaRPr lang="fr-FR" dirty="0"/>
          </a:p>
        </p:txBody>
      </p:sp>
      <p:sp>
        <p:nvSpPr>
          <p:cNvPr id="4" name="Date Placeholder 3"/>
          <p:cNvSpPr>
            <a:spLocks noGrp="1"/>
          </p:cNvSpPr>
          <p:nvPr>
            <p:ph type="dt" sz="half" idx="10"/>
          </p:nvPr>
        </p:nvSpPr>
        <p:spPr/>
        <p:txBody>
          <a:bodyPr/>
          <a:lstStyle/>
          <a:p>
            <a:fld id="{3606C400-9AA0-4FF0-8CB0-DFBD41487247}"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56</a:t>
            </a:fld>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Medical Management</a:t>
            </a:r>
            <a:br>
              <a:rPr lang="en-US" sz="2400" dirty="0" smtClean="0">
                <a:solidFill>
                  <a:srgbClr val="FF0000"/>
                </a:solidFill>
              </a:rPr>
            </a:br>
            <a:endParaRPr lang="fr-FR" sz="24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sz="3400" dirty="0" smtClean="0"/>
              <a:t>The objectives of treatment are to discover the underlying condition causing the pleurisy and to relieve the pain.</a:t>
            </a:r>
          </a:p>
          <a:p>
            <a:r>
              <a:rPr lang="en-US" sz="3400" dirty="0" smtClean="0"/>
              <a:t>  monitor for signs and symptoms of pleural effusion, such as shortness of breath, pain,</a:t>
            </a:r>
          </a:p>
          <a:p>
            <a:r>
              <a:rPr lang="en-US" sz="3400" dirty="0" smtClean="0"/>
              <a:t>.</a:t>
            </a:r>
          </a:p>
          <a:p>
            <a:r>
              <a:rPr lang="en-US" sz="3400" dirty="0" smtClean="0"/>
              <a:t> Administer Prescribed analgesics  i.e. Indocid, (NSAID), and topical applications of heat or cold provide symptomatic relief</a:t>
            </a:r>
          </a:p>
          <a:p>
            <a:r>
              <a:rPr lang="en-US" sz="3400" dirty="0" smtClean="0"/>
              <a:t>. If the pain is severe, an intercostal nerve block may be required.</a:t>
            </a:r>
          </a:p>
          <a:p>
            <a:endParaRPr lang="fr-FR" dirty="0"/>
          </a:p>
        </p:txBody>
      </p:sp>
      <p:sp>
        <p:nvSpPr>
          <p:cNvPr id="4" name="Date Placeholder 3"/>
          <p:cNvSpPr>
            <a:spLocks noGrp="1"/>
          </p:cNvSpPr>
          <p:nvPr>
            <p:ph type="dt" sz="half" idx="10"/>
          </p:nvPr>
        </p:nvSpPr>
        <p:spPr/>
        <p:txBody>
          <a:bodyPr/>
          <a:lstStyle/>
          <a:p>
            <a:fld id="{380EB27C-D563-4056-8C06-EEDBFA4401F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57</a:t>
            </a:fld>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Nursing Management</a:t>
            </a:r>
            <a:br>
              <a:rPr lang="en-US" sz="2400" dirty="0" smtClean="0">
                <a:solidFill>
                  <a:srgbClr val="FF0000"/>
                </a:solidFill>
              </a:rPr>
            </a:br>
            <a:endParaRPr lang="fr-FR" sz="24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Because the patient has considerable pain on inspiration, the nurse can offer suggestions to enhance comfort, such as turning frequently onto the affected side to splint the chest wall and reduce the stretching of the pleurae.  </a:t>
            </a:r>
          </a:p>
          <a:p>
            <a:r>
              <a:rPr lang="en-US" dirty="0" smtClean="0"/>
              <a:t> teach the patient to use the hands or a pillow to splint the rib cage while coughing.</a:t>
            </a:r>
          </a:p>
          <a:p>
            <a:r>
              <a:rPr lang="en-US" sz="2800" dirty="0" smtClean="0"/>
              <a:t> assumption of a position that decreases pain, and decreased chest wall excursion</a:t>
            </a:r>
            <a:endParaRPr lang="en-US" dirty="0" smtClean="0"/>
          </a:p>
          <a:p>
            <a:endParaRPr lang="en-US" dirty="0" smtClean="0"/>
          </a:p>
          <a:p>
            <a:endParaRPr lang="fr-FR" dirty="0"/>
          </a:p>
        </p:txBody>
      </p:sp>
      <p:sp>
        <p:nvSpPr>
          <p:cNvPr id="4" name="Date Placeholder 3"/>
          <p:cNvSpPr>
            <a:spLocks noGrp="1"/>
          </p:cNvSpPr>
          <p:nvPr>
            <p:ph type="dt" sz="half" idx="10"/>
          </p:nvPr>
        </p:nvSpPr>
        <p:spPr/>
        <p:txBody>
          <a:bodyPr/>
          <a:lstStyle/>
          <a:p>
            <a:fld id="{F1D8C5DE-3DFF-4DC8-B34F-A9798350047B}"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58</a:t>
            </a:fld>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PLEURAL EFFUSION</a:t>
            </a:r>
            <a:endParaRPr lang="fr-FR" sz="24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400" dirty="0" smtClean="0"/>
              <a:t> It is a collection of ﬂuid in the pleural space.</a:t>
            </a:r>
          </a:p>
          <a:p>
            <a:r>
              <a:rPr lang="en-US" sz="2400" dirty="0" smtClean="0"/>
              <a:t> Is rarely a primary disease process but is usually secondary to other diseases.</a:t>
            </a:r>
          </a:p>
          <a:p>
            <a:r>
              <a:rPr lang="en-US" sz="2400" dirty="0" smtClean="0">
                <a:solidFill>
                  <a:srgbClr val="FF0000"/>
                </a:solidFill>
              </a:rPr>
              <a:t>                     CAUSES</a:t>
            </a:r>
          </a:p>
          <a:p>
            <a:r>
              <a:rPr lang="en-US" sz="2400" dirty="0" smtClean="0"/>
              <a:t>may be a complication of heart failure, TB, pneumonia, pulmonary infections (particularly viral infections), nephrotic syndrome, connective tissue disease, pulmonary embolism, and neoplastic tumors, autoimmune disease</a:t>
            </a:r>
          </a:p>
          <a:p>
            <a:r>
              <a:rPr lang="en-US" sz="2400" dirty="0" smtClean="0"/>
              <a:t> Bronchogenic carcinoma is the most common malignancy associated with a pleural effusion.</a:t>
            </a:r>
          </a:p>
          <a:p>
            <a:r>
              <a:rPr lang="en-US" sz="2400" dirty="0" smtClean="0"/>
              <a:t>Drugs </a:t>
            </a:r>
            <a:r>
              <a:rPr lang="en-US" sz="2400" dirty="0" err="1" smtClean="0"/>
              <a:t>i.e</a:t>
            </a:r>
            <a:r>
              <a:rPr lang="en-US" sz="2400" dirty="0" smtClean="0"/>
              <a:t> hydralazine</a:t>
            </a:r>
            <a:endParaRPr lang="fr-FR" sz="2400" dirty="0"/>
          </a:p>
        </p:txBody>
      </p:sp>
      <p:sp>
        <p:nvSpPr>
          <p:cNvPr id="4" name="Date Placeholder 3"/>
          <p:cNvSpPr>
            <a:spLocks noGrp="1"/>
          </p:cNvSpPr>
          <p:nvPr>
            <p:ph type="dt" sz="half" idx="10"/>
          </p:nvPr>
        </p:nvSpPr>
        <p:spPr/>
        <p:txBody>
          <a:bodyPr/>
          <a:lstStyle/>
          <a:p>
            <a:fld id="{F9815442-4DF6-4EE9-A934-6D382EBBC83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59</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STRUCTURES OF THE UPPER RESPIRATORY TRACT</a:t>
            </a:r>
            <a:endParaRPr lang="fr-FR" sz="2400" dirty="0"/>
          </a:p>
        </p:txBody>
      </p:sp>
      <p:sp>
        <p:nvSpPr>
          <p:cNvPr id="3" name="Content Placeholder 2"/>
          <p:cNvSpPr>
            <a:spLocks noGrp="1"/>
          </p:cNvSpPr>
          <p:nvPr>
            <p:ph idx="1"/>
          </p:nvPr>
        </p:nvSpPr>
        <p:spPr/>
        <p:txBody>
          <a:bodyPr>
            <a:normAutofit fontScale="85000" lnSpcReduction="20000"/>
          </a:bodyPr>
          <a:lstStyle/>
          <a:p>
            <a:r>
              <a:rPr lang="en-GB" sz="2400" b="1" dirty="0" smtClean="0"/>
              <a:t>Nose</a:t>
            </a:r>
          </a:p>
          <a:p>
            <a:r>
              <a:rPr lang="en-GB" sz="2400" dirty="0" smtClean="0"/>
              <a:t>Sinuses- four bony cavities of the face and cranium containing air. They drain into the nose</a:t>
            </a:r>
          </a:p>
          <a:p>
            <a:r>
              <a:rPr lang="en-GB" sz="2400" dirty="0" smtClean="0"/>
              <a:t>They serve as resonating chamber for speech and lighten the skull.</a:t>
            </a:r>
          </a:p>
          <a:p>
            <a:r>
              <a:rPr lang="en-GB" sz="2400" dirty="0" smtClean="0"/>
              <a:t>They include</a:t>
            </a:r>
            <a:r>
              <a:rPr lang="en-GB" sz="2400" dirty="0" smtClean="0">
                <a:solidFill>
                  <a:srgbClr val="FF0000"/>
                </a:solidFill>
              </a:rPr>
              <a:t>; maxillary, ethmoid, frontal and sphenoid </a:t>
            </a:r>
          </a:p>
          <a:p>
            <a:r>
              <a:rPr lang="en-GB" sz="2400" dirty="0" smtClean="0">
                <a:solidFill>
                  <a:srgbClr val="FF0000"/>
                </a:solidFill>
              </a:rPr>
              <a:t>  </a:t>
            </a:r>
            <a:r>
              <a:rPr lang="en-GB" sz="2400" dirty="0" err="1" smtClean="0">
                <a:solidFill>
                  <a:srgbClr val="FF0000"/>
                </a:solidFill>
              </a:rPr>
              <a:t>pharynx;</a:t>
            </a:r>
            <a:r>
              <a:rPr lang="en-GB" sz="2400" dirty="0" err="1" smtClean="0"/>
              <a:t>Tube</a:t>
            </a:r>
            <a:r>
              <a:rPr lang="en-GB" sz="2400" dirty="0" smtClean="0"/>
              <a:t> like structure that connect oral and nasal cavities to the larynx. functions as a passage way for respiratory and digestive system.</a:t>
            </a:r>
          </a:p>
          <a:p>
            <a:r>
              <a:rPr lang="en-GB" sz="2400" dirty="0" smtClean="0"/>
              <a:t>It is divided into ;</a:t>
            </a:r>
          </a:p>
          <a:p>
            <a:r>
              <a:rPr lang="en-GB" sz="2400" dirty="0" smtClean="0">
                <a:solidFill>
                  <a:srgbClr val="FF0000"/>
                </a:solidFill>
              </a:rPr>
              <a:t>Nasopharnyx </a:t>
            </a:r>
            <a:r>
              <a:rPr lang="en-GB" sz="2400" dirty="0" smtClean="0"/>
              <a:t>which consist of adenoids on posterior wall and lymphoid tissue.</a:t>
            </a:r>
          </a:p>
          <a:p>
            <a:r>
              <a:rPr lang="en-GB" sz="2400" dirty="0" smtClean="0">
                <a:solidFill>
                  <a:srgbClr val="FF0000"/>
                </a:solidFill>
              </a:rPr>
              <a:t>Oropharynx</a:t>
            </a:r>
            <a:r>
              <a:rPr lang="en-GB" sz="2400" dirty="0" smtClean="0"/>
              <a:t>; lie behind the mouth , consist of palatine tonsil between each pair of folds</a:t>
            </a:r>
          </a:p>
          <a:p>
            <a:r>
              <a:rPr lang="en-GB" sz="2400" dirty="0" smtClean="0">
                <a:solidFill>
                  <a:srgbClr val="FF0000"/>
                </a:solidFill>
              </a:rPr>
              <a:t>Laryngopharynx</a:t>
            </a:r>
            <a:r>
              <a:rPr lang="en-GB" sz="2400" dirty="0" smtClean="0"/>
              <a:t>- extends from oropharynx and continues as oesophagus</a:t>
            </a:r>
            <a:endParaRPr lang="fr-FR" sz="2400" dirty="0"/>
          </a:p>
        </p:txBody>
      </p:sp>
      <p:sp>
        <p:nvSpPr>
          <p:cNvPr id="4" name="Date Placeholder 3"/>
          <p:cNvSpPr>
            <a:spLocks noGrp="1"/>
          </p:cNvSpPr>
          <p:nvPr>
            <p:ph type="dt" sz="half" idx="10"/>
          </p:nvPr>
        </p:nvSpPr>
        <p:spPr/>
        <p:txBody>
          <a:bodyPr/>
          <a:lstStyle/>
          <a:p>
            <a:fld id="{EB7C4338-57D2-462F-9BD2-51B17EEF1798}"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a:t>
            </a:fld>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PATHOPHYSIOLOGY</a:t>
            </a:r>
            <a:endParaRPr lang="fr-FR" sz="24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GB" sz="2400" dirty="0" smtClean="0"/>
              <a:t>The effusion can be clear fluid or bloody. Clear fluid can be transudate which occurs when factors influencing formation and reabsorption of fluid is altered usually by imbalances in hydrostatic pressure.exudate results from inflammation of bacterial products or tumours involving pleural surfaces. The abnormal accumulation in the pleural space cause pain and shortness of breath.</a:t>
            </a:r>
            <a:endParaRPr lang="fr-FR" sz="2400" dirty="0"/>
          </a:p>
        </p:txBody>
      </p:sp>
      <p:sp>
        <p:nvSpPr>
          <p:cNvPr id="4" name="Date Placeholder 3"/>
          <p:cNvSpPr>
            <a:spLocks noGrp="1"/>
          </p:cNvSpPr>
          <p:nvPr>
            <p:ph type="dt" sz="half" idx="10"/>
          </p:nvPr>
        </p:nvSpPr>
        <p:spPr/>
        <p:txBody>
          <a:bodyPr/>
          <a:lstStyle/>
          <a:p>
            <a:fld id="{B96355B4-4389-4947-A596-B431A74278A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latin typeface="+mn-lt"/>
              </a:rPr>
              <a:t>Clinical Manifestations</a:t>
            </a:r>
            <a:br>
              <a:rPr lang="en-US" sz="2400" dirty="0" smtClean="0">
                <a:solidFill>
                  <a:srgbClr val="FF0000"/>
                </a:solidFill>
                <a:latin typeface="+mn-lt"/>
              </a:rPr>
            </a:b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85000" lnSpcReduction="20000"/>
          </a:bodyPr>
          <a:lstStyle/>
          <a:p>
            <a:r>
              <a:rPr lang="en-US" sz="2600" dirty="0" smtClean="0"/>
              <a:t>Usually the clinical manifestations are those caused by the underlying disease.</a:t>
            </a:r>
          </a:p>
          <a:p>
            <a:r>
              <a:rPr lang="en-US" sz="2600" dirty="0" smtClean="0"/>
              <a:t> Pneumonia causes fever, chills, and pleuritic chest pain, whereas a malignant effusion may result in dyspnea and coughing. The size of the effusion and the patient’s underlying lung disease determine the severity of symptoms. A large pleural effusion causes shortness of breath.</a:t>
            </a:r>
          </a:p>
          <a:p>
            <a:r>
              <a:rPr lang="en-US" sz="2600" dirty="0" smtClean="0"/>
              <a:t> small to moderate pleural effusion is present, dyspnea may be absent or only minimal</a:t>
            </a:r>
          </a:p>
          <a:p>
            <a:r>
              <a:rPr lang="en-US" sz="2600" dirty="0" smtClean="0"/>
              <a:t>Pleuritic chest pain</a:t>
            </a:r>
          </a:p>
          <a:p>
            <a:r>
              <a:rPr lang="en-US" sz="2600" dirty="0" smtClean="0"/>
              <a:t>Decreased or absent breath sound</a:t>
            </a:r>
          </a:p>
          <a:p>
            <a:r>
              <a:rPr lang="en-US" sz="2600" dirty="0" smtClean="0"/>
              <a:t>Trachea deviation away from the affected side</a:t>
            </a:r>
          </a:p>
          <a:p>
            <a:r>
              <a:rPr lang="en-US" sz="2600" dirty="0" smtClean="0"/>
              <a:t>Dull flat sound on percussion</a:t>
            </a:r>
          </a:p>
          <a:p>
            <a:endParaRPr lang="fr-FR" dirty="0"/>
          </a:p>
        </p:txBody>
      </p:sp>
      <p:sp>
        <p:nvSpPr>
          <p:cNvPr id="4" name="Date Placeholder 3"/>
          <p:cNvSpPr>
            <a:spLocks noGrp="1"/>
          </p:cNvSpPr>
          <p:nvPr>
            <p:ph type="dt" sz="half" idx="10"/>
          </p:nvPr>
        </p:nvSpPr>
        <p:spPr/>
        <p:txBody>
          <a:bodyPr/>
          <a:lstStyle/>
          <a:p>
            <a:fld id="{4B08DCE2-2C89-4232-95D1-2C631B36CAE5}"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mn-lt"/>
              </a:rPr>
              <a:t>Medical Management</a:t>
            </a:r>
            <a:br>
              <a:rPr lang="en-US" sz="2400" dirty="0" smtClean="0">
                <a:latin typeface="+mn-lt"/>
              </a:rPr>
            </a:br>
            <a:endParaRPr lang="fr-FR" sz="2400" dirty="0">
              <a:latin typeface="+mn-lt"/>
            </a:endParaRPr>
          </a:p>
        </p:txBody>
      </p:sp>
      <p:sp>
        <p:nvSpPr>
          <p:cNvPr id="3" name="Content Placeholder 2"/>
          <p:cNvSpPr>
            <a:spLocks noGrp="1"/>
          </p:cNvSpPr>
          <p:nvPr>
            <p:ph idx="1"/>
          </p:nvPr>
        </p:nvSpPr>
        <p:spPr/>
        <p:txBody>
          <a:bodyPr>
            <a:normAutofit fontScale="25000" lnSpcReduction="20000"/>
          </a:bodyPr>
          <a:lstStyle/>
          <a:p>
            <a:r>
              <a:rPr lang="en-US" sz="9600" dirty="0" smtClean="0"/>
              <a:t>The objectives of treatment are to discover the underlying cause, to prevent reaccumulation of ﬂuid, and to relieve discomfort, dyspnea, and respiratory compromise.</a:t>
            </a:r>
          </a:p>
          <a:p>
            <a:r>
              <a:rPr lang="en-US" sz="9600" dirty="0" smtClean="0"/>
              <a:t> Speciﬁc treatment is directed at the underlying cause .</a:t>
            </a:r>
          </a:p>
          <a:p>
            <a:r>
              <a:rPr lang="en-US" sz="9600" dirty="0" smtClean="0"/>
              <a:t> If the pleural ﬂuid is an exudate, more extensive diagnostic </a:t>
            </a:r>
          </a:p>
          <a:p>
            <a:pPr>
              <a:buNone/>
            </a:pPr>
            <a:r>
              <a:rPr lang="en-US" sz="9600" dirty="0" smtClean="0"/>
              <a:t>       procedures are performed to determine the cause.</a:t>
            </a:r>
          </a:p>
          <a:p>
            <a:r>
              <a:rPr lang="en-US" sz="9600" dirty="0" smtClean="0"/>
              <a:t>Thoracentesis is performed to remove ﬂuid, to obtain a specimen for analysis, and to relieve dyspnea and respiratory compromise .</a:t>
            </a:r>
          </a:p>
          <a:p>
            <a:r>
              <a:rPr lang="en-US" sz="9600" dirty="0" smtClean="0"/>
              <a:t> insertion of a chest tube connected to a water-seal drainage system or suction to evacuate the pleural space and re-expand the lung. </a:t>
            </a:r>
          </a:p>
          <a:p>
            <a:r>
              <a:rPr lang="en-US" sz="9600" dirty="0" smtClean="0"/>
              <a:t>surgical pleurectomy,</a:t>
            </a:r>
          </a:p>
          <a:p>
            <a:r>
              <a:rPr lang="en-US" sz="7400" dirty="0" smtClean="0"/>
              <a:t>.</a:t>
            </a:r>
          </a:p>
          <a:p>
            <a:endParaRPr lang="fr-FR" dirty="0"/>
          </a:p>
        </p:txBody>
      </p:sp>
      <p:sp>
        <p:nvSpPr>
          <p:cNvPr id="4" name="Date Placeholder 3"/>
          <p:cNvSpPr>
            <a:spLocks noGrp="1"/>
          </p:cNvSpPr>
          <p:nvPr>
            <p:ph type="dt" sz="half" idx="10"/>
          </p:nvPr>
        </p:nvSpPr>
        <p:spPr/>
        <p:txBody>
          <a:bodyPr/>
          <a:lstStyle/>
          <a:p>
            <a:fld id="{B3880D2D-F8D0-4AE8-BA7C-D5600B5FE0F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62</a:t>
            </a:fld>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NURSING MANAGEMENT</a:t>
            </a:r>
            <a:endParaRPr lang="fr-FR" sz="2400" dirty="0"/>
          </a:p>
        </p:txBody>
      </p:sp>
      <p:sp>
        <p:nvSpPr>
          <p:cNvPr id="3" name="Content Placeholder 2"/>
          <p:cNvSpPr>
            <a:spLocks noGrp="1"/>
          </p:cNvSpPr>
          <p:nvPr>
            <p:ph idx="1"/>
          </p:nvPr>
        </p:nvSpPr>
        <p:spPr/>
        <p:txBody>
          <a:bodyPr>
            <a:noAutofit/>
          </a:bodyPr>
          <a:lstStyle/>
          <a:p>
            <a:r>
              <a:rPr lang="en-GB" sz="2400" dirty="0" smtClean="0"/>
              <a:t>Position patient in higher fowlers position for maximum gaseous and exchange Manage ABC</a:t>
            </a:r>
          </a:p>
          <a:p>
            <a:pPr>
              <a:buNone/>
            </a:pPr>
            <a:r>
              <a:rPr lang="en-GB" sz="2400" dirty="0" smtClean="0"/>
              <a:t>Assist patient in pain relief by assuming position that is least painful</a:t>
            </a:r>
          </a:p>
          <a:p>
            <a:r>
              <a:rPr lang="en-GB" sz="2400" dirty="0" smtClean="0"/>
              <a:t>Auscultate for lung sounds and monitor for vital signs especially respirations</a:t>
            </a:r>
          </a:p>
          <a:p>
            <a:r>
              <a:rPr lang="en-GB" sz="2400" dirty="0" smtClean="0"/>
              <a:t>If the patient is on chestube make sure it is not kinked and record amount of drainage</a:t>
            </a:r>
          </a:p>
          <a:p>
            <a:r>
              <a:rPr lang="en-GB" sz="2400" dirty="0" smtClean="0"/>
              <a:t>Encourage coughing and  deep breathing</a:t>
            </a:r>
          </a:p>
          <a:p>
            <a:r>
              <a:rPr lang="en-GB" sz="2400" dirty="0" smtClean="0"/>
              <a:t>Monitor for any complications</a:t>
            </a:r>
          </a:p>
          <a:p>
            <a:r>
              <a:rPr lang="en-GB" sz="2400" dirty="0" smtClean="0"/>
              <a:t> Assist the patient in frequent turning and </a:t>
            </a:r>
            <a:r>
              <a:rPr lang="en-GB" sz="2400" dirty="0" err="1" smtClean="0"/>
              <a:t>thoracentesis</a:t>
            </a:r>
            <a:r>
              <a:rPr lang="en-GB" sz="2400" dirty="0" smtClean="0"/>
              <a:t> procedure</a:t>
            </a:r>
          </a:p>
          <a:p>
            <a:pPr>
              <a:buNone/>
            </a:pPr>
            <a:endParaRPr lang="en-GB" sz="2400" dirty="0" smtClean="0"/>
          </a:p>
          <a:p>
            <a:endParaRPr lang="fr-FR" sz="2400" dirty="0"/>
          </a:p>
        </p:txBody>
      </p:sp>
      <p:sp>
        <p:nvSpPr>
          <p:cNvPr id="4" name="Date Placeholder 3"/>
          <p:cNvSpPr>
            <a:spLocks noGrp="1"/>
          </p:cNvSpPr>
          <p:nvPr>
            <p:ph type="dt" sz="half" idx="10"/>
          </p:nvPr>
        </p:nvSpPr>
        <p:spPr/>
        <p:txBody>
          <a:bodyPr/>
          <a:lstStyle/>
          <a:p>
            <a:fld id="{F1EE8397-B475-4041-9F97-C12F31A6E1E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63</a:t>
            </a:fld>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latin typeface="+mn-lt"/>
              </a:rPr>
              <a:t>EMPYEMA</a:t>
            </a:r>
            <a:endParaRPr lang="fr-FR" sz="24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US" sz="2400" dirty="0" smtClean="0"/>
              <a:t> is an accumulation of thick, purulent ﬂuid within the pleural space, often with </a:t>
            </a:r>
            <a:r>
              <a:rPr lang="en-US" sz="2400" dirty="0" err="1" smtClean="0"/>
              <a:t>ﬁbrin</a:t>
            </a:r>
            <a:r>
              <a:rPr lang="en-US" sz="2400" dirty="0" smtClean="0"/>
              <a:t> development and  walled-off area where infection is located.</a:t>
            </a:r>
          </a:p>
          <a:p>
            <a:r>
              <a:rPr lang="en-US" sz="2400" dirty="0" smtClean="0"/>
              <a:t>               </a:t>
            </a:r>
            <a:r>
              <a:rPr lang="en-US" sz="2400" b="1" u="sng" dirty="0" smtClean="0"/>
              <a:t>CAUSES</a:t>
            </a:r>
          </a:p>
          <a:p>
            <a:r>
              <a:rPr lang="en-US" sz="2400" dirty="0" smtClean="0"/>
              <a:t> Most  occur as complications of bacterial pneumonia or lung abscess.</a:t>
            </a:r>
          </a:p>
          <a:p>
            <a:r>
              <a:rPr lang="en-US" sz="2400" dirty="0" smtClean="0"/>
              <a:t> Other causes include penetrating chest trauma, hematogenous infection of the pleural space, nonbacterial infections,</a:t>
            </a:r>
          </a:p>
          <a:p>
            <a:r>
              <a:rPr lang="en-US" sz="2400" dirty="0" smtClean="0"/>
              <a:t>iatrogenic causes (after thoracic surgery or thoracentesis).</a:t>
            </a:r>
            <a:endParaRPr lang="fr-FR" sz="2400" dirty="0"/>
          </a:p>
        </p:txBody>
      </p:sp>
      <p:sp>
        <p:nvSpPr>
          <p:cNvPr id="4" name="Date Placeholder 3"/>
          <p:cNvSpPr>
            <a:spLocks noGrp="1"/>
          </p:cNvSpPr>
          <p:nvPr>
            <p:ph type="dt" sz="half" idx="10"/>
          </p:nvPr>
        </p:nvSpPr>
        <p:spPr/>
        <p:txBody>
          <a:bodyPr/>
          <a:lstStyle/>
          <a:p>
            <a:fld id="{CF3C048B-1AB3-4457-95A0-6D0D2A9567D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64</a:t>
            </a:fld>
            <a:endParaRPr lang="fr-F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Clinical Manifestations</a:t>
            </a:r>
            <a:r>
              <a:rPr lang="en-US" dirty="0" smtClean="0"/>
              <a:t/>
            </a:r>
            <a:br>
              <a:rPr lang="en-US" dirty="0" smtClean="0"/>
            </a:br>
            <a:endParaRPr lang="fr-FR" dirty="0"/>
          </a:p>
        </p:txBody>
      </p:sp>
      <p:sp>
        <p:nvSpPr>
          <p:cNvPr id="3" name="Content Placeholder 2"/>
          <p:cNvSpPr>
            <a:spLocks noGrp="1"/>
          </p:cNvSpPr>
          <p:nvPr>
            <p:ph idx="1"/>
          </p:nvPr>
        </p:nvSpPr>
        <p:spPr/>
        <p:txBody>
          <a:bodyPr>
            <a:normAutofit/>
          </a:bodyPr>
          <a:lstStyle/>
          <a:p>
            <a:r>
              <a:rPr lang="en-US" dirty="0" smtClean="0"/>
              <a:t> </a:t>
            </a:r>
            <a:r>
              <a:rPr lang="en-US" sz="2400" dirty="0" smtClean="0"/>
              <a:t>patient is acutely ill </a:t>
            </a:r>
          </a:p>
          <a:p>
            <a:r>
              <a:rPr lang="en-US" sz="2400" dirty="0" smtClean="0"/>
              <a:t>fever, night sweats, pleural pain, productive cough, dyspnea, anorexia, weight loss. </a:t>
            </a:r>
          </a:p>
          <a:p>
            <a:r>
              <a:rPr lang="en-US" sz="2400" dirty="0" smtClean="0"/>
              <a:t>Decreased or absence of breath sounds</a:t>
            </a:r>
          </a:p>
          <a:p>
            <a:r>
              <a:rPr lang="en-US" sz="2400" dirty="0" smtClean="0"/>
              <a:t>Dullness on chest percussion and decreased fremitus</a:t>
            </a:r>
          </a:p>
          <a:p>
            <a:r>
              <a:rPr lang="en-US" sz="2400" dirty="0" smtClean="0"/>
              <a:t>headache</a:t>
            </a:r>
          </a:p>
        </p:txBody>
      </p:sp>
      <p:sp>
        <p:nvSpPr>
          <p:cNvPr id="4" name="Date Placeholder 3"/>
          <p:cNvSpPr>
            <a:spLocks noGrp="1"/>
          </p:cNvSpPr>
          <p:nvPr>
            <p:ph type="dt" sz="half" idx="10"/>
          </p:nvPr>
        </p:nvSpPr>
        <p:spPr/>
        <p:txBody>
          <a:bodyPr/>
          <a:lstStyle/>
          <a:p>
            <a:fld id="{2074D523-ECEE-41A4-95DF-E021E5A002C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65</a:t>
            </a:fld>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Medical Management</a:t>
            </a:r>
            <a:br>
              <a:rPr lang="en-US" sz="2400" dirty="0" smtClean="0"/>
            </a:br>
            <a:endParaRPr lang="fr-FR" sz="2400" dirty="0"/>
          </a:p>
        </p:txBody>
      </p:sp>
      <p:sp>
        <p:nvSpPr>
          <p:cNvPr id="3" name="Content Placeholder 2"/>
          <p:cNvSpPr>
            <a:spLocks noGrp="1"/>
          </p:cNvSpPr>
          <p:nvPr>
            <p:ph idx="1"/>
          </p:nvPr>
        </p:nvSpPr>
        <p:spPr/>
        <p:txBody>
          <a:bodyPr>
            <a:noAutofit/>
          </a:bodyPr>
          <a:lstStyle/>
          <a:p>
            <a:r>
              <a:rPr lang="en-US" sz="2800" dirty="0" smtClean="0"/>
              <a:t>The objectives of treatment are to drain the pleural cavity and to achieve full expansion of the lung</a:t>
            </a:r>
          </a:p>
          <a:p>
            <a:r>
              <a:rPr lang="en-US" sz="2800" dirty="0" smtClean="0"/>
              <a:t>. The ﬂuid is drained and appropriate antibiotics, in large doses, are prescribed based on the causative organism for 4 to 6 weeks.</a:t>
            </a:r>
          </a:p>
          <a:p>
            <a:r>
              <a:rPr lang="en-US" sz="2800" dirty="0" smtClean="0"/>
              <a:t> Drainage of the pleural ﬂuid depends on the stage of the disease and is accomplished by one of the following method</a:t>
            </a:r>
          </a:p>
          <a:p>
            <a:r>
              <a:rPr lang="en-US" sz="2800" dirty="0" smtClean="0"/>
              <a:t>: • Needle aspiration (thoracentesis), if the volume is small and the ﬂuid not too purulent or thick</a:t>
            </a:r>
          </a:p>
          <a:p>
            <a:r>
              <a:rPr lang="en-US" sz="2800" dirty="0" smtClean="0"/>
              <a:t> </a:t>
            </a:r>
            <a:endParaRPr lang="fr-FR" sz="2800" dirty="0"/>
          </a:p>
        </p:txBody>
      </p:sp>
      <p:sp>
        <p:nvSpPr>
          <p:cNvPr id="4" name="Date Placeholder 3"/>
          <p:cNvSpPr>
            <a:spLocks noGrp="1"/>
          </p:cNvSpPr>
          <p:nvPr>
            <p:ph type="dt" sz="half" idx="10"/>
          </p:nvPr>
        </p:nvSpPr>
        <p:spPr/>
        <p:txBody>
          <a:bodyPr/>
          <a:lstStyle/>
          <a:p>
            <a:fld id="{17838CD3-EC93-4B21-A271-BED042DADB8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66</a:t>
            </a:fld>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a:bodyPr>
          <a:lstStyle/>
          <a:p>
            <a:pPr>
              <a:buNone/>
            </a:pPr>
            <a:r>
              <a:rPr lang="en-US" dirty="0" smtClean="0"/>
              <a:t>• Tube thoracostomy (chest drainage using a large-diameter intercostal tube attached to water-seal drainage tube in patients with  complicated pleural effusions </a:t>
            </a:r>
          </a:p>
          <a:p>
            <a:pPr>
              <a:buNone/>
            </a:pPr>
            <a:r>
              <a:rPr lang="en-US" dirty="0" smtClean="0"/>
              <a:t>• Open chest drainage via thoracotomy, including potential rib resection, to remove the thickened pleura, pus, and debris and to remove the underlying diseased pulmonary tissue</a:t>
            </a:r>
          </a:p>
          <a:p>
            <a:r>
              <a:rPr lang="en-US" dirty="0" smtClean="0"/>
              <a:t>With long-standing inﬂammation, an exudate must be removed surgically. </a:t>
            </a:r>
            <a:endParaRPr lang="fr-FR" dirty="0" smtClean="0"/>
          </a:p>
          <a:p>
            <a:endParaRPr lang="fr-FR" dirty="0"/>
          </a:p>
        </p:txBody>
      </p:sp>
      <p:sp>
        <p:nvSpPr>
          <p:cNvPr id="4" name="Date Placeholder 3"/>
          <p:cNvSpPr>
            <a:spLocks noGrp="1"/>
          </p:cNvSpPr>
          <p:nvPr>
            <p:ph type="dt" sz="half" idx="10"/>
          </p:nvPr>
        </p:nvSpPr>
        <p:spPr/>
        <p:txBody>
          <a:bodyPr/>
          <a:lstStyle/>
          <a:p>
            <a:fld id="{4E0BD9B3-3CE1-4805-856C-17BEDDF1D6D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67</a:t>
            </a:fld>
            <a:endParaRPr lang="fr-F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Nursing Management</a:t>
            </a:r>
            <a:br>
              <a:rPr lang="en-US" dirty="0" smtClean="0"/>
            </a:br>
            <a:endParaRPr lang="fr-FR" dirty="0"/>
          </a:p>
        </p:txBody>
      </p:sp>
      <p:sp>
        <p:nvSpPr>
          <p:cNvPr id="3" name="Content Placeholder 2"/>
          <p:cNvSpPr>
            <a:spLocks noGrp="1"/>
          </p:cNvSpPr>
          <p:nvPr>
            <p:ph idx="1"/>
          </p:nvPr>
        </p:nvSpPr>
        <p:spPr/>
        <p:txBody>
          <a:bodyPr>
            <a:noAutofit/>
          </a:bodyPr>
          <a:lstStyle/>
          <a:p>
            <a:r>
              <a:rPr lang="en-US" sz="2400" dirty="0" smtClean="0"/>
              <a:t>Resolution of empyema is a prolonged process.  help the patient cope with the condition and instructs the patient in lung-expanding breathing exercises to restore normal respiratory function.</a:t>
            </a:r>
          </a:p>
          <a:p>
            <a:r>
              <a:rPr lang="en-US" sz="2400" dirty="0" smtClean="0"/>
              <a:t>Administer prescribed antibiotic</a:t>
            </a:r>
          </a:p>
          <a:p>
            <a:r>
              <a:rPr lang="en-US" sz="2400" dirty="0" smtClean="0"/>
              <a:t> provide care speciﬁc to the method of drainage of the pleural ﬂuid.</a:t>
            </a:r>
          </a:p>
          <a:p>
            <a:r>
              <a:rPr lang="en-US" sz="2400" dirty="0" smtClean="0"/>
              <a:t>Monitor vital signs especially temperature and respirations</a:t>
            </a:r>
          </a:p>
          <a:p>
            <a:r>
              <a:rPr lang="en-US" sz="2400" dirty="0" smtClean="0"/>
              <a:t> When a patient is discharged to home with a drainage tube or system in place,  instructs the patient and family on care of the drainage system and drain site, measurement and observation of drainage, signs and symptoms of infection, and how and when to contact the health care provider</a:t>
            </a:r>
            <a:endParaRPr lang="fr-FR" sz="2400" dirty="0"/>
          </a:p>
        </p:txBody>
      </p:sp>
      <p:sp>
        <p:nvSpPr>
          <p:cNvPr id="4" name="Date Placeholder 3"/>
          <p:cNvSpPr>
            <a:spLocks noGrp="1"/>
          </p:cNvSpPr>
          <p:nvPr>
            <p:ph type="dt" sz="half" idx="10"/>
          </p:nvPr>
        </p:nvSpPr>
        <p:spPr/>
        <p:txBody>
          <a:bodyPr/>
          <a:lstStyle/>
          <a:p>
            <a:fld id="{D4BEAC3C-3D2F-449B-AF89-3CADF5C6E5CE}"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68</a:t>
            </a:fld>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0000"/>
                </a:solidFill>
              </a:rPr>
              <a:t>ASTHMA</a:t>
            </a:r>
            <a:endParaRPr lang="fr-FR" dirty="0">
              <a:solidFill>
                <a:srgbClr val="FF0000"/>
              </a:solidFill>
            </a:endParaRPr>
          </a:p>
        </p:txBody>
      </p:sp>
      <p:sp>
        <p:nvSpPr>
          <p:cNvPr id="3" name="Content Placeholder 2"/>
          <p:cNvSpPr>
            <a:spLocks noGrp="1"/>
          </p:cNvSpPr>
          <p:nvPr>
            <p:ph idx="1"/>
          </p:nvPr>
        </p:nvSpPr>
        <p:spPr/>
        <p:txBody>
          <a:bodyPr>
            <a:noAutofit/>
          </a:bodyPr>
          <a:lstStyle/>
          <a:p>
            <a:r>
              <a:rPr lang="en-US" sz="2400" dirty="0" smtClean="0"/>
              <a:t>is a chronic inﬂammatory disease of the airways that causes airway hyperresponsiveness, mucosal edema, and mucus production.</a:t>
            </a:r>
          </a:p>
          <a:p>
            <a:r>
              <a:rPr lang="en-US" sz="2400" dirty="0" smtClean="0"/>
              <a:t>It differs from other obstructive disease in that it is highly reversible either spontaneously or with drugs </a:t>
            </a:r>
          </a:p>
          <a:p>
            <a:r>
              <a:rPr lang="en-US" sz="2400" dirty="0" smtClean="0">
                <a:solidFill>
                  <a:srgbClr val="FF0000"/>
                </a:solidFill>
              </a:rPr>
              <a:t>  Pathophysiology</a:t>
            </a:r>
          </a:p>
          <a:p>
            <a:pPr>
              <a:buNone/>
            </a:pPr>
            <a:r>
              <a:rPr lang="en-US" sz="2400" dirty="0" smtClean="0"/>
              <a:t>.    Exposure to predisposing , causal and contributing factors  cause inﬂammation which leads to obstruction from the following: mucosal edema, reduced  airway diameter, bronchospasm, causing further narrowing and increased mucus production, which cause airflow limitation thus resulting in symptoms of wheezing, Dyspnea  and chest tightness.</a:t>
            </a:r>
            <a:endParaRPr lang="fr-FR" sz="2400" dirty="0"/>
          </a:p>
        </p:txBody>
      </p:sp>
      <p:sp>
        <p:nvSpPr>
          <p:cNvPr id="5" name="Date Placeholder 4"/>
          <p:cNvSpPr>
            <a:spLocks noGrp="1"/>
          </p:cNvSpPr>
          <p:nvPr>
            <p:ph type="dt" sz="half" idx="10"/>
          </p:nvPr>
        </p:nvSpPr>
        <p:spPr/>
        <p:txBody>
          <a:bodyPr/>
          <a:lstStyle/>
          <a:p>
            <a:fld id="{CFCC5ECD-AF27-463C-9D15-348AD0C1EA45}" type="datetime1">
              <a:rPr lang="fr-FR" smtClean="0"/>
              <a:pPr/>
              <a:t>29/11/2019</a:t>
            </a:fld>
            <a:endParaRPr lang="fr-FR"/>
          </a:p>
        </p:txBody>
      </p:sp>
      <p:sp>
        <p:nvSpPr>
          <p:cNvPr id="6" name="Slide Number Placeholder 5"/>
          <p:cNvSpPr>
            <a:spLocks noGrp="1"/>
          </p:cNvSpPr>
          <p:nvPr>
            <p:ph type="sldNum" sz="quarter" idx="12"/>
          </p:nvPr>
        </p:nvSpPr>
        <p:spPr/>
        <p:txBody>
          <a:bodyPr/>
          <a:lstStyle/>
          <a:p>
            <a:fld id="{943CF8F4-345A-497A-B0FA-0D5D887ABE34}" type="slidenum">
              <a:rPr lang="fr-FR" smtClean="0"/>
              <a:pPr/>
              <a:t>69</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LARYNX</a:t>
            </a:r>
            <a:endParaRPr lang="fr-FR" sz="2400" dirty="0"/>
          </a:p>
        </p:txBody>
      </p:sp>
      <p:sp>
        <p:nvSpPr>
          <p:cNvPr id="3" name="Content Placeholder 2"/>
          <p:cNvSpPr>
            <a:spLocks noGrp="1"/>
          </p:cNvSpPr>
          <p:nvPr>
            <p:ph idx="1"/>
          </p:nvPr>
        </p:nvSpPr>
        <p:spPr/>
        <p:txBody>
          <a:bodyPr>
            <a:normAutofit fontScale="25000" lnSpcReduction="20000"/>
          </a:bodyPr>
          <a:lstStyle/>
          <a:p>
            <a:r>
              <a:rPr lang="en-GB" sz="9600" dirty="0" smtClean="0"/>
              <a:t>Links laryngopharynx and the trachea</a:t>
            </a:r>
          </a:p>
          <a:p>
            <a:r>
              <a:rPr lang="en-GB" sz="9600" b="1" dirty="0" smtClean="0"/>
              <a:t>          functions</a:t>
            </a:r>
          </a:p>
          <a:p>
            <a:r>
              <a:rPr lang="en-GB" sz="9600" dirty="0" smtClean="0"/>
              <a:t>Voice production</a:t>
            </a:r>
          </a:p>
          <a:p>
            <a:r>
              <a:rPr lang="en-GB" sz="9600" dirty="0" smtClean="0"/>
              <a:t>Protection of lower respiratory tract</a:t>
            </a:r>
          </a:p>
          <a:p>
            <a:r>
              <a:rPr lang="en-GB" sz="9600" dirty="0" smtClean="0"/>
              <a:t>Passage  and humidification of air</a:t>
            </a:r>
          </a:p>
          <a:p>
            <a:r>
              <a:rPr lang="en-GB" sz="9600" dirty="0" smtClean="0">
                <a:solidFill>
                  <a:srgbClr val="FF0000"/>
                </a:solidFill>
              </a:rPr>
              <a:t>         TRACHEA(</a:t>
            </a:r>
            <a:r>
              <a:rPr lang="en-GB" sz="9600" dirty="0" smtClean="0"/>
              <a:t>Windpipe)</a:t>
            </a:r>
          </a:p>
          <a:p>
            <a:r>
              <a:rPr lang="en-GB" sz="9600" dirty="0" smtClean="0"/>
              <a:t>Passage between larynx and bronchi.</a:t>
            </a:r>
          </a:p>
          <a:p>
            <a:r>
              <a:rPr lang="en-GB" sz="9600" dirty="0" smtClean="0"/>
              <a:t>Contain c shaped of rings of cartilage at intervals which keep the tube open throughout. lined with ciliated mucosa</a:t>
            </a:r>
          </a:p>
          <a:p>
            <a:r>
              <a:rPr lang="en-GB" sz="9600" b="1" dirty="0" smtClean="0"/>
              <a:t>                 Functions</a:t>
            </a:r>
          </a:p>
          <a:p>
            <a:r>
              <a:rPr lang="en-GB" sz="9600" dirty="0" smtClean="0"/>
              <a:t>Support and patency- arrangement of cartilages prevents obstruction and kinking of airway as head and neck moves.</a:t>
            </a:r>
          </a:p>
          <a:p>
            <a:r>
              <a:rPr lang="en-GB" sz="9600" dirty="0" err="1" smtClean="0"/>
              <a:t>Mucociliary</a:t>
            </a:r>
            <a:r>
              <a:rPr lang="en-GB" sz="9600" dirty="0" smtClean="0"/>
              <a:t> escalator</a:t>
            </a:r>
          </a:p>
          <a:p>
            <a:r>
              <a:rPr lang="en-GB" sz="9600" dirty="0" smtClean="0"/>
              <a:t>Cough reflex</a:t>
            </a:r>
          </a:p>
          <a:p>
            <a:r>
              <a:rPr lang="en-GB" sz="9600" dirty="0" smtClean="0"/>
              <a:t>Warming, </a:t>
            </a:r>
            <a:r>
              <a:rPr lang="en-GB" sz="9600" dirty="0" err="1" smtClean="0"/>
              <a:t>humidfying</a:t>
            </a:r>
            <a:r>
              <a:rPr lang="en-GB" sz="9600" dirty="0" smtClean="0"/>
              <a:t> and filtering</a:t>
            </a:r>
          </a:p>
          <a:p>
            <a:endParaRPr lang="en-GB" sz="2400" b="1" dirty="0" smtClean="0"/>
          </a:p>
          <a:p>
            <a:endParaRPr lang="en-GB" sz="2400" dirty="0" smtClean="0"/>
          </a:p>
          <a:p>
            <a:pPr>
              <a:buNone/>
            </a:pPr>
            <a:r>
              <a:rPr lang="en-GB" sz="2400" b="1" dirty="0" smtClean="0"/>
              <a:t>                   </a:t>
            </a:r>
            <a:endParaRPr lang="fr-FR" sz="2400" b="1" dirty="0"/>
          </a:p>
        </p:txBody>
      </p:sp>
      <p:sp>
        <p:nvSpPr>
          <p:cNvPr id="4" name="Date Placeholder 3"/>
          <p:cNvSpPr>
            <a:spLocks noGrp="1"/>
          </p:cNvSpPr>
          <p:nvPr>
            <p:ph type="dt" sz="half" idx="10"/>
          </p:nvPr>
        </p:nvSpPr>
        <p:spPr/>
        <p:txBody>
          <a:bodyPr/>
          <a:lstStyle/>
          <a:p>
            <a:fld id="{C7A57BA1-DF25-42CD-8C50-E153BF91EE9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rPr>
              <a:t>RISK FACTORS</a:t>
            </a:r>
            <a:endParaRPr lang="fr-FR" sz="24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sz="2400" dirty="0" smtClean="0"/>
              <a:t>Allergens </a:t>
            </a:r>
            <a:r>
              <a:rPr lang="en-GB" sz="2400" dirty="0" err="1" smtClean="0"/>
              <a:t>i.e</a:t>
            </a:r>
            <a:r>
              <a:rPr lang="en-GB" sz="2400" dirty="0" smtClean="0"/>
              <a:t> weed, pollen, dust, animal far</a:t>
            </a:r>
          </a:p>
          <a:p>
            <a:r>
              <a:rPr lang="en-GB" sz="2400" dirty="0" smtClean="0"/>
              <a:t>Chronic exposure to airway irritant </a:t>
            </a:r>
            <a:r>
              <a:rPr lang="en-GB" sz="2400" dirty="0" err="1" smtClean="0"/>
              <a:t>i.e</a:t>
            </a:r>
            <a:r>
              <a:rPr lang="en-GB" sz="2400" dirty="0" smtClean="0"/>
              <a:t> smoke,</a:t>
            </a:r>
          </a:p>
          <a:p>
            <a:pPr>
              <a:buNone/>
            </a:pPr>
            <a:r>
              <a:rPr lang="en-GB" sz="2400" dirty="0" smtClean="0"/>
              <a:t>   dust</a:t>
            </a:r>
          </a:p>
          <a:p>
            <a:r>
              <a:rPr lang="en-GB" sz="2400" dirty="0" smtClean="0"/>
              <a:t>   stress</a:t>
            </a:r>
          </a:p>
          <a:p>
            <a:r>
              <a:rPr lang="en-GB" sz="2400" dirty="0" smtClean="0"/>
              <a:t>  Family history</a:t>
            </a:r>
          </a:p>
          <a:p>
            <a:r>
              <a:rPr lang="en-US" sz="2400" dirty="0" smtClean="0">
                <a:solidFill>
                  <a:srgbClr val="FF0000"/>
                </a:solidFill>
              </a:rPr>
              <a:t>Risk factors for exacerbations/triggers</a:t>
            </a:r>
          </a:p>
          <a:p>
            <a:pPr>
              <a:buNone/>
            </a:pPr>
            <a:r>
              <a:rPr lang="en-US" sz="2400" dirty="0" smtClean="0"/>
              <a:t> • Allergens </a:t>
            </a:r>
            <a:r>
              <a:rPr lang="en-US" sz="2400" dirty="0" err="1" smtClean="0"/>
              <a:t>i.e</a:t>
            </a:r>
            <a:r>
              <a:rPr lang="en-US" sz="2400" dirty="0" smtClean="0"/>
              <a:t> dust, </a:t>
            </a:r>
            <a:r>
              <a:rPr lang="en-US" sz="2400" dirty="0" err="1" smtClean="0"/>
              <a:t>odours</a:t>
            </a:r>
            <a:endParaRPr lang="en-US" sz="2400" dirty="0" smtClean="0"/>
          </a:p>
          <a:p>
            <a:pPr>
              <a:buNone/>
            </a:pPr>
            <a:r>
              <a:rPr lang="en-US" sz="2400" dirty="0" smtClean="0"/>
              <a:t> • Respiratory infections </a:t>
            </a:r>
          </a:p>
          <a:p>
            <a:pPr>
              <a:buNone/>
            </a:pPr>
            <a:r>
              <a:rPr lang="en-US" sz="2400" dirty="0" smtClean="0"/>
              <a:t>• Exercise and hyperventilation</a:t>
            </a:r>
          </a:p>
          <a:p>
            <a:pPr>
              <a:buNone/>
            </a:pPr>
            <a:r>
              <a:rPr lang="en-US" sz="2400" dirty="0" smtClean="0"/>
              <a:t> • Weather changes </a:t>
            </a:r>
            <a:r>
              <a:rPr lang="en-US" sz="2400" dirty="0" err="1" smtClean="0"/>
              <a:t>i.e</a:t>
            </a:r>
            <a:r>
              <a:rPr lang="en-US" sz="2400" dirty="0" smtClean="0"/>
              <a:t> cold season </a:t>
            </a:r>
          </a:p>
          <a:p>
            <a:pPr>
              <a:buNone/>
            </a:pPr>
            <a:r>
              <a:rPr lang="en-US" sz="2400" dirty="0" smtClean="0"/>
              <a:t>• Exposure to food additives, medications</a:t>
            </a:r>
          </a:p>
          <a:p>
            <a:endParaRPr lang="fr-FR" sz="2400" dirty="0"/>
          </a:p>
        </p:txBody>
      </p:sp>
      <p:sp>
        <p:nvSpPr>
          <p:cNvPr id="4" name="Date Placeholder 3"/>
          <p:cNvSpPr>
            <a:spLocks noGrp="1"/>
          </p:cNvSpPr>
          <p:nvPr>
            <p:ph type="dt" sz="half" idx="10"/>
          </p:nvPr>
        </p:nvSpPr>
        <p:spPr/>
        <p:txBody>
          <a:bodyPr/>
          <a:lstStyle/>
          <a:p>
            <a:fld id="{FE2CC1B6-76E3-4D99-B0E4-0AAD2B468FA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70</a:t>
            </a:fld>
            <a:endParaRPr lang="fr-F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Symptoms</a:t>
            </a:r>
            <a:endParaRPr lang="fr-FR" sz="2400" dirty="0">
              <a:solidFill>
                <a:srgbClr val="FF0000"/>
              </a:solidFill>
            </a:endParaRPr>
          </a:p>
        </p:txBody>
      </p:sp>
      <p:sp>
        <p:nvSpPr>
          <p:cNvPr id="3" name="Content Placeholder 2"/>
          <p:cNvSpPr>
            <a:spLocks noGrp="1"/>
          </p:cNvSpPr>
          <p:nvPr>
            <p:ph idx="1"/>
          </p:nvPr>
        </p:nvSpPr>
        <p:spPr/>
        <p:txBody>
          <a:bodyPr>
            <a:normAutofit lnSpcReduction="10000"/>
          </a:bodyPr>
          <a:lstStyle/>
          <a:p>
            <a:pPr>
              <a:buNone/>
            </a:pPr>
            <a:r>
              <a:rPr lang="en-US" sz="2400" dirty="0" smtClean="0"/>
              <a:t>• Wheezing </a:t>
            </a:r>
          </a:p>
          <a:p>
            <a:pPr>
              <a:buNone/>
            </a:pPr>
            <a:r>
              <a:rPr lang="en-US" sz="2400" dirty="0" smtClean="0"/>
              <a:t>• Cough</a:t>
            </a:r>
          </a:p>
          <a:p>
            <a:pPr>
              <a:buNone/>
            </a:pPr>
            <a:r>
              <a:rPr lang="en-US" sz="2400" dirty="0" smtClean="0"/>
              <a:t> • Dyspnea </a:t>
            </a:r>
          </a:p>
          <a:p>
            <a:pPr>
              <a:buNone/>
            </a:pPr>
            <a:r>
              <a:rPr lang="en-US" sz="2400" dirty="0" smtClean="0"/>
              <a:t>• Chest tightness</a:t>
            </a:r>
          </a:p>
          <a:p>
            <a:r>
              <a:rPr lang="en-US" sz="2400" dirty="0" smtClean="0"/>
              <a:t>Tachycardia</a:t>
            </a:r>
          </a:p>
          <a:p>
            <a:r>
              <a:rPr lang="en-US" sz="2400" dirty="0" smtClean="0"/>
              <a:t>Lethargy</a:t>
            </a:r>
          </a:p>
          <a:p>
            <a:pPr>
              <a:buNone/>
            </a:pPr>
            <a:r>
              <a:rPr lang="en-US" sz="2400" dirty="0" smtClean="0">
                <a:solidFill>
                  <a:srgbClr val="FF0000"/>
                </a:solidFill>
              </a:rPr>
              <a:t>            Assessment and Diagnostic Findings</a:t>
            </a:r>
          </a:p>
          <a:p>
            <a:r>
              <a:rPr lang="en-US" sz="2400" dirty="0" smtClean="0"/>
              <a:t>A complete family, environmental, and occupational history </a:t>
            </a:r>
          </a:p>
          <a:p>
            <a:r>
              <a:rPr lang="en-US" sz="2400" dirty="0" smtClean="0"/>
              <a:t>Arterial blood gases and Pulse oximetry</a:t>
            </a:r>
          </a:p>
          <a:p>
            <a:r>
              <a:rPr lang="en-US" sz="2400" dirty="0" smtClean="0"/>
              <a:t>Pulmonary function test</a:t>
            </a:r>
          </a:p>
          <a:p>
            <a:endParaRPr lang="en-US" sz="2400" dirty="0" smtClean="0"/>
          </a:p>
          <a:p>
            <a:endParaRPr lang="en-US" sz="2400" dirty="0" smtClean="0"/>
          </a:p>
          <a:p>
            <a:pPr>
              <a:buNone/>
            </a:pPr>
            <a:endParaRPr lang="en-US" dirty="0" smtClean="0"/>
          </a:p>
          <a:p>
            <a:endParaRPr lang="fr-FR" dirty="0"/>
          </a:p>
        </p:txBody>
      </p:sp>
      <p:sp>
        <p:nvSpPr>
          <p:cNvPr id="4" name="Date Placeholder 3"/>
          <p:cNvSpPr>
            <a:spLocks noGrp="1"/>
          </p:cNvSpPr>
          <p:nvPr>
            <p:ph type="dt" sz="half" idx="10"/>
          </p:nvPr>
        </p:nvSpPr>
        <p:spPr/>
        <p:txBody>
          <a:bodyPr/>
          <a:lstStyle/>
          <a:p>
            <a:fld id="{AECC35F0-3A41-44A1-907E-8B4DDA744FA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71</a:t>
            </a:fld>
            <a:endParaRPr lang="fr-F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Prevention</a:t>
            </a:r>
            <a:br>
              <a:rPr lang="en-US" sz="2400" dirty="0" smtClean="0">
                <a:solidFill>
                  <a:srgbClr val="FF0000"/>
                </a:solidFill>
              </a:rPr>
            </a:br>
            <a:endParaRPr lang="fr-FR" sz="2400"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Patients with recurrent asthma should undergo tests to identify the substances that precipitate the symptoms</a:t>
            </a:r>
          </a:p>
          <a:p>
            <a:r>
              <a:rPr lang="en-US" sz="2400" dirty="0" smtClean="0"/>
              <a:t>Instruct patient to avoid causative agent</a:t>
            </a:r>
          </a:p>
          <a:p>
            <a:r>
              <a:rPr lang="en-US" sz="2400" dirty="0" smtClean="0">
                <a:solidFill>
                  <a:srgbClr val="FF0000"/>
                </a:solidFill>
              </a:rPr>
              <a:t>           Complications of asthma </a:t>
            </a:r>
          </a:p>
          <a:p>
            <a:r>
              <a:rPr lang="en-US" sz="2400" dirty="0" smtClean="0"/>
              <a:t> status asthmaticus,</a:t>
            </a:r>
          </a:p>
          <a:p>
            <a:r>
              <a:rPr lang="en-US" sz="2400" dirty="0" smtClean="0"/>
              <a:t> respiratory failure,</a:t>
            </a:r>
          </a:p>
          <a:p>
            <a:r>
              <a:rPr lang="en-US" sz="2400" dirty="0" smtClean="0"/>
              <a:t> pneumonia, and atelectasis. </a:t>
            </a:r>
          </a:p>
          <a:p>
            <a:r>
              <a:rPr lang="en-US" sz="2400" dirty="0" smtClean="0"/>
              <a:t>Airway obstruction, particularly during acute asthmatic episodes, often results in hypoxemia,</a:t>
            </a:r>
          </a:p>
          <a:p>
            <a:r>
              <a:rPr lang="en-US" sz="2400" dirty="0" smtClean="0"/>
              <a:t>dehydrated from diaphoresis and hyperventilation</a:t>
            </a:r>
          </a:p>
          <a:p>
            <a:endParaRPr lang="en-US" sz="2400" dirty="0" smtClean="0"/>
          </a:p>
          <a:p>
            <a:endParaRPr lang="fr-FR" sz="2400" dirty="0"/>
          </a:p>
        </p:txBody>
      </p:sp>
      <p:sp>
        <p:nvSpPr>
          <p:cNvPr id="4" name="Date Placeholder 3"/>
          <p:cNvSpPr>
            <a:spLocks noGrp="1"/>
          </p:cNvSpPr>
          <p:nvPr>
            <p:ph type="dt" sz="half" idx="10"/>
          </p:nvPr>
        </p:nvSpPr>
        <p:spPr/>
        <p:txBody>
          <a:bodyPr/>
          <a:lstStyle/>
          <a:p>
            <a:fld id="{90ED79A2-BD0F-45BA-9EA5-1D463DF496D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72</a:t>
            </a:fld>
            <a:endParaRPr lang="fr-F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Medical Management</a:t>
            </a:r>
            <a:br>
              <a:rPr lang="en-US" sz="2400" dirty="0" smtClean="0">
                <a:solidFill>
                  <a:srgbClr val="FF0000"/>
                </a:solidFill>
              </a:rPr>
            </a:br>
            <a:endParaRPr lang="fr-FR" sz="2400" dirty="0">
              <a:solidFill>
                <a:srgbClr val="FF0000"/>
              </a:solidFill>
            </a:endParaRPr>
          </a:p>
        </p:txBody>
      </p:sp>
      <p:sp>
        <p:nvSpPr>
          <p:cNvPr id="3" name="Content Placeholder 2"/>
          <p:cNvSpPr>
            <a:spLocks noGrp="1"/>
          </p:cNvSpPr>
          <p:nvPr>
            <p:ph idx="1"/>
          </p:nvPr>
        </p:nvSpPr>
        <p:spPr/>
        <p:txBody>
          <a:bodyPr>
            <a:normAutofit lnSpcReduction="10000"/>
          </a:bodyPr>
          <a:lstStyle/>
          <a:p>
            <a:pPr>
              <a:buNone/>
            </a:pPr>
            <a:r>
              <a:rPr lang="en-US" sz="2600" dirty="0" smtClean="0">
                <a:solidFill>
                  <a:srgbClr val="FF0000"/>
                </a:solidFill>
              </a:rPr>
              <a:t>           PHARMACOLOGIC THERAPY </a:t>
            </a:r>
          </a:p>
          <a:p>
            <a:r>
              <a:rPr lang="en-US" sz="2800" dirty="0" smtClean="0"/>
              <a:t>Two general classes of asthma medications are</a:t>
            </a:r>
          </a:p>
          <a:p>
            <a:r>
              <a:rPr lang="en-US" sz="2800" dirty="0" smtClean="0"/>
              <a:t>quick-relief medications for immediate treatment of asthma symptoms and exacerbations  </a:t>
            </a:r>
            <a:r>
              <a:rPr lang="en-US" sz="2800" dirty="0" err="1" smtClean="0"/>
              <a:t>i.e</a:t>
            </a:r>
            <a:endParaRPr lang="en-US" sz="2800" dirty="0" smtClean="0"/>
          </a:p>
          <a:p>
            <a:pPr>
              <a:buNone/>
            </a:pPr>
            <a:r>
              <a:rPr lang="en-US" sz="2800" dirty="0" smtClean="0">
                <a:solidFill>
                  <a:srgbClr val="FF0000"/>
                </a:solidFill>
              </a:rPr>
              <a:t>Short-acting beta-adrenergic agonists, </a:t>
            </a:r>
            <a:r>
              <a:rPr lang="en-US" sz="2800" dirty="0" smtClean="0"/>
              <a:t>salbutamol</a:t>
            </a:r>
          </a:p>
          <a:p>
            <a:pPr>
              <a:buNone/>
            </a:pPr>
            <a:r>
              <a:rPr lang="pt-BR" sz="2800" dirty="0" smtClean="0"/>
              <a:t> </a:t>
            </a:r>
            <a:r>
              <a:rPr lang="pt-BR" sz="2800" dirty="0" smtClean="0">
                <a:solidFill>
                  <a:srgbClr val="FF0000"/>
                </a:solidFill>
              </a:rPr>
              <a:t>Anticholinergics</a:t>
            </a:r>
            <a:r>
              <a:rPr lang="pt-BR" sz="2800" dirty="0" smtClean="0"/>
              <a:t> (eg, ipratropium bromide [Atrovent])</a:t>
            </a:r>
          </a:p>
          <a:p>
            <a:pPr>
              <a:buNone/>
            </a:pPr>
            <a:r>
              <a:rPr lang="pt-BR" sz="2800" dirty="0" smtClean="0">
                <a:solidFill>
                  <a:srgbClr val="FF0000"/>
                </a:solidFill>
              </a:rPr>
              <a:t>Direct muscle relaxant- </a:t>
            </a:r>
            <a:r>
              <a:rPr lang="pt-BR" sz="2800" dirty="0" smtClean="0"/>
              <a:t>aminophyline ,</a:t>
            </a:r>
          </a:p>
          <a:p>
            <a:pPr>
              <a:buNone/>
            </a:pPr>
            <a:r>
              <a:rPr lang="pt-BR" sz="2800" dirty="0" smtClean="0">
                <a:solidFill>
                  <a:srgbClr val="FF0000"/>
                </a:solidFill>
              </a:rPr>
              <a:t>oral/IV corticosteroids </a:t>
            </a:r>
            <a:r>
              <a:rPr lang="pt-BR" sz="2800" dirty="0" smtClean="0"/>
              <a:t>(hydrocortisone,predinisolo</a:t>
            </a:r>
            <a:endParaRPr lang="en-US" sz="2800" dirty="0" smtClean="0">
              <a:solidFill>
                <a:srgbClr val="FF0000"/>
              </a:solidFill>
            </a:endParaRPr>
          </a:p>
          <a:p>
            <a:pPr>
              <a:buNone/>
            </a:pPr>
            <a:endParaRPr lang="fr-FR" sz="2800" dirty="0"/>
          </a:p>
        </p:txBody>
      </p:sp>
      <p:sp>
        <p:nvSpPr>
          <p:cNvPr id="4" name="Date Placeholder 3"/>
          <p:cNvSpPr>
            <a:spLocks noGrp="1"/>
          </p:cNvSpPr>
          <p:nvPr>
            <p:ph type="dt" sz="half" idx="10"/>
          </p:nvPr>
        </p:nvSpPr>
        <p:spPr/>
        <p:txBody>
          <a:bodyPr/>
          <a:lstStyle/>
          <a:p>
            <a:fld id="{D1307003-29F0-466C-BD08-9415C59C801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73</a:t>
            </a:fld>
            <a:endParaRPr lang="fr-F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lstStyle/>
          <a:p>
            <a:r>
              <a:rPr lang="en-US" sz="2800" dirty="0" smtClean="0"/>
              <a:t> long-acting medications to achieve and maintain control of persistent asthma </a:t>
            </a:r>
          </a:p>
          <a:p>
            <a:r>
              <a:rPr lang="en-US" sz="2800" dirty="0" smtClean="0">
                <a:solidFill>
                  <a:srgbClr val="FF0000"/>
                </a:solidFill>
              </a:rPr>
              <a:t> </a:t>
            </a:r>
            <a:r>
              <a:rPr lang="en-US" sz="2800" dirty="0" err="1" smtClean="0">
                <a:solidFill>
                  <a:srgbClr val="FF0000"/>
                </a:solidFill>
              </a:rPr>
              <a:t>Corticosteroids,i.e</a:t>
            </a:r>
            <a:r>
              <a:rPr lang="en-US" sz="2800" dirty="0" smtClean="0">
                <a:solidFill>
                  <a:srgbClr val="FF0000"/>
                </a:solidFill>
              </a:rPr>
              <a:t> </a:t>
            </a:r>
            <a:r>
              <a:rPr lang="en-US" sz="2800" dirty="0" smtClean="0"/>
              <a:t>prednisone , </a:t>
            </a:r>
            <a:r>
              <a:rPr lang="en-US" sz="2800" dirty="0" err="1" smtClean="0"/>
              <a:t>beclomethasone</a:t>
            </a:r>
            <a:r>
              <a:rPr lang="en-US" sz="2800" dirty="0" smtClean="0"/>
              <a:t> , </a:t>
            </a:r>
            <a:r>
              <a:rPr lang="en-US" sz="2800" dirty="0" err="1" smtClean="0"/>
              <a:t>budesonide</a:t>
            </a:r>
            <a:r>
              <a:rPr lang="en-US" sz="2800" dirty="0" smtClean="0"/>
              <a:t>,</a:t>
            </a:r>
          </a:p>
          <a:p>
            <a:r>
              <a:rPr lang="en-US" sz="2800" dirty="0" smtClean="0">
                <a:solidFill>
                  <a:srgbClr val="C00000"/>
                </a:solidFill>
              </a:rPr>
              <a:t>Mast cell stabilizers </a:t>
            </a:r>
            <a:r>
              <a:rPr lang="en-US" sz="2800" dirty="0" err="1" smtClean="0"/>
              <a:t>i.e</a:t>
            </a:r>
            <a:r>
              <a:rPr lang="en-US" sz="2800" dirty="0" smtClean="0"/>
              <a:t> sodium </a:t>
            </a:r>
            <a:r>
              <a:rPr lang="en-US" sz="2800" dirty="0" err="1" smtClean="0"/>
              <a:t>chromogylcate</a:t>
            </a:r>
            <a:endParaRPr lang="en-US" sz="2800" dirty="0" smtClean="0"/>
          </a:p>
          <a:p>
            <a:r>
              <a:rPr lang="en-US" sz="2800" dirty="0" smtClean="0">
                <a:solidFill>
                  <a:srgbClr val="C00000"/>
                </a:solidFill>
              </a:rPr>
              <a:t>Long-acting beta2-adrenergic agents </a:t>
            </a:r>
            <a:r>
              <a:rPr lang="en-US" sz="2800" dirty="0" err="1" smtClean="0"/>
              <a:t>i.e</a:t>
            </a:r>
            <a:r>
              <a:rPr lang="en-US" sz="2800" dirty="0" smtClean="0"/>
              <a:t> </a:t>
            </a:r>
            <a:r>
              <a:rPr lang="en-US" sz="2800" dirty="0" err="1" smtClean="0"/>
              <a:t>albuterol</a:t>
            </a:r>
            <a:r>
              <a:rPr lang="en-US" sz="2800" dirty="0" smtClean="0"/>
              <a:t>, </a:t>
            </a:r>
            <a:r>
              <a:rPr lang="en-US" sz="2800" dirty="0" err="1" smtClean="0"/>
              <a:t>salbutamol</a:t>
            </a:r>
            <a:r>
              <a:rPr lang="en-US" sz="2800" dirty="0" smtClean="0"/>
              <a:t>  </a:t>
            </a:r>
          </a:p>
          <a:p>
            <a:r>
              <a:rPr lang="en-US" sz="2800" dirty="0" err="1" smtClean="0">
                <a:solidFill>
                  <a:srgbClr val="C00000"/>
                </a:solidFill>
              </a:rPr>
              <a:t>Xanthine</a:t>
            </a:r>
            <a:r>
              <a:rPr lang="en-US" sz="2800" dirty="0" smtClean="0">
                <a:solidFill>
                  <a:srgbClr val="C00000"/>
                </a:solidFill>
              </a:rPr>
              <a:t> derivatives </a:t>
            </a:r>
            <a:r>
              <a:rPr lang="en-US" sz="2800" dirty="0" err="1" smtClean="0"/>
              <a:t>i.e</a:t>
            </a:r>
            <a:r>
              <a:rPr lang="en-US" sz="2800" dirty="0" smtClean="0"/>
              <a:t>  </a:t>
            </a:r>
            <a:r>
              <a:rPr lang="en-US" sz="2800" dirty="0" err="1" smtClean="0"/>
              <a:t>theophylline</a:t>
            </a:r>
            <a:r>
              <a:rPr lang="en-US" sz="2800" dirty="0" smtClean="0"/>
              <a:t> </a:t>
            </a:r>
          </a:p>
          <a:p>
            <a:r>
              <a:rPr lang="en-US" sz="2800" dirty="0" smtClean="0"/>
              <a:t>Combination </a:t>
            </a:r>
            <a:r>
              <a:rPr lang="en-US" sz="2800" smtClean="0"/>
              <a:t>of inhalers</a:t>
            </a:r>
            <a:endParaRPr lang="en-US" sz="2800" dirty="0" smtClean="0"/>
          </a:p>
          <a:p>
            <a:endParaRPr lang="fr-FR"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74</a:t>
            </a:fld>
            <a:endParaRPr lang="fr-F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Nursing Management</a:t>
            </a: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92500" lnSpcReduction="10000"/>
          </a:bodyPr>
          <a:lstStyle/>
          <a:p>
            <a:r>
              <a:rPr lang="en-US" sz="2400" dirty="0" smtClean="0"/>
              <a:t>Obtain history to identify medication patient is currently on and assess the severity of the respiratory symptoms</a:t>
            </a:r>
          </a:p>
          <a:p>
            <a:r>
              <a:rPr lang="en-US" sz="2400" dirty="0" smtClean="0"/>
              <a:t>Manage for CAB by administering oxygen due circulatory compromise and hypoxemia</a:t>
            </a:r>
          </a:p>
          <a:p>
            <a:r>
              <a:rPr lang="en-US" sz="2400" dirty="0" smtClean="0"/>
              <a:t>Ensure patent airway by neubilising with salbutamol, combyvent, if no improvement suction to remove secretions  but not always indicated</a:t>
            </a:r>
          </a:p>
          <a:p>
            <a:r>
              <a:rPr lang="en-US" sz="2400" dirty="0" smtClean="0"/>
              <a:t>Maintain good breathing pattern by positioning patient in a semifowlers position</a:t>
            </a:r>
          </a:p>
          <a:p>
            <a:r>
              <a:rPr lang="en-US" sz="2400" dirty="0" smtClean="0"/>
              <a:t>Continue with neubilisation after every 15 minutes and oxygen therapy until there is improvement breathing and respiration</a:t>
            </a:r>
          </a:p>
          <a:p>
            <a:r>
              <a:rPr lang="en-US" sz="2400" dirty="0" smtClean="0"/>
              <a:t>Ensure bed rest to prevent fatigue and overexertion</a:t>
            </a:r>
            <a:endParaRPr lang="fr-FR" sz="2400" dirty="0"/>
          </a:p>
        </p:txBody>
      </p:sp>
      <p:sp>
        <p:nvSpPr>
          <p:cNvPr id="4" name="Date Placeholder 3"/>
          <p:cNvSpPr>
            <a:spLocks noGrp="1"/>
          </p:cNvSpPr>
          <p:nvPr>
            <p:ph type="dt" sz="half" idx="10"/>
          </p:nvPr>
        </p:nvSpPr>
        <p:spPr/>
        <p:txBody>
          <a:bodyPr/>
          <a:lstStyle/>
          <a:p>
            <a:fld id="{FCC3D3CB-3EA8-4A82-AEB5-F0FA05FE9B3B}"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75</a:t>
            </a:fld>
            <a:endParaRPr lang="fr-F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92500"/>
          </a:bodyPr>
          <a:lstStyle/>
          <a:p>
            <a:r>
              <a:rPr lang="en-GB" sz="2400" dirty="0" smtClean="0"/>
              <a:t>Ensure frequent monitoring of the respirations, airway, breathing pattern ,pulse oximetry and the vital signs</a:t>
            </a:r>
          </a:p>
          <a:p>
            <a:r>
              <a:rPr lang="en-GB" sz="2400" dirty="0" smtClean="0"/>
              <a:t>Monitor for any potential complications </a:t>
            </a:r>
            <a:r>
              <a:rPr lang="en-GB" sz="2400" dirty="0" err="1" smtClean="0"/>
              <a:t>i.e</a:t>
            </a:r>
            <a:r>
              <a:rPr lang="en-GB" sz="2400" dirty="0" smtClean="0"/>
              <a:t> respiratory failure and inform the doctor</a:t>
            </a:r>
          </a:p>
          <a:p>
            <a:r>
              <a:rPr lang="en-GB" sz="2400" dirty="0" smtClean="0"/>
              <a:t>Nurse the patient in a well humidified environment free from irritants</a:t>
            </a:r>
          </a:p>
          <a:p>
            <a:r>
              <a:rPr lang="en-GB" sz="2400" dirty="0" smtClean="0"/>
              <a:t>Reassure the patient to allay anxiety and to promote quick recovery</a:t>
            </a:r>
          </a:p>
          <a:p>
            <a:r>
              <a:rPr lang="en-GB" sz="2400" dirty="0" smtClean="0"/>
              <a:t>Ensure adequate fluid intake and nutrition</a:t>
            </a:r>
          </a:p>
          <a:p>
            <a:r>
              <a:rPr lang="en-GB" sz="2400" dirty="0" smtClean="0"/>
              <a:t>On discharge teach the patient on common triggers of asthma and avoiding them, drug compliance, use of </a:t>
            </a:r>
            <a:r>
              <a:rPr lang="en-GB" sz="2400" dirty="0" err="1" smtClean="0"/>
              <a:t>inhalor</a:t>
            </a:r>
            <a:endParaRPr lang="en-GB" sz="2400" dirty="0" smtClean="0"/>
          </a:p>
          <a:p>
            <a:endParaRPr lang="fr-FR" sz="2400" dirty="0"/>
          </a:p>
        </p:txBody>
      </p:sp>
      <p:sp>
        <p:nvSpPr>
          <p:cNvPr id="4" name="Date Placeholder 3"/>
          <p:cNvSpPr>
            <a:spLocks noGrp="1"/>
          </p:cNvSpPr>
          <p:nvPr>
            <p:ph type="dt" sz="half" idx="10"/>
          </p:nvPr>
        </p:nvSpPr>
        <p:spPr/>
        <p:txBody>
          <a:bodyPr/>
          <a:lstStyle/>
          <a:p>
            <a:fld id="{7C94AF43-97DD-479F-BCA1-A9723C64774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76</a:t>
            </a:fld>
            <a:endParaRPr lang="fr-F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STATUS ASTHMATICUS</a:t>
            </a:r>
            <a:endParaRPr lang="fr-FR" sz="24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is severe and persistent asthma that does not respond to conventional therapy. The attacks can last longer than 24 hours.</a:t>
            </a:r>
          </a:p>
          <a:p>
            <a:r>
              <a:rPr lang="en-US" dirty="0" smtClean="0"/>
              <a:t> Infection, anxiety, nebulizer abuse, dehydration, increased adrenergic blockage, and nonspeciﬁc irritants may contribute to these episodes. </a:t>
            </a:r>
          </a:p>
          <a:p>
            <a:r>
              <a:rPr lang="en-US" dirty="0" smtClean="0"/>
              <a:t>An acute episode may be precipitated by hypersensitivity to aspirin</a:t>
            </a:r>
            <a:endParaRPr lang="fr-FR" dirty="0"/>
          </a:p>
        </p:txBody>
      </p:sp>
      <p:sp>
        <p:nvSpPr>
          <p:cNvPr id="4" name="Date Placeholder 3"/>
          <p:cNvSpPr>
            <a:spLocks noGrp="1"/>
          </p:cNvSpPr>
          <p:nvPr>
            <p:ph type="dt" sz="half" idx="10"/>
          </p:nvPr>
        </p:nvSpPr>
        <p:spPr/>
        <p:txBody>
          <a:bodyPr/>
          <a:lstStyle/>
          <a:p>
            <a:fld id="{18073B58-8724-4520-92DE-4D2FC0EBE7C7}"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77</a:t>
            </a:fld>
            <a:endParaRPr lang="fr-F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Manifestations</a:t>
            </a:r>
            <a:br>
              <a:rPr lang="en-US" dirty="0" smtClean="0"/>
            </a:br>
            <a:endParaRPr lang="fr-FR" dirty="0"/>
          </a:p>
        </p:txBody>
      </p:sp>
      <p:sp>
        <p:nvSpPr>
          <p:cNvPr id="3" name="Content Placeholder 2"/>
          <p:cNvSpPr>
            <a:spLocks noGrp="1"/>
          </p:cNvSpPr>
          <p:nvPr>
            <p:ph idx="1"/>
          </p:nvPr>
        </p:nvSpPr>
        <p:spPr/>
        <p:txBody>
          <a:bodyPr>
            <a:normAutofit/>
          </a:bodyPr>
          <a:lstStyle/>
          <a:p>
            <a:r>
              <a:rPr lang="en-US" dirty="0" smtClean="0"/>
              <a:t>They are the same as those seen in severe asthma:</a:t>
            </a:r>
          </a:p>
          <a:p>
            <a:r>
              <a:rPr lang="en-US" dirty="0" smtClean="0"/>
              <a:t> labored breathing,</a:t>
            </a:r>
          </a:p>
          <a:p>
            <a:r>
              <a:rPr lang="en-US" dirty="0" smtClean="0"/>
              <a:t> prolonged exhalation, </a:t>
            </a:r>
          </a:p>
          <a:p>
            <a:r>
              <a:rPr lang="en-US" dirty="0" smtClean="0"/>
              <a:t>engorged neck veins, and wheezing</a:t>
            </a:r>
          </a:p>
          <a:p>
            <a:r>
              <a:rPr lang="en-US" dirty="0" smtClean="0"/>
              <a:t>Chest tightness</a:t>
            </a:r>
          </a:p>
          <a:p>
            <a:r>
              <a:rPr lang="en-US" dirty="0" smtClean="0"/>
              <a:t>cyanosis </a:t>
            </a:r>
            <a:endParaRPr lang="fr-FR" dirty="0"/>
          </a:p>
        </p:txBody>
      </p:sp>
      <p:sp>
        <p:nvSpPr>
          <p:cNvPr id="4" name="Date Placeholder 3"/>
          <p:cNvSpPr>
            <a:spLocks noGrp="1"/>
          </p:cNvSpPr>
          <p:nvPr>
            <p:ph type="dt" sz="half" idx="10"/>
          </p:nvPr>
        </p:nvSpPr>
        <p:spPr/>
        <p:txBody>
          <a:bodyPr/>
          <a:lstStyle/>
          <a:p>
            <a:fld id="{A7D49C22-6524-4B7E-88C1-EA87FD6E46FB}"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78</a:t>
            </a:fld>
            <a:endParaRPr lang="fr-F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mn-lt"/>
              </a:rPr>
              <a:t>Medical Management</a:t>
            </a:r>
            <a:br>
              <a:rPr lang="en-US" sz="2400" dirty="0" smtClean="0">
                <a:latin typeface="+mn-lt"/>
              </a:rPr>
            </a:br>
            <a:endParaRPr lang="fr-FR" sz="2400" dirty="0">
              <a:latin typeface="+mn-lt"/>
            </a:endParaRPr>
          </a:p>
        </p:txBody>
      </p:sp>
      <p:sp>
        <p:nvSpPr>
          <p:cNvPr id="3" name="Content Placeholder 2"/>
          <p:cNvSpPr>
            <a:spLocks noGrp="1"/>
          </p:cNvSpPr>
          <p:nvPr>
            <p:ph idx="1"/>
          </p:nvPr>
        </p:nvSpPr>
        <p:spPr/>
        <p:txBody>
          <a:bodyPr>
            <a:normAutofit lnSpcReduction="10000"/>
          </a:bodyPr>
          <a:lstStyle/>
          <a:p>
            <a:r>
              <a:rPr lang="en-US" sz="2800" dirty="0" smtClean="0"/>
              <a:t>In the emergency setting, the patient is treated initially with a short acting beta-adrenergic agonist and corticosteroids</a:t>
            </a:r>
            <a:r>
              <a:rPr lang="en-US" sz="2800" dirty="0" smtClean="0">
                <a:solidFill>
                  <a:srgbClr val="FF0000"/>
                </a:solidFill>
              </a:rPr>
              <a:t>.(</a:t>
            </a:r>
            <a:r>
              <a:rPr lang="en-US" sz="2800" dirty="0" err="1" smtClean="0">
                <a:solidFill>
                  <a:srgbClr val="FF0000"/>
                </a:solidFill>
              </a:rPr>
              <a:t>neubilise</a:t>
            </a:r>
            <a:r>
              <a:rPr lang="en-US" sz="2800" dirty="0" smtClean="0">
                <a:solidFill>
                  <a:srgbClr val="FF0000"/>
                </a:solidFill>
              </a:rPr>
              <a:t> with </a:t>
            </a:r>
            <a:r>
              <a:rPr lang="en-US" sz="2800" dirty="0" err="1" smtClean="0">
                <a:solidFill>
                  <a:srgbClr val="FF0000"/>
                </a:solidFill>
              </a:rPr>
              <a:t>salbutamol,IM</a:t>
            </a:r>
            <a:r>
              <a:rPr lang="en-US" sz="2800" dirty="0" smtClean="0">
                <a:solidFill>
                  <a:srgbClr val="FF0000"/>
                </a:solidFill>
              </a:rPr>
              <a:t>/IV </a:t>
            </a:r>
            <a:r>
              <a:rPr lang="en-US" sz="2800" dirty="0" err="1" smtClean="0">
                <a:solidFill>
                  <a:srgbClr val="FF0000"/>
                </a:solidFill>
              </a:rPr>
              <a:t>hydrocotisone</a:t>
            </a:r>
            <a:r>
              <a:rPr lang="en-US" sz="2800" dirty="0" smtClean="0">
                <a:solidFill>
                  <a:srgbClr val="FF0000"/>
                </a:solidFill>
              </a:rPr>
              <a:t>)</a:t>
            </a:r>
          </a:p>
          <a:p>
            <a:r>
              <a:rPr lang="en-US" sz="2800" dirty="0" smtClean="0">
                <a:solidFill>
                  <a:srgbClr val="FF0000"/>
                </a:solidFill>
              </a:rPr>
              <a:t>Give IV </a:t>
            </a:r>
            <a:r>
              <a:rPr lang="en-US" sz="2800" dirty="0" err="1" smtClean="0">
                <a:solidFill>
                  <a:srgbClr val="FF0000"/>
                </a:solidFill>
              </a:rPr>
              <a:t>aminophyline</a:t>
            </a:r>
            <a:r>
              <a:rPr lang="en-US" sz="2800" dirty="0" smtClean="0">
                <a:solidFill>
                  <a:srgbClr val="FF0000"/>
                </a:solidFill>
              </a:rPr>
              <a:t> in normal saline</a:t>
            </a:r>
          </a:p>
          <a:p>
            <a:r>
              <a:rPr lang="en-US" sz="2800" dirty="0" smtClean="0"/>
              <a:t> </a:t>
            </a:r>
            <a:r>
              <a:rPr lang="en-US" sz="2800" dirty="0" err="1" smtClean="0"/>
              <a:t>Adminster</a:t>
            </a:r>
            <a:r>
              <a:rPr lang="en-US" sz="2800" dirty="0" smtClean="0"/>
              <a:t> supplemental oxygen 3-4litres/min to treat dyspnea, central cyanosis, and hypoxemia</a:t>
            </a:r>
          </a:p>
          <a:p>
            <a:r>
              <a:rPr lang="en-US" sz="2800" dirty="0" smtClean="0"/>
              <a:t>   intravenous fluids for hydration.</a:t>
            </a:r>
          </a:p>
          <a:p>
            <a:r>
              <a:rPr lang="en-US" sz="2800" dirty="0" smtClean="0"/>
              <a:t>If symptoms improves maintain patient on oral </a:t>
            </a:r>
            <a:r>
              <a:rPr lang="en-US" sz="2800" dirty="0" err="1" smtClean="0"/>
              <a:t>predisolone</a:t>
            </a:r>
            <a:endParaRPr lang="en-US" sz="2800" dirty="0" smtClean="0"/>
          </a:p>
          <a:p>
            <a:pPr>
              <a:buNone/>
            </a:pPr>
            <a:endParaRPr lang="en-US" sz="2800" dirty="0" smtClean="0"/>
          </a:p>
          <a:p>
            <a:pPr>
              <a:buNone/>
            </a:pPr>
            <a:endParaRPr lang="en-US" sz="2800" dirty="0" smtClean="0"/>
          </a:p>
          <a:p>
            <a:endParaRPr lang="fr-FR" sz="2800" dirty="0"/>
          </a:p>
        </p:txBody>
      </p:sp>
      <p:sp>
        <p:nvSpPr>
          <p:cNvPr id="4" name="Date Placeholder 3"/>
          <p:cNvSpPr>
            <a:spLocks noGrp="1"/>
          </p:cNvSpPr>
          <p:nvPr>
            <p:ph type="dt" sz="half" idx="10"/>
          </p:nvPr>
        </p:nvSpPr>
        <p:spPr/>
        <p:txBody>
          <a:bodyPr/>
          <a:lstStyle/>
          <a:p>
            <a:fld id="{7876F478-5772-424D-B151-D387A0C48C93}"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79</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LOWER RESPIRATORY TRACT</a:t>
            </a:r>
            <a:endParaRPr lang="fr-FR" sz="2400" dirty="0">
              <a:latin typeface="+mn-lt"/>
            </a:endParaRPr>
          </a:p>
        </p:txBody>
      </p:sp>
      <p:sp>
        <p:nvSpPr>
          <p:cNvPr id="3" name="Content Placeholder 2"/>
          <p:cNvSpPr>
            <a:spLocks noGrp="1"/>
          </p:cNvSpPr>
          <p:nvPr>
            <p:ph idx="1"/>
          </p:nvPr>
        </p:nvSpPr>
        <p:spPr/>
        <p:txBody>
          <a:bodyPr>
            <a:normAutofit fontScale="92500" lnSpcReduction="20000"/>
          </a:bodyPr>
          <a:lstStyle/>
          <a:p>
            <a:r>
              <a:rPr lang="en-GB" sz="2400" dirty="0" smtClean="0">
                <a:solidFill>
                  <a:srgbClr val="FF0000"/>
                </a:solidFill>
              </a:rPr>
              <a:t>LUNGS-</a:t>
            </a:r>
          </a:p>
          <a:p>
            <a:r>
              <a:rPr lang="en-GB" sz="2400" dirty="0" smtClean="0"/>
              <a:t>Elastic structures found on each side of midthoracic cavity.</a:t>
            </a:r>
          </a:p>
          <a:p>
            <a:r>
              <a:rPr lang="en-GB" sz="2400" dirty="0" smtClean="0"/>
              <a:t>They are lined with pleura which consists of serous membrane  with small amount of fluid that aid in lubrication.</a:t>
            </a:r>
          </a:p>
          <a:p>
            <a:r>
              <a:rPr lang="en-GB" sz="2400" dirty="0" smtClean="0"/>
              <a:t>Visceral pleura is adherent/covers the lung and parietal pleura is adherent /lines the thorax.</a:t>
            </a:r>
          </a:p>
          <a:p>
            <a:r>
              <a:rPr lang="en-GB" sz="2400" dirty="0" smtClean="0"/>
              <a:t>Pleural cavity is the only potential space and contains no air and is separated by serous fluid that prevent friction during breathing</a:t>
            </a:r>
          </a:p>
          <a:p>
            <a:r>
              <a:rPr lang="en-GB" sz="2400" b="1" u="sng" dirty="0" smtClean="0"/>
              <a:t>INTERIOR OF THE LUNGS</a:t>
            </a:r>
            <a:r>
              <a:rPr lang="en-US" sz="2400" b="1" u="sng" dirty="0" smtClean="0"/>
              <a:t>The </a:t>
            </a:r>
          </a:p>
          <a:p>
            <a:r>
              <a:rPr lang="en-US" sz="2400" dirty="0" smtClean="0"/>
              <a:t>lungs are composed of the bronchi and smaller air passages, alveoli, connective tissue, blood vessels, lymph vessels and nerves. </a:t>
            </a:r>
            <a:endParaRPr lang="en-GB" sz="2400" dirty="0" smtClean="0"/>
          </a:p>
          <a:p>
            <a:endParaRPr lang="en-GB" sz="2400" b="1" u="sng" dirty="0" smtClean="0"/>
          </a:p>
        </p:txBody>
      </p:sp>
      <p:sp>
        <p:nvSpPr>
          <p:cNvPr id="4" name="Date Placeholder 3"/>
          <p:cNvSpPr>
            <a:spLocks noGrp="1"/>
          </p:cNvSpPr>
          <p:nvPr>
            <p:ph type="dt" sz="half" idx="10"/>
          </p:nvPr>
        </p:nvSpPr>
        <p:spPr/>
        <p:txBody>
          <a:bodyPr/>
          <a:lstStyle/>
          <a:p>
            <a:fld id="{715AF019-F938-41F7-85BB-28F8CBA7A772}"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a:t>
            </a:fld>
            <a:endParaRPr lang="fr-F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managent</a:t>
            </a:r>
            <a:endParaRPr lang="fr-FR" dirty="0"/>
          </a:p>
        </p:txBody>
      </p:sp>
      <p:sp>
        <p:nvSpPr>
          <p:cNvPr id="3" name="Content Placeholder 2"/>
          <p:cNvSpPr>
            <a:spLocks noGrp="1"/>
          </p:cNvSpPr>
          <p:nvPr>
            <p:ph idx="1"/>
          </p:nvPr>
        </p:nvSpPr>
        <p:spPr/>
        <p:txBody>
          <a:bodyPr>
            <a:normAutofit fontScale="92500" lnSpcReduction="10000"/>
          </a:bodyPr>
          <a:lstStyle/>
          <a:p>
            <a:r>
              <a:rPr lang="en-US" dirty="0" smtClean="0"/>
              <a:t> constantly monitor the patient for the </a:t>
            </a:r>
            <a:r>
              <a:rPr lang="en-US" dirty="0" err="1" smtClean="0"/>
              <a:t>ﬁrst</a:t>
            </a:r>
            <a:r>
              <a:rPr lang="en-US" dirty="0" smtClean="0"/>
              <a:t> 12 to 24 hours, or until status asthmaticus is under control.</a:t>
            </a:r>
          </a:p>
          <a:p>
            <a:r>
              <a:rPr lang="en-US" dirty="0" smtClean="0"/>
              <a:t>  assesses the patient’s skin </a:t>
            </a:r>
            <a:r>
              <a:rPr lang="en-US" dirty="0" err="1" smtClean="0"/>
              <a:t>turgor</a:t>
            </a:r>
            <a:r>
              <a:rPr lang="en-US" dirty="0" smtClean="0"/>
              <a:t> to identify signs of dehydration.</a:t>
            </a:r>
          </a:p>
          <a:p>
            <a:r>
              <a:rPr lang="en-US" dirty="0" smtClean="0"/>
              <a:t> Fluid intake is essential to combat dehydration, to loosen secretions, and to facilitate expectoration. The nurse administers intravenous ﬂuids as prescribed, up to 3 to 4 L/day. </a:t>
            </a:r>
          </a:p>
          <a:p>
            <a:r>
              <a:rPr lang="en-US" dirty="0" smtClean="0"/>
              <a:t>The patient’s energy needs to be conserved by bed rest</a:t>
            </a:r>
          </a:p>
          <a:p>
            <a:r>
              <a:rPr lang="en-US" dirty="0" smtClean="0"/>
              <a:t>,  the room should be quiet and free of respiratory irritants, including flowers, tobacco smoke, perfumes, or odors of cleaning agents.</a:t>
            </a:r>
          </a:p>
          <a:p>
            <a:endParaRPr lang="fr-FR" dirty="0"/>
          </a:p>
        </p:txBody>
      </p:sp>
      <p:sp>
        <p:nvSpPr>
          <p:cNvPr id="4" name="Date Placeholder 3"/>
          <p:cNvSpPr>
            <a:spLocks noGrp="1"/>
          </p:cNvSpPr>
          <p:nvPr>
            <p:ph type="dt" sz="half" idx="10"/>
          </p:nvPr>
        </p:nvSpPr>
        <p:spPr/>
        <p:txBody>
          <a:bodyPr/>
          <a:lstStyle/>
          <a:p>
            <a:fld id="{A63DD47C-7FF2-4140-BC35-628B9338005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80</a:t>
            </a:fld>
            <a:endParaRPr lang="fr-F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143000"/>
          </a:xfrm>
        </p:spPr>
        <p:txBody>
          <a:bodyPr>
            <a:normAutofit fontScale="90000"/>
          </a:bodyPr>
          <a:lstStyle/>
          <a:p>
            <a:r>
              <a:rPr lang="en-US" sz="2700" dirty="0" smtClean="0">
                <a:solidFill>
                  <a:srgbClr val="FF0000"/>
                </a:solidFill>
                <a:latin typeface="+mn-lt"/>
              </a:rPr>
              <a:t>Chronic Obstructive Pulmonary </a:t>
            </a:r>
            <a:r>
              <a:rPr lang="en-US" sz="2700" dirty="0" smtClean="0">
                <a:solidFill>
                  <a:srgbClr val="FF0000"/>
                </a:solidFill>
              </a:rPr>
              <a:t>Disease</a:t>
            </a:r>
            <a:r>
              <a:rPr lang="en-US" dirty="0" smtClean="0">
                <a:solidFill>
                  <a:srgbClr val="FF0000"/>
                </a:solidFill>
              </a:rPr>
              <a:t/>
            </a:r>
            <a:br>
              <a:rPr lang="en-US" dirty="0" smtClean="0">
                <a:solidFill>
                  <a:srgbClr val="FF0000"/>
                </a:solidFill>
              </a:rPr>
            </a:br>
            <a:endParaRPr lang="fr-FR"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sz="3300" dirty="0" smtClean="0"/>
              <a:t>(COPD) is a disease state characterized by airﬂow limitation that is not fully reversible.</a:t>
            </a:r>
          </a:p>
          <a:p>
            <a:r>
              <a:rPr lang="en-US" sz="3300" dirty="0" smtClean="0">
                <a:solidFill>
                  <a:srgbClr val="FF0000"/>
                </a:solidFill>
              </a:rPr>
              <a:t>Pathophysiology</a:t>
            </a:r>
          </a:p>
          <a:p>
            <a:r>
              <a:rPr lang="en-US" sz="3300" dirty="0" smtClean="0"/>
              <a:t>  airﬂow limitation is both progressive and associated with an abnormal inﬂammatory response of the lungs to noxious(harmful) particles or gases. The inﬂammatory response occurs throughout the airways, parenchyma, and pulmonary vasculature. Because of the chronic inﬂammation and the body’s attempts to repair it, narrowing occurs in the small peripheral airways. Over time, this injury and repair process causes scar tissue formation and narrowing of the airway lumen.</a:t>
            </a:r>
          </a:p>
        </p:txBody>
      </p:sp>
      <p:sp>
        <p:nvSpPr>
          <p:cNvPr id="4" name="Date Placeholder 3"/>
          <p:cNvSpPr>
            <a:spLocks noGrp="1"/>
          </p:cNvSpPr>
          <p:nvPr>
            <p:ph type="dt" sz="half" idx="10"/>
          </p:nvPr>
        </p:nvSpPr>
        <p:spPr/>
        <p:txBody>
          <a:bodyPr/>
          <a:lstStyle/>
          <a:p>
            <a:fld id="{EDDDC313-50BC-4C95-AE88-559DE1195754}"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81</a:t>
            </a:fld>
            <a:endParaRPr lang="fr-F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mn-lt"/>
              </a:rPr>
              <a:t>CAUSES</a:t>
            </a:r>
            <a:endParaRPr lang="fr-FR" sz="2800" dirty="0">
              <a:latin typeface="+mn-lt"/>
            </a:endParaRPr>
          </a:p>
        </p:txBody>
      </p:sp>
      <p:sp>
        <p:nvSpPr>
          <p:cNvPr id="3" name="Content Placeholder 2"/>
          <p:cNvSpPr>
            <a:spLocks noGrp="1"/>
          </p:cNvSpPr>
          <p:nvPr>
            <p:ph idx="1"/>
          </p:nvPr>
        </p:nvSpPr>
        <p:spPr/>
        <p:txBody>
          <a:bodyPr/>
          <a:lstStyle/>
          <a:p>
            <a:r>
              <a:rPr lang="en-GB" dirty="0" smtClean="0"/>
              <a:t>Exposure to cigarette smoke</a:t>
            </a:r>
          </a:p>
          <a:p>
            <a:r>
              <a:rPr lang="en-GB" dirty="0" smtClean="0"/>
              <a:t>Chronic respiratory infections</a:t>
            </a:r>
          </a:p>
          <a:p>
            <a:r>
              <a:rPr lang="en-GB" dirty="0" smtClean="0"/>
              <a:t>Process related to proteinases and antiproteinases in the lung</a:t>
            </a:r>
          </a:p>
          <a:p>
            <a:r>
              <a:rPr lang="en-GB" dirty="0" smtClean="0"/>
              <a:t>Release of anti-</a:t>
            </a:r>
            <a:r>
              <a:rPr lang="en-GB" dirty="0" err="1" smtClean="0"/>
              <a:t>inflamatory</a:t>
            </a:r>
            <a:r>
              <a:rPr lang="en-GB" dirty="0" smtClean="0"/>
              <a:t> mediators</a:t>
            </a:r>
          </a:p>
          <a:p>
            <a:r>
              <a:rPr lang="en-GB" dirty="0" smtClean="0"/>
              <a:t>Allergic reactions</a:t>
            </a:r>
            <a:endParaRPr lang="fr-FR" dirty="0"/>
          </a:p>
        </p:txBody>
      </p:sp>
      <p:sp>
        <p:nvSpPr>
          <p:cNvPr id="4" name="Date Placeholder 3"/>
          <p:cNvSpPr>
            <a:spLocks noGrp="1"/>
          </p:cNvSpPr>
          <p:nvPr>
            <p:ph type="dt" sz="half" idx="10"/>
          </p:nvPr>
        </p:nvSpPr>
        <p:spPr/>
        <p:txBody>
          <a:bodyPr/>
          <a:lstStyle/>
          <a:p>
            <a:fld id="{3EA7867A-09A1-4603-95A5-7DC21DD0D01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82</a:t>
            </a:fld>
            <a:endParaRPr lang="fr-F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Emphysema</a:t>
            </a:r>
            <a:br>
              <a:rPr lang="en-US" dirty="0" smtClean="0">
                <a:solidFill>
                  <a:srgbClr val="FF0000"/>
                </a:solidFill>
              </a:rPr>
            </a:br>
            <a:endParaRPr lang="fr-FR"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sz="2600" dirty="0" smtClean="0"/>
              <a:t>is a pathological term that describes an abnormal distention of the air spaces beyond the terminal bronchioles, with destruction of the walls of the alveoli and results in impaired gas exchange </a:t>
            </a:r>
          </a:p>
          <a:p>
            <a:r>
              <a:rPr lang="en-US" sz="2600" dirty="0" smtClean="0"/>
              <a:t> It is the end stage of a process that has progressed slowly for many years.</a:t>
            </a:r>
          </a:p>
          <a:p>
            <a:r>
              <a:rPr lang="en-US" sz="2600" dirty="0" smtClean="0"/>
              <a:t> As the walls of the alveoli are destroyed ,the alveolar surface area in direct contact with the pulmonary capillaries continually decreases, causing an increase in dead space and impaired oxygen diffusion, which leads to hypoxemia</a:t>
            </a:r>
          </a:p>
          <a:p>
            <a:r>
              <a:rPr lang="en-US" sz="2600" dirty="0" smtClean="0"/>
              <a:t> In the later stages of the disease, carbon dioxide elimination is impaired, resulting in hypercapnia and causing respiratory acidosis</a:t>
            </a:r>
          </a:p>
          <a:p>
            <a:endParaRPr lang="en-US" sz="2400" dirty="0" smtClean="0"/>
          </a:p>
          <a:p>
            <a:endParaRPr lang="fr-FR" dirty="0"/>
          </a:p>
        </p:txBody>
      </p:sp>
      <p:sp>
        <p:nvSpPr>
          <p:cNvPr id="4" name="Date Placeholder 3"/>
          <p:cNvSpPr>
            <a:spLocks noGrp="1"/>
          </p:cNvSpPr>
          <p:nvPr>
            <p:ph type="dt" sz="half" idx="10"/>
          </p:nvPr>
        </p:nvSpPr>
        <p:spPr/>
        <p:txBody>
          <a:bodyPr/>
          <a:lstStyle/>
          <a:p>
            <a:fld id="{B59B9912-B844-45DB-B8D2-79E662D646A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83</a:t>
            </a:fld>
            <a:endParaRPr lang="fr-F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Aetiology</a:t>
            </a:r>
            <a:r>
              <a:rPr lang="en-US" b="1" dirty="0" smtClean="0"/>
              <a:t> </a:t>
            </a:r>
            <a:endParaRPr lang="en-US" dirty="0" smtClean="0"/>
          </a:p>
          <a:p>
            <a:r>
              <a:rPr lang="en-US" dirty="0" smtClean="0"/>
              <a:t>It is as a result of smoking cigarette, inhalation of coal dust or alpha 1 antitrypsin deficiency.</a:t>
            </a:r>
          </a:p>
          <a:p>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84</a:t>
            </a:fld>
            <a:endParaRPr lang="fr-F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rPr>
              <a:t>TYPES</a:t>
            </a:r>
            <a:endParaRPr lang="fr-FR" sz="2400" dirty="0">
              <a:solidFill>
                <a:srgbClr val="FF0000"/>
              </a:solidFill>
            </a:endParaRPr>
          </a:p>
        </p:txBody>
      </p:sp>
      <p:sp>
        <p:nvSpPr>
          <p:cNvPr id="3" name="Content Placeholder 2"/>
          <p:cNvSpPr>
            <a:spLocks noGrp="1"/>
          </p:cNvSpPr>
          <p:nvPr>
            <p:ph idx="1"/>
          </p:nvPr>
        </p:nvSpPr>
        <p:spPr/>
        <p:txBody>
          <a:bodyPr>
            <a:normAutofit/>
          </a:bodyPr>
          <a:lstStyle/>
          <a:p>
            <a:r>
              <a:rPr lang="en-US" dirty="0" err="1" smtClean="0">
                <a:solidFill>
                  <a:srgbClr val="FF0000"/>
                </a:solidFill>
              </a:rPr>
              <a:t>panlobular</a:t>
            </a:r>
            <a:r>
              <a:rPr lang="en-US" dirty="0" smtClean="0">
                <a:solidFill>
                  <a:srgbClr val="FF0000"/>
                </a:solidFill>
              </a:rPr>
              <a:t> (</a:t>
            </a:r>
            <a:r>
              <a:rPr lang="en-US" dirty="0" err="1" smtClean="0">
                <a:solidFill>
                  <a:srgbClr val="FF0000"/>
                </a:solidFill>
              </a:rPr>
              <a:t>panacinar</a:t>
            </a:r>
            <a:r>
              <a:rPr lang="en-US" dirty="0" smtClean="0">
                <a:solidFill>
                  <a:srgbClr val="FF0000"/>
                </a:solidFill>
              </a:rPr>
              <a:t>) </a:t>
            </a:r>
          </a:p>
          <a:p>
            <a:r>
              <a:rPr lang="en-US" dirty="0" smtClean="0"/>
              <a:t> there is destruction of the respiratory bronchiole, alveolar duct, and alveoli.. The patient with this type of emphysema typically has a </a:t>
            </a:r>
            <a:r>
              <a:rPr lang="en-US" dirty="0" err="1" smtClean="0"/>
              <a:t>hyperinﬂated</a:t>
            </a:r>
            <a:r>
              <a:rPr lang="en-US" dirty="0" smtClean="0"/>
              <a:t>(barrel )chest on physical examination, marked dyspnea on exertion, and weight loss. </a:t>
            </a:r>
            <a:endParaRPr lang="fr-FR" dirty="0"/>
          </a:p>
        </p:txBody>
      </p:sp>
      <p:sp>
        <p:nvSpPr>
          <p:cNvPr id="4" name="Date Placeholder 3"/>
          <p:cNvSpPr>
            <a:spLocks noGrp="1"/>
          </p:cNvSpPr>
          <p:nvPr>
            <p:ph type="dt" sz="half" idx="10"/>
          </p:nvPr>
        </p:nvSpPr>
        <p:spPr/>
        <p:txBody>
          <a:bodyPr/>
          <a:lstStyle/>
          <a:p>
            <a:fld id="{4E781471-1C93-44D9-9057-7A1B28466CA9}"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85</a:t>
            </a:fld>
            <a:endParaRPr lang="fr-F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a:bodyPr>
          <a:lstStyle/>
          <a:p>
            <a:r>
              <a:rPr lang="en-US" dirty="0" smtClean="0"/>
              <a:t> </a:t>
            </a:r>
            <a:r>
              <a:rPr lang="en-US" dirty="0" err="1" smtClean="0">
                <a:solidFill>
                  <a:srgbClr val="FF0000"/>
                </a:solidFill>
              </a:rPr>
              <a:t>centrilobular</a:t>
            </a:r>
            <a:r>
              <a:rPr lang="en-US" dirty="0" smtClean="0">
                <a:solidFill>
                  <a:srgbClr val="FF0000"/>
                </a:solidFill>
              </a:rPr>
              <a:t> (</a:t>
            </a:r>
            <a:r>
              <a:rPr lang="en-US" dirty="0" err="1" smtClean="0">
                <a:solidFill>
                  <a:srgbClr val="FF0000"/>
                </a:solidFill>
              </a:rPr>
              <a:t>centroacinar</a:t>
            </a:r>
            <a:r>
              <a:rPr lang="en-US" dirty="0" smtClean="0">
                <a:solidFill>
                  <a:srgbClr val="FF0000"/>
                </a:solidFill>
              </a:rPr>
              <a:t>)</a:t>
            </a:r>
          </a:p>
          <a:p>
            <a:r>
              <a:rPr lang="en-US" dirty="0" smtClean="0"/>
              <a:t>  pathologic changes take place mainly in the center of the secondary lobule, producing chronic hypoxemia, hypercapnia, </a:t>
            </a:r>
            <a:r>
              <a:rPr lang="en-US" dirty="0" err="1" smtClean="0"/>
              <a:t>polycythemia</a:t>
            </a:r>
            <a:r>
              <a:rPr lang="en-US" dirty="0" smtClean="0"/>
              <a:t>, and episodes of right-sided heart failure. </a:t>
            </a:r>
          </a:p>
          <a:p>
            <a:r>
              <a:rPr lang="en-US" dirty="0" smtClean="0"/>
              <a:t>This leads to central cyanosis, peripheral edema, and respiratory failure. </a:t>
            </a:r>
          </a:p>
          <a:p>
            <a:endParaRPr lang="fr-FR" dirty="0"/>
          </a:p>
        </p:txBody>
      </p:sp>
      <p:sp>
        <p:nvSpPr>
          <p:cNvPr id="4" name="Date Placeholder 3"/>
          <p:cNvSpPr>
            <a:spLocks noGrp="1"/>
          </p:cNvSpPr>
          <p:nvPr>
            <p:ph type="dt" sz="half" idx="10"/>
          </p:nvPr>
        </p:nvSpPr>
        <p:spPr/>
        <p:txBody>
          <a:bodyPr/>
          <a:lstStyle/>
          <a:p>
            <a:fld id="{8F5B8E96-7712-4A70-A19C-97EABAF4971B}"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86</a:t>
            </a:fld>
            <a:endParaRPr lang="fr-F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a:t>
            </a:r>
            <a:br>
              <a:rPr lang="en-US" dirty="0" smtClean="0"/>
            </a:br>
            <a:endParaRPr lang="fr-FR" dirty="0"/>
          </a:p>
        </p:txBody>
      </p:sp>
      <p:sp>
        <p:nvSpPr>
          <p:cNvPr id="3" name="Content Placeholder 2"/>
          <p:cNvSpPr>
            <a:spLocks noGrp="1"/>
          </p:cNvSpPr>
          <p:nvPr>
            <p:ph idx="1"/>
          </p:nvPr>
        </p:nvSpPr>
        <p:spPr/>
        <p:txBody>
          <a:bodyPr>
            <a:normAutofit/>
          </a:bodyPr>
          <a:lstStyle/>
          <a:p>
            <a:r>
              <a:rPr lang="en-US" dirty="0" smtClean="0"/>
              <a:t>cigarette smoking. Pipe, cigar, and other types of tobacco smoking.</a:t>
            </a:r>
          </a:p>
          <a:p>
            <a:r>
              <a:rPr lang="en-US" dirty="0" smtClean="0"/>
              <a:t> passive smoking</a:t>
            </a:r>
          </a:p>
          <a:p>
            <a:r>
              <a:rPr lang="en-US" dirty="0" smtClean="0"/>
              <a:t> a deﬁciency of alpha1 anti- </a:t>
            </a:r>
            <a:r>
              <a:rPr lang="en-US" dirty="0" err="1" smtClean="0"/>
              <a:t>trypsin</a:t>
            </a:r>
            <a:r>
              <a:rPr lang="en-US" dirty="0" smtClean="0"/>
              <a:t>, an enzyme inhibitor that protects the lung parenchyma from injury</a:t>
            </a:r>
          </a:p>
          <a:p>
            <a:r>
              <a:rPr lang="en-US" dirty="0" smtClean="0"/>
              <a:t>prolonged exposure to occupational dust and chemical</a:t>
            </a:r>
          </a:p>
          <a:p>
            <a:r>
              <a:rPr lang="en-US" dirty="0" smtClean="0"/>
              <a:t>Air pollution</a:t>
            </a:r>
          </a:p>
          <a:p>
            <a:endParaRPr lang="fr-FR" dirty="0"/>
          </a:p>
        </p:txBody>
      </p:sp>
      <p:sp>
        <p:nvSpPr>
          <p:cNvPr id="4" name="Date Placeholder 3"/>
          <p:cNvSpPr>
            <a:spLocks noGrp="1"/>
          </p:cNvSpPr>
          <p:nvPr>
            <p:ph type="dt" sz="half" idx="10"/>
          </p:nvPr>
        </p:nvSpPr>
        <p:spPr/>
        <p:txBody>
          <a:bodyPr/>
          <a:lstStyle/>
          <a:p>
            <a:fld id="{2944CBE0-76D8-49BF-BB99-011A9B08643D}"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87</a:t>
            </a:fld>
            <a:endParaRPr lang="fr-F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Clinical manifestations</a:t>
            </a:r>
            <a:endParaRPr lang="fr-FR" sz="2400"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r>
              <a:rPr lang="en-GB" dirty="0" smtClean="0"/>
              <a:t>Dyspnea</a:t>
            </a:r>
          </a:p>
          <a:p>
            <a:r>
              <a:rPr lang="en-GB" dirty="0" smtClean="0"/>
              <a:t>Chronic cough</a:t>
            </a:r>
          </a:p>
          <a:p>
            <a:r>
              <a:rPr lang="en-GB" dirty="0" smtClean="0"/>
              <a:t>Sputum production</a:t>
            </a:r>
          </a:p>
          <a:p>
            <a:r>
              <a:rPr lang="en-GB" dirty="0" smtClean="0"/>
              <a:t>Fatigue</a:t>
            </a:r>
          </a:p>
          <a:p>
            <a:r>
              <a:rPr lang="en-GB" dirty="0" smtClean="0"/>
              <a:t>Wheezing</a:t>
            </a:r>
          </a:p>
          <a:p>
            <a:r>
              <a:rPr lang="en-GB" dirty="0" smtClean="0"/>
              <a:t>Hyper inflated(barrel) chest</a:t>
            </a:r>
          </a:p>
          <a:p>
            <a:r>
              <a:rPr lang="en-GB" dirty="0" smtClean="0"/>
              <a:t>Diminished breathsound with crackles and prolonged expiration</a:t>
            </a:r>
          </a:p>
          <a:p>
            <a:r>
              <a:rPr lang="en-GB" dirty="0" smtClean="0"/>
              <a:t>Weight loss, weakness</a:t>
            </a:r>
          </a:p>
          <a:p>
            <a:r>
              <a:rPr lang="en-GB" dirty="0" smtClean="0"/>
              <a:t>Hypercapnia and hypoxemia</a:t>
            </a:r>
            <a:endParaRPr lang="fr-FR" dirty="0"/>
          </a:p>
        </p:txBody>
      </p:sp>
      <p:sp>
        <p:nvSpPr>
          <p:cNvPr id="4" name="Date Placeholder 3"/>
          <p:cNvSpPr>
            <a:spLocks noGrp="1"/>
          </p:cNvSpPr>
          <p:nvPr>
            <p:ph type="dt" sz="half" idx="10"/>
          </p:nvPr>
        </p:nvSpPr>
        <p:spPr/>
        <p:txBody>
          <a:bodyPr/>
          <a:lstStyle/>
          <a:p>
            <a:fld id="{B6499241-F311-4AB9-AAA9-96ECC0B2EDA7}"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88</a:t>
            </a:fld>
            <a:endParaRPr lang="fr-F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MEDICAL MANAGEMENT</a:t>
            </a:r>
            <a:endParaRPr lang="fr-FR" sz="24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GB" dirty="0" smtClean="0"/>
              <a:t>Administer bronchodilators to reduce bronchospasm and airway obstruction</a:t>
            </a:r>
          </a:p>
          <a:p>
            <a:r>
              <a:rPr lang="en-GB" dirty="0" smtClean="0"/>
              <a:t>Use of corticosteroids </a:t>
            </a:r>
            <a:r>
              <a:rPr lang="en-GB" dirty="0" err="1" smtClean="0"/>
              <a:t>i.e</a:t>
            </a:r>
            <a:r>
              <a:rPr lang="en-GB" dirty="0" smtClean="0"/>
              <a:t> predisolone</a:t>
            </a:r>
          </a:p>
          <a:p>
            <a:r>
              <a:rPr lang="en-GB" dirty="0" smtClean="0"/>
              <a:t>alpha-1 augmentation therapy</a:t>
            </a:r>
          </a:p>
          <a:p>
            <a:r>
              <a:rPr lang="en-GB" dirty="0" smtClean="0"/>
              <a:t>Antimicrobial therapy for treatment of infections </a:t>
            </a:r>
            <a:r>
              <a:rPr lang="en-GB" dirty="0" err="1" smtClean="0"/>
              <a:t>i.e</a:t>
            </a:r>
            <a:r>
              <a:rPr lang="en-GB" dirty="0" smtClean="0"/>
              <a:t> benzyl penincillin, amoxicillin</a:t>
            </a:r>
          </a:p>
          <a:p>
            <a:r>
              <a:rPr lang="en-GB" dirty="0" smtClean="0"/>
              <a:t>Oxygen therapy incase of acute Dyspnea</a:t>
            </a:r>
          </a:p>
          <a:p>
            <a:r>
              <a:rPr lang="en-GB" dirty="0" smtClean="0"/>
              <a:t>Surgical management </a:t>
            </a:r>
            <a:r>
              <a:rPr lang="en-GB" dirty="0" err="1" smtClean="0"/>
              <a:t>i.e</a:t>
            </a:r>
            <a:r>
              <a:rPr lang="en-GB" dirty="0" smtClean="0"/>
              <a:t> bellectomy, lung volume reduction surgery  </a:t>
            </a:r>
            <a:endParaRPr lang="fr-FR" dirty="0"/>
          </a:p>
        </p:txBody>
      </p:sp>
      <p:sp>
        <p:nvSpPr>
          <p:cNvPr id="4" name="Date Placeholder 3"/>
          <p:cNvSpPr>
            <a:spLocks noGrp="1"/>
          </p:cNvSpPr>
          <p:nvPr>
            <p:ph type="dt" sz="half" idx="10"/>
          </p:nvPr>
        </p:nvSpPr>
        <p:spPr/>
        <p:txBody>
          <a:bodyPr/>
          <a:lstStyle/>
          <a:p>
            <a:fld id="{E3CADF5C-6176-4579-BC23-C9C6CCFFA60C}"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89</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u="sng" dirty="0" smtClean="0"/>
              <a:t>ALVEOLI</a:t>
            </a:r>
          </a:p>
        </p:txBody>
      </p:sp>
      <p:sp>
        <p:nvSpPr>
          <p:cNvPr id="3" name="Content Placeholder 2"/>
          <p:cNvSpPr>
            <a:spLocks noGrp="1"/>
          </p:cNvSpPr>
          <p:nvPr>
            <p:ph idx="1"/>
          </p:nvPr>
        </p:nvSpPr>
        <p:spPr/>
        <p:txBody>
          <a:bodyPr>
            <a:normAutofit/>
          </a:bodyPr>
          <a:lstStyle/>
          <a:p>
            <a:r>
              <a:rPr lang="en-US" dirty="0" smtClean="0"/>
              <a:t> These distal respiratory passages are supported by a loose network of elastic connective tissue in which macrophages, fibroblasts, nerves and blood and lymph vessels are embedded. The alveoli are surrounded by a network of capillaries. The exchange of gases during respiration takes place across two membranes, the alveolar and capillary </a:t>
            </a:r>
            <a:r>
              <a:rPr lang="en-US" dirty="0" err="1" smtClean="0"/>
              <a:t>membranes</a:t>
            </a:r>
            <a:r>
              <a:rPr lang="en-US" dirty="0" err="1" smtClean="0">
                <a:solidFill>
                  <a:srgbClr val="FF0000"/>
                </a:solidFill>
              </a:rPr>
              <a:t>.consist</a:t>
            </a:r>
            <a:r>
              <a:rPr lang="en-US" dirty="0" smtClean="0">
                <a:solidFill>
                  <a:srgbClr val="FF0000"/>
                </a:solidFill>
              </a:rPr>
              <a:t> of three types of cells, epithelial, macrophage, and surfactant</a:t>
            </a:r>
            <a:r>
              <a:rPr lang="en-US" dirty="0" smtClean="0"/>
              <a:t>.</a:t>
            </a:r>
            <a:endParaRPr lang="fr-FR" dirty="0"/>
          </a:p>
        </p:txBody>
      </p:sp>
      <p:sp>
        <p:nvSpPr>
          <p:cNvPr id="4" name="Date Placeholder 3"/>
          <p:cNvSpPr>
            <a:spLocks noGrp="1"/>
          </p:cNvSpPr>
          <p:nvPr>
            <p:ph type="dt" sz="half" idx="10"/>
          </p:nvPr>
        </p:nvSpPr>
        <p:spPr/>
        <p:txBody>
          <a:bodyPr/>
          <a:lstStyle/>
          <a:p>
            <a:fld id="{B572D2EB-3E67-4E11-A964-BF74F97241F1}"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a:t>
            </a:fld>
            <a:endParaRPr lang="fr-F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Nursing management</a:t>
            </a: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r>
              <a:rPr lang="en-GB" dirty="0" smtClean="0"/>
              <a:t>Major focus is on pulmonary rehabilitation that include</a:t>
            </a:r>
          </a:p>
          <a:p>
            <a:r>
              <a:rPr lang="en-US" dirty="0" smtClean="0"/>
              <a:t>PATIENT EDUCATION includes a broad variety of. topics may include normal anatomy and physiology of the lung, pathophysiology and changes with COPD, medications and home oxygen therapy, nutrition, respiratory therapy treatments, symptom alleviation, smoking cessation,, coping with chronic disease, communicating with the health care team, and planning</a:t>
            </a:r>
          </a:p>
          <a:p>
            <a:r>
              <a:rPr lang="en-US" dirty="0" smtClean="0"/>
              <a:t>Breathing Exercises.-use of diaphragmatic breathing </a:t>
            </a:r>
          </a:p>
          <a:p>
            <a:r>
              <a:rPr lang="en-US" dirty="0" smtClean="0"/>
              <a:t>Inspiratory Muscle Training to strengthen the muscle</a:t>
            </a:r>
          </a:p>
          <a:p>
            <a:r>
              <a:rPr lang="en-US" dirty="0" smtClean="0"/>
              <a:t>Activity Pacing to avoid overexertion and fatigue </a:t>
            </a:r>
          </a:p>
          <a:p>
            <a:r>
              <a:rPr lang="en-US" dirty="0" smtClean="0"/>
              <a:t>Nutritional Therapy thorough assessment on caloric needs and food supplementation  </a:t>
            </a:r>
          </a:p>
          <a:p>
            <a:endParaRPr lang="fr-FR" dirty="0"/>
          </a:p>
        </p:txBody>
      </p:sp>
      <p:sp>
        <p:nvSpPr>
          <p:cNvPr id="4" name="Date Placeholder 3"/>
          <p:cNvSpPr>
            <a:spLocks noGrp="1"/>
          </p:cNvSpPr>
          <p:nvPr>
            <p:ph type="dt" sz="half" idx="10"/>
          </p:nvPr>
        </p:nvSpPr>
        <p:spPr/>
        <p:txBody>
          <a:bodyPr/>
          <a:lstStyle/>
          <a:p>
            <a:fld id="{BD38C8F6-459C-41B9-BAB5-0ACC55656E56}"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90</a:t>
            </a:fld>
            <a:endParaRPr lang="fr-F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mn-lt"/>
              </a:rPr>
              <a:t>complications</a:t>
            </a:r>
            <a:endParaRPr lang="fr-FR" sz="2400" dirty="0">
              <a:latin typeface="+mn-lt"/>
            </a:endParaRPr>
          </a:p>
        </p:txBody>
      </p:sp>
      <p:sp>
        <p:nvSpPr>
          <p:cNvPr id="3" name="Content Placeholder 2"/>
          <p:cNvSpPr>
            <a:spLocks noGrp="1"/>
          </p:cNvSpPr>
          <p:nvPr>
            <p:ph idx="1"/>
          </p:nvPr>
        </p:nvSpPr>
        <p:spPr/>
        <p:txBody>
          <a:bodyPr/>
          <a:lstStyle/>
          <a:p>
            <a:r>
              <a:rPr lang="en-GB" dirty="0" smtClean="0"/>
              <a:t>Respiratory insufficiency and failure</a:t>
            </a:r>
          </a:p>
          <a:p>
            <a:r>
              <a:rPr lang="en-GB" dirty="0" smtClean="0"/>
              <a:t>Right sided heart failure</a:t>
            </a:r>
          </a:p>
          <a:p>
            <a:r>
              <a:rPr lang="en-GB" dirty="0" err="1" smtClean="0"/>
              <a:t>Atelectasis</a:t>
            </a:r>
            <a:endParaRPr lang="en-GB" dirty="0" smtClean="0"/>
          </a:p>
          <a:p>
            <a:r>
              <a:rPr lang="en-GB" dirty="0" smtClean="0"/>
              <a:t>Pulmonary arterial hypertension</a:t>
            </a:r>
          </a:p>
          <a:p>
            <a:r>
              <a:rPr lang="en-GB" dirty="0" smtClean="0"/>
              <a:t>pneumothorax</a:t>
            </a:r>
            <a:endParaRPr lang="fr-FR" dirty="0"/>
          </a:p>
        </p:txBody>
      </p:sp>
      <p:sp>
        <p:nvSpPr>
          <p:cNvPr id="4" name="Date Placeholder 3"/>
          <p:cNvSpPr>
            <a:spLocks noGrp="1"/>
          </p:cNvSpPr>
          <p:nvPr>
            <p:ph type="dt" sz="half" idx="10"/>
          </p:nvPr>
        </p:nvSpPr>
        <p:spPr/>
        <p:txBody>
          <a:bodyPr/>
          <a:lstStyle/>
          <a:p>
            <a:fld id="{8DDF0485-F70C-4A30-B9A5-88936FBEF1AE}"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91</a:t>
            </a:fld>
            <a:endParaRPr lang="fr-F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BRONCHIECTASIS</a:t>
            </a:r>
            <a:br>
              <a:rPr lang="en-US" sz="2400" dirty="0" smtClean="0">
                <a:solidFill>
                  <a:srgbClr val="FF0000"/>
                </a:solidFill>
              </a:rPr>
            </a:br>
            <a:endParaRPr lang="fr-FR" sz="2400" dirty="0">
              <a:solidFill>
                <a:srgbClr val="FF0000"/>
              </a:solidFill>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is a chronic, irreversible dilation of the bronchi and bronchioles</a:t>
            </a:r>
          </a:p>
          <a:p>
            <a:pPr>
              <a:buNone/>
            </a:pPr>
            <a:r>
              <a:rPr lang="en-US" dirty="0" smtClean="0"/>
              <a:t>                                      </a:t>
            </a:r>
            <a:r>
              <a:rPr lang="en-US" dirty="0" smtClean="0">
                <a:solidFill>
                  <a:srgbClr val="FF0000"/>
                </a:solidFill>
              </a:rPr>
              <a:t>CAUSES</a:t>
            </a:r>
          </a:p>
          <a:p>
            <a:pPr>
              <a:buNone/>
            </a:pPr>
            <a:r>
              <a:rPr lang="en-US" dirty="0" smtClean="0"/>
              <a:t> •   chronic Airway obstruction </a:t>
            </a:r>
          </a:p>
          <a:p>
            <a:r>
              <a:rPr lang="en-US" dirty="0" smtClean="0"/>
              <a:t> Diffuse airway injury</a:t>
            </a:r>
          </a:p>
          <a:p>
            <a:pPr>
              <a:buNone/>
            </a:pPr>
            <a:r>
              <a:rPr lang="en-US" dirty="0" smtClean="0"/>
              <a:t> • Pulmonary infections and obstruction of the bronchus or complications of long-term pulmonary infections </a:t>
            </a:r>
          </a:p>
          <a:p>
            <a:pPr>
              <a:buNone/>
            </a:pPr>
            <a:r>
              <a:rPr lang="en-US" dirty="0" smtClean="0"/>
              <a:t>• Genetic disorders such as cystic ﬁbrosis</a:t>
            </a:r>
          </a:p>
          <a:p>
            <a:pPr>
              <a:buNone/>
            </a:pPr>
            <a:r>
              <a:rPr lang="en-US" dirty="0" smtClean="0"/>
              <a:t> • Abnormal host defense (</a:t>
            </a:r>
            <a:r>
              <a:rPr lang="en-US" dirty="0" err="1" smtClean="0"/>
              <a:t>eg</a:t>
            </a:r>
            <a:r>
              <a:rPr lang="en-US" dirty="0" smtClean="0"/>
              <a:t>, ciliary dyskinesia or humoral immunodeﬁciency) </a:t>
            </a:r>
          </a:p>
          <a:p>
            <a:pPr>
              <a:buNone/>
            </a:pPr>
            <a:r>
              <a:rPr lang="en-US" dirty="0" smtClean="0"/>
              <a:t>• Idiopathic causes</a:t>
            </a:r>
          </a:p>
          <a:p>
            <a:endParaRPr lang="fr-FR" dirty="0"/>
          </a:p>
        </p:txBody>
      </p:sp>
      <p:sp>
        <p:nvSpPr>
          <p:cNvPr id="4" name="Date Placeholder 3"/>
          <p:cNvSpPr>
            <a:spLocks noGrp="1"/>
          </p:cNvSpPr>
          <p:nvPr>
            <p:ph type="dt" sz="half" idx="10"/>
          </p:nvPr>
        </p:nvSpPr>
        <p:spPr/>
        <p:txBody>
          <a:bodyPr/>
          <a:lstStyle/>
          <a:p>
            <a:fld id="{1F6C6521-4D28-44F9-BA9C-2B9A2D7714D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92</a:t>
            </a:fld>
            <a:endParaRPr lang="fr-F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CNT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Inflammatory-Infective process like measles, whooping cough, </a:t>
            </a:r>
            <a:r>
              <a:rPr lang="en-US" dirty="0" err="1" smtClean="0"/>
              <a:t>klebsiella</a:t>
            </a:r>
            <a:r>
              <a:rPr lang="en-US" dirty="0" smtClean="0"/>
              <a:t> pneumonia, may damage and weaken the bronchial wall resulting in dilatation and cilia damage.</a:t>
            </a:r>
          </a:p>
          <a:p>
            <a:pPr lvl="0"/>
            <a:r>
              <a:rPr lang="en-US" dirty="0" smtClean="0"/>
              <a:t>Obstruction -Proximal obstruction due to foreign body or enlarged lymph nodes results in distal accumulation of secretions which can be infected and cause localized </a:t>
            </a:r>
            <a:r>
              <a:rPr lang="en-US" dirty="0" err="1" smtClean="0"/>
              <a:t>bronchioectasis</a:t>
            </a:r>
            <a:r>
              <a:rPr lang="en-US" dirty="0" smtClean="0"/>
              <a:t>.</a:t>
            </a:r>
          </a:p>
          <a:p>
            <a:pPr lvl="0"/>
            <a:r>
              <a:rPr lang="en-US" dirty="0" smtClean="0"/>
              <a:t>Congenital factors.</a:t>
            </a:r>
          </a:p>
          <a:p>
            <a:r>
              <a:rPr lang="en-US" dirty="0" smtClean="0"/>
              <a:t>–</a:t>
            </a:r>
            <a:r>
              <a:rPr lang="en-US" dirty="0" err="1" smtClean="0"/>
              <a:t>Kertageners</a:t>
            </a:r>
            <a:r>
              <a:rPr lang="en-US" dirty="0" smtClean="0"/>
              <a:t> syndrome (i.e. immotile cilia, transposition of viscera and sinusitis)</a:t>
            </a:r>
          </a:p>
          <a:p>
            <a:r>
              <a:rPr lang="en-US" dirty="0" smtClean="0"/>
              <a:t>-Immunoglobulin insufficiency. (Secretory </a:t>
            </a:r>
            <a:r>
              <a:rPr lang="en-US" dirty="0" err="1" smtClean="0"/>
              <a:t>Ig</a:t>
            </a:r>
            <a:r>
              <a:rPr lang="en-US" dirty="0" smtClean="0"/>
              <a:t> G)</a:t>
            </a:r>
          </a:p>
          <a:p>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93</a:t>
            </a:fld>
            <a:endParaRPr lang="fr-F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Permanent dilatation of the bronchi and destruction of bronchial elastic and muscular structures. </a:t>
            </a:r>
          </a:p>
          <a:p>
            <a:r>
              <a:rPr lang="en-US" dirty="0" smtClean="0"/>
              <a:t>It may be localized or generalized throughout the bronchial tree. </a:t>
            </a:r>
          </a:p>
          <a:p>
            <a:r>
              <a:rPr lang="en-US" dirty="0" smtClean="0"/>
              <a:t>There is impaired clearance of bronchial secretion with secondary bacterial infection</a:t>
            </a:r>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94</a:t>
            </a:fld>
            <a:endParaRPr lang="fr-F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mn-lt"/>
              </a:rPr>
              <a:t>Predisposing factors</a:t>
            </a:r>
            <a:endParaRPr lang="fr-FR" sz="2800" dirty="0">
              <a:solidFill>
                <a:srgbClr val="FF0000"/>
              </a:solidFill>
              <a:latin typeface="+mn-lt"/>
            </a:endParaRPr>
          </a:p>
        </p:txBody>
      </p:sp>
      <p:sp>
        <p:nvSpPr>
          <p:cNvPr id="3" name="Content Placeholder 2"/>
          <p:cNvSpPr>
            <a:spLocks noGrp="1"/>
          </p:cNvSpPr>
          <p:nvPr>
            <p:ph idx="1"/>
          </p:nvPr>
        </p:nvSpPr>
        <p:spPr/>
        <p:txBody>
          <a:bodyPr/>
          <a:lstStyle/>
          <a:p>
            <a:r>
              <a:rPr lang="en-US" dirty="0" smtClean="0"/>
              <a:t> recurrent respiratory infections in early childhood, measles, inﬂuenza, tuberculosis  immunodeﬁciency disorders.</a:t>
            </a:r>
          </a:p>
          <a:p>
            <a:r>
              <a:rPr lang="en-US" dirty="0" smtClean="0">
                <a:solidFill>
                  <a:srgbClr val="FF0000"/>
                </a:solidFill>
              </a:rPr>
              <a:t>   TYPES</a:t>
            </a:r>
          </a:p>
          <a:p>
            <a:r>
              <a:rPr lang="en-US" dirty="0" smtClean="0"/>
              <a:t>Cylindrical</a:t>
            </a:r>
          </a:p>
          <a:p>
            <a:r>
              <a:rPr lang="en-US" dirty="0" smtClean="0"/>
              <a:t>Cystic</a:t>
            </a:r>
          </a:p>
          <a:p>
            <a:r>
              <a:rPr lang="en-US" dirty="0" smtClean="0"/>
              <a:t>varicose</a:t>
            </a:r>
          </a:p>
          <a:p>
            <a:endParaRPr lang="fr-FR" dirty="0"/>
          </a:p>
        </p:txBody>
      </p:sp>
      <p:sp>
        <p:nvSpPr>
          <p:cNvPr id="4" name="Date Placeholder 3"/>
          <p:cNvSpPr>
            <a:spLocks noGrp="1"/>
          </p:cNvSpPr>
          <p:nvPr>
            <p:ph type="dt" sz="half" idx="10"/>
          </p:nvPr>
        </p:nvSpPr>
        <p:spPr/>
        <p:txBody>
          <a:bodyPr/>
          <a:lstStyle/>
          <a:p>
            <a:fld id="{DD160CCC-45F2-4B21-83AE-B6D137911CDB}"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95</a:t>
            </a:fld>
            <a:endParaRPr lang="fr-F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mn-lt"/>
              </a:rPr>
              <a:t>Pathophysiology</a:t>
            </a:r>
            <a:br>
              <a:rPr lang="en-US" sz="2800" dirty="0" smtClean="0">
                <a:solidFill>
                  <a:srgbClr val="FF0000"/>
                </a:solidFill>
                <a:latin typeface="+mn-lt"/>
              </a:rPr>
            </a:br>
            <a:endParaRPr lang="fr-FR" sz="2800" dirty="0">
              <a:solidFill>
                <a:srgbClr val="FF0000"/>
              </a:solidFill>
              <a:latin typeface="+mn-lt"/>
            </a:endParaRPr>
          </a:p>
        </p:txBody>
      </p:sp>
      <p:sp>
        <p:nvSpPr>
          <p:cNvPr id="3" name="Content Placeholder 2"/>
          <p:cNvSpPr>
            <a:spLocks noGrp="1"/>
          </p:cNvSpPr>
          <p:nvPr>
            <p:ph idx="1"/>
          </p:nvPr>
        </p:nvSpPr>
        <p:spPr/>
        <p:txBody>
          <a:bodyPr>
            <a:normAutofit/>
          </a:bodyPr>
          <a:lstStyle/>
          <a:p>
            <a:r>
              <a:rPr lang="en-US" dirty="0" smtClean="0"/>
              <a:t>The inﬂammatory process associated with pulmonary infections damages the bronchial wall, causing a loss of its supporting structure and resulting in thick sputum that ultimately obstructs the bronchi.</a:t>
            </a:r>
          </a:p>
          <a:p>
            <a:r>
              <a:rPr lang="en-US" dirty="0" smtClean="0"/>
              <a:t> The walls become permanently distended and distorted, impairing mucociliary clearance. </a:t>
            </a:r>
          </a:p>
          <a:p>
            <a:pPr>
              <a:buNone/>
            </a:pPr>
            <a:r>
              <a:rPr lang="en-US" dirty="0" smtClean="0"/>
              <a:t>  This results in retained  secretions and subsequent obstruction  that cause the alveoli distal to the obstruction to collapse. . Inﬂammatory scarring or ﬁbrosis replaces functioning lung tissue.</a:t>
            </a:r>
          </a:p>
          <a:p>
            <a:endParaRPr lang="fr-FR" dirty="0"/>
          </a:p>
        </p:txBody>
      </p:sp>
      <p:sp>
        <p:nvSpPr>
          <p:cNvPr id="4" name="Date Placeholder 3"/>
          <p:cNvSpPr>
            <a:spLocks noGrp="1"/>
          </p:cNvSpPr>
          <p:nvPr>
            <p:ph type="dt" sz="half" idx="10"/>
          </p:nvPr>
        </p:nvSpPr>
        <p:spPr/>
        <p:txBody>
          <a:bodyPr/>
          <a:lstStyle/>
          <a:p>
            <a:fld id="{C16F1D34-7265-4151-9604-6227FCEC00B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96</a:t>
            </a:fld>
            <a:endParaRPr lang="fr-F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CLINICAL MANIFESTATIONS</a:t>
            </a:r>
            <a:r>
              <a:rPr lang="en-US" dirty="0" smtClean="0"/>
              <a:t/>
            </a:r>
            <a:br>
              <a:rPr lang="en-US" dirty="0" smtClean="0"/>
            </a:br>
            <a:endParaRPr lang="fr-FR" dirty="0"/>
          </a:p>
        </p:txBody>
      </p:sp>
      <p:sp>
        <p:nvSpPr>
          <p:cNvPr id="3" name="Content Placeholder 2"/>
          <p:cNvSpPr>
            <a:spLocks noGrp="1"/>
          </p:cNvSpPr>
          <p:nvPr>
            <p:ph idx="1"/>
          </p:nvPr>
        </p:nvSpPr>
        <p:spPr/>
        <p:txBody>
          <a:bodyPr>
            <a:normAutofit/>
          </a:bodyPr>
          <a:lstStyle/>
          <a:p>
            <a:r>
              <a:rPr lang="en-US" dirty="0" smtClean="0"/>
              <a:t>chronic cough and the production of purulent sputum in copious amounts. </a:t>
            </a:r>
          </a:p>
          <a:p>
            <a:r>
              <a:rPr lang="en-US" dirty="0" smtClean="0"/>
              <a:t>hemoptysis. </a:t>
            </a:r>
          </a:p>
          <a:p>
            <a:r>
              <a:rPr lang="en-US" dirty="0" smtClean="0"/>
              <a:t>Clubbing of the ﬁngers also is common because of respiratory insufﬁciency.</a:t>
            </a:r>
          </a:p>
          <a:p>
            <a:r>
              <a:rPr lang="en-US" dirty="0" smtClean="0"/>
              <a:t>repeated episodes of pulmonary infection. </a:t>
            </a:r>
          </a:p>
          <a:p>
            <a:r>
              <a:rPr lang="en-US" dirty="0" smtClean="0"/>
              <a:t>Abnormal chest sounds-Coarse crackles over affected</a:t>
            </a:r>
          </a:p>
          <a:p>
            <a:r>
              <a:rPr lang="en-US" dirty="0" smtClean="0"/>
              <a:t>Weight loss and fatigue</a:t>
            </a:r>
            <a:endParaRPr lang="fr-FR" dirty="0"/>
          </a:p>
        </p:txBody>
      </p:sp>
      <p:sp>
        <p:nvSpPr>
          <p:cNvPr id="4" name="Date Placeholder 3"/>
          <p:cNvSpPr>
            <a:spLocks noGrp="1"/>
          </p:cNvSpPr>
          <p:nvPr>
            <p:ph type="dt" sz="half" idx="10"/>
          </p:nvPr>
        </p:nvSpPr>
        <p:spPr/>
        <p:txBody>
          <a:bodyPr/>
          <a:lstStyle/>
          <a:p>
            <a:fld id="{772096B1-3C99-40DA-AF93-0E3429A2CB8A}"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97</a:t>
            </a:fld>
            <a:endParaRPr lang="fr-F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Investigations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-Radiology- chest x-ray, CT scan, </a:t>
            </a:r>
            <a:r>
              <a:rPr lang="en-US" dirty="0" err="1" smtClean="0"/>
              <a:t>bronchography</a:t>
            </a:r>
            <a:endParaRPr lang="en-US" dirty="0" smtClean="0"/>
          </a:p>
          <a:p>
            <a:r>
              <a:rPr lang="en-US" dirty="0" smtClean="0"/>
              <a:t>-Sputum culture- common organisms found are staphylococcal </a:t>
            </a:r>
            <a:r>
              <a:rPr lang="en-US" dirty="0" err="1" smtClean="0"/>
              <a:t>aureas</a:t>
            </a:r>
            <a:r>
              <a:rPr lang="en-US" dirty="0" smtClean="0"/>
              <a:t>, Pseudomonas </a:t>
            </a:r>
            <a:r>
              <a:rPr lang="en-US" dirty="0" err="1" smtClean="0"/>
              <a:t>Aeriginosa</a:t>
            </a:r>
            <a:r>
              <a:rPr lang="en-US" dirty="0" smtClean="0"/>
              <a:t> and </a:t>
            </a:r>
            <a:r>
              <a:rPr lang="en-US" dirty="0" err="1" smtClean="0"/>
              <a:t>haemophilus</a:t>
            </a:r>
            <a:r>
              <a:rPr lang="en-US" dirty="0" smtClean="0"/>
              <a:t> influenza.</a:t>
            </a:r>
          </a:p>
          <a:p>
            <a:r>
              <a:rPr lang="en-US" dirty="0" smtClean="0"/>
              <a:t>-Other tests like serum </a:t>
            </a:r>
            <a:r>
              <a:rPr lang="en-US" dirty="0" err="1" smtClean="0"/>
              <a:t>Ig</a:t>
            </a:r>
            <a:r>
              <a:rPr lang="en-US" dirty="0" smtClean="0"/>
              <a:t> or sweat test.</a:t>
            </a:r>
          </a:p>
          <a:p>
            <a:endParaRPr lang="en-US" dirty="0" smtClean="0"/>
          </a:p>
          <a:p>
            <a:endParaRPr lang="en-US" dirty="0"/>
          </a:p>
        </p:txBody>
      </p:sp>
      <p:sp>
        <p:nvSpPr>
          <p:cNvPr id="4" name="Date Placeholder 3"/>
          <p:cNvSpPr>
            <a:spLocks noGrp="1"/>
          </p:cNvSpPr>
          <p:nvPr>
            <p:ph type="dt" sz="half" idx="10"/>
          </p:nvPr>
        </p:nvSpPr>
        <p:spPr/>
        <p:txBody>
          <a:bodyPr/>
          <a:lstStyle/>
          <a:p>
            <a:fld id="{61DA0D3E-0CE4-40A5-8661-CBFC2C8A5A20}"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98</a:t>
            </a:fld>
            <a:endParaRPr lang="fr-F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FF0000"/>
                </a:solidFill>
                <a:latin typeface="+mn-lt"/>
              </a:rPr>
              <a:t>Medical Management</a:t>
            </a:r>
            <a:r>
              <a:rPr lang="en-US" dirty="0" smtClean="0"/>
              <a:t/>
            </a:r>
            <a:br>
              <a:rPr lang="en-US" dirty="0" smtClean="0"/>
            </a:br>
            <a:endParaRPr lang="fr-FR" dirty="0"/>
          </a:p>
        </p:txBody>
      </p:sp>
      <p:sp>
        <p:nvSpPr>
          <p:cNvPr id="3" name="Content Placeholder 2"/>
          <p:cNvSpPr>
            <a:spLocks noGrp="1"/>
          </p:cNvSpPr>
          <p:nvPr>
            <p:ph idx="1"/>
          </p:nvPr>
        </p:nvSpPr>
        <p:spPr/>
        <p:txBody>
          <a:bodyPr>
            <a:normAutofit fontScale="25000" lnSpcReduction="20000"/>
          </a:bodyPr>
          <a:lstStyle/>
          <a:p>
            <a:r>
              <a:rPr lang="en-US" sz="11200" dirty="0" smtClean="0"/>
              <a:t>Treatment objectives are to promote bronchial drainage to clear excessive secretions from the affected portion of the lungs and to prevent or control infection.</a:t>
            </a:r>
          </a:p>
          <a:p>
            <a:r>
              <a:rPr lang="en-US" sz="11200" dirty="0" smtClean="0"/>
              <a:t> Postural drainage draining reduces the amount of secretions and the degree of infection.</a:t>
            </a:r>
          </a:p>
          <a:p>
            <a:r>
              <a:rPr lang="en-US" sz="11200" dirty="0" smtClean="0"/>
              <a:t>Chest physiotherapy.</a:t>
            </a:r>
          </a:p>
          <a:p>
            <a:r>
              <a:rPr lang="en-US" sz="11200" dirty="0" smtClean="0"/>
              <a:t> Smoking cessation is important because smoking impairs bronchial drainage by paralyzing ciliary action, increasing bronchial secretions, and causing inﬂammation of the mucous membrane</a:t>
            </a:r>
          </a:p>
          <a:p>
            <a:r>
              <a:rPr lang="en-US" sz="11200" dirty="0" smtClean="0"/>
              <a:t> </a:t>
            </a:r>
          </a:p>
          <a:p>
            <a:endParaRPr lang="fr-FR" dirty="0"/>
          </a:p>
        </p:txBody>
      </p:sp>
      <p:sp>
        <p:nvSpPr>
          <p:cNvPr id="4" name="Date Placeholder 3"/>
          <p:cNvSpPr>
            <a:spLocks noGrp="1"/>
          </p:cNvSpPr>
          <p:nvPr>
            <p:ph type="dt" sz="half" idx="10"/>
          </p:nvPr>
        </p:nvSpPr>
        <p:spPr/>
        <p:txBody>
          <a:bodyPr/>
          <a:lstStyle/>
          <a:p>
            <a:fld id="{4B763ECA-D3EF-47C9-8DAC-7058531EA60F}" type="datetime1">
              <a:rPr lang="fr-FR" smtClean="0"/>
              <a:pPr/>
              <a:t>29/11/2019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99</a:t>
            </a:fld>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13582</TotalTime>
  <Words>15087</Words>
  <Application>Microsoft Office PowerPoint</Application>
  <PresentationFormat>On-screen Show (4:3)</PresentationFormat>
  <Paragraphs>1776</Paragraphs>
  <Slides>228</Slides>
  <Notes>8</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228</vt:i4>
      </vt:variant>
    </vt:vector>
  </HeadingPairs>
  <TitlesOfParts>
    <vt:vector size="240" baseType="lpstr">
      <vt:lpstr>Arial</vt:lpstr>
      <vt:lpstr>Calibri</vt:lpstr>
      <vt:lpstr>Constantia</vt:lpstr>
      <vt:lpstr>Times New Roman</vt:lpstr>
      <vt:lpstr>Wingdings</vt:lpstr>
      <vt:lpstr>Wingdings 2</vt:lpstr>
      <vt:lpstr>Theme3</vt:lpstr>
      <vt:lpstr>Office Theme</vt:lpstr>
      <vt:lpstr>1_Office Theme</vt:lpstr>
      <vt:lpstr>2_Office Theme</vt:lpstr>
      <vt:lpstr>Document</vt:lpstr>
      <vt:lpstr>Presentation</vt:lpstr>
      <vt:lpstr>PULMONARY NURSING</vt:lpstr>
      <vt:lpstr>                               COURSE OUTLONE</vt:lpstr>
      <vt:lpstr>PLEURAL CONDITIONS </vt:lpstr>
      <vt:lpstr>PowerPoint Presentation</vt:lpstr>
      <vt:lpstr>ANATOMY AND PHYSIOLOGY</vt:lpstr>
      <vt:lpstr>STRUCTURES OF THE UPPER RESPIRATORY TRACT</vt:lpstr>
      <vt:lpstr>LARYNX</vt:lpstr>
      <vt:lpstr>LOWER RESPIRATORY TRACT</vt:lpstr>
      <vt:lpstr>ALVEOLI</vt:lpstr>
      <vt:lpstr>BRONCHI AND BRONCHIOLES</vt:lpstr>
      <vt:lpstr>FUNCTIONS OF THE RESPIRATORY SYSTEM</vt:lpstr>
      <vt:lpstr> Muscles of respiration .</vt:lpstr>
      <vt:lpstr>PHYSIOLOGY OF RESPIRATION</vt:lpstr>
      <vt:lpstr>PowerPoint Presentation</vt:lpstr>
      <vt:lpstr>MECHANISM OF GASEOUS EXCHANGE</vt:lpstr>
      <vt:lpstr>Physiological variables affecting respiration </vt:lpstr>
      <vt:lpstr>CONTROL OF RESPIRATION</vt:lpstr>
      <vt:lpstr>DIAGNOSTIC PROCEDURES</vt:lpstr>
      <vt:lpstr>ARTERIAL BLOOD GASES</vt:lpstr>
      <vt:lpstr>PULSE OXIMETRY</vt:lpstr>
      <vt:lpstr>SPUTUM STUDIES </vt:lpstr>
      <vt:lpstr>IMAGING STUDIES</vt:lpstr>
      <vt:lpstr>MAJOR SYMPTOMS OF THE RESPIRATORY DISEASE</vt:lpstr>
      <vt:lpstr>. Clinical Signiﬁcance</vt:lpstr>
      <vt:lpstr>COUGH</vt:lpstr>
      <vt:lpstr>SPUTUM PRODUCTION</vt:lpstr>
      <vt:lpstr>CHEST PAIN </vt:lpstr>
      <vt:lpstr>PowerPoint Presentation</vt:lpstr>
      <vt:lpstr>HEMOPTYSIS </vt:lpstr>
      <vt:lpstr>CYANOSIS</vt:lpstr>
      <vt:lpstr>INFEECTIONS OF THE LOWER RESPIRATORY TRACT</vt:lpstr>
      <vt:lpstr>PATHOPHYSIOLOGY</vt:lpstr>
      <vt:lpstr>Predisposing factors</vt:lpstr>
      <vt:lpstr>SIGNS AND SYMPTOMS</vt:lpstr>
      <vt:lpstr>Medical management</vt:lpstr>
      <vt:lpstr>NURSING MANAGEMENT</vt:lpstr>
      <vt:lpstr>PNEUMONIA</vt:lpstr>
      <vt:lpstr> PATHOPHYSIOLOGY </vt:lpstr>
      <vt:lpstr>CLASSIFICATION OF PNEUMONIA</vt:lpstr>
      <vt:lpstr>MICRO-ORGANISMS RESPONSIBLE FOR PNEUMONIA</vt:lpstr>
      <vt:lpstr> RISK FACTORS</vt:lpstr>
      <vt:lpstr>PowerPoint Presentation</vt:lpstr>
      <vt:lpstr>CLINICAL MANIFESTATIONS</vt:lpstr>
      <vt:lpstr>MEDICAL MANAGEMENT</vt:lpstr>
      <vt:lpstr>NURSING MANAGEMENT</vt:lpstr>
      <vt:lpstr>CT</vt:lpstr>
      <vt:lpstr>COMPLICATIONS</vt:lpstr>
      <vt:lpstr>LUNG ABCESS</vt:lpstr>
      <vt:lpstr>Pathophysiology </vt:lpstr>
      <vt:lpstr>RISK FACTORS</vt:lpstr>
      <vt:lpstr>THE CLINICAL MANIFESTATIONS</vt:lpstr>
      <vt:lpstr>Prevention </vt:lpstr>
      <vt:lpstr>MEDICAL MANAGEMENT</vt:lpstr>
      <vt:lpstr> </vt:lpstr>
      <vt:lpstr>PLEURISY (pleuritis)  </vt:lpstr>
      <vt:lpstr>Clinical Manifestations </vt:lpstr>
      <vt:lpstr>Medical Management </vt:lpstr>
      <vt:lpstr>Nursing Management </vt:lpstr>
      <vt:lpstr>PLEURAL EFFUSION</vt:lpstr>
      <vt:lpstr>PATHOPHYSIOLOGY</vt:lpstr>
      <vt:lpstr>Clinical Manifestations </vt:lpstr>
      <vt:lpstr>Medical Management </vt:lpstr>
      <vt:lpstr>NURSING MANAGEMENT</vt:lpstr>
      <vt:lpstr>EMPYEMA</vt:lpstr>
      <vt:lpstr>Clinical Manifestations </vt:lpstr>
      <vt:lpstr>Medical Management </vt:lpstr>
      <vt:lpstr>ct</vt:lpstr>
      <vt:lpstr>Nursing Management </vt:lpstr>
      <vt:lpstr>ASTHMA</vt:lpstr>
      <vt:lpstr>RISK FACTORS</vt:lpstr>
      <vt:lpstr>Symptoms</vt:lpstr>
      <vt:lpstr>Prevention </vt:lpstr>
      <vt:lpstr>Medical Management </vt:lpstr>
      <vt:lpstr>ct</vt:lpstr>
      <vt:lpstr>Nursing Management</vt:lpstr>
      <vt:lpstr>ct</vt:lpstr>
      <vt:lpstr>STATUS ASTHMATICUS</vt:lpstr>
      <vt:lpstr>Clinical Manifestations </vt:lpstr>
      <vt:lpstr>Medical Management </vt:lpstr>
      <vt:lpstr>Nursing managent</vt:lpstr>
      <vt:lpstr>Chronic Obstructive Pulmonary Disease </vt:lpstr>
      <vt:lpstr>CAUSES</vt:lpstr>
      <vt:lpstr>Emphysema </vt:lpstr>
      <vt:lpstr>PowerPoint Presentation</vt:lpstr>
      <vt:lpstr>TYPES</vt:lpstr>
      <vt:lpstr>CT</vt:lpstr>
      <vt:lpstr>Risk Factors </vt:lpstr>
      <vt:lpstr>Clinical manifestations</vt:lpstr>
      <vt:lpstr>MEDICAL MANAGEMENT</vt:lpstr>
      <vt:lpstr>Nursing management</vt:lpstr>
      <vt:lpstr>complications</vt:lpstr>
      <vt:lpstr>BRONCHIECTASIS </vt:lpstr>
      <vt:lpstr>CAUSES CNT</vt:lpstr>
      <vt:lpstr>PowerPoint Presentation</vt:lpstr>
      <vt:lpstr>Predisposing factors</vt:lpstr>
      <vt:lpstr>Pathophysiology </vt:lpstr>
      <vt:lpstr>CLINICAL MANIFESTATIONS </vt:lpstr>
      <vt:lpstr>Investigations </vt:lpstr>
      <vt:lpstr>Medical Management </vt:lpstr>
      <vt:lpstr>ct</vt:lpstr>
      <vt:lpstr>Mngt summary</vt:lpstr>
      <vt:lpstr>Nursing Management </vt:lpstr>
      <vt:lpstr>Complications </vt:lpstr>
      <vt:lpstr> CYSTIC FIBROSIS </vt:lpstr>
      <vt:lpstr>Pathophysiology </vt:lpstr>
      <vt:lpstr>Clinical Manifestations </vt:lpstr>
      <vt:lpstr>Medical Management </vt:lpstr>
      <vt:lpstr>ct</vt:lpstr>
      <vt:lpstr>Nursing management</vt:lpstr>
      <vt:lpstr>Rehabilitation on cystic fibrosis</vt:lpstr>
      <vt:lpstr>LUNG CANCER (BRONCHOGENIC CARCINOMA</vt:lpstr>
      <vt:lpstr>CLASSIFICATION AND STAGING</vt:lpstr>
      <vt:lpstr>staging</vt:lpstr>
      <vt:lpstr>Risk factors</vt:lpstr>
      <vt:lpstr>Clinical manifestations</vt:lpstr>
      <vt:lpstr>MEDICAL MANAGEMENT</vt:lpstr>
      <vt:lpstr> </vt:lpstr>
      <vt:lpstr>Nursing management</vt:lpstr>
      <vt:lpstr>ct</vt:lpstr>
      <vt:lpstr>Reducing fatique</vt:lpstr>
      <vt:lpstr>Providing psychological support</vt:lpstr>
      <vt:lpstr>CHEST TRAUMA </vt:lpstr>
      <vt:lpstr>MECHANOSM OF BLUNT CHEST TRAUMA</vt:lpstr>
      <vt:lpstr>PATHOLOGIC EFFECTS</vt:lpstr>
      <vt:lpstr>FLAIL CHEST </vt:lpstr>
      <vt:lpstr>PATHOPHYSIOLOGY</vt:lpstr>
      <vt:lpstr>Clinical manifestations</vt:lpstr>
      <vt:lpstr>Medical management</vt:lpstr>
      <vt:lpstr>PowerPoint Presentation</vt:lpstr>
      <vt:lpstr>ct</vt:lpstr>
      <vt:lpstr>Pulmonary Contusion </vt:lpstr>
      <vt:lpstr>PATHOPHYSIOLOGY</vt:lpstr>
      <vt:lpstr>CLINICAL MANIFESTATIONS</vt:lpstr>
      <vt:lpstr>MEDICAL MANAGEMENT</vt:lpstr>
      <vt:lpstr>PowerPoint Presentation</vt:lpstr>
      <vt:lpstr>PENETRATING TRAUMA</vt:lpstr>
      <vt:lpstr>Management</vt:lpstr>
      <vt:lpstr>PNEUMOTHORAX</vt:lpstr>
      <vt:lpstr>Simple(spontaneous) Pneumothorax </vt:lpstr>
      <vt:lpstr>Traumatic Pneumothorax </vt:lpstr>
      <vt:lpstr>ct</vt:lpstr>
      <vt:lpstr>ct</vt:lpstr>
      <vt:lpstr>ct</vt:lpstr>
      <vt:lpstr>Clinical Manifestations </vt:lpstr>
      <vt:lpstr>ct</vt:lpstr>
      <vt:lpstr>Clinical features </vt:lpstr>
      <vt:lpstr>Medical management</vt:lpstr>
      <vt:lpstr>ct</vt:lpstr>
      <vt:lpstr>Nursing consideration </vt:lpstr>
      <vt:lpstr>PowerPoint Presentation</vt:lpstr>
      <vt:lpstr>Chest tube drainage</vt:lpstr>
      <vt:lpstr>types</vt:lpstr>
      <vt:lpstr>ct</vt:lpstr>
      <vt:lpstr>GUIDELINES FOR MANAGING CHEST DRAINAGE SYSTEMS </vt:lpstr>
      <vt:lpstr>ct</vt:lpstr>
      <vt:lpstr>ATELECTASIS</vt:lpstr>
      <vt:lpstr>PowerPoint Presentation</vt:lpstr>
      <vt:lpstr>PowerPoint Presentation</vt:lpstr>
      <vt:lpstr> CLINICAL MANIFESTATIONS </vt:lpstr>
      <vt:lpstr>DIAGNOSIS</vt:lpstr>
      <vt:lpstr>PREVENTION AND MANAGEMENT</vt:lpstr>
      <vt:lpstr>TUBERCULOSIS</vt:lpstr>
      <vt:lpstr>PowerPoint Presentation</vt:lpstr>
      <vt:lpstr>PowerPoint Presentation</vt:lpstr>
      <vt:lpstr>RISK FACTORS FOR TB</vt:lpstr>
      <vt:lpstr>PowerPoint Presentation</vt:lpstr>
      <vt:lpstr>CLASSIFICATIONS OF CLINICAL TB</vt:lpstr>
      <vt:lpstr>PROGRESION OF PULMONARY TB</vt:lpstr>
      <vt:lpstr>PATHOPHYSIOLOGY</vt:lpstr>
      <vt:lpstr>PowerPoint Presentation</vt:lpstr>
      <vt:lpstr>CLINICAL MANIFESTATIONS</vt:lpstr>
      <vt:lpstr>INVESTIGATIONS/DIAGNOSIS</vt:lpstr>
      <vt:lpstr>Ct diagnosis</vt:lpstr>
      <vt:lpstr>PowerPoint Presentation</vt:lpstr>
      <vt:lpstr> EXTRA-PULMONARY TB  </vt:lpstr>
      <vt:lpstr>2.Tuberculous pericardial effusion</vt:lpstr>
      <vt:lpstr>3. Tuberculous lymphadenopathy </vt:lpstr>
      <vt:lpstr>4.Intracranial TB-tuberculous meningitis(TBM)</vt:lpstr>
      <vt:lpstr>PowerPoint Presentation</vt:lpstr>
      <vt:lpstr>5.Intestinal TB  and Tuberculous ascites</vt:lpstr>
      <vt:lpstr> 6.Miliary TB </vt:lpstr>
      <vt:lpstr>GENERAL APPROACH TO MANAGEMENT OF TB</vt:lpstr>
      <vt:lpstr>PowerPoint Presentation</vt:lpstr>
      <vt:lpstr>PREVENTING TRANSMISSION </vt:lpstr>
      <vt:lpstr>TREATMENT OF TB IN ADULTS AND CHILDREN</vt:lpstr>
      <vt:lpstr>DIRECT OBSERVED TREATMENT</vt:lpstr>
      <vt:lpstr>FIRST LINE DRUGS</vt:lpstr>
      <vt:lpstr>SECOND LINE</vt:lpstr>
      <vt:lpstr>THIRD LINE ANTI-TB-DRUGS WITH UNCLEAR EFFICACY</vt:lpstr>
      <vt:lpstr>Treatment regimen for new adult TB patients : 2ERHZ/6EH or 2ERHZ/4RH</vt:lpstr>
      <vt:lpstr>TREATMENT FOR  PREVIOUSLY TREATED (CATEGORY II) PATIENTS</vt:lpstr>
      <vt:lpstr>PowerPoint Presentation</vt:lpstr>
      <vt:lpstr>NOTE </vt:lpstr>
      <vt:lpstr>PowerPoint Presentation</vt:lpstr>
      <vt:lpstr>TB TREATMENT IN SPECIAL GROUPS</vt:lpstr>
      <vt:lpstr> 2.Treatment of TB in pregnancy </vt:lpstr>
      <vt:lpstr>TUBERCULOSIS IN CHILDREN</vt:lpstr>
      <vt:lpstr> Treatment regimen for Children- new smear, negative and extra-pulmonary tuberculosis patients younger than 15 years - 2RHZ/4RH </vt:lpstr>
      <vt:lpstr>Recommended anti-TB FDC for use in Children.</vt:lpstr>
      <vt:lpstr>Anti-tuberculosis drug dosages for children</vt:lpstr>
      <vt:lpstr>  Follow Up of Children on TB treatment </vt:lpstr>
      <vt:lpstr>OTHER IMPORTANT CARE</vt:lpstr>
      <vt:lpstr>ANTI-TB DRUGS ASSOCIATED SIDE EFFECTS</vt:lpstr>
      <vt:lpstr> DRUG RESISTANT TB IN KENYA </vt:lpstr>
      <vt:lpstr> CLASSIFICATION OF RESISTANCE </vt:lpstr>
      <vt:lpstr>TYPES OF RESISTANCE</vt:lpstr>
      <vt:lpstr>KENYA DRUG REGIMEN FOR TREATING MDRTB</vt:lpstr>
      <vt:lpstr>PowerPoint Presentation</vt:lpstr>
      <vt:lpstr>a weight-based dosing regimen  for treatment of MDRTB</vt:lpstr>
      <vt:lpstr>TREATMENT MONITORING</vt:lpstr>
      <vt:lpstr>IMPORTANT ADVERSE EFFECTS</vt:lpstr>
      <vt:lpstr>PowerPoint Presentation</vt:lpstr>
      <vt:lpstr>TB TREATMENT OUTCOMES</vt:lpstr>
      <vt:lpstr>PowerPoint Presentation</vt:lpstr>
      <vt:lpstr>TREATMENT FOR XDR-TB</vt:lpstr>
      <vt:lpstr>PowerPoint Presentation</vt:lpstr>
      <vt:lpstr>PowerPoint Presentation</vt:lpstr>
      <vt:lpstr> HIV AND TB INTERRACTIONS. </vt:lpstr>
      <vt:lpstr>PowerPoint Presentation</vt:lpstr>
      <vt:lpstr> RESPIRATORY FAILURE </vt:lpstr>
      <vt:lpstr>CT</vt:lpstr>
      <vt:lpstr> PATHOPHYSIOLOGY </vt:lpstr>
      <vt:lpstr>PowerPoint Presentation</vt:lpstr>
      <vt:lpstr>PowerPoint Presentation</vt:lpstr>
      <vt:lpstr>PowerPoint Presentation</vt:lpstr>
      <vt:lpstr>OTHER ACUTE RESPIRATORY CONDITIONS</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CONDITIONS</dc:title>
  <dc:creator>NAOMI</dc:creator>
  <cp:lastModifiedBy>EXCLUSIVE</cp:lastModifiedBy>
  <cp:revision>151</cp:revision>
  <dcterms:created xsi:type="dcterms:W3CDTF">2013-05-03T14:20:54Z</dcterms:created>
  <dcterms:modified xsi:type="dcterms:W3CDTF">2019-11-29T07:00:00Z</dcterms:modified>
</cp:coreProperties>
</file>