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7"/>
  </p:notesMasterIdLst>
  <p:sldIdLst>
    <p:sldId id="431" r:id="rId2"/>
    <p:sldId id="432" r:id="rId3"/>
    <p:sldId id="427" r:id="rId4"/>
    <p:sldId id="434" r:id="rId5"/>
    <p:sldId id="435" r:id="rId6"/>
    <p:sldId id="436" r:id="rId7"/>
    <p:sldId id="437" r:id="rId8"/>
    <p:sldId id="438" r:id="rId9"/>
    <p:sldId id="439" r:id="rId10"/>
    <p:sldId id="440" r:id="rId11"/>
    <p:sldId id="441" r:id="rId12"/>
    <p:sldId id="442" r:id="rId13"/>
    <p:sldId id="443" r:id="rId14"/>
    <p:sldId id="444" r:id="rId15"/>
    <p:sldId id="445" r:id="rId16"/>
    <p:sldId id="446" r:id="rId17"/>
    <p:sldId id="447" r:id="rId18"/>
    <p:sldId id="448" r:id="rId19"/>
    <p:sldId id="450" r:id="rId20"/>
    <p:sldId id="449" r:id="rId21"/>
    <p:sldId id="257" r:id="rId22"/>
    <p:sldId id="433" r:id="rId23"/>
    <p:sldId id="258" r:id="rId24"/>
    <p:sldId id="429" r:id="rId25"/>
    <p:sldId id="331" r:id="rId26"/>
    <p:sldId id="332" r:id="rId27"/>
    <p:sldId id="333" r:id="rId28"/>
    <p:sldId id="430" r:id="rId29"/>
    <p:sldId id="334" r:id="rId30"/>
    <p:sldId id="335" r:id="rId31"/>
    <p:sldId id="381" r:id="rId32"/>
    <p:sldId id="336" r:id="rId33"/>
    <p:sldId id="415" r:id="rId34"/>
    <p:sldId id="416" r:id="rId35"/>
    <p:sldId id="417" r:id="rId36"/>
    <p:sldId id="418" r:id="rId37"/>
    <p:sldId id="419" r:id="rId38"/>
    <p:sldId id="420" r:id="rId39"/>
    <p:sldId id="421" r:id="rId40"/>
    <p:sldId id="422" r:id="rId41"/>
    <p:sldId id="423" r:id="rId42"/>
    <p:sldId id="424" r:id="rId43"/>
    <p:sldId id="425" r:id="rId44"/>
    <p:sldId id="426" r:id="rId45"/>
    <p:sldId id="402" r:id="rId46"/>
    <p:sldId id="403" r:id="rId47"/>
    <p:sldId id="404" r:id="rId48"/>
    <p:sldId id="405" r:id="rId49"/>
    <p:sldId id="406" r:id="rId50"/>
    <p:sldId id="407" r:id="rId51"/>
    <p:sldId id="409" r:id="rId52"/>
    <p:sldId id="408" r:id="rId53"/>
    <p:sldId id="412" r:id="rId54"/>
    <p:sldId id="410" r:id="rId55"/>
    <p:sldId id="411" r:id="rId56"/>
    <p:sldId id="413" r:id="rId57"/>
    <p:sldId id="414" r:id="rId58"/>
    <p:sldId id="393" r:id="rId59"/>
    <p:sldId id="394" r:id="rId60"/>
    <p:sldId id="395" r:id="rId61"/>
    <p:sldId id="396" r:id="rId62"/>
    <p:sldId id="397" r:id="rId63"/>
    <p:sldId id="398" r:id="rId64"/>
    <p:sldId id="399" r:id="rId65"/>
    <p:sldId id="400" r:id="rId66"/>
    <p:sldId id="401" r:id="rId67"/>
    <p:sldId id="337" r:id="rId68"/>
    <p:sldId id="341" r:id="rId69"/>
    <p:sldId id="338" r:id="rId70"/>
    <p:sldId id="339" r:id="rId71"/>
    <p:sldId id="340" r:id="rId72"/>
    <p:sldId id="390" r:id="rId73"/>
    <p:sldId id="342" r:id="rId74"/>
    <p:sldId id="343" r:id="rId75"/>
    <p:sldId id="344" r:id="rId76"/>
    <p:sldId id="383" r:id="rId77"/>
    <p:sldId id="345" r:id="rId78"/>
    <p:sldId id="346" r:id="rId79"/>
    <p:sldId id="347" r:id="rId80"/>
    <p:sldId id="349" r:id="rId81"/>
    <p:sldId id="350" r:id="rId82"/>
    <p:sldId id="351" r:id="rId83"/>
    <p:sldId id="353" r:id="rId84"/>
    <p:sldId id="384" r:id="rId85"/>
    <p:sldId id="354" r:id="rId86"/>
    <p:sldId id="355" r:id="rId87"/>
    <p:sldId id="356" r:id="rId88"/>
    <p:sldId id="391" r:id="rId89"/>
    <p:sldId id="357" r:id="rId90"/>
    <p:sldId id="358" r:id="rId91"/>
    <p:sldId id="359" r:id="rId92"/>
    <p:sldId id="360" r:id="rId93"/>
    <p:sldId id="361" r:id="rId94"/>
    <p:sldId id="385" r:id="rId95"/>
    <p:sldId id="362" r:id="rId96"/>
    <p:sldId id="363" r:id="rId97"/>
    <p:sldId id="365" r:id="rId98"/>
    <p:sldId id="366" r:id="rId99"/>
    <p:sldId id="367" r:id="rId100"/>
    <p:sldId id="386" r:id="rId101"/>
    <p:sldId id="368" r:id="rId102"/>
    <p:sldId id="387" r:id="rId103"/>
    <p:sldId id="369" r:id="rId104"/>
    <p:sldId id="370" r:id="rId105"/>
    <p:sldId id="371" r:id="rId106"/>
    <p:sldId id="388" r:id="rId107"/>
    <p:sldId id="372" r:id="rId108"/>
    <p:sldId id="373" r:id="rId109"/>
    <p:sldId id="392" r:id="rId110"/>
    <p:sldId id="374" r:id="rId111"/>
    <p:sldId id="375" r:id="rId112"/>
    <p:sldId id="376" r:id="rId113"/>
    <p:sldId id="377" r:id="rId114"/>
    <p:sldId id="378" r:id="rId115"/>
    <p:sldId id="389" r:id="rId116"/>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99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 /><Relationship Id="rId117" Type="http://schemas.openxmlformats.org/officeDocument/2006/relationships/notesMaster" Target="notesMasters/notesMaster1.xml" /><Relationship Id="rId21" Type="http://schemas.openxmlformats.org/officeDocument/2006/relationships/slide" Target="slides/slide20.xml" /><Relationship Id="rId42" Type="http://schemas.openxmlformats.org/officeDocument/2006/relationships/slide" Target="slides/slide41.xml" /><Relationship Id="rId47" Type="http://schemas.openxmlformats.org/officeDocument/2006/relationships/slide" Target="slides/slide46.xml" /><Relationship Id="rId63" Type="http://schemas.openxmlformats.org/officeDocument/2006/relationships/slide" Target="slides/slide62.xml" /><Relationship Id="rId68" Type="http://schemas.openxmlformats.org/officeDocument/2006/relationships/slide" Target="slides/slide67.xml" /><Relationship Id="rId84" Type="http://schemas.openxmlformats.org/officeDocument/2006/relationships/slide" Target="slides/slide83.xml" /><Relationship Id="rId89" Type="http://schemas.openxmlformats.org/officeDocument/2006/relationships/slide" Target="slides/slide88.xml" /><Relationship Id="rId112" Type="http://schemas.openxmlformats.org/officeDocument/2006/relationships/slide" Target="slides/slide111.xml" /><Relationship Id="rId16" Type="http://schemas.openxmlformats.org/officeDocument/2006/relationships/slide" Target="slides/slide15.xml" /><Relationship Id="rId107" Type="http://schemas.openxmlformats.org/officeDocument/2006/relationships/slide" Target="slides/slide106.xml" /><Relationship Id="rId11" Type="http://schemas.openxmlformats.org/officeDocument/2006/relationships/slide" Target="slides/slide10.xml" /><Relationship Id="rId32" Type="http://schemas.openxmlformats.org/officeDocument/2006/relationships/slide" Target="slides/slide31.xml" /><Relationship Id="rId37" Type="http://schemas.openxmlformats.org/officeDocument/2006/relationships/slide" Target="slides/slide36.xml" /><Relationship Id="rId53" Type="http://schemas.openxmlformats.org/officeDocument/2006/relationships/slide" Target="slides/slide52.xml" /><Relationship Id="rId58" Type="http://schemas.openxmlformats.org/officeDocument/2006/relationships/slide" Target="slides/slide57.xml" /><Relationship Id="rId74" Type="http://schemas.openxmlformats.org/officeDocument/2006/relationships/slide" Target="slides/slide73.xml" /><Relationship Id="rId79" Type="http://schemas.openxmlformats.org/officeDocument/2006/relationships/slide" Target="slides/slide78.xml" /><Relationship Id="rId102" Type="http://schemas.openxmlformats.org/officeDocument/2006/relationships/slide" Target="slides/slide101.xml" /><Relationship Id="rId5" Type="http://schemas.openxmlformats.org/officeDocument/2006/relationships/slide" Target="slides/slide4.xml" /><Relationship Id="rId61" Type="http://schemas.openxmlformats.org/officeDocument/2006/relationships/slide" Target="slides/slide60.xml" /><Relationship Id="rId82" Type="http://schemas.openxmlformats.org/officeDocument/2006/relationships/slide" Target="slides/slide81.xml" /><Relationship Id="rId90" Type="http://schemas.openxmlformats.org/officeDocument/2006/relationships/slide" Target="slides/slide89.xml" /><Relationship Id="rId95" Type="http://schemas.openxmlformats.org/officeDocument/2006/relationships/slide" Target="slides/slide94.xml" /><Relationship Id="rId19" Type="http://schemas.openxmlformats.org/officeDocument/2006/relationships/slide" Target="slides/slide1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slide" Target="slides/slide47.xml" /><Relationship Id="rId56" Type="http://schemas.openxmlformats.org/officeDocument/2006/relationships/slide" Target="slides/slide55.xml" /><Relationship Id="rId64" Type="http://schemas.openxmlformats.org/officeDocument/2006/relationships/slide" Target="slides/slide63.xml" /><Relationship Id="rId69" Type="http://schemas.openxmlformats.org/officeDocument/2006/relationships/slide" Target="slides/slide68.xml" /><Relationship Id="rId77" Type="http://schemas.openxmlformats.org/officeDocument/2006/relationships/slide" Target="slides/slide76.xml" /><Relationship Id="rId100" Type="http://schemas.openxmlformats.org/officeDocument/2006/relationships/slide" Target="slides/slide99.xml" /><Relationship Id="rId105" Type="http://schemas.openxmlformats.org/officeDocument/2006/relationships/slide" Target="slides/slide104.xml" /><Relationship Id="rId113" Type="http://schemas.openxmlformats.org/officeDocument/2006/relationships/slide" Target="slides/slide112.xml" /><Relationship Id="rId118" Type="http://schemas.openxmlformats.org/officeDocument/2006/relationships/presProps" Target="presProps.xml" /><Relationship Id="rId8" Type="http://schemas.openxmlformats.org/officeDocument/2006/relationships/slide" Target="slides/slide7.xml" /><Relationship Id="rId51" Type="http://schemas.openxmlformats.org/officeDocument/2006/relationships/slide" Target="slides/slide50.xml" /><Relationship Id="rId72" Type="http://schemas.openxmlformats.org/officeDocument/2006/relationships/slide" Target="slides/slide71.xml" /><Relationship Id="rId80" Type="http://schemas.openxmlformats.org/officeDocument/2006/relationships/slide" Target="slides/slide79.xml" /><Relationship Id="rId85" Type="http://schemas.openxmlformats.org/officeDocument/2006/relationships/slide" Target="slides/slide84.xml" /><Relationship Id="rId93" Type="http://schemas.openxmlformats.org/officeDocument/2006/relationships/slide" Target="slides/slide92.xml" /><Relationship Id="rId98" Type="http://schemas.openxmlformats.org/officeDocument/2006/relationships/slide" Target="slides/slide97.xml" /><Relationship Id="rId121" Type="http://schemas.openxmlformats.org/officeDocument/2006/relationships/tableStyles" Target="tableStyles.xml" /><Relationship Id="rId3" Type="http://schemas.openxmlformats.org/officeDocument/2006/relationships/slide" Target="slides/slide2.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59" Type="http://schemas.openxmlformats.org/officeDocument/2006/relationships/slide" Target="slides/slide58.xml" /><Relationship Id="rId67" Type="http://schemas.openxmlformats.org/officeDocument/2006/relationships/slide" Target="slides/slide66.xml" /><Relationship Id="rId103" Type="http://schemas.openxmlformats.org/officeDocument/2006/relationships/slide" Target="slides/slide102.xml" /><Relationship Id="rId108" Type="http://schemas.openxmlformats.org/officeDocument/2006/relationships/slide" Target="slides/slide107.xml" /><Relationship Id="rId116" Type="http://schemas.openxmlformats.org/officeDocument/2006/relationships/slide" Target="slides/slide115.xml" /><Relationship Id="rId20" Type="http://schemas.openxmlformats.org/officeDocument/2006/relationships/slide" Target="slides/slide19.xml" /><Relationship Id="rId41" Type="http://schemas.openxmlformats.org/officeDocument/2006/relationships/slide" Target="slides/slide40.xml" /><Relationship Id="rId54" Type="http://schemas.openxmlformats.org/officeDocument/2006/relationships/slide" Target="slides/slide53.xml" /><Relationship Id="rId62" Type="http://schemas.openxmlformats.org/officeDocument/2006/relationships/slide" Target="slides/slide61.xml" /><Relationship Id="rId70" Type="http://schemas.openxmlformats.org/officeDocument/2006/relationships/slide" Target="slides/slide69.xml" /><Relationship Id="rId75" Type="http://schemas.openxmlformats.org/officeDocument/2006/relationships/slide" Target="slides/slide74.xml" /><Relationship Id="rId83" Type="http://schemas.openxmlformats.org/officeDocument/2006/relationships/slide" Target="slides/slide82.xml" /><Relationship Id="rId88" Type="http://schemas.openxmlformats.org/officeDocument/2006/relationships/slide" Target="slides/slide87.xml" /><Relationship Id="rId91" Type="http://schemas.openxmlformats.org/officeDocument/2006/relationships/slide" Target="slides/slide90.xml" /><Relationship Id="rId96" Type="http://schemas.openxmlformats.org/officeDocument/2006/relationships/slide" Target="slides/slide95.xml" /><Relationship Id="rId111" Type="http://schemas.openxmlformats.org/officeDocument/2006/relationships/slide" Target="slides/slide110.xml" /><Relationship Id="rId1" Type="http://schemas.openxmlformats.org/officeDocument/2006/relationships/slideMaster" Target="slideMasters/slideMaster1.xml" /><Relationship Id="rId6" Type="http://schemas.openxmlformats.org/officeDocument/2006/relationships/slide" Target="slides/slide5.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slide" Target="slides/slide48.xml" /><Relationship Id="rId57" Type="http://schemas.openxmlformats.org/officeDocument/2006/relationships/slide" Target="slides/slide56.xml" /><Relationship Id="rId106" Type="http://schemas.openxmlformats.org/officeDocument/2006/relationships/slide" Target="slides/slide105.xml" /><Relationship Id="rId114" Type="http://schemas.openxmlformats.org/officeDocument/2006/relationships/slide" Target="slides/slide113.xml" /><Relationship Id="rId119" Type="http://schemas.openxmlformats.org/officeDocument/2006/relationships/viewProps" Target="viewProps.xml" /><Relationship Id="rId10" Type="http://schemas.openxmlformats.org/officeDocument/2006/relationships/slide" Target="slides/slide9.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slide" Target="slides/slide51.xml" /><Relationship Id="rId60" Type="http://schemas.openxmlformats.org/officeDocument/2006/relationships/slide" Target="slides/slide59.xml" /><Relationship Id="rId65" Type="http://schemas.openxmlformats.org/officeDocument/2006/relationships/slide" Target="slides/slide64.xml" /><Relationship Id="rId73" Type="http://schemas.openxmlformats.org/officeDocument/2006/relationships/slide" Target="slides/slide72.xml" /><Relationship Id="rId78" Type="http://schemas.openxmlformats.org/officeDocument/2006/relationships/slide" Target="slides/slide77.xml" /><Relationship Id="rId81" Type="http://schemas.openxmlformats.org/officeDocument/2006/relationships/slide" Target="slides/slide80.xml" /><Relationship Id="rId86" Type="http://schemas.openxmlformats.org/officeDocument/2006/relationships/slide" Target="slides/slide85.xml" /><Relationship Id="rId94" Type="http://schemas.openxmlformats.org/officeDocument/2006/relationships/slide" Target="slides/slide93.xml" /><Relationship Id="rId99" Type="http://schemas.openxmlformats.org/officeDocument/2006/relationships/slide" Target="slides/slide98.xml" /><Relationship Id="rId101" Type="http://schemas.openxmlformats.org/officeDocument/2006/relationships/slide" Target="slides/slide100.xml" /><Relationship Id="rId4" Type="http://schemas.openxmlformats.org/officeDocument/2006/relationships/slide" Target="slides/slide3.xml" /><Relationship Id="rId9" Type="http://schemas.openxmlformats.org/officeDocument/2006/relationships/slide" Target="slides/slide8.xml" /><Relationship Id="rId13" Type="http://schemas.openxmlformats.org/officeDocument/2006/relationships/slide" Target="slides/slide12.xml" /><Relationship Id="rId18" Type="http://schemas.openxmlformats.org/officeDocument/2006/relationships/slide" Target="slides/slide17.xml" /><Relationship Id="rId39" Type="http://schemas.openxmlformats.org/officeDocument/2006/relationships/slide" Target="slides/slide38.xml" /><Relationship Id="rId109" Type="http://schemas.openxmlformats.org/officeDocument/2006/relationships/slide" Target="slides/slide108.xml" /><Relationship Id="rId34" Type="http://schemas.openxmlformats.org/officeDocument/2006/relationships/slide" Target="slides/slide33.xml" /><Relationship Id="rId50" Type="http://schemas.openxmlformats.org/officeDocument/2006/relationships/slide" Target="slides/slide49.xml" /><Relationship Id="rId55" Type="http://schemas.openxmlformats.org/officeDocument/2006/relationships/slide" Target="slides/slide54.xml" /><Relationship Id="rId76" Type="http://schemas.openxmlformats.org/officeDocument/2006/relationships/slide" Target="slides/slide75.xml" /><Relationship Id="rId97" Type="http://schemas.openxmlformats.org/officeDocument/2006/relationships/slide" Target="slides/slide96.xml" /><Relationship Id="rId104" Type="http://schemas.openxmlformats.org/officeDocument/2006/relationships/slide" Target="slides/slide103.xml" /><Relationship Id="rId120" Type="http://schemas.openxmlformats.org/officeDocument/2006/relationships/theme" Target="theme/theme1.xml" /><Relationship Id="rId7" Type="http://schemas.openxmlformats.org/officeDocument/2006/relationships/slide" Target="slides/slide6.xml" /><Relationship Id="rId71" Type="http://schemas.openxmlformats.org/officeDocument/2006/relationships/slide" Target="slides/slide70.xml" /><Relationship Id="rId92" Type="http://schemas.openxmlformats.org/officeDocument/2006/relationships/slide" Target="slides/slide91.xml" /><Relationship Id="rId2" Type="http://schemas.openxmlformats.org/officeDocument/2006/relationships/slide" Target="slides/slide1.xml" /><Relationship Id="rId29" Type="http://schemas.openxmlformats.org/officeDocument/2006/relationships/slide" Target="slides/slide28.xml" /><Relationship Id="rId24" Type="http://schemas.openxmlformats.org/officeDocument/2006/relationships/slide" Target="slides/slide23.xml" /><Relationship Id="rId40" Type="http://schemas.openxmlformats.org/officeDocument/2006/relationships/slide" Target="slides/slide39.xml" /><Relationship Id="rId45" Type="http://schemas.openxmlformats.org/officeDocument/2006/relationships/slide" Target="slides/slide44.xml" /><Relationship Id="rId66" Type="http://schemas.openxmlformats.org/officeDocument/2006/relationships/slide" Target="slides/slide65.xml" /><Relationship Id="rId87" Type="http://schemas.openxmlformats.org/officeDocument/2006/relationships/slide" Target="slides/slide86.xml" /><Relationship Id="rId110" Type="http://schemas.openxmlformats.org/officeDocument/2006/relationships/slide" Target="slides/slide109.xml" /><Relationship Id="rId115" Type="http://schemas.openxmlformats.org/officeDocument/2006/relationships/slide" Target="slides/slide114.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3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2" tIns="46586" rIns="93172" bIns="46586" rtlCol="0"/>
          <a:lstStyle>
            <a:lvl1pPr algn="r">
              <a:defRPr sz="1300"/>
            </a:lvl1pPr>
          </a:lstStyle>
          <a:p>
            <a:fld id="{13561F0A-8227-4E3E-84B2-B31BCE37E483}" type="datetimeFigureOut">
              <a:rPr lang="en-US" smtClean="0"/>
              <a:t>5/23/2021</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2" tIns="46586" rIns="93172" bIns="46586"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2" tIns="46586" rIns="93172"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2" tIns="46586" rIns="93172" bIns="46586" rtlCol="0" anchor="b"/>
          <a:lstStyle>
            <a:lvl1pPr algn="l">
              <a:defRPr sz="13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2" tIns="46586" rIns="93172" bIns="46586" rtlCol="0" anchor="b"/>
          <a:lstStyle>
            <a:lvl1pPr algn="r">
              <a:defRPr sz="1300"/>
            </a:lvl1pPr>
          </a:lstStyle>
          <a:p>
            <a:fld id="{393A01EF-C53B-417B-94DD-179BCFE83D21}" type="slidenum">
              <a:rPr lang="en-US" smtClean="0"/>
              <a:t>‹#›</a:t>
            </a:fld>
            <a:endParaRPr lang="en-US"/>
          </a:p>
        </p:txBody>
      </p:sp>
    </p:spTree>
    <p:extLst>
      <p:ext uri="{BB962C8B-B14F-4D97-AF65-F5344CB8AC3E}">
        <p14:creationId xmlns:p14="http://schemas.microsoft.com/office/powerpoint/2010/main" val="37010761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875D722-7679-42AB-B9D3-E8B5C4E569F2}" type="datetimeFigureOut">
              <a:rPr lang="en-US" smtClean="0"/>
              <a:t>5/23/2021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73FECA-4B2B-4628-9705-BC7779F28EBC}" type="slidenum">
              <a:rPr lang="en-US" smtClean="0"/>
              <a:t>‹#›</a:t>
            </a:fld>
            <a:endParaRPr lang="en-US"/>
          </a:p>
        </p:txBody>
      </p:sp>
    </p:spTree>
    <p:extLst>
      <p:ext uri="{BB962C8B-B14F-4D97-AF65-F5344CB8AC3E}">
        <p14:creationId xmlns:p14="http://schemas.microsoft.com/office/powerpoint/2010/main" val="373769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75D722-7679-42AB-B9D3-E8B5C4E569F2}" type="datetimeFigureOut">
              <a:rPr lang="en-US" smtClean="0"/>
              <a:t>5/23/2021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73FECA-4B2B-4628-9705-BC7779F28EBC}" type="slidenum">
              <a:rPr lang="en-US" smtClean="0"/>
              <a:t>‹#›</a:t>
            </a:fld>
            <a:endParaRPr lang="en-US"/>
          </a:p>
        </p:txBody>
      </p:sp>
    </p:spTree>
    <p:extLst>
      <p:ext uri="{BB962C8B-B14F-4D97-AF65-F5344CB8AC3E}">
        <p14:creationId xmlns:p14="http://schemas.microsoft.com/office/powerpoint/2010/main" val="332132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75D722-7679-42AB-B9D3-E8B5C4E569F2}" type="datetimeFigureOut">
              <a:rPr lang="en-US" smtClean="0"/>
              <a:t>5/23/2021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73FECA-4B2B-4628-9705-BC7779F28EBC}" type="slidenum">
              <a:rPr lang="en-US" smtClean="0"/>
              <a:t>‹#›</a:t>
            </a:fld>
            <a:endParaRPr lang="en-US"/>
          </a:p>
        </p:txBody>
      </p:sp>
    </p:spTree>
    <p:extLst>
      <p:ext uri="{BB962C8B-B14F-4D97-AF65-F5344CB8AC3E}">
        <p14:creationId xmlns:p14="http://schemas.microsoft.com/office/powerpoint/2010/main" val="3960505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75D722-7679-42AB-B9D3-E8B5C4E569F2}" type="datetimeFigureOut">
              <a:rPr lang="en-US" smtClean="0"/>
              <a:t>5/23/2021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73FECA-4B2B-4628-9705-BC7779F28EBC}" type="slidenum">
              <a:rPr lang="en-US" smtClean="0"/>
              <a:t>‹#›</a:t>
            </a:fld>
            <a:endParaRPr lang="en-US"/>
          </a:p>
        </p:txBody>
      </p:sp>
    </p:spTree>
    <p:extLst>
      <p:ext uri="{BB962C8B-B14F-4D97-AF65-F5344CB8AC3E}">
        <p14:creationId xmlns:p14="http://schemas.microsoft.com/office/powerpoint/2010/main" val="734032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75D722-7679-42AB-B9D3-E8B5C4E569F2}" type="datetimeFigureOut">
              <a:rPr lang="en-US" smtClean="0"/>
              <a:t>5/23/2021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73FECA-4B2B-4628-9705-BC7779F28EBC}" type="slidenum">
              <a:rPr lang="en-US" smtClean="0"/>
              <a:t>‹#›</a:t>
            </a:fld>
            <a:endParaRPr lang="en-US"/>
          </a:p>
        </p:txBody>
      </p:sp>
    </p:spTree>
    <p:extLst>
      <p:ext uri="{BB962C8B-B14F-4D97-AF65-F5344CB8AC3E}">
        <p14:creationId xmlns:p14="http://schemas.microsoft.com/office/powerpoint/2010/main" val="2524928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875D722-7679-42AB-B9D3-E8B5C4E569F2}" type="datetimeFigureOut">
              <a:rPr lang="en-US" smtClean="0"/>
              <a:t>5/23/2021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73FECA-4B2B-4628-9705-BC7779F28EBC}" type="slidenum">
              <a:rPr lang="en-US" smtClean="0"/>
              <a:t>‹#›</a:t>
            </a:fld>
            <a:endParaRPr lang="en-US"/>
          </a:p>
        </p:txBody>
      </p:sp>
    </p:spTree>
    <p:extLst>
      <p:ext uri="{BB962C8B-B14F-4D97-AF65-F5344CB8AC3E}">
        <p14:creationId xmlns:p14="http://schemas.microsoft.com/office/powerpoint/2010/main" val="2684184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875D722-7679-42AB-B9D3-E8B5C4E569F2}" type="datetimeFigureOut">
              <a:rPr lang="en-US" smtClean="0"/>
              <a:t>5/23/2021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73FECA-4B2B-4628-9705-BC7779F28EBC}" type="slidenum">
              <a:rPr lang="en-US" smtClean="0"/>
              <a:t>‹#›</a:t>
            </a:fld>
            <a:endParaRPr lang="en-US"/>
          </a:p>
        </p:txBody>
      </p:sp>
    </p:spTree>
    <p:extLst>
      <p:ext uri="{BB962C8B-B14F-4D97-AF65-F5344CB8AC3E}">
        <p14:creationId xmlns:p14="http://schemas.microsoft.com/office/powerpoint/2010/main" val="610585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875D722-7679-42AB-B9D3-E8B5C4E569F2}" type="datetimeFigureOut">
              <a:rPr lang="en-US" smtClean="0"/>
              <a:t>5/23/2021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73FECA-4B2B-4628-9705-BC7779F28EBC}" type="slidenum">
              <a:rPr lang="en-US" smtClean="0"/>
              <a:t>‹#›</a:t>
            </a:fld>
            <a:endParaRPr lang="en-US"/>
          </a:p>
        </p:txBody>
      </p:sp>
    </p:spTree>
    <p:extLst>
      <p:ext uri="{BB962C8B-B14F-4D97-AF65-F5344CB8AC3E}">
        <p14:creationId xmlns:p14="http://schemas.microsoft.com/office/powerpoint/2010/main" val="1536414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75D722-7679-42AB-B9D3-E8B5C4E569F2}" type="datetimeFigureOut">
              <a:rPr lang="en-US" smtClean="0"/>
              <a:t>5/23/2021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73FECA-4B2B-4628-9705-BC7779F28EBC}" type="slidenum">
              <a:rPr lang="en-US" smtClean="0"/>
              <a:t>‹#›</a:t>
            </a:fld>
            <a:endParaRPr lang="en-US"/>
          </a:p>
        </p:txBody>
      </p:sp>
    </p:spTree>
    <p:extLst>
      <p:ext uri="{BB962C8B-B14F-4D97-AF65-F5344CB8AC3E}">
        <p14:creationId xmlns:p14="http://schemas.microsoft.com/office/powerpoint/2010/main" val="345016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875D722-7679-42AB-B9D3-E8B5C4E569F2}" type="datetimeFigureOut">
              <a:rPr lang="en-US" smtClean="0"/>
              <a:t>5/23/2021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73FECA-4B2B-4628-9705-BC7779F28EBC}" type="slidenum">
              <a:rPr lang="en-US" smtClean="0"/>
              <a:t>‹#›</a:t>
            </a:fld>
            <a:endParaRPr lang="en-US"/>
          </a:p>
        </p:txBody>
      </p:sp>
    </p:spTree>
    <p:extLst>
      <p:ext uri="{BB962C8B-B14F-4D97-AF65-F5344CB8AC3E}">
        <p14:creationId xmlns:p14="http://schemas.microsoft.com/office/powerpoint/2010/main" val="2997052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875D722-7679-42AB-B9D3-E8B5C4E569F2}" type="datetimeFigureOut">
              <a:rPr lang="en-US" smtClean="0"/>
              <a:t>5/23/2021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73FECA-4B2B-4628-9705-BC7779F28EBC}" type="slidenum">
              <a:rPr lang="en-US" smtClean="0"/>
              <a:t>‹#›</a:t>
            </a:fld>
            <a:endParaRPr lang="en-US"/>
          </a:p>
        </p:txBody>
      </p:sp>
    </p:spTree>
    <p:extLst>
      <p:ext uri="{BB962C8B-B14F-4D97-AF65-F5344CB8AC3E}">
        <p14:creationId xmlns:p14="http://schemas.microsoft.com/office/powerpoint/2010/main" val="789120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75D722-7679-42AB-B9D3-E8B5C4E569F2}" type="datetimeFigureOut">
              <a:rPr lang="en-US" smtClean="0"/>
              <a:t>5/23/2021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73FECA-4B2B-4628-9705-BC7779F28EBC}" type="slidenum">
              <a:rPr lang="en-US" smtClean="0"/>
              <a:t>‹#›</a:t>
            </a:fld>
            <a:endParaRPr lang="en-US"/>
          </a:p>
        </p:txBody>
      </p:sp>
    </p:spTree>
    <p:extLst>
      <p:ext uri="{BB962C8B-B14F-4D97-AF65-F5344CB8AC3E}">
        <p14:creationId xmlns:p14="http://schemas.microsoft.com/office/powerpoint/2010/main" val="10142747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hyperlink" Target="https://www.youtube.com/watch?v=KRtAqeEGq2Q" TargetMode="External"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effectLst>
                  <a:outerShdw blurRad="38100" dist="38100" dir="2700000" algn="tl">
                    <a:srgbClr val="000000">
                      <a:alpha val="43137"/>
                    </a:srgbClr>
                  </a:outerShdw>
                </a:effectLst>
              </a:rPr>
              <a:t>Module 27: 14 hours</a:t>
            </a:r>
            <a:br>
              <a:rPr lang="en-US" b="1" dirty="0">
                <a:effectLst>
                  <a:outerShdw blurRad="38100" dist="38100" dir="2700000" algn="tl">
                    <a:srgbClr val="000000">
                      <a:alpha val="43137"/>
                    </a:srgbClr>
                  </a:outerShdw>
                </a:effectLst>
              </a:rPr>
            </a:br>
            <a:r>
              <a:rPr lang="en-US" b="1" dirty="0">
                <a:effectLst>
                  <a:outerShdw blurRad="38100" dist="38100" dir="2700000" algn="tl">
                    <a:srgbClr val="000000">
                      <a:alpha val="43137"/>
                    </a:srgbClr>
                  </a:outerShdw>
                </a:effectLst>
              </a:rPr>
              <a:t>Pulmonary Nursing</a:t>
            </a:r>
          </a:p>
        </p:txBody>
      </p:sp>
      <p:sp>
        <p:nvSpPr>
          <p:cNvPr id="3" name="Subtitle 2"/>
          <p:cNvSpPr>
            <a:spLocks noGrp="1"/>
          </p:cNvSpPr>
          <p:nvPr>
            <p:ph type="subTitle" idx="1"/>
          </p:nvPr>
        </p:nvSpPr>
        <p:spPr/>
        <p:txBody>
          <a:bodyPr/>
          <a:lstStyle/>
          <a:p>
            <a:r>
              <a:rPr lang="en-US" dirty="0"/>
              <a:t>By S. Barasa</a:t>
            </a:r>
          </a:p>
        </p:txBody>
      </p:sp>
    </p:spTree>
    <p:extLst>
      <p:ext uri="{BB962C8B-B14F-4D97-AF65-F5344CB8AC3E}">
        <p14:creationId xmlns:p14="http://schemas.microsoft.com/office/powerpoint/2010/main" val="2729348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C122B-E181-4F00-BD6A-72ADBAA7188D}"/>
              </a:ext>
            </a:extLst>
          </p:cNvPr>
          <p:cNvSpPr>
            <a:spLocks noGrp="1"/>
          </p:cNvSpPr>
          <p:nvPr>
            <p:ph type="title"/>
          </p:nvPr>
        </p:nvSpPr>
        <p:spPr>
          <a:xfrm>
            <a:off x="628650" y="365127"/>
            <a:ext cx="7886700" cy="1013508"/>
          </a:xfrm>
        </p:spPr>
        <p:txBody>
          <a:bodyPr>
            <a:normAutofit/>
          </a:bodyPr>
          <a:lstStyle/>
          <a:p>
            <a:r>
              <a:rPr lang="en-US" sz="4000" b="1" dirty="0">
                <a:latin typeface="+mn-lt"/>
              </a:rPr>
              <a:t>Conducting portion</a:t>
            </a:r>
          </a:p>
        </p:txBody>
      </p:sp>
      <p:sp>
        <p:nvSpPr>
          <p:cNvPr id="3" name="Content Placeholder 2">
            <a:extLst>
              <a:ext uri="{FF2B5EF4-FFF2-40B4-BE49-F238E27FC236}">
                <a16:creationId xmlns:a16="http://schemas.microsoft.com/office/drawing/2014/main" id="{03A39EFD-99C0-489C-98BC-B184B9DCB360}"/>
              </a:ext>
            </a:extLst>
          </p:cNvPr>
          <p:cNvSpPr>
            <a:spLocks noGrp="1"/>
          </p:cNvSpPr>
          <p:nvPr>
            <p:ph idx="1"/>
          </p:nvPr>
        </p:nvSpPr>
        <p:spPr>
          <a:xfrm>
            <a:off x="670853" y="1417662"/>
            <a:ext cx="7886700" cy="4351338"/>
          </a:xfrm>
        </p:spPr>
        <p:txBody>
          <a:bodyPr>
            <a:normAutofit/>
          </a:bodyPr>
          <a:lstStyle/>
          <a:p>
            <a:pPr>
              <a:defRPr/>
            </a:pPr>
            <a:r>
              <a:rPr lang="en-US" sz="3200" dirty="0"/>
              <a:t>Composed of; </a:t>
            </a:r>
          </a:p>
          <a:p>
            <a:pPr lvl="1">
              <a:defRPr/>
            </a:pPr>
            <a:r>
              <a:rPr lang="en-US" altLang="en-US" sz="2800" dirty="0"/>
              <a:t>The nose</a:t>
            </a:r>
          </a:p>
          <a:p>
            <a:pPr lvl="1">
              <a:defRPr/>
            </a:pPr>
            <a:r>
              <a:rPr lang="en-US" altLang="en-US" sz="2800" dirty="0"/>
              <a:t>nasal cavity</a:t>
            </a:r>
          </a:p>
          <a:p>
            <a:pPr lvl="1">
              <a:defRPr/>
            </a:pPr>
            <a:r>
              <a:rPr lang="en-US" altLang="en-US" sz="2800" dirty="0"/>
              <a:t>Pharynx</a:t>
            </a:r>
          </a:p>
          <a:p>
            <a:pPr lvl="1">
              <a:defRPr/>
            </a:pPr>
            <a:r>
              <a:rPr lang="en-US" altLang="en-US" sz="2800" dirty="0"/>
              <a:t>Larynx</a:t>
            </a:r>
          </a:p>
          <a:p>
            <a:pPr lvl="1">
              <a:defRPr/>
            </a:pPr>
            <a:r>
              <a:rPr lang="en-US" altLang="en-US" sz="2800" dirty="0"/>
              <a:t>Trachea, and </a:t>
            </a:r>
          </a:p>
          <a:p>
            <a:pPr lvl="1">
              <a:defRPr/>
            </a:pPr>
            <a:r>
              <a:rPr lang="en-US" altLang="en-US" sz="2800" dirty="0"/>
              <a:t>Primary bronchi to the terminal bronchioles </a:t>
            </a:r>
          </a:p>
          <a:p>
            <a:endParaRPr lang="en-US" sz="3200" dirty="0"/>
          </a:p>
        </p:txBody>
      </p:sp>
    </p:spTree>
    <p:extLst>
      <p:ext uri="{BB962C8B-B14F-4D97-AF65-F5344CB8AC3E}">
        <p14:creationId xmlns:p14="http://schemas.microsoft.com/office/powerpoint/2010/main" val="90152623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BA3F7-8AF2-493D-9312-7797FE295444}"/>
              </a:ext>
            </a:extLst>
          </p:cNvPr>
          <p:cNvSpPr>
            <a:spLocks noGrp="1"/>
          </p:cNvSpPr>
          <p:nvPr>
            <p:ph type="title"/>
          </p:nvPr>
        </p:nvSpPr>
        <p:spPr>
          <a:xfrm>
            <a:off x="628650" y="365127"/>
            <a:ext cx="7886700" cy="915034"/>
          </a:xfrm>
        </p:spPr>
        <p:txBody>
          <a:bodyPr>
            <a:normAutofit/>
          </a:bodyPr>
          <a:lstStyle/>
          <a:p>
            <a:r>
              <a:rPr lang="en-US" sz="4000" b="1" dirty="0">
                <a:latin typeface="+mn-lt"/>
              </a:rPr>
              <a:t>Pathophysiology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9FA5AE56-9ABE-42FF-9476-76FD9FBF20B8}"/>
              </a:ext>
            </a:extLst>
          </p:cNvPr>
          <p:cNvSpPr>
            <a:spLocks noGrp="1"/>
          </p:cNvSpPr>
          <p:nvPr>
            <p:ph idx="1"/>
          </p:nvPr>
        </p:nvSpPr>
        <p:spPr>
          <a:xfrm>
            <a:off x="614582" y="1333255"/>
            <a:ext cx="7886700" cy="4351338"/>
          </a:xfrm>
        </p:spPr>
        <p:txBody>
          <a:bodyPr>
            <a:normAutofit/>
          </a:bodyPr>
          <a:lstStyle/>
          <a:p>
            <a:pPr>
              <a:lnSpc>
                <a:spcPct val="100000"/>
              </a:lnSpc>
            </a:pPr>
            <a:r>
              <a:rPr lang="en-US" altLang="en-US" sz="3200" dirty="0"/>
              <a:t>These mediators cause vasodilation, increased capillary permeability, mucosal edema, bronchial smooth muscle contraction(bronchospasm) and mucus secretion </a:t>
            </a:r>
          </a:p>
          <a:p>
            <a:endParaRPr lang="en-US" sz="3200" dirty="0"/>
          </a:p>
        </p:txBody>
      </p:sp>
    </p:spTree>
    <p:extLst>
      <p:ext uri="{BB962C8B-B14F-4D97-AF65-F5344CB8AC3E}">
        <p14:creationId xmlns:p14="http://schemas.microsoft.com/office/powerpoint/2010/main" val="314796923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C2936-3227-4E95-AF9D-849375930A7D}"/>
              </a:ext>
            </a:extLst>
          </p:cNvPr>
          <p:cNvSpPr>
            <a:spLocks noGrp="1"/>
          </p:cNvSpPr>
          <p:nvPr>
            <p:ph type="title"/>
          </p:nvPr>
        </p:nvSpPr>
        <p:spPr>
          <a:xfrm>
            <a:off x="628650" y="365127"/>
            <a:ext cx="7886700" cy="929102"/>
          </a:xfrm>
        </p:spPr>
        <p:txBody>
          <a:bodyPr>
            <a:normAutofit/>
          </a:bodyPr>
          <a:lstStyle/>
          <a:p>
            <a:r>
              <a:rPr lang="en-US" sz="4000" b="1" dirty="0">
                <a:latin typeface="+mn-lt"/>
              </a:rPr>
              <a:t>Clinical manifestations</a:t>
            </a:r>
          </a:p>
        </p:txBody>
      </p:sp>
      <p:sp>
        <p:nvSpPr>
          <p:cNvPr id="3" name="Content Placeholder 2">
            <a:extLst>
              <a:ext uri="{FF2B5EF4-FFF2-40B4-BE49-F238E27FC236}">
                <a16:creationId xmlns:a16="http://schemas.microsoft.com/office/drawing/2014/main" id="{C2B2CFC6-6ED3-4E31-8797-28B5486FC490}"/>
              </a:ext>
            </a:extLst>
          </p:cNvPr>
          <p:cNvSpPr>
            <a:spLocks noGrp="1"/>
          </p:cNvSpPr>
          <p:nvPr>
            <p:ph idx="1"/>
          </p:nvPr>
        </p:nvSpPr>
        <p:spPr>
          <a:xfrm>
            <a:off x="628650" y="1276985"/>
            <a:ext cx="7886700" cy="4351338"/>
          </a:xfrm>
        </p:spPr>
        <p:txBody>
          <a:bodyPr>
            <a:normAutofit/>
          </a:bodyPr>
          <a:lstStyle/>
          <a:p>
            <a:r>
              <a:rPr lang="en-US" sz="3200" dirty="0"/>
              <a:t>Absent or diminished breath sounds during severe obstruction</a:t>
            </a:r>
          </a:p>
          <a:p>
            <a:r>
              <a:rPr lang="en-US" sz="3200" dirty="0"/>
              <a:t>Chest tightness</a:t>
            </a:r>
          </a:p>
          <a:p>
            <a:r>
              <a:rPr lang="en-US" sz="3200" dirty="0"/>
              <a:t>Dyspnea</a:t>
            </a:r>
          </a:p>
          <a:p>
            <a:r>
              <a:rPr lang="en-US" sz="3200" dirty="0"/>
              <a:t>Productive cough that expels thick mucus</a:t>
            </a:r>
          </a:p>
          <a:p>
            <a:r>
              <a:rPr lang="en-US" sz="3200" dirty="0"/>
              <a:t>Prolonged expiration</a:t>
            </a:r>
          </a:p>
        </p:txBody>
      </p:sp>
    </p:spTree>
    <p:extLst>
      <p:ext uri="{BB962C8B-B14F-4D97-AF65-F5344CB8AC3E}">
        <p14:creationId xmlns:p14="http://schemas.microsoft.com/office/powerpoint/2010/main" val="138441449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F041C-90FB-4608-B188-EC591E53AE25}"/>
              </a:ext>
            </a:extLst>
          </p:cNvPr>
          <p:cNvSpPr>
            <a:spLocks noGrp="1"/>
          </p:cNvSpPr>
          <p:nvPr>
            <p:ph type="title"/>
          </p:nvPr>
        </p:nvSpPr>
        <p:spPr>
          <a:xfrm>
            <a:off x="628650" y="365126"/>
            <a:ext cx="7886700" cy="886899"/>
          </a:xfrm>
        </p:spPr>
        <p:txBody>
          <a:bodyPr>
            <a:normAutofit/>
          </a:bodyPr>
          <a:lstStyle/>
          <a:p>
            <a:r>
              <a:rPr lang="en-US" sz="4000" b="1" dirty="0">
                <a:latin typeface="+mn-lt"/>
              </a:rPr>
              <a:t>Clinical manifestations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946137FC-1A77-4A05-9FEC-1F3914D92B24}"/>
              </a:ext>
            </a:extLst>
          </p:cNvPr>
          <p:cNvSpPr>
            <a:spLocks noGrp="1"/>
          </p:cNvSpPr>
          <p:nvPr>
            <p:ph idx="1"/>
          </p:nvPr>
        </p:nvSpPr>
        <p:spPr>
          <a:xfrm>
            <a:off x="670853" y="1305120"/>
            <a:ext cx="7886700" cy="4729919"/>
          </a:xfrm>
        </p:spPr>
        <p:txBody>
          <a:bodyPr>
            <a:normAutofit/>
          </a:bodyPr>
          <a:lstStyle/>
          <a:p>
            <a:r>
              <a:rPr lang="en-US" sz="3200" dirty="0"/>
              <a:t>Tachypnea, tachycardia</a:t>
            </a:r>
          </a:p>
          <a:p>
            <a:r>
              <a:rPr lang="en-US" sz="3200" dirty="0"/>
              <a:t>Use of accessory muscles</a:t>
            </a:r>
          </a:p>
          <a:p>
            <a:r>
              <a:rPr lang="en-US" sz="3200" dirty="0"/>
              <a:t>Lack of symptoms between attacks (common)</a:t>
            </a:r>
          </a:p>
          <a:p>
            <a:r>
              <a:rPr lang="en-US" sz="3200"/>
              <a:t>Wheezing</a:t>
            </a:r>
            <a:r>
              <a:rPr lang="en-US" sz="3200" dirty="0"/>
              <a:t>, primarily on expiration but sometimes also on inspiration</a:t>
            </a:r>
          </a:p>
          <a:p>
            <a:endParaRPr lang="en-US" sz="3200" dirty="0"/>
          </a:p>
        </p:txBody>
      </p:sp>
    </p:spTree>
    <p:extLst>
      <p:ext uri="{BB962C8B-B14F-4D97-AF65-F5344CB8AC3E}">
        <p14:creationId xmlns:p14="http://schemas.microsoft.com/office/powerpoint/2010/main" val="320475809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EB3DD-8BCE-4AD2-B024-C842B620CB09}"/>
              </a:ext>
            </a:extLst>
          </p:cNvPr>
          <p:cNvSpPr>
            <a:spLocks noGrp="1"/>
          </p:cNvSpPr>
          <p:nvPr>
            <p:ph type="title"/>
          </p:nvPr>
        </p:nvSpPr>
        <p:spPr>
          <a:xfrm>
            <a:off x="628650" y="365126"/>
            <a:ext cx="7886700" cy="760289"/>
          </a:xfrm>
        </p:spPr>
        <p:txBody>
          <a:bodyPr>
            <a:normAutofit/>
          </a:bodyPr>
          <a:lstStyle/>
          <a:p>
            <a:r>
              <a:rPr lang="en-US" sz="4000" b="1" dirty="0">
                <a:latin typeface="+mn-lt"/>
              </a:rPr>
              <a:t>Medical management</a:t>
            </a:r>
          </a:p>
        </p:txBody>
      </p:sp>
      <p:sp>
        <p:nvSpPr>
          <p:cNvPr id="3" name="Content Placeholder 2">
            <a:extLst>
              <a:ext uri="{FF2B5EF4-FFF2-40B4-BE49-F238E27FC236}">
                <a16:creationId xmlns:a16="http://schemas.microsoft.com/office/drawing/2014/main" id="{BFC73C9A-E887-4BD4-B50A-D535C50F4F30}"/>
              </a:ext>
            </a:extLst>
          </p:cNvPr>
          <p:cNvSpPr>
            <a:spLocks noGrp="1"/>
          </p:cNvSpPr>
          <p:nvPr>
            <p:ph idx="1"/>
          </p:nvPr>
        </p:nvSpPr>
        <p:spPr>
          <a:xfrm>
            <a:off x="684921" y="1262917"/>
            <a:ext cx="7886700" cy="4351338"/>
          </a:xfrm>
        </p:spPr>
        <p:txBody>
          <a:bodyPr>
            <a:normAutofit/>
          </a:bodyPr>
          <a:lstStyle/>
          <a:p>
            <a:r>
              <a:rPr lang="en-US" sz="3200" dirty="0"/>
              <a:t>Desensitization to allergens </a:t>
            </a:r>
          </a:p>
          <a:p>
            <a:r>
              <a:rPr lang="en-US" sz="3200" dirty="0"/>
              <a:t>Oxygen therapy</a:t>
            </a:r>
          </a:p>
          <a:p>
            <a:r>
              <a:rPr lang="en-US" sz="3200" dirty="0"/>
              <a:t>Intubation and mechanical ventilation if respiratory status worsens</a:t>
            </a:r>
          </a:p>
          <a:p>
            <a:r>
              <a:rPr lang="en-US" sz="3200" dirty="0"/>
              <a:t>Fluids up to 3,000 ml/day as tolerated</a:t>
            </a:r>
          </a:p>
        </p:txBody>
      </p:sp>
    </p:spTree>
    <p:extLst>
      <p:ext uri="{BB962C8B-B14F-4D97-AF65-F5344CB8AC3E}">
        <p14:creationId xmlns:p14="http://schemas.microsoft.com/office/powerpoint/2010/main" val="237628954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6BE66-EFD1-4917-A7B9-9BD6F15B640B}"/>
              </a:ext>
            </a:extLst>
          </p:cNvPr>
          <p:cNvSpPr>
            <a:spLocks noGrp="1"/>
          </p:cNvSpPr>
          <p:nvPr>
            <p:ph type="title"/>
          </p:nvPr>
        </p:nvSpPr>
        <p:spPr>
          <a:xfrm>
            <a:off x="628650" y="365127"/>
            <a:ext cx="7886700" cy="915034"/>
          </a:xfrm>
        </p:spPr>
        <p:txBody>
          <a:bodyPr>
            <a:normAutofit/>
          </a:bodyPr>
          <a:lstStyle/>
          <a:p>
            <a:r>
              <a:rPr lang="en-US" sz="4000" b="1" dirty="0">
                <a:latin typeface="+mn-lt"/>
              </a:rPr>
              <a:t>Medical management </a:t>
            </a:r>
            <a:r>
              <a:rPr lang="en-US" sz="4000" b="1" dirty="0" err="1">
                <a:latin typeface="+mn-lt"/>
              </a:rPr>
              <a:t>cont</a:t>
            </a:r>
            <a:endParaRPr lang="en-US" sz="4000" b="1" dirty="0">
              <a:latin typeface="+mn-lt"/>
            </a:endParaRPr>
          </a:p>
        </p:txBody>
      </p:sp>
      <p:sp>
        <p:nvSpPr>
          <p:cNvPr id="3" name="Content Placeholder 2">
            <a:extLst>
              <a:ext uri="{FF2B5EF4-FFF2-40B4-BE49-F238E27FC236}">
                <a16:creationId xmlns:a16="http://schemas.microsoft.com/office/drawing/2014/main" id="{7EB88C66-06BC-4ADB-BC1E-A840CDF221C2}"/>
              </a:ext>
            </a:extLst>
          </p:cNvPr>
          <p:cNvSpPr>
            <a:spLocks noGrp="1"/>
          </p:cNvSpPr>
          <p:nvPr>
            <p:ph idx="1"/>
          </p:nvPr>
        </p:nvSpPr>
        <p:spPr>
          <a:xfrm>
            <a:off x="628650" y="1361391"/>
            <a:ext cx="7886700" cy="5264492"/>
          </a:xfrm>
        </p:spPr>
        <p:txBody>
          <a:bodyPr>
            <a:noAutofit/>
          </a:bodyPr>
          <a:lstStyle/>
          <a:p>
            <a:r>
              <a:rPr lang="en-US" sz="3200" b="1" dirty="0"/>
              <a:t>Drug therapy of asthma</a:t>
            </a:r>
          </a:p>
          <a:p>
            <a:pPr lvl="1"/>
            <a:r>
              <a:rPr lang="en-US" sz="2800" dirty="0"/>
              <a:t>Antileukotrienes: zileuton (Zyflo), zafirlukast (Accolate)</a:t>
            </a:r>
          </a:p>
          <a:p>
            <a:pPr lvl="1"/>
            <a:r>
              <a:rPr lang="en-US" sz="2800" dirty="0"/>
              <a:t>Beta-adrenergic drugs: epinephrine (Adrenalin)</a:t>
            </a:r>
          </a:p>
          <a:p>
            <a:pPr lvl="1"/>
            <a:r>
              <a:rPr lang="en-US" sz="2800" dirty="0"/>
              <a:t>Bronchodilators: terbutaline (</a:t>
            </a:r>
            <a:r>
              <a:rPr lang="en-US" sz="2800" dirty="0" err="1"/>
              <a:t>Brethine</a:t>
            </a:r>
            <a:r>
              <a:rPr lang="en-US" sz="2800" dirty="0"/>
              <a:t>),aminophylline (</a:t>
            </a:r>
            <a:r>
              <a:rPr lang="en-US" sz="2800" dirty="0" err="1"/>
              <a:t>Phyllocontin</a:t>
            </a:r>
            <a:r>
              <a:rPr lang="en-US" sz="2800" dirty="0"/>
              <a:t>), theophylline(</a:t>
            </a:r>
            <a:r>
              <a:rPr lang="en-US" sz="2800" dirty="0" err="1"/>
              <a:t>TheoDur</a:t>
            </a:r>
            <a:r>
              <a:rPr lang="en-US" sz="2800" dirty="0"/>
              <a:t>)</a:t>
            </a:r>
          </a:p>
          <a:p>
            <a:pPr lvl="1"/>
            <a:r>
              <a:rPr lang="en-US" sz="2800" dirty="0"/>
              <a:t>Mast  cell stabilizers: cromolyn  (</a:t>
            </a:r>
            <a:r>
              <a:rPr lang="en-US" sz="2800" dirty="0" err="1"/>
              <a:t>Intal</a:t>
            </a:r>
            <a:r>
              <a:rPr lang="en-US" sz="2800" dirty="0"/>
              <a:t>)</a:t>
            </a:r>
          </a:p>
          <a:p>
            <a:pPr lvl="1"/>
            <a:r>
              <a:rPr lang="en-US" sz="2800" dirty="0"/>
              <a:t>Steroids: hydrocortisone</a:t>
            </a:r>
          </a:p>
          <a:p>
            <a:pPr lvl="1"/>
            <a:r>
              <a:rPr lang="en-US" sz="2800" dirty="0"/>
              <a:t>Steroids (via metered-dose inhaler):  beclomethasone(</a:t>
            </a:r>
            <a:r>
              <a:rPr lang="en-US" sz="2800" dirty="0" err="1"/>
              <a:t>Vanceril</a:t>
            </a:r>
            <a:r>
              <a:rPr lang="en-US" sz="2800" dirty="0"/>
              <a:t>),  triamcinolone (</a:t>
            </a:r>
            <a:r>
              <a:rPr lang="en-US" sz="2800" dirty="0" err="1"/>
              <a:t>Azmacort</a:t>
            </a:r>
            <a:r>
              <a:rPr lang="en-US" sz="2800" dirty="0"/>
              <a:t>)</a:t>
            </a:r>
          </a:p>
        </p:txBody>
      </p:sp>
    </p:spTree>
    <p:extLst>
      <p:ext uri="{BB962C8B-B14F-4D97-AF65-F5344CB8AC3E}">
        <p14:creationId xmlns:p14="http://schemas.microsoft.com/office/powerpoint/2010/main" val="91718612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F4F05-5401-453A-981B-CAC70C8E7533}"/>
              </a:ext>
            </a:extLst>
          </p:cNvPr>
          <p:cNvSpPr>
            <a:spLocks noGrp="1"/>
          </p:cNvSpPr>
          <p:nvPr>
            <p:ph type="title"/>
          </p:nvPr>
        </p:nvSpPr>
        <p:spPr>
          <a:xfrm>
            <a:off x="628650" y="365126"/>
            <a:ext cx="7886700" cy="872831"/>
          </a:xfrm>
        </p:spPr>
        <p:txBody>
          <a:bodyPr>
            <a:normAutofit/>
          </a:bodyPr>
          <a:lstStyle/>
          <a:p>
            <a:r>
              <a:rPr lang="en-US" sz="4000" b="1" dirty="0">
                <a:latin typeface="+mn-lt"/>
              </a:rPr>
              <a:t>Nursing management</a:t>
            </a:r>
          </a:p>
        </p:txBody>
      </p:sp>
      <p:sp>
        <p:nvSpPr>
          <p:cNvPr id="3" name="Content Placeholder 2">
            <a:extLst>
              <a:ext uri="{FF2B5EF4-FFF2-40B4-BE49-F238E27FC236}">
                <a16:creationId xmlns:a16="http://schemas.microsoft.com/office/drawing/2014/main" id="{69F266AD-C4E4-4197-8A4D-C526777C3865}"/>
              </a:ext>
            </a:extLst>
          </p:cNvPr>
          <p:cNvSpPr>
            <a:spLocks noGrp="1"/>
          </p:cNvSpPr>
          <p:nvPr>
            <p:ph idx="1"/>
          </p:nvPr>
        </p:nvSpPr>
        <p:spPr>
          <a:xfrm>
            <a:off x="614582" y="1305119"/>
            <a:ext cx="7886700" cy="4969072"/>
          </a:xfrm>
        </p:spPr>
        <p:txBody>
          <a:bodyPr>
            <a:normAutofit/>
          </a:bodyPr>
          <a:lstStyle/>
          <a:p>
            <a:pPr>
              <a:lnSpc>
                <a:spcPct val="100000"/>
              </a:lnSpc>
            </a:pPr>
            <a:r>
              <a:rPr lang="en-US" sz="3200" dirty="0"/>
              <a:t>Administer low-flow humidified oxygen to  reduce inflammation of the airways, ease breathing, and increase oxygen saturation.</a:t>
            </a:r>
          </a:p>
          <a:p>
            <a:pPr>
              <a:lnSpc>
                <a:spcPct val="100000"/>
              </a:lnSpc>
            </a:pPr>
            <a:r>
              <a:rPr lang="en-US" sz="3200" dirty="0"/>
              <a:t>Administer medications</a:t>
            </a:r>
          </a:p>
          <a:p>
            <a:pPr>
              <a:lnSpc>
                <a:spcPct val="100000"/>
              </a:lnSpc>
            </a:pPr>
            <a:r>
              <a:rPr lang="en-US" sz="3200" dirty="0"/>
              <a:t>Allow activity, as tolerated, with rest periods  to reduce work of breathing and reduce oxygen demands.</a:t>
            </a:r>
          </a:p>
          <a:p>
            <a:pPr>
              <a:lnSpc>
                <a:spcPct val="100000"/>
              </a:lnSpc>
            </a:pPr>
            <a:r>
              <a:rPr lang="en-US" sz="3200" dirty="0"/>
              <a:t>Allay anxiety</a:t>
            </a:r>
          </a:p>
        </p:txBody>
      </p:sp>
    </p:spTree>
    <p:extLst>
      <p:ext uri="{BB962C8B-B14F-4D97-AF65-F5344CB8AC3E}">
        <p14:creationId xmlns:p14="http://schemas.microsoft.com/office/powerpoint/2010/main" val="61500058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31EAF-3299-41F9-A5CF-9E095DA288B1}"/>
              </a:ext>
            </a:extLst>
          </p:cNvPr>
          <p:cNvSpPr>
            <a:spLocks noGrp="1"/>
          </p:cNvSpPr>
          <p:nvPr>
            <p:ph type="title"/>
          </p:nvPr>
        </p:nvSpPr>
        <p:spPr>
          <a:xfrm>
            <a:off x="628650" y="365127"/>
            <a:ext cx="7886700" cy="929102"/>
          </a:xfrm>
        </p:spPr>
        <p:txBody>
          <a:bodyPr>
            <a:normAutofit/>
          </a:bodyPr>
          <a:lstStyle/>
          <a:p>
            <a:r>
              <a:rPr lang="en-US" sz="4000" b="1" dirty="0">
                <a:latin typeface="+mn-lt"/>
              </a:rPr>
              <a:t>Nursing management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806963B1-E90B-4CE3-B146-252BB9F3FBDA}"/>
              </a:ext>
            </a:extLst>
          </p:cNvPr>
          <p:cNvSpPr>
            <a:spLocks noGrp="1"/>
          </p:cNvSpPr>
          <p:nvPr>
            <p:ph idx="1"/>
          </p:nvPr>
        </p:nvSpPr>
        <p:spPr>
          <a:xfrm>
            <a:off x="656786" y="1361390"/>
            <a:ext cx="7886700" cy="4856529"/>
          </a:xfrm>
        </p:spPr>
        <p:txBody>
          <a:bodyPr>
            <a:normAutofit/>
          </a:bodyPr>
          <a:lstStyle/>
          <a:p>
            <a:pPr>
              <a:lnSpc>
                <a:spcPct val="100000"/>
              </a:lnSpc>
            </a:pPr>
            <a:r>
              <a:rPr lang="en-US" sz="3200" dirty="0"/>
              <a:t>Assist the </a:t>
            </a:r>
            <a:r>
              <a:rPr lang="en-US" sz="3200" dirty="0" err="1"/>
              <a:t>pt</a:t>
            </a:r>
            <a:r>
              <a:rPr lang="en-US" sz="3200" dirty="0"/>
              <a:t> with turning, coughing, deep  breathing, and breathing retraining to mobilize and clear secretions.</a:t>
            </a:r>
          </a:p>
          <a:p>
            <a:pPr>
              <a:lnSpc>
                <a:spcPct val="100000"/>
              </a:lnSpc>
            </a:pPr>
            <a:r>
              <a:rPr lang="en-US" sz="3200" dirty="0"/>
              <a:t>Place the </a:t>
            </a:r>
            <a:r>
              <a:rPr lang="en-US" sz="3200" dirty="0" err="1"/>
              <a:t>pt</a:t>
            </a:r>
            <a:r>
              <a:rPr lang="en-US" sz="3200" dirty="0"/>
              <a:t> in high Fowler’s position to improve ventilation.</a:t>
            </a:r>
          </a:p>
          <a:p>
            <a:pPr>
              <a:lnSpc>
                <a:spcPct val="100000"/>
              </a:lnSpc>
            </a:pPr>
            <a:r>
              <a:rPr lang="en-US" sz="3200" dirty="0"/>
              <a:t>Maintain the </a:t>
            </a:r>
            <a:r>
              <a:rPr lang="en-US" sz="3200" dirty="0" err="1"/>
              <a:t>pt’s</a:t>
            </a:r>
            <a:r>
              <a:rPr lang="en-US" sz="3200" dirty="0"/>
              <a:t> diet and provide small, frequent meals and snacks to reduce pressure on the diaphragm and increase caloric intake.</a:t>
            </a:r>
          </a:p>
          <a:p>
            <a:endParaRPr lang="en-US" sz="3200" dirty="0"/>
          </a:p>
        </p:txBody>
      </p:sp>
    </p:spTree>
    <p:extLst>
      <p:ext uri="{BB962C8B-B14F-4D97-AF65-F5344CB8AC3E}">
        <p14:creationId xmlns:p14="http://schemas.microsoft.com/office/powerpoint/2010/main" val="296256550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3ABA1-4724-4183-AA84-0AFE3483513D}"/>
              </a:ext>
            </a:extLst>
          </p:cNvPr>
          <p:cNvSpPr>
            <a:spLocks noGrp="1"/>
          </p:cNvSpPr>
          <p:nvPr>
            <p:ph type="title"/>
          </p:nvPr>
        </p:nvSpPr>
        <p:spPr>
          <a:xfrm>
            <a:off x="628650" y="365127"/>
            <a:ext cx="7886700" cy="929102"/>
          </a:xfrm>
        </p:spPr>
        <p:txBody>
          <a:bodyPr>
            <a:normAutofit/>
          </a:bodyPr>
          <a:lstStyle/>
          <a:p>
            <a:r>
              <a:rPr lang="en-US" sz="4000" b="1" dirty="0">
                <a:latin typeface="+mn-lt"/>
              </a:rPr>
              <a:t>Nursing management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A92B6F99-F0CA-4290-9A34-210582DB48C0}"/>
              </a:ext>
            </a:extLst>
          </p:cNvPr>
          <p:cNvSpPr>
            <a:spLocks noGrp="1"/>
          </p:cNvSpPr>
          <p:nvPr>
            <p:ph idx="1"/>
          </p:nvPr>
        </p:nvSpPr>
        <p:spPr>
          <a:xfrm>
            <a:off x="656786" y="1291052"/>
            <a:ext cx="7886700" cy="4997205"/>
          </a:xfrm>
        </p:spPr>
        <p:txBody>
          <a:bodyPr>
            <a:normAutofit/>
          </a:bodyPr>
          <a:lstStyle/>
          <a:p>
            <a:pPr>
              <a:lnSpc>
                <a:spcPct val="100000"/>
              </a:lnSpc>
            </a:pPr>
            <a:r>
              <a:rPr lang="en-US" sz="3200" dirty="0"/>
              <a:t>Encourage fluids to treat dehydration and liquefy secretions to facilitate their removal</a:t>
            </a:r>
          </a:p>
          <a:p>
            <a:pPr>
              <a:lnSpc>
                <a:spcPct val="100000"/>
              </a:lnSpc>
            </a:pPr>
            <a:r>
              <a:rPr lang="en-US" sz="3200" dirty="0"/>
              <a:t>Monitor and record vital signs. Tachycardia may indicate worsening asthma or drug toxicity. Hypertension may indicate hypoxemia. Fever may signal infection.</a:t>
            </a:r>
          </a:p>
          <a:p>
            <a:pPr>
              <a:lnSpc>
                <a:spcPct val="100000"/>
              </a:lnSpc>
            </a:pPr>
            <a:r>
              <a:rPr lang="en-US" sz="3200" dirty="0"/>
              <a:t>Provide chest physiotherapy, postural drainage, incentive spirometry, and suction  to aid in the removal of secretions.</a:t>
            </a:r>
          </a:p>
        </p:txBody>
      </p:sp>
    </p:spTree>
    <p:extLst>
      <p:ext uri="{BB962C8B-B14F-4D97-AF65-F5344CB8AC3E}">
        <p14:creationId xmlns:p14="http://schemas.microsoft.com/office/powerpoint/2010/main" val="360882775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20E6B-5B39-4DFC-95E2-AD8709244A8B}"/>
              </a:ext>
            </a:extLst>
          </p:cNvPr>
          <p:cNvSpPr>
            <a:spLocks noGrp="1"/>
          </p:cNvSpPr>
          <p:nvPr>
            <p:ph type="title"/>
          </p:nvPr>
        </p:nvSpPr>
        <p:spPr/>
        <p:txBody>
          <a:bodyPr>
            <a:normAutofit/>
          </a:bodyPr>
          <a:lstStyle/>
          <a:p>
            <a:r>
              <a:rPr lang="en-US" sz="4000" b="1" dirty="0">
                <a:latin typeface="+mn-lt"/>
              </a:rPr>
              <a:t>Health education for an asthmatic </a:t>
            </a:r>
            <a:r>
              <a:rPr lang="en-US" sz="4000" b="1" dirty="0" err="1">
                <a:latin typeface="+mn-lt"/>
              </a:rPr>
              <a:t>pt</a:t>
            </a:r>
            <a:endParaRPr lang="en-US" sz="4000" b="1" dirty="0">
              <a:latin typeface="+mn-lt"/>
            </a:endParaRPr>
          </a:p>
        </p:txBody>
      </p:sp>
      <p:sp>
        <p:nvSpPr>
          <p:cNvPr id="3" name="Content Placeholder 2">
            <a:extLst>
              <a:ext uri="{FF2B5EF4-FFF2-40B4-BE49-F238E27FC236}">
                <a16:creationId xmlns:a16="http://schemas.microsoft.com/office/drawing/2014/main" id="{FD5EE2AB-BA6E-45D9-B3BC-7220219D7818}"/>
              </a:ext>
            </a:extLst>
          </p:cNvPr>
          <p:cNvSpPr>
            <a:spLocks noGrp="1"/>
          </p:cNvSpPr>
          <p:nvPr>
            <p:ph idx="1"/>
          </p:nvPr>
        </p:nvSpPr>
        <p:spPr>
          <a:xfrm>
            <a:off x="628650" y="1825624"/>
            <a:ext cx="7886700" cy="5032375"/>
          </a:xfrm>
        </p:spPr>
        <p:txBody>
          <a:bodyPr>
            <a:normAutofit/>
          </a:bodyPr>
          <a:lstStyle/>
          <a:p>
            <a:pPr>
              <a:lnSpc>
                <a:spcPct val="110000"/>
              </a:lnSpc>
            </a:pPr>
            <a:r>
              <a:rPr lang="en-US" sz="3200" dirty="0"/>
              <a:t>Recognizing the early signs and symptoms of respiratory infection and hypoxia</a:t>
            </a:r>
          </a:p>
          <a:p>
            <a:pPr>
              <a:lnSpc>
                <a:spcPct val="110000"/>
              </a:lnSpc>
            </a:pPr>
            <a:r>
              <a:rPr lang="en-US" sz="3200" dirty="0"/>
              <a:t>Taking medications properly, including the use of a metered-dose inhaler</a:t>
            </a:r>
          </a:p>
          <a:p>
            <a:pPr>
              <a:lnSpc>
                <a:spcPct val="110000"/>
              </a:lnSpc>
            </a:pPr>
            <a:r>
              <a:rPr lang="en-US" sz="3200" dirty="0"/>
              <a:t>Avoiding exposure to allergens, chemical irritants, and pollutants</a:t>
            </a:r>
          </a:p>
        </p:txBody>
      </p:sp>
    </p:spTree>
    <p:extLst>
      <p:ext uri="{BB962C8B-B14F-4D97-AF65-F5344CB8AC3E}">
        <p14:creationId xmlns:p14="http://schemas.microsoft.com/office/powerpoint/2010/main" val="99925389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B032F-84B0-4E01-8EB0-E39186FBC8A7}"/>
              </a:ext>
            </a:extLst>
          </p:cNvPr>
          <p:cNvSpPr>
            <a:spLocks noGrp="1"/>
          </p:cNvSpPr>
          <p:nvPr>
            <p:ph type="title"/>
          </p:nvPr>
        </p:nvSpPr>
        <p:spPr>
          <a:xfrm>
            <a:off x="628650" y="365126"/>
            <a:ext cx="7886700" cy="943169"/>
          </a:xfrm>
        </p:spPr>
        <p:txBody>
          <a:bodyPr>
            <a:normAutofit/>
          </a:bodyPr>
          <a:lstStyle/>
          <a:p>
            <a:r>
              <a:rPr lang="en-US" sz="4000" b="1" dirty="0">
                <a:latin typeface="+mn-lt"/>
              </a:rPr>
              <a:t>Health education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C0B81159-8481-4475-976D-AE8E850E3BBA}"/>
              </a:ext>
            </a:extLst>
          </p:cNvPr>
          <p:cNvSpPr>
            <a:spLocks noGrp="1"/>
          </p:cNvSpPr>
          <p:nvPr>
            <p:ph idx="1"/>
          </p:nvPr>
        </p:nvSpPr>
        <p:spPr>
          <a:xfrm>
            <a:off x="656786" y="1445798"/>
            <a:ext cx="7886700" cy="4351338"/>
          </a:xfrm>
        </p:spPr>
        <p:txBody>
          <a:bodyPr>
            <a:normAutofit/>
          </a:bodyPr>
          <a:lstStyle/>
          <a:p>
            <a:pPr>
              <a:lnSpc>
                <a:spcPct val="110000"/>
              </a:lnSpc>
            </a:pPr>
            <a:r>
              <a:rPr lang="en-US" sz="3200" dirty="0"/>
              <a:t>Avoiding spicy foods, extremely hot or cold foods, and foods that produce gas</a:t>
            </a:r>
          </a:p>
          <a:p>
            <a:pPr>
              <a:lnSpc>
                <a:spcPct val="110000"/>
              </a:lnSpc>
            </a:pPr>
            <a:r>
              <a:rPr lang="en-US" sz="3200" dirty="0"/>
              <a:t>Beginning a smoking-cessation program(for </a:t>
            </a:r>
            <a:r>
              <a:rPr lang="en-US" sz="3200" dirty="0" err="1"/>
              <a:t>pt</a:t>
            </a:r>
            <a:r>
              <a:rPr lang="en-US" sz="3200" dirty="0"/>
              <a:t> and family members, if appropriate)</a:t>
            </a:r>
          </a:p>
          <a:p>
            <a:endParaRPr lang="en-US" sz="3200" dirty="0"/>
          </a:p>
        </p:txBody>
      </p:sp>
    </p:spTree>
    <p:extLst>
      <p:ext uri="{BB962C8B-B14F-4D97-AF65-F5344CB8AC3E}">
        <p14:creationId xmlns:p14="http://schemas.microsoft.com/office/powerpoint/2010/main" val="4159498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B516A218-62F5-43A0-9F52-246068F5D0A0}"/>
              </a:ext>
            </a:extLst>
          </p:cNvPr>
          <p:cNvSpPr>
            <a:spLocks noGrp="1" noChangeArrowheads="1"/>
          </p:cNvSpPr>
          <p:nvPr>
            <p:ph type="title"/>
          </p:nvPr>
        </p:nvSpPr>
        <p:spPr/>
        <p:txBody>
          <a:bodyPr/>
          <a:lstStyle/>
          <a:p>
            <a:pPr eaLnBrk="1" hangingPunct="1"/>
            <a:endParaRPr lang="en-US" altLang="en-US">
              <a:ln>
                <a:noFill/>
              </a:ln>
            </a:endParaRPr>
          </a:p>
        </p:txBody>
      </p:sp>
      <p:pic>
        <p:nvPicPr>
          <p:cNvPr id="27651" name="Picture 5" descr="D:\Chapter15\Labeled\FG15_01.jpg">
            <a:extLst>
              <a:ext uri="{FF2B5EF4-FFF2-40B4-BE49-F238E27FC236}">
                <a16:creationId xmlns:a16="http://schemas.microsoft.com/office/drawing/2014/main" id="{34B2E57C-25E2-4779-826A-3D7A077A389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75211" y="669266"/>
            <a:ext cx="8163877" cy="6069159"/>
          </a:xfrm>
        </p:spPr>
      </p:pic>
    </p:spTree>
    <p:extLst>
      <p:ext uri="{BB962C8B-B14F-4D97-AF65-F5344CB8AC3E}">
        <p14:creationId xmlns:p14="http://schemas.microsoft.com/office/powerpoint/2010/main" val="3462597793"/>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F7A60-A92A-4272-A573-9AA28B73BCAB}"/>
              </a:ext>
            </a:extLst>
          </p:cNvPr>
          <p:cNvSpPr>
            <a:spLocks noGrp="1"/>
          </p:cNvSpPr>
          <p:nvPr>
            <p:ph type="title"/>
          </p:nvPr>
        </p:nvSpPr>
        <p:spPr>
          <a:xfrm>
            <a:off x="628650" y="365127"/>
            <a:ext cx="7886700" cy="929102"/>
          </a:xfrm>
        </p:spPr>
        <p:txBody>
          <a:bodyPr>
            <a:normAutofit/>
          </a:bodyPr>
          <a:lstStyle/>
          <a:p>
            <a:r>
              <a:rPr lang="en-US" sz="4000" b="1" dirty="0">
                <a:latin typeface="+mn-lt"/>
              </a:rPr>
              <a:t>Complications </a:t>
            </a:r>
          </a:p>
        </p:txBody>
      </p:sp>
      <p:sp>
        <p:nvSpPr>
          <p:cNvPr id="3" name="Content Placeholder 2">
            <a:extLst>
              <a:ext uri="{FF2B5EF4-FFF2-40B4-BE49-F238E27FC236}">
                <a16:creationId xmlns:a16="http://schemas.microsoft.com/office/drawing/2014/main" id="{81C6BECF-B054-4F90-B710-BF38B70002D8}"/>
              </a:ext>
            </a:extLst>
          </p:cNvPr>
          <p:cNvSpPr>
            <a:spLocks noGrp="1"/>
          </p:cNvSpPr>
          <p:nvPr>
            <p:ph idx="1"/>
          </p:nvPr>
        </p:nvSpPr>
        <p:spPr>
          <a:xfrm>
            <a:off x="628650" y="1262917"/>
            <a:ext cx="7886700" cy="4351338"/>
          </a:xfrm>
        </p:spPr>
        <p:txBody>
          <a:bodyPr>
            <a:normAutofit/>
          </a:bodyPr>
          <a:lstStyle/>
          <a:p>
            <a:r>
              <a:rPr lang="en-US" sz="3200" dirty="0"/>
              <a:t>Status asthmaticus</a:t>
            </a:r>
          </a:p>
          <a:p>
            <a:r>
              <a:rPr lang="en-US" sz="3200" dirty="0"/>
              <a:t>Respiratory failure</a:t>
            </a:r>
          </a:p>
          <a:p>
            <a:r>
              <a:rPr lang="en-US" sz="3200" dirty="0"/>
              <a:t>Pneumonia</a:t>
            </a:r>
          </a:p>
          <a:p>
            <a:r>
              <a:rPr lang="en-US" sz="3200" dirty="0"/>
              <a:t>Atelectasis</a:t>
            </a:r>
          </a:p>
        </p:txBody>
      </p:sp>
    </p:spTree>
    <p:extLst>
      <p:ext uri="{BB962C8B-B14F-4D97-AF65-F5344CB8AC3E}">
        <p14:creationId xmlns:p14="http://schemas.microsoft.com/office/powerpoint/2010/main" val="22504606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54CFA-0C55-4DFE-BAE1-F329A9440F58}"/>
              </a:ext>
            </a:extLst>
          </p:cNvPr>
          <p:cNvSpPr>
            <a:spLocks noGrp="1"/>
          </p:cNvSpPr>
          <p:nvPr>
            <p:ph type="title"/>
          </p:nvPr>
        </p:nvSpPr>
        <p:spPr>
          <a:xfrm>
            <a:off x="628650" y="365126"/>
            <a:ext cx="7886700" cy="971305"/>
          </a:xfrm>
        </p:spPr>
        <p:txBody>
          <a:bodyPr>
            <a:normAutofit/>
          </a:bodyPr>
          <a:lstStyle/>
          <a:p>
            <a:r>
              <a:rPr lang="en-US" sz="4000" b="1" dirty="0">
                <a:latin typeface="+mn-lt"/>
              </a:rPr>
              <a:t>Status asthmaticus</a:t>
            </a:r>
          </a:p>
        </p:txBody>
      </p:sp>
      <p:sp>
        <p:nvSpPr>
          <p:cNvPr id="3" name="Content Placeholder 2">
            <a:extLst>
              <a:ext uri="{FF2B5EF4-FFF2-40B4-BE49-F238E27FC236}">
                <a16:creationId xmlns:a16="http://schemas.microsoft.com/office/drawing/2014/main" id="{1386683B-C913-4A5C-A2AB-9F448FF157E3}"/>
              </a:ext>
            </a:extLst>
          </p:cNvPr>
          <p:cNvSpPr>
            <a:spLocks noGrp="1"/>
          </p:cNvSpPr>
          <p:nvPr>
            <p:ph idx="1"/>
          </p:nvPr>
        </p:nvSpPr>
        <p:spPr>
          <a:xfrm>
            <a:off x="656786" y="1333256"/>
            <a:ext cx="7886700" cy="4351338"/>
          </a:xfrm>
        </p:spPr>
        <p:txBody>
          <a:bodyPr>
            <a:normAutofit/>
          </a:bodyPr>
          <a:lstStyle/>
          <a:p>
            <a:pPr>
              <a:lnSpc>
                <a:spcPct val="100000"/>
              </a:lnSpc>
            </a:pPr>
            <a:r>
              <a:rPr lang="en-US" sz="3200" dirty="0"/>
              <a:t>Is a severe and persistent asthma that does not respond to conventional therapy.</a:t>
            </a:r>
          </a:p>
          <a:p>
            <a:pPr>
              <a:lnSpc>
                <a:spcPct val="100000"/>
              </a:lnSpc>
            </a:pPr>
            <a:r>
              <a:rPr lang="en-US" sz="3200" dirty="0"/>
              <a:t>The attacks can occur with little or no warning and can progress rapidly to asphyxiation.</a:t>
            </a:r>
          </a:p>
        </p:txBody>
      </p:sp>
    </p:spTree>
    <p:extLst>
      <p:ext uri="{BB962C8B-B14F-4D97-AF65-F5344CB8AC3E}">
        <p14:creationId xmlns:p14="http://schemas.microsoft.com/office/powerpoint/2010/main" val="9497132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39830-125E-4E50-BA05-06F28DE1410A}"/>
              </a:ext>
            </a:extLst>
          </p:cNvPr>
          <p:cNvSpPr>
            <a:spLocks noGrp="1"/>
          </p:cNvSpPr>
          <p:nvPr>
            <p:ph type="title"/>
          </p:nvPr>
        </p:nvSpPr>
        <p:spPr>
          <a:xfrm>
            <a:off x="628650" y="365127"/>
            <a:ext cx="7886700" cy="900966"/>
          </a:xfrm>
        </p:spPr>
        <p:txBody>
          <a:bodyPr>
            <a:normAutofit/>
          </a:bodyPr>
          <a:lstStyle/>
          <a:p>
            <a:r>
              <a:rPr lang="en-US" sz="4000" b="1" dirty="0">
                <a:latin typeface="+mn-lt"/>
              </a:rPr>
              <a:t>Causes </a:t>
            </a:r>
          </a:p>
        </p:txBody>
      </p:sp>
      <p:sp>
        <p:nvSpPr>
          <p:cNvPr id="3" name="Content Placeholder 2">
            <a:extLst>
              <a:ext uri="{FF2B5EF4-FFF2-40B4-BE49-F238E27FC236}">
                <a16:creationId xmlns:a16="http://schemas.microsoft.com/office/drawing/2014/main" id="{E313910F-7702-4B66-A733-3BE0AECF1149}"/>
              </a:ext>
            </a:extLst>
          </p:cNvPr>
          <p:cNvSpPr>
            <a:spLocks noGrp="1"/>
          </p:cNvSpPr>
          <p:nvPr>
            <p:ph idx="1"/>
          </p:nvPr>
        </p:nvSpPr>
        <p:spPr>
          <a:xfrm>
            <a:off x="628650" y="1291052"/>
            <a:ext cx="7886700" cy="4351338"/>
          </a:xfrm>
        </p:spPr>
        <p:txBody>
          <a:bodyPr>
            <a:normAutofit/>
          </a:bodyPr>
          <a:lstStyle/>
          <a:p>
            <a:r>
              <a:rPr lang="en-US" sz="3200" dirty="0"/>
              <a:t>Infection</a:t>
            </a:r>
          </a:p>
          <a:p>
            <a:r>
              <a:rPr lang="en-US" sz="3200" dirty="0"/>
              <a:t>Anxiety</a:t>
            </a:r>
          </a:p>
          <a:p>
            <a:r>
              <a:rPr lang="en-US" sz="3200" dirty="0"/>
              <a:t>Nebulizer abuse</a:t>
            </a:r>
          </a:p>
          <a:p>
            <a:r>
              <a:rPr lang="en-US" sz="3200" dirty="0"/>
              <a:t>Dehydration</a:t>
            </a:r>
          </a:p>
          <a:p>
            <a:r>
              <a:rPr lang="en-US" sz="3200" dirty="0"/>
              <a:t>Increased adrenergic blockage</a:t>
            </a:r>
          </a:p>
          <a:p>
            <a:r>
              <a:rPr lang="en-US" sz="3200" dirty="0"/>
              <a:t>Nonspecific irritants</a:t>
            </a:r>
          </a:p>
        </p:txBody>
      </p:sp>
    </p:spTree>
    <p:extLst>
      <p:ext uri="{BB962C8B-B14F-4D97-AF65-F5344CB8AC3E}">
        <p14:creationId xmlns:p14="http://schemas.microsoft.com/office/powerpoint/2010/main" val="139303750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6DC4B-6DB5-439E-AB0E-24313A099B56}"/>
              </a:ext>
            </a:extLst>
          </p:cNvPr>
          <p:cNvSpPr>
            <a:spLocks noGrp="1"/>
          </p:cNvSpPr>
          <p:nvPr>
            <p:ph type="title"/>
          </p:nvPr>
        </p:nvSpPr>
        <p:spPr>
          <a:xfrm>
            <a:off x="628650" y="365126"/>
            <a:ext cx="7886700" cy="886899"/>
          </a:xfrm>
        </p:spPr>
        <p:txBody>
          <a:bodyPr>
            <a:normAutofit/>
          </a:bodyPr>
          <a:lstStyle/>
          <a:p>
            <a:r>
              <a:rPr lang="en-US" sz="4000" b="1" dirty="0">
                <a:latin typeface="+mn-lt"/>
              </a:rPr>
              <a:t>Clinical manifestations</a:t>
            </a:r>
          </a:p>
        </p:txBody>
      </p:sp>
      <p:sp>
        <p:nvSpPr>
          <p:cNvPr id="3" name="Content Placeholder 2">
            <a:extLst>
              <a:ext uri="{FF2B5EF4-FFF2-40B4-BE49-F238E27FC236}">
                <a16:creationId xmlns:a16="http://schemas.microsoft.com/office/drawing/2014/main" id="{EB863929-E7A5-4681-9E97-A3221D4AAFCD}"/>
              </a:ext>
            </a:extLst>
          </p:cNvPr>
          <p:cNvSpPr>
            <a:spLocks noGrp="1"/>
          </p:cNvSpPr>
          <p:nvPr>
            <p:ph idx="1"/>
          </p:nvPr>
        </p:nvSpPr>
        <p:spPr>
          <a:xfrm>
            <a:off x="642718" y="1319187"/>
            <a:ext cx="7886700" cy="5067545"/>
          </a:xfrm>
        </p:spPr>
        <p:txBody>
          <a:bodyPr>
            <a:normAutofit/>
          </a:bodyPr>
          <a:lstStyle/>
          <a:p>
            <a:pPr>
              <a:lnSpc>
                <a:spcPct val="100000"/>
              </a:lnSpc>
            </a:pPr>
            <a:r>
              <a:rPr lang="en-US" altLang="en-US" sz="3200" dirty="0"/>
              <a:t>Clinical findings are like those of asthma, but are more severe and more prolonged. They include;</a:t>
            </a:r>
          </a:p>
          <a:p>
            <a:pPr lvl="1">
              <a:lnSpc>
                <a:spcPct val="100000"/>
              </a:lnSpc>
            </a:pPr>
            <a:r>
              <a:rPr lang="en-US" sz="2800" dirty="0"/>
              <a:t>Labored breathing</a:t>
            </a:r>
          </a:p>
          <a:p>
            <a:pPr lvl="1">
              <a:lnSpc>
                <a:spcPct val="100000"/>
              </a:lnSpc>
            </a:pPr>
            <a:r>
              <a:rPr lang="en-US" sz="2800" dirty="0"/>
              <a:t>Prolonged exhalation</a:t>
            </a:r>
          </a:p>
          <a:p>
            <a:pPr lvl="1">
              <a:lnSpc>
                <a:spcPct val="100000"/>
              </a:lnSpc>
            </a:pPr>
            <a:r>
              <a:rPr lang="en-US" sz="2800" dirty="0"/>
              <a:t>Engorged neck veins</a:t>
            </a:r>
          </a:p>
          <a:p>
            <a:pPr lvl="1">
              <a:lnSpc>
                <a:spcPct val="100000"/>
              </a:lnSpc>
            </a:pPr>
            <a:r>
              <a:rPr lang="en-US" sz="2800" dirty="0"/>
              <a:t>Wheezing. As obstruction continues, wheezing may disappear, this is a sign of impending respiratory failure</a:t>
            </a:r>
          </a:p>
        </p:txBody>
      </p:sp>
    </p:spTree>
    <p:extLst>
      <p:ext uri="{BB962C8B-B14F-4D97-AF65-F5344CB8AC3E}">
        <p14:creationId xmlns:p14="http://schemas.microsoft.com/office/powerpoint/2010/main" val="422902704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11C2F-B666-4037-917C-CFA9AE662537}"/>
              </a:ext>
            </a:extLst>
          </p:cNvPr>
          <p:cNvSpPr>
            <a:spLocks noGrp="1"/>
          </p:cNvSpPr>
          <p:nvPr>
            <p:ph type="title"/>
          </p:nvPr>
        </p:nvSpPr>
        <p:spPr>
          <a:xfrm>
            <a:off x="628650" y="365126"/>
            <a:ext cx="7886700" cy="858763"/>
          </a:xfrm>
        </p:spPr>
        <p:txBody>
          <a:bodyPr>
            <a:normAutofit/>
          </a:bodyPr>
          <a:lstStyle/>
          <a:p>
            <a:r>
              <a:rPr lang="en-US" sz="4000" b="1" dirty="0">
                <a:latin typeface="+mn-lt"/>
              </a:rPr>
              <a:t>Medical management</a:t>
            </a:r>
          </a:p>
        </p:txBody>
      </p:sp>
      <p:sp>
        <p:nvSpPr>
          <p:cNvPr id="3" name="Content Placeholder 2">
            <a:extLst>
              <a:ext uri="{FF2B5EF4-FFF2-40B4-BE49-F238E27FC236}">
                <a16:creationId xmlns:a16="http://schemas.microsoft.com/office/drawing/2014/main" id="{069AD393-1C5C-4B4F-ADDB-8BA0991E25EE}"/>
              </a:ext>
            </a:extLst>
          </p:cNvPr>
          <p:cNvSpPr>
            <a:spLocks noGrp="1"/>
          </p:cNvSpPr>
          <p:nvPr>
            <p:ph idx="1"/>
          </p:nvPr>
        </p:nvSpPr>
        <p:spPr>
          <a:xfrm>
            <a:off x="642718" y="1291051"/>
            <a:ext cx="7886700" cy="4772123"/>
          </a:xfrm>
        </p:spPr>
        <p:txBody>
          <a:bodyPr>
            <a:normAutofit/>
          </a:bodyPr>
          <a:lstStyle/>
          <a:p>
            <a:r>
              <a:rPr lang="en-US" sz="3200" dirty="0"/>
              <a:t>Short acting beta2-adrenergic agonist</a:t>
            </a:r>
          </a:p>
          <a:p>
            <a:r>
              <a:rPr lang="en-US" sz="3200" dirty="0"/>
              <a:t>Systemic corticosteroids</a:t>
            </a:r>
          </a:p>
          <a:p>
            <a:r>
              <a:rPr lang="en-US" sz="3200" dirty="0"/>
              <a:t>Supplemental oxygen using partial or complete rebreather mask</a:t>
            </a:r>
          </a:p>
          <a:p>
            <a:r>
              <a:rPr lang="en-US" sz="3200" dirty="0"/>
              <a:t>Intravenous fluids for hydration</a:t>
            </a:r>
          </a:p>
          <a:p>
            <a:r>
              <a:rPr lang="en-US" sz="3200" dirty="0"/>
              <a:t>Magnesium sulfate—induces smooth muscle relaxation</a:t>
            </a:r>
          </a:p>
          <a:p>
            <a:endParaRPr lang="en-US" sz="3200" dirty="0"/>
          </a:p>
          <a:p>
            <a:endParaRPr lang="en-US" sz="3200" dirty="0"/>
          </a:p>
          <a:p>
            <a:endParaRPr lang="en-US" sz="3200" dirty="0"/>
          </a:p>
        </p:txBody>
      </p:sp>
    </p:spTree>
    <p:extLst>
      <p:ext uri="{BB962C8B-B14F-4D97-AF65-F5344CB8AC3E}">
        <p14:creationId xmlns:p14="http://schemas.microsoft.com/office/powerpoint/2010/main" val="330625578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37890-B243-491F-A98B-4CE1221FA42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E43D4B0-A2F2-4C6C-B4AF-3B2BF703DE00}"/>
              </a:ext>
            </a:extLst>
          </p:cNvPr>
          <p:cNvSpPr>
            <a:spLocks noGrp="1"/>
          </p:cNvSpPr>
          <p:nvPr>
            <p:ph idx="1"/>
          </p:nvPr>
        </p:nvSpPr>
        <p:spPr/>
        <p:txBody>
          <a:bodyPr>
            <a:normAutofit/>
          </a:bodyPr>
          <a:lstStyle/>
          <a:p>
            <a:r>
              <a:rPr lang="en-US" sz="3200" dirty="0"/>
              <a:t>Read and make note on bronchiolitis</a:t>
            </a:r>
          </a:p>
        </p:txBody>
      </p:sp>
    </p:spTree>
    <p:extLst>
      <p:ext uri="{BB962C8B-B14F-4D97-AF65-F5344CB8AC3E}">
        <p14:creationId xmlns:p14="http://schemas.microsoft.com/office/powerpoint/2010/main" val="1896691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FCF2E-0561-41B3-87E4-6AA6FD3A9523}"/>
              </a:ext>
            </a:extLst>
          </p:cNvPr>
          <p:cNvSpPr>
            <a:spLocks noGrp="1"/>
          </p:cNvSpPr>
          <p:nvPr>
            <p:ph type="title"/>
          </p:nvPr>
        </p:nvSpPr>
        <p:spPr>
          <a:xfrm>
            <a:off x="628650" y="365127"/>
            <a:ext cx="7886700" cy="929102"/>
          </a:xfrm>
        </p:spPr>
        <p:txBody>
          <a:bodyPr>
            <a:normAutofit/>
          </a:bodyPr>
          <a:lstStyle/>
          <a:p>
            <a:r>
              <a:rPr lang="en-US" sz="4000" b="1" dirty="0">
                <a:latin typeface="+mn-lt"/>
              </a:rPr>
              <a:t>Respiratory portion</a:t>
            </a:r>
          </a:p>
        </p:txBody>
      </p:sp>
      <p:sp>
        <p:nvSpPr>
          <p:cNvPr id="3" name="Content Placeholder 2">
            <a:extLst>
              <a:ext uri="{FF2B5EF4-FFF2-40B4-BE49-F238E27FC236}">
                <a16:creationId xmlns:a16="http://schemas.microsoft.com/office/drawing/2014/main" id="{2C4EFF6A-61B5-472B-89EF-A85B4C94DBFD}"/>
              </a:ext>
            </a:extLst>
          </p:cNvPr>
          <p:cNvSpPr>
            <a:spLocks noGrp="1"/>
          </p:cNvSpPr>
          <p:nvPr>
            <p:ph idx="1"/>
          </p:nvPr>
        </p:nvSpPr>
        <p:spPr>
          <a:xfrm>
            <a:off x="656786" y="1333255"/>
            <a:ext cx="7886700" cy="4351338"/>
          </a:xfrm>
        </p:spPr>
        <p:txBody>
          <a:bodyPr>
            <a:normAutofit/>
          </a:bodyPr>
          <a:lstStyle/>
          <a:p>
            <a:r>
              <a:rPr lang="en-US" sz="3200" dirty="0"/>
              <a:t>Composed of; </a:t>
            </a:r>
          </a:p>
          <a:p>
            <a:pPr lvl="1"/>
            <a:r>
              <a:rPr lang="en-US" altLang="en-US" sz="2800" dirty="0"/>
              <a:t>Respiratory bronchioles </a:t>
            </a:r>
          </a:p>
          <a:p>
            <a:pPr lvl="1"/>
            <a:r>
              <a:rPr lang="en-US" altLang="en-US" sz="2800" dirty="0"/>
              <a:t>Alveolar ducts </a:t>
            </a:r>
          </a:p>
          <a:p>
            <a:pPr lvl="1"/>
            <a:r>
              <a:rPr lang="en-US" altLang="en-US" sz="2800" dirty="0"/>
              <a:t>Alveoli –primary gas exchange units of the lungs</a:t>
            </a:r>
          </a:p>
          <a:p>
            <a:endParaRPr lang="en-US" sz="3200" dirty="0"/>
          </a:p>
        </p:txBody>
      </p:sp>
    </p:spTree>
    <p:extLst>
      <p:ext uri="{BB962C8B-B14F-4D97-AF65-F5344CB8AC3E}">
        <p14:creationId xmlns:p14="http://schemas.microsoft.com/office/powerpoint/2010/main" val="1375084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5EA872F5-24A8-4CB9-8230-05042D87E4A7}"/>
              </a:ext>
            </a:extLst>
          </p:cNvPr>
          <p:cNvSpPr>
            <a:spLocks noGrp="1"/>
          </p:cNvSpPr>
          <p:nvPr>
            <p:ph type="title"/>
          </p:nvPr>
        </p:nvSpPr>
        <p:spPr/>
        <p:txBody>
          <a:bodyPr/>
          <a:lstStyle/>
          <a:p>
            <a:pPr eaLnBrk="1" hangingPunct="1"/>
            <a:endParaRPr lang="en-US" altLang="en-US">
              <a:ln>
                <a:noFill/>
              </a:ln>
            </a:endParaRPr>
          </a:p>
        </p:txBody>
      </p:sp>
      <p:pic>
        <p:nvPicPr>
          <p:cNvPr id="30723" name="Picture 2">
            <a:extLst>
              <a:ext uri="{FF2B5EF4-FFF2-40B4-BE49-F238E27FC236}">
                <a16:creationId xmlns:a16="http://schemas.microsoft.com/office/drawing/2014/main" id="{8203B537-FCE7-4C8E-B84D-7BF2FFFB193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28650" y="677333"/>
            <a:ext cx="7778750" cy="5255508"/>
          </a:xfrm>
        </p:spPr>
      </p:pic>
      <p:sp>
        <p:nvSpPr>
          <p:cNvPr id="30724" name="Date Placeholder 3">
            <a:extLst>
              <a:ext uri="{FF2B5EF4-FFF2-40B4-BE49-F238E27FC236}">
                <a16:creationId xmlns:a16="http://schemas.microsoft.com/office/drawing/2014/main" id="{EA79980C-A77A-4BA8-A44E-E49DE3B8661D}"/>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fontAlgn="base">
              <a:spcBef>
                <a:spcPct val="0"/>
              </a:spcBef>
              <a:spcAft>
                <a:spcPct val="0"/>
              </a:spcAft>
            </a:pPr>
            <a:fld id="{BCD506CE-95A2-4CD1-828E-D10A6D9D8098}" type="datetime4">
              <a:rPr lang="en-US" altLang="en-US" smtClean="0"/>
              <a:pPr fontAlgn="base">
                <a:spcBef>
                  <a:spcPct val="0"/>
                </a:spcBef>
                <a:spcAft>
                  <a:spcPct val="0"/>
                </a:spcAft>
              </a:pPr>
              <a:t>May 23, 2021</a:t>
            </a:fld>
            <a:endParaRPr lang="en-US" altLang="en-US"/>
          </a:p>
        </p:txBody>
      </p:sp>
      <p:sp>
        <p:nvSpPr>
          <p:cNvPr id="30725" name="Slide Number Placeholder 5">
            <a:extLst>
              <a:ext uri="{FF2B5EF4-FFF2-40B4-BE49-F238E27FC236}">
                <a16:creationId xmlns:a16="http://schemas.microsoft.com/office/drawing/2014/main" id="{2F6E0711-A222-4B7C-A2FE-9B3A4E34BC5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fontAlgn="base">
              <a:spcBef>
                <a:spcPct val="0"/>
              </a:spcBef>
              <a:spcAft>
                <a:spcPct val="0"/>
              </a:spcAft>
            </a:pPr>
            <a:fld id="{E828DC6C-5CC4-407F-B03C-811E2B73A700}" type="slidenum">
              <a:rPr lang="en-US" altLang="en-US" smtClean="0"/>
              <a:pPr fontAlgn="base">
                <a:spcBef>
                  <a:spcPct val="0"/>
                </a:spcBef>
                <a:spcAft>
                  <a:spcPct val="0"/>
                </a:spcAft>
              </a:pPr>
              <a:t>13</a:t>
            </a:fld>
            <a:endParaRPr lang="en-US" altLang="en-US"/>
          </a:p>
        </p:txBody>
      </p:sp>
    </p:spTree>
    <p:extLst>
      <p:ext uri="{BB962C8B-B14F-4D97-AF65-F5344CB8AC3E}">
        <p14:creationId xmlns:p14="http://schemas.microsoft.com/office/powerpoint/2010/main" val="3621272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426AC-8058-4430-B9D3-2B866A7C52D0}"/>
              </a:ext>
            </a:extLst>
          </p:cNvPr>
          <p:cNvSpPr>
            <a:spLocks noGrp="1"/>
          </p:cNvSpPr>
          <p:nvPr>
            <p:ph type="title"/>
          </p:nvPr>
        </p:nvSpPr>
        <p:spPr>
          <a:xfrm>
            <a:off x="628650" y="365127"/>
            <a:ext cx="7886700" cy="939018"/>
          </a:xfrm>
        </p:spPr>
        <p:txBody>
          <a:bodyPr>
            <a:normAutofit/>
          </a:bodyPr>
          <a:lstStyle/>
          <a:p>
            <a:r>
              <a:rPr lang="en-US" sz="4000" b="1" dirty="0">
                <a:latin typeface="+mn-lt"/>
              </a:rPr>
              <a:t>Functions of the respiratory system</a:t>
            </a:r>
          </a:p>
        </p:txBody>
      </p:sp>
      <p:sp>
        <p:nvSpPr>
          <p:cNvPr id="3" name="Content Placeholder 2">
            <a:extLst>
              <a:ext uri="{FF2B5EF4-FFF2-40B4-BE49-F238E27FC236}">
                <a16:creationId xmlns:a16="http://schemas.microsoft.com/office/drawing/2014/main" id="{5D93821A-9EDD-49AD-82F2-4EA51FA615E9}"/>
              </a:ext>
            </a:extLst>
          </p:cNvPr>
          <p:cNvSpPr>
            <a:spLocks noGrp="1"/>
          </p:cNvSpPr>
          <p:nvPr>
            <p:ph idx="1"/>
          </p:nvPr>
        </p:nvSpPr>
        <p:spPr>
          <a:xfrm>
            <a:off x="628649" y="1349114"/>
            <a:ext cx="8035665" cy="5066675"/>
          </a:xfrm>
        </p:spPr>
        <p:txBody>
          <a:bodyPr>
            <a:normAutofit/>
          </a:bodyPr>
          <a:lstStyle/>
          <a:p>
            <a:pPr marL="514350" indent="-514350">
              <a:lnSpc>
                <a:spcPct val="100000"/>
              </a:lnSpc>
              <a:buFont typeface="+mj-lt"/>
              <a:buAutoNum type="arabicPeriod"/>
            </a:pPr>
            <a:r>
              <a:rPr lang="en-US" sz="3200" b="1" dirty="0"/>
              <a:t>Oxygen transport—O2 </a:t>
            </a:r>
            <a:r>
              <a:rPr lang="en-US" sz="3200" dirty="0"/>
              <a:t>is supplied to and CO2 is removed from cells by way of circulating bld.</a:t>
            </a:r>
          </a:p>
          <a:p>
            <a:pPr marL="514350" indent="-514350">
              <a:lnSpc>
                <a:spcPct val="100000"/>
              </a:lnSpc>
              <a:buFont typeface="+mj-lt"/>
              <a:buAutoNum type="arabicPeriod"/>
            </a:pPr>
            <a:r>
              <a:rPr lang="en-US" sz="3200" b="1" dirty="0"/>
              <a:t>Respiration</a:t>
            </a:r>
            <a:r>
              <a:rPr lang="en-US" sz="3200" dirty="0"/>
              <a:t>—the process of gas exchange </a:t>
            </a:r>
            <a:r>
              <a:rPr lang="en-US" sz="3200" dirty="0" err="1"/>
              <a:t>btwn</a:t>
            </a:r>
            <a:r>
              <a:rPr lang="en-US" sz="3200" dirty="0"/>
              <a:t> atmospheric air and the </a:t>
            </a:r>
            <a:r>
              <a:rPr lang="en-US" sz="3200" dirty="0" err="1"/>
              <a:t>bld</a:t>
            </a:r>
            <a:r>
              <a:rPr lang="en-US" sz="3200" dirty="0"/>
              <a:t> and </a:t>
            </a:r>
            <a:r>
              <a:rPr lang="en-US" sz="3200" dirty="0" err="1"/>
              <a:t>btwn</a:t>
            </a:r>
            <a:r>
              <a:rPr lang="en-US" sz="3200" dirty="0"/>
              <a:t> the </a:t>
            </a:r>
            <a:r>
              <a:rPr lang="en-US" sz="3200" dirty="0" err="1"/>
              <a:t>bld</a:t>
            </a:r>
            <a:r>
              <a:rPr lang="en-US" sz="3200" dirty="0"/>
              <a:t> and cells of the body.</a:t>
            </a:r>
          </a:p>
          <a:p>
            <a:pPr marL="514350" indent="-514350">
              <a:lnSpc>
                <a:spcPct val="100000"/>
              </a:lnSpc>
              <a:buFont typeface="+mj-lt"/>
              <a:buAutoNum type="arabicPeriod"/>
            </a:pPr>
            <a:r>
              <a:rPr lang="en-US" sz="3200" b="1" dirty="0"/>
              <a:t>Ventilation</a:t>
            </a:r>
            <a:r>
              <a:rPr lang="en-US" sz="3200" dirty="0"/>
              <a:t>—</a:t>
            </a:r>
            <a:r>
              <a:rPr lang="en-US" sz="3200" dirty="0" err="1"/>
              <a:t>mvt</a:t>
            </a:r>
            <a:r>
              <a:rPr lang="en-US" sz="3200" dirty="0"/>
              <a:t> of air in and out of the airways.</a:t>
            </a:r>
          </a:p>
          <a:p>
            <a:pPr marL="514350" indent="-514350">
              <a:lnSpc>
                <a:spcPct val="100000"/>
              </a:lnSpc>
              <a:buFont typeface="+mj-lt"/>
              <a:buAutoNum type="arabicPeriod"/>
            </a:pPr>
            <a:r>
              <a:rPr lang="en-US" sz="3200" b="1" dirty="0"/>
              <a:t>Gas exchange</a:t>
            </a:r>
          </a:p>
        </p:txBody>
      </p:sp>
    </p:spTree>
    <p:extLst>
      <p:ext uri="{BB962C8B-B14F-4D97-AF65-F5344CB8AC3E}">
        <p14:creationId xmlns:p14="http://schemas.microsoft.com/office/powerpoint/2010/main" val="1475688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6626E-92CA-4C50-909C-77C01EC87B49}"/>
              </a:ext>
            </a:extLst>
          </p:cNvPr>
          <p:cNvSpPr>
            <a:spLocks noGrp="1"/>
          </p:cNvSpPr>
          <p:nvPr>
            <p:ph type="title"/>
          </p:nvPr>
        </p:nvSpPr>
        <p:spPr/>
        <p:txBody>
          <a:bodyPr>
            <a:normAutofit/>
          </a:bodyPr>
          <a:lstStyle/>
          <a:p>
            <a:r>
              <a:rPr lang="en-US" sz="4000" b="1" dirty="0">
                <a:latin typeface="+mn-lt"/>
              </a:rPr>
              <a:t>Common clinical manifestation of pulmonary alterations </a:t>
            </a:r>
            <a:endParaRPr lang="en-US" sz="4000" dirty="0">
              <a:latin typeface="+mn-lt"/>
            </a:endParaRPr>
          </a:p>
        </p:txBody>
      </p:sp>
      <p:sp>
        <p:nvSpPr>
          <p:cNvPr id="3" name="Content Placeholder 2">
            <a:extLst>
              <a:ext uri="{FF2B5EF4-FFF2-40B4-BE49-F238E27FC236}">
                <a16:creationId xmlns:a16="http://schemas.microsoft.com/office/drawing/2014/main" id="{BBC6AF90-8362-4D95-A3D8-05CAF49247D4}"/>
              </a:ext>
            </a:extLst>
          </p:cNvPr>
          <p:cNvSpPr>
            <a:spLocks noGrp="1"/>
          </p:cNvSpPr>
          <p:nvPr>
            <p:ph idx="1"/>
          </p:nvPr>
        </p:nvSpPr>
        <p:spPr>
          <a:xfrm>
            <a:off x="628650" y="1699015"/>
            <a:ext cx="7886700" cy="4761745"/>
          </a:xfrm>
        </p:spPr>
        <p:txBody>
          <a:bodyPr>
            <a:noAutofit/>
          </a:bodyPr>
          <a:lstStyle/>
          <a:p>
            <a:pPr>
              <a:lnSpc>
                <a:spcPct val="100000"/>
              </a:lnSpc>
            </a:pPr>
            <a:r>
              <a:rPr lang="en-US" sz="3200" b="1" dirty="0"/>
              <a:t>Dyspnea—</a:t>
            </a:r>
            <a:r>
              <a:rPr lang="en-US" altLang="en-US" sz="3200" dirty="0"/>
              <a:t>Subjective experience of breathing discomfort</a:t>
            </a:r>
          </a:p>
          <a:p>
            <a:pPr lvl="1">
              <a:lnSpc>
                <a:spcPct val="100000"/>
              </a:lnSpc>
            </a:pPr>
            <a:r>
              <a:rPr lang="en-US" altLang="en-US" sz="2800" dirty="0"/>
              <a:t>Often described as breathlessness/air hunger/shortness of breath</a:t>
            </a:r>
          </a:p>
          <a:p>
            <a:pPr>
              <a:lnSpc>
                <a:spcPct val="100000"/>
              </a:lnSpc>
            </a:pPr>
            <a:r>
              <a:rPr lang="en-US" sz="3200" b="1" dirty="0"/>
              <a:t>Cough—</a:t>
            </a:r>
            <a:r>
              <a:rPr lang="en-US" altLang="en-US" sz="3200" dirty="0"/>
              <a:t>Protective reflex that helps clear the airways by explosive expiration.</a:t>
            </a:r>
          </a:p>
          <a:p>
            <a:pPr lvl="1">
              <a:lnSpc>
                <a:spcPct val="100000"/>
              </a:lnSpc>
            </a:pPr>
            <a:r>
              <a:rPr lang="en-US" altLang="en-US" sz="2800" dirty="0"/>
              <a:t>Occurs as a result of stimulation of irritant receptors in the airway.</a:t>
            </a:r>
          </a:p>
          <a:p>
            <a:endParaRPr lang="en-US" altLang="en-US" sz="3200" dirty="0"/>
          </a:p>
          <a:p>
            <a:endParaRPr lang="en-US" sz="3200" dirty="0"/>
          </a:p>
        </p:txBody>
      </p:sp>
    </p:spTree>
    <p:extLst>
      <p:ext uri="{BB962C8B-B14F-4D97-AF65-F5344CB8AC3E}">
        <p14:creationId xmlns:p14="http://schemas.microsoft.com/office/powerpoint/2010/main" val="4239914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7BECA-2A3A-4792-8F14-820FB49DD7B5}"/>
              </a:ext>
            </a:extLst>
          </p:cNvPr>
          <p:cNvSpPr>
            <a:spLocks noGrp="1"/>
          </p:cNvSpPr>
          <p:nvPr>
            <p:ph type="title"/>
          </p:nvPr>
        </p:nvSpPr>
        <p:spPr>
          <a:xfrm>
            <a:off x="628650" y="365127"/>
            <a:ext cx="7886700" cy="924028"/>
          </a:xfrm>
        </p:spPr>
        <p:txBody>
          <a:bodyPr>
            <a:normAutofit/>
          </a:bodyPr>
          <a:lstStyle/>
          <a:p>
            <a:r>
              <a:rPr lang="en-US" sz="4000" b="1" dirty="0">
                <a:latin typeface="+mn-lt"/>
              </a:rPr>
              <a:t>Cough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AB6C0401-D077-456A-B766-3962092C0E82}"/>
              </a:ext>
            </a:extLst>
          </p:cNvPr>
          <p:cNvSpPr>
            <a:spLocks noGrp="1"/>
          </p:cNvSpPr>
          <p:nvPr>
            <p:ph idx="1"/>
          </p:nvPr>
        </p:nvSpPr>
        <p:spPr>
          <a:xfrm>
            <a:off x="669931" y="1298661"/>
            <a:ext cx="7886700" cy="4862295"/>
          </a:xfrm>
        </p:spPr>
        <p:txBody>
          <a:bodyPr>
            <a:normAutofit/>
          </a:bodyPr>
          <a:lstStyle/>
          <a:p>
            <a:pPr marL="0" indent="0">
              <a:lnSpc>
                <a:spcPct val="100000"/>
              </a:lnSpc>
              <a:buNone/>
            </a:pPr>
            <a:r>
              <a:rPr lang="en-US" altLang="en-US" sz="3200" b="1" dirty="0"/>
              <a:t>Types</a:t>
            </a:r>
          </a:p>
          <a:p>
            <a:pPr>
              <a:lnSpc>
                <a:spcPct val="100000"/>
              </a:lnSpc>
            </a:pPr>
            <a:r>
              <a:rPr lang="en-US" altLang="en-US" sz="3200" b="1" dirty="0"/>
              <a:t>Acute</a:t>
            </a:r>
            <a:r>
              <a:rPr lang="en-US" altLang="en-US" sz="3200" dirty="0"/>
              <a:t>-resolves within 2-3 weeks of onset; most common due to URTI, allergic rhinitis, acute bronchitis, CHF, pulmonary embolism/aspiration</a:t>
            </a:r>
          </a:p>
          <a:p>
            <a:pPr>
              <a:lnSpc>
                <a:spcPct val="100000"/>
              </a:lnSpc>
            </a:pPr>
            <a:r>
              <a:rPr lang="en-US" altLang="en-US" sz="3200" b="1" dirty="0"/>
              <a:t>Chronic</a:t>
            </a:r>
            <a:r>
              <a:rPr lang="en-US" altLang="en-US" sz="3200" dirty="0"/>
              <a:t>-cough that persists for more than 3 weeks; due to chronic bronchitis, asthma, GERD</a:t>
            </a:r>
          </a:p>
          <a:p>
            <a:endParaRPr lang="en-US" sz="3200" dirty="0"/>
          </a:p>
        </p:txBody>
      </p:sp>
    </p:spTree>
    <p:extLst>
      <p:ext uri="{BB962C8B-B14F-4D97-AF65-F5344CB8AC3E}">
        <p14:creationId xmlns:p14="http://schemas.microsoft.com/office/powerpoint/2010/main" val="37004440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91A46-F201-4C66-9DBB-35C1A5F5F281}"/>
              </a:ext>
            </a:extLst>
          </p:cNvPr>
          <p:cNvSpPr>
            <a:spLocks noGrp="1"/>
          </p:cNvSpPr>
          <p:nvPr>
            <p:ph type="title"/>
          </p:nvPr>
        </p:nvSpPr>
        <p:spPr>
          <a:xfrm>
            <a:off x="628650" y="365127"/>
            <a:ext cx="7886700" cy="900966"/>
          </a:xfrm>
        </p:spPr>
        <p:txBody>
          <a:bodyPr>
            <a:normAutofit/>
          </a:bodyPr>
          <a:lstStyle/>
          <a:p>
            <a:r>
              <a:rPr lang="en-US" sz="4000" b="1" dirty="0">
                <a:latin typeface="+mn-lt"/>
              </a:rPr>
              <a:t>Clinical manifestations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23578D74-28AE-49AD-9669-263C995260D8}"/>
              </a:ext>
            </a:extLst>
          </p:cNvPr>
          <p:cNvSpPr>
            <a:spLocks noGrp="1"/>
          </p:cNvSpPr>
          <p:nvPr>
            <p:ph idx="1"/>
          </p:nvPr>
        </p:nvSpPr>
        <p:spPr>
          <a:xfrm>
            <a:off x="656785" y="1305120"/>
            <a:ext cx="7886700" cy="5260572"/>
          </a:xfrm>
        </p:spPr>
        <p:txBody>
          <a:bodyPr>
            <a:noAutofit/>
          </a:bodyPr>
          <a:lstStyle/>
          <a:p>
            <a:pPr>
              <a:lnSpc>
                <a:spcPct val="100000"/>
              </a:lnSpc>
            </a:pPr>
            <a:r>
              <a:rPr lang="en-US" altLang="en-US" sz="3200" b="1" dirty="0"/>
              <a:t>Sputum production</a:t>
            </a:r>
          </a:p>
          <a:p>
            <a:pPr>
              <a:lnSpc>
                <a:spcPct val="100000"/>
              </a:lnSpc>
            </a:pPr>
            <a:r>
              <a:rPr lang="en-US" sz="3200" b="1" dirty="0"/>
              <a:t>Hemoptysis—</a:t>
            </a:r>
            <a:r>
              <a:rPr lang="en-US" altLang="en-US" sz="3200" dirty="0"/>
              <a:t>Expectoration of </a:t>
            </a:r>
            <a:r>
              <a:rPr lang="en-US" altLang="en-US" sz="3200" dirty="0" err="1"/>
              <a:t>bloodd</a:t>
            </a:r>
            <a:r>
              <a:rPr lang="en-US" altLang="en-US" sz="3200" dirty="0"/>
              <a:t> or bloody secretions from the respiratory tract.</a:t>
            </a:r>
          </a:p>
          <a:p>
            <a:pPr>
              <a:lnSpc>
                <a:spcPct val="100000"/>
              </a:lnSpc>
            </a:pPr>
            <a:r>
              <a:rPr lang="en-US" altLang="en-US" sz="3200" b="1" dirty="0"/>
              <a:t>Abnormal breathing patterns—</a:t>
            </a:r>
            <a:r>
              <a:rPr lang="en-US" altLang="en-US" sz="3200" dirty="0"/>
              <a:t>Normal breathing(eupnea) is rhythmic and effortless</a:t>
            </a:r>
          </a:p>
          <a:p>
            <a:pPr>
              <a:lnSpc>
                <a:spcPct val="100000"/>
              </a:lnSpc>
            </a:pPr>
            <a:r>
              <a:rPr lang="en-US" sz="3200" b="1" dirty="0"/>
              <a:t>Hypoventilation/hyperventilation</a:t>
            </a:r>
          </a:p>
          <a:p>
            <a:pPr>
              <a:lnSpc>
                <a:spcPct val="100000"/>
              </a:lnSpc>
            </a:pPr>
            <a:r>
              <a:rPr lang="en-US" sz="3200" b="1" dirty="0"/>
              <a:t>Cyanosis—</a:t>
            </a:r>
            <a:r>
              <a:rPr lang="en-US" altLang="en-US" sz="3200" dirty="0"/>
              <a:t>Bluish discoloration of the skin and mucus membrane. Caused by high levels of desaturated or reduced HB in the blood.</a:t>
            </a:r>
          </a:p>
          <a:p>
            <a:endParaRPr lang="en-US" altLang="en-US" sz="3200" dirty="0"/>
          </a:p>
          <a:p>
            <a:endParaRPr lang="en-US" altLang="en-US" sz="3200" dirty="0"/>
          </a:p>
          <a:p>
            <a:endParaRPr lang="en-US" sz="3200" dirty="0"/>
          </a:p>
        </p:txBody>
      </p:sp>
    </p:spTree>
    <p:extLst>
      <p:ext uri="{BB962C8B-B14F-4D97-AF65-F5344CB8AC3E}">
        <p14:creationId xmlns:p14="http://schemas.microsoft.com/office/powerpoint/2010/main" val="21677585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90301-E23E-4B51-8ACA-E86278E604DC}"/>
              </a:ext>
            </a:extLst>
          </p:cNvPr>
          <p:cNvSpPr>
            <a:spLocks noGrp="1"/>
          </p:cNvSpPr>
          <p:nvPr>
            <p:ph type="title"/>
          </p:nvPr>
        </p:nvSpPr>
        <p:spPr>
          <a:xfrm>
            <a:off x="628650" y="365126"/>
            <a:ext cx="7886700" cy="788425"/>
          </a:xfrm>
        </p:spPr>
        <p:txBody>
          <a:bodyPr>
            <a:normAutofit/>
          </a:bodyPr>
          <a:lstStyle/>
          <a:p>
            <a:r>
              <a:rPr lang="en-US" sz="4000" b="1" dirty="0">
                <a:latin typeface="+mn-lt"/>
              </a:rPr>
              <a:t>Clinical manifestations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0230829B-3E56-483D-94D6-DB4ADA8B76AF}"/>
              </a:ext>
            </a:extLst>
          </p:cNvPr>
          <p:cNvSpPr>
            <a:spLocks noGrp="1"/>
          </p:cNvSpPr>
          <p:nvPr>
            <p:ph idx="1"/>
          </p:nvPr>
        </p:nvSpPr>
        <p:spPr>
          <a:xfrm>
            <a:off x="642717" y="1291053"/>
            <a:ext cx="7886700" cy="5424540"/>
          </a:xfrm>
        </p:spPr>
        <p:txBody>
          <a:bodyPr>
            <a:noAutofit/>
          </a:bodyPr>
          <a:lstStyle/>
          <a:p>
            <a:pPr>
              <a:lnSpc>
                <a:spcPct val="100000"/>
              </a:lnSpc>
            </a:pPr>
            <a:r>
              <a:rPr lang="en-US" sz="3200" b="1" dirty="0"/>
              <a:t>Chest pain</a:t>
            </a:r>
            <a:r>
              <a:rPr lang="en-US" sz="3200" dirty="0"/>
              <a:t>—o</a:t>
            </a:r>
            <a:r>
              <a:rPr lang="en-US" altLang="en-US" sz="3200" dirty="0"/>
              <a:t>riginates in the pleura, airways, or chest wall.</a:t>
            </a:r>
          </a:p>
          <a:p>
            <a:pPr lvl="1">
              <a:lnSpc>
                <a:spcPct val="100000"/>
              </a:lnSpc>
            </a:pPr>
            <a:r>
              <a:rPr lang="en-US" altLang="en-US" sz="2800" dirty="0"/>
              <a:t>May occur with pneumonia, pulmonary infarction, pleurisy or lung cancer.</a:t>
            </a:r>
          </a:p>
          <a:p>
            <a:pPr>
              <a:lnSpc>
                <a:spcPct val="100000"/>
              </a:lnSpc>
            </a:pPr>
            <a:r>
              <a:rPr lang="en-US" sz="3200" b="1" dirty="0"/>
              <a:t>Wheezing</a:t>
            </a:r>
            <a:r>
              <a:rPr lang="en-US" sz="3200" dirty="0"/>
              <a:t>—high-pitched, musical sound heard mainly on expiration(asthma) or inspiration(bronchitis)</a:t>
            </a:r>
          </a:p>
          <a:p>
            <a:pPr lvl="1">
              <a:lnSpc>
                <a:spcPct val="100000"/>
              </a:lnSpc>
            </a:pPr>
            <a:r>
              <a:rPr lang="en-US" sz="2800" dirty="0"/>
              <a:t>Occurs due to bronchoconstriction</a:t>
            </a:r>
          </a:p>
        </p:txBody>
      </p:sp>
    </p:spTree>
    <p:extLst>
      <p:ext uri="{BB962C8B-B14F-4D97-AF65-F5344CB8AC3E}">
        <p14:creationId xmlns:p14="http://schemas.microsoft.com/office/powerpoint/2010/main" val="22012075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Breath sounds</a:t>
            </a:r>
          </a:p>
        </p:txBody>
      </p:sp>
      <p:sp>
        <p:nvSpPr>
          <p:cNvPr id="3" name="Content Placeholder 2"/>
          <p:cNvSpPr>
            <a:spLocks noGrp="1"/>
          </p:cNvSpPr>
          <p:nvPr>
            <p:ph idx="1"/>
          </p:nvPr>
        </p:nvSpPr>
        <p:spPr/>
        <p:txBody>
          <a:bodyPr/>
          <a:lstStyle/>
          <a:p>
            <a:r>
              <a:rPr lang="en-US" dirty="0"/>
              <a:t>Classified into Normal and Abnormal</a:t>
            </a:r>
          </a:p>
          <a:p>
            <a:r>
              <a:rPr lang="en-US" dirty="0"/>
              <a:t>Normal:</a:t>
            </a:r>
          </a:p>
          <a:p>
            <a:endParaRPr lang="en-US" dirty="0"/>
          </a:p>
        </p:txBody>
      </p:sp>
    </p:spTree>
    <p:extLst>
      <p:ext uri="{BB962C8B-B14F-4D97-AF65-F5344CB8AC3E}">
        <p14:creationId xmlns:p14="http://schemas.microsoft.com/office/powerpoint/2010/main" val="3862263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Module Competence </a:t>
            </a:r>
          </a:p>
        </p:txBody>
      </p:sp>
      <p:sp>
        <p:nvSpPr>
          <p:cNvPr id="3" name="Content Placeholder 2"/>
          <p:cNvSpPr>
            <a:spLocks noGrp="1"/>
          </p:cNvSpPr>
          <p:nvPr>
            <p:ph idx="1"/>
          </p:nvPr>
        </p:nvSpPr>
        <p:spPr/>
        <p:txBody>
          <a:bodyPr/>
          <a:lstStyle/>
          <a:p>
            <a:r>
              <a:rPr lang="en-US" dirty="0"/>
              <a:t>This Module is designed to enable the Learner diagnose, manage, and rehabilitate patients with respiratory conditions</a:t>
            </a:r>
          </a:p>
        </p:txBody>
      </p:sp>
    </p:spTree>
    <p:extLst>
      <p:ext uri="{BB962C8B-B14F-4D97-AF65-F5344CB8AC3E}">
        <p14:creationId xmlns:p14="http://schemas.microsoft.com/office/powerpoint/2010/main" val="10938498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Home work</a:t>
            </a:r>
          </a:p>
        </p:txBody>
      </p:sp>
      <p:sp>
        <p:nvSpPr>
          <p:cNvPr id="3" name="Content Placeholder 2"/>
          <p:cNvSpPr>
            <a:spLocks noGrp="1"/>
          </p:cNvSpPr>
          <p:nvPr>
            <p:ph idx="1"/>
          </p:nvPr>
        </p:nvSpPr>
        <p:spPr/>
        <p:txBody>
          <a:bodyPr/>
          <a:lstStyle/>
          <a:p>
            <a:r>
              <a:rPr lang="en-US" dirty="0"/>
              <a:t>Please click the link below and listen to 7 the breath sounds provided.</a:t>
            </a:r>
          </a:p>
          <a:p>
            <a:r>
              <a:rPr lang="en-US" dirty="0"/>
              <a:t>In what pulmonary conditions will you hear these breath sounds?</a:t>
            </a:r>
          </a:p>
          <a:p>
            <a:endParaRPr lang="en-US" dirty="0"/>
          </a:p>
          <a:p>
            <a:pPr marL="0" indent="0">
              <a:buNone/>
            </a:pPr>
            <a:r>
              <a:rPr lang="en-US" dirty="0">
                <a:hlinkClick r:id="rId2"/>
              </a:rPr>
              <a:t>https://www.youtube.com/watch?v=KRtAqeEGq2Q</a:t>
            </a:r>
            <a:endParaRPr lang="en-US" dirty="0"/>
          </a:p>
        </p:txBody>
      </p:sp>
    </p:spTree>
    <p:extLst>
      <p:ext uri="{BB962C8B-B14F-4D97-AF65-F5344CB8AC3E}">
        <p14:creationId xmlns:p14="http://schemas.microsoft.com/office/powerpoint/2010/main" val="4278476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506CA-3EDB-422E-96D5-124B8F47649A}"/>
              </a:ext>
            </a:extLst>
          </p:cNvPr>
          <p:cNvSpPr>
            <a:spLocks noGrp="1"/>
          </p:cNvSpPr>
          <p:nvPr>
            <p:ph type="title"/>
          </p:nvPr>
        </p:nvSpPr>
        <p:spPr>
          <a:xfrm>
            <a:off x="628650" y="365126"/>
            <a:ext cx="7886700" cy="872831"/>
          </a:xfrm>
        </p:spPr>
        <p:txBody>
          <a:bodyPr>
            <a:normAutofit/>
          </a:bodyPr>
          <a:lstStyle/>
          <a:p>
            <a:r>
              <a:rPr lang="en-US" sz="4000" b="1" dirty="0">
                <a:effectLst>
                  <a:outerShdw blurRad="38100" dist="38100" dir="2700000" algn="tl">
                    <a:srgbClr val="000000">
                      <a:alpha val="43137"/>
                    </a:srgbClr>
                  </a:outerShdw>
                </a:effectLst>
                <a:latin typeface="+mn-lt"/>
              </a:rPr>
              <a:t>1. Restrictive Pulmonary Diseases</a:t>
            </a:r>
          </a:p>
        </p:txBody>
      </p:sp>
      <p:sp>
        <p:nvSpPr>
          <p:cNvPr id="3" name="Content Placeholder 2">
            <a:extLst>
              <a:ext uri="{FF2B5EF4-FFF2-40B4-BE49-F238E27FC236}">
                <a16:creationId xmlns:a16="http://schemas.microsoft.com/office/drawing/2014/main" id="{86FCBE22-ACB8-4B37-AE3F-721224689597}"/>
              </a:ext>
            </a:extLst>
          </p:cNvPr>
          <p:cNvSpPr>
            <a:spLocks noGrp="1"/>
          </p:cNvSpPr>
          <p:nvPr>
            <p:ph idx="1"/>
          </p:nvPr>
        </p:nvSpPr>
        <p:spPr>
          <a:xfrm>
            <a:off x="433754" y="1137138"/>
            <a:ext cx="8335108" cy="4759570"/>
          </a:xfrm>
        </p:spPr>
        <p:txBody>
          <a:bodyPr>
            <a:normAutofit fontScale="92500" lnSpcReduction="10000"/>
          </a:bodyPr>
          <a:lstStyle/>
          <a:p>
            <a:pPr marL="0" indent="0" algn="just">
              <a:lnSpc>
                <a:spcPct val="100000"/>
              </a:lnSpc>
              <a:buNone/>
            </a:pPr>
            <a:r>
              <a:rPr lang="en-US" sz="3200" b="1" u="sng" dirty="0"/>
              <a:t>Introduction: </a:t>
            </a:r>
          </a:p>
          <a:p>
            <a:pPr algn="just">
              <a:lnSpc>
                <a:spcPct val="100000"/>
              </a:lnSpc>
            </a:pPr>
            <a:r>
              <a:rPr lang="en-US" sz="3200" b="1" dirty="0"/>
              <a:t>Restrictive lung/pulmonary diseases</a:t>
            </a:r>
            <a:r>
              <a:rPr lang="en-US" sz="3200" dirty="0"/>
              <a:t> are a category of </a:t>
            </a:r>
            <a:r>
              <a:rPr lang="en-US" sz="3200" u="sng" dirty="0"/>
              <a:t>extra-pulmonary</a:t>
            </a:r>
            <a:r>
              <a:rPr lang="en-US" sz="3200" dirty="0"/>
              <a:t>, </a:t>
            </a:r>
            <a:r>
              <a:rPr lang="en-US" sz="3200" u="sng" dirty="0"/>
              <a:t>pleural,</a:t>
            </a:r>
            <a:r>
              <a:rPr lang="en-US" sz="3200" dirty="0"/>
              <a:t> or </a:t>
            </a:r>
            <a:r>
              <a:rPr lang="en-US" sz="3200" u="sng" dirty="0"/>
              <a:t>parenchymal</a:t>
            </a:r>
            <a:r>
              <a:rPr lang="en-US" sz="3200" dirty="0"/>
              <a:t> respiratory diseases.</a:t>
            </a:r>
          </a:p>
          <a:p>
            <a:pPr algn="just">
              <a:lnSpc>
                <a:spcPct val="100000"/>
              </a:lnSpc>
            </a:pPr>
            <a:r>
              <a:rPr lang="en-US" sz="3200" dirty="0"/>
              <a:t>They are generally </a:t>
            </a:r>
            <a:r>
              <a:rPr lang="en-US" sz="3200" b="1" dirty="0"/>
              <a:t>idiopathic</a:t>
            </a:r>
            <a:r>
              <a:rPr lang="en-US" sz="3200" dirty="0"/>
              <a:t>, characterized with </a:t>
            </a:r>
            <a:r>
              <a:rPr lang="en-US" sz="3200" b="1" dirty="0"/>
              <a:t>fibrosis of the lungs </a:t>
            </a:r>
            <a:r>
              <a:rPr lang="en-US" sz="3200" dirty="0"/>
              <a:t>that </a:t>
            </a:r>
            <a:r>
              <a:rPr lang="en-US" sz="3200" b="1" dirty="0"/>
              <a:t>restricts lung expansion</a:t>
            </a:r>
            <a:r>
              <a:rPr lang="en-US" sz="3200" dirty="0"/>
              <a:t>.</a:t>
            </a:r>
          </a:p>
          <a:p>
            <a:pPr algn="just">
              <a:lnSpc>
                <a:spcPct val="100000"/>
              </a:lnSpc>
            </a:pPr>
            <a:r>
              <a:rPr lang="en-US" sz="3200" dirty="0"/>
              <a:t>Restriction of lung expansion results in:</a:t>
            </a:r>
          </a:p>
          <a:p>
            <a:pPr lvl="1" algn="just">
              <a:lnSpc>
                <a:spcPct val="100000"/>
              </a:lnSpc>
              <a:buFont typeface="Wingdings" pitchFamily="2" charset="2"/>
              <a:buChar char="ü"/>
            </a:pPr>
            <a:r>
              <a:rPr lang="en-US" dirty="0"/>
              <a:t> A decreased </a:t>
            </a:r>
            <a:r>
              <a:rPr lang="en-US" b="1" dirty="0"/>
              <a:t>lung</a:t>
            </a:r>
            <a:r>
              <a:rPr lang="en-US" dirty="0"/>
              <a:t> volume, </a:t>
            </a:r>
          </a:p>
          <a:p>
            <a:pPr lvl="1" algn="just">
              <a:lnSpc>
                <a:spcPct val="100000"/>
              </a:lnSpc>
              <a:buFont typeface="Wingdings" pitchFamily="2" charset="2"/>
              <a:buChar char="ü"/>
            </a:pPr>
            <a:r>
              <a:rPr lang="en-US" dirty="0"/>
              <a:t>An increased work of breathing, </a:t>
            </a:r>
          </a:p>
          <a:p>
            <a:pPr lvl="1" algn="just">
              <a:lnSpc>
                <a:spcPct val="100000"/>
              </a:lnSpc>
              <a:buFont typeface="Wingdings" pitchFamily="2" charset="2"/>
              <a:buChar char="ü"/>
            </a:pPr>
            <a:r>
              <a:rPr lang="en-US" dirty="0"/>
              <a:t>Inadequate ventilation and/or oxygenation.</a:t>
            </a:r>
          </a:p>
        </p:txBody>
      </p:sp>
    </p:spTree>
    <p:extLst>
      <p:ext uri="{BB962C8B-B14F-4D97-AF65-F5344CB8AC3E}">
        <p14:creationId xmlns:p14="http://schemas.microsoft.com/office/powerpoint/2010/main" val="26271151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Examples of Restrictive P. D</a:t>
            </a:r>
          </a:p>
        </p:txBody>
      </p:sp>
      <p:sp>
        <p:nvSpPr>
          <p:cNvPr id="3" name="Content Placeholder 2"/>
          <p:cNvSpPr>
            <a:spLocks noGrp="1"/>
          </p:cNvSpPr>
          <p:nvPr>
            <p:ph idx="1"/>
          </p:nvPr>
        </p:nvSpPr>
        <p:spPr>
          <a:xfrm>
            <a:off x="628650" y="1512277"/>
            <a:ext cx="7886700" cy="4664686"/>
          </a:xfrm>
        </p:spPr>
        <p:txBody>
          <a:bodyPr/>
          <a:lstStyle/>
          <a:p>
            <a:pPr marL="514350" indent="-514350">
              <a:lnSpc>
                <a:spcPct val="100000"/>
              </a:lnSpc>
              <a:buFont typeface="+mj-lt"/>
              <a:buAutoNum type="arabicPeriod"/>
            </a:pPr>
            <a:r>
              <a:rPr lang="en-US" dirty="0"/>
              <a:t>Pneumonia (</a:t>
            </a:r>
            <a:r>
              <a:rPr lang="en-US" dirty="0" err="1"/>
              <a:t>Broncho</a:t>
            </a:r>
            <a:r>
              <a:rPr lang="en-US" dirty="0"/>
              <a:t>-pneumonia and lobar pneumonia)</a:t>
            </a:r>
          </a:p>
          <a:p>
            <a:pPr marL="514350" indent="-514350">
              <a:lnSpc>
                <a:spcPct val="100000"/>
              </a:lnSpc>
              <a:buFont typeface="+mj-lt"/>
              <a:buAutoNum type="arabicPeriod"/>
            </a:pPr>
            <a:r>
              <a:rPr lang="en-US" dirty="0"/>
              <a:t>Chest injury</a:t>
            </a:r>
          </a:p>
          <a:p>
            <a:pPr marL="514350" indent="-514350">
              <a:lnSpc>
                <a:spcPct val="100000"/>
              </a:lnSpc>
              <a:buFont typeface="+mj-lt"/>
              <a:buAutoNum type="arabicPeriod"/>
            </a:pPr>
            <a:r>
              <a:rPr lang="en-US" dirty="0"/>
              <a:t>Pneumothorax</a:t>
            </a:r>
          </a:p>
          <a:p>
            <a:pPr marL="514350" indent="-514350">
              <a:lnSpc>
                <a:spcPct val="100000"/>
              </a:lnSpc>
              <a:buFont typeface="+mj-lt"/>
              <a:buAutoNum type="arabicPeriod"/>
            </a:pPr>
            <a:r>
              <a:rPr lang="en-US" dirty="0"/>
              <a:t>Carcinoma of the lungs</a:t>
            </a:r>
          </a:p>
          <a:p>
            <a:pPr marL="514350" indent="-514350">
              <a:lnSpc>
                <a:spcPct val="100000"/>
              </a:lnSpc>
              <a:buFont typeface="+mj-lt"/>
              <a:buAutoNum type="arabicPeriod"/>
            </a:pPr>
            <a:r>
              <a:rPr lang="en-US" dirty="0"/>
              <a:t>Pleurisy</a:t>
            </a:r>
          </a:p>
          <a:p>
            <a:endParaRPr lang="en-US" dirty="0"/>
          </a:p>
          <a:p>
            <a:endParaRPr lang="en-US" dirty="0"/>
          </a:p>
        </p:txBody>
      </p:sp>
    </p:spTree>
    <p:extLst>
      <p:ext uri="{BB962C8B-B14F-4D97-AF65-F5344CB8AC3E}">
        <p14:creationId xmlns:p14="http://schemas.microsoft.com/office/powerpoint/2010/main" val="5376362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324F1-6D78-4BE9-93D3-4E6FA470317F}"/>
              </a:ext>
            </a:extLst>
          </p:cNvPr>
          <p:cNvSpPr>
            <a:spLocks noGrp="1"/>
          </p:cNvSpPr>
          <p:nvPr>
            <p:ph type="title"/>
          </p:nvPr>
        </p:nvSpPr>
        <p:spPr>
          <a:xfrm>
            <a:off x="628650" y="365126"/>
            <a:ext cx="7886700" cy="943169"/>
          </a:xfrm>
        </p:spPr>
        <p:txBody>
          <a:bodyPr>
            <a:normAutofit/>
          </a:bodyPr>
          <a:lstStyle/>
          <a:p>
            <a:r>
              <a:rPr lang="en-US" sz="4000" b="1" dirty="0">
                <a:effectLst>
                  <a:outerShdw blurRad="38100" dist="38100" dir="2700000" algn="tl">
                    <a:srgbClr val="000000">
                      <a:alpha val="43137"/>
                    </a:srgbClr>
                  </a:outerShdw>
                </a:effectLst>
                <a:latin typeface="+mn-lt"/>
              </a:rPr>
              <a:t>2. Obstructive Pulmonary Diseases</a:t>
            </a:r>
          </a:p>
        </p:txBody>
      </p:sp>
      <p:sp>
        <p:nvSpPr>
          <p:cNvPr id="3" name="Content Placeholder 2">
            <a:extLst>
              <a:ext uri="{FF2B5EF4-FFF2-40B4-BE49-F238E27FC236}">
                <a16:creationId xmlns:a16="http://schemas.microsoft.com/office/drawing/2014/main" id="{E7F13C4E-416B-440F-BE21-15543CCD3444}"/>
              </a:ext>
            </a:extLst>
          </p:cNvPr>
          <p:cNvSpPr>
            <a:spLocks noGrp="1"/>
          </p:cNvSpPr>
          <p:nvPr>
            <p:ph idx="1"/>
          </p:nvPr>
        </p:nvSpPr>
        <p:spPr>
          <a:xfrm>
            <a:off x="684921" y="1347323"/>
            <a:ext cx="7886700" cy="4351338"/>
          </a:xfrm>
        </p:spPr>
        <p:txBody>
          <a:bodyPr>
            <a:normAutofit/>
          </a:bodyPr>
          <a:lstStyle/>
          <a:p>
            <a:pPr>
              <a:lnSpc>
                <a:spcPct val="100000"/>
              </a:lnSpc>
            </a:pPr>
            <a:r>
              <a:rPr lang="en-US" sz="3200" dirty="0"/>
              <a:t>Bronchitis</a:t>
            </a:r>
          </a:p>
          <a:p>
            <a:pPr>
              <a:lnSpc>
                <a:spcPct val="100000"/>
              </a:lnSpc>
            </a:pPr>
            <a:r>
              <a:rPr lang="en-US" sz="3200" dirty="0"/>
              <a:t>Chronic obstructive pulmonary diseases (chronic bronchitis and emphysema)</a:t>
            </a:r>
          </a:p>
          <a:p>
            <a:pPr>
              <a:lnSpc>
                <a:spcPct val="100000"/>
              </a:lnSpc>
            </a:pPr>
            <a:r>
              <a:rPr lang="en-US" sz="3200" dirty="0"/>
              <a:t>Bronchial asthma and status asthmaticus</a:t>
            </a:r>
          </a:p>
          <a:p>
            <a:pPr>
              <a:lnSpc>
                <a:spcPct val="100000"/>
              </a:lnSpc>
            </a:pPr>
            <a:r>
              <a:rPr lang="en-US" sz="3200" dirty="0"/>
              <a:t>Bronchiectasis</a:t>
            </a:r>
          </a:p>
          <a:p>
            <a:pPr>
              <a:lnSpc>
                <a:spcPct val="100000"/>
              </a:lnSpc>
            </a:pPr>
            <a:r>
              <a:rPr lang="en-US" sz="3200" dirty="0"/>
              <a:t>Bronchiolitis</a:t>
            </a:r>
          </a:p>
          <a:p>
            <a:endParaRPr lang="en-US" sz="3200" dirty="0"/>
          </a:p>
          <a:p>
            <a:endParaRPr lang="en-US" sz="3200" dirty="0"/>
          </a:p>
        </p:txBody>
      </p:sp>
    </p:spTree>
    <p:extLst>
      <p:ext uri="{BB962C8B-B14F-4D97-AF65-F5344CB8AC3E}">
        <p14:creationId xmlns:p14="http://schemas.microsoft.com/office/powerpoint/2010/main" val="2196685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725A6-EED2-47D9-BB71-0AD36B7FD845}"/>
              </a:ext>
            </a:extLst>
          </p:cNvPr>
          <p:cNvSpPr>
            <a:spLocks noGrp="1"/>
          </p:cNvSpPr>
          <p:nvPr>
            <p:ph type="title"/>
          </p:nvPr>
        </p:nvSpPr>
        <p:spPr>
          <a:xfrm>
            <a:off x="628650" y="365127"/>
            <a:ext cx="7886700" cy="879058"/>
          </a:xfrm>
        </p:spPr>
        <p:txBody>
          <a:bodyPr>
            <a:normAutofit/>
          </a:bodyPr>
          <a:lstStyle/>
          <a:p>
            <a:r>
              <a:rPr lang="en-US" sz="4000" b="1" dirty="0">
                <a:latin typeface="+mn-lt"/>
              </a:rPr>
              <a:t>Assignment</a:t>
            </a:r>
          </a:p>
        </p:txBody>
      </p:sp>
      <p:sp>
        <p:nvSpPr>
          <p:cNvPr id="3" name="Content Placeholder 2">
            <a:extLst>
              <a:ext uri="{FF2B5EF4-FFF2-40B4-BE49-F238E27FC236}">
                <a16:creationId xmlns:a16="http://schemas.microsoft.com/office/drawing/2014/main" id="{8874622D-4503-4420-AF68-A6C5045355E5}"/>
              </a:ext>
            </a:extLst>
          </p:cNvPr>
          <p:cNvSpPr>
            <a:spLocks noGrp="1"/>
          </p:cNvSpPr>
          <p:nvPr>
            <p:ph idx="1"/>
          </p:nvPr>
        </p:nvSpPr>
        <p:spPr>
          <a:xfrm>
            <a:off x="628650" y="1241008"/>
            <a:ext cx="7886700" cy="5354663"/>
          </a:xfrm>
        </p:spPr>
        <p:txBody>
          <a:bodyPr>
            <a:noAutofit/>
          </a:bodyPr>
          <a:lstStyle/>
          <a:p>
            <a:pPr>
              <a:lnSpc>
                <a:spcPct val="100000"/>
              </a:lnSpc>
            </a:pPr>
            <a:r>
              <a:rPr lang="en-US" sz="3200" dirty="0"/>
              <a:t>Read and make notes on upper respiratory tract disorders to include;</a:t>
            </a:r>
          </a:p>
          <a:p>
            <a:pPr lvl="1">
              <a:lnSpc>
                <a:spcPct val="100000"/>
              </a:lnSpc>
            </a:pPr>
            <a:r>
              <a:rPr lang="en-US" sz="2800" dirty="0"/>
              <a:t>Rhinitis</a:t>
            </a:r>
          </a:p>
          <a:p>
            <a:pPr lvl="1">
              <a:lnSpc>
                <a:spcPct val="100000"/>
              </a:lnSpc>
            </a:pPr>
            <a:r>
              <a:rPr lang="en-US" sz="2800" dirty="0"/>
              <a:t>Common cold</a:t>
            </a:r>
          </a:p>
          <a:p>
            <a:pPr lvl="1">
              <a:lnSpc>
                <a:spcPct val="100000"/>
              </a:lnSpc>
            </a:pPr>
            <a:r>
              <a:rPr lang="en-US" sz="2800" dirty="0"/>
              <a:t>Rhinosinusitis</a:t>
            </a:r>
          </a:p>
          <a:p>
            <a:pPr lvl="1">
              <a:lnSpc>
                <a:spcPct val="100000"/>
              </a:lnSpc>
            </a:pPr>
            <a:r>
              <a:rPr lang="en-US" sz="2800" dirty="0"/>
              <a:t>Pharyngitis</a:t>
            </a:r>
          </a:p>
          <a:p>
            <a:pPr lvl="1">
              <a:lnSpc>
                <a:spcPct val="100000"/>
              </a:lnSpc>
            </a:pPr>
            <a:r>
              <a:rPr lang="en-US" sz="2800" dirty="0"/>
              <a:t>Tonsillitis and adenoiditis</a:t>
            </a:r>
          </a:p>
          <a:p>
            <a:pPr lvl="1">
              <a:lnSpc>
                <a:spcPct val="100000"/>
              </a:lnSpc>
            </a:pPr>
            <a:r>
              <a:rPr lang="en-US" sz="2800" dirty="0"/>
              <a:t>Laryngitis</a:t>
            </a:r>
          </a:p>
          <a:p>
            <a:pPr lvl="1">
              <a:lnSpc>
                <a:spcPct val="100000"/>
              </a:lnSpc>
            </a:pPr>
            <a:r>
              <a:rPr lang="en-US" sz="2800" dirty="0"/>
              <a:t>Epistaxis(nosebleed)</a:t>
            </a:r>
          </a:p>
          <a:p>
            <a:pPr lvl="1">
              <a:lnSpc>
                <a:spcPct val="100000"/>
              </a:lnSpc>
            </a:pPr>
            <a:r>
              <a:rPr lang="en-US" sz="2800" dirty="0"/>
              <a:t>Laryngeal cancer</a:t>
            </a:r>
          </a:p>
          <a:p>
            <a:endParaRPr lang="en-US" sz="3200" dirty="0"/>
          </a:p>
        </p:txBody>
      </p:sp>
    </p:spTree>
    <p:extLst>
      <p:ext uri="{BB962C8B-B14F-4D97-AF65-F5344CB8AC3E}">
        <p14:creationId xmlns:p14="http://schemas.microsoft.com/office/powerpoint/2010/main" val="2268659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D0065-21BA-48E1-8CD3-FABFD8DF76C9}"/>
              </a:ext>
            </a:extLst>
          </p:cNvPr>
          <p:cNvSpPr>
            <a:spLocks noGrp="1"/>
          </p:cNvSpPr>
          <p:nvPr>
            <p:ph type="title"/>
          </p:nvPr>
        </p:nvSpPr>
        <p:spPr>
          <a:xfrm>
            <a:off x="628650" y="365127"/>
            <a:ext cx="7886700" cy="844696"/>
          </a:xfrm>
        </p:spPr>
        <p:txBody>
          <a:bodyPr>
            <a:normAutofit/>
          </a:bodyPr>
          <a:lstStyle/>
          <a:p>
            <a:r>
              <a:rPr lang="en-US" sz="4000" b="1" dirty="0">
                <a:latin typeface="+mn-lt"/>
              </a:rPr>
              <a:t>Pneumonia </a:t>
            </a:r>
          </a:p>
        </p:txBody>
      </p:sp>
      <p:sp>
        <p:nvSpPr>
          <p:cNvPr id="3" name="Content Placeholder 2">
            <a:extLst>
              <a:ext uri="{FF2B5EF4-FFF2-40B4-BE49-F238E27FC236}">
                <a16:creationId xmlns:a16="http://schemas.microsoft.com/office/drawing/2014/main" id="{4E4822F3-AA65-4AE5-9958-FC9B4C422CD5}"/>
              </a:ext>
            </a:extLst>
          </p:cNvPr>
          <p:cNvSpPr>
            <a:spLocks noGrp="1"/>
          </p:cNvSpPr>
          <p:nvPr>
            <p:ph idx="1"/>
          </p:nvPr>
        </p:nvSpPr>
        <p:spPr>
          <a:xfrm>
            <a:off x="614581" y="1291052"/>
            <a:ext cx="8049734" cy="4645513"/>
          </a:xfrm>
        </p:spPr>
        <p:txBody>
          <a:bodyPr>
            <a:normAutofit/>
          </a:bodyPr>
          <a:lstStyle/>
          <a:p>
            <a:pPr>
              <a:lnSpc>
                <a:spcPct val="100000"/>
              </a:lnSpc>
            </a:pPr>
            <a:r>
              <a:rPr lang="en-US" altLang="en-US" sz="3200" dirty="0"/>
              <a:t>Pneumonia is an acute inflammation of the lung tissue caused by various microorganisms.</a:t>
            </a:r>
          </a:p>
          <a:p>
            <a:pPr>
              <a:lnSpc>
                <a:spcPct val="100000"/>
              </a:lnSpc>
            </a:pPr>
            <a:r>
              <a:rPr lang="en-US" altLang="en-US" sz="3200" dirty="0"/>
              <a:t>In pneumonia, microorganisms enter alveolar  spaces through droplet inhalation, resulting in inflammation and an increase in alveolar fluid.</a:t>
            </a:r>
          </a:p>
          <a:p>
            <a:pPr>
              <a:lnSpc>
                <a:spcPct val="100000"/>
              </a:lnSpc>
            </a:pPr>
            <a:r>
              <a:rPr lang="en-US" altLang="en-US" sz="3200" dirty="0"/>
              <a:t>Ventilation decreases as secretions thicken.</a:t>
            </a:r>
          </a:p>
          <a:p>
            <a:endParaRPr lang="en-US" sz="3200" dirty="0"/>
          </a:p>
        </p:txBody>
      </p:sp>
    </p:spTree>
    <p:extLst>
      <p:ext uri="{BB962C8B-B14F-4D97-AF65-F5344CB8AC3E}">
        <p14:creationId xmlns:p14="http://schemas.microsoft.com/office/powerpoint/2010/main" val="24301626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AB0EE-D1F1-4F42-99FF-62DC675EA100}"/>
              </a:ext>
            </a:extLst>
          </p:cNvPr>
          <p:cNvSpPr>
            <a:spLocks noGrp="1"/>
          </p:cNvSpPr>
          <p:nvPr>
            <p:ph type="title"/>
          </p:nvPr>
        </p:nvSpPr>
        <p:spPr>
          <a:xfrm>
            <a:off x="628650" y="365126"/>
            <a:ext cx="7886700" cy="886899"/>
          </a:xfrm>
        </p:spPr>
        <p:txBody>
          <a:bodyPr>
            <a:normAutofit/>
          </a:bodyPr>
          <a:lstStyle/>
          <a:p>
            <a:r>
              <a:rPr lang="en-US" sz="4000" b="1" dirty="0">
                <a:latin typeface="+mn-lt"/>
              </a:rPr>
              <a:t>Causes</a:t>
            </a:r>
          </a:p>
        </p:txBody>
      </p:sp>
      <p:sp>
        <p:nvSpPr>
          <p:cNvPr id="3" name="Content Placeholder 2">
            <a:extLst>
              <a:ext uri="{FF2B5EF4-FFF2-40B4-BE49-F238E27FC236}">
                <a16:creationId xmlns:a16="http://schemas.microsoft.com/office/drawing/2014/main" id="{6EF1438D-81A9-4D03-87AA-722CFD2C12C3}"/>
              </a:ext>
            </a:extLst>
          </p:cNvPr>
          <p:cNvSpPr>
            <a:spLocks noGrp="1"/>
          </p:cNvSpPr>
          <p:nvPr>
            <p:ph idx="1"/>
          </p:nvPr>
        </p:nvSpPr>
        <p:spPr>
          <a:xfrm>
            <a:off x="684921" y="1164443"/>
            <a:ext cx="7886700" cy="4351338"/>
          </a:xfrm>
        </p:spPr>
        <p:txBody>
          <a:bodyPr>
            <a:normAutofit/>
          </a:bodyPr>
          <a:lstStyle/>
          <a:p>
            <a:pPr>
              <a:lnSpc>
                <a:spcPct val="100000"/>
              </a:lnSpc>
            </a:pPr>
            <a:r>
              <a:rPr lang="en-US" sz="3200" dirty="0"/>
              <a:t>Aspiration</a:t>
            </a:r>
          </a:p>
          <a:p>
            <a:pPr>
              <a:lnSpc>
                <a:spcPct val="100000"/>
              </a:lnSpc>
            </a:pPr>
            <a:r>
              <a:rPr lang="en-US" sz="3200" dirty="0"/>
              <a:t>Chemical irritants</a:t>
            </a:r>
          </a:p>
          <a:p>
            <a:pPr>
              <a:lnSpc>
                <a:spcPct val="100000"/>
              </a:lnSpc>
            </a:pPr>
            <a:r>
              <a:rPr lang="en-US" sz="3200" dirty="0"/>
              <a:t>Organisms such as </a:t>
            </a:r>
            <a:r>
              <a:rPr lang="en-US" sz="3200" i="1" dirty="0"/>
              <a:t>Escherichia coli,  Haemophilus influenzae, Staphylococcus  aureus, Pneumocystis carinii, Streptococcus pneumoniae and Pseudomonas</a:t>
            </a:r>
          </a:p>
        </p:txBody>
      </p:sp>
    </p:spTree>
    <p:extLst>
      <p:ext uri="{BB962C8B-B14F-4D97-AF65-F5344CB8AC3E}">
        <p14:creationId xmlns:p14="http://schemas.microsoft.com/office/powerpoint/2010/main" val="31362571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F86EE-20B8-4010-9F8B-4A515475DD6E}"/>
              </a:ext>
            </a:extLst>
          </p:cNvPr>
          <p:cNvSpPr>
            <a:spLocks noGrp="1"/>
          </p:cNvSpPr>
          <p:nvPr>
            <p:ph type="title"/>
          </p:nvPr>
        </p:nvSpPr>
        <p:spPr>
          <a:xfrm>
            <a:off x="628650" y="365127"/>
            <a:ext cx="7886700" cy="1013508"/>
          </a:xfrm>
        </p:spPr>
        <p:txBody>
          <a:bodyPr>
            <a:normAutofit/>
          </a:bodyPr>
          <a:lstStyle/>
          <a:p>
            <a:r>
              <a:rPr lang="en-US" sz="4000" b="1" dirty="0">
                <a:latin typeface="+mn-lt"/>
              </a:rPr>
              <a:t>Classification </a:t>
            </a:r>
          </a:p>
        </p:txBody>
      </p:sp>
      <p:sp>
        <p:nvSpPr>
          <p:cNvPr id="3" name="Content Placeholder 2">
            <a:extLst>
              <a:ext uri="{FF2B5EF4-FFF2-40B4-BE49-F238E27FC236}">
                <a16:creationId xmlns:a16="http://schemas.microsoft.com/office/drawing/2014/main" id="{FC9174C6-5A63-40E4-93FE-4504DD6D3319}"/>
              </a:ext>
            </a:extLst>
          </p:cNvPr>
          <p:cNvSpPr>
            <a:spLocks noGrp="1"/>
          </p:cNvSpPr>
          <p:nvPr>
            <p:ph idx="1"/>
          </p:nvPr>
        </p:nvSpPr>
        <p:spPr>
          <a:xfrm>
            <a:off x="656786" y="1403595"/>
            <a:ext cx="7886700" cy="4351338"/>
          </a:xfrm>
        </p:spPr>
        <p:txBody>
          <a:bodyPr>
            <a:normAutofit/>
          </a:bodyPr>
          <a:lstStyle/>
          <a:p>
            <a:pPr>
              <a:lnSpc>
                <a:spcPct val="100000"/>
              </a:lnSpc>
            </a:pPr>
            <a:r>
              <a:rPr lang="en-US" sz="3200" dirty="0"/>
              <a:t>Pneumonia can be classified into 4 types;</a:t>
            </a:r>
          </a:p>
          <a:p>
            <a:pPr lvl="1">
              <a:lnSpc>
                <a:spcPct val="100000"/>
              </a:lnSpc>
            </a:pPr>
            <a:r>
              <a:rPr lang="en-US" sz="2800" dirty="0"/>
              <a:t>Community-acquired pneumonia</a:t>
            </a:r>
          </a:p>
          <a:p>
            <a:pPr lvl="1">
              <a:lnSpc>
                <a:spcPct val="100000"/>
              </a:lnSpc>
            </a:pPr>
            <a:r>
              <a:rPr lang="en-US" sz="2800" dirty="0"/>
              <a:t>Hospital-acquired pneumonia</a:t>
            </a:r>
          </a:p>
          <a:p>
            <a:pPr lvl="1">
              <a:lnSpc>
                <a:spcPct val="100000"/>
              </a:lnSpc>
            </a:pPr>
            <a:r>
              <a:rPr lang="en-US" sz="2800" dirty="0"/>
              <a:t>Pneumonia in the immunocompromised host</a:t>
            </a:r>
          </a:p>
          <a:p>
            <a:pPr lvl="1">
              <a:lnSpc>
                <a:spcPct val="100000"/>
              </a:lnSpc>
            </a:pPr>
            <a:r>
              <a:rPr lang="en-US" sz="2800" dirty="0"/>
              <a:t>Aspiration pneumonia</a:t>
            </a:r>
          </a:p>
          <a:p>
            <a:pPr>
              <a:lnSpc>
                <a:spcPct val="100000"/>
              </a:lnSpc>
            </a:pPr>
            <a:r>
              <a:rPr lang="en-US" sz="3200" dirty="0"/>
              <a:t>Read more on the types</a:t>
            </a:r>
          </a:p>
        </p:txBody>
      </p:sp>
    </p:spTree>
    <p:extLst>
      <p:ext uri="{BB962C8B-B14F-4D97-AF65-F5344CB8AC3E}">
        <p14:creationId xmlns:p14="http://schemas.microsoft.com/office/powerpoint/2010/main" val="17962030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3D14E-ADA5-4F60-818A-8186FB1D1D7F}"/>
              </a:ext>
            </a:extLst>
          </p:cNvPr>
          <p:cNvSpPr>
            <a:spLocks noGrp="1"/>
          </p:cNvSpPr>
          <p:nvPr>
            <p:ph type="title"/>
          </p:nvPr>
        </p:nvSpPr>
        <p:spPr>
          <a:xfrm>
            <a:off x="628650" y="365126"/>
            <a:ext cx="7886700" cy="864067"/>
          </a:xfrm>
        </p:spPr>
        <p:txBody>
          <a:bodyPr>
            <a:normAutofit/>
          </a:bodyPr>
          <a:lstStyle/>
          <a:p>
            <a:r>
              <a:rPr lang="en-US" sz="4000" b="1" dirty="0">
                <a:latin typeface="+mn-lt"/>
              </a:rPr>
              <a:t>Risk factors</a:t>
            </a:r>
          </a:p>
        </p:txBody>
      </p:sp>
      <p:sp>
        <p:nvSpPr>
          <p:cNvPr id="3" name="Content Placeholder 2">
            <a:extLst>
              <a:ext uri="{FF2B5EF4-FFF2-40B4-BE49-F238E27FC236}">
                <a16:creationId xmlns:a16="http://schemas.microsoft.com/office/drawing/2014/main" id="{B1814132-1B87-47D4-9CED-FEE662FF4B6A}"/>
              </a:ext>
            </a:extLst>
          </p:cNvPr>
          <p:cNvSpPr>
            <a:spLocks noGrp="1"/>
          </p:cNvSpPr>
          <p:nvPr>
            <p:ph idx="1"/>
          </p:nvPr>
        </p:nvSpPr>
        <p:spPr>
          <a:xfrm>
            <a:off x="643640" y="1255998"/>
            <a:ext cx="7886700" cy="5489576"/>
          </a:xfrm>
        </p:spPr>
        <p:txBody>
          <a:bodyPr>
            <a:normAutofit/>
          </a:bodyPr>
          <a:lstStyle/>
          <a:p>
            <a:pPr>
              <a:lnSpc>
                <a:spcPct val="100000"/>
              </a:lnSpc>
            </a:pPr>
            <a:r>
              <a:rPr lang="en-US" dirty="0"/>
              <a:t>Immunosuppression</a:t>
            </a:r>
          </a:p>
          <a:p>
            <a:pPr>
              <a:lnSpc>
                <a:spcPct val="100000"/>
              </a:lnSpc>
            </a:pPr>
            <a:r>
              <a:rPr lang="en-US" dirty="0"/>
              <a:t>Smoking</a:t>
            </a:r>
          </a:p>
          <a:p>
            <a:pPr>
              <a:lnSpc>
                <a:spcPct val="100000"/>
              </a:lnSpc>
            </a:pPr>
            <a:r>
              <a:rPr lang="en-US" dirty="0"/>
              <a:t>Prolonged immobility</a:t>
            </a:r>
          </a:p>
          <a:p>
            <a:pPr>
              <a:lnSpc>
                <a:spcPct val="100000"/>
              </a:lnSpc>
            </a:pPr>
            <a:r>
              <a:rPr lang="en-US" dirty="0"/>
              <a:t>Decreased cough reflex</a:t>
            </a:r>
          </a:p>
          <a:p>
            <a:pPr>
              <a:lnSpc>
                <a:spcPct val="100000"/>
              </a:lnSpc>
            </a:pPr>
            <a:r>
              <a:rPr lang="en-US" dirty="0"/>
              <a:t>NPO status</a:t>
            </a:r>
          </a:p>
          <a:p>
            <a:pPr>
              <a:lnSpc>
                <a:spcPct val="100000"/>
              </a:lnSpc>
            </a:pPr>
            <a:r>
              <a:rPr lang="en-US" dirty="0"/>
              <a:t>Alcohol intoxication</a:t>
            </a:r>
          </a:p>
          <a:p>
            <a:pPr>
              <a:lnSpc>
                <a:spcPct val="100000"/>
              </a:lnSpc>
            </a:pPr>
            <a:r>
              <a:rPr lang="en-US" dirty="0"/>
              <a:t>Medications—antibiotics, anesthetics, opioids</a:t>
            </a:r>
          </a:p>
          <a:p>
            <a:pPr>
              <a:lnSpc>
                <a:spcPct val="100000"/>
              </a:lnSpc>
            </a:pPr>
            <a:r>
              <a:rPr lang="en-US" dirty="0"/>
              <a:t>Advanced age</a:t>
            </a:r>
          </a:p>
          <a:p>
            <a:pPr>
              <a:lnSpc>
                <a:spcPct val="100000"/>
              </a:lnSpc>
            </a:pPr>
            <a:r>
              <a:rPr lang="en-US" dirty="0"/>
              <a:t>Respiratory therapy with improperly cleaned equipment</a:t>
            </a:r>
          </a:p>
        </p:txBody>
      </p:sp>
    </p:spTree>
    <p:extLst>
      <p:ext uri="{BB962C8B-B14F-4D97-AF65-F5344CB8AC3E}">
        <p14:creationId xmlns:p14="http://schemas.microsoft.com/office/powerpoint/2010/main" val="26195526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71DAD-E770-4D96-95BA-86ED2D25E274}"/>
              </a:ext>
            </a:extLst>
          </p:cNvPr>
          <p:cNvSpPr>
            <a:spLocks noGrp="1"/>
          </p:cNvSpPr>
          <p:nvPr>
            <p:ph type="title"/>
          </p:nvPr>
        </p:nvSpPr>
        <p:spPr>
          <a:xfrm>
            <a:off x="628650" y="365126"/>
            <a:ext cx="7886700" cy="886899"/>
          </a:xfrm>
        </p:spPr>
        <p:txBody>
          <a:bodyPr>
            <a:normAutofit/>
          </a:bodyPr>
          <a:lstStyle/>
          <a:p>
            <a:r>
              <a:rPr lang="en-US" sz="4000" b="1" dirty="0">
                <a:latin typeface="+mn-lt"/>
              </a:rPr>
              <a:t>Clinical Manifestations</a:t>
            </a:r>
          </a:p>
        </p:txBody>
      </p:sp>
      <p:sp>
        <p:nvSpPr>
          <p:cNvPr id="3" name="Content Placeholder 2">
            <a:extLst>
              <a:ext uri="{FF2B5EF4-FFF2-40B4-BE49-F238E27FC236}">
                <a16:creationId xmlns:a16="http://schemas.microsoft.com/office/drawing/2014/main" id="{04377759-21AF-400F-8ED4-DCA14B82CCA8}"/>
              </a:ext>
            </a:extLst>
          </p:cNvPr>
          <p:cNvSpPr>
            <a:spLocks noGrp="1"/>
          </p:cNvSpPr>
          <p:nvPr>
            <p:ph idx="1"/>
          </p:nvPr>
        </p:nvSpPr>
        <p:spPr>
          <a:xfrm>
            <a:off x="642718" y="1403594"/>
            <a:ext cx="7886700" cy="4351338"/>
          </a:xfrm>
        </p:spPr>
        <p:txBody>
          <a:bodyPr>
            <a:normAutofit/>
          </a:bodyPr>
          <a:lstStyle/>
          <a:p>
            <a:pPr>
              <a:lnSpc>
                <a:spcPct val="100000"/>
              </a:lnSpc>
            </a:pPr>
            <a:r>
              <a:rPr lang="en-US" sz="3200" dirty="0"/>
              <a:t>Bacterial pneumonia manifests with:-</a:t>
            </a:r>
          </a:p>
          <a:p>
            <a:pPr lvl="1">
              <a:lnSpc>
                <a:spcPct val="100000"/>
              </a:lnSpc>
            </a:pPr>
            <a:r>
              <a:rPr lang="en-US" sz="2800" dirty="0"/>
              <a:t>Sudden onset; shaking chill; rapidly rising fever of (38.3°C).</a:t>
            </a:r>
          </a:p>
          <a:p>
            <a:pPr lvl="1">
              <a:lnSpc>
                <a:spcPct val="100000"/>
              </a:lnSpc>
            </a:pPr>
            <a:r>
              <a:rPr lang="en-US" sz="2800" dirty="0"/>
              <a:t>Productive cough of purulent sputum.</a:t>
            </a:r>
          </a:p>
          <a:p>
            <a:pPr lvl="1">
              <a:lnSpc>
                <a:spcPct val="100000"/>
              </a:lnSpc>
            </a:pPr>
            <a:r>
              <a:rPr lang="en-US" sz="2800" dirty="0"/>
              <a:t>Chest pain upon respiration and coughing</a:t>
            </a:r>
          </a:p>
          <a:p>
            <a:pPr lvl="1">
              <a:lnSpc>
                <a:spcPct val="100000"/>
              </a:lnSpc>
            </a:pPr>
            <a:r>
              <a:rPr lang="en-US" sz="2800" dirty="0"/>
              <a:t>Dyspnea, tachypnea, grunting respiratory, nasal flaring, </a:t>
            </a:r>
            <a:r>
              <a:rPr lang="en-US" sz="2800" dirty="0" err="1"/>
              <a:t>laboured</a:t>
            </a:r>
            <a:r>
              <a:rPr lang="en-US" sz="2800" dirty="0"/>
              <a:t> breathing.</a:t>
            </a:r>
          </a:p>
        </p:txBody>
      </p:sp>
    </p:spTree>
    <p:extLst>
      <p:ext uri="{BB962C8B-B14F-4D97-AF65-F5344CB8AC3E}">
        <p14:creationId xmlns:p14="http://schemas.microsoft.com/office/powerpoint/2010/main" val="495629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8FC89-F82E-4DEC-BAA1-84A4F2CF49F2}"/>
              </a:ext>
            </a:extLst>
          </p:cNvPr>
          <p:cNvSpPr>
            <a:spLocks noGrp="1"/>
          </p:cNvSpPr>
          <p:nvPr>
            <p:ph type="title"/>
          </p:nvPr>
        </p:nvSpPr>
        <p:spPr>
          <a:xfrm>
            <a:off x="628650" y="365126"/>
            <a:ext cx="7886700" cy="894048"/>
          </a:xfrm>
        </p:spPr>
        <p:txBody>
          <a:bodyPr>
            <a:normAutofit/>
          </a:bodyPr>
          <a:lstStyle/>
          <a:p>
            <a:endParaRPr lang="en-US" sz="4000" b="1" dirty="0">
              <a:latin typeface="+mn-lt"/>
            </a:endParaRPr>
          </a:p>
        </p:txBody>
      </p:sp>
      <p:sp>
        <p:nvSpPr>
          <p:cNvPr id="3" name="Content Placeholder 2">
            <a:extLst>
              <a:ext uri="{FF2B5EF4-FFF2-40B4-BE49-F238E27FC236}">
                <a16:creationId xmlns:a16="http://schemas.microsoft.com/office/drawing/2014/main" id="{9219AC01-1313-4DED-9960-D24E17A737A0}"/>
              </a:ext>
            </a:extLst>
          </p:cNvPr>
          <p:cNvSpPr>
            <a:spLocks noGrp="1"/>
          </p:cNvSpPr>
          <p:nvPr>
            <p:ph idx="1"/>
          </p:nvPr>
        </p:nvSpPr>
        <p:spPr>
          <a:xfrm>
            <a:off x="628650" y="1390911"/>
            <a:ext cx="7886700" cy="4351338"/>
          </a:xfrm>
        </p:spPr>
        <p:txBody>
          <a:bodyPr>
            <a:normAutofit/>
          </a:bodyPr>
          <a:lstStyle/>
          <a:p>
            <a:pPr>
              <a:lnSpc>
                <a:spcPct val="100000"/>
              </a:lnSpc>
            </a:pPr>
            <a:r>
              <a:rPr lang="en-US" sz="3200" dirty="0"/>
              <a:t>By the end of the module, the learner should;</a:t>
            </a:r>
          </a:p>
          <a:p>
            <a:pPr marL="971550" lvl="1" indent="-514350">
              <a:lnSpc>
                <a:spcPct val="100000"/>
              </a:lnSpc>
              <a:buFont typeface="+mj-lt"/>
              <a:buAutoNum type="arabicPeriod"/>
            </a:pPr>
            <a:r>
              <a:rPr lang="en-US" sz="2800" dirty="0"/>
              <a:t>Manage patients with restrictive respiratory disorders using the nursing process</a:t>
            </a:r>
          </a:p>
          <a:p>
            <a:pPr marL="971550" lvl="1" indent="-514350">
              <a:lnSpc>
                <a:spcPct val="100000"/>
              </a:lnSpc>
              <a:buFont typeface="+mj-lt"/>
              <a:buAutoNum type="arabicPeriod"/>
            </a:pPr>
            <a:endParaRPr lang="en-US" sz="2800" dirty="0"/>
          </a:p>
          <a:p>
            <a:pPr marL="971550" lvl="1" indent="-514350">
              <a:lnSpc>
                <a:spcPct val="100000"/>
              </a:lnSpc>
              <a:buFont typeface="+mj-lt"/>
              <a:buAutoNum type="arabicPeriod"/>
            </a:pPr>
            <a:r>
              <a:rPr lang="en-US" sz="2800" dirty="0"/>
              <a:t>Manage patients with obstructive disorders using the nursing process</a:t>
            </a:r>
          </a:p>
          <a:p>
            <a:endParaRPr lang="en-US" sz="3200" dirty="0"/>
          </a:p>
        </p:txBody>
      </p:sp>
    </p:spTree>
    <p:extLst>
      <p:ext uri="{BB962C8B-B14F-4D97-AF65-F5344CB8AC3E}">
        <p14:creationId xmlns:p14="http://schemas.microsoft.com/office/powerpoint/2010/main" val="33329154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C4A28-361E-418B-8C27-2935C0B5024C}"/>
              </a:ext>
            </a:extLst>
          </p:cNvPr>
          <p:cNvSpPr>
            <a:spLocks noGrp="1"/>
          </p:cNvSpPr>
          <p:nvPr>
            <p:ph type="title"/>
          </p:nvPr>
        </p:nvSpPr>
        <p:spPr>
          <a:xfrm>
            <a:off x="628650" y="365126"/>
            <a:ext cx="7886700" cy="1069779"/>
          </a:xfrm>
        </p:spPr>
        <p:txBody>
          <a:bodyPr>
            <a:normAutofit/>
          </a:bodyPr>
          <a:lstStyle/>
          <a:p>
            <a:r>
              <a:rPr lang="en-US" sz="4000" b="1" dirty="0">
                <a:latin typeface="+mn-lt"/>
              </a:rPr>
              <a:t>Medical management</a:t>
            </a:r>
          </a:p>
        </p:txBody>
      </p:sp>
      <p:sp>
        <p:nvSpPr>
          <p:cNvPr id="3" name="Content Placeholder 2">
            <a:extLst>
              <a:ext uri="{FF2B5EF4-FFF2-40B4-BE49-F238E27FC236}">
                <a16:creationId xmlns:a16="http://schemas.microsoft.com/office/drawing/2014/main" id="{A910ECC8-63FF-48F5-BC7D-E149225DC7BE}"/>
              </a:ext>
            </a:extLst>
          </p:cNvPr>
          <p:cNvSpPr>
            <a:spLocks noGrp="1"/>
          </p:cNvSpPr>
          <p:nvPr>
            <p:ph idx="1"/>
          </p:nvPr>
        </p:nvSpPr>
        <p:spPr>
          <a:xfrm>
            <a:off x="628649" y="1473931"/>
            <a:ext cx="8008913" cy="4642055"/>
          </a:xfrm>
        </p:spPr>
        <p:txBody>
          <a:bodyPr>
            <a:normAutofit/>
          </a:bodyPr>
          <a:lstStyle/>
          <a:p>
            <a:pPr>
              <a:lnSpc>
                <a:spcPct val="100000"/>
              </a:lnSpc>
            </a:pPr>
            <a:r>
              <a:rPr lang="en-US" altLang="en-US" sz="3200" dirty="0"/>
              <a:t>Prompt appropriate antibiotic therapy; penicillin, erythromycin, septrin, cephalosporins, clindamycin among others.</a:t>
            </a:r>
          </a:p>
          <a:p>
            <a:pPr>
              <a:lnSpc>
                <a:spcPct val="100000"/>
              </a:lnSpc>
            </a:pPr>
            <a:r>
              <a:rPr lang="en-US" altLang="en-US" sz="3200" dirty="0"/>
              <a:t>Nutritional therapy– increased fluid intake at least 3L/24 hours</a:t>
            </a:r>
          </a:p>
          <a:p>
            <a:pPr>
              <a:lnSpc>
                <a:spcPct val="100000"/>
              </a:lnSpc>
            </a:pPr>
            <a:r>
              <a:rPr lang="en-US" altLang="en-US" sz="3200" dirty="0"/>
              <a:t>Limited activity and rest</a:t>
            </a:r>
          </a:p>
          <a:p>
            <a:pPr>
              <a:lnSpc>
                <a:spcPct val="100000"/>
              </a:lnSpc>
            </a:pPr>
            <a:r>
              <a:rPr lang="en-US" altLang="en-US" sz="3200" dirty="0"/>
              <a:t>Antipyretics</a:t>
            </a:r>
          </a:p>
        </p:txBody>
      </p:sp>
    </p:spTree>
    <p:extLst>
      <p:ext uri="{BB962C8B-B14F-4D97-AF65-F5344CB8AC3E}">
        <p14:creationId xmlns:p14="http://schemas.microsoft.com/office/powerpoint/2010/main" val="37389958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60D78-1C8F-45C4-BDFF-C79FF547BC49}"/>
              </a:ext>
            </a:extLst>
          </p:cNvPr>
          <p:cNvSpPr>
            <a:spLocks noGrp="1"/>
          </p:cNvSpPr>
          <p:nvPr>
            <p:ph type="title"/>
          </p:nvPr>
        </p:nvSpPr>
        <p:spPr>
          <a:xfrm>
            <a:off x="628650" y="365127"/>
            <a:ext cx="7886700" cy="985372"/>
          </a:xfrm>
        </p:spPr>
        <p:txBody>
          <a:bodyPr>
            <a:normAutofit/>
          </a:bodyPr>
          <a:lstStyle/>
          <a:p>
            <a:r>
              <a:rPr lang="en-US" sz="4000" b="1" dirty="0">
                <a:latin typeface="+mn-lt"/>
              </a:rPr>
              <a:t>Medical management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1E3C26EF-A0A8-4CDF-AED0-B10D48C0CE0F}"/>
              </a:ext>
            </a:extLst>
          </p:cNvPr>
          <p:cNvSpPr>
            <a:spLocks noGrp="1"/>
          </p:cNvSpPr>
          <p:nvPr>
            <p:ph idx="1"/>
          </p:nvPr>
        </p:nvSpPr>
        <p:spPr>
          <a:xfrm>
            <a:off x="670853" y="1305120"/>
            <a:ext cx="7886700" cy="4561107"/>
          </a:xfrm>
        </p:spPr>
        <p:txBody>
          <a:bodyPr>
            <a:normAutofit/>
          </a:bodyPr>
          <a:lstStyle/>
          <a:p>
            <a:r>
              <a:rPr lang="en-US" altLang="en-US" sz="3200" dirty="0"/>
              <a:t>Bronchodilators</a:t>
            </a:r>
          </a:p>
          <a:p>
            <a:r>
              <a:rPr lang="en-US" altLang="en-US" sz="3200" dirty="0"/>
              <a:t>Analgesia</a:t>
            </a:r>
          </a:p>
          <a:p>
            <a:r>
              <a:rPr lang="en-US" altLang="en-US" sz="3200" dirty="0"/>
              <a:t>Oxygen therapy if indicated</a:t>
            </a:r>
          </a:p>
          <a:p>
            <a:r>
              <a:rPr lang="en-US" altLang="en-US" sz="3200" dirty="0"/>
              <a:t>Severe cases of hypoxemia may require mechanical ventilation, high inspiratory oxygen</a:t>
            </a:r>
          </a:p>
          <a:p>
            <a:r>
              <a:rPr lang="en-US" sz="3200" i="1" dirty="0"/>
              <a:t>Read and make notes on nursing management</a:t>
            </a:r>
          </a:p>
          <a:p>
            <a:endParaRPr lang="en-US" sz="3200" dirty="0"/>
          </a:p>
        </p:txBody>
      </p:sp>
    </p:spTree>
    <p:extLst>
      <p:ext uri="{BB962C8B-B14F-4D97-AF65-F5344CB8AC3E}">
        <p14:creationId xmlns:p14="http://schemas.microsoft.com/office/powerpoint/2010/main" val="38677087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2FFE7-B3C7-4549-9B9B-C79F3B42227F}"/>
              </a:ext>
            </a:extLst>
          </p:cNvPr>
          <p:cNvSpPr>
            <a:spLocks noGrp="1"/>
          </p:cNvSpPr>
          <p:nvPr>
            <p:ph type="title"/>
          </p:nvPr>
        </p:nvSpPr>
        <p:spPr>
          <a:xfrm>
            <a:off x="628650" y="365127"/>
            <a:ext cx="7886700" cy="1027576"/>
          </a:xfrm>
        </p:spPr>
        <p:txBody>
          <a:bodyPr>
            <a:normAutofit/>
          </a:bodyPr>
          <a:lstStyle/>
          <a:p>
            <a:r>
              <a:rPr lang="en-US" sz="4000" b="1" dirty="0">
                <a:latin typeface="+mn-lt"/>
              </a:rPr>
              <a:t>Complications</a:t>
            </a:r>
          </a:p>
        </p:txBody>
      </p:sp>
      <p:sp>
        <p:nvSpPr>
          <p:cNvPr id="3" name="Content Placeholder 2">
            <a:extLst>
              <a:ext uri="{FF2B5EF4-FFF2-40B4-BE49-F238E27FC236}">
                <a16:creationId xmlns:a16="http://schemas.microsoft.com/office/drawing/2014/main" id="{2BC81568-5C81-4AD5-9D4B-7A4351AA350D}"/>
              </a:ext>
            </a:extLst>
          </p:cNvPr>
          <p:cNvSpPr>
            <a:spLocks noGrp="1"/>
          </p:cNvSpPr>
          <p:nvPr>
            <p:ph idx="1"/>
          </p:nvPr>
        </p:nvSpPr>
        <p:spPr>
          <a:xfrm>
            <a:off x="684921" y="1333256"/>
            <a:ext cx="7979394" cy="4884664"/>
          </a:xfrm>
        </p:spPr>
        <p:txBody>
          <a:bodyPr>
            <a:normAutofit/>
          </a:bodyPr>
          <a:lstStyle/>
          <a:p>
            <a:pPr>
              <a:lnSpc>
                <a:spcPct val="100000"/>
              </a:lnSpc>
            </a:pPr>
            <a:r>
              <a:rPr lang="en-US" altLang="en-US" sz="3200" dirty="0"/>
              <a:t>Hypotension</a:t>
            </a:r>
          </a:p>
          <a:p>
            <a:pPr>
              <a:lnSpc>
                <a:spcPct val="100000"/>
              </a:lnSpc>
            </a:pPr>
            <a:r>
              <a:rPr lang="en-US" altLang="en-US" sz="3200" dirty="0"/>
              <a:t>Pleural effusion</a:t>
            </a:r>
          </a:p>
          <a:p>
            <a:pPr>
              <a:lnSpc>
                <a:spcPct val="100000"/>
              </a:lnSpc>
            </a:pPr>
            <a:r>
              <a:rPr lang="en-US" altLang="en-US" sz="3200" dirty="0"/>
              <a:t>Septic shock</a:t>
            </a:r>
          </a:p>
          <a:p>
            <a:pPr>
              <a:lnSpc>
                <a:spcPct val="100000"/>
              </a:lnSpc>
            </a:pPr>
            <a:r>
              <a:rPr lang="en-US" altLang="en-US" sz="3200" dirty="0"/>
              <a:t>Respiratory failure</a:t>
            </a:r>
          </a:p>
          <a:p>
            <a:pPr>
              <a:lnSpc>
                <a:spcPct val="100000"/>
              </a:lnSpc>
            </a:pPr>
            <a:r>
              <a:rPr lang="en-US" altLang="en-US" sz="3200" dirty="0"/>
              <a:t>Empyema-accumulation of purulent exudates in the pleural cavity</a:t>
            </a:r>
          </a:p>
          <a:p>
            <a:pPr>
              <a:lnSpc>
                <a:spcPct val="100000"/>
              </a:lnSpc>
            </a:pPr>
            <a:r>
              <a:rPr lang="en-US" altLang="en-US" sz="3200" i="1" dirty="0"/>
              <a:t>How is pneumonia prevented?</a:t>
            </a:r>
          </a:p>
          <a:p>
            <a:endParaRPr lang="en-US" sz="3200" dirty="0"/>
          </a:p>
        </p:txBody>
      </p:sp>
    </p:spTree>
    <p:extLst>
      <p:ext uri="{BB962C8B-B14F-4D97-AF65-F5344CB8AC3E}">
        <p14:creationId xmlns:p14="http://schemas.microsoft.com/office/powerpoint/2010/main" val="36943094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A4C45-FA2F-4FB5-B3C3-D1389AE6C12C}"/>
              </a:ext>
            </a:extLst>
          </p:cNvPr>
          <p:cNvSpPr>
            <a:spLocks noGrp="1"/>
          </p:cNvSpPr>
          <p:nvPr>
            <p:ph type="title"/>
          </p:nvPr>
        </p:nvSpPr>
        <p:spPr>
          <a:xfrm>
            <a:off x="628650" y="365126"/>
            <a:ext cx="7886700" cy="834087"/>
          </a:xfrm>
        </p:spPr>
        <p:txBody>
          <a:bodyPr>
            <a:normAutofit/>
          </a:bodyPr>
          <a:lstStyle/>
          <a:p>
            <a:r>
              <a:rPr lang="en-US" sz="4000" b="1" dirty="0">
                <a:latin typeface="+mn-lt"/>
              </a:rPr>
              <a:t>Chest injury</a:t>
            </a:r>
          </a:p>
        </p:txBody>
      </p:sp>
      <p:sp>
        <p:nvSpPr>
          <p:cNvPr id="3" name="Content Placeholder 2">
            <a:extLst>
              <a:ext uri="{FF2B5EF4-FFF2-40B4-BE49-F238E27FC236}">
                <a16:creationId xmlns:a16="http://schemas.microsoft.com/office/drawing/2014/main" id="{DD324465-1E90-44F7-A7A3-966C68AAE936}"/>
              </a:ext>
            </a:extLst>
          </p:cNvPr>
          <p:cNvSpPr>
            <a:spLocks noGrp="1"/>
          </p:cNvSpPr>
          <p:nvPr>
            <p:ph idx="1"/>
          </p:nvPr>
        </p:nvSpPr>
        <p:spPr>
          <a:xfrm>
            <a:off x="658630" y="1285979"/>
            <a:ext cx="7886700" cy="4665116"/>
          </a:xfrm>
        </p:spPr>
        <p:txBody>
          <a:bodyPr>
            <a:normAutofit/>
          </a:bodyPr>
          <a:lstStyle/>
          <a:p>
            <a:pPr>
              <a:lnSpc>
                <a:spcPct val="100000"/>
              </a:lnSpc>
            </a:pPr>
            <a:r>
              <a:rPr lang="en-US" sz="3200" dirty="0"/>
              <a:t>Major chest trauma may occur alone or in combination with multiple other injuries.</a:t>
            </a:r>
          </a:p>
          <a:p>
            <a:pPr>
              <a:lnSpc>
                <a:spcPct val="100000"/>
              </a:lnSpc>
            </a:pPr>
            <a:r>
              <a:rPr lang="en-US" sz="3200" dirty="0"/>
              <a:t>Chest injury is classified as either </a:t>
            </a:r>
            <a:r>
              <a:rPr lang="en-US" sz="3200" b="1" dirty="0"/>
              <a:t>blunt or penetrating. </a:t>
            </a:r>
          </a:p>
          <a:p>
            <a:pPr>
              <a:lnSpc>
                <a:spcPct val="100000"/>
              </a:lnSpc>
            </a:pPr>
            <a:r>
              <a:rPr lang="en-US" sz="3200" dirty="0"/>
              <a:t>Blunt chest trauma results from sudden compression or positive pressure inflicted to the chest wall. </a:t>
            </a:r>
          </a:p>
        </p:txBody>
      </p:sp>
    </p:spTree>
    <p:extLst>
      <p:ext uri="{BB962C8B-B14F-4D97-AF65-F5344CB8AC3E}">
        <p14:creationId xmlns:p14="http://schemas.microsoft.com/office/powerpoint/2010/main" val="25714392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CF9F8-E7BE-4048-BF3B-410E62172962}"/>
              </a:ext>
            </a:extLst>
          </p:cNvPr>
          <p:cNvSpPr>
            <a:spLocks noGrp="1"/>
          </p:cNvSpPr>
          <p:nvPr>
            <p:ph type="title"/>
          </p:nvPr>
        </p:nvSpPr>
        <p:spPr>
          <a:xfrm>
            <a:off x="628650" y="365127"/>
            <a:ext cx="7886700" cy="894048"/>
          </a:xfrm>
        </p:spPr>
        <p:txBody>
          <a:bodyPr>
            <a:normAutofit/>
          </a:bodyPr>
          <a:lstStyle/>
          <a:p>
            <a:r>
              <a:rPr lang="en-US" sz="4000" b="1" dirty="0">
                <a:latin typeface="+mn-lt"/>
              </a:rPr>
              <a:t>Chest injury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5B82899E-D946-4E8C-8100-D98363C360C9}"/>
              </a:ext>
            </a:extLst>
          </p:cNvPr>
          <p:cNvSpPr>
            <a:spLocks noGrp="1"/>
          </p:cNvSpPr>
          <p:nvPr>
            <p:ph idx="1"/>
          </p:nvPr>
        </p:nvSpPr>
        <p:spPr>
          <a:xfrm>
            <a:off x="628649" y="1360929"/>
            <a:ext cx="8050655" cy="5099832"/>
          </a:xfrm>
        </p:spPr>
        <p:txBody>
          <a:bodyPr>
            <a:normAutofit/>
          </a:bodyPr>
          <a:lstStyle/>
          <a:p>
            <a:pPr>
              <a:lnSpc>
                <a:spcPct val="100000"/>
              </a:lnSpc>
            </a:pPr>
            <a:r>
              <a:rPr lang="en-US" sz="3200" dirty="0"/>
              <a:t>Motor vehicle crashes (trauma due to steering wheel, seat belt), falls, and bicycle crashes are the most common causes of blunt chest trauma. </a:t>
            </a:r>
          </a:p>
          <a:p>
            <a:pPr>
              <a:lnSpc>
                <a:spcPct val="100000"/>
              </a:lnSpc>
            </a:pPr>
            <a:r>
              <a:rPr lang="en-US" sz="3200" dirty="0"/>
              <a:t>Penetrating trauma occurs when a foreign object penetrates the chest wall. </a:t>
            </a:r>
          </a:p>
          <a:p>
            <a:pPr>
              <a:lnSpc>
                <a:spcPct val="100000"/>
              </a:lnSpc>
            </a:pPr>
            <a:r>
              <a:rPr lang="en-US" sz="3200" dirty="0"/>
              <a:t>The most common causes of penetrating chest trauma include </a:t>
            </a:r>
            <a:r>
              <a:rPr lang="en-US" sz="3200" b="1" dirty="0"/>
              <a:t>gunshot wounds </a:t>
            </a:r>
            <a:r>
              <a:rPr lang="en-US" sz="3200" dirty="0"/>
              <a:t>and </a:t>
            </a:r>
            <a:r>
              <a:rPr lang="en-US" sz="3200" b="1" dirty="0"/>
              <a:t>stabbings.</a:t>
            </a:r>
          </a:p>
          <a:p>
            <a:endParaRPr lang="en-US" sz="3200" dirty="0"/>
          </a:p>
        </p:txBody>
      </p:sp>
    </p:spTree>
    <p:extLst>
      <p:ext uri="{BB962C8B-B14F-4D97-AF65-F5344CB8AC3E}">
        <p14:creationId xmlns:p14="http://schemas.microsoft.com/office/powerpoint/2010/main" val="2791383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DBDB1-678A-4733-882A-C7EC3DA41098}"/>
              </a:ext>
            </a:extLst>
          </p:cNvPr>
          <p:cNvSpPr>
            <a:spLocks noGrp="1"/>
          </p:cNvSpPr>
          <p:nvPr>
            <p:ph type="title"/>
          </p:nvPr>
        </p:nvSpPr>
        <p:spPr>
          <a:xfrm>
            <a:off x="628650" y="365126"/>
            <a:ext cx="7886700" cy="819097"/>
          </a:xfrm>
        </p:spPr>
        <p:txBody>
          <a:bodyPr>
            <a:normAutofit/>
          </a:bodyPr>
          <a:lstStyle/>
          <a:p>
            <a:r>
              <a:rPr lang="en-US" sz="4000" b="1" dirty="0">
                <a:latin typeface="+mn-lt"/>
              </a:rPr>
              <a:t>Blunt trauma</a:t>
            </a:r>
          </a:p>
        </p:txBody>
      </p:sp>
      <p:sp>
        <p:nvSpPr>
          <p:cNvPr id="3" name="Content Placeholder 2">
            <a:extLst>
              <a:ext uri="{FF2B5EF4-FFF2-40B4-BE49-F238E27FC236}">
                <a16:creationId xmlns:a16="http://schemas.microsoft.com/office/drawing/2014/main" id="{7736D756-FCD7-40BF-A8E6-549BBE81D8DD}"/>
              </a:ext>
            </a:extLst>
          </p:cNvPr>
          <p:cNvSpPr>
            <a:spLocks noGrp="1"/>
          </p:cNvSpPr>
          <p:nvPr>
            <p:ph idx="1"/>
          </p:nvPr>
        </p:nvSpPr>
        <p:spPr>
          <a:xfrm>
            <a:off x="628650" y="1211028"/>
            <a:ext cx="7886700" cy="4351338"/>
          </a:xfrm>
        </p:spPr>
        <p:txBody>
          <a:bodyPr>
            <a:normAutofit/>
          </a:bodyPr>
          <a:lstStyle/>
          <a:p>
            <a:pPr>
              <a:lnSpc>
                <a:spcPct val="100000"/>
              </a:lnSpc>
            </a:pPr>
            <a:r>
              <a:rPr lang="en-US" sz="3200" dirty="0"/>
              <a:t>It’s more common than penetrating injury, however it’s more difficult to identify the extent of the damage </a:t>
            </a:r>
            <a:r>
              <a:rPr lang="en-US" sz="3200" dirty="0" err="1"/>
              <a:t>bcoz</a:t>
            </a:r>
            <a:r>
              <a:rPr lang="en-US" sz="3200" dirty="0"/>
              <a:t> the symptoms maybe generalized and vague.</a:t>
            </a:r>
          </a:p>
          <a:p>
            <a:pPr>
              <a:lnSpc>
                <a:spcPct val="100000"/>
              </a:lnSpc>
            </a:pPr>
            <a:r>
              <a:rPr lang="en-US" sz="3200" dirty="0"/>
              <a:t>Also, pts may not seek immediate medical attention</a:t>
            </a:r>
          </a:p>
          <a:p>
            <a:endParaRPr lang="en-US" sz="3200" dirty="0"/>
          </a:p>
        </p:txBody>
      </p:sp>
    </p:spTree>
    <p:extLst>
      <p:ext uri="{BB962C8B-B14F-4D97-AF65-F5344CB8AC3E}">
        <p14:creationId xmlns:p14="http://schemas.microsoft.com/office/powerpoint/2010/main" val="36314197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6AF86-0F53-455D-A49B-5D7023FD96C8}"/>
              </a:ext>
            </a:extLst>
          </p:cNvPr>
          <p:cNvSpPr>
            <a:spLocks noGrp="1"/>
          </p:cNvSpPr>
          <p:nvPr>
            <p:ph type="title"/>
          </p:nvPr>
        </p:nvSpPr>
        <p:spPr>
          <a:xfrm>
            <a:off x="628650" y="365126"/>
            <a:ext cx="7886700" cy="864067"/>
          </a:xfrm>
        </p:spPr>
        <p:txBody>
          <a:bodyPr>
            <a:normAutofit/>
          </a:bodyPr>
          <a:lstStyle/>
          <a:p>
            <a:r>
              <a:rPr lang="en-US" sz="4000" b="1" dirty="0">
                <a:latin typeface="+mn-lt"/>
              </a:rPr>
              <a:t>Blunt trauma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CBEC6EA4-B703-4D6F-979D-19D086F3ABE5}"/>
              </a:ext>
            </a:extLst>
          </p:cNvPr>
          <p:cNvSpPr>
            <a:spLocks noGrp="1"/>
          </p:cNvSpPr>
          <p:nvPr>
            <p:ph idx="1"/>
          </p:nvPr>
        </p:nvSpPr>
        <p:spPr>
          <a:xfrm>
            <a:off x="628650" y="1375920"/>
            <a:ext cx="7886700" cy="4351338"/>
          </a:xfrm>
        </p:spPr>
        <p:txBody>
          <a:bodyPr>
            <a:normAutofit/>
          </a:bodyPr>
          <a:lstStyle/>
          <a:p>
            <a:pPr>
              <a:lnSpc>
                <a:spcPct val="100000"/>
              </a:lnSpc>
            </a:pPr>
            <a:r>
              <a:rPr lang="en-US" sz="3200" dirty="0"/>
              <a:t>Types of blunt chest trauma include;</a:t>
            </a:r>
          </a:p>
          <a:p>
            <a:pPr lvl="1">
              <a:lnSpc>
                <a:spcPct val="100000"/>
              </a:lnSpc>
            </a:pPr>
            <a:r>
              <a:rPr lang="en-US" sz="2800" dirty="0"/>
              <a:t>Chest wall fractures, dislocations</a:t>
            </a:r>
          </a:p>
          <a:p>
            <a:pPr lvl="1">
              <a:lnSpc>
                <a:spcPct val="100000"/>
              </a:lnSpc>
            </a:pPr>
            <a:r>
              <a:rPr lang="en-US" sz="2800" dirty="0"/>
              <a:t>Injuries of pleura, lungs</a:t>
            </a:r>
          </a:p>
          <a:p>
            <a:pPr lvl="1">
              <a:lnSpc>
                <a:spcPct val="100000"/>
              </a:lnSpc>
            </a:pPr>
            <a:r>
              <a:rPr lang="en-US" sz="2800" dirty="0"/>
              <a:t>Blunt injuries of the heart, great arteries, veins and lymphatics</a:t>
            </a:r>
          </a:p>
        </p:txBody>
      </p:sp>
    </p:spTree>
    <p:extLst>
      <p:ext uri="{BB962C8B-B14F-4D97-AF65-F5344CB8AC3E}">
        <p14:creationId xmlns:p14="http://schemas.microsoft.com/office/powerpoint/2010/main" val="27431988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E162D-43CD-48E6-97E7-7BC5142C67C0}"/>
              </a:ext>
            </a:extLst>
          </p:cNvPr>
          <p:cNvSpPr>
            <a:spLocks noGrp="1"/>
          </p:cNvSpPr>
          <p:nvPr>
            <p:ph type="title"/>
          </p:nvPr>
        </p:nvSpPr>
        <p:spPr>
          <a:xfrm>
            <a:off x="628650" y="230215"/>
            <a:ext cx="7886700" cy="864067"/>
          </a:xfrm>
        </p:spPr>
        <p:txBody>
          <a:bodyPr>
            <a:normAutofit/>
          </a:bodyPr>
          <a:lstStyle/>
          <a:p>
            <a:r>
              <a:rPr lang="en-US" sz="4000" b="1" dirty="0">
                <a:latin typeface="+mn-lt"/>
              </a:rPr>
              <a:t>Blunt trauma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C1FEEB5D-FF3D-4058-802F-E9EC856B70C2}"/>
              </a:ext>
            </a:extLst>
          </p:cNvPr>
          <p:cNvSpPr>
            <a:spLocks noGrp="1"/>
          </p:cNvSpPr>
          <p:nvPr>
            <p:ph idx="1"/>
          </p:nvPr>
        </p:nvSpPr>
        <p:spPr>
          <a:xfrm>
            <a:off x="598670" y="1076116"/>
            <a:ext cx="7886700" cy="5609497"/>
          </a:xfrm>
        </p:spPr>
        <p:txBody>
          <a:bodyPr>
            <a:noAutofit/>
          </a:bodyPr>
          <a:lstStyle/>
          <a:p>
            <a:pPr>
              <a:lnSpc>
                <a:spcPct val="100000"/>
              </a:lnSpc>
            </a:pPr>
            <a:r>
              <a:rPr lang="en-US" sz="3200" dirty="0"/>
              <a:t>Injuries to the chest are often life-threatening and result in one or more of the following pathologic mechanisms:</a:t>
            </a:r>
          </a:p>
          <a:p>
            <a:pPr lvl="1">
              <a:lnSpc>
                <a:spcPct val="100000"/>
              </a:lnSpc>
            </a:pPr>
            <a:r>
              <a:rPr lang="en-US" sz="2800" dirty="0"/>
              <a:t>Hypoxemia from disruption of the airway;</a:t>
            </a:r>
          </a:p>
          <a:p>
            <a:pPr lvl="1">
              <a:lnSpc>
                <a:spcPct val="100000"/>
              </a:lnSpc>
            </a:pPr>
            <a:r>
              <a:rPr lang="en-US" sz="2800" dirty="0"/>
              <a:t>Hypovolemia from massive fluid loss from the great vessels, cardiac rupture, or hemothorax</a:t>
            </a:r>
          </a:p>
          <a:p>
            <a:pPr lvl="1">
              <a:lnSpc>
                <a:spcPct val="100000"/>
              </a:lnSpc>
            </a:pPr>
            <a:r>
              <a:rPr lang="en-US" sz="2800" dirty="0"/>
              <a:t>Cardiac failure from cardiac tamponade, cardiac contusion, or increased intrathoracic pressure.</a:t>
            </a:r>
          </a:p>
          <a:p>
            <a:pPr>
              <a:lnSpc>
                <a:spcPct val="100000"/>
              </a:lnSpc>
            </a:pPr>
            <a:r>
              <a:rPr lang="en-US" sz="3200" dirty="0"/>
              <a:t>These mechanisms frequently result in impaired ventilation and perfusion leading to AKI, hypovolemic shock, and death</a:t>
            </a:r>
          </a:p>
          <a:p>
            <a:endParaRPr lang="en-US" sz="3200" dirty="0"/>
          </a:p>
        </p:txBody>
      </p:sp>
    </p:spTree>
    <p:extLst>
      <p:ext uri="{BB962C8B-B14F-4D97-AF65-F5344CB8AC3E}">
        <p14:creationId xmlns:p14="http://schemas.microsoft.com/office/powerpoint/2010/main" val="29792071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ED39F-4F47-40A3-A9EF-5C29E2EAFFF4}"/>
              </a:ext>
            </a:extLst>
          </p:cNvPr>
          <p:cNvSpPr>
            <a:spLocks noGrp="1"/>
          </p:cNvSpPr>
          <p:nvPr>
            <p:ph type="title"/>
          </p:nvPr>
        </p:nvSpPr>
        <p:spPr>
          <a:xfrm>
            <a:off x="628650" y="365126"/>
            <a:ext cx="7886700" cy="789117"/>
          </a:xfrm>
        </p:spPr>
        <p:txBody>
          <a:bodyPr>
            <a:normAutofit/>
          </a:bodyPr>
          <a:lstStyle/>
          <a:p>
            <a:r>
              <a:rPr lang="en-US" sz="4000" b="1" dirty="0">
                <a:latin typeface="+mn-lt"/>
              </a:rPr>
              <a:t>Medical management</a:t>
            </a:r>
          </a:p>
        </p:txBody>
      </p:sp>
      <p:sp>
        <p:nvSpPr>
          <p:cNvPr id="3" name="Content Placeholder 2">
            <a:extLst>
              <a:ext uri="{FF2B5EF4-FFF2-40B4-BE49-F238E27FC236}">
                <a16:creationId xmlns:a16="http://schemas.microsoft.com/office/drawing/2014/main" id="{2C87786B-B935-4913-9EFD-C0B2030AA7B8}"/>
              </a:ext>
            </a:extLst>
          </p:cNvPr>
          <p:cNvSpPr>
            <a:spLocks noGrp="1"/>
          </p:cNvSpPr>
          <p:nvPr>
            <p:ph idx="1"/>
          </p:nvPr>
        </p:nvSpPr>
        <p:spPr>
          <a:xfrm>
            <a:off x="583679" y="1181046"/>
            <a:ext cx="7886700" cy="5264724"/>
          </a:xfrm>
        </p:spPr>
        <p:txBody>
          <a:bodyPr>
            <a:normAutofit/>
          </a:bodyPr>
          <a:lstStyle/>
          <a:p>
            <a:pPr>
              <a:lnSpc>
                <a:spcPct val="100000"/>
              </a:lnSpc>
            </a:pPr>
            <a:r>
              <a:rPr lang="en-US" sz="3200" dirty="0"/>
              <a:t>The goals of Rx are to evaluate the </a:t>
            </a:r>
            <a:r>
              <a:rPr lang="en-US" sz="3200" dirty="0" err="1"/>
              <a:t>pt’s</a:t>
            </a:r>
            <a:r>
              <a:rPr lang="en-US" sz="3200" dirty="0"/>
              <a:t> condition and to initiate aggressive resuscitation.</a:t>
            </a:r>
          </a:p>
          <a:p>
            <a:pPr>
              <a:lnSpc>
                <a:spcPct val="100000"/>
              </a:lnSpc>
            </a:pPr>
            <a:r>
              <a:rPr lang="en-US" sz="3200" dirty="0"/>
              <a:t>An airway is immediately established with oxygen support and, in some cases, intubation and ventilatory support. </a:t>
            </a:r>
          </a:p>
          <a:p>
            <a:pPr>
              <a:lnSpc>
                <a:spcPct val="100000"/>
              </a:lnSpc>
            </a:pPr>
            <a:r>
              <a:rPr lang="en-US" sz="3200" dirty="0"/>
              <a:t>Re-establishing fluid volume and negative intrapleural pressure and draining intrapleural fluid and </a:t>
            </a:r>
            <a:r>
              <a:rPr lang="en-US" sz="3200" dirty="0" err="1"/>
              <a:t>bld</a:t>
            </a:r>
            <a:r>
              <a:rPr lang="en-US" sz="3200" dirty="0"/>
              <a:t> are essential.</a:t>
            </a:r>
          </a:p>
        </p:txBody>
      </p:sp>
    </p:spTree>
    <p:extLst>
      <p:ext uri="{BB962C8B-B14F-4D97-AF65-F5344CB8AC3E}">
        <p14:creationId xmlns:p14="http://schemas.microsoft.com/office/powerpoint/2010/main" val="21198787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DFF15-018D-4E5C-8C25-68981BB55744}"/>
              </a:ext>
            </a:extLst>
          </p:cNvPr>
          <p:cNvSpPr>
            <a:spLocks noGrp="1"/>
          </p:cNvSpPr>
          <p:nvPr>
            <p:ph type="title"/>
          </p:nvPr>
        </p:nvSpPr>
        <p:spPr>
          <a:xfrm>
            <a:off x="628650" y="365127"/>
            <a:ext cx="7886700" cy="909037"/>
          </a:xfrm>
        </p:spPr>
        <p:txBody>
          <a:bodyPr>
            <a:normAutofit/>
          </a:bodyPr>
          <a:lstStyle/>
          <a:p>
            <a:r>
              <a:rPr lang="en-US" sz="4000" b="1" dirty="0">
                <a:latin typeface="+mn-lt"/>
              </a:rPr>
              <a:t>Medical management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EB61426F-A289-4B2A-A179-BD31844A0BD1}"/>
              </a:ext>
            </a:extLst>
          </p:cNvPr>
          <p:cNvSpPr>
            <a:spLocks noGrp="1"/>
          </p:cNvSpPr>
          <p:nvPr>
            <p:ph idx="1"/>
          </p:nvPr>
        </p:nvSpPr>
        <p:spPr>
          <a:xfrm>
            <a:off x="658631" y="1345940"/>
            <a:ext cx="7886700" cy="4889968"/>
          </a:xfrm>
        </p:spPr>
        <p:txBody>
          <a:bodyPr/>
          <a:lstStyle/>
          <a:p>
            <a:pPr>
              <a:lnSpc>
                <a:spcPct val="100000"/>
              </a:lnSpc>
            </a:pPr>
            <a:r>
              <a:rPr lang="en-US" dirty="0"/>
              <a:t>Many pts die at the scene or are in shock by the time help arrives.</a:t>
            </a:r>
          </a:p>
          <a:p>
            <a:pPr>
              <a:lnSpc>
                <a:spcPct val="100000"/>
              </a:lnSpc>
            </a:pPr>
            <a:r>
              <a:rPr lang="en-US" dirty="0"/>
              <a:t>Ensuring an adequate airway and ventilation.</a:t>
            </a:r>
          </a:p>
          <a:p>
            <a:pPr>
              <a:lnSpc>
                <a:spcPct val="100000"/>
              </a:lnSpc>
            </a:pPr>
            <a:r>
              <a:rPr lang="en-US" dirty="0"/>
              <a:t>Stabilizing and re-establishing chest wall integrity.</a:t>
            </a:r>
          </a:p>
          <a:p>
            <a:pPr>
              <a:lnSpc>
                <a:spcPct val="100000"/>
              </a:lnSpc>
            </a:pPr>
            <a:r>
              <a:rPr lang="en-US" dirty="0"/>
              <a:t>Occluding any opening into the chest (open pneumothorax), and draining or removing any air or fluid from the thorax to relieve pneumothorax, hemothorax, or cardiac tamponade.</a:t>
            </a:r>
          </a:p>
          <a:p>
            <a:pPr>
              <a:lnSpc>
                <a:spcPct val="100000"/>
              </a:lnSpc>
            </a:pPr>
            <a:r>
              <a:rPr lang="en-US" dirty="0"/>
              <a:t>Control of hemorrhage</a:t>
            </a:r>
          </a:p>
        </p:txBody>
      </p:sp>
    </p:spTree>
    <p:extLst>
      <p:ext uri="{BB962C8B-B14F-4D97-AF65-F5344CB8AC3E}">
        <p14:creationId xmlns:p14="http://schemas.microsoft.com/office/powerpoint/2010/main" val="42213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Specific Objectives</a:t>
            </a:r>
          </a:p>
        </p:txBody>
      </p:sp>
      <p:sp>
        <p:nvSpPr>
          <p:cNvPr id="3" name="Content Placeholder 2"/>
          <p:cNvSpPr>
            <a:spLocks noGrp="1"/>
          </p:cNvSpPr>
          <p:nvPr>
            <p:ph idx="1"/>
          </p:nvPr>
        </p:nvSpPr>
        <p:spPr/>
        <p:txBody>
          <a:bodyPr>
            <a:normAutofit/>
          </a:bodyPr>
          <a:lstStyle/>
          <a:p>
            <a:r>
              <a:rPr lang="en-US" b="1" dirty="0"/>
              <a:t>By the end of this module, you should be able to:</a:t>
            </a:r>
          </a:p>
          <a:p>
            <a:pPr marL="914400" lvl="1" indent="-457200">
              <a:buFont typeface="+mj-lt"/>
              <a:buAutoNum type="arabicPeriod"/>
            </a:pPr>
            <a:r>
              <a:rPr lang="en-US" dirty="0"/>
              <a:t>Distinguish between obstructive and restrictive lung diseases</a:t>
            </a:r>
          </a:p>
          <a:p>
            <a:pPr marL="914400" lvl="1" indent="-457200">
              <a:buFont typeface="+mj-lt"/>
              <a:buAutoNum type="arabicPeriod"/>
            </a:pPr>
            <a:r>
              <a:rPr lang="en-US" dirty="0"/>
              <a:t>Review the A/P of respiratory system</a:t>
            </a:r>
          </a:p>
          <a:p>
            <a:pPr marL="914400" lvl="1" indent="-457200">
              <a:buFont typeface="+mj-lt"/>
              <a:buAutoNum type="arabicPeriod"/>
            </a:pPr>
            <a:r>
              <a:rPr lang="en-US" dirty="0"/>
              <a:t>Explain the common clinical manifestations of pulmonary diseases</a:t>
            </a:r>
          </a:p>
          <a:p>
            <a:pPr marL="914400" lvl="1" indent="-457200">
              <a:buFont typeface="+mj-lt"/>
              <a:buAutoNum type="arabicPeriod"/>
            </a:pPr>
            <a:r>
              <a:rPr lang="en-US" dirty="0"/>
              <a:t>Explain the pathophysiology of each disorder</a:t>
            </a:r>
          </a:p>
          <a:p>
            <a:pPr marL="914400" lvl="1" indent="-457200">
              <a:buFont typeface="+mj-lt"/>
              <a:buAutoNum type="arabicPeriod"/>
            </a:pPr>
            <a:r>
              <a:rPr lang="en-US" dirty="0"/>
              <a:t>State the signs and symptoms</a:t>
            </a:r>
          </a:p>
          <a:p>
            <a:pPr marL="914400" lvl="1" indent="-457200">
              <a:buFont typeface="+mj-lt"/>
              <a:buAutoNum type="arabicPeriod"/>
            </a:pPr>
            <a:r>
              <a:rPr lang="en-US" dirty="0"/>
              <a:t>State the complications of lung diseases</a:t>
            </a:r>
          </a:p>
          <a:p>
            <a:pPr marL="914400" lvl="1" indent="-457200">
              <a:buFont typeface="+mj-lt"/>
              <a:buAutoNum type="arabicPeriod"/>
            </a:pPr>
            <a:r>
              <a:rPr lang="en-US" dirty="0"/>
              <a:t>Describe the management: medical and nursing management of pulmonary diseases.</a:t>
            </a:r>
          </a:p>
        </p:txBody>
      </p:sp>
    </p:spTree>
    <p:extLst>
      <p:ext uri="{BB962C8B-B14F-4D97-AF65-F5344CB8AC3E}">
        <p14:creationId xmlns:p14="http://schemas.microsoft.com/office/powerpoint/2010/main" val="10229606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63258-457F-44B3-AB33-935C7F02EE54}"/>
              </a:ext>
            </a:extLst>
          </p:cNvPr>
          <p:cNvSpPr>
            <a:spLocks noGrp="1"/>
          </p:cNvSpPr>
          <p:nvPr>
            <p:ph type="title"/>
          </p:nvPr>
        </p:nvSpPr>
        <p:spPr>
          <a:xfrm>
            <a:off x="628650" y="365126"/>
            <a:ext cx="7886700" cy="834087"/>
          </a:xfrm>
        </p:spPr>
        <p:txBody>
          <a:bodyPr>
            <a:normAutofit/>
          </a:bodyPr>
          <a:lstStyle/>
          <a:p>
            <a:r>
              <a:rPr lang="en-US" sz="4000" b="1" dirty="0">
                <a:latin typeface="+mn-lt"/>
              </a:rPr>
              <a:t>Blunt trauma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56B54EFF-F544-4C47-A094-73831E46D45E}"/>
              </a:ext>
            </a:extLst>
          </p:cNvPr>
          <p:cNvSpPr>
            <a:spLocks noGrp="1"/>
          </p:cNvSpPr>
          <p:nvPr>
            <p:ph idx="1"/>
          </p:nvPr>
        </p:nvSpPr>
        <p:spPr>
          <a:xfrm>
            <a:off x="643640" y="1241009"/>
            <a:ext cx="7886700" cy="4351338"/>
          </a:xfrm>
        </p:spPr>
        <p:txBody>
          <a:bodyPr>
            <a:normAutofit/>
          </a:bodyPr>
          <a:lstStyle/>
          <a:p>
            <a:pPr>
              <a:lnSpc>
                <a:spcPct val="100000"/>
              </a:lnSpc>
            </a:pPr>
            <a:r>
              <a:rPr lang="en-US" sz="3200" dirty="0"/>
              <a:t>Read and make notes on;</a:t>
            </a:r>
          </a:p>
          <a:p>
            <a:pPr lvl="1">
              <a:lnSpc>
                <a:spcPct val="100000"/>
              </a:lnSpc>
            </a:pPr>
            <a:r>
              <a:rPr lang="en-US" sz="2800" dirty="0"/>
              <a:t>Sternal and rib fractures</a:t>
            </a:r>
          </a:p>
          <a:p>
            <a:pPr lvl="1">
              <a:lnSpc>
                <a:spcPct val="100000"/>
              </a:lnSpc>
            </a:pPr>
            <a:r>
              <a:rPr lang="en-US" sz="2800" dirty="0"/>
              <a:t>Flail chest</a:t>
            </a:r>
          </a:p>
          <a:p>
            <a:pPr lvl="1">
              <a:lnSpc>
                <a:spcPct val="100000"/>
              </a:lnSpc>
            </a:pPr>
            <a:r>
              <a:rPr lang="en-US" sz="2800" dirty="0"/>
              <a:t>Pulmonary contusion</a:t>
            </a:r>
          </a:p>
        </p:txBody>
      </p:sp>
    </p:spTree>
    <p:extLst>
      <p:ext uri="{BB962C8B-B14F-4D97-AF65-F5344CB8AC3E}">
        <p14:creationId xmlns:p14="http://schemas.microsoft.com/office/powerpoint/2010/main" val="38327166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22335-CDA5-479C-8FD3-9CB832F2CDD5}"/>
              </a:ext>
            </a:extLst>
          </p:cNvPr>
          <p:cNvSpPr>
            <a:spLocks noGrp="1"/>
          </p:cNvSpPr>
          <p:nvPr>
            <p:ph type="title"/>
          </p:nvPr>
        </p:nvSpPr>
        <p:spPr>
          <a:xfrm>
            <a:off x="628650" y="365126"/>
            <a:ext cx="7886700" cy="849077"/>
          </a:xfrm>
        </p:spPr>
        <p:txBody>
          <a:bodyPr>
            <a:normAutofit/>
          </a:bodyPr>
          <a:lstStyle/>
          <a:p>
            <a:r>
              <a:rPr lang="en-US" sz="4000" b="1" dirty="0">
                <a:latin typeface="+mn-lt"/>
              </a:rPr>
              <a:t>Penetrating trauma</a:t>
            </a:r>
          </a:p>
        </p:txBody>
      </p:sp>
      <p:sp>
        <p:nvSpPr>
          <p:cNvPr id="3" name="Content Placeholder 2">
            <a:extLst>
              <a:ext uri="{FF2B5EF4-FFF2-40B4-BE49-F238E27FC236}">
                <a16:creationId xmlns:a16="http://schemas.microsoft.com/office/drawing/2014/main" id="{D03C02BC-E5D1-4FA1-9C8E-90A934CD1D6D}"/>
              </a:ext>
            </a:extLst>
          </p:cNvPr>
          <p:cNvSpPr>
            <a:spLocks noGrp="1"/>
          </p:cNvSpPr>
          <p:nvPr>
            <p:ph idx="1"/>
          </p:nvPr>
        </p:nvSpPr>
        <p:spPr>
          <a:xfrm>
            <a:off x="613660" y="1226018"/>
            <a:ext cx="7886700" cy="4351338"/>
          </a:xfrm>
        </p:spPr>
        <p:txBody>
          <a:bodyPr>
            <a:normAutofit/>
          </a:bodyPr>
          <a:lstStyle/>
          <a:p>
            <a:pPr>
              <a:lnSpc>
                <a:spcPct val="100000"/>
              </a:lnSpc>
            </a:pPr>
            <a:r>
              <a:rPr lang="en-US" sz="3200" dirty="0"/>
              <a:t>Any organ within the chest is potentially susceptible to traumatic penetration.</a:t>
            </a:r>
          </a:p>
          <a:p>
            <a:pPr>
              <a:lnSpc>
                <a:spcPct val="100000"/>
              </a:lnSpc>
            </a:pPr>
            <a:r>
              <a:rPr lang="en-US" sz="3200" dirty="0"/>
              <a:t>Common injuries include pneumothorax and cardiac tamponade.</a:t>
            </a:r>
          </a:p>
          <a:p>
            <a:pPr>
              <a:lnSpc>
                <a:spcPct val="100000"/>
              </a:lnSpc>
            </a:pPr>
            <a:r>
              <a:rPr lang="en-US" sz="3200" dirty="0"/>
              <a:t>Gunshot and stab wounds are the most common types of penetrating chest trauma.</a:t>
            </a:r>
          </a:p>
        </p:txBody>
      </p:sp>
    </p:spTree>
    <p:extLst>
      <p:ext uri="{BB962C8B-B14F-4D97-AF65-F5344CB8AC3E}">
        <p14:creationId xmlns:p14="http://schemas.microsoft.com/office/powerpoint/2010/main" val="29543395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94B08-7CBC-4283-BAF7-6ACB11443557}"/>
              </a:ext>
            </a:extLst>
          </p:cNvPr>
          <p:cNvSpPr>
            <a:spLocks noGrp="1"/>
          </p:cNvSpPr>
          <p:nvPr>
            <p:ph type="title"/>
          </p:nvPr>
        </p:nvSpPr>
        <p:spPr>
          <a:xfrm>
            <a:off x="628650" y="365127"/>
            <a:ext cx="7886700" cy="939018"/>
          </a:xfrm>
        </p:spPr>
        <p:txBody>
          <a:bodyPr>
            <a:normAutofit/>
          </a:bodyPr>
          <a:lstStyle/>
          <a:p>
            <a:r>
              <a:rPr lang="en-US" sz="4000" b="1" dirty="0">
                <a:latin typeface="+mn-lt"/>
              </a:rPr>
              <a:t>Medical management</a:t>
            </a:r>
          </a:p>
        </p:txBody>
      </p:sp>
      <p:sp>
        <p:nvSpPr>
          <p:cNvPr id="3" name="Content Placeholder 2">
            <a:extLst>
              <a:ext uri="{FF2B5EF4-FFF2-40B4-BE49-F238E27FC236}">
                <a16:creationId xmlns:a16="http://schemas.microsoft.com/office/drawing/2014/main" id="{4A5D6B65-B5C5-443C-8F25-20FE7254DB01}"/>
              </a:ext>
            </a:extLst>
          </p:cNvPr>
          <p:cNvSpPr>
            <a:spLocks noGrp="1"/>
          </p:cNvSpPr>
          <p:nvPr>
            <p:ph idx="1"/>
          </p:nvPr>
        </p:nvSpPr>
        <p:spPr>
          <a:xfrm>
            <a:off x="553699" y="1315958"/>
            <a:ext cx="7886700" cy="4994901"/>
          </a:xfrm>
        </p:spPr>
        <p:txBody>
          <a:bodyPr>
            <a:normAutofit/>
          </a:bodyPr>
          <a:lstStyle/>
          <a:p>
            <a:pPr>
              <a:lnSpc>
                <a:spcPct val="100000"/>
              </a:lnSpc>
            </a:pPr>
            <a:r>
              <a:rPr lang="en-US" sz="3200" dirty="0"/>
              <a:t>The objective of immediate mgt is to restore and maintain cardiopulmonary function.</a:t>
            </a:r>
          </a:p>
          <a:p>
            <a:pPr>
              <a:lnSpc>
                <a:spcPct val="100000"/>
              </a:lnSpc>
            </a:pPr>
            <a:r>
              <a:rPr lang="en-US" sz="3200" dirty="0"/>
              <a:t>After an adequate airway is ensured and ventilation is established, the </a:t>
            </a:r>
            <a:r>
              <a:rPr lang="en-US" sz="3200" dirty="0" err="1"/>
              <a:t>pt</a:t>
            </a:r>
            <a:r>
              <a:rPr lang="en-US" sz="3200" dirty="0"/>
              <a:t> is examined for shock and intrathoracic and intra-abdominal injuries. </a:t>
            </a:r>
          </a:p>
          <a:p>
            <a:pPr>
              <a:lnSpc>
                <a:spcPct val="100000"/>
              </a:lnSpc>
            </a:pPr>
            <a:r>
              <a:rPr lang="en-US" sz="3200" dirty="0"/>
              <a:t>The </a:t>
            </a:r>
            <a:r>
              <a:rPr lang="en-US" sz="3200" dirty="0" err="1"/>
              <a:t>pt</a:t>
            </a:r>
            <a:r>
              <a:rPr lang="en-US" sz="3200" dirty="0"/>
              <a:t> is undressed completely so that additional injuries will not be missed.</a:t>
            </a:r>
          </a:p>
        </p:txBody>
      </p:sp>
    </p:spTree>
    <p:extLst>
      <p:ext uri="{BB962C8B-B14F-4D97-AF65-F5344CB8AC3E}">
        <p14:creationId xmlns:p14="http://schemas.microsoft.com/office/powerpoint/2010/main" val="21624091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CC1A4-3627-4974-81C8-B221E6BC872D}"/>
              </a:ext>
            </a:extLst>
          </p:cNvPr>
          <p:cNvSpPr>
            <a:spLocks noGrp="1"/>
          </p:cNvSpPr>
          <p:nvPr>
            <p:ph type="title"/>
          </p:nvPr>
        </p:nvSpPr>
        <p:spPr>
          <a:xfrm>
            <a:off x="628650" y="365126"/>
            <a:ext cx="7886700" cy="789117"/>
          </a:xfrm>
        </p:spPr>
        <p:txBody>
          <a:bodyPr>
            <a:normAutofit/>
          </a:bodyPr>
          <a:lstStyle/>
          <a:p>
            <a:r>
              <a:rPr lang="en-US" sz="4000" b="1" dirty="0">
                <a:latin typeface="+mn-lt"/>
              </a:rPr>
              <a:t>Medical management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16DB49C2-3DED-4424-BA4E-12D2DD270E2D}"/>
              </a:ext>
            </a:extLst>
          </p:cNvPr>
          <p:cNvSpPr>
            <a:spLocks noGrp="1"/>
          </p:cNvSpPr>
          <p:nvPr>
            <p:ph idx="1"/>
          </p:nvPr>
        </p:nvSpPr>
        <p:spPr>
          <a:xfrm>
            <a:off x="628650" y="1226017"/>
            <a:ext cx="7886700" cy="5054861"/>
          </a:xfrm>
        </p:spPr>
        <p:txBody>
          <a:bodyPr>
            <a:noAutofit/>
          </a:bodyPr>
          <a:lstStyle/>
          <a:p>
            <a:pPr>
              <a:lnSpc>
                <a:spcPct val="100000"/>
              </a:lnSpc>
            </a:pPr>
            <a:r>
              <a:rPr lang="en-US" sz="3200" dirty="0"/>
              <a:t>A large-bore intravenous line is inserted.</a:t>
            </a:r>
          </a:p>
          <a:p>
            <a:pPr>
              <a:lnSpc>
                <a:spcPct val="100000"/>
              </a:lnSpc>
            </a:pPr>
            <a:r>
              <a:rPr lang="en-US" sz="3200" dirty="0"/>
              <a:t>An indwelling catheter is inserted to monitor urinary output. </a:t>
            </a:r>
          </a:p>
          <a:p>
            <a:pPr>
              <a:lnSpc>
                <a:spcPct val="100000"/>
              </a:lnSpc>
            </a:pPr>
            <a:r>
              <a:rPr lang="en-US" sz="3200" dirty="0"/>
              <a:t>A NGT is inserted to prevent aspiration, minimize leakage of abdominal contents, and decompress the GIT.</a:t>
            </a:r>
          </a:p>
          <a:p>
            <a:pPr>
              <a:lnSpc>
                <a:spcPct val="100000"/>
              </a:lnSpc>
            </a:pPr>
            <a:r>
              <a:rPr lang="en-US" sz="3200" dirty="0"/>
              <a:t>Hemorrhagic shock is treated simultaneously with colloid solutions, crystalloids, or </a:t>
            </a:r>
            <a:r>
              <a:rPr lang="en-US" sz="3200" dirty="0" err="1"/>
              <a:t>bld</a:t>
            </a:r>
            <a:r>
              <a:rPr lang="en-US" sz="3200" dirty="0"/>
              <a:t>, as indicated by the </a:t>
            </a:r>
            <a:r>
              <a:rPr lang="en-US" sz="3200" dirty="0" err="1"/>
              <a:t>pt’s</a:t>
            </a:r>
            <a:r>
              <a:rPr lang="en-US" sz="3200" dirty="0"/>
              <a:t> condition.</a:t>
            </a:r>
          </a:p>
        </p:txBody>
      </p:sp>
    </p:spTree>
    <p:extLst>
      <p:ext uri="{BB962C8B-B14F-4D97-AF65-F5344CB8AC3E}">
        <p14:creationId xmlns:p14="http://schemas.microsoft.com/office/powerpoint/2010/main" val="35738181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840CA-03EC-4518-8F27-D75A74B3B1AC}"/>
              </a:ext>
            </a:extLst>
          </p:cNvPr>
          <p:cNvSpPr>
            <a:spLocks noGrp="1"/>
          </p:cNvSpPr>
          <p:nvPr>
            <p:ph type="title"/>
          </p:nvPr>
        </p:nvSpPr>
        <p:spPr>
          <a:xfrm>
            <a:off x="628650" y="365126"/>
            <a:ext cx="7886700" cy="864067"/>
          </a:xfrm>
        </p:spPr>
        <p:txBody>
          <a:bodyPr>
            <a:normAutofit/>
          </a:bodyPr>
          <a:lstStyle/>
          <a:p>
            <a:r>
              <a:rPr lang="en-US" sz="4000" b="1" dirty="0">
                <a:latin typeface="+mn-lt"/>
              </a:rPr>
              <a:t>Medical management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B18EEB01-54B1-4DFD-BE1C-35E321C3472F}"/>
              </a:ext>
            </a:extLst>
          </p:cNvPr>
          <p:cNvSpPr>
            <a:spLocks noGrp="1"/>
          </p:cNvSpPr>
          <p:nvPr>
            <p:ph idx="1"/>
          </p:nvPr>
        </p:nvSpPr>
        <p:spPr>
          <a:xfrm>
            <a:off x="643640" y="1285978"/>
            <a:ext cx="7886700" cy="5309693"/>
          </a:xfrm>
        </p:spPr>
        <p:txBody>
          <a:bodyPr>
            <a:normAutofit/>
          </a:bodyPr>
          <a:lstStyle/>
          <a:p>
            <a:pPr>
              <a:lnSpc>
                <a:spcPct val="100000"/>
              </a:lnSpc>
            </a:pPr>
            <a:r>
              <a:rPr lang="en-US" sz="3200" dirty="0"/>
              <a:t>A chest tube is inserted into the pleural space in most pts with penetrating wounds of the chest to achieve rapid and continuing re-expansion of the lungs.</a:t>
            </a:r>
          </a:p>
          <a:p>
            <a:pPr>
              <a:lnSpc>
                <a:spcPct val="100000"/>
              </a:lnSpc>
            </a:pPr>
            <a:r>
              <a:rPr lang="en-US" sz="3200" dirty="0"/>
              <a:t>If the </a:t>
            </a:r>
            <a:r>
              <a:rPr lang="en-US" sz="3200" dirty="0" err="1"/>
              <a:t>pt</a:t>
            </a:r>
            <a:r>
              <a:rPr lang="en-US" sz="3200" dirty="0"/>
              <a:t> has a penetrating wound of the heart and great vessels, the esophagus, or the tracheobronchial tree, surgical intervention is required.</a:t>
            </a:r>
          </a:p>
          <a:p>
            <a:pPr>
              <a:lnSpc>
                <a:spcPct val="100000"/>
              </a:lnSpc>
            </a:pPr>
            <a:r>
              <a:rPr lang="en-US" sz="3200" i="1" dirty="0"/>
              <a:t>Read and make notes nursing management of a </a:t>
            </a:r>
            <a:r>
              <a:rPr lang="en-US" sz="3200" i="1" dirty="0" err="1"/>
              <a:t>pt</a:t>
            </a:r>
            <a:r>
              <a:rPr lang="en-US" sz="3200" i="1" dirty="0"/>
              <a:t> on under-water seal drainage.</a:t>
            </a:r>
          </a:p>
          <a:p>
            <a:endParaRPr lang="en-US" sz="3200" dirty="0"/>
          </a:p>
        </p:txBody>
      </p:sp>
    </p:spTree>
    <p:extLst>
      <p:ext uri="{BB962C8B-B14F-4D97-AF65-F5344CB8AC3E}">
        <p14:creationId xmlns:p14="http://schemas.microsoft.com/office/powerpoint/2010/main" val="25762007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228BD-370B-4FED-83C6-ADFAC5AA4A21}"/>
              </a:ext>
            </a:extLst>
          </p:cNvPr>
          <p:cNvSpPr>
            <a:spLocks noGrp="1"/>
          </p:cNvSpPr>
          <p:nvPr>
            <p:ph type="title"/>
          </p:nvPr>
        </p:nvSpPr>
        <p:spPr>
          <a:xfrm>
            <a:off x="628650" y="365127"/>
            <a:ext cx="7886700" cy="879058"/>
          </a:xfrm>
        </p:spPr>
        <p:txBody>
          <a:bodyPr>
            <a:normAutofit/>
          </a:bodyPr>
          <a:lstStyle/>
          <a:p>
            <a:r>
              <a:rPr lang="en-US" sz="4000" b="1" dirty="0">
                <a:latin typeface="+mn-lt"/>
              </a:rPr>
              <a:t>Pneumothorax</a:t>
            </a:r>
          </a:p>
        </p:txBody>
      </p:sp>
      <p:sp>
        <p:nvSpPr>
          <p:cNvPr id="3" name="Content Placeholder 2">
            <a:extLst>
              <a:ext uri="{FF2B5EF4-FFF2-40B4-BE49-F238E27FC236}">
                <a16:creationId xmlns:a16="http://schemas.microsoft.com/office/drawing/2014/main" id="{DB638A2A-3110-40BA-A32B-F65C40FCBEB5}"/>
              </a:ext>
            </a:extLst>
          </p:cNvPr>
          <p:cNvSpPr>
            <a:spLocks noGrp="1"/>
          </p:cNvSpPr>
          <p:nvPr>
            <p:ph idx="1"/>
          </p:nvPr>
        </p:nvSpPr>
        <p:spPr>
          <a:xfrm>
            <a:off x="613659" y="1345940"/>
            <a:ext cx="7886700" cy="5039870"/>
          </a:xfrm>
        </p:spPr>
        <p:txBody>
          <a:bodyPr>
            <a:normAutofit/>
          </a:bodyPr>
          <a:lstStyle/>
          <a:p>
            <a:pPr>
              <a:lnSpc>
                <a:spcPct val="100000"/>
              </a:lnSpc>
            </a:pPr>
            <a:r>
              <a:rPr lang="en-US" sz="3200" dirty="0"/>
              <a:t>Pneumothorax occurs when the parietal or visceral pleura is breached and the pleural space is exposed to positive atmospheric pressure. </a:t>
            </a:r>
          </a:p>
          <a:p>
            <a:pPr>
              <a:lnSpc>
                <a:spcPct val="100000"/>
              </a:lnSpc>
            </a:pPr>
            <a:r>
              <a:rPr lang="en-US" sz="3200" dirty="0"/>
              <a:t>Normally the pressure in the pleural space is negative or sub atmospheric compared to atmospheric pressure; this negative pressure is required to maintain lung inflation. </a:t>
            </a:r>
          </a:p>
        </p:txBody>
      </p:sp>
    </p:spTree>
    <p:extLst>
      <p:ext uri="{BB962C8B-B14F-4D97-AF65-F5344CB8AC3E}">
        <p14:creationId xmlns:p14="http://schemas.microsoft.com/office/powerpoint/2010/main" val="2696079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D23EF-2CFB-4399-A8AE-8B6A4ECE41CA}"/>
              </a:ext>
            </a:extLst>
          </p:cNvPr>
          <p:cNvSpPr>
            <a:spLocks noGrp="1"/>
          </p:cNvSpPr>
          <p:nvPr>
            <p:ph type="title"/>
          </p:nvPr>
        </p:nvSpPr>
        <p:spPr>
          <a:xfrm>
            <a:off x="628650" y="365126"/>
            <a:ext cx="7886700" cy="864067"/>
          </a:xfrm>
        </p:spPr>
        <p:txBody>
          <a:bodyPr>
            <a:normAutofit/>
          </a:bodyPr>
          <a:lstStyle/>
          <a:p>
            <a:r>
              <a:rPr lang="en-US" sz="4000" b="1" dirty="0">
                <a:latin typeface="+mn-lt"/>
              </a:rPr>
              <a:t>Pneumothorax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0E701330-5052-47F6-93E9-DF0913C3D9C9}"/>
              </a:ext>
            </a:extLst>
          </p:cNvPr>
          <p:cNvSpPr>
            <a:spLocks noGrp="1"/>
          </p:cNvSpPr>
          <p:nvPr>
            <p:ph idx="1"/>
          </p:nvPr>
        </p:nvSpPr>
        <p:spPr>
          <a:xfrm>
            <a:off x="613659" y="1300969"/>
            <a:ext cx="7886700" cy="4351338"/>
          </a:xfrm>
        </p:spPr>
        <p:txBody>
          <a:bodyPr>
            <a:normAutofit/>
          </a:bodyPr>
          <a:lstStyle/>
          <a:p>
            <a:pPr>
              <a:lnSpc>
                <a:spcPct val="100000"/>
              </a:lnSpc>
            </a:pPr>
            <a:r>
              <a:rPr lang="en-US" sz="3200" dirty="0"/>
              <a:t>When either pleura is breached, air enters the pleural space, and the lung or a portion of it collapses. </a:t>
            </a:r>
          </a:p>
          <a:p>
            <a:pPr>
              <a:lnSpc>
                <a:spcPct val="100000"/>
              </a:lnSpc>
            </a:pPr>
            <a:r>
              <a:rPr lang="en-US" sz="3200" dirty="0"/>
              <a:t>Types of pneumothorax include; </a:t>
            </a:r>
          </a:p>
          <a:p>
            <a:pPr lvl="1">
              <a:lnSpc>
                <a:spcPct val="100000"/>
              </a:lnSpc>
            </a:pPr>
            <a:r>
              <a:rPr lang="en-US" sz="2800" dirty="0"/>
              <a:t>Simple pneumothorax</a:t>
            </a:r>
          </a:p>
          <a:p>
            <a:pPr lvl="1">
              <a:lnSpc>
                <a:spcPct val="100000"/>
              </a:lnSpc>
            </a:pPr>
            <a:r>
              <a:rPr lang="en-US" sz="2800" dirty="0"/>
              <a:t>Traumatic pneumothorax</a:t>
            </a:r>
          </a:p>
          <a:p>
            <a:pPr lvl="1">
              <a:lnSpc>
                <a:spcPct val="100000"/>
              </a:lnSpc>
            </a:pPr>
            <a:r>
              <a:rPr lang="en-US" sz="2800" dirty="0"/>
              <a:t>Tension pneumothorax</a:t>
            </a:r>
          </a:p>
          <a:p>
            <a:endParaRPr lang="en-US" sz="3200" dirty="0"/>
          </a:p>
        </p:txBody>
      </p:sp>
    </p:spTree>
    <p:extLst>
      <p:ext uri="{BB962C8B-B14F-4D97-AF65-F5344CB8AC3E}">
        <p14:creationId xmlns:p14="http://schemas.microsoft.com/office/powerpoint/2010/main" val="16620199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93C07-1765-4A0B-90A7-5DA713453C31}"/>
              </a:ext>
            </a:extLst>
          </p:cNvPr>
          <p:cNvSpPr>
            <a:spLocks noGrp="1"/>
          </p:cNvSpPr>
          <p:nvPr>
            <p:ph type="title"/>
          </p:nvPr>
        </p:nvSpPr>
        <p:spPr>
          <a:xfrm>
            <a:off x="628650" y="365126"/>
            <a:ext cx="7886700" cy="864067"/>
          </a:xfrm>
        </p:spPr>
        <p:txBody>
          <a:bodyPr>
            <a:normAutofit/>
          </a:bodyPr>
          <a:lstStyle/>
          <a:p>
            <a:r>
              <a:rPr lang="en-US" sz="4000" b="1" dirty="0">
                <a:latin typeface="+mn-lt"/>
              </a:rPr>
              <a:t>Simple pneumothorax</a:t>
            </a:r>
          </a:p>
        </p:txBody>
      </p:sp>
      <p:sp>
        <p:nvSpPr>
          <p:cNvPr id="3" name="Content Placeholder 2">
            <a:extLst>
              <a:ext uri="{FF2B5EF4-FFF2-40B4-BE49-F238E27FC236}">
                <a16:creationId xmlns:a16="http://schemas.microsoft.com/office/drawing/2014/main" id="{49AEEEB5-F071-44B8-A05F-F93F54311879}"/>
              </a:ext>
            </a:extLst>
          </p:cNvPr>
          <p:cNvSpPr>
            <a:spLocks noGrp="1"/>
          </p:cNvSpPr>
          <p:nvPr>
            <p:ph idx="1"/>
          </p:nvPr>
        </p:nvSpPr>
        <p:spPr>
          <a:xfrm>
            <a:off x="628650" y="1375919"/>
            <a:ext cx="7886700" cy="4889969"/>
          </a:xfrm>
        </p:spPr>
        <p:txBody>
          <a:bodyPr>
            <a:normAutofit/>
          </a:bodyPr>
          <a:lstStyle/>
          <a:p>
            <a:pPr>
              <a:lnSpc>
                <a:spcPct val="100000"/>
              </a:lnSpc>
            </a:pPr>
            <a:r>
              <a:rPr lang="en-US" sz="3200" dirty="0"/>
              <a:t>A simple, or spontaneous, pneumothorax occurs when air enters the pleural space through a breach of either the parietal or visceral pleura. </a:t>
            </a:r>
          </a:p>
          <a:p>
            <a:pPr>
              <a:lnSpc>
                <a:spcPct val="100000"/>
              </a:lnSpc>
            </a:pPr>
            <a:r>
              <a:rPr lang="en-US" sz="3200" dirty="0"/>
              <a:t>Most commonly this occurs as air enters the pleural space through the rupture of a bleb or a bronchopleural fistula.</a:t>
            </a:r>
          </a:p>
        </p:txBody>
      </p:sp>
    </p:spTree>
    <p:extLst>
      <p:ext uri="{BB962C8B-B14F-4D97-AF65-F5344CB8AC3E}">
        <p14:creationId xmlns:p14="http://schemas.microsoft.com/office/powerpoint/2010/main" val="22223076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5FF4D-CB7F-481D-85CB-114EA39A07CC}"/>
              </a:ext>
            </a:extLst>
          </p:cNvPr>
          <p:cNvSpPr>
            <a:spLocks noGrp="1"/>
          </p:cNvSpPr>
          <p:nvPr>
            <p:ph type="title"/>
          </p:nvPr>
        </p:nvSpPr>
        <p:spPr>
          <a:xfrm>
            <a:off x="628650" y="365127"/>
            <a:ext cx="7886700" cy="954008"/>
          </a:xfrm>
        </p:spPr>
        <p:txBody>
          <a:bodyPr>
            <a:normAutofit/>
          </a:bodyPr>
          <a:lstStyle/>
          <a:p>
            <a:r>
              <a:rPr lang="en-US" sz="4000" b="1" dirty="0">
                <a:latin typeface="+mn-lt"/>
              </a:rPr>
              <a:t>Traumatic pneumothorax</a:t>
            </a:r>
          </a:p>
        </p:txBody>
      </p:sp>
      <p:sp>
        <p:nvSpPr>
          <p:cNvPr id="3" name="Content Placeholder 2">
            <a:extLst>
              <a:ext uri="{FF2B5EF4-FFF2-40B4-BE49-F238E27FC236}">
                <a16:creationId xmlns:a16="http://schemas.microsoft.com/office/drawing/2014/main" id="{32DC31E7-F3BE-4DBA-A6DD-28768CC98E6D}"/>
              </a:ext>
            </a:extLst>
          </p:cNvPr>
          <p:cNvSpPr>
            <a:spLocks noGrp="1"/>
          </p:cNvSpPr>
          <p:nvPr>
            <p:ph idx="1"/>
          </p:nvPr>
        </p:nvSpPr>
        <p:spPr>
          <a:xfrm>
            <a:off x="628650" y="1315958"/>
            <a:ext cx="7960714" cy="5084842"/>
          </a:xfrm>
        </p:spPr>
        <p:txBody>
          <a:bodyPr>
            <a:normAutofit/>
          </a:bodyPr>
          <a:lstStyle/>
          <a:p>
            <a:pPr>
              <a:lnSpc>
                <a:spcPct val="100000"/>
              </a:lnSpc>
            </a:pPr>
            <a:r>
              <a:rPr lang="en-US" sz="3200" dirty="0"/>
              <a:t>Occurs when air escapes from a laceration in the lung itself and enters the pleural space or enters the pleural space through a wound in the chest wall. </a:t>
            </a:r>
          </a:p>
          <a:p>
            <a:pPr>
              <a:lnSpc>
                <a:spcPct val="100000"/>
              </a:lnSpc>
            </a:pPr>
            <a:r>
              <a:rPr lang="en-US" sz="3200" dirty="0"/>
              <a:t>It can occur with blunt trauma (</a:t>
            </a:r>
            <a:r>
              <a:rPr lang="en-US" sz="3200" dirty="0" err="1"/>
              <a:t>eg</a:t>
            </a:r>
            <a:r>
              <a:rPr lang="en-US" sz="3200" dirty="0"/>
              <a:t>, rib fractures) or penetrating chest trauma. </a:t>
            </a:r>
          </a:p>
          <a:p>
            <a:pPr>
              <a:lnSpc>
                <a:spcPct val="100000"/>
              </a:lnSpc>
            </a:pPr>
            <a:r>
              <a:rPr lang="en-US" sz="3200" dirty="0"/>
              <a:t>It may also occur from abdominal trauma (</a:t>
            </a:r>
            <a:r>
              <a:rPr lang="en-US" sz="3200" dirty="0" err="1"/>
              <a:t>eg</a:t>
            </a:r>
            <a:r>
              <a:rPr lang="en-US" sz="3200" dirty="0"/>
              <a:t>, stab wounds or gunshot wounds to the abdomen) and from diaphragmatic tears.</a:t>
            </a:r>
          </a:p>
        </p:txBody>
      </p:sp>
    </p:spTree>
    <p:extLst>
      <p:ext uri="{BB962C8B-B14F-4D97-AF65-F5344CB8AC3E}">
        <p14:creationId xmlns:p14="http://schemas.microsoft.com/office/powerpoint/2010/main" val="5248069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9FD32-D13E-4B6B-B0F0-1418A0494E34}"/>
              </a:ext>
            </a:extLst>
          </p:cNvPr>
          <p:cNvSpPr>
            <a:spLocks noGrp="1"/>
          </p:cNvSpPr>
          <p:nvPr>
            <p:ph type="title"/>
          </p:nvPr>
        </p:nvSpPr>
        <p:spPr>
          <a:xfrm>
            <a:off x="628650" y="365126"/>
            <a:ext cx="7886700" cy="819097"/>
          </a:xfrm>
        </p:spPr>
        <p:txBody>
          <a:bodyPr>
            <a:normAutofit/>
          </a:bodyPr>
          <a:lstStyle/>
          <a:p>
            <a:r>
              <a:rPr lang="en-US" sz="4000" b="1" dirty="0">
                <a:latin typeface="+mn-lt"/>
              </a:rPr>
              <a:t>Traumatic pneumothorax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95EC852B-12F7-4D1B-9D0E-954EA99573CE}"/>
              </a:ext>
            </a:extLst>
          </p:cNvPr>
          <p:cNvSpPr>
            <a:spLocks noGrp="1"/>
          </p:cNvSpPr>
          <p:nvPr>
            <p:ph idx="1"/>
          </p:nvPr>
        </p:nvSpPr>
        <p:spPr>
          <a:xfrm>
            <a:off x="628650" y="1345938"/>
            <a:ext cx="7886700" cy="4740069"/>
          </a:xfrm>
        </p:spPr>
        <p:txBody>
          <a:bodyPr>
            <a:noAutofit/>
          </a:bodyPr>
          <a:lstStyle/>
          <a:p>
            <a:pPr>
              <a:lnSpc>
                <a:spcPct val="100000"/>
              </a:lnSpc>
            </a:pPr>
            <a:r>
              <a:rPr lang="en-US" sz="3200" dirty="0"/>
              <a:t>May also occur with invasive thoracic procedures in which the pleura is inadvertently punctured.</a:t>
            </a:r>
          </a:p>
          <a:p>
            <a:pPr>
              <a:lnSpc>
                <a:spcPct val="100000"/>
              </a:lnSpc>
            </a:pPr>
            <a:r>
              <a:rPr lang="en-US" sz="3200" dirty="0"/>
              <a:t>Traumatic pneumothorax resulting from major injury to the chest is often accompanied by hemothorax.</a:t>
            </a:r>
          </a:p>
        </p:txBody>
      </p:sp>
    </p:spTree>
    <p:extLst>
      <p:ext uri="{BB962C8B-B14F-4D97-AF65-F5344CB8AC3E}">
        <p14:creationId xmlns:p14="http://schemas.microsoft.com/office/powerpoint/2010/main" val="3391025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42785"/>
          </a:xfrm>
        </p:spPr>
        <p:txBody>
          <a:bodyPr/>
          <a:lstStyle/>
          <a:p>
            <a:r>
              <a:rPr lang="en-US" b="1" dirty="0"/>
              <a:t>Introduction</a:t>
            </a:r>
          </a:p>
        </p:txBody>
      </p:sp>
      <p:sp>
        <p:nvSpPr>
          <p:cNvPr id="3" name="Content Placeholder 2"/>
          <p:cNvSpPr>
            <a:spLocks noGrp="1"/>
          </p:cNvSpPr>
          <p:nvPr>
            <p:ph idx="1"/>
          </p:nvPr>
        </p:nvSpPr>
        <p:spPr>
          <a:xfrm>
            <a:off x="628650" y="1128889"/>
            <a:ext cx="7886700" cy="5048074"/>
          </a:xfrm>
        </p:spPr>
        <p:txBody>
          <a:bodyPr>
            <a:normAutofit/>
          </a:bodyPr>
          <a:lstStyle/>
          <a:p>
            <a:pPr algn="just"/>
            <a:r>
              <a:rPr lang="en-US" dirty="0"/>
              <a:t>Lung or pulmonary disorders may be classified as </a:t>
            </a:r>
            <a:r>
              <a:rPr lang="en-US" b="1" dirty="0"/>
              <a:t>restrictive</a:t>
            </a:r>
            <a:r>
              <a:rPr lang="en-US" dirty="0"/>
              <a:t> lung disease or </a:t>
            </a:r>
            <a:r>
              <a:rPr lang="en-US" b="1" dirty="0"/>
              <a:t>obstructive </a:t>
            </a:r>
            <a:r>
              <a:rPr lang="en-US" dirty="0"/>
              <a:t>lung disease.</a:t>
            </a:r>
          </a:p>
          <a:p>
            <a:pPr algn="just"/>
            <a:r>
              <a:rPr lang="en-US" dirty="0"/>
              <a:t>People with restrictive lung disease </a:t>
            </a:r>
            <a:r>
              <a:rPr lang="en-US" u="sng" dirty="0"/>
              <a:t>have difficulty fully expanding their lungs with air.</a:t>
            </a:r>
          </a:p>
          <a:p>
            <a:pPr algn="just"/>
            <a:r>
              <a:rPr lang="en-US" b="1" dirty="0"/>
              <a:t>Obstructive lung </a:t>
            </a:r>
            <a:r>
              <a:rPr lang="en-US" dirty="0"/>
              <a:t>diseases include conditions that </a:t>
            </a:r>
            <a:r>
              <a:rPr lang="en-US" u="sng" dirty="0"/>
              <a:t>make it hard to exhale all the air in the lungs</a:t>
            </a:r>
            <a:endParaRPr lang="en-US" dirty="0"/>
          </a:p>
          <a:p>
            <a:pPr algn="just"/>
            <a:r>
              <a:rPr lang="en-US" dirty="0"/>
              <a:t>Obstructive and restrictive lung disease share the same main symptom: </a:t>
            </a:r>
          </a:p>
          <a:p>
            <a:pPr lvl="1" algn="just"/>
            <a:r>
              <a:rPr lang="en-US" i="1" dirty="0"/>
              <a:t>Shortness of breath with exertion.</a:t>
            </a:r>
          </a:p>
          <a:p>
            <a:endParaRPr lang="en-US" dirty="0"/>
          </a:p>
        </p:txBody>
      </p:sp>
    </p:spTree>
    <p:extLst>
      <p:ext uri="{BB962C8B-B14F-4D97-AF65-F5344CB8AC3E}">
        <p14:creationId xmlns:p14="http://schemas.microsoft.com/office/powerpoint/2010/main" val="422801791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60F19-920C-4132-A356-907E387880DB}"/>
              </a:ext>
            </a:extLst>
          </p:cNvPr>
          <p:cNvSpPr>
            <a:spLocks noGrp="1"/>
          </p:cNvSpPr>
          <p:nvPr>
            <p:ph type="title"/>
          </p:nvPr>
        </p:nvSpPr>
        <p:spPr>
          <a:xfrm>
            <a:off x="628650" y="365126"/>
            <a:ext cx="7886700" cy="864067"/>
          </a:xfrm>
        </p:spPr>
        <p:txBody>
          <a:bodyPr>
            <a:normAutofit/>
          </a:bodyPr>
          <a:lstStyle/>
          <a:p>
            <a:r>
              <a:rPr lang="en-US" sz="4000" b="1" dirty="0">
                <a:latin typeface="+mn-lt"/>
              </a:rPr>
              <a:t>Traumatic pneumothorax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E9A9E6DF-4DA4-44D4-87DA-0BCA950110DD}"/>
              </a:ext>
            </a:extLst>
          </p:cNvPr>
          <p:cNvSpPr>
            <a:spLocks noGrp="1"/>
          </p:cNvSpPr>
          <p:nvPr>
            <p:ph idx="1"/>
          </p:nvPr>
        </p:nvSpPr>
        <p:spPr>
          <a:xfrm>
            <a:off x="628650" y="1330950"/>
            <a:ext cx="7886700" cy="4695096"/>
          </a:xfrm>
        </p:spPr>
        <p:txBody>
          <a:bodyPr>
            <a:normAutofit/>
          </a:bodyPr>
          <a:lstStyle/>
          <a:p>
            <a:pPr>
              <a:lnSpc>
                <a:spcPct val="100000"/>
              </a:lnSpc>
            </a:pPr>
            <a:r>
              <a:rPr lang="en-US" sz="3200" dirty="0"/>
              <a:t>Chest surgery can also cause traumatic pneumothorax </a:t>
            </a:r>
          </a:p>
          <a:p>
            <a:pPr>
              <a:lnSpc>
                <a:spcPct val="100000"/>
              </a:lnSpc>
            </a:pPr>
            <a:r>
              <a:rPr lang="en-US" sz="3200" dirty="0"/>
              <a:t>Open pneumothorax is one form of traumatic pneumothorax.</a:t>
            </a:r>
          </a:p>
          <a:p>
            <a:pPr lvl="1">
              <a:lnSpc>
                <a:spcPct val="100000"/>
              </a:lnSpc>
            </a:pPr>
            <a:r>
              <a:rPr lang="en-US" sz="2800" dirty="0"/>
              <a:t>It occurs when a wound in the chest wall is large enough to allow air to pass freely in and out of the thoracic cavity with each attempted respiration.</a:t>
            </a:r>
          </a:p>
        </p:txBody>
      </p:sp>
    </p:spTree>
    <p:extLst>
      <p:ext uri="{BB962C8B-B14F-4D97-AF65-F5344CB8AC3E}">
        <p14:creationId xmlns:p14="http://schemas.microsoft.com/office/powerpoint/2010/main" val="29745447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37DAE-1FDB-4359-8803-E210A54D4F76}"/>
              </a:ext>
            </a:extLst>
          </p:cNvPr>
          <p:cNvSpPr>
            <a:spLocks noGrp="1"/>
          </p:cNvSpPr>
          <p:nvPr>
            <p:ph type="title"/>
          </p:nvPr>
        </p:nvSpPr>
        <p:spPr>
          <a:xfrm>
            <a:off x="628650" y="365127"/>
            <a:ext cx="7886700" cy="894048"/>
          </a:xfrm>
        </p:spPr>
        <p:txBody>
          <a:bodyPr>
            <a:normAutofit/>
          </a:bodyPr>
          <a:lstStyle/>
          <a:p>
            <a:r>
              <a:rPr lang="en-US" sz="4000" b="1" dirty="0">
                <a:latin typeface="+mn-lt"/>
              </a:rPr>
              <a:t>Tension pneumothorax</a:t>
            </a:r>
          </a:p>
        </p:txBody>
      </p:sp>
      <p:sp>
        <p:nvSpPr>
          <p:cNvPr id="3" name="Content Placeholder 2">
            <a:extLst>
              <a:ext uri="{FF2B5EF4-FFF2-40B4-BE49-F238E27FC236}">
                <a16:creationId xmlns:a16="http://schemas.microsoft.com/office/drawing/2014/main" id="{16CFADBD-9AE0-4620-9F5D-340DDF24403B}"/>
              </a:ext>
            </a:extLst>
          </p:cNvPr>
          <p:cNvSpPr>
            <a:spLocks noGrp="1"/>
          </p:cNvSpPr>
          <p:nvPr>
            <p:ph idx="1"/>
          </p:nvPr>
        </p:nvSpPr>
        <p:spPr>
          <a:xfrm>
            <a:off x="613659" y="1315958"/>
            <a:ext cx="7886700" cy="5069851"/>
          </a:xfrm>
        </p:spPr>
        <p:txBody>
          <a:bodyPr/>
          <a:lstStyle/>
          <a:p>
            <a:pPr>
              <a:lnSpc>
                <a:spcPct val="100000"/>
              </a:lnSpc>
            </a:pPr>
            <a:r>
              <a:rPr lang="en-US" dirty="0"/>
              <a:t>Develops when a lung or chest wall injury is such that it allows air into the pleural space but not out of it (a one-way valve).</a:t>
            </a:r>
          </a:p>
          <a:p>
            <a:pPr>
              <a:lnSpc>
                <a:spcPct val="100000"/>
              </a:lnSpc>
            </a:pPr>
            <a:r>
              <a:rPr lang="en-US" dirty="0"/>
              <a:t>As result, air accumulates and compresses the lung, eventually shifting the mediastinum, compressing the contralateral lung and increasing intrathoracic pressure enough to decrease venous return to the heart, causing shock.</a:t>
            </a:r>
          </a:p>
          <a:p>
            <a:pPr>
              <a:lnSpc>
                <a:spcPct val="100000"/>
              </a:lnSpc>
            </a:pPr>
            <a:r>
              <a:rPr lang="en-US" dirty="0"/>
              <a:t>Caused by mechanical ventilation, simple pneumothorax, failed central venous circulation.</a:t>
            </a:r>
          </a:p>
        </p:txBody>
      </p:sp>
    </p:spTree>
    <p:extLst>
      <p:ext uri="{BB962C8B-B14F-4D97-AF65-F5344CB8AC3E}">
        <p14:creationId xmlns:p14="http://schemas.microsoft.com/office/powerpoint/2010/main" val="10800217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1BB4B-A5F7-4733-B607-76A7E9D2F255}"/>
              </a:ext>
            </a:extLst>
          </p:cNvPr>
          <p:cNvSpPr>
            <a:spLocks noGrp="1"/>
          </p:cNvSpPr>
          <p:nvPr>
            <p:ph type="title"/>
          </p:nvPr>
        </p:nvSpPr>
        <p:spPr>
          <a:xfrm>
            <a:off x="628650" y="365127"/>
            <a:ext cx="7886700" cy="939018"/>
          </a:xfrm>
        </p:spPr>
        <p:txBody>
          <a:bodyPr>
            <a:normAutofit/>
          </a:bodyPr>
          <a:lstStyle/>
          <a:p>
            <a:r>
              <a:rPr lang="en-US" sz="4000" b="1" dirty="0">
                <a:latin typeface="+mn-lt"/>
              </a:rPr>
              <a:t>Clinical manifestations</a:t>
            </a:r>
          </a:p>
        </p:txBody>
      </p:sp>
      <p:sp>
        <p:nvSpPr>
          <p:cNvPr id="3" name="Content Placeholder 2">
            <a:extLst>
              <a:ext uri="{FF2B5EF4-FFF2-40B4-BE49-F238E27FC236}">
                <a16:creationId xmlns:a16="http://schemas.microsoft.com/office/drawing/2014/main" id="{1128327F-10CF-43B5-AAD7-EF584F99E22B}"/>
              </a:ext>
            </a:extLst>
          </p:cNvPr>
          <p:cNvSpPr>
            <a:spLocks noGrp="1"/>
          </p:cNvSpPr>
          <p:nvPr>
            <p:ph idx="1"/>
          </p:nvPr>
        </p:nvSpPr>
        <p:spPr>
          <a:xfrm>
            <a:off x="628650" y="1345938"/>
            <a:ext cx="7886700" cy="5219754"/>
          </a:xfrm>
        </p:spPr>
        <p:txBody>
          <a:bodyPr>
            <a:noAutofit/>
          </a:bodyPr>
          <a:lstStyle/>
          <a:p>
            <a:pPr>
              <a:lnSpc>
                <a:spcPct val="100000"/>
              </a:lnSpc>
            </a:pPr>
            <a:r>
              <a:rPr lang="en-US" sz="3200" dirty="0"/>
              <a:t>Pain is usually sudden and may be pleuritic.</a:t>
            </a:r>
          </a:p>
          <a:p>
            <a:pPr>
              <a:lnSpc>
                <a:spcPct val="100000"/>
              </a:lnSpc>
            </a:pPr>
            <a:r>
              <a:rPr lang="en-US" sz="3200" dirty="0"/>
              <a:t>Tachypnea</a:t>
            </a:r>
          </a:p>
          <a:p>
            <a:pPr>
              <a:lnSpc>
                <a:spcPct val="100000"/>
              </a:lnSpc>
            </a:pPr>
            <a:r>
              <a:rPr lang="en-US" sz="3200" dirty="0"/>
              <a:t>If the pneumothorax is large and the lung collapses totally, acute respiratory distress occurs. The patient is anxious, has dyspnea and air hunger, has increased use of the accessory muscles, and may develop central cyanosis from severe hypoxemia.</a:t>
            </a:r>
          </a:p>
          <a:p>
            <a:pPr>
              <a:lnSpc>
                <a:spcPct val="100000"/>
              </a:lnSpc>
            </a:pPr>
            <a:r>
              <a:rPr lang="en-US" sz="3200" dirty="0"/>
              <a:t>Decreased or absent breath sounds</a:t>
            </a:r>
          </a:p>
          <a:p>
            <a:endParaRPr lang="en-US" sz="3200" dirty="0"/>
          </a:p>
        </p:txBody>
      </p:sp>
    </p:spTree>
    <p:extLst>
      <p:ext uri="{BB962C8B-B14F-4D97-AF65-F5344CB8AC3E}">
        <p14:creationId xmlns:p14="http://schemas.microsoft.com/office/powerpoint/2010/main" val="221963109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0852F-4BCB-447D-9490-7CA74E4F460A}"/>
              </a:ext>
            </a:extLst>
          </p:cNvPr>
          <p:cNvSpPr>
            <a:spLocks noGrp="1"/>
          </p:cNvSpPr>
          <p:nvPr>
            <p:ph type="title"/>
          </p:nvPr>
        </p:nvSpPr>
        <p:spPr>
          <a:xfrm>
            <a:off x="628650" y="365126"/>
            <a:ext cx="7886700" cy="834087"/>
          </a:xfrm>
        </p:spPr>
        <p:txBody>
          <a:bodyPr>
            <a:normAutofit/>
          </a:bodyPr>
          <a:lstStyle/>
          <a:p>
            <a:r>
              <a:rPr lang="en-US" sz="4000" b="1" dirty="0">
                <a:latin typeface="+mn-lt"/>
              </a:rPr>
              <a:t>Clinical manifestations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AC65E3A5-D218-4038-8482-24B8DB47A9E5}"/>
              </a:ext>
            </a:extLst>
          </p:cNvPr>
          <p:cNvSpPr>
            <a:spLocks noGrp="1"/>
          </p:cNvSpPr>
          <p:nvPr>
            <p:ph idx="1"/>
          </p:nvPr>
        </p:nvSpPr>
        <p:spPr>
          <a:xfrm>
            <a:off x="658631" y="1315959"/>
            <a:ext cx="7886700" cy="4994900"/>
          </a:xfrm>
        </p:spPr>
        <p:txBody>
          <a:bodyPr>
            <a:normAutofit/>
          </a:bodyPr>
          <a:lstStyle/>
          <a:p>
            <a:pPr>
              <a:lnSpc>
                <a:spcPct val="100000"/>
              </a:lnSpc>
            </a:pPr>
            <a:r>
              <a:rPr lang="en-US" sz="3200" dirty="0"/>
              <a:t>Tension pneumothorax is characterized by;</a:t>
            </a:r>
          </a:p>
          <a:p>
            <a:pPr lvl="1">
              <a:lnSpc>
                <a:spcPct val="100000"/>
              </a:lnSpc>
            </a:pPr>
            <a:r>
              <a:rPr lang="en-US" sz="2800" dirty="0"/>
              <a:t>Air hunger </a:t>
            </a:r>
          </a:p>
          <a:p>
            <a:pPr lvl="1">
              <a:lnSpc>
                <a:spcPct val="100000"/>
              </a:lnSpc>
            </a:pPr>
            <a:r>
              <a:rPr lang="en-US" sz="2800" dirty="0"/>
              <a:t>Agitation</a:t>
            </a:r>
          </a:p>
          <a:p>
            <a:pPr lvl="1">
              <a:lnSpc>
                <a:spcPct val="100000"/>
              </a:lnSpc>
            </a:pPr>
            <a:r>
              <a:rPr lang="en-US" sz="2800" dirty="0"/>
              <a:t>Increasing hypoxemia </a:t>
            </a:r>
          </a:p>
          <a:p>
            <a:pPr lvl="1">
              <a:lnSpc>
                <a:spcPct val="100000"/>
              </a:lnSpc>
            </a:pPr>
            <a:r>
              <a:rPr lang="en-US" sz="2800" dirty="0"/>
              <a:t>Central cyanosis </a:t>
            </a:r>
          </a:p>
          <a:p>
            <a:pPr lvl="1">
              <a:lnSpc>
                <a:spcPct val="100000"/>
              </a:lnSpc>
            </a:pPr>
            <a:r>
              <a:rPr lang="en-US" sz="2800" dirty="0"/>
              <a:t>Hypotension</a:t>
            </a:r>
          </a:p>
          <a:p>
            <a:pPr lvl="1">
              <a:lnSpc>
                <a:spcPct val="100000"/>
              </a:lnSpc>
            </a:pPr>
            <a:r>
              <a:rPr lang="en-US" sz="2800" dirty="0"/>
              <a:t>Tachycardia </a:t>
            </a:r>
          </a:p>
          <a:p>
            <a:pPr lvl="1">
              <a:lnSpc>
                <a:spcPct val="100000"/>
              </a:lnSpc>
            </a:pPr>
            <a:r>
              <a:rPr lang="en-US" sz="2800" dirty="0"/>
              <a:t>Profuse diaphoresis</a:t>
            </a:r>
          </a:p>
        </p:txBody>
      </p:sp>
    </p:spTree>
    <p:extLst>
      <p:ext uri="{BB962C8B-B14F-4D97-AF65-F5344CB8AC3E}">
        <p14:creationId xmlns:p14="http://schemas.microsoft.com/office/powerpoint/2010/main" val="9914388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F812B-6C1F-4F00-AC4C-917428AB8C29}"/>
              </a:ext>
            </a:extLst>
          </p:cNvPr>
          <p:cNvSpPr>
            <a:spLocks noGrp="1"/>
          </p:cNvSpPr>
          <p:nvPr>
            <p:ph type="title"/>
          </p:nvPr>
        </p:nvSpPr>
        <p:spPr>
          <a:xfrm>
            <a:off x="628650" y="365127"/>
            <a:ext cx="7886700" cy="924028"/>
          </a:xfrm>
        </p:spPr>
        <p:txBody>
          <a:bodyPr>
            <a:normAutofit/>
          </a:bodyPr>
          <a:lstStyle/>
          <a:p>
            <a:r>
              <a:rPr lang="en-US" sz="4000" b="1" dirty="0">
                <a:latin typeface="+mn-lt"/>
              </a:rPr>
              <a:t>Medical management</a:t>
            </a:r>
          </a:p>
        </p:txBody>
      </p:sp>
      <p:sp>
        <p:nvSpPr>
          <p:cNvPr id="3" name="Content Placeholder 2">
            <a:extLst>
              <a:ext uri="{FF2B5EF4-FFF2-40B4-BE49-F238E27FC236}">
                <a16:creationId xmlns:a16="http://schemas.microsoft.com/office/drawing/2014/main" id="{F149627E-B093-40E6-91DD-12EF0F5EE294}"/>
              </a:ext>
            </a:extLst>
          </p:cNvPr>
          <p:cNvSpPr>
            <a:spLocks noGrp="1"/>
          </p:cNvSpPr>
          <p:nvPr>
            <p:ph idx="1"/>
          </p:nvPr>
        </p:nvSpPr>
        <p:spPr>
          <a:xfrm>
            <a:off x="628650" y="1360929"/>
            <a:ext cx="7886700" cy="5129812"/>
          </a:xfrm>
        </p:spPr>
        <p:txBody>
          <a:bodyPr>
            <a:noAutofit/>
          </a:bodyPr>
          <a:lstStyle/>
          <a:p>
            <a:r>
              <a:rPr lang="en-US" sz="3200" dirty="0"/>
              <a:t>Medical management of pneumothorax depends on its cause and severity. </a:t>
            </a:r>
          </a:p>
          <a:p>
            <a:r>
              <a:rPr lang="en-US" sz="3200" dirty="0"/>
              <a:t>The goal of treatment is to evacuate the air or </a:t>
            </a:r>
            <a:r>
              <a:rPr lang="en-US" sz="3200" dirty="0" err="1"/>
              <a:t>bld</a:t>
            </a:r>
            <a:r>
              <a:rPr lang="en-US" sz="3200" dirty="0"/>
              <a:t> from the pleural space.</a:t>
            </a:r>
          </a:p>
          <a:p>
            <a:r>
              <a:rPr lang="en-US" sz="3200" dirty="0"/>
              <a:t>A chest tube connected to water-seal drainage is inserted to drain the fluid and air</a:t>
            </a:r>
          </a:p>
          <a:p>
            <a:r>
              <a:rPr lang="en-US" sz="3200" dirty="0"/>
              <a:t>In traumatic open pneumothorax, anything may be used that is large enough to fill the chest wound—a towel, a handkerchief, or the heel of the hand.</a:t>
            </a:r>
          </a:p>
        </p:txBody>
      </p:sp>
    </p:spTree>
    <p:extLst>
      <p:ext uri="{BB962C8B-B14F-4D97-AF65-F5344CB8AC3E}">
        <p14:creationId xmlns:p14="http://schemas.microsoft.com/office/powerpoint/2010/main" val="33999698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DF709-ECC7-4E57-B781-F682FF28F7A7}"/>
              </a:ext>
            </a:extLst>
          </p:cNvPr>
          <p:cNvSpPr>
            <a:spLocks noGrp="1"/>
          </p:cNvSpPr>
          <p:nvPr>
            <p:ph type="title"/>
          </p:nvPr>
        </p:nvSpPr>
        <p:spPr>
          <a:xfrm>
            <a:off x="628650" y="365127"/>
            <a:ext cx="7886700" cy="879058"/>
          </a:xfrm>
        </p:spPr>
        <p:txBody>
          <a:bodyPr>
            <a:normAutofit/>
          </a:bodyPr>
          <a:lstStyle/>
          <a:p>
            <a:r>
              <a:rPr lang="en-US" sz="4000" b="1" dirty="0">
                <a:latin typeface="+mn-lt"/>
              </a:rPr>
              <a:t>Medical management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A7B7BA1F-5DD8-40BF-9D78-F288595FE05A}"/>
              </a:ext>
            </a:extLst>
          </p:cNvPr>
          <p:cNvSpPr>
            <a:spLocks noGrp="1"/>
          </p:cNvSpPr>
          <p:nvPr>
            <p:ph idx="1"/>
          </p:nvPr>
        </p:nvSpPr>
        <p:spPr>
          <a:xfrm>
            <a:off x="598669" y="1330949"/>
            <a:ext cx="7886700" cy="4351338"/>
          </a:xfrm>
        </p:spPr>
        <p:txBody>
          <a:bodyPr>
            <a:normAutofit/>
          </a:bodyPr>
          <a:lstStyle/>
          <a:p>
            <a:r>
              <a:rPr lang="en-US" sz="3200" dirty="0"/>
              <a:t>Antibiotics usually are prescribed to combat infection from contamination.</a:t>
            </a:r>
          </a:p>
          <a:p>
            <a:r>
              <a:rPr lang="en-US" sz="3200" dirty="0"/>
              <a:t>The pleural cavity can be decompressed by needle aspiration (thoracentesis)</a:t>
            </a:r>
          </a:p>
          <a:p>
            <a:r>
              <a:rPr lang="en-US" sz="3200" dirty="0"/>
              <a:t>In severe cases, thoracotomy can be done.</a:t>
            </a:r>
          </a:p>
        </p:txBody>
      </p:sp>
    </p:spTree>
    <p:extLst>
      <p:ext uri="{BB962C8B-B14F-4D97-AF65-F5344CB8AC3E}">
        <p14:creationId xmlns:p14="http://schemas.microsoft.com/office/powerpoint/2010/main" val="21214924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DC117-205D-41E1-B980-BB3D050FB134}"/>
              </a:ext>
            </a:extLst>
          </p:cNvPr>
          <p:cNvSpPr>
            <a:spLocks noGrp="1"/>
          </p:cNvSpPr>
          <p:nvPr>
            <p:ph type="title"/>
          </p:nvPr>
        </p:nvSpPr>
        <p:spPr>
          <a:xfrm>
            <a:off x="628650" y="365126"/>
            <a:ext cx="7886700" cy="819097"/>
          </a:xfrm>
        </p:spPr>
        <p:txBody>
          <a:bodyPr>
            <a:normAutofit/>
          </a:bodyPr>
          <a:lstStyle/>
          <a:p>
            <a:r>
              <a:rPr lang="en-US" sz="4000" b="1" dirty="0">
                <a:latin typeface="+mn-lt"/>
              </a:rPr>
              <a:t>Tension pneumothorax mgt</a:t>
            </a:r>
          </a:p>
        </p:txBody>
      </p:sp>
      <p:sp>
        <p:nvSpPr>
          <p:cNvPr id="3" name="Content Placeholder 2">
            <a:extLst>
              <a:ext uri="{FF2B5EF4-FFF2-40B4-BE49-F238E27FC236}">
                <a16:creationId xmlns:a16="http://schemas.microsoft.com/office/drawing/2014/main" id="{6C7D68E0-1D38-42CE-888B-0E884E12D9C2}"/>
              </a:ext>
            </a:extLst>
          </p:cNvPr>
          <p:cNvSpPr>
            <a:spLocks noGrp="1"/>
          </p:cNvSpPr>
          <p:nvPr>
            <p:ph idx="1"/>
          </p:nvPr>
        </p:nvSpPr>
        <p:spPr>
          <a:xfrm>
            <a:off x="643640" y="1255997"/>
            <a:ext cx="7886700" cy="5054861"/>
          </a:xfrm>
        </p:spPr>
        <p:txBody>
          <a:bodyPr>
            <a:normAutofit/>
          </a:bodyPr>
          <a:lstStyle/>
          <a:p>
            <a:pPr>
              <a:lnSpc>
                <a:spcPct val="100000"/>
              </a:lnSpc>
            </a:pPr>
            <a:r>
              <a:rPr lang="en-US" sz="3200" dirty="0"/>
              <a:t>Administration of  high concentration supplemental oxygen to treat the hypoxemia</a:t>
            </a:r>
          </a:p>
          <a:p>
            <a:pPr>
              <a:lnSpc>
                <a:spcPct val="100000"/>
              </a:lnSpc>
            </a:pPr>
            <a:r>
              <a:rPr lang="en-US" sz="3200" dirty="0"/>
              <a:t>Pulse oximetry should be used to monitor oxygen saturation.</a:t>
            </a:r>
          </a:p>
          <a:p>
            <a:pPr>
              <a:lnSpc>
                <a:spcPct val="100000"/>
              </a:lnSpc>
            </a:pPr>
            <a:r>
              <a:rPr lang="en-US" sz="3200" dirty="0"/>
              <a:t>Large-bore needle (14-gauge) should be inserted at the second intercostal space, midclavicular line on the affected side. This relieves the pressure and vents the positive pressure to the external environment. </a:t>
            </a:r>
          </a:p>
        </p:txBody>
      </p:sp>
    </p:spTree>
    <p:extLst>
      <p:ext uri="{BB962C8B-B14F-4D97-AF65-F5344CB8AC3E}">
        <p14:creationId xmlns:p14="http://schemas.microsoft.com/office/powerpoint/2010/main" val="120727664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F2914-D638-4E3D-9D4B-3BF49FB79353}"/>
              </a:ext>
            </a:extLst>
          </p:cNvPr>
          <p:cNvSpPr>
            <a:spLocks noGrp="1"/>
          </p:cNvSpPr>
          <p:nvPr>
            <p:ph type="title"/>
          </p:nvPr>
        </p:nvSpPr>
        <p:spPr>
          <a:xfrm>
            <a:off x="628650" y="365127"/>
            <a:ext cx="7886700" cy="894048"/>
          </a:xfrm>
        </p:spPr>
        <p:txBody>
          <a:bodyPr>
            <a:normAutofit/>
          </a:bodyPr>
          <a:lstStyle/>
          <a:p>
            <a:r>
              <a:rPr lang="en-US" sz="4000" b="1" dirty="0">
                <a:latin typeface="+mn-lt"/>
              </a:rPr>
              <a:t>Tension pneumothorax mgt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42E6E102-83E3-468D-AFD5-15A0348CD614}"/>
              </a:ext>
            </a:extLst>
          </p:cNvPr>
          <p:cNvSpPr>
            <a:spLocks noGrp="1"/>
          </p:cNvSpPr>
          <p:nvPr>
            <p:ph idx="1"/>
          </p:nvPr>
        </p:nvSpPr>
        <p:spPr>
          <a:xfrm>
            <a:off x="628650" y="1375920"/>
            <a:ext cx="7886700" cy="5204762"/>
          </a:xfrm>
        </p:spPr>
        <p:txBody>
          <a:bodyPr>
            <a:normAutofit/>
          </a:bodyPr>
          <a:lstStyle/>
          <a:p>
            <a:r>
              <a:rPr lang="en-US" sz="3200" dirty="0"/>
              <a:t>A chest tube is then inserted and connected to suction to remove the remaining air and fluid, re-establish the negative pressure, and re-expand the lung. </a:t>
            </a:r>
          </a:p>
          <a:p>
            <a:r>
              <a:rPr lang="en-US" sz="3200" dirty="0"/>
              <a:t>If the lung re-expands and air leakage from the lung parenchyma stops, further drainage may be unnecessary. </a:t>
            </a:r>
          </a:p>
          <a:p>
            <a:r>
              <a:rPr lang="en-US" sz="3200" dirty="0"/>
              <a:t>If a prolonged air leak continues despite chest tube drainage to underwater seal, surgery may be necessary to close the leak.</a:t>
            </a:r>
          </a:p>
          <a:p>
            <a:endParaRPr lang="en-US" sz="3200" dirty="0"/>
          </a:p>
        </p:txBody>
      </p:sp>
    </p:spTree>
    <p:extLst>
      <p:ext uri="{BB962C8B-B14F-4D97-AF65-F5344CB8AC3E}">
        <p14:creationId xmlns:p14="http://schemas.microsoft.com/office/powerpoint/2010/main" val="256122751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4D984-4C71-4880-AC8E-244F7E56532B}"/>
              </a:ext>
            </a:extLst>
          </p:cNvPr>
          <p:cNvSpPr>
            <a:spLocks noGrp="1"/>
          </p:cNvSpPr>
          <p:nvPr>
            <p:ph type="title"/>
          </p:nvPr>
        </p:nvSpPr>
        <p:spPr>
          <a:xfrm>
            <a:off x="628650" y="365126"/>
            <a:ext cx="7886700" cy="789117"/>
          </a:xfrm>
        </p:spPr>
        <p:txBody>
          <a:bodyPr>
            <a:normAutofit/>
          </a:bodyPr>
          <a:lstStyle/>
          <a:p>
            <a:r>
              <a:rPr lang="en-US" sz="4000" b="1" dirty="0">
                <a:latin typeface="+mn-lt"/>
              </a:rPr>
              <a:t>Lung cancer</a:t>
            </a:r>
          </a:p>
        </p:txBody>
      </p:sp>
      <p:sp>
        <p:nvSpPr>
          <p:cNvPr id="3" name="Content Placeholder 2">
            <a:extLst>
              <a:ext uri="{FF2B5EF4-FFF2-40B4-BE49-F238E27FC236}">
                <a16:creationId xmlns:a16="http://schemas.microsoft.com/office/drawing/2014/main" id="{7B26CBBF-A9CC-4419-A878-CE3A007DB080}"/>
              </a:ext>
            </a:extLst>
          </p:cNvPr>
          <p:cNvSpPr>
            <a:spLocks noGrp="1"/>
          </p:cNvSpPr>
          <p:nvPr>
            <p:ph idx="1"/>
          </p:nvPr>
        </p:nvSpPr>
        <p:spPr>
          <a:xfrm>
            <a:off x="628650" y="1285978"/>
            <a:ext cx="7886700" cy="4964919"/>
          </a:xfrm>
        </p:spPr>
        <p:txBody>
          <a:bodyPr>
            <a:normAutofit/>
          </a:bodyPr>
          <a:lstStyle/>
          <a:p>
            <a:pPr>
              <a:lnSpc>
                <a:spcPct val="100000"/>
              </a:lnSpc>
            </a:pPr>
            <a:r>
              <a:rPr lang="en-US" sz="3200" dirty="0"/>
              <a:t>Lung cancer is a leading cause of deaths</a:t>
            </a:r>
          </a:p>
          <a:p>
            <a:pPr>
              <a:lnSpc>
                <a:spcPct val="100000"/>
              </a:lnSpc>
            </a:pPr>
            <a:r>
              <a:rPr lang="en-US" sz="3200" dirty="0"/>
              <a:t>Lung cancer affects primarily those in the sixth or seventh decade of life.</a:t>
            </a:r>
          </a:p>
          <a:p>
            <a:pPr>
              <a:lnSpc>
                <a:spcPct val="100000"/>
              </a:lnSpc>
            </a:pPr>
            <a:r>
              <a:rPr lang="en-US" sz="3200" dirty="0"/>
              <a:t>In approximately 70% of lung cancer pts, the disease has spread to regional lymphatics and other sites by the time of diagnosis. </a:t>
            </a:r>
          </a:p>
          <a:p>
            <a:pPr>
              <a:lnSpc>
                <a:spcPct val="100000"/>
              </a:lnSpc>
            </a:pPr>
            <a:r>
              <a:rPr lang="en-US" sz="3200" dirty="0"/>
              <a:t>As a result, the long-term survival rate for lung cancer pts is low.</a:t>
            </a:r>
          </a:p>
        </p:txBody>
      </p:sp>
    </p:spTree>
    <p:extLst>
      <p:ext uri="{BB962C8B-B14F-4D97-AF65-F5344CB8AC3E}">
        <p14:creationId xmlns:p14="http://schemas.microsoft.com/office/powerpoint/2010/main" val="411224344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C0624-F39B-436D-816D-1A3D2FAC82B5}"/>
              </a:ext>
            </a:extLst>
          </p:cNvPr>
          <p:cNvSpPr>
            <a:spLocks noGrp="1"/>
          </p:cNvSpPr>
          <p:nvPr>
            <p:ph type="title"/>
          </p:nvPr>
        </p:nvSpPr>
        <p:spPr>
          <a:xfrm>
            <a:off x="628650" y="365126"/>
            <a:ext cx="7886700" cy="804107"/>
          </a:xfrm>
        </p:spPr>
        <p:txBody>
          <a:bodyPr>
            <a:normAutofit/>
          </a:bodyPr>
          <a:lstStyle/>
          <a:p>
            <a:r>
              <a:rPr lang="en-US" sz="4000" b="1" dirty="0">
                <a:latin typeface="+mn-lt"/>
              </a:rPr>
              <a:t>Pathophysiology </a:t>
            </a:r>
          </a:p>
        </p:txBody>
      </p:sp>
      <p:sp>
        <p:nvSpPr>
          <p:cNvPr id="3" name="Content Placeholder 2">
            <a:extLst>
              <a:ext uri="{FF2B5EF4-FFF2-40B4-BE49-F238E27FC236}">
                <a16:creationId xmlns:a16="http://schemas.microsoft.com/office/drawing/2014/main" id="{5F4B83A8-5738-4552-8E9A-075657A8D45E}"/>
              </a:ext>
            </a:extLst>
          </p:cNvPr>
          <p:cNvSpPr>
            <a:spLocks noGrp="1"/>
          </p:cNvSpPr>
          <p:nvPr>
            <p:ph idx="1"/>
          </p:nvPr>
        </p:nvSpPr>
        <p:spPr>
          <a:xfrm>
            <a:off x="643640" y="1196038"/>
            <a:ext cx="7886700" cy="5189772"/>
          </a:xfrm>
        </p:spPr>
        <p:txBody>
          <a:bodyPr>
            <a:normAutofit/>
          </a:bodyPr>
          <a:lstStyle/>
          <a:p>
            <a:pPr>
              <a:lnSpc>
                <a:spcPct val="100000"/>
              </a:lnSpc>
            </a:pPr>
            <a:r>
              <a:rPr lang="en-US" sz="3200" dirty="0"/>
              <a:t>Lung cancers arise from a single transformed epithelial cell in the tracheobronchial airways. </a:t>
            </a:r>
          </a:p>
          <a:p>
            <a:pPr>
              <a:lnSpc>
                <a:spcPct val="100000"/>
              </a:lnSpc>
            </a:pPr>
            <a:r>
              <a:rPr lang="en-US" sz="3200" dirty="0"/>
              <a:t>A carcinogen (cigarette smoke, radon gas, other occupational and environmental agents) binds to a cell’s DNA and damages it. </a:t>
            </a:r>
          </a:p>
          <a:p>
            <a:pPr>
              <a:lnSpc>
                <a:spcPct val="100000"/>
              </a:lnSpc>
            </a:pPr>
            <a:r>
              <a:rPr lang="en-US" sz="3200" dirty="0"/>
              <a:t>This damage results in cellular changes, abnormal cell growth, and eventually a malignant cell. </a:t>
            </a:r>
          </a:p>
        </p:txBody>
      </p:sp>
    </p:spTree>
    <p:extLst>
      <p:ext uri="{BB962C8B-B14F-4D97-AF65-F5344CB8AC3E}">
        <p14:creationId xmlns:p14="http://schemas.microsoft.com/office/powerpoint/2010/main" val="1753021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8991-23AD-4068-9C0B-7FE748B302A3}"/>
              </a:ext>
            </a:extLst>
          </p:cNvPr>
          <p:cNvSpPr>
            <a:spLocks noGrp="1"/>
          </p:cNvSpPr>
          <p:nvPr>
            <p:ph type="title"/>
          </p:nvPr>
        </p:nvSpPr>
        <p:spPr>
          <a:xfrm>
            <a:off x="515761" y="207081"/>
            <a:ext cx="7886700" cy="1325563"/>
          </a:xfrm>
        </p:spPr>
        <p:txBody>
          <a:bodyPr>
            <a:normAutofit/>
          </a:bodyPr>
          <a:lstStyle/>
          <a:p>
            <a:r>
              <a:rPr lang="en-US" sz="4000" b="1" dirty="0">
                <a:latin typeface="+mn-lt"/>
              </a:rPr>
              <a:t>Review of Anatomy and Physiology of Pulmonary System</a:t>
            </a:r>
          </a:p>
        </p:txBody>
      </p:sp>
      <p:sp>
        <p:nvSpPr>
          <p:cNvPr id="3" name="Content Placeholder 2">
            <a:extLst>
              <a:ext uri="{FF2B5EF4-FFF2-40B4-BE49-F238E27FC236}">
                <a16:creationId xmlns:a16="http://schemas.microsoft.com/office/drawing/2014/main" id="{4673398F-1F09-43D0-88A3-1F308C252DD8}"/>
              </a:ext>
            </a:extLst>
          </p:cNvPr>
          <p:cNvSpPr>
            <a:spLocks noGrp="1"/>
          </p:cNvSpPr>
          <p:nvPr>
            <p:ph idx="1"/>
          </p:nvPr>
        </p:nvSpPr>
        <p:spPr/>
        <p:txBody>
          <a:bodyPr>
            <a:normAutofit/>
          </a:bodyPr>
          <a:lstStyle/>
          <a:p>
            <a:pPr>
              <a:lnSpc>
                <a:spcPct val="100000"/>
              </a:lnSpc>
            </a:pPr>
            <a:r>
              <a:rPr lang="en-US" altLang="en-US" sz="3200" dirty="0"/>
              <a:t>Respiratory system provides the routes for the supply of oxygen and excretion of CO2.</a:t>
            </a:r>
          </a:p>
          <a:p>
            <a:pPr>
              <a:lnSpc>
                <a:spcPct val="100000"/>
              </a:lnSpc>
            </a:pPr>
            <a:r>
              <a:rPr lang="en-US" altLang="en-US" sz="3200" dirty="0"/>
              <a:t>It is organized into;</a:t>
            </a:r>
          </a:p>
          <a:p>
            <a:pPr lvl="1">
              <a:lnSpc>
                <a:spcPct val="100000"/>
              </a:lnSpc>
            </a:pPr>
            <a:r>
              <a:rPr lang="en-US" altLang="en-US" sz="2800" dirty="0"/>
              <a:t>Structural </a:t>
            </a:r>
          </a:p>
          <a:p>
            <a:pPr lvl="1">
              <a:lnSpc>
                <a:spcPct val="100000"/>
              </a:lnSpc>
            </a:pPr>
            <a:r>
              <a:rPr lang="en-US" altLang="en-US" sz="2800" dirty="0"/>
              <a:t>Functional </a:t>
            </a:r>
          </a:p>
          <a:p>
            <a:endParaRPr lang="en-US" altLang="en-US" sz="3200" dirty="0"/>
          </a:p>
          <a:p>
            <a:endParaRPr lang="en-US" sz="3200" dirty="0"/>
          </a:p>
        </p:txBody>
      </p:sp>
    </p:spTree>
    <p:extLst>
      <p:ext uri="{BB962C8B-B14F-4D97-AF65-F5344CB8AC3E}">
        <p14:creationId xmlns:p14="http://schemas.microsoft.com/office/powerpoint/2010/main" val="138282938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75728-07DB-4EE0-93ED-6960ABC17EAD}"/>
              </a:ext>
            </a:extLst>
          </p:cNvPr>
          <p:cNvSpPr>
            <a:spLocks noGrp="1"/>
          </p:cNvSpPr>
          <p:nvPr>
            <p:ph type="title"/>
          </p:nvPr>
        </p:nvSpPr>
        <p:spPr>
          <a:xfrm>
            <a:off x="628650" y="365126"/>
            <a:ext cx="7886700" cy="819097"/>
          </a:xfrm>
        </p:spPr>
        <p:txBody>
          <a:bodyPr>
            <a:normAutofit/>
          </a:bodyPr>
          <a:lstStyle/>
          <a:p>
            <a:r>
              <a:rPr lang="en-US" sz="4000" b="1" dirty="0">
                <a:latin typeface="+mn-lt"/>
              </a:rPr>
              <a:t>Pathophysiology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A3AB8EEE-66A6-4B72-B49A-08975B343C99}"/>
              </a:ext>
            </a:extLst>
          </p:cNvPr>
          <p:cNvSpPr>
            <a:spLocks noGrp="1"/>
          </p:cNvSpPr>
          <p:nvPr>
            <p:ph idx="1"/>
          </p:nvPr>
        </p:nvSpPr>
        <p:spPr>
          <a:xfrm>
            <a:off x="598670" y="1226017"/>
            <a:ext cx="7886700" cy="4710087"/>
          </a:xfrm>
        </p:spPr>
        <p:txBody>
          <a:bodyPr>
            <a:normAutofit/>
          </a:bodyPr>
          <a:lstStyle/>
          <a:p>
            <a:pPr>
              <a:lnSpc>
                <a:spcPct val="100000"/>
              </a:lnSpc>
            </a:pPr>
            <a:r>
              <a:rPr lang="en-US" sz="3200" dirty="0"/>
              <a:t>As the damaged DNA is passed on to daughter cells, the DNA undergoes further changes and becomes unstable.</a:t>
            </a:r>
          </a:p>
          <a:p>
            <a:pPr>
              <a:lnSpc>
                <a:spcPct val="100000"/>
              </a:lnSpc>
            </a:pPr>
            <a:r>
              <a:rPr lang="en-US" sz="3200" dirty="0"/>
              <a:t>With the accumulation of genetic changes, the pulmonary epithelium undergoes malignant transformation from normal epithelium to eventual invasive carcinoma.</a:t>
            </a:r>
          </a:p>
          <a:p>
            <a:endParaRPr lang="en-US" sz="3200" dirty="0"/>
          </a:p>
        </p:txBody>
      </p:sp>
    </p:spTree>
    <p:extLst>
      <p:ext uri="{BB962C8B-B14F-4D97-AF65-F5344CB8AC3E}">
        <p14:creationId xmlns:p14="http://schemas.microsoft.com/office/powerpoint/2010/main" val="179640900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96F05-3FC3-484A-B720-AD5F8887E503}"/>
              </a:ext>
            </a:extLst>
          </p:cNvPr>
          <p:cNvSpPr>
            <a:spLocks noGrp="1"/>
          </p:cNvSpPr>
          <p:nvPr>
            <p:ph type="title"/>
          </p:nvPr>
        </p:nvSpPr>
        <p:spPr>
          <a:xfrm>
            <a:off x="628650" y="365127"/>
            <a:ext cx="7886700" cy="909038"/>
          </a:xfrm>
        </p:spPr>
        <p:txBody>
          <a:bodyPr>
            <a:normAutofit/>
          </a:bodyPr>
          <a:lstStyle/>
          <a:p>
            <a:r>
              <a:rPr lang="en-US" sz="4000" b="1" dirty="0">
                <a:latin typeface="+mn-lt"/>
              </a:rPr>
              <a:t>Classification and staging</a:t>
            </a:r>
          </a:p>
        </p:txBody>
      </p:sp>
      <p:sp>
        <p:nvSpPr>
          <p:cNvPr id="3" name="Content Placeholder 2">
            <a:extLst>
              <a:ext uri="{FF2B5EF4-FFF2-40B4-BE49-F238E27FC236}">
                <a16:creationId xmlns:a16="http://schemas.microsoft.com/office/drawing/2014/main" id="{0477FE16-6B82-4D60-9504-03D041C10EF9}"/>
              </a:ext>
            </a:extLst>
          </p:cNvPr>
          <p:cNvSpPr>
            <a:spLocks noGrp="1"/>
          </p:cNvSpPr>
          <p:nvPr>
            <p:ph idx="1"/>
          </p:nvPr>
        </p:nvSpPr>
        <p:spPr>
          <a:xfrm>
            <a:off x="628650" y="1405900"/>
            <a:ext cx="7886700" cy="4815018"/>
          </a:xfrm>
        </p:spPr>
        <p:txBody>
          <a:bodyPr>
            <a:normAutofit/>
          </a:bodyPr>
          <a:lstStyle/>
          <a:p>
            <a:pPr>
              <a:lnSpc>
                <a:spcPct val="100000"/>
              </a:lnSpc>
            </a:pPr>
            <a:r>
              <a:rPr lang="en-US" sz="3200" dirty="0"/>
              <a:t>There are two types of lung cancer;</a:t>
            </a:r>
          </a:p>
          <a:p>
            <a:pPr lvl="1">
              <a:lnSpc>
                <a:spcPct val="100000"/>
              </a:lnSpc>
            </a:pPr>
            <a:r>
              <a:rPr lang="en-US" sz="2800" dirty="0"/>
              <a:t>Non-small cell carcinoma represents 70% to 75% of tumors</a:t>
            </a:r>
          </a:p>
          <a:p>
            <a:pPr lvl="1">
              <a:lnSpc>
                <a:spcPct val="100000"/>
              </a:lnSpc>
            </a:pPr>
            <a:r>
              <a:rPr lang="en-US" sz="2800" dirty="0"/>
              <a:t>Small cell carcinoma represents 15% to 20% of tumors</a:t>
            </a:r>
          </a:p>
          <a:p>
            <a:pPr>
              <a:lnSpc>
                <a:spcPct val="100000"/>
              </a:lnSpc>
            </a:pPr>
            <a:r>
              <a:rPr lang="en-US" sz="3200" dirty="0"/>
              <a:t>Most small cell carcinomas arise in the major bronchi and spread by infiltration along the bronchial wall.</a:t>
            </a:r>
          </a:p>
        </p:txBody>
      </p:sp>
    </p:spTree>
    <p:extLst>
      <p:ext uri="{BB962C8B-B14F-4D97-AF65-F5344CB8AC3E}">
        <p14:creationId xmlns:p14="http://schemas.microsoft.com/office/powerpoint/2010/main" val="123294111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B9495-1812-4611-A848-FA37E0901CC2}"/>
              </a:ext>
            </a:extLst>
          </p:cNvPr>
          <p:cNvSpPr>
            <a:spLocks noGrp="1"/>
          </p:cNvSpPr>
          <p:nvPr>
            <p:ph type="title"/>
          </p:nvPr>
        </p:nvSpPr>
        <p:spPr>
          <a:xfrm>
            <a:off x="628650" y="365127"/>
            <a:ext cx="7886700" cy="954008"/>
          </a:xfrm>
        </p:spPr>
        <p:txBody>
          <a:bodyPr>
            <a:normAutofit/>
          </a:bodyPr>
          <a:lstStyle/>
          <a:p>
            <a:r>
              <a:rPr lang="en-US" sz="4000" b="1" dirty="0">
                <a:latin typeface="+mn-lt"/>
              </a:rPr>
              <a:t>Classification and staging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8E99584B-D14D-422B-A833-11761DE28026}"/>
              </a:ext>
            </a:extLst>
          </p:cNvPr>
          <p:cNvSpPr>
            <a:spLocks noGrp="1"/>
          </p:cNvSpPr>
          <p:nvPr>
            <p:ph idx="1"/>
          </p:nvPr>
        </p:nvSpPr>
        <p:spPr>
          <a:xfrm>
            <a:off x="613660" y="1330949"/>
            <a:ext cx="7886700" cy="5384644"/>
          </a:xfrm>
        </p:spPr>
        <p:txBody>
          <a:bodyPr>
            <a:normAutofit/>
          </a:bodyPr>
          <a:lstStyle/>
          <a:p>
            <a:pPr>
              <a:lnSpc>
                <a:spcPct val="100000"/>
              </a:lnSpc>
            </a:pPr>
            <a:r>
              <a:rPr lang="en-US" sz="3200" dirty="0"/>
              <a:t>The stage of the tumor refers to the size of the tumor, its location, whether lymph nodes are involved, and whether the cancer has spread.</a:t>
            </a:r>
          </a:p>
          <a:p>
            <a:pPr>
              <a:lnSpc>
                <a:spcPct val="100000"/>
              </a:lnSpc>
            </a:pPr>
            <a:r>
              <a:rPr lang="en-US" sz="3200" dirty="0"/>
              <a:t>Non-small cell lung cancer is staged as I to IV. Stage I is the earliest stage with the highest cure rates, while stage IV designates metastatic spread.</a:t>
            </a:r>
          </a:p>
          <a:p>
            <a:pPr>
              <a:lnSpc>
                <a:spcPct val="100000"/>
              </a:lnSpc>
            </a:pPr>
            <a:r>
              <a:rPr lang="en-US" sz="3200" dirty="0"/>
              <a:t>Small cell lung cancers are classified as limited or extensive.</a:t>
            </a:r>
          </a:p>
        </p:txBody>
      </p:sp>
    </p:spTree>
    <p:extLst>
      <p:ext uri="{BB962C8B-B14F-4D97-AF65-F5344CB8AC3E}">
        <p14:creationId xmlns:p14="http://schemas.microsoft.com/office/powerpoint/2010/main" val="22233410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16F06-02D3-4048-8685-2CD6A53E2895}"/>
              </a:ext>
            </a:extLst>
          </p:cNvPr>
          <p:cNvSpPr>
            <a:spLocks noGrp="1"/>
          </p:cNvSpPr>
          <p:nvPr>
            <p:ph type="title"/>
          </p:nvPr>
        </p:nvSpPr>
        <p:spPr>
          <a:xfrm>
            <a:off x="628650" y="365127"/>
            <a:ext cx="7886700" cy="954008"/>
          </a:xfrm>
        </p:spPr>
        <p:txBody>
          <a:bodyPr>
            <a:normAutofit/>
          </a:bodyPr>
          <a:lstStyle/>
          <a:p>
            <a:r>
              <a:rPr lang="en-US" sz="4000" b="1" dirty="0">
                <a:latin typeface="+mn-lt"/>
              </a:rPr>
              <a:t>Risk factors</a:t>
            </a:r>
          </a:p>
        </p:txBody>
      </p:sp>
      <p:sp>
        <p:nvSpPr>
          <p:cNvPr id="3" name="Content Placeholder 2">
            <a:extLst>
              <a:ext uri="{FF2B5EF4-FFF2-40B4-BE49-F238E27FC236}">
                <a16:creationId xmlns:a16="http://schemas.microsoft.com/office/drawing/2014/main" id="{A086157C-B25B-45DE-8BFB-89045E0EB56C}"/>
              </a:ext>
            </a:extLst>
          </p:cNvPr>
          <p:cNvSpPr>
            <a:spLocks noGrp="1"/>
          </p:cNvSpPr>
          <p:nvPr>
            <p:ph idx="1"/>
          </p:nvPr>
        </p:nvSpPr>
        <p:spPr>
          <a:xfrm>
            <a:off x="598670" y="1345938"/>
            <a:ext cx="7886700" cy="5099831"/>
          </a:xfrm>
        </p:spPr>
        <p:txBody>
          <a:bodyPr>
            <a:normAutofit/>
          </a:bodyPr>
          <a:lstStyle/>
          <a:p>
            <a:pPr>
              <a:lnSpc>
                <a:spcPct val="100000"/>
              </a:lnSpc>
            </a:pPr>
            <a:r>
              <a:rPr lang="en-US" sz="3200" dirty="0"/>
              <a:t>Tobacco smoke, second-hand (passive)smoke,</a:t>
            </a:r>
          </a:p>
          <a:p>
            <a:pPr>
              <a:lnSpc>
                <a:spcPct val="100000"/>
              </a:lnSpc>
            </a:pPr>
            <a:r>
              <a:rPr lang="en-US" sz="3200" dirty="0"/>
              <a:t>Environmental and occupational exposures, </a:t>
            </a:r>
          </a:p>
          <a:p>
            <a:pPr>
              <a:lnSpc>
                <a:spcPct val="100000"/>
              </a:lnSpc>
            </a:pPr>
            <a:r>
              <a:rPr lang="en-US" sz="3200" dirty="0"/>
              <a:t>Gender</a:t>
            </a:r>
          </a:p>
          <a:p>
            <a:pPr>
              <a:lnSpc>
                <a:spcPct val="100000"/>
              </a:lnSpc>
            </a:pPr>
            <a:r>
              <a:rPr lang="en-US" sz="3200" dirty="0"/>
              <a:t>Genetics</a:t>
            </a:r>
          </a:p>
          <a:p>
            <a:pPr>
              <a:lnSpc>
                <a:spcPct val="100000"/>
              </a:lnSpc>
            </a:pPr>
            <a:r>
              <a:rPr lang="en-US" sz="3200" dirty="0"/>
              <a:t>Dietary deficits. </a:t>
            </a:r>
          </a:p>
          <a:p>
            <a:pPr>
              <a:lnSpc>
                <a:spcPct val="100000"/>
              </a:lnSpc>
            </a:pPr>
            <a:r>
              <a:rPr lang="en-US" sz="3200" dirty="0"/>
              <a:t>Other underlying respiratory diseases, such as COPD and TB.</a:t>
            </a:r>
          </a:p>
        </p:txBody>
      </p:sp>
    </p:spTree>
    <p:extLst>
      <p:ext uri="{BB962C8B-B14F-4D97-AF65-F5344CB8AC3E}">
        <p14:creationId xmlns:p14="http://schemas.microsoft.com/office/powerpoint/2010/main" val="231057390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9F11B-7F88-4747-966E-E0BBB6316A0C}"/>
              </a:ext>
            </a:extLst>
          </p:cNvPr>
          <p:cNvSpPr>
            <a:spLocks noGrp="1"/>
          </p:cNvSpPr>
          <p:nvPr>
            <p:ph type="title"/>
          </p:nvPr>
        </p:nvSpPr>
        <p:spPr>
          <a:xfrm>
            <a:off x="628650" y="365126"/>
            <a:ext cx="7886700" cy="819097"/>
          </a:xfrm>
        </p:spPr>
        <p:txBody>
          <a:bodyPr>
            <a:normAutofit/>
          </a:bodyPr>
          <a:lstStyle/>
          <a:p>
            <a:r>
              <a:rPr lang="en-US" sz="4000" b="1" dirty="0">
                <a:latin typeface="+mn-lt"/>
              </a:rPr>
              <a:t>Clinical manifestations</a:t>
            </a:r>
          </a:p>
        </p:txBody>
      </p:sp>
      <p:sp>
        <p:nvSpPr>
          <p:cNvPr id="3" name="Content Placeholder 2">
            <a:extLst>
              <a:ext uri="{FF2B5EF4-FFF2-40B4-BE49-F238E27FC236}">
                <a16:creationId xmlns:a16="http://schemas.microsoft.com/office/drawing/2014/main" id="{5F242711-AA5C-49F5-B40F-C05059571AD3}"/>
              </a:ext>
            </a:extLst>
          </p:cNvPr>
          <p:cNvSpPr>
            <a:spLocks noGrp="1"/>
          </p:cNvSpPr>
          <p:nvPr>
            <p:ph idx="1"/>
          </p:nvPr>
        </p:nvSpPr>
        <p:spPr>
          <a:xfrm>
            <a:off x="628650" y="1211028"/>
            <a:ext cx="7886700" cy="4351338"/>
          </a:xfrm>
        </p:spPr>
        <p:txBody>
          <a:bodyPr>
            <a:normAutofit/>
          </a:bodyPr>
          <a:lstStyle/>
          <a:p>
            <a:pPr>
              <a:lnSpc>
                <a:spcPct val="100000"/>
              </a:lnSpc>
            </a:pPr>
            <a:r>
              <a:rPr lang="en-US" sz="3200" dirty="0"/>
              <a:t>Often, lung cancer develops insidiously and is asymptomatic until late in its course. </a:t>
            </a:r>
          </a:p>
          <a:p>
            <a:pPr>
              <a:lnSpc>
                <a:spcPct val="100000"/>
              </a:lnSpc>
            </a:pPr>
            <a:r>
              <a:rPr lang="en-US" sz="3200" dirty="0"/>
              <a:t>The signs and symptoms depend on the location and size of the tumor, the degree of obstruction, and the existence of metastases to regional or distant sites.</a:t>
            </a:r>
          </a:p>
        </p:txBody>
      </p:sp>
    </p:spTree>
    <p:extLst>
      <p:ext uri="{BB962C8B-B14F-4D97-AF65-F5344CB8AC3E}">
        <p14:creationId xmlns:p14="http://schemas.microsoft.com/office/powerpoint/2010/main" val="158546718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FDC2E-4C6B-44E5-9950-BA38070835C8}"/>
              </a:ext>
            </a:extLst>
          </p:cNvPr>
          <p:cNvSpPr>
            <a:spLocks noGrp="1"/>
          </p:cNvSpPr>
          <p:nvPr>
            <p:ph type="title"/>
          </p:nvPr>
        </p:nvSpPr>
        <p:spPr>
          <a:xfrm>
            <a:off x="628650" y="365126"/>
            <a:ext cx="7886700" cy="849077"/>
          </a:xfrm>
        </p:spPr>
        <p:txBody>
          <a:bodyPr>
            <a:normAutofit/>
          </a:bodyPr>
          <a:lstStyle/>
          <a:p>
            <a:r>
              <a:rPr lang="en-US" sz="4000" b="1" dirty="0">
                <a:latin typeface="+mn-lt"/>
              </a:rPr>
              <a:t>Clinical manifestations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CC57BF97-8997-4867-B47F-35456B90C71E}"/>
              </a:ext>
            </a:extLst>
          </p:cNvPr>
          <p:cNvSpPr>
            <a:spLocks noGrp="1"/>
          </p:cNvSpPr>
          <p:nvPr>
            <p:ph idx="1"/>
          </p:nvPr>
        </p:nvSpPr>
        <p:spPr>
          <a:xfrm>
            <a:off x="598670" y="1270989"/>
            <a:ext cx="7886700" cy="4874978"/>
          </a:xfrm>
        </p:spPr>
        <p:txBody>
          <a:bodyPr>
            <a:noAutofit/>
          </a:bodyPr>
          <a:lstStyle/>
          <a:p>
            <a:r>
              <a:rPr lang="en-US" sz="3200" dirty="0"/>
              <a:t>Cough or change in a chronic cough.</a:t>
            </a:r>
          </a:p>
          <a:p>
            <a:r>
              <a:rPr lang="en-US" sz="3200" dirty="0"/>
              <a:t>Wheezing is noted (occurs when a bronchus becomes partially obstructed by the tumor)</a:t>
            </a:r>
          </a:p>
          <a:p>
            <a:r>
              <a:rPr lang="en-US" sz="3200" dirty="0"/>
              <a:t>Dyspnea. </a:t>
            </a:r>
          </a:p>
          <a:p>
            <a:r>
              <a:rPr lang="en-US" sz="3200" dirty="0"/>
              <a:t>Hemoptysis</a:t>
            </a:r>
          </a:p>
          <a:p>
            <a:r>
              <a:rPr lang="en-US" sz="3200" dirty="0"/>
              <a:t>Repeated unresolved upper respiratory tract infections</a:t>
            </a:r>
          </a:p>
          <a:p>
            <a:r>
              <a:rPr lang="en-US" sz="3200" dirty="0"/>
              <a:t>Chest or shoulder pain may indicate chest wall or pleural involvement by a tumor.</a:t>
            </a:r>
          </a:p>
        </p:txBody>
      </p:sp>
    </p:spTree>
    <p:extLst>
      <p:ext uri="{BB962C8B-B14F-4D97-AF65-F5344CB8AC3E}">
        <p14:creationId xmlns:p14="http://schemas.microsoft.com/office/powerpoint/2010/main" val="134838745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15DB2-8A81-4ACF-B64D-07C942ED6F74}"/>
              </a:ext>
            </a:extLst>
          </p:cNvPr>
          <p:cNvSpPr>
            <a:spLocks noGrp="1"/>
          </p:cNvSpPr>
          <p:nvPr>
            <p:ph type="title"/>
          </p:nvPr>
        </p:nvSpPr>
        <p:spPr>
          <a:xfrm>
            <a:off x="628650" y="365126"/>
            <a:ext cx="7886700" cy="804107"/>
          </a:xfrm>
        </p:spPr>
        <p:txBody>
          <a:bodyPr>
            <a:normAutofit/>
          </a:bodyPr>
          <a:lstStyle/>
          <a:p>
            <a:r>
              <a:rPr lang="en-US" sz="4000" b="1" dirty="0">
                <a:latin typeface="+mn-lt"/>
              </a:rPr>
              <a:t>Medical management</a:t>
            </a:r>
          </a:p>
        </p:txBody>
      </p:sp>
      <p:sp>
        <p:nvSpPr>
          <p:cNvPr id="3" name="Content Placeholder 2">
            <a:extLst>
              <a:ext uri="{FF2B5EF4-FFF2-40B4-BE49-F238E27FC236}">
                <a16:creationId xmlns:a16="http://schemas.microsoft.com/office/drawing/2014/main" id="{0701E8BB-172B-44C3-B866-0424ED5D7DE7}"/>
              </a:ext>
            </a:extLst>
          </p:cNvPr>
          <p:cNvSpPr>
            <a:spLocks noGrp="1"/>
          </p:cNvSpPr>
          <p:nvPr>
            <p:ph idx="1"/>
          </p:nvPr>
        </p:nvSpPr>
        <p:spPr>
          <a:xfrm>
            <a:off x="613660" y="1211028"/>
            <a:ext cx="8140596" cy="5354664"/>
          </a:xfrm>
        </p:spPr>
        <p:txBody>
          <a:bodyPr>
            <a:noAutofit/>
          </a:bodyPr>
          <a:lstStyle/>
          <a:p>
            <a:pPr>
              <a:lnSpc>
                <a:spcPct val="100000"/>
              </a:lnSpc>
            </a:pPr>
            <a:r>
              <a:rPr lang="en-US" sz="3200" dirty="0"/>
              <a:t>The objective of mgt is to provide a cure, if possible.</a:t>
            </a:r>
          </a:p>
          <a:p>
            <a:pPr>
              <a:lnSpc>
                <a:spcPct val="100000"/>
              </a:lnSpc>
            </a:pPr>
            <a:r>
              <a:rPr lang="en-US" sz="3200" dirty="0"/>
              <a:t>Rx depends on the cell type, stage of the disease, and the physiologic status (particularly cardiac and pulmonary status) of the pt. </a:t>
            </a:r>
          </a:p>
          <a:p>
            <a:pPr>
              <a:lnSpc>
                <a:spcPct val="100000"/>
              </a:lnSpc>
            </a:pPr>
            <a:r>
              <a:rPr lang="en-US" sz="3200" dirty="0"/>
              <a:t>In general, treatment may involve surgery, radiation therapy, or chemotherapy—or a combination of these.</a:t>
            </a:r>
          </a:p>
          <a:p>
            <a:pPr>
              <a:lnSpc>
                <a:spcPct val="100000"/>
              </a:lnSpc>
            </a:pPr>
            <a:r>
              <a:rPr lang="en-US" sz="3200" dirty="0"/>
              <a:t>Read and make notes on nursing management</a:t>
            </a:r>
          </a:p>
        </p:txBody>
      </p:sp>
    </p:spTree>
    <p:extLst>
      <p:ext uri="{BB962C8B-B14F-4D97-AF65-F5344CB8AC3E}">
        <p14:creationId xmlns:p14="http://schemas.microsoft.com/office/powerpoint/2010/main" val="411533473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AA540-9C45-4615-8029-D6F26A306708}"/>
              </a:ext>
            </a:extLst>
          </p:cNvPr>
          <p:cNvSpPr>
            <a:spLocks noGrp="1"/>
          </p:cNvSpPr>
          <p:nvPr>
            <p:ph type="title"/>
          </p:nvPr>
        </p:nvSpPr>
        <p:spPr>
          <a:xfrm>
            <a:off x="628650" y="365127"/>
            <a:ext cx="7886700" cy="900966"/>
          </a:xfrm>
        </p:spPr>
        <p:txBody>
          <a:bodyPr>
            <a:normAutofit/>
          </a:bodyPr>
          <a:lstStyle/>
          <a:p>
            <a:r>
              <a:rPr lang="en-US" altLang="en-US" sz="4000" b="1" dirty="0">
                <a:latin typeface="+mn-lt"/>
              </a:rPr>
              <a:t>Pleurisy/pleuritis</a:t>
            </a:r>
            <a:endParaRPr lang="en-US" sz="4000" dirty="0">
              <a:latin typeface="+mn-lt"/>
            </a:endParaRPr>
          </a:p>
        </p:txBody>
      </p:sp>
      <p:sp>
        <p:nvSpPr>
          <p:cNvPr id="3" name="Content Placeholder 2">
            <a:extLst>
              <a:ext uri="{FF2B5EF4-FFF2-40B4-BE49-F238E27FC236}">
                <a16:creationId xmlns:a16="http://schemas.microsoft.com/office/drawing/2014/main" id="{1F96D2A4-938E-4647-A5F8-A6682A66D609}"/>
              </a:ext>
            </a:extLst>
          </p:cNvPr>
          <p:cNvSpPr>
            <a:spLocks noGrp="1"/>
          </p:cNvSpPr>
          <p:nvPr>
            <p:ph idx="1"/>
          </p:nvPr>
        </p:nvSpPr>
        <p:spPr>
          <a:xfrm>
            <a:off x="642718" y="1305121"/>
            <a:ext cx="7886700" cy="4351338"/>
          </a:xfrm>
        </p:spPr>
        <p:txBody>
          <a:bodyPr>
            <a:normAutofit/>
          </a:bodyPr>
          <a:lstStyle/>
          <a:p>
            <a:pPr>
              <a:lnSpc>
                <a:spcPct val="100000"/>
              </a:lnSpc>
            </a:pPr>
            <a:r>
              <a:rPr lang="en-US" sz="3200" dirty="0"/>
              <a:t>is an inflammation of both layers of the pleurae, the serous membranes that line the inside of the thoracic cage(parietal) and envelop the lungs(visceral).</a:t>
            </a:r>
          </a:p>
          <a:p>
            <a:pPr>
              <a:lnSpc>
                <a:spcPct val="100000"/>
              </a:lnSpc>
            </a:pPr>
            <a:r>
              <a:rPr lang="en-US" sz="3200" dirty="0"/>
              <a:t>When the inflamed pleural membranes rub together during respiration, the result is severe, sharp, knife-like pain.</a:t>
            </a:r>
          </a:p>
          <a:p>
            <a:pPr>
              <a:lnSpc>
                <a:spcPct val="100000"/>
              </a:lnSpc>
            </a:pPr>
            <a:endParaRPr lang="en-US" sz="3200" dirty="0"/>
          </a:p>
        </p:txBody>
      </p:sp>
    </p:spTree>
    <p:extLst>
      <p:ext uri="{BB962C8B-B14F-4D97-AF65-F5344CB8AC3E}">
        <p14:creationId xmlns:p14="http://schemas.microsoft.com/office/powerpoint/2010/main" val="42653582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F1F96-6CDA-4C0A-BCEF-C5CDA0C5F444}"/>
              </a:ext>
            </a:extLst>
          </p:cNvPr>
          <p:cNvSpPr>
            <a:spLocks noGrp="1"/>
          </p:cNvSpPr>
          <p:nvPr>
            <p:ph type="title"/>
          </p:nvPr>
        </p:nvSpPr>
        <p:spPr>
          <a:xfrm>
            <a:off x="628650" y="365126"/>
            <a:ext cx="7886700" cy="943169"/>
          </a:xfrm>
        </p:spPr>
        <p:txBody>
          <a:bodyPr>
            <a:normAutofit/>
          </a:bodyPr>
          <a:lstStyle/>
          <a:p>
            <a:r>
              <a:rPr lang="en-US" sz="4000" b="1" dirty="0">
                <a:latin typeface="+mn-lt"/>
              </a:rPr>
              <a:t>Causes </a:t>
            </a:r>
          </a:p>
        </p:txBody>
      </p:sp>
      <p:sp>
        <p:nvSpPr>
          <p:cNvPr id="3" name="Content Placeholder 2">
            <a:extLst>
              <a:ext uri="{FF2B5EF4-FFF2-40B4-BE49-F238E27FC236}">
                <a16:creationId xmlns:a16="http://schemas.microsoft.com/office/drawing/2014/main" id="{001F8820-5456-4B28-AD31-844086838B42}"/>
              </a:ext>
            </a:extLst>
          </p:cNvPr>
          <p:cNvSpPr>
            <a:spLocks noGrp="1"/>
          </p:cNvSpPr>
          <p:nvPr>
            <p:ph idx="1"/>
          </p:nvPr>
        </p:nvSpPr>
        <p:spPr>
          <a:xfrm>
            <a:off x="642718" y="1319187"/>
            <a:ext cx="7886700" cy="5208221"/>
          </a:xfrm>
        </p:spPr>
        <p:txBody>
          <a:bodyPr>
            <a:noAutofit/>
          </a:bodyPr>
          <a:lstStyle/>
          <a:p>
            <a:pPr>
              <a:lnSpc>
                <a:spcPct val="100000"/>
              </a:lnSpc>
            </a:pPr>
            <a:r>
              <a:rPr lang="en-US" sz="3200" dirty="0"/>
              <a:t>Cancer</a:t>
            </a:r>
          </a:p>
          <a:p>
            <a:pPr>
              <a:lnSpc>
                <a:spcPct val="100000"/>
              </a:lnSpc>
            </a:pPr>
            <a:r>
              <a:rPr lang="en-US" sz="3200" dirty="0"/>
              <a:t>Chest trauma</a:t>
            </a:r>
          </a:p>
          <a:p>
            <a:pPr>
              <a:lnSpc>
                <a:spcPct val="100000"/>
              </a:lnSpc>
            </a:pPr>
            <a:r>
              <a:rPr lang="en-US" sz="3200" dirty="0"/>
              <a:t>Pneumonia</a:t>
            </a:r>
          </a:p>
          <a:p>
            <a:pPr>
              <a:lnSpc>
                <a:spcPct val="100000"/>
              </a:lnSpc>
            </a:pPr>
            <a:r>
              <a:rPr lang="en-US" sz="3200" dirty="0"/>
              <a:t>Pulmonary infarction</a:t>
            </a:r>
          </a:p>
          <a:p>
            <a:pPr>
              <a:lnSpc>
                <a:spcPct val="100000"/>
              </a:lnSpc>
            </a:pPr>
            <a:r>
              <a:rPr lang="en-US" sz="3200" dirty="0"/>
              <a:t>Rheumatoid arthritis</a:t>
            </a:r>
          </a:p>
          <a:p>
            <a:pPr>
              <a:lnSpc>
                <a:spcPct val="100000"/>
              </a:lnSpc>
            </a:pPr>
            <a:r>
              <a:rPr lang="en-US" sz="3200" dirty="0"/>
              <a:t>Systemic lupus erythematosus</a:t>
            </a:r>
          </a:p>
          <a:p>
            <a:pPr>
              <a:lnSpc>
                <a:spcPct val="100000"/>
              </a:lnSpc>
            </a:pPr>
            <a:r>
              <a:rPr lang="en-US" sz="3200" dirty="0"/>
              <a:t>TB</a:t>
            </a:r>
          </a:p>
        </p:txBody>
      </p:sp>
    </p:spTree>
    <p:extLst>
      <p:ext uri="{BB962C8B-B14F-4D97-AF65-F5344CB8AC3E}">
        <p14:creationId xmlns:p14="http://schemas.microsoft.com/office/powerpoint/2010/main" val="426153173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EB59E-3D07-4778-8CE4-7E771D5D1C71}"/>
              </a:ext>
            </a:extLst>
          </p:cNvPr>
          <p:cNvSpPr>
            <a:spLocks noGrp="1"/>
          </p:cNvSpPr>
          <p:nvPr>
            <p:ph type="title"/>
          </p:nvPr>
        </p:nvSpPr>
        <p:spPr>
          <a:xfrm>
            <a:off x="628650" y="365126"/>
            <a:ext cx="7886700" cy="760289"/>
          </a:xfrm>
        </p:spPr>
        <p:txBody>
          <a:bodyPr>
            <a:normAutofit/>
          </a:bodyPr>
          <a:lstStyle/>
          <a:p>
            <a:r>
              <a:rPr lang="en-US" sz="4000" b="1" dirty="0">
                <a:latin typeface="+mn-lt"/>
              </a:rPr>
              <a:t>Clinical manifestations</a:t>
            </a:r>
          </a:p>
        </p:txBody>
      </p:sp>
      <p:sp>
        <p:nvSpPr>
          <p:cNvPr id="3" name="Content Placeholder 2">
            <a:extLst>
              <a:ext uri="{FF2B5EF4-FFF2-40B4-BE49-F238E27FC236}">
                <a16:creationId xmlns:a16="http://schemas.microsoft.com/office/drawing/2014/main" id="{4302E442-D5CE-43A6-918D-817D2987677C}"/>
              </a:ext>
            </a:extLst>
          </p:cNvPr>
          <p:cNvSpPr>
            <a:spLocks noGrp="1"/>
          </p:cNvSpPr>
          <p:nvPr>
            <p:ph idx="1"/>
          </p:nvPr>
        </p:nvSpPr>
        <p:spPr>
          <a:xfrm>
            <a:off x="698989" y="1276985"/>
            <a:ext cx="7886700" cy="4351338"/>
          </a:xfrm>
        </p:spPr>
        <p:txBody>
          <a:bodyPr>
            <a:normAutofit/>
          </a:bodyPr>
          <a:lstStyle/>
          <a:p>
            <a:r>
              <a:rPr lang="en-US" sz="3200" dirty="0"/>
              <a:t>Dyspnea</a:t>
            </a:r>
          </a:p>
          <a:p>
            <a:r>
              <a:rPr lang="en-US" sz="3200" dirty="0"/>
              <a:t>Pleural friction rubs (a coarse, creaky sound  heard during late inspiration and early expiration)</a:t>
            </a:r>
          </a:p>
          <a:p>
            <a:r>
              <a:rPr lang="en-US" sz="3200" dirty="0"/>
              <a:t>Sharp, stabbing pain (pleuritic pain) that increases with deep breathing, coughing or sneezing.</a:t>
            </a:r>
          </a:p>
        </p:txBody>
      </p:sp>
    </p:spTree>
    <p:extLst>
      <p:ext uri="{BB962C8B-B14F-4D97-AF65-F5344CB8AC3E}">
        <p14:creationId xmlns:p14="http://schemas.microsoft.com/office/powerpoint/2010/main" val="4045941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48D0A6-08F4-41B0-BF07-FB2E2679C054}"/>
              </a:ext>
            </a:extLst>
          </p:cNvPr>
          <p:cNvSpPr>
            <a:spLocks noGrp="1"/>
          </p:cNvSpPr>
          <p:nvPr>
            <p:ph type="title"/>
          </p:nvPr>
        </p:nvSpPr>
        <p:spPr>
          <a:xfrm>
            <a:off x="628650" y="365127"/>
            <a:ext cx="7886700" cy="929102"/>
          </a:xfrm>
        </p:spPr>
        <p:txBody>
          <a:bodyPr>
            <a:normAutofit/>
          </a:bodyPr>
          <a:lstStyle/>
          <a:p>
            <a:r>
              <a:rPr lang="en-US" sz="4000" b="1" dirty="0">
                <a:latin typeface="+mn-lt"/>
              </a:rPr>
              <a:t>Structural organization</a:t>
            </a:r>
          </a:p>
        </p:txBody>
      </p:sp>
      <p:sp>
        <p:nvSpPr>
          <p:cNvPr id="3" name="Content Placeholder 2">
            <a:extLst>
              <a:ext uri="{FF2B5EF4-FFF2-40B4-BE49-F238E27FC236}">
                <a16:creationId xmlns:a16="http://schemas.microsoft.com/office/drawing/2014/main" id="{38802C7B-171C-4021-A2BF-048A2C502677}"/>
              </a:ext>
            </a:extLst>
          </p:cNvPr>
          <p:cNvSpPr>
            <a:spLocks noGrp="1"/>
          </p:cNvSpPr>
          <p:nvPr>
            <p:ph idx="1"/>
          </p:nvPr>
        </p:nvSpPr>
        <p:spPr>
          <a:xfrm>
            <a:off x="628650" y="1305120"/>
            <a:ext cx="7886700" cy="4351338"/>
          </a:xfrm>
        </p:spPr>
        <p:txBody>
          <a:bodyPr>
            <a:normAutofit/>
          </a:bodyPr>
          <a:lstStyle/>
          <a:p>
            <a:r>
              <a:rPr lang="en-US" sz="3200" dirty="0"/>
              <a:t>Further subdivided into;</a:t>
            </a:r>
          </a:p>
          <a:p>
            <a:pPr lvl="1"/>
            <a:r>
              <a:rPr lang="en-US" altLang="en-US" sz="2800" dirty="0"/>
              <a:t>Upper respiratory tract—Nose and nasal cavity, Paranasal sinuses, Pharynx (throat), larynx (voice box) and trachea (windpipe)</a:t>
            </a:r>
          </a:p>
          <a:p>
            <a:pPr lvl="1"/>
            <a:endParaRPr lang="en-US" altLang="en-US" sz="2800" dirty="0"/>
          </a:p>
          <a:p>
            <a:pPr lvl="1"/>
            <a:r>
              <a:rPr lang="en-US" altLang="en-US" sz="2800" dirty="0"/>
              <a:t>Lower respiratory tract—Bronchi and Lungs</a:t>
            </a:r>
          </a:p>
          <a:p>
            <a:endParaRPr lang="en-US" altLang="en-US" sz="3200" dirty="0"/>
          </a:p>
          <a:p>
            <a:endParaRPr lang="en-US" sz="3200" dirty="0"/>
          </a:p>
        </p:txBody>
      </p:sp>
    </p:spTree>
    <p:extLst>
      <p:ext uri="{BB962C8B-B14F-4D97-AF65-F5344CB8AC3E}">
        <p14:creationId xmlns:p14="http://schemas.microsoft.com/office/powerpoint/2010/main" val="158016144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98EA9-E155-44B7-8FF2-B35C446E96AD}"/>
              </a:ext>
            </a:extLst>
          </p:cNvPr>
          <p:cNvSpPr>
            <a:spLocks noGrp="1"/>
          </p:cNvSpPr>
          <p:nvPr>
            <p:ph type="title"/>
          </p:nvPr>
        </p:nvSpPr>
        <p:spPr>
          <a:xfrm>
            <a:off x="628650" y="365126"/>
            <a:ext cx="7886700" cy="886899"/>
          </a:xfrm>
        </p:spPr>
        <p:txBody>
          <a:bodyPr>
            <a:normAutofit/>
          </a:bodyPr>
          <a:lstStyle/>
          <a:p>
            <a:r>
              <a:rPr lang="en-US" sz="4000" b="1" dirty="0">
                <a:latin typeface="+mn-lt"/>
              </a:rPr>
              <a:t>Medical management</a:t>
            </a:r>
          </a:p>
        </p:txBody>
      </p:sp>
      <p:sp>
        <p:nvSpPr>
          <p:cNvPr id="3" name="Content Placeholder 2">
            <a:extLst>
              <a:ext uri="{FF2B5EF4-FFF2-40B4-BE49-F238E27FC236}">
                <a16:creationId xmlns:a16="http://schemas.microsoft.com/office/drawing/2014/main" id="{C0C3979C-C57C-463F-A650-6A147139CB57}"/>
              </a:ext>
            </a:extLst>
          </p:cNvPr>
          <p:cNvSpPr>
            <a:spLocks noGrp="1"/>
          </p:cNvSpPr>
          <p:nvPr>
            <p:ph idx="1"/>
          </p:nvPr>
        </p:nvSpPr>
        <p:spPr>
          <a:xfrm>
            <a:off x="670853" y="1347323"/>
            <a:ext cx="7886700" cy="4351338"/>
          </a:xfrm>
        </p:spPr>
        <p:txBody>
          <a:bodyPr>
            <a:normAutofit/>
          </a:bodyPr>
          <a:lstStyle/>
          <a:p>
            <a:r>
              <a:rPr lang="en-US" sz="3200" dirty="0"/>
              <a:t>Bed rest</a:t>
            </a:r>
          </a:p>
          <a:p>
            <a:r>
              <a:rPr lang="en-US" sz="3200" dirty="0"/>
              <a:t>Monitor for s/s of pleural effusion</a:t>
            </a:r>
          </a:p>
          <a:p>
            <a:r>
              <a:rPr lang="en-US" sz="3200" dirty="0"/>
              <a:t>Treat underlying conditions </a:t>
            </a:r>
            <a:r>
              <a:rPr lang="en-US" sz="3200" dirty="0" err="1"/>
              <a:t>eg</a:t>
            </a:r>
            <a:r>
              <a:rPr lang="en-US" sz="3200" dirty="0"/>
              <a:t> pneumonia, infection</a:t>
            </a:r>
          </a:p>
          <a:p>
            <a:r>
              <a:rPr lang="en-US" sz="3200" dirty="0"/>
              <a:t>NSAIDS—indomethacin, ibuprofen</a:t>
            </a:r>
          </a:p>
          <a:p>
            <a:r>
              <a:rPr lang="en-US" sz="3200" dirty="0"/>
              <a:t>Topical applications of heat or cold provide symptomatic relief.</a:t>
            </a:r>
          </a:p>
        </p:txBody>
      </p:sp>
    </p:spTree>
    <p:extLst>
      <p:ext uri="{BB962C8B-B14F-4D97-AF65-F5344CB8AC3E}">
        <p14:creationId xmlns:p14="http://schemas.microsoft.com/office/powerpoint/2010/main" val="61736021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6DF0F-9306-4548-BA96-D9AC06D61E30}"/>
              </a:ext>
            </a:extLst>
          </p:cNvPr>
          <p:cNvSpPr>
            <a:spLocks noGrp="1"/>
          </p:cNvSpPr>
          <p:nvPr>
            <p:ph type="title"/>
          </p:nvPr>
        </p:nvSpPr>
        <p:spPr>
          <a:xfrm>
            <a:off x="628650" y="365126"/>
            <a:ext cx="7886700" cy="957237"/>
          </a:xfrm>
        </p:spPr>
        <p:txBody>
          <a:bodyPr>
            <a:normAutofit/>
          </a:bodyPr>
          <a:lstStyle/>
          <a:p>
            <a:r>
              <a:rPr lang="en-US" sz="4000" b="1" dirty="0">
                <a:latin typeface="+mn-lt"/>
              </a:rPr>
              <a:t>Nursing management</a:t>
            </a:r>
          </a:p>
        </p:txBody>
      </p:sp>
      <p:sp>
        <p:nvSpPr>
          <p:cNvPr id="3" name="Content Placeholder 2">
            <a:extLst>
              <a:ext uri="{FF2B5EF4-FFF2-40B4-BE49-F238E27FC236}">
                <a16:creationId xmlns:a16="http://schemas.microsoft.com/office/drawing/2014/main" id="{4C1357A5-4D50-48A6-B5DD-77014E3ACD51}"/>
              </a:ext>
            </a:extLst>
          </p:cNvPr>
          <p:cNvSpPr>
            <a:spLocks noGrp="1"/>
          </p:cNvSpPr>
          <p:nvPr>
            <p:ph idx="1"/>
          </p:nvPr>
        </p:nvSpPr>
        <p:spPr>
          <a:xfrm>
            <a:off x="656785" y="1333255"/>
            <a:ext cx="7886700" cy="5222289"/>
          </a:xfrm>
        </p:spPr>
        <p:txBody>
          <a:bodyPr>
            <a:noAutofit/>
          </a:bodyPr>
          <a:lstStyle/>
          <a:p>
            <a:pPr>
              <a:lnSpc>
                <a:spcPct val="100000"/>
              </a:lnSpc>
            </a:pPr>
            <a:r>
              <a:rPr lang="en-US" sz="3200" dirty="0"/>
              <a:t>Stress the importance of bed rest and allow the </a:t>
            </a:r>
            <a:r>
              <a:rPr lang="en-US" sz="3200" dirty="0" err="1"/>
              <a:t>pt</a:t>
            </a:r>
            <a:r>
              <a:rPr lang="en-US" sz="3200" dirty="0"/>
              <a:t> as much uninterrupted rest as possible to prevent fatigue. </a:t>
            </a:r>
          </a:p>
          <a:p>
            <a:pPr>
              <a:lnSpc>
                <a:spcPct val="100000"/>
              </a:lnSpc>
            </a:pPr>
            <a:r>
              <a:rPr lang="en-US" sz="3200" dirty="0"/>
              <a:t>Administer antitussive and pain medication, as needed, to relieve cough &amp; pain.</a:t>
            </a:r>
          </a:p>
        </p:txBody>
      </p:sp>
    </p:spTree>
    <p:extLst>
      <p:ext uri="{BB962C8B-B14F-4D97-AF65-F5344CB8AC3E}">
        <p14:creationId xmlns:p14="http://schemas.microsoft.com/office/powerpoint/2010/main" val="411604905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105DE-0679-42E4-B26B-12FBE1B2B322}"/>
              </a:ext>
            </a:extLst>
          </p:cNvPr>
          <p:cNvSpPr>
            <a:spLocks noGrp="1"/>
          </p:cNvSpPr>
          <p:nvPr>
            <p:ph type="title"/>
          </p:nvPr>
        </p:nvSpPr>
        <p:spPr>
          <a:xfrm>
            <a:off x="628650" y="365127"/>
            <a:ext cx="7886700" cy="830628"/>
          </a:xfrm>
        </p:spPr>
        <p:txBody>
          <a:bodyPr>
            <a:normAutofit/>
          </a:bodyPr>
          <a:lstStyle/>
          <a:p>
            <a:r>
              <a:rPr lang="en-US" sz="4000" b="1" dirty="0">
                <a:latin typeface="+mn-lt"/>
              </a:rPr>
              <a:t>Nursing management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CD3EA441-1801-48C8-9F38-8336CF40B072}"/>
              </a:ext>
            </a:extLst>
          </p:cNvPr>
          <p:cNvSpPr>
            <a:spLocks noGrp="1"/>
          </p:cNvSpPr>
          <p:nvPr>
            <p:ph idx="1"/>
          </p:nvPr>
        </p:nvSpPr>
        <p:spPr>
          <a:xfrm>
            <a:off x="628650" y="1319188"/>
            <a:ext cx="7886700" cy="4351338"/>
          </a:xfrm>
        </p:spPr>
        <p:txBody>
          <a:bodyPr>
            <a:normAutofit/>
          </a:bodyPr>
          <a:lstStyle/>
          <a:p>
            <a:pPr>
              <a:lnSpc>
                <a:spcPct val="100000"/>
              </a:lnSpc>
            </a:pPr>
            <a:r>
              <a:rPr lang="en-US" sz="3200" dirty="0"/>
              <a:t>If an opioid analgesic is prescribed, warn any </a:t>
            </a:r>
            <a:r>
              <a:rPr lang="en-US" sz="3200" dirty="0" err="1"/>
              <a:t>pt</a:t>
            </a:r>
            <a:r>
              <a:rPr lang="en-US" sz="3200" dirty="0"/>
              <a:t> about  to be discharged to avoid overuse. Too much of these medications depress coughing &amp; respiration.</a:t>
            </a:r>
          </a:p>
          <a:p>
            <a:pPr>
              <a:lnSpc>
                <a:spcPct val="100000"/>
              </a:lnSpc>
            </a:pPr>
            <a:r>
              <a:rPr lang="en-US" sz="3200" dirty="0"/>
              <a:t>Encourage the </a:t>
            </a:r>
            <a:r>
              <a:rPr lang="en-US" sz="3200" dirty="0" err="1"/>
              <a:t>pt</a:t>
            </a:r>
            <a:r>
              <a:rPr lang="en-US" sz="3200" dirty="0"/>
              <a:t> to cough. Apply firm pressure at the  pain site during coughing exercises to minimize pain.</a:t>
            </a:r>
          </a:p>
          <a:p>
            <a:endParaRPr lang="en-US" sz="3200" dirty="0"/>
          </a:p>
        </p:txBody>
      </p:sp>
    </p:spTree>
    <p:extLst>
      <p:ext uri="{BB962C8B-B14F-4D97-AF65-F5344CB8AC3E}">
        <p14:creationId xmlns:p14="http://schemas.microsoft.com/office/powerpoint/2010/main" val="337972027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F9D7A-896E-4C1C-BE13-C21B863D8E7C}"/>
              </a:ext>
            </a:extLst>
          </p:cNvPr>
          <p:cNvSpPr>
            <a:spLocks noGrp="1"/>
          </p:cNvSpPr>
          <p:nvPr>
            <p:ph type="title"/>
          </p:nvPr>
        </p:nvSpPr>
        <p:spPr>
          <a:xfrm>
            <a:off x="628650" y="365127"/>
            <a:ext cx="7886700" cy="915034"/>
          </a:xfrm>
        </p:spPr>
        <p:txBody>
          <a:bodyPr>
            <a:normAutofit/>
          </a:bodyPr>
          <a:lstStyle/>
          <a:p>
            <a:r>
              <a:rPr lang="en-US" sz="4000" b="1" dirty="0">
                <a:latin typeface="+mn-lt"/>
              </a:rPr>
              <a:t>Bronchitis </a:t>
            </a:r>
          </a:p>
        </p:txBody>
      </p:sp>
      <p:sp>
        <p:nvSpPr>
          <p:cNvPr id="3" name="Content Placeholder 2">
            <a:extLst>
              <a:ext uri="{FF2B5EF4-FFF2-40B4-BE49-F238E27FC236}">
                <a16:creationId xmlns:a16="http://schemas.microsoft.com/office/drawing/2014/main" id="{A369A313-96F8-42BD-BEBC-4E230408BD0F}"/>
              </a:ext>
            </a:extLst>
          </p:cNvPr>
          <p:cNvSpPr>
            <a:spLocks noGrp="1"/>
          </p:cNvSpPr>
          <p:nvPr>
            <p:ph idx="1"/>
          </p:nvPr>
        </p:nvSpPr>
        <p:spPr>
          <a:xfrm>
            <a:off x="656785" y="1347324"/>
            <a:ext cx="7886700" cy="4351338"/>
          </a:xfrm>
        </p:spPr>
        <p:txBody>
          <a:bodyPr>
            <a:normAutofit/>
          </a:bodyPr>
          <a:lstStyle/>
          <a:p>
            <a:r>
              <a:rPr lang="en-US" altLang="en-US" sz="3200" dirty="0"/>
              <a:t>This is an inflammation of the bronchi. </a:t>
            </a:r>
          </a:p>
          <a:p>
            <a:r>
              <a:rPr lang="en-US" altLang="en-US" sz="3200" dirty="0"/>
              <a:t>It can be </a:t>
            </a:r>
            <a:r>
              <a:rPr lang="en-US" altLang="en-US" sz="3200" b="1" dirty="0"/>
              <a:t>acute</a:t>
            </a:r>
            <a:r>
              <a:rPr lang="en-US" altLang="en-US" sz="3200" dirty="0"/>
              <a:t> or </a:t>
            </a:r>
            <a:r>
              <a:rPr lang="en-US" altLang="en-US" sz="3200" b="1" dirty="0"/>
              <a:t>chronic</a:t>
            </a:r>
          </a:p>
          <a:p>
            <a:endParaRPr lang="en-US" sz="3200" dirty="0"/>
          </a:p>
        </p:txBody>
      </p:sp>
    </p:spTree>
    <p:extLst>
      <p:ext uri="{BB962C8B-B14F-4D97-AF65-F5344CB8AC3E}">
        <p14:creationId xmlns:p14="http://schemas.microsoft.com/office/powerpoint/2010/main" val="28249292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C0D26-43BB-4643-AB05-44D25825EA29}"/>
              </a:ext>
            </a:extLst>
          </p:cNvPr>
          <p:cNvSpPr>
            <a:spLocks noGrp="1"/>
          </p:cNvSpPr>
          <p:nvPr>
            <p:ph type="title"/>
          </p:nvPr>
        </p:nvSpPr>
        <p:spPr>
          <a:xfrm>
            <a:off x="628650" y="365127"/>
            <a:ext cx="7886700" cy="985372"/>
          </a:xfrm>
        </p:spPr>
        <p:txBody>
          <a:bodyPr>
            <a:normAutofit/>
          </a:bodyPr>
          <a:lstStyle/>
          <a:p>
            <a:r>
              <a:rPr lang="en-US" sz="4000" b="1" dirty="0">
                <a:latin typeface="+mn-lt"/>
              </a:rPr>
              <a:t>Acute bronchitis</a:t>
            </a:r>
          </a:p>
        </p:txBody>
      </p:sp>
      <p:sp>
        <p:nvSpPr>
          <p:cNvPr id="3" name="Content Placeholder 2">
            <a:extLst>
              <a:ext uri="{FF2B5EF4-FFF2-40B4-BE49-F238E27FC236}">
                <a16:creationId xmlns:a16="http://schemas.microsoft.com/office/drawing/2014/main" id="{71EC2BE3-E1D5-43F0-81E2-FAA98DB1B22E}"/>
              </a:ext>
            </a:extLst>
          </p:cNvPr>
          <p:cNvSpPr>
            <a:spLocks noGrp="1"/>
          </p:cNvSpPr>
          <p:nvPr>
            <p:ph idx="1"/>
          </p:nvPr>
        </p:nvSpPr>
        <p:spPr>
          <a:xfrm>
            <a:off x="600515" y="1333256"/>
            <a:ext cx="7886700" cy="4351338"/>
          </a:xfrm>
        </p:spPr>
        <p:txBody>
          <a:bodyPr>
            <a:normAutofit/>
          </a:bodyPr>
          <a:lstStyle/>
          <a:p>
            <a:pPr>
              <a:lnSpc>
                <a:spcPct val="100000"/>
              </a:lnSpc>
            </a:pPr>
            <a:r>
              <a:rPr lang="en-US" sz="3200" dirty="0"/>
              <a:t>Acute bronchitis is the infection of lower  respiratory tract following upper respiratory tract infection.</a:t>
            </a:r>
          </a:p>
          <a:p>
            <a:pPr>
              <a:lnSpc>
                <a:spcPct val="100000"/>
              </a:lnSpc>
            </a:pPr>
            <a:r>
              <a:rPr lang="en-US" sz="3200" b="1" dirty="0"/>
              <a:t>Pathophysiology</a:t>
            </a:r>
            <a:r>
              <a:rPr lang="en-US" sz="3200" dirty="0"/>
              <a:t>—Acute bronchitis caused by viruses or bacteria leading to inflammation and  irritation with increased mucous production.</a:t>
            </a:r>
          </a:p>
        </p:txBody>
      </p:sp>
    </p:spTree>
    <p:extLst>
      <p:ext uri="{BB962C8B-B14F-4D97-AF65-F5344CB8AC3E}">
        <p14:creationId xmlns:p14="http://schemas.microsoft.com/office/powerpoint/2010/main" val="134876281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10EA4-F2FA-40FF-945D-2BFF1AD07127}"/>
              </a:ext>
            </a:extLst>
          </p:cNvPr>
          <p:cNvSpPr>
            <a:spLocks noGrp="1"/>
          </p:cNvSpPr>
          <p:nvPr>
            <p:ph type="title"/>
          </p:nvPr>
        </p:nvSpPr>
        <p:spPr>
          <a:xfrm>
            <a:off x="628650" y="365127"/>
            <a:ext cx="7886700" cy="999440"/>
          </a:xfrm>
        </p:spPr>
        <p:txBody>
          <a:bodyPr>
            <a:normAutofit/>
          </a:bodyPr>
          <a:lstStyle/>
          <a:p>
            <a:r>
              <a:rPr lang="en-US" sz="4000" b="1" dirty="0">
                <a:latin typeface="+mn-lt"/>
              </a:rPr>
              <a:t>Clinical manifestations</a:t>
            </a:r>
          </a:p>
        </p:txBody>
      </p:sp>
      <p:sp>
        <p:nvSpPr>
          <p:cNvPr id="3" name="Content Placeholder 2">
            <a:extLst>
              <a:ext uri="{FF2B5EF4-FFF2-40B4-BE49-F238E27FC236}">
                <a16:creationId xmlns:a16="http://schemas.microsoft.com/office/drawing/2014/main" id="{A18E2213-3327-4EF7-96C3-E9B8BDBC9F09}"/>
              </a:ext>
            </a:extLst>
          </p:cNvPr>
          <p:cNvSpPr>
            <a:spLocks noGrp="1"/>
          </p:cNvSpPr>
          <p:nvPr>
            <p:ph idx="1"/>
          </p:nvPr>
        </p:nvSpPr>
        <p:spPr>
          <a:xfrm>
            <a:off x="670853" y="1431730"/>
            <a:ext cx="7886700" cy="4351338"/>
          </a:xfrm>
        </p:spPr>
        <p:txBody>
          <a:bodyPr>
            <a:normAutofit/>
          </a:bodyPr>
          <a:lstStyle/>
          <a:p>
            <a:r>
              <a:rPr lang="en-US" sz="3200" dirty="0"/>
              <a:t>Fever, tachypnea and dyspnea</a:t>
            </a:r>
          </a:p>
          <a:p>
            <a:r>
              <a:rPr lang="en-US" sz="3200" dirty="0"/>
              <a:t>Pleuritic chest pain with crackles or rhonchi</a:t>
            </a:r>
          </a:p>
          <a:p>
            <a:r>
              <a:rPr lang="en-US" sz="3200" dirty="0"/>
              <a:t>Productive cough</a:t>
            </a:r>
          </a:p>
        </p:txBody>
      </p:sp>
    </p:spTree>
    <p:extLst>
      <p:ext uri="{BB962C8B-B14F-4D97-AF65-F5344CB8AC3E}">
        <p14:creationId xmlns:p14="http://schemas.microsoft.com/office/powerpoint/2010/main" val="338369171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8B000-2A9A-4D9F-8B53-F500B563F2A9}"/>
              </a:ext>
            </a:extLst>
          </p:cNvPr>
          <p:cNvSpPr>
            <a:spLocks noGrp="1"/>
          </p:cNvSpPr>
          <p:nvPr>
            <p:ph type="title"/>
          </p:nvPr>
        </p:nvSpPr>
        <p:spPr>
          <a:xfrm>
            <a:off x="628650" y="365126"/>
            <a:ext cx="7886700" cy="957237"/>
          </a:xfrm>
        </p:spPr>
        <p:txBody>
          <a:bodyPr>
            <a:normAutofit/>
          </a:bodyPr>
          <a:lstStyle/>
          <a:p>
            <a:r>
              <a:rPr lang="en-US" sz="4000" b="1" dirty="0">
                <a:latin typeface="+mn-lt"/>
              </a:rPr>
              <a:t>Medical management</a:t>
            </a:r>
          </a:p>
        </p:txBody>
      </p:sp>
      <p:sp>
        <p:nvSpPr>
          <p:cNvPr id="3" name="Content Placeholder 2">
            <a:extLst>
              <a:ext uri="{FF2B5EF4-FFF2-40B4-BE49-F238E27FC236}">
                <a16:creationId xmlns:a16="http://schemas.microsoft.com/office/drawing/2014/main" id="{54B3C5DB-E83A-465A-90B4-00C5903DCABC}"/>
              </a:ext>
            </a:extLst>
          </p:cNvPr>
          <p:cNvSpPr>
            <a:spLocks noGrp="1"/>
          </p:cNvSpPr>
          <p:nvPr>
            <p:ph idx="1"/>
          </p:nvPr>
        </p:nvSpPr>
        <p:spPr>
          <a:xfrm>
            <a:off x="656786" y="1375459"/>
            <a:ext cx="7886700" cy="4351338"/>
          </a:xfrm>
        </p:spPr>
        <p:txBody>
          <a:bodyPr>
            <a:normAutofit/>
          </a:bodyPr>
          <a:lstStyle/>
          <a:p>
            <a:r>
              <a:rPr lang="en-US" sz="3200" dirty="0"/>
              <a:t>Antibiotic therapy, treatment for cough and fever </a:t>
            </a:r>
          </a:p>
          <a:p>
            <a:r>
              <a:rPr lang="en-US" sz="3200" dirty="0"/>
              <a:t>Nebulization </a:t>
            </a:r>
          </a:p>
          <a:p>
            <a:r>
              <a:rPr lang="en-US" sz="3200" dirty="0"/>
              <a:t>Fluid replacement therapy</a:t>
            </a:r>
          </a:p>
          <a:p>
            <a:r>
              <a:rPr lang="en-US" sz="3200" dirty="0"/>
              <a:t>Chest secretions clearance strategies, </a:t>
            </a:r>
          </a:p>
          <a:p>
            <a:r>
              <a:rPr lang="en-US" sz="3200" dirty="0"/>
              <a:t>Bronchial spasm control </a:t>
            </a:r>
          </a:p>
          <a:p>
            <a:endParaRPr lang="en-US" sz="3200" dirty="0"/>
          </a:p>
        </p:txBody>
      </p:sp>
    </p:spTree>
    <p:extLst>
      <p:ext uri="{BB962C8B-B14F-4D97-AF65-F5344CB8AC3E}">
        <p14:creationId xmlns:p14="http://schemas.microsoft.com/office/powerpoint/2010/main" val="99521898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8E3BB-6039-47C8-AAB9-5851E548A0D8}"/>
              </a:ext>
            </a:extLst>
          </p:cNvPr>
          <p:cNvSpPr>
            <a:spLocks noGrp="1"/>
          </p:cNvSpPr>
          <p:nvPr>
            <p:ph type="title"/>
          </p:nvPr>
        </p:nvSpPr>
        <p:spPr>
          <a:xfrm>
            <a:off x="628650" y="365126"/>
            <a:ext cx="7886700" cy="971305"/>
          </a:xfrm>
        </p:spPr>
        <p:txBody>
          <a:bodyPr>
            <a:normAutofit/>
          </a:bodyPr>
          <a:lstStyle/>
          <a:p>
            <a:r>
              <a:rPr lang="en-US" sz="4000" b="1" dirty="0">
                <a:latin typeface="+mn-lt"/>
              </a:rPr>
              <a:t>Nursing management</a:t>
            </a:r>
          </a:p>
        </p:txBody>
      </p:sp>
      <p:sp>
        <p:nvSpPr>
          <p:cNvPr id="3" name="Content Placeholder 2">
            <a:extLst>
              <a:ext uri="{FF2B5EF4-FFF2-40B4-BE49-F238E27FC236}">
                <a16:creationId xmlns:a16="http://schemas.microsoft.com/office/drawing/2014/main" id="{C62A6CC0-9516-4DAB-87CB-4D7DBD61F864}"/>
              </a:ext>
            </a:extLst>
          </p:cNvPr>
          <p:cNvSpPr>
            <a:spLocks noGrp="1"/>
          </p:cNvSpPr>
          <p:nvPr>
            <p:ph idx="1"/>
          </p:nvPr>
        </p:nvSpPr>
        <p:spPr>
          <a:xfrm>
            <a:off x="656785" y="1375459"/>
            <a:ext cx="7886700" cy="4351338"/>
          </a:xfrm>
        </p:spPr>
        <p:txBody>
          <a:bodyPr>
            <a:normAutofit/>
          </a:bodyPr>
          <a:lstStyle/>
          <a:p>
            <a:r>
              <a:rPr lang="en-US" sz="3200" dirty="0"/>
              <a:t>Establishing effective airway clearance</a:t>
            </a:r>
          </a:p>
          <a:p>
            <a:r>
              <a:rPr lang="en-US" sz="3200" dirty="0"/>
              <a:t>Administer antibiotics, bronchodilators and mucolytic agents as ordered.</a:t>
            </a:r>
          </a:p>
          <a:p>
            <a:r>
              <a:rPr lang="en-US" sz="3200" dirty="0"/>
              <a:t>Encourage mobilization to loosen the chest secretions</a:t>
            </a:r>
          </a:p>
          <a:p>
            <a:r>
              <a:rPr lang="en-US" sz="3200" dirty="0"/>
              <a:t>Patient Education and Health Maintenance</a:t>
            </a:r>
          </a:p>
        </p:txBody>
      </p:sp>
    </p:spTree>
    <p:extLst>
      <p:ext uri="{BB962C8B-B14F-4D97-AF65-F5344CB8AC3E}">
        <p14:creationId xmlns:p14="http://schemas.microsoft.com/office/powerpoint/2010/main" val="189062388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74E06-E803-4EA1-BCAB-18D761C4286C}"/>
              </a:ext>
            </a:extLst>
          </p:cNvPr>
          <p:cNvSpPr>
            <a:spLocks noGrp="1"/>
          </p:cNvSpPr>
          <p:nvPr>
            <p:ph type="title"/>
          </p:nvPr>
        </p:nvSpPr>
        <p:spPr/>
        <p:txBody>
          <a:bodyPr>
            <a:normAutofit/>
          </a:bodyPr>
          <a:lstStyle/>
          <a:p>
            <a:r>
              <a:rPr lang="en-US" sz="4000" b="1" dirty="0">
                <a:latin typeface="+mn-lt"/>
              </a:rPr>
              <a:t>Chronic obstructive pulmonary disease (COPD)</a:t>
            </a:r>
          </a:p>
        </p:txBody>
      </p:sp>
      <p:sp>
        <p:nvSpPr>
          <p:cNvPr id="3" name="Content Placeholder 2">
            <a:extLst>
              <a:ext uri="{FF2B5EF4-FFF2-40B4-BE49-F238E27FC236}">
                <a16:creationId xmlns:a16="http://schemas.microsoft.com/office/drawing/2014/main" id="{3F775A50-9FD6-45A9-A2DE-C9A1A0CCB765}"/>
              </a:ext>
            </a:extLst>
          </p:cNvPr>
          <p:cNvSpPr>
            <a:spLocks noGrp="1"/>
          </p:cNvSpPr>
          <p:nvPr>
            <p:ph idx="1"/>
          </p:nvPr>
        </p:nvSpPr>
        <p:spPr>
          <a:xfrm>
            <a:off x="628649" y="1825625"/>
            <a:ext cx="7994845" cy="4351338"/>
          </a:xfrm>
        </p:spPr>
        <p:txBody>
          <a:bodyPr>
            <a:normAutofit/>
          </a:bodyPr>
          <a:lstStyle/>
          <a:p>
            <a:pPr>
              <a:lnSpc>
                <a:spcPct val="100000"/>
              </a:lnSpc>
            </a:pPr>
            <a:r>
              <a:rPr lang="en-US" sz="3200" dirty="0"/>
              <a:t>COPD refers to a disease </a:t>
            </a:r>
            <a:r>
              <a:rPr lang="en-US" sz="3200" dirty="0" err="1"/>
              <a:t>xticed</a:t>
            </a:r>
            <a:r>
              <a:rPr lang="en-US" sz="3200" dirty="0"/>
              <a:t> by airflow  limitation that is not fully reversible. </a:t>
            </a:r>
          </a:p>
          <a:p>
            <a:pPr>
              <a:lnSpc>
                <a:spcPct val="100000"/>
              </a:lnSpc>
            </a:pPr>
            <a:r>
              <a:rPr lang="en-US" sz="3200" dirty="0"/>
              <a:t>The airflow limitation is generally progressive </a:t>
            </a:r>
            <a:r>
              <a:rPr lang="en-US" sz="3200"/>
              <a:t>and is </a:t>
            </a:r>
            <a:r>
              <a:rPr lang="en-US" sz="3200" dirty="0"/>
              <a:t>normally associated with an inflammatory response of the lungs due to irritants</a:t>
            </a:r>
          </a:p>
          <a:p>
            <a:pPr>
              <a:lnSpc>
                <a:spcPct val="100000"/>
              </a:lnSpc>
            </a:pPr>
            <a:r>
              <a:rPr lang="en-US" sz="3200" dirty="0"/>
              <a:t>COPD includes; chronic bronchitis and emphysema</a:t>
            </a:r>
          </a:p>
        </p:txBody>
      </p:sp>
    </p:spTree>
    <p:extLst>
      <p:ext uri="{BB962C8B-B14F-4D97-AF65-F5344CB8AC3E}">
        <p14:creationId xmlns:p14="http://schemas.microsoft.com/office/powerpoint/2010/main" val="357357450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C3DF9-E3CA-4574-B6A7-078A9C85A4F7}"/>
              </a:ext>
            </a:extLst>
          </p:cNvPr>
          <p:cNvSpPr>
            <a:spLocks noGrp="1"/>
          </p:cNvSpPr>
          <p:nvPr>
            <p:ph type="title"/>
          </p:nvPr>
        </p:nvSpPr>
        <p:spPr>
          <a:xfrm>
            <a:off x="628650" y="365126"/>
            <a:ext cx="7886700" cy="872831"/>
          </a:xfrm>
        </p:spPr>
        <p:txBody>
          <a:bodyPr>
            <a:normAutofit/>
          </a:bodyPr>
          <a:lstStyle/>
          <a:p>
            <a:r>
              <a:rPr lang="en-US" sz="4000" b="1" dirty="0">
                <a:latin typeface="+mn-lt"/>
              </a:rPr>
              <a:t>COPD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CE25D467-7A28-40B0-92AF-FF772FDFFF58}"/>
              </a:ext>
            </a:extLst>
          </p:cNvPr>
          <p:cNvSpPr>
            <a:spLocks noGrp="1"/>
          </p:cNvSpPr>
          <p:nvPr>
            <p:ph idx="1"/>
          </p:nvPr>
        </p:nvSpPr>
        <p:spPr>
          <a:xfrm>
            <a:off x="628650" y="1333254"/>
            <a:ext cx="7886700" cy="4786191"/>
          </a:xfrm>
        </p:spPr>
        <p:txBody>
          <a:bodyPr>
            <a:normAutofit/>
          </a:bodyPr>
          <a:lstStyle/>
          <a:p>
            <a:pPr>
              <a:lnSpc>
                <a:spcPct val="100000"/>
              </a:lnSpc>
            </a:pPr>
            <a:r>
              <a:rPr lang="en-US" dirty="0"/>
              <a:t>Chronic bronchitis is a chronic inflammation of the  lower respiratory tract </a:t>
            </a:r>
            <a:r>
              <a:rPr lang="en-US" dirty="0" err="1"/>
              <a:t>xticed</a:t>
            </a:r>
            <a:r>
              <a:rPr lang="en-US" dirty="0"/>
              <a:t> by excessive mucous secretion, cough &amp; dyspnea associated with  recurring infections of the lower respiratory tract.</a:t>
            </a:r>
          </a:p>
          <a:p>
            <a:pPr>
              <a:lnSpc>
                <a:spcPct val="100000"/>
              </a:lnSpc>
            </a:pPr>
            <a:r>
              <a:rPr lang="en-US" dirty="0"/>
              <a:t>Pulmonary emphysema is a complex lung disease </a:t>
            </a:r>
            <a:r>
              <a:rPr lang="en-US" dirty="0" err="1"/>
              <a:t>xticed</a:t>
            </a:r>
            <a:r>
              <a:rPr lang="en-US" dirty="0"/>
              <a:t> by destruction of the alveoli, enlargement of distal airspaces, and a breakdown of alveolar walls. </a:t>
            </a:r>
          </a:p>
          <a:p>
            <a:pPr>
              <a:lnSpc>
                <a:spcPct val="100000"/>
              </a:lnSpc>
            </a:pPr>
            <a:r>
              <a:rPr lang="en-US" dirty="0"/>
              <a:t>There is a slowly progressive deterioration of lung function for many </a:t>
            </a:r>
            <a:r>
              <a:rPr lang="en-US" dirty="0" err="1"/>
              <a:t>yrs</a:t>
            </a:r>
            <a:r>
              <a:rPr lang="en-US" dirty="0"/>
              <a:t> b4 the </a:t>
            </a:r>
            <a:r>
              <a:rPr lang="en-US" dirty="0" err="1"/>
              <a:t>dvpt</a:t>
            </a:r>
            <a:r>
              <a:rPr lang="en-US" dirty="0"/>
              <a:t> of illness.</a:t>
            </a:r>
          </a:p>
        </p:txBody>
      </p:sp>
    </p:spTree>
    <p:extLst>
      <p:ext uri="{BB962C8B-B14F-4D97-AF65-F5344CB8AC3E}">
        <p14:creationId xmlns:p14="http://schemas.microsoft.com/office/powerpoint/2010/main" val="2165616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831BA-1E91-47DF-9BE5-9E599ACF042E}"/>
              </a:ext>
            </a:extLst>
          </p:cNvPr>
          <p:cNvSpPr>
            <a:spLocks noGrp="1"/>
          </p:cNvSpPr>
          <p:nvPr>
            <p:ph type="title"/>
          </p:nvPr>
        </p:nvSpPr>
        <p:spPr>
          <a:xfrm>
            <a:off x="1148203" y="178973"/>
            <a:ext cx="6799262" cy="682625"/>
          </a:xfrm>
        </p:spPr>
        <p:txBody>
          <a:bodyPr rtlCol="0">
            <a:normAutofit fontScale="90000"/>
          </a:bodyPr>
          <a:lstStyle/>
          <a:p>
            <a:pPr eaLnBrk="1" fontAlgn="auto" hangingPunct="1">
              <a:spcAft>
                <a:spcPts val="0"/>
              </a:spcAft>
              <a:defRPr/>
            </a:pPr>
            <a:r>
              <a:rPr lang="en-US" b="1" dirty="0">
                <a:solidFill>
                  <a:schemeClr val="tx1"/>
                </a:solidFill>
                <a:latin typeface="+mn-lt"/>
              </a:rPr>
              <a:t>Respiratory System</a:t>
            </a:r>
          </a:p>
        </p:txBody>
      </p:sp>
      <p:pic>
        <p:nvPicPr>
          <p:cNvPr id="24579" name="Picture 2">
            <a:extLst>
              <a:ext uri="{FF2B5EF4-FFF2-40B4-BE49-F238E27FC236}">
                <a16:creationId xmlns:a16="http://schemas.microsoft.com/office/drawing/2014/main" id="{B7B10C1E-5EEB-4729-9E97-7B68A277200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51692" y="1377244"/>
            <a:ext cx="8553157" cy="5304910"/>
          </a:xfrm>
        </p:spPr>
      </p:pic>
    </p:spTree>
    <p:extLst>
      <p:ext uri="{BB962C8B-B14F-4D97-AF65-F5344CB8AC3E}">
        <p14:creationId xmlns:p14="http://schemas.microsoft.com/office/powerpoint/2010/main" val="9004303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2FCD3-338A-4148-8AEA-60997B225494}"/>
              </a:ext>
            </a:extLst>
          </p:cNvPr>
          <p:cNvSpPr>
            <a:spLocks noGrp="1"/>
          </p:cNvSpPr>
          <p:nvPr>
            <p:ph type="title"/>
          </p:nvPr>
        </p:nvSpPr>
        <p:spPr>
          <a:xfrm>
            <a:off x="628650" y="365126"/>
            <a:ext cx="7886700" cy="943169"/>
          </a:xfrm>
        </p:spPr>
        <p:txBody>
          <a:bodyPr>
            <a:normAutofit/>
          </a:bodyPr>
          <a:lstStyle/>
          <a:p>
            <a:r>
              <a:rPr lang="en-US" sz="4000" b="1" dirty="0">
                <a:latin typeface="+mn-lt"/>
              </a:rPr>
              <a:t>Risk factors</a:t>
            </a:r>
          </a:p>
        </p:txBody>
      </p:sp>
      <p:sp>
        <p:nvSpPr>
          <p:cNvPr id="3" name="Content Placeholder 2">
            <a:extLst>
              <a:ext uri="{FF2B5EF4-FFF2-40B4-BE49-F238E27FC236}">
                <a16:creationId xmlns:a16="http://schemas.microsoft.com/office/drawing/2014/main" id="{C04020E6-1F4B-414F-BDA6-2E92E753E10E}"/>
              </a:ext>
            </a:extLst>
          </p:cNvPr>
          <p:cNvSpPr>
            <a:spLocks noGrp="1"/>
          </p:cNvSpPr>
          <p:nvPr>
            <p:ph idx="1"/>
          </p:nvPr>
        </p:nvSpPr>
        <p:spPr>
          <a:xfrm>
            <a:off x="670853" y="1347323"/>
            <a:ext cx="7886700" cy="4351338"/>
          </a:xfrm>
        </p:spPr>
        <p:txBody>
          <a:bodyPr>
            <a:normAutofit/>
          </a:bodyPr>
          <a:lstStyle/>
          <a:p>
            <a:r>
              <a:rPr lang="en-US" sz="3200" dirty="0"/>
              <a:t>Cigarette smoking.</a:t>
            </a:r>
          </a:p>
          <a:p>
            <a:r>
              <a:rPr lang="en-US" sz="3200" dirty="0"/>
              <a:t>Air pollution, occupational exposure.</a:t>
            </a:r>
          </a:p>
          <a:p>
            <a:r>
              <a:rPr lang="en-US" sz="3200" dirty="0"/>
              <a:t>Allergy, autoimmunity.</a:t>
            </a:r>
          </a:p>
          <a:p>
            <a:r>
              <a:rPr lang="en-US" sz="3200" dirty="0"/>
              <a:t>Infection.</a:t>
            </a:r>
          </a:p>
          <a:p>
            <a:r>
              <a:rPr lang="en-US" sz="3200" dirty="0"/>
              <a:t>Genetic predisposition, aging</a:t>
            </a:r>
          </a:p>
          <a:p>
            <a:r>
              <a:rPr lang="en-US" sz="3200" dirty="0"/>
              <a:t>Alpha1-antitrypsin deficiency</a:t>
            </a:r>
          </a:p>
        </p:txBody>
      </p:sp>
    </p:spTree>
    <p:extLst>
      <p:ext uri="{BB962C8B-B14F-4D97-AF65-F5344CB8AC3E}">
        <p14:creationId xmlns:p14="http://schemas.microsoft.com/office/powerpoint/2010/main" val="212844989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B9345-CD69-44A3-8C40-4698970D4999}"/>
              </a:ext>
            </a:extLst>
          </p:cNvPr>
          <p:cNvSpPr>
            <a:spLocks noGrp="1"/>
          </p:cNvSpPr>
          <p:nvPr>
            <p:ph type="title"/>
          </p:nvPr>
        </p:nvSpPr>
        <p:spPr>
          <a:xfrm>
            <a:off x="628650" y="365127"/>
            <a:ext cx="7886700" cy="929102"/>
          </a:xfrm>
        </p:spPr>
        <p:txBody>
          <a:bodyPr>
            <a:normAutofit/>
          </a:bodyPr>
          <a:lstStyle/>
          <a:p>
            <a:r>
              <a:rPr lang="en-US" sz="4000" b="1" dirty="0">
                <a:latin typeface="+mn-lt"/>
              </a:rPr>
              <a:t>Clinical manifestations</a:t>
            </a:r>
          </a:p>
        </p:txBody>
      </p:sp>
      <p:sp>
        <p:nvSpPr>
          <p:cNvPr id="3" name="Content Placeholder 2">
            <a:extLst>
              <a:ext uri="{FF2B5EF4-FFF2-40B4-BE49-F238E27FC236}">
                <a16:creationId xmlns:a16="http://schemas.microsoft.com/office/drawing/2014/main" id="{71F0CFAF-4FF8-4891-AEE1-B2FFDFEAE59B}"/>
              </a:ext>
            </a:extLst>
          </p:cNvPr>
          <p:cNvSpPr>
            <a:spLocks noGrp="1"/>
          </p:cNvSpPr>
          <p:nvPr>
            <p:ph idx="1"/>
          </p:nvPr>
        </p:nvSpPr>
        <p:spPr>
          <a:xfrm>
            <a:off x="656786" y="1333256"/>
            <a:ext cx="7886700" cy="4800258"/>
          </a:xfrm>
        </p:spPr>
        <p:txBody>
          <a:bodyPr>
            <a:noAutofit/>
          </a:bodyPr>
          <a:lstStyle/>
          <a:p>
            <a:r>
              <a:rPr lang="en-US" sz="3200" b="1" dirty="0"/>
              <a:t>Chronic Bronchitis</a:t>
            </a:r>
          </a:p>
          <a:p>
            <a:r>
              <a:rPr lang="en-US" sz="3200" dirty="0"/>
              <a:t>Usually insidious, developing over a period of </a:t>
            </a:r>
            <a:r>
              <a:rPr lang="en-US" sz="3200" dirty="0" err="1"/>
              <a:t>yrs</a:t>
            </a:r>
            <a:endParaRPr lang="en-US" sz="3200" dirty="0"/>
          </a:p>
          <a:p>
            <a:pPr lvl="1"/>
            <a:r>
              <a:rPr lang="en-US" sz="2800" dirty="0"/>
              <a:t>Presence of a productive cough lasting at least 3 months a year for 2 successive years.</a:t>
            </a:r>
          </a:p>
          <a:p>
            <a:pPr lvl="1"/>
            <a:r>
              <a:rPr lang="en-US" sz="2800" dirty="0"/>
              <a:t>Production of thick, gelatinous sputum; greater amounts produced during superimposed infections. </a:t>
            </a:r>
          </a:p>
          <a:p>
            <a:pPr lvl="1"/>
            <a:r>
              <a:rPr lang="en-US" sz="2800" dirty="0"/>
              <a:t>Wheezing and dyspnea as disease progresses</a:t>
            </a:r>
          </a:p>
        </p:txBody>
      </p:sp>
    </p:spTree>
    <p:extLst>
      <p:ext uri="{BB962C8B-B14F-4D97-AF65-F5344CB8AC3E}">
        <p14:creationId xmlns:p14="http://schemas.microsoft.com/office/powerpoint/2010/main" val="111496670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8E7AB-9F60-4B34-8538-AB6DA88EE148}"/>
              </a:ext>
            </a:extLst>
          </p:cNvPr>
          <p:cNvSpPr>
            <a:spLocks noGrp="1"/>
          </p:cNvSpPr>
          <p:nvPr>
            <p:ph type="title"/>
          </p:nvPr>
        </p:nvSpPr>
        <p:spPr>
          <a:xfrm>
            <a:off x="628650" y="365127"/>
            <a:ext cx="7886700" cy="830628"/>
          </a:xfrm>
        </p:spPr>
        <p:txBody>
          <a:bodyPr>
            <a:normAutofit/>
          </a:bodyPr>
          <a:lstStyle/>
          <a:p>
            <a:r>
              <a:rPr lang="en-US" sz="4000" b="1" dirty="0">
                <a:latin typeface="+mn-lt"/>
              </a:rPr>
              <a:t>Clinical manifestations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139E1A73-7FE2-4343-A92A-4AA4F5128630}"/>
              </a:ext>
            </a:extLst>
          </p:cNvPr>
          <p:cNvSpPr>
            <a:spLocks noGrp="1"/>
          </p:cNvSpPr>
          <p:nvPr>
            <p:ph idx="1"/>
          </p:nvPr>
        </p:nvSpPr>
        <p:spPr>
          <a:xfrm>
            <a:off x="656785" y="1291052"/>
            <a:ext cx="7886700" cy="4870597"/>
          </a:xfrm>
        </p:spPr>
        <p:txBody>
          <a:bodyPr>
            <a:noAutofit/>
          </a:bodyPr>
          <a:lstStyle/>
          <a:p>
            <a:r>
              <a:rPr lang="en-US" sz="3200" b="1" dirty="0"/>
              <a:t>Emphysema</a:t>
            </a:r>
          </a:p>
          <a:p>
            <a:r>
              <a:rPr lang="en-US" sz="3200" dirty="0"/>
              <a:t>Gradual in onset and steadily progressive</a:t>
            </a:r>
          </a:p>
          <a:p>
            <a:pPr lvl="1"/>
            <a:r>
              <a:rPr lang="en-US" sz="2800" dirty="0"/>
              <a:t>Dyspnea, decreased exercise tolerance.</a:t>
            </a:r>
          </a:p>
          <a:p>
            <a:pPr lvl="1"/>
            <a:r>
              <a:rPr lang="en-US" sz="2800" dirty="0"/>
              <a:t>Cough may be minimal, except with respiratory infection.</a:t>
            </a:r>
          </a:p>
          <a:p>
            <a:pPr lvl="1"/>
            <a:r>
              <a:rPr lang="en-US" sz="2800" dirty="0"/>
              <a:t>Sputum expectoration mild.</a:t>
            </a:r>
          </a:p>
          <a:p>
            <a:pPr lvl="1"/>
            <a:r>
              <a:rPr lang="en-US" sz="2800" dirty="0"/>
              <a:t>Increased anteroposterior diameter of chest  (barrel chest) due to air trapping with diaphragmatic flattening.</a:t>
            </a:r>
          </a:p>
        </p:txBody>
      </p:sp>
    </p:spTree>
    <p:extLst>
      <p:ext uri="{BB962C8B-B14F-4D97-AF65-F5344CB8AC3E}">
        <p14:creationId xmlns:p14="http://schemas.microsoft.com/office/powerpoint/2010/main" val="337263500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DE02A-112C-42AA-AF4D-1F17E4F84100}"/>
              </a:ext>
            </a:extLst>
          </p:cNvPr>
          <p:cNvSpPr>
            <a:spLocks noGrp="1"/>
          </p:cNvSpPr>
          <p:nvPr>
            <p:ph type="title"/>
          </p:nvPr>
        </p:nvSpPr>
        <p:spPr>
          <a:xfrm>
            <a:off x="628650" y="365126"/>
            <a:ext cx="7886700" cy="943169"/>
          </a:xfrm>
        </p:spPr>
        <p:txBody>
          <a:bodyPr>
            <a:normAutofit/>
          </a:bodyPr>
          <a:lstStyle/>
          <a:p>
            <a:r>
              <a:rPr lang="en-US" sz="4000" b="1" dirty="0">
                <a:latin typeface="+mn-lt"/>
              </a:rPr>
              <a:t>Medical management</a:t>
            </a:r>
          </a:p>
        </p:txBody>
      </p:sp>
      <p:sp>
        <p:nvSpPr>
          <p:cNvPr id="3" name="Content Placeholder 2">
            <a:extLst>
              <a:ext uri="{FF2B5EF4-FFF2-40B4-BE49-F238E27FC236}">
                <a16:creationId xmlns:a16="http://schemas.microsoft.com/office/drawing/2014/main" id="{DE852BB5-31E1-4509-9050-8E9139B9807C}"/>
              </a:ext>
            </a:extLst>
          </p:cNvPr>
          <p:cNvSpPr>
            <a:spLocks noGrp="1"/>
          </p:cNvSpPr>
          <p:nvPr>
            <p:ph idx="1"/>
          </p:nvPr>
        </p:nvSpPr>
        <p:spPr>
          <a:xfrm>
            <a:off x="656786" y="1248848"/>
            <a:ext cx="7886700" cy="4983139"/>
          </a:xfrm>
        </p:spPr>
        <p:txBody>
          <a:bodyPr>
            <a:normAutofit/>
          </a:bodyPr>
          <a:lstStyle/>
          <a:p>
            <a:r>
              <a:rPr lang="en-US" sz="3200" dirty="0"/>
              <a:t>Smoking cessation.</a:t>
            </a:r>
          </a:p>
          <a:p>
            <a:r>
              <a:rPr lang="en-US" sz="3200" dirty="0"/>
              <a:t>Inhaled bronchodilators reduce dyspnea and  bronchospasm</a:t>
            </a:r>
          </a:p>
          <a:p>
            <a:r>
              <a:rPr lang="en-US" sz="3200" dirty="0"/>
              <a:t>Corticosteroids—oral and inhaled</a:t>
            </a:r>
          </a:p>
          <a:p>
            <a:r>
              <a:rPr lang="en-US" sz="3200" dirty="0"/>
              <a:t>Chest physical therapy, including postural drainage for secretion clearance and breathing retraining for improved ventilation and control of dyspnea.</a:t>
            </a:r>
          </a:p>
        </p:txBody>
      </p:sp>
    </p:spTree>
    <p:extLst>
      <p:ext uri="{BB962C8B-B14F-4D97-AF65-F5344CB8AC3E}">
        <p14:creationId xmlns:p14="http://schemas.microsoft.com/office/powerpoint/2010/main" val="72576214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ACBBB-D946-4895-B80D-065C112AB7FD}"/>
              </a:ext>
            </a:extLst>
          </p:cNvPr>
          <p:cNvSpPr>
            <a:spLocks noGrp="1"/>
          </p:cNvSpPr>
          <p:nvPr>
            <p:ph type="title"/>
          </p:nvPr>
        </p:nvSpPr>
        <p:spPr>
          <a:xfrm>
            <a:off x="628650" y="365127"/>
            <a:ext cx="7886700" cy="1027576"/>
          </a:xfrm>
        </p:spPr>
        <p:txBody>
          <a:bodyPr>
            <a:normAutofit/>
          </a:bodyPr>
          <a:lstStyle/>
          <a:p>
            <a:r>
              <a:rPr lang="en-US" sz="4000" b="1" dirty="0">
                <a:latin typeface="+mn-lt"/>
              </a:rPr>
              <a:t>Medical management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5717A3E5-70CE-47C7-83E4-8D755E9A770E}"/>
              </a:ext>
            </a:extLst>
          </p:cNvPr>
          <p:cNvSpPr>
            <a:spLocks noGrp="1"/>
          </p:cNvSpPr>
          <p:nvPr>
            <p:ph idx="1"/>
          </p:nvPr>
        </p:nvSpPr>
        <p:spPr>
          <a:xfrm>
            <a:off x="628650" y="1445798"/>
            <a:ext cx="7886700" cy="4351338"/>
          </a:xfrm>
        </p:spPr>
        <p:txBody>
          <a:bodyPr>
            <a:normAutofit/>
          </a:bodyPr>
          <a:lstStyle/>
          <a:p>
            <a:pPr>
              <a:lnSpc>
                <a:spcPct val="100000"/>
              </a:lnSpc>
            </a:pPr>
            <a:r>
              <a:rPr lang="en-US" sz="3200" dirty="0"/>
              <a:t>Supplemental oxygen therapy for pts with  hypoxemia. CO2 must be monitored to determine increased CO2retention. </a:t>
            </a:r>
          </a:p>
          <a:p>
            <a:pPr>
              <a:lnSpc>
                <a:spcPct val="100000"/>
              </a:lnSpc>
            </a:pPr>
            <a:r>
              <a:rPr lang="en-US" sz="3200" dirty="0"/>
              <a:t>Antimicrobial agents for episodes of respiratory infection.</a:t>
            </a:r>
          </a:p>
          <a:p>
            <a:endParaRPr lang="en-US" sz="3200" dirty="0"/>
          </a:p>
        </p:txBody>
      </p:sp>
    </p:spTree>
    <p:extLst>
      <p:ext uri="{BB962C8B-B14F-4D97-AF65-F5344CB8AC3E}">
        <p14:creationId xmlns:p14="http://schemas.microsoft.com/office/powerpoint/2010/main" val="149027800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0B3F8-DB4D-41B1-9B9F-024BC7D0C27E}"/>
              </a:ext>
            </a:extLst>
          </p:cNvPr>
          <p:cNvSpPr>
            <a:spLocks noGrp="1"/>
          </p:cNvSpPr>
          <p:nvPr>
            <p:ph type="title"/>
          </p:nvPr>
        </p:nvSpPr>
        <p:spPr>
          <a:xfrm>
            <a:off x="628650" y="365127"/>
            <a:ext cx="7886700" cy="915034"/>
          </a:xfrm>
        </p:spPr>
        <p:txBody>
          <a:bodyPr>
            <a:normAutofit/>
          </a:bodyPr>
          <a:lstStyle/>
          <a:p>
            <a:r>
              <a:rPr lang="en-US" sz="4000" b="1" dirty="0">
                <a:latin typeface="+mn-lt"/>
              </a:rPr>
              <a:t>Complications </a:t>
            </a:r>
          </a:p>
        </p:txBody>
      </p:sp>
      <p:sp>
        <p:nvSpPr>
          <p:cNvPr id="3" name="Content Placeholder 2">
            <a:extLst>
              <a:ext uri="{FF2B5EF4-FFF2-40B4-BE49-F238E27FC236}">
                <a16:creationId xmlns:a16="http://schemas.microsoft.com/office/drawing/2014/main" id="{2BDE0EAC-CF89-4DC2-8400-344B7A570C77}"/>
              </a:ext>
            </a:extLst>
          </p:cNvPr>
          <p:cNvSpPr>
            <a:spLocks noGrp="1"/>
          </p:cNvSpPr>
          <p:nvPr>
            <p:ph idx="1"/>
          </p:nvPr>
        </p:nvSpPr>
        <p:spPr>
          <a:xfrm>
            <a:off x="684921" y="1361391"/>
            <a:ext cx="7886700" cy="4351338"/>
          </a:xfrm>
        </p:spPr>
        <p:txBody>
          <a:bodyPr>
            <a:normAutofit/>
          </a:bodyPr>
          <a:lstStyle/>
          <a:p>
            <a:r>
              <a:rPr lang="en-US" sz="3200" dirty="0"/>
              <a:t>Respiratory failure.</a:t>
            </a:r>
          </a:p>
          <a:p>
            <a:r>
              <a:rPr lang="en-US" sz="3200" dirty="0"/>
              <a:t>Pneumonia, overwhelming respiratory infection.</a:t>
            </a:r>
          </a:p>
          <a:p>
            <a:r>
              <a:rPr lang="en-US" sz="3200" dirty="0"/>
              <a:t>Right-sided heart failure, dysrhythmias</a:t>
            </a:r>
          </a:p>
          <a:p>
            <a:r>
              <a:rPr lang="en-US" sz="3200" dirty="0"/>
              <a:t>Depression</a:t>
            </a:r>
          </a:p>
          <a:p>
            <a:r>
              <a:rPr lang="en-US" sz="3200" dirty="0"/>
              <a:t>Skeletal muscle dysfunction</a:t>
            </a:r>
          </a:p>
        </p:txBody>
      </p:sp>
    </p:spTree>
    <p:extLst>
      <p:ext uri="{BB962C8B-B14F-4D97-AF65-F5344CB8AC3E}">
        <p14:creationId xmlns:p14="http://schemas.microsoft.com/office/powerpoint/2010/main" val="198292304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DB0B5-5425-405F-8E5A-55E46E2221F9}"/>
              </a:ext>
            </a:extLst>
          </p:cNvPr>
          <p:cNvSpPr>
            <a:spLocks noGrp="1"/>
          </p:cNvSpPr>
          <p:nvPr>
            <p:ph type="title"/>
          </p:nvPr>
        </p:nvSpPr>
        <p:spPr>
          <a:xfrm>
            <a:off x="628650" y="365127"/>
            <a:ext cx="7886700" cy="844696"/>
          </a:xfrm>
        </p:spPr>
        <p:txBody>
          <a:bodyPr>
            <a:normAutofit/>
          </a:bodyPr>
          <a:lstStyle/>
          <a:p>
            <a:r>
              <a:rPr lang="en-US" sz="4000" b="1" dirty="0">
                <a:latin typeface="+mn-lt"/>
              </a:rPr>
              <a:t>Nursing management</a:t>
            </a:r>
          </a:p>
        </p:txBody>
      </p:sp>
      <p:sp>
        <p:nvSpPr>
          <p:cNvPr id="3" name="Content Placeholder 2">
            <a:extLst>
              <a:ext uri="{FF2B5EF4-FFF2-40B4-BE49-F238E27FC236}">
                <a16:creationId xmlns:a16="http://schemas.microsoft.com/office/drawing/2014/main" id="{37B6665B-C7C8-4720-BB57-83965A09C3CA}"/>
              </a:ext>
            </a:extLst>
          </p:cNvPr>
          <p:cNvSpPr>
            <a:spLocks noGrp="1"/>
          </p:cNvSpPr>
          <p:nvPr>
            <p:ph idx="1"/>
          </p:nvPr>
        </p:nvSpPr>
        <p:spPr>
          <a:xfrm>
            <a:off x="628649" y="1305119"/>
            <a:ext cx="8022981" cy="5067545"/>
          </a:xfrm>
        </p:spPr>
        <p:txBody>
          <a:bodyPr>
            <a:noAutofit/>
          </a:bodyPr>
          <a:lstStyle/>
          <a:p>
            <a:r>
              <a:rPr lang="en-US" sz="3200" dirty="0"/>
              <a:t>Eliminate pulmonary irritants, particularly cigarette smoking</a:t>
            </a:r>
          </a:p>
          <a:p>
            <a:r>
              <a:rPr lang="en-US" sz="3200" dirty="0"/>
              <a:t>Administer bronchodilators to control bronchospasm and dyspnea and assist with raising sputum</a:t>
            </a:r>
          </a:p>
          <a:p>
            <a:r>
              <a:rPr lang="en-US" sz="3200" dirty="0"/>
              <a:t>Use postural drainage positions to aid in clearance  of secretions, if  mucopurulent secretions are responsible for airway obstruction </a:t>
            </a:r>
          </a:p>
          <a:p>
            <a:r>
              <a:rPr lang="en-US" sz="3200" dirty="0"/>
              <a:t>Use controlled coughing </a:t>
            </a:r>
          </a:p>
          <a:p>
            <a:r>
              <a:rPr lang="en-US" sz="3200" dirty="0"/>
              <a:t>Keep secretions liquid.</a:t>
            </a:r>
          </a:p>
        </p:txBody>
      </p:sp>
    </p:spTree>
    <p:extLst>
      <p:ext uri="{BB962C8B-B14F-4D97-AF65-F5344CB8AC3E}">
        <p14:creationId xmlns:p14="http://schemas.microsoft.com/office/powerpoint/2010/main" val="393354286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9E659-E76D-42A4-8565-B216313DB3B3}"/>
              </a:ext>
            </a:extLst>
          </p:cNvPr>
          <p:cNvSpPr>
            <a:spLocks noGrp="1"/>
          </p:cNvSpPr>
          <p:nvPr>
            <p:ph type="title"/>
          </p:nvPr>
        </p:nvSpPr>
        <p:spPr>
          <a:xfrm>
            <a:off x="628650" y="365127"/>
            <a:ext cx="7886700" cy="929102"/>
          </a:xfrm>
        </p:spPr>
        <p:txBody>
          <a:bodyPr>
            <a:normAutofit/>
          </a:bodyPr>
          <a:lstStyle/>
          <a:p>
            <a:r>
              <a:rPr lang="en-US" sz="4000" b="1" dirty="0">
                <a:latin typeface="+mn-lt"/>
              </a:rPr>
              <a:t>Nursing management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4C5157CA-CFAC-4ACF-B3A9-665CCA57AE9E}"/>
              </a:ext>
            </a:extLst>
          </p:cNvPr>
          <p:cNvSpPr>
            <a:spLocks noGrp="1"/>
          </p:cNvSpPr>
          <p:nvPr>
            <p:ph idx="1"/>
          </p:nvPr>
        </p:nvSpPr>
        <p:spPr>
          <a:xfrm>
            <a:off x="670853" y="1291051"/>
            <a:ext cx="7886700" cy="5264493"/>
          </a:xfrm>
        </p:spPr>
        <p:txBody>
          <a:bodyPr>
            <a:normAutofit/>
          </a:bodyPr>
          <a:lstStyle/>
          <a:p>
            <a:pPr>
              <a:lnSpc>
                <a:spcPct val="100000"/>
              </a:lnSpc>
            </a:pPr>
            <a:r>
              <a:rPr lang="en-US" sz="3200" dirty="0"/>
              <a:t>Obtain sputum for gram stain and culture &amp; sensitivity.</a:t>
            </a:r>
          </a:p>
          <a:p>
            <a:pPr>
              <a:lnSpc>
                <a:spcPct val="100000"/>
              </a:lnSpc>
            </a:pPr>
            <a:r>
              <a:rPr lang="en-US" sz="3200" dirty="0"/>
              <a:t>Administer prescribed  antimicrobials  to  control  secondary bacterial infections in the bronchial tree, thus clearing the airways.</a:t>
            </a:r>
          </a:p>
        </p:txBody>
      </p:sp>
    </p:spTree>
    <p:extLst>
      <p:ext uri="{BB962C8B-B14F-4D97-AF65-F5344CB8AC3E}">
        <p14:creationId xmlns:p14="http://schemas.microsoft.com/office/powerpoint/2010/main" val="264530381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0AD2A-DF4C-44D3-A55F-A7FD4EA976DE}"/>
              </a:ext>
            </a:extLst>
          </p:cNvPr>
          <p:cNvSpPr>
            <a:spLocks noGrp="1"/>
          </p:cNvSpPr>
          <p:nvPr>
            <p:ph type="title"/>
          </p:nvPr>
        </p:nvSpPr>
        <p:spPr>
          <a:xfrm>
            <a:off x="628650" y="365127"/>
            <a:ext cx="7886700" cy="929102"/>
          </a:xfrm>
        </p:spPr>
        <p:txBody>
          <a:bodyPr>
            <a:normAutofit/>
          </a:bodyPr>
          <a:lstStyle/>
          <a:p>
            <a:r>
              <a:rPr lang="en-US" sz="4000" b="1" dirty="0">
                <a:latin typeface="+mn-lt"/>
              </a:rPr>
              <a:t>Nursing management </a:t>
            </a:r>
            <a:r>
              <a:rPr lang="en-US" sz="4000" b="1" dirty="0" err="1">
                <a:latin typeface="+mn-lt"/>
              </a:rPr>
              <a:t>cont</a:t>
            </a:r>
            <a:r>
              <a:rPr lang="en-US" sz="4000" b="1" dirty="0">
                <a:latin typeface="+mn-lt"/>
              </a:rPr>
              <a:t>…d</a:t>
            </a:r>
            <a:endParaRPr lang="en-US" sz="4000" dirty="0">
              <a:latin typeface="+mn-lt"/>
            </a:endParaRPr>
          </a:p>
        </p:txBody>
      </p:sp>
      <p:sp>
        <p:nvSpPr>
          <p:cNvPr id="3" name="Content Placeholder 2">
            <a:extLst>
              <a:ext uri="{FF2B5EF4-FFF2-40B4-BE49-F238E27FC236}">
                <a16:creationId xmlns:a16="http://schemas.microsoft.com/office/drawing/2014/main" id="{0F6B3110-6E28-48B1-8391-C1793202EEEF}"/>
              </a:ext>
            </a:extLst>
          </p:cNvPr>
          <p:cNvSpPr>
            <a:spLocks noGrp="1"/>
          </p:cNvSpPr>
          <p:nvPr>
            <p:ph idx="1"/>
          </p:nvPr>
        </p:nvSpPr>
        <p:spPr>
          <a:xfrm>
            <a:off x="656786" y="1361391"/>
            <a:ext cx="7886700" cy="4351338"/>
          </a:xfrm>
        </p:spPr>
        <p:txBody>
          <a:bodyPr>
            <a:normAutofit/>
          </a:bodyPr>
          <a:lstStyle/>
          <a:p>
            <a:pPr>
              <a:lnSpc>
                <a:spcPct val="100000"/>
              </a:lnSpc>
            </a:pPr>
            <a:r>
              <a:rPr lang="en-US" sz="3200" dirty="0"/>
              <a:t>Monitor oxygen saturation and give supplemental  oxygen</a:t>
            </a:r>
          </a:p>
          <a:p>
            <a:pPr>
              <a:lnSpc>
                <a:spcPct val="100000"/>
              </a:lnSpc>
            </a:pPr>
            <a:r>
              <a:rPr lang="en-US" sz="3200" dirty="0"/>
              <a:t>Encourage frequent small meals if </a:t>
            </a:r>
            <a:r>
              <a:rPr lang="en-US" sz="3200" dirty="0" err="1"/>
              <a:t>pt</a:t>
            </a:r>
            <a:r>
              <a:rPr lang="en-US" sz="3200" dirty="0"/>
              <a:t> is dyspneic</a:t>
            </a:r>
          </a:p>
          <a:p>
            <a:pPr>
              <a:lnSpc>
                <a:spcPct val="100000"/>
              </a:lnSpc>
            </a:pPr>
            <a:r>
              <a:rPr lang="en-US" sz="3200" dirty="0"/>
              <a:t>Offer liquid nutritional supplements to improve caloric intake and counteract </a:t>
            </a:r>
            <a:r>
              <a:rPr lang="en-US" sz="3200" dirty="0" err="1"/>
              <a:t>wght</a:t>
            </a:r>
            <a:r>
              <a:rPr lang="en-US" sz="3200" dirty="0"/>
              <a:t> loss</a:t>
            </a:r>
          </a:p>
          <a:p>
            <a:endParaRPr lang="en-US" sz="3200" dirty="0"/>
          </a:p>
        </p:txBody>
      </p:sp>
    </p:spTree>
    <p:extLst>
      <p:ext uri="{BB962C8B-B14F-4D97-AF65-F5344CB8AC3E}">
        <p14:creationId xmlns:p14="http://schemas.microsoft.com/office/powerpoint/2010/main" val="318430907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71579-BDD3-4D91-B330-33A870ADFE70}"/>
              </a:ext>
            </a:extLst>
          </p:cNvPr>
          <p:cNvSpPr>
            <a:spLocks noGrp="1"/>
          </p:cNvSpPr>
          <p:nvPr>
            <p:ph type="title"/>
          </p:nvPr>
        </p:nvSpPr>
        <p:spPr>
          <a:xfrm>
            <a:off x="628650" y="365126"/>
            <a:ext cx="7886700" cy="872831"/>
          </a:xfrm>
        </p:spPr>
        <p:txBody>
          <a:bodyPr>
            <a:normAutofit/>
          </a:bodyPr>
          <a:lstStyle/>
          <a:p>
            <a:r>
              <a:rPr lang="en-US" sz="4000" b="1" dirty="0">
                <a:latin typeface="+mn-lt"/>
              </a:rPr>
              <a:t>Bronchiectasis </a:t>
            </a:r>
          </a:p>
        </p:txBody>
      </p:sp>
      <p:sp>
        <p:nvSpPr>
          <p:cNvPr id="3" name="Content Placeholder 2">
            <a:extLst>
              <a:ext uri="{FF2B5EF4-FFF2-40B4-BE49-F238E27FC236}">
                <a16:creationId xmlns:a16="http://schemas.microsoft.com/office/drawing/2014/main" id="{61C2EAC3-FF72-4088-A019-285830B3463D}"/>
              </a:ext>
            </a:extLst>
          </p:cNvPr>
          <p:cNvSpPr>
            <a:spLocks noGrp="1"/>
          </p:cNvSpPr>
          <p:nvPr>
            <p:ph idx="1"/>
          </p:nvPr>
        </p:nvSpPr>
        <p:spPr>
          <a:xfrm>
            <a:off x="628650" y="1276985"/>
            <a:ext cx="7886700" cy="4351338"/>
          </a:xfrm>
        </p:spPr>
        <p:txBody>
          <a:bodyPr>
            <a:normAutofit/>
          </a:bodyPr>
          <a:lstStyle/>
          <a:p>
            <a:pPr>
              <a:lnSpc>
                <a:spcPct val="100000"/>
              </a:lnSpc>
            </a:pPr>
            <a:r>
              <a:rPr lang="en-US" sz="3200" dirty="0"/>
              <a:t>Bronchiectasis is a chronic dilatation of the bronchi and bronchioles due to inflammation and destruction of their walls.</a:t>
            </a:r>
          </a:p>
        </p:txBody>
      </p:sp>
    </p:spTree>
    <p:extLst>
      <p:ext uri="{BB962C8B-B14F-4D97-AF65-F5344CB8AC3E}">
        <p14:creationId xmlns:p14="http://schemas.microsoft.com/office/powerpoint/2010/main" val="2408056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85F3F-2C4E-4D7B-B296-63602BBE0508}"/>
              </a:ext>
            </a:extLst>
          </p:cNvPr>
          <p:cNvSpPr>
            <a:spLocks noGrp="1"/>
          </p:cNvSpPr>
          <p:nvPr>
            <p:ph type="title"/>
          </p:nvPr>
        </p:nvSpPr>
        <p:spPr>
          <a:xfrm>
            <a:off x="628650" y="365127"/>
            <a:ext cx="7886700" cy="999440"/>
          </a:xfrm>
        </p:spPr>
        <p:txBody>
          <a:bodyPr>
            <a:normAutofit/>
          </a:bodyPr>
          <a:lstStyle/>
          <a:p>
            <a:r>
              <a:rPr lang="en-US" sz="4000" b="1" dirty="0">
                <a:latin typeface="+mn-lt"/>
              </a:rPr>
              <a:t>Functional organization</a:t>
            </a:r>
          </a:p>
        </p:txBody>
      </p:sp>
      <p:sp>
        <p:nvSpPr>
          <p:cNvPr id="3" name="Content Placeholder 2">
            <a:extLst>
              <a:ext uri="{FF2B5EF4-FFF2-40B4-BE49-F238E27FC236}">
                <a16:creationId xmlns:a16="http://schemas.microsoft.com/office/drawing/2014/main" id="{21CB41BD-B301-4ED8-B744-C8E24999604B}"/>
              </a:ext>
            </a:extLst>
          </p:cNvPr>
          <p:cNvSpPr>
            <a:spLocks noGrp="1"/>
          </p:cNvSpPr>
          <p:nvPr>
            <p:ph idx="1"/>
          </p:nvPr>
        </p:nvSpPr>
        <p:spPr>
          <a:xfrm>
            <a:off x="656786" y="1445797"/>
            <a:ext cx="7886700" cy="4351338"/>
          </a:xfrm>
        </p:spPr>
        <p:txBody>
          <a:bodyPr>
            <a:normAutofit/>
          </a:bodyPr>
          <a:lstStyle/>
          <a:p>
            <a:r>
              <a:rPr lang="en-US" sz="3200" dirty="0"/>
              <a:t>Composed of;</a:t>
            </a:r>
          </a:p>
          <a:p>
            <a:pPr lvl="1"/>
            <a:r>
              <a:rPr lang="en-US" altLang="en-US" sz="2800" dirty="0"/>
              <a:t>Conducting portion- warm, and moisten air and conduct air  into the lungs. </a:t>
            </a:r>
          </a:p>
          <a:p>
            <a:pPr lvl="1"/>
            <a:r>
              <a:rPr lang="en-US" altLang="en-US" sz="2800" dirty="0"/>
              <a:t>Respiratory portion- carries out gas exchange</a:t>
            </a:r>
          </a:p>
          <a:p>
            <a:endParaRPr lang="en-US" sz="3200" dirty="0"/>
          </a:p>
        </p:txBody>
      </p:sp>
    </p:spTree>
    <p:extLst>
      <p:ext uri="{BB962C8B-B14F-4D97-AF65-F5344CB8AC3E}">
        <p14:creationId xmlns:p14="http://schemas.microsoft.com/office/powerpoint/2010/main" val="66937213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D4A15-3001-4567-90FD-BC6AFDF8D2E0}"/>
              </a:ext>
            </a:extLst>
          </p:cNvPr>
          <p:cNvSpPr>
            <a:spLocks noGrp="1"/>
          </p:cNvSpPr>
          <p:nvPr>
            <p:ph type="title"/>
          </p:nvPr>
        </p:nvSpPr>
        <p:spPr>
          <a:xfrm>
            <a:off x="628650" y="365126"/>
            <a:ext cx="7886700" cy="943169"/>
          </a:xfrm>
        </p:spPr>
        <p:txBody>
          <a:bodyPr>
            <a:normAutofit/>
          </a:bodyPr>
          <a:lstStyle/>
          <a:p>
            <a:r>
              <a:rPr lang="en-US" sz="4000" b="1" dirty="0">
                <a:latin typeface="+mn-lt"/>
              </a:rPr>
              <a:t>Pathophysiology</a:t>
            </a:r>
          </a:p>
        </p:txBody>
      </p:sp>
      <p:sp>
        <p:nvSpPr>
          <p:cNvPr id="3" name="Content Placeholder 2">
            <a:extLst>
              <a:ext uri="{FF2B5EF4-FFF2-40B4-BE49-F238E27FC236}">
                <a16:creationId xmlns:a16="http://schemas.microsoft.com/office/drawing/2014/main" id="{66E1D388-443A-4AC3-8BA2-0D3BB01D1FF8}"/>
              </a:ext>
            </a:extLst>
          </p:cNvPr>
          <p:cNvSpPr>
            <a:spLocks noGrp="1"/>
          </p:cNvSpPr>
          <p:nvPr>
            <p:ph idx="1"/>
          </p:nvPr>
        </p:nvSpPr>
        <p:spPr>
          <a:xfrm>
            <a:off x="628650" y="1319188"/>
            <a:ext cx="7886700" cy="4351338"/>
          </a:xfrm>
        </p:spPr>
        <p:txBody>
          <a:bodyPr>
            <a:normAutofit/>
          </a:bodyPr>
          <a:lstStyle/>
          <a:p>
            <a:pPr>
              <a:lnSpc>
                <a:spcPct val="100000"/>
              </a:lnSpc>
            </a:pPr>
            <a:r>
              <a:rPr lang="en-US" sz="3200" dirty="0"/>
              <a:t>There is damage to the bronchial wall, which leads to the buildup of thick sputum, causing obstruction.</a:t>
            </a:r>
          </a:p>
          <a:p>
            <a:pPr>
              <a:lnSpc>
                <a:spcPct val="100000"/>
              </a:lnSpc>
            </a:pPr>
            <a:r>
              <a:rPr lang="en-US" sz="3200" dirty="0"/>
              <a:t>Severe coughing results in the permanent dilation of the bronchial walls.</a:t>
            </a:r>
          </a:p>
          <a:p>
            <a:pPr>
              <a:lnSpc>
                <a:spcPct val="100000"/>
              </a:lnSpc>
            </a:pPr>
            <a:r>
              <a:rPr lang="en-US" sz="3200" dirty="0"/>
              <a:t>Usually involves the lower lobes.</a:t>
            </a:r>
          </a:p>
        </p:txBody>
      </p:sp>
    </p:spTree>
    <p:extLst>
      <p:ext uri="{BB962C8B-B14F-4D97-AF65-F5344CB8AC3E}">
        <p14:creationId xmlns:p14="http://schemas.microsoft.com/office/powerpoint/2010/main" val="61745572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D3296-6D64-499E-AD72-E0ACAC457249}"/>
              </a:ext>
            </a:extLst>
          </p:cNvPr>
          <p:cNvSpPr>
            <a:spLocks noGrp="1"/>
          </p:cNvSpPr>
          <p:nvPr>
            <p:ph type="title"/>
          </p:nvPr>
        </p:nvSpPr>
        <p:spPr>
          <a:xfrm>
            <a:off x="628650" y="365126"/>
            <a:ext cx="7886700" cy="872831"/>
          </a:xfrm>
        </p:spPr>
        <p:txBody>
          <a:bodyPr>
            <a:normAutofit/>
          </a:bodyPr>
          <a:lstStyle/>
          <a:p>
            <a:r>
              <a:rPr lang="en-US" sz="4000" b="1" dirty="0">
                <a:latin typeface="+mn-lt"/>
              </a:rPr>
              <a:t>Causes </a:t>
            </a:r>
          </a:p>
        </p:txBody>
      </p:sp>
      <p:sp>
        <p:nvSpPr>
          <p:cNvPr id="3" name="Content Placeholder 2">
            <a:extLst>
              <a:ext uri="{FF2B5EF4-FFF2-40B4-BE49-F238E27FC236}">
                <a16:creationId xmlns:a16="http://schemas.microsoft.com/office/drawing/2014/main" id="{DA9E0B3C-3BD8-4E12-96F2-DF6841623643}"/>
              </a:ext>
            </a:extLst>
          </p:cNvPr>
          <p:cNvSpPr>
            <a:spLocks noGrp="1"/>
          </p:cNvSpPr>
          <p:nvPr>
            <p:ph idx="1"/>
          </p:nvPr>
        </p:nvSpPr>
        <p:spPr>
          <a:xfrm>
            <a:off x="670853" y="1276985"/>
            <a:ext cx="7886700" cy="4351338"/>
          </a:xfrm>
        </p:spPr>
        <p:txBody>
          <a:bodyPr>
            <a:normAutofit/>
          </a:bodyPr>
          <a:lstStyle/>
          <a:p>
            <a:r>
              <a:rPr lang="en-US" sz="3200" dirty="0"/>
              <a:t>Pulmonary infections</a:t>
            </a:r>
          </a:p>
          <a:p>
            <a:r>
              <a:rPr lang="en-US" sz="3200" dirty="0"/>
              <a:t>Obstruction of bronchi</a:t>
            </a:r>
          </a:p>
          <a:p>
            <a:r>
              <a:rPr lang="en-US" sz="3200" dirty="0"/>
              <a:t>Aspiration of foreign bodies, vomitus, or material from upper respiratory tract,</a:t>
            </a:r>
          </a:p>
          <a:p>
            <a:r>
              <a:rPr lang="en-US" sz="3200" dirty="0"/>
              <a:t>Immunodeficiency</a:t>
            </a:r>
          </a:p>
        </p:txBody>
      </p:sp>
    </p:spTree>
    <p:extLst>
      <p:ext uri="{BB962C8B-B14F-4D97-AF65-F5344CB8AC3E}">
        <p14:creationId xmlns:p14="http://schemas.microsoft.com/office/powerpoint/2010/main" val="326312091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E6D22-0ACE-4641-BF4F-4A32A9F258EB}"/>
              </a:ext>
            </a:extLst>
          </p:cNvPr>
          <p:cNvSpPr>
            <a:spLocks noGrp="1"/>
          </p:cNvSpPr>
          <p:nvPr>
            <p:ph type="title"/>
          </p:nvPr>
        </p:nvSpPr>
        <p:spPr>
          <a:xfrm>
            <a:off x="628650" y="365127"/>
            <a:ext cx="7886700" cy="816560"/>
          </a:xfrm>
        </p:spPr>
        <p:txBody>
          <a:bodyPr>
            <a:normAutofit/>
          </a:bodyPr>
          <a:lstStyle/>
          <a:p>
            <a:r>
              <a:rPr lang="en-US" sz="4000" b="1" dirty="0">
                <a:latin typeface="+mn-lt"/>
              </a:rPr>
              <a:t>Clinical manifestations</a:t>
            </a:r>
          </a:p>
        </p:txBody>
      </p:sp>
      <p:sp>
        <p:nvSpPr>
          <p:cNvPr id="3" name="Content Placeholder 2">
            <a:extLst>
              <a:ext uri="{FF2B5EF4-FFF2-40B4-BE49-F238E27FC236}">
                <a16:creationId xmlns:a16="http://schemas.microsoft.com/office/drawing/2014/main" id="{056F9184-8D02-40EA-9F42-98E20E53EB7E}"/>
              </a:ext>
            </a:extLst>
          </p:cNvPr>
          <p:cNvSpPr>
            <a:spLocks noGrp="1"/>
          </p:cNvSpPr>
          <p:nvPr>
            <p:ph idx="1"/>
          </p:nvPr>
        </p:nvSpPr>
        <p:spPr>
          <a:xfrm>
            <a:off x="642718" y="1319188"/>
            <a:ext cx="7886700" cy="4701784"/>
          </a:xfrm>
        </p:spPr>
        <p:txBody>
          <a:bodyPr>
            <a:normAutofit/>
          </a:bodyPr>
          <a:lstStyle/>
          <a:p>
            <a:r>
              <a:rPr lang="en-US" sz="3200" dirty="0"/>
              <a:t>Persistent cough with production of copious amounts of purulent sputum.</a:t>
            </a:r>
          </a:p>
          <a:p>
            <a:r>
              <a:rPr lang="en-US" sz="3200" dirty="0"/>
              <a:t>Intermittent hemoptysis; breathlessness.</a:t>
            </a:r>
          </a:p>
          <a:p>
            <a:r>
              <a:rPr lang="en-US" sz="3200" dirty="0"/>
              <a:t>Recurrent fever and bouts of pulmonary infection</a:t>
            </a:r>
          </a:p>
          <a:p>
            <a:r>
              <a:rPr lang="en-US" sz="3200" dirty="0"/>
              <a:t>Crackles and rhonchi heard over involved lobes</a:t>
            </a:r>
          </a:p>
          <a:p>
            <a:r>
              <a:rPr lang="en-US" sz="3200" dirty="0"/>
              <a:t>Finger clubbing</a:t>
            </a:r>
          </a:p>
        </p:txBody>
      </p:sp>
    </p:spTree>
    <p:extLst>
      <p:ext uri="{BB962C8B-B14F-4D97-AF65-F5344CB8AC3E}">
        <p14:creationId xmlns:p14="http://schemas.microsoft.com/office/powerpoint/2010/main" val="230413855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E74B6-6091-43FE-810C-8FA0D5BA3429}"/>
              </a:ext>
            </a:extLst>
          </p:cNvPr>
          <p:cNvSpPr>
            <a:spLocks noGrp="1"/>
          </p:cNvSpPr>
          <p:nvPr>
            <p:ph type="title"/>
          </p:nvPr>
        </p:nvSpPr>
        <p:spPr>
          <a:xfrm>
            <a:off x="628650" y="365127"/>
            <a:ext cx="7886700" cy="999440"/>
          </a:xfrm>
        </p:spPr>
        <p:txBody>
          <a:bodyPr>
            <a:normAutofit/>
          </a:bodyPr>
          <a:lstStyle/>
          <a:p>
            <a:r>
              <a:rPr lang="en-US" sz="4000" b="1" dirty="0">
                <a:latin typeface="+mn-lt"/>
              </a:rPr>
              <a:t>Medical management</a:t>
            </a:r>
          </a:p>
        </p:txBody>
      </p:sp>
      <p:sp>
        <p:nvSpPr>
          <p:cNvPr id="3" name="Content Placeholder 2">
            <a:extLst>
              <a:ext uri="{FF2B5EF4-FFF2-40B4-BE49-F238E27FC236}">
                <a16:creationId xmlns:a16="http://schemas.microsoft.com/office/drawing/2014/main" id="{8C8C0DCC-6E04-41FF-8385-257C261FA239}"/>
              </a:ext>
            </a:extLst>
          </p:cNvPr>
          <p:cNvSpPr>
            <a:spLocks noGrp="1"/>
          </p:cNvSpPr>
          <p:nvPr>
            <p:ph idx="1"/>
          </p:nvPr>
        </p:nvSpPr>
        <p:spPr>
          <a:xfrm>
            <a:off x="670853" y="1389526"/>
            <a:ext cx="7886700" cy="4351338"/>
          </a:xfrm>
        </p:spPr>
        <p:txBody>
          <a:bodyPr>
            <a:normAutofit/>
          </a:bodyPr>
          <a:lstStyle/>
          <a:p>
            <a:pPr>
              <a:lnSpc>
                <a:spcPct val="100000"/>
              </a:lnSpc>
            </a:pPr>
            <a:r>
              <a:rPr lang="en-US" sz="3200" dirty="0"/>
              <a:t>Infection controlled by:</a:t>
            </a:r>
          </a:p>
          <a:p>
            <a:pPr lvl="1">
              <a:lnSpc>
                <a:spcPct val="100000"/>
              </a:lnSpc>
            </a:pPr>
            <a:r>
              <a:rPr lang="en-US" sz="2800" dirty="0"/>
              <a:t>Smoking cessation.</a:t>
            </a:r>
          </a:p>
          <a:p>
            <a:pPr lvl="1">
              <a:lnSpc>
                <a:spcPct val="100000"/>
              </a:lnSpc>
            </a:pPr>
            <a:r>
              <a:rPr lang="en-US" sz="2800" dirty="0"/>
              <a:t>Prompt antimicrobial treatment of exacerbations of infection.</a:t>
            </a:r>
          </a:p>
          <a:p>
            <a:pPr lvl="1">
              <a:lnSpc>
                <a:spcPct val="100000"/>
              </a:lnSpc>
            </a:pPr>
            <a:r>
              <a:rPr lang="en-US" sz="2800" dirty="0"/>
              <a:t>Immunization against potential pulmonary  pathogens (influenza  and  pneumococcal vaccine). </a:t>
            </a:r>
          </a:p>
        </p:txBody>
      </p:sp>
    </p:spTree>
    <p:extLst>
      <p:ext uri="{BB962C8B-B14F-4D97-AF65-F5344CB8AC3E}">
        <p14:creationId xmlns:p14="http://schemas.microsoft.com/office/powerpoint/2010/main" val="122835707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69743-7E4B-46A7-AA3A-857CE3458D6B}"/>
              </a:ext>
            </a:extLst>
          </p:cNvPr>
          <p:cNvSpPr>
            <a:spLocks noGrp="1"/>
          </p:cNvSpPr>
          <p:nvPr>
            <p:ph type="title"/>
          </p:nvPr>
        </p:nvSpPr>
        <p:spPr>
          <a:xfrm>
            <a:off x="628650" y="365127"/>
            <a:ext cx="7886700" cy="999440"/>
          </a:xfrm>
        </p:spPr>
        <p:txBody>
          <a:bodyPr>
            <a:normAutofit/>
          </a:bodyPr>
          <a:lstStyle/>
          <a:p>
            <a:r>
              <a:rPr lang="en-US" sz="4000" b="1" dirty="0">
                <a:latin typeface="+mn-lt"/>
              </a:rPr>
              <a:t>Medical management </a:t>
            </a:r>
            <a:r>
              <a:rPr lang="en-US" sz="4000" b="1" dirty="0" err="1">
                <a:latin typeface="+mn-lt"/>
              </a:rPr>
              <a:t>cont</a:t>
            </a:r>
            <a:r>
              <a:rPr lang="en-US" sz="4000" b="1" dirty="0">
                <a:latin typeface="+mn-lt"/>
              </a:rPr>
              <a:t>…d</a:t>
            </a:r>
          </a:p>
        </p:txBody>
      </p:sp>
      <p:sp>
        <p:nvSpPr>
          <p:cNvPr id="3" name="Content Placeholder 2">
            <a:extLst>
              <a:ext uri="{FF2B5EF4-FFF2-40B4-BE49-F238E27FC236}">
                <a16:creationId xmlns:a16="http://schemas.microsoft.com/office/drawing/2014/main" id="{8A42AF41-8775-4516-A99A-2769E8766510}"/>
              </a:ext>
            </a:extLst>
          </p:cNvPr>
          <p:cNvSpPr>
            <a:spLocks noGrp="1"/>
          </p:cNvSpPr>
          <p:nvPr>
            <p:ph idx="1"/>
          </p:nvPr>
        </p:nvSpPr>
        <p:spPr>
          <a:xfrm>
            <a:off x="628650" y="1375458"/>
            <a:ext cx="7886700" cy="4772123"/>
          </a:xfrm>
        </p:spPr>
        <p:txBody>
          <a:bodyPr>
            <a:normAutofit/>
          </a:bodyPr>
          <a:lstStyle/>
          <a:p>
            <a:pPr>
              <a:lnSpc>
                <a:spcPct val="100000"/>
              </a:lnSpc>
            </a:pPr>
            <a:r>
              <a:rPr lang="en-US" sz="3200" dirty="0"/>
              <a:t>Secretion clearance techniques, such as postural drainage, positive expiratory pressure (PEP) valve, percussion and vibration or other methods.</a:t>
            </a:r>
          </a:p>
          <a:p>
            <a:pPr>
              <a:lnSpc>
                <a:spcPct val="100000"/>
              </a:lnSpc>
            </a:pPr>
            <a:r>
              <a:rPr lang="en-US" sz="3200" dirty="0"/>
              <a:t>Bronchodilators for bronchodilatation and improved secretion clearance.</a:t>
            </a:r>
          </a:p>
          <a:p>
            <a:pPr>
              <a:lnSpc>
                <a:spcPct val="100000"/>
              </a:lnSpc>
            </a:pPr>
            <a:r>
              <a:rPr lang="en-US" sz="3200" dirty="0"/>
              <a:t>Surgical resection (segmental resection) when conservative management fails.</a:t>
            </a:r>
          </a:p>
          <a:p>
            <a:endParaRPr lang="en-US" sz="3200" dirty="0"/>
          </a:p>
        </p:txBody>
      </p:sp>
    </p:spTree>
    <p:extLst>
      <p:ext uri="{BB962C8B-B14F-4D97-AF65-F5344CB8AC3E}">
        <p14:creationId xmlns:p14="http://schemas.microsoft.com/office/powerpoint/2010/main" val="118033641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B3DAE-95BE-4AD7-AE8A-E478ED271C11}"/>
              </a:ext>
            </a:extLst>
          </p:cNvPr>
          <p:cNvSpPr>
            <a:spLocks noGrp="1"/>
          </p:cNvSpPr>
          <p:nvPr>
            <p:ph type="title"/>
          </p:nvPr>
        </p:nvSpPr>
        <p:spPr>
          <a:xfrm>
            <a:off x="628650" y="365126"/>
            <a:ext cx="7886700" cy="886899"/>
          </a:xfrm>
        </p:spPr>
        <p:txBody>
          <a:bodyPr>
            <a:normAutofit/>
          </a:bodyPr>
          <a:lstStyle/>
          <a:p>
            <a:r>
              <a:rPr lang="en-US" sz="4000" b="1" dirty="0">
                <a:latin typeface="+mn-lt"/>
              </a:rPr>
              <a:t>Nursing management</a:t>
            </a:r>
          </a:p>
        </p:txBody>
      </p:sp>
      <p:sp>
        <p:nvSpPr>
          <p:cNvPr id="3" name="Content Placeholder 2">
            <a:extLst>
              <a:ext uri="{FF2B5EF4-FFF2-40B4-BE49-F238E27FC236}">
                <a16:creationId xmlns:a16="http://schemas.microsoft.com/office/drawing/2014/main" id="{DA0E0F7E-B077-4D05-8046-BA171550D323}"/>
              </a:ext>
            </a:extLst>
          </p:cNvPr>
          <p:cNvSpPr>
            <a:spLocks noGrp="1"/>
          </p:cNvSpPr>
          <p:nvPr>
            <p:ph idx="1"/>
          </p:nvPr>
        </p:nvSpPr>
        <p:spPr>
          <a:xfrm>
            <a:off x="656785" y="1305121"/>
            <a:ext cx="7886700" cy="4772122"/>
          </a:xfrm>
        </p:spPr>
        <p:txBody>
          <a:bodyPr>
            <a:normAutofit/>
          </a:bodyPr>
          <a:lstStyle/>
          <a:p>
            <a:pPr>
              <a:lnSpc>
                <a:spcPct val="100000"/>
              </a:lnSpc>
            </a:pPr>
            <a:r>
              <a:rPr lang="en-US" sz="3200" dirty="0"/>
              <a:t>Encourage use of chest physical therapy techniques to empty the bronchi of accumulated secretions.</a:t>
            </a:r>
          </a:p>
          <a:p>
            <a:pPr>
              <a:lnSpc>
                <a:spcPct val="100000"/>
              </a:lnSpc>
            </a:pPr>
            <a:r>
              <a:rPr lang="en-US" sz="3200" dirty="0"/>
              <a:t>Encourage increased intake of fluids to  reduce viscosity of sputum and make expectoration easier.</a:t>
            </a:r>
          </a:p>
          <a:p>
            <a:pPr>
              <a:lnSpc>
                <a:spcPct val="100000"/>
              </a:lnSpc>
            </a:pPr>
            <a:r>
              <a:rPr lang="en-US" sz="3200" dirty="0"/>
              <a:t>Consider vaporizer to provide humidification and keep secretions thin.</a:t>
            </a:r>
          </a:p>
        </p:txBody>
      </p:sp>
    </p:spTree>
    <p:extLst>
      <p:ext uri="{BB962C8B-B14F-4D97-AF65-F5344CB8AC3E}">
        <p14:creationId xmlns:p14="http://schemas.microsoft.com/office/powerpoint/2010/main" val="190754446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75D98-2F32-4FA1-BFD1-9EBDE8B2C030}"/>
              </a:ext>
            </a:extLst>
          </p:cNvPr>
          <p:cNvSpPr>
            <a:spLocks noGrp="1"/>
          </p:cNvSpPr>
          <p:nvPr>
            <p:ph type="title"/>
          </p:nvPr>
        </p:nvSpPr>
        <p:spPr>
          <a:xfrm>
            <a:off x="628650" y="365127"/>
            <a:ext cx="7886700" cy="1013508"/>
          </a:xfrm>
        </p:spPr>
        <p:txBody>
          <a:bodyPr>
            <a:normAutofit/>
          </a:bodyPr>
          <a:lstStyle/>
          <a:p>
            <a:r>
              <a:rPr lang="en-US" sz="4000" b="1" dirty="0">
                <a:latin typeface="+mn-lt"/>
              </a:rPr>
              <a:t>Complications </a:t>
            </a:r>
          </a:p>
        </p:txBody>
      </p:sp>
      <p:sp>
        <p:nvSpPr>
          <p:cNvPr id="3" name="Content Placeholder 2">
            <a:extLst>
              <a:ext uri="{FF2B5EF4-FFF2-40B4-BE49-F238E27FC236}">
                <a16:creationId xmlns:a16="http://schemas.microsoft.com/office/drawing/2014/main" id="{24E05715-BDBF-4FC1-94F1-D40E27E9A523}"/>
              </a:ext>
            </a:extLst>
          </p:cNvPr>
          <p:cNvSpPr>
            <a:spLocks noGrp="1"/>
          </p:cNvSpPr>
          <p:nvPr>
            <p:ph idx="1"/>
          </p:nvPr>
        </p:nvSpPr>
        <p:spPr>
          <a:xfrm>
            <a:off x="642717" y="1375459"/>
            <a:ext cx="7886700" cy="4351338"/>
          </a:xfrm>
        </p:spPr>
        <p:txBody>
          <a:bodyPr>
            <a:normAutofit/>
          </a:bodyPr>
          <a:lstStyle/>
          <a:p>
            <a:r>
              <a:rPr lang="en-US" sz="3200" dirty="0"/>
              <a:t>Progressive suppuration.</a:t>
            </a:r>
          </a:p>
          <a:p>
            <a:r>
              <a:rPr lang="en-US" sz="3200" dirty="0"/>
              <a:t>Hemoptysis, major pulmonary hemorrhage.</a:t>
            </a:r>
          </a:p>
          <a:p>
            <a:r>
              <a:rPr lang="en-US" sz="3200" dirty="0"/>
              <a:t>COPD, emphysema, chronic respiratory insufficiency</a:t>
            </a:r>
          </a:p>
        </p:txBody>
      </p:sp>
    </p:spTree>
    <p:extLst>
      <p:ext uri="{BB962C8B-B14F-4D97-AF65-F5344CB8AC3E}">
        <p14:creationId xmlns:p14="http://schemas.microsoft.com/office/powerpoint/2010/main" val="181938570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BD521-8FD4-486A-817B-2745613672E6}"/>
              </a:ext>
            </a:extLst>
          </p:cNvPr>
          <p:cNvSpPr>
            <a:spLocks noGrp="1"/>
          </p:cNvSpPr>
          <p:nvPr>
            <p:ph type="title"/>
          </p:nvPr>
        </p:nvSpPr>
        <p:spPr>
          <a:xfrm>
            <a:off x="628650" y="365126"/>
            <a:ext cx="7886700" cy="957237"/>
          </a:xfrm>
        </p:spPr>
        <p:txBody>
          <a:bodyPr>
            <a:normAutofit/>
          </a:bodyPr>
          <a:lstStyle/>
          <a:p>
            <a:r>
              <a:rPr lang="en-US" sz="4000" b="1" dirty="0">
                <a:latin typeface="+mn-lt"/>
              </a:rPr>
              <a:t>Asthma</a:t>
            </a:r>
          </a:p>
        </p:txBody>
      </p:sp>
      <p:sp>
        <p:nvSpPr>
          <p:cNvPr id="3" name="Content Placeholder 2">
            <a:extLst>
              <a:ext uri="{FF2B5EF4-FFF2-40B4-BE49-F238E27FC236}">
                <a16:creationId xmlns:a16="http://schemas.microsoft.com/office/drawing/2014/main" id="{5F7001E4-41F9-46BE-B661-A3F1287F2D1F}"/>
              </a:ext>
            </a:extLst>
          </p:cNvPr>
          <p:cNvSpPr>
            <a:spLocks noGrp="1"/>
          </p:cNvSpPr>
          <p:nvPr>
            <p:ph idx="1"/>
          </p:nvPr>
        </p:nvSpPr>
        <p:spPr>
          <a:xfrm>
            <a:off x="628650" y="1347322"/>
            <a:ext cx="7886700" cy="5011275"/>
          </a:xfrm>
        </p:spPr>
        <p:txBody>
          <a:bodyPr>
            <a:normAutofit/>
          </a:bodyPr>
          <a:lstStyle/>
          <a:p>
            <a:pPr>
              <a:lnSpc>
                <a:spcPct val="100000"/>
              </a:lnSpc>
            </a:pPr>
            <a:r>
              <a:rPr lang="en-US" altLang="en-US" sz="3200" dirty="0">
                <a:cs typeface="Times New Roman" panose="02020603050405020304" pitchFamily="18" charset="0"/>
              </a:rPr>
              <a:t>Is a chronic inflammatory disease of the airways that causes airway hyperresponsiveness, mucosal edema, and mucus production. </a:t>
            </a:r>
          </a:p>
          <a:p>
            <a:pPr>
              <a:lnSpc>
                <a:spcPct val="100000"/>
              </a:lnSpc>
            </a:pPr>
            <a:r>
              <a:rPr lang="en-US" altLang="en-US" sz="3200" dirty="0">
                <a:cs typeface="Times New Roman" panose="02020603050405020304" pitchFamily="18" charset="0"/>
              </a:rPr>
              <a:t>This inflammation ultimately leads to recurrent episodes of asthma symptoms.</a:t>
            </a:r>
          </a:p>
          <a:p>
            <a:pPr>
              <a:lnSpc>
                <a:spcPct val="100000"/>
              </a:lnSpc>
            </a:pPr>
            <a:r>
              <a:rPr lang="en-US" sz="3200" dirty="0"/>
              <a:t>Symptoms range from mild wheezing and labored breathing to life-threatening respiratory failure.</a:t>
            </a:r>
          </a:p>
        </p:txBody>
      </p:sp>
    </p:spTree>
    <p:extLst>
      <p:ext uri="{BB962C8B-B14F-4D97-AF65-F5344CB8AC3E}">
        <p14:creationId xmlns:p14="http://schemas.microsoft.com/office/powerpoint/2010/main" val="326742399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9C354-5B87-4984-919C-2A80F7606CAE}"/>
              </a:ext>
            </a:extLst>
          </p:cNvPr>
          <p:cNvSpPr>
            <a:spLocks noGrp="1"/>
          </p:cNvSpPr>
          <p:nvPr>
            <p:ph type="title"/>
          </p:nvPr>
        </p:nvSpPr>
        <p:spPr>
          <a:xfrm>
            <a:off x="628650" y="365126"/>
            <a:ext cx="7886700" cy="957237"/>
          </a:xfrm>
        </p:spPr>
        <p:txBody>
          <a:bodyPr>
            <a:normAutofit/>
          </a:bodyPr>
          <a:lstStyle/>
          <a:p>
            <a:r>
              <a:rPr lang="en-US" sz="4000" b="1" dirty="0">
                <a:latin typeface="+mn-lt"/>
              </a:rPr>
              <a:t>Causes </a:t>
            </a:r>
          </a:p>
        </p:txBody>
      </p:sp>
      <p:sp>
        <p:nvSpPr>
          <p:cNvPr id="3" name="Content Placeholder 2">
            <a:extLst>
              <a:ext uri="{FF2B5EF4-FFF2-40B4-BE49-F238E27FC236}">
                <a16:creationId xmlns:a16="http://schemas.microsoft.com/office/drawing/2014/main" id="{97F08A3A-AED3-423B-95F7-25BB06693C29}"/>
              </a:ext>
            </a:extLst>
          </p:cNvPr>
          <p:cNvSpPr>
            <a:spLocks noGrp="1"/>
          </p:cNvSpPr>
          <p:nvPr>
            <p:ph idx="1"/>
          </p:nvPr>
        </p:nvSpPr>
        <p:spPr>
          <a:xfrm>
            <a:off x="628650" y="1305120"/>
            <a:ext cx="7886700" cy="4351338"/>
          </a:xfrm>
        </p:spPr>
        <p:txBody>
          <a:bodyPr>
            <a:noAutofit/>
          </a:bodyPr>
          <a:lstStyle/>
          <a:p>
            <a:r>
              <a:rPr lang="en-US" sz="3200" dirty="0"/>
              <a:t>Allergens (pollen, cockroach debris, dust mites, dust, sulfite food additives)</a:t>
            </a:r>
          </a:p>
          <a:p>
            <a:r>
              <a:rPr lang="en-US" sz="3200" dirty="0"/>
              <a:t>Endocrine changes</a:t>
            </a:r>
          </a:p>
          <a:p>
            <a:r>
              <a:rPr lang="en-US" sz="3200" dirty="0"/>
              <a:t>Exercise</a:t>
            </a:r>
          </a:p>
          <a:p>
            <a:r>
              <a:rPr lang="en-US" sz="3200" dirty="0"/>
              <a:t>Noxious fumes</a:t>
            </a:r>
          </a:p>
          <a:p>
            <a:r>
              <a:rPr lang="en-US" sz="3200" dirty="0"/>
              <a:t>Respiratory infection</a:t>
            </a:r>
          </a:p>
          <a:p>
            <a:r>
              <a:rPr lang="en-US" sz="3200" dirty="0"/>
              <a:t>Stress </a:t>
            </a:r>
          </a:p>
          <a:p>
            <a:r>
              <a:rPr lang="en-US" sz="3200" dirty="0"/>
              <a:t>Temperature and humidity</a:t>
            </a:r>
          </a:p>
        </p:txBody>
      </p:sp>
    </p:spTree>
    <p:extLst>
      <p:ext uri="{BB962C8B-B14F-4D97-AF65-F5344CB8AC3E}">
        <p14:creationId xmlns:p14="http://schemas.microsoft.com/office/powerpoint/2010/main" val="314811627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C3A22-CE43-44FD-ABB9-2B55C2CE6D51}"/>
              </a:ext>
            </a:extLst>
          </p:cNvPr>
          <p:cNvSpPr>
            <a:spLocks noGrp="1"/>
          </p:cNvSpPr>
          <p:nvPr>
            <p:ph type="title"/>
          </p:nvPr>
        </p:nvSpPr>
        <p:spPr>
          <a:xfrm>
            <a:off x="628650" y="365127"/>
            <a:ext cx="7886700" cy="915034"/>
          </a:xfrm>
        </p:spPr>
        <p:txBody>
          <a:bodyPr>
            <a:normAutofit/>
          </a:bodyPr>
          <a:lstStyle/>
          <a:p>
            <a:r>
              <a:rPr lang="en-US" sz="4000" b="1" dirty="0">
                <a:latin typeface="+mn-lt"/>
              </a:rPr>
              <a:t>Pathophysiology </a:t>
            </a:r>
          </a:p>
        </p:txBody>
      </p:sp>
      <p:sp>
        <p:nvSpPr>
          <p:cNvPr id="3" name="Content Placeholder 2">
            <a:extLst>
              <a:ext uri="{FF2B5EF4-FFF2-40B4-BE49-F238E27FC236}">
                <a16:creationId xmlns:a16="http://schemas.microsoft.com/office/drawing/2014/main" id="{F3EDCC96-2D3F-429A-9136-5628470EBACF}"/>
              </a:ext>
            </a:extLst>
          </p:cNvPr>
          <p:cNvSpPr>
            <a:spLocks noGrp="1"/>
          </p:cNvSpPr>
          <p:nvPr>
            <p:ph idx="1"/>
          </p:nvPr>
        </p:nvSpPr>
        <p:spPr>
          <a:xfrm>
            <a:off x="614583" y="1319187"/>
            <a:ext cx="7886700" cy="5222290"/>
          </a:xfrm>
        </p:spPr>
        <p:txBody>
          <a:bodyPr>
            <a:normAutofit/>
          </a:bodyPr>
          <a:lstStyle/>
          <a:p>
            <a:pPr>
              <a:lnSpc>
                <a:spcPct val="100000"/>
              </a:lnSpc>
            </a:pPr>
            <a:r>
              <a:rPr lang="en-US" altLang="en-US" sz="3200" dirty="0"/>
              <a:t>Antigen exposure to bronchial mucosa activates B cells to produce antigen specific </a:t>
            </a:r>
            <a:r>
              <a:rPr lang="en-US" altLang="en-US" sz="3200" dirty="0" err="1"/>
              <a:t>IgE</a:t>
            </a:r>
            <a:endParaRPr lang="en-US" altLang="en-US" sz="3200" dirty="0"/>
          </a:p>
          <a:p>
            <a:pPr>
              <a:lnSpc>
                <a:spcPct val="100000"/>
              </a:lnSpc>
            </a:pPr>
            <a:r>
              <a:rPr lang="en-US" altLang="en-US" sz="3200" dirty="0"/>
              <a:t>Cross linking of </a:t>
            </a:r>
            <a:r>
              <a:rPr lang="en-US" altLang="en-US" sz="3200" dirty="0" err="1"/>
              <a:t>IgE</a:t>
            </a:r>
            <a:r>
              <a:rPr lang="en-US" altLang="en-US" sz="3200" dirty="0"/>
              <a:t> molecules with the antigen on the surface of mast cells cause mast cell degranulation with release of inflammatory mediators: Leukotrienes, Histamine, Prostaglandin, Platelet-activating factor and Interleukins</a:t>
            </a:r>
          </a:p>
          <a:p>
            <a:endParaRPr lang="en-US" sz="3200" dirty="0"/>
          </a:p>
        </p:txBody>
      </p:sp>
    </p:spTree>
    <p:extLst>
      <p:ext uri="{BB962C8B-B14F-4D97-AF65-F5344CB8AC3E}">
        <p14:creationId xmlns:p14="http://schemas.microsoft.com/office/powerpoint/2010/main" val="13861617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15955</TotalTime>
  <Words>4380</Words>
  <Application>Microsoft Office PowerPoint</Application>
  <PresentationFormat>On-screen Show (4:3)</PresentationFormat>
  <Paragraphs>548</Paragraphs>
  <Slides>115</Slides>
  <Notes>0</Notes>
  <HiddenSlides>0</HiddenSlides>
  <MMClips>0</MMClips>
  <ScaleCrop>false</ScaleCrop>
  <HeadingPairs>
    <vt:vector size="4" baseType="variant">
      <vt:variant>
        <vt:lpstr>Theme</vt:lpstr>
      </vt:variant>
      <vt:variant>
        <vt:i4>1</vt:i4>
      </vt:variant>
      <vt:variant>
        <vt:lpstr>Slide Titles</vt:lpstr>
      </vt:variant>
      <vt:variant>
        <vt:i4>115</vt:i4>
      </vt:variant>
    </vt:vector>
  </HeadingPairs>
  <TitlesOfParts>
    <vt:vector size="116" baseType="lpstr">
      <vt:lpstr>Office Theme</vt:lpstr>
      <vt:lpstr>Module 27: 14 hours Pulmonary Nursing</vt:lpstr>
      <vt:lpstr>Module Competence </vt:lpstr>
      <vt:lpstr>PowerPoint Presentation</vt:lpstr>
      <vt:lpstr>Specific Objectives</vt:lpstr>
      <vt:lpstr>Introduction</vt:lpstr>
      <vt:lpstr>Review of Anatomy and Physiology of Pulmonary System</vt:lpstr>
      <vt:lpstr>Structural organization</vt:lpstr>
      <vt:lpstr>Respiratory System</vt:lpstr>
      <vt:lpstr>Functional organization</vt:lpstr>
      <vt:lpstr>Conducting portion</vt:lpstr>
      <vt:lpstr>PowerPoint Presentation</vt:lpstr>
      <vt:lpstr>Respiratory portion</vt:lpstr>
      <vt:lpstr>PowerPoint Presentation</vt:lpstr>
      <vt:lpstr>Functions of the respiratory system</vt:lpstr>
      <vt:lpstr>Common clinical manifestation of pulmonary alterations </vt:lpstr>
      <vt:lpstr>Cough cont…d</vt:lpstr>
      <vt:lpstr>Clinical manifestations cont…d</vt:lpstr>
      <vt:lpstr>Clinical manifestations cont…d</vt:lpstr>
      <vt:lpstr>Breath sounds</vt:lpstr>
      <vt:lpstr>Home work</vt:lpstr>
      <vt:lpstr>1. Restrictive Pulmonary Diseases</vt:lpstr>
      <vt:lpstr>Examples of Restrictive P. D</vt:lpstr>
      <vt:lpstr>2. Obstructive Pulmonary Diseases</vt:lpstr>
      <vt:lpstr>Assignment</vt:lpstr>
      <vt:lpstr>Pneumonia </vt:lpstr>
      <vt:lpstr>Causes</vt:lpstr>
      <vt:lpstr>Classification </vt:lpstr>
      <vt:lpstr>Risk factors</vt:lpstr>
      <vt:lpstr>Clinical Manifestations</vt:lpstr>
      <vt:lpstr>Medical management</vt:lpstr>
      <vt:lpstr>Medical management cont…d</vt:lpstr>
      <vt:lpstr>Complications</vt:lpstr>
      <vt:lpstr>Chest injury</vt:lpstr>
      <vt:lpstr>Chest injury cont…d</vt:lpstr>
      <vt:lpstr>Blunt trauma</vt:lpstr>
      <vt:lpstr>Blunt trauma cont…d</vt:lpstr>
      <vt:lpstr>Blunt trauma cont…d</vt:lpstr>
      <vt:lpstr>Medical management</vt:lpstr>
      <vt:lpstr>Medical management cont…d</vt:lpstr>
      <vt:lpstr>Blunt trauma cont…d</vt:lpstr>
      <vt:lpstr>Penetrating trauma</vt:lpstr>
      <vt:lpstr>Medical management</vt:lpstr>
      <vt:lpstr>Medical management cont…d</vt:lpstr>
      <vt:lpstr>Medical management cont…d</vt:lpstr>
      <vt:lpstr>Pneumothorax</vt:lpstr>
      <vt:lpstr>Pneumothorax cont…d</vt:lpstr>
      <vt:lpstr>Simple pneumothorax</vt:lpstr>
      <vt:lpstr>Traumatic pneumothorax</vt:lpstr>
      <vt:lpstr>Traumatic pneumothorax cont…d</vt:lpstr>
      <vt:lpstr>Traumatic pneumothorax cont…d</vt:lpstr>
      <vt:lpstr>Tension pneumothorax</vt:lpstr>
      <vt:lpstr>Clinical manifestations</vt:lpstr>
      <vt:lpstr>Clinical manifestations cont…d</vt:lpstr>
      <vt:lpstr>Medical management</vt:lpstr>
      <vt:lpstr>Medical management cont…d</vt:lpstr>
      <vt:lpstr>Tension pneumothorax mgt</vt:lpstr>
      <vt:lpstr>Tension pneumothorax mgt cont…d</vt:lpstr>
      <vt:lpstr>Lung cancer</vt:lpstr>
      <vt:lpstr>Pathophysiology </vt:lpstr>
      <vt:lpstr>Pathophysiology cont…d</vt:lpstr>
      <vt:lpstr>Classification and staging</vt:lpstr>
      <vt:lpstr>Classification and staging cont…d</vt:lpstr>
      <vt:lpstr>Risk factors</vt:lpstr>
      <vt:lpstr>Clinical manifestations</vt:lpstr>
      <vt:lpstr>Clinical manifestations cont…d</vt:lpstr>
      <vt:lpstr>Medical management</vt:lpstr>
      <vt:lpstr>Pleurisy/pleuritis</vt:lpstr>
      <vt:lpstr>Causes </vt:lpstr>
      <vt:lpstr>Clinical manifestations</vt:lpstr>
      <vt:lpstr>Medical management</vt:lpstr>
      <vt:lpstr>Nursing management</vt:lpstr>
      <vt:lpstr>Nursing management cont…d</vt:lpstr>
      <vt:lpstr>Bronchitis </vt:lpstr>
      <vt:lpstr>Acute bronchitis</vt:lpstr>
      <vt:lpstr>Clinical manifestations</vt:lpstr>
      <vt:lpstr>Medical management</vt:lpstr>
      <vt:lpstr>Nursing management</vt:lpstr>
      <vt:lpstr>Chronic obstructive pulmonary disease (COPD)</vt:lpstr>
      <vt:lpstr>COPD Cont…d</vt:lpstr>
      <vt:lpstr>Risk factors</vt:lpstr>
      <vt:lpstr>Clinical manifestations</vt:lpstr>
      <vt:lpstr>Clinical manifestations cont…d</vt:lpstr>
      <vt:lpstr>Medical management</vt:lpstr>
      <vt:lpstr>Medical management cont…d</vt:lpstr>
      <vt:lpstr>Complications </vt:lpstr>
      <vt:lpstr>Nursing management</vt:lpstr>
      <vt:lpstr>Nursing management cont…d</vt:lpstr>
      <vt:lpstr>Nursing management cont…d</vt:lpstr>
      <vt:lpstr>Bronchiectasis </vt:lpstr>
      <vt:lpstr>Pathophysiology</vt:lpstr>
      <vt:lpstr>Causes </vt:lpstr>
      <vt:lpstr>Clinical manifestations</vt:lpstr>
      <vt:lpstr>Medical management</vt:lpstr>
      <vt:lpstr>Medical management cont…d</vt:lpstr>
      <vt:lpstr>Nursing management</vt:lpstr>
      <vt:lpstr>Complications </vt:lpstr>
      <vt:lpstr>Asthma</vt:lpstr>
      <vt:lpstr>Causes </vt:lpstr>
      <vt:lpstr>Pathophysiology </vt:lpstr>
      <vt:lpstr>Pathophysiology cont…d</vt:lpstr>
      <vt:lpstr>Clinical manifestations</vt:lpstr>
      <vt:lpstr>Clinical manifestations cont…d</vt:lpstr>
      <vt:lpstr>Medical management</vt:lpstr>
      <vt:lpstr>Medical management cont</vt:lpstr>
      <vt:lpstr>Nursing management</vt:lpstr>
      <vt:lpstr>Nursing management cont…d</vt:lpstr>
      <vt:lpstr>Nursing management cont…d</vt:lpstr>
      <vt:lpstr>Health education for an asthmatic pt</vt:lpstr>
      <vt:lpstr>Health education cont…d</vt:lpstr>
      <vt:lpstr>Complications </vt:lpstr>
      <vt:lpstr>Status asthmaticus</vt:lpstr>
      <vt:lpstr>Causes </vt:lpstr>
      <vt:lpstr>Clinical manifestations</vt:lpstr>
      <vt:lpstr>Medical management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Pulmonary Nursing</dc:title>
  <dc:creator>kirungia timothy</dc:creator>
  <cp:lastModifiedBy>Unknown User</cp:lastModifiedBy>
  <cp:revision>103</cp:revision>
  <cp:lastPrinted>2019-07-03T09:07:47Z</cp:lastPrinted>
  <dcterms:created xsi:type="dcterms:W3CDTF">2019-07-02T11:03:31Z</dcterms:created>
  <dcterms:modified xsi:type="dcterms:W3CDTF">2021-05-23T20:40:25Z</dcterms:modified>
</cp:coreProperties>
</file>