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7" r:id="rId11"/>
    <p:sldId id="268" r:id="rId12"/>
    <p:sldId id="269" r:id="rId13"/>
    <p:sldId id="265" r:id="rId14"/>
    <p:sldId id="266" r:id="rId15"/>
    <p:sldId id="270" r:id="rId16"/>
    <p:sldId id="271" r:id="rId17"/>
    <p:sldId id="272" r:id="rId18"/>
    <p:sldId id="273" r:id="rId19"/>
    <p:sldId id="274" r:id="rId20"/>
    <p:sldId id="281" r:id="rId21"/>
    <p:sldId id="276" r:id="rId22"/>
    <p:sldId id="277" r:id="rId23"/>
    <p:sldId id="279" r:id="rId24"/>
    <p:sldId id="284" r:id="rId25"/>
    <p:sldId id="282" r:id="rId26"/>
    <p:sldId id="278" r:id="rId27"/>
    <p:sldId id="285" r:id="rId28"/>
    <p:sldId id="28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DC977-A81E-4819-878A-C5A4EFFC15EE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5C58F-C18F-48BE-884F-63917D3135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CD19C7A-76EC-44BD-A282-11BCBC448FF7}" type="datetime1">
              <a:rPr lang="en-NZ" smtClean="0"/>
              <a:t>6/10/2021</a:t>
            </a:fld>
            <a:endParaRPr lang="en-NZ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7E8672-29F0-415C-816D-3A677016AB03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C6806-224D-401A-978B-A8F547AB5337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85992-079F-4586-9722-0AB7F5E4A51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DA1BE-5FED-43E4-B425-2BED0F0E34EC}" type="datetime1">
              <a:rPr lang="en-NZ" smtClean="0"/>
              <a:t>6/10/2021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B32A-6D10-4457-94D4-4559CDDF463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04B3D-B7F4-4B98-962C-67B98F1C797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B619A-DBAC-4AF3-97C2-5DE1FAF7B4F7}" type="datetime1">
              <a:rPr lang="en-NZ" smtClean="0"/>
              <a:t>6/10/2021</a:t>
            </a:fld>
            <a:endParaRPr lang="en-NZ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865D93-8394-4493-9FAD-6A494B71061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2A840F-0146-42FA-8E4F-5C18E2FC26BF}" type="datetime1">
              <a:rPr lang="en-NZ" smtClean="0"/>
              <a:t>6/10/2021</a:t>
            </a:fld>
            <a:endParaRPr lang="en-NZ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CB5E15-15D6-44DD-B3C2-C3CD9203D4C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E8036CD-B1F9-439B-86F8-268DB000C4F7}" type="datetime1">
              <a:rPr lang="en-NZ" smtClean="0"/>
              <a:t>6/10/2021</a:t>
            </a:fld>
            <a:endParaRPr lang="en-NZ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AC9DFD-401E-486D-9FF0-8F8C179DB7F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2186E-A81B-409C-AB93-5E30611FFFAE}" type="datetime1">
              <a:rPr lang="en-NZ" smtClean="0"/>
              <a:t>6/10/2021</a:t>
            </a:fld>
            <a:endParaRPr lang="en-N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46713-2B02-418B-A517-87BDFEFFCE3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3F53C-7979-462C-86C7-A98C1E16DF21}" type="datetime1">
              <a:rPr lang="en-NZ" smtClean="0"/>
              <a:t>6/10/2021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2443E64-B04C-4695-B73A-12A21115AAE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60D67-FFFE-4817-ABCC-A6537F81A3C1}" type="datetime1">
              <a:rPr lang="en-NZ" smtClean="0"/>
              <a:t>6/10/2021</a:t>
            </a:fld>
            <a:endParaRPr lang="en-N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B0A6-9B6F-47B8-BC30-D1FFA01B900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CD56F25-E96C-44C3-BB9E-5318D63FB33E}" type="datetime1">
              <a:rPr lang="en-NZ" smtClean="0"/>
              <a:t>6/10/2021</a:t>
            </a:fld>
            <a:endParaRPr lang="en-NZ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FBCED49-0724-4641-9508-D752B3CD3D0A}" type="slidenum">
              <a:rPr lang="en-NZ"/>
              <a:pPr>
                <a:defRPr/>
              </a:pPr>
              <a:t>‹#›</a:t>
            </a:fld>
            <a:endParaRPr lang="en-NZ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6ECD11-7935-4765-9FD4-A26C617A7DE6}" type="datetime1">
              <a:rPr lang="en-NZ" smtClean="0"/>
              <a:t>6/10/2021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4E65A0-446E-433E-9636-71475B442657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3" r:id="rId2"/>
    <p:sldLayoutId id="2147483918" r:id="rId3"/>
    <p:sldLayoutId id="2147483919" r:id="rId4"/>
    <p:sldLayoutId id="2147483920" r:id="rId5"/>
    <p:sldLayoutId id="2147483914" r:id="rId6"/>
    <p:sldLayoutId id="2147483921" r:id="rId7"/>
    <p:sldLayoutId id="2147483915" r:id="rId8"/>
    <p:sldLayoutId id="2147483922" r:id="rId9"/>
    <p:sldLayoutId id="2147483916" r:id="rId10"/>
    <p:sldLayoutId id="2147483923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5DCEA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REHABILITATION TECHNIQUES (REH-303)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M. NTHIANI BSC PT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NIGHT PALSY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pic>
        <p:nvPicPr>
          <p:cNvPr id="3074" name="Picture 2" descr="C:\Users\PHYSIO\Desktop\nerve-night-neurology-radial-palsy-original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2775" y="1600200"/>
            <a:ext cx="81534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NIGHT PALSY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pic>
        <p:nvPicPr>
          <p:cNvPr id="4098" name="Picture 2" descr="C:\Users\PHYSIO\Desktop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752600"/>
            <a:ext cx="6781800" cy="4267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NIGHT PALSY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pic>
        <p:nvPicPr>
          <p:cNvPr id="5122" name="Picture 2" descr="C:\Users\PHYSIO\Desktop\images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905000"/>
            <a:ext cx="69342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NIGHT PALSY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Weakness:</a:t>
            </a:r>
            <a:endParaRPr lang="en-US" dirty="0" smtClean="0"/>
          </a:p>
          <a:p>
            <a:r>
              <a:rPr lang="en-US" dirty="0" smtClean="0"/>
              <a:t>Wrist </a:t>
            </a:r>
            <a:r>
              <a:rPr lang="en-US" dirty="0" smtClean="0"/>
              <a:t>extension- so patient has wrist drop</a:t>
            </a:r>
            <a:endParaRPr lang="en-US" dirty="0" smtClean="0"/>
          </a:p>
          <a:p>
            <a:r>
              <a:rPr lang="en-US" dirty="0" smtClean="0"/>
              <a:t>Abduction of thumb</a:t>
            </a:r>
          </a:p>
          <a:p>
            <a:r>
              <a:rPr lang="en-US" b="1" dirty="0" smtClean="0"/>
              <a:t>Diminished sensation:</a:t>
            </a:r>
            <a:endParaRPr lang="en-US" dirty="0" smtClean="0"/>
          </a:p>
          <a:p>
            <a:r>
              <a:rPr lang="en-US" dirty="0" smtClean="0"/>
              <a:t>Back of thumb, index, middle, and 1/2 ring finger</a:t>
            </a:r>
          </a:p>
          <a:p>
            <a:r>
              <a:rPr lang="en-US" dirty="0" smtClean="0"/>
              <a:t>back of forearm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NIGHT PALSY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Treatment for Saturday night palsy is largely focused on physical </a:t>
            </a:r>
            <a:r>
              <a:rPr lang="en-US" dirty="0" smtClean="0"/>
              <a:t>rehabilitation</a:t>
            </a:r>
          </a:p>
          <a:p>
            <a:r>
              <a:rPr lang="en-US" dirty="0" smtClean="0"/>
              <a:t>Physical </a:t>
            </a:r>
            <a:r>
              <a:rPr lang="en-US" dirty="0" smtClean="0"/>
              <a:t>therapy involves the use of a soft wrist splint that holds the wrist in </a:t>
            </a:r>
            <a:r>
              <a:rPr lang="en-US" dirty="0" smtClean="0"/>
              <a:t>extension</a:t>
            </a:r>
          </a:p>
          <a:p>
            <a:r>
              <a:rPr lang="en-US" dirty="0" smtClean="0"/>
              <a:t>Passive stretches are also done to maintain ROM</a:t>
            </a:r>
          </a:p>
          <a:p>
            <a:r>
              <a:rPr lang="en-US" dirty="0" smtClean="0"/>
              <a:t>TENS can also be applied once nerve regeneration has started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NIGHT PALSY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pic>
        <p:nvPicPr>
          <p:cNvPr id="6146" name="Picture 2" descr="C:\Users\PHYSIO\Desktop\dfaaf7fe4e016b8d11cb6c8c8a77b7b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00200"/>
            <a:ext cx="73914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 DROP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Foot drop is caused by disruption to the common peroneal nerve which controls active dorsiflexion of the ankle leading to a lack of heel strike during gait hence the term foot </a:t>
            </a:r>
            <a:r>
              <a:rPr lang="en-US" dirty="0" smtClean="0"/>
              <a:t>drop</a:t>
            </a:r>
          </a:p>
          <a:p>
            <a:r>
              <a:rPr lang="en-US" dirty="0" smtClean="0"/>
              <a:t>The common peroneal nerve is in a particularly vulnerable position as it winds around the neck of the </a:t>
            </a:r>
            <a:r>
              <a:rPr lang="en-US" dirty="0" smtClean="0"/>
              <a:t>fibula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 DROP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may be damaged at this site by</a:t>
            </a:r>
            <a:r>
              <a:rPr lang="en-US" dirty="0" smtClean="0"/>
              <a:t>:-</a:t>
            </a:r>
          </a:p>
          <a:p>
            <a:r>
              <a:rPr lang="en-US" dirty="0" smtClean="0"/>
              <a:t>Trauma or injury to the </a:t>
            </a:r>
            <a:r>
              <a:rPr lang="en-US" dirty="0" smtClean="0"/>
              <a:t>knee</a:t>
            </a:r>
            <a:endParaRPr lang="en-US" dirty="0" smtClean="0"/>
          </a:p>
          <a:p>
            <a:r>
              <a:rPr lang="en-US" dirty="0" smtClean="0"/>
              <a:t>Neurological disorders i.e. </a:t>
            </a:r>
            <a:r>
              <a:rPr lang="en-US" dirty="0" smtClean="0"/>
              <a:t>stroke</a:t>
            </a:r>
            <a:endParaRPr lang="en-US" dirty="0" smtClean="0"/>
          </a:p>
          <a:p>
            <a:r>
              <a:rPr lang="en-US" dirty="0" smtClean="0"/>
              <a:t>Compression of the fibula head during surgery e.g. </a:t>
            </a:r>
            <a:r>
              <a:rPr lang="en-US" dirty="0" smtClean="0"/>
              <a:t>tourniquet</a:t>
            </a:r>
            <a:endParaRPr lang="en-US" dirty="0" smtClean="0"/>
          </a:p>
          <a:p>
            <a:r>
              <a:rPr lang="en-US" dirty="0" smtClean="0"/>
              <a:t>Fracture of </a:t>
            </a:r>
            <a:r>
              <a:rPr lang="en-US" dirty="0" smtClean="0"/>
              <a:t>the fibula</a:t>
            </a:r>
          </a:p>
          <a:p>
            <a:r>
              <a:rPr lang="en-US" dirty="0" smtClean="0"/>
              <a:t>Fracture to tibial </a:t>
            </a:r>
            <a:r>
              <a:rPr lang="en-US" dirty="0" smtClean="0"/>
              <a:t>plateau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 DROP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Typical presentation of foot drop can be noted when testing the foot and ankle in isolation, however, in a clinical setting, it may be identified initially through gait </a:t>
            </a:r>
            <a:r>
              <a:rPr lang="en-US" dirty="0" smtClean="0"/>
              <a:t>assessment</a:t>
            </a:r>
          </a:p>
          <a:p>
            <a:r>
              <a:rPr lang="en-US" dirty="0" smtClean="0"/>
              <a:t>Foot drop gait can manifest in different ways varying from patient to </a:t>
            </a:r>
            <a:r>
              <a:rPr lang="en-US" dirty="0" smtClean="0"/>
              <a:t>patient</a:t>
            </a:r>
            <a:endParaRPr lang="en-US" dirty="0" smtClean="0"/>
          </a:p>
          <a:p>
            <a:r>
              <a:rPr lang="en-US" dirty="0" smtClean="0"/>
              <a:t>Some patients may increase the amount of hip flexion they produce on the effected side therefore, clearing the floor more effectively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 DROP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Rehabilitation of foot drop is:-</a:t>
            </a:r>
          </a:p>
          <a:p>
            <a:r>
              <a:rPr lang="en-US" dirty="0" smtClean="0"/>
              <a:t>One way to improve function while the foot drop resolves is the use of splinting.</a:t>
            </a:r>
          </a:p>
          <a:p>
            <a:r>
              <a:rPr lang="en-US" dirty="0" smtClean="0"/>
              <a:t>A solid ankle-foot </a:t>
            </a:r>
            <a:r>
              <a:rPr lang="en-US" dirty="0" smtClean="0"/>
              <a:t>orthosis (AFO</a:t>
            </a:r>
            <a:r>
              <a:rPr lang="en-US" dirty="0" smtClean="0"/>
              <a:t>) or foot-up splint can be used to keep the foot in </a:t>
            </a:r>
            <a:r>
              <a:rPr lang="en-US" dirty="0" smtClean="0"/>
              <a:t>plantar-grade</a:t>
            </a:r>
            <a:endParaRPr lang="en-US" dirty="0" smtClean="0"/>
          </a:p>
          <a:p>
            <a:r>
              <a:rPr lang="en-US" dirty="0" smtClean="0"/>
              <a:t>These work to increase the amount of dorsiflexion the foot is held in during gait and can prevent falls as the toes do not get caught on the </a:t>
            </a:r>
            <a:r>
              <a:rPr lang="en-US" dirty="0" smtClean="0"/>
              <a:t>floor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BELL’S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Bell's Palsy, or Bell Palsy, is facial paralysis which is caused by dysfunction of Cranial Nerve VII, the Facial </a:t>
            </a:r>
            <a:r>
              <a:rPr lang="en-US" dirty="0" smtClean="0"/>
              <a:t>Nerve</a:t>
            </a:r>
            <a:endParaRPr lang="en-US" dirty="0" smtClean="0"/>
          </a:p>
          <a:p>
            <a:r>
              <a:rPr lang="en-US" dirty="0" smtClean="0"/>
              <a:t>Also known as Idiopathic Facial </a:t>
            </a:r>
            <a:r>
              <a:rPr lang="en-US" dirty="0" smtClean="0"/>
              <a:t>Palsy, it </a:t>
            </a:r>
            <a:r>
              <a:rPr lang="en-US" dirty="0" smtClean="0"/>
              <a:t>is named after Sir Charles Bell [1774 to 1842], who was a Scottish surgeon, neurologist and </a:t>
            </a:r>
            <a:r>
              <a:rPr lang="en-US" dirty="0" smtClean="0"/>
              <a:t>anatomist</a:t>
            </a:r>
            <a:endParaRPr lang="en-US" dirty="0" smtClean="0"/>
          </a:p>
          <a:p>
            <a:r>
              <a:rPr lang="en-US" dirty="0" smtClean="0"/>
              <a:t>It results in inability or reduced ability, to move the muscles on the affected side of the face </a:t>
            </a:r>
            <a:r>
              <a:rPr lang="en-US" dirty="0" smtClean="0"/>
              <a:t>i.e</a:t>
            </a:r>
            <a:r>
              <a:rPr lang="en-US" dirty="0" smtClean="0"/>
              <a:t>. Facial Palsy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3D9EA3-52B3-4B4A-99F0-BD5E7819ECC5}" type="datetime1">
              <a:rPr lang="en-NZ" smtClean="0"/>
              <a:t>6/10/2021</a:t>
            </a:fld>
            <a:endParaRPr lang="en-N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 DROP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Physiotherapy interventions normally are focused on graded exercises to encourage active dorsiflexion and muscle </a:t>
            </a:r>
            <a:r>
              <a:rPr lang="en-US" dirty="0" smtClean="0"/>
              <a:t>recruitment</a:t>
            </a:r>
          </a:p>
          <a:p>
            <a:r>
              <a:rPr lang="en-US" dirty="0" smtClean="0"/>
              <a:t>Preventing contractures and stiffness is also an important maintenance goal </a:t>
            </a:r>
            <a:r>
              <a:rPr lang="en-US" dirty="0" smtClean="0"/>
              <a:t>of physiotherapy </a:t>
            </a:r>
          </a:p>
          <a:p>
            <a:r>
              <a:rPr lang="en-US" dirty="0" smtClean="0"/>
              <a:t>Electro-stimulation of the affected muscle groups has also been shown to improve recovery times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 DROP</a:t>
            </a:r>
            <a:endParaRPr lang="en-US" dirty="0"/>
          </a:p>
        </p:txBody>
      </p:sp>
      <p:pic>
        <p:nvPicPr>
          <p:cNvPr id="7170" name="Picture 2" descr="C:\Users\PHYSIO\Desktop\200px-AFO-Swedish-Leaf-Side-Sho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609600" y="1905000"/>
            <a:ext cx="3810000" cy="419100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pic>
        <p:nvPicPr>
          <p:cNvPr id="7171" name="Picture 3" descr="C:\Users\PHYSIO\Desktop\fes-stiwell-electrotherapy-denervated-drop-foot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45050" y="1905000"/>
            <a:ext cx="38862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SCIATICA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Sciatica is a debilitating condition in which the patient experiences pain and/or </a:t>
            </a:r>
            <a:r>
              <a:rPr lang="en-US" dirty="0" smtClean="0"/>
              <a:t>paraesthesia </a:t>
            </a:r>
            <a:r>
              <a:rPr lang="en-US" dirty="0" smtClean="0"/>
              <a:t>in the distribution of the sciatic </a:t>
            </a:r>
            <a:r>
              <a:rPr lang="en-US" dirty="0" smtClean="0"/>
              <a:t>nerve</a:t>
            </a:r>
          </a:p>
          <a:p>
            <a:r>
              <a:rPr lang="en-US" dirty="0" smtClean="0"/>
              <a:t>Sciatica pain often is worsened with flexion of the lumbar spine, twisting, bending, or </a:t>
            </a:r>
            <a:r>
              <a:rPr lang="en-US" dirty="0" smtClean="0"/>
              <a:t>coughing</a:t>
            </a:r>
          </a:p>
          <a:p>
            <a:r>
              <a:rPr lang="en-US" dirty="0" smtClean="0"/>
              <a:t>Most cases of sciatica result from an inflammatory condition leading to an irritation of the sciatic </a:t>
            </a:r>
            <a:r>
              <a:rPr lang="en-US" dirty="0" smtClean="0"/>
              <a:t>nerve</a:t>
            </a:r>
          </a:p>
          <a:p>
            <a:r>
              <a:rPr lang="en-US" dirty="0" smtClean="0"/>
              <a:t>Any condition that may structurally impact or compress the sciatic nerve may cause sciatica </a:t>
            </a:r>
            <a:r>
              <a:rPr lang="en-US" dirty="0" smtClean="0"/>
              <a:t>symptoms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SCIATICA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most common cause of sciatica is a herniated or bulging lumbar intervertebral </a:t>
            </a:r>
            <a:r>
              <a:rPr lang="en-US" dirty="0" smtClean="0"/>
              <a:t>disc</a:t>
            </a:r>
            <a:endParaRPr lang="en-US" dirty="0" smtClean="0"/>
          </a:p>
          <a:p>
            <a:r>
              <a:rPr lang="en-US" dirty="0" smtClean="0"/>
              <a:t>In the older persons, lumbar spinal stenosis may cause these symptoms as </a:t>
            </a:r>
            <a:r>
              <a:rPr lang="en-US" dirty="0" smtClean="0"/>
              <a:t>well</a:t>
            </a:r>
            <a:endParaRPr lang="en-US" dirty="0" smtClean="0"/>
          </a:p>
          <a:p>
            <a:r>
              <a:rPr lang="en-US" dirty="0" smtClean="0"/>
              <a:t>Spondylolithesis</a:t>
            </a:r>
            <a:r>
              <a:rPr lang="en-US" dirty="0" smtClean="0"/>
              <a:t> or a relative misalignment of one vertebra relative to another may also result in sciatic </a:t>
            </a:r>
            <a:r>
              <a:rPr lang="en-US" dirty="0" smtClean="0"/>
              <a:t>symptoms</a:t>
            </a:r>
            <a:endParaRPr lang="en-US" dirty="0" smtClean="0"/>
          </a:p>
          <a:p>
            <a:r>
              <a:rPr lang="en-US" dirty="0" smtClean="0"/>
              <a:t>Lumbar </a:t>
            </a:r>
            <a:r>
              <a:rPr lang="en-US" dirty="0" smtClean="0"/>
              <a:t>or pelvic muscular spasm and/or inflammation may impinge a lumbar or sacral nerve root causing sciatic </a:t>
            </a:r>
            <a:r>
              <a:rPr lang="en-US" dirty="0" smtClean="0"/>
              <a:t>symptoms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SCIATICA</a:t>
            </a:r>
            <a:endParaRPr lang="en-US" dirty="0"/>
          </a:p>
        </p:txBody>
      </p:sp>
      <p:pic>
        <p:nvPicPr>
          <p:cNvPr id="8194" name="Picture 2" descr="C:\Users\PHYSIO\Desktop\sciatica-2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533400" y="1676400"/>
            <a:ext cx="3332879" cy="4419599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pic>
        <p:nvPicPr>
          <p:cNvPr id="11" name="Picture 2" descr="C:\Users\PHYSIO\Desktop\Sciatica what not to do lifting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38600" y="1524000"/>
            <a:ext cx="469265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SCIATICA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Patient with sciatica can present with neurological symptoms such as</a:t>
            </a:r>
            <a:r>
              <a:rPr lang="en-US" dirty="0" smtClean="0"/>
              <a:t>:-</a:t>
            </a:r>
            <a:endParaRPr lang="en-US" dirty="0" smtClean="0"/>
          </a:p>
          <a:p>
            <a:r>
              <a:rPr lang="en-US" dirty="0" smtClean="0"/>
              <a:t>Pain</a:t>
            </a:r>
            <a:r>
              <a:rPr lang="en-US" dirty="0" smtClean="0"/>
              <a:t> (intense pain in the buttock)</a:t>
            </a:r>
          </a:p>
          <a:p>
            <a:r>
              <a:rPr lang="en-US" dirty="0" smtClean="0"/>
              <a:t>Lumbosacral radicular leg pain</a:t>
            </a:r>
          </a:p>
          <a:p>
            <a:r>
              <a:rPr lang="en-US" dirty="0" smtClean="0"/>
              <a:t>Numbness</a:t>
            </a:r>
          </a:p>
          <a:p>
            <a:r>
              <a:rPr lang="en-US" dirty="0" smtClean="0"/>
              <a:t>Muscular weakness</a:t>
            </a:r>
          </a:p>
          <a:p>
            <a:r>
              <a:rPr lang="en-US" dirty="0" smtClean="0"/>
              <a:t>Gait dysfunction</a:t>
            </a:r>
          </a:p>
          <a:p>
            <a:r>
              <a:rPr lang="en-US" dirty="0" smtClean="0"/>
              <a:t>Hot </a:t>
            </a:r>
            <a:r>
              <a:rPr lang="en-US" dirty="0" smtClean="0"/>
              <a:t>and cold or tingling/ burning sensations in the legs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SCIATICA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Physiotherapy management focuses on:- </a:t>
            </a:r>
          </a:p>
          <a:p>
            <a:r>
              <a:rPr lang="en-US" dirty="0" smtClean="0"/>
              <a:t>Use </a:t>
            </a:r>
            <a:r>
              <a:rPr lang="en-US" dirty="0" smtClean="0"/>
              <a:t>of hot or cold </a:t>
            </a:r>
            <a:r>
              <a:rPr lang="en-US" dirty="0" smtClean="0"/>
              <a:t>packs</a:t>
            </a:r>
            <a:endParaRPr lang="en-US" dirty="0" smtClean="0"/>
          </a:p>
          <a:p>
            <a:r>
              <a:rPr lang="en-US" dirty="0" smtClean="0"/>
              <a:t>Avoidance of inciting activities or prolonged sitting/standing</a:t>
            </a:r>
          </a:p>
          <a:p>
            <a:r>
              <a:rPr lang="en-US" dirty="0" smtClean="0"/>
              <a:t>Practicing good, erect posture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Engaging in exercises to increase core strength</a:t>
            </a:r>
          </a:p>
          <a:p>
            <a:r>
              <a:rPr lang="en-US" dirty="0" smtClean="0"/>
              <a:t>Gentle stretching of the lumbar spine and hamstrings</a:t>
            </a:r>
          </a:p>
          <a:p>
            <a:r>
              <a:rPr lang="en-US" dirty="0" smtClean="0"/>
              <a:t>Regular light </a:t>
            </a:r>
            <a:r>
              <a:rPr lang="en-US" dirty="0" smtClean="0"/>
              <a:t>exercises</a:t>
            </a:r>
            <a:endParaRPr lang="en-US" dirty="0" smtClean="0"/>
          </a:p>
          <a:p>
            <a:r>
              <a:rPr lang="en-US" dirty="0" smtClean="0"/>
              <a:t>Use of proper lifting techniques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SCIATICA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pic>
        <p:nvPicPr>
          <p:cNvPr id="9219" name="Picture 3" descr="C:\Users\PHYSIO\Desktop\7b02ab1044a0d8f25b6cb340d7620c77--sciatica-cure-exercises-for-sciatic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447800"/>
            <a:ext cx="68580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SCIATICA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Medical management includes:-</a:t>
            </a:r>
          </a:p>
          <a:p>
            <a:r>
              <a:rPr lang="en-US" dirty="0" smtClean="0"/>
              <a:t>A short course of oral NSAIDs</a:t>
            </a:r>
          </a:p>
          <a:p>
            <a:r>
              <a:rPr lang="en-US" dirty="0" smtClean="0"/>
              <a:t>Opioid and nonopioid analgesics</a:t>
            </a:r>
          </a:p>
          <a:p>
            <a:r>
              <a:rPr lang="en-US" dirty="0" smtClean="0"/>
              <a:t>Muscle relaxants</a:t>
            </a:r>
          </a:p>
          <a:p>
            <a:r>
              <a:rPr lang="en-US" dirty="0" smtClean="0"/>
              <a:t>Localized </a:t>
            </a:r>
            <a:r>
              <a:rPr lang="en-US" dirty="0" smtClean="0"/>
              <a:t>corticosteroid injections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BELL’S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facial nerve is damaged by inflammation within the nerve causing it to become </a:t>
            </a:r>
            <a:r>
              <a:rPr lang="en-US" dirty="0" smtClean="0"/>
              <a:t>enlarged, </a:t>
            </a:r>
            <a:r>
              <a:rPr lang="en-US" dirty="0" smtClean="0"/>
              <a:t>at the point where the nerve exits the skull through the stylomastoid </a:t>
            </a:r>
            <a:r>
              <a:rPr lang="en-US" dirty="0" smtClean="0"/>
              <a:t>foramen</a:t>
            </a:r>
          </a:p>
          <a:p>
            <a:r>
              <a:rPr lang="en-US" dirty="0" smtClean="0"/>
              <a:t>Loss of control of the muscles on one side of the face is the main physical </a:t>
            </a:r>
            <a:r>
              <a:rPr lang="en-US" dirty="0" smtClean="0"/>
              <a:t>presentation</a:t>
            </a:r>
          </a:p>
          <a:p>
            <a:r>
              <a:rPr lang="en-US" dirty="0" smtClean="0"/>
              <a:t>At onset, the paralysis may be complete, or partial (paresis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BELL’S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/>
              <a:t>lthough </a:t>
            </a:r>
            <a:r>
              <a:rPr lang="en-US" dirty="0" smtClean="0"/>
              <a:t>it frequently affects all branches of the facial nerve on the affected side, resulting in loss of control of that side of the mouth and the ipsilateral eye, in a few cases only one or two branches of the facial nerve are </a:t>
            </a:r>
            <a:r>
              <a:rPr lang="en-US" dirty="0" smtClean="0"/>
              <a:t>affected</a:t>
            </a:r>
          </a:p>
          <a:p>
            <a:r>
              <a:rPr lang="en-US" dirty="0" smtClean="0"/>
              <a:t>Bell's Palsy is essentially a diagnosis of exclusion, so once other causes of facial palsy have been eliminated, we call an isolated facial palsy Bell's Palsy, or Idiopathic Facial Palsy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BELL’S PALSY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pic>
        <p:nvPicPr>
          <p:cNvPr id="1026" name="Picture 2" descr="C:\Users\PHYSIO\Desktop\2e74c245fda7664e2fa64c61f7a95a561410d9b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2851" y="1600200"/>
            <a:ext cx="8033248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BELL’S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Corticosteroids and antiviral medication are generally considered to be the 1st line treatment for Bell's Palsy, providing the best results when treatment starts within 72 hours of the onset of </a:t>
            </a:r>
            <a:r>
              <a:rPr lang="en-US" dirty="0" smtClean="0"/>
              <a:t>symptoms</a:t>
            </a:r>
          </a:p>
          <a:p>
            <a:r>
              <a:rPr lang="en-US" dirty="0" smtClean="0"/>
              <a:t>It is also important to provide information on care of the eye in order to prevent formation of corneal ulcer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BELL’S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the early stages of facial palsy, the most important thing to do is to check that patients are caring for their affected eye in an appropriate </a:t>
            </a:r>
            <a:r>
              <a:rPr lang="en-US" dirty="0" smtClean="0"/>
              <a:t>way</a:t>
            </a:r>
          </a:p>
          <a:p>
            <a:r>
              <a:rPr lang="en-US" dirty="0" smtClean="0"/>
              <a:t>Other physiotherapy treatments include</a:t>
            </a:r>
            <a:r>
              <a:rPr lang="en-US" dirty="0" smtClean="0"/>
              <a:t>:-</a:t>
            </a:r>
          </a:p>
          <a:p>
            <a:r>
              <a:rPr lang="en-US" dirty="0" smtClean="0"/>
              <a:t>Neuromuscular retraining (NMR</a:t>
            </a:r>
            <a:r>
              <a:rPr lang="en-US" dirty="0" smtClean="0"/>
              <a:t>)</a:t>
            </a:r>
          </a:p>
          <a:p>
            <a:r>
              <a:rPr lang="en-US" dirty="0" smtClean="0"/>
              <a:t>Transcutaneous </a:t>
            </a:r>
            <a:r>
              <a:rPr lang="en-US" dirty="0" smtClean="0"/>
              <a:t>electrical </a:t>
            </a:r>
            <a:r>
              <a:rPr lang="en-US" dirty="0" smtClean="0"/>
              <a:t>nerve stimulation </a:t>
            </a:r>
            <a:r>
              <a:rPr lang="en-US" dirty="0" smtClean="0"/>
              <a:t>(</a:t>
            </a:r>
            <a:r>
              <a:rPr lang="en-US" dirty="0" smtClean="0"/>
              <a:t>TENS)</a:t>
            </a:r>
          </a:p>
          <a:p>
            <a:r>
              <a:rPr lang="en-US" dirty="0" smtClean="0"/>
              <a:t>Electromyography (EMG) and mirror biofeedback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BELL’S PALSY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  <p:pic>
        <p:nvPicPr>
          <p:cNvPr id="2050" name="Picture 2" descr="C:\Users\PHYSIO\Desktop\3862fbb29458c875500feab64a9aa02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7543799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NIGHT PALSY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term Saturday </a:t>
            </a:r>
            <a:r>
              <a:rPr lang="en-US" dirty="0" smtClean="0"/>
              <a:t>night palsy has become synonymous with radial nerve compression in the arm resulting from direct pressure against a firm </a:t>
            </a:r>
            <a:r>
              <a:rPr lang="en-US" dirty="0" smtClean="0"/>
              <a:t>object</a:t>
            </a:r>
          </a:p>
          <a:p>
            <a:r>
              <a:rPr lang="en-US" dirty="0" smtClean="0"/>
              <a:t>It typically follows deep sleep on the arm, often after alcohol </a:t>
            </a:r>
            <a:r>
              <a:rPr lang="en-US" dirty="0" smtClean="0"/>
              <a:t>intoxication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057932-3074-4B72-A6C7-594179801EDA}" type="datetime1">
              <a:rPr lang="en-NZ" smtClean="0"/>
              <a:t>6/10/2021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tnthiani@gmail.com</a:t>
            </a:r>
            <a:endParaRPr lang="en-N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P PPP theme">
  <a:themeElements>
    <a:clrScheme name="Custom 4">
      <a:dk1>
        <a:sysClr val="windowText" lastClr="000000"/>
      </a:dk1>
      <a:lt1>
        <a:sysClr val="window" lastClr="FFFFFF"/>
      </a:lt1>
      <a:dk2>
        <a:srgbClr val="04617B"/>
      </a:dk2>
      <a:lt2>
        <a:srgbClr val="6ADAFA"/>
      </a:lt2>
      <a:accent1>
        <a:srgbClr val="59A9F2"/>
      </a:accent1>
      <a:accent2>
        <a:srgbClr val="FF9900"/>
      </a:accent2>
      <a:accent3>
        <a:srgbClr val="0070C0"/>
      </a:accent3>
      <a:accent4>
        <a:srgbClr val="FF9900"/>
      </a:accent4>
      <a:accent5>
        <a:srgbClr val="0070C0"/>
      </a:accent5>
      <a:accent6>
        <a:srgbClr val="FF9900"/>
      </a:accent6>
      <a:hlink>
        <a:srgbClr val="00B0F0"/>
      </a:hlink>
      <a:folHlink>
        <a:srgbClr val="FF99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SEP PPP theme</Template>
  <TotalTime>60</TotalTime>
  <Words>762</Words>
  <Application>Microsoft Office PowerPoint</Application>
  <PresentationFormat>On-screen Show (4:3)</PresentationFormat>
  <Paragraphs>156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SEP PPP theme</vt:lpstr>
      <vt:lpstr>REHABILITATION TECHNIQUES (REH-303)</vt:lpstr>
      <vt:lpstr>BELL’S PALSY</vt:lpstr>
      <vt:lpstr>BELL’S PALSY</vt:lpstr>
      <vt:lpstr>BELL’S PALSY</vt:lpstr>
      <vt:lpstr>BELL’S PALSY</vt:lpstr>
      <vt:lpstr>BELL’S PALSY</vt:lpstr>
      <vt:lpstr>BELL’S PALSY</vt:lpstr>
      <vt:lpstr>BELL’S PALSY</vt:lpstr>
      <vt:lpstr>SATURDAY NIGHT PALSY </vt:lpstr>
      <vt:lpstr>SATURDAY NIGHT PALSY </vt:lpstr>
      <vt:lpstr>SATURDAY NIGHT PALSY </vt:lpstr>
      <vt:lpstr>SATURDAY NIGHT PALSY </vt:lpstr>
      <vt:lpstr>SATURDAY NIGHT PALSY </vt:lpstr>
      <vt:lpstr>SATURDAY NIGHT PALSY </vt:lpstr>
      <vt:lpstr>SATURDAY NIGHT PALSY </vt:lpstr>
      <vt:lpstr>FOOT DROP</vt:lpstr>
      <vt:lpstr>FOOT DROP</vt:lpstr>
      <vt:lpstr>FOOT DROP</vt:lpstr>
      <vt:lpstr>FOOT DROP</vt:lpstr>
      <vt:lpstr>FOOT DROP</vt:lpstr>
      <vt:lpstr>FOOT DROP</vt:lpstr>
      <vt:lpstr>SCIATICA</vt:lpstr>
      <vt:lpstr>SCIATICA</vt:lpstr>
      <vt:lpstr>SCIATICA</vt:lpstr>
      <vt:lpstr>SCIATICA</vt:lpstr>
      <vt:lpstr>SCIATICA</vt:lpstr>
      <vt:lpstr>SCIATICA</vt:lpstr>
      <vt:lpstr>SCIATICA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REHABILITATION TECHNIQUES (REH-303)</dc:title>
  <dc:creator>PHYSIO</dc:creator>
  <cp:lastModifiedBy>PHYSIO</cp:lastModifiedBy>
  <cp:revision>8</cp:revision>
  <dcterms:created xsi:type="dcterms:W3CDTF">2021-10-06T10:52:38Z</dcterms:created>
  <dcterms:modified xsi:type="dcterms:W3CDTF">2021-10-06T11:52:40Z</dcterms:modified>
</cp:coreProperties>
</file>