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56"/>
  </p:notesMasterIdLst>
  <p:sldIdLst>
    <p:sldId id="256" r:id="rId2"/>
    <p:sldId id="257" r:id="rId3"/>
    <p:sldId id="258" r:id="rId4"/>
    <p:sldId id="259" r:id="rId5"/>
    <p:sldId id="260" r:id="rId6"/>
    <p:sldId id="261" r:id="rId7"/>
    <p:sldId id="267" r:id="rId8"/>
    <p:sldId id="268" r:id="rId9"/>
    <p:sldId id="263" r:id="rId10"/>
    <p:sldId id="262" r:id="rId11"/>
    <p:sldId id="264" r:id="rId12"/>
    <p:sldId id="265" r:id="rId13"/>
    <p:sldId id="270" r:id="rId14"/>
    <p:sldId id="271" r:id="rId15"/>
    <p:sldId id="266" r:id="rId16"/>
    <p:sldId id="269" r:id="rId17"/>
    <p:sldId id="272" r:id="rId18"/>
    <p:sldId id="273" r:id="rId19"/>
    <p:sldId id="274" r:id="rId20"/>
    <p:sldId id="275" r:id="rId21"/>
    <p:sldId id="277" r:id="rId22"/>
    <p:sldId id="278" r:id="rId23"/>
    <p:sldId id="331" r:id="rId24"/>
    <p:sldId id="279" r:id="rId25"/>
    <p:sldId id="280" r:id="rId26"/>
    <p:sldId id="281" r:id="rId27"/>
    <p:sldId id="282" r:id="rId28"/>
    <p:sldId id="283" r:id="rId29"/>
    <p:sldId id="292" r:id="rId30"/>
    <p:sldId id="284" r:id="rId31"/>
    <p:sldId id="285" r:id="rId32"/>
    <p:sldId id="294" r:id="rId33"/>
    <p:sldId id="295" r:id="rId34"/>
    <p:sldId id="286" r:id="rId35"/>
    <p:sldId id="293" r:id="rId36"/>
    <p:sldId id="287" r:id="rId37"/>
    <p:sldId id="288" r:id="rId38"/>
    <p:sldId id="289" r:id="rId39"/>
    <p:sldId id="290" r:id="rId40"/>
    <p:sldId id="291" r:id="rId41"/>
    <p:sldId id="296" r:id="rId42"/>
    <p:sldId id="297" r:id="rId43"/>
    <p:sldId id="298" r:id="rId44"/>
    <p:sldId id="316" r:id="rId45"/>
    <p:sldId id="299" r:id="rId46"/>
    <p:sldId id="317" r:id="rId47"/>
    <p:sldId id="300" r:id="rId48"/>
    <p:sldId id="318" r:id="rId49"/>
    <p:sldId id="301" r:id="rId50"/>
    <p:sldId id="302" r:id="rId51"/>
    <p:sldId id="303" r:id="rId52"/>
    <p:sldId id="304" r:id="rId53"/>
    <p:sldId id="305" r:id="rId54"/>
    <p:sldId id="306" r:id="rId5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52" d="100"/>
          <a:sy n="52"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83F8F3-42A2-4029-B3C4-D1CA22E8779D}" type="datetimeFigureOut">
              <a:rPr lang="en-US" smtClean="0"/>
              <a:pPr/>
              <a:t>10/5/2021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B19A76-5C2E-456F-80E1-119E8B83637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9B43827A-1254-4818-8947-ADF41D354A08}" type="datetime1">
              <a:rPr lang="en-NZ" smtClean="0"/>
              <a:pPr>
                <a:defRPr/>
              </a:pPr>
              <a:t>5/10/2021</a:t>
            </a:fld>
            <a:endParaRPr lang="en-NZ" dirty="0"/>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r>
              <a:rPr lang="en-US" dirty="0" smtClean="0"/>
              <a:t>tnthiani@gmail.com </a:t>
            </a:r>
            <a:endParaRPr lang="en-NZ" dirty="0"/>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5A7E8672-29F0-415C-816D-3A677016AB03}" type="slidenum">
              <a:rPr lang="en-NZ"/>
              <a:pPr>
                <a:defRPr/>
              </a:pPr>
              <a:t>‹#›</a:t>
            </a:fld>
            <a:endParaRPr lang="en-N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DCC5043-A145-4ED9-B469-8A2D4E8EA05B}" type="datetime1">
              <a:rPr lang="en-NZ" smtClean="0"/>
              <a:pPr>
                <a:defRPr/>
              </a:pPr>
              <a:t>5/10/2021</a:t>
            </a:fld>
            <a:endParaRPr lang="en-NZ" dirty="0"/>
          </a:p>
        </p:txBody>
      </p:sp>
      <p:sp>
        <p:nvSpPr>
          <p:cNvPr id="5" name="Footer Placeholder 2"/>
          <p:cNvSpPr>
            <a:spLocks noGrp="1"/>
          </p:cNvSpPr>
          <p:nvPr>
            <p:ph type="ftr" sz="quarter" idx="11"/>
          </p:nvPr>
        </p:nvSpPr>
        <p:spPr/>
        <p:txBody>
          <a:bodyPr/>
          <a:lstStyle>
            <a:lvl1pPr>
              <a:defRPr/>
            </a:lvl1pPr>
          </a:lstStyle>
          <a:p>
            <a:pPr>
              <a:defRPr/>
            </a:pPr>
            <a:r>
              <a:rPr lang="en-US" dirty="0" smtClean="0"/>
              <a:t>tnthiani@gmail.com </a:t>
            </a:r>
            <a:endParaRPr lang="en-NZ" dirty="0"/>
          </a:p>
        </p:txBody>
      </p:sp>
      <p:sp>
        <p:nvSpPr>
          <p:cNvPr id="6" name="Slide Number Placeholder 22"/>
          <p:cNvSpPr>
            <a:spLocks noGrp="1"/>
          </p:cNvSpPr>
          <p:nvPr>
            <p:ph type="sldNum" sz="quarter" idx="12"/>
          </p:nvPr>
        </p:nvSpPr>
        <p:spPr/>
        <p:txBody>
          <a:bodyPr/>
          <a:lstStyle>
            <a:lvl1pPr>
              <a:defRPr/>
            </a:lvl1pPr>
          </a:lstStyle>
          <a:p>
            <a:pPr>
              <a:defRPr/>
            </a:pPr>
            <a:fld id="{16F85992-079F-4586-9722-0AB7F5E4A516}" type="slidenum">
              <a:rPr lang="en-NZ"/>
              <a:pPr>
                <a:defRPr/>
              </a:pPr>
              <a:t>‹#›</a:t>
            </a:fld>
            <a:endParaRPr lang="en-N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495394CC-77C6-4A11-A649-EA761DB1CC87}" type="datetime1">
              <a:rPr lang="en-NZ" smtClean="0"/>
              <a:pPr>
                <a:defRPr/>
              </a:pPr>
              <a:t>5/10/2021</a:t>
            </a:fld>
            <a:endParaRPr lang="en-NZ" dirty="0"/>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r>
              <a:rPr lang="en-US" dirty="0" smtClean="0"/>
              <a:t>tnthiani@gmail.com </a:t>
            </a:r>
            <a:endParaRPr lang="en-NZ" dirty="0"/>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DC68B32A-6D10-4457-94D4-4559CDDF4632}" type="slidenum">
              <a:rPr lang="en-NZ"/>
              <a:pPr>
                <a:defRPr/>
              </a:pPr>
              <a:t>‹#›</a:t>
            </a:fld>
            <a:endParaRPr lang="en-N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94EE18D3-5D7A-4B46-8064-E0BB6471457C}" type="datetime1">
              <a:rPr lang="en-NZ" smtClean="0"/>
              <a:pPr>
                <a:defRPr/>
              </a:pPr>
              <a:t>5/10/2021</a:t>
            </a:fld>
            <a:endParaRPr lang="en-NZ" dirty="0"/>
          </a:p>
        </p:txBody>
      </p:sp>
      <p:sp>
        <p:nvSpPr>
          <p:cNvPr id="5" name="Footer Placeholder 2"/>
          <p:cNvSpPr>
            <a:spLocks noGrp="1"/>
          </p:cNvSpPr>
          <p:nvPr>
            <p:ph type="ftr" sz="quarter" idx="11"/>
          </p:nvPr>
        </p:nvSpPr>
        <p:spPr/>
        <p:txBody>
          <a:bodyPr/>
          <a:lstStyle>
            <a:lvl1pPr>
              <a:defRPr/>
            </a:lvl1pPr>
          </a:lstStyle>
          <a:p>
            <a:pPr>
              <a:defRPr/>
            </a:pPr>
            <a:r>
              <a:rPr lang="en-US" dirty="0" smtClean="0"/>
              <a:t>tnthiani@gmail.com </a:t>
            </a:r>
            <a:endParaRPr lang="en-NZ" dirty="0"/>
          </a:p>
        </p:txBody>
      </p:sp>
      <p:sp>
        <p:nvSpPr>
          <p:cNvPr id="6" name="Slide Number Placeholder 22"/>
          <p:cNvSpPr>
            <a:spLocks noGrp="1"/>
          </p:cNvSpPr>
          <p:nvPr>
            <p:ph type="sldNum" sz="quarter" idx="12"/>
          </p:nvPr>
        </p:nvSpPr>
        <p:spPr/>
        <p:txBody>
          <a:bodyPr/>
          <a:lstStyle>
            <a:lvl1pPr>
              <a:defRPr/>
            </a:lvl1pPr>
          </a:lstStyle>
          <a:p>
            <a:pPr>
              <a:defRPr/>
            </a:pPr>
            <a:fld id="{7E304B3D-B7F4-4B98-962C-67B98F1C7974}" type="slidenum">
              <a:rPr lang="en-NZ"/>
              <a:pPr>
                <a:defRPr/>
              </a:pPr>
              <a:t>‹#›</a:t>
            </a:fld>
            <a:endParaRPr lang="en-N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E7CF481E-636A-49F7-AEF8-F440324059FC}" type="datetime1">
              <a:rPr lang="en-NZ" smtClean="0"/>
              <a:pPr>
                <a:defRPr/>
              </a:pPr>
              <a:t>5/10/2021</a:t>
            </a:fld>
            <a:endParaRPr lang="en-NZ" dirty="0"/>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C2865D93-8394-4493-9FAD-6A494B71061F}" type="slidenum">
              <a:rPr lang="en-NZ"/>
              <a:pPr>
                <a:defRPr/>
              </a:pPr>
              <a:t>‹#›</a:t>
            </a:fld>
            <a:endParaRPr lang="en-NZ" dirty="0"/>
          </a:p>
        </p:txBody>
      </p:sp>
      <p:sp>
        <p:nvSpPr>
          <p:cNvPr id="9" name="Footer Placeholder 13"/>
          <p:cNvSpPr>
            <a:spLocks noGrp="1"/>
          </p:cNvSpPr>
          <p:nvPr>
            <p:ph type="ftr" sz="quarter" idx="12"/>
          </p:nvPr>
        </p:nvSpPr>
        <p:spPr/>
        <p:txBody>
          <a:bodyPr/>
          <a:lstStyle>
            <a:lvl1pPr>
              <a:defRPr/>
            </a:lvl1pPr>
          </a:lstStyle>
          <a:p>
            <a:pPr>
              <a:defRPr/>
            </a:pPr>
            <a:r>
              <a:rPr lang="en-US" dirty="0" smtClean="0"/>
              <a:t>tnthiani@gmail.com </a:t>
            </a:r>
            <a:endParaRPr lang="en-N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A7AA4BA4-44D2-4D6F-B484-040743132401}" type="datetime1">
              <a:rPr lang="en-NZ" smtClean="0"/>
              <a:pPr>
                <a:defRPr/>
              </a:pPr>
              <a:t>5/10/2021</a:t>
            </a:fld>
            <a:endParaRPr lang="en-NZ" dirty="0"/>
          </a:p>
        </p:txBody>
      </p:sp>
      <p:sp>
        <p:nvSpPr>
          <p:cNvPr id="6" name="Slide Number Placeholder 9"/>
          <p:cNvSpPr>
            <a:spLocks noGrp="1"/>
          </p:cNvSpPr>
          <p:nvPr>
            <p:ph type="sldNum" sz="quarter" idx="11"/>
          </p:nvPr>
        </p:nvSpPr>
        <p:spPr/>
        <p:txBody>
          <a:bodyPr rtlCol="0"/>
          <a:lstStyle>
            <a:lvl1pPr>
              <a:defRPr/>
            </a:lvl1pPr>
          </a:lstStyle>
          <a:p>
            <a:pPr>
              <a:defRPr/>
            </a:pPr>
            <a:fld id="{95CB5E15-15D6-44DD-B3C2-C3CD9203D4C4}" type="slidenum">
              <a:rPr lang="en-NZ"/>
              <a:pPr>
                <a:defRPr/>
              </a:pPr>
              <a:t>‹#›</a:t>
            </a:fld>
            <a:endParaRPr lang="en-NZ" dirty="0"/>
          </a:p>
        </p:txBody>
      </p:sp>
      <p:sp>
        <p:nvSpPr>
          <p:cNvPr id="7" name="Footer Placeholder 11"/>
          <p:cNvSpPr>
            <a:spLocks noGrp="1"/>
          </p:cNvSpPr>
          <p:nvPr>
            <p:ph type="ftr" sz="quarter" idx="12"/>
          </p:nvPr>
        </p:nvSpPr>
        <p:spPr/>
        <p:txBody>
          <a:bodyPr rtlCol="0"/>
          <a:lstStyle>
            <a:lvl1pPr>
              <a:defRPr/>
            </a:lvl1pPr>
          </a:lstStyle>
          <a:p>
            <a:pPr>
              <a:defRPr/>
            </a:pPr>
            <a:r>
              <a:rPr lang="en-US" dirty="0" smtClean="0"/>
              <a:t>tnthiani@gmail.com </a:t>
            </a:r>
            <a:endParaRPr lang="en-N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72FB452C-B141-4FA9-B511-9CC9F7B8E594}" type="datetime1">
              <a:rPr lang="en-NZ" smtClean="0"/>
              <a:pPr>
                <a:defRPr/>
              </a:pPr>
              <a:t>5/10/2021</a:t>
            </a:fld>
            <a:endParaRPr lang="en-NZ" dirty="0"/>
          </a:p>
        </p:txBody>
      </p:sp>
      <p:sp>
        <p:nvSpPr>
          <p:cNvPr id="8" name="Slide Number Placeholder 11"/>
          <p:cNvSpPr>
            <a:spLocks noGrp="1"/>
          </p:cNvSpPr>
          <p:nvPr>
            <p:ph type="sldNum" sz="quarter" idx="11"/>
          </p:nvPr>
        </p:nvSpPr>
        <p:spPr/>
        <p:txBody>
          <a:bodyPr rtlCol="0"/>
          <a:lstStyle>
            <a:lvl1pPr>
              <a:defRPr/>
            </a:lvl1pPr>
          </a:lstStyle>
          <a:p>
            <a:pPr>
              <a:defRPr/>
            </a:pPr>
            <a:fld id="{89AC9DFD-401E-486D-9FF0-8F8C179DB7F0}" type="slidenum">
              <a:rPr lang="en-NZ"/>
              <a:pPr>
                <a:defRPr/>
              </a:pPr>
              <a:t>‹#›</a:t>
            </a:fld>
            <a:endParaRPr lang="en-NZ" dirty="0"/>
          </a:p>
        </p:txBody>
      </p:sp>
      <p:sp>
        <p:nvSpPr>
          <p:cNvPr id="9" name="Footer Placeholder 13"/>
          <p:cNvSpPr>
            <a:spLocks noGrp="1"/>
          </p:cNvSpPr>
          <p:nvPr>
            <p:ph type="ftr" sz="quarter" idx="12"/>
          </p:nvPr>
        </p:nvSpPr>
        <p:spPr/>
        <p:txBody>
          <a:bodyPr rtlCol="0"/>
          <a:lstStyle>
            <a:lvl1pPr>
              <a:defRPr/>
            </a:lvl1pPr>
          </a:lstStyle>
          <a:p>
            <a:pPr>
              <a:defRPr/>
            </a:pPr>
            <a:r>
              <a:rPr lang="en-US" dirty="0" smtClean="0"/>
              <a:t>tnthiani@gmail.com </a:t>
            </a:r>
            <a:endParaRPr lang="en-N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B990B51E-A61B-4399-81A7-3326694D92BB}" type="datetime1">
              <a:rPr lang="en-NZ" smtClean="0"/>
              <a:pPr>
                <a:defRPr/>
              </a:pPr>
              <a:t>5/10/2021</a:t>
            </a:fld>
            <a:endParaRPr lang="en-NZ" dirty="0"/>
          </a:p>
        </p:txBody>
      </p:sp>
      <p:sp>
        <p:nvSpPr>
          <p:cNvPr id="4" name="Footer Placeholder 2"/>
          <p:cNvSpPr>
            <a:spLocks noGrp="1"/>
          </p:cNvSpPr>
          <p:nvPr>
            <p:ph type="ftr" sz="quarter" idx="11"/>
          </p:nvPr>
        </p:nvSpPr>
        <p:spPr/>
        <p:txBody>
          <a:bodyPr/>
          <a:lstStyle>
            <a:lvl1pPr>
              <a:defRPr/>
            </a:lvl1pPr>
          </a:lstStyle>
          <a:p>
            <a:pPr>
              <a:defRPr/>
            </a:pPr>
            <a:r>
              <a:rPr lang="en-US" dirty="0" smtClean="0"/>
              <a:t>tnthiani@gmail.com </a:t>
            </a:r>
            <a:endParaRPr lang="en-NZ" dirty="0"/>
          </a:p>
        </p:txBody>
      </p:sp>
      <p:sp>
        <p:nvSpPr>
          <p:cNvPr id="5" name="Slide Number Placeholder 22"/>
          <p:cNvSpPr>
            <a:spLocks noGrp="1"/>
          </p:cNvSpPr>
          <p:nvPr>
            <p:ph type="sldNum" sz="quarter" idx="12"/>
          </p:nvPr>
        </p:nvSpPr>
        <p:spPr/>
        <p:txBody>
          <a:bodyPr/>
          <a:lstStyle>
            <a:lvl1pPr>
              <a:defRPr/>
            </a:lvl1pPr>
          </a:lstStyle>
          <a:p>
            <a:pPr>
              <a:defRPr/>
            </a:pPr>
            <a:fld id="{09946713-2B02-418B-A517-87BDFEFFCE3B}" type="slidenum">
              <a:rPr lang="en-NZ"/>
              <a:pPr>
                <a:defRPr/>
              </a:pPr>
              <a:t>‹#›</a:t>
            </a:fld>
            <a:endParaRPr lang="en-N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BB1BC34B-FFB3-47D9-BD6A-BFC7FC5F9BCE}" type="datetime1">
              <a:rPr lang="en-NZ" smtClean="0"/>
              <a:pPr>
                <a:defRPr/>
              </a:pPr>
              <a:t>5/10/2021</a:t>
            </a:fld>
            <a:endParaRPr lang="en-NZ" dirty="0"/>
          </a:p>
        </p:txBody>
      </p:sp>
      <p:sp>
        <p:nvSpPr>
          <p:cNvPr id="3" name="Footer Placeholder 2"/>
          <p:cNvSpPr>
            <a:spLocks noGrp="1"/>
          </p:cNvSpPr>
          <p:nvPr>
            <p:ph type="ftr" sz="quarter" idx="11"/>
          </p:nvPr>
        </p:nvSpPr>
        <p:spPr/>
        <p:txBody>
          <a:bodyPr/>
          <a:lstStyle>
            <a:lvl1pPr>
              <a:defRPr/>
            </a:lvl1pPr>
          </a:lstStyle>
          <a:p>
            <a:pPr>
              <a:defRPr/>
            </a:pPr>
            <a:r>
              <a:rPr lang="en-US" dirty="0" smtClean="0"/>
              <a:t>tnthiani@gmail.com </a:t>
            </a:r>
            <a:endParaRPr lang="en-NZ"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42443E64-B04C-4695-B73A-12A21115AAE7}" type="slidenum">
              <a:rPr lang="en-NZ"/>
              <a:pPr>
                <a:defRPr/>
              </a:pPr>
              <a:t>‹#›</a:t>
            </a:fld>
            <a:endParaRPr lang="en-N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EBA5AE2A-294A-4517-8AE9-51ACF0051846}" type="datetime1">
              <a:rPr lang="en-NZ" smtClean="0"/>
              <a:pPr>
                <a:defRPr/>
              </a:pPr>
              <a:t>5/10/2021</a:t>
            </a:fld>
            <a:endParaRPr lang="en-NZ" dirty="0"/>
          </a:p>
        </p:txBody>
      </p:sp>
      <p:sp>
        <p:nvSpPr>
          <p:cNvPr id="6" name="Footer Placeholder 2"/>
          <p:cNvSpPr>
            <a:spLocks noGrp="1"/>
          </p:cNvSpPr>
          <p:nvPr>
            <p:ph type="ftr" sz="quarter" idx="11"/>
          </p:nvPr>
        </p:nvSpPr>
        <p:spPr/>
        <p:txBody>
          <a:bodyPr/>
          <a:lstStyle>
            <a:lvl1pPr>
              <a:defRPr/>
            </a:lvl1pPr>
          </a:lstStyle>
          <a:p>
            <a:pPr>
              <a:defRPr/>
            </a:pPr>
            <a:r>
              <a:rPr lang="en-US" dirty="0" smtClean="0"/>
              <a:t>tnthiani@gmail.com </a:t>
            </a:r>
            <a:endParaRPr lang="en-NZ" dirty="0"/>
          </a:p>
        </p:txBody>
      </p:sp>
      <p:sp>
        <p:nvSpPr>
          <p:cNvPr id="7" name="Slide Number Placeholder 22"/>
          <p:cNvSpPr>
            <a:spLocks noGrp="1"/>
          </p:cNvSpPr>
          <p:nvPr>
            <p:ph type="sldNum" sz="quarter" idx="12"/>
          </p:nvPr>
        </p:nvSpPr>
        <p:spPr/>
        <p:txBody>
          <a:bodyPr/>
          <a:lstStyle>
            <a:lvl1pPr>
              <a:defRPr/>
            </a:lvl1pPr>
          </a:lstStyle>
          <a:p>
            <a:pPr>
              <a:defRPr/>
            </a:pPr>
            <a:fld id="{F3D9B0A6-9B6F-47B8-BC30-D1FFA01B900F}" type="slidenum">
              <a:rPr lang="en-NZ"/>
              <a:pPr>
                <a:defRPr/>
              </a:pPr>
              <a:t>‹#›</a:t>
            </a:fld>
            <a:endParaRPr lang="en-N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4C090295-8E22-4CF7-9E81-77BAC61B5E41}" type="datetime1">
              <a:rPr lang="en-NZ" smtClean="0"/>
              <a:pPr>
                <a:defRPr/>
              </a:pPr>
              <a:t>5/10/2021</a:t>
            </a:fld>
            <a:endParaRPr lang="en-NZ" dirty="0"/>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1FBCED49-0724-4641-9508-D752B3CD3D0A}" type="slidenum">
              <a:rPr lang="en-NZ"/>
              <a:pPr>
                <a:defRPr/>
              </a:pPr>
              <a:t>‹#›</a:t>
            </a:fld>
            <a:endParaRPr lang="en-NZ" dirty="0"/>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r>
              <a:rPr lang="en-US" dirty="0" smtClean="0"/>
              <a:t>tnthiani@gmail.com </a:t>
            </a:r>
            <a:endParaRPr lang="en-N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089C4861-90F2-488F-BC7B-9869F4C83B12}" type="datetime1">
              <a:rPr lang="en-NZ" smtClean="0"/>
              <a:pPr>
                <a:defRPr/>
              </a:pPr>
              <a:t>5/10/2021</a:t>
            </a:fld>
            <a:endParaRPr lang="en-NZ" dirty="0"/>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r>
              <a:rPr lang="en-US" dirty="0" smtClean="0"/>
              <a:t>tnthiani@gmail.com </a:t>
            </a:r>
            <a:endParaRPr lang="en-NZ" dirty="0"/>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BC4E65A0-446E-433E-9636-71475B442657}" type="slidenum">
              <a:rPr lang="en-NZ"/>
              <a:pPr>
                <a:defRPr/>
              </a:pPr>
              <a:t>‹#›</a:t>
            </a:fld>
            <a:endParaRPr lang="en-NZ" dirty="0"/>
          </a:p>
        </p:txBody>
      </p:sp>
    </p:spTree>
  </p:cSld>
  <p:clrMap bg1="lt1" tx1="dk1" bg2="lt2" tx2="dk2" accent1="accent1" accent2="accent2" accent3="accent3" accent4="accent4" accent5="accent5" accent6="accent6" hlink="hlink" folHlink="folHlink"/>
  <p:sldLayoutIdLst>
    <p:sldLayoutId id="2147483917" r:id="rId1"/>
    <p:sldLayoutId id="2147483913" r:id="rId2"/>
    <p:sldLayoutId id="2147483918" r:id="rId3"/>
    <p:sldLayoutId id="2147483919" r:id="rId4"/>
    <p:sldLayoutId id="2147483920" r:id="rId5"/>
    <p:sldLayoutId id="2147483914" r:id="rId6"/>
    <p:sldLayoutId id="2147483921" r:id="rId7"/>
    <p:sldLayoutId id="2147483915" r:id="rId8"/>
    <p:sldLayoutId id="2147483922" r:id="rId9"/>
    <p:sldLayoutId id="2147483916" r:id="rId10"/>
    <p:sldLayoutId id="2147483923" r:id="rId11"/>
  </p:sldLayoutIdLst>
  <p:hf sldNum="0" hdr="0"/>
  <p:txStyles>
    <p:title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w Cen MT" pitchFamily="34" charset="0"/>
        </a:defRPr>
      </a:lvl2pPr>
      <a:lvl3pPr algn="l" rtl="0" eaLnBrk="1" fontAlgn="base" hangingPunct="1">
        <a:spcBef>
          <a:spcPct val="0"/>
        </a:spcBef>
        <a:spcAft>
          <a:spcPct val="0"/>
        </a:spcAft>
        <a:defRPr sz="4400">
          <a:solidFill>
            <a:schemeClr val="tx2"/>
          </a:solidFill>
          <a:latin typeface="Tw Cen MT" pitchFamily="34" charset="0"/>
        </a:defRPr>
      </a:lvl3pPr>
      <a:lvl4pPr algn="l" rtl="0" eaLnBrk="1" fontAlgn="base" hangingPunct="1">
        <a:spcBef>
          <a:spcPct val="0"/>
        </a:spcBef>
        <a:spcAft>
          <a:spcPct val="0"/>
        </a:spcAft>
        <a:defRPr sz="4400">
          <a:solidFill>
            <a:schemeClr val="tx2"/>
          </a:solidFill>
          <a:latin typeface="Tw Cen MT" pitchFamily="34" charset="0"/>
        </a:defRPr>
      </a:lvl4pPr>
      <a:lvl5pPr algn="l" rtl="0" eaLnBrk="1" fontAlgn="base" hangingPunct="1">
        <a:spcBef>
          <a:spcPct val="0"/>
        </a:spcBef>
        <a:spcAft>
          <a:spcPct val="0"/>
        </a:spcAft>
        <a:defRPr sz="4400">
          <a:solidFill>
            <a:schemeClr val="tx2"/>
          </a:solidFill>
          <a:latin typeface="Tw Cen MT" pitchFamily="34" charset="0"/>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p:titleStyle>
    <p:bodyStyle>
      <a:lvl1pPr marL="319088" indent="-319088" algn="l" rtl="0" eaLnBrk="1" fontAlgn="base" hangingPunct="1">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1" fontAlgn="base" hangingPunct="1">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1" fontAlgn="base" hangingPunct="1">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FFC000"/>
        </a:buClr>
        <a:buSzPct val="75000"/>
        <a:buFont typeface="Wingdings" pitchFamily="2" charset="2"/>
        <a:buChar char=""/>
        <a:defRPr sz="20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5DCEAF"/>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REHABILITATION TECHNIQUES (REH-303)</a:t>
            </a:r>
            <a:endParaRPr lang="en-US" dirty="0"/>
          </a:p>
        </p:txBody>
      </p:sp>
      <p:sp>
        <p:nvSpPr>
          <p:cNvPr id="3" name="Subtitle 2"/>
          <p:cNvSpPr>
            <a:spLocks noGrp="1"/>
          </p:cNvSpPr>
          <p:nvPr>
            <p:ph type="subTitle" idx="1"/>
          </p:nvPr>
        </p:nvSpPr>
        <p:spPr/>
        <p:txBody>
          <a:bodyPr/>
          <a:lstStyle/>
          <a:p>
            <a:r>
              <a:rPr lang="en-US" dirty="0" smtClean="0"/>
              <a:t>TOM M. NTHIANI BSC PT</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STROKE/ CEREBRAL VASCULAR ACCIDENT </a:t>
            </a:r>
            <a:endParaRPr lang="en-US" dirty="0"/>
          </a:p>
        </p:txBody>
      </p:sp>
      <p:sp>
        <p:nvSpPr>
          <p:cNvPr id="3" name="Content Placeholder 2"/>
          <p:cNvSpPr>
            <a:spLocks noGrp="1"/>
          </p:cNvSpPr>
          <p:nvPr>
            <p:ph sz="quarter" idx="1"/>
          </p:nvPr>
        </p:nvSpPr>
        <p:spPr/>
        <p:txBody>
          <a:bodyPr/>
          <a:lstStyle/>
          <a:p>
            <a:r>
              <a:rPr lang="en-US" dirty="0" smtClean="0"/>
              <a:t>Risk factors for stroke may be modifiable, non modifiable and medical risk factors </a:t>
            </a:r>
          </a:p>
          <a:p>
            <a:r>
              <a:rPr lang="en-US" dirty="0" smtClean="0"/>
              <a:t>Modifiable risk factors include:-</a:t>
            </a:r>
          </a:p>
          <a:p>
            <a:r>
              <a:rPr lang="en-US" dirty="0" smtClean="0"/>
              <a:t>Obesity </a:t>
            </a:r>
          </a:p>
          <a:p>
            <a:r>
              <a:rPr lang="en-US" dirty="0" smtClean="0"/>
              <a:t>Physical inactivity </a:t>
            </a:r>
          </a:p>
          <a:p>
            <a:r>
              <a:rPr lang="en-US" dirty="0" smtClean="0"/>
              <a:t>Heavy drinking </a:t>
            </a:r>
          </a:p>
          <a:p>
            <a:r>
              <a:rPr lang="en-US" dirty="0" smtClean="0"/>
              <a:t>Smoking </a:t>
            </a:r>
          </a:p>
          <a:p>
            <a:r>
              <a:rPr lang="en-US" dirty="0" smtClean="0"/>
              <a:t>Use of illegal drugs e.g. cocaine, methamphetamines </a:t>
            </a:r>
          </a:p>
          <a:p>
            <a:endParaRPr lang="en-US" dirty="0"/>
          </a:p>
        </p:txBody>
      </p:sp>
      <p:sp>
        <p:nvSpPr>
          <p:cNvPr id="4" name="Date Placeholder 3"/>
          <p:cNvSpPr>
            <a:spLocks noGrp="1"/>
          </p:cNvSpPr>
          <p:nvPr>
            <p:ph type="dt" sz="half" idx="10"/>
          </p:nvPr>
        </p:nvSpPr>
        <p:spPr/>
        <p:txBody>
          <a:bodyPr/>
          <a:lstStyle/>
          <a:p>
            <a:pPr>
              <a:defRPr/>
            </a:pPr>
            <a:fld id="{94EE18D3-5D7A-4B46-8064-E0BB6471457C}" type="datetime1">
              <a:rPr lang="en-NZ" smtClean="0"/>
              <a:pPr>
                <a:defRPr/>
              </a:pPr>
              <a:t>5/10/2021</a:t>
            </a:fld>
            <a:endParaRPr lang="en-NZ" dirty="0"/>
          </a:p>
        </p:txBody>
      </p:sp>
      <p:sp>
        <p:nvSpPr>
          <p:cNvPr id="5" name="Footer Placeholder 4"/>
          <p:cNvSpPr>
            <a:spLocks noGrp="1"/>
          </p:cNvSpPr>
          <p:nvPr>
            <p:ph type="ftr" sz="quarter" idx="11"/>
          </p:nvPr>
        </p:nvSpPr>
        <p:spPr/>
        <p:txBody>
          <a:bodyPr/>
          <a:lstStyle/>
          <a:p>
            <a:pPr>
              <a:defRPr/>
            </a:pPr>
            <a:r>
              <a:rPr lang="en-US" dirty="0" smtClean="0"/>
              <a:t>tnthiani@gmail.com </a:t>
            </a:r>
            <a:endParaRPr lang="en-NZ"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STROKE/ CEREBRAL VASCULAR ACCIDENT </a:t>
            </a:r>
            <a:endParaRPr lang="en-US" dirty="0"/>
          </a:p>
        </p:txBody>
      </p:sp>
      <p:sp>
        <p:nvSpPr>
          <p:cNvPr id="3" name="Content Placeholder 2"/>
          <p:cNvSpPr>
            <a:spLocks noGrp="1"/>
          </p:cNvSpPr>
          <p:nvPr>
            <p:ph sz="quarter" idx="1"/>
          </p:nvPr>
        </p:nvSpPr>
        <p:spPr/>
        <p:txBody>
          <a:bodyPr/>
          <a:lstStyle/>
          <a:p>
            <a:r>
              <a:rPr lang="en-US" dirty="0" smtClean="0"/>
              <a:t>Non modifiable risk factors include:-</a:t>
            </a:r>
          </a:p>
          <a:p>
            <a:r>
              <a:rPr lang="en-US" dirty="0" smtClean="0"/>
              <a:t>Age- people above 55 years are at high risk</a:t>
            </a:r>
          </a:p>
          <a:p>
            <a:r>
              <a:rPr lang="en-US" dirty="0" smtClean="0"/>
              <a:t>Sex- men at a higher risk more than females </a:t>
            </a:r>
          </a:p>
          <a:p>
            <a:r>
              <a:rPr lang="en-US" dirty="0" smtClean="0"/>
              <a:t>Hormones- use of birth control pills or hormone therapies increases risks </a:t>
            </a:r>
          </a:p>
          <a:p>
            <a:r>
              <a:rPr lang="en-US" dirty="0" smtClean="0"/>
              <a:t>Race- black people more at risk than any other races </a:t>
            </a:r>
          </a:p>
          <a:p>
            <a:r>
              <a:rPr lang="en-US" dirty="0" smtClean="0"/>
              <a:t>Family history of stroke </a:t>
            </a:r>
            <a:endParaRPr lang="en-US" dirty="0"/>
          </a:p>
        </p:txBody>
      </p:sp>
      <p:sp>
        <p:nvSpPr>
          <p:cNvPr id="4" name="Date Placeholder 3"/>
          <p:cNvSpPr>
            <a:spLocks noGrp="1"/>
          </p:cNvSpPr>
          <p:nvPr>
            <p:ph type="dt" sz="half" idx="10"/>
          </p:nvPr>
        </p:nvSpPr>
        <p:spPr/>
        <p:txBody>
          <a:bodyPr/>
          <a:lstStyle/>
          <a:p>
            <a:pPr>
              <a:defRPr/>
            </a:pPr>
            <a:fld id="{94EE18D3-5D7A-4B46-8064-E0BB6471457C}" type="datetime1">
              <a:rPr lang="en-NZ" smtClean="0"/>
              <a:pPr>
                <a:defRPr/>
              </a:pPr>
              <a:t>5/10/2021</a:t>
            </a:fld>
            <a:endParaRPr lang="en-NZ" dirty="0"/>
          </a:p>
        </p:txBody>
      </p:sp>
      <p:sp>
        <p:nvSpPr>
          <p:cNvPr id="5" name="Footer Placeholder 4"/>
          <p:cNvSpPr>
            <a:spLocks noGrp="1"/>
          </p:cNvSpPr>
          <p:nvPr>
            <p:ph type="ftr" sz="quarter" idx="11"/>
          </p:nvPr>
        </p:nvSpPr>
        <p:spPr/>
        <p:txBody>
          <a:bodyPr/>
          <a:lstStyle/>
          <a:p>
            <a:pPr>
              <a:defRPr/>
            </a:pPr>
            <a:r>
              <a:rPr lang="en-US" dirty="0" smtClean="0"/>
              <a:t>tnthiani@gmail.com </a:t>
            </a:r>
            <a:endParaRPr lang="en-NZ"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STROKE/ CEREBRAL VASCULAR ACCIDENT </a:t>
            </a:r>
            <a:endParaRPr lang="en-US" dirty="0"/>
          </a:p>
        </p:txBody>
      </p:sp>
      <p:sp>
        <p:nvSpPr>
          <p:cNvPr id="3" name="Content Placeholder 2"/>
          <p:cNvSpPr>
            <a:spLocks noGrp="1"/>
          </p:cNvSpPr>
          <p:nvPr>
            <p:ph sz="quarter" idx="1"/>
          </p:nvPr>
        </p:nvSpPr>
        <p:spPr/>
        <p:txBody>
          <a:bodyPr/>
          <a:lstStyle/>
          <a:p>
            <a:r>
              <a:rPr lang="en-US" dirty="0" smtClean="0"/>
              <a:t>Medical risk factors include:-</a:t>
            </a:r>
          </a:p>
          <a:p>
            <a:r>
              <a:rPr lang="en-US" dirty="0" smtClean="0"/>
              <a:t>High blood pressure </a:t>
            </a:r>
          </a:p>
          <a:p>
            <a:r>
              <a:rPr lang="en-US" dirty="0" smtClean="0"/>
              <a:t>High cholesterol </a:t>
            </a:r>
          </a:p>
          <a:p>
            <a:r>
              <a:rPr lang="en-US" dirty="0" smtClean="0"/>
              <a:t>Diabetes </a:t>
            </a:r>
          </a:p>
          <a:p>
            <a:r>
              <a:rPr lang="en-US" dirty="0" smtClean="0"/>
              <a:t>Obstructive apnea </a:t>
            </a:r>
          </a:p>
          <a:p>
            <a:r>
              <a:rPr lang="en-US" dirty="0" smtClean="0"/>
              <a:t>Cardiovascular diseases e.g. atrial fibrillation </a:t>
            </a:r>
          </a:p>
          <a:p>
            <a:r>
              <a:rPr lang="en-US" dirty="0" smtClean="0"/>
              <a:t>Covid- 19 infections </a:t>
            </a:r>
          </a:p>
          <a:p>
            <a:r>
              <a:rPr lang="en-US" dirty="0" smtClean="0"/>
              <a:t>History of previous stroke </a:t>
            </a:r>
            <a:endParaRPr lang="en-US" dirty="0"/>
          </a:p>
        </p:txBody>
      </p:sp>
      <p:sp>
        <p:nvSpPr>
          <p:cNvPr id="4" name="Date Placeholder 3"/>
          <p:cNvSpPr>
            <a:spLocks noGrp="1"/>
          </p:cNvSpPr>
          <p:nvPr>
            <p:ph type="dt" sz="half" idx="10"/>
          </p:nvPr>
        </p:nvSpPr>
        <p:spPr/>
        <p:txBody>
          <a:bodyPr/>
          <a:lstStyle/>
          <a:p>
            <a:pPr>
              <a:defRPr/>
            </a:pPr>
            <a:fld id="{94EE18D3-5D7A-4B46-8064-E0BB6471457C}" type="datetime1">
              <a:rPr lang="en-NZ" smtClean="0"/>
              <a:pPr>
                <a:defRPr/>
              </a:pPr>
              <a:t>5/10/2021</a:t>
            </a:fld>
            <a:endParaRPr lang="en-NZ" dirty="0"/>
          </a:p>
        </p:txBody>
      </p:sp>
      <p:sp>
        <p:nvSpPr>
          <p:cNvPr id="5" name="Footer Placeholder 4"/>
          <p:cNvSpPr>
            <a:spLocks noGrp="1"/>
          </p:cNvSpPr>
          <p:nvPr>
            <p:ph type="ftr" sz="quarter" idx="11"/>
          </p:nvPr>
        </p:nvSpPr>
        <p:spPr/>
        <p:txBody>
          <a:bodyPr/>
          <a:lstStyle/>
          <a:p>
            <a:pPr>
              <a:defRPr/>
            </a:pPr>
            <a:r>
              <a:rPr lang="en-US" dirty="0" smtClean="0"/>
              <a:t>tnthiani@gmail.com </a:t>
            </a:r>
            <a:endParaRPr lang="en-NZ"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STROKE/ CEREBRAL VASCULAR ACCIDENT </a:t>
            </a:r>
            <a:endParaRPr lang="en-US" dirty="0"/>
          </a:p>
        </p:txBody>
      </p:sp>
      <p:sp>
        <p:nvSpPr>
          <p:cNvPr id="3" name="Content Placeholder 2"/>
          <p:cNvSpPr>
            <a:spLocks noGrp="1"/>
          </p:cNvSpPr>
          <p:nvPr>
            <p:ph sz="quarter" idx="1"/>
          </p:nvPr>
        </p:nvSpPr>
        <p:spPr/>
        <p:txBody>
          <a:bodyPr/>
          <a:lstStyle/>
          <a:p>
            <a:r>
              <a:rPr lang="en-US" dirty="0" smtClean="0"/>
              <a:t>Prevention of stroke can be through lifestyle changes including:-</a:t>
            </a:r>
          </a:p>
          <a:p>
            <a:r>
              <a:rPr lang="en-US" dirty="0" smtClean="0"/>
              <a:t>Quit tobacco use</a:t>
            </a:r>
          </a:p>
          <a:p>
            <a:r>
              <a:rPr lang="en-US" dirty="0" smtClean="0"/>
              <a:t>Mange weight </a:t>
            </a:r>
          </a:p>
          <a:p>
            <a:r>
              <a:rPr lang="en-US" dirty="0" smtClean="0"/>
              <a:t>Eating healthy diet with less cholesterol  </a:t>
            </a:r>
          </a:p>
          <a:p>
            <a:r>
              <a:rPr lang="en-US" dirty="0" smtClean="0"/>
              <a:t>Exercise regularly </a:t>
            </a:r>
          </a:p>
          <a:p>
            <a:r>
              <a:rPr lang="en-US" dirty="0" smtClean="0"/>
              <a:t>Drink in moderation </a:t>
            </a:r>
          </a:p>
          <a:p>
            <a:r>
              <a:rPr lang="en-US" dirty="0" smtClean="0"/>
              <a:t>Avoid use of illegal hard drugs </a:t>
            </a:r>
            <a:endParaRPr lang="en-US" dirty="0"/>
          </a:p>
        </p:txBody>
      </p:sp>
      <p:sp>
        <p:nvSpPr>
          <p:cNvPr id="4" name="Date Placeholder 3"/>
          <p:cNvSpPr>
            <a:spLocks noGrp="1"/>
          </p:cNvSpPr>
          <p:nvPr>
            <p:ph type="dt" sz="half" idx="10"/>
          </p:nvPr>
        </p:nvSpPr>
        <p:spPr/>
        <p:txBody>
          <a:bodyPr/>
          <a:lstStyle/>
          <a:p>
            <a:pPr>
              <a:defRPr/>
            </a:pPr>
            <a:fld id="{94EE18D3-5D7A-4B46-8064-E0BB6471457C}" type="datetime1">
              <a:rPr lang="en-NZ" smtClean="0"/>
              <a:pPr>
                <a:defRPr/>
              </a:pPr>
              <a:t>5/10/2021</a:t>
            </a:fld>
            <a:endParaRPr lang="en-NZ" dirty="0"/>
          </a:p>
        </p:txBody>
      </p:sp>
      <p:sp>
        <p:nvSpPr>
          <p:cNvPr id="5" name="Footer Placeholder 4"/>
          <p:cNvSpPr>
            <a:spLocks noGrp="1"/>
          </p:cNvSpPr>
          <p:nvPr>
            <p:ph type="ftr" sz="quarter" idx="11"/>
          </p:nvPr>
        </p:nvSpPr>
        <p:spPr/>
        <p:txBody>
          <a:bodyPr/>
          <a:lstStyle/>
          <a:p>
            <a:pPr>
              <a:defRPr/>
            </a:pPr>
            <a:r>
              <a:rPr lang="en-US" dirty="0" smtClean="0"/>
              <a:t>tnthiani@gmail.com </a:t>
            </a:r>
            <a:endParaRPr lang="en-NZ"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STROKE/ CEREBRAL VASCULAR ACCIDENT </a:t>
            </a:r>
            <a:endParaRPr lang="en-US" dirty="0"/>
          </a:p>
        </p:txBody>
      </p:sp>
      <p:sp>
        <p:nvSpPr>
          <p:cNvPr id="3" name="Content Placeholder 2"/>
          <p:cNvSpPr>
            <a:spLocks noGrp="1"/>
          </p:cNvSpPr>
          <p:nvPr>
            <p:ph sz="quarter" idx="1"/>
          </p:nvPr>
        </p:nvSpPr>
        <p:spPr/>
        <p:txBody>
          <a:bodyPr/>
          <a:lstStyle/>
          <a:p>
            <a:r>
              <a:rPr lang="en-US" dirty="0" smtClean="0"/>
              <a:t>Prevention of stroke can also be done through medical management:- </a:t>
            </a:r>
          </a:p>
          <a:p>
            <a:r>
              <a:rPr lang="en-US" dirty="0" smtClean="0"/>
              <a:t>Controlling blood pressure </a:t>
            </a:r>
          </a:p>
          <a:p>
            <a:r>
              <a:rPr lang="en-US" dirty="0" smtClean="0"/>
              <a:t>Managing diabetes </a:t>
            </a:r>
          </a:p>
          <a:p>
            <a:r>
              <a:rPr lang="en-US" dirty="0" smtClean="0"/>
              <a:t>Treating obstructive sleep apnea </a:t>
            </a:r>
          </a:p>
          <a:p>
            <a:r>
              <a:rPr lang="en-US" dirty="0" smtClean="0"/>
              <a:t>Anti- platelet drugs e.g. aspirin </a:t>
            </a:r>
          </a:p>
          <a:p>
            <a:r>
              <a:rPr lang="en-US" dirty="0" smtClean="0"/>
              <a:t>Anticoagulants e.g. heparin </a:t>
            </a:r>
            <a:endParaRPr lang="en-US" dirty="0"/>
          </a:p>
        </p:txBody>
      </p:sp>
      <p:sp>
        <p:nvSpPr>
          <p:cNvPr id="4" name="Date Placeholder 3"/>
          <p:cNvSpPr>
            <a:spLocks noGrp="1"/>
          </p:cNvSpPr>
          <p:nvPr>
            <p:ph type="dt" sz="half" idx="10"/>
          </p:nvPr>
        </p:nvSpPr>
        <p:spPr/>
        <p:txBody>
          <a:bodyPr/>
          <a:lstStyle/>
          <a:p>
            <a:pPr>
              <a:defRPr/>
            </a:pPr>
            <a:fld id="{94EE18D3-5D7A-4B46-8064-E0BB6471457C}" type="datetime1">
              <a:rPr lang="en-NZ" smtClean="0"/>
              <a:pPr>
                <a:defRPr/>
              </a:pPr>
              <a:t>5/10/2021</a:t>
            </a:fld>
            <a:endParaRPr lang="en-NZ" dirty="0"/>
          </a:p>
        </p:txBody>
      </p:sp>
      <p:sp>
        <p:nvSpPr>
          <p:cNvPr id="5" name="Footer Placeholder 4"/>
          <p:cNvSpPr>
            <a:spLocks noGrp="1"/>
          </p:cNvSpPr>
          <p:nvPr>
            <p:ph type="ftr" sz="quarter" idx="11"/>
          </p:nvPr>
        </p:nvSpPr>
        <p:spPr/>
        <p:txBody>
          <a:bodyPr/>
          <a:lstStyle/>
          <a:p>
            <a:pPr>
              <a:defRPr/>
            </a:pPr>
            <a:r>
              <a:rPr lang="en-US" dirty="0" smtClean="0"/>
              <a:t>tnthiani@gmail.com </a:t>
            </a:r>
            <a:endParaRPr lang="en-NZ"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STROKE/ CEREBRAL VASCULAR ACCIDENT </a:t>
            </a:r>
            <a:endParaRPr lang="en-US" dirty="0"/>
          </a:p>
        </p:txBody>
      </p:sp>
      <p:sp>
        <p:nvSpPr>
          <p:cNvPr id="3" name="Content Placeholder 2"/>
          <p:cNvSpPr>
            <a:spLocks noGrp="1"/>
          </p:cNvSpPr>
          <p:nvPr>
            <p:ph sz="quarter" idx="1"/>
          </p:nvPr>
        </p:nvSpPr>
        <p:spPr/>
        <p:txBody>
          <a:bodyPr/>
          <a:lstStyle/>
          <a:p>
            <a:r>
              <a:rPr lang="en-US" dirty="0" smtClean="0"/>
              <a:t>Complications of stroke depend on location and severity of the stroke and include:- </a:t>
            </a:r>
          </a:p>
          <a:p>
            <a:r>
              <a:rPr lang="en-US" dirty="0" smtClean="0"/>
              <a:t>Paralysis and loss of muscle power </a:t>
            </a:r>
          </a:p>
          <a:p>
            <a:r>
              <a:rPr lang="en-US" dirty="0" smtClean="0"/>
              <a:t>Speech disturbances </a:t>
            </a:r>
          </a:p>
          <a:p>
            <a:r>
              <a:rPr lang="en-US" dirty="0" smtClean="0"/>
              <a:t>Difficulty swallowing </a:t>
            </a:r>
          </a:p>
          <a:p>
            <a:r>
              <a:rPr lang="en-US" dirty="0" smtClean="0"/>
              <a:t>Emotional problems </a:t>
            </a:r>
          </a:p>
          <a:p>
            <a:r>
              <a:rPr lang="en-US" dirty="0" smtClean="0"/>
              <a:t>Pain </a:t>
            </a:r>
          </a:p>
          <a:p>
            <a:r>
              <a:rPr lang="en-US" dirty="0" smtClean="0"/>
              <a:t>Problems with self care &amp;ADLs </a:t>
            </a:r>
            <a:endParaRPr lang="en-US" dirty="0"/>
          </a:p>
        </p:txBody>
      </p:sp>
      <p:sp>
        <p:nvSpPr>
          <p:cNvPr id="4" name="Date Placeholder 3"/>
          <p:cNvSpPr>
            <a:spLocks noGrp="1"/>
          </p:cNvSpPr>
          <p:nvPr>
            <p:ph type="dt" sz="half" idx="10"/>
          </p:nvPr>
        </p:nvSpPr>
        <p:spPr/>
        <p:txBody>
          <a:bodyPr/>
          <a:lstStyle/>
          <a:p>
            <a:pPr>
              <a:defRPr/>
            </a:pPr>
            <a:fld id="{94EE18D3-5D7A-4B46-8064-E0BB6471457C}" type="datetime1">
              <a:rPr lang="en-NZ" smtClean="0"/>
              <a:pPr>
                <a:defRPr/>
              </a:pPr>
              <a:t>5/10/2021</a:t>
            </a:fld>
            <a:endParaRPr lang="en-NZ" dirty="0"/>
          </a:p>
        </p:txBody>
      </p:sp>
      <p:sp>
        <p:nvSpPr>
          <p:cNvPr id="5" name="Footer Placeholder 4"/>
          <p:cNvSpPr>
            <a:spLocks noGrp="1"/>
          </p:cNvSpPr>
          <p:nvPr>
            <p:ph type="ftr" sz="quarter" idx="11"/>
          </p:nvPr>
        </p:nvSpPr>
        <p:spPr/>
        <p:txBody>
          <a:bodyPr/>
          <a:lstStyle/>
          <a:p>
            <a:pPr>
              <a:defRPr/>
            </a:pPr>
            <a:r>
              <a:rPr lang="en-US" dirty="0" smtClean="0"/>
              <a:t>tnthiani@gmail.com </a:t>
            </a:r>
            <a:endParaRPr lang="en-NZ"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STROKE/ CEREBRAL VASCULAR ACCIDENT </a:t>
            </a:r>
            <a:endParaRPr lang="en-US" dirty="0"/>
          </a:p>
        </p:txBody>
      </p:sp>
      <p:sp>
        <p:nvSpPr>
          <p:cNvPr id="3" name="Content Placeholder 2"/>
          <p:cNvSpPr>
            <a:spLocks noGrp="1"/>
          </p:cNvSpPr>
          <p:nvPr>
            <p:ph sz="quarter" idx="1"/>
          </p:nvPr>
        </p:nvSpPr>
        <p:spPr/>
        <p:txBody>
          <a:bodyPr/>
          <a:lstStyle/>
          <a:p>
            <a:r>
              <a:rPr lang="en-US" dirty="0" smtClean="0"/>
              <a:t>Rehabilitation of stroke patients depends with the type, location &amp; severity of the stroke </a:t>
            </a:r>
          </a:p>
          <a:p>
            <a:r>
              <a:rPr lang="en-US" dirty="0" smtClean="0"/>
              <a:t>When setting rehabilitation goals its important to consider input from family members, age of the patients, patients level of activity before the stroke so as to set achievable goals </a:t>
            </a:r>
          </a:p>
          <a:p>
            <a:r>
              <a:rPr lang="en-US" dirty="0" smtClean="0"/>
              <a:t>The main responsibilities for a Physiotherapist in rehabilitation of a stroke patient is management of muscle tone, muscle power, balance &amp; coordination, mobility and management of pain </a:t>
            </a:r>
            <a:endParaRPr lang="en-US" dirty="0"/>
          </a:p>
        </p:txBody>
      </p:sp>
      <p:sp>
        <p:nvSpPr>
          <p:cNvPr id="4" name="Date Placeholder 3"/>
          <p:cNvSpPr>
            <a:spLocks noGrp="1"/>
          </p:cNvSpPr>
          <p:nvPr>
            <p:ph type="dt" sz="half" idx="10"/>
          </p:nvPr>
        </p:nvSpPr>
        <p:spPr/>
        <p:txBody>
          <a:bodyPr/>
          <a:lstStyle/>
          <a:p>
            <a:pPr>
              <a:defRPr/>
            </a:pPr>
            <a:fld id="{94EE18D3-5D7A-4B46-8064-E0BB6471457C}" type="datetime1">
              <a:rPr lang="en-NZ" smtClean="0"/>
              <a:pPr>
                <a:defRPr/>
              </a:pPr>
              <a:t>5/10/2021</a:t>
            </a:fld>
            <a:endParaRPr lang="en-NZ" dirty="0"/>
          </a:p>
        </p:txBody>
      </p:sp>
      <p:sp>
        <p:nvSpPr>
          <p:cNvPr id="5" name="Footer Placeholder 4"/>
          <p:cNvSpPr>
            <a:spLocks noGrp="1"/>
          </p:cNvSpPr>
          <p:nvPr>
            <p:ph type="ftr" sz="quarter" idx="11"/>
          </p:nvPr>
        </p:nvSpPr>
        <p:spPr/>
        <p:txBody>
          <a:bodyPr/>
          <a:lstStyle/>
          <a:p>
            <a:pPr>
              <a:defRPr/>
            </a:pPr>
            <a:r>
              <a:rPr lang="en-US" dirty="0" smtClean="0"/>
              <a:t>tnthiani@gmail.com </a:t>
            </a:r>
            <a:endParaRPr lang="en-NZ"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STROKE/ CEREBRAL VASCULAR ACCIDENT </a:t>
            </a:r>
            <a:endParaRPr lang="en-US" dirty="0"/>
          </a:p>
        </p:txBody>
      </p:sp>
      <p:sp>
        <p:nvSpPr>
          <p:cNvPr id="3" name="Content Placeholder 2"/>
          <p:cNvSpPr>
            <a:spLocks noGrp="1"/>
          </p:cNvSpPr>
          <p:nvPr>
            <p:ph sz="quarter" idx="1"/>
          </p:nvPr>
        </p:nvSpPr>
        <p:spPr/>
        <p:txBody>
          <a:bodyPr/>
          <a:lstStyle/>
          <a:p>
            <a:r>
              <a:rPr lang="en-US" dirty="0" smtClean="0"/>
              <a:t>The main responsibility for an occupational therapist in rehabilitation is management of the patients ADL’s e.g. grooming, feeding, bathing e.t.c and environmental modifications/ adaptations </a:t>
            </a:r>
          </a:p>
          <a:p>
            <a:r>
              <a:rPr lang="en-US" dirty="0" smtClean="0"/>
              <a:t>The main responsibility for a speech &amp; language therapist in rehabilitation of a stroke patient is in managing speech disturbances/ aphasia &amp; swallowing difficulties   </a:t>
            </a:r>
            <a:endParaRPr lang="en-US" dirty="0"/>
          </a:p>
        </p:txBody>
      </p:sp>
      <p:sp>
        <p:nvSpPr>
          <p:cNvPr id="4" name="Date Placeholder 3"/>
          <p:cNvSpPr>
            <a:spLocks noGrp="1"/>
          </p:cNvSpPr>
          <p:nvPr>
            <p:ph type="dt" sz="half" idx="10"/>
          </p:nvPr>
        </p:nvSpPr>
        <p:spPr/>
        <p:txBody>
          <a:bodyPr/>
          <a:lstStyle/>
          <a:p>
            <a:pPr>
              <a:defRPr/>
            </a:pPr>
            <a:fld id="{94EE18D3-5D7A-4B46-8064-E0BB6471457C}" type="datetime1">
              <a:rPr lang="en-NZ" smtClean="0"/>
              <a:pPr>
                <a:defRPr/>
              </a:pPr>
              <a:t>5/10/2021</a:t>
            </a:fld>
            <a:endParaRPr lang="en-NZ" dirty="0"/>
          </a:p>
        </p:txBody>
      </p:sp>
      <p:sp>
        <p:nvSpPr>
          <p:cNvPr id="5" name="Footer Placeholder 4"/>
          <p:cNvSpPr>
            <a:spLocks noGrp="1"/>
          </p:cNvSpPr>
          <p:nvPr>
            <p:ph type="ftr" sz="quarter" idx="11"/>
          </p:nvPr>
        </p:nvSpPr>
        <p:spPr/>
        <p:txBody>
          <a:bodyPr/>
          <a:lstStyle/>
          <a:p>
            <a:pPr>
              <a:defRPr/>
            </a:pPr>
            <a:r>
              <a:rPr lang="en-US" dirty="0" smtClean="0"/>
              <a:t>tnthiani@gmail.com </a:t>
            </a:r>
            <a:endParaRPr lang="en-NZ"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STROKE/ CEREBRAL VASCULAR ACCIDENT </a:t>
            </a:r>
            <a:endParaRPr lang="en-US" dirty="0"/>
          </a:p>
        </p:txBody>
      </p:sp>
      <p:sp>
        <p:nvSpPr>
          <p:cNvPr id="3" name="Content Placeholder 2"/>
          <p:cNvSpPr>
            <a:spLocks noGrp="1"/>
          </p:cNvSpPr>
          <p:nvPr>
            <p:ph sz="quarter" idx="1"/>
          </p:nvPr>
        </p:nvSpPr>
        <p:spPr/>
        <p:txBody>
          <a:bodyPr/>
          <a:lstStyle/>
          <a:p>
            <a:r>
              <a:rPr lang="en-US" dirty="0" smtClean="0"/>
              <a:t>The responsibility of a psychologist in rehabilitation of a patient with stroke is management of emotional &amp; behavioral changes </a:t>
            </a:r>
          </a:p>
          <a:p>
            <a:r>
              <a:rPr lang="en-US" dirty="0" smtClean="0"/>
              <a:t>The main responsibility of an orthopedic technologist in rehabilitation of a stroke patient is provision of ambulatory aids and other assistive devices/ orthotics  </a:t>
            </a:r>
          </a:p>
          <a:p>
            <a:r>
              <a:rPr lang="en-US" dirty="0" smtClean="0"/>
              <a:t>Rehabilitation can be undertaken as in patient, out patient, home based or community based rehabilitation </a:t>
            </a:r>
            <a:endParaRPr lang="en-US" dirty="0"/>
          </a:p>
        </p:txBody>
      </p:sp>
      <p:sp>
        <p:nvSpPr>
          <p:cNvPr id="4" name="Date Placeholder 3"/>
          <p:cNvSpPr>
            <a:spLocks noGrp="1"/>
          </p:cNvSpPr>
          <p:nvPr>
            <p:ph type="dt" sz="half" idx="10"/>
          </p:nvPr>
        </p:nvSpPr>
        <p:spPr/>
        <p:txBody>
          <a:bodyPr/>
          <a:lstStyle/>
          <a:p>
            <a:pPr>
              <a:defRPr/>
            </a:pPr>
            <a:fld id="{94EE18D3-5D7A-4B46-8064-E0BB6471457C}" type="datetime1">
              <a:rPr lang="en-NZ" smtClean="0"/>
              <a:pPr>
                <a:defRPr/>
              </a:pPr>
              <a:t>5/10/2021</a:t>
            </a:fld>
            <a:endParaRPr lang="en-NZ" dirty="0"/>
          </a:p>
        </p:txBody>
      </p:sp>
      <p:sp>
        <p:nvSpPr>
          <p:cNvPr id="5" name="Footer Placeholder 4"/>
          <p:cNvSpPr>
            <a:spLocks noGrp="1"/>
          </p:cNvSpPr>
          <p:nvPr>
            <p:ph type="ftr" sz="quarter" idx="11"/>
          </p:nvPr>
        </p:nvSpPr>
        <p:spPr/>
        <p:txBody>
          <a:bodyPr/>
          <a:lstStyle/>
          <a:p>
            <a:pPr>
              <a:defRPr/>
            </a:pPr>
            <a:r>
              <a:rPr lang="en-US" dirty="0" smtClean="0"/>
              <a:t>tnthiani@gmail.com </a:t>
            </a:r>
            <a:endParaRPr lang="en-NZ"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CEREBRAL PALSY </a:t>
            </a:r>
            <a:endParaRPr lang="en-US" dirty="0"/>
          </a:p>
        </p:txBody>
      </p:sp>
      <p:sp>
        <p:nvSpPr>
          <p:cNvPr id="3" name="Content Placeholder 2"/>
          <p:cNvSpPr>
            <a:spLocks noGrp="1"/>
          </p:cNvSpPr>
          <p:nvPr>
            <p:ph sz="quarter" idx="1"/>
          </p:nvPr>
        </p:nvSpPr>
        <p:spPr/>
        <p:txBody>
          <a:bodyPr/>
          <a:lstStyle/>
          <a:p>
            <a:r>
              <a:rPr lang="en-US" dirty="0" smtClean="0"/>
              <a:t>CP is a group of permanent, but not unchanging, disorders of movement and/or posture and of motor function, which are due to a non-progressive lesion, or abnormality of the developing/immature brain</a:t>
            </a:r>
          </a:p>
          <a:p>
            <a:r>
              <a:rPr lang="en-US" dirty="0" smtClean="0"/>
              <a:t>Cerebral Palsy is the most common motor disability in childhood </a:t>
            </a:r>
          </a:p>
          <a:p>
            <a:r>
              <a:rPr lang="en-US" dirty="0" smtClean="0"/>
              <a:t> The risk factors to the developing brain may be prenatal, natal or postnatal</a:t>
            </a:r>
            <a:endParaRPr lang="en-US" dirty="0"/>
          </a:p>
        </p:txBody>
      </p:sp>
      <p:sp>
        <p:nvSpPr>
          <p:cNvPr id="4" name="Date Placeholder 3"/>
          <p:cNvSpPr>
            <a:spLocks noGrp="1"/>
          </p:cNvSpPr>
          <p:nvPr>
            <p:ph type="dt" sz="half" idx="10"/>
          </p:nvPr>
        </p:nvSpPr>
        <p:spPr/>
        <p:txBody>
          <a:bodyPr/>
          <a:lstStyle/>
          <a:p>
            <a:pPr>
              <a:defRPr/>
            </a:pPr>
            <a:fld id="{94EE18D3-5D7A-4B46-8064-E0BB6471457C}" type="datetime1">
              <a:rPr lang="en-NZ" smtClean="0"/>
              <a:pPr>
                <a:defRPr/>
              </a:pPr>
              <a:t>5/10/2021</a:t>
            </a:fld>
            <a:endParaRPr lang="en-NZ" dirty="0"/>
          </a:p>
        </p:txBody>
      </p:sp>
      <p:sp>
        <p:nvSpPr>
          <p:cNvPr id="5" name="Footer Placeholder 4"/>
          <p:cNvSpPr>
            <a:spLocks noGrp="1"/>
          </p:cNvSpPr>
          <p:nvPr>
            <p:ph type="ftr" sz="quarter" idx="11"/>
          </p:nvPr>
        </p:nvSpPr>
        <p:spPr/>
        <p:txBody>
          <a:bodyPr/>
          <a:lstStyle/>
          <a:p>
            <a:pPr>
              <a:defRPr/>
            </a:pPr>
            <a:r>
              <a:rPr lang="en-US" dirty="0" smtClean="0"/>
              <a:t>tnthiani@gmail.com </a:t>
            </a:r>
            <a:endParaRPr lang="en-NZ"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STROKE/ CEREBRAL VASCULAR ACCIDENT </a:t>
            </a:r>
            <a:endParaRPr lang="en-US" dirty="0"/>
          </a:p>
        </p:txBody>
      </p:sp>
      <p:sp>
        <p:nvSpPr>
          <p:cNvPr id="3" name="Content Placeholder 2"/>
          <p:cNvSpPr>
            <a:spLocks noGrp="1"/>
          </p:cNvSpPr>
          <p:nvPr>
            <p:ph sz="quarter" idx="1"/>
          </p:nvPr>
        </p:nvSpPr>
        <p:spPr/>
        <p:txBody>
          <a:bodyPr/>
          <a:lstStyle/>
          <a:p>
            <a:r>
              <a:rPr lang="en-US" dirty="0" smtClean="0"/>
              <a:t>According to WHO, stroke is defined as an accident to the brain with rapidly developing clinical signs of focal or global disturbance in cerebral function with no apparent cause other than vascular origin</a:t>
            </a:r>
          </a:p>
          <a:p>
            <a:r>
              <a:rPr lang="en-US" dirty="0" smtClean="0"/>
              <a:t>A stroke occurs when blood supply to parts of the brain is interrupted or reduced, preventing brain tissues from getting O2 and results in brain cell death</a:t>
            </a:r>
          </a:p>
          <a:p>
            <a:r>
              <a:rPr lang="en-US" dirty="0" smtClean="0"/>
              <a:t>It’s a medical emergency as early action can reduce brain damage and other complications </a:t>
            </a:r>
            <a:endParaRPr lang="en-US" dirty="0"/>
          </a:p>
        </p:txBody>
      </p:sp>
      <p:sp>
        <p:nvSpPr>
          <p:cNvPr id="4" name="Footer Placeholder 3"/>
          <p:cNvSpPr>
            <a:spLocks noGrp="1"/>
          </p:cNvSpPr>
          <p:nvPr>
            <p:ph type="ftr" sz="quarter" idx="11"/>
          </p:nvPr>
        </p:nvSpPr>
        <p:spPr/>
        <p:txBody>
          <a:bodyPr/>
          <a:lstStyle/>
          <a:p>
            <a:pPr>
              <a:defRPr/>
            </a:pPr>
            <a:r>
              <a:rPr lang="en-US" dirty="0" smtClean="0"/>
              <a:t>tnthiani@gmail.com </a:t>
            </a:r>
            <a:endParaRPr lang="en-NZ" dirty="0"/>
          </a:p>
        </p:txBody>
      </p:sp>
      <p:sp>
        <p:nvSpPr>
          <p:cNvPr id="5" name="Date Placeholder 4"/>
          <p:cNvSpPr>
            <a:spLocks noGrp="1"/>
          </p:cNvSpPr>
          <p:nvPr>
            <p:ph type="dt" sz="half" idx="10"/>
          </p:nvPr>
        </p:nvSpPr>
        <p:spPr/>
        <p:txBody>
          <a:bodyPr/>
          <a:lstStyle/>
          <a:p>
            <a:pPr>
              <a:defRPr/>
            </a:pPr>
            <a:fld id="{37D55F49-ABE8-40D3-80DE-A228D980D710}" type="datetime1">
              <a:rPr lang="en-NZ" smtClean="0"/>
              <a:pPr>
                <a:defRPr/>
              </a:pPr>
              <a:t>5/10/2021</a:t>
            </a:fld>
            <a:endParaRPr lang="en-NZ"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CEREBRAL PALSY </a:t>
            </a:r>
            <a:endParaRPr lang="en-US" dirty="0"/>
          </a:p>
        </p:txBody>
      </p:sp>
      <p:sp>
        <p:nvSpPr>
          <p:cNvPr id="3" name="Content Placeholder 2"/>
          <p:cNvSpPr>
            <a:spLocks noGrp="1"/>
          </p:cNvSpPr>
          <p:nvPr>
            <p:ph sz="quarter" idx="1"/>
          </p:nvPr>
        </p:nvSpPr>
        <p:spPr/>
        <p:txBody>
          <a:bodyPr/>
          <a:lstStyle/>
          <a:p>
            <a:r>
              <a:rPr lang="en-US" dirty="0" smtClean="0"/>
              <a:t>The </a:t>
            </a:r>
            <a:r>
              <a:rPr lang="en-US" b="1" dirty="0" smtClean="0"/>
              <a:t>prenatal</a:t>
            </a:r>
            <a:r>
              <a:rPr lang="en-US" dirty="0" smtClean="0"/>
              <a:t> risk factors include:-</a:t>
            </a:r>
          </a:p>
          <a:p>
            <a:r>
              <a:rPr lang="en-US" dirty="0" smtClean="0"/>
              <a:t>Prematurity (Gestational age less than 36 weeks)</a:t>
            </a:r>
          </a:p>
          <a:p>
            <a:r>
              <a:rPr lang="en-US" dirty="0" smtClean="0"/>
              <a:t>Low Birth Weight less than 2500gms</a:t>
            </a:r>
          </a:p>
          <a:p>
            <a:r>
              <a:rPr lang="en-US" dirty="0" smtClean="0"/>
              <a:t>Maternal epilepsy</a:t>
            </a:r>
          </a:p>
        </p:txBody>
      </p:sp>
      <p:sp>
        <p:nvSpPr>
          <p:cNvPr id="6" name="Content Placeholder 5"/>
          <p:cNvSpPr>
            <a:spLocks noGrp="1"/>
          </p:cNvSpPr>
          <p:nvPr>
            <p:ph sz="quarter" idx="2"/>
          </p:nvPr>
        </p:nvSpPr>
        <p:spPr/>
        <p:txBody>
          <a:bodyPr/>
          <a:lstStyle/>
          <a:p>
            <a:r>
              <a:rPr lang="en-US" dirty="0" smtClean="0"/>
              <a:t>Infections e.g. Syphilis, Rubella, Herpes Simplex Virus</a:t>
            </a:r>
          </a:p>
          <a:p>
            <a:r>
              <a:rPr lang="en-US" dirty="0" smtClean="0"/>
              <a:t>Severe Eclampsia</a:t>
            </a:r>
          </a:p>
          <a:p>
            <a:r>
              <a:rPr lang="en-US" dirty="0" smtClean="0"/>
              <a:t>Drug Abuse</a:t>
            </a:r>
          </a:p>
          <a:p>
            <a:r>
              <a:rPr lang="en-US" dirty="0" smtClean="0"/>
              <a:t>Trauma</a:t>
            </a:r>
          </a:p>
          <a:p>
            <a:r>
              <a:rPr lang="en-US" dirty="0" smtClean="0"/>
              <a:t>Multiple Pregnancies</a:t>
            </a:r>
          </a:p>
          <a:p>
            <a:r>
              <a:rPr lang="en-US" dirty="0" smtClean="0"/>
              <a:t>Placental Insufficiency</a:t>
            </a:r>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pPr>
              <a:defRPr/>
            </a:pPr>
            <a:fld id="{94EE18D3-5D7A-4B46-8064-E0BB6471457C}" type="datetime1">
              <a:rPr lang="en-NZ" smtClean="0"/>
              <a:pPr>
                <a:defRPr/>
              </a:pPr>
              <a:t>5/10/2021</a:t>
            </a:fld>
            <a:endParaRPr lang="en-NZ" dirty="0"/>
          </a:p>
        </p:txBody>
      </p:sp>
      <p:sp>
        <p:nvSpPr>
          <p:cNvPr id="5" name="Footer Placeholder 4"/>
          <p:cNvSpPr>
            <a:spLocks noGrp="1"/>
          </p:cNvSpPr>
          <p:nvPr>
            <p:ph type="ftr" sz="quarter" idx="12"/>
          </p:nvPr>
        </p:nvSpPr>
        <p:spPr/>
        <p:txBody>
          <a:bodyPr/>
          <a:lstStyle/>
          <a:p>
            <a:pPr>
              <a:defRPr/>
            </a:pPr>
            <a:r>
              <a:rPr lang="en-US" dirty="0" smtClean="0"/>
              <a:t>tnthiani@gmail.com </a:t>
            </a:r>
            <a:endParaRPr lang="en-NZ"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CEREBRAL PALSY </a:t>
            </a:r>
            <a:endParaRPr lang="en-US" dirty="0"/>
          </a:p>
        </p:txBody>
      </p:sp>
      <p:sp>
        <p:nvSpPr>
          <p:cNvPr id="3" name="Content Placeholder 2"/>
          <p:cNvSpPr>
            <a:spLocks noGrp="1"/>
          </p:cNvSpPr>
          <p:nvPr>
            <p:ph sz="quarter" idx="1"/>
          </p:nvPr>
        </p:nvSpPr>
        <p:spPr/>
        <p:txBody>
          <a:bodyPr/>
          <a:lstStyle/>
          <a:p>
            <a:r>
              <a:rPr lang="en-US" dirty="0" smtClean="0"/>
              <a:t>The </a:t>
            </a:r>
            <a:r>
              <a:rPr lang="en-US" b="1" dirty="0" smtClean="0"/>
              <a:t>perinatal</a:t>
            </a:r>
            <a:r>
              <a:rPr lang="en-US" dirty="0" smtClean="0"/>
              <a:t> risk factors include:-</a:t>
            </a:r>
          </a:p>
          <a:p>
            <a:r>
              <a:rPr lang="en-US" dirty="0" smtClean="0"/>
              <a:t>Premature Rupture of Membranes</a:t>
            </a:r>
          </a:p>
          <a:p>
            <a:r>
              <a:rPr lang="en-US" dirty="0" smtClean="0"/>
              <a:t>Prolonged and Difficult Labour</a:t>
            </a:r>
          </a:p>
          <a:p>
            <a:r>
              <a:rPr lang="en-US" dirty="0" smtClean="0"/>
              <a:t>Vaginal Bleeding at the time of admission for labour</a:t>
            </a:r>
          </a:p>
          <a:p>
            <a:r>
              <a:rPr lang="en-US" dirty="0" smtClean="0"/>
              <a:t>Bradycardia</a:t>
            </a:r>
          </a:p>
          <a:p>
            <a:r>
              <a:rPr lang="en-US" dirty="0" smtClean="0"/>
              <a:t>Maternal &amp; fetal distress </a:t>
            </a:r>
            <a:endParaRPr lang="en-US" dirty="0"/>
          </a:p>
        </p:txBody>
      </p:sp>
      <p:sp>
        <p:nvSpPr>
          <p:cNvPr id="4" name="Date Placeholder 3"/>
          <p:cNvSpPr>
            <a:spLocks noGrp="1"/>
          </p:cNvSpPr>
          <p:nvPr>
            <p:ph type="dt" sz="half" idx="10"/>
          </p:nvPr>
        </p:nvSpPr>
        <p:spPr/>
        <p:txBody>
          <a:bodyPr/>
          <a:lstStyle/>
          <a:p>
            <a:pPr>
              <a:defRPr/>
            </a:pPr>
            <a:fld id="{94EE18D3-5D7A-4B46-8064-E0BB6471457C}" type="datetime1">
              <a:rPr lang="en-NZ" smtClean="0"/>
              <a:pPr>
                <a:defRPr/>
              </a:pPr>
              <a:t>5/10/2021</a:t>
            </a:fld>
            <a:endParaRPr lang="en-NZ"/>
          </a:p>
        </p:txBody>
      </p:sp>
      <p:sp>
        <p:nvSpPr>
          <p:cNvPr id="5" name="Footer Placeholder 4"/>
          <p:cNvSpPr>
            <a:spLocks noGrp="1"/>
          </p:cNvSpPr>
          <p:nvPr>
            <p:ph type="ftr" sz="quarter" idx="11"/>
          </p:nvPr>
        </p:nvSpPr>
        <p:spPr/>
        <p:txBody>
          <a:bodyPr/>
          <a:lstStyle/>
          <a:p>
            <a:pPr>
              <a:defRPr/>
            </a:pPr>
            <a:r>
              <a:rPr lang="en-US" smtClean="0"/>
              <a:t>tnthiani@gmail.com </a:t>
            </a:r>
            <a:endParaRPr lang="en-NZ"/>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CEREBRAL PALSY </a:t>
            </a:r>
            <a:endParaRPr lang="en-US" dirty="0"/>
          </a:p>
        </p:txBody>
      </p:sp>
      <p:sp>
        <p:nvSpPr>
          <p:cNvPr id="3" name="Content Placeholder 2"/>
          <p:cNvSpPr>
            <a:spLocks noGrp="1"/>
          </p:cNvSpPr>
          <p:nvPr>
            <p:ph sz="quarter" idx="1"/>
          </p:nvPr>
        </p:nvSpPr>
        <p:spPr/>
        <p:txBody>
          <a:bodyPr/>
          <a:lstStyle/>
          <a:p>
            <a:r>
              <a:rPr lang="en-US" b="1" dirty="0" smtClean="0"/>
              <a:t>Post natal </a:t>
            </a:r>
            <a:r>
              <a:rPr lang="en-US" dirty="0" smtClean="0"/>
              <a:t>risk factors for CP include:- </a:t>
            </a:r>
          </a:p>
          <a:p>
            <a:r>
              <a:rPr lang="en-US" dirty="0" smtClean="0"/>
              <a:t>Central Nervous System infection e.g. encephalitis, meningitis</a:t>
            </a:r>
          </a:p>
          <a:p>
            <a:r>
              <a:rPr lang="en-US" dirty="0" smtClean="0"/>
              <a:t>Hypoxia e.g. suffocation </a:t>
            </a:r>
          </a:p>
          <a:p>
            <a:r>
              <a:rPr lang="en-US" dirty="0" smtClean="0"/>
              <a:t>Seizures e.g. epileptic seizures </a:t>
            </a:r>
          </a:p>
          <a:p>
            <a:r>
              <a:rPr lang="en-US" dirty="0" smtClean="0"/>
              <a:t>Neonatal Hyperbilirubinemia/ jaundice </a:t>
            </a:r>
          </a:p>
          <a:p>
            <a:r>
              <a:rPr lang="en-US" dirty="0" smtClean="0"/>
              <a:t>Head Trauma e.g. fall from height</a:t>
            </a:r>
          </a:p>
          <a:p>
            <a:endParaRPr lang="en-US" dirty="0"/>
          </a:p>
        </p:txBody>
      </p:sp>
      <p:sp>
        <p:nvSpPr>
          <p:cNvPr id="4" name="Date Placeholder 3"/>
          <p:cNvSpPr>
            <a:spLocks noGrp="1"/>
          </p:cNvSpPr>
          <p:nvPr>
            <p:ph type="dt" sz="half" idx="10"/>
          </p:nvPr>
        </p:nvSpPr>
        <p:spPr/>
        <p:txBody>
          <a:bodyPr/>
          <a:lstStyle/>
          <a:p>
            <a:pPr>
              <a:defRPr/>
            </a:pPr>
            <a:fld id="{94EE18D3-5D7A-4B46-8064-E0BB6471457C}" type="datetime1">
              <a:rPr lang="en-NZ" smtClean="0"/>
              <a:pPr>
                <a:defRPr/>
              </a:pPr>
              <a:t>5/10/2021</a:t>
            </a:fld>
            <a:endParaRPr lang="en-NZ"/>
          </a:p>
        </p:txBody>
      </p:sp>
      <p:sp>
        <p:nvSpPr>
          <p:cNvPr id="5" name="Footer Placeholder 4"/>
          <p:cNvSpPr>
            <a:spLocks noGrp="1"/>
          </p:cNvSpPr>
          <p:nvPr>
            <p:ph type="ftr" sz="quarter" idx="11"/>
          </p:nvPr>
        </p:nvSpPr>
        <p:spPr/>
        <p:txBody>
          <a:bodyPr/>
          <a:lstStyle/>
          <a:p>
            <a:pPr>
              <a:defRPr/>
            </a:pPr>
            <a:r>
              <a:rPr lang="en-US" smtClean="0"/>
              <a:t>tnthiani@gmail.com </a:t>
            </a:r>
            <a:endParaRPr lang="en-NZ"/>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CEREBRAL PALSY </a:t>
            </a:r>
            <a:endParaRPr lang="en-US" dirty="0"/>
          </a:p>
        </p:txBody>
      </p:sp>
      <p:sp>
        <p:nvSpPr>
          <p:cNvPr id="3" name="Content Placeholder 2"/>
          <p:cNvSpPr>
            <a:spLocks noGrp="1"/>
          </p:cNvSpPr>
          <p:nvPr>
            <p:ph sz="quarter" idx="1"/>
          </p:nvPr>
        </p:nvSpPr>
        <p:spPr/>
        <p:txBody>
          <a:bodyPr/>
          <a:lstStyle/>
          <a:p>
            <a:r>
              <a:rPr lang="en-US" dirty="0" smtClean="0"/>
              <a:t>Prevention of cerebral palsy is done by encouraging the mother to visit ante natal clinics for baby monitoring so the complications can be detected early e.g. breech presentation </a:t>
            </a:r>
          </a:p>
          <a:p>
            <a:r>
              <a:rPr lang="en-US" dirty="0" smtClean="0"/>
              <a:t>Its also important for delivery to be done in a health facility so that complications can be dealt with immediately</a:t>
            </a:r>
          </a:p>
          <a:p>
            <a:r>
              <a:rPr lang="en-US" dirty="0" smtClean="0"/>
              <a:t>Incase of complications, early identification &amp; rehabilitation can help reduce the severity of CP</a:t>
            </a:r>
            <a:endParaRPr lang="en-US" dirty="0"/>
          </a:p>
        </p:txBody>
      </p:sp>
      <p:sp>
        <p:nvSpPr>
          <p:cNvPr id="4" name="Date Placeholder 3"/>
          <p:cNvSpPr>
            <a:spLocks noGrp="1"/>
          </p:cNvSpPr>
          <p:nvPr>
            <p:ph type="dt" sz="half" idx="10"/>
          </p:nvPr>
        </p:nvSpPr>
        <p:spPr/>
        <p:txBody>
          <a:bodyPr/>
          <a:lstStyle/>
          <a:p>
            <a:pPr>
              <a:defRPr/>
            </a:pPr>
            <a:fld id="{94EE18D3-5D7A-4B46-8064-E0BB6471457C}" type="datetime1">
              <a:rPr lang="en-NZ" smtClean="0"/>
              <a:pPr>
                <a:defRPr/>
              </a:pPr>
              <a:t>5/10/2021</a:t>
            </a:fld>
            <a:endParaRPr lang="en-NZ" dirty="0"/>
          </a:p>
        </p:txBody>
      </p:sp>
      <p:sp>
        <p:nvSpPr>
          <p:cNvPr id="5" name="Footer Placeholder 4"/>
          <p:cNvSpPr>
            <a:spLocks noGrp="1"/>
          </p:cNvSpPr>
          <p:nvPr>
            <p:ph type="ftr" sz="quarter" idx="11"/>
          </p:nvPr>
        </p:nvSpPr>
        <p:spPr/>
        <p:txBody>
          <a:bodyPr/>
          <a:lstStyle/>
          <a:p>
            <a:pPr>
              <a:defRPr/>
            </a:pPr>
            <a:r>
              <a:rPr lang="en-US" smtClean="0"/>
              <a:t>tnthiani@gmail.com </a:t>
            </a:r>
            <a:endParaRPr lang="en-NZ"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CEREBRAL PALSY </a:t>
            </a:r>
            <a:endParaRPr lang="en-US" dirty="0"/>
          </a:p>
        </p:txBody>
      </p:sp>
      <p:sp>
        <p:nvSpPr>
          <p:cNvPr id="3" name="Content Placeholder 2"/>
          <p:cNvSpPr>
            <a:spLocks noGrp="1"/>
          </p:cNvSpPr>
          <p:nvPr>
            <p:ph sz="quarter" idx="1"/>
          </p:nvPr>
        </p:nvSpPr>
        <p:spPr/>
        <p:txBody>
          <a:bodyPr/>
          <a:lstStyle/>
          <a:p>
            <a:r>
              <a:rPr lang="en-US" dirty="0" smtClean="0"/>
              <a:t>CP can be classified as follows:-</a:t>
            </a:r>
          </a:p>
          <a:p>
            <a:r>
              <a:rPr lang="en-US" b="1" dirty="0" smtClean="0"/>
              <a:t>Spastic cerebral palsy</a:t>
            </a:r>
          </a:p>
          <a:p>
            <a:r>
              <a:rPr lang="en-US" dirty="0" smtClean="0"/>
              <a:t>Spasticity is defined as an increase in the physiological resistance of muscle to passive motion</a:t>
            </a:r>
          </a:p>
          <a:p>
            <a:r>
              <a:rPr lang="en-US" dirty="0" smtClean="0"/>
              <a:t>Spastic Cerebral Palsy is the most common form of Cerebral Palsy</a:t>
            </a:r>
          </a:p>
          <a:p>
            <a:r>
              <a:rPr lang="en-US" dirty="0" smtClean="0"/>
              <a:t>Approximately 80% to 90% of children with Cerebral Palsy have Spastic Cerebral Palsy</a:t>
            </a:r>
            <a:endParaRPr lang="en-US" dirty="0"/>
          </a:p>
        </p:txBody>
      </p:sp>
      <p:sp>
        <p:nvSpPr>
          <p:cNvPr id="4" name="Date Placeholder 3"/>
          <p:cNvSpPr>
            <a:spLocks noGrp="1"/>
          </p:cNvSpPr>
          <p:nvPr>
            <p:ph type="dt" sz="half" idx="10"/>
          </p:nvPr>
        </p:nvSpPr>
        <p:spPr/>
        <p:txBody>
          <a:bodyPr/>
          <a:lstStyle/>
          <a:p>
            <a:pPr>
              <a:defRPr/>
            </a:pPr>
            <a:fld id="{94EE18D3-5D7A-4B46-8064-E0BB6471457C}" type="datetime1">
              <a:rPr lang="en-NZ" smtClean="0"/>
              <a:pPr>
                <a:defRPr/>
              </a:pPr>
              <a:t>5/10/2021</a:t>
            </a:fld>
            <a:endParaRPr lang="en-NZ"/>
          </a:p>
        </p:txBody>
      </p:sp>
      <p:sp>
        <p:nvSpPr>
          <p:cNvPr id="5" name="Footer Placeholder 4"/>
          <p:cNvSpPr>
            <a:spLocks noGrp="1"/>
          </p:cNvSpPr>
          <p:nvPr>
            <p:ph type="ftr" sz="quarter" idx="11"/>
          </p:nvPr>
        </p:nvSpPr>
        <p:spPr/>
        <p:txBody>
          <a:bodyPr/>
          <a:lstStyle/>
          <a:p>
            <a:pPr>
              <a:defRPr/>
            </a:pPr>
            <a:r>
              <a:rPr lang="en-US" smtClean="0"/>
              <a:t>tnthiani@gmail.com </a:t>
            </a:r>
            <a:endParaRPr lang="en-NZ"/>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CEREBRAL PALSY </a:t>
            </a:r>
            <a:endParaRPr lang="en-US" dirty="0"/>
          </a:p>
        </p:txBody>
      </p:sp>
      <p:sp>
        <p:nvSpPr>
          <p:cNvPr id="3" name="Content Placeholder 2"/>
          <p:cNvSpPr>
            <a:spLocks noGrp="1"/>
          </p:cNvSpPr>
          <p:nvPr>
            <p:ph sz="quarter" idx="1"/>
          </p:nvPr>
        </p:nvSpPr>
        <p:spPr/>
        <p:txBody>
          <a:bodyPr/>
          <a:lstStyle/>
          <a:p>
            <a:r>
              <a:rPr lang="en-US" dirty="0" smtClean="0"/>
              <a:t>Traditionally we recognized three types of spastic Cerebral Palsy:-</a:t>
            </a:r>
          </a:p>
          <a:p>
            <a:r>
              <a:rPr lang="en-US" dirty="0" smtClean="0"/>
              <a:t>Hemiplegia</a:t>
            </a:r>
          </a:p>
          <a:p>
            <a:r>
              <a:rPr lang="en-US" dirty="0" smtClean="0"/>
              <a:t>Diplegia</a:t>
            </a:r>
          </a:p>
          <a:p>
            <a:r>
              <a:rPr lang="en-US" dirty="0" smtClean="0"/>
              <a:t>Quadriplegia</a:t>
            </a:r>
          </a:p>
          <a:p>
            <a:endParaRPr lang="en-US" dirty="0"/>
          </a:p>
        </p:txBody>
      </p:sp>
      <p:sp>
        <p:nvSpPr>
          <p:cNvPr id="4" name="Date Placeholder 3"/>
          <p:cNvSpPr>
            <a:spLocks noGrp="1"/>
          </p:cNvSpPr>
          <p:nvPr>
            <p:ph type="dt" sz="half" idx="10"/>
          </p:nvPr>
        </p:nvSpPr>
        <p:spPr/>
        <p:txBody>
          <a:bodyPr/>
          <a:lstStyle/>
          <a:p>
            <a:pPr>
              <a:defRPr/>
            </a:pPr>
            <a:fld id="{94EE18D3-5D7A-4B46-8064-E0BB6471457C}" type="datetime1">
              <a:rPr lang="en-NZ" smtClean="0"/>
              <a:pPr>
                <a:defRPr/>
              </a:pPr>
              <a:t>5/10/2021</a:t>
            </a:fld>
            <a:endParaRPr lang="en-NZ"/>
          </a:p>
        </p:txBody>
      </p:sp>
      <p:sp>
        <p:nvSpPr>
          <p:cNvPr id="5" name="Footer Placeholder 4"/>
          <p:cNvSpPr>
            <a:spLocks noGrp="1"/>
          </p:cNvSpPr>
          <p:nvPr>
            <p:ph type="ftr" sz="quarter" idx="11"/>
          </p:nvPr>
        </p:nvSpPr>
        <p:spPr/>
        <p:txBody>
          <a:bodyPr/>
          <a:lstStyle/>
          <a:p>
            <a:pPr>
              <a:defRPr/>
            </a:pPr>
            <a:r>
              <a:rPr lang="en-US" smtClean="0"/>
              <a:t>tnthiani@gmail.com </a:t>
            </a:r>
            <a:endParaRPr lang="en-NZ"/>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CEREBRAL PALSY </a:t>
            </a:r>
            <a:endParaRPr lang="en-US" dirty="0"/>
          </a:p>
        </p:txBody>
      </p:sp>
      <p:sp>
        <p:nvSpPr>
          <p:cNvPr id="3" name="Content Placeholder 2"/>
          <p:cNvSpPr>
            <a:spLocks noGrp="1"/>
          </p:cNvSpPr>
          <p:nvPr>
            <p:ph sz="quarter" idx="1"/>
          </p:nvPr>
        </p:nvSpPr>
        <p:spPr/>
        <p:txBody>
          <a:bodyPr/>
          <a:lstStyle/>
          <a:p>
            <a:r>
              <a:rPr lang="en-US" b="1" dirty="0" smtClean="0"/>
              <a:t>Hemiplegia </a:t>
            </a:r>
          </a:p>
          <a:p>
            <a:r>
              <a:rPr lang="en-US" dirty="0" smtClean="0"/>
              <a:t>One side of the body is involved with the upper extremity generally more affected than the lower</a:t>
            </a:r>
          </a:p>
          <a:p>
            <a:r>
              <a:rPr lang="en-US" dirty="0" smtClean="0"/>
              <a:t>Seizure disorders, visual field deficits and proprioceptive loss are likely</a:t>
            </a:r>
          </a:p>
          <a:p>
            <a:r>
              <a:rPr lang="en-US" dirty="0" smtClean="0"/>
              <a:t>Twenty percent of children with spastic Cerebral Palsy have hemiplegia</a:t>
            </a:r>
          </a:p>
          <a:p>
            <a:endParaRPr lang="en-US" dirty="0" smtClean="0"/>
          </a:p>
          <a:p>
            <a:endParaRPr lang="en-US" dirty="0"/>
          </a:p>
        </p:txBody>
      </p:sp>
      <p:sp>
        <p:nvSpPr>
          <p:cNvPr id="4" name="Date Placeholder 3"/>
          <p:cNvSpPr>
            <a:spLocks noGrp="1"/>
          </p:cNvSpPr>
          <p:nvPr>
            <p:ph type="dt" sz="half" idx="10"/>
          </p:nvPr>
        </p:nvSpPr>
        <p:spPr/>
        <p:txBody>
          <a:bodyPr/>
          <a:lstStyle/>
          <a:p>
            <a:pPr>
              <a:defRPr/>
            </a:pPr>
            <a:fld id="{94EE18D3-5D7A-4B46-8064-E0BB6471457C}" type="datetime1">
              <a:rPr lang="en-NZ" smtClean="0"/>
              <a:pPr>
                <a:defRPr/>
              </a:pPr>
              <a:t>5/10/2021</a:t>
            </a:fld>
            <a:endParaRPr lang="en-NZ"/>
          </a:p>
        </p:txBody>
      </p:sp>
      <p:sp>
        <p:nvSpPr>
          <p:cNvPr id="5" name="Footer Placeholder 4"/>
          <p:cNvSpPr>
            <a:spLocks noGrp="1"/>
          </p:cNvSpPr>
          <p:nvPr>
            <p:ph type="ftr" sz="quarter" idx="11"/>
          </p:nvPr>
        </p:nvSpPr>
        <p:spPr/>
        <p:txBody>
          <a:bodyPr/>
          <a:lstStyle/>
          <a:p>
            <a:pPr>
              <a:defRPr/>
            </a:pPr>
            <a:r>
              <a:rPr lang="en-US" smtClean="0"/>
              <a:t>tnthiani@gmail.com </a:t>
            </a:r>
            <a:endParaRPr lang="en-NZ"/>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CEREBRAL PALSY </a:t>
            </a:r>
            <a:endParaRPr lang="en-US" dirty="0"/>
          </a:p>
        </p:txBody>
      </p:sp>
      <p:sp>
        <p:nvSpPr>
          <p:cNvPr id="3" name="Content Placeholder 2"/>
          <p:cNvSpPr>
            <a:spLocks noGrp="1"/>
          </p:cNvSpPr>
          <p:nvPr>
            <p:ph sz="quarter" idx="1"/>
          </p:nvPr>
        </p:nvSpPr>
        <p:spPr/>
        <p:txBody>
          <a:bodyPr/>
          <a:lstStyle/>
          <a:p>
            <a:r>
              <a:rPr lang="en-US" b="1" dirty="0" smtClean="0"/>
              <a:t>Diplegia </a:t>
            </a:r>
          </a:p>
          <a:p>
            <a:r>
              <a:rPr lang="en-US" dirty="0" smtClean="0"/>
              <a:t>With diplegia, the lower extremities are severely involved and the arms are mildly involved</a:t>
            </a:r>
          </a:p>
          <a:p>
            <a:r>
              <a:rPr lang="en-US" dirty="0" smtClean="0"/>
              <a:t>Intelligence usually is normal, and epilepsy is less common</a:t>
            </a:r>
          </a:p>
          <a:p>
            <a:r>
              <a:rPr lang="en-US" dirty="0" smtClean="0"/>
              <a:t>Fifty per cent of children with Spastic Cerebral Palsy have diplegia</a:t>
            </a:r>
            <a:endParaRPr lang="en-US" dirty="0"/>
          </a:p>
        </p:txBody>
      </p:sp>
      <p:sp>
        <p:nvSpPr>
          <p:cNvPr id="4" name="Date Placeholder 3"/>
          <p:cNvSpPr>
            <a:spLocks noGrp="1"/>
          </p:cNvSpPr>
          <p:nvPr>
            <p:ph type="dt" sz="half" idx="10"/>
          </p:nvPr>
        </p:nvSpPr>
        <p:spPr/>
        <p:txBody>
          <a:bodyPr/>
          <a:lstStyle/>
          <a:p>
            <a:pPr>
              <a:defRPr/>
            </a:pPr>
            <a:fld id="{94EE18D3-5D7A-4B46-8064-E0BB6471457C}" type="datetime1">
              <a:rPr lang="en-NZ" smtClean="0"/>
              <a:pPr>
                <a:defRPr/>
              </a:pPr>
              <a:t>5/10/2021</a:t>
            </a:fld>
            <a:endParaRPr lang="en-NZ"/>
          </a:p>
        </p:txBody>
      </p:sp>
      <p:sp>
        <p:nvSpPr>
          <p:cNvPr id="5" name="Footer Placeholder 4"/>
          <p:cNvSpPr>
            <a:spLocks noGrp="1"/>
          </p:cNvSpPr>
          <p:nvPr>
            <p:ph type="ftr" sz="quarter" idx="11"/>
          </p:nvPr>
        </p:nvSpPr>
        <p:spPr/>
        <p:txBody>
          <a:bodyPr/>
          <a:lstStyle/>
          <a:p>
            <a:pPr>
              <a:defRPr/>
            </a:pPr>
            <a:r>
              <a:rPr lang="en-US" smtClean="0"/>
              <a:t>tnthiani@gmail.com </a:t>
            </a:r>
            <a:endParaRPr lang="en-NZ"/>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CEREBRAL PALSY </a:t>
            </a:r>
            <a:endParaRPr lang="en-US" dirty="0"/>
          </a:p>
        </p:txBody>
      </p:sp>
      <p:sp>
        <p:nvSpPr>
          <p:cNvPr id="3" name="Content Placeholder 2"/>
          <p:cNvSpPr>
            <a:spLocks noGrp="1"/>
          </p:cNvSpPr>
          <p:nvPr>
            <p:ph sz="quarter" idx="1"/>
          </p:nvPr>
        </p:nvSpPr>
        <p:spPr/>
        <p:txBody>
          <a:bodyPr/>
          <a:lstStyle/>
          <a:p>
            <a:r>
              <a:rPr lang="en-US" b="1" dirty="0" smtClean="0"/>
              <a:t>Quadriplegia</a:t>
            </a:r>
            <a:r>
              <a:rPr lang="en-US" dirty="0" smtClean="0"/>
              <a:t> </a:t>
            </a:r>
          </a:p>
          <a:p>
            <a:r>
              <a:rPr lang="en-US" dirty="0" smtClean="0"/>
              <a:t>With quadriplegia, all four limbs, the trunk and muscles that control the mouth, tongue and pharynx are involved</a:t>
            </a:r>
          </a:p>
          <a:p>
            <a:r>
              <a:rPr lang="en-US" dirty="0" smtClean="0"/>
              <a:t>Thirty percent of children with Spastic Cerebral Palsy have quadriplegia</a:t>
            </a:r>
            <a:endParaRPr lang="en-US" dirty="0"/>
          </a:p>
        </p:txBody>
      </p:sp>
      <p:sp>
        <p:nvSpPr>
          <p:cNvPr id="4" name="Date Placeholder 3"/>
          <p:cNvSpPr>
            <a:spLocks noGrp="1"/>
          </p:cNvSpPr>
          <p:nvPr>
            <p:ph type="dt" sz="half" idx="10"/>
          </p:nvPr>
        </p:nvSpPr>
        <p:spPr/>
        <p:txBody>
          <a:bodyPr/>
          <a:lstStyle/>
          <a:p>
            <a:pPr>
              <a:defRPr/>
            </a:pPr>
            <a:fld id="{94EE18D3-5D7A-4B46-8064-E0BB6471457C}" type="datetime1">
              <a:rPr lang="en-NZ" smtClean="0"/>
              <a:pPr>
                <a:defRPr/>
              </a:pPr>
              <a:t>5/10/2021</a:t>
            </a:fld>
            <a:endParaRPr lang="en-NZ"/>
          </a:p>
        </p:txBody>
      </p:sp>
      <p:sp>
        <p:nvSpPr>
          <p:cNvPr id="5" name="Footer Placeholder 4"/>
          <p:cNvSpPr>
            <a:spLocks noGrp="1"/>
          </p:cNvSpPr>
          <p:nvPr>
            <p:ph type="ftr" sz="quarter" idx="11"/>
          </p:nvPr>
        </p:nvSpPr>
        <p:spPr/>
        <p:txBody>
          <a:bodyPr/>
          <a:lstStyle/>
          <a:p>
            <a:pPr>
              <a:defRPr/>
            </a:pPr>
            <a:r>
              <a:rPr lang="en-US" smtClean="0"/>
              <a:t>tnthiani@gmail.com </a:t>
            </a:r>
            <a:endParaRPr lang="en-NZ"/>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CEREBRAL PALSY </a:t>
            </a:r>
            <a:endParaRPr lang="en-US" dirty="0"/>
          </a:p>
        </p:txBody>
      </p:sp>
      <p:sp>
        <p:nvSpPr>
          <p:cNvPr id="4" name="Date Placeholder 3"/>
          <p:cNvSpPr>
            <a:spLocks noGrp="1"/>
          </p:cNvSpPr>
          <p:nvPr>
            <p:ph type="dt" sz="half" idx="10"/>
          </p:nvPr>
        </p:nvSpPr>
        <p:spPr/>
        <p:txBody>
          <a:bodyPr/>
          <a:lstStyle/>
          <a:p>
            <a:pPr>
              <a:defRPr/>
            </a:pPr>
            <a:fld id="{94EE18D3-5D7A-4B46-8064-E0BB6471457C}" type="datetime1">
              <a:rPr lang="en-NZ" smtClean="0"/>
              <a:pPr>
                <a:defRPr/>
              </a:pPr>
              <a:t>5/10/2021</a:t>
            </a:fld>
            <a:endParaRPr lang="en-NZ"/>
          </a:p>
        </p:txBody>
      </p:sp>
      <p:sp>
        <p:nvSpPr>
          <p:cNvPr id="5" name="Footer Placeholder 4"/>
          <p:cNvSpPr>
            <a:spLocks noGrp="1"/>
          </p:cNvSpPr>
          <p:nvPr>
            <p:ph type="ftr" sz="quarter" idx="11"/>
          </p:nvPr>
        </p:nvSpPr>
        <p:spPr/>
        <p:txBody>
          <a:bodyPr/>
          <a:lstStyle/>
          <a:p>
            <a:pPr>
              <a:defRPr/>
            </a:pPr>
            <a:r>
              <a:rPr lang="en-US" smtClean="0"/>
              <a:t>tnthiani@gmail.com </a:t>
            </a:r>
            <a:endParaRPr lang="en-NZ"/>
          </a:p>
        </p:txBody>
      </p:sp>
      <p:pic>
        <p:nvPicPr>
          <p:cNvPr id="3074" name="Picture 2" descr="C:\Users\PHYSIO\Desktop\Spastic_CP.jpg"/>
          <p:cNvPicPr>
            <a:picLocks noGrp="1" noChangeAspect="1" noChangeArrowheads="1"/>
          </p:cNvPicPr>
          <p:nvPr>
            <p:ph sz="quarter" idx="1"/>
          </p:nvPr>
        </p:nvPicPr>
        <p:blipFill>
          <a:blip r:embed="rId2"/>
          <a:srcRect/>
          <a:stretch>
            <a:fillRect/>
          </a:stretch>
        </p:blipFill>
        <p:spPr bwMode="auto">
          <a:xfrm>
            <a:off x="304800" y="1676400"/>
            <a:ext cx="8458200" cy="44196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STROKE/ CEREBRAL VASCULAR ACCIDENT </a:t>
            </a:r>
            <a:endParaRPr lang="en-US" dirty="0"/>
          </a:p>
        </p:txBody>
      </p:sp>
      <p:sp>
        <p:nvSpPr>
          <p:cNvPr id="3" name="Content Placeholder 2"/>
          <p:cNvSpPr>
            <a:spLocks noGrp="1"/>
          </p:cNvSpPr>
          <p:nvPr>
            <p:ph sz="quarter" idx="1"/>
          </p:nvPr>
        </p:nvSpPr>
        <p:spPr/>
        <p:txBody>
          <a:bodyPr/>
          <a:lstStyle/>
          <a:p>
            <a:r>
              <a:rPr lang="en-US" dirty="0" smtClean="0"/>
              <a:t>According to WHO, 15 million people suffer stroke worldwide each year and of these 5 million die while 5 million are left permanently disabled </a:t>
            </a:r>
          </a:p>
          <a:p>
            <a:r>
              <a:rPr lang="en-US" dirty="0" smtClean="0"/>
              <a:t>Stroke can be classified in two ways:-</a:t>
            </a:r>
          </a:p>
          <a:p>
            <a:r>
              <a:rPr lang="en-US" b="1" dirty="0" smtClean="0"/>
              <a:t>Ischemic stroke- </a:t>
            </a:r>
            <a:r>
              <a:rPr lang="en-US" dirty="0" smtClean="0"/>
              <a:t>most common accounting for 80% of strokes &amp; occurs when there is an occlusion of a blood vessel impairing the flow of blood to brain </a:t>
            </a:r>
          </a:p>
          <a:p>
            <a:r>
              <a:rPr lang="en-US" dirty="0" smtClean="0"/>
              <a:t>Ischemic stroke are divided into:-</a:t>
            </a:r>
            <a:endParaRPr lang="en-US" dirty="0"/>
          </a:p>
        </p:txBody>
      </p:sp>
      <p:sp>
        <p:nvSpPr>
          <p:cNvPr id="4" name="Date Placeholder 3"/>
          <p:cNvSpPr>
            <a:spLocks noGrp="1"/>
          </p:cNvSpPr>
          <p:nvPr>
            <p:ph type="dt" sz="half" idx="10"/>
          </p:nvPr>
        </p:nvSpPr>
        <p:spPr/>
        <p:txBody>
          <a:bodyPr/>
          <a:lstStyle/>
          <a:p>
            <a:pPr>
              <a:defRPr/>
            </a:pPr>
            <a:fld id="{94EE18D3-5D7A-4B46-8064-E0BB6471457C}" type="datetime1">
              <a:rPr lang="en-NZ" smtClean="0"/>
              <a:pPr>
                <a:defRPr/>
              </a:pPr>
              <a:t>5/10/2021</a:t>
            </a:fld>
            <a:endParaRPr lang="en-NZ" dirty="0"/>
          </a:p>
        </p:txBody>
      </p:sp>
      <p:sp>
        <p:nvSpPr>
          <p:cNvPr id="5" name="Footer Placeholder 4"/>
          <p:cNvSpPr>
            <a:spLocks noGrp="1"/>
          </p:cNvSpPr>
          <p:nvPr>
            <p:ph type="ftr" sz="quarter" idx="11"/>
          </p:nvPr>
        </p:nvSpPr>
        <p:spPr/>
        <p:txBody>
          <a:bodyPr/>
          <a:lstStyle/>
          <a:p>
            <a:pPr>
              <a:defRPr/>
            </a:pPr>
            <a:r>
              <a:rPr lang="en-US" dirty="0" smtClean="0"/>
              <a:t>tnthiani@gmail.com </a:t>
            </a:r>
            <a:endParaRPr lang="en-NZ"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CEREBRAL PALSY </a:t>
            </a:r>
            <a:endParaRPr lang="en-US" dirty="0"/>
          </a:p>
        </p:txBody>
      </p:sp>
      <p:sp>
        <p:nvSpPr>
          <p:cNvPr id="3" name="Content Placeholder 2"/>
          <p:cNvSpPr>
            <a:spLocks noGrp="1"/>
          </p:cNvSpPr>
          <p:nvPr>
            <p:ph sz="quarter" idx="1"/>
          </p:nvPr>
        </p:nvSpPr>
        <p:spPr/>
        <p:txBody>
          <a:bodyPr/>
          <a:lstStyle/>
          <a:p>
            <a:r>
              <a:rPr lang="en-US" b="1" dirty="0" smtClean="0"/>
              <a:t>Dyskinetic cerebral palsy </a:t>
            </a:r>
          </a:p>
          <a:p>
            <a:r>
              <a:rPr lang="en-US" dirty="0" smtClean="0"/>
              <a:t>Abnormal jerky movements that occur when the child initiates movement</a:t>
            </a:r>
          </a:p>
          <a:p>
            <a:r>
              <a:rPr lang="en-US" dirty="0" smtClean="0"/>
              <a:t>Dyskinetic CP accounts for approximately 10% to 15 % of all cases of CP</a:t>
            </a:r>
          </a:p>
          <a:p>
            <a:r>
              <a:rPr lang="en-US" dirty="0" smtClean="0"/>
              <a:t>Intellectual development is generally normal</a:t>
            </a:r>
          </a:p>
          <a:p>
            <a:r>
              <a:rPr lang="en-US" dirty="0" smtClean="0"/>
              <a:t>Severe dysarthria makes communication difficult and leads the outsider to think that the child has intellectual impairment  </a:t>
            </a:r>
            <a:endParaRPr lang="en-US" dirty="0"/>
          </a:p>
        </p:txBody>
      </p:sp>
      <p:sp>
        <p:nvSpPr>
          <p:cNvPr id="4" name="Date Placeholder 3"/>
          <p:cNvSpPr>
            <a:spLocks noGrp="1"/>
          </p:cNvSpPr>
          <p:nvPr>
            <p:ph type="dt" sz="half" idx="10"/>
          </p:nvPr>
        </p:nvSpPr>
        <p:spPr/>
        <p:txBody>
          <a:bodyPr/>
          <a:lstStyle/>
          <a:p>
            <a:pPr>
              <a:defRPr/>
            </a:pPr>
            <a:fld id="{94EE18D3-5D7A-4B46-8064-E0BB6471457C}" type="datetime1">
              <a:rPr lang="en-NZ" smtClean="0"/>
              <a:pPr>
                <a:defRPr/>
              </a:pPr>
              <a:t>5/10/2021</a:t>
            </a:fld>
            <a:endParaRPr lang="en-NZ"/>
          </a:p>
        </p:txBody>
      </p:sp>
      <p:sp>
        <p:nvSpPr>
          <p:cNvPr id="5" name="Footer Placeholder 4"/>
          <p:cNvSpPr>
            <a:spLocks noGrp="1"/>
          </p:cNvSpPr>
          <p:nvPr>
            <p:ph type="ftr" sz="quarter" idx="11"/>
          </p:nvPr>
        </p:nvSpPr>
        <p:spPr/>
        <p:txBody>
          <a:bodyPr/>
          <a:lstStyle/>
          <a:p>
            <a:pPr>
              <a:defRPr/>
            </a:pPr>
            <a:r>
              <a:rPr lang="en-US" smtClean="0"/>
              <a:t>tnthiani@gmail.com </a:t>
            </a:r>
            <a:endParaRPr lang="en-NZ"/>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CEREBRAL PALSY </a:t>
            </a:r>
            <a:endParaRPr lang="en-US" dirty="0"/>
          </a:p>
        </p:txBody>
      </p:sp>
      <p:sp>
        <p:nvSpPr>
          <p:cNvPr id="3" name="Content Placeholder 2"/>
          <p:cNvSpPr>
            <a:spLocks noGrp="1"/>
          </p:cNvSpPr>
          <p:nvPr>
            <p:ph sz="quarter" idx="1"/>
          </p:nvPr>
        </p:nvSpPr>
        <p:spPr/>
        <p:txBody>
          <a:bodyPr/>
          <a:lstStyle/>
          <a:p>
            <a:r>
              <a:rPr lang="en-US" b="1" dirty="0" smtClean="0"/>
              <a:t>Ataxic cerebral palsy </a:t>
            </a:r>
          </a:p>
          <a:p>
            <a:r>
              <a:rPr lang="en-US" dirty="0" smtClean="0"/>
              <a:t>Ataxia is loss of balance, coordination and fine motor control</a:t>
            </a:r>
          </a:p>
          <a:p>
            <a:r>
              <a:rPr lang="en-US" dirty="0" smtClean="0"/>
              <a:t>Ataxic children cannot coordinate their movements</a:t>
            </a:r>
          </a:p>
          <a:p>
            <a:r>
              <a:rPr lang="en-US" dirty="0" smtClean="0"/>
              <a:t>Ataxic Cerebral Palsy is characterized by the following symptoms:-</a:t>
            </a:r>
          </a:p>
          <a:p>
            <a:r>
              <a:rPr lang="en-US" dirty="0" smtClean="0"/>
              <a:t>Abnormal pattern of posture and/or movement</a:t>
            </a:r>
          </a:p>
          <a:p>
            <a:r>
              <a:rPr lang="en-US" dirty="0" smtClean="0"/>
              <a:t>Lost of orderly muscular coordination, so that movements are performed with abnormal force, rhythm, and accuracy</a:t>
            </a:r>
          </a:p>
          <a:p>
            <a:endParaRPr lang="en-US" dirty="0"/>
          </a:p>
        </p:txBody>
      </p:sp>
      <p:sp>
        <p:nvSpPr>
          <p:cNvPr id="4" name="Date Placeholder 3"/>
          <p:cNvSpPr>
            <a:spLocks noGrp="1"/>
          </p:cNvSpPr>
          <p:nvPr>
            <p:ph type="dt" sz="half" idx="10"/>
          </p:nvPr>
        </p:nvSpPr>
        <p:spPr/>
        <p:txBody>
          <a:bodyPr/>
          <a:lstStyle/>
          <a:p>
            <a:pPr>
              <a:defRPr/>
            </a:pPr>
            <a:fld id="{94EE18D3-5D7A-4B46-8064-E0BB6471457C}" type="datetime1">
              <a:rPr lang="en-NZ" smtClean="0"/>
              <a:pPr>
                <a:defRPr/>
              </a:pPr>
              <a:t>5/10/2021</a:t>
            </a:fld>
            <a:endParaRPr lang="en-NZ"/>
          </a:p>
        </p:txBody>
      </p:sp>
      <p:sp>
        <p:nvSpPr>
          <p:cNvPr id="5" name="Footer Placeholder 4"/>
          <p:cNvSpPr>
            <a:spLocks noGrp="1"/>
          </p:cNvSpPr>
          <p:nvPr>
            <p:ph type="ftr" sz="quarter" idx="11"/>
          </p:nvPr>
        </p:nvSpPr>
        <p:spPr/>
        <p:txBody>
          <a:bodyPr/>
          <a:lstStyle/>
          <a:p>
            <a:pPr>
              <a:defRPr/>
            </a:pPr>
            <a:r>
              <a:rPr lang="en-US" smtClean="0"/>
              <a:t>tnthiani@gmail.com </a:t>
            </a:r>
            <a:endParaRPr lang="en-NZ"/>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CEREBRAL PALSY </a:t>
            </a:r>
            <a:endParaRPr lang="en-US" dirty="0"/>
          </a:p>
        </p:txBody>
      </p:sp>
      <p:sp>
        <p:nvSpPr>
          <p:cNvPr id="4" name="Date Placeholder 3"/>
          <p:cNvSpPr>
            <a:spLocks noGrp="1"/>
          </p:cNvSpPr>
          <p:nvPr>
            <p:ph type="dt" sz="half" idx="10"/>
          </p:nvPr>
        </p:nvSpPr>
        <p:spPr/>
        <p:txBody>
          <a:bodyPr/>
          <a:lstStyle/>
          <a:p>
            <a:pPr>
              <a:defRPr/>
            </a:pPr>
            <a:fld id="{94EE18D3-5D7A-4B46-8064-E0BB6471457C}" type="datetime1">
              <a:rPr lang="en-NZ" smtClean="0"/>
              <a:pPr>
                <a:defRPr/>
              </a:pPr>
              <a:t>5/10/2021</a:t>
            </a:fld>
            <a:endParaRPr lang="en-NZ"/>
          </a:p>
        </p:txBody>
      </p:sp>
      <p:sp>
        <p:nvSpPr>
          <p:cNvPr id="5" name="Footer Placeholder 4"/>
          <p:cNvSpPr>
            <a:spLocks noGrp="1"/>
          </p:cNvSpPr>
          <p:nvPr>
            <p:ph type="ftr" sz="quarter" idx="11"/>
          </p:nvPr>
        </p:nvSpPr>
        <p:spPr/>
        <p:txBody>
          <a:bodyPr/>
          <a:lstStyle/>
          <a:p>
            <a:pPr>
              <a:defRPr/>
            </a:pPr>
            <a:r>
              <a:rPr lang="en-US" smtClean="0"/>
              <a:t>tnthiani@gmail.com </a:t>
            </a:r>
            <a:endParaRPr lang="en-NZ"/>
          </a:p>
        </p:txBody>
      </p:sp>
      <p:pic>
        <p:nvPicPr>
          <p:cNvPr id="5122" name="Picture 2" descr="C:\Users\PHYSIO\Desktop\Ataxic_cp_gait.jpg"/>
          <p:cNvPicPr>
            <a:picLocks noGrp="1" noChangeAspect="1" noChangeArrowheads="1"/>
          </p:cNvPicPr>
          <p:nvPr>
            <p:ph sz="quarter" idx="1"/>
          </p:nvPr>
        </p:nvPicPr>
        <p:blipFill>
          <a:blip r:embed="rId2"/>
          <a:srcRect/>
          <a:stretch>
            <a:fillRect/>
          </a:stretch>
        </p:blipFill>
        <p:spPr bwMode="auto">
          <a:xfrm>
            <a:off x="1143000" y="1883272"/>
            <a:ext cx="6629400" cy="3755528"/>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CEREBRAL PALSY </a:t>
            </a:r>
            <a:endParaRPr lang="en-US" dirty="0"/>
          </a:p>
        </p:txBody>
      </p:sp>
      <p:sp>
        <p:nvSpPr>
          <p:cNvPr id="4" name="Date Placeholder 3"/>
          <p:cNvSpPr>
            <a:spLocks noGrp="1"/>
          </p:cNvSpPr>
          <p:nvPr>
            <p:ph type="dt" sz="half" idx="10"/>
          </p:nvPr>
        </p:nvSpPr>
        <p:spPr/>
        <p:txBody>
          <a:bodyPr/>
          <a:lstStyle/>
          <a:p>
            <a:pPr>
              <a:defRPr/>
            </a:pPr>
            <a:fld id="{94EE18D3-5D7A-4B46-8064-E0BB6471457C}" type="datetime1">
              <a:rPr lang="en-NZ" smtClean="0"/>
              <a:pPr>
                <a:defRPr/>
              </a:pPr>
              <a:t>5/10/2021</a:t>
            </a:fld>
            <a:endParaRPr lang="en-NZ"/>
          </a:p>
        </p:txBody>
      </p:sp>
      <p:sp>
        <p:nvSpPr>
          <p:cNvPr id="5" name="Footer Placeholder 4"/>
          <p:cNvSpPr>
            <a:spLocks noGrp="1"/>
          </p:cNvSpPr>
          <p:nvPr>
            <p:ph type="ftr" sz="quarter" idx="11"/>
          </p:nvPr>
        </p:nvSpPr>
        <p:spPr/>
        <p:txBody>
          <a:bodyPr/>
          <a:lstStyle/>
          <a:p>
            <a:pPr>
              <a:defRPr/>
            </a:pPr>
            <a:r>
              <a:rPr lang="en-US" smtClean="0"/>
              <a:t>tnthiani@gmail.com </a:t>
            </a:r>
            <a:endParaRPr lang="en-NZ"/>
          </a:p>
        </p:txBody>
      </p:sp>
      <p:pic>
        <p:nvPicPr>
          <p:cNvPr id="6146" name="Picture 2" descr="C:\Users\PHYSIO\Desktop\Test_for_ataxia.jpg"/>
          <p:cNvPicPr>
            <a:picLocks noGrp="1" noChangeAspect="1" noChangeArrowheads="1"/>
          </p:cNvPicPr>
          <p:nvPr>
            <p:ph sz="quarter" idx="1"/>
          </p:nvPr>
        </p:nvPicPr>
        <p:blipFill>
          <a:blip r:embed="rId2"/>
          <a:srcRect/>
          <a:stretch>
            <a:fillRect/>
          </a:stretch>
        </p:blipFill>
        <p:spPr bwMode="auto">
          <a:xfrm>
            <a:off x="1524000" y="1828800"/>
            <a:ext cx="5638800" cy="39624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CEREBRAL PALSY </a:t>
            </a:r>
            <a:endParaRPr lang="en-US" dirty="0"/>
          </a:p>
        </p:txBody>
      </p:sp>
      <p:sp>
        <p:nvSpPr>
          <p:cNvPr id="3" name="Content Placeholder 2"/>
          <p:cNvSpPr>
            <a:spLocks noGrp="1"/>
          </p:cNvSpPr>
          <p:nvPr>
            <p:ph sz="quarter" idx="1"/>
          </p:nvPr>
        </p:nvSpPr>
        <p:spPr/>
        <p:txBody>
          <a:bodyPr/>
          <a:lstStyle/>
          <a:p>
            <a:r>
              <a:rPr lang="en-US" b="1" dirty="0" smtClean="0"/>
              <a:t>Mixed cerebral palsy </a:t>
            </a:r>
          </a:p>
          <a:p>
            <a:r>
              <a:rPr lang="en-US" dirty="0" smtClean="0"/>
              <a:t>Children with a mixed type of Cerebral Palsy commonly have mild spasticity, dystonia and/or athetoid movements</a:t>
            </a:r>
          </a:p>
          <a:p>
            <a:r>
              <a:rPr lang="en-US" dirty="0" smtClean="0"/>
              <a:t>Ataxia may be a component of the motor dysfunction in children in this group</a:t>
            </a:r>
          </a:p>
          <a:p>
            <a:r>
              <a:rPr lang="en-US" dirty="0" smtClean="0"/>
              <a:t>Ataxia and spasticity often occur together</a:t>
            </a:r>
          </a:p>
          <a:p>
            <a:r>
              <a:rPr lang="en-US" dirty="0" smtClean="0"/>
              <a:t>Spastic Ataxic Diplegia is a common mixed type that often is associated with hydrocephalus</a:t>
            </a:r>
            <a:endParaRPr lang="en-US" dirty="0"/>
          </a:p>
        </p:txBody>
      </p:sp>
      <p:sp>
        <p:nvSpPr>
          <p:cNvPr id="4" name="Date Placeholder 3"/>
          <p:cNvSpPr>
            <a:spLocks noGrp="1"/>
          </p:cNvSpPr>
          <p:nvPr>
            <p:ph type="dt" sz="half" idx="10"/>
          </p:nvPr>
        </p:nvSpPr>
        <p:spPr/>
        <p:txBody>
          <a:bodyPr/>
          <a:lstStyle/>
          <a:p>
            <a:pPr>
              <a:defRPr/>
            </a:pPr>
            <a:fld id="{94EE18D3-5D7A-4B46-8064-E0BB6471457C}" type="datetime1">
              <a:rPr lang="en-NZ" smtClean="0"/>
              <a:pPr>
                <a:defRPr/>
              </a:pPr>
              <a:t>5/10/2021</a:t>
            </a:fld>
            <a:endParaRPr lang="en-NZ"/>
          </a:p>
        </p:txBody>
      </p:sp>
      <p:sp>
        <p:nvSpPr>
          <p:cNvPr id="5" name="Footer Placeholder 4"/>
          <p:cNvSpPr>
            <a:spLocks noGrp="1"/>
          </p:cNvSpPr>
          <p:nvPr>
            <p:ph type="ftr" sz="quarter" idx="11"/>
          </p:nvPr>
        </p:nvSpPr>
        <p:spPr/>
        <p:txBody>
          <a:bodyPr/>
          <a:lstStyle/>
          <a:p>
            <a:pPr>
              <a:defRPr/>
            </a:pPr>
            <a:r>
              <a:rPr lang="en-US" smtClean="0"/>
              <a:t>tnthiani@gmail.com </a:t>
            </a:r>
            <a:endParaRPr lang="en-NZ"/>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CEREBRAL PALSY </a:t>
            </a:r>
            <a:endParaRPr lang="en-US" dirty="0"/>
          </a:p>
        </p:txBody>
      </p:sp>
      <p:sp>
        <p:nvSpPr>
          <p:cNvPr id="4" name="Date Placeholder 3"/>
          <p:cNvSpPr>
            <a:spLocks noGrp="1"/>
          </p:cNvSpPr>
          <p:nvPr>
            <p:ph type="dt" sz="half" idx="10"/>
          </p:nvPr>
        </p:nvSpPr>
        <p:spPr/>
        <p:txBody>
          <a:bodyPr/>
          <a:lstStyle/>
          <a:p>
            <a:pPr>
              <a:defRPr/>
            </a:pPr>
            <a:fld id="{94EE18D3-5D7A-4B46-8064-E0BB6471457C}" type="datetime1">
              <a:rPr lang="en-NZ" smtClean="0"/>
              <a:pPr>
                <a:defRPr/>
              </a:pPr>
              <a:t>5/10/2021</a:t>
            </a:fld>
            <a:endParaRPr lang="en-NZ"/>
          </a:p>
        </p:txBody>
      </p:sp>
      <p:sp>
        <p:nvSpPr>
          <p:cNvPr id="5" name="Footer Placeholder 4"/>
          <p:cNvSpPr>
            <a:spLocks noGrp="1"/>
          </p:cNvSpPr>
          <p:nvPr>
            <p:ph type="ftr" sz="quarter" idx="11"/>
          </p:nvPr>
        </p:nvSpPr>
        <p:spPr/>
        <p:txBody>
          <a:bodyPr/>
          <a:lstStyle/>
          <a:p>
            <a:pPr>
              <a:defRPr/>
            </a:pPr>
            <a:r>
              <a:rPr lang="en-US" smtClean="0"/>
              <a:t>tnthiani@gmail.com </a:t>
            </a:r>
            <a:endParaRPr lang="en-NZ"/>
          </a:p>
        </p:txBody>
      </p:sp>
      <p:pic>
        <p:nvPicPr>
          <p:cNvPr id="4098" name="Picture 2" descr="C:\Users\PHYSIO\Desktop\800px-SCPE-CP-Classification-Tree-2.jpg"/>
          <p:cNvPicPr>
            <a:picLocks noGrp="1" noChangeAspect="1" noChangeArrowheads="1"/>
          </p:cNvPicPr>
          <p:nvPr>
            <p:ph sz="quarter" idx="1"/>
          </p:nvPr>
        </p:nvPicPr>
        <p:blipFill>
          <a:blip r:embed="rId2"/>
          <a:srcRect/>
          <a:stretch>
            <a:fillRect/>
          </a:stretch>
        </p:blipFill>
        <p:spPr bwMode="auto">
          <a:xfrm>
            <a:off x="685800" y="1600200"/>
            <a:ext cx="8153400" cy="46482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CEREBRAL PALSY </a:t>
            </a:r>
            <a:endParaRPr lang="en-US" dirty="0"/>
          </a:p>
        </p:txBody>
      </p:sp>
      <p:sp>
        <p:nvSpPr>
          <p:cNvPr id="3" name="Content Placeholder 2"/>
          <p:cNvSpPr>
            <a:spLocks noGrp="1"/>
          </p:cNvSpPr>
          <p:nvPr>
            <p:ph sz="quarter" idx="1"/>
          </p:nvPr>
        </p:nvSpPr>
        <p:spPr/>
        <p:txBody>
          <a:bodyPr/>
          <a:lstStyle/>
          <a:p>
            <a:r>
              <a:rPr lang="en-US" dirty="0" smtClean="0"/>
              <a:t>The following problems are associated with children with CP:-</a:t>
            </a:r>
          </a:p>
          <a:p>
            <a:r>
              <a:rPr lang="en-US" u="sng" dirty="0" smtClean="0"/>
              <a:t>Neurological problems</a:t>
            </a:r>
          </a:p>
          <a:p>
            <a:r>
              <a:rPr lang="en-US" dirty="0" smtClean="0"/>
              <a:t>Abnormal Muscle Tone</a:t>
            </a:r>
          </a:p>
          <a:p>
            <a:r>
              <a:rPr lang="en-US" dirty="0" smtClean="0"/>
              <a:t>Balance Problems</a:t>
            </a:r>
          </a:p>
          <a:p>
            <a:r>
              <a:rPr lang="en-US" dirty="0" smtClean="0"/>
              <a:t>Loss of Selective Control</a:t>
            </a:r>
          </a:p>
          <a:p>
            <a:r>
              <a:rPr lang="en-US" dirty="0" smtClean="0"/>
              <a:t>Pathological Reflexes</a:t>
            </a:r>
          </a:p>
          <a:p>
            <a:r>
              <a:rPr lang="en-US" dirty="0" smtClean="0"/>
              <a:t>Loss of Sensation</a:t>
            </a:r>
          </a:p>
          <a:p>
            <a:r>
              <a:rPr lang="en-US" dirty="0" smtClean="0"/>
              <a:t>Swallowing Difficulty</a:t>
            </a:r>
          </a:p>
          <a:p>
            <a:endParaRPr lang="en-US" dirty="0"/>
          </a:p>
        </p:txBody>
      </p:sp>
      <p:sp>
        <p:nvSpPr>
          <p:cNvPr id="4" name="Date Placeholder 3"/>
          <p:cNvSpPr>
            <a:spLocks noGrp="1"/>
          </p:cNvSpPr>
          <p:nvPr>
            <p:ph type="dt" sz="half" idx="10"/>
          </p:nvPr>
        </p:nvSpPr>
        <p:spPr/>
        <p:txBody>
          <a:bodyPr/>
          <a:lstStyle/>
          <a:p>
            <a:pPr>
              <a:defRPr/>
            </a:pPr>
            <a:fld id="{94EE18D3-5D7A-4B46-8064-E0BB6471457C}" type="datetime1">
              <a:rPr lang="en-NZ" smtClean="0"/>
              <a:pPr>
                <a:defRPr/>
              </a:pPr>
              <a:t>5/10/2021</a:t>
            </a:fld>
            <a:endParaRPr lang="en-NZ"/>
          </a:p>
        </p:txBody>
      </p:sp>
      <p:sp>
        <p:nvSpPr>
          <p:cNvPr id="5" name="Footer Placeholder 4"/>
          <p:cNvSpPr>
            <a:spLocks noGrp="1"/>
          </p:cNvSpPr>
          <p:nvPr>
            <p:ph type="ftr" sz="quarter" idx="11"/>
          </p:nvPr>
        </p:nvSpPr>
        <p:spPr/>
        <p:txBody>
          <a:bodyPr/>
          <a:lstStyle/>
          <a:p>
            <a:pPr>
              <a:defRPr/>
            </a:pPr>
            <a:r>
              <a:rPr lang="en-US" smtClean="0"/>
              <a:t>tnthiani@gmail.com </a:t>
            </a:r>
            <a:endParaRPr lang="en-NZ"/>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CEREBRAL PALSY </a:t>
            </a:r>
            <a:endParaRPr lang="en-US" dirty="0"/>
          </a:p>
        </p:txBody>
      </p:sp>
      <p:sp>
        <p:nvSpPr>
          <p:cNvPr id="7" name="Content Placeholder 6"/>
          <p:cNvSpPr>
            <a:spLocks noGrp="1"/>
          </p:cNvSpPr>
          <p:nvPr>
            <p:ph sz="quarter" idx="1"/>
          </p:nvPr>
        </p:nvSpPr>
        <p:spPr/>
        <p:txBody>
          <a:bodyPr/>
          <a:lstStyle/>
          <a:p>
            <a:r>
              <a:rPr lang="en-US" u="sng" dirty="0" smtClean="0"/>
              <a:t>Muscular problems </a:t>
            </a:r>
          </a:p>
          <a:p>
            <a:r>
              <a:rPr lang="en-US" dirty="0" smtClean="0"/>
              <a:t>Contractures</a:t>
            </a:r>
          </a:p>
          <a:p>
            <a:r>
              <a:rPr lang="en-US" dirty="0" smtClean="0"/>
              <a:t>Deformities</a:t>
            </a:r>
          </a:p>
          <a:p>
            <a:r>
              <a:rPr lang="en-US" u="sng" dirty="0" smtClean="0"/>
              <a:t>Associated problems </a:t>
            </a:r>
          </a:p>
          <a:p>
            <a:r>
              <a:rPr lang="en-US" dirty="0" smtClean="0"/>
              <a:t>Epilepsy</a:t>
            </a:r>
          </a:p>
          <a:p>
            <a:r>
              <a:rPr lang="en-US" dirty="0" smtClean="0"/>
              <a:t>Visual Problems</a:t>
            </a:r>
          </a:p>
          <a:p>
            <a:r>
              <a:rPr lang="en-US" dirty="0" smtClean="0"/>
              <a:t>Hearing Loss</a:t>
            </a:r>
          </a:p>
          <a:p>
            <a:endParaRPr lang="en-US" dirty="0"/>
          </a:p>
        </p:txBody>
      </p:sp>
      <p:sp>
        <p:nvSpPr>
          <p:cNvPr id="8" name="Content Placeholder 7"/>
          <p:cNvSpPr>
            <a:spLocks noGrp="1"/>
          </p:cNvSpPr>
          <p:nvPr>
            <p:ph sz="quarter" idx="2"/>
          </p:nvPr>
        </p:nvSpPr>
        <p:spPr/>
        <p:txBody>
          <a:bodyPr/>
          <a:lstStyle/>
          <a:p>
            <a:r>
              <a:rPr lang="en-US" dirty="0" smtClean="0"/>
              <a:t>Speech and Communication</a:t>
            </a:r>
          </a:p>
          <a:p>
            <a:r>
              <a:rPr lang="en-US" dirty="0" smtClean="0"/>
              <a:t>Feeding Difficulty &amp; Failure to Thrive</a:t>
            </a:r>
          </a:p>
          <a:p>
            <a:r>
              <a:rPr lang="en-US" dirty="0" smtClean="0"/>
              <a:t>Respiratory Problems</a:t>
            </a:r>
          </a:p>
          <a:p>
            <a:r>
              <a:rPr lang="en-US" dirty="0" smtClean="0"/>
              <a:t>Incontinence</a:t>
            </a:r>
          </a:p>
          <a:p>
            <a:r>
              <a:rPr lang="en-US" dirty="0" smtClean="0"/>
              <a:t>Intellectual Impairment</a:t>
            </a:r>
          </a:p>
          <a:p>
            <a:endParaRPr lang="en-US" dirty="0"/>
          </a:p>
        </p:txBody>
      </p:sp>
      <p:sp>
        <p:nvSpPr>
          <p:cNvPr id="4" name="Date Placeholder 3"/>
          <p:cNvSpPr>
            <a:spLocks noGrp="1"/>
          </p:cNvSpPr>
          <p:nvPr>
            <p:ph type="dt" sz="half" idx="10"/>
          </p:nvPr>
        </p:nvSpPr>
        <p:spPr/>
        <p:txBody>
          <a:bodyPr/>
          <a:lstStyle/>
          <a:p>
            <a:pPr>
              <a:defRPr/>
            </a:pPr>
            <a:fld id="{94EE18D3-5D7A-4B46-8064-E0BB6471457C}" type="datetime1">
              <a:rPr lang="en-NZ" smtClean="0"/>
              <a:pPr>
                <a:defRPr/>
              </a:pPr>
              <a:t>5/10/2021</a:t>
            </a:fld>
            <a:endParaRPr lang="en-NZ"/>
          </a:p>
        </p:txBody>
      </p:sp>
      <p:sp>
        <p:nvSpPr>
          <p:cNvPr id="5" name="Footer Placeholder 4"/>
          <p:cNvSpPr>
            <a:spLocks noGrp="1"/>
          </p:cNvSpPr>
          <p:nvPr>
            <p:ph type="ftr" sz="quarter" idx="12"/>
          </p:nvPr>
        </p:nvSpPr>
        <p:spPr/>
        <p:txBody>
          <a:bodyPr/>
          <a:lstStyle/>
          <a:p>
            <a:pPr>
              <a:defRPr/>
            </a:pPr>
            <a:r>
              <a:rPr lang="en-US" dirty="0" smtClean="0"/>
              <a:t>tnthiani@gmail.com </a:t>
            </a:r>
            <a:endParaRPr lang="en-NZ"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CEREBRAL PALSY </a:t>
            </a:r>
            <a:endParaRPr lang="en-US" dirty="0"/>
          </a:p>
        </p:txBody>
      </p:sp>
      <p:sp>
        <p:nvSpPr>
          <p:cNvPr id="3" name="Content Placeholder 2"/>
          <p:cNvSpPr>
            <a:spLocks noGrp="1"/>
          </p:cNvSpPr>
          <p:nvPr>
            <p:ph sz="quarter" idx="1"/>
          </p:nvPr>
        </p:nvSpPr>
        <p:spPr/>
        <p:txBody>
          <a:bodyPr/>
          <a:lstStyle/>
          <a:p>
            <a:r>
              <a:rPr lang="en-US" dirty="0" smtClean="0"/>
              <a:t>Rehabilitation of a child with CP is determined by the type and severity of the cerebral palsy</a:t>
            </a:r>
          </a:p>
          <a:p>
            <a:r>
              <a:rPr lang="en-US" dirty="0" smtClean="0"/>
              <a:t>Children with mild to moderate CP usually regain some form of function and independence</a:t>
            </a:r>
          </a:p>
          <a:p>
            <a:r>
              <a:rPr lang="en-US" dirty="0" smtClean="0"/>
              <a:t>Children with severe form of CP are usually dependent and the goal of rehabilitation is palliative </a:t>
            </a:r>
            <a:endParaRPr lang="en-US" dirty="0"/>
          </a:p>
        </p:txBody>
      </p:sp>
      <p:sp>
        <p:nvSpPr>
          <p:cNvPr id="4" name="Date Placeholder 3"/>
          <p:cNvSpPr>
            <a:spLocks noGrp="1"/>
          </p:cNvSpPr>
          <p:nvPr>
            <p:ph type="dt" sz="half" idx="10"/>
          </p:nvPr>
        </p:nvSpPr>
        <p:spPr/>
        <p:txBody>
          <a:bodyPr/>
          <a:lstStyle/>
          <a:p>
            <a:pPr>
              <a:defRPr/>
            </a:pPr>
            <a:fld id="{94EE18D3-5D7A-4B46-8064-E0BB6471457C}" type="datetime1">
              <a:rPr lang="en-NZ" smtClean="0"/>
              <a:pPr>
                <a:defRPr/>
              </a:pPr>
              <a:t>5/10/2021</a:t>
            </a:fld>
            <a:endParaRPr lang="en-NZ"/>
          </a:p>
        </p:txBody>
      </p:sp>
      <p:sp>
        <p:nvSpPr>
          <p:cNvPr id="5" name="Footer Placeholder 4"/>
          <p:cNvSpPr>
            <a:spLocks noGrp="1"/>
          </p:cNvSpPr>
          <p:nvPr>
            <p:ph type="ftr" sz="quarter" idx="11"/>
          </p:nvPr>
        </p:nvSpPr>
        <p:spPr/>
        <p:txBody>
          <a:bodyPr/>
          <a:lstStyle/>
          <a:p>
            <a:pPr>
              <a:defRPr/>
            </a:pPr>
            <a:r>
              <a:rPr lang="en-US" smtClean="0"/>
              <a:t>tnthiani@gmail.com </a:t>
            </a:r>
            <a:endParaRPr lang="en-NZ"/>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CEREBRAL PALSY </a:t>
            </a:r>
            <a:endParaRPr lang="en-US" dirty="0"/>
          </a:p>
        </p:txBody>
      </p:sp>
      <p:sp>
        <p:nvSpPr>
          <p:cNvPr id="3" name="Content Placeholder 2"/>
          <p:cNvSpPr>
            <a:spLocks noGrp="1"/>
          </p:cNvSpPr>
          <p:nvPr>
            <p:ph sz="quarter" idx="1"/>
          </p:nvPr>
        </p:nvSpPr>
        <p:spPr/>
        <p:txBody>
          <a:bodyPr/>
          <a:lstStyle/>
          <a:p>
            <a:r>
              <a:rPr lang="en-US" dirty="0" smtClean="0"/>
              <a:t>The main responsibility for a Physiotherapist in rehabilitation of CP is to manage ROM, contractures &amp; stiffness and gross motor functions e.g. sitting, standing, rolling, walking </a:t>
            </a:r>
          </a:p>
          <a:p>
            <a:r>
              <a:rPr lang="en-US" dirty="0" smtClean="0"/>
              <a:t>The main responsibility of an Occupational therapist is in increasing the child’s independence through training of ADLs e.g. grooming, bathing, and fine motor skills</a:t>
            </a:r>
          </a:p>
          <a:p>
            <a:r>
              <a:rPr lang="en-US" dirty="0" smtClean="0"/>
              <a:t>The responsibility of an orthopedic technologist is provision of ambulatory aids &amp; orthotic devices</a:t>
            </a:r>
          </a:p>
        </p:txBody>
      </p:sp>
      <p:sp>
        <p:nvSpPr>
          <p:cNvPr id="4" name="Date Placeholder 3"/>
          <p:cNvSpPr>
            <a:spLocks noGrp="1"/>
          </p:cNvSpPr>
          <p:nvPr>
            <p:ph type="dt" sz="half" idx="10"/>
          </p:nvPr>
        </p:nvSpPr>
        <p:spPr/>
        <p:txBody>
          <a:bodyPr/>
          <a:lstStyle/>
          <a:p>
            <a:pPr>
              <a:defRPr/>
            </a:pPr>
            <a:fld id="{94EE18D3-5D7A-4B46-8064-E0BB6471457C}" type="datetime1">
              <a:rPr lang="en-NZ" smtClean="0"/>
              <a:pPr>
                <a:defRPr/>
              </a:pPr>
              <a:t>5/10/2021</a:t>
            </a:fld>
            <a:endParaRPr lang="en-NZ"/>
          </a:p>
        </p:txBody>
      </p:sp>
      <p:sp>
        <p:nvSpPr>
          <p:cNvPr id="5" name="Footer Placeholder 4"/>
          <p:cNvSpPr>
            <a:spLocks noGrp="1"/>
          </p:cNvSpPr>
          <p:nvPr>
            <p:ph type="ftr" sz="quarter" idx="11"/>
          </p:nvPr>
        </p:nvSpPr>
        <p:spPr/>
        <p:txBody>
          <a:bodyPr/>
          <a:lstStyle/>
          <a:p>
            <a:pPr>
              <a:defRPr/>
            </a:pPr>
            <a:r>
              <a:rPr lang="en-US" smtClean="0"/>
              <a:t>tnthiani@gmail.com </a:t>
            </a:r>
            <a:endParaRPr lang="en-NZ"/>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STROKE/ CEREBRAL VASCULAR ACCIDENT </a:t>
            </a:r>
            <a:endParaRPr lang="en-US" dirty="0"/>
          </a:p>
        </p:txBody>
      </p:sp>
      <p:sp>
        <p:nvSpPr>
          <p:cNvPr id="3" name="Content Placeholder 2"/>
          <p:cNvSpPr>
            <a:spLocks noGrp="1"/>
          </p:cNvSpPr>
          <p:nvPr>
            <p:ph sz="quarter" idx="1"/>
          </p:nvPr>
        </p:nvSpPr>
        <p:spPr/>
        <p:txBody>
          <a:bodyPr/>
          <a:lstStyle/>
          <a:p>
            <a:r>
              <a:rPr lang="en-US" dirty="0" smtClean="0"/>
              <a:t>Thrombotic stroke- occurs when a blood clot forms in a main artery </a:t>
            </a:r>
          </a:p>
          <a:p>
            <a:r>
              <a:rPr lang="en-US" dirty="0" smtClean="0"/>
              <a:t>Embolic stroke- a blood clot, air bubble or fat emboli forms within a blood vessel elsewhere in the body and is carried to the brain </a:t>
            </a:r>
          </a:p>
          <a:p>
            <a:r>
              <a:rPr lang="en-US" dirty="0" smtClean="0"/>
              <a:t>Systemic hypoperfusion- occurs when there is a generalized decrease in blood supply e.g. in shock</a:t>
            </a:r>
            <a:endParaRPr lang="en-US" dirty="0"/>
          </a:p>
        </p:txBody>
      </p:sp>
      <p:sp>
        <p:nvSpPr>
          <p:cNvPr id="4" name="Date Placeholder 3"/>
          <p:cNvSpPr>
            <a:spLocks noGrp="1"/>
          </p:cNvSpPr>
          <p:nvPr>
            <p:ph type="dt" sz="half" idx="10"/>
          </p:nvPr>
        </p:nvSpPr>
        <p:spPr/>
        <p:txBody>
          <a:bodyPr/>
          <a:lstStyle/>
          <a:p>
            <a:pPr>
              <a:defRPr/>
            </a:pPr>
            <a:fld id="{94EE18D3-5D7A-4B46-8064-E0BB6471457C}" type="datetime1">
              <a:rPr lang="en-NZ" smtClean="0"/>
              <a:pPr>
                <a:defRPr/>
              </a:pPr>
              <a:t>5/10/2021</a:t>
            </a:fld>
            <a:endParaRPr lang="en-NZ" dirty="0"/>
          </a:p>
        </p:txBody>
      </p:sp>
      <p:sp>
        <p:nvSpPr>
          <p:cNvPr id="5" name="Footer Placeholder 4"/>
          <p:cNvSpPr>
            <a:spLocks noGrp="1"/>
          </p:cNvSpPr>
          <p:nvPr>
            <p:ph type="ftr" sz="quarter" idx="11"/>
          </p:nvPr>
        </p:nvSpPr>
        <p:spPr/>
        <p:txBody>
          <a:bodyPr/>
          <a:lstStyle/>
          <a:p>
            <a:pPr>
              <a:defRPr/>
            </a:pPr>
            <a:r>
              <a:rPr lang="en-US" dirty="0" smtClean="0"/>
              <a:t>tnthiani@gmail.com </a:t>
            </a:r>
            <a:endParaRPr lang="en-NZ"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CEREBRAL PALSY </a:t>
            </a:r>
            <a:endParaRPr lang="en-US" dirty="0"/>
          </a:p>
        </p:txBody>
      </p:sp>
      <p:sp>
        <p:nvSpPr>
          <p:cNvPr id="3" name="Content Placeholder 2"/>
          <p:cNvSpPr>
            <a:spLocks noGrp="1"/>
          </p:cNvSpPr>
          <p:nvPr>
            <p:ph sz="quarter" idx="1"/>
          </p:nvPr>
        </p:nvSpPr>
        <p:spPr/>
        <p:txBody>
          <a:bodyPr/>
          <a:lstStyle/>
          <a:p>
            <a:r>
              <a:rPr lang="en-US" dirty="0" smtClean="0"/>
              <a:t>The main responsibility of a speech &amp; language therapist is management of speech impairments together with feeding &amp; swallowing difficulties </a:t>
            </a:r>
          </a:p>
          <a:p>
            <a:r>
              <a:rPr lang="en-US" dirty="0" smtClean="0"/>
              <a:t>The main function of special needs teacher is to provide educational assessment &amp; placement of the child into mainstream or vocational training </a:t>
            </a:r>
          </a:p>
          <a:p>
            <a:r>
              <a:rPr lang="en-US" dirty="0" smtClean="0"/>
              <a:t>The main responsibility of a psychologist is the counseling of the family on possible outcomes of rehabilitation </a:t>
            </a:r>
            <a:endParaRPr lang="en-US" dirty="0"/>
          </a:p>
        </p:txBody>
      </p:sp>
      <p:sp>
        <p:nvSpPr>
          <p:cNvPr id="4" name="Date Placeholder 3"/>
          <p:cNvSpPr>
            <a:spLocks noGrp="1"/>
          </p:cNvSpPr>
          <p:nvPr>
            <p:ph type="dt" sz="half" idx="10"/>
          </p:nvPr>
        </p:nvSpPr>
        <p:spPr/>
        <p:txBody>
          <a:bodyPr/>
          <a:lstStyle/>
          <a:p>
            <a:pPr>
              <a:defRPr/>
            </a:pPr>
            <a:fld id="{94EE18D3-5D7A-4B46-8064-E0BB6471457C}" type="datetime1">
              <a:rPr lang="en-NZ" smtClean="0"/>
              <a:pPr>
                <a:defRPr/>
              </a:pPr>
              <a:t>5/10/2021</a:t>
            </a:fld>
            <a:endParaRPr lang="en-NZ"/>
          </a:p>
        </p:txBody>
      </p:sp>
      <p:sp>
        <p:nvSpPr>
          <p:cNvPr id="5" name="Footer Placeholder 4"/>
          <p:cNvSpPr>
            <a:spLocks noGrp="1"/>
          </p:cNvSpPr>
          <p:nvPr>
            <p:ph type="ftr" sz="quarter" idx="11"/>
          </p:nvPr>
        </p:nvSpPr>
        <p:spPr/>
        <p:txBody>
          <a:bodyPr/>
          <a:lstStyle/>
          <a:p>
            <a:pPr>
              <a:defRPr/>
            </a:pPr>
            <a:r>
              <a:rPr lang="en-US" smtClean="0"/>
              <a:t>tnthiani@gmail.com </a:t>
            </a:r>
            <a:endParaRPr lang="en-NZ"/>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SPINA BIFIDA </a:t>
            </a:r>
            <a:endParaRPr lang="en-US" dirty="0"/>
          </a:p>
        </p:txBody>
      </p:sp>
      <p:sp>
        <p:nvSpPr>
          <p:cNvPr id="3" name="Content Placeholder 2"/>
          <p:cNvSpPr>
            <a:spLocks noGrp="1"/>
          </p:cNvSpPr>
          <p:nvPr>
            <p:ph sz="quarter" idx="1"/>
          </p:nvPr>
        </p:nvSpPr>
        <p:spPr/>
        <p:txBody>
          <a:bodyPr/>
          <a:lstStyle/>
          <a:p>
            <a:r>
              <a:rPr lang="en-US" dirty="0" smtClean="0"/>
              <a:t>Spina Bifida, in general, is defined as "a neural tube defect (NTD) that results when the inferior neuropore does not close, although it has also been suggested that a closed tube may reopen in some cases</a:t>
            </a:r>
          </a:p>
          <a:p>
            <a:r>
              <a:rPr lang="en-US" dirty="0" smtClean="0"/>
              <a:t>Developing vertebrae do not close around an incomplete neural tube, resulting in a bony defect at the distal end of the tube</a:t>
            </a:r>
            <a:endParaRPr lang="en-US" dirty="0"/>
          </a:p>
        </p:txBody>
      </p:sp>
      <p:sp>
        <p:nvSpPr>
          <p:cNvPr id="4" name="Date Placeholder 3"/>
          <p:cNvSpPr>
            <a:spLocks noGrp="1"/>
          </p:cNvSpPr>
          <p:nvPr>
            <p:ph type="dt" sz="half" idx="10"/>
          </p:nvPr>
        </p:nvSpPr>
        <p:spPr/>
        <p:txBody>
          <a:bodyPr/>
          <a:lstStyle/>
          <a:p>
            <a:pPr>
              <a:defRPr/>
            </a:pPr>
            <a:fld id="{94EE18D3-5D7A-4B46-8064-E0BB6471457C}" type="datetime1">
              <a:rPr lang="en-NZ" smtClean="0"/>
              <a:pPr>
                <a:defRPr/>
              </a:pPr>
              <a:t>5/10/2021</a:t>
            </a:fld>
            <a:endParaRPr lang="en-NZ"/>
          </a:p>
        </p:txBody>
      </p:sp>
      <p:sp>
        <p:nvSpPr>
          <p:cNvPr id="5" name="Footer Placeholder 4"/>
          <p:cNvSpPr>
            <a:spLocks noGrp="1"/>
          </p:cNvSpPr>
          <p:nvPr>
            <p:ph type="ftr" sz="quarter" idx="11"/>
          </p:nvPr>
        </p:nvSpPr>
        <p:spPr/>
        <p:txBody>
          <a:bodyPr/>
          <a:lstStyle/>
          <a:p>
            <a:pPr>
              <a:defRPr/>
            </a:pPr>
            <a:r>
              <a:rPr lang="en-US" smtClean="0"/>
              <a:t>tnthiani@gmail.com </a:t>
            </a:r>
            <a:endParaRPr lang="en-NZ"/>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SPINA BIFIDA</a:t>
            </a:r>
            <a:endParaRPr lang="en-US" dirty="0"/>
          </a:p>
        </p:txBody>
      </p:sp>
      <p:sp>
        <p:nvSpPr>
          <p:cNvPr id="3" name="Content Placeholder 2"/>
          <p:cNvSpPr>
            <a:spLocks noGrp="1"/>
          </p:cNvSpPr>
          <p:nvPr>
            <p:ph sz="quarter" idx="1"/>
          </p:nvPr>
        </p:nvSpPr>
        <p:spPr/>
        <p:txBody>
          <a:bodyPr/>
          <a:lstStyle/>
          <a:p>
            <a:r>
              <a:rPr lang="en-US" dirty="0" smtClean="0"/>
              <a:t>The exact cause of spina bifida is unknown but there may be associated with genetic, environmental and dietary factors that can predispose the development of the condition in certain individuals</a:t>
            </a:r>
          </a:p>
          <a:p>
            <a:r>
              <a:rPr lang="en-US" dirty="0" smtClean="0"/>
              <a:t>The most commonly researched factor is the association of low levels of maternal folic acid</a:t>
            </a:r>
          </a:p>
          <a:p>
            <a:r>
              <a:rPr lang="en-US" b="1" dirty="0" smtClean="0"/>
              <a:t>Folic acid supplements </a:t>
            </a:r>
            <a:r>
              <a:rPr lang="en-US" dirty="0" smtClean="0"/>
              <a:t>before and during pregnancy is a prevention of spina bifida </a:t>
            </a:r>
            <a:endParaRPr lang="en-US" dirty="0"/>
          </a:p>
        </p:txBody>
      </p:sp>
      <p:sp>
        <p:nvSpPr>
          <p:cNvPr id="4" name="Date Placeholder 3"/>
          <p:cNvSpPr>
            <a:spLocks noGrp="1"/>
          </p:cNvSpPr>
          <p:nvPr>
            <p:ph type="dt" sz="half" idx="10"/>
          </p:nvPr>
        </p:nvSpPr>
        <p:spPr/>
        <p:txBody>
          <a:bodyPr/>
          <a:lstStyle/>
          <a:p>
            <a:pPr>
              <a:defRPr/>
            </a:pPr>
            <a:fld id="{94EE18D3-5D7A-4B46-8064-E0BB6471457C}" type="datetime1">
              <a:rPr lang="en-NZ" smtClean="0"/>
              <a:pPr>
                <a:defRPr/>
              </a:pPr>
              <a:t>5/10/2021</a:t>
            </a:fld>
            <a:endParaRPr lang="en-NZ"/>
          </a:p>
        </p:txBody>
      </p:sp>
      <p:sp>
        <p:nvSpPr>
          <p:cNvPr id="5" name="Footer Placeholder 4"/>
          <p:cNvSpPr>
            <a:spLocks noGrp="1"/>
          </p:cNvSpPr>
          <p:nvPr>
            <p:ph type="ftr" sz="quarter" idx="11"/>
          </p:nvPr>
        </p:nvSpPr>
        <p:spPr/>
        <p:txBody>
          <a:bodyPr/>
          <a:lstStyle/>
          <a:p>
            <a:pPr>
              <a:defRPr/>
            </a:pPr>
            <a:r>
              <a:rPr lang="en-US" smtClean="0"/>
              <a:t>tnthiani@gmail.com </a:t>
            </a:r>
            <a:endParaRPr lang="en-NZ"/>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SPINA BIFIDA</a:t>
            </a:r>
            <a:endParaRPr lang="en-US" dirty="0"/>
          </a:p>
        </p:txBody>
      </p:sp>
      <p:sp>
        <p:nvSpPr>
          <p:cNvPr id="3" name="Content Placeholder 2"/>
          <p:cNvSpPr>
            <a:spLocks noGrp="1"/>
          </p:cNvSpPr>
          <p:nvPr>
            <p:ph sz="quarter" idx="1"/>
          </p:nvPr>
        </p:nvSpPr>
        <p:spPr/>
        <p:txBody>
          <a:bodyPr/>
          <a:lstStyle/>
          <a:p>
            <a:r>
              <a:rPr lang="en-US" b="1" dirty="0" smtClean="0"/>
              <a:t>Spina bifida Occulta </a:t>
            </a:r>
          </a:p>
          <a:p>
            <a:r>
              <a:rPr lang="en-US" dirty="0" smtClean="0"/>
              <a:t>Depression or dimple in the lower back</a:t>
            </a:r>
          </a:p>
          <a:p>
            <a:r>
              <a:rPr lang="en-US" dirty="0" smtClean="0"/>
              <a:t>A small patch of dark hair</a:t>
            </a:r>
          </a:p>
          <a:p>
            <a:r>
              <a:rPr lang="en-US" dirty="0" smtClean="0"/>
              <a:t>Soft fatty deposits</a:t>
            </a:r>
          </a:p>
          <a:p>
            <a:r>
              <a:rPr lang="en-US" dirty="0" smtClean="0"/>
              <a:t>Port-wine nevi (deep red-purple macular lesions)</a:t>
            </a:r>
          </a:p>
          <a:p>
            <a:endParaRPr lang="en-US" dirty="0"/>
          </a:p>
        </p:txBody>
      </p:sp>
      <p:sp>
        <p:nvSpPr>
          <p:cNvPr id="4" name="Date Placeholder 3"/>
          <p:cNvSpPr>
            <a:spLocks noGrp="1"/>
          </p:cNvSpPr>
          <p:nvPr>
            <p:ph type="dt" sz="half" idx="10"/>
          </p:nvPr>
        </p:nvSpPr>
        <p:spPr/>
        <p:txBody>
          <a:bodyPr/>
          <a:lstStyle/>
          <a:p>
            <a:pPr>
              <a:defRPr/>
            </a:pPr>
            <a:fld id="{94EE18D3-5D7A-4B46-8064-E0BB6471457C}" type="datetime1">
              <a:rPr lang="en-NZ" smtClean="0"/>
              <a:pPr>
                <a:defRPr/>
              </a:pPr>
              <a:t>5/10/2021</a:t>
            </a:fld>
            <a:endParaRPr lang="en-NZ"/>
          </a:p>
        </p:txBody>
      </p:sp>
      <p:sp>
        <p:nvSpPr>
          <p:cNvPr id="5" name="Footer Placeholder 4"/>
          <p:cNvSpPr>
            <a:spLocks noGrp="1"/>
          </p:cNvSpPr>
          <p:nvPr>
            <p:ph type="ftr" sz="quarter" idx="11"/>
          </p:nvPr>
        </p:nvSpPr>
        <p:spPr/>
        <p:txBody>
          <a:bodyPr/>
          <a:lstStyle/>
          <a:p>
            <a:pPr>
              <a:defRPr/>
            </a:pPr>
            <a:r>
              <a:rPr lang="en-US" smtClean="0"/>
              <a:t>tnthiani@gmail.com </a:t>
            </a:r>
            <a:endParaRPr lang="en-NZ"/>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SPINA BIFIDA</a:t>
            </a:r>
            <a:endParaRPr lang="en-US" dirty="0"/>
          </a:p>
        </p:txBody>
      </p:sp>
      <p:sp>
        <p:nvSpPr>
          <p:cNvPr id="4" name="Date Placeholder 3"/>
          <p:cNvSpPr>
            <a:spLocks noGrp="1"/>
          </p:cNvSpPr>
          <p:nvPr>
            <p:ph type="dt" sz="half" idx="10"/>
          </p:nvPr>
        </p:nvSpPr>
        <p:spPr/>
        <p:txBody>
          <a:bodyPr/>
          <a:lstStyle/>
          <a:p>
            <a:pPr>
              <a:defRPr/>
            </a:pPr>
            <a:fld id="{94EE18D3-5D7A-4B46-8064-E0BB6471457C}" type="datetime1">
              <a:rPr lang="en-NZ" smtClean="0"/>
              <a:pPr>
                <a:defRPr/>
              </a:pPr>
              <a:t>5/10/2021</a:t>
            </a:fld>
            <a:endParaRPr lang="en-NZ" dirty="0"/>
          </a:p>
        </p:txBody>
      </p:sp>
      <p:sp>
        <p:nvSpPr>
          <p:cNvPr id="5" name="Footer Placeholder 4"/>
          <p:cNvSpPr>
            <a:spLocks noGrp="1"/>
          </p:cNvSpPr>
          <p:nvPr>
            <p:ph type="ftr" sz="quarter" idx="11"/>
          </p:nvPr>
        </p:nvSpPr>
        <p:spPr/>
        <p:txBody>
          <a:bodyPr/>
          <a:lstStyle/>
          <a:p>
            <a:pPr>
              <a:defRPr/>
            </a:pPr>
            <a:r>
              <a:rPr lang="en-US" smtClean="0"/>
              <a:t>tnthiani@gmail.com </a:t>
            </a:r>
            <a:endParaRPr lang="en-NZ" dirty="0"/>
          </a:p>
        </p:txBody>
      </p:sp>
      <p:pic>
        <p:nvPicPr>
          <p:cNvPr id="7170" name="Picture 2" descr="C:\Users\PHYSIO\Desktop\2beh7wc.jpg"/>
          <p:cNvPicPr>
            <a:picLocks noGrp="1" noChangeAspect="1" noChangeArrowheads="1"/>
          </p:cNvPicPr>
          <p:nvPr>
            <p:ph sz="quarter" idx="1"/>
          </p:nvPr>
        </p:nvPicPr>
        <p:blipFill>
          <a:blip r:embed="rId2" cstate="print"/>
          <a:srcRect/>
          <a:stretch>
            <a:fillRect/>
          </a:stretch>
        </p:blipFill>
        <p:spPr bwMode="auto">
          <a:xfrm>
            <a:off x="4663016" y="3812646"/>
            <a:ext cx="52917" cy="70908"/>
          </a:xfrm>
          <a:prstGeom prst="rect">
            <a:avLst/>
          </a:prstGeom>
          <a:noFill/>
        </p:spPr>
      </p:pic>
      <p:pic>
        <p:nvPicPr>
          <p:cNvPr id="7171" name="Picture 3" descr="C:\Users\PHYSIO\Desktop\2beh7wc.jpg"/>
          <p:cNvPicPr>
            <a:picLocks noChangeAspect="1" noChangeArrowheads="1"/>
          </p:cNvPicPr>
          <p:nvPr/>
        </p:nvPicPr>
        <p:blipFill>
          <a:blip r:embed="rId2" cstate="print"/>
          <a:srcRect/>
          <a:stretch>
            <a:fillRect/>
          </a:stretch>
        </p:blipFill>
        <p:spPr bwMode="auto">
          <a:xfrm>
            <a:off x="4545541" y="3393546"/>
            <a:ext cx="52917" cy="709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172" name="Picture 4" descr="C:\Users\PHYSIO\Desktop\2beh7wc.jpg"/>
          <p:cNvPicPr>
            <a:picLocks noChangeAspect="1" noChangeArrowheads="1"/>
          </p:cNvPicPr>
          <p:nvPr/>
        </p:nvPicPr>
        <p:blipFill>
          <a:blip r:embed="rId3"/>
          <a:srcRect/>
          <a:stretch>
            <a:fillRect/>
          </a:stretch>
        </p:blipFill>
        <p:spPr bwMode="auto">
          <a:xfrm>
            <a:off x="2971800" y="1600200"/>
            <a:ext cx="3505200" cy="45720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SPINA BIFIDA</a:t>
            </a:r>
            <a:endParaRPr lang="en-US" dirty="0"/>
          </a:p>
        </p:txBody>
      </p:sp>
      <p:sp>
        <p:nvSpPr>
          <p:cNvPr id="3" name="Content Placeholder 2"/>
          <p:cNvSpPr>
            <a:spLocks noGrp="1"/>
          </p:cNvSpPr>
          <p:nvPr>
            <p:ph sz="quarter" idx="1"/>
          </p:nvPr>
        </p:nvSpPr>
        <p:spPr/>
        <p:txBody>
          <a:bodyPr/>
          <a:lstStyle/>
          <a:p>
            <a:r>
              <a:rPr lang="en-US" b="1" dirty="0" smtClean="0"/>
              <a:t>Spina Bifida Meningocele</a:t>
            </a:r>
          </a:p>
          <a:p>
            <a:r>
              <a:rPr lang="en-US" dirty="0" smtClean="0"/>
              <a:t>A Saclike cyst that protrudes outside the spine </a:t>
            </a:r>
          </a:p>
          <a:p>
            <a:r>
              <a:rPr lang="en-US" dirty="0" smtClean="0"/>
              <a:t>Spina Bifida Occulta and Meningocele usually do not present with neurological deficits</a:t>
            </a:r>
          </a:p>
          <a:p>
            <a:r>
              <a:rPr lang="en-US" dirty="0" smtClean="0"/>
              <a:t>However, bowel and bladder incontinence may be present depending on the level of the lesion</a:t>
            </a:r>
          </a:p>
          <a:p>
            <a:endParaRPr lang="en-US" dirty="0"/>
          </a:p>
        </p:txBody>
      </p:sp>
      <p:sp>
        <p:nvSpPr>
          <p:cNvPr id="4" name="Date Placeholder 3"/>
          <p:cNvSpPr>
            <a:spLocks noGrp="1"/>
          </p:cNvSpPr>
          <p:nvPr>
            <p:ph type="dt" sz="half" idx="10"/>
          </p:nvPr>
        </p:nvSpPr>
        <p:spPr/>
        <p:txBody>
          <a:bodyPr/>
          <a:lstStyle/>
          <a:p>
            <a:pPr>
              <a:defRPr/>
            </a:pPr>
            <a:fld id="{94EE18D3-5D7A-4B46-8064-E0BB6471457C}" type="datetime1">
              <a:rPr lang="en-NZ" smtClean="0"/>
              <a:pPr>
                <a:defRPr/>
              </a:pPr>
              <a:t>5/10/2021</a:t>
            </a:fld>
            <a:endParaRPr lang="en-NZ"/>
          </a:p>
        </p:txBody>
      </p:sp>
      <p:sp>
        <p:nvSpPr>
          <p:cNvPr id="5" name="Footer Placeholder 4"/>
          <p:cNvSpPr>
            <a:spLocks noGrp="1"/>
          </p:cNvSpPr>
          <p:nvPr>
            <p:ph type="ftr" sz="quarter" idx="11"/>
          </p:nvPr>
        </p:nvSpPr>
        <p:spPr/>
        <p:txBody>
          <a:bodyPr/>
          <a:lstStyle/>
          <a:p>
            <a:pPr>
              <a:defRPr/>
            </a:pPr>
            <a:r>
              <a:rPr lang="en-US" smtClean="0"/>
              <a:t>tnthiani@gmail.com </a:t>
            </a:r>
            <a:endParaRPr lang="en-NZ"/>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SPINA BIFIDA</a:t>
            </a:r>
            <a:endParaRPr lang="en-US" dirty="0"/>
          </a:p>
        </p:txBody>
      </p:sp>
      <p:sp>
        <p:nvSpPr>
          <p:cNvPr id="4" name="Date Placeholder 3"/>
          <p:cNvSpPr>
            <a:spLocks noGrp="1"/>
          </p:cNvSpPr>
          <p:nvPr>
            <p:ph type="dt" sz="half" idx="10"/>
          </p:nvPr>
        </p:nvSpPr>
        <p:spPr/>
        <p:txBody>
          <a:bodyPr/>
          <a:lstStyle/>
          <a:p>
            <a:pPr>
              <a:defRPr/>
            </a:pPr>
            <a:fld id="{94EE18D3-5D7A-4B46-8064-E0BB6471457C}" type="datetime1">
              <a:rPr lang="en-NZ" smtClean="0"/>
              <a:pPr>
                <a:defRPr/>
              </a:pPr>
              <a:t>5/10/2021</a:t>
            </a:fld>
            <a:endParaRPr lang="en-NZ" dirty="0"/>
          </a:p>
        </p:txBody>
      </p:sp>
      <p:sp>
        <p:nvSpPr>
          <p:cNvPr id="5" name="Footer Placeholder 4"/>
          <p:cNvSpPr>
            <a:spLocks noGrp="1"/>
          </p:cNvSpPr>
          <p:nvPr>
            <p:ph type="ftr" sz="quarter" idx="11"/>
          </p:nvPr>
        </p:nvSpPr>
        <p:spPr/>
        <p:txBody>
          <a:bodyPr/>
          <a:lstStyle/>
          <a:p>
            <a:pPr>
              <a:defRPr/>
            </a:pPr>
            <a:r>
              <a:rPr lang="en-US" smtClean="0"/>
              <a:t>tnthiani@gmail.com </a:t>
            </a:r>
            <a:endParaRPr lang="en-NZ" dirty="0"/>
          </a:p>
        </p:txBody>
      </p:sp>
      <p:pic>
        <p:nvPicPr>
          <p:cNvPr id="8194" name="Picture 2" descr="C:\Users\PHYSIO\Desktop\800wm.jpg"/>
          <p:cNvPicPr>
            <a:picLocks noGrp="1" noChangeAspect="1" noChangeArrowheads="1"/>
          </p:cNvPicPr>
          <p:nvPr>
            <p:ph sz="quarter" idx="1"/>
          </p:nvPr>
        </p:nvPicPr>
        <p:blipFill>
          <a:blip r:embed="rId2"/>
          <a:srcRect/>
          <a:stretch>
            <a:fillRect/>
          </a:stretch>
        </p:blipFill>
        <p:spPr bwMode="auto">
          <a:xfrm>
            <a:off x="1981200" y="1600200"/>
            <a:ext cx="5029199" cy="449580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SPINA BIFIDA</a:t>
            </a:r>
            <a:endParaRPr lang="en-US" dirty="0"/>
          </a:p>
        </p:txBody>
      </p:sp>
      <p:sp>
        <p:nvSpPr>
          <p:cNvPr id="3" name="Content Placeholder 2"/>
          <p:cNvSpPr>
            <a:spLocks noGrp="1"/>
          </p:cNvSpPr>
          <p:nvPr>
            <p:ph sz="quarter" idx="1"/>
          </p:nvPr>
        </p:nvSpPr>
        <p:spPr/>
        <p:txBody>
          <a:bodyPr/>
          <a:lstStyle/>
          <a:p>
            <a:r>
              <a:rPr lang="en-US" b="1" dirty="0" smtClean="0"/>
              <a:t>Spine Bifida Myelomeningocel</a:t>
            </a:r>
            <a:r>
              <a:rPr lang="en-US" dirty="0" smtClean="0"/>
              <a:t>e</a:t>
            </a:r>
          </a:p>
          <a:p>
            <a:r>
              <a:rPr lang="en-US" dirty="0" smtClean="0"/>
              <a:t>Flaccid or spastic paralysis</a:t>
            </a:r>
          </a:p>
          <a:p>
            <a:r>
              <a:rPr lang="en-US" dirty="0" smtClean="0"/>
              <a:t>Bladder incontinence</a:t>
            </a:r>
          </a:p>
          <a:p>
            <a:r>
              <a:rPr lang="en-US" dirty="0" smtClean="0"/>
              <a:t>Musculoskeletal deformities (scoliosis, hip dysplasia, hip dislocation, club foot, hip/knee contracture)</a:t>
            </a:r>
          </a:p>
          <a:p>
            <a:r>
              <a:rPr lang="en-US" dirty="0" smtClean="0"/>
              <a:t>Hydrocephalus</a:t>
            </a:r>
          </a:p>
          <a:p>
            <a:r>
              <a:rPr lang="en-US" dirty="0" smtClean="0"/>
              <a:t>Trunk hypotonia</a:t>
            </a:r>
          </a:p>
          <a:p>
            <a:r>
              <a:rPr lang="en-US" dirty="0" smtClean="0"/>
              <a:t>Delayed automatic postural reactions</a:t>
            </a:r>
          </a:p>
          <a:p>
            <a:endParaRPr lang="en-US" dirty="0"/>
          </a:p>
        </p:txBody>
      </p:sp>
      <p:sp>
        <p:nvSpPr>
          <p:cNvPr id="4" name="Date Placeholder 3"/>
          <p:cNvSpPr>
            <a:spLocks noGrp="1"/>
          </p:cNvSpPr>
          <p:nvPr>
            <p:ph type="dt" sz="half" idx="10"/>
          </p:nvPr>
        </p:nvSpPr>
        <p:spPr/>
        <p:txBody>
          <a:bodyPr/>
          <a:lstStyle/>
          <a:p>
            <a:pPr>
              <a:defRPr/>
            </a:pPr>
            <a:fld id="{94EE18D3-5D7A-4B46-8064-E0BB6471457C}" type="datetime1">
              <a:rPr lang="en-NZ" smtClean="0"/>
              <a:pPr>
                <a:defRPr/>
              </a:pPr>
              <a:t>5/10/2021</a:t>
            </a:fld>
            <a:endParaRPr lang="en-NZ"/>
          </a:p>
        </p:txBody>
      </p:sp>
      <p:sp>
        <p:nvSpPr>
          <p:cNvPr id="5" name="Footer Placeholder 4"/>
          <p:cNvSpPr>
            <a:spLocks noGrp="1"/>
          </p:cNvSpPr>
          <p:nvPr>
            <p:ph type="ftr" sz="quarter" idx="11"/>
          </p:nvPr>
        </p:nvSpPr>
        <p:spPr/>
        <p:txBody>
          <a:bodyPr/>
          <a:lstStyle/>
          <a:p>
            <a:pPr>
              <a:defRPr/>
            </a:pPr>
            <a:r>
              <a:rPr lang="en-US" smtClean="0"/>
              <a:t>tnthiani@gmail.com </a:t>
            </a:r>
            <a:endParaRPr lang="en-NZ"/>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SPINA BIFIDA</a:t>
            </a:r>
            <a:endParaRPr lang="en-US" dirty="0"/>
          </a:p>
        </p:txBody>
      </p:sp>
      <p:sp>
        <p:nvSpPr>
          <p:cNvPr id="4" name="Date Placeholder 3"/>
          <p:cNvSpPr>
            <a:spLocks noGrp="1"/>
          </p:cNvSpPr>
          <p:nvPr>
            <p:ph type="dt" sz="half" idx="10"/>
          </p:nvPr>
        </p:nvSpPr>
        <p:spPr/>
        <p:txBody>
          <a:bodyPr/>
          <a:lstStyle/>
          <a:p>
            <a:pPr>
              <a:defRPr/>
            </a:pPr>
            <a:fld id="{94EE18D3-5D7A-4B46-8064-E0BB6471457C}" type="datetime1">
              <a:rPr lang="en-NZ" smtClean="0"/>
              <a:pPr>
                <a:defRPr/>
              </a:pPr>
              <a:t>5/10/2021</a:t>
            </a:fld>
            <a:endParaRPr lang="en-NZ" dirty="0"/>
          </a:p>
        </p:txBody>
      </p:sp>
      <p:sp>
        <p:nvSpPr>
          <p:cNvPr id="5" name="Footer Placeholder 4"/>
          <p:cNvSpPr>
            <a:spLocks noGrp="1"/>
          </p:cNvSpPr>
          <p:nvPr>
            <p:ph type="ftr" sz="quarter" idx="11"/>
          </p:nvPr>
        </p:nvSpPr>
        <p:spPr/>
        <p:txBody>
          <a:bodyPr/>
          <a:lstStyle/>
          <a:p>
            <a:pPr>
              <a:defRPr/>
            </a:pPr>
            <a:r>
              <a:rPr lang="en-US" smtClean="0"/>
              <a:t>tnthiani@gmail.com </a:t>
            </a:r>
            <a:endParaRPr lang="en-NZ" dirty="0"/>
          </a:p>
        </p:txBody>
      </p:sp>
      <p:pic>
        <p:nvPicPr>
          <p:cNvPr id="9218" name="Picture 2" descr="C:\Users\PHYSIO\Desktop\spina-myelomeningocele-illustration-2F623W2.jpg"/>
          <p:cNvPicPr>
            <a:picLocks noGrp="1" noChangeAspect="1" noChangeArrowheads="1"/>
          </p:cNvPicPr>
          <p:nvPr>
            <p:ph sz="quarter" idx="1"/>
          </p:nvPr>
        </p:nvPicPr>
        <p:blipFill>
          <a:blip r:embed="rId2"/>
          <a:srcRect/>
          <a:stretch>
            <a:fillRect/>
          </a:stretch>
        </p:blipFill>
        <p:spPr bwMode="auto">
          <a:xfrm>
            <a:off x="2590800" y="1600200"/>
            <a:ext cx="4038600" cy="4648200"/>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SPINA BIFIDA</a:t>
            </a:r>
            <a:endParaRPr lang="en-US" dirty="0"/>
          </a:p>
        </p:txBody>
      </p:sp>
      <p:sp>
        <p:nvSpPr>
          <p:cNvPr id="3" name="Content Placeholder 2"/>
          <p:cNvSpPr>
            <a:spLocks noGrp="1"/>
          </p:cNvSpPr>
          <p:nvPr>
            <p:ph sz="quarter" idx="1"/>
          </p:nvPr>
        </p:nvSpPr>
        <p:spPr/>
        <p:txBody>
          <a:bodyPr/>
          <a:lstStyle/>
          <a:p>
            <a:r>
              <a:rPr lang="en-US" dirty="0" smtClean="0"/>
              <a:t>Children with Spina Bifida can have a variety of symptoms which can vary from mild to severe</a:t>
            </a:r>
          </a:p>
          <a:p>
            <a:r>
              <a:rPr lang="en-US" dirty="0" smtClean="0"/>
              <a:t>The main symptoms include:-</a:t>
            </a:r>
          </a:p>
          <a:p>
            <a:r>
              <a:rPr lang="en-US" dirty="0" smtClean="0"/>
              <a:t>Cognitive symptoms - As spina bifida occurs due to problems with the developing spine and spinal cord, this can have an associated effect on development of the brain</a:t>
            </a:r>
          </a:p>
          <a:p>
            <a:r>
              <a:rPr lang="en-US" dirty="0" smtClean="0"/>
              <a:t>Specifically areas of the brain involved in memory, learning, as well as concentration, understanding and the processing of language</a:t>
            </a:r>
            <a:endParaRPr lang="en-US" dirty="0"/>
          </a:p>
        </p:txBody>
      </p:sp>
      <p:sp>
        <p:nvSpPr>
          <p:cNvPr id="4" name="Date Placeholder 3"/>
          <p:cNvSpPr>
            <a:spLocks noGrp="1"/>
          </p:cNvSpPr>
          <p:nvPr>
            <p:ph type="dt" sz="half" idx="10"/>
          </p:nvPr>
        </p:nvSpPr>
        <p:spPr/>
        <p:txBody>
          <a:bodyPr/>
          <a:lstStyle/>
          <a:p>
            <a:pPr>
              <a:defRPr/>
            </a:pPr>
            <a:fld id="{94EE18D3-5D7A-4B46-8064-E0BB6471457C}" type="datetime1">
              <a:rPr lang="en-NZ" smtClean="0"/>
              <a:pPr>
                <a:defRPr/>
              </a:pPr>
              <a:t>5/10/2021</a:t>
            </a:fld>
            <a:endParaRPr lang="en-NZ"/>
          </a:p>
        </p:txBody>
      </p:sp>
      <p:sp>
        <p:nvSpPr>
          <p:cNvPr id="5" name="Footer Placeholder 4"/>
          <p:cNvSpPr>
            <a:spLocks noGrp="1"/>
          </p:cNvSpPr>
          <p:nvPr>
            <p:ph type="ftr" sz="quarter" idx="11"/>
          </p:nvPr>
        </p:nvSpPr>
        <p:spPr/>
        <p:txBody>
          <a:bodyPr/>
          <a:lstStyle/>
          <a:p>
            <a:pPr>
              <a:defRPr/>
            </a:pPr>
            <a:r>
              <a:rPr lang="en-US" smtClean="0"/>
              <a:t>tnthiani@gmail.com </a:t>
            </a:r>
            <a:endParaRPr lang="en-NZ"/>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STROKE/ CEREBRAL VASCULAR ACCIDENT </a:t>
            </a:r>
            <a:endParaRPr lang="en-US" dirty="0"/>
          </a:p>
        </p:txBody>
      </p:sp>
      <p:sp>
        <p:nvSpPr>
          <p:cNvPr id="3" name="Content Placeholder 2"/>
          <p:cNvSpPr>
            <a:spLocks noGrp="1"/>
          </p:cNvSpPr>
          <p:nvPr>
            <p:ph sz="quarter" idx="1"/>
          </p:nvPr>
        </p:nvSpPr>
        <p:spPr/>
        <p:txBody>
          <a:bodyPr/>
          <a:lstStyle/>
          <a:p>
            <a:r>
              <a:rPr lang="en-US" b="1" dirty="0" smtClean="0"/>
              <a:t>Haemorrhagic stroke- </a:t>
            </a:r>
            <a:r>
              <a:rPr lang="en-US" dirty="0" smtClean="0"/>
              <a:t>occurs when a blood vessel in the brain ruptures and bleeds </a:t>
            </a:r>
          </a:p>
          <a:p>
            <a:r>
              <a:rPr lang="en-US" dirty="0" smtClean="0"/>
              <a:t>Can be divided into two:-</a:t>
            </a:r>
          </a:p>
          <a:p>
            <a:r>
              <a:rPr lang="en-US" dirty="0" smtClean="0"/>
              <a:t>Intracerebral haemorrhagic stroke- occurs when there is bleeding from a blood vessel within the brain. High BP is the main cause</a:t>
            </a:r>
          </a:p>
          <a:p>
            <a:r>
              <a:rPr lang="en-US" dirty="0" smtClean="0"/>
              <a:t>Subarachnoid haemorrhagic stroke- occurs when there is bleeding from a blood vessel between the surface of the brain and the arachnoid tissue of meninges </a:t>
            </a:r>
            <a:endParaRPr lang="en-US" dirty="0"/>
          </a:p>
        </p:txBody>
      </p:sp>
      <p:sp>
        <p:nvSpPr>
          <p:cNvPr id="4" name="Date Placeholder 3"/>
          <p:cNvSpPr>
            <a:spLocks noGrp="1"/>
          </p:cNvSpPr>
          <p:nvPr>
            <p:ph type="dt" sz="half" idx="10"/>
          </p:nvPr>
        </p:nvSpPr>
        <p:spPr/>
        <p:txBody>
          <a:bodyPr/>
          <a:lstStyle/>
          <a:p>
            <a:pPr>
              <a:defRPr/>
            </a:pPr>
            <a:fld id="{94EE18D3-5D7A-4B46-8064-E0BB6471457C}" type="datetime1">
              <a:rPr lang="en-NZ" smtClean="0"/>
              <a:pPr>
                <a:defRPr/>
              </a:pPr>
              <a:t>5/10/2021</a:t>
            </a:fld>
            <a:endParaRPr lang="en-NZ" dirty="0"/>
          </a:p>
        </p:txBody>
      </p:sp>
      <p:sp>
        <p:nvSpPr>
          <p:cNvPr id="5" name="Footer Placeholder 4"/>
          <p:cNvSpPr>
            <a:spLocks noGrp="1"/>
          </p:cNvSpPr>
          <p:nvPr>
            <p:ph type="ftr" sz="quarter" idx="11"/>
          </p:nvPr>
        </p:nvSpPr>
        <p:spPr/>
        <p:txBody>
          <a:bodyPr/>
          <a:lstStyle/>
          <a:p>
            <a:pPr>
              <a:defRPr/>
            </a:pPr>
            <a:r>
              <a:rPr lang="en-US" dirty="0" smtClean="0"/>
              <a:t>tnthiani@gmail.com </a:t>
            </a:r>
            <a:endParaRPr lang="en-NZ"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SPINA BIFIDA</a:t>
            </a:r>
            <a:endParaRPr lang="en-US" dirty="0"/>
          </a:p>
        </p:txBody>
      </p:sp>
      <p:sp>
        <p:nvSpPr>
          <p:cNvPr id="3" name="Content Placeholder 2"/>
          <p:cNvSpPr>
            <a:spLocks noGrp="1"/>
          </p:cNvSpPr>
          <p:nvPr>
            <p:ph sz="quarter" idx="1"/>
          </p:nvPr>
        </p:nvSpPr>
        <p:spPr/>
        <p:txBody>
          <a:bodyPr/>
          <a:lstStyle/>
          <a:p>
            <a:r>
              <a:rPr lang="en-US" dirty="0" smtClean="0"/>
              <a:t>Mobility Symptoms - The spinal cord allows information to travel up and down to brain in order to control movements made by muscles and joints</a:t>
            </a:r>
          </a:p>
          <a:p>
            <a:r>
              <a:rPr lang="en-US" dirty="0" smtClean="0"/>
              <a:t>As the spinal cord and nerves can be compromised in certain types of Spina Bifida, there are often problems with muscle control and joint movement</a:t>
            </a:r>
            <a:endParaRPr lang="en-US" dirty="0"/>
          </a:p>
        </p:txBody>
      </p:sp>
      <p:sp>
        <p:nvSpPr>
          <p:cNvPr id="4" name="Date Placeholder 3"/>
          <p:cNvSpPr>
            <a:spLocks noGrp="1"/>
          </p:cNvSpPr>
          <p:nvPr>
            <p:ph type="dt" sz="half" idx="10"/>
          </p:nvPr>
        </p:nvSpPr>
        <p:spPr/>
        <p:txBody>
          <a:bodyPr/>
          <a:lstStyle/>
          <a:p>
            <a:pPr>
              <a:defRPr/>
            </a:pPr>
            <a:fld id="{94EE18D3-5D7A-4B46-8064-E0BB6471457C}" type="datetime1">
              <a:rPr lang="en-NZ" smtClean="0"/>
              <a:pPr>
                <a:defRPr/>
              </a:pPr>
              <a:t>5/10/2021</a:t>
            </a:fld>
            <a:endParaRPr lang="en-NZ"/>
          </a:p>
        </p:txBody>
      </p:sp>
      <p:sp>
        <p:nvSpPr>
          <p:cNvPr id="5" name="Footer Placeholder 4"/>
          <p:cNvSpPr>
            <a:spLocks noGrp="1"/>
          </p:cNvSpPr>
          <p:nvPr>
            <p:ph type="ftr" sz="quarter" idx="11"/>
          </p:nvPr>
        </p:nvSpPr>
        <p:spPr/>
        <p:txBody>
          <a:bodyPr/>
          <a:lstStyle/>
          <a:p>
            <a:pPr>
              <a:defRPr/>
            </a:pPr>
            <a:r>
              <a:rPr lang="en-US" smtClean="0"/>
              <a:t>tnthiani@gmail.com </a:t>
            </a:r>
            <a:endParaRPr lang="en-NZ"/>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SPINA BIFIDA</a:t>
            </a:r>
            <a:endParaRPr lang="en-US" dirty="0"/>
          </a:p>
        </p:txBody>
      </p:sp>
      <p:sp>
        <p:nvSpPr>
          <p:cNvPr id="3" name="Content Placeholder 2"/>
          <p:cNvSpPr>
            <a:spLocks noGrp="1"/>
          </p:cNvSpPr>
          <p:nvPr>
            <p:ph sz="quarter" idx="1"/>
          </p:nvPr>
        </p:nvSpPr>
        <p:spPr/>
        <p:txBody>
          <a:bodyPr/>
          <a:lstStyle/>
          <a:p>
            <a:r>
              <a:rPr lang="en-US" dirty="0" smtClean="0"/>
              <a:t>Incontinence (Urinary and Bowel) - The nerves travelling through the spinal cord also supply the bladder and bowel, ensuring the muscles within these organs can contract to contain urine and stools within the body</a:t>
            </a:r>
          </a:p>
          <a:p>
            <a:r>
              <a:rPr lang="en-US" dirty="0" smtClean="0"/>
              <a:t>As a result, most children born with Spina Bifida will experience some degree of urinary and bowel incontinence</a:t>
            </a:r>
            <a:endParaRPr lang="en-US" dirty="0"/>
          </a:p>
        </p:txBody>
      </p:sp>
      <p:sp>
        <p:nvSpPr>
          <p:cNvPr id="4" name="Date Placeholder 3"/>
          <p:cNvSpPr>
            <a:spLocks noGrp="1"/>
          </p:cNvSpPr>
          <p:nvPr>
            <p:ph type="dt" sz="half" idx="10"/>
          </p:nvPr>
        </p:nvSpPr>
        <p:spPr/>
        <p:txBody>
          <a:bodyPr/>
          <a:lstStyle/>
          <a:p>
            <a:pPr>
              <a:defRPr/>
            </a:pPr>
            <a:fld id="{94EE18D3-5D7A-4B46-8064-E0BB6471457C}" type="datetime1">
              <a:rPr lang="en-NZ" smtClean="0"/>
              <a:pPr>
                <a:defRPr/>
              </a:pPr>
              <a:t>5/10/2021</a:t>
            </a:fld>
            <a:endParaRPr lang="en-NZ"/>
          </a:p>
        </p:txBody>
      </p:sp>
      <p:sp>
        <p:nvSpPr>
          <p:cNvPr id="5" name="Footer Placeholder 4"/>
          <p:cNvSpPr>
            <a:spLocks noGrp="1"/>
          </p:cNvSpPr>
          <p:nvPr>
            <p:ph type="ftr" sz="quarter" idx="11"/>
          </p:nvPr>
        </p:nvSpPr>
        <p:spPr/>
        <p:txBody>
          <a:bodyPr/>
          <a:lstStyle/>
          <a:p>
            <a:pPr>
              <a:defRPr/>
            </a:pPr>
            <a:r>
              <a:rPr lang="en-US" smtClean="0"/>
              <a:t>tnthiani@gmail.com </a:t>
            </a:r>
            <a:endParaRPr lang="en-NZ"/>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SPINA BIFIDA</a:t>
            </a:r>
            <a:endParaRPr lang="en-US" dirty="0"/>
          </a:p>
        </p:txBody>
      </p:sp>
      <p:sp>
        <p:nvSpPr>
          <p:cNvPr id="3" name="Content Placeholder 2"/>
          <p:cNvSpPr>
            <a:spLocks noGrp="1"/>
          </p:cNvSpPr>
          <p:nvPr>
            <p:ph sz="quarter" idx="1"/>
          </p:nvPr>
        </p:nvSpPr>
        <p:spPr/>
        <p:txBody>
          <a:bodyPr/>
          <a:lstStyle/>
          <a:p>
            <a:r>
              <a:rPr lang="en-US" dirty="0" smtClean="0"/>
              <a:t>Other associated complications:-</a:t>
            </a:r>
          </a:p>
          <a:p>
            <a:r>
              <a:rPr lang="en-US" dirty="0" smtClean="0"/>
              <a:t>Osteoporosis:- due to the decreased level of activities of many of these individuals this will ultimately cause a decrease in bone density that will put them at risk for fractures</a:t>
            </a:r>
          </a:p>
          <a:p>
            <a:r>
              <a:rPr lang="en-US" dirty="0" smtClean="0"/>
              <a:t>Obesity:- due to decreased activity and sedentary lifestyle</a:t>
            </a:r>
          </a:p>
          <a:p>
            <a:r>
              <a:rPr lang="en-US" dirty="0" smtClean="0"/>
              <a:t>Pressure Ulcer:- these occur due to the altered sensation an individual may experience from the neurological deficit</a:t>
            </a:r>
            <a:endParaRPr lang="en-US" dirty="0"/>
          </a:p>
        </p:txBody>
      </p:sp>
      <p:sp>
        <p:nvSpPr>
          <p:cNvPr id="4" name="Date Placeholder 3"/>
          <p:cNvSpPr>
            <a:spLocks noGrp="1"/>
          </p:cNvSpPr>
          <p:nvPr>
            <p:ph type="dt" sz="half" idx="10"/>
          </p:nvPr>
        </p:nvSpPr>
        <p:spPr/>
        <p:txBody>
          <a:bodyPr/>
          <a:lstStyle/>
          <a:p>
            <a:pPr>
              <a:defRPr/>
            </a:pPr>
            <a:fld id="{94EE18D3-5D7A-4B46-8064-E0BB6471457C}" type="datetime1">
              <a:rPr lang="en-NZ" smtClean="0"/>
              <a:pPr>
                <a:defRPr/>
              </a:pPr>
              <a:t>5/10/2021</a:t>
            </a:fld>
            <a:endParaRPr lang="en-NZ"/>
          </a:p>
        </p:txBody>
      </p:sp>
      <p:sp>
        <p:nvSpPr>
          <p:cNvPr id="5" name="Footer Placeholder 4"/>
          <p:cNvSpPr>
            <a:spLocks noGrp="1"/>
          </p:cNvSpPr>
          <p:nvPr>
            <p:ph type="ftr" sz="quarter" idx="11"/>
          </p:nvPr>
        </p:nvSpPr>
        <p:spPr/>
        <p:txBody>
          <a:bodyPr/>
          <a:lstStyle/>
          <a:p>
            <a:pPr>
              <a:defRPr/>
            </a:pPr>
            <a:r>
              <a:rPr lang="en-US" smtClean="0"/>
              <a:t>tnthiani@gmail.com </a:t>
            </a:r>
            <a:endParaRPr lang="en-NZ"/>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SPINA BIFIDA</a:t>
            </a:r>
            <a:endParaRPr lang="en-US" dirty="0"/>
          </a:p>
        </p:txBody>
      </p:sp>
      <p:sp>
        <p:nvSpPr>
          <p:cNvPr id="3" name="Content Placeholder 2"/>
          <p:cNvSpPr>
            <a:spLocks noGrp="1"/>
          </p:cNvSpPr>
          <p:nvPr>
            <p:ph sz="quarter" idx="1"/>
          </p:nvPr>
        </p:nvSpPr>
        <p:spPr/>
        <p:txBody>
          <a:bodyPr/>
          <a:lstStyle/>
          <a:p>
            <a:r>
              <a:rPr lang="en-US" dirty="0" smtClean="0"/>
              <a:t>The rehabilitation goals depends with the type of spina bifida</a:t>
            </a:r>
          </a:p>
          <a:p>
            <a:r>
              <a:rPr lang="en-US" dirty="0" smtClean="0"/>
              <a:t>Due to the fact that spina bifida presents mostly with lower limb problems the role of a Physiotherapist is to maintain ROM, muscle strength, mobility and ambulation &amp; teach caregiver about position &amp; handling </a:t>
            </a:r>
          </a:p>
          <a:p>
            <a:r>
              <a:rPr lang="en-US" dirty="0" smtClean="0"/>
              <a:t>The Occupational therapist will train the child in performance of ADLs e.g. dressing, grooming</a:t>
            </a:r>
            <a:endParaRPr lang="en-US" dirty="0"/>
          </a:p>
        </p:txBody>
      </p:sp>
      <p:sp>
        <p:nvSpPr>
          <p:cNvPr id="4" name="Date Placeholder 3"/>
          <p:cNvSpPr>
            <a:spLocks noGrp="1"/>
          </p:cNvSpPr>
          <p:nvPr>
            <p:ph type="dt" sz="half" idx="10"/>
          </p:nvPr>
        </p:nvSpPr>
        <p:spPr/>
        <p:txBody>
          <a:bodyPr/>
          <a:lstStyle/>
          <a:p>
            <a:pPr>
              <a:defRPr/>
            </a:pPr>
            <a:fld id="{94EE18D3-5D7A-4B46-8064-E0BB6471457C}" type="datetime1">
              <a:rPr lang="en-NZ" smtClean="0"/>
              <a:pPr>
                <a:defRPr/>
              </a:pPr>
              <a:t>5/10/2021</a:t>
            </a:fld>
            <a:endParaRPr lang="en-NZ"/>
          </a:p>
        </p:txBody>
      </p:sp>
      <p:sp>
        <p:nvSpPr>
          <p:cNvPr id="5" name="Footer Placeholder 4"/>
          <p:cNvSpPr>
            <a:spLocks noGrp="1"/>
          </p:cNvSpPr>
          <p:nvPr>
            <p:ph type="ftr" sz="quarter" idx="11"/>
          </p:nvPr>
        </p:nvSpPr>
        <p:spPr/>
        <p:txBody>
          <a:bodyPr/>
          <a:lstStyle/>
          <a:p>
            <a:pPr>
              <a:defRPr/>
            </a:pPr>
            <a:r>
              <a:rPr lang="en-US" smtClean="0"/>
              <a:t>tnthiani@gmail.com </a:t>
            </a:r>
            <a:endParaRPr lang="en-NZ"/>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SPINA BIFIDA</a:t>
            </a:r>
            <a:endParaRPr lang="en-US" dirty="0"/>
          </a:p>
        </p:txBody>
      </p:sp>
      <p:sp>
        <p:nvSpPr>
          <p:cNvPr id="3" name="Content Placeholder 2"/>
          <p:cNvSpPr>
            <a:spLocks noGrp="1"/>
          </p:cNvSpPr>
          <p:nvPr>
            <p:ph sz="quarter" idx="1"/>
          </p:nvPr>
        </p:nvSpPr>
        <p:spPr/>
        <p:txBody>
          <a:bodyPr/>
          <a:lstStyle/>
          <a:p>
            <a:r>
              <a:rPr lang="en-US" dirty="0" smtClean="0"/>
              <a:t>Due to their flaccid state, children with spina bifida have problems with feeding and swallowing which in rehabilitation is the role of a speech &amp; language therapist</a:t>
            </a:r>
          </a:p>
          <a:p>
            <a:r>
              <a:rPr lang="en-US" dirty="0" smtClean="0"/>
              <a:t>The role of an orthopedic technologist is the provision of ambulatory aids &amp; orthotics </a:t>
            </a:r>
          </a:p>
          <a:p>
            <a:r>
              <a:rPr lang="en-US" dirty="0" smtClean="0"/>
              <a:t>The role of a psychologist is to counsel the relatives about the rehabilitation outcomes &amp; prognosis of the condition </a:t>
            </a:r>
            <a:endParaRPr lang="en-US" dirty="0"/>
          </a:p>
        </p:txBody>
      </p:sp>
      <p:sp>
        <p:nvSpPr>
          <p:cNvPr id="4" name="Date Placeholder 3"/>
          <p:cNvSpPr>
            <a:spLocks noGrp="1"/>
          </p:cNvSpPr>
          <p:nvPr>
            <p:ph type="dt" sz="half" idx="10"/>
          </p:nvPr>
        </p:nvSpPr>
        <p:spPr/>
        <p:txBody>
          <a:bodyPr/>
          <a:lstStyle/>
          <a:p>
            <a:pPr>
              <a:defRPr/>
            </a:pPr>
            <a:fld id="{94EE18D3-5D7A-4B46-8064-E0BB6471457C}" type="datetime1">
              <a:rPr lang="en-NZ" smtClean="0"/>
              <a:pPr>
                <a:defRPr/>
              </a:pPr>
              <a:t>5/10/2021</a:t>
            </a:fld>
            <a:endParaRPr lang="en-NZ"/>
          </a:p>
        </p:txBody>
      </p:sp>
      <p:sp>
        <p:nvSpPr>
          <p:cNvPr id="5" name="Footer Placeholder 4"/>
          <p:cNvSpPr>
            <a:spLocks noGrp="1"/>
          </p:cNvSpPr>
          <p:nvPr>
            <p:ph type="ftr" sz="quarter" idx="11"/>
          </p:nvPr>
        </p:nvSpPr>
        <p:spPr/>
        <p:txBody>
          <a:bodyPr/>
          <a:lstStyle/>
          <a:p>
            <a:pPr>
              <a:defRPr/>
            </a:pPr>
            <a:r>
              <a:rPr lang="en-US" smtClean="0"/>
              <a:t>tnthiani@gmail.com </a:t>
            </a:r>
            <a:endParaRPr lang="en-NZ"/>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STROKE/ CEREBRAL VASCULAR ACCIDENT </a:t>
            </a:r>
            <a:endParaRPr lang="en-US" dirty="0"/>
          </a:p>
        </p:txBody>
      </p:sp>
      <p:sp>
        <p:nvSpPr>
          <p:cNvPr id="3" name="Content Placeholder 2"/>
          <p:cNvSpPr>
            <a:spLocks noGrp="1"/>
          </p:cNvSpPr>
          <p:nvPr>
            <p:ph sz="quarter" idx="1"/>
          </p:nvPr>
        </p:nvSpPr>
        <p:spPr/>
        <p:txBody>
          <a:bodyPr/>
          <a:lstStyle/>
          <a:p>
            <a:r>
              <a:rPr lang="en-US" b="1" dirty="0" smtClean="0"/>
              <a:t>Transient ischaemic attack (TIA)- </a:t>
            </a:r>
            <a:r>
              <a:rPr lang="en-US" dirty="0" smtClean="0"/>
              <a:t>is sometimes referred to as a mini stroke</a:t>
            </a:r>
          </a:p>
          <a:p>
            <a:r>
              <a:rPr lang="en-US" dirty="0" smtClean="0"/>
              <a:t>It causes temporary symptoms similar to those of a stroke </a:t>
            </a:r>
          </a:p>
          <a:p>
            <a:r>
              <a:rPr lang="en-US" dirty="0" smtClean="0"/>
              <a:t>It also occurs when there is interruption to brain perfusion</a:t>
            </a:r>
          </a:p>
          <a:p>
            <a:r>
              <a:rPr lang="en-US" dirty="0" smtClean="0"/>
              <a:t>It does not cause permanent brain damage as blood supply is usually restored through collateral circulation in the circle of willis</a:t>
            </a:r>
          </a:p>
          <a:p>
            <a:endParaRPr lang="en-US" dirty="0" smtClean="0"/>
          </a:p>
        </p:txBody>
      </p:sp>
      <p:sp>
        <p:nvSpPr>
          <p:cNvPr id="4" name="Date Placeholder 3"/>
          <p:cNvSpPr>
            <a:spLocks noGrp="1"/>
          </p:cNvSpPr>
          <p:nvPr>
            <p:ph type="dt" sz="half" idx="10"/>
          </p:nvPr>
        </p:nvSpPr>
        <p:spPr/>
        <p:txBody>
          <a:bodyPr/>
          <a:lstStyle/>
          <a:p>
            <a:pPr>
              <a:defRPr/>
            </a:pPr>
            <a:fld id="{94EE18D3-5D7A-4B46-8064-E0BB6471457C}" type="datetime1">
              <a:rPr lang="en-NZ" smtClean="0"/>
              <a:pPr>
                <a:defRPr/>
              </a:pPr>
              <a:t>5/10/2021</a:t>
            </a:fld>
            <a:endParaRPr lang="en-NZ" dirty="0"/>
          </a:p>
        </p:txBody>
      </p:sp>
      <p:sp>
        <p:nvSpPr>
          <p:cNvPr id="5" name="Footer Placeholder 4"/>
          <p:cNvSpPr>
            <a:spLocks noGrp="1"/>
          </p:cNvSpPr>
          <p:nvPr>
            <p:ph type="ftr" sz="quarter" idx="11"/>
          </p:nvPr>
        </p:nvSpPr>
        <p:spPr/>
        <p:txBody>
          <a:bodyPr/>
          <a:lstStyle/>
          <a:p>
            <a:pPr>
              <a:defRPr/>
            </a:pPr>
            <a:r>
              <a:rPr lang="en-US" dirty="0" smtClean="0"/>
              <a:t>tnthiani@gmail.com </a:t>
            </a:r>
            <a:endParaRPr lang="en-NZ"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STROKE/ CEREBRAL VASCULAR ACCIDENT </a:t>
            </a:r>
            <a:endParaRPr lang="en-US" dirty="0"/>
          </a:p>
        </p:txBody>
      </p:sp>
      <p:sp>
        <p:nvSpPr>
          <p:cNvPr id="4" name="Date Placeholder 3"/>
          <p:cNvSpPr>
            <a:spLocks noGrp="1"/>
          </p:cNvSpPr>
          <p:nvPr>
            <p:ph type="dt" sz="half" idx="10"/>
          </p:nvPr>
        </p:nvSpPr>
        <p:spPr/>
        <p:txBody>
          <a:bodyPr/>
          <a:lstStyle/>
          <a:p>
            <a:pPr>
              <a:defRPr/>
            </a:pPr>
            <a:fld id="{94EE18D3-5D7A-4B46-8064-E0BB6471457C}" type="datetime1">
              <a:rPr lang="en-NZ" smtClean="0"/>
              <a:pPr>
                <a:defRPr/>
              </a:pPr>
              <a:t>5/10/2021</a:t>
            </a:fld>
            <a:endParaRPr lang="en-NZ" dirty="0"/>
          </a:p>
        </p:txBody>
      </p:sp>
      <p:sp>
        <p:nvSpPr>
          <p:cNvPr id="5" name="Footer Placeholder 4"/>
          <p:cNvSpPr>
            <a:spLocks noGrp="1"/>
          </p:cNvSpPr>
          <p:nvPr>
            <p:ph type="ftr" sz="quarter" idx="11"/>
          </p:nvPr>
        </p:nvSpPr>
        <p:spPr/>
        <p:txBody>
          <a:bodyPr/>
          <a:lstStyle/>
          <a:p>
            <a:pPr>
              <a:defRPr/>
            </a:pPr>
            <a:r>
              <a:rPr lang="en-US" dirty="0" smtClean="0"/>
              <a:t>tnthiani@gmail.com </a:t>
            </a:r>
            <a:endParaRPr lang="en-NZ" dirty="0"/>
          </a:p>
        </p:txBody>
      </p:sp>
      <p:pic>
        <p:nvPicPr>
          <p:cNvPr id="1026" name="Picture 2" descr="C:\Users\PHYSIO\Desktop\1.jpg"/>
          <p:cNvPicPr>
            <a:picLocks noGrp="1" noChangeAspect="1" noChangeArrowheads="1"/>
          </p:cNvPicPr>
          <p:nvPr>
            <p:ph sz="quarter" idx="1"/>
          </p:nvPr>
        </p:nvPicPr>
        <p:blipFill>
          <a:blip r:embed="rId2"/>
          <a:srcRect/>
          <a:stretch>
            <a:fillRect/>
          </a:stretch>
        </p:blipFill>
        <p:spPr bwMode="auto">
          <a:xfrm>
            <a:off x="609600" y="1600200"/>
            <a:ext cx="8153399" cy="44958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STROKE/ CEREBRAL VASCULAR ACCIDENT – CT scans </a:t>
            </a:r>
            <a:endParaRPr lang="en-US" dirty="0"/>
          </a:p>
        </p:txBody>
      </p:sp>
      <p:sp>
        <p:nvSpPr>
          <p:cNvPr id="4" name="Date Placeholder 3"/>
          <p:cNvSpPr>
            <a:spLocks noGrp="1"/>
          </p:cNvSpPr>
          <p:nvPr>
            <p:ph type="dt" sz="half" idx="10"/>
          </p:nvPr>
        </p:nvSpPr>
        <p:spPr/>
        <p:txBody>
          <a:bodyPr/>
          <a:lstStyle/>
          <a:p>
            <a:pPr>
              <a:defRPr/>
            </a:pPr>
            <a:fld id="{94EE18D3-5D7A-4B46-8064-E0BB6471457C}" type="datetime1">
              <a:rPr lang="en-NZ" smtClean="0"/>
              <a:pPr>
                <a:defRPr/>
              </a:pPr>
              <a:t>5/10/2021</a:t>
            </a:fld>
            <a:endParaRPr lang="en-NZ" dirty="0"/>
          </a:p>
        </p:txBody>
      </p:sp>
      <p:sp>
        <p:nvSpPr>
          <p:cNvPr id="5" name="Footer Placeholder 4"/>
          <p:cNvSpPr>
            <a:spLocks noGrp="1"/>
          </p:cNvSpPr>
          <p:nvPr>
            <p:ph type="ftr" sz="quarter" idx="11"/>
          </p:nvPr>
        </p:nvSpPr>
        <p:spPr/>
        <p:txBody>
          <a:bodyPr/>
          <a:lstStyle/>
          <a:p>
            <a:pPr>
              <a:defRPr/>
            </a:pPr>
            <a:r>
              <a:rPr lang="en-US" dirty="0" smtClean="0"/>
              <a:t>tnthiani@gmail.com </a:t>
            </a:r>
            <a:endParaRPr lang="en-NZ" dirty="0"/>
          </a:p>
        </p:txBody>
      </p:sp>
      <p:pic>
        <p:nvPicPr>
          <p:cNvPr id="2050" name="Picture 2" descr="C:\Users\PHYSIO\Desktop\Figure-13.png"/>
          <p:cNvPicPr>
            <a:picLocks noGrp="1" noChangeAspect="1" noChangeArrowheads="1"/>
          </p:cNvPicPr>
          <p:nvPr>
            <p:ph sz="quarter" idx="1"/>
          </p:nvPr>
        </p:nvPicPr>
        <p:blipFill>
          <a:blip r:embed="rId2"/>
          <a:srcRect/>
          <a:stretch>
            <a:fillRect/>
          </a:stretch>
        </p:blipFill>
        <p:spPr bwMode="auto">
          <a:xfrm>
            <a:off x="381000" y="1600200"/>
            <a:ext cx="8458200" cy="44958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STROKE/ CEREBRAL VASCULAR ACCIDENT </a:t>
            </a:r>
            <a:endParaRPr lang="en-US" dirty="0"/>
          </a:p>
        </p:txBody>
      </p:sp>
      <p:sp>
        <p:nvSpPr>
          <p:cNvPr id="3" name="Content Placeholder 2"/>
          <p:cNvSpPr>
            <a:spLocks noGrp="1"/>
          </p:cNvSpPr>
          <p:nvPr>
            <p:ph sz="quarter" idx="1"/>
          </p:nvPr>
        </p:nvSpPr>
        <p:spPr/>
        <p:txBody>
          <a:bodyPr/>
          <a:lstStyle/>
          <a:p>
            <a:r>
              <a:rPr lang="en-US" dirty="0" smtClean="0"/>
              <a:t>Signs and symptoms of stroke include:-</a:t>
            </a:r>
          </a:p>
          <a:p>
            <a:r>
              <a:rPr lang="en-US" dirty="0" smtClean="0"/>
              <a:t>F- paralysis and drooping of one side of the face</a:t>
            </a:r>
          </a:p>
          <a:p>
            <a:r>
              <a:rPr lang="en-US" dirty="0" smtClean="0"/>
              <a:t>A- unable to use or paralysis of one arm</a:t>
            </a:r>
          </a:p>
          <a:p>
            <a:r>
              <a:rPr lang="en-US" dirty="0" smtClean="0"/>
              <a:t>S- speech may be slurred or absent </a:t>
            </a:r>
          </a:p>
          <a:p>
            <a:r>
              <a:rPr lang="en-US" dirty="0" smtClean="0"/>
              <a:t>T- if you observe the above signs, its time to refer the patient for medical attention </a:t>
            </a:r>
            <a:endParaRPr lang="en-US" dirty="0"/>
          </a:p>
        </p:txBody>
      </p:sp>
      <p:sp>
        <p:nvSpPr>
          <p:cNvPr id="4" name="Date Placeholder 3"/>
          <p:cNvSpPr>
            <a:spLocks noGrp="1"/>
          </p:cNvSpPr>
          <p:nvPr>
            <p:ph type="dt" sz="half" idx="10"/>
          </p:nvPr>
        </p:nvSpPr>
        <p:spPr/>
        <p:txBody>
          <a:bodyPr/>
          <a:lstStyle/>
          <a:p>
            <a:pPr>
              <a:defRPr/>
            </a:pPr>
            <a:fld id="{94EE18D3-5D7A-4B46-8064-E0BB6471457C}" type="datetime1">
              <a:rPr lang="en-NZ" smtClean="0"/>
              <a:pPr>
                <a:defRPr/>
              </a:pPr>
              <a:t>5/10/2021</a:t>
            </a:fld>
            <a:endParaRPr lang="en-NZ" dirty="0"/>
          </a:p>
        </p:txBody>
      </p:sp>
      <p:sp>
        <p:nvSpPr>
          <p:cNvPr id="5" name="Footer Placeholder 4"/>
          <p:cNvSpPr>
            <a:spLocks noGrp="1"/>
          </p:cNvSpPr>
          <p:nvPr>
            <p:ph type="ftr" sz="quarter" idx="11"/>
          </p:nvPr>
        </p:nvSpPr>
        <p:spPr/>
        <p:txBody>
          <a:bodyPr/>
          <a:lstStyle/>
          <a:p>
            <a:pPr>
              <a:defRPr/>
            </a:pPr>
            <a:r>
              <a:rPr lang="en-US" dirty="0" smtClean="0"/>
              <a:t>tnthiani@gmail.com </a:t>
            </a:r>
            <a:endParaRPr lang="en-NZ"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EP PPP theme">
  <a:themeElements>
    <a:clrScheme name="Custom 4">
      <a:dk1>
        <a:sysClr val="windowText" lastClr="000000"/>
      </a:dk1>
      <a:lt1>
        <a:sysClr val="window" lastClr="FFFFFF"/>
      </a:lt1>
      <a:dk2>
        <a:srgbClr val="04617B"/>
      </a:dk2>
      <a:lt2>
        <a:srgbClr val="6ADAFA"/>
      </a:lt2>
      <a:accent1>
        <a:srgbClr val="59A9F2"/>
      </a:accent1>
      <a:accent2>
        <a:srgbClr val="FF9900"/>
      </a:accent2>
      <a:accent3>
        <a:srgbClr val="0070C0"/>
      </a:accent3>
      <a:accent4>
        <a:srgbClr val="FF9900"/>
      </a:accent4>
      <a:accent5>
        <a:srgbClr val="0070C0"/>
      </a:accent5>
      <a:accent6>
        <a:srgbClr val="FF9900"/>
      </a:accent6>
      <a:hlink>
        <a:srgbClr val="00B0F0"/>
      </a:hlink>
      <a:folHlink>
        <a:srgbClr val="FF990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SEP PPP theme</Template>
  <TotalTime>284</TotalTime>
  <Words>2314</Words>
  <Application>Microsoft Office PowerPoint</Application>
  <PresentationFormat>On-screen Show (4:3)</PresentationFormat>
  <Paragraphs>366</Paragraphs>
  <Slides>54</Slides>
  <Notes>0</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SEP PPP theme</vt:lpstr>
      <vt:lpstr>REHABILITATION TECHNIQUES (REH-303)</vt:lpstr>
      <vt:lpstr>STROKE/ CEREBRAL VASCULAR ACCIDENT </vt:lpstr>
      <vt:lpstr>STROKE/ CEREBRAL VASCULAR ACCIDENT </vt:lpstr>
      <vt:lpstr>STROKE/ CEREBRAL VASCULAR ACCIDENT </vt:lpstr>
      <vt:lpstr>STROKE/ CEREBRAL VASCULAR ACCIDENT </vt:lpstr>
      <vt:lpstr>STROKE/ CEREBRAL VASCULAR ACCIDENT </vt:lpstr>
      <vt:lpstr>STROKE/ CEREBRAL VASCULAR ACCIDENT </vt:lpstr>
      <vt:lpstr>STROKE/ CEREBRAL VASCULAR ACCIDENT – CT scans </vt:lpstr>
      <vt:lpstr>STROKE/ CEREBRAL VASCULAR ACCIDENT </vt:lpstr>
      <vt:lpstr>STROKE/ CEREBRAL VASCULAR ACCIDENT </vt:lpstr>
      <vt:lpstr>STROKE/ CEREBRAL VASCULAR ACCIDENT </vt:lpstr>
      <vt:lpstr>STROKE/ CEREBRAL VASCULAR ACCIDENT </vt:lpstr>
      <vt:lpstr>STROKE/ CEREBRAL VASCULAR ACCIDENT </vt:lpstr>
      <vt:lpstr>STROKE/ CEREBRAL VASCULAR ACCIDENT </vt:lpstr>
      <vt:lpstr>STROKE/ CEREBRAL VASCULAR ACCIDENT </vt:lpstr>
      <vt:lpstr>STROKE/ CEREBRAL VASCULAR ACCIDENT </vt:lpstr>
      <vt:lpstr>STROKE/ CEREBRAL VASCULAR ACCIDENT </vt:lpstr>
      <vt:lpstr>STROKE/ CEREBRAL VASCULAR ACCIDENT </vt:lpstr>
      <vt:lpstr>CEREBRAL PALSY </vt:lpstr>
      <vt:lpstr>CEREBRAL PALSY </vt:lpstr>
      <vt:lpstr>CEREBRAL PALSY </vt:lpstr>
      <vt:lpstr>CEREBRAL PALSY </vt:lpstr>
      <vt:lpstr>CEREBRAL PALSY </vt:lpstr>
      <vt:lpstr>CEREBRAL PALSY </vt:lpstr>
      <vt:lpstr>CEREBRAL PALSY </vt:lpstr>
      <vt:lpstr>CEREBRAL PALSY </vt:lpstr>
      <vt:lpstr>CEREBRAL PALSY </vt:lpstr>
      <vt:lpstr>CEREBRAL PALSY </vt:lpstr>
      <vt:lpstr>CEREBRAL PALSY </vt:lpstr>
      <vt:lpstr>CEREBRAL PALSY </vt:lpstr>
      <vt:lpstr>CEREBRAL PALSY </vt:lpstr>
      <vt:lpstr>CEREBRAL PALSY </vt:lpstr>
      <vt:lpstr>CEREBRAL PALSY </vt:lpstr>
      <vt:lpstr>CEREBRAL PALSY </vt:lpstr>
      <vt:lpstr>CEREBRAL PALSY </vt:lpstr>
      <vt:lpstr>CEREBRAL PALSY </vt:lpstr>
      <vt:lpstr>CEREBRAL PALSY </vt:lpstr>
      <vt:lpstr>CEREBRAL PALSY </vt:lpstr>
      <vt:lpstr>CEREBRAL PALSY </vt:lpstr>
      <vt:lpstr>CEREBRAL PALSY </vt:lpstr>
      <vt:lpstr>SPINA BIFIDA </vt:lpstr>
      <vt:lpstr>SPINA BIFIDA</vt:lpstr>
      <vt:lpstr>SPINA BIFIDA</vt:lpstr>
      <vt:lpstr>SPINA BIFIDA</vt:lpstr>
      <vt:lpstr>SPINA BIFIDA</vt:lpstr>
      <vt:lpstr>SPINA BIFIDA</vt:lpstr>
      <vt:lpstr>SPINA BIFIDA</vt:lpstr>
      <vt:lpstr>SPINA BIFIDA</vt:lpstr>
      <vt:lpstr>SPINA BIFIDA</vt:lpstr>
      <vt:lpstr>SPINA BIFIDA</vt:lpstr>
      <vt:lpstr>SPINA BIFIDA</vt:lpstr>
      <vt:lpstr>SPINA BIFIDA</vt:lpstr>
      <vt:lpstr>SPINA BIFIDA</vt:lpstr>
      <vt:lpstr>SPINA BIFIDA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REHABILITATION TECHNIQUES</dc:title>
  <dc:creator>PHYSIO</dc:creator>
  <cp:lastModifiedBy>PHYSIO</cp:lastModifiedBy>
  <cp:revision>69</cp:revision>
  <dcterms:created xsi:type="dcterms:W3CDTF">2021-10-04T07:11:39Z</dcterms:created>
  <dcterms:modified xsi:type="dcterms:W3CDTF">2021-10-05T11:11:03Z</dcterms:modified>
</cp:coreProperties>
</file>