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9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6" r:id="rId34"/>
    <p:sldId id="289" r:id="rId35"/>
    <p:sldId id="294" r:id="rId36"/>
    <p:sldId id="290" r:id="rId37"/>
    <p:sldId id="295" r:id="rId38"/>
    <p:sldId id="299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B283-6D9A-4B77-82C6-A672664AB17D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BEA1F-7FB1-4EF0-B872-17BC4AE57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A3BC5C-2FBC-4DE8-A774-B4B84495863A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7E8672-29F0-415C-816D-3A677016AB0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BB50-D44A-4BCC-9092-8DC81639991D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5992-079F-4586-9722-0AB7F5E4A51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8D212-F7F1-4A13-A417-3FC6A093B0BC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B32A-6D10-4457-94D4-4559CDDF463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4B3D-B7F4-4B98-962C-67B98F1C797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D4116-B60E-4136-B421-F6DBF074F50A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865D93-8394-4493-9FAD-6A494B71061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A55321-57FE-4BCA-9AB5-4921C23F667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CB5E15-15D6-44DD-B3C2-C3CD9203D4C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010EB5-757D-492B-B1BD-738596CE6C4C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AC9DFD-401E-486D-9FF0-8F8C179DB7F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C484-8637-4BE3-B700-5F584EE3372E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6713-2B02-418B-A517-87BDFEFFCE3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03534-FA35-42B1-8517-90B46F408A81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443E64-B04C-4695-B73A-12A21115AAE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6BF47-912F-464B-964E-B1D55C479C3A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B0A6-9B6F-47B8-BC30-D1FFA01B900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B3BDCC-C00E-4E91-854A-33ED8BF7FAB4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FBCED49-0724-4641-9508-D752B3CD3D0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F80D95-2E54-4A2B-B78A-68765901658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4E65A0-446E-433E-9636-71475B44265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9" r:id="rId4"/>
    <p:sldLayoutId id="2147483920" r:id="rId5"/>
    <p:sldLayoutId id="2147483914" r:id="rId6"/>
    <p:sldLayoutId id="2147483921" r:id="rId7"/>
    <p:sldLayoutId id="2147483915" r:id="rId8"/>
    <p:sldLayoutId id="2147483922" r:id="rId9"/>
    <p:sldLayoutId id="2147483916" r:id="rId10"/>
    <p:sldLayoutId id="2147483923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REHABILITATION </a:t>
            </a:r>
            <a:r>
              <a:rPr lang="en-US" dirty="0" smtClean="0"/>
              <a:t>TECHNIQUES (REH-303)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M. NTHIANI BSC PT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Spinal cord injury is defined as traumatic damage to the spinal cord or nerves at the end of the spinal canal</a:t>
            </a:r>
          </a:p>
          <a:p>
            <a:r>
              <a:rPr lang="en-US" dirty="0" smtClean="0"/>
              <a:t>There are two types:- </a:t>
            </a:r>
          </a:p>
          <a:p>
            <a:r>
              <a:rPr lang="en-US" dirty="0" smtClean="0"/>
              <a:t>Incomplete Lesion:- not all the nerves are severed or the nerves are only slightly damaged. Recovery is possible, but never to the pre-injury level</a:t>
            </a:r>
          </a:p>
          <a:p>
            <a:r>
              <a:rPr lang="en-US" dirty="0" smtClean="0"/>
              <a:t>Complete lesion:- the nerves are severed and there is no motor or sensory function preserved of this point.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6ADFE-5C36-40D7-A6CA-E4C85A0885FE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Causes of spinal cord injuries include:- </a:t>
            </a:r>
          </a:p>
          <a:p>
            <a:r>
              <a:rPr lang="en-US" dirty="0" smtClean="0"/>
              <a:t>Motor Vehicle Accidents</a:t>
            </a:r>
          </a:p>
          <a:p>
            <a:r>
              <a:rPr lang="en-US" dirty="0" smtClean="0"/>
              <a:t>Falls </a:t>
            </a:r>
          </a:p>
          <a:p>
            <a:r>
              <a:rPr lang="en-US" dirty="0" smtClean="0"/>
              <a:t>Sport Injuries</a:t>
            </a:r>
          </a:p>
          <a:p>
            <a:r>
              <a:rPr lang="en-US" dirty="0" smtClean="0"/>
              <a:t>Violence</a:t>
            </a:r>
          </a:p>
          <a:p>
            <a:r>
              <a:rPr lang="en-US" dirty="0" smtClean="0"/>
              <a:t>Self-harm</a:t>
            </a:r>
          </a:p>
          <a:p>
            <a:r>
              <a:rPr lang="en-US" dirty="0" smtClean="0"/>
              <a:t>Work-related Accidents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5B920-CBA1-47CE-8A40-2D538A306CD1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High-Cervical Nerves (C1 – C4)</a:t>
            </a:r>
          </a:p>
          <a:p>
            <a:r>
              <a:rPr lang="en-US" dirty="0" smtClean="0"/>
              <a:t>Most severe of the spinal cord injury levels</a:t>
            </a:r>
          </a:p>
          <a:p>
            <a:r>
              <a:rPr lang="en-US" dirty="0" smtClean="0"/>
              <a:t>Paralysis in arms, hands, trunk and legs</a:t>
            </a:r>
          </a:p>
          <a:p>
            <a:r>
              <a:rPr lang="en-US" dirty="0" smtClean="0"/>
              <a:t>Patient may not be able to breathe on his or her own, cough, or control bowel or bladder movements.</a:t>
            </a:r>
          </a:p>
          <a:p>
            <a:r>
              <a:rPr lang="en-US" dirty="0" smtClean="0"/>
              <a:t>Ability to speak is sometimes impaired or reduced.</a:t>
            </a:r>
          </a:p>
          <a:p>
            <a:r>
              <a:rPr lang="en-US" dirty="0" smtClean="0"/>
              <a:t>When all four limbs are affected, this is called </a:t>
            </a:r>
            <a:r>
              <a:rPr lang="en-US" b="1" dirty="0" smtClean="0"/>
              <a:t>tetraplegia</a:t>
            </a:r>
            <a:r>
              <a:rPr lang="en-US" dirty="0" smtClean="0"/>
              <a:t> or </a:t>
            </a:r>
            <a:r>
              <a:rPr lang="en-US" b="1" dirty="0" smtClean="0"/>
              <a:t>quadriplegia.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B7ABE0-88E7-419C-92D3-BECF74A38A35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Low-Cervical Nerves (C5 – C8)</a:t>
            </a:r>
          </a:p>
          <a:p>
            <a:r>
              <a:rPr lang="en-US" dirty="0" smtClean="0"/>
              <a:t>Corresponding nerves control arms and hands</a:t>
            </a:r>
          </a:p>
          <a:p>
            <a:r>
              <a:rPr lang="en-US" dirty="0" smtClean="0"/>
              <a:t>A person with this level of injury may be able to breathe on their own and speak normally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D3F880-89F4-4234-B795-117C8C8C9F91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Thoracic Nerves (T1 – T5)</a:t>
            </a:r>
          </a:p>
          <a:p>
            <a:r>
              <a:rPr lang="en-US" dirty="0" smtClean="0"/>
              <a:t>Corresponding nerves affect muscles, upper chest, mid-back and abdominal muscles.</a:t>
            </a:r>
          </a:p>
          <a:p>
            <a:r>
              <a:rPr lang="en-US" dirty="0" smtClean="0"/>
              <a:t>Arm and hand function is usually normal.</a:t>
            </a:r>
          </a:p>
          <a:p>
            <a:r>
              <a:rPr lang="en-US" dirty="0" smtClean="0"/>
              <a:t>Injuries usually affect the trunk and legs(also known as </a:t>
            </a:r>
            <a:r>
              <a:rPr lang="en-US" b="1" dirty="0" smtClean="0"/>
              <a:t>paraplegia)</a:t>
            </a:r>
          </a:p>
          <a:p>
            <a:r>
              <a:rPr lang="en-US" dirty="0" smtClean="0"/>
              <a:t>Most likely use a manual wheelchair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317EDB-6A78-4218-A059-74C0FFCC15D0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Thoracic Nerves (T6 – T12)</a:t>
            </a:r>
          </a:p>
          <a:p>
            <a:r>
              <a:rPr lang="en-US" dirty="0" smtClean="0"/>
              <a:t>Nerves affect muscles of the trunk (abdominal and back muscles) depending on the level of injury</a:t>
            </a:r>
          </a:p>
          <a:p>
            <a:r>
              <a:rPr lang="en-US" dirty="0" smtClean="0"/>
              <a:t>Usually results in </a:t>
            </a:r>
            <a:r>
              <a:rPr lang="en-US" b="1" dirty="0" smtClean="0"/>
              <a:t>paraplegia</a:t>
            </a:r>
          </a:p>
          <a:p>
            <a:r>
              <a:rPr lang="en-US" dirty="0" smtClean="0"/>
              <a:t>Normal upper-body movement</a:t>
            </a:r>
          </a:p>
          <a:p>
            <a:r>
              <a:rPr lang="en-US" dirty="0" smtClean="0"/>
              <a:t>Fair to good ability to control and balance trunk while in the seated position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37DA09-5657-4233-9E1B-82C397385960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Lumbar Nerves (L1 – L5)</a:t>
            </a:r>
          </a:p>
          <a:p>
            <a:r>
              <a:rPr lang="en-US" dirty="0" smtClean="0"/>
              <a:t>Injuries generally result in some loss of function in the hips and legs</a:t>
            </a:r>
          </a:p>
          <a:p>
            <a:r>
              <a:rPr lang="en-US" dirty="0" smtClean="0"/>
              <a:t>Little or no voluntary control of bowel or bladder, but can manage on their own with special equipment</a:t>
            </a:r>
          </a:p>
          <a:p>
            <a:r>
              <a:rPr lang="en-US" dirty="0" smtClean="0"/>
              <a:t>Depending on strength in the legs, may need a wheelchair and may also walk with braces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FF6CA-7017-4CD4-968F-9E06F6B6F690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Sacral Nerves (S1 – S5)</a:t>
            </a:r>
          </a:p>
          <a:p>
            <a:r>
              <a:rPr lang="en-US" dirty="0" smtClean="0"/>
              <a:t>Injuries generally result in some loss of functioning the hips and legs</a:t>
            </a:r>
          </a:p>
          <a:p>
            <a:r>
              <a:rPr lang="en-US" dirty="0" smtClean="0"/>
              <a:t>Little or no voluntary control of bowel or bladder, but can manage on their own with special equipment</a:t>
            </a:r>
          </a:p>
          <a:p>
            <a:r>
              <a:rPr lang="en-US" dirty="0" smtClean="0"/>
              <a:t>Most likely will be able to walk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7D777C-4FE9-4716-85A8-D7DFD52F13E7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088FA6-61B9-4686-B838-33FBD44E1870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  <p:pic>
        <p:nvPicPr>
          <p:cNvPr id="11266" name="Picture 2" descr="C:\Users\PHYSIO\Desktop\IMG_2443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6962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Rehabilitations depends on the level of injury </a:t>
            </a:r>
          </a:p>
          <a:p>
            <a:r>
              <a:rPr lang="en-US" dirty="0" smtClean="0"/>
              <a:t>For tetraplegics/ quadriplegics, who are fully dependent, rehabilitation focuses on utilization of whatever function that is left to optimize some level of independence</a:t>
            </a:r>
          </a:p>
          <a:p>
            <a:r>
              <a:rPr lang="en-US" dirty="0" smtClean="0"/>
              <a:t>Those with ability to move their fingers can be helped by an electric wheelchair moveable using a joystick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864CC3-AB28-450F-9FDD-E51DA6369A15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Poliomyelitis or Polio is a virus infection of cranial nerve nuclei in the brain stem leading to temporary or permanent paralysis of muscles that they activate</a:t>
            </a:r>
          </a:p>
          <a:p>
            <a:r>
              <a:rPr lang="en-US" dirty="0" smtClean="0"/>
              <a:t>The virus affects children under 5 years of age</a:t>
            </a:r>
          </a:p>
          <a:p>
            <a:r>
              <a:rPr lang="en-US" dirty="0" smtClean="0"/>
              <a:t>Mode of transmission is mainly by fecal contamination route and by droplet infection</a:t>
            </a:r>
          </a:p>
          <a:p>
            <a:r>
              <a:rPr lang="en-US" dirty="0" smtClean="0"/>
              <a:t>Poliovirus is an Enterovirus that colonizes the GIT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254A34-CEC7-489D-963D-1BE3E8993ACE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Physiotherapy rehabilitation for high level paraplegic is concerned with training the use of a manual wheelchair</a:t>
            </a:r>
          </a:p>
          <a:p>
            <a:r>
              <a:rPr lang="en-US" dirty="0" smtClean="0"/>
              <a:t>The patient is also taught transfers from one surface to another e.g. from bed to wheelchair </a:t>
            </a:r>
          </a:p>
          <a:p>
            <a:r>
              <a:rPr lang="en-US" dirty="0" smtClean="0"/>
              <a:t>The occupational therapists also train them on ADLs &amp; environmental modifications/ adaptations </a:t>
            </a:r>
          </a:p>
          <a:p>
            <a:r>
              <a:rPr lang="en-US" dirty="0" smtClean="0"/>
              <a:t>The orthopedic technologists teaches the patient on usage and care of the wheelchair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ECE2C4-F35A-4DD6-A20E-404107FC20BF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low level paraplegics who can use walking braces, the Physiotherapy rehabilitation focuses on balance/ coordination, prescription of crutches &amp; ambulation gait patterns </a:t>
            </a:r>
          </a:p>
          <a:p>
            <a:r>
              <a:rPr lang="en-US" dirty="0" smtClean="0"/>
              <a:t>The occupational therapists also teaches the patient ADLs and environmental modifications </a:t>
            </a:r>
          </a:p>
          <a:p>
            <a:r>
              <a:rPr lang="en-US" dirty="0" smtClean="0"/>
              <a:t>The orthopedic technologists assists the patient in production of both axillary crutches &amp; lower limb braces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patients with sacral injuries whose impairments are bladder/bowel incontinence the role of rehabilitation is bladder/ bowel control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1026" name="Picture 2" descr="C:\Users\PHYSIO\Desktop\1_-ZraPMv-EpEkDdwqdRvQaA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4225" y="1719262"/>
            <a:ext cx="7810500" cy="425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head injury is any sort of injury to your brain, skull, or scalp</a:t>
            </a:r>
          </a:p>
          <a:p>
            <a:r>
              <a:rPr lang="en-US" dirty="0" smtClean="0"/>
              <a:t>This can range from a mild bump or bruise to a traumatic brain injury</a:t>
            </a:r>
          </a:p>
          <a:p>
            <a:r>
              <a:rPr lang="en-US" dirty="0" smtClean="0"/>
              <a:t>Common head injuries include concussions, skull fractures, and scalp wounds</a:t>
            </a:r>
          </a:p>
          <a:p>
            <a:r>
              <a:rPr lang="en-US" dirty="0" smtClean="0"/>
              <a:t>The consequences and treatments vary greatly, depending on what caused your head injury and how severe it 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Head injuries may be either closed or open</a:t>
            </a:r>
          </a:p>
          <a:p>
            <a:r>
              <a:rPr lang="en-US" dirty="0" smtClean="0"/>
              <a:t>A closed head injury is any injury that doesn’t break your skull</a:t>
            </a:r>
          </a:p>
          <a:p>
            <a:r>
              <a:rPr lang="en-US" dirty="0" smtClean="0"/>
              <a:t>An open (penetrating) head injury is one in which something breaks your scalp and skull and enters your brain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general, head injuries can be divided into two categories based on what causes them</a:t>
            </a:r>
          </a:p>
          <a:p>
            <a:r>
              <a:rPr lang="en-US" dirty="0" smtClean="0"/>
              <a:t>They can either be head injuries due to blows to the head or head injuries due to shaking</a:t>
            </a:r>
          </a:p>
          <a:p>
            <a:r>
              <a:rPr lang="en-US" dirty="0" smtClean="0"/>
              <a:t>Head injuries caused by shaking are most common in infants and small children, but they can occur any time you experience violent shaking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Head injuries caused by a blow to the head are usually associated with:-</a:t>
            </a:r>
          </a:p>
          <a:p>
            <a:r>
              <a:rPr lang="en-US" dirty="0" smtClean="0"/>
              <a:t>motor vehicle accidents, motorcycle accidents </a:t>
            </a:r>
          </a:p>
          <a:p>
            <a:r>
              <a:rPr lang="en-US" dirty="0" smtClean="0"/>
              <a:t>falls</a:t>
            </a:r>
          </a:p>
          <a:p>
            <a:r>
              <a:rPr lang="en-US" dirty="0" smtClean="0"/>
              <a:t>physical assaults</a:t>
            </a:r>
          </a:p>
          <a:p>
            <a:r>
              <a:rPr lang="en-US" dirty="0" smtClean="0"/>
              <a:t>sports-related accidents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Brain injuries can result in:-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hematoma</a:t>
            </a:r>
            <a:r>
              <a:rPr lang="en-US" dirty="0" smtClean="0"/>
              <a:t> is a collection, or clotting, of blood outside the blood vessels</a:t>
            </a:r>
          </a:p>
          <a:p>
            <a:r>
              <a:rPr lang="en-US" dirty="0" smtClean="0"/>
              <a:t>It can be very serious if a hematoma occurs in the brain </a:t>
            </a:r>
          </a:p>
          <a:p>
            <a:r>
              <a:rPr lang="en-US" dirty="0" smtClean="0"/>
              <a:t>The clotting can lead to pressure building up inside your skull</a:t>
            </a:r>
          </a:p>
          <a:p>
            <a:r>
              <a:rPr lang="en-US" dirty="0" smtClean="0"/>
              <a:t>This can cause you to lose consciousness or result in permanent brain damage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dirty="0" smtClean="0"/>
              <a:t> hemorrhage </a:t>
            </a:r>
            <a:r>
              <a:rPr lang="en-US" dirty="0" smtClean="0"/>
              <a:t>is uncontrolled bleeding</a:t>
            </a:r>
          </a:p>
          <a:p>
            <a:r>
              <a:rPr lang="en-US" dirty="0" smtClean="0"/>
              <a:t>There can be bleeding in the space around your brain, called subarachnoid hemorrhage, or bleeding within your brain tissue called intracerebral hemorrhage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diffuse axonal injury </a:t>
            </a:r>
            <a:r>
              <a:rPr lang="en-US" dirty="0" smtClean="0"/>
              <a:t>(sheer injury) is an injury to the brain that doesn’t cause bleeding but does damage the brain cells</a:t>
            </a:r>
          </a:p>
          <a:p>
            <a:r>
              <a:rPr lang="en-US" dirty="0" smtClean="0"/>
              <a:t>The damage to the brain cells results in them not being able to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course of the disease is divided into four stages:</a:t>
            </a:r>
          </a:p>
          <a:p>
            <a:r>
              <a:rPr lang="en-US" b="1" dirty="0" smtClean="0"/>
              <a:t>Prodromal Stage or Pre-Paralytic Stage</a:t>
            </a:r>
            <a:r>
              <a:rPr lang="en-US" dirty="0" smtClean="0"/>
              <a:t>- few hours to a few days and 1 to 3 days is the usual duration</a:t>
            </a:r>
          </a:p>
          <a:p>
            <a:r>
              <a:rPr lang="en-US" u="sng" dirty="0" smtClean="0"/>
              <a:t>Signs and Symptoms</a:t>
            </a:r>
          </a:p>
          <a:p>
            <a:r>
              <a:rPr lang="en-US" dirty="0" smtClean="0"/>
              <a:t>Headache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Malaise</a:t>
            </a:r>
          </a:p>
          <a:p>
            <a:r>
              <a:rPr lang="en-US" dirty="0" smtClean="0"/>
              <a:t>Slight Cough</a:t>
            </a:r>
          </a:p>
          <a:p>
            <a:r>
              <a:rPr lang="en-US" dirty="0" smtClean="0"/>
              <a:t>Diarrhea</a:t>
            </a:r>
          </a:p>
          <a:p>
            <a:r>
              <a:rPr lang="en-US" dirty="0" smtClean="0"/>
              <a:t>Backache</a:t>
            </a:r>
          </a:p>
          <a:p>
            <a:r>
              <a:rPr lang="en-US" dirty="0" smtClean="0"/>
              <a:t>Joint pains</a:t>
            </a:r>
          </a:p>
          <a:p>
            <a:r>
              <a:rPr lang="en-US" dirty="0" smtClean="0"/>
              <a:t>Pyrexia </a:t>
            </a:r>
          </a:p>
          <a:p>
            <a:r>
              <a:rPr lang="en-US" dirty="0" smtClean="0"/>
              <a:t>Mild neck stiffness</a:t>
            </a:r>
          </a:p>
          <a:p>
            <a:r>
              <a:rPr lang="en-US" dirty="0" smtClean="0"/>
              <a:t>Irritability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CFB3F-5672-4156-83E5-DEB60800EA9D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 </a:t>
            </a:r>
            <a:r>
              <a:rPr lang="en-US" b="1" dirty="0" smtClean="0"/>
              <a:t>concussion</a:t>
            </a:r>
            <a:r>
              <a:rPr lang="en-US" dirty="0" smtClean="0"/>
              <a:t> occurs when the impact on the head is severe enough to cause brain injury</a:t>
            </a:r>
          </a:p>
          <a:p>
            <a:r>
              <a:rPr lang="en-US" dirty="0" smtClean="0"/>
              <a:t>It’s thought to be the result of the brain hitting against the hard walls of your skull or the forces of sudden acceleration and deceleration</a:t>
            </a:r>
          </a:p>
          <a:p>
            <a:r>
              <a:rPr lang="en-US" dirty="0" smtClean="0"/>
              <a:t>Generally speaking, the loss of function associated with a concussion is temporary</a:t>
            </a:r>
          </a:p>
          <a:p>
            <a:r>
              <a:rPr lang="en-US" dirty="0" smtClean="0"/>
              <a:t>However, repeated concussions can eventually lead to permanent damage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brain injury can lead to </a:t>
            </a:r>
            <a:r>
              <a:rPr lang="en-US" b="1" dirty="0" smtClean="0"/>
              <a:t>edema</a:t>
            </a:r>
            <a:r>
              <a:rPr lang="en-US" dirty="0" smtClean="0"/>
              <a:t>, or swelling</a:t>
            </a:r>
          </a:p>
          <a:p>
            <a:r>
              <a:rPr lang="en-US" dirty="0" smtClean="0"/>
              <a:t>Many injuries cause swelling of the surrounding tissues, but it’s more serious when it occurs in your brain</a:t>
            </a:r>
          </a:p>
          <a:p>
            <a:r>
              <a:rPr lang="en-US" dirty="0" smtClean="0"/>
              <a:t>Your skull can’t stretch to accommodate the swelling</a:t>
            </a:r>
          </a:p>
          <a:p>
            <a:r>
              <a:rPr lang="en-US" dirty="0" smtClean="0"/>
              <a:t>This leads to pressure buildup in your brain, causing your brain to press against your skull- intracranial pressure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symptoms of a minor head injury include: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Lightheadedness</a:t>
            </a:r>
          </a:p>
          <a:p>
            <a:r>
              <a:rPr lang="en-US" dirty="0" smtClean="0"/>
              <a:t>A spinning sensation</a:t>
            </a:r>
          </a:p>
          <a:p>
            <a:r>
              <a:rPr lang="en-US" dirty="0" smtClean="0"/>
              <a:t>Mild confusion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Temporary ringing in the ears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4098" name="Picture 2" descr="C:\Users\PHYSIO\Desktop\fnins-13-00409-g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7620000" cy="4495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symptoms of a severe head injury include:-</a:t>
            </a:r>
          </a:p>
          <a:p>
            <a:r>
              <a:rPr lang="en-US" dirty="0" smtClean="0"/>
              <a:t>Loss of consciousness</a:t>
            </a:r>
          </a:p>
          <a:p>
            <a:r>
              <a:rPr lang="en-US" dirty="0" smtClean="0"/>
              <a:t>Seizures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Balance or coordination problems</a:t>
            </a:r>
          </a:p>
          <a:p>
            <a:r>
              <a:rPr lang="en-US" dirty="0" smtClean="0"/>
              <a:t>Serious disorientation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Inability to focus the eyes</a:t>
            </a:r>
          </a:p>
          <a:p>
            <a:r>
              <a:rPr lang="en-US" dirty="0" smtClean="0"/>
              <a:t>Abnormal eye movements</a:t>
            </a:r>
          </a:p>
          <a:p>
            <a:r>
              <a:rPr lang="en-US" dirty="0" smtClean="0"/>
              <a:t>Loss of muscle control</a:t>
            </a:r>
          </a:p>
          <a:p>
            <a:r>
              <a:rPr lang="en-US" dirty="0" smtClean="0"/>
              <a:t>Persistent or worsening headache</a:t>
            </a:r>
          </a:p>
          <a:p>
            <a:r>
              <a:rPr lang="en-US" dirty="0" smtClean="0"/>
              <a:t>Leaking of clear fluid from the ear or the nose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2050" name="Picture 2" descr="C:\Users\PHYSIO\Desktop\Types-of-Brain-Injuri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0"/>
            <a:ext cx="80772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of the first ways your doctor will assess your head injury is with the Glasgow Coma Scale (GCS)- (see next page)</a:t>
            </a:r>
          </a:p>
          <a:p>
            <a:r>
              <a:rPr lang="en-US" dirty="0" smtClean="0"/>
              <a:t>The GCS is a 15-point test that assesses your mental status</a:t>
            </a:r>
          </a:p>
          <a:p>
            <a:r>
              <a:rPr lang="en-US" dirty="0" smtClean="0"/>
              <a:t>A </a:t>
            </a:r>
            <a:r>
              <a:rPr lang="en-US" dirty="0" smtClean="0"/>
              <a:t>low</a:t>
            </a:r>
            <a:r>
              <a:rPr lang="en-US" dirty="0" smtClean="0"/>
              <a:t> </a:t>
            </a:r>
            <a:r>
              <a:rPr lang="en-US" dirty="0" smtClean="0"/>
              <a:t>GCS score </a:t>
            </a:r>
            <a:r>
              <a:rPr lang="en-US" dirty="0" smtClean="0"/>
              <a:t>indicates severe brain injury</a:t>
            </a:r>
            <a:endParaRPr lang="en-US" dirty="0" smtClean="0"/>
          </a:p>
          <a:p>
            <a:r>
              <a:rPr lang="en-US" dirty="0" smtClean="0"/>
              <a:t>CT Scan/ MRI are other ways of assessment of head </a:t>
            </a:r>
            <a:r>
              <a:rPr lang="en-US" dirty="0" smtClean="0"/>
              <a:t>injuries( next page- head CT scan of epidural hematoma)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3074" name="Picture 2" descr="C:\Users\PHYSIO\Desktop\gc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324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1026" name="Picture 2" descr="C:\Users\PHYSIO\Desktop\Head CT - enlarging epidural copy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1093" y="1600200"/>
            <a:ext cx="7356764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may be necessary to do emergency surgery to prevent further damage to your brain</a:t>
            </a:r>
          </a:p>
          <a:p>
            <a:r>
              <a:rPr lang="en-US" dirty="0" smtClean="0"/>
              <a:t>Doctor may need to operate to:-</a:t>
            </a:r>
          </a:p>
          <a:p>
            <a:r>
              <a:rPr lang="en-US" dirty="0" smtClean="0"/>
              <a:t>remove a hematoma</a:t>
            </a:r>
          </a:p>
          <a:p>
            <a:r>
              <a:rPr lang="en-US" dirty="0" smtClean="0"/>
              <a:t>repair your skull</a:t>
            </a:r>
          </a:p>
          <a:p>
            <a:r>
              <a:rPr lang="en-US" dirty="0" smtClean="0"/>
              <a:t>release some of the pressure in your skull</a:t>
            </a:r>
          </a:p>
          <a:p>
            <a:r>
              <a:rPr lang="en-US" dirty="0" smtClean="0"/>
              <a:t>If you’ve had a severe brain injury, you may be given anti-seizure medication </a:t>
            </a:r>
          </a:p>
          <a:p>
            <a:r>
              <a:rPr lang="en-US" dirty="0" smtClean="0"/>
              <a:t>You’re at risk for seizures in the week following your injury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course of the disease is divided into four stages:</a:t>
            </a:r>
          </a:p>
          <a:p>
            <a:r>
              <a:rPr lang="en-US" b="1" dirty="0" smtClean="0"/>
              <a:t>Prodromal Stage or Pre-Paralytic Stage</a:t>
            </a:r>
            <a:r>
              <a:rPr lang="en-US" dirty="0" smtClean="0"/>
              <a:t>- few hours to a few days and 1 to 3 days is the usual duration</a:t>
            </a:r>
          </a:p>
          <a:p>
            <a:r>
              <a:rPr lang="en-US" u="sng" dirty="0" smtClean="0"/>
              <a:t>Signs and Symptoms</a:t>
            </a:r>
          </a:p>
          <a:p>
            <a:r>
              <a:rPr lang="en-US" dirty="0" smtClean="0"/>
              <a:t>Headache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Malaise</a:t>
            </a:r>
          </a:p>
          <a:p>
            <a:r>
              <a:rPr lang="en-US" dirty="0" smtClean="0"/>
              <a:t>Slight Cough</a:t>
            </a:r>
          </a:p>
          <a:p>
            <a:r>
              <a:rPr lang="en-US" dirty="0" smtClean="0"/>
              <a:t>Diarrhea</a:t>
            </a:r>
          </a:p>
          <a:p>
            <a:r>
              <a:rPr lang="en-US" dirty="0" smtClean="0"/>
              <a:t>Backache</a:t>
            </a:r>
          </a:p>
          <a:p>
            <a:r>
              <a:rPr lang="en-US" dirty="0" smtClean="0"/>
              <a:t>Joint pains</a:t>
            </a:r>
          </a:p>
          <a:p>
            <a:r>
              <a:rPr lang="en-US" dirty="0" smtClean="0"/>
              <a:t>Pyrexia </a:t>
            </a:r>
          </a:p>
          <a:p>
            <a:r>
              <a:rPr lang="en-US" dirty="0" smtClean="0"/>
              <a:t>Mild neck stiffness</a:t>
            </a:r>
          </a:p>
          <a:p>
            <a:r>
              <a:rPr lang="en-US" dirty="0" smtClean="0"/>
              <a:t>Irritability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17727-C039-495E-AD9F-EEEBF9ACDB7F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BRAIN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you’ve had a serious brain injury, you’ll most likely need rehabilitation to regain full brain function</a:t>
            </a:r>
          </a:p>
          <a:p>
            <a:r>
              <a:rPr lang="en-US" dirty="0" smtClean="0"/>
              <a:t>The type of rehabilitation you get will depend on what functionality you’ve lost as a result of your injury</a:t>
            </a:r>
          </a:p>
          <a:p>
            <a:r>
              <a:rPr lang="en-US" dirty="0" smtClean="0"/>
              <a:t>People who’ve had a brain injury will often need help regaining mobility and speech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803A0-2C14-4C4F-86B1-D2983566B932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Convalescent Stage</a:t>
            </a:r>
            <a:r>
              <a:rPr lang="en-US" dirty="0" smtClean="0"/>
              <a:t>- Duration 3 months</a:t>
            </a:r>
          </a:p>
          <a:p>
            <a:r>
              <a:rPr lang="en-US" u="sng" dirty="0" smtClean="0"/>
              <a:t>Signs and Symptoms</a:t>
            </a:r>
          </a:p>
          <a:p>
            <a:r>
              <a:rPr lang="en-US" b="1" dirty="0" smtClean="0"/>
              <a:t>Spinal Type-</a:t>
            </a:r>
            <a:r>
              <a:rPr lang="en-US" dirty="0" smtClean="0"/>
              <a:t>The lower limb muscles are more often involved. Flexion contractures of hip, knee and </a:t>
            </a:r>
            <a:r>
              <a:rPr lang="en-US" dirty="0" err="1" smtClean="0"/>
              <a:t>equinus</a:t>
            </a:r>
            <a:r>
              <a:rPr lang="en-US" dirty="0" smtClean="0"/>
              <a:t> deformity of the ankle are common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b="1" dirty="0" smtClean="0"/>
              <a:t>Bulbar Type</a:t>
            </a:r>
            <a:r>
              <a:rPr lang="en-US" dirty="0" smtClean="0"/>
              <a:t>-The most important sign of Bulbar paralysis is the inability to swallow due oral pharyngeal paralysis</a:t>
            </a:r>
          </a:p>
          <a:p>
            <a:r>
              <a:rPr lang="en-US" dirty="0" smtClean="0"/>
              <a:t>The patient requires urgent ventilatory</a:t>
            </a:r>
            <a:r>
              <a:rPr lang="en-US" i="1" dirty="0" smtClean="0"/>
              <a:t> support</a:t>
            </a:r>
            <a:r>
              <a:rPr lang="en-US" dirty="0" smtClean="0"/>
              <a:t> for respiration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7E5F7-D461-425E-A373-827CD85BD495}" type="datetime1">
              <a:rPr lang="en-NZ" smtClean="0"/>
              <a:pPr>
                <a:defRPr/>
              </a:pPr>
              <a:t>5/10/2021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Spinobulbar-</a:t>
            </a:r>
            <a:r>
              <a:rPr lang="en-US" dirty="0" smtClean="0"/>
              <a:t> This type has a combination of both spinal and bulbar type</a:t>
            </a:r>
          </a:p>
          <a:p>
            <a:r>
              <a:rPr lang="en-US" b="1" dirty="0" smtClean="0"/>
              <a:t>Postencephalic-</a:t>
            </a:r>
            <a:r>
              <a:rPr lang="en-US" dirty="0" smtClean="0"/>
              <a:t> Mental disturbance, coma, paralysis of facial muscles, symptoms similar to meningitis like headache, vomiting, neck stiffness may occur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3CE8C-F411-4961-A055-5C1CD0EC494F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Acute Stage- rehabilitation goals </a:t>
            </a:r>
          </a:p>
          <a:p>
            <a:r>
              <a:rPr lang="en-US" dirty="0" smtClean="0"/>
              <a:t>Correct handling technique- The child should not be lifted by one hand. While carrying the child, they should be held in front and preferably with the Hip in extension without any abduction</a:t>
            </a:r>
          </a:p>
          <a:p>
            <a:r>
              <a:rPr lang="en-US" dirty="0" smtClean="0"/>
              <a:t>Splinting and correct positioning- Splinting of lower limb to be immobilized to prevent further damage to the muscles</a:t>
            </a:r>
          </a:p>
          <a:p>
            <a:r>
              <a:rPr lang="en-US" dirty="0" smtClean="0"/>
              <a:t>Gentle passive movement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119DE3-0EF4-42CD-B90B-13BCCB7459BC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Convalescent Stage- rehab goals </a:t>
            </a:r>
          </a:p>
          <a:p>
            <a:r>
              <a:rPr lang="en-US" dirty="0" smtClean="0"/>
              <a:t>Continuous Splintage</a:t>
            </a:r>
          </a:p>
          <a:p>
            <a:r>
              <a:rPr lang="en-US" dirty="0" smtClean="0"/>
              <a:t>Muscle strengthening </a:t>
            </a:r>
          </a:p>
          <a:p>
            <a:r>
              <a:rPr lang="en-US" dirty="0" smtClean="0"/>
              <a:t>Stretching of contractures</a:t>
            </a:r>
          </a:p>
          <a:p>
            <a:r>
              <a:rPr lang="en-US" dirty="0" smtClean="0"/>
              <a:t>Stimulation and facilitation technique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CFA34F-A17C-46CA-ADDD-C64DE86C94B6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POLIOMYELITIS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Stage of recovery- rehabilitation goals </a:t>
            </a:r>
          </a:p>
          <a:p>
            <a:r>
              <a:rPr lang="en-US" dirty="0" smtClean="0"/>
              <a:t>Various strengthening techniques include:-</a:t>
            </a:r>
          </a:p>
          <a:p>
            <a:r>
              <a:rPr lang="en-US" dirty="0" smtClean="0"/>
              <a:t>Sensory integraion</a:t>
            </a:r>
          </a:p>
          <a:p>
            <a:r>
              <a:rPr lang="en-US" dirty="0" smtClean="0"/>
              <a:t>Resisted exercises with springs and pulleys</a:t>
            </a:r>
          </a:p>
          <a:p>
            <a:r>
              <a:rPr lang="en-US" dirty="0" smtClean="0"/>
              <a:t>Hydrotherapy and suspension therapy</a:t>
            </a:r>
          </a:p>
          <a:p>
            <a:r>
              <a:rPr lang="en-US" dirty="0" smtClean="0"/>
              <a:t>Play therapy</a:t>
            </a:r>
          </a:p>
          <a:p>
            <a:r>
              <a:rPr lang="en-US" dirty="0" smtClean="0"/>
              <a:t>Mat Exercises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AF1A49-5127-4481-9471-75C32D038125}" type="datetime1">
              <a:rPr lang="en-NZ" smtClean="0"/>
              <a:pPr>
                <a:defRPr/>
              </a:pPr>
              <a:t>5/10/2021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P PPP theme">
  <a:themeElements>
    <a:clrScheme name="Custom 4">
      <a:dk1>
        <a:sysClr val="windowText" lastClr="000000"/>
      </a:dk1>
      <a:lt1>
        <a:sysClr val="window" lastClr="FFFFFF"/>
      </a:lt1>
      <a:dk2>
        <a:srgbClr val="04617B"/>
      </a:dk2>
      <a:lt2>
        <a:srgbClr val="6ADAFA"/>
      </a:lt2>
      <a:accent1>
        <a:srgbClr val="59A9F2"/>
      </a:accent1>
      <a:accent2>
        <a:srgbClr val="FF9900"/>
      </a:accent2>
      <a:accent3>
        <a:srgbClr val="0070C0"/>
      </a:accent3>
      <a:accent4>
        <a:srgbClr val="FF9900"/>
      </a:accent4>
      <a:accent5>
        <a:srgbClr val="0070C0"/>
      </a:accent5>
      <a:accent6>
        <a:srgbClr val="FF9900"/>
      </a:accent6>
      <a:hlink>
        <a:srgbClr val="00B0F0"/>
      </a:hlink>
      <a:folHlink>
        <a:srgbClr val="FF99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SEP PPP theme</Template>
  <TotalTime>53</TotalTime>
  <Words>1105</Words>
  <Application>Microsoft Office PowerPoint</Application>
  <PresentationFormat>On-screen Show (4:3)</PresentationFormat>
  <Paragraphs>285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SEP PPP theme</vt:lpstr>
      <vt:lpstr>REHABILITATION TECHNIQUES (REH-303) </vt:lpstr>
      <vt:lpstr>POLIOMYELITIS </vt:lpstr>
      <vt:lpstr>POLIOMYELITIS</vt:lpstr>
      <vt:lpstr>POLIOMYELITIS</vt:lpstr>
      <vt:lpstr>POLIOMYELITIS</vt:lpstr>
      <vt:lpstr>POLIOMYELITIS</vt:lpstr>
      <vt:lpstr>POLIOMYELITIS</vt:lpstr>
      <vt:lpstr>POLIOMYELITIS</vt:lpstr>
      <vt:lpstr>POLIOMYELITIS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SPINAL CORD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  <vt:lpstr>TRAUMATIC BRAIN INJURIES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REHABILITATION TECHNIQUES </dc:title>
  <dc:creator>PHYSIO</dc:creator>
  <cp:lastModifiedBy>PHYSIO</cp:lastModifiedBy>
  <cp:revision>14</cp:revision>
  <dcterms:created xsi:type="dcterms:W3CDTF">2021-10-05T10:10:53Z</dcterms:created>
  <dcterms:modified xsi:type="dcterms:W3CDTF">2021-10-05T11:15:35Z</dcterms:modified>
</cp:coreProperties>
</file>