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5" r:id="rId7"/>
    <p:sldId id="278" r:id="rId8"/>
    <p:sldId id="276" r:id="rId9"/>
    <p:sldId id="277" r:id="rId10"/>
    <p:sldId id="261" r:id="rId11"/>
    <p:sldId id="262" r:id="rId12"/>
    <p:sldId id="263" r:id="rId13"/>
    <p:sldId id="279" r:id="rId14"/>
    <p:sldId id="264" r:id="rId15"/>
    <p:sldId id="265" r:id="rId16"/>
    <p:sldId id="266" r:id="rId17"/>
    <p:sldId id="267" r:id="rId18"/>
    <p:sldId id="268" r:id="rId19"/>
    <p:sldId id="269" r:id="rId20"/>
    <p:sldId id="280" r:id="rId21"/>
    <p:sldId id="270" r:id="rId22"/>
    <p:sldId id="281" r:id="rId23"/>
    <p:sldId id="271" r:id="rId24"/>
    <p:sldId id="282" r:id="rId25"/>
    <p:sldId id="272" r:id="rId26"/>
    <p:sldId id="273" r:id="rId27"/>
    <p:sldId id="283" r:id="rId28"/>
    <p:sldId id="27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p:cViewPr varScale="1">
        <p:scale>
          <a:sx n="88" d="100"/>
          <a:sy n="88" d="100"/>
        </p:scale>
        <p:origin x="3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b="1">
                <a:latin typeface="Bahnschrift"/>
              </a:rPr>
              <a:t>REHABILITATION</a:t>
            </a:r>
            <a:br>
              <a:rPr/>
            </a:br>
            <a:endParaRPr/>
          </a:p>
        </p:txBody>
      </p:sp>
      <p:sp>
        <p:nvSpPr>
          <p:cNvPr id="3" name="Subtitle 2"/>
          <p:cNvSpPr>
            <a:spLocks noGrp="1"/>
          </p:cNvSpPr>
          <p:nvPr>
            <p:ph type="subTitle" idx="1"/>
          </p:nvPr>
        </p:nvSpPr>
        <p:spPr/>
        <p:txBody>
          <a:bodyPr>
            <a:normAutofit/>
          </a:bodyPr>
          <a:lstStyle/>
          <a:p>
            <a:pPr algn="ctr"/>
            <a:r>
              <a:rPr sz="3200"/>
              <a:t>Orthopaedic and Trauma Medicine</a:t>
            </a:r>
            <a:endParaRPr sz="3200"/>
          </a:p>
        </p:txBody>
      </p:sp>
    </p:spTree>
    <p:extLst>
      <p:ext uri="{BB962C8B-B14F-4D97-AF65-F5344CB8AC3E}">
        <p14:creationId xmlns:p14="http://schemas.microsoft.com/office/powerpoint/2010/main" val="512875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r>
              <a:rPr b="1"/>
              <a:t>Conditions treated in occupational therapy</a:t>
            </a:r>
            <a:r>
              <a:rPr b="1"/>
              <a:t>.</a:t>
            </a:r>
            <a:endParaRPr/>
          </a:p>
        </p:txBody>
      </p:sp>
      <p:sp>
        <p:nvSpPr>
          <p:cNvPr id="3" name="Content Placeholder 2"/>
          <p:cNvSpPr>
            <a:spLocks noGrp="1"/>
          </p:cNvSpPr>
          <p:nvPr>
            <p:ph idx="1"/>
          </p:nvPr>
        </p:nvSpPr>
        <p:spPr>
          <a:xfrm>
            <a:off x="2589218" y="2133595"/>
            <a:ext cx="8915400" cy="4110446"/>
          </a:xfrm>
        </p:spPr>
        <p:txBody>
          <a:bodyPr>
            <a:normAutofit fontScale="92500" lnSpcReduction="10000"/>
          </a:bodyPr>
          <a:lstStyle/>
          <a:p>
            <a:pPr/>
            <a:r>
              <a:rPr/>
              <a:t>Hand and upper extremity injuries.</a:t>
            </a:r>
            <a:endParaRPr/>
          </a:p>
          <a:p>
            <a:pPr/>
            <a:r>
              <a:rPr/>
              <a:t>Stroke.</a:t>
            </a:r>
            <a:endParaRPr/>
          </a:p>
          <a:p>
            <a:pPr/>
            <a:r>
              <a:rPr/>
              <a:t>Multiple Sclerosis.</a:t>
            </a:r>
            <a:endParaRPr/>
          </a:p>
          <a:p>
            <a:pPr/>
            <a:r>
              <a:rPr/>
              <a:t>Parkinson’s disease.</a:t>
            </a:r>
            <a:endParaRPr/>
          </a:p>
          <a:p>
            <a:pPr/>
            <a:r>
              <a:rPr/>
              <a:t>Musculoskeletal trauma.</a:t>
            </a:r>
            <a:endParaRPr/>
          </a:p>
          <a:p>
            <a:pPr/>
            <a:r>
              <a:rPr/>
              <a:t>Arthritis</a:t>
            </a:r>
            <a:endParaRPr/>
          </a:p>
          <a:p>
            <a:pPr/>
            <a:r>
              <a:rPr/>
              <a:t>Work-related injuries.</a:t>
            </a:r>
            <a:endParaRPr/>
          </a:p>
          <a:p>
            <a:pPr/>
            <a:r>
              <a:rPr/>
              <a:t>Repetitive  strain  injuries</a:t>
            </a:r>
            <a:endParaRPr/>
          </a:p>
          <a:p>
            <a:pPr/>
            <a:r>
              <a:rPr/>
              <a:t>Joint replacement.</a:t>
            </a:r>
            <a:endParaRPr/>
          </a:p>
          <a:p>
            <a:pPr/>
            <a:r>
              <a:rPr/>
              <a:t>Orthopedic trauma.</a:t>
            </a:r>
            <a:endParaRPr/>
          </a:p>
          <a:p>
            <a:pPr/>
            <a:r>
              <a:rPr/>
              <a:t>Post-operative conditions.</a:t>
            </a:r>
            <a:endParaRPr/>
          </a:p>
          <a:p>
            <a:pPr/>
            <a:endParaRPr/>
          </a:p>
        </p:txBody>
      </p:sp>
    </p:spTree>
    <p:extLst>
      <p:ext uri="{BB962C8B-B14F-4D97-AF65-F5344CB8AC3E}">
        <p14:creationId xmlns:p14="http://schemas.microsoft.com/office/powerpoint/2010/main" val="969698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8" y="221344"/>
            <a:ext cx="8911688" cy="1280893"/>
          </a:xfrm>
        </p:spPr>
        <p:txBody>
          <a:bodyPr>
            <a:normAutofit/>
          </a:bodyPr>
          <a:lstStyle/>
          <a:p>
            <a:pPr/>
            <a:r>
              <a:rPr b="1"/>
              <a:t>There are inpatient and outpatient rehabilitation treatments</a:t>
            </a:r>
            <a:r>
              <a:rPr b="1"/>
              <a:t>.</a:t>
            </a:r>
            <a:endParaRPr/>
          </a:p>
        </p:txBody>
      </p:sp>
      <p:sp>
        <p:nvSpPr>
          <p:cNvPr id="3" name="Content Placeholder 2"/>
          <p:cNvSpPr>
            <a:spLocks noGrp="1"/>
          </p:cNvSpPr>
          <p:nvPr>
            <p:ph idx="1"/>
          </p:nvPr>
        </p:nvSpPr>
        <p:spPr>
          <a:xfrm>
            <a:off x="2589218" y="1643746"/>
            <a:ext cx="8915400" cy="4463141"/>
          </a:xfrm>
        </p:spPr>
        <p:txBody>
          <a:bodyPr>
            <a:normAutofit fontScale="85000" lnSpcReduction="10000"/>
          </a:bodyPr>
          <a:lstStyle/>
          <a:p>
            <a:pPr>
              <a:lnSpc>
                <a:spcPct val="150000"/>
              </a:lnSpc>
            </a:pPr>
            <a:r>
              <a:rPr/>
              <a:t>Inpatient rehabilitation refers to treatment or therapy you receive in a hospital or a clinic prior to being discharged.</a:t>
            </a:r>
            <a:endParaRPr/>
          </a:p>
          <a:p>
            <a:pPr>
              <a:lnSpc>
                <a:spcPct val="150000"/>
              </a:lnSpc>
            </a:pPr>
            <a:r>
              <a:rPr/>
              <a:t>Patients who go through an amputation, suffer an injury or a stroke, experience an orthopedic or spinal injury or receive a transplant may require inpatient therapy to recover to a point where they can safely go home.</a:t>
            </a:r>
            <a:endParaRPr/>
          </a:p>
          <a:p>
            <a:pPr>
              <a:lnSpc>
                <a:spcPct val="150000"/>
              </a:lnSpc>
            </a:pPr>
            <a:r>
              <a:rPr/>
              <a:t>Outpatient rehabilitation therapy refers to treatment received when not admitted to a hospital or clinic.</a:t>
            </a:r>
            <a:endParaRPr/>
          </a:p>
          <a:p>
            <a:pPr>
              <a:lnSpc>
                <a:spcPct val="150000"/>
              </a:lnSpc>
            </a:pPr>
            <a:r>
              <a:rPr/>
              <a:t>Outpatient therapy centers offer a blend of services from physical therapist, occupational therapist, speech pathologist and psychologist.</a:t>
            </a:r>
            <a:endParaRPr/>
          </a:p>
          <a:p>
            <a:pPr>
              <a:lnSpc>
                <a:spcPct val="150000"/>
              </a:lnSpc>
            </a:pPr>
            <a:r>
              <a:rPr/>
              <a:t>Outpatient rehabilitation centers tend to offer therapy for a wide range of conditions including cancer, neurological disorders, neck and back pain, speech problems, psychological disorders, pre-  and post-  natal issues and more</a:t>
            </a:r>
            <a:r>
              <a:rPr/>
              <a:t>.</a:t>
            </a:r>
            <a:endParaRPr/>
          </a:p>
        </p:txBody>
      </p:sp>
    </p:spTree>
    <p:extLst>
      <p:ext uri="{BB962C8B-B14F-4D97-AF65-F5344CB8AC3E}">
        <p14:creationId xmlns:p14="http://schemas.microsoft.com/office/powerpoint/2010/main" val="2770251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12810"/>
          </a:xfrm>
        </p:spPr>
        <p:txBody>
          <a:bodyPr/>
          <a:lstStyle/>
          <a:p>
            <a:pPr/>
            <a:r>
              <a:rPr b="1"/>
              <a:t>Who needs occupational </a:t>
            </a:r>
            <a:r>
              <a:rPr b="1"/>
              <a:t>therapy</a:t>
            </a:r>
            <a:endParaRPr/>
          </a:p>
        </p:txBody>
      </p:sp>
      <p:sp>
        <p:nvSpPr>
          <p:cNvPr id="3" name="Content Placeholder 2"/>
          <p:cNvSpPr>
            <a:spLocks noGrp="1"/>
          </p:cNvSpPr>
          <p:nvPr>
            <p:ph idx="1"/>
          </p:nvPr>
        </p:nvSpPr>
        <p:spPr>
          <a:xfrm>
            <a:off x="2589218" y="1436912"/>
            <a:ext cx="8915400" cy="4474303"/>
          </a:xfrm>
        </p:spPr>
        <p:txBody>
          <a:bodyPr>
            <a:normAutofit/>
          </a:bodyPr>
          <a:lstStyle/>
          <a:p>
            <a:pPr/>
            <a:r>
              <a:rPr/>
              <a:t>Occupational therapy may be needed by people of all ages, from newborns to seniors.</a:t>
            </a:r>
            <a:endParaRPr/>
          </a:p>
          <a:p>
            <a:pPr/>
            <a:r>
              <a:rPr/>
              <a:t>There are endless ways in which occupational therapy may help patients such as:</a:t>
            </a:r>
            <a:endParaRPr/>
          </a:p>
          <a:p>
            <a:pPr/>
            <a:r>
              <a:rPr/>
              <a:t>Children with physical disabilities may need a therapist to help them develop the coordination needed to feed themselves, use a computer or improve their handwriting.</a:t>
            </a:r>
            <a:endParaRPr/>
          </a:p>
          <a:p>
            <a:pPr/>
            <a:r>
              <a:rPr/>
              <a:t>Adults with depression may require recommendation from a therapist to engage in daily activities gradually in a manner that maximizes their chance for success.</a:t>
            </a:r>
            <a:endParaRPr/>
          </a:p>
          <a:p>
            <a:pPr/>
            <a:r>
              <a:rPr/>
              <a:t>An individual who has lost the ability to hold a fork due to an injury may work with a therapist to regain grip strength and modify movements so that they can feed themselves independently</a:t>
            </a:r>
            <a:r>
              <a:rPr/>
              <a:t>.</a:t>
            </a:r>
            <a:endParaRPr/>
          </a:p>
        </p:txBody>
      </p:sp>
    </p:spTree>
    <p:extLst>
      <p:ext uri="{BB962C8B-B14F-4D97-AF65-F5344CB8AC3E}">
        <p14:creationId xmlns:p14="http://schemas.microsoft.com/office/powerpoint/2010/main" val="2043483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8" y="79823"/>
            <a:ext cx="8911688" cy="812810"/>
          </a:xfrm>
        </p:spPr>
        <p:txBody>
          <a:bodyPr/>
          <a:lstStyle/>
          <a:p>
            <a:pPr/>
            <a:r>
              <a:rPr/>
              <a:t>Cont..</a:t>
            </a:r>
            <a:endParaRPr/>
          </a:p>
        </p:txBody>
      </p:sp>
      <p:sp>
        <p:nvSpPr>
          <p:cNvPr id="3" name="Content Placeholder 2"/>
          <p:cNvSpPr>
            <a:spLocks noGrp="1"/>
          </p:cNvSpPr>
          <p:nvPr>
            <p:ph idx="1"/>
          </p:nvPr>
        </p:nvSpPr>
        <p:spPr>
          <a:xfrm>
            <a:off x="2589218" y="805541"/>
            <a:ext cx="8915400" cy="5105674"/>
          </a:xfrm>
        </p:spPr>
        <p:txBody>
          <a:bodyPr/>
          <a:lstStyle/>
          <a:p>
            <a:pPr>
              <a:lnSpc>
                <a:spcPct val="150000"/>
              </a:lnSpc>
            </a:pPr>
            <a:r>
              <a:rPr/>
              <a:t>Seniors with physical limitations may need help from a therapist to participate in activities they love in new and modified ways</a:t>
            </a:r>
            <a:endParaRPr/>
          </a:p>
          <a:p>
            <a:pPr>
              <a:lnSpc>
                <a:spcPct val="150000"/>
              </a:lnSpc>
            </a:pPr>
            <a:r>
              <a:rPr/>
              <a:t>Those who have suffered a spinal cord injury may require intervention to help them avoid movement or behaviors that may worsen their injuries.</a:t>
            </a:r>
            <a:endParaRPr/>
          </a:p>
          <a:p>
            <a:pPr>
              <a:lnSpc>
                <a:spcPct val="150000"/>
              </a:lnSpc>
            </a:pPr>
            <a:r>
              <a:rPr/>
              <a:t>Corporate professionals may work with a therapist to create an optimal work/life balance designed to reduce stress and maximize health or modify their work environment based on ergonomic principles.</a:t>
            </a:r>
            <a:endParaRPr/>
          </a:p>
          <a:p>
            <a:pPr>
              <a:lnSpc>
                <a:spcPct val="150000"/>
              </a:lnSpc>
            </a:pPr>
            <a:r>
              <a:rPr/>
              <a:t>An individual who has experienced a traumatic brain injury and lost cognitive function may require a therapist to assist them with tasks such as applying to jobs or submitting college applications</a:t>
            </a:r>
            <a:r>
              <a:rPr/>
              <a:t>.</a:t>
            </a:r>
            <a:endParaRPr/>
          </a:p>
        </p:txBody>
      </p:sp>
    </p:spTree>
    <p:extLst>
      <p:ext uri="{BB962C8B-B14F-4D97-AF65-F5344CB8AC3E}">
        <p14:creationId xmlns:p14="http://schemas.microsoft.com/office/powerpoint/2010/main" val="1818263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786677"/>
          </a:xfrm>
        </p:spPr>
        <p:txBody>
          <a:bodyPr/>
          <a:lstStyle/>
          <a:p>
            <a:pPr/>
            <a:r>
              <a:rPr b="1"/>
              <a:t>Physical </a:t>
            </a:r>
            <a:r>
              <a:rPr b="1"/>
              <a:t>Therapy</a:t>
            </a:r>
            <a:endParaRPr/>
          </a:p>
        </p:txBody>
      </p:sp>
      <p:sp>
        <p:nvSpPr>
          <p:cNvPr id="3" name="Content Placeholder 2"/>
          <p:cNvSpPr>
            <a:spLocks noGrp="1"/>
          </p:cNvSpPr>
          <p:nvPr>
            <p:ph idx="1"/>
          </p:nvPr>
        </p:nvSpPr>
        <p:spPr>
          <a:xfrm>
            <a:off x="2589218" y="1410792"/>
            <a:ext cx="8915400" cy="4500436"/>
          </a:xfrm>
        </p:spPr>
        <p:txBody>
          <a:bodyPr/>
          <a:lstStyle/>
          <a:p>
            <a:pPr/>
            <a:r>
              <a:rPr/>
              <a:t>Physical therapists provide treatment for those who are experiencing pain or difficulty in functioning, moving or living life normally.</a:t>
            </a:r>
            <a:endParaRPr/>
          </a:p>
          <a:p>
            <a:pPr/>
            <a:r>
              <a:rPr/>
              <a:t>Physical therapy is commonly used to;</a:t>
            </a:r>
            <a:endParaRPr/>
          </a:p>
          <a:p>
            <a:pPr/>
            <a:r>
              <a:rPr/>
              <a:t>Relieve pain.</a:t>
            </a:r>
            <a:endParaRPr/>
          </a:p>
          <a:p>
            <a:pPr/>
            <a:r>
              <a:rPr/>
              <a:t>  Improve movement.</a:t>
            </a:r>
            <a:endParaRPr/>
          </a:p>
          <a:p>
            <a:pPr/>
            <a:r>
              <a:rPr/>
              <a:t>  Provide rehabilitation after a stroke.</a:t>
            </a:r>
            <a:endParaRPr/>
          </a:p>
          <a:p>
            <a:pPr/>
            <a:r>
              <a:rPr/>
              <a:t>  Assist in recover after giving birth.</a:t>
            </a:r>
            <a:endParaRPr/>
          </a:p>
          <a:p>
            <a:pPr/>
            <a:r>
              <a:rPr/>
              <a:t>  Assist in the recovery of sports-related injuries.</a:t>
            </a:r>
            <a:endParaRPr/>
          </a:p>
          <a:p>
            <a:pPr/>
            <a:r>
              <a:rPr/>
              <a:t>Teach  individuals  how  to  use  devices  such  as  walkers  and  canes.</a:t>
            </a:r>
            <a:endParaRPr/>
          </a:p>
          <a:p>
            <a:pPr/>
            <a:r>
              <a:rPr/>
              <a:t>  Manage chronic illnesses like heart disease or arthritis and more</a:t>
            </a:r>
            <a:r>
              <a:rPr/>
              <a:t>.</a:t>
            </a:r>
            <a:endParaRPr/>
          </a:p>
        </p:txBody>
      </p:sp>
    </p:spTree>
    <p:extLst>
      <p:ext uri="{BB962C8B-B14F-4D97-AF65-F5344CB8AC3E}">
        <p14:creationId xmlns:p14="http://schemas.microsoft.com/office/powerpoint/2010/main" val="64407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12810"/>
          </a:xfrm>
        </p:spPr>
        <p:txBody>
          <a:bodyPr/>
          <a:lstStyle/>
          <a:p>
            <a:pPr/>
            <a:r>
              <a:rPr/>
              <a:t>Cont</a:t>
            </a:r>
            <a:r>
              <a:rPr/>
              <a:t>…</a:t>
            </a:r>
            <a:endParaRPr/>
          </a:p>
        </p:txBody>
      </p:sp>
      <p:sp>
        <p:nvSpPr>
          <p:cNvPr id="3" name="Content Placeholder 2"/>
          <p:cNvSpPr>
            <a:spLocks noGrp="1"/>
          </p:cNvSpPr>
          <p:nvPr>
            <p:ph idx="1"/>
          </p:nvPr>
        </p:nvSpPr>
        <p:spPr>
          <a:xfrm>
            <a:off x="2589218" y="1436912"/>
            <a:ext cx="8915400" cy="4474303"/>
          </a:xfrm>
        </p:spPr>
        <p:txBody>
          <a:bodyPr/>
          <a:lstStyle/>
          <a:p>
            <a:pPr/>
            <a:r>
              <a:rPr/>
              <a:t>Therapist will start by assessing;</a:t>
            </a:r>
            <a:endParaRPr/>
          </a:p>
          <a:p>
            <a:pPr/>
            <a:r>
              <a:rPr/>
              <a:t>Mobility</a:t>
            </a:r>
            <a:endParaRPr/>
          </a:p>
          <a:p>
            <a:pPr/>
            <a:r>
              <a:rPr/>
              <a:t>Balance</a:t>
            </a:r>
            <a:endParaRPr/>
          </a:p>
          <a:p>
            <a:pPr/>
            <a:r>
              <a:rPr/>
              <a:t>Heart rate</a:t>
            </a:r>
            <a:endParaRPr/>
          </a:p>
          <a:p>
            <a:pPr/>
            <a:r>
              <a:rPr/>
              <a:t>Gait </a:t>
            </a:r>
            <a:endParaRPr/>
          </a:p>
          <a:p>
            <a:pPr/>
            <a:r>
              <a:rPr/>
              <a:t>Posture</a:t>
            </a:r>
            <a:endParaRPr/>
          </a:p>
          <a:p>
            <a:pPr/>
            <a:r>
              <a:rPr/>
              <a:t>Therapist will develop a plan to ease your symptoms and help regain functionality or mobility</a:t>
            </a:r>
            <a:r>
              <a:rPr/>
              <a:t>.</a:t>
            </a:r>
            <a:endParaRPr/>
          </a:p>
        </p:txBody>
      </p:sp>
    </p:spTree>
    <p:extLst>
      <p:ext uri="{BB962C8B-B14F-4D97-AF65-F5344CB8AC3E}">
        <p14:creationId xmlns:p14="http://schemas.microsoft.com/office/powerpoint/2010/main" val="1231563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12810"/>
          </a:xfrm>
        </p:spPr>
        <p:txBody>
          <a:bodyPr/>
          <a:lstStyle/>
          <a:p>
            <a:pPr/>
            <a:r>
              <a:rPr b="1"/>
              <a:t>Common therapies include</a:t>
            </a:r>
            <a:r>
              <a:rPr b="1"/>
              <a:t>;</a:t>
            </a:r>
            <a:endParaRPr/>
          </a:p>
        </p:txBody>
      </p:sp>
      <p:sp>
        <p:nvSpPr>
          <p:cNvPr id="3" name="Content Placeholder 2"/>
          <p:cNvSpPr>
            <a:spLocks noGrp="1"/>
          </p:cNvSpPr>
          <p:nvPr>
            <p:ph idx="1"/>
          </p:nvPr>
        </p:nvSpPr>
        <p:spPr>
          <a:xfrm>
            <a:off x="2589218" y="1436912"/>
            <a:ext cx="8915400" cy="4474303"/>
          </a:xfrm>
        </p:spPr>
        <p:txBody>
          <a:bodyPr>
            <a:normAutofit fontScale="92500" lnSpcReduction="20000"/>
          </a:bodyPr>
          <a:lstStyle/>
          <a:p>
            <a:pPr/>
            <a:r>
              <a:rPr/>
              <a:t>Special exercises and stretches designed to relieve pain, improve mobility or regain strength.</a:t>
            </a:r>
            <a:endParaRPr/>
          </a:p>
          <a:p>
            <a:pPr/>
            <a:r>
              <a:rPr/>
              <a:t>Massage, hot or cold therapy or ultrasound to ease muscle pain and spasms.</a:t>
            </a:r>
            <a:endParaRPr/>
          </a:p>
          <a:p>
            <a:pPr/>
            <a:r>
              <a:rPr/>
              <a:t>Rehab and exercises to help you learn to use an artificial limb.</a:t>
            </a:r>
            <a:endParaRPr/>
          </a:p>
          <a:p>
            <a:pPr/>
            <a:r>
              <a:rPr/>
              <a:t>Practicing with gadgets that assist in movement such as;</a:t>
            </a:r>
            <a:endParaRPr/>
          </a:p>
          <a:p>
            <a:pPr/>
            <a:r>
              <a:rPr/>
              <a:t>Canes</a:t>
            </a:r>
            <a:endParaRPr/>
          </a:p>
          <a:p>
            <a:pPr/>
            <a:r>
              <a:rPr/>
              <a:t>Crutches</a:t>
            </a:r>
            <a:endParaRPr/>
          </a:p>
          <a:p>
            <a:pPr/>
            <a:r>
              <a:rPr/>
              <a:t>Walkers</a:t>
            </a:r>
            <a:endParaRPr/>
          </a:p>
          <a:p>
            <a:pPr/>
            <a:r>
              <a:rPr/>
              <a:t>Wheelchairs.</a:t>
            </a:r>
            <a:endParaRPr/>
          </a:p>
          <a:p>
            <a:pPr/>
            <a:r>
              <a:rPr/>
              <a:t>Balance and gait retaining.</a:t>
            </a:r>
            <a:endParaRPr/>
          </a:p>
          <a:p>
            <a:pPr/>
            <a:r>
              <a:rPr/>
              <a:t>Pain management</a:t>
            </a:r>
            <a:endParaRPr/>
          </a:p>
          <a:p>
            <a:pPr/>
            <a:r>
              <a:rPr/>
              <a:t>Cardiovascular strengthening.</a:t>
            </a:r>
            <a:endParaRPr/>
          </a:p>
          <a:p>
            <a:pPr/>
            <a:r>
              <a:rPr/>
              <a:t>Casting, splinting, burn care or use of orthotics (braces or splints</a:t>
            </a:r>
            <a:r>
              <a:rPr/>
              <a:t>).</a:t>
            </a:r>
            <a:endParaRPr/>
          </a:p>
        </p:txBody>
      </p:sp>
    </p:spTree>
    <p:extLst>
      <p:ext uri="{BB962C8B-B14F-4D97-AF65-F5344CB8AC3E}">
        <p14:creationId xmlns:p14="http://schemas.microsoft.com/office/powerpoint/2010/main" val="191008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708305"/>
          </a:xfrm>
        </p:spPr>
        <p:txBody>
          <a:bodyPr/>
          <a:lstStyle/>
          <a:p>
            <a:pPr/>
            <a:r>
              <a:rPr b="1"/>
              <a:t>MODELS OF REHABILITATION</a:t>
            </a:r>
            <a:r>
              <a:rPr b="1"/>
              <a:t>.</a:t>
            </a:r>
            <a:endParaRPr/>
          </a:p>
        </p:txBody>
      </p:sp>
      <p:sp>
        <p:nvSpPr>
          <p:cNvPr id="3" name="Content Placeholder 2"/>
          <p:cNvSpPr>
            <a:spLocks noGrp="1"/>
          </p:cNvSpPr>
          <p:nvPr>
            <p:ph idx="1"/>
          </p:nvPr>
        </p:nvSpPr>
        <p:spPr>
          <a:xfrm>
            <a:off x="2589218" y="1541417"/>
            <a:ext cx="8915400" cy="4369798"/>
          </a:xfrm>
        </p:spPr>
        <p:txBody>
          <a:bodyPr/>
          <a:lstStyle/>
          <a:p>
            <a:pPr/>
            <a:r>
              <a:rPr/>
              <a:t>Biomedical rehabilitation model</a:t>
            </a:r>
            <a:endParaRPr/>
          </a:p>
          <a:p>
            <a:pPr/>
            <a:r>
              <a:rPr/>
              <a:t>Educational  rehabilitation  model</a:t>
            </a:r>
            <a:endParaRPr/>
          </a:p>
          <a:p>
            <a:pPr/>
            <a:r>
              <a:rPr/>
              <a:t>Social  rehabilitation  model</a:t>
            </a:r>
            <a:endParaRPr/>
          </a:p>
          <a:p>
            <a:pPr/>
            <a:r>
              <a:rPr/>
              <a:t>Economic  rehabilitation</a:t>
            </a:r>
            <a:endParaRPr/>
          </a:p>
          <a:p>
            <a:pPr/>
            <a:r>
              <a:rPr/>
              <a:t>Community  base  rehabilitation</a:t>
            </a:r>
            <a:endParaRPr/>
          </a:p>
          <a:p>
            <a:pPr/>
            <a:r>
              <a:rPr/>
              <a:t>Comprehensive rehabilitation</a:t>
            </a:r>
            <a:r>
              <a:rPr/>
              <a:t>.</a:t>
            </a:r>
            <a:endParaRPr/>
          </a:p>
        </p:txBody>
      </p:sp>
    </p:spTree>
    <p:extLst>
      <p:ext uri="{BB962C8B-B14F-4D97-AF65-F5344CB8AC3E}">
        <p14:creationId xmlns:p14="http://schemas.microsoft.com/office/powerpoint/2010/main" val="4163128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917302"/>
          </a:xfrm>
        </p:spPr>
        <p:txBody>
          <a:bodyPr/>
          <a:lstStyle/>
          <a:p>
            <a:pPr/>
            <a:r>
              <a:rPr b="1"/>
              <a:t>Medical Rehabilitation </a:t>
            </a:r>
            <a:r>
              <a:rPr b="1"/>
              <a:t>model</a:t>
            </a:r>
            <a:r>
              <a:rPr/>
              <a:t> </a:t>
            </a:r>
            <a:endParaRPr/>
          </a:p>
        </p:txBody>
      </p:sp>
      <p:sp>
        <p:nvSpPr>
          <p:cNvPr id="3" name="Content Placeholder 2"/>
          <p:cNvSpPr>
            <a:spLocks noGrp="1"/>
          </p:cNvSpPr>
          <p:nvPr>
            <p:ph idx="1"/>
          </p:nvPr>
        </p:nvSpPr>
        <p:spPr>
          <a:xfrm>
            <a:off x="2589218" y="1541417"/>
            <a:ext cx="8915400" cy="4369798"/>
          </a:xfrm>
        </p:spPr>
        <p:txBody>
          <a:bodyPr/>
          <a:lstStyle/>
          <a:p>
            <a:pPr/>
            <a:r>
              <a:rPr/>
              <a:t>Medical model focuses on the disease pathology and the physical rather than on the psychological symptoms.</a:t>
            </a:r>
            <a:endParaRPr/>
          </a:p>
          <a:p>
            <a:pPr/>
            <a:r>
              <a:rPr/>
              <a:t>It aims to alleviate symptoms of disability and find cure.</a:t>
            </a:r>
            <a:endParaRPr/>
          </a:p>
          <a:p>
            <a:pPr/>
            <a:r>
              <a:rPr/>
              <a:t>The  doctor  of  rehabilitation  professional  is  at  the  center of  rehabilitation  process  under  the  medical  problem.</a:t>
            </a:r>
            <a:endParaRPr/>
          </a:p>
          <a:p>
            <a:pPr/>
            <a:r>
              <a:rPr/>
              <a:t>Rehabilitation  is  delivered  across  five  care  phases:</a:t>
            </a:r>
            <a:endParaRPr/>
          </a:p>
          <a:p>
            <a:pPr/>
            <a:r>
              <a:rPr/>
              <a:t>Initial  management  </a:t>
            </a:r>
            <a:endParaRPr/>
          </a:p>
          <a:p>
            <a:pPr/>
            <a:r>
              <a:rPr/>
              <a:t>Acute  inpatient  care</a:t>
            </a:r>
            <a:endParaRPr/>
          </a:p>
          <a:p>
            <a:pPr/>
            <a:r>
              <a:rPr/>
              <a:t>Post-acute rehabilitation.</a:t>
            </a:r>
            <a:endParaRPr/>
          </a:p>
          <a:p>
            <a:pPr/>
            <a:r>
              <a:rPr/>
              <a:t>Community - based rehabilitation.</a:t>
            </a:r>
            <a:endParaRPr/>
          </a:p>
          <a:p>
            <a:pPr/>
            <a:r>
              <a:rPr/>
              <a:t>Ongoing maintenance.</a:t>
            </a:r>
            <a:endParaRPr/>
          </a:p>
          <a:p>
            <a:pPr/>
            <a:endParaRPr/>
          </a:p>
        </p:txBody>
      </p:sp>
    </p:spTree>
    <p:extLst>
      <p:ext uri="{BB962C8B-B14F-4D97-AF65-F5344CB8AC3E}">
        <p14:creationId xmlns:p14="http://schemas.microsoft.com/office/powerpoint/2010/main" val="1648930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65049"/>
          </a:xfrm>
        </p:spPr>
        <p:txBody>
          <a:bodyPr/>
          <a:lstStyle/>
          <a:p>
            <a:pPr/>
            <a:r>
              <a:rPr b="1"/>
              <a:t>Biomedical rehabilitation model</a:t>
            </a:r>
            <a:r>
              <a:rPr b="1"/>
              <a:t>.</a:t>
            </a:r>
            <a:endParaRPr/>
          </a:p>
        </p:txBody>
      </p:sp>
      <p:sp>
        <p:nvSpPr>
          <p:cNvPr id="3" name="Content Placeholder 2"/>
          <p:cNvSpPr>
            <a:spLocks noGrp="1"/>
          </p:cNvSpPr>
          <p:nvPr>
            <p:ph idx="1"/>
          </p:nvPr>
        </p:nvSpPr>
        <p:spPr>
          <a:xfrm>
            <a:off x="2589218" y="1489164"/>
            <a:ext cx="8915400" cy="4422051"/>
          </a:xfrm>
        </p:spPr>
        <p:txBody>
          <a:bodyPr>
            <a:normAutofit/>
          </a:bodyPr>
          <a:lstStyle/>
          <a:p>
            <a:pPr>
              <a:lnSpc>
                <a:spcPct val="150000"/>
              </a:lnSpc>
            </a:pPr>
            <a:r>
              <a:rPr/>
              <a:t>Also called rehabilitation engineering principles to:-</a:t>
            </a:r>
            <a:endParaRPr/>
          </a:p>
          <a:p>
            <a:pPr>
              <a:lnSpc>
                <a:spcPct val="150000"/>
              </a:lnSpc>
            </a:pPr>
            <a:r>
              <a:rPr/>
              <a:t>Develop technological solution and device individuals with disabilities.</a:t>
            </a:r>
            <a:endParaRPr/>
          </a:p>
          <a:p>
            <a:pPr>
              <a:lnSpc>
                <a:spcPct val="150000"/>
              </a:lnSpc>
            </a:pPr>
            <a:r>
              <a:rPr/>
              <a:t>Aid the recovery of physical and cognitive functions lost because of disease or injury.</a:t>
            </a:r>
            <a:endParaRPr/>
          </a:p>
          <a:p>
            <a:pPr>
              <a:lnSpc>
                <a:spcPct val="150000"/>
              </a:lnSpc>
            </a:pPr>
            <a:r>
              <a:rPr/>
              <a:t>It is designed and built devices and systems to meet a wide range of needs that can assist individuals with mobility, communication, hearing, vision and cognition.</a:t>
            </a:r>
            <a:endParaRPr/>
          </a:p>
          <a:p>
            <a:pPr>
              <a:lnSpc>
                <a:spcPct val="150000"/>
              </a:lnSpc>
            </a:pPr>
            <a:r>
              <a:rPr/>
              <a:t>These tools help people with day to day activities related to employment, independent living and education</a:t>
            </a:r>
            <a:r>
              <a:rPr/>
              <a:t>.</a:t>
            </a:r>
            <a:endParaRPr/>
          </a:p>
        </p:txBody>
      </p:sp>
    </p:spTree>
    <p:extLst>
      <p:ext uri="{BB962C8B-B14F-4D97-AF65-F5344CB8AC3E}">
        <p14:creationId xmlns:p14="http://schemas.microsoft.com/office/powerpoint/2010/main" val="3357683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91182"/>
          </a:xfrm>
        </p:spPr>
        <p:txBody>
          <a:bodyPr/>
          <a:lstStyle/>
          <a:p>
            <a:pPr/>
            <a:r>
              <a:rPr b="1"/>
              <a:t>Definition</a:t>
            </a:r>
            <a:r>
              <a:rPr/>
              <a:t> </a:t>
            </a:r>
            <a:endParaRPr/>
          </a:p>
        </p:txBody>
      </p:sp>
      <p:sp>
        <p:nvSpPr>
          <p:cNvPr id="3" name="Content Placeholder 2"/>
          <p:cNvSpPr>
            <a:spLocks noGrp="1"/>
          </p:cNvSpPr>
          <p:nvPr>
            <p:ph idx="1"/>
          </p:nvPr>
        </p:nvSpPr>
        <p:spPr>
          <a:xfrm>
            <a:off x="2589218" y="1515284"/>
            <a:ext cx="8915400" cy="4395931"/>
          </a:xfrm>
        </p:spPr>
        <p:txBody>
          <a:bodyPr>
            <a:normAutofit fontScale="92500" lnSpcReduction="20000"/>
          </a:bodyPr>
          <a:lstStyle/>
          <a:p>
            <a:pPr marL="0" indent="0">
              <a:lnSpc>
                <a:spcPct val="150000"/>
              </a:lnSpc>
              <a:buNone/>
            </a:pPr>
            <a:r>
              <a:rPr/>
              <a:t>Rehabilitation is the process of helping a person who has suffered an illness or injury restore lost skills and so regain maximum self-sufficiency. </a:t>
            </a:r>
            <a:endParaRPr/>
          </a:p>
          <a:p>
            <a:pPr>
              <a:lnSpc>
                <a:spcPct val="150000"/>
              </a:lnSpc>
            </a:pPr>
            <a:r>
              <a:rPr/>
              <a:t>The first concept is to make the patient better.  This  is  mainly  a  matter  of  treatment  directed  to  pathology   but  largely  based  on  symptoms</a:t>
            </a:r>
            <a:r>
              <a:rPr/>
              <a:t>.</a:t>
            </a:r>
            <a:endParaRPr/>
          </a:p>
          <a:p>
            <a:pPr>
              <a:lnSpc>
                <a:spcPct val="150000"/>
              </a:lnSpc>
            </a:pPr>
            <a:r>
              <a:rPr/>
              <a:t>The  </a:t>
            </a:r>
            <a:r>
              <a:rPr/>
              <a:t>second  stage  (usually  after  the  first  stage  is  complete,  has  achieved  as  much  as  possible  or  from  another  perspective  has  failed  to  ‘cure’)  is  rehabilitation,  which  attempts  to  restore  function.  In  a  country  like  UK  “rehabilitation  services”  are  primarily  directed  towards  activities  of  daily  living  and  independence</a:t>
            </a:r>
            <a:endParaRPr/>
          </a:p>
          <a:p>
            <a:pPr>
              <a:lnSpc>
                <a:spcPct val="150000"/>
              </a:lnSpc>
            </a:pPr>
            <a:r>
              <a:rPr/>
              <a:t>The </a:t>
            </a:r>
            <a:r>
              <a:rPr/>
              <a:t>third stage often only considered if the second stage is (expected to be) successful is restoration of capacity for work</a:t>
            </a:r>
            <a:r>
              <a:rPr/>
              <a:t>.</a:t>
            </a:r>
            <a:endParaRPr/>
          </a:p>
        </p:txBody>
      </p:sp>
    </p:spTree>
    <p:extLst>
      <p:ext uri="{BB962C8B-B14F-4D97-AF65-F5344CB8AC3E}">
        <p14:creationId xmlns:p14="http://schemas.microsoft.com/office/powerpoint/2010/main" val="355242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01913"/>
          </a:xfrm>
        </p:spPr>
        <p:txBody>
          <a:bodyPr/>
          <a:lstStyle/>
          <a:p>
            <a:pPr/>
            <a:r>
              <a:rPr/>
              <a:t>Cont..</a:t>
            </a:r>
            <a:endParaRPr/>
          </a:p>
        </p:txBody>
      </p:sp>
      <p:sp>
        <p:nvSpPr>
          <p:cNvPr id="3" name="Content Placeholder 2"/>
          <p:cNvSpPr>
            <a:spLocks noGrp="1"/>
          </p:cNvSpPr>
          <p:nvPr>
            <p:ph idx="1"/>
          </p:nvPr>
        </p:nvSpPr>
        <p:spPr>
          <a:xfrm>
            <a:off x="2589218" y="1295404"/>
            <a:ext cx="8915400" cy="4615825"/>
          </a:xfrm>
        </p:spPr>
        <p:txBody>
          <a:bodyPr/>
          <a:lstStyle/>
          <a:p>
            <a:pPr>
              <a:lnSpc>
                <a:spcPct val="150000"/>
              </a:lnSpc>
            </a:pPr>
            <a:r>
              <a:rPr/>
              <a:t>It may involve relatively simple observation of how individuals   perform tasks, and making accommodation to eliminate further injuries and discomfort.</a:t>
            </a:r>
            <a:endParaRPr/>
          </a:p>
          <a:p>
            <a:pPr>
              <a:lnSpc>
                <a:spcPct val="150000"/>
              </a:lnSpc>
            </a:pPr>
            <a:r>
              <a:rPr/>
              <a:t>It also includes sophisticated brain computer interfaces that allow a severely disabled individual to operate computers and other devices simply by thinking about the task they want to perform.</a:t>
            </a:r>
            <a:endParaRPr/>
          </a:p>
          <a:p>
            <a:pPr>
              <a:lnSpc>
                <a:spcPct val="150000"/>
              </a:lnSpc>
            </a:pPr>
            <a:r>
              <a:rPr/>
              <a:t>It also improves upon standard rehabilitation methods to regain function lost due to congenital disorders, disease (such as stroke or joint replacement) or injury (such as limb loss) or restore mobility</a:t>
            </a:r>
            <a:r>
              <a:rPr/>
              <a:t>.</a:t>
            </a:r>
            <a:endParaRPr/>
          </a:p>
        </p:txBody>
      </p:sp>
    </p:spTree>
    <p:extLst>
      <p:ext uri="{BB962C8B-B14F-4D97-AF65-F5344CB8AC3E}">
        <p14:creationId xmlns:p14="http://schemas.microsoft.com/office/powerpoint/2010/main" val="1179367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12810"/>
          </a:xfrm>
        </p:spPr>
        <p:txBody>
          <a:bodyPr/>
          <a:lstStyle/>
          <a:p>
            <a:pPr/>
            <a:r>
              <a:rPr b="1"/>
              <a:t>Education rehabilitation model</a:t>
            </a:r>
            <a:r>
              <a:rPr b="1"/>
              <a:t>.</a:t>
            </a:r>
            <a:endParaRPr/>
          </a:p>
        </p:txBody>
      </p:sp>
      <p:sp>
        <p:nvSpPr>
          <p:cNvPr id="3" name="Content Placeholder 2"/>
          <p:cNvSpPr>
            <a:spLocks noGrp="1"/>
          </p:cNvSpPr>
          <p:nvPr>
            <p:ph idx="1"/>
          </p:nvPr>
        </p:nvSpPr>
        <p:spPr>
          <a:xfrm>
            <a:off x="2589218" y="1436912"/>
            <a:ext cx="8915400" cy="4474303"/>
          </a:xfrm>
        </p:spPr>
        <p:txBody>
          <a:bodyPr>
            <a:normAutofit/>
          </a:bodyPr>
          <a:lstStyle/>
          <a:p>
            <a:pPr>
              <a:lnSpc>
                <a:spcPct val="150000"/>
              </a:lnSpc>
            </a:pPr>
            <a:r>
              <a:rPr/>
              <a:t>Since much of medical rehabilitation is actually training which is focused on helping the patient and/or his/her family become active in the patients daily care the addition of education frame of reference can make rehabilitation professionals more effective.</a:t>
            </a:r>
            <a:endParaRPr/>
          </a:p>
          <a:p>
            <a:pPr>
              <a:lnSpc>
                <a:spcPct val="150000"/>
              </a:lnSpc>
            </a:pPr>
            <a:r>
              <a:rPr/>
              <a:t>A recommended model of patient family education has these components</a:t>
            </a:r>
            <a:r>
              <a:rPr/>
              <a:t>;</a:t>
            </a:r>
            <a:endParaRPr/>
          </a:p>
        </p:txBody>
      </p:sp>
    </p:spTree>
    <p:extLst>
      <p:ext uri="{BB962C8B-B14F-4D97-AF65-F5344CB8AC3E}">
        <p14:creationId xmlns:p14="http://schemas.microsoft.com/office/powerpoint/2010/main" val="3887576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34576"/>
          </a:xfrm>
        </p:spPr>
        <p:txBody>
          <a:bodyPr/>
          <a:lstStyle/>
          <a:p>
            <a:pPr/>
            <a:r>
              <a:rPr/>
              <a:t>Cont..</a:t>
            </a:r>
            <a:endParaRPr/>
          </a:p>
        </p:txBody>
      </p:sp>
      <p:sp>
        <p:nvSpPr>
          <p:cNvPr id="3" name="Content Placeholder 2"/>
          <p:cNvSpPr>
            <a:spLocks noGrp="1"/>
          </p:cNvSpPr>
          <p:nvPr>
            <p:ph idx="1"/>
          </p:nvPr>
        </p:nvSpPr>
        <p:spPr>
          <a:xfrm>
            <a:off x="2589218" y="1458692"/>
            <a:ext cx="8915400" cy="4452537"/>
          </a:xfrm>
        </p:spPr>
        <p:txBody>
          <a:bodyPr/>
          <a:lstStyle/>
          <a:p>
            <a:pPr>
              <a:lnSpc>
                <a:spcPct val="150000"/>
              </a:lnSpc>
            </a:pPr>
            <a:r>
              <a:rPr/>
              <a:t>Identification of patient-family understanding necessary for dealing with his/her problems or potential problems.</a:t>
            </a:r>
            <a:endParaRPr/>
          </a:p>
          <a:p>
            <a:pPr>
              <a:lnSpc>
                <a:spcPct val="150000"/>
              </a:lnSpc>
            </a:pPr>
            <a:r>
              <a:rPr/>
              <a:t>Assessment of current patient- family knowledge, attitude and lifestyle.</a:t>
            </a:r>
            <a:endParaRPr/>
          </a:p>
          <a:p>
            <a:pPr>
              <a:lnSpc>
                <a:spcPct val="150000"/>
              </a:lnSpc>
            </a:pPr>
            <a:r>
              <a:rPr/>
              <a:t>Setting  of  education  goals  based  on  individual  patient  and  family  needs.</a:t>
            </a:r>
            <a:endParaRPr/>
          </a:p>
          <a:p>
            <a:pPr>
              <a:lnSpc>
                <a:spcPct val="150000"/>
              </a:lnSpc>
            </a:pPr>
            <a:r>
              <a:rPr/>
              <a:t>Planning an appropriate method of achievement of those goals.</a:t>
            </a:r>
            <a:endParaRPr/>
          </a:p>
          <a:p>
            <a:pPr>
              <a:lnSpc>
                <a:spcPct val="150000"/>
              </a:lnSpc>
            </a:pPr>
            <a:r>
              <a:rPr/>
              <a:t>Implementing  the  plan;  and</a:t>
            </a:r>
            <a:endParaRPr/>
          </a:p>
          <a:p>
            <a:pPr>
              <a:lnSpc>
                <a:spcPct val="150000"/>
              </a:lnSpc>
            </a:pPr>
            <a:r>
              <a:rPr/>
              <a:t>Evaluating according to goals</a:t>
            </a:r>
            <a:r>
              <a:rPr/>
              <a:t>.</a:t>
            </a:r>
            <a:endParaRPr/>
          </a:p>
        </p:txBody>
      </p:sp>
    </p:spTree>
    <p:extLst>
      <p:ext uri="{BB962C8B-B14F-4D97-AF65-F5344CB8AC3E}">
        <p14:creationId xmlns:p14="http://schemas.microsoft.com/office/powerpoint/2010/main" val="2832935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12810"/>
          </a:xfrm>
        </p:spPr>
        <p:txBody>
          <a:bodyPr/>
          <a:lstStyle/>
          <a:p>
            <a:pPr/>
            <a:r>
              <a:rPr b="1"/>
              <a:t>Social Rehabilitation Model</a:t>
            </a:r>
            <a:r>
              <a:rPr b="1"/>
              <a:t>.</a:t>
            </a:r>
            <a:endParaRPr/>
          </a:p>
        </p:txBody>
      </p:sp>
      <p:sp>
        <p:nvSpPr>
          <p:cNvPr id="3" name="Content Placeholder 2"/>
          <p:cNvSpPr>
            <a:spLocks noGrp="1"/>
          </p:cNvSpPr>
          <p:nvPr>
            <p:ph idx="1"/>
          </p:nvPr>
        </p:nvSpPr>
        <p:spPr>
          <a:xfrm>
            <a:off x="2589218" y="1436912"/>
            <a:ext cx="8915400" cy="4474303"/>
          </a:xfrm>
        </p:spPr>
        <p:txBody>
          <a:bodyPr>
            <a:normAutofit lnSpcReduction="10000"/>
          </a:bodyPr>
          <a:lstStyle/>
          <a:p>
            <a:pPr>
              <a:lnSpc>
                <a:spcPct val="150000"/>
              </a:lnSpc>
            </a:pPr>
            <a:r>
              <a:rPr/>
              <a:t>Emphasizes a collective therapeutic intervention that addresses both the importance of a person’s engagement in meaningful activity as well as facilitating their participation in wider society.</a:t>
            </a:r>
            <a:endParaRPr/>
          </a:p>
          <a:p>
            <a:pPr>
              <a:lnSpc>
                <a:spcPct val="150000"/>
              </a:lnSpc>
            </a:pPr>
            <a:r>
              <a:rPr/>
              <a:t>The medics involved in this are;</a:t>
            </a:r>
            <a:endParaRPr/>
          </a:p>
          <a:p>
            <a:pPr>
              <a:lnSpc>
                <a:spcPct val="150000"/>
              </a:lnSpc>
            </a:pPr>
            <a:r>
              <a:rPr/>
              <a:t>Psychiatrists</a:t>
            </a:r>
            <a:endParaRPr/>
          </a:p>
          <a:p>
            <a:pPr>
              <a:lnSpc>
                <a:spcPct val="150000"/>
              </a:lnSpc>
            </a:pPr>
            <a:r>
              <a:rPr/>
              <a:t>Social workers</a:t>
            </a:r>
            <a:endParaRPr/>
          </a:p>
          <a:p>
            <a:pPr>
              <a:lnSpc>
                <a:spcPct val="150000"/>
              </a:lnSpc>
            </a:pPr>
            <a:r>
              <a:rPr/>
              <a:t>Psychologists</a:t>
            </a:r>
            <a:endParaRPr/>
          </a:p>
          <a:p>
            <a:pPr>
              <a:lnSpc>
                <a:spcPct val="150000"/>
              </a:lnSpc>
            </a:pPr>
            <a:r>
              <a:rPr/>
              <a:t>Occupational  therapists</a:t>
            </a:r>
            <a:endParaRPr/>
          </a:p>
          <a:p>
            <a:pPr>
              <a:lnSpc>
                <a:spcPct val="150000"/>
              </a:lnSpc>
            </a:pPr>
            <a:r>
              <a:rPr/>
              <a:t>Community support etc</a:t>
            </a:r>
            <a:r>
              <a:rPr/>
              <a:t>.</a:t>
            </a:r>
            <a:endParaRPr/>
          </a:p>
        </p:txBody>
      </p:sp>
    </p:spTree>
    <p:extLst>
      <p:ext uri="{BB962C8B-B14F-4D97-AF65-F5344CB8AC3E}">
        <p14:creationId xmlns:p14="http://schemas.microsoft.com/office/powerpoint/2010/main" val="238446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12810"/>
          </a:xfrm>
        </p:spPr>
        <p:txBody>
          <a:bodyPr/>
          <a:lstStyle/>
          <a:p>
            <a:pPr/>
            <a:r>
              <a:rPr/>
              <a:t>Cont..</a:t>
            </a:r>
            <a:endParaRPr/>
          </a:p>
        </p:txBody>
      </p:sp>
      <p:sp>
        <p:nvSpPr>
          <p:cNvPr id="3" name="Content Placeholder 2"/>
          <p:cNvSpPr>
            <a:spLocks noGrp="1"/>
          </p:cNvSpPr>
          <p:nvPr>
            <p:ph idx="1"/>
          </p:nvPr>
        </p:nvSpPr>
        <p:spPr>
          <a:xfrm>
            <a:off x="2589218" y="1284507"/>
            <a:ext cx="8915400" cy="4920341"/>
          </a:xfrm>
        </p:spPr>
        <p:txBody>
          <a:bodyPr>
            <a:normAutofit fontScale="92500" lnSpcReduction="20000"/>
          </a:bodyPr>
          <a:lstStyle/>
          <a:p>
            <a:pPr>
              <a:lnSpc>
                <a:spcPct val="150000"/>
              </a:lnSpc>
            </a:pPr>
            <a:r>
              <a:rPr/>
              <a:t>These workers seek to effect changes in a person’s environment and in a person’s ability to deal with his/her environment, so as to facilitate improvement in symptoms or personal distress and life outcome.</a:t>
            </a:r>
            <a:endParaRPr/>
          </a:p>
          <a:p>
            <a:pPr>
              <a:lnSpc>
                <a:spcPct val="150000"/>
              </a:lnSpc>
            </a:pPr>
            <a:r>
              <a:rPr/>
              <a:t>These services often “combine pharmacologic treatment (often required for program admission independent living and social skills training, psychological support to clients and their families, housing, vocational rehabilitation and employment, social support and network enhancement and access to leisure activities.</a:t>
            </a:r>
            <a:endParaRPr/>
          </a:p>
          <a:p>
            <a:pPr>
              <a:lnSpc>
                <a:spcPct val="150000"/>
              </a:lnSpc>
            </a:pPr>
            <a:r>
              <a:rPr/>
              <a:t>The key role of professionals to generate insight about the illnesses with the help of demonstration of symptoms and prognosis to the patients.</a:t>
            </a:r>
            <a:endParaRPr/>
          </a:p>
          <a:p>
            <a:pPr>
              <a:lnSpc>
                <a:spcPct val="150000"/>
              </a:lnSpc>
            </a:pPr>
            <a:r>
              <a:rPr/>
              <a:t>There is often a focus on challenging stigma and prejudice to enable social inclusion, on working collaboratively I order to empower clients, and sometimes on a goal of full recovery</a:t>
            </a:r>
            <a:r>
              <a:rPr/>
              <a:t>.</a:t>
            </a:r>
            <a:endParaRPr/>
          </a:p>
        </p:txBody>
      </p:sp>
    </p:spTree>
    <p:extLst>
      <p:ext uri="{BB962C8B-B14F-4D97-AF65-F5344CB8AC3E}">
        <p14:creationId xmlns:p14="http://schemas.microsoft.com/office/powerpoint/2010/main" val="2284280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786677"/>
          </a:xfrm>
        </p:spPr>
        <p:txBody>
          <a:bodyPr>
            <a:normAutofit fontScale="90000"/>
          </a:bodyPr>
          <a:lstStyle/>
          <a:p>
            <a:pPr/>
            <a:r>
              <a:rPr b="1"/>
              <a:t>Economic Rehabilitation Model</a:t>
            </a:r>
            <a:br>
              <a:rPr/>
            </a:br>
            <a:endParaRPr/>
          </a:p>
        </p:txBody>
      </p:sp>
      <p:sp>
        <p:nvSpPr>
          <p:cNvPr id="3" name="Content Placeholder 2"/>
          <p:cNvSpPr>
            <a:spLocks noGrp="1"/>
          </p:cNvSpPr>
          <p:nvPr>
            <p:ph idx="1"/>
          </p:nvPr>
        </p:nvSpPr>
        <p:spPr>
          <a:xfrm>
            <a:off x="2589218" y="1410792"/>
            <a:ext cx="8915400" cy="4902928"/>
          </a:xfrm>
        </p:spPr>
        <p:txBody>
          <a:bodyPr>
            <a:normAutofit/>
          </a:bodyPr>
          <a:lstStyle/>
          <a:p>
            <a:pPr>
              <a:lnSpc>
                <a:spcPct val="150000"/>
              </a:lnSpc>
            </a:pPr>
            <a:r>
              <a:rPr/>
              <a:t>A person with a disability degree of 20% or over who would like to set up a business for purposes of rehabilitation, and who has not received funding of studies from the national insurance institute, may be entitled to business or strengthening an existing business.</a:t>
            </a:r>
            <a:endParaRPr/>
          </a:p>
          <a:p>
            <a:pPr>
              <a:lnSpc>
                <a:spcPct val="150000"/>
              </a:lnSpc>
            </a:pPr>
            <a:r>
              <a:rPr/>
              <a:t>Increase work and employment for a person of working age with disabilities.</a:t>
            </a:r>
            <a:endParaRPr/>
          </a:p>
          <a:p>
            <a:pPr>
              <a:lnSpc>
                <a:spcPct val="150000"/>
              </a:lnSpc>
            </a:pPr>
            <a:r>
              <a:rPr/>
              <a:t>Increase the participation of persons with disabilities in vocational training.</a:t>
            </a:r>
            <a:endParaRPr/>
          </a:p>
          <a:p>
            <a:pPr>
              <a:lnSpc>
                <a:spcPct val="150000"/>
              </a:lnSpc>
            </a:pPr>
            <a:r>
              <a:rPr/>
              <a:t>Employment of persons with disability is key for their economic empowerment the need to be fully represented in employment in the work place such as government and the private sector</a:t>
            </a:r>
            <a:r>
              <a:rPr/>
              <a:t>.</a:t>
            </a:r>
            <a:endParaRPr/>
          </a:p>
        </p:txBody>
      </p:sp>
    </p:spTree>
    <p:extLst>
      <p:ext uri="{BB962C8B-B14F-4D97-AF65-F5344CB8AC3E}">
        <p14:creationId xmlns:p14="http://schemas.microsoft.com/office/powerpoint/2010/main" val="3278103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917302"/>
          </a:xfrm>
        </p:spPr>
        <p:txBody>
          <a:bodyPr/>
          <a:lstStyle/>
          <a:p>
            <a:pPr/>
            <a:r>
              <a:rPr b="1"/>
              <a:t>Community Base </a:t>
            </a:r>
            <a:r>
              <a:rPr b="1"/>
              <a:t>Rehabilitation</a:t>
            </a:r>
            <a:endParaRPr/>
          </a:p>
        </p:txBody>
      </p:sp>
      <p:sp>
        <p:nvSpPr>
          <p:cNvPr id="3" name="Content Placeholder 2"/>
          <p:cNvSpPr>
            <a:spLocks noGrp="1"/>
          </p:cNvSpPr>
          <p:nvPr>
            <p:ph idx="1"/>
          </p:nvPr>
        </p:nvSpPr>
        <p:spPr>
          <a:xfrm>
            <a:off x="2589218" y="1541417"/>
            <a:ext cx="8915400" cy="4369798"/>
          </a:xfrm>
        </p:spPr>
        <p:txBody>
          <a:bodyPr>
            <a:normAutofit/>
          </a:bodyPr>
          <a:lstStyle/>
          <a:p>
            <a:pPr>
              <a:lnSpc>
                <a:spcPct val="150000"/>
              </a:lnSpc>
            </a:pPr>
            <a:r>
              <a:rPr/>
              <a:t>It is a strategy for general community development that provides rehabilitation, poverty reduction, equalization of opportunities and social inclusion for all people with disabilities.</a:t>
            </a:r>
            <a:endParaRPr/>
          </a:p>
          <a:p>
            <a:pPr>
              <a:lnSpc>
                <a:spcPct val="150000"/>
              </a:lnSpc>
            </a:pPr>
            <a:r>
              <a:rPr/>
              <a:t>It is designed predominantly for low and middle income countries.</a:t>
            </a:r>
            <a:endParaRPr/>
          </a:p>
          <a:p>
            <a:pPr>
              <a:lnSpc>
                <a:spcPct val="150000"/>
              </a:lnSpc>
            </a:pPr>
            <a:r>
              <a:rPr/>
              <a:t>Include promoting inclusive education, teaching parents to provide treatment to their child or creating self-help group</a:t>
            </a:r>
            <a:r>
              <a:rPr/>
              <a:t>.</a:t>
            </a:r>
            <a:endParaRPr/>
          </a:p>
        </p:txBody>
      </p:sp>
    </p:spTree>
    <p:extLst>
      <p:ext uri="{BB962C8B-B14F-4D97-AF65-F5344CB8AC3E}">
        <p14:creationId xmlns:p14="http://schemas.microsoft.com/office/powerpoint/2010/main" val="57816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812810"/>
          </a:xfrm>
        </p:spPr>
        <p:txBody>
          <a:bodyPr/>
          <a:lstStyle/>
          <a:p>
            <a:pPr/>
            <a:r>
              <a:rPr/>
              <a:t>Cont..</a:t>
            </a:r>
            <a:endParaRPr/>
          </a:p>
        </p:txBody>
      </p:sp>
      <p:sp>
        <p:nvSpPr>
          <p:cNvPr id="3" name="Content Placeholder 2"/>
          <p:cNvSpPr>
            <a:spLocks noGrp="1"/>
          </p:cNvSpPr>
          <p:nvPr>
            <p:ph idx="1"/>
          </p:nvPr>
        </p:nvSpPr>
        <p:spPr>
          <a:xfrm>
            <a:off x="2589218" y="1436912"/>
            <a:ext cx="8915400" cy="4474303"/>
          </a:xfrm>
        </p:spPr>
        <p:txBody>
          <a:bodyPr/>
          <a:lstStyle/>
          <a:p>
            <a:pPr>
              <a:lnSpc>
                <a:spcPct val="150000"/>
              </a:lnSpc>
            </a:pPr>
            <a:r>
              <a:rPr/>
              <a:t>CBR personnel are primarily responsible for identifying people with disabilities and providing them and their families with the necessary support.  They work to promote self-esteem, family inclusion and access to services in the health, education, labor and employment sectors.</a:t>
            </a:r>
            <a:endParaRPr/>
          </a:p>
          <a:p>
            <a:pPr>
              <a:lnSpc>
                <a:spcPct val="150000"/>
              </a:lnSpc>
            </a:pPr>
            <a:r>
              <a:rPr/>
              <a:t>The five components (health, education, livelihoods, social and empowerment) each have five key elements which inform the implementation of CBR.</a:t>
            </a:r>
            <a:endParaRPr/>
          </a:p>
          <a:p>
            <a:pPr>
              <a:lnSpc>
                <a:spcPct val="150000"/>
              </a:lnSpc>
            </a:pPr>
            <a:r>
              <a:rPr/>
              <a:t>Both components and their elements are underpinned by the principles of participation, inclusion sustainability and self-advocacy</a:t>
            </a:r>
            <a:endParaRPr/>
          </a:p>
        </p:txBody>
      </p:sp>
    </p:spTree>
    <p:extLst>
      <p:ext uri="{BB962C8B-B14F-4D97-AF65-F5344CB8AC3E}">
        <p14:creationId xmlns:p14="http://schemas.microsoft.com/office/powerpoint/2010/main" val="377625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786677"/>
          </a:xfrm>
        </p:spPr>
        <p:txBody>
          <a:bodyPr/>
          <a:lstStyle/>
          <a:p>
            <a:pPr/>
            <a:r>
              <a:rPr b="1"/>
              <a:t>Comprehensive Rehabilitation </a:t>
            </a:r>
            <a:r>
              <a:rPr b="1"/>
              <a:t>Model</a:t>
            </a:r>
            <a:endParaRPr/>
          </a:p>
        </p:txBody>
      </p:sp>
      <p:sp>
        <p:nvSpPr>
          <p:cNvPr id="3" name="Content Placeholder 2"/>
          <p:cNvSpPr>
            <a:spLocks noGrp="1"/>
          </p:cNvSpPr>
          <p:nvPr>
            <p:ph idx="1"/>
          </p:nvPr>
        </p:nvSpPr>
        <p:spPr>
          <a:xfrm>
            <a:off x="2589218" y="1410792"/>
            <a:ext cx="8915400" cy="4500436"/>
          </a:xfrm>
        </p:spPr>
        <p:txBody>
          <a:bodyPr/>
          <a:lstStyle/>
          <a:p>
            <a:pPr>
              <a:lnSpc>
                <a:spcPct val="150000"/>
              </a:lnSpc>
            </a:pPr>
            <a:r>
              <a:rPr/>
              <a:t>Comprehensive Outpatient Rehabilitation Facility (CORF) is a medical facility that provides outpatient diagnostic, therapeutic and restorative services for the rehabilitation of patient’s injury, disability or illness.  CORF care is commonly known as outpatient rehabilitation care.</a:t>
            </a:r>
            <a:endParaRPr/>
          </a:p>
          <a:p>
            <a:pPr>
              <a:lnSpc>
                <a:spcPct val="150000"/>
              </a:lnSpc>
            </a:pPr>
            <a:r>
              <a:rPr/>
              <a:t>The program offering a wide variety of additional programs and services to support and make PWD able to participate in social communities </a:t>
            </a:r>
            <a:endParaRPr/>
          </a:p>
        </p:txBody>
      </p:sp>
    </p:spTree>
    <p:extLst>
      <p:ext uri="{BB962C8B-B14F-4D97-AF65-F5344CB8AC3E}">
        <p14:creationId xmlns:p14="http://schemas.microsoft.com/office/powerpoint/2010/main" val="421241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703952"/>
          </a:xfrm>
        </p:spPr>
        <p:txBody>
          <a:bodyPr/>
          <a:lstStyle/>
          <a:p>
            <a:pPr/>
            <a:r>
              <a:rPr b="1"/>
              <a:t>Orthopaedic rehabilitation</a:t>
            </a:r>
            <a:endParaRPr/>
          </a:p>
        </p:txBody>
      </p:sp>
      <p:sp>
        <p:nvSpPr>
          <p:cNvPr id="3" name="Content Placeholder 2"/>
          <p:cNvSpPr>
            <a:spLocks noGrp="1"/>
          </p:cNvSpPr>
          <p:nvPr>
            <p:ph idx="1"/>
          </p:nvPr>
        </p:nvSpPr>
        <p:spPr>
          <a:xfrm>
            <a:off x="2589218" y="1619789"/>
            <a:ext cx="8915400" cy="4291426"/>
          </a:xfrm>
        </p:spPr>
        <p:txBody>
          <a:bodyPr>
            <a:normAutofit/>
          </a:bodyPr>
          <a:lstStyle/>
          <a:p>
            <a:pPr>
              <a:lnSpc>
                <a:spcPct val="150000"/>
              </a:lnSpc>
            </a:pPr>
            <a:r>
              <a:rPr/>
              <a:t>Orthopedic rehabilitation treat injuries and illnesses that affect the musculoskeletal including bones, tendons, ligaments and soft tissue.</a:t>
            </a:r>
            <a:endParaRPr/>
          </a:p>
          <a:p>
            <a:pPr>
              <a:lnSpc>
                <a:spcPct val="150000"/>
              </a:lnSpc>
            </a:pPr>
            <a:r>
              <a:rPr/>
              <a:t>Neurological rehabilitation treat injuries and conditions involving the nervous system which includes The brain, spinal cord and peripheral nerve.</a:t>
            </a:r>
            <a:endParaRPr/>
          </a:p>
          <a:p>
            <a:pPr>
              <a:lnSpc>
                <a:spcPct val="150000"/>
              </a:lnSpc>
            </a:pPr>
            <a:r>
              <a:rPr/>
              <a:t>Manual Therapy Rehabilitation offers innovative manual therapy techniques that improve the healing and recovery process for many complex patient problems.</a:t>
            </a:r>
            <a:endParaRPr/>
          </a:p>
          <a:p>
            <a:pPr>
              <a:lnSpc>
                <a:spcPct val="150000"/>
              </a:lnSpc>
            </a:pPr>
            <a:r>
              <a:rPr/>
              <a:t>Balance and rehabilitation offers help to individuals who experience vertigo, dizziness, or unsteadiness on their feet</a:t>
            </a:r>
            <a:r>
              <a:rPr/>
              <a:t>.</a:t>
            </a:r>
            <a:endParaRPr/>
          </a:p>
        </p:txBody>
      </p:sp>
    </p:spTree>
    <p:extLst>
      <p:ext uri="{BB962C8B-B14F-4D97-AF65-F5344CB8AC3E}">
        <p14:creationId xmlns:p14="http://schemas.microsoft.com/office/powerpoint/2010/main" val="3523937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r>
              <a:rPr/>
              <a:t>Cont..</a:t>
            </a:r>
            <a:endParaRPr/>
          </a:p>
        </p:txBody>
      </p:sp>
      <p:sp>
        <p:nvSpPr>
          <p:cNvPr id="3" name="Content Placeholder 2"/>
          <p:cNvSpPr>
            <a:spLocks noGrp="1"/>
          </p:cNvSpPr>
          <p:nvPr>
            <p:ph idx="1"/>
          </p:nvPr>
        </p:nvSpPr>
        <p:spPr>
          <a:xfrm>
            <a:off x="2589218" y="1463045"/>
            <a:ext cx="8915400" cy="4448184"/>
          </a:xfrm>
        </p:spPr>
        <p:txBody>
          <a:bodyPr>
            <a:normAutofit fontScale="92500" lnSpcReduction="10000"/>
          </a:bodyPr>
          <a:lstStyle/>
          <a:p>
            <a:pPr>
              <a:lnSpc>
                <a:spcPct val="150000"/>
              </a:lnSpc>
            </a:pPr>
            <a:r>
              <a:rPr/>
              <a:t>Sport injury rehabilitation offers specific therapy services for patients that have sports related injuries focusing on a full recovery and timely return to the sport.</a:t>
            </a:r>
            <a:endParaRPr/>
          </a:p>
          <a:p>
            <a:pPr>
              <a:lnSpc>
                <a:spcPct val="150000"/>
              </a:lnSpc>
            </a:pPr>
            <a:r>
              <a:rPr/>
              <a:t>Occupational therapy helps individuals to achieve daily living and work skills such as eating, dressing, school activities and job tasks.</a:t>
            </a:r>
            <a:endParaRPr/>
          </a:p>
          <a:p>
            <a:pPr>
              <a:lnSpc>
                <a:spcPct val="150000"/>
              </a:lnSpc>
            </a:pPr>
            <a:r>
              <a:rPr/>
              <a:t>Speech </a:t>
            </a:r>
            <a:r>
              <a:rPr/>
              <a:t>and language pathology helps people who have communication disorders, voice disorders and swallowing disorders.</a:t>
            </a:r>
            <a:endParaRPr/>
          </a:p>
          <a:p>
            <a:pPr>
              <a:lnSpc>
                <a:spcPct val="150000"/>
              </a:lnSpc>
            </a:pPr>
            <a:r>
              <a:rPr/>
              <a:t>Low back pain is based on gentle, hands on treatment to stabilize the muscle in the lower back and improve flexibility and range of motion.</a:t>
            </a:r>
            <a:endParaRPr/>
          </a:p>
          <a:p>
            <a:pPr>
              <a:lnSpc>
                <a:spcPct val="150000"/>
              </a:lnSpc>
            </a:pPr>
            <a:r>
              <a:rPr/>
              <a:t>Head and neck pain is done with proven manual therapy techniques, posture reduction and strength and flexibility </a:t>
            </a:r>
            <a:r>
              <a:rPr/>
              <a:t>training</a:t>
            </a:r>
            <a:endParaRPr/>
          </a:p>
        </p:txBody>
      </p:sp>
    </p:spTree>
    <p:extLst>
      <p:ext uri="{BB962C8B-B14F-4D97-AF65-F5344CB8AC3E}">
        <p14:creationId xmlns:p14="http://schemas.microsoft.com/office/powerpoint/2010/main" val="3259643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r>
              <a:rPr b="1"/>
              <a:t>Approach</a:t>
            </a:r>
            <a:endParaRPr/>
          </a:p>
        </p:txBody>
      </p:sp>
      <p:sp>
        <p:nvSpPr>
          <p:cNvPr id="3" name="Content Placeholder 2"/>
          <p:cNvSpPr>
            <a:spLocks noGrp="1"/>
          </p:cNvSpPr>
          <p:nvPr>
            <p:ph idx="1"/>
          </p:nvPr>
        </p:nvSpPr>
        <p:spPr>
          <a:xfrm>
            <a:off x="2589218" y="1436912"/>
            <a:ext cx="8915400" cy="4474303"/>
          </a:xfrm>
        </p:spPr>
        <p:txBody>
          <a:bodyPr>
            <a:normAutofit/>
          </a:bodyPr>
          <a:lstStyle/>
          <a:p>
            <a:pPr>
              <a:lnSpc>
                <a:spcPct val="150000"/>
              </a:lnSpc>
            </a:pPr>
            <a:r>
              <a:rPr/>
              <a:t>The therapeutic approach can help to make changes to anything that limits the patient’s ability to perform, including the environment, the task or overall ability.</a:t>
            </a:r>
            <a:endParaRPr/>
          </a:p>
          <a:p>
            <a:pPr>
              <a:lnSpc>
                <a:spcPct val="150000"/>
              </a:lnSpc>
            </a:pPr>
            <a:r>
              <a:rPr/>
              <a:t>Occupational therapy utilizes functional techniques that help patients improve motor function and reasoning abilities, enabling them lead more independent productive and satisfying lives</a:t>
            </a:r>
            <a:r>
              <a:rPr/>
              <a:t>.</a:t>
            </a:r>
            <a:endParaRPr/>
          </a:p>
          <a:p>
            <a:pPr>
              <a:lnSpc>
                <a:spcPct val="150000"/>
              </a:lnSpc>
            </a:pPr>
            <a:r>
              <a:rPr/>
              <a:t>It is aimed to help people with disabilities, injuries, or complex medical conditions achieve highest possible degree of health, functioning and quality of life</a:t>
            </a:r>
            <a:r>
              <a:rPr/>
              <a:t>.</a:t>
            </a:r>
            <a:endParaRPr/>
          </a:p>
        </p:txBody>
      </p:sp>
    </p:spTree>
    <p:extLst>
      <p:ext uri="{BB962C8B-B14F-4D97-AF65-F5344CB8AC3E}">
        <p14:creationId xmlns:p14="http://schemas.microsoft.com/office/powerpoint/2010/main" val="4128340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917302"/>
          </a:xfrm>
        </p:spPr>
        <p:txBody>
          <a:bodyPr/>
          <a:lstStyle/>
          <a:p>
            <a:pPr/>
            <a:r>
              <a:rPr/>
              <a:t>Cont..</a:t>
            </a:r>
            <a:endParaRPr/>
          </a:p>
        </p:txBody>
      </p:sp>
      <p:sp>
        <p:nvSpPr>
          <p:cNvPr id="3" name="Content Placeholder 2"/>
          <p:cNvSpPr>
            <a:spLocks noGrp="1"/>
          </p:cNvSpPr>
          <p:nvPr>
            <p:ph idx="1"/>
          </p:nvPr>
        </p:nvSpPr>
        <p:spPr>
          <a:xfrm>
            <a:off x="2589218" y="1332407"/>
            <a:ext cx="8915400" cy="4578808"/>
          </a:xfrm>
        </p:spPr>
        <p:txBody>
          <a:bodyPr>
            <a:normAutofit/>
          </a:bodyPr>
          <a:lstStyle/>
          <a:p>
            <a:pPr>
              <a:lnSpc>
                <a:spcPct val="150000"/>
              </a:lnSpc>
            </a:pPr>
            <a:r>
              <a:rPr sz="1600"/>
              <a:t>It requires focusing on the care people needed before considering what that care cost.</a:t>
            </a:r>
            <a:endParaRPr sz="1600"/>
          </a:p>
          <a:p>
            <a:pPr>
              <a:lnSpc>
                <a:spcPct val="150000"/>
              </a:lnSpc>
            </a:pPr>
            <a:r>
              <a:rPr sz="1600"/>
              <a:t>It creates a new model for rehabilitation care that focuses on the whole person, one that looks beyond the medical to address vocational, social and emotional needs.</a:t>
            </a:r>
            <a:endParaRPr sz="1600"/>
          </a:p>
          <a:p>
            <a:pPr>
              <a:lnSpc>
                <a:spcPct val="150000"/>
              </a:lnSpc>
            </a:pPr>
            <a:r>
              <a:rPr sz="1600"/>
              <a:t>The Rehabilitation Approach Rehabilitation medicine differs from other types of medical practice in a number of ways</a:t>
            </a:r>
            <a:r>
              <a:rPr sz="1600"/>
              <a:t>.</a:t>
            </a:r>
            <a:endParaRPr sz="1600"/>
          </a:p>
          <a:p>
            <a:pPr>
              <a:lnSpc>
                <a:spcPct val="150000"/>
              </a:lnSpc>
            </a:pPr>
            <a:r>
              <a:rPr sz="1600"/>
              <a:t>It </a:t>
            </a:r>
            <a:r>
              <a:rPr sz="1600"/>
              <a:t>is aimed to help people with disabilities, injuries, or complex medical conditions achieve highest possible degree of health, functioning and quality of life.</a:t>
            </a:r>
            <a:endParaRPr sz="1600"/>
          </a:p>
          <a:p>
            <a:pPr>
              <a:lnSpc>
                <a:spcPct val="150000"/>
              </a:lnSpc>
            </a:pPr>
            <a:r>
              <a:rPr sz="1600"/>
              <a:t>It requires focusing on the care people needed before considering what that care cost</a:t>
            </a:r>
            <a:r>
              <a:rPr sz="1600"/>
              <a:t>.</a:t>
            </a:r>
            <a:endParaRPr sz="1600"/>
          </a:p>
        </p:txBody>
      </p:sp>
    </p:spTree>
    <p:extLst>
      <p:ext uri="{BB962C8B-B14F-4D97-AF65-F5344CB8AC3E}">
        <p14:creationId xmlns:p14="http://schemas.microsoft.com/office/powerpoint/2010/main" val="2605257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30" y="624115"/>
            <a:ext cx="8911688" cy="682172"/>
          </a:xfrm>
        </p:spPr>
        <p:txBody>
          <a:bodyPr/>
          <a:lstStyle/>
          <a:p>
            <a:pPr/>
            <a:r>
              <a:rPr/>
              <a:t>Cont</a:t>
            </a:r>
            <a:r>
              <a:rPr/>
              <a:t>…</a:t>
            </a:r>
            <a:endParaRPr/>
          </a:p>
        </p:txBody>
      </p:sp>
      <p:sp>
        <p:nvSpPr>
          <p:cNvPr id="3" name="Content Placeholder 2"/>
          <p:cNvSpPr>
            <a:spLocks noGrp="1"/>
          </p:cNvSpPr>
          <p:nvPr>
            <p:ph idx="1"/>
          </p:nvPr>
        </p:nvSpPr>
        <p:spPr>
          <a:xfrm>
            <a:off x="2589218" y="1306287"/>
            <a:ext cx="8915400" cy="4604942"/>
          </a:xfrm>
        </p:spPr>
        <p:txBody>
          <a:bodyPr>
            <a:normAutofit fontScale="92500" lnSpcReduction="10000"/>
          </a:bodyPr>
          <a:lstStyle/>
          <a:p>
            <a:pPr>
              <a:lnSpc>
                <a:spcPct val="150000"/>
              </a:lnSpc>
            </a:pPr>
            <a:r>
              <a:rPr/>
              <a:t>It creates a new model for rehabilitation care that focuses on the whole person, one that looks beyond the medical to address vocational, social and emotional needs.</a:t>
            </a:r>
            <a:endParaRPr/>
          </a:p>
          <a:p>
            <a:pPr>
              <a:lnSpc>
                <a:spcPct val="150000"/>
              </a:lnSpc>
            </a:pPr>
            <a:r>
              <a:rPr/>
              <a:t>The Rehabilitation Approach Rehabilitation medicine differs from other types of medical practice in a number of ways.</a:t>
            </a:r>
            <a:endParaRPr/>
          </a:p>
          <a:p>
            <a:pPr>
              <a:lnSpc>
                <a:spcPct val="150000"/>
              </a:lnSpc>
            </a:pPr>
            <a:r>
              <a:rPr/>
              <a:t>A major focus is on preserving residual function and preventing secondary complications (physical, physiological, behavioral, or social) that lead to increased disability.</a:t>
            </a:r>
            <a:endParaRPr/>
          </a:p>
          <a:p>
            <a:pPr>
              <a:lnSpc>
                <a:spcPct val="150000"/>
              </a:lnSpc>
            </a:pPr>
            <a:r>
              <a:rPr/>
              <a:t>Physical medicine and rehabilitation always to restore the patient’s normal function and improve quality of life for patients from a physical, emotional, Psychosocial, and vocational perspective</a:t>
            </a:r>
            <a:r>
              <a:rPr/>
              <a:t>.</a:t>
            </a:r>
            <a:endParaRPr/>
          </a:p>
        </p:txBody>
      </p:sp>
    </p:spTree>
    <p:extLst>
      <p:ext uri="{BB962C8B-B14F-4D97-AF65-F5344CB8AC3E}">
        <p14:creationId xmlns:p14="http://schemas.microsoft.com/office/powerpoint/2010/main" val="1360914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589218" y="97975"/>
            <a:ext cx="8911688" cy="79823"/>
          </a:xfrm>
        </p:spPr>
        <p:txBody>
          <a:bodyPr>
            <a:normAutofit fontScale="90000"/>
          </a:bodyPr>
          <a:lstStyle/>
          <a:p>
            <a:pPr/>
            <a:endParaRPr/>
          </a:p>
        </p:txBody>
      </p:sp>
      <p:sp>
        <p:nvSpPr>
          <p:cNvPr id="3" name="Content Placeholder 2"/>
          <p:cNvSpPr>
            <a:spLocks noGrp="1"/>
          </p:cNvSpPr>
          <p:nvPr>
            <p:ph idx="1"/>
          </p:nvPr>
        </p:nvSpPr>
        <p:spPr>
          <a:xfrm>
            <a:off x="2589218" y="424536"/>
            <a:ext cx="8915400" cy="5486679"/>
          </a:xfrm>
        </p:spPr>
        <p:txBody>
          <a:bodyPr>
            <a:normAutofit fontScale="92500" lnSpcReduction="10000"/>
          </a:bodyPr>
          <a:lstStyle/>
          <a:p>
            <a:pPr>
              <a:lnSpc>
                <a:spcPct val="150000"/>
              </a:lnSpc>
            </a:pPr>
            <a:r>
              <a:rPr/>
              <a:t>Rehabilitation approach/relevance to occupational performance.</a:t>
            </a:r>
            <a:endParaRPr/>
          </a:p>
          <a:p>
            <a:pPr>
              <a:lnSpc>
                <a:spcPct val="150000"/>
              </a:lnSpc>
            </a:pPr>
            <a:r>
              <a:rPr/>
              <a:t>It is much cheaper than institutional care, and therefore has the potential to reach all disabled people, not just a select few.</a:t>
            </a:r>
            <a:endParaRPr/>
          </a:p>
          <a:p>
            <a:pPr>
              <a:lnSpc>
                <a:spcPct val="150000"/>
              </a:lnSpc>
            </a:pPr>
            <a:r>
              <a:rPr/>
              <a:t>It avoids dislocating people from their communities and the risks of institutionalization Psychological scarring and the creation of dependence.</a:t>
            </a:r>
            <a:endParaRPr/>
          </a:p>
          <a:p>
            <a:pPr>
              <a:lnSpc>
                <a:spcPct val="150000"/>
              </a:lnSpc>
            </a:pPr>
            <a:r>
              <a:rPr/>
              <a:t>It trains people to cope directly with the environment in which they live, using resources that are largely available locally.</a:t>
            </a:r>
            <a:endParaRPr/>
          </a:p>
          <a:p>
            <a:pPr>
              <a:lnSpc>
                <a:spcPct val="150000"/>
              </a:lnSpc>
            </a:pPr>
            <a:r>
              <a:rPr/>
              <a:t>It improves detection and referral, greatly reduces problem of transport and access allows easy supervision and follow up and continued support for the whole family.</a:t>
            </a:r>
            <a:endParaRPr/>
          </a:p>
          <a:p>
            <a:pPr>
              <a:lnSpc>
                <a:spcPct val="150000"/>
              </a:lnSpc>
            </a:pPr>
            <a:r>
              <a:rPr/>
              <a:t>It can ensure that disabled people learn useful skills that are directly applicable in their environment, thus promoting their self-sufficiency and also their capacity to contribute directly to their own society</a:t>
            </a:r>
            <a:r>
              <a:rPr/>
              <a:t>.</a:t>
            </a:r>
            <a:endParaRPr/>
          </a:p>
        </p:txBody>
      </p:sp>
    </p:spTree>
    <p:extLst>
      <p:ext uri="{BB962C8B-B14F-4D97-AF65-F5344CB8AC3E}">
        <p14:creationId xmlns:p14="http://schemas.microsoft.com/office/powerpoint/2010/main" val="3895928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592930" y="0"/>
            <a:ext cx="8911688" cy="108858"/>
          </a:xfrm>
        </p:spPr>
        <p:txBody>
          <a:bodyPr>
            <a:normAutofit fontScale="90000"/>
          </a:bodyPr>
          <a:lstStyle/>
          <a:p>
            <a:pPr/>
            <a:endParaRPr/>
          </a:p>
        </p:txBody>
      </p:sp>
      <p:sp>
        <p:nvSpPr>
          <p:cNvPr id="3" name="Content Placeholder 2"/>
          <p:cNvSpPr>
            <a:spLocks noGrp="1"/>
          </p:cNvSpPr>
          <p:nvPr>
            <p:ph idx="1"/>
          </p:nvPr>
        </p:nvSpPr>
        <p:spPr>
          <a:xfrm>
            <a:off x="2589218" y="283029"/>
            <a:ext cx="8915400" cy="5628186"/>
          </a:xfrm>
        </p:spPr>
        <p:txBody>
          <a:bodyPr>
            <a:normAutofit fontScale="92500"/>
          </a:bodyPr>
          <a:lstStyle/>
          <a:p>
            <a:pPr>
              <a:lnSpc>
                <a:spcPct val="150000"/>
              </a:lnSpc>
            </a:pPr>
            <a:r>
              <a:rPr/>
              <a:t>It promotes community and rural development by creating jobs rehabilitation workers can be drawn from the locally community, many simple aids and appliances can be drawn from the locally using local materials and skills as far as possible, and disabled people themselves may be trained to work for the rehabilitation of others.</a:t>
            </a:r>
            <a:endParaRPr/>
          </a:p>
          <a:p>
            <a:pPr>
              <a:lnSpc>
                <a:spcPct val="150000"/>
              </a:lnSpc>
            </a:pPr>
            <a:r>
              <a:rPr/>
              <a:t>By keeping disabled and acceptance of disabled people and an understanding of the causes and impairments. This will lead to better prevention of impairments earlier detection and treatment of potentiality disabling conditions and lessened ostracism and social handicapping of impaired individuals.</a:t>
            </a:r>
            <a:endParaRPr/>
          </a:p>
          <a:p>
            <a:pPr>
              <a:lnSpc>
                <a:spcPct val="150000"/>
              </a:lnSpc>
            </a:pPr>
            <a:r>
              <a:rPr/>
              <a:t>It leaves rehabilitations free to concentrate on acute severe disability or special needs requiring technical intervention and on research, development training and other function that make rational use of specialized and scarce resources</a:t>
            </a:r>
            <a:r>
              <a:rPr/>
              <a:t>.</a:t>
            </a:r>
            <a:endParaRPr/>
          </a:p>
        </p:txBody>
      </p:sp>
    </p:spTree>
    <p:extLst>
      <p:ext uri="{BB962C8B-B14F-4D97-AF65-F5344CB8AC3E}">
        <p14:creationId xmlns:p14="http://schemas.microsoft.com/office/powerpoint/2010/main" val="370420818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76</TotalTime>
  <Words>2399</Words>
  <Application>Microsoft Office PowerPoint</Application>
  <PresentationFormat>Widescreen</PresentationFormat>
  <Paragraphs>168</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Bahnschrift</vt:lpstr>
      <vt:lpstr>Century Gothic</vt:lpstr>
      <vt:lpstr>Wingdings 3</vt:lpstr>
      <vt:lpstr>Wisp</vt:lpstr>
      <vt:lpstr>REHABILITATION </vt:lpstr>
      <vt:lpstr>Definition </vt:lpstr>
      <vt:lpstr>Orthopaedic rehabilitation</vt:lpstr>
      <vt:lpstr>Cont..</vt:lpstr>
      <vt:lpstr>Approach</vt:lpstr>
      <vt:lpstr>Cont..</vt:lpstr>
      <vt:lpstr>Cont…</vt:lpstr>
      <vt:lpstr>PowerPoint Presentation</vt:lpstr>
      <vt:lpstr>PowerPoint Presentation</vt:lpstr>
      <vt:lpstr>Conditions treated in occupational therapy.</vt:lpstr>
      <vt:lpstr>There are inpatient and outpatient rehabilitation treatments.</vt:lpstr>
      <vt:lpstr>Who needs occupational therapy</vt:lpstr>
      <vt:lpstr>Cont..</vt:lpstr>
      <vt:lpstr>Physical Therapy</vt:lpstr>
      <vt:lpstr>Cont…</vt:lpstr>
      <vt:lpstr>Common therapies include;</vt:lpstr>
      <vt:lpstr>MODELS OF REHABILITATION.</vt:lpstr>
      <vt:lpstr>Medical Rehabilitation model </vt:lpstr>
      <vt:lpstr>Biomedical rehabilitation model.</vt:lpstr>
      <vt:lpstr>Cont..</vt:lpstr>
      <vt:lpstr>Education rehabilitation model.</vt:lpstr>
      <vt:lpstr>Cont..</vt:lpstr>
      <vt:lpstr>Social Rehabilitation Model.</vt:lpstr>
      <vt:lpstr>Cont..</vt:lpstr>
      <vt:lpstr>Economic Rehabilitation Model </vt:lpstr>
      <vt:lpstr>Community Base Rehabilitation</vt:lpstr>
      <vt:lpstr>Cont..</vt:lpstr>
      <vt:lpstr>Comprehensive Rehabilitation Model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REHABILITATION</dc:title>
  <dc:creator>mbogo</dc:creator>
  <cp:lastModifiedBy>mbogo</cp:lastModifiedBy>
  <cp:revision>8</cp:revision>
  <dcterms:created xsi:type="dcterms:W3CDTF">2021-09-14T16:33:42Z</dcterms:created>
  <dcterms:modified xsi:type="dcterms:W3CDTF">2021-09-14T17:49:57Z</dcterms:modified>
</cp:coreProperties>
</file>