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383"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53" r:id="rId84"/>
    <p:sldId id="379" r:id="rId85"/>
    <p:sldId id="380" r:id="rId86"/>
    <p:sldId id="381" r:id="rId87"/>
    <p:sldId id="382" r:id="rId88"/>
    <p:sldId id="338" r:id="rId89"/>
    <p:sldId id="339" r:id="rId90"/>
    <p:sldId id="340" r:id="rId91"/>
    <p:sldId id="341" r:id="rId92"/>
    <p:sldId id="346" r:id="rId93"/>
    <p:sldId id="347" r:id="rId94"/>
    <p:sldId id="348" r:id="rId95"/>
    <p:sldId id="349" r:id="rId96"/>
    <p:sldId id="354" r:id="rId97"/>
    <p:sldId id="352" r:id="rId98"/>
    <p:sldId id="356" r:id="rId99"/>
    <p:sldId id="350" r:id="rId100"/>
    <p:sldId id="351" r:id="rId101"/>
    <p:sldId id="361" r:id="rId102"/>
    <p:sldId id="362" r:id="rId103"/>
    <p:sldId id="363"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77" r:id="rId118"/>
    <p:sldId id="378" r:id="rId1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tableStyles" Target="tableStyles.xml" /><Relationship Id="rId5" Type="http://schemas.openxmlformats.org/officeDocument/2006/relationships/slide" Target="slides/slide4.xml" /><Relationship Id="rId61" Type="http://schemas.openxmlformats.org/officeDocument/2006/relationships/slide" Target="slides/slide60.xml" /><Relationship Id="rId82" Type="http://schemas.openxmlformats.org/officeDocument/2006/relationships/slide" Target="slides/slide81.xml" /><Relationship Id="rId90" Type="http://schemas.openxmlformats.org/officeDocument/2006/relationships/slide" Target="slides/slide89.xml" /><Relationship Id="rId95" Type="http://schemas.openxmlformats.org/officeDocument/2006/relationships/slide" Target="slides/slide94.xml" /><Relationship Id="rId19" Type="http://schemas.openxmlformats.org/officeDocument/2006/relationships/slide" Target="slides/slide1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13" Type="http://schemas.openxmlformats.org/officeDocument/2006/relationships/slide" Target="slides/slide112.xml" /><Relationship Id="rId118" Type="http://schemas.openxmlformats.org/officeDocument/2006/relationships/slide" Target="slides/slide117.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slide" Target="slides/slide84.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viewProps" Target="viewProps.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103" Type="http://schemas.openxmlformats.org/officeDocument/2006/relationships/slide" Target="slides/slide102.xml" /><Relationship Id="rId108" Type="http://schemas.openxmlformats.org/officeDocument/2006/relationships/slide" Target="slides/slide107.xml" /><Relationship Id="rId116" Type="http://schemas.openxmlformats.org/officeDocument/2006/relationships/slide" Target="slides/slide115.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11" Type="http://schemas.openxmlformats.org/officeDocument/2006/relationships/slide" Target="slides/slide110.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6" Type="http://schemas.openxmlformats.org/officeDocument/2006/relationships/slide" Target="slides/slide105.xml" /><Relationship Id="rId114" Type="http://schemas.openxmlformats.org/officeDocument/2006/relationships/slide" Target="slides/slide113.xml" /><Relationship Id="rId119" Type="http://schemas.openxmlformats.org/officeDocument/2006/relationships/slide" Target="slides/slide118.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presProps" Target="presProps.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E6A7DF-1211-4B29-A6FF-33BD1DF4B648}" type="datetimeFigureOut">
              <a:rPr lang="en-GB" smtClean="0"/>
              <a:pPr/>
              <a:t>24/06/2020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5DA01CF-0F86-4065-9A48-A6959F96959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E6A7DF-1211-4B29-A6FF-33BD1DF4B648}" type="datetimeFigureOut">
              <a:rPr lang="en-GB" smtClean="0"/>
              <a:pPr/>
              <a:t>24/06/2020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DA01CF-0F86-4065-9A48-A6959F96959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RENAL AND GENITO-URINARYDISEASES </a:t>
            </a:r>
          </a:p>
        </p:txBody>
      </p:sp>
      <p:sp>
        <p:nvSpPr>
          <p:cNvPr id="3" name="Subtitle 2"/>
          <p:cNvSpPr>
            <a:spLocks noGrp="1"/>
          </p:cNvSpPr>
          <p:nvPr>
            <p:ph type="subTitle" idx="1"/>
          </p:nvPr>
        </p:nvSpPr>
        <p:spPr/>
        <p:txBody>
          <a:bodyPr/>
          <a:lstStyle/>
          <a:p>
            <a:pPr marL="571500" indent="-571500"/>
            <a:r>
              <a:rPr lang="en-GB" dirty="0"/>
              <a:t>BY I.KIMOSOP</a:t>
            </a:r>
          </a:p>
          <a:p>
            <a:pPr marL="571500" indent="-571500"/>
            <a:r>
              <a:rPr lang="en-GB" dirty="0"/>
              <a:t>MTC SERIES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a:t>
            </a:r>
            <a:r>
              <a:rPr lang="en-GB" b="1" dirty="0"/>
              <a:t>2 </a:t>
            </a:r>
            <a:r>
              <a:rPr lang="en-GB" b="1" i="1" dirty="0"/>
              <a:t>Tubular re-absorption. </a:t>
            </a:r>
          </a:p>
          <a:p>
            <a:r>
              <a:rPr lang="en-GB" dirty="0"/>
              <a:t>As filtered fluid flows through the renal tubules and through the collecting ducts, tubule cells reabsorb about 99% of the filtered water and many useful solutes. </a:t>
            </a:r>
          </a:p>
          <a:p>
            <a:r>
              <a:rPr lang="en-GB" dirty="0"/>
              <a:t>The water and solutes return to the blood as it flows through the </a:t>
            </a:r>
            <a:r>
              <a:rPr lang="en-GB" dirty="0" err="1"/>
              <a:t>peritubular</a:t>
            </a:r>
            <a:r>
              <a:rPr lang="en-GB" dirty="0"/>
              <a:t> capillaries and </a:t>
            </a:r>
            <a:r>
              <a:rPr lang="en-GB" dirty="0" err="1"/>
              <a:t>vasa</a:t>
            </a:r>
            <a:r>
              <a:rPr lang="en-GB" dirty="0"/>
              <a:t> recta. </a:t>
            </a:r>
          </a:p>
          <a:p>
            <a:r>
              <a:rPr lang="en-GB" dirty="0"/>
              <a:t>Note that the term </a:t>
            </a:r>
            <a:r>
              <a:rPr lang="en-GB" i="1" dirty="0"/>
              <a:t>re-absorption refers to the return of substances to the </a:t>
            </a:r>
            <a:r>
              <a:rPr lang="en-GB" dirty="0"/>
              <a:t>bloodstream. </a:t>
            </a:r>
          </a:p>
          <a:p>
            <a:r>
              <a:rPr lang="en-GB" dirty="0"/>
              <a:t>The term </a:t>
            </a:r>
            <a:r>
              <a:rPr lang="en-GB" i="1" dirty="0"/>
              <a:t>absorption, by contrast, means entry </a:t>
            </a:r>
            <a:r>
              <a:rPr lang="en-GB" dirty="0"/>
              <a:t>of new substances into the body, as occurs in the gastrointestinal tract.</a:t>
            </a:r>
          </a:p>
          <a:p>
            <a:endParaRPr lang="en-GB"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Pyelonephritis</a:t>
            </a:r>
            <a:r>
              <a:rPr lang="en-GB" dirty="0"/>
              <a:t> cont,</a:t>
            </a:r>
          </a:p>
        </p:txBody>
      </p:sp>
      <p:sp>
        <p:nvSpPr>
          <p:cNvPr id="3" name="Content Placeholder 2"/>
          <p:cNvSpPr>
            <a:spLocks noGrp="1"/>
          </p:cNvSpPr>
          <p:nvPr>
            <p:ph idx="1"/>
          </p:nvPr>
        </p:nvSpPr>
        <p:spPr/>
        <p:txBody>
          <a:bodyPr>
            <a:normAutofit fontScale="92500"/>
          </a:bodyPr>
          <a:lstStyle/>
          <a:p>
            <a:pPr>
              <a:buNone/>
            </a:pPr>
            <a:r>
              <a:rPr lang="fr-FR" b="1" dirty="0"/>
              <a:t>Possible Complications of </a:t>
            </a:r>
            <a:r>
              <a:rPr lang="fr-FR" b="1" dirty="0" err="1"/>
              <a:t>Chronic</a:t>
            </a:r>
            <a:r>
              <a:rPr lang="fr-FR" b="1" dirty="0"/>
              <a:t>  </a:t>
            </a:r>
            <a:r>
              <a:rPr lang="fr-FR" b="1" dirty="0" err="1"/>
              <a:t>Pyelonephritis</a:t>
            </a:r>
            <a:r>
              <a:rPr lang="fr-FR" b="1" dirty="0"/>
              <a:t>:</a:t>
            </a:r>
            <a:endParaRPr lang="en-GB" dirty="0"/>
          </a:p>
          <a:p>
            <a:pPr lvl="0">
              <a:buFont typeface="Wingdings" pitchFamily="2" charset="2"/>
              <a:buChar char="ü"/>
            </a:pPr>
            <a:r>
              <a:rPr lang="en-US" dirty="0"/>
              <a:t>End-stage renal disease (ESRD)</a:t>
            </a:r>
            <a:endParaRPr lang="en-GB" dirty="0"/>
          </a:p>
          <a:p>
            <a:pPr lvl="0">
              <a:buFont typeface="Wingdings" pitchFamily="2" charset="2"/>
              <a:buChar char="ü"/>
            </a:pPr>
            <a:r>
              <a:rPr lang="fr-FR" dirty="0" err="1"/>
              <a:t>Kidney</a:t>
            </a:r>
            <a:r>
              <a:rPr lang="fr-FR" dirty="0"/>
              <a:t> </a:t>
            </a:r>
            <a:r>
              <a:rPr lang="fr-FR" dirty="0" err="1"/>
              <a:t>abscess</a:t>
            </a:r>
            <a:endParaRPr lang="en-GB" dirty="0"/>
          </a:p>
          <a:p>
            <a:pPr lvl="0">
              <a:buFont typeface="Wingdings" pitchFamily="2" charset="2"/>
              <a:buChar char="ü"/>
            </a:pPr>
            <a:r>
              <a:rPr lang="fr-FR" dirty="0"/>
              <a:t>Hypertension</a:t>
            </a:r>
            <a:endParaRPr lang="en-GB" dirty="0"/>
          </a:p>
          <a:p>
            <a:pPr lvl="0">
              <a:buFont typeface="Wingdings" pitchFamily="2" charset="2"/>
              <a:buChar char="ü"/>
            </a:pPr>
            <a:r>
              <a:rPr lang="fr-FR" dirty="0" err="1"/>
              <a:t>Kidney</a:t>
            </a:r>
            <a:r>
              <a:rPr lang="fr-FR" dirty="0"/>
              <a:t> stone formation</a:t>
            </a:r>
            <a:endParaRPr lang="en-GB" dirty="0"/>
          </a:p>
          <a:p>
            <a:pPr lvl="0">
              <a:buFont typeface="Wingdings" pitchFamily="2" charset="2"/>
              <a:buChar char="ü"/>
            </a:pPr>
            <a:r>
              <a:rPr lang="en-US" dirty="0"/>
              <a:t>Septic shock and death</a:t>
            </a:r>
            <a:endParaRPr lang="en-GB" dirty="0"/>
          </a:p>
          <a:p>
            <a:pPr>
              <a:buNone/>
            </a:pPr>
            <a:r>
              <a:rPr lang="en-US" b="1" dirty="0"/>
              <a:t>PROGNOSIS:</a:t>
            </a:r>
            <a:endParaRPr lang="en-GB" dirty="0"/>
          </a:p>
          <a:p>
            <a:pPr lvl="0"/>
            <a:r>
              <a:rPr lang="en-US" dirty="0"/>
              <a:t>95% respond in 48 hours </a:t>
            </a:r>
            <a:endParaRPr lang="en-GB" dirty="0"/>
          </a:p>
          <a:p>
            <a:endParaRPr lang="en-GB"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RENAL FAILURE</a:t>
            </a:r>
          </a:p>
        </p:txBody>
      </p:sp>
      <p:sp>
        <p:nvSpPr>
          <p:cNvPr id="3" name="Content Placeholder 2"/>
          <p:cNvSpPr>
            <a:spLocks noGrp="1"/>
          </p:cNvSpPr>
          <p:nvPr>
            <p:ph idx="1"/>
          </p:nvPr>
        </p:nvSpPr>
        <p:spPr/>
        <p:txBody>
          <a:bodyPr>
            <a:normAutofit fontScale="92500" lnSpcReduction="20000"/>
          </a:bodyPr>
          <a:lstStyle/>
          <a:p>
            <a:r>
              <a:rPr lang="en-GB" dirty="0"/>
              <a:t>Renal failure results when the kidneys cannot remove the body’s metabolic wastes or perform their regulatory functions.</a:t>
            </a:r>
          </a:p>
          <a:p>
            <a:r>
              <a:rPr lang="en-GB" dirty="0"/>
              <a:t>The substances normally eliminated in the urine accumulate in the body fluids as a result of impaired renal excretion, affecting endocrine and metabolic functions as well as fluid, electrolyte, and acid–base disturbances.</a:t>
            </a:r>
          </a:p>
          <a:p>
            <a:r>
              <a:rPr lang="en-GB" dirty="0"/>
              <a:t> Renal failure is a systemic disease and a final common pathway of many different kidney and urinary tract diseases. </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ACUTE RENAL FAILURE(ARF)</a:t>
            </a:r>
            <a:br>
              <a:rPr lang="en-GB" dirty="0"/>
            </a:br>
            <a:endParaRPr lang="en-GB" dirty="0"/>
          </a:p>
        </p:txBody>
      </p:sp>
      <p:sp>
        <p:nvSpPr>
          <p:cNvPr id="3" name="Content Placeholder 2"/>
          <p:cNvSpPr>
            <a:spLocks noGrp="1"/>
          </p:cNvSpPr>
          <p:nvPr>
            <p:ph idx="1"/>
          </p:nvPr>
        </p:nvSpPr>
        <p:spPr/>
        <p:txBody>
          <a:bodyPr>
            <a:normAutofit/>
          </a:bodyPr>
          <a:lstStyle/>
          <a:p>
            <a:r>
              <a:rPr lang="en-GB" b="1" dirty="0"/>
              <a:t>ARF </a:t>
            </a:r>
            <a:r>
              <a:rPr lang="en-GB" dirty="0"/>
              <a:t>is a rapid loss of renal function due to damage to the kidneys. </a:t>
            </a:r>
          </a:p>
          <a:p>
            <a:r>
              <a:rPr lang="en-GB" dirty="0"/>
              <a:t>Depending on duration and severity of ARF, a wide range of potentially life-threatening metabolic complications can occur, including</a:t>
            </a:r>
          </a:p>
          <a:p>
            <a:r>
              <a:rPr lang="en-GB" dirty="0"/>
              <a:t>metabolic acidosis as well as fluid and electrolyte imbalances.</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Urine volume may be normal, or changes may occur. </a:t>
            </a:r>
          </a:p>
          <a:p>
            <a:r>
              <a:rPr lang="en-GB" dirty="0"/>
              <a:t>Possible changes include:-</a:t>
            </a:r>
          </a:p>
          <a:p>
            <a:pPr>
              <a:buFont typeface="Wingdings" pitchFamily="2" charset="2"/>
              <a:buChar char="ü"/>
            </a:pPr>
            <a:r>
              <a:rPr lang="en-GB" dirty="0" err="1"/>
              <a:t>oliguria</a:t>
            </a:r>
            <a:r>
              <a:rPr lang="en-GB" dirty="0"/>
              <a:t> (less than 500 </a:t>
            </a:r>
            <a:r>
              <a:rPr lang="en-GB" dirty="0" err="1"/>
              <a:t>mL</a:t>
            </a:r>
            <a:r>
              <a:rPr lang="en-GB" dirty="0"/>
              <a:t>/day)</a:t>
            </a:r>
          </a:p>
          <a:p>
            <a:pPr>
              <a:buFont typeface="Wingdings" pitchFamily="2" charset="2"/>
              <a:buChar char="ü"/>
            </a:pPr>
            <a:r>
              <a:rPr lang="en-GB" dirty="0"/>
              <a:t>Non-</a:t>
            </a:r>
            <a:r>
              <a:rPr lang="en-GB" dirty="0" err="1"/>
              <a:t>oliguria</a:t>
            </a:r>
            <a:r>
              <a:rPr lang="en-GB" dirty="0"/>
              <a:t> (greater than 800 </a:t>
            </a:r>
            <a:r>
              <a:rPr lang="en-GB" dirty="0" err="1"/>
              <a:t>mL</a:t>
            </a:r>
            <a:r>
              <a:rPr lang="en-GB" dirty="0"/>
              <a:t>/day), or</a:t>
            </a:r>
          </a:p>
          <a:p>
            <a:pPr>
              <a:buFont typeface="Wingdings" pitchFamily="2" charset="2"/>
              <a:buChar char="ü"/>
            </a:pPr>
            <a:r>
              <a:rPr lang="en-GB" dirty="0" err="1"/>
              <a:t>anuria</a:t>
            </a:r>
            <a:r>
              <a:rPr lang="en-GB" dirty="0"/>
              <a:t> (less than 50 </a:t>
            </a:r>
            <a:r>
              <a:rPr lang="en-GB" dirty="0" err="1"/>
              <a:t>mL</a:t>
            </a:r>
            <a:r>
              <a:rPr lang="en-GB" dirty="0"/>
              <a:t>/day)</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US" b="1" dirty="0" err="1"/>
              <a:t>Pathophysiology</a:t>
            </a:r>
            <a:r>
              <a:rPr lang="en-US" b="1" dirty="0"/>
              <a:t>: </a:t>
            </a:r>
            <a:endParaRPr lang="en-GB" dirty="0"/>
          </a:p>
          <a:p>
            <a:r>
              <a:rPr lang="en-US" dirty="0"/>
              <a:t>ARF may occur in 4 clinical settings, including:</a:t>
            </a:r>
            <a:endParaRPr lang="en-GB" dirty="0"/>
          </a:p>
          <a:p>
            <a:r>
              <a:rPr lang="en-US" dirty="0"/>
              <a:t>(1) As an adaptive response to severe volume depletion and hypotension, with structurally and functionally intact </a:t>
            </a:r>
            <a:r>
              <a:rPr lang="en-US" dirty="0" err="1"/>
              <a:t>nephrons</a:t>
            </a:r>
            <a:r>
              <a:rPr lang="en-US" dirty="0"/>
              <a:t>. </a:t>
            </a:r>
            <a:endParaRPr lang="en-GB" dirty="0"/>
          </a:p>
          <a:p>
            <a:r>
              <a:rPr lang="en-US" dirty="0"/>
              <a:t>(2)  In response to </a:t>
            </a:r>
            <a:r>
              <a:rPr lang="en-US" dirty="0" err="1"/>
              <a:t>nephrotoxic</a:t>
            </a:r>
            <a:r>
              <a:rPr lang="en-US" dirty="0"/>
              <a:t> insults to the kidney, with structural and functional damage  </a:t>
            </a:r>
            <a:endParaRPr lang="en-GB" dirty="0"/>
          </a:p>
          <a:p>
            <a:r>
              <a:rPr lang="en-US" dirty="0"/>
              <a:t>(3) Obstruction to the passage of urine ,</a:t>
            </a:r>
            <a:r>
              <a:rPr lang="en-GB" dirty="0"/>
              <a:t>by </a:t>
            </a:r>
            <a:r>
              <a:rPr lang="en-GB" dirty="0" err="1"/>
              <a:t>tumor</a:t>
            </a:r>
            <a:r>
              <a:rPr lang="en-GB" dirty="0"/>
              <a:t>, blood clot, or kidney stone.</a:t>
            </a:r>
          </a:p>
          <a:p>
            <a:r>
              <a:rPr lang="en-GB" dirty="0"/>
              <a:t>(4) Bilateral obstruction of the renal arteries or veins</a:t>
            </a:r>
            <a:r>
              <a:rPr lang="en-US" dirty="0"/>
              <a:t> </a:t>
            </a:r>
            <a:endParaRPr lang="en-GB" dirty="0"/>
          </a:p>
          <a:p>
            <a:endParaRPr lang="en-GB"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categories &amp; Etiology ARF</a:t>
            </a:r>
            <a:br>
              <a:rPr lang="en-GB" dirty="0"/>
            </a:br>
            <a:endParaRPr lang="en-GB" dirty="0"/>
          </a:p>
        </p:txBody>
      </p:sp>
      <p:sp>
        <p:nvSpPr>
          <p:cNvPr id="3" name="Content Placeholder 2"/>
          <p:cNvSpPr>
            <a:spLocks noGrp="1"/>
          </p:cNvSpPr>
          <p:nvPr>
            <p:ph idx="1"/>
          </p:nvPr>
        </p:nvSpPr>
        <p:spPr/>
        <p:txBody>
          <a:bodyPr/>
          <a:lstStyle/>
          <a:p>
            <a:r>
              <a:rPr lang="en-US" dirty="0"/>
              <a:t>Acute </a:t>
            </a:r>
            <a:r>
              <a:rPr lang="en-US" b="1" dirty="0"/>
              <a:t>renal</a:t>
            </a:r>
            <a:r>
              <a:rPr lang="en-US" dirty="0"/>
              <a:t> </a:t>
            </a:r>
            <a:r>
              <a:rPr lang="en-US" b="1" dirty="0"/>
              <a:t>failure</a:t>
            </a:r>
            <a:r>
              <a:rPr lang="en-US" dirty="0"/>
              <a:t> can be divided into three categories: </a:t>
            </a:r>
          </a:p>
          <a:p>
            <a:pPr marL="514350" indent="-514350">
              <a:buFont typeface="+mj-lt"/>
              <a:buAutoNum type="arabicParenR"/>
            </a:pPr>
            <a:r>
              <a:rPr lang="en-US" dirty="0" err="1"/>
              <a:t>Prerenal</a:t>
            </a:r>
            <a:r>
              <a:rPr lang="en-US" dirty="0"/>
              <a:t> </a:t>
            </a:r>
          </a:p>
          <a:p>
            <a:pPr marL="514350" indent="-514350">
              <a:buFont typeface="+mj-lt"/>
              <a:buAutoNum type="arabicParenR"/>
            </a:pPr>
            <a:r>
              <a:rPr lang="en-US" dirty="0"/>
              <a:t>intrinsic </a:t>
            </a:r>
            <a:r>
              <a:rPr lang="en-US" b="1" dirty="0"/>
              <a:t>renal</a:t>
            </a:r>
            <a:r>
              <a:rPr lang="en-US" dirty="0"/>
              <a:t> </a:t>
            </a:r>
            <a:r>
              <a:rPr lang="en-US" b="1" dirty="0"/>
              <a:t>failure</a:t>
            </a:r>
          </a:p>
          <a:p>
            <a:pPr marL="514350" indent="-514350">
              <a:buFont typeface="+mj-lt"/>
              <a:buAutoNum type="arabicParenR"/>
            </a:pPr>
            <a:r>
              <a:rPr lang="en-US" dirty="0" err="1"/>
              <a:t>Postrenal</a:t>
            </a:r>
            <a:r>
              <a:rPr lang="en-US" dirty="0"/>
              <a:t> </a:t>
            </a:r>
            <a:endParaRPr lang="en-GB" dirty="0"/>
          </a:p>
          <a:p>
            <a:endParaRPr lang="en-GB"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a:t>
            </a:r>
            <a:r>
              <a:rPr lang="en-US" b="1" dirty="0" err="1"/>
              <a:t>Prerenal</a:t>
            </a:r>
            <a:br>
              <a:rPr lang="en-US" b="1" dirty="0"/>
            </a:br>
            <a:endParaRPr lang="en-GB" dirty="0"/>
          </a:p>
        </p:txBody>
      </p:sp>
      <p:sp>
        <p:nvSpPr>
          <p:cNvPr id="3" name="Content Placeholder 2"/>
          <p:cNvSpPr>
            <a:spLocks noGrp="1"/>
          </p:cNvSpPr>
          <p:nvPr>
            <p:ph idx="1"/>
          </p:nvPr>
        </p:nvSpPr>
        <p:spPr/>
        <p:txBody>
          <a:bodyPr>
            <a:normAutofit lnSpcReduction="10000"/>
          </a:bodyPr>
          <a:lstStyle/>
          <a:p>
            <a:r>
              <a:rPr lang="en-US" dirty="0"/>
              <a:t>Accounts for 60-70% of ARF cases</a:t>
            </a:r>
            <a:endParaRPr lang="en-GB" dirty="0"/>
          </a:p>
          <a:p>
            <a:pPr>
              <a:buNone/>
            </a:pPr>
            <a:r>
              <a:rPr lang="en-US" b="1" dirty="0"/>
              <a:t>Causes</a:t>
            </a:r>
          </a:p>
          <a:p>
            <a:pPr>
              <a:buFont typeface="Wingdings" pitchFamily="2" charset="2"/>
              <a:buChar char="ü"/>
            </a:pPr>
            <a:r>
              <a:rPr lang="en-US" dirty="0"/>
              <a:t>Dehydration due to gastroenteritis ,malnutrition, or diarrhea</a:t>
            </a:r>
            <a:endParaRPr lang="en-GB" dirty="0"/>
          </a:p>
          <a:p>
            <a:pPr>
              <a:buFont typeface="Wingdings" pitchFamily="2" charset="2"/>
              <a:buChar char="ü"/>
            </a:pPr>
            <a:r>
              <a:rPr lang="en-US" dirty="0"/>
              <a:t>Hemorrhage</a:t>
            </a:r>
          </a:p>
          <a:p>
            <a:pPr>
              <a:buFont typeface="Wingdings" pitchFamily="2" charset="2"/>
              <a:buChar char="ü"/>
            </a:pPr>
            <a:r>
              <a:rPr lang="en-US" dirty="0"/>
              <a:t>aortic or renal vessel injury</a:t>
            </a:r>
          </a:p>
          <a:p>
            <a:pPr>
              <a:buFont typeface="Wingdings" pitchFamily="2" charset="2"/>
              <a:buChar char="ü"/>
            </a:pPr>
            <a:r>
              <a:rPr lang="en-US" dirty="0"/>
              <a:t>Trauma</a:t>
            </a:r>
          </a:p>
          <a:p>
            <a:pPr>
              <a:buFont typeface="Wingdings" pitchFamily="2" charset="2"/>
              <a:buChar char="ü"/>
            </a:pPr>
            <a:r>
              <a:rPr lang="en-US" dirty="0"/>
              <a:t>Surgery</a:t>
            </a:r>
          </a:p>
          <a:p>
            <a:pPr>
              <a:buFont typeface="Wingdings" pitchFamily="2" charset="2"/>
              <a:buChar char="ü"/>
            </a:pPr>
            <a:endParaRPr lang="en-GB" dirty="0"/>
          </a:p>
          <a:p>
            <a:endParaRPr lang="en-GB"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Causes </a:t>
            </a:r>
            <a:r>
              <a:rPr lang="en-GB" dirty="0" err="1"/>
              <a:t>prerenal</a:t>
            </a:r>
            <a:r>
              <a:rPr lang="en-GB" dirty="0"/>
              <a:t> cont,</a:t>
            </a:r>
          </a:p>
        </p:txBody>
      </p:sp>
      <p:sp>
        <p:nvSpPr>
          <p:cNvPr id="3" name="Content Placeholder 2"/>
          <p:cNvSpPr>
            <a:spLocks noGrp="1"/>
          </p:cNvSpPr>
          <p:nvPr>
            <p:ph idx="1"/>
          </p:nvPr>
        </p:nvSpPr>
        <p:spPr/>
        <p:txBody>
          <a:bodyPr>
            <a:normAutofit/>
          </a:bodyPr>
          <a:lstStyle/>
          <a:p>
            <a:pPr>
              <a:buFont typeface="Wingdings" pitchFamily="2" charset="2"/>
              <a:buChar char="ü"/>
            </a:pPr>
            <a:r>
              <a:rPr lang="en-US" dirty="0"/>
              <a:t>cardiac surgery</a:t>
            </a:r>
          </a:p>
          <a:p>
            <a:pPr>
              <a:buFont typeface="Wingdings" pitchFamily="2" charset="2"/>
              <a:buChar char="ü"/>
            </a:pPr>
            <a:r>
              <a:rPr lang="en-US" dirty="0"/>
              <a:t>renal arterial thrombosis</a:t>
            </a:r>
            <a:endParaRPr lang="en-GB" dirty="0"/>
          </a:p>
          <a:p>
            <a:pPr>
              <a:buFont typeface="Wingdings" pitchFamily="2" charset="2"/>
              <a:buChar char="ü"/>
            </a:pPr>
            <a:r>
              <a:rPr lang="en-US" dirty="0"/>
              <a:t>Diabetic acidosis</a:t>
            </a:r>
            <a:endParaRPr lang="en-GB" dirty="0"/>
          </a:p>
          <a:p>
            <a:pPr>
              <a:buFont typeface="Wingdings" pitchFamily="2" charset="2"/>
              <a:buChar char="ü"/>
            </a:pPr>
            <a:r>
              <a:rPr lang="en-US" dirty="0" err="1"/>
              <a:t>Hypovolemia</a:t>
            </a:r>
            <a:r>
              <a:rPr lang="en-US" dirty="0"/>
              <a:t> associated with capillary leak or </a:t>
            </a:r>
            <a:r>
              <a:rPr lang="en-US" dirty="0" err="1"/>
              <a:t>nephrotic</a:t>
            </a:r>
            <a:r>
              <a:rPr lang="en-US" dirty="0"/>
              <a:t> syndrome</a:t>
            </a:r>
            <a:endParaRPr lang="en-GB" dirty="0"/>
          </a:p>
          <a:p>
            <a:pPr>
              <a:buFont typeface="Wingdings" pitchFamily="2" charset="2"/>
              <a:buChar char="ü"/>
            </a:pPr>
            <a:r>
              <a:rPr lang="en-US" dirty="0"/>
              <a:t>Shock</a:t>
            </a:r>
            <a:endParaRPr lang="en-GB" dirty="0"/>
          </a:p>
          <a:p>
            <a:pPr>
              <a:buFont typeface="Wingdings" pitchFamily="2" charset="2"/>
              <a:buChar char="ü"/>
            </a:pPr>
            <a:r>
              <a:rPr lang="en-US" dirty="0"/>
              <a:t>Heart failure</a:t>
            </a:r>
          </a:p>
          <a:p>
            <a:pPr>
              <a:buFont typeface="Wingdings" pitchFamily="2" charset="2"/>
              <a:buChar char="ü"/>
            </a:pPr>
            <a:endParaRPr lang="en-GB"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b="1" dirty="0"/>
              <a:t>Note:</a:t>
            </a:r>
            <a:r>
              <a:rPr lang="en-US" dirty="0"/>
              <a:t>  Decreased renal perfusion can occur in one of three ways: </a:t>
            </a:r>
          </a:p>
          <a:p>
            <a:pPr marL="514350" indent="-514350">
              <a:buFont typeface="+mj-lt"/>
              <a:buAutoNum type="alphaLcParenR"/>
            </a:pPr>
            <a:r>
              <a:rPr lang="en-US" dirty="0"/>
              <a:t>a decrease in intravascular volume</a:t>
            </a:r>
          </a:p>
          <a:p>
            <a:pPr marL="514350" indent="-514350">
              <a:buFont typeface="+mj-lt"/>
              <a:buAutoNum type="alphaLcParenR"/>
            </a:pPr>
            <a:r>
              <a:rPr lang="en-US" dirty="0"/>
              <a:t>a change in vascular resistance or</a:t>
            </a:r>
          </a:p>
          <a:p>
            <a:pPr marL="514350" indent="-514350">
              <a:buFont typeface="+mj-lt"/>
              <a:buAutoNum type="alphaLcParenR"/>
            </a:pPr>
            <a:r>
              <a:rPr lang="en-US" dirty="0"/>
              <a:t>low cardiac output. </a:t>
            </a:r>
            <a:endParaRPr lang="en-GB" dirty="0"/>
          </a:p>
          <a:p>
            <a:r>
              <a:rPr lang="en-US" dirty="0"/>
              <a:t>If </a:t>
            </a:r>
            <a:r>
              <a:rPr lang="en-US" dirty="0" err="1"/>
              <a:t>hypoperfusion</a:t>
            </a:r>
            <a:r>
              <a:rPr lang="en-US" dirty="0"/>
              <a:t> persists, ischemia can result, causing intrinsic renal failure.</a:t>
            </a:r>
            <a:endParaRPr lang="en-GB" dirty="0"/>
          </a:p>
          <a:p>
            <a:endParaRPr lang="en-GB"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a:t>
            </a:r>
            <a:r>
              <a:rPr lang="en-US" b="1" dirty="0" err="1"/>
              <a:t>Intrarenal</a:t>
            </a:r>
            <a:r>
              <a:rPr lang="en-US" b="1" dirty="0"/>
              <a:t> (Intrinsic or </a:t>
            </a:r>
            <a:r>
              <a:rPr lang="en-US" b="1" dirty="0" err="1"/>
              <a:t>parenchymal</a:t>
            </a:r>
            <a:r>
              <a:rPr lang="en-US" b="1" dirty="0"/>
              <a:t>)  CAUSES</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dirty="0"/>
              <a:t>Acute </a:t>
            </a:r>
            <a:r>
              <a:rPr lang="en-US" dirty="0" err="1"/>
              <a:t>glomerulonephritis</a:t>
            </a:r>
            <a:endParaRPr lang="en-US" dirty="0"/>
          </a:p>
          <a:p>
            <a:pPr>
              <a:buFont typeface="Wingdings" pitchFamily="2" charset="2"/>
              <a:buChar char="ü"/>
            </a:pPr>
            <a:r>
              <a:rPr lang="en-US" dirty="0" err="1"/>
              <a:t>Nephrotoxins</a:t>
            </a:r>
            <a:endParaRPr lang="en-US" dirty="0"/>
          </a:p>
          <a:p>
            <a:pPr>
              <a:buFont typeface="Wingdings" pitchFamily="2" charset="2"/>
              <a:buChar char="ü"/>
            </a:pPr>
            <a:r>
              <a:rPr lang="en-US" dirty="0"/>
              <a:t>Acute tubular necrosis or vascular nephropathy</a:t>
            </a:r>
          </a:p>
          <a:p>
            <a:pPr>
              <a:buFont typeface="Wingdings" pitchFamily="2" charset="2"/>
              <a:buChar char="ü"/>
            </a:pPr>
            <a:r>
              <a:rPr lang="en-US" dirty="0"/>
              <a:t>Renal (cortical) necrosis</a:t>
            </a:r>
            <a:endParaRPr lang="en-GB" dirty="0"/>
          </a:p>
          <a:p>
            <a:pPr>
              <a:buFont typeface="Wingdings" pitchFamily="2" charset="2"/>
              <a:buChar char="ü"/>
            </a:pPr>
            <a:r>
              <a:rPr lang="en-US" dirty="0"/>
              <a:t>Intravascular coagulation (septic shock, hemorrhage</a:t>
            </a:r>
            <a:endParaRPr lang="en-GB" dirty="0"/>
          </a:p>
          <a:p>
            <a:pPr>
              <a:buFont typeface="Wingdings" pitchFamily="2" charset="2"/>
              <a:buChar char="ü"/>
            </a:pPr>
            <a:r>
              <a:rPr lang="en-US" dirty="0"/>
              <a:t>Diseases of the kidney and vessels</a:t>
            </a:r>
            <a:endParaRPr lang="en-GB" dirty="0"/>
          </a:p>
          <a:p>
            <a:pPr>
              <a:buFont typeface="Wingdings" pitchFamily="2" charset="2"/>
              <a:buChar char="ü"/>
            </a:pPr>
            <a:r>
              <a:rPr lang="en-US" dirty="0"/>
              <a:t>Iatrogenic disorders</a:t>
            </a:r>
            <a:endParaRPr lang="en-GB" dirty="0"/>
          </a:p>
          <a:p>
            <a:pPr>
              <a:buFont typeface="Wingdings" pitchFamily="2" charset="2"/>
              <a:buChar char="ü"/>
            </a:pPr>
            <a:r>
              <a:rPr lang="en-US" dirty="0"/>
              <a:t>Severe infections</a:t>
            </a:r>
          </a:p>
          <a:p>
            <a:pPr>
              <a:buFont typeface="Wingdings" pitchFamily="2" charset="2"/>
              <a:buChar char="ü"/>
            </a:pPr>
            <a:r>
              <a:rPr lang="en-US" dirty="0"/>
              <a:t>Hepatic failure</a:t>
            </a:r>
            <a:endParaRPr lang="en-GB" dirty="0"/>
          </a:p>
          <a:p>
            <a:endParaRPr lang="en-GB" dirty="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a:t>
            </a:r>
            <a:r>
              <a:rPr lang="en-GB" b="1" dirty="0"/>
              <a:t>3 </a:t>
            </a:r>
            <a:r>
              <a:rPr lang="en-GB" b="1" i="1" dirty="0"/>
              <a:t>Tubular secretion. </a:t>
            </a:r>
          </a:p>
          <a:p>
            <a:r>
              <a:rPr lang="en-GB" dirty="0"/>
              <a:t>As filtered fluid flows through the renal tubules and collecting ducts, the renal tubule and duct cells secrete other materials, such as wastes, drugs, and excess ions, into the fluid.</a:t>
            </a:r>
          </a:p>
          <a:p>
            <a:r>
              <a:rPr lang="en-GB" dirty="0"/>
              <a:t>Notice that tubular secretion </a:t>
            </a:r>
            <a:r>
              <a:rPr lang="en-GB" i="1" dirty="0"/>
              <a:t>removes a substance from the blood.</a:t>
            </a:r>
            <a:endParaRPr lang="en-GB" dirty="0"/>
          </a:p>
          <a:p>
            <a:endParaRPr lang="en-GB"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US" b="1" dirty="0"/>
              <a:t>Note: The sites of injury are the tubules, the </a:t>
            </a:r>
            <a:r>
              <a:rPr lang="en-US" b="1" dirty="0" err="1"/>
              <a:t>interstitium</a:t>
            </a:r>
            <a:r>
              <a:rPr lang="en-US" b="1" dirty="0"/>
              <a:t>, the vasculature, and the </a:t>
            </a:r>
            <a:r>
              <a:rPr lang="en-US" b="1" dirty="0" err="1"/>
              <a:t>glomeruli</a:t>
            </a:r>
            <a:r>
              <a:rPr lang="en-US" b="1" dirty="0"/>
              <a:t>.</a:t>
            </a:r>
            <a:endParaRPr lang="en-GB" dirty="0"/>
          </a:p>
          <a:p>
            <a:pPr lvl="0"/>
            <a:r>
              <a:rPr lang="en-US" dirty="0"/>
              <a:t>Acute </a:t>
            </a:r>
            <a:r>
              <a:rPr lang="en-US" b="1" dirty="0"/>
              <a:t>renal</a:t>
            </a:r>
            <a:r>
              <a:rPr lang="en-US" dirty="0"/>
              <a:t> </a:t>
            </a:r>
            <a:r>
              <a:rPr lang="en-US" b="1" dirty="0"/>
              <a:t>failure</a:t>
            </a:r>
            <a:r>
              <a:rPr lang="en-US" dirty="0"/>
              <a:t> due to tubular damage is termed </a:t>
            </a:r>
            <a:r>
              <a:rPr lang="en-US" b="1" dirty="0"/>
              <a:t>acute tubular necrosis</a:t>
            </a:r>
            <a:r>
              <a:rPr lang="en-US" dirty="0"/>
              <a:t> and accounts for 85% of intrinsic acute </a:t>
            </a:r>
            <a:r>
              <a:rPr lang="en-US" b="1" dirty="0"/>
              <a:t>renal</a:t>
            </a:r>
            <a:r>
              <a:rPr lang="en-US" dirty="0"/>
              <a:t> </a:t>
            </a:r>
            <a:r>
              <a:rPr lang="en-US" b="1" dirty="0"/>
              <a:t>failure</a:t>
            </a:r>
            <a:r>
              <a:rPr lang="en-US" dirty="0"/>
              <a:t>. </a:t>
            </a:r>
          </a:p>
          <a:p>
            <a:pPr lvl="0"/>
            <a:r>
              <a:rPr lang="en-US" dirty="0"/>
              <a:t>The two major causes of acute tubular necrosis are ischemia and toxin exposure.</a:t>
            </a:r>
            <a:endParaRPr lang="en-GB" dirty="0"/>
          </a:p>
          <a:p>
            <a:endParaRPr lang="en-GB"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3. Post-renal causes </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ü"/>
            </a:pPr>
            <a:r>
              <a:rPr lang="en-US" dirty="0"/>
              <a:t>tumor (</a:t>
            </a:r>
            <a:r>
              <a:rPr lang="en-US" dirty="0" err="1"/>
              <a:t>eg</a:t>
            </a:r>
            <a:r>
              <a:rPr lang="en-US" dirty="0"/>
              <a:t> BPH)</a:t>
            </a:r>
          </a:p>
          <a:p>
            <a:pPr>
              <a:buFont typeface="Wingdings" pitchFamily="2" charset="2"/>
              <a:buChar char="ü"/>
            </a:pPr>
            <a:r>
              <a:rPr lang="en-US" dirty="0"/>
              <a:t>Hematoma</a:t>
            </a:r>
          </a:p>
          <a:p>
            <a:pPr>
              <a:buFont typeface="Wingdings" pitchFamily="2" charset="2"/>
              <a:buChar char="ü"/>
            </a:pPr>
            <a:r>
              <a:rPr lang="en-US" dirty="0"/>
              <a:t>presence of posterior urethral valves</a:t>
            </a:r>
          </a:p>
          <a:p>
            <a:pPr>
              <a:buFont typeface="Wingdings" pitchFamily="2" charset="2"/>
              <a:buChar char="ü"/>
            </a:pPr>
            <a:r>
              <a:rPr lang="en-US" dirty="0"/>
              <a:t>Presence of </a:t>
            </a:r>
            <a:r>
              <a:rPr lang="en-US" dirty="0" err="1"/>
              <a:t>ureteropelvic</a:t>
            </a:r>
            <a:r>
              <a:rPr lang="en-US" dirty="0"/>
              <a:t> junction stricture</a:t>
            </a:r>
          </a:p>
          <a:p>
            <a:pPr>
              <a:buFont typeface="Wingdings" pitchFamily="2" charset="2"/>
              <a:buChar char="ü"/>
            </a:pPr>
            <a:r>
              <a:rPr lang="en-US" dirty="0"/>
              <a:t>Presence </a:t>
            </a:r>
            <a:r>
              <a:rPr lang="en-US" dirty="0" err="1"/>
              <a:t>ureterovesical</a:t>
            </a:r>
            <a:r>
              <a:rPr lang="en-US" dirty="0"/>
              <a:t> junction stricture</a:t>
            </a:r>
          </a:p>
          <a:p>
            <a:pPr>
              <a:buFont typeface="Wingdings" pitchFamily="2" charset="2"/>
              <a:buChar char="ü"/>
            </a:pPr>
            <a:r>
              <a:rPr lang="en-US" dirty="0" err="1"/>
              <a:t>ureterocele</a:t>
            </a:r>
            <a:endParaRPr lang="en-GB" dirty="0"/>
          </a:p>
          <a:p>
            <a:pPr>
              <a:buFont typeface="Wingdings" pitchFamily="2" charset="2"/>
              <a:buChar char="ü"/>
            </a:pPr>
            <a:r>
              <a:rPr lang="pt-BR" dirty="0"/>
              <a:t>Crystalluria: sulfonamide or uric acid</a:t>
            </a:r>
            <a:endParaRPr lang="en-GB" dirty="0"/>
          </a:p>
          <a:p>
            <a:pPr>
              <a:buFont typeface="Wingdings" pitchFamily="2" charset="2"/>
              <a:buChar char="ü"/>
            </a:pPr>
            <a:r>
              <a:rPr lang="en-US" dirty="0"/>
              <a:t>Stones</a:t>
            </a:r>
            <a:endParaRPr lang="en-GB" dirty="0"/>
          </a:p>
          <a:p>
            <a:pPr>
              <a:buFont typeface="Wingdings" pitchFamily="2" charset="2"/>
              <a:buChar char="ü"/>
            </a:pPr>
            <a:r>
              <a:rPr lang="en-US" dirty="0"/>
              <a:t>Renal vein thrombosis</a:t>
            </a:r>
            <a:endParaRPr lang="en-GB" dirty="0"/>
          </a:p>
          <a:p>
            <a:r>
              <a:rPr lang="en-US" b="1" dirty="0"/>
              <a:t>Note</a:t>
            </a:r>
            <a:r>
              <a:rPr lang="en-US" dirty="0"/>
              <a:t>: occurs when urinary flow from both kidneys is obstructed.</a:t>
            </a:r>
            <a:endParaRPr lang="en-GB" dirty="0"/>
          </a:p>
          <a:p>
            <a:endParaRPr lang="en-GB"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Phases of ARF:</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r>
              <a:rPr lang="en-US" dirty="0"/>
              <a:t>The four clinical phases of ARF are:</a:t>
            </a:r>
            <a:r>
              <a:rPr lang="en-US" b="1" dirty="0"/>
              <a:t> </a:t>
            </a:r>
            <a:endParaRPr lang="en-GB" dirty="0"/>
          </a:p>
          <a:p>
            <a:r>
              <a:rPr lang="en-US" b="1" dirty="0"/>
              <a:t>1. The initiation period:</a:t>
            </a:r>
            <a:endParaRPr lang="en-GB" dirty="0"/>
          </a:p>
          <a:p>
            <a:pPr lvl="0"/>
            <a:r>
              <a:rPr lang="en-US" dirty="0"/>
              <a:t>Starts with insult and ends when </a:t>
            </a:r>
            <a:r>
              <a:rPr lang="en-US" dirty="0" err="1"/>
              <a:t>oliguria</a:t>
            </a:r>
            <a:r>
              <a:rPr lang="en-US" dirty="0"/>
              <a:t> develops</a:t>
            </a:r>
            <a:endParaRPr lang="en-GB" dirty="0"/>
          </a:p>
          <a:p>
            <a:r>
              <a:rPr lang="en-US" b="1" dirty="0"/>
              <a:t>2. The </a:t>
            </a:r>
            <a:r>
              <a:rPr lang="en-US" b="1" dirty="0" err="1"/>
              <a:t>oliguria</a:t>
            </a:r>
            <a:r>
              <a:rPr lang="en-US" b="1" dirty="0"/>
              <a:t> period</a:t>
            </a:r>
          </a:p>
          <a:p>
            <a:r>
              <a:rPr lang="en-US" dirty="0"/>
              <a:t>This period is accompanied by  rise in substances normally excreted by the kidneys:-</a:t>
            </a:r>
            <a:endParaRPr lang="en-GB" dirty="0"/>
          </a:p>
          <a:p>
            <a:pPr lvl="0">
              <a:buFont typeface="Wingdings" pitchFamily="2" charset="2"/>
              <a:buChar char="ü"/>
            </a:pPr>
            <a:r>
              <a:rPr lang="en-US" dirty="0"/>
              <a:t>Rise in serum </a:t>
            </a:r>
            <a:r>
              <a:rPr lang="en-US" dirty="0" err="1"/>
              <a:t>creatinine</a:t>
            </a:r>
            <a:r>
              <a:rPr lang="en-US" dirty="0"/>
              <a:t>, urea, uric acid, K+, Mg2+</a:t>
            </a:r>
            <a:endParaRPr lang="en-GB" dirty="0"/>
          </a:p>
          <a:p>
            <a:pPr lvl="0">
              <a:buFont typeface="Wingdings" pitchFamily="2" charset="2"/>
              <a:buChar char="ü"/>
            </a:pPr>
            <a:r>
              <a:rPr lang="en-US" dirty="0"/>
              <a:t>Uremic symptoms appear</a:t>
            </a:r>
            <a:endParaRPr lang="en-GB" dirty="0"/>
          </a:p>
          <a:p>
            <a:pPr lvl="0">
              <a:buFont typeface="Wingdings" pitchFamily="2" charset="2"/>
              <a:buChar char="ü"/>
            </a:pPr>
            <a:r>
              <a:rPr lang="en-US" dirty="0" err="1"/>
              <a:t>Hyperkalemia</a:t>
            </a:r>
            <a:endParaRPr lang="en-GB" dirty="0"/>
          </a:p>
          <a:p>
            <a:r>
              <a:rPr lang="en-GB" dirty="0"/>
              <a:t>The minimum amount of urine needed to rid the body of normal metabolic waste products is 500 </a:t>
            </a:r>
            <a:r>
              <a:rPr lang="en-GB" dirty="0" err="1"/>
              <a:t>mL.</a:t>
            </a:r>
            <a:endParaRPr lang="en-US" b="1" dirty="0"/>
          </a:p>
          <a:p>
            <a:endParaRPr lang="en-GB"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Some patients have decreased renal function with increasing nitrogen retention, yet actually excrete normal amounts of urine (2 L/day or more).</a:t>
            </a:r>
          </a:p>
          <a:p>
            <a:r>
              <a:rPr lang="en-GB" dirty="0"/>
              <a:t>This is the non-</a:t>
            </a:r>
            <a:r>
              <a:rPr lang="en-GB" dirty="0" err="1"/>
              <a:t>oliguric</a:t>
            </a:r>
            <a:r>
              <a:rPr lang="en-GB" dirty="0"/>
              <a:t> form of renal failure and occurs predominantly after exposure of the patient to </a:t>
            </a:r>
            <a:r>
              <a:rPr lang="en-GB" dirty="0" err="1"/>
              <a:t>nephrotoxic</a:t>
            </a:r>
            <a:r>
              <a:rPr lang="en-GB" dirty="0"/>
              <a:t> agents, burns, traumatic injury, and the use of halogenated anaesthetic agents.</a:t>
            </a:r>
            <a:endParaRPr lang="en-US" b="1" dirty="0"/>
          </a:p>
          <a:p>
            <a:endParaRPr lang="en-GB" dirty="0"/>
          </a:p>
          <a:p>
            <a:endParaRPr lang="en-GB"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US" b="1" dirty="0"/>
              <a:t>3. The </a:t>
            </a:r>
            <a:r>
              <a:rPr lang="en-US" b="1" dirty="0" err="1"/>
              <a:t>Diuresis</a:t>
            </a:r>
            <a:r>
              <a:rPr lang="en-US" b="1" dirty="0"/>
              <a:t> period</a:t>
            </a:r>
            <a:endParaRPr lang="en-GB" dirty="0"/>
          </a:p>
          <a:p>
            <a:pPr lvl="0"/>
            <a:r>
              <a:rPr lang="en-US" dirty="0"/>
              <a:t>Characterized by:</a:t>
            </a:r>
          </a:p>
          <a:p>
            <a:pPr lvl="0">
              <a:buFont typeface="Wingdings" pitchFamily="2" charset="2"/>
              <a:buChar char="ü"/>
            </a:pPr>
            <a:r>
              <a:rPr lang="en-US" dirty="0"/>
              <a:t>Gradual increase in urine output- signal recovery of GFR.</a:t>
            </a:r>
            <a:endParaRPr lang="en-GB" dirty="0"/>
          </a:p>
          <a:p>
            <a:pPr lvl="0">
              <a:buFont typeface="Wingdings" pitchFamily="2" charset="2"/>
              <a:buChar char="ü"/>
            </a:pPr>
            <a:r>
              <a:rPr lang="en-US" dirty="0"/>
              <a:t>Renal function starts recovering</a:t>
            </a:r>
            <a:endParaRPr lang="en-GB" dirty="0"/>
          </a:p>
          <a:p>
            <a:pPr lvl="0">
              <a:buFont typeface="Wingdings" pitchFamily="2" charset="2"/>
              <a:buChar char="ü"/>
            </a:pPr>
            <a:r>
              <a:rPr lang="en-US" dirty="0"/>
              <a:t>Uremic symptoms may be present</a:t>
            </a:r>
            <a:endParaRPr lang="en-GB" dirty="0"/>
          </a:p>
          <a:p>
            <a:r>
              <a:rPr lang="en-US" b="1" dirty="0"/>
              <a:t> M</a:t>
            </a:r>
            <a:r>
              <a:rPr lang="en-GB" dirty="0" err="1"/>
              <a:t>onitor</a:t>
            </a:r>
            <a:r>
              <a:rPr lang="en-GB" dirty="0"/>
              <a:t> pt closely for dehydration during this phase; if dehydration occurs, the uremic symptoms are likely to increase.</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b="1" dirty="0"/>
              <a:t>4. The recovery period:</a:t>
            </a:r>
            <a:endParaRPr lang="en-GB" dirty="0"/>
          </a:p>
          <a:p>
            <a:pPr lvl="0"/>
            <a:r>
              <a:rPr lang="en-US" dirty="0"/>
              <a:t>Improved renal function</a:t>
            </a:r>
            <a:endParaRPr lang="en-GB" dirty="0"/>
          </a:p>
          <a:p>
            <a:pPr lvl="0"/>
            <a:r>
              <a:rPr lang="en-US" dirty="0"/>
              <a:t>May last for 3-12 months</a:t>
            </a:r>
            <a:endParaRPr lang="en-GB" dirty="0"/>
          </a:p>
          <a:p>
            <a:pPr lvl="0"/>
            <a:r>
              <a:rPr lang="en-US" dirty="0"/>
              <a:t>Lab values now normal</a:t>
            </a:r>
            <a:endParaRPr lang="en-GB" dirty="0"/>
          </a:p>
          <a:p>
            <a:endParaRPr lang="en-GB"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Clinical manifestation ARF</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r>
              <a:rPr lang="en-US" dirty="0"/>
              <a:t> Note: Symptoms are often due to </a:t>
            </a:r>
            <a:r>
              <a:rPr lang="en-US" b="1" dirty="0" err="1"/>
              <a:t>azotemia</a:t>
            </a:r>
            <a:r>
              <a:rPr lang="en-US" dirty="0"/>
              <a:t> and the underlying cause of acute </a:t>
            </a:r>
            <a:r>
              <a:rPr lang="en-US" b="1" dirty="0"/>
              <a:t>renal</a:t>
            </a:r>
            <a:r>
              <a:rPr lang="en-US" dirty="0"/>
              <a:t> </a:t>
            </a:r>
            <a:r>
              <a:rPr lang="en-US" b="1" dirty="0"/>
              <a:t>failure</a:t>
            </a:r>
            <a:r>
              <a:rPr lang="en-US" dirty="0"/>
              <a:t>.</a:t>
            </a:r>
            <a:endParaRPr lang="en-GB" dirty="0"/>
          </a:p>
          <a:p>
            <a:pPr lvl="0">
              <a:buFont typeface="Wingdings" pitchFamily="2" charset="2"/>
              <a:buChar char="ü"/>
            </a:pPr>
            <a:r>
              <a:rPr lang="en-US" dirty="0"/>
              <a:t>The hallmark of early </a:t>
            </a:r>
            <a:r>
              <a:rPr lang="en-US" b="1" dirty="0"/>
              <a:t>renal</a:t>
            </a:r>
            <a:r>
              <a:rPr lang="en-US" dirty="0"/>
              <a:t> </a:t>
            </a:r>
            <a:r>
              <a:rPr lang="en-US" b="1" dirty="0"/>
              <a:t>failure</a:t>
            </a:r>
            <a:r>
              <a:rPr lang="en-US" dirty="0"/>
              <a:t> is </a:t>
            </a:r>
            <a:r>
              <a:rPr lang="en-US" b="1" dirty="0" err="1"/>
              <a:t>oliguria</a:t>
            </a:r>
            <a:r>
              <a:rPr lang="en-US" dirty="0"/>
              <a:t>. </a:t>
            </a:r>
            <a:endParaRPr lang="en-GB" dirty="0"/>
          </a:p>
          <a:p>
            <a:pPr lvl="0">
              <a:buFont typeface="Wingdings" pitchFamily="2" charset="2"/>
              <a:buChar char="ü"/>
            </a:pPr>
            <a:r>
              <a:rPr lang="en-US" dirty="0"/>
              <a:t>Nausea, vomiting, malaise- due to </a:t>
            </a:r>
            <a:r>
              <a:rPr lang="en-US" dirty="0" err="1"/>
              <a:t>azotemia</a:t>
            </a:r>
            <a:r>
              <a:rPr lang="en-US" dirty="0"/>
              <a:t>.</a:t>
            </a:r>
            <a:endParaRPr lang="en-GB" dirty="0"/>
          </a:p>
          <a:p>
            <a:pPr lvl="0">
              <a:buFont typeface="Wingdings" pitchFamily="2" charset="2"/>
              <a:buChar char="ü"/>
            </a:pPr>
            <a:r>
              <a:rPr lang="en-US" dirty="0"/>
              <a:t>Hypertension</a:t>
            </a:r>
            <a:endParaRPr lang="en-GB" dirty="0"/>
          </a:p>
          <a:p>
            <a:pPr lvl="0">
              <a:buFont typeface="Wingdings" pitchFamily="2" charset="2"/>
              <a:buChar char="ü"/>
            </a:pPr>
            <a:r>
              <a:rPr lang="en-US" dirty="0"/>
              <a:t>Pericardial effusions</a:t>
            </a:r>
            <a:endParaRPr lang="en-GB" dirty="0"/>
          </a:p>
          <a:p>
            <a:pPr lvl="0">
              <a:buFont typeface="Wingdings" pitchFamily="2" charset="2"/>
              <a:buChar char="ü"/>
            </a:pPr>
            <a:r>
              <a:rPr lang="en-US" dirty="0"/>
              <a:t>Pericardial friction rub</a:t>
            </a:r>
            <a:endParaRPr lang="en-GB" dirty="0"/>
          </a:p>
          <a:p>
            <a:pPr lvl="0">
              <a:buFont typeface="Wingdings" pitchFamily="2" charset="2"/>
              <a:buChar char="ü"/>
            </a:pPr>
            <a:r>
              <a:rPr lang="en-US" dirty="0"/>
              <a:t>Arrhythmias occur especially with </a:t>
            </a:r>
            <a:r>
              <a:rPr lang="en-US" dirty="0" err="1"/>
              <a:t>hyperkalemia</a:t>
            </a:r>
            <a:endParaRPr lang="en-GB" dirty="0"/>
          </a:p>
          <a:p>
            <a:pPr lvl="0">
              <a:buFont typeface="Wingdings" pitchFamily="2" charset="2"/>
              <a:buChar char="ü"/>
            </a:pPr>
            <a:r>
              <a:rPr lang="en-US" dirty="0"/>
              <a:t>Platelet dysfunction; thus, bleeding more common.</a:t>
            </a:r>
            <a:endParaRPr lang="en-GB" dirty="0"/>
          </a:p>
          <a:p>
            <a:pPr lvl="0">
              <a:buFont typeface="Wingdings" pitchFamily="2" charset="2"/>
              <a:buChar char="ü"/>
            </a:pPr>
            <a:r>
              <a:rPr lang="en-US" dirty="0"/>
              <a:t>CNS changes with ,Involuntary jerking movements, especially in the hands, confusion; seizures</a:t>
            </a:r>
            <a:endParaRPr lang="en-GB" dirty="0"/>
          </a:p>
          <a:p>
            <a:endParaRPr lang="en-GB"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a:t>
            </a:r>
          </a:p>
        </p:txBody>
      </p:sp>
      <p:sp>
        <p:nvSpPr>
          <p:cNvPr id="3" name="Content Placeholder 2"/>
          <p:cNvSpPr>
            <a:spLocks noGrp="1"/>
          </p:cNvSpPr>
          <p:nvPr>
            <p:ph idx="1"/>
          </p:nvPr>
        </p:nvSpPr>
        <p:spPr>
          <a:xfrm>
            <a:off x="539552" y="1628800"/>
            <a:ext cx="8229600" cy="4525963"/>
          </a:xfrm>
        </p:spPr>
        <p:txBody>
          <a:bodyPr>
            <a:normAutofit/>
          </a:bodyPr>
          <a:lstStyle/>
          <a:p>
            <a:pPr>
              <a:buNone/>
            </a:pPr>
            <a:r>
              <a:rPr lang="en-US" b="1" dirty="0"/>
              <a:t>TEST</a:t>
            </a:r>
          </a:p>
          <a:p>
            <a:r>
              <a:rPr lang="en-US" dirty="0"/>
              <a:t>BUN</a:t>
            </a:r>
            <a:r>
              <a:rPr lang="en-US" b="1" dirty="0"/>
              <a:t> </a:t>
            </a:r>
            <a:r>
              <a:rPr lang="en-US" dirty="0"/>
              <a:t>And Electrolytes</a:t>
            </a:r>
          </a:p>
          <a:p>
            <a:r>
              <a:rPr lang="en-US" dirty="0"/>
              <a:t>CT scan</a:t>
            </a:r>
          </a:p>
          <a:p>
            <a:r>
              <a:rPr lang="en-US" dirty="0"/>
              <a:t>Blood full count</a:t>
            </a:r>
          </a:p>
          <a:p>
            <a:endParaRPr lang="en-GB"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a:buNone/>
            </a:pPr>
            <a:r>
              <a:rPr lang="en-US" b="1" dirty="0"/>
              <a:t>Laboratory Findings:</a:t>
            </a:r>
            <a:endParaRPr lang="en-GB" dirty="0"/>
          </a:p>
          <a:p>
            <a:pPr lvl="0">
              <a:buFont typeface="Wingdings" pitchFamily="2" charset="2"/>
              <a:buChar char="ü"/>
            </a:pPr>
            <a:r>
              <a:rPr lang="en-US" dirty="0"/>
              <a:t>Elevated BUN and </a:t>
            </a:r>
            <a:r>
              <a:rPr lang="en-US" dirty="0" err="1"/>
              <a:t>creatinine</a:t>
            </a:r>
            <a:endParaRPr lang="en-GB" dirty="0"/>
          </a:p>
          <a:p>
            <a:pPr lvl="0">
              <a:buFont typeface="Wingdings" pitchFamily="2" charset="2"/>
              <a:buChar char="ü"/>
            </a:pPr>
            <a:r>
              <a:rPr lang="en-US" dirty="0" err="1"/>
              <a:t>Hyperkalemia</a:t>
            </a:r>
            <a:r>
              <a:rPr lang="en-US" dirty="0"/>
              <a:t> often occurs from impaired potassium excretion</a:t>
            </a:r>
            <a:endParaRPr lang="en-GB" dirty="0"/>
          </a:p>
          <a:p>
            <a:pPr lvl="0">
              <a:buFont typeface="Wingdings" pitchFamily="2" charset="2"/>
              <a:buChar char="ü"/>
            </a:pPr>
            <a:r>
              <a:rPr lang="en-US" dirty="0" err="1"/>
              <a:t>Hypocalcemia</a:t>
            </a:r>
            <a:endParaRPr lang="en-GB" dirty="0"/>
          </a:p>
          <a:p>
            <a:pPr lvl="0">
              <a:buFont typeface="Wingdings" pitchFamily="2" charset="2"/>
              <a:buChar char="ü"/>
            </a:pPr>
            <a:r>
              <a:rPr lang="en-US" dirty="0" err="1"/>
              <a:t>Hyperphosphatemia</a:t>
            </a:r>
            <a:r>
              <a:rPr lang="en-US" dirty="0"/>
              <a:t> occurs when phosphorus cannot be secreted by damaged tubules</a:t>
            </a:r>
            <a:endParaRPr lang="en-GB" dirty="0"/>
          </a:p>
          <a:p>
            <a:pPr lvl="0">
              <a:buFont typeface="Wingdings" pitchFamily="2" charset="2"/>
              <a:buChar char="ü"/>
            </a:pPr>
            <a:r>
              <a:rPr lang="en-US" dirty="0"/>
              <a:t>Anemia is common as a result of decreased erythropoietin production</a:t>
            </a:r>
            <a:endParaRPr lang="en-GB" dirty="0"/>
          </a:p>
          <a:p>
            <a:r>
              <a:rPr lang="en-US" b="1" dirty="0"/>
              <a:t> </a:t>
            </a:r>
            <a:endParaRPr lang="en-GB" dirty="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A/P</a:t>
            </a:r>
          </a:p>
        </p:txBody>
      </p:sp>
      <p:sp>
        <p:nvSpPr>
          <p:cNvPr id="3" name="Content Placeholder 2"/>
          <p:cNvSpPr>
            <a:spLocks noGrp="1"/>
          </p:cNvSpPr>
          <p:nvPr>
            <p:ph idx="1"/>
          </p:nvPr>
        </p:nvSpPr>
        <p:spPr/>
        <p:txBody>
          <a:bodyPr>
            <a:normAutofit fontScale="92500"/>
          </a:bodyPr>
          <a:lstStyle/>
          <a:p>
            <a:r>
              <a:rPr lang="en-GB" b="1" dirty="0"/>
              <a:t>Anatomy and Histology of the Kidneys</a:t>
            </a:r>
          </a:p>
          <a:p>
            <a:r>
              <a:rPr lang="en-GB" dirty="0"/>
              <a:t>1. The kidneys are retroperitoneal organs attached to the posterior abdominal wall.</a:t>
            </a:r>
          </a:p>
          <a:p>
            <a:r>
              <a:rPr lang="en-GB" dirty="0"/>
              <a:t>2. Three layers of tissue surround the kidneys: renal capsule, adipose capsule, and renal fascia.</a:t>
            </a:r>
          </a:p>
          <a:p>
            <a:r>
              <a:rPr lang="en-GB" dirty="0"/>
              <a:t>3. Internally, the kidneys consist of a renal cortex, a renal medulla, renal pyramids, renal papillae, renal columns, major and minor calyces, and a renal pelvis.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b="1" dirty="0"/>
              <a:t>4. </a:t>
            </a:r>
            <a:r>
              <a:rPr lang="en-GB" dirty="0"/>
              <a:t>Blood flows into the kidney through the renal artery and successively into segmental, </a:t>
            </a:r>
            <a:r>
              <a:rPr lang="en-GB" dirty="0" err="1"/>
              <a:t>interlobar</a:t>
            </a:r>
            <a:r>
              <a:rPr lang="en-GB" dirty="0"/>
              <a:t>, </a:t>
            </a:r>
            <a:r>
              <a:rPr lang="en-GB" dirty="0" err="1"/>
              <a:t>arcuate</a:t>
            </a:r>
            <a:r>
              <a:rPr lang="en-GB" dirty="0"/>
              <a:t>, and interlobular arteries; afferent arterioles; </a:t>
            </a:r>
            <a:r>
              <a:rPr lang="en-GB" dirty="0" err="1"/>
              <a:t>glomerular</a:t>
            </a:r>
            <a:r>
              <a:rPr lang="en-GB" dirty="0"/>
              <a:t> capillaries; efferent arterioles; </a:t>
            </a:r>
            <a:r>
              <a:rPr lang="en-GB" dirty="0" err="1"/>
              <a:t>peritubular</a:t>
            </a:r>
            <a:r>
              <a:rPr lang="en-GB" dirty="0"/>
              <a:t> capillaries and </a:t>
            </a:r>
            <a:r>
              <a:rPr lang="en-GB" dirty="0" err="1"/>
              <a:t>vasa</a:t>
            </a:r>
            <a:r>
              <a:rPr lang="en-GB" dirty="0"/>
              <a:t> recta; and interlobular, </a:t>
            </a:r>
            <a:r>
              <a:rPr lang="en-GB" dirty="0" err="1"/>
              <a:t>arcuate</a:t>
            </a:r>
            <a:r>
              <a:rPr lang="en-GB" dirty="0"/>
              <a:t>, and </a:t>
            </a:r>
            <a:r>
              <a:rPr lang="en-GB" dirty="0" err="1"/>
              <a:t>interlobar</a:t>
            </a:r>
            <a:r>
              <a:rPr lang="en-GB" dirty="0"/>
              <a:t> veins before flowing out of the kidney through the renal vein.</a:t>
            </a:r>
          </a:p>
          <a:p>
            <a:r>
              <a:rPr lang="en-GB" b="1" dirty="0"/>
              <a:t>5</a:t>
            </a:r>
            <a:r>
              <a:rPr lang="en-GB" dirty="0"/>
              <a:t>. Vasomotor nerves from the sympathetic division of the autonomic nervous system supply kidney blood vessels; they help regulate the flow of blood through the kidney.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b="1" dirty="0"/>
              <a:t>6. </a:t>
            </a:r>
            <a:r>
              <a:rPr lang="en-GB" dirty="0"/>
              <a:t>The </a:t>
            </a:r>
            <a:r>
              <a:rPr lang="en-GB" dirty="0" err="1"/>
              <a:t>nephron</a:t>
            </a:r>
            <a:r>
              <a:rPr lang="en-GB" dirty="0"/>
              <a:t> is the functional unit of the kidneys. </a:t>
            </a:r>
          </a:p>
          <a:p>
            <a:r>
              <a:rPr lang="en-GB" dirty="0"/>
              <a:t>A </a:t>
            </a:r>
            <a:r>
              <a:rPr lang="en-GB" dirty="0" err="1"/>
              <a:t>nephron</a:t>
            </a:r>
            <a:r>
              <a:rPr lang="en-GB" dirty="0"/>
              <a:t> consists of a renal corpuscle (</a:t>
            </a:r>
            <a:r>
              <a:rPr lang="en-GB" dirty="0" err="1"/>
              <a:t>glomerulus</a:t>
            </a:r>
            <a:r>
              <a:rPr lang="en-GB" dirty="0"/>
              <a:t> and </a:t>
            </a:r>
            <a:r>
              <a:rPr lang="en-GB" dirty="0" err="1"/>
              <a:t>glomerular</a:t>
            </a:r>
            <a:r>
              <a:rPr lang="en-GB" dirty="0"/>
              <a:t> or Bowman’s capsule) and a renal tubule.</a:t>
            </a:r>
          </a:p>
          <a:p>
            <a:r>
              <a:rPr lang="en-GB" b="1" dirty="0"/>
              <a:t>7. </a:t>
            </a:r>
            <a:r>
              <a:rPr lang="en-GB" dirty="0"/>
              <a:t>A renal tubule consists of a proximal convoluted tubule, a loop of </a:t>
            </a:r>
            <a:r>
              <a:rPr lang="en-GB" dirty="0" err="1"/>
              <a:t>Henle</a:t>
            </a:r>
            <a:r>
              <a:rPr lang="en-GB" dirty="0"/>
              <a:t>, and a distal convoluted tubule</a:t>
            </a:r>
            <a:r>
              <a:rPr lang="en-GB" b="1" dirty="0"/>
              <a:t>, </a:t>
            </a:r>
            <a:r>
              <a:rPr lang="en-GB" dirty="0"/>
              <a:t>which drains into a collecting duct (shared by several </a:t>
            </a:r>
            <a:r>
              <a:rPr lang="en-GB" dirty="0" err="1"/>
              <a:t>nephrons</a:t>
            </a:r>
            <a:r>
              <a:rPr lang="en-GB" dirty="0"/>
              <a:t>). </a:t>
            </a:r>
          </a:p>
          <a:p>
            <a:r>
              <a:rPr lang="en-GB" dirty="0"/>
              <a:t>The loop of </a:t>
            </a:r>
            <a:r>
              <a:rPr lang="en-GB" dirty="0" err="1"/>
              <a:t>Henle</a:t>
            </a:r>
            <a:r>
              <a:rPr lang="en-GB" dirty="0"/>
              <a:t> consists of a descending limb and an ascending limb.</a:t>
            </a:r>
          </a:p>
          <a:p>
            <a:endParaRPr lang="en-GB" dirty="0"/>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b="1" dirty="0"/>
              <a:t>8. </a:t>
            </a:r>
            <a:r>
              <a:rPr lang="en-GB" dirty="0"/>
              <a:t>A cortical </a:t>
            </a:r>
            <a:r>
              <a:rPr lang="en-GB" dirty="0" err="1"/>
              <a:t>nephron</a:t>
            </a:r>
            <a:r>
              <a:rPr lang="en-GB" dirty="0"/>
              <a:t> has a short loop that dips only into the superficial region of the renal medulla</a:t>
            </a:r>
          </a:p>
          <a:p>
            <a:r>
              <a:rPr lang="en-GB" dirty="0"/>
              <a:t>A </a:t>
            </a:r>
            <a:r>
              <a:rPr lang="en-GB" dirty="0" err="1"/>
              <a:t>juxtamedullary</a:t>
            </a:r>
            <a:r>
              <a:rPr lang="en-GB" dirty="0"/>
              <a:t> </a:t>
            </a:r>
            <a:r>
              <a:rPr lang="en-GB" dirty="0" err="1"/>
              <a:t>nephron</a:t>
            </a:r>
            <a:r>
              <a:rPr lang="en-GB" dirty="0"/>
              <a:t> has a long loop of </a:t>
            </a:r>
            <a:r>
              <a:rPr lang="en-GB" dirty="0" err="1"/>
              <a:t>Henle</a:t>
            </a:r>
            <a:r>
              <a:rPr lang="en-GB" dirty="0"/>
              <a:t> that stretches through the renal medulla almost to the renal papilla.</a:t>
            </a:r>
          </a:p>
          <a:p>
            <a:r>
              <a:rPr lang="en-GB" b="1" dirty="0"/>
              <a:t>9. </a:t>
            </a:r>
            <a:r>
              <a:rPr lang="en-GB" dirty="0"/>
              <a:t>The wall of the entire </a:t>
            </a:r>
            <a:r>
              <a:rPr lang="en-GB" dirty="0" err="1"/>
              <a:t>glomerular</a:t>
            </a:r>
            <a:r>
              <a:rPr lang="en-GB" dirty="0"/>
              <a:t> capsule, renal tubule, and ducts consists of a single layer of epithelial cells. </a:t>
            </a:r>
          </a:p>
          <a:p>
            <a:r>
              <a:rPr lang="en-GB" dirty="0"/>
              <a:t>The epithelium has distinctive histological features in different parts of the tubule. </a:t>
            </a:r>
          </a:p>
          <a:p>
            <a:r>
              <a:rPr lang="en-GB" b="1" dirty="0"/>
              <a:t>10. </a:t>
            </a:r>
            <a:r>
              <a:rPr lang="en-GB" dirty="0"/>
              <a:t>The </a:t>
            </a:r>
            <a:r>
              <a:rPr lang="en-GB" dirty="0" err="1"/>
              <a:t>juxtaglomerular</a:t>
            </a:r>
            <a:r>
              <a:rPr lang="en-GB" dirty="0"/>
              <a:t> apparatus (JGA) consists of the </a:t>
            </a:r>
            <a:r>
              <a:rPr lang="en-GB" dirty="0" err="1"/>
              <a:t>juxtaglomerular</a:t>
            </a:r>
            <a:r>
              <a:rPr lang="en-GB" dirty="0"/>
              <a:t> cells of an afferent arteriole and the macula </a:t>
            </a:r>
            <a:r>
              <a:rPr lang="en-GB" dirty="0" err="1"/>
              <a:t>densa</a:t>
            </a:r>
            <a:r>
              <a:rPr lang="en-GB" dirty="0"/>
              <a:t> of the final portion of the ascending limb of the loop of </a:t>
            </a:r>
            <a:r>
              <a:rPr lang="en-GB" dirty="0" err="1"/>
              <a:t>Henle</a:t>
            </a:r>
            <a:r>
              <a:rPr lang="en-GB" dirty="0"/>
              <a:t>.</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GB" u="sng" dirty="0"/>
              <a:t>INVESTIGATION OF RENAL AND URINARY TRACT DISEASE </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 </a:t>
            </a:r>
            <a:r>
              <a:rPr lang="en-GB" b="1" dirty="0"/>
              <a:t>1.TESTS OF FUNCTION </a:t>
            </a:r>
            <a:endParaRPr lang="en-GB" dirty="0"/>
          </a:p>
          <a:p>
            <a:r>
              <a:rPr lang="en-GB" dirty="0"/>
              <a:t>Renal function tests are used to evaluate the severity of kidney disease and to assess the status of the patient’s kidney function. </a:t>
            </a:r>
          </a:p>
          <a:p>
            <a:r>
              <a:rPr lang="en-GB" dirty="0"/>
              <a:t>These tests also provide information about the effectiveness of the kidney in carrying out its excretory function. </a:t>
            </a:r>
          </a:p>
          <a:p>
            <a:r>
              <a:rPr lang="en-GB" dirty="0"/>
              <a:t>Renal function test results may be within normal limits until the GFR is reduced to less than 50% of normal.</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 Renal function can be assessed most accurately if several tests are performed an their results are analyzed together. </a:t>
            </a:r>
          </a:p>
          <a:p>
            <a:r>
              <a:rPr lang="en-GB" dirty="0"/>
              <a:t>Common tests of renal function include:-</a:t>
            </a:r>
          </a:p>
          <a:p>
            <a:pPr lvl="0">
              <a:buFont typeface="Wingdings" pitchFamily="2" charset="2"/>
              <a:buChar char="ü"/>
            </a:pPr>
            <a:r>
              <a:rPr lang="en-GB" dirty="0"/>
              <a:t>renal concentration tests</a:t>
            </a:r>
          </a:p>
          <a:p>
            <a:pPr lvl="0">
              <a:buFont typeface="Wingdings" pitchFamily="2" charset="2"/>
              <a:buChar char="ü"/>
            </a:pPr>
            <a:r>
              <a:rPr lang="en-GB" dirty="0" err="1"/>
              <a:t>creatinine</a:t>
            </a:r>
            <a:r>
              <a:rPr lang="en-GB" dirty="0"/>
              <a:t> clearance, and serum </a:t>
            </a:r>
            <a:r>
              <a:rPr lang="en-GB" dirty="0" err="1"/>
              <a:t>creatinine</a:t>
            </a:r>
            <a:r>
              <a:rPr lang="en-GB" dirty="0"/>
              <a:t> </a:t>
            </a:r>
          </a:p>
          <a:p>
            <a:pPr lvl="0">
              <a:buFont typeface="Wingdings" pitchFamily="2" charset="2"/>
              <a:buChar char="ü"/>
            </a:pPr>
            <a:r>
              <a:rPr lang="en-GB" dirty="0"/>
              <a:t>blood </a:t>
            </a:r>
            <a:r>
              <a:rPr lang="en-GB" b="1" dirty="0"/>
              <a:t>urea nitrogen </a:t>
            </a:r>
            <a:r>
              <a:rPr lang="en-GB" dirty="0"/>
              <a:t>levels.</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GLOMERULAR FILTRATION RATE (GFR)</a:t>
            </a:r>
            <a:endParaRPr lang="en-GB" dirty="0"/>
          </a:p>
        </p:txBody>
      </p:sp>
      <p:sp>
        <p:nvSpPr>
          <p:cNvPr id="3" name="Content Placeholder 2"/>
          <p:cNvSpPr>
            <a:spLocks noGrp="1"/>
          </p:cNvSpPr>
          <p:nvPr>
            <p:ph idx="1"/>
          </p:nvPr>
        </p:nvSpPr>
        <p:spPr/>
        <p:txBody>
          <a:bodyPr>
            <a:normAutofit fontScale="25000" lnSpcReduction="20000"/>
          </a:bodyPr>
          <a:lstStyle/>
          <a:p>
            <a:r>
              <a:rPr lang="en-GB" sz="7400" dirty="0"/>
              <a:t>GFR is the rate at which fluid passes into </a:t>
            </a:r>
            <a:r>
              <a:rPr lang="en-GB" sz="7400" dirty="0" err="1"/>
              <a:t>nephrons</a:t>
            </a:r>
            <a:r>
              <a:rPr lang="en-GB" sz="7400" dirty="0"/>
              <a:t> after filtration </a:t>
            </a:r>
          </a:p>
          <a:p>
            <a:pPr lvl="0"/>
            <a:r>
              <a:rPr lang="en-GB" sz="7400" dirty="0"/>
              <a:t>GFR measures renal excretory function </a:t>
            </a:r>
          </a:p>
          <a:p>
            <a:pPr lvl="0"/>
            <a:r>
              <a:rPr lang="en-GB" sz="7400" dirty="0"/>
              <a:t>The normal range depends on the size of an individual, and should be corrected for surface area (typically 1.73 m</a:t>
            </a:r>
            <a:r>
              <a:rPr lang="en-GB" sz="7400" baseline="30000" dirty="0"/>
              <a:t>2)</a:t>
            </a:r>
            <a:endParaRPr lang="en-GB" sz="7400" dirty="0"/>
          </a:p>
          <a:p>
            <a:r>
              <a:rPr lang="en-GB" sz="7400" dirty="0"/>
              <a:t> Age                                            Male                                                                  Female</a:t>
            </a:r>
          </a:p>
          <a:p>
            <a:r>
              <a:rPr lang="en-GB" sz="7400" dirty="0"/>
              <a:t>Under 30                                    88–146                                                              81–134</a:t>
            </a:r>
          </a:p>
          <a:p>
            <a:r>
              <a:rPr lang="en-GB" sz="7400" dirty="0"/>
              <a:t>30–40                                         82–140                                                              75–128</a:t>
            </a:r>
          </a:p>
          <a:p>
            <a:r>
              <a:rPr lang="en-GB" sz="7400" dirty="0"/>
              <a:t>40–50                                         75–133                                                               69–122</a:t>
            </a:r>
          </a:p>
          <a:p>
            <a:r>
              <a:rPr lang="en-GB" sz="7400" dirty="0"/>
              <a:t>50–60                                         68–126                                                               64–116</a:t>
            </a:r>
          </a:p>
          <a:p>
            <a:r>
              <a:rPr lang="en-GB" sz="7400" dirty="0"/>
              <a:t>60–70                                         61–120                                                               58–110</a:t>
            </a:r>
          </a:p>
          <a:p>
            <a:r>
              <a:rPr lang="en-GB" sz="7400" dirty="0"/>
              <a:t>70–80                                         55–113                                                               52–105</a:t>
            </a:r>
          </a:p>
          <a:p>
            <a:r>
              <a:rPr lang="en-GB" sz="7400" dirty="0"/>
              <a:t>Note: The normal GFR Range is = 120+ or -(minus) 25ml/min/1.73 m2</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Renal excretory function can be assessed by measuring serum levels of compounds excreted by the </a:t>
            </a:r>
            <a:r>
              <a:rPr lang="en-GB" dirty="0" err="1"/>
              <a:t>kidney,ie</a:t>
            </a:r>
            <a:r>
              <a:rPr lang="en-GB" dirty="0"/>
              <a:t> urea and </a:t>
            </a:r>
            <a:r>
              <a:rPr lang="en-GB" dirty="0" err="1"/>
              <a:t>creatinine</a:t>
            </a:r>
            <a:r>
              <a:rPr lang="en-GB" dirty="0"/>
              <a:t> (are products of protein catabolism )</a:t>
            </a:r>
          </a:p>
          <a:p>
            <a:r>
              <a:rPr lang="en-GB" b="1" dirty="0"/>
              <a:t>Blood Urea nitrogen</a:t>
            </a:r>
            <a:r>
              <a:rPr lang="en-GB" dirty="0"/>
              <a:t>(BUN)- Blood urea is a poor guide to renal excretory function as it varies with:-</a:t>
            </a:r>
          </a:p>
          <a:p>
            <a:pPr lvl="0">
              <a:buFont typeface="Wingdings" pitchFamily="2" charset="2"/>
              <a:buChar char="ü"/>
            </a:pPr>
            <a:r>
              <a:rPr lang="en-GB" dirty="0"/>
              <a:t>protein intake</a:t>
            </a:r>
          </a:p>
          <a:p>
            <a:pPr lvl="0">
              <a:buFont typeface="Wingdings" pitchFamily="2" charset="2"/>
              <a:buChar char="ü"/>
            </a:pPr>
            <a:r>
              <a:rPr lang="en-GB" dirty="0"/>
              <a:t>liver metabolic capacity and </a:t>
            </a:r>
          </a:p>
          <a:p>
            <a:pPr lvl="0">
              <a:buFont typeface="Wingdings" pitchFamily="2" charset="2"/>
              <a:buChar char="ü"/>
            </a:pPr>
            <a:r>
              <a:rPr lang="en-GB" dirty="0"/>
              <a:t>renal perfusion </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OVER VIEW OF A/P URINARY SYSTEM</a:t>
            </a:r>
          </a:p>
        </p:txBody>
      </p:sp>
      <p:sp>
        <p:nvSpPr>
          <p:cNvPr id="3" name="Content Placeholder 2"/>
          <p:cNvSpPr>
            <a:spLocks noGrp="1"/>
          </p:cNvSpPr>
          <p:nvPr>
            <p:ph idx="1"/>
          </p:nvPr>
        </p:nvSpPr>
        <p:spPr/>
        <p:txBody>
          <a:bodyPr>
            <a:normAutofit fontScale="85000" lnSpcReduction="20000"/>
          </a:bodyPr>
          <a:lstStyle/>
          <a:p>
            <a:r>
              <a:rPr lang="en-GB" dirty="0"/>
              <a:t>The urinary system consists of:</a:t>
            </a:r>
          </a:p>
          <a:p>
            <a:pPr>
              <a:buFont typeface="Wingdings" pitchFamily="2" charset="2"/>
              <a:buChar char="ü"/>
            </a:pPr>
            <a:r>
              <a:rPr lang="en-GB" dirty="0"/>
              <a:t> two kidneys</a:t>
            </a:r>
          </a:p>
          <a:p>
            <a:pPr>
              <a:buFont typeface="Wingdings" pitchFamily="2" charset="2"/>
              <a:buChar char="ü"/>
            </a:pPr>
            <a:r>
              <a:rPr lang="en-GB" dirty="0"/>
              <a:t> two </a:t>
            </a:r>
            <a:r>
              <a:rPr lang="en-GB" dirty="0" err="1"/>
              <a:t>ureters</a:t>
            </a:r>
            <a:endParaRPr lang="en-GB" dirty="0"/>
          </a:p>
          <a:p>
            <a:pPr>
              <a:buFont typeface="Wingdings" pitchFamily="2" charset="2"/>
              <a:buChar char="ü"/>
            </a:pPr>
            <a:r>
              <a:rPr lang="en-GB" dirty="0"/>
              <a:t>one urinary bladder</a:t>
            </a:r>
          </a:p>
          <a:p>
            <a:pPr>
              <a:buFont typeface="Wingdings" pitchFamily="2" charset="2"/>
              <a:buChar char="ü"/>
            </a:pPr>
            <a:r>
              <a:rPr lang="en-GB" dirty="0"/>
              <a:t>one urethra </a:t>
            </a:r>
          </a:p>
          <a:p>
            <a:r>
              <a:rPr lang="en-GB" dirty="0"/>
              <a:t>After the kidneys filter blood plasma, they return most of the water and solutes to the bloodstream.</a:t>
            </a:r>
          </a:p>
          <a:p>
            <a:r>
              <a:rPr lang="en-GB" dirty="0"/>
              <a:t>The remaining water and solutes constitute </a:t>
            </a:r>
            <a:r>
              <a:rPr lang="en-GB" b="1" dirty="0"/>
              <a:t>urine, which passes </a:t>
            </a:r>
            <a:r>
              <a:rPr lang="en-GB" dirty="0"/>
              <a:t>through the </a:t>
            </a:r>
            <a:r>
              <a:rPr lang="en-GB" dirty="0" err="1"/>
              <a:t>ureters</a:t>
            </a:r>
            <a:r>
              <a:rPr lang="en-GB" dirty="0"/>
              <a:t> and is stored in the urinary bladder until it is excreted from the body through the urethra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b="1" dirty="0"/>
              <a:t>Serum </a:t>
            </a:r>
            <a:r>
              <a:rPr lang="en-GB" b="1" dirty="0" err="1"/>
              <a:t>creatinine</a:t>
            </a:r>
            <a:r>
              <a:rPr lang="en-GB" b="1" dirty="0"/>
              <a:t> </a:t>
            </a:r>
            <a:r>
              <a:rPr lang="en-GB" dirty="0"/>
              <a:t>is more reliable as it is produced from muscle at a constant rate and almost completely filtered at the </a:t>
            </a:r>
            <a:r>
              <a:rPr lang="en-GB" dirty="0" err="1"/>
              <a:t>glomerulus</a:t>
            </a:r>
            <a:r>
              <a:rPr lang="en-GB" dirty="0"/>
              <a:t>. </a:t>
            </a:r>
          </a:p>
          <a:p>
            <a:r>
              <a:rPr lang="en-GB" dirty="0"/>
              <a:t>If muscle mass remains constant, changes in </a:t>
            </a:r>
            <a:r>
              <a:rPr lang="en-GB" dirty="0" err="1"/>
              <a:t>creatinine</a:t>
            </a:r>
            <a:r>
              <a:rPr lang="en-GB" dirty="0"/>
              <a:t> concentration reflect changes in GFR. </a:t>
            </a:r>
          </a:p>
          <a:p>
            <a:r>
              <a:rPr lang="en-GB" b="1" dirty="0"/>
              <a:t>NOTE:</a:t>
            </a:r>
            <a:r>
              <a:rPr lang="en-GB" dirty="0"/>
              <a:t> An isolated measurements of serum </a:t>
            </a:r>
            <a:r>
              <a:rPr lang="en-GB" dirty="0" err="1"/>
              <a:t>creatinine</a:t>
            </a:r>
            <a:r>
              <a:rPr lang="en-GB" dirty="0"/>
              <a:t> may give a misleading impression of renal function, particularly if muscle mass is unusually small (or large).</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GB" b="1" dirty="0"/>
              <a:t>DIAGNOSTIC IMAGING</a:t>
            </a:r>
            <a:endParaRPr lang="en-GB" dirty="0"/>
          </a:p>
          <a:p>
            <a:r>
              <a:rPr lang="en-GB" b="1" dirty="0"/>
              <a:t>Kidney, </a:t>
            </a:r>
            <a:r>
              <a:rPr lang="en-GB" b="1" dirty="0" err="1"/>
              <a:t>Ureter</a:t>
            </a:r>
            <a:r>
              <a:rPr lang="en-GB" b="1" dirty="0"/>
              <a:t>, and Bladder Studies (KUB)</a:t>
            </a:r>
            <a:endParaRPr lang="en-GB" dirty="0"/>
          </a:p>
          <a:p>
            <a:r>
              <a:rPr lang="en-GB" dirty="0"/>
              <a:t>An x-ray study of the abdomen or kidneys, </a:t>
            </a:r>
            <a:r>
              <a:rPr lang="en-GB" dirty="0" err="1"/>
              <a:t>ureters</a:t>
            </a:r>
            <a:r>
              <a:rPr lang="en-GB" dirty="0"/>
              <a:t>, and bladder (KUB)  may be performed to determine the size, shape, and position of the kidneys and to reveal urinary system abnormalities.</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Ultrasonography</a:t>
            </a:r>
            <a:r>
              <a:rPr lang="en-GB" b="1" dirty="0"/>
              <a:t> (general)</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b="1" dirty="0"/>
              <a:t>Definition</a:t>
            </a:r>
            <a:r>
              <a:rPr lang="en-GB" dirty="0"/>
              <a:t>:- Is a non-invasive procedure that uses sound waves passed into the body through a transducer to detect abnormalities of internal tissues and organs.</a:t>
            </a:r>
          </a:p>
          <a:p>
            <a:r>
              <a:rPr lang="en-GB" dirty="0"/>
              <a:t>-It provides good images of the renal parenchyma and collecting system, giving a reliable estimate of the renal actual size as well as identifying </a:t>
            </a:r>
            <a:r>
              <a:rPr lang="en-GB" dirty="0" err="1"/>
              <a:t>descrete</a:t>
            </a:r>
            <a:r>
              <a:rPr lang="en-GB" dirty="0"/>
              <a:t> lesions, </a:t>
            </a:r>
            <a:r>
              <a:rPr lang="en-GB" dirty="0" err="1"/>
              <a:t>hydronephrosis</a:t>
            </a:r>
            <a:r>
              <a:rPr lang="en-GB" dirty="0"/>
              <a:t> and stone.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General U/S cont...</a:t>
            </a:r>
          </a:p>
        </p:txBody>
      </p:sp>
      <p:sp>
        <p:nvSpPr>
          <p:cNvPr id="3" name="Content Placeholder 2"/>
          <p:cNvSpPr>
            <a:spLocks noGrp="1"/>
          </p:cNvSpPr>
          <p:nvPr>
            <p:ph idx="1"/>
          </p:nvPr>
        </p:nvSpPr>
        <p:spPr/>
        <p:txBody>
          <a:bodyPr>
            <a:normAutofit fontScale="85000" lnSpcReduction="10000"/>
          </a:bodyPr>
          <a:lstStyle/>
          <a:p>
            <a:r>
              <a:rPr lang="en-GB" dirty="0"/>
              <a:t>It reveals:</a:t>
            </a:r>
          </a:p>
          <a:p>
            <a:pPr lvl="0">
              <a:buFont typeface="Wingdings" pitchFamily="2" charset="2"/>
              <a:buChar char="ü"/>
            </a:pPr>
            <a:r>
              <a:rPr lang="en-GB" dirty="0"/>
              <a:t>fluid  accumulation</a:t>
            </a:r>
          </a:p>
          <a:p>
            <a:pPr lvl="0">
              <a:buFont typeface="Wingdings" pitchFamily="2" charset="2"/>
              <a:buChar char="ü"/>
            </a:pPr>
            <a:r>
              <a:rPr lang="en-GB" dirty="0"/>
              <a:t>masses </a:t>
            </a:r>
          </a:p>
          <a:p>
            <a:pPr lvl="0">
              <a:buFont typeface="Wingdings" pitchFamily="2" charset="2"/>
              <a:buChar char="ü"/>
            </a:pPr>
            <a:r>
              <a:rPr lang="en-GB" dirty="0"/>
              <a:t>congenital malformations</a:t>
            </a:r>
          </a:p>
          <a:p>
            <a:pPr lvl="0">
              <a:buFont typeface="Wingdings" pitchFamily="2" charset="2"/>
              <a:buChar char="ü"/>
            </a:pPr>
            <a:r>
              <a:rPr lang="en-GB" dirty="0"/>
              <a:t>changes in organ size</a:t>
            </a:r>
          </a:p>
          <a:p>
            <a:pPr lvl="0">
              <a:buFont typeface="Wingdings" pitchFamily="2" charset="2"/>
              <a:buChar char="ü"/>
            </a:pPr>
            <a:r>
              <a:rPr lang="en-GB" dirty="0"/>
              <a:t>obstructions.</a:t>
            </a:r>
          </a:p>
          <a:p>
            <a:pPr>
              <a:buNone/>
            </a:pPr>
            <a:r>
              <a:rPr lang="en-GB" dirty="0"/>
              <a:t> .-During the test, the lower abdomen and genitalia may need to be exposed. </a:t>
            </a:r>
          </a:p>
          <a:p>
            <a:r>
              <a:rPr lang="en-GB" dirty="0" err="1"/>
              <a:t>Ultrasonography</a:t>
            </a:r>
            <a:r>
              <a:rPr lang="en-GB" dirty="0"/>
              <a:t> requires a full bladder; therefore, fluid intake should be encouraged before the procedure.</a:t>
            </a:r>
          </a:p>
          <a:p>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Bladder </a:t>
            </a:r>
            <a:r>
              <a:rPr lang="en-GB" b="1" dirty="0" err="1"/>
              <a:t>Ultrasonography</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r>
              <a:rPr lang="en-GB" b="1" dirty="0"/>
              <a:t>def:</a:t>
            </a:r>
            <a:r>
              <a:rPr lang="en-GB" dirty="0"/>
              <a:t> It is a </a:t>
            </a:r>
            <a:r>
              <a:rPr lang="en-GB" dirty="0" err="1"/>
              <a:t>noninvasive</a:t>
            </a:r>
            <a:r>
              <a:rPr lang="en-GB" dirty="0"/>
              <a:t> method of measuring urine volume in the bladder. </a:t>
            </a:r>
          </a:p>
          <a:p>
            <a:r>
              <a:rPr lang="en-GB" b="1" dirty="0"/>
              <a:t>Indications</a:t>
            </a:r>
            <a:endParaRPr lang="en-GB" dirty="0"/>
          </a:p>
          <a:p>
            <a:pPr lvl="0">
              <a:buFont typeface="Wingdings" pitchFamily="2" charset="2"/>
              <a:buChar char="ü"/>
            </a:pPr>
            <a:r>
              <a:rPr lang="en-GB" dirty="0"/>
              <a:t>urinary frequency</a:t>
            </a:r>
          </a:p>
          <a:p>
            <a:pPr lvl="0">
              <a:buFont typeface="Wingdings" pitchFamily="2" charset="2"/>
              <a:buChar char="ü"/>
            </a:pPr>
            <a:r>
              <a:rPr lang="en-GB" dirty="0"/>
              <a:t>inability to void after removal of an indwelling u/catheter</a:t>
            </a:r>
          </a:p>
          <a:p>
            <a:pPr lvl="0">
              <a:buFont typeface="Wingdings" pitchFamily="2" charset="2"/>
              <a:buChar char="ü"/>
            </a:pPr>
            <a:r>
              <a:rPr lang="en-GB" dirty="0"/>
              <a:t>measurement of post-voiding residual urine volume</a:t>
            </a:r>
          </a:p>
          <a:p>
            <a:pPr lvl="0">
              <a:buFont typeface="Wingdings" pitchFamily="2" charset="2"/>
              <a:buChar char="ü"/>
            </a:pPr>
            <a:r>
              <a:rPr lang="en-GB" dirty="0"/>
              <a:t>inability to void postoperatively</a:t>
            </a:r>
          </a:p>
          <a:p>
            <a:pPr lvl="0">
              <a:buFont typeface="Wingdings" pitchFamily="2" charset="2"/>
              <a:buChar char="ü"/>
            </a:pPr>
            <a:r>
              <a:rPr lang="en-GB" dirty="0"/>
              <a:t>assessment of need for catheterization during the initial stages of an intermittent catheterization training program.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Bladder u/s cont...</a:t>
            </a:r>
          </a:p>
        </p:txBody>
      </p:sp>
      <p:sp>
        <p:nvSpPr>
          <p:cNvPr id="3" name="Content Placeholder 2"/>
          <p:cNvSpPr>
            <a:spLocks noGrp="1"/>
          </p:cNvSpPr>
          <p:nvPr>
            <p:ph idx="1"/>
          </p:nvPr>
        </p:nvSpPr>
        <p:spPr/>
        <p:txBody>
          <a:bodyPr>
            <a:normAutofit fontScale="92500" lnSpcReduction="20000"/>
          </a:bodyPr>
          <a:lstStyle/>
          <a:p>
            <a:pPr>
              <a:buNone/>
            </a:pPr>
            <a:r>
              <a:rPr lang="en-GB" b="1" dirty="0"/>
              <a:t>Procedure (in summary)</a:t>
            </a:r>
            <a:endParaRPr lang="en-GB" dirty="0"/>
          </a:p>
          <a:p>
            <a:r>
              <a:rPr lang="en-GB" dirty="0"/>
              <a:t>-The scan head is placed on the patient’s abdomen and directed toward the bladder. </a:t>
            </a:r>
          </a:p>
          <a:p>
            <a:r>
              <a:rPr lang="en-GB" dirty="0"/>
              <a:t>-The device automatically calculates and displays urine volume when full and after </a:t>
            </a:r>
            <a:r>
              <a:rPr lang="en-GB" dirty="0" err="1"/>
              <a:t>micturation</a:t>
            </a:r>
            <a:endParaRPr lang="en-GB" dirty="0"/>
          </a:p>
          <a:p>
            <a:r>
              <a:rPr lang="en-GB" dirty="0"/>
              <a:t>-It also enables visualization of the bladder wall and lesions projecting into the bladder itself </a:t>
            </a:r>
            <a:r>
              <a:rPr lang="en-GB" dirty="0" err="1"/>
              <a:t>eg</a:t>
            </a:r>
            <a:r>
              <a:rPr lang="en-GB" dirty="0"/>
              <a:t> tumours .</a:t>
            </a:r>
          </a:p>
          <a:p>
            <a:r>
              <a:rPr lang="en-GB" dirty="0"/>
              <a:t>-Portable, battery-operated devices are available for bedside use</a:t>
            </a:r>
          </a:p>
          <a:p>
            <a:endParaRPr lang="en-GB" dirty="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CT-SCAN &amp; MRI-SCAN or IMAGING</a:t>
            </a:r>
            <a:br>
              <a:rPr lang="en-GB" dirty="0"/>
            </a:br>
            <a:endParaRPr lang="en-GB" dirty="0"/>
          </a:p>
        </p:txBody>
      </p:sp>
      <p:sp>
        <p:nvSpPr>
          <p:cNvPr id="3" name="Content Placeholder 2"/>
          <p:cNvSpPr>
            <a:spLocks noGrp="1"/>
          </p:cNvSpPr>
          <p:nvPr>
            <p:ph idx="1"/>
          </p:nvPr>
        </p:nvSpPr>
        <p:spPr/>
        <p:txBody>
          <a:bodyPr>
            <a:normAutofit/>
          </a:bodyPr>
          <a:lstStyle/>
          <a:p>
            <a:r>
              <a:rPr lang="en-GB" b="1" dirty="0"/>
              <a:t>Def:</a:t>
            </a:r>
            <a:r>
              <a:rPr lang="en-GB" dirty="0"/>
              <a:t>-They are non-invasive techniques that provide excellent cross-sectional views of the anatomy of the kidney and urinary tract. </a:t>
            </a:r>
          </a:p>
          <a:p>
            <a:r>
              <a:rPr lang="en-GB" dirty="0"/>
              <a:t>- Occasionally, an oral or intravenous (IV) </a:t>
            </a:r>
            <a:r>
              <a:rPr lang="en-GB" dirty="0" err="1"/>
              <a:t>radiopaque</a:t>
            </a:r>
            <a:r>
              <a:rPr lang="en-GB" dirty="0"/>
              <a:t> contrast agent is used in CT scanning to enhance visualization.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CT AND MRI CONT..</a:t>
            </a:r>
          </a:p>
        </p:txBody>
      </p:sp>
      <p:sp>
        <p:nvSpPr>
          <p:cNvPr id="3" name="Content Placeholder 2"/>
          <p:cNvSpPr>
            <a:spLocks noGrp="1"/>
          </p:cNvSpPr>
          <p:nvPr>
            <p:ph idx="1"/>
          </p:nvPr>
        </p:nvSpPr>
        <p:spPr/>
        <p:txBody>
          <a:bodyPr>
            <a:normAutofit lnSpcReduction="10000"/>
          </a:bodyPr>
          <a:lstStyle/>
          <a:p>
            <a:pPr>
              <a:buNone/>
            </a:pPr>
            <a:r>
              <a:rPr lang="en-GB" b="1" dirty="0"/>
              <a:t>Indications</a:t>
            </a:r>
            <a:endParaRPr lang="en-GB" dirty="0"/>
          </a:p>
          <a:p>
            <a:pPr>
              <a:buNone/>
            </a:pPr>
            <a:r>
              <a:rPr lang="en-GB" dirty="0"/>
              <a:t>used to evaluate:-</a:t>
            </a:r>
          </a:p>
          <a:p>
            <a:pPr lvl="0">
              <a:buFont typeface="Wingdings" pitchFamily="2" charset="2"/>
              <a:buChar char="ü"/>
            </a:pPr>
            <a:r>
              <a:rPr lang="en-GB" dirty="0"/>
              <a:t>genitourinary masses</a:t>
            </a:r>
          </a:p>
          <a:p>
            <a:pPr lvl="0">
              <a:buFont typeface="Wingdings" pitchFamily="2" charset="2"/>
              <a:buChar char="ü"/>
            </a:pPr>
            <a:r>
              <a:rPr lang="en-GB" dirty="0" err="1"/>
              <a:t>nephrolithiasis</a:t>
            </a:r>
            <a:r>
              <a:rPr lang="en-GB" dirty="0"/>
              <a:t> </a:t>
            </a:r>
          </a:p>
          <a:p>
            <a:pPr lvl="0">
              <a:buFont typeface="Wingdings" pitchFamily="2" charset="2"/>
              <a:buChar char="ü"/>
            </a:pPr>
            <a:r>
              <a:rPr lang="en-GB" dirty="0"/>
              <a:t>chronic renal infections</a:t>
            </a:r>
          </a:p>
          <a:p>
            <a:pPr lvl="0">
              <a:buFont typeface="Wingdings" pitchFamily="2" charset="2"/>
              <a:buChar char="ü"/>
            </a:pPr>
            <a:r>
              <a:rPr lang="en-GB" dirty="0"/>
              <a:t>renal or urinary tract trauma </a:t>
            </a:r>
          </a:p>
          <a:p>
            <a:pPr lvl="0">
              <a:buFont typeface="Wingdings" pitchFamily="2" charset="2"/>
              <a:buChar char="ü"/>
            </a:pPr>
            <a:r>
              <a:rPr lang="en-GB" dirty="0"/>
              <a:t>metastatic disease</a:t>
            </a:r>
          </a:p>
          <a:p>
            <a:pPr>
              <a:buFont typeface="Wingdings" pitchFamily="2" charset="2"/>
              <a:buChar char="ü"/>
            </a:pPr>
            <a:r>
              <a:rPr lang="en-GB" dirty="0"/>
              <a:t>soft tissue abnormalities.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NUCLEAR SCANS</a:t>
            </a:r>
            <a:endParaRPr lang="en-GB" dirty="0"/>
          </a:p>
        </p:txBody>
      </p:sp>
      <p:sp>
        <p:nvSpPr>
          <p:cNvPr id="3" name="Content Placeholder 2"/>
          <p:cNvSpPr>
            <a:spLocks noGrp="1"/>
          </p:cNvSpPr>
          <p:nvPr>
            <p:ph idx="1"/>
          </p:nvPr>
        </p:nvSpPr>
        <p:spPr/>
        <p:txBody>
          <a:bodyPr>
            <a:normAutofit lnSpcReduction="10000"/>
          </a:bodyPr>
          <a:lstStyle/>
          <a:p>
            <a:r>
              <a:rPr lang="en-GB" b="1" dirty="0"/>
              <a:t> </a:t>
            </a:r>
            <a:r>
              <a:rPr lang="en-GB" dirty="0"/>
              <a:t>Nuclear scans require injection of a radioisotope (</a:t>
            </a:r>
            <a:r>
              <a:rPr lang="en-GB" dirty="0" err="1"/>
              <a:t>eg</a:t>
            </a:r>
            <a:r>
              <a:rPr lang="en-GB" dirty="0"/>
              <a:t> organic iodine compounds) into the circulatory system that are excreted and concentrated </a:t>
            </a:r>
            <a:r>
              <a:rPr lang="en-GB" dirty="0" err="1"/>
              <a:t>radiographically</a:t>
            </a:r>
            <a:r>
              <a:rPr lang="en-GB" dirty="0"/>
              <a:t>.</a:t>
            </a:r>
          </a:p>
          <a:p>
            <a:r>
              <a:rPr lang="en-GB" dirty="0"/>
              <a:t>The isotope is then monitored as it moves through the blood vessels of the kidneys.</a:t>
            </a:r>
          </a:p>
          <a:p>
            <a:r>
              <a:rPr lang="en-GB" dirty="0"/>
              <a:t>A scintillation camera is placed behind the kidney with the patient in a supine, prone, or seated position. </a:t>
            </a:r>
          </a:p>
          <a:p>
            <a:endParaRPr lang="en-GB" dirty="0"/>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NUCLEAR SCANS cont..</a:t>
            </a:r>
            <a:endParaRPr lang="en-GB" dirty="0"/>
          </a:p>
        </p:txBody>
      </p:sp>
      <p:sp>
        <p:nvSpPr>
          <p:cNvPr id="3" name="Content Placeholder 2"/>
          <p:cNvSpPr>
            <a:spLocks noGrp="1"/>
          </p:cNvSpPr>
          <p:nvPr>
            <p:ph idx="1"/>
          </p:nvPr>
        </p:nvSpPr>
        <p:spPr/>
        <p:txBody>
          <a:bodyPr/>
          <a:lstStyle/>
          <a:p>
            <a:r>
              <a:rPr lang="en-GB" dirty="0"/>
              <a:t>Hypersensitivity to the radioisotope is rare.</a:t>
            </a:r>
          </a:p>
          <a:p>
            <a:r>
              <a:rPr lang="en-GB" dirty="0"/>
              <a:t>The radioisotope is injected at a specified time to achieve the proper concentration in the kidneys. </a:t>
            </a:r>
          </a:p>
          <a:p>
            <a:r>
              <a:rPr lang="en-GB" dirty="0"/>
              <a:t>After the procedure is completed, the patient is encouraged to drink fluids to promote excretion of the radioisotope by the kidneys.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a:t>Nephrology </a:t>
            </a:r>
            <a:r>
              <a:rPr lang="en-GB" i="1" dirty="0"/>
              <a:t>is the scientific study of the A/P</a:t>
            </a:r>
            <a:r>
              <a:rPr lang="en-GB" dirty="0"/>
              <a:t>, and pathology of the kidneys. </a:t>
            </a:r>
          </a:p>
          <a:p>
            <a:r>
              <a:rPr lang="en-GB" b="1" dirty="0"/>
              <a:t>urology  </a:t>
            </a:r>
            <a:r>
              <a:rPr lang="en-GB" dirty="0"/>
              <a:t>Is a branch of medicine that deals with study of the male and female urinary systems and the male reproductive system </a:t>
            </a:r>
            <a:r>
              <a:rPr lang="en-GB" b="1" i="1" dirty="0"/>
              <a:t>.</a:t>
            </a:r>
          </a:p>
          <a:p>
            <a:r>
              <a:rPr lang="en-GB" b="1" dirty="0"/>
              <a:t>urologist -</a:t>
            </a:r>
            <a:r>
              <a:rPr lang="en-GB" dirty="0"/>
              <a:t>A physician who specializes in this branch of medicine.(urology)</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NUCLEAR SCANS cont..</a:t>
            </a:r>
            <a:endParaRPr lang="en-GB" dirty="0"/>
          </a:p>
        </p:txBody>
      </p:sp>
      <p:sp>
        <p:nvSpPr>
          <p:cNvPr id="3" name="Content Placeholder 2"/>
          <p:cNvSpPr>
            <a:spLocks noGrp="1"/>
          </p:cNvSpPr>
          <p:nvPr>
            <p:ph idx="1"/>
          </p:nvPr>
        </p:nvSpPr>
        <p:spPr/>
        <p:txBody>
          <a:bodyPr/>
          <a:lstStyle/>
          <a:p>
            <a:r>
              <a:rPr lang="en-GB" b="1" dirty="0"/>
              <a:t>Indications</a:t>
            </a:r>
            <a:endParaRPr lang="en-GB" dirty="0"/>
          </a:p>
          <a:p>
            <a:pPr lvl="0">
              <a:buFont typeface="Wingdings" pitchFamily="2" charset="2"/>
              <a:buChar char="ü"/>
            </a:pPr>
            <a:r>
              <a:rPr lang="en-GB" dirty="0"/>
              <a:t>evaluation of acute and chronic renal failure</a:t>
            </a:r>
          </a:p>
          <a:p>
            <a:pPr lvl="0">
              <a:buFont typeface="Wingdings" pitchFamily="2" charset="2"/>
              <a:buChar char="ü"/>
            </a:pPr>
            <a:r>
              <a:rPr lang="en-GB" dirty="0"/>
              <a:t>renal masses</a:t>
            </a:r>
          </a:p>
          <a:p>
            <a:pPr lvl="0">
              <a:buFont typeface="Wingdings" pitchFamily="2" charset="2"/>
              <a:buChar char="ü"/>
            </a:pPr>
            <a:r>
              <a:rPr lang="en-GB" dirty="0"/>
              <a:t>blood flow before and after kidney transplantation. </a:t>
            </a:r>
          </a:p>
          <a:p>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INTRAVENOUS UROGRAPHY</a:t>
            </a:r>
            <a:endParaRPr lang="en-GB" dirty="0"/>
          </a:p>
        </p:txBody>
      </p:sp>
      <p:sp>
        <p:nvSpPr>
          <p:cNvPr id="3" name="Content Placeholder 2"/>
          <p:cNvSpPr>
            <a:spLocks noGrp="1"/>
          </p:cNvSpPr>
          <p:nvPr>
            <p:ph idx="1"/>
          </p:nvPr>
        </p:nvSpPr>
        <p:spPr/>
        <p:txBody>
          <a:bodyPr>
            <a:normAutofit fontScale="77500" lnSpcReduction="20000"/>
          </a:bodyPr>
          <a:lstStyle/>
          <a:p>
            <a:r>
              <a:rPr lang="en-GB" sz="3800" dirty="0"/>
              <a:t>A </a:t>
            </a:r>
            <a:r>
              <a:rPr lang="en-GB" sz="3800" dirty="0" err="1"/>
              <a:t>radiopaque</a:t>
            </a:r>
            <a:r>
              <a:rPr lang="en-GB" sz="3800" dirty="0"/>
              <a:t> contrast agent is administered by IV.</a:t>
            </a:r>
          </a:p>
          <a:p>
            <a:r>
              <a:rPr lang="en-GB" sz="3800" dirty="0"/>
              <a:t>After the contrast agent (sodium </a:t>
            </a:r>
            <a:r>
              <a:rPr lang="en-GB" sz="3800" dirty="0" err="1"/>
              <a:t>diatrizoate</a:t>
            </a:r>
            <a:r>
              <a:rPr lang="en-GB" sz="3800" dirty="0"/>
              <a:t> or </a:t>
            </a:r>
            <a:r>
              <a:rPr lang="en-GB" sz="3800" dirty="0" err="1"/>
              <a:t>meglumine</a:t>
            </a:r>
            <a:r>
              <a:rPr lang="en-GB" sz="3800" dirty="0"/>
              <a:t> </a:t>
            </a:r>
            <a:r>
              <a:rPr lang="en-GB" sz="3800" dirty="0" err="1"/>
              <a:t>diatrizoate</a:t>
            </a:r>
            <a:r>
              <a:rPr lang="en-GB" sz="3800" dirty="0"/>
              <a:t>) is administered by IV, multiple x-rays are obtained to visualize drainage structures in the upper and lower urinary systems.</a:t>
            </a:r>
          </a:p>
          <a:p>
            <a:r>
              <a:rPr lang="en-GB" sz="3800" dirty="0"/>
              <a:t>Used as the initial assessment of many suspected urologic conditions, especially lesions in the kidneys and </a:t>
            </a:r>
            <a:r>
              <a:rPr lang="en-GB" sz="3800" dirty="0" err="1"/>
              <a:t>ureters</a:t>
            </a:r>
            <a:r>
              <a:rPr lang="en-GB" sz="3800" dirty="0"/>
              <a:t>. </a:t>
            </a:r>
          </a:p>
          <a:p>
            <a:r>
              <a:rPr lang="en-GB" sz="3800" dirty="0"/>
              <a:t>It also provides an approximate estimate of renal function.</a:t>
            </a:r>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Intravenous </a:t>
            </a:r>
            <a:r>
              <a:rPr lang="en-GB" b="1" dirty="0" err="1"/>
              <a:t>Urography</a:t>
            </a:r>
            <a:r>
              <a:rPr lang="en-GB" b="1" dirty="0"/>
              <a:t> Cont, </a:t>
            </a:r>
            <a:br>
              <a:rPr lang="en-GB" dirty="0"/>
            </a:br>
            <a:endParaRPr lang="en-GB" dirty="0"/>
          </a:p>
        </p:txBody>
      </p:sp>
      <p:sp>
        <p:nvSpPr>
          <p:cNvPr id="3" name="Content Placeholder 2"/>
          <p:cNvSpPr>
            <a:spLocks noGrp="1"/>
          </p:cNvSpPr>
          <p:nvPr>
            <p:ph idx="1"/>
          </p:nvPr>
        </p:nvSpPr>
        <p:spPr/>
        <p:txBody>
          <a:bodyPr/>
          <a:lstStyle/>
          <a:p>
            <a:r>
              <a:rPr lang="en-GB" dirty="0"/>
              <a:t>IV </a:t>
            </a:r>
            <a:r>
              <a:rPr lang="en-GB" dirty="0" err="1"/>
              <a:t>urography</a:t>
            </a:r>
            <a:r>
              <a:rPr lang="en-GB" dirty="0"/>
              <a:t> includes various tests such as:-</a:t>
            </a:r>
          </a:p>
          <a:p>
            <a:pPr marL="514350" lvl="0" indent="-514350">
              <a:buFont typeface="+mj-lt"/>
              <a:buAutoNum type="arabicParenR"/>
            </a:pPr>
            <a:r>
              <a:rPr lang="en-GB" dirty="0"/>
              <a:t>excretory </a:t>
            </a:r>
            <a:r>
              <a:rPr lang="en-GB" dirty="0" err="1"/>
              <a:t>urography</a:t>
            </a:r>
            <a:endParaRPr lang="en-GB" dirty="0"/>
          </a:p>
          <a:p>
            <a:pPr marL="514350" lvl="0" indent="-514350">
              <a:buFont typeface="+mj-lt"/>
              <a:buAutoNum type="arabicParenR"/>
            </a:pPr>
            <a:r>
              <a:rPr lang="en-GB" dirty="0"/>
              <a:t>intravenous </a:t>
            </a:r>
            <a:r>
              <a:rPr lang="en-GB" dirty="0" err="1"/>
              <a:t>pyelography</a:t>
            </a:r>
            <a:r>
              <a:rPr lang="en-GB" dirty="0"/>
              <a:t> (IVP) and </a:t>
            </a:r>
          </a:p>
          <a:p>
            <a:pPr marL="514350" lvl="0" indent="-514350">
              <a:buFont typeface="+mj-lt"/>
              <a:buAutoNum type="arabicParenR"/>
            </a:pPr>
            <a:r>
              <a:rPr lang="en-GB" dirty="0"/>
              <a:t>infusion drip </a:t>
            </a:r>
            <a:r>
              <a:rPr lang="en-GB" dirty="0" err="1"/>
              <a:t>pyelography</a:t>
            </a:r>
            <a:r>
              <a:rPr lang="en-GB" dirty="0"/>
              <a:t>. </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Intravenous </a:t>
            </a:r>
            <a:r>
              <a:rPr lang="en-GB" b="1" dirty="0" err="1"/>
              <a:t>Urography</a:t>
            </a:r>
            <a:r>
              <a:rPr lang="en-GB" b="1" dirty="0"/>
              <a:t> Cont,</a:t>
            </a:r>
            <a:endParaRPr lang="en-GB" dirty="0"/>
          </a:p>
        </p:txBody>
      </p:sp>
      <p:sp>
        <p:nvSpPr>
          <p:cNvPr id="3" name="Content Placeholder 2"/>
          <p:cNvSpPr>
            <a:spLocks noGrp="1"/>
          </p:cNvSpPr>
          <p:nvPr>
            <p:ph idx="1"/>
          </p:nvPr>
        </p:nvSpPr>
        <p:spPr/>
        <p:txBody>
          <a:bodyPr>
            <a:normAutofit fontScale="92500"/>
          </a:bodyPr>
          <a:lstStyle/>
          <a:p>
            <a:pPr>
              <a:buNone/>
            </a:pPr>
            <a:r>
              <a:rPr lang="en-GB" b="1" dirty="0"/>
              <a:t>1. INTRAVENOUS PYELOGRAPHY (IVP)</a:t>
            </a:r>
            <a:endParaRPr lang="en-GB" dirty="0"/>
          </a:p>
          <a:p>
            <a:r>
              <a:rPr lang="en-GB" dirty="0"/>
              <a:t>An IVP shows the kidneys, </a:t>
            </a:r>
            <a:r>
              <a:rPr lang="en-GB" dirty="0" err="1"/>
              <a:t>ureter</a:t>
            </a:r>
            <a:r>
              <a:rPr lang="en-GB" dirty="0"/>
              <a:t>, and bladder via x-ray imaging as the dye moves through the upper and then the lower urinary system. </a:t>
            </a:r>
          </a:p>
          <a:p>
            <a:r>
              <a:rPr lang="en-GB" dirty="0"/>
              <a:t>A </a:t>
            </a:r>
            <a:r>
              <a:rPr lang="en-GB" dirty="0" err="1"/>
              <a:t>nephrotomogram</a:t>
            </a:r>
            <a:r>
              <a:rPr lang="en-GB" dirty="0"/>
              <a:t> may be carried out as part of the study to visualize different layers of the kidney and the diffuse structures within each layer and to differentiate solid masses or lesions from cysts in the kidneys or urinary tract.</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Intravenous </a:t>
            </a:r>
            <a:r>
              <a:rPr lang="en-GB" b="1" dirty="0" err="1"/>
              <a:t>Urography</a:t>
            </a:r>
            <a:r>
              <a:rPr lang="en-GB" b="1" dirty="0"/>
              <a:t> Cont,</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r>
              <a:rPr lang="en-GB" b="1" dirty="0"/>
              <a:t>2. Infusion Drip </a:t>
            </a:r>
            <a:r>
              <a:rPr lang="en-GB" b="1" dirty="0" err="1"/>
              <a:t>Pyelography</a:t>
            </a:r>
            <a:endParaRPr lang="en-GB" dirty="0"/>
          </a:p>
          <a:p>
            <a:r>
              <a:rPr lang="en-GB" dirty="0"/>
              <a:t>This examination requires IV infusion of a large volume of a dilute contrast agent used to </a:t>
            </a:r>
            <a:r>
              <a:rPr lang="en-GB" dirty="0" err="1"/>
              <a:t>opacify</a:t>
            </a:r>
            <a:r>
              <a:rPr lang="en-GB" dirty="0"/>
              <a:t> the renal parenchyma and fill the urinary tract. </a:t>
            </a:r>
          </a:p>
          <a:p>
            <a:r>
              <a:rPr lang="en-GB" dirty="0"/>
              <a:t>This examination method is useful when prolonged </a:t>
            </a:r>
            <a:r>
              <a:rPr lang="en-GB" dirty="0" err="1"/>
              <a:t>opacification</a:t>
            </a:r>
            <a:r>
              <a:rPr lang="en-GB" dirty="0"/>
              <a:t> of the drainage structures is desired so that tomograms (</a:t>
            </a:r>
            <a:r>
              <a:rPr lang="en-GB" dirty="0" err="1"/>
              <a:t>bodysection</a:t>
            </a:r>
            <a:r>
              <a:rPr lang="en-GB" dirty="0"/>
              <a:t> radiography) can be made. </a:t>
            </a:r>
          </a:p>
          <a:p>
            <a:r>
              <a:rPr lang="en-GB" dirty="0"/>
              <a:t>Images are obtained at specified intervals after the start of the infusion. </a:t>
            </a:r>
          </a:p>
          <a:p>
            <a:r>
              <a:rPr lang="en-GB" dirty="0"/>
              <a:t>These images show the filled and distended collecting system. </a:t>
            </a:r>
          </a:p>
          <a:p>
            <a:r>
              <a:rPr lang="en-GB" dirty="0" err="1"/>
              <a:t>Nb</a:t>
            </a:r>
            <a:r>
              <a:rPr lang="en-GB" dirty="0"/>
              <a:t>/The patient preparation is the same as for excretory </a:t>
            </a:r>
            <a:r>
              <a:rPr lang="en-GB" dirty="0" err="1"/>
              <a:t>urography</a:t>
            </a:r>
            <a:r>
              <a:rPr lang="en-GB" dirty="0"/>
              <a:t>, except that fluids are not restricted.</a:t>
            </a:r>
          </a:p>
          <a:p>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br>
              <a:rPr lang="en-GB" sz="4000" b="1" dirty="0"/>
            </a:br>
            <a:r>
              <a:rPr lang="en-GB" sz="4000" b="1" dirty="0"/>
              <a:t>ANTEGRADE AND RETROGRADE UROGRAPHY</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In this examination, x-ray contrast material is instilled directly into the urinary tract via a </a:t>
            </a:r>
            <a:r>
              <a:rPr lang="en-GB" dirty="0" err="1"/>
              <a:t>percutaneous</a:t>
            </a:r>
            <a:r>
              <a:rPr lang="en-GB" dirty="0"/>
              <a:t> needle (</a:t>
            </a:r>
            <a:r>
              <a:rPr lang="en-GB" dirty="0" err="1"/>
              <a:t>antegrade</a:t>
            </a:r>
            <a:r>
              <a:rPr lang="en-GB" dirty="0"/>
              <a:t>) or a </a:t>
            </a:r>
            <a:r>
              <a:rPr lang="en-GB" dirty="0" err="1"/>
              <a:t>ureteric</a:t>
            </a:r>
            <a:r>
              <a:rPr lang="en-GB" dirty="0"/>
              <a:t> catheter inserted via a </a:t>
            </a:r>
            <a:r>
              <a:rPr lang="en-GB" dirty="0" err="1"/>
              <a:t>cystocope</a:t>
            </a:r>
            <a:r>
              <a:rPr lang="en-GB" dirty="0"/>
              <a:t> (retrograde) </a:t>
            </a:r>
          </a:p>
          <a:p>
            <a:r>
              <a:rPr lang="en-GB" b="1" u="sng" dirty="0"/>
              <a:t>Retrograde </a:t>
            </a:r>
            <a:r>
              <a:rPr lang="en-GB" b="1" u="sng" dirty="0" err="1"/>
              <a:t>Pyelography</a:t>
            </a:r>
            <a:endParaRPr lang="en-GB" u="sng" dirty="0"/>
          </a:p>
          <a:p>
            <a:r>
              <a:rPr lang="en-GB" dirty="0"/>
              <a:t>It involves the insertion of catheters through the </a:t>
            </a:r>
            <a:r>
              <a:rPr lang="en-GB" dirty="0" err="1"/>
              <a:t>ureters</a:t>
            </a:r>
            <a:r>
              <a:rPr lang="en-GB" dirty="0"/>
              <a:t> into the renal pelvis by means of </a:t>
            </a:r>
            <a:r>
              <a:rPr lang="en-GB" dirty="0" err="1"/>
              <a:t>cystoscopy</a:t>
            </a:r>
            <a:r>
              <a:rPr lang="en-GB" dirty="0"/>
              <a:t>.</a:t>
            </a:r>
          </a:p>
          <a:p>
            <a:r>
              <a:rPr lang="en-GB" dirty="0"/>
              <a:t>-A contrast agent is then injected. </a:t>
            </a:r>
          </a:p>
          <a:p>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err="1"/>
              <a:t>Antegrade</a:t>
            </a:r>
            <a:r>
              <a:rPr lang="en-GB" b="1" dirty="0"/>
              <a:t> And Retrograde </a:t>
            </a:r>
            <a:r>
              <a:rPr lang="en-GB" b="1" dirty="0" err="1"/>
              <a:t>Urography</a:t>
            </a:r>
            <a:r>
              <a:rPr lang="en-GB" b="1" dirty="0"/>
              <a:t> Cont..</a:t>
            </a:r>
            <a:br>
              <a:rPr lang="en-GB" dirty="0"/>
            </a:br>
            <a:endParaRPr lang="en-GB" dirty="0"/>
          </a:p>
        </p:txBody>
      </p:sp>
      <p:sp>
        <p:nvSpPr>
          <p:cNvPr id="3" name="Content Placeholder 2"/>
          <p:cNvSpPr>
            <a:spLocks noGrp="1"/>
          </p:cNvSpPr>
          <p:nvPr>
            <p:ph idx="1"/>
          </p:nvPr>
        </p:nvSpPr>
        <p:spPr/>
        <p:txBody>
          <a:bodyPr/>
          <a:lstStyle/>
          <a:p>
            <a:r>
              <a:rPr lang="en-GB" dirty="0"/>
              <a:t>-Retrograde </a:t>
            </a:r>
            <a:r>
              <a:rPr lang="en-GB" dirty="0" err="1"/>
              <a:t>pyelography</a:t>
            </a:r>
            <a:r>
              <a:rPr lang="en-GB" dirty="0"/>
              <a:t> is usually performed if IV </a:t>
            </a:r>
            <a:r>
              <a:rPr lang="en-GB" dirty="0" err="1"/>
              <a:t>urography</a:t>
            </a:r>
            <a:r>
              <a:rPr lang="en-GB" dirty="0"/>
              <a:t> provides inadequate visualization of the collecting systems.</a:t>
            </a:r>
          </a:p>
          <a:p>
            <a:r>
              <a:rPr lang="en-GB" dirty="0"/>
              <a:t>-It may also be used before extracorporeal shock wave lithotripsy and in patients with urologic cancer who need follow-up and have an allergy to IV contrast agents.</a:t>
            </a:r>
          </a:p>
          <a:p>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Antegrade</a:t>
            </a:r>
            <a:r>
              <a:rPr lang="en-GB" b="1" dirty="0"/>
              <a:t> And Retrograde </a:t>
            </a:r>
            <a:r>
              <a:rPr lang="en-GB" b="1" dirty="0" err="1"/>
              <a:t>Urography</a:t>
            </a:r>
            <a:r>
              <a:rPr lang="en-GB" b="1" dirty="0"/>
              <a:t> Cont..</a:t>
            </a:r>
            <a:endParaRPr lang="en-GB" dirty="0"/>
          </a:p>
        </p:txBody>
      </p:sp>
      <p:sp>
        <p:nvSpPr>
          <p:cNvPr id="3" name="Content Placeholder 2"/>
          <p:cNvSpPr>
            <a:spLocks noGrp="1"/>
          </p:cNvSpPr>
          <p:nvPr>
            <p:ph idx="1"/>
          </p:nvPr>
        </p:nvSpPr>
        <p:spPr/>
        <p:txBody>
          <a:bodyPr>
            <a:normAutofit/>
          </a:bodyPr>
          <a:lstStyle/>
          <a:p>
            <a:pPr>
              <a:buNone/>
            </a:pPr>
            <a:r>
              <a:rPr lang="en-GB" dirty="0"/>
              <a:t>Possible complications</a:t>
            </a:r>
          </a:p>
          <a:p>
            <a:pPr lvl="0">
              <a:buFont typeface="Wingdings" pitchFamily="2" charset="2"/>
              <a:buChar char="ü"/>
            </a:pPr>
            <a:r>
              <a:rPr lang="en-GB" dirty="0"/>
              <a:t>infection</a:t>
            </a:r>
          </a:p>
          <a:p>
            <a:pPr lvl="0">
              <a:buFont typeface="Wingdings" pitchFamily="2" charset="2"/>
              <a:buChar char="ü"/>
            </a:pPr>
            <a:r>
              <a:rPr lang="en-GB" dirty="0" err="1"/>
              <a:t>hematuria</a:t>
            </a:r>
            <a:endParaRPr lang="en-GB" dirty="0"/>
          </a:p>
          <a:p>
            <a:pPr lvl="0">
              <a:buFont typeface="Wingdings" pitchFamily="2" charset="2"/>
              <a:buChar char="ü"/>
            </a:pPr>
            <a:r>
              <a:rPr lang="en-GB" dirty="0"/>
              <a:t>perforation of the </a:t>
            </a:r>
            <a:r>
              <a:rPr lang="en-GB" dirty="0" err="1"/>
              <a:t>ureter</a:t>
            </a:r>
            <a:r>
              <a:rPr lang="en-GB" dirty="0"/>
              <a:t>. </a:t>
            </a:r>
          </a:p>
          <a:p>
            <a:r>
              <a:rPr lang="en-GB" dirty="0"/>
              <a:t>NB/ Retrograde </a:t>
            </a:r>
            <a:r>
              <a:rPr lang="en-GB" dirty="0" err="1"/>
              <a:t>pyelography</a:t>
            </a:r>
            <a:r>
              <a:rPr lang="en-GB" dirty="0"/>
              <a:t> is used infrequently because of improved techniques in excretory </a:t>
            </a:r>
            <a:r>
              <a:rPr lang="en-GB" dirty="0" err="1"/>
              <a:t>urography</a:t>
            </a:r>
            <a:r>
              <a:rPr lang="en-GB" dirty="0"/>
              <a:t>. </a:t>
            </a:r>
          </a:p>
          <a:p>
            <a:pPr>
              <a:buNone/>
            </a:pPr>
            <a:endParaRPr lang="en-GB" dirty="0"/>
          </a:p>
          <a:p>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CYSTOGRAPHY</a:t>
            </a:r>
            <a:br>
              <a:rPr lang="en-GB" dirty="0"/>
            </a:br>
            <a:endParaRPr lang="en-GB" dirty="0"/>
          </a:p>
        </p:txBody>
      </p:sp>
      <p:sp>
        <p:nvSpPr>
          <p:cNvPr id="3" name="Content Placeholder 2"/>
          <p:cNvSpPr>
            <a:spLocks noGrp="1"/>
          </p:cNvSpPr>
          <p:nvPr>
            <p:ph idx="1"/>
          </p:nvPr>
        </p:nvSpPr>
        <p:spPr/>
        <p:txBody>
          <a:bodyPr>
            <a:normAutofit fontScale="85000" lnSpcReduction="20000"/>
          </a:bodyPr>
          <a:lstStyle/>
          <a:p>
            <a:r>
              <a:rPr lang="en-GB" sz="3300" dirty="0"/>
              <a:t>-It aids in evaluating </a:t>
            </a:r>
            <a:r>
              <a:rPr lang="en-GB" sz="3300" dirty="0" err="1"/>
              <a:t>vesicoureteral</a:t>
            </a:r>
            <a:r>
              <a:rPr lang="en-GB" sz="3300" dirty="0"/>
              <a:t> reflux (backflow of urine from the bladder into one or both </a:t>
            </a:r>
            <a:r>
              <a:rPr lang="en-GB" sz="3300" dirty="0" err="1"/>
              <a:t>ureters</a:t>
            </a:r>
            <a:r>
              <a:rPr lang="en-GB" sz="3300" dirty="0"/>
              <a:t>) and in assessing for bladder injury. </a:t>
            </a:r>
          </a:p>
          <a:p>
            <a:r>
              <a:rPr lang="en-GB" sz="3300" dirty="0"/>
              <a:t>-The urinary bladder is filled with a contrast medium via a urethral catheter and x-rays are taken before, during and after </a:t>
            </a:r>
            <a:r>
              <a:rPr lang="en-GB" sz="3300" dirty="0" err="1"/>
              <a:t>micturation</a:t>
            </a:r>
            <a:r>
              <a:rPr lang="en-GB" sz="3300" dirty="0"/>
              <a:t> </a:t>
            </a:r>
          </a:p>
          <a:p>
            <a:r>
              <a:rPr lang="en-GB" sz="3300" dirty="0"/>
              <a:t>-The contrast agent may leak through a small bladder perforation stemming from bladder injury, but such leakage is usually harmless. </a:t>
            </a:r>
          </a:p>
          <a:p>
            <a:r>
              <a:rPr lang="en-GB" sz="3300" dirty="0"/>
              <a:t>-</a:t>
            </a:r>
            <a:r>
              <a:rPr lang="en-GB" sz="3300" dirty="0" err="1"/>
              <a:t>Cystography</a:t>
            </a:r>
            <a:r>
              <a:rPr lang="en-GB" sz="3300" dirty="0"/>
              <a:t> can also be performed with simultaneous pressure and urine flow recordings inside the bladder.(</a:t>
            </a:r>
            <a:r>
              <a:rPr lang="en-GB" sz="3300" dirty="0" err="1"/>
              <a:t>urodynamics</a:t>
            </a:r>
            <a:r>
              <a:rPr lang="en-GB" sz="3300" dirty="0"/>
              <a:t>)</a:t>
            </a:r>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b="1" dirty="0"/>
              <a:t>VOIDING CYSTOURETHROGRAPHY</a:t>
            </a:r>
            <a:endParaRPr lang="en-GB" dirty="0"/>
          </a:p>
          <a:p>
            <a:r>
              <a:rPr lang="en-GB" dirty="0"/>
              <a:t>-It  uses fluoroscopy to visualize the lower urinary tract and assess urine storage in the bladder. </a:t>
            </a:r>
          </a:p>
          <a:p>
            <a:r>
              <a:rPr lang="en-GB" dirty="0"/>
              <a:t>-Commonly used as a diagnostic tool to identify </a:t>
            </a:r>
            <a:r>
              <a:rPr lang="en-GB" dirty="0" err="1"/>
              <a:t>vesicoureteral</a:t>
            </a:r>
            <a:r>
              <a:rPr lang="en-GB" dirty="0"/>
              <a:t> reflux. </a:t>
            </a:r>
          </a:p>
          <a:p>
            <a:r>
              <a:rPr lang="en-GB" b="1" dirty="0"/>
              <a:t>Procedure</a:t>
            </a:r>
            <a:endParaRPr lang="en-GB" dirty="0"/>
          </a:p>
          <a:p>
            <a:r>
              <a:rPr lang="en-GB" dirty="0"/>
              <a:t>-A urethral catheter is inserted, and a contrast agent is instilled into the bladder. </a:t>
            </a:r>
          </a:p>
          <a:p>
            <a:r>
              <a:rPr lang="en-GB" dirty="0"/>
              <a:t>-When the bladder is full and the patient feels the urge to void, the catheter is removed, and the patient voids.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b="1" dirty="0" err="1"/>
              <a:t>Nephroptosis</a:t>
            </a:r>
            <a:r>
              <a:rPr lang="en-GB" dirty="0"/>
              <a:t> </a:t>
            </a:r>
            <a:r>
              <a:rPr lang="en-GB" i="1" dirty="0"/>
              <a:t>, or floating kidney - </a:t>
            </a:r>
            <a:r>
              <a:rPr lang="en-GB" dirty="0"/>
              <a:t>is an inferior displacement or dropping of the kidney. </a:t>
            </a:r>
          </a:p>
          <a:p>
            <a:r>
              <a:rPr lang="en-GB" dirty="0"/>
              <a:t>It occurs when the kidney slips from its normal position because it is not securely held in place by adjacent organs or its covering of fat.</a:t>
            </a:r>
          </a:p>
          <a:p>
            <a:r>
              <a:rPr lang="en-GB" dirty="0" err="1"/>
              <a:t>Nephroptosis</a:t>
            </a:r>
            <a:r>
              <a:rPr lang="en-GB" dirty="0"/>
              <a:t> develops most often in very thin people whose adipose capsule or renal fascia is deficient. </a:t>
            </a:r>
          </a:p>
          <a:p>
            <a:r>
              <a:rPr lang="en-GB" dirty="0"/>
              <a:t>It is dangerous because the </a:t>
            </a:r>
            <a:r>
              <a:rPr lang="en-GB" dirty="0" err="1"/>
              <a:t>ureter</a:t>
            </a:r>
            <a:r>
              <a:rPr lang="en-GB" dirty="0"/>
              <a:t> may kink and block urine flow.</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b="1" dirty="0"/>
              <a:t>RENAL ANGIOGRAPHY( </a:t>
            </a:r>
            <a:r>
              <a:rPr lang="en-GB" b="1" dirty="0" err="1"/>
              <a:t>Arteriography</a:t>
            </a:r>
            <a:r>
              <a:rPr lang="en-GB" b="1" dirty="0"/>
              <a:t> and </a:t>
            </a:r>
            <a:r>
              <a:rPr lang="en-GB" b="1" dirty="0" err="1"/>
              <a:t>venography</a:t>
            </a:r>
            <a:r>
              <a:rPr lang="en-GB" b="1" dirty="0"/>
              <a:t>)</a:t>
            </a:r>
            <a:endParaRPr lang="en-GB" dirty="0"/>
          </a:p>
          <a:p>
            <a:r>
              <a:rPr lang="en-GB" dirty="0"/>
              <a:t>A renal angiogram, or renal arteriogram, provides an image of the renal arteries. </a:t>
            </a:r>
          </a:p>
          <a:p>
            <a:r>
              <a:rPr lang="en-GB" b="1" dirty="0"/>
              <a:t>Procedure</a:t>
            </a:r>
            <a:endParaRPr lang="en-GB" dirty="0"/>
          </a:p>
          <a:p>
            <a:r>
              <a:rPr lang="en-GB" dirty="0"/>
              <a:t>Injection sites (groin for femoral approach or </a:t>
            </a:r>
            <a:r>
              <a:rPr lang="en-GB" dirty="0" err="1"/>
              <a:t>axilla</a:t>
            </a:r>
            <a:r>
              <a:rPr lang="en-GB" dirty="0"/>
              <a:t> for </a:t>
            </a:r>
            <a:r>
              <a:rPr lang="en-GB" dirty="0" err="1"/>
              <a:t>axillary</a:t>
            </a:r>
            <a:r>
              <a:rPr lang="en-GB" dirty="0"/>
              <a:t> approach) may be shaved.</a:t>
            </a:r>
          </a:p>
          <a:p>
            <a:r>
              <a:rPr lang="en-GB" dirty="0"/>
              <a:t>Inform the patient that there may be a brief sensation of warmth along the course of the vessel when the contrast agent is injected.</a:t>
            </a:r>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RENAL ANGIOGRAPHY cont,</a:t>
            </a:r>
            <a:endParaRPr lang="en-GB" dirty="0"/>
          </a:p>
        </p:txBody>
      </p:sp>
      <p:sp>
        <p:nvSpPr>
          <p:cNvPr id="3" name="Content Placeholder 2"/>
          <p:cNvSpPr>
            <a:spLocks noGrp="1"/>
          </p:cNvSpPr>
          <p:nvPr>
            <p:ph idx="1"/>
          </p:nvPr>
        </p:nvSpPr>
        <p:spPr/>
        <p:txBody>
          <a:bodyPr>
            <a:normAutofit/>
          </a:bodyPr>
          <a:lstStyle/>
          <a:p>
            <a:r>
              <a:rPr lang="en-GB" dirty="0"/>
              <a:t>The femoral (or </a:t>
            </a:r>
            <a:r>
              <a:rPr lang="en-GB" dirty="0" err="1"/>
              <a:t>axillary</a:t>
            </a:r>
            <a:r>
              <a:rPr lang="en-GB" dirty="0"/>
              <a:t>) artery is pierced with a needle, and a catheter is inserted up through the femoral and iliac arteries into the aorta and renal artery.</a:t>
            </a:r>
          </a:p>
          <a:p>
            <a:r>
              <a:rPr lang="en-GB" dirty="0"/>
              <a:t>A contrast agent is injected to </a:t>
            </a:r>
            <a:r>
              <a:rPr lang="en-GB" dirty="0" err="1"/>
              <a:t>opacify</a:t>
            </a:r>
            <a:r>
              <a:rPr lang="en-GB" dirty="0"/>
              <a:t> the renal arterial supply.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RENAL ANGIOGRAPHY cont,</a:t>
            </a:r>
            <a:endParaRPr lang="en-GB" dirty="0"/>
          </a:p>
        </p:txBody>
      </p:sp>
      <p:sp>
        <p:nvSpPr>
          <p:cNvPr id="3" name="Content Placeholder 2"/>
          <p:cNvSpPr>
            <a:spLocks noGrp="1"/>
          </p:cNvSpPr>
          <p:nvPr>
            <p:ph idx="1"/>
          </p:nvPr>
        </p:nvSpPr>
        <p:spPr/>
        <p:txBody>
          <a:bodyPr/>
          <a:lstStyle/>
          <a:p>
            <a:r>
              <a:rPr lang="en-GB" b="1" dirty="0"/>
              <a:t>Indications</a:t>
            </a:r>
            <a:endParaRPr lang="en-GB" dirty="0"/>
          </a:p>
          <a:p>
            <a:r>
              <a:rPr lang="en-GB" dirty="0"/>
              <a:t>Angiography is used to evaluate:- </a:t>
            </a:r>
          </a:p>
          <a:p>
            <a:pPr lvl="0">
              <a:buFont typeface="Wingdings" pitchFamily="2" charset="2"/>
              <a:buChar char="ü"/>
            </a:pPr>
            <a:r>
              <a:rPr lang="en-GB" dirty="0"/>
              <a:t>renal blood flow in suspected renal trauma</a:t>
            </a:r>
          </a:p>
          <a:p>
            <a:pPr lvl="0">
              <a:buFont typeface="Wingdings" pitchFamily="2" charset="2"/>
              <a:buChar char="ü"/>
            </a:pPr>
            <a:r>
              <a:rPr lang="en-GB" dirty="0"/>
              <a:t>to differentiate renal cysts from </a:t>
            </a:r>
            <a:r>
              <a:rPr lang="en-GB" dirty="0" err="1"/>
              <a:t>tumors</a:t>
            </a:r>
            <a:endParaRPr lang="en-GB" dirty="0"/>
          </a:p>
          <a:p>
            <a:pPr lvl="0">
              <a:buFont typeface="Wingdings" pitchFamily="2" charset="2"/>
              <a:buChar char="ü"/>
            </a:pPr>
            <a:r>
              <a:rPr lang="en-GB" dirty="0"/>
              <a:t>hypertension. </a:t>
            </a:r>
          </a:p>
          <a:p>
            <a:pPr>
              <a:buFont typeface="Wingdings" pitchFamily="2" charset="2"/>
              <a:buChar char="ü"/>
            </a:pPr>
            <a:r>
              <a:rPr lang="en-GB" dirty="0"/>
              <a:t>It is used preoperatively before renal transplantation. </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b="1" dirty="0"/>
              <a:t>Urologic Endoscopic Procedures- refer to specialised procedure for details</a:t>
            </a:r>
            <a:endParaRPr lang="en-GB" dirty="0"/>
          </a:p>
          <a:p>
            <a:r>
              <a:rPr lang="en-GB" dirty="0"/>
              <a:t>Endo-urology, or urologic endoscopic procedures, can be performed in one of two ways: </a:t>
            </a:r>
          </a:p>
          <a:p>
            <a:pPr lvl="0"/>
            <a:r>
              <a:rPr lang="en-GB" dirty="0"/>
              <a:t>using a </a:t>
            </a:r>
            <a:r>
              <a:rPr lang="en-GB" dirty="0" err="1"/>
              <a:t>cystoscope</a:t>
            </a:r>
            <a:r>
              <a:rPr lang="en-GB" dirty="0"/>
              <a:t> inserted into the; </a:t>
            </a:r>
            <a:r>
              <a:rPr lang="en-GB" b="1" dirty="0"/>
              <a:t>(1) urethra</a:t>
            </a:r>
            <a:r>
              <a:rPr lang="en-GB" dirty="0"/>
              <a:t>, or </a:t>
            </a:r>
            <a:r>
              <a:rPr lang="en-GB" b="1" dirty="0"/>
              <a:t>(2) </a:t>
            </a:r>
            <a:r>
              <a:rPr lang="en-GB" b="1" dirty="0" err="1"/>
              <a:t>percutaneously</a:t>
            </a:r>
            <a:r>
              <a:rPr lang="en-GB" dirty="0"/>
              <a:t>, through a small incision.</a:t>
            </a:r>
          </a:p>
          <a:p>
            <a:r>
              <a:rPr lang="en-GB" dirty="0"/>
              <a:t>-The </a:t>
            </a:r>
            <a:r>
              <a:rPr lang="en-GB" dirty="0" err="1"/>
              <a:t>cystoscopic</a:t>
            </a:r>
            <a:r>
              <a:rPr lang="en-GB" dirty="0"/>
              <a:t> examination is used to directly visualize the urethra and bladder. </a:t>
            </a:r>
          </a:p>
          <a:p>
            <a:r>
              <a:rPr lang="en-GB" dirty="0"/>
              <a:t>-The </a:t>
            </a:r>
            <a:r>
              <a:rPr lang="en-GB" dirty="0" err="1"/>
              <a:t>cystoscope</a:t>
            </a:r>
            <a:r>
              <a:rPr lang="en-GB" dirty="0"/>
              <a:t>,  has an optical lens system that provides a magnified, illuminated view of the bladder.</a:t>
            </a:r>
          </a:p>
          <a:p>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a:t>BIOPSY</a:t>
            </a:r>
            <a:endParaRPr lang="en-GB" dirty="0"/>
          </a:p>
          <a:p>
            <a:r>
              <a:rPr lang="en-GB" b="1" dirty="0"/>
              <a:t>Renal and </a:t>
            </a:r>
            <a:r>
              <a:rPr lang="en-GB" b="1" dirty="0" err="1"/>
              <a:t>Ureteral</a:t>
            </a:r>
            <a:r>
              <a:rPr lang="en-GB" b="1" dirty="0"/>
              <a:t> Brush Biopsy</a:t>
            </a:r>
            <a:endParaRPr lang="en-GB" dirty="0"/>
          </a:p>
          <a:p>
            <a:r>
              <a:rPr lang="en-GB" dirty="0"/>
              <a:t>-Brush biopsy techniques provide specific information when abnormal x-ray findings of the </a:t>
            </a:r>
            <a:r>
              <a:rPr lang="en-GB" dirty="0" err="1"/>
              <a:t>ureter</a:t>
            </a:r>
            <a:r>
              <a:rPr lang="en-GB" dirty="0"/>
              <a:t> or renal pelvis raise questions about whether a defect is a </a:t>
            </a:r>
            <a:r>
              <a:rPr lang="en-GB" dirty="0" err="1"/>
              <a:t>tumor</a:t>
            </a:r>
            <a:r>
              <a:rPr lang="en-GB" dirty="0"/>
              <a:t>, a stone, a blood clot, or an infarct. </a:t>
            </a:r>
          </a:p>
          <a:p>
            <a:r>
              <a:rPr lang="en-GB" b="1" dirty="0"/>
              <a:t> </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Biopsy cont,</a:t>
            </a:r>
          </a:p>
        </p:txBody>
      </p:sp>
      <p:sp>
        <p:nvSpPr>
          <p:cNvPr id="3" name="Content Placeholder 2"/>
          <p:cNvSpPr>
            <a:spLocks noGrp="1"/>
          </p:cNvSpPr>
          <p:nvPr>
            <p:ph idx="1"/>
          </p:nvPr>
        </p:nvSpPr>
        <p:spPr/>
        <p:txBody>
          <a:bodyPr>
            <a:normAutofit fontScale="77500" lnSpcReduction="20000"/>
          </a:bodyPr>
          <a:lstStyle/>
          <a:p>
            <a:r>
              <a:rPr lang="en-GB" b="1" dirty="0"/>
              <a:t>PROCEDURE</a:t>
            </a:r>
            <a:endParaRPr lang="en-GB" dirty="0"/>
          </a:p>
          <a:p>
            <a:r>
              <a:rPr lang="en-GB" dirty="0"/>
              <a:t>-First, a </a:t>
            </a:r>
            <a:r>
              <a:rPr lang="en-GB" dirty="0" err="1"/>
              <a:t>cystoscopic</a:t>
            </a:r>
            <a:r>
              <a:rPr lang="en-GB" dirty="0"/>
              <a:t> examination is conducted, then, a </a:t>
            </a:r>
            <a:r>
              <a:rPr lang="en-GB" dirty="0" err="1"/>
              <a:t>ureteral</a:t>
            </a:r>
            <a:r>
              <a:rPr lang="en-GB" dirty="0"/>
              <a:t> catheter is introduced, followed by a biopsy brush that is passed through the catheter. </a:t>
            </a:r>
          </a:p>
          <a:p>
            <a:r>
              <a:rPr lang="en-GB" dirty="0"/>
              <a:t>-The suspected lesion is brushed back and forth to obtain cells and surface tissue fragments for </a:t>
            </a:r>
            <a:r>
              <a:rPr lang="en-GB" dirty="0" err="1"/>
              <a:t>histologic</a:t>
            </a:r>
            <a:r>
              <a:rPr lang="en-GB" dirty="0"/>
              <a:t> analysis.</a:t>
            </a:r>
          </a:p>
          <a:p>
            <a:r>
              <a:rPr lang="en-GB" dirty="0"/>
              <a:t>-After the procedure, IV fluids may be administered to help clear the kidneys and prevent clot formation. </a:t>
            </a:r>
          </a:p>
          <a:p>
            <a:r>
              <a:rPr lang="en-GB" dirty="0"/>
              <a:t>-Urine may contain blood  from oozing at the brushing site (usually clearing in 24 to 48 hours). </a:t>
            </a:r>
          </a:p>
          <a:p>
            <a:r>
              <a:rPr lang="en-GB" dirty="0"/>
              <a:t>-Postoperative renal colic occasionally occurs and responds to analgesic agents.</a:t>
            </a:r>
          </a:p>
          <a:p>
            <a:endParaRPr lang="en-GB" dirty="0"/>
          </a:p>
          <a:p>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b="1" dirty="0"/>
              <a:t>Kidney Biopsy</a:t>
            </a:r>
            <a:endParaRPr lang="en-GB" dirty="0"/>
          </a:p>
          <a:p>
            <a:r>
              <a:rPr lang="en-GB" dirty="0"/>
              <a:t>-Kidney Biopsy is done to help diagnose and evaluate the extent of kidney disease. </a:t>
            </a:r>
          </a:p>
          <a:p>
            <a:pPr>
              <a:buNone/>
            </a:pPr>
            <a:r>
              <a:rPr lang="en-GB" b="1" dirty="0"/>
              <a:t>Indications </a:t>
            </a:r>
            <a:endParaRPr lang="en-GB" dirty="0"/>
          </a:p>
          <a:p>
            <a:pPr lvl="0">
              <a:buFont typeface="Wingdings" pitchFamily="2" charset="2"/>
              <a:buChar char="ü"/>
            </a:pPr>
            <a:r>
              <a:rPr lang="en-GB" dirty="0"/>
              <a:t>unexplained acute renal failure</a:t>
            </a:r>
          </a:p>
          <a:p>
            <a:pPr lvl="0">
              <a:buFont typeface="Wingdings" pitchFamily="2" charset="2"/>
              <a:buChar char="ü"/>
            </a:pPr>
            <a:r>
              <a:rPr lang="en-GB" dirty="0"/>
              <a:t>persistent </a:t>
            </a:r>
            <a:r>
              <a:rPr lang="en-GB" dirty="0" err="1"/>
              <a:t>proteinuria</a:t>
            </a:r>
            <a:r>
              <a:rPr lang="en-GB" dirty="0"/>
              <a:t> or </a:t>
            </a:r>
            <a:r>
              <a:rPr lang="en-GB" dirty="0" err="1"/>
              <a:t>hematuria</a:t>
            </a:r>
            <a:endParaRPr lang="en-GB" dirty="0"/>
          </a:p>
          <a:p>
            <a:pPr lvl="0">
              <a:buFont typeface="Wingdings" pitchFamily="2" charset="2"/>
              <a:buChar char="ü"/>
            </a:pPr>
            <a:r>
              <a:rPr lang="en-GB" dirty="0"/>
              <a:t>transplant rejection</a:t>
            </a:r>
          </a:p>
          <a:p>
            <a:pPr lvl="0">
              <a:buFont typeface="Wingdings" pitchFamily="2" charset="2"/>
              <a:buChar char="ü"/>
            </a:pPr>
            <a:r>
              <a:rPr lang="en-GB" dirty="0" err="1"/>
              <a:t>glomerulopathies</a:t>
            </a:r>
            <a:r>
              <a:rPr lang="en-GB" dirty="0"/>
              <a:t>.</a:t>
            </a:r>
          </a:p>
          <a:p>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Kidney biopsy cont,</a:t>
            </a:r>
          </a:p>
        </p:txBody>
      </p:sp>
      <p:sp>
        <p:nvSpPr>
          <p:cNvPr id="3" name="Content Placeholder 2"/>
          <p:cNvSpPr>
            <a:spLocks noGrp="1"/>
          </p:cNvSpPr>
          <p:nvPr>
            <p:ph idx="1"/>
          </p:nvPr>
        </p:nvSpPr>
        <p:spPr/>
        <p:txBody>
          <a:bodyPr/>
          <a:lstStyle/>
          <a:p>
            <a:r>
              <a:rPr lang="en-GB" dirty="0"/>
              <a:t>A small section of renal cortex is obtained either </a:t>
            </a:r>
            <a:r>
              <a:rPr lang="en-GB" dirty="0" err="1"/>
              <a:t>percutaneously</a:t>
            </a:r>
            <a:r>
              <a:rPr lang="en-GB" dirty="0"/>
              <a:t> (needle biopsy) or by open biopsy through a small flank incision. </a:t>
            </a:r>
          </a:p>
          <a:p>
            <a:r>
              <a:rPr lang="en-GB" dirty="0"/>
              <a:t>-Before the biopsy is carried out, coagulation studies are conducted to identify any risk of post-biopsy bleeding. </a:t>
            </a:r>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b="1" dirty="0"/>
              <a:t>Contraindications to kidney biopsy</a:t>
            </a:r>
            <a:r>
              <a:rPr lang="en-GB" dirty="0"/>
              <a:t> </a:t>
            </a:r>
          </a:p>
          <a:p>
            <a:pPr lvl="0">
              <a:buFont typeface="Wingdings" pitchFamily="2" charset="2"/>
              <a:buChar char="ü"/>
            </a:pPr>
            <a:r>
              <a:rPr lang="en-GB" dirty="0"/>
              <a:t>bleeding tendencies </a:t>
            </a:r>
          </a:p>
          <a:p>
            <a:pPr lvl="0">
              <a:buFont typeface="Wingdings" pitchFamily="2" charset="2"/>
              <a:buChar char="ü"/>
            </a:pPr>
            <a:r>
              <a:rPr lang="en-GB" dirty="0"/>
              <a:t>uncontrolled hypertension </a:t>
            </a:r>
          </a:p>
          <a:p>
            <a:pPr lvl="0">
              <a:buFont typeface="Wingdings" pitchFamily="2" charset="2"/>
              <a:buChar char="ü"/>
            </a:pPr>
            <a:r>
              <a:rPr lang="en-GB" dirty="0"/>
              <a:t>a solitary kidney</a:t>
            </a:r>
          </a:p>
          <a:p>
            <a:pPr lvl="0">
              <a:buFont typeface="Wingdings" pitchFamily="2" charset="2"/>
              <a:buChar char="ü"/>
            </a:pPr>
            <a:r>
              <a:rPr lang="en-GB" dirty="0"/>
              <a:t>morbid obesity</a:t>
            </a:r>
          </a:p>
          <a:p>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THE URINE</a:t>
            </a:r>
            <a:br>
              <a:rPr lang="en-GB" dirty="0"/>
            </a:br>
            <a:endParaRPr lang="en-GB" dirty="0"/>
          </a:p>
        </p:txBody>
      </p:sp>
      <p:sp>
        <p:nvSpPr>
          <p:cNvPr id="3" name="Content Placeholder 2"/>
          <p:cNvSpPr>
            <a:spLocks noGrp="1"/>
          </p:cNvSpPr>
          <p:nvPr>
            <p:ph idx="1"/>
          </p:nvPr>
        </p:nvSpPr>
        <p:spPr/>
        <p:txBody>
          <a:bodyPr>
            <a:normAutofit/>
          </a:bodyPr>
          <a:lstStyle/>
          <a:p>
            <a:r>
              <a:rPr lang="en-GB" b="1" dirty="0"/>
              <a:t>-U</a:t>
            </a:r>
            <a:r>
              <a:rPr lang="en-GB" dirty="0"/>
              <a:t>rine should be tested as part of routine medical examination and not only in patients  known with renal and genitourinary conditions, this because it may help in diagnosis of other disease such as; diabetes.</a:t>
            </a:r>
          </a:p>
          <a:p>
            <a:r>
              <a:rPr lang="en-GB" dirty="0"/>
              <a:t>-The urine specimen must be passed into a clean container without additive.</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b="1" dirty="0"/>
              <a:t>FUNCTIONS OF THE URINARY SYSTEM</a:t>
            </a:r>
          </a:p>
          <a:p>
            <a:r>
              <a:rPr lang="en-GB" dirty="0"/>
              <a:t>1. Kidneys regulate blood volume and composition; help regulate blood pressure, pH, and glucose levels; produce two hormones (</a:t>
            </a:r>
            <a:r>
              <a:rPr lang="en-GB" dirty="0" err="1"/>
              <a:t>calcitriol</a:t>
            </a:r>
            <a:r>
              <a:rPr lang="en-GB" dirty="0"/>
              <a:t> and erythropoietin); and excrete wastes in urine.</a:t>
            </a:r>
          </a:p>
          <a:p>
            <a:r>
              <a:rPr lang="en-GB" dirty="0"/>
              <a:t>2. </a:t>
            </a:r>
            <a:r>
              <a:rPr lang="en-GB" dirty="0" err="1"/>
              <a:t>Ureters</a:t>
            </a:r>
            <a:r>
              <a:rPr lang="en-GB" dirty="0"/>
              <a:t> transport urine from kidneys to urinary bladder.</a:t>
            </a:r>
          </a:p>
          <a:p>
            <a:r>
              <a:rPr lang="en-GB" dirty="0"/>
              <a:t>3. Urinary bladder stores urine and expels it into urethra.</a:t>
            </a:r>
          </a:p>
          <a:p>
            <a:r>
              <a:rPr lang="en-GB" dirty="0"/>
              <a:t>4. Urethra discharges urine from body.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Urine cont,</a:t>
            </a:r>
          </a:p>
        </p:txBody>
      </p:sp>
      <p:sp>
        <p:nvSpPr>
          <p:cNvPr id="3" name="Content Placeholder 2"/>
          <p:cNvSpPr>
            <a:spLocks noGrp="1"/>
          </p:cNvSpPr>
          <p:nvPr>
            <p:ph idx="1"/>
          </p:nvPr>
        </p:nvSpPr>
        <p:spPr/>
        <p:txBody>
          <a:bodyPr>
            <a:normAutofit fontScale="92500"/>
          </a:bodyPr>
          <a:lstStyle/>
          <a:p>
            <a:r>
              <a:rPr lang="en-GB" dirty="0"/>
              <a:t>-Testing should be conducted as soon as possible, but if delayed for more than two hours the urine must be refrigerated (not frozen) and returned to room temperature before testing.</a:t>
            </a:r>
          </a:p>
          <a:p>
            <a:r>
              <a:rPr lang="en-GB" dirty="0"/>
              <a:t>-For microbiological examination minimize the chances of contamination, it best done by placing a sterile container on the path of the urine stream once voiding as commenced( mid stream urine specimen)</a:t>
            </a:r>
          </a:p>
          <a:p>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Urine cont,</a:t>
            </a:r>
          </a:p>
        </p:txBody>
      </p:sp>
      <p:sp>
        <p:nvSpPr>
          <p:cNvPr id="3" name="Content Placeholder 2"/>
          <p:cNvSpPr>
            <a:spLocks noGrp="1"/>
          </p:cNvSpPr>
          <p:nvPr>
            <p:ph idx="1"/>
          </p:nvPr>
        </p:nvSpPr>
        <p:spPr/>
        <p:txBody>
          <a:bodyPr>
            <a:normAutofit fontScale="85000" lnSpcReduction="10000"/>
          </a:bodyPr>
          <a:lstStyle/>
          <a:p>
            <a:r>
              <a:rPr lang="en-GB" b="1" dirty="0"/>
              <a:t>QUANTITY</a:t>
            </a:r>
            <a:endParaRPr lang="en-GB" dirty="0"/>
          </a:p>
          <a:p>
            <a:r>
              <a:rPr lang="en-GB" dirty="0"/>
              <a:t>-Normal adults pass 750- 2500ml of urine in 24hrs</a:t>
            </a:r>
          </a:p>
          <a:p>
            <a:r>
              <a:rPr lang="en-GB" dirty="0"/>
              <a:t>-Normal minimum daily urine output compactable with normal renal function vary from person to person, and also with other factors </a:t>
            </a:r>
            <a:r>
              <a:rPr lang="en-GB" dirty="0" err="1"/>
              <a:t>eg</a:t>
            </a:r>
            <a:r>
              <a:rPr lang="en-GB" dirty="0"/>
              <a:t> diet.</a:t>
            </a:r>
          </a:p>
          <a:p>
            <a:r>
              <a:rPr lang="en-GB" dirty="0"/>
              <a:t>-</a:t>
            </a:r>
            <a:r>
              <a:rPr lang="en-GB" b="1" dirty="0" err="1"/>
              <a:t>Oliguria</a:t>
            </a:r>
            <a:r>
              <a:rPr lang="en-GB" b="1" dirty="0"/>
              <a:t> </a:t>
            </a:r>
            <a:r>
              <a:rPr lang="en-GB" dirty="0"/>
              <a:t>-Abnormally low urine output, implying that the flow rate is below the minimum required to allow excretion of the daily solute load (usually &lt; 500ml/day in an adult)</a:t>
            </a:r>
          </a:p>
          <a:p>
            <a:r>
              <a:rPr lang="en-GB" dirty="0"/>
              <a:t>- Mostly due to, Acute or chronic renal failure &amp; inadequate fluid intake</a:t>
            </a:r>
          </a:p>
          <a:p>
            <a:endParaRPr lang="en-GB"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Urine cont,</a:t>
            </a:r>
          </a:p>
        </p:txBody>
      </p:sp>
      <p:sp>
        <p:nvSpPr>
          <p:cNvPr id="3" name="Content Placeholder 2"/>
          <p:cNvSpPr>
            <a:spLocks noGrp="1"/>
          </p:cNvSpPr>
          <p:nvPr>
            <p:ph idx="1"/>
          </p:nvPr>
        </p:nvSpPr>
        <p:spPr/>
        <p:txBody>
          <a:bodyPr>
            <a:normAutofit fontScale="85000" lnSpcReduction="20000"/>
          </a:bodyPr>
          <a:lstStyle/>
          <a:p>
            <a:r>
              <a:rPr lang="en-GB" dirty="0"/>
              <a:t>-</a:t>
            </a:r>
            <a:r>
              <a:rPr lang="en-GB" b="1" dirty="0" err="1"/>
              <a:t>Anuria</a:t>
            </a:r>
            <a:r>
              <a:rPr lang="en-GB" b="1" dirty="0"/>
              <a:t> </a:t>
            </a:r>
            <a:r>
              <a:rPr lang="en-GB" dirty="0"/>
              <a:t>- Urine output &lt; 50ml/ day</a:t>
            </a:r>
          </a:p>
          <a:p>
            <a:r>
              <a:rPr lang="en-GB" dirty="0"/>
              <a:t>-Mostly due to ,Acute or chronic renal failure &amp; complete obstruction</a:t>
            </a:r>
          </a:p>
          <a:p>
            <a:r>
              <a:rPr lang="en-GB" b="1" dirty="0"/>
              <a:t>COLOUR</a:t>
            </a:r>
            <a:endParaRPr lang="en-GB" dirty="0"/>
          </a:p>
          <a:p>
            <a:r>
              <a:rPr lang="en-GB" dirty="0"/>
              <a:t>-</a:t>
            </a:r>
            <a:r>
              <a:rPr lang="en-GB" dirty="0" err="1"/>
              <a:t>Urochrome</a:t>
            </a:r>
            <a:r>
              <a:rPr lang="en-GB" dirty="0"/>
              <a:t> and </a:t>
            </a:r>
            <a:r>
              <a:rPr lang="en-GB" dirty="0" err="1"/>
              <a:t>uroerythrin</a:t>
            </a:r>
            <a:r>
              <a:rPr lang="en-GB" dirty="0"/>
              <a:t> are pigments that contribute to the natural yellow tinge of urine.</a:t>
            </a:r>
          </a:p>
          <a:p>
            <a:r>
              <a:rPr lang="en-GB" dirty="0"/>
              <a:t>-Darkening occurs on staining as a result of oxidation of </a:t>
            </a:r>
            <a:r>
              <a:rPr lang="en-GB" dirty="0" err="1"/>
              <a:t>urobilinogen</a:t>
            </a:r>
            <a:r>
              <a:rPr lang="en-GB" dirty="0"/>
              <a:t> to coloured </a:t>
            </a:r>
            <a:r>
              <a:rPr lang="en-GB" dirty="0" err="1"/>
              <a:t>urobilin</a:t>
            </a:r>
            <a:r>
              <a:rPr lang="en-GB" dirty="0"/>
              <a:t>.</a:t>
            </a:r>
          </a:p>
          <a:p>
            <a:r>
              <a:rPr lang="en-GB" dirty="0"/>
              <a:t>-Urinary flow rate also influence the colour of urine, high flow leads dilute urine hence pale colour.</a:t>
            </a:r>
          </a:p>
          <a:p>
            <a:r>
              <a:rPr lang="en-GB" dirty="0"/>
              <a:t>-Excess bile pigments will colour urine brown</a:t>
            </a:r>
          </a:p>
          <a:p>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Colour of urine cont,</a:t>
            </a:r>
          </a:p>
        </p:txBody>
      </p:sp>
      <p:sp>
        <p:nvSpPr>
          <p:cNvPr id="3" name="Content Placeholder 2"/>
          <p:cNvSpPr>
            <a:spLocks noGrp="1"/>
          </p:cNvSpPr>
          <p:nvPr>
            <p:ph idx="1"/>
          </p:nvPr>
        </p:nvSpPr>
        <p:spPr/>
        <p:txBody>
          <a:bodyPr>
            <a:normAutofit fontScale="92500" lnSpcReduction="20000"/>
          </a:bodyPr>
          <a:lstStyle/>
          <a:p>
            <a:r>
              <a:rPr lang="en-GB" dirty="0"/>
              <a:t>-Small to moderate quantities of blood gives urine smoky appearance, large gives it brown colour or bright red in active(brisk) bleeding.</a:t>
            </a:r>
          </a:p>
          <a:p>
            <a:r>
              <a:rPr lang="en-GB" dirty="0"/>
              <a:t>-Certain drugs discolour the urine such as </a:t>
            </a:r>
            <a:r>
              <a:rPr lang="en-GB" dirty="0" err="1"/>
              <a:t>rifampicin</a:t>
            </a:r>
            <a:r>
              <a:rPr lang="en-GB" dirty="0"/>
              <a:t>(red), </a:t>
            </a:r>
            <a:r>
              <a:rPr lang="en-GB" dirty="0" err="1"/>
              <a:t>anthraquinone</a:t>
            </a:r>
            <a:r>
              <a:rPr lang="en-GB" dirty="0"/>
              <a:t> purgative such as </a:t>
            </a:r>
            <a:r>
              <a:rPr lang="en-GB" dirty="0" err="1"/>
              <a:t>senna</a:t>
            </a:r>
            <a:r>
              <a:rPr lang="en-GB" dirty="0"/>
              <a:t> (orange) </a:t>
            </a:r>
            <a:r>
              <a:rPr lang="en-GB" dirty="0" err="1"/>
              <a:t>nitrofurantoin</a:t>
            </a:r>
            <a:r>
              <a:rPr lang="en-GB" dirty="0"/>
              <a:t> (brown) and methyldopa (grey) </a:t>
            </a:r>
          </a:p>
          <a:p>
            <a:r>
              <a:rPr lang="en-GB" dirty="0"/>
              <a:t>-Urine is normally transparent when freshly passed and warm, but may be cloudy if they are large numbers of RBCs or leukocytes or in case of significant amount of phosphates precipitate.</a:t>
            </a:r>
          </a:p>
          <a:p>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t>
            </a:r>
            <a:br>
              <a:rPr lang="en-GB" dirty="0"/>
            </a:br>
            <a:r>
              <a:rPr lang="en-GB" b="1" dirty="0"/>
              <a:t>SPECIFIC GRAVITY </a:t>
            </a:r>
            <a:br>
              <a:rPr lang="en-GB" dirty="0"/>
            </a:br>
            <a:endParaRPr lang="en-GB" dirty="0"/>
          </a:p>
        </p:txBody>
      </p:sp>
      <p:sp>
        <p:nvSpPr>
          <p:cNvPr id="3" name="Content Placeholder 2"/>
          <p:cNvSpPr>
            <a:spLocks noGrp="1"/>
          </p:cNvSpPr>
          <p:nvPr>
            <p:ph idx="1"/>
          </p:nvPr>
        </p:nvSpPr>
        <p:spPr/>
        <p:txBody>
          <a:bodyPr>
            <a:normAutofit/>
          </a:bodyPr>
          <a:lstStyle/>
          <a:p>
            <a:r>
              <a:rPr lang="en-GB" dirty="0"/>
              <a:t>-Measures the density of a solution compared to the density of water, which is 1.000. </a:t>
            </a:r>
          </a:p>
          <a:p>
            <a:r>
              <a:rPr lang="en-GB" dirty="0"/>
              <a:t>-Specific gravity is altered by the presence of blood, protein, and casts in the urine. </a:t>
            </a:r>
          </a:p>
          <a:p>
            <a:r>
              <a:rPr lang="en-GB" dirty="0"/>
              <a:t>-The normal range of urine specific gravity is 1.010 to 1.025. (or 1.001-1.035)</a:t>
            </a:r>
          </a:p>
          <a:p>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a:t>-Methods for determination of specific gravity include:-</a:t>
            </a:r>
          </a:p>
          <a:p>
            <a:pPr lvl="0">
              <a:buFont typeface="Wingdings" pitchFamily="2" charset="2"/>
              <a:buChar char="ü"/>
            </a:pPr>
            <a:r>
              <a:rPr lang="en-GB" dirty="0"/>
              <a:t>Multiple-test dipstick (most common method), with a specific reagent area for specific gravity</a:t>
            </a:r>
          </a:p>
          <a:p>
            <a:pPr lvl="0">
              <a:buFont typeface="Wingdings" pitchFamily="2" charset="2"/>
              <a:buChar char="ü"/>
            </a:pPr>
            <a:r>
              <a:rPr lang="en-GB" dirty="0" err="1"/>
              <a:t>Urinometer</a:t>
            </a:r>
            <a:r>
              <a:rPr lang="en-GB" dirty="0"/>
              <a:t> (least accurate method), in which urine is placed in a small cylinder and the </a:t>
            </a:r>
            <a:r>
              <a:rPr lang="en-GB" dirty="0" err="1"/>
              <a:t>urinometer</a:t>
            </a:r>
            <a:r>
              <a:rPr lang="en-GB" dirty="0"/>
              <a:t> is floated in the urine; a specific gravity reading is obtained at the meniscus level of the urine </a:t>
            </a:r>
          </a:p>
          <a:p>
            <a:pPr lvl="0">
              <a:buFont typeface="Wingdings" pitchFamily="2" charset="2"/>
              <a:buChar char="ü"/>
            </a:pPr>
            <a:r>
              <a:rPr lang="en-GB" dirty="0" err="1"/>
              <a:t>Refractometer</a:t>
            </a:r>
            <a:r>
              <a:rPr lang="en-GB" dirty="0"/>
              <a:t>, an instrument used in a laboratory setting, which measures differences in the speed of light passing through air and the urine sample</a:t>
            </a:r>
          </a:p>
          <a:p>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-Urine specific gravity depends largely on hydration status:-</a:t>
            </a:r>
          </a:p>
          <a:p>
            <a:pPr lvl="0">
              <a:buFont typeface="Wingdings" pitchFamily="2" charset="2"/>
              <a:buChar char="ü"/>
            </a:pPr>
            <a:r>
              <a:rPr lang="en-GB" dirty="0"/>
              <a:t>-When fluid intake decreases, specific gravity normally increases. </a:t>
            </a:r>
          </a:p>
          <a:p>
            <a:pPr lvl="0">
              <a:buFont typeface="Wingdings" pitchFamily="2" charset="2"/>
              <a:buChar char="ü"/>
            </a:pPr>
            <a:r>
              <a:rPr lang="en-GB" dirty="0"/>
              <a:t>-With high fluid intake, specific gravity decreases.</a:t>
            </a:r>
          </a:p>
          <a:p>
            <a:r>
              <a:rPr lang="en-GB" dirty="0"/>
              <a:t>-In patients with kidney disease, urine specific gravity does not vary with fluid intake, and the patient’s urine is said to have a fixed specific gravity.</a:t>
            </a:r>
          </a:p>
          <a:p>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 Disorders or conditions that cause </a:t>
            </a:r>
            <a:r>
              <a:rPr lang="en-GB" b="1" dirty="0"/>
              <a:t>decreased </a:t>
            </a:r>
            <a:r>
              <a:rPr lang="en-GB" dirty="0"/>
              <a:t>urine specific gravity include:-</a:t>
            </a:r>
          </a:p>
          <a:p>
            <a:pPr lvl="0">
              <a:buFont typeface="Wingdings" pitchFamily="2" charset="2"/>
              <a:buChar char="ü"/>
            </a:pPr>
            <a:r>
              <a:rPr lang="en-GB" dirty="0"/>
              <a:t>diabetes </a:t>
            </a:r>
            <a:r>
              <a:rPr lang="en-GB" dirty="0" err="1"/>
              <a:t>insipidus</a:t>
            </a:r>
            <a:endParaRPr lang="en-GB" dirty="0"/>
          </a:p>
          <a:p>
            <a:pPr lvl="0">
              <a:buFont typeface="Wingdings" pitchFamily="2" charset="2"/>
              <a:buChar char="ü"/>
            </a:pPr>
            <a:r>
              <a:rPr lang="en-GB" dirty="0" err="1"/>
              <a:t>glomerulonephritis</a:t>
            </a:r>
            <a:endParaRPr lang="en-GB" dirty="0"/>
          </a:p>
          <a:p>
            <a:pPr lvl="0">
              <a:buFont typeface="Wingdings" pitchFamily="2" charset="2"/>
              <a:buChar char="ü"/>
            </a:pPr>
            <a:r>
              <a:rPr lang="en-GB" dirty="0"/>
              <a:t>severe renal damage. </a:t>
            </a:r>
          </a:p>
          <a:p>
            <a:r>
              <a:rPr lang="en-GB" dirty="0"/>
              <a:t>Those that can cause </a:t>
            </a:r>
            <a:r>
              <a:rPr lang="en-GB" b="1" dirty="0"/>
              <a:t>increased </a:t>
            </a:r>
            <a:r>
              <a:rPr lang="en-GB" dirty="0"/>
              <a:t>specific gravity include:- </a:t>
            </a:r>
          </a:p>
          <a:p>
            <a:pPr lvl="0">
              <a:buFont typeface="Wingdings" pitchFamily="2" charset="2"/>
              <a:buChar char="ü"/>
            </a:pPr>
            <a:r>
              <a:rPr lang="en-GB" dirty="0"/>
              <a:t>diabetes mellitus </a:t>
            </a:r>
          </a:p>
          <a:p>
            <a:pPr lvl="0">
              <a:buFont typeface="Wingdings" pitchFamily="2" charset="2"/>
              <a:buChar char="ü"/>
            </a:pPr>
            <a:r>
              <a:rPr lang="en-GB" dirty="0"/>
              <a:t>nephritis</a:t>
            </a:r>
          </a:p>
          <a:p>
            <a:pPr lvl="0">
              <a:buFont typeface="Wingdings" pitchFamily="2" charset="2"/>
              <a:buChar char="ü"/>
            </a:pPr>
            <a:r>
              <a:rPr lang="en-GB" dirty="0"/>
              <a:t>fluid deficit.</a:t>
            </a:r>
          </a:p>
          <a:p>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err="1"/>
              <a:t>Osmolality</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GB" dirty="0"/>
              <a:t>It measures the number of solute particles in a kilogram of water </a:t>
            </a:r>
          </a:p>
          <a:p>
            <a:r>
              <a:rPr lang="en-GB" dirty="0" err="1"/>
              <a:t>Osmolality</a:t>
            </a:r>
            <a:r>
              <a:rPr lang="en-GB" dirty="0"/>
              <a:t> is the most accurate measurement of the kidney’s ability to dilute and concentrate urine.</a:t>
            </a:r>
          </a:p>
          <a:p>
            <a:r>
              <a:rPr lang="en-GB" dirty="0"/>
              <a:t>Serum and urine </a:t>
            </a:r>
            <a:r>
              <a:rPr lang="en-GB" dirty="0" err="1"/>
              <a:t>osmolality</a:t>
            </a:r>
            <a:r>
              <a:rPr lang="en-GB" dirty="0"/>
              <a:t> are measured simultaneously to assess the body’s fluid status. </a:t>
            </a:r>
          </a:p>
          <a:p>
            <a:r>
              <a:rPr lang="en-GB" dirty="0"/>
              <a:t>In healthy adults serum </a:t>
            </a:r>
            <a:r>
              <a:rPr lang="en-GB" dirty="0" err="1"/>
              <a:t>osmolality</a:t>
            </a:r>
            <a:r>
              <a:rPr lang="en-GB" dirty="0"/>
              <a:t> is </a:t>
            </a:r>
            <a:r>
              <a:rPr lang="en-GB" b="1" dirty="0"/>
              <a:t>280 to 300 </a:t>
            </a:r>
            <a:r>
              <a:rPr lang="en-GB" b="1" dirty="0" err="1"/>
              <a:t>mOsm</a:t>
            </a:r>
            <a:r>
              <a:rPr lang="en-GB" b="1" dirty="0"/>
              <a:t>/kg ,</a:t>
            </a:r>
            <a:r>
              <a:rPr lang="en-GB" dirty="0"/>
              <a:t> and normal urine </a:t>
            </a:r>
            <a:r>
              <a:rPr lang="en-GB" dirty="0" err="1"/>
              <a:t>osmolality</a:t>
            </a:r>
            <a:r>
              <a:rPr lang="en-GB" dirty="0"/>
              <a:t> is </a:t>
            </a:r>
            <a:r>
              <a:rPr lang="en-GB" b="1" dirty="0"/>
              <a:t>200 to</a:t>
            </a:r>
            <a:r>
              <a:rPr lang="en-GB" dirty="0"/>
              <a:t> </a:t>
            </a:r>
            <a:r>
              <a:rPr lang="en-GB" b="1" dirty="0"/>
              <a:t>800 </a:t>
            </a:r>
            <a:r>
              <a:rPr lang="en-GB" b="1" dirty="0" err="1"/>
              <a:t>mOsm</a:t>
            </a:r>
            <a:r>
              <a:rPr lang="en-GB" b="1" dirty="0"/>
              <a:t>/kg</a:t>
            </a:r>
            <a:r>
              <a:rPr lang="en-GB" dirty="0"/>
              <a:t> </a:t>
            </a:r>
          </a:p>
          <a:p>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Osmolality</a:t>
            </a:r>
            <a:r>
              <a:rPr lang="en-GB" b="1"/>
              <a:t> cont</a:t>
            </a:r>
            <a:r>
              <a:rPr lang="en-GB" b="1" dirty="0"/>
              <a:t>,</a:t>
            </a:r>
            <a:endParaRPr lang="en-GB" dirty="0"/>
          </a:p>
        </p:txBody>
      </p:sp>
      <p:sp>
        <p:nvSpPr>
          <p:cNvPr id="3" name="Content Placeholder 2"/>
          <p:cNvSpPr>
            <a:spLocks noGrp="1"/>
          </p:cNvSpPr>
          <p:nvPr>
            <p:ph idx="1"/>
          </p:nvPr>
        </p:nvSpPr>
        <p:spPr/>
        <p:txBody>
          <a:bodyPr/>
          <a:lstStyle/>
          <a:p>
            <a:r>
              <a:rPr lang="en-GB" dirty="0"/>
              <a:t>For a 24-hour urine sample, the normal value is </a:t>
            </a:r>
            <a:r>
              <a:rPr lang="en-GB" b="1" dirty="0"/>
              <a:t>300 to 900 </a:t>
            </a:r>
            <a:r>
              <a:rPr lang="en-GB" b="1" dirty="0" err="1"/>
              <a:t>mOsm</a:t>
            </a:r>
            <a:r>
              <a:rPr lang="en-GB" b="1" dirty="0"/>
              <a:t>/kg.</a:t>
            </a:r>
            <a:endParaRPr lang="en-GB" dirty="0"/>
          </a:p>
          <a:p>
            <a:pPr>
              <a:buNone/>
            </a:pPr>
            <a:r>
              <a:rPr lang="en-GB" b="1" u="sng" dirty="0"/>
              <a:t>Significant  of findings</a:t>
            </a:r>
            <a:endParaRPr lang="en-GB" u="sng" dirty="0"/>
          </a:p>
          <a:p>
            <a:r>
              <a:rPr lang="en-GB" dirty="0"/>
              <a:t>Several abnormalities, such as </a:t>
            </a:r>
            <a:r>
              <a:rPr lang="en-GB" dirty="0" err="1"/>
              <a:t>hematuria</a:t>
            </a:r>
            <a:r>
              <a:rPr lang="en-GB" dirty="0"/>
              <a:t> and </a:t>
            </a:r>
            <a:r>
              <a:rPr lang="en-GB" dirty="0" err="1"/>
              <a:t>proteinuria</a:t>
            </a:r>
            <a:r>
              <a:rPr lang="en-GB" dirty="0"/>
              <a:t>, produce no symptoms but may be detected during a routine urinalysis using a dipstick.</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THE KIDNEY</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r>
              <a:rPr lang="en-US" dirty="0"/>
              <a:t>Approximately one million </a:t>
            </a:r>
            <a:r>
              <a:rPr lang="en-US" dirty="0" err="1"/>
              <a:t>nephrons</a:t>
            </a:r>
            <a:r>
              <a:rPr lang="en-US" dirty="0"/>
              <a:t>  compose each bean-shaped kidney . </a:t>
            </a:r>
            <a:endParaRPr lang="en-GB" dirty="0"/>
          </a:p>
          <a:p>
            <a:r>
              <a:rPr lang="en-US" dirty="0"/>
              <a:t>The filtration unit of the </a:t>
            </a:r>
            <a:r>
              <a:rPr lang="en-US" dirty="0" err="1"/>
              <a:t>nephron</a:t>
            </a:r>
            <a:r>
              <a:rPr lang="en-US" dirty="0"/>
              <a:t>, called the </a:t>
            </a:r>
            <a:r>
              <a:rPr lang="en-US" dirty="0" err="1"/>
              <a:t>glomerulus</a:t>
            </a:r>
            <a:r>
              <a:rPr lang="en-US" dirty="0"/>
              <a:t>, regulates the concentration within the body of important substances such as K+, ca++, and H+,</a:t>
            </a:r>
          </a:p>
          <a:p>
            <a:r>
              <a:rPr lang="en-US" dirty="0"/>
              <a:t>It excrete substances not produced by the body such as drugs and food additives. </a:t>
            </a:r>
            <a:endParaRPr lang="en-GB" dirty="0"/>
          </a:p>
          <a:p>
            <a:r>
              <a:rPr lang="en-US" dirty="0"/>
              <a:t>The filtrate, urine, leaves the </a:t>
            </a:r>
            <a:r>
              <a:rPr lang="en-US" dirty="0" err="1"/>
              <a:t>nephron</a:t>
            </a:r>
            <a:r>
              <a:rPr lang="en-US" dirty="0"/>
              <a:t> through a long tubule and collecting duct. </a:t>
            </a:r>
          </a:p>
          <a:p>
            <a:r>
              <a:rPr lang="en-US" dirty="0"/>
              <a:t>Chemical signals triggered by the body’s need for water and salt cause the walls of the tubule to become more or less permeable to these substances, which are reabsorbed accordingly from the urine.</a:t>
            </a:r>
            <a:endParaRPr lang="en-GB" dirty="0"/>
          </a:p>
          <a:p>
            <a:endParaRPr lang="en-GB"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a:buNone/>
            </a:pPr>
            <a:r>
              <a:rPr lang="en-GB" b="1" dirty="0"/>
              <a:t>HEMATURIA</a:t>
            </a:r>
            <a:endParaRPr lang="en-GB" dirty="0"/>
          </a:p>
          <a:p>
            <a:r>
              <a:rPr lang="en-GB" dirty="0"/>
              <a:t> Normally, about 1 million RBCs pass into the urine daily, which is equivalent to one to three RBCs per high-power field. </a:t>
            </a:r>
          </a:p>
          <a:p>
            <a:r>
              <a:rPr lang="en-GB" dirty="0" err="1"/>
              <a:t>Hematuria</a:t>
            </a:r>
            <a:r>
              <a:rPr lang="en-GB" dirty="0"/>
              <a:t> (more than three RBCs per high-power field) can develop from an abnormality anywhere along the genitourinary tract and is more common in women than in men. </a:t>
            </a:r>
          </a:p>
          <a:p>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b="1" dirty="0"/>
            </a:br>
            <a:r>
              <a:rPr lang="en-GB" b="1" dirty="0"/>
              <a:t>HEMATURIA cont..</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Common causes include:- </a:t>
            </a:r>
          </a:p>
          <a:p>
            <a:pPr lvl="0">
              <a:buFont typeface="Wingdings" pitchFamily="2" charset="2"/>
              <a:buChar char="ü"/>
            </a:pPr>
            <a:r>
              <a:rPr lang="en-GB" dirty="0"/>
              <a:t>Acute infection (cystitis, </a:t>
            </a:r>
            <a:r>
              <a:rPr lang="en-GB" dirty="0" err="1"/>
              <a:t>urethritis</a:t>
            </a:r>
            <a:r>
              <a:rPr lang="en-GB" dirty="0"/>
              <a:t>, or </a:t>
            </a:r>
            <a:r>
              <a:rPr lang="en-GB" dirty="0" err="1"/>
              <a:t>prostatitis</a:t>
            </a:r>
            <a:r>
              <a:rPr lang="en-GB" dirty="0"/>
              <a:t>),</a:t>
            </a:r>
          </a:p>
          <a:p>
            <a:pPr lvl="0">
              <a:buFont typeface="Wingdings" pitchFamily="2" charset="2"/>
              <a:buChar char="ü"/>
            </a:pPr>
            <a:r>
              <a:rPr lang="en-GB" dirty="0"/>
              <a:t>renal calculi</a:t>
            </a:r>
          </a:p>
          <a:p>
            <a:pPr lvl="0">
              <a:buFont typeface="Wingdings" pitchFamily="2" charset="2"/>
              <a:buChar char="ü"/>
            </a:pPr>
            <a:r>
              <a:rPr lang="en-GB" dirty="0"/>
              <a:t>neoplasm of GU tract. </a:t>
            </a:r>
          </a:p>
          <a:p>
            <a:pPr lvl="0">
              <a:buFont typeface="Wingdings" pitchFamily="2" charset="2"/>
              <a:buChar char="ü"/>
            </a:pPr>
            <a:r>
              <a:rPr lang="en-GB" dirty="0"/>
              <a:t>AGN</a:t>
            </a:r>
          </a:p>
          <a:p>
            <a:pPr lvl="0">
              <a:buFont typeface="Wingdings" pitchFamily="2" charset="2"/>
              <a:buChar char="ü"/>
            </a:pPr>
            <a:r>
              <a:rPr lang="en-GB" dirty="0"/>
              <a:t>Renal tuberculosis</a:t>
            </a:r>
          </a:p>
          <a:p>
            <a:pPr lvl="0">
              <a:buFont typeface="Wingdings" pitchFamily="2" charset="2"/>
              <a:buChar char="ü"/>
            </a:pPr>
            <a:r>
              <a:rPr lang="en-GB" dirty="0"/>
              <a:t>Trauma GU system</a:t>
            </a:r>
          </a:p>
          <a:p>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HEMATURIA cont..</a:t>
            </a:r>
            <a:br>
              <a:rPr lang="en-GB" dirty="0"/>
            </a:br>
            <a:endParaRPr lang="en-GB" dirty="0"/>
          </a:p>
        </p:txBody>
      </p:sp>
      <p:sp>
        <p:nvSpPr>
          <p:cNvPr id="3" name="Content Placeholder 2"/>
          <p:cNvSpPr>
            <a:spLocks noGrp="1"/>
          </p:cNvSpPr>
          <p:nvPr>
            <p:ph idx="1"/>
          </p:nvPr>
        </p:nvSpPr>
        <p:spPr/>
        <p:txBody>
          <a:bodyPr>
            <a:normAutofit fontScale="92500" lnSpcReduction="20000"/>
          </a:bodyPr>
          <a:lstStyle/>
          <a:p>
            <a:r>
              <a:rPr lang="en-GB" dirty="0"/>
              <a:t>Other causes include systemic disorders, such as:- </a:t>
            </a:r>
          </a:p>
          <a:p>
            <a:pPr lvl="0">
              <a:buFont typeface="Wingdings" pitchFamily="2" charset="2"/>
              <a:buChar char="ü"/>
            </a:pPr>
            <a:r>
              <a:rPr lang="en-GB" dirty="0"/>
              <a:t>bleeding disorders </a:t>
            </a:r>
            <a:r>
              <a:rPr lang="en-GB" dirty="0" err="1"/>
              <a:t>eg</a:t>
            </a:r>
            <a:r>
              <a:rPr lang="en-GB" dirty="0"/>
              <a:t> haemophilia</a:t>
            </a:r>
          </a:p>
          <a:p>
            <a:pPr lvl="0">
              <a:buFont typeface="Wingdings" pitchFamily="2" charset="2"/>
              <a:buChar char="ü"/>
            </a:pPr>
            <a:r>
              <a:rPr lang="en-GB" dirty="0"/>
              <a:t>malignant lesions </a:t>
            </a:r>
            <a:r>
              <a:rPr lang="en-GB" dirty="0" err="1"/>
              <a:t>eg</a:t>
            </a:r>
            <a:r>
              <a:rPr lang="en-GB" dirty="0"/>
              <a:t> </a:t>
            </a:r>
            <a:r>
              <a:rPr lang="en-GB" dirty="0" err="1"/>
              <a:t>leukemia</a:t>
            </a:r>
            <a:endParaRPr lang="en-GB" dirty="0"/>
          </a:p>
          <a:p>
            <a:pPr lvl="0">
              <a:buFont typeface="Wingdings" pitchFamily="2" charset="2"/>
              <a:buChar char="ü"/>
            </a:pPr>
            <a:r>
              <a:rPr lang="en-GB" dirty="0"/>
              <a:t>medications, such as </a:t>
            </a:r>
            <a:r>
              <a:rPr lang="en-GB" dirty="0" err="1"/>
              <a:t>warfarin</a:t>
            </a:r>
            <a:r>
              <a:rPr lang="en-GB" dirty="0"/>
              <a:t> (Coumadin) ,heparin (Heparin Sodium).</a:t>
            </a:r>
          </a:p>
          <a:p>
            <a:pPr lvl="0">
              <a:buFont typeface="Wingdings" pitchFamily="2" charset="2"/>
              <a:buChar char="ü"/>
            </a:pPr>
            <a:r>
              <a:rPr lang="en-GB" dirty="0"/>
              <a:t>extreme exercise</a:t>
            </a:r>
          </a:p>
          <a:p>
            <a:pPr lvl="0">
              <a:buFont typeface="Wingdings" pitchFamily="2" charset="2"/>
              <a:buChar char="ü"/>
            </a:pPr>
            <a:r>
              <a:rPr lang="en-GB" dirty="0"/>
              <a:t> rheumatic fever</a:t>
            </a:r>
          </a:p>
          <a:p>
            <a:r>
              <a:rPr lang="en-GB" dirty="0"/>
              <a:t>NOTE:-Although </a:t>
            </a:r>
            <a:r>
              <a:rPr lang="en-GB" dirty="0" err="1"/>
              <a:t>hematuria</a:t>
            </a:r>
            <a:r>
              <a:rPr lang="en-GB" dirty="0"/>
              <a:t> may initially be detected using a dipstick test, further microscopic evaluation is necessary </a:t>
            </a:r>
          </a:p>
          <a:p>
            <a:endParaRPr lang="en-GB"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pPr>
              <a:buNone/>
            </a:pPr>
            <a:r>
              <a:rPr lang="en-GB" b="1" dirty="0"/>
              <a:t>PROTEINURIA</a:t>
            </a:r>
            <a:endParaRPr lang="en-GB" dirty="0"/>
          </a:p>
          <a:p>
            <a:r>
              <a:rPr lang="en-GB" dirty="0" err="1"/>
              <a:t>Proteinuria</a:t>
            </a:r>
            <a:r>
              <a:rPr lang="en-GB" dirty="0"/>
              <a:t> may be a benign finding, or it may signify serious disease . </a:t>
            </a:r>
          </a:p>
          <a:p>
            <a:r>
              <a:rPr lang="en-GB" dirty="0"/>
              <a:t>Normal urine protein loss is &lt; 150 mg/ per day. </a:t>
            </a:r>
          </a:p>
          <a:p>
            <a:r>
              <a:rPr lang="en-GB" dirty="0"/>
              <a:t>dipstick examination, which can detect from 30 to 1000 mg/</a:t>
            </a:r>
            <a:r>
              <a:rPr lang="en-GB" dirty="0" err="1"/>
              <a:t>dL</a:t>
            </a:r>
            <a:r>
              <a:rPr lang="en-GB" dirty="0"/>
              <a:t> of protein, should be used as a screening test only, because urine concentration, pH, </a:t>
            </a:r>
            <a:r>
              <a:rPr lang="en-GB" dirty="0" err="1"/>
              <a:t>hematuria</a:t>
            </a:r>
            <a:r>
              <a:rPr lang="en-GB" dirty="0"/>
              <a:t>, and </a:t>
            </a:r>
            <a:r>
              <a:rPr lang="en-GB" dirty="0" err="1"/>
              <a:t>radiocontrast</a:t>
            </a:r>
            <a:r>
              <a:rPr lang="en-GB" dirty="0"/>
              <a:t> materials all affect the results. </a:t>
            </a:r>
          </a:p>
          <a:p>
            <a:r>
              <a:rPr lang="en-GB" dirty="0"/>
              <a:t>NOTE: Because dipstick analysis does not detect protein concentrations of less than 30 mg/</a:t>
            </a:r>
            <a:r>
              <a:rPr lang="en-GB" dirty="0" err="1"/>
              <a:t>dL</a:t>
            </a:r>
            <a:r>
              <a:rPr lang="en-GB" dirty="0"/>
              <a:t>, the test cannot be used for early detection of diabetic nephropathy. </a:t>
            </a:r>
          </a:p>
          <a:p>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Proteinuria</a:t>
            </a:r>
            <a:r>
              <a:rPr lang="en-GB" b="1" dirty="0"/>
              <a:t> cont,</a:t>
            </a:r>
            <a:br>
              <a:rPr lang="en-GB" dirty="0"/>
            </a:br>
            <a:endParaRPr lang="en-GB" dirty="0"/>
          </a:p>
        </p:txBody>
      </p:sp>
      <p:sp>
        <p:nvSpPr>
          <p:cNvPr id="3" name="Content Placeholder 2"/>
          <p:cNvSpPr>
            <a:spLocks noGrp="1"/>
          </p:cNvSpPr>
          <p:nvPr>
            <p:ph idx="1"/>
          </p:nvPr>
        </p:nvSpPr>
        <p:spPr/>
        <p:txBody>
          <a:bodyPr>
            <a:normAutofit/>
          </a:bodyPr>
          <a:lstStyle/>
          <a:p>
            <a:r>
              <a:rPr lang="en-GB" b="1" dirty="0" err="1"/>
              <a:t>Microalbuminuria</a:t>
            </a:r>
            <a:r>
              <a:rPr lang="en-GB" b="1" dirty="0"/>
              <a:t> </a:t>
            </a:r>
            <a:r>
              <a:rPr lang="en-GB" dirty="0"/>
              <a:t>(excretion of 20 to 200 mg/</a:t>
            </a:r>
            <a:r>
              <a:rPr lang="en-GB" dirty="0" err="1"/>
              <a:t>dL</a:t>
            </a:r>
            <a:r>
              <a:rPr lang="en-GB" dirty="0"/>
              <a:t> of protein in the urine) is an early sign of diabetic nephropathy. </a:t>
            </a:r>
          </a:p>
          <a:p>
            <a:r>
              <a:rPr lang="en-GB" dirty="0"/>
              <a:t>-Common benign causes of transient </a:t>
            </a:r>
            <a:r>
              <a:rPr lang="en-GB" dirty="0" err="1"/>
              <a:t>proteinuria</a:t>
            </a:r>
            <a:r>
              <a:rPr lang="en-GB" dirty="0"/>
              <a:t> are :-</a:t>
            </a:r>
          </a:p>
          <a:p>
            <a:pPr lvl="0">
              <a:buFont typeface="Wingdings" pitchFamily="2" charset="2"/>
              <a:buChar char="ü"/>
            </a:pPr>
            <a:r>
              <a:rPr lang="en-GB" dirty="0"/>
              <a:t>fever/ heat stroke</a:t>
            </a:r>
          </a:p>
          <a:p>
            <a:pPr lvl="0">
              <a:buFont typeface="Wingdings" pitchFamily="2" charset="2"/>
              <a:buChar char="ü"/>
            </a:pPr>
            <a:r>
              <a:rPr lang="en-GB" dirty="0"/>
              <a:t>strenuous exercise</a:t>
            </a:r>
          </a:p>
          <a:p>
            <a:pPr lvl="0">
              <a:buFont typeface="Wingdings" pitchFamily="2" charset="2"/>
              <a:buChar char="ü"/>
            </a:pPr>
            <a:r>
              <a:rPr lang="en-GB" dirty="0"/>
              <a:t>prolonged standing.</a:t>
            </a:r>
          </a:p>
          <a:p>
            <a:endParaRPr lang="en-GB"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Proteinuria</a:t>
            </a:r>
            <a:r>
              <a:rPr lang="en-GB" b="1" dirty="0"/>
              <a:t> cont,</a:t>
            </a:r>
            <a:br>
              <a:rPr lang="en-GB" dirty="0"/>
            </a:br>
            <a:endParaRPr lang="en-GB" dirty="0"/>
          </a:p>
        </p:txBody>
      </p:sp>
      <p:sp>
        <p:nvSpPr>
          <p:cNvPr id="3" name="Content Placeholder 2"/>
          <p:cNvSpPr>
            <a:spLocks noGrp="1"/>
          </p:cNvSpPr>
          <p:nvPr>
            <p:ph idx="1"/>
          </p:nvPr>
        </p:nvSpPr>
        <p:spPr/>
        <p:txBody>
          <a:bodyPr>
            <a:normAutofit lnSpcReduction="10000"/>
          </a:bodyPr>
          <a:lstStyle/>
          <a:p>
            <a:r>
              <a:rPr lang="en-GB" dirty="0"/>
              <a:t>Causes of persistent </a:t>
            </a:r>
            <a:r>
              <a:rPr lang="en-GB" dirty="0" err="1"/>
              <a:t>proteinuria</a:t>
            </a:r>
            <a:r>
              <a:rPr lang="en-GB" dirty="0"/>
              <a:t> include:- </a:t>
            </a:r>
          </a:p>
          <a:p>
            <a:pPr lvl="0">
              <a:buFont typeface="Wingdings" pitchFamily="2" charset="2"/>
              <a:buChar char="ü"/>
            </a:pPr>
            <a:r>
              <a:rPr lang="en-GB" dirty="0" err="1"/>
              <a:t>glomerular</a:t>
            </a:r>
            <a:r>
              <a:rPr lang="en-GB" dirty="0"/>
              <a:t> diseases( </a:t>
            </a:r>
            <a:r>
              <a:rPr lang="en-GB" dirty="0" err="1"/>
              <a:t>actute</a:t>
            </a:r>
            <a:r>
              <a:rPr lang="en-GB" dirty="0"/>
              <a:t> and chronic renal disease)</a:t>
            </a:r>
          </a:p>
          <a:p>
            <a:pPr lvl="0">
              <a:buFont typeface="Wingdings" pitchFamily="2" charset="2"/>
              <a:buChar char="ü"/>
            </a:pPr>
            <a:r>
              <a:rPr lang="en-GB" dirty="0" err="1"/>
              <a:t>Nephrotic</a:t>
            </a:r>
            <a:r>
              <a:rPr lang="en-GB" dirty="0"/>
              <a:t> syndrome</a:t>
            </a:r>
          </a:p>
          <a:p>
            <a:pPr lvl="0">
              <a:buFont typeface="Wingdings" pitchFamily="2" charset="2"/>
              <a:buChar char="ü"/>
            </a:pPr>
            <a:r>
              <a:rPr lang="en-GB" dirty="0"/>
              <a:t>malignancies</a:t>
            </a:r>
          </a:p>
          <a:p>
            <a:pPr lvl="0">
              <a:buFont typeface="Wingdings" pitchFamily="2" charset="2"/>
              <a:buChar char="ü"/>
            </a:pPr>
            <a:r>
              <a:rPr lang="en-GB" dirty="0"/>
              <a:t>multiple myeloma </a:t>
            </a:r>
          </a:p>
          <a:p>
            <a:pPr lvl="0">
              <a:buFont typeface="Wingdings" pitchFamily="2" charset="2"/>
              <a:buChar char="ü"/>
            </a:pPr>
            <a:r>
              <a:rPr lang="en-GB" dirty="0"/>
              <a:t>collagen diseases </a:t>
            </a:r>
          </a:p>
          <a:p>
            <a:pPr lvl="0">
              <a:buFont typeface="Wingdings" pitchFamily="2" charset="2"/>
              <a:buChar char="ü"/>
            </a:pPr>
            <a:r>
              <a:rPr lang="en-GB" dirty="0"/>
              <a:t>diabetes mellitus (diabetic nephropathy) </a:t>
            </a:r>
          </a:p>
          <a:p>
            <a:pPr lvl="0"/>
            <a:endParaRPr lang="en-GB" dirty="0"/>
          </a:p>
          <a:p>
            <a:endParaRPr lang="en-GB"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Proteinuria</a:t>
            </a:r>
            <a:r>
              <a:rPr lang="en-GB" b="1" dirty="0"/>
              <a:t> cont,</a:t>
            </a:r>
            <a:br>
              <a:rPr lang="en-GB" dirty="0"/>
            </a:br>
            <a:endParaRPr lang="en-GB" dirty="0"/>
          </a:p>
        </p:txBody>
      </p:sp>
      <p:sp>
        <p:nvSpPr>
          <p:cNvPr id="3" name="Content Placeholder 2"/>
          <p:cNvSpPr>
            <a:spLocks noGrp="1"/>
          </p:cNvSpPr>
          <p:nvPr>
            <p:ph idx="1"/>
          </p:nvPr>
        </p:nvSpPr>
        <p:spPr/>
        <p:txBody>
          <a:bodyPr/>
          <a:lstStyle/>
          <a:p>
            <a:pPr lvl="0">
              <a:buFont typeface="Wingdings" pitchFamily="2" charset="2"/>
              <a:buChar char="ü"/>
            </a:pPr>
            <a:r>
              <a:rPr lang="en-GB" dirty="0"/>
              <a:t>preeclampsia </a:t>
            </a:r>
          </a:p>
          <a:p>
            <a:pPr lvl="0">
              <a:buFont typeface="Wingdings" pitchFamily="2" charset="2"/>
              <a:buChar char="ü"/>
            </a:pPr>
            <a:r>
              <a:rPr lang="en-GB" dirty="0"/>
              <a:t>hypothyroidism </a:t>
            </a:r>
          </a:p>
          <a:p>
            <a:pPr lvl="0">
              <a:buFont typeface="Wingdings" pitchFamily="2" charset="2"/>
              <a:buChar char="ü"/>
            </a:pPr>
            <a:r>
              <a:rPr lang="en-GB" dirty="0"/>
              <a:t>heart failure </a:t>
            </a:r>
          </a:p>
          <a:p>
            <a:pPr lvl="0">
              <a:buFont typeface="Wingdings" pitchFamily="2" charset="2"/>
              <a:buChar char="ü"/>
            </a:pPr>
            <a:r>
              <a:rPr lang="en-GB" dirty="0"/>
              <a:t>exposure to heavy metals</a:t>
            </a:r>
          </a:p>
          <a:p>
            <a:pPr lvl="0">
              <a:buFont typeface="Wingdings" pitchFamily="2" charset="2"/>
              <a:buChar char="ü"/>
            </a:pPr>
            <a:r>
              <a:rPr lang="en-GB" dirty="0"/>
              <a:t>use of medications, such as NSAIDs and ACE inhibitors.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a:t>
            </a:r>
          </a:p>
        </p:txBody>
      </p:sp>
      <p:sp>
        <p:nvSpPr>
          <p:cNvPr id="3" name="Content Placeholder 2"/>
          <p:cNvSpPr>
            <a:spLocks noGrp="1"/>
          </p:cNvSpPr>
          <p:nvPr>
            <p:ph idx="1"/>
          </p:nvPr>
        </p:nvSpPr>
        <p:spPr/>
        <p:txBody>
          <a:bodyPr>
            <a:normAutofit fontScale="92500" lnSpcReduction="10000"/>
          </a:bodyPr>
          <a:lstStyle/>
          <a:p>
            <a:pPr>
              <a:buNone/>
            </a:pPr>
            <a:r>
              <a:rPr lang="en-GB" b="1" dirty="0"/>
              <a:t>ALBUMIN</a:t>
            </a:r>
          </a:p>
          <a:p>
            <a:r>
              <a:rPr lang="en-GB" dirty="0"/>
              <a:t>Normal constituent of plasma; usually appears in only very small amounts in urine because it is too large to pass through capillary fenestrations. Presence of excessive albumin in urine—</a:t>
            </a:r>
            <a:r>
              <a:rPr lang="en-GB" b="1" dirty="0" err="1"/>
              <a:t>albuminuria</a:t>
            </a:r>
            <a:r>
              <a:rPr lang="en-GB" b="1" dirty="0"/>
              <a:t>  </a:t>
            </a:r>
            <a:r>
              <a:rPr lang="en-GB" dirty="0"/>
              <a:t>indicates increase in permeability of filtration membranes due to injury or disease, increased blood pressure, or irritation of kidney cells by substances such as bacterial toxins, ether, or heavy metals.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fontScale="92500" lnSpcReduction="20000"/>
          </a:bodyPr>
          <a:lstStyle/>
          <a:p>
            <a:pPr>
              <a:buNone/>
            </a:pPr>
            <a:r>
              <a:rPr lang="en-GB" b="1" dirty="0"/>
              <a:t>GLUCOSE</a:t>
            </a:r>
          </a:p>
          <a:p>
            <a:r>
              <a:rPr lang="en-US" dirty="0" err="1"/>
              <a:t>Glycosuria</a:t>
            </a:r>
            <a:r>
              <a:rPr lang="en-US" dirty="0"/>
              <a:t> occurs when the filtered load of glucose exceeds the ability of the tubule to reabsorb it (i.e., 180 to 200 mg per </a:t>
            </a:r>
            <a:r>
              <a:rPr lang="en-US" dirty="0" err="1"/>
              <a:t>dL</a:t>
            </a:r>
            <a:r>
              <a:rPr lang="en-US" dirty="0"/>
              <a:t>). </a:t>
            </a:r>
            <a:endParaRPr lang="en-GB" dirty="0"/>
          </a:p>
          <a:p>
            <a:r>
              <a:rPr lang="en-GB" dirty="0"/>
              <a:t>Presence of glucose in urine—</a:t>
            </a:r>
            <a:r>
              <a:rPr lang="en-GB" b="1" dirty="0" err="1"/>
              <a:t>glucosuria</a:t>
            </a:r>
            <a:r>
              <a:rPr lang="en-GB" b="1" dirty="0"/>
              <a:t> </a:t>
            </a:r>
            <a:r>
              <a:rPr lang="en-GB" dirty="0"/>
              <a:t>usually indicates diabetes mellitus.</a:t>
            </a:r>
          </a:p>
          <a:p>
            <a:r>
              <a:rPr lang="en-GB" dirty="0"/>
              <a:t>Occasionally caused by stress, which can cause excessive epinephrine secretion.</a:t>
            </a:r>
          </a:p>
          <a:p>
            <a:r>
              <a:rPr lang="en-GB" dirty="0"/>
              <a:t>Epinephrine stimulates breakdown of glycogen and liberation of glucose from liver.</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lnSpcReduction="10000"/>
          </a:bodyPr>
          <a:lstStyle/>
          <a:p>
            <a:pPr>
              <a:buNone/>
            </a:pPr>
            <a:r>
              <a:rPr lang="en-GB" b="1" dirty="0"/>
              <a:t>RED BLOOD CELLS (erythrocytes) </a:t>
            </a:r>
          </a:p>
          <a:p>
            <a:r>
              <a:rPr lang="en-GB" dirty="0"/>
              <a:t>Presence of RBCs in urine—</a:t>
            </a:r>
            <a:r>
              <a:rPr lang="en-GB" b="1" dirty="0" err="1"/>
              <a:t>hematuria</a:t>
            </a:r>
            <a:r>
              <a:rPr lang="en-GB" b="1" dirty="0"/>
              <a:t>, ge</a:t>
            </a:r>
            <a:r>
              <a:rPr lang="en-GB" dirty="0"/>
              <a:t>nerally indicates pathological condition.</a:t>
            </a:r>
          </a:p>
          <a:p>
            <a:r>
              <a:rPr lang="en-GB" dirty="0"/>
              <a:t>One cause is acute inflammation of urinary organs due to disease or irritation from kidney stones. </a:t>
            </a:r>
          </a:p>
          <a:p>
            <a:r>
              <a:rPr lang="en-GB" dirty="0"/>
              <a:t>Other causes:</a:t>
            </a:r>
          </a:p>
          <a:p>
            <a:r>
              <a:rPr lang="en-GB" dirty="0" err="1"/>
              <a:t>tumors</a:t>
            </a:r>
            <a:r>
              <a:rPr lang="en-GB" dirty="0"/>
              <a:t>, trauma, kidney disease, contamination of sample by menstrual blood.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KIDNEY HORMONES</a:t>
            </a:r>
          </a:p>
        </p:txBody>
      </p:sp>
      <p:sp>
        <p:nvSpPr>
          <p:cNvPr id="3" name="Content Placeholder 2"/>
          <p:cNvSpPr>
            <a:spLocks noGrp="1"/>
          </p:cNvSpPr>
          <p:nvPr>
            <p:ph idx="1"/>
          </p:nvPr>
        </p:nvSpPr>
        <p:spPr/>
        <p:txBody>
          <a:bodyPr>
            <a:normAutofit fontScale="85000" lnSpcReduction="10000"/>
          </a:bodyPr>
          <a:lstStyle/>
          <a:p>
            <a:r>
              <a:rPr lang="en-US" dirty="0"/>
              <a:t>It produces three hormones: </a:t>
            </a:r>
          </a:p>
          <a:p>
            <a:r>
              <a:rPr lang="en-US" dirty="0"/>
              <a:t>1,25-dihydroxycholecalciferol (Its primary action is to increase calcium absorption from the intestine) </a:t>
            </a:r>
          </a:p>
          <a:p>
            <a:r>
              <a:rPr lang="en-US" dirty="0"/>
              <a:t>Erythropoietin- increases the number of erythropoietin-sensitive committed stem cells in the bone marrow that are converted to red blood cell precursors and subsequently to mature erythrocytes</a:t>
            </a:r>
          </a:p>
          <a:p>
            <a:pPr lvl="0"/>
            <a:r>
              <a:rPr lang="en-US" dirty="0" err="1"/>
              <a:t>Renin</a:t>
            </a:r>
            <a:r>
              <a:rPr lang="en-US" dirty="0"/>
              <a:t>- It is produced by the </a:t>
            </a:r>
            <a:r>
              <a:rPr lang="en-US" b="1" dirty="0" err="1"/>
              <a:t>juxtaglomerular</a:t>
            </a:r>
            <a:r>
              <a:rPr lang="en-US" b="1" dirty="0"/>
              <a:t> cells (JG cells).</a:t>
            </a:r>
            <a:r>
              <a:rPr lang="en-US" dirty="0"/>
              <a:t> These </a:t>
            </a:r>
            <a:r>
              <a:rPr lang="en-US" dirty="0" err="1"/>
              <a:t>epithelioid</a:t>
            </a:r>
            <a:r>
              <a:rPr lang="en-US" dirty="0"/>
              <a:t> cells are located in the media of the afferent arterioles as they enter the </a:t>
            </a:r>
            <a:r>
              <a:rPr lang="en-US" dirty="0" err="1"/>
              <a:t>glomeruli</a:t>
            </a:r>
            <a:r>
              <a:rPr lang="en-US" dirty="0"/>
              <a:t> </a:t>
            </a:r>
            <a:endParaRPr lang="en-GB" dirty="0"/>
          </a:p>
          <a:p>
            <a:r>
              <a:rPr lang="en-US" dirty="0"/>
              <a:t> </a:t>
            </a:r>
            <a:endParaRPr lang="en-GB" dirty="0"/>
          </a:p>
          <a:p>
            <a:endParaRPr lang="en-GB" dirty="0"/>
          </a:p>
          <a:p>
            <a:endParaRPr lang="en-GB"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lnSpcReduction="10000"/>
          </a:bodyPr>
          <a:lstStyle/>
          <a:p>
            <a:pPr>
              <a:buNone/>
            </a:pPr>
            <a:r>
              <a:rPr lang="en-GB" b="1" dirty="0"/>
              <a:t>KETONE BODIES </a:t>
            </a:r>
          </a:p>
          <a:p>
            <a:r>
              <a:rPr lang="en-GB" b="1" dirty="0" err="1"/>
              <a:t>ketonuria</a:t>
            </a:r>
            <a:r>
              <a:rPr lang="en-GB" b="1" dirty="0"/>
              <a:t> -</a:t>
            </a:r>
            <a:r>
              <a:rPr lang="en-GB" dirty="0"/>
              <a:t>High levels of </a:t>
            </a:r>
            <a:r>
              <a:rPr lang="en-GB" dirty="0" err="1"/>
              <a:t>ketone</a:t>
            </a:r>
            <a:r>
              <a:rPr lang="en-GB" dirty="0"/>
              <a:t> bodies in urine.</a:t>
            </a:r>
          </a:p>
          <a:p>
            <a:r>
              <a:rPr lang="en-GB" dirty="0"/>
              <a:t>may indicate:- </a:t>
            </a:r>
          </a:p>
          <a:p>
            <a:pPr>
              <a:buFont typeface="Wingdings" pitchFamily="2" charset="2"/>
              <a:buChar char="ü"/>
            </a:pPr>
            <a:r>
              <a:rPr lang="en-GB" dirty="0"/>
              <a:t>diabetes mellitus</a:t>
            </a:r>
          </a:p>
          <a:p>
            <a:pPr>
              <a:buFont typeface="Wingdings" pitchFamily="2" charset="2"/>
              <a:buChar char="ü"/>
            </a:pPr>
            <a:r>
              <a:rPr lang="en-GB" dirty="0"/>
              <a:t>anorexia,</a:t>
            </a:r>
          </a:p>
          <a:p>
            <a:pPr>
              <a:buFont typeface="Wingdings" pitchFamily="2" charset="2"/>
              <a:buChar char="ü"/>
            </a:pPr>
            <a:r>
              <a:rPr lang="en-GB" dirty="0"/>
              <a:t>Starvation</a:t>
            </a:r>
          </a:p>
          <a:p>
            <a:pPr>
              <a:buFont typeface="Wingdings" pitchFamily="2" charset="2"/>
              <a:buChar char="ü"/>
            </a:pPr>
            <a:r>
              <a:rPr lang="en-GB" dirty="0"/>
              <a:t>or too little carbohydrate in diet.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lnSpcReduction="10000"/>
          </a:bodyPr>
          <a:lstStyle/>
          <a:p>
            <a:pPr>
              <a:buNone/>
            </a:pPr>
            <a:r>
              <a:rPr lang="en-GB" b="1" dirty="0"/>
              <a:t>BILIRUBIN </a:t>
            </a:r>
          </a:p>
          <a:p>
            <a:r>
              <a:rPr lang="en-GB" dirty="0"/>
              <a:t>When red blood cells are destroyed by macrophages, the </a:t>
            </a:r>
            <a:r>
              <a:rPr lang="en-GB" dirty="0" err="1"/>
              <a:t>globin</a:t>
            </a:r>
            <a:r>
              <a:rPr lang="en-GB" dirty="0"/>
              <a:t> portion of </a:t>
            </a:r>
            <a:r>
              <a:rPr lang="en-GB" dirty="0" err="1"/>
              <a:t>hemoglobin</a:t>
            </a:r>
            <a:r>
              <a:rPr lang="en-GB" dirty="0"/>
              <a:t> is split off and </a:t>
            </a:r>
            <a:r>
              <a:rPr lang="en-GB" dirty="0" err="1"/>
              <a:t>heme</a:t>
            </a:r>
            <a:r>
              <a:rPr lang="en-GB" dirty="0"/>
              <a:t> is converted to </a:t>
            </a:r>
            <a:r>
              <a:rPr lang="en-GB" dirty="0" err="1"/>
              <a:t>biliverdin</a:t>
            </a:r>
            <a:r>
              <a:rPr lang="en-GB" dirty="0"/>
              <a:t>. </a:t>
            </a:r>
          </a:p>
          <a:p>
            <a:r>
              <a:rPr lang="en-GB" dirty="0"/>
              <a:t>Most </a:t>
            </a:r>
            <a:r>
              <a:rPr lang="en-GB" dirty="0" err="1"/>
              <a:t>biliverdin</a:t>
            </a:r>
            <a:r>
              <a:rPr lang="en-GB" dirty="0"/>
              <a:t> is converted to </a:t>
            </a:r>
            <a:r>
              <a:rPr lang="en-GB" dirty="0" err="1"/>
              <a:t>bilirubin</a:t>
            </a:r>
            <a:r>
              <a:rPr lang="en-GB" dirty="0"/>
              <a:t>, which gives bile its major pigmentation. </a:t>
            </a:r>
          </a:p>
          <a:p>
            <a:r>
              <a:rPr lang="en-GB" dirty="0" err="1"/>
              <a:t>Abovenormal</a:t>
            </a:r>
            <a:r>
              <a:rPr lang="en-GB" dirty="0"/>
              <a:t> level of </a:t>
            </a:r>
            <a:r>
              <a:rPr lang="en-GB" dirty="0" err="1"/>
              <a:t>bilirubin</a:t>
            </a:r>
            <a:r>
              <a:rPr lang="en-GB" dirty="0"/>
              <a:t> in urine is called </a:t>
            </a:r>
            <a:r>
              <a:rPr lang="en-GB" b="1" dirty="0" err="1"/>
              <a:t>bilirubinuria</a:t>
            </a:r>
            <a:r>
              <a:rPr lang="en-GB" b="1" dirty="0"/>
              <a:t>.</a:t>
            </a:r>
            <a:endParaRPr lang="en-GB"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fontScale="92500" lnSpcReduction="20000"/>
          </a:bodyPr>
          <a:lstStyle/>
          <a:p>
            <a:pPr>
              <a:buNone/>
            </a:pPr>
            <a:r>
              <a:rPr lang="en-GB" b="1" dirty="0"/>
              <a:t>UROBILINOGEN </a:t>
            </a:r>
          </a:p>
          <a:p>
            <a:r>
              <a:rPr lang="en-GB" dirty="0"/>
              <a:t>Presence of </a:t>
            </a:r>
            <a:r>
              <a:rPr lang="en-GB" dirty="0" err="1"/>
              <a:t>urobilinogen</a:t>
            </a:r>
            <a:r>
              <a:rPr lang="en-GB" dirty="0"/>
              <a:t> (breakdown product of </a:t>
            </a:r>
            <a:r>
              <a:rPr lang="en-GB" dirty="0" err="1"/>
              <a:t>hemoglobin</a:t>
            </a:r>
            <a:r>
              <a:rPr lang="en-GB" dirty="0"/>
              <a:t>) in urine is called </a:t>
            </a:r>
            <a:r>
              <a:rPr lang="en-GB" dirty="0" err="1"/>
              <a:t>urobilinogenuria</a:t>
            </a:r>
            <a:r>
              <a:rPr lang="en-GB" dirty="0"/>
              <a:t>.</a:t>
            </a:r>
          </a:p>
          <a:p>
            <a:r>
              <a:rPr lang="en-GB" dirty="0"/>
              <a:t>Trace amounts are normal.</a:t>
            </a:r>
          </a:p>
          <a:p>
            <a:r>
              <a:rPr lang="en-GB" dirty="0"/>
              <a:t>However, elevated </a:t>
            </a:r>
            <a:r>
              <a:rPr lang="en-GB" dirty="0" err="1"/>
              <a:t>urobilinogen</a:t>
            </a:r>
            <a:r>
              <a:rPr lang="en-GB" dirty="0"/>
              <a:t> may be due to:</a:t>
            </a:r>
          </a:p>
          <a:p>
            <a:pPr>
              <a:buFont typeface="Wingdings" pitchFamily="2" charset="2"/>
              <a:buChar char="ü"/>
            </a:pPr>
            <a:r>
              <a:rPr lang="en-GB" dirty="0" err="1"/>
              <a:t>hemolytic</a:t>
            </a:r>
            <a:r>
              <a:rPr lang="en-GB" dirty="0"/>
              <a:t> or pernicious </a:t>
            </a:r>
            <a:r>
              <a:rPr lang="en-GB" dirty="0" err="1"/>
              <a:t>anemia</a:t>
            </a:r>
            <a:endParaRPr lang="en-GB" dirty="0"/>
          </a:p>
          <a:p>
            <a:pPr>
              <a:buFont typeface="Wingdings" pitchFamily="2" charset="2"/>
              <a:buChar char="ü"/>
            </a:pPr>
            <a:r>
              <a:rPr lang="en-GB" dirty="0"/>
              <a:t>infectious hepatitis ,</a:t>
            </a:r>
            <a:r>
              <a:rPr lang="en-GB" dirty="0" err="1"/>
              <a:t>biliary</a:t>
            </a:r>
            <a:r>
              <a:rPr lang="en-GB" dirty="0"/>
              <a:t> obstruction ,Jaundice</a:t>
            </a:r>
          </a:p>
          <a:p>
            <a:pPr>
              <a:buFont typeface="Wingdings" pitchFamily="2" charset="2"/>
              <a:buChar char="ü"/>
            </a:pPr>
            <a:r>
              <a:rPr lang="en-GB" dirty="0"/>
              <a:t> cirrhosis</a:t>
            </a:r>
          </a:p>
          <a:p>
            <a:pPr>
              <a:buFont typeface="Wingdings" pitchFamily="2" charset="2"/>
              <a:buChar char="ü"/>
            </a:pPr>
            <a:r>
              <a:rPr lang="en-GB" dirty="0"/>
              <a:t>congestive heart failure, or infectious</a:t>
            </a:r>
          </a:p>
          <a:p>
            <a:pPr>
              <a:buFont typeface="Wingdings" pitchFamily="2" charset="2"/>
              <a:buChar char="ü"/>
            </a:pPr>
            <a:r>
              <a:rPr lang="en-GB" dirty="0"/>
              <a:t>mononucleosis.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fontScale="92500"/>
          </a:bodyPr>
          <a:lstStyle/>
          <a:p>
            <a:pPr>
              <a:buNone/>
            </a:pPr>
            <a:r>
              <a:rPr lang="en-GB" b="1" dirty="0"/>
              <a:t>CASTS </a:t>
            </a:r>
          </a:p>
          <a:p>
            <a:r>
              <a:rPr lang="en-GB" dirty="0"/>
              <a:t>Casts are tiny masses of material that have hardened and assumed shape of lumen of tubule in which they formed, from which they are flushed when filtrate builds up behind them.</a:t>
            </a:r>
          </a:p>
          <a:p>
            <a:r>
              <a:rPr lang="en-GB" dirty="0"/>
              <a:t>Casts are named after cells or substances that compose them or based on appearance (for example, </a:t>
            </a:r>
            <a:r>
              <a:rPr lang="en-GB" b="1" dirty="0"/>
              <a:t>WBCs casts</a:t>
            </a:r>
            <a:r>
              <a:rPr lang="en-GB" dirty="0"/>
              <a:t>, </a:t>
            </a:r>
            <a:r>
              <a:rPr lang="en-GB" b="1" dirty="0"/>
              <a:t>RBCs casts</a:t>
            </a:r>
            <a:r>
              <a:rPr lang="en-GB" dirty="0"/>
              <a:t>, and </a:t>
            </a:r>
            <a:r>
              <a:rPr lang="en-GB" b="1" dirty="0"/>
              <a:t>epithelial cell casts</a:t>
            </a:r>
            <a:r>
              <a:rPr lang="en-GB" dirty="0"/>
              <a:t> that contain cells from walls of tubules).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of Abnormal Constituents in Urine cont,</a:t>
            </a:r>
          </a:p>
        </p:txBody>
      </p:sp>
      <p:sp>
        <p:nvSpPr>
          <p:cNvPr id="3" name="Content Placeholder 2"/>
          <p:cNvSpPr>
            <a:spLocks noGrp="1"/>
          </p:cNvSpPr>
          <p:nvPr>
            <p:ph idx="1"/>
          </p:nvPr>
        </p:nvSpPr>
        <p:spPr/>
        <p:txBody>
          <a:bodyPr>
            <a:normAutofit fontScale="92500" lnSpcReduction="10000"/>
          </a:bodyPr>
          <a:lstStyle/>
          <a:p>
            <a:pPr>
              <a:buNone/>
            </a:pPr>
            <a:r>
              <a:rPr lang="en-GB" b="1" dirty="0"/>
              <a:t>MICROBES </a:t>
            </a:r>
          </a:p>
          <a:p>
            <a:r>
              <a:rPr lang="en-GB" dirty="0"/>
              <a:t>Number and type of bacteria vary with specific urinary tract infections. </a:t>
            </a:r>
          </a:p>
          <a:p>
            <a:r>
              <a:rPr lang="en-GB" dirty="0"/>
              <a:t>One of the most common is </a:t>
            </a:r>
            <a:r>
              <a:rPr lang="en-GB" b="1" i="1" dirty="0"/>
              <a:t>E. coli</a:t>
            </a:r>
            <a:r>
              <a:rPr lang="en-GB" i="1" dirty="0"/>
              <a:t>. </a:t>
            </a:r>
          </a:p>
          <a:p>
            <a:r>
              <a:rPr lang="en-GB" i="1" dirty="0"/>
              <a:t>Most </a:t>
            </a:r>
            <a:r>
              <a:rPr lang="en-GB" dirty="0"/>
              <a:t>common fungus is yeast </a:t>
            </a:r>
            <a:r>
              <a:rPr lang="en-GB" b="1" i="1" dirty="0"/>
              <a:t>Candida </a:t>
            </a:r>
            <a:r>
              <a:rPr lang="en-GB" b="1" i="1" dirty="0" err="1"/>
              <a:t>albicans</a:t>
            </a:r>
            <a:r>
              <a:rPr lang="en-GB" i="1" dirty="0"/>
              <a:t>, cause of </a:t>
            </a:r>
            <a:r>
              <a:rPr lang="en-GB" i="1" dirty="0" err="1"/>
              <a:t>vaginitis</a:t>
            </a:r>
            <a:r>
              <a:rPr lang="en-GB" i="1" dirty="0"/>
              <a:t>. </a:t>
            </a:r>
          </a:p>
          <a:p>
            <a:r>
              <a:rPr lang="en-GB" i="1" dirty="0"/>
              <a:t>Most frequent protozoan is </a:t>
            </a:r>
            <a:r>
              <a:rPr lang="en-GB" b="1" i="1" dirty="0" err="1"/>
              <a:t>Trichomonas</a:t>
            </a:r>
            <a:r>
              <a:rPr lang="en-GB" b="1" i="1" dirty="0"/>
              <a:t> </a:t>
            </a:r>
            <a:r>
              <a:rPr lang="en-GB" b="1" i="1" dirty="0" err="1"/>
              <a:t>vaginalis</a:t>
            </a:r>
            <a:r>
              <a:rPr lang="en-GB" i="1" dirty="0"/>
              <a:t>, </a:t>
            </a:r>
            <a:r>
              <a:rPr lang="en-GB" dirty="0"/>
              <a:t>cause of </a:t>
            </a:r>
            <a:r>
              <a:rPr lang="en-GB" dirty="0" err="1"/>
              <a:t>vaginitis</a:t>
            </a:r>
            <a:r>
              <a:rPr lang="en-GB" dirty="0"/>
              <a:t> in females and </a:t>
            </a:r>
            <a:r>
              <a:rPr lang="en-GB" dirty="0" err="1"/>
              <a:t>urethritis</a:t>
            </a:r>
            <a:r>
              <a:rPr lang="en-GB" dirty="0"/>
              <a:t> in males.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US" b="1" dirty="0"/>
              <a:t>Symptoms and Signs Renal &amp; GU conditions (general)</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US" dirty="0"/>
              <a:t>Symptomatic patients:</a:t>
            </a:r>
            <a:endParaRPr lang="en-GB" dirty="0"/>
          </a:p>
          <a:p>
            <a:pPr lvl="0">
              <a:buFont typeface="Wingdings" pitchFamily="2" charset="2"/>
              <a:buChar char="ü"/>
            </a:pPr>
            <a:r>
              <a:rPr lang="en-US" dirty="0"/>
              <a:t>fever, </a:t>
            </a:r>
            <a:endParaRPr lang="en-GB" dirty="0"/>
          </a:p>
          <a:p>
            <a:pPr lvl="0">
              <a:buFont typeface="Wingdings" pitchFamily="2" charset="2"/>
              <a:buChar char="ü"/>
            </a:pPr>
            <a:r>
              <a:rPr lang="en-US" dirty="0"/>
              <a:t>weight loss, and </a:t>
            </a:r>
            <a:r>
              <a:rPr lang="en-GB" dirty="0"/>
              <a:t> </a:t>
            </a:r>
            <a:r>
              <a:rPr lang="en-US" dirty="0"/>
              <a:t>malaise are common findings with renal carcinoma, advanced renal failure, and UTI</a:t>
            </a:r>
            <a:endParaRPr lang="en-GB" dirty="0"/>
          </a:p>
          <a:p>
            <a:pPr lvl="0">
              <a:buFont typeface="Wingdings" pitchFamily="2" charset="2"/>
              <a:buChar char="ü"/>
            </a:pPr>
            <a:r>
              <a:rPr lang="en-US" b="1" dirty="0"/>
              <a:t>Frequent </a:t>
            </a:r>
            <a:r>
              <a:rPr lang="en-US" b="1" dirty="0" err="1"/>
              <a:t>micturition</a:t>
            </a:r>
            <a:endParaRPr lang="en-GB" dirty="0"/>
          </a:p>
          <a:p>
            <a:pPr lvl="0">
              <a:buFont typeface="Wingdings" pitchFamily="2" charset="2"/>
              <a:buChar char="ü"/>
            </a:pPr>
            <a:r>
              <a:rPr lang="en-US" b="1" dirty="0" err="1"/>
              <a:t>Polyuria</a:t>
            </a:r>
            <a:r>
              <a:rPr lang="en-US" dirty="0"/>
              <a:t> (&gt; 2500 </a:t>
            </a:r>
            <a:r>
              <a:rPr lang="en-US" dirty="0" err="1"/>
              <a:t>mL</a:t>
            </a:r>
            <a:r>
              <a:rPr lang="en-US" dirty="0"/>
              <a:t>/day voided)</a:t>
            </a:r>
            <a:endParaRPr lang="en-GB" dirty="0"/>
          </a:p>
          <a:p>
            <a:pPr lvl="0">
              <a:buFont typeface="Wingdings" pitchFamily="2" charset="2"/>
              <a:buChar char="ü"/>
            </a:pPr>
            <a:r>
              <a:rPr lang="en-US" b="1" dirty="0" err="1"/>
              <a:t>Oliguria</a:t>
            </a:r>
            <a:r>
              <a:rPr lang="en-US" dirty="0"/>
              <a:t> (&lt; 500 </a:t>
            </a:r>
            <a:r>
              <a:rPr lang="en-US" dirty="0" err="1"/>
              <a:t>mL</a:t>
            </a:r>
            <a:r>
              <a:rPr lang="en-US" dirty="0"/>
              <a:t>/day voided in adults or  24 </a:t>
            </a:r>
            <a:r>
              <a:rPr lang="en-US" dirty="0" err="1"/>
              <a:t>mL</a:t>
            </a:r>
            <a:r>
              <a:rPr lang="en-US" dirty="0"/>
              <a:t>/kg body weight/day in young children)</a:t>
            </a:r>
            <a:endParaRPr lang="en-GB" dirty="0"/>
          </a:p>
          <a:p>
            <a:endParaRPr lang="en-GB"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lvl="0">
              <a:buFont typeface="Wingdings" pitchFamily="2" charset="2"/>
              <a:buChar char="ü"/>
            </a:pPr>
            <a:r>
              <a:rPr lang="en-US" b="1" dirty="0" err="1"/>
              <a:t>Anuria</a:t>
            </a:r>
            <a:r>
              <a:rPr lang="en-US" dirty="0"/>
              <a:t> (&lt; 50-100 </a:t>
            </a:r>
            <a:r>
              <a:rPr lang="en-US" dirty="0" err="1"/>
              <a:t>mL</a:t>
            </a:r>
            <a:r>
              <a:rPr lang="en-US" dirty="0"/>
              <a:t>/day voided in adults)</a:t>
            </a:r>
            <a:endParaRPr lang="en-GB" dirty="0"/>
          </a:p>
          <a:p>
            <a:pPr lvl="0">
              <a:buFont typeface="Wingdings" pitchFamily="2" charset="2"/>
              <a:buChar char="ü"/>
            </a:pPr>
            <a:r>
              <a:rPr lang="en-US" b="1" dirty="0" err="1"/>
              <a:t>Nocturia</a:t>
            </a:r>
            <a:r>
              <a:rPr lang="en-US" dirty="0"/>
              <a:t> (voiding during the night)</a:t>
            </a:r>
            <a:endParaRPr lang="en-GB" dirty="0"/>
          </a:p>
          <a:p>
            <a:pPr lvl="0">
              <a:buFont typeface="Wingdings" pitchFamily="2" charset="2"/>
              <a:buChar char="ü"/>
            </a:pPr>
            <a:r>
              <a:rPr lang="en-US" b="1" dirty="0"/>
              <a:t>Enuresis</a:t>
            </a:r>
            <a:r>
              <a:rPr lang="en-US" dirty="0"/>
              <a:t> (bed-wetting)</a:t>
            </a:r>
            <a:endParaRPr lang="en-GB" dirty="0"/>
          </a:p>
          <a:p>
            <a:pPr lvl="0">
              <a:buFont typeface="Wingdings" pitchFamily="2" charset="2"/>
              <a:buChar char="ü"/>
            </a:pPr>
            <a:r>
              <a:rPr lang="en-US" b="1" dirty="0" err="1"/>
              <a:t>Dysuria</a:t>
            </a:r>
            <a:r>
              <a:rPr lang="en-US" dirty="0"/>
              <a:t> (painful urination)</a:t>
            </a:r>
            <a:endParaRPr lang="en-GB" dirty="0"/>
          </a:p>
          <a:p>
            <a:pPr lvl="0">
              <a:buFont typeface="Wingdings" pitchFamily="2" charset="2"/>
              <a:buChar char="ü"/>
            </a:pPr>
            <a:r>
              <a:rPr lang="en-US" b="1" dirty="0"/>
              <a:t>Obstructive symptoms</a:t>
            </a:r>
            <a:r>
              <a:rPr lang="en-US" dirty="0"/>
              <a:t> (hesitancy, straining, decrease in force and caliber of the urinary stream, terminal dribbling) are commonly due to obstruction distal to the bladder.</a:t>
            </a:r>
            <a:endParaRPr lang="en-GB" dirty="0"/>
          </a:p>
          <a:p>
            <a:endParaRPr lang="en-GB"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pPr lvl="0">
              <a:buFont typeface="Wingdings" pitchFamily="2" charset="2"/>
              <a:buChar char="ü"/>
            </a:pPr>
            <a:r>
              <a:rPr lang="en-US" b="1" dirty="0"/>
              <a:t>Urinary incontinence</a:t>
            </a:r>
            <a:r>
              <a:rPr lang="en-US" dirty="0"/>
              <a:t> (an uncontrollable loss of urine) may be caused by </a:t>
            </a:r>
            <a:r>
              <a:rPr lang="en-US" dirty="0" err="1"/>
              <a:t>exstrophy</a:t>
            </a:r>
            <a:r>
              <a:rPr lang="en-US" dirty="0"/>
              <a:t> (Congenital </a:t>
            </a:r>
            <a:r>
              <a:rPr lang="en-US" dirty="0" err="1"/>
              <a:t>eversion</a:t>
            </a:r>
            <a:r>
              <a:rPr lang="en-US" dirty="0"/>
              <a:t> of a hollow organ) of the bladder, </a:t>
            </a:r>
            <a:r>
              <a:rPr lang="en-US" dirty="0" err="1"/>
              <a:t>epispadias</a:t>
            </a:r>
            <a:r>
              <a:rPr lang="en-US" dirty="0"/>
              <a:t>, </a:t>
            </a:r>
            <a:r>
              <a:rPr lang="en-US" dirty="0" err="1"/>
              <a:t>vesicovaginal</a:t>
            </a:r>
            <a:r>
              <a:rPr lang="en-US" dirty="0"/>
              <a:t> fistula, ectopic </a:t>
            </a:r>
            <a:r>
              <a:rPr lang="en-US" dirty="0" err="1"/>
              <a:t>ureteral</a:t>
            </a:r>
            <a:r>
              <a:rPr lang="en-US" dirty="0"/>
              <a:t> orifices,</a:t>
            </a:r>
            <a:endParaRPr lang="en-GB" dirty="0"/>
          </a:p>
          <a:p>
            <a:pPr lvl="0">
              <a:buFont typeface="Wingdings" pitchFamily="2" charset="2"/>
              <a:buChar char="ü"/>
            </a:pPr>
            <a:r>
              <a:rPr lang="en-US" b="1" dirty="0" err="1"/>
              <a:t>Pneumaturia</a:t>
            </a:r>
            <a:r>
              <a:rPr lang="en-US" dirty="0"/>
              <a:t> (the passage of gas in the urine) is rare. It usually indicates a fistula between the urinary tract and the bowel</a:t>
            </a:r>
            <a:endParaRPr lang="en-GB" dirty="0"/>
          </a:p>
          <a:p>
            <a:pPr lvl="0">
              <a:buFont typeface="Wingdings" pitchFamily="2" charset="2"/>
              <a:buChar char="ü"/>
            </a:pPr>
            <a:r>
              <a:rPr lang="en-US" b="1" dirty="0"/>
              <a:t>Abnormal color</a:t>
            </a:r>
            <a:r>
              <a:rPr lang="en-US" dirty="0"/>
              <a:t> or appearance of urine</a:t>
            </a:r>
            <a:endParaRPr lang="en-GB" dirty="0"/>
          </a:p>
          <a:p>
            <a:pPr lvl="0">
              <a:buFont typeface="Wingdings" pitchFamily="2" charset="2"/>
              <a:buChar char="ü"/>
            </a:pPr>
            <a:r>
              <a:rPr lang="en-US" b="1" dirty="0" err="1"/>
              <a:t>Hematuria</a:t>
            </a:r>
            <a:r>
              <a:rPr lang="en-US" dirty="0"/>
              <a:t> (blood in the urine) can produce red to brown discoloration</a:t>
            </a:r>
            <a:endParaRPr lang="en-GB"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lvl="0">
              <a:buFont typeface="Wingdings" pitchFamily="2" charset="2"/>
              <a:buChar char="ü"/>
            </a:pPr>
            <a:r>
              <a:rPr lang="en-US" b="1" dirty="0" err="1"/>
              <a:t>Chyluria</a:t>
            </a:r>
            <a:r>
              <a:rPr lang="en-US" dirty="0"/>
              <a:t> (lymph in the urine) is produced by rupture of a lymph vessel,</a:t>
            </a:r>
            <a:endParaRPr lang="en-GB" dirty="0"/>
          </a:p>
          <a:p>
            <a:pPr lvl="0">
              <a:buFont typeface="Wingdings" pitchFamily="2" charset="2"/>
              <a:buChar char="ü"/>
            </a:pPr>
            <a:r>
              <a:rPr lang="en-US" b="1" dirty="0" err="1"/>
              <a:t>Hematospermia</a:t>
            </a:r>
            <a:r>
              <a:rPr lang="en-US" dirty="0"/>
              <a:t> (bloody semen)</a:t>
            </a:r>
            <a:endParaRPr lang="en-GB" dirty="0"/>
          </a:p>
          <a:p>
            <a:pPr lvl="0">
              <a:buFont typeface="Wingdings" pitchFamily="2" charset="2"/>
              <a:buChar char="ü"/>
            </a:pPr>
            <a:r>
              <a:rPr lang="en-US" b="1" dirty="0"/>
              <a:t>Kidney pain</a:t>
            </a:r>
            <a:r>
              <a:rPr lang="en-US" dirty="0"/>
              <a:t> usually is felt in the flank or back between the 12th rib and the iliac crest, with occasional radiation to the </a:t>
            </a:r>
            <a:r>
              <a:rPr lang="en-US" dirty="0" err="1"/>
              <a:t>epigastrium</a:t>
            </a:r>
            <a:r>
              <a:rPr lang="en-US" dirty="0"/>
              <a:t>.</a:t>
            </a:r>
            <a:endParaRPr lang="en-GB" dirty="0"/>
          </a:p>
          <a:p>
            <a:pPr lvl="0">
              <a:buFont typeface="Wingdings" pitchFamily="2" charset="2"/>
              <a:buChar char="ü"/>
            </a:pPr>
            <a:r>
              <a:rPr lang="en-US" b="1" dirty="0"/>
              <a:t>Bladder pain</a:t>
            </a:r>
            <a:r>
              <a:rPr lang="en-US" dirty="0"/>
              <a:t> is most commonly caused by bacterial cystitis; it is usually </a:t>
            </a:r>
            <a:r>
              <a:rPr lang="en-US" dirty="0" err="1"/>
              <a:t>suprapubic</a:t>
            </a:r>
            <a:r>
              <a:rPr lang="en-US" dirty="0"/>
              <a:t> and referred to the distal urethra during urination.</a:t>
            </a:r>
            <a:endParaRPr lang="en-GB" dirty="0"/>
          </a:p>
          <a:p>
            <a:endParaRPr lang="en-GB" dirty="0"/>
          </a:p>
          <a:p>
            <a:endParaRPr lang="en-GB"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lvl="0">
              <a:buFont typeface="Wingdings" pitchFamily="2" charset="2"/>
              <a:buChar char="ü"/>
            </a:pPr>
            <a:r>
              <a:rPr lang="en-US" b="1" dirty="0"/>
              <a:t>Prostate pain</a:t>
            </a:r>
            <a:r>
              <a:rPr lang="en-US" dirty="0"/>
              <a:t> due to </a:t>
            </a:r>
            <a:r>
              <a:rPr lang="en-US" dirty="0" err="1"/>
              <a:t>prostatitis</a:t>
            </a:r>
            <a:r>
              <a:rPr lang="en-US" dirty="0"/>
              <a:t> may be felt as a vague discomfort or fullness in the </a:t>
            </a:r>
            <a:r>
              <a:rPr lang="en-US" dirty="0" err="1"/>
              <a:t>perineal</a:t>
            </a:r>
            <a:r>
              <a:rPr lang="en-US" dirty="0"/>
              <a:t> or rectal area, but prostatic disease is generally painless.</a:t>
            </a:r>
            <a:endParaRPr lang="en-GB" dirty="0"/>
          </a:p>
          <a:p>
            <a:pPr lvl="0">
              <a:buFont typeface="Wingdings" pitchFamily="2" charset="2"/>
              <a:buChar char="ü"/>
            </a:pPr>
            <a:r>
              <a:rPr lang="en-US" b="1" dirty="0"/>
              <a:t>Edema</a:t>
            </a:r>
            <a:endParaRPr lang="en-GB" dirty="0"/>
          </a:p>
          <a:p>
            <a:pPr lvl="0">
              <a:buFont typeface="Wingdings" pitchFamily="2" charset="2"/>
              <a:buChar char="ü"/>
            </a:pPr>
            <a:r>
              <a:rPr lang="en-US" b="1" dirty="0"/>
              <a:t>Uremia</a:t>
            </a:r>
            <a:endParaRPr lang="en-GB" dirty="0"/>
          </a:p>
          <a:p>
            <a:pPr lvl="0">
              <a:buFont typeface="Wingdings" pitchFamily="2" charset="2"/>
              <a:buChar char="ü"/>
            </a:pPr>
            <a:r>
              <a:rPr lang="en-US" b="1" dirty="0"/>
              <a:t>Hypertension</a:t>
            </a:r>
            <a:endParaRPr lang="en-GB" dirty="0"/>
          </a:p>
          <a:p>
            <a:pPr lvl="0">
              <a:buFont typeface="Wingdings" pitchFamily="2" charset="2"/>
              <a:buChar char="ü"/>
            </a:pPr>
            <a:r>
              <a:rPr lang="en-US" b="1" dirty="0"/>
              <a:t>Skin changes</a:t>
            </a:r>
            <a:r>
              <a:rPr lang="en-US" dirty="0"/>
              <a:t> may include pallor, suggesting anemia,</a:t>
            </a:r>
          </a:p>
          <a:p>
            <a:pPr>
              <a:buNone/>
            </a:pPr>
            <a:r>
              <a:rPr lang="en-US" dirty="0"/>
              <a:t>NOTE</a:t>
            </a:r>
          </a:p>
          <a:p>
            <a:r>
              <a:rPr lang="en-US" b="1" dirty="0"/>
              <a:t>Asymptomatic</a:t>
            </a:r>
            <a:r>
              <a:rPr lang="en-US" dirty="0"/>
              <a:t> patients with renal disease may have hypertension or abnormal blood or urine findings</a:t>
            </a:r>
            <a:endParaRPr lang="en-GB" dirty="0"/>
          </a:p>
          <a:p>
            <a:pPr lvl="0">
              <a:buFont typeface="Wingdings" pitchFamily="2" charset="2"/>
              <a:buChar char="ü"/>
            </a:pPr>
            <a:endParaRPr lang="en-GB" dirty="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RENAL PHYSIOLOGY OVER VIEW</a:t>
            </a:r>
          </a:p>
        </p:txBody>
      </p:sp>
      <p:sp>
        <p:nvSpPr>
          <p:cNvPr id="3" name="Content Placeholder 2"/>
          <p:cNvSpPr>
            <a:spLocks noGrp="1"/>
          </p:cNvSpPr>
          <p:nvPr>
            <p:ph idx="1"/>
          </p:nvPr>
        </p:nvSpPr>
        <p:spPr/>
        <p:txBody>
          <a:bodyPr/>
          <a:lstStyle/>
          <a:p>
            <a:r>
              <a:rPr lang="en-GB" dirty="0"/>
              <a:t>To produce urine, </a:t>
            </a:r>
            <a:r>
              <a:rPr lang="en-GB" dirty="0" err="1"/>
              <a:t>nephrons</a:t>
            </a:r>
            <a:r>
              <a:rPr lang="en-GB" dirty="0"/>
              <a:t> and collecting ducts perform three basic processes:</a:t>
            </a:r>
          </a:p>
          <a:p>
            <a:pPr marL="514350" indent="-514350">
              <a:buFont typeface="+mj-lt"/>
              <a:buAutoNum type="arabicPeriod"/>
            </a:pPr>
            <a:r>
              <a:rPr lang="en-GB" dirty="0" err="1"/>
              <a:t>glomerular</a:t>
            </a:r>
            <a:r>
              <a:rPr lang="en-GB" dirty="0"/>
              <a:t> filtration</a:t>
            </a:r>
          </a:p>
          <a:p>
            <a:pPr marL="514350" indent="-514350">
              <a:buFont typeface="+mj-lt"/>
              <a:buAutoNum type="arabicPeriod"/>
            </a:pPr>
            <a:r>
              <a:rPr lang="en-GB" dirty="0"/>
              <a:t>tubular </a:t>
            </a:r>
            <a:r>
              <a:rPr lang="en-GB" dirty="0" err="1"/>
              <a:t>reabsorption</a:t>
            </a:r>
            <a:endParaRPr lang="en-GB" dirty="0"/>
          </a:p>
          <a:p>
            <a:pPr marL="514350" indent="-514350">
              <a:buFont typeface="+mj-lt"/>
              <a:buAutoNum type="arabicPeriod"/>
            </a:pPr>
            <a:r>
              <a:rPr lang="en-GB" dirty="0"/>
              <a:t>tubular secretion</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RENAL AND GU DISEASES.</a:t>
            </a:r>
            <a:br>
              <a:rPr lang="en-GB" dirty="0"/>
            </a:br>
            <a:endParaRPr lang="en-GB" dirty="0"/>
          </a:p>
        </p:txBody>
      </p:sp>
      <p:sp>
        <p:nvSpPr>
          <p:cNvPr id="3" name="Subtitle 2"/>
          <p:cNvSpPr>
            <a:spLocks noGrp="1"/>
          </p:cNvSpPr>
          <p:nvPr>
            <p:ph type="subTitle" idx="1"/>
          </p:nvPr>
        </p:nvSpPr>
        <p:spPr/>
        <p:txBody>
          <a:bodyPr/>
          <a:lstStyle/>
          <a:p>
            <a:r>
              <a:rPr lang="en-GB" dirty="0"/>
              <a:t>BY I. KIM.</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PYELONEPHRITIS</a:t>
            </a:r>
            <a:br>
              <a:rPr lang="en-GB" dirty="0"/>
            </a:br>
            <a:endParaRPr lang="en-GB" dirty="0"/>
          </a:p>
        </p:txBody>
      </p:sp>
      <p:sp>
        <p:nvSpPr>
          <p:cNvPr id="3" name="Content Placeholder 2"/>
          <p:cNvSpPr>
            <a:spLocks noGrp="1"/>
          </p:cNvSpPr>
          <p:nvPr>
            <p:ph idx="1"/>
          </p:nvPr>
        </p:nvSpPr>
        <p:spPr/>
        <p:txBody>
          <a:bodyPr>
            <a:normAutofit fontScale="85000" lnSpcReduction="10000"/>
          </a:bodyPr>
          <a:lstStyle/>
          <a:p>
            <a:r>
              <a:rPr lang="en-US" dirty="0"/>
              <a:t>Acute </a:t>
            </a:r>
            <a:r>
              <a:rPr lang="en-US" b="1" dirty="0" err="1"/>
              <a:t>pyelonephritis</a:t>
            </a:r>
            <a:r>
              <a:rPr lang="en-US" dirty="0"/>
              <a:t> is a syndrome caused by an infection of the </a:t>
            </a:r>
            <a:r>
              <a:rPr lang="en-US" dirty="0" err="1"/>
              <a:t>pyelocaliceal</a:t>
            </a:r>
            <a:r>
              <a:rPr lang="en-US" dirty="0"/>
              <a:t> </a:t>
            </a:r>
            <a:r>
              <a:rPr lang="en-US" i="1" dirty="0"/>
              <a:t>(renal pelvis and calices)</a:t>
            </a:r>
            <a:r>
              <a:rPr lang="en-US" dirty="0"/>
              <a:t> system, producing localized flank or back pain combined with systemic symptoms such as fever, chills and prostration </a:t>
            </a:r>
            <a:r>
              <a:rPr lang="en-US" i="1" dirty="0"/>
              <a:t>(A marked loss of strength, as in exhaustion)</a:t>
            </a:r>
            <a:r>
              <a:rPr lang="en-US" dirty="0"/>
              <a:t>. </a:t>
            </a:r>
            <a:endParaRPr lang="en-GB" dirty="0"/>
          </a:p>
          <a:p>
            <a:r>
              <a:rPr lang="en-US" dirty="0"/>
              <a:t>It is a bacterial infection of the renal pelvis, tubules and interstitial tissue of one or both kidneys.</a:t>
            </a:r>
            <a:endParaRPr lang="en-GB" dirty="0"/>
          </a:p>
          <a:p>
            <a:r>
              <a:rPr lang="en-US" dirty="0"/>
              <a:t>It is accompanied by </a:t>
            </a:r>
            <a:r>
              <a:rPr lang="en-US" dirty="0" err="1"/>
              <a:t>bacteriuria</a:t>
            </a:r>
            <a:r>
              <a:rPr lang="en-US" dirty="0"/>
              <a:t>, and often by </a:t>
            </a:r>
            <a:r>
              <a:rPr lang="en-US" dirty="0" err="1"/>
              <a:t>bacteremia</a:t>
            </a:r>
            <a:r>
              <a:rPr lang="en-US" dirty="0"/>
              <a:t>, which can progress to "septic shock" and death.</a:t>
            </a:r>
            <a:endParaRPr lang="en-GB" dirty="0"/>
          </a:p>
          <a:p>
            <a:endParaRPr lang="en-GB"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TYPES</a:t>
            </a:r>
          </a:p>
        </p:txBody>
      </p:sp>
      <p:sp>
        <p:nvSpPr>
          <p:cNvPr id="3" name="Content Placeholder 2"/>
          <p:cNvSpPr>
            <a:spLocks noGrp="1"/>
          </p:cNvSpPr>
          <p:nvPr>
            <p:ph idx="1"/>
          </p:nvPr>
        </p:nvSpPr>
        <p:spPr/>
        <p:txBody>
          <a:bodyPr>
            <a:normAutofit/>
          </a:bodyPr>
          <a:lstStyle/>
          <a:p>
            <a:pPr>
              <a:buNone/>
            </a:pPr>
            <a:r>
              <a:rPr lang="en-US" b="1" dirty="0"/>
              <a:t>1) In acute </a:t>
            </a:r>
            <a:r>
              <a:rPr lang="en-US" b="1" dirty="0" err="1"/>
              <a:t>pyelonephritis</a:t>
            </a:r>
            <a:r>
              <a:rPr lang="en-US" dirty="0"/>
              <a:t>: </a:t>
            </a:r>
          </a:p>
          <a:p>
            <a:r>
              <a:rPr lang="en-US" dirty="0"/>
              <a:t>enlarged kidneys, abscesses on renal capsule, eventual tubular and </a:t>
            </a:r>
            <a:r>
              <a:rPr lang="en-US" dirty="0" err="1"/>
              <a:t>glomerula</a:t>
            </a:r>
            <a:r>
              <a:rPr lang="en-US" dirty="0"/>
              <a:t> destruction.</a:t>
            </a:r>
            <a:endParaRPr lang="en-GB" dirty="0"/>
          </a:p>
          <a:p>
            <a:pPr>
              <a:buNone/>
            </a:pPr>
            <a:endParaRPr lang="en-GB" dirty="0"/>
          </a:p>
          <a:p>
            <a:endParaRPr lang="en-GB"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pPr>
              <a:buNone/>
            </a:pPr>
            <a:r>
              <a:rPr lang="en-US" dirty="0"/>
              <a:t>2) </a:t>
            </a:r>
            <a:r>
              <a:rPr lang="en-US" b="1" dirty="0"/>
              <a:t>Chronic</a:t>
            </a:r>
            <a:r>
              <a:rPr lang="en-US" dirty="0"/>
              <a:t> </a:t>
            </a:r>
            <a:r>
              <a:rPr lang="en-US" b="1" dirty="0" err="1"/>
              <a:t>pyelonephritis</a:t>
            </a:r>
            <a:r>
              <a:rPr lang="en-US" dirty="0"/>
              <a:t> </a:t>
            </a:r>
          </a:p>
          <a:p>
            <a:r>
              <a:rPr lang="en-GB" dirty="0"/>
              <a:t>Result from repeated bouts of acute </a:t>
            </a:r>
            <a:r>
              <a:rPr lang="en-GB" dirty="0" err="1"/>
              <a:t>pyelonephritis</a:t>
            </a:r>
            <a:r>
              <a:rPr lang="en-GB" dirty="0"/>
              <a:t>.</a:t>
            </a:r>
            <a:endParaRPr lang="en-US" dirty="0"/>
          </a:p>
          <a:p>
            <a:r>
              <a:rPr lang="en-US" dirty="0"/>
              <a:t>Occurs due to the pathological result of progressive inflammation on the renal </a:t>
            </a:r>
            <a:r>
              <a:rPr lang="en-US" dirty="0" err="1"/>
              <a:t>interstitium</a:t>
            </a:r>
            <a:r>
              <a:rPr lang="en-US" dirty="0"/>
              <a:t> and tubules, and the radiologic diagnosis of the </a:t>
            </a:r>
            <a:r>
              <a:rPr lang="en-US" b="1" dirty="0"/>
              <a:t>renal scarring</a:t>
            </a:r>
            <a:r>
              <a:rPr lang="en-US" dirty="0"/>
              <a:t> and destructive changes in the </a:t>
            </a:r>
            <a:r>
              <a:rPr lang="en-US" dirty="0" err="1"/>
              <a:t>caliceal</a:t>
            </a:r>
            <a:r>
              <a:rPr lang="en-US" dirty="0"/>
              <a:t> system that are presumed to be caused by bacterial infection, </a:t>
            </a:r>
            <a:r>
              <a:rPr lang="en-US" dirty="0" err="1"/>
              <a:t>vesicoureteral</a:t>
            </a:r>
            <a:r>
              <a:rPr lang="en-US" dirty="0"/>
              <a:t> reflux, or both.</a:t>
            </a:r>
          </a:p>
          <a:p>
            <a:r>
              <a:rPr lang="en-US" dirty="0"/>
              <a:t>Kidneys become scarred, contracted and non-functioning.</a:t>
            </a:r>
            <a:endParaRPr lang="en-GB"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CAUSES:</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r>
              <a:rPr lang="en-US" dirty="0"/>
              <a:t>· E. coli (75%)</a:t>
            </a:r>
            <a:endParaRPr lang="en-GB" dirty="0"/>
          </a:p>
          <a:p>
            <a:r>
              <a:rPr lang="en-US" dirty="0"/>
              <a:t>· Other gram-negative rods, Proteus mirabilis, </a:t>
            </a:r>
            <a:r>
              <a:rPr lang="en-US" dirty="0" err="1"/>
              <a:t>Klebsiella</a:t>
            </a:r>
            <a:r>
              <a:rPr lang="en-US" dirty="0"/>
              <a:t> and </a:t>
            </a:r>
            <a:r>
              <a:rPr lang="en-US" dirty="0" err="1"/>
              <a:t>Enterobacter</a:t>
            </a:r>
            <a:r>
              <a:rPr lang="en-US" dirty="0"/>
              <a:t> account for 10-15%</a:t>
            </a:r>
            <a:endParaRPr lang="en-GB" dirty="0"/>
          </a:p>
          <a:p>
            <a:r>
              <a:rPr lang="en-US" dirty="0"/>
              <a:t>· </a:t>
            </a:r>
            <a:r>
              <a:rPr lang="en-US" dirty="0" err="1"/>
              <a:t>Enterococcus</a:t>
            </a:r>
            <a:endParaRPr lang="en-GB" dirty="0"/>
          </a:p>
          <a:p>
            <a:r>
              <a:rPr lang="en-US" dirty="0"/>
              <a:t>· Staphylococcus epidermis, </a:t>
            </a:r>
            <a:r>
              <a:rPr lang="en-US" dirty="0" err="1"/>
              <a:t>saprophyticus</a:t>
            </a:r>
            <a:r>
              <a:rPr lang="en-US" dirty="0"/>
              <a:t> (number two cause in young women) and </a:t>
            </a:r>
            <a:r>
              <a:rPr lang="en-US" dirty="0" err="1"/>
              <a:t>aureus</a:t>
            </a:r>
            <a:endParaRPr lang="en-GB" dirty="0"/>
          </a:p>
          <a:p>
            <a:r>
              <a:rPr lang="en-US" dirty="0"/>
              <a:t>· </a:t>
            </a:r>
            <a:r>
              <a:rPr lang="en-US" dirty="0" err="1"/>
              <a:t>Leptospira</a:t>
            </a:r>
            <a:endParaRPr lang="en-GB" dirty="0"/>
          </a:p>
          <a:p>
            <a:r>
              <a:rPr lang="en-US" dirty="0"/>
              <a:t>· Salmonella </a:t>
            </a:r>
            <a:r>
              <a:rPr lang="en-US" dirty="0" err="1"/>
              <a:t>typhi</a:t>
            </a:r>
            <a:endParaRPr lang="en-GB" dirty="0"/>
          </a:p>
          <a:p>
            <a:r>
              <a:rPr lang="en-US" dirty="0"/>
              <a:t>· </a:t>
            </a:r>
            <a:r>
              <a:rPr lang="en-US" dirty="0" err="1"/>
              <a:t>Mycoplasma</a:t>
            </a:r>
            <a:endParaRPr lang="en-GB" dirty="0"/>
          </a:p>
          <a:p>
            <a:endParaRPr lang="en-GB"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a:t>
            </a:r>
          </a:p>
        </p:txBody>
      </p:sp>
      <p:sp>
        <p:nvSpPr>
          <p:cNvPr id="3" name="Content Placeholder 2"/>
          <p:cNvSpPr>
            <a:spLocks noGrp="1"/>
          </p:cNvSpPr>
          <p:nvPr>
            <p:ph idx="1"/>
          </p:nvPr>
        </p:nvSpPr>
        <p:spPr/>
        <p:txBody>
          <a:bodyPr/>
          <a:lstStyle/>
          <a:p>
            <a:pPr>
              <a:buFont typeface="Wingdings" pitchFamily="2" charset="2"/>
              <a:buChar char="ü"/>
            </a:pPr>
            <a:r>
              <a:rPr lang="en-US" dirty="0"/>
              <a:t>Underlying urinary tract abnormalities</a:t>
            </a:r>
            <a:endParaRPr lang="en-GB" dirty="0"/>
          </a:p>
          <a:p>
            <a:pPr>
              <a:buFont typeface="Wingdings" pitchFamily="2" charset="2"/>
              <a:buChar char="ü"/>
            </a:pPr>
            <a:r>
              <a:rPr lang="en-US" dirty="0"/>
              <a:t>· Indwelling catheter</a:t>
            </a:r>
            <a:endParaRPr lang="en-GB" dirty="0"/>
          </a:p>
          <a:p>
            <a:pPr>
              <a:buFont typeface="Wingdings" pitchFamily="2" charset="2"/>
              <a:buChar char="ü"/>
            </a:pPr>
            <a:r>
              <a:rPr lang="en-US" dirty="0"/>
              <a:t>· </a:t>
            </a:r>
            <a:r>
              <a:rPr lang="en-US" dirty="0" err="1"/>
              <a:t>Nephrolithiasis</a:t>
            </a:r>
            <a:endParaRPr lang="en-GB" dirty="0"/>
          </a:p>
          <a:p>
            <a:pPr>
              <a:buFont typeface="Wingdings" pitchFamily="2" charset="2"/>
              <a:buChar char="ü"/>
            </a:pPr>
            <a:r>
              <a:rPr lang="en-US" dirty="0"/>
              <a:t>· Diabetes mellitus</a:t>
            </a:r>
            <a:endParaRPr lang="en-GB" dirty="0"/>
          </a:p>
          <a:p>
            <a:pPr>
              <a:buFont typeface="Wingdings" pitchFamily="2" charset="2"/>
              <a:buChar char="ü"/>
            </a:pPr>
            <a:r>
              <a:rPr lang="en-US" dirty="0"/>
              <a:t>· </a:t>
            </a:r>
            <a:r>
              <a:rPr lang="en-US" dirty="0" err="1"/>
              <a:t>Immunocompromised</a:t>
            </a:r>
            <a:r>
              <a:rPr lang="en-US" dirty="0"/>
              <a:t> conditions</a:t>
            </a:r>
            <a:endParaRPr lang="en-GB" dirty="0"/>
          </a:p>
          <a:p>
            <a:pPr>
              <a:buFont typeface="Wingdings" pitchFamily="2" charset="2"/>
              <a:buChar char="ü"/>
            </a:pPr>
            <a:r>
              <a:rPr lang="en-US" dirty="0"/>
              <a:t>· Elderly, institutionalized women </a:t>
            </a:r>
            <a:endParaRPr lang="en-GB" dirty="0"/>
          </a:p>
          <a:p>
            <a:endParaRPr lang="en-GB"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 </a:t>
            </a:r>
          </a:p>
        </p:txBody>
      </p:sp>
      <p:sp>
        <p:nvSpPr>
          <p:cNvPr id="3" name="Content Placeholder 2"/>
          <p:cNvSpPr>
            <a:spLocks noGrp="1"/>
          </p:cNvSpPr>
          <p:nvPr>
            <p:ph idx="1"/>
          </p:nvPr>
        </p:nvSpPr>
        <p:spPr/>
        <p:txBody>
          <a:bodyPr/>
          <a:lstStyle/>
          <a:p>
            <a:pPr>
              <a:buFont typeface="Wingdings" pitchFamily="2" charset="2"/>
              <a:buChar char="ü"/>
            </a:pPr>
            <a:r>
              <a:rPr lang="en-US" dirty="0"/>
              <a:t>· Acute </a:t>
            </a:r>
            <a:r>
              <a:rPr lang="en-US" dirty="0" err="1"/>
              <a:t>pyelonephritis</a:t>
            </a:r>
            <a:r>
              <a:rPr lang="en-US" dirty="0"/>
              <a:t>  for chronic</a:t>
            </a:r>
            <a:endParaRPr lang="en-GB" dirty="0"/>
          </a:p>
          <a:p>
            <a:pPr>
              <a:buFont typeface="Wingdings" pitchFamily="2" charset="2"/>
              <a:buChar char="ü"/>
            </a:pPr>
            <a:r>
              <a:rPr lang="en-US" dirty="0"/>
              <a:t>· Prostatic enlargement</a:t>
            </a:r>
            <a:endParaRPr lang="en-GB" dirty="0"/>
          </a:p>
          <a:p>
            <a:pPr>
              <a:buFont typeface="Wingdings" pitchFamily="2" charset="2"/>
              <a:buChar char="ü"/>
            </a:pPr>
            <a:r>
              <a:rPr lang="en-US" dirty="0"/>
              <a:t>· Recent urinary tract instrumentation</a:t>
            </a:r>
            <a:endParaRPr lang="en-GB" dirty="0"/>
          </a:p>
          <a:p>
            <a:pPr>
              <a:buFont typeface="Wingdings" pitchFamily="2" charset="2"/>
              <a:buChar char="ü"/>
            </a:pPr>
            <a:r>
              <a:rPr lang="en-US" dirty="0"/>
              <a:t>· Childhood UTI</a:t>
            </a:r>
            <a:endParaRPr lang="en-GB" dirty="0"/>
          </a:p>
          <a:p>
            <a:pPr>
              <a:buFont typeface="Wingdings" pitchFamily="2" charset="2"/>
              <a:buChar char="ü"/>
            </a:pPr>
            <a:r>
              <a:rPr lang="en-US" dirty="0"/>
              <a:t>· Symptoms longer than 7 days at presentation</a:t>
            </a:r>
            <a:endParaRPr lang="en-GB" dirty="0"/>
          </a:p>
          <a:p>
            <a:endParaRPr lang="en-GB" dirty="0"/>
          </a:p>
          <a:p>
            <a:endParaRPr lang="en-GB"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Pathophysiology</a:t>
            </a:r>
            <a:br>
              <a:rPr lang="en-GB" dirty="0"/>
            </a:br>
            <a:endParaRPr lang="en-GB" dirty="0"/>
          </a:p>
        </p:txBody>
      </p:sp>
      <p:sp>
        <p:nvSpPr>
          <p:cNvPr id="3" name="Content Placeholder 2"/>
          <p:cNvSpPr>
            <a:spLocks noGrp="1"/>
          </p:cNvSpPr>
          <p:nvPr>
            <p:ph idx="1"/>
          </p:nvPr>
        </p:nvSpPr>
        <p:spPr/>
        <p:txBody>
          <a:bodyPr/>
          <a:lstStyle/>
          <a:p>
            <a:r>
              <a:rPr lang="en-US" dirty="0"/>
              <a:t>Bacterial ascends from bladder or from systemic circulation in to the kidneys causing inflammation of the renal tissue and impairment in function. </a:t>
            </a:r>
          </a:p>
          <a:p>
            <a:r>
              <a:rPr lang="en-US" dirty="0"/>
              <a:t>Persistent inflammation leads to massive scarring of renal tissue leading to renal failure. </a:t>
            </a:r>
            <a:endParaRPr lang="en-GB" dirty="0"/>
          </a:p>
          <a:p>
            <a:endParaRPr lang="en-GB" dirty="0"/>
          </a:p>
          <a:p>
            <a:endParaRPr lang="en-GB"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SIGNS AND SYMPTOMS:</a:t>
            </a:r>
            <a:br>
              <a:rPr lang="en-GB" dirty="0"/>
            </a:br>
            <a:endParaRPr lang="en-GB" dirty="0"/>
          </a:p>
        </p:txBody>
      </p:sp>
      <p:sp>
        <p:nvSpPr>
          <p:cNvPr id="3" name="Content Placeholder 2"/>
          <p:cNvSpPr>
            <a:spLocks noGrp="1"/>
          </p:cNvSpPr>
          <p:nvPr>
            <p:ph idx="1"/>
          </p:nvPr>
        </p:nvSpPr>
        <p:spPr>
          <a:xfrm>
            <a:off x="467544" y="1628800"/>
            <a:ext cx="8229600" cy="4525963"/>
          </a:xfrm>
        </p:spPr>
        <p:txBody>
          <a:bodyPr>
            <a:normAutofit lnSpcReduction="10000"/>
          </a:bodyPr>
          <a:lstStyle/>
          <a:p>
            <a:r>
              <a:rPr lang="en-US" b="1" dirty="0"/>
              <a:t>· IN ADULTS</a:t>
            </a:r>
            <a:endParaRPr lang="en-GB" b="1" dirty="0"/>
          </a:p>
          <a:p>
            <a:pPr>
              <a:buFont typeface="Wingdings" pitchFamily="2" charset="2"/>
              <a:buChar char="ü"/>
            </a:pPr>
            <a:r>
              <a:rPr lang="en-US" dirty="0"/>
              <a:t> Fever; above 38.5°C</a:t>
            </a:r>
            <a:endParaRPr lang="en-GB" dirty="0"/>
          </a:p>
          <a:p>
            <a:pPr>
              <a:buFont typeface="Wingdings" pitchFamily="2" charset="2"/>
              <a:buChar char="ü"/>
            </a:pPr>
            <a:r>
              <a:rPr lang="en-US" dirty="0"/>
              <a:t> Chills</a:t>
            </a:r>
            <a:endParaRPr lang="en-GB" dirty="0"/>
          </a:p>
          <a:p>
            <a:pPr>
              <a:buFont typeface="Wingdings" pitchFamily="2" charset="2"/>
              <a:buChar char="ü"/>
            </a:pPr>
            <a:r>
              <a:rPr lang="en-US" dirty="0"/>
              <a:t> Unilateral vs. bilateral pain in the lumbar flank area</a:t>
            </a:r>
            <a:endParaRPr lang="en-GB" dirty="0"/>
          </a:p>
          <a:p>
            <a:pPr>
              <a:buFont typeface="Wingdings" pitchFamily="2" charset="2"/>
              <a:buChar char="ü"/>
            </a:pPr>
            <a:r>
              <a:rPr lang="en-US" dirty="0"/>
              <a:t> Malaise</a:t>
            </a:r>
            <a:endParaRPr lang="en-GB" dirty="0"/>
          </a:p>
          <a:p>
            <a:pPr>
              <a:buFont typeface="Wingdings" pitchFamily="2" charset="2"/>
              <a:buChar char="ü"/>
            </a:pPr>
            <a:r>
              <a:rPr lang="en-US" dirty="0"/>
              <a:t> </a:t>
            </a:r>
            <a:r>
              <a:rPr lang="en-US" dirty="0" err="1"/>
              <a:t>Myalgia</a:t>
            </a:r>
            <a:endParaRPr lang="en-GB" dirty="0"/>
          </a:p>
          <a:p>
            <a:pPr>
              <a:buFont typeface="Wingdings" pitchFamily="2" charset="2"/>
              <a:buChar char="ü"/>
            </a:pPr>
            <a:r>
              <a:rPr lang="en-US" dirty="0"/>
              <a:t> Anorexia</a:t>
            </a:r>
            <a:endParaRPr lang="en-GB" dirty="0"/>
          </a:p>
          <a:p>
            <a:endParaRPr lang="en-GB"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a:t> Nausea</a:t>
            </a:r>
            <a:r>
              <a:rPr lang="en-GB" dirty="0"/>
              <a:t> &amp; </a:t>
            </a:r>
            <a:r>
              <a:rPr lang="en-US" dirty="0"/>
              <a:t>Vomiting</a:t>
            </a:r>
            <a:endParaRPr lang="en-GB" dirty="0"/>
          </a:p>
          <a:p>
            <a:pPr>
              <a:buFont typeface="Wingdings" pitchFamily="2" charset="2"/>
              <a:buChar char="ü"/>
            </a:pPr>
            <a:r>
              <a:rPr lang="en-US" dirty="0"/>
              <a:t> Diarrhea</a:t>
            </a:r>
            <a:endParaRPr lang="en-GB" dirty="0"/>
          </a:p>
          <a:p>
            <a:pPr>
              <a:buFont typeface="Wingdings" pitchFamily="2" charset="2"/>
              <a:buChar char="ü"/>
            </a:pPr>
            <a:r>
              <a:rPr lang="en-US" dirty="0"/>
              <a:t> Headache</a:t>
            </a:r>
            <a:endParaRPr lang="en-GB" dirty="0"/>
          </a:p>
          <a:p>
            <a:pPr>
              <a:buFont typeface="Wingdings" pitchFamily="2" charset="2"/>
              <a:buChar char="ü"/>
            </a:pPr>
            <a:r>
              <a:rPr lang="en-US" dirty="0"/>
              <a:t>  </a:t>
            </a:r>
            <a:r>
              <a:rPr lang="en-US" dirty="0" err="1"/>
              <a:t>Dysuria</a:t>
            </a:r>
            <a:endParaRPr lang="en-GB" dirty="0"/>
          </a:p>
          <a:p>
            <a:pPr>
              <a:buFont typeface="Wingdings" pitchFamily="2" charset="2"/>
              <a:buChar char="ü"/>
            </a:pPr>
            <a:r>
              <a:rPr lang="en-US" dirty="0"/>
              <a:t>  Frequency</a:t>
            </a:r>
            <a:endParaRPr lang="en-GB" dirty="0"/>
          </a:p>
          <a:p>
            <a:pPr>
              <a:buFont typeface="Wingdings" pitchFamily="2" charset="2"/>
              <a:buChar char="ü"/>
            </a:pPr>
            <a:r>
              <a:rPr lang="en-US" dirty="0"/>
              <a:t>  Urgency</a:t>
            </a:r>
            <a:endParaRPr lang="en-GB" dirty="0"/>
          </a:p>
          <a:p>
            <a:pPr>
              <a:buFont typeface="Wingdings" pitchFamily="2" charset="2"/>
              <a:buChar char="ü"/>
            </a:pPr>
            <a:r>
              <a:rPr lang="en-US" dirty="0"/>
              <a:t>  </a:t>
            </a:r>
            <a:r>
              <a:rPr lang="en-US" dirty="0" err="1"/>
              <a:t>Suprapubic</a:t>
            </a:r>
            <a:r>
              <a:rPr lang="en-US" dirty="0"/>
              <a:t> discomfort</a:t>
            </a:r>
            <a:endParaRPr lang="en-GB" dirty="0"/>
          </a:p>
          <a:p>
            <a:pPr>
              <a:buFont typeface="Wingdings" pitchFamily="2" charset="2"/>
              <a:buChar char="ü"/>
            </a:pPr>
            <a:r>
              <a:rPr lang="en-US" dirty="0"/>
              <a:t>  Flank pain on palpation</a:t>
            </a:r>
            <a:endParaRPr lang="en-GB" dirty="0"/>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i="1" dirty="0"/>
              <a:t>1.Glomerular filtration. </a:t>
            </a:r>
          </a:p>
          <a:p>
            <a:r>
              <a:rPr lang="en-GB" i="1" dirty="0"/>
              <a:t>In the first step of urine production, </a:t>
            </a:r>
            <a:r>
              <a:rPr lang="en-GB" dirty="0"/>
              <a:t>water and most solutes in blood plasma move across the wall of </a:t>
            </a:r>
            <a:r>
              <a:rPr lang="en-GB" dirty="0" err="1"/>
              <a:t>glomerular</a:t>
            </a:r>
            <a:r>
              <a:rPr lang="en-GB" dirty="0"/>
              <a:t> capillaries, where they are filtered and move into the </a:t>
            </a:r>
            <a:r>
              <a:rPr lang="en-GB" dirty="0" err="1"/>
              <a:t>glomerular</a:t>
            </a:r>
            <a:r>
              <a:rPr lang="en-GB" dirty="0"/>
              <a:t> capsule and then into the renal tubule.</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en-US" dirty="0"/>
              <a:t> IN INFANTS AND CHILDREN</a:t>
            </a:r>
            <a:endParaRPr lang="en-GB" dirty="0"/>
          </a:p>
          <a:p>
            <a:pPr>
              <a:buFont typeface="Wingdings" pitchFamily="2" charset="2"/>
              <a:buChar char="ü"/>
            </a:pPr>
            <a:r>
              <a:rPr lang="en-US" dirty="0"/>
              <a:t> Sepsis</a:t>
            </a:r>
            <a:endParaRPr lang="en-GB" dirty="0"/>
          </a:p>
          <a:p>
            <a:pPr>
              <a:buFont typeface="Wingdings" pitchFamily="2" charset="2"/>
              <a:buChar char="ü"/>
            </a:pPr>
            <a:r>
              <a:rPr lang="en-US" dirty="0"/>
              <a:t> Fever</a:t>
            </a:r>
            <a:endParaRPr lang="en-GB" dirty="0"/>
          </a:p>
          <a:p>
            <a:pPr>
              <a:buFont typeface="Wingdings" pitchFamily="2" charset="2"/>
              <a:buChar char="ü"/>
            </a:pPr>
            <a:r>
              <a:rPr lang="en-US" dirty="0"/>
              <a:t> Irritability</a:t>
            </a:r>
            <a:endParaRPr lang="en-GB" dirty="0"/>
          </a:p>
          <a:p>
            <a:pPr>
              <a:buFont typeface="Wingdings" pitchFamily="2" charset="2"/>
              <a:buChar char="ü"/>
            </a:pPr>
            <a:r>
              <a:rPr lang="en-US" dirty="0"/>
              <a:t> Poor skin perfusion</a:t>
            </a:r>
            <a:endParaRPr lang="en-GB" dirty="0"/>
          </a:p>
          <a:p>
            <a:pPr>
              <a:buFont typeface="Wingdings" pitchFamily="2" charset="2"/>
              <a:buChar char="ü"/>
            </a:pPr>
            <a:r>
              <a:rPr lang="en-US" dirty="0"/>
              <a:t> Inadequate weight gain or weight loss</a:t>
            </a:r>
            <a:endParaRPr lang="en-GB" dirty="0"/>
          </a:p>
          <a:p>
            <a:endParaRPr lang="en-GB" dirty="0"/>
          </a:p>
          <a:p>
            <a:r>
              <a:rPr lang="en-US" dirty="0"/>
              <a:t> </a:t>
            </a:r>
            <a:endParaRPr lang="en-GB" dirty="0"/>
          </a:p>
          <a:p>
            <a:endParaRPr lang="en-GB"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 Infants And Children cont,</a:t>
            </a:r>
            <a:br>
              <a:rPr lang="en-US" dirty="0"/>
            </a:br>
            <a:endParaRPr lang="en-GB" dirty="0"/>
          </a:p>
        </p:txBody>
      </p:sp>
      <p:sp>
        <p:nvSpPr>
          <p:cNvPr id="3" name="Content Placeholder 2"/>
          <p:cNvSpPr>
            <a:spLocks noGrp="1"/>
          </p:cNvSpPr>
          <p:nvPr>
            <p:ph idx="1"/>
          </p:nvPr>
        </p:nvSpPr>
        <p:spPr/>
        <p:txBody>
          <a:bodyPr/>
          <a:lstStyle/>
          <a:p>
            <a:pPr>
              <a:buFont typeface="Wingdings" pitchFamily="2" charset="2"/>
              <a:buChar char="ü"/>
            </a:pPr>
            <a:r>
              <a:rPr lang="en-US" dirty="0"/>
              <a:t>Jaundice to gray skin color</a:t>
            </a:r>
            <a:endParaRPr lang="en-GB" dirty="0"/>
          </a:p>
          <a:p>
            <a:pPr>
              <a:buFont typeface="Wingdings" pitchFamily="2" charset="2"/>
              <a:buChar char="ü"/>
            </a:pPr>
            <a:r>
              <a:rPr lang="en-US" dirty="0"/>
              <a:t> Flank mass</a:t>
            </a:r>
            <a:endParaRPr lang="en-GB" dirty="0"/>
          </a:p>
          <a:p>
            <a:pPr>
              <a:buFont typeface="Wingdings" pitchFamily="2" charset="2"/>
              <a:buChar char="ü"/>
            </a:pPr>
            <a:r>
              <a:rPr lang="en-US" dirty="0"/>
              <a:t> Enuresis</a:t>
            </a:r>
            <a:endParaRPr lang="en-GB" dirty="0"/>
          </a:p>
          <a:p>
            <a:pPr>
              <a:buFont typeface="Wingdings" pitchFamily="2" charset="2"/>
              <a:buChar char="ü"/>
            </a:pPr>
            <a:r>
              <a:rPr lang="en-US" dirty="0"/>
              <a:t> Vaginal discharge, </a:t>
            </a:r>
            <a:r>
              <a:rPr lang="en-US" dirty="0" err="1"/>
              <a:t>vulval</a:t>
            </a:r>
            <a:r>
              <a:rPr lang="en-US" dirty="0"/>
              <a:t> soreness or </a:t>
            </a:r>
            <a:r>
              <a:rPr lang="en-US" dirty="0" err="1"/>
              <a:t>pruritus</a:t>
            </a:r>
            <a:r>
              <a:rPr lang="en-US" dirty="0"/>
              <a:t> in girls</a:t>
            </a:r>
            <a:endParaRPr lang="en-GB" dirty="0"/>
          </a:p>
          <a:p>
            <a:pPr>
              <a:buFont typeface="Wingdings" pitchFamily="2" charset="2"/>
              <a:buChar char="ü"/>
            </a:pPr>
            <a:r>
              <a:rPr lang="en-US" dirty="0"/>
              <a:t> Gastrointestinal symptoms</a:t>
            </a:r>
            <a:endParaRPr lang="en-GB"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DIAGNOSIS</a:t>
            </a:r>
          </a:p>
        </p:txBody>
      </p:sp>
      <p:sp>
        <p:nvSpPr>
          <p:cNvPr id="3" name="Content Placeholder 2"/>
          <p:cNvSpPr>
            <a:spLocks noGrp="1"/>
          </p:cNvSpPr>
          <p:nvPr>
            <p:ph idx="1"/>
          </p:nvPr>
        </p:nvSpPr>
        <p:spPr>
          <a:xfrm>
            <a:off x="467544" y="1628800"/>
            <a:ext cx="8229600" cy="4525963"/>
          </a:xfrm>
        </p:spPr>
        <p:txBody>
          <a:bodyPr>
            <a:normAutofit fontScale="77500" lnSpcReduction="20000"/>
          </a:bodyPr>
          <a:lstStyle/>
          <a:p>
            <a:pPr>
              <a:buFont typeface="Wingdings" pitchFamily="2" charset="2"/>
              <a:buChar char="q"/>
            </a:pPr>
            <a:r>
              <a:rPr lang="en-US" dirty="0"/>
              <a:t>History and physical examination.</a:t>
            </a:r>
          </a:p>
          <a:p>
            <a:pPr>
              <a:buFont typeface="Wingdings" pitchFamily="2" charset="2"/>
              <a:buChar char="q"/>
            </a:pPr>
            <a:r>
              <a:rPr lang="en-US" dirty="0"/>
              <a:t>LABORATORY:</a:t>
            </a:r>
            <a:endParaRPr lang="en-GB" dirty="0"/>
          </a:p>
          <a:p>
            <a:pPr>
              <a:buFont typeface="Wingdings" pitchFamily="2" charset="2"/>
              <a:buChar char="ü"/>
            </a:pPr>
            <a:r>
              <a:rPr lang="en-US" dirty="0"/>
              <a:t> Urine culture and sensitivities</a:t>
            </a:r>
            <a:endParaRPr lang="en-GB" dirty="0"/>
          </a:p>
          <a:p>
            <a:pPr>
              <a:buFont typeface="Wingdings" pitchFamily="2" charset="2"/>
              <a:buChar char="ü"/>
            </a:pPr>
            <a:r>
              <a:rPr lang="en-US" dirty="0"/>
              <a:t> Urine gram stain</a:t>
            </a:r>
          </a:p>
          <a:p>
            <a:pPr>
              <a:buFont typeface="Wingdings" pitchFamily="2" charset="2"/>
              <a:buChar char="ü"/>
            </a:pPr>
            <a:r>
              <a:rPr lang="en-US" dirty="0"/>
              <a:t>Urinalysis</a:t>
            </a:r>
          </a:p>
          <a:p>
            <a:pPr>
              <a:buFont typeface="Wingdings" pitchFamily="2" charset="2"/>
              <a:buChar char="ü"/>
            </a:pPr>
            <a:r>
              <a:rPr lang="en-US" dirty="0"/>
              <a:t>Blood culture(s)</a:t>
            </a:r>
            <a:endParaRPr lang="en-GB" dirty="0"/>
          </a:p>
          <a:p>
            <a:pPr>
              <a:buNone/>
            </a:pPr>
            <a:r>
              <a:rPr lang="en-US" u="sng" dirty="0"/>
              <a:t>Findings</a:t>
            </a:r>
          </a:p>
          <a:p>
            <a:r>
              <a:rPr lang="en-US" dirty="0"/>
              <a:t> </a:t>
            </a:r>
            <a:r>
              <a:rPr lang="en-US" dirty="0" err="1"/>
              <a:t>Pyuria</a:t>
            </a:r>
            <a:endParaRPr lang="en-GB" dirty="0"/>
          </a:p>
          <a:p>
            <a:r>
              <a:rPr lang="en-US" dirty="0"/>
              <a:t>· Leukocyte casts</a:t>
            </a:r>
            <a:endParaRPr lang="en-GB" dirty="0"/>
          </a:p>
          <a:p>
            <a:r>
              <a:rPr lang="en-US" dirty="0"/>
              <a:t>· </a:t>
            </a:r>
            <a:r>
              <a:rPr lang="en-US" dirty="0" err="1"/>
              <a:t>Hematuria</a:t>
            </a:r>
            <a:r>
              <a:rPr lang="en-US" dirty="0"/>
              <a:t> and mild </a:t>
            </a:r>
            <a:r>
              <a:rPr lang="en-US" dirty="0" err="1"/>
              <a:t>proteinuria</a:t>
            </a:r>
            <a:endParaRPr lang="en-GB" dirty="0"/>
          </a:p>
          <a:p>
            <a:r>
              <a:rPr lang="en-US" dirty="0"/>
              <a:t>· </a:t>
            </a:r>
            <a:r>
              <a:rPr lang="en-US" dirty="0" err="1"/>
              <a:t>Leukocytosis</a:t>
            </a:r>
            <a:endParaRPr lang="en-GB" dirty="0"/>
          </a:p>
          <a:p>
            <a:endParaRPr lang="en-GB"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DX cont,</a:t>
            </a:r>
          </a:p>
        </p:txBody>
      </p:sp>
      <p:sp>
        <p:nvSpPr>
          <p:cNvPr id="3" name="Content Placeholder 2"/>
          <p:cNvSpPr>
            <a:spLocks noGrp="1"/>
          </p:cNvSpPr>
          <p:nvPr>
            <p:ph idx="1"/>
          </p:nvPr>
        </p:nvSpPr>
        <p:spPr/>
        <p:txBody>
          <a:bodyPr/>
          <a:lstStyle/>
          <a:p>
            <a:pPr>
              <a:buNone/>
            </a:pPr>
            <a:r>
              <a:rPr lang="en-US" dirty="0"/>
              <a:t>· If febrile for longer than 72 hours or if obstruction/anatomic abnormality suspected</a:t>
            </a:r>
            <a:endParaRPr lang="en-GB" dirty="0"/>
          </a:p>
          <a:p>
            <a:pPr>
              <a:buFont typeface="Wingdings" pitchFamily="2" charset="2"/>
              <a:buChar char="ü"/>
            </a:pPr>
            <a:r>
              <a:rPr lang="en-US" dirty="0"/>
              <a:t> </a:t>
            </a:r>
            <a:r>
              <a:rPr lang="en-US" dirty="0" err="1"/>
              <a:t>Cystoscopy</a:t>
            </a:r>
            <a:r>
              <a:rPr lang="en-US" dirty="0"/>
              <a:t> with </a:t>
            </a:r>
            <a:r>
              <a:rPr lang="en-US" dirty="0" err="1"/>
              <a:t>ureteral</a:t>
            </a:r>
            <a:r>
              <a:rPr lang="en-US" dirty="0"/>
              <a:t> catheterization</a:t>
            </a:r>
            <a:endParaRPr lang="en-GB" dirty="0"/>
          </a:p>
          <a:p>
            <a:pPr>
              <a:buFont typeface="Wingdings" pitchFamily="2" charset="2"/>
              <a:buChar char="ü"/>
            </a:pPr>
            <a:r>
              <a:rPr lang="en-US" dirty="0"/>
              <a:t> Contrast-enhanced computed tomography (CT) Scan.</a:t>
            </a:r>
          </a:p>
          <a:p>
            <a:pPr>
              <a:buFont typeface="Wingdings" pitchFamily="2" charset="2"/>
              <a:buChar char="ü"/>
            </a:pPr>
            <a:r>
              <a:rPr lang="en-US" dirty="0"/>
              <a:t> Ultrasound</a:t>
            </a:r>
            <a:endParaRPr lang="en-GB" dirty="0"/>
          </a:p>
          <a:p>
            <a:pPr>
              <a:buFont typeface="Wingdings" pitchFamily="2" charset="2"/>
              <a:buChar char="ü"/>
            </a:pPr>
            <a:r>
              <a:rPr lang="en-US" dirty="0"/>
              <a:t>Intravenous </a:t>
            </a:r>
            <a:r>
              <a:rPr lang="en-US" dirty="0" err="1"/>
              <a:t>pyelogram</a:t>
            </a:r>
            <a:r>
              <a:rPr lang="en-US" dirty="0"/>
              <a:t> (IVP)</a:t>
            </a:r>
          </a:p>
          <a:p>
            <a:pPr>
              <a:buNone/>
            </a:pPr>
            <a:endParaRPr lang="en-GB" dirty="0"/>
          </a:p>
          <a:p>
            <a:endParaRPr lang="en-GB"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a:t>
            </a:r>
          </a:p>
        </p:txBody>
      </p:sp>
      <p:sp>
        <p:nvSpPr>
          <p:cNvPr id="3" name="Content Placeholder 2"/>
          <p:cNvSpPr>
            <a:spLocks noGrp="1"/>
          </p:cNvSpPr>
          <p:nvPr>
            <p:ph idx="1"/>
          </p:nvPr>
        </p:nvSpPr>
        <p:spPr/>
        <p:txBody>
          <a:bodyPr>
            <a:normAutofit lnSpcReduction="10000"/>
          </a:bodyPr>
          <a:lstStyle/>
          <a:p>
            <a:pPr>
              <a:buNone/>
            </a:pPr>
            <a:r>
              <a:rPr lang="en-US" dirty="0"/>
              <a:t> APPROPRIATE HEALTH CARE: </a:t>
            </a:r>
            <a:endParaRPr lang="en-GB" dirty="0"/>
          </a:p>
          <a:p>
            <a:r>
              <a:rPr lang="en-US" dirty="0"/>
              <a:t> </a:t>
            </a:r>
            <a:r>
              <a:rPr lang="en-US" b="1" dirty="0"/>
              <a:t>Outpatient therapy </a:t>
            </a:r>
            <a:r>
              <a:rPr lang="en-US" dirty="0"/>
              <a:t>if mild to moderate illness (not pregnant, no nausea or vomiting; fever and pain not severe)</a:t>
            </a:r>
            <a:endParaRPr lang="en-GB" dirty="0"/>
          </a:p>
          <a:p>
            <a:r>
              <a:rPr lang="en-US" b="1" dirty="0"/>
              <a:t>Inpatient therapy </a:t>
            </a:r>
            <a:r>
              <a:rPr lang="en-US" dirty="0"/>
              <a:t>for severe illness (pregnant, high fevers, severe pain, marked debility, intractable vomiting, possible </a:t>
            </a:r>
            <a:r>
              <a:rPr lang="en-US" dirty="0" err="1"/>
              <a:t>urosepsis-pyuria</a:t>
            </a:r>
            <a:r>
              <a:rPr lang="en-US" dirty="0"/>
              <a:t>)</a:t>
            </a:r>
            <a:endParaRPr lang="en-GB" dirty="0"/>
          </a:p>
          <a:p>
            <a:r>
              <a:rPr lang="en-US" dirty="0"/>
              <a:t> </a:t>
            </a:r>
            <a:endParaRPr lang="en-GB" dirty="0"/>
          </a:p>
          <a:p>
            <a:endParaRPr lang="en-GB"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 cont,</a:t>
            </a:r>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ü"/>
            </a:pPr>
            <a:r>
              <a:rPr lang="en-US" dirty="0"/>
              <a:t>Intravenous fluids when needed</a:t>
            </a:r>
          </a:p>
          <a:p>
            <a:r>
              <a:rPr lang="en-US" dirty="0"/>
              <a:t>Encourage fluid oral fluids </a:t>
            </a:r>
          </a:p>
          <a:p>
            <a:r>
              <a:rPr lang="en-GB" dirty="0"/>
              <a:t>Hydration helps facilitate “flushing” of the urinary tract and reduces pain and discomfort.</a:t>
            </a:r>
            <a:endParaRPr lang="en-US" dirty="0"/>
          </a:p>
          <a:p>
            <a:r>
              <a:rPr lang="en-GB" dirty="0"/>
              <a:t>Fluid intake and output are carefully measured and recorded. </a:t>
            </a:r>
          </a:p>
          <a:p>
            <a:r>
              <a:rPr lang="en-GB" dirty="0"/>
              <a:t>Unless contraindicated, 3 to 4 L of fluids per day is encouraged to dilute the urine, decrease burning on urination, and prevent dehydration. </a:t>
            </a:r>
          </a:p>
          <a:p>
            <a:r>
              <a:rPr lang="en-GB" dirty="0"/>
              <a:t>Monitor patient’s temperature every 4 hours and administers antipyretic and antibiotic agents as prescribed. </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 cont,</a:t>
            </a:r>
          </a:p>
        </p:txBody>
      </p:sp>
      <p:sp>
        <p:nvSpPr>
          <p:cNvPr id="3" name="Content Placeholder 2"/>
          <p:cNvSpPr>
            <a:spLocks noGrp="1"/>
          </p:cNvSpPr>
          <p:nvPr>
            <p:ph idx="1"/>
          </p:nvPr>
        </p:nvSpPr>
        <p:spPr/>
        <p:txBody>
          <a:bodyPr>
            <a:normAutofit fontScale="85000" lnSpcReduction="20000"/>
          </a:bodyPr>
          <a:lstStyle/>
          <a:p>
            <a:r>
              <a:rPr lang="en-US" dirty="0"/>
              <a:t>Broad-spectrum antibiotics  based on C/S results </a:t>
            </a:r>
            <a:r>
              <a:rPr lang="en-US" dirty="0" err="1"/>
              <a:t>eg</a:t>
            </a:r>
            <a:r>
              <a:rPr lang="en-US" dirty="0"/>
              <a:t> </a:t>
            </a:r>
            <a:r>
              <a:rPr lang="en-US" dirty="0" err="1"/>
              <a:t>Cefotaxime</a:t>
            </a:r>
            <a:r>
              <a:rPr lang="en-US" dirty="0"/>
              <a:t> ,</a:t>
            </a:r>
            <a:r>
              <a:rPr lang="en-US" dirty="0" err="1"/>
              <a:t>Ceftriaxone</a:t>
            </a:r>
            <a:r>
              <a:rPr lang="en-US" dirty="0"/>
              <a:t> , </a:t>
            </a:r>
            <a:r>
              <a:rPr lang="en-US" dirty="0" err="1"/>
              <a:t>Cefoxitin</a:t>
            </a:r>
            <a:r>
              <a:rPr lang="en-US" dirty="0"/>
              <a:t> ,Ciprofloxacin</a:t>
            </a:r>
          </a:p>
          <a:p>
            <a:r>
              <a:rPr lang="en-GB" dirty="0"/>
              <a:t>a 2-wks course of antibiotics is recommended coz renal </a:t>
            </a:r>
            <a:r>
              <a:rPr lang="en-GB" dirty="0" err="1"/>
              <a:t>parenchymal</a:t>
            </a:r>
            <a:r>
              <a:rPr lang="en-GB" dirty="0"/>
              <a:t> disease is more difficult to eradicate than mucosal bladder infections.</a:t>
            </a:r>
            <a:r>
              <a:rPr lang="en-US" dirty="0"/>
              <a:t> </a:t>
            </a:r>
            <a:endParaRPr lang="en-GB" dirty="0"/>
          </a:p>
          <a:p>
            <a:r>
              <a:rPr lang="en-GB" dirty="0"/>
              <a:t>In chronic </a:t>
            </a:r>
            <a:r>
              <a:rPr lang="en-GB" dirty="0" err="1"/>
              <a:t>pyelonephritis</a:t>
            </a:r>
            <a:r>
              <a:rPr lang="en-GB" dirty="0"/>
              <a:t> Long-term use of prophylactic antimicrobial therapy may help limit recurrence of infections and renal scarring.</a:t>
            </a:r>
          </a:p>
          <a:p>
            <a:r>
              <a:rPr lang="en-GB" dirty="0"/>
              <a:t>Careful monitoring of renal function coz impaired renal function alters the excretion of antimicrobial agents , especially if the medications are potentially toxic to the kidneys.</a:t>
            </a:r>
          </a:p>
          <a:p>
            <a:endParaRPr lang="en-GB"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Font typeface="Wingdings" pitchFamily="2" charset="2"/>
              <a:buChar char="ü"/>
            </a:pPr>
            <a:r>
              <a:rPr lang="en-US" dirty="0"/>
              <a:t>Analgesics and antipyretics</a:t>
            </a:r>
            <a:r>
              <a:rPr lang="en-GB" dirty="0"/>
              <a:t> </a:t>
            </a:r>
            <a:r>
              <a:rPr lang="en-GB" dirty="0" err="1"/>
              <a:t>eg</a:t>
            </a:r>
            <a:r>
              <a:rPr lang="en-US" dirty="0"/>
              <a:t> Urinary analgesics (e.g., </a:t>
            </a:r>
            <a:r>
              <a:rPr lang="en-US" dirty="0" err="1"/>
              <a:t>phenazopyridine</a:t>
            </a:r>
            <a:r>
              <a:rPr lang="en-US" dirty="0"/>
              <a:t> 200 mg P.O </a:t>
            </a:r>
            <a:r>
              <a:rPr lang="en-US" dirty="0" err="1"/>
              <a:t>tid</a:t>
            </a:r>
            <a:r>
              <a:rPr lang="en-US" dirty="0"/>
              <a:t>) for severe </a:t>
            </a:r>
            <a:r>
              <a:rPr lang="en-US" dirty="0" err="1"/>
              <a:t>dysuria</a:t>
            </a:r>
            <a:endParaRPr lang="en-GB" dirty="0"/>
          </a:p>
          <a:p>
            <a:pPr>
              <a:buFont typeface="Wingdings" pitchFamily="2" charset="2"/>
              <a:buChar char="ü"/>
            </a:pPr>
            <a:r>
              <a:rPr lang="en-US" dirty="0"/>
              <a:t> </a:t>
            </a:r>
            <a:r>
              <a:rPr lang="en-US" b="1" dirty="0"/>
              <a:t>Surgical Measures:</a:t>
            </a:r>
            <a:r>
              <a:rPr lang="en-US" dirty="0"/>
              <a:t> </a:t>
            </a:r>
            <a:endParaRPr lang="en-GB" dirty="0"/>
          </a:p>
          <a:p>
            <a:r>
              <a:rPr lang="en-US" dirty="0" err="1"/>
              <a:t>Percutaneous</a:t>
            </a:r>
            <a:r>
              <a:rPr lang="en-US" dirty="0"/>
              <a:t> drainage of abscess if necessary </a:t>
            </a:r>
            <a:endParaRPr lang="en-GB" dirty="0"/>
          </a:p>
          <a:p>
            <a:endParaRPr lang="en-GB"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pPr>
              <a:buNone/>
            </a:pPr>
            <a:r>
              <a:rPr lang="en-GB" b="1" dirty="0"/>
              <a:t>Patient teaching </a:t>
            </a:r>
          </a:p>
          <a:p>
            <a:r>
              <a:rPr lang="en-GB" dirty="0"/>
              <a:t>It focuses on prevention of further infection by:</a:t>
            </a:r>
          </a:p>
          <a:p>
            <a:pPr>
              <a:buFont typeface="Wingdings" pitchFamily="2" charset="2"/>
              <a:buChar char="ü"/>
            </a:pPr>
            <a:r>
              <a:rPr lang="en-GB" dirty="0"/>
              <a:t>consuming adequate fluids</a:t>
            </a:r>
          </a:p>
          <a:p>
            <a:pPr>
              <a:buFont typeface="Wingdings" pitchFamily="2" charset="2"/>
              <a:buChar char="ü"/>
            </a:pPr>
            <a:r>
              <a:rPr lang="en-GB" dirty="0"/>
              <a:t>emptying the bladder regularly</a:t>
            </a:r>
          </a:p>
          <a:p>
            <a:pPr>
              <a:buFont typeface="Wingdings" pitchFamily="2" charset="2"/>
              <a:buChar char="ü"/>
            </a:pPr>
            <a:r>
              <a:rPr lang="en-GB" dirty="0"/>
              <a:t>performing recommended </a:t>
            </a:r>
            <a:r>
              <a:rPr lang="en-GB" dirty="0" err="1"/>
              <a:t>perineal</a:t>
            </a:r>
            <a:r>
              <a:rPr lang="en-GB" dirty="0"/>
              <a:t> hygiene. </a:t>
            </a:r>
          </a:p>
          <a:p>
            <a:pPr>
              <a:buFont typeface="Wingdings" pitchFamily="2" charset="2"/>
              <a:buChar char="ü"/>
            </a:pPr>
            <a:r>
              <a:rPr lang="en-GB" dirty="0"/>
              <a:t>The importance of taking antimicrobial as prescribed.</a:t>
            </a:r>
          </a:p>
          <a:p>
            <a:pPr>
              <a:buFont typeface="Wingdings" pitchFamily="2" charset="2"/>
              <a:buChar char="ü"/>
            </a:pPr>
            <a:r>
              <a:rPr lang="en-GB" dirty="0"/>
              <a:t>Follow-up appointments adherence.</a:t>
            </a:r>
          </a:p>
          <a:p>
            <a:endParaRPr lang="en-GB"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 cont,</a:t>
            </a:r>
          </a:p>
        </p:txBody>
      </p:sp>
      <p:sp>
        <p:nvSpPr>
          <p:cNvPr id="3" name="Content Placeholder 2"/>
          <p:cNvSpPr>
            <a:spLocks noGrp="1"/>
          </p:cNvSpPr>
          <p:nvPr>
            <p:ph idx="1"/>
          </p:nvPr>
        </p:nvSpPr>
        <p:spPr/>
        <p:txBody>
          <a:bodyPr>
            <a:normAutofit fontScale="85000" lnSpcReduction="20000"/>
          </a:bodyPr>
          <a:lstStyle/>
          <a:p>
            <a:r>
              <a:rPr lang="en-US" b="1" dirty="0"/>
              <a:t>PATIENT MONITORING:</a:t>
            </a:r>
            <a:endParaRPr lang="en-GB" dirty="0"/>
          </a:p>
          <a:p>
            <a:r>
              <a:rPr lang="en-US" dirty="0"/>
              <a:t>· Response within 48 hours (95% of patients): discharge on oral agent after patient is </a:t>
            </a:r>
            <a:r>
              <a:rPr lang="en-US" dirty="0" err="1"/>
              <a:t>afebrile</a:t>
            </a:r>
            <a:r>
              <a:rPr lang="en-US" dirty="0"/>
              <a:t> for 48 hours to complete 2 weeks</a:t>
            </a:r>
            <a:endParaRPr lang="en-GB" dirty="0"/>
          </a:p>
          <a:p>
            <a:r>
              <a:rPr lang="en-US" dirty="0"/>
              <a:t>· No response within 48 hours (5% of patients): reevaluate, review cultures; CT , IVP or ultrasound; adjust therapy as needed; may need urological consultant· </a:t>
            </a:r>
          </a:p>
          <a:p>
            <a:r>
              <a:rPr lang="en-US" dirty="0"/>
              <a:t>All patients: </a:t>
            </a:r>
            <a:endParaRPr lang="en-GB" dirty="0"/>
          </a:p>
          <a:p>
            <a:pPr lvl="0"/>
            <a:r>
              <a:rPr lang="en-US" dirty="0"/>
              <a:t>follow-up urine analysis I to 2 weeks after completing therapy; if persistent </a:t>
            </a:r>
            <a:r>
              <a:rPr lang="en-US" dirty="0" err="1"/>
              <a:t>hematuria</a:t>
            </a:r>
            <a:r>
              <a:rPr lang="en-US" dirty="0"/>
              <a:t> despite eradication of infection, refer for urologic evaluation</a:t>
            </a:r>
            <a:endParaRPr lang="en-GB" dirty="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1512</TotalTime>
  <Words>6148</Words>
  <Application>Microsoft Office PowerPoint</Application>
  <PresentationFormat>On-screen Show (4:3)</PresentationFormat>
  <Paragraphs>653</Paragraphs>
  <Slides>118</Slides>
  <Notes>0</Notes>
  <HiddenSlides>0</HiddenSlides>
  <MMClips>0</MMClips>
  <ScaleCrop>false</ScaleCrop>
  <HeadingPairs>
    <vt:vector size="4" baseType="variant">
      <vt:variant>
        <vt:lpstr>Theme</vt:lpstr>
      </vt:variant>
      <vt:variant>
        <vt:i4>1</vt:i4>
      </vt:variant>
      <vt:variant>
        <vt:lpstr>Slide Titles</vt:lpstr>
      </vt:variant>
      <vt:variant>
        <vt:i4>118</vt:i4>
      </vt:variant>
    </vt:vector>
  </HeadingPairs>
  <TitlesOfParts>
    <vt:vector size="119" baseType="lpstr">
      <vt:lpstr>Office Theme</vt:lpstr>
      <vt:lpstr>RENAL AND GENITO-URINARYDISEASES </vt:lpstr>
      <vt:lpstr>OVER VIEW OF A/P URINARY SYSTEM</vt:lpstr>
      <vt:lpstr>PowerPoint Presentation</vt:lpstr>
      <vt:lpstr>PowerPoint Presentation</vt:lpstr>
      <vt:lpstr>PowerPoint Presentation</vt:lpstr>
      <vt:lpstr> THE KIDNEY </vt:lpstr>
      <vt:lpstr>KIDNEY HORMONES</vt:lpstr>
      <vt:lpstr>RENAL PHYSIOLOGY OVER VIEW</vt:lpstr>
      <vt:lpstr>PowerPoint Presentation</vt:lpstr>
      <vt:lpstr>PowerPoint Presentation</vt:lpstr>
      <vt:lpstr>PowerPoint Presentation</vt:lpstr>
      <vt:lpstr>Summary A/P</vt:lpstr>
      <vt:lpstr>PowerPoint Presentation</vt:lpstr>
      <vt:lpstr>PowerPoint Presentation</vt:lpstr>
      <vt:lpstr>PowerPoint Presentation</vt:lpstr>
      <vt:lpstr>INVESTIGATION OF RENAL AND URINARY TRACT DISEASE  </vt:lpstr>
      <vt:lpstr>PowerPoint Presentation</vt:lpstr>
      <vt:lpstr>GLOMERULAR FILTRATION RATE (GFR)</vt:lpstr>
      <vt:lpstr>PowerPoint Presentation</vt:lpstr>
      <vt:lpstr>PowerPoint Presentation</vt:lpstr>
      <vt:lpstr>PowerPoint Presentation</vt:lpstr>
      <vt:lpstr>Ultrasonography (general) </vt:lpstr>
      <vt:lpstr>General U/S cont...</vt:lpstr>
      <vt:lpstr>Bladder Ultrasonography </vt:lpstr>
      <vt:lpstr>Bladder u/s cont...</vt:lpstr>
      <vt:lpstr>CT-SCAN &amp; MRI-SCAN or IMAGING </vt:lpstr>
      <vt:lpstr>CT AND MRI CONT..</vt:lpstr>
      <vt:lpstr>NUCLEAR SCANS</vt:lpstr>
      <vt:lpstr>NUCLEAR SCANS cont..</vt:lpstr>
      <vt:lpstr>NUCLEAR SCANS cont..</vt:lpstr>
      <vt:lpstr>INTRAVENOUS UROGRAPHY</vt:lpstr>
      <vt:lpstr> Intravenous Urography Cont,  </vt:lpstr>
      <vt:lpstr>Intravenous Urography Cont,</vt:lpstr>
      <vt:lpstr> Intravenous Urography Cont, </vt:lpstr>
      <vt:lpstr> ANTEGRADE AND RETROGRADE UROGRAPHY </vt:lpstr>
      <vt:lpstr> Antegrade And Retrograde Urography Cont.. </vt:lpstr>
      <vt:lpstr>Antegrade And Retrograde Urography Cont..</vt:lpstr>
      <vt:lpstr> CYSTOGRAPHY </vt:lpstr>
      <vt:lpstr>PowerPoint Presentation</vt:lpstr>
      <vt:lpstr>PowerPoint Presentation</vt:lpstr>
      <vt:lpstr>RENAL ANGIOGRAPHY cont,</vt:lpstr>
      <vt:lpstr>RENAL ANGIOGRAPHY cont,</vt:lpstr>
      <vt:lpstr>PowerPoint Presentation</vt:lpstr>
      <vt:lpstr>PowerPoint Presentation</vt:lpstr>
      <vt:lpstr>Biopsy cont,</vt:lpstr>
      <vt:lpstr>PowerPoint Presentation</vt:lpstr>
      <vt:lpstr>Kidney biopsy cont,</vt:lpstr>
      <vt:lpstr>PowerPoint Presentation</vt:lpstr>
      <vt:lpstr> THE URINE </vt:lpstr>
      <vt:lpstr>Urine cont,</vt:lpstr>
      <vt:lpstr>Urine cont,</vt:lpstr>
      <vt:lpstr>Urine cont,</vt:lpstr>
      <vt:lpstr>Colour of urine cont,</vt:lpstr>
      <vt:lpstr>  SPECIFIC GRAVITY  </vt:lpstr>
      <vt:lpstr>PowerPoint Presentation</vt:lpstr>
      <vt:lpstr>PowerPoint Presentation</vt:lpstr>
      <vt:lpstr>PowerPoint Presentation</vt:lpstr>
      <vt:lpstr> Osmolality </vt:lpstr>
      <vt:lpstr>Osmolality cont,</vt:lpstr>
      <vt:lpstr>PowerPoint Presentation</vt:lpstr>
      <vt:lpstr> HEMATURIA cont.. </vt:lpstr>
      <vt:lpstr>HEMATURIA cont.. </vt:lpstr>
      <vt:lpstr>PowerPoint Presentation</vt:lpstr>
      <vt:lpstr>Proteinuria cont, </vt:lpstr>
      <vt:lpstr>Proteinuria cont, </vt:lpstr>
      <vt:lpstr>Proteinuria cont, </vt:lpstr>
      <vt:lpstr>Summary of Abnormal Constituents in Urine</vt:lpstr>
      <vt:lpstr>Summary of Abnormal Constituents in Urine cont,</vt:lpstr>
      <vt:lpstr>Summary of Abnormal Constituents in Urine cont,</vt:lpstr>
      <vt:lpstr>Summary of Abnormal Constituents in Urine cont,</vt:lpstr>
      <vt:lpstr>Summary of Abnormal Constituents in Urine cont,</vt:lpstr>
      <vt:lpstr>Summary of Abnormal Constituents in Urine cont,</vt:lpstr>
      <vt:lpstr>Summary of Abnormal Constituents in Urine cont,</vt:lpstr>
      <vt:lpstr>Summary of Abnormal Constituents in Urine cont,</vt:lpstr>
      <vt:lpstr>Symptoms and Signs Renal &amp; GU conditions (general) </vt:lpstr>
      <vt:lpstr>PowerPoint Presentation</vt:lpstr>
      <vt:lpstr>PowerPoint Presentation</vt:lpstr>
      <vt:lpstr>PowerPoint Presentation</vt:lpstr>
      <vt:lpstr>PowerPoint Presentation</vt:lpstr>
      <vt:lpstr>RENAL AND GU DISEASES. </vt:lpstr>
      <vt:lpstr> PYELONEPHRITIS </vt:lpstr>
      <vt:lpstr>TYPES</vt:lpstr>
      <vt:lpstr>PowerPoint Presentation</vt:lpstr>
      <vt:lpstr>CAUSES: </vt:lpstr>
      <vt:lpstr>Risk factors</vt:lpstr>
      <vt:lpstr>Risk factors </vt:lpstr>
      <vt:lpstr>Pathophysiology </vt:lpstr>
      <vt:lpstr>SIGNS AND SYMPTOMS: </vt:lpstr>
      <vt:lpstr>PowerPoint Presentation</vt:lpstr>
      <vt:lpstr>PowerPoint Presentation</vt:lpstr>
      <vt:lpstr>In Infants And Children cont, </vt:lpstr>
      <vt:lpstr>DIAGNOSIS</vt:lpstr>
      <vt:lpstr>DX cont,</vt:lpstr>
      <vt:lpstr>MANAGEMENT</vt:lpstr>
      <vt:lpstr>Management cont,</vt:lpstr>
      <vt:lpstr>Management cont,</vt:lpstr>
      <vt:lpstr>PowerPoint Presentation</vt:lpstr>
      <vt:lpstr>PowerPoint Presentation</vt:lpstr>
      <vt:lpstr>Management cont,</vt:lpstr>
      <vt:lpstr>Pyelonephritis cont,</vt:lpstr>
      <vt:lpstr>RENAL FAILURE</vt:lpstr>
      <vt:lpstr>ACUTE RENAL FAILURE(ARF) </vt:lpstr>
      <vt:lpstr>PowerPoint Presentation</vt:lpstr>
      <vt:lpstr>PowerPoint Presentation</vt:lpstr>
      <vt:lpstr>categories &amp; Etiology ARF </vt:lpstr>
      <vt:lpstr>1. Prerenal </vt:lpstr>
      <vt:lpstr>Causes prerenal cont,</vt:lpstr>
      <vt:lpstr>PowerPoint Presentation</vt:lpstr>
      <vt:lpstr>2. Intrarenal (Intrinsic or parenchymal)  CAUSES</vt:lpstr>
      <vt:lpstr>PowerPoint Presentation</vt:lpstr>
      <vt:lpstr>3. Post-renal causes  </vt:lpstr>
      <vt:lpstr>Phases of ARF: </vt:lpstr>
      <vt:lpstr>PowerPoint Presentation</vt:lpstr>
      <vt:lpstr>PowerPoint Presentation</vt:lpstr>
      <vt:lpstr>PowerPoint Presentation</vt:lpstr>
      <vt:lpstr>Clinical manifestation ARF </vt:lpstr>
      <vt:lpstr>DIAGNOSIS</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RENAL AND GENITO-URINARYDISEASES</dc:title>
  <dc:creator>suter</dc:creator>
  <cp:lastModifiedBy>Unknown User</cp:lastModifiedBy>
  <cp:revision>123</cp:revision>
  <dcterms:created xsi:type="dcterms:W3CDTF">2015-02-02T14:30:19Z</dcterms:created>
  <dcterms:modified xsi:type="dcterms:W3CDTF">2020-06-24T09:43:11Z</dcterms:modified>
</cp:coreProperties>
</file>