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1"/>
  </p:notesMasterIdLst>
  <p:sldIdLst>
    <p:sldId id="256" r:id="rId2"/>
    <p:sldId id="469" r:id="rId3"/>
    <p:sldId id="463" r:id="rId4"/>
    <p:sldId id="468" r:id="rId5"/>
    <p:sldId id="464" r:id="rId6"/>
    <p:sldId id="465" r:id="rId7"/>
    <p:sldId id="466" r:id="rId8"/>
    <p:sldId id="467" r:id="rId9"/>
    <p:sldId id="444" r:id="rId10"/>
    <p:sldId id="261" r:id="rId11"/>
    <p:sldId id="262" r:id="rId12"/>
    <p:sldId id="263" r:id="rId13"/>
    <p:sldId id="264" r:id="rId14"/>
    <p:sldId id="266" r:id="rId15"/>
    <p:sldId id="306" r:id="rId16"/>
    <p:sldId id="307" r:id="rId17"/>
    <p:sldId id="308" r:id="rId18"/>
    <p:sldId id="309" r:id="rId19"/>
    <p:sldId id="310" r:id="rId20"/>
    <p:sldId id="311" r:id="rId21"/>
    <p:sldId id="317" r:id="rId22"/>
    <p:sldId id="312" r:id="rId23"/>
    <p:sldId id="313" r:id="rId24"/>
    <p:sldId id="267" r:id="rId25"/>
    <p:sldId id="423" r:id="rId26"/>
    <p:sldId id="424" r:id="rId27"/>
    <p:sldId id="425" r:id="rId28"/>
    <p:sldId id="426" r:id="rId29"/>
    <p:sldId id="427" r:id="rId30"/>
    <p:sldId id="430" r:id="rId31"/>
    <p:sldId id="431" r:id="rId32"/>
    <p:sldId id="432" r:id="rId33"/>
    <p:sldId id="433" r:id="rId34"/>
    <p:sldId id="434" r:id="rId35"/>
    <p:sldId id="452" r:id="rId36"/>
    <p:sldId id="435" r:id="rId37"/>
    <p:sldId id="436" r:id="rId38"/>
    <p:sldId id="437" r:id="rId39"/>
    <p:sldId id="438" r:id="rId40"/>
    <p:sldId id="439" r:id="rId41"/>
    <p:sldId id="440" r:id="rId42"/>
    <p:sldId id="445" r:id="rId43"/>
    <p:sldId id="446" r:id="rId44"/>
    <p:sldId id="447" r:id="rId45"/>
    <p:sldId id="448" r:id="rId46"/>
    <p:sldId id="449" r:id="rId47"/>
    <p:sldId id="450" r:id="rId48"/>
    <p:sldId id="451" r:id="rId49"/>
    <p:sldId id="453" r:id="rId50"/>
    <p:sldId id="454" r:id="rId51"/>
    <p:sldId id="455" r:id="rId52"/>
    <p:sldId id="456" r:id="rId53"/>
    <p:sldId id="457" r:id="rId54"/>
    <p:sldId id="458" r:id="rId55"/>
    <p:sldId id="429" r:id="rId56"/>
    <p:sldId id="428" r:id="rId57"/>
    <p:sldId id="269" r:id="rId58"/>
    <p:sldId id="270" r:id="rId59"/>
    <p:sldId id="271" r:id="rId60"/>
    <p:sldId id="272" r:id="rId61"/>
    <p:sldId id="273" r:id="rId62"/>
    <p:sldId id="274" r:id="rId63"/>
    <p:sldId id="422" r:id="rId64"/>
    <p:sldId id="275" r:id="rId65"/>
    <p:sldId id="276" r:id="rId66"/>
    <p:sldId id="277" r:id="rId67"/>
    <p:sldId id="278" r:id="rId68"/>
    <p:sldId id="279" r:id="rId69"/>
    <p:sldId id="280" r:id="rId70"/>
    <p:sldId id="330" r:id="rId71"/>
    <p:sldId id="281" r:id="rId72"/>
    <p:sldId id="319" r:id="rId73"/>
    <p:sldId id="331" r:id="rId74"/>
    <p:sldId id="332" r:id="rId75"/>
    <p:sldId id="329" r:id="rId76"/>
    <p:sldId id="282" r:id="rId77"/>
    <p:sldId id="333" r:id="rId78"/>
    <p:sldId id="334" r:id="rId79"/>
    <p:sldId id="459" r:id="rId80"/>
    <p:sldId id="335" r:id="rId81"/>
    <p:sldId id="345" r:id="rId82"/>
    <p:sldId id="336" r:id="rId83"/>
    <p:sldId id="337" r:id="rId84"/>
    <p:sldId id="346" r:id="rId85"/>
    <p:sldId id="347" r:id="rId86"/>
    <p:sldId id="338" r:id="rId87"/>
    <p:sldId id="320" r:id="rId88"/>
    <p:sldId id="327" r:id="rId89"/>
    <p:sldId id="348" r:id="rId90"/>
    <p:sldId id="283" r:id="rId91"/>
    <p:sldId id="284" r:id="rId92"/>
    <p:sldId id="285" r:id="rId93"/>
    <p:sldId id="286" r:id="rId94"/>
    <p:sldId id="350" r:id="rId95"/>
    <p:sldId id="351" r:id="rId96"/>
    <p:sldId id="352" r:id="rId97"/>
    <p:sldId id="288" r:id="rId98"/>
    <p:sldId id="289" r:id="rId99"/>
    <p:sldId id="290" r:id="rId100"/>
    <p:sldId id="353" r:id="rId101"/>
    <p:sldId id="291" r:id="rId102"/>
    <p:sldId id="292" r:id="rId103"/>
    <p:sldId id="293" r:id="rId104"/>
    <p:sldId id="294" r:id="rId105"/>
    <p:sldId id="295" r:id="rId106"/>
    <p:sldId id="296" r:id="rId107"/>
    <p:sldId id="297" r:id="rId108"/>
    <p:sldId id="298" r:id="rId109"/>
    <p:sldId id="299" r:id="rId110"/>
    <p:sldId id="354" r:id="rId111"/>
    <p:sldId id="300" r:id="rId112"/>
    <p:sldId id="301" r:id="rId113"/>
    <p:sldId id="460" r:id="rId114"/>
    <p:sldId id="302" r:id="rId115"/>
    <p:sldId id="303" r:id="rId116"/>
    <p:sldId id="384" r:id="rId117"/>
    <p:sldId id="441" r:id="rId118"/>
    <p:sldId id="385" r:id="rId119"/>
    <p:sldId id="442" r:id="rId120"/>
    <p:sldId id="304" r:id="rId121"/>
    <p:sldId id="373" r:id="rId122"/>
    <p:sldId id="305" r:id="rId123"/>
    <p:sldId id="355" r:id="rId124"/>
    <p:sldId id="356" r:id="rId125"/>
    <p:sldId id="357" r:id="rId126"/>
    <p:sldId id="358" r:id="rId127"/>
    <p:sldId id="359" r:id="rId128"/>
    <p:sldId id="360" r:id="rId129"/>
    <p:sldId id="361" r:id="rId130"/>
    <p:sldId id="362" r:id="rId131"/>
    <p:sldId id="363" r:id="rId132"/>
    <p:sldId id="364" r:id="rId133"/>
    <p:sldId id="365" r:id="rId134"/>
    <p:sldId id="366" r:id="rId135"/>
    <p:sldId id="383" r:id="rId136"/>
    <p:sldId id="367" r:id="rId137"/>
    <p:sldId id="368" r:id="rId138"/>
    <p:sldId id="369" r:id="rId139"/>
    <p:sldId id="370" r:id="rId140"/>
    <p:sldId id="371" r:id="rId141"/>
    <p:sldId id="372" r:id="rId142"/>
    <p:sldId id="374" r:id="rId143"/>
    <p:sldId id="375" r:id="rId144"/>
    <p:sldId id="376" r:id="rId145"/>
    <p:sldId id="377" r:id="rId146"/>
    <p:sldId id="378" r:id="rId147"/>
    <p:sldId id="379" r:id="rId148"/>
    <p:sldId id="443" r:id="rId149"/>
    <p:sldId id="394" r:id="rId150"/>
    <p:sldId id="386" r:id="rId151"/>
    <p:sldId id="387" r:id="rId152"/>
    <p:sldId id="388" r:id="rId153"/>
    <p:sldId id="404" r:id="rId154"/>
    <p:sldId id="389" r:id="rId155"/>
    <p:sldId id="421" r:id="rId156"/>
    <p:sldId id="390" r:id="rId157"/>
    <p:sldId id="391" r:id="rId158"/>
    <p:sldId id="392" r:id="rId159"/>
    <p:sldId id="407" r:id="rId160"/>
    <p:sldId id="393" r:id="rId161"/>
    <p:sldId id="405" r:id="rId162"/>
    <p:sldId id="395" r:id="rId163"/>
    <p:sldId id="396" r:id="rId164"/>
    <p:sldId id="397" r:id="rId165"/>
    <p:sldId id="408" r:id="rId166"/>
    <p:sldId id="418" r:id="rId167"/>
    <p:sldId id="409" r:id="rId168"/>
    <p:sldId id="461" r:id="rId169"/>
    <p:sldId id="410" r:id="rId170"/>
    <p:sldId id="411" r:id="rId171"/>
    <p:sldId id="412" r:id="rId172"/>
    <p:sldId id="413" r:id="rId173"/>
    <p:sldId id="414" r:id="rId174"/>
    <p:sldId id="415" r:id="rId175"/>
    <p:sldId id="416" r:id="rId176"/>
    <p:sldId id="417" r:id="rId177"/>
    <p:sldId id="419" r:id="rId178"/>
    <p:sldId id="380" r:id="rId179"/>
    <p:sldId id="381" r:id="rId1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5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slide" Target="slides/slide179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78CBC-9613-4B09-B192-629176170128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AC32C-1C71-44EB-9D3A-8CE5D3A92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2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C32C-1C71-44EB-9D3A-8CE5D3A929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C32C-1C71-44EB-9D3A-8CE5D3A929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3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C32C-1C71-44EB-9D3A-8CE5D3A9298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4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C32C-1C71-44EB-9D3A-8CE5D3A9298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2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C32C-1C71-44EB-9D3A-8CE5D3A9298F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8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3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7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3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8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9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7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6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7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5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BEA67-C95E-449C-903A-A932B44C899B}" type="datetimeFigureOut">
              <a:rPr lang="en-US" smtClean="0"/>
              <a:t>27-Apr-15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8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ency/article/003160.htm" TargetMode="External"/><Relationship Id="rId2" Type="http://schemas.openxmlformats.org/officeDocument/2006/relationships/hyperlink" Target="http://www.nlm.nih.gov/medlineplus/ency/article/003111.htm" TargetMode="Externa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ency/article/003138.htm" TargetMode="External"/><Relationship Id="rId2" Type="http://schemas.openxmlformats.org/officeDocument/2006/relationships/hyperlink" Target="http://www.nlm.nih.gov/medlineplus/ency/article/003139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lm.nih.gov/medlineplus/ency/article/003117.htm" TargetMode="External"/><Relationship Id="rId4" Type="http://schemas.openxmlformats.org/officeDocument/2006/relationships/hyperlink" Target="http://www.nlm.nih.gov/medlineplus/ency/article/003090.htm" TargetMode="Externa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ency/article/003582.htm" TargetMode="External"/><Relationship Id="rId2" Type="http://schemas.openxmlformats.org/officeDocument/2006/relationships/hyperlink" Target="http://www.nlm.nih.gov/medlineplus/ency/article/003579.htm" TargetMode="Externa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ency/article/003796.htm" TargetMode="External"/><Relationship Id="rId2" Type="http://schemas.openxmlformats.org/officeDocument/2006/relationships/hyperlink" Target="http://www.nlm.nih.gov/medlineplus/ency/article/003789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m.nih.gov/medlineplus/ency/article/003777.htm" TargetMode="External"/><Relationship Id="rId5" Type="http://schemas.openxmlformats.org/officeDocument/2006/relationships/hyperlink" Target="http://www.nlm.nih.gov/medlineplus/ency/article/003782.htm" TargetMode="External"/><Relationship Id="rId4" Type="http://schemas.openxmlformats.org/officeDocument/2006/relationships/hyperlink" Target="http://www.nlm.nih.gov/medlineplus/ency/article/003815.htm" TargetMode="Externa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medlineplus/ency/patientinstructions/000135.htm" TargetMode="Externa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medlineplus/ency/article/003476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medlineplus/ency/article/007113.htm" TargetMode="Externa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medlineplus/ency/article/007375.htm" TargetMode="Externa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444554-overview" TargetMode="Externa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hyperlink" Target="http://radiopaedia.org/articles/missing?article%5btitle%5d=shattered-kidney" TargetMode="Externa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.co.uk/search.asp?searchterm=RECTAL+EXAMINATION&amp;collections=PPsearch" TargetMode="External"/><Relationship Id="rId2" Type="http://schemas.openxmlformats.org/officeDocument/2006/relationships/hyperlink" Target="http://www.patient.co.uk/search.asp?searchterm=NEUROGENIC+BLADDER&amp;collections=PPsearch" TargetMode="Externa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.co.uk/search.asp?searchterm=ABDOMINAL+ULTRASOUND&amp;collections=PPsearch" TargetMode="External"/><Relationship Id="rId2" Type="http://schemas.openxmlformats.org/officeDocument/2006/relationships/hyperlink" Target="http://www.patient.co.uk/search.asp?searchterm=PROSTATE+SPECIFIC+ANTIGEN&amp;collections=PP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tient.co.uk/search.asp?searchterm=INTRAVENOUS+PYELOGRAM&amp;collections=PPsearch" TargetMode="Externa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ient.co.uk/search.asp?searchterm=GROSS+HAEMATURIA&amp;collections=PPsearch" TargetMode="Externa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ient.co.uk/doctor/benign-prostatic-hyperplasia#ref-3" TargetMode="Externa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line.com/health/ultrasoun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ency/article/003475.htm" TargetMode="External"/><Relationship Id="rId2" Type="http://schemas.openxmlformats.org/officeDocument/2006/relationships/hyperlink" Target="http://www.nlm.nih.gov/medlineplus/ency/article/003474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lm.nih.gov/medlineplus/ency/article/003610.htm" TargetMode="External"/><Relationship Id="rId4" Type="http://schemas.openxmlformats.org/officeDocument/2006/relationships/hyperlink" Target="http://www.nlm.nih.gov/medlineplus/ency/article/003611.ht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Kidney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abetes_mellitus" TargetMode="External"/><Relationship Id="rId2" Type="http://schemas.openxmlformats.org/officeDocument/2006/relationships/hyperlink" Target="http://en.wikipedia.org/wiki/Hypertension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RENAL AND GENITAL_URINARY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VANE KEMUMA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/>
            </a:r>
            <a:br>
              <a:rPr lang="en-US" b="1" dirty="0" smtClean="0">
                <a:solidFill>
                  <a:srgbClr val="FFCC00"/>
                </a:solidFill>
              </a:rPr>
            </a:br>
            <a:r>
              <a:rPr lang="en-US" b="1" dirty="0" smtClean="0">
                <a:solidFill>
                  <a:srgbClr val="FFCC00"/>
                </a:solidFill>
              </a:rPr>
              <a:t>Sphincter </a:t>
            </a:r>
            <a:r>
              <a:rPr lang="en-US" b="1" dirty="0">
                <a:solidFill>
                  <a:srgbClr val="FFCC00"/>
                </a:solidFill>
              </a:rPr>
              <a:t>Muscles on Bladder</a:t>
            </a:r>
            <a:br>
              <a:rPr lang="en-US" b="1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</a:rPr>
              <a:t>1.Internal </a:t>
            </a:r>
            <a:r>
              <a:rPr lang="en-US" dirty="0">
                <a:latin typeface="Arial" pitchFamily="34" charset="0"/>
              </a:rPr>
              <a:t>urethral sphincter: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Smooth muscle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Involuntary control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More superiorly located</a:t>
            </a:r>
          </a:p>
          <a:p>
            <a:pPr>
              <a:buFontTx/>
              <a:buChar char="•"/>
            </a:pPr>
            <a:endParaRPr lang="en-US" dirty="0">
              <a:latin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</a:rPr>
              <a:t>2.External </a:t>
            </a:r>
            <a:r>
              <a:rPr lang="en-US" dirty="0">
                <a:latin typeface="Arial" pitchFamily="34" charset="0"/>
              </a:rPr>
              <a:t>Urethral sphincter: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Skeletal muscle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Voluntary control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Posteriorly locate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1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84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44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411163">
              <a:lnSpc>
                <a:spcPct val="90000"/>
              </a:lnSpc>
              <a:buFontTx/>
              <a:buNone/>
            </a:pPr>
            <a:r>
              <a:rPr lang="en-US" b="1" u="sng" dirty="0"/>
              <a:t>Advantage of PD.</a:t>
            </a:r>
          </a:p>
          <a:p>
            <a:pPr marL="547688" indent="-411163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Relatively simple and inexpensive.</a:t>
            </a:r>
          </a:p>
          <a:p>
            <a:pPr marL="547688" indent="-411163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Can be performed by unskilled person</a:t>
            </a:r>
          </a:p>
        </p:txBody>
      </p:sp>
    </p:spTree>
    <p:extLst>
      <p:ext uri="{BB962C8B-B14F-4D97-AF65-F5344CB8AC3E}">
        <p14:creationId xmlns:p14="http://schemas.microsoft.com/office/powerpoint/2010/main" val="24659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u="sng" dirty="0"/>
              <a:t>Disadvantages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Contraindicated in the presence of abdominal trauma, abdominal sepsis or post abdominal surgery.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Presence of dialysate fluid in the peritoneum can cause abdominal distension and resist diaphragmatic movement.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pPr marL="547688" indent="-411163">
              <a:buFont typeface="Wingdings" pitchFamily="2" charset="2"/>
              <a:buChar char="Ø"/>
            </a:pPr>
            <a:r>
              <a:rPr lang="en-US" dirty="0"/>
              <a:t>Can cause </a:t>
            </a:r>
            <a:r>
              <a:rPr lang="en-US" dirty="0" smtClean="0"/>
              <a:t>uremia </a:t>
            </a:r>
            <a:r>
              <a:rPr lang="en-US" dirty="0"/>
              <a:t>especially in catabolic pts.</a:t>
            </a:r>
          </a:p>
          <a:p>
            <a:pPr marL="547688" indent="-411163">
              <a:buFont typeface="Wingdings" pitchFamily="2" charset="2"/>
              <a:buChar char="Ø"/>
            </a:pPr>
            <a:r>
              <a:rPr lang="en-US" dirty="0"/>
              <a:t>Proteins can be lost across peritoneum causing difficulty in maintaining positive nitrogen balance.</a:t>
            </a:r>
          </a:p>
          <a:p>
            <a:pPr marL="547688" indent="-411163">
              <a:buFont typeface="Wingdings" pitchFamily="2" charset="2"/>
              <a:buChar char="Ø"/>
            </a:pPr>
            <a:r>
              <a:rPr lang="en-US" dirty="0"/>
              <a:t>Increased risk of peritonitis.</a:t>
            </a:r>
          </a:p>
          <a:p>
            <a:pPr marL="547688" indent="-411163">
              <a:buFontTx/>
              <a:buNone/>
            </a:pPr>
            <a:r>
              <a:rPr lang="en-US" b="1" i="1" dirty="0"/>
              <a:t>Nursing interventions.</a:t>
            </a:r>
          </a:p>
          <a:p>
            <a:pPr marL="547688" indent="-411163">
              <a:buFont typeface="Wingdings" pitchFamily="2" charset="2"/>
              <a:buChar char="Ø"/>
            </a:pPr>
            <a:r>
              <a:rPr lang="en-US" dirty="0"/>
              <a:t>Peritoneal dialysate fluid must be warmed prior to infusion to prevent hypothermia.</a:t>
            </a:r>
          </a:p>
          <a:p>
            <a:pPr marL="547688" indent="-411163">
              <a:buFont typeface="Wingdings" pitchFamily="2" charset="2"/>
              <a:buChar char="Ø"/>
            </a:pPr>
            <a:r>
              <a:rPr lang="en-US" dirty="0"/>
              <a:t>Monitor blood glucose levels regularly.</a:t>
            </a:r>
          </a:p>
          <a:p>
            <a:pPr marL="547688" indent="-411163">
              <a:buFont typeface="Wingdings" pitchFamily="2" charset="2"/>
              <a:buChar char="Ø"/>
            </a:pPr>
            <a:r>
              <a:rPr lang="en-US" dirty="0"/>
              <a:t>Add potassium (2-4mmol) to the dialysate to regulate body potassium.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8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COMPLICATIONS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peritonitis</a:t>
            </a:r>
            <a:r>
              <a:rPr lang="en-US" dirty="0"/>
              <a:t>.</a:t>
            </a:r>
          </a:p>
          <a:p>
            <a:pPr marL="650875" indent="-51435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Leads to weight gain and a change in appearance from distended abdomen.</a:t>
            </a:r>
          </a:p>
          <a:p>
            <a:pPr marL="650875" indent="-51435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 Diarrhea or constipation.</a:t>
            </a:r>
          </a:p>
          <a:p>
            <a:pPr marL="650875" indent="-51435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Pleural effusion leading to difficulty in</a:t>
            </a:r>
          </a:p>
          <a:p>
            <a:pPr marL="650875" indent="-514350"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7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Intestinal perforation during placement.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Bleeding.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Delayed gastric emptying leading to nausea, vomiting , fullness or discomfort.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Metabolic hypokalemia.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812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????????????????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??????????????????????????????????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TUBERCULOSIS OF THE KIDNEYS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In the kidneys, when multiple granuloma form at the site of metastatic foci, they are typically bilateral, cortical, and adjacent to the glomeruli</a:t>
            </a:r>
            <a:r>
              <a:rPr lang="en-US" dirty="0" smtClean="0"/>
              <a:t>,</a:t>
            </a:r>
          </a:p>
          <a:p>
            <a:r>
              <a:rPr lang="en-US" dirty="0" smtClean="0"/>
              <a:t>They </a:t>
            </a:r>
            <a:r>
              <a:rPr lang="en-US" dirty="0"/>
              <a:t>may remain inactive for decades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Although both kidneys are seeded, clinically significant disease, which is caused by capillary rupture and delivery of proliferating bacilli into the proximal </a:t>
            </a:r>
            <a:r>
              <a:rPr lang="en-US" dirty="0" smtClean="0"/>
              <a:t>tubules </a:t>
            </a:r>
            <a:r>
              <a:rPr lang="en-US" dirty="0"/>
              <a:t>usually develops in only one kidney.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8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Growing </a:t>
            </a:r>
            <a:r>
              <a:rPr lang="en-US" dirty="0"/>
              <a:t>granuloma may erode into the </a:t>
            </a:r>
            <a:r>
              <a:rPr lang="en-US" dirty="0" err="1"/>
              <a:t>calyceal</a:t>
            </a:r>
            <a:r>
              <a:rPr lang="en-US" dirty="0"/>
              <a:t> system, spreading the bacilli to the renal pelvis, ureters, bladder, and other genitourinary organs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Depending </a:t>
            </a:r>
            <a:r>
              <a:rPr lang="en-US" dirty="0"/>
              <a:t>on the status of the patient's defense mechanisms, fibrosis and strictures may develop with chronic abscess </a:t>
            </a:r>
            <a:r>
              <a:rPr lang="en-US" dirty="0" smtClean="0"/>
              <a:t>formation.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dirty="0"/>
              <a:t>Extensive lesions can result in nonfunctioning kidneys. </a:t>
            </a:r>
          </a:p>
          <a:p>
            <a:endParaRPr lang="en-US" dirty="0" smtClean="0"/>
          </a:p>
          <a:p>
            <a:r>
              <a:rPr lang="en-US" dirty="0" smtClean="0"/>
              <a:t>Hypertension </a:t>
            </a:r>
            <a:r>
              <a:rPr lang="en-US" dirty="0"/>
              <a:t>in persons with renal tuberculosis (TB) is twice as common as it is in the general population. </a:t>
            </a:r>
            <a:endParaRPr lang="en-US" i="1" dirty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 </a:t>
            </a:r>
            <a:r>
              <a:rPr lang="en-US" dirty="0" smtClean="0"/>
              <a:t>Caused by Mycobacterium </a:t>
            </a:r>
            <a:r>
              <a:rPr lang="en-US" dirty="0"/>
              <a:t>tuberculosis,</a:t>
            </a:r>
          </a:p>
        </p:txBody>
      </p:sp>
    </p:spTree>
    <p:extLst>
      <p:ext uri="{BB962C8B-B14F-4D97-AF65-F5344CB8AC3E}">
        <p14:creationId xmlns:p14="http://schemas.microsoft.com/office/powerpoint/2010/main" val="8513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Urethra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Drains urine out of the bladder and body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Male: about 20 cm (8”) long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Female: 3-4 cm (1.5”) long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Short length is why females have more urinary tract infections than males -  ascending bacteria from stool contamination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04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results from hematological spread</a:t>
            </a:r>
          </a:p>
          <a:p>
            <a:r>
              <a:rPr lang="en-US" dirty="0" smtClean="0"/>
              <a:t>Multiple micro-abscess develop forming inactive granulomas and remain quiet for long.</a:t>
            </a:r>
          </a:p>
          <a:p>
            <a:r>
              <a:rPr lang="en-US" dirty="0" smtClean="0"/>
              <a:t>Usually there is a long latency period </a:t>
            </a:r>
            <a:r>
              <a:rPr lang="en-US" dirty="0" err="1" smtClean="0"/>
              <a:t>btn</a:t>
            </a:r>
            <a:r>
              <a:rPr lang="en-US" dirty="0" smtClean="0"/>
              <a:t> primary infection and clinical presentation which occur with compromised host immunity</a:t>
            </a:r>
          </a:p>
          <a:p>
            <a:r>
              <a:rPr lang="en-US" dirty="0" smtClean="0"/>
              <a:t>The inactive granulomas reactivate, grow and eventually spread to the calyces leading to downstream infection.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/>
              <a:t>Persons with GUTB rarely display the typical symptoms of TB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GUTB </a:t>
            </a:r>
            <a:r>
              <a:rPr lang="en-US" dirty="0"/>
              <a:t>Symptoms are generally chronic, intermittent, and </a:t>
            </a:r>
            <a:r>
              <a:rPr lang="en-US" dirty="0" smtClean="0"/>
              <a:t>nonspecific.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GUTB </a:t>
            </a:r>
            <a:r>
              <a:rPr lang="en-US" dirty="0"/>
              <a:t>often manifests as repeated urinary tract infections that do not respond to the usual antibiotics.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53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Clinical manifestations</a:t>
            </a:r>
          </a:p>
          <a:p>
            <a:r>
              <a:rPr lang="en-US" dirty="0" smtClean="0"/>
              <a:t>increased </a:t>
            </a:r>
            <a:r>
              <a:rPr lang="en-US" dirty="0"/>
              <a:t>frequency of </a:t>
            </a:r>
            <a:r>
              <a:rPr lang="en-US" dirty="0" smtClean="0"/>
              <a:t>urination</a:t>
            </a:r>
          </a:p>
          <a:p>
            <a:r>
              <a:rPr lang="en-US" dirty="0" smtClean="0"/>
              <a:t> dysuria</a:t>
            </a:r>
            <a:r>
              <a:rPr lang="en-US" dirty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flank </a:t>
            </a:r>
            <a:r>
              <a:rPr lang="en-US" dirty="0"/>
              <a:t>pain,</a:t>
            </a:r>
          </a:p>
          <a:p>
            <a:r>
              <a:rPr lang="en-US" dirty="0"/>
              <a:t> </a:t>
            </a:r>
            <a:r>
              <a:rPr lang="en-US" dirty="0" smtClean="0"/>
              <a:t>Supra pubic </a:t>
            </a:r>
            <a:r>
              <a:rPr lang="en-US" dirty="0"/>
              <a:t>pain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Blood </a:t>
            </a:r>
            <a:r>
              <a:rPr lang="en-US" dirty="0"/>
              <a:t>or pus in the </a:t>
            </a:r>
            <a:r>
              <a:rPr lang="en-US" dirty="0" smtClean="0"/>
              <a:t>urine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fever.</a:t>
            </a:r>
          </a:p>
          <a:p>
            <a:r>
              <a:rPr lang="en-US" dirty="0"/>
              <a:t> Urinary urgency is relatively uncommon unless the bladder is extensively involved.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GUTB may also present with a painful testicular swelling, perianal sinus, or genital ulcer. </a:t>
            </a:r>
          </a:p>
          <a:p>
            <a:endParaRPr lang="en-US" b="1" dirty="0" smtClean="0"/>
          </a:p>
          <a:p>
            <a:r>
              <a:rPr lang="en-US" b="1" dirty="0" smtClean="0"/>
              <a:t>N/B</a:t>
            </a:r>
            <a:r>
              <a:rPr lang="en-US" dirty="0" smtClean="0"/>
              <a:t> </a:t>
            </a:r>
            <a:r>
              <a:rPr lang="en-US" dirty="0"/>
              <a:t>Unexplained infertility in both men and women is sometimes attributable to GUTB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8946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Multi-drug treatment</a:t>
            </a:r>
          </a:p>
          <a:p>
            <a:r>
              <a:rPr lang="en-US" dirty="0" smtClean="0"/>
              <a:t>Nephrectomy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/>
              <a:t>Mgt</a:t>
            </a:r>
            <a:r>
              <a:rPr lang="en-US" dirty="0" smtClean="0"/>
              <a:t> of extra pulmonary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Modern </a:t>
            </a:r>
            <a:r>
              <a:rPr lang="en-US" dirty="0"/>
              <a:t>short-course antituberculosis drug regimens are effective in all forms of tuberculosis.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based on an initial 2-mo intensive phase </a:t>
            </a:r>
            <a:r>
              <a:rPr lang="en-US" dirty="0" smtClean="0"/>
              <a:t>of 4 </a:t>
            </a:r>
            <a:r>
              <a:rPr lang="en-US" dirty="0"/>
              <a:t>treatment </a:t>
            </a:r>
            <a:r>
              <a:rPr lang="en-US" dirty="0" smtClean="0"/>
              <a:t>drugs—</a:t>
            </a:r>
            <a:r>
              <a:rPr lang="en-US" b="1" dirty="0" smtClean="0"/>
              <a:t>rifampicin</a:t>
            </a:r>
            <a:r>
              <a:rPr lang="en-US" dirty="0"/>
              <a:t>, </a:t>
            </a:r>
            <a:r>
              <a:rPr lang="en-US" b="1" dirty="0"/>
              <a:t>isoniazid</a:t>
            </a:r>
            <a:r>
              <a:rPr lang="en-US" dirty="0"/>
              <a:t>, </a:t>
            </a:r>
            <a:r>
              <a:rPr lang="en-US" b="1" dirty="0"/>
              <a:t>pyrazinamide</a:t>
            </a:r>
            <a:r>
              <a:rPr lang="en-US" dirty="0"/>
              <a:t>, and </a:t>
            </a:r>
            <a:r>
              <a:rPr lang="en-US" b="1" dirty="0" err="1"/>
              <a:t>ethambutol</a:t>
            </a:r>
            <a:r>
              <a:rPr lang="en-US" b="1" dirty="0"/>
              <a:t> </a:t>
            </a:r>
            <a:r>
              <a:rPr lang="en-US" dirty="0"/>
              <a:t>(or streptomycin)—are </a:t>
            </a:r>
            <a:r>
              <a:rPr lang="en-US" dirty="0" smtClean="0"/>
              <a:t>given (RHZE) 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destroy almost all tubercle bacilli.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03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This is followed by a 4-mo continuation phase in which only </a:t>
            </a:r>
            <a:r>
              <a:rPr lang="en-US" b="1" dirty="0"/>
              <a:t>rifampicin</a:t>
            </a:r>
            <a:r>
              <a:rPr lang="en-US" dirty="0"/>
              <a:t> and </a:t>
            </a:r>
            <a:r>
              <a:rPr lang="en-US" b="1" dirty="0"/>
              <a:t>isoniazid </a:t>
            </a:r>
            <a:r>
              <a:rPr lang="en-US" dirty="0"/>
              <a:t>are </a:t>
            </a:r>
            <a:r>
              <a:rPr lang="en-US" dirty="0" smtClean="0"/>
              <a:t>given</a:t>
            </a:r>
            <a:r>
              <a:rPr lang="en-US" dirty="0"/>
              <a:t> </a:t>
            </a:r>
            <a:r>
              <a:rPr lang="en-US" b="1" dirty="0" smtClean="0"/>
              <a:t>(RH)</a:t>
            </a:r>
            <a:endParaRPr lang="en-US" b="1" dirty="0"/>
          </a:p>
          <a:p>
            <a:r>
              <a:rPr lang="en-US" dirty="0" smtClean="0"/>
              <a:t>Eliminating </a:t>
            </a:r>
            <a:r>
              <a:rPr lang="en-US" dirty="0"/>
              <a:t>the few </a:t>
            </a:r>
            <a:r>
              <a:rPr lang="en-US" dirty="0" smtClean="0"/>
              <a:t>remaining </a:t>
            </a:r>
            <a:r>
              <a:rPr lang="en-US" dirty="0"/>
              <a:t>near-dormant, persisting bacilli.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success, all doses must be taken, </a:t>
            </a:r>
            <a:endParaRPr lang="en-US" dirty="0" smtClean="0"/>
          </a:p>
          <a:p>
            <a:r>
              <a:rPr lang="en-US" dirty="0" smtClean="0"/>
              <a:t>Failure </a:t>
            </a:r>
            <a:r>
              <a:rPr lang="en-US" dirty="0"/>
              <a:t>to comply with therapy is the major cause for treatment </a:t>
            </a:r>
            <a:r>
              <a:rPr lang="en-US" dirty="0" smtClean="0"/>
              <a:t>failure</a:t>
            </a:r>
          </a:p>
          <a:p>
            <a:r>
              <a:rPr lang="en-US" dirty="0" smtClean="0"/>
              <a:t>The </a:t>
            </a:r>
            <a:r>
              <a:rPr lang="en-US" dirty="0"/>
              <a:t>World Health Organization has stressed the importance of direct supervision of therapy. </a:t>
            </a:r>
            <a:r>
              <a:rPr lang="en-US" dirty="0" smtClean="0"/>
              <a:t>(DOT)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Supportive Care</a:t>
            </a:r>
            <a:r>
              <a:rPr lang="en-US" dirty="0" smtClean="0"/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248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Follow </a:t>
            </a:r>
            <a:r>
              <a:rPr lang="en-US" dirty="0"/>
              <a:t>up to promote </a:t>
            </a:r>
            <a:r>
              <a:rPr lang="en-US" dirty="0" smtClean="0"/>
              <a:t>adherence</a:t>
            </a:r>
            <a:endParaRPr lang="en-US" dirty="0"/>
          </a:p>
          <a:p>
            <a:r>
              <a:rPr lang="en-US" dirty="0"/>
              <a:t>Monitor for toxic reactions to medications, and to ensure that the tuberculosis is being adequately treated.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Adequate nutrition is important- indicated by </a:t>
            </a:r>
            <a:r>
              <a:rPr lang="en-US" dirty="0" err="1"/>
              <a:t>wt</a:t>
            </a:r>
            <a:r>
              <a:rPr lang="en-US" dirty="0"/>
              <a:t> gain.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Patients should be seen at monthly intervals and should be given just enough medication to last until the next visit.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Monitoring</a:t>
            </a:r>
          </a:p>
          <a:p>
            <a:r>
              <a:rPr lang="en-US" dirty="0" smtClean="0"/>
              <a:t>Adherence</a:t>
            </a:r>
            <a:endParaRPr lang="en-US" dirty="0"/>
          </a:p>
          <a:p>
            <a:r>
              <a:rPr lang="en-US" dirty="0"/>
              <a:t>Weight gain</a:t>
            </a:r>
          </a:p>
          <a:p>
            <a:r>
              <a:rPr lang="en-US" dirty="0"/>
              <a:t>Reduction in temperature</a:t>
            </a:r>
          </a:p>
          <a:p>
            <a:r>
              <a:rPr lang="en-US" dirty="0"/>
              <a:t>Adverse effects</a:t>
            </a:r>
          </a:p>
          <a:p>
            <a:r>
              <a:rPr lang="en-US" dirty="0"/>
              <a:t>Symptom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48" y="3329735"/>
            <a:ext cx="3682303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73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3-17_UrBlddrStrctr_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16364"/>
          <a:stretch>
            <a:fillRect/>
          </a:stretch>
        </p:blipFill>
        <p:spPr bwMode="auto">
          <a:xfrm>
            <a:off x="609600" y="1676400"/>
            <a:ext cx="763670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5400" y="3244334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female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0" y="3244334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Males: urethra has three </a:t>
            </a:r>
            <a:r>
              <a:rPr lang="en-US" b="1" dirty="0" smtClean="0"/>
              <a:t>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76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/>
              <a:t>There are different types of kidney stones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cause of the problem depends on the type of stone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Some types run in families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Stones can form when urine contains too much of certain substances that form </a:t>
            </a:r>
            <a:r>
              <a:rPr lang="en-US" dirty="0" smtClean="0"/>
              <a:t>crystals.</a:t>
            </a:r>
          </a:p>
          <a:p>
            <a:r>
              <a:rPr lang="en-US" dirty="0" smtClean="0"/>
              <a:t>These </a:t>
            </a:r>
            <a:r>
              <a:rPr lang="en-US" dirty="0"/>
              <a:t>crystals can develop into stones over weeks or months.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/>
              <a:t>Chance of recurrence is about 50%</a:t>
            </a:r>
          </a:p>
          <a:p>
            <a:r>
              <a:rPr lang="en-US" dirty="0"/>
              <a:t>Men are more often affected than women</a:t>
            </a:r>
          </a:p>
          <a:p>
            <a:endParaRPr lang="en-US" dirty="0" smtClean="0"/>
          </a:p>
          <a:p>
            <a:r>
              <a:rPr lang="en-US" dirty="0"/>
              <a:t>Calcium stones are most common. </a:t>
            </a:r>
          </a:p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most likely to occur in men between ages 20 </a:t>
            </a:r>
            <a:r>
              <a:rPr lang="en-US" dirty="0" smtClean="0"/>
              <a:t>– 30 years.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Calcium can combine with other substances to form the stone.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Oxalate </a:t>
            </a:r>
            <a:r>
              <a:rPr lang="en-US" dirty="0"/>
              <a:t>is the most common of these.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Oxalate </a:t>
            </a:r>
            <a:r>
              <a:rPr lang="en-US" dirty="0"/>
              <a:t>is present in certain foods such as spinach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It's also found in vitamin C </a:t>
            </a:r>
            <a:r>
              <a:rPr lang="en-US" dirty="0" smtClean="0"/>
              <a:t>supplements.</a:t>
            </a:r>
          </a:p>
          <a:p>
            <a:endParaRPr lang="en-US" dirty="0" smtClean="0"/>
          </a:p>
          <a:p>
            <a:r>
              <a:rPr lang="en-US" dirty="0" smtClean="0"/>
              <a:t>Diseases </a:t>
            </a:r>
            <a:r>
              <a:rPr lang="en-US" dirty="0"/>
              <a:t>of the small intestine increase </a:t>
            </a:r>
            <a:r>
              <a:rPr lang="en-US" dirty="0" smtClean="0"/>
              <a:t>the risk </a:t>
            </a:r>
            <a:r>
              <a:rPr lang="en-US" dirty="0"/>
              <a:t>of these stones.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biggest risk factor for kidney stones is </a:t>
            </a:r>
            <a:r>
              <a:rPr lang="en-US" b="1" dirty="0"/>
              <a:t>not drinking enough fluids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Kidney </a:t>
            </a:r>
            <a:r>
              <a:rPr lang="en-US" dirty="0"/>
              <a:t>stones are more likely to occur if you make less than 1 liter of urine a day. </a:t>
            </a:r>
          </a:p>
        </p:txBody>
      </p:sp>
    </p:spTree>
    <p:extLst>
      <p:ext uri="{BB962C8B-B14F-4D97-AF65-F5344CB8AC3E}">
        <p14:creationId xmlns:p14="http://schemas.microsoft.com/office/powerpoint/2010/main" val="25030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S&amp;S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symptoms may not be present </a:t>
            </a:r>
            <a:r>
              <a:rPr lang="en-US" dirty="0"/>
              <a:t>until the stones move down the </a:t>
            </a:r>
            <a:r>
              <a:rPr lang="en-US" dirty="0" smtClean="0"/>
              <a:t>ureters</a:t>
            </a:r>
          </a:p>
          <a:p>
            <a:r>
              <a:rPr lang="en-US" dirty="0" smtClean="0"/>
              <a:t>Block </a:t>
            </a:r>
            <a:r>
              <a:rPr lang="en-US" dirty="0"/>
              <a:t>the flow of urine out of the kidneys.</a:t>
            </a:r>
          </a:p>
          <a:p>
            <a:r>
              <a:rPr lang="en-US" dirty="0"/>
              <a:t>The main symptom is severe pain that starts suddenly and may go away suddenly:</a:t>
            </a:r>
          </a:p>
          <a:p>
            <a:r>
              <a:rPr lang="en-US" dirty="0"/>
              <a:t>Pain may be felt in the belly area or side of the back.</a:t>
            </a:r>
          </a:p>
          <a:p>
            <a:r>
              <a:rPr lang="en-US" dirty="0"/>
              <a:t>Pain may move to groin area (</a:t>
            </a:r>
            <a:r>
              <a:rPr lang="en-US" dirty="0">
                <a:hlinkClick r:id="rId2"/>
              </a:rPr>
              <a:t>groin pain</a:t>
            </a:r>
            <a:r>
              <a:rPr lang="en-US" dirty="0"/>
              <a:t>) or testicles (</a:t>
            </a:r>
            <a:r>
              <a:rPr lang="en-US" dirty="0">
                <a:hlinkClick r:id="rId3"/>
              </a:rPr>
              <a:t>testicle pain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705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Other symptoms can include:</a:t>
            </a:r>
          </a:p>
          <a:p>
            <a:r>
              <a:rPr lang="en-US" dirty="0">
                <a:hlinkClick r:id="rId2"/>
              </a:rPr>
              <a:t>Abnormal urine </a:t>
            </a:r>
            <a:r>
              <a:rPr lang="en-US" dirty="0" smtClean="0">
                <a:hlinkClick r:id="rId2"/>
              </a:rPr>
              <a:t>color</a:t>
            </a:r>
            <a:r>
              <a:rPr lang="en-US" dirty="0" smtClean="0"/>
              <a:t>  </a:t>
            </a:r>
          </a:p>
          <a:p>
            <a:r>
              <a:rPr lang="en-US" dirty="0" smtClean="0"/>
              <a:t>Pain </a:t>
            </a:r>
            <a:r>
              <a:rPr lang="en-US" dirty="0"/>
              <a:t>on </a:t>
            </a:r>
            <a:r>
              <a:rPr lang="en-US" dirty="0" smtClean="0"/>
              <a:t>urination</a:t>
            </a:r>
          </a:p>
          <a:p>
            <a:r>
              <a:rPr lang="en-US" dirty="0" smtClean="0"/>
              <a:t> </a:t>
            </a:r>
            <a:r>
              <a:rPr lang="en-US" dirty="0"/>
              <a:t>Pink, red or brown urine </a:t>
            </a:r>
            <a:endParaRPr lang="en-US" dirty="0" smtClean="0"/>
          </a:p>
          <a:p>
            <a:r>
              <a:rPr lang="en-US" dirty="0" smtClean="0"/>
              <a:t>Cloudy </a:t>
            </a:r>
            <a:r>
              <a:rPr lang="en-US" dirty="0"/>
              <a:t>or foul-smelling urine</a:t>
            </a:r>
          </a:p>
          <a:p>
            <a:r>
              <a:rPr lang="en-US" dirty="0">
                <a:hlinkClick r:id="rId3"/>
              </a:rPr>
              <a:t>Blood in the urine</a:t>
            </a:r>
            <a:endParaRPr lang="en-US" dirty="0"/>
          </a:p>
          <a:p>
            <a:r>
              <a:rPr lang="en-US" dirty="0"/>
              <a:t>Chills</a:t>
            </a:r>
          </a:p>
          <a:p>
            <a:r>
              <a:rPr lang="en-US" dirty="0">
                <a:hlinkClick r:id="rId4"/>
              </a:rPr>
              <a:t>Fever</a:t>
            </a:r>
            <a:endParaRPr lang="en-US" dirty="0"/>
          </a:p>
          <a:p>
            <a:r>
              <a:rPr lang="en-US" dirty="0">
                <a:hlinkClick r:id="rId5"/>
              </a:rPr>
              <a:t>Nausea</a:t>
            </a:r>
            <a:endParaRPr lang="en-US" dirty="0"/>
          </a:p>
          <a:p>
            <a:r>
              <a:rPr lang="en-US" dirty="0" smtClean="0">
                <a:hlinkClick r:id="rId5"/>
              </a:rPr>
              <a:t>Vomiting</a:t>
            </a:r>
            <a:endParaRPr lang="en-US" dirty="0" smtClean="0"/>
          </a:p>
          <a:p>
            <a:r>
              <a:rPr lang="en-US" dirty="0" smtClean="0"/>
              <a:t>Acute </a:t>
            </a:r>
            <a:r>
              <a:rPr lang="en-US" dirty="0"/>
              <a:t>flank pain</a:t>
            </a:r>
          </a:p>
          <a:p>
            <a:r>
              <a:rPr lang="en-US" dirty="0"/>
              <a:t>Urinary urgency or frequency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/>
              <a:t>History</a:t>
            </a:r>
          </a:p>
          <a:p>
            <a:r>
              <a:rPr lang="en-US" dirty="0"/>
              <a:t>Physical</a:t>
            </a:r>
          </a:p>
          <a:p>
            <a:r>
              <a:rPr lang="en-US" dirty="0"/>
              <a:t>Blood tests to check calcium, phosphorus, uric acid, and electrolyte levels</a:t>
            </a:r>
          </a:p>
          <a:p>
            <a:r>
              <a:rPr lang="en-US" dirty="0"/>
              <a:t>Kidney function tests</a:t>
            </a:r>
          </a:p>
          <a:p>
            <a:r>
              <a:rPr lang="en-US" dirty="0">
                <a:hlinkClick r:id="rId2"/>
              </a:rPr>
              <a:t>Urinalysis</a:t>
            </a:r>
            <a:r>
              <a:rPr lang="en-US" dirty="0"/>
              <a:t> to see crystals and look for </a:t>
            </a:r>
            <a:r>
              <a:rPr lang="en-US" dirty="0">
                <a:hlinkClick r:id="rId3"/>
              </a:rPr>
              <a:t>red blood cells in urine</a:t>
            </a:r>
            <a:endParaRPr lang="en-US" dirty="0"/>
          </a:p>
          <a:p>
            <a:r>
              <a:rPr lang="en-US" dirty="0"/>
              <a:t>Examination of the stone to determine the </a:t>
            </a:r>
            <a:r>
              <a:rPr lang="en-US" dirty="0" smtClean="0"/>
              <a:t>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DX CONT…….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Stones or a blockage can be seen on: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2"/>
              </a:rPr>
              <a:t>Abdominal CT scan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3"/>
              </a:rPr>
              <a:t>Abdominal/kidney MRI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4"/>
              </a:rPr>
              <a:t>Abdominal x-rays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5"/>
              </a:rPr>
              <a:t>Intravenous </a:t>
            </a:r>
            <a:r>
              <a:rPr lang="en-US" dirty="0" err="1">
                <a:hlinkClick r:id="rId5"/>
              </a:rPr>
              <a:t>pyelogram</a:t>
            </a:r>
            <a:r>
              <a:rPr lang="en-US" dirty="0"/>
              <a:t> (</a:t>
            </a:r>
            <a:r>
              <a:rPr lang="en-US" dirty="0">
                <a:hlinkClick r:id="rId5"/>
              </a:rPr>
              <a:t>IVP</a:t>
            </a:r>
            <a:r>
              <a:rPr lang="en-US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6"/>
              </a:rPr>
              <a:t>Kidney ultrasound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Retrograde pyelogram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Treatment depends on the type of stone and the severity of </a:t>
            </a:r>
            <a:r>
              <a:rPr lang="en-US" dirty="0" smtClean="0"/>
              <a:t> </a:t>
            </a:r>
            <a:r>
              <a:rPr lang="en-US" dirty="0"/>
              <a:t>symptoms.</a:t>
            </a:r>
          </a:p>
          <a:p>
            <a:r>
              <a:rPr lang="en-US" dirty="0"/>
              <a:t>Kidney stones that are small usually pass through </a:t>
            </a:r>
            <a:r>
              <a:rPr lang="en-US" dirty="0" smtClean="0"/>
              <a:t>the </a:t>
            </a:r>
            <a:r>
              <a:rPr lang="en-US" dirty="0"/>
              <a:t>system on their own. </a:t>
            </a:r>
          </a:p>
          <a:p>
            <a:r>
              <a:rPr lang="en-US" dirty="0" smtClean="0"/>
              <a:t>The </a:t>
            </a:r>
            <a:r>
              <a:rPr lang="en-US" dirty="0"/>
              <a:t>urine should be strained so the stone can be saved and tested.</a:t>
            </a:r>
          </a:p>
          <a:p>
            <a:r>
              <a:rPr lang="en-US" dirty="0"/>
              <a:t>Drink at least 6 - 8 glasses of water per day to produce a large amount of urine. This will help the </a:t>
            </a:r>
            <a:r>
              <a:rPr lang="en-US" dirty="0">
                <a:hlinkClick r:id="rId2"/>
              </a:rPr>
              <a:t>stone pass</a:t>
            </a:r>
            <a:r>
              <a:rPr lang="en-US" dirty="0"/>
              <a:t>. </a:t>
            </a:r>
          </a:p>
          <a:p>
            <a:r>
              <a:rPr lang="en-US" dirty="0" smtClean="0"/>
              <a:t> </a:t>
            </a:r>
            <a:r>
              <a:rPr lang="en-US" dirty="0"/>
              <a:t>Over the counter </a:t>
            </a:r>
            <a:r>
              <a:rPr lang="en-US" dirty="0" smtClean="0"/>
              <a:t>analgesics </a:t>
            </a:r>
            <a:r>
              <a:rPr lang="en-US" dirty="0"/>
              <a:t>(</a:t>
            </a:r>
            <a:r>
              <a:rPr lang="en-US" i="1" dirty="0"/>
              <a:t>e.g.</a:t>
            </a:r>
            <a:r>
              <a:rPr lang="en-US" dirty="0"/>
              <a:t> ibuprofen, naproxen), either alone or along with narcotics, can be very effective. </a:t>
            </a:r>
            <a:endParaRPr lang="en-US" dirty="0" smtClean="0"/>
          </a:p>
          <a:p>
            <a:r>
              <a:rPr lang="en-US" dirty="0" smtClean="0"/>
              <a:t>IV fluids may be required.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r>
              <a:rPr lang="en-US" dirty="0"/>
              <a:t>For some types of stones, </a:t>
            </a:r>
            <a:r>
              <a:rPr lang="en-US" dirty="0" smtClean="0"/>
              <a:t>some medicines </a:t>
            </a:r>
            <a:r>
              <a:rPr lang="en-US" dirty="0"/>
              <a:t>prevent stones from forming or help break down and remove the material that is causing the stone.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Allopurinol </a:t>
            </a:r>
            <a:r>
              <a:rPr lang="en-US" dirty="0"/>
              <a:t>(for </a:t>
            </a:r>
            <a:r>
              <a:rPr lang="en-US" dirty="0">
                <a:hlinkClick r:id="rId2"/>
              </a:rPr>
              <a:t>uric acid</a:t>
            </a:r>
            <a:r>
              <a:rPr lang="en-US" dirty="0"/>
              <a:t> stones)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Antibiotics (for </a:t>
            </a:r>
            <a:r>
              <a:rPr lang="en-US" dirty="0" err="1"/>
              <a:t>struvite</a:t>
            </a:r>
            <a:r>
              <a:rPr lang="en-US" dirty="0"/>
              <a:t> stones)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Diuretics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Phosphate solutions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Sodium bicarbonate or sodium citrate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Water pills (thiazide diuretics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4" descr="23-17_UrBlddrStrctr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b="16364"/>
          <a:stretch>
            <a:fillRect/>
          </a:stretch>
        </p:blipFill>
        <p:spPr bwMode="auto">
          <a:xfrm>
            <a:off x="1143000" y="685800"/>
            <a:ext cx="685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005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dirty="0" smtClean="0"/>
              <a:t>Surgery </a:t>
            </a:r>
            <a:r>
              <a:rPr lang="en-US" b="1" dirty="0"/>
              <a:t>is often needed if:</a:t>
            </a:r>
          </a:p>
          <a:p>
            <a:r>
              <a:rPr lang="en-US" dirty="0"/>
              <a:t>The stone is too large to pass on its own.</a:t>
            </a:r>
          </a:p>
          <a:p>
            <a:r>
              <a:rPr lang="en-US" dirty="0"/>
              <a:t>The stone is growing.</a:t>
            </a:r>
          </a:p>
          <a:p>
            <a:r>
              <a:rPr lang="en-US" dirty="0"/>
              <a:t>The stone is blocking urine flow and causing an infection or kidney damage.</a:t>
            </a:r>
          </a:p>
          <a:p>
            <a:r>
              <a:rPr lang="en-US" dirty="0"/>
              <a:t>The pain cannot be controlled.</a:t>
            </a:r>
          </a:p>
        </p:txBody>
      </p:sp>
    </p:spTree>
    <p:extLst>
      <p:ext uri="{BB962C8B-B14F-4D97-AF65-F5344CB8AC3E}">
        <p14:creationId xmlns:p14="http://schemas.microsoft.com/office/powerpoint/2010/main" val="36547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Lithotripsy</a:t>
            </a:r>
            <a:r>
              <a:rPr lang="en-US" dirty="0" smtClean="0"/>
              <a:t> </a:t>
            </a:r>
            <a:r>
              <a:rPr lang="en-US" dirty="0"/>
              <a:t>is used to remove stones slightly smaller than a half an inch that are located in the kidney or ureter.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uses sound or shock waves to break up stones. Then, the stone fragments leave the body in the urine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 is also called extracorporeal shock-wave lithotripsy or ESWL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324600"/>
          </a:xfrm>
        </p:spPr>
        <p:txBody>
          <a:bodyPr/>
          <a:lstStyle/>
          <a:p>
            <a:r>
              <a:rPr lang="en-US" dirty="0"/>
              <a:t>Procedures performed by </a:t>
            </a:r>
            <a:r>
              <a:rPr lang="en-US" dirty="0">
                <a:hlinkClick r:id="rId2"/>
              </a:rPr>
              <a:t>passing a special instrument</a:t>
            </a:r>
            <a:r>
              <a:rPr lang="en-US" dirty="0"/>
              <a:t> through a small surgical cut </a:t>
            </a:r>
            <a:r>
              <a:rPr lang="en-US" dirty="0" smtClean="0"/>
              <a:t>in the </a:t>
            </a:r>
            <a:r>
              <a:rPr lang="en-US" dirty="0"/>
              <a:t>skin and </a:t>
            </a:r>
            <a:r>
              <a:rPr lang="en-US" dirty="0" smtClean="0"/>
              <a:t>into </a:t>
            </a:r>
            <a:r>
              <a:rPr lang="en-US" dirty="0"/>
              <a:t>kidney or ureters are used for large stones in or near the </a:t>
            </a:r>
            <a:r>
              <a:rPr lang="en-US" dirty="0" smtClean="0"/>
              <a:t>kidney.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stone is removed with a tube (endoscope</a:t>
            </a:r>
            <a:r>
              <a:rPr lang="en-US" dirty="0" smtClean="0"/>
              <a:t>).</a:t>
            </a:r>
          </a:p>
          <a:p>
            <a:endParaRPr lang="en-US" smtClean="0"/>
          </a:p>
          <a:p>
            <a:r>
              <a:rPr lang="en-US" smtClean="0"/>
              <a:t>Ureteroscopy</a:t>
            </a:r>
            <a:r>
              <a:rPr lang="en-US" dirty="0" smtClean="0"/>
              <a:t> </a:t>
            </a:r>
            <a:r>
              <a:rPr lang="en-US" dirty="0"/>
              <a:t>may be used for stones in the lower urinary tract.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dirty="0"/>
              <a:t>Prevention of kidney stones may include a combination of lifestyle changes and medications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Drink water throughout the day.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people with a history of kidney stones, </a:t>
            </a:r>
            <a:r>
              <a:rPr lang="en-US" dirty="0" smtClean="0"/>
              <a:t>usually </a:t>
            </a:r>
            <a:r>
              <a:rPr lang="en-US" dirty="0"/>
              <a:t>recommend passing about </a:t>
            </a:r>
            <a:r>
              <a:rPr lang="en-US" dirty="0" smtClean="0"/>
              <a:t>2.5 liters </a:t>
            </a:r>
            <a:r>
              <a:rPr lang="en-US" dirty="0"/>
              <a:t>of urine a day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Eat fewer oxalate-rich </a:t>
            </a:r>
            <a:r>
              <a:rPr lang="en-US" b="1" dirty="0" smtClean="0"/>
              <a:t>foods </a:t>
            </a:r>
            <a:r>
              <a:rPr lang="en-US" b="1" dirty="0" err="1" smtClean="0"/>
              <a:t>eg</a:t>
            </a:r>
            <a:r>
              <a:rPr lang="en-US" dirty="0" smtClean="0"/>
              <a:t> </a:t>
            </a:r>
            <a:r>
              <a:rPr lang="en-US" dirty="0"/>
              <a:t>spinach, Swiss chard, sweet potatoes, nuts, tea, chocolate and soy products.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b="1" dirty="0"/>
              <a:t>Choose a diet low in salt and animal protein.</a:t>
            </a:r>
            <a:r>
              <a:rPr lang="en-US" dirty="0"/>
              <a:t> Reduce the amount of </a:t>
            </a:r>
            <a:r>
              <a:rPr lang="en-US" dirty="0" smtClean="0"/>
              <a:t>salt </a:t>
            </a:r>
            <a:r>
              <a:rPr lang="en-US" dirty="0"/>
              <a:t>and choose </a:t>
            </a:r>
            <a:r>
              <a:rPr lang="en-US" dirty="0" err="1"/>
              <a:t>nonanimal</a:t>
            </a:r>
            <a:r>
              <a:rPr lang="en-US" dirty="0"/>
              <a:t> protein sources, such as </a:t>
            </a:r>
            <a:r>
              <a:rPr lang="en-US" dirty="0" smtClean="0"/>
              <a:t>legumes.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Continue </a:t>
            </a:r>
            <a:r>
              <a:rPr lang="en-US" b="1" dirty="0"/>
              <a:t>eating calcium-rich foods, but use caution with calcium supplements.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Renal trauma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Renal trauma may manifest in a dramatic fashion for both the patient and the </a:t>
            </a:r>
            <a:r>
              <a:rPr lang="en-US" dirty="0" smtClean="0"/>
              <a:t>clinician.</a:t>
            </a:r>
          </a:p>
          <a:p>
            <a:endParaRPr lang="en-US" dirty="0" smtClean="0"/>
          </a:p>
          <a:p>
            <a:r>
              <a:rPr lang="en-US" dirty="0" smtClean="0"/>
              <a:t>Renal </a:t>
            </a:r>
            <a:r>
              <a:rPr lang="en-US" dirty="0"/>
              <a:t>trauma accounts for approximately 3% of all trauma admissions and as many as 10% of patients who sustain abdominal trauma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most trauma centers, blunt trauma is more common than penetrating </a:t>
            </a:r>
            <a:r>
              <a:rPr lang="en-US" dirty="0" smtClean="0"/>
              <a:t>trauma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/>
              <a:t>renal laceration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renal contusion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and </a:t>
            </a:r>
            <a:r>
              <a:rPr lang="en-US" dirty="0"/>
              <a:t>renal vascular injury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All subsets of renal trauma require a high index of clinical awareness and prompt evaluation and management.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Penetrating </a:t>
            </a:r>
            <a:r>
              <a:rPr lang="en-US" dirty="0" err="1" smtClean="0"/>
              <a:t>eg</a:t>
            </a:r>
            <a:r>
              <a:rPr lang="en-US" dirty="0"/>
              <a:t>, gunshot wounds, stab </a:t>
            </a:r>
            <a:r>
              <a:rPr lang="en-US" dirty="0" smtClean="0"/>
              <a:t>wounds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Blunt </a:t>
            </a:r>
            <a:r>
              <a:rPr lang="en-US" dirty="0"/>
              <a:t>- Rapid deceleration </a:t>
            </a:r>
            <a:r>
              <a:rPr lang="en-US" dirty="0" err="1" smtClean="0"/>
              <a:t>eg</a:t>
            </a:r>
            <a:r>
              <a:rPr lang="en-US" dirty="0"/>
              <a:t>, motor vehicle crash, fall from </a:t>
            </a:r>
            <a:r>
              <a:rPr lang="en-US" dirty="0" smtClean="0"/>
              <a:t>heights; </a:t>
            </a:r>
            <a:r>
              <a:rPr lang="en-US" dirty="0"/>
              <a:t>direct blow to the flank </a:t>
            </a:r>
            <a:r>
              <a:rPr lang="en-US" dirty="0" err="1" smtClean="0"/>
              <a:t>eg</a:t>
            </a:r>
            <a:r>
              <a:rPr lang="en-US" dirty="0"/>
              <a:t>, pedestrian struck, sports </a:t>
            </a:r>
            <a:r>
              <a:rPr lang="en-US" dirty="0" smtClean="0"/>
              <a:t>injury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Iatrogenic </a:t>
            </a:r>
            <a:r>
              <a:rPr lang="en-US" dirty="0" err="1" smtClean="0"/>
              <a:t>eg</a:t>
            </a:r>
            <a:r>
              <a:rPr lang="en-US" dirty="0"/>
              <a:t>, </a:t>
            </a:r>
            <a:r>
              <a:rPr lang="en-US" dirty="0" err="1"/>
              <a:t>endourologic</a:t>
            </a:r>
            <a:r>
              <a:rPr lang="en-US" dirty="0"/>
              <a:t> procedures, </a:t>
            </a:r>
            <a:r>
              <a:rPr lang="en-US" dirty="0">
                <a:hlinkClick r:id="rId2"/>
              </a:rPr>
              <a:t>extracorporeal shock-wave lithotripsy</a:t>
            </a:r>
            <a:r>
              <a:rPr lang="en-US" dirty="0" smtClean="0"/>
              <a:t>,</a:t>
            </a:r>
            <a:r>
              <a:rPr lang="en-US" baseline="30000" dirty="0" smtClean="0"/>
              <a:t> </a:t>
            </a:r>
            <a:r>
              <a:rPr lang="en-US" dirty="0"/>
              <a:t>renal biopsy, percutaneous renal </a:t>
            </a:r>
            <a:r>
              <a:rPr lang="en-US" dirty="0" smtClean="0"/>
              <a:t>procedures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Intraoperative </a:t>
            </a:r>
            <a:r>
              <a:rPr lang="en-US" dirty="0" err="1"/>
              <a:t>eg</a:t>
            </a:r>
            <a:r>
              <a:rPr lang="en-US" dirty="0"/>
              <a:t>, diagnostic peritoneal lavage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Other </a:t>
            </a:r>
            <a:r>
              <a:rPr lang="en-US" dirty="0" err="1"/>
              <a:t>eg</a:t>
            </a:r>
            <a:r>
              <a:rPr lang="en-US" dirty="0"/>
              <a:t>, renal transplant rejection, childbirth may cause spontaneous renal lacerations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Investigative </a:t>
            </a:r>
            <a:r>
              <a:rPr lang="en-US" b="1" dirty="0"/>
              <a:t>procedures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Intravenous urography (intravenous pyelography)</a:t>
            </a:r>
          </a:p>
          <a:p>
            <a:r>
              <a:rPr lang="en-US" dirty="0" smtClean="0"/>
              <a:t>Urethrography</a:t>
            </a:r>
          </a:p>
          <a:p>
            <a:r>
              <a:rPr lang="en-US" dirty="0" smtClean="0"/>
              <a:t>Cystogram</a:t>
            </a:r>
          </a:p>
          <a:p>
            <a:r>
              <a:rPr lang="en-US" dirty="0" smtClean="0"/>
              <a:t>Cystoscopy</a:t>
            </a:r>
          </a:p>
          <a:p>
            <a:r>
              <a:rPr lang="en-US" dirty="0" smtClean="0"/>
              <a:t>Urine analysis</a:t>
            </a:r>
          </a:p>
          <a:p>
            <a:r>
              <a:rPr lang="en-US" dirty="0" smtClean="0"/>
              <a:t>Renal biopsy and scan</a:t>
            </a:r>
          </a:p>
          <a:p>
            <a:r>
              <a:rPr lang="en-US" dirty="0" smtClean="0"/>
              <a:t>Renal function tests.</a:t>
            </a:r>
          </a:p>
        </p:txBody>
      </p:sp>
    </p:spTree>
    <p:extLst>
      <p:ext uri="{BB962C8B-B14F-4D97-AF65-F5344CB8AC3E}">
        <p14:creationId xmlns:p14="http://schemas.microsoft.com/office/powerpoint/2010/main" val="40328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Flank </a:t>
            </a:r>
            <a:r>
              <a:rPr lang="en-US" dirty="0"/>
              <a:t>or abdominal pain.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Urinalysis</a:t>
            </a:r>
            <a:r>
              <a:rPr lang="en-US" dirty="0"/>
              <a:t>, both gross </a:t>
            </a:r>
            <a:r>
              <a:rPr lang="en-US" dirty="0" smtClean="0"/>
              <a:t>and microscopic</a:t>
            </a:r>
            <a:r>
              <a:rPr lang="en-US" dirty="0"/>
              <a:t>, should be performed in patients who are thought to have renal trauma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Based on these initial measures, radiographic or operative investigation may follow. </a:t>
            </a:r>
          </a:p>
        </p:txBody>
      </p:sp>
    </p:spTree>
    <p:extLst>
      <p:ext uri="{BB962C8B-B14F-4D97-AF65-F5344CB8AC3E}">
        <p14:creationId xmlns:p14="http://schemas.microsoft.com/office/powerpoint/2010/main" val="4138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Renal </a:t>
            </a:r>
            <a:r>
              <a:rPr lang="en-US" b="1" dirty="0"/>
              <a:t>trauma grading</a:t>
            </a:r>
            <a:r>
              <a:rPr lang="en-US" dirty="0"/>
              <a:t> is often done </a:t>
            </a:r>
            <a:r>
              <a:rPr lang="en-US" dirty="0" smtClean="0"/>
              <a:t> </a:t>
            </a:r>
            <a:r>
              <a:rPr lang="en-US" dirty="0"/>
              <a:t>according to depth of damage and involvement of the urinary collecting system and renal vessels:</a:t>
            </a:r>
          </a:p>
          <a:p>
            <a:endParaRPr lang="en-US" b="1" dirty="0" smtClean="0"/>
          </a:p>
          <a:p>
            <a:r>
              <a:rPr lang="en-US" b="1" dirty="0" smtClean="0"/>
              <a:t>grade </a:t>
            </a:r>
            <a:r>
              <a:rPr lang="en-US" b="1" dirty="0"/>
              <a:t>I </a:t>
            </a:r>
            <a:r>
              <a:rPr lang="en-US" dirty="0"/>
              <a:t>- contusion or non enlarging </a:t>
            </a:r>
            <a:r>
              <a:rPr lang="en-US" dirty="0" err="1"/>
              <a:t>subcapsular</a:t>
            </a:r>
            <a:r>
              <a:rPr lang="en-US" dirty="0"/>
              <a:t> </a:t>
            </a:r>
            <a:r>
              <a:rPr lang="en-US" dirty="0" err="1"/>
              <a:t>haematoma</a:t>
            </a:r>
            <a:r>
              <a:rPr lang="en-US" dirty="0"/>
              <a:t>, but no laceration</a:t>
            </a:r>
          </a:p>
          <a:p>
            <a:endParaRPr lang="en-US" b="1" dirty="0" smtClean="0"/>
          </a:p>
          <a:p>
            <a:r>
              <a:rPr lang="en-US" b="1" dirty="0" smtClean="0"/>
              <a:t>grade </a:t>
            </a:r>
            <a:r>
              <a:rPr lang="en-US" b="1" dirty="0"/>
              <a:t>II</a:t>
            </a:r>
            <a:r>
              <a:rPr lang="en-US" dirty="0"/>
              <a:t> - </a:t>
            </a:r>
            <a:r>
              <a:rPr lang="en-US" dirty="0" smtClean="0"/>
              <a:t>superficial </a:t>
            </a:r>
            <a:r>
              <a:rPr lang="en-US" dirty="0"/>
              <a:t>laceration &lt;1cm depth and does not involve the collecting system; non expanding </a:t>
            </a:r>
            <a:r>
              <a:rPr lang="en-US" dirty="0" err="1"/>
              <a:t>perirenal</a:t>
            </a:r>
            <a:r>
              <a:rPr lang="en-US" dirty="0"/>
              <a:t> </a:t>
            </a:r>
            <a:r>
              <a:rPr lang="en-US" dirty="0" err="1" smtClean="0"/>
              <a:t>haematoma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grade III</a:t>
            </a:r>
            <a:r>
              <a:rPr lang="en-US" dirty="0"/>
              <a:t> - laceration &gt;1cm, without extension into the renal pelvis or collecting system and with no evidence of urine extravasation</a:t>
            </a:r>
          </a:p>
          <a:p>
            <a:r>
              <a:rPr lang="en-US" b="1" dirty="0"/>
              <a:t>grade IV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laceration extends to renal pelvis or urinary extravasation</a:t>
            </a:r>
          </a:p>
          <a:p>
            <a:pPr lvl="1"/>
            <a:r>
              <a:rPr lang="en-US" dirty="0"/>
              <a:t>vascular : injury to main renal artery or vein with contained </a:t>
            </a:r>
            <a:r>
              <a:rPr lang="en-US" dirty="0" err="1"/>
              <a:t>haemorrhage</a:t>
            </a:r>
            <a:endParaRPr lang="en-US" dirty="0"/>
          </a:p>
          <a:p>
            <a:r>
              <a:rPr lang="en-US" b="1" dirty="0"/>
              <a:t>grade V</a:t>
            </a:r>
            <a:r>
              <a:rPr lang="en-US" dirty="0"/>
              <a:t> </a:t>
            </a:r>
          </a:p>
          <a:p>
            <a:pPr lvl="1"/>
            <a:r>
              <a:rPr lang="en-US" dirty="0">
                <a:hlinkClick r:id="rId2"/>
              </a:rPr>
              <a:t>shattered kidney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Flank </a:t>
            </a:r>
            <a:r>
              <a:rPr lang="en-US" dirty="0"/>
              <a:t>pain (kidney pain</a:t>
            </a:r>
            <a:r>
              <a:rPr lang="en-US" dirty="0" smtClean="0"/>
              <a:t>),</a:t>
            </a:r>
          </a:p>
          <a:p>
            <a:r>
              <a:rPr lang="en-US" dirty="0" smtClean="0"/>
              <a:t>Bloody </a:t>
            </a:r>
            <a:r>
              <a:rPr lang="en-US" dirty="0"/>
              <a:t>urine, 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urine production (anuria</a:t>
            </a:r>
            <a:r>
              <a:rPr lang="en-US" dirty="0" smtClean="0"/>
              <a:t>),</a:t>
            </a:r>
          </a:p>
          <a:p>
            <a:r>
              <a:rPr lang="en-US" dirty="0" smtClean="0"/>
              <a:t>Decreased </a:t>
            </a:r>
            <a:r>
              <a:rPr lang="en-US" dirty="0"/>
              <a:t>urine output (oliguria).</a:t>
            </a:r>
          </a:p>
        </p:txBody>
      </p:sp>
    </p:spTree>
    <p:extLst>
      <p:ext uri="{BB962C8B-B14F-4D97-AF65-F5344CB8AC3E}">
        <p14:creationId xmlns:p14="http://schemas.microsoft.com/office/powerpoint/2010/main" val="17130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Tests </a:t>
            </a:r>
            <a:r>
              <a:rPr lang="en-US" b="1" dirty="0"/>
              <a:t>for Renal trauma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A history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hysical </a:t>
            </a:r>
            <a:r>
              <a:rPr lang="en-US" dirty="0"/>
              <a:t>exam will be performed.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CT scan is the most common test used to see kidney injury after trauma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Tests</a:t>
            </a:r>
            <a:endParaRPr lang="en-US" b="1" dirty="0"/>
          </a:p>
          <a:p>
            <a:r>
              <a:rPr lang="en-US" dirty="0"/>
              <a:t>Complete blood count (CBC), </a:t>
            </a:r>
            <a:r>
              <a:rPr lang="en-US" dirty="0" smtClean="0"/>
              <a:t> </a:t>
            </a:r>
            <a:r>
              <a:rPr lang="en-US" dirty="0"/>
              <a:t>CT Scan, MRI, Ultrasound and Urinalysis (UA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Additional </a:t>
            </a:r>
            <a:r>
              <a:rPr lang="en-US" b="1" dirty="0"/>
              <a:t>tests that may be required</a:t>
            </a:r>
          </a:p>
          <a:p>
            <a:r>
              <a:rPr lang="en-US" dirty="0"/>
              <a:t>Intravenous pyelography (IVP), angiography,</a:t>
            </a:r>
          </a:p>
        </p:txBody>
      </p:sp>
    </p:spTree>
    <p:extLst>
      <p:ext uri="{BB962C8B-B14F-4D97-AF65-F5344CB8AC3E}">
        <p14:creationId xmlns:p14="http://schemas.microsoft.com/office/powerpoint/2010/main" val="14946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Nonoperative</a:t>
            </a:r>
            <a:r>
              <a:rPr lang="en-US" b="1" dirty="0"/>
              <a:t> </a:t>
            </a:r>
            <a:r>
              <a:rPr lang="en-US" b="1" dirty="0" smtClean="0"/>
              <a:t>treatment- </a:t>
            </a:r>
          </a:p>
          <a:p>
            <a:r>
              <a:rPr lang="en-US" dirty="0" smtClean="0"/>
              <a:t>If trauma is not extensive, healing may occur spontaneously</a:t>
            </a:r>
            <a:endParaRPr lang="en-US" b="1" dirty="0" smtClean="0"/>
          </a:p>
          <a:p>
            <a:r>
              <a:rPr lang="en-US" dirty="0" smtClean="0"/>
              <a:t>Percutaneous </a:t>
            </a:r>
            <a:r>
              <a:rPr lang="en-US" dirty="0"/>
              <a:t>drainage of </a:t>
            </a:r>
            <a:r>
              <a:rPr lang="en-US" dirty="0" err="1"/>
              <a:t>perinephric</a:t>
            </a:r>
            <a:r>
              <a:rPr lang="en-US" dirty="0"/>
              <a:t> fluid collections or </a:t>
            </a:r>
            <a:r>
              <a:rPr lang="en-US" dirty="0" err="1" smtClean="0"/>
              <a:t>urinomas</a:t>
            </a:r>
            <a:endParaRPr lang="en-US" dirty="0" smtClean="0"/>
          </a:p>
          <a:p>
            <a:r>
              <a:rPr lang="en-US" dirty="0" err="1" smtClean="0"/>
              <a:t>Endourologic</a:t>
            </a:r>
            <a:r>
              <a:rPr lang="en-US" dirty="0" smtClean="0"/>
              <a:t> stenting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Surgical Therapy</a:t>
            </a:r>
          </a:p>
          <a:p>
            <a:r>
              <a:rPr lang="en-US" dirty="0" smtClean="0"/>
              <a:t>Urinary extravasation</a:t>
            </a:r>
          </a:p>
          <a:p>
            <a:r>
              <a:rPr lang="en-US" dirty="0" smtClean="0"/>
              <a:t>Incomplete staging</a:t>
            </a:r>
          </a:p>
          <a:p>
            <a:r>
              <a:rPr lang="en-US" dirty="0" smtClean="0"/>
              <a:t>Arterial thrombosis</a:t>
            </a:r>
          </a:p>
          <a:p>
            <a:r>
              <a:rPr lang="en-US" dirty="0" smtClean="0"/>
              <a:t>Penetrating </a:t>
            </a:r>
            <a:r>
              <a:rPr lang="en-US" dirty="0"/>
              <a:t>trauma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Early </a:t>
            </a:r>
            <a:r>
              <a:rPr lang="en-US" dirty="0"/>
              <a:t>complications, those that occur within 1 month of injury, </a:t>
            </a:r>
            <a:r>
              <a:rPr lang="en-US" dirty="0" smtClean="0"/>
              <a:t>include  </a:t>
            </a:r>
            <a:r>
              <a:rPr lang="en-US" dirty="0"/>
              <a:t>delayed bleeding, urinary fistula, abscess, and hypertension.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Prolonged </a:t>
            </a:r>
            <a:r>
              <a:rPr lang="en-US" dirty="0"/>
              <a:t>urinary extravasation is the most common complication after renal </a:t>
            </a:r>
            <a:r>
              <a:rPr lang="en-US" dirty="0" smtClean="0"/>
              <a:t>trauma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Late </a:t>
            </a:r>
            <a:r>
              <a:rPr lang="en-US" b="1" dirty="0"/>
              <a:t>complications </a:t>
            </a:r>
            <a:endParaRPr lang="en-US" dirty="0"/>
          </a:p>
          <a:p>
            <a:r>
              <a:rPr lang="en-US" dirty="0" err="1" smtClean="0"/>
              <a:t>hydronephrosis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/>
              <a:t>arteriovenous</a:t>
            </a:r>
            <a:r>
              <a:rPr lang="en-US" dirty="0"/>
              <a:t> fistula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pyelonephritis, </a:t>
            </a:r>
            <a:endParaRPr lang="en-US" dirty="0" smtClean="0"/>
          </a:p>
          <a:p>
            <a:r>
              <a:rPr lang="en-US" dirty="0" smtClean="0"/>
              <a:t>calculus </a:t>
            </a:r>
            <a:r>
              <a:rPr lang="en-US" dirty="0"/>
              <a:t>formation, </a:t>
            </a:r>
            <a:endParaRPr lang="en-US" dirty="0" smtClean="0"/>
          </a:p>
          <a:p>
            <a:r>
              <a:rPr lang="en-US" dirty="0" smtClean="0"/>
              <a:t>delayed </a:t>
            </a:r>
            <a:r>
              <a:rPr lang="en-US" dirty="0"/>
              <a:t>hypertension.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8832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066800"/>
          </a:xfrm>
        </p:spPr>
        <p:txBody>
          <a:bodyPr/>
          <a:lstStyle/>
          <a:p>
            <a:r>
              <a:rPr lang="en-US" dirty="0" smtClean="0"/>
              <a:t>BPH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Benign prostatic hyperplasia (BPH) is an increase in size of the prostate gland without malignancy </a:t>
            </a:r>
            <a:r>
              <a:rPr lang="en-US" dirty="0" smtClean="0"/>
              <a:t>present.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so common as to be normal with advancing </a:t>
            </a:r>
            <a:r>
              <a:rPr lang="en-US" dirty="0" smtClean="0"/>
              <a:t>age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prostate secretes about 70% of the volume of seminal fluid.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hormone-dependent gland and BPH does not occur in castrated men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Intravenous urography.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kidneys do not show up well on an ordinary X-ray of the abdomen. </a:t>
            </a:r>
            <a:endParaRPr lang="en-US" dirty="0" smtClean="0"/>
          </a:p>
          <a:p>
            <a:r>
              <a:rPr lang="en-US" dirty="0" smtClean="0"/>
              <a:t>This is a test that uses X-rays and a special dye to help assess the kidneys, ureters, bladder and urethra.</a:t>
            </a:r>
          </a:p>
          <a:p>
            <a:r>
              <a:rPr lang="en-US" dirty="0" smtClean="0"/>
              <a:t>A contrast dye is injected into a vein. The dye travels in the bloodstream, concentrates in the kidneys, and is passed out into the ureters with urine made </a:t>
            </a:r>
            <a:r>
              <a:rPr lang="en-US" dirty="0"/>
              <a:t>in </a:t>
            </a:r>
            <a:r>
              <a:rPr lang="en-US" dirty="0" smtClean="0"/>
              <a:t>by the </a:t>
            </a:r>
            <a:r>
              <a:rPr lang="en-US" dirty="0"/>
              <a:t>kidneys.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greater detail of </a:t>
            </a:r>
            <a:r>
              <a:rPr lang="en-US" dirty="0" smtClean="0"/>
              <a:t>the </a:t>
            </a:r>
            <a:r>
              <a:rPr lang="en-US" dirty="0"/>
              <a:t>internal structure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 is also possible to assess roughly how well each kidney is working.  </a:t>
            </a:r>
          </a:p>
        </p:txBody>
      </p:sp>
    </p:spTree>
    <p:extLst>
      <p:ext uri="{BB962C8B-B14F-4D97-AF65-F5344CB8AC3E}">
        <p14:creationId xmlns:p14="http://schemas.microsoft.com/office/powerpoint/2010/main" val="2771718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prostate is located in front of the rectum and just below the </a:t>
            </a:r>
            <a:r>
              <a:rPr lang="en-US" dirty="0" smtClean="0"/>
              <a:t>bladder. </a:t>
            </a:r>
          </a:p>
          <a:p>
            <a:r>
              <a:rPr lang="en-US" dirty="0" smtClean="0"/>
              <a:t>The </a:t>
            </a:r>
            <a:r>
              <a:rPr lang="en-US" dirty="0"/>
              <a:t>prostate also surrounds the urethra.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of its main </a:t>
            </a:r>
            <a:r>
              <a:rPr lang="en-US" dirty="0" smtClean="0"/>
              <a:t>roles </a:t>
            </a:r>
            <a:r>
              <a:rPr lang="en-US" dirty="0"/>
              <a:t>is to </a:t>
            </a:r>
            <a:r>
              <a:rPr lang="en-US" dirty="0" smtClean="0"/>
              <a:t>produce </a:t>
            </a:r>
            <a:r>
              <a:rPr lang="en-US" dirty="0"/>
              <a:t>fluid into the urethra as sperm move through during sexual climax. </a:t>
            </a:r>
            <a:endParaRPr lang="en-US" dirty="0" smtClean="0"/>
          </a:p>
          <a:p>
            <a:r>
              <a:rPr lang="en-US" dirty="0" smtClean="0"/>
              <a:t>This fluid </a:t>
            </a:r>
            <a:r>
              <a:rPr lang="en-US" dirty="0"/>
              <a:t>energizes the sperm and makes the vaginal canal less acidic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 is common for the prostate gland to become enlarged as a man 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1238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 flow of urine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715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59456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Urine flow with BPH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6019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34298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53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19645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Urinary frequency</a:t>
            </a:r>
            <a:r>
              <a:rPr lang="en-US" dirty="0"/>
              <a:t> is often a presenting </a:t>
            </a:r>
            <a:r>
              <a:rPr lang="en-US" dirty="0" smtClean="0"/>
              <a:t>symptom.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When enquiring about urinary frequency, it is necessary to distinguish frequent passage of small volumes from polyuria. </a:t>
            </a:r>
            <a:endParaRPr lang="en-US" dirty="0" smtClean="0"/>
          </a:p>
          <a:p>
            <a:r>
              <a:rPr lang="en-US" b="1" dirty="0" smtClean="0"/>
              <a:t>Urinary </a:t>
            </a:r>
            <a:r>
              <a:rPr lang="en-US" b="1" dirty="0"/>
              <a:t>urgency</a:t>
            </a:r>
            <a:r>
              <a:rPr lang="en-US" dirty="0"/>
              <a:t> may occur and manifests as a need to pass urine quickly for fear of incontinence. </a:t>
            </a:r>
            <a:endParaRPr lang="en-US" dirty="0" smtClean="0"/>
          </a:p>
          <a:p>
            <a:r>
              <a:rPr lang="en-US" b="1" dirty="0" smtClean="0"/>
              <a:t>Hesitancy</a:t>
            </a:r>
            <a:r>
              <a:rPr lang="en-US" dirty="0" smtClean="0"/>
              <a:t> </a:t>
            </a:r>
            <a:r>
              <a:rPr lang="en-US" dirty="0"/>
              <a:t>is when he has to stand at the toilet for a while before he can initiate micturition.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usually a poor stream and dribbling too and he may stop during the act. </a:t>
            </a:r>
            <a:endParaRPr lang="en-US" dirty="0" smtClean="0"/>
          </a:p>
          <a:p>
            <a:r>
              <a:rPr lang="en-US" b="1" dirty="0" smtClean="0"/>
              <a:t>Incomplete </a:t>
            </a:r>
            <a:r>
              <a:rPr lang="en-US" b="1" dirty="0"/>
              <a:t>bladder emptying</a:t>
            </a:r>
            <a:r>
              <a:rPr lang="en-US" dirty="0"/>
              <a:t> gives the sensation of still having urine in the bladder, no matter how often he goes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He may even be able to pass more immediately after he has finished.</a:t>
            </a:r>
          </a:p>
        </p:txBody>
      </p:sp>
    </p:spTree>
    <p:extLst>
      <p:ext uri="{BB962C8B-B14F-4D97-AF65-F5344CB8AC3E}">
        <p14:creationId xmlns:p14="http://schemas.microsoft.com/office/powerpoint/2010/main" val="194655965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/>
              <a:t>Nocturia</a:t>
            </a:r>
          </a:p>
          <a:p>
            <a:r>
              <a:rPr lang="en-US" dirty="0" smtClean="0"/>
              <a:t>Hematuria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DX</a:t>
            </a:r>
          </a:p>
          <a:p>
            <a:r>
              <a:rPr lang="en-US" dirty="0" err="1" smtClean="0"/>
              <a:t>Hx</a:t>
            </a:r>
            <a:r>
              <a:rPr lang="en-US" dirty="0" smtClean="0"/>
              <a:t> taking </a:t>
            </a:r>
          </a:p>
          <a:p>
            <a:r>
              <a:rPr lang="en-US" dirty="0"/>
              <a:t> </a:t>
            </a:r>
            <a:r>
              <a:rPr lang="en-US" dirty="0" smtClean="0"/>
              <a:t>physical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9072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</a:t>
            </a:r>
            <a:r>
              <a:rPr lang="en-US" b="1" dirty="0" smtClean="0"/>
              <a:t>xamination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 smtClean="0"/>
              <a:t>Abdominal exam  </a:t>
            </a:r>
            <a:r>
              <a:rPr lang="en-US" dirty="0"/>
              <a:t>includes checking for a palpable bladder.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may indicate chronic outflow obstruction or a </a:t>
            </a:r>
            <a:r>
              <a:rPr lang="en-US" dirty="0">
                <a:hlinkClick r:id="rId2"/>
              </a:rPr>
              <a:t>neurogenic bladder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exclude the latter, an enquiry about motor or sensory loss along with checking knee and ankle jerks and plantar responses should </a:t>
            </a:r>
            <a:r>
              <a:rPr lang="en-US" dirty="0" smtClean="0"/>
              <a:t>suffice.</a:t>
            </a:r>
            <a:endParaRPr lang="en-US" dirty="0"/>
          </a:p>
          <a:p>
            <a:r>
              <a:rPr lang="en-US" dirty="0">
                <a:hlinkClick r:id="rId3"/>
              </a:rPr>
              <a:t>Digital rectal examination</a:t>
            </a:r>
            <a:r>
              <a:rPr lang="en-US" dirty="0"/>
              <a:t> (DRE) includes noting the tone of the anal sphincter and the pelvic floor. </a:t>
            </a:r>
            <a:r>
              <a:rPr lang="en-US" dirty="0" smtClean="0"/>
              <a:t> </a:t>
            </a:r>
            <a:r>
              <a:rPr lang="en-US" dirty="0"/>
              <a:t>The size of the prostate is assessed. </a:t>
            </a:r>
          </a:p>
        </p:txBody>
      </p:sp>
    </p:spTree>
    <p:extLst>
      <p:ext uri="{BB962C8B-B14F-4D97-AF65-F5344CB8AC3E}">
        <p14:creationId xmlns:p14="http://schemas.microsoft.com/office/powerpoint/2010/main" val="20037250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Urine</a:t>
            </a:r>
            <a:endParaRPr lang="en-US" b="1" dirty="0"/>
          </a:p>
          <a:p>
            <a:pPr>
              <a:buFont typeface="Arial"/>
              <a:buChar char="•"/>
            </a:pPr>
            <a:r>
              <a:rPr lang="en-US" dirty="0"/>
              <a:t>Check urine by dipstick and send MSU for microscopy and culture.</a:t>
            </a:r>
          </a:p>
          <a:p>
            <a:r>
              <a:rPr lang="en-US" b="1" dirty="0"/>
              <a:t>Blood</a:t>
            </a:r>
          </a:p>
          <a:p>
            <a:pPr>
              <a:buFont typeface="Arial"/>
              <a:buChar char="•"/>
            </a:pPr>
            <a:r>
              <a:rPr lang="en-US" dirty="0"/>
              <a:t>Routine blood tests include: </a:t>
            </a:r>
          </a:p>
          <a:p>
            <a:pPr lvl="1">
              <a:buFont typeface="Arial"/>
              <a:buChar char="•"/>
            </a:pPr>
            <a:r>
              <a:rPr lang="en-US" dirty="0"/>
              <a:t>U&amp;E and creatinine</a:t>
            </a:r>
          </a:p>
          <a:p>
            <a:pPr lvl="1">
              <a:buFont typeface="Arial"/>
              <a:buChar char="•"/>
            </a:pPr>
            <a:r>
              <a:rPr lang="en-US" dirty="0"/>
              <a:t>FBC</a:t>
            </a:r>
          </a:p>
          <a:p>
            <a:pPr lvl="1">
              <a:buFont typeface="Arial"/>
              <a:buChar char="•"/>
            </a:pPr>
            <a:r>
              <a:rPr lang="en-US" dirty="0"/>
              <a:t>LFTs</a:t>
            </a:r>
          </a:p>
          <a:p>
            <a:pPr>
              <a:buFont typeface="Arial"/>
              <a:buChar char="•"/>
            </a:pPr>
            <a:r>
              <a:rPr lang="en-US" dirty="0"/>
              <a:t>Abnormal LFTs may indicate other disease. Isolated elevation of alkaline phosphatase can occur: </a:t>
            </a:r>
          </a:p>
          <a:p>
            <a:pPr lvl="1">
              <a:buFont typeface="Arial"/>
              <a:buChar char="•"/>
            </a:pPr>
            <a:r>
              <a:rPr lang="en-US" dirty="0"/>
              <a:t>If the prostate is malignant and has </a:t>
            </a:r>
            <a:r>
              <a:rPr lang="en-US" dirty="0" smtClean="0"/>
              <a:t>metastasized </a:t>
            </a:r>
            <a:r>
              <a:rPr lang="en-US" dirty="0"/>
              <a:t>to bone.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2152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96000"/>
          </a:xfrm>
        </p:spPr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PSA</a:t>
            </a:r>
            <a:r>
              <a:rPr lang="en-US" dirty="0" smtClean="0"/>
              <a:t> </a:t>
            </a:r>
            <a:r>
              <a:rPr lang="en-US" dirty="0"/>
              <a:t>is elevated with a large, benign prostate</a:t>
            </a:r>
            <a:r>
              <a:rPr lang="en-US" dirty="0" smtClean="0"/>
              <a:t>.</a:t>
            </a:r>
            <a:r>
              <a:rPr lang="en-US" dirty="0">
                <a:hlinkClick r:id="rId3"/>
              </a:rPr>
              <a:t> Abdominal ultrasound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intravenous urography</a:t>
            </a:r>
            <a:r>
              <a:rPr lang="en-US" dirty="0"/>
              <a:t> may be required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Residual </a:t>
            </a:r>
            <a:r>
              <a:rPr lang="en-US" dirty="0"/>
              <a:t>bladder volume is measured immediately after </a:t>
            </a:r>
            <a:r>
              <a:rPr lang="en-US" dirty="0" smtClean="0"/>
              <a:t>voiding</a:t>
            </a:r>
          </a:p>
          <a:p>
            <a:endParaRPr lang="en-US" dirty="0" smtClean="0"/>
          </a:p>
          <a:p>
            <a:r>
              <a:rPr lang="en-US" dirty="0" smtClean="0"/>
              <a:t>Endoscopy </a:t>
            </a:r>
            <a:r>
              <a:rPr lang="en-US" dirty="0"/>
              <a:t>may be required. </a:t>
            </a:r>
          </a:p>
        </p:txBody>
      </p:sp>
    </p:spTree>
    <p:extLst>
      <p:ext uri="{BB962C8B-B14F-4D97-AF65-F5344CB8AC3E}">
        <p14:creationId xmlns:p14="http://schemas.microsoft.com/office/powerpoint/2010/main" val="2081017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172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Immediate </a:t>
            </a:r>
            <a:r>
              <a:rPr lang="en-US" dirty="0"/>
              <a:t>catheterization if patient cannot void (an urologist may be consulted if an ordinary catheter cannot be inserted).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err="1"/>
              <a:t>suprapubic</a:t>
            </a:r>
            <a:r>
              <a:rPr lang="en-US" dirty="0"/>
              <a:t> </a:t>
            </a:r>
            <a:r>
              <a:rPr lang="en-US" dirty="0" err="1"/>
              <a:t>cystostomy</a:t>
            </a:r>
            <a:r>
              <a:rPr lang="en-US" dirty="0"/>
              <a:t> is sometimes necessary.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Watchful waiting” to monitor disease progression.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6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Urethrography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The radiographic </a:t>
            </a:r>
            <a:r>
              <a:rPr lang="en-US" dirty="0" err="1" smtClean="0"/>
              <a:t>sudy</a:t>
            </a:r>
            <a:r>
              <a:rPr lang="en-US" dirty="0" smtClean="0"/>
              <a:t> of the urethra using iodinated contrast media and is generally carried out in males.</a:t>
            </a:r>
          </a:p>
          <a:p>
            <a:r>
              <a:rPr lang="en-US" dirty="0" smtClean="0"/>
              <a:t>A </a:t>
            </a:r>
            <a:r>
              <a:rPr lang="en-US" dirty="0" err="1"/>
              <a:t>urethrogram</a:t>
            </a:r>
            <a:r>
              <a:rPr lang="en-US" dirty="0"/>
              <a:t> is usually carried out to show the cause of poor urinary flow thought to be caused by narrowing (a stricture) of the urethra.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common cause for narrowing of the urethra in men is </a:t>
            </a:r>
            <a:r>
              <a:rPr lang="en-US" dirty="0" smtClean="0"/>
              <a:t>benign </a:t>
            </a:r>
            <a:r>
              <a:rPr lang="en-US" dirty="0"/>
              <a:t>enlargement of the prostate gland.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99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Alpha adrenergic blockers reduce the tone in the muscle of the neck of the bladder. </a:t>
            </a:r>
            <a:endParaRPr lang="en-US" dirty="0" smtClean="0"/>
          </a:p>
          <a:p>
            <a:r>
              <a:rPr lang="en-US" dirty="0" smtClean="0"/>
              <a:t>Surgery </a:t>
            </a:r>
            <a:r>
              <a:rPr lang="en-US" dirty="0"/>
              <a:t>is usually reserved for those with a large prostate or failure to respond to an adequate trial of medical therapy.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 Surgery </a:t>
            </a:r>
            <a:r>
              <a:rPr lang="en-US" b="1" dirty="0"/>
              <a:t>is required if there </a:t>
            </a:r>
            <a:r>
              <a:rPr lang="en-US" b="1" dirty="0" smtClean="0"/>
              <a:t>is</a:t>
            </a:r>
          </a:p>
          <a:p>
            <a:r>
              <a:rPr lang="en-US" dirty="0" smtClean="0"/>
              <a:t>Acute </a:t>
            </a:r>
            <a:r>
              <a:rPr lang="en-US" dirty="0"/>
              <a:t>urinary retention, </a:t>
            </a:r>
            <a:endParaRPr lang="en-US" dirty="0" smtClean="0"/>
          </a:p>
          <a:p>
            <a:r>
              <a:rPr lang="en-US" dirty="0" smtClean="0"/>
              <a:t>Failed </a:t>
            </a:r>
            <a:r>
              <a:rPr lang="en-US" dirty="0"/>
              <a:t>voiding trials, </a:t>
            </a:r>
            <a:endParaRPr lang="en-US" dirty="0" smtClean="0"/>
          </a:p>
          <a:p>
            <a:r>
              <a:rPr lang="en-US" dirty="0" smtClean="0"/>
              <a:t>Recurrent </a:t>
            </a:r>
            <a:r>
              <a:rPr lang="en-US" dirty="0">
                <a:hlinkClick r:id="rId2"/>
              </a:rPr>
              <a:t>gross </a:t>
            </a:r>
            <a:r>
              <a:rPr lang="en-US" dirty="0" err="1">
                <a:hlinkClick r:id="rId2"/>
              </a:rPr>
              <a:t>haematuria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UTI</a:t>
            </a:r>
            <a:r>
              <a:rPr lang="en-US" dirty="0"/>
              <a:t>, renal insufficiency due to </a:t>
            </a:r>
            <a:r>
              <a:rPr lang="en-US" dirty="0" smtClean="0"/>
              <a:t>obstruction</a:t>
            </a:r>
          </a:p>
          <a:p>
            <a:r>
              <a:rPr lang="en-US" dirty="0" smtClean="0"/>
              <a:t>Failure </a:t>
            </a:r>
            <a:r>
              <a:rPr lang="en-US" dirty="0"/>
              <a:t>of medical treatment.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437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Nursing </a:t>
            </a:r>
            <a:r>
              <a:rPr lang="en-US" b="1" dirty="0"/>
              <a:t>Priorities</a:t>
            </a:r>
          </a:p>
          <a:p>
            <a:pPr>
              <a:buFont typeface="+mj-lt"/>
              <a:buAutoNum type="arabicPeriod"/>
            </a:pPr>
            <a:r>
              <a:rPr lang="en-US" dirty="0"/>
              <a:t>Relieve acute urinary retention.</a:t>
            </a:r>
          </a:p>
          <a:p>
            <a:pPr>
              <a:buFont typeface="+mj-lt"/>
              <a:buAutoNum type="arabicPeriod"/>
            </a:pPr>
            <a:r>
              <a:rPr lang="en-US" dirty="0"/>
              <a:t>Promote comfort.</a:t>
            </a:r>
          </a:p>
          <a:p>
            <a:pPr>
              <a:buFont typeface="+mj-lt"/>
              <a:buAutoNum type="arabicPeriod"/>
            </a:pPr>
            <a:r>
              <a:rPr lang="en-US" dirty="0"/>
              <a:t>Prevent complications.</a:t>
            </a:r>
          </a:p>
          <a:p>
            <a:pPr>
              <a:buFont typeface="+mj-lt"/>
              <a:buAutoNum type="arabicPeriod"/>
            </a:pPr>
            <a:r>
              <a:rPr lang="en-US" dirty="0"/>
              <a:t>Help patient deal with psychosocial concerns.</a:t>
            </a:r>
          </a:p>
          <a:p>
            <a:pPr>
              <a:buFont typeface="+mj-lt"/>
              <a:buAutoNum type="arabicPeriod"/>
            </a:pPr>
            <a:r>
              <a:rPr lang="en-US" dirty="0"/>
              <a:t>Provide information about disease process/prognosis and treatment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934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Complications</a:t>
            </a:r>
            <a:r>
              <a:rPr lang="en-US" b="1" baseline="30000" dirty="0"/>
              <a:t>[</a:t>
            </a:r>
            <a:r>
              <a:rPr lang="en-US" b="1" baseline="30000" dirty="0">
                <a:hlinkClick r:id="rId2"/>
              </a:rPr>
              <a:t>3</a:t>
            </a:r>
            <a:r>
              <a:rPr lang="en-US" b="1" baseline="30000" dirty="0"/>
              <a:t>]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172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Bladder </a:t>
            </a:r>
            <a:r>
              <a:rPr lang="en-US" dirty="0"/>
              <a:t>outlet obstruction can result in:</a:t>
            </a:r>
          </a:p>
          <a:p>
            <a:pPr>
              <a:buFont typeface="Arial"/>
              <a:buChar char="•"/>
            </a:pPr>
            <a:r>
              <a:rPr lang="en-US" dirty="0"/>
              <a:t>Urinary retention: 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Recurrent </a:t>
            </a:r>
            <a:r>
              <a:rPr lang="en-US" dirty="0"/>
              <a:t>UTI, especially with incomplete emptying</a:t>
            </a:r>
          </a:p>
          <a:p>
            <a:pPr>
              <a:buFont typeface="Arial"/>
              <a:buChar char="•"/>
            </a:pPr>
            <a:r>
              <a:rPr lang="en-US" dirty="0"/>
              <a:t>Impaired renal function: </a:t>
            </a:r>
          </a:p>
          <a:p>
            <a:pPr>
              <a:buFont typeface="Arial"/>
              <a:buChar char="•"/>
            </a:pPr>
            <a:r>
              <a:rPr lang="en-US" dirty="0"/>
              <a:t>Bladder </a:t>
            </a:r>
            <a:r>
              <a:rPr lang="en-US" dirty="0" smtClean="0"/>
              <a:t>calculi (may </a:t>
            </a:r>
            <a:r>
              <a:rPr lang="en-US" dirty="0"/>
              <a:t>present as ongoing </a:t>
            </a:r>
            <a:r>
              <a:rPr lang="en-US" dirty="0" smtClean="0"/>
              <a:t> </a:t>
            </a:r>
            <a:r>
              <a:rPr lang="en-US" dirty="0"/>
              <a:t>recurrent infections).</a:t>
            </a:r>
          </a:p>
          <a:p>
            <a:pPr>
              <a:buFont typeface="Arial"/>
              <a:buChar char="•"/>
            </a:pPr>
            <a:r>
              <a:rPr lang="en-US" dirty="0" err="1"/>
              <a:t>Haematuria</a:t>
            </a:r>
            <a:r>
              <a:rPr lang="en-US" dirty="0"/>
              <a:t> - may be microscopic or macroscopic.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4773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/>
              <a:t>on medical treatment should have symptoms assessed every six months.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Every </a:t>
            </a:r>
            <a:r>
              <a:rPr lang="en-US" dirty="0"/>
              <a:t>year PSA and DRE should be repeated. </a:t>
            </a:r>
          </a:p>
        </p:txBody>
      </p:sp>
    </p:spTree>
    <p:extLst>
      <p:ext uri="{BB962C8B-B14F-4D97-AF65-F5344CB8AC3E}">
        <p14:creationId xmlns:p14="http://schemas.microsoft.com/office/powerpoint/2010/main" val="94904961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Discharge Goals post surgery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Voiding </a:t>
            </a:r>
            <a:r>
              <a:rPr lang="en-US" dirty="0"/>
              <a:t>pattern normalized.</a:t>
            </a:r>
          </a:p>
          <a:p>
            <a:pPr>
              <a:buFont typeface="+mj-lt"/>
              <a:buAutoNum type="arabicPeriod"/>
            </a:pPr>
            <a:r>
              <a:rPr lang="en-US" dirty="0"/>
              <a:t>Pain/discomfort relieved.</a:t>
            </a:r>
          </a:p>
          <a:p>
            <a:pPr>
              <a:buFont typeface="+mj-lt"/>
              <a:buAutoNum type="arabicPeriod"/>
            </a:pPr>
            <a:r>
              <a:rPr lang="en-US" dirty="0"/>
              <a:t>Complications prevented/minimized.</a:t>
            </a:r>
          </a:p>
          <a:p>
            <a:pPr>
              <a:buFont typeface="+mj-lt"/>
              <a:buAutoNum type="arabicPeriod"/>
            </a:pPr>
            <a:r>
              <a:rPr lang="en-US" dirty="0"/>
              <a:t>Dealing with situation realistically.</a:t>
            </a:r>
          </a:p>
          <a:p>
            <a:pPr>
              <a:buFont typeface="+mj-lt"/>
              <a:buAutoNum type="arabicPeriod"/>
            </a:pPr>
            <a:r>
              <a:rPr lang="en-US" dirty="0"/>
              <a:t>Disease process/prognosis and therapeutic regimen understood.</a:t>
            </a:r>
          </a:p>
          <a:p>
            <a:pPr>
              <a:buFont typeface="+mj-lt"/>
              <a:buAutoNum type="arabicPeriod"/>
            </a:pPr>
            <a:r>
              <a:rPr lang="en-US" dirty="0"/>
              <a:t>Plan in place to meet needs after discharge.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3888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Hypospadias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Hypospadias is </a:t>
            </a:r>
            <a:r>
              <a:rPr lang="en-US" dirty="0"/>
              <a:t>(congenital) defect in which the opening of the urethra is on the underside of the penis.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In males, the opening of the urethra is normally at the end of the penis.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Hypospadias </a:t>
            </a:r>
            <a:r>
              <a:rPr lang="en-US" dirty="0"/>
              <a:t>occurs in up to 4 in 1,000 newborn boys. The cause is often unknown.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Sometimes</a:t>
            </a:r>
            <a:r>
              <a:rPr lang="en-US" dirty="0"/>
              <a:t>, the condition is passed down through families.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2639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400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55722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err="1" smtClean="0"/>
              <a:t>SnS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92500"/>
          </a:bodyPr>
          <a:lstStyle/>
          <a:p>
            <a:r>
              <a:rPr lang="en-US" dirty="0"/>
              <a:t>Symptoms depend on how severe the problem is. </a:t>
            </a:r>
          </a:p>
          <a:p>
            <a:r>
              <a:rPr lang="en-US" dirty="0"/>
              <a:t>Usually, boys with this condition have the opening of the urethra near the tip of the penis on the underside. </a:t>
            </a:r>
          </a:p>
          <a:p>
            <a:r>
              <a:rPr lang="en-US" dirty="0"/>
              <a:t>More severe forms of hypospadias occur when the opening is in the middle or base of the penis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Rarely, the opening is located in or behind the scrotum.</a:t>
            </a:r>
          </a:p>
          <a:p>
            <a:r>
              <a:rPr lang="en-US" dirty="0"/>
              <a:t>This condition may cause a downward curve of the penis during an erection. Erections are common in infant boys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9876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Other symptoms include</a:t>
            </a:r>
            <a:r>
              <a:rPr lang="en-US" dirty="0"/>
              <a:t>:</a:t>
            </a:r>
          </a:p>
          <a:p>
            <a:pPr>
              <a:buFont typeface="Arial"/>
              <a:buChar char="•"/>
            </a:pPr>
            <a:r>
              <a:rPr lang="en-US" dirty="0"/>
              <a:t>Abnormal spraying of urine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Having </a:t>
            </a:r>
            <a:r>
              <a:rPr lang="en-US" dirty="0"/>
              <a:t>to sit down to urinate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Foreskin </a:t>
            </a:r>
            <a:r>
              <a:rPr lang="en-US" dirty="0"/>
              <a:t>that makes the penis looks like it has a "hood"</a:t>
            </a:r>
          </a:p>
        </p:txBody>
      </p:sp>
    </p:spTree>
    <p:extLst>
      <p:ext uri="{BB962C8B-B14F-4D97-AF65-F5344CB8AC3E}">
        <p14:creationId xmlns:p14="http://schemas.microsoft.com/office/powerpoint/2010/main" val="124330883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Exams </a:t>
            </a:r>
            <a:r>
              <a:rPr lang="en-US" b="1" dirty="0"/>
              <a:t>and </a:t>
            </a:r>
            <a:r>
              <a:rPr lang="en-US" b="1" dirty="0" smtClean="0"/>
              <a:t>Tests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Diagnosed </a:t>
            </a:r>
            <a:r>
              <a:rPr lang="en-US" dirty="0"/>
              <a:t>soon after birth during a physical exam. </a:t>
            </a:r>
            <a:endParaRPr lang="en-US" dirty="0" smtClean="0"/>
          </a:p>
          <a:p>
            <a:r>
              <a:rPr lang="en-US" dirty="0" smtClean="0"/>
              <a:t>Imaging </a:t>
            </a:r>
            <a:r>
              <a:rPr lang="en-US" dirty="0"/>
              <a:t>tests may be done to look for other congenital defects.</a:t>
            </a:r>
          </a:p>
          <a:p>
            <a:r>
              <a:rPr lang="en-US" b="1" dirty="0"/>
              <a:t>Treatment</a:t>
            </a:r>
          </a:p>
          <a:p>
            <a:r>
              <a:rPr lang="en-US" dirty="0"/>
              <a:t>Infants with hypospadias should not be circumcised. The foreskin should be kept for use in later surgical repair.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46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Cystogram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/>
              <a:t>Cystography is a diagnostic procedure that uses X-rays to examine the urinary </a:t>
            </a:r>
            <a:r>
              <a:rPr lang="en-US" dirty="0" smtClean="0"/>
              <a:t>bladder.</a:t>
            </a:r>
          </a:p>
          <a:p>
            <a:r>
              <a:rPr lang="en-US" dirty="0" smtClean="0"/>
              <a:t> Contrast </a:t>
            </a:r>
            <a:r>
              <a:rPr lang="en-US" dirty="0"/>
              <a:t>dye is injected into the </a:t>
            </a:r>
            <a:r>
              <a:rPr lang="en-US" dirty="0" smtClean="0"/>
              <a:t>bladder</a:t>
            </a:r>
          </a:p>
          <a:p>
            <a:r>
              <a:rPr lang="en-US" dirty="0" smtClean="0"/>
              <a:t>May </a:t>
            </a:r>
            <a:r>
              <a:rPr lang="en-US" dirty="0"/>
              <a:t>indicate how well the bladder empties during urination and whether any urine backs up into the kidney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937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Surgery is usually done before the child starts </a:t>
            </a:r>
            <a:r>
              <a:rPr lang="en-US" dirty="0" smtClean="0">
                <a:solidFill>
                  <a:prstClr val="black"/>
                </a:solidFill>
              </a:rPr>
              <a:t>school.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Most </a:t>
            </a:r>
            <a:r>
              <a:rPr lang="en-US" dirty="0">
                <a:solidFill>
                  <a:prstClr val="black"/>
                </a:solidFill>
              </a:rPr>
              <a:t>urologists recommend repair before the child is 18 months old. 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During </a:t>
            </a:r>
            <a:r>
              <a:rPr lang="en-US" dirty="0">
                <a:solidFill>
                  <a:prstClr val="black"/>
                </a:solidFill>
              </a:rPr>
              <a:t>the surgery, the penis is straightened and the opening is corrected using tissue grafts from the foreskin. 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repair may require multiple surgeries.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2071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Family </a:t>
            </a:r>
            <a:r>
              <a:rPr lang="en-US" dirty="0"/>
              <a:t>history. </a:t>
            </a:r>
            <a:endParaRPr lang="en-US" dirty="0" smtClean="0"/>
          </a:p>
          <a:p>
            <a:r>
              <a:rPr lang="en-US" dirty="0" smtClean="0"/>
              <a:t>Maternal </a:t>
            </a:r>
            <a:r>
              <a:rPr lang="en-US" dirty="0"/>
              <a:t>age over 40. </a:t>
            </a:r>
            <a:endParaRPr lang="en-US" dirty="0" smtClean="0"/>
          </a:p>
          <a:p>
            <a:r>
              <a:rPr lang="en-US" dirty="0" smtClean="0"/>
              <a:t>Exposure </a:t>
            </a:r>
            <a:r>
              <a:rPr lang="en-US" dirty="0"/>
              <a:t>to smoking and chemicals. </a:t>
            </a:r>
          </a:p>
        </p:txBody>
      </p:sp>
    </p:spTree>
    <p:extLst>
      <p:ext uri="{BB962C8B-B14F-4D97-AF65-F5344CB8AC3E}">
        <p14:creationId xmlns:p14="http://schemas.microsoft.com/office/powerpoint/2010/main" val="303875175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/>
              <a:t>Epispadia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err="1"/>
              <a:t>Epispadias</a:t>
            </a:r>
            <a:r>
              <a:rPr lang="en-US" dirty="0"/>
              <a:t> is a rare birth defect located at the opening of the urethra.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condition, the urethra does not develop into a full tube and the urine exits the body from an abnormal location.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causes of </a:t>
            </a:r>
            <a:r>
              <a:rPr lang="en-US" dirty="0" err="1"/>
              <a:t>epispadias</a:t>
            </a:r>
            <a:r>
              <a:rPr lang="en-US" dirty="0"/>
              <a:t> are unknown at this time. </a:t>
            </a:r>
          </a:p>
          <a:p>
            <a:r>
              <a:rPr lang="en-US" dirty="0" smtClean="0"/>
              <a:t> In boys with </a:t>
            </a:r>
            <a:r>
              <a:rPr lang="en-US" dirty="0" err="1" smtClean="0"/>
              <a:t>epispadias</a:t>
            </a:r>
            <a:r>
              <a:rPr lang="en-US" dirty="0" smtClean="0"/>
              <a:t>, the urethra generally opens on the top or side of the penis rather than the tip. </a:t>
            </a:r>
          </a:p>
        </p:txBody>
      </p:sp>
    </p:spTree>
    <p:extLst>
      <p:ext uri="{BB962C8B-B14F-4D97-AF65-F5344CB8AC3E}">
        <p14:creationId xmlns:p14="http://schemas.microsoft.com/office/powerpoint/2010/main" val="390281238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lvl="0"/>
            <a:endParaRPr lang="en-US" sz="2700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It </a:t>
            </a:r>
            <a:r>
              <a:rPr lang="en-US" dirty="0">
                <a:solidFill>
                  <a:prstClr val="black"/>
                </a:solidFill>
              </a:rPr>
              <a:t>is possible for the urethra to be open along the entire length of the penis. 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In </a:t>
            </a:r>
            <a:r>
              <a:rPr lang="en-US" dirty="0">
                <a:solidFill>
                  <a:prstClr val="black"/>
                </a:solidFill>
              </a:rPr>
              <a:t>girls, the opening is usually between the clitoris and the labia, but may be in the belly area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en-US" dirty="0"/>
              <a:t>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condition is usually diagnosed at birth or shortly thereafter.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sz="2700" dirty="0">
              <a:solidFill>
                <a:prstClr val="black"/>
              </a:solidFill>
            </a:endParaRPr>
          </a:p>
          <a:p>
            <a:pPr lvl="0"/>
            <a:endParaRPr lang="en-US" sz="27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5187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Symptoms</a:t>
            </a:r>
          </a:p>
          <a:p>
            <a:r>
              <a:rPr lang="en-US" dirty="0"/>
              <a:t>In males:</a:t>
            </a:r>
          </a:p>
          <a:p>
            <a:pPr>
              <a:buFont typeface="Arial"/>
              <a:buChar char="•"/>
            </a:pPr>
            <a:r>
              <a:rPr lang="en-US" dirty="0"/>
              <a:t>Abnormal opening from the joint between the pubic bones to the area above the tip of the penis</a:t>
            </a:r>
          </a:p>
          <a:p>
            <a:pPr>
              <a:buFont typeface="Arial"/>
              <a:buChar char="•"/>
            </a:pPr>
            <a:r>
              <a:rPr lang="en-US" dirty="0"/>
              <a:t>Backward flow of urine into the kidney (reflux nephropathy)</a:t>
            </a:r>
          </a:p>
          <a:p>
            <a:pPr>
              <a:buFont typeface="Arial"/>
              <a:buChar char="•"/>
            </a:pPr>
            <a:r>
              <a:rPr lang="en-US" dirty="0"/>
              <a:t>Short, widened penis with an abnormal curvature</a:t>
            </a:r>
          </a:p>
          <a:p>
            <a:pPr>
              <a:buFont typeface="Arial"/>
              <a:buChar char="•"/>
            </a:pPr>
            <a:r>
              <a:rPr lang="en-US" dirty="0"/>
              <a:t>Urinary tract infections</a:t>
            </a:r>
          </a:p>
          <a:p>
            <a:pPr>
              <a:buFont typeface="Arial"/>
              <a:buChar char="•"/>
            </a:pPr>
            <a:r>
              <a:rPr lang="en-US" dirty="0"/>
              <a:t>Widened pubic bone</a:t>
            </a:r>
            <a:br>
              <a:rPr lang="en-US" dirty="0"/>
            </a:b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6984959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9100"/>
            <a:ext cx="8229600" cy="838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In </a:t>
            </a:r>
            <a:r>
              <a:rPr lang="en-US" b="1" dirty="0"/>
              <a:t>females</a:t>
            </a:r>
            <a:r>
              <a:rPr lang="en-US" b="1" dirty="0" smtClean="0"/>
              <a:t>: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Abnormal clitoris and labia</a:t>
            </a:r>
          </a:p>
          <a:p>
            <a:pPr>
              <a:buFont typeface="Arial"/>
              <a:buChar char="•"/>
            </a:pPr>
            <a:r>
              <a:rPr lang="en-US" dirty="0" smtClean="0"/>
              <a:t>Backward </a:t>
            </a:r>
            <a:r>
              <a:rPr lang="en-US" dirty="0"/>
              <a:t>flow of urine into the kidney (reflux nephropathy)</a:t>
            </a:r>
          </a:p>
          <a:p>
            <a:pPr>
              <a:buFont typeface="Arial"/>
              <a:buChar char="•"/>
            </a:pPr>
            <a:r>
              <a:rPr lang="en-US" dirty="0"/>
              <a:t>Widened pubic bone</a:t>
            </a:r>
          </a:p>
          <a:p>
            <a:pPr>
              <a:buFont typeface="Arial"/>
              <a:buChar char="•"/>
            </a:pPr>
            <a:r>
              <a:rPr lang="en-US" dirty="0"/>
              <a:t>Urinary incontinence</a:t>
            </a:r>
          </a:p>
          <a:p>
            <a:pPr>
              <a:buFont typeface="Arial"/>
              <a:buChar char="•"/>
            </a:pPr>
            <a:r>
              <a:rPr lang="en-US" dirty="0"/>
              <a:t>Urinary tract infections</a:t>
            </a:r>
            <a:br>
              <a:rPr lang="en-US" dirty="0"/>
            </a:br>
            <a:r>
              <a:rPr lang="en-US" dirty="0"/>
              <a:t> 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134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b="1" dirty="0"/>
              <a:t>Diagnosis</a:t>
            </a:r>
          </a:p>
          <a:p>
            <a:r>
              <a:rPr lang="en-US" dirty="0"/>
              <a:t>Blood test to check electrolyte levels</a:t>
            </a:r>
          </a:p>
          <a:p>
            <a:r>
              <a:rPr lang="en-US" dirty="0"/>
              <a:t>Intravenous pyelogram (IVP), a special x-ray of the kidneys, bladder, and ureters</a:t>
            </a:r>
          </a:p>
          <a:p>
            <a:r>
              <a:rPr lang="en-US" dirty="0"/>
              <a:t>MRI and CT scans, depending on the condition</a:t>
            </a:r>
          </a:p>
          <a:p>
            <a:r>
              <a:rPr lang="en-US" dirty="0"/>
              <a:t>Pelvic x-ray</a:t>
            </a:r>
          </a:p>
          <a:p>
            <a:r>
              <a:rPr lang="en-US" dirty="0"/>
              <a:t>Ultrasound of the urogenital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595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Treatment</a:t>
            </a:r>
            <a:endParaRPr lang="en-US" b="1" dirty="0"/>
          </a:p>
          <a:p>
            <a:r>
              <a:rPr lang="en-US" dirty="0"/>
              <a:t>Surgical repair of </a:t>
            </a:r>
            <a:r>
              <a:rPr lang="en-US" dirty="0" err="1"/>
              <a:t>epispadias</a:t>
            </a:r>
            <a:r>
              <a:rPr lang="en-US" dirty="0"/>
              <a:t> is recommended in patients with more than a mild case. </a:t>
            </a:r>
            <a:endParaRPr lang="en-US" dirty="0" smtClean="0"/>
          </a:p>
          <a:p>
            <a:r>
              <a:rPr lang="en-US" dirty="0" smtClean="0"/>
              <a:t>Leakage </a:t>
            </a:r>
            <a:r>
              <a:rPr lang="en-US" dirty="0"/>
              <a:t>of urine (incontinence) </a:t>
            </a:r>
            <a:r>
              <a:rPr lang="en-US" dirty="0" smtClean="0"/>
              <a:t>may </a:t>
            </a:r>
            <a:r>
              <a:rPr lang="en-US" dirty="0"/>
              <a:t>require a second operation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Surgery </a:t>
            </a:r>
            <a:r>
              <a:rPr lang="en-US" dirty="0"/>
              <a:t>generally leads to the ability to control the flow of urine and a good cosmetic outcome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Upper urinary tract (ureter and kidney) damage and infertility may occur.</a:t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4597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   </a:t>
            </a:r>
            <a:r>
              <a:rPr lang="en-US" sz="6600" dirty="0">
                <a:solidFill>
                  <a:prstClr val="black"/>
                </a:solidFill>
                <a:ea typeface="+mj-ea"/>
                <a:cs typeface="+mj-cs"/>
              </a:rPr>
              <a:t>Thank you </a:t>
            </a:r>
            <a:endParaRPr lang="en-US" sz="44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         Have a health urinary system!!!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02" y="1600200"/>
            <a:ext cx="63259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2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Cystoscopy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4830763"/>
          </a:xfrm>
        </p:spPr>
        <p:txBody>
          <a:bodyPr>
            <a:normAutofit/>
          </a:bodyPr>
          <a:lstStyle/>
          <a:p>
            <a:r>
              <a:rPr lang="en-US" dirty="0"/>
              <a:t>Cystoscopy is a procedure to see the inside of the bladder and urethra using a telescope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Cystoscope</a:t>
            </a:r>
            <a:r>
              <a:rPr lang="en-US" dirty="0" smtClean="0"/>
              <a:t>- A </a:t>
            </a:r>
            <a:r>
              <a:rPr lang="en-US" dirty="0"/>
              <a:t>long, thin instrument with an eyepiece on the external end and a tiny lens and a light on the end that is inserted into the bladder. </a:t>
            </a:r>
            <a:endParaRPr lang="en-US" dirty="0" smtClean="0"/>
          </a:p>
          <a:p>
            <a:r>
              <a:rPr lang="en-US" dirty="0" smtClean="0"/>
              <a:t>The small </a:t>
            </a:r>
            <a:r>
              <a:rPr lang="en-US" dirty="0"/>
              <a:t>lens magnifies the inner lining of the urethra and bladder, </a:t>
            </a:r>
            <a:r>
              <a:rPr lang="en-US" dirty="0" smtClean="0"/>
              <a:t>allowing clear visualization.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8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Urine </a:t>
            </a:r>
            <a:r>
              <a:rPr lang="en-US" b="1" dirty="0"/>
              <a:t>analysis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/>
              <a:t>Urinalysis is very a useful test in the diagnosis of and screening for many diseases and </a:t>
            </a:r>
            <a:r>
              <a:rPr lang="en-US" dirty="0" smtClean="0"/>
              <a:t>conditions.</a:t>
            </a:r>
          </a:p>
          <a:p>
            <a:r>
              <a:rPr lang="en-US" dirty="0" smtClean="0"/>
              <a:t>Results </a:t>
            </a:r>
            <a:r>
              <a:rPr lang="en-US" dirty="0"/>
              <a:t>of a urinalysis may be helpful </a:t>
            </a:r>
            <a:r>
              <a:rPr lang="en-US" dirty="0" smtClean="0"/>
              <a:t>in diagnosing :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urinary </a:t>
            </a:r>
            <a:r>
              <a:rPr lang="en-US" dirty="0"/>
              <a:t>tract infections (UTIs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Kidney diseases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Diabetes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53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the kidneys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5185"/>
            <a:ext cx="8229600" cy="451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455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Renal biopsy </a:t>
            </a:r>
            <a:r>
              <a:rPr lang="en-US" b="1" dirty="0" smtClean="0"/>
              <a:t>and </a:t>
            </a:r>
            <a:r>
              <a:rPr lang="en-US" b="1" dirty="0"/>
              <a:t>scan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 </a:t>
            </a:r>
            <a:r>
              <a:rPr lang="en-US" sz="3600" dirty="0"/>
              <a:t>renal biopsy is a procedure </a:t>
            </a:r>
            <a:r>
              <a:rPr lang="en-US" sz="3600" dirty="0" smtClean="0"/>
              <a:t>that involves taking a small sample of tissue from the kidney </a:t>
            </a:r>
            <a:r>
              <a:rPr lang="en-US" sz="3600" dirty="0"/>
              <a:t>for laboratory </a:t>
            </a:r>
            <a:r>
              <a:rPr lang="en-US" sz="3600" dirty="0" smtClean="0"/>
              <a:t>analysis.</a:t>
            </a:r>
          </a:p>
          <a:p>
            <a:r>
              <a:rPr lang="en-US" sz="3600" dirty="0" smtClean="0"/>
              <a:t>The biopsy is taken to: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Diagnose a suspected kidney problem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Determine the severity of kidney disease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Monitor treatment for kidney disease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/>
              <a:t>There are two different ways to perform a renal biopsy. </a:t>
            </a:r>
          </a:p>
          <a:p>
            <a:r>
              <a:rPr lang="en-US" dirty="0"/>
              <a:t>The most common type of renal biopsy is called a percutaneous biopsy, or a renal needle biopsy. </a:t>
            </a:r>
            <a:r>
              <a:rPr lang="en-US" dirty="0" smtClean="0"/>
              <a:t>An </a:t>
            </a:r>
            <a:r>
              <a:rPr lang="en-US" dirty="0">
                <a:hlinkClick r:id="rId2"/>
              </a:rPr>
              <a:t>ultrasound</a:t>
            </a:r>
            <a:r>
              <a:rPr lang="en-US" dirty="0"/>
              <a:t> or computed tomography (CT) </a:t>
            </a:r>
            <a:r>
              <a:rPr lang="en-US" dirty="0" smtClean="0"/>
              <a:t>scan can be used </a:t>
            </a:r>
            <a:r>
              <a:rPr lang="en-US" dirty="0"/>
              <a:t>to direct the needle to a specific area of the kidney.</a:t>
            </a:r>
          </a:p>
          <a:p>
            <a:r>
              <a:rPr lang="en-US" dirty="0" smtClean="0"/>
              <a:t>Open </a:t>
            </a:r>
            <a:r>
              <a:rPr lang="en-US" dirty="0"/>
              <a:t>biopsy—or surgical </a:t>
            </a:r>
            <a:r>
              <a:rPr lang="en-US" dirty="0" smtClean="0"/>
              <a:t>biopsy—This </a:t>
            </a:r>
            <a:r>
              <a:rPr lang="en-US" dirty="0"/>
              <a:t>allows the physician to look at the kidneys and determine from which area the tissue samples should be taken.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6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Renal function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Kidney function tests are common lab tests used to evaluate how well the kidneys are working. </a:t>
            </a:r>
            <a:endParaRPr lang="en-US" dirty="0" smtClean="0"/>
          </a:p>
          <a:p>
            <a:r>
              <a:rPr lang="en-US" dirty="0" smtClean="0"/>
              <a:t>Such tests include: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2"/>
              </a:rPr>
              <a:t>BUN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>
                <a:hlinkClick r:id="rId3"/>
              </a:rPr>
              <a:t>Creatinine</a:t>
            </a:r>
            <a:r>
              <a:rPr lang="en-US" dirty="0">
                <a:hlinkClick r:id="rId3"/>
              </a:rPr>
              <a:t> - blood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>
                <a:hlinkClick r:id="rId4"/>
              </a:rPr>
              <a:t>Creatinine</a:t>
            </a:r>
            <a:r>
              <a:rPr lang="en-US" dirty="0">
                <a:hlinkClick r:id="rId4"/>
              </a:rPr>
              <a:t> clearance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>
                <a:hlinkClick r:id="rId5"/>
              </a:rPr>
              <a:t>Creatinine</a:t>
            </a:r>
            <a:r>
              <a:rPr lang="en-US" dirty="0">
                <a:hlinkClick r:id="rId5"/>
              </a:rPr>
              <a:t> - urine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	Thank you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122768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Pyelonephritis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Acute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chronic</a:t>
            </a:r>
            <a:endParaRPr lang="en-US" dirty="0"/>
          </a:p>
          <a:p>
            <a:r>
              <a:rPr lang="en-US" b="1" dirty="0" smtClean="0"/>
              <a:t>Renal failure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Acute renal failure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Chronic </a:t>
            </a:r>
            <a:r>
              <a:rPr lang="en-US" dirty="0"/>
              <a:t>renal </a:t>
            </a:r>
            <a:r>
              <a:rPr lang="en-US" dirty="0" smtClean="0"/>
              <a:t>failure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638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PYELONEPHRITIS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/>
          <a:lstStyle/>
          <a:p>
            <a:r>
              <a:rPr lang="en-US" dirty="0" smtClean="0"/>
              <a:t>Inflammation of the nephron</a:t>
            </a:r>
          </a:p>
          <a:p>
            <a:r>
              <a:rPr lang="en-US" dirty="0" smtClean="0"/>
              <a:t>Occurs when UTI progress to involve the upper urinary system</a:t>
            </a:r>
          </a:p>
          <a:p>
            <a:r>
              <a:rPr lang="en-US" dirty="0" smtClean="0"/>
              <a:t>A potential serious infection that can cause severe septicemia</a:t>
            </a:r>
          </a:p>
          <a:p>
            <a:r>
              <a:rPr lang="en-US" dirty="0" smtClean="0"/>
              <a:t>Almost always curable with antibiotics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Causes</a:t>
            </a:r>
          </a:p>
          <a:p>
            <a:pPr marL="0" indent="0">
              <a:buNone/>
            </a:pPr>
            <a:r>
              <a:rPr lang="en-US" dirty="0" smtClean="0"/>
              <a:t>Bacteria or virus</a:t>
            </a:r>
          </a:p>
          <a:p>
            <a:pPr marL="0" indent="0">
              <a:buNone/>
            </a:pPr>
            <a:r>
              <a:rPr lang="en-US" dirty="0" smtClean="0"/>
              <a:t>The bacteria can be carried to the kidneys through the blood stream</a:t>
            </a:r>
          </a:p>
          <a:p>
            <a:pPr marL="0" indent="0">
              <a:buNone/>
            </a:pPr>
            <a:r>
              <a:rPr lang="en-US" dirty="0" smtClean="0"/>
              <a:t>Can also ascent from the urethra and bladder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314555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Those at Risk.</a:t>
            </a:r>
          </a:p>
          <a:p>
            <a:r>
              <a:rPr lang="en-US" dirty="0" smtClean="0"/>
              <a:t>Those with bladder infection</a:t>
            </a:r>
          </a:p>
          <a:p>
            <a:r>
              <a:rPr lang="en-US" dirty="0" smtClean="0"/>
              <a:t>Those with anatomical problems of the UT</a:t>
            </a:r>
          </a:p>
          <a:p>
            <a:pPr marL="0" indent="0">
              <a:buNone/>
            </a:pPr>
            <a:r>
              <a:rPr lang="en-US" dirty="0" smtClean="0"/>
              <a:t>     -Enlarged prostate</a:t>
            </a:r>
          </a:p>
          <a:p>
            <a:pPr marL="0" indent="0">
              <a:buNone/>
            </a:pPr>
            <a:r>
              <a:rPr lang="en-US" dirty="0" smtClean="0"/>
              <a:t>     - Renal stones</a:t>
            </a:r>
          </a:p>
          <a:p>
            <a:pPr marL="0" indent="0">
              <a:buNone/>
            </a:pPr>
            <a:r>
              <a:rPr lang="en-US" dirty="0" smtClean="0"/>
              <a:t>     - VUR</a:t>
            </a:r>
          </a:p>
          <a:p>
            <a:pPr marL="0" indent="0">
              <a:buNone/>
            </a:pPr>
            <a:r>
              <a:rPr lang="en-US" dirty="0" smtClean="0"/>
              <a:t>Women- Short urethra, many sex partners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29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S&amp;S</a:t>
            </a:r>
          </a:p>
          <a:p>
            <a:r>
              <a:rPr lang="en-US" dirty="0" smtClean="0"/>
              <a:t>Fever</a:t>
            </a:r>
          </a:p>
          <a:p>
            <a:r>
              <a:rPr lang="en-US" dirty="0" smtClean="0"/>
              <a:t>Back , side and groin pain</a:t>
            </a:r>
          </a:p>
          <a:p>
            <a:r>
              <a:rPr lang="en-US" dirty="0" smtClean="0"/>
              <a:t>Nausea and vomiting</a:t>
            </a:r>
          </a:p>
          <a:p>
            <a:r>
              <a:rPr lang="en-US" dirty="0"/>
              <a:t>C</a:t>
            </a:r>
            <a:r>
              <a:rPr lang="en-US" dirty="0" smtClean="0"/>
              <a:t>hills Frequent painful urination/Increased urgency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Complications</a:t>
            </a:r>
          </a:p>
          <a:p>
            <a:pPr marL="0" indent="0">
              <a:buNone/>
            </a:pPr>
            <a:r>
              <a:rPr lang="en-US" dirty="0" smtClean="0"/>
              <a:t>Permanent renal scars</a:t>
            </a:r>
          </a:p>
          <a:p>
            <a:pPr marL="0" indent="0">
              <a:buNone/>
            </a:pPr>
            <a:r>
              <a:rPr lang="en-US" dirty="0" smtClean="0"/>
              <a:t>HTN</a:t>
            </a:r>
          </a:p>
          <a:p>
            <a:pPr marL="0" indent="0">
              <a:buNone/>
            </a:pPr>
            <a:r>
              <a:rPr lang="en-US" dirty="0" smtClean="0"/>
              <a:t>Renal failure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54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/>
          <a:lstStyle/>
          <a:p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DX</a:t>
            </a:r>
          </a:p>
          <a:p>
            <a:r>
              <a:rPr lang="en-US" dirty="0" smtClean="0"/>
              <a:t>Urinalysis</a:t>
            </a:r>
          </a:p>
          <a:p>
            <a:r>
              <a:rPr lang="en-US" dirty="0" smtClean="0"/>
              <a:t>Urine culture</a:t>
            </a:r>
          </a:p>
          <a:p>
            <a:r>
              <a:rPr lang="en-US" dirty="0" smtClean="0"/>
              <a:t>U/S</a:t>
            </a:r>
          </a:p>
          <a:p>
            <a:r>
              <a:rPr lang="en-US" dirty="0" smtClean="0"/>
              <a:t>CT scan</a:t>
            </a:r>
          </a:p>
          <a:p>
            <a:r>
              <a:rPr lang="en-US" dirty="0" smtClean="0"/>
              <a:t>DRE</a:t>
            </a:r>
          </a:p>
          <a:p>
            <a:r>
              <a:rPr lang="en-US" dirty="0" smtClean="0"/>
              <a:t>Voiding cystourethrogram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MGT</a:t>
            </a:r>
          </a:p>
          <a:p>
            <a:r>
              <a:rPr lang="en-US" dirty="0" smtClean="0"/>
              <a:t>Antibiotics </a:t>
            </a:r>
          </a:p>
          <a:p>
            <a:r>
              <a:rPr lang="en-US" dirty="0" smtClean="0"/>
              <a:t>Bed rest</a:t>
            </a:r>
          </a:p>
          <a:p>
            <a:r>
              <a:rPr lang="en-US" dirty="0" smtClean="0"/>
              <a:t>Repeat urine culture after </a:t>
            </a:r>
            <a:r>
              <a:rPr lang="en-US" dirty="0" err="1" smtClean="0"/>
              <a:t>rx</a:t>
            </a:r>
            <a:endParaRPr lang="en-US" dirty="0" smtClean="0"/>
          </a:p>
          <a:p>
            <a:r>
              <a:rPr lang="en-US" dirty="0" smtClean="0"/>
              <a:t>Hydration</a:t>
            </a:r>
          </a:p>
          <a:p>
            <a:r>
              <a:rPr lang="en-US" dirty="0" smtClean="0"/>
              <a:t>Monitor input and output for chronic pyelonephritis</a:t>
            </a:r>
          </a:p>
          <a:p>
            <a:r>
              <a:rPr lang="en-US" dirty="0" smtClean="0"/>
              <a:t>Monitor vital signs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ANATOMY.</a:t>
            </a:r>
          </a:p>
        </p:txBody>
      </p:sp>
      <p:pic>
        <p:nvPicPr>
          <p:cNvPr id="4" name="Picture 4" descr="AD08116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6617" y="1600200"/>
            <a:ext cx="56707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025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5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Occur when kidneys cannot remove the body’s waste or perform their regulatory fn.</a:t>
            </a:r>
          </a:p>
          <a:p>
            <a:pPr marL="0" indent="0">
              <a:buNone/>
            </a:pPr>
            <a:r>
              <a:rPr lang="en-US" dirty="0" smtClean="0"/>
              <a:t>A systemic disease and a final common pathway for many different kidney UTIs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NB. There is an increase in the number of deaths from renal failure each year.</a:t>
            </a:r>
          </a:p>
          <a:p>
            <a:pPr marL="0" indent="0" algn="ctr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1182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 smtClean="0"/>
              <a:t>Acute </a:t>
            </a:r>
            <a:r>
              <a:rPr lang="en-US" sz="4400" b="1" dirty="0"/>
              <a:t>Renal failure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831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5943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347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 smtClean="0"/>
              <a:t>A rapid loss of renal function due to  renal damage</a:t>
            </a:r>
          </a:p>
          <a:p>
            <a:endParaRPr lang="en-US" dirty="0" smtClean="0"/>
          </a:p>
          <a:p>
            <a:r>
              <a:rPr lang="en-US" dirty="0" smtClean="0"/>
              <a:t>RX is aimed at replacing renal function temporarily &amp; reduce potential causes of increased renal injury with the  goal of minimizing long term loss of  renal function</a:t>
            </a:r>
          </a:p>
          <a:p>
            <a:endParaRPr lang="en-US" dirty="0" smtClean="0"/>
          </a:p>
          <a:p>
            <a:r>
              <a:rPr lang="en-US" dirty="0" smtClean="0"/>
              <a:t>An accepted criteria for dx ARF is 50%  increase in serum creatinine above normal (Normal less that 1.0 </a:t>
            </a:r>
            <a:r>
              <a:rPr lang="en-US" dirty="0" err="1" smtClean="0"/>
              <a:t>mg|dc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80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Urine </a:t>
            </a:r>
            <a:r>
              <a:rPr lang="en-US" dirty="0"/>
              <a:t>volume  may be normal</a:t>
            </a:r>
          </a:p>
          <a:p>
            <a:endParaRPr lang="en-US" dirty="0" smtClean="0"/>
          </a:p>
          <a:p>
            <a:r>
              <a:rPr lang="en-US" dirty="0" smtClean="0"/>
              <a:t>Possible </a:t>
            </a:r>
            <a:r>
              <a:rPr lang="en-US" dirty="0"/>
              <a:t>changes may include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Oliguria – Less than 500 mls|24 </a:t>
            </a:r>
            <a:r>
              <a:rPr lang="en-US" dirty="0" err="1"/>
              <a:t>hrs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Anuria – Less than 50 </a:t>
            </a:r>
            <a:r>
              <a:rPr lang="en-US" dirty="0" err="1"/>
              <a:t>mls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Non-</a:t>
            </a:r>
            <a:r>
              <a:rPr lang="en-US" dirty="0" err="1" smtClean="0"/>
              <a:t>oliguna</a:t>
            </a:r>
            <a:r>
              <a:rPr lang="en-US" dirty="0" smtClean="0"/>
              <a:t> </a:t>
            </a:r>
            <a:r>
              <a:rPr lang="en-US" dirty="0"/>
              <a:t>–Normal vol. but high blood waste</a:t>
            </a:r>
            <a:br>
              <a:rPr lang="en-US" dirty="0"/>
            </a:b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Pathophysiology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867400"/>
          </a:xfrm>
        </p:spPr>
        <p:txBody>
          <a:bodyPr/>
          <a:lstStyle/>
          <a:p>
            <a:r>
              <a:rPr lang="en-US" dirty="0" smtClean="0"/>
              <a:t>Usually there is a specific underlying problem</a:t>
            </a:r>
          </a:p>
          <a:p>
            <a:r>
              <a:rPr lang="en-US" dirty="0" smtClean="0"/>
              <a:t>Some factors may be reversible if identified early &amp; treated promptly </a:t>
            </a:r>
            <a:r>
              <a:rPr lang="en-US" dirty="0" err="1" smtClean="0"/>
              <a:t>e.g</a:t>
            </a:r>
            <a:r>
              <a:rPr lang="en-US" dirty="0" smtClean="0"/>
              <a:t> hypovolemia, hypertension </a:t>
            </a:r>
          </a:p>
          <a:p>
            <a:r>
              <a:rPr lang="en-US" dirty="0" smtClean="0"/>
              <a:t>Reduced cardiac output / heart failure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Obstruction of the kidneys or lower urinary tract tumor ; blood clot or kidney store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Bilateral obstruction of renal vessels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ARF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10200"/>
          </a:xfrm>
        </p:spPr>
        <p:txBody>
          <a:bodyPr/>
          <a:lstStyle/>
          <a:p>
            <a:r>
              <a:rPr lang="en-US" dirty="0" smtClean="0"/>
              <a:t>Prerenal (hypertension of kidneys) – most common 60-70% of all cases</a:t>
            </a:r>
          </a:p>
          <a:p>
            <a:endParaRPr lang="en-US" dirty="0" smtClean="0"/>
          </a:p>
          <a:p>
            <a:r>
              <a:rPr lang="en-US" dirty="0" smtClean="0"/>
              <a:t>Intra renal-( Actual damage to the kidneys) </a:t>
            </a:r>
            <a:r>
              <a:rPr lang="en-US" dirty="0" err="1" smtClean="0"/>
              <a:t>eg</a:t>
            </a:r>
            <a:r>
              <a:rPr lang="en-US" dirty="0" smtClean="0"/>
              <a:t> acute tubular necrosis</a:t>
            </a:r>
          </a:p>
          <a:p>
            <a:endParaRPr lang="en-US" dirty="0" smtClean="0"/>
          </a:p>
          <a:p>
            <a:r>
              <a:rPr lang="en-US" dirty="0" smtClean="0"/>
              <a:t>Post renal (obstruction of renal flow)- Pressure increase due to back flow and decrease GFR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42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77000"/>
          </a:xfrm>
        </p:spPr>
        <p:txBody>
          <a:bodyPr/>
          <a:lstStyle/>
          <a:p>
            <a:r>
              <a:rPr lang="en-US" dirty="0" smtClean="0"/>
              <a:t>Acute Tubular Necrosis-</a:t>
            </a:r>
            <a:r>
              <a:rPr lang="en-US" dirty="0" err="1" smtClean="0"/>
              <a:t>Xtised</a:t>
            </a:r>
            <a:r>
              <a:rPr lang="en-US" dirty="0" smtClean="0"/>
              <a:t> by:</a:t>
            </a:r>
          </a:p>
          <a:p>
            <a:r>
              <a:rPr lang="en-US" dirty="0" smtClean="0"/>
              <a:t>Intra tubular obstruction</a:t>
            </a:r>
          </a:p>
          <a:p>
            <a:r>
              <a:rPr lang="en-US" dirty="0" smtClean="0"/>
              <a:t>Tubular back leak</a:t>
            </a:r>
          </a:p>
          <a:p>
            <a:r>
              <a:rPr lang="en-US" dirty="0" smtClean="0"/>
              <a:t>Vasoconstriction</a:t>
            </a:r>
          </a:p>
          <a:p>
            <a:r>
              <a:rPr lang="en-US" dirty="0" smtClean="0"/>
              <a:t>Changes of glomerular permeability</a:t>
            </a:r>
          </a:p>
          <a:p>
            <a:endParaRPr lang="en-US" dirty="0"/>
          </a:p>
          <a:p>
            <a:r>
              <a:rPr lang="en-US" b="1" dirty="0" smtClean="0"/>
              <a:t>All these leads to:</a:t>
            </a:r>
          </a:p>
          <a:p>
            <a:r>
              <a:rPr lang="en-US" dirty="0" smtClean="0"/>
              <a:t>Decrease in GFR</a:t>
            </a:r>
          </a:p>
          <a:p>
            <a:r>
              <a:rPr lang="en-US" dirty="0" smtClean="0"/>
              <a:t>Progressive azotemia</a:t>
            </a:r>
          </a:p>
          <a:p>
            <a:r>
              <a:rPr lang="en-US" dirty="0" smtClean="0"/>
              <a:t>Fluid and electrolyte imbalance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19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Specific caused of ARF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943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Pre renal failure</a:t>
            </a:r>
          </a:p>
          <a:p>
            <a:r>
              <a:rPr lang="en-US" dirty="0" smtClean="0"/>
              <a:t>Volume depletion – hemorrhage ,renal/ GIT losses </a:t>
            </a:r>
          </a:p>
          <a:p>
            <a:endParaRPr lang="en-US" dirty="0" smtClean="0"/>
          </a:p>
          <a:p>
            <a:r>
              <a:rPr lang="en-US" dirty="0" smtClean="0"/>
              <a:t>Impaired cardiac efficiency – CCF ,MI , cardiogenic shock </a:t>
            </a:r>
          </a:p>
          <a:p>
            <a:endParaRPr lang="en-US" dirty="0" smtClean="0"/>
          </a:p>
          <a:p>
            <a:r>
              <a:rPr lang="en-US" dirty="0" smtClean="0"/>
              <a:t>Vasodilation – sepsis ,anaphylaxis ,any medication causing vasodilation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05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67" y="228600"/>
            <a:ext cx="6123433" cy="588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647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Intrarenal (intrinsic)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Prolonged renal ischemia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Occlusion of the renal tubules</a:t>
            </a:r>
          </a:p>
          <a:p>
            <a:r>
              <a:rPr lang="en-US" dirty="0" smtClean="0"/>
              <a:t>Neprotoxic agents e.g. aminoglycoside – gentamycin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Heavy metals e.g. lead ,mercury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NSAIDS e.g. aspirin 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ACE inhibitors – captopril , enalapril </a:t>
            </a:r>
          </a:p>
          <a:p>
            <a:r>
              <a:rPr lang="en-US" dirty="0" smtClean="0"/>
              <a:t>Infection processes e.g. Pyelonephritis, AGN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ACE inhibitors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179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renal  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Due to urinary tract obstruction e.g.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Calculi ,tumors, BPH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Strictures &amp; blood clot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05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Phases of Acute Renal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562600"/>
          </a:xfrm>
        </p:spPr>
        <p:txBody>
          <a:bodyPr/>
          <a:lstStyle/>
          <a:p>
            <a:r>
              <a:rPr lang="en-US" dirty="0" smtClean="0"/>
              <a:t>4 Phases-</a:t>
            </a:r>
            <a:r>
              <a:rPr lang="en-US" dirty="0" err="1" smtClean="0"/>
              <a:t>Initiation,oliguria,diuresis</a:t>
            </a:r>
            <a:r>
              <a:rPr lang="en-US" dirty="0" smtClean="0"/>
              <a:t>, recovery</a:t>
            </a:r>
          </a:p>
          <a:p>
            <a:endParaRPr lang="en-US" dirty="0"/>
          </a:p>
          <a:p>
            <a:r>
              <a:rPr lang="en-US" b="1" dirty="0" smtClean="0"/>
              <a:t>Initiation Phase- </a:t>
            </a:r>
            <a:r>
              <a:rPr lang="en-US" dirty="0" smtClean="0"/>
              <a:t>starts with the initial insult and ends when oliguria develops</a:t>
            </a:r>
          </a:p>
          <a:p>
            <a:r>
              <a:rPr lang="en-US" b="1" dirty="0" smtClean="0"/>
              <a:t>Oliguria phase- </a:t>
            </a:r>
            <a:r>
              <a:rPr lang="en-US" dirty="0" smtClean="0"/>
              <a:t>Accompanied by increase in blood metabolic waste.</a:t>
            </a:r>
          </a:p>
          <a:p>
            <a:r>
              <a:rPr lang="en-US" dirty="0" smtClean="0"/>
              <a:t>Reduced urine output &amp; hyperkalemia- Life threatening</a:t>
            </a:r>
          </a:p>
          <a:p>
            <a:r>
              <a:rPr lang="en-US" dirty="0" smtClean="0"/>
              <a:t>N/B Some </a:t>
            </a:r>
            <a:r>
              <a:rPr lang="en-US" dirty="0" err="1" smtClean="0"/>
              <a:t>pts</a:t>
            </a:r>
            <a:r>
              <a:rPr lang="en-US" dirty="0" smtClean="0"/>
              <a:t> have decreased renal </a:t>
            </a:r>
            <a:r>
              <a:rPr lang="en-US" dirty="0" err="1" smtClean="0"/>
              <a:t>fn</a:t>
            </a:r>
            <a:r>
              <a:rPr lang="en-US" dirty="0" smtClean="0"/>
              <a:t> with normal urine output </a:t>
            </a:r>
            <a:r>
              <a:rPr lang="en-US" dirty="0" err="1" smtClean="0"/>
              <a:t>eg</a:t>
            </a:r>
            <a:r>
              <a:rPr lang="en-US" dirty="0" smtClean="0"/>
              <a:t> in nephrotoxic exposure</a:t>
            </a:r>
          </a:p>
        </p:txBody>
      </p:sp>
    </p:spTree>
    <p:extLst>
      <p:ext uri="{BB962C8B-B14F-4D97-AF65-F5344CB8AC3E}">
        <p14:creationId xmlns:p14="http://schemas.microsoft.com/office/powerpoint/2010/main" val="65452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172200"/>
          </a:xfrm>
        </p:spPr>
        <p:txBody>
          <a:bodyPr>
            <a:normAutofit/>
          </a:bodyPr>
          <a:lstStyle/>
          <a:p>
            <a:r>
              <a:rPr lang="en-US" b="1" dirty="0" smtClean="0"/>
              <a:t>Diuresis phase-</a:t>
            </a:r>
            <a:r>
              <a:rPr lang="en-US" dirty="0" smtClean="0"/>
              <a:t> Marked with gradual increase in urine output</a:t>
            </a:r>
          </a:p>
          <a:p>
            <a:r>
              <a:rPr lang="en-US" dirty="0" smtClean="0"/>
              <a:t>Laboratory values stabilize and eventually decrease</a:t>
            </a:r>
          </a:p>
          <a:p>
            <a:r>
              <a:rPr lang="en-US" dirty="0" smtClean="0"/>
              <a:t>Although urine output may reach normal, renal </a:t>
            </a:r>
            <a:r>
              <a:rPr lang="en-US" dirty="0" err="1" smtClean="0"/>
              <a:t>fn</a:t>
            </a:r>
            <a:r>
              <a:rPr lang="en-US" dirty="0" smtClean="0"/>
              <a:t> may be abnormal</a:t>
            </a:r>
          </a:p>
          <a:p>
            <a:r>
              <a:rPr lang="en-US" dirty="0" smtClean="0"/>
              <a:t>When the uremic symptoms are still present the specific medical and nursing </a:t>
            </a:r>
            <a:r>
              <a:rPr lang="en-US" dirty="0" err="1" smtClean="0"/>
              <a:t>mnx</a:t>
            </a:r>
            <a:r>
              <a:rPr lang="en-US" dirty="0" smtClean="0"/>
              <a:t> continues.</a:t>
            </a:r>
          </a:p>
          <a:p>
            <a:r>
              <a:rPr lang="en-US" dirty="0" smtClean="0"/>
              <a:t>Observe </a:t>
            </a:r>
            <a:r>
              <a:rPr lang="en-US" dirty="0" err="1" smtClean="0"/>
              <a:t>pt</a:t>
            </a:r>
            <a:r>
              <a:rPr lang="en-US" dirty="0" smtClean="0"/>
              <a:t> for dehydration – may increase uremic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31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610600" cy="632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The recovery Phase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signals the improvement of renal </a:t>
            </a:r>
            <a:r>
              <a:rPr lang="en-US" dirty="0" err="1" smtClean="0"/>
              <a:t>fn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May take 3-12 months</a:t>
            </a:r>
          </a:p>
          <a:p>
            <a:endParaRPr lang="en-US" dirty="0" smtClean="0"/>
          </a:p>
          <a:p>
            <a:r>
              <a:rPr lang="en-US" dirty="0" smtClean="0"/>
              <a:t>Lab values return to normal</a:t>
            </a:r>
          </a:p>
          <a:p>
            <a:endParaRPr lang="en-US" dirty="0" smtClean="0"/>
          </a:p>
          <a:p>
            <a:r>
              <a:rPr lang="en-US" dirty="0" smtClean="0"/>
              <a:t>Usually there is a permanent 1-3% loss in GFR but not clinically significant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2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Clinical manifestation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Almost all systems are affected with the failure of normal renal regulatory mechanism</a:t>
            </a:r>
          </a:p>
          <a:p>
            <a:endParaRPr lang="en-US" dirty="0" smtClean="0"/>
          </a:p>
          <a:p>
            <a:r>
              <a:rPr lang="en-US" dirty="0" err="1" smtClean="0"/>
              <a:t>Pt</a:t>
            </a:r>
            <a:r>
              <a:rPr lang="en-US" dirty="0" smtClean="0"/>
              <a:t> may appear critically ill, lethargic, and dehydrated</a:t>
            </a:r>
          </a:p>
          <a:p>
            <a:endParaRPr lang="en-US" dirty="0" smtClean="0"/>
          </a:p>
          <a:p>
            <a:r>
              <a:rPr lang="en-US" dirty="0" smtClean="0"/>
              <a:t>CNS symptoms-Headache ,drowsiness, twitching, seizures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47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&amp; 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Urine </a:t>
            </a:r>
            <a:r>
              <a:rPr lang="en-US" dirty="0" err="1" smtClean="0"/>
              <a:t>vol</a:t>
            </a:r>
            <a:r>
              <a:rPr lang="en-US" dirty="0" smtClean="0"/>
              <a:t> varies-scanty to normal</a:t>
            </a:r>
          </a:p>
          <a:p>
            <a:r>
              <a:rPr lang="en-US" dirty="0" smtClean="0"/>
              <a:t>Hematuria</a:t>
            </a:r>
          </a:p>
          <a:p>
            <a:r>
              <a:rPr lang="en-US" dirty="0" smtClean="0"/>
              <a:t>Low specific gravity</a:t>
            </a:r>
          </a:p>
          <a:p>
            <a:r>
              <a:rPr lang="en-US" dirty="0" smtClean="0"/>
              <a:t>Low sodium in the urine</a:t>
            </a:r>
          </a:p>
          <a:p>
            <a:endParaRPr lang="en-US" b="1" dirty="0" smtClean="0"/>
          </a:p>
          <a:p>
            <a:r>
              <a:rPr lang="en-US" b="1" dirty="0" smtClean="0"/>
              <a:t>Other investigations</a:t>
            </a:r>
            <a:endParaRPr lang="en-US" b="1" dirty="0"/>
          </a:p>
          <a:p>
            <a:r>
              <a:rPr lang="en-US" dirty="0" smtClean="0"/>
              <a:t>U/S</a:t>
            </a:r>
          </a:p>
          <a:p>
            <a:r>
              <a:rPr lang="en-US" dirty="0" smtClean="0"/>
              <a:t>CT or MRI scan may show evidence of anatomical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13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/>
          <a:lstStyle/>
          <a:p>
            <a:r>
              <a:rPr lang="en-US" dirty="0" smtClean="0"/>
              <a:t>BUN-Increase depend on degree of protein catabolism, renal perfusion and protein intake</a:t>
            </a:r>
          </a:p>
          <a:p>
            <a:r>
              <a:rPr lang="en-US" dirty="0" smtClean="0"/>
              <a:t>Serum creatinine levels</a:t>
            </a:r>
          </a:p>
          <a:p>
            <a:r>
              <a:rPr lang="en-US" dirty="0" smtClean="0"/>
              <a:t>Hyperkalemia-dysrhythmia and cardiac arrest</a:t>
            </a:r>
          </a:p>
          <a:p>
            <a:r>
              <a:rPr lang="en-US" dirty="0" smtClean="0"/>
              <a:t>Metabolic acidosis-No excretion of any metabolic acid n the buffering mechanism fails- low PH</a:t>
            </a:r>
          </a:p>
          <a:p>
            <a:r>
              <a:rPr lang="en-US" dirty="0" smtClean="0"/>
              <a:t>Calcium levels may be low-No reabsorption from intestines</a:t>
            </a:r>
          </a:p>
          <a:p>
            <a:r>
              <a:rPr lang="en-US" dirty="0" err="1" smtClean="0"/>
              <a:t>Anaemia</a:t>
            </a:r>
            <a:r>
              <a:rPr lang="en-US" dirty="0" smtClean="0"/>
              <a:t>- Reduced erythropoietin production</a:t>
            </a:r>
          </a:p>
          <a:p>
            <a:pPr marL="0" indent="0">
              <a:buNone/>
            </a:pPr>
            <a:r>
              <a:rPr lang="en-US" dirty="0" smtClean="0"/>
              <a:t>                     - Blood loss- </a:t>
            </a:r>
            <a:r>
              <a:rPr lang="en-US" dirty="0" err="1" smtClean="0"/>
              <a:t>haematuria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75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943600"/>
          </a:xfrm>
        </p:spPr>
        <p:txBody>
          <a:bodyPr/>
          <a:lstStyle/>
          <a:p>
            <a:r>
              <a:rPr lang="en-US" dirty="0" smtClean="0"/>
              <a:t>Objective-Restore normal chemical balance and prevent complication until repair of renal tissue and restoration of renal </a:t>
            </a:r>
            <a:r>
              <a:rPr lang="en-US" dirty="0" err="1" smtClean="0"/>
              <a:t>fn</a:t>
            </a:r>
            <a:r>
              <a:rPr lang="en-US" dirty="0" smtClean="0"/>
              <a:t> can occur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Mnx</a:t>
            </a:r>
            <a:r>
              <a:rPr lang="en-US" dirty="0"/>
              <a:t> </a:t>
            </a:r>
            <a:r>
              <a:rPr lang="en-US" dirty="0" smtClean="0"/>
              <a:t>include: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Eliminating the cause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Maintaining fluid balance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Avoiding fluid excess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When indicated provide renal replacement therapy.</a:t>
            </a:r>
          </a:p>
        </p:txBody>
      </p:sp>
    </p:spTree>
    <p:extLst>
      <p:ext uri="{BB962C8B-B14F-4D97-AF65-F5344CB8AC3E}">
        <p14:creationId xmlns:p14="http://schemas.microsoft.com/office/powerpoint/2010/main" val="5167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457200"/>
            <a:ext cx="9067800" cy="6400800"/>
          </a:xfrm>
        </p:spPr>
        <p:txBody>
          <a:bodyPr/>
          <a:lstStyle/>
          <a:p>
            <a:r>
              <a:rPr lang="en-US" b="1" dirty="0" smtClean="0"/>
              <a:t>Pharmacologic Therapy</a:t>
            </a:r>
          </a:p>
          <a:p>
            <a:r>
              <a:rPr lang="en-US" dirty="0" smtClean="0"/>
              <a:t>Hyperkalemia is the most life threatening </a:t>
            </a:r>
          </a:p>
          <a:p>
            <a:r>
              <a:rPr lang="en-US" dirty="0" smtClean="0"/>
              <a:t>Monitor for potassium elevation</a:t>
            </a:r>
          </a:p>
          <a:p>
            <a:r>
              <a:rPr lang="en-US" dirty="0" smtClean="0"/>
              <a:t>ECG-peaked T-Wave</a:t>
            </a:r>
          </a:p>
          <a:p>
            <a:endParaRPr lang="en-US" dirty="0"/>
          </a:p>
          <a:p>
            <a:r>
              <a:rPr lang="en-US" b="1" dirty="0" smtClean="0"/>
              <a:t>S&amp;S</a:t>
            </a:r>
          </a:p>
          <a:p>
            <a:r>
              <a:rPr lang="en-US" dirty="0" smtClean="0"/>
              <a:t>Irritability, abdominal cramping, </a:t>
            </a:r>
            <a:r>
              <a:rPr lang="en-US" dirty="0" err="1" smtClean="0"/>
              <a:t>diarrhoea</a:t>
            </a:r>
            <a:endParaRPr lang="en-US" dirty="0" smtClean="0"/>
          </a:p>
          <a:p>
            <a:r>
              <a:rPr lang="en-US" dirty="0" err="1" smtClean="0"/>
              <a:t>Paresthesia</a:t>
            </a:r>
            <a:r>
              <a:rPr lang="en-US" dirty="0" smtClean="0"/>
              <a:t> &amp; </a:t>
            </a:r>
            <a:r>
              <a:rPr lang="en-US" dirty="0" err="1" smtClean="0"/>
              <a:t>generalised</a:t>
            </a:r>
            <a:r>
              <a:rPr lang="en-US" dirty="0" smtClean="0"/>
              <a:t> muscle weakness</a:t>
            </a:r>
          </a:p>
          <a:p>
            <a:r>
              <a:rPr lang="en-US" dirty="0" smtClean="0"/>
              <a:t>As the levels increase Muscular and cardiac failure occurs- Medical emergency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ANATOMY.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Each human kidney has about </a:t>
            </a:r>
            <a:r>
              <a:rPr lang="en-US" dirty="0" smtClean="0"/>
              <a:t>1.3million </a:t>
            </a:r>
            <a:r>
              <a:rPr lang="en-US" dirty="0" err="1" smtClean="0"/>
              <a:t>nephons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/>
              <a:t>Parts of a nephron </a:t>
            </a:r>
            <a:r>
              <a:rPr lang="en-US" dirty="0"/>
              <a:t>include</a:t>
            </a:r>
            <a:r>
              <a:rPr lang="en-US" dirty="0" smtClean="0"/>
              <a:t>: afferent </a:t>
            </a:r>
            <a:r>
              <a:rPr lang="en-US" dirty="0"/>
              <a:t>and efferent arteries</a:t>
            </a:r>
            <a:r>
              <a:rPr lang="en-US" dirty="0" smtClean="0"/>
              <a:t>, glomerular </a:t>
            </a:r>
            <a:r>
              <a:rPr lang="en-US" dirty="0"/>
              <a:t>complex, ascending  and descending tubules ,loop of </a:t>
            </a:r>
            <a:r>
              <a:rPr lang="en-US" dirty="0" err="1"/>
              <a:t>Henle</a:t>
            </a:r>
            <a:r>
              <a:rPr lang="en-US" dirty="0"/>
              <a:t> and collecting tubes.</a:t>
            </a:r>
          </a:p>
          <a:p>
            <a:pPr>
              <a:lnSpc>
                <a:spcPct val="80000"/>
              </a:lnSpc>
            </a:pPr>
            <a:r>
              <a:rPr lang="en-US" dirty="0"/>
              <a:t>Its an invagination of a tuft capillaries into a dilated , blind end of the </a:t>
            </a:r>
            <a:r>
              <a:rPr lang="en-US" dirty="0" err="1"/>
              <a:t>nepron</a:t>
            </a:r>
            <a:r>
              <a:rPr lang="en-US" dirty="0"/>
              <a:t>(Bowman’s capsule).</a:t>
            </a:r>
          </a:p>
          <a:p>
            <a:pPr>
              <a:lnSpc>
                <a:spcPct val="80000"/>
              </a:lnSpc>
            </a:pPr>
            <a:r>
              <a:rPr lang="en-US" dirty="0"/>
              <a:t>The capillaries are supplied by </a:t>
            </a:r>
            <a:r>
              <a:rPr lang="en-US" dirty="0" smtClean="0"/>
              <a:t>afferent </a:t>
            </a:r>
            <a:r>
              <a:rPr lang="en-US" dirty="0"/>
              <a:t>arterioles and drained by efferent arterioles.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801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/>
          <a:lstStyle/>
          <a:p>
            <a:r>
              <a:rPr lang="en-US" dirty="0" err="1" smtClean="0"/>
              <a:t>Mnx</a:t>
            </a:r>
            <a:r>
              <a:rPr lang="en-US" dirty="0" smtClean="0"/>
              <a:t> of Hyperkalemia:</a:t>
            </a:r>
          </a:p>
          <a:p>
            <a:r>
              <a:rPr lang="en-US" dirty="0" smtClean="0"/>
              <a:t>If there is moderate elevation and no ECG abnormalities, </a:t>
            </a:r>
            <a:r>
              <a:rPr lang="en-US" dirty="0" err="1" smtClean="0"/>
              <a:t>excresion</a:t>
            </a:r>
            <a:r>
              <a:rPr lang="en-US" dirty="0" smtClean="0"/>
              <a:t> can be enhanced by use of </a:t>
            </a:r>
            <a:r>
              <a:rPr lang="en-US" dirty="0" err="1" smtClean="0"/>
              <a:t>Cation</a:t>
            </a:r>
            <a:r>
              <a:rPr lang="en-US" dirty="0" smtClean="0"/>
              <a:t> Exchange resin or diuresis</a:t>
            </a:r>
          </a:p>
          <a:p>
            <a:r>
              <a:rPr lang="en-US" dirty="0" smtClean="0"/>
              <a:t>Sodium polystyrene orally</a:t>
            </a:r>
          </a:p>
          <a:p>
            <a:r>
              <a:rPr lang="en-US" dirty="0" smtClean="0"/>
              <a:t>Retention enema</a:t>
            </a:r>
          </a:p>
          <a:p>
            <a:r>
              <a:rPr lang="en-US" dirty="0" smtClean="0"/>
              <a:t>Avoid the source </a:t>
            </a:r>
            <a:r>
              <a:rPr lang="en-US" dirty="0" err="1" smtClean="0"/>
              <a:t>eg</a:t>
            </a:r>
            <a:r>
              <a:rPr lang="en-US" dirty="0" smtClean="0"/>
              <a:t> intake </a:t>
            </a:r>
          </a:p>
          <a:p>
            <a:endParaRPr lang="en-US" dirty="0"/>
          </a:p>
          <a:p>
            <a:r>
              <a:rPr lang="en-US" dirty="0" smtClean="0"/>
              <a:t>In severe hyperkalemia, Discontinue all the exogenous source</a:t>
            </a:r>
          </a:p>
          <a:p>
            <a:r>
              <a:rPr lang="en-US" dirty="0" smtClean="0"/>
              <a:t>Definitive therapy- Dialysis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If patient is </a:t>
            </a:r>
            <a:r>
              <a:rPr lang="en-US" dirty="0" err="1" smtClean="0"/>
              <a:t>haemodynamically</a:t>
            </a:r>
            <a:r>
              <a:rPr lang="en-US" dirty="0" smtClean="0"/>
              <a:t> unstable-hypotension or QRS </a:t>
            </a:r>
            <a:r>
              <a:rPr lang="en-US" dirty="0" err="1" smtClean="0"/>
              <a:t>waidening</a:t>
            </a:r>
            <a:r>
              <a:rPr lang="en-US" dirty="0" smtClean="0"/>
              <a:t>, IV 50%D, insulin and calcium replacement may be given to shift potassium back to the cell.</a:t>
            </a:r>
          </a:p>
          <a:p>
            <a:endParaRPr lang="en-US" dirty="0"/>
          </a:p>
          <a:p>
            <a:r>
              <a:rPr lang="en-US" dirty="0" smtClean="0"/>
              <a:t>Reduce dosages of drugs since elimination is by the failing kidneys</a:t>
            </a:r>
          </a:p>
          <a:p>
            <a:endParaRPr lang="en-US" dirty="0" smtClean="0"/>
          </a:p>
          <a:p>
            <a:r>
              <a:rPr lang="en-US" dirty="0" smtClean="0"/>
              <a:t>Monitor arterial blood gasses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1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248400"/>
          </a:xfrm>
        </p:spPr>
        <p:txBody>
          <a:bodyPr/>
          <a:lstStyle/>
          <a:p>
            <a:r>
              <a:rPr lang="en-US" b="1" dirty="0" smtClean="0"/>
              <a:t>Nutritional Therapy</a:t>
            </a:r>
            <a:endParaRPr lang="en-US" dirty="0" smtClean="0"/>
          </a:p>
          <a:p>
            <a:r>
              <a:rPr lang="en-US" dirty="0" smtClean="0"/>
              <a:t>ARF causes nutritional imbalance-nausea vomiting</a:t>
            </a:r>
          </a:p>
          <a:p>
            <a:r>
              <a:rPr lang="en-US" dirty="0" smtClean="0"/>
              <a:t>Weigh </a:t>
            </a:r>
            <a:r>
              <a:rPr lang="en-US" dirty="0" err="1" smtClean="0"/>
              <a:t>pt</a:t>
            </a:r>
            <a:r>
              <a:rPr lang="en-US" dirty="0" smtClean="0"/>
              <a:t> daily-Loss 0.2-0.5kg –Normal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pt</a:t>
            </a:r>
            <a:r>
              <a:rPr lang="en-US" dirty="0" smtClean="0"/>
              <a:t> gains or no loss in </a:t>
            </a:r>
            <a:r>
              <a:rPr lang="en-US" dirty="0" err="1" smtClean="0"/>
              <a:t>wt</a:t>
            </a:r>
            <a:r>
              <a:rPr lang="en-US" dirty="0" smtClean="0"/>
              <a:t> or develops hypertension, fluid retention is suspected</a:t>
            </a:r>
          </a:p>
          <a:p>
            <a:r>
              <a:rPr lang="en-US" dirty="0" smtClean="0"/>
              <a:t>Protein replacement is individualized-growth and tissue repair only</a:t>
            </a:r>
          </a:p>
          <a:p>
            <a:r>
              <a:rPr lang="en-US" dirty="0" smtClean="0"/>
              <a:t>Carbohydrate is increased</a:t>
            </a:r>
          </a:p>
          <a:p>
            <a:r>
              <a:rPr lang="en-US" dirty="0" smtClean="0"/>
              <a:t>Foods containing potassium are restricted </a:t>
            </a:r>
            <a:r>
              <a:rPr lang="en-US" dirty="0" err="1" smtClean="0"/>
              <a:t>eg</a:t>
            </a:r>
            <a:r>
              <a:rPr lang="en-US" dirty="0" smtClean="0"/>
              <a:t> bananas, citrus fruits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6324600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Nursing </a:t>
            </a:r>
            <a:r>
              <a:rPr lang="en-US" b="1" dirty="0" err="1" smtClean="0"/>
              <a:t>Mnx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Monitor complications</a:t>
            </a:r>
          </a:p>
          <a:p>
            <a:r>
              <a:rPr lang="en-US" dirty="0" smtClean="0"/>
              <a:t>Participate in emergency </a:t>
            </a:r>
            <a:r>
              <a:rPr lang="en-US" dirty="0" err="1" smtClean="0"/>
              <a:t>rx</a:t>
            </a:r>
            <a:r>
              <a:rPr lang="en-US" dirty="0" smtClean="0"/>
              <a:t> of  fluid and electrolyte imbalance</a:t>
            </a:r>
          </a:p>
          <a:p>
            <a:r>
              <a:rPr lang="en-US" dirty="0" smtClean="0"/>
              <a:t>Assess </a:t>
            </a:r>
            <a:r>
              <a:rPr lang="en-US" dirty="0" err="1" smtClean="0"/>
              <a:t>pt</a:t>
            </a:r>
            <a:r>
              <a:rPr lang="en-US" dirty="0" smtClean="0"/>
              <a:t> progress and response to therapy</a:t>
            </a:r>
          </a:p>
          <a:p>
            <a:r>
              <a:rPr lang="en-US" dirty="0" smtClean="0"/>
              <a:t>Provide physical and emotional support </a:t>
            </a:r>
          </a:p>
          <a:p>
            <a:r>
              <a:rPr lang="en-US" dirty="0" smtClean="0"/>
              <a:t>Keep family informed of the progress and provide psychological support</a:t>
            </a:r>
          </a:p>
          <a:p>
            <a:r>
              <a:rPr lang="en-US" dirty="0" smtClean="0"/>
              <a:t>Provide care for the primary disorder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63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r>
              <a:rPr lang="en-US" dirty="0" smtClean="0"/>
              <a:t>Eliminate any source of potassium</a:t>
            </a:r>
          </a:p>
          <a:p>
            <a:r>
              <a:rPr lang="en-US" dirty="0" smtClean="0"/>
              <a:t>Monitor musculoskeletal and cardiac </a:t>
            </a:r>
            <a:r>
              <a:rPr lang="en-US" dirty="0" err="1" smtClean="0"/>
              <a:t>fn</a:t>
            </a:r>
            <a:r>
              <a:rPr lang="en-US" dirty="0" smtClean="0"/>
              <a:t> for signs of hyperkalemia</a:t>
            </a:r>
          </a:p>
          <a:p>
            <a:r>
              <a:rPr lang="en-US" dirty="0" smtClean="0"/>
              <a:t>Monitor fluid intake, urine output, edema distension of </a:t>
            </a:r>
            <a:r>
              <a:rPr lang="en-US" dirty="0" err="1" smtClean="0"/>
              <a:t>jungular</a:t>
            </a:r>
            <a:r>
              <a:rPr lang="en-US" dirty="0" smtClean="0"/>
              <a:t> vein, </a:t>
            </a:r>
            <a:r>
              <a:rPr lang="en-US" dirty="0" err="1" smtClean="0"/>
              <a:t>laboured</a:t>
            </a:r>
            <a:r>
              <a:rPr lang="en-US" dirty="0" smtClean="0"/>
              <a:t> breathing, </a:t>
            </a:r>
          </a:p>
          <a:p>
            <a:r>
              <a:rPr lang="en-US" dirty="0" smtClean="0"/>
              <a:t>Bed rest-reduce metabolic rate</a:t>
            </a:r>
          </a:p>
          <a:p>
            <a:r>
              <a:rPr lang="en-US" dirty="0" smtClean="0"/>
              <a:t>Treat fever n infection – increase metabolism</a:t>
            </a:r>
          </a:p>
          <a:p>
            <a:r>
              <a:rPr lang="en-US" dirty="0" smtClean="0"/>
              <a:t>Avoid an indwelling catheter-Risk of UTIs</a:t>
            </a:r>
          </a:p>
          <a:p>
            <a:r>
              <a:rPr lang="en-US" dirty="0" smtClean="0"/>
              <a:t>Skin care</a:t>
            </a:r>
          </a:p>
          <a:p>
            <a:r>
              <a:rPr lang="en-US" dirty="0" smtClean="0"/>
              <a:t>Any other supportive care</a:t>
            </a:r>
          </a:p>
        </p:txBody>
      </p:sp>
    </p:spTree>
    <p:extLst>
      <p:ext uri="{BB962C8B-B14F-4D97-AF65-F5344CB8AC3E}">
        <p14:creationId xmlns:p14="http://schemas.microsoft.com/office/powerpoint/2010/main" val="1728308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b="1" dirty="0" smtClean="0"/>
              <a:t>Chronic Renal Failure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652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Also called end stage renal disease. </a:t>
            </a:r>
          </a:p>
          <a:p>
            <a:r>
              <a:rPr lang="en-US" dirty="0" err="1"/>
              <a:t>Def</a:t>
            </a:r>
            <a:r>
              <a:rPr lang="en-US" dirty="0"/>
              <a:t>: A progressive loss in </a:t>
            </a:r>
            <a:r>
              <a:rPr lang="en-US" dirty="0">
                <a:hlinkClick r:id="rId2" tooltip="Kidney"/>
              </a:rPr>
              <a:t>renal function</a:t>
            </a:r>
            <a:r>
              <a:rPr lang="en-US" dirty="0"/>
              <a:t> over a period of months or years</a:t>
            </a:r>
          </a:p>
          <a:p>
            <a:endParaRPr lang="en-US" dirty="0"/>
          </a:p>
          <a:p>
            <a:r>
              <a:rPr lang="en-US" dirty="0"/>
              <a:t>When renal </a:t>
            </a:r>
            <a:r>
              <a:rPr lang="en-US" dirty="0" err="1"/>
              <a:t>fn</a:t>
            </a:r>
            <a:r>
              <a:rPr lang="en-US" dirty="0"/>
              <a:t> decline waste products accumulate.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greater the buildup of waste the more pronounced the symptoms 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Those </a:t>
            </a:r>
            <a:r>
              <a:rPr lang="en-US" dirty="0"/>
              <a:t>A</a:t>
            </a:r>
            <a:r>
              <a:rPr lang="en-US" dirty="0" smtClean="0"/>
              <a:t>t Risk</a:t>
            </a:r>
          </a:p>
          <a:p>
            <a:r>
              <a:rPr lang="en-US" dirty="0" smtClean="0"/>
              <a:t>Those </a:t>
            </a:r>
            <a:r>
              <a:rPr lang="en-US" dirty="0"/>
              <a:t>with </a:t>
            </a:r>
            <a:r>
              <a:rPr lang="en-US" dirty="0">
                <a:hlinkClick r:id="rId2" tooltip="Hypertension"/>
              </a:rPr>
              <a:t>high blood pressure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>
                <a:hlinkClick r:id="rId3" tooltip="Diabetes mellitus"/>
              </a:rPr>
              <a:t>diabetes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Those </a:t>
            </a:r>
            <a:r>
              <a:rPr lang="en-US" dirty="0"/>
              <a:t>with a blood relative with chronic kidney disease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440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Neurologic</a:t>
            </a:r>
          </a:p>
          <a:p>
            <a:r>
              <a:rPr lang="en-US" dirty="0" smtClean="0"/>
              <a:t>Weakness and fatigue</a:t>
            </a:r>
          </a:p>
          <a:p>
            <a:r>
              <a:rPr lang="en-US" dirty="0" smtClean="0"/>
              <a:t>Confusion</a:t>
            </a:r>
          </a:p>
          <a:p>
            <a:r>
              <a:rPr lang="en-US" dirty="0" smtClean="0"/>
              <a:t>Inability to concentrate</a:t>
            </a:r>
          </a:p>
          <a:p>
            <a:r>
              <a:rPr lang="en-US" dirty="0" smtClean="0"/>
              <a:t>Disorientation</a:t>
            </a:r>
          </a:p>
          <a:p>
            <a:r>
              <a:rPr lang="en-US" dirty="0" smtClean="0"/>
              <a:t>Tremors</a:t>
            </a:r>
          </a:p>
          <a:p>
            <a:r>
              <a:rPr lang="en-US" dirty="0" smtClean="0"/>
              <a:t>Burning sensation of foot</a:t>
            </a:r>
          </a:p>
          <a:p>
            <a:r>
              <a:rPr lang="en-US" dirty="0" smtClean="0"/>
              <a:t>Behaviour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Integumentary</a:t>
            </a:r>
          </a:p>
          <a:p>
            <a:r>
              <a:rPr lang="en-US" dirty="0" smtClean="0"/>
              <a:t>Dry flaky skin</a:t>
            </a:r>
          </a:p>
          <a:p>
            <a:r>
              <a:rPr lang="en-US" dirty="0" smtClean="0"/>
              <a:t>Pruritus</a:t>
            </a:r>
          </a:p>
          <a:p>
            <a:r>
              <a:rPr lang="en-US" dirty="0" smtClean="0"/>
              <a:t>Ecchymosis</a:t>
            </a:r>
          </a:p>
          <a:p>
            <a:r>
              <a:rPr lang="en-US" dirty="0" smtClean="0"/>
              <a:t>Thin brittle nails</a:t>
            </a:r>
          </a:p>
          <a:p>
            <a:r>
              <a:rPr lang="en-US" dirty="0" smtClean="0"/>
              <a:t>Coarse thinning hair</a:t>
            </a:r>
          </a:p>
          <a:p>
            <a:pPr marL="0" indent="0">
              <a:buNone/>
            </a:pPr>
            <a:r>
              <a:rPr lang="en-US" b="1" dirty="0" smtClean="0"/>
              <a:t>     CVS</a:t>
            </a:r>
          </a:p>
          <a:p>
            <a:pPr marL="0" indent="0">
              <a:buNone/>
            </a:pPr>
            <a:r>
              <a:rPr lang="en-US" dirty="0" smtClean="0"/>
              <a:t>Hypertension,  Pericarditis, Pericardial effusion</a:t>
            </a:r>
          </a:p>
          <a:p>
            <a:pPr marL="0" indent="0">
              <a:buNone/>
            </a:pPr>
            <a:r>
              <a:rPr lang="en-US" dirty="0" smtClean="0"/>
              <a:t>Pitting edema, Periorbital edema</a:t>
            </a:r>
          </a:p>
          <a:p>
            <a:pPr marL="0" indent="0">
              <a:buNone/>
            </a:pPr>
            <a:r>
              <a:rPr lang="en-US" dirty="0" smtClean="0"/>
              <a:t>Engorged neck veins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2 cell layers separate blood  in the capillaries and the filtrate in the in Bowman’s capsule, and these layers are separated by a basal lamina.</a:t>
            </a:r>
          </a:p>
          <a:p>
            <a:pPr>
              <a:lnSpc>
                <a:spcPct val="80000"/>
              </a:lnSpc>
            </a:pPr>
            <a:r>
              <a:rPr lang="en-US" dirty="0"/>
              <a:t>Stellate </a:t>
            </a:r>
            <a:r>
              <a:rPr lang="en-US" dirty="0" smtClean="0"/>
              <a:t>cell (</a:t>
            </a:r>
            <a:r>
              <a:rPr lang="en-US" dirty="0" err="1" smtClean="0"/>
              <a:t>Mesangial</a:t>
            </a:r>
            <a:r>
              <a:rPr lang="en-US" dirty="0" smtClean="0"/>
              <a:t> cells</a:t>
            </a:r>
            <a:r>
              <a:rPr lang="en-US" dirty="0"/>
              <a:t>) are located between basal lamina and the endothelium.</a:t>
            </a:r>
          </a:p>
          <a:p>
            <a:pPr>
              <a:lnSpc>
                <a:spcPct val="80000"/>
              </a:lnSpc>
            </a:pPr>
            <a:r>
              <a:rPr lang="en-US" dirty="0"/>
              <a:t>These cells are contractile and ,its role is to regulate glomerular filtration</a:t>
            </a:r>
            <a:r>
              <a:rPr lang="en-US" dirty="0" smtClean="0"/>
              <a:t>. They </a:t>
            </a:r>
            <a:r>
              <a:rPr lang="en-US" dirty="0"/>
              <a:t>also secrete various substances</a:t>
            </a:r>
            <a:r>
              <a:rPr lang="en-US" dirty="0" smtClean="0"/>
              <a:t>, take </a:t>
            </a:r>
            <a:r>
              <a:rPr lang="en-US" dirty="0"/>
              <a:t>up immune complexes, and production of glomerular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219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Pulmonary</a:t>
            </a:r>
          </a:p>
          <a:p>
            <a:r>
              <a:rPr lang="en-US" dirty="0" smtClean="0"/>
              <a:t>Crackles, Thick tenacious sputum, depressed cough reflex, pleuritic pain, Shortness of breath, Tachypnea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dirty="0" smtClean="0"/>
              <a:t>GIT</a:t>
            </a:r>
          </a:p>
          <a:p>
            <a:pPr marL="0" indent="0">
              <a:buNone/>
            </a:pPr>
            <a:r>
              <a:rPr lang="en-US" dirty="0" smtClean="0"/>
              <a:t>Ammonia breath</a:t>
            </a:r>
          </a:p>
          <a:p>
            <a:pPr marL="0" indent="0">
              <a:buNone/>
            </a:pPr>
            <a:r>
              <a:rPr lang="en-US" dirty="0" smtClean="0"/>
              <a:t>Metallic taste, anorexia nausea n </a:t>
            </a:r>
            <a:r>
              <a:rPr lang="en-US" dirty="0" err="1" smtClean="0"/>
              <a:t>vomitting</a:t>
            </a:r>
            <a:r>
              <a:rPr lang="en-US" dirty="0" smtClean="0"/>
              <a:t>, Hiccups, Mouth ulceration, Bleeding from GIT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</a:t>
            </a:r>
          </a:p>
          <a:p>
            <a:pPr marL="0" indent="0">
              <a:buNone/>
            </a:pPr>
            <a:r>
              <a:rPr lang="en-US" b="1" dirty="0" smtClean="0"/>
              <a:t>Musculoskeletal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Muscle crumps,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Loss of muscle strength,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Bone pain, Bone fractures,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Foot drop.</a:t>
            </a:r>
          </a:p>
          <a:p>
            <a:pPr>
              <a:buFont typeface="Wingdings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62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/>
          <a:lstStyle/>
          <a:p>
            <a:r>
              <a:rPr lang="en-US" dirty="0" smtClean="0"/>
              <a:t>GFR</a:t>
            </a:r>
          </a:p>
          <a:p>
            <a:r>
              <a:rPr lang="en-US" dirty="0" smtClean="0"/>
              <a:t>Sodium and water retention</a:t>
            </a:r>
          </a:p>
          <a:p>
            <a:r>
              <a:rPr lang="en-US" dirty="0" smtClean="0"/>
              <a:t>Acidosis</a:t>
            </a:r>
          </a:p>
          <a:p>
            <a:r>
              <a:rPr lang="en-US" dirty="0" smtClean="0"/>
              <a:t>Anemia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Complications</a:t>
            </a:r>
          </a:p>
          <a:p>
            <a:r>
              <a:rPr lang="en-US" dirty="0" smtClean="0"/>
              <a:t>Hyperkalemia</a:t>
            </a:r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Anemia</a:t>
            </a:r>
          </a:p>
          <a:p>
            <a:r>
              <a:rPr lang="en-US" dirty="0" smtClean="0"/>
              <a:t>Bone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Stages of chronic renal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Stage </a:t>
            </a:r>
            <a:r>
              <a:rPr lang="en-US" b="1" dirty="0"/>
              <a:t>1</a:t>
            </a:r>
            <a:r>
              <a:rPr lang="en-US" dirty="0"/>
              <a:t> with normal or high GFR (GFR &gt; 90 mL/min)</a:t>
            </a:r>
          </a:p>
          <a:p>
            <a:r>
              <a:rPr lang="en-US" b="1" dirty="0"/>
              <a:t>Stage 2</a:t>
            </a:r>
            <a:r>
              <a:rPr lang="en-US" dirty="0"/>
              <a:t> Mild CKD (GFR = 60-89 mL/min)</a:t>
            </a:r>
          </a:p>
          <a:p>
            <a:r>
              <a:rPr lang="en-US" b="1" dirty="0"/>
              <a:t>Stage 3A</a:t>
            </a:r>
            <a:r>
              <a:rPr lang="en-US" dirty="0"/>
              <a:t> Moderate CKD (GFR = 45-59 mL/min)</a:t>
            </a:r>
          </a:p>
          <a:p>
            <a:r>
              <a:rPr lang="en-US" b="1" dirty="0"/>
              <a:t>Stage 3B</a:t>
            </a:r>
            <a:r>
              <a:rPr lang="en-US" dirty="0"/>
              <a:t> Moderate CKD (GFR = 30-44 mL/min</a:t>
            </a:r>
          </a:p>
          <a:p>
            <a:r>
              <a:rPr lang="en-US" b="1" dirty="0"/>
              <a:t>Stage 4</a:t>
            </a:r>
            <a:r>
              <a:rPr lang="en-US" dirty="0"/>
              <a:t> Severe CKD (GFR = 15-29 mL/min)</a:t>
            </a:r>
          </a:p>
          <a:p>
            <a:r>
              <a:rPr lang="en-US" b="1" dirty="0"/>
              <a:t>Stage 5</a:t>
            </a:r>
            <a:r>
              <a:rPr lang="en-US" dirty="0"/>
              <a:t> End Stage CKD (GFR &lt;15 mL/min)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MGT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r>
              <a:rPr lang="en-US" dirty="0" smtClean="0"/>
              <a:t>The goal is to maintain kidney </a:t>
            </a:r>
            <a:r>
              <a:rPr lang="en-US" dirty="0" err="1" smtClean="0"/>
              <a:t>fn</a:t>
            </a:r>
            <a:r>
              <a:rPr lang="en-US" dirty="0" smtClean="0"/>
              <a:t> as long as possible</a:t>
            </a:r>
          </a:p>
          <a:p>
            <a:endParaRPr lang="en-US" dirty="0"/>
          </a:p>
          <a:p>
            <a:r>
              <a:rPr lang="en-US" b="1" dirty="0" smtClean="0"/>
              <a:t>Pharmacotherapy</a:t>
            </a:r>
          </a:p>
          <a:p>
            <a:r>
              <a:rPr lang="en-US" dirty="0" smtClean="0"/>
              <a:t>Calcium and phosphorus binders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Calcium carbonate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Calcium Acetate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Avoid magnesium antacids to avoid toxicity</a:t>
            </a:r>
          </a:p>
        </p:txBody>
      </p:sp>
    </p:spTree>
    <p:extLst>
      <p:ext uri="{BB962C8B-B14F-4D97-AF65-F5344CB8AC3E}">
        <p14:creationId xmlns:p14="http://schemas.microsoft.com/office/powerpoint/2010/main" val="41180849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Anti </a:t>
            </a:r>
            <a:r>
              <a:rPr lang="en-US" dirty="0"/>
              <a:t>hypertensive and cardiovascular agents</a:t>
            </a:r>
          </a:p>
          <a:p>
            <a:r>
              <a:rPr lang="en-US" dirty="0" smtClean="0"/>
              <a:t>Intravascular </a:t>
            </a:r>
            <a:r>
              <a:rPr lang="en-US" dirty="0" err="1" smtClean="0"/>
              <a:t>vol</a:t>
            </a:r>
            <a:r>
              <a:rPr lang="en-US" dirty="0" smtClean="0"/>
              <a:t> control</a:t>
            </a:r>
          </a:p>
          <a:p>
            <a:r>
              <a:rPr lang="en-US" dirty="0" smtClean="0"/>
              <a:t>Fluid restriction</a:t>
            </a:r>
          </a:p>
          <a:p>
            <a:r>
              <a:rPr lang="en-US" dirty="0" smtClean="0"/>
              <a:t>Low sodium diet</a:t>
            </a:r>
          </a:p>
          <a:p>
            <a:r>
              <a:rPr lang="en-US" dirty="0" smtClean="0"/>
              <a:t>Diuretic agents</a:t>
            </a:r>
          </a:p>
          <a:p>
            <a:r>
              <a:rPr lang="en-US" dirty="0" smtClean="0"/>
              <a:t>Inotropic agents </a:t>
            </a:r>
            <a:r>
              <a:rPr lang="en-US" dirty="0" err="1" smtClean="0"/>
              <a:t>eg</a:t>
            </a:r>
            <a:r>
              <a:rPr lang="en-US" dirty="0" smtClean="0"/>
              <a:t> digoxin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006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 smtClean="0"/>
              <a:t>Antizeizure Agent</a:t>
            </a:r>
          </a:p>
          <a:p>
            <a:r>
              <a:rPr lang="en-US" dirty="0" smtClean="0"/>
              <a:t>Observe for neurological abnormalities </a:t>
            </a:r>
            <a:r>
              <a:rPr lang="en-US" dirty="0" err="1" smtClean="0"/>
              <a:t>eg</a:t>
            </a:r>
            <a:r>
              <a:rPr lang="en-US" dirty="0" smtClean="0"/>
              <a:t> twitching, headache</a:t>
            </a:r>
          </a:p>
          <a:p>
            <a:r>
              <a:rPr lang="en-US" dirty="0" smtClean="0"/>
              <a:t>Raise side rails</a:t>
            </a:r>
          </a:p>
          <a:p>
            <a:r>
              <a:rPr lang="en-US" dirty="0" smtClean="0"/>
              <a:t>IV diazepam/ </a:t>
            </a:r>
            <a:r>
              <a:rPr lang="en-US" dirty="0" err="1" smtClean="0"/>
              <a:t>Phentoin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Erythropoietin-</a:t>
            </a:r>
            <a:r>
              <a:rPr lang="en-US" dirty="0" smtClean="0"/>
              <a:t> </a:t>
            </a:r>
            <a:r>
              <a:rPr lang="en-US" dirty="0" err="1" smtClean="0"/>
              <a:t>Epogen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Administered 3 times a week IV or SC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0549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Careful regulation of protein intake, fluid intake and potassium</a:t>
            </a:r>
          </a:p>
          <a:p>
            <a:r>
              <a:rPr lang="en-US" dirty="0" smtClean="0"/>
              <a:t>Adequate caloric intake and vitamin supplements</a:t>
            </a:r>
          </a:p>
          <a:p>
            <a:r>
              <a:rPr lang="en-US" dirty="0" smtClean="0"/>
              <a:t>Eliminate potassium containing foods</a:t>
            </a:r>
          </a:p>
          <a:p>
            <a:r>
              <a:rPr lang="en-US" dirty="0" err="1" smtClean="0"/>
              <a:t>Kayexalate</a:t>
            </a:r>
            <a:r>
              <a:rPr lang="en-US" dirty="0" smtClean="0"/>
              <a:t> for severe hyperkalemia</a:t>
            </a:r>
          </a:p>
          <a:p>
            <a:endParaRPr lang="en-US" dirty="0"/>
          </a:p>
          <a:p>
            <a:r>
              <a:rPr lang="en-US" b="1" dirty="0" smtClean="0"/>
              <a:t>Dialysis – </a:t>
            </a:r>
            <a:r>
              <a:rPr lang="en-US" dirty="0" smtClean="0"/>
              <a:t>Hemodialysis </a:t>
            </a:r>
          </a:p>
          <a:p>
            <a:r>
              <a:rPr lang="en-US" dirty="0" err="1" smtClean="0"/>
              <a:t>Peritonial</a:t>
            </a:r>
            <a:r>
              <a:rPr lang="en-US" dirty="0" smtClean="0"/>
              <a:t> dialysis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71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Nursing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Asses fluid status</a:t>
            </a:r>
          </a:p>
          <a:p>
            <a:r>
              <a:rPr lang="en-US" dirty="0" smtClean="0"/>
              <a:t>Identify potential source for imbalance</a:t>
            </a:r>
          </a:p>
          <a:p>
            <a:r>
              <a:rPr lang="en-US" dirty="0" smtClean="0"/>
              <a:t>Implement the dietary program</a:t>
            </a:r>
          </a:p>
          <a:p>
            <a:r>
              <a:rPr lang="en-US" dirty="0" smtClean="0"/>
              <a:t>Psychological support</a:t>
            </a:r>
          </a:p>
          <a:p>
            <a:r>
              <a:rPr lang="en-US" dirty="0" smtClean="0"/>
              <a:t>Provide explanation and information on the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7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Helps the body to perform the </a:t>
            </a:r>
            <a:r>
              <a:rPr lang="en-US" dirty="0" err="1" smtClean="0"/>
              <a:t>fns</a:t>
            </a:r>
            <a:r>
              <a:rPr lang="en-US" dirty="0" smtClean="0"/>
              <a:t> of the failing kidneys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Dialysis </a:t>
            </a:r>
            <a:r>
              <a:rPr lang="en-US" dirty="0"/>
              <a:t>is the mechanical process of removing nitrogenous wastes from blood by imitating the function of </a:t>
            </a:r>
            <a:r>
              <a:rPr lang="en-US" dirty="0" smtClean="0"/>
              <a:t>nephron</a:t>
            </a:r>
            <a:endParaRPr lang="en-US" dirty="0"/>
          </a:p>
          <a:p>
            <a:pPr>
              <a:buNone/>
            </a:pPr>
            <a:r>
              <a:rPr lang="en-GB" b="1" dirty="0"/>
              <a:t>Definition</a:t>
            </a:r>
          </a:p>
          <a:p>
            <a:r>
              <a:rPr lang="en-GB" dirty="0"/>
              <a:t>Artificial process that partially replaces renal function</a:t>
            </a:r>
          </a:p>
          <a:p>
            <a:r>
              <a:rPr lang="en-GB" dirty="0"/>
              <a:t>Removes waste products from blood by diffusion (toxin clearance)</a:t>
            </a:r>
          </a:p>
          <a:p>
            <a:r>
              <a:rPr lang="en-GB" dirty="0"/>
              <a:t>Removes excess water by ultrafiltration (maintenance of fluid balance)</a:t>
            </a:r>
          </a:p>
          <a:p>
            <a:r>
              <a:rPr lang="en-GB" dirty="0"/>
              <a:t>Wastes and water pass into a special liquid – dialysis fluid or dialysate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95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</a:t>
            </a:r>
            <a:r>
              <a:rPr lang="en-US" b="1" dirty="0" smtClean="0"/>
              <a:t>THE KIDNEYS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/>
              <a:t>Regulation of</a:t>
            </a:r>
            <a:r>
              <a:rPr lang="en-US" dirty="0"/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/>
              <a:t>-water and electrolyte balance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/>
              <a:t>-body fluids </a:t>
            </a:r>
            <a:r>
              <a:rPr lang="en-US" dirty="0" err="1"/>
              <a:t>osmolarity</a:t>
            </a:r>
            <a:r>
              <a:rPr lang="en-US" dirty="0"/>
              <a:t> and electrolyte concentration.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/>
              <a:t>-acid-base balance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/>
              <a:t>-Excretion of metabolic waste products and foreign chemicals.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/>
              <a:t>-Regulation of arterial pressure.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/>
              <a:t>-Secretion of hormones (e.g</a:t>
            </a:r>
            <a:r>
              <a:rPr lang="en-US" dirty="0" smtClean="0"/>
              <a:t>. </a:t>
            </a:r>
            <a:r>
              <a:rPr lang="en-US" dirty="0" err="1" smtClean="0"/>
              <a:t>erythropoietin,renin</a:t>
            </a:r>
            <a:r>
              <a:rPr lang="en-US" dirty="0" smtClean="0"/>
              <a:t>, 1,25-Dihydrocholecaciferol </a:t>
            </a:r>
            <a:r>
              <a:rPr lang="en-US" dirty="0"/>
              <a:t>,)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087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are two types of dialysis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Hemodialysis uses a machine. (Artificial kidney). </a:t>
            </a:r>
          </a:p>
          <a:p>
            <a:r>
              <a:rPr lang="en-US" dirty="0"/>
              <a:t> </a:t>
            </a:r>
            <a:r>
              <a:rPr lang="en-US" dirty="0" smtClean="0"/>
              <a:t>Usually done 3 times a week  with treatment duration of 3-4 hours.</a:t>
            </a:r>
          </a:p>
          <a:p>
            <a:pPr marL="0" indent="0">
              <a:buNone/>
            </a:pPr>
            <a:r>
              <a:rPr lang="en-US" dirty="0" smtClean="0"/>
              <a:t>2. Peritoneal dialysis uses the lining of the abdomen, the peritoneal membrane, to filter the blood.</a:t>
            </a:r>
          </a:p>
          <a:p>
            <a:r>
              <a:rPr lang="en-US" dirty="0" smtClean="0"/>
              <a:t> Both types filter blood to rid of harmful wastes, extra salt, and water.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Hemodialysis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/>
              <a:t>Hemodialysis is the most common method used to treat advanced and permanent kidney failure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blood is allowed to flow, a few </a:t>
            </a:r>
            <a:r>
              <a:rPr lang="en-US" dirty="0" err="1" smtClean="0"/>
              <a:t>mls</a:t>
            </a:r>
            <a:r>
              <a:rPr lang="en-US" dirty="0" smtClean="0"/>
              <a:t> </a:t>
            </a:r>
            <a:r>
              <a:rPr lang="en-US" dirty="0"/>
              <a:t>at a time, through a special filter that removes wastes and extra fluids. </a:t>
            </a:r>
            <a:endParaRPr lang="en-US" dirty="0" smtClean="0"/>
          </a:p>
          <a:p>
            <a:r>
              <a:rPr lang="en-US" dirty="0" smtClean="0"/>
              <a:t>The objective is to extract toxic nitrogenous  substances from blood and remove excess water.</a:t>
            </a:r>
          </a:p>
          <a:p>
            <a:r>
              <a:rPr lang="en-US" dirty="0" smtClean="0"/>
              <a:t>The </a:t>
            </a:r>
            <a:r>
              <a:rPr lang="en-US" dirty="0"/>
              <a:t>clean blood is then returned </a:t>
            </a:r>
            <a:r>
              <a:rPr lang="en-US" dirty="0" smtClean="0"/>
              <a:t>to the </a:t>
            </a:r>
            <a:r>
              <a:rPr lang="en-US" dirty="0"/>
              <a:t>body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45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Removing </a:t>
            </a:r>
            <a:r>
              <a:rPr lang="en-US" dirty="0"/>
              <a:t>the harmful wastes and extra salt and fluids helps control the blood pressure and keep the proper balance of chemicals like potassium and sodium in the body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blood passes to the dialysis machine, </a:t>
            </a:r>
            <a:r>
              <a:rPr lang="en-US" dirty="0" smtClean="0"/>
              <a:t>through a </a:t>
            </a:r>
            <a:r>
              <a:rPr lang="en-US" dirty="0"/>
              <a:t>filter, and back to the patient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 the dialysis machine, a solution on the other side of the filter receives the waste products from the patient.</a:t>
            </a:r>
          </a:p>
        </p:txBody>
      </p:sp>
    </p:spTree>
    <p:extLst>
      <p:ext uri="{BB962C8B-B14F-4D97-AF65-F5344CB8AC3E}">
        <p14:creationId xmlns:p14="http://schemas.microsoft.com/office/powerpoint/2010/main" val="1750522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867400"/>
          </a:xfrm>
        </p:spPr>
        <p:txBody>
          <a:bodyPr/>
          <a:lstStyle/>
          <a:p>
            <a:r>
              <a:rPr lang="en-US" dirty="0"/>
              <a:t>This is therapy involving </a:t>
            </a:r>
            <a:r>
              <a:rPr lang="en-US" dirty="0" smtClean="0"/>
              <a:t>separation </a:t>
            </a:r>
            <a:r>
              <a:rPr lang="en-US" dirty="0"/>
              <a:t>of smaller (diffusible) particles from larger (</a:t>
            </a:r>
            <a:r>
              <a:rPr lang="en-US" dirty="0" smtClean="0"/>
              <a:t>non diffusible</a:t>
            </a:r>
            <a:r>
              <a:rPr lang="en-US" dirty="0"/>
              <a:t>) particles in the blood through a semipermeable membrane </a:t>
            </a:r>
          </a:p>
          <a:p>
            <a:r>
              <a:rPr lang="en-US" dirty="0"/>
              <a:t>Usually employed when a patient’s kidneys fail to remove these particles from blood.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49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10" descr="hemodialysi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8001000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765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5" descr="KidneyFl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85800"/>
            <a:ext cx="8915400" cy="6400800"/>
          </a:xfrm>
          <a:noFill/>
        </p:spPr>
      </p:pic>
    </p:spTree>
    <p:extLst>
      <p:ext uri="{BB962C8B-B14F-4D97-AF65-F5344CB8AC3E}">
        <p14:creationId xmlns:p14="http://schemas.microsoft.com/office/powerpoint/2010/main" val="2204695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Hemodialysis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427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Principles of  Hemodialysis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principles of HD are based on the passive transfer of toxins, which is accomplished by diffusion. </a:t>
            </a:r>
          </a:p>
          <a:p>
            <a:pPr>
              <a:lnSpc>
                <a:spcPct val="90000"/>
              </a:lnSpc>
            </a:pPr>
            <a:r>
              <a:rPr lang="en-US" dirty="0"/>
              <a:t>When HD is initiated, blood and dialysate flow in opposite directions from their respective sides of an enclosed semi permeable membrane. 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dialysate is a balanced mix of electrolytes and water that closely resembles </a:t>
            </a:r>
            <a:r>
              <a:rPr lang="en-US" dirty="0" smtClean="0"/>
              <a:t>human plasma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/>
              <a:t>On the other side of the membrane is the client’s blood, which contains metabolic waste products, excess water, and excess electrolytes.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20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During </a:t>
            </a:r>
            <a:r>
              <a:rPr lang="en-US" dirty="0"/>
              <a:t>HD, the waste products move from the blood into the dialysate because of the difference in their concentrations (diffusion).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/>
              <a:t>Excess water is also removed from the blood into the dialysate (osmosis). 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Electrolytes </a:t>
            </a:r>
            <a:r>
              <a:rPr lang="en-US" dirty="0"/>
              <a:t>can move in either direction, as needed, and take some fluid with them. 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Potassium </a:t>
            </a:r>
            <a:r>
              <a:rPr lang="en-US" dirty="0"/>
              <a:t>and sodium typically move out of the plasma.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6195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/>
              <a:t>This process continues as the blood and the dialysate are circulated past the membrane for a preset length of time.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Duration </a:t>
            </a:r>
            <a:r>
              <a:rPr lang="en-US" dirty="0"/>
              <a:t>and frequency of HD </a:t>
            </a:r>
            <a:r>
              <a:rPr lang="en-US" dirty="0" err="1"/>
              <a:t>tx</a:t>
            </a:r>
            <a:r>
              <a:rPr lang="en-US" dirty="0"/>
              <a:t> depend on the </a:t>
            </a:r>
            <a:r>
              <a:rPr lang="en-US" dirty="0" err="1"/>
              <a:t>amt</a:t>
            </a:r>
            <a:r>
              <a:rPr lang="en-US" dirty="0"/>
              <a:t> of metabolic waste to be cleared, and the </a:t>
            </a:r>
            <a:r>
              <a:rPr lang="en-US" dirty="0" err="1"/>
              <a:t>amt</a:t>
            </a:r>
            <a:r>
              <a:rPr lang="en-US" dirty="0"/>
              <a:t> of fluid to be removed.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69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Nephron.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40" y="1392160"/>
            <a:ext cx="5490460" cy="508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4701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Sites of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Internal Jugular Vein</a:t>
            </a:r>
          </a:p>
          <a:p>
            <a:r>
              <a:rPr lang="en-US" dirty="0"/>
              <a:t>Primary site of choice due to lower associated risk of complication and simplicity of catheter insertion. </a:t>
            </a:r>
          </a:p>
          <a:p>
            <a:r>
              <a:rPr lang="en-US" b="1" dirty="0"/>
              <a:t>Femoral Vein</a:t>
            </a:r>
          </a:p>
          <a:p>
            <a:r>
              <a:rPr lang="en-US" dirty="0"/>
              <a:t>Patient immobilized, the femoral vein is optimal and constitutes the easiest site for insertion. </a:t>
            </a:r>
          </a:p>
          <a:p>
            <a:r>
              <a:rPr lang="en-US" b="1" dirty="0" err="1" smtClean="0"/>
              <a:t>Subclavian</a:t>
            </a:r>
            <a:r>
              <a:rPr lang="en-US" b="1" dirty="0" smtClean="0"/>
              <a:t> </a:t>
            </a:r>
            <a:r>
              <a:rPr lang="en-US" b="1" dirty="0"/>
              <a:t>Vein</a:t>
            </a:r>
          </a:p>
          <a:p>
            <a:r>
              <a:rPr lang="en-US" dirty="0"/>
              <a:t>The least preferred site given its higher risk of </a:t>
            </a:r>
            <a:r>
              <a:rPr lang="en-US" dirty="0" err="1"/>
              <a:t>pneumo</a:t>
            </a:r>
            <a:r>
              <a:rPr lang="en-US" dirty="0"/>
              <a:t>/</a:t>
            </a:r>
            <a:r>
              <a:rPr lang="en-US" dirty="0" err="1"/>
              <a:t>hemothorax</a:t>
            </a:r>
            <a:r>
              <a:rPr lang="en-US" dirty="0"/>
              <a:t> and its association with central venous stenosis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Arteriovenous</a:t>
            </a:r>
            <a:r>
              <a:rPr lang="en-US" dirty="0"/>
              <a:t> fistula</a:t>
            </a:r>
          </a:p>
          <a:p>
            <a:r>
              <a:rPr lang="en-US" dirty="0" err="1"/>
              <a:t>Arteriovenous</a:t>
            </a:r>
            <a:r>
              <a:rPr lang="en-US" dirty="0"/>
              <a:t> shunt</a:t>
            </a:r>
          </a:p>
          <a:p>
            <a:r>
              <a:rPr lang="en-US" dirty="0" err="1"/>
              <a:t>Arteriovenous</a:t>
            </a:r>
            <a:r>
              <a:rPr lang="en-US" dirty="0"/>
              <a:t> graft</a:t>
            </a:r>
          </a:p>
          <a:p>
            <a:r>
              <a:rPr lang="en-US" dirty="0" err="1"/>
              <a:t>Subclavian</a:t>
            </a:r>
            <a:r>
              <a:rPr lang="en-US" dirty="0"/>
              <a:t> vein catheterization</a:t>
            </a:r>
          </a:p>
          <a:p>
            <a:r>
              <a:rPr lang="en-US" dirty="0"/>
              <a:t>Femoral vein catheterization</a:t>
            </a:r>
          </a:p>
        </p:txBody>
      </p:sp>
    </p:spTree>
    <p:extLst>
      <p:ext uri="{BB962C8B-B14F-4D97-AF65-F5344CB8AC3E}">
        <p14:creationId xmlns:p14="http://schemas.microsoft.com/office/powerpoint/2010/main" val="31670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4" descr="Illustration of AV fistula for hemodialy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781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5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5" descr="Illustration of AV graft for hemodialy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77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5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Intratherapy</a:t>
            </a:r>
            <a:r>
              <a:rPr lang="en-US" dirty="0" smtClean="0"/>
              <a:t>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dirty="0"/>
              <a:t>Blood pressure	</a:t>
            </a:r>
            <a:endParaRPr lang="en-US" sz="2400" dirty="0"/>
          </a:p>
          <a:p>
            <a:pPr lvl="1"/>
            <a:r>
              <a:rPr lang="en-US" sz="2400" b="1" dirty="0"/>
              <a:t>Patency of circuit</a:t>
            </a:r>
            <a:endParaRPr lang="en-US" sz="2400" dirty="0"/>
          </a:p>
          <a:p>
            <a:pPr lvl="1"/>
            <a:r>
              <a:rPr lang="en-US" sz="2400" b="1" dirty="0"/>
              <a:t>Hemodynamic stability</a:t>
            </a:r>
            <a:endParaRPr lang="en-US" sz="2400" dirty="0"/>
          </a:p>
          <a:p>
            <a:pPr lvl="1"/>
            <a:r>
              <a:rPr lang="en-US" sz="2400" b="1" dirty="0"/>
              <a:t>Level of consciousness</a:t>
            </a:r>
            <a:endParaRPr lang="en-US" sz="2400" dirty="0"/>
          </a:p>
          <a:p>
            <a:pPr lvl="1"/>
            <a:r>
              <a:rPr lang="en-US" sz="2400" b="1" dirty="0"/>
              <a:t>Acid/base balance</a:t>
            </a:r>
            <a:endParaRPr lang="en-US" sz="2400" dirty="0"/>
          </a:p>
          <a:p>
            <a:pPr lvl="1"/>
            <a:r>
              <a:rPr lang="en-US" sz="2400" b="1" dirty="0"/>
              <a:t>Electrolyte balance</a:t>
            </a:r>
            <a:endParaRPr lang="en-US" sz="2400" dirty="0"/>
          </a:p>
          <a:p>
            <a:pPr lvl="1"/>
            <a:r>
              <a:rPr lang="en-US" sz="2400" b="1" dirty="0"/>
              <a:t>Hematological status</a:t>
            </a:r>
            <a:endParaRPr lang="en-US" sz="2400" dirty="0"/>
          </a:p>
          <a:p>
            <a:pPr lvl="1"/>
            <a:r>
              <a:rPr lang="en-US" sz="2400" b="1" dirty="0"/>
              <a:t>Infection</a:t>
            </a:r>
            <a:endParaRPr lang="en-US" sz="2400" dirty="0"/>
          </a:p>
          <a:p>
            <a:pPr lvl="1"/>
            <a:r>
              <a:rPr lang="en-US" sz="2400" b="1" dirty="0"/>
              <a:t>Nutritional status</a:t>
            </a:r>
            <a:endParaRPr lang="en-US" sz="2400" dirty="0"/>
          </a:p>
          <a:p>
            <a:pPr lvl="1"/>
            <a:r>
              <a:rPr lang="en-US" sz="2400" b="1" dirty="0"/>
              <a:t>Air embolus</a:t>
            </a:r>
          </a:p>
        </p:txBody>
      </p:sp>
    </p:spTree>
    <p:extLst>
      <p:ext uri="{BB962C8B-B14F-4D97-AF65-F5344CB8AC3E}">
        <p14:creationId xmlns:p14="http://schemas.microsoft.com/office/powerpoint/2010/main" val="2521808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dirty="0"/>
              <a:t>Blood flow rate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Ultrafiltration flow rate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Dialysate/replacement flow rate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Alarms and responses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Color of </a:t>
            </a:r>
            <a:r>
              <a:rPr lang="en-US" dirty="0" err="1"/>
              <a:t>ultrafiltrate</a:t>
            </a:r>
            <a:r>
              <a:rPr lang="en-US" dirty="0"/>
              <a:t>/filter blood leak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18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Care of venous access site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Notifying doctor of any signs of infection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To avoid any pressure or procedure on the arm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Avoid showering or swimming several hours after procedure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Exercises on the arm to promote circulation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If performing dialysis at home then reinforce the teaching of the procedure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Link him/her to patient support 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</a:rPr>
              <a:t>Centre</a:t>
            </a:r>
            <a:endParaRPr lang="en-US" sz="2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endParaRPr lang="en-US" sz="28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856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Anemia</a:t>
            </a:r>
          </a:p>
          <a:p>
            <a:r>
              <a:rPr lang="en-US" dirty="0" smtClean="0"/>
              <a:t>Gastric ulcers</a:t>
            </a:r>
          </a:p>
          <a:p>
            <a:r>
              <a:rPr lang="en-US" dirty="0" smtClean="0"/>
              <a:t>Vomiting</a:t>
            </a:r>
          </a:p>
          <a:p>
            <a:r>
              <a:rPr lang="en-US" dirty="0" smtClean="0"/>
              <a:t>Worsening calcium 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386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Air </a:t>
            </a:r>
            <a:r>
              <a:rPr lang="en-US" dirty="0"/>
              <a:t>embolism</a:t>
            </a:r>
          </a:p>
          <a:p>
            <a:pPr>
              <a:lnSpc>
                <a:spcPct val="80000"/>
              </a:lnSpc>
            </a:pPr>
            <a:r>
              <a:rPr lang="en-US" dirty="0"/>
              <a:t>Excessive bleeding</a:t>
            </a:r>
          </a:p>
          <a:p>
            <a:pPr>
              <a:lnSpc>
                <a:spcPct val="80000"/>
              </a:lnSpc>
            </a:pPr>
            <a:r>
              <a:rPr lang="en-US" dirty="0"/>
              <a:t>Infections- hepatitis, HIV</a:t>
            </a:r>
          </a:p>
          <a:p>
            <a:pPr>
              <a:lnSpc>
                <a:spcPct val="80000"/>
              </a:lnSpc>
            </a:pPr>
            <a:r>
              <a:rPr lang="en-US" dirty="0"/>
              <a:t>Hypotension </a:t>
            </a:r>
          </a:p>
          <a:p>
            <a:pPr>
              <a:lnSpc>
                <a:spcPct val="80000"/>
              </a:lnSpc>
            </a:pPr>
            <a:r>
              <a:rPr lang="en-US" dirty="0"/>
              <a:t>Headache</a:t>
            </a:r>
          </a:p>
          <a:p>
            <a:pPr>
              <a:lnSpc>
                <a:spcPct val="80000"/>
              </a:lnSpc>
            </a:pPr>
            <a:r>
              <a:rPr lang="en-US" dirty="0"/>
              <a:t>Nausea and vomiting</a:t>
            </a:r>
          </a:p>
          <a:p>
            <a:pPr>
              <a:lnSpc>
                <a:spcPct val="80000"/>
              </a:lnSpc>
            </a:pPr>
            <a:r>
              <a:rPr lang="en-US" dirty="0"/>
              <a:t>Malaise </a:t>
            </a:r>
          </a:p>
          <a:p>
            <a:pPr>
              <a:lnSpc>
                <a:spcPct val="80000"/>
              </a:lnSpc>
            </a:pPr>
            <a:r>
              <a:rPr lang="en-US" dirty="0"/>
              <a:t>Dizziness</a:t>
            </a:r>
          </a:p>
          <a:p>
            <a:pPr>
              <a:lnSpc>
                <a:spcPct val="80000"/>
              </a:lnSpc>
            </a:pPr>
            <a:r>
              <a:rPr lang="en-US" dirty="0"/>
              <a:t>Fever </a:t>
            </a:r>
          </a:p>
          <a:p>
            <a:pPr>
              <a:lnSpc>
                <a:spcPct val="80000"/>
              </a:lnSpc>
            </a:pPr>
            <a:r>
              <a:rPr lang="en-US" dirty="0"/>
              <a:t>Muscle cramps</a:t>
            </a:r>
          </a:p>
          <a:p>
            <a:pPr>
              <a:lnSpc>
                <a:spcPct val="80000"/>
              </a:lnSpc>
            </a:pPr>
            <a:r>
              <a:rPr lang="en-US" dirty="0"/>
              <a:t>Chronic anemia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50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dirty="0" smtClean="0">
                <a:latin typeface="Algerian" pitchFamily="82" charset="0"/>
              </a:rPr>
              <a:t>Break…………  ??? 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The nephron &amp; Urine formation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5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Peritoneal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Uses </a:t>
            </a:r>
            <a:r>
              <a:rPr lang="en-US" dirty="0"/>
              <a:t>the patients own body tissues inside of the belly (abdominal cavity) to act as the </a:t>
            </a:r>
            <a:r>
              <a:rPr lang="en-US" dirty="0" smtClean="0"/>
              <a:t>filter.</a:t>
            </a:r>
          </a:p>
          <a:p>
            <a:r>
              <a:rPr lang="en-US" dirty="0" smtClean="0"/>
              <a:t>A </a:t>
            </a:r>
            <a:r>
              <a:rPr lang="en-US" dirty="0"/>
              <a:t>special fluid </a:t>
            </a:r>
            <a:r>
              <a:rPr lang="en-US" dirty="0" smtClean="0"/>
              <a:t>is </a:t>
            </a:r>
            <a:r>
              <a:rPr lang="en-US" dirty="0"/>
              <a:t>flushed into the abdominal cavity and washes around the intestines.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intestinal walls act as a filter between this fluid and the blood stream.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using different types of solutions, waste products and excess water can be removed from the body through this process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patient's responsibility </a:t>
            </a:r>
            <a:r>
              <a:rPr lang="en-US" dirty="0" smtClean="0"/>
              <a:t>is </a:t>
            </a:r>
            <a:r>
              <a:rPr lang="en-US" dirty="0"/>
              <a:t>maintaining a clean surface on the abdomen, where treatment is administered, in order to prevent infection.</a:t>
            </a:r>
          </a:p>
        </p:txBody>
      </p:sp>
    </p:spTree>
    <p:extLst>
      <p:ext uri="{BB962C8B-B14F-4D97-AF65-F5344CB8AC3E}">
        <p14:creationId xmlns:p14="http://schemas.microsoft.com/office/powerpoint/2010/main" val="418912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Uses </a:t>
            </a:r>
            <a:r>
              <a:rPr lang="en-GB" dirty="0"/>
              <a:t>natural membrane (peritoneum) for dialysis</a:t>
            </a:r>
          </a:p>
          <a:p>
            <a:r>
              <a:rPr lang="en-GB" dirty="0"/>
              <a:t>Access is by PD catheter, a soft plastic tube </a:t>
            </a:r>
          </a:p>
          <a:p>
            <a:r>
              <a:rPr lang="en-GB" dirty="0" smtClean="0"/>
              <a:t>Suitability</a:t>
            </a:r>
            <a:endParaRPr lang="en-GB" dirty="0"/>
          </a:p>
          <a:p>
            <a:pPr lvl="1"/>
            <a:r>
              <a:rPr lang="en-GB" dirty="0"/>
              <a:t>Excludes patients with prior peritoneal scarring e.g. peritonitis, laparotomy</a:t>
            </a:r>
          </a:p>
          <a:p>
            <a:pPr lvl="1"/>
            <a:r>
              <a:rPr lang="en-GB" dirty="0"/>
              <a:t>Excludes patients unable to care for self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88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type of dialysis whereby a sterile solution containing minerals and glucose is run through a tube into the peritoneal </a:t>
            </a:r>
            <a:r>
              <a:rPr lang="en-US" dirty="0" smtClean="0"/>
              <a:t>cavity, </a:t>
            </a:r>
            <a:r>
              <a:rPr lang="en-US" dirty="0"/>
              <a:t>where peritoneal membrane acts as a semi permeable membrane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324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6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0"/>
            <a:ext cx="7543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086600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41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868363" lvl="1" indent="-282575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/>
              <a:t>The dialysate is  left for a period of  time  to absorb waste products, then its drained out through the tube and discarded</a:t>
            </a:r>
            <a:r>
              <a:rPr lang="en-US" sz="2600" dirty="0" smtClean="0"/>
              <a:t>.</a:t>
            </a:r>
          </a:p>
          <a:p>
            <a:pPr marL="868363" lvl="1" indent="-282575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/>
              <a:t>10 </a:t>
            </a:r>
            <a:r>
              <a:rPr lang="en-US" sz="2600" dirty="0"/>
              <a:t>minutes for dialysate to run in, 30 minutes dwell time , and 20 minutes for dialysate to run out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308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600" b="1" i="1" u="sng" dirty="0" smtClean="0"/>
              <a:t>Principles of peritoneal dialysis</a:t>
            </a:r>
            <a:br>
              <a:rPr lang="en-US" sz="2600" b="1" i="1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868363" lvl="1" indent="-282575">
              <a:lnSpc>
                <a:spcPct val="90000"/>
              </a:lnSpc>
              <a:buFont typeface="Wingdings" pitchFamily="2" charset="2"/>
              <a:buChar char="Ø"/>
            </a:pPr>
            <a:endParaRPr lang="en-US" sz="2600" dirty="0" smtClean="0"/>
          </a:p>
          <a:p>
            <a:pPr marL="868363" lvl="1" indent="-282575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/>
              <a:t>Ultrafiltration </a:t>
            </a:r>
            <a:r>
              <a:rPr lang="en-US" sz="2600" dirty="0"/>
              <a:t>occurs via diffusion and osmosis. dialysis solution contains high concentration of glucose and the resulting osmotic pressure causes fluid to move from the blood into the dialysate and as a result more fluid is drained than was </a:t>
            </a:r>
            <a:r>
              <a:rPr lang="en-US" sz="2600" dirty="0" smtClean="0"/>
              <a:t>installed.</a:t>
            </a:r>
          </a:p>
          <a:p>
            <a:pPr marL="585788" lvl="1" indent="0">
              <a:lnSpc>
                <a:spcPct val="90000"/>
              </a:lnSpc>
              <a:buNone/>
            </a:pPr>
            <a:endParaRPr lang="en-US" sz="2600" dirty="0" smtClean="0"/>
          </a:p>
          <a:p>
            <a:pPr marL="868363" lvl="1" indent="-282575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/>
              <a:t>Peritoneal </a:t>
            </a:r>
            <a:r>
              <a:rPr lang="en-US" sz="2600" dirty="0"/>
              <a:t>dialysis is less efficient than hemodialysis, but because its carried out for a longer period of time the net effects in terms of removal of waste </a:t>
            </a:r>
            <a:r>
              <a:rPr lang="en-US" sz="2600" dirty="0" smtClean="0"/>
              <a:t>products </a:t>
            </a:r>
            <a:r>
              <a:rPr lang="en-US" sz="2600" dirty="0"/>
              <a:t>are similar to hemodialysis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PD can be carried out at home by the patient, and it can be done while travelling with a minimum of specialized </a:t>
            </a:r>
            <a:r>
              <a:rPr lang="en-US" dirty="0" smtClean="0"/>
              <a:t>equipment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6135</Words>
  <Application>Microsoft Office PowerPoint</Application>
  <PresentationFormat>On-screen Show (4:3)</PresentationFormat>
  <Paragraphs>1020</Paragraphs>
  <Slides>179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179</vt:i4>
      </vt:variant>
    </vt:vector>
  </HeadingPairs>
  <TitlesOfParts>
    <vt:vector size="180" baseType="lpstr">
      <vt:lpstr>Office Theme</vt:lpstr>
      <vt:lpstr>RENAL AND GENITAL_URINARY DISEASES</vt:lpstr>
      <vt:lpstr>The structure of the kidneys</vt:lpstr>
      <vt:lpstr>FUNCTIONAL ANATOMY.</vt:lpstr>
      <vt:lpstr>PowerPoint Presentation</vt:lpstr>
      <vt:lpstr>FUNCTIONAL ANATOMY.</vt:lpstr>
      <vt:lpstr>PowerPoint Presentation</vt:lpstr>
      <vt:lpstr>FUNCTIONS OF THE KIDNEYS</vt:lpstr>
      <vt:lpstr>The Nephron.</vt:lpstr>
      <vt:lpstr>The nephron &amp; Urine formation</vt:lpstr>
      <vt:lpstr> Sphincter Muscles on Bladder </vt:lpstr>
      <vt:lpstr>The Urethra</vt:lpstr>
      <vt:lpstr>PowerPoint Presentation</vt:lpstr>
      <vt:lpstr>PowerPoint Presentation</vt:lpstr>
      <vt:lpstr> Investigative procedures </vt:lpstr>
      <vt:lpstr>Intravenous urography.</vt:lpstr>
      <vt:lpstr> Urethrography </vt:lpstr>
      <vt:lpstr> Cystogram </vt:lpstr>
      <vt:lpstr> Cystoscopy </vt:lpstr>
      <vt:lpstr> Urine analysis </vt:lpstr>
      <vt:lpstr>Renal biopsy and scan </vt:lpstr>
      <vt:lpstr>PowerPoint Presentation</vt:lpstr>
      <vt:lpstr>Renal function tests</vt:lpstr>
      <vt:lpstr>PowerPoint Presentation</vt:lpstr>
      <vt:lpstr>Conditions</vt:lpstr>
      <vt:lpstr>PYELONEPHRITIS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RENAL FAILURE</vt:lpstr>
      <vt:lpstr>PowerPoint Presentation</vt:lpstr>
      <vt:lpstr>PowerPoint Presentation</vt:lpstr>
      <vt:lpstr>PowerPoint Presentation</vt:lpstr>
      <vt:lpstr>PowerPoint Presentation</vt:lpstr>
      <vt:lpstr>Pathophysiology </vt:lpstr>
      <vt:lpstr>Types of ARF</vt:lpstr>
      <vt:lpstr>PowerPoint Presentation</vt:lpstr>
      <vt:lpstr>Specific caused of ARF</vt:lpstr>
      <vt:lpstr>Intrarenal (intrinsic) failure</vt:lpstr>
      <vt:lpstr>Post renal   failure</vt:lpstr>
      <vt:lpstr>Phases of Acute Renal Failure</vt:lpstr>
      <vt:lpstr>PowerPoint Presentation</vt:lpstr>
      <vt:lpstr>PowerPoint Presentation</vt:lpstr>
      <vt:lpstr>Clinical manifestation</vt:lpstr>
      <vt:lpstr>Assessment &amp; dx</vt:lpstr>
      <vt:lpstr>PowerPoint Presentation</vt:lpstr>
      <vt:lpstr>MNX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 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Clinical Manifestations</vt:lpstr>
      <vt:lpstr>PowerPoint Presentation</vt:lpstr>
      <vt:lpstr>PowerPoint Presentation</vt:lpstr>
      <vt:lpstr>PowerPoint Presentation</vt:lpstr>
      <vt:lpstr>Assessment and diagnosis</vt:lpstr>
      <vt:lpstr>Stages of chronic renal failure</vt:lpstr>
      <vt:lpstr>MGT</vt:lpstr>
      <vt:lpstr>PowerPoint Presentation</vt:lpstr>
      <vt:lpstr>PowerPoint Presentation</vt:lpstr>
      <vt:lpstr>PowerPoint Presentation</vt:lpstr>
      <vt:lpstr>Nursing management</vt:lpstr>
      <vt:lpstr>DIALYSIS</vt:lpstr>
      <vt:lpstr>PowerPoint Presentation</vt:lpstr>
      <vt:lpstr>Hemodialysis</vt:lpstr>
      <vt:lpstr>PowerPoint Presentation</vt:lpstr>
      <vt:lpstr>PowerPoint Presentation</vt:lpstr>
      <vt:lpstr>PowerPoint Presentation</vt:lpstr>
      <vt:lpstr>PowerPoint Presentation</vt:lpstr>
      <vt:lpstr>Hemodialysis</vt:lpstr>
      <vt:lpstr>Principles of  Hemodialysis</vt:lpstr>
      <vt:lpstr>PowerPoint Presentation</vt:lpstr>
      <vt:lpstr>PowerPoint Presentation</vt:lpstr>
      <vt:lpstr>Sites of Access</vt:lpstr>
      <vt:lpstr>Vascular Access</vt:lpstr>
      <vt:lpstr>PowerPoint Presentation</vt:lpstr>
      <vt:lpstr>PowerPoint Presentation</vt:lpstr>
      <vt:lpstr>Intratherapy Monitoring</vt:lpstr>
      <vt:lpstr>Cont…..</vt:lpstr>
      <vt:lpstr>Client Teaching</vt:lpstr>
      <vt:lpstr>Complications</vt:lpstr>
      <vt:lpstr>PowerPoint Presentation</vt:lpstr>
      <vt:lpstr>PowerPoint Presentation</vt:lpstr>
      <vt:lpstr>Peritoneal dialysis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 of peritoneal dialysis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COMPLICATIONS. </vt:lpstr>
      <vt:lpstr>Cont……</vt:lpstr>
      <vt:lpstr>Thank you</vt:lpstr>
      <vt:lpstr>TUBERCULOSIS OF THE KIDNEYS</vt:lpstr>
      <vt:lpstr>PowerPoint Presentation</vt:lpstr>
      <vt:lpstr>PowerPoint Presentation</vt:lpstr>
      <vt:lpstr>Pathophysiology</vt:lpstr>
      <vt:lpstr>PowerPoint Presentation</vt:lpstr>
      <vt:lpstr>PowerPoint Presentation</vt:lpstr>
      <vt:lpstr>PowerPoint Presentation</vt:lpstr>
      <vt:lpstr>MGT</vt:lpstr>
      <vt:lpstr>Mgt of extra pulmonary TB</vt:lpstr>
      <vt:lpstr>PowerPoint Presentation</vt:lpstr>
      <vt:lpstr>Supportive Care.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S&amp;S</vt:lpstr>
      <vt:lpstr>PowerPoint Presentation</vt:lpstr>
      <vt:lpstr>DX</vt:lpstr>
      <vt:lpstr>DX CONT…….</vt:lpstr>
      <vt:lpstr>RX</vt:lpstr>
      <vt:lpstr>PowerPoint Presentation</vt:lpstr>
      <vt:lpstr>PowerPoint Presentation</vt:lpstr>
      <vt:lpstr>PowerPoint Presentation</vt:lpstr>
      <vt:lpstr>PowerPoint Presentation</vt:lpstr>
      <vt:lpstr>Prevention</vt:lpstr>
      <vt:lpstr>PowerPoint Presentation</vt:lpstr>
      <vt:lpstr>PowerPoint Presentation</vt:lpstr>
      <vt:lpstr>Renal trauma</vt:lpstr>
      <vt:lpstr>Classification</vt:lpstr>
      <vt:lpstr>Causes</vt:lpstr>
      <vt:lpstr>PowerPoint Presentation</vt:lpstr>
      <vt:lpstr>Presentation</vt:lpstr>
      <vt:lpstr>Grading</vt:lpstr>
      <vt:lpstr>PowerPoint Presentation</vt:lpstr>
      <vt:lpstr>Manifestations</vt:lpstr>
      <vt:lpstr> Tests for Renal trauma  </vt:lpstr>
      <vt:lpstr>RX</vt:lpstr>
      <vt:lpstr>Complications</vt:lpstr>
      <vt:lpstr>PowerPoint Presentation</vt:lpstr>
      <vt:lpstr>PowerPoint Presentation</vt:lpstr>
      <vt:lpstr>BPH</vt:lpstr>
      <vt:lpstr>BPH</vt:lpstr>
      <vt:lpstr>Normal flow of urine</vt:lpstr>
      <vt:lpstr>Urine flow with BPH</vt:lpstr>
      <vt:lpstr>PowerPoint Presentation</vt:lpstr>
      <vt:lpstr>SnS</vt:lpstr>
      <vt:lpstr>PowerPoint Presentation</vt:lpstr>
      <vt:lpstr>Examination</vt:lpstr>
      <vt:lpstr>Investigation</vt:lpstr>
      <vt:lpstr>PowerPoint Presentation</vt:lpstr>
      <vt:lpstr>Management</vt:lpstr>
      <vt:lpstr>PowerPoint Presentation</vt:lpstr>
      <vt:lpstr>PowerPoint Presentation</vt:lpstr>
      <vt:lpstr>Complications[3]</vt:lpstr>
      <vt:lpstr>PowerPoint Presentation</vt:lpstr>
      <vt:lpstr> Discharge Goals post surgery </vt:lpstr>
      <vt:lpstr> Hypospadias </vt:lpstr>
      <vt:lpstr>PowerPoint Presentation</vt:lpstr>
      <vt:lpstr>SnS</vt:lpstr>
      <vt:lpstr>PowerPoint Presentation</vt:lpstr>
      <vt:lpstr>PowerPoint Presentation</vt:lpstr>
      <vt:lpstr>PowerPoint Presentation</vt:lpstr>
      <vt:lpstr>Risk factors</vt:lpstr>
      <vt:lpstr>Epispadia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N GENITAL_URINARY DISEASES</dc:title>
  <dc:creator>stella</dc:creator>
  <cp:lastModifiedBy>comp</cp:lastModifiedBy>
  <cp:revision>192</cp:revision>
  <dcterms:created xsi:type="dcterms:W3CDTF">2014-03-03T13:07:58Z</dcterms:created>
  <dcterms:modified xsi:type="dcterms:W3CDTF">2015-04-27T07:23:42Z</dcterms:modified>
</cp:coreProperties>
</file>