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1"/>
  </p:notesMasterIdLst>
  <p:sldIdLst>
    <p:sldId id="256" r:id="rId2"/>
    <p:sldId id="469" r:id="rId3"/>
    <p:sldId id="463" r:id="rId4"/>
    <p:sldId id="468" r:id="rId5"/>
    <p:sldId id="464" r:id="rId6"/>
    <p:sldId id="465" r:id="rId7"/>
    <p:sldId id="466" r:id="rId8"/>
    <p:sldId id="467" r:id="rId9"/>
    <p:sldId id="444" r:id="rId10"/>
    <p:sldId id="261" r:id="rId11"/>
    <p:sldId id="262" r:id="rId12"/>
    <p:sldId id="263" r:id="rId13"/>
    <p:sldId id="264" r:id="rId14"/>
    <p:sldId id="266" r:id="rId15"/>
    <p:sldId id="306" r:id="rId16"/>
    <p:sldId id="307" r:id="rId17"/>
    <p:sldId id="308" r:id="rId18"/>
    <p:sldId id="309" r:id="rId19"/>
    <p:sldId id="310" r:id="rId20"/>
    <p:sldId id="311" r:id="rId21"/>
    <p:sldId id="317" r:id="rId22"/>
    <p:sldId id="312" r:id="rId23"/>
    <p:sldId id="313" r:id="rId24"/>
    <p:sldId id="267" r:id="rId25"/>
    <p:sldId id="423" r:id="rId26"/>
    <p:sldId id="424" r:id="rId27"/>
    <p:sldId id="425" r:id="rId28"/>
    <p:sldId id="426" r:id="rId29"/>
    <p:sldId id="427" r:id="rId30"/>
    <p:sldId id="430" r:id="rId31"/>
    <p:sldId id="431" r:id="rId32"/>
    <p:sldId id="432" r:id="rId33"/>
    <p:sldId id="433" r:id="rId34"/>
    <p:sldId id="434" r:id="rId35"/>
    <p:sldId id="452" r:id="rId36"/>
    <p:sldId id="435" r:id="rId37"/>
    <p:sldId id="436" r:id="rId38"/>
    <p:sldId id="437" r:id="rId39"/>
    <p:sldId id="438" r:id="rId40"/>
    <p:sldId id="439" r:id="rId41"/>
    <p:sldId id="440" r:id="rId42"/>
    <p:sldId id="445" r:id="rId43"/>
    <p:sldId id="446" r:id="rId44"/>
    <p:sldId id="447" r:id="rId45"/>
    <p:sldId id="448" r:id="rId46"/>
    <p:sldId id="449" r:id="rId47"/>
    <p:sldId id="450" r:id="rId48"/>
    <p:sldId id="451" r:id="rId49"/>
    <p:sldId id="453" r:id="rId50"/>
    <p:sldId id="454" r:id="rId51"/>
    <p:sldId id="455" r:id="rId52"/>
    <p:sldId id="456" r:id="rId53"/>
    <p:sldId id="457" r:id="rId54"/>
    <p:sldId id="458" r:id="rId55"/>
    <p:sldId id="429" r:id="rId56"/>
    <p:sldId id="428" r:id="rId57"/>
    <p:sldId id="269" r:id="rId58"/>
    <p:sldId id="270" r:id="rId59"/>
    <p:sldId id="271" r:id="rId60"/>
    <p:sldId id="272" r:id="rId61"/>
    <p:sldId id="273" r:id="rId62"/>
    <p:sldId id="274" r:id="rId63"/>
    <p:sldId id="422" r:id="rId64"/>
    <p:sldId id="275" r:id="rId65"/>
    <p:sldId id="276" r:id="rId66"/>
    <p:sldId id="277" r:id="rId67"/>
    <p:sldId id="278" r:id="rId68"/>
    <p:sldId id="279" r:id="rId69"/>
    <p:sldId id="280" r:id="rId70"/>
    <p:sldId id="330" r:id="rId71"/>
    <p:sldId id="281" r:id="rId72"/>
    <p:sldId id="319" r:id="rId73"/>
    <p:sldId id="331" r:id="rId74"/>
    <p:sldId id="332" r:id="rId75"/>
    <p:sldId id="329" r:id="rId76"/>
    <p:sldId id="282" r:id="rId77"/>
    <p:sldId id="333" r:id="rId78"/>
    <p:sldId id="334" r:id="rId79"/>
    <p:sldId id="459" r:id="rId80"/>
    <p:sldId id="335" r:id="rId81"/>
    <p:sldId id="345" r:id="rId82"/>
    <p:sldId id="336" r:id="rId83"/>
    <p:sldId id="337" r:id="rId84"/>
    <p:sldId id="346" r:id="rId85"/>
    <p:sldId id="347" r:id="rId86"/>
    <p:sldId id="338" r:id="rId87"/>
    <p:sldId id="320" r:id="rId88"/>
    <p:sldId id="327" r:id="rId89"/>
    <p:sldId id="348" r:id="rId90"/>
    <p:sldId id="283" r:id="rId91"/>
    <p:sldId id="284" r:id="rId92"/>
    <p:sldId id="285" r:id="rId93"/>
    <p:sldId id="286" r:id="rId94"/>
    <p:sldId id="350" r:id="rId95"/>
    <p:sldId id="351" r:id="rId96"/>
    <p:sldId id="352" r:id="rId97"/>
    <p:sldId id="288" r:id="rId98"/>
    <p:sldId id="289" r:id="rId99"/>
    <p:sldId id="290" r:id="rId100"/>
    <p:sldId id="353" r:id="rId101"/>
    <p:sldId id="291" r:id="rId102"/>
    <p:sldId id="292" r:id="rId103"/>
    <p:sldId id="293" r:id="rId104"/>
    <p:sldId id="294" r:id="rId105"/>
    <p:sldId id="295" r:id="rId106"/>
    <p:sldId id="296" r:id="rId107"/>
    <p:sldId id="297" r:id="rId108"/>
    <p:sldId id="298" r:id="rId109"/>
    <p:sldId id="299" r:id="rId110"/>
    <p:sldId id="354" r:id="rId111"/>
    <p:sldId id="300" r:id="rId112"/>
    <p:sldId id="301" r:id="rId113"/>
    <p:sldId id="460" r:id="rId114"/>
    <p:sldId id="302" r:id="rId115"/>
    <p:sldId id="303" r:id="rId116"/>
    <p:sldId id="384" r:id="rId117"/>
    <p:sldId id="441" r:id="rId118"/>
    <p:sldId id="385" r:id="rId119"/>
    <p:sldId id="442" r:id="rId120"/>
    <p:sldId id="304" r:id="rId121"/>
    <p:sldId id="373" r:id="rId122"/>
    <p:sldId id="305" r:id="rId123"/>
    <p:sldId id="355" r:id="rId124"/>
    <p:sldId id="356" r:id="rId125"/>
    <p:sldId id="357" r:id="rId126"/>
    <p:sldId id="358" r:id="rId127"/>
    <p:sldId id="359" r:id="rId128"/>
    <p:sldId id="360" r:id="rId129"/>
    <p:sldId id="361" r:id="rId130"/>
    <p:sldId id="362" r:id="rId131"/>
    <p:sldId id="363" r:id="rId132"/>
    <p:sldId id="364" r:id="rId133"/>
    <p:sldId id="365" r:id="rId134"/>
    <p:sldId id="366" r:id="rId135"/>
    <p:sldId id="383" r:id="rId136"/>
    <p:sldId id="367" r:id="rId137"/>
    <p:sldId id="368" r:id="rId138"/>
    <p:sldId id="369" r:id="rId139"/>
    <p:sldId id="370" r:id="rId140"/>
    <p:sldId id="371" r:id="rId141"/>
    <p:sldId id="372" r:id="rId142"/>
    <p:sldId id="374" r:id="rId143"/>
    <p:sldId id="375" r:id="rId144"/>
    <p:sldId id="376" r:id="rId145"/>
    <p:sldId id="377" r:id="rId146"/>
    <p:sldId id="378" r:id="rId147"/>
    <p:sldId id="379" r:id="rId148"/>
    <p:sldId id="443" r:id="rId149"/>
    <p:sldId id="394" r:id="rId150"/>
    <p:sldId id="386" r:id="rId151"/>
    <p:sldId id="387" r:id="rId152"/>
    <p:sldId id="388" r:id="rId153"/>
    <p:sldId id="404" r:id="rId154"/>
    <p:sldId id="389" r:id="rId155"/>
    <p:sldId id="421" r:id="rId156"/>
    <p:sldId id="390" r:id="rId157"/>
    <p:sldId id="391" r:id="rId158"/>
    <p:sldId id="392" r:id="rId159"/>
    <p:sldId id="407" r:id="rId160"/>
    <p:sldId id="393" r:id="rId161"/>
    <p:sldId id="405" r:id="rId162"/>
    <p:sldId id="395" r:id="rId163"/>
    <p:sldId id="396" r:id="rId164"/>
    <p:sldId id="397" r:id="rId165"/>
    <p:sldId id="408" r:id="rId166"/>
    <p:sldId id="418" r:id="rId167"/>
    <p:sldId id="409" r:id="rId168"/>
    <p:sldId id="461" r:id="rId169"/>
    <p:sldId id="410" r:id="rId170"/>
    <p:sldId id="411" r:id="rId171"/>
    <p:sldId id="412" r:id="rId172"/>
    <p:sldId id="413" r:id="rId173"/>
    <p:sldId id="414" r:id="rId174"/>
    <p:sldId id="415" r:id="rId175"/>
    <p:sldId id="416" r:id="rId176"/>
    <p:sldId id="417" r:id="rId177"/>
    <p:sldId id="419" r:id="rId178"/>
    <p:sldId id="380" r:id="rId179"/>
    <p:sldId id="381" r:id="rId1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25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 /><Relationship Id="rId117" Type="http://schemas.openxmlformats.org/officeDocument/2006/relationships/slide" Target="slides/slide116.xml" /><Relationship Id="rId21" Type="http://schemas.openxmlformats.org/officeDocument/2006/relationships/slide" Target="slides/slide20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63" Type="http://schemas.openxmlformats.org/officeDocument/2006/relationships/slide" Target="slides/slide62.xml" /><Relationship Id="rId68" Type="http://schemas.openxmlformats.org/officeDocument/2006/relationships/slide" Target="slides/slide67.xml" /><Relationship Id="rId84" Type="http://schemas.openxmlformats.org/officeDocument/2006/relationships/slide" Target="slides/slide83.xml" /><Relationship Id="rId89" Type="http://schemas.openxmlformats.org/officeDocument/2006/relationships/slide" Target="slides/slide88.xml" /><Relationship Id="rId112" Type="http://schemas.openxmlformats.org/officeDocument/2006/relationships/slide" Target="slides/slide111.xml" /><Relationship Id="rId133" Type="http://schemas.openxmlformats.org/officeDocument/2006/relationships/slide" Target="slides/slide132.xml" /><Relationship Id="rId138" Type="http://schemas.openxmlformats.org/officeDocument/2006/relationships/slide" Target="slides/slide137.xml" /><Relationship Id="rId154" Type="http://schemas.openxmlformats.org/officeDocument/2006/relationships/slide" Target="slides/slide153.xml" /><Relationship Id="rId159" Type="http://schemas.openxmlformats.org/officeDocument/2006/relationships/slide" Target="slides/slide158.xml" /><Relationship Id="rId175" Type="http://schemas.openxmlformats.org/officeDocument/2006/relationships/slide" Target="slides/slide174.xml" /><Relationship Id="rId170" Type="http://schemas.openxmlformats.org/officeDocument/2006/relationships/slide" Target="slides/slide169.xml" /><Relationship Id="rId16" Type="http://schemas.openxmlformats.org/officeDocument/2006/relationships/slide" Target="slides/slide15.xml" /><Relationship Id="rId107" Type="http://schemas.openxmlformats.org/officeDocument/2006/relationships/slide" Target="slides/slide106.xml" /><Relationship Id="rId11" Type="http://schemas.openxmlformats.org/officeDocument/2006/relationships/slide" Target="slides/slide10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53" Type="http://schemas.openxmlformats.org/officeDocument/2006/relationships/slide" Target="slides/slide52.xml" /><Relationship Id="rId58" Type="http://schemas.openxmlformats.org/officeDocument/2006/relationships/slide" Target="slides/slide57.xml" /><Relationship Id="rId74" Type="http://schemas.openxmlformats.org/officeDocument/2006/relationships/slide" Target="slides/slide73.xml" /><Relationship Id="rId79" Type="http://schemas.openxmlformats.org/officeDocument/2006/relationships/slide" Target="slides/slide78.xml" /><Relationship Id="rId102" Type="http://schemas.openxmlformats.org/officeDocument/2006/relationships/slide" Target="slides/slide101.xml" /><Relationship Id="rId123" Type="http://schemas.openxmlformats.org/officeDocument/2006/relationships/slide" Target="slides/slide122.xml" /><Relationship Id="rId128" Type="http://schemas.openxmlformats.org/officeDocument/2006/relationships/slide" Target="slides/slide127.xml" /><Relationship Id="rId144" Type="http://schemas.openxmlformats.org/officeDocument/2006/relationships/slide" Target="slides/slide143.xml" /><Relationship Id="rId149" Type="http://schemas.openxmlformats.org/officeDocument/2006/relationships/slide" Target="slides/slide148.xml" /><Relationship Id="rId5" Type="http://schemas.openxmlformats.org/officeDocument/2006/relationships/slide" Target="slides/slide4.xml" /><Relationship Id="rId90" Type="http://schemas.openxmlformats.org/officeDocument/2006/relationships/slide" Target="slides/slide89.xml" /><Relationship Id="rId95" Type="http://schemas.openxmlformats.org/officeDocument/2006/relationships/slide" Target="slides/slide94.xml" /><Relationship Id="rId160" Type="http://schemas.openxmlformats.org/officeDocument/2006/relationships/slide" Target="slides/slide159.xml" /><Relationship Id="rId165" Type="http://schemas.openxmlformats.org/officeDocument/2006/relationships/slide" Target="slides/slide164.xml" /><Relationship Id="rId181" Type="http://schemas.openxmlformats.org/officeDocument/2006/relationships/notesMaster" Target="notesMasters/notesMaster1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64" Type="http://schemas.openxmlformats.org/officeDocument/2006/relationships/slide" Target="slides/slide63.xml" /><Relationship Id="rId69" Type="http://schemas.openxmlformats.org/officeDocument/2006/relationships/slide" Target="slides/slide68.xml" /><Relationship Id="rId113" Type="http://schemas.openxmlformats.org/officeDocument/2006/relationships/slide" Target="slides/slide112.xml" /><Relationship Id="rId118" Type="http://schemas.openxmlformats.org/officeDocument/2006/relationships/slide" Target="slides/slide117.xml" /><Relationship Id="rId134" Type="http://schemas.openxmlformats.org/officeDocument/2006/relationships/slide" Target="slides/slide133.xml" /><Relationship Id="rId139" Type="http://schemas.openxmlformats.org/officeDocument/2006/relationships/slide" Target="slides/slide138.xml" /><Relationship Id="rId80" Type="http://schemas.openxmlformats.org/officeDocument/2006/relationships/slide" Target="slides/slide79.xml" /><Relationship Id="rId85" Type="http://schemas.openxmlformats.org/officeDocument/2006/relationships/slide" Target="slides/slide84.xml" /><Relationship Id="rId150" Type="http://schemas.openxmlformats.org/officeDocument/2006/relationships/slide" Target="slides/slide149.xml" /><Relationship Id="rId155" Type="http://schemas.openxmlformats.org/officeDocument/2006/relationships/slide" Target="slides/slide154.xml" /><Relationship Id="rId171" Type="http://schemas.openxmlformats.org/officeDocument/2006/relationships/slide" Target="slides/slide170.xml" /><Relationship Id="rId176" Type="http://schemas.openxmlformats.org/officeDocument/2006/relationships/slide" Target="slides/slide175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59" Type="http://schemas.openxmlformats.org/officeDocument/2006/relationships/slide" Target="slides/slide58.xml" /><Relationship Id="rId103" Type="http://schemas.openxmlformats.org/officeDocument/2006/relationships/slide" Target="slides/slide102.xml" /><Relationship Id="rId108" Type="http://schemas.openxmlformats.org/officeDocument/2006/relationships/slide" Target="slides/slide107.xml" /><Relationship Id="rId124" Type="http://schemas.openxmlformats.org/officeDocument/2006/relationships/slide" Target="slides/slide123.xml" /><Relationship Id="rId129" Type="http://schemas.openxmlformats.org/officeDocument/2006/relationships/slide" Target="slides/slide128.xml" /><Relationship Id="rId54" Type="http://schemas.openxmlformats.org/officeDocument/2006/relationships/slide" Target="slides/slide53.xml" /><Relationship Id="rId70" Type="http://schemas.openxmlformats.org/officeDocument/2006/relationships/slide" Target="slides/slide69.xml" /><Relationship Id="rId75" Type="http://schemas.openxmlformats.org/officeDocument/2006/relationships/slide" Target="slides/slide74.xml" /><Relationship Id="rId91" Type="http://schemas.openxmlformats.org/officeDocument/2006/relationships/slide" Target="slides/slide90.xml" /><Relationship Id="rId96" Type="http://schemas.openxmlformats.org/officeDocument/2006/relationships/slide" Target="slides/slide95.xml" /><Relationship Id="rId140" Type="http://schemas.openxmlformats.org/officeDocument/2006/relationships/slide" Target="slides/slide139.xml" /><Relationship Id="rId145" Type="http://schemas.openxmlformats.org/officeDocument/2006/relationships/slide" Target="slides/slide144.xml" /><Relationship Id="rId161" Type="http://schemas.openxmlformats.org/officeDocument/2006/relationships/slide" Target="slides/slide160.xml" /><Relationship Id="rId166" Type="http://schemas.openxmlformats.org/officeDocument/2006/relationships/slide" Target="slides/slide165.xml" /><Relationship Id="rId182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49" Type="http://schemas.openxmlformats.org/officeDocument/2006/relationships/slide" Target="slides/slide48.xml" /><Relationship Id="rId114" Type="http://schemas.openxmlformats.org/officeDocument/2006/relationships/slide" Target="slides/slide113.xml" /><Relationship Id="rId119" Type="http://schemas.openxmlformats.org/officeDocument/2006/relationships/slide" Target="slides/slide118.xml" /><Relationship Id="rId44" Type="http://schemas.openxmlformats.org/officeDocument/2006/relationships/slide" Target="slides/slide43.xml" /><Relationship Id="rId60" Type="http://schemas.openxmlformats.org/officeDocument/2006/relationships/slide" Target="slides/slide59.xml" /><Relationship Id="rId65" Type="http://schemas.openxmlformats.org/officeDocument/2006/relationships/slide" Target="slides/slide64.xml" /><Relationship Id="rId81" Type="http://schemas.openxmlformats.org/officeDocument/2006/relationships/slide" Target="slides/slide80.xml" /><Relationship Id="rId86" Type="http://schemas.openxmlformats.org/officeDocument/2006/relationships/slide" Target="slides/slide85.xml" /><Relationship Id="rId130" Type="http://schemas.openxmlformats.org/officeDocument/2006/relationships/slide" Target="slides/slide129.xml" /><Relationship Id="rId135" Type="http://schemas.openxmlformats.org/officeDocument/2006/relationships/slide" Target="slides/slide134.xml" /><Relationship Id="rId151" Type="http://schemas.openxmlformats.org/officeDocument/2006/relationships/slide" Target="slides/slide150.xml" /><Relationship Id="rId156" Type="http://schemas.openxmlformats.org/officeDocument/2006/relationships/slide" Target="slides/slide155.xml" /><Relationship Id="rId177" Type="http://schemas.openxmlformats.org/officeDocument/2006/relationships/slide" Target="slides/slide176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72" Type="http://schemas.openxmlformats.org/officeDocument/2006/relationships/slide" Target="slides/slide171.xml" /><Relationship Id="rId180" Type="http://schemas.openxmlformats.org/officeDocument/2006/relationships/slide" Target="slides/slide179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9" Type="http://schemas.openxmlformats.org/officeDocument/2006/relationships/slide" Target="slides/slide38.xml" /><Relationship Id="rId109" Type="http://schemas.openxmlformats.org/officeDocument/2006/relationships/slide" Target="slides/slide108.xml" /><Relationship Id="rId34" Type="http://schemas.openxmlformats.org/officeDocument/2006/relationships/slide" Target="slides/slide33.xml" /><Relationship Id="rId50" Type="http://schemas.openxmlformats.org/officeDocument/2006/relationships/slide" Target="slides/slide49.xml" /><Relationship Id="rId55" Type="http://schemas.openxmlformats.org/officeDocument/2006/relationships/slide" Target="slides/slide54.xml" /><Relationship Id="rId76" Type="http://schemas.openxmlformats.org/officeDocument/2006/relationships/slide" Target="slides/slide75.xml" /><Relationship Id="rId97" Type="http://schemas.openxmlformats.org/officeDocument/2006/relationships/slide" Target="slides/slide96.xml" /><Relationship Id="rId104" Type="http://schemas.openxmlformats.org/officeDocument/2006/relationships/slide" Target="slides/slide103.xml" /><Relationship Id="rId120" Type="http://schemas.openxmlformats.org/officeDocument/2006/relationships/slide" Target="slides/slide119.xml" /><Relationship Id="rId125" Type="http://schemas.openxmlformats.org/officeDocument/2006/relationships/slide" Target="slides/slide124.xml" /><Relationship Id="rId141" Type="http://schemas.openxmlformats.org/officeDocument/2006/relationships/slide" Target="slides/slide140.xml" /><Relationship Id="rId146" Type="http://schemas.openxmlformats.org/officeDocument/2006/relationships/slide" Target="slides/slide145.xml" /><Relationship Id="rId167" Type="http://schemas.openxmlformats.org/officeDocument/2006/relationships/slide" Target="slides/slide166.xml" /><Relationship Id="rId7" Type="http://schemas.openxmlformats.org/officeDocument/2006/relationships/slide" Target="slides/slide6.xml" /><Relationship Id="rId71" Type="http://schemas.openxmlformats.org/officeDocument/2006/relationships/slide" Target="slides/slide70.xml" /><Relationship Id="rId92" Type="http://schemas.openxmlformats.org/officeDocument/2006/relationships/slide" Target="slides/slide91.xml" /><Relationship Id="rId162" Type="http://schemas.openxmlformats.org/officeDocument/2006/relationships/slide" Target="slides/slide161.xml" /><Relationship Id="rId183" Type="http://schemas.openxmlformats.org/officeDocument/2006/relationships/viewProps" Target="viewProps.xml" /><Relationship Id="rId2" Type="http://schemas.openxmlformats.org/officeDocument/2006/relationships/slide" Target="slides/slide1.xml" /><Relationship Id="rId29" Type="http://schemas.openxmlformats.org/officeDocument/2006/relationships/slide" Target="slides/slide28.xml" /><Relationship Id="rId24" Type="http://schemas.openxmlformats.org/officeDocument/2006/relationships/slide" Target="slides/slide23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66" Type="http://schemas.openxmlformats.org/officeDocument/2006/relationships/slide" Target="slides/slide65.xml" /><Relationship Id="rId87" Type="http://schemas.openxmlformats.org/officeDocument/2006/relationships/slide" Target="slides/slide86.xml" /><Relationship Id="rId110" Type="http://schemas.openxmlformats.org/officeDocument/2006/relationships/slide" Target="slides/slide109.xml" /><Relationship Id="rId115" Type="http://schemas.openxmlformats.org/officeDocument/2006/relationships/slide" Target="slides/slide114.xml" /><Relationship Id="rId131" Type="http://schemas.openxmlformats.org/officeDocument/2006/relationships/slide" Target="slides/slide130.xml" /><Relationship Id="rId136" Type="http://schemas.openxmlformats.org/officeDocument/2006/relationships/slide" Target="slides/slide135.xml" /><Relationship Id="rId157" Type="http://schemas.openxmlformats.org/officeDocument/2006/relationships/slide" Target="slides/slide156.xml" /><Relationship Id="rId178" Type="http://schemas.openxmlformats.org/officeDocument/2006/relationships/slide" Target="slides/slide177.xml" /><Relationship Id="rId61" Type="http://schemas.openxmlformats.org/officeDocument/2006/relationships/slide" Target="slides/slide60.xml" /><Relationship Id="rId82" Type="http://schemas.openxmlformats.org/officeDocument/2006/relationships/slide" Target="slides/slide81.xml" /><Relationship Id="rId152" Type="http://schemas.openxmlformats.org/officeDocument/2006/relationships/slide" Target="slides/slide151.xml" /><Relationship Id="rId173" Type="http://schemas.openxmlformats.org/officeDocument/2006/relationships/slide" Target="slides/slide172.xml" /><Relationship Id="rId19" Type="http://schemas.openxmlformats.org/officeDocument/2006/relationships/slide" Target="slides/slide18.xml" /><Relationship Id="rId14" Type="http://schemas.openxmlformats.org/officeDocument/2006/relationships/slide" Target="slides/slide13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56" Type="http://schemas.openxmlformats.org/officeDocument/2006/relationships/slide" Target="slides/slide55.xml" /><Relationship Id="rId77" Type="http://schemas.openxmlformats.org/officeDocument/2006/relationships/slide" Target="slides/slide76.xml" /><Relationship Id="rId100" Type="http://schemas.openxmlformats.org/officeDocument/2006/relationships/slide" Target="slides/slide99.xml" /><Relationship Id="rId105" Type="http://schemas.openxmlformats.org/officeDocument/2006/relationships/slide" Target="slides/slide104.xml" /><Relationship Id="rId126" Type="http://schemas.openxmlformats.org/officeDocument/2006/relationships/slide" Target="slides/slide125.xml" /><Relationship Id="rId147" Type="http://schemas.openxmlformats.org/officeDocument/2006/relationships/slide" Target="slides/slide146.xml" /><Relationship Id="rId168" Type="http://schemas.openxmlformats.org/officeDocument/2006/relationships/slide" Target="slides/slide167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72" Type="http://schemas.openxmlformats.org/officeDocument/2006/relationships/slide" Target="slides/slide71.xml" /><Relationship Id="rId93" Type="http://schemas.openxmlformats.org/officeDocument/2006/relationships/slide" Target="slides/slide92.xml" /><Relationship Id="rId98" Type="http://schemas.openxmlformats.org/officeDocument/2006/relationships/slide" Target="slides/slide97.xml" /><Relationship Id="rId121" Type="http://schemas.openxmlformats.org/officeDocument/2006/relationships/slide" Target="slides/slide120.xml" /><Relationship Id="rId142" Type="http://schemas.openxmlformats.org/officeDocument/2006/relationships/slide" Target="slides/slide141.xml" /><Relationship Id="rId163" Type="http://schemas.openxmlformats.org/officeDocument/2006/relationships/slide" Target="slides/slide162.xml" /><Relationship Id="rId184" Type="http://schemas.openxmlformats.org/officeDocument/2006/relationships/theme" Target="theme/theme1.xml" /><Relationship Id="rId3" Type="http://schemas.openxmlformats.org/officeDocument/2006/relationships/slide" Target="slides/slide2.xml" /><Relationship Id="rId25" Type="http://schemas.openxmlformats.org/officeDocument/2006/relationships/slide" Target="slides/slide24.xml" /><Relationship Id="rId46" Type="http://schemas.openxmlformats.org/officeDocument/2006/relationships/slide" Target="slides/slide45.xml" /><Relationship Id="rId67" Type="http://schemas.openxmlformats.org/officeDocument/2006/relationships/slide" Target="slides/slide66.xml" /><Relationship Id="rId116" Type="http://schemas.openxmlformats.org/officeDocument/2006/relationships/slide" Target="slides/slide115.xml" /><Relationship Id="rId137" Type="http://schemas.openxmlformats.org/officeDocument/2006/relationships/slide" Target="slides/slide136.xml" /><Relationship Id="rId158" Type="http://schemas.openxmlformats.org/officeDocument/2006/relationships/slide" Target="slides/slide157.xml" /><Relationship Id="rId20" Type="http://schemas.openxmlformats.org/officeDocument/2006/relationships/slide" Target="slides/slide19.xml" /><Relationship Id="rId41" Type="http://schemas.openxmlformats.org/officeDocument/2006/relationships/slide" Target="slides/slide40.xml" /><Relationship Id="rId62" Type="http://schemas.openxmlformats.org/officeDocument/2006/relationships/slide" Target="slides/slide61.xml" /><Relationship Id="rId83" Type="http://schemas.openxmlformats.org/officeDocument/2006/relationships/slide" Target="slides/slide82.xml" /><Relationship Id="rId88" Type="http://schemas.openxmlformats.org/officeDocument/2006/relationships/slide" Target="slides/slide87.xml" /><Relationship Id="rId111" Type="http://schemas.openxmlformats.org/officeDocument/2006/relationships/slide" Target="slides/slide110.xml" /><Relationship Id="rId132" Type="http://schemas.openxmlformats.org/officeDocument/2006/relationships/slide" Target="slides/slide131.xml" /><Relationship Id="rId153" Type="http://schemas.openxmlformats.org/officeDocument/2006/relationships/slide" Target="slides/slide152.xml" /><Relationship Id="rId174" Type="http://schemas.openxmlformats.org/officeDocument/2006/relationships/slide" Target="slides/slide173.xml" /><Relationship Id="rId179" Type="http://schemas.openxmlformats.org/officeDocument/2006/relationships/slide" Target="slides/slide178.xml" /><Relationship Id="rId15" Type="http://schemas.openxmlformats.org/officeDocument/2006/relationships/slide" Target="slides/slide14.xml" /><Relationship Id="rId36" Type="http://schemas.openxmlformats.org/officeDocument/2006/relationships/slide" Target="slides/slide35.xml" /><Relationship Id="rId57" Type="http://schemas.openxmlformats.org/officeDocument/2006/relationships/slide" Target="slides/slide56.xml" /><Relationship Id="rId106" Type="http://schemas.openxmlformats.org/officeDocument/2006/relationships/slide" Target="slides/slide105.xml" /><Relationship Id="rId127" Type="http://schemas.openxmlformats.org/officeDocument/2006/relationships/slide" Target="slides/slide126.xml" /><Relationship Id="rId10" Type="http://schemas.openxmlformats.org/officeDocument/2006/relationships/slide" Target="slides/slide9.xml" /><Relationship Id="rId31" Type="http://schemas.openxmlformats.org/officeDocument/2006/relationships/slide" Target="slides/slide30.xml" /><Relationship Id="rId52" Type="http://schemas.openxmlformats.org/officeDocument/2006/relationships/slide" Target="slides/slide51.xml" /><Relationship Id="rId73" Type="http://schemas.openxmlformats.org/officeDocument/2006/relationships/slide" Target="slides/slide72.xml" /><Relationship Id="rId78" Type="http://schemas.openxmlformats.org/officeDocument/2006/relationships/slide" Target="slides/slide77.xml" /><Relationship Id="rId94" Type="http://schemas.openxmlformats.org/officeDocument/2006/relationships/slide" Target="slides/slide93.xml" /><Relationship Id="rId99" Type="http://schemas.openxmlformats.org/officeDocument/2006/relationships/slide" Target="slides/slide98.xml" /><Relationship Id="rId101" Type="http://schemas.openxmlformats.org/officeDocument/2006/relationships/slide" Target="slides/slide100.xml" /><Relationship Id="rId122" Type="http://schemas.openxmlformats.org/officeDocument/2006/relationships/slide" Target="slides/slide121.xml" /><Relationship Id="rId143" Type="http://schemas.openxmlformats.org/officeDocument/2006/relationships/slide" Target="slides/slide142.xml" /><Relationship Id="rId148" Type="http://schemas.openxmlformats.org/officeDocument/2006/relationships/slide" Target="slides/slide147.xml" /><Relationship Id="rId164" Type="http://schemas.openxmlformats.org/officeDocument/2006/relationships/slide" Target="slides/slide163.xml" /><Relationship Id="rId169" Type="http://schemas.openxmlformats.org/officeDocument/2006/relationships/slide" Target="slides/slide168.xml" /><Relationship Id="rId185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78CBC-9613-4B09-B192-629176170128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AC32C-1C71-44EB-9D3A-8CE5D3A92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23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C32C-1C71-44EB-9D3A-8CE5D3A9298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43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C32C-1C71-44EB-9D3A-8CE5D3A9298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35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C32C-1C71-44EB-9D3A-8CE5D3A9298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340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C32C-1C71-44EB-9D3A-8CE5D3A9298F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2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AC32C-1C71-44EB-9D3A-8CE5D3A9298F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8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31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7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3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3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86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9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7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66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7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75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BEA67-C95E-449C-903A-A932B44C89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BEA67-C95E-449C-903A-A932B44C899B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F3830-DE9F-496E-AA69-80F215510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8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2.xml" 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ency/article/003160.htm" TargetMode="External" /><Relationship Id="rId2" Type="http://schemas.openxmlformats.org/officeDocument/2006/relationships/hyperlink" Target="http://www.nlm.nih.gov/medlineplus/ency/article/003111.htm" TargetMode="External" /><Relationship Id="rId1" Type="http://schemas.openxmlformats.org/officeDocument/2006/relationships/slideLayout" Target="../slideLayouts/slideLayout2.xml" 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ency/article/003138.htm" TargetMode="External" /><Relationship Id="rId2" Type="http://schemas.openxmlformats.org/officeDocument/2006/relationships/hyperlink" Target="http://www.nlm.nih.gov/medlineplus/ency/article/003139.htm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://www.nlm.nih.gov/medlineplus/ency/article/003117.htm" TargetMode="External" /><Relationship Id="rId4" Type="http://schemas.openxmlformats.org/officeDocument/2006/relationships/hyperlink" Target="http://www.nlm.nih.gov/medlineplus/ency/article/003090.htm" TargetMode="External" 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ency/article/003582.htm" TargetMode="External" /><Relationship Id="rId2" Type="http://schemas.openxmlformats.org/officeDocument/2006/relationships/hyperlink" Target="http://www.nlm.nih.gov/medlineplus/ency/article/003579.htm" TargetMode="External" /><Relationship Id="rId1" Type="http://schemas.openxmlformats.org/officeDocument/2006/relationships/slideLayout" Target="../slideLayouts/slideLayout2.xml" 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ency/article/003796.htm" TargetMode="External" /><Relationship Id="rId2" Type="http://schemas.openxmlformats.org/officeDocument/2006/relationships/hyperlink" Target="http://www.nlm.nih.gov/medlineplus/ency/article/003789.htm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://www.nlm.nih.gov/medlineplus/ency/article/003777.htm" TargetMode="External" /><Relationship Id="rId5" Type="http://schemas.openxmlformats.org/officeDocument/2006/relationships/hyperlink" Target="http://www.nlm.nih.gov/medlineplus/ency/article/003782.htm" TargetMode="External" /><Relationship Id="rId4" Type="http://schemas.openxmlformats.org/officeDocument/2006/relationships/hyperlink" Target="http://www.nlm.nih.gov/medlineplus/ency/article/003815.htm" TargetMode="External" 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dlineplus/ency/patientinstructions/000135.htm" TargetMode="External" /><Relationship Id="rId1" Type="http://schemas.openxmlformats.org/officeDocument/2006/relationships/slideLayout" Target="../slideLayouts/slideLayout2.xml" 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dlineplus/ency/article/003476.htm" TargetMode="Externa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dlineplus/ency/article/007113.htm" TargetMode="External" /><Relationship Id="rId1" Type="http://schemas.openxmlformats.org/officeDocument/2006/relationships/slideLayout" Target="../slideLayouts/slideLayout2.xml" 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lm.nih.gov/medlineplus/ency/article/007375.htm" TargetMode="External" /><Relationship Id="rId1" Type="http://schemas.openxmlformats.org/officeDocument/2006/relationships/slideLayout" Target="../slideLayouts/slideLayout2.xml" 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hyperlink" Target="http://emedicine.medscape.com/article/444554-overview" TargetMode="External" /><Relationship Id="rId1" Type="http://schemas.openxmlformats.org/officeDocument/2006/relationships/slideLayout" Target="../slideLayouts/slideLayout2.xml" 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hyperlink" Target="http://radiopaedia.org/articles/missing?article%5btitle%5d=shattered-kidney" TargetMode="External" /><Relationship Id="rId1" Type="http://schemas.openxmlformats.org/officeDocument/2006/relationships/slideLayout" Target="../slideLayouts/slideLayout2.xml" 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 /><Relationship Id="rId1" Type="http://schemas.openxmlformats.org/officeDocument/2006/relationships/slideLayout" Target="../slideLayouts/slideLayout2.xml" 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.co.uk/search.asp?searchterm=RECTAL+EXAMINATION&amp;collections=PPsearch" TargetMode="External" /><Relationship Id="rId2" Type="http://schemas.openxmlformats.org/officeDocument/2006/relationships/hyperlink" Target="http://www.patient.co.uk/search.asp?searchterm=NEUROGENIC+BLADDER&amp;collections=PPsearch" TargetMode="External" /><Relationship Id="rId1" Type="http://schemas.openxmlformats.org/officeDocument/2006/relationships/slideLayout" Target="../slideLayouts/slideLayout2.xml" 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tient.co.uk/search.asp?searchterm=ABDOMINAL+ULTRASOUND&amp;collections=PPsearch" TargetMode="External" /><Relationship Id="rId2" Type="http://schemas.openxmlformats.org/officeDocument/2006/relationships/hyperlink" Target="http://www.patient.co.uk/search.asp?searchterm=PROSTATE+SPECIFIC+ANTIGEN&amp;collections=PPsearch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://www.patient.co.uk/search.asp?searchterm=INTRAVENOUS+PYELOGRAM&amp;collections=PPsearch" TargetMode="External" 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ient.co.uk/search.asp?searchterm=GROSS+HAEMATURIA&amp;collections=PPsearch" TargetMode="External" /><Relationship Id="rId1" Type="http://schemas.openxmlformats.org/officeDocument/2006/relationships/slideLayout" Target="../slideLayouts/slideLayout2.xml" 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tient.co.uk/doctor/benign-prostatic-hyperplasia#ref-3" TargetMode="External" /><Relationship Id="rId1" Type="http://schemas.openxmlformats.org/officeDocument/2006/relationships/slideLayout" Target="../slideLayouts/slideLayout2.xml" 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line.com/health/ultrasound" TargetMode="Externa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lm.nih.gov/medlineplus/ency/article/003475.htm" TargetMode="External" /><Relationship Id="rId2" Type="http://schemas.openxmlformats.org/officeDocument/2006/relationships/hyperlink" Target="http://www.nlm.nih.gov/medlineplus/ency/article/003474.htm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://www.nlm.nih.gov/medlineplus/ency/article/003610.htm" TargetMode="External" /><Relationship Id="rId4" Type="http://schemas.openxmlformats.org/officeDocument/2006/relationships/hyperlink" Target="http://www.nlm.nih.gov/medlineplus/ency/article/003611.htm" TargetMode="Externa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Kidney" TargetMode="External" /><Relationship Id="rId1" Type="http://schemas.openxmlformats.org/officeDocument/2006/relationships/slideLayout" Target="../slideLayouts/slideLayout2.xml" 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Diabetes_mellitus" TargetMode="External" /><Relationship Id="rId2" Type="http://schemas.openxmlformats.org/officeDocument/2006/relationships/hyperlink" Target="http://en.wikipedia.org/wiki/Hypertension" TargetMode="External" /><Relationship Id="rId1" Type="http://schemas.openxmlformats.org/officeDocument/2006/relationships/slideLayout" Target="../slideLayouts/slideLayout2.xml" 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RENAL AND GENITAL_URINARY DISEASES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</a:t>
            </a:r>
          </a:p>
          <a:p>
            <a:r>
              <a:rPr lang="en-US" dirty="0"/>
              <a:t>VANE KEMUMA</a:t>
            </a:r>
          </a:p>
        </p:txBody>
      </p:sp>
    </p:spTree>
    <p:extLst>
      <p:ext uri="{BB962C8B-B14F-4D97-AF65-F5344CB8AC3E}">
        <p14:creationId xmlns:p14="http://schemas.microsoft.com/office/powerpoint/2010/main" val="83733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CC00"/>
                </a:solidFill>
              </a:rPr>
            </a:br>
            <a:r>
              <a:rPr lang="en-US" b="1" dirty="0">
                <a:solidFill>
                  <a:srgbClr val="FFCC00"/>
                </a:solidFill>
              </a:rPr>
              <a:t>Sphincter Muscles on Bladder</a:t>
            </a:r>
            <a:br>
              <a:rPr lang="en-US" b="1" dirty="0">
                <a:solidFill>
                  <a:srgbClr val="FFCC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itchFamily="34" charset="0"/>
              </a:rPr>
              <a:t>1.Internal urethral sphincter: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Smooth muscle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Involuntary control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More superiorly located</a:t>
            </a:r>
          </a:p>
          <a:p>
            <a:pPr>
              <a:buFontTx/>
              <a:buChar char="•"/>
            </a:pPr>
            <a:endParaRPr lang="en-US" dirty="0">
              <a:latin typeface="Arial" pitchFamily="34" charset="0"/>
            </a:endParaRPr>
          </a:p>
          <a:p>
            <a:pPr marL="0" indent="0">
              <a:buNone/>
            </a:pPr>
            <a:r>
              <a:rPr lang="en-US" dirty="0">
                <a:latin typeface="Arial" pitchFamily="34" charset="0"/>
              </a:rPr>
              <a:t>2.External Urethral sphincter: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Skeletal muscle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Voluntary control</a:t>
            </a:r>
          </a:p>
          <a:p>
            <a:pPr>
              <a:buFontTx/>
              <a:buChar char="•"/>
            </a:pPr>
            <a:r>
              <a:rPr lang="en-US" dirty="0">
                <a:latin typeface="Arial" pitchFamily="34" charset="0"/>
              </a:rPr>
              <a:t>Posteriorly locate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1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784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4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47688" indent="-411163">
              <a:lnSpc>
                <a:spcPct val="90000"/>
              </a:lnSpc>
              <a:buFontTx/>
              <a:buNone/>
            </a:pPr>
            <a:r>
              <a:rPr lang="en-US" b="1" u="sng" dirty="0"/>
              <a:t>Advantage of PD.</a:t>
            </a:r>
          </a:p>
          <a:p>
            <a:pPr marL="547688" indent="-411163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Relatively simple and inexpensive.</a:t>
            </a:r>
          </a:p>
          <a:p>
            <a:pPr marL="547688" indent="-411163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Can be performed by unskilled person</a:t>
            </a:r>
          </a:p>
        </p:txBody>
      </p:sp>
    </p:spTree>
    <p:extLst>
      <p:ext uri="{BB962C8B-B14F-4D97-AF65-F5344CB8AC3E}">
        <p14:creationId xmlns:p14="http://schemas.microsoft.com/office/powerpoint/2010/main" val="246591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b="1" u="sng" dirty="0"/>
              <a:t>Disadvantages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Contraindicated in the presence of abdominal trauma, abdominal sepsis or post abdominal surgery.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Presence of dialysate fluid in the peritoneum can cause abdominal distension and resist diaphragmatic movement.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36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92500" lnSpcReduction="10000"/>
          </a:bodyPr>
          <a:lstStyle/>
          <a:p>
            <a:pPr marL="547688" indent="-411163">
              <a:buFont typeface="Wingdings" pitchFamily="2" charset="2"/>
              <a:buChar char="Ø"/>
            </a:pPr>
            <a:r>
              <a:rPr lang="en-US" dirty="0"/>
              <a:t>Can cause uremia especially in catabolic pts.</a:t>
            </a:r>
          </a:p>
          <a:p>
            <a:pPr marL="547688" indent="-411163">
              <a:buFont typeface="Wingdings" pitchFamily="2" charset="2"/>
              <a:buChar char="Ø"/>
            </a:pPr>
            <a:r>
              <a:rPr lang="en-US" dirty="0"/>
              <a:t>Proteins can be lost across peritoneum causing difficulty in maintaining positive nitrogen balance.</a:t>
            </a:r>
          </a:p>
          <a:p>
            <a:pPr marL="547688" indent="-411163">
              <a:buFont typeface="Wingdings" pitchFamily="2" charset="2"/>
              <a:buChar char="Ø"/>
            </a:pPr>
            <a:r>
              <a:rPr lang="en-US" dirty="0"/>
              <a:t>Increased risk of peritonitis.</a:t>
            </a:r>
          </a:p>
          <a:p>
            <a:pPr marL="547688" indent="-411163">
              <a:buFontTx/>
              <a:buNone/>
            </a:pPr>
            <a:r>
              <a:rPr lang="en-US" b="1" i="1" dirty="0"/>
              <a:t>Nursing interventions.</a:t>
            </a:r>
          </a:p>
          <a:p>
            <a:pPr marL="547688" indent="-411163">
              <a:buFont typeface="Wingdings" pitchFamily="2" charset="2"/>
              <a:buChar char="Ø"/>
            </a:pPr>
            <a:r>
              <a:rPr lang="en-US" dirty="0"/>
              <a:t>Peritoneal dialysate fluid must be warmed prior to infusion to prevent hypothermia.</a:t>
            </a:r>
          </a:p>
          <a:p>
            <a:pPr marL="547688" indent="-411163">
              <a:buFont typeface="Wingdings" pitchFamily="2" charset="2"/>
              <a:buChar char="Ø"/>
            </a:pPr>
            <a:r>
              <a:rPr lang="en-US" dirty="0"/>
              <a:t>Monitor blood glucose levels regularly.</a:t>
            </a:r>
          </a:p>
          <a:p>
            <a:pPr marL="547688" indent="-411163">
              <a:buFont typeface="Wingdings" pitchFamily="2" charset="2"/>
              <a:buChar char="Ø"/>
            </a:pPr>
            <a:r>
              <a:rPr lang="en-US" dirty="0"/>
              <a:t>Add potassium (2-4mmol) to the dialysate to regulate body potassium.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08537"/>
      </p:ext>
    </p:extLst>
  </p:cSld>
  <p:clrMapOvr>
    <a:masterClrMapping/>
  </p:clrMapOvr>
  <p:transition spd="slow">
    <p:push dir="u"/>
  </p:transition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COMPLICATIONS.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0875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peritonitis.</a:t>
            </a:r>
          </a:p>
          <a:p>
            <a:pPr marL="650875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Leads to weight gain and a change in appearance from distended abdomen.</a:t>
            </a:r>
          </a:p>
          <a:p>
            <a:pPr marL="650875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 Diarrhea or constipation.</a:t>
            </a:r>
          </a:p>
          <a:p>
            <a:pPr marL="650875" indent="-514350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Pleural effusion leading to difficulty in</a:t>
            </a:r>
          </a:p>
          <a:p>
            <a:pPr marL="650875" indent="-514350"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7507"/>
      </p:ext>
    </p:extLst>
  </p:cSld>
  <p:clrMapOvr>
    <a:masterClrMapping/>
  </p:clrMapOvr>
  <p:transition spd="slow">
    <p:push dir="u"/>
  </p:transition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Intestinal perforation during placement.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Bleeding.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Delayed gastric emptying leading to nausea, vomiting , fullness or discomfort.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Metabolic hypokalemia.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51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9812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????????????????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  ??????????????????????????????????</a:t>
            </a:r>
          </a:p>
        </p:txBody>
      </p:sp>
    </p:spTree>
    <p:extLst>
      <p:ext uri="{BB962C8B-B14F-4D97-AF65-F5344CB8AC3E}">
        <p14:creationId xmlns:p14="http://schemas.microsoft.com/office/powerpoint/2010/main" val="271142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TUBERCULOSIS OF THE KIDNEYS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/>
              <a:t>In the kidneys, when multiple granuloma form at the site of metastatic foci, they are typically bilateral, cortical, and adjacent to the glomeruli,</a:t>
            </a:r>
          </a:p>
          <a:p>
            <a:r>
              <a:rPr lang="en-US" dirty="0"/>
              <a:t>They may remain inactive for decades.</a:t>
            </a:r>
          </a:p>
          <a:p>
            <a:r>
              <a:rPr lang="en-US" dirty="0"/>
              <a:t> Although both kidneys are seeded, clinically significant disease, which is caused by capillary rupture and delivery of proliferating bacilli into the proximal tubules usually develops in only one kidney. </a:t>
            </a:r>
          </a:p>
        </p:txBody>
      </p:sp>
    </p:spTree>
    <p:extLst>
      <p:ext uri="{BB962C8B-B14F-4D97-AF65-F5344CB8AC3E}">
        <p14:creationId xmlns:p14="http://schemas.microsoft.com/office/powerpoint/2010/main" val="176082030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Growing granuloma may erode into the </a:t>
            </a:r>
            <a:r>
              <a:rPr lang="en-US" dirty="0" err="1"/>
              <a:t>calyceal</a:t>
            </a:r>
            <a:r>
              <a:rPr lang="en-US" dirty="0"/>
              <a:t> system, spreading the bacilli to the renal pelvis, ureters, bladder, and other genitourinary organs.</a:t>
            </a:r>
          </a:p>
          <a:p>
            <a:endParaRPr lang="en-US" dirty="0"/>
          </a:p>
          <a:p>
            <a:r>
              <a:rPr lang="en-US" dirty="0"/>
              <a:t>Depending on the status of the patient's defense mechanisms, fibrosis and strictures may develop with chronic abscess formation.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66333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endParaRPr lang="en-US" i="1" dirty="0"/>
          </a:p>
          <a:p>
            <a:r>
              <a:rPr lang="en-US" dirty="0"/>
              <a:t>Extensive lesions can result in nonfunctioning kidneys. </a:t>
            </a:r>
          </a:p>
          <a:p>
            <a:endParaRPr lang="en-US" dirty="0"/>
          </a:p>
          <a:p>
            <a:r>
              <a:rPr lang="en-US" dirty="0"/>
              <a:t>Hypertension in persons with renal tuberculosis (TB) is twice as common as it is in the general population. </a:t>
            </a:r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i="1" dirty="0"/>
              <a:t> </a:t>
            </a:r>
            <a:r>
              <a:rPr lang="en-US" dirty="0"/>
              <a:t>Caused by Mycobacterium tuberculosis,</a:t>
            </a:r>
          </a:p>
        </p:txBody>
      </p:sp>
    </p:spTree>
    <p:extLst>
      <p:ext uri="{BB962C8B-B14F-4D97-AF65-F5344CB8AC3E}">
        <p14:creationId xmlns:p14="http://schemas.microsoft.com/office/powerpoint/2010/main" val="851345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Urethra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Drains urine out of the bladder and body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Male: about 20 cm (8”) long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Female: 3-4 cm (1.5”) long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Short length is why females have more urinary tract infections than males -  ascending bacteria from stool contamination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804827"/>
      </p:ext>
    </p:extLst>
  </p:cSld>
  <p:clrMapOvr>
    <a:masterClrMapping/>
  </p:clrMapOvr>
  <p:transition spd="slow">
    <p:push dir="u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Pathophysiology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It results from hematological spread</a:t>
            </a:r>
          </a:p>
          <a:p>
            <a:r>
              <a:rPr lang="en-US" dirty="0"/>
              <a:t>Multiple micro-abscess develop forming inactive granulomas and remain quiet for long.</a:t>
            </a:r>
          </a:p>
          <a:p>
            <a:r>
              <a:rPr lang="en-US" dirty="0"/>
              <a:t>Usually there is a long latency period </a:t>
            </a:r>
            <a:r>
              <a:rPr lang="en-US" dirty="0" err="1"/>
              <a:t>btn</a:t>
            </a:r>
            <a:r>
              <a:rPr lang="en-US" dirty="0"/>
              <a:t> primary infection and clinical presentation which occur with compromised host immunity</a:t>
            </a:r>
          </a:p>
          <a:p>
            <a:r>
              <a:rPr lang="en-US" dirty="0"/>
              <a:t>The inactive granulomas reactivate, grow and eventually spread to the calyces leading to downstream infection.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73096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dirty="0"/>
              <a:t>Persons with GUTB rarely display the typical symptoms of TB.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GUTB Symptoms are generally chronic, intermittent, and nonspecific. </a:t>
            </a:r>
          </a:p>
          <a:p>
            <a:endParaRPr lang="en-US" dirty="0"/>
          </a:p>
          <a:p>
            <a:r>
              <a:rPr lang="en-US" dirty="0"/>
              <a:t>GUTB often manifests as repeated urinary tract infections that do not respond to the usual antibiotics. </a:t>
            </a:r>
          </a:p>
        </p:txBody>
      </p:sp>
    </p:spTree>
    <p:extLst>
      <p:ext uri="{BB962C8B-B14F-4D97-AF65-F5344CB8AC3E}">
        <p14:creationId xmlns:p14="http://schemas.microsoft.com/office/powerpoint/2010/main" val="366537587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Clinical manifestations</a:t>
            </a:r>
          </a:p>
          <a:p>
            <a:r>
              <a:rPr lang="en-US" dirty="0"/>
              <a:t>increased frequency of urination</a:t>
            </a:r>
          </a:p>
          <a:p>
            <a:r>
              <a:rPr lang="en-US" dirty="0"/>
              <a:t> dysuria,</a:t>
            </a:r>
          </a:p>
          <a:p>
            <a:r>
              <a:rPr lang="en-US" dirty="0"/>
              <a:t> flank pain,</a:t>
            </a:r>
          </a:p>
          <a:p>
            <a:r>
              <a:rPr lang="en-US" dirty="0"/>
              <a:t> Supra pubic pain,</a:t>
            </a:r>
          </a:p>
          <a:p>
            <a:r>
              <a:rPr lang="en-US" dirty="0"/>
              <a:t> Blood or pus in the urine</a:t>
            </a:r>
          </a:p>
          <a:p>
            <a:r>
              <a:rPr lang="en-US" dirty="0"/>
              <a:t> fever.</a:t>
            </a:r>
          </a:p>
          <a:p>
            <a:r>
              <a:rPr lang="en-US" dirty="0"/>
              <a:t> Urinary urgency is relatively uncommon unless the bladder is extensively involved.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479212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with GUTB may also present with a painful testicular swelling, perianal sinus, or genital ulcer. </a:t>
            </a:r>
          </a:p>
          <a:p>
            <a:endParaRPr lang="en-US" b="1" dirty="0"/>
          </a:p>
          <a:p>
            <a:r>
              <a:rPr lang="en-US" b="1" dirty="0"/>
              <a:t>N/B</a:t>
            </a:r>
            <a:r>
              <a:rPr lang="en-US" dirty="0"/>
              <a:t> Unexplained infertility in both men and women is sometimes attributable to GUTB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689463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MGT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Multi-drug treatment</a:t>
            </a:r>
          </a:p>
          <a:p>
            <a:r>
              <a:rPr lang="en-US" dirty="0"/>
              <a:t>Nephrectomy</a:t>
            </a:r>
          </a:p>
        </p:txBody>
      </p:sp>
    </p:spTree>
    <p:extLst>
      <p:ext uri="{BB962C8B-B14F-4D97-AF65-F5344CB8AC3E}">
        <p14:creationId xmlns:p14="http://schemas.microsoft.com/office/powerpoint/2010/main" val="357596512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/>
              <a:t>Mgt</a:t>
            </a:r>
            <a:r>
              <a:rPr lang="en-US" dirty="0"/>
              <a:t> of extra pulmonary TB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Modern short-course antituberculosis drug regimens are effective in all forms of tuberculosis. </a:t>
            </a:r>
          </a:p>
          <a:p>
            <a:endParaRPr lang="en-US" dirty="0"/>
          </a:p>
          <a:p>
            <a:r>
              <a:rPr lang="en-US" dirty="0"/>
              <a:t>They are based on an initial 2-mo intensive phase of 4 treatment drugs—</a:t>
            </a:r>
            <a:r>
              <a:rPr lang="en-US" b="1" dirty="0"/>
              <a:t>rifampicin</a:t>
            </a:r>
            <a:r>
              <a:rPr lang="en-US" dirty="0"/>
              <a:t>, </a:t>
            </a:r>
            <a:r>
              <a:rPr lang="en-US" b="1" dirty="0"/>
              <a:t>isoniazid</a:t>
            </a:r>
            <a:r>
              <a:rPr lang="en-US" dirty="0"/>
              <a:t>, </a:t>
            </a:r>
            <a:r>
              <a:rPr lang="en-US" b="1" dirty="0"/>
              <a:t>pyrazinamide</a:t>
            </a:r>
            <a:r>
              <a:rPr lang="en-US" dirty="0"/>
              <a:t>, and </a:t>
            </a:r>
            <a:r>
              <a:rPr lang="en-US" b="1" dirty="0" err="1"/>
              <a:t>ethambutol</a:t>
            </a:r>
            <a:r>
              <a:rPr lang="en-US" b="1" dirty="0"/>
              <a:t> </a:t>
            </a:r>
            <a:r>
              <a:rPr lang="en-US" dirty="0"/>
              <a:t>(or streptomycin)—are given (RHZE) </a:t>
            </a:r>
          </a:p>
          <a:p>
            <a:endParaRPr lang="en-US" dirty="0"/>
          </a:p>
          <a:p>
            <a:r>
              <a:rPr lang="en-US" dirty="0"/>
              <a:t>These destroy almost all tubercle bacilli. </a:t>
            </a:r>
          </a:p>
        </p:txBody>
      </p:sp>
    </p:spTree>
    <p:extLst>
      <p:ext uri="{BB962C8B-B14F-4D97-AF65-F5344CB8AC3E}">
        <p14:creationId xmlns:p14="http://schemas.microsoft.com/office/powerpoint/2010/main" val="41603929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This is followed by a 4-mo continuation phase in which only </a:t>
            </a:r>
            <a:r>
              <a:rPr lang="en-US" b="1" dirty="0"/>
              <a:t>rifampicin</a:t>
            </a:r>
            <a:r>
              <a:rPr lang="en-US" dirty="0"/>
              <a:t> and </a:t>
            </a:r>
            <a:r>
              <a:rPr lang="en-US" b="1" dirty="0"/>
              <a:t>isoniazid </a:t>
            </a:r>
            <a:r>
              <a:rPr lang="en-US" dirty="0"/>
              <a:t>are given </a:t>
            </a:r>
            <a:r>
              <a:rPr lang="en-US" b="1" dirty="0"/>
              <a:t>(RH)</a:t>
            </a:r>
          </a:p>
          <a:p>
            <a:r>
              <a:rPr lang="en-US" dirty="0"/>
              <a:t>Eliminating the few remaining near-dormant, persisting bacilli. </a:t>
            </a:r>
          </a:p>
          <a:p>
            <a:r>
              <a:rPr lang="en-US" dirty="0"/>
              <a:t>For success, all doses must be taken, </a:t>
            </a:r>
          </a:p>
          <a:p>
            <a:r>
              <a:rPr lang="en-US" dirty="0"/>
              <a:t>Failure to comply with therapy is the major cause for treatment failure</a:t>
            </a:r>
          </a:p>
          <a:p>
            <a:r>
              <a:rPr lang="en-US" dirty="0"/>
              <a:t>The World Health Organization has stressed the importance of direct supervision of therapy. (DOT)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40917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Supportive Care.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2484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Follow up to promote adherence</a:t>
            </a:r>
          </a:p>
          <a:p>
            <a:r>
              <a:rPr lang="en-US" dirty="0"/>
              <a:t>Monitor for toxic reactions to medications, and to ensure that the tuberculosis is being adequately treated.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Adequate nutrition is important- indicated by </a:t>
            </a:r>
            <a:r>
              <a:rPr lang="en-US" dirty="0" err="1"/>
              <a:t>wt</a:t>
            </a:r>
            <a:r>
              <a:rPr lang="en-US" dirty="0"/>
              <a:t> gain. 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Patients should be seen at monthly intervals and should be given just enough medication to last until the next visit.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4181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Monitoring</a:t>
            </a:r>
          </a:p>
          <a:p>
            <a:r>
              <a:rPr lang="en-US" dirty="0"/>
              <a:t>Adherence</a:t>
            </a:r>
          </a:p>
          <a:p>
            <a:r>
              <a:rPr lang="en-US" dirty="0"/>
              <a:t>Weight gain</a:t>
            </a:r>
          </a:p>
          <a:p>
            <a:r>
              <a:rPr lang="en-US" dirty="0"/>
              <a:t>Reduction in temperature</a:t>
            </a:r>
          </a:p>
          <a:p>
            <a:r>
              <a:rPr lang="en-US" dirty="0"/>
              <a:t>Adverse effects</a:t>
            </a:r>
          </a:p>
          <a:p>
            <a:r>
              <a:rPr lang="en-US" dirty="0"/>
              <a:t>Symptom assessment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80296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848" y="3329735"/>
            <a:ext cx="3682303" cy="106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735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3-17_UrBlddrStrctr_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00" b="16364"/>
          <a:stretch>
            <a:fillRect/>
          </a:stretch>
        </p:blipFill>
        <p:spPr bwMode="auto">
          <a:xfrm>
            <a:off x="609600" y="1676400"/>
            <a:ext cx="763670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105400" y="3244334"/>
            <a:ext cx="106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female</a:t>
            </a:r>
          </a:p>
        </p:txBody>
      </p:sp>
      <p:sp>
        <p:nvSpPr>
          <p:cNvPr id="6" name="Rectangle 5"/>
          <p:cNvSpPr/>
          <p:nvPr/>
        </p:nvSpPr>
        <p:spPr>
          <a:xfrm>
            <a:off x="-381000" y="3244334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Males: urethra has three regions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276133"/>
      </p:ext>
    </p:extLst>
  </p:cSld>
  <p:clrMapOvr>
    <a:masterClrMapping/>
  </p:clrMapOvr>
  <p:transition spd="slow">
    <p:push dir="u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/>
              <a:t>There are different types of kidney stones.</a:t>
            </a:r>
          </a:p>
          <a:p>
            <a:r>
              <a:rPr lang="en-US" dirty="0"/>
              <a:t> The cause of the problem depends on the type of stone.</a:t>
            </a:r>
          </a:p>
          <a:p>
            <a:r>
              <a:rPr lang="en-US" dirty="0"/>
              <a:t> Some types run in families.</a:t>
            </a:r>
          </a:p>
          <a:p>
            <a:r>
              <a:rPr lang="en-US" dirty="0"/>
              <a:t>Stones can form when urine contains too much of certain substances that form crystals.</a:t>
            </a:r>
          </a:p>
          <a:p>
            <a:r>
              <a:rPr lang="en-US" dirty="0"/>
              <a:t>These crystals can develop into stones over weeks or months.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2636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 dirty="0"/>
              <a:t>Chance of recurrence is about 50%</a:t>
            </a:r>
          </a:p>
          <a:p>
            <a:r>
              <a:rPr lang="en-US" dirty="0"/>
              <a:t>Men are more often affected than women</a:t>
            </a:r>
          </a:p>
          <a:p>
            <a:endParaRPr lang="en-US" dirty="0"/>
          </a:p>
          <a:p>
            <a:r>
              <a:rPr lang="en-US" dirty="0"/>
              <a:t>Calcium stones are most common. </a:t>
            </a:r>
          </a:p>
          <a:p>
            <a:endParaRPr lang="en-US" dirty="0"/>
          </a:p>
          <a:p>
            <a:r>
              <a:rPr lang="en-US" dirty="0"/>
              <a:t>They are most likely to occur in men between ages 20 – 30 years.</a:t>
            </a:r>
          </a:p>
          <a:p>
            <a:endParaRPr lang="en-US" dirty="0"/>
          </a:p>
          <a:p>
            <a:r>
              <a:rPr lang="en-US" dirty="0"/>
              <a:t> Calcium can combine with other substances to form the stone.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0865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Oxalate is the most common of these. </a:t>
            </a:r>
          </a:p>
          <a:p>
            <a:endParaRPr lang="en-US" dirty="0"/>
          </a:p>
          <a:p>
            <a:r>
              <a:rPr lang="en-US" dirty="0"/>
              <a:t>Oxalate is present in certain foods such as spinach.</a:t>
            </a:r>
          </a:p>
          <a:p>
            <a:endParaRPr lang="en-US" dirty="0"/>
          </a:p>
          <a:p>
            <a:r>
              <a:rPr lang="en-US" dirty="0"/>
              <a:t> It's also found in vitamin C supplements.</a:t>
            </a:r>
          </a:p>
          <a:p>
            <a:endParaRPr lang="en-US" dirty="0"/>
          </a:p>
          <a:p>
            <a:r>
              <a:rPr lang="en-US" dirty="0"/>
              <a:t>Diseases of the small intestine increase the risk of these stones.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4730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The biggest risk factor for kidney stones is </a:t>
            </a:r>
            <a:r>
              <a:rPr lang="en-US" b="1" dirty="0"/>
              <a:t>not drinking enough fluids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Kidney stones are more likely to occur if you make less than 1 liter of urine a day. </a:t>
            </a:r>
          </a:p>
        </p:txBody>
      </p:sp>
    </p:spTree>
    <p:extLst>
      <p:ext uri="{BB962C8B-B14F-4D97-AF65-F5344CB8AC3E}">
        <p14:creationId xmlns:p14="http://schemas.microsoft.com/office/powerpoint/2010/main" val="2503056137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S&amp;S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17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symptoms may not be present until the stones move down the ureters</a:t>
            </a:r>
          </a:p>
          <a:p>
            <a:r>
              <a:rPr lang="en-US" dirty="0"/>
              <a:t>Block the flow of urine out of the kidneys.</a:t>
            </a:r>
          </a:p>
          <a:p>
            <a:r>
              <a:rPr lang="en-US" dirty="0"/>
              <a:t>The main symptom is severe pain that starts suddenly and may go away suddenly:</a:t>
            </a:r>
          </a:p>
          <a:p>
            <a:r>
              <a:rPr lang="en-US" dirty="0"/>
              <a:t>Pain may be felt in the belly area or side of the back.</a:t>
            </a:r>
          </a:p>
          <a:p>
            <a:r>
              <a:rPr lang="en-US" dirty="0"/>
              <a:t>Pain may move to groin area (</a:t>
            </a:r>
            <a:r>
              <a:rPr lang="en-US" dirty="0">
                <a:hlinkClick r:id="rId2"/>
              </a:rPr>
              <a:t>groin pain</a:t>
            </a:r>
            <a:r>
              <a:rPr lang="en-US" dirty="0"/>
              <a:t>) or testicles (</a:t>
            </a:r>
            <a:r>
              <a:rPr lang="en-US" dirty="0">
                <a:hlinkClick r:id="rId3"/>
              </a:rPr>
              <a:t>testicle pain</a:t>
            </a:r>
            <a:r>
              <a:rPr lang="en-US" dirty="0"/>
              <a:t>).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4431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705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Other symptoms can include:</a:t>
            </a:r>
          </a:p>
          <a:p>
            <a:r>
              <a:rPr lang="en-US" dirty="0">
                <a:hlinkClick r:id="rId2"/>
              </a:rPr>
              <a:t>Abnormal urine color</a:t>
            </a:r>
            <a:r>
              <a:rPr lang="en-US" dirty="0"/>
              <a:t>  </a:t>
            </a:r>
          </a:p>
          <a:p>
            <a:r>
              <a:rPr lang="en-US" dirty="0"/>
              <a:t>Pain on urination</a:t>
            </a:r>
          </a:p>
          <a:p>
            <a:r>
              <a:rPr lang="en-US" dirty="0"/>
              <a:t> Pink, red or brown urine </a:t>
            </a:r>
          </a:p>
          <a:p>
            <a:r>
              <a:rPr lang="en-US" dirty="0"/>
              <a:t>Cloudy or foul-smelling urine</a:t>
            </a:r>
          </a:p>
          <a:p>
            <a:r>
              <a:rPr lang="en-US" dirty="0">
                <a:hlinkClick r:id="rId3"/>
              </a:rPr>
              <a:t>Blood in the urine</a:t>
            </a:r>
            <a:endParaRPr lang="en-US" dirty="0"/>
          </a:p>
          <a:p>
            <a:r>
              <a:rPr lang="en-US" dirty="0"/>
              <a:t>Chills</a:t>
            </a:r>
          </a:p>
          <a:p>
            <a:r>
              <a:rPr lang="en-US" dirty="0">
                <a:hlinkClick r:id="rId4"/>
              </a:rPr>
              <a:t>Fever</a:t>
            </a:r>
            <a:endParaRPr lang="en-US" dirty="0"/>
          </a:p>
          <a:p>
            <a:r>
              <a:rPr lang="en-US" dirty="0">
                <a:hlinkClick r:id="rId5"/>
              </a:rPr>
              <a:t>Nausea</a:t>
            </a:r>
            <a:endParaRPr lang="en-US" dirty="0"/>
          </a:p>
          <a:p>
            <a:r>
              <a:rPr lang="en-US" dirty="0">
                <a:hlinkClick r:id="rId5"/>
              </a:rPr>
              <a:t>Vomiting</a:t>
            </a:r>
            <a:endParaRPr lang="en-US" dirty="0"/>
          </a:p>
          <a:p>
            <a:r>
              <a:rPr lang="en-US" dirty="0"/>
              <a:t>Acute flank pain</a:t>
            </a:r>
          </a:p>
          <a:p>
            <a:r>
              <a:rPr lang="en-US" dirty="0"/>
              <a:t>Urinary urgency or frequency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37464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dirty="0"/>
              <a:t>DX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/>
              <a:t>History</a:t>
            </a:r>
          </a:p>
          <a:p>
            <a:r>
              <a:rPr lang="en-US" dirty="0"/>
              <a:t>Physical</a:t>
            </a:r>
          </a:p>
          <a:p>
            <a:r>
              <a:rPr lang="en-US" dirty="0"/>
              <a:t>Blood tests to check calcium, phosphorus, uric acid, and electrolyte levels</a:t>
            </a:r>
          </a:p>
          <a:p>
            <a:r>
              <a:rPr lang="en-US" dirty="0"/>
              <a:t>Kidney function tests</a:t>
            </a:r>
          </a:p>
          <a:p>
            <a:r>
              <a:rPr lang="en-US" dirty="0">
                <a:hlinkClick r:id="rId2"/>
              </a:rPr>
              <a:t>Urinalysis</a:t>
            </a:r>
            <a:r>
              <a:rPr lang="en-US" dirty="0"/>
              <a:t> to see crystals and look for </a:t>
            </a:r>
            <a:r>
              <a:rPr lang="en-US" dirty="0">
                <a:hlinkClick r:id="rId3"/>
              </a:rPr>
              <a:t>red blood cells in urine</a:t>
            </a:r>
            <a:endParaRPr lang="en-US" dirty="0"/>
          </a:p>
          <a:p>
            <a:r>
              <a:rPr lang="en-US" dirty="0"/>
              <a:t>Examination of the stone to determine the type</a:t>
            </a:r>
          </a:p>
        </p:txBody>
      </p:sp>
    </p:spTree>
    <p:extLst>
      <p:ext uri="{BB962C8B-B14F-4D97-AF65-F5344CB8AC3E}">
        <p14:creationId xmlns:p14="http://schemas.microsoft.com/office/powerpoint/2010/main" val="127702628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DX CONT…….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Stones or a blockage can be seen on: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2"/>
              </a:rPr>
              <a:t>Abdominal CT scan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3"/>
              </a:rPr>
              <a:t>Abdominal/kidney MRI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4"/>
              </a:rPr>
              <a:t>Abdominal x-rays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5"/>
              </a:rPr>
              <a:t>Intravenous </a:t>
            </a:r>
            <a:r>
              <a:rPr lang="en-US" dirty="0" err="1">
                <a:hlinkClick r:id="rId5"/>
              </a:rPr>
              <a:t>pyelogram</a:t>
            </a:r>
            <a:r>
              <a:rPr lang="en-US" dirty="0"/>
              <a:t> (</a:t>
            </a:r>
            <a:r>
              <a:rPr lang="en-US" dirty="0">
                <a:hlinkClick r:id="rId5"/>
              </a:rPr>
              <a:t>IVP</a:t>
            </a:r>
            <a:r>
              <a:rPr lang="en-US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6"/>
              </a:rPr>
              <a:t>Kidney ultrasound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Retrograde pyelogram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2588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RX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Treatment depends on the type of stone and the severity of  symptoms.</a:t>
            </a:r>
          </a:p>
          <a:p>
            <a:r>
              <a:rPr lang="en-US" dirty="0"/>
              <a:t>Kidney stones that are small usually pass through the system on their own. </a:t>
            </a:r>
          </a:p>
          <a:p>
            <a:r>
              <a:rPr lang="en-US" dirty="0"/>
              <a:t>The urine should be strained so the stone can be saved and tested.</a:t>
            </a:r>
          </a:p>
          <a:p>
            <a:r>
              <a:rPr lang="en-US" dirty="0"/>
              <a:t>Drink at least 6 - 8 glasses of water per day to produce a large amount of urine. This will help the </a:t>
            </a:r>
            <a:r>
              <a:rPr lang="en-US" dirty="0">
                <a:hlinkClick r:id="rId2"/>
              </a:rPr>
              <a:t>stone pass</a:t>
            </a:r>
            <a:r>
              <a:rPr lang="en-US" dirty="0"/>
              <a:t>. </a:t>
            </a:r>
          </a:p>
          <a:p>
            <a:r>
              <a:rPr lang="en-US" dirty="0"/>
              <a:t> Over the counter analgesics (</a:t>
            </a:r>
            <a:r>
              <a:rPr lang="en-US" i="1" dirty="0"/>
              <a:t>e.g.</a:t>
            </a:r>
            <a:r>
              <a:rPr lang="en-US" dirty="0"/>
              <a:t> ibuprofen, naproxen), either alone or along with narcotics, can be very effective. </a:t>
            </a:r>
          </a:p>
          <a:p>
            <a:r>
              <a:rPr lang="en-US" dirty="0"/>
              <a:t>IV fluids may be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918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r>
              <a:rPr lang="en-US" dirty="0"/>
              <a:t>For some types of stones, some medicines prevent stones from forming or help break down and remove the material that is causing the stone.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Allopurinol (for </a:t>
            </a:r>
            <a:r>
              <a:rPr lang="en-US" dirty="0">
                <a:hlinkClick r:id="rId2"/>
              </a:rPr>
              <a:t>uric acid</a:t>
            </a:r>
            <a:r>
              <a:rPr lang="en-US" dirty="0"/>
              <a:t> stones)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Antibiotics (for </a:t>
            </a:r>
            <a:r>
              <a:rPr lang="en-US" dirty="0" err="1"/>
              <a:t>struvite</a:t>
            </a:r>
            <a:r>
              <a:rPr lang="en-US" dirty="0"/>
              <a:t> stones)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Diuretics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Phosphate solutions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Sodium bicarbonate or sodium citrate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Water pills (thiazide diuretics)</a:t>
            </a:r>
          </a:p>
        </p:txBody>
      </p:sp>
    </p:spTree>
    <p:extLst>
      <p:ext uri="{BB962C8B-B14F-4D97-AF65-F5344CB8AC3E}">
        <p14:creationId xmlns:p14="http://schemas.microsoft.com/office/powerpoint/2010/main" val="339293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4" descr="23-17_UrBlddrStrctr_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b="16364"/>
          <a:stretch>
            <a:fillRect/>
          </a:stretch>
        </p:blipFill>
        <p:spPr bwMode="auto">
          <a:xfrm>
            <a:off x="1143000" y="685800"/>
            <a:ext cx="6858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005689"/>
      </p:ext>
    </p:extLst>
  </p:cSld>
  <p:clrMapOvr>
    <a:masterClrMapping/>
  </p:clrMapOvr>
  <p:transition spd="slow">
    <p:push dir="u"/>
  </p:transition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  </a:t>
            </a:r>
            <a:r>
              <a:rPr lang="en-US" b="1" dirty="0"/>
              <a:t>Surgery is often needed if:</a:t>
            </a:r>
          </a:p>
          <a:p>
            <a:r>
              <a:rPr lang="en-US" dirty="0"/>
              <a:t>The stone is too large to pass on its own.</a:t>
            </a:r>
          </a:p>
          <a:p>
            <a:r>
              <a:rPr lang="en-US" dirty="0"/>
              <a:t>The stone is growing.</a:t>
            </a:r>
          </a:p>
          <a:p>
            <a:r>
              <a:rPr lang="en-US" dirty="0"/>
              <a:t>The stone is blocking urine flow and causing an infection or kidney damage.</a:t>
            </a:r>
          </a:p>
          <a:p>
            <a:r>
              <a:rPr lang="en-US" dirty="0"/>
              <a:t>The pain cannot be controlled.</a:t>
            </a:r>
          </a:p>
        </p:txBody>
      </p:sp>
    </p:spTree>
    <p:extLst>
      <p:ext uri="{BB962C8B-B14F-4D97-AF65-F5344CB8AC3E}">
        <p14:creationId xmlns:p14="http://schemas.microsoft.com/office/powerpoint/2010/main" val="365478814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Lithotripsy</a:t>
            </a:r>
            <a:r>
              <a:rPr lang="en-US" dirty="0"/>
              <a:t> is used to remove stones slightly smaller than a half an inch that are located in the kidney or ureter. </a:t>
            </a:r>
          </a:p>
          <a:p>
            <a:r>
              <a:rPr lang="en-US" dirty="0"/>
              <a:t>It uses sound or shock waves to break up stones. Then, the stone fragments leave the body in the urine.</a:t>
            </a:r>
          </a:p>
          <a:p>
            <a:r>
              <a:rPr lang="en-US" dirty="0"/>
              <a:t> It is also called extracorporeal shock-wave lithotripsy or ESWL.</a:t>
            </a:r>
          </a:p>
        </p:txBody>
      </p:sp>
    </p:spTree>
    <p:extLst>
      <p:ext uri="{BB962C8B-B14F-4D97-AF65-F5344CB8AC3E}">
        <p14:creationId xmlns:p14="http://schemas.microsoft.com/office/powerpoint/2010/main" val="1797235742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324600"/>
          </a:xfrm>
        </p:spPr>
        <p:txBody>
          <a:bodyPr/>
          <a:lstStyle/>
          <a:p>
            <a:r>
              <a:rPr lang="en-US" dirty="0"/>
              <a:t>Procedures performed by </a:t>
            </a:r>
            <a:r>
              <a:rPr lang="en-US" dirty="0">
                <a:hlinkClick r:id="rId2"/>
              </a:rPr>
              <a:t>passing a special instrument</a:t>
            </a:r>
            <a:r>
              <a:rPr lang="en-US" dirty="0"/>
              <a:t> through a small surgical cut in the skin and into kidney or ureters are used for large stones in or near the kidney.</a:t>
            </a:r>
          </a:p>
          <a:p>
            <a:endParaRPr lang="en-US" dirty="0"/>
          </a:p>
          <a:p>
            <a:r>
              <a:rPr lang="en-US" dirty="0"/>
              <a:t>The stone is removed with a tube (endoscope).</a:t>
            </a:r>
          </a:p>
          <a:p>
            <a:endParaRPr lang="en-US"/>
          </a:p>
          <a:p>
            <a:r>
              <a:rPr lang="en-US"/>
              <a:t>Ureteroscopy</a:t>
            </a:r>
            <a:r>
              <a:rPr lang="en-US" dirty="0"/>
              <a:t> may be used for stones in the lower urinary tract.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547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/>
              <a:t>Prevention of kidney stones may include a combination of lifestyle changes and medications.</a:t>
            </a:r>
          </a:p>
          <a:p>
            <a:r>
              <a:rPr lang="en-US" b="1" dirty="0"/>
              <a:t> Drink water throughout the day.</a:t>
            </a:r>
            <a:r>
              <a:rPr lang="en-US" dirty="0"/>
              <a:t> </a:t>
            </a:r>
          </a:p>
          <a:p>
            <a:r>
              <a:rPr lang="en-US" dirty="0"/>
              <a:t>for people with a history of kidney stones, usually recommend passing about 2.5 liters of urine a day.</a:t>
            </a:r>
          </a:p>
          <a:p>
            <a:r>
              <a:rPr lang="en-US" b="1" dirty="0"/>
              <a:t> Eat fewer oxalate-rich foods </a:t>
            </a:r>
            <a:r>
              <a:rPr lang="en-US" b="1" dirty="0" err="1"/>
              <a:t>eg</a:t>
            </a:r>
            <a:r>
              <a:rPr lang="en-US" dirty="0"/>
              <a:t> spinach, Swiss chard, sweet potatoes, nuts, tea, chocolate and soy products.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40247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b="1" dirty="0"/>
              <a:t>Choose a diet low in salt and animal protein.</a:t>
            </a:r>
            <a:r>
              <a:rPr lang="en-US" dirty="0"/>
              <a:t> Reduce the amount of salt and choose </a:t>
            </a:r>
            <a:r>
              <a:rPr lang="en-US" dirty="0" err="1"/>
              <a:t>nonanimal</a:t>
            </a:r>
            <a:r>
              <a:rPr lang="en-US" dirty="0"/>
              <a:t> protein sources, such as legumes.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Continue eating calcium-rich foods, but use caution with calcium supplements.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81996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456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/>
              <a:t>Renal trauma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en-US" dirty="0"/>
              <a:t>Renal trauma may manifest in a dramatic fashion for both the patient and the clinician.</a:t>
            </a:r>
          </a:p>
          <a:p>
            <a:endParaRPr lang="en-US" dirty="0"/>
          </a:p>
          <a:p>
            <a:r>
              <a:rPr lang="en-US" dirty="0"/>
              <a:t>Renal trauma accounts for approximately 3% of all trauma admissions and as many as 10% of patients who sustain abdominal trauma.</a:t>
            </a:r>
          </a:p>
          <a:p>
            <a:endParaRPr lang="en-US" dirty="0"/>
          </a:p>
          <a:p>
            <a:r>
              <a:rPr lang="en-US" dirty="0"/>
              <a:t>At most trauma centers, blunt trauma is more common than penetrating trauma</a:t>
            </a:r>
          </a:p>
        </p:txBody>
      </p:sp>
    </p:spTree>
    <p:extLst>
      <p:ext uri="{BB962C8B-B14F-4D97-AF65-F5344CB8AC3E}">
        <p14:creationId xmlns:p14="http://schemas.microsoft.com/office/powerpoint/2010/main" val="3309716102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dirty="0"/>
              <a:t>renal laceration,</a:t>
            </a:r>
          </a:p>
          <a:p>
            <a:r>
              <a:rPr lang="en-US" dirty="0"/>
              <a:t> renal contusion,</a:t>
            </a:r>
          </a:p>
          <a:p>
            <a:r>
              <a:rPr lang="en-US" dirty="0"/>
              <a:t>and renal vascular injury.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All subsets of renal trauma require a high index of clinical awareness and prompt evaluation and management.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63347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/>
              <a:t>Causes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/>
              <a:t>Penetrating </a:t>
            </a:r>
            <a:r>
              <a:rPr lang="en-US" dirty="0" err="1"/>
              <a:t>eg</a:t>
            </a:r>
            <a:r>
              <a:rPr lang="en-US" dirty="0"/>
              <a:t>, gunshot wounds, stab wounds</a:t>
            </a:r>
          </a:p>
          <a:p>
            <a:endParaRPr lang="en-US" dirty="0"/>
          </a:p>
          <a:p>
            <a:r>
              <a:rPr lang="en-US" dirty="0"/>
              <a:t>Blunt - Rapid deceleration </a:t>
            </a:r>
            <a:r>
              <a:rPr lang="en-US" dirty="0" err="1"/>
              <a:t>eg</a:t>
            </a:r>
            <a:r>
              <a:rPr lang="en-US" dirty="0"/>
              <a:t>, motor vehicle crash, fall from heights; direct blow to the flank </a:t>
            </a:r>
            <a:r>
              <a:rPr lang="en-US" dirty="0" err="1"/>
              <a:t>eg</a:t>
            </a:r>
            <a:r>
              <a:rPr lang="en-US" dirty="0"/>
              <a:t>, pedestrian struck, sports injury</a:t>
            </a:r>
          </a:p>
          <a:p>
            <a:endParaRPr lang="en-US" dirty="0"/>
          </a:p>
          <a:p>
            <a:r>
              <a:rPr lang="en-US" dirty="0"/>
              <a:t>Iatrogenic 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endourologic</a:t>
            </a:r>
            <a:r>
              <a:rPr lang="en-US" dirty="0"/>
              <a:t> procedures, </a:t>
            </a:r>
            <a:r>
              <a:rPr lang="en-US" dirty="0">
                <a:hlinkClick r:id="rId2"/>
              </a:rPr>
              <a:t>extracorporeal shock-wave lithotripsy</a:t>
            </a:r>
            <a:r>
              <a:rPr lang="en-US" dirty="0"/>
              <a:t>,</a:t>
            </a:r>
            <a:r>
              <a:rPr lang="en-US" baseline="30000" dirty="0"/>
              <a:t> </a:t>
            </a:r>
            <a:r>
              <a:rPr lang="en-US" dirty="0"/>
              <a:t>renal biopsy, percutaneous renal procedures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8287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Intraoperative </a:t>
            </a:r>
            <a:r>
              <a:rPr lang="en-US" dirty="0" err="1"/>
              <a:t>eg</a:t>
            </a:r>
            <a:r>
              <a:rPr lang="en-US" dirty="0"/>
              <a:t>, diagnostic peritoneal lavage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Other </a:t>
            </a:r>
            <a:r>
              <a:rPr lang="en-US" dirty="0" err="1"/>
              <a:t>eg</a:t>
            </a:r>
            <a:r>
              <a:rPr lang="en-US" dirty="0"/>
              <a:t>, renal transplant rejection, childbirth may cause spontaneous renal lacerations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86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 Investigative procedures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Intravenous urography (intravenous pyelography)</a:t>
            </a:r>
          </a:p>
          <a:p>
            <a:r>
              <a:rPr lang="en-US" dirty="0"/>
              <a:t>Urethrography</a:t>
            </a:r>
          </a:p>
          <a:p>
            <a:r>
              <a:rPr lang="en-US" dirty="0"/>
              <a:t>Cystogram</a:t>
            </a:r>
          </a:p>
          <a:p>
            <a:r>
              <a:rPr lang="en-US" dirty="0"/>
              <a:t>Cystoscopy</a:t>
            </a:r>
          </a:p>
          <a:p>
            <a:r>
              <a:rPr lang="en-US" dirty="0"/>
              <a:t>Urine analysis</a:t>
            </a:r>
          </a:p>
          <a:p>
            <a:r>
              <a:rPr lang="en-US" dirty="0"/>
              <a:t>Renal biopsy and scan</a:t>
            </a:r>
          </a:p>
          <a:p>
            <a:r>
              <a:rPr lang="en-US" dirty="0"/>
              <a:t>Renal function tests.</a:t>
            </a:r>
          </a:p>
        </p:txBody>
      </p:sp>
    </p:spTree>
    <p:extLst>
      <p:ext uri="{BB962C8B-B14F-4D97-AF65-F5344CB8AC3E}">
        <p14:creationId xmlns:p14="http://schemas.microsoft.com/office/powerpoint/2010/main" val="403283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/>
              <a:t>Flank or abdominal pain. </a:t>
            </a:r>
          </a:p>
          <a:p>
            <a:endParaRPr lang="en-US" dirty="0"/>
          </a:p>
          <a:p>
            <a:r>
              <a:rPr lang="en-US" dirty="0"/>
              <a:t>Urinalysis, both gross and microscopic, should be performed in patients who are thought to have renal trauma.</a:t>
            </a:r>
          </a:p>
          <a:p>
            <a:endParaRPr lang="en-US" dirty="0"/>
          </a:p>
          <a:p>
            <a:r>
              <a:rPr lang="en-US" dirty="0"/>
              <a:t> Based on these initial measures, radiographic or operative investigation may follow. </a:t>
            </a:r>
          </a:p>
        </p:txBody>
      </p:sp>
    </p:spTree>
    <p:extLst>
      <p:ext uri="{BB962C8B-B14F-4D97-AF65-F5344CB8AC3E}">
        <p14:creationId xmlns:p14="http://schemas.microsoft.com/office/powerpoint/2010/main" val="41382530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Grading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Renal trauma grading</a:t>
            </a:r>
            <a:r>
              <a:rPr lang="en-US" dirty="0"/>
              <a:t> is often done  according to depth of damage and involvement of the urinary collecting system and renal vessels:</a:t>
            </a:r>
          </a:p>
          <a:p>
            <a:endParaRPr lang="en-US" b="1" dirty="0"/>
          </a:p>
          <a:p>
            <a:r>
              <a:rPr lang="en-US" b="1" dirty="0"/>
              <a:t>grade I </a:t>
            </a:r>
            <a:r>
              <a:rPr lang="en-US" dirty="0"/>
              <a:t>- contusion or non enlarging </a:t>
            </a:r>
            <a:r>
              <a:rPr lang="en-US" dirty="0" err="1"/>
              <a:t>subcapsular</a:t>
            </a:r>
            <a:r>
              <a:rPr lang="en-US" dirty="0"/>
              <a:t> </a:t>
            </a:r>
            <a:r>
              <a:rPr lang="en-US" dirty="0" err="1"/>
              <a:t>haematoma</a:t>
            </a:r>
            <a:r>
              <a:rPr lang="en-US" dirty="0"/>
              <a:t>, but no laceration</a:t>
            </a:r>
          </a:p>
          <a:p>
            <a:endParaRPr lang="en-US" b="1" dirty="0"/>
          </a:p>
          <a:p>
            <a:r>
              <a:rPr lang="en-US" b="1" dirty="0"/>
              <a:t>grade II</a:t>
            </a:r>
            <a:r>
              <a:rPr lang="en-US" dirty="0"/>
              <a:t> - superficial laceration &lt;1cm depth and does not involve the collecting system; non expanding </a:t>
            </a:r>
            <a:r>
              <a:rPr lang="en-US" dirty="0" err="1"/>
              <a:t>perirenal</a:t>
            </a:r>
            <a:r>
              <a:rPr lang="en-US" dirty="0"/>
              <a:t> </a:t>
            </a:r>
            <a:r>
              <a:rPr lang="en-US" dirty="0" err="1"/>
              <a:t>haematoma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29600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grade III</a:t>
            </a:r>
            <a:r>
              <a:rPr lang="en-US" dirty="0"/>
              <a:t> - laceration &gt;1cm, without extension into the renal pelvis or collecting system and with no evidence of urine extravasation</a:t>
            </a:r>
          </a:p>
          <a:p>
            <a:r>
              <a:rPr lang="en-US" b="1" dirty="0"/>
              <a:t>grade IV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laceration extends to renal pelvis or urinary extravasation</a:t>
            </a:r>
          </a:p>
          <a:p>
            <a:pPr lvl="1"/>
            <a:r>
              <a:rPr lang="en-US" dirty="0"/>
              <a:t>vascular : injury to main renal artery or vein with contained </a:t>
            </a:r>
            <a:r>
              <a:rPr lang="en-US" dirty="0" err="1"/>
              <a:t>haemorrhage</a:t>
            </a:r>
            <a:endParaRPr lang="en-US" dirty="0"/>
          </a:p>
          <a:p>
            <a:r>
              <a:rPr lang="en-US" b="1" dirty="0"/>
              <a:t>grade V</a:t>
            </a:r>
            <a:r>
              <a:rPr lang="en-US" dirty="0"/>
              <a:t> </a:t>
            </a:r>
          </a:p>
          <a:p>
            <a:pPr lvl="1"/>
            <a:r>
              <a:rPr lang="en-US" dirty="0">
                <a:hlinkClick r:id="rId2"/>
              </a:rPr>
              <a:t>shattered kidney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436563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Flank pain (kidney pain),</a:t>
            </a:r>
          </a:p>
          <a:p>
            <a:r>
              <a:rPr lang="en-US" dirty="0"/>
              <a:t>Bloody urine, </a:t>
            </a:r>
          </a:p>
          <a:p>
            <a:r>
              <a:rPr lang="en-US" dirty="0"/>
              <a:t>No urine production (anuria),</a:t>
            </a:r>
          </a:p>
          <a:p>
            <a:r>
              <a:rPr lang="en-US" dirty="0"/>
              <a:t>Decreased urine output (oliguria).</a:t>
            </a:r>
          </a:p>
        </p:txBody>
      </p:sp>
    </p:spTree>
    <p:extLst>
      <p:ext uri="{BB962C8B-B14F-4D97-AF65-F5344CB8AC3E}">
        <p14:creationId xmlns:p14="http://schemas.microsoft.com/office/powerpoint/2010/main" val="171307079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Tests for Renal trauma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A history </a:t>
            </a:r>
          </a:p>
          <a:p>
            <a:r>
              <a:rPr lang="en-US" dirty="0"/>
              <a:t>Physical exam will be performed. </a:t>
            </a:r>
          </a:p>
          <a:p>
            <a:r>
              <a:rPr lang="en-US" dirty="0"/>
              <a:t>A CT scan is the most common test used to see kidney injury after trauma.</a:t>
            </a:r>
          </a:p>
          <a:p>
            <a:pPr marL="0" indent="0">
              <a:buNone/>
            </a:pPr>
            <a:r>
              <a:rPr lang="en-US" b="1" dirty="0"/>
              <a:t>Tests</a:t>
            </a:r>
          </a:p>
          <a:p>
            <a:r>
              <a:rPr lang="en-US" dirty="0"/>
              <a:t>Complete blood count (CBC),  CT Scan, MRI, Ultrasound and Urinalysis (UA)</a:t>
            </a:r>
          </a:p>
          <a:p>
            <a:r>
              <a:rPr lang="en-US" b="1" dirty="0"/>
              <a:t>Additional tests that may be required</a:t>
            </a:r>
          </a:p>
          <a:p>
            <a:r>
              <a:rPr lang="en-US" dirty="0"/>
              <a:t>Intravenous pyelography (IVP), angiography,</a:t>
            </a:r>
          </a:p>
        </p:txBody>
      </p:sp>
    </p:spTree>
    <p:extLst>
      <p:ext uri="{BB962C8B-B14F-4D97-AF65-F5344CB8AC3E}">
        <p14:creationId xmlns:p14="http://schemas.microsoft.com/office/powerpoint/2010/main" val="149466450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RX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Nonoperative</a:t>
            </a:r>
            <a:r>
              <a:rPr lang="en-US" b="1" dirty="0"/>
              <a:t> treatment- </a:t>
            </a:r>
          </a:p>
          <a:p>
            <a:r>
              <a:rPr lang="en-US" dirty="0"/>
              <a:t>If trauma is not extensive, healing may occur spontaneously</a:t>
            </a:r>
            <a:endParaRPr lang="en-US" b="1" dirty="0"/>
          </a:p>
          <a:p>
            <a:r>
              <a:rPr lang="en-US" dirty="0"/>
              <a:t>Percutaneous drainage of </a:t>
            </a:r>
            <a:r>
              <a:rPr lang="en-US" dirty="0" err="1"/>
              <a:t>perinephric</a:t>
            </a:r>
            <a:r>
              <a:rPr lang="en-US" dirty="0"/>
              <a:t> fluid collections or </a:t>
            </a:r>
            <a:r>
              <a:rPr lang="en-US" dirty="0" err="1"/>
              <a:t>urinomas</a:t>
            </a:r>
            <a:endParaRPr lang="en-US" dirty="0"/>
          </a:p>
          <a:p>
            <a:r>
              <a:rPr lang="en-US" dirty="0" err="1"/>
              <a:t>Endourologic</a:t>
            </a:r>
            <a:r>
              <a:rPr lang="en-US" dirty="0"/>
              <a:t> stenting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   Surgical Therapy</a:t>
            </a:r>
          </a:p>
          <a:p>
            <a:r>
              <a:rPr lang="en-US" dirty="0"/>
              <a:t>Urinary extravasation</a:t>
            </a:r>
          </a:p>
          <a:p>
            <a:r>
              <a:rPr lang="en-US" dirty="0"/>
              <a:t>Incomplete staging</a:t>
            </a:r>
          </a:p>
          <a:p>
            <a:r>
              <a:rPr lang="en-US" dirty="0"/>
              <a:t>Arterial thrombosis</a:t>
            </a:r>
          </a:p>
          <a:p>
            <a:r>
              <a:rPr lang="en-US" dirty="0"/>
              <a:t>Penetrating trauma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63168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Early complications, those that occur within 1 month of injury, include  delayed bleeding, urinary fistula, abscess, and hypertension. </a:t>
            </a:r>
          </a:p>
          <a:p>
            <a:endParaRPr lang="en-US" dirty="0"/>
          </a:p>
          <a:p>
            <a:r>
              <a:rPr lang="en-US" dirty="0"/>
              <a:t>Prolonged urinary extravasation is the most common complication after renal trauma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9958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</a:t>
            </a:r>
          </a:p>
          <a:p>
            <a:pPr marL="0" indent="0">
              <a:buNone/>
            </a:pPr>
            <a:r>
              <a:rPr lang="en-US" b="1" dirty="0"/>
              <a:t>  Late complications </a:t>
            </a:r>
            <a:endParaRPr lang="en-US" dirty="0"/>
          </a:p>
          <a:p>
            <a:r>
              <a:rPr lang="en-US" dirty="0" err="1"/>
              <a:t>hydronephrosis</a:t>
            </a:r>
            <a:r>
              <a:rPr lang="en-US" dirty="0"/>
              <a:t>,</a:t>
            </a:r>
          </a:p>
          <a:p>
            <a:r>
              <a:rPr lang="en-US" dirty="0"/>
              <a:t> </a:t>
            </a:r>
            <a:r>
              <a:rPr lang="en-US" dirty="0" err="1"/>
              <a:t>arteriovenous</a:t>
            </a:r>
            <a:r>
              <a:rPr lang="en-US" dirty="0"/>
              <a:t> fistula,</a:t>
            </a:r>
          </a:p>
          <a:p>
            <a:r>
              <a:rPr lang="en-US" dirty="0"/>
              <a:t> pyelonephritis, </a:t>
            </a:r>
          </a:p>
          <a:p>
            <a:r>
              <a:rPr lang="en-US" dirty="0"/>
              <a:t>calculus formation, </a:t>
            </a:r>
          </a:p>
          <a:p>
            <a:r>
              <a:rPr lang="en-US" dirty="0"/>
              <a:t>delayed hypertension.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737431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88329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066800"/>
          </a:xfrm>
        </p:spPr>
        <p:txBody>
          <a:bodyPr/>
          <a:lstStyle/>
          <a:p>
            <a:r>
              <a:rPr lang="en-US" dirty="0"/>
              <a:t>BPH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Benign prostatic hyperplasia (BPH) is an increase in size of the prostate gland without malignancy present.</a:t>
            </a:r>
          </a:p>
          <a:p>
            <a:endParaRPr lang="en-US" dirty="0"/>
          </a:p>
          <a:p>
            <a:r>
              <a:rPr lang="en-US" dirty="0"/>
              <a:t>It is so common as to be normal with advancing age</a:t>
            </a:r>
          </a:p>
          <a:p>
            <a:endParaRPr lang="en-US" dirty="0"/>
          </a:p>
          <a:p>
            <a:r>
              <a:rPr lang="en-US" dirty="0"/>
              <a:t>The prostate secretes about 70% of the volume of seminal fluid. </a:t>
            </a:r>
          </a:p>
          <a:p>
            <a:endParaRPr lang="en-US" dirty="0"/>
          </a:p>
          <a:p>
            <a:r>
              <a:rPr lang="en-US" dirty="0"/>
              <a:t>It is a hormone-dependent gland and BPH does not occur in castrated men.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7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Intravenous urography.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kidneys do not show up well on an ordinary X-ray of the abdomen. </a:t>
            </a:r>
          </a:p>
          <a:p>
            <a:r>
              <a:rPr lang="en-US" dirty="0"/>
              <a:t>This is a test that uses X-rays and a special dye to help assess the kidneys, ureters, bladder and urethra.</a:t>
            </a:r>
          </a:p>
          <a:p>
            <a:r>
              <a:rPr lang="en-US" dirty="0"/>
              <a:t>A contrast dye is injected into a vein. The dye travels in the bloodstream, concentrates in the kidneys, and is passed out into the ureters with urine made in by the kidneys.</a:t>
            </a:r>
          </a:p>
          <a:p>
            <a:r>
              <a:rPr lang="en-US" dirty="0"/>
              <a:t>There is greater detail of the internal structure.</a:t>
            </a:r>
          </a:p>
          <a:p>
            <a:r>
              <a:rPr lang="en-US" dirty="0"/>
              <a:t> It is also possible to assess roughly how well each kidney is working.  </a:t>
            </a:r>
          </a:p>
        </p:txBody>
      </p:sp>
    </p:spTree>
    <p:extLst>
      <p:ext uri="{BB962C8B-B14F-4D97-AF65-F5344CB8AC3E}">
        <p14:creationId xmlns:p14="http://schemas.microsoft.com/office/powerpoint/2010/main" val="2771718611"/>
      </p:ext>
    </p:extLst>
  </p:cSld>
  <p:clrMapOvr>
    <a:masterClrMapping/>
  </p:clrMapOvr>
  <p:transition spd="slow">
    <p:randomBar dir="vert"/>
  </p:transition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/>
              <a:t>The prostate is located in front of the rectum and just below the bladder. </a:t>
            </a:r>
          </a:p>
          <a:p>
            <a:r>
              <a:rPr lang="en-US" dirty="0"/>
              <a:t>The prostate also surrounds the urethra. </a:t>
            </a:r>
          </a:p>
          <a:p>
            <a:r>
              <a:rPr lang="en-US" dirty="0"/>
              <a:t>One of its main roles is to produce fluid into the urethra as sperm move through during sexual climax. </a:t>
            </a:r>
          </a:p>
          <a:p>
            <a:r>
              <a:rPr lang="en-US" dirty="0"/>
              <a:t>This fluid energizes the sperm and makes the vaginal canal less acidic.</a:t>
            </a:r>
          </a:p>
          <a:p>
            <a:r>
              <a:rPr lang="en-US" dirty="0"/>
              <a:t> It is common for the prostate gland to become enlarged as a man 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1238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Normal flow of urine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715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594569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/>
              <a:t>Urine flow with BPH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0"/>
            <a:ext cx="6019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342986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153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419645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/>
              <a:t>Urinary frequency</a:t>
            </a:r>
            <a:r>
              <a:rPr lang="en-US" dirty="0"/>
              <a:t> is often a presenting symptom. </a:t>
            </a:r>
          </a:p>
          <a:p>
            <a:r>
              <a:rPr lang="en-US" dirty="0"/>
              <a:t> When enquiring about urinary frequency, it is necessary to distinguish frequent passage of small volumes from polyuria. </a:t>
            </a:r>
          </a:p>
          <a:p>
            <a:r>
              <a:rPr lang="en-US" b="1" dirty="0"/>
              <a:t>Urinary urgency</a:t>
            </a:r>
            <a:r>
              <a:rPr lang="en-US" dirty="0"/>
              <a:t> may occur and manifests as a need to pass urine quickly for fear of incontinence. </a:t>
            </a:r>
          </a:p>
          <a:p>
            <a:r>
              <a:rPr lang="en-US" b="1" dirty="0"/>
              <a:t>Hesitancy</a:t>
            </a:r>
            <a:r>
              <a:rPr lang="en-US" dirty="0"/>
              <a:t> is when he has to stand at the toilet for a while before he can initiate micturition. </a:t>
            </a:r>
          </a:p>
          <a:p>
            <a:r>
              <a:rPr lang="en-US" dirty="0"/>
              <a:t>There is usually a poor stream and dribbling too and he may stop during the act. </a:t>
            </a:r>
          </a:p>
          <a:p>
            <a:r>
              <a:rPr lang="en-US" b="1" dirty="0"/>
              <a:t>Incomplete bladder emptying</a:t>
            </a:r>
            <a:r>
              <a:rPr lang="en-US" dirty="0"/>
              <a:t> gives the sensation of still having urine in the bladder, no matter how often he goes.</a:t>
            </a:r>
          </a:p>
          <a:p>
            <a:r>
              <a:rPr lang="en-US" dirty="0"/>
              <a:t> He may even be able to pass more immediately after he has finished.</a:t>
            </a:r>
          </a:p>
        </p:txBody>
      </p:sp>
    </p:spTree>
    <p:extLst>
      <p:ext uri="{BB962C8B-B14F-4D97-AF65-F5344CB8AC3E}">
        <p14:creationId xmlns:p14="http://schemas.microsoft.com/office/powerpoint/2010/main" val="1946559659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r>
              <a:rPr lang="en-US" dirty="0"/>
              <a:t>Nocturia</a:t>
            </a:r>
          </a:p>
          <a:p>
            <a:r>
              <a:rPr lang="en-US" dirty="0"/>
              <a:t>Hematuria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DX</a:t>
            </a:r>
          </a:p>
          <a:p>
            <a:r>
              <a:rPr lang="en-US" dirty="0" err="1"/>
              <a:t>Hx</a:t>
            </a:r>
            <a:r>
              <a:rPr lang="en-US" dirty="0"/>
              <a:t> taking </a:t>
            </a:r>
          </a:p>
          <a:p>
            <a:r>
              <a:rPr lang="en-US" dirty="0"/>
              <a:t> physical exam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90724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/>
              <a:t>Abdominal exam  includes checking for a palpable bladder. </a:t>
            </a:r>
          </a:p>
          <a:p>
            <a:r>
              <a:rPr lang="en-US" dirty="0"/>
              <a:t>This may indicate chronic outflow obstruction or a </a:t>
            </a:r>
            <a:r>
              <a:rPr lang="en-US" dirty="0">
                <a:hlinkClick r:id="rId2"/>
              </a:rPr>
              <a:t>neurogenic bladder</a:t>
            </a:r>
            <a:r>
              <a:rPr lang="en-US" dirty="0"/>
              <a:t>. </a:t>
            </a:r>
          </a:p>
          <a:p>
            <a:r>
              <a:rPr lang="en-US" dirty="0"/>
              <a:t>To exclude the latter, an enquiry about motor or sensory loss along with checking knee and ankle jerks and plantar responses should suffice.</a:t>
            </a:r>
          </a:p>
          <a:p>
            <a:r>
              <a:rPr lang="en-US" dirty="0">
                <a:hlinkClick r:id="rId3"/>
              </a:rPr>
              <a:t>Digital rectal examination</a:t>
            </a:r>
            <a:r>
              <a:rPr lang="en-US" dirty="0"/>
              <a:t> (DRE) includes noting the tone of the anal sphincter and the pelvic floor.  The size of the prostate is assessed. </a:t>
            </a:r>
          </a:p>
        </p:txBody>
      </p:sp>
    </p:spTree>
    <p:extLst>
      <p:ext uri="{BB962C8B-B14F-4D97-AF65-F5344CB8AC3E}">
        <p14:creationId xmlns:p14="http://schemas.microsoft.com/office/powerpoint/2010/main" val="200372502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Investigation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Urine</a:t>
            </a:r>
          </a:p>
          <a:p>
            <a:pPr>
              <a:buFont typeface="Arial"/>
              <a:buChar char="•"/>
            </a:pPr>
            <a:r>
              <a:rPr lang="en-US" dirty="0"/>
              <a:t>Check urine by dipstick and send MSU for microscopy and culture.</a:t>
            </a:r>
          </a:p>
          <a:p>
            <a:r>
              <a:rPr lang="en-US" b="1" dirty="0"/>
              <a:t>Blood</a:t>
            </a:r>
          </a:p>
          <a:p>
            <a:pPr>
              <a:buFont typeface="Arial"/>
              <a:buChar char="•"/>
            </a:pPr>
            <a:r>
              <a:rPr lang="en-US" dirty="0"/>
              <a:t>Routine blood tests include: </a:t>
            </a:r>
          </a:p>
          <a:p>
            <a:pPr lvl="1">
              <a:buFont typeface="Arial"/>
              <a:buChar char="•"/>
            </a:pPr>
            <a:r>
              <a:rPr lang="en-US" dirty="0"/>
              <a:t>U&amp;E and creatinine</a:t>
            </a:r>
          </a:p>
          <a:p>
            <a:pPr lvl="1">
              <a:buFont typeface="Arial"/>
              <a:buChar char="•"/>
            </a:pPr>
            <a:r>
              <a:rPr lang="en-US" dirty="0"/>
              <a:t>FBC</a:t>
            </a:r>
          </a:p>
          <a:p>
            <a:pPr lvl="1">
              <a:buFont typeface="Arial"/>
              <a:buChar char="•"/>
            </a:pPr>
            <a:r>
              <a:rPr lang="en-US" dirty="0"/>
              <a:t>LFTs</a:t>
            </a:r>
          </a:p>
          <a:p>
            <a:pPr>
              <a:buFont typeface="Arial"/>
              <a:buChar char="•"/>
            </a:pPr>
            <a:r>
              <a:rPr lang="en-US" dirty="0"/>
              <a:t>Abnormal LFTs may indicate other disease. Isolated elevation of alkaline phosphatase can occur: </a:t>
            </a:r>
          </a:p>
          <a:p>
            <a:pPr lvl="1">
              <a:buFont typeface="Arial"/>
              <a:buChar char="•"/>
            </a:pPr>
            <a:r>
              <a:rPr lang="en-US" dirty="0"/>
              <a:t>If the prostate is malignant and has metastasized to bone.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2152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96000"/>
          </a:xfrm>
        </p:spPr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PSA</a:t>
            </a:r>
            <a:r>
              <a:rPr lang="en-US" dirty="0"/>
              <a:t> is elevated with a large, benign prostate.</a:t>
            </a:r>
            <a:r>
              <a:rPr lang="en-US" dirty="0">
                <a:hlinkClick r:id="rId3"/>
              </a:rPr>
              <a:t> Abdominal ultrasound</a:t>
            </a:r>
            <a:r>
              <a:rPr lang="en-US" dirty="0"/>
              <a:t> or </a:t>
            </a:r>
            <a:r>
              <a:rPr lang="en-US" dirty="0">
                <a:hlinkClick r:id="rId4"/>
              </a:rPr>
              <a:t>intravenous urography</a:t>
            </a:r>
            <a:r>
              <a:rPr lang="en-US" dirty="0"/>
              <a:t> may be required.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Residual bladder volume is measured immediately after voiding</a:t>
            </a:r>
          </a:p>
          <a:p>
            <a:endParaRPr lang="en-US" dirty="0"/>
          </a:p>
          <a:p>
            <a:r>
              <a:rPr lang="en-US" dirty="0"/>
              <a:t>Endoscopy may be required. </a:t>
            </a:r>
          </a:p>
        </p:txBody>
      </p:sp>
    </p:spTree>
    <p:extLst>
      <p:ext uri="{BB962C8B-B14F-4D97-AF65-F5344CB8AC3E}">
        <p14:creationId xmlns:p14="http://schemas.microsoft.com/office/powerpoint/2010/main" val="20810177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172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Immediate catheterization if patient cannot void (an urologist may be consulted if an ordinary catheter cannot be inserted). 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suprapubic</a:t>
            </a:r>
            <a:r>
              <a:rPr lang="en-US" dirty="0"/>
              <a:t> </a:t>
            </a:r>
            <a:r>
              <a:rPr lang="en-US" dirty="0" err="1"/>
              <a:t>cystostomy</a:t>
            </a:r>
            <a:r>
              <a:rPr lang="en-US" dirty="0"/>
              <a:t> is sometimes necessary.</a:t>
            </a:r>
          </a:p>
          <a:p>
            <a:endParaRPr lang="en-US" dirty="0"/>
          </a:p>
          <a:p>
            <a:r>
              <a:rPr lang="en-US" dirty="0"/>
              <a:t>“Watchful waiting” to monitor disease progression.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862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Urethrography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/>
              <a:t>The radiographic </a:t>
            </a:r>
            <a:r>
              <a:rPr lang="en-US" dirty="0" err="1"/>
              <a:t>sudy</a:t>
            </a:r>
            <a:r>
              <a:rPr lang="en-US" dirty="0"/>
              <a:t> of the urethra using iodinated contrast media and is generally carried out in males.</a:t>
            </a:r>
          </a:p>
          <a:p>
            <a:r>
              <a:rPr lang="en-US" dirty="0"/>
              <a:t>A </a:t>
            </a:r>
            <a:r>
              <a:rPr lang="en-US" dirty="0" err="1"/>
              <a:t>urethrogram</a:t>
            </a:r>
            <a:r>
              <a:rPr lang="en-US" dirty="0"/>
              <a:t> is usually carried out to show the cause of poor urinary flow thought to be caused by narrowing (a stricture) of the urethra. </a:t>
            </a:r>
          </a:p>
          <a:p>
            <a:r>
              <a:rPr lang="en-US" dirty="0"/>
              <a:t>The most common cause for narrowing of the urethra in men is benign enlargement of the prostate gland. </a:t>
            </a:r>
          </a:p>
        </p:txBody>
      </p:sp>
    </p:spTree>
    <p:extLst>
      <p:ext uri="{BB962C8B-B14F-4D97-AF65-F5344CB8AC3E}">
        <p14:creationId xmlns:p14="http://schemas.microsoft.com/office/powerpoint/2010/main" val="38099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Alpha adrenergic blockers reduce the tone in the muscle of the neck of the bladder. </a:t>
            </a:r>
          </a:p>
          <a:p>
            <a:r>
              <a:rPr lang="en-US" dirty="0"/>
              <a:t>Surgery is usually reserved for those with a large prostate or failure to respond to an adequate trial of medical therapy. </a:t>
            </a:r>
          </a:p>
          <a:p>
            <a:pPr marL="0" indent="0">
              <a:buNone/>
            </a:pPr>
            <a:r>
              <a:rPr lang="en-US" b="1" dirty="0"/>
              <a:t>  Surgery is required if there is</a:t>
            </a:r>
          </a:p>
          <a:p>
            <a:r>
              <a:rPr lang="en-US" dirty="0"/>
              <a:t>Acute urinary retention, </a:t>
            </a:r>
          </a:p>
          <a:p>
            <a:r>
              <a:rPr lang="en-US" dirty="0"/>
              <a:t>Failed voiding trials, </a:t>
            </a:r>
          </a:p>
          <a:p>
            <a:r>
              <a:rPr lang="en-US" dirty="0"/>
              <a:t>Recurrent </a:t>
            </a:r>
            <a:r>
              <a:rPr lang="en-US" dirty="0">
                <a:hlinkClick r:id="rId2"/>
              </a:rPr>
              <a:t>gross </a:t>
            </a:r>
            <a:r>
              <a:rPr lang="en-US" dirty="0" err="1">
                <a:hlinkClick r:id="rId2"/>
              </a:rPr>
              <a:t>haematuria</a:t>
            </a:r>
            <a:r>
              <a:rPr lang="en-US" dirty="0"/>
              <a:t>, </a:t>
            </a:r>
          </a:p>
          <a:p>
            <a:r>
              <a:rPr lang="en-US" dirty="0"/>
              <a:t>UTI, renal insufficiency due to obstruction</a:t>
            </a:r>
          </a:p>
          <a:p>
            <a:r>
              <a:rPr lang="en-US" dirty="0"/>
              <a:t>Failure of medical treatment.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4377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Nursing Priorities</a:t>
            </a:r>
          </a:p>
          <a:p>
            <a:pPr>
              <a:buFont typeface="+mj-lt"/>
              <a:buAutoNum type="arabicPeriod"/>
            </a:pPr>
            <a:r>
              <a:rPr lang="en-US" dirty="0"/>
              <a:t>Relieve acute urinary retention.</a:t>
            </a:r>
          </a:p>
          <a:p>
            <a:pPr>
              <a:buFont typeface="+mj-lt"/>
              <a:buAutoNum type="arabicPeriod"/>
            </a:pPr>
            <a:r>
              <a:rPr lang="en-US" dirty="0"/>
              <a:t>Promote comfort.</a:t>
            </a:r>
          </a:p>
          <a:p>
            <a:pPr>
              <a:buFont typeface="+mj-lt"/>
              <a:buAutoNum type="arabicPeriod"/>
            </a:pPr>
            <a:r>
              <a:rPr lang="en-US" dirty="0"/>
              <a:t>Prevent complications.</a:t>
            </a:r>
          </a:p>
          <a:p>
            <a:pPr>
              <a:buFont typeface="+mj-lt"/>
              <a:buAutoNum type="arabicPeriod"/>
            </a:pPr>
            <a:r>
              <a:rPr lang="en-US" dirty="0"/>
              <a:t>Help patient deal with psychosocial concerns.</a:t>
            </a:r>
          </a:p>
          <a:p>
            <a:pPr>
              <a:buFont typeface="+mj-lt"/>
              <a:buAutoNum type="arabicPeriod"/>
            </a:pPr>
            <a:r>
              <a:rPr lang="en-US" dirty="0"/>
              <a:t>Provide information about disease process/prognosis and treatment needs.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934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Complications</a:t>
            </a:r>
            <a:r>
              <a:rPr lang="en-US" b="1" baseline="30000" dirty="0"/>
              <a:t>[</a:t>
            </a:r>
            <a:r>
              <a:rPr lang="en-US" b="1" baseline="30000" dirty="0">
                <a:hlinkClick r:id="rId2"/>
              </a:rPr>
              <a:t>3</a:t>
            </a:r>
            <a:r>
              <a:rPr lang="en-US" b="1" baseline="30000" dirty="0"/>
              <a:t>]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1722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Bladder outlet obstruction can result in:</a:t>
            </a:r>
          </a:p>
          <a:p>
            <a:pPr>
              <a:buFont typeface="Arial"/>
              <a:buChar char="•"/>
            </a:pPr>
            <a:r>
              <a:rPr lang="en-US" dirty="0"/>
              <a:t>Urinary retention: </a:t>
            </a:r>
          </a:p>
          <a:p>
            <a:pPr>
              <a:buFont typeface="Arial"/>
              <a:buChar char="•"/>
            </a:pPr>
            <a:r>
              <a:rPr lang="en-US" dirty="0"/>
              <a:t>Recurrent UTI, especially with incomplete emptying</a:t>
            </a:r>
          </a:p>
          <a:p>
            <a:pPr>
              <a:buFont typeface="Arial"/>
              <a:buChar char="•"/>
            </a:pPr>
            <a:r>
              <a:rPr lang="en-US" dirty="0"/>
              <a:t>Impaired renal function: </a:t>
            </a:r>
          </a:p>
          <a:p>
            <a:pPr>
              <a:buFont typeface="Arial"/>
              <a:buChar char="•"/>
            </a:pPr>
            <a:r>
              <a:rPr lang="en-US" dirty="0"/>
              <a:t>Bladder calculi (may present as ongoing  recurrent infections).</a:t>
            </a:r>
          </a:p>
          <a:p>
            <a:pPr>
              <a:buFont typeface="Arial"/>
              <a:buChar char="•"/>
            </a:pPr>
            <a:r>
              <a:rPr lang="en-US" dirty="0" err="1"/>
              <a:t>Haematuria</a:t>
            </a:r>
            <a:r>
              <a:rPr lang="en-US" dirty="0"/>
              <a:t> - may be microscopic or macroscopic.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647731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Patients on medical treatment should have symptoms assessed every six months.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Every year PSA and DRE should be repeated. </a:t>
            </a:r>
          </a:p>
        </p:txBody>
      </p:sp>
    </p:spTree>
    <p:extLst>
      <p:ext uri="{BB962C8B-B14F-4D97-AF65-F5344CB8AC3E}">
        <p14:creationId xmlns:p14="http://schemas.microsoft.com/office/powerpoint/2010/main" val="949049619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Discharge Goals post surgery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9120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r>
              <a:rPr lang="en-US" dirty="0"/>
              <a:t>Voiding pattern normalized.</a:t>
            </a:r>
          </a:p>
          <a:p>
            <a:pPr>
              <a:buFont typeface="+mj-lt"/>
              <a:buAutoNum type="arabicPeriod"/>
            </a:pPr>
            <a:r>
              <a:rPr lang="en-US" dirty="0"/>
              <a:t>Pain/discomfort relieved.</a:t>
            </a:r>
          </a:p>
          <a:p>
            <a:pPr>
              <a:buFont typeface="+mj-lt"/>
              <a:buAutoNum type="arabicPeriod"/>
            </a:pPr>
            <a:r>
              <a:rPr lang="en-US" dirty="0"/>
              <a:t>Complications prevented/minimized.</a:t>
            </a:r>
          </a:p>
          <a:p>
            <a:pPr>
              <a:buFont typeface="+mj-lt"/>
              <a:buAutoNum type="arabicPeriod"/>
            </a:pPr>
            <a:r>
              <a:rPr lang="en-US" dirty="0"/>
              <a:t>Dealing with situation realistically.</a:t>
            </a:r>
          </a:p>
          <a:p>
            <a:pPr>
              <a:buFont typeface="+mj-lt"/>
              <a:buAutoNum type="arabicPeriod"/>
            </a:pPr>
            <a:r>
              <a:rPr lang="en-US" dirty="0"/>
              <a:t>Disease process/prognosis and therapeutic regimen understood.</a:t>
            </a:r>
          </a:p>
          <a:p>
            <a:pPr>
              <a:buFont typeface="+mj-lt"/>
              <a:buAutoNum type="arabicPeriod"/>
            </a:pPr>
            <a:r>
              <a:rPr lang="en-US" dirty="0"/>
              <a:t>Plan in place to meet needs after discharge.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03888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Hypospadias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Hypospadias is (congenital) defect in which the opening of the urethra is on the underside of the penis. </a:t>
            </a:r>
          </a:p>
          <a:p>
            <a:endParaRPr lang="en-US" dirty="0"/>
          </a:p>
          <a:p>
            <a:r>
              <a:rPr lang="en-US" dirty="0"/>
              <a:t> In males, the opening of the urethra is normally at the end of the penis. </a:t>
            </a:r>
          </a:p>
          <a:p>
            <a:endParaRPr lang="en-US" dirty="0"/>
          </a:p>
          <a:p>
            <a:r>
              <a:rPr lang="en-US" dirty="0"/>
              <a:t>Hypospadias occurs in up to 4 in 1,000 newborn boys. The cause is often unknown.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Sometimes, the condition is passed down through families. 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22639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38200"/>
            <a:ext cx="6400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557225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err="1"/>
              <a:t>SnS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 fontScale="92500"/>
          </a:bodyPr>
          <a:lstStyle/>
          <a:p>
            <a:r>
              <a:rPr lang="en-US" dirty="0"/>
              <a:t>Symptoms depend on how severe the problem is. </a:t>
            </a:r>
          </a:p>
          <a:p>
            <a:r>
              <a:rPr lang="en-US" dirty="0"/>
              <a:t>Usually, boys with this condition have the opening of the urethra near the tip of the penis on the underside. </a:t>
            </a:r>
          </a:p>
          <a:p>
            <a:r>
              <a:rPr lang="en-US" dirty="0"/>
              <a:t>More severe forms of hypospadias occur when the opening is in the middle or base of the penis.</a:t>
            </a:r>
          </a:p>
          <a:p>
            <a:r>
              <a:rPr lang="en-US" dirty="0"/>
              <a:t> Rarely, the opening is located in or behind the scrotum.</a:t>
            </a:r>
          </a:p>
          <a:p>
            <a:r>
              <a:rPr lang="en-US" dirty="0"/>
              <a:t>This condition may cause a downward curve of the penis during an erection. Erections are common in infant boys.</a:t>
            </a:r>
          </a:p>
        </p:txBody>
      </p:sp>
    </p:spTree>
    <p:extLst>
      <p:ext uri="{BB962C8B-B14F-4D97-AF65-F5344CB8AC3E}">
        <p14:creationId xmlns:p14="http://schemas.microsoft.com/office/powerpoint/2010/main" val="1458798761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Other symptoms include</a:t>
            </a:r>
            <a:r>
              <a:rPr lang="en-US" dirty="0"/>
              <a:t>:</a:t>
            </a:r>
          </a:p>
          <a:p>
            <a:pPr>
              <a:buFont typeface="Arial"/>
              <a:buChar char="•"/>
            </a:pPr>
            <a:r>
              <a:rPr lang="en-US" dirty="0"/>
              <a:t>Abnormal spraying of urine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Having to sit down to urinate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Foreskin that makes the penis looks like it has a "hood"</a:t>
            </a:r>
          </a:p>
        </p:txBody>
      </p:sp>
    </p:spTree>
    <p:extLst>
      <p:ext uri="{BB962C8B-B14F-4D97-AF65-F5344CB8AC3E}">
        <p14:creationId xmlns:p14="http://schemas.microsoft.com/office/powerpoint/2010/main" val="124330883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   Exams and Tests</a:t>
            </a:r>
          </a:p>
          <a:p>
            <a:r>
              <a:rPr lang="en-US" b="1" dirty="0"/>
              <a:t> </a:t>
            </a:r>
            <a:r>
              <a:rPr lang="en-US" dirty="0"/>
              <a:t>Diagnosed soon after birth during a physical exam. </a:t>
            </a:r>
          </a:p>
          <a:p>
            <a:r>
              <a:rPr lang="en-US" dirty="0"/>
              <a:t>Imaging tests may be done to look for other congenital defects.</a:t>
            </a:r>
          </a:p>
          <a:p>
            <a:r>
              <a:rPr lang="en-US" b="1" dirty="0"/>
              <a:t>Treatment</a:t>
            </a:r>
          </a:p>
          <a:p>
            <a:r>
              <a:rPr lang="en-US" dirty="0"/>
              <a:t>Infants with hypospadias should not be circumcised. The foreskin should be kept for use in later surgical repair.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146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Cystogram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dirty="0"/>
              <a:t>Cystography is a diagnostic procedure that uses X-rays to examine the urinary bladder.</a:t>
            </a:r>
          </a:p>
          <a:p>
            <a:r>
              <a:rPr lang="en-US" dirty="0"/>
              <a:t> Contrast dye is injected into the bladder</a:t>
            </a:r>
          </a:p>
          <a:p>
            <a:r>
              <a:rPr lang="en-US" dirty="0"/>
              <a:t>May indicate how well the bladder empties during urination and whether any urine backs up into the kidney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93707"/>
      </p:ext>
    </p:extLst>
  </p:cSld>
  <p:clrMapOvr>
    <a:masterClrMapping/>
  </p:clrMapOvr>
  <p:transition spd="slow">
    <p:pull/>
  </p:transition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Surgery is usually done before the child starts school.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Most urologists recommend repair before the child is 18 months old. 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During the surgery, the penis is straightened and the opening is corrected using tissue grafts from the foreskin. 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The repair may require multiple surgeries.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20716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Risk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Family history. </a:t>
            </a:r>
          </a:p>
          <a:p>
            <a:r>
              <a:rPr lang="en-US" dirty="0"/>
              <a:t>Maternal age over 40. </a:t>
            </a:r>
          </a:p>
          <a:p>
            <a:r>
              <a:rPr lang="en-US" dirty="0"/>
              <a:t>Exposure to smoking and chemicals. </a:t>
            </a:r>
          </a:p>
        </p:txBody>
      </p:sp>
    </p:spTree>
    <p:extLst>
      <p:ext uri="{BB962C8B-B14F-4D97-AF65-F5344CB8AC3E}">
        <p14:creationId xmlns:p14="http://schemas.microsoft.com/office/powerpoint/2010/main" val="3038751752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err="1"/>
              <a:t>Epispadia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 err="1"/>
              <a:t>Epispadias</a:t>
            </a:r>
            <a:r>
              <a:rPr lang="en-US" dirty="0"/>
              <a:t> is a rare birth defect located at the opening of the urethra. </a:t>
            </a:r>
          </a:p>
          <a:p>
            <a:r>
              <a:rPr lang="en-US" dirty="0"/>
              <a:t>In this condition, the urethra does not develop into a full tube and the urine exits the body from an abnormal location. </a:t>
            </a:r>
          </a:p>
          <a:p>
            <a:r>
              <a:rPr lang="en-US" dirty="0"/>
              <a:t>The causes of </a:t>
            </a:r>
            <a:r>
              <a:rPr lang="en-US" dirty="0" err="1"/>
              <a:t>epispadias</a:t>
            </a:r>
            <a:r>
              <a:rPr lang="en-US" dirty="0"/>
              <a:t> are unknown at this time. </a:t>
            </a:r>
          </a:p>
          <a:p>
            <a:r>
              <a:rPr lang="en-US" dirty="0"/>
              <a:t> In boys with </a:t>
            </a:r>
            <a:r>
              <a:rPr lang="en-US" dirty="0" err="1"/>
              <a:t>epispadias</a:t>
            </a:r>
            <a:r>
              <a:rPr lang="en-US" dirty="0"/>
              <a:t>, the urethra generally opens on the top or side of the penis rather than the tip. </a:t>
            </a:r>
          </a:p>
        </p:txBody>
      </p:sp>
    </p:spTree>
    <p:extLst>
      <p:ext uri="{BB962C8B-B14F-4D97-AF65-F5344CB8AC3E}">
        <p14:creationId xmlns:p14="http://schemas.microsoft.com/office/powerpoint/2010/main" val="3902812383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lvl="0"/>
            <a:endParaRPr lang="en-US" sz="2700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It is possible for the urethra to be open along the entire length of the penis. 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In girls, the opening is usually between the clitoris and the labia, but may be in the belly area.</a:t>
            </a:r>
            <a:r>
              <a:rPr lang="en-US" dirty="0"/>
              <a:t>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The condition is usually diagnosed at birth or shortly thereafter.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sz="2700" dirty="0">
              <a:solidFill>
                <a:prstClr val="black"/>
              </a:solidFill>
            </a:endParaRPr>
          </a:p>
          <a:p>
            <a:pPr lvl="0"/>
            <a:endParaRPr lang="en-US" sz="27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51876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Symptoms</a:t>
            </a:r>
          </a:p>
          <a:p>
            <a:r>
              <a:rPr lang="en-US" dirty="0"/>
              <a:t>In males:</a:t>
            </a:r>
          </a:p>
          <a:p>
            <a:pPr>
              <a:buFont typeface="Arial"/>
              <a:buChar char="•"/>
            </a:pPr>
            <a:r>
              <a:rPr lang="en-US" dirty="0"/>
              <a:t>Abnormal opening from the joint between the pubic bones to the area above the tip of the penis</a:t>
            </a:r>
          </a:p>
          <a:p>
            <a:pPr>
              <a:buFont typeface="Arial"/>
              <a:buChar char="•"/>
            </a:pPr>
            <a:r>
              <a:rPr lang="en-US" dirty="0"/>
              <a:t>Backward flow of urine into the kidney (reflux nephropathy)</a:t>
            </a:r>
          </a:p>
          <a:p>
            <a:pPr>
              <a:buFont typeface="Arial"/>
              <a:buChar char="•"/>
            </a:pPr>
            <a:r>
              <a:rPr lang="en-US" dirty="0"/>
              <a:t>Short, widened penis with an abnormal curvature</a:t>
            </a:r>
          </a:p>
          <a:p>
            <a:pPr>
              <a:buFont typeface="Arial"/>
              <a:buChar char="•"/>
            </a:pPr>
            <a:r>
              <a:rPr lang="en-US" dirty="0"/>
              <a:t>Urinary tract infections</a:t>
            </a:r>
          </a:p>
          <a:p>
            <a:pPr>
              <a:buFont typeface="Arial"/>
              <a:buChar char="•"/>
            </a:pPr>
            <a:r>
              <a:rPr lang="en-US" dirty="0"/>
              <a:t>Widened pubic bone</a:t>
            </a:r>
            <a:br>
              <a:rPr lang="en-US" dirty="0"/>
            </a:b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69849596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19100"/>
            <a:ext cx="8229600" cy="838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In females: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Abnormal clitoris and labia</a:t>
            </a:r>
          </a:p>
          <a:p>
            <a:pPr>
              <a:buFont typeface="Arial"/>
              <a:buChar char="•"/>
            </a:pPr>
            <a:r>
              <a:rPr lang="en-US" dirty="0"/>
              <a:t>Backward flow of urine into the kidney (reflux nephropathy)</a:t>
            </a:r>
          </a:p>
          <a:p>
            <a:pPr>
              <a:buFont typeface="Arial"/>
              <a:buChar char="•"/>
            </a:pPr>
            <a:r>
              <a:rPr lang="en-US" dirty="0"/>
              <a:t>Widened pubic bone</a:t>
            </a:r>
          </a:p>
          <a:p>
            <a:pPr>
              <a:buFont typeface="Arial"/>
              <a:buChar char="•"/>
            </a:pPr>
            <a:r>
              <a:rPr lang="en-US" dirty="0"/>
              <a:t>Urinary incontinence</a:t>
            </a:r>
          </a:p>
          <a:p>
            <a:pPr>
              <a:buFont typeface="Arial"/>
              <a:buChar char="•"/>
            </a:pPr>
            <a:r>
              <a:rPr lang="en-US" dirty="0"/>
              <a:t>Urinary tract infections</a:t>
            </a:r>
            <a:br>
              <a:rPr lang="en-US" dirty="0"/>
            </a:br>
            <a:r>
              <a:rPr lang="en-US" dirty="0"/>
              <a:t> 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1342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b="1" dirty="0"/>
              <a:t>Diagnosis</a:t>
            </a:r>
          </a:p>
          <a:p>
            <a:r>
              <a:rPr lang="en-US" dirty="0"/>
              <a:t>Blood test to check electrolyte levels</a:t>
            </a:r>
          </a:p>
          <a:p>
            <a:r>
              <a:rPr lang="en-US" dirty="0"/>
              <a:t>Intravenous pyelogram (IVP), a special x-ray of the kidneys, bladder, and ureters</a:t>
            </a:r>
          </a:p>
          <a:p>
            <a:r>
              <a:rPr lang="en-US" dirty="0"/>
              <a:t>MRI and CT scans, depending on the condition</a:t>
            </a:r>
          </a:p>
          <a:p>
            <a:r>
              <a:rPr lang="en-US" dirty="0"/>
              <a:t>Pelvic x-ray</a:t>
            </a:r>
          </a:p>
          <a:p>
            <a:r>
              <a:rPr lang="en-US" dirty="0"/>
              <a:t>Ultrasound of the urogenital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595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Treatment</a:t>
            </a:r>
          </a:p>
          <a:p>
            <a:r>
              <a:rPr lang="en-US" dirty="0"/>
              <a:t>Surgical repair of </a:t>
            </a:r>
            <a:r>
              <a:rPr lang="en-US" dirty="0" err="1"/>
              <a:t>epispadias</a:t>
            </a:r>
            <a:r>
              <a:rPr lang="en-US" dirty="0"/>
              <a:t> is recommended in patients with more than a mild case. </a:t>
            </a:r>
          </a:p>
          <a:p>
            <a:r>
              <a:rPr lang="en-US" dirty="0"/>
              <a:t>Leakage of urine (incontinence) may require a second operation.</a:t>
            </a:r>
          </a:p>
          <a:p>
            <a:r>
              <a:rPr lang="en-US" dirty="0"/>
              <a:t>Surgery generally leads to the ability to control the flow of urine and a good cosmetic outcome.</a:t>
            </a:r>
          </a:p>
          <a:p>
            <a:r>
              <a:rPr lang="en-US" dirty="0"/>
              <a:t> Upper urinary tract (ureter and kidney) damage and infertility may occur.</a:t>
            </a:r>
            <a:br>
              <a:rPr lang="en-US" dirty="0"/>
            </a:br>
            <a:br>
              <a:rPr lang="en-US" b="1" dirty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45973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    </a:t>
            </a:r>
            <a:r>
              <a:rPr lang="en-US" sz="6600" dirty="0">
                <a:solidFill>
                  <a:prstClr val="black"/>
                </a:solidFill>
                <a:ea typeface="+mj-ea"/>
                <a:cs typeface="+mj-cs"/>
              </a:rPr>
              <a:t>Thank you </a:t>
            </a:r>
            <a:endParaRPr lang="en-US" sz="4400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         Have a health urinary system!!!</a:t>
            </a:r>
          </a:p>
        </p:txBody>
      </p:sp>
    </p:spTree>
    <p:extLst>
      <p:ext uri="{BB962C8B-B14F-4D97-AF65-F5344CB8AC3E}">
        <p14:creationId xmlns:p14="http://schemas.microsoft.com/office/powerpoint/2010/main" val="419679401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002" y="1600200"/>
            <a:ext cx="6325996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288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Cystoscopy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77200" cy="4830763"/>
          </a:xfrm>
        </p:spPr>
        <p:txBody>
          <a:bodyPr>
            <a:normAutofit/>
          </a:bodyPr>
          <a:lstStyle/>
          <a:p>
            <a:r>
              <a:rPr lang="en-US" dirty="0"/>
              <a:t>Cystoscopy is a procedure to see the inside of the bladder and urethra using a telescope.</a:t>
            </a:r>
          </a:p>
          <a:p>
            <a:r>
              <a:rPr lang="en-US" dirty="0" err="1"/>
              <a:t>Cystoscope</a:t>
            </a:r>
            <a:r>
              <a:rPr lang="en-US" dirty="0"/>
              <a:t>- A long, thin instrument with an eyepiece on the external end and a tiny lens and a light on the end that is inserted into the bladder. </a:t>
            </a:r>
          </a:p>
          <a:p>
            <a:r>
              <a:rPr lang="en-US" dirty="0"/>
              <a:t>The small lens magnifies the inner lining of the urethra and bladder, allowing clear visualization.</a:t>
            </a:r>
          </a:p>
        </p:txBody>
      </p:sp>
    </p:spTree>
    <p:extLst>
      <p:ext uri="{BB962C8B-B14F-4D97-AF65-F5344CB8AC3E}">
        <p14:creationId xmlns:p14="http://schemas.microsoft.com/office/powerpoint/2010/main" val="129818466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b="1" dirty="0"/>
              <a:t>Urine analysis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/>
          </a:bodyPr>
          <a:lstStyle/>
          <a:p>
            <a:r>
              <a:rPr lang="en-US" dirty="0"/>
              <a:t>Urinalysis is very a useful test in the diagnosis of and screening for many diseases and conditions.</a:t>
            </a:r>
          </a:p>
          <a:p>
            <a:r>
              <a:rPr lang="en-US" dirty="0"/>
              <a:t>Results of a urinalysis may be helpful in diagnosing :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urinary tract infections (UTIs)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Kidney diseases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Diabetes</a:t>
            </a:r>
          </a:p>
        </p:txBody>
      </p:sp>
    </p:spTree>
    <p:extLst>
      <p:ext uri="{BB962C8B-B14F-4D97-AF65-F5344CB8AC3E}">
        <p14:creationId xmlns:p14="http://schemas.microsoft.com/office/powerpoint/2010/main" val="240365386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structure of the kidneys</a:t>
            </a: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5185"/>
            <a:ext cx="8229600" cy="451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455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Renal biopsy and scan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 renal biopsy is a procedure that involves taking a small sample of tissue from the kidney for laboratory analysis.</a:t>
            </a:r>
          </a:p>
          <a:p>
            <a:r>
              <a:rPr lang="en-US" sz="3600" dirty="0"/>
              <a:t>The biopsy is taken to: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Diagnose a suspected kidney problem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Determine the severity of kidney disease</a:t>
            </a:r>
          </a:p>
          <a:p>
            <a:pPr>
              <a:buFont typeface="Wingdings" pitchFamily="2" charset="2"/>
              <a:buChar char="Ø"/>
            </a:pPr>
            <a:r>
              <a:rPr lang="en-US" sz="3600" dirty="0"/>
              <a:t>Monitor treatment for kidney disease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6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r>
              <a:rPr lang="en-US" dirty="0"/>
              <a:t>There are two different ways to perform a renal biopsy. </a:t>
            </a:r>
          </a:p>
          <a:p>
            <a:r>
              <a:rPr lang="en-US" dirty="0"/>
              <a:t>The most common type of renal biopsy is called a percutaneous biopsy, or a renal needle biopsy. An </a:t>
            </a:r>
            <a:r>
              <a:rPr lang="en-US" dirty="0">
                <a:hlinkClick r:id="rId2"/>
              </a:rPr>
              <a:t>ultrasound</a:t>
            </a:r>
            <a:r>
              <a:rPr lang="en-US" dirty="0"/>
              <a:t> or computed tomography (CT) scan can be used to direct the needle to a specific area of the kidney.</a:t>
            </a:r>
          </a:p>
          <a:p>
            <a:r>
              <a:rPr lang="en-US" dirty="0"/>
              <a:t>Open biopsy—or surgical biopsy—This allows the physician to look at the kidneys and determine from which area the tissue samples should be taken.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06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Renal function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Kidney function tests are common lab tests used to evaluate how well the kidneys are working. </a:t>
            </a:r>
          </a:p>
          <a:p>
            <a:r>
              <a:rPr lang="en-US" dirty="0"/>
              <a:t>Such tests include:</a:t>
            </a:r>
          </a:p>
          <a:p>
            <a:pPr>
              <a:buFont typeface="Wingdings" pitchFamily="2" charset="2"/>
              <a:buChar char="Ø"/>
            </a:pPr>
            <a:r>
              <a:rPr lang="en-US" dirty="0">
                <a:hlinkClick r:id="rId2"/>
              </a:rPr>
              <a:t>BUN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>
                <a:hlinkClick r:id="rId3"/>
              </a:rPr>
              <a:t>Creatinine</a:t>
            </a:r>
            <a:r>
              <a:rPr lang="en-US" dirty="0">
                <a:hlinkClick r:id="rId3"/>
              </a:rPr>
              <a:t> - blood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>
                <a:hlinkClick r:id="rId4"/>
              </a:rPr>
              <a:t>Creatinine</a:t>
            </a:r>
            <a:r>
              <a:rPr lang="en-US" dirty="0">
                <a:hlinkClick r:id="rId4"/>
              </a:rPr>
              <a:t> clearance</a:t>
            </a: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>
                <a:hlinkClick r:id="rId5"/>
              </a:rPr>
              <a:t>Creatinine</a:t>
            </a:r>
            <a:r>
              <a:rPr lang="en-US" dirty="0">
                <a:hlinkClick r:id="rId5"/>
              </a:rPr>
              <a:t> - urine</a:t>
            </a: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8000" dirty="0"/>
              <a:t>		Thank you</a:t>
            </a:r>
          </a:p>
        </p:txBody>
      </p:sp>
    </p:spTree>
    <p:extLst>
      <p:ext uri="{BB962C8B-B14F-4D97-AF65-F5344CB8AC3E}">
        <p14:creationId xmlns:p14="http://schemas.microsoft.com/office/powerpoint/2010/main" val="2122768474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b="1" dirty="0"/>
              <a:t>Pyelonephritis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Acute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chronic</a:t>
            </a:r>
          </a:p>
          <a:p>
            <a:r>
              <a:rPr lang="en-US" b="1" dirty="0"/>
              <a:t>Renal failure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Acute renal failure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Chronic renal failure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63862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PYELONEPHRITIS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248400"/>
          </a:xfrm>
        </p:spPr>
        <p:txBody>
          <a:bodyPr/>
          <a:lstStyle/>
          <a:p>
            <a:r>
              <a:rPr lang="en-US" dirty="0"/>
              <a:t>Inflammation of the nephron</a:t>
            </a:r>
          </a:p>
          <a:p>
            <a:r>
              <a:rPr lang="en-US" dirty="0"/>
              <a:t>Occurs when UTI progress to involve the upper urinary system</a:t>
            </a:r>
          </a:p>
          <a:p>
            <a:r>
              <a:rPr lang="en-US" dirty="0"/>
              <a:t>A potential serious infection that can cause severe septicemia</a:t>
            </a:r>
          </a:p>
          <a:p>
            <a:r>
              <a:rPr lang="en-US" dirty="0"/>
              <a:t>Almost always curable with antibiotics</a:t>
            </a:r>
          </a:p>
          <a:p>
            <a:pPr marL="0" indent="0">
              <a:buNone/>
            </a:pPr>
            <a:r>
              <a:rPr lang="en-US" b="1" dirty="0"/>
              <a:t>  Causes</a:t>
            </a:r>
          </a:p>
          <a:p>
            <a:pPr marL="0" indent="0">
              <a:buNone/>
            </a:pPr>
            <a:r>
              <a:rPr lang="en-US" dirty="0"/>
              <a:t>Bacteria or virus</a:t>
            </a:r>
          </a:p>
          <a:p>
            <a:pPr marL="0" indent="0">
              <a:buNone/>
            </a:pPr>
            <a:r>
              <a:rPr lang="en-US" dirty="0"/>
              <a:t>The bacteria can be carried to the kidneys through the blood stream</a:t>
            </a:r>
          </a:p>
          <a:p>
            <a:pPr marL="0" indent="0">
              <a:buNone/>
            </a:pPr>
            <a:r>
              <a:rPr lang="en-US" dirty="0"/>
              <a:t>Can also ascent from the urethra and bladder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1455502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Those at Risk.</a:t>
            </a:r>
          </a:p>
          <a:p>
            <a:r>
              <a:rPr lang="en-US" dirty="0"/>
              <a:t>Those with bladder infection</a:t>
            </a:r>
          </a:p>
          <a:p>
            <a:r>
              <a:rPr lang="en-US" dirty="0"/>
              <a:t>Those with anatomical problems of the UT</a:t>
            </a:r>
          </a:p>
          <a:p>
            <a:pPr marL="0" indent="0">
              <a:buNone/>
            </a:pPr>
            <a:r>
              <a:rPr lang="en-US" dirty="0"/>
              <a:t>     -Enlarged prostate</a:t>
            </a:r>
          </a:p>
          <a:p>
            <a:pPr marL="0" indent="0">
              <a:buNone/>
            </a:pPr>
            <a:r>
              <a:rPr lang="en-US" dirty="0"/>
              <a:t>     - Renal stones</a:t>
            </a:r>
          </a:p>
          <a:p>
            <a:pPr marL="0" indent="0">
              <a:buNone/>
            </a:pPr>
            <a:r>
              <a:rPr lang="en-US" dirty="0"/>
              <a:t>     - VUR</a:t>
            </a:r>
          </a:p>
          <a:p>
            <a:pPr marL="0" indent="0">
              <a:buNone/>
            </a:pPr>
            <a:r>
              <a:rPr lang="en-US" dirty="0"/>
              <a:t>Women- Short urethra, many sex partners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629099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S&amp;S</a:t>
            </a:r>
          </a:p>
          <a:p>
            <a:r>
              <a:rPr lang="en-US" dirty="0"/>
              <a:t>Fever</a:t>
            </a:r>
          </a:p>
          <a:p>
            <a:r>
              <a:rPr lang="en-US" dirty="0"/>
              <a:t>Back , side and groin pain</a:t>
            </a:r>
          </a:p>
          <a:p>
            <a:r>
              <a:rPr lang="en-US" dirty="0"/>
              <a:t>Nausea and vomiting</a:t>
            </a:r>
          </a:p>
          <a:p>
            <a:r>
              <a:rPr lang="en-US" dirty="0"/>
              <a:t>Chills Frequent painful urination/Increased urgency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Complications</a:t>
            </a:r>
          </a:p>
          <a:p>
            <a:pPr marL="0" indent="0">
              <a:buNone/>
            </a:pPr>
            <a:r>
              <a:rPr lang="en-US" dirty="0"/>
              <a:t>Permanent renal scars</a:t>
            </a:r>
          </a:p>
          <a:p>
            <a:pPr marL="0" indent="0">
              <a:buNone/>
            </a:pPr>
            <a:r>
              <a:rPr lang="en-US" dirty="0"/>
              <a:t>HTN</a:t>
            </a:r>
          </a:p>
          <a:p>
            <a:pPr marL="0" indent="0">
              <a:buNone/>
            </a:pPr>
            <a:r>
              <a:rPr lang="en-US" dirty="0"/>
              <a:t>Renal failure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854816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/>
          <a:lstStyle/>
          <a:p>
            <a:endParaRPr lang="en-US" b="1" dirty="0"/>
          </a:p>
          <a:p>
            <a:pPr marL="0" indent="0">
              <a:buNone/>
            </a:pPr>
            <a:r>
              <a:rPr lang="en-US" b="1" dirty="0"/>
              <a:t>   DX</a:t>
            </a:r>
          </a:p>
          <a:p>
            <a:r>
              <a:rPr lang="en-US" dirty="0"/>
              <a:t>Urinalysis</a:t>
            </a:r>
          </a:p>
          <a:p>
            <a:r>
              <a:rPr lang="en-US" dirty="0"/>
              <a:t>Urine culture</a:t>
            </a:r>
          </a:p>
          <a:p>
            <a:r>
              <a:rPr lang="en-US" dirty="0"/>
              <a:t>U/S</a:t>
            </a:r>
          </a:p>
          <a:p>
            <a:r>
              <a:rPr lang="en-US" dirty="0"/>
              <a:t>CT scan</a:t>
            </a:r>
          </a:p>
          <a:p>
            <a:r>
              <a:rPr lang="en-US" dirty="0"/>
              <a:t>DRE</a:t>
            </a:r>
          </a:p>
          <a:p>
            <a:r>
              <a:rPr lang="en-US" dirty="0"/>
              <a:t>Voiding cystourethrogram</a:t>
            </a:r>
          </a:p>
        </p:txBody>
      </p:sp>
    </p:spTree>
    <p:extLst>
      <p:ext uri="{BB962C8B-B14F-4D97-AF65-F5344CB8AC3E}">
        <p14:creationId xmlns:p14="http://schemas.microsoft.com/office/powerpoint/2010/main" val="25194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r>
              <a:rPr lang="en-US" b="1" dirty="0"/>
              <a:t>MGT</a:t>
            </a:r>
          </a:p>
          <a:p>
            <a:r>
              <a:rPr lang="en-US" dirty="0"/>
              <a:t>Antibiotics </a:t>
            </a:r>
          </a:p>
          <a:p>
            <a:r>
              <a:rPr lang="en-US" dirty="0"/>
              <a:t>Bed rest</a:t>
            </a:r>
          </a:p>
          <a:p>
            <a:r>
              <a:rPr lang="en-US" dirty="0"/>
              <a:t>Repeat urine culture after </a:t>
            </a:r>
            <a:r>
              <a:rPr lang="en-US" dirty="0" err="1"/>
              <a:t>rx</a:t>
            </a:r>
            <a:endParaRPr lang="en-US" dirty="0"/>
          </a:p>
          <a:p>
            <a:r>
              <a:rPr lang="en-US" dirty="0"/>
              <a:t>Hydration</a:t>
            </a:r>
          </a:p>
          <a:p>
            <a:r>
              <a:rPr lang="en-US" dirty="0"/>
              <a:t>Monitor input and output for chronic pyelonephritis</a:t>
            </a:r>
          </a:p>
          <a:p>
            <a:r>
              <a:rPr lang="en-US" dirty="0"/>
              <a:t>Monitor vital signs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ANATOMY.</a:t>
            </a:r>
          </a:p>
        </p:txBody>
      </p:sp>
      <p:pic>
        <p:nvPicPr>
          <p:cNvPr id="4" name="Picture 4" descr="AD08116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36617" y="1600200"/>
            <a:ext cx="56707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50257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552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RENAL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Occur when kidneys cannot remove the body’s waste or perform their regulatory fn.</a:t>
            </a:r>
          </a:p>
          <a:p>
            <a:pPr marL="0" indent="0">
              <a:buNone/>
            </a:pPr>
            <a:r>
              <a:rPr lang="en-US" dirty="0"/>
              <a:t>A systemic disease and a final common pathway for many different kidney UTIs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NB. There is an increase in the number of deaths from renal failure each year.</a:t>
            </a:r>
          </a:p>
          <a:p>
            <a:pPr marL="0" indent="0" algn="ctr">
              <a:buNone/>
            </a:pPr>
            <a:r>
              <a:rPr lang="en-US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182688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/>
              <a:t>Acute Renal failure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831970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0"/>
            <a:ext cx="5943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347502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248400"/>
          </a:xfrm>
        </p:spPr>
        <p:txBody>
          <a:bodyPr>
            <a:normAutofit/>
          </a:bodyPr>
          <a:lstStyle/>
          <a:p>
            <a:r>
              <a:rPr lang="en-US" dirty="0"/>
              <a:t>A rapid loss of renal function due to  renal damage</a:t>
            </a:r>
          </a:p>
          <a:p>
            <a:endParaRPr lang="en-US" dirty="0"/>
          </a:p>
          <a:p>
            <a:r>
              <a:rPr lang="en-US" dirty="0"/>
              <a:t>RX is aimed at replacing renal function temporarily &amp; reduce potential causes of increased renal injury with the  goal of minimizing long term loss of  renal function</a:t>
            </a:r>
          </a:p>
          <a:p>
            <a:endParaRPr lang="en-US" dirty="0"/>
          </a:p>
          <a:p>
            <a:r>
              <a:rPr lang="en-US" dirty="0"/>
              <a:t>An accepted criteria for dx ARF is 50%  increase in serum creatinine above normal (Normal less that 1.0 </a:t>
            </a:r>
            <a:r>
              <a:rPr lang="en-US" dirty="0" err="1"/>
              <a:t>mg|dc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80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Urine volume  may be normal</a:t>
            </a:r>
          </a:p>
          <a:p>
            <a:endParaRPr lang="en-US" dirty="0"/>
          </a:p>
          <a:p>
            <a:r>
              <a:rPr lang="en-US" dirty="0"/>
              <a:t>Possible changes may include;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Oliguria – Less than 500 mls|24 </a:t>
            </a:r>
            <a:r>
              <a:rPr lang="en-US" dirty="0" err="1"/>
              <a:t>hrs</a:t>
            </a:r>
            <a:endParaRPr lang="en-US" dirty="0"/>
          </a:p>
          <a:p>
            <a:pPr>
              <a:buFont typeface="Wingdings" pitchFamily="2" charset="2"/>
              <a:buChar char="ü"/>
            </a:pPr>
            <a:r>
              <a:rPr lang="en-US" dirty="0"/>
              <a:t>Anuria – Less than 50 </a:t>
            </a:r>
            <a:r>
              <a:rPr lang="en-US" dirty="0" err="1"/>
              <a:t>mls</a:t>
            </a:r>
            <a:r>
              <a:rPr lang="en-US" dirty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Non-</a:t>
            </a:r>
            <a:r>
              <a:rPr lang="en-US" dirty="0" err="1"/>
              <a:t>oliguna</a:t>
            </a:r>
            <a:r>
              <a:rPr lang="en-US" dirty="0"/>
              <a:t> –Normal vol. but high blood waste</a:t>
            </a:r>
            <a:br>
              <a:rPr lang="en-US" dirty="0"/>
            </a:b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1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Pathophysiology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867400"/>
          </a:xfrm>
        </p:spPr>
        <p:txBody>
          <a:bodyPr/>
          <a:lstStyle/>
          <a:p>
            <a:r>
              <a:rPr lang="en-US" dirty="0"/>
              <a:t>Usually there is a specific underlying problem</a:t>
            </a:r>
          </a:p>
          <a:p>
            <a:r>
              <a:rPr lang="en-US" dirty="0"/>
              <a:t>Some factors may be reversible if identified early &amp; treated promptly </a:t>
            </a:r>
            <a:r>
              <a:rPr lang="en-US" dirty="0" err="1"/>
              <a:t>e.g</a:t>
            </a:r>
            <a:r>
              <a:rPr lang="en-US" dirty="0"/>
              <a:t> hypovolemia, hypertension </a:t>
            </a:r>
          </a:p>
          <a:p>
            <a:r>
              <a:rPr lang="en-US" dirty="0"/>
              <a:t>Reduced cardiac output / heart failure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  Obstruction of the kidneys or lower urinary tract tumor ; blood clot or kidney store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Bilateral obstruction of renal vessels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6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Types of ARF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410200"/>
          </a:xfrm>
        </p:spPr>
        <p:txBody>
          <a:bodyPr/>
          <a:lstStyle/>
          <a:p>
            <a:r>
              <a:rPr lang="en-US" dirty="0"/>
              <a:t>Prerenal (hypertension of kidneys) – most common 60-70% of all cases</a:t>
            </a:r>
          </a:p>
          <a:p>
            <a:endParaRPr lang="en-US" dirty="0"/>
          </a:p>
          <a:p>
            <a:r>
              <a:rPr lang="en-US" dirty="0"/>
              <a:t>Intra renal-( Actual damage to the kidneys) </a:t>
            </a:r>
            <a:r>
              <a:rPr lang="en-US" dirty="0" err="1"/>
              <a:t>eg</a:t>
            </a:r>
            <a:r>
              <a:rPr lang="en-US" dirty="0"/>
              <a:t> acute tubular necrosis</a:t>
            </a:r>
          </a:p>
          <a:p>
            <a:endParaRPr lang="en-US" dirty="0"/>
          </a:p>
          <a:p>
            <a:r>
              <a:rPr lang="en-US" dirty="0"/>
              <a:t>Post renal (obstruction of renal flow)- Pressure increase due to back flow and decrease GFR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42484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77000"/>
          </a:xfrm>
        </p:spPr>
        <p:txBody>
          <a:bodyPr/>
          <a:lstStyle/>
          <a:p>
            <a:r>
              <a:rPr lang="en-US" dirty="0"/>
              <a:t>Acute Tubular Necrosis-</a:t>
            </a:r>
            <a:r>
              <a:rPr lang="en-US" dirty="0" err="1"/>
              <a:t>Xtised</a:t>
            </a:r>
            <a:r>
              <a:rPr lang="en-US" dirty="0"/>
              <a:t> by:</a:t>
            </a:r>
          </a:p>
          <a:p>
            <a:r>
              <a:rPr lang="en-US" dirty="0"/>
              <a:t>Intra tubular obstruction</a:t>
            </a:r>
          </a:p>
          <a:p>
            <a:r>
              <a:rPr lang="en-US" dirty="0"/>
              <a:t>Tubular back leak</a:t>
            </a:r>
          </a:p>
          <a:p>
            <a:r>
              <a:rPr lang="en-US" dirty="0"/>
              <a:t>Vasoconstriction</a:t>
            </a:r>
          </a:p>
          <a:p>
            <a:r>
              <a:rPr lang="en-US" dirty="0"/>
              <a:t>Changes of glomerular permeability</a:t>
            </a:r>
          </a:p>
          <a:p>
            <a:endParaRPr lang="en-US" dirty="0"/>
          </a:p>
          <a:p>
            <a:r>
              <a:rPr lang="en-US" b="1" dirty="0"/>
              <a:t>All these leads to:</a:t>
            </a:r>
          </a:p>
          <a:p>
            <a:r>
              <a:rPr lang="en-US" dirty="0"/>
              <a:t>Decrease in GFR</a:t>
            </a:r>
          </a:p>
          <a:p>
            <a:r>
              <a:rPr lang="en-US" dirty="0"/>
              <a:t>Progressive azotemia</a:t>
            </a:r>
          </a:p>
          <a:p>
            <a:r>
              <a:rPr lang="en-US" dirty="0"/>
              <a:t>Fluid and electrolyte imbalance</a:t>
            </a:r>
          </a:p>
        </p:txBody>
      </p:sp>
    </p:spTree>
    <p:extLst>
      <p:ext uri="{BB962C8B-B14F-4D97-AF65-F5344CB8AC3E}">
        <p14:creationId xmlns:p14="http://schemas.microsoft.com/office/powerpoint/2010/main" val="613019205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/>
              <a:t>Specific caused of ARF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15400" cy="5943600"/>
          </a:xfrm>
        </p:spPr>
        <p:txBody>
          <a:bodyPr>
            <a:normAutofit/>
          </a:bodyPr>
          <a:lstStyle/>
          <a:p>
            <a:endParaRPr lang="en-US" b="1" dirty="0"/>
          </a:p>
          <a:p>
            <a:r>
              <a:rPr lang="en-US" b="1" dirty="0"/>
              <a:t>Pre renal failure</a:t>
            </a:r>
          </a:p>
          <a:p>
            <a:r>
              <a:rPr lang="en-US" dirty="0"/>
              <a:t>Volume depletion – hemorrhage ,renal/ GIT losses </a:t>
            </a:r>
          </a:p>
          <a:p>
            <a:endParaRPr lang="en-US" dirty="0"/>
          </a:p>
          <a:p>
            <a:r>
              <a:rPr lang="en-US" dirty="0"/>
              <a:t>Impaired cardiac efficiency – CCF ,MI , cardiogenic shock </a:t>
            </a:r>
          </a:p>
          <a:p>
            <a:endParaRPr lang="en-US" dirty="0"/>
          </a:p>
          <a:p>
            <a:r>
              <a:rPr lang="en-US" dirty="0"/>
              <a:t>Vasodilation – sepsis ,anaphylaxis ,any medication causing vasodilation</a:t>
            </a:r>
          </a:p>
        </p:txBody>
      </p:sp>
    </p:spTree>
    <p:extLst>
      <p:ext uri="{BB962C8B-B14F-4D97-AF65-F5344CB8AC3E}">
        <p14:creationId xmlns:p14="http://schemas.microsoft.com/office/powerpoint/2010/main" val="3293805376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67" y="228600"/>
            <a:ext cx="6123433" cy="5887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6472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Intrarenal (intrinsic)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638800"/>
          </a:xfrm>
        </p:spPr>
        <p:txBody>
          <a:bodyPr>
            <a:normAutofit/>
          </a:bodyPr>
          <a:lstStyle/>
          <a:p>
            <a:r>
              <a:rPr lang="en-US" dirty="0"/>
              <a:t>Prolonged renal ischemia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Occlusion of the renal tubules</a:t>
            </a:r>
          </a:p>
          <a:p>
            <a:r>
              <a:rPr lang="en-US" dirty="0"/>
              <a:t>Neprotoxic agents e.g. aminoglycoside – gentamycin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Heavy metals e.g. lead ,mercury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NSAIDS e.g. aspirin  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ACE inhibitors – captopril , enalapril </a:t>
            </a:r>
          </a:p>
          <a:p>
            <a:r>
              <a:rPr lang="en-US" dirty="0"/>
              <a:t>Infection processes e.g. Pyelonephritis, AGN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ACE inhibitors 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17972"/>
      </p:ext>
    </p:extLst>
  </p:cSld>
  <p:clrMapOvr>
    <a:masterClrMapping/>
  </p:clrMapOvr>
  <p:transition spd="slow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 renal  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Due to urinary tract obstruction e.g.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Calculi ,tumors, BPH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Strictures &amp; blood clot</a:t>
            </a:r>
          </a:p>
        </p:txBody>
      </p:sp>
    </p:spTree>
    <p:extLst>
      <p:ext uri="{BB962C8B-B14F-4D97-AF65-F5344CB8AC3E}">
        <p14:creationId xmlns:p14="http://schemas.microsoft.com/office/powerpoint/2010/main" val="985805606"/>
      </p:ext>
    </p:extLst>
  </p:cSld>
  <p:clrMapOvr>
    <a:masterClrMapping/>
  </p:clrMapOvr>
  <p:transition spd="slow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Phases of Acute Renal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562600"/>
          </a:xfrm>
        </p:spPr>
        <p:txBody>
          <a:bodyPr/>
          <a:lstStyle/>
          <a:p>
            <a:r>
              <a:rPr lang="en-US" dirty="0"/>
              <a:t>4 Phases-</a:t>
            </a:r>
            <a:r>
              <a:rPr lang="en-US" dirty="0" err="1"/>
              <a:t>Initiation,oliguria,diuresis</a:t>
            </a:r>
            <a:r>
              <a:rPr lang="en-US" dirty="0"/>
              <a:t>, recovery</a:t>
            </a:r>
          </a:p>
          <a:p>
            <a:endParaRPr lang="en-US" dirty="0"/>
          </a:p>
          <a:p>
            <a:r>
              <a:rPr lang="en-US" b="1" dirty="0"/>
              <a:t>Initiation Phase- </a:t>
            </a:r>
            <a:r>
              <a:rPr lang="en-US" dirty="0"/>
              <a:t>starts with the initial insult and ends when oliguria develops</a:t>
            </a:r>
          </a:p>
          <a:p>
            <a:r>
              <a:rPr lang="en-US" b="1" dirty="0"/>
              <a:t>Oliguria phase- </a:t>
            </a:r>
            <a:r>
              <a:rPr lang="en-US" dirty="0"/>
              <a:t>Accompanied by increase in blood metabolic waste.</a:t>
            </a:r>
          </a:p>
          <a:p>
            <a:r>
              <a:rPr lang="en-US" dirty="0"/>
              <a:t>Reduced urine output &amp; hyperkalemia- Life threatening</a:t>
            </a:r>
          </a:p>
          <a:p>
            <a:r>
              <a:rPr lang="en-US" dirty="0"/>
              <a:t>N/B Some </a:t>
            </a:r>
            <a:r>
              <a:rPr lang="en-US" dirty="0" err="1"/>
              <a:t>pts</a:t>
            </a:r>
            <a:r>
              <a:rPr lang="en-US" dirty="0"/>
              <a:t> have decreased renal </a:t>
            </a:r>
            <a:r>
              <a:rPr lang="en-US" dirty="0" err="1"/>
              <a:t>fn</a:t>
            </a:r>
            <a:r>
              <a:rPr lang="en-US" dirty="0"/>
              <a:t> with normal urine output </a:t>
            </a:r>
            <a:r>
              <a:rPr lang="en-US" dirty="0" err="1"/>
              <a:t>eg</a:t>
            </a:r>
            <a:r>
              <a:rPr lang="en-US" dirty="0"/>
              <a:t> in nephrotoxic exposure</a:t>
            </a:r>
          </a:p>
        </p:txBody>
      </p:sp>
    </p:spTree>
    <p:extLst>
      <p:ext uri="{BB962C8B-B14F-4D97-AF65-F5344CB8AC3E}">
        <p14:creationId xmlns:p14="http://schemas.microsoft.com/office/powerpoint/2010/main" val="65452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6172200"/>
          </a:xfrm>
        </p:spPr>
        <p:txBody>
          <a:bodyPr>
            <a:normAutofit/>
          </a:bodyPr>
          <a:lstStyle/>
          <a:p>
            <a:r>
              <a:rPr lang="en-US" b="1" dirty="0"/>
              <a:t>Diuresis phase-</a:t>
            </a:r>
            <a:r>
              <a:rPr lang="en-US" dirty="0"/>
              <a:t> Marked with gradual increase in urine output</a:t>
            </a:r>
          </a:p>
          <a:p>
            <a:r>
              <a:rPr lang="en-US" dirty="0"/>
              <a:t>Laboratory values stabilize and eventually decrease</a:t>
            </a:r>
          </a:p>
          <a:p>
            <a:r>
              <a:rPr lang="en-US" dirty="0"/>
              <a:t>Although urine output may reach normal, renal </a:t>
            </a:r>
            <a:r>
              <a:rPr lang="en-US" dirty="0" err="1"/>
              <a:t>fn</a:t>
            </a:r>
            <a:r>
              <a:rPr lang="en-US" dirty="0"/>
              <a:t> may be abnormal</a:t>
            </a:r>
          </a:p>
          <a:p>
            <a:r>
              <a:rPr lang="en-US" dirty="0"/>
              <a:t>When the uremic symptoms are still present the specific medical and nursing </a:t>
            </a:r>
            <a:r>
              <a:rPr lang="en-US" dirty="0" err="1"/>
              <a:t>mnx</a:t>
            </a:r>
            <a:r>
              <a:rPr lang="en-US" dirty="0"/>
              <a:t> continues.</a:t>
            </a:r>
          </a:p>
          <a:p>
            <a:r>
              <a:rPr lang="en-US" dirty="0"/>
              <a:t>Observe </a:t>
            </a:r>
            <a:r>
              <a:rPr lang="en-US" dirty="0" err="1"/>
              <a:t>pt</a:t>
            </a:r>
            <a:r>
              <a:rPr lang="en-US" dirty="0"/>
              <a:t> for dehydration – may increase uremic symptoms</a:t>
            </a:r>
          </a:p>
        </p:txBody>
      </p:sp>
    </p:spTree>
    <p:extLst>
      <p:ext uri="{BB962C8B-B14F-4D97-AF65-F5344CB8AC3E}">
        <p14:creationId xmlns:p14="http://schemas.microsoft.com/office/powerpoint/2010/main" val="2993531377"/>
      </p:ext>
    </p:extLst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610600" cy="6324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The recovery Phase</a:t>
            </a:r>
            <a:endParaRPr lang="en-US" dirty="0"/>
          </a:p>
          <a:p>
            <a:endParaRPr lang="en-US" dirty="0"/>
          </a:p>
          <a:p>
            <a:r>
              <a:rPr lang="en-US" dirty="0"/>
              <a:t>It signals the improvement of renal </a:t>
            </a:r>
            <a:r>
              <a:rPr lang="en-US" dirty="0" err="1"/>
              <a:t>fn</a:t>
            </a:r>
            <a:endParaRPr lang="en-US" dirty="0"/>
          </a:p>
          <a:p>
            <a:endParaRPr lang="en-US" dirty="0"/>
          </a:p>
          <a:p>
            <a:r>
              <a:rPr lang="en-US" dirty="0"/>
              <a:t>May take 3-12 months</a:t>
            </a:r>
          </a:p>
          <a:p>
            <a:endParaRPr lang="en-US" dirty="0"/>
          </a:p>
          <a:p>
            <a:r>
              <a:rPr lang="en-US" dirty="0"/>
              <a:t>Lab values return to normal</a:t>
            </a:r>
          </a:p>
          <a:p>
            <a:endParaRPr lang="en-US" dirty="0"/>
          </a:p>
          <a:p>
            <a:r>
              <a:rPr lang="en-US" dirty="0"/>
              <a:t>Usually there is a permanent 1-3% loss in GFR but not clinically significant</a:t>
            </a:r>
          </a:p>
        </p:txBody>
      </p:sp>
    </p:spTree>
    <p:extLst>
      <p:ext uri="{BB962C8B-B14F-4D97-AF65-F5344CB8AC3E}">
        <p14:creationId xmlns:p14="http://schemas.microsoft.com/office/powerpoint/2010/main" val="387292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Clinical manifestation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Almost all systems are affected with the failure of normal renal regulatory mechanism</a:t>
            </a:r>
          </a:p>
          <a:p>
            <a:endParaRPr lang="en-US" dirty="0"/>
          </a:p>
          <a:p>
            <a:r>
              <a:rPr lang="en-US" dirty="0" err="1"/>
              <a:t>Pt</a:t>
            </a:r>
            <a:r>
              <a:rPr lang="en-US" dirty="0"/>
              <a:t> may appear critically ill, lethargic, and dehydrated</a:t>
            </a:r>
          </a:p>
          <a:p>
            <a:endParaRPr lang="en-US" dirty="0"/>
          </a:p>
          <a:p>
            <a:r>
              <a:rPr lang="en-US" dirty="0"/>
              <a:t>CNS symptoms-Headache ,drowsiness, twitching, seizures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47632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&amp; dx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/>
              <a:t>Urine </a:t>
            </a:r>
            <a:r>
              <a:rPr lang="en-US" dirty="0" err="1"/>
              <a:t>vol</a:t>
            </a:r>
            <a:r>
              <a:rPr lang="en-US" dirty="0"/>
              <a:t> varies-scanty to normal</a:t>
            </a:r>
          </a:p>
          <a:p>
            <a:r>
              <a:rPr lang="en-US" dirty="0"/>
              <a:t>Hematuria</a:t>
            </a:r>
          </a:p>
          <a:p>
            <a:r>
              <a:rPr lang="en-US" dirty="0"/>
              <a:t>Low specific gravity</a:t>
            </a:r>
          </a:p>
          <a:p>
            <a:r>
              <a:rPr lang="en-US" dirty="0"/>
              <a:t>Low sodium in the urine</a:t>
            </a:r>
          </a:p>
          <a:p>
            <a:endParaRPr lang="en-US" b="1" dirty="0"/>
          </a:p>
          <a:p>
            <a:r>
              <a:rPr lang="en-US" b="1" dirty="0"/>
              <a:t>Other investigations</a:t>
            </a:r>
          </a:p>
          <a:p>
            <a:r>
              <a:rPr lang="en-US" dirty="0"/>
              <a:t>U/S</a:t>
            </a:r>
          </a:p>
          <a:p>
            <a:r>
              <a:rPr lang="en-US" dirty="0"/>
              <a:t>CT or MRI scan may show evidence of anatomical changes</a:t>
            </a:r>
          </a:p>
        </p:txBody>
      </p:sp>
    </p:spTree>
    <p:extLst>
      <p:ext uri="{BB962C8B-B14F-4D97-AF65-F5344CB8AC3E}">
        <p14:creationId xmlns:p14="http://schemas.microsoft.com/office/powerpoint/2010/main" val="3926213583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/>
          <a:lstStyle/>
          <a:p>
            <a:r>
              <a:rPr lang="en-US" dirty="0"/>
              <a:t>BUN-Increase depend on degree of protein catabolism, renal perfusion and protein intake</a:t>
            </a:r>
          </a:p>
          <a:p>
            <a:r>
              <a:rPr lang="en-US" dirty="0"/>
              <a:t>Serum creatinine levels</a:t>
            </a:r>
          </a:p>
          <a:p>
            <a:r>
              <a:rPr lang="en-US" dirty="0"/>
              <a:t>Hyperkalemia-dysrhythmia and cardiac arrest</a:t>
            </a:r>
          </a:p>
          <a:p>
            <a:r>
              <a:rPr lang="en-US" dirty="0"/>
              <a:t>Metabolic acidosis-No excretion of any metabolic acid n the buffering mechanism fails- low PH</a:t>
            </a:r>
          </a:p>
          <a:p>
            <a:r>
              <a:rPr lang="en-US" dirty="0"/>
              <a:t>Calcium levels may be low-No reabsorption from intestines</a:t>
            </a:r>
          </a:p>
          <a:p>
            <a:r>
              <a:rPr lang="en-US" dirty="0" err="1"/>
              <a:t>Anaemia</a:t>
            </a:r>
            <a:r>
              <a:rPr lang="en-US" dirty="0"/>
              <a:t>- Reduced erythropoietin production</a:t>
            </a:r>
          </a:p>
          <a:p>
            <a:pPr marL="0" indent="0">
              <a:buNone/>
            </a:pPr>
            <a:r>
              <a:rPr lang="en-US" dirty="0"/>
              <a:t>                     - Blood loss- </a:t>
            </a:r>
            <a:r>
              <a:rPr lang="en-US" dirty="0" err="1"/>
              <a:t>haematuria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375871"/>
      </p:ext>
    </p:extLst>
  </p:cSld>
  <p:clrMapOvr>
    <a:masterClrMapping/>
  </p:clrMapOvr>
  <p:transition spd="slow">
    <p:push dir="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/>
              <a:t>MNX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943600"/>
          </a:xfrm>
        </p:spPr>
        <p:txBody>
          <a:bodyPr/>
          <a:lstStyle/>
          <a:p>
            <a:r>
              <a:rPr lang="en-US" dirty="0"/>
              <a:t>Objective-Restore normal chemical balance and prevent complication until repair of renal tissue and restoration of renal </a:t>
            </a:r>
            <a:r>
              <a:rPr lang="en-US" dirty="0" err="1"/>
              <a:t>fn</a:t>
            </a:r>
            <a:r>
              <a:rPr lang="en-US" dirty="0"/>
              <a:t> can occur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Mnx</a:t>
            </a:r>
            <a:r>
              <a:rPr lang="en-US" dirty="0"/>
              <a:t> include: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Eliminating the cause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Maintaining fluid balance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Avoiding fluid excess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When indicated provide renal replacement therapy.</a:t>
            </a:r>
          </a:p>
        </p:txBody>
      </p:sp>
    </p:spTree>
    <p:extLst>
      <p:ext uri="{BB962C8B-B14F-4D97-AF65-F5344CB8AC3E}">
        <p14:creationId xmlns:p14="http://schemas.microsoft.com/office/powerpoint/2010/main" val="51676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27" y="457200"/>
            <a:ext cx="9067800" cy="6400800"/>
          </a:xfrm>
        </p:spPr>
        <p:txBody>
          <a:bodyPr/>
          <a:lstStyle/>
          <a:p>
            <a:r>
              <a:rPr lang="en-US" b="1" dirty="0"/>
              <a:t>Pharmacologic Therapy</a:t>
            </a:r>
          </a:p>
          <a:p>
            <a:r>
              <a:rPr lang="en-US" dirty="0"/>
              <a:t>Hyperkalemia is the most life threatening </a:t>
            </a:r>
          </a:p>
          <a:p>
            <a:r>
              <a:rPr lang="en-US" dirty="0"/>
              <a:t>Monitor for potassium elevation</a:t>
            </a:r>
          </a:p>
          <a:p>
            <a:r>
              <a:rPr lang="en-US" dirty="0"/>
              <a:t>ECG-peaked T-Wave</a:t>
            </a:r>
          </a:p>
          <a:p>
            <a:endParaRPr lang="en-US" dirty="0"/>
          </a:p>
          <a:p>
            <a:r>
              <a:rPr lang="en-US" b="1" dirty="0"/>
              <a:t>S&amp;S</a:t>
            </a:r>
          </a:p>
          <a:p>
            <a:r>
              <a:rPr lang="en-US" dirty="0"/>
              <a:t>Irritability, abdominal cramping, </a:t>
            </a:r>
            <a:r>
              <a:rPr lang="en-US" dirty="0" err="1"/>
              <a:t>diarrhoea</a:t>
            </a:r>
            <a:endParaRPr lang="en-US" dirty="0"/>
          </a:p>
          <a:p>
            <a:r>
              <a:rPr lang="en-US" dirty="0" err="1"/>
              <a:t>Paresthesia</a:t>
            </a:r>
            <a:r>
              <a:rPr lang="en-US" dirty="0"/>
              <a:t> &amp; </a:t>
            </a:r>
            <a:r>
              <a:rPr lang="en-US" dirty="0" err="1"/>
              <a:t>generalised</a:t>
            </a:r>
            <a:r>
              <a:rPr lang="en-US" dirty="0"/>
              <a:t> muscle weakness</a:t>
            </a:r>
          </a:p>
          <a:p>
            <a:r>
              <a:rPr lang="en-US" dirty="0"/>
              <a:t>As the levels increase Muscular and cardiac failure occurs- Medical emergency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14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ANATOMY.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Each human kidney has about 1.3million </a:t>
            </a:r>
            <a:r>
              <a:rPr lang="en-US" dirty="0" err="1"/>
              <a:t>nephons</a:t>
            </a:r>
            <a:r>
              <a:rPr lang="en-US" dirty="0"/>
              <a:t>.</a:t>
            </a:r>
          </a:p>
          <a:p>
            <a:pPr>
              <a:lnSpc>
                <a:spcPct val="80000"/>
              </a:lnSpc>
            </a:pPr>
            <a:r>
              <a:rPr lang="en-US" b="1" dirty="0"/>
              <a:t>Parts of a nephron </a:t>
            </a:r>
            <a:r>
              <a:rPr lang="en-US" dirty="0"/>
              <a:t>include: afferent and efferent arteries, glomerular complex, ascending  and descending tubules ,loop of </a:t>
            </a:r>
            <a:r>
              <a:rPr lang="en-US" dirty="0" err="1"/>
              <a:t>Henle</a:t>
            </a:r>
            <a:r>
              <a:rPr lang="en-US" dirty="0"/>
              <a:t> and collecting tubes.</a:t>
            </a:r>
          </a:p>
          <a:p>
            <a:pPr>
              <a:lnSpc>
                <a:spcPct val="80000"/>
              </a:lnSpc>
            </a:pPr>
            <a:r>
              <a:rPr lang="en-US" dirty="0"/>
              <a:t>Its an invagination of a tuft capillaries into a dilated , blind end of the </a:t>
            </a:r>
            <a:r>
              <a:rPr lang="en-US" dirty="0" err="1"/>
              <a:t>nepron</a:t>
            </a:r>
            <a:r>
              <a:rPr lang="en-US" dirty="0"/>
              <a:t>(Bowman’s capsule).</a:t>
            </a:r>
          </a:p>
          <a:p>
            <a:pPr>
              <a:lnSpc>
                <a:spcPct val="80000"/>
              </a:lnSpc>
            </a:pPr>
            <a:r>
              <a:rPr lang="en-US" dirty="0"/>
              <a:t>The capillaries are supplied by afferent arterioles and drained by efferent arterioles.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4801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172200"/>
          </a:xfrm>
        </p:spPr>
        <p:txBody>
          <a:bodyPr/>
          <a:lstStyle/>
          <a:p>
            <a:r>
              <a:rPr lang="en-US" dirty="0" err="1"/>
              <a:t>Mnx</a:t>
            </a:r>
            <a:r>
              <a:rPr lang="en-US" dirty="0"/>
              <a:t> of Hyperkalemia:</a:t>
            </a:r>
          </a:p>
          <a:p>
            <a:r>
              <a:rPr lang="en-US" dirty="0"/>
              <a:t>If there is moderate elevation and no ECG abnormalities, </a:t>
            </a:r>
            <a:r>
              <a:rPr lang="en-US" dirty="0" err="1"/>
              <a:t>excresion</a:t>
            </a:r>
            <a:r>
              <a:rPr lang="en-US" dirty="0"/>
              <a:t> can be enhanced by use of </a:t>
            </a:r>
            <a:r>
              <a:rPr lang="en-US" dirty="0" err="1"/>
              <a:t>Cation</a:t>
            </a:r>
            <a:r>
              <a:rPr lang="en-US" dirty="0"/>
              <a:t> Exchange resin or diuresis</a:t>
            </a:r>
          </a:p>
          <a:p>
            <a:r>
              <a:rPr lang="en-US" dirty="0"/>
              <a:t>Sodium polystyrene orally</a:t>
            </a:r>
          </a:p>
          <a:p>
            <a:r>
              <a:rPr lang="en-US" dirty="0"/>
              <a:t>Retention enema</a:t>
            </a:r>
          </a:p>
          <a:p>
            <a:r>
              <a:rPr lang="en-US" dirty="0"/>
              <a:t>Avoid the source </a:t>
            </a:r>
            <a:r>
              <a:rPr lang="en-US" dirty="0" err="1"/>
              <a:t>eg</a:t>
            </a:r>
            <a:r>
              <a:rPr lang="en-US" dirty="0"/>
              <a:t> intake </a:t>
            </a:r>
          </a:p>
          <a:p>
            <a:endParaRPr lang="en-US" dirty="0"/>
          </a:p>
          <a:p>
            <a:r>
              <a:rPr lang="en-US" dirty="0"/>
              <a:t>In severe hyperkalemia, Discontinue all the exogenous source</a:t>
            </a:r>
          </a:p>
          <a:p>
            <a:r>
              <a:rPr lang="en-US" dirty="0"/>
              <a:t>Definitive therapy- Dialysis</a:t>
            </a:r>
          </a:p>
        </p:txBody>
      </p:sp>
    </p:spTree>
    <p:extLst>
      <p:ext uri="{BB962C8B-B14F-4D97-AF65-F5344CB8AC3E}">
        <p14:creationId xmlns:p14="http://schemas.microsoft.com/office/powerpoint/2010/main" val="393153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If patient is </a:t>
            </a:r>
            <a:r>
              <a:rPr lang="en-US" dirty="0" err="1"/>
              <a:t>haemodynamically</a:t>
            </a:r>
            <a:r>
              <a:rPr lang="en-US" dirty="0"/>
              <a:t> unstable-hypotension or QRS </a:t>
            </a:r>
            <a:r>
              <a:rPr lang="en-US" dirty="0" err="1"/>
              <a:t>waidening</a:t>
            </a:r>
            <a:r>
              <a:rPr lang="en-US" dirty="0"/>
              <a:t>, IV 50%D, insulin and calcium replacement may be given to shift potassium back to the cell.</a:t>
            </a:r>
          </a:p>
          <a:p>
            <a:endParaRPr lang="en-US" dirty="0"/>
          </a:p>
          <a:p>
            <a:r>
              <a:rPr lang="en-US" dirty="0"/>
              <a:t>Reduce dosages of drugs since elimination is by the failing kidneys</a:t>
            </a:r>
          </a:p>
          <a:p>
            <a:endParaRPr lang="en-US" dirty="0"/>
          </a:p>
          <a:p>
            <a:r>
              <a:rPr lang="en-US" dirty="0"/>
              <a:t>Monitor arterial blood gasses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1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248400"/>
          </a:xfrm>
        </p:spPr>
        <p:txBody>
          <a:bodyPr/>
          <a:lstStyle/>
          <a:p>
            <a:r>
              <a:rPr lang="en-US" b="1" dirty="0"/>
              <a:t>Nutritional Therapy</a:t>
            </a:r>
            <a:endParaRPr lang="en-US" dirty="0"/>
          </a:p>
          <a:p>
            <a:r>
              <a:rPr lang="en-US" dirty="0"/>
              <a:t>ARF causes nutritional imbalance-nausea vomiting</a:t>
            </a:r>
          </a:p>
          <a:p>
            <a:r>
              <a:rPr lang="en-US" dirty="0"/>
              <a:t>Weigh </a:t>
            </a:r>
            <a:r>
              <a:rPr lang="en-US" dirty="0" err="1"/>
              <a:t>pt</a:t>
            </a:r>
            <a:r>
              <a:rPr lang="en-US" dirty="0"/>
              <a:t> daily-Loss 0.2-0.5kg –Normal</a:t>
            </a:r>
          </a:p>
          <a:p>
            <a:r>
              <a:rPr lang="en-US" dirty="0"/>
              <a:t>If </a:t>
            </a:r>
            <a:r>
              <a:rPr lang="en-US" dirty="0" err="1"/>
              <a:t>pt</a:t>
            </a:r>
            <a:r>
              <a:rPr lang="en-US" dirty="0"/>
              <a:t> gains or no loss in </a:t>
            </a:r>
            <a:r>
              <a:rPr lang="en-US" dirty="0" err="1"/>
              <a:t>wt</a:t>
            </a:r>
            <a:r>
              <a:rPr lang="en-US" dirty="0"/>
              <a:t> or develops hypertension, fluid retention is suspected</a:t>
            </a:r>
          </a:p>
          <a:p>
            <a:r>
              <a:rPr lang="en-US" dirty="0"/>
              <a:t>Protein replacement is individualized-growth and tissue repair only</a:t>
            </a:r>
          </a:p>
          <a:p>
            <a:r>
              <a:rPr lang="en-US" dirty="0"/>
              <a:t>Carbohydrate is increased</a:t>
            </a:r>
          </a:p>
          <a:p>
            <a:r>
              <a:rPr lang="en-US" dirty="0"/>
              <a:t>Foods containing potassium are restricted </a:t>
            </a:r>
            <a:r>
              <a:rPr lang="en-US" dirty="0" err="1"/>
              <a:t>eg</a:t>
            </a:r>
            <a:r>
              <a:rPr lang="en-US" dirty="0"/>
              <a:t> bananas, citrus fruits</a:t>
            </a:r>
          </a:p>
        </p:txBody>
      </p:sp>
    </p:spTree>
    <p:extLst>
      <p:ext uri="{BB962C8B-B14F-4D97-AF65-F5344CB8AC3E}">
        <p14:creationId xmlns:p14="http://schemas.microsoft.com/office/powerpoint/2010/main" val="254957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458200" cy="6324600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Nursing </a:t>
            </a:r>
            <a:r>
              <a:rPr lang="en-US" b="1" dirty="0" err="1"/>
              <a:t>Mnx</a:t>
            </a:r>
            <a:endParaRPr lang="en-US" b="1" dirty="0"/>
          </a:p>
          <a:p>
            <a:endParaRPr lang="en-US" dirty="0"/>
          </a:p>
          <a:p>
            <a:r>
              <a:rPr lang="en-US" dirty="0"/>
              <a:t>Monitor complications</a:t>
            </a:r>
          </a:p>
          <a:p>
            <a:r>
              <a:rPr lang="en-US" dirty="0"/>
              <a:t>Participate in emergency </a:t>
            </a:r>
            <a:r>
              <a:rPr lang="en-US" dirty="0" err="1"/>
              <a:t>rx</a:t>
            </a:r>
            <a:r>
              <a:rPr lang="en-US" dirty="0"/>
              <a:t> of  fluid and electrolyte imbalance</a:t>
            </a:r>
          </a:p>
          <a:p>
            <a:r>
              <a:rPr lang="en-US" dirty="0"/>
              <a:t>Assess </a:t>
            </a:r>
            <a:r>
              <a:rPr lang="en-US" dirty="0" err="1"/>
              <a:t>pt</a:t>
            </a:r>
            <a:r>
              <a:rPr lang="en-US" dirty="0"/>
              <a:t> progress and response to therapy</a:t>
            </a:r>
          </a:p>
          <a:p>
            <a:r>
              <a:rPr lang="en-US" dirty="0"/>
              <a:t>Provide physical and emotional support </a:t>
            </a:r>
          </a:p>
          <a:p>
            <a:r>
              <a:rPr lang="en-US" dirty="0"/>
              <a:t>Keep family informed of the progress and provide psychological support</a:t>
            </a:r>
          </a:p>
          <a:p>
            <a:r>
              <a:rPr lang="en-US" dirty="0"/>
              <a:t>Provide care for the primary disorder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5639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r>
              <a:rPr lang="en-US" dirty="0"/>
              <a:t>Eliminate any source of potassium</a:t>
            </a:r>
          </a:p>
          <a:p>
            <a:r>
              <a:rPr lang="en-US" dirty="0"/>
              <a:t>Monitor musculoskeletal and cardiac </a:t>
            </a:r>
            <a:r>
              <a:rPr lang="en-US" dirty="0" err="1"/>
              <a:t>fn</a:t>
            </a:r>
            <a:r>
              <a:rPr lang="en-US" dirty="0"/>
              <a:t> for signs of hyperkalemia</a:t>
            </a:r>
          </a:p>
          <a:p>
            <a:r>
              <a:rPr lang="en-US" dirty="0"/>
              <a:t>Monitor fluid intake, urine output, edema distension of </a:t>
            </a:r>
            <a:r>
              <a:rPr lang="en-US" dirty="0" err="1"/>
              <a:t>jungular</a:t>
            </a:r>
            <a:r>
              <a:rPr lang="en-US" dirty="0"/>
              <a:t> vein, </a:t>
            </a:r>
            <a:r>
              <a:rPr lang="en-US" dirty="0" err="1"/>
              <a:t>laboured</a:t>
            </a:r>
            <a:r>
              <a:rPr lang="en-US" dirty="0"/>
              <a:t> breathing, </a:t>
            </a:r>
          </a:p>
          <a:p>
            <a:r>
              <a:rPr lang="en-US" dirty="0"/>
              <a:t>Bed rest-reduce metabolic rate</a:t>
            </a:r>
          </a:p>
          <a:p>
            <a:r>
              <a:rPr lang="en-US" dirty="0"/>
              <a:t>Treat fever n infection – increase metabolism</a:t>
            </a:r>
          </a:p>
          <a:p>
            <a:r>
              <a:rPr lang="en-US" dirty="0"/>
              <a:t>Avoid an indwelling catheter-Risk of UTIs</a:t>
            </a:r>
          </a:p>
          <a:p>
            <a:r>
              <a:rPr lang="en-US" dirty="0"/>
              <a:t>Skin care</a:t>
            </a:r>
          </a:p>
          <a:p>
            <a:r>
              <a:rPr lang="en-US" dirty="0"/>
              <a:t>Any other supportive care</a:t>
            </a:r>
          </a:p>
        </p:txBody>
      </p:sp>
    </p:spTree>
    <p:extLst>
      <p:ext uri="{BB962C8B-B14F-4D97-AF65-F5344CB8AC3E}">
        <p14:creationId xmlns:p14="http://schemas.microsoft.com/office/powerpoint/2010/main" val="1728308368"/>
      </p:ext>
    </p:extLst>
  </p:cSld>
  <p:clrMapOvr>
    <a:masterClrMapping/>
  </p:clrMapOvr>
  <p:transition spd="slow">
    <p:wip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800" b="1" dirty="0"/>
              <a:t>Chronic Renal Failure</a:t>
            </a:r>
          </a:p>
        </p:txBody>
      </p:sp>
    </p:spTree>
    <p:extLst>
      <p:ext uri="{BB962C8B-B14F-4D97-AF65-F5344CB8AC3E}">
        <p14:creationId xmlns:p14="http://schemas.microsoft.com/office/powerpoint/2010/main" val="10652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Also called end stage renal disease. </a:t>
            </a:r>
          </a:p>
          <a:p>
            <a:r>
              <a:rPr lang="en-US" dirty="0" err="1"/>
              <a:t>Def</a:t>
            </a:r>
            <a:r>
              <a:rPr lang="en-US" dirty="0"/>
              <a:t>: A progressive loss in </a:t>
            </a:r>
            <a:r>
              <a:rPr lang="en-US" dirty="0">
                <a:hlinkClick r:id="rId2" tooltip="Kidney"/>
              </a:rPr>
              <a:t>renal function</a:t>
            </a:r>
            <a:r>
              <a:rPr lang="en-US" dirty="0"/>
              <a:t> over a period of months or years</a:t>
            </a:r>
          </a:p>
          <a:p>
            <a:endParaRPr lang="en-US" dirty="0"/>
          </a:p>
          <a:p>
            <a:r>
              <a:rPr lang="en-US" dirty="0"/>
              <a:t>When renal </a:t>
            </a:r>
            <a:r>
              <a:rPr lang="en-US" dirty="0" err="1"/>
              <a:t>fn</a:t>
            </a:r>
            <a:r>
              <a:rPr lang="en-US" dirty="0"/>
              <a:t> decline waste products accumulate.</a:t>
            </a:r>
          </a:p>
          <a:p>
            <a:endParaRPr lang="en-US" dirty="0"/>
          </a:p>
          <a:p>
            <a:r>
              <a:rPr lang="en-US" dirty="0"/>
              <a:t>The greater the buildup of waste the more pronounced the symptoms 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22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Those At Risk</a:t>
            </a:r>
          </a:p>
          <a:p>
            <a:r>
              <a:rPr lang="en-US" dirty="0"/>
              <a:t>Those with </a:t>
            </a:r>
            <a:r>
              <a:rPr lang="en-US" dirty="0">
                <a:hlinkClick r:id="rId2" tooltip="Hypertension"/>
              </a:rPr>
              <a:t>high blood pressure</a:t>
            </a:r>
            <a:r>
              <a:rPr lang="en-US" dirty="0"/>
              <a:t> </a:t>
            </a:r>
          </a:p>
          <a:p>
            <a:r>
              <a:rPr lang="en-US" dirty="0"/>
              <a:t>or </a:t>
            </a:r>
            <a:r>
              <a:rPr lang="en-US" dirty="0">
                <a:hlinkClick r:id="rId3" tooltip="Diabetes mellitus"/>
              </a:rPr>
              <a:t>diabetes</a:t>
            </a:r>
            <a:r>
              <a:rPr lang="en-US" dirty="0"/>
              <a:t> </a:t>
            </a:r>
          </a:p>
          <a:p>
            <a:r>
              <a:rPr lang="en-US" dirty="0"/>
              <a:t>Those with a blood relative with chronic kidney disease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3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440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Neurologic</a:t>
            </a:r>
          </a:p>
          <a:p>
            <a:r>
              <a:rPr lang="en-US" dirty="0"/>
              <a:t>Weakness and fatigue</a:t>
            </a:r>
          </a:p>
          <a:p>
            <a:r>
              <a:rPr lang="en-US" dirty="0"/>
              <a:t>Confusion</a:t>
            </a:r>
          </a:p>
          <a:p>
            <a:r>
              <a:rPr lang="en-US" dirty="0"/>
              <a:t>Inability to concentrate</a:t>
            </a:r>
          </a:p>
          <a:p>
            <a:r>
              <a:rPr lang="en-US" dirty="0"/>
              <a:t>Disorientation</a:t>
            </a:r>
          </a:p>
          <a:p>
            <a:r>
              <a:rPr lang="en-US" dirty="0"/>
              <a:t>Tremors</a:t>
            </a:r>
          </a:p>
          <a:p>
            <a:r>
              <a:rPr lang="en-US" dirty="0"/>
              <a:t>Burning sensation of foot</a:t>
            </a:r>
          </a:p>
          <a:p>
            <a:r>
              <a:rPr lang="en-US" dirty="0"/>
              <a:t>Behaviour changes</a:t>
            </a:r>
          </a:p>
        </p:txBody>
      </p:sp>
    </p:spTree>
    <p:extLst>
      <p:ext uri="{BB962C8B-B14F-4D97-AF65-F5344CB8AC3E}">
        <p14:creationId xmlns:p14="http://schemas.microsoft.com/office/powerpoint/2010/main" val="14162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86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Integumentary</a:t>
            </a:r>
          </a:p>
          <a:p>
            <a:r>
              <a:rPr lang="en-US" dirty="0"/>
              <a:t>Dry flaky skin</a:t>
            </a:r>
          </a:p>
          <a:p>
            <a:r>
              <a:rPr lang="en-US" dirty="0"/>
              <a:t>Pruritus</a:t>
            </a:r>
          </a:p>
          <a:p>
            <a:r>
              <a:rPr lang="en-US" dirty="0"/>
              <a:t>Ecchymosis</a:t>
            </a:r>
          </a:p>
          <a:p>
            <a:r>
              <a:rPr lang="en-US" dirty="0"/>
              <a:t>Thin brittle nails</a:t>
            </a:r>
          </a:p>
          <a:p>
            <a:r>
              <a:rPr lang="en-US" dirty="0"/>
              <a:t>Coarse thinning hair</a:t>
            </a:r>
          </a:p>
          <a:p>
            <a:pPr marL="0" indent="0">
              <a:buNone/>
            </a:pPr>
            <a:r>
              <a:rPr lang="en-US" b="1" dirty="0"/>
              <a:t>     CVS</a:t>
            </a:r>
          </a:p>
          <a:p>
            <a:pPr marL="0" indent="0">
              <a:buNone/>
            </a:pPr>
            <a:r>
              <a:rPr lang="en-US" dirty="0"/>
              <a:t>Hypertension,  Pericarditis, Pericardial effusion</a:t>
            </a:r>
          </a:p>
          <a:p>
            <a:pPr marL="0" indent="0">
              <a:buNone/>
            </a:pPr>
            <a:r>
              <a:rPr lang="en-US" dirty="0"/>
              <a:t>Pitting edema, Periorbital edema</a:t>
            </a:r>
          </a:p>
          <a:p>
            <a:pPr marL="0" indent="0">
              <a:buNone/>
            </a:pPr>
            <a:r>
              <a:rPr lang="en-US" dirty="0"/>
              <a:t>Engorged neck veins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2 cell layers separate blood  in the capillaries and the filtrate in the in Bowman’s capsule, and these layers are separated by a basal lamina.</a:t>
            </a:r>
          </a:p>
          <a:p>
            <a:pPr>
              <a:lnSpc>
                <a:spcPct val="80000"/>
              </a:lnSpc>
            </a:pPr>
            <a:r>
              <a:rPr lang="en-US" dirty="0"/>
              <a:t>Stellate cell (</a:t>
            </a:r>
            <a:r>
              <a:rPr lang="en-US" dirty="0" err="1"/>
              <a:t>Mesangial</a:t>
            </a:r>
            <a:r>
              <a:rPr lang="en-US" dirty="0"/>
              <a:t> cells) are located between basal lamina and the endothelium.</a:t>
            </a:r>
          </a:p>
          <a:p>
            <a:pPr>
              <a:lnSpc>
                <a:spcPct val="80000"/>
              </a:lnSpc>
            </a:pPr>
            <a:r>
              <a:rPr lang="en-US" dirty="0"/>
              <a:t>These cells are contractile and ,its role is to regulate glomerular filtration. They also secrete various substances, take up immune complexes, and production of glomerular disease.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2190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   Pulmonary</a:t>
            </a:r>
          </a:p>
          <a:p>
            <a:r>
              <a:rPr lang="en-US" dirty="0"/>
              <a:t>Crackles, Thick tenacious sputum, depressed cough reflex, pleuritic pain, Shortness of breath, Tachypnea</a:t>
            </a:r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b="1" dirty="0"/>
              <a:t>GIT</a:t>
            </a:r>
          </a:p>
          <a:p>
            <a:pPr marL="0" indent="0">
              <a:buNone/>
            </a:pPr>
            <a:r>
              <a:rPr lang="en-US" dirty="0"/>
              <a:t>Ammonia breath</a:t>
            </a:r>
          </a:p>
          <a:p>
            <a:pPr marL="0" indent="0">
              <a:buNone/>
            </a:pPr>
            <a:r>
              <a:rPr lang="en-US" dirty="0"/>
              <a:t>Metallic taste, anorexia nausea n </a:t>
            </a:r>
            <a:r>
              <a:rPr lang="en-US" dirty="0" err="1"/>
              <a:t>vomitting</a:t>
            </a:r>
            <a:r>
              <a:rPr lang="en-US" dirty="0"/>
              <a:t>, Hiccups, Mouth ulceration, Bleeding from GIT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  </a:t>
            </a:r>
          </a:p>
          <a:p>
            <a:pPr marL="0" indent="0">
              <a:buNone/>
            </a:pPr>
            <a:r>
              <a:rPr lang="en-US" b="1" dirty="0"/>
              <a:t>Musculoskeletal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Muscle crumps,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Loss of muscle strength,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Bone pain, Bone fractures,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Foot drop.</a:t>
            </a:r>
          </a:p>
          <a:p>
            <a:pPr>
              <a:buFont typeface="Wingdings" pitchFamily="2" charset="2"/>
              <a:buChar char="Ø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62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Assessment and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/>
          <a:lstStyle/>
          <a:p>
            <a:r>
              <a:rPr lang="en-US" dirty="0"/>
              <a:t>GFR</a:t>
            </a:r>
          </a:p>
          <a:p>
            <a:r>
              <a:rPr lang="en-US" dirty="0"/>
              <a:t>Sodium and water retention</a:t>
            </a:r>
          </a:p>
          <a:p>
            <a:r>
              <a:rPr lang="en-US" dirty="0"/>
              <a:t>Acidosis</a:t>
            </a:r>
          </a:p>
          <a:p>
            <a:r>
              <a:rPr lang="en-US" dirty="0"/>
              <a:t>Anemia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Complications</a:t>
            </a:r>
          </a:p>
          <a:p>
            <a:r>
              <a:rPr lang="en-US" dirty="0"/>
              <a:t>Hyperkalemia</a:t>
            </a:r>
          </a:p>
          <a:p>
            <a:r>
              <a:rPr lang="en-US" dirty="0"/>
              <a:t>Hypertension</a:t>
            </a:r>
          </a:p>
          <a:p>
            <a:r>
              <a:rPr lang="en-US" dirty="0"/>
              <a:t>Anemia</a:t>
            </a:r>
          </a:p>
          <a:p>
            <a:r>
              <a:rPr lang="en-US" dirty="0"/>
              <a:t>Bone disease</a:t>
            </a:r>
          </a:p>
        </p:txBody>
      </p:sp>
    </p:spTree>
    <p:extLst>
      <p:ext uri="{BB962C8B-B14F-4D97-AF65-F5344CB8AC3E}">
        <p14:creationId xmlns:p14="http://schemas.microsoft.com/office/powerpoint/2010/main" val="122638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Stages of chronic renal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endParaRPr lang="en-US" b="1" dirty="0"/>
          </a:p>
          <a:p>
            <a:r>
              <a:rPr lang="en-US" b="1" dirty="0"/>
              <a:t>Stage 1</a:t>
            </a:r>
            <a:r>
              <a:rPr lang="en-US" dirty="0"/>
              <a:t> with normal or high GFR (GFR &gt; 90 mL/min)</a:t>
            </a:r>
          </a:p>
          <a:p>
            <a:r>
              <a:rPr lang="en-US" b="1" dirty="0"/>
              <a:t>Stage 2</a:t>
            </a:r>
            <a:r>
              <a:rPr lang="en-US" dirty="0"/>
              <a:t> Mild CKD (GFR = 60-89 mL/min)</a:t>
            </a:r>
          </a:p>
          <a:p>
            <a:r>
              <a:rPr lang="en-US" b="1" dirty="0"/>
              <a:t>Stage 3A</a:t>
            </a:r>
            <a:r>
              <a:rPr lang="en-US" dirty="0"/>
              <a:t> Moderate CKD (GFR = 45-59 mL/min)</a:t>
            </a:r>
          </a:p>
          <a:p>
            <a:r>
              <a:rPr lang="en-US" b="1" dirty="0"/>
              <a:t>Stage 3B</a:t>
            </a:r>
            <a:r>
              <a:rPr lang="en-US" dirty="0"/>
              <a:t> Moderate CKD (GFR = 30-44 mL/min</a:t>
            </a:r>
          </a:p>
          <a:p>
            <a:r>
              <a:rPr lang="en-US" b="1" dirty="0"/>
              <a:t>Stage 4</a:t>
            </a:r>
            <a:r>
              <a:rPr lang="en-US" dirty="0"/>
              <a:t> Severe CKD (GFR = 15-29 mL/min)</a:t>
            </a:r>
          </a:p>
          <a:p>
            <a:r>
              <a:rPr lang="en-US" b="1" dirty="0"/>
              <a:t>Stage 5</a:t>
            </a:r>
            <a:r>
              <a:rPr lang="en-US" dirty="0"/>
              <a:t> End Stage CKD (GFR &lt;15 mL/min)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>MGT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019800"/>
          </a:xfrm>
        </p:spPr>
        <p:txBody>
          <a:bodyPr/>
          <a:lstStyle/>
          <a:p>
            <a:r>
              <a:rPr lang="en-US" dirty="0"/>
              <a:t>The goal is to maintain kidney </a:t>
            </a:r>
            <a:r>
              <a:rPr lang="en-US" dirty="0" err="1"/>
              <a:t>fn</a:t>
            </a:r>
            <a:r>
              <a:rPr lang="en-US" dirty="0"/>
              <a:t> as long as possible</a:t>
            </a:r>
          </a:p>
          <a:p>
            <a:endParaRPr lang="en-US" dirty="0"/>
          </a:p>
          <a:p>
            <a:r>
              <a:rPr lang="en-US" b="1" dirty="0"/>
              <a:t>Pharmacotherapy</a:t>
            </a:r>
          </a:p>
          <a:p>
            <a:r>
              <a:rPr lang="en-US" dirty="0"/>
              <a:t>Calcium and phosphorus binders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Calcium carbonate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Calcium Acetate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Avoid magnesium antacids to avoid toxicity</a:t>
            </a:r>
          </a:p>
        </p:txBody>
      </p:sp>
    </p:spTree>
    <p:extLst>
      <p:ext uri="{BB962C8B-B14F-4D97-AF65-F5344CB8AC3E}">
        <p14:creationId xmlns:p14="http://schemas.microsoft.com/office/powerpoint/2010/main" val="4118084977"/>
      </p:ext>
    </p:extLst>
  </p:cSld>
  <p:clrMapOvr>
    <a:masterClrMapping/>
  </p:clrMapOvr>
  <p:transition spd="slow">
    <p:pull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Anti hypertensive and cardiovascular agents</a:t>
            </a:r>
          </a:p>
          <a:p>
            <a:r>
              <a:rPr lang="en-US" dirty="0"/>
              <a:t>Intravascular </a:t>
            </a:r>
            <a:r>
              <a:rPr lang="en-US" dirty="0" err="1"/>
              <a:t>vol</a:t>
            </a:r>
            <a:r>
              <a:rPr lang="en-US" dirty="0"/>
              <a:t> control</a:t>
            </a:r>
          </a:p>
          <a:p>
            <a:r>
              <a:rPr lang="en-US" dirty="0"/>
              <a:t>Fluid restriction</a:t>
            </a:r>
          </a:p>
          <a:p>
            <a:r>
              <a:rPr lang="en-US" dirty="0"/>
              <a:t>Low sodium diet</a:t>
            </a:r>
          </a:p>
          <a:p>
            <a:r>
              <a:rPr lang="en-US" dirty="0"/>
              <a:t>Diuretic agents</a:t>
            </a:r>
          </a:p>
          <a:p>
            <a:r>
              <a:rPr lang="en-US" dirty="0"/>
              <a:t>Inotropic agents </a:t>
            </a:r>
            <a:r>
              <a:rPr lang="en-US" dirty="0" err="1"/>
              <a:t>eg</a:t>
            </a:r>
            <a:r>
              <a:rPr lang="en-US" dirty="0"/>
              <a:t> digoxin</a:t>
            </a:r>
          </a:p>
        </p:txBody>
      </p:sp>
    </p:spTree>
    <p:extLst>
      <p:ext uri="{BB962C8B-B14F-4D97-AF65-F5344CB8AC3E}">
        <p14:creationId xmlns:p14="http://schemas.microsoft.com/office/powerpoint/2010/main" val="1724700687"/>
      </p:ext>
    </p:extLst>
  </p:cSld>
  <p:clrMapOvr>
    <a:masterClrMapping/>
  </p:clrMapOvr>
  <p:transition spd="slow">
    <p:pull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/>
              <a:t>Antizeizure Agent</a:t>
            </a:r>
          </a:p>
          <a:p>
            <a:r>
              <a:rPr lang="en-US" dirty="0"/>
              <a:t>Observe for neurological abnormalities </a:t>
            </a:r>
            <a:r>
              <a:rPr lang="en-US" dirty="0" err="1"/>
              <a:t>eg</a:t>
            </a:r>
            <a:r>
              <a:rPr lang="en-US" dirty="0"/>
              <a:t> twitching, headache</a:t>
            </a:r>
          </a:p>
          <a:p>
            <a:r>
              <a:rPr lang="en-US" dirty="0"/>
              <a:t>Raise side rails</a:t>
            </a:r>
          </a:p>
          <a:p>
            <a:r>
              <a:rPr lang="en-US" dirty="0"/>
              <a:t>IV diazepam/ </a:t>
            </a:r>
            <a:r>
              <a:rPr lang="en-US" dirty="0" err="1"/>
              <a:t>Phentoin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Erythropoietin-</a:t>
            </a:r>
            <a:r>
              <a:rPr lang="en-US" dirty="0"/>
              <a:t> </a:t>
            </a:r>
            <a:r>
              <a:rPr lang="en-US" dirty="0" err="1"/>
              <a:t>Epogen</a:t>
            </a:r>
            <a:endParaRPr lang="en-US" dirty="0"/>
          </a:p>
          <a:p>
            <a:r>
              <a:rPr lang="en-US" dirty="0"/>
              <a:t>  Administered 3 times a week IV or SC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49117"/>
      </p:ext>
    </p:extLst>
  </p:cSld>
  <p:clrMapOvr>
    <a:masterClrMapping/>
  </p:clrMapOvr>
  <p:transition spd="slow">
    <p:cover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8100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Nutrition</a:t>
            </a:r>
          </a:p>
          <a:p>
            <a:r>
              <a:rPr lang="en-US" dirty="0"/>
              <a:t>Careful regulation of protein intake, fluid intake and potassium</a:t>
            </a:r>
          </a:p>
          <a:p>
            <a:r>
              <a:rPr lang="en-US" dirty="0"/>
              <a:t>Adequate caloric intake and vitamin supplements</a:t>
            </a:r>
          </a:p>
          <a:p>
            <a:r>
              <a:rPr lang="en-US" dirty="0"/>
              <a:t>Eliminate potassium containing foods</a:t>
            </a:r>
          </a:p>
          <a:p>
            <a:r>
              <a:rPr lang="en-US" dirty="0" err="1"/>
              <a:t>Kayexalate</a:t>
            </a:r>
            <a:r>
              <a:rPr lang="en-US" dirty="0"/>
              <a:t> for severe hyperkalemia</a:t>
            </a:r>
          </a:p>
          <a:p>
            <a:endParaRPr lang="en-US" dirty="0"/>
          </a:p>
          <a:p>
            <a:r>
              <a:rPr lang="en-US" b="1" dirty="0"/>
              <a:t>Dialysis – </a:t>
            </a:r>
            <a:r>
              <a:rPr lang="en-US" dirty="0"/>
              <a:t>Hemodialysis </a:t>
            </a:r>
          </a:p>
          <a:p>
            <a:r>
              <a:rPr lang="en-US" dirty="0" err="1"/>
              <a:t>Peritonial</a:t>
            </a:r>
            <a:r>
              <a:rPr lang="en-US" dirty="0"/>
              <a:t> dialysis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371735"/>
      </p:ext>
    </p:extLst>
  </p:cSld>
  <p:clrMapOvr>
    <a:masterClrMapping/>
  </p:clrMapOvr>
  <p:transition spd="slow">
    <p:cover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Nursing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/>
              <a:t>Asses fluid status</a:t>
            </a:r>
          </a:p>
          <a:p>
            <a:r>
              <a:rPr lang="en-US" dirty="0"/>
              <a:t>Identify potential source for imbalance</a:t>
            </a:r>
          </a:p>
          <a:p>
            <a:r>
              <a:rPr lang="en-US" dirty="0"/>
              <a:t>Implement the dietary program</a:t>
            </a:r>
          </a:p>
          <a:p>
            <a:r>
              <a:rPr lang="en-US" dirty="0"/>
              <a:t>Psychological support</a:t>
            </a:r>
          </a:p>
          <a:p>
            <a:r>
              <a:rPr lang="en-US" dirty="0"/>
              <a:t>Provide explanation and information on the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7226"/>
      </p:ext>
    </p:extLst>
  </p:cSld>
  <p:clrMapOvr>
    <a:masterClrMapping/>
  </p:clrMapOvr>
  <p:transition spd="slow">
    <p:cover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Helps the body to perform the </a:t>
            </a:r>
            <a:r>
              <a:rPr lang="en-US" dirty="0" err="1"/>
              <a:t>fns</a:t>
            </a:r>
            <a:r>
              <a:rPr lang="en-US" dirty="0"/>
              <a:t> of the failing kidneys. </a:t>
            </a:r>
          </a:p>
          <a:p>
            <a:endParaRPr lang="en-US" dirty="0"/>
          </a:p>
          <a:p>
            <a:r>
              <a:rPr lang="en-US" dirty="0"/>
              <a:t>Dialysis is the mechanical process of removing nitrogenous wastes from blood by imitating the function of nephron</a:t>
            </a:r>
          </a:p>
          <a:p>
            <a:pPr>
              <a:buNone/>
            </a:pPr>
            <a:r>
              <a:rPr lang="en-GB" b="1" dirty="0"/>
              <a:t>Definition</a:t>
            </a:r>
          </a:p>
          <a:p>
            <a:r>
              <a:rPr lang="en-GB" dirty="0"/>
              <a:t>Artificial process that partially replaces renal function</a:t>
            </a:r>
          </a:p>
          <a:p>
            <a:r>
              <a:rPr lang="en-GB" dirty="0"/>
              <a:t>Removes waste products from blood by diffusion (toxin clearance)</a:t>
            </a:r>
          </a:p>
          <a:p>
            <a:r>
              <a:rPr lang="en-GB" dirty="0"/>
              <a:t>Removes excess water by ultrafiltration (maintenance of fluid balance)</a:t>
            </a:r>
          </a:p>
          <a:p>
            <a:r>
              <a:rPr lang="en-GB" dirty="0"/>
              <a:t>Wastes and water pass into a special liquid – dialysis fluid or dialysate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5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THE KIDNEYS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b="1" dirty="0"/>
              <a:t>Regulation of</a:t>
            </a:r>
            <a:r>
              <a:rPr lang="en-US" dirty="0"/>
              <a:t> :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/>
              <a:t>-water and electrolyte balance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/>
              <a:t>-body fluids </a:t>
            </a:r>
            <a:r>
              <a:rPr lang="en-US" dirty="0" err="1"/>
              <a:t>osmolarity</a:t>
            </a:r>
            <a:r>
              <a:rPr lang="en-US" dirty="0"/>
              <a:t> and electrolyte concentration.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/>
              <a:t>-acid-base balance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/>
              <a:t>-Excretion of metabolic waste products and foreign chemicals.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/>
              <a:t>-Regulation of arterial pressure.</a:t>
            </a: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dirty="0"/>
              <a:t>-Secretion of hormones (e.g. </a:t>
            </a:r>
            <a:r>
              <a:rPr lang="en-US" dirty="0" err="1"/>
              <a:t>erythropoietin,renin</a:t>
            </a:r>
            <a:r>
              <a:rPr lang="en-US" dirty="0"/>
              <a:t>, 1,25-Dihydrocholecaciferol ,)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8087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There are two types of dialysis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Hemodialysis uses a machine. (Artificial kidney). </a:t>
            </a:r>
          </a:p>
          <a:p>
            <a:r>
              <a:rPr lang="en-US" dirty="0"/>
              <a:t> Usually done 3 times a week  with treatment duration of 3-4 hours.</a:t>
            </a:r>
          </a:p>
          <a:p>
            <a:pPr marL="0" indent="0">
              <a:buNone/>
            </a:pPr>
            <a:r>
              <a:rPr lang="en-US" dirty="0"/>
              <a:t>2. Peritoneal dialysis uses the lining of the abdomen, the peritoneal membrane, to filter the blood.</a:t>
            </a:r>
          </a:p>
          <a:p>
            <a:r>
              <a:rPr lang="en-US" dirty="0"/>
              <a:t> Both types filter blood to rid of harmful wastes, extra salt, and water.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03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Hemodialysis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/>
              <a:t>Hemodialysis is the most common method used to treat advanced and permanent kidney failure.</a:t>
            </a:r>
          </a:p>
          <a:p>
            <a:r>
              <a:rPr lang="en-US" dirty="0"/>
              <a:t>The blood is allowed to flow, a few </a:t>
            </a:r>
            <a:r>
              <a:rPr lang="en-US" dirty="0" err="1"/>
              <a:t>mls</a:t>
            </a:r>
            <a:r>
              <a:rPr lang="en-US" dirty="0"/>
              <a:t> at a time, through a special filter that removes wastes and extra fluids. </a:t>
            </a:r>
          </a:p>
          <a:p>
            <a:r>
              <a:rPr lang="en-US" dirty="0"/>
              <a:t>The objective is to extract toxic nitrogenous  substances from blood and remove excess water.</a:t>
            </a:r>
          </a:p>
          <a:p>
            <a:r>
              <a:rPr lang="en-US" dirty="0"/>
              <a:t>The clean blood is then returned to the body.</a:t>
            </a:r>
          </a:p>
        </p:txBody>
      </p:sp>
    </p:spTree>
    <p:extLst>
      <p:ext uri="{BB962C8B-B14F-4D97-AF65-F5344CB8AC3E}">
        <p14:creationId xmlns:p14="http://schemas.microsoft.com/office/powerpoint/2010/main" val="19645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Removing the harmful wastes and extra salt and fluids helps control the blood pressure and keep the proper balance of chemicals like potassium and sodium in the body.</a:t>
            </a:r>
          </a:p>
          <a:p>
            <a:endParaRPr lang="en-US" dirty="0"/>
          </a:p>
          <a:p>
            <a:r>
              <a:rPr lang="en-US" dirty="0"/>
              <a:t>The blood passes to the dialysis machine, through a filter, and back to the patient.</a:t>
            </a:r>
          </a:p>
          <a:p>
            <a:endParaRPr lang="en-US" dirty="0"/>
          </a:p>
          <a:p>
            <a:r>
              <a:rPr lang="en-US" dirty="0"/>
              <a:t> In the dialysis machine, a solution on the other side of the filter receives the waste products from the patient.</a:t>
            </a:r>
          </a:p>
        </p:txBody>
      </p:sp>
    </p:spTree>
    <p:extLst>
      <p:ext uri="{BB962C8B-B14F-4D97-AF65-F5344CB8AC3E}">
        <p14:creationId xmlns:p14="http://schemas.microsoft.com/office/powerpoint/2010/main" val="1750522290"/>
      </p:ext>
    </p:extLst>
  </p:cSld>
  <p:clrMapOvr>
    <a:masterClrMapping/>
  </p:clrMapOvr>
  <p:transition spd="slow">
    <p:push dir="u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5867400"/>
          </a:xfrm>
        </p:spPr>
        <p:txBody>
          <a:bodyPr/>
          <a:lstStyle/>
          <a:p>
            <a:r>
              <a:rPr lang="en-US" dirty="0"/>
              <a:t>This is therapy involving separation of smaller (diffusible) particles from larger (non diffusible) particles in the blood through a semipermeable membrane </a:t>
            </a:r>
          </a:p>
          <a:p>
            <a:r>
              <a:rPr lang="en-US" dirty="0"/>
              <a:t>Usually employed when a patient’s kidneys fail to remove these particles from blood.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49952"/>
      </p:ext>
    </p:extLst>
  </p:cSld>
  <p:clrMapOvr>
    <a:masterClrMapping/>
  </p:clrMapOvr>
  <p:transition spd="slow">
    <p:push dir="u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10" descr="hemodialysis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"/>
            <a:ext cx="8001000" cy="579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765740"/>
      </p:ext>
    </p:extLst>
  </p:cSld>
  <p:clrMapOvr>
    <a:masterClrMapping/>
  </p:clrMapOvr>
  <p:transition spd="slow">
    <p:push dir="u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5" descr="KidneyFlo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685800"/>
            <a:ext cx="8915400" cy="6400800"/>
          </a:xfrm>
          <a:noFill/>
        </p:spPr>
      </p:pic>
    </p:spTree>
    <p:extLst>
      <p:ext uri="{BB962C8B-B14F-4D97-AF65-F5344CB8AC3E}">
        <p14:creationId xmlns:p14="http://schemas.microsoft.com/office/powerpoint/2010/main" val="2204695979"/>
      </p:ext>
    </p:extLst>
  </p:cSld>
  <p:clrMapOvr>
    <a:masterClrMapping/>
  </p:clrMapOvr>
  <p:transition spd="slow">
    <p:push dir="u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Hemodialysis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620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427463"/>
      </p:ext>
    </p:extLst>
  </p:cSld>
  <p:clrMapOvr>
    <a:masterClrMapping/>
  </p:clrMapOvr>
  <p:transition spd="slow">
    <p:push dir="u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/>
              <a:t>Principles of  Hemodialysis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 principles of HD are based on the passive transfer of toxins, which is accomplished by diffusion. </a:t>
            </a:r>
          </a:p>
          <a:p>
            <a:pPr>
              <a:lnSpc>
                <a:spcPct val="90000"/>
              </a:lnSpc>
            </a:pPr>
            <a:r>
              <a:rPr lang="en-US" dirty="0"/>
              <a:t>When HD is initiated, blood and dialysate flow in opposite directions from their respective sides of an enclosed semi permeable membrane.  </a:t>
            </a:r>
          </a:p>
          <a:p>
            <a:pPr>
              <a:lnSpc>
                <a:spcPct val="90000"/>
              </a:lnSpc>
            </a:pPr>
            <a:r>
              <a:rPr lang="en-US" dirty="0"/>
              <a:t>The dialysate is a balanced mix of electrolytes and water that closely resembles human plasma. </a:t>
            </a:r>
          </a:p>
          <a:p>
            <a:pPr>
              <a:lnSpc>
                <a:spcPct val="90000"/>
              </a:lnSpc>
            </a:pPr>
            <a:r>
              <a:rPr lang="en-US" dirty="0"/>
              <a:t> On the other side of the membrane is the client’s blood, which contains metabolic waste products, excess water, and excess electrolytes.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720356"/>
      </p:ext>
    </p:extLst>
  </p:cSld>
  <p:clrMapOvr>
    <a:masterClrMapping/>
  </p:clrMapOvr>
  <p:transition spd="slow">
    <p:push dir="u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400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During HD, the waste products move from the blood into the dialysate because of the difference in their concentrations (diffusion).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 Excess water is also removed from the blood into the dialysate (osmosis). 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Electrolytes can move in either direction, as needed, and take some fluid with them. 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Potassium and sodium typically move out of the plasma. </a:t>
            </a:r>
          </a:p>
        </p:txBody>
      </p:sp>
    </p:spTree>
    <p:extLst>
      <p:ext uri="{BB962C8B-B14F-4D97-AF65-F5344CB8AC3E}">
        <p14:creationId xmlns:p14="http://schemas.microsoft.com/office/powerpoint/2010/main" val="2716195242"/>
      </p:ext>
    </p:extLst>
  </p:cSld>
  <p:clrMapOvr>
    <a:masterClrMapping/>
  </p:clrMapOvr>
  <p:transition spd="slow">
    <p:wip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 This process continues as the blood and the dialysate are circulated past the membrane for a preset length of time.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Duration and frequency of HD </a:t>
            </a:r>
            <a:r>
              <a:rPr lang="en-US" dirty="0" err="1"/>
              <a:t>tx</a:t>
            </a:r>
            <a:r>
              <a:rPr lang="en-US" dirty="0"/>
              <a:t> depend on the </a:t>
            </a:r>
            <a:r>
              <a:rPr lang="en-US" dirty="0" err="1"/>
              <a:t>amt</a:t>
            </a:r>
            <a:r>
              <a:rPr lang="en-US" dirty="0"/>
              <a:t> of metabolic waste to be cleared, and the </a:t>
            </a:r>
            <a:r>
              <a:rPr lang="en-US" dirty="0" err="1"/>
              <a:t>amt</a:t>
            </a:r>
            <a:r>
              <a:rPr lang="en-US" dirty="0"/>
              <a:t> of fluid to be removed.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6958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Nephron.</a:t>
            </a: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40" y="1392160"/>
            <a:ext cx="5490460" cy="508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47017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Sites of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Internal Jugular Vein</a:t>
            </a:r>
          </a:p>
          <a:p>
            <a:r>
              <a:rPr lang="en-US" dirty="0"/>
              <a:t>Primary site of choice due to lower associated risk of complication and simplicity of catheter insertion. </a:t>
            </a:r>
          </a:p>
          <a:p>
            <a:r>
              <a:rPr lang="en-US" b="1" dirty="0"/>
              <a:t>Femoral Vein</a:t>
            </a:r>
          </a:p>
          <a:p>
            <a:r>
              <a:rPr lang="en-US" dirty="0"/>
              <a:t>Patient immobilized, the femoral vein is optimal and constitutes the easiest site for insertion. </a:t>
            </a:r>
          </a:p>
          <a:p>
            <a:r>
              <a:rPr lang="en-US" b="1" dirty="0" err="1"/>
              <a:t>Subclavian</a:t>
            </a:r>
            <a:r>
              <a:rPr lang="en-US" b="1" dirty="0"/>
              <a:t> Vein</a:t>
            </a:r>
          </a:p>
          <a:p>
            <a:r>
              <a:rPr lang="en-US" dirty="0"/>
              <a:t>The least preferred site given its higher risk of </a:t>
            </a:r>
            <a:r>
              <a:rPr lang="en-US" dirty="0" err="1"/>
              <a:t>pneumo</a:t>
            </a:r>
            <a:r>
              <a:rPr lang="en-US" dirty="0"/>
              <a:t>/</a:t>
            </a:r>
            <a:r>
              <a:rPr lang="en-US" dirty="0" err="1"/>
              <a:t>hemothorax</a:t>
            </a:r>
            <a:r>
              <a:rPr lang="en-US" dirty="0"/>
              <a:t> and its association with central venous stenosis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6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Vascular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Arteriovenous</a:t>
            </a:r>
            <a:r>
              <a:rPr lang="en-US" dirty="0"/>
              <a:t> fistula</a:t>
            </a:r>
          </a:p>
          <a:p>
            <a:r>
              <a:rPr lang="en-US" dirty="0" err="1"/>
              <a:t>Arteriovenous</a:t>
            </a:r>
            <a:r>
              <a:rPr lang="en-US" dirty="0"/>
              <a:t> shunt</a:t>
            </a:r>
          </a:p>
          <a:p>
            <a:r>
              <a:rPr lang="en-US" dirty="0" err="1"/>
              <a:t>Arteriovenous</a:t>
            </a:r>
            <a:r>
              <a:rPr lang="en-US" dirty="0"/>
              <a:t> graft</a:t>
            </a:r>
          </a:p>
          <a:p>
            <a:r>
              <a:rPr lang="en-US" dirty="0" err="1"/>
              <a:t>Subclavian</a:t>
            </a:r>
            <a:r>
              <a:rPr lang="en-US" dirty="0"/>
              <a:t> vein catheterization</a:t>
            </a:r>
          </a:p>
          <a:p>
            <a:r>
              <a:rPr lang="en-US" dirty="0"/>
              <a:t>Femoral vein catheterization</a:t>
            </a:r>
          </a:p>
        </p:txBody>
      </p:sp>
    </p:spTree>
    <p:extLst>
      <p:ext uri="{BB962C8B-B14F-4D97-AF65-F5344CB8AC3E}">
        <p14:creationId xmlns:p14="http://schemas.microsoft.com/office/powerpoint/2010/main" val="316708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Illustration of AV fistula for hemodialy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6781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59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0"/>
            <a:ext cx="8229600" cy="762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4" name="Picture 5" descr="Illustration of AV graft for hemodialysi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772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51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Intratherapy</a:t>
            </a:r>
            <a:r>
              <a:rPr lang="en-US" dirty="0"/>
              <a:t> Monitoring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b="1" dirty="0"/>
              <a:t>Blood pressure	</a:t>
            </a:r>
            <a:endParaRPr lang="en-US" sz="2400" dirty="0"/>
          </a:p>
          <a:p>
            <a:pPr lvl="1"/>
            <a:r>
              <a:rPr lang="en-US" sz="2400" b="1" dirty="0"/>
              <a:t>Patency of circuit</a:t>
            </a:r>
            <a:endParaRPr lang="en-US" sz="2400" dirty="0"/>
          </a:p>
          <a:p>
            <a:pPr lvl="1"/>
            <a:r>
              <a:rPr lang="en-US" sz="2400" b="1" dirty="0"/>
              <a:t>Hemodynamic stability</a:t>
            </a:r>
            <a:endParaRPr lang="en-US" sz="2400" dirty="0"/>
          </a:p>
          <a:p>
            <a:pPr lvl="1"/>
            <a:r>
              <a:rPr lang="en-US" sz="2400" b="1" dirty="0"/>
              <a:t>Level of consciousness</a:t>
            </a:r>
            <a:endParaRPr lang="en-US" sz="2400" dirty="0"/>
          </a:p>
          <a:p>
            <a:pPr lvl="1"/>
            <a:r>
              <a:rPr lang="en-US" sz="2400" b="1" dirty="0"/>
              <a:t>Acid/base balance</a:t>
            </a:r>
            <a:endParaRPr lang="en-US" sz="2400" dirty="0"/>
          </a:p>
          <a:p>
            <a:pPr lvl="1"/>
            <a:r>
              <a:rPr lang="en-US" sz="2400" b="1" dirty="0"/>
              <a:t>Electrolyte balance</a:t>
            </a:r>
            <a:endParaRPr lang="en-US" sz="2400" dirty="0"/>
          </a:p>
          <a:p>
            <a:pPr lvl="1"/>
            <a:r>
              <a:rPr lang="en-US" sz="2400" b="1" dirty="0"/>
              <a:t>Hematological status</a:t>
            </a:r>
            <a:endParaRPr lang="en-US" sz="2400" dirty="0"/>
          </a:p>
          <a:p>
            <a:pPr lvl="1"/>
            <a:r>
              <a:rPr lang="en-US" sz="2400" b="1" dirty="0"/>
              <a:t>Infection</a:t>
            </a:r>
            <a:endParaRPr lang="en-US" sz="2400" dirty="0"/>
          </a:p>
          <a:p>
            <a:pPr lvl="1"/>
            <a:r>
              <a:rPr lang="en-US" sz="2400" b="1" dirty="0"/>
              <a:t>Nutritional status</a:t>
            </a:r>
            <a:endParaRPr lang="en-US" sz="2400" dirty="0"/>
          </a:p>
          <a:p>
            <a:pPr lvl="1"/>
            <a:r>
              <a:rPr lang="en-US" sz="2400" b="1" dirty="0"/>
              <a:t>Air embolus</a:t>
            </a:r>
          </a:p>
        </p:txBody>
      </p:sp>
    </p:spTree>
    <p:extLst>
      <p:ext uri="{BB962C8B-B14F-4D97-AF65-F5344CB8AC3E}">
        <p14:creationId xmlns:p14="http://schemas.microsoft.com/office/powerpoint/2010/main" val="2521808164"/>
      </p:ext>
    </p:extLst>
  </p:cSld>
  <p:clrMapOvr>
    <a:masterClrMapping/>
  </p:clrMapOvr>
  <p:transition spd="slow">
    <p:cover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</a:t>
            </a:r>
            <a:r>
              <a:rPr lang="en-US" dirty="0"/>
              <a:t>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Ø"/>
            </a:pPr>
            <a:r>
              <a:rPr lang="en-US" dirty="0"/>
              <a:t>Blood flow rate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Ultrafiltration flow rate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Dialysate/replacement flow rate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Alarms and responses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Color of </a:t>
            </a:r>
            <a:r>
              <a:rPr lang="en-US" dirty="0" err="1"/>
              <a:t>ultrafiltrate</a:t>
            </a:r>
            <a:r>
              <a:rPr lang="en-US" dirty="0"/>
              <a:t>/filter blood leak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18674"/>
      </p:ext>
    </p:extLst>
  </p:cSld>
  <p:clrMapOvr>
    <a:masterClrMapping/>
  </p:clrMapOvr>
  <p:transition spd="slow">
    <p:cover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Care of venous access site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Notifying doctor of any signs of infection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To avoid any pressure or procedure on the arm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Avoid showering or swimming several hours after procedure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Exercises on the arm to promote circulation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If performing dialysis at home then reinforce the teaching of the procedure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en-US" sz="2800" kern="0" dirty="0">
                <a:solidFill>
                  <a:srgbClr val="000000"/>
                </a:solidFill>
                <a:latin typeface="Arial"/>
                <a:cs typeface="Arial"/>
              </a:rPr>
              <a:t>Link him/her to patient support Centre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lang="en-US" sz="2800" kern="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7856270"/>
      </p:ext>
    </p:extLst>
  </p:cSld>
  <p:clrMapOvr>
    <a:masterClrMapping/>
  </p:clrMapOvr>
  <p:transition spd="slow">
    <p:cover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Complications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Anemia</a:t>
            </a:r>
          </a:p>
          <a:p>
            <a:r>
              <a:rPr lang="en-US" dirty="0"/>
              <a:t>Gastric ulcers</a:t>
            </a:r>
          </a:p>
          <a:p>
            <a:r>
              <a:rPr lang="en-US" dirty="0"/>
              <a:t>Vomiting</a:t>
            </a:r>
          </a:p>
          <a:p>
            <a:r>
              <a:rPr lang="en-US" dirty="0"/>
              <a:t>Worsening calcium metabolism</a:t>
            </a:r>
          </a:p>
        </p:txBody>
      </p:sp>
    </p:spTree>
    <p:extLst>
      <p:ext uri="{BB962C8B-B14F-4D97-AF65-F5344CB8AC3E}">
        <p14:creationId xmlns:p14="http://schemas.microsoft.com/office/powerpoint/2010/main" val="3228838684"/>
      </p:ext>
    </p:extLst>
  </p:cSld>
  <p:clrMapOvr>
    <a:masterClrMapping/>
  </p:clrMapOvr>
  <p:transition spd="slow">
    <p:pull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/>
              <a:t>Air embolism</a:t>
            </a:r>
          </a:p>
          <a:p>
            <a:pPr>
              <a:lnSpc>
                <a:spcPct val="80000"/>
              </a:lnSpc>
            </a:pPr>
            <a:r>
              <a:rPr lang="en-US" dirty="0"/>
              <a:t>Excessive bleeding</a:t>
            </a:r>
          </a:p>
          <a:p>
            <a:pPr>
              <a:lnSpc>
                <a:spcPct val="80000"/>
              </a:lnSpc>
            </a:pPr>
            <a:r>
              <a:rPr lang="en-US" dirty="0"/>
              <a:t>Infections- hepatitis, HIV</a:t>
            </a:r>
          </a:p>
          <a:p>
            <a:pPr>
              <a:lnSpc>
                <a:spcPct val="80000"/>
              </a:lnSpc>
            </a:pPr>
            <a:r>
              <a:rPr lang="en-US" dirty="0"/>
              <a:t>Hypotension </a:t>
            </a:r>
          </a:p>
          <a:p>
            <a:pPr>
              <a:lnSpc>
                <a:spcPct val="80000"/>
              </a:lnSpc>
            </a:pPr>
            <a:r>
              <a:rPr lang="en-US" dirty="0"/>
              <a:t>Headache</a:t>
            </a:r>
          </a:p>
          <a:p>
            <a:pPr>
              <a:lnSpc>
                <a:spcPct val="80000"/>
              </a:lnSpc>
            </a:pPr>
            <a:r>
              <a:rPr lang="en-US" dirty="0"/>
              <a:t>Nausea and vomiting</a:t>
            </a:r>
          </a:p>
          <a:p>
            <a:pPr>
              <a:lnSpc>
                <a:spcPct val="80000"/>
              </a:lnSpc>
            </a:pPr>
            <a:r>
              <a:rPr lang="en-US" dirty="0"/>
              <a:t>Malaise </a:t>
            </a:r>
          </a:p>
          <a:p>
            <a:pPr>
              <a:lnSpc>
                <a:spcPct val="80000"/>
              </a:lnSpc>
            </a:pPr>
            <a:r>
              <a:rPr lang="en-US" dirty="0"/>
              <a:t>Dizziness</a:t>
            </a:r>
          </a:p>
          <a:p>
            <a:pPr>
              <a:lnSpc>
                <a:spcPct val="80000"/>
              </a:lnSpc>
            </a:pPr>
            <a:r>
              <a:rPr lang="en-US" dirty="0"/>
              <a:t>Fever </a:t>
            </a:r>
          </a:p>
          <a:p>
            <a:pPr>
              <a:lnSpc>
                <a:spcPct val="80000"/>
              </a:lnSpc>
            </a:pPr>
            <a:r>
              <a:rPr lang="en-US" dirty="0"/>
              <a:t>Muscle cramps</a:t>
            </a:r>
          </a:p>
          <a:p>
            <a:pPr>
              <a:lnSpc>
                <a:spcPct val="80000"/>
              </a:lnSpc>
            </a:pPr>
            <a:r>
              <a:rPr lang="en-US" dirty="0"/>
              <a:t>Chronic anemia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350084"/>
      </p:ext>
    </p:extLst>
  </p:cSld>
  <p:clrMapOvr>
    <a:masterClrMapping/>
  </p:clrMapOvr>
  <p:transition spd="slow">
    <p:pull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       </a:t>
            </a:r>
            <a:r>
              <a:rPr lang="en-US" dirty="0">
                <a:latin typeface="Algerian" pitchFamily="82" charset="0"/>
              </a:rPr>
              <a:t>Break…………  ??? </a:t>
            </a:r>
          </a:p>
        </p:txBody>
      </p:sp>
    </p:spTree>
    <p:extLst>
      <p:ext uri="{BB962C8B-B14F-4D97-AF65-F5344CB8AC3E}">
        <p14:creationId xmlns:p14="http://schemas.microsoft.com/office/powerpoint/2010/main" val="138786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/>
              <a:t>The nephron &amp; Urine formation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9144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859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Peritoneal dialysis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32460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Uses the patients own body tissues inside of the belly (abdominal cavity) to act as the filter.</a:t>
            </a:r>
          </a:p>
          <a:p>
            <a:r>
              <a:rPr lang="en-US" dirty="0"/>
              <a:t>A special fluid is flushed into the abdominal cavity and washes around the intestines. </a:t>
            </a:r>
          </a:p>
          <a:p>
            <a:r>
              <a:rPr lang="en-US" dirty="0"/>
              <a:t>The intestinal walls act as a filter between this fluid and the blood stream. </a:t>
            </a:r>
          </a:p>
          <a:p>
            <a:r>
              <a:rPr lang="en-US" dirty="0"/>
              <a:t>By using different types of solutions, waste products and excess water can be removed from the body through this process.</a:t>
            </a:r>
          </a:p>
        </p:txBody>
      </p:sp>
    </p:spTree>
    <p:extLst>
      <p:ext uri="{BB962C8B-B14F-4D97-AF65-F5344CB8AC3E}">
        <p14:creationId xmlns:p14="http://schemas.microsoft.com/office/powerpoint/2010/main" val="38973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patient's responsibility is maintaining a clean surface on the abdomen, where treatment is administered, in order to prevent infection.</a:t>
            </a:r>
          </a:p>
        </p:txBody>
      </p:sp>
    </p:spTree>
    <p:extLst>
      <p:ext uri="{BB962C8B-B14F-4D97-AF65-F5344CB8AC3E}">
        <p14:creationId xmlns:p14="http://schemas.microsoft.com/office/powerpoint/2010/main" val="418912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Uses natural membrane (peritoneum) for dialysis</a:t>
            </a:r>
          </a:p>
          <a:p>
            <a:r>
              <a:rPr lang="en-GB" dirty="0"/>
              <a:t>Access is by PD catheter, a soft plastic tube </a:t>
            </a:r>
          </a:p>
          <a:p>
            <a:r>
              <a:rPr lang="en-GB" dirty="0"/>
              <a:t>Suitability</a:t>
            </a:r>
          </a:p>
          <a:p>
            <a:pPr lvl="1"/>
            <a:r>
              <a:rPr lang="en-GB" dirty="0"/>
              <a:t>Excludes patients with prior peritoneal scarring e.g. peritonitis, laparotomy</a:t>
            </a:r>
          </a:p>
          <a:p>
            <a:pPr lvl="1"/>
            <a:r>
              <a:rPr lang="en-GB" dirty="0"/>
              <a:t>Excludes patients unable to care for self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688873"/>
      </p:ext>
    </p:extLst>
  </p:cSld>
  <p:clrMapOvr>
    <a:masterClrMapping/>
  </p:clrMapOvr>
  <p:transition spd="slow">
    <p:randomBar dir="vert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a type of dialysis whereby a sterile solution containing minerals and glucose is run through a tube into the peritoneal cavity, where peritoneal membrane acts as a semi permeable membrane 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82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3246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26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609600"/>
            <a:ext cx="7543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6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086600" cy="426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41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3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868363" lvl="1" indent="-282575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/>
              <a:t>The dialysate is  left for a period of  time  to absorb waste products, then its drained out through the tube and discarded.</a:t>
            </a:r>
          </a:p>
          <a:p>
            <a:pPr marL="868363" lvl="1" indent="-282575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/>
              <a:t>10 minutes for dialysate to run in, 30 minutes dwell time , and 20 minutes for dialysate to run out.</a:t>
            </a:r>
          </a:p>
        </p:txBody>
      </p:sp>
    </p:spTree>
    <p:extLst>
      <p:ext uri="{BB962C8B-B14F-4D97-AF65-F5344CB8AC3E}">
        <p14:creationId xmlns:p14="http://schemas.microsoft.com/office/powerpoint/2010/main" val="213081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2600" b="1" i="1" u="sng" dirty="0"/>
              <a:t>Principles of peritoneal dialysis</a:t>
            </a:r>
            <a:br>
              <a:rPr lang="en-US" sz="2600" b="1" i="1" u="sng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868363" lvl="1" indent="-282575">
              <a:lnSpc>
                <a:spcPct val="90000"/>
              </a:lnSpc>
              <a:buFont typeface="Wingdings" pitchFamily="2" charset="2"/>
              <a:buChar char="Ø"/>
            </a:pPr>
            <a:endParaRPr lang="en-US" sz="2600" dirty="0"/>
          </a:p>
          <a:p>
            <a:pPr marL="868363" lvl="1" indent="-282575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/>
              <a:t>Ultrafiltration occurs via diffusion and osmosis. dialysis solution contains high concentration of glucose and the resulting osmotic pressure causes fluid to move from the blood into the dialysate and as a result more fluid is drained than was installed.</a:t>
            </a:r>
          </a:p>
          <a:p>
            <a:pPr marL="585788" lvl="1" indent="0">
              <a:lnSpc>
                <a:spcPct val="90000"/>
              </a:lnSpc>
              <a:buNone/>
            </a:pPr>
            <a:endParaRPr lang="en-US" sz="2600" dirty="0"/>
          </a:p>
          <a:p>
            <a:pPr marL="868363" lvl="1" indent="-282575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600" dirty="0"/>
              <a:t>Peritoneal dialysis is less efficient than hemodialysis, but because its carried out for a longer period of time the net effects in terms of removal of waste products are similar to hemodialysis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PD can be carried out at home by the patient, and it can be done while travelling with a minimum of specialized equipment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6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4081</TotalTime>
  <Words>6135</Words>
  <Application>Microsoft Office PowerPoint</Application>
  <PresentationFormat>On-screen Show (4:3)</PresentationFormat>
  <Paragraphs>1020</Paragraphs>
  <Slides>179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179</vt:i4>
      </vt:variant>
    </vt:vector>
  </HeadingPairs>
  <TitlesOfParts>
    <vt:vector size="180" baseType="lpstr">
      <vt:lpstr>Office Theme</vt:lpstr>
      <vt:lpstr>RENAL AND GENITAL_URINARY DISEASES</vt:lpstr>
      <vt:lpstr>The structure of the kidneys</vt:lpstr>
      <vt:lpstr>FUNCTIONAL ANATOMY.</vt:lpstr>
      <vt:lpstr>PowerPoint Presentation</vt:lpstr>
      <vt:lpstr>FUNCTIONAL ANATOMY.</vt:lpstr>
      <vt:lpstr>PowerPoint Presentation</vt:lpstr>
      <vt:lpstr>FUNCTIONS OF THE KIDNEYS</vt:lpstr>
      <vt:lpstr>The Nephron.</vt:lpstr>
      <vt:lpstr>The nephron &amp; Urine formation</vt:lpstr>
      <vt:lpstr> Sphincter Muscles on Bladder </vt:lpstr>
      <vt:lpstr>The Urethra</vt:lpstr>
      <vt:lpstr>PowerPoint Presentation</vt:lpstr>
      <vt:lpstr>PowerPoint Presentation</vt:lpstr>
      <vt:lpstr> Investigative procedures </vt:lpstr>
      <vt:lpstr>Intravenous urography.</vt:lpstr>
      <vt:lpstr> Urethrography </vt:lpstr>
      <vt:lpstr> Cystogram </vt:lpstr>
      <vt:lpstr> Cystoscopy </vt:lpstr>
      <vt:lpstr> Urine analysis </vt:lpstr>
      <vt:lpstr>Renal biopsy and scan </vt:lpstr>
      <vt:lpstr>PowerPoint Presentation</vt:lpstr>
      <vt:lpstr>Renal function tests</vt:lpstr>
      <vt:lpstr>PowerPoint Presentation</vt:lpstr>
      <vt:lpstr>Conditions</vt:lpstr>
      <vt:lpstr>PYELONEPHRITIS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RENAL FAILURE</vt:lpstr>
      <vt:lpstr>PowerPoint Presentation</vt:lpstr>
      <vt:lpstr>PowerPoint Presentation</vt:lpstr>
      <vt:lpstr>PowerPoint Presentation</vt:lpstr>
      <vt:lpstr>PowerPoint Presentation</vt:lpstr>
      <vt:lpstr>Pathophysiology </vt:lpstr>
      <vt:lpstr>Types of ARF</vt:lpstr>
      <vt:lpstr>PowerPoint Presentation</vt:lpstr>
      <vt:lpstr>Specific caused of ARF</vt:lpstr>
      <vt:lpstr>Intrarenal (intrinsic) failure</vt:lpstr>
      <vt:lpstr>Post renal   failure</vt:lpstr>
      <vt:lpstr>Phases of Acute Renal Failure</vt:lpstr>
      <vt:lpstr>PowerPoint Presentation</vt:lpstr>
      <vt:lpstr>PowerPoint Presentation</vt:lpstr>
      <vt:lpstr>Clinical manifestation</vt:lpstr>
      <vt:lpstr>Assessment &amp; dx</vt:lpstr>
      <vt:lpstr>PowerPoint Presentation</vt:lpstr>
      <vt:lpstr>MNX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Clinical Manifestations</vt:lpstr>
      <vt:lpstr>PowerPoint Presentation</vt:lpstr>
      <vt:lpstr>PowerPoint Presentation</vt:lpstr>
      <vt:lpstr>PowerPoint Presentation</vt:lpstr>
      <vt:lpstr>Assessment and diagnosis</vt:lpstr>
      <vt:lpstr>Stages of chronic renal failure</vt:lpstr>
      <vt:lpstr>MGT</vt:lpstr>
      <vt:lpstr>PowerPoint Presentation</vt:lpstr>
      <vt:lpstr>PowerPoint Presentation</vt:lpstr>
      <vt:lpstr>PowerPoint Presentation</vt:lpstr>
      <vt:lpstr>Nursing management</vt:lpstr>
      <vt:lpstr>DIALYSIS</vt:lpstr>
      <vt:lpstr>PowerPoint Presentation</vt:lpstr>
      <vt:lpstr>Hemodialysis</vt:lpstr>
      <vt:lpstr>PowerPoint Presentation</vt:lpstr>
      <vt:lpstr>PowerPoint Presentation</vt:lpstr>
      <vt:lpstr>PowerPoint Presentation</vt:lpstr>
      <vt:lpstr>PowerPoint Presentation</vt:lpstr>
      <vt:lpstr>Hemodialysis</vt:lpstr>
      <vt:lpstr>Principles of  Hemodialysis</vt:lpstr>
      <vt:lpstr>PowerPoint Presentation</vt:lpstr>
      <vt:lpstr>PowerPoint Presentation</vt:lpstr>
      <vt:lpstr>Sites of Access</vt:lpstr>
      <vt:lpstr>Vascular Access</vt:lpstr>
      <vt:lpstr>PowerPoint Presentation</vt:lpstr>
      <vt:lpstr>PowerPoint Presentation</vt:lpstr>
      <vt:lpstr>Intratherapy Monitoring</vt:lpstr>
      <vt:lpstr>Cont…..</vt:lpstr>
      <vt:lpstr>Client Teaching</vt:lpstr>
      <vt:lpstr>Complications</vt:lpstr>
      <vt:lpstr>PowerPoint Presentation</vt:lpstr>
      <vt:lpstr>PowerPoint Presentation</vt:lpstr>
      <vt:lpstr>Peritoneal dialysis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Principles of peritoneal dialysis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COMPLICATIONS. </vt:lpstr>
      <vt:lpstr>Cont……</vt:lpstr>
      <vt:lpstr>Thank you</vt:lpstr>
      <vt:lpstr>TUBERCULOSIS OF THE KIDNEYS</vt:lpstr>
      <vt:lpstr>PowerPoint Presentation</vt:lpstr>
      <vt:lpstr>PowerPoint Presentation</vt:lpstr>
      <vt:lpstr>Pathophysiology</vt:lpstr>
      <vt:lpstr>PowerPoint Presentation</vt:lpstr>
      <vt:lpstr>PowerPoint Presentation</vt:lpstr>
      <vt:lpstr>PowerPoint Presentation</vt:lpstr>
      <vt:lpstr>MGT</vt:lpstr>
      <vt:lpstr>Mgt of extra pulmonary TB</vt:lpstr>
      <vt:lpstr>PowerPoint Presentation</vt:lpstr>
      <vt:lpstr>Supportive Care.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S&amp;S</vt:lpstr>
      <vt:lpstr>PowerPoint Presentation</vt:lpstr>
      <vt:lpstr>DX</vt:lpstr>
      <vt:lpstr>DX CONT…….</vt:lpstr>
      <vt:lpstr>RX</vt:lpstr>
      <vt:lpstr>PowerPoint Presentation</vt:lpstr>
      <vt:lpstr>PowerPoint Presentation</vt:lpstr>
      <vt:lpstr>PowerPoint Presentation</vt:lpstr>
      <vt:lpstr>PowerPoint Presentation</vt:lpstr>
      <vt:lpstr>Prevention</vt:lpstr>
      <vt:lpstr>PowerPoint Presentation</vt:lpstr>
      <vt:lpstr>PowerPoint Presentation</vt:lpstr>
      <vt:lpstr>Renal trauma</vt:lpstr>
      <vt:lpstr>Classification</vt:lpstr>
      <vt:lpstr>Causes</vt:lpstr>
      <vt:lpstr>PowerPoint Presentation</vt:lpstr>
      <vt:lpstr>Presentation</vt:lpstr>
      <vt:lpstr>Grading</vt:lpstr>
      <vt:lpstr>PowerPoint Presentation</vt:lpstr>
      <vt:lpstr>Manifestations</vt:lpstr>
      <vt:lpstr> Tests for Renal trauma  </vt:lpstr>
      <vt:lpstr>RX</vt:lpstr>
      <vt:lpstr>Complications</vt:lpstr>
      <vt:lpstr>PowerPoint Presentation</vt:lpstr>
      <vt:lpstr>PowerPoint Presentation</vt:lpstr>
      <vt:lpstr>BPH</vt:lpstr>
      <vt:lpstr>BPH</vt:lpstr>
      <vt:lpstr>Normal flow of urine</vt:lpstr>
      <vt:lpstr>Urine flow with BPH</vt:lpstr>
      <vt:lpstr>PowerPoint Presentation</vt:lpstr>
      <vt:lpstr>SnS</vt:lpstr>
      <vt:lpstr>PowerPoint Presentation</vt:lpstr>
      <vt:lpstr>Examination</vt:lpstr>
      <vt:lpstr>Investigation</vt:lpstr>
      <vt:lpstr>PowerPoint Presentation</vt:lpstr>
      <vt:lpstr>Management</vt:lpstr>
      <vt:lpstr>PowerPoint Presentation</vt:lpstr>
      <vt:lpstr>PowerPoint Presentation</vt:lpstr>
      <vt:lpstr>Complications[3]</vt:lpstr>
      <vt:lpstr>PowerPoint Presentation</vt:lpstr>
      <vt:lpstr> Discharge Goals post surgery </vt:lpstr>
      <vt:lpstr> Hypospadias </vt:lpstr>
      <vt:lpstr>PowerPoint Presentation</vt:lpstr>
      <vt:lpstr>SnS</vt:lpstr>
      <vt:lpstr>PowerPoint Presentation</vt:lpstr>
      <vt:lpstr>PowerPoint Presentation</vt:lpstr>
      <vt:lpstr>PowerPoint Presentation</vt:lpstr>
      <vt:lpstr>Risk factors</vt:lpstr>
      <vt:lpstr>Epispadia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RENAL N GENITAL_URINARY DISEASES</dc:title>
  <dc:creator>stella</dc:creator>
  <cp:lastModifiedBy>Ismail Adan</cp:lastModifiedBy>
  <cp:revision>193</cp:revision>
  <dcterms:created xsi:type="dcterms:W3CDTF">2014-03-03T13:07:58Z</dcterms:created>
  <dcterms:modified xsi:type="dcterms:W3CDTF">2019-10-17T14:32:57Z</dcterms:modified>
</cp:coreProperties>
</file>