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82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3" r:id="rId12"/>
    <p:sldId id="384" r:id="rId13"/>
    <p:sldId id="385" r:id="rId14"/>
    <p:sldId id="373" r:id="rId15"/>
    <p:sldId id="258" r:id="rId16"/>
    <p:sldId id="259" r:id="rId17"/>
    <p:sldId id="260" r:id="rId18"/>
    <p:sldId id="264" r:id="rId19"/>
    <p:sldId id="261" r:id="rId20"/>
    <p:sldId id="265" r:id="rId21"/>
    <p:sldId id="266" r:id="rId22"/>
    <p:sldId id="269" r:id="rId23"/>
    <p:sldId id="267" r:id="rId24"/>
    <p:sldId id="268" r:id="rId25"/>
    <p:sldId id="272" r:id="rId26"/>
    <p:sldId id="270" r:id="rId27"/>
    <p:sldId id="271" r:id="rId28"/>
    <p:sldId id="262" r:id="rId29"/>
    <p:sldId id="273" r:id="rId30"/>
    <p:sldId id="275" r:id="rId31"/>
    <p:sldId id="274" r:id="rId32"/>
    <p:sldId id="277" r:id="rId33"/>
    <p:sldId id="278" r:id="rId34"/>
    <p:sldId id="279" r:id="rId35"/>
    <p:sldId id="281" r:id="rId36"/>
    <p:sldId id="280" r:id="rId37"/>
    <p:sldId id="282" r:id="rId38"/>
    <p:sldId id="287" r:id="rId39"/>
    <p:sldId id="283" r:id="rId40"/>
    <p:sldId id="284" r:id="rId41"/>
    <p:sldId id="285" r:id="rId42"/>
    <p:sldId id="286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10" r:id="rId62"/>
    <p:sldId id="311" r:id="rId63"/>
    <p:sldId id="312" r:id="rId64"/>
    <p:sldId id="306" r:id="rId65"/>
    <p:sldId id="307" r:id="rId66"/>
    <p:sldId id="308" r:id="rId67"/>
    <p:sldId id="309" r:id="rId68"/>
    <p:sldId id="313" r:id="rId69"/>
    <p:sldId id="314" r:id="rId70"/>
    <p:sldId id="315" r:id="rId71"/>
    <p:sldId id="316" r:id="rId72"/>
    <p:sldId id="317" r:id="rId73"/>
    <p:sldId id="318" r:id="rId74"/>
    <p:sldId id="319" r:id="rId75"/>
    <p:sldId id="320" r:id="rId76"/>
    <p:sldId id="321" r:id="rId77"/>
    <p:sldId id="322" r:id="rId78"/>
    <p:sldId id="323" r:id="rId79"/>
    <p:sldId id="324" r:id="rId80"/>
    <p:sldId id="325" r:id="rId81"/>
    <p:sldId id="326" r:id="rId82"/>
    <p:sldId id="327" r:id="rId83"/>
    <p:sldId id="328" r:id="rId84"/>
    <p:sldId id="329" r:id="rId85"/>
    <p:sldId id="331" r:id="rId86"/>
    <p:sldId id="332" r:id="rId87"/>
    <p:sldId id="330" r:id="rId88"/>
    <p:sldId id="333" r:id="rId89"/>
    <p:sldId id="334" r:id="rId90"/>
    <p:sldId id="335" r:id="rId91"/>
    <p:sldId id="336" r:id="rId92"/>
    <p:sldId id="337" r:id="rId93"/>
    <p:sldId id="338" r:id="rId94"/>
    <p:sldId id="339" r:id="rId95"/>
    <p:sldId id="340" r:id="rId96"/>
    <p:sldId id="341" r:id="rId97"/>
    <p:sldId id="342" r:id="rId98"/>
    <p:sldId id="343" r:id="rId99"/>
    <p:sldId id="344" r:id="rId100"/>
    <p:sldId id="345" r:id="rId101"/>
    <p:sldId id="386" r:id="rId102"/>
    <p:sldId id="346" r:id="rId103"/>
    <p:sldId id="348" r:id="rId104"/>
    <p:sldId id="349" r:id="rId105"/>
    <p:sldId id="350" r:id="rId106"/>
    <p:sldId id="351" r:id="rId107"/>
    <p:sldId id="352" r:id="rId108"/>
    <p:sldId id="353" r:id="rId109"/>
    <p:sldId id="354" r:id="rId110"/>
    <p:sldId id="355" r:id="rId111"/>
    <p:sldId id="356" r:id="rId112"/>
    <p:sldId id="357" r:id="rId113"/>
    <p:sldId id="358" r:id="rId114"/>
    <p:sldId id="359" r:id="rId115"/>
    <p:sldId id="360" r:id="rId116"/>
    <p:sldId id="361" r:id="rId117"/>
    <p:sldId id="362" r:id="rId118"/>
    <p:sldId id="363" r:id="rId119"/>
    <p:sldId id="364" r:id="rId120"/>
    <p:sldId id="365" r:id="rId121"/>
    <p:sldId id="366" r:id="rId1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13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211DD7-9DFD-4236-94C0-03AB50DDDF6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1596BA-E332-45CA-8EA1-AA11AD4E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DEFINITION OF A POLICY</a:t>
            </a:r>
            <a:r>
              <a:rPr lang="en-US" dirty="0" smtClean="0"/>
              <a:t>;</a:t>
            </a:r>
          </a:p>
          <a:p>
            <a:pPr marL="109728" indent="0">
              <a:lnSpc>
                <a:spcPct val="200000"/>
              </a:lnSpc>
              <a:buNone/>
            </a:pPr>
            <a:r>
              <a:rPr lang="en-US" dirty="0" smtClean="0"/>
              <a:t>-  Its an official statement issued by the government, a company, or a non-governmental </a:t>
            </a:r>
            <a:r>
              <a:rPr lang="en-US" dirty="0" err="1" smtClean="0"/>
              <a:t>organisation</a:t>
            </a:r>
            <a:r>
              <a:rPr lang="en-US" dirty="0" smtClean="0"/>
              <a:t> to guide the workers on what to do 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 REPRODUCTIVE HEALTH POLICIES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for human rights and freedom regardless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religion,culture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socio-economic status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Reproductive health care must be responsive to expressed needs of the consumers. Individuals and communities have both rights and responsibilities in promoting their own health and development</a:t>
            </a:r>
          </a:p>
          <a:p>
            <a:pPr>
              <a:lnSpc>
                <a:spcPct val="150000"/>
              </a:lnSpc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ON IMPLEMENTATION OF RH POLICIES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332525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mother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 1$2 with CD4 count above 350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Antenatal; 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AZT from 14 wks of pg or immediately thereafter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upto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36wks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intrapartum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Give AZT 600mgstat + 3TC 150mg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-NVP 200mg on onset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AZT 300mg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3TC 150mg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7 days postpartum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AZT-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Zidovudine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3TC-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lamivudine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NVP single dose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nevirapine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ARV FOR MOTHER WHO IS NOT ELIGIBLE FOR ARVs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on ARVS, she should continue with them in pg</a:t>
            </a:r>
          </a:p>
          <a:p>
            <a:r>
              <a:rPr lang="en-US" dirty="0" smtClean="0"/>
              <a:t>If not on ARVS, start the mother on them </a:t>
            </a:r>
            <a:r>
              <a:rPr lang="en-US" dirty="0" err="1" smtClean="0"/>
              <a:t>regarless</a:t>
            </a:r>
            <a:r>
              <a:rPr lang="en-US" dirty="0" smtClean="0"/>
              <a:t> of cd4 count.</a:t>
            </a:r>
          </a:p>
          <a:p>
            <a:r>
              <a:rPr lang="en-US" dirty="0" smtClean="0"/>
              <a:t>If on </a:t>
            </a:r>
            <a:r>
              <a:rPr lang="en-US" dirty="0" err="1" smtClean="0"/>
              <a:t>Efavirenz</a:t>
            </a:r>
            <a:r>
              <a:rPr lang="en-US" dirty="0" smtClean="0"/>
              <a:t>(EFV) and becomes pregnant, substitute with NVP for the first 14weeks then continue with EFV in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b="1" dirty="0" smtClean="0"/>
              <a:t>NOTE;</a:t>
            </a:r>
          </a:p>
          <a:p>
            <a:pPr>
              <a:buNone/>
            </a:pPr>
            <a:r>
              <a:rPr lang="en-US" b="1" dirty="0" smtClean="0"/>
              <a:t>- Elective </a:t>
            </a:r>
            <a:r>
              <a:rPr lang="en-US" dirty="0" smtClean="0"/>
              <a:t>c/s  performed before onset of </a:t>
            </a:r>
            <a:r>
              <a:rPr lang="en-US" dirty="0" err="1" smtClean="0"/>
              <a:t>labour</a:t>
            </a:r>
            <a:r>
              <a:rPr lang="en-US" dirty="0" smtClean="0"/>
              <a:t> or membranes rupture is associated with reduced MTCT.</a:t>
            </a:r>
          </a:p>
          <a:p>
            <a:pPr>
              <a:buNone/>
            </a:pPr>
            <a:r>
              <a:rPr lang="en-US" b="1" dirty="0" smtClean="0"/>
              <a:t>- Use </a:t>
            </a:r>
            <a:r>
              <a:rPr lang="en-US" dirty="0" smtClean="0"/>
              <a:t>broad spectrum antibiotics after </a:t>
            </a:r>
            <a:r>
              <a:rPr lang="en-US" dirty="0" err="1" smtClean="0"/>
              <a:t>caeserean</a:t>
            </a:r>
            <a:r>
              <a:rPr lang="en-US" dirty="0" smtClean="0"/>
              <a:t> section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ARVS FOR MOTHERS IN STAGE 3$4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NVP from birth until one week after exposure to breast milk has ended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breastfeeding infants;- give NVP daily for six weeks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If the infant is not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b/f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tested at 6wks, then at 9months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anfd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results are _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then the child is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200000"/>
              </a:lnSpc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ARVs FOR NEWBORN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survival, all women for whom replacement feeding is not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acceptable,feasible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affordable, sustainable, and safe(AFASS) should be encouraged to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b/f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infants for 6months exclusively.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women should be supported in their infant feeding options/decisions for the choice is theirs.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INFANT FEEDING OPTIONS FOR HIV INFECTED MOTHER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infected mothers should be linked to care and support to help keep them in the best health possible.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them to;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Palliative care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Reproductive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support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Nutritional support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GOING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to ARVs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and treatment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clinical care(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mother,infant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Psychosocial support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Handle with gloves until maternal blood and secretions have been washed off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hypothermia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antiretrovirals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for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anaemia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NEWBORN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SEXUAL ACT</a:t>
            </a:r>
          </a:p>
          <a:p>
            <a:pPr>
              <a:buFontTx/>
              <a:buChar char="-"/>
            </a:pPr>
            <a:r>
              <a:rPr lang="en-US" dirty="0" smtClean="0"/>
              <a:t>It’s a series of reflexes that result in erection of the penis, secretion of mucus into the urethra, emission and ejaculation.</a:t>
            </a:r>
          </a:p>
          <a:p>
            <a:pPr>
              <a:buFontTx/>
              <a:buChar char="-"/>
            </a:pPr>
            <a:r>
              <a:rPr lang="en-US" dirty="0" smtClean="0"/>
              <a:t>Sensation interpreted as pleasurable occur during the males sexual act and results in climatic sensation , orgasm associated with ejaculation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SEX AND SEXUAL DYSFUNCTION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After ejaculation, a phase called resolution occurs in which the penis becomes flaccid, an overall feeling of satisfaction exists and the male is unable to achieve erection for some minutes.</a:t>
            </a:r>
          </a:p>
          <a:p>
            <a:pPr>
              <a:buFontTx/>
              <a:buChar char="-"/>
            </a:pPr>
            <a:r>
              <a:rPr lang="en-US" dirty="0" smtClean="0"/>
              <a:t>Action potentials from the penis and other </a:t>
            </a:r>
            <a:r>
              <a:rPr lang="en-US" dirty="0" err="1" smtClean="0"/>
              <a:t>perenial</a:t>
            </a:r>
            <a:r>
              <a:rPr lang="en-US" dirty="0" smtClean="0"/>
              <a:t> organs are conducted by sensory </a:t>
            </a:r>
            <a:r>
              <a:rPr lang="en-US" dirty="0" err="1" smtClean="0"/>
              <a:t>neurones</a:t>
            </a:r>
            <a:r>
              <a:rPr lang="en-US" dirty="0" smtClean="0"/>
              <a:t> from the genitals through the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sex and sexual dysfunction;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Pundenal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 to the sacral region of spinal cord where reflexes that result in male sexual act are integrated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potential travel from the spinal cord to the cerebrum to produce conscious sexual sensations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 stimuli such as sight, sound,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oduor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prevent maternal and newborn deaths is a social injustice that violates human rights. Rh providers must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endevour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eliminate factors that impede equitable access to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approach to provision of reproductive health services. Rh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/aids services have certain advantage if planned and provided in integrated way.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guidelines;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307599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thoughts have a major effects on males sexual reflexes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sexual excitement, erectile tissue within the clitoris and around the vaginal opening becomes engorged with  blood as a result of parasympathetic stimulation</a:t>
            </a:r>
          </a:p>
          <a:p>
            <a:r>
              <a:rPr lang="en-US" dirty="0" smtClean="0"/>
              <a:t>The nipple of breast often becomes erect as well</a:t>
            </a:r>
          </a:p>
          <a:p>
            <a:r>
              <a:rPr lang="en-US" dirty="0" smtClean="0"/>
              <a:t>The mucus glands within the vestibule especially the vestibular glands secretes small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FEMALE SEXUAL  ACT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amounts of mucus that provides lubrication for easy movement of penis during intercourse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Tactile stimulation of the females genital that occur during intercourse along with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stimuli normally triggers an orgasm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vaginal , uterine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perineal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muscles contract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rhythimically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muscle tension increases throughout the body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sexual act , a period of resolution characterized by an overall sense of satisfaction and relaxation occurs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Females can be receptive to further stimulation and can experience successive orgasm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difficult experience by an individual or a couple during any stage of normal sexual activity to achieve physical pleasure, desire, preference,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aurosal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orgasm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 usually categorized into four types namely;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 desire disorders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Arousal disorder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Orgasm disorder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 disorder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SEXUAL DYSFUNCTION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characterized by decreased libido and  general lack of sexual desire for the current partner</a:t>
            </a: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 in the production of normal estrogen in women and testosterone in men due to hypothalamic, pituitary or testicular complications</a:t>
            </a:r>
          </a:p>
          <a:p>
            <a:pPr>
              <a:buFontTx/>
              <a:buChar char="-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 DISORDER</a:t>
            </a:r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 ON CAUSES;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Fatigue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 like the antidepressants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manifests as an aversion to and avoidance of sexual contact with a partner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men there is partial or complete failure to attain or maintain an erection, lack of sexual excitement and pleasure in sexual activity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females there may be decreased blood flow or lack of vaginal lubrication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 of relationship between the partners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AROUSAL DISORDERS</a:t>
            </a:r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of orgasm or sexual satisfaction following a normal sexual excitement phase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 AUSES </a:t>
            </a:r>
          </a:p>
          <a:p>
            <a:pPr>
              <a:buFontTx/>
              <a:buChar char="-"/>
            </a:pPr>
            <a:r>
              <a:rPr lang="en-US" dirty="0" smtClean="0"/>
              <a:t>History of sexual abuse or rape</a:t>
            </a:r>
          </a:p>
          <a:p>
            <a:pPr>
              <a:buFontTx/>
              <a:buChar char="-"/>
            </a:pPr>
            <a:r>
              <a:rPr lang="en-US" dirty="0" smtClean="0"/>
              <a:t>Hormonal disorders</a:t>
            </a:r>
          </a:p>
          <a:p>
            <a:pPr>
              <a:buFontTx/>
              <a:buChar char="-"/>
            </a:pPr>
            <a:r>
              <a:rPr lang="en-US" dirty="0" smtClean="0"/>
              <a:t>Medical </a:t>
            </a:r>
            <a:r>
              <a:rPr lang="en-US" dirty="0" err="1" smtClean="0"/>
              <a:t>conditionsthat</a:t>
            </a:r>
            <a:r>
              <a:rPr lang="en-US" dirty="0" smtClean="0"/>
              <a:t> affect nerve supply to the pelvis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sclerosis,diabetes</a:t>
            </a:r>
            <a:r>
              <a:rPr lang="en-US" dirty="0" smtClean="0"/>
              <a:t>, spinal cord injury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ORGASM DISODERS</a:t>
            </a:r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Fatigue and stress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attitude towards sex- usually in childhood or adolescence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Shyness about asking for whatever type of stimulation that works best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emotional closeness within the relationship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gender equity and equality including involvement  of men as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consumers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partners,empower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women and eliminate all forms of gender based violence.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providers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 besides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have expanded access to reproductive health information and services</a:t>
            </a:r>
          </a:p>
          <a:p>
            <a:pPr>
              <a:lnSpc>
                <a:spcPct val="15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guidelines;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036965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Mostly affect women</a:t>
            </a:r>
          </a:p>
          <a:p>
            <a:pPr>
              <a:buFontTx/>
              <a:buChar char="-"/>
            </a:pPr>
            <a:r>
              <a:rPr lang="en-US" dirty="0" smtClean="0"/>
              <a:t>The disorder is also known as </a:t>
            </a:r>
            <a:r>
              <a:rPr lang="en-US" dirty="0" err="1" smtClean="0"/>
              <a:t>dyspareunia</a:t>
            </a:r>
            <a:r>
              <a:rPr lang="en-US" dirty="0" smtClean="0"/>
              <a:t>(painful intercourse) or </a:t>
            </a:r>
            <a:r>
              <a:rPr lang="en-US" dirty="0" err="1" smtClean="0"/>
              <a:t>vaginismus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Poor lubrication may result  into a dry vagina and thus painful penetration of the penis</a:t>
            </a:r>
          </a:p>
          <a:p>
            <a:pPr>
              <a:buFontTx/>
              <a:buChar char="-"/>
            </a:pPr>
            <a:r>
              <a:rPr lang="en-US" dirty="0" smtClean="0"/>
              <a:t>Irritations from contraceptives creams and foaming substances can cause dryness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PAIN DISORDERS</a:t>
            </a:r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NOTE;</a:t>
            </a:r>
          </a:p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Priapism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painful erection that occurs for several hours and occurs in absence of sexual stimulation.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becomes trapped in the penis  and is unable to drain out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needs prompt treatment since it can lead to permanent erectile dysfunction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providers are required to operate according to the national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strategic plan and all norms and standards set by the MOH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this policy should be guided by adoption of evidence based practices, a human rights approach, quality improvement, standard setting and audit, and application of appropriate and cost-effective technologies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guidelines;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851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Safe motherhood and child survival initiatives</a:t>
            </a:r>
          </a:p>
          <a:p>
            <a:pPr lvl="0">
              <a:buClr>
                <a:srgbClr val="2DA2BF"/>
              </a:buClr>
            </a:pPr>
            <a:r>
              <a:rPr lang="en-US" dirty="0" err="1">
                <a:solidFill>
                  <a:prstClr val="black"/>
                </a:solidFill>
              </a:rPr>
              <a:t>Fp</a:t>
            </a:r>
            <a:r>
              <a:rPr lang="en-US" dirty="0">
                <a:solidFill>
                  <a:prstClr val="black"/>
                </a:solidFill>
              </a:rPr>
              <a:t> unmet needs including male involvement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Management of </a:t>
            </a:r>
            <a:r>
              <a:rPr lang="en-US" dirty="0" err="1">
                <a:solidFill>
                  <a:prstClr val="black"/>
                </a:solidFill>
              </a:rPr>
              <a:t>sti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en-US" dirty="0" err="1">
                <a:solidFill>
                  <a:prstClr val="black"/>
                </a:solidFill>
              </a:rPr>
              <a:t>hiv</a:t>
            </a:r>
            <a:r>
              <a:rPr lang="en-US" dirty="0">
                <a:solidFill>
                  <a:prstClr val="black"/>
                </a:solidFill>
              </a:rPr>
              <a:t>/aids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Promotion of adolescent and youth health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Gender and reproductive health rights including male involvement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Screening and </a:t>
            </a:r>
            <a:r>
              <a:rPr lang="en-US" dirty="0" err="1">
                <a:solidFill>
                  <a:prstClr val="black"/>
                </a:solidFill>
              </a:rPr>
              <a:t>mnx</a:t>
            </a:r>
            <a:r>
              <a:rPr lang="en-US" dirty="0">
                <a:solidFill>
                  <a:prstClr val="black"/>
                </a:solidFill>
              </a:rPr>
              <a:t> of cancer and other r/h issues</a:t>
            </a:r>
          </a:p>
          <a:p>
            <a:pPr lvl="0"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dirty="0">
                <a:solidFill>
                  <a:srgbClr val="464646"/>
                </a:solidFill>
              </a:rPr>
              <a:t>COMPONENTS OF REPRODUCTIVE HEALTH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98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Ct.</a:t>
            </a:r>
          </a:p>
          <a:p>
            <a:r>
              <a:rPr lang="en-US" dirty="0" smtClean="0"/>
              <a:t>Prevention and appropriate management of infertility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WHO,UNICEF,world</a:t>
            </a:r>
            <a:r>
              <a:rPr lang="en-US" dirty="0" smtClean="0"/>
              <a:t> bank and other international agencies had a conference on international safe motherhood</a:t>
            </a:r>
          </a:p>
          <a:p>
            <a:r>
              <a:rPr lang="en-US" dirty="0" smtClean="0"/>
              <a:t>They addressed the health needs of women of child bearing age</a:t>
            </a:r>
          </a:p>
          <a:p>
            <a:r>
              <a:rPr lang="en-US" dirty="0" smtClean="0"/>
              <a:t>They brought  to the world the attention of high maternal mortality and what needed to be done to ensure that pg and child birth are safe events for women.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 MOTHERHOOD AND CHILD SURVIVAL INITIATIVE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Giving birth at young age below 15 years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Having frequent births with no resting period (too soon)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Giving birth to too many children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Giving birth at an old age (too late) above 35 years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CONTRIBUTE TO MATERNAL  MORTALITY AND MORBIDITY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Inadequate access by women to </a:t>
            </a:r>
            <a:r>
              <a:rPr lang="en-US" dirty="0" err="1" smtClean="0"/>
              <a:t>rh</a:t>
            </a:r>
            <a:r>
              <a:rPr lang="en-US" dirty="0" smtClean="0"/>
              <a:t> information and unskilled care during pg, delivery, postpartum and postnatal period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Inadequate access to improved care of the newborn including resuscitation, thermal regulation and infection prevention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factors;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 that all women have access to reproductive health information and </a:t>
            </a:r>
            <a:r>
              <a:rPr lang="en-US" dirty="0" err="1" smtClean="0"/>
              <a:t>counselling</a:t>
            </a:r>
            <a:r>
              <a:rPr lang="en-US" dirty="0" smtClean="0"/>
              <a:t> services.</a:t>
            </a:r>
          </a:p>
          <a:p>
            <a:r>
              <a:rPr lang="en-US" dirty="0" smtClean="0"/>
              <a:t>Ensure equal access of all women including the poor and those with disabilities to emergency </a:t>
            </a:r>
            <a:r>
              <a:rPr lang="en-US" dirty="0" err="1" smtClean="0"/>
              <a:t>obstretic</a:t>
            </a:r>
            <a:r>
              <a:rPr lang="en-US" dirty="0" smtClean="0"/>
              <a:t> care including </a:t>
            </a:r>
            <a:r>
              <a:rPr lang="en-US" dirty="0" err="1" smtClean="0"/>
              <a:t>rx</a:t>
            </a:r>
            <a:r>
              <a:rPr lang="en-US" dirty="0" smtClean="0"/>
              <a:t> of </a:t>
            </a:r>
            <a:r>
              <a:rPr lang="en-US" dirty="0" err="1" smtClean="0"/>
              <a:t>haemorrhage</a:t>
            </a:r>
            <a:r>
              <a:rPr lang="en-US" dirty="0" smtClean="0"/>
              <a:t>, </a:t>
            </a:r>
            <a:r>
              <a:rPr lang="en-US" dirty="0" err="1" smtClean="0"/>
              <a:t>infxn</a:t>
            </a:r>
            <a:r>
              <a:rPr lang="en-US" dirty="0" smtClean="0"/>
              <a:t>, </a:t>
            </a:r>
            <a:r>
              <a:rPr lang="en-US" dirty="0" err="1" smtClean="0"/>
              <a:t>htn</a:t>
            </a:r>
            <a:r>
              <a:rPr lang="en-US" dirty="0" smtClean="0"/>
              <a:t>,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Proper antenatal care- identify and </a:t>
            </a:r>
            <a:r>
              <a:rPr lang="en-US" dirty="0" err="1" smtClean="0"/>
              <a:t>mnx</a:t>
            </a:r>
            <a:r>
              <a:rPr lang="en-US" dirty="0" smtClean="0"/>
              <a:t> current and potential risks/problems to all women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MEANS OF PREVENTION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statement on the course of action decided on by the government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Policies gives guidelines to be followed in the provision of services to the consumer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case, the services refers to the reproductive health services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9009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Promote  community midwifery services, baby and women friendly services as appropriately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Ensure that referral networks  across public and nonpublic facilities are promoted and strengthened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Capacity building of staffs through training and workshops to enable them provide efficient and effective delivery of services for the newborn, </a:t>
            </a:r>
            <a:r>
              <a:rPr lang="en-US" dirty="0" err="1" smtClean="0"/>
              <a:t>ie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primary prevention;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Resuscitation, thermal regulation, </a:t>
            </a:r>
            <a:r>
              <a:rPr lang="en-US" dirty="0" err="1" smtClean="0"/>
              <a:t>infxn</a:t>
            </a:r>
            <a:r>
              <a:rPr lang="en-US" dirty="0" smtClean="0"/>
              <a:t> prevention and promotion of exclusive b/</a:t>
            </a:r>
            <a:r>
              <a:rPr lang="en-US" dirty="0" err="1" smtClean="0"/>
              <a:t>feeding,immunization,infant</a:t>
            </a:r>
            <a:r>
              <a:rPr lang="en-US" dirty="0" smtClean="0"/>
              <a:t> care.</a:t>
            </a:r>
          </a:p>
          <a:p>
            <a:r>
              <a:rPr lang="en-US" dirty="0" smtClean="0"/>
              <a:t>Strengthen the capacity of TBAs to enable them play designated role such as promotion of birth preparedness, early identification and prompt referral of complications, postnatal care and registration of births</a:t>
            </a:r>
          </a:p>
          <a:p>
            <a:r>
              <a:rPr lang="en-US" dirty="0" smtClean="0"/>
              <a:t>Review all maternal and </a:t>
            </a:r>
            <a:r>
              <a:rPr lang="en-US" dirty="0" err="1" smtClean="0"/>
              <a:t>perinatal</a:t>
            </a:r>
            <a:r>
              <a:rPr lang="en-US" dirty="0" smtClean="0"/>
              <a:t> deaths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primary prevention;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Skilled Post-partum care of the mother including good nutrition, hygiene and prompt </a:t>
            </a:r>
            <a:r>
              <a:rPr lang="en-US" dirty="0" err="1" smtClean="0"/>
              <a:t>rx</a:t>
            </a:r>
            <a:r>
              <a:rPr lang="en-US" dirty="0" smtClean="0"/>
              <a:t> of any complication </a:t>
            </a:r>
          </a:p>
          <a:p>
            <a:r>
              <a:rPr lang="en-US" dirty="0" smtClean="0"/>
              <a:t>Improve quality of integrated maternal and neonatal health services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primary prevention;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planning started in 1967 by ministry of health to ctrl the </a:t>
            </a:r>
            <a:r>
              <a:rPr lang="en-US" dirty="0" err="1" smtClean="0"/>
              <a:t>popn</a:t>
            </a:r>
            <a:r>
              <a:rPr lang="en-US" dirty="0" smtClean="0"/>
              <a:t> in </a:t>
            </a:r>
            <a:r>
              <a:rPr lang="en-US" dirty="0" err="1" smtClean="0"/>
              <a:t>kenya</a:t>
            </a:r>
            <a:endParaRPr lang="en-US" dirty="0" smtClean="0"/>
          </a:p>
          <a:p>
            <a:r>
              <a:rPr lang="en-US" dirty="0" smtClean="0"/>
              <a:t>Contraceptive prevalence rate was estimated to be 39% in 2003</a:t>
            </a:r>
          </a:p>
          <a:p>
            <a:r>
              <a:rPr lang="en-US" dirty="0" smtClean="0"/>
              <a:t>According to a survey done by Kenya service provision assessment(KSPA) indicated that only 73% of all health facilities offer temporary methods of </a:t>
            </a:r>
            <a:r>
              <a:rPr lang="en-US" dirty="0" err="1" smtClean="0"/>
              <a:t>fp</a:t>
            </a:r>
            <a:r>
              <a:rPr lang="en-US" dirty="0" smtClean="0"/>
              <a:t> services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FAMILY PLANNING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Unmet needs for </a:t>
            </a:r>
            <a:r>
              <a:rPr lang="en-US" dirty="0" err="1" smtClean="0"/>
              <a:t>fp</a:t>
            </a:r>
            <a:r>
              <a:rPr lang="en-US" dirty="0" smtClean="0"/>
              <a:t> method among married women has remained high at 24% since 1998 due to poor access to </a:t>
            </a:r>
            <a:r>
              <a:rPr lang="en-US" dirty="0" err="1" smtClean="0"/>
              <a:t>fp</a:t>
            </a:r>
            <a:r>
              <a:rPr lang="en-US" dirty="0" smtClean="0"/>
              <a:t> services and social effects</a:t>
            </a:r>
          </a:p>
          <a:p>
            <a:r>
              <a:rPr lang="en-US" dirty="0" err="1" smtClean="0"/>
              <a:t>Fp</a:t>
            </a:r>
            <a:r>
              <a:rPr lang="en-US" dirty="0" smtClean="0"/>
              <a:t> services enable women to postpone, space and limit pregnancies</a:t>
            </a:r>
          </a:p>
          <a:p>
            <a:r>
              <a:rPr lang="en-US" dirty="0" smtClean="0"/>
              <a:t>It also promotes sexual health and prevent </a:t>
            </a:r>
            <a:r>
              <a:rPr lang="en-US" dirty="0" err="1" smtClean="0"/>
              <a:t>stis</a:t>
            </a:r>
            <a:r>
              <a:rPr lang="en-US" dirty="0" smtClean="0"/>
              <a:t> and </a:t>
            </a:r>
            <a:r>
              <a:rPr lang="en-US" dirty="0" err="1" smtClean="0"/>
              <a:t>hiv</a:t>
            </a:r>
            <a:r>
              <a:rPr lang="en-US" dirty="0" smtClean="0"/>
              <a:t> transmission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Social-economic disparities</a:t>
            </a:r>
          </a:p>
          <a:p>
            <a:r>
              <a:rPr lang="en-US" dirty="0" smtClean="0"/>
              <a:t>Lack of security for contraceptive commodities</a:t>
            </a:r>
          </a:p>
          <a:p>
            <a:r>
              <a:rPr lang="en-US" dirty="0" smtClean="0"/>
              <a:t>Lack of sustained provision of FP services</a:t>
            </a:r>
          </a:p>
          <a:p>
            <a:r>
              <a:rPr lang="en-US" dirty="0" smtClean="0"/>
              <a:t>Low community and private sector participation in FP services</a:t>
            </a:r>
          </a:p>
          <a:p>
            <a:r>
              <a:rPr lang="en-US" dirty="0" smtClean="0"/>
              <a:t>Inadequate family planning training for service providers</a:t>
            </a:r>
          </a:p>
          <a:p>
            <a:r>
              <a:rPr lang="en-US" dirty="0" smtClean="0"/>
              <a:t>Low level of integration of FP with other RH services</a:t>
            </a:r>
          </a:p>
          <a:p>
            <a:r>
              <a:rPr lang="en-US" dirty="0" smtClean="0"/>
              <a:t>Lack of male involvement in FP services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THAT FACE FP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utilization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 and contraceptive choice- target the low socio economic group and PLWHAs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use of long acting and permanent methods(LAPMS)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integration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other RH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 for increased resource allocation for FP services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STRATEGIES TO IMPROVE FAMILY PLANNING SERVICES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Support the engagement of communities, private sectors in implementation of FP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sustained demand for FP services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increased involvement of men in family planning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Guarantee contraceptive commodity security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strategies;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are vulnerable to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than men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anatomical differences make reproductive tract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infxns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easily transmitted to women than in men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AIDS pandemic is causing untold suffering in individuals, families and societies – its declared a national disaster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STI/HIV/AIDS OCCURANCE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done in 2007 gave an estimate of 1.4 million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kenyan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adults living with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out of 10 pregnant women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infected with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(9.6%)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24% of health facility were offering PMTCT services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/aids in reproductive health services remains inadequate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</a:t>
            </a:r>
            <a:r>
              <a:rPr lang="en-US" dirty="0" err="1" smtClean="0"/>
              <a:t>sti</a:t>
            </a:r>
            <a:r>
              <a:rPr lang="en-US" dirty="0" smtClean="0"/>
              <a:t>/</a:t>
            </a:r>
            <a:r>
              <a:rPr lang="en-US" dirty="0" err="1" smtClean="0"/>
              <a:t>hiv</a:t>
            </a:r>
            <a:r>
              <a:rPr lang="en-US" dirty="0" smtClean="0"/>
              <a:t> </a:t>
            </a:r>
            <a:r>
              <a:rPr lang="en-US" dirty="0" err="1" smtClean="0"/>
              <a:t>occurance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1.</a:t>
            </a:r>
            <a:r>
              <a:rPr lang="en-US" dirty="0" smtClean="0">
                <a:solidFill>
                  <a:srgbClr val="FF0000"/>
                </a:solidFill>
              </a:rPr>
              <a:t> adolescent and reproductive health development policy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-  This policy examines the prevailing  social, economic, cultural, and demographic context of adolescents sexual and reproductive health( its implications and consequences to adolescents health and development).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TWO MAIN POLICIES IN REPRODUCTIVE HEALTH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8126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RTI/STI in women are often asymptomatic thus delaying Rx hence increased risk of ascending pelvic infections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 amplifies transmission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</a:t>
            </a:r>
            <a:r>
              <a:rPr lang="en-US" dirty="0" err="1" smtClean="0"/>
              <a:t>sti</a:t>
            </a:r>
            <a:r>
              <a:rPr lang="en-US" dirty="0" smtClean="0"/>
              <a:t>/</a:t>
            </a:r>
            <a:r>
              <a:rPr lang="en-US" dirty="0" err="1" smtClean="0"/>
              <a:t>hiv</a:t>
            </a:r>
            <a:r>
              <a:rPr lang="en-US" dirty="0" smtClean="0"/>
              <a:t> </a:t>
            </a:r>
            <a:r>
              <a:rPr lang="en-US" dirty="0" err="1" smtClean="0"/>
              <a:t>occurance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Stigma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attitudes of service providers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gaps regarding reproductive health needs of people living with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Untreated STIs(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genital herpes-sores,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chancroid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/CONTRIBUTING FACTORS TO INCREASED PREVALENCE OF HIV.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HIV/AIDS burden and improve RH status of the infected and affected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availability of integrated RH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/aids services at all levels of health care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monitoring and evaluation to capture integrated service provision at all levels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training in integrated RH and HIV/AIDS services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OBJECTIVE OF STI/ RTI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 and mobilize resources to support integrated RH/HIV services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community awareness of availability and importance of utilizing RH services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availability of PMTCT plus services for pregnant women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awareness among communities and individuals on the magnitude and impact of RTIs and the role communities can play in RTI prevention.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 of access to appropriate </a:t>
            </a:r>
            <a:r>
              <a:rPr lang="en-US" dirty="0" err="1" smtClean="0"/>
              <a:t>rh</a:t>
            </a:r>
            <a:r>
              <a:rPr lang="en-US" dirty="0" smtClean="0"/>
              <a:t> services for infected individuals </a:t>
            </a:r>
            <a:r>
              <a:rPr lang="en-US" smtClean="0"/>
              <a:t>and couples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strategies;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WELCOME TO TODAYS LESSON. IT’S A CONTINUATION OF COMPONENTS OF REPRODUCTIVE HEALTH.</a:t>
            </a:r>
          </a:p>
          <a:p>
            <a:pPr>
              <a:lnSpc>
                <a:spcPct val="170000"/>
              </a:lnSpc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lnSpc>
                <a:spcPct val="170000"/>
              </a:lnSpc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lnSpc>
                <a:spcPct val="170000"/>
              </a:lnSpc>
            </a:pPr>
            <a:endParaRPr lang="en-US" sz="2400" dirty="0" smtClean="0">
              <a:solidFill>
                <a:srgbClr val="7030A0"/>
              </a:solidFill>
            </a:endParaRPr>
          </a:p>
          <a:p>
            <a:pPr lvl="8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BY M.M. ISIKA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111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DEFINATION:</a:t>
            </a:r>
          </a:p>
          <a:p>
            <a:pPr>
              <a:buFontTx/>
              <a:buChar char="-"/>
            </a:pPr>
            <a:r>
              <a:rPr lang="en-US" dirty="0" smtClean="0"/>
              <a:t>Adolescents and youth are generally defined as persons aged10-19 and 10-24 years respectively.</a:t>
            </a:r>
          </a:p>
          <a:p>
            <a:pPr>
              <a:buFontTx/>
              <a:buChar char="-"/>
            </a:pPr>
            <a:r>
              <a:rPr lang="en-US" dirty="0" smtClean="0"/>
              <a:t>Children Act in 2001 defines any person under 18years of age as a child.</a:t>
            </a:r>
          </a:p>
          <a:p>
            <a:pPr>
              <a:buFontTx/>
              <a:buChar char="-"/>
            </a:pPr>
            <a:r>
              <a:rPr lang="en-US" dirty="0" smtClean="0"/>
              <a:t>This group make up 36% of the population</a:t>
            </a:r>
          </a:p>
          <a:p>
            <a:pPr>
              <a:buFontTx/>
              <a:buChar char="-"/>
            </a:pPr>
            <a:r>
              <a:rPr lang="en-US" dirty="0" smtClean="0"/>
              <a:t>The group is most at risk of unplanned pregnancy, unsafe abortion, </a:t>
            </a:r>
            <a:r>
              <a:rPr lang="en-US" dirty="0" err="1" smtClean="0"/>
              <a:t>stis</a:t>
            </a:r>
            <a:r>
              <a:rPr lang="en-US" dirty="0" smtClean="0"/>
              <a:t> and </a:t>
            </a:r>
            <a:r>
              <a:rPr lang="en-US" dirty="0" err="1" smtClean="0"/>
              <a:t>hiv</a:t>
            </a:r>
            <a:r>
              <a:rPr lang="en-US" dirty="0" smtClean="0"/>
              <a:t>/aids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PROMOTION OF ADOLESCENTS AND YOUTH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Girls aged 15-19 years are twice as likely to die of pregnancy related causes as women aged 20-24 years.</a:t>
            </a:r>
          </a:p>
          <a:p>
            <a:pPr>
              <a:buFontTx/>
              <a:buChar char="-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Asurvey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done in 2004 indicated only 12% of health facilities provide youth friendly services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there is inadequate access to reproductive health services by adolescents and youth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adolescents and youth;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Adolescence refers to the stage from puberty to adulthood and includes psychological experiences of the child during this period</a:t>
            </a:r>
          </a:p>
          <a:p>
            <a:r>
              <a:rPr lang="en-US" dirty="0" smtClean="0"/>
              <a:t>Puberty refers to the physiological changes that adolescents undergoes in order to reach sexual maturity</a:t>
            </a:r>
          </a:p>
          <a:p>
            <a:pPr>
              <a:buNone/>
            </a:pPr>
            <a:r>
              <a:rPr lang="en-US" dirty="0" smtClean="0"/>
              <a:t>-  Its characterized by gradual onset of mature reproductive hormonal activity triggered by hypothalamus and </a:t>
            </a:r>
            <a:r>
              <a:rPr lang="en-US" smtClean="0"/>
              <a:t>pituitary gland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 TO NOTE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 of </a:t>
            </a:r>
            <a:r>
              <a:rPr lang="en-US" dirty="0" err="1" smtClean="0"/>
              <a:t>oestrogen</a:t>
            </a:r>
            <a:r>
              <a:rPr lang="en-US" dirty="0" smtClean="0"/>
              <a:t> in girls aged 12-14 years and sometimes at ages 8-9 lead to the following changes;</a:t>
            </a:r>
          </a:p>
          <a:p>
            <a:pPr>
              <a:buFontTx/>
              <a:buChar char="-"/>
            </a:pPr>
            <a:r>
              <a:rPr lang="en-US" dirty="0" smtClean="0"/>
              <a:t>Breasts increase in size and are spherical in shape due to enlarged glandular tissues</a:t>
            </a:r>
          </a:p>
          <a:p>
            <a:pPr>
              <a:buFontTx/>
              <a:buChar char="-"/>
            </a:pPr>
            <a:r>
              <a:rPr lang="en-US" dirty="0" smtClean="0"/>
              <a:t>Typical female shape and contour of the body develop, that is broad </a:t>
            </a:r>
            <a:r>
              <a:rPr lang="en-US" dirty="0" err="1" smtClean="0"/>
              <a:t>hips,narrow</a:t>
            </a:r>
            <a:r>
              <a:rPr lang="en-US" dirty="0" smtClean="0"/>
              <a:t> chest and shoulders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SEXUAL/PHYSICAL CHARACTERISTICS OF ADOLESCENTS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National population policy for sustainable development</a:t>
            </a:r>
          </a:p>
          <a:p>
            <a:pPr>
              <a:buFontTx/>
              <a:buChar char="-"/>
            </a:pPr>
            <a:r>
              <a:rPr lang="en-US" dirty="0" smtClean="0"/>
              <a:t>The policy outlines </a:t>
            </a:r>
            <a:r>
              <a:rPr lang="en-US" dirty="0"/>
              <a:t>K</a:t>
            </a:r>
            <a:r>
              <a:rPr lang="en-US" dirty="0" smtClean="0"/>
              <a:t>enya’s population and development goals, objectives and targets to guide its implementation</a:t>
            </a:r>
          </a:p>
          <a:p>
            <a:pPr>
              <a:buFontTx/>
              <a:buChar char="-"/>
            </a:pPr>
            <a:r>
              <a:rPr lang="en-US" dirty="0" smtClean="0"/>
              <a:t>The goal include;-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Improving the standards of living and quality of life of the people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Fully integrating population concerns into the development process.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 RH POLICIES;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58296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Hair develops on the armpits and pubic region</a:t>
            </a:r>
          </a:p>
          <a:p>
            <a:pPr>
              <a:buFontTx/>
              <a:buChar char="-"/>
            </a:pPr>
            <a:r>
              <a:rPr lang="en-US" dirty="0" smtClean="0"/>
              <a:t>Internal organs of reproduction that is vagina, uterus, ovaries mature and menstruation(menarche) begins</a:t>
            </a:r>
          </a:p>
          <a:p>
            <a:pPr>
              <a:buFontTx/>
              <a:buChar char="-"/>
            </a:pPr>
            <a:r>
              <a:rPr lang="en-US" dirty="0" smtClean="0"/>
              <a:t>Face may become smooth or facial pimples(acne) </a:t>
            </a:r>
            <a:r>
              <a:rPr lang="en-US" smtClean="0"/>
              <a:t>may develop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 physical and sexual characteristics of adolescents;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Testis and scrotum begin to increase in size</a:t>
            </a:r>
          </a:p>
          <a:p>
            <a:r>
              <a:rPr lang="en-US" dirty="0" smtClean="0"/>
              <a:t>Pubic hair begin to appear</a:t>
            </a:r>
          </a:p>
          <a:p>
            <a:r>
              <a:rPr lang="en-US" dirty="0" smtClean="0"/>
              <a:t>Penis enlarge</a:t>
            </a:r>
          </a:p>
          <a:p>
            <a:r>
              <a:rPr lang="en-US" dirty="0" smtClean="0"/>
              <a:t>The larynx start to grow and the voice deepens</a:t>
            </a:r>
          </a:p>
          <a:p>
            <a:r>
              <a:rPr lang="en-US" dirty="0" smtClean="0"/>
              <a:t>Hair growth begins on the upper lip</a:t>
            </a:r>
          </a:p>
          <a:p>
            <a:r>
              <a:rPr lang="en-US" dirty="0" smtClean="0"/>
              <a:t>Nocturnal emissions(ejaculation of semen during sleep)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MALES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Prostate gland enlarges</a:t>
            </a:r>
          </a:p>
          <a:p>
            <a:r>
              <a:rPr lang="en-US" dirty="0" smtClean="0"/>
              <a:t>Hair begin on the </a:t>
            </a:r>
            <a:r>
              <a:rPr lang="en-US" dirty="0" err="1" smtClean="0"/>
              <a:t>axilla</a:t>
            </a:r>
            <a:endParaRPr lang="en-US" dirty="0" smtClean="0"/>
          </a:p>
          <a:p>
            <a:r>
              <a:rPr lang="en-US" dirty="0" smtClean="0"/>
              <a:t>Sperm production becomes  sufficient for fertility</a:t>
            </a:r>
          </a:p>
          <a:p>
            <a:r>
              <a:rPr lang="en-US" dirty="0" smtClean="0"/>
              <a:t>Physical strength is at its peak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changes in males;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Unprotected sexual activity</a:t>
            </a:r>
          </a:p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Menstrual problems</a:t>
            </a:r>
          </a:p>
          <a:p>
            <a:r>
              <a:rPr lang="en-US" dirty="0" smtClean="0"/>
              <a:t>School dropout-</a:t>
            </a:r>
            <a:r>
              <a:rPr lang="en-US" dirty="0" err="1" smtClean="0"/>
              <a:t>prosmiscous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r>
              <a:rPr lang="en-US" dirty="0" smtClean="0"/>
              <a:t>(</a:t>
            </a:r>
            <a:r>
              <a:rPr lang="en-US" dirty="0" err="1" smtClean="0"/>
              <a:t>sti</a:t>
            </a:r>
            <a:r>
              <a:rPr lang="en-US" dirty="0" smtClean="0"/>
              <a:t>/</a:t>
            </a:r>
            <a:r>
              <a:rPr lang="en-US" dirty="0" err="1" smtClean="0"/>
              <a:t>hiv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Harmful practices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fgm</a:t>
            </a:r>
            <a:r>
              <a:rPr lang="en-US" dirty="0" smtClean="0"/>
              <a:t>, early forced marriages,  sexual violence and abuse</a:t>
            </a:r>
          </a:p>
          <a:p>
            <a:r>
              <a:rPr lang="en-US" dirty="0" smtClean="0"/>
              <a:t>Unsafe abortion due to unplanned pg and unwanted pg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PROBLEMS EXPERIENCED BY 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marriage of girls due to discrimination in education opportunities</a:t>
            </a:r>
          </a:p>
          <a:p>
            <a:r>
              <a:rPr lang="en-US" dirty="0" smtClean="0"/>
              <a:t>Lack of adequate information about their sexuality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 problems experienced by youths;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on sexuality and reproductive health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to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 and provision of effective methods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Prenatal and post abortion care irrespective of age or marital status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delivery, preferably in a hospital  with facilities for all eventualities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 and treatment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REPRODUCTIVE HEALTH NEEDS OF ADOLESCENTS/YOUTH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 from sexual abuse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Culturally appropriate guidance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mental heath services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in negotiating skills to help make informed choices and accept consequences of their actions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 reproductive health needs of youths;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planning skills refers to the information given to the young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help them cope with the life challenges they meet as they grow.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values and values verification. Let them learn to identify values learned in the families and communities which dictate their action.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value of family, education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WAYS OF IMPARTING LIFE SKILLS TO THE YOUNG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Decision making: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of choices out of several options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need communication skills to pass information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need to be assertive- being confident and firmly stand by their words , action or belief. Should be to say no to drugs and sex since its against their values and beliefs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 for the recognition of socio-economic and reproductive health needs and rights of adolescents and youth.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 advisory councils at all levels to coordinate and advise  on youth and adolescent health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specific messages for different target groups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parents,religious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other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leaders,youth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adolescents.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TO IMPROVE ADOLESCENTS/YOUTH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and encouraging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kenyans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adhere to responsible parenthood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Promoting the stability of the family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women and eliminating retrogressive socio-cultural practices such as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fgm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Integrating the youth , the elderly and persons with disabilities into the mainstream of national development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policy two objectives;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6275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Implementing  youth friendly and accessible RH services to enable the youth seek services and receive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without barriers.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Educate the youths on their rights in order to help them attain the highest degree of health and self esteem.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health worker advocate for active involvement of youth in projects aimed at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strategies;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Promoting responsible  sexuality preventing unwanted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pg,unsafe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abortion,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/aids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awareness of cancers and the significance of seeking health services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Cervical   and breast cancers are the leading  malignant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among women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kenya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duration of symptoms is over 8 months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of cases are seen in advanced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Cancers of the prostate and testis are common in men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SCREENING AND MANAGEMENT OF CANCER AND OTHER RH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 Low awareness and uptake of vaccine for prevention of human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papilloma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virus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cervical and breast cancers can be detected early because the concerned organs can be easily inspected and palpated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Prostate and testicular cancers can also be detected early by careful clinical examination and biochemical markers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cancers screening and </a:t>
            </a:r>
            <a:r>
              <a:rPr lang="en-US" dirty="0" err="1" smtClean="0"/>
              <a:t>mnx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NB; early detection and effective Rx of premalignant lesions is important to reduce mortality and morbidity associated with these cancers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screening and </a:t>
            </a:r>
            <a:r>
              <a:rPr lang="en-US" dirty="0" err="1" smtClean="0"/>
              <a:t>mnx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Inadequate access to comprehensive reproductive organ cancer prevention, early detection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 in seeking health care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information among communities on cancers of reproductive organs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CHALLENGES LEADING TO HIGH PREVALENCE OF RH CANCERS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availability of high quality services for the prevention, early detection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cancers of reproductive organs(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hpv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vaccine-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cervarix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gardalis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papsmear,psa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.)-oncology services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advocate for ,create awareness of and sensitize the community on cancers of reproductive organ</a:t>
            </a:r>
          </a:p>
          <a:p>
            <a:pPr>
              <a:lnSpc>
                <a:spcPct val="11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STRATEGIC ACTION IN PREVENTING REPRODUCTIVE ORGAN CANCERS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research on all aspects of cancers of reproductive health organs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 at all levels to provide prevention, screening and early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cancers of RH organs</a:t>
            </a:r>
          </a:p>
          <a:p>
            <a:pPr>
              <a:lnSpc>
                <a:spcPct val="15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strategic action;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and review guidelines and procedure manuals for early detection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reproductive tract cancers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strategic action;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Infertility is an important public health concern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Prevalence of infertility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remains inadequately determined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study done in 2003 implied that 2.2% of women aged 40-49 yrs had not given birth(primary infertility)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infertility also exist in larger proportion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INFERTILITY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maternal ,  perinatal and neonatal morbidity and mortality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unmet family planning needs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sexual and reproductive health of adolescents and youth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gender equity and equality in matters of reproductive health including access to appropriate services</a:t>
            </a:r>
          </a:p>
          <a:p>
            <a:pPr>
              <a:lnSpc>
                <a:spcPct val="15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OBJECTIVES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81000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Infertility has strong gender implications and so women bear the major blame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NB;  Reproductive tract infections are the leading contributors to infertility in both men and women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infertility;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Male factors;</a:t>
            </a:r>
          </a:p>
          <a:p>
            <a:pPr>
              <a:buFontTx/>
              <a:buChar char="-"/>
            </a:pPr>
            <a:r>
              <a:rPr lang="en-US" dirty="0" smtClean="0"/>
              <a:t>Congenital absence of vas  deferens/obstruction</a:t>
            </a:r>
          </a:p>
          <a:p>
            <a:pPr>
              <a:buFontTx/>
              <a:buChar char="-"/>
            </a:pPr>
            <a:r>
              <a:rPr lang="en-US" dirty="0" smtClean="0"/>
              <a:t>Mumps/</a:t>
            </a:r>
            <a:r>
              <a:rPr lang="en-US" dirty="0" err="1" smtClean="0"/>
              <a:t>orchitis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Absent cilia</a:t>
            </a:r>
          </a:p>
          <a:p>
            <a:pPr>
              <a:buFontTx/>
              <a:buChar char="-"/>
            </a:pPr>
            <a:r>
              <a:rPr lang="en-US" dirty="0" smtClean="0"/>
              <a:t>Retrograde ejaculation</a:t>
            </a:r>
          </a:p>
          <a:p>
            <a:pPr>
              <a:buFontTx/>
              <a:buChar char="-"/>
            </a:pPr>
            <a:r>
              <a:rPr lang="en-US" dirty="0" smtClean="0"/>
              <a:t>Decreased libido</a:t>
            </a:r>
          </a:p>
          <a:p>
            <a:pPr>
              <a:buFontTx/>
              <a:buChar char="-"/>
            </a:pPr>
            <a:r>
              <a:rPr lang="en-US" dirty="0" smtClean="0"/>
              <a:t>Hypothalamic dysfunction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INFERTILITY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Chromosomal  abnormalities</a:t>
            </a:r>
          </a:p>
          <a:p>
            <a:pPr>
              <a:buFontTx/>
              <a:buChar char="-"/>
            </a:pPr>
            <a:r>
              <a:rPr lang="en-US" dirty="0" smtClean="0"/>
              <a:t>Radiation exposure</a:t>
            </a:r>
          </a:p>
          <a:p>
            <a:pPr>
              <a:buFontTx/>
              <a:buChar char="-"/>
            </a:pPr>
            <a:r>
              <a:rPr lang="en-US" dirty="0" err="1" smtClean="0"/>
              <a:t>Stis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causes of infertility;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Ovarian </a:t>
            </a:r>
            <a:r>
              <a:rPr lang="en-US" dirty="0" err="1" smtClean="0"/>
              <a:t>tumours</a:t>
            </a:r>
            <a:endParaRPr lang="en-US" dirty="0" smtClean="0"/>
          </a:p>
          <a:p>
            <a:r>
              <a:rPr lang="en-US" dirty="0" smtClean="0"/>
              <a:t>Obesity</a:t>
            </a:r>
          </a:p>
          <a:p>
            <a:r>
              <a:rPr lang="en-US" dirty="0" err="1" smtClean="0"/>
              <a:t>Pid</a:t>
            </a:r>
            <a:endParaRPr lang="en-US" dirty="0" smtClean="0"/>
          </a:p>
          <a:p>
            <a:r>
              <a:rPr lang="en-US" dirty="0" smtClean="0"/>
              <a:t>Uterine adhesions</a:t>
            </a:r>
          </a:p>
          <a:p>
            <a:r>
              <a:rPr lang="en-US" dirty="0" smtClean="0"/>
              <a:t>Endometriosis</a:t>
            </a:r>
          </a:p>
          <a:p>
            <a:r>
              <a:rPr lang="en-US" dirty="0" smtClean="0"/>
              <a:t>Failure of normal fusion of reproductive tract</a:t>
            </a:r>
          </a:p>
          <a:p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Limited access to infertility services</a:t>
            </a:r>
          </a:p>
          <a:p>
            <a:r>
              <a:rPr lang="en-US" smtClean="0"/>
              <a:t>Delay in seeking health care by affected individuals and couples</a:t>
            </a:r>
          </a:p>
          <a:p>
            <a:r>
              <a:rPr lang="en-US" smtClean="0"/>
              <a:t>Knowledge and attitudes towards infertility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MAIN CHALLENGES TO INCREASED LEVELS OF INFERTILITY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access to quality infertility services at all levels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integration of infertility services in RH services at all levels-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mnx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infertility prevention measures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community awareness on infertility, especially among males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Carry out community education and awareness on infertility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STRATEGIC ACTIONS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Educate communities on their roles in prevention of infertility and in support for the affected individuals and couples.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services for the management of sexual dysfunction at all levels- retrograde ejaculation, impotence, low libido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Promote research on sexual dysfunction to establish extent, magnitude and associated reproductive health issues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strategic action on infertility;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Depends on cause of infertility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blockage, surgery is involved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hormonal imbalance or absence then substitute the hormones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Advice on adoption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azoospermia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there can be sperm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donars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invitrofertilization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INFERTILITY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safe motherhood;</a:t>
            </a:r>
          </a:p>
          <a:p>
            <a:pPr>
              <a:buFontTx/>
              <a:buChar char="-"/>
            </a:pPr>
            <a:r>
              <a:rPr lang="en-US" dirty="0" smtClean="0"/>
              <a:t>It’s a woman’s ability to have a safe and healthy pregnancy and delivery</a:t>
            </a:r>
          </a:p>
          <a:p>
            <a:r>
              <a:rPr lang="en-US" dirty="0" smtClean="0"/>
              <a:t>Making motherhood safe requires action on the  following;</a:t>
            </a:r>
          </a:p>
          <a:p>
            <a:pPr>
              <a:buFontTx/>
              <a:buChar char="-"/>
            </a:pPr>
            <a:r>
              <a:rPr lang="en-US" dirty="0" smtClean="0"/>
              <a:t>Reduce the number of high risk and unwanted pregnancy</a:t>
            </a:r>
          </a:p>
          <a:p>
            <a:pPr>
              <a:buFontTx/>
              <a:buChar char="-"/>
            </a:pPr>
            <a:r>
              <a:rPr lang="en-US" dirty="0" smtClean="0"/>
              <a:t>Reduce no. of obstetric complication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PILLARS OF SAFE MOTHERHOOD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Continuation;</a:t>
            </a:r>
          </a:p>
          <a:p>
            <a:pPr>
              <a:buFontTx/>
              <a:buChar char="-"/>
            </a:pPr>
            <a:r>
              <a:rPr lang="en-US" dirty="0" smtClean="0"/>
              <a:t>Reduce the cases of high fertility rate in women with complications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pillars of safe motherhood;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 to reduction of HIV/AIDS burden and improvement of the reproductive status of infected and affected persons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the burden of reproductive tract infection and improve access to and quality of RTI services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the magnitude of infertility and increase access to efficient and effective investigative services for enhanced management of infertile individuals and couples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policy objectives;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62670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Focused antenatal care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clean delivery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Postnatal care that contributes to a woman’s ability to enjoy sexual relations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Safe, humane and cost-effective post-abortion care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COMPONENTS OF SAFE MOTHERHOOD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Obstetric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haemorrhage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45%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Infections/sepsis – 13%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Unsafe abortion/complications of abortion-  5%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Eclampsia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/hypertension- 12%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Obstructed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6%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causes – 20%(malaria,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hiv,anaemia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etc)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 CAUSES OF MATERNAL DEATHS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high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414/100,000 live births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3000 and 6000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kenyan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women die annually  from pregnancy related conditions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Almost all of them from preventable and / or treatable causes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SAFE MOTHERHOOD AND NEONATAL HEALTH IN KENYA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obstetric care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abortion care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Targeted postpartum care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Neonatal care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of mother to child transmission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and safe delivery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planning and pre-conceptual care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PILLARS OF SAFE MOTHERHOOD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Ensures that individuals and couples have the information and services to plan the timing, number and spacing of pregnancies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PLANNING AND PRECONCEPTUAL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Prevents complications and if any , are detected early and treated appropriately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focused antenatal visits are recommended with the following emphasizes;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two doses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sulphapyremethane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(sp) in malaria endemic areas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s $ s of malaria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danger signs of pg and where to seek help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FOCUSED ANTENATAL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 focused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 up individual birth plan(includes mother baby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package,transport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plans the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hospital for delivery)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all birth attendants have the knowledge, skills, and provide postpartum care to the mother and baby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Sterile equipments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delivery environment which is warm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bleeding and prompt control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Prompt referral for complicated cases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AND SAFE 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essential care for high risk pregnancies and complications is available to all women who need it</a:t>
            </a:r>
          </a:p>
          <a:p>
            <a:pPr>
              <a:buFontTx/>
              <a:buChar char="-"/>
            </a:pPr>
            <a:r>
              <a:rPr lang="en-US" dirty="0" err="1" smtClean="0"/>
              <a:t>Parenteral</a:t>
            </a:r>
            <a:r>
              <a:rPr lang="en-US" dirty="0" smtClean="0"/>
              <a:t> antibiotics</a:t>
            </a:r>
          </a:p>
          <a:p>
            <a:pPr>
              <a:buFontTx/>
              <a:buChar char="-"/>
            </a:pPr>
            <a:r>
              <a:rPr lang="en-US" dirty="0" err="1" smtClean="0"/>
              <a:t>Parenteral</a:t>
            </a:r>
            <a:r>
              <a:rPr lang="en-US" dirty="0" smtClean="0"/>
              <a:t> anticonvulsants for pg induced </a:t>
            </a:r>
            <a:r>
              <a:rPr lang="en-US" dirty="0" err="1" smtClean="0"/>
              <a:t>htn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Parenteral</a:t>
            </a:r>
            <a:r>
              <a:rPr lang="en-US" dirty="0" smtClean="0"/>
              <a:t> </a:t>
            </a:r>
            <a:r>
              <a:rPr lang="en-US" dirty="0" err="1" smtClean="0"/>
              <a:t>oxytoxic</a:t>
            </a:r>
            <a:r>
              <a:rPr lang="en-US" dirty="0" smtClean="0"/>
              <a:t> drugs</a:t>
            </a:r>
          </a:p>
          <a:p>
            <a:pPr>
              <a:buFontTx/>
              <a:buChar char="-"/>
            </a:pPr>
            <a:r>
              <a:rPr lang="en-US" dirty="0" smtClean="0"/>
              <a:t>Manual removal of placenta</a:t>
            </a:r>
          </a:p>
          <a:p>
            <a:pPr>
              <a:buFontTx/>
              <a:buChar char="-"/>
            </a:pPr>
            <a:r>
              <a:rPr lang="en-US" dirty="0" smtClean="0"/>
              <a:t>Removal of retained products of conception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OBSTETRIC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manual vacuum aspiration(MVA)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Perform assisted vaginal delivery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vacuum extraction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morbidity and mortality associated with common cancers of the reproductive organs in men and women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reproductive related needs of the elderly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the special reproductive related needs of people with disabilities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policy objectives;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384953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of infection(ensure clean birth and cord care)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protection- maintenance of temperature and don’t create hyperthermia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and exclusive breastfeeding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Initiate breathing and resuscitation immediately the baby is born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prevention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opthalmia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neonotorum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Immunization according to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protocal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Identification of a sick neonate and put on Rx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of preterm or low birth weight babies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Emergency treatment of incomplete abortion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MVA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pre-procedure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 procedure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Post-procedure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Post-procedure warning signs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persistent abdominal pain, high fever, continues bleeding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ABORTION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 post abortion;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planning to avoid recurrence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Linkages and referral for investigations incase of any complications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involvement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care of the mother and the baby after delivery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-ctrl 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haemorrhage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mnx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 complications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 Hygiene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up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health and immunization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planning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Psychological care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PARTUM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Educate and counsel client regarding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pregnancy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pre-conception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WHO we have four pillars of PMTCT  namely;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PMTCT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1- primary prevention where the parents are not infected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2- prevention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unintented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pregnancy where the woman is HIV +VE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3- prevention of mother to child transmission in a woman who is HIV +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4- to care and support for HIV infected baby and mother who is likely to develop aids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Viral load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higher the load the greater the risk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transmission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Viral genotype and phenotype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Viral resistance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Prolonged rupture of membranes longer than 4 hours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of delivery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Intrapartum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haemorrhage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MTCT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Invasive fetal monitoring procedures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Prematurity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Breastfeeding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Gastrointestinal tract factors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Immature immune system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pregnancy 5 to 10% of infants get infected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delivery 10 to 20% of infants get infected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  postpartum period 5 to 10 get infected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NB; most children infected during MTCT develop symptoms before they are two years old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TRANSMISSION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equitable access to reproductive health services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quality, efficiency and effectiveness of service delivery at all levels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responsiveness to client needs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REPRODUCTIVE HEALTH POLICY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72696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Viral load and type of virus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LABOUR AND DELIVERY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rupture of membranes</a:t>
            </a:r>
          </a:p>
          <a:p>
            <a:pPr>
              <a:buFontTx/>
              <a:buChar char="-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vaginal examination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Contaminated delivery coaches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POSTNATAL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-Mainly through breastfeeding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HIV TRANSMISSION ANTENATALLY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her the effect of pregnancy on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infection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her the effect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pregnancy outcome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of transmission to fetus and infant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options in pregnancy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Interventions to prevent mother to child transmission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COUNSELLING HIV POSTIVE WOMAN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Ct;</a:t>
            </a:r>
          </a:p>
          <a:p>
            <a:r>
              <a:rPr lang="en-US" dirty="0" smtClean="0"/>
              <a:t>Disclosure of results to partner</a:t>
            </a:r>
          </a:p>
          <a:p>
            <a:r>
              <a:rPr lang="en-US" dirty="0" smtClean="0"/>
              <a:t>Need for follow-up of mother and child </a:t>
            </a:r>
          </a:p>
          <a:p>
            <a:r>
              <a:rPr lang="en-US" dirty="0" smtClean="0"/>
              <a:t>Future fertility and contraceptive options</a:t>
            </a:r>
          </a:p>
          <a:p>
            <a:r>
              <a:rPr lang="en-US" dirty="0" smtClean="0"/>
              <a:t>Infant feeding options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information on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hiv,test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counsel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safer sex practices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social stigmatization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and treat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malaria prophylaxis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and treatment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anaemia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invasive testing procedure in pg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amniocentesis, chorionic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sampling, external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cephallic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version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ANTENATAL CARE and INTERVENTIONS TO REDUCE MTCT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Antiretroviral prophylaxis given during; pregnancy,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postpartum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ARVs should be provided to the mother for her health as well as for the health of the baby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p/e to detect any s $ s of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related illness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 and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folate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Multivitamin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suplements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Intermittent preventive treatment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sp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Mebendazole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first visit in areas of high worm prevalence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Isoniazid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(INH) prophylaxis for TB if indicated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Pneumocystis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carinii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pneumonia(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prophylaxis in women with clinical signs of aids or cd4 count below 200mm3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Psychological support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unnecesary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trauma during delivery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Unnecessary episiotomy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 scalp monitoring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Forceps delivery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Vacuum extraction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INTRAPARTUM INTERVENTION TO REDUCE MTCT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Minimize risk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to protect mothers health and decrease h/provider exposure to blood)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management of 3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oxytocin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immediately after birth of anterior shoulder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cord traction</a:t>
            </a: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Uterine massage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POST-PARTUM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Repair any genital tract lacerations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Carefully remove all the products of conception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Eligible women remain on therapy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who are eligible for ARVs therapy remain on should be on this therapy throughout pregnancy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give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-NVP at onset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3TC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 AZT +3TC for one week after delivery</a:t>
            </a:r>
          </a:p>
          <a:p>
            <a:pPr>
              <a:lnSpc>
                <a:spcPct val="15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HIV POSITIVE MOTHER IN PREGNANCY AND LABUOR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2303</TotalTime>
  <Words>4849</Words>
  <Application>Microsoft Office PowerPoint</Application>
  <PresentationFormat>On-screen Show (4:3)</PresentationFormat>
  <Paragraphs>576</Paragraphs>
  <Slides>121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121</vt:i4>
      </vt:variant>
    </vt:vector>
  </HeadingPairs>
  <TitlesOfParts>
    <vt:vector size="122" baseType="lpstr">
      <vt:lpstr>Concourse</vt:lpstr>
      <vt:lpstr>NATIONAL REPRODUCTIVE HEALTH POLICIES</vt:lpstr>
      <vt:lpstr>Ct;</vt:lpstr>
      <vt:lpstr>THE TWO MAIN POLICIES IN REPRODUCTIVE HEALTH</vt:lpstr>
      <vt:lpstr>CT  RH POLICIES;</vt:lpstr>
      <vt:lpstr>Ct policy two objectives;</vt:lpstr>
      <vt:lpstr>POLICY OBJECTIVES</vt:lpstr>
      <vt:lpstr>Ct policy objectives;</vt:lpstr>
      <vt:lpstr>Ct policy objectives;</vt:lpstr>
      <vt:lpstr>GOALS OF REPRODUCTIVE HEALTH POLICY</vt:lpstr>
      <vt:lpstr>GUIDELINES ON IMPLEMENTATION OF RH POLICIES</vt:lpstr>
      <vt:lpstr>Ct guidelines;</vt:lpstr>
      <vt:lpstr>Ct guidelines;</vt:lpstr>
      <vt:lpstr>Ct guidelines;</vt:lpstr>
      <vt:lpstr>COMPONENTS OF REPRODUCTIVE HEALTH</vt:lpstr>
      <vt:lpstr>Slide 15</vt:lpstr>
      <vt:lpstr>SAFE MOTHERHOOD AND CHILD SURVIVAL INITIATIVE</vt:lpstr>
      <vt:lpstr>FACTORS THAT CONTRIBUTE TO MATERNAL  MORTALITY AND MORBIDITY</vt:lpstr>
      <vt:lpstr>Ct factors;</vt:lpstr>
      <vt:lpstr>PRIMARY MEANS OF PREVENTION</vt:lpstr>
      <vt:lpstr>Ct primary prevention;</vt:lpstr>
      <vt:lpstr>Ct primary prevention;</vt:lpstr>
      <vt:lpstr>Ct primary prevention;</vt:lpstr>
      <vt:lpstr>FAMILY PLANNING</vt:lpstr>
      <vt:lpstr>Ct fp;</vt:lpstr>
      <vt:lpstr>CHALLENGES THAT FACE FP SERVICES</vt:lpstr>
      <vt:lpstr>STRATEGIES TO IMPROVE FAMILY PLANNING SERVICES</vt:lpstr>
      <vt:lpstr>Ct strategies;</vt:lpstr>
      <vt:lpstr>STI/HIV/AIDS OCCURANCE</vt:lpstr>
      <vt:lpstr>Ct sti/hiv occurance;</vt:lpstr>
      <vt:lpstr>Ct sti/hiv occurance;</vt:lpstr>
      <vt:lpstr>CHALLENGES /CONTRIBUTING FACTORS TO INCREASED PREVALENCE OF HIV.</vt:lpstr>
      <vt:lpstr>MAIN OBJECTIVE OF STI/ RTI MANAGEMENT</vt:lpstr>
      <vt:lpstr>STRATEGIES</vt:lpstr>
      <vt:lpstr>Ct strategies;</vt:lpstr>
      <vt:lpstr>RH 111</vt:lpstr>
      <vt:lpstr>PROMOTION OF ADOLESCENTS AND YOUTH HEALTH</vt:lpstr>
      <vt:lpstr>Ct adolescents and youth;</vt:lpstr>
      <vt:lpstr>POINTS TO NOTE </vt:lpstr>
      <vt:lpstr>SEXUAL/PHYSICAL CHARACTERISTICS OF ADOLESCENTS</vt:lpstr>
      <vt:lpstr>Ct physical and sexual characteristics of adolescents;</vt:lpstr>
      <vt:lpstr>CHANGES IN MALES</vt:lpstr>
      <vt:lpstr>Ct changes in males;</vt:lpstr>
      <vt:lpstr>SPECIFIC PROBLEMS EXPERIENCED BY YOUTH</vt:lpstr>
      <vt:lpstr>Ct problems experienced by youths;</vt:lpstr>
      <vt:lpstr>REPRODUCTIVE HEALTH NEEDS OF ADOLESCENTS/YOUTH</vt:lpstr>
      <vt:lpstr>Ct reproductive health needs of youths;</vt:lpstr>
      <vt:lpstr>VARIOUS WAYS OF IMPARTING LIFE SKILLS TO THE YOUNG PEOPLE</vt:lpstr>
      <vt:lpstr>Ct;</vt:lpstr>
      <vt:lpstr>STRATEGIES TO IMPROVE ADOLESCENTS/YOUTH HEALTH</vt:lpstr>
      <vt:lpstr>Ct strategies;</vt:lpstr>
      <vt:lpstr>Ct;</vt:lpstr>
      <vt:lpstr>SCREENING AND MANAGEMENT OF CANCER AND OTHER RH ISSUES</vt:lpstr>
      <vt:lpstr>Ct cancers screening and mnx;</vt:lpstr>
      <vt:lpstr>Ct screening and mnx;</vt:lpstr>
      <vt:lpstr>CHALLENGES LEADING TO HIGH PREVALENCE OF RH CANCERS</vt:lpstr>
      <vt:lpstr>STRATEGIC ACTION IN PREVENTING REPRODUCTIVE ORGAN CANCERS</vt:lpstr>
      <vt:lpstr>Ct strategic action;</vt:lpstr>
      <vt:lpstr>Ct strategic action;</vt:lpstr>
      <vt:lpstr>INFERTILITY </vt:lpstr>
      <vt:lpstr>Ct infertility;</vt:lpstr>
      <vt:lpstr>CAUSES OF INFERTILITY</vt:lpstr>
      <vt:lpstr>Ct causes of infertility;</vt:lpstr>
      <vt:lpstr>FEMALE FACTORS</vt:lpstr>
      <vt:lpstr>MAIN CHALLENGES TO INCREASED LEVELS OF INFERTILITY</vt:lpstr>
      <vt:lpstr>STRATEGIC ACTIONS</vt:lpstr>
      <vt:lpstr>Ct strategic action on infertility;</vt:lpstr>
      <vt:lpstr>HOW TO MANAGE INFERTILITY</vt:lpstr>
      <vt:lpstr>PILLARS OF SAFE MOTHERHOOD </vt:lpstr>
      <vt:lpstr>Ct pillars of safe motherhood;</vt:lpstr>
      <vt:lpstr>KEY COMPONENTS OF SAFE MOTHERHOOD</vt:lpstr>
      <vt:lpstr>GLOBAL  CAUSES OF MATERNAL DEATHS</vt:lpstr>
      <vt:lpstr>STATUS OF SAFE MOTHERHOOD AND NEONATAL HEALTH IN KENYA</vt:lpstr>
      <vt:lpstr>PILLARS OF SAFE MOTHERHOOD</vt:lpstr>
      <vt:lpstr>FAMILY PLANNING AND PRECONCEPTUAL CARE</vt:lpstr>
      <vt:lpstr>FOCUSED ANTENATAL CARE</vt:lpstr>
      <vt:lpstr>Slide 76</vt:lpstr>
      <vt:lpstr>CLEAN AND SAFE DELIVERY</vt:lpstr>
      <vt:lpstr>ESSENTIAL OBSTETRIC CARE</vt:lpstr>
      <vt:lpstr>Slide 79</vt:lpstr>
      <vt:lpstr>NEONATAL CARE</vt:lpstr>
      <vt:lpstr>Slide 81</vt:lpstr>
      <vt:lpstr>POST ABORTION CARE</vt:lpstr>
      <vt:lpstr>Slide 83</vt:lpstr>
      <vt:lpstr>POST PARTUM CARE</vt:lpstr>
      <vt:lpstr>PMTCT</vt:lpstr>
      <vt:lpstr>Slide 86</vt:lpstr>
      <vt:lpstr>RISK FACTORS FOR MTCT</vt:lpstr>
      <vt:lpstr>Slide 88</vt:lpstr>
      <vt:lpstr>HIV TRANSMISSION</vt:lpstr>
      <vt:lpstr>FACTORS INFLUENCING HIV TRANSMISSION ANTENATALLY</vt:lpstr>
      <vt:lpstr>COUNSELLING HIV POSTIVE WOMAN</vt:lpstr>
      <vt:lpstr>Slide 92</vt:lpstr>
      <vt:lpstr>ANTENATAL CARE and INTERVENTIONS TO REDUCE MTCT</vt:lpstr>
      <vt:lpstr>Slide 94</vt:lpstr>
      <vt:lpstr>Slide 95</vt:lpstr>
      <vt:lpstr>INTRAPARTUM INTERVENTION TO REDUCE MTCT</vt:lpstr>
      <vt:lpstr>POST-PARTUM CARE</vt:lpstr>
      <vt:lpstr>Slide 98</vt:lpstr>
      <vt:lpstr>MANAGEMENT OF HIV POSITIVE MOTHER IN PREGNANCY AND LABUOR</vt:lpstr>
      <vt:lpstr>EFFECTIVE ARV FOR MOTHER WHO IS NOT ELIGIBLE FOR ARVs </vt:lpstr>
      <vt:lpstr>ARVS FOR MOTHERS IN STAGE 3$4 </vt:lpstr>
      <vt:lpstr>ARVs FOR NEWBORN</vt:lpstr>
      <vt:lpstr>INFANT FEEDING OPTIONS FOR HIV INFECTED MOTHER</vt:lpstr>
      <vt:lpstr>ON GOING CARE</vt:lpstr>
      <vt:lpstr>Slide 105</vt:lpstr>
      <vt:lpstr>NEWBORN </vt:lpstr>
      <vt:lpstr>SEX AND SEXUAL DYSFUNCTION</vt:lpstr>
      <vt:lpstr>Ct sex and sexual dysfunction;</vt:lpstr>
      <vt:lpstr>Slide 109</vt:lpstr>
      <vt:lpstr>Slide 110</vt:lpstr>
      <vt:lpstr>FEMALE SEXUAL  ACT</vt:lpstr>
      <vt:lpstr>Slide 112</vt:lpstr>
      <vt:lpstr>Slide 113</vt:lpstr>
      <vt:lpstr>SEXUAL DYSFUNCTION</vt:lpstr>
      <vt:lpstr>DESIRE DISORDER</vt:lpstr>
      <vt:lpstr>Slide 116</vt:lpstr>
      <vt:lpstr>SEXUAL AROUSAL DISORDERS</vt:lpstr>
      <vt:lpstr>ORGASM DISODERS</vt:lpstr>
      <vt:lpstr>Slide 119</vt:lpstr>
      <vt:lpstr>SEXUAL PAIN DISORDERS</vt:lpstr>
      <vt:lpstr>Slide 121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HEALTH III</dc:title>
  <dc:creator>user</dc:creator>
  <cp:lastModifiedBy>user</cp:lastModifiedBy>
  <cp:revision>201</cp:revision>
  <dcterms:created xsi:type="dcterms:W3CDTF">2014-01-10T02:09:26Z</dcterms:created>
  <dcterms:modified xsi:type="dcterms:W3CDTF">2015-02-03T09:51:08Z</dcterms:modified>
</cp:coreProperties>
</file>