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257" r:id="rId3"/>
    <p:sldId id="258" r:id="rId4"/>
    <p:sldId id="259" r:id="rId5"/>
    <p:sldId id="260" r:id="rId6"/>
    <p:sldId id="285" r:id="rId7"/>
    <p:sldId id="261" r:id="rId8"/>
    <p:sldId id="262" r:id="rId9"/>
    <p:sldId id="268" r:id="rId10"/>
    <p:sldId id="276" r:id="rId11"/>
    <p:sldId id="277" r:id="rId12"/>
    <p:sldId id="264" r:id="rId13"/>
    <p:sldId id="266" r:id="rId14"/>
    <p:sldId id="267" r:id="rId15"/>
    <p:sldId id="270" r:id="rId16"/>
    <p:sldId id="286" r:id="rId17"/>
    <p:sldId id="287" r:id="rId18"/>
    <p:sldId id="278" r:id="rId19"/>
    <p:sldId id="269" r:id="rId20"/>
    <p:sldId id="279" r:id="rId21"/>
    <p:sldId id="280" r:id="rId22"/>
    <p:sldId id="272" r:id="rId23"/>
    <p:sldId id="281" r:id="rId24"/>
    <p:sldId id="282" r:id="rId25"/>
    <p:sldId id="283" r:id="rId26"/>
    <p:sldId id="274" r:id="rId27"/>
    <p:sldId id="401" r:id="rId28"/>
    <p:sldId id="289" r:id="rId29"/>
    <p:sldId id="288" r:id="rId30"/>
    <p:sldId id="291" r:id="rId31"/>
    <p:sldId id="334" r:id="rId32"/>
    <p:sldId id="336" r:id="rId33"/>
    <p:sldId id="335" r:id="rId34"/>
    <p:sldId id="337" r:id="rId35"/>
    <p:sldId id="339" r:id="rId36"/>
    <p:sldId id="340" r:id="rId37"/>
    <p:sldId id="341" r:id="rId38"/>
    <p:sldId id="342" r:id="rId39"/>
    <p:sldId id="343" r:id="rId40"/>
    <p:sldId id="344" r:id="rId41"/>
    <p:sldId id="400" r:id="rId42"/>
    <p:sldId id="345" r:id="rId43"/>
    <p:sldId id="347" r:id="rId44"/>
    <p:sldId id="349" r:id="rId45"/>
    <p:sldId id="346" r:id="rId46"/>
    <p:sldId id="290" r:id="rId47"/>
    <p:sldId id="293" r:id="rId48"/>
    <p:sldId id="375" r:id="rId49"/>
    <p:sldId id="377" r:id="rId50"/>
    <p:sldId id="376" r:id="rId51"/>
    <p:sldId id="378" r:id="rId52"/>
    <p:sldId id="399" r:id="rId53"/>
    <p:sldId id="381" r:id="rId54"/>
    <p:sldId id="379" r:id="rId55"/>
    <p:sldId id="382" r:id="rId56"/>
    <p:sldId id="383" r:id="rId57"/>
    <p:sldId id="384" r:id="rId58"/>
    <p:sldId id="385" r:id="rId59"/>
    <p:sldId id="351" r:id="rId60"/>
    <p:sldId id="386" r:id="rId61"/>
    <p:sldId id="387" r:id="rId62"/>
    <p:sldId id="388" r:id="rId63"/>
    <p:sldId id="389" r:id="rId64"/>
    <p:sldId id="391" r:id="rId65"/>
    <p:sldId id="390" r:id="rId66"/>
    <p:sldId id="392" r:id="rId67"/>
    <p:sldId id="395" r:id="rId68"/>
    <p:sldId id="396" r:id="rId69"/>
    <p:sldId id="397" r:id="rId70"/>
    <p:sldId id="398" r:id="rId71"/>
    <p:sldId id="350" r:id="rId72"/>
    <p:sldId id="402" r:id="rId73"/>
    <p:sldId id="352" r:id="rId74"/>
    <p:sldId id="353" r:id="rId75"/>
    <p:sldId id="403" r:id="rId76"/>
    <p:sldId id="354" r:id="rId77"/>
    <p:sldId id="355" r:id="rId78"/>
    <p:sldId id="404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>
        <p:scale>
          <a:sx n="75" d="100"/>
          <a:sy n="75" d="100"/>
        </p:scale>
        <p:origin x="63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F6FF-83C7-4D6B-8564-020925EFCDF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B0C4B-E3A1-482A-B8BA-984C6FF9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6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EFA4260-5E2D-4D50-864A-9AFC02036BE2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At the posterior wall of the bladder the tubes expand to form "ampulla of the vas deferens" and join a duct from the seminal vesicles to form the "ejaculatory duct".</a:t>
            </a:r>
          </a:p>
        </p:txBody>
      </p:sp>
    </p:spTree>
    <p:extLst>
      <p:ext uri="{BB962C8B-B14F-4D97-AF65-F5344CB8AC3E}">
        <p14:creationId xmlns:p14="http://schemas.microsoft.com/office/powerpoint/2010/main" val="259963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9ED5726-CED2-44A9-9D13-3D4FD5B9B351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These ligaments work with the Round and Uterosacral ligaments to suspend female reproductive system in the lower abdomen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Significantly different from males where all structures hang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9584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871A4F6-2AE3-4A79-AD86-0D32488C546C}" type="slidenum">
              <a:rPr lang="en-US" altLang="en-US" sz="1200"/>
              <a:pPr/>
              <a:t>55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4161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52D5F7A-7AC3-4763-BFF7-39EC5550CDE9}" type="slidenum">
              <a:rPr lang="en-US" altLang="en-US" sz="1200"/>
              <a:pPr/>
              <a:t>57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7094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21EF-BC71-4F9C-B0AA-A59F2BB7B974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C774-CFEC-42B6-A7A0-A8BE05418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7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21EF-BC71-4F9C-B0AA-A59F2BB7B974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C774-CFEC-42B6-A7A0-A8BE05418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8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21EF-BC71-4F9C-B0AA-A59F2BB7B974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C774-CFEC-42B6-A7A0-A8BE05418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6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4BFC5-FDC2-454F-BF17-E1914007C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1952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90E11-EE4E-4735-ABA5-1265DF1666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09767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21EF-BC71-4F9C-B0AA-A59F2BB7B974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C774-CFEC-42B6-A7A0-A8BE05418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21EF-BC71-4F9C-B0AA-A59F2BB7B974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C774-CFEC-42B6-A7A0-A8BE05418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3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21EF-BC71-4F9C-B0AA-A59F2BB7B974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C774-CFEC-42B6-A7A0-A8BE05418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5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21EF-BC71-4F9C-B0AA-A59F2BB7B974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C774-CFEC-42B6-A7A0-A8BE05418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5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21EF-BC71-4F9C-B0AA-A59F2BB7B974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C774-CFEC-42B6-A7A0-A8BE05418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4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21EF-BC71-4F9C-B0AA-A59F2BB7B974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C774-CFEC-42B6-A7A0-A8BE05418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1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21EF-BC71-4F9C-B0AA-A59F2BB7B974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C774-CFEC-42B6-A7A0-A8BE05418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21EF-BC71-4F9C-B0AA-A59F2BB7B974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C774-CFEC-42B6-A7A0-A8BE05418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1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421EF-BC71-4F9C-B0AA-A59F2BB7B974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C774-CFEC-42B6-A7A0-A8BE05418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6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REPRODUCTIVE HEALTH AND MIDWIFERY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PIUS KORIR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12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99"/>
              </a:buClr>
            </a:pPr>
            <a:r>
              <a:rPr lang="en-US" altLang="en-US" dirty="0">
                <a:latin typeface="Tahoma" panose="020B0604030504040204" pitchFamily="34" charset="0"/>
              </a:rPr>
              <a:t>In uncircumcised males there is a structure that covers the end of the glans penis called the "prepuce or foreskin". </a:t>
            </a:r>
          </a:p>
          <a:p>
            <a:pPr lvl="1">
              <a:buClr>
                <a:srgbClr val="FFFF99"/>
              </a:buClr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Its proposed functions include protection, lubrication of glans, part of sexual pleasure system.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4" name="Picture 4" descr="hidden structures (4 K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622675"/>
            <a:ext cx="3429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ircumcised (4 K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3606800"/>
            <a:ext cx="32766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32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dirty="0"/>
          </a:p>
        </p:txBody>
      </p:sp>
      <p:pic>
        <p:nvPicPr>
          <p:cNvPr id="4" name="Picture 5" descr="anat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72494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15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Male Genitalia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omprises the following organs;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Urethra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Epididymis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 deferens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Seminal vesicles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ejaculatory duct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Prostate gland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Bulbourethral gland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31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Urethra</a:t>
            </a:r>
          </a:p>
          <a:p>
            <a:pPr>
              <a:buClr>
                <a:srgbClr val="FFFF99"/>
              </a:buClr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 18-20 cm long.</a:t>
            </a:r>
          </a:p>
          <a:p>
            <a:pPr>
              <a:buClr>
                <a:srgbClr val="FFFF99"/>
              </a:buClr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Conveys urine and sperm (at different times).</a:t>
            </a:r>
          </a:p>
          <a:p>
            <a:pPr lvl="1">
              <a:buClr>
                <a:srgbClr val="FFFF99"/>
              </a:buClr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Three regions of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urethra;</a:t>
            </a:r>
          </a:p>
          <a:p>
            <a:pPr lvl="1">
              <a:buClr>
                <a:srgbClr val="FFFF99"/>
              </a:buClr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Prostatic </a:t>
            </a:r>
          </a:p>
          <a:p>
            <a:pPr lvl="1">
              <a:buClr>
                <a:srgbClr val="FFFF99"/>
              </a:buClr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Membranous and </a:t>
            </a:r>
          </a:p>
          <a:p>
            <a:pPr lvl="1">
              <a:buClr>
                <a:srgbClr val="FFFF99"/>
              </a:buClr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Spongy (penile) urethra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>
              <a:buClr>
                <a:srgbClr val="FFFF99"/>
              </a:buClr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Contains glands which secrete mucus to aid lubrication during intercourse.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4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dirty="0"/>
          </a:p>
        </p:txBody>
      </p:sp>
      <p:pic>
        <p:nvPicPr>
          <p:cNvPr id="4" name="Picture 4" descr="28_4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063" y="1825625"/>
            <a:ext cx="4361874" cy="4351338"/>
          </a:xfr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15063" y="2554515"/>
            <a:ext cx="1237508" cy="174171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15313" y="4789714"/>
            <a:ext cx="1509487" cy="203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15063" y="3018971"/>
            <a:ext cx="1353623" cy="290286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10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Testes</a:t>
            </a:r>
          </a:p>
          <a:p>
            <a:pPr>
              <a:buClr>
                <a:srgbClr val="FFFF99"/>
              </a:buClr>
            </a:pPr>
            <a:r>
              <a:rPr lang="en-US" altLang="en-US" dirty="0" smtClean="0">
                <a:latin typeface="Tahoma" panose="020B0604030504040204" pitchFamily="34" charset="0"/>
              </a:rPr>
              <a:t>Testes like the ovaries are components of both the reproductive system and endocrine system. </a:t>
            </a:r>
          </a:p>
          <a:p>
            <a:pPr>
              <a:buClr>
                <a:srgbClr val="FFFF99"/>
              </a:buClr>
            </a:pPr>
            <a:r>
              <a:rPr lang="en-US" altLang="en-US" dirty="0" smtClean="0">
                <a:latin typeface="Tahoma" panose="020B0604030504040204" pitchFamily="34" charset="0"/>
              </a:rPr>
              <a:t>Each testicles weighs about 25g.</a:t>
            </a:r>
          </a:p>
          <a:p>
            <a:pPr marL="0" indent="0">
              <a:buClr>
                <a:srgbClr val="FFFF99"/>
              </a:buClr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</a:p>
          <a:p>
            <a:pPr marL="0" indent="0">
              <a:buClr>
                <a:srgbClr val="FFFF99"/>
              </a:buClr>
              <a:buNone/>
            </a:pPr>
            <a:r>
              <a:rPr lang="en-US" altLang="en-US" dirty="0">
                <a:latin typeface="Tahoma" panose="020B0604030504040204" pitchFamily="34" charset="0"/>
              </a:rPr>
              <a:t>In the last few months of fetal life testicles descend through the abdomen over the pelvic brim and down the inguinal canal into the scrotum outside the body. </a:t>
            </a:r>
            <a:endParaRPr lang="en-US" altLang="en-US" dirty="0" smtClean="0">
              <a:latin typeface="Tahoma" panose="020B0604030504040204" pitchFamily="34" charset="0"/>
            </a:endParaRPr>
          </a:p>
          <a:p>
            <a:pPr marL="457200" lvl="1" indent="0">
              <a:buClr>
                <a:srgbClr val="FFFF99"/>
              </a:buClr>
              <a:buNone/>
            </a:pP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1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FFFF99"/>
              </a:buClr>
              <a:buNone/>
            </a:pPr>
            <a:r>
              <a:rPr lang="en-US" altLang="en-US" b="1" dirty="0" smtClean="0">
                <a:latin typeface="Tahoma" panose="020B0604030504040204" pitchFamily="34" charset="0"/>
              </a:rPr>
              <a:t>Structure</a:t>
            </a:r>
          </a:p>
          <a:p>
            <a:pPr marL="0" indent="0">
              <a:buClr>
                <a:srgbClr val="FFFF99"/>
              </a:buClr>
              <a:buNone/>
            </a:pPr>
            <a:r>
              <a:rPr lang="en-US" altLang="en-US" dirty="0" smtClean="0">
                <a:latin typeface="Tahoma" panose="020B0604030504040204" pitchFamily="34" charset="0"/>
              </a:rPr>
              <a:t>Testes </a:t>
            </a:r>
            <a:r>
              <a:rPr lang="en-US" altLang="en-US" dirty="0">
                <a:latin typeface="Tahoma" panose="020B0604030504040204" pitchFamily="34" charset="0"/>
              </a:rPr>
              <a:t>are oval shaped about 5cm long and 3cm in diameter</a:t>
            </a:r>
            <a:r>
              <a:rPr lang="en-US" altLang="en-US" dirty="0" smtClean="0">
                <a:latin typeface="Tahoma" panose="020B0604030504040204" pitchFamily="34" charset="0"/>
              </a:rPr>
              <a:t>. </a:t>
            </a:r>
          </a:p>
          <a:p>
            <a:pPr marL="0" indent="0">
              <a:buClr>
                <a:srgbClr val="FFFF99"/>
              </a:buClr>
              <a:buNone/>
            </a:pPr>
            <a:r>
              <a:rPr lang="en-US" altLang="en-US" dirty="0" smtClean="0">
                <a:latin typeface="Tahoma" panose="020B0604030504040204" pitchFamily="34" charset="0"/>
              </a:rPr>
              <a:t>Are </a:t>
            </a:r>
            <a:r>
              <a:rPr lang="en-US" altLang="en-US" dirty="0">
                <a:latin typeface="Tahoma" panose="020B0604030504040204" pitchFamily="34" charset="0"/>
              </a:rPr>
              <a:t>contained within the scrotum.</a:t>
            </a:r>
          </a:p>
          <a:p>
            <a:pPr marL="0" indent="0">
              <a:buClr>
                <a:srgbClr val="FFFF99"/>
              </a:buClr>
              <a:buNone/>
            </a:pPr>
            <a:r>
              <a:rPr lang="en-US" altLang="en-US" dirty="0" smtClean="0">
                <a:latin typeface="Tahoma" panose="020B0604030504040204" pitchFamily="34" charset="0"/>
              </a:rPr>
              <a:t>The </a:t>
            </a:r>
            <a:r>
              <a:rPr lang="en-US" altLang="en-US" dirty="0">
                <a:latin typeface="Tahoma" panose="020B0604030504040204" pitchFamily="34" charset="0"/>
              </a:rPr>
              <a:t>testes are each surrounded by </a:t>
            </a:r>
            <a:r>
              <a:rPr lang="en-US" altLang="en-US" dirty="0" smtClean="0">
                <a:latin typeface="Tahoma" panose="020B0604030504040204" pitchFamily="34" charset="0"/>
              </a:rPr>
              <a:t>three </a:t>
            </a:r>
            <a:r>
              <a:rPr lang="en-US" altLang="en-US" dirty="0">
                <a:latin typeface="Tahoma" panose="020B0604030504040204" pitchFamily="34" charset="0"/>
              </a:rPr>
              <a:t>protective coats (or tunics):</a:t>
            </a:r>
          </a:p>
          <a:p>
            <a:pPr lvl="1">
              <a:buClr>
                <a:srgbClr val="FFFF99"/>
              </a:buClr>
            </a:pPr>
            <a:r>
              <a:rPr lang="en-US" altLang="en-US" b="1" u="sng" dirty="0">
                <a:latin typeface="Tahoma" panose="020B0604030504040204" pitchFamily="34" charset="0"/>
                <a:ea typeface="ＭＳ Ｐゴシック" panose="020B0600070205080204" pitchFamily="34" charset="-128"/>
              </a:rPr>
              <a:t>Tunica </a:t>
            </a:r>
            <a:r>
              <a:rPr lang="en-US" altLang="en-US" b="1" u="sng" dirty="0" err="1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Vasculosa</a:t>
            </a:r>
            <a:r>
              <a:rPr lang="en-US" altLang="en-US" b="1" u="sng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- </a:t>
            </a:r>
            <a:r>
              <a:rPr lang="en-US" altLang="en-US" u="sng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An inner layer of connective tissue containing a fine network of capillaries.</a:t>
            </a:r>
          </a:p>
          <a:p>
            <a:pPr lvl="1">
              <a:buClr>
                <a:srgbClr val="FFFF99"/>
              </a:buClr>
            </a:pPr>
            <a:r>
              <a:rPr lang="en-US" altLang="en-US" b="1" u="sng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Tunica </a:t>
            </a:r>
            <a:r>
              <a:rPr lang="en-US" altLang="en-US" b="1" u="sng" dirty="0" err="1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Albuginea</a:t>
            </a:r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- A fibrous covering, extends </a:t>
            </a: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between each of the </a:t>
            </a:r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lobules</a:t>
            </a:r>
          </a:p>
          <a:p>
            <a:pPr lvl="1">
              <a:buClr>
                <a:srgbClr val="FFFF99"/>
              </a:buClr>
            </a:pPr>
            <a:r>
              <a:rPr lang="en-US" altLang="en-US" b="1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Tunica </a:t>
            </a:r>
            <a:r>
              <a:rPr lang="en-US" altLang="en-US" b="1" dirty="0" err="1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Vaginalis</a:t>
            </a:r>
            <a:r>
              <a:rPr lang="en-US" altLang="en-US" b="1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- </a:t>
            </a:r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Outer layer, an extension </a:t>
            </a: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of </a:t>
            </a:r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peritoneum.</a:t>
            </a: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490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>
                <a:latin typeface="Tahoma" panose="020B0604030504040204" pitchFamily="34" charset="0"/>
              </a:rPr>
              <a:t>Functions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Tahoma" panose="020B0604030504040204" pitchFamily="34" charset="0"/>
              </a:rPr>
              <a:t>Has seminiferous tubules responsible for the production of spermatozoa (spermatogenesis)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Tahoma" panose="020B0604030504040204" pitchFamily="34" charset="0"/>
              </a:rPr>
              <a:t>Main </a:t>
            </a:r>
            <a:r>
              <a:rPr lang="en-US" altLang="en-US" dirty="0">
                <a:latin typeface="Tahoma" panose="020B0604030504040204" pitchFamily="34" charset="0"/>
              </a:rPr>
              <a:t>source of the male hormone, testosterone </a:t>
            </a:r>
            <a:r>
              <a:rPr lang="en-US" altLang="en-US" dirty="0" smtClean="0">
                <a:latin typeface="Tahoma" panose="020B0604030504040204" pitchFamily="34" charset="0"/>
              </a:rPr>
              <a:t>(produced by the interstitial cells) which </a:t>
            </a:r>
            <a:r>
              <a:rPr lang="en-US" altLang="en-US" dirty="0">
                <a:latin typeface="Tahoma" panose="020B0604030504040204" pitchFamily="34" charset="0"/>
              </a:rPr>
              <a:t>is responsible for the development of secondary sex </a:t>
            </a:r>
            <a:r>
              <a:rPr lang="en-US" altLang="en-US" dirty="0" smtClean="0">
                <a:latin typeface="Tahoma" panose="020B0604030504040204" pitchFamily="34" charset="0"/>
              </a:rPr>
              <a:t>characteristics.</a:t>
            </a:r>
          </a:p>
          <a:p>
            <a:r>
              <a:rPr lang="en-US" altLang="en-US" dirty="0">
                <a:latin typeface="Tahoma" panose="020B0604030504040204" pitchFamily="34" charset="0"/>
              </a:rPr>
              <a:t>From here the </a:t>
            </a:r>
            <a:r>
              <a:rPr lang="en-US" altLang="en-US" dirty="0" smtClean="0">
                <a:latin typeface="Tahoma" panose="020B0604030504040204" pitchFamily="34" charset="0"/>
              </a:rPr>
              <a:t>sperms </a:t>
            </a:r>
            <a:r>
              <a:rPr lang="en-US" altLang="en-US" dirty="0">
                <a:latin typeface="Tahoma" panose="020B0604030504040204" pitchFamily="34" charset="0"/>
              </a:rPr>
              <a:t>are carried via efferent ducts to the </a:t>
            </a:r>
            <a:r>
              <a:rPr lang="en-US" altLang="en-US" b="1" u="sng" dirty="0">
                <a:latin typeface="Tahoma" panose="020B0604030504040204" pitchFamily="34" charset="0"/>
              </a:rPr>
              <a:t>epididymis</a:t>
            </a:r>
            <a:r>
              <a:rPr lang="en-US" altLang="en-US" dirty="0">
                <a:latin typeface="Tahoma" panose="020B060403050404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08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28_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702" y="1860360"/>
            <a:ext cx="10169913" cy="41738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190967" y="4791157"/>
            <a:ext cx="2177144" cy="20807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190967" y="4583479"/>
            <a:ext cx="2313482" cy="169301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10342" y="4131763"/>
            <a:ext cx="2148115" cy="189364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11064" y="4361382"/>
            <a:ext cx="2148115" cy="189364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126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Epididymis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FFFF99"/>
              </a:buClr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folded duct approximately 6m long, for the passage of sperm from the testis to the vas deferens.</a:t>
            </a:r>
          </a:p>
          <a:p>
            <a:pPr>
              <a:lnSpc>
                <a:spcPct val="80000"/>
              </a:lnSpc>
              <a:buClr>
                <a:srgbClr val="FFFF99"/>
              </a:buClr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has 3 divisions:</a:t>
            </a:r>
          </a:p>
          <a:p>
            <a:pPr lvl="1">
              <a:lnSpc>
                <a:spcPct val="80000"/>
              </a:lnSpc>
              <a:buClr>
                <a:srgbClr val="FFFF99"/>
              </a:buClr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Head: connected to the testes receiving immature sperm </a:t>
            </a:r>
          </a:p>
          <a:p>
            <a:pPr lvl="1">
              <a:lnSpc>
                <a:spcPct val="80000"/>
              </a:lnSpc>
              <a:buClr>
                <a:srgbClr val="FFFF99"/>
              </a:buClr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Body </a:t>
            </a:r>
          </a:p>
          <a:p>
            <a:pPr lvl="1">
              <a:lnSpc>
                <a:spcPct val="80000"/>
              </a:lnSpc>
              <a:buClr>
                <a:srgbClr val="FFFF99"/>
              </a:buClr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Tail: continuous with the vas deferens, contains smooth muscle and during ejaculation, contractions of the smooth muscle expel mature sperm into the vas deferens.</a:t>
            </a:r>
          </a:p>
          <a:p>
            <a:pPr>
              <a:lnSpc>
                <a:spcPct val="80000"/>
              </a:lnSpc>
              <a:buClr>
                <a:srgbClr val="FFFF99"/>
              </a:buClr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Sperm may be stored in the epididymis from 18 hours - 20 days. </a:t>
            </a:r>
          </a:p>
          <a:p>
            <a:pPr>
              <a:lnSpc>
                <a:spcPct val="80000"/>
              </a:lnSpc>
              <a:buClr>
                <a:srgbClr val="FFFF99"/>
              </a:buClr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this time the sperm matures, including becoming motile, so they can fertilize an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ovum.</a:t>
            </a:r>
            <a:endParaRPr lang="en-US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Clr>
                <a:srgbClr val="FFFF99"/>
              </a:buClr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Clr>
                <a:srgbClr val="FFFF99"/>
              </a:buClr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5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 the structure (anatomy) and functions (physiology) of male reproductive system.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Elaborate the process of sperm production(spermatogenesis).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concepts of RH in providing quality maternal and newborn care.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12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Clr>
                <a:srgbClr val="FFFF99"/>
              </a:buClr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FFFF99"/>
              </a:buClr>
            </a:pPr>
            <a:endParaRPr lang="en-US" dirty="0"/>
          </a:p>
        </p:txBody>
      </p:sp>
      <p:pic>
        <p:nvPicPr>
          <p:cNvPr id="4" name="Picture 5" descr="28_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9367" y="1707537"/>
            <a:ext cx="10294434" cy="4881950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79394" y="3437276"/>
            <a:ext cx="2769219" cy="281214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79395" y="5616122"/>
            <a:ext cx="2557346" cy="281214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79395" y="4885413"/>
            <a:ext cx="2769219" cy="281214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6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6285" y="228600"/>
            <a:ext cx="9579429" cy="838200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altLang="en-US" sz="3600" dirty="0">
              <a:latin typeface="Tahoma" panose="020B0604030504040204" pitchFamily="34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06285" y="1384300"/>
            <a:ext cx="9579429" cy="504734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FFFF99"/>
              </a:buClr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Vas (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Ductus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deferens</a:t>
            </a:r>
          </a:p>
          <a:p>
            <a:pPr eaLnBrk="1" hangingPunct="1">
              <a:lnSpc>
                <a:spcPct val="90000"/>
              </a:lnSpc>
              <a:buClr>
                <a:srgbClr val="FFFF99"/>
              </a:buClr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Short, fairly straight tube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45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long.</a:t>
            </a:r>
          </a:p>
          <a:p>
            <a:pPr eaLnBrk="1" hangingPunct="1">
              <a:lnSpc>
                <a:spcPct val="90000"/>
              </a:lnSpc>
              <a:buClr>
                <a:srgbClr val="FFFF99"/>
              </a:buClr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Ascends from the scrotum into the abdomen and passes over the bladder.</a:t>
            </a:r>
          </a:p>
          <a:p>
            <a:pPr lvl="1" eaLnBrk="1" hangingPunct="1">
              <a:lnSpc>
                <a:spcPct val="90000"/>
              </a:lnSpc>
              <a:buClr>
                <a:srgbClr val="FFFF99"/>
              </a:buClr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Tube cut in vasectomy </a:t>
            </a:r>
          </a:p>
          <a:p>
            <a:pPr lvl="2" eaLnBrk="1" hangingPunct="1">
              <a:lnSpc>
                <a:spcPct val="90000"/>
              </a:lnSpc>
              <a:buClr>
                <a:srgbClr val="FFFF99"/>
              </a:buClr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oesn’t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ffect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erection or performance</a:t>
            </a:r>
          </a:p>
          <a:p>
            <a:pPr eaLnBrk="1" hangingPunct="1">
              <a:lnSpc>
                <a:spcPct val="90000"/>
              </a:lnSpc>
              <a:buClr>
                <a:srgbClr val="FFFF99"/>
              </a:buClr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Supplied by testicular artery and drained by testicular veins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FF99"/>
              </a:buClr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Functions</a:t>
            </a:r>
          </a:p>
          <a:p>
            <a:pPr eaLnBrk="1" hangingPunct="1">
              <a:lnSpc>
                <a:spcPct val="90000"/>
              </a:lnSpc>
              <a:buClr>
                <a:srgbClr val="FFFF99"/>
              </a:buClr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Stores mature sperms</a:t>
            </a:r>
          </a:p>
          <a:p>
            <a:pPr>
              <a:buClr>
                <a:srgbClr val="FFFF99"/>
              </a:buClr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Carries the sperm to the ejaculatory duct</a:t>
            </a:r>
          </a:p>
          <a:p>
            <a:pPr eaLnBrk="1" hangingPunct="1">
              <a:lnSpc>
                <a:spcPct val="90000"/>
              </a:lnSpc>
              <a:buClr>
                <a:srgbClr val="FFFF99"/>
              </a:buClr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2938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dirty="0"/>
          </a:p>
        </p:txBody>
      </p:sp>
      <p:pic>
        <p:nvPicPr>
          <p:cNvPr id="4" name="Picture 4" descr="28_3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6397" y="1825625"/>
            <a:ext cx="4899206" cy="4351338"/>
          </a:xfr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866242" y="3848893"/>
            <a:ext cx="923471" cy="360249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877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altLang="en-US" sz="3600" dirty="0">
              <a:latin typeface="Tahoma" panose="020B0604030504040204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524000"/>
            <a:ext cx="37338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FFFF99"/>
              </a:buClr>
              <a:buFontTx/>
              <a:buNone/>
            </a:pPr>
            <a:r>
              <a:rPr lang="en-US" altLang="en-US" b="1" dirty="0">
                <a:latin typeface="Tahoma" panose="020B0604030504040204" pitchFamily="34" charset="0"/>
              </a:rPr>
              <a:t>5</a:t>
            </a:r>
            <a:r>
              <a:rPr lang="en-US" altLang="en-US" b="1" dirty="0" smtClean="0">
                <a:latin typeface="Tahoma" panose="020B0604030504040204" pitchFamily="34" charset="0"/>
              </a:rPr>
              <a:t>. Seminal Vesicles</a:t>
            </a:r>
          </a:p>
          <a:p>
            <a:pPr eaLnBrk="1" hangingPunct="1">
              <a:lnSpc>
                <a:spcPct val="90000"/>
              </a:lnSpc>
              <a:buClr>
                <a:srgbClr val="FFFF99"/>
              </a:buClr>
            </a:pPr>
            <a:r>
              <a:rPr lang="en-US" altLang="en-US" dirty="0">
                <a:latin typeface="Tahoma" panose="020B0604030504040204" pitchFamily="34" charset="0"/>
              </a:rPr>
              <a:t>2 glands behind prostate gland, size &amp; shape of </a:t>
            </a:r>
            <a:r>
              <a:rPr lang="en-US" altLang="en-US" dirty="0" smtClean="0">
                <a:latin typeface="Tahoma" panose="020B0604030504040204" pitchFamily="34" charset="0"/>
              </a:rPr>
              <a:t>finger (5cm long)</a:t>
            </a:r>
            <a:endParaRPr lang="en-US" altLang="en-US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99"/>
              </a:buClr>
            </a:pPr>
            <a:r>
              <a:rPr lang="en-US" altLang="en-US" dirty="0">
                <a:latin typeface="Tahoma" panose="020B0604030504040204" pitchFamily="34" charset="0"/>
              </a:rPr>
              <a:t>secretes viscous fluid = 60-70% of seminal fluid </a:t>
            </a:r>
            <a:r>
              <a:rPr lang="en-US" altLang="en-US" sz="2400" i="1" dirty="0">
                <a:latin typeface="Tahoma" panose="020B0604030504040204" pitchFamily="34" charset="0"/>
              </a:rPr>
              <a:t>(nourish &amp; energize sperm)</a:t>
            </a:r>
            <a:endParaRPr lang="en-US" altLang="en-US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99"/>
              </a:buClr>
            </a:pPr>
            <a:r>
              <a:rPr lang="en-US" altLang="en-US" dirty="0">
                <a:latin typeface="Tahoma" panose="020B0604030504040204" pitchFamily="34" charset="0"/>
              </a:rPr>
              <a:t>Also secrete fructose, citric acid, amino acids and Prostaglandins.</a:t>
            </a:r>
          </a:p>
        </p:txBody>
      </p:sp>
      <p:pic>
        <p:nvPicPr>
          <p:cNvPr id="16388" name="Picture 4"/>
          <p:cNvPicPr>
            <a:picLocks noGrp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3"/>
          <a:stretch>
            <a:fillRect/>
          </a:stretch>
        </p:blipFill>
        <p:spPr>
          <a:xfrm>
            <a:off x="5562600" y="1524000"/>
            <a:ext cx="5105400" cy="4572000"/>
          </a:xfrm>
          <a:noFill/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5562600" y="2743200"/>
            <a:ext cx="533400" cy="3048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6096000" y="2895600"/>
            <a:ext cx="1676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5062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524000"/>
            <a:ext cx="3657600" cy="4648200"/>
          </a:xfrm>
        </p:spPr>
        <p:txBody>
          <a:bodyPr/>
          <a:lstStyle/>
          <a:p>
            <a:pPr eaLnBrk="1" hangingPunct="1">
              <a:buClr>
                <a:srgbClr val="FFFF99"/>
              </a:buClr>
              <a:buFontTx/>
              <a:buNone/>
            </a:pPr>
            <a:r>
              <a:rPr lang="en-US" altLang="en-US" b="1" dirty="0">
                <a:latin typeface="Tahoma" panose="020B0604030504040204" pitchFamily="34" charset="0"/>
              </a:rPr>
              <a:t>6</a:t>
            </a:r>
            <a:r>
              <a:rPr lang="en-US" altLang="en-US" b="1" dirty="0" smtClean="0">
                <a:latin typeface="Tahoma" panose="020B0604030504040204" pitchFamily="34" charset="0"/>
              </a:rPr>
              <a:t>. </a:t>
            </a:r>
            <a:r>
              <a:rPr lang="en-US" altLang="en-US" b="1" dirty="0">
                <a:latin typeface="Tahoma" panose="020B0604030504040204" pitchFamily="34" charset="0"/>
              </a:rPr>
              <a:t>Ejaculatory ducts</a:t>
            </a:r>
          </a:p>
          <a:p>
            <a:pPr eaLnBrk="1" hangingPunct="1">
              <a:buClr>
                <a:srgbClr val="FFFF99"/>
              </a:buClr>
            </a:pPr>
            <a:r>
              <a:rPr lang="en-US" altLang="en-US" sz="2400" dirty="0">
                <a:latin typeface="Tahoma" panose="020B0604030504040204" pitchFamily="34" charset="0"/>
              </a:rPr>
              <a:t>Short tubes that descend through the prostate </a:t>
            </a:r>
            <a:r>
              <a:rPr lang="en-US" altLang="en-US" sz="2400" dirty="0" smtClean="0">
                <a:latin typeface="Tahoma" panose="020B0604030504040204" pitchFamily="34" charset="0"/>
              </a:rPr>
              <a:t>gland</a:t>
            </a:r>
          </a:p>
          <a:p>
            <a:pPr marL="0" indent="0" eaLnBrk="1" hangingPunct="1">
              <a:buClr>
                <a:srgbClr val="FFFF99"/>
              </a:buClr>
              <a:buNone/>
            </a:pPr>
            <a:r>
              <a:rPr lang="en-US" altLang="en-US" sz="2400" b="1" dirty="0" smtClean="0">
                <a:latin typeface="Tahoma" panose="020B0604030504040204" pitchFamily="34" charset="0"/>
              </a:rPr>
              <a:t>Function</a:t>
            </a:r>
          </a:p>
          <a:p>
            <a:pPr eaLnBrk="1" hangingPunct="1">
              <a:buClr>
                <a:srgbClr val="FFFF99"/>
              </a:buClr>
            </a:pPr>
            <a:r>
              <a:rPr lang="en-US" altLang="en-US" sz="2400" dirty="0" smtClean="0">
                <a:latin typeface="Tahoma" panose="020B0604030504040204" pitchFamily="34" charset="0"/>
              </a:rPr>
              <a:t>Carries the spermatozoa and the seminal fluid to the urethra.</a:t>
            </a:r>
            <a:endParaRPr lang="en-US" altLang="en-US" sz="2400" dirty="0">
              <a:latin typeface="Tahoma" panose="020B0604030504040204" pitchFamily="34" charset="0"/>
            </a:endParaRPr>
          </a:p>
        </p:txBody>
      </p:sp>
      <p:pic>
        <p:nvPicPr>
          <p:cNvPr id="17412" name="Picture 4"/>
          <p:cNvPicPr>
            <a:picLocks noGrp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0"/>
          <a:stretch>
            <a:fillRect/>
          </a:stretch>
        </p:blipFill>
        <p:spPr>
          <a:xfrm>
            <a:off x="5257800" y="1524000"/>
            <a:ext cx="5257800" cy="4724400"/>
          </a:xfrm>
          <a:noFill/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5257800" y="3200400"/>
            <a:ext cx="685800" cy="457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5943600" y="3429000"/>
            <a:ext cx="19812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7819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19200"/>
            <a:ext cx="42672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Prostate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Chestnut-sized </a:t>
            </a: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gland below </a:t>
            </a:r>
            <a:r>
              <a:rPr lang="en-US" altLang="en-US" sz="2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bladder.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Surrounds </a:t>
            </a: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ejaculatory duct and part of the </a:t>
            </a:r>
            <a:r>
              <a:rPr lang="en-US" altLang="en-US" sz="2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urethra.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Secretes </a:t>
            </a: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 thin liquid that is milky, alkaline and constitutes 30% of the seminal fluid </a:t>
            </a:r>
            <a:r>
              <a:rPr lang="en-US" altLang="en-US" sz="2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volume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Responsible </a:t>
            </a: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for raising the pH of the female </a:t>
            </a:r>
            <a:r>
              <a:rPr lang="en-US" altLang="en-US" sz="2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vagina.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Provides </a:t>
            </a: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lubrication during </a:t>
            </a:r>
            <a:r>
              <a:rPr lang="en-US" altLang="en-US" sz="2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coitus</a:t>
            </a:r>
          </a:p>
        </p:txBody>
      </p:sp>
      <p:pic>
        <p:nvPicPr>
          <p:cNvPr id="18436" name="Picture 12"/>
          <p:cNvPicPr>
            <a:picLocks noGrp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7200" y="2971800"/>
            <a:ext cx="0" cy="0"/>
          </a:xfrm>
          <a:noFill/>
        </p:spPr>
      </p:pic>
      <p:pic>
        <p:nvPicPr>
          <p:cNvPr id="10" name="Picture 4"/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0"/>
          <a:stretch>
            <a:fillRect/>
          </a:stretch>
        </p:blipFill>
        <p:spPr>
          <a:xfrm>
            <a:off x="6201228" y="1407885"/>
            <a:ext cx="5257800" cy="4724400"/>
          </a:xfrm>
          <a:noFill/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541000" y="3142343"/>
            <a:ext cx="685800" cy="457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248399" y="3599543"/>
            <a:ext cx="685800" cy="457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56327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sz="2000" dirty="0" smtClean="0">
                <a:latin typeface="Tahoma" panose="020B0604030504040204" pitchFamily="34" charset="0"/>
              </a:rPr>
              <a:t>8.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Cowper’s (Bulbourethral) Glands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bulbourethral glands, also called Cowper glands, are two small glands located on the sides of the urethra just below the prostate gland.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glands produce a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thick, clear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slippery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mucoid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fluid before ejaculation (at the tip of the penis) that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empties directly into the urethra.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alkaline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substance that protects the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sperm from acidic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vaginal environment.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14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DISCUSS THE PROCESS OF SPERMATOGENESIS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46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</a:p>
        </p:txBody>
      </p:sp>
    </p:spTree>
    <p:extLst>
      <p:ext uri="{BB962C8B-B14F-4D97-AF65-F5344CB8AC3E}">
        <p14:creationId xmlns:p14="http://schemas.microsoft.com/office/powerpoint/2010/main" val="320624910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 the structure (anatomy) and functions (physiology)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female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reproductive system.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concepts of RH in providing quality maternal and newborn care.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5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</a:p>
        </p:txBody>
      </p:sp>
      <p:pic>
        <p:nvPicPr>
          <p:cNvPr id="4" name="Picture 2" descr="FG28_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7" y="1825625"/>
            <a:ext cx="6527006" cy="43513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294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8229600" cy="4419600"/>
          </a:xfrm>
        </p:spPr>
        <p:txBody>
          <a:bodyPr>
            <a:noAutofit/>
          </a:bodyPr>
          <a:lstStyle/>
          <a:p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Mammary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glands</a:t>
            </a:r>
          </a:p>
          <a:p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Physiology of Lactation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genitalia (Vulva)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Perineum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Mons pubis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Clitoris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Labias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Minora,Majora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Urethral Orifice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Hymen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Vestibule </a:t>
            </a:r>
          </a:p>
          <a:p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1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Vagina</a:t>
            </a:r>
          </a:p>
          <a:p>
            <a:pPr lvl="1"/>
            <a:r>
              <a:rPr lang="en-US" altLang="en-US" sz="1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Cervix</a:t>
            </a:r>
          </a:p>
          <a:p>
            <a:pPr lvl="1"/>
            <a:r>
              <a:rPr lang="en-US" altLang="en-US" sz="1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Uterus</a:t>
            </a:r>
          </a:p>
          <a:p>
            <a:pPr lvl="1"/>
            <a:r>
              <a:rPr lang="en-US" altLang="en-US" sz="1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Fallopian tubes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Ovaries</a:t>
            </a:r>
            <a:endParaRPr lang="en-US" altLang="en-US" sz="1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Physiology of menstruation (menstrual cycle)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9368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66800"/>
            <a:ext cx="8458200" cy="5562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MAMMARY GLANDS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Present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both sexes but only become functional in women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Only of importance functionally after childbirth to produce milk for feeding the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baby.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mammary gland is contained within a rounded, skin- covered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breast.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each breast is a slightly hollowed area, darker than skin, called the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areola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surrounds the central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nipple.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the areola there are large sebaceous glands that give it a lumpy texture and appearance.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Both the areola and nipple are innervated by the autonomic nervous system and become erect by tactile and sexual stimuli (also cold temperatures)</a:t>
            </a:r>
          </a:p>
        </p:txBody>
      </p:sp>
    </p:spTree>
    <p:extLst>
      <p:ext uri="{BB962C8B-B14F-4D97-AF65-F5344CB8AC3E}">
        <p14:creationId xmlns:p14="http://schemas.microsoft.com/office/powerpoint/2010/main" val="267212009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BRE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6" t="5405" r="4854" b="5406"/>
          <a:stretch>
            <a:fillRect/>
          </a:stretch>
        </p:blipFill>
        <p:spPr bwMode="auto">
          <a:xfrm>
            <a:off x="3124200" y="685800"/>
            <a:ext cx="6019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20876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9144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sz="3600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447800"/>
            <a:ext cx="8458200" cy="518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Structure of Mammary Gland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mammary gland is made up or 15-25 lobes that radiate around the nipple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lobule is connected by lactiferous ducts that open into the nipples (gets milk to nipple)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Lobes contain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Alveolar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glands that produce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milk during lactation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Lobes are separated by connective tissue and fat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suspensory ligaments in the connective tissue that attach the breasts to the pectoral muscles of the chest</a:t>
            </a:r>
          </a:p>
        </p:txBody>
      </p:sp>
    </p:spTree>
    <p:extLst>
      <p:ext uri="{BB962C8B-B14F-4D97-AF65-F5344CB8AC3E}">
        <p14:creationId xmlns:p14="http://schemas.microsoft.com/office/powerpoint/2010/main" val="25102338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FG28_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8686800" cy="579278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90992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sz="4000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447800"/>
            <a:ext cx="3962400" cy="502920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GENITALIA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ollectively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the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Vulva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supply to vulva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internal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pudental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arteries and drains through corresponding veins.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Lymphatic drainage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mainly via the inguinal glands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derived from branches of the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pudental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nerve.  The vaginal nerves supply the erectile tissue of the vestibular bulbs and clitoris and their parasympathetic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a vasodilator effect.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8" name="Picture 4" descr="28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9029" y="1643744"/>
            <a:ext cx="4572000" cy="3990975"/>
          </a:xfrm>
          <a:noFill/>
        </p:spPr>
      </p:pic>
    </p:spTree>
    <p:extLst>
      <p:ext uri="{BB962C8B-B14F-4D97-AF65-F5344CB8AC3E}">
        <p14:creationId xmlns:p14="http://schemas.microsoft.com/office/powerpoint/2010/main" val="319228948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Content Placeholder 5"/>
          <p:cNvSpPr>
            <a:spLocks noGrp="1"/>
          </p:cNvSpPr>
          <p:nvPr>
            <p:ph idx="1"/>
          </p:nvPr>
        </p:nvSpPr>
        <p:spPr>
          <a:xfrm>
            <a:off x="1828800" y="1066800"/>
            <a:ext cx="8610600" cy="579120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Mons Pubis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Fatty, rounded area over the pubic area.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During adolescence sex hormones trigger the growth of pubic hair on the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mons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pubis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/>
          </a:p>
        </p:txBody>
      </p:sp>
      <p:pic>
        <p:nvPicPr>
          <p:cNvPr id="5" name="Picture 4" descr="28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5166" y="2733675"/>
            <a:ext cx="4724400" cy="4124325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605966" y="3546752"/>
            <a:ext cx="838200" cy="228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494966" y="3661052"/>
            <a:ext cx="1143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1096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sz="4000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524000"/>
            <a:ext cx="4267200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ii). Labia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Majora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fatty skin folds that are homologous with the male scrotum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“Outer lips” – darker pigmentation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Protective covering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covered with hair and sebaceous glands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flaccid with age and after childbirth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Swell during intercourse</a:t>
            </a:r>
          </a:p>
        </p:txBody>
      </p:sp>
      <p:pic>
        <p:nvPicPr>
          <p:cNvPr id="80900" name="Picture 4" descr="28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600201"/>
            <a:ext cx="4572000" cy="3990975"/>
          </a:xfrm>
          <a:noFill/>
        </p:spPr>
      </p:pic>
      <p:sp>
        <p:nvSpPr>
          <p:cNvPr id="80901" name="Rectangle 6"/>
          <p:cNvSpPr>
            <a:spLocks noChangeArrowheads="1"/>
          </p:cNvSpPr>
          <p:nvPr/>
        </p:nvSpPr>
        <p:spPr bwMode="auto">
          <a:xfrm>
            <a:off x="9067800" y="2514600"/>
            <a:ext cx="838200" cy="228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0902" name="Line 7"/>
          <p:cNvSpPr>
            <a:spLocks noChangeShapeType="1"/>
          </p:cNvSpPr>
          <p:nvPr/>
        </p:nvSpPr>
        <p:spPr bwMode="auto">
          <a:xfrm flipH="1">
            <a:off x="8839200" y="2667000"/>
            <a:ext cx="228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3" name="Line 8"/>
          <p:cNvSpPr>
            <a:spLocks noChangeShapeType="1"/>
          </p:cNvSpPr>
          <p:nvPr/>
        </p:nvSpPr>
        <p:spPr bwMode="auto">
          <a:xfrm flipH="1">
            <a:off x="7772400" y="2667000"/>
            <a:ext cx="10668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4" name="Line 9"/>
          <p:cNvSpPr>
            <a:spLocks noChangeShapeType="1"/>
          </p:cNvSpPr>
          <p:nvPr/>
        </p:nvSpPr>
        <p:spPr bwMode="auto">
          <a:xfrm flipH="1">
            <a:off x="8229600" y="2667000"/>
            <a:ext cx="6096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5266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sz="4000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4495800" cy="5486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iii). Labia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Minora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“Inner lips”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folds covered with mucosa and richly supplied with sebaceous glands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up of erectile, connective tissue that darkens and swells during sexual arousal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inside the labia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majora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sensitive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responsive to touch than the labia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majora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labia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tightens during intercourse</a:t>
            </a:r>
          </a:p>
        </p:txBody>
      </p:sp>
      <p:pic>
        <p:nvPicPr>
          <p:cNvPr id="81924" name="Picture 4" descr="28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1"/>
            <a:ext cx="45720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9067800" y="2895600"/>
            <a:ext cx="838200" cy="228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>
            <a:off x="8839200" y="2971800"/>
            <a:ext cx="228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 flipH="1">
            <a:off x="7848600" y="2971800"/>
            <a:ext cx="9906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H="1">
            <a:off x="8153400" y="2971800"/>
            <a:ext cx="685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7829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4343400" cy="5257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iv). Clitoris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erectile cavernous tissue like the penis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Richly supplied with nerves, and so is one of the most sensitive areas for women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Engorges with blood upon sexual arousal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Housed in a hood of tissue (prepuce) formed by the junction of labia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minora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sensitive organ composed of nerves, blood vessels, and erectile tissue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to sexual pleasure for most women</a:t>
            </a:r>
          </a:p>
        </p:txBody>
      </p:sp>
      <p:pic>
        <p:nvPicPr>
          <p:cNvPr id="82948" name="Picture 4" descr="28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1"/>
            <a:ext cx="45720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6019800" y="2971800"/>
            <a:ext cx="914400" cy="228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50" name="Line 8"/>
          <p:cNvSpPr>
            <a:spLocks noChangeShapeType="1"/>
          </p:cNvSpPr>
          <p:nvPr/>
        </p:nvSpPr>
        <p:spPr bwMode="auto">
          <a:xfrm flipH="1">
            <a:off x="6934200" y="3048000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1" name="Rectangle 10"/>
          <p:cNvSpPr>
            <a:spLocks noChangeArrowheads="1"/>
          </p:cNvSpPr>
          <p:nvPr/>
        </p:nvSpPr>
        <p:spPr bwMode="auto">
          <a:xfrm>
            <a:off x="6019800" y="2667000"/>
            <a:ext cx="1143000" cy="228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52" name="Line 11"/>
          <p:cNvSpPr>
            <a:spLocks noChangeShapeType="1"/>
          </p:cNvSpPr>
          <p:nvPr/>
        </p:nvSpPr>
        <p:spPr bwMode="auto">
          <a:xfrm flipH="1">
            <a:off x="7162800" y="2819400"/>
            <a:ext cx="228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3" name="Line 12"/>
          <p:cNvSpPr>
            <a:spLocks noChangeShapeType="1"/>
          </p:cNvSpPr>
          <p:nvPr/>
        </p:nvSpPr>
        <p:spPr bwMode="auto">
          <a:xfrm flipH="1" flipV="1">
            <a:off x="7391400" y="2819400"/>
            <a:ext cx="6096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9547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External Male </a:t>
            </a:r>
            <a:r>
              <a:rPr lang="en-US" b="1" dirty="0"/>
              <a:t>G</a:t>
            </a:r>
            <a:r>
              <a:rPr lang="en-US" b="1" dirty="0" smtClean="0"/>
              <a:t>enitalia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Consists of: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b="1" dirty="0" smtClean="0"/>
              <a:t>Scrotum (Scrotal Sac)</a:t>
            </a:r>
            <a:endParaRPr lang="en-US" altLang="en-US" b="1" dirty="0" smtClean="0"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FFFF99"/>
              </a:buClr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Scrotum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literally means "pouch" or "sac"</a:t>
            </a:r>
          </a:p>
          <a:p>
            <a:pPr>
              <a:lnSpc>
                <a:spcPct val="150000"/>
              </a:lnSpc>
              <a:buClr>
                <a:srgbClr val="FFFF99"/>
              </a:buClr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thin-walled, soft muscular pouch/sac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skin that is incompletely divided into left and right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halves. 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hangs behind the penis.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6403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685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990600"/>
            <a:ext cx="4038600" cy="55626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v). Urethral Orifice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Opening located directly below clitoris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Passage of urine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vi). Vaginal Orifice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Opening may be covered by a thin sheath called the </a:t>
            </a:r>
            <a:r>
              <a:rPr lang="en-US" altLang="en-US" b="1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hymen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Using the presence of an intact hymen for determining virginity is erroneous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Some women are born without a hymen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hymen can be perforated by many different events</a:t>
            </a:r>
          </a:p>
        </p:txBody>
      </p:sp>
      <p:pic>
        <p:nvPicPr>
          <p:cNvPr id="83972" name="Picture 4" descr="28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752601"/>
            <a:ext cx="4724400" cy="4124325"/>
          </a:xfrm>
          <a:noFill/>
        </p:spPr>
      </p:pic>
      <p:sp>
        <p:nvSpPr>
          <p:cNvPr id="83973" name="Line 7"/>
          <p:cNvSpPr>
            <a:spLocks noChangeShapeType="1"/>
          </p:cNvSpPr>
          <p:nvPr/>
        </p:nvSpPr>
        <p:spPr bwMode="auto">
          <a:xfrm flipH="1">
            <a:off x="7772400" y="3581400"/>
            <a:ext cx="1143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4" name="Rectangle 8"/>
          <p:cNvSpPr>
            <a:spLocks noChangeArrowheads="1"/>
          </p:cNvSpPr>
          <p:nvPr/>
        </p:nvSpPr>
        <p:spPr bwMode="auto">
          <a:xfrm>
            <a:off x="8915400" y="3429000"/>
            <a:ext cx="609600" cy="381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3975" name="Rectangle 9"/>
          <p:cNvSpPr>
            <a:spLocks noChangeArrowheads="1"/>
          </p:cNvSpPr>
          <p:nvPr/>
        </p:nvSpPr>
        <p:spPr bwMode="auto">
          <a:xfrm>
            <a:off x="8915400" y="3886200"/>
            <a:ext cx="609600" cy="3048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3976" name="Line 10"/>
          <p:cNvSpPr>
            <a:spLocks noChangeShapeType="1"/>
          </p:cNvSpPr>
          <p:nvPr/>
        </p:nvSpPr>
        <p:spPr bwMode="auto">
          <a:xfrm flipH="1">
            <a:off x="7772400" y="3962400"/>
            <a:ext cx="1143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7905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676400"/>
            <a:ext cx="4267200" cy="46482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Hymen at distal end (external opening) there may be an extension of the mucosa partly or completely covering the vaginal orifice </a:t>
            </a:r>
          </a:p>
          <a:p>
            <a:pPr lvl="1"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highly vascular and often bleeds after first sexual intercourse as it is ruptured</a:t>
            </a:r>
          </a:p>
        </p:txBody>
      </p:sp>
      <p:pic>
        <p:nvPicPr>
          <p:cNvPr id="77828" name="Picture 4" descr="28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828800"/>
            <a:ext cx="4495800" cy="3924300"/>
          </a:xfrm>
          <a:noFill/>
        </p:spPr>
      </p:pic>
      <p:sp>
        <p:nvSpPr>
          <p:cNvPr id="77829" name="Rectangle 6"/>
          <p:cNvSpPr>
            <a:spLocks noChangeArrowheads="1"/>
          </p:cNvSpPr>
          <p:nvPr/>
        </p:nvSpPr>
        <p:spPr bwMode="auto">
          <a:xfrm>
            <a:off x="9067800" y="4191000"/>
            <a:ext cx="685800" cy="381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7830" name="Line 7"/>
          <p:cNvSpPr>
            <a:spLocks noChangeShapeType="1"/>
          </p:cNvSpPr>
          <p:nvPr/>
        </p:nvSpPr>
        <p:spPr bwMode="auto">
          <a:xfrm>
            <a:off x="8077200" y="3962400"/>
            <a:ext cx="83820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Line 8"/>
          <p:cNvSpPr>
            <a:spLocks noChangeShapeType="1"/>
          </p:cNvSpPr>
          <p:nvPr/>
        </p:nvSpPr>
        <p:spPr bwMode="auto">
          <a:xfrm>
            <a:off x="8915400" y="4343400"/>
            <a:ext cx="152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0937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sz="36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914400"/>
            <a:ext cx="4191000" cy="5943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vii). Vestibular Glands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Greater vestibular (</a:t>
            </a:r>
            <a:r>
              <a:rPr lang="en-US" altLang="en-US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Bartholin's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  <a:p>
            <a:pPr lvl="2" eaLnBrk="1" hangingPunct="1"/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2, posterior, mucous secreting, can plug and make cysts, reservoir for VD 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Lesser vestibular (</a:t>
            </a:r>
            <a:r>
              <a:rPr lang="en-US" altLang="en-US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Skene's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  <a:p>
            <a:pPr lvl="2" eaLnBrk="1" hangingPunct="1"/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2, anterior to opening of the vagina, mucous producing</a:t>
            </a:r>
          </a:p>
        </p:txBody>
      </p:sp>
      <p:pic>
        <p:nvPicPr>
          <p:cNvPr id="84996" name="Picture 4" descr="28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1"/>
            <a:ext cx="45720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8610600" y="4953000"/>
            <a:ext cx="1828800" cy="457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4998" name="Line 7"/>
          <p:cNvSpPr>
            <a:spLocks noChangeShapeType="1"/>
          </p:cNvSpPr>
          <p:nvPr/>
        </p:nvSpPr>
        <p:spPr bwMode="auto">
          <a:xfrm flipH="1" flipV="1">
            <a:off x="8077200" y="3810000"/>
            <a:ext cx="38100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Line 9"/>
          <p:cNvSpPr>
            <a:spLocks noChangeShapeType="1"/>
          </p:cNvSpPr>
          <p:nvPr/>
        </p:nvSpPr>
        <p:spPr bwMode="auto">
          <a:xfrm>
            <a:off x="8458200" y="5105400"/>
            <a:ext cx="152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7829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EXTERNAL 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915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2286000" y="5181600"/>
            <a:ext cx="1676400" cy="457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 flipV="1">
            <a:off x="3962400" y="5105400"/>
            <a:ext cx="228600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7480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sz="4000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495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viii). Perineum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muscle and tissue located between the vaginal opening and anal canal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supports and surrounds the lower parts of the urinary and digestive tracts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perineum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an abundance of nerve endings that make it sensitive to touch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episiotomy is an incision of the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perinium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used during childbirth for widening the vaginal opening</a:t>
            </a:r>
          </a:p>
        </p:txBody>
      </p:sp>
    </p:spTree>
    <p:extLst>
      <p:ext uri="{BB962C8B-B14F-4D97-AF65-F5344CB8AC3E}">
        <p14:creationId xmlns:p14="http://schemas.microsoft.com/office/powerpoint/2010/main" val="88861579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G28_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8686800" cy="579278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4412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685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sz="5400" dirty="0"/>
          </a:p>
        </p:txBody>
      </p:sp>
      <p:pic>
        <p:nvPicPr>
          <p:cNvPr id="44035" name="Picture 3" descr="28_1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1"/>
            <a:ext cx="87630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86769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399" y="152400"/>
            <a:ext cx="9862457" cy="6233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FEMALE GENITALIA</a:t>
            </a:r>
          </a:p>
          <a:p>
            <a:pPr marL="0" indent="0">
              <a:buNone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female genitalia comprises the following;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Vagina</a:t>
            </a:r>
          </a:p>
          <a:p>
            <a:pPr lvl="1"/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Cervix</a:t>
            </a:r>
          </a:p>
          <a:p>
            <a:pPr lvl="1"/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Uterus</a:t>
            </a:r>
          </a:p>
          <a:p>
            <a:pPr lvl="1"/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Fallopian tubes</a:t>
            </a:r>
          </a:p>
          <a:p>
            <a:pPr lvl="1"/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Ovaries</a:t>
            </a:r>
          </a:p>
          <a:p>
            <a:pPr marL="0" indent="0">
              <a:buNone/>
            </a:pP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3" descr="The anatomy of the female reproductive system, including an unfertilized egg in one of the fallopian tubes.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5257" y="1393371"/>
            <a:ext cx="6342743" cy="5464629"/>
          </a:xfrm>
        </p:spPr>
      </p:pic>
    </p:spTree>
    <p:extLst>
      <p:ext uri="{BB962C8B-B14F-4D97-AF65-F5344CB8AC3E}">
        <p14:creationId xmlns:p14="http://schemas.microsoft.com/office/powerpoint/2010/main" val="368641455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sz="4000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1582057" y="1690688"/>
            <a:ext cx="9579429" cy="489879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Vagina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Thin-walled,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fibromuscular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tube, 8-10 cm long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bladder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(anteriorly) and rectum (posteriorly)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Extends from cervix of uterus to exterior of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(vulva)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8858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8700" y="0"/>
            <a:ext cx="8724900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2400" y="1663700"/>
            <a:ext cx="8470900" cy="39751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vaginal walls are pink in color thrown into small folds called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rugae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stretch during intercourse and child birth.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lining is made up of squamous epithelial cells, beneath – a layer of vascular connective tissues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muscular layer made up 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muscular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 – the pelvic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fascia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surrounds the vagina forming a layer of connective tissue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19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Clr>
                <a:srgbClr val="FFFF99"/>
              </a:buClr>
            </a:pPr>
            <a:r>
              <a:rPr lang="en-US" alt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half houses one testis.</a:t>
            </a:r>
          </a:p>
          <a:p>
            <a:pPr>
              <a:lnSpc>
                <a:spcPct val="150000"/>
              </a:lnSpc>
              <a:buClr>
                <a:srgbClr val="FFFF99"/>
              </a:buClr>
            </a:pPr>
            <a:r>
              <a:rPr lang="en-US" alt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appearance of the scrotum changes with temperature.</a:t>
            </a:r>
          </a:p>
          <a:p>
            <a:pPr lvl="1">
              <a:lnSpc>
                <a:spcPct val="150000"/>
              </a:lnSpc>
              <a:buClr>
                <a:srgbClr val="FFFF99"/>
              </a:buClr>
            </a:pPr>
            <a:r>
              <a:rPr lang="en-US" altLang="en-US" sz="31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At lower temperatures (cold or sexual arousal) , the scrotum appears shorter and quite wrinkled, because </a:t>
            </a:r>
            <a:r>
              <a:rPr lang="en-US" altLang="en-US" sz="3100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Cremaster</a:t>
            </a:r>
            <a:r>
              <a:rPr lang="en-US" altLang="en-US" sz="31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muscle contracts and pulls it closer to the body for warmth.</a:t>
            </a:r>
          </a:p>
          <a:p>
            <a:pPr lvl="1">
              <a:lnSpc>
                <a:spcPct val="150000"/>
              </a:lnSpc>
              <a:buClr>
                <a:srgbClr val="FFFF99"/>
              </a:buClr>
            </a:pPr>
            <a:r>
              <a:rPr lang="en-US" sz="31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At higher temperatures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(Heat), the scrotum loosens and the testes hang low because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Dartos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 relaxes to bring down the scrotum away from the body to keep them cool.</a:t>
            </a:r>
          </a:p>
          <a:p>
            <a:pPr lvl="1">
              <a:lnSpc>
                <a:spcPct val="150000"/>
              </a:lnSpc>
              <a:buClr>
                <a:srgbClr val="FFFF99"/>
              </a:buClr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also contains numerous nerves and blood vessels. </a:t>
            </a:r>
          </a:p>
          <a:p>
            <a:pPr lvl="1">
              <a:lnSpc>
                <a:spcPct val="150000"/>
              </a:lnSpc>
              <a:buClr>
                <a:srgbClr val="FFFF99"/>
              </a:buClr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098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1654628" y="827315"/>
            <a:ext cx="8975271" cy="4633685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supply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vaginal artery and descending uterine artery and drains through corresponding veins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Lymphatic drainage – through the inguinal glands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 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from pelvic plexus and follows the vaginal arteries to supply the vagina and erectile tissue of vulva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54839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sz="4000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43000"/>
            <a:ext cx="8382000" cy="556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vaginal fluids which are acidic in nature (pH 4.5)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Maintained by glycogen stores that are used by resident normal Flora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Keeps vagina healthy –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preventing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pathogenic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and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parasite infestation.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Low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(acidic) pH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is hostile to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sperm (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(alkaline) pH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seminal secretions aid to neutralize the acidic pH of the vagina and enhance survival of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sperm)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8521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1714499" y="827315"/>
            <a:ext cx="8728529" cy="4798785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normal bacteria/contents called lactobacilli. 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Lubrication is through cervical mucus and exudates from blood vessels in the vaginal lining and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two </a:t>
            </a:r>
            <a:r>
              <a:rPr lang="en-US" altLang="en-US" sz="24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Bartholin’s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glands (outside vagina)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Vagina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exit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fetus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delivery (birth canal)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passage/escape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menses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eceives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penis and ejected spermatozoa during sexual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intercourse (Female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corpulatory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organ)</a:t>
            </a:r>
          </a:p>
        </p:txBody>
      </p:sp>
    </p:spTree>
    <p:extLst>
      <p:ext uri="{BB962C8B-B14F-4D97-AF65-F5344CB8AC3E}">
        <p14:creationId xmlns:p14="http://schemas.microsoft.com/office/powerpoint/2010/main" val="2916334873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1270000" y="460917"/>
            <a:ext cx="8940800" cy="533028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Cervix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Neck or narrow outlet of the uterus.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connects the uterus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vagina.  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two openings:-</a:t>
            </a:r>
          </a:p>
          <a:p>
            <a:pPr lvl="1">
              <a:defRPr/>
            </a:pPr>
            <a:r>
              <a:rPr lang="en-US" sz="2800" dirty="0">
                <a:latin typeface="Times New Roman" panose="02020603050405020304" pitchFamily="18" charset="0"/>
                <a:ea typeface="ＭＳ Ｐゴシック" pitchFamily="-111" charset="-128"/>
                <a:cs typeface="Times New Roman" panose="02020603050405020304" pitchFamily="18" charset="0"/>
              </a:rPr>
              <a:t>The internal OS (mouth) – opens into the isthmus</a:t>
            </a:r>
          </a:p>
          <a:p>
            <a:pPr lvl="1">
              <a:defRPr/>
            </a:pPr>
            <a:r>
              <a:rPr lang="en-US" sz="2800" dirty="0">
                <a:latin typeface="Times New Roman" panose="02020603050405020304" pitchFamily="18" charset="0"/>
                <a:ea typeface="ＭＳ Ｐゴシック" pitchFamily="-111" charset="-128"/>
                <a:cs typeface="Times New Roman" panose="02020603050405020304" pitchFamily="18" charset="0"/>
              </a:rPr>
              <a:t>The external OS – opens into the </a:t>
            </a:r>
            <a:r>
              <a:rPr lang="en-US" sz="2800" dirty="0" smtClean="0">
                <a:latin typeface="Times New Roman" panose="02020603050405020304" pitchFamily="18" charset="0"/>
                <a:ea typeface="ＭＳ Ｐゴシック" pitchFamily="-111" charset="-128"/>
                <a:cs typeface="Times New Roman" panose="02020603050405020304" pitchFamily="18" charset="0"/>
              </a:rPr>
              <a:t>vagina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cervical opening to the vagina is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small.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This acts as a safety precaution against foreign bodies entering the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uterus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childbirth, the cervix dilates to accommodate the passage of the fetus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dilation is a sign that labor has begun</a:t>
            </a:r>
          </a:p>
        </p:txBody>
      </p:sp>
    </p:spTree>
    <p:extLst>
      <p:ext uri="{BB962C8B-B14F-4D97-AF65-F5344CB8AC3E}">
        <p14:creationId xmlns:p14="http://schemas.microsoft.com/office/powerpoint/2010/main" val="294624366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4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524000"/>
            <a:ext cx="9156700" cy="46863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cervix projects into it the vault forms a circular recess that is described as four arches 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fornices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Anterior fornix, posterior fornix, lateral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fornices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Fornix at proximal end (meets cervix of uterus) there is a fold - this is a potential site for infection in the female reproductive tract.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11" name="Picture 4" descr="28_1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63715" r="42500"/>
          <a:stretch>
            <a:fillRect/>
          </a:stretch>
        </p:blipFill>
        <p:spPr bwMode="auto">
          <a:xfrm>
            <a:off x="7175500" y="4436017"/>
            <a:ext cx="33528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05164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2500" y="0"/>
            <a:ext cx="8496300" cy="9144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143000"/>
            <a:ext cx="9144000" cy="5257800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Uterus</a:t>
            </a:r>
          </a:p>
          <a:p>
            <a:pPr marL="0" indent="0"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the Uterus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Hollow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thick-walled organ – womb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7.5cm long, 5 cm wide and 2.5 cm in depth.  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pregnancy it is the size and shape of a pear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after first child remains a bit larger</a:t>
            </a:r>
          </a:p>
          <a:p>
            <a:pPr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function of the uterus is to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nourishe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fertilized egg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prepares for this possibility every month and shades off if pregnancy does not occur.  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pregnancy it expels the uterine contents.</a:t>
            </a:r>
          </a:p>
          <a:p>
            <a:pPr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47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1727200" y="277813"/>
            <a:ext cx="89408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dirty="0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of the Uterus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situated in the cavity of true pelvis 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Anteriorly-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bladder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uterovesical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pouch.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Posteriorly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rectum and recto-uterine pouch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douglas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Laterally– broad ligaments, uterine tubes and ovaries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Superiorly – the intestines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Inferiorly – the vagina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uterus leans forward (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anteversion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bends forward (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anterflexion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79892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>
          <a:xfrm>
            <a:off x="1092200" y="0"/>
            <a:ext cx="8661400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dirty="0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4294967295"/>
          </p:nvPr>
        </p:nvSpPr>
        <p:spPr>
          <a:xfrm>
            <a:off x="1613210" y="1122556"/>
            <a:ext cx="9125415" cy="44753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Uterine/Pelvic Ligaments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Uterus is supported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pelvic floor muscles and maintained in position by several ligaments namely:-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cervical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ligaments       Broad ligaments</a:t>
            </a:r>
          </a:p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Uterosacral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ligaments          Ovarian Ligaments</a:t>
            </a:r>
          </a:p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Pubocervical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ligaments        Round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ligaments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a).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cervical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ligaments – from the sides of the cervix to pelvic walls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b). Utero sacral ligaments – Pass backwards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cervix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sacrum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814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2895600" y="277813"/>
            <a:ext cx="77724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/>
              <a:t>FEMALE REPRODUCTIVE SYSTEM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4294967295"/>
          </p:nvPr>
        </p:nvSpPr>
        <p:spPr>
          <a:xfrm>
            <a:off x="1828800" y="1143001"/>
            <a:ext cx="8839200" cy="498792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Pubocervical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ligaments – Pass  from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cervix,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bladder to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pubic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bones.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Broad ligaments –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spread from the sides of the uterus to the side walls of the pelvis.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e). Ovarian ligaments – Holds the tubes and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ovary.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f). Round ligament – Attached to the uterine body below the tubes and broad ligaments and also help to maintain the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anteverted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uterus.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6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304800"/>
            <a:ext cx="83058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ligaments work with the Round and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Uterosacral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ligaments to suspend female reproductive system in the lower abdomen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different from males where all structures hang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1" name="Picture 4" descr="28_1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286000"/>
            <a:ext cx="8001000" cy="4376738"/>
          </a:xfrm>
          <a:noFill/>
        </p:spPr>
      </p:pic>
      <p:sp>
        <p:nvSpPr>
          <p:cNvPr id="48132" name="Rectangle 7"/>
          <p:cNvSpPr>
            <a:spLocks noChangeArrowheads="1"/>
          </p:cNvSpPr>
          <p:nvPr/>
        </p:nvSpPr>
        <p:spPr bwMode="auto">
          <a:xfrm>
            <a:off x="7696200" y="4267200"/>
            <a:ext cx="1828800" cy="228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8133" name="Rectangle 8"/>
          <p:cNvSpPr>
            <a:spLocks noChangeArrowheads="1"/>
          </p:cNvSpPr>
          <p:nvPr/>
        </p:nvSpPr>
        <p:spPr bwMode="auto">
          <a:xfrm>
            <a:off x="3733800" y="5334000"/>
            <a:ext cx="1447800" cy="228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8134" name="Line 9"/>
          <p:cNvSpPr>
            <a:spLocks noChangeShapeType="1"/>
          </p:cNvSpPr>
          <p:nvPr/>
        </p:nvSpPr>
        <p:spPr bwMode="auto">
          <a:xfrm flipV="1">
            <a:off x="5181600" y="5257800"/>
            <a:ext cx="45720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Line 10"/>
          <p:cNvSpPr>
            <a:spLocks noChangeShapeType="1"/>
          </p:cNvSpPr>
          <p:nvPr/>
        </p:nvSpPr>
        <p:spPr bwMode="auto">
          <a:xfrm flipV="1">
            <a:off x="7239000" y="4419600"/>
            <a:ext cx="4572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0125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Suspends the testes outside the body keeping them at a temperature slightly lower than that of the rest of the body.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temperature of between 34.4 to 36.5 degrees is favorable for viable sperm production. Above 36.7 degrees is damaging to sperm count.</a:t>
            </a:r>
          </a:p>
        </p:txBody>
      </p:sp>
    </p:spTree>
    <p:extLst>
      <p:ext uri="{BB962C8B-B14F-4D97-AF65-F5344CB8AC3E}">
        <p14:creationId xmlns:p14="http://schemas.microsoft.com/office/powerpoint/2010/main" val="32503377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2006600" y="385764"/>
            <a:ext cx="8661400" cy="90963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dirty="0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447800"/>
            <a:ext cx="9144000" cy="5257800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the Uterus</a:t>
            </a:r>
          </a:p>
          <a:p>
            <a:pPr marL="0" indent="0">
              <a:buNone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ervix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(neck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Neck or narrow outlet of the uterus.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projects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vagina. 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two openings:-</a:t>
            </a: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ea typeface="ＭＳ Ｐゴシック" pitchFamily="-111" charset="-128"/>
                <a:cs typeface="Times New Roman" panose="02020603050405020304" pitchFamily="18" charset="0"/>
              </a:rPr>
              <a:t>The internal OS (mouth) – opens into the isthmus</a:t>
            </a: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ea typeface="ＭＳ Ｐゴシック" pitchFamily="-111" charset="-128"/>
                <a:cs typeface="Times New Roman" panose="02020603050405020304" pitchFamily="18" charset="0"/>
              </a:rPr>
              <a:t>The external OS – opens into the vagina.  The cervical canal opens between the two </a:t>
            </a:r>
            <a:r>
              <a:rPr lang="en-US" dirty="0" err="1" smtClean="0">
                <a:latin typeface="Times New Roman" panose="02020603050405020304" pitchFamily="18" charset="0"/>
                <a:ea typeface="ＭＳ Ｐゴシック" pitchFamily="-111" charset="-128"/>
                <a:cs typeface="Times New Roman" panose="02020603050405020304" pitchFamily="18" charset="0"/>
              </a:rPr>
              <a:t>ora</a:t>
            </a:r>
            <a:r>
              <a:rPr lang="en-US" dirty="0" smtClean="0">
                <a:latin typeface="Times New Roman" panose="02020603050405020304" pitchFamily="18" charset="0"/>
                <a:ea typeface="ＭＳ Ｐゴシック" pitchFamily="-111" charset="-128"/>
                <a:cs typeface="Times New Roman" panose="02020603050405020304" pitchFamily="18" charset="0"/>
              </a:rPr>
              <a:t> and is a continuation </a:t>
            </a:r>
            <a:r>
              <a:rPr lang="en-US" dirty="0" smtClean="0">
                <a:latin typeface="Times New Roman" panose="02020603050405020304" pitchFamily="18" charset="0"/>
                <a:ea typeface="ＭＳ Ｐゴシック" pitchFamily="-111" charset="-128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ea typeface="ＭＳ Ｐゴシック" pitchFamily="-111" charset="-128"/>
                <a:cs typeface="Times New Roman" panose="02020603050405020304" pitchFamily="18" charset="0"/>
              </a:rPr>
              <a:t>the uterine cavity</a:t>
            </a:r>
            <a:r>
              <a:rPr lang="en-US" dirty="0" smtClean="0">
                <a:latin typeface="Times New Roman" panose="02020603050405020304" pitchFamily="18" charset="0"/>
                <a:ea typeface="ＭＳ Ｐゴシック" pitchFamily="-111" charset="-128"/>
                <a:cs typeface="Times New Roman" panose="02020603050405020304" pitchFamily="18" charset="0"/>
              </a:rPr>
              <a:t>.</a:t>
            </a: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ea typeface="ＭＳ Ｐゴシック" pitchFamily="-111" charset="-128"/>
                <a:cs typeface="Times New Roman" panose="02020603050405020304" pitchFamily="18" charset="0"/>
              </a:rPr>
              <a:t>Cervical canal- continuation of the uterine cavity. Lies </a:t>
            </a:r>
            <a:r>
              <a:rPr lang="en-US" dirty="0" err="1" smtClean="0">
                <a:latin typeface="Times New Roman" panose="02020603050405020304" pitchFamily="18" charset="0"/>
                <a:ea typeface="ＭＳ Ｐゴシック" pitchFamily="-111" charset="-128"/>
                <a:cs typeface="Times New Roman" panose="02020603050405020304" pitchFamily="18" charset="0"/>
              </a:rPr>
              <a:t>btn</a:t>
            </a:r>
            <a:r>
              <a:rPr lang="en-US" dirty="0" smtClean="0">
                <a:latin typeface="Times New Roman" panose="02020603050405020304" pitchFamily="18" charset="0"/>
                <a:ea typeface="ＭＳ Ｐゴシック" pitchFamily="-111" charset="-128"/>
                <a:cs typeface="Times New Roman" panose="02020603050405020304" pitchFamily="18" charset="0"/>
              </a:rPr>
              <a:t> two </a:t>
            </a:r>
            <a:r>
              <a:rPr lang="en-US" dirty="0" err="1" smtClean="0">
                <a:latin typeface="Times New Roman" panose="02020603050405020304" pitchFamily="18" charset="0"/>
                <a:ea typeface="ＭＳ Ｐゴシック" pitchFamily="-111" charset="-128"/>
                <a:cs typeface="Times New Roman" panose="02020603050405020304" pitchFamily="18" charset="0"/>
              </a:rPr>
              <a:t>ostia</a:t>
            </a:r>
            <a:r>
              <a:rPr lang="en-US" dirty="0" smtClean="0">
                <a:latin typeface="Times New Roman" panose="02020603050405020304" pitchFamily="18" charset="0"/>
                <a:ea typeface="ＭＳ Ｐゴシック" pitchFamily="-111" charset="-128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ＭＳ Ｐゴシック" pitchFamily="-111" charset="-128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Isthmus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slightly narrow area between the uterine cavity and cervix (7mm long).  </a:t>
            </a:r>
          </a:p>
          <a:p>
            <a:pPr marL="0" indent="0"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corpus </a:t>
            </a:r>
          </a:p>
          <a:p>
            <a:pPr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hollow part of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uterus;upper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2/3 of the uterus.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43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2222500" y="385764"/>
            <a:ext cx="8445500" cy="90963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dirty="0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447800"/>
            <a:ext cx="9144000" cy="5257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the Uterus</a:t>
            </a:r>
          </a:p>
          <a:p>
            <a:pPr marL="0" indent="0"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space between the anterior and posterior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walls. Triangular in shape.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Fundus</a:t>
            </a:r>
          </a:p>
          <a:p>
            <a:pPr marL="0" indent="0"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Rounded region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insertion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fallopian tubes;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domed upper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Cornua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 angles where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uterine tubes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</a:p>
          <a:p>
            <a:pPr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445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FF99"/>
                </a:solidFill>
              </a:rPr>
              <a:t>Female Reproductive System</a:t>
            </a:r>
            <a:endParaRPr lang="en-US" altLang="en-US" smtClean="0"/>
          </a:p>
        </p:txBody>
      </p:sp>
      <p:pic>
        <p:nvPicPr>
          <p:cNvPr id="65539" name="Picture 3" descr="28_1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8128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Line 9"/>
          <p:cNvSpPr>
            <a:spLocks noChangeShapeType="1"/>
          </p:cNvSpPr>
          <p:nvPr/>
        </p:nvSpPr>
        <p:spPr bwMode="auto">
          <a:xfrm>
            <a:off x="3911600" y="3289300"/>
            <a:ext cx="1143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1" name="Line 10"/>
          <p:cNvSpPr>
            <a:spLocks noChangeShapeType="1"/>
          </p:cNvSpPr>
          <p:nvPr/>
        </p:nvSpPr>
        <p:spPr bwMode="auto">
          <a:xfrm flipV="1">
            <a:off x="5054600" y="2908300"/>
            <a:ext cx="762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Line 11"/>
          <p:cNvSpPr>
            <a:spLocks noChangeShapeType="1"/>
          </p:cNvSpPr>
          <p:nvPr/>
        </p:nvSpPr>
        <p:spPr bwMode="auto">
          <a:xfrm>
            <a:off x="5816600" y="1765300"/>
            <a:ext cx="2286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Line 12"/>
          <p:cNvSpPr>
            <a:spLocks noChangeShapeType="1"/>
          </p:cNvSpPr>
          <p:nvPr/>
        </p:nvSpPr>
        <p:spPr bwMode="auto">
          <a:xfrm>
            <a:off x="5664200" y="1765300"/>
            <a:ext cx="152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Line 13"/>
          <p:cNvSpPr>
            <a:spLocks noChangeShapeType="1"/>
          </p:cNvSpPr>
          <p:nvPr/>
        </p:nvSpPr>
        <p:spPr bwMode="auto">
          <a:xfrm>
            <a:off x="4064000" y="4660900"/>
            <a:ext cx="1600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5" name="Line 14"/>
          <p:cNvSpPr>
            <a:spLocks noChangeShapeType="1"/>
          </p:cNvSpPr>
          <p:nvPr/>
        </p:nvSpPr>
        <p:spPr bwMode="auto">
          <a:xfrm flipV="1">
            <a:off x="5664200" y="3746500"/>
            <a:ext cx="3048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Line 15"/>
          <p:cNvSpPr>
            <a:spLocks noChangeShapeType="1"/>
          </p:cNvSpPr>
          <p:nvPr/>
        </p:nvSpPr>
        <p:spPr bwMode="auto">
          <a:xfrm flipV="1">
            <a:off x="6807200" y="2070100"/>
            <a:ext cx="8382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Line 16"/>
          <p:cNvSpPr>
            <a:spLocks noChangeShapeType="1"/>
          </p:cNvSpPr>
          <p:nvPr/>
        </p:nvSpPr>
        <p:spPr bwMode="auto">
          <a:xfrm>
            <a:off x="7645400" y="20701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8" name="Rectangle 17"/>
          <p:cNvSpPr>
            <a:spLocks noChangeArrowheads="1"/>
          </p:cNvSpPr>
          <p:nvPr/>
        </p:nvSpPr>
        <p:spPr bwMode="auto">
          <a:xfrm>
            <a:off x="3454400" y="4584700"/>
            <a:ext cx="609600" cy="228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5549" name="Rectangle 18"/>
          <p:cNvSpPr>
            <a:spLocks noChangeArrowheads="1"/>
          </p:cNvSpPr>
          <p:nvPr/>
        </p:nvSpPr>
        <p:spPr bwMode="auto">
          <a:xfrm>
            <a:off x="2768600" y="3213100"/>
            <a:ext cx="1143000" cy="228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5550" name="Rectangle 19"/>
          <p:cNvSpPr>
            <a:spLocks noChangeArrowheads="1"/>
          </p:cNvSpPr>
          <p:nvPr/>
        </p:nvSpPr>
        <p:spPr bwMode="auto">
          <a:xfrm>
            <a:off x="5054600" y="1612900"/>
            <a:ext cx="685800" cy="381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5551" name="Rectangle 20"/>
          <p:cNvSpPr>
            <a:spLocks noChangeArrowheads="1"/>
          </p:cNvSpPr>
          <p:nvPr/>
        </p:nvSpPr>
        <p:spPr bwMode="auto">
          <a:xfrm>
            <a:off x="8407400" y="1993900"/>
            <a:ext cx="685800" cy="152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22764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1485900" y="277813"/>
            <a:ext cx="9182100" cy="7921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069975"/>
            <a:ext cx="9530576" cy="462872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main layers of the uterus include;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Endometrium-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ucosal lining which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changing its thickness during the various stages of the menstrual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cycle. S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ite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of implantation for 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 embryo.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Myometrium –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 smooth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layer – this is the middle layer which is muscular in nature and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contracts in 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childbirth to expel the baby down the cervical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os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Perimetrium -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outermost layer which is a double serous membrane.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07970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000000"/>
                </a:solidFill>
              </a:rPr>
              <a:t>Female Reproductive System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70659" name="Picture 3" descr="28_1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206500"/>
            <a:ext cx="8128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8"/>
          <p:cNvSpPr>
            <a:spLocks noChangeArrowheads="1"/>
          </p:cNvSpPr>
          <p:nvPr/>
        </p:nvSpPr>
        <p:spPr bwMode="auto">
          <a:xfrm>
            <a:off x="7543800" y="3505200"/>
            <a:ext cx="17526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661" name="Line 9"/>
          <p:cNvSpPr>
            <a:spLocks noChangeShapeType="1"/>
          </p:cNvSpPr>
          <p:nvPr/>
        </p:nvSpPr>
        <p:spPr bwMode="auto">
          <a:xfrm>
            <a:off x="6248400" y="35814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2" name="Line 10"/>
          <p:cNvSpPr>
            <a:spLocks noChangeShapeType="1"/>
          </p:cNvSpPr>
          <p:nvPr/>
        </p:nvSpPr>
        <p:spPr bwMode="auto">
          <a:xfrm>
            <a:off x="6324600" y="3810000"/>
            <a:ext cx="1219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3" name="Line 11"/>
          <p:cNvSpPr>
            <a:spLocks noChangeShapeType="1"/>
          </p:cNvSpPr>
          <p:nvPr/>
        </p:nvSpPr>
        <p:spPr bwMode="auto">
          <a:xfrm>
            <a:off x="6400800" y="3962400"/>
            <a:ext cx="1143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4" name="Rectangle 12"/>
          <p:cNvSpPr>
            <a:spLocks noChangeArrowheads="1"/>
          </p:cNvSpPr>
          <p:nvPr/>
        </p:nvSpPr>
        <p:spPr bwMode="auto">
          <a:xfrm>
            <a:off x="2209800" y="2590800"/>
            <a:ext cx="609600" cy="533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665" name="Line 13"/>
          <p:cNvSpPr>
            <a:spLocks noChangeShapeType="1"/>
          </p:cNvSpPr>
          <p:nvPr/>
        </p:nvSpPr>
        <p:spPr bwMode="auto">
          <a:xfrm flipV="1">
            <a:off x="1752600" y="2819400"/>
            <a:ext cx="76200" cy="3200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Line 14"/>
          <p:cNvSpPr>
            <a:spLocks noChangeShapeType="1"/>
          </p:cNvSpPr>
          <p:nvPr/>
        </p:nvSpPr>
        <p:spPr bwMode="auto">
          <a:xfrm flipV="1">
            <a:off x="1828800" y="2819400"/>
            <a:ext cx="381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7" name="Text Box 15"/>
          <p:cNvSpPr txBox="1">
            <a:spLocks noChangeArrowheads="1"/>
          </p:cNvSpPr>
          <p:nvPr/>
        </p:nvSpPr>
        <p:spPr bwMode="auto">
          <a:xfrm>
            <a:off x="1752600" y="5943601"/>
            <a:ext cx="8284640" cy="46166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Broad ligament helps keep the uterus and fallopian tubes in place.</a:t>
            </a:r>
          </a:p>
        </p:txBody>
      </p:sp>
    </p:spTree>
    <p:extLst>
      <p:ext uri="{BB962C8B-B14F-4D97-AF65-F5344CB8AC3E}">
        <p14:creationId xmlns:p14="http://schemas.microsoft.com/office/powerpoint/2010/main" val="415110408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sz="4000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4582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uterus is supplied by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uterine arteries and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drained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corresponding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veins.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endometrium receives a rich blood supply from a complex network in the myometrium so that it can respond to hormonal changes in the blood</a:t>
            </a:r>
          </a:p>
          <a:p>
            <a:pPr lvl="1"/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Eg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 Pregnancy, stages of menstrual cycle</a:t>
            </a:r>
          </a:p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Lymphatic drainage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internal  iliac glands and other pelvic glands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1644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sz="40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00200"/>
            <a:ext cx="8534400" cy="5029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Fallopian/Uterine Tubes (Oviduct)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 tubes leading from the ovaries to the uterus.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Tubes approx. 10 cm long, 1 cm diameter.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ttached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uterus by means of ligaments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Fallopian tubes are NOT in direct contact with ovaries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When an oocyte is released from the ovary it moves into the peritoneal cavity. 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It must reach the mouth of the fallopian tube to be fertilized.</a:t>
            </a:r>
          </a:p>
        </p:txBody>
      </p:sp>
    </p:spTree>
    <p:extLst>
      <p:ext uri="{BB962C8B-B14F-4D97-AF65-F5344CB8AC3E}">
        <p14:creationId xmlns:p14="http://schemas.microsoft.com/office/powerpoint/2010/main" val="330374749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1930400" y="277813"/>
            <a:ext cx="8737600" cy="6397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dirty="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2438400" y="1219201"/>
            <a:ext cx="8229600" cy="5135563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Fallopian tubes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ovulation, a current draws the oocyte into the fallopian tube through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finger-like projections called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fimbriae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Receives the spermatozoa as they travel upwards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well as the ruptured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oozyte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ovary.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site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fertilization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contain cilia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smooth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lining which propels the fertilized ovum towards the uterus.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Secrets nutritive substances that supplies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fertilized ovum with nutrition during its continued journey to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uterus.</a:t>
            </a:r>
          </a:p>
          <a:p>
            <a:pPr>
              <a:buNone/>
              <a:defRPr/>
            </a:pPr>
            <a:r>
              <a:rPr lang="en-US" dirty="0" smtClean="0"/>
              <a:t> 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41709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1943100" y="277813"/>
            <a:ext cx="87249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447800"/>
            <a:ext cx="8229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lining – inner ciliated epithelium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muscle layers produce peristaltic movement which aids the ovum in its movement to the uterus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Outer layer – serous membranes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conitinuous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peritoniaum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 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0972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1790700" y="304800"/>
            <a:ext cx="8877300" cy="7175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dirty="0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>
          <a:xfrm>
            <a:off x="546100" y="1212850"/>
            <a:ext cx="8229600" cy="47545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the Fallopian tubes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isthmus – the narrow part that extends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2cm from the uterus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ampulla – the wide part where fertilization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occurs. It is 5cm long.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infundibulum –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funnel shaped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structure.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Narrows into the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ampulla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Constricts further into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isthmus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it enters uterus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Fimbriae-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finger-like projections </a:t>
            </a:r>
          </a:p>
        </p:txBody>
      </p:sp>
      <p:pic>
        <p:nvPicPr>
          <p:cNvPr id="4" name="Picture 4" descr="28_1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/>
          <a:stretch>
            <a:fillRect/>
          </a:stretch>
        </p:blipFill>
        <p:spPr bwMode="auto">
          <a:xfrm>
            <a:off x="8585200" y="2285092"/>
            <a:ext cx="41656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217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dirty="0"/>
          </a:p>
        </p:txBody>
      </p:sp>
      <p:pic>
        <p:nvPicPr>
          <p:cNvPr id="4" name="Content Placeholder 3" descr="28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"/>
          <a:stretch>
            <a:fillRect/>
          </a:stretch>
        </p:blipFill>
        <p:spPr bwMode="auto">
          <a:xfrm>
            <a:off x="2793092" y="1825625"/>
            <a:ext cx="6605816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9781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sz="4000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43000"/>
            <a:ext cx="8382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Tubal ligation, commonly knows as "getting your tubes tied," is a surgical sterilization technique for women.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procedure closes the fallopian tubes, and stops the egg from traveling to the uterus from the ovary.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also prevents sperm from reaching the fallopian tube to fertilize an egg.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tubal ligation, fallopian tubes are cut, burned, or blocked with rings, bands or clips.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surgery is effective immediately.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Over 98% effective as birth control.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They do not protect against reproductive tract infections, including HIV/AIDS. </a:t>
            </a:r>
          </a:p>
        </p:txBody>
      </p:sp>
    </p:spTree>
    <p:extLst>
      <p:ext uri="{BB962C8B-B14F-4D97-AF65-F5344CB8AC3E}">
        <p14:creationId xmlns:p14="http://schemas.microsoft.com/office/powerpoint/2010/main" val="286218882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1625600" y="0"/>
            <a:ext cx="7670800" cy="914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sz="3200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3999" y="1052286"/>
            <a:ext cx="10130972" cy="536302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Ovaries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almond sized glands, either side 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uterus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the female reproductive system and the endocrine system.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Position, attached to the back of the broad ligaments within the peritoneal cavity.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Anterior- Broad ligaments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Posterior- Intestines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Lateral-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Infundibulopelvic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ligaments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Superior- Uterine tubes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Medial- Ovarian ligaments and the uterus.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2430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41148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Functionally, Ovaries;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 oocytes. They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&amp; expel 1 ovum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monthly. A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woman is born with about 400,000 immature eggs called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follicles. During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lifetime a woman releases about 400 to 500 fully matured eggs for fertilization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 sex hormones,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estrogen and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progesterone. These hormones prepare the uterus for implantation of the fertilized egg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52455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52400"/>
            <a:ext cx="9144000" cy="2743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ovary is covered by 3 layers of epithelial cells – each with different functions:</a:t>
            </a:r>
          </a:p>
          <a:p>
            <a:pPr marL="990600" lvl="1" indent="-5334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Nurture developing follicles, secrete hormones, blood vessels and muscles.</a:t>
            </a:r>
          </a:p>
        </p:txBody>
      </p:sp>
      <p:pic>
        <p:nvPicPr>
          <p:cNvPr id="49155" name="Picture 4" descr="28_1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438401"/>
            <a:ext cx="6324600" cy="4200525"/>
          </a:xfrm>
          <a:noFill/>
        </p:spPr>
      </p:pic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4191000" y="2590800"/>
            <a:ext cx="685800" cy="3048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57" name="Rectangle 8"/>
          <p:cNvSpPr>
            <a:spLocks noChangeArrowheads="1"/>
          </p:cNvSpPr>
          <p:nvPr/>
        </p:nvSpPr>
        <p:spPr bwMode="auto">
          <a:xfrm>
            <a:off x="3429000" y="3581400"/>
            <a:ext cx="685800" cy="3048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58" name="Rectangle 9"/>
          <p:cNvSpPr>
            <a:spLocks noChangeArrowheads="1"/>
          </p:cNvSpPr>
          <p:nvPr/>
        </p:nvSpPr>
        <p:spPr bwMode="auto">
          <a:xfrm>
            <a:off x="7924800" y="2590800"/>
            <a:ext cx="990600" cy="3048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59" name="Line 10"/>
          <p:cNvSpPr>
            <a:spLocks noChangeShapeType="1"/>
          </p:cNvSpPr>
          <p:nvPr/>
        </p:nvSpPr>
        <p:spPr bwMode="auto">
          <a:xfrm>
            <a:off x="4495800" y="2895600"/>
            <a:ext cx="0" cy="685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11"/>
          <p:cNvSpPr>
            <a:spLocks noChangeShapeType="1"/>
          </p:cNvSpPr>
          <p:nvPr/>
        </p:nvSpPr>
        <p:spPr bwMode="auto">
          <a:xfrm>
            <a:off x="3733800" y="3886200"/>
            <a:ext cx="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Line 12"/>
          <p:cNvSpPr>
            <a:spLocks noChangeShapeType="1"/>
          </p:cNvSpPr>
          <p:nvPr/>
        </p:nvSpPr>
        <p:spPr bwMode="auto">
          <a:xfrm flipH="1">
            <a:off x="7543800" y="2667000"/>
            <a:ext cx="381000" cy="152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8242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dirty="0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572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ovaries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vary is composed of;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medulla- Supporting framework made of fibrous tissue, the ovarian blood vessels,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lymphatics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nerves travel through it.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ortex- Functioning part of the ovary containing the ovarian follicles surrounded by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stroma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outer layer is formed of fibrous tissue known as the tunica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albuginea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Germinal epithelium- Modification of the peritoneum</a:t>
            </a:r>
          </a:p>
        </p:txBody>
      </p:sp>
    </p:spTree>
    <p:extLst>
      <p:ext uri="{BB962C8B-B14F-4D97-AF65-F5344CB8AC3E}">
        <p14:creationId xmlns:p14="http://schemas.microsoft.com/office/powerpoint/2010/main" val="373053855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bldLvl="2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342" y="740229"/>
            <a:ext cx="10497457" cy="5436734"/>
          </a:xfrm>
        </p:spPr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ovary contains many sac-like structures called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ovarian follicles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Follicle consists of an immature egg (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oocyte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surrounded by several follicle cells named according to its stage of development.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Follicle cells support/nourish ova, secrete estrogen.</a:t>
            </a:r>
          </a:p>
          <a:p>
            <a:pPr lvl="1"/>
            <a:r>
              <a:rPr lang="en-US" altLang="en-US" sz="2000" b="1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Primary Follicle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- one layer of follicle cells around ovum</a:t>
            </a:r>
          </a:p>
          <a:p>
            <a:pPr lvl="1"/>
            <a:r>
              <a:rPr lang="en-US" altLang="en-US" sz="2000" b="1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Growing Follicle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- &gt;1 layer of follicle cells around ovum</a:t>
            </a:r>
          </a:p>
          <a:p>
            <a:pPr lvl="1"/>
            <a:r>
              <a:rPr lang="en-US" altLang="en-US" sz="2000" b="1" u="sng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Graafian</a:t>
            </a:r>
            <a:r>
              <a:rPr lang="en-US" altLang="en-US" sz="2000" b="1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Follicle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- mature oocyte, follicle </a:t>
            </a:r>
            <a:r>
              <a:rPr lang="en-US" altLang="en-US" sz="2000" i="1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cells have a fluid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filled space between them  </a:t>
            </a:r>
          </a:p>
          <a:p>
            <a:pPr lvl="1"/>
            <a:r>
              <a:rPr lang="en-US" altLang="en-US" sz="2000" b="1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Corpus Luteum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- follicle cells left behind after the ovum has ruptured at </a:t>
            </a: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ovulation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makes progesterone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182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dirty="0" smtClean="0"/>
          </a:p>
        </p:txBody>
      </p:sp>
      <p:pic>
        <p:nvPicPr>
          <p:cNvPr id="51203" name="Picture 3" descr="28_1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806450"/>
            <a:ext cx="78994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4800600" y="18288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4800600" y="2057400"/>
            <a:ext cx="304800" cy="152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4572000" y="1447800"/>
            <a:ext cx="533400" cy="381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5410200" y="1676400"/>
            <a:ext cx="609600" cy="6858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6172200" y="1524000"/>
            <a:ext cx="838200" cy="838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09" name="Line 13"/>
          <p:cNvSpPr>
            <a:spLocks noChangeShapeType="1"/>
          </p:cNvSpPr>
          <p:nvPr/>
        </p:nvSpPr>
        <p:spPr bwMode="auto">
          <a:xfrm flipH="1">
            <a:off x="6781800" y="1371600"/>
            <a:ext cx="22860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Line 14"/>
          <p:cNvSpPr>
            <a:spLocks noChangeShapeType="1"/>
          </p:cNvSpPr>
          <p:nvPr/>
        </p:nvSpPr>
        <p:spPr bwMode="auto">
          <a:xfrm flipH="1">
            <a:off x="5867400" y="1143000"/>
            <a:ext cx="228600" cy="762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Line 15"/>
          <p:cNvSpPr>
            <a:spLocks noChangeShapeType="1"/>
          </p:cNvSpPr>
          <p:nvPr/>
        </p:nvSpPr>
        <p:spPr bwMode="auto">
          <a:xfrm>
            <a:off x="6096000" y="1143000"/>
            <a:ext cx="152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Rectangle 16"/>
          <p:cNvSpPr>
            <a:spLocks noChangeArrowheads="1"/>
          </p:cNvSpPr>
          <p:nvPr/>
        </p:nvSpPr>
        <p:spPr bwMode="auto">
          <a:xfrm>
            <a:off x="8305800" y="2057400"/>
            <a:ext cx="1447800" cy="381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13" name="Line 17"/>
          <p:cNvSpPr>
            <a:spLocks noChangeShapeType="1"/>
          </p:cNvSpPr>
          <p:nvPr/>
        </p:nvSpPr>
        <p:spPr bwMode="auto">
          <a:xfrm flipH="1" flipV="1">
            <a:off x="8001000" y="2209800"/>
            <a:ext cx="304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18"/>
          <p:cNvSpPr>
            <a:spLocks noChangeShapeType="1"/>
          </p:cNvSpPr>
          <p:nvPr/>
        </p:nvSpPr>
        <p:spPr bwMode="auto">
          <a:xfrm flipH="1" flipV="1">
            <a:off x="8001000" y="2209800"/>
            <a:ext cx="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19"/>
          <p:cNvSpPr>
            <a:spLocks noChangeShapeType="1"/>
          </p:cNvSpPr>
          <p:nvPr/>
        </p:nvSpPr>
        <p:spPr bwMode="auto">
          <a:xfrm flipH="1">
            <a:off x="7467600" y="2514600"/>
            <a:ext cx="1066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20"/>
          <p:cNvSpPr>
            <a:spLocks noChangeShapeType="1"/>
          </p:cNvSpPr>
          <p:nvPr/>
        </p:nvSpPr>
        <p:spPr bwMode="auto">
          <a:xfrm flipH="1" flipV="1">
            <a:off x="7467600" y="2514600"/>
            <a:ext cx="0" cy="152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21"/>
          <p:cNvSpPr>
            <a:spLocks noChangeShapeType="1"/>
          </p:cNvSpPr>
          <p:nvPr/>
        </p:nvSpPr>
        <p:spPr bwMode="auto">
          <a:xfrm flipH="1" flipV="1">
            <a:off x="8534400" y="2514600"/>
            <a:ext cx="0" cy="152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Rectangle 22"/>
          <p:cNvSpPr>
            <a:spLocks noChangeArrowheads="1"/>
          </p:cNvSpPr>
          <p:nvPr/>
        </p:nvSpPr>
        <p:spPr bwMode="auto">
          <a:xfrm>
            <a:off x="5257800" y="5181600"/>
            <a:ext cx="1219200" cy="381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19" name="Rectangle 23"/>
          <p:cNvSpPr>
            <a:spLocks noChangeArrowheads="1"/>
          </p:cNvSpPr>
          <p:nvPr/>
        </p:nvSpPr>
        <p:spPr bwMode="auto">
          <a:xfrm>
            <a:off x="3657600" y="5181600"/>
            <a:ext cx="1066800" cy="228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20" name="Line 24"/>
          <p:cNvSpPr>
            <a:spLocks noChangeShapeType="1"/>
          </p:cNvSpPr>
          <p:nvPr/>
        </p:nvSpPr>
        <p:spPr bwMode="auto">
          <a:xfrm>
            <a:off x="4114800" y="4495800"/>
            <a:ext cx="0" cy="685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Line 25"/>
          <p:cNvSpPr>
            <a:spLocks noChangeShapeType="1"/>
          </p:cNvSpPr>
          <p:nvPr/>
        </p:nvSpPr>
        <p:spPr bwMode="auto">
          <a:xfrm>
            <a:off x="5715000" y="4419600"/>
            <a:ext cx="0" cy="762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082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</a:t>
            </a:r>
            <a:endParaRPr lang="en-US" altLang="en-US" dirty="0" smtClean="0"/>
          </a:p>
        </p:txBody>
      </p:sp>
      <p:pic>
        <p:nvPicPr>
          <p:cNvPr id="52227" name="Picture 3" descr="28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882650"/>
            <a:ext cx="81280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47067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342" y="740229"/>
            <a:ext cx="10497457" cy="5436734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ASSIGNMENT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Discuss the process of ovulation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49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2. Penis</a:t>
            </a:r>
          </a:p>
          <a:p>
            <a:r>
              <a:rPr lang="en-US" sz="2400" dirty="0" smtClean="0">
                <a:latin typeface="Tahoma" pitchFamily="-111" charset="0"/>
              </a:rPr>
              <a:t>Copulatory and urinary organ of the external male genitalia.</a:t>
            </a:r>
          </a:p>
          <a:p>
            <a:r>
              <a:rPr lang="en-US" sz="2400" dirty="0" smtClean="0">
                <a:latin typeface="Tahoma" pitchFamily="-111" charset="0"/>
              </a:rPr>
              <a:t>Two regions; the root and the body (shaft)</a:t>
            </a:r>
          </a:p>
          <a:p>
            <a:r>
              <a:rPr lang="en-US" sz="2400" dirty="0" smtClean="0">
                <a:latin typeface="Tahoma" pitchFamily="-111" charset="0"/>
              </a:rPr>
              <a:t>Contains </a:t>
            </a:r>
            <a:r>
              <a:rPr lang="en-US" sz="2400" dirty="0">
                <a:latin typeface="Tahoma" pitchFamily="-111" charset="0"/>
              </a:rPr>
              <a:t>3 compartments of erectile tissue which are </a:t>
            </a:r>
            <a:r>
              <a:rPr lang="en-US" sz="2400" dirty="0" smtClean="0">
                <a:latin typeface="Tahoma" pitchFamily="-111" charset="0"/>
              </a:rPr>
              <a:t>covered by </a:t>
            </a:r>
            <a:r>
              <a:rPr lang="en-US" sz="2400" dirty="0">
                <a:latin typeface="Tahoma" pitchFamily="-111" charset="0"/>
              </a:rPr>
              <a:t>a loose layer of </a:t>
            </a:r>
            <a:r>
              <a:rPr lang="en-US" sz="2400" dirty="0" smtClean="0">
                <a:latin typeface="Tahoma" pitchFamily="-111" charset="0"/>
              </a:rPr>
              <a:t>skin.</a:t>
            </a:r>
          </a:p>
          <a:p>
            <a:r>
              <a:rPr lang="en-US" sz="2400" dirty="0" smtClean="0">
                <a:latin typeface="Tahoma" pitchFamily="-111" charset="0"/>
              </a:rPr>
              <a:t>Two </a:t>
            </a:r>
            <a:r>
              <a:rPr lang="en-US" sz="2400" dirty="0">
                <a:latin typeface="Tahoma" pitchFamily="-111" charset="0"/>
              </a:rPr>
              <a:t>"corpora </a:t>
            </a:r>
            <a:r>
              <a:rPr lang="en-US" sz="2400" dirty="0" err="1">
                <a:latin typeface="Tahoma" pitchFamily="-111" charset="0"/>
              </a:rPr>
              <a:t>cavernosa</a:t>
            </a:r>
            <a:r>
              <a:rPr lang="en-US" sz="2400" dirty="0">
                <a:latin typeface="Tahoma" pitchFamily="-111" charset="0"/>
              </a:rPr>
              <a:t>" </a:t>
            </a:r>
            <a:endParaRPr lang="en-US" sz="2400" dirty="0" smtClean="0">
              <a:latin typeface="Tahoma" pitchFamily="-111" charset="0"/>
            </a:endParaRPr>
          </a:p>
          <a:p>
            <a:r>
              <a:rPr lang="en-US" sz="2400" dirty="0" smtClean="0">
                <a:latin typeface="Tahoma" pitchFamily="-111" charset="0"/>
              </a:rPr>
              <a:t>One </a:t>
            </a:r>
            <a:r>
              <a:rPr lang="en-US" sz="2400" dirty="0">
                <a:latin typeface="Tahoma" pitchFamily="-111" charset="0"/>
              </a:rPr>
              <a:t>"corpus </a:t>
            </a:r>
            <a:r>
              <a:rPr lang="en-US" sz="2400" dirty="0" err="1">
                <a:latin typeface="Tahoma" pitchFamily="-111" charset="0"/>
              </a:rPr>
              <a:t>spongiosum</a:t>
            </a:r>
            <a:r>
              <a:rPr lang="en-US" sz="2400" dirty="0">
                <a:latin typeface="Tahoma" pitchFamily="-111" charset="0"/>
              </a:rPr>
              <a:t>" which lies ventrally in the penis and houses the spongy urethra. Expands at the end of the penis into the "glans penis". </a:t>
            </a:r>
            <a:endParaRPr lang="en-US" sz="2400" dirty="0" smtClean="0">
              <a:latin typeface="Tahoma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9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ahoma" pitchFamily="-111" charset="0"/>
              </a:rPr>
              <a:t>When aroused, there is an increase in blood supply into the penis, these compartments fill and expand l</a:t>
            </a:r>
            <a:r>
              <a:rPr lang="en-US" dirty="0" smtClean="0">
                <a:latin typeface="Tahoma" pitchFamily="-111" charset="0"/>
                <a:ea typeface="ＭＳ Ｐゴシック" pitchFamily="-111" charset="-128"/>
              </a:rPr>
              <a:t>eading to erect penis – compression of vessels prevents blood flow out.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28_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" b="11168"/>
          <a:stretch>
            <a:fillRect/>
          </a:stretch>
        </p:blipFill>
        <p:spPr>
          <a:xfrm>
            <a:off x="2311908" y="3173291"/>
            <a:ext cx="8126984" cy="3003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263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3574</Words>
  <Application>Microsoft Office PowerPoint</Application>
  <PresentationFormat>Widescreen</PresentationFormat>
  <Paragraphs>428</Paragraphs>
  <Slides>78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ＭＳ Ｐゴシック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REPRODUCTIVE HEALTH AND MIDWIFERY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ASSIGNMENT</vt:lpstr>
      <vt:lpstr>FEMALE REPRODUCTIVE SYSTEM</vt:lpstr>
      <vt:lpstr>FEMALE REPRODUCTIVE SYSTEM</vt:lpstr>
      <vt:lpstr>FEMALE REPRODUCTIVE SYSTEM</vt:lpstr>
      <vt:lpstr>FEMALE REPRODUCTIVE SYSTEM</vt:lpstr>
      <vt:lpstr>PowerPoint Presentation</vt:lpstr>
      <vt:lpstr>FEMALE REPRODUCTIVE SYSTEM</vt:lpstr>
      <vt:lpstr>PowerPoint Presentation</vt:lpstr>
      <vt:lpstr>FEMALE REPRODUCTIVE SYSTEM</vt:lpstr>
      <vt:lpstr>PowerPoint Presentation</vt:lpstr>
      <vt:lpstr>FEMALE REPRODUCTIVE SYSTEM</vt:lpstr>
      <vt:lpstr>FEMALE REPRODUCTIVE SYSTEM</vt:lpstr>
      <vt:lpstr>FEMALE REPRODUCTIVE SYSTEM</vt:lpstr>
      <vt:lpstr>FEMALE REPRODUCTIVE SYSTEM</vt:lpstr>
      <vt:lpstr>FEMALE REPRODUCTIVE SYSTEM</vt:lpstr>
      <vt:lpstr>FEMALE REPRODUCTIVE SYSTEM</vt:lpstr>
      <vt:lpstr>PowerPoint Presentation</vt:lpstr>
      <vt:lpstr>FEMALE REPRODUCTIVE SYSTEM</vt:lpstr>
      <vt:lpstr>PowerPoint Presentation</vt:lpstr>
      <vt:lpstr>FEMALE REPRODUCTIVE SYSTEM</vt:lpstr>
      <vt:lpstr>PowerPoint Presentation</vt:lpstr>
      <vt:lpstr>FEMALE REPRODUCTIVE SYSTEM</vt:lpstr>
      <vt:lpstr>FEMALE REPRODUCTIVE SYSTEM</vt:lpstr>
      <vt:lpstr>PowerPoint Presentation</vt:lpstr>
      <vt:lpstr>FEMALE REPRODUCTIVE SYSTEM</vt:lpstr>
      <vt:lpstr>PowerPoint Presentation</vt:lpstr>
      <vt:lpstr>PowerPoint Presentation</vt:lpstr>
      <vt:lpstr>FEMALE REPRODUCTIVE SYSTEM</vt:lpstr>
      <vt:lpstr>FEMALE REPRODUCTIVE SYSTEM</vt:lpstr>
      <vt:lpstr>FEMALE REPRODUCTIVE SYSTEM</vt:lpstr>
      <vt:lpstr>FEMALE REPRODUCTIVE SYSTEM</vt:lpstr>
      <vt:lpstr>FEMALE REPRODUCTIVE SYSTEM </vt:lpstr>
      <vt:lpstr>PowerPoint Presentation</vt:lpstr>
      <vt:lpstr>FEMALE REPRODUCTIVE SYSTEM</vt:lpstr>
      <vt:lpstr>FEMALE REPRODUCTIVE SYSTEM</vt:lpstr>
      <vt:lpstr>Female Reproductive System</vt:lpstr>
      <vt:lpstr>FEMALE REPRODUCTIVE SYSTEM</vt:lpstr>
      <vt:lpstr>Female Reproductive System</vt:lpstr>
      <vt:lpstr>FEMALE REPRODUCTIVE SYSTEM</vt:lpstr>
      <vt:lpstr>FEMALE REPRODUCTIVE SYSTEM</vt:lpstr>
      <vt:lpstr>FEMALE REPRODUCTIVE SYSTEM</vt:lpstr>
      <vt:lpstr>FEMALE REPRODUCTIVE SYSTEM</vt:lpstr>
      <vt:lpstr>FEMALE REPRODUCTIVE SYSTEM</vt:lpstr>
      <vt:lpstr>FEMALE REPRODUCTIVE SYSTEM</vt:lpstr>
      <vt:lpstr>FEMALE REPRODUCTIVE SYSTEM</vt:lpstr>
      <vt:lpstr>PowerPoint Presentation</vt:lpstr>
      <vt:lpstr>PowerPoint Presentation</vt:lpstr>
      <vt:lpstr>FEMALE REPRODUCTIVE SYSTEM</vt:lpstr>
      <vt:lpstr>PowerPoint Presentation</vt:lpstr>
      <vt:lpstr>FEMALE REPRODUCTIVE SYSTEM</vt:lpstr>
      <vt:lpstr>FEMALE REPRODUCTIVE SYSTEM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HEALTH AND MIDWIFERY</dc:title>
  <dc:creator>kebbi</dc:creator>
  <cp:lastModifiedBy>kebbi</cp:lastModifiedBy>
  <cp:revision>81</cp:revision>
  <dcterms:created xsi:type="dcterms:W3CDTF">2022-04-19T13:14:42Z</dcterms:created>
  <dcterms:modified xsi:type="dcterms:W3CDTF">2022-04-26T20:33:12Z</dcterms:modified>
</cp:coreProperties>
</file>