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350" r:id="rId4"/>
    <p:sldId id="365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5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52" r:id="rId35"/>
    <p:sldId id="286" r:id="rId36"/>
    <p:sldId id="287" r:id="rId37"/>
    <p:sldId id="288" r:id="rId38"/>
    <p:sldId id="289" r:id="rId39"/>
    <p:sldId id="353" r:id="rId40"/>
    <p:sldId id="354" r:id="rId41"/>
    <p:sldId id="355" r:id="rId42"/>
    <p:sldId id="356" r:id="rId43"/>
    <p:sldId id="290" r:id="rId44"/>
    <p:sldId id="291" r:id="rId45"/>
    <p:sldId id="292" r:id="rId46"/>
    <p:sldId id="294" r:id="rId47"/>
    <p:sldId id="293" r:id="rId48"/>
    <p:sldId id="295" r:id="rId49"/>
    <p:sldId id="296" r:id="rId50"/>
    <p:sldId id="298" r:id="rId51"/>
    <p:sldId id="297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58" r:id="rId96"/>
    <p:sldId id="359" r:id="rId97"/>
    <p:sldId id="360" r:id="rId98"/>
    <p:sldId id="361" r:id="rId99"/>
    <p:sldId id="342" r:id="rId100"/>
    <p:sldId id="343" r:id="rId101"/>
    <p:sldId id="344" r:id="rId102"/>
    <p:sldId id="345" r:id="rId103"/>
    <p:sldId id="347" r:id="rId104"/>
    <p:sldId id="346" r:id="rId105"/>
    <p:sldId id="348" r:id="rId106"/>
    <p:sldId id="362" r:id="rId107"/>
    <p:sldId id="363" r:id="rId108"/>
    <p:sldId id="364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5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9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1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6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9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5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EF6C-EAA6-4A42-BCAB-07BB495BDB6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CA86-CD09-405B-BB61-8C5819DF5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REPRODUCTIVE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Henry Katua</a:t>
            </a:r>
          </a:p>
        </p:txBody>
      </p:sp>
    </p:spTree>
    <p:extLst>
      <p:ext uri="{BB962C8B-B14F-4D97-AF65-F5344CB8AC3E}">
        <p14:creationId xmlns:p14="http://schemas.microsoft.com/office/powerpoint/2010/main" val="184194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6288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The Scrotum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scrotum</a:t>
            </a:r>
            <a:r>
              <a:rPr lang="en-GB" dirty="0"/>
              <a:t> is a sac of skin and superficial fascia that hangs outside the</a:t>
            </a:r>
          </a:p>
          <a:p>
            <a:pPr marL="0" indent="0">
              <a:buNone/>
            </a:pPr>
            <a:r>
              <a:rPr lang="en-GB" dirty="0"/>
              <a:t>   abdominopelvic cavity at the root of the penis.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is covered with sparse hairs, and contains paired oval testes.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 midline septum divides the scrotum, providing a compartment for each testis.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9022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Mammary glands are modified sweat glands that are really part of the skin, or</a:t>
            </a:r>
          </a:p>
          <a:p>
            <a:pPr marL="0" indent="0">
              <a:buNone/>
            </a:pPr>
            <a:r>
              <a:rPr lang="en-GB" dirty="0"/>
              <a:t>   integumentary system.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Each mammary gland is contained within a rounded skin-covered breast within</a:t>
            </a:r>
          </a:p>
          <a:p>
            <a:pPr marL="0" indent="0">
              <a:buNone/>
            </a:pPr>
            <a:r>
              <a:rPr lang="en-GB" dirty="0"/>
              <a:t>   the hypodermis (superficial fascia), anterior to the pectoral muscles of the </a:t>
            </a:r>
          </a:p>
          <a:p>
            <a:pPr marL="0" indent="0">
              <a:buNone/>
            </a:pPr>
            <a:r>
              <a:rPr lang="en-GB" dirty="0"/>
              <a:t>   thorax.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Slightly below the centre of each breast is a ring of pigmented skin, the </a:t>
            </a:r>
            <a:r>
              <a:rPr lang="en-GB" b="1" dirty="0"/>
              <a:t>areola</a:t>
            </a:r>
          </a:p>
          <a:p>
            <a:pPr marL="0" indent="0">
              <a:buNone/>
            </a:pPr>
            <a:r>
              <a:rPr lang="en-GB" b="1" dirty="0"/>
              <a:t>  </a:t>
            </a:r>
            <a:r>
              <a:rPr lang="en-GB" dirty="0"/>
              <a:t> which surrounds a central protruding nipple.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1055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Large sebaceous glands in the areola make it slightly bumpy and produce sebum</a:t>
            </a:r>
          </a:p>
          <a:p>
            <a:pPr marL="0" indent="0">
              <a:buNone/>
            </a:pPr>
            <a:r>
              <a:rPr lang="en-GB" dirty="0"/>
              <a:t>   that reduces chapping and cracking of the skin of the nipple.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Autonomic nervous system controls of smooth muscle fibers in the areola and</a:t>
            </a:r>
          </a:p>
          <a:p>
            <a:pPr marL="0" indent="0">
              <a:buNone/>
            </a:pPr>
            <a:r>
              <a:rPr lang="en-GB" dirty="0"/>
              <a:t>   nipple cause the nipple to become erect when stimulated by tactile or sexual </a:t>
            </a:r>
          </a:p>
          <a:p>
            <a:pPr marL="0" indent="0">
              <a:buNone/>
            </a:pPr>
            <a:r>
              <a:rPr lang="en-GB" dirty="0"/>
              <a:t>   stimuli and when exposed to cold.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7612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700"/>
            <a:ext cx="12192000" cy="6188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Internally, each mammary gland consists of 15 to 25 lobes that radiate around</a:t>
            </a:r>
          </a:p>
          <a:p>
            <a:pPr marL="0" indent="0">
              <a:buNone/>
            </a:pPr>
            <a:r>
              <a:rPr lang="en-GB" dirty="0"/>
              <a:t>   and open at the nipple.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lobes are padded and separated from each other by fibrous connective</a:t>
            </a:r>
          </a:p>
          <a:p>
            <a:pPr marL="0" indent="0">
              <a:buNone/>
            </a:pPr>
            <a:r>
              <a:rPr lang="en-GB" dirty="0"/>
              <a:t>    tissue and fat.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9648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interlobar connective tissue forms suspensory ligaments that attach the</a:t>
            </a:r>
          </a:p>
          <a:p>
            <a:pPr marL="0" indent="0">
              <a:buNone/>
            </a:pPr>
            <a:r>
              <a:rPr lang="en-GB" dirty="0"/>
              <a:t>   breast to the underlying muscle fascia and to the overlying dermis.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suspensory ligaments provide natural support for the breasts, like a built-in</a:t>
            </a:r>
          </a:p>
          <a:p>
            <a:pPr marL="0" indent="0">
              <a:buNone/>
            </a:pPr>
            <a:r>
              <a:rPr lang="en-GB" dirty="0"/>
              <a:t>    brassiere.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4040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12192000" cy="617542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Within the lobes are smaller units called lobules, which contain glandular </a:t>
            </a:r>
            <a:r>
              <a:rPr lang="en-GB" b="1" dirty="0"/>
              <a:t>alveoli</a:t>
            </a:r>
          </a:p>
          <a:p>
            <a:pPr marL="0" indent="0">
              <a:buNone/>
            </a:pPr>
            <a:r>
              <a:rPr lang="en-GB" b="1" dirty="0"/>
              <a:t>  </a:t>
            </a:r>
            <a:r>
              <a:rPr lang="en-GB" dirty="0"/>
              <a:t> that produce milk when a woman is lactating.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These compound alveolar glands pass the milk into the lactiferous ducts, which</a:t>
            </a:r>
          </a:p>
          <a:p>
            <a:pPr marL="0" indent="0">
              <a:buNone/>
            </a:pPr>
            <a:r>
              <a:rPr lang="en-GB" dirty="0"/>
              <a:t>   open to the outside at the nipple.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Just deep to the areola, each duct has a dilated region called a lactiferous sinus</a:t>
            </a:r>
          </a:p>
          <a:p>
            <a:pPr marL="0" indent="0">
              <a:buNone/>
            </a:pPr>
            <a:r>
              <a:rPr lang="en-GB" dirty="0"/>
              <a:t>   where milk accumulates during nursing.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1500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non pregnant women, the glandular structure of the breast is largely</a:t>
            </a:r>
          </a:p>
          <a:p>
            <a:pPr marL="0" indent="0">
              <a:buNone/>
            </a:pPr>
            <a:r>
              <a:rPr lang="en-GB" dirty="0"/>
              <a:t>   undeveloped and the duct system is rudimentary.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Hence breast size is largely due to the amount of fat deposits.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3165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8030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.</a:t>
            </a:r>
          </a:p>
        </p:txBody>
      </p:sp>
      <p:pic>
        <p:nvPicPr>
          <p:cNvPr id="4" name="Picture 2" descr="00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91" y="0"/>
            <a:ext cx="6303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129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b="21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843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2754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.</a:t>
            </a:r>
          </a:p>
        </p:txBody>
      </p:sp>
      <p:pic>
        <p:nvPicPr>
          <p:cNvPr id="4" name="Picture 3" descr="2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>
            <a:fillRect/>
          </a:stretch>
        </p:blipFill>
        <p:spPr bwMode="auto">
          <a:xfrm>
            <a:off x="1430964" y="1027906"/>
            <a:ext cx="91170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5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610"/>
            <a:ext cx="12192000" cy="60723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This seems a rather vulnerable location for a man’s testes, which contain his</a:t>
            </a:r>
          </a:p>
          <a:p>
            <a:pPr marL="0" indent="0">
              <a:buNone/>
            </a:pPr>
            <a:r>
              <a:rPr lang="en-GB" dirty="0"/>
              <a:t>   entire genetic heritage.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However, because viable sperm cannot be produced in abundance at core body </a:t>
            </a:r>
          </a:p>
          <a:p>
            <a:pPr marL="0" indent="0">
              <a:buNone/>
            </a:pPr>
            <a:r>
              <a:rPr lang="en-GB" dirty="0"/>
              <a:t>   temperature (37°C), the superficial location of the scrotum, which provides a</a:t>
            </a:r>
          </a:p>
          <a:p>
            <a:pPr marL="0" indent="0">
              <a:buNone/>
            </a:pPr>
            <a:r>
              <a:rPr lang="en-GB" dirty="0"/>
              <a:t>   temperature about 3°C lower, is an essential adaptation.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92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37881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Furthermore, the scrotum responds to temperature changes.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When it is cold, the testes are pulled closer to the warmth of the body wall, and</a:t>
            </a:r>
          </a:p>
          <a:p>
            <a:pPr marL="0" indent="0">
              <a:buNone/>
            </a:pPr>
            <a:r>
              <a:rPr lang="en-GB" dirty="0"/>
              <a:t>   the scrotum becomes shorter and heavily wrinkled, increasing its thickness to</a:t>
            </a:r>
          </a:p>
          <a:p>
            <a:pPr marL="0" indent="0">
              <a:buNone/>
            </a:pPr>
            <a:r>
              <a:rPr lang="en-GB" dirty="0"/>
              <a:t>   reduce heat loss.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When it is warm, the scrotal skin is flaccid and loose to increase the surface area</a:t>
            </a:r>
          </a:p>
          <a:p>
            <a:pPr marL="0" indent="0">
              <a:buNone/>
            </a:pPr>
            <a:r>
              <a:rPr lang="en-GB" dirty="0"/>
              <a:t>   for cooling (sweating) and the testes hang lower, away from the body trunk. </a:t>
            </a:r>
          </a:p>
        </p:txBody>
      </p:sp>
    </p:spTree>
    <p:extLst>
      <p:ext uri="{BB962C8B-B14F-4D97-AF65-F5344CB8AC3E}">
        <p14:creationId xmlns:p14="http://schemas.microsoft.com/office/powerpoint/2010/main" val="282891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These changes in scrotal surface area help maintain a fairly constant intrascrotal</a:t>
            </a:r>
          </a:p>
          <a:p>
            <a:pPr marL="0" indent="0">
              <a:buNone/>
            </a:pPr>
            <a:r>
              <a:rPr lang="en-GB" dirty="0"/>
              <a:t>   temperature and reflect the activity of two sets of muscles.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dartos muscle, a layer of smooth muscle in the superficial fascia, wrinkles the</a:t>
            </a:r>
          </a:p>
          <a:p>
            <a:pPr marL="0" indent="0">
              <a:buNone/>
            </a:pPr>
            <a:r>
              <a:rPr lang="en-GB" dirty="0"/>
              <a:t>    scrotal skin.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cremaster muscles, bands of skeletal muscle that arise from the internal</a:t>
            </a:r>
          </a:p>
          <a:p>
            <a:pPr marL="0" indent="0">
              <a:buNone/>
            </a:pPr>
            <a:r>
              <a:rPr lang="en-GB" dirty="0"/>
              <a:t>    oblique muscles of the trunk, elevate the testes.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74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0152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The Testes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Each testis is approximately 4 cm long and 2.5 cm in width and is surrounded by</a:t>
            </a:r>
          </a:p>
          <a:p>
            <a:pPr marL="0" indent="0">
              <a:buNone/>
            </a:pPr>
            <a:r>
              <a:rPr lang="en-GB" dirty="0"/>
              <a:t>   two tunics.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outer tunic is the two-layered tunica vaginalis, derived from an out pocketing</a:t>
            </a:r>
          </a:p>
          <a:p>
            <a:pPr marL="0" indent="0">
              <a:buNone/>
            </a:pPr>
            <a:r>
              <a:rPr lang="en-GB" dirty="0"/>
              <a:t>    of the peritoneum.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Deep to this serous layer is the tunica albuginea , the fibrous capsule of the</a:t>
            </a:r>
          </a:p>
          <a:p>
            <a:pPr marL="0" indent="0">
              <a:buNone/>
            </a:pPr>
            <a:r>
              <a:rPr lang="en-GB" dirty="0"/>
              <a:t>   testis. </a:t>
            </a:r>
          </a:p>
          <a:p>
            <a:pPr marL="0" indent="0">
              <a:buNone/>
            </a:pP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99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Septa extending from the tunica albuginea divide the testis into 250 to 300</a:t>
            </a:r>
          </a:p>
          <a:p>
            <a:pPr marL="0" indent="0">
              <a:buNone/>
            </a:pPr>
            <a:r>
              <a:rPr lang="en-GB" dirty="0"/>
              <a:t>   wedge-shaped lobules,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Each containing one to four tightly coiled </a:t>
            </a:r>
            <a:r>
              <a:rPr lang="en-GB" b="1" dirty="0"/>
              <a:t>seminiferous tubules</a:t>
            </a:r>
            <a:r>
              <a:rPr lang="en-GB" dirty="0"/>
              <a:t>, the actual</a:t>
            </a:r>
          </a:p>
          <a:p>
            <a:pPr marL="0" indent="0">
              <a:buNone/>
            </a:pPr>
            <a:r>
              <a:rPr lang="en-GB" dirty="0"/>
              <a:t>  “sperm factories.”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65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1"/>
            <a:ext cx="11263648" cy="592427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192000" cy="596935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Surrounding each seminiferous tubule are smooth muscle–like myoid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By contracting rhythmically, these cells may help to squeeze sperm and testicular</a:t>
            </a:r>
          </a:p>
          <a:p>
            <a:pPr marL="0" indent="0">
              <a:buNone/>
            </a:pPr>
            <a:r>
              <a:rPr lang="en-GB" dirty="0"/>
              <a:t>   fluids through the tubules and out of the testes.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75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136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seminiferous tubules of each lobule converge to form a tubulus rectus, a</a:t>
            </a:r>
          </a:p>
          <a:p>
            <a:pPr marL="0" indent="0">
              <a:buNone/>
            </a:pPr>
            <a:r>
              <a:rPr lang="en-GB" dirty="0"/>
              <a:t>   straight tubule that conveys sperm into the rete testis, a tubular network on the</a:t>
            </a:r>
          </a:p>
          <a:p>
            <a:pPr marL="0" indent="0">
              <a:buNone/>
            </a:pPr>
            <a:r>
              <a:rPr lang="en-GB" dirty="0"/>
              <a:t>   posterior side of the testis.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From the rete testis, sperm leave the testis through the efferent ductules and</a:t>
            </a:r>
          </a:p>
          <a:p>
            <a:pPr marL="0" indent="0">
              <a:buNone/>
            </a:pPr>
            <a:r>
              <a:rPr lang="en-GB" dirty="0"/>
              <a:t>   enter the epididymis, which hugs the external testis surface.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40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2803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Lying in the soft connective tissue surrounding the seminiferous tubules are the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b="1" dirty="0"/>
              <a:t>interstitial cells</a:t>
            </a:r>
            <a:r>
              <a:rPr lang="en-GB" dirty="0"/>
              <a:t>, also called Leydig cells.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These cells produce androgens (most importantly testosterone), which they</a:t>
            </a:r>
          </a:p>
          <a:p>
            <a:pPr marL="0" indent="0">
              <a:buNone/>
            </a:pPr>
            <a:r>
              <a:rPr lang="en-GB" dirty="0"/>
              <a:t>   secrete into the surrounding interstitial fluid.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Thus, the sperm-producing and hormone-producing functions of the testis are</a:t>
            </a:r>
          </a:p>
          <a:p>
            <a:pPr marL="0" indent="0">
              <a:buNone/>
            </a:pPr>
            <a:r>
              <a:rPr lang="en-GB" dirty="0"/>
              <a:t>    carried out by completely different cell populations.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0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long testicular arteries, which branch from the abdominal aorta superior to</a:t>
            </a:r>
          </a:p>
          <a:p>
            <a:pPr marL="0" indent="0">
              <a:buNone/>
            </a:pPr>
            <a:r>
              <a:rPr lang="en-GB" dirty="0"/>
              <a:t>    the pelvis, supply the testes.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testicular veins draining the testes arise from a network called the</a:t>
            </a:r>
          </a:p>
          <a:p>
            <a:pPr marL="0" indent="0">
              <a:buNone/>
            </a:pPr>
            <a:r>
              <a:rPr lang="en-GB" dirty="0"/>
              <a:t>    pampiniform plexus that surrounds the portion of the testicular artery within the</a:t>
            </a:r>
          </a:p>
          <a:p>
            <a:pPr marL="0" indent="0">
              <a:buNone/>
            </a:pPr>
            <a:r>
              <a:rPr lang="en-GB" dirty="0"/>
              <a:t>    scrotum.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95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reproductive system</a:t>
            </a:r>
            <a:r>
              <a:rPr lang="en-GB" dirty="0"/>
              <a:t>, however, appears to “slumber” until puberty.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primary sex organs, or </a:t>
            </a:r>
            <a:r>
              <a:rPr lang="en-GB" b="1" dirty="0"/>
              <a:t>gonads</a:t>
            </a:r>
            <a:r>
              <a:rPr lang="en-GB" dirty="0"/>
              <a:t> , are the testes in males and the ovaries in</a:t>
            </a:r>
          </a:p>
          <a:p>
            <a:pPr marL="0" indent="0">
              <a:buNone/>
            </a:pPr>
            <a:r>
              <a:rPr lang="en-GB" dirty="0"/>
              <a:t>   females.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14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974"/>
            <a:ext cx="12192000" cy="6111025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The pampiniform plexus absorbs heat from the arterial blood, cooling it before it</a:t>
            </a:r>
          </a:p>
          <a:p>
            <a:pPr marL="0" indent="0">
              <a:buNone/>
            </a:pPr>
            <a:r>
              <a:rPr lang="en-GB" dirty="0"/>
              <a:t>   enters the testes.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Thus, this plexus provides an additional way to keep the testes at their cool</a:t>
            </a:r>
          </a:p>
          <a:p>
            <a:pPr marL="0" indent="0">
              <a:buNone/>
            </a:pPr>
            <a:r>
              <a:rPr lang="en-GB" dirty="0"/>
              <a:t>    homeostatic temperature.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81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12192000" cy="61754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testes are served by both divisions of the autonomic nervous system.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Associated sensory nerves transmit impulses that result in agonizing pain and</a:t>
            </a:r>
          </a:p>
          <a:p>
            <a:pPr marL="0" indent="0">
              <a:buNone/>
            </a:pPr>
            <a:r>
              <a:rPr lang="en-GB" dirty="0"/>
              <a:t>   nausea when the testes are hit forcefully.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nerve fibers are enclosed, along with the blood vessels and lymphatics, in a</a:t>
            </a:r>
          </a:p>
          <a:p>
            <a:pPr marL="0" indent="0">
              <a:buNone/>
            </a:pPr>
            <a:r>
              <a:rPr lang="en-GB" dirty="0"/>
              <a:t>    connective tissue sheath called the spermatic cord which passes through the </a:t>
            </a:r>
          </a:p>
          <a:p>
            <a:pPr marL="0" indent="0">
              <a:buNone/>
            </a:pPr>
            <a:r>
              <a:rPr lang="en-GB" dirty="0"/>
              <a:t>    inguinal canal.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1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3712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The Penis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2192000" cy="585344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penis</a:t>
            </a:r>
            <a:r>
              <a:rPr lang="en-GB" dirty="0"/>
              <a:t> is a copulatory organ, designed to deliver sperm into the female</a:t>
            </a:r>
          </a:p>
          <a:p>
            <a:pPr marL="0" indent="0">
              <a:buNone/>
            </a:pPr>
            <a:r>
              <a:rPr lang="en-GB" dirty="0"/>
              <a:t>    reproductive tract.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penis and scrotum, which hang suspended from the perineum, make up the</a:t>
            </a:r>
          </a:p>
          <a:p>
            <a:pPr marL="0" indent="0">
              <a:buNone/>
            </a:pPr>
            <a:r>
              <a:rPr lang="en-GB" dirty="0"/>
              <a:t>    external reproductive structures, or </a:t>
            </a:r>
            <a:r>
              <a:rPr lang="en-GB" b="1" dirty="0"/>
              <a:t>external genitalia</a:t>
            </a:r>
            <a:r>
              <a:rPr lang="en-GB" dirty="0"/>
              <a:t>, of the male.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820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833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male </a:t>
            </a:r>
            <a:r>
              <a:rPr lang="en-GB" b="1" dirty="0"/>
              <a:t>perineum</a:t>
            </a:r>
            <a:r>
              <a:rPr lang="en-GB" dirty="0"/>
              <a:t> is the diamond-shaped region located between the pubic</a:t>
            </a:r>
          </a:p>
          <a:p>
            <a:pPr marL="0" indent="0">
              <a:buNone/>
            </a:pPr>
            <a:r>
              <a:rPr lang="en-GB" dirty="0"/>
              <a:t>    symphysis anteriorly, the coccyx posteriorly, and the ischial tuberosities laterally.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floor of the perineum is formed by muscles.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11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92427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penis consists of an attached root and a free shaft or body that ends in an</a:t>
            </a:r>
          </a:p>
          <a:p>
            <a:pPr marL="0" indent="0">
              <a:buNone/>
            </a:pPr>
            <a:r>
              <a:rPr lang="en-GB" dirty="0"/>
              <a:t>   enlarged tip, the glans penis.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skin covering the penis is loose, and it slides distally to form a cuff called the</a:t>
            </a:r>
          </a:p>
          <a:p>
            <a:pPr marL="0" indent="0">
              <a:buNone/>
            </a:pPr>
            <a:r>
              <a:rPr lang="en-GB" dirty="0"/>
              <a:t>    prepuce, or foreskin, around the glans.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Frequently, the foreskin is surgically removed shortly after birth, a procedure</a:t>
            </a:r>
          </a:p>
          <a:p>
            <a:pPr marL="0" indent="0">
              <a:buNone/>
            </a:pPr>
            <a:r>
              <a:rPr lang="en-GB" dirty="0"/>
              <a:t>   called circumcision (“cutting around”).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35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700"/>
            <a:ext cx="12192000" cy="618829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Penile anatomy, its dorsal and ventral surfaces are named in reference to the</a:t>
            </a:r>
          </a:p>
          <a:p>
            <a:pPr marL="0" indent="0">
              <a:buNone/>
            </a:pPr>
            <a:r>
              <a:rPr lang="en-GB" dirty="0"/>
              <a:t>   erect penis.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Internally, the penis contains the spongy urethra and three long cylindrical bodies</a:t>
            </a:r>
          </a:p>
          <a:p>
            <a:pPr marL="0" indent="0">
              <a:buNone/>
            </a:pPr>
            <a:r>
              <a:rPr lang="en-GB" dirty="0"/>
              <a:t>   (corpora) of erectile tissue, each covered by a sheath of dense fibrous connective </a:t>
            </a:r>
          </a:p>
          <a:p>
            <a:pPr marL="0" indent="0">
              <a:buNone/>
            </a:pPr>
            <a:r>
              <a:rPr lang="en-GB" dirty="0"/>
              <a:t>   tissue.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65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This erectile tissue is a spongy network of connective tissue and smooth muscle</a:t>
            </a:r>
          </a:p>
          <a:p>
            <a:pPr marL="0" indent="0">
              <a:buNone/>
            </a:pPr>
            <a:r>
              <a:rPr lang="en-GB" dirty="0"/>
              <a:t>   riddled with vascular spaces.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During sexual excitement, the vascular spaces fill with blood, causing the penis to</a:t>
            </a:r>
          </a:p>
          <a:p>
            <a:pPr marL="0" indent="0">
              <a:buNone/>
            </a:pPr>
            <a:r>
              <a:rPr lang="en-GB" dirty="0"/>
              <a:t>   enlarge and become rigid.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This event, called erection, enables the penis to serve as a penetrating organ.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320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0227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306"/>
            <a:ext cx="12192000" cy="62526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midventral erectile body, the corpus spongiosum surrounds the urethra.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expands distally to form the glans and proximally to form the part of the root </a:t>
            </a:r>
          </a:p>
          <a:p>
            <a:pPr marL="0" indent="0">
              <a:buNone/>
            </a:pPr>
            <a:r>
              <a:rPr lang="en-GB" dirty="0"/>
              <a:t>   called the bulb of the penis.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bulb is covered externally by the sheet like Bulbospongiosus muscle and is</a:t>
            </a:r>
          </a:p>
          <a:p>
            <a:pPr marL="0" indent="0">
              <a:buNone/>
            </a:pPr>
            <a:r>
              <a:rPr lang="en-GB" dirty="0"/>
              <a:t>   secured to the urogenital diaphragm.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351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136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paired dorsal erectile bodies, called the corpora cavernosa, make up most of</a:t>
            </a:r>
          </a:p>
          <a:p>
            <a:pPr marL="0" indent="0">
              <a:buNone/>
            </a:pPr>
            <a:r>
              <a:rPr lang="en-GB" dirty="0"/>
              <a:t>    the penis and are bound by fibrous tunica albuginea.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Their proximal ends form the crura of the penis.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Each crus is surrounded by an Ischiocavernous muscle and anchors to the pubic</a:t>
            </a:r>
          </a:p>
          <a:p>
            <a:pPr marL="0" indent="0">
              <a:buNone/>
            </a:pPr>
            <a:r>
              <a:rPr lang="en-GB" dirty="0"/>
              <a:t>   arch of the bony pelvis.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23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7879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Urethra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urethra</a:t>
            </a:r>
            <a:r>
              <a:rPr lang="en-GB" dirty="0"/>
              <a:t> is the terminal portion of the male duct system.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conveys both urine and semen (at different times), so it serves both the urinary</a:t>
            </a:r>
          </a:p>
          <a:p>
            <a:pPr marL="0" indent="0">
              <a:buNone/>
            </a:pPr>
            <a:r>
              <a:rPr lang="en-GB" dirty="0"/>
              <a:t>   and reproductive systems.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Its three regions are:-</a:t>
            </a:r>
          </a:p>
          <a:p>
            <a:pPr marL="0" indent="0">
              <a:buNone/>
            </a:pPr>
            <a:r>
              <a:rPr lang="en-GB" dirty="0"/>
              <a:t>         (1). Prostatic urethra, the portion surrounded by the prostate; </a:t>
            </a:r>
          </a:p>
          <a:p>
            <a:pPr marL="0" indent="0">
              <a:buNone/>
            </a:pPr>
            <a:r>
              <a:rPr lang="en-GB" dirty="0"/>
              <a:t>         (2). Membranous urethra in the urogenital diaphragm; </a:t>
            </a:r>
          </a:p>
          <a:p>
            <a:pPr marL="0" indent="0">
              <a:buNone/>
            </a:pPr>
            <a:r>
              <a:rPr lang="en-GB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9272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gonads produce sex cells, or gametes, and secrete a variety of steroid</a:t>
            </a:r>
          </a:p>
          <a:p>
            <a:pPr marL="0" indent="0">
              <a:buNone/>
            </a:pPr>
            <a:r>
              <a:rPr lang="en-GB" dirty="0"/>
              <a:t>    hormones commonly called sex hormones.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remaining reproductive structures–ducts, glands, and external genitalia are</a:t>
            </a:r>
          </a:p>
          <a:p>
            <a:pPr marL="0" indent="0">
              <a:buNone/>
            </a:pPr>
            <a:r>
              <a:rPr lang="en-GB" dirty="0"/>
              <a:t>    referred to as accessory reproductive organs.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07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(3). Spongy (penile) urethra, which runs through the penis and opens to the</a:t>
            </a:r>
          </a:p>
          <a:p>
            <a:pPr marL="0" indent="0">
              <a:buNone/>
            </a:pPr>
            <a:r>
              <a:rPr lang="en-GB" dirty="0"/>
              <a:t>           outside at the external urethral orifice.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spongy urethra is about 15 cm (6 inches) long and accounts for 75% of</a:t>
            </a:r>
          </a:p>
          <a:p>
            <a:pPr marL="0" indent="0">
              <a:buNone/>
            </a:pPr>
            <a:r>
              <a:rPr lang="en-GB" dirty="0"/>
              <a:t>    urethral length.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Its mucosa contains scattered urethral glands that secrete mucus into the lumen</a:t>
            </a:r>
          </a:p>
          <a:p>
            <a:pPr marL="0" indent="0">
              <a:buNone/>
            </a:pPr>
            <a:r>
              <a:rPr lang="en-GB" dirty="0"/>
              <a:t>   just before ejaculation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67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Epididymis</a:t>
            </a:r>
          </a:p>
          <a:p>
            <a:r>
              <a:rPr lang="en-GB" dirty="0">
                <a:solidFill>
                  <a:srgbClr val="FF0000"/>
                </a:solidFill>
              </a:rPr>
              <a:t>The Ductus Deferens </a:t>
            </a:r>
          </a:p>
          <a:p>
            <a:r>
              <a:rPr lang="en-GB" dirty="0">
                <a:solidFill>
                  <a:srgbClr val="FF0000"/>
                </a:solidFill>
              </a:rPr>
              <a:t>Ejaculatory Duct – (Assignment)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41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27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Accessory Glands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 marL="0" indent="0">
              <a:buNone/>
            </a:pPr>
            <a:br>
              <a:rPr lang="en-GB" dirty="0"/>
            </a:br>
            <a:r>
              <a:rPr lang="en-GB" dirty="0"/>
              <a:t> - The accessory glands include:-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- Paired seminal vesicles.</a:t>
            </a:r>
          </a:p>
          <a:p>
            <a:pPr marL="0" indent="0">
              <a:buNone/>
            </a:pPr>
            <a:r>
              <a:rPr lang="en-GB" dirty="0"/>
              <a:t>        - Bulbourethral glands. </a:t>
            </a:r>
          </a:p>
          <a:p>
            <a:pPr marL="0" indent="0">
              <a:buNone/>
            </a:pPr>
            <a:r>
              <a:rPr lang="en-GB" dirty="0"/>
              <a:t>        - Single prostate.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Together these glands produce the bulk of semen.</a:t>
            </a:r>
          </a:p>
        </p:txBody>
      </p:sp>
    </p:spTree>
    <p:extLst>
      <p:ext uri="{BB962C8B-B14F-4D97-AF65-F5344CB8AC3E}">
        <p14:creationId xmlns:p14="http://schemas.microsoft.com/office/powerpoint/2010/main" val="3131213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Seminal Vesicles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Seminal vesicles or seminal glands, lie on the posterior bladder surface.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Hollow glands is about the shape and length (5–7 cm) of a little finger.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24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Seminal vesicle is pouched, coiled, and folded back on itself, its uncoiled length is</a:t>
            </a:r>
          </a:p>
          <a:p>
            <a:pPr marL="0" indent="0">
              <a:buNone/>
            </a:pPr>
            <a:r>
              <a:rPr lang="en-GB" dirty="0"/>
              <a:t>   actually about 15 cm.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Its fibrous capsule encloses a thick layer of smooth muscle which contracts </a:t>
            </a:r>
          </a:p>
          <a:p>
            <a:pPr marL="0" indent="0">
              <a:buNone/>
            </a:pPr>
            <a:r>
              <a:rPr lang="en-GB" dirty="0"/>
              <a:t>   during ejaculation to empty the gland.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173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As noted, the duct of each seminal vesicle joins that of the ductus deferens on</a:t>
            </a:r>
          </a:p>
          <a:p>
            <a:pPr marL="0" indent="0">
              <a:buNone/>
            </a:pPr>
            <a:r>
              <a:rPr lang="en-GB" dirty="0"/>
              <a:t>   the same side to form the ejaculatory duct.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Sperm and seminal fluid mix in the ejaculatory duct and enter the prostatic</a:t>
            </a:r>
          </a:p>
          <a:p>
            <a:pPr marL="0" indent="0">
              <a:buNone/>
            </a:pPr>
            <a:r>
              <a:rPr lang="en-GB" dirty="0"/>
              <a:t>   urethra together during ejaculation.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Seminal gland secretion accounts for some 60% of the volume of semen.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19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Prostate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</a:t>
            </a:r>
            <a:r>
              <a:rPr lang="en-GB" b="1" dirty="0"/>
              <a:t>rostate</a:t>
            </a:r>
            <a:r>
              <a:rPr lang="en-GB" dirty="0"/>
              <a:t> is a single doughnut-shaped gland about the size of a peach pit.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encircles the urethra just inferior to the bladder.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Enclosed by thick connective tissue capsule, it is made up of 20 to 30 compound</a:t>
            </a:r>
          </a:p>
          <a:p>
            <a:pPr marL="0" indent="0">
              <a:buNone/>
            </a:pPr>
            <a:r>
              <a:rPr lang="en-GB" dirty="0"/>
              <a:t>   tubuloalveolar glands embedded in a mass of smooth muscle and dense </a:t>
            </a:r>
          </a:p>
          <a:p>
            <a:pPr marL="0" indent="0">
              <a:buNone/>
            </a:pPr>
            <a:r>
              <a:rPr lang="en-GB" dirty="0"/>
              <a:t>   connective tissue.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0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2803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8186"/>
            <a:ext cx="12192000" cy="6239814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The prostatic gland secretion enters the prostatic urethra via several ducts when</a:t>
            </a:r>
          </a:p>
          <a:p>
            <a:pPr marL="0" indent="0">
              <a:buNone/>
            </a:pPr>
            <a:r>
              <a:rPr lang="en-GB" dirty="0"/>
              <a:t>   prostatic smooth muscle contracts during ejaculation.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plays a role in activating sperm and accounts for up to one-third of the semen</a:t>
            </a:r>
          </a:p>
          <a:p>
            <a:pPr marL="0" indent="0">
              <a:buNone/>
            </a:pPr>
            <a:r>
              <a:rPr lang="en-GB" dirty="0"/>
              <a:t>   volume.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is a milky, slightly acid fluid that contains citrate (a nutrient source), several</a:t>
            </a:r>
          </a:p>
          <a:p>
            <a:pPr marL="0" indent="0">
              <a:buNone/>
            </a:pPr>
            <a:r>
              <a:rPr lang="en-GB" dirty="0"/>
              <a:t>   enzymes (fibrinolysin, hyaluronidase, acid phosphatase), and prostate-specific</a:t>
            </a:r>
          </a:p>
          <a:p>
            <a:pPr marL="0" indent="0">
              <a:buNone/>
            </a:pPr>
            <a:r>
              <a:rPr lang="en-GB" dirty="0"/>
              <a:t>   antigen (PSA).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480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Bulbourethral Glands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bulbourethral glands  are pea-sized glands inferior to the prostate gland.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They produce a thick, clear mucus, some of which drains into the spongy urethra</a:t>
            </a:r>
          </a:p>
          <a:p>
            <a:pPr marL="0" indent="0">
              <a:buNone/>
            </a:pPr>
            <a:r>
              <a:rPr lang="en-GB" dirty="0"/>
              <a:t>   when a man becomes sexually excited and neutralizes traces of acidic urine in the</a:t>
            </a:r>
          </a:p>
          <a:p>
            <a:pPr marL="0" indent="0">
              <a:buNone/>
            </a:pPr>
            <a:r>
              <a:rPr lang="en-GB" dirty="0"/>
              <a:t>   urethra.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97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1212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1" y="412124"/>
            <a:ext cx="9659153" cy="6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gonads produce sex cells, or gametes, and secrete a variety of steroid</a:t>
            </a:r>
          </a:p>
          <a:p>
            <a:pPr marL="0" indent="0">
              <a:buNone/>
            </a:pPr>
            <a:r>
              <a:rPr lang="en-GB" dirty="0"/>
              <a:t>    hormones commonly called sex hormones.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remaining reproductive structures–ducts, glands, and external genitalia are</a:t>
            </a:r>
          </a:p>
          <a:p>
            <a:pPr marL="0" indent="0">
              <a:buNone/>
            </a:pPr>
            <a:r>
              <a:rPr lang="en-GB" dirty="0"/>
              <a:t>    referred to as accessory reproductive organs.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78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73486"/>
            <a:ext cx="9524999" cy="6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5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2" y="605306"/>
            <a:ext cx="8242479" cy="6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1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2"/>
            <a:ext cx="8126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7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Anatomy of the Female Reproductive System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- Ovaries</a:t>
            </a:r>
            <a:r>
              <a:rPr lang="en-GB" dirty="0"/>
              <a:t>, the female gonads, are the primary reproductive organs of a female.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Ovaries serve a dual purpose:-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- Produce  female gametes (ova).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- Produce sex hormones, </a:t>
            </a:r>
            <a:r>
              <a:rPr lang="en-GB" b="1" dirty="0"/>
              <a:t>oestrogens</a:t>
            </a:r>
            <a:r>
              <a:rPr lang="en-GB" dirty="0"/>
              <a:t> and </a:t>
            </a:r>
            <a:r>
              <a:rPr lang="en-GB" b="1" dirty="0"/>
              <a:t>progesterone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887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700"/>
            <a:ext cx="12192000" cy="6188299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The accessory ducts (uterine tubes, uterus, and vagina) transport or otherwise</a:t>
            </a:r>
          </a:p>
          <a:p>
            <a:pPr marL="0" indent="0">
              <a:buNone/>
            </a:pPr>
            <a:r>
              <a:rPr lang="en-GB" dirty="0"/>
              <a:t>   serve the needs of the reproductive cells and a developing foetus.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 - Ovaries and duct system, internal genitalia, are located in the pelvic cavity.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female’s accessory ducts, from ovary to the body exterior, are the uterine</a:t>
            </a:r>
          </a:p>
          <a:p>
            <a:pPr marL="0" indent="0">
              <a:buNone/>
            </a:pPr>
            <a:r>
              <a:rPr lang="en-GB" dirty="0"/>
              <a:t>   tubes, the uterus, and the vagina.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external sex organs of females are referred to as the external genitalia.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786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0455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Ovaries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2192000" cy="585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paired ovaries flank the uterus on each side.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Shaped like an almond and about twice as large, each ovary is held in place in the</a:t>
            </a:r>
          </a:p>
          <a:p>
            <a:pPr marL="0" indent="0">
              <a:buNone/>
            </a:pPr>
            <a:r>
              <a:rPr lang="en-GB" dirty="0"/>
              <a:t>   fork of the iliac blood vessels within the peritoneal cavity by several ligaments.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ovarian ligament anchors the ovary medially to the uterus;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697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suspensory ligament anchors it laterally to the pelvic wall.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mesovarium suspends it in between.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suspensory ligament and the mesovarium are part of the broad ligament.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 peritoneal fold that “tents” over the uterus and supports the uterine tubes,</a:t>
            </a:r>
          </a:p>
          <a:p>
            <a:pPr marL="0" indent="0">
              <a:buNone/>
            </a:pPr>
            <a:r>
              <a:rPr lang="en-GB" dirty="0"/>
              <a:t>   uterus, and vagina.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50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12192000" cy="617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ovarian ligaments are enclosed by the broad ligament.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 - The ovaries are served by the ovarian arteries, branches of the abdominal aorta,</a:t>
            </a:r>
          </a:p>
          <a:p>
            <a:pPr marL="0" indent="0">
              <a:buNone/>
            </a:pPr>
            <a:r>
              <a:rPr lang="en-GB" dirty="0"/>
              <a:t>    and by the ovarian branch of the uterine arteries.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ovarian blood vessels reach the ovaries by traveling through the suspensory</a:t>
            </a:r>
          </a:p>
          <a:p>
            <a:pPr marL="0" indent="0">
              <a:buNone/>
            </a:pPr>
            <a:r>
              <a:rPr lang="en-GB" dirty="0"/>
              <a:t>    ligaments and mesovaria.</a:t>
            </a:r>
            <a:br>
              <a:rPr lang="en-GB" dirty="0"/>
            </a:b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229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57954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 - Each ovary is surrounded externally by a fibrous tunica albuginea, </a:t>
            </a:r>
          </a:p>
          <a:p>
            <a:pPr marL="0" indent="0">
              <a:buNone/>
            </a:pPr>
            <a:r>
              <a:rPr lang="en-GB" dirty="0"/>
              <a:t>   covered externally by a layer of cuboidal epithelial cells called the germinal</a:t>
            </a:r>
          </a:p>
          <a:p>
            <a:pPr marL="0" indent="0">
              <a:buNone/>
            </a:pPr>
            <a:r>
              <a:rPr lang="en-GB" dirty="0"/>
              <a:t>   epithelium, a continuation of the peritoneum.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ovary has an outer cortex, which forms gametes.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Inner medullary region, contains the largest blood vessels and nerves.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38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4091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0912"/>
            <a:ext cx="12192000" cy="631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Embedded in the highly vascular connective tissue of the ovary cortex are many</a:t>
            </a:r>
          </a:p>
          <a:p>
            <a:pPr marL="0" indent="0">
              <a:buNone/>
            </a:pPr>
            <a:r>
              <a:rPr lang="en-GB" dirty="0"/>
              <a:t>   tiny saclike structures called ovarian follicles.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Each follicle consists of an immature egg, called an </a:t>
            </a:r>
            <a:r>
              <a:rPr lang="en-GB" b="1" dirty="0"/>
              <a:t>oocyte</a:t>
            </a:r>
            <a:r>
              <a:rPr lang="en-GB" dirty="0"/>
              <a:t>, encased by one or</a:t>
            </a:r>
          </a:p>
          <a:p>
            <a:pPr marL="0" indent="0">
              <a:buNone/>
            </a:pPr>
            <a:r>
              <a:rPr lang="en-GB" dirty="0"/>
              <a:t>   more layers.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49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gonads produce sex cells, or gametes, and secrete a variety of steroid</a:t>
            </a:r>
          </a:p>
          <a:p>
            <a:pPr marL="0" indent="0">
              <a:buNone/>
            </a:pPr>
            <a:r>
              <a:rPr lang="en-GB" dirty="0"/>
              <a:t>    hormones commonly called sex hormones.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remaining reproductive structures–ducts, glands, and external genitalia are</a:t>
            </a:r>
          </a:p>
          <a:p>
            <a:pPr marL="0" indent="0">
              <a:buNone/>
            </a:pPr>
            <a:r>
              <a:rPr lang="en-GB" dirty="0"/>
              <a:t>    referred to as accessory reproductive organs.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48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9"/>
            <a:ext cx="11353800" cy="524968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surrounding cells are called follicle cells if a single layer is present.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And granulosa cells when more than one layer is present.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61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5076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2428"/>
            <a:ext cx="12192000" cy="626557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a primordial follicle, one layer of squamous like follicle cells surrounds the</a:t>
            </a:r>
          </a:p>
          <a:p>
            <a:pPr marL="0" indent="0">
              <a:buNone/>
            </a:pPr>
            <a:r>
              <a:rPr lang="en-GB" dirty="0"/>
              <a:t>   oocyte.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 primary follicle has two or more layers of cuboidal or columnar-type granulosa</a:t>
            </a:r>
          </a:p>
          <a:p>
            <a:pPr marL="0" indent="0">
              <a:buNone/>
            </a:pPr>
            <a:r>
              <a:rPr lang="en-GB" dirty="0"/>
              <a:t>   cells enclosing the oocyte;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022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becomes a secondary follicle when fluid-filled spaces appear between the</a:t>
            </a:r>
          </a:p>
          <a:p>
            <a:pPr marL="0" indent="0">
              <a:buNone/>
            </a:pPr>
            <a:r>
              <a:rPr lang="en-GB" dirty="0"/>
              <a:t>    granulosa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Then coalesce to form a central fluid-filled cavity called an antrum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135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76517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At the mature </a:t>
            </a:r>
            <a:r>
              <a:rPr lang="en-GB" b="1" dirty="0"/>
              <a:t>vesicular follicle</a:t>
            </a:r>
            <a:r>
              <a:rPr lang="en-GB" dirty="0"/>
              <a:t>, or Graafian follicle, stage, the follicle bulges from</a:t>
            </a:r>
          </a:p>
          <a:p>
            <a:pPr marL="0" indent="0">
              <a:buNone/>
            </a:pPr>
            <a:r>
              <a:rPr lang="en-GB" dirty="0"/>
              <a:t>   the surface of the ovary.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oocyte of the vesicular follicle “sits” on a stalk of granulosa cells at one side</a:t>
            </a:r>
          </a:p>
          <a:p>
            <a:pPr marL="0" indent="0">
              <a:buNone/>
            </a:pPr>
            <a:r>
              <a:rPr lang="en-GB" dirty="0"/>
              <a:t>   of the antrum.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Each month in adult women, one of the ripening follicles ejects its oocyte from</a:t>
            </a:r>
          </a:p>
          <a:p>
            <a:pPr marL="0" indent="0">
              <a:buNone/>
            </a:pPr>
            <a:r>
              <a:rPr lang="en-GB" dirty="0"/>
              <a:t>   the ovary, an event called </a:t>
            </a:r>
            <a:r>
              <a:rPr lang="en-GB" b="1" dirty="0"/>
              <a:t>ovulation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9651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12192000" cy="61754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After ovulation, the ruptured follicle is transformed into a glandular structure</a:t>
            </a:r>
          </a:p>
          <a:p>
            <a:pPr marL="0" indent="0">
              <a:buNone/>
            </a:pPr>
            <a:r>
              <a:rPr lang="en-GB" dirty="0"/>
              <a:t>   called the corpus luteum.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Most of these structures can be seen within the same ovary.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older women, the surfaces of the ovaries are scarred and pitted, revealing that</a:t>
            </a:r>
          </a:p>
          <a:p>
            <a:pPr marL="0" indent="0">
              <a:buNone/>
            </a:pPr>
            <a:r>
              <a:rPr lang="en-GB" dirty="0"/>
              <a:t>   many oocytes have been released.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21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4621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Female Duct System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2192000" cy="5853448"/>
          </a:xfrm>
        </p:spPr>
        <p:txBody>
          <a:bodyPr/>
          <a:lstStyle/>
          <a:p>
            <a:r>
              <a:rPr lang="en-GB" dirty="0"/>
              <a:t>The Uterine Tubes.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 - The </a:t>
            </a:r>
            <a:r>
              <a:rPr lang="en-GB" b="1" dirty="0"/>
              <a:t>uterine tubes</a:t>
            </a:r>
            <a:r>
              <a:rPr lang="en-GB" dirty="0"/>
              <a:t>, also called fallopian tubes or oviducts, form the initial part of</a:t>
            </a:r>
          </a:p>
          <a:p>
            <a:pPr marL="0" indent="0">
              <a:buNone/>
            </a:pPr>
            <a:r>
              <a:rPr lang="en-GB" dirty="0"/>
              <a:t>   the female duct system.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They receive the ovulated oocyte and are the site where fertilization generally</a:t>
            </a:r>
          </a:p>
          <a:p>
            <a:pPr marL="0" indent="0">
              <a:buNone/>
            </a:pPr>
            <a:r>
              <a:rPr lang="en-GB" dirty="0"/>
              <a:t>    occurs.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828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92427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Each uterine tube is about 10 cm long and extends medially from the region of</a:t>
            </a:r>
          </a:p>
          <a:p>
            <a:pPr marL="0" indent="0">
              <a:buNone/>
            </a:pPr>
            <a:r>
              <a:rPr lang="en-GB" dirty="0"/>
              <a:t>   an ovary.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They empty into the superolateral region of the uterus via a constricted region </a:t>
            </a:r>
          </a:p>
          <a:p>
            <a:pPr marL="0" indent="0">
              <a:buNone/>
            </a:pPr>
            <a:r>
              <a:rPr lang="en-GB" dirty="0"/>
              <a:t>    called the isthmus.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85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3638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63638"/>
            <a:ext cx="12192000" cy="639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distal end of each uterine tube expands as it curves around the ovary,</a:t>
            </a:r>
          </a:p>
          <a:p>
            <a:pPr marL="0" indent="0">
              <a:buNone/>
            </a:pPr>
            <a:r>
              <a:rPr lang="en-GB" dirty="0"/>
              <a:t>   forming the </a:t>
            </a:r>
            <a:r>
              <a:rPr lang="en-GB" b="1" dirty="0"/>
              <a:t>ampulla</a:t>
            </a:r>
            <a:r>
              <a:rPr lang="en-GB" dirty="0"/>
              <a:t>; fertilization usually occurs in this region.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ampulla ends in the </a:t>
            </a:r>
            <a:r>
              <a:rPr lang="en-GB" b="1" dirty="0"/>
              <a:t>infundibulum</a:t>
            </a:r>
            <a:r>
              <a:rPr lang="en-GB" dirty="0"/>
              <a:t>, an open, funnel-shaped structure bearing</a:t>
            </a:r>
          </a:p>
          <a:p>
            <a:pPr marL="0" indent="0">
              <a:buNone/>
            </a:pPr>
            <a:r>
              <a:rPr lang="en-GB" dirty="0"/>
              <a:t>   ciliated, finger like projections called fimbriae that drape over the ovary.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uterine tubes have little or no actual contact with the ovaries.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1912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An ovulated oocyte is cast into the peritoneal cavity, and many oocytes are lost</a:t>
            </a:r>
          </a:p>
          <a:p>
            <a:pPr marL="0" indent="0">
              <a:buNone/>
            </a:pPr>
            <a:r>
              <a:rPr lang="en-GB" dirty="0"/>
              <a:t>   there.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uterine tube performs complex movements to capture oocytes–it bends to</a:t>
            </a:r>
          </a:p>
          <a:p>
            <a:pPr marL="0" indent="0">
              <a:buNone/>
            </a:pPr>
            <a:r>
              <a:rPr lang="en-GB" dirty="0"/>
              <a:t>   drape over the ovary while the fimbriae stiffen and sweep the ovarian surface.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beating cilia on the fimbriae then create currents in the peritoneal fluid that</a:t>
            </a:r>
          </a:p>
          <a:p>
            <a:pPr marL="0" indent="0">
              <a:buNone/>
            </a:pPr>
            <a:r>
              <a:rPr lang="en-GB" dirty="0"/>
              <a:t>    tend to carry an oocyte into the uterine tube, where it begins its journey toward</a:t>
            </a:r>
          </a:p>
          <a:p>
            <a:pPr marL="0" indent="0">
              <a:buNone/>
            </a:pPr>
            <a:r>
              <a:rPr lang="en-GB" dirty="0"/>
              <a:t>    the uterus.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2474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4091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uterine tube contains sheets of smooth muscle, and its thick, highly folded</a:t>
            </a:r>
          </a:p>
          <a:p>
            <a:pPr marL="0" indent="0">
              <a:buNone/>
            </a:pPr>
            <a:r>
              <a:rPr lang="en-GB" dirty="0"/>
              <a:t>   mucosa contains both ciliated and nonciliated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oocyte is carried toward the uterus by a combination of muscular peristalsis</a:t>
            </a:r>
          </a:p>
          <a:p>
            <a:pPr marL="0" indent="0">
              <a:buNone/>
            </a:pPr>
            <a:r>
              <a:rPr lang="en-GB" dirty="0"/>
              <a:t>    and the beating of the cilia.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75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1212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2192000" cy="6214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male’s reproductive role is to manufacture male gametes called sperm and</a:t>
            </a:r>
          </a:p>
          <a:p>
            <a:pPr marL="0" indent="0">
              <a:buNone/>
            </a:pPr>
            <a:r>
              <a:rPr lang="en-GB" dirty="0"/>
              <a:t>   deliver them to the female reproductive tract, where fertilization can occur.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complementary role of the female is to produce female gametes, called ova</a:t>
            </a:r>
          </a:p>
          <a:p>
            <a:pPr marL="0" indent="0">
              <a:buNone/>
            </a:pPr>
            <a:r>
              <a:rPr lang="en-GB" dirty="0"/>
              <a:t>    or eggs.</a:t>
            </a:r>
          </a:p>
        </p:txBody>
      </p:sp>
    </p:spTree>
    <p:extLst>
      <p:ext uri="{BB962C8B-B14F-4D97-AF65-F5344CB8AC3E}">
        <p14:creationId xmlns:p14="http://schemas.microsoft.com/office/powerpoint/2010/main" val="25934349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Nonciliated cells of the mucosa have dense microvilli and produce a secretion</a:t>
            </a:r>
          </a:p>
          <a:p>
            <a:pPr marL="0" indent="0">
              <a:buNone/>
            </a:pPr>
            <a:r>
              <a:rPr lang="en-GB" dirty="0"/>
              <a:t>  that keeps the oocyte (and sperm, if present) moist and nourished.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 - Externally, the uterine tubes are covered by visceral peritoneum.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Supported along their length by a short mesentery (part of the broad ligament)</a:t>
            </a:r>
          </a:p>
          <a:p>
            <a:pPr marL="0" indent="0">
              <a:buNone/>
            </a:pPr>
            <a:r>
              <a:rPr lang="en-GB" dirty="0"/>
              <a:t>    called the mesosalpinx.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8233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Uterus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uterus</a:t>
            </a:r>
            <a:r>
              <a:rPr lang="en-GB" dirty="0"/>
              <a:t> (Latin for “womb”) is located in the pelvis.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Anterior to the rectum and posterosuperior to the bladder.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is a hollow, thick-walled, muscular organ that functions to receive, retain, and</a:t>
            </a:r>
          </a:p>
          <a:p>
            <a:pPr marL="0" indent="0">
              <a:buNone/>
            </a:pPr>
            <a:r>
              <a:rPr lang="en-GB" dirty="0"/>
              <a:t>   nourish a fertilized ovum.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034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2000" cy="6291330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In a premenopausal woman who has never been pregnant, the uterus is about</a:t>
            </a:r>
          </a:p>
          <a:p>
            <a:pPr marL="0" indent="0">
              <a:buNone/>
            </a:pPr>
            <a:r>
              <a:rPr lang="en-GB" dirty="0"/>
              <a:t>   the size and shape of an inverted pear.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But it is usually larger in women who have borne children.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0126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974"/>
            <a:ext cx="12192000" cy="61110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Normally, the uterus flexes anteriorly where it joins the vagina, causing uterus as </a:t>
            </a:r>
          </a:p>
          <a:p>
            <a:pPr marL="0" indent="0">
              <a:buNone/>
            </a:pPr>
            <a:r>
              <a:rPr lang="en-GB" dirty="0"/>
              <a:t>   to be inclined forward, or anteverted.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However, the organ is frequently turned backward, or retroverted, in older</a:t>
            </a:r>
          </a:p>
          <a:p>
            <a:pPr marL="0" indent="0">
              <a:buNone/>
            </a:pPr>
            <a:r>
              <a:rPr lang="en-GB" dirty="0"/>
              <a:t>   women.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406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306"/>
            <a:ext cx="12192000" cy="62526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major portion of the uterus is referred to as the body.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rounded region superior to the entrance of the uterine tubes is the </a:t>
            </a:r>
            <a:r>
              <a:rPr lang="en-GB" b="1" dirty="0"/>
              <a:t>fundus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slightly narrowed region between the body and the cervix is the isthmus.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cervix</a:t>
            </a:r>
            <a:r>
              <a:rPr lang="en-GB" dirty="0"/>
              <a:t> of the uterus is its narrow neck, or outlet, which projects into the</a:t>
            </a:r>
          </a:p>
          <a:p>
            <a:pPr marL="0" indent="0">
              <a:buNone/>
            </a:pPr>
            <a:r>
              <a:rPr lang="en-GB" dirty="0"/>
              <a:t>    vagina inferiorly.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669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The cavity of the cervix, called the cervical canal, communicates with the vagina</a:t>
            </a:r>
          </a:p>
          <a:p>
            <a:pPr marL="0" indent="0">
              <a:buNone/>
            </a:pPr>
            <a:r>
              <a:rPr lang="en-GB" dirty="0"/>
              <a:t>    via the external os and with the cavity of the uterine body via the internal os.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mucosa of the cervical canal contains cervical glands that secrete a mucus</a:t>
            </a:r>
          </a:p>
          <a:p>
            <a:pPr marL="0" indent="0">
              <a:buNone/>
            </a:pPr>
            <a:r>
              <a:rPr lang="en-GB" dirty="0"/>
              <a:t>    that fills the cervical canal and covers the external os, presumably to block the</a:t>
            </a:r>
          </a:p>
          <a:p>
            <a:pPr marL="0" indent="0">
              <a:buNone/>
            </a:pPr>
            <a:r>
              <a:rPr lang="en-GB" dirty="0"/>
              <a:t>    spread of bacteria from the vagina into the uterus.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Cervical mucus also blocks the entry of sperm, except at midcycle, when it</a:t>
            </a:r>
          </a:p>
          <a:p>
            <a:pPr marL="0" indent="0">
              <a:buNone/>
            </a:pPr>
            <a:r>
              <a:rPr lang="en-GB" dirty="0"/>
              <a:t>   becomes less viscous and allows sperm to pass through.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71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62884"/>
          </a:xfrm>
        </p:spPr>
        <p:txBody>
          <a:bodyPr/>
          <a:lstStyle/>
          <a:p>
            <a:r>
              <a:rPr lang="en-GB" dirty="0"/>
              <a:t>Supports of the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/>
              <a:t>The uterus is supported laterally by the mesometrium (“mesentery of the</a:t>
            </a:r>
          </a:p>
          <a:p>
            <a:pPr marL="0" indent="0">
              <a:buNone/>
            </a:pPr>
            <a:r>
              <a:rPr lang="en-GB" dirty="0"/>
              <a:t>   uterus”) portion of the broad ligament.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More inferiorly, the lateral cervical (cardinal) ligaments extend from the cervix</a:t>
            </a:r>
          </a:p>
          <a:p>
            <a:pPr marL="0" indent="0">
              <a:buNone/>
            </a:pPr>
            <a:r>
              <a:rPr lang="en-GB" dirty="0"/>
              <a:t>   and superior vagina to the lateral walls of the pelvis.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139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60981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paired uterosacral ligaments secure the uterus to the sacrum posteriorly.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uterus is bound to the anterior body wall by the fibrous round ligaments,</a:t>
            </a:r>
          </a:p>
          <a:p>
            <a:pPr marL="0" indent="0">
              <a:buNone/>
            </a:pPr>
            <a:r>
              <a:rPr lang="en-GB" dirty="0"/>
              <a:t>   which run through the inguinal canals to anchor in the subcutaneous tissue of</a:t>
            </a:r>
          </a:p>
          <a:p>
            <a:pPr marL="0" indent="0">
              <a:buNone/>
            </a:pPr>
            <a:r>
              <a:rPr lang="en-GB" dirty="0"/>
              <a:t>   the labia majora.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These ligaments allow the uterus a good deal of mobility, and its position</a:t>
            </a:r>
          </a:p>
          <a:p>
            <a:pPr marL="0" indent="0">
              <a:buNone/>
            </a:pPr>
            <a:r>
              <a:rPr lang="en-GB" dirty="0"/>
              <a:t>   changes as the rectum and bladder fill and empty.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60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974"/>
            <a:ext cx="12192000" cy="61110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principal support of the uterus is provided by the muscles of the pelvic floor,</a:t>
            </a:r>
          </a:p>
          <a:p>
            <a:pPr marL="0" indent="0">
              <a:buNone/>
            </a:pPr>
            <a:r>
              <a:rPr lang="en-GB" dirty="0"/>
              <a:t>    the muscles of the urogenital and pelvic diaphragms.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These muscles are sometimes torn during childbirth.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unsupported uterus may sink inferiorly, until the tip of the cervix protrudes </a:t>
            </a:r>
          </a:p>
          <a:p>
            <a:pPr marL="0" indent="0">
              <a:buNone/>
            </a:pPr>
            <a:r>
              <a:rPr lang="en-GB" dirty="0"/>
              <a:t>   through the external vaginal opening. This condition is called prolapse of the</a:t>
            </a:r>
          </a:p>
          <a:p>
            <a:pPr marL="0" indent="0">
              <a:buNone/>
            </a:pPr>
            <a:r>
              <a:rPr lang="en-GB" dirty="0"/>
              <a:t>    uterus</a:t>
            </a:r>
          </a:p>
        </p:txBody>
      </p:sp>
    </p:spTree>
    <p:extLst>
      <p:ext uri="{BB962C8B-B14F-4D97-AF65-F5344CB8AC3E}">
        <p14:creationId xmlns:p14="http://schemas.microsoft.com/office/powerpoint/2010/main" val="1845199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undulating course of the peritoneum produces several cul-de-sacs, or blind-</a:t>
            </a:r>
          </a:p>
          <a:p>
            <a:pPr marL="0" indent="0">
              <a:buNone/>
            </a:pPr>
            <a:r>
              <a:rPr lang="en-GB" dirty="0"/>
              <a:t>   ended peritoneal pouches.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most important of these are the vesicouterine pouch between the bladder</a:t>
            </a:r>
          </a:p>
          <a:p>
            <a:pPr marL="0" indent="0">
              <a:buNone/>
            </a:pPr>
            <a:r>
              <a:rPr lang="en-GB" dirty="0"/>
              <a:t>   and uterus, and the rectouterine pouch between the rectum and uterus.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2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27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Sex hormones–androgens in males and oestrogens and progesterone in females–</a:t>
            </a:r>
          </a:p>
          <a:p>
            <a:pPr marL="0" indent="0">
              <a:buNone/>
            </a:pPr>
            <a:r>
              <a:rPr lang="en-GB" dirty="0"/>
              <a:t>   play vital roles both in the development and function of the reproductive organs</a:t>
            </a:r>
          </a:p>
          <a:p>
            <a:pPr marL="0" indent="0">
              <a:buNone/>
            </a:pPr>
            <a:r>
              <a:rPr lang="en-GB" dirty="0"/>
              <a:t>   and in sexual behaviour and drives.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These hormones also influence the growth and development of many other</a:t>
            </a:r>
          </a:p>
          <a:p>
            <a:pPr marL="0" indent="0">
              <a:buNone/>
            </a:pPr>
            <a:r>
              <a:rPr lang="en-GB" dirty="0"/>
              <a:t>    organs and tissues of the body.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4678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dirty="0"/>
              <a:t>The Uterine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wall of the uterus is composed of three layers.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Perimetrium, the incomplete outermost serous layer.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myometrium</a:t>
            </a:r>
            <a:r>
              <a:rPr lang="en-GB" dirty="0"/>
              <a:t> ( “muscle of the uterus”) is the bulky middle layer, composed</a:t>
            </a:r>
          </a:p>
          <a:p>
            <a:pPr marL="0" indent="0">
              <a:buNone/>
            </a:pPr>
            <a:r>
              <a:rPr lang="en-GB" dirty="0"/>
              <a:t>   of interlacing bundles of smooth muscle, that contracts rhythmically during</a:t>
            </a:r>
          </a:p>
          <a:p>
            <a:pPr marL="0" indent="0">
              <a:buNone/>
            </a:pPr>
            <a:r>
              <a:rPr lang="en-GB" dirty="0"/>
              <a:t>   childbirth to expel the baby from the mother’s body. </a:t>
            </a:r>
          </a:p>
        </p:txBody>
      </p:sp>
    </p:spTree>
    <p:extLst>
      <p:ext uri="{BB962C8B-B14F-4D97-AF65-F5344CB8AC3E}">
        <p14:creationId xmlns:p14="http://schemas.microsoft.com/office/powerpoint/2010/main" val="4130540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27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endometrium</a:t>
            </a:r>
            <a:r>
              <a:rPr lang="en-GB" dirty="0"/>
              <a:t> is the mucosal lining of the uterine cavity it is a simple</a:t>
            </a:r>
          </a:p>
          <a:p>
            <a:pPr marL="0" indent="0">
              <a:buNone/>
            </a:pPr>
            <a:r>
              <a:rPr lang="en-GB" dirty="0"/>
              <a:t>   columnar epithelium underlain by a thick lamina propria.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If fertilization occurs, the young embryo burrows into the endometrium</a:t>
            </a:r>
          </a:p>
          <a:p>
            <a:pPr marL="0" indent="0">
              <a:buNone/>
            </a:pPr>
            <a:r>
              <a:rPr lang="en-GB" dirty="0"/>
              <a:t>   (implants) and resides there for the rest of its development.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084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endometrium has two chief strata (layers).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stratum functionalis, or functional layer, undergoes cyclic changes in</a:t>
            </a:r>
          </a:p>
          <a:p>
            <a:pPr marL="0" indent="0">
              <a:buNone/>
            </a:pPr>
            <a:r>
              <a:rPr lang="en-GB" dirty="0"/>
              <a:t>    response to blood levels of ovarian hormones and is shed during menstruation</a:t>
            </a:r>
          </a:p>
          <a:p>
            <a:pPr marL="0" indent="0">
              <a:buNone/>
            </a:pPr>
            <a:r>
              <a:rPr lang="en-GB" dirty="0"/>
              <a:t>    (approximately every 28 days).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7838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75762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thinner, deeper stratum basalis, or basal layer, forms a new functionalis after</a:t>
            </a:r>
          </a:p>
          <a:p>
            <a:pPr marL="0" indent="0">
              <a:buNone/>
            </a:pPr>
            <a:r>
              <a:rPr lang="en-GB" dirty="0"/>
              <a:t>    menstruation ends.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is unresponsive to ovarian hormones.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endometrium has numerous uterine glands that change in length as</a:t>
            </a:r>
          </a:p>
          <a:p>
            <a:pPr marL="0" indent="0">
              <a:buNone/>
            </a:pPr>
            <a:r>
              <a:rPr lang="en-GB" dirty="0"/>
              <a:t>    endometrial thickness changes.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12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uterine arteries arise from the internal iliacs in the pelvis, ascend along the</a:t>
            </a:r>
          </a:p>
          <a:p>
            <a:pPr marL="0" indent="0">
              <a:buNone/>
            </a:pPr>
            <a:r>
              <a:rPr lang="en-GB" dirty="0"/>
              <a:t>   sides of the uterus, and send branches into the uterine wall.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These branches break up into several arcuate arteries within the myometrium.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arcuate arteries send radial branches into the endometrium, where they in</a:t>
            </a:r>
          </a:p>
          <a:p>
            <a:pPr marL="0" indent="0">
              <a:buNone/>
            </a:pPr>
            <a:r>
              <a:rPr lang="en-GB" dirty="0"/>
              <a:t>    turn give off straight arteries to the stratum basalis and spiral (coiled) arteries to</a:t>
            </a:r>
          </a:p>
          <a:p>
            <a:pPr marL="0" indent="0">
              <a:buNone/>
            </a:pPr>
            <a:r>
              <a:rPr lang="en-GB" dirty="0"/>
              <a:t>    the stratum functionalis.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247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The spiral arteries repeatedly degenerate and regenerate, and it is their spasms</a:t>
            </a:r>
          </a:p>
          <a:p>
            <a:pPr marL="0" indent="0">
              <a:buNone/>
            </a:pPr>
            <a:r>
              <a:rPr lang="en-GB" dirty="0"/>
              <a:t>   that actually cause the functionalis layer to be shed during menstruation.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Veins in the endometrium are thin-walled and form an extensive network with</a:t>
            </a:r>
          </a:p>
          <a:p>
            <a:pPr marL="0" indent="0">
              <a:buNone/>
            </a:pPr>
            <a:r>
              <a:rPr lang="en-GB" dirty="0"/>
              <a:t>    occasional sinusoidal enlargements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1960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909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Vagina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vagina</a:t>
            </a:r>
            <a:r>
              <a:rPr lang="en-GB" dirty="0"/>
              <a:t> (“sheath”) is a thin-walled tube, 8–10 cm (3–4 inches) long.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lies between the bladder and the rectum.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Extends from the cervix to the body exterior.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6877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610"/>
            <a:ext cx="12192000" cy="60723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urethra is embedded in its anterior wall.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Vagina provides a passageway for delivery of an infant and for menstrual flow.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receives the penis (and semen) during sexual intercourse, it is the female organ</a:t>
            </a:r>
          </a:p>
          <a:p>
            <a:pPr marL="0" indent="0">
              <a:buNone/>
            </a:pPr>
            <a:r>
              <a:rPr lang="en-GB" dirty="0"/>
              <a:t>   of copulation.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13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distensible wall of the vagina consists of three coats:-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- An outer fibro elastic adventitia,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- A smooth muscle muscularis,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- A mucosa marked by transverse ridges or rugae, which stimulate the penis</a:t>
            </a:r>
          </a:p>
          <a:p>
            <a:pPr marL="0" indent="0">
              <a:buNone/>
            </a:pPr>
            <a:r>
              <a:rPr lang="en-GB" dirty="0"/>
              <a:t>        during intercourse.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8310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62884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mucosa is a stratified squamous epithelium adapted to stand up to friction.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Certain mucosal cells (dendritic cells) act as antigen-presenting cells and are</a:t>
            </a:r>
          </a:p>
          <a:p>
            <a:pPr marL="0" indent="0">
              <a:buNone/>
            </a:pPr>
            <a:r>
              <a:rPr lang="en-GB" dirty="0"/>
              <a:t>   thought to provide the route of HIV transmission from an infected male to the</a:t>
            </a:r>
          </a:p>
          <a:p>
            <a:pPr marL="0" indent="0">
              <a:buNone/>
            </a:pPr>
            <a:r>
              <a:rPr lang="en-GB" dirty="0"/>
              <a:t>   female during sexual intercourse.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9470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Anatomy of the Male Reproductive System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76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sperm-producing </a:t>
            </a:r>
            <a:r>
              <a:rPr lang="en-GB" b="1" dirty="0"/>
              <a:t>testes</a:t>
            </a:r>
            <a:r>
              <a:rPr lang="en-GB" dirty="0"/>
              <a:t> , or male gonads, lie within the scrotum.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From the testes, sperms are delivered to the body exterior through a system of</a:t>
            </a:r>
          </a:p>
          <a:p>
            <a:pPr marL="0" indent="0">
              <a:buNone/>
            </a:pPr>
            <a:r>
              <a:rPr lang="en-GB" dirty="0"/>
              <a:t>   ducts including:-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- Epididymis,</a:t>
            </a:r>
          </a:p>
          <a:p>
            <a:pPr marL="0" indent="0">
              <a:buNone/>
            </a:pPr>
            <a:r>
              <a:rPr lang="en-GB" dirty="0"/>
              <a:t>    - Ductus deferens,</a:t>
            </a:r>
          </a:p>
          <a:p>
            <a:pPr marL="0" indent="0">
              <a:buNone/>
            </a:pPr>
            <a:r>
              <a:rPr lang="en-GB" dirty="0"/>
              <a:t>    - Ejaculatory duct, </a:t>
            </a:r>
          </a:p>
          <a:p>
            <a:pPr marL="0" indent="0">
              <a:buNone/>
            </a:pPr>
            <a:r>
              <a:rPr lang="en-GB" dirty="0"/>
              <a:t>    - Urethra,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290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vaginal mucosa has no glands; it is lubricated by the cervical mucous glands.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Its epithelial cells release large amounts of glycogen, which is anaerobically</a:t>
            </a:r>
          </a:p>
          <a:p>
            <a:pPr marL="0" indent="0">
              <a:buNone/>
            </a:pPr>
            <a:r>
              <a:rPr lang="en-GB" dirty="0"/>
              <a:t>   metabolized to lactic acid by resident bacteria.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pH of a woman’s vagina is normally quite acidic.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3951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This acidity helps keep the vagina healthy and free of infection, but it is also</a:t>
            </a:r>
          </a:p>
          <a:p>
            <a:pPr marL="0" indent="0">
              <a:buNone/>
            </a:pPr>
            <a:r>
              <a:rPr lang="en-GB" dirty="0"/>
              <a:t>   hostile to sperm.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Although vaginal fluid of adult females is acidic, it tends to be alkaline in </a:t>
            </a:r>
          </a:p>
          <a:p>
            <a:pPr marL="0" indent="0">
              <a:buNone/>
            </a:pPr>
            <a:r>
              <a:rPr lang="en-GB" dirty="0"/>
              <a:t>   adolescents, predisposing sexually active teenagers to sexually transmitted</a:t>
            </a:r>
          </a:p>
          <a:p>
            <a:pPr marL="0" indent="0">
              <a:buNone/>
            </a:pPr>
            <a:r>
              <a:rPr lang="en-GB" dirty="0"/>
              <a:t>   diseases.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1979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833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virgins, the mucosa near the distal vaginal orifice forms an incomplete</a:t>
            </a:r>
          </a:p>
          <a:p>
            <a:pPr marL="0" indent="0">
              <a:buNone/>
            </a:pPr>
            <a:r>
              <a:rPr lang="en-GB" dirty="0"/>
              <a:t>   partition called the hymen.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hymen is very vascular and tends to bleed when it is ruptured during the first</a:t>
            </a:r>
          </a:p>
          <a:p>
            <a:pPr marL="0" indent="0">
              <a:buNone/>
            </a:pPr>
            <a:r>
              <a:rPr lang="en-GB" dirty="0"/>
              <a:t>   coitus.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7880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Its durability varies. In some females, it is ruptured during a sports activity,</a:t>
            </a:r>
          </a:p>
          <a:p>
            <a:pPr marL="0" indent="0">
              <a:buNone/>
            </a:pPr>
            <a:r>
              <a:rPr lang="en-GB" dirty="0"/>
              <a:t>   tampon insertion, or pelvic examination.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Occasionally, it is so tough that it must be breached surgically if intercourse is to</a:t>
            </a:r>
          </a:p>
          <a:p>
            <a:pPr marL="0" indent="0">
              <a:buNone/>
            </a:pPr>
            <a:r>
              <a:rPr lang="en-GB" dirty="0"/>
              <a:t>   occur.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8960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833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upper end of the vaginal canal loosely surrounds the cervix of the uterus,</a:t>
            </a:r>
          </a:p>
          <a:p>
            <a:pPr marL="0" indent="0">
              <a:buNone/>
            </a:pPr>
            <a:r>
              <a:rPr lang="en-GB" dirty="0"/>
              <a:t>   producing a vaginal recess called the vaginal fornix.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posterior part of this recess, the posterior fornix, is much deeper than the</a:t>
            </a:r>
          </a:p>
          <a:p>
            <a:pPr marL="0" indent="0">
              <a:buNone/>
            </a:pPr>
            <a:r>
              <a:rPr lang="en-GB" dirty="0"/>
              <a:t>   lateral and anterior fornices.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Generally, the lumen of the vagina is quite small.</a:t>
            </a:r>
          </a:p>
        </p:txBody>
      </p:sp>
    </p:spTree>
    <p:extLst>
      <p:ext uri="{BB962C8B-B14F-4D97-AF65-F5344CB8AC3E}">
        <p14:creationId xmlns:p14="http://schemas.microsoft.com/office/powerpoint/2010/main" val="26709369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Except where it is held open by the cervix, its posterior and anterior walls are in</a:t>
            </a:r>
          </a:p>
          <a:p>
            <a:pPr marL="0" indent="0">
              <a:buNone/>
            </a:pPr>
            <a:r>
              <a:rPr lang="en-GB" dirty="0"/>
              <a:t>   contact with one another.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vagina stretches considerably during copulation and childbirth.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Lateral distension is limited by the ischial spines and the sacrospinous ligaments.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789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External Genitalia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female reproductive structures that lie external to the vagina are called the</a:t>
            </a:r>
          </a:p>
          <a:p>
            <a:pPr marL="0" indent="0">
              <a:buNone/>
            </a:pPr>
            <a:r>
              <a:rPr lang="en-GB" dirty="0"/>
              <a:t>   external genitalia.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external genitalia, also called the </a:t>
            </a:r>
            <a:r>
              <a:rPr lang="en-GB" b="1" dirty="0"/>
              <a:t>vulva</a:t>
            </a:r>
            <a:r>
              <a:rPr lang="en-GB" dirty="0"/>
              <a:t> or pudendum include:-</a:t>
            </a:r>
          </a:p>
          <a:p>
            <a:pPr marL="0" indent="0">
              <a:buNone/>
            </a:pPr>
            <a:r>
              <a:rPr lang="en-GB" dirty="0"/>
              <a:t>          - Mons pubis, </a:t>
            </a:r>
          </a:p>
          <a:p>
            <a:pPr marL="0" indent="0">
              <a:buNone/>
            </a:pPr>
            <a:r>
              <a:rPr lang="en-GB" dirty="0"/>
              <a:t>          - Labia, </a:t>
            </a:r>
          </a:p>
          <a:p>
            <a:pPr marL="0" indent="0">
              <a:buNone/>
            </a:pPr>
            <a:r>
              <a:rPr lang="en-GB" dirty="0"/>
              <a:t>          - Clitoris,</a:t>
            </a:r>
          </a:p>
          <a:p>
            <a:pPr marL="0" indent="0">
              <a:buNone/>
            </a:pPr>
            <a:r>
              <a:rPr lang="en-GB" dirty="0"/>
              <a:t>          - Structures associated with the vestibule.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9032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192000" cy="596935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Mons pubis (“mountain on the pubis”) is a fatty, rounded area overlying the</a:t>
            </a:r>
          </a:p>
          <a:p>
            <a:pPr marL="0" indent="0">
              <a:buNone/>
            </a:pPr>
            <a:r>
              <a:rPr lang="en-GB" dirty="0"/>
              <a:t>   pubic symphysis.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After puberty, this area is covered with pubic hair.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Running posteriorly from the Mons pubis are two elongated, hair-covered fatty</a:t>
            </a:r>
          </a:p>
          <a:p>
            <a:pPr marL="0" indent="0">
              <a:buNone/>
            </a:pPr>
            <a:r>
              <a:rPr lang="en-GB" dirty="0"/>
              <a:t>   skin folds, the labia majora “larger lips”). </a:t>
            </a:r>
          </a:p>
        </p:txBody>
      </p:sp>
    </p:spTree>
    <p:extLst>
      <p:ext uri="{BB962C8B-B14F-4D97-AF65-F5344CB8AC3E}">
        <p14:creationId xmlns:p14="http://schemas.microsoft.com/office/powerpoint/2010/main" val="4494337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labia majora enclose the labia Minora (“smaller”), two thin, hair-free skin</a:t>
            </a:r>
          </a:p>
          <a:p>
            <a:pPr marL="0" indent="0">
              <a:buNone/>
            </a:pPr>
            <a:r>
              <a:rPr lang="en-GB" dirty="0"/>
              <a:t>   folds.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labia Minora enclose a recess called the </a:t>
            </a:r>
            <a:r>
              <a:rPr lang="en-GB" b="1" dirty="0"/>
              <a:t>vestibule</a:t>
            </a:r>
            <a:r>
              <a:rPr lang="en-GB" dirty="0"/>
              <a:t> (“entrance hall”), which</a:t>
            </a:r>
          </a:p>
          <a:p>
            <a:pPr marL="0" indent="0">
              <a:buNone/>
            </a:pPr>
            <a:r>
              <a:rPr lang="en-GB" dirty="0"/>
              <a:t>    contains the external openings of the urethra and the vagina.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Flanking the vaginal opening are the pea-size greater vestibular glands,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276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60981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These glands release mucus into the vestibule and help to keep it moist and </a:t>
            </a:r>
          </a:p>
          <a:p>
            <a:pPr marL="0" indent="0">
              <a:buNone/>
            </a:pPr>
            <a:r>
              <a:rPr lang="en-GB" dirty="0"/>
              <a:t>    lubricated, facilitating intercourse.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At the extreme posterior end of the vestibule the labia Minora come together to</a:t>
            </a:r>
          </a:p>
          <a:p>
            <a:pPr marL="0" indent="0">
              <a:buNone/>
            </a:pPr>
            <a:r>
              <a:rPr lang="en-GB" dirty="0"/>
              <a:t>   form a ridge called the fourchette.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0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610"/>
            <a:ext cx="12192000" cy="60723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accessory sex glands, which empty their secretions into the ducts during</a:t>
            </a:r>
          </a:p>
          <a:p>
            <a:pPr marL="0" indent="0">
              <a:buNone/>
            </a:pPr>
            <a:r>
              <a:rPr lang="en-GB" dirty="0"/>
              <a:t>    ejaculation are:-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Seminal vesicles, </a:t>
            </a:r>
          </a:p>
          <a:p>
            <a:pPr marL="0" indent="0">
              <a:buNone/>
            </a:pPr>
            <a:r>
              <a:rPr lang="en-GB" dirty="0"/>
              <a:t>     - Prostate, </a:t>
            </a:r>
          </a:p>
          <a:p>
            <a:pPr marL="0" indent="0">
              <a:buNone/>
            </a:pPr>
            <a:r>
              <a:rPr lang="en-GB" dirty="0"/>
              <a:t>     - Bulbourethral glands. </a:t>
            </a:r>
          </a:p>
        </p:txBody>
      </p:sp>
    </p:spTree>
    <p:extLst>
      <p:ext uri="{BB962C8B-B14F-4D97-AF65-F5344CB8AC3E}">
        <p14:creationId xmlns:p14="http://schemas.microsoft.com/office/powerpoint/2010/main" val="20142458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Just anterior to the vestibule is the clitoris (“hill”), a small, protruding structure </a:t>
            </a:r>
          </a:p>
          <a:p>
            <a:pPr marL="0" indent="0">
              <a:buNone/>
            </a:pPr>
            <a:r>
              <a:rPr lang="en-GB" dirty="0"/>
              <a:t>   composed largely of erectile tissue, which is homologous to the penis of the</a:t>
            </a:r>
          </a:p>
          <a:p>
            <a:pPr marL="0" indent="0">
              <a:buNone/>
            </a:pPr>
            <a:r>
              <a:rPr lang="en-GB" dirty="0"/>
              <a:t>   male.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Its exposed portion is called the glans of the clitoris.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is hooded by a skin fold called the prepuce of the clitoris, formed by the</a:t>
            </a:r>
          </a:p>
          <a:p>
            <a:pPr marL="0" indent="0">
              <a:buNone/>
            </a:pPr>
            <a:r>
              <a:rPr lang="en-GB" dirty="0"/>
              <a:t>   junction of the labia Minora folds.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0574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The clitoris is richly innervated with sensory nerve endings sensitive to touch.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becomes swollen with blood and erect during tactile stimulation, contributing </a:t>
            </a:r>
          </a:p>
          <a:p>
            <a:pPr marL="0" indent="0">
              <a:buNone/>
            </a:pPr>
            <a:r>
              <a:rPr lang="en-GB" dirty="0"/>
              <a:t>   to a female’s sexual arousal.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Like the penis, the body of the clitoris has dorsal erectile columns (corpora </a:t>
            </a:r>
          </a:p>
          <a:p>
            <a:pPr marL="0" indent="0">
              <a:buNone/>
            </a:pPr>
            <a:r>
              <a:rPr lang="en-GB" dirty="0"/>
              <a:t>   cavernosa) attached proximally by crura, but it lacks a corpus spongiosum that</a:t>
            </a:r>
          </a:p>
          <a:p>
            <a:pPr marL="0" indent="0">
              <a:buNone/>
            </a:pPr>
            <a:r>
              <a:rPr lang="en-GB" dirty="0"/>
              <a:t>   conveys a urethra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015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2192000" cy="62140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Female urinary and reproductive tracts are completely separate.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bulbs of the vestibule, lie along each side of the vaginal orifice and deep to</a:t>
            </a:r>
          </a:p>
          <a:p>
            <a:pPr marL="0" indent="0">
              <a:buNone/>
            </a:pPr>
            <a:r>
              <a:rPr lang="en-GB" dirty="0"/>
              <a:t>   the Bulbospongiosus muscle and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3452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During sexual stimulation the bulbs of the vestibule engorge with blood.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This may help grip the penis within the vagina and also squeezes the urethral</a:t>
            </a:r>
          </a:p>
          <a:p>
            <a:pPr marL="0" indent="0">
              <a:buNone/>
            </a:pPr>
            <a:r>
              <a:rPr lang="en-GB" dirty="0"/>
              <a:t>   orifice shut, which prevents semen (and bacteria) from traveling superiorly into</a:t>
            </a:r>
          </a:p>
          <a:p>
            <a:pPr marL="0" indent="0">
              <a:buNone/>
            </a:pPr>
            <a:r>
              <a:rPr lang="en-GB" dirty="0"/>
              <a:t>   the bladder during intercourse.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661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1353800" cy="54042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female </a:t>
            </a:r>
            <a:r>
              <a:rPr lang="en-GB" b="1" dirty="0"/>
              <a:t>perineum</a:t>
            </a:r>
            <a:r>
              <a:rPr lang="en-GB" dirty="0"/>
              <a:t> is a diamond-shaped region located between the</a:t>
            </a:r>
          </a:p>
          <a:p>
            <a:pPr marL="0" indent="0">
              <a:buNone/>
            </a:pPr>
            <a:r>
              <a:rPr lang="en-GB" dirty="0"/>
              <a:t>   pubic arch anteriorly, the coccyx posteriorly, and the ischial tuberosities</a:t>
            </a:r>
          </a:p>
          <a:p>
            <a:pPr marL="0" indent="0">
              <a:buNone/>
            </a:pPr>
            <a:r>
              <a:rPr lang="en-GB" dirty="0"/>
              <a:t>   laterally.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soft tissues of the perineum overlie the muscles of the pelvic outlet.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posterior ends of the labia majora overlie the central tendon, into</a:t>
            </a:r>
          </a:p>
          <a:p>
            <a:pPr marL="0" indent="0">
              <a:buNone/>
            </a:pPr>
            <a:r>
              <a:rPr lang="en-GB" dirty="0"/>
              <a:t>   which most muscles supporting the pelvic floor insert.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70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365125"/>
            <a:ext cx="999400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176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5" y="0"/>
            <a:ext cx="893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49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560" y="0"/>
            <a:ext cx="5280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59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548" y="0"/>
            <a:ext cx="89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2046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The Mammary Glands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b="1" dirty="0"/>
              <a:t>mammary glands</a:t>
            </a:r>
            <a:r>
              <a:rPr lang="en-GB" dirty="0"/>
              <a:t> are present in both sexes, but they normally function only</a:t>
            </a:r>
          </a:p>
          <a:p>
            <a:pPr marL="0" indent="0">
              <a:buNone/>
            </a:pPr>
            <a:r>
              <a:rPr lang="en-GB" dirty="0"/>
              <a:t>    in females.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biological role of the mammary glands is to produce milk to nourish a</a:t>
            </a:r>
          </a:p>
          <a:p>
            <a:pPr marL="0" indent="0">
              <a:buNone/>
            </a:pPr>
            <a:r>
              <a:rPr lang="en-GB" dirty="0"/>
              <a:t>    new born baby.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They are important only when reproduction has already been accomplished.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7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5674</Words>
  <Application>Microsoft Office PowerPoint</Application>
  <PresentationFormat>Widescreen</PresentationFormat>
  <Paragraphs>848</Paragraphs>
  <Slides>108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Calibri Light</vt:lpstr>
      <vt:lpstr>Office Theme</vt:lpstr>
      <vt:lpstr>REPRODUCTIVE SYSTEM</vt:lpstr>
      <vt:lpstr>Introduction</vt:lpstr>
      <vt:lpstr>.</vt:lpstr>
      <vt:lpstr>.</vt:lpstr>
      <vt:lpstr>.</vt:lpstr>
      <vt:lpstr>.</vt:lpstr>
      <vt:lpstr>.</vt:lpstr>
      <vt:lpstr> Anatomy of the Male Reproductive System </vt:lpstr>
      <vt:lpstr>.</vt:lpstr>
      <vt:lpstr> The Scrotum </vt:lpstr>
      <vt:lpstr>.</vt:lpstr>
      <vt:lpstr>.</vt:lpstr>
      <vt:lpstr>.</vt:lpstr>
      <vt:lpstr> The Testes </vt:lpstr>
      <vt:lpstr>.</vt:lpstr>
      <vt:lpstr>.</vt:lpstr>
      <vt:lpstr>.</vt:lpstr>
      <vt:lpstr>.</vt:lpstr>
      <vt:lpstr>.</vt:lpstr>
      <vt:lpstr>.</vt:lpstr>
      <vt:lpstr>.</vt:lpstr>
      <vt:lpstr> The Penis </vt:lpstr>
      <vt:lpstr>.</vt:lpstr>
      <vt:lpstr>.</vt:lpstr>
      <vt:lpstr>.</vt:lpstr>
      <vt:lpstr>.</vt:lpstr>
      <vt:lpstr>.</vt:lpstr>
      <vt:lpstr>.</vt:lpstr>
      <vt:lpstr> The Urethra </vt:lpstr>
      <vt:lpstr>.</vt:lpstr>
      <vt:lpstr>.</vt:lpstr>
      <vt:lpstr> Accessory Glands </vt:lpstr>
      <vt:lpstr> The Seminal Vesicles </vt:lpstr>
      <vt:lpstr>.</vt:lpstr>
      <vt:lpstr>.</vt:lpstr>
      <vt:lpstr> The Prostate </vt:lpstr>
      <vt:lpstr>.</vt:lpstr>
      <vt:lpstr> The Bulbourethral Glands </vt:lpstr>
      <vt:lpstr>.</vt:lpstr>
      <vt:lpstr>.</vt:lpstr>
      <vt:lpstr>.</vt:lpstr>
      <vt:lpstr>.</vt:lpstr>
      <vt:lpstr> Anatomy of the Female Reproductive System </vt:lpstr>
      <vt:lpstr>.</vt:lpstr>
      <vt:lpstr> The Ovaries 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 The Female Duct System </vt:lpstr>
      <vt:lpstr>.</vt:lpstr>
      <vt:lpstr>.</vt:lpstr>
      <vt:lpstr>.</vt:lpstr>
      <vt:lpstr>.</vt:lpstr>
      <vt:lpstr>.</vt:lpstr>
      <vt:lpstr> The Uterus </vt:lpstr>
      <vt:lpstr>.</vt:lpstr>
      <vt:lpstr>.</vt:lpstr>
      <vt:lpstr>.</vt:lpstr>
      <vt:lpstr>.</vt:lpstr>
      <vt:lpstr>Supports of the Uterus</vt:lpstr>
      <vt:lpstr>.</vt:lpstr>
      <vt:lpstr>.</vt:lpstr>
      <vt:lpstr>.</vt:lpstr>
      <vt:lpstr>The Uterine Wall</vt:lpstr>
      <vt:lpstr>.</vt:lpstr>
      <vt:lpstr>.</vt:lpstr>
      <vt:lpstr>.</vt:lpstr>
      <vt:lpstr>.</vt:lpstr>
      <vt:lpstr>.</vt:lpstr>
      <vt:lpstr> The Vagina 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 The External Genitalia 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 The Mammary Glands </vt:lpstr>
      <vt:lpstr>.</vt:lpstr>
      <vt:lpstr>.</vt:lpstr>
      <vt:lpstr>.</vt:lpstr>
      <vt:lpstr>.</vt:lpstr>
      <vt:lpstr>.</vt:lpstr>
      <vt:lpstr>.</vt:lpstr>
      <vt:lpstr>.</vt:lpstr>
      <vt:lpstr>PowerPoint Presentation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OWNER</dc:creator>
  <cp:lastModifiedBy>Henry</cp:lastModifiedBy>
  <cp:revision>78</cp:revision>
  <dcterms:created xsi:type="dcterms:W3CDTF">2017-03-18T07:39:29Z</dcterms:created>
  <dcterms:modified xsi:type="dcterms:W3CDTF">2021-04-14T18:35:07Z</dcterms:modified>
</cp:coreProperties>
</file>