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3" r:id="rId4"/>
    <p:sldId id="258" r:id="rId5"/>
    <p:sldId id="259" r:id="rId6"/>
    <p:sldId id="260" r:id="rId7"/>
    <p:sldId id="261" r:id="rId8"/>
    <p:sldId id="262" r:id="rId9"/>
    <p:sldId id="263" r:id="rId10"/>
    <p:sldId id="264" r:id="rId11"/>
    <p:sldId id="265" r:id="rId12"/>
    <p:sldId id="266" r:id="rId13"/>
    <p:sldId id="267" r:id="rId14"/>
    <p:sldId id="309" r:id="rId15"/>
    <p:sldId id="305" r:id="rId16"/>
    <p:sldId id="269" r:id="rId17"/>
    <p:sldId id="270" r:id="rId18"/>
    <p:sldId id="306" r:id="rId19"/>
    <p:sldId id="307" r:id="rId20"/>
    <p:sldId id="310" r:id="rId21"/>
    <p:sldId id="311" r:id="rId22"/>
    <p:sldId id="271" r:id="rId23"/>
    <p:sldId id="301" r:id="rId24"/>
    <p:sldId id="302" r:id="rId25"/>
    <p:sldId id="308" r:id="rId26"/>
    <p:sldId id="312" r:id="rId27"/>
    <p:sldId id="313" r:id="rId28"/>
    <p:sldId id="314" r:id="rId29"/>
    <p:sldId id="268" r:id="rId30"/>
    <p:sldId id="304" r:id="rId31"/>
    <p:sldId id="315" r:id="rId32"/>
    <p:sldId id="272" r:id="rId33"/>
    <p:sldId id="273" r:id="rId34"/>
    <p:sldId id="316" r:id="rId35"/>
    <p:sldId id="274" r:id="rId36"/>
    <p:sldId id="275" r:id="rId37"/>
    <p:sldId id="317" r:id="rId38"/>
    <p:sldId id="318" r:id="rId39"/>
    <p:sldId id="319" r:id="rId40"/>
    <p:sldId id="320" r:id="rId41"/>
    <p:sldId id="321" r:id="rId42"/>
    <p:sldId id="322" r:id="rId43"/>
    <p:sldId id="276" r:id="rId44"/>
    <p:sldId id="277" r:id="rId45"/>
    <p:sldId id="278" r:id="rId46"/>
    <p:sldId id="323" r:id="rId47"/>
    <p:sldId id="279" r:id="rId48"/>
    <p:sldId id="280" r:id="rId49"/>
    <p:sldId id="281" r:id="rId50"/>
    <p:sldId id="282" r:id="rId51"/>
    <p:sldId id="283" r:id="rId52"/>
    <p:sldId id="284" r:id="rId53"/>
    <p:sldId id="285" r:id="rId54"/>
    <p:sldId id="287" r:id="rId55"/>
    <p:sldId id="286" r:id="rId56"/>
    <p:sldId id="288" r:id="rId57"/>
    <p:sldId id="289" r:id="rId58"/>
    <p:sldId id="290" r:id="rId59"/>
    <p:sldId id="291" r:id="rId60"/>
    <p:sldId id="292" r:id="rId61"/>
    <p:sldId id="293" r:id="rId62"/>
    <p:sldId id="294" r:id="rId63"/>
    <p:sldId id="295" r:id="rId64"/>
    <p:sldId id="296" r:id="rId65"/>
    <p:sldId id="297" r:id="rId66"/>
    <p:sldId id="298" r:id="rId67"/>
    <p:sldId id="299" r:id="rId68"/>
    <p:sldId id="300"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esProps" Target="presProps.xml"/><Relationship Id="rId71" Type="http://schemas.openxmlformats.org/officeDocument/2006/relationships/viewProps" Target="viewProps.xml"/><Relationship Id="rId72"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9/6/21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a:spLocks/>
            </p:cNvSpPr>
            <p:nvPr/>
          </p:nvSpPr>
          <p:spPr bwMode="auto">
            <a:xfrm>
              <a:off x="8151962" y="1685652"/>
              <a:ext cx="3275013"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093 h 10000"/>
                <a:gd name="connsiteX5" fmla="*/ 8761 w 10000"/>
                <a:gd name="connsiteY5" fmla="*/ 9136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093 h 10000"/>
                <a:gd name="connsiteX5" fmla="*/ 8761 w 10000"/>
                <a:gd name="connsiteY5" fmla="*/ 9084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093 h 10000"/>
                <a:gd name="connsiteX5" fmla="*/ 8761 w 10000"/>
                <a:gd name="connsiteY5" fmla="*/ 9127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131 h 10000"/>
                <a:gd name="connsiteX5" fmla="*/ 8761 w 10000"/>
                <a:gd name="connsiteY5" fmla="*/ 9127 h 10000"/>
                <a:gd name="connsiteX6" fmla="*/ 8761 w 10000"/>
                <a:gd name="connsiteY6" fmla="*/ 0 h 10000"/>
                <a:gd name="connsiteX0" fmla="*/ 8761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9126 h 10000"/>
                <a:gd name="connsiteX5" fmla="*/ 8761 w 10000"/>
                <a:gd name="connsiteY5" fmla="*/ 9127 h 10000"/>
                <a:gd name="connsiteX6" fmla="*/ 8761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6"/>
            <p:cNvSpPr>
              <a:spLocks/>
            </p:cNvSpPr>
            <p:nvPr/>
          </p:nvSpPr>
          <p:spPr bwMode="auto">
            <a:xfrm flipH="1" flipV="1">
              <a:off x="752858" y="744469"/>
              <a:ext cx="3275668"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 name="connsiteX0" fmla="*/ 8773 w 10012"/>
                <a:gd name="connsiteY0" fmla="*/ 0 h 10000"/>
                <a:gd name="connsiteX1" fmla="*/ 10012 w 10012"/>
                <a:gd name="connsiteY1" fmla="*/ 0 h 10000"/>
                <a:gd name="connsiteX2" fmla="*/ 10012 w 10012"/>
                <a:gd name="connsiteY2" fmla="*/ 10000 h 10000"/>
                <a:gd name="connsiteX3" fmla="*/ 12 w 10012"/>
                <a:gd name="connsiteY3" fmla="*/ 10000 h 10000"/>
                <a:gd name="connsiteX4" fmla="*/ 0 w 10012"/>
                <a:gd name="connsiteY4" fmla="*/ 9093 h 10000"/>
                <a:gd name="connsiteX5" fmla="*/ 8773 w 10012"/>
                <a:gd name="connsiteY5" fmla="*/ 9136 h 10000"/>
                <a:gd name="connsiteX6" fmla="*/ 8773 w 10012"/>
                <a:gd name="connsiteY6" fmla="*/ 0 h 10000"/>
                <a:gd name="connsiteX0" fmla="*/ 8773 w 10012"/>
                <a:gd name="connsiteY0" fmla="*/ 0 h 10000"/>
                <a:gd name="connsiteX1" fmla="*/ 10012 w 10012"/>
                <a:gd name="connsiteY1" fmla="*/ 0 h 10000"/>
                <a:gd name="connsiteX2" fmla="*/ 10012 w 10012"/>
                <a:gd name="connsiteY2" fmla="*/ 10000 h 10000"/>
                <a:gd name="connsiteX3" fmla="*/ 12 w 10012"/>
                <a:gd name="connsiteY3" fmla="*/ 10000 h 10000"/>
                <a:gd name="connsiteX4" fmla="*/ 0 w 10012"/>
                <a:gd name="connsiteY4" fmla="*/ 9093 h 10000"/>
                <a:gd name="connsiteX5" fmla="*/ 8773 w 10012"/>
                <a:gd name="connsiteY5" fmla="*/ 9084 h 10000"/>
                <a:gd name="connsiteX6" fmla="*/ 8773 w 10012"/>
                <a:gd name="connsiteY6" fmla="*/ 0 h 10000"/>
                <a:gd name="connsiteX0" fmla="*/ 8773 w 10012"/>
                <a:gd name="connsiteY0" fmla="*/ 0 h 10000"/>
                <a:gd name="connsiteX1" fmla="*/ 10012 w 10012"/>
                <a:gd name="connsiteY1" fmla="*/ 0 h 10000"/>
                <a:gd name="connsiteX2" fmla="*/ 10012 w 10012"/>
                <a:gd name="connsiteY2" fmla="*/ 10000 h 10000"/>
                <a:gd name="connsiteX3" fmla="*/ 12 w 10012"/>
                <a:gd name="connsiteY3" fmla="*/ 10000 h 10000"/>
                <a:gd name="connsiteX4" fmla="*/ 0 w 10012"/>
                <a:gd name="connsiteY4" fmla="*/ 9093 h 10000"/>
                <a:gd name="connsiteX5" fmla="*/ 8773 w 10012"/>
                <a:gd name="connsiteY5" fmla="*/ 9084 h 10000"/>
                <a:gd name="connsiteX6" fmla="*/ 8773 w 10012"/>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093 h 10000"/>
                <a:gd name="connsiteX5" fmla="*/ 8762 w 10001"/>
                <a:gd name="connsiteY5" fmla="*/ 9084 h 10000"/>
                <a:gd name="connsiteX6" fmla="*/ 8762 w 10001"/>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093 h 10000"/>
                <a:gd name="connsiteX5" fmla="*/ 8762 w 10001"/>
                <a:gd name="connsiteY5" fmla="*/ 9071 h 10000"/>
                <a:gd name="connsiteX6" fmla="*/ 8762 w 10001"/>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093 h 10000"/>
                <a:gd name="connsiteX5" fmla="*/ 8762 w 10001"/>
                <a:gd name="connsiteY5" fmla="*/ 9077 h 10000"/>
                <a:gd name="connsiteX6" fmla="*/ 8762 w 10001"/>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093 h 10000"/>
                <a:gd name="connsiteX5" fmla="*/ 8762 w 10001"/>
                <a:gd name="connsiteY5" fmla="*/ 9090 h 10000"/>
                <a:gd name="connsiteX6" fmla="*/ 8762 w 10001"/>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093 h 10000"/>
                <a:gd name="connsiteX5" fmla="*/ 8762 w 10001"/>
                <a:gd name="connsiteY5" fmla="*/ 9128 h 10000"/>
                <a:gd name="connsiteX6" fmla="*/ 8762 w 10001"/>
                <a:gd name="connsiteY6" fmla="*/ 0 h 10000"/>
                <a:gd name="connsiteX0" fmla="*/ 8762 w 10001"/>
                <a:gd name="connsiteY0" fmla="*/ 0 h 10000"/>
                <a:gd name="connsiteX1" fmla="*/ 10001 w 10001"/>
                <a:gd name="connsiteY1" fmla="*/ 0 h 10000"/>
                <a:gd name="connsiteX2" fmla="*/ 10001 w 10001"/>
                <a:gd name="connsiteY2" fmla="*/ 10000 h 10000"/>
                <a:gd name="connsiteX3" fmla="*/ 1 w 10001"/>
                <a:gd name="connsiteY3" fmla="*/ 10000 h 10000"/>
                <a:gd name="connsiteX4" fmla="*/ 6 w 10001"/>
                <a:gd name="connsiteY4" fmla="*/ 9125 h 10000"/>
                <a:gd name="connsiteX5" fmla="*/ 8762 w 10001"/>
                <a:gd name="connsiteY5" fmla="*/ 9128 h 10000"/>
                <a:gd name="connsiteX6" fmla="*/ 8762 w 10001"/>
                <a:gd name="connsiteY6" fmla="*/ 0 h 10000"/>
                <a:gd name="connsiteX0" fmla="*/ 8763 w 10002"/>
                <a:gd name="connsiteY0" fmla="*/ 0 h 10000"/>
                <a:gd name="connsiteX1" fmla="*/ 10002 w 10002"/>
                <a:gd name="connsiteY1" fmla="*/ 0 h 10000"/>
                <a:gd name="connsiteX2" fmla="*/ 10002 w 10002"/>
                <a:gd name="connsiteY2" fmla="*/ 10000 h 10000"/>
                <a:gd name="connsiteX3" fmla="*/ 2 w 10002"/>
                <a:gd name="connsiteY3" fmla="*/ 10000 h 10000"/>
                <a:gd name="connsiteX4" fmla="*/ 0 w 10002"/>
                <a:gd name="connsiteY4" fmla="*/ 9125 h 10000"/>
                <a:gd name="connsiteX5" fmla="*/ 8763 w 10002"/>
                <a:gd name="connsiteY5" fmla="*/ 9128 h 10000"/>
                <a:gd name="connsiteX6" fmla="*/ 8763 w 10002"/>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8890431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9/6/21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159959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E6118-2437-4B30-8E3C-4D2BE6020583}" type="datetimeFigureOut">
              <a:rPr lang="en-US" smtClean="0"/>
              <a:t>9/6/21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36299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9/6/21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1697221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9/6/21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a:p>
        </p:txBody>
      </p:sp>
      <p:sp>
        <p:nvSpPr>
          <p:cNvPr id="7" name="Freeform 6" title="Crop Mark"/>
          <p:cNvSpPr>
            <a:spLocks/>
          </p:cNvSpPr>
          <p:nvPr/>
        </p:nvSpPr>
        <p:spPr bwMode="auto">
          <a:xfrm>
            <a:off x="8151962" y="1685652"/>
            <a:ext cx="3275013" cy="4408488"/>
          </a:xfrm>
          <a:custGeom>
            <a:avLst/>
            <a:gdLst>
              <a:gd name="T0" fmla="*/ 3614 w 4125"/>
              <a:gd name="T1" fmla="*/ 0 h 5554"/>
              <a:gd name="T2" fmla="*/ 4125 w 4125"/>
              <a:gd name="T3" fmla="*/ 0 h 5554"/>
              <a:gd name="T4" fmla="*/ 4125 w 4125"/>
              <a:gd name="T5" fmla="*/ 5554 h 5554"/>
              <a:gd name="T6" fmla="*/ 0 w 4125"/>
              <a:gd name="T7" fmla="*/ 5554 h 5554"/>
              <a:gd name="T8" fmla="*/ 0 w 4125"/>
              <a:gd name="T9" fmla="*/ 5074 h 5554"/>
              <a:gd name="T10" fmla="*/ 3614 w 4125"/>
              <a:gd name="T11" fmla="*/ 5074 h 5554"/>
              <a:gd name="T12" fmla="*/ 3614 w 4125"/>
              <a:gd name="T13" fmla="*/ 0 h 5554"/>
            </a:gdLst>
            <a:ahLst/>
            <a:cxnLst>
              <a:cxn ang="0">
                <a:pos x="T0" y="T1"/>
              </a:cxn>
              <a:cxn ang="0">
                <a:pos x="T2" y="T3"/>
              </a:cxn>
              <a:cxn ang="0">
                <a:pos x="T4" y="T5"/>
              </a:cxn>
              <a:cxn ang="0">
                <a:pos x="T6" y="T7"/>
              </a:cxn>
              <a:cxn ang="0">
                <a:pos x="T8" y="T9"/>
              </a:cxn>
              <a:cxn ang="0">
                <a:pos x="T10" y="T11"/>
              </a:cxn>
              <a:cxn ang="0">
                <a:pos x="T12" y="T13"/>
              </a:cxn>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74879241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DE6118-2437-4B30-8E3C-4D2BE6020583}" type="datetimeFigureOut">
              <a:rPr lang="en-US" smtClean="0"/>
              <a:t>9/6/21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154560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E6118-2437-4B30-8E3C-4D2BE6020583}" type="datetimeFigureOut">
              <a:rPr lang="en-US" smtClean="0"/>
              <a:t>9/6/21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87444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DE6118-2437-4B30-8E3C-4D2BE6020583}" type="datetimeFigureOut">
              <a:rPr lang="en-US" smtClean="0"/>
              <a:t>9/6/21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352148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9/6/21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a:p>
        </p:txBody>
      </p:sp>
    </p:spTree>
    <p:extLst>
      <p:ext uri="{BB962C8B-B14F-4D97-AF65-F5344CB8AC3E}">
        <p14:creationId xmlns:p14="http://schemas.microsoft.com/office/powerpoint/2010/main" val="2173535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9/6/21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080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a:p>
        </p:txBody>
      </p:sp>
      <p:sp>
        <p:nvSpPr>
          <p:cNvPr id="3" name="Picture Placeholder 2"/>
          <p:cNvSpPr>
            <a:spLocks noGrp="1"/>
          </p:cNvSpPr>
          <p:nvPr>
            <p:ph type="pic" idx="1"/>
          </p:nvPr>
        </p:nvSpPr>
        <p:spPr>
          <a:xfrm>
            <a:off x="5532120" y="0"/>
            <a:ext cx="6659880" cy="6857999"/>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9/6/21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257505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9/6/21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9579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RESEARCH </a:t>
            </a:r>
            <a:endParaRPr lang="en-US" dirty="0"/>
          </a:p>
        </p:txBody>
      </p:sp>
      <p:sp>
        <p:nvSpPr>
          <p:cNvPr id="3" name="Subtitle 2"/>
          <p:cNvSpPr>
            <a:spLocks noGrp="1"/>
          </p:cNvSpPr>
          <p:nvPr>
            <p:ph type="subTitle" idx="1"/>
          </p:nvPr>
        </p:nvSpPr>
        <p:spPr/>
        <p:txBody>
          <a:bodyPr/>
          <a:lstStyle/>
          <a:p>
            <a:r>
              <a:rPr lang="en-US" smtClean="0"/>
              <a:t>MICHAEL MUTISYA</a:t>
            </a:r>
            <a:endParaRPr lang="en-US" dirty="0"/>
          </a:p>
        </p:txBody>
      </p:sp>
    </p:spTree>
    <p:extLst>
      <p:ext uri="{BB962C8B-B14F-4D97-AF65-F5344CB8AC3E}">
        <p14:creationId xmlns:p14="http://schemas.microsoft.com/office/powerpoint/2010/main" val="1484838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lstStyle/>
          <a:p>
            <a:r>
              <a:rPr lang="en-US" dirty="0" smtClean="0"/>
              <a:t>Quantitative and qualitative:</a:t>
            </a:r>
          </a:p>
          <a:p>
            <a:r>
              <a:rPr lang="en-US" dirty="0" smtClean="0"/>
              <a:t>Health research</a:t>
            </a:r>
          </a:p>
          <a:p>
            <a:r>
              <a:rPr lang="en-US" dirty="0" smtClean="0"/>
              <a:t>Clinical research</a:t>
            </a:r>
          </a:p>
          <a:p>
            <a:r>
              <a:rPr lang="en-US" dirty="0" smtClean="0"/>
              <a:t>Biomedical research</a:t>
            </a:r>
          </a:p>
          <a:p>
            <a:r>
              <a:rPr lang="en-US" dirty="0" smtClean="0"/>
              <a:t>Descriptive research </a:t>
            </a:r>
            <a:endParaRPr lang="en-US" dirty="0"/>
          </a:p>
        </p:txBody>
      </p:sp>
    </p:spTree>
    <p:extLst>
      <p:ext uri="{BB962C8B-B14F-4D97-AF65-F5344CB8AC3E}">
        <p14:creationId xmlns:p14="http://schemas.microsoft.com/office/powerpoint/2010/main" val="960360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665" y="192901"/>
            <a:ext cx="9601200" cy="850885"/>
          </a:xfrm>
        </p:spPr>
        <p:txBody>
          <a:bodyPr/>
          <a:lstStyle/>
          <a:p>
            <a:r>
              <a:rPr lang="en-US" smtClean="0"/>
              <a:t>Characteristics </a:t>
            </a:r>
            <a:endParaRPr lang="en-US"/>
          </a:p>
        </p:txBody>
      </p:sp>
      <p:sp>
        <p:nvSpPr>
          <p:cNvPr id="3" name="Content Placeholder 2"/>
          <p:cNvSpPr>
            <a:spLocks noGrp="1"/>
          </p:cNvSpPr>
          <p:nvPr>
            <p:ph idx="1"/>
          </p:nvPr>
        </p:nvSpPr>
        <p:spPr>
          <a:xfrm>
            <a:off x="1342606" y="1043785"/>
            <a:ext cx="10284010" cy="5320409"/>
          </a:xfrm>
        </p:spPr>
        <p:txBody>
          <a:bodyPr/>
          <a:lstStyle/>
          <a:p>
            <a:r>
              <a:rPr lang="en-US" dirty="0" smtClean="0"/>
              <a:t>Research is a process though which we attempt to achieve  systematically and with support of data the answer to a question, the resolution to a problem, or greater understanding of a phenomenon.</a:t>
            </a:r>
          </a:p>
          <a:p>
            <a:r>
              <a:rPr lang="en-US" dirty="0" smtClean="0"/>
              <a:t>This process has eight distinct characteristics:</a:t>
            </a:r>
          </a:p>
          <a:p>
            <a:pPr marL="514350" indent="-514350">
              <a:buFont typeface="+mj-lt"/>
              <a:buAutoNum type="romanLcPeriod"/>
            </a:pPr>
            <a:r>
              <a:rPr lang="en-US" dirty="0" smtClean="0"/>
              <a:t>Originates with a question or problem</a:t>
            </a:r>
          </a:p>
          <a:p>
            <a:pPr marL="514350" indent="-514350">
              <a:buFont typeface="+mj-lt"/>
              <a:buAutoNum type="romanLcPeriod"/>
            </a:pPr>
            <a:r>
              <a:rPr lang="en-US" dirty="0" smtClean="0"/>
              <a:t>Requires a clear articulation of a goal</a:t>
            </a:r>
          </a:p>
          <a:p>
            <a:pPr marL="514350" indent="-514350">
              <a:buFont typeface="+mj-lt"/>
              <a:buAutoNum type="romanLcPeriod"/>
            </a:pPr>
            <a:r>
              <a:rPr lang="en-US" dirty="0" smtClean="0"/>
              <a:t>Follows a specific plan of procedure</a:t>
            </a:r>
          </a:p>
          <a:p>
            <a:pPr marL="514350" indent="-514350">
              <a:buFont typeface="+mj-lt"/>
              <a:buAutoNum type="romanLcPeriod"/>
            </a:pPr>
            <a:r>
              <a:rPr lang="en-US" dirty="0" smtClean="0"/>
              <a:t>Usually decides the principal problem into more manageable  sub-problems </a:t>
            </a:r>
          </a:p>
          <a:p>
            <a:pPr marL="514350" indent="-514350">
              <a:buFont typeface="+mj-lt"/>
              <a:buAutoNum type="romanLcPeriod"/>
            </a:pPr>
            <a:r>
              <a:rPr lang="en-US" dirty="0" smtClean="0"/>
              <a:t>Is guided by the specific research problem, questions, or hypothesis </a:t>
            </a:r>
          </a:p>
          <a:p>
            <a:pPr marL="514350" indent="-514350">
              <a:buFont typeface="+mj-lt"/>
              <a:buAutoNum type="romanLcPeriod"/>
            </a:pPr>
            <a:r>
              <a:rPr lang="en-US" dirty="0" smtClean="0"/>
              <a:t>Accepts certain critical assumption </a:t>
            </a:r>
          </a:p>
          <a:p>
            <a:pPr marL="514350" indent="-514350">
              <a:buFont typeface="+mj-lt"/>
              <a:buAutoNum type="romanLcPeriod"/>
            </a:pPr>
            <a:r>
              <a:rPr lang="en-US" dirty="0" smtClean="0"/>
              <a:t>Requires the collection and interpretation of data in attempting to resolve the problem that initiated the research</a:t>
            </a:r>
          </a:p>
          <a:p>
            <a:pPr marL="514350" indent="-514350">
              <a:buFont typeface="+mj-lt"/>
              <a:buAutoNum type="romanLcPeriod"/>
            </a:pPr>
            <a:r>
              <a:rPr lang="en-US" dirty="0" smtClean="0"/>
              <a:t>Is by it's nature, cyclical,</a:t>
            </a:r>
          </a:p>
          <a:p>
            <a:pPr marL="514350" indent="-514350">
              <a:buFont typeface="+mj-lt"/>
              <a:buAutoNum type="romanLcPeriod"/>
            </a:pPr>
            <a:endParaRPr lang="en-US" dirty="0" smtClean="0"/>
          </a:p>
          <a:p>
            <a:pPr marL="514350" indent="-514350">
              <a:buFont typeface="+mj-lt"/>
              <a:buAutoNum type="romanLcPeriod"/>
            </a:pPr>
            <a:endParaRPr lang="en-US" dirty="0"/>
          </a:p>
        </p:txBody>
      </p:sp>
    </p:spTree>
    <p:extLst>
      <p:ext uri="{BB962C8B-B14F-4D97-AF65-F5344CB8AC3E}">
        <p14:creationId xmlns:p14="http://schemas.microsoft.com/office/powerpoint/2010/main" val="92227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PRINCIPLES </a:t>
            </a:r>
            <a:r>
              <a:rPr lang="en-US" b="1" smtClean="0"/>
              <a:t>OF RESEARCH (20HOURS)</a:t>
            </a:r>
            <a:endParaRPr lang="en-US" b="1" dirty="0"/>
          </a:p>
        </p:txBody>
      </p:sp>
    </p:spTree>
    <p:extLst>
      <p:ext uri="{BB962C8B-B14F-4D97-AF65-F5344CB8AC3E}">
        <p14:creationId xmlns:p14="http://schemas.microsoft.com/office/powerpoint/2010/main" val="83723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p:txBody>
          <a:bodyPr/>
          <a:lstStyle/>
          <a:p>
            <a:r>
              <a:rPr lang="en-US" dirty="0" smtClean="0"/>
              <a:t>This means deciding exactly how we are going to achieve our stated objectives .</a:t>
            </a:r>
          </a:p>
          <a:p>
            <a:r>
              <a:rPr lang="en-US" dirty="0" smtClean="0"/>
              <a:t>That's what new data do we need to shed light on the problem we have selected and how we are going to collect and process the data </a:t>
            </a:r>
            <a:endParaRPr lang="en-US" dirty="0"/>
          </a:p>
        </p:txBody>
      </p:sp>
    </p:spTree>
    <p:extLst>
      <p:ext uri="{BB962C8B-B14F-4D97-AF65-F5344CB8AC3E}">
        <p14:creationId xmlns:p14="http://schemas.microsoft.com/office/powerpoint/2010/main" val="366843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components of any research work </a:t>
            </a:r>
            <a:endParaRPr lang="en-US" dirty="0"/>
          </a:p>
        </p:txBody>
      </p:sp>
      <p:sp>
        <p:nvSpPr>
          <p:cNvPr id="3" name="Content Placeholder 2"/>
          <p:cNvSpPr>
            <a:spLocks noGrp="1"/>
          </p:cNvSpPr>
          <p:nvPr>
            <p:ph idx="1"/>
          </p:nvPr>
        </p:nvSpPr>
        <p:spPr/>
        <p:txBody>
          <a:bodyPr/>
          <a:lstStyle/>
          <a:p>
            <a:r>
              <a:rPr lang="en-US" dirty="0" smtClean="0"/>
              <a:t>Preparing research proposal</a:t>
            </a:r>
          </a:p>
          <a:p>
            <a:r>
              <a:rPr lang="en-US" dirty="0" smtClean="0"/>
              <a:t>Fieldwork ( I.e data collection)</a:t>
            </a:r>
          </a:p>
          <a:p>
            <a:r>
              <a:rPr lang="en-US" dirty="0" smtClean="0"/>
              <a:t>Analyzing data and preparing a research report</a:t>
            </a:r>
            <a:endParaRPr lang="en-US" dirty="0"/>
          </a:p>
        </p:txBody>
      </p:sp>
    </p:spTree>
    <p:extLst>
      <p:ext uri="{BB962C8B-B14F-4D97-AF65-F5344CB8AC3E}">
        <p14:creationId xmlns:p14="http://schemas.microsoft.com/office/powerpoint/2010/main" val="467722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636" y="163907"/>
            <a:ext cx="9601200" cy="836388"/>
          </a:xfrm>
        </p:spPr>
        <p:txBody>
          <a:bodyPr/>
          <a:lstStyle/>
          <a:p>
            <a:r>
              <a:rPr lang="en-US" dirty="0" smtClean="0"/>
              <a:t>Interventional studies:</a:t>
            </a:r>
            <a:endParaRPr lang="en-US" dirty="0"/>
          </a:p>
        </p:txBody>
      </p:sp>
      <p:sp>
        <p:nvSpPr>
          <p:cNvPr id="3" name="Content Placeholder 2"/>
          <p:cNvSpPr>
            <a:spLocks noGrp="1"/>
          </p:cNvSpPr>
          <p:nvPr>
            <p:ph idx="1"/>
          </p:nvPr>
        </p:nvSpPr>
        <p:spPr>
          <a:xfrm>
            <a:off x="1081659" y="1420709"/>
            <a:ext cx="10863892" cy="5059462"/>
          </a:xfrm>
        </p:spPr>
        <p:txBody>
          <a:bodyPr/>
          <a:lstStyle/>
          <a:p>
            <a:r>
              <a:rPr lang="en-US" dirty="0" smtClean="0"/>
              <a:t>In this regards, the researcher manipulates a situation and measures the effects of this  manipulation </a:t>
            </a:r>
          </a:p>
          <a:p>
            <a:r>
              <a:rPr lang="en-US" dirty="0" smtClean="0"/>
              <a:t>Usually but not always,meow groups are compared in which in one group, intervention takes like treatment with a certain drug, ant in the other group, no treatment is provided</a:t>
            </a:r>
          </a:p>
          <a:p>
            <a:r>
              <a:rPr lang="en-US" dirty="0" smtClean="0"/>
              <a:t>There are two types:</a:t>
            </a:r>
          </a:p>
          <a:p>
            <a:pPr marL="514350" indent="-514350">
              <a:buFont typeface="+mj-lt"/>
              <a:buAutoNum type="romanLcPeriod"/>
            </a:pPr>
            <a:r>
              <a:rPr lang="en-US" dirty="0" smtClean="0"/>
              <a:t>Experimental studies: one group is exposed and the other one is not </a:t>
            </a:r>
          </a:p>
          <a:p>
            <a:pPr marL="514350" indent="-514350">
              <a:buFont typeface="+mj-lt"/>
              <a:buAutoNum type="romanLcPeriod"/>
            </a:pPr>
            <a:r>
              <a:rPr lang="en-US" dirty="0" smtClean="0"/>
              <a:t>Quasi experimental studies: in this case two groups are selected and observed before being exposed then observed after the exposure </a:t>
            </a:r>
          </a:p>
          <a:p>
            <a:pPr>
              <a:buFont typeface="Wingdings" charset="2"/>
              <a:buChar char="§"/>
            </a:pPr>
            <a:r>
              <a:rPr lang="en-US" dirty="0" smtClean="0"/>
              <a:t>Interventional studies can as well be categorized into therapeutic or preventive trials </a:t>
            </a:r>
          </a:p>
          <a:p>
            <a:pPr marL="514350" indent="-514350">
              <a:buFont typeface="+mj-lt"/>
              <a:buAutoNum type="romanLcPeriod"/>
            </a:pPr>
            <a:r>
              <a:rPr lang="en-US" dirty="0" smtClean="0"/>
              <a:t>Therapeutic: research on patients with a particular disease is done to determine if a certain procedure is going heal them or reduce risk of death</a:t>
            </a:r>
          </a:p>
          <a:p>
            <a:pPr marL="514350" indent="-514350">
              <a:buFont typeface="+mj-lt"/>
              <a:buAutoNum type="romanLcPeriod"/>
            </a:pPr>
            <a:r>
              <a:rPr lang="en-US" dirty="0" smtClean="0"/>
              <a:t>Preventive : evaluation of a procedure to see whether it reduced the risk of developing a disease among those free from that conditional enrollment</a:t>
            </a:r>
            <a:endParaRPr lang="en-US" dirty="0"/>
          </a:p>
        </p:txBody>
      </p:sp>
    </p:spTree>
    <p:extLst>
      <p:ext uri="{BB962C8B-B14F-4D97-AF65-F5344CB8AC3E}">
        <p14:creationId xmlns:p14="http://schemas.microsoft.com/office/powerpoint/2010/main" val="1058203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Qualities</a:t>
            </a:r>
            <a:endParaRPr lang="en-US"/>
          </a:p>
        </p:txBody>
      </p:sp>
      <p:sp>
        <p:nvSpPr>
          <p:cNvPr id="3" name="Content Placeholder 2"/>
          <p:cNvSpPr>
            <a:spLocks noGrp="1"/>
          </p:cNvSpPr>
          <p:nvPr>
            <p:ph idx="1"/>
          </p:nvPr>
        </p:nvSpPr>
        <p:spPr/>
        <p:txBody>
          <a:bodyPr/>
          <a:lstStyle/>
          <a:p>
            <a:r>
              <a:rPr lang="en-US" dirty="0" smtClean="0"/>
              <a:t>A good research</a:t>
            </a:r>
            <a:r>
              <a:rPr lang="en-US" dirty="0"/>
              <a:t> </a:t>
            </a:r>
            <a:r>
              <a:rPr lang="en-US" dirty="0" smtClean="0"/>
              <a:t>must be free from prejudice </a:t>
            </a:r>
          </a:p>
          <a:p>
            <a:r>
              <a:rPr lang="en-US" dirty="0" smtClean="0"/>
              <a:t>Accurate</a:t>
            </a:r>
          </a:p>
          <a:p>
            <a:r>
              <a:rPr lang="en-US" dirty="0" smtClean="0"/>
              <a:t>Truthful</a:t>
            </a:r>
          </a:p>
          <a:p>
            <a:r>
              <a:rPr lang="en-US" dirty="0" smtClean="0"/>
              <a:t>Capacity of in depth information </a:t>
            </a:r>
            <a:endParaRPr lang="en-US" dirty="0"/>
          </a:p>
        </p:txBody>
      </p:sp>
    </p:spTree>
    <p:extLst>
      <p:ext uri="{BB962C8B-B14F-4D97-AF65-F5344CB8AC3E}">
        <p14:creationId xmlns:p14="http://schemas.microsoft.com/office/powerpoint/2010/main" val="56122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IDENTIFICATION OF RESEARCH TOPIC</a:t>
            </a:r>
            <a:endParaRPr lang="en-US" dirty="0"/>
          </a:p>
        </p:txBody>
      </p:sp>
      <p:sp>
        <p:nvSpPr>
          <p:cNvPr id="3" name="Content Placeholder 2"/>
          <p:cNvSpPr>
            <a:spLocks noGrp="1"/>
          </p:cNvSpPr>
          <p:nvPr>
            <p:ph idx="1"/>
          </p:nvPr>
        </p:nvSpPr>
        <p:spPr/>
        <p:txBody>
          <a:bodyPr/>
          <a:lstStyle/>
          <a:p>
            <a:r>
              <a:rPr lang="en-US" dirty="0" smtClean="0"/>
              <a:t>Problem identification:</a:t>
            </a:r>
          </a:p>
          <a:p>
            <a:r>
              <a:rPr lang="en-US" dirty="0" smtClean="0"/>
              <a:t>Has got three conditions:</a:t>
            </a:r>
          </a:p>
          <a:p>
            <a:pPr marL="514350" indent="-514350">
              <a:buFont typeface="+mj-lt"/>
              <a:buAutoNum type="romanLcPeriod"/>
            </a:pPr>
            <a:r>
              <a:rPr lang="en-US" dirty="0" smtClean="0"/>
              <a:t>There should be a perceived differences or discrepancy between what it is and what it should be</a:t>
            </a:r>
          </a:p>
          <a:p>
            <a:pPr marL="514350" indent="-514350">
              <a:buFont typeface="+mj-lt"/>
              <a:buAutoNum type="romanLcPeriod"/>
            </a:pPr>
            <a:r>
              <a:rPr lang="en-US" dirty="0" smtClean="0"/>
              <a:t>The reason for this differences should be unclear so that it makes sense to develop an research question </a:t>
            </a:r>
          </a:p>
          <a:p>
            <a:pPr marL="514350" indent="-514350">
              <a:buFont typeface="+mj-lt"/>
              <a:buAutoNum type="romanLcPeriod"/>
            </a:pPr>
            <a:r>
              <a:rPr lang="en-US" dirty="0" smtClean="0"/>
              <a:t>There should be more than one possible and plausible answer to the question or solution to the problem </a:t>
            </a:r>
            <a:endParaRPr lang="en-US" dirty="0"/>
          </a:p>
        </p:txBody>
      </p:sp>
    </p:spTree>
    <p:extLst>
      <p:ext uri="{BB962C8B-B14F-4D97-AF65-F5344CB8AC3E}">
        <p14:creationId xmlns:p14="http://schemas.microsoft.com/office/powerpoint/2010/main" val="510174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research topic selection</a:t>
            </a:r>
            <a:endParaRPr lang="en-US" dirty="0"/>
          </a:p>
        </p:txBody>
      </p:sp>
      <p:sp>
        <p:nvSpPr>
          <p:cNvPr id="3" name="Content Placeholder 2"/>
          <p:cNvSpPr>
            <a:spLocks noGrp="1"/>
          </p:cNvSpPr>
          <p:nvPr>
            <p:ph idx="1"/>
          </p:nvPr>
        </p:nvSpPr>
        <p:spPr/>
        <p:txBody>
          <a:bodyPr/>
          <a:lstStyle/>
          <a:p>
            <a:r>
              <a:rPr lang="en-US" dirty="0" smtClean="0"/>
              <a:t>Relevance: How, why, who</a:t>
            </a:r>
          </a:p>
          <a:p>
            <a:r>
              <a:rPr lang="en-US" dirty="0" smtClean="0"/>
              <a:t>Avoid duplication: find out if the topic has been researched</a:t>
            </a:r>
          </a:p>
          <a:p>
            <a:r>
              <a:rPr lang="en-US" dirty="0" smtClean="0"/>
              <a:t>Feasibility: consider the complexity of the problem and if one has enough resources</a:t>
            </a:r>
          </a:p>
          <a:p>
            <a:r>
              <a:rPr lang="en-US" dirty="0" smtClean="0"/>
              <a:t>Political acceptability: it is advisable to research a topic which has got the nod of authority </a:t>
            </a:r>
          </a:p>
          <a:p>
            <a:r>
              <a:rPr lang="en-US" dirty="0" smtClean="0"/>
              <a:t>applicability: is it applicable</a:t>
            </a:r>
          </a:p>
          <a:p>
            <a:r>
              <a:rPr lang="en-US" dirty="0" smtClean="0"/>
              <a:t>Urgency of data : how urgently are the results needed for making a decision</a:t>
            </a:r>
          </a:p>
          <a:p>
            <a:r>
              <a:rPr lang="en-US" dirty="0" smtClean="0"/>
              <a:t>Ethical acceptability: consider the feasibility of inflicting harm on others</a:t>
            </a:r>
          </a:p>
        </p:txBody>
      </p:sp>
    </p:spTree>
    <p:extLst>
      <p:ext uri="{BB962C8B-B14F-4D97-AF65-F5344CB8AC3E}">
        <p14:creationId xmlns:p14="http://schemas.microsoft.com/office/powerpoint/2010/main" val="118978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a:t>
            </a:r>
            <a:r>
              <a:rPr lang="en-US" smtClean="0"/>
              <a:t>AND STATEMENT OF THE PROBLEM </a:t>
            </a:r>
            <a:endParaRPr lang="en-US"/>
          </a:p>
        </p:txBody>
      </p:sp>
      <p:sp>
        <p:nvSpPr>
          <p:cNvPr id="3" name="Content Placeholder 2"/>
          <p:cNvSpPr>
            <a:spLocks noGrp="1"/>
          </p:cNvSpPr>
          <p:nvPr>
            <p:ph idx="1"/>
          </p:nvPr>
        </p:nvSpPr>
        <p:spPr>
          <a:xfrm>
            <a:off x="1371599" y="2285999"/>
            <a:ext cx="10370993" cy="4324645"/>
          </a:xfrm>
        </p:spPr>
        <p:txBody>
          <a:bodyPr/>
          <a:lstStyle/>
          <a:p>
            <a:r>
              <a:rPr lang="en-US" dirty="0" smtClean="0"/>
              <a:t>Before one starts to develop a research proposal, the following questions should be answered:</a:t>
            </a:r>
          </a:p>
          <a:p>
            <a:pPr marL="514350" indent="-514350">
              <a:buFont typeface="+mj-lt"/>
              <a:buAutoNum type="romanLcPeriod"/>
            </a:pPr>
            <a:r>
              <a:rPr lang="en-US" dirty="0" smtClean="0"/>
              <a:t>Was the problem adequately analyzed  to include all possible contributory from different sectors?</a:t>
            </a:r>
          </a:p>
          <a:p>
            <a:pPr marL="514350" indent="-514350">
              <a:buFont typeface="+mj-lt"/>
              <a:buAutoNum type="romanLcPeriod"/>
            </a:pPr>
            <a:r>
              <a:rPr lang="en-US" dirty="0" smtClean="0"/>
              <a:t>Was it clearly stated.</a:t>
            </a:r>
          </a:p>
          <a:p>
            <a:pPr marL="0" indent="0">
              <a:buNone/>
            </a:pPr>
            <a:r>
              <a:rPr lang="en-US" dirty="0" smtClean="0"/>
              <a:t>How to analyze the problem : Must be analyzed systematically by the researcher,managers, and the supervisor. This is because it enables the concerned to bring together their knowledge of the problem, clarify the problem and facilitate decision making.</a:t>
            </a:r>
          </a:p>
          <a:p>
            <a:pPr marL="0" indent="0">
              <a:buNone/>
            </a:pPr>
            <a:endParaRPr lang="en-US" dirty="0"/>
          </a:p>
          <a:p>
            <a:pPr marL="0" indent="0">
              <a:buNone/>
            </a:pPr>
            <a:r>
              <a:rPr lang="en-US" dirty="0" smtClean="0"/>
              <a:t>After identifying, selecting and </a:t>
            </a:r>
            <a:r>
              <a:rPr lang="en-US" dirty="0" err="1" smtClean="0"/>
              <a:t>analysing</a:t>
            </a:r>
            <a:r>
              <a:rPr lang="en-US" dirty="0" smtClean="0"/>
              <a:t>  the problem, the next major thing in a research is "statement of the problem "</a:t>
            </a:r>
          </a:p>
          <a:p>
            <a:pPr marL="0" indent="0">
              <a:buNone/>
            </a:pPr>
            <a:endParaRPr lang="en-US" dirty="0"/>
          </a:p>
        </p:txBody>
      </p:sp>
    </p:spTree>
    <p:extLst>
      <p:ext uri="{BB962C8B-B14F-4D97-AF65-F5344CB8AC3E}">
        <p14:creationId xmlns:p14="http://schemas.microsoft.com/office/powerpoint/2010/main" val="690763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research [10 Hours]</a:t>
            </a:r>
            <a:endParaRPr lang="en-US" dirty="0"/>
          </a:p>
        </p:txBody>
      </p:sp>
      <p:sp>
        <p:nvSpPr>
          <p:cNvPr id="3" name="Content Placeholder 2"/>
          <p:cNvSpPr>
            <a:spLocks noGrp="1"/>
          </p:cNvSpPr>
          <p:nvPr>
            <p:ph idx="1"/>
          </p:nvPr>
        </p:nvSpPr>
        <p:spPr/>
        <p:txBody>
          <a:bodyPr/>
          <a:lstStyle/>
          <a:p>
            <a:r>
              <a:rPr lang="en-US" dirty="0" smtClean="0"/>
              <a:t>Defination </a:t>
            </a:r>
          </a:p>
          <a:p>
            <a:r>
              <a:rPr lang="en-US" dirty="0" smtClean="0"/>
              <a:t>Concepts</a:t>
            </a:r>
          </a:p>
          <a:p>
            <a:r>
              <a:rPr lang="en-US" dirty="0" smtClean="0"/>
              <a:t>Purpose</a:t>
            </a:r>
          </a:p>
          <a:p>
            <a:r>
              <a:rPr lang="en-US" dirty="0" smtClean="0"/>
              <a:t>Objectives</a:t>
            </a:r>
          </a:p>
          <a:p>
            <a:r>
              <a:rPr lang="en-US" dirty="0" smtClean="0"/>
              <a:t>Importance</a:t>
            </a:r>
          </a:p>
          <a:p>
            <a:r>
              <a:rPr lang="en-US" dirty="0" smtClean="0"/>
              <a:t>Scope</a:t>
            </a:r>
          </a:p>
          <a:p>
            <a:r>
              <a:rPr lang="en-US" dirty="0" smtClean="0"/>
              <a:t>Types </a:t>
            </a:r>
          </a:p>
          <a:p>
            <a:r>
              <a:rPr lang="en-US" dirty="0" smtClean="0"/>
              <a:t>Characteristics </a:t>
            </a:r>
            <a:endParaRPr lang="en-US" dirty="0"/>
          </a:p>
        </p:txBody>
      </p:sp>
    </p:spTree>
    <p:extLst>
      <p:ext uri="{BB962C8B-B14F-4D97-AF65-F5344CB8AC3E}">
        <p14:creationId xmlns:p14="http://schemas.microsoft.com/office/powerpoint/2010/main" val="523393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it is important to state and define the statement of the problem </a:t>
            </a:r>
            <a:endParaRPr lang="en-US" dirty="0"/>
          </a:p>
        </p:txBody>
      </p:sp>
      <p:sp>
        <p:nvSpPr>
          <p:cNvPr id="3" name="Content Placeholder 2"/>
          <p:cNvSpPr>
            <a:spLocks noGrp="1"/>
          </p:cNvSpPr>
          <p:nvPr>
            <p:ph idx="1"/>
          </p:nvPr>
        </p:nvSpPr>
        <p:spPr/>
        <p:txBody>
          <a:bodyPr/>
          <a:lstStyle/>
          <a:p>
            <a:r>
              <a:rPr lang="en-US" dirty="0" smtClean="0"/>
              <a:t>Acts as a foundation for further development of the research proposal</a:t>
            </a:r>
          </a:p>
          <a:p>
            <a:r>
              <a:rPr lang="en-US" dirty="0" smtClean="0"/>
              <a:t>Makes it easier to find information and reports of similar studies from which your own study design  can fit</a:t>
            </a:r>
          </a:p>
          <a:p>
            <a:r>
              <a:rPr lang="en-US" dirty="0" smtClean="0"/>
              <a:t>Enablers the researcher to point out why then proposed reuse Rh should be undertaken and what one hopes to achieve </a:t>
            </a:r>
            <a:endParaRPr lang="en-US" dirty="0"/>
          </a:p>
        </p:txBody>
      </p:sp>
    </p:spTree>
    <p:extLst>
      <p:ext uri="{BB962C8B-B14F-4D97-AF65-F5344CB8AC3E}">
        <p14:creationId xmlns:p14="http://schemas.microsoft.com/office/powerpoint/2010/main" val="1866637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99" y="685800"/>
            <a:ext cx="10573951" cy="1401772"/>
          </a:xfrm>
        </p:spPr>
        <p:txBody>
          <a:bodyPr/>
          <a:lstStyle/>
          <a:p>
            <a:r>
              <a:rPr lang="en-US" dirty="0" smtClean="0"/>
              <a:t>Points that need to be considered for justifying the selected </a:t>
            </a:r>
            <a:r>
              <a:rPr lang="en-US" smtClean="0"/>
              <a:t>research problems</a:t>
            </a:r>
            <a:endParaRPr lang="en-US"/>
          </a:p>
        </p:txBody>
      </p:sp>
      <p:sp>
        <p:nvSpPr>
          <p:cNvPr id="3" name="Content Placeholder 2"/>
          <p:cNvSpPr>
            <a:spLocks noGrp="1"/>
          </p:cNvSpPr>
          <p:nvPr>
            <p:ph idx="1"/>
          </p:nvPr>
        </p:nvSpPr>
        <p:spPr>
          <a:xfrm>
            <a:off x="1371600" y="2286000"/>
            <a:ext cx="10385490" cy="3570799"/>
          </a:xfrm>
        </p:spPr>
        <p:txBody>
          <a:bodyPr/>
          <a:lstStyle/>
          <a:p>
            <a:r>
              <a:rPr lang="en-US" dirty="0" smtClean="0"/>
              <a:t>Being current and existing problem which needs solution </a:t>
            </a:r>
          </a:p>
          <a:p>
            <a:r>
              <a:rPr lang="en-US" dirty="0" smtClean="0"/>
              <a:t>Being widely spread problem affecting a target population </a:t>
            </a:r>
          </a:p>
          <a:p>
            <a:r>
              <a:rPr lang="en-US" dirty="0" smtClean="0"/>
              <a:t>Being a problem which concerns then planners, policy makers and the communities at large.</a:t>
            </a:r>
            <a:endParaRPr lang="en-US" dirty="0"/>
          </a:p>
        </p:txBody>
      </p:sp>
    </p:spTree>
    <p:extLst>
      <p:ext uri="{BB962C8B-B14F-4D97-AF65-F5344CB8AC3E}">
        <p14:creationId xmlns:p14="http://schemas.microsoft.com/office/powerpoint/2010/main" val="1530020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Literature review </a:t>
            </a:r>
            <a:endParaRPr lang="en-US"/>
          </a:p>
        </p:txBody>
      </p:sp>
      <p:sp>
        <p:nvSpPr>
          <p:cNvPr id="3" name="Content Placeholder 2"/>
          <p:cNvSpPr>
            <a:spLocks noGrp="1"/>
          </p:cNvSpPr>
          <p:nvPr>
            <p:ph idx="1"/>
          </p:nvPr>
        </p:nvSpPr>
        <p:spPr/>
        <p:txBody>
          <a:bodyPr/>
          <a:lstStyle/>
          <a:p>
            <a:r>
              <a:rPr lang="en-US" dirty="0" smtClean="0"/>
              <a:t>One of the essential preliminary tasks when you undertake a research study is to go through the existing literature in order to acquaint yourself with the available body of knowledge in your area of interest.</a:t>
            </a:r>
          </a:p>
          <a:p>
            <a:r>
              <a:rPr lang="en-US" dirty="0" smtClean="0"/>
              <a:t>The literature review is an integral part of the entire research process and makes a valuable contribution to almost every operational step.</a:t>
            </a:r>
          </a:p>
          <a:p>
            <a:r>
              <a:rPr lang="en-US" dirty="0" smtClean="0"/>
              <a:t>It has value even before one start to do research, for it helps one to establish theoretical  roots of the study. It helps one to </a:t>
            </a:r>
            <a:r>
              <a:rPr lang="en-US" dirty="0" err="1" smtClean="0"/>
              <a:t>intergrate</a:t>
            </a:r>
            <a:r>
              <a:rPr lang="en-US" dirty="0" smtClean="0"/>
              <a:t> and  consolidate as well as compare ones findings </a:t>
            </a:r>
            <a:endParaRPr lang="en-US" dirty="0"/>
          </a:p>
        </p:txBody>
      </p:sp>
    </p:spTree>
    <p:extLst>
      <p:ext uri="{BB962C8B-B14F-4D97-AF65-F5344CB8AC3E}">
        <p14:creationId xmlns:p14="http://schemas.microsoft.com/office/powerpoint/2010/main" val="1500216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literature review</a:t>
            </a:r>
            <a:endParaRPr lang="en-US" dirty="0"/>
          </a:p>
        </p:txBody>
      </p:sp>
      <p:sp>
        <p:nvSpPr>
          <p:cNvPr id="3" name="Content Placeholder 2"/>
          <p:cNvSpPr>
            <a:spLocks noGrp="1"/>
          </p:cNvSpPr>
          <p:nvPr>
            <p:ph idx="1"/>
          </p:nvPr>
        </p:nvSpPr>
        <p:spPr>
          <a:xfrm>
            <a:off x="1371599" y="1884615"/>
            <a:ext cx="10341999" cy="4247628"/>
          </a:xfrm>
        </p:spPr>
        <p:txBody>
          <a:bodyPr/>
          <a:lstStyle/>
          <a:p>
            <a:pPr marL="514350" indent="-514350">
              <a:buFont typeface="+mj-lt"/>
              <a:buAutoNum type="romanLcPeriod"/>
            </a:pPr>
            <a:r>
              <a:rPr lang="en-US" dirty="0" smtClean="0"/>
              <a:t>It provides a theoretical background to your study</a:t>
            </a:r>
          </a:p>
          <a:p>
            <a:pPr marL="514350" indent="-514350">
              <a:buFont typeface="+mj-lt"/>
              <a:buAutoNum type="romanLcPeriod"/>
            </a:pPr>
            <a:r>
              <a:rPr lang="en-US" dirty="0" smtClean="0"/>
              <a:t>It reviews the means by which you establish the links between what you are proposing to examine and what has already been studied</a:t>
            </a:r>
            <a:r>
              <a:rPr lang="is-IS" dirty="0" smtClean="0"/>
              <a:t>…</a:t>
            </a:r>
            <a:r>
              <a:rPr lang="en-US" dirty="0" smtClean="0"/>
              <a:t>i.e. Refine ones research methodology </a:t>
            </a:r>
          </a:p>
          <a:p>
            <a:pPr marL="514350" indent="-514350">
              <a:buFont typeface="+mj-lt"/>
              <a:buAutoNum type="romanLcPeriod"/>
            </a:pPr>
            <a:r>
              <a:rPr lang="en-US" dirty="0" smtClean="0"/>
              <a:t>Throughout the literature review, you are able to show how your findings have contributed to the existing body of knowledge in your profession</a:t>
            </a:r>
          </a:p>
          <a:p>
            <a:pPr marL="514350" indent="-514350">
              <a:buFont typeface="+mj-lt"/>
              <a:buAutoNum type="romanLcPeriod"/>
            </a:pPr>
            <a:r>
              <a:rPr lang="en-US" dirty="0" smtClean="0"/>
              <a:t>It enables you to contextualize your findings</a:t>
            </a:r>
          </a:p>
          <a:p>
            <a:pPr marL="514350" indent="-514350">
              <a:buFont typeface="+mj-lt"/>
              <a:buAutoNum type="romanLcPeriod"/>
            </a:pPr>
            <a:r>
              <a:rPr lang="en-US" dirty="0" smtClean="0"/>
              <a:t>It helps to bring clarity and focus to your research problems</a:t>
            </a:r>
          </a:p>
          <a:p>
            <a:pPr marL="514350" indent="-514350">
              <a:buFont typeface="+mj-lt"/>
              <a:buAutoNum type="romanLcPeriod"/>
            </a:pPr>
            <a:r>
              <a:rPr lang="en-US" dirty="0" smtClean="0"/>
              <a:t>Improve methodology  by finding out what methods have been used to answer a research question.</a:t>
            </a:r>
          </a:p>
          <a:p>
            <a:pPr marL="514350" indent="-514350">
              <a:buFont typeface="+mj-lt"/>
              <a:buAutoNum type="romanLcPeriod"/>
            </a:pPr>
            <a:r>
              <a:rPr lang="en-US" dirty="0" smtClean="0"/>
              <a:t>Broaden your knowledge base in your research area.</a:t>
            </a:r>
            <a:endParaRPr lang="en-US" dirty="0"/>
          </a:p>
        </p:txBody>
      </p:sp>
    </p:spTree>
    <p:extLst>
      <p:ext uri="{BB962C8B-B14F-4D97-AF65-F5344CB8AC3E}">
        <p14:creationId xmlns:p14="http://schemas.microsoft.com/office/powerpoint/2010/main" val="819370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conduct a literature review </a:t>
            </a:r>
            <a:endParaRPr lang="en-US" dirty="0"/>
          </a:p>
        </p:txBody>
      </p:sp>
      <p:sp>
        <p:nvSpPr>
          <p:cNvPr id="3" name="Content Placeholder 2"/>
          <p:cNvSpPr>
            <a:spLocks noGrp="1"/>
          </p:cNvSpPr>
          <p:nvPr>
            <p:ph idx="1"/>
          </p:nvPr>
        </p:nvSpPr>
        <p:spPr/>
        <p:txBody>
          <a:bodyPr/>
          <a:lstStyle/>
          <a:p>
            <a:r>
              <a:rPr lang="en-US" dirty="0" smtClean="0"/>
              <a:t>Search for existing literature: books and journals</a:t>
            </a:r>
          </a:p>
          <a:p>
            <a:r>
              <a:rPr lang="en-US" dirty="0" smtClean="0"/>
              <a:t>Develop a theoretical frame work</a:t>
            </a:r>
          </a:p>
          <a:p>
            <a:r>
              <a:rPr lang="en-US" dirty="0" smtClean="0"/>
              <a:t>Opinions</a:t>
            </a:r>
          </a:p>
          <a:p>
            <a:r>
              <a:rPr lang="en-US" dirty="0" smtClean="0"/>
              <a:t>Computer based literature searches  as midline</a:t>
            </a:r>
          </a:p>
          <a:p>
            <a:r>
              <a:rPr lang="en-US" dirty="0" smtClean="0"/>
              <a:t>Unpublished documents </a:t>
            </a:r>
          </a:p>
          <a:p>
            <a:r>
              <a:rPr lang="en-US" dirty="0" smtClean="0"/>
              <a:t>Cards from library </a:t>
            </a:r>
            <a:endParaRPr lang="en-US" dirty="0"/>
          </a:p>
        </p:txBody>
      </p:sp>
    </p:spTree>
    <p:extLst>
      <p:ext uri="{BB962C8B-B14F-4D97-AF65-F5344CB8AC3E}">
        <p14:creationId xmlns:p14="http://schemas.microsoft.com/office/powerpoint/2010/main" val="251207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OBJECTIVES</a:t>
            </a:r>
            <a:endParaRPr lang="en-US" dirty="0"/>
          </a:p>
        </p:txBody>
      </p:sp>
      <p:sp>
        <p:nvSpPr>
          <p:cNvPr id="3" name="Content Placeholder 2"/>
          <p:cNvSpPr>
            <a:spLocks noGrp="1"/>
          </p:cNvSpPr>
          <p:nvPr>
            <p:ph idx="1"/>
          </p:nvPr>
        </p:nvSpPr>
        <p:spPr/>
        <p:txBody>
          <a:bodyPr/>
          <a:lstStyle/>
          <a:p>
            <a:r>
              <a:rPr lang="en-US" dirty="0" smtClean="0"/>
              <a:t>Having chosen what tomatoey and knowing why one is conducting the study, the investigator can now formulate his study objectives .</a:t>
            </a:r>
          </a:p>
          <a:p>
            <a:r>
              <a:rPr lang="en-US" dirty="0" smtClean="0"/>
              <a:t>Not that the objectives should be closely related to the statement of the problem</a:t>
            </a:r>
          </a:p>
          <a:p>
            <a:r>
              <a:rPr lang="en-US" dirty="0" smtClean="0"/>
              <a:t>Definitions:</a:t>
            </a:r>
          </a:p>
          <a:p>
            <a:pPr>
              <a:buFont typeface="Wingdings" charset="2"/>
              <a:buChar char="Ø"/>
            </a:pPr>
            <a:r>
              <a:rPr lang="en-US" b="1" dirty="0" smtClean="0"/>
              <a:t>General objectives : aim of the study in general terms</a:t>
            </a:r>
          </a:p>
          <a:p>
            <a:pPr>
              <a:buFont typeface="Wingdings" charset="2"/>
              <a:buChar char="Ø"/>
            </a:pPr>
            <a:r>
              <a:rPr lang="en-US" b="1" dirty="0" smtClean="0"/>
              <a:t>Specific objectives : Measurable statements on the specific questions to be answered</a:t>
            </a:r>
            <a:r>
              <a:rPr lang="en-US" dirty="0" smtClean="0"/>
              <a:t>. Unlike the General objectives,mother specific objectives  are specific and related to the research problem situation.</a:t>
            </a:r>
          </a:p>
          <a:p>
            <a:pPr>
              <a:buFont typeface="Wingdings" charset="2"/>
              <a:buChar char="Ø"/>
            </a:pPr>
            <a:r>
              <a:rPr lang="en-US" b="1" dirty="0" smtClean="0"/>
              <a:t>Use the word to find out or to examine, to establish, to calculate, to verify, or to compare</a:t>
            </a:r>
            <a:endParaRPr lang="en-US" b="1" dirty="0"/>
          </a:p>
        </p:txBody>
      </p:sp>
    </p:spTree>
    <p:extLst>
      <p:ext uri="{BB962C8B-B14F-4D97-AF65-F5344CB8AC3E}">
        <p14:creationId xmlns:p14="http://schemas.microsoft.com/office/powerpoint/2010/main" val="986765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objectives must be SMART</a:t>
            </a:r>
            <a:endParaRPr lang="en-US" dirty="0"/>
          </a:p>
        </p:txBody>
      </p:sp>
      <p:sp>
        <p:nvSpPr>
          <p:cNvPr id="3" name="Content Placeholder 2"/>
          <p:cNvSpPr>
            <a:spLocks noGrp="1"/>
          </p:cNvSpPr>
          <p:nvPr>
            <p:ph idx="1"/>
          </p:nvPr>
        </p:nvSpPr>
        <p:spPr/>
        <p:txBody>
          <a:bodyPr/>
          <a:lstStyle/>
          <a:p>
            <a:r>
              <a:rPr lang="en-US" dirty="0" smtClean="0"/>
              <a:t>Specific</a:t>
            </a:r>
          </a:p>
          <a:p>
            <a:r>
              <a:rPr lang="en-US" dirty="0" smtClean="0"/>
              <a:t>Measurable </a:t>
            </a:r>
          </a:p>
          <a:p>
            <a:r>
              <a:rPr lang="en-US" dirty="0" smtClean="0"/>
              <a:t>Attainable </a:t>
            </a:r>
          </a:p>
          <a:p>
            <a:r>
              <a:rPr lang="en-US" dirty="0" smtClean="0"/>
              <a:t>Reasonable </a:t>
            </a:r>
          </a:p>
          <a:p>
            <a:r>
              <a:rPr lang="en-US" dirty="0" smtClean="0"/>
              <a:t>Timely</a:t>
            </a:r>
            <a:endParaRPr lang="en-US" dirty="0"/>
          </a:p>
        </p:txBody>
      </p:sp>
    </p:spTree>
    <p:extLst>
      <p:ext uri="{BB962C8B-B14F-4D97-AF65-F5344CB8AC3E}">
        <p14:creationId xmlns:p14="http://schemas.microsoft.com/office/powerpoint/2010/main" val="361784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Research objectives can be stated as</a:t>
            </a:r>
            <a:endParaRPr lang="en-US"/>
          </a:p>
        </p:txBody>
      </p:sp>
      <p:sp>
        <p:nvSpPr>
          <p:cNvPr id="3" name="Content Placeholder 2"/>
          <p:cNvSpPr>
            <a:spLocks noGrp="1"/>
          </p:cNvSpPr>
          <p:nvPr>
            <p:ph idx="1"/>
          </p:nvPr>
        </p:nvSpPr>
        <p:spPr/>
        <p:txBody>
          <a:bodyPr/>
          <a:lstStyle/>
          <a:p>
            <a:r>
              <a:rPr lang="en-US" b="1" dirty="0" smtClean="0"/>
              <a:t>Question</a:t>
            </a:r>
            <a:r>
              <a:rPr lang="en-US" dirty="0" smtClean="0"/>
              <a:t>: The objective of the study is to answer the following questions </a:t>
            </a:r>
          </a:p>
          <a:p>
            <a:r>
              <a:rPr lang="en-US" b="1" dirty="0" smtClean="0"/>
              <a:t>Positive sentence</a:t>
            </a:r>
            <a:r>
              <a:rPr lang="en-US" dirty="0" smtClean="0"/>
              <a:t>: the objectives of this study are timing out , to establish, to,determine.</a:t>
            </a:r>
          </a:p>
          <a:p>
            <a:r>
              <a:rPr lang="en-US" b="1" dirty="0" smtClean="0"/>
              <a:t>Hypothesis</a:t>
            </a:r>
            <a:r>
              <a:rPr lang="en-US" dirty="0" smtClean="0"/>
              <a:t>:- the objective of this study is to verify the following hypothesis. A hypothesis is a prediction of a relationship between one or more variables and the problem under study.</a:t>
            </a:r>
          </a:p>
          <a:p>
            <a:r>
              <a:rPr lang="en-US" dirty="0" smtClean="0"/>
              <a:t>Think of: Health of children in rural areas are better of tuna in towns? Or increase in hand washing decreases Diarrhoea </a:t>
            </a:r>
            <a:endParaRPr lang="en-US" dirty="0"/>
          </a:p>
        </p:txBody>
      </p:sp>
    </p:spTree>
    <p:extLst>
      <p:ext uri="{BB962C8B-B14F-4D97-AF65-F5344CB8AC3E}">
        <p14:creationId xmlns:p14="http://schemas.microsoft.com/office/powerpoint/2010/main" val="1933596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sp>
        <p:nvSpPr>
          <p:cNvPr id="3" name="Content Placeholder 2"/>
          <p:cNvSpPr>
            <a:spLocks noGrp="1"/>
          </p:cNvSpPr>
          <p:nvPr>
            <p:ph idx="1"/>
          </p:nvPr>
        </p:nvSpPr>
        <p:spPr/>
        <p:txBody>
          <a:bodyPr/>
          <a:lstStyle/>
          <a:p>
            <a:pPr marL="0" indent="0">
              <a:buNone/>
            </a:pPr>
            <a:r>
              <a:rPr lang="en-US" dirty="0" smtClean="0"/>
              <a:t>We have dealt with identification,,selection, analysis and statement of the problem . We have also looked at the importance of literature review and formulation of study objectives </a:t>
            </a:r>
          </a:p>
          <a:p>
            <a:pPr marL="0" indent="0">
              <a:buNone/>
            </a:pPr>
            <a:r>
              <a:rPr lang="en-US" dirty="0" smtClean="0"/>
              <a:t>Now we must decide exactly how we are going to achieve our stated objectives. That is what data do we need to shed light on the problem we have selected and how are we going to collect and process these data. </a:t>
            </a:r>
            <a:endParaRPr lang="en-US" dirty="0"/>
          </a:p>
        </p:txBody>
      </p:sp>
    </p:spTree>
    <p:extLst>
      <p:ext uri="{BB962C8B-B14F-4D97-AF65-F5344CB8AC3E}">
        <p14:creationId xmlns:p14="http://schemas.microsoft.com/office/powerpoint/2010/main" val="1384662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133" y="192901"/>
            <a:ext cx="9601200" cy="763903"/>
          </a:xfrm>
        </p:spPr>
        <p:txBody>
          <a:bodyPr/>
          <a:lstStyle/>
          <a:p>
            <a:r>
              <a:rPr lang="en-US" smtClean="0"/>
              <a:t>Study design :</a:t>
            </a:r>
            <a:endParaRPr lang="en-US" dirty="0"/>
          </a:p>
        </p:txBody>
      </p:sp>
      <p:sp>
        <p:nvSpPr>
          <p:cNvPr id="3" name="Content Placeholder 2"/>
          <p:cNvSpPr>
            <a:spLocks noGrp="1"/>
          </p:cNvSpPr>
          <p:nvPr>
            <p:ph idx="1"/>
          </p:nvPr>
        </p:nvSpPr>
        <p:spPr>
          <a:xfrm>
            <a:off x="1052665" y="1082747"/>
            <a:ext cx="10892885" cy="5469910"/>
          </a:xfrm>
        </p:spPr>
        <p:txBody>
          <a:bodyPr/>
          <a:lstStyle/>
          <a:p>
            <a:r>
              <a:rPr lang="en-US" dirty="0" smtClean="0"/>
              <a:t>Study design is the process that guides researchers on how to collect, analyze and interpret observations.</a:t>
            </a:r>
          </a:p>
          <a:p>
            <a:r>
              <a:rPr lang="en-US" dirty="0" smtClean="0"/>
              <a:t>Are classified into:</a:t>
            </a:r>
          </a:p>
          <a:p>
            <a:pPr marL="514350" indent="-514350">
              <a:buFont typeface="+mj-lt"/>
              <a:buAutoNum type="romanLcPeriod"/>
            </a:pPr>
            <a:r>
              <a:rPr lang="en-US" b="1" dirty="0" smtClean="0"/>
              <a:t>Observational</a:t>
            </a:r>
            <a:r>
              <a:rPr lang="en-US" dirty="0" smtClean="0"/>
              <a:t> or non- interventional studies: The researcher just observes and analyses researchable objects or situations and does not intervene.</a:t>
            </a:r>
          </a:p>
          <a:p>
            <a:pPr marL="514350" indent="-514350">
              <a:buFont typeface="+mj-lt"/>
              <a:buAutoNum type="romanLcPeriod"/>
            </a:pPr>
            <a:r>
              <a:rPr lang="en-US" b="1" dirty="0" smtClean="0"/>
              <a:t>Interventional</a:t>
            </a:r>
            <a:r>
              <a:rPr lang="en-US" dirty="0" smtClean="0"/>
              <a:t> studies: In which the researcher manipulates objects or situations and measures the outcome of his manipulation </a:t>
            </a:r>
          </a:p>
          <a:p>
            <a:pPr>
              <a:buFont typeface="Wingdings" charset="2"/>
              <a:buChar char="§"/>
            </a:pPr>
            <a:r>
              <a:rPr lang="en-US" dirty="0" smtClean="0"/>
              <a:t>Study designers can further be categorized into:</a:t>
            </a:r>
          </a:p>
          <a:p>
            <a:pPr marL="457200" indent="-457200">
              <a:buFont typeface="+mj-lt"/>
              <a:buAutoNum type="alphaLcPeriod"/>
            </a:pPr>
            <a:r>
              <a:rPr lang="en-US" dirty="0" smtClean="0"/>
              <a:t>Exploratory</a:t>
            </a:r>
          </a:p>
          <a:p>
            <a:pPr marL="457200" indent="-457200">
              <a:buFont typeface="+mj-lt"/>
              <a:buAutoNum type="alphaLcPeriod"/>
            </a:pPr>
            <a:r>
              <a:rPr lang="en-US" dirty="0" smtClean="0"/>
              <a:t>Descriptive</a:t>
            </a:r>
          </a:p>
          <a:p>
            <a:pPr marL="457200" indent="-457200">
              <a:buFont typeface="+mj-lt"/>
              <a:buAutoNum type="alphaLcPeriod"/>
            </a:pPr>
            <a:r>
              <a:rPr lang="en-US" dirty="0" smtClean="0"/>
              <a:t>analytical </a:t>
            </a:r>
          </a:p>
        </p:txBody>
      </p:sp>
    </p:spTree>
    <p:extLst>
      <p:ext uri="{BB962C8B-B14F-4D97-AF65-F5344CB8AC3E}">
        <p14:creationId xmlns:p14="http://schemas.microsoft.com/office/powerpoint/2010/main" val="678999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t>
            </a:r>
            <a:endParaRPr lang="en-US" dirty="0"/>
          </a:p>
        </p:txBody>
      </p:sp>
      <p:sp>
        <p:nvSpPr>
          <p:cNvPr id="3" name="Content Placeholder 2"/>
          <p:cNvSpPr>
            <a:spLocks noGrp="1"/>
          </p:cNvSpPr>
          <p:nvPr>
            <p:ph idx="1"/>
          </p:nvPr>
        </p:nvSpPr>
        <p:spPr/>
        <p:txBody>
          <a:bodyPr/>
          <a:lstStyle/>
          <a:p>
            <a:r>
              <a:rPr lang="en-US" dirty="0" smtClean="0"/>
              <a:t>Is the creation of new knowledge and / or the use of existing knowledge in a new and creative way so as to generate new concepts, methodologies and understanding.</a:t>
            </a:r>
          </a:p>
          <a:p>
            <a:endParaRPr lang="en-US" dirty="0"/>
          </a:p>
        </p:txBody>
      </p:sp>
    </p:spTree>
    <p:extLst>
      <p:ext uri="{BB962C8B-B14F-4D97-AF65-F5344CB8AC3E}">
        <p14:creationId xmlns:p14="http://schemas.microsoft.com/office/powerpoint/2010/main" val="1402561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designs</a:t>
            </a:r>
            <a:r>
              <a:rPr lang="is-IS" dirty="0" smtClean="0"/>
              <a:t>…</a:t>
            </a:r>
            <a:r>
              <a:rPr lang="en-US" dirty="0" smtClean="0"/>
              <a:t>..con't (components)</a:t>
            </a:r>
            <a:endParaRPr lang="en-US" dirty="0"/>
          </a:p>
        </p:txBody>
      </p:sp>
      <p:sp>
        <p:nvSpPr>
          <p:cNvPr id="3" name="Content Placeholder 2"/>
          <p:cNvSpPr>
            <a:spLocks noGrp="1"/>
          </p:cNvSpPr>
          <p:nvPr>
            <p:ph idx="1"/>
          </p:nvPr>
        </p:nvSpPr>
        <p:spPr>
          <a:xfrm>
            <a:off x="1371599" y="2286000"/>
            <a:ext cx="10341999" cy="4121686"/>
          </a:xfrm>
        </p:spPr>
        <p:txBody>
          <a:bodyPr/>
          <a:lstStyle/>
          <a:p>
            <a:pPr marL="514350" indent="-514350">
              <a:buFont typeface="+mj-lt"/>
              <a:buAutoNum type="romanLcPeriod"/>
            </a:pPr>
            <a:r>
              <a:rPr lang="en-US" dirty="0" smtClean="0"/>
              <a:t>Exploratory studies: are for small scale study of relatively short duration-doing interview </a:t>
            </a:r>
          </a:p>
          <a:p>
            <a:pPr marL="514350" indent="-514350">
              <a:buFont typeface="+mj-lt"/>
              <a:buAutoNum type="romanLcPeriod"/>
            </a:pPr>
            <a:r>
              <a:rPr lang="en-US" dirty="0" smtClean="0"/>
              <a:t>Descriptive studies:  Describe patterns of disease occurrence and other related condition by </a:t>
            </a:r>
            <a:r>
              <a:rPr lang="en-US" b="1" dirty="0" smtClean="0"/>
              <a:t>person place and time</a:t>
            </a:r>
          </a:p>
          <a:p>
            <a:pPr marL="0" indent="0">
              <a:buNone/>
            </a:pPr>
            <a:r>
              <a:rPr lang="en-US" dirty="0" smtClean="0"/>
              <a:t>Types of descriptive study: </a:t>
            </a:r>
            <a:r>
              <a:rPr lang="en-US" b="1" dirty="0" smtClean="0"/>
              <a:t>case reports,case series</a:t>
            </a:r>
            <a:r>
              <a:rPr lang="en-US" dirty="0" smtClean="0"/>
              <a:t> reports, </a:t>
            </a:r>
            <a:r>
              <a:rPr lang="en-US" b="1" dirty="0" smtClean="0"/>
              <a:t>ecological,studies</a:t>
            </a:r>
            <a:r>
              <a:rPr lang="en-US" dirty="0" smtClean="0"/>
              <a:t> where data from the whole population are used to compare disease frequencies between different groups, </a:t>
            </a:r>
            <a:r>
              <a:rPr lang="en-US" b="1" dirty="0" smtClean="0"/>
              <a:t>cross sectional studies , </a:t>
            </a:r>
            <a:r>
              <a:rPr lang="en-US" dirty="0" smtClean="0"/>
              <a:t>which provide information concerning the situation at a given time. New data must be collects</a:t>
            </a:r>
          </a:p>
          <a:p>
            <a:pPr marL="0" indent="0">
              <a:buNone/>
            </a:pPr>
            <a:r>
              <a:rPr lang="en-US" dirty="0" smtClean="0"/>
              <a:t>III. ANALYTICAL STUDIES:  are used to test hypothesis concerning the relationship between a suspected risk factor and an outcome and to measure the magnitude of the association and its statistical significance </a:t>
            </a:r>
            <a:endParaRPr lang="en-US" dirty="0"/>
          </a:p>
        </p:txBody>
      </p:sp>
    </p:spTree>
    <p:extLst>
      <p:ext uri="{BB962C8B-B14F-4D97-AF65-F5344CB8AC3E}">
        <p14:creationId xmlns:p14="http://schemas.microsoft.com/office/powerpoint/2010/main" val="323889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49410"/>
            <a:ext cx="9601200" cy="691418"/>
          </a:xfrm>
        </p:spPr>
        <p:txBody>
          <a:bodyPr/>
          <a:lstStyle/>
          <a:p>
            <a:r>
              <a:rPr lang="en-US" smtClean="0"/>
              <a:t>Interventional studies</a:t>
            </a:r>
            <a:endParaRPr lang="en-US"/>
          </a:p>
        </p:txBody>
      </p:sp>
      <p:sp>
        <p:nvSpPr>
          <p:cNvPr id="3" name="Content Placeholder 2"/>
          <p:cNvSpPr>
            <a:spLocks noGrp="1"/>
          </p:cNvSpPr>
          <p:nvPr>
            <p:ph idx="1"/>
          </p:nvPr>
        </p:nvSpPr>
        <p:spPr>
          <a:xfrm>
            <a:off x="1081658" y="840827"/>
            <a:ext cx="10791407" cy="5581355"/>
          </a:xfrm>
        </p:spPr>
        <p:txBody>
          <a:bodyPr/>
          <a:lstStyle/>
          <a:p>
            <a:r>
              <a:rPr lang="en-US" dirty="0" smtClean="0"/>
              <a:t>In interventional studies, the researcher manipulates a situation and measures the effects of this manipulation.</a:t>
            </a:r>
          </a:p>
          <a:p>
            <a:r>
              <a:rPr lang="en-US" dirty="0" smtClean="0"/>
              <a:t>Usually but not always, two groups are compared. One in which intervention takes place like being given a drug and other group of which they are provided with placebo </a:t>
            </a:r>
          </a:p>
          <a:p>
            <a:r>
              <a:rPr lang="en-US" dirty="0" smtClean="0"/>
              <a:t>They are categorized into :</a:t>
            </a:r>
          </a:p>
          <a:p>
            <a:pPr marL="514350" indent="-514350">
              <a:buFont typeface="+mj-lt"/>
              <a:buAutoNum type="romanLcPeriod"/>
            </a:pPr>
            <a:r>
              <a:rPr lang="en-US" dirty="0" smtClean="0"/>
              <a:t>Experimental studies: randomly assigned </a:t>
            </a:r>
          </a:p>
          <a:p>
            <a:pPr marL="514350" indent="-514350">
              <a:buFont typeface="+mj-lt"/>
              <a:buAutoNum type="romanLcPeriod"/>
            </a:pPr>
            <a:r>
              <a:rPr lang="en-US" dirty="0" smtClean="0"/>
              <a:t>Quasi- experimental studies: not randomly assigned the </a:t>
            </a:r>
          </a:p>
          <a:p>
            <a:pPr marL="0" indent="0">
              <a:buNone/>
            </a:pPr>
            <a:r>
              <a:rPr lang="en-US" dirty="0" smtClean="0"/>
              <a:t>Other categories include:</a:t>
            </a:r>
          </a:p>
          <a:p>
            <a:pPr marL="514350" indent="-514350">
              <a:buFont typeface="+mj-lt"/>
              <a:buAutoNum type="romanLcPeriod"/>
            </a:pPr>
            <a:r>
              <a:rPr lang="en-US" dirty="0" smtClean="0"/>
              <a:t>Therapeutic</a:t>
            </a:r>
          </a:p>
          <a:p>
            <a:pPr marL="514350" indent="-514350">
              <a:buFont typeface="+mj-lt"/>
              <a:buAutoNum type="romanLcPeriod"/>
            </a:pPr>
            <a:r>
              <a:rPr lang="en-US" dirty="0" smtClean="0"/>
              <a:t>Preventive</a:t>
            </a:r>
          </a:p>
        </p:txBody>
      </p:sp>
    </p:spTree>
    <p:extLst>
      <p:ext uri="{BB962C8B-B14F-4D97-AF65-F5344CB8AC3E}">
        <p14:creationId xmlns:p14="http://schemas.microsoft.com/office/powerpoint/2010/main" val="1140154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AREA OR POPULATION </a:t>
            </a:r>
            <a:endParaRPr lang="en-US" dirty="0"/>
          </a:p>
        </p:txBody>
      </p:sp>
      <p:sp>
        <p:nvSpPr>
          <p:cNvPr id="3" name="Content Placeholder 2"/>
          <p:cNvSpPr>
            <a:spLocks noGrp="1"/>
          </p:cNvSpPr>
          <p:nvPr>
            <p:ph idx="1"/>
          </p:nvPr>
        </p:nvSpPr>
        <p:spPr/>
        <p:txBody>
          <a:bodyPr/>
          <a:lstStyle/>
          <a:p>
            <a:r>
              <a:rPr lang="en-US" dirty="0" smtClean="0"/>
              <a:t>The researcher should plan when to undertake his research and study population. The individual persons and house holds to be investigated.</a:t>
            </a:r>
          </a:p>
          <a:p>
            <a:r>
              <a:rPr lang="en-US" dirty="0" smtClean="0"/>
              <a:t>The population undersigned should be deveined in terms of place,Maine, and relevant criteria</a:t>
            </a:r>
            <a:endParaRPr lang="en-US" dirty="0"/>
          </a:p>
        </p:txBody>
      </p:sp>
    </p:spTree>
    <p:extLst>
      <p:ext uri="{BB962C8B-B14F-4D97-AF65-F5344CB8AC3E}">
        <p14:creationId xmlns:p14="http://schemas.microsoft.com/office/powerpoint/2010/main" val="167508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Sampling </a:t>
            </a:r>
            <a:endParaRPr lang="en-US"/>
          </a:p>
        </p:txBody>
      </p:sp>
      <p:sp>
        <p:nvSpPr>
          <p:cNvPr id="3" name="Content Placeholder 2"/>
          <p:cNvSpPr>
            <a:spLocks noGrp="1"/>
          </p:cNvSpPr>
          <p:nvPr>
            <p:ph idx="1"/>
          </p:nvPr>
        </p:nvSpPr>
        <p:spPr/>
        <p:txBody>
          <a:bodyPr/>
          <a:lstStyle/>
          <a:p>
            <a:r>
              <a:rPr lang="en-US" dirty="0" smtClean="0"/>
              <a:t>Sampling involves the selection of a number of study units from a defined study population. </a:t>
            </a:r>
          </a:p>
          <a:p>
            <a:r>
              <a:rPr lang="en-US" dirty="0" smtClean="0"/>
              <a:t>The population is too large for us to consider collecting information from all its members. </a:t>
            </a:r>
          </a:p>
          <a:p>
            <a:r>
              <a:rPr lang="en-US" dirty="0" smtClean="0"/>
              <a:t>Instead, we select a sample of individuals hoping that the sample is representative of the population </a:t>
            </a:r>
          </a:p>
          <a:p>
            <a:endParaRPr lang="en-US" dirty="0"/>
          </a:p>
        </p:txBody>
      </p:sp>
    </p:spTree>
    <p:extLst>
      <p:ext uri="{BB962C8B-B14F-4D97-AF65-F5344CB8AC3E}">
        <p14:creationId xmlns:p14="http://schemas.microsoft.com/office/powerpoint/2010/main" val="14413898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methods</a:t>
            </a:r>
            <a:endParaRPr lang="en-US" dirty="0"/>
          </a:p>
        </p:txBody>
      </p:sp>
      <p:sp>
        <p:nvSpPr>
          <p:cNvPr id="3" name="Content Placeholder 2"/>
          <p:cNvSpPr>
            <a:spLocks noGrp="1"/>
          </p:cNvSpPr>
          <p:nvPr>
            <p:ph idx="1"/>
          </p:nvPr>
        </p:nvSpPr>
        <p:spPr/>
        <p:txBody>
          <a:bodyPr/>
          <a:lstStyle/>
          <a:p>
            <a:pPr marL="514350" indent="-514350">
              <a:buFont typeface="+mj-lt"/>
              <a:buAutoNum type="romanLcPeriod"/>
            </a:pPr>
            <a:r>
              <a:rPr lang="en-US" dirty="0" smtClean="0"/>
              <a:t>Non- probability sampling: convenience sampling, Quota sampling., purposeful sampling.</a:t>
            </a:r>
          </a:p>
          <a:p>
            <a:pPr marL="514350" indent="-514350">
              <a:buFont typeface="+mj-lt"/>
              <a:buAutoNum type="romanLcPeriod"/>
            </a:pPr>
            <a:r>
              <a:rPr lang="en-US" dirty="0" smtClean="0"/>
              <a:t>Probability sampling: simple random sampling, systematic sampling, steadied sampling, cluster sampling, multi stage sampling</a:t>
            </a:r>
            <a:endParaRPr lang="en-US" dirty="0"/>
          </a:p>
        </p:txBody>
      </p:sp>
    </p:spTree>
    <p:extLst>
      <p:ext uri="{BB962C8B-B14F-4D97-AF65-F5344CB8AC3E}">
        <p14:creationId xmlns:p14="http://schemas.microsoft.com/office/powerpoint/2010/main" val="115515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work and sample size determination</a:t>
            </a:r>
            <a:endParaRPr lang="en-US" dirty="0"/>
          </a:p>
        </p:txBody>
      </p:sp>
      <p:sp>
        <p:nvSpPr>
          <p:cNvPr id="3" name="Content Placeholder 2"/>
          <p:cNvSpPr>
            <a:spLocks noGrp="1"/>
          </p:cNvSpPr>
          <p:nvPr>
            <p:ph idx="1"/>
          </p:nvPr>
        </p:nvSpPr>
        <p:spPr/>
        <p:txBody>
          <a:bodyPr/>
          <a:lstStyle/>
          <a:p>
            <a:r>
              <a:rPr lang="en-US" dirty="0" smtClean="0"/>
              <a:t>In planning any investigation we must decide how many people need to be studied in order to answer the study objectives. </a:t>
            </a:r>
          </a:p>
          <a:p>
            <a:r>
              <a:rPr lang="en-US" dirty="0" smtClean="0"/>
              <a:t>If the study is rooms,all we may fail to detect important effects and if the study is too large, then we may waste resources.</a:t>
            </a:r>
          </a:p>
          <a:p>
            <a:r>
              <a:rPr lang="en-US" dirty="0" smtClean="0"/>
              <a:t>Know the estimate of the key proportion to be studied,degree of accuracy, confidence interval and the size of the population </a:t>
            </a:r>
            <a:endParaRPr lang="en-US" dirty="0"/>
          </a:p>
        </p:txBody>
      </p:sp>
    </p:spTree>
    <p:extLst>
      <p:ext uri="{BB962C8B-B14F-4D97-AF65-F5344CB8AC3E}">
        <p14:creationId xmlns:p14="http://schemas.microsoft.com/office/powerpoint/2010/main" val="1945178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collection</a:t>
            </a:r>
            <a:endParaRPr lang="en-US"/>
          </a:p>
        </p:txBody>
      </p:sp>
      <p:sp>
        <p:nvSpPr>
          <p:cNvPr id="3" name="Content Placeholder 2"/>
          <p:cNvSpPr>
            <a:spLocks noGrp="1"/>
          </p:cNvSpPr>
          <p:nvPr>
            <p:ph idx="1"/>
          </p:nvPr>
        </p:nvSpPr>
        <p:spPr/>
        <p:txBody>
          <a:bodyPr/>
          <a:lstStyle/>
          <a:p>
            <a:r>
              <a:rPr lang="en-US" dirty="0" smtClean="0"/>
              <a:t>Permission to,proceed</a:t>
            </a:r>
          </a:p>
          <a:p>
            <a:r>
              <a:rPr lang="en-US" dirty="0" smtClean="0"/>
              <a:t>Data collection: logistics, quality control as in who to collect the data, how long.time, when,,where and research assistant </a:t>
            </a:r>
          </a:p>
          <a:p>
            <a:r>
              <a:rPr lang="en-US" dirty="0" smtClean="0"/>
              <a:t>Data handling must be confidential</a:t>
            </a:r>
          </a:p>
          <a:p>
            <a:r>
              <a:rPr lang="en-US" dirty="0" smtClean="0"/>
              <a:t>Can be through interviews, questionnaires, focus group discussion, observation,</a:t>
            </a:r>
          </a:p>
        </p:txBody>
      </p:sp>
    </p:spTree>
    <p:extLst>
      <p:ext uri="{BB962C8B-B14F-4D97-AF65-F5344CB8AC3E}">
        <p14:creationId xmlns:p14="http://schemas.microsoft.com/office/powerpoint/2010/main" val="769624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Variables</a:t>
            </a:r>
            <a:endParaRPr lang="en-US" dirty="0"/>
          </a:p>
        </p:txBody>
      </p:sp>
      <p:sp>
        <p:nvSpPr>
          <p:cNvPr id="3" name="Content Placeholder 2"/>
          <p:cNvSpPr>
            <a:spLocks noGrp="1"/>
          </p:cNvSpPr>
          <p:nvPr>
            <p:ph idx="1"/>
          </p:nvPr>
        </p:nvSpPr>
        <p:spPr/>
        <p:txBody>
          <a:bodyPr/>
          <a:lstStyle/>
          <a:p>
            <a:r>
              <a:rPr lang="en-US" dirty="0" smtClean="0"/>
              <a:t>An image, </a:t>
            </a:r>
            <a:r>
              <a:rPr lang="en-US" dirty="0" smtClean="0"/>
              <a:t>perception or concept that is capable of measure,net is called a variable.</a:t>
            </a:r>
          </a:p>
          <a:p>
            <a:r>
              <a:rPr lang="en-US" dirty="0" smtClean="0"/>
              <a:t>In this regards, a variable is something that varies and can take values of units.</a:t>
            </a:r>
          </a:p>
          <a:p>
            <a:r>
              <a:rPr lang="en-US" dirty="0" smtClean="0"/>
              <a:t>A concept is a mental image or perception and so their meaning vary markedly from individual to individuals whereas variables are measurable.</a:t>
            </a:r>
          </a:p>
          <a:p>
            <a:r>
              <a:rPr lang="en-US" dirty="0" smtClean="0"/>
              <a:t>It is therefore important to convert concepts to a variable fro scale to scale </a:t>
            </a:r>
            <a:endParaRPr lang="en-US" dirty="0"/>
          </a:p>
        </p:txBody>
      </p:sp>
    </p:spTree>
    <p:extLst>
      <p:ext uri="{BB962C8B-B14F-4D97-AF65-F5344CB8AC3E}">
        <p14:creationId xmlns:p14="http://schemas.microsoft.com/office/powerpoint/2010/main" val="11873825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a:t>
            </a:r>
            <a:r>
              <a:rPr lang="en-US" dirty="0" smtClean="0"/>
              <a:t>between concept </a:t>
            </a:r>
            <a:r>
              <a:rPr lang="en-US" smtClean="0"/>
              <a:t>and variables</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666640"/>
              </p:ext>
            </p:extLst>
          </p:nvPr>
        </p:nvGraphicFramePr>
        <p:xfrm>
          <a:off x="1371600" y="2749905"/>
          <a:ext cx="9601200" cy="1828800"/>
        </p:xfrm>
        <a:graphic>
          <a:graphicData uri="http://schemas.openxmlformats.org/drawingml/2006/table">
            <a:tbl>
              <a:tblPr firstRow="1" bandRow="1">
                <a:tableStyleId>{5C22544A-7EE6-4342-B048-85BDC9FD1C3A}</a:tableStyleId>
              </a:tblPr>
              <a:tblGrid>
                <a:gridCol w="4800600"/>
                <a:gridCol w="4800600"/>
              </a:tblGrid>
              <a:tr h="339774">
                <a:tc>
                  <a:txBody>
                    <a:bodyPr/>
                    <a:lstStyle/>
                    <a:p>
                      <a:r>
                        <a:rPr lang="en-US" dirty="0" smtClean="0"/>
                        <a:t>Concept</a:t>
                      </a:r>
                      <a:endParaRPr lang="en-US" dirty="0"/>
                    </a:p>
                  </a:txBody>
                  <a:tcPr/>
                </a:tc>
                <a:tc>
                  <a:txBody>
                    <a:bodyPr/>
                    <a:lstStyle/>
                    <a:p>
                      <a:r>
                        <a:rPr lang="en-US" dirty="0" smtClean="0"/>
                        <a:t>Variable</a:t>
                      </a:r>
                      <a:endParaRPr lang="en-US" dirty="0"/>
                    </a:p>
                  </a:txBody>
                  <a:tcPr/>
                </a:tc>
              </a:tr>
              <a:tr h="339774">
                <a:tc>
                  <a:txBody>
                    <a:bodyPr/>
                    <a:lstStyle/>
                    <a:p>
                      <a:r>
                        <a:rPr lang="en-US" dirty="0" smtClean="0"/>
                        <a:t>Effectiveness </a:t>
                      </a:r>
                      <a:endParaRPr lang="en-US" dirty="0"/>
                    </a:p>
                  </a:txBody>
                  <a:tcPr/>
                </a:tc>
                <a:tc>
                  <a:txBody>
                    <a:bodyPr/>
                    <a:lstStyle/>
                    <a:p>
                      <a:r>
                        <a:rPr lang="en-US" dirty="0" smtClean="0"/>
                        <a:t>Gender (male/females)</a:t>
                      </a:r>
                      <a:endParaRPr lang="en-US" dirty="0"/>
                    </a:p>
                  </a:txBody>
                  <a:tcPr/>
                </a:tc>
              </a:tr>
              <a:tr h="339774">
                <a:tc>
                  <a:txBody>
                    <a:bodyPr/>
                    <a:lstStyle/>
                    <a:p>
                      <a:r>
                        <a:rPr lang="en-US" dirty="0" smtClean="0"/>
                        <a:t>Satisfaction</a:t>
                      </a:r>
                      <a:endParaRPr lang="en-US" dirty="0"/>
                    </a:p>
                  </a:txBody>
                  <a:tcPr/>
                </a:tc>
                <a:tc>
                  <a:txBody>
                    <a:bodyPr/>
                    <a:lstStyle/>
                    <a:p>
                      <a:r>
                        <a:rPr lang="en-US" dirty="0" smtClean="0"/>
                        <a:t>Attitude</a:t>
                      </a:r>
                      <a:endParaRPr lang="en-US" dirty="0"/>
                    </a:p>
                  </a:txBody>
                  <a:tcPr/>
                </a:tc>
              </a:tr>
              <a:tr h="339774">
                <a:tc>
                  <a:txBody>
                    <a:bodyPr/>
                    <a:lstStyle/>
                    <a:p>
                      <a:r>
                        <a:rPr lang="en-US" dirty="0" smtClean="0"/>
                        <a:t>Impact</a:t>
                      </a:r>
                      <a:endParaRPr lang="en-US" dirty="0"/>
                    </a:p>
                  </a:txBody>
                  <a:tcPr/>
                </a:tc>
                <a:tc>
                  <a:txBody>
                    <a:bodyPr/>
                    <a:lstStyle/>
                    <a:p>
                      <a:r>
                        <a:rPr lang="en-US" dirty="0" smtClean="0"/>
                        <a:t>Age (</a:t>
                      </a:r>
                      <a:r>
                        <a:rPr lang="en-US" dirty="0" smtClean="0"/>
                        <a:t>X years,</a:t>
                      </a:r>
                      <a:r>
                        <a:rPr lang="en-US" baseline="0" dirty="0" smtClean="0"/>
                        <a:t> y months)</a:t>
                      </a:r>
                      <a:endParaRPr lang="en-US" dirty="0"/>
                    </a:p>
                  </a:txBody>
                  <a:tcPr/>
                </a:tc>
              </a:tr>
              <a:tr h="339774">
                <a:tc>
                  <a:txBody>
                    <a:bodyPr/>
                    <a:lstStyle/>
                    <a:p>
                      <a:r>
                        <a:rPr lang="en-US" dirty="0" smtClean="0"/>
                        <a:t>Excellent</a:t>
                      </a:r>
                      <a:endParaRPr lang="en-US" dirty="0"/>
                    </a:p>
                  </a:txBody>
                  <a:tcPr/>
                </a:tc>
                <a:tc>
                  <a:txBody>
                    <a:bodyPr/>
                    <a:lstStyle/>
                    <a:p>
                      <a:r>
                        <a:rPr lang="en-US" dirty="0" smtClean="0"/>
                        <a:t>Income</a:t>
                      </a:r>
                      <a:endParaRPr lang="en-US" dirty="0"/>
                    </a:p>
                  </a:txBody>
                  <a:tcPr/>
                </a:tc>
              </a:tr>
            </a:tbl>
          </a:graphicData>
        </a:graphic>
      </p:graphicFrame>
    </p:spTree>
    <p:extLst>
      <p:ext uri="{BB962C8B-B14F-4D97-AF65-F5344CB8AC3E}">
        <p14:creationId xmlns:p14="http://schemas.microsoft.com/office/powerpoint/2010/main" val="13263586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a:t>
            </a:r>
            <a:r>
              <a:rPr lang="en-US" smtClean="0"/>
              <a:t>of variables</a:t>
            </a:r>
            <a:endParaRPr lang="en-US"/>
          </a:p>
        </p:txBody>
      </p:sp>
      <p:sp>
        <p:nvSpPr>
          <p:cNvPr id="3" name="Content Placeholder 2"/>
          <p:cNvSpPr>
            <a:spLocks noGrp="1"/>
          </p:cNvSpPr>
          <p:nvPr>
            <p:ph idx="1"/>
          </p:nvPr>
        </p:nvSpPr>
        <p:spPr/>
        <p:txBody>
          <a:bodyPr/>
          <a:lstStyle/>
          <a:p>
            <a:pPr marL="457200" indent="-457200">
              <a:buAutoNum type="arabicPeriod"/>
            </a:pPr>
            <a:r>
              <a:rPr lang="en-US" b="1" dirty="0" smtClean="0"/>
              <a:t>Independence variable</a:t>
            </a:r>
            <a:r>
              <a:rPr lang="en-US" dirty="0" smtClean="0"/>
              <a:t>: the cause responsible for bringing about change in situation</a:t>
            </a:r>
          </a:p>
          <a:p>
            <a:pPr marL="457200" indent="-457200">
              <a:buAutoNum type="arabicPeriod"/>
            </a:pPr>
            <a:r>
              <a:rPr lang="en-US" b="1" dirty="0" smtClean="0"/>
              <a:t>Dependent variable</a:t>
            </a:r>
            <a:r>
              <a:rPr lang="en-US" dirty="0" smtClean="0"/>
              <a:t> : the outcome of changes brought about by introduction of an independent variable </a:t>
            </a:r>
            <a:r>
              <a:rPr lang="en-US" dirty="0" smtClean="0"/>
              <a:t> </a:t>
            </a:r>
            <a:endParaRPr lang="en-US" dirty="0"/>
          </a:p>
        </p:txBody>
      </p:sp>
    </p:spTree>
    <p:extLst>
      <p:ext uri="{BB962C8B-B14F-4D97-AF65-F5344CB8AC3E}">
        <p14:creationId xmlns:p14="http://schemas.microsoft.com/office/powerpoint/2010/main" val="1504847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Defination </a:t>
            </a:r>
            <a:endParaRPr lang="en-US" dirty="0"/>
          </a:p>
        </p:txBody>
      </p:sp>
      <p:sp>
        <p:nvSpPr>
          <p:cNvPr id="3" name="Content Placeholder 2"/>
          <p:cNvSpPr>
            <a:spLocks noGrp="1"/>
          </p:cNvSpPr>
          <p:nvPr>
            <p:ph idx="1"/>
          </p:nvPr>
        </p:nvSpPr>
        <p:spPr/>
        <p:txBody>
          <a:bodyPr/>
          <a:lstStyle/>
          <a:p>
            <a:r>
              <a:rPr lang="en-US" dirty="0" smtClean="0"/>
              <a:t>Research is a logical and systematic search for new and useful information on a particular topic.</a:t>
            </a:r>
          </a:p>
          <a:p>
            <a:r>
              <a:rPr lang="en-US" dirty="0" smtClean="0"/>
              <a:t>It is an investigation of findings solutions to scientific and social problems through objective and systematic analysis.</a:t>
            </a:r>
          </a:p>
          <a:p>
            <a:r>
              <a:rPr lang="en-US" dirty="0" smtClean="0"/>
              <a:t>It is search for knowledge, that is a discovery of hidden truths. Here knowledge means information about matters.</a:t>
            </a:r>
          </a:p>
          <a:p>
            <a:r>
              <a:rPr lang="en-US" dirty="0" smtClean="0"/>
              <a:t>The information might be collected from different sources like experience, human beings,books, journals or nature</a:t>
            </a:r>
          </a:p>
          <a:p>
            <a:r>
              <a:rPr lang="en-US" dirty="0" smtClean="0"/>
              <a:t>A research can lead to new contribution to existing knowledge </a:t>
            </a:r>
            <a:endParaRPr lang="en-US" dirty="0"/>
          </a:p>
        </p:txBody>
      </p:sp>
    </p:spTree>
    <p:extLst>
      <p:ext uri="{BB962C8B-B14F-4D97-AF65-F5344CB8AC3E}">
        <p14:creationId xmlns:p14="http://schemas.microsoft.com/office/powerpoint/2010/main" val="19037683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collection</a:t>
            </a:r>
            <a:endParaRPr lang="en-US"/>
          </a:p>
        </p:txBody>
      </p:sp>
      <p:sp>
        <p:nvSpPr>
          <p:cNvPr id="3" name="Content Placeholder 2"/>
          <p:cNvSpPr>
            <a:spLocks noGrp="1"/>
          </p:cNvSpPr>
          <p:nvPr>
            <p:ph idx="1"/>
          </p:nvPr>
        </p:nvSpPr>
        <p:spPr/>
        <p:txBody>
          <a:bodyPr/>
          <a:lstStyle/>
          <a:p>
            <a:r>
              <a:rPr lang="en-US" dirty="0" smtClean="0"/>
              <a:t>Data is anything or information </a:t>
            </a:r>
            <a:r>
              <a:rPr lang="en-US" dirty="0" smtClean="0"/>
              <a:t>gathered for research. There are two main approaches to gathering information about a situation, person, problem or phenomenon.</a:t>
            </a:r>
          </a:p>
          <a:p>
            <a:r>
              <a:rPr lang="en-US" dirty="0" smtClean="0"/>
              <a:t>Sometimes,information required is already available and need only be extracted. However, there are times when the information must be collected. Thus data gathering can be categorized into :</a:t>
            </a:r>
          </a:p>
          <a:p>
            <a:pPr marL="514350" indent="-514350">
              <a:buFont typeface="+mj-lt"/>
              <a:buAutoNum type="romanLcPeriod"/>
            </a:pPr>
            <a:r>
              <a:rPr lang="en-US" dirty="0" smtClean="0"/>
              <a:t>Secondary data </a:t>
            </a:r>
          </a:p>
          <a:p>
            <a:pPr marL="514350" indent="-514350">
              <a:buFont typeface="+mj-lt"/>
              <a:buAutoNum type="romanLcPeriod"/>
            </a:pPr>
            <a:r>
              <a:rPr lang="en-US" dirty="0" smtClean="0"/>
              <a:t>Primary data</a:t>
            </a:r>
            <a:endParaRPr lang="en-US" dirty="0"/>
          </a:p>
        </p:txBody>
      </p:sp>
    </p:spTree>
    <p:extLst>
      <p:ext uri="{BB962C8B-B14F-4D97-AF65-F5344CB8AC3E}">
        <p14:creationId xmlns:p14="http://schemas.microsoft.com/office/powerpoint/2010/main" val="6471755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Secondary data</a:t>
            </a:r>
            <a:endParaRPr lang="en-US"/>
          </a:p>
        </p:txBody>
      </p:sp>
      <p:sp>
        <p:nvSpPr>
          <p:cNvPr id="3" name="Content Placeholder 2"/>
          <p:cNvSpPr>
            <a:spLocks noGrp="1"/>
          </p:cNvSpPr>
          <p:nvPr>
            <p:ph idx="1"/>
          </p:nvPr>
        </p:nvSpPr>
        <p:spPr/>
        <p:txBody>
          <a:bodyPr/>
          <a:lstStyle/>
          <a:p>
            <a:r>
              <a:rPr lang="en-US" dirty="0" smtClean="0"/>
              <a:t>Information gathered using the first approach is said to be collected from </a:t>
            </a:r>
            <a:r>
              <a:rPr lang="en-US" b="1" dirty="0" smtClean="0"/>
              <a:t>secondary data. </a:t>
            </a:r>
          </a:p>
          <a:p>
            <a:r>
              <a:rPr lang="en-US" dirty="0" smtClean="0"/>
              <a:t>Example of secondary data sources include the use of census data to obtain information on the age –sex structure of a population, the use of hospital records to find out the morbidity and mortality patterns of a community, the use of organization's records to ascertain its activities, and the collection of data such as articles, journals magazines, books </a:t>
            </a:r>
            <a:endParaRPr lang="en-US" dirty="0"/>
          </a:p>
        </p:txBody>
      </p:sp>
    </p:spTree>
    <p:extLst>
      <p:ext uri="{BB962C8B-B14F-4D97-AF65-F5344CB8AC3E}">
        <p14:creationId xmlns:p14="http://schemas.microsoft.com/office/powerpoint/2010/main" val="970162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data </a:t>
            </a:r>
            <a:endParaRPr lang="en-US"/>
          </a:p>
        </p:txBody>
      </p:sp>
      <p:sp>
        <p:nvSpPr>
          <p:cNvPr id="3" name="Content Placeholder 2"/>
          <p:cNvSpPr>
            <a:spLocks noGrp="1"/>
          </p:cNvSpPr>
          <p:nvPr>
            <p:ph idx="1"/>
          </p:nvPr>
        </p:nvSpPr>
        <p:spPr/>
        <p:txBody>
          <a:bodyPr/>
          <a:lstStyle/>
          <a:p>
            <a:r>
              <a:rPr lang="en-US" dirty="0" smtClean="0"/>
              <a:t>Finding out at the first hand the attitudes of the community towards the health service, ascertaining the health n ends of the community, evaluating a social program,ascertaining the quality of services provided by workers are examples of primary data.</a:t>
            </a:r>
          </a:p>
          <a:p>
            <a:r>
              <a:rPr lang="en-US" dirty="0" smtClean="0"/>
              <a:t>Collecting data using primary source: The choice of method depends on the purpose of the study </a:t>
            </a:r>
          </a:p>
          <a:p>
            <a:pPr marL="514350" indent="-514350">
              <a:buFont typeface="+mj-lt"/>
              <a:buAutoNum type="romanLcPeriod"/>
            </a:pPr>
            <a:r>
              <a:rPr lang="en-US" dirty="0" smtClean="0"/>
              <a:t>Observation</a:t>
            </a:r>
          </a:p>
          <a:p>
            <a:pPr marL="514350" indent="-514350">
              <a:buFont typeface="+mj-lt"/>
              <a:buAutoNum type="romanLcPeriod"/>
            </a:pPr>
            <a:r>
              <a:rPr lang="en-US" dirty="0" smtClean="0"/>
              <a:t>Interview </a:t>
            </a:r>
          </a:p>
          <a:p>
            <a:pPr marL="514350" indent="-514350">
              <a:buFont typeface="+mj-lt"/>
              <a:buAutoNum type="romanLcPeriod"/>
            </a:pPr>
            <a:r>
              <a:rPr lang="en-US" dirty="0" smtClean="0"/>
              <a:t>Questionnaire </a:t>
            </a:r>
            <a:endParaRPr lang="en-US" dirty="0"/>
          </a:p>
          <a:p>
            <a:pPr marL="514350" indent="-514350">
              <a:buFont typeface="+mj-lt"/>
              <a:buAutoNum type="romanLcPeriod"/>
            </a:pPr>
            <a:endParaRPr lang="en-US" dirty="0" smtClean="0"/>
          </a:p>
        </p:txBody>
      </p:sp>
    </p:spTree>
    <p:extLst>
      <p:ext uri="{BB962C8B-B14F-4D97-AF65-F5344CB8AC3E}">
        <p14:creationId xmlns:p14="http://schemas.microsoft.com/office/powerpoint/2010/main" val="699323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Tools</a:t>
            </a:r>
            <a:endParaRPr lang="en-US"/>
          </a:p>
        </p:txBody>
      </p:sp>
      <p:sp>
        <p:nvSpPr>
          <p:cNvPr id="3" name="Content Placeholder 2"/>
          <p:cNvSpPr>
            <a:spLocks noGrp="1"/>
          </p:cNvSpPr>
          <p:nvPr>
            <p:ph idx="1"/>
          </p:nvPr>
        </p:nvSpPr>
        <p:spPr/>
        <p:txBody>
          <a:bodyPr/>
          <a:lstStyle/>
          <a:p>
            <a:r>
              <a:rPr lang="en-US" dirty="0" smtClean="0"/>
              <a:t>Questionnaire </a:t>
            </a:r>
            <a:endParaRPr lang="en-US" dirty="0" smtClean="0"/>
          </a:p>
          <a:p>
            <a:r>
              <a:rPr lang="en-US" dirty="0" smtClean="0"/>
              <a:t>Interview </a:t>
            </a:r>
          </a:p>
          <a:p>
            <a:r>
              <a:rPr lang="en-US" dirty="0" smtClean="0"/>
              <a:t>Focused group discussion </a:t>
            </a:r>
          </a:p>
          <a:p>
            <a:r>
              <a:rPr lang="en-US" dirty="0" smtClean="0"/>
              <a:t>Observation </a:t>
            </a:r>
          </a:p>
          <a:p>
            <a:r>
              <a:rPr lang="en-US" dirty="0" smtClean="0"/>
              <a:t>Photograph </a:t>
            </a:r>
          </a:p>
          <a:p>
            <a:r>
              <a:rPr lang="en-US" dirty="0" smtClean="0"/>
              <a:t>Video </a:t>
            </a:r>
          </a:p>
          <a:p>
            <a:r>
              <a:rPr lang="en-US" dirty="0" smtClean="0"/>
              <a:t>Surveys</a:t>
            </a:r>
          </a:p>
          <a:p>
            <a:r>
              <a:rPr lang="en-US" dirty="0" smtClean="0"/>
              <a:t>Case studies</a:t>
            </a:r>
            <a:endParaRPr lang="en-US" dirty="0" smtClean="0"/>
          </a:p>
          <a:p>
            <a:endParaRPr lang="en-US" dirty="0"/>
          </a:p>
        </p:txBody>
      </p:sp>
    </p:spTree>
    <p:extLst>
      <p:ext uri="{BB962C8B-B14F-4D97-AF65-F5344CB8AC3E}">
        <p14:creationId xmlns:p14="http://schemas.microsoft.com/office/powerpoint/2010/main" val="1993821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Analysis</a:t>
            </a:r>
            <a:endParaRPr lang="en-US"/>
          </a:p>
        </p:txBody>
      </p:sp>
      <p:sp>
        <p:nvSpPr>
          <p:cNvPr id="3" name="Content Placeholder 2"/>
          <p:cNvSpPr>
            <a:spLocks noGrp="1"/>
          </p:cNvSpPr>
          <p:nvPr>
            <p:ph idx="1"/>
          </p:nvPr>
        </p:nvSpPr>
        <p:spPr/>
        <p:txBody>
          <a:bodyPr/>
          <a:lstStyle/>
          <a:p>
            <a:r>
              <a:rPr lang="en-US" dirty="0" smtClean="0"/>
              <a:t>After data is collected, it must be analyzed and interpret. The type of analysis depends on the nature of the data  is it qualitative or quantitative. </a:t>
            </a:r>
          </a:p>
          <a:p>
            <a:r>
              <a:rPr lang="en-US" dirty="0" smtClean="0"/>
              <a:t>Sorting data</a:t>
            </a:r>
          </a:p>
          <a:p>
            <a:r>
              <a:rPr lang="en-US" dirty="0" smtClean="0"/>
              <a:t>Performing quality –control </a:t>
            </a:r>
            <a:r>
              <a:rPr lang="en-US" dirty="0" smtClean="0"/>
              <a:t>checks. This can </a:t>
            </a:r>
            <a:r>
              <a:rPr lang="en-US" dirty="0" smtClean="0"/>
              <a:t>be done by data recall or inference i.e. Relatedness. Or by going back to the respondent </a:t>
            </a:r>
            <a:endParaRPr lang="en-US" dirty="0" smtClean="0"/>
          </a:p>
          <a:p>
            <a:r>
              <a:rPr lang="en-US" dirty="0" smtClean="0"/>
              <a:t>Data </a:t>
            </a:r>
            <a:r>
              <a:rPr lang="en-US" dirty="0" smtClean="0"/>
              <a:t>processing by </a:t>
            </a:r>
            <a:r>
              <a:rPr lang="en-US" dirty="0" smtClean="0"/>
              <a:t>checking if data is complete</a:t>
            </a:r>
            <a:endParaRPr lang="en-US" dirty="0" smtClean="0"/>
          </a:p>
          <a:p>
            <a:r>
              <a:rPr lang="en-US" dirty="0" smtClean="0"/>
              <a:t>Data analysis: frequency counts,cross tabulation, </a:t>
            </a:r>
            <a:r>
              <a:rPr lang="en-US" dirty="0" smtClean="0"/>
              <a:t>means </a:t>
            </a:r>
            <a:r>
              <a:rPr lang="en-US" dirty="0" smtClean="0"/>
              <a:t>this is by either manual or computer use </a:t>
            </a:r>
            <a:endParaRPr lang="en-US" dirty="0"/>
          </a:p>
        </p:txBody>
      </p:sp>
    </p:spTree>
    <p:extLst>
      <p:ext uri="{BB962C8B-B14F-4D97-AF65-F5344CB8AC3E}">
        <p14:creationId xmlns:p14="http://schemas.microsoft.com/office/powerpoint/2010/main" val="19769504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Interpretation </a:t>
            </a:r>
            <a:endParaRPr lang="en-US"/>
          </a:p>
        </p:txBody>
      </p:sp>
      <p:sp>
        <p:nvSpPr>
          <p:cNvPr id="3" name="Content Placeholder 2"/>
          <p:cNvSpPr>
            <a:spLocks noGrp="1"/>
          </p:cNvSpPr>
          <p:nvPr>
            <p:ph idx="1"/>
          </p:nvPr>
        </p:nvSpPr>
        <p:spPr/>
        <p:txBody>
          <a:bodyPr/>
          <a:lstStyle/>
          <a:p>
            <a:r>
              <a:rPr lang="en-US" dirty="0" smtClean="0"/>
              <a:t>Is </a:t>
            </a:r>
            <a:r>
              <a:rPr lang="en-US" dirty="0" smtClean="0"/>
              <a:t>the task of drawing inferences from the collected facts after an analytical and or experimental study </a:t>
            </a:r>
          </a:p>
          <a:p>
            <a:r>
              <a:rPr lang="en-US" dirty="0" smtClean="0"/>
              <a:t>Actually it is sera have for broader meaning of the research </a:t>
            </a:r>
            <a:endParaRPr lang="en-US" dirty="0"/>
          </a:p>
        </p:txBody>
      </p:sp>
    </p:spTree>
    <p:extLst>
      <p:ext uri="{BB962C8B-B14F-4D97-AF65-F5344CB8AC3E}">
        <p14:creationId xmlns:p14="http://schemas.microsoft.com/office/powerpoint/2010/main" val="8628290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Displaying data </a:t>
            </a:r>
            <a:endParaRPr lang="en-US"/>
          </a:p>
        </p:txBody>
      </p:sp>
      <p:sp>
        <p:nvSpPr>
          <p:cNvPr id="3" name="Content Placeholder 2"/>
          <p:cNvSpPr>
            <a:spLocks noGrp="1"/>
          </p:cNvSpPr>
          <p:nvPr>
            <p:ph idx="1"/>
          </p:nvPr>
        </p:nvSpPr>
        <p:spPr/>
        <p:txBody>
          <a:bodyPr/>
          <a:lstStyle/>
          <a:p>
            <a:r>
              <a:rPr lang="en-US" dirty="0" smtClean="0"/>
              <a:t>Percentages </a:t>
            </a:r>
          </a:p>
          <a:p>
            <a:r>
              <a:rPr lang="en-US" dirty="0" smtClean="0"/>
              <a:t>Graphs : histogram, bar chart, frequency polygon,stem and leaf display , </a:t>
            </a:r>
            <a:r>
              <a:rPr lang="en-US" dirty="0" err="1" smtClean="0"/>
              <a:t>scatterggram</a:t>
            </a:r>
            <a:r>
              <a:rPr lang="en-US" dirty="0" smtClean="0"/>
              <a:t> </a:t>
            </a:r>
            <a:endParaRPr lang="en-US" dirty="0"/>
          </a:p>
        </p:txBody>
      </p:sp>
    </p:spTree>
    <p:extLst>
      <p:ext uri="{BB962C8B-B14F-4D97-AF65-F5344CB8AC3E}">
        <p14:creationId xmlns:p14="http://schemas.microsoft.com/office/powerpoint/2010/main" val="1387075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Summary </a:t>
            </a:r>
            <a:endParaRPr lang="en-US"/>
          </a:p>
        </p:txBody>
      </p:sp>
      <p:sp>
        <p:nvSpPr>
          <p:cNvPr id="3" name="Content Placeholder 2"/>
          <p:cNvSpPr>
            <a:spLocks noGrp="1"/>
          </p:cNvSpPr>
          <p:nvPr>
            <p:ph idx="1"/>
          </p:nvPr>
        </p:nvSpPr>
        <p:spPr/>
        <p:txBody>
          <a:bodyPr/>
          <a:lstStyle/>
          <a:p>
            <a:r>
              <a:rPr lang="en-US" dirty="0" smtClean="0"/>
              <a:t>It concludes the title, abstract, </a:t>
            </a:r>
            <a:r>
              <a:rPr lang="en-US" dirty="0" smtClean="0"/>
              <a:t>introduction, methodology, results section, and sometimes in uses the discussions and references </a:t>
            </a:r>
            <a:endParaRPr lang="en-US" dirty="0"/>
          </a:p>
        </p:txBody>
      </p:sp>
    </p:spTree>
    <p:extLst>
      <p:ext uri="{BB962C8B-B14F-4D97-AF65-F5344CB8AC3E}">
        <p14:creationId xmlns:p14="http://schemas.microsoft.com/office/powerpoint/2010/main" val="14142559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r>
              <a:rPr lang="en-US" dirty="0" smtClean="0"/>
              <a:t>The purpose of the discussion is to interpret and describe the significant of your research findings bin light of what was already known about research problem being investigated and to explain any new understanding or insights that  emerged as a result of your study </a:t>
            </a:r>
            <a:r>
              <a:rPr lang="en-US" smtClean="0"/>
              <a:t>of the problem</a:t>
            </a:r>
            <a:endParaRPr lang="en-US" dirty="0"/>
          </a:p>
        </p:txBody>
      </p:sp>
    </p:spTree>
    <p:extLst>
      <p:ext uri="{BB962C8B-B14F-4D97-AF65-F5344CB8AC3E}">
        <p14:creationId xmlns:p14="http://schemas.microsoft.com/office/powerpoint/2010/main" val="27116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After the </a:t>
            </a:r>
            <a:r>
              <a:rPr lang="en-US" dirty="0" smtClean="0"/>
              <a:t>research process, one tries to help the reader understand why the research should matter to,them after they have finished reading it .</a:t>
            </a:r>
          </a:p>
          <a:p>
            <a:r>
              <a:rPr lang="en-US" dirty="0" smtClean="0"/>
              <a:t>It is a synthesis of the points </a:t>
            </a:r>
            <a:endParaRPr lang="en-US" dirty="0"/>
          </a:p>
        </p:txBody>
      </p:sp>
    </p:spTree>
    <p:extLst>
      <p:ext uri="{BB962C8B-B14F-4D97-AF65-F5344CB8AC3E}">
        <p14:creationId xmlns:p14="http://schemas.microsoft.com/office/powerpoint/2010/main" val="1515832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a:t>
            </a:r>
            <a:endParaRPr lang="en-US" dirty="0"/>
          </a:p>
        </p:txBody>
      </p:sp>
      <p:sp>
        <p:nvSpPr>
          <p:cNvPr id="3" name="Content Placeholder 2"/>
          <p:cNvSpPr>
            <a:spLocks noGrp="1"/>
          </p:cNvSpPr>
          <p:nvPr>
            <p:ph idx="1"/>
          </p:nvPr>
        </p:nvSpPr>
        <p:spPr/>
        <p:txBody>
          <a:bodyPr/>
          <a:lstStyle/>
          <a:p>
            <a:r>
              <a:rPr lang="en-US" dirty="0" smtClean="0"/>
              <a:t>A concept is an idea </a:t>
            </a:r>
            <a:r>
              <a:rPr lang="en-US" smtClean="0"/>
              <a:t>or imagination/  </a:t>
            </a:r>
            <a:r>
              <a:rPr lang="en-US" dirty="0" smtClean="0"/>
              <a:t>invention to help sale or  publicize something</a:t>
            </a:r>
          </a:p>
          <a:p>
            <a:r>
              <a:rPr lang="en-US" dirty="0" smtClean="0"/>
              <a:t>Thus in research, the investigator must generalize an idea from a particular fact.</a:t>
            </a:r>
          </a:p>
          <a:p>
            <a:r>
              <a:rPr lang="en-US" dirty="0" smtClean="0"/>
              <a:t>Concepts are based on experiences or real phenomenon and basically they are a generalized idea of something or meaning</a:t>
            </a:r>
          </a:p>
          <a:p>
            <a:r>
              <a:rPr lang="en-US" dirty="0" smtClean="0"/>
              <a:t>Example is education, age, number of of births  </a:t>
            </a:r>
            <a:endParaRPr lang="en-US" dirty="0"/>
          </a:p>
        </p:txBody>
      </p:sp>
    </p:spTree>
    <p:extLst>
      <p:ext uri="{BB962C8B-B14F-4D97-AF65-F5344CB8AC3E}">
        <p14:creationId xmlns:p14="http://schemas.microsoft.com/office/powerpoint/2010/main" val="8520605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a:t>
            </a:r>
            <a:endParaRPr lang="en-US" dirty="0"/>
          </a:p>
        </p:txBody>
      </p:sp>
      <p:sp>
        <p:nvSpPr>
          <p:cNvPr id="3" name="Content Placeholder 2"/>
          <p:cNvSpPr>
            <a:spLocks noGrp="1"/>
          </p:cNvSpPr>
          <p:nvPr>
            <p:ph idx="1"/>
          </p:nvPr>
        </p:nvSpPr>
        <p:spPr/>
        <p:txBody>
          <a:bodyPr/>
          <a:lstStyle/>
          <a:p>
            <a:r>
              <a:rPr lang="en-US" dirty="0" smtClean="0"/>
              <a:t>This is after one has come up with a research investigations and </a:t>
            </a:r>
            <a:r>
              <a:rPr lang="en-US" dirty="0" smtClean="0"/>
              <a:t>ascertained findings, he recommends what out to be done.</a:t>
            </a:r>
            <a:endParaRPr lang="en-US" dirty="0"/>
          </a:p>
        </p:txBody>
      </p:sp>
    </p:spTree>
    <p:extLst>
      <p:ext uri="{BB962C8B-B14F-4D97-AF65-F5344CB8AC3E}">
        <p14:creationId xmlns:p14="http://schemas.microsoft.com/office/powerpoint/2010/main" val="20318051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192" y="134912"/>
            <a:ext cx="9601200" cy="676921"/>
          </a:xfrm>
        </p:spPr>
        <p:txBody>
          <a:bodyPr/>
          <a:lstStyle/>
          <a:p>
            <a:r>
              <a:rPr lang="en-US" smtClean="0"/>
              <a:t>Research ethical issues</a:t>
            </a:r>
            <a:endParaRPr lang="en-US"/>
          </a:p>
        </p:txBody>
      </p:sp>
      <p:sp>
        <p:nvSpPr>
          <p:cNvPr id="3" name="Content Placeholder 2"/>
          <p:cNvSpPr>
            <a:spLocks noGrp="1"/>
          </p:cNvSpPr>
          <p:nvPr>
            <p:ph idx="1"/>
          </p:nvPr>
        </p:nvSpPr>
        <p:spPr>
          <a:xfrm>
            <a:off x="947651" y="923278"/>
            <a:ext cx="11113875" cy="5484407"/>
          </a:xfrm>
        </p:spPr>
        <p:txBody>
          <a:bodyPr/>
          <a:lstStyle/>
          <a:p>
            <a:r>
              <a:rPr lang="en-US" dirty="0" smtClean="0"/>
              <a:t>Many persons were seriously injured by medical experimentation.</a:t>
            </a:r>
          </a:p>
          <a:p>
            <a:r>
              <a:rPr lang="en-US" dirty="0" smtClean="0"/>
              <a:t>It is based on duty, rights, and goal based.</a:t>
            </a:r>
          </a:p>
          <a:p>
            <a:pPr marL="514350" indent="-514350">
              <a:buFont typeface="+mj-lt"/>
              <a:buAutoNum type="romanLcPeriod"/>
            </a:pPr>
            <a:r>
              <a:rPr lang="en-US" dirty="0" smtClean="0"/>
              <a:t>Autonomy : we ought to respect the right to self determination. That insane consent is informed or real.</a:t>
            </a:r>
          </a:p>
          <a:p>
            <a:pPr marL="514350" indent="-514350">
              <a:buFont typeface="+mj-lt"/>
              <a:buAutoNum type="romanLcPeriod"/>
            </a:pPr>
            <a:r>
              <a:rPr lang="en-US" dirty="0" smtClean="0"/>
              <a:t>Non- maleficence: we need not to inflict devil,or harm that is we should not expose perplexing to unnecessary risks as a result of research </a:t>
            </a:r>
          </a:p>
          <a:p>
            <a:pPr marL="514350" indent="-514350">
              <a:buFont typeface="+mj-lt"/>
              <a:buAutoNum type="romanLcPeriod"/>
            </a:pPr>
            <a:r>
              <a:rPr lang="en-US" dirty="0" smtClean="0"/>
              <a:t>Beneficence: we ought to further other s legislate interest. Help others to achieve their desires but </a:t>
            </a:r>
            <a:r>
              <a:rPr lang="en-US" dirty="0" err="1" smtClean="0"/>
              <a:t>legimately</a:t>
            </a:r>
            <a:r>
              <a:rPr lang="en-US" dirty="0" smtClean="0"/>
              <a:t> </a:t>
            </a:r>
          </a:p>
          <a:p>
            <a:pPr marL="514350" indent="-514350">
              <a:buFont typeface="+mj-lt"/>
              <a:buAutoNum type="romanLcPeriod"/>
            </a:pPr>
            <a:r>
              <a:rPr lang="en-US" dirty="0" smtClean="0"/>
              <a:t>Justice- we ought to ensure fair entitled,e t to resources </a:t>
            </a:r>
          </a:p>
          <a:p>
            <a:pPr marL="514350" indent="-514350">
              <a:buFont typeface="+mj-lt"/>
              <a:buAutoNum type="romanLcPeriod"/>
            </a:pPr>
            <a:r>
              <a:rPr lang="en-US" dirty="0" smtClean="0"/>
              <a:t>Vary its: tell the participants the truth </a:t>
            </a:r>
          </a:p>
          <a:p>
            <a:pPr marL="514350" indent="-514350">
              <a:buFont typeface="+mj-lt"/>
              <a:buAutoNum type="romanLcPeriod"/>
            </a:pPr>
            <a:r>
              <a:rPr lang="en-US" dirty="0" smtClean="0"/>
              <a:t>Privacy and confidentiality. Grant limped access to information and observe privacy</a:t>
            </a:r>
          </a:p>
          <a:p>
            <a:pPr marL="514350" indent="-514350">
              <a:buFont typeface="+mj-lt"/>
              <a:buAutoNum type="romanLcPeriod"/>
            </a:pPr>
            <a:r>
              <a:rPr lang="en-US" dirty="0" smtClean="0"/>
              <a:t>Fidelity: means keeping our promises and avoiding negligence with information </a:t>
            </a:r>
          </a:p>
        </p:txBody>
      </p:sp>
    </p:spTree>
    <p:extLst>
      <p:ext uri="{BB962C8B-B14F-4D97-AF65-F5344CB8AC3E}">
        <p14:creationId xmlns:p14="http://schemas.microsoft.com/office/powerpoint/2010/main" val="12430471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Authority</a:t>
            </a:r>
            <a:endParaRPr lang="en-US"/>
          </a:p>
        </p:txBody>
      </p:sp>
      <p:sp>
        <p:nvSpPr>
          <p:cNvPr id="3" name="Content Placeholder 2"/>
          <p:cNvSpPr>
            <a:spLocks noGrp="1"/>
          </p:cNvSpPr>
          <p:nvPr>
            <p:ph idx="1"/>
          </p:nvPr>
        </p:nvSpPr>
        <p:spPr/>
        <p:txBody>
          <a:bodyPr/>
          <a:lstStyle/>
          <a:p>
            <a:r>
              <a:rPr lang="en-US" dirty="0" smtClean="0"/>
              <a:t>Seeking research approval from </a:t>
            </a:r>
            <a:r>
              <a:rPr lang="en-US" smtClean="0"/>
              <a:t>relevant authorities.</a:t>
            </a:r>
            <a:endParaRPr lang="en-US" dirty="0"/>
          </a:p>
        </p:txBody>
      </p:sp>
    </p:spTree>
    <p:extLst>
      <p:ext uri="{BB962C8B-B14F-4D97-AF65-F5344CB8AC3E}">
        <p14:creationId xmlns:p14="http://schemas.microsoft.com/office/powerpoint/2010/main" val="9090091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Report writing</a:t>
            </a:r>
            <a:endParaRPr lang="en-US"/>
          </a:p>
        </p:txBody>
      </p:sp>
      <p:sp>
        <p:nvSpPr>
          <p:cNvPr id="3" name="Content Placeholder 2"/>
          <p:cNvSpPr>
            <a:spLocks noGrp="1"/>
          </p:cNvSpPr>
          <p:nvPr>
            <p:ph idx="1"/>
          </p:nvPr>
        </p:nvSpPr>
        <p:spPr/>
        <p:txBody>
          <a:bodyPr/>
          <a:lstStyle/>
          <a:p>
            <a:r>
              <a:rPr lang="en-US" dirty="0" smtClean="0"/>
              <a:t>Various types of scientific articles include:</a:t>
            </a:r>
          </a:p>
          <a:p>
            <a:pPr>
              <a:buFont typeface="Wingdings" charset="2"/>
              <a:buChar char="ü"/>
            </a:pPr>
            <a:r>
              <a:rPr lang="en-US" dirty="0" smtClean="0"/>
              <a:t>Proposal reports</a:t>
            </a:r>
          </a:p>
          <a:p>
            <a:pPr>
              <a:buFont typeface="Wingdings" charset="2"/>
              <a:buChar char="ü"/>
            </a:pPr>
            <a:r>
              <a:rPr lang="en-US" dirty="0" smtClean="0"/>
              <a:t>Full leghth scientific paper</a:t>
            </a:r>
          </a:p>
          <a:p>
            <a:pPr>
              <a:buFont typeface="Wingdings" charset="2"/>
              <a:buChar char="ü"/>
            </a:pPr>
            <a:r>
              <a:rPr lang="en-US" dirty="0" smtClean="0"/>
              <a:t>Pear review</a:t>
            </a:r>
          </a:p>
          <a:p>
            <a:pPr>
              <a:buFont typeface="Wingdings" charset="2"/>
              <a:buChar char="ü"/>
            </a:pPr>
            <a:r>
              <a:rPr lang="en-US" dirty="0" smtClean="0"/>
              <a:t>Abstract/Summary </a:t>
            </a:r>
          </a:p>
          <a:p>
            <a:pPr>
              <a:buFont typeface="Wingdings" charset="2"/>
              <a:buChar char="§"/>
            </a:pPr>
            <a:r>
              <a:rPr lang="en-US" dirty="0" smtClean="0"/>
              <a:t>Irrespective of scientific article, the following key component must be present.</a:t>
            </a:r>
            <a:endParaRPr lang="en-US" dirty="0"/>
          </a:p>
        </p:txBody>
      </p:sp>
    </p:spTree>
    <p:extLst>
      <p:ext uri="{BB962C8B-B14F-4D97-AF65-F5344CB8AC3E}">
        <p14:creationId xmlns:p14="http://schemas.microsoft.com/office/powerpoint/2010/main" val="13729346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of research report</a:t>
            </a:r>
            <a:endParaRPr lang="en-US" dirty="0"/>
          </a:p>
        </p:txBody>
      </p:sp>
      <p:sp>
        <p:nvSpPr>
          <p:cNvPr id="3" name="Content Placeholder 2"/>
          <p:cNvSpPr>
            <a:spLocks noGrp="1"/>
          </p:cNvSpPr>
          <p:nvPr>
            <p:ph idx="1"/>
          </p:nvPr>
        </p:nvSpPr>
        <p:spPr/>
        <p:txBody>
          <a:bodyPr/>
          <a:lstStyle/>
          <a:p>
            <a:r>
              <a:rPr lang="en-US" dirty="0" smtClean="0"/>
              <a:t>Summary </a:t>
            </a:r>
          </a:p>
          <a:p>
            <a:r>
              <a:rPr lang="en-US" dirty="0" smtClean="0"/>
              <a:t>Background information </a:t>
            </a:r>
          </a:p>
          <a:p>
            <a:r>
              <a:rPr lang="en-US" dirty="0" smtClean="0"/>
              <a:t>Justification or </a:t>
            </a:r>
            <a:r>
              <a:rPr lang="en-US" dirty="0" err="1" smtClean="0"/>
              <a:t>retionale</a:t>
            </a:r>
            <a:endParaRPr lang="en-US" dirty="0" smtClean="0"/>
          </a:p>
          <a:p>
            <a:r>
              <a:rPr lang="en-US" dirty="0" smtClean="0"/>
              <a:t>Methods or methodology</a:t>
            </a:r>
          </a:p>
          <a:p>
            <a:r>
              <a:rPr lang="en-US" dirty="0" smtClean="0"/>
              <a:t>Data analysis </a:t>
            </a:r>
          </a:p>
          <a:p>
            <a:r>
              <a:rPr lang="en-US" dirty="0" smtClean="0"/>
              <a:t>Results</a:t>
            </a:r>
          </a:p>
          <a:p>
            <a:r>
              <a:rPr lang="en-US" dirty="0" smtClean="0"/>
              <a:t>References </a:t>
            </a:r>
          </a:p>
          <a:p>
            <a:r>
              <a:rPr lang="en-US" dirty="0" smtClean="0"/>
              <a:t>Appendices </a:t>
            </a:r>
          </a:p>
        </p:txBody>
      </p:sp>
    </p:spTree>
    <p:extLst>
      <p:ext uri="{BB962C8B-B14F-4D97-AF65-F5344CB8AC3E}">
        <p14:creationId xmlns:p14="http://schemas.microsoft.com/office/powerpoint/2010/main" val="12200833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Developing a report</a:t>
            </a:r>
            <a:endParaRPr lang="en-US"/>
          </a:p>
        </p:txBody>
      </p:sp>
      <p:sp>
        <p:nvSpPr>
          <p:cNvPr id="3" name="Content Placeholder 2"/>
          <p:cNvSpPr>
            <a:spLocks noGrp="1"/>
          </p:cNvSpPr>
          <p:nvPr>
            <p:ph idx="1"/>
          </p:nvPr>
        </p:nvSpPr>
        <p:spPr/>
        <p:txBody>
          <a:bodyPr/>
          <a:lstStyle/>
          <a:p>
            <a:r>
              <a:rPr lang="en-US" dirty="0" smtClean="0"/>
              <a:t>Title of cover page: Name, of the author, with title the institution and the months and year </a:t>
            </a:r>
            <a:r>
              <a:rPr lang="en-US" smtClean="0"/>
              <a:t>of submission.</a:t>
            </a:r>
            <a:endParaRPr lang="en-US" dirty="0"/>
          </a:p>
        </p:txBody>
      </p:sp>
    </p:spTree>
    <p:extLst>
      <p:ext uri="{BB962C8B-B14F-4D97-AF65-F5344CB8AC3E}">
        <p14:creationId xmlns:p14="http://schemas.microsoft.com/office/powerpoint/2010/main" val="2572447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 </a:t>
            </a:r>
            <a:endParaRPr lang="en-US" dirty="0"/>
          </a:p>
        </p:txBody>
      </p:sp>
      <p:sp>
        <p:nvSpPr>
          <p:cNvPr id="3" name="Content Placeholder 2"/>
          <p:cNvSpPr>
            <a:spLocks noGrp="1"/>
          </p:cNvSpPr>
          <p:nvPr>
            <p:ph idx="1"/>
          </p:nvPr>
        </p:nvSpPr>
        <p:spPr/>
        <p:txBody>
          <a:bodyPr/>
          <a:lstStyle/>
          <a:p>
            <a:r>
              <a:rPr lang="en-US" dirty="0" smtClean="0"/>
              <a:t>Can be structured or non- structured</a:t>
            </a:r>
          </a:p>
          <a:p>
            <a:r>
              <a:rPr lang="en-US" dirty="0" smtClean="0"/>
              <a:t>The non –structured abstract is written in pros – with clear indication of various components of any scientific article.</a:t>
            </a:r>
          </a:p>
          <a:p>
            <a:r>
              <a:rPr lang="en-US" dirty="0" smtClean="0"/>
              <a:t>The structured summary comprises of small subheading which must include:</a:t>
            </a:r>
          </a:p>
          <a:p>
            <a:pPr>
              <a:buFont typeface="Courier New" charset="0"/>
              <a:buChar char="o"/>
            </a:pPr>
            <a:r>
              <a:rPr lang="en-US" dirty="0" smtClean="0"/>
              <a:t>Background information or general objectives</a:t>
            </a:r>
          </a:p>
          <a:p>
            <a:pPr>
              <a:buFont typeface="Courier New" charset="0"/>
              <a:buChar char="o"/>
            </a:pPr>
            <a:r>
              <a:rPr lang="en-US" dirty="0" smtClean="0"/>
              <a:t>Study methodology </a:t>
            </a:r>
          </a:p>
          <a:p>
            <a:pPr>
              <a:buFont typeface="Courier New" charset="0"/>
              <a:buChar char="o"/>
            </a:pPr>
            <a:r>
              <a:rPr lang="en-US" dirty="0" smtClean="0"/>
              <a:t>Results</a:t>
            </a:r>
          </a:p>
          <a:p>
            <a:pPr>
              <a:buFont typeface="Courier New" charset="0"/>
              <a:buChar char="o"/>
            </a:pPr>
            <a:r>
              <a:rPr lang="en-US" dirty="0" smtClean="0"/>
              <a:t>Conclusion and recommendations </a:t>
            </a:r>
            <a:endParaRPr lang="en-US" dirty="0"/>
          </a:p>
        </p:txBody>
      </p:sp>
    </p:spTree>
    <p:extLst>
      <p:ext uri="{BB962C8B-B14F-4D97-AF65-F5344CB8AC3E}">
        <p14:creationId xmlns:p14="http://schemas.microsoft.com/office/powerpoint/2010/main" val="17686004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 information </a:t>
            </a:r>
            <a:endParaRPr lang="en-US" b="1" dirty="0"/>
          </a:p>
        </p:txBody>
      </p:sp>
      <p:sp>
        <p:nvSpPr>
          <p:cNvPr id="3" name="Content Placeholder 2"/>
          <p:cNvSpPr>
            <a:spLocks noGrp="1"/>
          </p:cNvSpPr>
          <p:nvPr>
            <p:ph idx="1"/>
          </p:nvPr>
        </p:nvSpPr>
        <p:spPr/>
        <p:txBody>
          <a:bodyPr/>
          <a:lstStyle/>
          <a:p>
            <a:r>
              <a:rPr lang="en-US" dirty="0" smtClean="0"/>
              <a:t>Background information highlights the importance of study and as well as the magnitude of problems being investigated.</a:t>
            </a:r>
          </a:p>
          <a:p>
            <a:r>
              <a:rPr lang="en-US" dirty="0" smtClean="0"/>
              <a:t>It also refers to the current status of the problems as well as previous trends.</a:t>
            </a:r>
          </a:p>
          <a:p>
            <a:r>
              <a:rPr lang="en-US" dirty="0" smtClean="0"/>
              <a:t>In this section, the investigator must state the research question being investigated by the study or investigation of the information that exists in a given set up.</a:t>
            </a:r>
          </a:p>
          <a:p>
            <a:r>
              <a:rPr lang="en-US" dirty="0" smtClean="0"/>
              <a:t>For example, looking for the presence of HIV in Machakos county yet the country has contacted research non the same. Don't repeat what is already known.</a:t>
            </a:r>
            <a:endParaRPr lang="en-US" dirty="0"/>
          </a:p>
        </p:txBody>
      </p:sp>
    </p:spTree>
    <p:extLst>
      <p:ext uri="{BB962C8B-B14F-4D97-AF65-F5344CB8AC3E}">
        <p14:creationId xmlns:p14="http://schemas.microsoft.com/office/powerpoint/2010/main" val="9817487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a:p>
        </p:txBody>
      </p:sp>
      <p:sp>
        <p:nvSpPr>
          <p:cNvPr id="3" name="Content Placeholder 2"/>
          <p:cNvSpPr>
            <a:spLocks noGrp="1"/>
          </p:cNvSpPr>
          <p:nvPr>
            <p:ph idx="1"/>
          </p:nvPr>
        </p:nvSpPr>
        <p:spPr/>
        <p:txBody>
          <a:bodyPr/>
          <a:lstStyle/>
          <a:p>
            <a:r>
              <a:rPr lang="en-US" smtClean="0"/>
              <a:t>The objectives must be SMART: S- , M-, A-, </a:t>
            </a:r>
            <a:r>
              <a:rPr lang="en-US" smtClean="0"/>
              <a:t>R-T</a:t>
            </a:r>
            <a:endParaRPr lang="en-US"/>
          </a:p>
        </p:txBody>
      </p:sp>
    </p:spTree>
    <p:extLst>
      <p:ext uri="{BB962C8B-B14F-4D97-AF65-F5344CB8AC3E}">
        <p14:creationId xmlns:p14="http://schemas.microsoft.com/office/powerpoint/2010/main" val="5560636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8878"/>
            <a:ext cx="9601200" cy="865382"/>
          </a:xfrm>
        </p:spPr>
        <p:txBody>
          <a:bodyPr/>
          <a:lstStyle/>
          <a:p>
            <a:r>
              <a:rPr lang="en-US" b="1" dirty="0" smtClean="0"/>
              <a:t>METHODS</a:t>
            </a:r>
            <a:endParaRPr lang="en-US" b="1" dirty="0"/>
          </a:p>
        </p:txBody>
      </p:sp>
      <p:sp>
        <p:nvSpPr>
          <p:cNvPr id="3" name="Content Placeholder 2"/>
          <p:cNvSpPr>
            <a:spLocks noGrp="1"/>
          </p:cNvSpPr>
          <p:nvPr>
            <p:ph idx="1"/>
          </p:nvPr>
        </p:nvSpPr>
        <p:spPr>
          <a:xfrm>
            <a:off x="1371600" y="2102069"/>
            <a:ext cx="10573951" cy="4146150"/>
          </a:xfrm>
        </p:spPr>
        <p:txBody>
          <a:bodyPr/>
          <a:lstStyle/>
          <a:p>
            <a:r>
              <a:rPr lang="en-US" dirty="0" smtClean="0"/>
              <a:t>The methods provide precise account of all the methods employed in looking for epidemiological/ research information. </a:t>
            </a:r>
          </a:p>
          <a:p>
            <a:r>
              <a:rPr lang="en-US" dirty="0" smtClean="0"/>
              <a:t>They must be clearly be stated to enable other researchers to respect similar studies and attain the same results with the same setting or in similar settings which should give comparative results.</a:t>
            </a:r>
          </a:p>
          <a:p>
            <a:r>
              <a:rPr lang="en-US" dirty="0" smtClean="0"/>
              <a:t>The key area to be covered in methodology sections include:</a:t>
            </a:r>
          </a:p>
          <a:p>
            <a:pPr marL="514350" indent="-514350">
              <a:buFont typeface="+mj-lt"/>
              <a:buAutoNum type="romanLcPeriod"/>
            </a:pPr>
            <a:r>
              <a:rPr lang="en-US" dirty="0" smtClean="0"/>
              <a:t>Study area</a:t>
            </a:r>
          </a:p>
          <a:p>
            <a:pPr marL="514350" indent="-514350">
              <a:buFont typeface="+mj-lt"/>
              <a:buAutoNum type="romanLcPeriod"/>
            </a:pPr>
            <a:r>
              <a:rPr lang="en-US" dirty="0" smtClean="0"/>
              <a:t>Study design</a:t>
            </a:r>
          </a:p>
          <a:p>
            <a:pPr marL="514350" indent="-514350">
              <a:buFont typeface="+mj-lt"/>
              <a:buAutoNum type="romanLcPeriod"/>
            </a:pPr>
            <a:r>
              <a:rPr lang="en-US" dirty="0" smtClean="0"/>
              <a:t>Study population: This includes inclusion and exclusion criteria</a:t>
            </a:r>
          </a:p>
          <a:p>
            <a:pPr marL="514350" indent="-514350">
              <a:buFont typeface="+mj-lt"/>
              <a:buAutoNum type="romanLcPeriod"/>
            </a:pPr>
            <a:r>
              <a:rPr lang="en-US" dirty="0" smtClean="0"/>
              <a:t>Sampling procedures which can either be purposive, probability sampling or </a:t>
            </a:r>
          </a:p>
        </p:txBody>
      </p:sp>
    </p:spTree>
    <p:extLst>
      <p:ext uri="{BB962C8B-B14F-4D97-AF65-F5344CB8AC3E}">
        <p14:creationId xmlns:p14="http://schemas.microsoft.com/office/powerpoint/2010/main" val="1056376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07398"/>
            <a:ext cx="9601200" cy="865382"/>
          </a:xfrm>
        </p:spPr>
        <p:txBody>
          <a:bodyPr/>
          <a:lstStyle/>
          <a:p>
            <a:r>
              <a:rPr lang="en-US" dirty="0" smtClean="0"/>
              <a:t>Purpose/ objectives </a:t>
            </a:r>
            <a:r>
              <a:rPr lang="en-US" smtClean="0"/>
              <a:t>of research </a:t>
            </a:r>
            <a:endParaRPr lang="en-US"/>
          </a:p>
        </p:txBody>
      </p:sp>
      <p:sp>
        <p:nvSpPr>
          <p:cNvPr id="3" name="Content Placeholder 2"/>
          <p:cNvSpPr>
            <a:spLocks noGrp="1"/>
          </p:cNvSpPr>
          <p:nvPr>
            <p:ph idx="1"/>
          </p:nvPr>
        </p:nvSpPr>
        <p:spPr>
          <a:xfrm>
            <a:off x="956805" y="1072780"/>
            <a:ext cx="10974250" cy="5630284"/>
          </a:xfrm>
        </p:spPr>
        <p:txBody>
          <a:bodyPr/>
          <a:lstStyle/>
          <a:p>
            <a:r>
              <a:rPr lang="en-US" dirty="0" smtClean="0"/>
              <a:t>The principle objective or purpose of research in any field of enquiry is to what is known about then phenomenon under the investigation through the application of scientific method.</a:t>
            </a:r>
          </a:p>
          <a:p>
            <a:pPr marL="514350" indent="-514350">
              <a:buFont typeface="+mj-lt"/>
              <a:buAutoNum type="romanLcPeriod"/>
            </a:pPr>
            <a:r>
              <a:rPr lang="en-US" dirty="0" smtClean="0"/>
              <a:t>Exploration: finding out about some previously unexamined phenomenon. </a:t>
            </a:r>
          </a:p>
          <a:p>
            <a:pPr marL="514350" indent="-514350">
              <a:buFont typeface="+mj-lt"/>
              <a:buAutoNum type="romanLcPeriod"/>
            </a:pPr>
            <a:r>
              <a:rPr lang="en-US" dirty="0" smtClean="0"/>
              <a:t>Descriptive:- Try to gather data and find answers to the questions who, what, when, where and sometimes how. </a:t>
            </a:r>
          </a:p>
          <a:p>
            <a:pPr marL="514350" indent="-514350">
              <a:buFont typeface="+mj-lt"/>
              <a:buAutoNum type="romanLcPeriod"/>
            </a:pPr>
            <a:r>
              <a:rPr lang="en-US" dirty="0" smtClean="0"/>
              <a:t>Cause exploration: To try and establish cause and effect relationship between variables. It explains the reason for then phenomenon that describes the study observed</a:t>
            </a:r>
          </a:p>
          <a:p>
            <a:pPr marL="514350" indent="-514350">
              <a:buFont typeface="+mj-lt"/>
              <a:buAutoNum type="romanLcPeriod"/>
            </a:pPr>
            <a:r>
              <a:rPr lang="en-US" dirty="0" smtClean="0"/>
              <a:t>Prediction:- This seeks to answer when and what situations the event will,occur.</a:t>
            </a:r>
          </a:p>
          <a:p>
            <a:pPr marL="514350" indent="-514350">
              <a:buFont typeface="+mj-lt"/>
              <a:buAutoNum type="romanLcPeriod"/>
            </a:pPr>
            <a:r>
              <a:rPr lang="en-US" dirty="0" smtClean="0"/>
              <a:t>Provide solutions to complex problems</a:t>
            </a:r>
          </a:p>
          <a:p>
            <a:pPr marL="514350" indent="-514350">
              <a:buFont typeface="+mj-lt"/>
              <a:buAutoNum type="romanLcPeriod"/>
            </a:pPr>
            <a:r>
              <a:rPr lang="en-US" dirty="0" smtClean="0"/>
              <a:t>Save cost</a:t>
            </a:r>
          </a:p>
          <a:p>
            <a:pPr marL="514350" indent="-514350">
              <a:buFont typeface="+mj-lt"/>
              <a:buAutoNum type="romanLcPeriod"/>
            </a:pPr>
            <a:r>
              <a:rPr lang="en-US" dirty="0" smtClean="0"/>
              <a:t>Make new discoveries </a:t>
            </a:r>
          </a:p>
          <a:p>
            <a:pPr marL="514350" indent="-514350">
              <a:buFont typeface="+mj-lt"/>
              <a:buAutoNum type="romanLcPeriod"/>
            </a:pPr>
            <a:r>
              <a:rPr lang="en-US" dirty="0" smtClean="0"/>
              <a:t>Improve our lives</a:t>
            </a:r>
          </a:p>
          <a:p>
            <a:pPr marL="514350" indent="-514350">
              <a:buFont typeface="+mj-lt"/>
              <a:buAutoNum type="romanLcPeriod"/>
            </a:pPr>
            <a:r>
              <a:rPr lang="en-US" dirty="0" smtClean="0"/>
              <a:t>Investigate laws of nature</a:t>
            </a:r>
          </a:p>
          <a:p>
            <a:pPr marL="514350" indent="-514350">
              <a:buFont typeface="+mj-lt"/>
              <a:buAutoNum type="romanLcPeriod"/>
            </a:pPr>
            <a:r>
              <a:rPr lang="en-US" dirty="0" smtClean="0"/>
              <a:t>Develop new products</a:t>
            </a:r>
            <a:endParaRPr lang="en-US" dirty="0"/>
          </a:p>
        </p:txBody>
      </p:sp>
    </p:spTree>
    <p:extLst>
      <p:ext uri="{BB962C8B-B14F-4D97-AF65-F5344CB8AC3E}">
        <p14:creationId xmlns:p14="http://schemas.microsoft.com/office/powerpoint/2010/main" val="7941912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Methods </a:t>
            </a:r>
            <a:r>
              <a:rPr lang="is-IS" dirty="0" smtClean="0"/>
              <a:t>……</a:t>
            </a:r>
            <a:r>
              <a:rPr lang="en-US" dirty="0" smtClean="0"/>
              <a:t>don't</a:t>
            </a:r>
            <a:endParaRPr lang="en-US" dirty="0"/>
          </a:p>
        </p:txBody>
      </p:sp>
      <p:sp>
        <p:nvSpPr>
          <p:cNvPr id="3" name="Content Placeholder 2"/>
          <p:cNvSpPr>
            <a:spLocks noGrp="1"/>
          </p:cNvSpPr>
          <p:nvPr>
            <p:ph idx="1"/>
          </p:nvPr>
        </p:nvSpPr>
        <p:spPr/>
        <p:txBody>
          <a:bodyPr/>
          <a:lstStyle/>
          <a:p>
            <a:r>
              <a:rPr lang="en-US" dirty="0" smtClean="0"/>
              <a:t>In cases of clinical procedures  the exact procedure to be followed to take specimen from human subjects must be stated as well as how the sample were being stored and used in the investigation.</a:t>
            </a:r>
          </a:p>
          <a:p>
            <a:r>
              <a:rPr lang="en-US" dirty="0" smtClean="0"/>
              <a:t>I cases where sample need to be stored, the participants must informed that the the specimens will be stored for future references.</a:t>
            </a:r>
            <a:endParaRPr lang="en-US" dirty="0"/>
          </a:p>
        </p:txBody>
      </p:sp>
    </p:spTree>
    <p:extLst>
      <p:ext uri="{BB962C8B-B14F-4D97-AF65-F5344CB8AC3E}">
        <p14:creationId xmlns:p14="http://schemas.microsoft.com/office/powerpoint/2010/main" val="12125106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t>
            </a:r>
            <a:r>
              <a:rPr lang="en-US" smtClean="0"/>
              <a:t>size determination </a:t>
            </a:r>
            <a:endParaRPr lang="en-US"/>
          </a:p>
        </p:txBody>
      </p:sp>
      <p:sp>
        <p:nvSpPr>
          <p:cNvPr id="3" name="Content Placeholder 2"/>
          <p:cNvSpPr>
            <a:spLocks noGrp="1"/>
          </p:cNvSpPr>
          <p:nvPr>
            <p:ph idx="1"/>
          </p:nvPr>
        </p:nvSpPr>
        <p:spPr/>
        <p:txBody>
          <a:bodyPr/>
          <a:lstStyle/>
          <a:p>
            <a:r>
              <a:rPr lang="en-US" dirty="0" smtClean="0"/>
              <a:t>The appropriate sample size is normally guided by the type of variables under investigation and therefore appropriate sample size formulas should be used for different </a:t>
            </a:r>
            <a:r>
              <a:rPr lang="en-US" smtClean="0"/>
              <a:t>case scenarios.</a:t>
            </a:r>
            <a:endParaRPr lang="en-US"/>
          </a:p>
        </p:txBody>
      </p:sp>
    </p:spTree>
    <p:extLst>
      <p:ext uri="{BB962C8B-B14F-4D97-AF65-F5344CB8AC3E}">
        <p14:creationId xmlns:p14="http://schemas.microsoft.com/office/powerpoint/2010/main" val="13701559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management </a:t>
            </a:r>
            <a:r>
              <a:rPr lang="en-US" smtClean="0"/>
              <a:t>and analysis </a:t>
            </a:r>
            <a:endParaRPr lang="en-US"/>
          </a:p>
        </p:txBody>
      </p:sp>
      <p:sp>
        <p:nvSpPr>
          <p:cNvPr id="3" name="Content Placeholder 2"/>
          <p:cNvSpPr>
            <a:spLocks noGrp="1"/>
          </p:cNvSpPr>
          <p:nvPr>
            <p:ph idx="1"/>
          </p:nvPr>
        </p:nvSpPr>
        <p:spPr/>
        <p:txBody>
          <a:bodyPr/>
          <a:lstStyle/>
          <a:p>
            <a:r>
              <a:rPr lang="en-US" dirty="0" smtClean="0"/>
              <a:t>The method of data collection can either be quantitative or qualitative. However, the variable under consideration must be stated or described and the method (Q &amp;Q) stated well in advance for some variable.</a:t>
            </a:r>
          </a:p>
          <a:p>
            <a:r>
              <a:rPr lang="en-US" dirty="0" smtClean="0"/>
              <a:t>The two approaches (Q or Q) may apply where by the data collected using quantitative method is collaborated by the qualitative data information.</a:t>
            </a:r>
            <a:endParaRPr lang="en-US" dirty="0"/>
          </a:p>
        </p:txBody>
      </p:sp>
    </p:spTree>
    <p:extLst>
      <p:ext uri="{BB962C8B-B14F-4D97-AF65-F5344CB8AC3E}">
        <p14:creationId xmlns:p14="http://schemas.microsoft.com/office/powerpoint/2010/main" val="18911625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for the work</a:t>
            </a:r>
            <a:endParaRPr lang="en-US" dirty="0"/>
          </a:p>
        </p:txBody>
      </p:sp>
      <p:sp>
        <p:nvSpPr>
          <p:cNvPr id="3" name="Content Placeholder 2"/>
          <p:cNvSpPr>
            <a:spLocks noGrp="1"/>
          </p:cNvSpPr>
          <p:nvPr>
            <p:ph idx="1"/>
          </p:nvPr>
        </p:nvSpPr>
        <p:spPr>
          <a:xfrm>
            <a:off x="1371600" y="2286000"/>
            <a:ext cx="10704424" cy="3947722"/>
          </a:xfrm>
        </p:spPr>
        <p:txBody>
          <a:bodyPr/>
          <a:lstStyle/>
          <a:p>
            <a:r>
              <a:rPr lang="en-US" dirty="0" smtClean="0"/>
              <a:t>For all studies involving human being, this is is a compulsory or a must section. It includes:</a:t>
            </a:r>
          </a:p>
          <a:p>
            <a:pPr marL="514350" indent="-514350">
              <a:buFont typeface="+mj-lt"/>
              <a:buAutoNum type="romanLcPeriod"/>
            </a:pPr>
            <a:r>
              <a:rPr lang="en-US" dirty="0" smtClean="0"/>
              <a:t>Approval by the relevant institutional ethics research board</a:t>
            </a:r>
          </a:p>
          <a:p>
            <a:pPr marL="514350" indent="-514350">
              <a:buFont typeface="+mj-lt"/>
              <a:buAutoNum type="romanLcPeriod"/>
            </a:pPr>
            <a:r>
              <a:rPr lang="en-US" dirty="0" smtClean="0"/>
              <a:t>Informed consent which can either be verbal or written</a:t>
            </a:r>
          </a:p>
          <a:p>
            <a:pPr marL="514350" indent="-514350">
              <a:buFont typeface="+mj-lt"/>
              <a:buAutoNum type="romanLcPeriod"/>
            </a:pPr>
            <a:r>
              <a:rPr lang="en-US" dirty="0" smtClean="0"/>
              <a:t>Statement of how the confidentiality and privacy of the participants would be maintained throughout investigation </a:t>
            </a:r>
          </a:p>
          <a:p>
            <a:pPr marL="514350" indent="-514350">
              <a:buFont typeface="+mj-lt"/>
              <a:buAutoNum type="romanLcPeriod"/>
            </a:pPr>
            <a:r>
              <a:rPr lang="en-US" dirty="0" smtClean="0"/>
              <a:t>For variable groups (children and prisoners, mentally handicapped, pregnant women or the very poor in the society) should have special ethics consideration from the relevant authorities. The informed consent include:</a:t>
            </a:r>
          </a:p>
          <a:p>
            <a:pPr>
              <a:buFont typeface="Wingdings" charset="2"/>
              <a:buChar char="ü"/>
            </a:pPr>
            <a:r>
              <a:rPr lang="en-US" dirty="0" smtClean="0"/>
              <a:t>Legal (adult) consent</a:t>
            </a:r>
          </a:p>
          <a:p>
            <a:pPr>
              <a:buFont typeface="Wingdings" charset="2"/>
              <a:buChar char="ü"/>
            </a:pPr>
            <a:r>
              <a:rPr lang="en-US" dirty="0" smtClean="0"/>
              <a:t>Legal ( surrogate ) consent</a:t>
            </a:r>
          </a:p>
          <a:p>
            <a:pPr marL="0" indent="0">
              <a:buNone/>
            </a:pPr>
            <a:endParaRPr lang="en-US" dirty="0" smtClean="0"/>
          </a:p>
        </p:txBody>
      </p:sp>
    </p:spTree>
    <p:extLst>
      <p:ext uri="{BB962C8B-B14F-4D97-AF65-F5344CB8AC3E}">
        <p14:creationId xmlns:p14="http://schemas.microsoft.com/office/powerpoint/2010/main" val="12187937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endParaRPr lang="en-US" dirty="0"/>
          </a:p>
        </p:txBody>
      </p:sp>
      <p:sp>
        <p:nvSpPr>
          <p:cNvPr id="3" name="Content Placeholder 2"/>
          <p:cNvSpPr>
            <a:spLocks noGrp="1"/>
          </p:cNvSpPr>
          <p:nvPr>
            <p:ph idx="1"/>
          </p:nvPr>
        </p:nvSpPr>
        <p:spPr/>
        <p:txBody>
          <a:bodyPr/>
          <a:lstStyle/>
          <a:p>
            <a:r>
              <a:rPr lang="en-US" dirty="0" smtClean="0"/>
              <a:t>Should be a reflection of research questions or specific objective</a:t>
            </a:r>
          </a:p>
          <a:p>
            <a:r>
              <a:rPr lang="en-US" dirty="0" smtClean="0"/>
              <a:t>For each research question and specific objectives, there should be a section of descriptive statistics and inferential statistics.</a:t>
            </a:r>
            <a:endParaRPr lang="en-US" dirty="0"/>
          </a:p>
        </p:txBody>
      </p:sp>
    </p:spTree>
    <p:extLst>
      <p:ext uri="{BB962C8B-B14F-4D97-AF65-F5344CB8AC3E}">
        <p14:creationId xmlns:p14="http://schemas.microsoft.com/office/powerpoint/2010/main" val="20845319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52364"/>
          </a:xfrm>
        </p:spPr>
        <p:txBody>
          <a:bodyPr/>
          <a:lstStyle/>
          <a:p>
            <a:r>
              <a:rPr lang="en-US" dirty="0" smtClean="0"/>
              <a:t>Discussion </a:t>
            </a:r>
            <a:endParaRPr lang="en-US" dirty="0"/>
          </a:p>
        </p:txBody>
      </p:sp>
      <p:sp>
        <p:nvSpPr>
          <p:cNvPr id="3" name="Content Placeholder 2"/>
          <p:cNvSpPr>
            <a:spLocks noGrp="1"/>
          </p:cNvSpPr>
          <p:nvPr>
            <p:ph idx="1"/>
          </p:nvPr>
        </p:nvSpPr>
        <p:spPr>
          <a:xfrm>
            <a:off x="1371599" y="2044080"/>
            <a:ext cx="10515963" cy="3856209"/>
          </a:xfrm>
        </p:spPr>
        <p:txBody>
          <a:bodyPr/>
          <a:lstStyle/>
          <a:p>
            <a:r>
              <a:rPr lang="en-US" dirty="0" smtClean="0"/>
              <a:t>This is a statement of key findings of study and should not be re- statement of results.</a:t>
            </a:r>
          </a:p>
          <a:p>
            <a:r>
              <a:rPr lang="en-US" dirty="0" smtClean="0"/>
              <a:t>However, in the discussion the investigator must always state </a:t>
            </a:r>
          </a:p>
          <a:p>
            <a:pPr marL="457200" indent="-457200">
              <a:buFont typeface="+mj-lt"/>
              <a:buAutoNum type="alphaLcParenR"/>
            </a:pPr>
            <a:r>
              <a:rPr lang="en-US" dirty="0" smtClean="0"/>
              <a:t>How  the results of study compare or differ with previous studies </a:t>
            </a:r>
          </a:p>
          <a:p>
            <a:pPr marL="457200" indent="-457200">
              <a:buFont typeface="+mj-lt"/>
              <a:buAutoNum type="alphaLcParenR"/>
            </a:pPr>
            <a:r>
              <a:rPr lang="en-US" dirty="0" smtClean="0"/>
              <a:t>Statement of key streghthen of investigation in accord to the credibility of the study design used or the methods applied if at all it differed from previous studies</a:t>
            </a:r>
          </a:p>
          <a:p>
            <a:pPr marL="457200" indent="-457200">
              <a:buFont typeface="+mj-lt"/>
              <a:buAutoNum type="alphaLcParenR"/>
            </a:pPr>
            <a:r>
              <a:rPr lang="en-US" dirty="0" smtClean="0"/>
              <a:t>Statement of the key weaknesses that may limit the conclusions of the study findings</a:t>
            </a:r>
          </a:p>
          <a:p>
            <a:pPr marL="457200" indent="-457200">
              <a:buFont typeface="+mj-lt"/>
              <a:buAutoNum type="alphaLcParenR"/>
            </a:pPr>
            <a:r>
              <a:rPr lang="en-US" dirty="0" smtClean="0"/>
              <a:t>The public health utility of the study findings</a:t>
            </a:r>
          </a:p>
          <a:p>
            <a:pPr marL="457200" indent="-457200">
              <a:buFont typeface="+mj-lt"/>
              <a:buAutoNum type="alphaLcParenR"/>
            </a:pPr>
            <a:r>
              <a:rPr lang="en-US" dirty="0" smtClean="0"/>
              <a:t>New knowledge and additional questions raised by the study or the investigations.</a:t>
            </a:r>
            <a:endParaRPr lang="en-US" dirty="0"/>
          </a:p>
        </p:txBody>
      </p:sp>
    </p:spTree>
    <p:extLst>
      <p:ext uri="{BB962C8B-B14F-4D97-AF65-F5344CB8AC3E}">
        <p14:creationId xmlns:p14="http://schemas.microsoft.com/office/powerpoint/2010/main" val="6059454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r>
              <a:rPr lang="en-US" smtClean="0"/>
              <a:t>and recommendations </a:t>
            </a:r>
            <a:endParaRPr lang="en-US"/>
          </a:p>
        </p:txBody>
      </p:sp>
      <p:sp>
        <p:nvSpPr>
          <p:cNvPr id="3" name="Content Placeholder 2"/>
          <p:cNvSpPr>
            <a:spLocks noGrp="1"/>
          </p:cNvSpPr>
          <p:nvPr>
            <p:ph idx="1"/>
          </p:nvPr>
        </p:nvSpPr>
        <p:spPr>
          <a:xfrm>
            <a:off x="1371600" y="2286000"/>
            <a:ext cx="10356496" cy="3889734"/>
          </a:xfrm>
        </p:spPr>
        <p:txBody>
          <a:bodyPr/>
          <a:lstStyle/>
          <a:p>
            <a:r>
              <a:rPr lang="en-US" dirty="0" smtClean="0"/>
              <a:t>All the conclusion must be in line in relation to study findings and must also be in line with the specific objectives.</a:t>
            </a:r>
          </a:p>
          <a:p>
            <a:r>
              <a:rPr lang="en-US" dirty="0" smtClean="0"/>
              <a:t>For recommendations must be in line with the findings for each specific objectives.</a:t>
            </a:r>
          </a:p>
          <a:p>
            <a:pPr>
              <a:buFont typeface="Courier New" charset="0"/>
              <a:buChar char="o"/>
            </a:pPr>
            <a:r>
              <a:rPr lang="en-US" dirty="0" smtClean="0"/>
              <a:t>RQ- what is the prevalence of HIV/AIDS in </a:t>
            </a:r>
            <a:r>
              <a:rPr lang="en-US" dirty="0" err="1" smtClean="0"/>
              <a:t>Thika</a:t>
            </a:r>
            <a:endParaRPr lang="en-US" dirty="0" smtClean="0"/>
          </a:p>
          <a:p>
            <a:pPr>
              <a:buFont typeface="Courier New" charset="0"/>
              <a:buChar char="o"/>
            </a:pPr>
            <a:r>
              <a:rPr lang="en-US" dirty="0" smtClean="0"/>
              <a:t>SQ1 –To determine prevalence of HIV/ AIDS opharns in </a:t>
            </a:r>
            <a:r>
              <a:rPr lang="en-US" dirty="0" err="1" smtClean="0"/>
              <a:t>Thika</a:t>
            </a:r>
            <a:r>
              <a:rPr lang="en-US" dirty="0" smtClean="0"/>
              <a:t>.</a:t>
            </a:r>
          </a:p>
          <a:p>
            <a:r>
              <a:rPr lang="en-US" dirty="0" smtClean="0"/>
              <a:t>Conclusion :- The prevalence of HIV /AIDS opharns is 2%.</a:t>
            </a:r>
          </a:p>
          <a:p>
            <a:r>
              <a:rPr lang="en-US" dirty="0" smtClean="0"/>
              <a:t>Recommendations:</a:t>
            </a:r>
          </a:p>
          <a:p>
            <a:pPr marL="514350" indent="-514350">
              <a:buFont typeface="+mj-lt"/>
              <a:buAutoNum type="romanLcPeriod"/>
            </a:pPr>
            <a:r>
              <a:rPr lang="en-US" dirty="0" smtClean="0"/>
              <a:t>Implementation of support programme for HIV /AIDS at </a:t>
            </a:r>
            <a:r>
              <a:rPr lang="en-US" dirty="0" err="1" smtClean="0"/>
              <a:t>Thika</a:t>
            </a:r>
            <a:endParaRPr lang="en-US" dirty="0" smtClean="0"/>
          </a:p>
          <a:p>
            <a:pPr marL="514350" indent="-514350">
              <a:buFont typeface="+mj-lt"/>
              <a:buAutoNum type="romanLcPeriod"/>
            </a:pPr>
            <a:r>
              <a:rPr lang="en-US" dirty="0" smtClean="0"/>
              <a:t>Policy – For income generating activities for Windows </a:t>
            </a:r>
            <a:endParaRPr lang="en-US" dirty="0"/>
          </a:p>
        </p:txBody>
      </p:sp>
    </p:spTree>
    <p:extLst>
      <p:ext uri="{BB962C8B-B14F-4D97-AF65-F5344CB8AC3E}">
        <p14:creationId xmlns:p14="http://schemas.microsoft.com/office/powerpoint/2010/main" val="17253606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Dissemination </a:t>
            </a:r>
            <a:endParaRPr lang="en-US" dirty="0"/>
          </a:p>
        </p:txBody>
      </p:sp>
      <p:sp>
        <p:nvSpPr>
          <p:cNvPr id="3" name="Content Placeholder 2"/>
          <p:cNvSpPr>
            <a:spLocks noGrp="1"/>
          </p:cNvSpPr>
          <p:nvPr>
            <p:ph idx="1"/>
          </p:nvPr>
        </p:nvSpPr>
        <p:spPr/>
        <p:txBody>
          <a:bodyPr/>
          <a:lstStyle/>
          <a:p>
            <a:r>
              <a:rPr lang="en-US" dirty="0" smtClean="0"/>
              <a:t>It can be oral or written</a:t>
            </a:r>
          </a:p>
          <a:p>
            <a:r>
              <a:rPr lang="en-US" dirty="0" smtClean="0"/>
              <a:t>Oral presentation is done in scientific meetings or conferences</a:t>
            </a:r>
          </a:p>
          <a:p>
            <a:r>
              <a:rPr lang="en-US" dirty="0" smtClean="0"/>
              <a:t>It can also be to study participants at the community where the investigation study was conducted</a:t>
            </a:r>
          </a:p>
          <a:p>
            <a:r>
              <a:rPr lang="en-US" dirty="0" smtClean="0"/>
              <a:t>I some circumstances, the oral presentation is through media.</a:t>
            </a:r>
            <a:endParaRPr lang="en-US" dirty="0"/>
          </a:p>
        </p:txBody>
      </p:sp>
    </p:spTree>
    <p:extLst>
      <p:ext uri="{BB962C8B-B14F-4D97-AF65-F5344CB8AC3E}">
        <p14:creationId xmlns:p14="http://schemas.microsoft.com/office/powerpoint/2010/main" val="19667436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Dissemination</a:t>
            </a:r>
            <a:r>
              <a:rPr lang="is-IS" dirty="0" smtClean="0"/>
              <a:t>……</a:t>
            </a:r>
            <a:r>
              <a:rPr lang="en-US" dirty="0" smtClean="0"/>
              <a:t>.con't</a:t>
            </a:r>
            <a:endParaRPr lang="en-US" dirty="0"/>
          </a:p>
        </p:txBody>
      </p:sp>
      <p:sp>
        <p:nvSpPr>
          <p:cNvPr id="3" name="Content Placeholder 2"/>
          <p:cNvSpPr>
            <a:spLocks noGrp="1"/>
          </p:cNvSpPr>
          <p:nvPr>
            <p:ph idx="1"/>
          </p:nvPr>
        </p:nvSpPr>
        <p:spPr/>
        <p:txBody>
          <a:bodyPr/>
          <a:lstStyle/>
          <a:p>
            <a:r>
              <a:rPr lang="en-US" dirty="0" smtClean="0"/>
              <a:t>The written report can be inform of :</a:t>
            </a:r>
          </a:p>
          <a:p>
            <a:pPr marL="514350" indent="-514350">
              <a:buFont typeface="+mj-lt"/>
              <a:buAutoNum type="romanLcPeriod"/>
            </a:pPr>
            <a:r>
              <a:rPr lang="en-US" dirty="0" smtClean="0"/>
              <a:t>Project report academic purposes or monitoring and evaluation of programs amongst others</a:t>
            </a:r>
          </a:p>
          <a:p>
            <a:pPr marL="514350" indent="-514350">
              <a:buFont typeface="+mj-lt"/>
              <a:buAutoNum type="romanLcPeriod"/>
            </a:pPr>
            <a:r>
              <a:rPr lang="en-US" dirty="0" smtClean="0"/>
              <a:t>Policy brief for planning and surveillance purposes</a:t>
            </a:r>
          </a:p>
          <a:p>
            <a:pPr marL="514350" indent="-514350">
              <a:buFont typeface="+mj-lt"/>
              <a:buAutoNum type="romanLcPeriod"/>
            </a:pPr>
            <a:r>
              <a:rPr lang="en-US" dirty="0" smtClean="0"/>
              <a:t>Publications :- the written report can be inform of publication scientific communication and future reference.</a:t>
            </a:r>
            <a:endParaRPr lang="en-US" dirty="0"/>
          </a:p>
        </p:txBody>
      </p:sp>
    </p:spTree>
    <p:extLst>
      <p:ext uri="{BB962C8B-B14F-4D97-AF65-F5344CB8AC3E}">
        <p14:creationId xmlns:p14="http://schemas.microsoft.com/office/powerpoint/2010/main" val="133044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a:p>
        </p:txBody>
      </p:sp>
      <p:sp>
        <p:nvSpPr>
          <p:cNvPr id="3" name="Content Placeholder 2"/>
          <p:cNvSpPr>
            <a:spLocks noGrp="1"/>
          </p:cNvSpPr>
          <p:nvPr>
            <p:ph idx="1"/>
          </p:nvPr>
        </p:nvSpPr>
        <p:spPr/>
        <p:txBody>
          <a:bodyPr/>
          <a:lstStyle/>
          <a:p>
            <a:r>
              <a:rPr lang="en-US" dirty="0" smtClean="0"/>
              <a:t>The prime objectives of research area:</a:t>
            </a:r>
          </a:p>
          <a:p>
            <a:pPr marL="514350" indent="-514350">
              <a:buFont typeface="+mj-lt"/>
              <a:buAutoNum type="romanLcPeriod"/>
            </a:pPr>
            <a:r>
              <a:rPr lang="en-US" dirty="0" smtClean="0"/>
              <a:t>To discover new facts </a:t>
            </a:r>
          </a:p>
          <a:p>
            <a:pPr marL="514350" indent="-514350">
              <a:buFont typeface="+mj-lt"/>
              <a:buAutoNum type="romanLcPeriod"/>
            </a:pPr>
            <a:r>
              <a:rPr lang="en-US" dirty="0" smtClean="0"/>
              <a:t>To verify and test important facts </a:t>
            </a:r>
          </a:p>
          <a:p>
            <a:pPr marL="514350" indent="-514350">
              <a:buFont typeface="+mj-lt"/>
              <a:buAutoNum type="romanLcPeriod"/>
            </a:pPr>
            <a:r>
              <a:rPr lang="en-US" dirty="0" smtClean="0"/>
              <a:t>To analyze an event or process or phenomenon not identify the cause and effect relationship w</a:t>
            </a:r>
          </a:p>
          <a:p>
            <a:pPr marL="514350" indent="-514350">
              <a:buFont typeface="+mj-lt"/>
              <a:buAutoNum type="romanLcPeriod"/>
            </a:pPr>
            <a:r>
              <a:rPr lang="en-US" dirty="0" smtClean="0"/>
              <a:t>To develop new scientific tools, concepts and theories to solve and understand scientific and non – scientific problems </a:t>
            </a:r>
          </a:p>
          <a:p>
            <a:pPr marL="514350" indent="-514350">
              <a:buFont typeface="+mj-lt"/>
              <a:buAutoNum type="romanLcPeriod"/>
            </a:pPr>
            <a:r>
              <a:rPr lang="en-US" dirty="0" smtClean="0"/>
              <a:t>To find solutions to scientific, non- scientific and social problems </a:t>
            </a:r>
          </a:p>
          <a:p>
            <a:pPr marL="514350" indent="-514350">
              <a:buFont typeface="+mj-lt"/>
              <a:buAutoNum type="romanLcPeriod"/>
            </a:pPr>
            <a:r>
              <a:rPr lang="en-US" dirty="0" smtClean="0"/>
              <a:t>To overcome or solve the problems occurring in our every day life</a:t>
            </a:r>
            <a:endParaRPr lang="en-US" dirty="0"/>
          </a:p>
        </p:txBody>
      </p:sp>
    </p:spTree>
    <p:extLst>
      <p:ext uri="{BB962C8B-B14F-4D97-AF65-F5344CB8AC3E}">
        <p14:creationId xmlns:p14="http://schemas.microsoft.com/office/powerpoint/2010/main" val="562059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a:t>
            </a:r>
            <a:endParaRPr lang="en-US" dirty="0"/>
          </a:p>
        </p:txBody>
      </p:sp>
      <p:sp>
        <p:nvSpPr>
          <p:cNvPr id="3" name="Content Placeholder 2"/>
          <p:cNvSpPr>
            <a:spLocks noGrp="1"/>
          </p:cNvSpPr>
          <p:nvPr>
            <p:ph idx="1"/>
          </p:nvPr>
        </p:nvSpPr>
        <p:spPr>
          <a:xfrm>
            <a:off x="1371600" y="2286000"/>
            <a:ext cx="10197028" cy="4194172"/>
          </a:xfrm>
        </p:spPr>
        <p:txBody>
          <a:bodyPr/>
          <a:lstStyle/>
          <a:p>
            <a:r>
              <a:rPr lang="en-US" dirty="0" smtClean="0"/>
              <a:t>To solve a problem which is is being encountered </a:t>
            </a:r>
          </a:p>
          <a:p>
            <a:r>
              <a:rPr lang="en-US" dirty="0" smtClean="0"/>
              <a:t>Research on existing theories </a:t>
            </a:r>
            <a:endParaRPr lang="en-US" dirty="0"/>
          </a:p>
          <a:p>
            <a:r>
              <a:rPr lang="en-US" dirty="0" smtClean="0"/>
              <a:t>Fountain of knowledge and provides guidelines of solving problems</a:t>
            </a:r>
          </a:p>
          <a:p>
            <a:r>
              <a:rPr lang="en-US" dirty="0" smtClean="0"/>
              <a:t>Acts as a basis for many government policies</a:t>
            </a:r>
          </a:p>
          <a:p>
            <a:r>
              <a:rPr lang="en-US" dirty="0" smtClean="0"/>
              <a:t>To answer social problems</a:t>
            </a:r>
          </a:p>
          <a:p>
            <a:r>
              <a:rPr lang="en-US" dirty="0" smtClean="0"/>
              <a:t>For inventions</a:t>
            </a:r>
          </a:p>
          <a:p>
            <a:r>
              <a:rPr lang="en-US" dirty="0" smtClean="0"/>
              <a:t>For curiosity </a:t>
            </a:r>
          </a:p>
          <a:p>
            <a:r>
              <a:rPr lang="en-US" dirty="0" smtClean="0"/>
              <a:t>To get recognition</a:t>
            </a:r>
          </a:p>
          <a:p>
            <a:r>
              <a:rPr lang="en-US" dirty="0" smtClean="0"/>
              <a:t>To get joy I doing creative work</a:t>
            </a:r>
            <a:endParaRPr lang="en-US" dirty="0"/>
          </a:p>
        </p:txBody>
      </p:sp>
    </p:spTree>
    <p:extLst>
      <p:ext uri="{BB962C8B-B14F-4D97-AF65-F5344CB8AC3E}">
        <p14:creationId xmlns:p14="http://schemas.microsoft.com/office/powerpoint/2010/main" val="1696206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lstStyle/>
          <a:p>
            <a:r>
              <a:rPr lang="en-US" dirty="0" smtClean="0"/>
              <a:t>This is the  boundaries within which your research project will be performed. This defines all the aspects that will be considered in the research and what is not going to be covered.</a:t>
            </a:r>
          </a:p>
          <a:p>
            <a:r>
              <a:rPr lang="en-US" dirty="0" smtClean="0"/>
              <a:t>It is agreed upon at the early stages of the research before data collection to focus the work of the proposed study down to what can be achieved.</a:t>
            </a:r>
          </a:p>
          <a:p>
            <a:r>
              <a:rPr lang="en-US" dirty="0" smtClean="0"/>
              <a:t>One must establish the limitations , the sample size, inclusion and exclusion criteria  </a:t>
            </a:r>
            <a:endParaRPr lang="en-US" dirty="0"/>
          </a:p>
        </p:txBody>
      </p:sp>
    </p:spTree>
    <p:extLst>
      <p:ext uri="{BB962C8B-B14F-4D97-AF65-F5344CB8AC3E}">
        <p14:creationId xmlns:p14="http://schemas.microsoft.com/office/powerpoint/2010/main" val="34691206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majorFont>
      <a:minorFont>
        <a:latin typeface="Franklin Gothic Book"/>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Crop_16x9</Template>
  <TotalTime>5037</TotalTime>
  <Application>Microsoft Macintosh PowerPoint</Application>
  <PresentationFormat>Widescreen</PresentationFormat>
  <Slides>68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68</vt:i4>
      </vt:variant>
    </vt:vector>
  </HeadingPairs>
  <TitlesOfParts>
    <vt:vector size="72" baseType="lpstr">
      <vt:lpstr>Wingdings</vt:lpstr>
      <vt:lpstr>Franklin Gothic Book</vt:lpstr>
      <vt:lpstr>Courier New</vt:lpstr>
      <vt:lpstr>Crop</vt:lpstr>
      <vt:lpstr>INTRODUCTION TO RESEARCH </vt:lpstr>
      <vt:lpstr>Introduction to research [10 Hours]</vt:lpstr>
      <vt:lpstr>Research </vt:lpstr>
      <vt:lpstr>Defination </vt:lpstr>
      <vt:lpstr>Concepts</vt:lpstr>
      <vt:lpstr>Purpose/ objectives of research </vt:lpstr>
      <vt:lpstr>Objectives</vt:lpstr>
      <vt:lpstr>Importance</vt:lpstr>
      <vt:lpstr>Scope</vt:lpstr>
      <vt:lpstr>Types</vt:lpstr>
      <vt:lpstr>Characteristics </vt:lpstr>
      <vt:lpstr>PRINCIPLES OF RESEARCH (20HOURS)</vt:lpstr>
      <vt:lpstr>METHODOLOGY </vt:lpstr>
      <vt:lpstr>Main components of any research work </vt:lpstr>
      <vt:lpstr>Interventional studies:</vt:lpstr>
      <vt:lpstr>Qualities</vt:lpstr>
      <vt:lpstr>IDENTIFICATION OF RESEARCH TOPIC</vt:lpstr>
      <vt:lpstr>Criteria for research topic selection</vt:lpstr>
      <vt:lpstr>ANALYSIS AND STATEMENT OF THE PROBLEM </vt:lpstr>
      <vt:lpstr>Why it is important to state and define the statement of the problem </vt:lpstr>
      <vt:lpstr>Points that need to be considered for justifying the selected research problems</vt:lpstr>
      <vt:lpstr>Literature review </vt:lpstr>
      <vt:lpstr>Importance of literature review</vt:lpstr>
      <vt:lpstr>How to conduct a literature review </vt:lpstr>
      <vt:lpstr>RESEARCH OBJECTIVES</vt:lpstr>
      <vt:lpstr>Specific objectives must be SMART</vt:lpstr>
      <vt:lpstr>Research objectives can be stated as</vt:lpstr>
      <vt:lpstr>RESEARCH METHODS</vt:lpstr>
      <vt:lpstr>Study design :</vt:lpstr>
      <vt:lpstr>Study designs…..con't (components)</vt:lpstr>
      <vt:lpstr>Interventional studies</vt:lpstr>
      <vt:lpstr>STUDY AREA OR POPULATION </vt:lpstr>
      <vt:lpstr>Sampling </vt:lpstr>
      <vt:lpstr>Sampling methods</vt:lpstr>
      <vt:lpstr>Frame work and sample size determination</vt:lpstr>
      <vt:lpstr>Data collection</vt:lpstr>
      <vt:lpstr>Variables</vt:lpstr>
      <vt:lpstr>Differences between concept and variables</vt:lpstr>
      <vt:lpstr>Types of variables</vt:lpstr>
      <vt:lpstr>Data collection</vt:lpstr>
      <vt:lpstr>Secondary data</vt:lpstr>
      <vt:lpstr>Primary data </vt:lpstr>
      <vt:lpstr>Tools</vt:lpstr>
      <vt:lpstr>Analysis</vt:lpstr>
      <vt:lpstr>Interpretation </vt:lpstr>
      <vt:lpstr>Displaying data </vt:lpstr>
      <vt:lpstr>Summary </vt:lpstr>
      <vt:lpstr>Discussion </vt:lpstr>
      <vt:lpstr>Conclusion</vt:lpstr>
      <vt:lpstr>Recommendations </vt:lpstr>
      <vt:lpstr>Research ethical issues</vt:lpstr>
      <vt:lpstr>Authority</vt:lpstr>
      <vt:lpstr>Report writing</vt:lpstr>
      <vt:lpstr>Component of research report</vt:lpstr>
      <vt:lpstr>Developing a report</vt:lpstr>
      <vt:lpstr>ABSTRACT </vt:lpstr>
      <vt:lpstr>Background information </vt:lpstr>
      <vt:lpstr>Objectives</vt:lpstr>
      <vt:lpstr>METHODS</vt:lpstr>
      <vt:lpstr>Methods ……don't</vt:lpstr>
      <vt:lpstr>Sample size determination </vt:lpstr>
      <vt:lpstr>Data management and analysis </vt:lpstr>
      <vt:lpstr>Ethics for the work</vt:lpstr>
      <vt:lpstr>Results </vt:lpstr>
      <vt:lpstr>Discussion </vt:lpstr>
      <vt:lpstr>Conclusion and recommendations </vt:lpstr>
      <vt:lpstr>Dissemination </vt:lpstr>
      <vt:lpstr>Dissemination…….con't</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320</cp:revision>
  <dcterms:created xsi:type="dcterms:W3CDTF">2021-08-30T16:44:04Z</dcterms:created>
  <dcterms:modified xsi:type="dcterms:W3CDTF">2021-09-06T19:43:04Z</dcterms:modified>
</cp:coreProperties>
</file>