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Slides/notesSlide1.xml" ContentType="application/vnd.openxmlformats-officedocument.presentationml.notesSlide+xml"/>
  <Override PartName="/ppt/slides/slide12.xml" ContentType="application/vnd.openxmlformats-officedocument.presentationml.slide+xml"/>
  <Override PartName="/ppt/notesSlides/notesSlide2.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Slides/notesSlide3.xml" ContentType="application/vnd.openxmlformats-officedocument.presentationml.notesSlide+xml"/>
  <Override PartName="/ppt/slides/slide143.xml" ContentType="application/vnd.openxmlformats-officedocument.presentationml.slide+xml"/>
  <Override PartName="/ppt/notesSlides/notesSlide4.xml" ContentType="application/vnd.openxmlformats-officedocument.presentationml.notesSlide+xml"/>
  <Override PartName="/ppt/slides/slide144.xml" ContentType="application/vnd.openxmlformats-officedocument.presentationml.slide+xml"/>
  <Override PartName="/ppt/slides/slide145.xml" ContentType="application/vnd.openxmlformats-officedocument.presentationml.slide+xml"/>
  <Override PartName="/ppt/notesSlides/notesSlide5.xml" ContentType="application/vnd.openxmlformats-officedocument.presentationml.notes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Slides/notesSlide6.xml" ContentType="application/vnd.openxmlformats-officedocument.presentationml.notes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460" r:id="rId3"/>
    <p:sldId id="461" r:id="rId4"/>
    <p:sldId id="462" r:id="rId5"/>
    <p:sldId id="463" r:id="rId6"/>
    <p:sldId id="464" r:id="rId7"/>
    <p:sldId id="465" r:id="rId8"/>
    <p:sldId id="466" r:id="rId9"/>
    <p:sldId id="467" r:id="rId10"/>
    <p:sldId id="468" r:id="rId11"/>
    <p:sldId id="469" r:id="rId12"/>
    <p:sldId id="470" r:id="rId13"/>
    <p:sldId id="471" r:id="rId14"/>
    <p:sldId id="472" r:id="rId15"/>
    <p:sldId id="473" r:id="rId16"/>
    <p:sldId id="474" r:id="rId17"/>
    <p:sldId id="475" r:id="rId18"/>
    <p:sldId id="476" r:id="rId19"/>
    <p:sldId id="477" r:id="rId20"/>
    <p:sldId id="478" r:id="rId21"/>
    <p:sldId id="479" r:id="rId22"/>
    <p:sldId id="480" r:id="rId23"/>
    <p:sldId id="481" r:id="rId24"/>
    <p:sldId id="482" r:id="rId25"/>
    <p:sldId id="483" r:id="rId26"/>
    <p:sldId id="484" r:id="rId27"/>
    <p:sldId id="485" r:id="rId28"/>
    <p:sldId id="486" r:id="rId29"/>
    <p:sldId id="487" r:id="rId30"/>
    <p:sldId id="488" r:id="rId31"/>
    <p:sldId id="489" r:id="rId32"/>
    <p:sldId id="490" r:id="rId33"/>
    <p:sldId id="491" r:id="rId34"/>
    <p:sldId id="492" r:id="rId35"/>
    <p:sldId id="493" r:id="rId36"/>
    <p:sldId id="494" r:id="rId37"/>
    <p:sldId id="495" r:id="rId38"/>
    <p:sldId id="496" r:id="rId39"/>
    <p:sldId id="497" r:id="rId40"/>
    <p:sldId id="498" r:id="rId41"/>
    <p:sldId id="499" r:id="rId42"/>
    <p:sldId id="500" r:id="rId43"/>
    <p:sldId id="501" r:id="rId44"/>
    <p:sldId id="502" r:id="rId45"/>
    <p:sldId id="503" r:id="rId46"/>
    <p:sldId id="504" r:id="rId47"/>
    <p:sldId id="505" r:id="rId48"/>
    <p:sldId id="506" r:id="rId49"/>
    <p:sldId id="507" r:id="rId50"/>
    <p:sldId id="508" r:id="rId51"/>
    <p:sldId id="509" r:id="rId52"/>
    <p:sldId id="510" r:id="rId53"/>
    <p:sldId id="511" r:id="rId54"/>
    <p:sldId id="512" r:id="rId55"/>
    <p:sldId id="513" r:id="rId56"/>
    <p:sldId id="514" r:id="rId57"/>
    <p:sldId id="515" r:id="rId58"/>
    <p:sldId id="516" r:id="rId59"/>
    <p:sldId id="517" r:id="rId60"/>
    <p:sldId id="518" r:id="rId61"/>
    <p:sldId id="519" r:id="rId62"/>
    <p:sldId id="520" r:id="rId63"/>
    <p:sldId id="521" r:id="rId64"/>
    <p:sldId id="522" r:id="rId65"/>
    <p:sldId id="523" r:id="rId66"/>
    <p:sldId id="524" r:id="rId67"/>
    <p:sldId id="525" r:id="rId68"/>
    <p:sldId id="526" r:id="rId69"/>
    <p:sldId id="527" r:id="rId70"/>
    <p:sldId id="528" r:id="rId71"/>
    <p:sldId id="529" r:id="rId72"/>
    <p:sldId id="530" r:id="rId73"/>
    <p:sldId id="531" r:id="rId74"/>
    <p:sldId id="532" r:id="rId75"/>
    <p:sldId id="533" r:id="rId76"/>
    <p:sldId id="534" r:id="rId77"/>
    <p:sldId id="535" r:id="rId78"/>
    <p:sldId id="536" r:id="rId79"/>
    <p:sldId id="537" r:id="rId80"/>
    <p:sldId id="538" r:id="rId81"/>
    <p:sldId id="539" r:id="rId82"/>
    <p:sldId id="540" r:id="rId83"/>
    <p:sldId id="541" r:id="rId84"/>
    <p:sldId id="542" r:id="rId85"/>
    <p:sldId id="543" r:id="rId86"/>
    <p:sldId id="544" r:id="rId87"/>
    <p:sldId id="545" r:id="rId88"/>
    <p:sldId id="546" r:id="rId89"/>
    <p:sldId id="547" r:id="rId90"/>
    <p:sldId id="548" r:id="rId91"/>
    <p:sldId id="549" r:id="rId92"/>
    <p:sldId id="550" r:id="rId93"/>
    <p:sldId id="551" r:id="rId94"/>
    <p:sldId id="552" r:id="rId95"/>
    <p:sldId id="553" r:id="rId96"/>
    <p:sldId id="554" r:id="rId97"/>
    <p:sldId id="555" r:id="rId98"/>
    <p:sldId id="556" r:id="rId99"/>
    <p:sldId id="557" r:id="rId100"/>
    <p:sldId id="558" r:id="rId101"/>
    <p:sldId id="559" r:id="rId102"/>
    <p:sldId id="560" r:id="rId103"/>
    <p:sldId id="561" r:id="rId104"/>
    <p:sldId id="562" r:id="rId105"/>
    <p:sldId id="563" r:id="rId106"/>
    <p:sldId id="564" r:id="rId107"/>
    <p:sldId id="565" r:id="rId108"/>
    <p:sldId id="566" r:id="rId109"/>
    <p:sldId id="567" r:id="rId110"/>
    <p:sldId id="568" r:id="rId111"/>
    <p:sldId id="569" r:id="rId112"/>
    <p:sldId id="570" r:id="rId113"/>
    <p:sldId id="571" r:id="rId114"/>
    <p:sldId id="572" r:id="rId115"/>
    <p:sldId id="573" r:id="rId116"/>
    <p:sldId id="574" r:id="rId117"/>
    <p:sldId id="575" r:id="rId118"/>
    <p:sldId id="576" r:id="rId119"/>
    <p:sldId id="577" r:id="rId120"/>
    <p:sldId id="578" r:id="rId121"/>
    <p:sldId id="579" r:id="rId122"/>
    <p:sldId id="580" r:id="rId123"/>
    <p:sldId id="581" r:id="rId124"/>
    <p:sldId id="582" r:id="rId125"/>
    <p:sldId id="583" r:id="rId126"/>
    <p:sldId id="584" r:id="rId127"/>
    <p:sldId id="585" r:id="rId128"/>
    <p:sldId id="586" r:id="rId129"/>
    <p:sldId id="587" r:id="rId130"/>
    <p:sldId id="588" r:id="rId131"/>
    <p:sldId id="589" r:id="rId132"/>
    <p:sldId id="590" r:id="rId133"/>
    <p:sldId id="591" r:id="rId134"/>
    <p:sldId id="592" r:id="rId135"/>
    <p:sldId id="593" r:id="rId136"/>
    <p:sldId id="594" r:id="rId137"/>
    <p:sldId id="595" r:id="rId138"/>
    <p:sldId id="596" r:id="rId139"/>
    <p:sldId id="597" r:id="rId140"/>
    <p:sldId id="598" r:id="rId141"/>
    <p:sldId id="599" r:id="rId142"/>
    <p:sldId id="600" r:id="rId143"/>
    <p:sldId id="601" r:id="rId144"/>
    <p:sldId id="602" r:id="rId145"/>
    <p:sldId id="603" r:id="rId146"/>
    <p:sldId id="604" r:id="rId147"/>
    <p:sldId id="605" r:id="rId148"/>
    <p:sldId id="606" r:id="rId149"/>
    <p:sldId id="607" r:id="rId150"/>
    <p:sldId id="608" r:id="rId151"/>
    <p:sldId id="609" r:id="rId152"/>
    <p:sldId id="610" r:id="rId153"/>
    <p:sldId id="611" r:id="rId154"/>
    <p:sldId id="612" r:id="rId155"/>
    <p:sldId id="613" r:id="rId156"/>
    <p:sldId id="614" r:id="rId157"/>
    <p:sldId id="615" r:id="rId158"/>
    <p:sldId id="616" r:id="rId159"/>
    <p:sldId id="617" r:id="rId160"/>
    <p:sldId id="618" r:id="rId161"/>
    <p:sldId id="619" r:id="rId162"/>
    <p:sldId id="620" r:id="rId163"/>
    <p:sldId id="621" r:id="rId164"/>
    <p:sldId id="622" r:id="rId165"/>
    <p:sldId id="623" r:id="rId166"/>
    <p:sldId id="624" r:id="rId167"/>
    <p:sldId id="625" r:id="rId168"/>
    <p:sldId id="626" r:id="rId169"/>
    <p:sldId id="627" r:id="rId170"/>
    <p:sldId id="628" r:id="rId171"/>
    <p:sldId id="629" r:id="rId172"/>
    <p:sldId id="630" r:id="rId173"/>
    <p:sldId id="631" r:id="rId174"/>
    <p:sldId id="632" r:id="rId175"/>
    <p:sldId id="633" r:id="rId176"/>
    <p:sldId id="634" r:id="rId177"/>
    <p:sldId id="635" r:id="rId178"/>
    <p:sldId id="636" r:id="rId179"/>
    <p:sldId id="637" r:id="rId180"/>
    <p:sldId id="638" r:id="rId181"/>
    <p:sldId id="639" r:id="rId182"/>
    <p:sldId id="640" r:id="rId183"/>
    <p:sldId id="641" r:id="rId184"/>
    <p:sldId id="642" r:id="rId185"/>
    <p:sldId id="643" r:id="rId186"/>
    <p:sldId id="644" r:id="rId187"/>
    <p:sldId id="645" r:id="rId188"/>
    <p:sldId id="646" r:id="rId189"/>
    <p:sldId id="647" r:id="rId190"/>
    <p:sldId id="648" r:id="rId191"/>
    <p:sldId id="649" r:id="rId192"/>
    <p:sldId id="650" r:id="rId193"/>
    <p:sldId id="651" r:id="rId194"/>
    <p:sldId id="652" r:id="rId195"/>
    <p:sldId id="653" r:id="rId196"/>
    <p:sldId id="654" r:id="rId197"/>
    <p:sldId id="655" r:id="rId198"/>
    <p:sldId id="656" r:id="rId199"/>
    <p:sldId id="657" r:id="rId200"/>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tableStyles" Target="tableStyles.xml"/><Relationship Id="rId202" Type="http://schemas.openxmlformats.org/officeDocument/2006/relationships/presProps" Target="presProps.xml"/><Relationship Id="rId20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31" name=""/>
        <p:cNvGrpSpPr/>
        <p:nvPr/>
      </p:nvGrpSpPr>
      <p:grpSpPr>
        <a:xfrm>
          <a:off x="0" y="0"/>
          <a:ext cx="0" cy="0"/>
          <a:chOff x="0" y="0"/>
          <a:chExt cx="0" cy="0"/>
        </a:xfrm>
      </p:grpSpPr>
      <p:sp>
        <p:nvSpPr>
          <p:cNvPr id="1049049"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050"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92F95BD3-17E9-4F7F-95B9-6B46C6FF3B25}" type="datetimeFigureOut">
              <a:rPr lang="en-US" smtClean="0"/>
            </a:fld>
            <a:endParaRPr lang="en-US"/>
          </a:p>
        </p:txBody>
      </p:sp>
      <p:sp>
        <p:nvSpPr>
          <p:cNvPr id="1049051"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052"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53"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054"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52AFCDDB-EE15-437B-95B7-23EA6C08E722}"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142.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143.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14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16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9055" name=""/>
          <p:cNvSpPr>
            <a:spLocks noGrp="1"/>
          </p:cNvSpPr>
          <p:nvPr>
            <p:ph type="body"/>
          </p:nvPr>
        </p:nvSpPr>
        <p:spPr/>
        <p:txBody>
          <a:bodyPr/>
          <a:p>
            <a:r>
              <a:rPr altLang="en-US" lang="zh-CN"/>
              <a:t>⁶</a:t>
            </a:r>
            <a:endParaRPr altLang="en-US" 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615" name="Slide Image Placeholder 1"/>
          <p:cNvSpPr>
            <a:spLocks noChangeAspect="1" noRot="1" noGrp="1"/>
          </p:cNvSpPr>
          <p:nvPr>
            <p:ph type="sldImg"/>
          </p:nvPr>
        </p:nvSpPr>
        <p:spPr/>
      </p:sp>
      <p:sp>
        <p:nvSpPr>
          <p:cNvPr id="1048616" name="Notes Placeholder 2"/>
          <p:cNvSpPr>
            <a:spLocks noGrp="1"/>
          </p:cNvSpPr>
          <p:nvPr>
            <p:ph type="body" idx="1"/>
          </p:nvPr>
        </p:nvSpPr>
        <p:spPr/>
        <p:txBody>
          <a:bodyPr>
            <a:normAutofit/>
          </a:bodyPr>
          <a:p>
            <a:r>
              <a:rPr dirty="0" lang="en-US"/>
              <a:t> </a:t>
            </a:r>
          </a:p>
        </p:txBody>
      </p:sp>
      <p:sp>
        <p:nvSpPr>
          <p:cNvPr id="1048617" name="Slide Number Placeholder 3"/>
          <p:cNvSpPr>
            <a:spLocks noGrp="1"/>
          </p:cNvSpPr>
          <p:nvPr>
            <p:ph type="sldNum" sz="quarter" idx="10"/>
          </p:nvPr>
        </p:nvSpPr>
        <p:spPr/>
        <p:txBody>
          <a:bodyPr/>
          <a:p>
            <a:fld id="{52AFCDDB-EE15-437B-95B7-23EA6C08E72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879" name="Slide Image Placeholder 1"/>
          <p:cNvSpPr>
            <a:spLocks noChangeAspect="1" noRot="1" noGrp="1"/>
          </p:cNvSpPr>
          <p:nvPr>
            <p:ph type="sldImg"/>
          </p:nvPr>
        </p:nvSpPr>
        <p:spPr/>
      </p:sp>
      <p:sp>
        <p:nvSpPr>
          <p:cNvPr id="1048880" name="Notes Placeholder 2"/>
          <p:cNvSpPr>
            <a:spLocks noGrp="1"/>
          </p:cNvSpPr>
          <p:nvPr>
            <p:ph type="body" idx="1"/>
          </p:nvPr>
        </p:nvSpPr>
        <p:spPr/>
        <p:txBody>
          <a:bodyPr>
            <a:normAutofit/>
          </a:bodyPr>
          <a:p>
            <a:endParaRPr lang="en-US"/>
          </a:p>
        </p:txBody>
      </p:sp>
      <p:sp>
        <p:nvSpPr>
          <p:cNvPr id="1048881" name="Slide Number Placeholder 3"/>
          <p:cNvSpPr>
            <a:spLocks noGrp="1"/>
          </p:cNvSpPr>
          <p:nvPr>
            <p:ph type="sldNum" sz="quarter" idx="10"/>
          </p:nvPr>
        </p:nvSpPr>
        <p:spPr/>
        <p:txBody>
          <a:bodyPr/>
          <a:p>
            <a:fld id="{989E6AD4-CE11-4826-9A7C-9533A6D82411}"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884" name="Slide Image Placeholder 1"/>
          <p:cNvSpPr>
            <a:spLocks noChangeAspect="1" noRot="1" noGrp="1"/>
          </p:cNvSpPr>
          <p:nvPr>
            <p:ph type="sldImg"/>
          </p:nvPr>
        </p:nvSpPr>
        <p:spPr/>
      </p:sp>
      <p:sp>
        <p:nvSpPr>
          <p:cNvPr id="1048885" name="Notes Placeholder 2"/>
          <p:cNvSpPr>
            <a:spLocks noGrp="1"/>
          </p:cNvSpPr>
          <p:nvPr>
            <p:ph type="body" idx="1"/>
          </p:nvPr>
        </p:nvSpPr>
        <p:spPr/>
        <p:txBody>
          <a:bodyPr>
            <a:normAutofit/>
          </a:bodyPr>
          <a:p>
            <a:endParaRPr dirty="0" lang="en-US"/>
          </a:p>
        </p:txBody>
      </p:sp>
      <p:sp>
        <p:nvSpPr>
          <p:cNvPr id="1048886" name="Slide Number Placeholder 3"/>
          <p:cNvSpPr>
            <a:spLocks noGrp="1"/>
          </p:cNvSpPr>
          <p:nvPr>
            <p:ph type="sldNum" sz="quarter" idx="10"/>
          </p:nvPr>
        </p:nvSpPr>
        <p:spPr/>
        <p:txBody>
          <a:bodyPr/>
          <a:p>
            <a:fld id="{989E6AD4-CE11-4826-9A7C-9533A6D82411}"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891" name="Slide Image Placeholder 1"/>
          <p:cNvSpPr>
            <a:spLocks noChangeAspect="1" noRot="1" noGrp="1"/>
          </p:cNvSpPr>
          <p:nvPr>
            <p:ph type="sldImg"/>
          </p:nvPr>
        </p:nvSpPr>
        <p:spPr/>
      </p:sp>
      <p:sp>
        <p:nvSpPr>
          <p:cNvPr id="1048892" name="Notes Placeholder 2"/>
          <p:cNvSpPr>
            <a:spLocks noGrp="1"/>
          </p:cNvSpPr>
          <p:nvPr>
            <p:ph type="body" idx="1"/>
          </p:nvPr>
        </p:nvSpPr>
        <p:spPr/>
        <p:txBody>
          <a:bodyPr>
            <a:normAutofit/>
          </a:bodyPr>
          <a:p>
            <a:endParaRPr dirty="0" lang="en-US"/>
          </a:p>
        </p:txBody>
      </p:sp>
      <p:sp>
        <p:nvSpPr>
          <p:cNvPr id="1048893" name="Slide Number Placeholder 3"/>
          <p:cNvSpPr>
            <a:spLocks noGrp="1"/>
          </p:cNvSpPr>
          <p:nvPr>
            <p:ph type="sldNum" sz="quarter" idx="10"/>
          </p:nvPr>
        </p:nvSpPr>
        <p:spPr/>
        <p:txBody>
          <a:bodyPr/>
          <a:p>
            <a:fld id="{52AFCDDB-EE15-437B-95B7-23EA6C08E722}"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926" name="Slide Image Placeholder 1"/>
          <p:cNvSpPr>
            <a:spLocks noChangeAspect="1" noRot="1" noGrp="1"/>
          </p:cNvSpPr>
          <p:nvPr>
            <p:ph type="sldImg"/>
          </p:nvPr>
        </p:nvSpPr>
        <p:spPr/>
      </p:sp>
      <p:sp>
        <p:nvSpPr>
          <p:cNvPr id="1048927" name="Notes Placeholder 2"/>
          <p:cNvSpPr>
            <a:spLocks noGrp="1"/>
          </p:cNvSpPr>
          <p:nvPr>
            <p:ph type="body" idx="1"/>
          </p:nvPr>
        </p:nvSpPr>
        <p:spPr/>
        <p:txBody>
          <a:bodyPr>
            <a:normAutofit/>
          </a:bodyPr>
          <a:p>
            <a:endParaRPr dirty="0" lang="en-US"/>
          </a:p>
        </p:txBody>
      </p:sp>
      <p:sp>
        <p:nvSpPr>
          <p:cNvPr id="1048928" name="Slide Number Placeholder 3"/>
          <p:cNvSpPr>
            <a:spLocks noGrp="1"/>
          </p:cNvSpPr>
          <p:nvPr>
            <p:ph type="sldNum" sz="quarter" idx="10"/>
          </p:nvPr>
        </p:nvSpPr>
        <p:spPr/>
        <p:txBody>
          <a:bodyPr/>
          <a:p>
            <a:fld id="{52AFCDDB-EE15-437B-95B7-23EA6C08E72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20" name=""/>
        <p:cNvGrpSpPr/>
        <p:nvPr/>
      </p:nvGrpSpPr>
      <p:grpSpPr>
        <a:xfrm>
          <a:off x="0" y="0"/>
          <a:ext cx="0" cy="0"/>
          <a:chOff x="0" y="0"/>
          <a:chExt cx="0" cy="0"/>
        </a:xfrm>
      </p:grpSpPr>
      <p:sp>
        <p:nvSpPr>
          <p:cNvPr id="1048600" name="Title 1"/>
          <p:cNvSpPr>
            <a:spLocks noGrp="1"/>
          </p:cNvSpPr>
          <p:nvPr>
            <p:ph type="ctrTitle"/>
          </p:nvPr>
        </p:nvSpPr>
        <p:spPr>
          <a:xfrm>
            <a:off x="685800" y="2130425"/>
            <a:ext cx="7772400" cy="1470025"/>
          </a:xfrm>
        </p:spPr>
        <p:txBody>
          <a:bodyPr/>
          <a:p>
            <a:r>
              <a:rPr lang="en-US"/>
              <a:t>Click to edit Master title style</a:t>
            </a:r>
          </a:p>
        </p:txBody>
      </p:sp>
      <p:sp>
        <p:nvSpPr>
          <p:cNvPr id="1048601"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p>
        </p:txBody>
      </p:sp>
      <p:sp>
        <p:nvSpPr>
          <p:cNvPr id="1048602" name="Date Placeholder 3"/>
          <p:cNvSpPr>
            <a:spLocks noGrp="1"/>
          </p:cNvSpPr>
          <p:nvPr>
            <p:ph type="dt" sz="half" idx="10"/>
          </p:nvPr>
        </p:nvSpPr>
        <p:spPr/>
        <p:txBody>
          <a:bodyPr/>
          <a:p>
            <a:fld id="{D84284AA-984A-4AD6-A1B1-8F149768CB54}" type="datetimeFigureOut">
              <a:rPr lang="en-US" smtClean="0"/>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25" name=""/>
        <p:cNvGrpSpPr/>
        <p:nvPr/>
      </p:nvGrpSpPr>
      <p:grpSpPr>
        <a:xfrm>
          <a:off x="0" y="0"/>
          <a:ext cx="0" cy="0"/>
          <a:chOff x="0" y="0"/>
          <a:chExt cx="0" cy="0"/>
        </a:xfrm>
      </p:grpSpPr>
      <p:sp>
        <p:nvSpPr>
          <p:cNvPr id="1049016" name="Title 1"/>
          <p:cNvSpPr>
            <a:spLocks noGrp="1"/>
          </p:cNvSpPr>
          <p:nvPr>
            <p:ph type="title"/>
          </p:nvPr>
        </p:nvSpPr>
        <p:spPr/>
        <p:txBody>
          <a:bodyPr/>
          <a:p>
            <a:r>
              <a:rPr lang="en-US"/>
              <a:t>Click to edit Master title style</a:t>
            </a:r>
          </a:p>
        </p:txBody>
      </p:sp>
      <p:sp>
        <p:nvSpPr>
          <p:cNvPr id="1049017"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18" name="Date Placeholder 3"/>
          <p:cNvSpPr>
            <a:spLocks noGrp="1"/>
          </p:cNvSpPr>
          <p:nvPr>
            <p:ph type="dt" sz="half" idx="10"/>
          </p:nvPr>
        </p:nvSpPr>
        <p:spPr/>
        <p:txBody>
          <a:bodyPr/>
          <a:p>
            <a:fld id="{D84284AA-984A-4AD6-A1B1-8F149768CB54}" type="datetimeFigureOut">
              <a:rPr lang="en-US" smtClean="0"/>
            </a:fld>
            <a:endParaRPr lang="en-US"/>
          </a:p>
        </p:txBody>
      </p:sp>
      <p:sp>
        <p:nvSpPr>
          <p:cNvPr id="1049019" name="Footer Placeholder 4"/>
          <p:cNvSpPr>
            <a:spLocks noGrp="1"/>
          </p:cNvSpPr>
          <p:nvPr>
            <p:ph type="ftr" sz="quarter" idx="11"/>
          </p:nvPr>
        </p:nvSpPr>
        <p:spPr/>
        <p:txBody>
          <a:bodyPr/>
          <a:p>
            <a:endParaRPr lang="en-US"/>
          </a:p>
        </p:txBody>
      </p:sp>
      <p:sp>
        <p:nvSpPr>
          <p:cNvPr id="1049020" name="Slide Number Placeholder 5"/>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23" name=""/>
        <p:cNvGrpSpPr/>
        <p:nvPr/>
      </p:nvGrpSpPr>
      <p:grpSpPr>
        <a:xfrm>
          <a:off x="0" y="0"/>
          <a:ext cx="0" cy="0"/>
          <a:chOff x="0" y="0"/>
          <a:chExt cx="0" cy="0"/>
        </a:xfrm>
      </p:grpSpPr>
      <p:sp>
        <p:nvSpPr>
          <p:cNvPr id="1049005" name="Vertical Title 1"/>
          <p:cNvSpPr>
            <a:spLocks noGrp="1"/>
          </p:cNvSpPr>
          <p:nvPr>
            <p:ph type="title" orient="vert"/>
          </p:nvPr>
        </p:nvSpPr>
        <p:spPr>
          <a:xfrm>
            <a:off x="6629400" y="274638"/>
            <a:ext cx="2057400" cy="5851525"/>
          </a:xfrm>
        </p:spPr>
        <p:txBody>
          <a:bodyPr vert="eaVert"/>
          <a:p>
            <a:r>
              <a:rPr lang="en-US"/>
              <a:t>Click to edit Master title style</a:t>
            </a:r>
          </a:p>
        </p:txBody>
      </p:sp>
      <p:sp>
        <p:nvSpPr>
          <p:cNvPr id="1049006" name="Vertical Text Placeholder 2"/>
          <p:cNvSpPr>
            <a:spLocks noGrp="1"/>
          </p:cNvSpPr>
          <p:nvPr>
            <p:ph type="body" orient="vert" idx="1"/>
          </p:nvPr>
        </p:nvSpPr>
        <p:spPr>
          <a:xfrm>
            <a:off x="457200" y="274638"/>
            <a:ext cx="6019800" cy="585152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07" name="Date Placeholder 3"/>
          <p:cNvSpPr>
            <a:spLocks noGrp="1"/>
          </p:cNvSpPr>
          <p:nvPr>
            <p:ph type="dt" sz="half" idx="10"/>
          </p:nvPr>
        </p:nvSpPr>
        <p:spPr/>
        <p:txBody>
          <a:bodyPr/>
          <a:p>
            <a:fld id="{D84284AA-984A-4AD6-A1B1-8F149768CB54}" type="datetimeFigureOut">
              <a:rPr lang="en-US" smtClean="0"/>
            </a:fld>
            <a:endParaRPr lang="en-US"/>
          </a:p>
        </p:txBody>
      </p:sp>
      <p:sp>
        <p:nvSpPr>
          <p:cNvPr id="1049008" name="Footer Placeholder 4"/>
          <p:cNvSpPr>
            <a:spLocks noGrp="1"/>
          </p:cNvSpPr>
          <p:nvPr>
            <p:ph type="ftr" sz="quarter" idx="11"/>
          </p:nvPr>
        </p:nvSpPr>
        <p:spPr/>
        <p:txBody>
          <a:bodyPr/>
          <a:p>
            <a:endParaRPr lang="en-US"/>
          </a:p>
        </p:txBody>
      </p:sp>
      <p:sp>
        <p:nvSpPr>
          <p:cNvPr id="1049009" name="Slide Number Placeholder 5"/>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p>
        </p:txBody>
      </p:sp>
      <p:sp>
        <p:nvSpPr>
          <p:cNvPr id="1048582"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p>
            <a:fld id="{D84284AA-984A-4AD6-A1B1-8F149768CB54}" type="datetimeFigureOut">
              <a:rPr lang="en-US" smtClean="0"/>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26" name=""/>
        <p:cNvGrpSpPr/>
        <p:nvPr/>
      </p:nvGrpSpPr>
      <p:grpSpPr>
        <a:xfrm>
          <a:off x="0" y="0"/>
          <a:ext cx="0" cy="0"/>
          <a:chOff x="0" y="0"/>
          <a:chExt cx="0" cy="0"/>
        </a:xfrm>
      </p:grpSpPr>
      <p:sp>
        <p:nvSpPr>
          <p:cNvPr id="1049021" name="Title 1"/>
          <p:cNvSpPr>
            <a:spLocks noGrp="1"/>
          </p:cNvSpPr>
          <p:nvPr>
            <p:ph type="title"/>
          </p:nvPr>
        </p:nvSpPr>
        <p:spPr>
          <a:xfrm>
            <a:off x="722313" y="4406900"/>
            <a:ext cx="7772400" cy="1362075"/>
          </a:xfrm>
        </p:spPr>
        <p:txBody>
          <a:bodyPr anchor="t"/>
          <a:lstStyle>
            <a:lvl1pPr algn="l">
              <a:defRPr b="1" cap="all" sz="4000"/>
            </a:lvl1pPr>
          </a:lstStyle>
          <a:p>
            <a:r>
              <a:rPr lang="en-US"/>
              <a:t>Click to edit Master title style</a:t>
            </a:r>
          </a:p>
        </p:txBody>
      </p:sp>
      <p:sp>
        <p:nvSpPr>
          <p:cNvPr id="1049022"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23" name="Date Placeholder 3"/>
          <p:cNvSpPr>
            <a:spLocks noGrp="1"/>
          </p:cNvSpPr>
          <p:nvPr>
            <p:ph type="dt" sz="half" idx="10"/>
          </p:nvPr>
        </p:nvSpPr>
        <p:spPr/>
        <p:txBody>
          <a:bodyPr/>
          <a:p>
            <a:fld id="{D84284AA-984A-4AD6-A1B1-8F149768CB54}" type="datetimeFigureOut">
              <a:rPr lang="en-US" smtClean="0"/>
            </a:fld>
            <a:endParaRPr lang="en-US"/>
          </a:p>
        </p:txBody>
      </p:sp>
      <p:sp>
        <p:nvSpPr>
          <p:cNvPr id="1049024" name="Footer Placeholder 4"/>
          <p:cNvSpPr>
            <a:spLocks noGrp="1"/>
          </p:cNvSpPr>
          <p:nvPr>
            <p:ph type="ftr" sz="quarter" idx="11"/>
          </p:nvPr>
        </p:nvSpPr>
        <p:spPr/>
        <p:txBody>
          <a:bodyPr/>
          <a:p>
            <a:endParaRPr lang="en-US"/>
          </a:p>
        </p:txBody>
      </p:sp>
      <p:sp>
        <p:nvSpPr>
          <p:cNvPr id="1049025" name="Slide Number Placeholder 5"/>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27" name=""/>
        <p:cNvGrpSpPr/>
        <p:nvPr/>
      </p:nvGrpSpPr>
      <p:grpSpPr>
        <a:xfrm>
          <a:off x="0" y="0"/>
          <a:ext cx="0" cy="0"/>
          <a:chOff x="0" y="0"/>
          <a:chExt cx="0" cy="0"/>
        </a:xfrm>
      </p:grpSpPr>
      <p:sp>
        <p:nvSpPr>
          <p:cNvPr id="1049026" name="Title 1"/>
          <p:cNvSpPr>
            <a:spLocks noGrp="1"/>
          </p:cNvSpPr>
          <p:nvPr>
            <p:ph type="title"/>
          </p:nvPr>
        </p:nvSpPr>
        <p:spPr/>
        <p:txBody>
          <a:bodyPr/>
          <a:p>
            <a:r>
              <a:rPr lang="en-US"/>
              <a:t>Click to edit Master title style</a:t>
            </a:r>
          </a:p>
        </p:txBody>
      </p:sp>
      <p:sp>
        <p:nvSpPr>
          <p:cNvPr id="1049027"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28"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29" name="Date Placeholder 4"/>
          <p:cNvSpPr>
            <a:spLocks noGrp="1"/>
          </p:cNvSpPr>
          <p:nvPr>
            <p:ph type="dt" sz="half" idx="10"/>
          </p:nvPr>
        </p:nvSpPr>
        <p:spPr/>
        <p:txBody>
          <a:bodyPr/>
          <a:p>
            <a:fld id="{D84284AA-984A-4AD6-A1B1-8F149768CB54}" type="datetimeFigureOut">
              <a:rPr lang="en-US" smtClean="0"/>
            </a:fld>
            <a:endParaRPr lang="en-US"/>
          </a:p>
        </p:txBody>
      </p:sp>
      <p:sp>
        <p:nvSpPr>
          <p:cNvPr id="1049030" name="Footer Placeholder 5"/>
          <p:cNvSpPr>
            <a:spLocks noGrp="1"/>
          </p:cNvSpPr>
          <p:nvPr>
            <p:ph type="ftr" sz="quarter" idx="11"/>
          </p:nvPr>
        </p:nvSpPr>
        <p:spPr/>
        <p:txBody>
          <a:bodyPr/>
          <a:p>
            <a:endParaRPr lang="en-US"/>
          </a:p>
        </p:txBody>
      </p:sp>
      <p:sp>
        <p:nvSpPr>
          <p:cNvPr id="1049031" name="Slide Number Placeholder 6"/>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28" name=""/>
        <p:cNvGrpSpPr/>
        <p:nvPr/>
      </p:nvGrpSpPr>
      <p:grpSpPr>
        <a:xfrm>
          <a:off x="0" y="0"/>
          <a:ext cx="0" cy="0"/>
          <a:chOff x="0" y="0"/>
          <a:chExt cx="0" cy="0"/>
        </a:xfrm>
      </p:grpSpPr>
      <p:sp>
        <p:nvSpPr>
          <p:cNvPr id="1049032" name="Title 1"/>
          <p:cNvSpPr>
            <a:spLocks noGrp="1"/>
          </p:cNvSpPr>
          <p:nvPr>
            <p:ph type="title"/>
          </p:nvPr>
        </p:nvSpPr>
        <p:spPr/>
        <p:txBody>
          <a:bodyPr/>
          <a:p>
            <a:r>
              <a:rPr lang="en-US"/>
              <a:t>Click to edit Master title style</a:t>
            </a:r>
          </a:p>
        </p:txBody>
      </p:sp>
      <p:sp>
        <p:nvSpPr>
          <p:cNvPr id="1049033"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903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35"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903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37" name="Date Placeholder 6"/>
          <p:cNvSpPr>
            <a:spLocks noGrp="1"/>
          </p:cNvSpPr>
          <p:nvPr>
            <p:ph type="dt" sz="half" idx="10"/>
          </p:nvPr>
        </p:nvSpPr>
        <p:spPr/>
        <p:txBody>
          <a:bodyPr/>
          <a:p>
            <a:fld id="{D84284AA-984A-4AD6-A1B1-8F149768CB54}" type="datetimeFigureOut">
              <a:rPr lang="en-US" smtClean="0"/>
            </a:fld>
            <a:endParaRPr lang="en-US"/>
          </a:p>
        </p:txBody>
      </p:sp>
      <p:sp>
        <p:nvSpPr>
          <p:cNvPr id="1049038" name="Footer Placeholder 7"/>
          <p:cNvSpPr>
            <a:spLocks noGrp="1"/>
          </p:cNvSpPr>
          <p:nvPr>
            <p:ph type="ftr" sz="quarter" idx="11"/>
          </p:nvPr>
        </p:nvSpPr>
        <p:spPr/>
        <p:txBody>
          <a:bodyPr/>
          <a:p>
            <a:endParaRPr lang="en-US"/>
          </a:p>
        </p:txBody>
      </p:sp>
      <p:sp>
        <p:nvSpPr>
          <p:cNvPr id="1049039" name="Slide Number Placeholder 8"/>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22" name=""/>
        <p:cNvGrpSpPr/>
        <p:nvPr/>
      </p:nvGrpSpPr>
      <p:grpSpPr>
        <a:xfrm>
          <a:off x="0" y="0"/>
          <a:ext cx="0" cy="0"/>
          <a:chOff x="0" y="0"/>
          <a:chExt cx="0" cy="0"/>
        </a:xfrm>
      </p:grpSpPr>
      <p:sp>
        <p:nvSpPr>
          <p:cNvPr id="1049001" name="Title 1"/>
          <p:cNvSpPr>
            <a:spLocks noGrp="1"/>
          </p:cNvSpPr>
          <p:nvPr>
            <p:ph type="title"/>
          </p:nvPr>
        </p:nvSpPr>
        <p:spPr/>
        <p:txBody>
          <a:bodyPr/>
          <a:p>
            <a:r>
              <a:rPr lang="en-US"/>
              <a:t>Click to edit Master title style</a:t>
            </a:r>
          </a:p>
        </p:txBody>
      </p:sp>
      <p:sp>
        <p:nvSpPr>
          <p:cNvPr id="1049002" name="Date Placeholder 2"/>
          <p:cNvSpPr>
            <a:spLocks noGrp="1"/>
          </p:cNvSpPr>
          <p:nvPr>
            <p:ph type="dt" sz="half" idx="10"/>
          </p:nvPr>
        </p:nvSpPr>
        <p:spPr/>
        <p:txBody>
          <a:bodyPr/>
          <a:p>
            <a:fld id="{D84284AA-984A-4AD6-A1B1-8F149768CB54}" type="datetimeFigureOut">
              <a:rPr lang="en-US" smtClean="0"/>
            </a:fld>
            <a:endParaRPr lang="en-US"/>
          </a:p>
        </p:txBody>
      </p:sp>
      <p:sp>
        <p:nvSpPr>
          <p:cNvPr id="1049003" name="Footer Placeholder 3"/>
          <p:cNvSpPr>
            <a:spLocks noGrp="1"/>
          </p:cNvSpPr>
          <p:nvPr>
            <p:ph type="ftr" sz="quarter" idx="11"/>
          </p:nvPr>
        </p:nvSpPr>
        <p:spPr/>
        <p:txBody>
          <a:bodyPr/>
          <a:p>
            <a:endParaRPr lang="en-US"/>
          </a:p>
        </p:txBody>
      </p:sp>
      <p:sp>
        <p:nvSpPr>
          <p:cNvPr id="1049004" name="Slide Number Placeholder 4"/>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29" name=""/>
        <p:cNvGrpSpPr/>
        <p:nvPr/>
      </p:nvGrpSpPr>
      <p:grpSpPr>
        <a:xfrm>
          <a:off x="0" y="0"/>
          <a:ext cx="0" cy="0"/>
          <a:chOff x="0" y="0"/>
          <a:chExt cx="0" cy="0"/>
        </a:xfrm>
      </p:grpSpPr>
      <p:sp>
        <p:nvSpPr>
          <p:cNvPr id="1049040" name="Date Placeholder 1"/>
          <p:cNvSpPr>
            <a:spLocks noGrp="1"/>
          </p:cNvSpPr>
          <p:nvPr>
            <p:ph type="dt" sz="half" idx="10"/>
          </p:nvPr>
        </p:nvSpPr>
        <p:spPr/>
        <p:txBody>
          <a:bodyPr/>
          <a:p>
            <a:fld id="{D84284AA-984A-4AD6-A1B1-8F149768CB54}" type="datetimeFigureOut">
              <a:rPr lang="en-US" smtClean="0"/>
            </a:fld>
            <a:endParaRPr lang="en-US"/>
          </a:p>
        </p:txBody>
      </p:sp>
      <p:sp>
        <p:nvSpPr>
          <p:cNvPr id="1049041" name="Footer Placeholder 2"/>
          <p:cNvSpPr>
            <a:spLocks noGrp="1"/>
          </p:cNvSpPr>
          <p:nvPr>
            <p:ph type="ftr" sz="quarter" idx="11"/>
          </p:nvPr>
        </p:nvSpPr>
        <p:spPr/>
        <p:txBody>
          <a:bodyPr/>
          <a:p>
            <a:endParaRPr lang="en-US"/>
          </a:p>
        </p:txBody>
      </p:sp>
      <p:sp>
        <p:nvSpPr>
          <p:cNvPr id="1049042" name="Slide Number Placeholder 3"/>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30" name=""/>
        <p:cNvGrpSpPr/>
        <p:nvPr/>
      </p:nvGrpSpPr>
      <p:grpSpPr>
        <a:xfrm>
          <a:off x="0" y="0"/>
          <a:ext cx="0" cy="0"/>
          <a:chOff x="0" y="0"/>
          <a:chExt cx="0" cy="0"/>
        </a:xfrm>
      </p:grpSpPr>
      <p:sp>
        <p:nvSpPr>
          <p:cNvPr id="1049043" name="Title 1"/>
          <p:cNvSpPr>
            <a:spLocks noGrp="1"/>
          </p:cNvSpPr>
          <p:nvPr>
            <p:ph type="title"/>
          </p:nvPr>
        </p:nvSpPr>
        <p:spPr>
          <a:xfrm>
            <a:off x="457200" y="273050"/>
            <a:ext cx="3008313" cy="1162050"/>
          </a:xfrm>
        </p:spPr>
        <p:txBody>
          <a:bodyPr anchor="b"/>
          <a:lstStyle>
            <a:lvl1pPr algn="l">
              <a:defRPr b="1" sz="2000"/>
            </a:lvl1pPr>
          </a:lstStyle>
          <a:p>
            <a:r>
              <a:rPr lang="en-US"/>
              <a:t>Click to edit Master title style</a:t>
            </a:r>
          </a:p>
        </p:txBody>
      </p:sp>
      <p:sp>
        <p:nvSpPr>
          <p:cNvPr id="1049044"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45"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9046" name="Date Placeholder 4"/>
          <p:cNvSpPr>
            <a:spLocks noGrp="1"/>
          </p:cNvSpPr>
          <p:nvPr>
            <p:ph type="dt" sz="half" idx="10"/>
          </p:nvPr>
        </p:nvSpPr>
        <p:spPr/>
        <p:txBody>
          <a:bodyPr/>
          <a:p>
            <a:fld id="{D84284AA-984A-4AD6-A1B1-8F149768CB54}" type="datetimeFigureOut">
              <a:rPr lang="en-US" smtClean="0"/>
            </a:fld>
            <a:endParaRPr lang="en-US"/>
          </a:p>
        </p:txBody>
      </p:sp>
      <p:sp>
        <p:nvSpPr>
          <p:cNvPr id="1049047" name="Footer Placeholder 5"/>
          <p:cNvSpPr>
            <a:spLocks noGrp="1"/>
          </p:cNvSpPr>
          <p:nvPr>
            <p:ph type="ftr" sz="quarter" idx="11"/>
          </p:nvPr>
        </p:nvSpPr>
        <p:spPr/>
        <p:txBody>
          <a:bodyPr/>
          <a:p>
            <a:endParaRPr lang="en-US"/>
          </a:p>
        </p:txBody>
      </p:sp>
      <p:sp>
        <p:nvSpPr>
          <p:cNvPr id="1049048" name="Slide Number Placeholder 6"/>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24" name=""/>
        <p:cNvGrpSpPr/>
        <p:nvPr/>
      </p:nvGrpSpPr>
      <p:grpSpPr>
        <a:xfrm>
          <a:off x="0" y="0"/>
          <a:ext cx="0" cy="0"/>
          <a:chOff x="0" y="0"/>
          <a:chExt cx="0" cy="0"/>
        </a:xfrm>
      </p:grpSpPr>
      <p:sp>
        <p:nvSpPr>
          <p:cNvPr id="1049010" name="Title 1"/>
          <p:cNvSpPr>
            <a:spLocks noGrp="1"/>
          </p:cNvSpPr>
          <p:nvPr>
            <p:ph type="title"/>
          </p:nvPr>
        </p:nvSpPr>
        <p:spPr>
          <a:xfrm>
            <a:off x="1792288" y="4800600"/>
            <a:ext cx="5486400" cy="566738"/>
          </a:xfrm>
        </p:spPr>
        <p:txBody>
          <a:bodyPr anchor="b"/>
          <a:lstStyle>
            <a:lvl1pPr algn="l">
              <a:defRPr b="1" sz="2000"/>
            </a:lvl1pPr>
          </a:lstStyle>
          <a:p>
            <a:r>
              <a:rPr lang="en-US"/>
              <a:t>Click to edit Master title style</a:t>
            </a:r>
          </a:p>
        </p:txBody>
      </p:sp>
      <p:sp>
        <p:nvSpPr>
          <p:cNvPr id="1049011"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012"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9013" name="Date Placeholder 4"/>
          <p:cNvSpPr>
            <a:spLocks noGrp="1"/>
          </p:cNvSpPr>
          <p:nvPr>
            <p:ph type="dt" sz="half" idx="10"/>
          </p:nvPr>
        </p:nvSpPr>
        <p:spPr/>
        <p:txBody>
          <a:bodyPr/>
          <a:p>
            <a:fld id="{D84284AA-984A-4AD6-A1B1-8F149768CB54}" type="datetimeFigureOut">
              <a:rPr lang="en-US" smtClean="0"/>
            </a:fld>
            <a:endParaRPr lang="en-US"/>
          </a:p>
        </p:txBody>
      </p:sp>
      <p:sp>
        <p:nvSpPr>
          <p:cNvPr id="1049014" name="Footer Placeholder 5"/>
          <p:cNvSpPr>
            <a:spLocks noGrp="1"/>
          </p:cNvSpPr>
          <p:nvPr>
            <p:ph type="ftr" sz="quarter" idx="11"/>
          </p:nvPr>
        </p:nvSpPr>
        <p:spPr/>
        <p:txBody>
          <a:bodyPr/>
          <a:p>
            <a:endParaRPr lang="en-US"/>
          </a:p>
        </p:txBody>
      </p:sp>
      <p:sp>
        <p:nvSpPr>
          <p:cNvPr id="1049015" name="Slide Number Placeholder 6"/>
          <p:cNvSpPr>
            <a:spLocks noGrp="1"/>
          </p:cNvSpPr>
          <p:nvPr>
            <p:ph type="sldNum" sz="quarter" idx="12"/>
          </p:nvPr>
        </p:nvSpPr>
        <p:spPr/>
        <p:txBody>
          <a:bodyPr/>
          <a:p>
            <a:fld id="{AFEB19DE-DED8-4318-9934-1FFA3039BD0A}"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D84284AA-984A-4AD6-A1B1-8F149768CB54}" type="datetimeFigureOut">
              <a:rPr lang="en-US" smtClean="0"/>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AFEB19DE-DED8-4318-9934-1FFA3039BD0A}"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05" name="Title 1"/>
          <p:cNvSpPr>
            <a:spLocks noGrp="1"/>
          </p:cNvSpPr>
          <p:nvPr>
            <p:ph type="ctrTitle"/>
          </p:nvPr>
        </p:nvSpPr>
        <p:spPr/>
        <p:txBody>
          <a:bodyPr/>
          <a:p>
            <a:r>
              <a:rPr dirty="0" lang="en-US"/>
              <a:t>RESEARCH METHODOLOGY</a:t>
            </a:r>
          </a:p>
        </p:txBody>
      </p:sp>
      <p:sp>
        <p:nvSpPr>
          <p:cNvPr id="1048606" name="Subtitle 2"/>
          <p:cNvSpPr>
            <a:spLocks noGrp="1"/>
          </p:cNvSpPr>
          <p:nvPr>
            <p:ph type="subTitle" idx="1"/>
          </p:nvPr>
        </p:nvSpPr>
        <p:spPr/>
        <p:txBody>
          <a:bodyPr/>
          <a:p>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09" name="Title 1"/>
          <p:cNvSpPr>
            <a:spLocks noGrp="1"/>
          </p:cNvSpPr>
          <p:nvPr>
            <p:ph type="title"/>
          </p:nvPr>
        </p:nvSpPr>
        <p:spPr/>
        <p:txBody>
          <a:bodyPr>
            <a:normAutofit fontScale="90000"/>
          </a:bodyPr>
          <a:p>
            <a:r>
              <a:rPr dirty="0" lang="en-US"/>
              <a:t>Features of qualitative methods</a:t>
            </a:r>
          </a:p>
        </p:txBody>
      </p:sp>
      <p:sp>
        <p:nvSpPr>
          <p:cNvPr id="1048610" name="Content Placeholder 2"/>
          <p:cNvSpPr>
            <a:spLocks noGrp="1"/>
          </p:cNvSpPr>
          <p:nvPr>
            <p:ph idx="1"/>
          </p:nvPr>
        </p:nvSpPr>
        <p:spPr/>
        <p:txBody>
          <a:bodyPr/>
          <a:p>
            <a:r>
              <a:rPr dirty="0" lang="en-US"/>
              <a:t>Has few preconceived ideas and stresses the importance of people's interpretations of events and circumstances, rather than researcher's interpretations.</a:t>
            </a:r>
          </a:p>
          <a:p>
            <a:r>
              <a:rPr dirty="0" lang="en-US"/>
              <a:t>Does not attempt to control the context of the research, but rather attempts to capture that context in its entirety.</a:t>
            </a:r>
          </a:p>
          <a:p>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93" name="Title 1"/>
          <p:cNvSpPr>
            <a:spLocks noGrp="1"/>
          </p:cNvSpPr>
          <p:nvPr>
            <p:ph type="title"/>
          </p:nvPr>
        </p:nvSpPr>
        <p:spPr/>
        <p:txBody>
          <a:bodyPr/>
          <a:p>
            <a:r>
              <a:rPr dirty="0" lang="en-US" err="1"/>
              <a:t>Ctied</a:t>
            </a:r>
            <a:r>
              <a:rPr dirty="0" lang="en-US"/>
              <a:t> </a:t>
            </a:r>
          </a:p>
        </p:txBody>
      </p:sp>
      <p:sp>
        <p:nvSpPr>
          <p:cNvPr id="1048794" name="Content Placeholder 2"/>
          <p:cNvSpPr>
            <a:spLocks noGrp="1"/>
          </p:cNvSpPr>
          <p:nvPr>
            <p:ph idx="1"/>
          </p:nvPr>
        </p:nvSpPr>
        <p:spPr/>
        <p:txBody>
          <a:bodyPr>
            <a:normAutofit lnSpcReduction="10000"/>
          </a:bodyPr>
          <a:p>
            <a:r>
              <a:rPr dirty="0" lang="en-US"/>
              <a:t>Probability sampling involves a random selection procedure to ensure that each unit of the sample is chosen on the basis of chance.</a:t>
            </a:r>
          </a:p>
          <a:p>
            <a:r>
              <a:rPr dirty="0" lang="en-US"/>
              <a:t> All units of the study population have an equal or at least a known chance of being included in the sample from list provided.</a:t>
            </a:r>
          </a:p>
          <a:p>
            <a:r>
              <a:rPr dirty="0" lang="en-US"/>
              <a:t>More likely to result in a representative sample.</a:t>
            </a:r>
          </a:p>
          <a:p>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795" name="Title 1"/>
          <p:cNvSpPr>
            <a:spLocks noGrp="1"/>
          </p:cNvSpPr>
          <p:nvPr>
            <p:ph type="title"/>
          </p:nvPr>
        </p:nvSpPr>
        <p:spPr/>
        <p:txBody>
          <a:bodyPr/>
          <a:p>
            <a:r>
              <a:rPr dirty="0" lang="en-US" err="1"/>
              <a:t>Ctied</a:t>
            </a:r>
            <a:r>
              <a:rPr dirty="0" lang="en-US"/>
              <a:t> </a:t>
            </a:r>
          </a:p>
        </p:txBody>
      </p:sp>
      <p:sp>
        <p:nvSpPr>
          <p:cNvPr id="1048796" name="Content Placeholder 2"/>
          <p:cNvSpPr>
            <a:spLocks noGrp="1"/>
          </p:cNvSpPr>
          <p:nvPr>
            <p:ph idx="1"/>
          </p:nvPr>
        </p:nvSpPr>
        <p:spPr/>
        <p:txBody>
          <a:bodyPr/>
          <a:p>
            <a:r>
              <a:rPr dirty="0" lang="en-US"/>
              <a:t>Probability sampling methods include;</a:t>
            </a:r>
          </a:p>
          <a:p>
            <a:pPr lvl="1"/>
            <a:r>
              <a:rPr dirty="0" lang="en-US"/>
              <a:t>Simple Random Sampling</a:t>
            </a:r>
          </a:p>
          <a:p>
            <a:pPr lvl="1"/>
            <a:r>
              <a:rPr dirty="0" lang="en-US"/>
              <a:t>Systematic or Interval Sampling</a:t>
            </a:r>
          </a:p>
          <a:p>
            <a:pPr lvl="1"/>
            <a:r>
              <a:rPr dirty="0" lang="en-US"/>
              <a:t>Stratified Random Sampling  </a:t>
            </a:r>
          </a:p>
          <a:p>
            <a:pPr lvl="1"/>
            <a:r>
              <a:rPr dirty="0" lang="en-US"/>
              <a:t>Cluster Sampling </a:t>
            </a:r>
          </a:p>
          <a:p>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97" name="Title 1"/>
          <p:cNvSpPr>
            <a:spLocks noGrp="1"/>
          </p:cNvSpPr>
          <p:nvPr>
            <p:ph type="title"/>
          </p:nvPr>
        </p:nvSpPr>
        <p:spPr/>
        <p:txBody>
          <a:bodyPr/>
          <a:p>
            <a:r>
              <a:rPr dirty="0" lang="en-US"/>
              <a:t>Simple Random Sampling</a:t>
            </a:r>
          </a:p>
        </p:txBody>
      </p:sp>
      <p:sp>
        <p:nvSpPr>
          <p:cNvPr id="1048798" name="Content Placeholder 2"/>
          <p:cNvSpPr>
            <a:spLocks noGrp="1"/>
          </p:cNvSpPr>
          <p:nvPr>
            <p:ph idx="1"/>
          </p:nvPr>
        </p:nvSpPr>
        <p:spPr/>
        <p:txBody>
          <a:bodyPr/>
          <a:p>
            <a:r>
              <a:rPr dirty="0" lang="en-US"/>
              <a:t>commonest and the simplest methods of sampling.</a:t>
            </a:r>
          </a:p>
          <a:p>
            <a:r>
              <a:rPr dirty="0" lang="en-US"/>
              <a:t> each unit (subject) has equal chance to be selected.</a:t>
            </a:r>
          </a:p>
          <a:p>
            <a:r>
              <a:rPr dirty="0" lang="en-US"/>
              <a:t>involves one stage selection.</a:t>
            </a:r>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99" name="Title 1"/>
          <p:cNvSpPr>
            <a:spLocks noGrp="1"/>
          </p:cNvSpPr>
          <p:nvPr>
            <p:ph type="title"/>
          </p:nvPr>
        </p:nvSpPr>
        <p:spPr/>
        <p:txBody>
          <a:bodyPr/>
          <a:p>
            <a:r>
              <a:rPr dirty="0" lang="en-US"/>
              <a:t>ways of selecting the subjects</a:t>
            </a:r>
          </a:p>
        </p:txBody>
      </p:sp>
      <p:sp>
        <p:nvSpPr>
          <p:cNvPr id="1048800" name="Content Placeholder 2"/>
          <p:cNvSpPr>
            <a:spLocks noGrp="1"/>
          </p:cNvSpPr>
          <p:nvPr>
            <p:ph idx="1"/>
          </p:nvPr>
        </p:nvSpPr>
        <p:spPr/>
        <p:txBody>
          <a:bodyPr>
            <a:normAutofit/>
          </a:bodyPr>
          <a:p>
            <a:pPr indent="-514350" marL="582930"/>
            <a:r>
              <a:rPr dirty="0" lang="en-US"/>
              <a:t>Identify the specific target population.</a:t>
            </a:r>
          </a:p>
          <a:p>
            <a:pPr indent="-514350" marL="582930"/>
            <a:r>
              <a:rPr dirty="0" lang="en-US"/>
              <a:t>Formulate an appropriate sampling frame.</a:t>
            </a:r>
          </a:p>
          <a:p>
            <a:pPr indent="-514350" marL="582930"/>
            <a:r>
              <a:rPr dirty="0" lang="en-US"/>
              <a:t>Determine the sample size for the study.</a:t>
            </a:r>
          </a:p>
          <a:p>
            <a:pPr indent="-514350" marL="582930"/>
            <a:r>
              <a:rPr dirty="0" lang="en-US"/>
              <a:t>Adapt a consecutive identification number for each unit in the sampling frame.</a:t>
            </a:r>
          </a:p>
          <a:p>
            <a:pPr indent="-514350" marL="582930"/>
            <a:r>
              <a:rPr dirty="0" lang="en-US"/>
              <a:t>Select the desired subjects using a randomized technique.</a:t>
            </a:r>
          </a:p>
          <a:p>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01" name="Title 1"/>
          <p:cNvSpPr>
            <a:spLocks noGrp="1"/>
          </p:cNvSpPr>
          <p:nvPr>
            <p:ph type="title"/>
          </p:nvPr>
        </p:nvSpPr>
        <p:spPr/>
        <p:txBody>
          <a:bodyPr/>
          <a:p>
            <a:r>
              <a:rPr dirty="0" lang="en-US" err="1"/>
              <a:t>Ctied</a:t>
            </a:r>
            <a:r>
              <a:rPr dirty="0" lang="en-US"/>
              <a:t> </a:t>
            </a:r>
          </a:p>
        </p:txBody>
      </p:sp>
      <p:sp>
        <p:nvSpPr>
          <p:cNvPr id="1048802" name="Content Placeholder 2"/>
          <p:cNvSpPr>
            <a:spLocks noGrp="1"/>
          </p:cNvSpPr>
          <p:nvPr>
            <p:ph idx="1"/>
          </p:nvPr>
        </p:nvSpPr>
        <p:spPr/>
        <p:txBody>
          <a:bodyPr/>
          <a:p>
            <a:r>
              <a:rPr dirty="0" lang="en-US"/>
              <a:t>Selecting a random sample could be done through:</a:t>
            </a:r>
          </a:p>
          <a:p>
            <a:pPr lvl="1"/>
            <a:r>
              <a:rPr dirty="0" lang="en-US"/>
              <a:t>the lottery method.</a:t>
            </a:r>
          </a:p>
          <a:p>
            <a:pPr lvl="1"/>
            <a:r>
              <a:rPr dirty="0" lang="en-US"/>
              <a:t> use of random tables.</a:t>
            </a:r>
          </a:p>
          <a:p>
            <a:pPr lvl="1"/>
            <a:r>
              <a:rPr dirty="0" lang="en-US"/>
              <a:t>tossing a coin to help you decide where and how to start.</a:t>
            </a:r>
          </a:p>
          <a:p>
            <a:pPr lvl="1"/>
            <a:r>
              <a:rPr dirty="0" lang="en-US"/>
              <a:t>‘yes’ n ‘no’ papers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03" name="Title 1"/>
          <p:cNvSpPr>
            <a:spLocks noGrp="1"/>
          </p:cNvSpPr>
          <p:nvPr>
            <p:ph type="title"/>
          </p:nvPr>
        </p:nvSpPr>
        <p:spPr/>
        <p:txBody>
          <a:bodyPr/>
          <a:p>
            <a:r>
              <a:rPr dirty="0" lang="en-US"/>
              <a:t>Advantages</a:t>
            </a:r>
          </a:p>
        </p:txBody>
      </p:sp>
      <p:sp>
        <p:nvSpPr>
          <p:cNvPr id="1048804" name="Content Placeholder 2"/>
          <p:cNvSpPr>
            <a:spLocks noGrp="1"/>
          </p:cNvSpPr>
          <p:nvPr>
            <p:ph idx="1"/>
          </p:nvPr>
        </p:nvSpPr>
        <p:spPr/>
        <p:txBody>
          <a:bodyPr/>
          <a:p>
            <a:pPr indent="-514350" marL="582930"/>
            <a:r>
              <a:rPr dirty="0" lang="en-US"/>
              <a:t>Requires minimum knowledge about the population in advance which is needed in the case of purposive sampling.</a:t>
            </a:r>
          </a:p>
          <a:p>
            <a:pPr indent="-514350" marL="582930"/>
            <a:r>
              <a:rPr dirty="0" lang="en-US"/>
              <a:t>The method is free from classification errors.</a:t>
            </a:r>
          </a:p>
          <a:p>
            <a:pPr indent="-514350" marL="582930"/>
            <a:r>
              <a:rPr dirty="0" lang="en-US"/>
              <a:t>Sampling errors can be easily computed and the accuracy of the estimate easily assessed</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05" name="Title 1"/>
          <p:cNvSpPr>
            <a:spLocks noGrp="1"/>
          </p:cNvSpPr>
          <p:nvPr>
            <p:ph type="title"/>
          </p:nvPr>
        </p:nvSpPr>
        <p:spPr/>
        <p:txBody>
          <a:bodyPr/>
          <a:p>
            <a:r>
              <a:rPr dirty="0" lang="en-US"/>
              <a:t>Disadvantages</a:t>
            </a:r>
          </a:p>
        </p:txBody>
      </p:sp>
      <p:sp>
        <p:nvSpPr>
          <p:cNvPr id="1048806" name="Content Placeholder 2"/>
          <p:cNvSpPr>
            <a:spLocks noGrp="1"/>
          </p:cNvSpPr>
          <p:nvPr>
            <p:ph idx="1"/>
          </p:nvPr>
        </p:nvSpPr>
        <p:spPr/>
        <p:txBody>
          <a:bodyPr>
            <a:normAutofit fontScale="92500"/>
          </a:bodyPr>
          <a:p>
            <a:r>
              <a:rPr dirty="0" lang="en-US"/>
              <a:t>Does not make use of the knowledge about the population which the researcher may have.</a:t>
            </a:r>
          </a:p>
          <a:p>
            <a:r>
              <a:rPr dirty="0" lang="en-US"/>
              <a:t>Sample size required to ensure statistical reliability is usually large.</a:t>
            </a:r>
          </a:p>
          <a:p>
            <a:r>
              <a:rPr dirty="0" lang="en-US"/>
              <a:t>Some samples may de over or under represented.</a:t>
            </a:r>
          </a:p>
          <a:p>
            <a:r>
              <a:rPr dirty="0" lang="en-US"/>
              <a:t>Non response error is high – some of the members selected may have moved to a new place.</a:t>
            </a:r>
          </a:p>
          <a:p>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07" name="Title 1"/>
          <p:cNvSpPr>
            <a:spLocks noGrp="1"/>
          </p:cNvSpPr>
          <p:nvPr>
            <p:ph type="title"/>
          </p:nvPr>
        </p:nvSpPr>
        <p:spPr/>
        <p:txBody>
          <a:bodyPr/>
          <a:p>
            <a:r>
              <a:rPr dirty="0" lang="en-US"/>
              <a:t>Systematic random sampling</a:t>
            </a:r>
          </a:p>
        </p:txBody>
      </p:sp>
      <p:sp>
        <p:nvSpPr>
          <p:cNvPr id="1048808" name="Content Placeholder 2"/>
          <p:cNvSpPr>
            <a:spLocks noGrp="1"/>
          </p:cNvSpPr>
          <p:nvPr>
            <p:ph idx="1"/>
          </p:nvPr>
        </p:nvSpPr>
        <p:spPr/>
        <p:txBody>
          <a:bodyPr>
            <a:normAutofit/>
          </a:bodyPr>
          <a:p>
            <a:r>
              <a:rPr dirty="0" lang="en-US"/>
              <a:t>Is the selection of every n</a:t>
            </a:r>
            <a:r>
              <a:rPr baseline="30000" dirty="0" lang="en-US"/>
              <a:t>th</a:t>
            </a:r>
            <a:r>
              <a:rPr dirty="0" lang="en-US"/>
              <a:t> element from a sampling frame, where n, the sampling interval, is calculated as:</a:t>
            </a:r>
          </a:p>
          <a:p>
            <a:r>
              <a:rPr dirty="0" lang="en-US"/>
              <a:t>n = number in population/number in sample </a:t>
            </a:r>
          </a:p>
          <a:p>
            <a:r>
              <a:rPr dirty="0" lang="en-US"/>
              <a:t>The list of all the members in the sampling frame must be randomized.</a:t>
            </a:r>
          </a:p>
          <a:p>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09" name="Title 1"/>
          <p:cNvSpPr>
            <a:spLocks noGrp="1"/>
          </p:cNvSpPr>
          <p:nvPr>
            <p:ph type="title"/>
          </p:nvPr>
        </p:nvSpPr>
        <p:spPr/>
        <p:txBody>
          <a:bodyPr/>
          <a:p>
            <a:r>
              <a:rPr dirty="0" lang="en-US" err="1"/>
              <a:t>Ctied</a:t>
            </a:r>
            <a:r>
              <a:rPr dirty="0" lang="en-US"/>
              <a:t> </a:t>
            </a:r>
          </a:p>
        </p:txBody>
      </p:sp>
      <p:sp>
        <p:nvSpPr>
          <p:cNvPr id="1048810" name="Content Placeholder 2"/>
          <p:cNvSpPr>
            <a:spLocks noGrp="1"/>
          </p:cNvSpPr>
          <p:nvPr>
            <p:ph idx="1"/>
          </p:nvPr>
        </p:nvSpPr>
        <p:spPr/>
        <p:txBody>
          <a:bodyPr>
            <a:normAutofit fontScale="85000" lnSpcReduction="20000"/>
          </a:bodyPr>
          <a:p>
            <a:r>
              <a:rPr dirty="0" lang="en-US"/>
              <a:t>Advantages:</a:t>
            </a:r>
          </a:p>
          <a:p>
            <a:pPr lvl="1"/>
            <a:r>
              <a:rPr dirty="0" lang="en-US"/>
              <a:t>Simple to follow.</a:t>
            </a:r>
          </a:p>
          <a:p>
            <a:pPr lvl="1"/>
            <a:r>
              <a:rPr dirty="0" lang="en-US"/>
              <a:t>Distributes the sample more evenly over the entire population.</a:t>
            </a:r>
          </a:p>
          <a:p>
            <a:pPr lvl="1"/>
            <a:r>
              <a:rPr dirty="0" lang="en-US"/>
              <a:t>Bias is minimized.</a:t>
            </a:r>
          </a:p>
          <a:p>
            <a:pPr lvl="1"/>
            <a:r>
              <a:rPr dirty="0" lang="en-US"/>
              <a:t>Large populations can be </a:t>
            </a:r>
            <a:r>
              <a:rPr dirty="0" lang="en-US" err="1"/>
              <a:t>analysed</a:t>
            </a:r>
            <a:endParaRPr dirty="0" lang="en-US"/>
          </a:p>
          <a:p>
            <a:r>
              <a:rPr dirty="0" lang="en-US"/>
              <a:t>Disadvantages:</a:t>
            </a:r>
          </a:p>
          <a:p>
            <a:pPr lvl="1"/>
            <a:r>
              <a:rPr dirty="0" lang="en-US"/>
              <a:t>The response may be low since the respondents’ availability is unpredictable.</a:t>
            </a:r>
          </a:p>
          <a:p>
            <a:pPr lvl="1"/>
            <a:r>
              <a:rPr dirty="0" lang="en-US"/>
              <a:t>The selection of the first sample may result in a bias in the entire sample.</a:t>
            </a:r>
          </a:p>
          <a:p>
            <a:pPr lvl="1"/>
            <a:r>
              <a:rPr dirty="0" lang="en-US"/>
              <a:t>The list used may not be in systematic order.</a:t>
            </a:r>
          </a:p>
          <a:p>
            <a:endParaRPr dirty="0" lang="en-US"/>
          </a:p>
          <a:p>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11" name="Title 1"/>
          <p:cNvSpPr>
            <a:spLocks noGrp="1"/>
          </p:cNvSpPr>
          <p:nvPr>
            <p:ph type="title"/>
          </p:nvPr>
        </p:nvSpPr>
        <p:spPr/>
        <p:txBody>
          <a:bodyPr/>
          <a:p>
            <a:r>
              <a:rPr dirty="0" lang="en-US"/>
              <a:t>Stratified random sampling</a:t>
            </a:r>
          </a:p>
        </p:txBody>
      </p:sp>
      <p:sp>
        <p:nvSpPr>
          <p:cNvPr id="1048812" name="Content Placeholder 2"/>
          <p:cNvSpPr>
            <a:spLocks noGrp="1"/>
          </p:cNvSpPr>
          <p:nvPr>
            <p:ph idx="1"/>
          </p:nvPr>
        </p:nvSpPr>
        <p:spPr/>
        <p:txBody>
          <a:bodyPr>
            <a:normAutofit/>
          </a:bodyPr>
          <a:p>
            <a:r>
              <a:rPr dirty="0" lang="en-US">
                <a:cs typeface="MV Boli" pitchFamily="2" charset="0"/>
              </a:rPr>
              <a:t>When sub-populations vary considerably,  sample each subpopulation (stratum) independently. </a:t>
            </a:r>
          </a:p>
          <a:p>
            <a:r>
              <a:rPr dirty="0" lang="en-US">
                <a:cs typeface="MV Boli" pitchFamily="2" charset="0"/>
              </a:rPr>
              <a:t>Stratification is the process of grouping members of the population into relatively homogeneous subgroups, for example, by education level, socioeconomic structure, gender…………….</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11" name="Title 1"/>
          <p:cNvSpPr>
            <a:spLocks noGrp="1"/>
          </p:cNvSpPr>
          <p:nvPr>
            <p:ph type="title"/>
          </p:nvPr>
        </p:nvSpPr>
        <p:spPr/>
        <p:txBody>
          <a:bodyPr/>
          <a:p>
            <a:r>
              <a:rPr dirty="0" lang="en-US" err="1"/>
              <a:t>Ctied</a:t>
            </a:r>
            <a:r>
              <a:rPr dirty="0" lang="en-US"/>
              <a:t> </a:t>
            </a:r>
          </a:p>
        </p:txBody>
      </p:sp>
      <p:sp>
        <p:nvSpPr>
          <p:cNvPr id="1048612" name="Content Placeholder 2"/>
          <p:cNvSpPr>
            <a:spLocks noGrp="1"/>
          </p:cNvSpPr>
          <p:nvPr>
            <p:ph idx="1"/>
          </p:nvPr>
        </p:nvSpPr>
        <p:spPr/>
        <p:txBody>
          <a:bodyPr>
            <a:normAutofit fontScale="96875" lnSpcReduction="20000"/>
          </a:bodyPr>
          <a:p>
            <a:r>
              <a:rPr dirty="0" lang="en-US"/>
              <a:t>Assumes that subjectivity is essential for understanding of human experience.</a:t>
            </a:r>
          </a:p>
          <a:p>
            <a:r>
              <a:rPr dirty="0" lang="en-US"/>
              <a:t>Involves sustained interaction with the people being studied in their own language.</a:t>
            </a:r>
          </a:p>
          <a:p>
            <a:r>
              <a:rPr dirty="0" lang="en-US"/>
              <a:t>Collects information mainly without formal structured instruments.</a:t>
            </a:r>
          </a:p>
          <a:p>
            <a:r>
              <a:rPr dirty="0" lang="en-US"/>
              <a:t>Attempts to understand the phenomenon in its entirety</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813" name="Title 1"/>
          <p:cNvSpPr>
            <a:spLocks noGrp="1"/>
          </p:cNvSpPr>
          <p:nvPr>
            <p:ph type="title"/>
          </p:nvPr>
        </p:nvSpPr>
        <p:spPr/>
        <p:txBody>
          <a:bodyPr/>
          <a:p>
            <a:r>
              <a:rPr dirty="0" lang="en-US" err="1"/>
              <a:t>Ctied</a:t>
            </a:r>
            <a:r>
              <a:rPr dirty="0" lang="en-US"/>
              <a:t> </a:t>
            </a:r>
          </a:p>
        </p:txBody>
      </p:sp>
      <p:sp>
        <p:nvSpPr>
          <p:cNvPr id="1048814" name="Content Placeholder 2"/>
          <p:cNvSpPr>
            <a:spLocks noGrp="1"/>
          </p:cNvSpPr>
          <p:nvPr>
            <p:ph idx="1"/>
          </p:nvPr>
        </p:nvSpPr>
        <p:spPr/>
        <p:txBody>
          <a:bodyPr/>
          <a:p>
            <a:r>
              <a:rPr dirty="0" lang="en-US"/>
              <a:t>Every element in the population must be assigned to only one stratum.</a:t>
            </a:r>
          </a:p>
          <a:p>
            <a:r>
              <a:rPr dirty="0" lang="en-US"/>
              <a:t>No population element can be excluded.</a:t>
            </a:r>
          </a:p>
          <a:p>
            <a:r>
              <a:rPr dirty="0" lang="en-US"/>
              <a:t>Random sampling is then applied within each stratum.</a:t>
            </a:r>
          </a:p>
          <a:p>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815" name="Title 1"/>
          <p:cNvSpPr>
            <a:spLocks noGrp="1"/>
          </p:cNvSpPr>
          <p:nvPr>
            <p:ph type="title"/>
          </p:nvPr>
        </p:nvSpPr>
        <p:spPr/>
        <p:txBody>
          <a:bodyPr/>
          <a:p>
            <a:r>
              <a:rPr dirty="0" lang="en-US" err="1"/>
              <a:t>Ctied</a:t>
            </a:r>
            <a:r>
              <a:rPr dirty="0" lang="en-US"/>
              <a:t> </a:t>
            </a:r>
          </a:p>
        </p:txBody>
      </p:sp>
      <p:sp>
        <p:nvSpPr>
          <p:cNvPr id="1048816" name="Content Placeholder 2"/>
          <p:cNvSpPr>
            <a:spLocks noGrp="1"/>
          </p:cNvSpPr>
          <p:nvPr>
            <p:ph idx="1"/>
          </p:nvPr>
        </p:nvSpPr>
        <p:spPr/>
        <p:txBody>
          <a:bodyPr>
            <a:normAutofit/>
          </a:bodyPr>
          <a:p>
            <a:pPr indent="-857250" marL="925830"/>
            <a:r>
              <a:rPr dirty="0" lang="en-US"/>
              <a:t>Advantages:</a:t>
            </a:r>
          </a:p>
          <a:p>
            <a:pPr indent="-857250" lvl="1" marL="1325880"/>
            <a:r>
              <a:rPr dirty="0" lang="en-US"/>
              <a:t>Superior than simple random sampling since it ensures representation of all groups.</a:t>
            </a:r>
          </a:p>
          <a:p>
            <a:pPr indent="-857250" lvl="1" marL="1325880"/>
            <a:r>
              <a:rPr dirty="0" lang="en-US"/>
              <a:t>Sample can be kept small in size without loosing its accuracy.</a:t>
            </a:r>
          </a:p>
          <a:p>
            <a:pPr indent="-857250" lvl="1" marL="1325880"/>
            <a:r>
              <a:rPr dirty="0" lang="en-US" err="1"/>
              <a:t>Characterstics</a:t>
            </a:r>
            <a:r>
              <a:rPr dirty="0" lang="en-US"/>
              <a:t> of each stratum can be estimated and hence comparison can be made.</a:t>
            </a:r>
          </a:p>
          <a:p>
            <a:pPr algn="just"/>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817" name="Title 1"/>
          <p:cNvSpPr>
            <a:spLocks noGrp="1"/>
          </p:cNvSpPr>
          <p:nvPr>
            <p:ph type="title"/>
          </p:nvPr>
        </p:nvSpPr>
        <p:spPr/>
        <p:txBody>
          <a:bodyPr/>
          <a:p>
            <a:r>
              <a:rPr dirty="0" lang="en-US" err="1"/>
              <a:t>Ctied</a:t>
            </a:r>
            <a:r>
              <a:rPr dirty="0" lang="en-US"/>
              <a:t> </a:t>
            </a:r>
          </a:p>
        </p:txBody>
      </p:sp>
      <p:sp>
        <p:nvSpPr>
          <p:cNvPr id="1048818" name="Content Placeholder 2"/>
          <p:cNvSpPr>
            <a:spLocks noGrp="1"/>
          </p:cNvSpPr>
          <p:nvPr>
            <p:ph idx="1"/>
          </p:nvPr>
        </p:nvSpPr>
        <p:spPr/>
        <p:txBody>
          <a:bodyPr>
            <a:normAutofit/>
          </a:bodyPr>
          <a:p>
            <a:pPr indent="-857250" marL="925830"/>
            <a:r>
              <a:rPr dirty="0" lang="en-US"/>
              <a:t>Disadvantages</a:t>
            </a:r>
          </a:p>
          <a:p>
            <a:pPr indent="-857250" lvl="1" marL="1325880"/>
            <a:r>
              <a:rPr dirty="0" lang="en-US"/>
              <a:t>Proportionate stratification requires accurate information on proportion of population in each stratum.</a:t>
            </a:r>
          </a:p>
          <a:p>
            <a:pPr indent="-857250" lvl="1" marL="1325880"/>
            <a:r>
              <a:rPr dirty="0" lang="en-US"/>
              <a:t>It is very costly to prepare stratified lists of all members.</a:t>
            </a:r>
          </a:p>
          <a:p>
            <a:pPr indent="-857250" lvl="1" marL="1325880"/>
            <a:r>
              <a:rPr dirty="0" lang="en-US"/>
              <a:t>There is always a possibility of faulty classification and hence increase in variability. </a:t>
            </a:r>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819" name="Title 1"/>
          <p:cNvSpPr>
            <a:spLocks noGrp="1"/>
          </p:cNvSpPr>
          <p:nvPr>
            <p:ph type="title"/>
          </p:nvPr>
        </p:nvSpPr>
        <p:spPr/>
        <p:txBody>
          <a:bodyPr/>
          <a:p>
            <a:r>
              <a:rPr dirty="0" lang="en-US"/>
              <a:t>Cluster sampling</a:t>
            </a:r>
          </a:p>
        </p:txBody>
      </p:sp>
      <p:sp>
        <p:nvSpPr>
          <p:cNvPr id="1048820" name="Content Placeholder 2"/>
          <p:cNvSpPr>
            <a:spLocks noGrp="1"/>
          </p:cNvSpPr>
          <p:nvPr>
            <p:ph idx="1"/>
          </p:nvPr>
        </p:nvSpPr>
        <p:spPr/>
        <p:txBody>
          <a:bodyPr>
            <a:normAutofit/>
          </a:bodyPr>
          <a:p>
            <a:r>
              <a:rPr dirty="0" lang="en-US">
                <a:cs typeface="MV Boli" pitchFamily="2" charset="0"/>
              </a:rPr>
              <a:t>Used when 'natural' groupings are evident in the population.</a:t>
            </a:r>
          </a:p>
          <a:p>
            <a:r>
              <a:rPr dirty="0" lang="en-US">
                <a:cs typeface="MV Boli" pitchFamily="2" charset="0"/>
              </a:rPr>
              <a:t>The total population is divided into these groups (or clusters) </a:t>
            </a:r>
            <a:r>
              <a:rPr dirty="0" lang="en-US" err="1">
                <a:cs typeface="MV Boli" pitchFamily="2" charset="0"/>
              </a:rPr>
              <a:t>eg</a:t>
            </a:r>
            <a:r>
              <a:rPr dirty="0" lang="en-US">
                <a:cs typeface="MV Boli" pitchFamily="2" charset="0"/>
              </a:rPr>
              <a:t> counties, regions, provinces, and a sample of the groups is selected. </a:t>
            </a:r>
          </a:p>
          <a:p>
            <a:r>
              <a:rPr dirty="0" lang="en-US">
                <a:cs typeface="MV Boli" pitchFamily="2" charset="0"/>
              </a:rPr>
              <a:t>The required information is then collected from the elements within each selected group</a:t>
            </a:r>
          </a:p>
          <a:p>
            <a:endParaRPr dirty="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821" name="Title 1"/>
          <p:cNvSpPr>
            <a:spLocks noGrp="1"/>
          </p:cNvSpPr>
          <p:nvPr>
            <p:ph type="title"/>
          </p:nvPr>
        </p:nvSpPr>
        <p:spPr/>
        <p:txBody>
          <a:bodyPr/>
          <a:p>
            <a:r>
              <a:rPr dirty="0" lang="en-US" err="1"/>
              <a:t>Ctied</a:t>
            </a:r>
            <a:r>
              <a:rPr dirty="0" lang="en-US"/>
              <a:t> </a:t>
            </a:r>
          </a:p>
        </p:txBody>
      </p:sp>
      <p:sp>
        <p:nvSpPr>
          <p:cNvPr id="1048822" name="Content Placeholder 2"/>
          <p:cNvSpPr>
            <a:spLocks noGrp="1"/>
          </p:cNvSpPr>
          <p:nvPr>
            <p:ph idx="1"/>
          </p:nvPr>
        </p:nvSpPr>
        <p:spPr/>
        <p:txBody>
          <a:bodyPr/>
          <a:p>
            <a:r>
              <a:rPr dirty="0" lang="en-US"/>
              <a:t>Elements within a cluster should ideally be as homogeneous as possible.</a:t>
            </a:r>
          </a:p>
          <a:p>
            <a:r>
              <a:rPr dirty="0" lang="en-US"/>
              <a:t>Each cluster should be a small scale version of the total population. </a:t>
            </a:r>
          </a:p>
          <a:p>
            <a:r>
              <a:rPr dirty="0" lang="en-US"/>
              <a:t>A random sampling technique is then used on any relevant clusters to choose which clusters to include in the study.</a:t>
            </a:r>
          </a:p>
          <a:p>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823" name="Title 1"/>
          <p:cNvSpPr>
            <a:spLocks noGrp="1"/>
          </p:cNvSpPr>
          <p:nvPr>
            <p:ph type="title"/>
          </p:nvPr>
        </p:nvSpPr>
        <p:spPr/>
        <p:txBody>
          <a:bodyPr/>
          <a:p>
            <a:r>
              <a:rPr dirty="0" lang="en-US"/>
              <a:t>Non probability methods </a:t>
            </a:r>
          </a:p>
        </p:txBody>
      </p:sp>
      <p:sp>
        <p:nvSpPr>
          <p:cNvPr id="1048824" name="Content Placeholder 2"/>
          <p:cNvSpPr>
            <a:spLocks noGrp="1"/>
          </p:cNvSpPr>
          <p:nvPr>
            <p:ph idx="1"/>
          </p:nvPr>
        </p:nvSpPr>
        <p:spPr/>
        <p:txBody>
          <a:bodyPr>
            <a:normAutofit fontScale="92500" lnSpcReduction="10000"/>
          </a:bodyPr>
          <a:p>
            <a:r>
              <a:rPr dirty="0" lang="en-US">
                <a:cs typeface="Times New Roman" pitchFamily="18" charset="0"/>
              </a:rPr>
              <a:t>Are those in which the sample elements are arbitrarily selected by the researcher because in his judgment   the  elements thus chosen will represent the population.</a:t>
            </a:r>
          </a:p>
          <a:p>
            <a:r>
              <a:rPr dirty="0" lang="en-US">
                <a:cs typeface="Times New Roman" pitchFamily="18" charset="0"/>
              </a:rPr>
              <a:t>Elements are chosen on nonrandom method.</a:t>
            </a:r>
          </a:p>
          <a:p>
            <a:r>
              <a:rPr dirty="0" lang="en-US">
                <a:cs typeface="Times New Roman" pitchFamily="18" charset="0"/>
              </a:rPr>
              <a:t>Include:</a:t>
            </a:r>
          </a:p>
          <a:p>
            <a:pPr indent="-514350" lvl="1" marL="982980"/>
            <a:r>
              <a:rPr dirty="0" lang="en-US">
                <a:cs typeface="Times New Roman" pitchFamily="18" charset="0"/>
              </a:rPr>
              <a:t>Purposive sampling.</a:t>
            </a:r>
          </a:p>
          <a:p>
            <a:pPr indent="-514350" lvl="1" marL="982980"/>
            <a:r>
              <a:rPr dirty="0" lang="en-US">
                <a:cs typeface="Times New Roman" pitchFamily="18" charset="0"/>
              </a:rPr>
              <a:t>Quota sampling.</a:t>
            </a:r>
          </a:p>
          <a:p>
            <a:pPr indent="-514350" lvl="1" marL="982980"/>
            <a:r>
              <a:rPr dirty="0" lang="en-US">
                <a:cs typeface="Times New Roman" pitchFamily="18" charset="0"/>
              </a:rPr>
              <a:t>Convenience sampling.</a:t>
            </a:r>
          </a:p>
          <a:p>
            <a:pPr indent="-514350" lvl="1" marL="982980"/>
            <a:r>
              <a:rPr dirty="0" lang="en-US">
                <a:cs typeface="Times New Roman" pitchFamily="18" charset="0"/>
              </a:rPr>
              <a:t>Snow ball sampling</a:t>
            </a:r>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825" name="Title 1"/>
          <p:cNvSpPr>
            <a:spLocks noGrp="1"/>
          </p:cNvSpPr>
          <p:nvPr>
            <p:ph type="title"/>
          </p:nvPr>
        </p:nvSpPr>
        <p:spPr/>
        <p:txBody>
          <a:bodyPr>
            <a:normAutofit/>
          </a:bodyPr>
          <a:p>
            <a:r>
              <a:rPr dirty="0" lang="en-US">
                <a:cs typeface="Times New Roman" pitchFamily="18" charset="0"/>
              </a:rPr>
              <a:t>Purposive or Judgmental Sampling</a:t>
            </a:r>
            <a:endParaRPr dirty="0" lang="en-US"/>
          </a:p>
        </p:txBody>
      </p:sp>
      <p:sp>
        <p:nvSpPr>
          <p:cNvPr id="1048826" name="Content Placeholder 2"/>
          <p:cNvSpPr>
            <a:spLocks noGrp="1"/>
          </p:cNvSpPr>
          <p:nvPr>
            <p:ph idx="1"/>
          </p:nvPr>
        </p:nvSpPr>
        <p:spPr/>
        <p:txBody>
          <a:bodyPr/>
          <a:p>
            <a:r>
              <a:rPr dirty="0" lang="en-US">
                <a:cs typeface="Times New Roman" pitchFamily="18" charset="0"/>
              </a:rPr>
              <a:t>The researcher selects a particular group or groups based on certain criteria </a:t>
            </a:r>
            <a:r>
              <a:rPr dirty="0" lang="en-US" err="1">
                <a:cs typeface="Times New Roman" pitchFamily="18" charset="0"/>
              </a:rPr>
              <a:t>i.e</a:t>
            </a:r>
            <a:r>
              <a:rPr dirty="0" lang="en-US">
                <a:cs typeface="Times New Roman" pitchFamily="18" charset="0"/>
              </a:rPr>
              <a:t> selection by choice not design. </a:t>
            </a:r>
          </a:p>
          <a:p>
            <a:r>
              <a:rPr dirty="0" lang="en-US">
                <a:cs typeface="Times New Roman" pitchFamily="18" charset="0"/>
              </a:rPr>
              <a:t>Commonly used in qualitative studies.</a:t>
            </a:r>
          </a:p>
          <a:p>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827" name="Title 1"/>
          <p:cNvSpPr>
            <a:spLocks noGrp="1"/>
          </p:cNvSpPr>
          <p:nvPr>
            <p:ph type="title"/>
          </p:nvPr>
        </p:nvSpPr>
        <p:spPr/>
        <p:txBody>
          <a:bodyPr/>
          <a:p>
            <a:r>
              <a:rPr dirty="0" lang="en-US" err="1"/>
              <a:t>Ctied</a:t>
            </a:r>
            <a:r>
              <a:rPr dirty="0" lang="en-US"/>
              <a:t> </a:t>
            </a:r>
          </a:p>
        </p:txBody>
      </p:sp>
      <p:sp>
        <p:nvSpPr>
          <p:cNvPr id="1048828" name="Content Placeholder 2"/>
          <p:cNvSpPr>
            <a:spLocks noGrp="1"/>
          </p:cNvSpPr>
          <p:nvPr>
            <p:ph idx="1"/>
          </p:nvPr>
        </p:nvSpPr>
        <p:spPr/>
        <p:txBody>
          <a:bodyPr/>
          <a:p>
            <a:r>
              <a:rPr dirty="0" lang="en-US"/>
              <a:t>Used when;</a:t>
            </a:r>
          </a:p>
          <a:p>
            <a:pPr lvl="1"/>
            <a:r>
              <a:rPr dirty="0" lang="en-US"/>
              <a:t>Studying past events and only a fraction of relevant materials is available or accessible.</a:t>
            </a:r>
          </a:p>
          <a:p>
            <a:pPr lvl="1"/>
            <a:r>
              <a:rPr dirty="0" lang="en-US"/>
              <a:t>Studying sensitive issues </a:t>
            </a:r>
            <a:r>
              <a:rPr dirty="0" lang="en-US" err="1"/>
              <a:t>eg</a:t>
            </a:r>
            <a:r>
              <a:rPr dirty="0" lang="en-US"/>
              <a:t> abortion, prostitution or crime.</a:t>
            </a:r>
          </a:p>
          <a:p>
            <a:pPr lvl="1"/>
            <a:r>
              <a:rPr dirty="0" lang="en-US"/>
              <a:t>If population contains few relevant cases.</a:t>
            </a:r>
          </a:p>
          <a:p>
            <a:pPr lvl="1"/>
            <a:r>
              <a:rPr dirty="0" lang="en-US"/>
              <a:t>If the population is unknown or not readily identifiable.</a:t>
            </a:r>
          </a:p>
          <a:p>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829" name="Title 1"/>
          <p:cNvSpPr>
            <a:spLocks noGrp="1"/>
          </p:cNvSpPr>
          <p:nvPr>
            <p:ph type="title"/>
          </p:nvPr>
        </p:nvSpPr>
        <p:spPr/>
        <p:txBody>
          <a:bodyPr/>
          <a:p>
            <a:r>
              <a:rPr dirty="0" lang="en-US" err="1"/>
              <a:t>Ctied</a:t>
            </a:r>
            <a:r>
              <a:rPr dirty="0" lang="en-US"/>
              <a:t> </a:t>
            </a:r>
          </a:p>
        </p:txBody>
      </p:sp>
      <p:sp>
        <p:nvSpPr>
          <p:cNvPr id="1048830" name="Content Placeholder 2"/>
          <p:cNvSpPr>
            <a:spLocks noGrp="1"/>
          </p:cNvSpPr>
          <p:nvPr>
            <p:ph idx="1"/>
          </p:nvPr>
        </p:nvSpPr>
        <p:spPr/>
        <p:txBody>
          <a:bodyPr>
            <a:normAutofit/>
          </a:bodyPr>
          <a:p>
            <a:r>
              <a:rPr dirty="0" lang="en-US">
                <a:cs typeface="Times New Roman" pitchFamily="18" charset="0"/>
              </a:rPr>
              <a:t>Advantages</a:t>
            </a:r>
          </a:p>
          <a:p>
            <a:pPr lvl="1"/>
            <a:r>
              <a:rPr dirty="0" lang="en-US">
                <a:cs typeface="Times New Roman" pitchFamily="18" charset="0"/>
              </a:rPr>
              <a:t>It  gives the researcher a free hand to respond according to their judgment. </a:t>
            </a:r>
          </a:p>
          <a:p>
            <a:pPr lvl="1"/>
            <a:r>
              <a:rPr dirty="0" lang="en-US">
                <a:cs typeface="Times New Roman" pitchFamily="18" charset="0"/>
              </a:rPr>
              <a:t>Very simple to draw.</a:t>
            </a:r>
          </a:p>
          <a:p>
            <a:pPr lvl="1"/>
            <a:r>
              <a:rPr dirty="0" lang="en-US">
                <a:cs typeface="Times New Roman" pitchFamily="18" charset="0"/>
              </a:rPr>
              <a:t>Less costly and involves less field work.</a:t>
            </a:r>
          </a:p>
          <a:p>
            <a:pPr lvl="1"/>
            <a:r>
              <a:rPr dirty="0" lang="en-US">
                <a:cs typeface="Times New Roman" pitchFamily="18" charset="0"/>
              </a:rPr>
              <a:t>It is more representative of typical conditions than the random sample if the size of the sample is small.</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831" name="Title 1"/>
          <p:cNvSpPr>
            <a:spLocks noGrp="1"/>
          </p:cNvSpPr>
          <p:nvPr>
            <p:ph type="title"/>
          </p:nvPr>
        </p:nvSpPr>
        <p:spPr/>
        <p:txBody>
          <a:bodyPr/>
          <a:p>
            <a:r>
              <a:rPr dirty="0" lang="en-US" err="1"/>
              <a:t>Ctied</a:t>
            </a:r>
            <a:r>
              <a:rPr dirty="0" lang="en-US"/>
              <a:t> </a:t>
            </a:r>
          </a:p>
        </p:txBody>
      </p:sp>
      <p:sp>
        <p:nvSpPr>
          <p:cNvPr id="1048832" name="Content Placeholder 2"/>
          <p:cNvSpPr>
            <a:spLocks noGrp="1"/>
          </p:cNvSpPr>
          <p:nvPr>
            <p:ph idx="1"/>
          </p:nvPr>
        </p:nvSpPr>
        <p:spPr/>
        <p:txBody>
          <a:bodyPr/>
          <a:p>
            <a:r>
              <a:rPr dirty="0" lang="en-US">
                <a:cs typeface="Times New Roman" pitchFamily="18" charset="0"/>
              </a:rPr>
              <a:t>Disadvantages:</a:t>
            </a:r>
          </a:p>
          <a:p>
            <a:pPr lvl="1"/>
            <a:r>
              <a:rPr dirty="0" lang="en-US">
                <a:cs typeface="Times New Roman" pitchFamily="18" charset="0"/>
              </a:rPr>
              <a:t>sampling biases, the possibility of unrepresentative samples and lack of generalizations of the study findings.</a:t>
            </a:r>
          </a:p>
          <a:p>
            <a:pPr lvl="1"/>
            <a:r>
              <a:rPr dirty="0" lang="en-US">
                <a:cs typeface="Times New Roman" pitchFamily="18" charset="0"/>
              </a:rPr>
              <a:t>Not always reliable.</a:t>
            </a:r>
          </a:p>
          <a:p>
            <a:pPr lvl="1"/>
            <a:r>
              <a:rPr dirty="0" lang="en-US">
                <a:cs typeface="Times New Roman" pitchFamily="18" charset="0"/>
              </a:rPr>
              <a:t>It requires from  the researcher  considerable knowledge about the population .</a:t>
            </a:r>
            <a:endParaRPr dirty="0" lang="en-US"/>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13" name="Title 1"/>
          <p:cNvSpPr>
            <a:spLocks noGrp="1"/>
          </p:cNvSpPr>
          <p:nvPr>
            <p:ph type="title"/>
          </p:nvPr>
        </p:nvSpPr>
        <p:spPr/>
        <p:txBody>
          <a:bodyPr/>
          <a:p>
            <a:r>
              <a:rPr dirty="0" lang="en-US"/>
              <a:t>Quantitative research</a:t>
            </a:r>
          </a:p>
        </p:txBody>
      </p:sp>
      <p:sp>
        <p:nvSpPr>
          <p:cNvPr id="1048614" name="Content Placeholder 2"/>
          <p:cNvSpPr>
            <a:spLocks noGrp="1"/>
          </p:cNvSpPr>
          <p:nvPr>
            <p:ph idx="1"/>
          </p:nvPr>
        </p:nvSpPr>
        <p:spPr/>
        <p:txBody>
          <a:bodyPr/>
          <a:p>
            <a:r>
              <a:rPr dirty="0" lang="en-US"/>
              <a:t>These are designs and techniques that yield discreet numerical or quantifiable data (mugenda,1999)</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833" name="Title 1"/>
          <p:cNvSpPr>
            <a:spLocks noGrp="1"/>
          </p:cNvSpPr>
          <p:nvPr>
            <p:ph type="title"/>
          </p:nvPr>
        </p:nvSpPr>
        <p:spPr/>
        <p:txBody>
          <a:bodyPr>
            <a:normAutofit/>
          </a:bodyPr>
          <a:p>
            <a:r>
              <a:rPr dirty="0" lang="en-US"/>
              <a:t>Quota Sampling</a:t>
            </a:r>
          </a:p>
        </p:txBody>
      </p:sp>
      <p:sp>
        <p:nvSpPr>
          <p:cNvPr id="1048834" name="Content Placeholder 2"/>
          <p:cNvSpPr>
            <a:spLocks noGrp="1"/>
          </p:cNvSpPr>
          <p:nvPr>
            <p:ph idx="1"/>
          </p:nvPr>
        </p:nvSpPr>
        <p:spPr/>
        <p:txBody>
          <a:bodyPr/>
          <a:p>
            <a:r>
              <a:rPr dirty="0" lang="en-US"/>
              <a:t>The population is first segmented into mutually exclusive sub-groups, just as in stratified sampling. </a:t>
            </a:r>
          </a:p>
          <a:p>
            <a:r>
              <a:rPr dirty="0" lang="en-US"/>
              <a:t>Then judgment is used to select the subjects or units from each segment based on a specified proportion</a:t>
            </a:r>
          </a:p>
          <a:p>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835" name="Title 1"/>
          <p:cNvSpPr>
            <a:spLocks noGrp="1"/>
          </p:cNvSpPr>
          <p:nvPr>
            <p:ph type="title"/>
          </p:nvPr>
        </p:nvSpPr>
        <p:spPr/>
        <p:txBody>
          <a:bodyPr/>
          <a:p>
            <a:r>
              <a:rPr dirty="0" lang="en-US" err="1"/>
              <a:t>Ctied</a:t>
            </a:r>
            <a:r>
              <a:rPr dirty="0" lang="en-US"/>
              <a:t> </a:t>
            </a:r>
          </a:p>
        </p:txBody>
      </p:sp>
      <p:sp>
        <p:nvSpPr>
          <p:cNvPr id="1048836" name="Content Placeholder 2"/>
          <p:cNvSpPr>
            <a:spLocks noGrp="1"/>
          </p:cNvSpPr>
          <p:nvPr>
            <p:ph idx="1"/>
          </p:nvPr>
        </p:nvSpPr>
        <p:spPr/>
        <p:txBody>
          <a:bodyPr>
            <a:normAutofit fontScale="92500" lnSpcReduction="20000"/>
          </a:bodyPr>
          <a:p>
            <a:r>
              <a:rPr dirty="0" lang="en-US"/>
              <a:t>Advantages.</a:t>
            </a:r>
          </a:p>
          <a:p>
            <a:pPr lvl="1"/>
            <a:r>
              <a:rPr dirty="0" lang="en-US"/>
              <a:t>It is less costly in time and money.</a:t>
            </a:r>
          </a:p>
          <a:p>
            <a:pPr lvl="1"/>
            <a:r>
              <a:rPr dirty="0" lang="en-US"/>
              <a:t>Is  administratively easy.</a:t>
            </a:r>
          </a:p>
          <a:p>
            <a:pPr lvl="1"/>
            <a:r>
              <a:rPr dirty="0" lang="en-US"/>
              <a:t>It is most suited when fieldwork has to be done  quickly.</a:t>
            </a:r>
          </a:p>
          <a:p>
            <a:r>
              <a:rPr dirty="0" lang="en-US"/>
              <a:t>Disadvantages.</a:t>
            </a:r>
          </a:p>
          <a:p>
            <a:pPr lvl="1"/>
            <a:r>
              <a:rPr dirty="0" lang="en-US"/>
              <a:t>It is not possible to estimate sampling errors since there is no randomization.</a:t>
            </a:r>
          </a:p>
          <a:p>
            <a:pPr lvl="1"/>
            <a:r>
              <a:rPr dirty="0" lang="en-US"/>
              <a:t>It may not provide representative sample of the respondents.</a:t>
            </a:r>
          </a:p>
          <a:p>
            <a:pPr lvl="1"/>
            <a:r>
              <a:rPr dirty="0" lang="en-US"/>
              <a:t>The investigator may select only those known to him.</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837" name="Title 1"/>
          <p:cNvSpPr>
            <a:spLocks noGrp="1"/>
          </p:cNvSpPr>
          <p:nvPr>
            <p:ph type="title"/>
          </p:nvPr>
        </p:nvSpPr>
        <p:spPr/>
        <p:txBody>
          <a:bodyPr>
            <a:normAutofit fontScale="90000"/>
          </a:bodyPr>
          <a:p>
            <a:r>
              <a:rPr dirty="0" lang="en-US">
                <a:cs typeface="Times New Roman" pitchFamily="18" charset="0"/>
              </a:rPr>
              <a:t>Convenience or Accidental Sampling</a:t>
            </a:r>
            <a:endParaRPr dirty="0" lang="en-US"/>
          </a:p>
        </p:txBody>
      </p:sp>
      <p:sp>
        <p:nvSpPr>
          <p:cNvPr id="1048838" name="Content Placeholder 2"/>
          <p:cNvSpPr>
            <a:spLocks noGrp="1"/>
          </p:cNvSpPr>
          <p:nvPr>
            <p:ph idx="1"/>
          </p:nvPr>
        </p:nvSpPr>
        <p:spPr/>
        <p:txBody>
          <a:bodyPr>
            <a:normAutofit/>
          </a:bodyPr>
          <a:p>
            <a:r>
              <a:rPr dirty="0" lang="en-US"/>
              <a:t>The study units that happen to be available at the time of data collection are selected and used as a sample </a:t>
            </a:r>
          </a:p>
          <a:p>
            <a:r>
              <a:rPr dirty="0" lang="en-US"/>
              <a:t>Allows the utilization of any available target population.</a:t>
            </a:r>
          </a:p>
          <a:p>
            <a:r>
              <a:rPr dirty="0" lang="en-US"/>
              <a:t>Researcher is unable to control bias at all.</a:t>
            </a: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839" name="Title 1"/>
          <p:cNvSpPr>
            <a:spLocks noGrp="1"/>
          </p:cNvSpPr>
          <p:nvPr>
            <p:ph type="title"/>
          </p:nvPr>
        </p:nvSpPr>
        <p:spPr/>
        <p:txBody>
          <a:bodyPr>
            <a:normAutofit/>
          </a:bodyPr>
          <a:p>
            <a:r>
              <a:rPr dirty="0" lang="en-US"/>
              <a:t>Snow Ball Sampling </a:t>
            </a:r>
          </a:p>
        </p:txBody>
      </p:sp>
      <p:sp>
        <p:nvSpPr>
          <p:cNvPr id="1048840" name="Content Placeholder 2"/>
          <p:cNvSpPr>
            <a:spLocks noGrp="1"/>
          </p:cNvSpPr>
          <p:nvPr>
            <p:ph idx="1"/>
          </p:nvPr>
        </p:nvSpPr>
        <p:spPr/>
        <p:txBody>
          <a:bodyPr>
            <a:normAutofit/>
          </a:bodyPr>
          <a:p>
            <a:r>
              <a:rPr dirty="0" lang="en-US"/>
              <a:t>Technique for developing a research sample where existing study subjects recruit future subjects from among their acquaintances. </a:t>
            </a:r>
          </a:p>
          <a:p>
            <a:r>
              <a:rPr dirty="0" lang="en-US"/>
              <a:t>Initial subjects with the desired characteristics are identified using purposeful sampling.</a:t>
            </a:r>
          </a:p>
          <a:p>
            <a:r>
              <a:rPr dirty="0" lang="en-US"/>
              <a:t>Sample members are not selected from a sampling frame, therefore, snowball samples are subject to numerous biases. </a:t>
            </a:r>
          </a:p>
          <a:p>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841" name="Title 1"/>
          <p:cNvSpPr>
            <a:spLocks noGrp="1"/>
          </p:cNvSpPr>
          <p:nvPr>
            <p:ph type="title"/>
          </p:nvPr>
        </p:nvSpPr>
        <p:spPr/>
        <p:txBody>
          <a:bodyPr>
            <a:normAutofit fontScale="90000"/>
          </a:bodyPr>
          <a:p>
            <a:r>
              <a:rPr dirty="0" lang="en-US"/>
              <a:t>Ethics in research </a:t>
            </a:r>
            <a:br>
              <a:rPr dirty="0" lang="en-US"/>
            </a:br>
            <a:r>
              <a:rPr dirty="0" lang="en-US"/>
              <a:t> Importance</a:t>
            </a:r>
          </a:p>
        </p:txBody>
      </p:sp>
      <p:sp>
        <p:nvSpPr>
          <p:cNvPr id="1048842" name="Content Placeholder 2"/>
          <p:cNvSpPr>
            <a:spLocks noGrp="1"/>
          </p:cNvSpPr>
          <p:nvPr>
            <p:ph idx="1"/>
          </p:nvPr>
        </p:nvSpPr>
        <p:spPr/>
        <p:txBody>
          <a:bodyPr/>
          <a:p>
            <a:r>
              <a:rPr dirty="0" lang="en-US"/>
              <a:t>To ensure high quality research: Low quality research is unethical in that it exposes the participants to the risks or costs of research without the chance of future benefit</a:t>
            </a:r>
          </a:p>
          <a:p>
            <a:r>
              <a:rPr dirty="0" lang="en-US"/>
              <a:t>To protect the rights of the research subjects from research risks and abuse</a:t>
            </a:r>
          </a:p>
          <a:p>
            <a:r>
              <a:rPr dirty="0" lang="en-US"/>
              <a:t>To ensure fair distribution of potential benefits of the study to the study subjects</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843" name="Title 1"/>
          <p:cNvSpPr>
            <a:spLocks noGrp="1"/>
          </p:cNvSpPr>
          <p:nvPr>
            <p:ph type="title"/>
          </p:nvPr>
        </p:nvSpPr>
        <p:spPr/>
        <p:txBody>
          <a:bodyPr/>
          <a:p>
            <a:r>
              <a:rPr dirty="0" lang="en-US" err="1"/>
              <a:t>Ctied</a:t>
            </a:r>
            <a:endParaRPr dirty="0" lang="en-US"/>
          </a:p>
        </p:txBody>
      </p:sp>
      <p:sp>
        <p:nvSpPr>
          <p:cNvPr id="1048844" name="Content Placeholder 2"/>
          <p:cNvSpPr>
            <a:spLocks noGrp="1"/>
          </p:cNvSpPr>
          <p:nvPr>
            <p:ph idx="1"/>
          </p:nvPr>
        </p:nvSpPr>
        <p:spPr/>
        <p:txBody>
          <a:bodyPr/>
          <a:p>
            <a:r>
              <a:rPr dirty="0" lang="en-US"/>
              <a:t>Obligations to feedback and publication</a:t>
            </a:r>
          </a:p>
          <a:p>
            <a:r>
              <a:rPr dirty="0" lang="en-US"/>
              <a:t>Conflict of interests: Often this takes the form of sponsorship by a company that has an interest in a particular outcome of the study</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845" name="Title 1"/>
          <p:cNvSpPr>
            <a:spLocks noGrp="1"/>
          </p:cNvSpPr>
          <p:nvPr>
            <p:ph type="title"/>
          </p:nvPr>
        </p:nvSpPr>
        <p:spPr/>
        <p:txBody>
          <a:bodyPr/>
          <a:p>
            <a:r>
              <a:rPr dirty="0" lang="en-US"/>
              <a:t>Ethical principles in research </a:t>
            </a:r>
          </a:p>
        </p:txBody>
      </p:sp>
      <p:sp>
        <p:nvSpPr>
          <p:cNvPr id="1048846" name="Content Placeholder 2"/>
          <p:cNvSpPr>
            <a:spLocks noGrp="1"/>
          </p:cNvSpPr>
          <p:nvPr>
            <p:ph idx="1"/>
          </p:nvPr>
        </p:nvSpPr>
        <p:spPr/>
        <p:txBody>
          <a:bodyPr>
            <a:normAutofit/>
          </a:bodyPr>
          <a:p>
            <a:r>
              <a:rPr dirty="0" lang="en-US"/>
              <a:t>The Principle of Justice-The concept of justice in research is interpreted to mean a fair distribution of the benefits of research</a:t>
            </a:r>
          </a:p>
          <a:p>
            <a:r>
              <a:rPr dirty="0" lang="en-US"/>
              <a:t>The Principle of Beneficence- that the actions of researchers are directed at improving the well-being of study participants</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847" name="Title 1"/>
          <p:cNvSpPr>
            <a:spLocks noGrp="1"/>
          </p:cNvSpPr>
          <p:nvPr>
            <p:ph type="title"/>
          </p:nvPr>
        </p:nvSpPr>
        <p:spPr/>
        <p:txBody>
          <a:bodyPr/>
          <a:p>
            <a:r>
              <a:rPr dirty="0" lang="en-US" err="1"/>
              <a:t>Ctied</a:t>
            </a:r>
            <a:r>
              <a:rPr dirty="0" lang="en-US"/>
              <a:t> </a:t>
            </a:r>
          </a:p>
        </p:txBody>
      </p:sp>
      <p:sp>
        <p:nvSpPr>
          <p:cNvPr id="1048848" name="Content Placeholder 2"/>
          <p:cNvSpPr>
            <a:spLocks noGrp="1"/>
          </p:cNvSpPr>
          <p:nvPr>
            <p:ph idx="1"/>
          </p:nvPr>
        </p:nvSpPr>
        <p:spPr/>
        <p:txBody>
          <a:bodyPr>
            <a:normAutofit/>
          </a:bodyPr>
          <a:p>
            <a:r>
              <a:rPr dirty="0" lang="en-US"/>
              <a:t>Respect for autonomy- respect for ones capacity of self-determination or decision and  those with diminished or impaired autonomy or those in dependent or vulnerable positions should be protected against harm or abuse.</a:t>
            </a:r>
            <a:br>
              <a:rPr dirty="0" lang="en-US"/>
            </a:br>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849" name="Title 1"/>
          <p:cNvSpPr>
            <a:spLocks noGrp="1"/>
          </p:cNvSpPr>
          <p:nvPr>
            <p:ph type="title"/>
          </p:nvPr>
        </p:nvSpPr>
        <p:spPr/>
        <p:txBody>
          <a:bodyPr/>
          <a:p>
            <a:r>
              <a:rPr dirty="0" lang="en-US" err="1"/>
              <a:t>Ctied</a:t>
            </a:r>
            <a:r>
              <a:rPr dirty="0" lang="en-US"/>
              <a:t> </a:t>
            </a:r>
          </a:p>
        </p:txBody>
      </p:sp>
      <p:sp>
        <p:nvSpPr>
          <p:cNvPr id="1048850" name="Content Placeholder 2"/>
          <p:cNvSpPr>
            <a:spLocks noGrp="1"/>
          </p:cNvSpPr>
          <p:nvPr>
            <p:ph idx="1"/>
          </p:nvPr>
        </p:nvSpPr>
        <p:spPr/>
        <p:txBody>
          <a:bodyPr>
            <a:normAutofit/>
          </a:bodyPr>
          <a:p>
            <a:r>
              <a:rPr dirty="0" lang="en-US"/>
              <a:t>Voluntary participation- that all subjects should be recruited into the study upon their informed consent. </a:t>
            </a:r>
          </a:p>
          <a:p>
            <a:r>
              <a:rPr dirty="0" lang="en-US"/>
              <a:t>Confidentiality- Participants usually expect the information from them to remain confidential</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851" name="Title 1"/>
          <p:cNvSpPr>
            <a:spLocks noGrp="1"/>
          </p:cNvSpPr>
          <p:nvPr>
            <p:ph type="title"/>
          </p:nvPr>
        </p:nvSpPr>
        <p:spPr/>
        <p:txBody>
          <a:bodyPr/>
          <a:p>
            <a:r>
              <a:rPr dirty="0" lang="en-US" err="1"/>
              <a:t>Ctied</a:t>
            </a:r>
            <a:r>
              <a:rPr dirty="0" lang="en-US"/>
              <a:t> </a:t>
            </a:r>
          </a:p>
        </p:txBody>
      </p:sp>
      <p:sp>
        <p:nvSpPr>
          <p:cNvPr id="1048852" name="Content Placeholder 2"/>
          <p:cNvSpPr>
            <a:spLocks noGrp="1"/>
          </p:cNvSpPr>
          <p:nvPr>
            <p:ph idx="1"/>
          </p:nvPr>
        </p:nvSpPr>
        <p:spPr/>
        <p:txBody>
          <a:bodyPr/>
          <a:p>
            <a:r>
              <a:rPr dirty="0" lang="en-US"/>
              <a:t>Risk of Harm-  participants should not be put in a situation where they might be at risk of harm as a result of their participation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18" name="Title 1"/>
          <p:cNvSpPr>
            <a:spLocks noGrp="1"/>
          </p:cNvSpPr>
          <p:nvPr>
            <p:ph type="title"/>
          </p:nvPr>
        </p:nvSpPr>
        <p:spPr/>
        <p:txBody>
          <a:bodyPr>
            <a:normAutofit fontScale="90000"/>
          </a:bodyPr>
          <a:p>
            <a:r>
              <a:rPr dirty="0" lang="en-US"/>
              <a:t>Features of quantitative methods</a:t>
            </a:r>
          </a:p>
        </p:txBody>
      </p:sp>
      <p:sp>
        <p:nvSpPr>
          <p:cNvPr id="1048619" name="Content Placeholder 2"/>
          <p:cNvSpPr>
            <a:spLocks noGrp="1"/>
          </p:cNvSpPr>
          <p:nvPr>
            <p:ph idx="1"/>
          </p:nvPr>
        </p:nvSpPr>
        <p:spPr/>
        <p:txBody>
          <a:bodyPr>
            <a:normAutofit/>
          </a:bodyPr>
          <a:p>
            <a:r>
              <a:rPr dirty="0" lang="en-US"/>
              <a:t>Focuses on a relatively small number of concepts (concise and narrow).</a:t>
            </a:r>
          </a:p>
          <a:p>
            <a:r>
              <a:rPr dirty="0" lang="en-US"/>
              <a:t>Begins with preconceived ideas about how the concepts are interrelated.</a:t>
            </a:r>
          </a:p>
          <a:p>
            <a:r>
              <a:rPr dirty="0" lang="en-US"/>
              <a:t>Uses structured procedures and formal instruments to collect data.</a:t>
            </a:r>
          </a:p>
          <a:p>
            <a:r>
              <a:rPr dirty="0" lang="en-US"/>
              <a:t>Collects information under controlled conditions. </a:t>
            </a:r>
          </a:p>
          <a:p>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853" name="Title 1"/>
          <p:cNvSpPr>
            <a:spLocks noGrp="1"/>
          </p:cNvSpPr>
          <p:nvPr>
            <p:ph type="title"/>
          </p:nvPr>
        </p:nvSpPr>
        <p:spPr/>
        <p:txBody>
          <a:bodyPr>
            <a:normAutofit fontScale="90000"/>
          </a:bodyPr>
          <a:p>
            <a:r>
              <a:rPr dirty="0" lang="en-US">
                <a:cs typeface="Times New Roman" pitchFamily="18" charset="0"/>
              </a:rPr>
              <a:t>CONDUCTING A PRE-TEST OR PILOT STUDY </a:t>
            </a:r>
            <a:endParaRPr dirty="0" lang="en-US"/>
          </a:p>
        </p:txBody>
      </p:sp>
      <p:sp>
        <p:nvSpPr>
          <p:cNvPr id="1048854" name="Content Placeholder 2"/>
          <p:cNvSpPr>
            <a:spLocks noGrp="1"/>
          </p:cNvSpPr>
          <p:nvPr>
            <p:ph idx="1"/>
          </p:nvPr>
        </p:nvSpPr>
        <p:spPr/>
        <p:txBody>
          <a:bodyPr>
            <a:noAutofit/>
          </a:bodyPr>
          <a:p>
            <a:r>
              <a:rPr dirty="0" sz="3200" lang="en-US">
                <a:cs typeface="MV Boli" pitchFamily="2" charset="0"/>
              </a:rPr>
              <a:t>Pilot study :a small version of a proposed study conducted to refine the methodology. </a:t>
            </a:r>
          </a:p>
          <a:p>
            <a:r>
              <a:rPr dirty="0" sz="3200" lang="en-US">
                <a:cs typeface="MV Boli" pitchFamily="2" charset="0"/>
              </a:rPr>
              <a:t>It is developed and conducted in a manner similar to the proposed study, using similar research respondents and the same setting.</a:t>
            </a:r>
          </a:p>
          <a:p>
            <a:r>
              <a:rPr dirty="0" sz="3200" i="1" lang="en-US">
                <a:cs typeface="MV Boli" pitchFamily="2" charset="0"/>
              </a:rPr>
              <a:t>A </a:t>
            </a:r>
            <a:r>
              <a:rPr dirty="0" sz="3200" lang="en-US">
                <a:cs typeface="MV Boli" pitchFamily="2" charset="0"/>
              </a:rPr>
              <a:t>pre-test usually refers to a small scale trial of a particular research component. </a:t>
            </a:r>
          </a:p>
          <a:p>
            <a:endParaRPr dirty="0" sz="3200" lang="en-US">
              <a:cs typeface="MV Boli" pitchFamily="2" charset="0"/>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855" name="Title 1"/>
          <p:cNvSpPr>
            <a:spLocks noGrp="1"/>
          </p:cNvSpPr>
          <p:nvPr>
            <p:ph type="title"/>
          </p:nvPr>
        </p:nvSpPr>
        <p:spPr/>
        <p:txBody>
          <a:bodyPr/>
          <a:p>
            <a:r>
              <a:rPr dirty="0" lang="en-US" err="1"/>
              <a:t>Ctied</a:t>
            </a:r>
            <a:r>
              <a:rPr dirty="0" lang="en-US"/>
              <a:t> </a:t>
            </a:r>
          </a:p>
        </p:txBody>
      </p:sp>
      <p:sp>
        <p:nvSpPr>
          <p:cNvPr id="1048856" name="Content Placeholder 2"/>
          <p:cNvSpPr>
            <a:spLocks noGrp="1"/>
          </p:cNvSpPr>
          <p:nvPr>
            <p:ph idx="1"/>
          </p:nvPr>
        </p:nvSpPr>
        <p:spPr/>
        <p:txBody>
          <a:bodyPr/>
          <a:p>
            <a:r>
              <a:rPr dirty="0" sz="3200" lang="en-US">
                <a:solidFill>
                  <a:prstClr val="black"/>
                </a:solidFill>
                <a:cs typeface="MV Boli" pitchFamily="2" charset="0"/>
              </a:rPr>
              <a:t>The primary objective of the pilot study is to test as many elements of the research proposal as possible.</a:t>
            </a:r>
          </a:p>
          <a:p>
            <a:r>
              <a:rPr dirty="0" sz="3200" lang="en-US">
                <a:solidFill>
                  <a:prstClr val="black"/>
                </a:solidFill>
                <a:cs typeface="MV Boli" pitchFamily="2" charset="0"/>
              </a:rPr>
              <a:t>Pretesting is the process of measuring the effectiveness of the instruments used to gather data.</a:t>
            </a:r>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57" name="Content Placeholder 2"/>
          <p:cNvSpPr>
            <a:spLocks noGrp="1"/>
          </p:cNvSpPr>
          <p:nvPr>
            <p:ph idx="1"/>
          </p:nvPr>
        </p:nvSpPr>
        <p:spPr/>
        <p:txBody>
          <a:bodyPr>
            <a:noAutofit/>
          </a:bodyPr>
          <a:p>
            <a:pPr lvl="0"/>
            <a:r>
              <a:rPr dirty="0" sz="3600" lang="en-US">
                <a:cs typeface="Times New Roman" pitchFamily="18" charset="0"/>
              </a:rPr>
              <a:t>To determine whether the proposed study is feasible.</a:t>
            </a:r>
          </a:p>
          <a:p>
            <a:pPr lvl="0"/>
            <a:r>
              <a:rPr dirty="0" sz="3600" lang="en-US">
                <a:cs typeface="Times New Roman" pitchFamily="18" charset="0"/>
              </a:rPr>
              <a:t>Identify any problems with the research design.</a:t>
            </a:r>
          </a:p>
          <a:p>
            <a:pPr lvl="0"/>
            <a:r>
              <a:rPr dirty="0" sz="3600" lang="en-US">
                <a:cs typeface="Times New Roman" pitchFamily="18" charset="0"/>
              </a:rPr>
              <a:t>To ensure that items in the data collection instrument are stated clearly and have the same meaning to all research respondents.</a:t>
            </a:r>
          </a:p>
          <a:p>
            <a:endParaRPr dirty="0" sz="3600" lang="en-US">
              <a:cs typeface="Times New Roman" pitchFamily="18" charset="0"/>
            </a:endParaRPr>
          </a:p>
        </p:txBody>
      </p:sp>
      <p:sp>
        <p:nvSpPr>
          <p:cNvPr id="1048858" name="Title 1"/>
          <p:cNvSpPr>
            <a:spLocks noGrp="1"/>
          </p:cNvSpPr>
          <p:nvPr>
            <p:ph type="title"/>
          </p:nvPr>
        </p:nvSpPr>
        <p:spPr/>
        <p:txBody>
          <a:bodyPr>
            <a:normAutofit fontScale="90000"/>
          </a:bodyPr>
          <a:p>
            <a:r>
              <a:rPr dirty="0" lang="en-US">
                <a:cs typeface="Times New Roman" pitchFamily="18" charset="0"/>
              </a:rPr>
              <a:t>Purposes of a pre-test or pilot study</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859" name="Title 1"/>
          <p:cNvSpPr>
            <a:spLocks noGrp="1"/>
          </p:cNvSpPr>
          <p:nvPr>
            <p:ph type="title"/>
          </p:nvPr>
        </p:nvSpPr>
        <p:spPr/>
        <p:txBody>
          <a:bodyPr/>
          <a:p>
            <a:r>
              <a:rPr dirty="0" lang="en-US" err="1"/>
              <a:t>Ctied</a:t>
            </a:r>
            <a:r>
              <a:rPr dirty="0" lang="en-US"/>
              <a:t> </a:t>
            </a:r>
          </a:p>
        </p:txBody>
      </p:sp>
      <p:sp>
        <p:nvSpPr>
          <p:cNvPr id="1048860" name="Content Placeholder 2"/>
          <p:cNvSpPr>
            <a:spLocks noGrp="1"/>
          </p:cNvSpPr>
          <p:nvPr>
            <p:ph idx="1"/>
          </p:nvPr>
        </p:nvSpPr>
        <p:spPr/>
        <p:txBody>
          <a:bodyPr>
            <a:normAutofit/>
          </a:bodyPr>
          <a:p>
            <a:pPr lvl="0"/>
            <a:r>
              <a:rPr dirty="0" sz="3600" lang="en-US">
                <a:cs typeface="Times New Roman" pitchFamily="18" charset="0"/>
              </a:rPr>
              <a:t>To determine the effectiveness of the sampling technique used.</a:t>
            </a:r>
          </a:p>
          <a:p>
            <a:pPr lvl="0"/>
            <a:r>
              <a:rPr dirty="0" sz="3600" lang="en-US">
                <a:cs typeface="Times New Roman" pitchFamily="18" charset="0"/>
              </a:rPr>
              <a:t>Give the researcher the real experience in the field.</a:t>
            </a:r>
          </a:p>
          <a:p>
            <a:pPr lvl="0"/>
            <a:r>
              <a:rPr dirty="0" sz="3600" lang="en-US">
                <a:cs typeface="Times New Roman" pitchFamily="18" charset="0"/>
              </a:rPr>
              <a:t>Determine the human and financial resources requirement for the study.</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861" name="Title 1"/>
          <p:cNvSpPr>
            <a:spLocks noGrp="1"/>
          </p:cNvSpPr>
          <p:nvPr>
            <p:ph type="title"/>
          </p:nvPr>
        </p:nvSpPr>
        <p:spPr/>
        <p:txBody>
          <a:bodyPr/>
          <a:p>
            <a:r>
              <a:rPr dirty="0" lang="en-US" err="1"/>
              <a:t>Ctied</a:t>
            </a:r>
            <a:r>
              <a:rPr dirty="0" lang="en-US"/>
              <a:t> </a:t>
            </a:r>
          </a:p>
        </p:txBody>
      </p:sp>
      <p:sp>
        <p:nvSpPr>
          <p:cNvPr id="1048862" name="Content Placeholder 2"/>
          <p:cNvSpPr>
            <a:spLocks noGrp="1"/>
          </p:cNvSpPr>
          <p:nvPr>
            <p:ph idx="1"/>
          </p:nvPr>
        </p:nvSpPr>
        <p:spPr/>
        <p:txBody>
          <a:bodyPr>
            <a:noAutofit/>
          </a:bodyPr>
          <a:p>
            <a:pPr lvl="0"/>
            <a:r>
              <a:rPr dirty="0" sz="3200" lang="en-US">
                <a:cs typeface="Times New Roman" pitchFamily="18" charset="0"/>
              </a:rPr>
              <a:t>Determine the effectiveness of the training given to research assistants where necessary</a:t>
            </a:r>
          </a:p>
          <a:p>
            <a:pPr lvl="0"/>
            <a:r>
              <a:rPr dirty="0" sz="3200" lang="en-US">
                <a:cs typeface="Times New Roman" pitchFamily="18" charset="0"/>
              </a:rPr>
              <a:t>Evaluate the procedure for data processing and analysis.</a:t>
            </a:r>
          </a:p>
          <a:p>
            <a:pPr lvl="0"/>
            <a:r>
              <a:rPr dirty="0" sz="3200" lang="en-US">
                <a:cs typeface="Times New Roman" pitchFamily="18" charset="0"/>
              </a:rPr>
              <a:t>To assess the time taken to administer the research instrument</a:t>
            </a:r>
          </a:p>
          <a:p>
            <a:pPr lvl="0"/>
            <a:r>
              <a:rPr dirty="0" sz="3200" lang="en-US">
                <a:cs typeface="Times New Roman" pitchFamily="18" charset="0"/>
              </a:rPr>
              <a:t>Determine whether the sample is representative of the population</a:t>
            </a:r>
          </a:p>
          <a:p>
            <a:pPr lvl="0"/>
            <a:endParaRPr dirty="0" sz="3200" lang="en-US">
              <a:cs typeface="Times New Roman" pitchFamily="18" charset="0"/>
            </a:endParaRPr>
          </a:p>
          <a:p>
            <a:pPr lvl="0"/>
            <a:endParaRPr dirty="0" sz="3200" lang="en-US"/>
          </a:p>
          <a:p>
            <a:endParaRPr dirty="0" sz="320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63" name="Content Placeholder 2"/>
          <p:cNvSpPr>
            <a:spLocks noGrp="1"/>
          </p:cNvSpPr>
          <p:nvPr>
            <p:ph idx="1"/>
          </p:nvPr>
        </p:nvSpPr>
        <p:spPr/>
        <p:txBody>
          <a:bodyPr>
            <a:noAutofit/>
          </a:bodyPr>
          <a:p>
            <a:r>
              <a:rPr dirty="0" sz="3600" lang="en-US"/>
              <a:t>It tells about the completeness, accuracy, and convenience of the sampling frame from which it is proposed to select the sample.</a:t>
            </a:r>
          </a:p>
          <a:p>
            <a:r>
              <a:rPr dirty="0" sz="3600" lang="en-US"/>
              <a:t>It shows how effective  the training has been in ridding the interviewers of their prejudices and in identifying the deficiencies of training.</a:t>
            </a:r>
          </a:p>
        </p:txBody>
      </p:sp>
      <p:sp>
        <p:nvSpPr>
          <p:cNvPr id="1048864" name="Title 1"/>
          <p:cNvSpPr>
            <a:spLocks noGrp="1"/>
          </p:cNvSpPr>
          <p:nvPr>
            <p:ph type="title"/>
          </p:nvPr>
        </p:nvSpPr>
        <p:spPr/>
        <p:txBody>
          <a:bodyPr>
            <a:normAutofit/>
          </a:bodyPr>
          <a:p>
            <a:r>
              <a:rPr dirty="0" lang="en-US"/>
              <a:t>Advantages of pilot study.</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65" name="Title 1"/>
          <p:cNvSpPr>
            <a:spLocks noGrp="1"/>
          </p:cNvSpPr>
          <p:nvPr>
            <p:ph type="title"/>
          </p:nvPr>
        </p:nvSpPr>
        <p:spPr/>
        <p:txBody>
          <a:bodyPr/>
          <a:p>
            <a:r>
              <a:rPr dirty="0" lang="en-US" err="1"/>
              <a:t>Ctied</a:t>
            </a:r>
            <a:r>
              <a:rPr dirty="0" lang="en-US"/>
              <a:t> </a:t>
            </a:r>
          </a:p>
        </p:txBody>
      </p:sp>
      <p:sp>
        <p:nvSpPr>
          <p:cNvPr id="1048866" name="Content Placeholder 2"/>
          <p:cNvSpPr>
            <a:spLocks noGrp="1"/>
          </p:cNvSpPr>
          <p:nvPr>
            <p:ph idx="1"/>
          </p:nvPr>
        </p:nvSpPr>
        <p:spPr/>
        <p:txBody>
          <a:bodyPr>
            <a:noAutofit/>
          </a:bodyPr>
          <a:p>
            <a:r>
              <a:rPr dirty="0" sz="3600" lang="en-US"/>
              <a:t>It allays interviewers’ fears about sensitive questions and builds their self  confidence.</a:t>
            </a:r>
          </a:p>
          <a:p>
            <a:r>
              <a:rPr dirty="0" sz="3600" lang="en-US"/>
              <a:t>It tests the efficiency of the survey organizations in the field.</a:t>
            </a:r>
          </a:p>
          <a:p>
            <a:r>
              <a:rPr dirty="0" sz="3600" lang="en-US"/>
              <a:t>It helps in bringing out the inadequacies of the draft questionnaire .</a:t>
            </a:r>
          </a:p>
          <a:p>
            <a:endParaRPr dirty="0" sz="360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67" name="Title 1"/>
          <p:cNvSpPr>
            <a:spLocks noGrp="1"/>
          </p:cNvSpPr>
          <p:nvPr>
            <p:ph type="title"/>
          </p:nvPr>
        </p:nvSpPr>
        <p:spPr/>
        <p:txBody>
          <a:bodyPr/>
          <a:p>
            <a:r>
              <a:rPr dirty="0" lang="en-US" err="1"/>
              <a:t>Ctied</a:t>
            </a:r>
            <a:r>
              <a:rPr dirty="0" lang="en-US"/>
              <a:t> </a:t>
            </a:r>
          </a:p>
        </p:txBody>
      </p:sp>
      <p:sp>
        <p:nvSpPr>
          <p:cNvPr id="1048868" name="Content Placeholder 2"/>
          <p:cNvSpPr>
            <a:spLocks noGrp="1"/>
          </p:cNvSpPr>
          <p:nvPr>
            <p:ph idx="1"/>
          </p:nvPr>
        </p:nvSpPr>
        <p:spPr/>
        <p:txBody>
          <a:bodyPr>
            <a:noAutofit/>
          </a:bodyPr>
          <a:p>
            <a:r>
              <a:rPr dirty="0" sz="3600" lang="en-US"/>
              <a:t>It helps in identifying the need for different kinds of equipment and vehicles which are necessary during projects.</a:t>
            </a:r>
          </a:p>
          <a:p>
            <a:r>
              <a:rPr dirty="0" sz="3600" lang="en-US"/>
              <a:t>It provides data for making estimates of time and cost for completing various  phases of the project and shows way to effect savings</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69" name="Title 1"/>
          <p:cNvSpPr>
            <a:spLocks noGrp="1"/>
          </p:cNvSpPr>
          <p:nvPr>
            <p:ph type="title"/>
          </p:nvPr>
        </p:nvSpPr>
        <p:spPr/>
        <p:txBody>
          <a:bodyPr/>
          <a:p>
            <a:r>
              <a:rPr dirty="0" lang="en-US">
                <a:cs typeface="Times New Roman" pitchFamily="18" charset="0"/>
              </a:rPr>
              <a:t>DATA COLLECTION </a:t>
            </a:r>
            <a:endParaRPr dirty="0" lang="en-US"/>
          </a:p>
        </p:txBody>
      </p:sp>
      <p:sp>
        <p:nvSpPr>
          <p:cNvPr id="1048870" name="Content Placeholder 2"/>
          <p:cNvSpPr>
            <a:spLocks noGrp="1"/>
          </p:cNvSpPr>
          <p:nvPr>
            <p:ph idx="1"/>
          </p:nvPr>
        </p:nvSpPr>
        <p:spPr/>
        <p:txBody>
          <a:bodyPr/>
          <a:p>
            <a:r>
              <a:rPr dirty="0" lang="en-US"/>
              <a:t>The precise, systematic gathering of information relevant to the research purpose or the specific objectives, questions or hypotheses of a study</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71" name="Title 1"/>
          <p:cNvSpPr>
            <a:spLocks noGrp="1"/>
          </p:cNvSpPr>
          <p:nvPr>
            <p:ph type="title"/>
          </p:nvPr>
        </p:nvSpPr>
        <p:spPr/>
        <p:txBody>
          <a:bodyPr/>
          <a:p>
            <a:r>
              <a:rPr dirty="0" lang="en-US" err="1"/>
              <a:t>Ctied</a:t>
            </a:r>
            <a:r>
              <a:rPr dirty="0" lang="en-US"/>
              <a:t> </a:t>
            </a:r>
          </a:p>
        </p:txBody>
      </p:sp>
      <p:sp>
        <p:nvSpPr>
          <p:cNvPr id="1048872" name="Content Placeholder 2"/>
          <p:cNvSpPr>
            <a:spLocks noGrp="1"/>
          </p:cNvSpPr>
          <p:nvPr>
            <p:ph idx="1"/>
          </p:nvPr>
        </p:nvSpPr>
        <p:spPr/>
        <p:txBody>
          <a:bodyPr>
            <a:normAutofit/>
          </a:bodyPr>
          <a:p>
            <a:r>
              <a:rPr dirty="0" lang="en-US"/>
              <a:t>In data collection method, the approach will depend on:</a:t>
            </a:r>
          </a:p>
          <a:p>
            <a:pPr lvl="1"/>
            <a:r>
              <a:rPr dirty="0" lang="en-US">
                <a:cs typeface="MV Boli" pitchFamily="2" charset="0"/>
              </a:rPr>
              <a:t>The type of study you are undertaking.</a:t>
            </a:r>
          </a:p>
          <a:p>
            <a:pPr lvl="1"/>
            <a:r>
              <a:rPr dirty="0" lang="en-US">
                <a:cs typeface="MV Boli" pitchFamily="2" charset="0"/>
              </a:rPr>
              <a:t>The study objectives</a:t>
            </a:r>
          </a:p>
          <a:p>
            <a:pPr lvl="1"/>
            <a:r>
              <a:rPr dirty="0" lang="en-US">
                <a:cs typeface="MV Boli" pitchFamily="2" charset="0"/>
              </a:rPr>
              <a:t>The design</a:t>
            </a:r>
          </a:p>
          <a:p>
            <a:pPr lvl="1"/>
            <a:r>
              <a:rPr dirty="0" lang="en-US">
                <a:cs typeface="MV Boli" pitchFamily="2" charset="0"/>
              </a:rPr>
              <a:t>The available resources for the study in the form of money, time </a:t>
            </a:r>
          </a:p>
          <a:p>
            <a:pPr lvl="1"/>
            <a:r>
              <a:rPr dirty="0" lang="en-US">
                <a:cs typeface="MV Boli" pitchFamily="2" charset="0"/>
              </a:rPr>
              <a:t>The technical skills of the research team. </a:t>
            </a:r>
          </a:p>
          <a:p>
            <a:endParaRPr dirty="0" lang="en-US"/>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620" name="Title 1"/>
          <p:cNvSpPr>
            <a:spLocks noGrp="1"/>
          </p:cNvSpPr>
          <p:nvPr>
            <p:ph type="title"/>
          </p:nvPr>
        </p:nvSpPr>
        <p:spPr/>
        <p:txBody>
          <a:bodyPr/>
          <a:p>
            <a:r>
              <a:rPr dirty="0" lang="en-US" err="1"/>
              <a:t>Ctied</a:t>
            </a:r>
            <a:r>
              <a:rPr dirty="0" lang="en-US"/>
              <a:t> </a:t>
            </a:r>
          </a:p>
        </p:txBody>
      </p:sp>
      <p:sp>
        <p:nvSpPr>
          <p:cNvPr id="1048621" name="Content Placeholder 2"/>
          <p:cNvSpPr>
            <a:spLocks noGrp="1"/>
          </p:cNvSpPr>
          <p:nvPr>
            <p:ph idx="1"/>
          </p:nvPr>
        </p:nvSpPr>
        <p:spPr/>
        <p:txBody>
          <a:bodyPr>
            <a:normAutofit/>
          </a:bodyPr>
          <a:p>
            <a:r>
              <a:rPr dirty="0" lang="en-US">
                <a:cs typeface="MV Boli" pitchFamily="2" charset="0"/>
              </a:rPr>
              <a:t>Emphasizes objectivity in the collection and analysis of information.</a:t>
            </a:r>
          </a:p>
          <a:p>
            <a:r>
              <a:rPr dirty="0" lang="en-US">
                <a:cs typeface="MV Boli" pitchFamily="2" charset="0"/>
              </a:rPr>
              <a:t>Analyses numeric information through statistical procedures.</a:t>
            </a:r>
          </a:p>
          <a:p>
            <a:r>
              <a:rPr dirty="0" lang="en-US">
                <a:cs typeface="MV Boli" pitchFamily="2" charset="0"/>
              </a:rPr>
              <a:t>Investigator does not participate in the events under investigation and is most likely to collect data from a real distance. </a:t>
            </a:r>
          </a:p>
          <a:p>
            <a:r>
              <a:rPr dirty="0" lang="en-US">
                <a:cs typeface="MV Boli" pitchFamily="2" charset="0"/>
              </a:rPr>
              <a:t>Incorporates logistic, deductive reasoning.</a:t>
            </a:r>
          </a:p>
          <a:p>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73" name="Title 1"/>
          <p:cNvSpPr>
            <a:spLocks noGrp="1"/>
          </p:cNvSpPr>
          <p:nvPr>
            <p:ph type="title"/>
          </p:nvPr>
        </p:nvSpPr>
        <p:spPr/>
        <p:txBody>
          <a:bodyPr/>
          <a:p>
            <a:r>
              <a:rPr dirty="0" lang="en-US"/>
              <a:t> Data Collection Plan </a:t>
            </a:r>
          </a:p>
        </p:txBody>
      </p:sp>
      <p:sp>
        <p:nvSpPr>
          <p:cNvPr id="1048874" name="Content Placeholder 2"/>
          <p:cNvSpPr>
            <a:spLocks noGrp="1"/>
          </p:cNvSpPr>
          <p:nvPr>
            <p:ph idx="1"/>
          </p:nvPr>
        </p:nvSpPr>
        <p:spPr/>
        <p:txBody>
          <a:bodyPr>
            <a:noAutofit/>
          </a:bodyPr>
          <a:p>
            <a:r>
              <a:rPr dirty="0" lang="en-US"/>
              <a:t>Can be developed by:</a:t>
            </a:r>
          </a:p>
          <a:p>
            <a:pPr lvl="1"/>
            <a:r>
              <a:rPr dirty="0" sz="3200" lang="en-US"/>
              <a:t>List the tasks that have to be carried out and the people responsible for those tasks.</a:t>
            </a:r>
          </a:p>
          <a:p>
            <a:pPr lvl="1"/>
            <a:r>
              <a:rPr dirty="0" sz="3200" lang="en-US"/>
              <a:t>Make a rough estimate of the time needed for different parts of the study.</a:t>
            </a:r>
          </a:p>
          <a:p>
            <a:pPr lvl="1"/>
            <a:r>
              <a:rPr dirty="0" sz="3200" lang="en-US">
                <a:cs typeface="MV Boli" pitchFamily="2" charset="0"/>
              </a:rPr>
              <a:t>Identify the most appropriate period in which to carry out the research.</a:t>
            </a:r>
          </a:p>
          <a:p>
            <a:pPr lvl="1"/>
            <a:r>
              <a:rPr dirty="0" sz="3200" lang="en-US">
                <a:cs typeface="MV Boli" pitchFamily="2" charset="0"/>
              </a:rPr>
              <a:t>Schedule the different activities that have to be carried out each week in a work plan</a:t>
            </a:r>
            <a:endParaRPr dirty="0" sz="3200" lang="en-US"/>
          </a:p>
          <a:p>
            <a:endParaRPr dirty="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75" name="Title 1"/>
          <p:cNvSpPr>
            <a:spLocks noGrp="1"/>
          </p:cNvSpPr>
          <p:nvPr>
            <p:ph type="title"/>
          </p:nvPr>
        </p:nvSpPr>
        <p:spPr/>
        <p:txBody>
          <a:bodyPr/>
          <a:p>
            <a:r>
              <a:rPr dirty="0" lang="en-US" err="1"/>
              <a:t>Ctied</a:t>
            </a:r>
            <a:r>
              <a:rPr dirty="0" lang="en-US"/>
              <a:t> </a:t>
            </a:r>
          </a:p>
        </p:txBody>
      </p:sp>
      <p:sp>
        <p:nvSpPr>
          <p:cNvPr id="1048876" name="Content Placeholder 2"/>
          <p:cNvSpPr>
            <a:spLocks noGrp="1"/>
          </p:cNvSpPr>
          <p:nvPr>
            <p:ph idx="1"/>
          </p:nvPr>
        </p:nvSpPr>
        <p:spPr/>
        <p:txBody>
          <a:bodyPr>
            <a:noAutofit/>
          </a:bodyPr>
          <a:p>
            <a:r>
              <a:rPr dirty="0" sz="2800" lang="en-US"/>
              <a:t>The main stages in the data collection process:</a:t>
            </a:r>
          </a:p>
          <a:p>
            <a:pPr lvl="1"/>
            <a:r>
              <a:rPr dirty="0" lang="en-US"/>
              <a:t>Permission to Proceed :Consent must be obtained from the relevant authorities, individuals, and the community in which the project is to be carried out. </a:t>
            </a:r>
          </a:p>
          <a:p>
            <a:pPr lvl="1"/>
            <a:r>
              <a:rPr dirty="0" lang="en-US"/>
              <a:t>Data Collection: identifying who will collect what, when and with what resources and quality control.</a:t>
            </a:r>
          </a:p>
          <a:p>
            <a:pPr indent="-571500" lvl="1" marL="971550"/>
            <a:r>
              <a:rPr dirty="0" lang="en-US"/>
              <a:t>Data Handling : a clear procedure should be developed for handling and storing data,</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877" name="Title 1"/>
          <p:cNvSpPr>
            <a:spLocks noGrp="1"/>
          </p:cNvSpPr>
          <p:nvPr>
            <p:ph type="title"/>
          </p:nvPr>
        </p:nvSpPr>
        <p:spPr/>
        <p:txBody>
          <a:bodyPr/>
          <a:p>
            <a:r>
              <a:rPr dirty="0" lang="en-US"/>
              <a:t>Data collection</a:t>
            </a:r>
          </a:p>
        </p:txBody>
      </p:sp>
      <p:sp>
        <p:nvSpPr>
          <p:cNvPr id="1048878" name="Content Placeholder 2"/>
          <p:cNvSpPr>
            <a:spLocks noGrp="1"/>
          </p:cNvSpPr>
          <p:nvPr>
            <p:ph idx="1"/>
          </p:nvPr>
        </p:nvSpPr>
        <p:spPr/>
        <p:txBody>
          <a:bodyPr>
            <a:normAutofit fontScale="92500" lnSpcReduction="20000"/>
          </a:bodyPr>
          <a:p>
            <a:r>
              <a:rPr dirty="0" lang="en-US"/>
              <a:t>Type of data to be collected and the demands of the project will determine the actual period of data collection. </a:t>
            </a:r>
          </a:p>
          <a:p>
            <a:r>
              <a:rPr dirty="0" lang="en-US"/>
              <a:t>The following should be considered:</a:t>
            </a:r>
          </a:p>
          <a:p>
            <a:pPr lvl="1"/>
            <a:r>
              <a:rPr dirty="0" lang="en-US"/>
              <a:t>The availability of research team members and research assistants.</a:t>
            </a:r>
          </a:p>
          <a:p>
            <a:pPr lvl="1"/>
            <a:r>
              <a:rPr dirty="0" lang="en-US"/>
              <a:t>The appropriate season(s) to conduct the fieldwork (if the problem is season related or if data collection will be difficult in certain periods).</a:t>
            </a:r>
          </a:p>
          <a:p>
            <a:pPr lvl="1"/>
            <a:r>
              <a:rPr dirty="0" lang="en-US"/>
              <a:t>The accessibility and availability of the sample population.</a:t>
            </a:r>
          </a:p>
          <a:p>
            <a:pPr lvl="1"/>
            <a:r>
              <a:rPr dirty="0" lang="en-US"/>
              <a:t>Public holidays and vacation periods.</a:t>
            </a:r>
          </a:p>
          <a:p>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882" name="Title 1"/>
          <p:cNvSpPr>
            <a:spLocks noGrp="1"/>
          </p:cNvSpPr>
          <p:nvPr>
            <p:ph type="title"/>
          </p:nvPr>
        </p:nvSpPr>
        <p:spPr/>
        <p:txBody>
          <a:bodyPr/>
          <a:p>
            <a:r>
              <a:rPr dirty="0" lang="en-US" err="1"/>
              <a:t>Ctied</a:t>
            </a:r>
            <a:r>
              <a:rPr dirty="0" lang="en-US"/>
              <a:t> </a:t>
            </a:r>
          </a:p>
        </p:txBody>
      </p:sp>
      <p:sp>
        <p:nvSpPr>
          <p:cNvPr id="1048883" name="Content Placeholder 2"/>
          <p:cNvSpPr>
            <a:spLocks noGrp="1"/>
          </p:cNvSpPr>
          <p:nvPr>
            <p:ph idx="1"/>
          </p:nvPr>
        </p:nvSpPr>
        <p:spPr/>
        <p:txBody>
          <a:bodyPr>
            <a:normAutofit/>
          </a:bodyPr>
          <a:p>
            <a:r>
              <a:rPr dirty="0" lang="en-US"/>
              <a:t>To ensure data quality</a:t>
            </a:r>
          </a:p>
          <a:p>
            <a:pPr lvl="1"/>
            <a:r>
              <a:rPr dirty="0" lang="en-US"/>
              <a:t>Prepare a fieldwork manual for the research team as a whole. Should include:</a:t>
            </a:r>
          </a:p>
          <a:p>
            <a:pPr lvl="2"/>
            <a:r>
              <a:rPr dirty="0" lang="en-US"/>
              <a:t>Guidelines on sampling procedures and what to do if respondents are not available or refuse to cooperate.</a:t>
            </a:r>
          </a:p>
          <a:p>
            <a:pPr lvl="2"/>
            <a:r>
              <a:rPr dirty="0" lang="en-US"/>
              <a:t>A clear explanation of the purpose and procedures of the study.</a:t>
            </a:r>
          </a:p>
          <a:p>
            <a:pPr lvl="2"/>
            <a:r>
              <a:rPr dirty="0" lang="en-US"/>
              <a:t>Instruction sheets on how to ask certain questions and how to record the answers</a:t>
            </a:r>
          </a:p>
          <a:p>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887" name="Title 1"/>
          <p:cNvSpPr>
            <a:spLocks noGrp="1"/>
          </p:cNvSpPr>
          <p:nvPr>
            <p:ph type="title"/>
          </p:nvPr>
        </p:nvSpPr>
        <p:spPr/>
        <p:txBody>
          <a:bodyPr/>
          <a:p>
            <a:r>
              <a:rPr dirty="0" lang="en-US" err="1"/>
              <a:t>Ctied</a:t>
            </a:r>
            <a:r>
              <a:rPr dirty="0" lang="en-US"/>
              <a:t> </a:t>
            </a:r>
          </a:p>
        </p:txBody>
      </p:sp>
      <p:sp>
        <p:nvSpPr>
          <p:cNvPr id="1048888" name="Content Placeholder 2"/>
          <p:cNvSpPr>
            <a:spLocks noGrp="1"/>
          </p:cNvSpPr>
          <p:nvPr>
            <p:ph idx="1"/>
          </p:nvPr>
        </p:nvSpPr>
        <p:spPr/>
        <p:txBody>
          <a:bodyPr>
            <a:normAutofit fontScale="92500" lnSpcReduction="10000"/>
          </a:bodyPr>
          <a:p>
            <a:pPr lvl="1"/>
            <a:r>
              <a:rPr dirty="0" lang="en-US"/>
              <a:t>Ensure that you select your research assistants, if required, with care: same educational level, familiar with the topic and the local conditions, but are not the subject of study themselves and are not biased concerning the topic.</a:t>
            </a:r>
          </a:p>
          <a:p>
            <a:pPr lvl="1"/>
            <a:r>
              <a:rPr dirty="0" lang="en-US"/>
              <a:t>Train  research assistants carefully in all topics covered in the fieldwork manual as well as in interview techniques.</a:t>
            </a:r>
          </a:p>
          <a:p>
            <a:pPr lvl="1"/>
            <a:r>
              <a:rPr dirty="0" lang="en-US"/>
              <a:t> You should pre-test research instruments and research procedures with the whole research team.</a:t>
            </a:r>
          </a:p>
          <a:p>
            <a:pPr lvl="1"/>
            <a:r>
              <a:rPr dirty="0" lang="en-US"/>
              <a:t>Arrange for ongoing supervision of research assistants</a:t>
            </a:r>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889" name="Content Placeholder 2"/>
          <p:cNvSpPr>
            <a:spLocks noGrp="1"/>
          </p:cNvSpPr>
          <p:nvPr>
            <p:ph idx="1"/>
          </p:nvPr>
        </p:nvSpPr>
        <p:spPr/>
        <p:txBody>
          <a:bodyPr>
            <a:normAutofit/>
          </a:bodyPr>
          <a:p>
            <a:pPr>
              <a:buNone/>
            </a:pPr>
            <a:endParaRPr dirty="0" sz="4000" lang="en-US"/>
          </a:p>
        </p:txBody>
      </p:sp>
      <p:sp>
        <p:nvSpPr>
          <p:cNvPr id="1048890" name="Title 1"/>
          <p:cNvSpPr>
            <a:spLocks noGrp="1"/>
          </p:cNvSpPr>
          <p:nvPr>
            <p:ph type="title"/>
          </p:nvPr>
        </p:nvSpPr>
        <p:spPr/>
        <p:txBody>
          <a:bodyPr/>
          <a:p>
            <a:r>
              <a:rPr dirty="0" lang="en-US"/>
              <a:t>Methods of data collection.</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894" name="Title 1"/>
          <p:cNvSpPr>
            <a:spLocks noGrp="1"/>
          </p:cNvSpPr>
          <p:nvPr>
            <p:ph type="title"/>
          </p:nvPr>
        </p:nvSpPr>
        <p:spPr/>
        <p:txBody>
          <a:bodyPr>
            <a:normAutofit/>
          </a:bodyPr>
          <a:p>
            <a:r>
              <a:rPr dirty="0" lang="en-US"/>
              <a:t>1.Questionnaires.</a:t>
            </a:r>
          </a:p>
        </p:txBody>
      </p:sp>
      <p:sp>
        <p:nvSpPr>
          <p:cNvPr id="1048895" name="Content Placeholder 2"/>
          <p:cNvSpPr>
            <a:spLocks noGrp="1"/>
          </p:cNvSpPr>
          <p:nvPr>
            <p:ph idx="1"/>
          </p:nvPr>
        </p:nvSpPr>
        <p:spPr/>
        <p:txBody>
          <a:bodyPr>
            <a:normAutofit/>
          </a:bodyPr>
          <a:p>
            <a:r>
              <a:rPr dirty="0" sz="3600" lang="en-US"/>
              <a:t>Commonly used to obtain information about the population.</a:t>
            </a:r>
          </a:p>
          <a:p>
            <a:r>
              <a:rPr dirty="0" sz="3600" lang="en-US"/>
              <a:t>Each item in it address a specific objective, research question or hypothesis of the study.</a:t>
            </a:r>
          </a:p>
          <a:p>
            <a:pPr>
              <a:buNone/>
            </a:pPr>
            <a:endParaRPr dirty="0" sz="360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896" name="Title 1"/>
          <p:cNvSpPr>
            <a:spLocks noGrp="1"/>
          </p:cNvSpPr>
          <p:nvPr>
            <p:ph type="title"/>
          </p:nvPr>
        </p:nvSpPr>
        <p:spPr/>
        <p:txBody>
          <a:bodyPr/>
          <a:p>
            <a:r>
              <a:rPr dirty="0" lang="en-US" err="1"/>
              <a:t>Ctied</a:t>
            </a:r>
            <a:r>
              <a:rPr dirty="0" lang="en-US"/>
              <a:t> </a:t>
            </a:r>
          </a:p>
        </p:txBody>
      </p:sp>
      <p:sp>
        <p:nvSpPr>
          <p:cNvPr id="1048897" name="Content Placeholder 2"/>
          <p:cNvSpPr>
            <a:spLocks noGrp="1"/>
          </p:cNvSpPr>
          <p:nvPr>
            <p:ph idx="1"/>
          </p:nvPr>
        </p:nvSpPr>
        <p:spPr/>
        <p:txBody>
          <a:bodyPr>
            <a:normAutofit/>
          </a:bodyPr>
          <a:p>
            <a:r>
              <a:rPr dirty="0" sz="3600" lang="en-US"/>
              <a:t>Disadvantages:</a:t>
            </a:r>
          </a:p>
          <a:p>
            <a:pPr lvl="1"/>
            <a:r>
              <a:rPr dirty="0" lang="en-US"/>
              <a:t>May confuse respondents to the nature of information required.</a:t>
            </a:r>
          </a:p>
          <a:p>
            <a:pPr lvl="1"/>
            <a:r>
              <a:rPr dirty="0" lang="en-US"/>
              <a:t>May discourage respondents.</a:t>
            </a:r>
          </a:p>
          <a:p>
            <a:pPr lvl="1"/>
            <a:r>
              <a:rPr dirty="0" lang="en-US"/>
              <a:t>May leave out important information required in the study.</a:t>
            </a:r>
          </a:p>
          <a:p>
            <a:endParaRPr dirty="0" sz="360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898" name="Title 1"/>
          <p:cNvSpPr>
            <a:spLocks noGrp="1"/>
          </p:cNvSpPr>
          <p:nvPr>
            <p:ph type="title"/>
          </p:nvPr>
        </p:nvSpPr>
        <p:spPr/>
        <p:txBody>
          <a:bodyPr/>
          <a:p>
            <a:r>
              <a:rPr dirty="0" lang="en-US" err="1"/>
              <a:t>Ctied</a:t>
            </a:r>
            <a:endParaRPr dirty="0" lang="en-US"/>
          </a:p>
        </p:txBody>
      </p:sp>
      <p:sp>
        <p:nvSpPr>
          <p:cNvPr id="1048899" name="Content Placeholder 2"/>
          <p:cNvSpPr>
            <a:spLocks noGrp="1"/>
          </p:cNvSpPr>
          <p:nvPr>
            <p:ph idx="1"/>
          </p:nvPr>
        </p:nvSpPr>
        <p:spPr/>
        <p:txBody>
          <a:bodyPr>
            <a:normAutofit fontScale="85000" lnSpcReduction="20000"/>
          </a:bodyPr>
          <a:p>
            <a:r>
              <a:rPr dirty="0" lang="en-US"/>
              <a:t>Question construction involves four major areas. </a:t>
            </a:r>
          </a:p>
          <a:p>
            <a:pPr lvl="1"/>
            <a:r>
              <a:rPr dirty="0" lang="en-US"/>
              <a:t>Question relevance and content</a:t>
            </a:r>
          </a:p>
          <a:p>
            <a:pPr lvl="1"/>
            <a:r>
              <a:rPr dirty="0" lang="en-US"/>
              <a:t>Question wording </a:t>
            </a:r>
          </a:p>
          <a:p>
            <a:pPr lvl="1"/>
            <a:r>
              <a:rPr dirty="0" lang="en-US"/>
              <a:t>Types of questions</a:t>
            </a:r>
          </a:p>
          <a:p>
            <a:pPr lvl="1"/>
            <a:r>
              <a:rPr dirty="0" lang="en-US"/>
              <a:t>Question order or sequence</a:t>
            </a:r>
          </a:p>
          <a:p>
            <a:r>
              <a:rPr dirty="0" lang="en-US"/>
              <a:t>Avoid the following types of questions: </a:t>
            </a:r>
          </a:p>
          <a:p>
            <a:pPr lvl="1"/>
            <a:r>
              <a:rPr dirty="0" lang="en-US"/>
              <a:t>Leading questions </a:t>
            </a:r>
          </a:p>
          <a:p>
            <a:pPr lvl="1"/>
            <a:r>
              <a:rPr dirty="0" lang="en-US"/>
              <a:t>'Loaded' questions </a:t>
            </a:r>
          </a:p>
          <a:p>
            <a:pPr lvl="1"/>
            <a:r>
              <a:rPr dirty="0" lang="en-US"/>
              <a:t>Ambiguous questions </a:t>
            </a:r>
          </a:p>
          <a:p>
            <a:pPr lvl="1"/>
            <a:r>
              <a:rPr dirty="0" lang="en-US"/>
              <a:t>Double-barreled questions </a:t>
            </a:r>
          </a:p>
          <a:p>
            <a:pPr lvl="1"/>
            <a:r>
              <a:rPr dirty="0" lang="en-US"/>
              <a:t>Long questions </a:t>
            </a:r>
          </a:p>
          <a:p>
            <a:pPr lvl="1"/>
            <a:r>
              <a:rPr dirty="0" lang="en-US"/>
              <a:t>Double negative questions.</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900" name="Title 1"/>
          <p:cNvSpPr>
            <a:spLocks noGrp="1"/>
          </p:cNvSpPr>
          <p:nvPr>
            <p:ph type="title"/>
          </p:nvPr>
        </p:nvSpPr>
        <p:spPr/>
        <p:txBody>
          <a:bodyPr/>
          <a:p>
            <a:r>
              <a:rPr dirty="0" lang="en-US" err="1"/>
              <a:t>Ctied</a:t>
            </a:r>
            <a:r>
              <a:rPr dirty="0" lang="en-US"/>
              <a:t> </a:t>
            </a:r>
          </a:p>
        </p:txBody>
      </p:sp>
      <p:sp>
        <p:nvSpPr>
          <p:cNvPr id="1048901" name="Content Placeholder 2"/>
          <p:cNvSpPr>
            <a:spLocks noGrp="1"/>
          </p:cNvSpPr>
          <p:nvPr>
            <p:ph idx="1"/>
          </p:nvPr>
        </p:nvSpPr>
        <p:spPr/>
        <p:txBody>
          <a:bodyPr>
            <a:noAutofit/>
          </a:bodyPr>
          <a:p>
            <a:r>
              <a:rPr dirty="0" sz="2800" lang="en-US"/>
              <a:t>Has 2 types of questions </a:t>
            </a:r>
          </a:p>
          <a:p>
            <a:r>
              <a:rPr dirty="0" sz="2800" lang="en-US"/>
              <a:t>Structured- Are accompanied by a list of all possible alternatives from which the respondents select the answers.</a:t>
            </a:r>
          </a:p>
          <a:p>
            <a:pPr lvl="1"/>
            <a:r>
              <a:rPr dirty="0" sz="2400" lang="en-US"/>
              <a:t>Advantages.</a:t>
            </a:r>
          </a:p>
          <a:p>
            <a:pPr lvl="2"/>
            <a:r>
              <a:rPr dirty="0" lang="en-US"/>
              <a:t>Easier to analyse.</a:t>
            </a:r>
          </a:p>
          <a:p>
            <a:pPr lvl="2"/>
            <a:r>
              <a:rPr dirty="0" lang="en-US"/>
              <a:t>Easier to administer.</a:t>
            </a:r>
          </a:p>
          <a:p>
            <a:pPr lvl="2"/>
            <a:r>
              <a:rPr dirty="0" lang="en-US"/>
              <a:t>Economical- time and money.</a:t>
            </a:r>
          </a:p>
          <a:p>
            <a:pPr lvl="1"/>
            <a:r>
              <a:rPr dirty="0" sz="2400" lang="en-US"/>
              <a:t>Disadvantages.</a:t>
            </a:r>
          </a:p>
          <a:p>
            <a:pPr lvl="2"/>
            <a:r>
              <a:rPr dirty="0" lang="en-US"/>
              <a:t>Difficult to construct.</a:t>
            </a:r>
          </a:p>
          <a:p>
            <a:pPr lvl="2"/>
            <a:r>
              <a:rPr dirty="0" lang="en-US"/>
              <a:t>Responses are limited.</a:t>
            </a:r>
          </a:p>
          <a:p>
            <a:endParaRPr dirty="0" sz="360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22" name="Title 1"/>
          <p:cNvSpPr>
            <a:spLocks noGrp="1"/>
          </p:cNvSpPr>
          <p:nvPr>
            <p:ph type="title"/>
          </p:nvPr>
        </p:nvSpPr>
        <p:spPr/>
        <p:txBody>
          <a:bodyPr>
            <a:normAutofit fontScale="90000"/>
          </a:bodyPr>
          <a:p>
            <a:r>
              <a:rPr dirty="0" lang="en-US"/>
              <a:t>1. Classification according to purpose</a:t>
            </a:r>
          </a:p>
        </p:txBody>
      </p:sp>
      <p:sp>
        <p:nvSpPr>
          <p:cNvPr id="1048623" name="Content Placeholder 2"/>
          <p:cNvSpPr>
            <a:spLocks noGrp="1"/>
          </p:cNvSpPr>
          <p:nvPr>
            <p:ph idx="1"/>
          </p:nvPr>
        </p:nvSpPr>
        <p:spPr/>
        <p:txBody>
          <a:bodyPr/>
          <a:p>
            <a:r>
              <a:rPr dirty="0" lang="en-US"/>
              <a:t>Research can be classified according to the desire or purpose of the  research as:</a:t>
            </a:r>
          </a:p>
          <a:p>
            <a:pPr lvl="1"/>
            <a:r>
              <a:rPr dirty="0" lang="en-US"/>
              <a:t>Basic research</a:t>
            </a:r>
          </a:p>
          <a:p>
            <a:pPr lvl="1"/>
            <a:r>
              <a:rPr dirty="0" lang="en-US"/>
              <a:t>Applied research</a:t>
            </a:r>
          </a:p>
          <a:p>
            <a:pPr lvl="1"/>
            <a:r>
              <a:rPr dirty="0" lang="en-US"/>
              <a:t>Action research</a:t>
            </a:r>
          </a:p>
          <a:p>
            <a:pPr lvl="1"/>
            <a:r>
              <a:rPr dirty="0" lang="en-US"/>
              <a:t>Evaluative research</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902" name="Title 1"/>
          <p:cNvSpPr>
            <a:spLocks noGrp="1"/>
          </p:cNvSpPr>
          <p:nvPr>
            <p:ph type="title"/>
          </p:nvPr>
        </p:nvSpPr>
        <p:spPr/>
        <p:txBody>
          <a:bodyPr/>
          <a:p>
            <a:r>
              <a:rPr dirty="0" lang="en-US" err="1"/>
              <a:t>Ctied</a:t>
            </a:r>
            <a:r>
              <a:rPr dirty="0" lang="en-US"/>
              <a:t> </a:t>
            </a:r>
          </a:p>
        </p:txBody>
      </p:sp>
      <p:sp>
        <p:nvSpPr>
          <p:cNvPr id="1048903" name="Content Placeholder 2"/>
          <p:cNvSpPr>
            <a:spLocks noGrp="1"/>
          </p:cNvSpPr>
          <p:nvPr>
            <p:ph idx="1"/>
          </p:nvPr>
        </p:nvSpPr>
        <p:spPr/>
        <p:txBody>
          <a:bodyPr>
            <a:noAutofit/>
          </a:bodyPr>
          <a:p>
            <a:r>
              <a:rPr dirty="0" sz="3200" lang="en-US">
                <a:cs typeface="MV Boli" pitchFamily="2" charset="0"/>
              </a:rPr>
              <a:t>Unstructured- Gives the respondent freedom of response.</a:t>
            </a:r>
          </a:p>
          <a:p>
            <a:pPr lvl="1"/>
            <a:r>
              <a:rPr dirty="0" sz="2800" lang="en-US">
                <a:cs typeface="MV Boli" pitchFamily="2" charset="0"/>
              </a:rPr>
              <a:t>Advantages.</a:t>
            </a:r>
          </a:p>
          <a:p>
            <a:pPr lvl="2"/>
            <a:r>
              <a:rPr dirty="0" sz="2800" lang="en-US">
                <a:cs typeface="MV Boli" pitchFamily="2" charset="0"/>
              </a:rPr>
              <a:t>Permit greater depth of response.</a:t>
            </a:r>
          </a:p>
          <a:p>
            <a:pPr lvl="2"/>
            <a:r>
              <a:rPr dirty="0" sz="2800" lang="en-US">
                <a:cs typeface="MV Boli" pitchFamily="2" charset="0"/>
              </a:rPr>
              <a:t>Simpler to formulate.</a:t>
            </a:r>
          </a:p>
          <a:p>
            <a:pPr lvl="2"/>
            <a:r>
              <a:rPr dirty="0" sz="2800" lang="en-US">
                <a:cs typeface="MV Boli" pitchFamily="2" charset="0"/>
              </a:rPr>
              <a:t>Respondents may give an insight to his feelings, background, hidden motivation, interests and decisions</a:t>
            </a:r>
          </a:p>
          <a:p>
            <a:endParaRPr dirty="0" sz="2800" lang="en-US">
              <a:cs typeface="MV Boli" pitchFamily="2" charset="0"/>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904" name="Title 1"/>
          <p:cNvSpPr>
            <a:spLocks noGrp="1"/>
          </p:cNvSpPr>
          <p:nvPr>
            <p:ph type="title"/>
          </p:nvPr>
        </p:nvSpPr>
        <p:spPr/>
        <p:txBody>
          <a:bodyPr/>
          <a:p>
            <a:r>
              <a:rPr dirty="0" lang="en-US" err="1"/>
              <a:t>Ctied</a:t>
            </a:r>
            <a:r>
              <a:rPr dirty="0" lang="en-US"/>
              <a:t> </a:t>
            </a:r>
          </a:p>
        </p:txBody>
      </p:sp>
      <p:sp>
        <p:nvSpPr>
          <p:cNvPr id="1048905" name="Content Placeholder 2"/>
          <p:cNvSpPr>
            <a:spLocks noGrp="1"/>
          </p:cNvSpPr>
          <p:nvPr>
            <p:ph idx="1"/>
          </p:nvPr>
        </p:nvSpPr>
        <p:spPr/>
        <p:txBody>
          <a:bodyPr>
            <a:noAutofit/>
          </a:bodyPr>
          <a:p>
            <a:pPr lvl="1"/>
            <a:r>
              <a:rPr dirty="0" lang="en-US"/>
              <a:t>Disadvantages.</a:t>
            </a:r>
          </a:p>
          <a:p>
            <a:pPr lvl="2"/>
            <a:r>
              <a:rPr dirty="0" sz="2800" lang="en-US"/>
              <a:t>There is tendency to provide information which does not answer a stipulated research question or objective.</a:t>
            </a:r>
          </a:p>
          <a:p>
            <a:pPr lvl="2"/>
            <a:r>
              <a:rPr dirty="0" sz="2800" lang="en-US"/>
              <a:t>Responses given may be difficult to categorize hence difficult to analyse.</a:t>
            </a:r>
          </a:p>
          <a:p>
            <a:pPr lvl="2"/>
            <a:r>
              <a:rPr dirty="0" sz="2800" lang="en-US"/>
              <a:t>Time consuming</a:t>
            </a:r>
            <a:r>
              <a:rPr dirty="0" lang="en-US"/>
              <a:t>.</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906" name="Title 1"/>
          <p:cNvSpPr>
            <a:spLocks noGrp="1"/>
          </p:cNvSpPr>
          <p:nvPr>
            <p:ph type="title"/>
          </p:nvPr>
        </p:nvSpPr>
        <p:spPr/>
        <p:txBody>
          <a:bodyPr/>
          <a:p>
            <a:r>
              <a:rPr dirty="0" lang="en-US" err="1"/>
              <a:t>Ctied</a:t>
            </a:r>
            <a:r>
              <a:rPr dirty="0" lang="en-US"/>
              <a:t> </a:t>
            </a:r>
          </a:p>
        </p:txBody>
      </p:sp>
      <p:sp>
        <p:nvSpPr>
          <p:cNvPr id="1048907" name="Content Placeholder 2"/>
          <p:cNvSpPr>
            <a:spLocks noGrp="1"/>
          </p:cNvSpPr>
          <p:nvPr>
            <p:ph idx="1"/>
          </p:nvPr>
        </p:nvSpPr>
        <p:spPr/>
        <p:txBody>
          <a:bodyPr/>
          <a:p>
            <a:r>
              <a:rPr dirty="0" lang="en-US"/>
              <a:t>Contingency questions.</a:t>
            </a:r>
          </a:p>
          <a:p>
            <a:pPr lvl="1"/>
            <a:r>
              <a:rPr dirty="0" lang="en-US"/>
              <a:t>Follow-up questions for a relevant subgroup in order to gather more information.</a:t>
            </a:r>
          </a:p>
          <a:p>
            <a:pPr lvl="1"/>
            <a:r>
              <a:rPr dirty="0" lang="en-US"/>
              <a:t>They are subsequent  questions asked after an initial question.</a:t>
            </a:r>
          </a:p>
          <a:p>
            <a:pPr lvl="1"/>
            <a:r>
              <a:rPr dirty="0" lang="en-US"/>
              <a:t>Also referred to as filter questions</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908" name="Title 1"/>
          <p:cNvSpPr>
            <a:spLocks noGrp="1"/>
          </p:cNvSpPr>
          <p:nvPr>
            <p:ph type="title"/>
          </p:nvPr>
        </p:nvSpPr>
        <p:spPr/>
        <p:txBody>
          <a:bodyPr/>
          <a:p>
            <a:r>
              <a:rPr dirty="0" lang="en-US"/>
              <a:t>2. Interviews</a:t>
            </a:r>
          </a:p>
        </p:txBody>
      </p:sp>
      <p:sp>
        <p:nvSpPr>
          <p:cNvPr id="1048909" name="Content Placeholder 2"/>
          <p:cNvSpPr>
            <a:spLocks noGrp="1"/>
          </p:cNvSpPr>
          <p:nvPr>
            <p:ph idx="1"/>
          </p:nvPr>
        </p:nvSpPr>
        <p:spPr/>
        <p:txBody>
          <a:bodyPr>
            <a:normAutofit lnSpcReduction="10000"/>
          </a:bodyPr>
          <a:p>
            <a:r>
              <a:rPr dirty="0" lang="en-US">
                <a:cs typeface="MV Boli" pitchFamily="2" charset="0"/>
              </a:rPr>
              <a:t>Oral administration of a questionnaire or an interview schedule.</a:t>
            </a:r>
          </a:p>
          <a:p>
            <a:r>
              <a:rPr dirty="0" lang="en-US">
                <a:cs typeface="MV Boli" pitchFamily="2" charset="0"/>
              </a:rPr>
              <a:t>They are face- to- face encounters</a:t>
            </a:r>
          </a:p>
          <a:p>
            <a:r>
              <a:rPr dirty="0" lang="en-US"/>
              <a:t>Advantages</a:t>
            </a:r>
          </a:p>
          <a:p>
            <a:pPr lvl="1"/>
            <a:r>
              <a:rPr dirty="0" lang="en-US">
                <a:cs typeface="MV Boli" pitchFamily="2" charset="0"/>
              </a:rPr>
              <a:t>Provide in-depth data.</a:t>
            </a:r>
          </a:p>
          <a:p>
            <a:pPr lvl="1"/>
            <a:r>
              <a:rPr dirty="0" lang="en-US">
                <a:cs typeface="MV Boli" pitchFamily="2" charset="0"/>
              </a:rPr>
              <a:t>Guard against confusing the questions.</a:t>
            </a:r>
          </a:p>
          <a:p>
            <a:pPr lvl="1"/>
            <a:r>
              <a:rPr dirty="0" lang="en-US">
                <a:cs typeface="MV Boli" pitchFamily="2" charset="0"/>
              </a:rPr>
              <a:t>More flexible.</a:t>
            </a:r>
          </a:p>
          <a:p>
            <a:pPr lvl="1"/>
            <a:r>
              <a:rPr dirty="0" lang="en-US">
                <a:cs typeface="MV Boli" pitchFamily="2" charset="0"/>
              </a:rPr>
              <a:t>Sensitive to personal information.</a:t>
            </a:r>
          </a:p>
          <a:p>
            <a:pPr lvl="1"/>
            <a:r>
              <a:rPr dirty="0" lang="en-US">
                <a:cs typeface="MV Boli" pitchFamily="2" charset="0"/>
              </a:rPr>
              <a:t>Can provide more information through probing</a:t>
            </a:r>
            <a:endParaRPr dirty="0"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910" name="Title 1"/>
          <p:cNvSpPr>
            <a:spLocks noGrp="1"/>
          </p:cNvSpPr>
          <p:nvPr>
            <p:ph type="title"/>
          </p:nvPr>
        </p:nvSpPr>
        <p:spPr/>
        <p:txBody>
          <a:bodyPr/>
          <a:p>
            <a:r>
              <a:rPr dirty="0" lang="en-US" err="1"/>
              <a:t>Ctied</a:t>
            </a:r>
            <a:r>
              <a:rPr dirty="0" lang="en-US"/>
              <a:t> </a:t>
            </a:r>
          </a:p>
        </p:txBody>
      </p:sp>
      <p:sp>
        <p:nvSpPr>
          <p:cNvPr id="1048911" name="Content Placeholder 2"/>
          <p:cNvSpPr>
            <a:spLocks noGrp="1"/>
          </p:cNvSpPr>
          <p:nvPr>
            <p:ph idx="1"/>
          </p:nvPr>
        </p:nvSpPr>
        <p:spPr/>
        <p:txBody>
          <a:bodyPr/>
          <a:p>
            <a:r>
              <a:rPr dirty="0" lang="en-US"/>
              <a:t>Disadvantages</a:t>
            </a:r>
          </a:p>
          <a:p>
            <a:pPr lvl="1"/>
            <a:r>
              <a:rPr dirty="0" lang="en-US">
                <a:cs typeface="MV Boli" pitchFamily="2" charset="0"/>
              </a:rPr>
              <a:t>More expensive.</a:t>
            </a:r>
          </a:p>
          <a:p>
            <a:pPr lvl="1"/>
            <a:r>
              <a:rPr dirty="0" lang="en-US">
                <a:cs typeface="MV Boli" pitchFamily="2" charset="0"/>
              </a:rPr>
              <a:t>Requires high level of skill.</a:t>
            </a:r>
          </a:p>
          <a:p>
            <a:pPr lvl="1"/>
            <a:r>
              <a:rPr dirty="0" lang="en-US">
                <a:cs typeface="MV Boli" pitchFamily="2" charset="0"/>
              </a:rPr>
              <a:t>Interviewers need to be trained to avoid biasness.</a:t>
            </a:r>
          </a:p>
          <a:p>
            <a:pPr lvl="1"/>
            <a:r>
              <a:rPr dirty="0" lang="en-US">
                <a:cs typeface="MV Boli" pitchFamily="2" charset="0"/>
              </a:rPr>
              <a:t>Time consuming hence smaller samples involved.</a:t>
            </a:r>
          </a:p>
          <a:p>
            <a:pPr lvl="1"/>
            <a:r>
              <a:rPr dirty="0" lang="en-US">
                <a:cs typeface="MV Boli" pitchFamily="2" charset="0"/>
              </a:rPr>
              <a:t>Hawthorne effect</a:t>
            </a:r>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912" name="Title 1"/>
          <p:cNvSpPr>
            <a:spLocks noGrp="1"/>
          </p:cNvSpPr>
          <p:nvPr>
            <p:ph type="title"/>
          </p:nvPr>
        </p:nvSpPr>
        <p:spPr/>
        <p:txBody>
          <a:bodyPr/>
          <a:p>
            <a:r>
              <a:rPr dirty="0" lang="en-US" err="1"/>
              <a:t>ctied</a:t>
            </a:r>
            <a:endParaRPr dirty="0" lang="en-US"/>
          </a:p>
        </p:txBody>
      </p:sp>
      <p:sp>
        <p:nvSpPr>
          <p:cNvPr id="1048913" name="Content Placeholder 2"/>
          <p:cNvSpPr>
            <a:spLocks noGrp="1"/>
          </p:cNvSpPr>
          <p:nvPr>
            <p:ph idx="1"/>
          </p:nvPr>
        </p:nvSpPr>
        <p:spPr/>
        <p:txBody>
          <a:bodyPr/>
          <a:p>
            <a:r>
              <a:rPr dirty="0" lang="en-US"/>
              <a:t>Others:</a:t>
            </a:r>
          </a:p>
          <a:p>
            <a:pPr lvl="1"/>
            <a:r>
              <a:rPr dirty="0" lang="en-US"/>
              <a:t>Observation forms, schedules or checklists.</a:t>
            </a:r>
          </a:p>
          <a:p>
            <a:pPr lvl="1"/>
            <a:r>
              <a:rPr dirty="0" lang="en-US"/>
              <a:t>Focused group discussions</a:t>
            </a:r>
          </a:p>
          <a:p>
            <a:pPr lvl="1"/>
            <a:r>
              <a:rPr dirty="0" lang="en-US"/>
              <a:t>Key informants</a:t>
            </a:r>
          </a:p>
          <a:p>
            <a:endParaRPr dirty="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914" name="Title 1"/>
          <p:cNvSpPr>
            <a:spLocks noGrp="1"/>
          </p:cNvSpPr>
          <p:nvPr>
            <p:ph type="title"/>
          </p:nvPr>
        </p:nvSpPr>
        <p:spPr/>
        <p:txBody>
          <a:bodyPr/>
          <a:p>
            <a:r>
              <a:rPr dirty="0" lang="en-US"/>
              <a:t>Measurements in research</a:t>
            </a:r>
          </a:p>
        </p:txBody>
      </p:sp>
      <p:sp>
        <p:nvSpPr>
          <p:cNvPr id="1048915" name="Content Placeholder 2"/>
          <p:cNvSpPr>
            <a:spLocks noGrp="1"/>
          </p:cNvSpPr>
          <p:nvPr>
            <p:ph idx="1"/>
          </p:nvPr>
        </p:nvSpPr>
        <p:spPr/>
        <p:txBody>
          <a:bodyPr>
            <a:normAutofit/>
          </a:bodyPr>
          <a:p>
            <a:pPr indent="-514350" marL="514350">
              <a:buAutoNum type="alphaLcParenR"/>
            </a:pPr>
            <a:r>
              <a:rPr b="1" dirty="0" lang="en-US"/>
              <a:t>Nominal (or categorical) scale: </a:t>
            </a:r>
            <a:r>
              <a:rPr dirty="0" lang="en-US"/>
              <a:t>one can do no more than say that the object measured belongs to this or that particular category</a:t>
            </a:r>
          </a:p>
          <a:p>
            <a:pPr indent="-514350" marL="514350">
              <a:buAutoNum type="alphaLcParenR"/>
            </a:pPr>
            <a:r>
              <a:rPr b="1" dirty="0" lang="en-US"/>
              <a:t>Ordinal Scale: </a:t>
            </a:r>
            <a:r>
              <a:rPr dirty="0" lang="en-US"/>
              <a:t>These are measurements where it is possible to say that one is bigger than another, and so to rank them with respect to each other, but it is impossible to assess the size of the differences</a:t>
            </a:r>
            <a:endParaRPr b="1" dirty="0" lang="en-US"/>
          </a:p>
          <a:p>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916" name="Title 1"/>
          <p:cNvSpPr>
            <a:spLocks noGrp="1"/>
          </p:cNvSpPr>
          <p:nvPr>
            <p:ph type="title"/>
          </p:nvPr>
        </p:nvSpPr>
        <p:spPr/>
        <p:txBody>
          <a:bodyPr/>
          <a:p>
            <a:r>
              <a:rPr dirty="0" lang="en-US" err="1"/>
              <a:t>ctied</a:t>
            </a:r>
            <a:r>
              <a:rPr dirty="0" lang="en-US"/>
              <a:t> </a:t>
            </a:r>
          </a:p>
        </p:txBody>
      </p:sp>
      <p:sp>
        <p:nvSpPr>
          <p:cNvPr id="1048917" name="Content Placeholder 2"/>
          <p:cNvSpPr>
            <a:spLocks noGrp="1"/>
          </p:cNvSpPr>
          <p:nvPr>
            <p:ph idx="1"/>
          </p:nvPr>
        </p:nvSpPr>
        <p:spPr/>
        <p:txBody>
          <a:bodyPr>
            <a:normAutofit/>
          </a:bodyPr>
          <a:p>
            <a:pPr>
              <a:buNone/>
            </a:pPr>
            <a:r>
              <a:rPr dirty="0" lang="en-US"/>
              <a:t>(c) </a:t>
            </a:r>
            <a:r>
              <a:rPr b="1" dirty="0" lang="en-US"/>
              <a:t>Interval Scale</a:t>
            </a:r>
            <a:r>
              <a:rPr dirty="0" lang="en-US"/>
              <a:t>: These are scales where actual measurements are used and the differences between the units are equal </a:t>
            </a:r>
          </a:p>
          <a:p>
            <a:endParaRPr dirty="0" lang="en-US"/>
          </a:p>
          <a:p>
            <a:pPr>
              <a:buNone/>
            </a:pPr>
            <a:r>
              <a:rPr b="1" dirty="0" lang="en-US"/>
              <a:t>(d)Ratio scale:</a:t>
            </a:r>
            <a:r>
              <a:rPr dirty="0" lang="en-US"/>
              <a:t> have an absolute or true zero in their measurement. </a:t>
            </a:r>
          </a:p>
          <a:p>
            <a:r>
              <a:rPr dirty="0" lang="en-US"/>
              <a:t>With this scale, we are able to assess the size of the differences between measurements. </a:t>
            </a:r>
          </a:p>
          <a:p>
            <a:endParaRPr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918" name="Title 1"/>
          <p:cNvSpPr>
            <a:spLocks noGrp="1"/>
          </p:cNvSpPr>
          <p:nvPr>
            <p:ph type="title"/>
          </p:nvPr>
        </p:nvSpPr>
        <p:spPr/>
        <p:txBody>
          <a:bodyPr>
            <a:normAutofit fontScale="90000"/>
          </a:bodyPr>
          <a:p>
            <a:r>
              <a:rPr dirty="0" lang="en-US"/>
              <a:t>Common effects related to research process</a:t>
            </a:r>
          </a:p>
        </p:txBody>
      </p:sp>
      <p:sp>
        <p:nvSpPr>
          <p:cNvPr id="1048919" name="Content Placeholder 2"/>
          <p:cNvSpPr>
            <a:spLocks noGrp="1"/>
          </p:cNvSpPr>
          <p:nvPr>
            <p:ph idx="1"/>
          </p:nvPr>
        </p:nvSpPr>
        <p:spPr/>
        <p:txBody>
          <a:bodyPr>
            <a:normAutofit fontScale="92500" lnSpcReduction="20000"/>
          </a:bodyPr>
          <a:p>
            <a:r>
              <a:rPr dirty="0" lang="en-US"/>
              <a:t>The </a:t>
            </a:r>
            <a:r>
              <a:rPr dirty="0" lang="en-US" err="1"/>
              <a:t>hawthorne</a:t>
            </a:r>
            <a:r>
              <a:rPr dirty="0" lang="en-US"/>
              <a:t> effect- performance increases when respondents are aware that they are in an experiment</a:t>
            </a:r>
          </a:p>
          <a:p>
            <a:r>
              <a:rPr dirty="0" lang="en-US"/>
              <a:t>The placebo effect- the psychological effect of a treatment. </a:t>
            </a:r>
          </a:p>
          <a:p>
            <a:r>
              <a:rPr dirty="0" lang="en-US"/>
              <a:t>John Henry effect- a group works harder when they feel disadvantaged</a:t>
            </a:r>
          </a:p>
          <a:p>
            <a:r>
              <a:rPr dirty="0" lang="en-US"/>
              <a:t>The </a:t>
            </a:r>
            <a:r>
              <a:rPr dirty="0" lang="en-US" err="1"/>
              <a:t>pygmalion</a:t>
            </a:r>
            <a:r>
              <a:rPr dirty="0" lang="en-US"/>
              <a:t> effect- respondents perform according to the expectation of the researcher</a:t>
            </a:r>
          </a:p>
          <a:p>
            <a:r>
              <a:rPr dirty="0" lang="en-US"/>
              <a:t>Halo effect- the researcher’s results are affected by the initial impression</a:t>
            </a:r>
          </a:p>
          <a:p>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920" name="Title 1"/>
          <p:cNvSpPr>
            <a:spLocks noGrp="1"/>
          </p:cNvSpPr>
          <p:nvPr>
            <p:ph type="title"/>
          </p:nvPr>
        </p:nvSpPr>
        <p:spPr/>
        <p:txBody>
          <a:bodyPr>
            <a:normAutofit/>
          </a:bodyPr>
          <a:p>
            <a:r>
              <a:rPr dirty="0" lang="en-US"/>
              <a:t>Stage Three: Data Handling </a:t>
            </a:r>
          </a:p>
        </p:txBody>
      </p:sp>
      <p:sp>
        <p:nvSpPr>
          <p:cNvPr id="1048921" name="Content Placeholder 2"/>
          <p:cNvSpPr>
            <a:spLocks noGrp="1"/>
          </p:cNvSpPr>
          <p:nvPr>
            <p:ph idx="1"/>
          </p:nvPr>
        </p:nvSpPr>
        <p:spPr/>
        <p:txBody>
          <a:bodyPr/>
          <a:p>
            <a:r>
              <a:rPr dirty="0" lang="en-US"/>
              <a:t>Guidelines:</a:t>
            </a:r>
          </a:p>
          <a:p>
            <a:pPr lvl="1"/>
            <a:r>
              <a:rPr dirty="0" lang="en-US"/>
              <a:t>Check that the data gathered is complete and accurate.</a:t>
            </a:r>
          </a:p>
          <a:p>
            <a:pPr lvl="1"/>
            <a:r>
              <a:rPr dirty="0" lang="en-US"/>
              <a:t>At some stage questionnaires will have to be numbered. Decide if this should be done at the time of the interview or when the questionnaires are stored.</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24" name="Title 1"/>
          <p:cNvSpPr>
            <a:spLocks noGrp="1"/>
          </p:cNvSpPr>
          <p:nvPr>
            <p:ph type="title"/>
          </p:nvPr>
        </p:nvSpPr>
        <p:spPr/>
        <p:txBody>
          <a:bodyPr/>
          <a:p>
            <a:r>
              <a:rPr dirty="0" lang="en-US"/>
              <a:t>Basic research</a:t>
            </a:r>
          </a:p>
        </p:txBody>
      </p:sp>
      <p:sp>
        <p:nvSpPr>
          <p:cNvPr id="1048625" name="Content Placeholder 2"/>
          <p:cNvSpPr>
            <a:spLocks noGrp="1"/>
          </p:cNvSpPr>
          <p:nvPr>
            <p:ph idx="1"/>
          </p:nvPr>
        </p:nvSpPr>
        <p:spPr/>
        <p:txBody>
          <a:bodyPr/>
          <a:p>
            <a:r>
              <a:rPr dirty="0" lang="en-US"/>
              <a:t>It is also known as pure, </a:t>
            </a:r>
            <a:r>
              <a:rPr dirty="0" lang="en-US" err="1"/>
              <a:t>theoritical</a:t>
            </a:r>
            <a:r>
              <a:rPr dirty="0" lang="en-US"/>
              <a:t> or fundamental research</a:t>
            </a:r>
          </a:p>
          <a:p>
            <a:r>
              <a:rPr dirty="0" lang="en-US"/>
              <a:t>It is a process of collecting data to enrich the existing scientific knowledge regardless of when it will be used</a:t>
            </a:r>
          </a:p>
          <a:p>
            <a:r>
              <a:rPr dirty="0" lang="en-US"/>
              <a:t>It is done purely out of curiosity</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922" name="Title 1"/>
          <p:cNvSpPr>
            <a:spLocks noGrp="1"/>
          </p:cNvSpPr>
          <p:nvPr>
            <p:ph type="title"/>
          </p:nvPr>
        </p:nvSpPr>
        <p:spPr/>
        <p:txBody>
          <a:bodyPr/>
          <a:p>
            <a:r>
              <a:rPr dirty="0" lang="en-US" err="1"/>
              <a:t>Ctied</a:t>
            </a:r>
            <a:r>
              <a:rPr dirty="0" lang="en-US"/>
              <a:t> </a:t>
            </a:r>
          </a:p>
        </p:txBody>
      </p:sp>
      <p:sp>
        <p:nvSpPr>
          <p:cNvPr id="1048923" name="Content Placeholder 2"/>
          <p:cNvSpPr>
            <a:spLocks noGrp="1"/>
          </p:cNvSpPr>
          <p:nvPr>
            <p:ph idx="1"/>
          </p:nvPr>
        </p:nvSpPr>
        <p:spPr/>
        <p:txBody>
          <a:bodyPr/>
          <a:p>
            <a:pPr lvl="0"/>
            <a:r>
              <a:rPr dirty="0" lang="en-US"/>
              <a:t>Identify the person responsible for storing data and the place where it will be stored.</a:t>
            </a:r>
          </a:p>
          <a:p>
            <a:pPr lvl="0"/>
            <a:r>
              <a:rPr dirty="0" lang="en-US"/>
              <a:t>Decide how data should be stored. Record forms should be kept in the sequence in which they have been numbered.</a:t>
            </a:r>
          </a:p>
          <a:p>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924" name="Title 1"/>
          <p:cNvSpPr>
            <a:spLocks noGrp="1"/>
          </p:cNvSpPr>
          <p:nvPr>
            <p:ph type="title"/>
          </p:nvPr>
        </p:nvSpPr>
        <p:spPr/>
        <p:txBody>
          <a:bodyPr/>
          <a:p>
            <a:r>
              <a:rPr dirty="0" lang="en-US" err="1"/>
              <a:t>Ctied</a:t>
            </a:r>
            <a:r>
              <a:rPr dirty="0" lang="en-US"/>
              <a:t> </a:t>
            </a:r>
          </a:p>
        </p:txBody>
      </p:sp>
      <p:sp>
        <p:nvSpPr>
          <p:cNvPr id="1048925" name="Content Placeholder 2"/>
          <p:cNvSpPr>
            <a:spLocks noGrp="1"/>
          </p:cNvSpPr>
          <p:nvPr>
            <p:ph idx="1"/>
          </p:nvPr>
        </p:nvSpPr>
        <p:spPr/>
        <p:txBody>
          <a:bodyPr>
            <a:normAutofit/>
          </a:bodyPr>
          <a:p>
            <a:r>
              <a:rPr dirty="0" lang="en-US">
                <a:cs typeface="MV Boli" pitchFamily="2" charset="0"/>
              </a:rPr>
              <a:t>In order to ensure that your data collection process is ethical, you should consider:</a:t>
            </a:r>
          </a:p>
          <a:p>
            <a:pPr lvl="1"/>
            <a:r>
              <a:rPr dirty="0" lang="en-US">
                <a:cs typeface="MV Boli" pitchFamily="2" charset="0"/>
              </a:rPr>
              <a:t>How have you planned to obtain informed consent from your informants?</a:t>
            </a:r>
          </a:p>
          <a:p>
            <a:pPr lvl="1"/>
            <a:r>
              <a:rPr dirty="0" lang="en-US">
                <a:cs typeface="MV Boli" pitchFamily="2" charset="0"/>
              </a:rPr>
              <a:t>Are there any categories of informants that need special consideration because of their vulnerable status, for example, children, sick persons, and mentally disabled individuals?</a:t>
            </a:r>
          </a:p>
          <a:p>
            <a:endParaRPr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929" name="Title 1"/>
          <p:cNvSpPr>
            <a:spLocks noGrp="1"/>
          </p:cNvSpPr>
          <p:nvPr>
            <p:ph type="title"/>
          </p:nvPr>
        </p:nvSpPr>
        <p:spPr/>
        <p:txBody>
          <a:bodyPr/>
          <a:p>
            <a:r>
              <a:rPr dirty="0" lang="en-US" err="1"/>
              <a:t>Ctied</a:t>
            </a:r>
            <a:r>
              <a:rPr dirty="0" lang="en-US"/>
              <a:t> </a:t>
            </a:r>
          </a:p>
        </p:txBody>
      </p:sp>
      <p:sp>
        <p:nvSpPr>
          <p:cNvPr id="1048930" name="Content Placeholder 2"/>
          <p:cNvSpPr>
            <a:spLocks noGrp="1"/>
          </p:cNvSpPr>
          <p:nvPr>
            <p:ph idx="1"/>
          </p:nvPr>
        </p:nvSpPr>
        <p:spPr/>
        <p:txBody>
          <a:bodyPr>
            <a:normAutofit/>
          </a:bodyPr>
          <a:p>
            <a:pPr lvl="1"/>
            <a:r>
              <a:rPr dirty="0" lang="en-US">
                <a:cs typeface="MV Boli" pitchFamily="2" charset="0"/>
              </a:rPr>
              <a:t>Are certain parts of the research focused on sensitive issues?</a:t>
            </a:r>
          </a:p>
          <a:p>
            <a:pPr lvl="1"/>
            <a:r>
              <a:rPr dirty="0" lang="en-US">
                <a:cs typeface="MV Boli" pitchFamily="2" charset="0"/>
              </a:rPr>
              <a:t>How will you handle problems that may arise?</a:t>
            </a:r>
          </a:p>
          <a:p>
            <a:pPr lvl="1"/>
            <a:r>
              <a:rPr dirty="0" lang="en-US">
                <a:cs typeface="MV Boli" pitchFamily="2" charset="0"/>
              </a:rPr>
              <a:t>Do certain parts of your research require extra attention to assure confidentiality?</a:t>
            </a:r>
          </a:p>
          <a:p>
            <a:pPr lvl="1"/>
            <a:r>
              <a:rPr dirty="0" lang="en-US">
                <a:cs typeface="MV Boli" pitchFamily="2" charset="0"/>
              </a:rPr>
              <a:t>How will you handle this issue?</a:t>
            </a:r>
          </a:p>
          <a:p>
            <a:pPr lvl="1"/>
            <a:r>
              <a:rPr dirty="0" lang="en-US">
                <a:cs typeface="MV Boli" pitchFamily="2" charset="0"/>
              </a:rPr>
              <a:t>Research assistants or interviewers must be thoroughly familiar with the research objectives and the methodology.</a:t>
            </a:r>
          </a:p>
          <a:p>
            <a:endParaRPr dirty="0" sz="3600" lang="en-US">
              <a:cs typeface="MV Boli" pitchFamily="2" charset="0"/>
            </a:endParaRPr>
          </a:p>
          <a:p>
            <a:pPr lvl="1"/>
            <a:endParaRPr dirty="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931" name="Title 1"/>
          <p:cNvSpPr>
            <a:spLocks noGrp="1"/>
          </p:cNvSpPr>
          <p:nvPr>
            <p:ph type="title"/>
          </p:nvPr>
        </p:nvSpPr>
        <p:spPr/>
        <p:txBody>
          <a:bodyPr>
            <a:normAutofit/>
          </a:bodyPr>
          <a:p>
            <a:r>
              <a:rPr dirty="0" lang="en-US"/>
              <a:t>Data Entry </a:t>
            </a:r>
          </a:p>
        </p:txBody>
      </p:sp>
      <p:sp>
        <p:nvSpPr>
          <p:cNvPr id="1048932" name="Content Placeholder 2"/>
          <p:cNvSpPr>
            <a:spLocks noGrp="1"/>
          </p:cNvSpPr>
          <p:nvPr>
            <p:ph idx="1"/>
          </p:nvPr>
        </p:nvSpPr>
        <p:spPr/>
        <p:txBody>
          <a:bodyPr/>
          <a:p>
            <a:r>
              <a:rPr dirty="0" lang="en-US"/>
              <a:t>When entering your data, consider:</a:t>
            </a:r>
          </a:p>
          <a:p>
            <a:pPr lvl="1"/>
            <a:r>
              <a:rPr dirty="0" lang="en-US"/>
              <a:t>Decide on a format, that is, the way you will organize the data in a file. </a:t>
            </a:r>
          </a:p>
          <a:p>
            <a:pPr lvl="1"/>
            <a:r>
              <a:rPr dirty="0" lang="en-US"/>
              <a:t>Design a code, that is, the rules by which the respondents’ answers will be assigned values that can be processed by the computer</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933" name="Title 1"/>
          <p:cNvSpPr>
            <a:spLocks noGrp="1"/>
          </p:cNvSpPr>
          <p:nvPr>
            <p:ph type="title"/>
          </p:nvPr>
        </p:nvSpPr>
        <p:spPr/>
        <p:txBody>
          <a:bodyPr/>
          <a:p>
            <a:r>
              <a:rPr dirty="0" lang="en-US" err="1"/>
              <a:t>Ctied</a:t>
            </a:r>
            <a:r>
              <a:rPr dirty="0" lang="en-US"/>
              <a:t> </a:t>
            </a:r>
          </a:p>
        </p:txBody>
      </p:sp>
      <p:sp>
        <p:nvSpPr>
          <p:cNvPr id="1048934" name="Content Placeholder 2"/>
          <p:cNvSpPr>
            <a:spLocks noGrp="1"/>
          </p:cNvSpPr>
          <p:nvPr>
            <p:ph idx="1"/>
          </p:nvPr>
        </p:nvSpPr>
        <p:spPr/>
        <p:txBody>
          <a:bodyPr>
            <a:normAutofit/>
          </a:bodyPr>
          <a:p>
            <a:pPr lvl="1"/>
            <a:r>
              <a:rPr dirty="0" lang="en-US"/>
              <a:t>Do the actual coding -  turn the responses into the standard categories you developed in your coding system. </a:t>
            </a:r>
          </a:p>
          <a:p>
            <a:pPr lvl="1"/>
            <a:r>
              <a:rPr dirty="0" lang="en-US"/>
              <a:t>Data entry - keying the data into the computer so that you can process it. </a:t>
            </a:r>
          </a:p>
          <a:p>
            <a:pPr lvl="1"/>
            <a:r>
              <a:rPr dirty="0" lang="en-US"/>
              <a:t>Data cleaning - final check you make on the data file for accuracy, completeness, and consistency prior to the onset of analysis.</a:t>
            </a:r>
          </a:p>
          <a:p>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935" name="Title 1"/>
          <p:cNvSpPr>
            <a:spLocks noGrp="1"/>
          </p:cNvSpPr>
          <p:nvPr>
            <p:ph type="title"/>
          </p:nvPr>
        </p:nvSpPr>
        <p:spPr/>
        <p:txBody>
          <a:bodyPr>
            <a:normAutofit fontScale="90000"/>
          </a:bodyPr>
          <a:p>
            <a:r>
              <a:rPr dirty="0" lang="en-US"/>
              <a:t>DATA ANALYSIS AND PRESENTATION</a:t>
            </a:r>
          </a:p>
        </p:txBody>
      </p:sp>
      <p:sp>
        <p:nvSpPr>
          <p:cNvPr id="1048936" name="Content Placeholder 2"/>
          <p:cNvSpPr>
            <a:spLocks noGrp="1"/>
          </p:cNvSpPr>
          <p:nvPr>
            <p:ph idx="1"/>
          </p:nvPr>
        </p:nvSpPr>
        <p:spPr/>
        <p:txBody>
          <a:bodyPr/>
          <a:p>
            <a:r>
              <a:rPr dirty="0" lang="en-US"/>
              <a:t>Methods of Data Presentation:</a:t>
            </a:r>
          </a:p>
          <a:p>
            <a:pPr lvl="1"/>
            <a:r>
              <a:rPr dirty="0" lang="en-US"/>
              <a:t>Charts</a:t>
            </a:r>
          </a:p>
          <a:p>
            <a:pPr lvl="1"/>
            <a:r>
              <a:rPr dirty="0" lang="en-US"/>
              <a:t>Graphs</a:t>
            </a:r>
          </a:p>
          <a:p>
            <a:pPr lvl="1"/>
            <a:r>
              <a:rPr dirty="0" lang="en-US"/>
              <a:t>Frequency distribution tables</a:t>
            </a:r>
          </a:p>
          <a:p>
            <a:pPr lvl="1"/>
            <a:r>
              <a:rPr dirty="0" lang="en-US"/>
              <a:t>Histograms</a:t>
            </a:r>
          </a:p>
          <a:p>
            <a:pPr lvl="1"/>
            <a:r>
              <a:rPr dirty="0" lang="en-US"/>
              <a:t>Narrative method</a:t>
            </a:r>
          </a:p>
          <a:p>
            <a:endParaRPr dirty="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937" name="Title 1"/>
          <p:cNvSpPr>
            <a:spLocks noGrp="1"/>
          </p:cNvSpPr>
          <p:nvPr>
            <p:ph type="title"/>
          </p:nvPr>
        </p:nvSpPr>
        <p:spPr/>
        <p:txBody>
          <a:bodyPr>
            <a:noAutofit/>
          </a:bodyPr>
          <a:p>
            <a:br>
              <a:rPr dirty="0" sz="4000" lang="en-US"/>
            </a:br>
            <a:r>
              <a:rPr dirty="0" sz="4000" lang="en-US"/>
              <a:t>Qualitative Data Presentation and Analysis </a:t>
            </a:r>
          </a:p>
        </p:txBody>
      </p:sp>
      <p:sp>
        <p:nvSpPr>
          <p:cNvPr id="1048938" name="Content Placeholder 2"/>
          <p:cNvSpPr>
            <a:spLocks noGrp="1"/>
          </p:cNvSpPr>
          <p:nvPr>
            <p:ph idx="1"/>
          </p:nvPr>
        </p:nvSpPr>
        <p:spPr/>
        <p:txBody>
          <a:bodyPr>
            <a:normAutofit/>
          </a:bodyPr>
          <a:p>
            <a:r>
              <a:rPr dirty="0" lang="en-US">
                <a:cs typeface="MV Boli" pitchFamily="2" charset="0"/>
              </a:rPr>
              <a:t>Describe the sample population by providing a description of the:</a:t>
            </a:r>
          </a:p>
          <a:p>
            <a:pPr lvl="1"/>
            <a:r>
              <a:rPr dirty="0" sz="3200" lang="en-US">
                <a:cs typeface="MV Boli" pitchFamily="2" charset="0"/>
              </a:rPr>
              <a:t>Respondents, for instance, key informants or focus group members. Age, sex, occupation, educational background and so on. </a:t>
            </a:r>
          </a:p>
          <a:p>
            <a:r>
              <a:rPr dirty="0" lang="en-US">
                <a:cs typeface="MV Boli" pitchFamily="2" charset="0"/>
              </a:rPr>
              <a:t>Order, reduce and/or code the data (data processing).</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939" name="Title 1"/>
          <p:cNvSpPr>
            <a:spLocks noGrp="1"/>
          </p:cNvSpPr>
          <p:nvPr>
            <p:ph type="title"/>
          </p:nvPr>
        </p:nvSpPr>
        <p:spPr/>
        <p:txBody>
          <a:bodyPr/>
          <a:p>
            <a:r>
              <a:rPr dirty="0" lang="en-US" err="1"/>
              <a:t>Ctied</a:t>
            </a:r>
            <a:r>
              <a:rPr dirty="0" lang="en-US"/>
              <a:t> </a:t>
            </a:r>
          </a:p>
        </p:txBody>
      </p:sp>
      <p:sp>
        <p:nvSpPr>
          <p:cNvPr id="1048940" name="Content Placeholder 2"/>
          <p:cNvSpPr>
            <a:spLocks noGrp="1"/>
          </p:cNvSpPr>
          <p:nvPr>
            <p:ph idx="1"/>
          </p:nvPr>
        </p:nvSpPr>
        <p:spPr/>
        <p:txBody>
          <a:bodyPr>
            <a:normAutofit lnSpcReduction="10000"/>
          </a:bodyPr>
          <a:p>
            <a:r>
              <a:rPr dirty="0" sz="3600" lang="en-US">
                <a:cs typeface="MV Boli" pitchFamily="2" charset="0"/>
              </a:rPr>
              <a:t>Display the summaries of data for interpretation.</a:t>
            </a:r>
          </a:p>
          <a:p>
            <a:r>
              <a:rPr dirty="0" sz="3600" lang="en-US">
                <a:cs typeface="MV Boli" pitchFamily="2" charset="0"/>
              </a:rPr>
              <a:t>Raw conclusions </a:t>
            </a:r>
          </a:p>
          <a:p>
            <a:r>
              <a:rPr dirty="0" sz="3600" lang="en-US">
                <a:solidFill>
                  <a:prstClr val="black"/>
                </a:solidFill>
                <a:cs typeface="MV Boli" pitchFamily="2" charset="0"/>
              </a:rPr>
              <a:t>Develop strategies for testing or confirming the findings to prove their validity.</a:t>
            </a:r>
          </a:p>
          <a:p>
            <a:r>
              <a:rPr dirty="0" sz="3600" lang="en-US">
                <a:solidFill>
                  <a:prstClr val="black"/>
                </a:solidFill>
                <a:cs typeface="MV Boli" pitchFamily="2" charset="0"/>
              </a:rPr>
              <a:t>Use the narrative approach in presenting the data.</a:t>
            </a:r>
          </a:p>
          <a:p>
            <a:endParaRPr dirty="0"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941" name="Content Placeholder 2"/>
          <p:cNvSpPr>
            <a:spLocks noGrp="1"/>
          </p:cNvSpPr>
          <p:nvPr>
            <p:ph idx="1"/>
          </p:nvPr>
        </p:nvSpPr>
        <p:spPr/>
        <p:txBody>
          <a:bodyPr/>
          <a:p>
            <a:r>
              <a:rPr dirty="0" lang="en-US"/>
              <a:t>The process of organizing, summarizing and visualizing quantitative data is referred to as ‘descriptive statistics’ </a:t>
            </a:r>
          </a:p>
          <a:p>
            <a:r>
              <a:rPr dirty="0" lang="en-US"/>
              <a:t>Purpose is to help the researcher to visualize and identify the patterns that may emerge from the data collected and assist in making meaningful conclusions.</a:t>
            </a:r>
          </a:p>
          <a:p>
            <a:endParaRPr dirty="0" lang="en-US"/>
          </a:p>
        </p:txBody>
      </p:sp>
      <p:sp>
        <p:nvSpPr>
          <p:cNvPr id="1048942" name="Title 1"/>
          <p:cNvSpPr>
            <a:spLocks noGrp="1"/>
          </p:cNvSpPr>
          <p:nvPr>
            <p:ph type="title"/>
          </p:nvPr>
        </p:nvSpPr>
        <p:spPr/>
        <p:txBody>
          <a:bodyPr>
            <a:normAutofit fontScale="90000"/>
          </a:bodyPr>
          <a:p>
            <a:br>
              <a:rPr dirty="0" lang="en-US"/>
            </a:br>
            <a:r>
              <a:rPr dirty="0" lang="en-US"/>
              <a:t>Quantitative data presentation and analysis </a:t>
            </a:r>
            <a:br>
              <a:rPr dirty="0" lang="en-US"/>
            </a:br>
            <a:endParaRPr dirty="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943" name="Title 1"/>
          <p:cNvSpPr>
            <a:spLocks noGrp="1"/>
          </p:cNvSpPr>
          <p:nvPr>
            <p:ph type="title"/>
          </p:nvPr>
        </p:nvSpPr>
        <p:spPr/>
        <p:txBody>
          <a:bodyPr/>
          <a:p>
            <a:r>
              <a:rPr dirty="0" lang="en-US" err="1"/>
              <a:t>Ctied</a:t>
            </a:r>
            <a:r>
              <a:rPr dirty="0" lang="en-US"/>
              <a:t> </a:t>
            </a:r>
          </a:p>
        </p:txBody>
      </p:sp>
      <p:sp>
        <p:nvSpPr>
          <p:cNvPr id="1048944" name="Content Placeholder 2"/>
          <p:cNvSpPr>
            <a:spLocks noGrp="1"/>
          </p:cNvSpPr>
          <p:nvPr>
            <p:ph idx="1"/>
          </p:nvPr>
        </p:nvSpPr>
        <p:spPr/>
        <p:txBody>
          <a:bodyPr>
            <a:normAutofit/>
          </a:bodyPr>
          <a:p>
            <a:r>
              <a:rPr dirty="0" sz="3600" lang="en-US"/>
              <a:t>The main types of descriptive statistics </a:t>
            </a:r>
          </a:p>
          <a:p>
            <a:pPr lvl="1"/>
            <a:r>
              <a:rPr dirty="0" sz="3600" lang="en-US"/>
              <a:t>Mode</a:t>
            </a:r>
          </a:p>
          <a:p>
            <a:pPr lvl="1"/>
            <a:r>
              <a:rPr dirty="0" sz="3600" lang="en-US"/>
              <a:t>Median</a:t>
            </a:r>
          </a:p>
          <a:p>
            <a:pPr lvl="1"/>
            <a:r>
              <a:rPr dirty="0" sz="3600" lang="en-US"/>
              <a:t>Mean</a:t>
            </a:r>
          </a:p>
          <a:p>
            <a:r>
              <a:rPr dirty="0" sz="3600" lang="en-US"/>
              <a:t>Referred to as measures of central tendency.</a:t>
            </a:r>
          </a:p>
          <a:p>
            <a:endParaRPr dirty="0" sz="360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26" name="Title 1"/>
          <p:cNvSpPr>
            <a:spLocks noGrp="1"/>
          </p:cNvSpPr>
          <p:nvPr>
            <p:ph type="title"/>
          </p:nvPr>
        </p:nvSpPr>
        <p:spPr/>
        <p:txBody>
          <a:bodyPr/>
          <a:p>
            <a:r>
              <a:rPr dirty="0" lang="en-US"/>
              <a:t>Applied research</a:t>
            </a:r>
          </a:p>
        </p:txBody>
      </p:sp>
      <p:sp>
        <p:nvSpPr>
          <p:cNvPr id="1048627" name="Content Placeholder 2"/>
          <p:cNvSpPr>
            <a:spLocks noGrp="1"/>
          </p:cNvSpPr>
          <p:nvPr>
            <p:ph idx="1"/>
          </p:nvPr>
        </p:nvSpPr>
        <p:spPr/>
        <p:txBody>
          <a:bodyPr/>
          <a:p>
            <a:r>
              <a:rPr dirty="0" lang="en-US"/>
              <a:t>Also known as empirical research</a:t>
            </a:r>
          </a:p>
          <a:p>
            <a:r>
              <a:rPr dirty="0" lang="en-US"/>
              <a:t>It is conducted to test theories and evaluating its usefulness in problem solving</a:t>
            </a:r>
          </a:p>
          <a:p>
            <a:r>
              <a:rPr dirty="0" lang="en-US"/>
              <a:t>It also develops new knowledge but its primary intention is knowledge that can be applied immediately</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945" name="Title 1"/>
          <p:cNvSpPr>
            <a:spLocks noGrp="1"/>
          </p:cNvSpPr>
          <p:nvPr>
            <p:ph type="title"/>
          </p:nvPr>
        </p:nvSpPr>
        <p:spPr/>
        <p:txBody>
          <a:bodyPr>
            <a:normAutofit fontScale="90000"/>
          </a:bodyPr>
          <a:p>
            <a:r>
              <a:rPr dirty="0" lang="en-US"/>
              <a:t>Graphic representation of frequency distribution</a:t>
            </a:r>
          </a:p>
        </p:txBody>
      </p:sp>
      <p:sp>
        <p:nvSpPr>
          <p:cNvPr id="1048946" name="Content Placeholder 4"/>
          <p:cNvSpPr>
            <a:spLocks noGrp="1"/>
          </p:cNvSpPr>
          <p:nvPr>
            <p:ph idx="1"/>
          </p:nvPr>
        </p:nvSpPr>
        <p:spPr/>
        <p:txBody>
          <a:bodyPr>
            <a:normAutofit fontScale="92500" lnSpcReduction="10000"/>
          </a:bodyPr>
          <a:p>
            <a:r>
              <a:rPr dirty="0" lang="en-US"/>
              <a:t>Bar charts-Used when the data being presented is discrete or categorical or when the scale is nominal. </a:t>
            </a:r>
          </a:p>
          <a:p>
            <a:r>
              <a:rPr dirty="0" lang="en-US"/>
              <a:t>Histograms-</a:t>
            </a:r>
            <a:r>
              <a:rPr dirty="0" lang="en-US">
                <a:cs typeface="MV Boli" pitchFamily="2" charset="0"/>
              </a:rPr>
              <a:t> used to represent continuous variables. There are no spaces between the bars</a:t>
            </a:r>
          </a:p>
          <a:p>
            <a:r>
              <a:rPr dirty="0" lang="en-US">
                <a:cs typeface="MV Boli" pitchFamily="2" charset="0"/>
              </a:rPr>
              <a:t>Frequency polygons-</a:t>
            </a:r>
            <a:r>
              <a:rPr dirty="0" lang="en-US"/>
              <a:t> are drawn based on the frequencies of the observations along the vertical axis against the group or class midpoints. </a:t>
            </a:r>
          </a:p>
          <a:p>
            <a:r>
              <a:rPr dirty="0" lang="en-US"/>
              <a:t>Pie charts- Are relatively easy  to interpret: each portion represents a variable</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947" name="Title 1"/>
          <p:cNvSpPr>
            <a:spLocks noGrp="1"/>
          </p:cNvSpPr>
          <p:nvPr>
            <p:ph type="title"/>
          </p:nvPr>
        </p:nvSpPr>
        <p:spPr/>
        <p:txBody>
          <a:bodyPr/>
          <a:p>
            <a:endParaRPr lang="en-US"/>
          </a:p>
        </p:txBody>
      </p:sp>
      <p:pic>
        <p:nvPicPr>
          <p:cNvPr id="2097155" name="ia_el_10_innerEl" descr="Frequency polygon"/>
          <p:cNvPicPr>
            <a:picLocks noGrp="1"/>
          </p:cNvPicPr>
          <p:nvPr>
            <p:ph idx="1"/>
          </p:nvPr>
        </p:nvPicPr>
        <p:blipFill>
          <a:blip xmlns:r="http://schemas.openxmlformats.org/officeDocument/2006/relationships" r:embed="rId1" cstate="print"/>
          <a:srcRect/>
          <a:stretch>
            <a:fillRect/>
          </a:stretch>
        </p:blipFill>
        <p:spPr bwMode="auto">
          <a:xfrm>
            <a:off x="304800" y="1371600"/>
            <a:ext cx="8839200" cy="5029200"/>
          </a:xfrm>
          <a:prstGeom prst="rect"/>
          <a:noFill/>
          <a:ln w="9525">
            <a:noFill/>
            <a:miter lim="800000"/>
            <a:headEnd/>
            <a:tailEnd/>
          </a:ln>
        </p:spPr>
      </p:pic>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948" name="Title 1"/>
          <p:cNvSpPr>
            <a:spLocks noGrp="1"/>
          </p:cNvSpPr>
          <p:nvPr>
            <p:ph type="title"/>
          </p:nvPr>
        </p:nvSpPr>
        <p:spPr/>
        <p:txBody>
          <a:bodyPr/>
          <a:p>
            <a:r>
              <a:rPr dirty="0" lang="en-US">
                <a:latin typeface="+mn-lt"/>
              </a:rPr>
              <a:t>RESEARCH PROPOSAL</a:t>
            </a:r>
          </a:p>
        </p:txBody>
      </p:sp>
      <p:sp>
        <p:nvSpPr>
          <p:cNvPr id="1048949" name="Content Placeholder 2"/>
          <p:cNvSpPr>
            <a:spLocks noGrp="1"/>
          </p:cNvSpPr>
          <p:nvPr>
            <p:ph idx="1"/>
          </p:nvPr>
        </p:nvSpPr>
        <p:spPr/>
        <p:txBody>
          <a:bodyPr/>
          <a:p>
            <a:r>
              <a:rPr dirty="0" lang="en-US"/>
              <a:t>Is a detailed statement of what you intend to do, why you want to do it and how you will go about it. </a:t>
            </a:r>
          </a:p>
          <a:p>
            <a:r>
              <a:rPr dirty="0" lang="en-US"/>
              <a:t>Outlines the what, why and how of your study</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950" name="Title 1"/>
          <p:cNvSpPr>
            <a:spLocks noGrp="1"/>
          </p:cNvSpPr>
          <p:nvPr>
            <p:ph type="title"/>
          </p:nvPr>
        </p:nvSpPr>
        <p:spPr/>
        <p:txBody>
          <a:bodyPr/>
          <a:p>
            <a:r>
              <a:rPr dirty="0" lang="en-US" err="1"/>
              <a:t>Ctied</a:t>
            </a:r>
            <a:r>
              <a:rPr dirty="0" lang="en-US"/>
              <a:t> </a:t>
            </a:r>
          </a:p>
        </p:txBody>
      </p:sp>
      <p:sp>
        <p:nvSpPr>
          <p:cNvPr id="1048951" name="Content Placeholder 2"/>
          <p:cNvSpPr>
            <a:spLocks noGrp="1"/>
          </p:cNvSpPr>
          <p:nvPr>
            <p:ph idx="1"/>
          </p:nvPr>
        </p:nvSpPr>
        <p:spPr/>
        <p:txBody>
          <a:bodyPr>
            <a:normAutofit/>
          </a:bodyPr>
          <a:p>
            <a:pPr>
              <a:buNone/>
            </a:pPr>
            <a:r>
              <a:rPr dirty="0" lang="en-US"/>
              <a:t>A research proposal helps the researcher:</a:t>
            </a:r>
          </a:p>
          <a:p>
            <a:pPr lvl="0"/>
            <a:r>
              <a:rPr dirty="0" lang="en-US"/>
              <a:t>To sharpen their thoughts and the research methodology.</a:t>
            </a:r>
          </a:p>
          <a:p>
            <a:pPr lvl="0"/>
            <a:r>
              <a:rPr dirty="0" lang="en-US"/>
              <a:t>To allow others to examine the research project and its methods.</a:t>
            </a:r>
          </a:p>
          <a:p>
            <a:r>
              <a:rPr dirty="0" lang="en-US"/>
              <a:t>To get clearance and authority from the government and ethics committee to carry out the research</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952" name="Title 1"/>
          <p:cNvSpPr>
            <a:spLocks noGrp="1"/>
          </p:cNvSpPr>
          <p:nvPr>
            <p:ph type="title"/>
          </p:nvPr>
        </p:nvSpPr>
        <p:spPr/>
        <p:txBody>
          <a:bodyPr/>
          <a:p>
            <a:r>
              <a:rPr dirty="0" lang="en-US"/>
              <a:t>Content.</a:t>
            </a:r>
          </a:p>
        </p:txBody>
      </p:sp>
      <p:sp>
        <p:nvSpPr>
          <p:cNvPr id="1048953" name="Content Placeholder 2"/>
          <p:cNvSpPr>
            <a:spLocks noGrp="1"/>
          </p:cNvSpPr>
          <p:nvPr>
            <p:ph idx="1"/>
          </p:nvPr>
        </p:nvSpPr>
        <p:spPr/>
        <p:txBody>
          <a:bodyPr>
            <a:normAutofit fontScale="92500" lnSpcReduction="10000"/>
          </a:bodyPr>
          <a:p>
            <a:r>
              <a:rPr dirty="0" lang="en-US">
                <a:cs typeface="Times New Roman" pitchFamily="18" charset="0"/>
              </a:rPr>
              <a:t>Project title.</a:t>
            </a:r>
          </a:p>
          <a:p>
            <a:r>
              <a:rPr dirty="0" lang="en-US">
                <a:cs typeface="Times New Roman" pitchFamily="18" charset="0"/>
              </a:rPr>
              <a:t>Your name and index number.</a:t>
            </a:r>
          </a:p>
          <a:p>
            <a:r>
              <a:rPr dirty="0" lang="en-US">
                <a:cs typeface="Times New Roman" pitchFamily="18" charset="0"/>
              </a:rPr>
              <a:t>Name, titles and designations of your supervisor, tutor or lecturer.</a:t>
            </a:r>
          </a:p>
          <a:p>
            <a:r>
              <a:rPr dirty="0" lang="en-US">
                <a:cs typeface="Times New Roman" pitchFamily="18" charset="0"/>
              </a:rPr>
              <a:t>Name of the department, and college or university.</a:t>
            </a:r>
          </a:p>
          <a:p>
            <a:r>
              <a:rPr dirty="0" lang="en-US">
                <a:cs typeface="Times New Roman" pitchFamily="18" charset="0"/>
              </a:rPr>
              <a:t>Statement of the research problem.</a:t>
            </a:r>
          </a:p>
          <a:p>
            <a:r>
              <a:rPr dirty="0" lang="en-US">
                <a:cs typeface="Times New Roman" pitchFamily="18" charset="0"/>
              </a:rPr>
              <a:t>Rationale or justification of research.</a:t>
            </a:r>
          </a:p>
          <a:p>
            <a:r>
              <a:rPr dirty="0" lang="en-US">
                <a:cs typeface="Times New Roman" pitchFamily="18" charset="0"/>
              </a:rPr>
              <a:t>Brief relevant literature review.</a:t>
            </a:r>
          </a:p>
          <a:p>
            <a:endParaRPr dirty="0" lang="en-US">
              <a:cs typeface="Times New Roman" pitchFamily="18" charset="0"/>
            </a:endParaRPr>
          </a:p>
          <a:p>
            <a:endParaRPr dirty="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954" name="Title 1"/>
          <p:cNvSpPr>
            <a:spLocks noGrp="1"/>
          </p:cNvSpPr>
          <p:nvPr>
            <p:ph type="title"/>
          </p:nvPr>
        </p:nvSpPr>
        <p:spPr/>
        <p:txBody>
          <a:bodyPr/>
          <a:p>
            <a:r>
              <a:rPr dirty="0" lang="en-US" err="1"/>
              <a:t>Ctied</a:t>
            </a:r>
            <a:r>
              <a:rPr dirty="0" lang="en-US"/>
              <a:t> </a:t>
            </a:r>
          </a:p>
        </p:txBody>
      </p:sp>
      <p:sp>
        <p:nvSpPr>
          <p:cNvPr id="1048955" name="Content Placeholder 2"/>
          <p:cNvSpPr>
            <a:spLocks noGrp="1"/>
          </p:cNvSpPr>
          <p:nvPr>
            <p:ph idx="1"/>
          </p:nvPr>
        </p:nvSpPr>
        <p:spPr/>
        <p:txBody>
          <a:bodyPr>
            <a:normAutofit lnSpcReduction="10000"/>
          </a:bodyPr>
          <a:p>
            <a:r>
              <a:rPr dirty="0" lang="en-US">
                <a:cs typeface="Times New Roman" pitchFamily="18" charset="0"/>
              </a:rPr>
              <a:t>Research methodology or design.</a:t>
            </a:r>
          </a:p>
          <a:p>
            <a:r>
              <a:rPr dirty="0" lang="en-US">
                <a:cs typeface="Times New Roman" pitchFamily="18" charset="0"/>
              </a:rPr>
              <a:t>Methods of data analysis.</a:t>
            </a:r>
          </a:p>
          <a:p>
            <a:r>
              <a:rPr dirty="0" lang="en-US">
                <a:cs typeface="Times New Roman" pitchFamily="18" charset="0"/>
              </a:rPr>
              <a:t>Ethical considerations taken into account.</a:t>
            </a:r>
          </a:p>
          <a:p>
            <a:r>
              <a:rPr dirty="0" lang="en-US">
                <a:cs typeface="Times New Roman" pitchFamily="18" charset="0"/>
              </a:rPr>
              <a:t>Preparation of study report.</a:t>
            </a:r>
          </a:p>
          <a:p>
            <a:r>
              <a:rPr dirty="0" lang="en-US">
                <a:cs typeface="Times New Roman" pitchFamily="18" charset="0"/>
              </a:rPr>
              <a:t>Timeline of the study.</a:t>
            </a:r>
          </a:p>
          <a:p>
            <a:r>
              <a:rPr dirty="0" lang="en-US">
                <a:cs typeface="Times New Roman" pitchFamily="18" charset="0"/>
              </a:rPr>
              <a:t>Study budget.</a:t>
            </a:r>
          </a:p>
          <a:p>
            <a:r>
              <a:rPr dirty="0" lang="en-US">
                <a:cs typeface="Times New Roman" pitchFamily="18" charset="0"/>
              </a:rPr>
              <a:t>Appendices.</a:t>
            </a:r>
          </a:p>
          <a:p>
            <a:r>
              <a:rPr dirty="0" lang="en-US">
                <a:cs typeface="Times New Roman" pitchFamily="18" charset="0"/>
              </a:rPr>
              <a:t>Your Curriculum Vitae (CV) where applicable.</a:t>
            </a:r>
            <a:endParaRPr dirty="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956" name="Title 1"/>
          <p:cNvSpPr>
            <a:spLocks noGrp="1"/>
          </p:cNvSpPr>
          <p:nvPr>
            <p:ph type="title"/>
          </p:nvPr>
        </p:nvSpPr>
        <p:spPr/>
        <p:txBody>
          <a:bodyPr/>
          <a:p>
            <a:r>
              <a:rPr dirty="0" lang="en-US"/>
              <a:t>Time Line or Time Schedule</a:t>
            </a:r>
          </a:p>
        </p:txBody>
      </p:sp>
      <p:sp>
        <p:nvSpPr>
          <p:cNvPr id="1048957" name="Content Placeholder 2"/>
          <p:cNvSpPr>
            <a:spLocks noGrp="1"/>
          </p:cNvSpPr>
          <p:nvPr>
            <p:ph idx="1"/>
          </p:nvPr>
        </p:nvSpPr>
        <p:spPr/>
        <p:txBody>
          <a:bodyPr/>
          <a:p>
            <a:r>
              <a:rPr dirty="0" lang="en-US">
                <a:cs typeface="MV Boli" pitchFamily="2" charset="0"/>
              </a:rPr>
              <a:t>Included in your proposal is a schedule for </a:t>
            </a:r>
            <a:br>
              <a:rPr dirty="0" lang="en-US">
                <a:cs typeface="MV Boli" pitchFamily="2" charset="0"/>
              </a:rPr>
            </a:br>
            <a:r>
              <a:rPr dirty="0" lang="en-US">
                <a:cs typeface="MV Boli" pitchFamily="2" charset="0"/>
              </a:rPr>
              <a:t>your study. </a:t>
            </a:r>
          </a:p>
          <a:p>
            <a:r>
              <a:rPr dirty="0" lang="en-US">
                <a:cs typeface="MV Boli" pitchFamily="2" charset="0"/>
              </a:rPr>
              <a:t>The activities you intend to undertake during the process of your study are summarized in a table format</a:t>
            </a:r>
            <a:endParaRPr dirty="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958" name="Title 1"/>
          <p:cNvSpPr>
            <a:spLocks noGrp="1"/>
          </p:cNvSpPr>
          <p:nvPr>
            <p:ph type="title"/>
          </p:nvPr>
        </p:nvSpPr>
        <p:spPr/>
        <p:txBody>
          <a:bodyPr/>
          <a:p>
            <a:r>
              <a:rPr dirty="0" lang="en-US" err="1"/>
              <a:t>Ctied</a:t>
            </a:r>
            <a:r>
              <a:rPr dirty="0" lang="en-US"/>
              <a:t> </a:t>
            </a:r>
          </a:p>
        </p:txBody>
      </p:sp>
      <p:sp>
        <p:nvSpPr>
          <p:cNvPr id="1048959" name="Content Placeholder 2"/>
          <p:cNvSpPr>
            <a:spLocks noGrp="1"/>
          </p:cNvSpPr>
          <p:nvPr>
            <p:ph idx="1"/>
          </p:nvPr>
        </p:nvSpPr>
        <p:spPr/>
        <p:txBody>
          <a:bodyPr/>
          <a:p>
            <a:r>
              <a:rPr dirty="0" lang="en-US"/>
              <a:t>It has the activities on the first column and on the first row is the duration of time that is required to complete </a:t>
            </a:r>
            <a:br>
              <a:rPr dirty="0" lang="en-US"/>
            </a:br>
            <a:r>
              <a:rPr dirty="0" lang="en-US"/>
              <a:t>the tasks. </a:t>
            </a:r>
          </a:p>
          <a:p>
            <a:r>
              <a:rPr dirty="0" lang="en-US"/>
              <a:t>The researcher should clearly write the details of the activities which will then be summarized in the time line</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960" name="Title 1"/>
          <p:cNvSpPr>
            <a:spLocks noGrp="1"/>
          </p:cNvSpPr>
          <p:nvPr>
            <p:ph type="title"/>
          </p:nvPr>
        </p:nvSpPr>
        <p:spPr/>
        <p:txBody>
          <a:bodyPr/>
          <a:p>
            <a:endParaRPr dirty="0" lang="en-US"/>
          </a:p>
        </p:txBody>
      </p:sp>
      <p:pic>
        <p:nvPicPr>
          <p:cNvPr id="2097156" name="ia_el_16_innerEl" descr="Time line or time schedule"/>
          <p:cNvPicPr>
            <a:picLocks noGrp="1"/>
          </p:cNvPicPr>
          <p:nvPr>
            <p:ph idx="1"/>
          </p:nvPr>
        </p:nvPicPr>
        <p:blipFill>
          <a:blip xmlns:r="http://schemas.openxmlformats.org/officeDocument/2006/relationships" r:embed="rId1" cstate="print"/>
          <a:srcRect/>
          <a:stretch>
            <a:fillRect/>
          </a:stretch>
        </p:blipFill>
        <p:spPr bwMode="auto">
          <a:xfrm>
            <a:off x="304800" y="0"/>
            <a:ext cx="8382000" cy="6858000"/>
          </a:xfrm>
          <a:prstGeom prst="rect"/>
          <a:noFill/>
          <a:ln w="9525">
            <a:noFill/>
            <a:miter lim="800000"/>
            <a:headEnd/>
            <a:tailEnd/>
          </a:ln>
        </p:spPr>
      </p:pic>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961" name="Title 1"/>
          <p:cNvSpPr>
            <a:spLocks noGrp="1"/>
          </p:cNvSpPr>
          <p:nvPr>
            <p:ph type="title"/>
          </p:nvPr>
        </p:nvSpPr>
        <p:spPr/>
        <p:txBody>
          <a:bodyPr>
            <a:normAutofit/>
          </a:bodyPr>
          <a:p>
            <a:r>
              <a:rPr dirty="0" lang="en-US"/>
              <a:t>Study Budget</a:t>
            </a:r>
          </a:p>
        </p:txBody>
      </p:sp>
      <p:sp>
        <p:nvSpPr>
          <p:cNvPr id="1048962" name="Content Placeholder 2"/>
          <p:cNvSpPr>
            <a:spLocks noGrp="1"/>
          </p:cNvSpPr>
          <p:nvPr>
            <p:ph idx="1"/>
          </p:nvPr>
        </p:nvSpPr>
        <p:spPr/>
        <p:txBody>
          <a:bodyPr/>
          <a:p>
            <a:r>
              <a:rPr dirty="0" lang="en-US"/>
              <a:t>Include all expenses that you are likely to incur during the research otherwise, you may find yourself unable to complete your research due to lack of funds.  </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628" name="Title 1"/>
          <p:cNvSpPr>
            <a:spLocks noGrp="1"/>
          </p:cNvSpPr>
          <p:nvPr>
            <p:ph type="title"/>
          </p:nvPr>
        </p:nvSpPr>
        <p:spPr/>
        <p:txBody>
          <a:bodyPr/>
          <a:p>
            <a:r>
              <a:rPr dirty="0" lang="en-US"/>
              <a:t>Action research</a:t>
            </a:r>
          </a:p>
        </p:txBody>
      </p:sp>
      <p:sp>
        <p:nvSpPr>
          <p:cNvPr id="1048629" name="Content Placeholder 2"/>
          <p:cNvSpPr>
            <a:spLocks noGrp="1"/>
          </p:cNvSpPr>
          <p:nvPr>
            <p:ph idx="1"/>
          </p:nvPr>
        </p:nvSpPr>
        <p:spPr/>
        <p:txBody>
          <a:bodyPr/>
          <a:p>
            <a:r>
              <a:rPr dirty="0" lang="en-US"/>
              <a:t>It applied in solving a specific problem at local setting</a:t>
            </a:r>
          </a:p>
          <a:p>
            <a:r>
              <a:rPr dirty="0" lang="en-US"/>
              <a:t>Its not concerned in generalization of findings to other areas</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963" name="Title 1"/>
          <p:cNvSpPr>
            <a:spLocks noGrp="1"/>
          </p:cNvSpPr>
          <p:nvPr>
            <p:ph type="title"/>
          </p:nvPr>
        </p:nvSpPr>
        <p:spPr/>
        <p:txBody>
          <a:bodyPr>
            <a:normAutofit fontScale="90000"/>
          </a:bodyPr>
          <a:p>
            <a:r>
              <a:rPr dirty="0" lang="en-US">
                <a:latin typeface="+mn-lt"/>
              </a:rPr>
              <a:t>Communicating the Research Findings</a:t>
            </a:r>
          </a:p>
        </p:txBody>
      </p:sp>
      <p:sp>
        <p:nvSpPr>
          <p:cNvPr id="1048964" name="Content Placeholder 7"/>
          <p:cNvSpPr>
            <a:spLocks noGrp="1"/>
          </p:cNvSpPr>
          <p:nvPr>
            <p:ph idx="1"/>
          </p:nvPr>
        </p:nvSpPr>
        <p:spPr/>
        <p:txBody>
          <a:bodyPr>
            <a:normAutofit fontScale="92500" lnSpcReduction="10000"/>
          </a:bodyPr>
          <a:p>
            <a:r>
              <a:rPr dirty="0" sz="3600" lang="en-US">
                <a:cs typeface="Times New Roman" pitchFamily="18" charset="0"/>
              </a:rPr>
              <a:t>Ways of communicating the research findings. </a:t>
            </a:r>
          </a:p>
          <a:p>
            <a:pPr lvl="1"/>
            <a:r>
              <a:rPr dirty="0" lang="en-US">
                <a:cs typeface="Times New Roman" pitchFamily="18" charset="0"/>
              </a:rPr>
              <a:t>A written report for academic purposes, for example, a dissertation or a thesis.</a:t>
            </a:r>
          </a:p>
          <a:p>
            <a:pPr lvl="1"/>
            <a:r>
              <a:rPr dirty="0" lang="en-US">
                <a:cs typeface="Times New Roman" pitchFamily="18" charset="0"/>
              </a:rPr>
              <a:t>A written report prepared for managers and policy implementers. </a:t>
            </a:r>
          </a:p>
          <a:p>
            <a:pPr lvl="1"/>
            <a:r>
              <a:rPr dirty="0" lang="en-US">
                <a:cs typeface="Times New Roman" pitchFamily="18" charset="0"/>
              </a:rPr>
              <a:t>A written report sent as an article for publication in refereed journals.</a:t>
            </a:r>
          </a:p>
          <a:p>
            <a:pPr lvl="1"/>
            <a:r>
              <a:rPr dirty="0" lang="en-US">
                <a:cs typeface="Times New Roman" pitchFamily="18" charset="0"/>
              </a:rPr>
              <a:t>Presentations of the research findings in workshops, seminars and conferences</a:t>
            </a:r>
          </a:p>
          <a:p>
            <a:endParaRPr dirty="0" sz="3600" lang="en-US">
              <a:cs typeface="Times New Roman" pitchFamily="18" charset="0"/>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965" name="Title 1"/>
          <p:cNvSpPr>
            <a:spLocks noGrp="1"/>
          </p:cNvSpPr>
          <p:nvPr>
            <p:ph type="title"/>
          </p:nvPr>
        </p:nvSpPr>
        <p:spPr/>
        <p:txBody>
          <a:bodyPr>
            <a:normAutofit fontScale="90000"/>
          </a:bodyPr>
          <a:p>
            <a:r>
              <a:rPr dirty="0" lang="en-US"/>
              <a:t>Characteristics of a good research report</a:t>
            </a:r>
          </a:p>
        </p:txBody>
      </p:sp>
      <p:sp>
        <p:nvSpPr>
          <p:cNvPr id="1048966" name="Content Placeholder 2"/>
          <p:cNvSpPr>
            <a:spLocks noGrp="1"/>
          </p:cNvSpPr>
          <p:nvPr>
            <p:ph idx="1"/>
          </p:nvPr>
        </p:nvSpPr>
        <p:spPr/>
        <p:txBody>
          <a:bodyPr>
            <a:normAutofit fontScale="92500" lnSpcReduction="20000"/>
          </a:bodyPr>
          <a:p>
            <a:r>
              <a:rPr dirty="0" lang="en-US"/>
              <a:t>Conciseness- saves the readers time and forces the writer to refine his ideas.</a:t>
            </a:r>
          </a:p>
          <a:p>
            <a:r>
              <a:rPr dirty="0" lang="en-US"/>
              <a:t>Clarity-helps the reader to understand  the points being made.</a:t>
            </a:r>
          </a:p>
          <a:p>
            <a:r>
              <a:rPr dirty="0" lang="en-US"/>
              <a:t>Honesty- freedom from fraud. Maintains the respect of the reader and the integrity of the author</a:t>
            </a:r>
          </a:p>
          <a:p>
            <a:r>
              <a:rPr dirty="0" lang="en-US"/>
              <a:t>completeness.-full details. Enables the reader to evaluate the study.</a:t>
            </a:r>
          </a:p>
          <a:p>
            <a:r>
              <a:rPr dirty="0" lang="en-US"/>
              <a:t>Accuracy- quality of being precise and free of error</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967" name="Title 1"/>
          <p:cNvSpPr>
            <a:spLocks noGrp="1"/>
          </p:cNvSpPr>
          <p:nvPr>
            <p:ph type="title"/>
          </p:nvPr>
        </p:nvSpPr>
        <p:spPr/>
        <p:txBody>
          <a:bodyPr/>
          <a:p>
            <a:r>
              <a:rPr dirty="0" lang="en-US"/>
              <a:t>Outline of a research report</a:t>
            </a:r>
          </a:p>
        </p:txBody>
      </p:sp>
      <p:sp>
        <p:nvSpPr>
          <p:cNvPr id="1048968" name="Content Placeholder 2"/>
          <p:cNvSpPr>
            <a:spLocks noGrp="1"/>
          </p:cNvSpPr>
          <p:nvPr>
            <p:ph idx="1"/>
          </p:nvPr>
        </p:nvSpPr>
        <p:spPr/>
        <p:txBody>
          <a:bodyPr/>
          <a:p>
            <a:r>
              <a:rPr dirty="0" lang="en-US"/>
              <a:t>The Title </a:t>
            </a:r>
          </a:p>
          <a:p>
            <a:pPr lvl="1"/>
            <a:r>
              <a:rPr dirty="0" lang="en-US"/>
              <a:t>The title should be an accurate reflection of the research carried out.</a:t>
            </a:r>
          </a:p>
          <a:p>
            <a:pPr lvl="1"/>
            <a:r>
              <a:rPr dirty="0" lang="en-US"/>
              <a:t>Both  meaningful and brief. </a:t>
            </a:r>
          </a:p>
          <a:p>
            <a:pPr lvl="1"/>
            <a:r>
              <a:rPr dirty="0" lang="en-US"/>
              <a:t>It should not exceed fifteen words (Brink, 1996)</a:t>
            </a:r>
          </a:p>
          <a:p>
            <a:endParaRPr dirty="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969" name="Title 1"/>
          <p:cNvSpPr>
            <a:spLocks noGrp="1"/>
          </p:cNvSpPr>
          <p:nvPr>
            <p:ph type="title"/>
          </p:nvPr>
        </p:nvSpPr>
        <p:spPr/>
        <p:txBody>
          <a:bodyPr/>
          <a:p>
            <a:r>
              <a:rPr dirty="0" lang="en-US" err="1"/>
              <a:t>Ctied</a:t>
            </a:r>
            <a:r>
              <a:rPr dirty="0" lang="en-US"/>
              <a:t> </a:t>
            </a:r>
          </a:p>
        </p:txBody>
      </p:sp>
      <p:sp>
        <p:nvSpPr>
          <p:cNvPr id="1048970" name="Content Placeholder 2"/>
          <p:cNvSpPr>
            <a:spLocks noGrp="1"/>
          </p:cNvSpPr>
          <p:nvPr>
            <p:ph idx="1"/>
          </p:nvPr>
        </p:nvSpPr>
        <p:spPr/>
        <p:txBody>
          <a:bodyPr/>
          <a:p>
            <a:r>
              <a:rPr dirty="0" lang="en-US"/>
              <a:t>Abstract</a:t>
            </a:r>
          </a:p>
          <a:p>
            <a:pPr lvl="1"/>
            <a:r>
              <a:rPr dirty="0" lang="en-US"/>
              <a:t>The abstract is a very brief summary of the study that includes the purpose of the study, methodology and the major </a:t>
            </a:r>
            <a:br>
              <a:rPr dirty="0" lang="en-US"/>
            </a:br>
            <a:r>
              <a:rPr dirty="0" lang="en-US"/>
              <a:t>research findings. It should not be longer than one page.</a:t>
            </a:r>
          </a:p>
          <a:p>
            <a:endParaRPr dirty="0"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971" name="Title 1"/>
          <p:cNvSpPr>
            <a:spLocks noGrp="1"/>
          </p:cNvSpPr>
          <p:nvPr>
            <p:ph type="title"/>
          </p:nvPr>
        </p:nvSpPr>
        <p:spPr/>
        <p:txBody>
          <a:bodyPr/>
          <a:p>
            <a:r>
              <a:rPr dirty="0" lang="en-US" err="1"/>
              <a:t>Ctied</a:t>
            </a:r>
            <a:r>
              <a:rPr dirty="0" lang="en-US"/>
              <a:t> </a:t>
            </a:r>
          </a:p>
        </p:txBody>
      </p:sp>
      <p:sp>
        <p:nvSpPr>
          <p:cNvPr id="1048972" name="Content Placeholder 2"/>
          <p:cNvSpPr>
            <a:spLocks noGrp="1"/>
          </p:cNvSpPr>
          <p:nvPr>
            <p:ph idx="1"/>
          </p:nvPr>
        </p:nvSpPr>
        <p:spPr/>
        <p:txBody>
          <a:bodyPr/>
          <a:p>
            <a:r>
              <a:rPr dirty="0" lang="en-US"/>
              <a:t>Table of content.</a:t>
            </a:r>
          </a:p>
          <a:p>
            <a:pPr lvl="1"/>
            <a:r>
              <a:rPr dirty="0" lang="en-US"/>
              <a:t>A map that guides the readers in in locating various sections of the research report.</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973" name="Title 1"/>
          <p:cNvSpPr>
            <a:spLocks noGrp="1"/>
          </p:cNvSpPr>
          <p:nvPr>
            <p:ph type="title"/>
          </p:nvPr>
        </p:nvSpPr>
        <p:spPr/>
        <p:txBody>
          <a:bodyPr/>
          <a:p>
            <a:r>
              <a:rPr dirty="0" lang="en-US" err="1"/>
              <a:t>Ctied</a:t>
            </a:r>
            <a:r>
              <a:rPr dirty="0" lang="en-US"/>
              <a:t> </a:t>
            </a:r>
          </a:p>
        </p:txBody>
      </p:sp>
      <p:sp>
        <p:nvSpPr>
          <p:cNvPr id="1048974" name="Content Placeholder 2"/>
          <p:cNvSpPr>
            <a:spLocks noGrp="1"/>
          </p:cNvSpPr>
          <p:nvPr>
            <p:ph idx="1"/>
          </p:nvPr>
        </p:nvSpPr>
        <p:spPr/>
        <p:txBody>
          <a:bodyPr>
            <a:normAutofit/>
          </a:bodyPr>
          <a:p>
            <a:r>
              <a:rPr dirty="0" lang="en-US"/>
              <a:t>List of tables.</a:t>
            </a:r>
          </a:p>
          <a:p>
            <a:r>
              <a:rPr dirty="0" lang="en-US"/>
              <a:t>List of figures.</a:t>
            </a:r>
          </a:p>
          <a:p>
            <a:r>
              <a:rPr dirty="0" lang="en-US"/>
              <a:t>List of abbreviations and acronyms.</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975" name="Title 1"/>
          <p:cNvSpPr>
            <a:spLocks noGrp="1"/>
          </p:cNvSpPr>
          <p:nvPr>
            <p:ph type="title"/>
          </p:nvPr>
        </p:nvSpPr>
        <p:spPr/>
        <p:txBody>
          <a:bodyPr/>
          <a:p>
            <a:r>
              <a:rPr dirty="0" lang="en-US" err="1"/>
              <a:t>Ctied</a:t>
            </a:r>
            <a:r>
              <a:rPr dirty="0" lang="en-US"/>
              <a:t> </a:t>
            </a:r>
          </a:p>
        </p:txBody>
      </p:sp>
      <p:sp>
        <p:nvSpPr>
          <p:cNvPr id="1048976" name="Content Placeholder 2"/>
          <p:cNvSpPr>
            <a:spLocks noGrp="1"/>
          </p:cNvSpPr>
          <p:nvPr>
            <p:ph idx="1"/>
          </p:nvPr>
        </p:nvSpPr>
        <p:spPr/>
        <p:txBody>
          <a:bodyPr>
            <a:normAutofit/>
          </a:bodyPr>
          <a:p>
            <a:r>
              <a:rPr dirty="0" lang="en-US"/>
              <a:t>Introduction </a:t>
            </a:r>
          </a:p>
          <a:p>
            <a:pPr lvl="1"/>
            <a:r>
              <a:rPr dirty="0" lang="en-US"/>
              <a:t>Briefly, but clearly, explain the purpose of the study.</a:t>
            </a:r>
          </a:p>
          <a:p>
            <a:pPr lvl="1"/>
            <a:r>
              <a:rPr dirty="0" lang="en-US"/>
              <a:t>Introduce the key concepts.</a:t>
            </a:r>
          </a:p>
          <a:p>
            <a:pPr lvl="1"/>
            <a:r>
              <a:rPr dirty="0" lang="en-US"/>
              <a:t>State clearly the hypothesis as well as the objectives or research questions of the study.</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977" name="Title 1"/>
          <p:cNvSpPr>
            <a:spLocks noGrp="1"/>
          </p:cNvSpPr>
          <p:nvPr>
            <p:ph type="title"/>
          </p:nvPr>
        </p:nvSpPr>
        <p:spPr/>
        <p:txBody>
          <a:bodyPr/>
          <a:p>
            <a:r>
              <a:rPr dirty="0" lang="en-US" err="1"/>
              <a:t>Ctied</a:t>
            </a:r>
            <a:r>
              <a:rPr dirty="0" lang="en-US"/>
              <a:t> </a:t>
            </a:r>
          </a:p>
        </p:txBody>
      </p:sp>
      <p:sp>
        <p:nvSpPr>
          <p:cNvPr id="1048978" name="Content Placeholder 2"/>
          <p:cNvSpPr>
            <a:spLocks noGrp="1"/>
          </p:cNvSpPr>
          <p:nvPr>
            <p:ph idx="1"/>
          </p:nvPr>
        </p:nvSpPr>
        <p:spPr/>
        <p:txBody>
          <a:bodyPr>
            <a:normAutofit/>
          </a:bodyPr>
          <a:p>
            <a:r>
              <a:rPr dirty="0" lang="en-US"/>
              <a:t>Background Information</a:t>
            </a:r>
          </a:p>
          <a:p>
            <a:pPr lvl="1"/>
            <a:r>
              <a:rPr dirty="0" lang="en-US"/>
              <a:t>expound on any special circumstances of the study and study area</a:t>
            </a:r>
          </a:p>
          <a:p>
            <a:r>
              <a:rPr dirty="0" lang="en-US"/>
              <a:t>Literature Review </a:t>
            </a:r>
          </a:p>
          <a:p>
            <a:pPr lvl="1"/>
            <a:r>
              <a:rPr dirty="0" lang="en-US"/>
              <a:t>The researcher should be able to show a gasp of the theory applications and apply the knowledge to the research.</a:t>
            </a:r>
          </a:p>
          <a:p>
            <a:endParaRPr dirty="0"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979" name="Title 1"/>
          <p:cNvSpPr>
            <a:spLocks noGrp="1"/>
          </p:cNvSpPr>
          <p:nvPr>
            <p:ph type="title"/>
          </p:nvPr>
        </p:nvSpPr>
        <p:spPr/>
        <p:txBody>
          <a:bodyPr/>
          <a:p>
            <a:r>
              <a:rPr dirty="0" lang="en-US" err="1"/>
              <a:t>Ctied</a:t>
            </a:r>
            <a:r>
              <a:rPr dirty="0" lang="en-US"/>
              <a:t> </a:t>
            </a:r>
          </a:p>
        </p:txBody>
      </p:sp>
      <p:sp>
        <p:nvSpPr>
          <p:cNvPr id="1048980" name="Content Placeholder 2"/>
          <p:cNvSpPr>
            <a:spLocks noGrp="1"/>
          </p:cNvSpPr>
          <p:nvPr>
            <p:ph idx="1"/>
          </p:nvPr>
        </p:nvSpPr>
        <p:spPr/>
        <p:txBody>
          <a:bodyPr>
            <a:normAutofit/>
          </a:bodyPr>
          <a:p>
            <a:r>
              <a:rPr dirty="0" sz="2800" lang="en-US"/>
              <a:t>The Methodology</a:t>
            </a:r>
          </a:p>
          <a:p>
            <a:pPr lvl="1"/>
            <a:r>
              <a:rPr dirty="0" lang="en-US"/>
              <a:t>provide information on how the research was carried out. </a:t>
            </a:r>
          </a:p>
          <a:p>
            <a:pPr lvl="1"/>
            <a:r>
              <a:rPr dirty="0" lang="en-US"/>
              <a:t>The methods section incorporates the following aspects:</a:t>
            </a:r>
          </a:p>
          <a:p>
            <a:pPr lvl="2"/>
            <a:r>
              <a:rPr dirty="0" sz="2800" lang="en-US"/>
              <a:t>Subjects, respondents or participants</a:t>
            </a:r>
          </a:p>
          <a:p>
            <a:pPr lvl="2"/>
            <a:r>
              <a:rPr dirty="0" sz="2800" lang="en-US"/>
              <a:t>The task and the material or instruments used. This should include:</a:t>
            </a:r>
          </a:p>
          <a:p>
            <a:endParaRPr dirty="0"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981" name="Title 1"/>
          <p:cNvSpPr>
            <a:spLocks noGrp="1"/>
          </p:cNvSpPr>
          <p:nvPr>
            <p:ph type="title"/>
          </p:nvPr>
        </p:nvSpPr>
        <p:spPr/>
        <p:txBody>
          <a:bodyPr/>
          <a:p>
            <a:r>
              <a:rPr dirty="0" lang="en-US" err="1"/>
              <a:t>Ctied</a:t>
            </a:r>
            <a:r>
              <a:rPr dirty="0" lang="en-US"/>
              <a:t> </a:t>
            </a:r>
          </a:p>
        </p:txBody>
      </p:sp>
      <p:sp>
        <p:nvSpPr>
          <p:cNvPr id="1048982" name="Content Placeholder 2"/>
          <p:cNvSpPr>
            <a:spLocks noGrp="1"/>
          </p:cNvSpPr>
          <p:nvPr>
            <p:ph idx="1"/>
          </p:nvPr>
        </p:nvSpPr>
        <p:spPr/>
        <p:txBody>
          <a:bodyPr>
            <a:normAutofit/>
          </a:bodyPr>
          <a:p>
            <a:pPr lvl="0"/>
            <a:r>
              <a:rPr dirty="0" lang="en-US"/>
              <a:t>Description of all types of activities that the participants were asked to perform.</a:t>
            </a:r>
          </a:p>
          <a:p>
            <a:pPr lvl="0"/>
            <a:r>
              <a:rPr dirty="0" lang="en-US"/>
              <a:t>A list of materials and/or instruments used. </a:t>
            </a:r>
          </a:p>
          <a:p>
            <a:pPr lvl="0"/>
            <a:r>
              <a:rPr dirty="0" lang="en-US"/>
              <a:t>Description of the considerations, which led to this choice and how validity and reliability were ensured.</a:t>
            </a:r>
          </a:p>
          <a:p>
            <a:pPr lvl="0">
              <a:buNone/>
            </a:pPr>
            <a:r>
              <a:rPr dirty="0" lang="en-US" u="sng"/>
              <a:t>NB: </a:t>
            </a:r>
            <a:r>
              <a:rPr dirty="0" lang="en-US"/>
              <a:t>All questionnaires or interview schedules should be included in an appendix.</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630" name="Title 1"/>
          <p:cNvSpPr>
            <a:spLocks noGrp="1"/>
          </p:cNvSpPr>
          <p:nvPr>
            <p:ph type="title"/>
          </p:nvPr>
        </p:nvSpPr>
        <p:spPr/>
        <p:txBody>
          <a:bodyPr/>
          <a:p>
            <a:r>
              <a:rPr dirty="0" lang="en-US"/>
              <a:t>Evaluative research</a:t>
            </a:r>
          </a:p>
        </p:txBody>
      </p:sp>
      <p:sp>
        <p:nvSpPr>
          <p:cNvPr id="1048631" name="Content Placeholder 2"/>
          <p:cNvSpPr>
            <a:spLocks noGrp="1"/>
          </p:cNvSpPr>
          <p:nvPr>
            <p:ph idx="1"/>
          </p:nvPr>
        </p:nvSpPr>
        <p:spPr/>
        <p:txBody>
          <a:bodyPr/>
          <a:p>
            <a:r>
              <a:rPr dirty="0" lang="en-US"/>
              <a:t>A process of collecting data with the intention of checking whether the desired goal was achieved</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983" name="Title 1"/>
          <p:cNvSpPr>
            <a:spLocks noGrp="1"/>
          </p:cNvSpPr>
          <p:nvPr>
            <p:ph type="title"/>
          </p:nvPr>
        </p:nvSpPr>
        <p:spPr/>
        <p:txBody>
          <a:bodyPr/>
          <a:p>
            <a:r>
              <a:rPr dirty="0" lang="en-US" err="1"/>
              <a:t>Ctied</a:t>
            </a:r>
            <a:r>
              <a:rPr dirty="0" lang="en-US"/>
              <a:t> </a:t>
            </a:r>
          </a:p>
        </p:txBody>
      </p:sp>
      <p:sp>
        <p:nvSpPr>
          <p:cNvPr id="1048984" name="Content Placeholder 2"/>
          <p:cNvSpPr>
            <a:spLocks noGrp="1"/>
          </p:cNvSpPr>
          <p:nvPr>
            <p:ph idx="1"/>
          </p:nvPr>
        </p:nvSpPr>
        <p:spPr/>
        <p:txBody>
          <a:bodyPr/>
          <a:p>
            <a:r>
              <a:rPr dirty="0" lang="en-US"/>
              <a:t>The research design and strategy:</a:t>
            </a:r>
          </a:p>
          <a:p>
            <a:pPr lvl="0"/>
            <a:r>
              <a:rPr dirty="0" lang="en-US"/>
              <a:t>Specify the chosen design.</a:t>
            </a:r>
          </a:p>
          <a:p>
            <a:pPr lvl="0"/>
            <a:r>
              <a:rPr dirty="0" lang="en-US"/>
              <a:t>Outline and explain choices which lay behind strategy decisions.</a:t>
            </a:r>
          </a:p>
          <a:p>
            <a:pPr lvl="0"/>
            <a:r>
              <a:rPr dirty="0" lang="en-US" err="1"/>
              <a:t>Analyse</a:t>
            </a:r>
            <a:r>
              <a:rPr dirty="0" lang="en-US"/>
              <a:t> the data obtained.</a:t>
            </a:r>
          </a:p>
          <a:p>
            <a:pPr lvl="0"/>
            <a:r>
              <a:rPr dirty="0" lang="en-US"/>
              <a:t>Give an account of the methods used to </a:t>
            </a:r>
            <a:r>
              <a:rPr dirty="0" lang="en-US" err="1"/>
              <a:t>analyse</a:t>
            </a:r>
            <a:r>
              <a:rPr dirty="0" lang="en-US"/>
              <a:t> data.</a:t>
            </a:r>
          </a:p>
          <a:p>
            <a:endParaRPr dirty="0"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985" name="Title 1"/>
          <p:cNvSpPr>
            <a:spLocks noGrp="1"/>
          </p:cNvSpPr>
          <p:nvPr>
            <p:ph type="title"/>
          </p:nvPr>
        </p:nvSpPr>
        <p:spPr/>
        <p:txBody>
          <a:bodyPr/>
          <a:p>
            <a:r>
              <a:rPr dirty="0" lang="en-US" err="1"/>
              <a:t>Ctied</a:t>
            </a:r>
            <a:r>
              <a:rPr dirty="0" lang="en-US"/>
              <a:t> </a:t>
            </a:r>
          </a:p>
        </p:txBody>
      </p:sp>
      <p:sp>
        <p:nvSpPr>
          <p:cNvPr id="1048986" name="Content Placeholder 2"/>
          <p:cNvSpPr>
            <a:spLocks noGrp="1"/>
          </p:cNvSpPr>
          <p:nvPr>
            <p:ph idx="1"/>
          </p:nvPr>
        </p:nvSpPr>
        <p:spPr/>
        <p:txBody>
          <a:bodyPr/>
          <a:p>
            <a:pPr lvl="0"/>
            <a:r>
              <a:rPr dirty="0" lang="en-US"/>
              <a:t>If a statistical design was used, discuss the statistical tests applied to the obtained data to test the various hypotheses.</a:t>
            </a:r>
          </a:p>
          <a:p>
            <a:pPr lvl="0"/>
            <a:r>
              <a:rPr dirty="0" lang="en-US"/>
              <a:t>Explain procedures for handling missing data.</a:t>
            </a:r>
          </a:p>
          <a:p>
            <a:pPr lvl="0"/>
            <a:r>
              <a:rPr dirty="0" lang="en-US"/>
              <a:t>Justify the validity and reliability of the scores.</a:t>
            </a:r>
          </a:p>
          <a:p>
            <a:pPr lvl="0"/>
            <a:r>
              <a:rPr dirty="0" lang="en-US"/>
              <a:t>Outline the reasons why specific statistical tests were used.</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987" name="Title 1"/>
          <p:cNvSpPr>
            <a:spLocks noGrp="1"/>
          </p:cNvSpPr>
          <p:nvPr>
            <p:ph type="title"/>
          </p:nvPr>
        </p:nvSpPr>
        <p:spPr/>
        <p:txBody>
          <a:bodyPr/>
          <a:p>
            <a:r>
              <a:rPr dirty="0" lang="en-US" err="1"/>
              <a:t>Ctied</a:t>
            </a:r>
            <a:r>
              <a:rPr dirty="0" lang="en-US"/>
              <a:t> </a:t>
            </a:r>
          </a:p>
        </p:txBody>
      </p:sp>
      <p:sp>
        <p:nvSpPr>
          <p:cNvPr id="1048988" name="Content Placeholder 2"/>
          <p:cNvSpPr>
            <a:spLocks noGrp="1"/>
          </p:cNvSpPr>
          <p:nvPr>
            <p:ph idx="1"/>
          </p:nvPr>
        </p:nvSpPr>
        <p:spPr/>
        <p:txBody>
          <a:bodyPr/>
          <a:p>
            <a:r>
              <a:rPr dirty="0" lang="en-US"/>
              <a:t>Results </a:t>
            </a:r>
          </a:p>
          <a:p>
            <a:pPr lvl="1"/>
            <a:r>
              <a:rPr dirty="0" lang="en-US"/>
              <a:t>The results section presents the findings and involves the following:</a:t>
            </a:r>
          </a:p>
          <a:p>
            <a:pPr lvl="1"/>
            <a:r>
              <a:rPr dirty="0" lang="en-US"/>
              <a:t>The main results from the data analysis.</a:t>
            </a:r>
          </a:p>
          <a:p>
            <a:pPr lvl="1"/>
            <a:r>
              <a:rPr dirty="0" lang="en-US"/>
              <a:t>If a quantitative study was done, tables, graphs and diagrams and the outcomes of statistical tests. </a:t>
            </a:r>
          </a:p>
          <a:p>
            <a:endParaRPr dirty="0"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989" name="Title 1"/>
          <p:cNvSpPr>
            <a:spLocks noGrp="1"/>
          </p:cNvSpPr>
          <p:nvPr>
            <p:ph type="title"/>
          </p:nvPr>
        </p:nvSpPr>
        <p:spPr/>
        <p:txBody>
          <a:bodyPr/>
          <a:p>
            <a:r>
              <a:rPr dirty="0" lang="en-US" err="1"/>
              <a:t>Ctied</a:t>
            </a:r>
            <a:r>
              <a:rPr dirty="0" lang="en-US"/>
              <a:t> </a:t>
            </a:r>
          </a:p>
        </p:txBody>
      </p:sp>
      <p:sp>
        <p:nvSpPr>
          <p:cNvPr id="1048990" name="Content Placeholder 2"/>
          <p:cNvSpPr>
            <a:spLocks noGrp="1"/>
          </p:cNvSpPr>
          <p:nvPr>
            <p:ph idx="1"/>
          </p:nvPr>
        </p:nvSpPr>
        <p:spPr/>
        <p:txBody>
          <a:bodyPr/>
          <a:p>
            <a:pPr lvl="0"/>
            <a:r>
              <a:rPr dirty="0" lang="en-US">
                <a:cs typeface="MV Boli" pitchFamily="2" charset="0"/>
              </a:rPr>
              <a:t>In quantitative studies you must also give the name of any statistical test used as well as the value of the calculated statistics and its significance. Accuracy and conciseness must be adhered to throughout.</a:t>
            </a:r>
          </a:p>
          <a:p>
            <a:endParaRPr dirty="0"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991" name="Title 1"/>
          <p:cNvSpPr>
            <a:spLocks noGrp="1"/>
          </p:cNvSpPr>
          <p:nvPr>
            <p:ph type="title"/>
          </p:nvPr>
        </p:nvSpPr>
        <p:spPr/>
        <p:txBody>
          <a:bodyPr/>
          <a:p>
            <a:r>
              <a:rPr dirty="0" lang="en-US" err="1"/>
              <a:t>Ctied</a:t>
            </a:r>
            <a:r>
              <a:rPr dirty="0" lang="en-US"/>
              <a:t> </a:t>
            </a:r>
          </a:p>
        </p:txBody>
      </p:sp>
      <p:sp>
        <p:nvSpPr>
          <p:cNvPr id="1048992" name="Content Placeholder 2"/>
          <p:cNvSpPr>
            <a:spLocks noGrp="1"/>
          </p:cNvSpPr>
          <p:nvPr>
            <p:ph idx="1"/>
          </p:nvPr>
        </p:nvSpPr>
        <p:spPr/>
        <p:txBody>
          <a:bodyPr>
            <a:normAutofit/>
          </a:bodyPr>
          <a:p>
            <a:r>
              <a:rPr dirty="0" lang="en-US">
                <a:cs typeface="Times New Roman" pitchFamily="18" charset="0"/>
              </a:rPr>
              <a:t>Discussion </a:t>
            </a:r>
          </a:p>
          <a:p>
            <a:pPr lvl="1"/>
            <a:r>
              <a:rPr dirty="0" lang="en-US">
                <a:cs typeface="Times New Roman" pitchFamily="18" charset="0"/>
              </a:rPr>
              <a:t>Discussion of the study incorporates the following elements:</a:t>
            </a:r>
          </a:p>
          <a:p>
            <a:pPr lvl="1"/>
            <a:r>
              <a:rPr dirty="0" lang="en-US">
                <a:cs typeface="Times New Roman" pitchFamily="18" charset="0"/>
              </a:rPr>
              <a:t>An interpretation of the findings, with specific reference to validity and reliability. Re-state the research questions and hypotheses, and discuss the results with reference to these questions or hypotheses in the order they were posed.</a:t>
            </a:r>
          </a:p>
          <a:p>
            <a:endParaRPr dirty="0"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993" name="Title 1"/>
          <p:cNvSpPr>
            <a:spLocks noGrp="1"/>
          </p:cNvSpPr>
          <p:nvPr>
            <p:ph type="title"/>
          </p:nvPr>
        </p:nvSpPr>
        <p:spPr/>
        <p:txBody>
          <a:bodyPr/>
          <a:p>
            <a:r>
              <a:rPr dirty="0" lang="en-US" err="1"/>
              <a:t>Ctied</a:t>
            </a:r>
            <a:r>
              <a:rPr dirty="0" lang="en-US"/>
              <a:t> </a:t>
            </a:r>
          </a:p>
        </p:txBody>
      </p:sp>
      <p:sp>
        <p:nvSpPr>
          <p:cNvPr id="1048994" name="Content Placeholder 2"/>
          <p:cNvSpPr>
            <a:spLocks noGrp="1"/>
          </p:cNvSpPr>
          <p:nvPr>
            <p:ph idx="1"/>
          </p:nvPr>
        </p:nvSpPr>
        <p:spPr/>
        <p:txBody>
          <a:bodyPr>
            <a:normAutofit lnSpcReduction="10000"/>
          </a:bodyPr>
          <a:p>
            <a:pPr lvl="1"/>
            <a:r>
              <a:rPr dirty="0" lang="en-US">
                <a:cs typeface="Times New Roman" pitchFamily="18" charset="0"/>
              </a:rPr>
              <a:t>Conclusions related to questions raised in the introduction of the study.</a:t>
            </a:r>
          </a:p>
          <a:p>
            <a:pPr lvl="0"/>
            <a:r>
              <a:rPr dirty="0" lang="en-US">
                <a:cs typeface="Times New Roman" pitchFamily="18" charset="0"/>
              </a:rPr>
              <a:t>Study limitations. </a:t>
            </a:r>
          </a:p>
          <a:p>
            <a:pPr lvl="1"/>
            <a:r>
              <a:rPr dirty="0" lang="en-US">
                <a:cs typeface="Times New Roman" pitchFamily="18" charset="0"/>
              </a:rPr>
              <a:t>Here the limitations of the study should be identified and you should defend the validity of the findings in the light of these limitations. Limitations include factors such as the inherent weakness in the sampling method, faulty designs and controls, weaknesses in the methods used to collect data and so forth. </a:t>
            </a:r>
          </a:p>
          <a:p>
            <a:endParaRPr dirty="0"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995" name="Title 1"/>
          <p:cNvSpPr>
            <a:spLocks noGrp="1"/>
          </p:cNvSpPr>
          <p:nvPr>
            <p:ph type="title"/>
          </p:nvPr>
        </p:nvSpPr>
        <p:spPr/>
        <p:txBody>
          <a:bodyPr/>
          <a:p>
            <a:r>
              <a:rPr dirty="0" lang="en-US" err="1"/>
              <a:t>Ctied</a:t>
            </a:r>
            <a:r>
              <a:rPr dirty="0" lang="en-US"/>
              <a:t> </a:t>
            </a:r>
          </a:p>
        </p:txBody>
      </p:sp>
      <p:sp>
        <p:nvSpPr>
          <p:cNvPr id="1048996" name="Content Placeholder 2"/>
          <p:cNvSpPr>
            <a:spLocks noGrp="1"/>
          </p:cNvSpPr>
          <p:nvPr>
            <p:ph idx="1"/>
          </p:nvPr>
        </p:nvSpPr>
        <p:spPr/>
        <p:txBody>
          <a:bodyPr>
            <a:normAutofit/>
          </a:bodyPr>
          <a:p>
            <a:r>
              <a:rPr dirty="0" lang="en-US" err="1">
                <a:cs typeface="MV Boli" pitchFamily="2" charset="0"/>
              </a:rPr>
              <a:t>Generalisations</a:t>
            </a:r>
            <a:r>
              <a:rPr dirty="0" lang="en-US">
                <a:cs typeface="MV Boli" pitchFamily="2" charset="0"/>
              </a:rPr>
              <a:t> of the research findings. Indicate whether you found what you had expected and how the present results relate to previous research.</a:t>
            </a:r>
          </a:p>
          <a:p>
            <a:pPr lvl="0"/>
            <a:r>
              <a:rPr dirty="0" lang="en-US">
                <a:cs typeface="MV Boli" pitchFamily="2" charset="0"/>
              </a:rPr>
              <a:t>Connect the findings with similar studies. If any unexpected, inconclusive or contradictory results were obtained, discuss possible reasons for such outcomes.</a:t>
            </a:r>
            <a:endParaRPr dirty="0"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997" name="Title 1"/>
          <p:cNvSpPr>
            <a:spLocks noGrp="1"/>
          </p:cNvSpPr>
          <p:nvPr>
            <p:ph type="title"/>
          </p:nvPr>
        </p:nvSpPr>
        <p:spPr/>
        <p:txBody>
          <a:bodyPr/>
          <a:p>
            <a:r>
              <a:rPr dirty="0" lang="en-US" err="1"/>
              <a:t>Ctied</a:t>
            </a:r>
            <a:r>
              <a:rPr dirty="0" lang="en-US"/>
              <a:t> </a:t>
            </a:r>
          </a:p>
        </p:txBody>
      </p:sp>
      <p:sp>
        <p:nvSpPr>
          <p:cNvPr id="1048998" name="Content Placeholder 2"/>
          <p:cNvSpPr>
            <a:spLocks noGrp="1"/>
          </p:cNvSpPr>
          <p:nvPr>
            <p:ph idx="1"/>
          </p:nvPr>
        </p:nvSpPr>
        <p:spPr/>
        <p:txBody>
          <a:bodyPr>
            <a:normAutofit fontScale="92500" lnSpcReduction="10000"/>
          </a:bodyPr>
          <a:p>
            <a:pPr lvl="0"/>
            <a:r>
              <a:rPr dirty="0" lang="en-US"/>
              <a:t>Suggestions and recommendations. Relate your findings to the questions raised in the introduction. </a:t>
            </a:r>
          </a:p>
          <a:p>
            <a:pPr lvl="0"/>
            <a:r>
              <a:rPr dirty="0" lang="en-US"/>
              <a:t>State your recommendations as a result of your study. </a:t>
            </a:r>
          </a:p>
          <a:p>
            <a:pPr lvl="0"/>
            <a:r>
              <a:rPr dirty="0" lang="en-US"/>
              <a:t>You may also give some suggestions concerning further research.</a:t>
            </a:r>
          </a:p>
          <a:p>
            <a:r>
              <a:rPr dirty="0" lang="en-US"/>
              <a:t>References and Bibliography </a:t>
            </a:r>
          </a:p>
          <a:p>
            <a:pPr lvl="1"/>
            <a:r>
              <a:rPr dirty="0" lang="en-US"/>
              <a:t>Present your references and bibliography in the standard manner.</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999" name="Title 1"/>
          <p:cNvSpPr>
            <a:spLocks noGrp="1"/>
          </p:cNvSpPr>
          <p:nvPr>
            <p:ph type="title"/>
          </p:nvPr>
        </p:nvSpPr>
        <p:spPr/>
        <p:txBody>
          <a:bodyPr/>
          <a:p>
            <a:r>
              <a:rPr dirty="0" lang="en-US" err="1"/>
              <a:t>Ctied</a:t>
            </a:r>
            <a:r>
              <a:rPr dirty="0" lang="en-US"/>
              <a:t> </a:t>
            </a:r>
          </a:p>
        </p:txBody>
      </p:sp>
      <p:sp>
        <p:nvSpPr>
          <p:cNvPr id="1049000" name="Content Placeholder 2"/>
          <p:cNvSpPr>
            <a:spLocks noGrp="1"/>
          </p:cNvSpPr>
          <p:nvPr>
            <p:ph idx="1"/>
          </p:nvPr>
        </p:nvSpPr>
        <p:spPr/>
        <p:txBody>
          <a:bodyPr>
            <a:normAutofit/>
          </a:bodyPr>
          <a:p>
            <a:r>
              <a:rPr dirty="0" lang="en-US"/>
              <a:t>Appendices.</a:t>
            </a:r>
          </a:p>
          <a:p>
            <a:pPr lvl="1"/>
            <a:r>
              <a:rPr dirty="0" lang="en-US"/>
              <a:t>Contains  information that the researcher does not deem necessary to include in the body of the report.</a:t>
            </a:r>
          </a:p>
          <a:p>
            <a:pPr lvl="1"/>
            <a:r>
              <a:rPr dirty="0" lang="en-US"/>
              <a:t>Includes : instruments used in collecting data, statistical tables from data analyses, correspondence related to the study such as letters of respondents’ consent to participate,  and letters of approval to conduct the research.</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07" name="Title 1"/>
          <p:cNvSpPr>
            <a:spLocks noGrp="1"/>
          </p:cNvSpPr>
          <p:nvPr>
            <p:ph type="title"/>
          </p:nvPr>
        </p:nvSpPr>
        <p:spPr/>
        <p:txBody>
          <a:bodyPr/>
          <a:p>
            <a:r>
              <a:rPr dirty="0" lang="en-US"/>
              <a:t>DEFINATIONS</a:t>
            </a:r>
          </a:p>
        </p:txBody>
      </p:sp>
      <p:sp>
        <p:nvSpPr>
          <p:cNvPr id="1048608" name="Content Placeholder 2"/>
          <p:cNvSpPr>
            <a:spLocks noGrp="1"/>
          </p:cNvSpPr>
          <p:nvPr>
            <p:ph idx="1"/>
          </p:nvPr>
        </p:nvSpPr>
        <p:spPr/>
        <p:txBody>
          <a:bodyPr/>
          <a:p>
            <a:r>
              <a:rPr dirty="0" lang="en-US"/>
              <a:t>An attempt to find out answers to problems through application of scientific methods of investigation, inquiry, examination or observation. It gives you an opportunity to confirm, clarify, pursue – or even discover –new aspects of a subject or topic you are interested in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632" name="Title 1"/>
          <p:cNvSpPr>
            <a:spLocks noGrp="1"/>
          </p:cNvSpPr>
          <p:nvPr>
            <p:ph type="title"/>
          </p:nvPr>
        </p:nvSpPr>
        <p:spPr/>
        <p:txBody>
          <a:bodyPr>
            <a:normAutofit fontScale="90000"/>
          </a:bodyPr>
          <a:p>
            <a:r>
              <a:rPr dirty="0" lang="en-US"/>
              <a:t>2. Classification according to methods of analysis</a:t>
            </a:r>
          </a:p>
        </p:txBody>
      </p:sp>
      <p:sp>
        <p:nvSpPr>
          <p:cNvPr id="1048633" name="Content Placeholder 2"/>
          <p:cNvSpPr>
            <a:spLocks noGrp="1"/>
          </p:cNvSpPr>
          <p:nvPr>
            <p:ph idx="1"/>
          </p:nvPr>
        </p:nvSpPr>
        <p:spPr/>
        <p:txBody>
          <a:bodyPr/>
          <a:p>
            <a:r>
              <a:rPr dirty="0" lang="en-US"/>
              <a:t>Can be classified as:</a:t>
            </a:r>
          </a:p>
          <a:p>
            <a:pPr lvl="1"/>
            <a:r>
              <a:rPr dirty="0" lang="en-US"/>
              <a:t>Descriptive research</a:t>
            </a:r>
          </a:p>
          <a:p>
            <a:pPr lvl="1"/>
            <a:r>
              <a:rPr dirty="0" lang="en-US" err="1"/>
              <a:t>Causual</a:t>
            </a:r>
            <a:r>
              <a:rPr dirty="0" lang="en-US"/>
              <a:t>-comparative research</a:t>
            </a:r>
          </a:p>
          <a:p>
            <a:pPr lvl="1"/>
            <a:r>
              <a:rPr dirty="0" lang="en-US"/>
              <a:t>Correlation methods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34" name="Title 1"/>
          <p:cNvSpPr>
            <a:spLocks noGrp="1"/>
          </p:cNvSpPr>
          <p:nvPr>
            <p:ph type="title"/>
          </p:nvPr>
        </p:nvSpPr>
        <p:spPr/>
        <p:txBody>
          <a:bodyPr/>
          <a:p>
            <a:r>
              <a:rPr dirty="0" lang="en-US"/>
              <a:t>Descriptive research</a:t>
            </a:r>
          </a:p>
        </p:txBody>
      </p:sp>
      <p:sp>
        <p:nvSpPr>
          <p:cNvPr id="1048635" name="Content Placeholder 2"/>
          <p:cNvSpPr>
            <a:spLocks noGrp="1"/>
          </p:cNvSpPr>
          <p:nvPr>
            <p:ph idx="1"/>
          </p:nvPr>
        </p:nvSpPr>
        <p:spPr/>
        <p:txBody>
          <a:bodyPr/>
          <a:p>
            <a:r>
              <a:rPr dirty="0" lang="en-US"/>
              <a:t>This is collection of data in order to test hypothesis</a:t>
            </a:r>
          </a:p>
          <a:p>
            <a:r>
              <a:rPr dirty="0" lang="en-US"/>
              <a:t>It describes things the way they are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636" name="Title 1"/>
          <p:cNvSpPr>
            <a:spLocks noGrp="1"/>
          </p:cNvSpPr>
          <p:nvPr>
            <p:ph type="title"/>
          </p:nvPr>
        </p:nvSpPr>
        <p:spPr/>
        <p:txBody>
          <a:bodyPr/>
          <a:p>
            <a:r>
              <a:rPr dirty="0" lang="en-US" err="1"/>
              <a:t>Causual</a:t>
            </a:r>
            <a:r>
              <a:rPr dirty="0" lang="en-US"/>
              <a:t>-comparative research</a:t>
            </a:r>
          </a:p>
        </p:txBody>
      </p:sp>
      <p:sp>
        <p:nvSpPr>
          <p:cNvPr id="1048637" name="Content Placeholder 2"/>
          <p:cNvSpPr>
            <a:spLocks noGrp="1"/>
          </p:cNvSpPr>
          <p:nvPr>
            <p:ph idx="1"/>
          </p:nvPr>
        </p:nvSpPr>
        <p:spPr/>
        <p:txBody>
          <a:bodyPr/>
          <a:p>
            <a:r>
              <a:rPr dirty="0" lang="en-US"/>
              <a:t>It is used to explore relationship between variables</a:t>
            </a:r>
          </a:p>
          <a:p>
            <a:r>
              <a:rPr dirty="0" lang="en-US"/>
              <a:t>It is similar to experimental only that in this the researcher is not able to manipulate one or more variables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638" name="Title 1"/>
          <p:cNvSpPr>
            <a:spLocks noGrp="1"/>
          </p:cNvSpPr>
          <p:nvPr>
            <p:ph type="title"/>
          </p:nvPr>
        </p:nvSpPr>
        <p:spPr/>
        <p:txBody>
          <a:bodyPr/>
          <a:p>
            <a:r>
              <a:rPr dirty="0" lang="en-US"/>
              <a:t>Correlation methods</a:t>
            </a:r>
          </a:p>
        </p:txBody>
      </p:sp>
      <p:sp>
        <p:nvSpPr>
          <p:cNvPr id="1048639" name="Content Placeholder 2"/>
          <p:cNvSpPr>
            <a:spLocks noGrp="1"/>
          </p:cNvSpPr>
          <p:nvPr>
            <p:ph idx="1"/>
          </p:nvPr>
        </p:nvSpPr>
        <p:spPr/>
        <p:txBody>
          <a:bodyPr>
            <a:normAutofit fontScale="89286" lnSpcReduction="10000"/>
          </a:bodyPr>
          <a:p>
            <a:r>
              <a:rPr dirty="0" lang="en-US"/>
              <a:t>This describes quantitatively the degree in which two variables are related and is expressed in terms of correlation coefficient (r)</a:t>
            </a:r>
          </a:p>
          <a:p>
            <a:r>
              <a:rPr dirty="0" lang="en-US"/>
              <a:t>It is expressed between -1 to 1</a:t>
            </a:r>
          </a:p>
          <a:p>
            <a:r>
              <a:rPr dirty="0" lang="en-US"/>
              <a:t>A positive (r) means that as one variable increases the other one increases</a:t>
            </a:r>
          </a:p>
          <a:p>
            <a:r>
              <a:rPr dirty="0" lang="en-US"/>
              <a:t>The purpose is to:</a:t>
            </a:r>
          </a:p>
          <a:p>
            <a:pPr lvl="1"/>
            <a:r>
              <a:rPr dirty="0" lang="en-US"/>
              <a:t>Explore relationship between variable</a:t>
            </a:r>
          </a:p>
          <a:p>
            <a:pPr lvl="1"/>
            <a:r>
              <a:rPr dirty="0" lang="en-US"/>
              <a:t>Predict a subject score on one variable given the score in the other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640" name="Title 1"/>
          <p:cNvSpPr>
            <a:spLocks noGrp="1"/>
          </p:cNvSpPr>
          <p:nvPr>
            <p:ph type="title"/>
          </p:nvPr>
        </p:nvSpPr>
        <p:spPr/>
        <p:txBody>
          <a:bodyPr>
            <a:normAutofit fontScale="90000"/>
          </a:bodyPr>
          <a:p>
            <a:r>
              <a:rPr dirty="0" lang="en-US"/>
              <a:t>3. Classification by type of research</a:t>
            </a:r>
          </a:p>
        </p:txBody>
      </p:sp>
      <p:sp>
        <p:nvSpPr>
          <p:cNvPr id="1048641" name="Content Placeholder 2"/>
          <p:cNvSpPr>
            <a:spLocks noGrp="1"/>
          </p:cNvSpPr>
          <p:nvPr>
            <p:ph idx="1"/>
          </p:nvPr>
        </p:nvSpPr>
        <p:spPr/>
        <p:txBody>
          <a:bodyPr/>
          <a:p>
            <a:r>
              <a:rPr dirty="0" lang="en-US"/>
              <a:t>Can be classified as :</a:t>
            </a:r>
          </a:p>
          <a:p>
            <a:pPr lvl="1"/>
            <a:r>
              <a:rPr dirty="0" lang="en-US"/>
              <a:t>Survey research</a:t>
            </a:r>
          </a:p>
          <a:p>
            <a:pPr lvl="1"/>
            <a:r>
              <a:rPr dirty="0" lang="en-US"/>
              <a:t>Historical research</a:t>
            </a:r>
          </a:p>
          <a:p>
            <a:pPr lvl="1"/>
            <a:r>
              <a:rPr dirty="0" lang="en-US"/>
              <a:t>Observational research</a:t>
            </a:r>
          </a:p>
          <a:p>
            <a:pPr lvl="1"/>
            <a:r>
              <a:rPr dirty="0" lang="en-US"/>
              <a:t>Experimental research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642" name="Title 1"/>
          <p:cNvSpPr>
            <a:spLocks noGrp="1"/>
          </p:cNvSpPr>
          <p:nvPr>
            <p:ph type="title"/>
          </p:nvPr>
        </p:nvSpPr>
        <p:spPr/>
        <p:txBody>
          <a:bodyPr/>
          <a:p>
            <a:r>
              <a:rPr dirty="0" lang="en-US"/>
              <a:t>Survey research</a:t>
            </a:r>
          </a:p>
        </p:txBody>
      </p:sp>
      <p:sp>
        <p:nvSpPr>
          <p:cNvPr id="1048643" name="Content Placeholder 2"/>
          <p:cNvSpPr>
            <a:spLocks noGrp="1"/>
          </p:cNvSpPr>
          <p:nvPr>
            <p:ph idx="1"/>
          </p:nvPr>
        </p:nvSpPr>
        <p:spPr/>
        <p:txBody>
          <a:bodyPr/>
          <a:p>
            <a:r>
              <a:rPr dirty="0" lang="en-US"/>
              <a:t>Attempt to collect data from a population in order to determine the current status of the population in regard to one or more variables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644" name="Title 1"/>
          <p:cNvSpPr>
            <a:spLocks noGrp="1"/>
          </p:cNvSpPr>
          <p:nvPr>
            <p:ph type="title"/>
          </p:nvPr>
        </p:nvSpPr>
        <p:spPr/>
        <p:txBody>
          <a:bodyPr>
            <a:noAutofit/>
          </a:bodyPr>
          <a:p>
            <a:pPr algn="ctr" lvl="1" rtl="0">
              <a:spcBef>
                <a:spcPct val="0"/>
              </a:spcBef>
            </a:pPr>
            <a:r>
              <a:rPr dirty="0" sz="4400" lang="en-US">
                <a:latin typeface="+mj-lt"/>
              </a:rPr>
              <a:t>Historical research</a:t>
            </a:r>
          </a:p>
        </p:txBody>
      </p:sp>
      <p:sp>
        <p:nvSpPr>
          <p:cNvPr id="1048645" name="Content Placeholder 2"/>
          <p:cNvSpPr>
            <a:spLocks noGrp="1"/>
          </p:cNvSpPr>
          <p:nvPr>
            <p:ph idx="1"/>
          </p:nvPr>
        </p:nvSpPr>
        <p:spPr/>
        <p:txBody>
          <a:bodyPr/>
          <a:p>
            <a:r>
              <a:rPr dirty="0" lang="en-US"/>
              <a:t>This is research by review and analyzing past experiences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646" name="Title 1"/>
          <p:cNvSpPr>
            <a:spLocks noGrp="1"/>
          </p:cNvSpPr>
          <p:nvPr>
            <p:ph type="title"/>
          </p:nvPr>
        </p:nvSpPr>
        <p:spPr/>
        <p:txBody>
          <a:bodyPr/>
          <a:p>
            <a:r>
              <a:rPr dirty="0" lang="en-US"/>
              <a:t>Observational research</a:t>
            </a:r>
          </a:p>
        </p:txBody>
      </p:sp>
      <p:sp>
        <p:nvSpPr>
          <p:cNvPr id="1048647" name="Content Placeholder 2"/>
          <p:cNvSpPr>
            <a:spLocks noGrp="1"/>
          </p:cNvSpPr>
          <p:nvPr>
            <p:ph idx="1"/>
          </p:nvPr>
        </p:nvSpPr>
        <p:spPr/>
        <p:txBody>
          <a:bodyPr/>
          <a:p>
            <a:r>
              <a:rPr dirty="0" lang="en-US"/>
              <a:t>In this research the researcher observes instead of asking questions</a:t>
            </a:r>
          </a:p>
          <a:p>
            <a:r>
              <a:rPr dirty="0" lang="en-US"/>
              <a:t>This research collects objective data</a:t>
            </a:r>
          </a:p>
          <a:p>
            <a:r>
              <a:rPr dirty="0" lang="en-US"/>
              <a:t>ASSIGNMENT</a:t>
            </a:r>
          </a:p>
          <a:p>
            <a:pPr lvl="1"/>
            <a:r>
              <a:rPr dirty="0" lang="en-US"/>
              <a:t>Read and make notes on different types of observational study (</a:t>
            </a:r>
            <a:r>
              <a:rPr dirty="0" lang="en-US" err="1"/>
              <a:t>mugenda</a:t>
            </a:r>
            <a:r>
              <a:rPr dirty="0" lang="en-US"/>
              <a:t>, O and </a:t>
            </a:r>
            <a:r>
              <a:rPr dirty="0" lang="en-US" err="1"/>
              <a:t>Mugenda</a:t>
            </a:r>
            <a:r>
              <a:rPr dirty="0" lang="en-US"/>
              <a:t>, A. (2003) research methods, Acts press: Nairobi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48" name="Title 1"/>
          <p:cNvSpPr>
            <a:spLocks noGrp="1"/>
          </p:cNvSpPr>
          <p:nvPr>
            <p:ph type="title"/>
          </p:nvPr>
        </p:nvSpPr>
        <p:spPr/>
        <p:txBody>
          <a:bodyPr>
            <a:normAutofit/>
          </a:bodyPr>
          <a:p>
            <a:pPr algn="ctr" lvl="1" rtl="0">
              <a:spcBef>
                <a:spcPct val="0"/>
              </a:spcBef>
            </a:pPr>
            <a:r>
              <a:rPr dirty="0" sz="4400" lang="en-US"/>
              <a:t>Experimental research</a:t>
            </a:r>
          </a:p>
        </p:txBody>
      </p:sp>
      <p:sp>
        <p:nvSpPr>
          <p:cNvPr id="1048649" name="Content Placeholder 2"/>
          <p:cNvSpPr>
            <a:spLocks noGrp="1"/>
          </p:cNvSpPr>
          <p:nvPr>
            <p:ph idx="1"/>
          </p:nvPr>
        </p:nvSpPr>
        <p:spPr/>
        <p:txBody>
          <a:bodyPr>
            <a:normAutofit fontScale="92857" lnSpcReduction="10000"/>
          </a:bodyPr>
          <a:p>
            <a:r>
              <a:rPr dirty="0" lang="en-US"/>
              <a:t>It involves manipulation of independent variables to determine their effect on dependent variable</a:t>
            </a:r>
          </a:p>
          <a:p>
            <a:r>
              <a:rPr dirty="0" lang="en-US">
                <a:cs typeface="Times New Roman" pitchFamily="18" charset="0"/>
              </a:rPr>
              <a:t>Commonly  used in clinical settings because of it’s accuracy and reliability.</a:t>
            </a:r>
          </a:p>
          <a:p>
            <a:r>
              <a:rPr dirty="0" lang="en-US">
                <a:cs typeface="Times New Roman" pitchFamily="18" charset="0"/>
              </a:rPr>
              <a:t>The  three major characteristics:</a:t>
            </a:r>
          </a:p>
          <a:p>
            <a:pPr lvl="1"/>
            <a:r>
              <a:rPr dirty="0" lang="en-US">
                <a:cs typeface="Times New Roman" pitchFamily="18" charset="0"/>
              </a:rPr>
              <a:t>Control: basic element of experimentation. Experiment must be </a:t>
            </a:r>
            <a:r>
              <a:rPr dirty="0" lang="en-US" err="1">
                <a:cs typeface="Times New Roman" pitchFamily="18" charset="0"/>
              </a:rPr>
              <a:t>organised</a:t>
            </a:r>
            <a:r>
              <a:rPr dirty="0" lang="en-US">
                <a:cs typeface="Times New Roman" pitchFamily="18" charset="0"/>
              </a:rPr>
              <a:t> so that the extraneous factors are prevented from operating and confusing the outcome. Acquired through manipulation and randomization</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650" name="Title 1"/>
          <p:cNvSpPr>
            <a:spLocks noGrp="1"/>
          </p:cNvSpPr>
          <p:nvPr>
            <p:ph type="title"/>
          </p:nvPr>
        </p:nvSpPr>
        <p:spPr/>
        <p:txBody>
          <a:bodyPr/>
          <a:p>
            <a:r>
              <a:rPr dirty="0" lang="en-US" err="1"/>
              <a:t>Ctied</a:t>
            </a:r>
            <a:r>
              <a:rPr dirty="0" lang="en-US"/>
              <a:t> </a:t>
            </a:r>
          </a:p>
        </p:txBody>
      </p:sp>
      <p:sp>
        <p:nvSpPr>
          <p:cNvPr id="1048651" name="Content Placeholder 2"/>
          <p:cNvSpPr>
            <a:spLocks noGrp="1"/>
          </p:cNvSpPr>
          <p:nvPr>
            <p:ph idx="1"/>
          </p:nvPr>
        </p:nvSpPr>
        <p:spPr/>
        <p:txBody>
          <a:bodyPr/>
          <a:p>
            <a:pPr lvl="1"/>
            <a:r>
              <a:rPr dirty="0" lang="en-US">
                <a:cs typeface="Times New Roman" pitchFamily="18" charset="0"/>
              </a:rPr>
              <a:t>manipulation: process by which the researcher manages the independent variable in order to study the effect on dependent variable. </a:t>
            </a:r>
          </a:p>
          <a:p>
            <a:pPr lvl="1"/>
            <a:r>
              <a:rPr dirty="0" lang="en-US">
                <a:cs typeface="Times New Roman" pitchFamily="18" charset="0"/>
              </a:rPr>
              <a:t> randomization: every subject has an equal chance of being  assigned to any group.</a:t>
            </a:r>
          </a:p>
          <a:p>
            <a:r>
              <a:rPr dirty="0" lang="en-US"/>
              <a:t>ASSIGNMENT READ AND MAKE NOTES ON TYPES OF EXPERIMENTAL RESEARCH (ibid)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598" name="Title 1"/>
          <p:cNvSpPr>
            <a:spLocks noGrp="1"/>
          </p:cNvSpPr>
          <p:nvPr>
            <p:ph type="title"/>
          </p:nvPr>
        </p:nvSpPr>
        <p:spPr/>
        <p:txBody>
          <a:bodyPr/>
          <a:p>
            <a:r>
              <a:rPr dirty="0" lang="en-US" err="1"/>
              <a:t>Ctied</a:t>
            </a:r>
            <a:r>
              <a:rPr dirty="0" lang="en-US"/>
              <a:t> </a:t>
            </a:r>
          </a:p>
        </p:txBody>
      </p:sp>
      <p:sp>
        <p:nvSpPr>
          <p:cNvPr id="1048599" name="Content Placeholder 2"/>
          <p:cNvSpPr>
            <a:spLocks noGrp="1"/>
          </p:cNvSpPr>
          <p:nvPr>
            <p:ph idx="1"/>
          </p:nvPr>
        </p:nvSpPr>
        <p:spPr/>
        <p:txBody>
          <a:bodyPr>
            <a:normAutofit fontScale="78125" lnSpcReduction="10000"/>
          </a:bodyPr>
          <a:p>
            <a:r>
              <a:rPr dirty="0" lang="en-US"/>
              <a:t>A Diligent and systematic inquiry or investigation into a subject in order to discover facts or principles. It is also a studious inquiry or examination, especially a critical investigation . . . having as its aim the discovery of new facts and their correct interpretation, the revision of accepted conclusions, theories, or laws in the light of new discovered facts, or the practical application of such conclusions, theories or laws” (Williams, 2010)</a:t>
            </a:r>
          </a:p>
          <a:p>
            <a:r>
              <a:rPr dirty="0" lang="en-US"/>
              <a:t>Simply put, research is a process of collecting, analyzing and interpreting information to answer questions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52" name="Title 1"/>
          <p:cNvSpPr>
            <a:spLocks noGrp="1"/>
          </p:cNvSpPr>
          <p:nvPr>
            <p:ph type="title"/>
          </p:nvPr>
        </p:nvSpPr>
        <p:spPr/>
        <p:txBody>
          <a:bodyPr/>
          <a:p>
            <a:r>
              <a:rPr dirty="0" lang="en-US"/>
              <a:t>THE RESEARCH PROCESS</a:t>
            </a:r>
          </a:p>
        </p:txBody>
      </p:sp>
      <p:sp>
        <p:nvSpPr>
          <p:cNvPr id="1048653" name="Content Placeholder 2"/>
          <p:cNvSpPr>
            <a:spLocks noGrp="1"/>
          </p:cNvSpPr>
          <p:nvPr>
            <p:ph idx="1"/>
          </p:nvPr>
        </p:nvSpPr>
        <p:spPr/>
        <p:txBody>
          <a:bodyPr>
            <a:normAutofit/>
          </a:bodyPr>
          <a:p>
            <a:r>
              <a:rPr dirty="0" lang="en-US"/>
              <a:t>Has 4 main phases:</a:t>
            </a:r>
          </a:p>
          <a:p>
            <a:pPr lvl="1"/>
            <a:r>
              <a:rPr dirty="0" lang="en-US"/>
              <a:t>  The conceptual phase, also called the thinking or planning phase. </a:t>
            </a:r>
          </a:p>
          <a:p>
            <a:pPr lvl="1"/>
            <a:r>
              <a:rPr dirty="0" lang="en-US"/>
              <a:t>The empirical phase, also called the doing phase. </a:t>
            </a:r>
          </a:p>
          <a:p>
            <a:pPr lvl="1"/>
            <a:r>
              <a:rPr dirty="0" lang="en-US"/>
              <a:t>The interpretive phase, or the phase where the researcher looks at the meaning of it all. </a:t>
            </a:r>
          </a:p>
          <a:p>
            <a:pPr lvl="1"/>
            <a:r>
              <a:rPr dirty="0" lang="en-US"/>
              <a:t> The communication phase or the phase of writing and disseminating the research report.</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54" name="Title 1"/>
          <p:cNvSpPr>
            <a:spLocks noGrp="1"/>
          </p:cNvSpPr>
          <p:nvPr>
            <p:ph type="title"/>
          </p:nvPr>
        </p:nvSpPr>
        <p:spPr/>
        <p:txBody>
          <a:bodyPr/>
          <a:p>
            <a:r>
              <a:rPr dirty="0" lang="en-US"/>
              <a:t>Steps in research process</a:t>
            </a:r>
          </a:p>
        </p:txBody>
      </p:sp>
      <p:pic>
        <p:nvPicPr>
          <p:cNvPr id="2097152" name="ia_el_24_innerEl" descr="The research process"/>
          <p:cNvPicPr>
            <a:picLocks noGrp="1"/>
          </p:cNvPicPr>
          <p:nvPr>
            <p:ph idx="1"/>
          </p:nvPr>
        </p:nvPicPr>
        <p:blipFill>
          <a:blip xmlns:r="http://schemas.openxmlformats.org/officeDocument/2006/relationships" r:embed="rId1" cstate="print"/>
          <a:srcRect/>
          <a:stretch>
            <a:fillRect/>
          </a:stretch>
        </p:blipFill>
        <p:spPr bwMode="auto">
          <a:xfrm>
            <a:off x="381000" y="1219200"/>
            <a:ext cx="8153400" cy="5410200"/>
          </a:xfrm>
          <a:prstGeom prst="rect"/>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55" name="Title 1"/>
          <p:cNvSpPr>
            <a:spLocks noGrp="1"/>
          </p:cNvSpPr>
          <p:nvPr>
            <p:ph type="title"/>
          </p:nvPr>
        </p:nvSpPr>
        <p:spPr/>
        <p:txBody>
          <a:bodyPr>
            <a:normAutofit fontScale="90000"/>
          </a:bodyPr>
          <a:p>
            <a:r>
              <a:rPr dirty="0" lang="en-US"/>
              <a:t>Identification of research problem/topic</a:t>
            </a:r>
          </a:p>
        </p:txBody>
      </p:sp>
      <p:sp>
        <p:nvSpPr>
          <p:cNvPr id="1048656" name="Content Placeholder 2"/>
          <p:cNvSpPr>
            <a:spLocks noGrp="1"/>
          </p:cNvSpPr>
          <p:nvPr>
            <p:ph idx="1"/>
          </p:nvPr>
        </p:nvSpPr>
        <p:spPr/>
        <p:txBody>
          <a:bodyPr>
            <a:normAutofit fontScale="89286" lnSpcReduction="20000"/>
          </a:bodyPr>
          <a:p>
            <a:r>
              <a:rPr dirty="0" lang="en-US"/>
              <a:t>A research problem can be defined as:</a:t>
            </a:r>
          </a:p>
          <a:p>
            <a:pPr lvl="1"/>
            <a:r>
              <a:rPr dirty="0" lang="en-US"/>
              <a:t>An intellectual stimulus calling for a response in the form of scientific enquiry or the subject matter of inquiry in a research.</a:t>
            </a:r>
          </a:p>
          <a:p>
            <a:pPr lvl="1"/>
            <a:r>
              <a:rPr dirty="0" lang="en-US"/>
              <a:t>An issue, concern or controversy that puzzles the researcher due to its effect or consistence despite available measures to prevent its occurrence</a:t>
            </a:r>
          </a:p>
          <a:p>
            <a:pPr lvl="1"/>
            <a:r>
              <a:rPr dirty="0" lang="en-US"/>
              <a:t>A set of conditions needing discussion, a solution and/or information.</a:t>
            </a:r>
          </a:p>
          <a:p>
            <a:pPr lvl="1"/>
            <a:r>
              <a:rPr dirty="0" lang="en-US"/>
              <a:t>The issue or concern that is investigated in a research process. These areas of concern can be in terms of conditions to be improved, difficulties to be eliminated or questions seeking answers.</a:t>
            </a:r>
          </a:p>
          <a:p>
            <a:pPr>
              <a:buNone/>
            </a:pP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57" name="Title 1"/>
          <p:cNvSpPr>
            <a:spLocks noGrp="1"/>
          </p:cNvSpPr>
          <p:nvPr>
            <p:ph type="title"/>
          </p:nvPr>
        </p:nvSpPr>
        <p:spPr/>
        <p:txBody>
          <a:bodyPr/>
          <a:p>
            <a:r>
              <a:rPr dirty="0" lang="en-US" err="1"/>
              <a:t>Ctied</a:t>
            </a:r>
            <a:r>
              <a:rPr dirty="0" lang="en-US"/>
              <a:t> </a:t>
            </a:r>
          </a:p>
        </p:txBody>
      </p:sp>
      <p:sp>
        <p:nvSpPr>
          <p:cNvPr id="1048658" name="Content Placeholder 2"/>
          <p:cNvSpPr>
            <a:spLocks noGrp="1"/>
          </p:cNvSpPr>
          <p:nvPr>
            <p:ph idx="1"/>
          </p:nvPr>
        </p:nvSpPr>
        <p:spPr/>
        <p:txBody>
          <a:bodyPr>
            <a:normAutofit fontScale="96429" lnSpcReduction="20000"/>
          </a:bodyPr>
          <a:p>
            <a:r>
              <a:rPr dirty="0" lang="en-US"/>
              <a:t>A good research topic/problem in nursing should:</a:t>
            </a:r>
          </a:p>
          <a:p>
            <a:pPr lvl="1"/>
            <a:r>
              <a:rPr dirty="0" lang="en-US"/>
              <a:t>Improve nursing services by contributing to more knowledge and better skills.</a:t>
            </a:r>
          </a:p>
          <a:p>
            <a:pPr lvl="1"/>
            <a:r>
              <a:rPr dirty="0" lang="en-US"/>
              <a:t>Enhance existing knowledge by filling in gaps that exist</a:t>
            </a:r>
          </a:p>
          <a:p>
            <a:pPr lvl="1"/>
            <a:r>
              <a:rPr dirty="0" lang="en-US"/>
              <a:t>Encourage more research on already existing nursing theories.</a:t>
            </a:r>
          </a:p>
          <a:p>
            <a:pPr lvl="1"/>
            <a:r>
              <a:rPr dirty="0" lang="en-US"/>
              <a:t>Address current concerns or priority areas in nursing.</a:t>
            </a:r>
          </a:p>
          <a:p>
            <a:pPr lvl="1"/>
            <a:r>
              <a:rPr dirty="0" lang="en-US"/>
              <a:t>Pay more attention to ethical issues </a:t>
            </a:r>
          </a:p>
          <a:p>
            <a:pPr lvl="1"/>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59" name="Title 1"/>
          <p:cNvSpPr>
            <a:spLocks noGrp="1"/>
          </p:cNvSpPr>
          <p:nvPr>
            <p:ph type="title"/>
          </p:nvPr>
        </p:nvSpPr>
        <p:spPr/>
        <p:txBody>
          <a:bodyPr/>
          <a:p>
            <a:r>
              <a:rPr dirty="0" lang="en-US" err="1"/>
              <a:t>Ctied</a:t>
            </a:r>
            <a:r>
              <a:rPr dirty="0" lang="en-US"/>
              <a:t> </a:t>
            </a:r>
          </a:p>
        </p:txBody>
      </p:sp>
      <p:sp>
        <p:nvSpPr>
          <p:cNvPr id="1048660" name="Content Placeholder 2"/>
          <p:cNvSpPr>
            <a:spLocks noGrp="1"/>
          </p:cNvSpPr>
          <p:nvPr>
            <p:ph idx="1"/>
          </p:nvPr>
        </p:nvSpPr>
        <p:spPr/>
        <p:txBody>
          <a:bodyPr/>
          <a:p>
            <a:r>
              <a:rPr dirty="0" lang="en-US"/>
              <a:t>Your topic should be within reasonable scope</a:t>
            </a:r>
          </a:p>
          <a:p>
            <a:r>
              <a:rPr dirty="0" lang="en-US"/>
              <a:t>The following will influence the scope</a:t>
            </a:r>
          </a:p>
          <a:p>
            <a:pPr lvl="1"/>
            <a:r>
              <a:rPr dirty="0" lang="en-US"/>
              <a:t>Time available</a:t>
            </a:r>
          </a:p>
          <a:p>
            <a:pPr lvl="1"/>
            <a:r>
              <a:rPr dirty="0" lang="en-US"/>
              <a:t>Money available</a:t>
            </a:r>
          </a:p>
          <a:p>
            <a:pPr lvl="1"/>
            <a:r>
              <a:rPr dirty="0" lang="en-US"/>
              <a:t>Availability of equipments</a:t>
            </a:r>
          </a:p>
          <a:p>
            <a:pPr lvl="1"/>
            <a:r>
              <a:rPr dirty="0" lang="en-US"/>
              <a:t>Availability of subjects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61" name="Title 1"/>
          <p:cNvSpPr>
            <a:spLocks noGrp="1"/>
          </p:cNvSpPr>
          <p:nvPr>
            <p:ph type="title"/>
          </p:nvPr>
        </p:nvSpPr>
        <p:spPr/>
        <p:txBody>
          <a:bodyPr/>
          <a:p>
            <a:r>
              <a:rPr dirty="0" lang="en-US" err="1"/>
              <a:t>Ctied</a:t>
            </a:r>
            <a:r>
              <a:rPr dirty="0" lang="en-US"/>
              <a:t> </a:t>
            </a:r>
          </a:p>
        </p:txBody>
      </p:sp>
      <p:sp>
        <p:nvSpPr>
          <p:cNvPr id="1048662" name="Content Placeholder 2"/>
          <p:cNvSpPr>
            <a:spLocks noGrp="1"/>
          </p:cNvSpPr>
          <p:nvPr>
            <p:ph idx="1"/>
          </p:nvPr>
        </p:nvSpPr>
        <p:spPr/>
        <p:txBody>
          <a:bodyPr>
            <a:normAutofit fontScale="85714" lnSpcReduction="20000"/>
          </a:bodyPr>
          <a:p>
            <a:r>
              <a:rPr dirty="0" lang="en-US"/>
              <a:t>There are several ways of indentifying a research problem:</a:t>
            </a:r>
          </a:p>
          <a:p>
            <a:pPr indent="-514350" lvl="1" marL="982980"/>
            <a:r>
              <a:rPr dirty="0" lang="en-US">
                <a:cs typeface="MV Boli" pitchFamily="2" charset="0"/>
              </a:rPr>
              <a:t>Existing theories: generalized and hypothesized principles can be tested.</a:t>
            </a:r>
          </a:p>
          <a:p>
            <a:pPr indent="-514350" lvl="1" marL="982980"/>
            <a:r>
              <a:rPr dirty="0" lang="en-US">
                <a:cs typeface="MV Boli" pitchFamily="2" charset="0"/>
              </a:rPr>
              <a:t>Existing literature: textbooks and approved articles</a:t>
            </a:r>
          </a:p>
          <a:p>
            <a:pPr indent="-514350" lvl="1" marL="982980"/>
            <a:r>
              <a:rPr dirty="0" lang="en-US">
                <a:cs typeface="MV Boli" pitchFamily="2" charset="0"/>
              </a:rPr>
              <a:t>Discussions with experts: in class or in seminars, source of current problem.</a:t>
            </a:r>
          </a:p>
          <a:p>
            <a:pPr indent="-514350" lvl="1" marL="982980"/>
            <a:r>
              <a:rPr dirty="0" lang="en-US">
                <a:cs typeface="MV Boli" pitchFamily="2" charset="0"/>
              </a:rPr>
              <a:t>Previous research studies: from the field of interest, areas of further research.</a:t>
            </a:r>
          </a:p>
          <a:p>
            <a:pPr indent="-514350" lvl="1" marL="982980"/>
            <a:r>
              <a:rPr dirty="0" lang="en-US">
                <a:cs typeface="MV Boli" pitchFamily="2" charset="0"/>
              </a:rPr>
              <a:t>Replication: to find out whether findings hold over time and across regions.</a:t>
            </a:r>
          </a:p>
          <a:p>
            <a:pPr indent="-514350" lvl="1" marL="982980"/>
            <a:r>
              <a:rPr dirty="0" lang="en-US">
                <a:cs typeface="MV Boli" pitchFamily="2" charset="0"/>
              </a:rPr>
              <a:t>The media: from frequent reports</a:t>
            </a:r>
          </a:p>
          <a:p>
            <a:pPr indent="-514350" lvl="1" marL="982980"/>
            <a:r>
              <a:rPr dirty="0" lang="en-US">
                <a:cs typeface="MV Boli" pitchFamily="2" charset="0"/>
              </a:rPr>
              <a:t>Personal experiences</a:t>
            </a:r>
          </a:p>
          <a:p>
            <a:pPr indent="-514350" marL="582930"/>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63" name="Title 1"/>
          <p:cNvSpPr>
            <a:spLocks noGrp="1"/>
          </p:cNvSpPr>
          <p:nvPr>
            <p:ph type="title"/>
          </p:nvPr>
        </p:nvSpPr>
        <p:spPr/>
        <p:txBody>
          <a:bodyPr/>
          <a:p>
            <a:r>
              <a:rPr dirty="0" lang="en-US" err="1"/>
              <a:t>Ctied</a:t>
            </a:r>
            <a:r>
              <a:rPr dirty="0" lang="en-US"/>
              <a:t> </a:t>
            </a:r>
          </a:p>
        </p:txBody>
      </p:sp>
      <p:sp>
        <p:nvSpPr>
          <p:cNvPr id="1048664" name="Content Placeholder 2"/>
          <p:cNvSpPr>
            <a:spLocks noGrp="1"/>
          </p:cNvSpPr>
          <p:nvPr>
            <p:ph idx="1"/>
          </p:nvPr>
        </p:nvSpPr>
        <p:spPr/>
        <p:txBody>
          <a:bodyPr>
            <a:normAutofit fontScale="96429" lnSpcReduction="20000"/>
          </a:bodyPr>
          <a:p>
            <a:r>
              <a:rPr dirty="0" lang="en-US"/>
              <a:t>When stating a problem one should ensure that it:</a:t>
            </a:r>
          </a:p>
          <a:p>
            <a:pPr lvl="1"/>
            <a:r>
              <a:rPr dirty="0" lang="en-US"/>
              <a:t>Clarifies what is to be determined or investigated</a:t>
            </a:r>
          </a:p>
          <a:p>
            <a:pPr lvl="1"/>
            <a:r>
              <a:rPr dirty="0" lang="en-US"/>
              <a:t>Is clear and focused</a:t>
            </a:r>
          </a:p>
          <a:p>
            <a:pPr lvl="1"/>
            <a:r>
              <a:rPr dirty="0" lang="en-US"/>
              <a:t>Shows the urgency, importance and need for the research.</a:t>
            </a:r>
          </a:p>
          <a:p>
            <a:pPr lvl="1"/>
            <a:r>
              <a:rPr dirty="0" lang="en-US"/>
              <a:t>Should show the scope of the research</a:t>
            </a:r>
          </a:p>
          <a:p>
            <a:pPr lvl="1"/>
            <a:r>
              <a:rPr dirty="0" lang="en-US"/>
              <a:t>Should be brief but precise; this may range from half a paragraph to two pages.</a:t>
            </a:r>
          </a:p>
          <a:p>
            <a:pPr lvl="1"/>
            <a:r>
              <a:rPr dirty="0" lang="en-US"/>
              <a:t>must also capture the purpose of the research. </a:t>
            </a:r>
            <a:br>
              <a:rPr dirty="0" lang="en-US"/>
            </a:br>
            <a:br>
              <a:rPr dirty="0" lang="en-US"/>
            </a:b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65" name="Title 1"/>
          <p:cNvSpPr>
            <a:spLocks noGrp="1"/>
          </p:cNvSpPr>
          <p:nvPr>
            <p:ph type="title"/>
          </p:nvPr>
        </p:nvSpPr>
        <p:spPr/>
        <p:txBody>
          <a:bodyPr/>
          <a:p>
            <a:r>
              <a:rPr dirty="0" lang="en-US"/>
              <a:t>Research purpose</a:t>
            </a:r>
          </a:p>
        </p:txBody>
      </p:sp>
      <p:sp>
        <p:nvSpPr>
          <p:cNvPr id="1048666" name="Content Placeholder 2"/>
          <p:cNvSpPr>
            <a:spLocks noGrp="1"/>
          </p:cNvSpPr>
          <p:nvPr>
            <p:ph idx="1"/>
          </p:nvPr>
        </p:nvSpPr>
        <p:spPr/>
        <p:txBody>
          <a:bodyPr>
            <a:normAutofit fontScale="96875" lnSpcReduction="20000"/>
          </a:bodyPr>
          <a:p>
            <a:r>
              <a:rPr dirty="0" lang="en-US"/>
              <a:t>It is the researcher’s intended task of availing a solution (or solutions) to the problem under study. </a:t>
            </a:r>
          </a:p>
          <a:p>
            <a:r>
              <a:rPr dirty="0" lang="en-US"/>
              <a:t>The purpose statement broadly highlights the focus of your study in terms of the variables you will address, the research task and subjects of your study. </a:t>
            </a:r>
          </a:p>
          <a:p>
            <a:r>
              <a:rPr dirty="0" lang="en-US"/>
              <a:t>The research task as captured in the purpose statement is presented using verbs such as determine, examine, assess, evaluate, analyze, and so 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67" name="Title 1"/>
          <p:cNvSpPr>
            <a:spLocks noGrp="1"/>
          </p:cNvSpPr>
          <p:nvPr>
            <p:ph type="title"/>
          </p:nvPr>
        </p:nvSpPr>
        <p:spPr/>
        <p:txBody>
          <a:bodyPr/>
          <a:p>
            <a:r>
              <a:rPr dirty="0" lang="en-US"/>
              <a:t>Research objectives</a:t>
            </a:r>
          </a:p>
        </p:txBody>
      </p:sp>
      <p:sp>
        <p:nvSpPr>
          <p:cNvPr id="1048668" name="Content Placeholder 2"/>
          <p:cNvSpPr>
            <a:spLocks noGrp="1"/>
          </p:cNvSpPr>
          <p:nvPr>
            <p:ph idx="1"/>
          </p:nvPr>
        </p:nvSpPr>
        <p:spPr/>
        <p:txBody>
          <a:bodyPr>
            <a:normAutofit fontScale="89286" lnSpcReduction="20000"/>
          </a:bodyPr>
          <a:p>
            <a:r>
              <a:rPr dirty="0" lang="en-US">
                <a:cs typeface="Times New Roman" pitchFamily="18" charset="0"/>
              </a:rPr>
              <a:t>Specific issues within the scope of the stated purpose that the researcher wants to focus upon and examine in the study.</a:t>
            </a:r>
          </a:p>
          <a:p>
            <a:r>
              <a:rPr dirty="0" lang="en-US">
                <a:cs typeface="Times New Roman" pitchFamily="18" charset="0"/>
              </a:rPr>
              <a:t>Research objectives help to:</a:t>
            </a:r>
          </a:p>
          <a:p>
            <a:pPr lvl="1"/>
            <a:r>
              <a:rPr dirty="0" lang="en-US">
                <a:latin typeface="Times New Roman" pitchFamily="18" charset="0"/>
                <a:cs typeface="Times New Roman" pitchFamily="18" charset="0"/>
              </a:rPr>
              <a:t>Bridge the gap between the research purpose and the study design.</a:t>
            </a:r>
          </a:p>
          <a:p>
            <a:pPr lvl="1"/>
            <a:r>
              <a:rPr dirty="0" lang="en-US">
                <a:latin typeface="Times New Roman" pitchFamily="18" charset="0"/>
                <a:cs typeface="Times New Roman" pitchFamily="18" charset="0"/>
              </a:rPr>
              <a:t>Guide on planning for data collection and analysis.</a:t>
            </a:r>
          </a:p>
          <a:p>
            <a:pPr lvl="1"/>
            <a:r>
              <a:rPr dirty="0" lang="en-US">
                <a:latin typeface="Times New Roman" pitchFamily="18" charset="0"/>
                <a:cs typeface="Times New Roman" pitchFamily="18" charset="0"/>
              </a:rPr>
              <a:t>Summarize what is to be achieved by the study.</a:t>
            </a:r>
          </a:p>
          <a:p>
            <a:pPr lvl="1"/>
            <a:r>
              <a:rPr dirty="0" lang="en-US">
                <a:latin typeface="Times New Roman" pitchFamily="18" charset="0"/>
                <a:cs typeface="Times New Roman" pitchFamily="18" charset="0"/>
              </a:rPr>
              <a:t>Build a close link with the statement of the problem.</a:t>
            </a:r>
          </a:p>
          <a:p>
            <a:pPr lvl="1"/>
            <a:r>
              <a:rPr dirty="0" lang="en-US">
                <a:latin typeface="Times New Roman" pitchFamily="18" charset="0"/>
                <a:cs typeface="Times New Roman" pitchFamily="18" charset="0"/>
              </a:rPr>
              <a:t>Keep the researcher within the scope of study by defining the area of focus.</a:t>
            </a:r>
            <a:endParaRPr dirty="0" lang="en-US"/>
          </a:p>
          <a:p>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69" name="Title 1"/>
          <p:cNvSpPr>
            <a:spLocks noGrp="1"/>
          </p:cNvSpPr>
          <p:nvPr>
            <p:ph type="title"/>
          </p:nvPr>
        </p:nvSpPr>
        <p:spPr/>
        <p:txBody>
          <a:bodyPr/>
          <a:p>
            <a:r>
              <a:rPr dirty="0" lang="en-US"/>
              <a:t>Characteristics </a:t>
            </a:r>
          </a:p>
        </p:txBody>
      </p:sp>
      <p:sp>
        <p:nvSpPr>
          <p:cNvPr id="1048670" name="Content Placeholder 2"/>
          <p:cNvSpPr>
            <a:spLocks noGrp="1"/>
          </p:cNvSpPr>
          <p:nvPr>
            <p:ph idx="1"/>
          </p:nvPr>
        </p:nvSpPr>
        <p:spPr/>
        <p:txBody>
          <a:bodyPr/>
          <a:p>
            <a:r>
              <a:rPr dirty="0" lang="en-US"/>
              <a:t>S - Specific</a:t>
            </a:r>
          </a:p>
          <a:p>
            <a:r>
              <a:rPr dirty="0" lang="en-US"/>
              <a:t>M - Measurable</a:t>
            </a:r>
          </a:p>
          <a:p>
            <a:r>
              <a:rPr dirty="0" lang="en-US"/>
              <a:t>A - Achievable</a:t>
            </a:r>
          </a:p>
          <a:p>
            <a:r>
              <a:rPr dirty="0" lang="en-US"/>
              <a:t>R - Realistic</a:t>
            </a:r>
          </a:p>
          <a:p>
            <a:r>
              <a:rPr dirty="0" lang="en-US"/>
              <a:t>T - Time bound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594" name="Title 1"/>
          <p:cNvSpPr>
            <a:spLocks noGrp="1"/>
          </p:cNvSpPr>
          <p:nvPr>
            <p:ph type="title"/>
          </p:nvPr>
        </p:nvSpPr>
        <p:spPr/>
        <p:txBody>
          <a:bodyPr/>
          <a:p>
            <a:r>
              <a:rPr dirty="0" lang="en-US"/>
              <a:t>Assignment </a:t>
            </a:r>
          </a:p>
        </p:txBody>
      </p:sp>
      <p:sp>
        <p:nvSpPr>
          <p:cNvPr id="1048595" name="Content Placeholder 2"/>
          <p:cNvSpPr>
            <a:spLocks noGrp="1"/>
          </p:cNvSpPr>
          <p:nvPr>
            <p:ph idx="1"/>
          </p:nvPr>
        </p:nvSpPr>
        <p:spPr/>
        <p:txBody>
          <a:bodyPr/>
          <a:p>
            <a:r>
              <a:rPr dirty="0" lang="en-US"/>
              <a:t>Read and make notes on </a:t>
            </a:r>
          </a:p>
          <a:p>
            <a:pPr lvl="1"/>
            <a:r>
              <a:rPr dirty="0" lang="en-US"/>
              <a:t>Sources of knowledge (</a:t>
            </a:r>
            <a:r>
              <a:rPr dirty="0" lang="en-US" err="1"/>
              <a:t>basavanthappa</a:t>
            </a:r>
            <a:r>
              <a:rPr dirty="0" lang="en-US"/>
              <a:t>, BT. (2007) Nursing research, second edition. </a:t>
            </a:r>
            <a:r>
              <a:rPr dirty="0" lang="en-US" err="1"/>
              <a:t>Jaypee</a:t>
            </a:r>
            <a:r>
              <a:rPr dirty="0" lang="en-US"/>
              <a:t>: New </a:t>
            </a:r>
            <a:r>
              <a:rPr dirty="0" lang="en-US" err="1"/>
              <a:t>delhi</a:t>
            </a:r>
            <a:endParaRPr dirty="0" lang="en-US"/>
          </a:p>
          <a:p>
            <a:pPr lvl="1"/>
            <a:r>
              <a:rPr dirty="0" lang="en-US"/>
              <a:t>Research and problem solving  (ibid)</a:t>
            </a:r>
          </a:p>
          <a:p>
            <a:pPr lvl="1"/>
            <a:r>
              <a:rPr dirty="0" lang="en-US"/>
              <a:t>Research and nursing process (ibid) </a:t>
            </a:r>
          </a:p>
          <a:p>
            <a:pPr lvl="1"/>
            <a:r>
              <a:rPr dirty="0" lang="en-US"/>
              <a:t>Characteristics of research (ibid)</a:t>
            </a:r>
          </a:p>
          <a:p>
            <a:pPr lvl="1"/>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71" name="Title 1"/>
          <p:cNvSpPr>
            <a:spLocks noGrp="1"/>
          </p:cNvSpPr>
          <p:nvPr>
            <p:ph type="title"/>
          </p:nvPr>
        </p:nvSpPr>
        <p:spPr/>
        <p:txBody>
          <a:bodyPr/>
          <a:p>
            <a:r>
              <a:rPr dirty="0" lang="en-US"/>
              <a:t>Research questions</a:t>
            </a:r>
          </a:p>
        </p:txBody>
      </p:sp>
      <p:sp>
        <p:nvSpPr>
          <p:cNvPr id="1048672" name="Content Placeholder 2"/>
          <p:cNvSpPr>
            <a:spLocks noGrp="1"/>
          </p:cNvSpPr>
          <p:nvPr>
            <p:ph idx="1"/>
          </p:nvPr>
        </p:nvSpPr>
        <p:spPr/>
        <p:txBody>
          <a:bodyPr>
            <a:normAutofit fontScale="92857" lnSpcReduction="20000"/>
          </a:bodyPr>
          <a:p>
            <a:r>
              <a:rPr dirty="0" lang="en-US"/>
              <a:t>Can be derived from: </a:t>
            </a:r>
          </a:p>
          <a:p>
            <a:pPr lvl="1"/>
            <a:r>
              <a:rPr dirty="0" lang="en-US"/>
              <a:t>Your working experience (professional experience).</a:t>
            </a:r>
          </a:p>
          <a:p>
            <a:pPr lvl="1"/>
            <a:r>
              <a:rPr dirty="0" lang="en-US"/>
              <a:t>Literature search you are undertaking.</a:t>
            </a:r>
          </a:p>
          <a:p>
            <a:pPr lvl="1"/>
            <a:r>
              <a:rPr dirty="0" lang="en-US"/>
              <a:t>Theoretical frameworks on nursing.</a:t>
            </a:r>
          </a:p>
          <a:p>
            <a:r>
              <a:rPr dirty="0" lang="en-US"/>
              <a:t>They must be:</a:t>
            </a:r>
          </a:p>
          <a:p>
            <a:pPr lvl="1"/>
            <a:r>
              <a:rPr dirty="0" lang="en-US"/>
              <a:t>F - Feasible, allowing one to appreciate the practical limitations.</a:t>
            </a:r>
          </a:p>
          <a:p>
            <a:pPr lvl="1"/>
            <a:r>
              <a:rPr dirty="0" lang="en-US"/>
              <a:t>I  - Interesting, sustaining the research process.</a:t>
            </a:r>
          </a:p>
          <a:p>
            <a:pPr lvl="1"/>
            <a:r>
              <a:rPr dirty="0" lang="en-US"/>
              <a:t>N - Novel, able to provide new findings</a:t>
            </a:r>
          </a:p>
          <a:p>
            <a:pPr lvl="1"/>
            <a:r>
              <a:rPr dirty="0" lang="en-US"/>
              <a:t>E - Ethical.</a:t>
            </a:r>
          </a:p>
          <a:p>
            <a:pPr lvl="1"/>
            <a:r>
              <a:rPr dirty="0" lang="en-US"/>
              <a:t>R - Relevant</a:t>
            </a: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73" name="Title 1"/>
          <p:cNvSpPr>
            <a:spLocks noGrp="1"/>
          </p:cNvSpPr>
          <p:nvPr>
            <p:ph type="title"/>
          </p:nvPr>
        </p:nvSpPr>
        <p:spPr/>
        <p:txBody>
          <a:bodyPr/>
          <a:p>
            <a:r>
              <a:rPr dirty="0" lang="en-US"/>
              <a:t>RESEARCH HYPOTHESES</a:t>
            </a:r>
          </a:p>
        </p:txBody>
      </p:sp>
      <p:sp>
        <p:nvSpPr>
          <p:cNvPr id="1048674" name="Content Placeholder 2"/>
          <p:cNvSpPr>
            <a:spLocks noGrp="1"/>
          </p:cNvSpPr>
          <p:nvPr>
            <p:ph idx="1"/>
          </p:nvPr>
        </p:nvSpPr>
        <p:spPr/>
        <p:txBody>
          <a:bodyPr>
            <a:normAutofit fontScale="75000" lnSpcReduction="20000"/>
          </a:bodyPr>
          <a:p>
            <a:r>
              <a:rPr dirty="0" lang="en-US"/>
              <a:t>Hypotheses is defined and described variously as follows:</a:t>
            </a:r>
          </a:p>
          <a:p>
            <a:pPr lvl="1"/>
            <a:r>
              <a:rPr dirty="0" lang="en-US"/>
              <a:t>Technically, the word ‘hypothesis’ is a Greek word that means ‘an assumption subject to verification’.</a:t>
            </a:r>
          </a:p>
          <a:p>
            <a:pPr lvl="1"/>
            <a:r>
              <a:rPr dirty="0" lang="en-US"/>
              <a:t>It is a researcher’s tentative prediction of the results of research findings, and is most commonly stated in quantitative research.</a:t>
            </a:r>
          </a:p>
          <a:p>
            <a:pPr lvl="1"/>
            <a:r>
              <a:rPr dirty="0" lang="en-US"/>
              <a:t>A  guess or an assumption because it may state a true or an untrue relationship between variables in a research.</a:t>
            </a:r>
          </a:p>
          <a:p>
            <a:pPr lvl="1"/>
            <a:r>
              <a:rPr dirty="0" lang="en-US"/>
              <a:t>It is a statement that describes an unknown but tentatively logical outcome of the current state of affairs or phenomenon.</a:t>
            </a:r>
          </a:p>
          <a:p>
            <a:pPr lvl="1"/>
            <a:r>
              <a:rPr dirty="0" lang="en-US"/>
              <a:t>It is an educated guess about possible differences, relationships or causes of a research problem</a:t>
            </a:r>
          </a:p>
          <a:p>
            <a:pPr lvl="1"/>
            <a:r>
              <a:rPr dirty="0" lang="en-US"/>
              <a:t>It is an anticipated outcome or solution of a research problem which is only verified after data has been collected and analyzed.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75" name="Title 1"/>
          <p:cNvSpPr>
            <a:spLocks noGrp="1"/>
          </p:cNvSpPr>
          <p:nvPr>
            <p:ph type="title"/>
          </p:nvPr>
        </p:nvSpPr>
        <p:spPr/>
        <p:txBody>
          <a:bodyPr/>
          <a:p>
            <a:r>
              <a:rPr dirty="0" lang="en-US"/>
              <a:t>Importance of hypotheses</a:t>
            </a:r>
          </a:p>
        </p:txBody>
      </p:sp>
      <p:sp>
        <p:nvSpPr>
          <p:cNvPr id="1048676" name="Content Placeholder 2"/>
          <p:cNvSpPr>
            <a:spLocks noGrp="1"/>
          </p:cNvSpPr>
          <p:nvPr>
            <p:ph idx="1"/>
          </p:nvPr>
        </p:nvSpPr>
        <p:spPr/>
        <p:txBody>
          <a:bodyPr>
            <a:normAutofit fontScale="71875" lnSpcReduction="20000"/>
          </a:bodyPr>
          <a:p>
            <a:r>
              <a:rPr dirty="0" lang="en-US"/>
              <a:t>They specify expected relationships between variables being studied</a:t>
            </a:r>
          </a:p>
          <a:p>
            <a:r>
              <a:rPr dirty="0" lang="en-US"/>
              <a:t>They help in strengthening and concretizing the research problem</a:t>
            </a:r>
          </a:p>
          <a:p>
            <a:r>
              <a:rPr dirty="0" lang="en-US"/>
              <a:t>They give direction to the research process because they form the basis upon which data is collected and analyzed.</a:t>
            </a:r>
          </a:p>
          <a:p>
            <a:r>
              <a:rPr dirty="0" lang="en-US"/>
              <a:t>They highlight the variables that are examined or investigated in a research.</a:t>
            </a:r>
          </a:p>
          <a:p>
            <a:r>
              <a:rPr dirty="0" lang="en-US"/>
              <a:t>They form the basis upon which conclusions and recommendations of a study are made; that is, researchers usually base the conclusions of their studies on the results arising from testing of hypotheses.</a:t>
            </a:r>
          </a:p>
          <a:p>
            <a:r>
              <a:rPr dirty="0" lang="en-US"/>
              <a:t>They enable researchers to check the validity of theories</a:t>
            </a:r>
          </a:p>
          <a:p>
            <a:pPr>
              <a:buNone/>
            </a:pP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77" name="Title 1"/>
          <p:cNvSpPr>
            <a:spLocks noGrp="1"/>
          </p:cNvSpPr>
          <p:nvPr>
            <p:ph type="title"/>
          </p:nvPr>
        </p:nvSpPr>
        <p:spPr/>
        <p:txBody>
          <a:bodyPr>
            <a:normAutofit/>
          </a:bodyPr>
          <a:p>
            <a:r>
              <a:rPr dirty="0" lang="en-US"/>
              <a:t>Characteristics of Hypotheses</a:t>
            </a:r>
          </a:p>
        </p:txBody>
      </p:sp>
      <p:sp>
        <p:nvSpPr>
          <p:cNvPr id="1048678" name="Content Placeholder 2"/>
          <p:cNvSpPr>
            <a:spLocks noGrp="1"/>
          </p:cNvSpPr>
          <p:nvPr>
            <p:ph idx="1"/>
          </p:nvPr>
        </p:nvSpPr>
        <p:spPr/>
        <p:txBody>
          <a:bodyPr>
            <a:normAutofit fontScale="81250" lnSpcReduction="20000"/>
          </a:bodyPr>
          <a:p>
            <a:r>
              <a:rPr dirty="0" lang="en-US"/>
              <a:t>Hypothesis must be clear with regard to highlighting the variables under study.</a:t>
            </a:r>
          </a:p>
          <a:p>
            <a:r>
              <a:rPr dirty="0" lang="en-US"/>
              <a:t>Hypothesis specifies or points out expected relationships between or among variables in terms of direction (positive or negative)</a:t>
            </a:r>
          </a:p>
          <a:p>
            <a:r>
              <a:rPr dirty="0" lang="en-US"/>
              <a:t>Hypotheses must be testable using available methods. </a:t>
            </a:r>
          </a:p>
          <a:p>
            <a:r>
              <a:rPr dirty="0" lang="en-US"/>
              <a:t>They are value-free, that is, they are free of researcher’s own values, biases and subjective preferences</a:t>
            </a:r>
          </a:p>
          <a:p>
            <a:r>
              <a:rPr dirty="0" lang="en-US"/>
              <a:t>Hypotheses must tally or be in harmony with the stated purpose and objectives of the study.</a:t>
            </a:r>
          </a:p>
          <a:p>
            <a:r>
              <a:rPr dirty="0" lang="en-US"/>
              <a:t>They must be stated in measurable terms. </a:t>
            </a:r>
          </a:p>
          <a:p>
            <a:r>
              <a:rPr dirty="0" lang="en-US"/>
              <a:t>They are stated in clear and precise wording.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79" name="Title 1"/>
          <p:cNvSpPr>
            <a:spLocks noGrp="1"/>
          </p:cNvSpPr>
          <p:nvPr>
            <p:ph type="title"/>
          </p:nvPr>
        </p:nvSpPr>
        <p:spPr/>
        <p:txBody>
          <a:bodyPr/>
          <a:p>
            <a:r>
              <a:rPr dirty="0" lang="en-US" err="1"/>
              <a:t>Ctied</a:t>
            </a:r>
            <a:r>
              <a:rPr dirty="0" lang="en-US"/>
              <a:t> </a:t>
            </a:r>
          </a:p>
        </p:txBody>
      </p:sp>
      <p:sp>
        <p:nvSpPr>
          <p:cNvPr id="1048680" name="Content Placeholder 2"/>
          <p:cNvSpPr>
            <a:spLocks noGrp="1"/>
          </p:cNvSpPr>
          <p:nvPr>
            <p:ph idx="1"/>
          </p:nvPr>
        </p:nvSpPr>
        <p:spPr/>
        <p:txBody>
          <a:bodyPr>
            <a:normAutofit fontScale="81250" lnSpcReduction="20000"/>
          </a:bodyPr>
          <a:p>
            <a:r>
              <a:rPr dirty="0" lang="en-US"/>
              <a:t>They must derived from relevant theory, literature, results of previous studies or researcher’s professional experience, and consistent with the existing body of knowledge.</a:t>
            </a:r>
          </a:p>
          <a:p>
            <a:r>
              <a:rPr dirty="0" lang="en-US"/>
              <a:t>They must be consistent with common sense or generally accepted truths.</a:t>
            </a:r>
          </a:p>
          <a:p>
            <a:r>
              <a:rPr dirty="0" lang="en-US"/>
              <a:t>An effective hypothesis is simple and concise. </a:t>
            </a:r>
          </a:p>
          <a:p>
            <a:r>
              <a:rPr dirty="0" lang="en-US"/>
              <a:t>A good hypothesis must be that which can be tested within an acceptable time frame or in duration of time that is within the reach/convenience of the researcher but not within a very long time due to effects of attrition of the subjects and other factors that may be affected by time.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81" name="Title 1"/>
          <p:cNvSpPr>
            <a:spLocks noGrp="1"/>
          </p:cNvSpPr>
          <p:nvPr>
            <p:ph type="title"/>
          </p:nvPr>
        </p:nvSpPr>
        <p:spPr/>
        <p:txBody>
          <a:bodyPr/>
          <a:p>
            <a:r>
              <a:rPr dirty="0" lang="en-US"/>
              <a:t>Types of hypotheses</a:t>
            </a:r>
          </a:p>
        </p:txBody>
      </p:sp>
      <p:sp>
        <p:nvSpPr>
          <p:cNvPr id="1048682" name="Content Placeholder 2"/>
          <p:cNvSpPr>
            <a:spLocks noGrp="1"/>
          </p:cNvSpPr>
          <p:nvPr>
            <p:ph idx="1"/>
          </p:nvPr>
        </p:nvSpPr>
        <p:spPr/>
        <p:txBody>
          <a:bodyPr>
            <a:normAutofit fontScale="89286" lnSpcReduction="20000"/>
          </a:bodyPr>
          <a:p>
            <a:r>
              <a:rPr dirty="0" lang="en-US"/>
              <a:t>Null hypothesis </a:t>
            </a:r>
            <a:r>
              <a:rPr dirty="0" lang="en-US">
                <a:latin typeface="Arial"/>
                <a:ea typeface="Times New Roman"/>
              </a:rPr>
              <a:t>H</a:t>
            </a:r>
            <a:r>
              <a:rPr baseline="-25000" dirty="0" lang="en-US">
                <a:latin typeface="Arial"/>
                <a:ea typeface="Times New Roman"/>
              </a:rPr>
              <a:t>0</a:t>
            </a:r>
            <a:r>
              <a:rPr dirty="0" lang="en-US"/>
              <a:t>: states no real relationship or difference exists between variables  </a:t>
            </a:r>
          </a:p>
          <a:p>
            <a:r>
              <a:rPr dirty="0" lang="en-US"/>
              <a:t>Alternative hypothesis H</a:t>
            </a:r>
            <a:r>
              <a:rPr baseline="-25000" dirty="0" lang="en-US"/>
              <a:t>1:</a:t>
            </a:r>
            <a:r>
              <a:rPr dirty="0" lang="en-US"/>
              <a:t> also referred to as research hypothesis. It states that there is a difference or correlation between the variables. </a:t>
            </a:r>
          </a:p>
          <a:p>
            <a:pPr lvl="1"/>
            <a:r>
              <a:rPr dirty="0" lang="en-US"/>
              <a:t>Alternative non-directional hypotheses: States there is a relationship or differences  but the researcher does not know the nature of such a difference or relationship.</a:t>
            </a:r>
          </a:p>
          <a:p>
            <a:pPr lvl="1"/>
            <a:r>
              <a:rPr dirty="0" lang="en-US"/>
              <a:t>Alternative directional hypothesis: specifies the nature of the relationship or difference between the variables.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83" name="Title 1"/>
          <p:cNvSpPr>
            <a:spLocks noGrp="1"/>
          </p:cNvSpPr>
          <p:nvPr>
            <p:ph type="title"/>
          </p:nvPr>
        </p:nvSpPr>
        <p:spPr/>
        <p:txBody>
          <a:bodyPr/>
          <a:p>
            <a:r>
              <a:rPr dirty="0" lang="en-US"/>
              <a:t>Variables </a:t>
            </a:r>
          </a:p>
        </p:txBody>
      </p:sp>
      <p:sp>
        <p:nvSpPr>
          <p:cNvPr id="1048684" name="Content Placeholder 2"/>
          <p:cNvSpPr>
            <a:spLocks noGrp="1"/>
          </p:cNvSpPr>
          <p:nvPr>
            <p:ph idx="1"/>
          </p:nvPr>
        </p:nvSpPr>
        <p:spPr/>
        <p:txBody>
          <a:bodyPr>
            <a:normAutofit/>
          </a:bodyPr>
          <a:p>
            <a:r>
              <a:rPr dirty="0" lang="en-US"/>
              <a:t>They are qualities, properties or characteristics of persons, things or situation that change or vary</a:t>
            </a:r>
          </a:p>
          <a:p>
            <a:r>
              <a:rPr dirty="0" lang="en-US"/>
              <a:t>A measurable characteristic that assumes different values among the subject. </a:t>
            </a:r>
            <a:r>
              <a:rPr dirty="0" lang="en-US" err="1"/>
              <a:t>E.g</a:t>
            </a:r>
            <a:r>
              <a:rPr dirty="0" lang="en-US"/>
              <a:t>, age, height, weight……..etc.</a:t>
            </a:r>
          </a:p>
          <a:p>
            <a:pPr>
              <a:buNone/>
            </a:pPr>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85" name="Title 1"/>
          <p:cNvSpPr>
            <a:spLocks noGrp="1"/>
          </p:cNvSpPr>
          <p:nvPr>
            <p:ph type="title"/>
          </p:nvPr>
        </p:nvSpPr>
        <p:spPr/>
        <p:txBody>
          <a:bodyPr/>
          <a:p>
            <a:r>
              <a:rPr dirty="0" lang="en-US"/>
              <a:t>Types </a:t>
            </a:r>
          </a:p>
        </p:txBody>
      </p:sp>
      <p:sp>
        <p:nvSpPr>
          <p:cNvPr id="1048686" name="Content Placeholder 2"/>
          <p:cNvSpPr>
            <a:spLocks noGrp="1"/>
          </p:cNvSpPr>
          <p:nvPr>
            <p:ph idx="1"/>
          </p:nvPr>
        </p:nvSpPr>
        <p:spPr/>
        <p:txBody>
          <a:bodyPr>
            <a:normAutofit/>
          </a:bodyPr>
          <a:p>
            <a:r>
              <a:rPr dirty="0" lang="en-US"/>
              <a:t>Independent Variable (Treatment or Experimental Variable)-This is a variable that influences other variables. It is the intervention or treatment that the researcher performs to see the resulting change in the dependant variable. It is also referred to as the input.</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87" name="Title 1"/>
          <p:cNvSpPr>
            <a:spLocks noGrp="1"/>
          </p:cNvSpPr>
          <p:nvPr>
            <p:ph type="title"/>
          </p:nvPr>
        </p:nvSpPr>
        <p:spPr/>
        <p:txBody>
          <a:bodyPr/>
          <a:p>
            <a:r>
              <a:rPr dirty="0" lang="en-US" err="1"/>
              <a:t>Ctied</a:t>
            </a:r>
            <a:r>
              <a:rPr dirty="0" lang="en-US"/>
              <a:t> </a:t>
            </a:r>
          </a:p>
        </p:txBody>
      </p:sp>
      <p:sp>
        <p:nvSpPr>
          <p:cNvPr id="1048688" name="Content Placeholder 2"/>
          <p:cNvSpPr>
            <a:spLocks noGrp="1"/>
          </p:cNvSpPr>
          <p:nvPr>
            <p:ph idx="1"/>
          </p:nvPr>
        </p:nvSpPr>
        <p:spPr/>
        <p:txBody>
          <a:bodyPr/>
          <a:p>
            <a:r>
              <a:rPr dirty="0" lang="en-US"/>
              <a:t>Dependent Variable-This is the outcome variable. It reflects the effects (outcome) or response to the independent variable. The dependent variable is the variable that appears, disappears, diminishes or increases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89" name="Title 1"/>
          <p:cNvSpPr>
            <a:spLocks noGrp="1"/>
          </p:cNvSpPr>
          <p:nvPr>
            <p:ph type="title"/>
          </p:nvPr>
        </p:nvSpPr>
        <p:spPr/>
        <p:txBody>
          <a:bodyPr/>
          <a:p>
            <a:r>
              <a:rPr dirty="0" lang="en-US" err="1"/>
              <a:t>Ctied</a:t>
            </a:r>
            <a:r>
              <a:rPr dirty="0" lang="en-US"/>
              <a:t> </a:t>
            </a:r>
          </a:p>
        </p:txBody>
      </p:sp>
      <p:sp>
        <p:nvSpPr>
          <p:cNvPr id="1048690" name="Content Placeholder 2"/>
          <p:cNvSpPr>
            <a:spLocks noGrp="1"/>
          </p:cNvSpPr>
          <p:nvPr>
            <p:ph idx="1"/>
          </p:nvPr>
        </p:nvSpPr>
        <p:spPr/>
        <p:txBody>
          <a:bodyPr>
            <a:normAutofit fontScale="81250" lnSpcReduction="10000"/>
          </a:bodyPr>
          <a:p>
            <a:r>
              <a:rPr dirty="0" lang="en-US"/>
              <a:t>Extraneous Variables -These are uncontrolled variables that influence the findings of the research study. </a:t>
            </a:r>
          </a:p>
          <a:p>
            <a:r>
              <a:rPr dirty="0" lang="en-US"/>
              <a:t>Demographic Variables-They are variables that cannot be manipulated or influenced by the researcher, for example, age, sex religious beliefs or educational level.</a:t>
            </a:r>
          </a:p>
          <a:p>
            <a:r>
              <a:rPr dirty="0" lang="en-US"/>
              <a:t>Others include: control-not changed throughout the experiment, antecedent- explains the relationship between variables under study,  </a:t>
            </a:r>
            <a:r>
              <a:rPr lang="en-US"/>
              <a:t>Intervening variables, </a:t>
            </a:r>
            <a:r>
              <a:rPr dirty="0" lang="en-US"/>
              <a:t>suppressor, distorter, exogenous and endogenous</a:t>
            </a:r>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590" name="Title 1"/>
          <p:cNvSpPr>
            <a:spLocks noGrp="1"/>
          </p:cNvSpPr>
          <p:nvPr>
            <p:ph type="title"/>
          </p:nvPr>
        </p:nvSpPr>
        <p:spPr/>
        <p:txBody>
          <a:bodyPr/>
          <a:p>
            <a:r>
              <a:rPr dirty="0" lang="en-US"/>
              <a:t>PURPOSE OF RESEARCH</a:t>
            </a:r>
          </a:p>
        </p:txBody>
      </p:sp>
      <p:sp>
        <p:nvSpPr>
          <p:cNvPr id="1048591" name="Content Placeholder 2"/>
          <p:cNvSpPr>
            <a:spLocks noGrp="1"/>
          </p:cNvSpPr>
          <p:nvPr>
            <p:ph idx="1"/>
          </p:nvPr>
        </p:nvSpPr>
        <p:spPr/>
        <p:txBody>
          <a:bodyPr>
            <a:normAutofit fontScale="96875" lnSpcReduction="10000"/>
          </a:bodyPr>
          <a:p>
            <a:r>
              <a:rPr dirty="0" lang="en-US"/>
              <a:t>Discover new knowledge-it unravels mysteries which may not have been discovered fully during ordinary course of life</a:t>
            </a:r>
          </a:p>
          <a:p>
            <a:r>
              <a:rPr dirty="0" lang="en-US"/>
              <a:t>Describe a phenomenon-it helps to portray the characteristics of a particular individual, situation or group</a:t>
            </a:r>
          </a:p>
          <a:p>
            <a:r>
              <a:rPr dirty="0" lang="en-US"/>
              <a:t>Enable prediction – help formulate general rules that enable us make reliable predictions of events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691" name="Title 1"/>
          <p:cNvSpPr>
            <a:spLocks noGrp="1"/>
          </p:cNvSpPr>
          <p:nvPr>
            <p:ph type="title"/>
          </p:nvPr>
        </p:nvSpPr>
        <p:spPr/>
        <p:txBody>
          <a:bodyPr>
            <a:normAutofit fontScale="90000"/>
          </a:bodyPr>
          <a:p>
            <a:r>
              <a:rPr dirty="0" lang="en-US">
                <a:cs typeface="Times New Roman" pitchFamily="18" charset="0"/>
              </a:rPr>
              <a:t>Rationale or Justification of the Research Problem</a:t>
            </a:r>
            <a:endParaRPr dirty="0" lang="en-US"/>
          </a:p>
        </p:txBody>
      </p:sp>
      <p:sp>
        <p:nvSpPr>
          <p:cNvPr id="1048692" name="Content Placeholder 2"/>
          <p:cNvSpPr>
            <a:spLocks noGrp="1"/>
          </p:cNvSpPr>
          <p:nvPr>
            <p:ph idx="1"/>
          </p:nvPr>
        </p:nvSpPr>
        <p:spPr/>
        <p:txBody>
          <a:bodyPr/>
          <a:p>
            <a:r>
              <a:rPr dirty="0" lang="en-US"/>
              <a:t>Highlights reasons for conducting the research and the importance of carrying it out.</a:t>
            </a:r>
          </a:p>
          <a:p>
            <a:r>
              <a:rPr dirty="0" lang="en-US"/>
              <a:t>Address some questions: </a:t>
            </a:r>
          </a:p>
          <a:p>
            <a:pPr lvl="1"/>
            <a:r>
              <a:rPr dirty="0" lang="en-US"/>
              <a:t>What gaps in knowledge will the study address?</a:t>
            </a:r>
          </a:p>
          <a:p>
            <a:pPr lvl="1"/>
            <a:r>
              <a:rPr dirty="0" lang="en-US"/>
              <a:t>Why is the study important?</a:t>
            </a:r>
          </a:p>
          <a:p>
            <a:pPr lvl="1"/>
            <a:r>
              <a:rPr dirty="0" lang="en-US"/>
              <a:t>What will the study contribute to the society?</a:t>
            </a:r>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93" name="Title 1"/>
          <p:cNvSpPr>
            <a:spLocks noGrp="1"/>
          </p:cNvSpPr>
          <p:nvPr>
            <p:ph type="title"/>
          </p:nvPr>
        </p:nvSpPr>
        <p:spPr/>
        <p:txBody>
          <a:bodyPr/>
          <a:p>
            <a:r>
              <a:rPr dirty="0" lang="en-US" err="1"/>
              <a:t>Ctied</a:t>
            </a:r>
            <a:r>
              <a:rPr dirty="0" lang="en-US"/>
              <a:t> </a:t>
            </a:r>
          </a:p>
        </p:txBody>
      </p:sp>
      <p:sp>
        <p:nvSpPr>
          <p:cNvPr id="1048694" name="Content Placeholder 2"/>
          <p:cNvSpPr>
            <a:spLocks noGrp="1"/>
          </p:cNvSpPr>
          <p:nvPr>
            <p:ph idx="1"/>
          </p:nvPr>
        </p:nvSpPr>
        <p:spPr/>
        <p:txBody>
          <a:bodyPr/>
          <a:p>
            <a:r>
              <a:rPr dirty="0" sz="2800" lang="en-US"/>
              <a:t>significance of the study addresses questions like:</a:t>
            </a:r>
          </a:p>
          <a:p>
            <a:pPr lvl="1"/>
            <a:r>
              <a:rPr dirty="0" sz="2400" lang="en-US"/>
              <a:t>How will the results be used?</a:t>
            </a:r>
          </a:p>
          <a:p>
            <a:pPr lvl="1"/>
            <a:r>
              <a:rPr dirty="0" sz="2400" lang="en-US"/>
              <a:t>Who will benefit from the results?</a:t>
            </a:r>
          </a:p>
          <a:p>
            <a:pPr lvl="1"/>
            <a:r>
              <a:rPr dirty="0" sz="2400" lang="en-US"/>
              <a:t>Is the study worth it?</a:t>
            </a:r>
          </a:p>
          <a:p>
            <a:r>
              <a:rPr dirty="0" lang="en-US"/>
              <a:t>The rationale of the study should describe the utility and importance of the problem in health care services in general and the nursing profession in particular.</a:t>
            </a:r>
          </a:p>
          <a:p>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95" name="Title 1"/>
          <p:cNvSpPr>
            <a:spLocks noGrp="1"/>
          </p:cNvSpPr>
          <p:nvPr>
            <p:ph type="title"/>
          </p:nvPr>
        </p:nvSpPr>
        <p:spPr/>
        <p:txBody>
          <a:bodyPr/>
          <a:p>
            <a:r>
              <a:rPr dirty="0" lang="en-US"/>
              <a:t>Limitations and assumptions</a:t>
            </a:r>
          </a:p>
        </p:txBody>
      </p:sp>
      <p:sp>
        <p:nvSpPr>
          <p:cNvPr id="1048696" name="Content Placeholder 2"/>
          <p:cNvSpPr>
            <a:spLocks noGrp="1"/>
          </p:cNvSpPr>
          <p:nvPr>
            <p:ph idx="1"/>
          </p:nvPr>
        </p:nvSpPr>
        <p:spPr/>
        <p:txBody>
          <a:bodyPr>
            <a:normAutofit fontScale="96875" lnSpcReduction="20000"/>
          </a:bodyPr>
          <a:p>
            <a:r>
              <a:rPr dirty="0" lang="en-US"/>
              <a:t>Limitations:  aspect of the study that may negatively affect the results or </a:t>
            </a:r>
            <a:r>
              <a:rPr dirty="0" lang="en-US" err="1"/>
              <a:t>generalizability</a:t>
            </a:r>
            <a:r>
              <a:rPr dirty="0" lang="en-US"/>
              <a:t> of the results but the researcher has no control over. </a:t>
            </a:r>
          </a:p>
          <a:p>
            <a:r>
              <a:rPr dirty="0" lang="en-US"/>
              <a:t>Could be due to sample size, length of the study, or data collection procedures</a:t>
            </a:r>
          </a:p>
          <a:p>
            <a:r>
              <a:rPr dirty="0" lang="en-US"/>
              <a:t>Assumptions:  any important  fact presumed to be true but not actually verified</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697" name="Title 1"/>
          <p:cNvSpPr>
            <a:spLocks noGrp="1"/>
          </p:cNvSpPr>
          <p:nvPr>
            <p:ph type="title"/>
          </p:nvPr>
        </p:nvSpPr>
        <p:spPr/>
        <p:txBody>
          <a:bodyPr/>
          <a:p>
            <a:r>
              <a:rPr dirty="0" lang="en-US"/>
              <a:t>LITERATURE REVIEW</a:t>
            </a:r>
          </a:p>
        </p:txBody>
      </p:sp>
      <p:sp>
        <p:nvSpPr>
          <p:cNvPr id="1048698" name="Content Placeholder 2"/>
          <p:cNvSpPr>
            <a:spLocks noGrp="1"/>
          </p:cNvSpPr>
          <p:nvPr>
            <p:ph idx="1"/>
          </p:nvPr>
        </p:nvSpPr>
        <p:spPr/>
        <p:txBody>
          <a:bodyPr>
            <a:normAutofit fontScale="96429" lnSpcReduction="20000"/>
          </a:bodyPr>
          <a:p>
            <a:r>
              <a:rPr dirty="0" lang="en-US" err="1"/>
              <a:t>Definations</a:t>
            </a:r>
            <a:r>
              <a:rPr dirty="0" lang="en-US"/>
              <a:t>:, </a:t>
            </a:r>
          </a:p>
          <a:p>
            <a:pPr lvl="1"/>
            <a:r>
              <a:rPr dirty="0" lang="en-US"/>
              <a:t>Entails the systematic identification, location and analysis of documents containing information related to the research problem being investigated. (</a:t>
            </a:r>
            <a:r>
              <a:rPr dirty="0" lang="en-US" err="1"/>
              <a:t>Mugenda</a:t>
            </a:r>
            <a:r>
              <a:rPr dirty="0" lang="en-US"/>
              <a:t> and </a:t>
            </a:r>
            <a:r>
              <a:rPr dirty="0" lang="en-US" err="1"/>
              <a:t>Mugenda</a:t>
            </a:r>
            <a:r>
              <a:rPr dirty="0" lang="en-US"/>
              <a:t>, 1999) </a:t>
            </a:r>
          </a:p>
          <a:p>
            <a:pPr lvl="1"/>
            <a:r>
              <a:rPr dirty="0" lang="en-US"/>
              <a:t>Burns and Grove (1999:), defines it as a summary of theoretical and empirical sources to generate a picture of what is known and not known about a particular problem</a:t>
            </a:r>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99" name="Title 1"/>
          <p:cNvSpPr>
            <a:spLocks noGrp="1"/>
          </p:cNvSpPr>
          <p:nvPr>
            <p:ph type="title"/>
          </p:nvPr>
        </p:nvSpPr>
        <p:spPr/>
        <p:txBody>
          <a:bodyPr/>
          <a:p>
            <a:r>
              <a:rPr dirty="0" lang="en-US"/>
              <a:t>Purpose of literature review</a:t>
            </a:r>
          </a:p>
        </p:txBody>
      </p:sp>
      <p:sp>
        <p:nvSpPr>
          <p:cNvPr id="1048700" name="Content Placeholder 2"/>
          <p:cNvSpPr>
            <a:spLocks noGrp="1"/>
          </p:cNvSpPr>
          <p:nvPr>
            <p:ph idx="1"/>
          </p:nvPr>
        </p:nvSpPr>
        <p:spPr/>
        <p:txBody>
          <a:bodyPr/>
          <a:p>
            <a:r>
              <a:rPr dirty="0" lang="en-US"/>
              <a:t>Determine what has been done already as regards the research problem under investigation.</a:t>
            </a:r>
          </a:p>
          <a:p>
            <a:r>
              <a:rPr dirty="0" lang="en-US"/>
              <a:t>Identify strategies, procedures and measuring instruments that have been found useful in the investigation of the research problem.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01" name="Title 1"/>
          <p:cNvSpPr>
            <a:spLocks noGrp="1"/>
          </p:cNvSpPr>
          <p:nvPr>
            <p:ph type="title"/>
          </p:nvPr>
        </p:nvSpPr>
        <p:spPr/>
        <p:txBody>
          <a:bodyPr/>
          <a:p>
            <a:r>
              <a:rPr dirty="0" lang="en-US" err="1"/>
              <a:t>Ctied</a:t>
            </a:r>
            <a:r>
              <a:rPr dirty="0" lang="en-US"/>
              <a:t> </a:t>
            </a:r>
          </a:p>
        </p:txBody>
      </p:sp>
      <p:sp>
        <p:nvSpPr>
          <p:cNvPr id="1048702" name="Content Placeholder 2"/>
          <p:cNvSpPr>
            <a:spLocks noGrp="1"/>
          </p:cNvSpPr>
          <p:nvPr>
            <p:ph idx="1"/>
          </p:nvPr>
        </p:nvSpPr>
        <p:spPr/>
        <p:txBody>
          <a:bodyPr/>
          <a:p>
            <a:r>
              <a:rPr dirty="0" lang="en-US">
                <a:cs typeface="MV Boli" pitchFamily="2" charset="0"/>
              </a:rPr>
              <a:t>Help make the researcher familiar with previous studies and thus facilitate the interpretation of the study.</a:t>
            </a:r>
          </a:p>
          <a:p>
            <a:r>
              <a:rPr dirty="0" lang="en-US">
                <a:cs typeface="MV Boli" pitchFamily="2" charset="0"/>
              </a:rPr>
              <a:t>Help the researcher to narrow the research topic.</a:t>
            </a:r>
          </a:p>
          <a:p>
            <a:r>
              <a:rPr dirty="0" lang="en-US">
                <a:cs typeface="MV Boli" pitchFamily="2" charset="0"/>
              </a:rPr>
              <a:t>Help determine new approaches and stimulate new ideas.</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03" name="Title 1"/>
          <p:cNvSpPr>
            <a:spLocks noGrp="1"/>
          </p:cNvSpPr>
          <p:nvPr>
            <p:ph type="title"/>
          </p:nvPr>
        </p:nvSpPr>
        <p:spPr/>
        <p:txBody>
          <a:bodyPr/>
          <a:p>
            <a:r>
              <a:rPr dirty="0" lang="en-US"/>
              <a:t>Sources of literature</a:t>
            </a:r>
          </a:p>
        </p:txBody>
      </p:sp>
      <p:sp>
        <p:nvSpPr>
          <p:cNvPr id="1048704" name="Content Placeholder 2"/>
          <p:cNvSpPr>
            <a:spLocks noGrp="1"/>
          </p:cNvSpPr>
          <p:nvPr>
            <p:ph idx="1"/>
          </p:nvPr>
        </p:nvSpPr>
        <p:spPr/>
        <p:txBody>
          <a:bodyPr>
            <a:normAutofit fontScale="96429" lnSpcReduction="20000"/>
          </a:bodyPr>
          <a:p>
            <a:r>
              <a:rPr dirty="0" lang="en-US"/>
              <a:t>Primary</a:t>
            </a:r>
          </a:p>
          <a:p>
            <a:r>
              <a:rPr lang="en-US"/>
              <a:t>This </a:t>
            </a:r>
            <a:r>
              <a:rPr dirty="0" lang="en-US"/>
              <a:t>is the work written by the person who is actually involved in, or is responsible for, the generation of the idea published.</a:t>
            </a:r>
          </a:p>
          <a:p>
            <a:pPr lvl="1"/>
            <a:r>
              <a:rPr dirty="0" lang="en-US"/>
              <a:t> It can also be information from a person who actually observed or witnessed the occurrence under investigation</a:t>
            </a:r>
          </a:p>
          <a:p>
            <a:pPr lvl="1"/>
            <a:r>
              <a:rPr dirty="0" lang="en-US"/>
              <a:t>The person who conducts empirical research and publishes it in a journal is usually regarded as the primary source of information.</a:t>
            </a:r>
          </a:p>
          <a:p>
            <a:pPr lvl="1"/>
            <a:r>
              <a:rPr dirty="0" lang="en-US"/>
              <a:t>Primary sources  give first hand information. </a:t>
            </a:r>
          </a:p>
          <a:p>
            <a:pPr lvl="1"/>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705" name="Title 1"/>
          <p:cNvSpPr>
            <a:spLocks noGrp="1"/>
          </p:cNvSpPr>
          <p:nvPr>
            <p:ph type="title"/>
          </p:nvPr>
        </p:nvSpPr>
        <p:spPr/>
        <p:txBody>
          <a:bodyPr/>
          <a:p>
            <a:r>
              <a:rPr dirty="0" lang="en-US" err="1"/>
              <a:t>Ctied</a:t>
            </a:r>
            <a:r>
              <a:rPr dirty="0" lang="en-US"/>
              <a:t> </a:t>
            </a:r>
          </a:p>
        </p:txBody>
      </p:sp>
      <p:sp>
        <p:nvSpPr>
          <p:cNvPr id="1048706" name="Content Placeholder 2"/>
          <p:cNvSpPr>
            <a:spLocks noGrp="1"/>
          </p:cNvSpPr>
          <p:nvPr>
            <p:ph idx="1"/>
          </p:nvPr>
        </p:nvSpPr>
        <p:spPr/>
        <p:txBody>
          <a:bodyPr/>
          <a:p>
            <a:r>
              <a:rPr dirty="0" lang="en-US"/>
              <a:t>Secondary</a:t>
            </a:r>
          </a:p>
          <a:p>
            <a:pPr lvl="1"/>
            <a:r>
              <a:rPr dirty="0" lang="en-US"/>
              <a:t>Involves  summaries or quoted content from a primary source. </a:t>
            </a:r>
          </a:p>
          <a:p>
            <a:pPr lvl="1"/>
            <a:r>
              <a:rPr dirty="0" lang="en-US"/>
              <a:t> It is usually information given by someone who was not a direct observer or participant of the events described.</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07" name="Title 1"/>
          <p:cNvSpPr>
            <a:spLocks noGrp="1"/>
          </p:cNvSpPr>
          <p:nvPr>
            <p:ph type="title"/>
          </p:nvPr>
        </p:nvSpPr>
        <p:spPr/>
        <p:txBody>
          <a:bodyPr/>
          <a:p>
            <a:r>
              <a:rPr dirty="0" lang="en-US"/>
              <a:t>Examples of sources</a:t>
            </a:r>
          </a:p>
        </p:txBody>
      </p:sp>
      <p:sp>
        <p:nvSpPr>
          <p:cNvPr id="1048708" name="Content Placeholder 2"/>
          <p:cNvSpPr>
            <a:spLocks noGrp="1"/>
          </p:cNvSpPr>
          <p:nvPr>
            <p:ph idx="1"/>
          </p:nvPr>
        </p:nvSpPr>
        <p:spPr/>
        <p:txBody>
          <a:bodyPr>
            <a:normAutofit fontScale="93750" lnSpcReduction="20000"/>
          </a:bodyPr>
          <a:p>
            <a:r>
              <a:rPr dirty="0" lang="en-US"/>
              <a:t>Scholarly journals</a:t>
            </a:r>
          </a:p>
          <a:p>
            <a:r>
              <a:rPr dirty="0" lang="en-US"/>
              <a:t>Books</a:t>
            </a:r>
          </a:p>
          <a:p>
            <a:r>
              <a:rPr dirty="0" lang="en-US"/>
              <a:t>Thesis and dissertations</a:t>
            </a:r>
          </a:p>
          <a:p>
            <a:r>
              <a:rPr dirty="0" lang="en-US"/>
              <a:t>Government documents</a:t>
            </a:r>
          </a:p>
          <a:p>
            <a:r>
              <a:rPr dirty="0" lang="en-US"/>
              <a:t>Papers presented at a conference</a:t>
            </a:r>
          </a:p>
          <a:p>
            <a:r>
              <a:rPr dirty="0" lang="en-US" err="1"/>
              <a:t>Refferences</a:t>
            </a:r>
            <a:r>
              <a:rPr dirty="0" lang="en-US"/>
              <a:t> quoted in a book</a:t>
            </a:r>
          </a:p>
          <a:p>
            <a:r>
              <a:rPr dirty="0" lang="en-US"/>
              <a:t>Abstracts</a:t>
            </a:r>
          </a:p>
          <a:p>
            <a:r>
              <a:rPr dirty="0" lang="en-US"/>
              <a:t>Periodicals</a:t>
            </a:r>
          </a:p>
          <a:p>
            <a:r>
              <a:rPr dirty="0" lang="en-US"/>
              <a:t>Internet</a:t>
            </a:r>
          </a:p>
          <a:p>
            <a:r>
              <a:rPr dirty="0" lang="en-US"/>
              <a:t>computer search</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09" name="Title 1"/>
          <p:cNvSpPr>
            <a:spLocks noGrp="1"/>
          </p:cNvSpPr>
          <p:nvPr>
            <p:ph type="title"/>
          </p:nvPr>
        </p:nvSpPr>
        <p:spPr/>
        <p:txBody>
          <a:bodyPr/>
          <a:p>
            <a:r>
              <a:rPr dirty="0" lang="en-US"/>
              <a:t>Steps</a:t>
            </a:r>
          </a:p>
        </p:txBody>
      </p:sp>
      <p:sp>
        <p:nvSpPr>
          <p:cNvPr id="1048710" name="Content Placeholder 2"/>
          <p:cNvSpPr>
            <a:spLocks noGrp="1"/>
          </p:cNvSpPr>
          <p:nvPr>
            <p:ph idx="1"/>
          </p:nvPr>
        </p:nvSpPr>
        <p:spPr/>
        <p:txBody>
          <a:bodyPr>
            <a:normAutofit fontScale="96875" lnSpcReduction="20000"/>
          </a:bodyPr>
          <a:p>
            <a:r>
              <a:rPr dirty="0" lang="en-US"/>
              <a:t>Be very familiar with the library.</a:t>
            </a:r>
          </a:p>
          <a:p>
            <a:r>
              <a:rPr dirty="0" lang="en-US"/>
              <a:t>Make a list  of  key words to guide your literature search.</a:t>
            </a:r>
          </a:p>
          <a:p>
            <a:r>
              <a:rPr dirty="0" lang="en-US"/>
              <a:t>With key words set, source for the literature.</a:t>
            </a:r>
          </a:p>
          <a:p>
            <a:r>
              <a:rPr dirty="0" lang="en-US"/>
              <a:t>Summarize the references on cards for  easy organization of the literature.</a:t>
            </a:r>
          </a:p>
          <a:p>
            <a:r>
              <a:rPr dirty="0" lang="en-US"/>
              <a:t>Analyze, organize and report the literature in an orderly manner.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title"/>
          </p:nvPr>
        </p:nvSpPr>
        <p:spPr/>
        <p:txBody>
          <a:bodyPr/>
          <a:p>
            <a:r>
              <a:rPr dirty="0" lang="en-US" err="1"/>
              <a:t>Ctied</a:t>
            </a:r>
            <a:r>
              <a:rPr dirty="0" lang="en-US"/>
              <a:t> </a:t>
            </a:r>
          </a:p>
        </p:txBody>
      </p:sp>
      <p:sp>
        <p:nvSpPr>
          <p:cNvPr id="1048587" name="Content Placeholder 2"/>
          <p:cNvSpPr>
            <a:spLocks noGrp="1"/>
          </p:cNvSpPr>
          <p:nvPr>
            <p:ph idx="1"/>
          </p:nvPr>
        </p:nvSpPr>
        <p:spPr/>
        <p:txBody>
          <a:bodyPr/>
          <a:p>
            <a:r>
              <a:rPr dirty="0" lang="en-US"/>
              <a:t>Establishes general laws  and contribute to theory building</a:t>
            </a:r>
          </a:p>
          <a:p>
            <a:r>
              <a:rPr dirty="0" lang="en-US"/>
              <a:t>Verifies existing facts and theory</a:t>
            </a:r>
          </a:p>
          <a:p>
            <a:r>
              <a:rPr dirty="0" lang="en-US"/>
              <a:t>Determines frequency in which something occurs</a:t>
            </a:r>
          </a:p>
          <a:p>
            <a:r>
              <a:rPr dirty="0" lang="en-US"/>
              <a:t>Helps test hypothesis of a casual relations between variables</a:t>
            </a:r>
          </a:p>
          <a:p>
            <a:r>
              <a:rPr dirty="0" lang="en-US"/>
              <a:t>Helps find solutions to existing problems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11" name="Title 1"/>
          <p:cNvSpPr>
            <a:spLocks noGrp="1"/>
          </p:cNvSpPr>
          <p:nvPr>
            <p:ph type="title"/>
          </p:nvPr>
        </p:nvSpPr>
        <p:spPr/>
        <p:txBody>
          <a:bodyPr/>
          <a:p>
            <a:r>
              <a:rPr dirty="0" lang="en-US" err="1"/>
              <a:t>Ctied</a:t>
            </a:r>
            <a:r>
              <a:rPr dirty="0" lang="en-US"/>
              <a:t> </a:t>
            </a:r>
          </a:p>
        </p:txBody>
      </p:sp>
      <p:sp>
        <p:nvSpPr>
          <p:cNvPr id="1048712" name="Content Placeholder 2"/>
          <p:cNvSpPr>
            <a:spLocks noGrp="1"/>
          </p:cNvSpPr>
          <p:nvPr>
            <p:ph idx="1"/>
          </p:nvPr>
        </p:nvSpPr>
        <p:spPr/>
        <p:txBody>
          <a:bodyPr/>
          <a:p>
            <a:r>
              <a:rPr dirty="0" lang="en-US"/>
              <a:t>Make an outline of main topics or themes.</a:t>
            </a:r>
          </a:p>
          <a:p>
            <a:r>
              <a:rPr dirty="0" lang="en-US"/>
              <a:t>Analyze each reference in terms of the outline made and establish where it will be most relevant.</a:t>
            </a:r>
          </a:p>
          <a:p>
            <a:r>
              <a:rPr dirty="0" lang="en-US"/>
              <a:t>Do not ignore any information.</a:t>
            </a:r>
          </a:p>
          <a:p>
            <a:r>
              <a:rPr dirty="0" lang="en-US"/>
              <a:t>General to more specific</a:t>
            </a:r>
          </a:p>
          <a:p>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13" name="Title 1"/>
          <p:cNvSpPr>
            <a:spLocks noGrp="1"/>
          </p:cNvSpPr>
          <p:nvPr>
            <p:ph type="title"/>
          </p:nvPr>
        </p:nvSpPr>
        <p:spPr/>
        <p:txBody>
          <a:bodyPr/>
          <a:p>
            <a:r>
              <a:rPr dirty="0" lang="en-US"/>
              <a:t>Referencing </a:t>
            </a:r>
          </a:p>
        </p:txBody>
      </p:sp>
      <p:sp>
        <p:nvSpPr>
          <p:cNvPr id="1048714" name="Content Placeholder 2"/>
          <p:cNvSpPr>
            <a:spLocks noGrp="1"/>
          </p:cNvSpPr>
          <p:nvPr>
            <p:ph idx="1"/>
          </p:nvPr>
        </p:nvSpPr>
        <p:spPr/>
        <p:txBody>
          <a:bodyPr/>
          <a:p>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15" name="Title 1"/>
          <p:cNvSpPr>
            <a:spLocks noGrp="1"/>
          </p:cNvSpPr>
          <p:nvPr>
            <p:ph type="title"/>
          </p:nvPr>
        </p:nvSpPr>
        <p:spPr/>
        <p:txBody>
          <a:bodyPr/>
          <a:p>
            <a:r>
              <a:rPr dirty="0" lang="en-US"/>
              <a:t>RESEARCH DESIGNS</a:t>
            </a:r>
          </a:p>
        </p:txBody>
      </p:sp>
      <p:sp>
        <p:nvSpPr>
          <p:cNvPr id="1048716" name="Content Placeholder 2"/>
          <p:cNvSpPr>
            <a:spLocks noGrp="1"/>
          </p:cNvSpPr>
          <p:nvPr>
            <p:ph idx="1"/>
          </p:nvPr>
        </p:nvSpPr>
        <p:spPr/>
        <p:txBody>
          <a:bodyPr>
            <a:normAutofit fontScale="96429" lnSpcReduction="10000"/>
          </a:bodyPr>
          <a:p>
            <a:r>
              <a:rPr dirty="0" lang="en-US"/>
              <a:t>The research design is the plan, structure, and strategy of investigations of answering the research questions the researcher selects to carry out the study</a:t>
            </a:r>
          </a:p>
          <a:p>
            <a:r>
              <a:rPr dirty="0" lang="en-US"/>
              <a:t>Four common types:</a:t>
            </a:r>
          </a:p>
          <a:p>
            <a:pPr lvl="1"/>
            <a:r>
              <a:rPr dirty="0" lang="en-US"/>
              <a:t>Experimental Design: Experimental and Quasi-experimental.</a:t>
            </a:r>
          </a:p>
          <a:p>
            <a:pPr lvl="1"/>
            <a:r>
              <a:rPr dirty="0" lang="en-US"/>
              <a:t>Survey Design: Comparative and Correlation.</a:t>
            </a:r>
          </a:p>
          <a:p>
            <a:pPr lvl="1"/>
            <a:r>
              <a:rPr dirty="0" lang="en-US"/>
              <a:t>Descriptive Design: Descriptive and Explorative.</a:t>
            </a:r>
          </a:p>
          <a:p>
            <a:pPr lvl="1"/>
            <a:r>
              <a:rPr dirty="0" lang="en-US"/>
              <a:t>Case Study Design.</a:t>
            </a:r>
          </a:p>
          <a:p>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17" name="Title 1"/>
          <p:cNvSpPr>
            <a:spLocks noGrp="1"/>
          </p:cNvSpPr>
          <p:nvPr>
            <p:ph type="title"/>
          </p:nvPr>
        </p:nvSpPr>
        <p:spPr/>
        <p:txBody>
          <a:bodyPr/>
          <a:p>
            <a:r>
              <a:rPr dirty="0" lang="en-US"/>
              <a:t>Elements of a research design</a:t>
            </a:r>
          </a:p>
        </p:txBody>
      </p:sp>
      <p:sp>
        <p:nvSpPr>
          <p:cNvPr id="1048718" name="Content Placeholder 2"/>
          <p:cNvSpPr>
            <a:spLocks noGrp="1"/>
          </p:cNvSpPr>
          <p:nvPr>
            <p:ph idx="1"/>
          </p:nvPr>
        </p:nvSpPr>
        <p:spPr/>
        <p:txBody>
          <a:bodyPr/>
          <a:p>
            <a:r>
              <a:rPr dirty="0" lang="en-US"/>
              <a:t>They include:</a:t>
            </a:r>
          </a:p>
          <a:p>
            <a:pPr lvl="1"/>
            <a:r>
              <a:rPr dirty="0" lang="en-US"/>
              <a:t>Description of subjects (who).</a:t>
            </a:r>
          </a:p>
          <a:p>
            <a:pPr lvl="1"/>
            <a:r>
              <a:rPr dirty="0" lang="en-US"/>
              <a:t>Observation of variables (what).</a:t>
            </a:r>
          </a:p>
          <a:p>
            <a:pPr lvl="1"/>
            <a:r>
              <a:rPr dirty="0" lang="en-US"/>
              <a:t>Measures of time (when).</a:t>
            </a:r>
          </a:p>
          <a:p>
            <a:pPr lvl="1"/>
            <a:r>
              <a:rPr dirty="0" lang="en-US"/>
              <a:t>Selection of setting (where).</a:t>
            </a:r>
          </a:p>
          <a:p>
            <a:pPr lvl="1"/>
            <a:r>
              <a:rPr dirty="0" lang="en-US"/>
              <a:t>Role of the investigator</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19" name="Title 1"/>
          <p:cNvSpPr>
            <a:spLocks noGrp="1"/>
          </p:cNvSpPr>
          <p:nvPr>
            <p:ph type="title"/>
          </p:nvPr>
        </p:nvSpPr>
        <p:spPr/>
        <p:txBody>
          <a:bodyPr/>
          <a:p>
            <a:r>
              <a:rPr dirty="0" lang="en-US" err="1"/>
              <a:t>Ctied</a:t>
            </a:r>
            <a:r>
              <a:rPr dirty="0" lang="en-US"/>
              <a:t> </a:t>
            </a:r>
          </a:p>
        </p:txBody>
      </p:sp>
      <p:sp>
        <p:nvSpPr>
          <p:cNvPr id="1048720" name="Content Placeholder 2"/>
          <p:cNvSpPr>
            <a:spLocks noGrp="1"/>
          </p:cNvSpPr>
          <p:nvPr>
            <p:ph idx="1"/>
          </p:nvPr>
        </p:nvSpPr>
        <p:spPr/>
        <p:txBody>
          <a:bodyPr>
            <a:normAutofit lnSpcReduction="10000"/>
          </a:bodyPr>
          <a:p>
            <a:r>
              <a:rPr dirty="0" lang="en-US"/>
              <a:t>Subjects-Individuals who take part in the study, who will be the recipients of the experiment or who will be observed in a descriptive  survey.</a:t>
            </a:r>
          </a:p>
          <a:p>
            <a:r>
              <a:rPr dirty="0" lang="en-US"/>
              <a:t>Variables-Are the focus of the study and reflect the aspect being studied. The design could be </a:t>
            </a:r>
            <a:r>
              <a:rPr dirty="0" lang="en-US" err="1"/>
              <a:t>univariate</a:t>
            </a:r>
            <a:r>
              <a:rPr dirty="0" lang="en-US"/>
              <a:t> (address one variable) or multivariate (multiple   			variables).</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21" name="Title 1"/>
          <p:cNvSpPr>
            <a:spLocks noGrp="1"/>
          </p:cNvSpPr>
          <p:nvPr>
            <p:ph type="title"/>
          </p:nvPr>
        </p:nvSpPr>
        <p:spPr/>
        <p:txBody>
          <a:bodyPr/>
          <a:p>
            <a:r>
              <a:rPr dirty="0" lang="en-US" err="1"/>
              <a:t>Ctied</a:t>
            </a:r>
            <a:r>
              <a:rPr dirty="0" lang="en-US"/>
              <a:t> </a:t>
            </a:r>
          </a:p>
        </p:txBody>
      </p:sp>
      <p:sp>
        <p:nvSpPr>
          <p:cNvPr id="1048722" name="Content Placeholder 2"/>
          <p:cNvSpPr>
            <a:spLocks noGrp="1"/>
          </p:cNvSpPr>
          <p:nvPr>
            <p:ph idx="1"/>
          </p:nvPr>
        </p:nvSpPr>
        <p:spPr/>
        <p:txBody>
          <a:bodyPr/>
          <a:p>
            <a:r>
              <a:rPr dirty="0" lang="en-US">
                <a:cs typeface="MV Boli" pitchFamily="2" charset="0"/>
              </a:rPr>
              <a:t>Time-Considers the frequency (how often) and the order (when) in which observations are made</a:t>
            </a:r>
          </a:p>
          <a:p>
            <a:r>
              <a:rPr dirty="0" lang="en-US">
                <a:solidFill>
                  <a:schemeClr val="tx1">
                    <a:lumMod val="95000"/>
                    <a:lumOff val="5000"/>
                  </a:schemeClr>
                </a:solidFill>
                <a:cs typeface="MV Boli" pitchFamily="2" charset="0"/>
              </a:rPr>
              <a:t>Setting-</a:t>
            </a:r>
            <a:r>
              <a:rPr dirty="0" lang="en-US">
                <a:cs typeface="MV Boli" pitchFamily="2" charset="0"/>
              </a:rPr>
              <a:t>May be the natural setting or lab setting depending upon the topic and researcher’s choice.</a:t>
            </a:r>
          </a:p>
          <a:p>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23" name="Title 1"/>
          <p:cNvSpPr>
            <a:spLocks noGrp="1"/>
          </p:cNvSpPr>
          <p:nvPr>
            <p:ph type="title"/>
          </p:nvPr>
        </p:nvSpPr>
        <p:spPr/>
        <p:txBody>
          <a:bodyPr/>
          <a:p>
            <a:r>
              <a:rPr dirty="0" lang="en-US" err="1"/>
              <a:t>Ctied</a:t>
            </a:r>
            <a:r>
              <a:rPr dirty="0" lang="en-US"/>
              <a:t> </a:t>
            </a:r>
          </a:p>
        </p:txBody>
      </p:sp>
      <p:sp>
        <p:nvSpPr>
          <p:cNvPr id="1048724" name="Content Placeholder 2"/>
          <p:cNvSpPr>
            <a:spLocks noGrp="1"/>
          </p:cNvSpPr>
          <p:nvPr>
            <p:ph idx="1"/>
          </p:nvPr>
        </p:nvSpPr>
        <p:spPr/>
        <p:txBody>
          <a:bodyPr/>
          <a:p>
            <a:r>
              <a:rPr dirty="0" lang="en-US"/>
              <a:t>Investigator’s role- some studies the investigator remains an obstructive, attempting not to influence the variables being studied while in others s/he imposes control on many variables, actively manipulates some of the variables being studied</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725" name="Title 1"/>
          <p:cNvSpPr>
            <a:spLocks noGrp="1"/>
          </p:cNvSpPr>
          <p:nvPr>
            <p:ph type="title"/>
          </p:nvPr>
        </p:nvSpPr>
        <p:spPr/>
        <p:txBody>
          <a:bodyPr/>
          <a:p>
            <a:r>
              <a:rPr dirty="0" lang="en-US"/>
              <a:t>Factors influencing study design</a:t>
            </a:r>
          </a:p>
        </p:txBody>
      </p:sp>
      <p:sp>
        <p:nvSpPr>
          <p:cNvPr id="1048726" name="Content Placeholder 2"/>
          <p:cNvSpPr>
            <a:spLocks noGrp="1"/>
          </p:cNvSpPr>
          <p:nvPr>
            <p:ph idx="1"/>
          </p:nvPr>
        </p:nvSpPr>
        <p:spPr/>
        <p:txBody>
          <a:bodyPr>
            <a:normAutofit fontScale="92500" lnSpcReduction="10000"/>
          </a:bodyPr>
          <a:p>
            <a:r>
              <a:rPr dirty="0" lang="en-US"/>
              <a:t>Available information (state of knowledge) about the problem</a:t>
            </a:r>
          </a:p>
          <a:p>
            <a:r>
              <a:rPr dirty="0" lang="en-US"/>
              <a:t>The nature of the problem and its environment.</a:t>
            </a:r>
          </a:p>
          <a:p>
            <a:r>
              <a:rPr dirty="0" lang="en-US"/>
              <a:t>The availability of resources for the study.</a:t>
            </a:r>
          </a:p>
          <a:p>
            <a:r>
              <a:rPr dirty="0" lang="en-US"/>
              <a:t>The skills and creativity of the researchers.</a:t>
            </a:r>
          </a:p>
          <a:p>
            <a:r>
              <a:rPr dirty="0" lang="en-US"/>
              <a:t>Availability of the subjects</a:t>
            </a:r>
          </a:p>
          <a:p>
            <a:r>
              <a:rPr dirty="0" lang="en-US"/>
              <a:t>Cost</a:t>
            </a:r>
          </a:p>
          <a:p>
            <a:r>
              <a:rPr dirty="0" lang="en-US"/>
              <a:t>Control</a:t>
            </a:r>
          </a:p>
          <a:p>
            <a:r>
              <a:rPr dirty="0" lang="en-US"/>
              <a:t>Ethical consideration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27" name="Title 1"/>
          <p:cNvSpPr>
            <a:spLocks noGrp="1"/>
          </p:cNvSpPr>
          <p:nvPr>
            <p:ph type="title"/>
          </p:nvPr>
        </p:nvSpPr>
        <p:spPr/>
        <p:txBody>
          <a:bodyPr>
            <a:normAutofit/>
          </a:bodyPr>
          <a:p>
            <a:r>
              <a:rPr dirty="0" lang="en-US"/>
              <a:t>Experimental Research Design </a:t>
            </a:r>
          </a:p>
        </p:txBody>
      </p:sp>
      <p:sp>
        <p:nvSpPr>
          <p:cNvPr id="1048728" name="Content Placeholder 2"/>
          <p:cNvSpPr>
            <a:spLocks noGrp="1"/>
          </p:cNvSpPr>
          <p:nvPr>
            <p:ph idx="1"/>
          </p:nvPr>
        </p:nvSpPr>
        <p:spPr/>
        <p:txBody>
          <a:bodyPr/>
          <a:p>
            <a:r>
              <a:rPr dirty="0" lang="en-US">
                <a:cs typeface="Times New Roman" pitchFamily="18" charset="0"/>
              </a:rPr>
              <a:t>An experiment; a scientific investigation in which observations are made and data are collected according to a set of well defined criteria.</a:t>
            </a:r>
          </a:p>
          <a:p>
            <a:r>
              <a:rPr dirty="0" lang="en-US">
                <a:cs typeface="Times New Roman" pitchFamily="18" charset="0"/>
              </a:rPr>
              <a:t>commonly used in clinical settings because of its accuracy and reliability. </a:t>
            </a:r>
          </a:p>
          <a:p>
            <a:r>
              <a:rPr dirty="0" lang="en-US">
                <a:cs typeface="Times New Roman" pitchFamily="18" charset="0"/>
              </a:rPr>
              <a:t>Subdivided into true experimental and quasi-experimental</a:t>
            </a:r>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29" name="Title 1"/>
          <p:cNvSpPr>
            <a:spLocks noGrp="1"/>
          </p:cNvSpPr>
          <p:nvPr>
            <p:ph type="title"/>
          </p:nvPr>
        </p:nvSpPr>
        <p:spPr/>
        <p:txBody>
          <a:bodyPr/>
          <a:p>
            <a:r>
              <a:rPr dirty="0" lang="en-US" err="1"/>
              <a:t>Ctied</a:t>
            </a:r>
            <a:r>
              <a:rPr dirty="0" lang="en-US"/>
              <a:t> </a:t>
            </a:r>
          </a:p>
        </p:txBody>
      </p:sp>
      <p:sp>
        <p:nvSpPr>
          <p:cNvPr id="1048730" name="Content Placeholder 2"/>
          <p:cNvSpPr>
            <a:spLocks noGrp="1"/>
          </p:cNvSpPr>
          <p:nvPr>
            <p:ph idx="1"/>
          </p:nvPr>
        </p:nvSpPr>
        <p:spPr/>
        <p:txBody>
          <a:bodyPr>
            <a:normAutofit fontScale="92500" lnSpcReduction="10000"/>
          </a:bodyPr>
          <a:p>
            <a:r>
              <a:rPr dirty="0" lang="en-US">
                <a:cs typeface="Times New Roman" pitchFamily="18" charset="0"/>
              </a:rPr>
              <a:t>concerned with testing hypotheses and establishing causality. </a:t>
            </a:r>
          </a:p>
          <a:p>
            <a:r>
              <a:rPr dirty="0" lang="en-US">
                <a:cs typeface="Times New Roman" pitchFamily="18" charset="0"/>
              </a:rPr>
              <a:t>tests the hypothesis of relationships, that is, attempts to make predictions of future outcomes based on a causal model implementing strategies to control the predicted outcome. </a:t>
            </a:r>
            <a:endParaRPr dirty="0" lang="en-US"/>
          </a:p>
          <a:p>
            <a:r>
              <a:rPr dirty="0" lang="en-US">
                <a:cs typeface="Times New Roman" pitchFamily="18" charset="0"/>
              </a:rPr>
              <a:t>the researcher controls or manipulates the action of the independent or causal variable(s) and observes and measures the action or outcome on the dependant variable</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588" name="Title 1"/>
          <p:cNvSpPr>
            <a:spLocks noGrp="1"/>
          </p:cNvSpPr>
          <p:nvPr>
            <p:ph type="title"/>
          </p:nvPr>
        </p:nvSpPr>
        <p:spPr/>
        <p:txBody>
          <a:bodyPr/>
          <a:p>
            <a:r>
              <a:rPr dirty="0" lang="en-US"/>
              <a:t>Assignment </a:t>
            </a:r>
          </a:p>
        </p:txBody>
      </p:sp>
      <p:sp>
        <p:nvSpPr>
          <p:cNvPr id="1048589" name="Content Placeholder 2"/>
          <p:cNvSpPr>
            <a:spLocks noGrp="1"/>
          </p:cNvSpPr>
          <p:nvPr>
            <p:ph idx="1"/>
          </p:nvPr>
        </p:nvSpPr>
        <p:spPr/>
        <p:txBody>
          <a:bodyPr/>
          <a:p>
            <a:r>
              <a:rPr dirty="0" lang="en-US"/>
              <a:t>Read and make notes on research in           nursing (ibid)</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31" name="Title 1"/>
          <p:cNvSpPr>
            <a:spLocks noGrp="1"/>
          </p:cNvSpPr>
          <p:nvPr>
            <p:ph type="title"/>
          </p:nvPr>
        </p:nvSpPr>
        <p:spPr/>
        <p:txBody>
          <a:bodyPr/>
          <a:p>
            <a:r>
              <a:rPr dirty="0" lang="en-US" err="1"/>
              <a:t>Ctied</a:t>
            </a:r>
            <a:r>
              <a:rPr dirty="0" lang="en-US"/>
              <a:t> </a:t>
            </a:r>
          </a:p>
        </p:txBody>
      </p:sp>
      <p:sp>
        <p:nvSpPr>
          <p:cNvPr id="1048732" name="Content Placeholder 2"/>
          <p:cNvSpPr>
            <a:spLocks noGrp="1"/>
          </p:cNvSpPr>
          <p:nvPr>
            <p:ph idx="1"/>
          </p:nvPr>
        </p:nvSpPr>
        <p:spPr/>
        <p:txBody>
          <a:bodyPr/>
          <a:p>
            <a:r>
              <a:rPr dirty="0" lang="en-US">
                <a:cs typeface="Times New Roman" pitchFamily="18" charset="0"/>
              </a:rPr>
              <a:t>Characteristics:</a:t>
            </a:r>
          </a:p>
          <a:p>
            <a:pPr lvl="1"/>
            <a:r>
              <a:rPr dirty="0" lang="en-US">
                <a:cs typeface="Times New Roman" pitchFamily="18" charset="0"/>
              </a:rPr>
              <a:t>Manipulation</a:t>
            </a:r>
          </a:p>
          <a:p>
            <a:pPr lvl="1"/>
            <a:r>
              <a:rPr dirty="0" lang="en-US">
                <a:cs typeface="Times New Roman" pitchFamily="18" charset="0"/>
              </a:rPr>
              <a:t>Control</a:t>
            </a:r>
          </a:p>
          <a:p>
            <a:pPr lvl="1"/>
            <a:r>
              <a:rPr dirty="0" lang="en-US">
                <a:cs typeface="Times New Roman" pitchFamily="18" charset="0"/>
              </a:rPr>
              <a:t>Randomizing </a:t>
            </a:r>
          </a:p>
          <a:p>
            <a:r>
              <a:rPr dirty="0" lang="en-US">
                <a:cs typeface="Times New Roman" pitchFamily="18" charset="0"/>
              </a:rPr>
              <a:t>Quasi-experimental design enables the search for knowledge and examination of causality in situations where complete control is not possible.</a:t>
            </a:r>
          </a:p>
          <a:p>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733" name="Title 1"/>
          <p:cNvSpPr>
            <a:spLocks noGrp="1"/>
          </p:cNvSpPr>
          <p:nvPr>
            <p:ph type="title"/>
          </p:nvPr>
        </p:nvSpPr>
        <p:spPr/>
        <p:txBody>
          <a:bodyPr/>
          <a:p>
            <a:r>
              <a:rPr dirty="0" lang="en-US" err="1"/>
              <a:t>Ctied</a:t>
            </a:r>
            <a:r>
              <a:rPr dirty="0" lang="en-US"/>
              <a:t> </a:t>
            </a:r>
          </a:p>
        </p:txBody>
      </p:sp>
      <p:sp>
        <p:nvSpPr>
          <p:cNvPr id="1048734" name="Content Placeholder 2"/>
          <p:cNvSpPr>
            <a:spLocks noGrp="1"/>
          </p:cNvSpPr>
          <p:nvPr>
            <p:ph idx="1"/>
          </p:nvPr>
        </p:nvSpPr>
        <p:spPr/>
        <p:txBody>
          <a:bodyPr/>
          <a:p>
            <a:r>
              <a:rPr dirty="0" lang="en-US">
                <a:cs typeface="Times New Roman" pitchFamily="18" charset="0"/>
              </a:rPr>
              <a:t>Advantages </a:t>
            </a:r>
          </a:p>
          <a:p>
            <a:pPr lvl="1"/>
            <a:r>
              <a:rPr dirty="0" lang="en-US">
                <a:cs typeface="Times New Roman" pitchFamily="18" charset="0"/>
              </a:rPr>
              <a:t>Most powerful design for testing the hypothesis of cause-effect relationships between variables.</a:t>
            </a:r>
            <a:endParaRPr dirty="0" lang="en-US"/>
          </a:p>
          <a:p>
            <a:pPr lvl="1"/>
            <a:r>
              <a:rPr dirty="0" lang="en-US">
                <a:cs typeface="Times New Roman" pitchFamily="18" charset="0"/>
              </a:rPr>
              <a:t>It is practical, feasible and can be </a:t>
            </a:r>
            <a:r>
              <a:rPr dirty="0" lang="en-US" err="1">
                <a:cs typeface="Times New Roman" pitchFamily="18" charset="0"/>
              </a:rPr>
              <a:t>generalised</a:t>
            </a:r>
            <a:r>
              <a:rPr dirty="0" lang="en-US">
                <a:cs typeface="Times New Roman" pitchFamily="18" charset="0"/>
              </a:rPr>
              <a:t> to some extent. introduces some control over certain extraneous variables. </a:t>
            </a:r>
          </a:p>
          <a:p>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735" name="Title 1"/>
          <p:cNvSpPr>
            <a:spLocks noGrp="1"/>
          </p:cNvSpPr>
          <p:nvPr>
            <p:ph type="title"/>
          </p:nvPr>
        </p:nvSpPr>
        <p:spPr/>
        <p:txBody>
          <a:bodyPr/>
          <a:p>
            <a:r>
              <a:rPr dirty="0" lang="en-US" err="1"/>
              <a:t>Ctied</a:t>
            </a:r>
            <a:r>
              <a:rPr dirty="0" lang="en-US"/>
              <a:t> </a:t>
            </a:r>
          </a:p>
        </p:txBody>
      </p:sp>
      <p:sp>
        <p:nvSpPr>
          <p:cNvPr id="1048736" name="Content Placeholder 2"/>
          <p:cNvSpPr>
            <a:spLocks noGrp="1"/>
          </p:cNvSpPr>
          <p:nvPr>
            <p:ph idx="1"/>
          </p:nvPr>
        </p:nvSpPr>
        <p:spPr/>
        <p:txBody>
          <a:bodyPr>
            <a:normAutofit/>
          </a:bodyPr>
          <a:p>
            <a:r>
              <a:rPr dirty="0" lang="en-US">
                <a:cs typeface="Times New Roman" pitchFamily="18" charset="0"/>
              </a:rPr>
              <a:t>Disadvantages </a:t>
            </a:r>
          </a:p>
          <a:p>
            <a:pPr lvl="1"/>
            <a:r>
              <a:rPr dirty="0" lang="en-US">
                <a:cs typeface="Times New Roman" pitchFamily="18" charset="0"/>
              </a:rPr>
              <a:t>In most real situations, it is difficult to conduct a true experimental design, since some of the variables cannot be manipulated or controlled.</a:t>
            </a:r>
          </a:p>
          <a:p>
            <a:pPr lvl="1"/>
            <a:r>
              <a:rPr dirty="0" lang="en-US">
                <a:cs typeface="Times New Roman" pitchFamily="18" charset="0"/>
              </a:rPr>
              <a:t>At times it becomes quite difficult to get </a:t>
            </a:r>
            <a:r>
              <a:rPr dirty="0" lang="en-US" err="1">
                <a:cs typeface="Times New Roman" pitchFamily="18" charset="0"/>
              </a:rPr>
              <a:t>randomised</a:t>
            </a:r>
            <a:r>
              <a:rPr dirty="0" lang="en-US">
                <a:cs typeface="Times New Roman" pitchFamily="18" charset="0"/>
              </a:rPr>
              <a:t> research subjects or even a control group. </a:t>
            </a:r>
          </a:p>
          <a:p>
            <a:pPr lvl="1"/>
            <a:r>
              <a:rPr dirty="0" lang="en-US">
                <a:cs typeface="Times New Roman" pitchFamily="18" charset="0"/>
              </a:rPr>
              <a:t>very expensive, both in terms of time and money.</a:t>
            </a:r>
            <a:endParaRPr dirty="0" lang="en-US"/>
          </a:p>
          <a:p>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737" name="Title 1"/>
          <p:cNvSpPr>
            <a:spLocks noGrp="1"/>
          </p:cNvSpPr>
          <p:nvPr>
            <p:ph type="title"/>
          </p:nvPr>
        </p:nvSpPr>
        <p:spPr/>
        <p:txBody>
          <a:bodyPr>
            <a:normAutofit/>
          </a:bodyPr>
          <a:p>
            <a:r>
              <a:rPr dirty="0" lang="en-US"/>
              <a:t>Survey Research Design </a:t>
            </a:r>
          </a:p>
        </p:txBody>
      </p:sp>
      <p:sp>
        <p:nvSpPr>
          <p:cNvPr id="1048738" name="Content Placeholder 2"/>
          <p:cNvSpPr>
            <a:spLocks noGrp="1"/>
          </p:cNvSpPr>
          <p:nvPr>
            <p:ph idx="1"/>
          </p:nvPr>
        </p:nvSpPr>
        <p:spPr/>
        <p:txBody>
          <a:bodyPr>
            <a:normAutofit fontScale="85000" lnSpcReduction="10000"/>
          </a:bodyPr>
          <a:p>
            <a:r>
              <a:rPr dirty="0" lang="en-US">
                <a:cs typeface="Times New Roman" pitchFamily="18" charset="0"/>
              </a:rPr>
              <a:t>Systematic gathering of information.</a:t>
            </a:r>
          </a:p>
          <a:p>
            <a:r>
              <a:rPr dirty="0" lang="en-US">
                <a:cs typeface="Times New Roman" pitchFamily="18" charset="0"/>
              </a:rPr>
              <a:t>Concerned with gathering information from a sample of population.</a:t>
            </a:r>
          </a:p>
          <a:p>
            <a:r>
              <a:rPr dirty="0" lang="en-US">
                <a:cs typeface="Times New Roman" pitchFamily="18" charset="0"/>
              </a:rPr>
              <a:t>The purpose of the study is usually to identify general trends or patterns in the collected data</a:t>
            </a:r>
          </a:p>
          <a:p>
            <a:r>
              <a:rPr dirty="0" lang="en-US">
                <a:cs typeface="MV Boli" pitchFamily="2" charset="0"/>
              </a:rPr>
              <a:t>Designed  to obtain information from the population regarding the prevalence, distribution, and interrelations of variables within those populations</a:t>
            </a:r>
          </a:p>
          <a:p>
            <a:r>
              <a:rPr dirty="0" lang="en-US">
                <a:cs typeface="MV Boli" pitchFamily="2" charset="0"/>
              </a:rPr>
              <a:t>Survey studies primarily yield quantitative data.</a:t>
            </a:r>
          </a:p>
          <a:p>
            <a:r>
              <a:rPr dirty="0" lang="en-US">
                <a:cs typeface="MV Boli" pitchFamily="2" charset="0"/>
              </a:rPr>
              <a:t>They mainly investigate what people do.</a:t>
            </a:r>
          </a:p>
          <a:p>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739" name="Title 1"/>
          <p:cNvSpPr>
            <a:spLocks noGrp="1"/>
          </p:cNvSpPr>
          <p:nvPr>
            <p:ph type="title"/>
          </p:nvPr>
        </p:nvSpPr>
        <p:spPr/>
        <p:txBody>
          <a:bodyPr/>
          <a:p>
            <a:r>
              <a:rPr dirty="0" lang="en-US" err="1"/>
              <a:t>Ctied</a:t>
            </a:r>
            <a:r>
              <a:rPr dirty="0" lang="en-US"/>
              <a:t> </a:t>
            </a:r>
          </a:p>
        </p:txBody>
      </p:sp>
      <p:sp>
        <p:nvSpPr>
          <p:cNvPr id="1048740" name="Content Placeholder 2"/>
          <p:cNvSpPr>
            <a:spLocks noGrp="1"/>
          </p:cNvSpPr>
          <p:nvPr>
            <p:ph idx="1"/>
          </p:nvPr>
        </p:nvSpPr>
        <p:spPr/>
        <p:txBody>
          <a:bodyPr>
            <a:normAutofit fontScale="92500"/>
          </a:bodyPr>
          <a:p>
            <a:r>
              <a:rPr dirty="0" lang="en-US"/>
              <a:t>Data collection in survey design</a:t>
            </a:r>
          </a:p>
          <a:p>
            <a:pPr lvl="1"/>
            <a:r>
              <a:rPr dirty="0" lang="en-US">
                <a:cs typeface="Times New Roman" pitchFamily="18" charset="0"/>
              </a:rPr>
              <a:t>Questionnaires, which are mainly self-administered. </a:t>
            </a:r>
          </a:p>
          <a:p>
            <a:pPr lvl="1"/>
            <a:r>
              <a:rPr dirty="0" lang="en-US">
                <a:cs typeface="Times New Roman" pitchFamily="18" charset="0"/>
              </a:rPr>
              <a:t>Telephone interviews,.</a:t>
            </a:r>
          </a:p>
          <a:p>
            <a:pPr lvl="1"/>
            <a:r>
              <a:rPr dirty="0" lang="en-US">
                <a:cs typeface="Times New Roman" pitchFamily="18" charset="0"/>
              </a:rPr>
              <a:t>Personal interviews, also known as face-to-face interviews.</a:t>
            </a:r>
          </a:p>
          <a:p>
            <a:r>
              <a:rPr dirty="0" lang="en-US">
                <a:cs typeface="Times New Roman" pitchFamily="18" charset="0"/>
              </a:rPr>
              <a:t>Advantages.</a:t>
            </a:r>
          </a:p>
          <a:p>
            <a:pPr lvl="1"/>
            <a:r>
              <a:rPr dirty="0" lang="en-US">
                <a:cs typeface="Times New Roman" pitchFamily="18" charset="0"/>
              </a:rPr>
              <a:t>It is flexible and broad in scope</a:t>
            </a:r>
          </a:p>
          <a:p>
            <a:pPr lvl="1"/>
            <a:r>
              <a:rPr dirty="0" lang="en-US">
                <a:cs typeface="Times New Roman" pitchFamily="18" charset="0"/>
              </a:rPr>
              <a:t>It can be applied to many people</a:t>
            </a:r>
          </a:p>
          <a:p>
            <a:pPr lvl="1"/>
            <a:r>
              <a:rPr dirty="0" lang="en-US">
                <a:cs typeface="Times New Roman" pitchFamily="18" charset="0"/>
              </a:rPr>
              <a:t>It can focus on wide range of topics</a:t>
            </a:r>
          </a:p>
          <a:p>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741" name="Title 1"/>
          <p:cNvSpPr>
            <a:spLocks noGrp="1"/>
          </p:cNvSpPr>
          <p:nvPr>
            <p:ph type="title"/>
          </p:nvPr>
        </p:nvSpPr>
        <p:spPr/>
        <p:txBody>
          <a:bodyPr/>
          <a:p>
            <a:r>
              <a:rPr dirty="0" lang="en-US" err="1"/>
              <a:t>Ctied</a:t>
            </a:r>
            <a:r>
              <a:rPr dirty="0" lang="en-US"/>
              <a:t> </a:t>
            </a:r>
          </a:p>
        </p:txBody>
      </p:sp>
      <p:sp>
        <p:nvSpPr>
          <p:cNvPr id="1048742" name="Content Placeholder 2"/>
          <p:cNvSpPr>
            <a:spLocks noGrp="1"/>
          </p:cNvSpPr>
          <p:nvPr>
            <p:ph idx="1"/>
          </p:nvPr>
        </p:nvSpPr>
        <p:spPr/>
        <p:txBody>
          <a:bodyPr>
            <a:normAutofit/>
          </a:bodyPr>
          <a:p>
            <a:r>
              <a:rPr dirty="0" lang="en-US"/>
              <a:t>Disadvantages.</a:t>
            </a:r>
          </a:p>
          <a:p>
            <a:pPr lvl="1"/>
            <a:r>
              <a:rPr dirty="0" lang="en-US"/>
              <a:t>Information generated is often superficial as the survey rarely probes deeply. </a:t>
            </a:r>
          </a:p>
          <a:p>
            <a:pPr lvl="1"/>
            <a:r>
              <a:rPr dirty="0" lang="en-US"/>
              <a:t>Better suited for extensive rather than intensive analysis of a situation.</a:t>
            </a:r>
          </a:p>
          <a:p>
            <a:pPr lvl="1"/>
            <a:r>
              <a:rPr dirty="0" lang="en-US">
                <a:cs typeface="MV Boli" pitchFamily="2" charset="0"/>
              </a:rPr>
              <a:t>researcher designs the phenomenon and study but does not manipulate any variables nor do they make any efforts to determine the relationships between variables. </a:t>
            </a:r>
          </a:p>
          <a:p>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743" name="Title 1"/>
          <p:cNvSpPr>
            <a:spLocks noGrp="1"/>
          </p:cNvSpPr>
          <p:nvPr>
            <p:ph type="title"/>
          </p:nvPr>
        </p:nvSpPr>
        <p:spPr/>
        <p:txBody>
          <a:bodyPr/>
          <a:p>
            <a:r>
              <a:rPr dirty="0" lang="en-US" err="1"/>
              <a:t>Ctied</a:t>
            </a:r>
            <a:r>
              <a:rPr dirty="0" lang="en-US"/>
              <a:t> </a:t>
            </a:r>
          </a:p>
        </p:txBody>
      </p:sp>
      <p:sp>
        <p:nvSpPr>
          <p:cNvPr id="1048744" name="Content Placeholder 2"/>
          <p:cNvSpPr>
            <a:spLocks noGrp="1"/>
          </p:cNvSpPr>
          <p:nvPr>
            <p:ph idx="1"/>
          </p:nvPr>
        </p:nvSpPr>
        <p:spPr/>
        <p:txBody>
          <a:bodyPr/>
          <a:p>
            <a:r>
              <a:rPr dirty="0" lang="en-US"/>
              <a:t>Types </a:t>
            </a:r>
          </a:p>
          <a:p>
            <a:pPr lvl="1"/>
            <a:r>
              <a:rPr dirty="0" lang="en-US">
                <a:cs typeface="MV Boli" pitchFamily="2" charset="0"/>
              </a:rPr>
              <a:t>comparative descriptive survey</a:t>
            </a:r>
            <a:r>
              <a:rPr dirty="0" lang="en-US"/>
              <a:t> is designed to be a comparison between two or more groups to find out how they differ on some variables.</a:t>
            </a:r>
          </a:p>
          <a:p>
            <a:pPr lvl="1"/>
            <a:r>
              <a:rPr dirty="0" lang="en-US">
                <a:cs typeface="MV Boli" pitchFamily="2" charset="0"/>
              </a:rPr>
              <a:t>correlation survey,</a:t>
            </a:r>
            <a:r>
              <a:rPr dirty="0" lang="en-US"/>
              <a:t> the researcher attempts to determine and describe what relationship exists between variables.</a:t>
            </a:r>
          </a:p>
          <a:p>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745" name="Title 1"/>
          <p:cNvSpPr>
            <a:spLocks noGrp="1"/>
          </p:cNvSpPr>
          <p:nvPr>
            <p:ph type="title"/>
          </p:nvPr>
        </p:nvSpPr>
        <p:spPr/>
        <p:txBody>
          <a:bodyPr>
            <a:normAutofit fontScale="90000"/>
          </a:bodyPr>
          <a:p>
            <a:r>
              <a:rPr dirty="0" lang="en-US"/>
              <a:t>Descriptive or Explorative Research Design </a:t>
            </a:r>
          </a:p>
        </p:txBody>
      </p:sp>
      <p:sp>
        <p:nvSpPr>
          <p:cNvPr id="1048746" name="Content Placeholder 2"/>
          <p:cNvSpPr>
            <a:spLocks noGrp="1"/>
          </p:cNvSpPr>
          <p:nvPr>
            <p:ph idx="1"/>
          </p:nvPr>
        </p:nvSpPr>
        <p:spPr/>
        <p:txBody>
          <a:bodyPr/>
          <a:p>
            <a:r>
              <a:rPr dirty="0" lang="en-US"/>
              <a:t>The systematic collection and presentation of data to give clear picture of a particular situation. </a:t>
            </a:r>
          </a:p>
          <a:p>
            <a:r>
              <a:rPr dirty="0" lang="en-US"/>
              <a:t>Aims to discover and describe new facts about a situation, people, activities, or events.</a:t>
            </a:r>
          </a:p>
          <a:p>
            <a:r>
              <a:rPr dirty="0" lang="en-US"/>
              <a:t>Its main purposes include observing, describing, documenting and classifying all aspects of a situation as it naturally occurs.</a:t>
            </a:r>
          </a:p>
          <a:p>
            <a:endParaRPr dirty="0" lang="en-US"/>
          </a:p>
          <a:p>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747" name="Title 1"/>
          <p:cNvSpPr>
            <a:spLocks noGrp="1"/>
          </p:cNvSpPr>
          <p:nvPr>
            <p:ph type="title"/>
          </p:nvPr>
        </p:nvSpPr>
        <p:spPr/>
        <p:txBody>
          <a:bodyPr/>
          <a:p>
            <a:r>
              <a:rPr dirty="0" lang="en-US" err="1"/>
              <a:t>Ctied</a:t>
            </a:r>
            <a:r>
              <a:rPr dirty="0" lang="en-US"/>
              <a:t> </a:t>
            </a:r>
          </a:p>
        </p:txBody>
      </p:sp>
      <p:sp>
        <p:nvSpPr>
          <p:cNvPr id="1048748" name="Content Placeholder 2"/>
          <p:cNvSpPr>
            <a:spLocks noGrp="1"/>
          </p:cNvSpPr>
          <p:nvPr>
            <p:ph idx="1"/>
          </p:nvPr>
        </p:nvSpPr>
        <p:spPr/>
        <p:txBody>
          <a:bodyPr>
            <a:normAutofit/>
          </a:bodyPr>
          <a:p>
            <a:r>
              <a:rPr dirty="0" lang="en-US">
                <a:cs typeface="MV Boli" pitchFamily="2" charset="0"/>
              </a:rPr>
              <a:t>Designed to gain more information about characteristics within a particular field of study as it naturally happens. </a:t>
            </a:r>
          </a:p>
          <a:p>
            <a:r>
              <a:rPr dirty="0" lang="en-US">
                <a:cs typeface="MV Boli" pitchFamily="2" charset="0"/>
              </a:rPr>
              <a:t>May be used for developing a theory, identifying problems within the current practice, justifying current practices or making judgments determining what others in similar situations are doing. </a:t>
            </a:r>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49" name="Title 1"/>
          <p:cNvSpPr>
            <a:spLocks noGrp="1"/>
          </p:cNvSpPr>
          <p:nvPr>
            <p:ph type="title"/>
          </p:nvPr>
        </p:nvSpPr>
        <p:spPr/>
        <p:txBody>
          <a:bodyPr/>
          <a:p>
            <a:r>
              <a:rPr dirty="0" lang="en-US" err="1"/>
              <a:t>Ctied</a:t>
            </a:r>
            <a:r>
              <a:rPr dirty="0" lang="en-US"/>
              <a:t> </a:t>
            </a:r>
          </a:p>
        </p:txBody>
      </p:sp>
      <p:sp>
        <p:nvSpPr>
          <p:cNvPr id="1048750" name="Content Placeholder 2"/>
          <p:cNvSpPr>
            <a:spLocks noGrp="1"/>
          </p:cNvSpPr>
          <p:nvPr>
            <p:ph idx="1"/>
          </p:nvPr>
        </p:nvSpPr>
        <p:spPr/>
        <p:txBody>
          <a:bodyPr/>
          <a:p>
            <a:r>
              <a:rPr dirty="0" lang="en-US"/>
              <a:t>No manipulation of variables is involved as opposed to experimental design.</a:t>
            </a:r>
          </a:p>
          <a:p>
            <a:r>
              <a:rPr dirty="0" lang="en-US"/>
              <a:t>No dependent or independent variables are used within a descriptive study design because no attempt is made to establish causality. </a:t>
            </a:r>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592" name="Title 1"/>
          <p:cNvSpPr>
            <a:spLocks noGrp="1"/>
          </p:cNvSpPr>
          <p:nvPr>
            <p:ph type="title"/>
          </p:nvPr>
        </p:nvSpPr>
        <p:spPr/>
        <p:txBody>
          <a:bodyPr/>
          <a:p>
            <a:r>
              <a:rPr dirty="0" lang="en-US"/>
              <a:t>CLASSIFICATION OF RESEARCH</a:t>
            </a:r>
          </a:p>
        </p:txBody>
      </p:sp>
      <p:sp>
        <p:nvSpPr>
          <p:cNvPr id="1048593" name="Content Placeholder 2"/>
          <p:cNvSpPr>
            <a:spLocks noGrp="1"/>
          </p:cNvSpPr>
          <p:nvPr>
            <p:ph idx="1"/>
          </p:nvPr>
        </p:nvSpPr>
        <p:spPr/>
        <p:txBody>
          <a:bodyPr/>
          <a:p>
            <a:r>
              <a:rPr dirty="0" lang="en-US"/>
              <a:t>Can be broadly classified as:</a:t>
            </a:r>
          </a:p>
          <a:p>
            <a:pPr lvl="1"/>
            <a:r>
              <a:rPr dirty="0" lang="en-US"/>
              <a:t>Qualitative research</a:t>
            </a:r>
          </a:p>
          <a:p>
            <a:pPr lvl="1"/>
            <a:r>
              <a:rPr dirty="0" lang="en-US"/>
              <a:t>Quantitative research</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51" name="Title 1"/>
          <p:cNvSpPr>
            <a:spLocks noGrp="1"/>
          </p:cNvSpPr>
          <p:nvPr>
            <p:ph type="title"/>
          </p:nvPr>
        </p:nvSpPr>
        <p:spPr/>
        <p:txBody>
          <a:bodyPr/>
          <a:p>
            <a:r>
              <a:rPr dirty="0" lang="en-US" err="1"/>
              <a:t>Ctied</a:t>
            </a:r>
            <a:r>
              <a:rPr dirty="0" lang="en-US"/>
              <a:t> </a:t>
            </a:r>
          </a:p>
        </p:txBody>
      </p:sp>
      <p:sp>
        <p:nvSpPr>
          <p:cNvPr id="1048752" name="Content Placeholder 2"/>
          <p:cNvSpPr>
            <a:spLocks noGrp="1"/>
          </p:cNvSpPr>
          <p:nvPr>
            <p:ph idx="1"/>
          </p:nvPr>
        </p:nvSpPr>
        <p:spPr/>
        <p:txBody>
          <a:bodyPr>
            <a:normAutofit/>
          </a:bodyPr>
          <a:p>
            <a:r>
              <a:rPr dirty="0" lang="en-US"/>
              <a:t>Advantages.</a:t>
            </a:r>
          </a:p>
          <a:p>
            <a:pPr lvl="1"/>
            <a:r>
              <a:rPr dirty="0" lang="en-US"/>
              <a:t>Lower costs </a:t>
            </a:r>
          </a:p>
          <a:p>
            <a:pPr lvl="1"/>
            <a:r>
              <a:rPr dirty="0" lang="en-US"/>
              <a:t>Relatively easy to implement </a:t>
            </a:r>
          </a:p>
          <a:p>
            <a:pPr lvl="1"/>
            <a:r>
              <a:rPr dirty="0" lang="en-US"/>
              <a:t>Ability to yield results in a fairly short period</a:t>
            </a:r>
          </a:p>
          <a:p>
            <a:pPr lvl="1"/>
            <a:r>
              <a:rPr dirty="0" lang="en-US"/>
              <a:t>Results are relatively straightforward to </a:t>
            </a:r>
            <a:r>
              <a:rPr dirty="0" lang="en-US" err="1"/>
              <a:t>analyse</a:t>
            </a:r>
            <a:r>
              <a:rPr dirty="0" lang="en-US"/>
              <a:t> and communicate to an audience.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53" name="Title 1"/>
          <p:cNvSpPr>
            <a:spLocks noGrp="1"/>
          </p:cNvSpPr>
          <p:nvPr>
            <p:ph type="title"/>
          </p:nvPr>
        </p:nvSpPr>
        <p:spPr/>
        <p:txBody>
          <a:bodyPr/>
          <a:p>
            <a:endParaRPr lang="en-US"/>
          </a:p>
        </p:txBody>
      </p:sp>
      <p:sp>
        <p:nvSpPr>
          <p:cNvPr id="1048754" name="Content Placeholder 2"/>
          <p:cNvSpPr>
            <a:spLocks noGrp="1"/>
          </p:cNvSpPr>
          <p:nvPr>
            <p:ph idx="1"/>
          </p:nvPr>
        </p:nvSpPr>
        <p:spPr/>
        <p:txBody>
          <a:bodyPr/>
          <a:p>
            <a:r>
              <a:rPr dirty="0" lang="en-US"/>
              <a:t>Disadvantages.</a:t>
            </a:r>
          </a:p>
          <a:p>
            <a:pPr lvl="1"/>
            <a:r>
              <a:rPr dirty="0" lang="en-US"/>
              <a:t>Does not answer questions of causal-effect relationship nature</a:t>
            </a:r>
          </a:p>
          <a:p>
            <a:pPr lvl="1"/>
            <a:r>
              <a:rPr dirty="0" lang="en-US"/>
              <a:t>Expensive when complex data collection techniques are used</a:t>
            </a:r>
          </a:p>
          <a:p>
            <a:pPr lvl="1"/>
            <a:r>
              <a:rPr dirty="0" lang="en-US"/>
              <a:t>May not consider variables in depth</a:t>
            </a:r>
          </a:p>
          <a:p>
            <a:pPr lvl="1"/>
            <a:r>
              <a:rPr dirty="0" lang="en-US" err="1"/>
              <a:t>Generalizability</a:t>
            </a:r>
            <a:r>
              <a:rPr dirty="0" lang="en-US"/>
              <a:t> of the findings may not be achieved</a:t>
            </a:r>
          </a:p>
          <a:p>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55" name="Title 1"/>
          <p:cNvSpPr>
            <a:spLocks noGrp="1"/>
          </p:cNvSpPr>
          <p:nvPr>
            <p:ph type="title"/>
          </p:nvPr>
        </p:nvSpPr>
        <p:spPr/>
        <p:txBody>
          <a:bodyPr>
            <a:normAutofit/>
          </a:bodyPr>
          <a:p>
            <a:r>
              <a:rPr dirty="0" lang="en-US"/>
              <a:t>Case Study Research Design</a:t>
            </a:r>
          </a:p>
        </p:txBody>
      </p:sp>
      <p:sp>
        <p:nvSpPr>
          <p:cNvPr id="1048756" name="Content Placeholder 2"/>
          <p:cNvSpPr>
            <a:spLocks noGrp="1"/>
          </p:cNvSpPr>
          <p:nvPr>
            <p:ph idx="1"/>
          </p:nvPr>
        </p:nvSpPr>
        <p:spPr/>
        <p:txBody>
          <a:bodyPr>
            <a:normAutofit fontScale="92500" lnSpcReduction="10000"/>
          </a:bodyPr>
          <a:p>
            <a:r>
              <a:rPr dirty="0" lang="en-US"/>
              <a:t>An in depth study of one individual, a group of individuals or an institution</a:t>
            </a:r>
          </a:p>
          <a:p>
            <a:r>
              <a:rPr dirty="0" lang="en-US"/>
              <a:t>Is a detailed account of a particular experience event or situation. It is meant to provide a description of people’s thoughts, feelings </a:t>
            </a:r>
            <a:br>
              <a:rPr dirty="0" lang="en-US"/>
            </a:br>
            <a:r>
              <a:rPr dirty="0" lang="en-US"/>
              <a:t>and perceptions.</a:t>
            </a:r>
          </a:p>
          <a:p>
            <a:r>
              <a:rPr dirty="0" lang="en-US"/>
              <a:t>Does not aim at providing a causal relationship, neither does it attempt to test a hypothesis. </a:t>
            </a:r>
          </a:p>
          <a:p>
            <a:r>
              <a:rPr dirty="0" lang="en-US"/>
              <a:t>Describe the characteristics of one or a limited number of cases extensively</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57" name="Title 1"/>
          <p:cNvSpPr>
            <a:spLocks noGrp="1"/>
          </p:cNvSpPr>
          <p:nvPr>
            <p:ph type="title"/>
          </p:nvPr>
        </p:nvSpPr>
        <p:spPr/>
        <p:txBody>
          <a:bodyPr/>
          <a:p>
            <a:r>
              <a:rPr dirty="0" lang="en-US" err="1"/>
              <a:t>Ctied</a:t>
            </a:r>
            <a:r>
              <a:rPr dirty="0" lang="en-US"/>
              <a:t> </a:t>
            </a:r>
          </a:p>
        </p:txBody>
      </p:sp>
      <p:sp>
        <p:nvSpPr>
          <p:cNvPr id="1048758" name="Content Placeholder 2"/>
          <p:cNvSpPr>
            <a:spLocks noGrp="1"/>
          </p:cNvSpPr>
          <p:nvPr>
            <p:ph idx="1"/>
          </p:nvPr>
        </p:nvSpPr>
        <p:spPr/>
        <p:txBody>
          <a:bodyPr/>
          <a:p>
            <a:r>
              <a:rPr dirty="0" lang="en-US">
                <a:cs typeface="MV Boli" pitchFamily="2" charset="0"/>
              </a:rPr>
              <a:t>Limitations.</a:t>
            </a:r>
          </a:p>
          <a:p>
            <a:pPr lvl="1"/>
            <a:r>
              <a:rPr dirty="0" lang="en-US">
                <a:cs typeface="MV Boli" pitchFamily="2" charset="0"/>
              </a:rPr>
              <a:t>They require plenty of time.</a:t>
            </a:r>
          </a:p>
          <a:p>
            <a:pPr lvl="1"/>
            <a:r>
              <a:rPr dirty="0" lang="en-US">
                <a:cs typeface="MV Boli" pitchFamily="2" charset="0"/>
              </a:rPr>
              <a:t>They are costly.</a:t>
            </a:r>
          </a:p>
          <a:p>
            <a:pPr lvl="1"/>
            <a:r>
              <a:rPr dirty="0" lang="en-US">
                <a:cs typeface="MV Boli" pitchFamily="2" charset="0"/>
              </a:rPr>
              <a:t>Have high possibility of subject drop out.</a:t>
            </a:r>
          </a:p>
          <a:p>
            <a:pPr lvl="1"/>
            <a:r>
              <a:rPr dirty="0" lang="en-US">
                <a:cs typeface="MV Boli" pitchFamily="2" charset="0"/>
              </a:rPr>
              <a:t>Data analysis also calls for skills and experience, particularly if the study is carried over a long period of time</a:t>
            </a:r>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759" name="Title 1"/>
          <p:cNvSpPr>
            <a:spLocks noGrp="1"/>
          </p:cNvSpPr>
          <p:nvPr>
            <p:ph type="title"/>
          </p:nvPr>
        </p:nvSpPr>
        <p:spPr/>
        <p:txBody>
          <a:bodyPr/>
          <a:p>
            <a:r>
              <a:rPr dirty="0" lang="en-US" err="1"/>
              <a:t>Ctied</a:t>
            </a:r>
            <a:r>
              <a:rPr dirty="0" lang="en-US"/>
              <a:t> </a:t>
            </a:r>
          </a:p>
        </p:txBody>
      </p:sp>
      <p:sp>
        <p:nvSpPr>
          <p:cNvPr id="1048760" name="Content Placeholder 2"/>
          <p:cNvSpPr>
            <a:spLocks noGrp="1"/>
          </p:cNvSpPr>
          <p:nvPr>
            <p:ph idx="1"/>
          </p:nvPr>
        </p:nvSpPr>
        <p:spPr/>
        <p:txBody>
          <a:bodyPr>
            <a:normAutofit/>
          </a:bodyPr>
          <a:p>
            <a:r>
              <a:rPr dirty="0" lang="en-US"/>
              <a:t>Used when:</a:t>
            </a:r>
          </a:p>
          <a:p>
            <a:pPr lvl="1"/>
            <a:r>
              <a:rPr dirty="0" lang="en-US"/>
              <a:t>There is a need to demonstrate the effectiveness of a specific therapeutic technique.</a:t>
            </a:r>
          </a:p>
          <a:p>
            <a:pPr lvl="1"/>
            <a:r>
              <a:rPr dirty="0" lang="en-US"/>
              <a:t>Generating and testing hypotheses.</a:t>
            </a:r>
          </a:p>
          <a:p>
            <a:pPr lvl="1"/>
            <a:r>
              <a:rPr dirty="0" lang="en-US"/>
              <a:t>There is need to generate knowledge on a particular issue or situation that has not been adequately researched on.</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761" name="Title 1"/>
          <p:cNvSpPr>
            <a:spLocks noGrp="1"/>
          </p:cNvSpPr>
          <p:nvPr>
            <p:ph type="title"/>
          </p:nvPr>
        </p:nvSpPr>
        <p:spPr/>
        <p:txBody>
          <a:bodyPr/>
          <a:p>
            <a:r>
              <a:rPr dirty="0" lang="en-US"/>
              <a:t>SAMPLING</a:t>
            </a:r>
          </a:p>
        </p:txBody>
      </p:sp>
      <p:sp>
        <p:nvSpPr>
          <p:cNvPr id="1048762" name="Content Placeholder 2"/>
          <p:cNvSpPr>
            <a:spLocks noGrp="1"/>
          </p:cNvSpPr>
          <p:nvPr>
            <p:ph idx="1"/>
          </p:nvPr>
        </p:nvSpPr>
        <p:spPr/>
        <p:txBody>
          <a:bodyPr>
            <a:normAutofit/>
          </a:bodyPr>
          <a:p>
            <a:r>
              <a:rPr dirty="0" lang="en-US"/>
              <a:t>Process of selecting a number of individuals for a study in such a way  that the individuals selected represent the large group</a:t>
            </a:r>
          </a:p>
          <a:p>
            <a:r>
              <a:rPr dirty="0" lang="en-US"/>
              <a:t>pertains to the identification of the study subjects from the general population a researcher is interested in. It is the process of selecting representative units of a population for study in research.</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63" name="Title 1"/>
          <p:cNvSpPr>
            <a:spLocks noGrp="1"/>
          </p:cNvSpPr>
          <p:nvPr>
            <p:ph type="title"/>
          </p:nvPr>
        </p:nvSpPr>
        <p:spPr/>
        <p:txBody>
          <a:bodyPr/>
          <a:p>
            <a:r>
              <a:rPr dirty="0" lang="en-US" err="1"/>
              <a:t>Ctied</a:t>
            </a:r>
            <a:r>
              <a:rPr dirty="0" lang="en-US"/>
              <a:t> </a:t>
            </a:r>
          </a:p>
        </p:txBody>
      </p:sp>
      <p:sp>
        <p:nvSpPr>
          <p:cNvPr id="1048764" name="Content Placeholder 2"/>
          <p:cNvSpPr>
            <a:spLocks noGrp="1"/>
          </p:cNvSpPr>
          <p:nvPr>
            <p:ph idx="1"/>
          </p:nvPr>
        </p:nvSpPr>
        <p:spPr/>
        <p:txBody>
          <a:bodyPr>
            <a:normAutofit lnSpcReduction="10000"/>
          </a:bodyPr>
          <a:p>
            <a:r>
              <a:rPr dirty="0" lang="en-US"/>
              <a:t>The process of selecting a subset of a population in order to obtain information regarding a phenomenon in a way it represents the entire population </a:t>
            </a:r>
          </a:p>
          <a:p>
            <a:r>
              <a:rPr dirty="0" lang="en-US"/>
              <a:t>The type of sampling method a researcher uses will depend mainly on the type of research one intends to undertake, the methodology to be applied and the time available for the tasks</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65" name="Title 1"/>
          <p:cNvSpPr>
            <a:spLocks noGrp="1"/>
          </p:cNvSpPr>
          <p:nvPr>
            <p:ph type="title"/>
          </p:nvPr>
        </p:nvSpPr>
        <p:spPr/>
        <p:txBody>
          <a:bodyPr/>
          <a:p>
            <a:r>
              <a:rPr dirty="0" lang="en-US" err="1"/>
              <a:t>Ctied</a:t>
            </a:r>
            <a:r>
              <a:rPr dirty="0" lang="en-US"/>
              <a:t> </a:t>
            </a:r>
          </a:p>
        </p:txBody>
      </p:sp>
      <p:sp>
        <p:nvSpPr>
          <p:cNvPr id="1048766" name="Content Placeholder 2"/>
          <p:cNvSpPr>
            <a:spLocks noGrp="1"/>
          </p:cNvSpPr>
          <p:nvPr>
            <p:ph idx="1"/>
          </p:nvPr>
        </p:nvSpPr>
        <p:spPr/>
        <p:txBody>
          <a:bodyPr>
            <a:normAutofit fontScale="85000" lnSpcReduction="10000"/>
          </a:bodyPr>
          <a:p>
            <a:r>
              <a:rPr dirty="0" lang="en-US"/>
              <a:t>Population: </a:t>
            </a:r>
          </a:p>
          <a:p>
            <a:pPr lvl="1"/>
            <a:r>
              <a:rPr dirty="0" lang="en-US"/>
              <a:t>the entire group of persons or set of objects and events the researcher wants to study.</a:t>
            </a:r>
          </a:p>
          <a:p>
            <a:pPr lvl="1"/>
            <a:r>
              <a:rPr dirty="0" lang="en-US"/>
              <a:t>also referred to as all the possible entities or individuals that have the characteristic(s) of interest to the study.</a:t>
            </a:r>
          </a:p>
          <a:p>
            <a:pPr lvl="1"/>
            <a:r>
              <a:rPr dirty="0" lang="en-US"/>
              <a:t>Total category of subjects that meets the criteria for study established by the researcher.</a:t>
            </a:r>
          </a:p>
          <a:p>
            <a:pPr lvl="1"/>
            <a:r>
              <a:rPr dirty="0" lang="en-US"/>
              <a:t>Posses all the characteristics the researcher is interested in.</a:t>
            </a:r>
          </a:p>
          <a:p>
            <a:pPr lvl="1"/>
            <a:r>
              <a:rPr dirty="0" lang="en-US"/>
              <a:t>The greater the  diversity and differences that exist in the population, the larger the researcher’s sample size should be.</a:t>
            </a:r>
          </a:p>
          <a:p>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67" name="Title 1"/>
          <p:cNvSpPr>
            <a:spLocks noGrp="1"/>
          </p:cNvSpPr>
          <p:nvPr>
            <p:ph type="title"/>
          </p:nvPr>
        </p:nvSpPr>
        <p:spPr/>
        <p:txBody>
          <a:bodyPr/>
          <a:p>
            <a:r>
              <a:rPr dirty="0" lang="en-US" err="1"/>
              <a:t>Ctied</a:t>
            </a:r>
            <a:r>
              <a:rPr dirty="0" lang="en-US"/>
              <a:t> </a:t>
            </a:r>
          </a:p>
        </p:txBody>
      </p:sp>
      <p:sp>
        <p:nvSpPr>
          <p:cNvPr id="1048768" name="Content Placeholder 2"/>
          <p:cNvSpPr>
            <a:spLocks noGrp="1"/>
          </p:cNvSpPr>
          <p:nvPr>
            <p:ph idx="1"/>
          </p:nvPr>
        </p:nvSpPr>
        <p:spPr/>
        <p:txBody>
          <a:bodyPr>
            <a:normAutofit/>
          </a:bodyPr>
          <a:p>
            <a:r>
              <a:rPr dirty="0" lang="en-US"/>
              <a:t>Its of two types:</a:t>
            </a:r>
          </a:p>
          <a:p>
            <a:pPr lvl="1"/>
            <a:r>
              <a:rPr dirty="0" lang="en-US"/>
              <a:t>The target population: population that the researcher  wishes to study . The  population about which the researcher wishes to make a generalization.</a:t>
            </a:r>
          </a:p>
          <a:p>
            <a:pPr lvl="1"/>
            <a:r>
              <a:rPr dirty="0" lang="en-US"/>
              <a:t>The accessible population refers  to  the aggregate cases which conform to the designated criteria and to which accessible the researcher as a pool for the study.</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69" name="Title 1"/>
          <p:cNvSpPr>
            <a:spLocks noGrp="1"/>
          </p:cNvSpPr>
          <p:nvPr>
            <p:ph type="title"/>
          </p:nvPr>
        </p:nvSpPr>
        <p:spPr/>
        <p:txBody>
          <a:bodyPr/>
          <a:p>
            <a:r>
              <a:rPr dirty="0" lang="en-US" err="1"/>
              <a:t>Ctied</a:t>
            </a:r>
            <a:r>
              <a:rPr dirty="0" lang="en-US"/>
              <a:t> </a:t>
            </a:r>
          </a:p>
        </p:txBody>
      </p:sp>
      <p:sp>
        <p:nvSpPr>
          <p:cNvPr id="1048770" name="Content Placeholder 2"/>
          <p:cNvSpPr>
            <a:spLocks noGrp="1"/>
          </p:cNvSpPr>
          <p:nvPr>
            <p:ph idx="1"/>
          </p:nvPr>
        </p:nvSpPr>
        <p:spPr/>
        <p:txBody>
          <a:bodyPr>
            <a:normAutofit fontScale="85000" lnSpcReduction="20000"/>
          </a:bodyPr>
          <a:p>
            <a:r>
              <a:rPr dirty="0" lang="en-US"/>
              <a:t>Sample:</a:t>
            </a:r>
          </a:p>
          <a:p>
            <a:pPr lvl="1"/>
            <a:r>
              <a:rPr dirty="0" lang="en-US"/>
              <a:t>A group of people, or records or a number of observations from a larger population.</a:t>
            </a:r>
          </a:p>
          <a:p>
            <a:pPr lvl="1"/>
            <a:r>
              <a:rPr dirty="0" lang="en-US"/>
              <a:t> It is a representative group of individuals selected form a population.</a:t>
            </a:r>
          </a:p>
          <a:p>
            <a:r>
              <a:rPr dirty="0" lang="en-US">
                <a:cs typeface="MV Boli" pitchFamily="2" charset="0"/>
              </a:rPr>
              <a:t>Sampling frame: </a:t>
            </a:r>
          </a:p>
          <a:p>
            <a:pPr lvl="1"/>
            <a:r>
              <a:rPr dirty="0" lang="en-US">
                <a:cs typeface="MV Boli" pitchFamily="2" charset="0"/>
              </a:rPr>
              <a:t>comprehensive list of all the sampling elements in the target population.</a:t>
            </a:r>
          </a:p>
          <a:p>
            <a:r>
              <a:rPr dirty="0" lang="en-US">
                <a:cs typeface="MV Boli" pitchFamily="2" charset="0"/>
              </a:rPr>
              <a:t>Representative sample: </a:t>
            </a:r>
          </a:p>
          <a:p>
            <a:pPr lvl="1"/>
            <a:r>
              <a:rPr dirty="0" lang="en-US">
                <a:cs typeface="MV Boli" pitchFamily="2" charset="0"/>
              </a:rPr>
              <a:t>sample resembles the population from which it is drawn in all aspects. It should possess all the variables a researcher is interested in</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596" name="Title 1"/>
          <p:cNvSpPr>
            <a:spLocks noGrp="1"/>
          </p:cNvSpPr>
          <p:nvPr>
            <p:ph type="title"/>
          </p:nvPr>
        </p:nvSpPr>
        <p:spPr/>
        <p:txBody>
          <a:bodyPr/>
          <a:p>
            <a:r>
              <a:rPr dirty="0" lang="en-US"/>
              <a:t>Qualitative   approaches</a:t>
            </a:r>
          </a:p>
        </p:txBody>
      </p:sp>
      <p:sp>
        <p:nvSpPr>
          <p:cNvPr id="1048597" name="Content Placeholder 2"/>
          <p:cNvSpPr>
            <a:spLocks noGrp="1"/>
          </p:cNvSpPr>
          <p:nvPr>
            <p:ph idx="1"/>
          </p:nvPr>
        </p:nvSpPr>
        <p:spPr/>
        <p:txBody>
          <a:bodyPr>
            <a:normAutofit fontScale="96875" lnSpcReduction="10000"/>
          </a:bodyPr>
          <a:p>
            <a:r>
              <a:rPr dirty="0" lang="en-US"/>
              <a:t>a systematic, subjective approach used to describe life experiences and give them meaning.</a:t>
            </a:r>
          </a:p>
          <a:p>
            <a:r>
              <a:rPr dirty="0" lang="en-US"/>
              <a:t>Focuses  on the whole issue under investigation.</a:t>
            </a:r>
          </a:p>
          <a:p>
            <a:r>
              <a:rPr dirty="0" lang="en-US"/>
              <a:t>the data collected is in the form of words rather than numbers. The data collected  is then grouped into categories, themes and patterns (</a:t>
            </a:r>
            <a:r>
              <a:rPr dirty="0" lang="en-US" err="1"/>
              <a:t>Maalim</a:t>
            </a:r>
            <a:r>
              <a:rPr dirty="0" lang="en-US"/>
              <a:t>, 1999).</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71" name="Title 1"/>
          <p:cNvSpPr>
            <a:spLocks noGrp="1"/>
          </p:cNvSpPr>
          <p:nvPr>
            <p:ph type="title"/>
          </p:nvPr>
        </p:nvSpPr>
        <p:spPr/>
        <p:txBody>
          <a:bodyPr/>
          <a:p>
            <a:r>
              <a:rPr dirty="0" lang="en-US" err="1"/>
              <a:t>Ctied</a:t>
            </a:r>
            <a:r>
              <a:rPr dirty="0" lang="en-US"/>
              <a:t> </a:t>
            </a:r>
          </a:p>
        </p:txBody>
      </p:sp>
      <p:sp>
        <p:nvSpPr>
          <p:cNvPr id="1048772" name="Content Placeholder 2"/>
          <p:cNvSpPr>
            <a:spLocks noGrp="1"/>
          </p:cNvSpPr>
          <p:nvPr>
            <p:ph idx="1"/>
          </p:nvPr>
        </p:nvSpPr>
        <p:spPr/>
        <p:txBody>
          <a:bodyPr>
            <a:normAutofit/>
          </a:bodyPr>
          <a:p>
            <a:r>
              <a:rPr dirty="0" lang="en-US">
                <a:cs typeface="MV Boli" pitchFamily="2" charset="0"/>
              </a:rPr>
              <a:t>Sampling bias: </a:t>
            </a:r>
          </a:p>
          <a:p>
            <a:pPr lvl="1"/>
            <a:r>
              <a:rPr dirty="0" lang="en-US">
                <a:cs typeface="MV Boli" pitchFamily="2" charset="0"/>
              </a:rPr>
              <a:t>Occurs when the researcher has not carefully selected the samples that are expected to represent the general target population.</a:t>
            </a:r>
          </a:p>
          <a:p>
            <a:pPr lvl="1"/>
            <a:r>
              <a:rPr dirty="0" lang="en-US">
                <a:cs typeface="MV Boli" pitchFamily="2" charset="0"/>
              </a:rPr>
              <a:t>It could arise from the data collection process, </a:t>
            </a:r>
            <a:r>
              <a:rPr dirty="0" lang="en-US" err="1">
                <a:cs typeface="MV Boli" pitchFamily="2" charset="0"/>
              </a:rPr>
              <a:t>E.g</a:t>
            </a:r>
            <a:r>
              <a:rPr dirty="0" lang="en-US">
                <a:cs typeface="MV Boli" pitchFamily="2" charset="0"/>
              </a:rPr>
              <a:t>, what time of the day the data was collected, languages of communication or how the data was collected.</a:t>
            </a:r>
          </a:p>
          <a:p>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73" name="Title 1"/>
          <p:cNvSpPr>
            <a:spLocks noGrp="1"/>
          </p:cNvSpPr>
          <p:nvPr>
            <p:ph type="title"/>
          </p:nvPr>
        </p:nvSpPr>
        <p:spPr/>
        <p:txBody>
          <a:bodyPr/>
          <a:p>
            <a:r>
              <a:rPr dirty="0" lang="en-US" err="1"/>
              <a:t>Ctied</a:t>
            </a:r>
            <a:r>
              <a:rPr dirty="0" lang="en-US"/>
              <a:t> </a:t>
            </a:r>
          </a:p>
        </p:txBody>
      </p:sp>
      <p:sp>
        <p:nvSpPr>
          <p:cNvPr id="1048774" name="Content Placeholder 2"/>
          <p:cNvSpPr>
            <a:spLocks noGrp="1"/>
          </p:cNvSpPr>
          <p:nvPr>
            <p:ph idx="1"/>
          </p:nvPr>
        </p:nvSpPr>
        <p:spPr/>
        <p:txBody>
          <a:bodyPr>
            <a:normAutofit/>
          </a:bodyPr>
          <a:p>
            <a:r>
              <a:rPr dirty="0" lang="en-US"/>
              <a:t>Sampling error : </a:t>
            </a:r>
          </a:p>
          <a:p>
            <a:pPr lvl="1"/>
            <a:r>
              <a:rPr dirty="0" lang="en-US"/>
              <a:t>The difference between population parameters (for example, the average age of the population) and the sample statistics (for example, the average age of the sample group).</a:t>
            </a:r>
          </a:p>
          <a:p>
            <a:pPr lvl="1"/>
            <a:r>
              <a:rPr dirty="0" lang="en-US"/>
              <a:t>It is the degree of deviation of the sample from the population from which it was drawn</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775" name="Title 1"/>
          <p:cNvSpPr>
            <a:spLocks noGrp="1"/>
          </p:cNvSpPr>
          <p:nvPr>
            <p:ph type="title"/>
          </p:nvPr>
        </p:nvSpPr>
        <p:spPr/>
        <p:txBody>
          <a:bodyPr/>
          <a:p>
            <a:r>
              <a:rPr dirty="0" lang="en-US" err="1"/>
              <a:t>Ctied</a:t>
            </a:r>
            <a:r>
              <a:rPr dirty="0" lang="en-US"/>
              <a:t> </a:t>
            </a:r>
          </a:p>
        </p:txBody>
      </p:sp>
      <p:sp>
        <p:nvSpPr>
          <p:cNvPr id="1048776" name="Content Placeholder 2"/>
          <p:cNvSpPr>
            <a:spLocks noGrp="1"/>
          </p:cNvSpPr>
          <p:nvPr>
            <p:ph idx="1"/>
          </p:nvPr>
        </p:nvSpPr>
        <p:spPr/>
        <p:txBody>
          <a:bodyPr>
            <a:normAutofit fontScale="85000" lnSpcReduction="20000"/>
          </a:bodyPr>
          <a:p>
            <a:r>
              <a:rPr dirty="0" lang="en-US"/>
              <a:t>Advantages of sampling:</a:t>
            </a:r>
          </a:p>
          <a:p>
            <a:pPr lvl="1"/>
            <a:r>
              <a:rPr dirty="0" lang="en-US"/>
              <a:t>Economy in expenditure.</a:t>
            </a:r>
          </a:p>
          <a:p>
            <a:pPr lvl="1"/>
            <a:r>
              <a:rPr dirty="0" lang="en-US"/>
              <a:t>Economy in time.</a:t>
            </a:r>
          </a:p>
          <a:p>
            <a:pPr lvl="1"/>
            <a:r>
              <a:rPr dirty="0" lang="en-US"/>
              <a:t>Greater degree of accuracy.</a:t>
            </a:r>
          </a:p>
          <a:p>
            <a:pPr lvl="1"/>
            <a:r>
              <a:rPr dirty="0" lang="en-US"/>
              <a:t>Intensive and exhaustive data.</a:t>
            </a:r>
          </a:p>
          <a:p>
            <a:pPr lvl="1"/>
            <a:r>
              <a:rPr dirty="0" lang="en-US"/>
              <a:t>Better rapport.</a:t>
            </a:r>
          </a:p>
          <a:p>
            <a:r>
              <a:rPr dirty="0" lang="en-US"/>
              <a:t>Disadvantages of sampling</a:t>
            </a:r>
          </a:p>
          <a:p>
            <a:pPr lvl="1"/>
            <a:r>
              <a:rPr dirty="0" lang="en-US"/>
              <a:t>Increased chances of bias.</a:t>
            </a:r>
          </a:p>
          <a:p>
            <a:pPr lvl="1"/>
            <a:r>
              <a:rPr dirty="0" lang="en-US"/>
              <a:t>Difficulty in getting representative supply.</a:t>
            </a:r>
          </a:p>
          <a:p>
            <a:pPr lvl="1"/>
            <a:r>
              <a:rPr dirty="0" lang="en-US"/>
              <a:t>Need for specialized knowledge.</a:t>
            </a:r>
          </a:p>
          <a:p>
            <a:pPr lvl="1"/>
            <a:r>
              <a:rPr dirty="0" lang="en-US"/>
              <a:t>Impossibility of sampling.</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77" name="Title 1"/>
          <p:cNvSpPr>
            <a:spLocks noGrp="1"/>
          </p:cNvSpPr>
          <p:nvPr>
            <p:ph type="title"/>
          </p:nvPr>
        </p:nvSpPr>
        <p:spPr/>
        <p:txBody>
          <a:bodyPr>
            <a:normAutofit fontScale="90000"/>
          </a:bodyPr>
          <a:p>
            <a:r>
              <a:rPr dirty="0" lang="en-US">
                <a:latin typeface="+mn-lt"/>
              </a:rPr>
              <a:t>Qualities of an effective population sample.</a:t>
            </a:r>
          </a:p>
        </p:txBody>
      </p:sp>
      <p:sp>
        <p:nvSpPr>
          <p:cNvPr id="1048778" name="Content Placeholder 2"/>
          <p:cNvSpPr>
            <a:spLocks noGrp="1"/>
          </p:cNvSpPr>
          <p:nvPr>
            <p:ph idx="1"/>
          </p:nvPr>
        </p:nvSpPr>
        <p:spPr/>
        <p:txBody>
          <a:bodyPr>
            <a:normAutofit fontScale="92500" lnSpcReduction="20000"/>
          </a:bodyPr>
          <a:p>
            <a:r>
              <a:rPr dirty="0" lang="en-US"/>
              <a:t>Diversity- the greater the diversity and differences that exist in the population sample the higher the applicability of the research findings to the whole population.</a:t>
            </a:r>
          </a:p>
          <a:p>
            <a:r>
              <a:rPr dirty="0" lang="en-US"/>
              <a:t>Representative: identify and select respondents that fulfill the questions the researcher is addressing</a:t>
            </a:r>
          </a:p>
          <a:p>
            <a:r>
              <a:rPr dirty="0" lang="en-US"/>
              <a:t>Accessibility: an effective population sample is one that is accessible to the researcher.</a:t>
            </a:r>
          </a:p>
          <a:p>
            <a:r>
              <a:rPr dirty="0" lang="en-US"/>
              <a:t>Knowledge: should have an idea of the topic being investigated.</a:t>
            </a:r>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79" name="Title 1"/>
          <p:cNvSpPr>
            <a:spLocks noGrp="1"/>
          </p:cNvSpPr>
          <p:nvPr>
            <p:ph type="title"/>
          </p:nvPr>
        </p:nvSpPr>
        <p:spPr/>
        <p:txBody>
          <a:bodyPr/>
          <a:p>
            <a:r>
              <a:rPr dirty="0" lang="en-US"/>
              <a:t>The sampling process</a:t>
            </a:r>
          </a:p>
        </p:txBody>
      </p:sp>
      <p:sp>
        <p:nvSpPr>
          <p:cNvPr id="1048780" name="Content Placeholder 2"/>
          <p:cNvSpPr>
            <a:spLocks noGrp="1"/>
          </p:cNvSpPr>
          <p:nvPr>
            <p:ph idx="1"/>
          </p:nvPr>
        </p:nvSpPr>
        <p:spPr/>
        <p:txBody>
          <a:bodyPr>
            <a:normAutofit fontScale="92500"/>
          </a:bodyPr>
          <a:p>
            <a:r>
              <a:rPr dirty="0" lang="en-US"/>
              <a:t>Define the population – from which the researcher will obtain the information. Defined in terms of elements, units of existence and time.</a:t>
            </a:r>
          </a:p>
          <a:p>
            <a:r>
              <a:rPr dirty="0" lang="en-US"/>
              <a:t>Specify sampling frame . The means of representing the elements of the population, </a:t>
            </a:r>
            <a:r>
              <a:rPr dirty="0" lang="en-US" err="1"/>
              <a:t>eg</a:t>
            </a:r>
            <a:r>
              <a:rPr dirty="0" lang="en-US"/>
              <a:t> class list.</a:t>
            </a:r>
          </a:p>
          <a:p>
            <a:r>
              <a:rPr dirty="0" lang="en-US"/>
              <a:t>Specify sampling units for sampling in selection. Involves  the task of determining that data to be collected on the sample so defined.</a:t>
            </a:r>
          </a:p>
          <a:p>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781" name="Title 1"/>
          <p:cNvSpPr>
            <a:spLocks noGrp="1"/>
          </p:cNvSpPr>
          <p:nvPr>
            <p:ph type="title"/>
          </p:nvPr>
        </p:nvSpPr>
        <p:spPr/>
        <p:txBody>
          <a:bodyPr/>
          <a:p>
            <a:r>
              <a:rPr dirty="0" lang="en-US" err="1"/>
              <a:t>Ctied</a:t>
            </a:r>
            <a:r>
              <a:rPr dirty="0" lang="en-US"/>
              <a:t> </a:t>
            </a:r>
          </a:p>
        </p:txBody>
      </p:sp>
      <p:sp>
        <p:nvSpPr>
          <p:cNvPr id="1048782" name="Content Placeholder 2"/>
          <p:cNvSpPr>
            <a:spLocks noGrp="1"/>
          </p:cNvSpPr>
          <p:nvPr>
            <p:ph idx="1"/>
          </p:nvPr>
        </p:nvSpPr>
        <p:spPr/>
        <p:txBody>
          <a:bodyPr>
            <a:normAutofit/>
          </a:bodyPr>
          <a:p>
            <a:r>
              <a:rPr dirty="0" lang="en-US">
                <a:cs typeface="MV Boli" pitchFamily="2" charset="0"/>
              </a:rPr>
              <a:t>Specify  sampling method of  measurements – method by which the units are to be selected.</a:t>
            </a:r>
          </a:p>
          <a:p>
            <a:r>
              <a:rPr dirty="0" lang="en-US">
                <a:cs typeface="MV Boli" pitchFamily="2" charset="0"/>
              </a:rPr>
              <a:t>Determine the sample size- number of elements of the population to be sampled.</a:t>
            </a:r>
          </a:p>
          <a:p>
            <a:r>
              <a:rPr dirty="0" lang="en-US">
                <a:cs typeface="MV Boli" pitchFamily="2" charset="0"/>
              </a:rPr>
              <a:t>Specify sampling plan-  the operational procedures for selection of the sampling units.</a:t>
            </a:r>
          </a:p>
          <a:p>
            <a:r>
              <a:rPr dirty="0" lang="en-US">
                <a:cs typeface="MV Boli" pitchFamily="2" charset="0"/>
              </a:rPr>
              <a:t>Select the sample  </a:t>
            </a:r>
          </a:p>
          <a:p>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83" name="Title 1"/>
          <p:cNvSpPr>
            <a:spLocks noGrp="1"/>
          </p:cNvSpPr>
          <p:nvPr>
            <p:ph type="title"/>
          </p:nvPr>
        </p:nvSpPr>
        <p:spPr/>
        <p:txBody>
          <a:bodyPr/>
          <a:p>
            <a:r>
              <a:rPr dirty="0" lang="en-US"/>
              <a:t>How to determine sample size</a:t>
            </a:r>
          </a:p>
        </p:txBody>
      </p:sp>
      <p:sp>
        <p:nvSpPr>
          <p:cNvPr id="1048784" name="Content Placeholder 2"/>
          <p:cNvSpPr>
            <a:spLocks noGrp="1"/>
          </p:cNvSpPr>
          <p:nvPr>
            <p:ph idx="1"/>
          </p:nvPr>
        </p:nvSpPr>
        <p:spPr/>
        <p:txBody>
          <a:bodyPr>
            <a:normAutofit fontScale="77500" lnSpcReduction="20000"/>
          </a:bodyPr>
          <a:p>
            <a:r>
              <a:rPr dirty="0" lang="en-US"/>
              <a:t>Use the formulae </a:t>
            </a:r>
          </a:p>
          <a:p>
            <a:endParaRPr dirty="0" lang="en-US"/>
          </a:p>
          <a:p>
            <a:pPr>
              <a:buNone/>
            </a:pPr>
            <a:endParaRPr dirty="0" lang="en-US"/>
          </a:p>
          <a:p>
            <a:pPr>
              <a:buNone/>
            </a:pPr>
            <a:endParaRPr dirty="0" lang="en-US"/>
          </a:p>
          <a:p>
            <a:endParaRPr dirty="0" lang="en-US"/>
          </a:p>
          <a:p>
            <a:endParaRPr dirty="0" lang="en-US"/>
          </a:p>
          <a:p>
            <a:r>
              <a:rPr dirty="0" lang="en-US"/>
              <a:t>n- desired sample size</a:t>
            </a:r>
          </a:p>
          <a:p>
            <a:r>
              <a:rPr dirty="0" lang="en-US"/>
              <a:t>Z- standard normal deviation</a:t>
            </a:r>
          </a:p>
          <a:p>
            <a:r>
              <a:rPr dirty="0" lang="en-US"/>
              <a:t>p –proportion in the target population</a:t>
            </a:r>
          </a:p>
          <a:p>
            <a:r>
              <a:rPr dirty="0" lang="en-US"/>
              <a:t>q- 1-p</a:t>
            </a:r>
          </a:p>
          <a:p>
            <a:r>
              <a:rPr dirty="0" lang="en-US"/>
              <a:t>d-level of statistical significance set</a:t>
            </a:r>
          </a:p>
        </p:txBody>
      </p:sp>
      <p:sp>
        <p:nvSpPr>
          <p:cNvPr id="1048785" name="Rectangle 2"/>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pic>
        <p:nvPicPr>
          <p:cNvPr id="2097153" name="Picture 1"/>
          <p:cNvPicPr>
            <a:picLocks noChangeAspect="1" noChangeArrowheads="1"/>
          </p:cNvPicPr>
          <p:nvPr/>
        </p:nvPicPr>
        <p:blipFill>
          <a:blip xmlns:r="http://schemas.openxmlformats.org/officeDocument/2006/relationships" r:embed="rId1" cstate="print">
            <a:clrChange>
              <a:clrFrom>
                <a:srgbClr val="FFFFFF"/>
              </a:clrFrom>
              <a:clrTo>
                <a:srgbClr val="FFFFFF">
                  <a:alpha val="0"/>
                </a:srgbClr>
              </a:clrTo>
            </a:clrChange>
            <a:lum bright="-30000" contrast="-40000"/>
          </a:blip>
          <a:srcRect/>
          <a:stretch>
            <a:fillRect/>
          </a:stretch>
        </p:blipFill>
        <p:spPr bwMode="auto">
          <a:xfrm>
            <a:off x="1905000" y="2057400"/>
            <a:ext cx="5257800" cy="1447800"/>
          </a:xfrm>
          <a:prstGeom prst="rect"/>
          <a:noFill/>
        </p:spPr>
      </p:pic>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86" name="Title 1"/>
          <p:cNvSpPr>
            <a:spLocks noGrp="1"/>
          </p:cNvSpPr>
          <p:nvPr>
            <p:ph type="title"/>
          </p:nvPr>
        </p:nvSpPr>
        <p:spPr/>
        <p:txBody>
          <a:bodyPr/>
          <a:p>
            <a:r>
              <a:rPr dirty="0" lang="en-US" err="1"/>
              <a:t>Ctied</a:t>
            </a:r>
            <a:r>
              <a:rPr dirty="0" lang="en-US"/>
              <a:t> </a:t>
            </a:r>
          </a:p>
        </p:txBody>
      </p:sp>
      <p:sp>
        <p:nvSpPr>
          <p:cNvPr id="1048787" name="Content Placeholder 2"/>
          <p:cNvSpPr>
            <a:spLocks noGrp="1"/>
          </p:cNvSpPr>
          <p:nvPr>
            <p:ph idx="1"/>
          </p:nvPr>
        </p:nvSpPr>
        <p:spPr/>
        <p:txBody>
          <a:bodyPr/>
          <a:p>
            <a:r>
              <a:rPr dirty="0" lang="en-US"/>
              <a:t>If population is less than 10,000</a:t>
            </a:r>
          </a:p>
          <a:p>
            <a:endParaRPr dirty="0" lang="en-US"/>
          </a:p>
          <a:p>
            <a:endParaRPr dirty="0" lang="en-US"/>
          </a:p>
          <a:p>
            <a:endParaRPr dirty="0" lang="en-US"/>
          </a:p>
          <a:p>
            <a:endParaRPr dirty="0" lang="en-US"/>
          </a:p>
          <a:p>
            <a:endParaRPr dirty="0" lang="en-US"/>
          </a:p>
          <a:p>
            <a:r>
              <a:rPr dirty="0" lang="en-US"/>
              <a:t>N- estimate of the population</a:t>
            </a:r>
          </a:p>
          <a:p>
            <a:endParaRPr dirty="0" lang="en-US"/>
          </a:p>
        </p:txBody>
      </p:sp>
      <p:sp>
        <p:nvSpPr>
          <p:cNvPr id="1048788" name="Rectangle 2"/>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pic>
        <p:nvPicPr>
          <p:cNvPr id="2097154" name="Picture 1"/>
          <p:cNvPicPr>
            <a:picLocks noChangeAspect="1" noChangeArrowheads="1"/>
          </p:cNvPicPr>
          <p:nvPr/>
        </p:nvPicPr>
        <p:blipFill>
          <a:blip xmlns:r="http://schemas.openxmlformats.org/officeDocument/2006/relationships" r:embed="rId1" cstate="print">
            <a:clrChange>
              <a:clrFrom>
                <a:srgbClr val="FFFFFF"/>
              </a:clrFrom>
              <a:clrTo>
                <a:srgbClr val="FFFFFF">
                  <a:alpha val="0"/>
                </a:srgbClr>
              </a:clrTo>
            </a:clrChange>
          </a:blip>
          <a:srcRect/>
          <a:stretch>
            <a:fillRect/>
          </a:stretch>
        </p:blipFill>
        <p:spPr bwMode="auto">
          <a:xfrm>
            <a:off x="2971800" y="2133600"/>
            <a:ext cx="4114800" cy="2057400"/>
          </a:xfrm>
          <a:prstGeom prst="rect"/>
          <a:noFill/>
        </p:spPr>
      </p:pic>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789" name="Title 1"/>
          <p:cNvSpPr>
            <a:spLocks noGrp="1"/>
          </p:cNvSpPr>
          <p:nvPr>
            <p:ph type="title"/>
          </p:nvPr>
        </p:nvSpPr>
        <p:spPr/>
        <p:txBody>
          <a:bodyPr/>
          <a:p>
            <a:r>
              <a:rPr dirty="0" lang="en-US"/>
              <a:t>Sampling Techniques</a:t>
            </a:r>
          </a:p>
        </p:txBody>
      </p:sp>
      <p:sp>
        <p:nvSpPr>
          <p:cNvPr id="1048790" name="Content Placeholder 2"/>
          <p:cNvSpPr>
            <a:spLocks noGrp="1"/>
          </p:cNvSpPr>
          <p:nvPr>
            <p:ph idx="1"/>
          </p:nvPr>
        </p:nvSpPr>
        <p:spPr/>
        <p:txBody>
          <a:bodyPr/>
          <a:p>
            <a:r>
              <a:rPr dirty="0" lang="en-US"/>
              <a:t>There are two basic sampling techniques:</a:t>
            </a:r>
          </a:p>
          <a:p>
            <a:pPr lvl="1"/>
            <a:r>
              <a:rPr dirty="0" lang="en-US"/>
              <a:t>Probability or random sampling</a:t>
            </a:r>
          </a:p>
          <a:p>
            <a:pPr lvl="1"/>
            <a:r>
              <a:rPr dirty="0" lang="en-US"/>
              <a:t>Non probability sampling</a:t>
            </a:r>
          </a:p>
          <a:p>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91" name="Title 1"/>
          <p:cNvSpPr>
            <a:spLocks noGrp="1"/>
          </p:cNvSpPr>
          <p:nvPr>
            <p:ph type="title"/>
          </p:nvPr>
        </p:nvSpPr>
        <p:spPr/>
        <p:txBody>
          <a:bodyPr/>
          <a:p>
            <a:r>
              <a:rPr dirty="0" lang="en-US"/>
              <a:t>Probability Sampling</a:t>
            </a:r>
          </a:p>
        </p:txBody>
      </p:sp>
      <p:sp>
        <p:nvSpPr>
          <p:cNvPr id="1048792" name="Content Placeholder 2"/>
          <p:cNvSpPr>
            <a:spLocks noGrp="1"/>
          </p:cNvSpPr>
          <p:nvPr>
            <p:ph idx="1"/>
          </p:nvPr>
        </p:nvSpPr>
        <p:spPr/>
        <p:txBody>
          <a:bodyPr/>
          <a:p>
            <a:r>
              <a:rPr dirty="0" lang="en-US">
                <a:cs typeface="Aharoni" pitchFamily="2" charset="-79"/>
              </a:rPr>
              <a:t>Probability sampling allows for a much more a representative sample of the population and enables the estimation of sampling error.</a:t>
            </a:r>
          </a:p>
          <a:p>
            <a:r>
              <a:rPr dirty="0" lang="en-US">
                <a:cs typeface="Aharoni" pitchFamily="2" charset="-79"/>
              </a:rPr>
              <a:t> It also enables the calculation of differential statistics and allows the study to be generalized to other areas.</a:t>
            </a:r>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RESEARCH METHODOLOGY</dc:title>
  <dc:creator>Consolata</dc:creator>
  <cp:lastModifiedBy>kinyua Mutiria</cp:lastModifiedBy>
  <dcterms:created xsi:type="dcterms:W3CDTF">2015-01-07T06:22:36Z</dcterms:created>
  <dcterms:modified xsi:type="dcterms:W3CDTF">2021-08-05T04:44:16Z</dcterms:modified>
</cp:coreProperties>
</file>