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slides/slide76.xml" ContentType="application/vnd.openxmlformats-officedocument.presentationml.slide+xml"/>
  <Override PartName="/ppt/slides/slide94.xml" ContentType="application/vnd.openxmlformats-officedocument.presentationml.slide+xml"/>
  <Override PartName="/ppt/slides/slide113.xml" ContentType="application/vnd.openxmlformats-officedocument.presentationml.slide+xml"/>
  <Override PartName="/ppt/slides/slide142.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s/slide83.xml" ContentType="application/vnd.openxmlformats-officedocument.presentationml.slide+xml"/>
  <Override PartName="/ppt/slides/slide102.xml" ContentType="application/vnd.openxmlformats-officedocument.presentationml.slide+xml"/>
  <Override PartName="/ppt/slides/slide120.xml" ContentType="application/vnd.openxmlformats-officedocument.presentationml.slide+xml"/>
  <Override PartName="/ppt/slides/slide131.xml" ContentType="application/vnd.openxmlformats-officedocument.presentationml.slide+xml"/>
  <Override PartName="/ppt/slideLayouts/slideLayout6.xml" ContentType="application/vnd.openxmlformats-officedocument.presentationml.slideLayout+xml"/>
  <Override PartName="/ppt/slides/slide25.xml" ContentType="application/vnd.openxmlformats-officedocument.presentationml.slide+xml"/>
  <Override PartName="/ppt/slides/slide43.xml" ContentType="application/vnd.openxmlformats-officedocument.presentationml.slide+xml"/>
  <Override PartName="/ppt/slides/slide72.xml" ContentType="application/vnd.openxmlformats-officedocument.presentationml.slide+xml"/>
  <Override PartName="/ppt/slides/slide90.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s/slide129.xml" ContentType="application/vnd.openxmlformats-officedocument.presentationml.slide+xml"/>
  <Override PartName="/ppt/slides/slide99.xml" ContentType="application/vnd.openxmlformats-officedocument.presentationml.slide+xml"/>
  <Override PartName="/ppt/slides/slide118.xml" ContentType="application/vnd.openxmlformats-officedocument.presentationml.slide+xml"/>
  <Override PartName="/ppt/slides/slide136.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slides/slide77.xml" ContentType="application/vnd.openxmlformats-officedocument.presentationml.slide+xml"/>
  <Override PartName="/ppt/slides/slide88.xml" ContentType="application/vnd.openxmlformats-officedocument.presentationml.slide+xml"/>
  <Override PartName="/ppt/slides/slide107.xml" ContentType="application/vnd.openxmlformats-officedocument.presentationml.slide+xml"/>
  <Override PartName="/ppt/slides/slide125.xml" ContentType="application/vnd.openxmlformats-officedocument.presentationml.slide+xml"/>
  <Override PartName="/ppt/slides/slide143.xml" ContentType="application/vnd.openxmlformats-officedocument.presentationml.slide+xml"/>
  <Override PartName="/ppt/viewProps.xml" ContentType="application/vnd.openxmlformats-officedocument.presentationml.viewProps+xml"/>
  <Override PartName="/ppt/slides/slide5.xml" ContentType="application/vnd.openxmlformats-officedocument.presentationml.slide+xml"/>
  <Override PartName="/ppt/slides/slide19.xml" ContentType="application/vnd.openxmlformats-officedocument.presentationml.slide+xml"/>
  <Override PartName="/ppt/slides/slide48.xml" ContentType="application/vnd.openxmlformats-officedocument.presentationml.slide+xml"/>
  <Override PartName="/ppt/slides/slide66.xml" ContentType="application/vnd.openxmlformats-officedocument.presentationml.slide+xml"/>
  <Override PartName="/ppt/slides/slide95.xml" ContentType="application/vnd.openxmlformats-officedocument.presentationml.slide+xml"/>
  <Override PartName="/ppt/slides/slide103.xml" ContentType="application/vnd.openxmlformats-officedocument.presentationml.slide+xml"/>
  <Override PartName="/ppt/slides/slide114.xml" ContentType="application/vnd.openxmlformats-officedocument.presentationml.slide+xml"/>
  <Override PartName="/ppt/slides/slide132.xml" ContentType="application/vnd.openxmlformats-officedocument.presentationml.slide+xml"/>
  <Override PartName="/ppt/slideLayouts/slideLayout7.xml" ContentType="application/vnd.openxmlformats-officedocument.presentationml.slideLayout+xml"/>
  <Override PartName="/ppt/notesSlides/notesSlide3.xml" ContentType="application/vnd.openxmlformats-officedocument.presentationml.notesSlide+xml"/>
  <Override PartName="/ppt/slides/slide26.xml" ContentType="application/vnd.openxmlformats-officedocument.presentationml.slide+xml"/>
  <Override PartName="/ppt/slides/slide37.xml" ContentType="application/vnd.openxmlformats-officedocument.presentationml.slide+xml"/>
  <Override PartName="/ppt/slides/slide55.xml" ContentType="application/vnd.openxmlformats-officedocument.presentationml.slide+xml"/>
  <Override PartName="/ppt/slides/slide73.xml" ContentType="application/vnd.openxmlformats-officedocument.presentationml.slide+xml"/>
  <Override PartName="/ppt/slides/slide84.xml" ContentType="application/vnd.openxmlformats-officedocument.presentationml.slide+xml"/>
  <Override PartName="/ppt/slides/slide121.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33.xml" ContentType="application/vnd.openxmlformats-officedocument.presentationml.slide+xml"/>
  <Override PartName="/ppt/slides/slide44.xml" ContentType="application/vnd.openxmlformats-officedocument.presentationml.slide+xml"/>
  <Override PartName="/ppt/slides/slide62.xml" ContentType="application/vnd.openxmlformats-officedocument.presentationml.slide+xml"/>
  <Override PartName="/ppt/slides/slide80.xml" ContentType="application/vnd.openxmlformats-officedocument.presentationml.slide+xml"/>
  <Override PartName="/ppt/slides/slide91.xml" ContentType="application/vnd.openxmlformats-officedocument.presentationml.slide+xml"/>
  <Override PartName="/ppt/slides/slide110.xml" ContentType="application/vnd.openxmlformats-officedocument.presentationml.slide+xml"/>
  <Override PartName="/ppt/slideLayouts/slideLayout3.xml" ContentType="application/vnd.openxmlformats-officedocument.presentationml.slideLayout+xml"/>
  <Default Extension="emf" ContentType="image/x-emf"/>
  <Override PartName="/ppt/presentation.xml" ContentType="application/vnd.openxmlformats-officedocument.presentationml.presentation.main+xml"/>
  <Override PartName="/ppt/slides/slide22.xml" ContentType="application/vnd.openxmlformats-officedocument.presentationml.slide+xml"/>
  <Override PartName="/ppt/slides/slide51.xml" ContentType="application/vnd.openxmlformats-officedocument.presentationml.slide+xml"/>
  <Override PartName="/docProps/app.xml" ContentType="application/vnd.openxmlformats-officedocument.extended-properties+xml"/>
  <Override PartName="/ppt/slides/slide11.xml" ContentType="application/vnd.openxmlformats-officedocument.presentationml.slide+xml"/>
  <Override PartName="/ppt/slides/slide40.xml" ContentType="application/vnd.openxmlformats-officedocument.presentationml.slide+xml"/>
  <Override PartName="/ppt/slides/slide119.xml" ContentType="application/vnd.openxmlformats-officedocument.presentationml.slide+xml"/>
  <Override PartName="/ppt/slideLayouts/slideLayout10.xml" ContentType="application/vnd.openxmlformats-officedocument.presentationml.slideLayout+xml"/>
  <Override PartName="/ppt/slides/slide89.xml" ContentType="application/vnd.openxmlformats-officedocument.presentationml.slide+xml"/>
  <Override PartName="/ppt/slides/slide98.xml" ContentType="application/vnd.openxmlformats-officedocument.presentationml.slide+xml"/>
  <Override PartName="/ppt/slides/slide108.xml" ContentType="application/vnd.openxmlformats-officedocument.presentationml.slide+xml"/>
  <Override PartName="/ppt/slides/slide117.xml" ContentType="application/vnd.openxmlformats-officedocument.presentationml.slide+xml"/>
  <Override PartName="/ppt/slides/slide126.xml" ContentType="application/vnd.openxmlformats-officedocument.presentationml.slide+xml"/>
  <Override PartName="/ppt/slides/slide128.xml" ContentType="application/vnd.openxmlformats-officedocument.presentationml.slide+xml"/>
  <Override PartName="/ppt/slides/slide137.xml" ContentType="application/vnd.openxmlformats-officedocument.presentationml.slide+xml"/>
  <Override PartName="/ppt/notesSlides/notesSlide6.xml" ContentType="application/vnd.openxmlformats-officedocument.presentationml.notesSlide+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ppt/slides/slide78.xml" ContentType="application/vnd.openxmlformats-officedocument.presentationml.slide+xml"/>
  <Override PartName="/ppt/slides/slide87.xml" ContentType="application/vnd.openxmlformats-officedocument.presentationml.slide+xml"/>
  <Override PartName="/ppt/slides/slide96.xml" ContentType="application/vnd.openxmlformats-officedocument.presentationml.slide+xml"/>
  <Override PartName="/ppt/slides/slide106.xml" ContentType="application/vnd.openxmlformats-officedocument.presentationml.slide+xml"/>
  <Override PartName="/ppt/slides/slide115.xml" ContentType="application/vnd.openxmlformats-officedocument.presentationml.slide+xml"/>
  <Override PartName="/ppt/slides/slide124.xml" ContentType="application/vnd.openxmlformats-officedocument.presentationml.slide+xml"/>
  <Override PartName="/ppt/slides/slide135.xml" ContentType="application/vnd.openxmlformats-officedocument.presentationml.slide+xml"/>
  <Override PartName="/ppt/slides/slide144.xml" ContentType="application/vnd.openxmlformats-officedocument.presentationml.slide+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s/slide85.xml" ContentType="application/vnd.openxmlformats-officedocument.presentationml.slide+xml"/>
  <Override PartName="/ppt/slides/slide104.xml" ContentType="application/vnd.openxmlformats-officedocument.presentationml.slide+xml"/>
  <Override PartName="/ppt/slides/slide122.xml" ContentType="application/vnd.openxmlformats-officedocument.presentationml.slide+xml"/>
  <Override PartName="/ppt/slides/slide133.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s/slide74.xml" ContentType="application/vnd.openxmlformats-officedocument.presentationml.slide+xml"/>
  <Override PartName="/ppt/slides/slide92.xml" ContentType="application/vnd.openxmlformats-officedocument.presentationml.slide+xml"/>
  <Override PartName="/ppt/slides/slide111.xml" ContentType="application/vnd.openxmlformats-officedocument.presentationml.slide+xml"/>
  <Override PartName="/ppt/slides/slide140.xml" ContentType="application/vnd.openxmlformats-officedocument.presentationml.slide+xml"/>
  <Override PartName="/ppt/slideLayouts/slideLayout4.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81.xml" ContentType="application/vnd.openxmlformats-officedocument.presentationml.slide+xml"/>
  <Override PartName="/ppt/slides/slide100.xml" ContentType="application/vnd.openxmlformats-officedocument.presentationml.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s/slide70.xml" ContentType="application/vnd.openxmlformats-officedocument.presentationml.slide+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slides/slide138.xml" ContentType="application/vnd.openxmlformats-officedocument.presentationml.slide+xml"/>
  <Override PartName="/ppt/slides/slide79.xml" ContentType="application/vnd.openxmlformats-officedocument.presentationml.slide+xml"/>
  <Override PartName="/ppt/slides/slide109.xml" ContentType="application/vnd.openxmlformats-officedocument.presentationml.slide+xml"/>
  <Override PartName="/ppt/slides/slide127.xml" ContentType="application/vnd.openxmlformats-officedocument.presentationml.slide+xml"/>
  <Override PartName="/ppt/slides/slide7.xml" ContentType="application/vnd.openxmlformats-officedocument.presentationml.slide+xml"/>
  <Override PartName="/ppt/slides/slide68.xml" ContentType="application/vnd.openxmlformats-officedocument.presentationml.slide+xml"/>
  <Override PartName="/ppt/slides/slide97.xml" ContentType="application/vnd.openxmlformats-officedocument.presentationml.slide+xml"/>
  <Override PartName="/ppt/slides/slide116.xml" ContentType="application/vnd.openxmlformats-officedocument.presentationml.slide+xml"/>
  <Override PartName="/ppt/slides/slide134.xml" ContentType="application/vnd.openxmlformats-officedocument.presentationml.slide+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28.xml" ContentType="application/vnd.openxmlformats-officedocument.presentationml.slide+xml"/>
  <Override PartName="/ppt/slides/slide39.xml" ContentType="application/vnd.openxmlformats-officedocument.presentationml.slide+xml"/>
  <Override PartName="/ppt/slides/slide57.xml" ContentType="application/vnd.openxmlformats-officedocument.presentationml.slide+xml"/>
  <Override PartName="/ppt/slides/slide75.xml" ContentType="application/vnd.openxmlformats-officedocument.presentationml.slide+xml"/>
  <Override PartName="/ppt/slides/slide86.xml" ContentType="application/vnd.openxmlformats-officedocument.presentationml.slide+xml"/>
  <Override PartName="/ppt/slides/slide105.xml" ContentType="application/vnd.openxmlformats-officedocument.presentationml.slide+xml"/>
  <Override PartName="/ppt/slides/slide123.xml" ContentType="application/vnd.openxmlformats-officedocument.presentationml.slide+xml"/>
  <Override PartName="/ppt/slides/slide141.xml" ContentType="application/vnd.openxmlformats-officedocument.presentationml.slide+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46.xml" ContentType="application/vnd.openxmlformats-officedocument.presentationml.slide+xml"/>
  <Override PartName="/ppt/slides/slide64.xml" ContentType="application/vnd.openxmlformats-officedocument.presentationml.slide+xml"/>
  <Override PartName="/ppt/slides/slide93.xml" ContentType="application/vnd.openxmlformats-officedocument.presentationml.slide+xml"/>
  <Override PartName="/ppt/slides/slide101.xml" ContentType="application/vnd.openxmlformats-officedocument.presentationml.slide+xml"/>
  <Override PartName="/ppt/slides/slide112.xml" ContentType="application/vnd.openxmlformats-officedocument.presentationml.slide+xml"/>
  <Override PartName="/ppt/slides/slide130.xml" ContentType="application/vnd.openxmlformats-officedocument.presentationml.slide+xml"/>
  <Override PartName="/ppt/slideLayouts/slideLayout5.xml" ContentType="application/vnd.openxmlformats-officedocument.presentationml.slideLayout+xml"/>
  <Override PartName="/ppt/slides/slide24.xml" ContentType="application/vnd.openxmlformats-officedocument.presentationml.slide+xml"/>
  <Override PartName="/ppt/slides/slide35.xml" ContentType="application/vnd.openxmlformats-officedocument.presentationml.slide+xml"/>
  <Override PartName="/ppt/slides/slide53.xml" ContentType="application/vnd.openxmlformats-officedocument.presentationml.slide+xml"/>
  <Override PartName="/ppt/slides/slide71.xml" ContentType="application/vnd.openxmlformats-officedocument.presentationml.slide+xml"/>
  <Override PartName="/ppt/slides/slide82.xml" ContentType="application/vnd.openxmlformats-officedocument.presentationml.slide+xml"/>
  <Default Extension="jpeg" ContentType="image/jpeg"/>
  <Override PartName="/ppt/slides/slide13.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ppt/slides/slide20.xml" ContentType="application/vnd.openxmlformats-officedocument.presentationml.slide+xml"/>
  <Override PartName="/ppt/slides/slide139.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notesMasterIdLst>
    <p:notesMasterId r:id="rId146"/>
  </p:notesMasterIdLst>
  <p:sldIdLst>
    <p:sldId id="256" r:id="rId2"/>
    <p:sldId id="407" r:id="rId3"/>
    <p:sldId id="369" r:id="rId4"/>
    <p:sldId id="371" r:id="rId5"/>
    <p:sldId id="372" r:id="rId6"/>
    <p:sldId id="375" r:id="rId7"/>
    <p:sldId id="376" r:id="rId8"/>
    <p:sldId id="377" r:id="rId9"/>
    <p:sldId id="378" r:id="rId10"/>
    <p:sldId id="258" r:id="rId11"/>
    <p:sldId id="257" r:id="rId12"/>
    <p:sldId id="259" r:id="rId13"/>
    <p:sldId id="260" r:id="rId14"/>
    <p:sldId id="261" r:id="rId15"/>
    <p:sldId id="379" r:id="rId16"/>
    <p:sldId id="380" r:id="rId17"/>
    <p:sldId id="381" r:id="rId18"/>
    <p:sldId id="382" r:id="rId19"/>
    <p:sldId id="383" r:id="rId20"/>
    <p:sldId id="384" r:id="rId21"/>
    <p:sldId id="385" r:id="rId22"/>
    <p:sldId id="386" r:id="rId23"/>
    <p:sldId id="389" r:id="rId24"/>
    <p:sldId id="388" r:id="rId25"/>
    <p:sldId id="390" r:id="rId26"/>
    <p:sldId id="395" r:id="rId27"/>
    <p:sldId id="396" r:id="rId28"/>
    <p:sldId id="263" r:id="rId29"/>
    <p:sldId id="397" r:id="rId30"/>
    <p:sldId id="264" r:id="rId31"/>
    <p:sldId id="265" r:id="rId32"/>
    <p:sldId id="266" r:id="rId33"/>
    <p:sldId id="267" r:id="rId34"/>
    <p:sldId id="408" r:id="rId35"/>
    <p:sldId id="398" r:id="rId36"/>
    <p:sldId id="391" r:id="rId37"/>
    <p:sldId id="392" r:id="rId38"/>
    <p:sldId id="268" r:id="rId39"/>
    <p:sldId id="393" r:id="rId40"/>
    <p:sldId id="269" r:id="rId41"/>
    <p:sldId id="270" r:id="rId42"/>
    <p:sldId id="271" r:id="rId43"/>
    <p:sldId id="272" r:id="rId44"/>
    <p:sldId id="273" r:id="rId45"/>
    <p:sldId id="401" r:id="rId46"/>
    <p:sldId id="403" r:id="rId47"/>
    <p:sldId id="274" r:id="rId48"/>
    <p:sldId id="277" r:id="rId49"/>
    <p:sldId id="394" r:id="rId50"/>
    <p:sldId id="278" r:id="rId51"/>
    <p:sldId id="279" r:id="rId52"/>
    <p:sldId id="280" r:id="rId53"/>
    <p:sldId id="400" r:id="rId54"/>
    <p:sldId id="275" r:id="rId55"/>
    <p:sldId id="281" r:id="rId56"/>
    <p:sldId id="276" r:id="rId57"/>
    <p:sldId id="282" r:id="rId58"/>
    <p:sldId id="283" r:id="rId59"/>
    <p:sldId id="284" r:id="rId60"/>
    <p:sldId id="286" r:id="rId61"/>
    <p:sldId id="287" r:id="rId62"/>
    <p:sldId id="288" r:id="rId63"/>
    <p:sldId id="290" r:id="rId64"/>
    <p:sldId id="291" r:id="rId65"/>
    <p:sldId id="404" r:id="rId66"/>
    <p:sldId id="292" r:id="rId67"/>
    <p:sldId id="296" r:id="rId68"/>
    <p:sldId id="293" r:id="rId69"/>
    <p:sldId id="294" r:id="rId70"/>
    <p:sldId id="406" r:id="rId71"/>
    <p:sldId id="299" r:id="rId72"/>
    <p:sldId id="301" r:id="rId73"/>
    <p:sldId id="405" r:id="rId74"/>
    <p:sldId id="302" r:id="rId75"/>
    <p:sldId id="303" r:id="rId76"/>
    <p:sldId id="306" r:id="rId77"/>
    <p:sldId id="307" r:id="rId78"/>
    <p:sldId id="309" r:id="rId79"/>
    <p:sldId id="308" r:id="rId80"/>
    <p:sldId id="310" r:id="rId81"/>
    <p:sldId id="311" r:id="rId82"/>
    <p:sldId id="312" r:id="rId83"/>
    <p:sldId id="313" r:id="rId84"/>
    <p:sldId id="314" r:id="rId85"/>
    <p:sldId id="315" r:id="rId86"/>
    <p:sldId id="316" r:id="rId87"/>
    <p:sldId id="317" r:id="rId88"/>
    <p:sldId id="318" r:id="rId89"/>
    <p:sldId id="320" r:id="rId90"/>
    <p:sldId id="321" r:id="rId91"/>
    <p:sldId id="322" r:id="rId92"/>
    <p:sldId id="323" r:id="rId93"/>
    <p:sldId id="319" r:id="rId94"/>
    <p:sldId id="324" r:id="rId95"/>
    <p:sldId id="325" r:id="rId96"/>
    <p:sldId id="326" r:id="rId97"/>
    <p:sldId id="327" r:id="rId98"/>
    <p:sldId id="328" r:id="rId99"/>
    <p:sldId id="329" r:id="rId100"/>
    <p:sldId id="330" r:id="rId101"/>
    <p:sldId id="331" r:id="rId102"/>
    <p:sldId id="332" r:id="rId103"/>
    <p:sldId id="333" r:id="rId104"/>
    <p:sldId id="334" r:id="rId105"/>
    <p:sldId id="335" r:id="rId106"/>
    <p:sldId id="336" r:id="rId107"/>
    <p:sldId id="337" r:id="rId108"/>
    <p:sldId id="338" r:id="rId109"/>
    <p:sldId id="339" r:id="rId110"/>
    <p:sldId id="340" r:id="rId111"/>
    <p:sldId id="341" r:id="rId112"/>
    <p:sldId id="342" r:id="rId113"/>
    <p:sldId id="343" r:id="rId114"/>
    <p:sldId id="344" r:id="rId115"/>
    <p:sldId id="345" r:id="rId116"/>
    <p:sldId id="409" r:id="rId117"/>
    <p:sldId id="346" r:id="rId118"/>
    <p:sldId id="347" r:id="rId119"/>
    <p:sldId id="348" r:id="rId120"/>
    <p:sldId id="349" r:id="rId121"/>
    <p:sldId id="410" r:id="rId122"/>
    <p:sldId id="411" r:id="rId123"/>
    <p:sldId id="412" r:id="rId124"/>
    <p:sldId id="413" r:id="rId125"/>
    <p:sldId id="414" r:id="rId126"/>
    <p:sldId id="415" r:id="rId127"/>
    <p:sldId id="350" r:id="rId128"/>
    <p:sldId id="351" r:id="rId129"/>
    <p:sldId id="363" r:id="rId130"/>
    <p:sldId id="364" r:id="rId131"/>
    <p:sldId id="365" r:id="rId132"/>
    <p:sldId id="366" r:id="rId133"/>
    <p:sldId id="367" r:id="rId134"/>
    <p:sldId id="368" r:id="rId135"/>
    <p:sldId id="352" r:id="rId136"/>
    <p:sldId id="353" r:id="rId137"/>
    <p:sldId id="354" r:id="rId138"/>
    <p:sldId id="355" r:id="rId139"/>
    <p:sldId id="356" r:id="rId140"/>
    <p:sldId id="357" r:id="rId141"/>
    <p:sldId id="358" r:id="rId142"/>
    <p:sldId id="359" r:id="rId143"/>
    <p:sldId id="360" r:id="rId144"/>
    <p:sldId id="361" r:id="rId14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C3087"/>
    <a:srgbClr val="A42889"/>
    <a:srgbClr val="CC0099"/>
    <a:srgbClr val="6600CC"/>
    <a:srgbClr val="B9133B"/>
    <a:srgbClr val="46A923"/>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70" d="100"/>
          <a:sy n="70" d="100"/>
        </p:scale>
        <p:origin x="-864" y="-5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38" Type="http://schemas.openxmlformats.org/officeDocument/2006/relationships/slide" Target="slides/slide137.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slide" Target="slides/slide127.xml"/><Relationship Id="rId144" Type="http://schemas.openxmlformats.org/officeDocument/2006/relationships/slide" Target="slides/slide143.xml"/><Relationship Id="rId149" Type="http://schemas.openxmlformats.org/officeDocument/2006/relationships/theme" Target="theme/theme1.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slide" Target="slides/slide117.xml"/><Relationship Id="rId134" Type="http://schemas.openxmlformats.org/officeDocument/2006/relationships/slide" Target="slides/slide133.xml"/><Relationship Id="rId139" Type="http://schemas.openxmlformats.org/officeDocument/2006/relationships/slide" Target="slides/slide138.xml"/><Relationship Id="rId80" Type="http://schemas.openxmlformats.org/officeDocument/2006/relationships/slide" Target="slides/slide79.xml"/><Relationship Id="rId85" Type="http://schemas.openxmlformats.org/officeDocument/2006/relationships/slide" Target="slides/slide84.xml"/><Relationship Id="rId150"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slide" Target="slides/slide107.xml"/><Relationship Id="rId116" Type="http://schemas.openxmlformats.org/officeDocument/2006/relationships/slide" Target="slides/slide115.xml"/><Relationship Id="rId124" Type="http://schemas.openxmlformats.org/officeDocument/2006/relationships/slide" Target="slides/slide123.xml"/><Relationship Id="rId129" Type="http://schemas.openxmlformats.org/officeDocument/2006/relationships/slide" Target="slides/slide128.xml"/><Relationship Id="rId137" Type="http://schemas.openxmlformats.org/officeDocument/2006/relationships/slide" Target="slides/slide13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slide" Target="slides/slide110.xml"/><Relationship Id="rId132" Type="http://schemas.openxmlformats.org/officeDocument/2006/relationships/slide" Target="slides/slide131.xml"/><Relationship Id="rId140" Type="http://schemas.openxmlformats.org/officeDocument/2006/relationships/slide" Target="slides/slide139.xml"/><Relationship Id="rId145" Type="http://schemas.openxmlformats.org/officeDocument/2006/relationships/slide" Target="slides/slide144.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slide" Target="slides/slide113.xml"/><Relationship Id="rId119" Type="http://schemas.openxmlformats.org/officeDocument/2006/relationships/slide" Target="slides/slide118.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30" Type="http://schemas.openxmlformats.org/officeDocument/2006/relationships/slide" Target="slides/slide129.xml"/><Relationship Id="rId135" Type="http://schemas.openxmlformats.org/officeDocument/2006/relationships/slide" Target="slides/slide134.xml"/><Relationship Id="rId143" Type="http://schemas.openxmlformats.org/officeDocument/2006/relationships/slide" Target="slides/slide142.xml"/><Relationship Id="rId148"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slide" Target="slides/slide140.xml"/><Relationship Id="rId146" Type="http://schemas.openxmlformats.org/officeDocument/2006/relationships/notesMaster" Target="notesMasters/notesMaster1.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1906B12-6C5C-442F-AF37-E432BF5C3B68}" type="datetimeFigureOut">
              <a:rPr lang="en-US" smtClean="0"/>
              <a:pPr/>
              <a:t>2/1/2021</a:t>
            </a:fld>
            <a:endParaRPr lang="en-GB"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567DED8-794F-4E79-B571-5F283E531F7D}" type="slidenum">
              <a:rPr lang="en-GB" smtClean="0"/>
              <a:pPr/>
              <a:t>‹#›</a:t>
            </a:fld>
            <a:endParaRPr lang="en-GB" dirty="0"/>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567DED8-794F-4E79-B571-5F283E531F7D}" type="slidenum">
              <a:rPr lang="en-GB" smtClean="0"/>
              <a:pPr/>
              <a:t>19</a:t>
            </a:fld>
            <a:endParaRPr lang="en-GB"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567DED8-794F-4E79-B571-5F283E531F7D}" type="slidenum">
              <a:rPr lang="en-GB" smtClean="0"/>
              <a:pPr/>
              <a:t>48</a:t>
            </a:fld>
            <a:endParaRPr lang="en-GB"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567DED8-794F-4E79-B571-5F283E531F7D}" type="slidenum">
              <a:rPr lang="en-GB" smtClean="0"/>
              <a:pPr/>
              <a:t>61</a:t>
            </a:fld>
            <a:endParaRPr lang="en-GB"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B567DED8-794F-4E79-B571-5F283E531F7D}" type="slidenum">
              <a:rPr lang="en-GB" smtClean="0"/>
              <a:pPr/>
              <a:t>66</a:t>
            </a:fld>
            <a:endParaRPr lang="en-GB"/>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B567DED8-794F-4E79-B571-5F283E531F7D}" type="slidenum">
              <a:rPr lang="en-GB" smtClean="0"/>
              <a:pPr/>
              <a:t>99</a:t>
            </a:fld>
            <a:endParaRPr lang="en-GB"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B567DED8-794F-4E79-B571-5F283E531F7D}" type="slidenum">
              <a:rPr lang="en-GB" smtClean="0"/>
              <a:pPr/>
              <a:t>111</a:t>
            </a:fld>
            <a:endParaRPr lang="en-GB"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7" name="Rectangle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0" name="Rectangle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1" name="Rectangle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8" name="Title 7"/>
          <p:cNvSpPr>
            <a:spLocks noGrp="1"/>
          </p:cNvSpPr>
          <p:nvPr>
            <p:ph type="ctrTitle"/>
          </p:nvPr>
        </p:nvSpPr>
        <p:spPr>
          <a:xfrm>
            <a:off x="2362200" y="4038600"/>
            <a:ext cx="6477000" cy="1828800"/>
          </a:xfrm>
        </p:spPr>
        <p:txBody>
          <a:bodyPr anchor="b"/>
          <a:lstStyle>
            <a:lvl1pPr>
              <a:defRPr cap="all" baseline="0"/>
            </a:lvl1pPr>
          </a:lstStyle>
          <a:p>
            <a:r>
              <a:rPr kumimoji="0" lang="en-US" smtClean="0"/>
              <a:t>Click to edit Master title style</a:t>
            </a:r>
            <a:endParaRPr kumimoji="0" lang="en-US"/>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9417DA77-1BEB-436D-BAAC-DD1E33D631CE}" type="datetimeFigureOut">
              <a:rPr lang="en-US" smtClean="0"/>
              <a:pPr/>
              <a:t>2/1/2021</a:t>
            </a:fld>
            <a:endParaRPr lang="en-GB" dirty="0"/>
          </a:p>
        </p:txBody>
      </p:sp>
      <p:sp>
        <p:nvSpPr>
          <p:cNvPr id="17" name="Footer Placeholder 16"/>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en-GB" dirty="0"/>
          </a:p>
        </p:txBody>
      </p:sp>
      <p:sp>
        <p:nvSpPr>
          <p:cNvPr id="29" name="Slide Number Placeholder 28"/>
          <p:cNvSpPr>
            <a:spLocks noGrp="1"/>
          </p:cNvSpPr>
          <p:nvPr>
            <p:ph type="sldNum" sz="quarter" idx="12"/>
          </p:nvPr>
        </p:nvSpPr>
        <p:spPr>
          <a:xfrm>
            <a:off x="8001000" y="228600"/>
            <a:ext cx="838200" cy="381000"/>
          </a:xfrm>
        </p:spPr>
        <p:txBody>
          <a:bodyPr/>
          <a:lstStyle>
            <a:lvl1pPr>
              <a:defRPr>
                <a:solidFill>
                  <a:schemeClr val="tx2"/>
                </a:solidFill>
              </a:defRPr>
            </a:lvl1pPr>
          </a:lstStyle>
          <a:p>
            <a:fld id="{541CDB59-1637-4CCE-BCEC-937F9AA8853E}" type="slidenum">
              <a:rPr lang="en-GB" smtClean="0"/>
              <a:pPr/>
              <a:t>‹#›</a:t>
            </a:fld>
            <a:endParaRPr lang="en-GB"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417DA77-1BEB-436D-BAAC-DD1E33D631CE}" type="datetimeFigureOut">
              <a:rPr lang="en-US" smtClean="0"/>
              <a:pPr/>
              <a:t>2/1/2021</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541CDB59-1637-4CCE-BCEC-937F9AA8853E}" type="slidenum">
              <a:rPr lang="en-GB" smtClean="0"/>
              <a:pPr/>
              <a:t>‹#›</a:t>
            </a:fld>
            <a:endParaRPr lang="en-GB"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1"/>
      </p:bgRef>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609600"/>
            <a:ext cx="2057400" cy="55165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609600"/>
            <a:ext cx="5562600" cy="5516564"/>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6553200" y="6248402"/>
            <a:ext cx="2209800" cy="365125"/>
          </a:xfrm>
        </p:spPr>
        <p:txBody>
          <a:bodyPr/>
          <a:lstStyle/>
          <a:p>
            <a:fld id="{9417DA77-1BEB-436D-BAAC-DD1E33D631CE}" type="datetimeFigureOut">
              <a:rPr lang="en-US" smtClean="0"/>
              <a:pPr/>
              <a:t>2/1/2021</a:t>
            </a:fld>
            <a:endParaRPr lang="en-GB" dirty="0"/>
          </a:p>
        </p:txBody>
      </p:sp>
      <p:sp>
        <p:nvSpPr>
          <p:cNvPr id="5" name="Footer Placeholder 4"/>
          <p:cNvSpPr>
            <a:spLocks noGrp="1"/>
          </p:cNvSpPr>
          <p:nvPr>
            <p:ph type="ftr" sz="quarter" idx="11"/>
          </p:nvPr>
        </p:nvSpPr>
        <p:spPr>
          <a:xfrm>
            <a:off x="457201" y="6248207"/>
            <a:ext cx="5573483" cy="365125"/>
          </a:xfrm>
        </p:spPr>
        <p:txBody>
          <a:bodyPr/>
          <a:lstStyle/>
          <a:p>
            <a:endParaRPr lang="en-GB" dirty="0"/>
          </a:p>
        </p:txBody>
      </p:sp>
      <p:sp>
        <p:nvSpPr>
          <p:cNvPr id="7" name="Rectangle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8" name="Rectangle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9" name="Rectangle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6" name="Slide Number Placeholder 5"/>
          <p:cNvSpPr>
            <a:spLocks noGrp="1"/>
          </p:cNvSpPr>
          <p:nvPr>
            <p:ph type="sldNum" sz="quarter" idx="12"/>
          </p:nvPr>
        </p:nvSpPr>
        <p:spPr>
          <a:xfrm rot="5400000">
            <a:off x="5989638" y="144462"/>
            <a:ext cx="533400" cy="244476"/>
          </a:xfrm>
        </p:spPr>
        <p:txBody>
          <a:bodyPr/>
          <a:lstStyle/>
          <a:p>
            <a:fld id="{541CDB59-1637-4CCE-BCEC-937F9AA8853E}" type="slidenum">
              <a:rPr lang="en-GB" smtClean="0"/>
              <a:pPr/>
              <a:t>‹#›</a:t>
            </a:fld>
            <a:endParaRPr lang="en-GB" dirty="0"/>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9417DA77-1BEB-436D-BAAC-DD1E33D631CE}" type="datetimeFigureOut">
              <a:rPr lang="en-US" smtClean="0"/>
              <a:pPr/>
              <a:t>2/1/2021</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541CDB59-1637-4CCE-BCEC-937F9AA8853E}" type="slidenum">
              <a:rPr lang="en-GB" smtClean="0"/>
              <a:pPr/>
              <a:t>‹#›</a:t>
            </a:fld>
            <a:endParaRPr lang="en-GB" dirty="0"/>
          </a:p>
        </p:txBody>
      </p:sp>
      <p:sp>
        <p:nvSpPr>
          <p:cNvPr id="8" name="Content Placeholder 7"/>
          <p:cNvSpPr>
            <a:spLocks noGrp="1"/>
          </p:cNvSpPr>
          <p:nvPr>
            <p:ph sz="quarter" idx="1"/>
          </p:nvPr>
        </p:nvSpPr>
        <p:spPr>
          <a:xfrm>
            <a:off x="612648" y="1600200"/>
            <a:ext cx="8153400" cy="44958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7" name="Rectangle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8" name="Rectangle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9" name="Rectangle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9417DA77-1BEB-436D-BAAC-DD1E33D631CE}" type="datetimeFigureOut">
              <a:rPr lang="en-US" smtClean="0"/>
              <a:pPr/>
              <a:t>2/1/2021</a:t>
            </a:fld>
            <a:endParaRPr lang="en-GB" dirty="0"/>
          </a:p>
        </p:txBody>
      </p:sp>
      <p:sp>
        <p:nvSpPr>
          <p:cNvPr id="13" name="Slide Number Placeholder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541CDB59-1637-4CCE-BCEC-937F9AA8853E}" type="slidenum">
              <a:rPr lang="en-GB" smtClean="0"/>
              <a:pPr/>
              <a:t>‹#›</a:t>
            </a:fld>
            <a:endParaRPr lang="en-GB" dirty="0"/>
          </a:p>
        </p:txBody>
      </p:sp>
      <p:sp>
        <p:nvSpPr>
          <p:cNvPr id="14" name="Footer Placeholder 13"/>
          <p:cNvSpPr>
            <a:spLocks noGrp="1"/>
          </p:cNvSpPr>
          <p:nvPr>
            <p:ph type="ftr" sz="quarter" idx="12"/>
          </p:nvPr>
        </p:nvSpPr>
        <p:spPr/>
        <p:txBody>
          <a:bodyPr/>
          <a:lstStyle/>
          <a:p>
            <a:endParaRPr lang="en-GB" dirty="0"/>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9" name="Content Placeholder 8"/>
          <p:cNvSpPr>
            <a:spLocks noGrp="1"/>
          </p:cNvSpPr>
          <p:nvPr>
            <p:ph sz="quarter" idx="1"/>
          </p:nvPr>
        </p:nvSpPr>
        <p:spPr>
          <a:xfrm>
            <a:off x="609600"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844901"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8" name="Date Placeholder 7"/>
          <p:cNvSpPr>
            <a:spLocks noGrp="1"/>
          </p:cNvSpPr>
          <p:nvPr>
            <p:ph type="dt" sz="half" idx="15"/>
          </p:nvPr>
        </p:nvSpPr>
        <p:spPr/>
        <p:txBody>
          <a:bodyPr rtlCol="0"/>
          <a:lstStyle/>
          <a:p>
            <a:fld id="{9417DA77-1BEB-436D-BAAC-DD1E33D631CE}" type="datetimeFigureOut">
              <a:rPr lang="en-US" smtClean="0"/>
              <a:pPr/>
              <a:t>2/1/2021</a:t>
            </a:fld>
            <a:endParaRPr lang="en-GB" dirty="0"/>
          </a:p>
        </p:txBody>
      </p:sp>
      <p:sp>
        <p:nvSpPr>
          <p:cNvPr id="10" name="Slide Number Placeholder 9"/>
          <p:cNvSpPr>
            <a:spLocks noGrp="1"/>
          </p:cNvSpPr>
          <p:nvPr>
            <p:ph type="sldNum" sz="quarter" idx="16"/>
          </p:nvPr>
        </p:nvSpPr>
        <p:spPr/>
        <p:txBody>
          <a:bodyPr rtlCol="0"/>
          <a:lstStyle/>
          <a:p>
            <a:fld id="{541CDB59-1637-4CCE-BCEC-937F9AA8853E}" type="slidenum">
              <a:rPr lang="en-GB" smtClean="0"/>
              <a:pPr/>
              <a:t>‹#›</a:t>
            </a:fld>
            <a:endParaRPr lang="en-GB" dirty="0"/>
          </a:p>
        </p:txBody>
      </p:sp>
      <p:sp>
        <p:nvSpPr>
          <p:cNvPr id="12" name="Footer Placeholder 11"/>
          <p:cNvSpPr>
            <a:spLocks noGrp="1"/>
          </p:cNvSpPr>
          <p:nvPr>
            <p:ph type="ftr" sz="quarter" idx="17"/>
          </p:nvPr>
        </p:nvSpPr>
        <p:spPr/>
        <p:txBody>
          <a:bodyPr rtlCol="0"/>
          <a:lstStyle/>
          <a:p>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nchor="ctr"/>
          <a:lstStyle>
            <a:lvl1pPr>
              <a:defRPr/>
            </a:lvl1pPr>
          </a:lstStyle>
          <a:p>
            <a:r>
              <a:rPr kumimoji="0" lang="en-US" smtClean="0"/>
              <a:t>Click to edit Master title style</a:t>
            </a:r>
            <a:endParaRPr kumimoji="0" lang="en-US"/>
          </a:p>
        </p:txBody>
      </p:sp>
      <p:sp>
        <p:nvSpPr>
          <p:cNvPr id="11" name="Content Placeholder 10"/>
          <p:cNvSpPr>
            <a:spLocks noGrp="1"/>
          </p:cNvSpPr>
          <p:nvPr>
            <p:ph sz="quarter" idx="2"/>
          </p:nvPr>
        </p:nvSpPr>
        <p:spPr>
          <a:xfrm>
            <a:off x="609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800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5"/>
          </p:nvPr>
        </p:nvSpPr>
        <p:spPr/>
        <p:txBody>
          <a:bodyPr rtlCol="0"/>
          <a:lstStyle/>
          <a:p>
            <a:fld id="{9417DA77-1BEB-436D-BAAC-DD1E33D631CE}" type="datetimeFigureOut">
              <a:rPr lang="en-US" smtClean="0"/>
              <a:pPr/>
              <a:t>2/1/2021</a:t>
            </a:fld>
            <a:endParaRPr lang="en-GB" dirty="0"/>
          </a:p>
        </p:txBody>
      </p:sp>
      <p:sp>
        <p:nvSpPr>
          <p:cNvPr id="12" name="Slide Number Placeholder 11"/>
          <p:cNvSpPr>
            <a:spLocks noGrp="1"/>
          </p:cNvSpPr>
          <p:nvPr>
            <p:ph type="sldNum" sz="quarter" idx="16"/>
          </p:nvPr>
        </p:nvSpPr>
        <p:spPr/>
        <p:txBody>
          <a:bodyPr rtlCol="0"/>
          <a:lstStyle/>
          <a:p>
            <a:fld id="{541CDB59-1637-4CCE-BCEC-937F9AA8853E}" type="slidenum">
              <a:rPr lang="en-GB" smtClean="0"/>
              <a:pPr/>
              <a:t>‹#›</a:t>
            </a:fld>
            <a:endParaRPr lang="en-GB" dirty="0"/>
          </a:p>
        </p:txBody>
      </p:sp>
      <p:sp>
        <p:nvSpPr>
          <p:cNvPr id="14" name="Footer Placeholder 13"/>
          <p:cNvSpPr>
            <a:spLocks noGrp="1"/>
          </p:cNvSpPr>
          <p:nvPr>
            <p:ph type="ftr" sz="quarter" idx="17"/>
          </p:nvPr>
        </p:nvSpPr>
        <p:spPr/>
        <p:txBody>
          <a:bodyPr rtlCol="0"/>
          <a:lstStyle/>
          <a:p>
            <a:endParaRPr lang="en-GB" dirty="0"/>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9417DA77-1BEB-436D-BAAC-DD1E33D631CE}" type="datetimeFigureOut">
              <a:rPr lang="en-US" smtClean="0"/>
              <a:pPr/>
              <a:t>2/1/2021</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lvl1pPr>
              <a:defRPr>
                <a:solidFill>
                  <a:srgbClr val="FFFFFF"/>
                </a:solidFill>
              </a:defRPr>
            </a:lvl1pPr>
          </a:lstStyle>
          <a:p>
            <a:fld id="{541CDB59-1637-4CCE-BCEC-937F9AA8853E}" type="slidenum">
              <a:rPr lang="en-GB" smtClean="0"/>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417DA77-1BEB-436D-BAAC-DD1E33D631CE}" type="datetimeFigureOut">
              <a:rPr lang="en-US" smtClean="0"/>
              <a:pPr/>
              <a:t>2/1/2021</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a:xfrm>
            <a:off x="0" y="6248400"/>
            <a:ext cx="533400" cy="381000"/>
          </a:xfrm>
        </p:spPr>
        <p:txBody>
          <a:bodyPr/>
          <a:lstStyle>
            <a:lvl1pPr>
              <a:defRPr>
                <a:solidFill>
                  <a:schemeClr val="tx2"/>
                </a:solidFill>
              </a:defRPr>
            </a:lvl1pPr>
          </a:lstStyle>
          <a:p>
            <a:fld id="{541CDB59-1637-4CCE-BCEC-937F9AA8853E}" type="slidenum">
              <a:rPr lang="en-GB" smtClean="0"/>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nchor="ctr"/>
          <a:lstStyle>
            <a:lvl1pPr algn="l">
              <a:buNone/>
              <a:defRPr sz="4400" b="0"/>
            </a:lvl1p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9417DA77-1BEB-436D-BAAC-DD1E33D631CE}" type="datetimeFigureOut">
              <a:rPr lang="en-US" smtClean="0"/>
              <a:pPr/>
              <a:t>2/1/2021</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lvl1pPr>
              <a:defRPr>
                <a:solidFill>
                  <a:srgbClr val="FFFFFF"/>
                </a:solidFill>
              </a:defRPr>
            </a:lvl1pPr>
          </a:lstStyle>
          <a:p>
            <a:fld id="{541CDB59-1637-4CCE-BCEC-937F9AA8853E}" type="slidenum">
              <a:rPr lang="en-GB" smtClean="0"/>
              <a:pPr/>
              <a:t>‹#›</a:t>
            </a:fld>
            <a:endParaRPr lang="en-GB" dirty="0"/>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3">
        <a:schemeClr val="bg2"/>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8" name="Rectangle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9" name="Rectangle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0" name="Rectangle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en-US" smtClean="0"/>
              <a:t>Click to edit Master title style</a:t>
            </a:r>
            <a:endParaRPr kumimoji="0" lang="en-US"/>
          </a:p>
        </p:txBody>
      </p:sp>
      <p:sp>
        <p:nvSpPr>
          <p:cNvPr id="11" name="Rectangle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2" name="Date Placeholder 11"/>
          <p:cNvSpPr>
            <a:spLocks noGrp="1"/>
          </p:cNvSpPr>
          <p:nvPr>
            <p:ph type="dt" sz="half" idx="10"/>
          </p:nvPr>
        </p:nvSpPr>
        <p:spPr>
          <a:xfrm>
            <a:off x="6248400" y="6248400"/>
            <a:ext cx="2667000" cy="365125"/>
          </a:xfrm>
        </p:spPr>
        <p:txBody>
          <a:bodyPr rtlCol="0"/>
          <a:lstStyle/>
          <a:p>
            <a:fld id="{9417DA77-1BEB-436D-BAAC-DD1E33D631CE}" type="datetimeFigureOut">
              <a:rPr lang="en-US" smtClean="0"/>
              <a:pPr/>
              <a:t>2/1/2021</a:t>
            </a:fld>
            <a:endParaRPr lang="en-GB" dirty="0"/>
          </a:p>
        </p:txBody>
      </p:sp>
      <p:sp>
        <p:nvSpPr>
          <p:cNvPr id="13" name="Slide Number Placeholder 12"/>
          <p:cNvSpPr>
            <a:spLocks noGrp="1"/>
          </p:cNvSpPr>
          <p:nvPr>
            <p:ph type="sldNum" sz="quarter" idx="11"/>
          </p:nvPr>
        </p:nvSpPr>
        <p:spPr>
          <a:xfrm>
            <a:off x="0" y="4667249"/>
            <a:ext cx="1447800" cy="663578"/>
          </a:xfrm>
        </p:spPr>
        <p:txBody>
          <a:bodyPr rtlCol="0"/>
          <a:lstStyle>
            <a:lvl1pPr>
              <a:defRPr sz="2800"/>
            </a:lvl1pPr>
          </a:lstStyle>
          <a:p>
            <a:fld id="{541CDB59-1637-4CCE-BCEC-937F9AA8853E}" type="slidenum">
              <a:rPr lang="en-GB" smtClean="0"/>
              <a:pPr/>
              <a:t>‹#›</a:t>
            </a:fld>
            <a:endParaRPr lang="en-GB" dirty="0"/>
          </a:p>
        </p:txBody>
      </p:sp>
      <p:sp>
        <p:nvSpPr>
          <p:cNvPr id="14" name="Footer Placeholder 13"/>
          <p:cNvSpPr>
            <a:spLocks noGrp="1"/>
          </p:cNvSpPr>
          <p:nvPr>
            <p:ph type="ftr" sz="quarter" idx="12"/>
          </p:nvPr>
        </p:nvSpPr>
        <p:spPr>
          <a:xfrm>
            <a:off x="1600200" y="6248206"/>
            <a:ext cx="4572000" cy="365125"/>
          </a:xfrm>
        </p:spPr>
        <p:txBody>
          <a:bodyPr rtlCol="0"/>
          <a:lstStyle/>
          <a:p>
            <a:endParaRPr lang="en-GB" dirty="0"/>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en-US" dirty="0" smtClean="0"/>
              <a:t>Click icon to add picture</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609600" y="228600"/>
            <a:ext cx="8153400" cy="9906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9417DA77-1BEB-436D-BAAC-DD1E33D631CE}" type="datetimeFigureOut">
              <a:rPr lang="en-US" smtClean="0"/>
              <a:pPr/>
              <a:t>2/1/2021</a:t>
            </a:fld>
            <a:endParaRPr lang="en-GB" dirty="0"/>
          </a:p>
        </p:txBody>
      </p:sp>
      <p:sp>
        <p:nvSpPr>
          <p:cNvPr id="3" name="Footer Placeholder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endParaRPr lang="en-GB" dirty="0"/>
          </a:p>
        </p:txBody>
      </p:sp>
      <p:sp>
        <p:nvSpPr>
          <p:cNvPr id="7" name="Rectangle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8" name="Rectangle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9" name="Rectangle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541CDB59-1637-4CCE-BCEC-937F9AA8853E}" type="slidenum">
              <a:rPr lang="en-GB" smtClean="0"/>
              <a:pPr/>
              <a:t>‹#›</a:t>
            </a:fld>
            <a:endParaRPr lang="en-GB" dirty="0"/>
          </a:p>
        </p:txBody>
      </p:sp>
    </p:spTree>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643042" y="1428736"/>
            <a:ext cx="6477000" cy="1828800"/>
          </a:xfrm>
        </p:spPr>
        <p:txBody>
          <a:bodyPr/>
          <a:lstStyle/>
          <a:p>
            <a:r>
              <a:rPr lang="en-GB" smtClean="0"/>
              <a:t>Pulmonary nursing</a:t>
            </a:r>
            <a:endParaRPr lang="en-GB" dirty="0"/>
          </a:p>
        </p:txBody>
      </p:sp>
      <p:sp>
        <p:nvSpPr>
          <p:cNvPr id="3" name="Subtitle 2"/>
          <p:cNvSpPr>
            <a:spLocks noGrp="1"/>
          </p:cNvSpPr>
          <p:nvPr>
            <p:ph type="subTitle" idx="1"/>
          </p:nvPr>
        </p:nvSpPr>
        <p:spPr/>
        <p:txBody>
          <a:bodyPr>
            <a:normAutofit/>
          </a:bodyPr>
          <a:lstStyle/>
          <a:p>
            <a:endParaRPr lang="en-GB" dirty="0" smtClean="0"/>
          </a:p>
          <a:p>
            <a:endParaRPr lang="en-GB" dirty="0"/>
          </a:p>
        </p:txBody>
      </p:sp>
      <p:sp>
        <p:nvSpPr>
          <p:cNvPr id="4" name="Rectangle 3"/>
          <p:cNvSpPr/>
          <p:nvPr/>
        </p:nvSpPr>
        <p:spPr>
          <a:xfrm>
            <a:off x="2357422" y="3429000"/>
            <a:ext cx="4572000" cy="369332"/>
          </a:xfrm>
          <a:prstGeom prst="rect">
            <a:avLst/>
          </a:prstGeom>
        </p:spPr>
        <p:txBody>
          <a:bodyPr>
            <a:spAutoFit/>
          </a:bodyPr>
          <a:lstStyle/>
          <a:p>
            <a:r>
              <a:rPr lang="en-GB" dirty="0" smtClean="0"/>
              <a:t>PRESENTED BY ASENATH</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700070"/>
          </a:xfrm>
        </p:spPr>
        <p:txBody>
          <a:bodyPr>
            <a:normAutofit fontScale="90000"/>
          </a:bodyPr>
          <a:lstStyle/>
          <a:p>
            <a:r>
              <a:rPr lang="en-GB" dirty="0" smtClean="0"/>
              <a:t>BRONCHITIS</a:t>
            </a:r>
            <a:endParaRPr lang="en-GB" dirty="0"/>
          </a:p>
        </p:txBody>
      </p:sp>
      <p:sp>
        <p:nvSpPr>
          <p:cNvPr id="3" name="Content Placeholder 2"/>
          <p:cNvSpPr>
            <a:spLocks noGrp="1"/>
          </p:cNvSpPr>
          <p:nvPr>
            <p:ph sz="quarter" idx="1"/>
          </p:nvPr>
        </p:nvSpPr>
        <p:spPr>
          <a:xfrm>
            <a:off x="612648" y="1500174"/>
            <a:ext cx="8153400" cy="4595826"/>
          </a:xfrm>
        </p:spPr>
        <p:txBody>
          <a:bodyPr>
            <a:normAutofit fontScale="77500" lnSpcReduction="20000"/>
          </a:bodyPr>
          <a:lstStyle/>
          <a:p>
            <a:pPr>
              <a:buNone/>
            </a:pPr>
            <a:r>
              <a:rPr lang="en-GB" dirty="0" smtClean="0"/>
              <a:t>This is inflammation of the bronchus, can be acute/chronic</a:t>
            </a:r>
          </a:p>
          <a:p>
            <a:pPr>
              <a:buNone/>
            </a:pPr>
            <a:r>
              <a:rPr lang="en-GB" dirty="0" smtClean="0"/>
              <a:t>ACUTE BRONCHITIS</a:t>
            </a:r>
          </a:p>
          <a:p>
            <a:r>
              <a:rPr lang="en-GB" dirty="0" smtClean="0"/>
              <a:t>Its the acute infection or the inflammation of the airways or bronchi that commonly follows a viral illness and is usually self limiting.</a:t>
            </a:r>
          </a:p>
          <a:p>
            <a:pPr>
              <a:buNone/>
            </a:pPr>
            <a:r>
              <a:rPr lang="en-GB" dirty="0" smtClean="0"/>
              <a:t>CAUSES</a:t>
            </a:r>
          </a:p>
          <a:p>
            <a:r>
              <a:rPr lang="en-GB" dirty="0" smtClean="0"/>
              <a:t>It may result from bronchial irritation caused by exposure of chemicals agents </a:t>
            </a:r>
            <a:r>
              <a:rPr lang="en-GB" dirty="0" err="1" smtClean="0"/>
              <a:t>e.g</a:t>
            </a:r>
            <a:r>
              <a:rPr lang="en-GB" dirty="0" smtClean="0"/>
              <a:t> tobacco smoke ,gastric reflux contents inhaled solvents or</a:t>
            </a:r>
          </a:p>
          <a:p>
            <a:r>
              <a:rPr lang="en-GB" dirty="0" smtClean="0"/>
              <a:t> may be a complication of communicable diseases such as measles</a:t>
            </a:r>
          </a:p>
          <a:p>
            <a:r>
              <a:rPr lang="en-GB" dirty="0" smtClean="0"/>
              <a:t>Other viral causes include </a:t>
            </a:r>
            <a:r>
              <a:rPr lang="en-GB" dirty="0" err="1" smtClean="0"/>
              <a:t>influenza,respiratory</a:t>
            </a:r>
            <a:r>
              <a:rPr lang="en-GB" dirty="0" smtClean="0"/>
              <a:t> </a:t>
            </a:r>
            <a:r>
              <a:rPr lang="en-GB" dirty="0" err="1" smtClean="0"/>
              <a:t>syncytial</a:t>
            </a:r>
            <a:r>
              <a:rPr lang="en-GB" dirty="0" smtClean="0"/>
              <a:t> virus (RSV) and rhino virus causes majority of 90% of acute bronchitis.</a:t>
            </a:r>
          </a:p>
          <a:p>
            <a:r>
              <a:rPr lang="en-GB" dirty="0" smtClean="0"/>
              <a:t>Remainder are caused by bacteria </a:t>
            </a:r>
            <a:r>
              <a:rPr lang="en-GB" dirty="0" err="1" smtClean="0"/>
              <a:t>e.g</a:t>
            </a:r>
            <a:r>
              <a:rPr lang="en-GB" dirty="0" smtClean="0"/>
              <a:t> </a:t>
            </a:r>
            <a:r>
              <a:rPr lang="en-GB" dirty="0" err="1" smtClean="0"/>
              <a:t>mycoplasma,pneumococcus</a:t>
            </a:r>
            <a:endParaRPr lang="en-GB" dirty="0" smtClean="0"/>
          </a:p>
          <a:p>
            <a:endParaRPr lang="en-GB" dirty="0"/>
          </a:p>
        </p:txBody>
      </p:sp>
    </p:spTree>
  </p:cSld>
  <p:clrMapOvr>
    <a:masterClrMapping/>
  </p:clrMapOvr>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Penetrating injuries</a:t>
            </a:r>
            <a:endParaRPr lang="en-GB" dirty="0"/>
          </a:p>
        </p:txBody>
      </p:sp>
      <p:sp>
        <p:nvSpPr>
          <p:cNvPr id="3" name="Content Placeholder 2"/>
          <p:cNvSpPr>
            <a:spLocks noGrp="1"/>
          </p:cNvSpPr>
          <p:nvPr>
            <p:ph sz="quarter" idx="1"/>
          </p:nvPr>
        </p:nvSpPr>
        <p:spPr/>
        <p:txBody>
          <a:bodyPr/>
          <a:lstStyle/>
          <a:p>
            <a:r>
              <a:rPr lang="en-GB" dirty="0" smtClean="0"/>
              <a:t> disrupt the chest wall integrity and result in alteration in the inter thoracic pressure . Gunshots and stab wounds are the most common of penetrating chest trauma.</a:t>
            </a:r>
            <a:endParaRPr lang="en-GB" dirty="0"/>
          </a:p>
        </p:txBody>
      </p:sp>
    </p:spTree>
  </p:cSld>
  <p:clrMapOvr>
    <a:masterClrMapping/>
  </p:clrMapOvr>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BLUNT INJUIRIES</a:t>
            </a:r>
            <a:endParaRPr lang="en-GB" dirty="0"/>
          </a:p>
        </p:txBody>
      </p:sp>
      <p:sp>
        <p:nvSpPr>
          <p:cNvPr id="3" name="Content Placeholder 2"/>
          <p:cNvSpPr>
            <a:spLocks noGrp="1"/>
          </p:cNvSpPr>
          <p:nvPr>
            <p:ph sz="quarter" idx="1"/>
          </p:nvPr>
        </p:nvSpPr>
        <p:spPr/>
        <p:txBody>
          <a:bodyPr>
            <a:normAutofit fontScale="92500" lnSpcReduction="20000"/>
          </a:bodyPr>
          <a:lstStyle/>
          <a:p>
            <a:r>
              <a:rPr lang="en-GB" b="1" dirty="0" smtClean="0"/>
              <a:t>Aetiology.</a:t>
            </a:r>
          </a:p>
          <a:p>
            <a:r>
              <a:rPr lang="en-GB" dirty="0" smtClean="0"/>
              <a:t>Blunt chest trauma is associated with three mechanisms</a:t>
            </a:r>
          </a:p>
          <a:p>
            <a:pPr>
              <a:buNone/>
            </a:pPr>
            <a:r>
              <a:rPr lang="en-GB" dirty="0" smtClean="0"/>
              <a:t>		-a) acceleration/deceleration</a:t>
            </a:r>
          </a:p>
          <a:p>
            <a:pPr>
              <a:buNone/>
            </a:pPr>
            <a:r>
              <a:rPr lang="en-GB" dirty="0" smtClean="0"/>
              <a:t>		-b) direct impact.</a:t>
            </a:r>
          </a:p>
          <a:p>
            <a:pPr>
              <a:buNone/>
            </a:pPr>
            <a:r>
              <a:rPr lang="en-GB" dirty="0" smtClean="0"/>
              <a:t>		-c)compression</a:t>
            </a:r>
          </a:p>
          <a:p>
            <a:pPr marL="514350" indent="-514350">
              <a:buAutoNum type="alphaLcParenR"/>
            </a:pPr>
            <a:r>
              <a:rPr lang="en-GB" b="1" dirty="0" smtClean="0"/>
              <a:t>An acceleration/ deceleration.</a:t>
            </a:r>
          </a:p>
          <a:p>
            <a:pPr marL="514350" indent="-514350">
              <a:buNone/>
            </a:pPr>
            <a:r>
              <a:rPr lang="en-GB" dirty="0" smtClean="0"/>
              <a:t>	 is  commonly caused by motor vehicle or motor cycle   pedestrian crush or a fall. These injuries create a  shear force during which tissue organs or blood vessels are stretched beyond their capacity  resulting in tear , leak or rupture.</a:t>
            </a:r>
          </a:p>
          <a:p>
            <a:pPr marL="514350" indent="-514350">
              <a:buNone/>
            </a:pPr>
            <a:endParaRPr lang="en-GB" dirty="0"/>
          </a:p>
        </p:txBody>
      </p:sp>
    </p:spTree>
  </p:cSld>
  <p:clrMapOvr>
    <a:masterClrMapping/>
  </p:clrMapOvr>
  <p:timing>
    <p:tnLst>
      <p:par>
        <p:cTn id="1" dur="indefinite" restart="never" nodeType="tmRoot"/>
      </p:par>
    </p:tn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Direct impact</a:t>
            </a:r>
            <a:endParaRPr lang="en-GB" dirty="0"/>
          </a:p>
        </p:txBody>
      </p:sp>
      <p:sp>
        <p:nvSpPr>
          <p:cNvPr id="3" name="Content Placeholder 2"/>
          <p:cNvSpPr>
            <a:spLocks noGrp="1"/>
          </p:cNvSpPr>
          <p:nvPr>
            <p:ph sz="quarter" idx="1"/>
          </p:nvPr>
        </p:nvSpPr>
        <p:spPr/>
        <p:txBody>
          <a:bodyPr>
            <a:normAutofit lnSpcReduction="10000"/>
          </a:bodyPr>
          <a:lstStyle/>
          <a:p>
            <a:r>
              <a:rPr lang="en-GB" dirty="0" smtClean="0"/>
              <a:t>Injuries are caused by motor vehicle and motor cycle, From  a blunt object striking the chest.</a:t>
            </a:r>
          </a:p>
          <a:p>
            <a:r>
              <a:rPr lang="en-GB" dirty="0" smtClean="0"/>
              <a:t>It can cause rib ,sterna or scapulae fractures and injuries to the lung parenchyma, heart or thoracic cage.</a:t>
            </a:r>
          </a:p>
          <a:p>
            <a:pPr>
              <a:buNone/>
            </a:pPr>
            <a:r>
              <a:rPr lang="en-GB" b="1" dirty="0" smtClean="0"/>
              <a:t>Compression.</a:t>
            </a:r>
            <a:endParaRPr lang="en-GB" b="1" dirty="0"/>
          </a:p>
          <a:p>
            <a:pPr>
              <a:buNone/>
            </a:pPr>
            <a:r>
              <a:rPr lang="en-GB" b="1" dirty="0" smtClean="0"/>
              <a:t> </a:t>
            </a:r>
            <a:r>
              <a:rPr lang="en-GB" dirty="0" smtClean="0"/>
              <a:t>Are caused by blunt chest trauma resulting from the force of rapid deceleration as the tissues strike a fixed object e.g. Sternum and ribs.</a:t>
            </a:r>
          </a:p>
          <a:p>
            <a:pPr>
              <a:buNone/>
            </a:pPr>
            <a:r>
              <a:rPr lang="en-GB" dirty="0" smtClean="0"/>
              <a:t>It can result in organ rupture contusion or injuries. </a:t>
            </a:r>
          </a:p>
        </p:txBody>
      </p:sp>
    </p:spTree>
  </p:cSld>
  <p:clrMapOvr>
    <a:masterClrMapping/>
  </p:clrMapOvr>
  <p:timing>
    <p:tnLst>
      <p:par>
        <p:cTn id="1" dur="indefinite" restart="never" nodeType="tmRoot"/>
      </p:par>
    </p:tn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Pulmonary contusion (blunt)</a:t>
            </a:r>
            <a:endParaRPr lang="en-GB" dirty="0"/>
          </a:p>
        </p:txBody>
      </p:sp>
      <p:sp>
        <p:nvSpPr>
          <p:cNvPr id="3" name="Content Placeholder 2"/>
          <p:cNvSpPr>
            <a:spLocks noGrp="1"/>
          </p:cNvSpPr>
          <p:nvPr>
            <p:ph sz="quarter" idx="1"/>
          </p:nvPr>
        </p:nvSpPr>
        <p:spPr/>
        <p:txBody>
          <a:bodyPr>
            <a:normAutofit fontScale="92500" lnSpcReduction="20000"/>
          </a:bodyPr>
          <a:lstStyle/>
          <a:p>
            <a:pPr>
              <a:buNone/>
            </a:pPr>
            <a:r>
              <a:rPr lang="en-GB" b="1" dirty="0" smtClean="0"/>
              <a:t>Aetiology.</a:t>
            </a:r>
          </a:p>
          <a:p>
            <a:r>
              <a:rPr lang="en-GB" dirty="0" smtClean="0"/>
              <a:t>A pulmonary contusion is a serious injury to the lung parenchyma.</a:t>
            </a:r>
          </a:p>
          <a:p>
            <a:pPr>
              <a:buNone/>
            </a:pPr>
            <a:r>
              <a:rPr lang="en-GB" dirty="0" smtClean="0"/>
              <a:t>  -This leads to   interstitial haemorrhage resulting in alveoli collapse , atelectasis , and consolidation of  the injured area of the lung. </a:t>
            </a:r>
          </a:p>
          <a:p>
            <a:pPr>
              <a:buNone/>
            </a:pPr>
            <a:r>
              <a:rPr lang="en-GB" b="1" dirty="0" smtClean="0"/>
              <a:t>Pathology.</a:t>
            </a:r>
          </a:p>
          <a:p>
            <a:pPr>
              <a:buNone/>
            </a:pPr>
            <a:r>
              <a:rPr lang="en-GB" dirty="0" smtClean="0"/>
              <a:t>  -As the oedema forms at the area of initial injuries a decrease in ventilation begins to occur. The resulting </a:t>
            </a:r>
          </a:p>
          <a:p>
            <a:pPr>
              <a:buNone/>
            </a:pPr>
            <a:r>
              <a:rPr lang="en-GB" dirty="0" smtClean="0"/>
              <a:t>    Hypoxia is due to shunting of blood thro the unventilated lung.</a:t>
            </a:r>
            <a:endParaRPr lang="en-GB" dirty="0"/>
          </a:p>
        </p:txBody>
      </p:sp>
    </p:spTree>
  </p:cSld>
  <p:clrMapOvr>
    <a:masterClrMapping/>
  </p:clrMapOvr>
  <p:timing>
    <p:tnLst>
      <p:par>
        <p:cTn id="1" dur="indefinite" restart="never" nodeType="tmRoot"/>
      </p:par>
    </p:tn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Clinical manifestation.</a:t>
            </a:r>
            <a:endParaRPr lang="en-GB" dirty="0"/>
          </a:p>
        </p:txBody>
      </p:sp>
      <p:sp>
        <p:nvSpPr>
          <p:cNvPr id="3" name="Content Placeholder 2"/>
          <p:cNvSpPr>
            <a:spLocks noGrp="1"/>
          </p:cNvSpPr>
          <p:nvPr>
            <p:ph sz="quarter" idx="1"/>
          </p:nvPr>
        </p:nvSpPr>
        <p:spPr/>
        <p:txBody>
          <a:bodyPr>
            <a:normAutofit fontScale="92500" lnSpcReduction="10000"/>
          </a:bodyPr>
          <a:lstStyle/>
          <a:p>
            <a:r>
              <a:rPr lang="en-GB" dirty="0" smtClean="0"/>
              <a:t>It may vary from total abscence of symptoms to full spectrum of symptoms associated with non-cardiogenic pulmonary oedema.</a:t>
            </a:r>
          </a:p>
          <a:p>
            <a:r>
              <a:rPr lang="en-GB" dirty="0" smtClean="0"/>
              <a:t>Signs and symptoms of which some of it will be delayed are-             - dysponea (laboured breathing).</a:t>
            </a:r>
          </a:p>
          <a:p>
            <a:pPr>
              <a:buNone/>
            </a:pPr>
            <a:r>
              <a:rPr lang="en-GB" dirty="0" smtClean="0"/>
              <a:t>			    -tachypnoea (increased breathing).</a:t>
            </a:r>
          </a:p>
          <a:p>
            <a:pPr>
              <a:buNone/>
            </a:pPr>
            <a:r>
              <a:rPr lang="en-GB" dirty="0" smtClean="0"/>
              <a:t>			    -increased restlesness</a:t>
            </a:r>
          </a:p>
          <a:p>
            <a:pPr>
              <a:buNone/>
            </a:pPr>
            <a:r>
              <a:rPr lang="en-GB" dirty="0" smtClean="0"/>
              <a:t>			    - crackles noted on auscultation</a:t>
            </a:r>
          </a:p>
          <a:p>
            <a:pPr>
              <a:buNone/>
            </a:pPr>
            <a:r>
              <a:rPr lang="en-GB" dirty="0" smtClean="0"/>
              <a:t>			     -hemoptysis</a:t>
            </a:r>
          </a:p>
          <a:p>
            <a:pPr>
              <a:buNone/>
            </a:pPr>
            <a:r>
              <a:rPr lang="en-GB" dirty="0" smtClean="0"/>
              <a:t> </a:t>
            </a:r>
            <a:endParaRPr lang="en-GB" dirty="0"/>
          </a:p>
        </p:txBody>
      </p:sp>
    </p:spTree>
  </p:cSld>
  <p:clrMapOvr>
    <a:masterClrMapping/>
  </p:clrMapOvr>
  <p:timing>
    <p:tnLst>
      <p:par>
        <p:cTn id="1" dur="indefinite" restart="never" nodeType="tmRoot"/>
      </p:par>
    </p:tn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771508"/>
          </a:xfrm>
        </p:spPr>
        <p:txBody>
          <a:bodyPr/>
          <a:lstStyle/>
          <a:p>
            <a:r>
              <a:rPr lang="en-GB" dirty="0" smtClean="0"/>
              <a:t>Care and management</a:t>
            </a:r>
            <a:endParaRPr lang="en-GB" dirty="0"/>
          </a:p>
        </p:txBody>
      </p:sp>
      <p:sp>
        <p:nvSpPr>
          <p:cNvPr id="3" name="Content Placeholder 2"/>
          <p:cNvSpPr>
            <a:spLocks noGrp="1"/>
          </p:cNvSpPr>
          <p:nvPr>
            <p:ph sz="quarter" idx="1"/>
          </p:nvPr>
        </p:nvSpPr>
        <p:spPr>
          <a:xfrm>
            <a:off x="612648" y="1143008"/>
            <a:ext cx="8153400" cy="5786454"/>
          </a:xfrm>
        </p:spPr>
        <p:txBody>
          <a:bodyPr>
            <a:normAutofit fontScale="92500" lnSpcReduction="10000"/>
          </a:bodyPr>
          <a:lstStyle/>
          <a:p>
            <a:pPr>
              <a:buNone/>
            </a:pPr>
            <a:r>
              <a:rPr lang="en-GB" b="1" dirty="0" smtClean="0"/>
              <a:t>Dx</a:t>
            </a:r>
          </a:p>
          <a:p>
            <a:pPr>
              <a:buNone/>
            </a:pPr>
            <a:r>
              <a:rPr lang="en-GB" dirty="0" smtClean="0"/>
              <a:t>-chest x-ray</a:t>
            </a:r>
          </a:p>
          <a:p>
            <a:pPr>
              <a:buNone/>
            </a:pPr>
            <a:r>
              <a:rPr lang="en-GB" dirty="0" smtClean="0"/>
              <a:t>-chest scan – its more specific and sensitive.</a:t>
            </a:r>
          </a:p>
          <a:p>
            <a:pPr>
              <a:buNone/>
            </a:pPr>
            <a:r>
              <a:rPr lang="en-GB" b="1" dirty="0" smtClean="0"/>
              <a:t>Treatment</a:t>
            </a:r>
          </a:p>
          <a:p>
            <a:pPr>
              <a:buNone/>
            </a:pPr>
            <a:r>
              <a:rPr lang="en-GB" dirty="0" smtClean="0"/>
              <a:t>It  supportive and includes :</a:t>
            </a:r>
          </a:p>
          <a:p>
            <a:pPr>
              <a:buNone/>
            </a:pPr>
            <a:r>
              <a:rPr lang="en-GB" dirty="0" smtClean="0"/>
              <a:t>-supplement oxygen to prevent hypoxia.</a:t>
            </a:r>
          </a:p>
          <a:p>
            <a:pPr>
              <a:buNone/>
            </a:pPr>
            <a:r>
              <a:rPr lang="en-GB" dirty="0" smtClean="0"/>
              <a:t>-coughing and deep breathing exercised to promote good ventilation.</a:t>
            </a:r>
          </a:p>
          <a:p>
            <a:pPr>
              <a:buNone/>
            </a:pPr>
            <a:r>
              <a:rPr lang="en-GB" dirty="0" smtClean="0"/>
              <a:t>-re- positioning in bed ,to promote lung perfusion.</a:t>
            </a:r>
          </a:p>
          <a:p>
            <a:pPr>
              <a:buNone/>
            </a:pPr>
            <a:r>
              <a:rPr lang="en-GB" dirty="0" smtClean="0"/>
              <a:t>-pain control is critical for adequate chest expansion.</a:t>
            </a:r>
          </a:p>
          <a:p>
            <a:pPr>
              <a:buNone/>
            </a:pPr>
            <a:r>
              <a:rPr lang="en-GB" dirty="0" smtClean="0"/>
              <a:t>-chest walls splinting techniques are also used to facilitates  coughing and deep breathing exercises.</a:t>
            </a:r>
            <a:endParaRPr lang="en-GB" dirty="0"/>
          </a:p>
        </p:txBody>
      </p:sp>
    </p:spTree>
  </p:cSld>
  <p:clrMapOvr>
    <a:masterClrMapping/>
  </p:clrMapOvr>
  <p:timing>
    <p:tnLst>
      <p:par>
        <p:cTn id="1" dur="indefinite" restart="never" nodeType="tmRoot"/>
      </p:par>
    </p:tn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Pts and family education</a:t>
            </a:r>
            <a:endParaRPr lang="en-GB" dirty="0"/>
          </a:p>
        </p:txBody>
      </p:sp>
      <p:sp>
        <p:nvSpPr>
          <p:cNvPr id="3" name="Content Placeholder 2"/>
          <p:cNvSpPr>
            <a:spLocks noGrp="1"/>
          </p:cNvSpPr>
          <p:nvPr>
            <p:ph sz="quarter" idx="1"/>
          </p:nvPr>
        </p:nvSpPr>
        <p:spPr/>
        <p:txBody>
          <a:bodyPr/>
          <a:lstStyle/>
          <a:p>
            <a:r>
              <a:rPr lang="en-GB" dirty="0" smtClean="0"/>
              <a:t>The nurse educates  the pt about;</a:t>
            </a:r>
          </a:p>
          <a:p>
            <a:pPr>
              <a:buNone/>
            </a:pPr>
            <a:r>
              <a:rPr lang="en-GB" dirty="0" smtClean="0"/>
              <a:t>_the cause and treatment for pulmonary perfusion .</a:t>
            </a:r>
          </a:p>
          <a:p>
            <a:pPr>
              <a:buNone/>
            </a:pPr>
            <a:r>
              <a:rPr lang="en-GB" dirty="0" smtClean="0"/>
              <a:t>-emphasis is on preventing injuries /accidents and other pulmonary contusions.</a:t>
            </a:r>
            <a:endParaRPr lang="en-GB" dirty="0"/>
          </a:p>
        </p:txBody>
      </p:sp>
    </p:spTree>
  </p:cSld>
  <p:clrMapOvr>
    <a:masterClrMapping/>
  </p:clrMapOvr>
  <p:timing>
    <p:tnLst>
      <p:par>
        <p:cTn id="1" dur="indefinite" restart="never" nodeType="tmRoot"/>
      </p:par>
    </p:tn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Pneumo thorax and hemothorax</a:t>
            </a:r>
            <a:endParaRPr lang="en-GB" dirty="0"/>
          </a:p>
        </p:txBody>
      </p:sp>
      <p:sp>
        <p:nvSpPr>
          <p:cNvPr id="3" name="Content Placeholder 2"/>
          <p:cNvSpPr>
            <a:spLocks noGrp="1"/>
          </p:cNvSpPr>
          <p:nvPr>
            <p:ph sz="quarter" idx="1"/>
          </p:nvPr>
        </p:nvSpPr>
        <p:spPr/>
        <p:txBody>
          <a:bodyPr>
            <a:normAutofit lnSpcReduction="10000"/>
          </a:bodyPr>
          <a:lstStyle/>
          <a:p>
            <a:r>
              <a:rPr lang="en-GB" dirty="0" smtClean="0"/>
              <a:t>Pneumothorax is the accumulation of air or blood in the pleural space .</a:t>
            </a:r>
          </a:p>
          <a:p>
            <a:r>
              <a:rPr lang="en-GB" dirty="0" smtClean="0"/>
              <a:t>It usually occurs following chest wall lacerations , gunshot wounds , fractured ribs ,alveolar disruption, bronchial disruption or esophangeal injury.</a:t>
            </a:r>
          </a:p>
          <a:p>
            <a:r>
              <a:rPr lang="en-GB" dirty="0" smtClean="0"/>
              <a:t>It may be open or closed.</a:t>
            </a:r>
          </a:p>
          <a:p>
            <a:pPr>
              <a:buNone/>
            </a:pPr>
            <a:r>
              <a:rPr lang="en-GB" b="1" dirty="0" smtClean="0"/>
              <a:t>An open pneumo thorax.</a:t>
            </a:r>
          </a:p>
          <a:p>
            <a:pPr>
              <a:buNone/>
            </a:pPr>
            <a:r>
              <a:rPr lang="en-GB" dirty="0" smtClean="0"/>
              <a:t>   -An open pneumo thorax or sucking chest wound allows atmospheric air to enter into pleural space during inspiration.</a:t>
            </a:r>
            <a:endParaRPr lang="en-GB" dirty="0"/>
          </a:p>
        </p:txBody>
      </p:sp>
    </p:spTree>
  </p:cSld>
  <p:clrMapOvr>
    <a:masterClrMapping/>
  </p:clrMapOvr>
  <p:timing>
    <p:tnLst>
      <p:par>
        <p:cTn id="1" dur="indefinite" restart="never" nodeType="tmRoot"/>
      </p:par>
    </p:tn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ct</a:t>
            </a:r>
            <a:endParaRPr lang="en-GB" dirty="0"/>
          </a:p>
        </p:txBody>
      </p:sp>
      <p:sp>
        <p:nvSpPr>
          <p:cNvPr id="3" name="Content Placeholder 2"/>
          <p:cNvSpPr>
            <a:spLocks noGrp="1"/>
          </p:cNvSpPr>
          <p:nvPr>
            <p:ph sz="quarter" idx="1"/>
          </p:nvPr>
        </p:nvSpPr>
        <p:spPr/>
        <p:txBody>
          <a:bodyPr/>
          <a:lstStyle/>
          <a:p>
            <a:r>
              <a:rPr lang="en-GB" dirty="0" smtClean="0"/>
              <a:t>Equilibrium of atmospheric and inter pleural pressure occurs leading to lung collapse.</a:t>
            </a:r>
          </a:p>
          <a:p>
            <a:r>
              <a:rPr lang="en-GB" dirty="0" smtClean="0"/>
              <a:t>Increased intra thoracic pressure on both sides of the chest impairs </a:t>
            </a:r>
            <a:r>
              <a:rPr lang="en-GB" b="1" dirty="0" smtClean="0"/>
              <a:t>venous return.</a:t>
            </a:r>
          </a:p>
          <a:p>
            <a:pPr>
              <a:buNone/>
            </a:pPr>
            <a:r>
              <a:rPr lang="en-GB" b="1" dirty="0" smtClean="0"/>
              <a:t>Closed pneumothorax</a:t>
            </a:r>
          </a:p>
          <a:p>
            <a:pPr>
              <a:buNone/>
            </a:pPr>
            <a:r>
              <a:rPr lang="en-GB" dirty="0" smtClean="0"/>
              <a:t>May occurs following blunt trauma when the pleura has been punctured by fractured ribs or when alveoli , bronchial or oesophageal injuries cause leakage of blood into the pleural space.</a:t>
            </a:r>
            <a:endParaRPr lang="en-GB" dirty="0"/>
          </a:p>
        </p:txBody>
      </p:sp>
    </p:spTree>
  </p:cSld>
  <p:clrMapOvr>
    <a:masterClrMapping/>
  </p:clrMapOvr>
  <p:timing>
    <p:tnLst>
      <p:par>
        <p:cTn id="1" dur="indefinite" restart="never" nodeType="tmRoot"/>
      </p:par>
    </p:tn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ct</a:t>
            </a:r>
            <a:endParaRPr lang="en-GB" dirty="0"/>
          </a:p>
        </p:txBody>
      </p:sp>
      <p:sp>
        <p:nvSpPr>
          <p:cNvPr id="3" name="Content Placeholder 2"/>
          <p:cNvSpPr>
            <a:spLocks noGrp="1"/>
          </p:cNvSpPr>
          <p:nvPr>
            <p:ph sz="quarter" idx="1"/>
          </p:nvPr>
        </p:nvSpPr>
        <p:spPr/>
        <p:txBody>
          <a:bodyPr>
            <a:normAutofit lnSpcReduction="10000"/>
          </a:bodyPr>
          <a:lstStyle/>
          <a:p>
            <a:r>
              <a:rPr lang="en-GB" dirty="0" smtClean="0"/>
              <a:t>if air continues to enter the pleural space  the path physiological events will occur as in open pnuemo thorax.</a:t>
            </a:r>
          </a:p>
          <a:p>
            <a:r>
              <a:rPr lang="en-GB" dirty="0" smtClean="0"/>
              <a:t>Like pneumothorax , hemothorax or blood in the same pleural space may occur as a result of blunt or penetrating chest trauma.</a:t>
            </a:r>
          </a:p>
          <a:p>
            <a:r>
              <a:rPr lang="en-GB" dirty="0" smtClean="0"/>
              <a:t>Hemo thorax is often accompanied by pneumo thorax following chest trauma.</a:t>
            </a:r>
          </a:p>
          <a:p>
            <a:r>
              <a:rPr lang="en-GB" dirty="0" smtClean="0"/>
              <a:t>Most of the hemothorax are caused by bleeding from the lung parenchyma.</a:t>
            </a:r>
            <a:endParaRPr lang="en-GB"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t>PATHOPHYSIOLOGY</a:t>
            </a:r>
            <a:endParaRPr lang="en-GB" dirty="0"/>
          </a:p>
        </p:txBody>
      </p:sp>
      <p:sp>
        <p:nvSpPr>
          <p:cNvPr id="3" name="Content Placeholder 2"/>
          <p:cNvSpPr>
            <a:spLocks noGrp="1"/>
          </p:cNvSpPr>
          <p:nvPr>
            <p:ph sz="quarter" idx="1"/>
          </p:nvPr>
        </p:nvSpPr>
        <p:spPr/>
        <p:txBody>
          <a:bodyPr>
            <a:normAutofit/>
          </a:bodyPr>
          <a:lstStyle/>
          <a:p>
            <a:r>
              <a:rPr lang="en-GB" dirty="0" smtClean="0"/>
              <a:t>In bronchitis an abnormal increase in the mucus –secreting cells of the bronchial epithelium and the trachea occurs.  The globlet cells of the surface epithelium are increased.</a:t>
            </a:r>
          </a:p>
          <a:p>
            <a:r>
              <a:rPr lang="en-GB" dirty="0" smtClean="0"/>
              <a:t>The bronchi become thickened and fibrosis of the bronchioles with infiltration by inflammatory cells may occur. Chronic infection of the mucus membrane is usually present and sputum may contain a variety of pathogenic micro-rganism.</a:t>
            </a:r>
          </a:p>
          <a:p>
            <a:endParaRPr lang="en-GB" dirty="0"/>
          </a:p>
        </p:txBody>
      </p:sp>
    </p:spTree>
  </p:cSld>
  <p:clrMapOvr>
    <a:masterClrMapping/>
  </p:clrMapOvr>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Clinical manifestation</a:t>
            </a:r>
            <a:endParaRPr lang="en-GB" dirty="0"/>
          </a:p>
        </p:txBody>
      </p:sp>
      <p:sp>
        <p:nvSpPr>
          <p:cNvPr id="3" name="Content Placeholder 2"/>
          <p:cNvSpPr>
            <a:spLocks noGrp="1"/>
          </p:cNvSpPr>
          <p:nvPr>
            <p:ph sz="quarter" idx="1"/>
          </p:nvPr>
        </p:nvSpPr>
        <p:spPr/>
        <p:txBody>
          <a:bodyPr>
            <a:normAutofit/>
          </a:bodyPr>
          <a:lstStyle/>
          <a:p>
            <a:r>
              <a:rPr lang="en-GB" dirty="0" smtClean="0"/>
              <a:t>Diminished breath sound on affected side.</a:t>
            </a:r>
          </a:p>
          <a:p>
            <a:r>
              <a:rPr lang="en-GB" dirty="0" err="1" smtClean="0"/>
              <a:t>Tachypnoea</a:t>
            </a:r>
            <a:endParaRPr lang="en-GB" dirty="0" smtClean="0"/>
          </a:p>
          <a:p>
            <a:r>
              <a:rPr lang="en-GB" dirty="0" smtClean="0"/>
              <a:t>Subcutaneous emphysema</a:t>
            </a:r>
          </a:p>
          <a:p>
            <a:r>
              <a:rPr lang="en-GB" dirty="0" smtClean="0"/>
              <a:t>Dyspnoea</a:t>
            </a:r>
          </a:p>
          <a:p>
            <a:r>
              <a:rPr lang="en-GB" dirty="0" smtClean="0"/>
              <a:t>Hypotension due to decreased cardiac out put.</a:t>
            </a:r>
          </a:p>
          <a:p>
            <a:pPr>
              <a:buNone/>
            </a:pPr>
            <a:r>
              <a:rPr lang="en-GB" b="1" dirty="0" smtClean="0"/>
              <a:t>Medical management</a:t>
            </a:r>
          </a:p>
          <a:p>
            <a:pPr>
              <a:buNone/>
            </a:pPr>
            <a:r>
              <a:rPr lang="en-GB" dirty="0" smtClean="0"/>
              <a:t>-Do physical examination.</a:t>
            </a:r>
          </a:p>
          <a:p>
            <a:pPr>
              <a:buNone/>
            </a:pPr>
            <a:r>
              <a:rPr lang="en-GB" dirty="0" smtClean="0"/>
              <a:t>-Chest x-ray</a:t>
            </a:r>
            <a:endParaRPr lang="en-GB" dirty="0"/>
          </a:p>
        </p:txBody>
      </p:sp>
    </p:spTree>
  </p:cSld>
  <p:clrMapOvr>
    <a:masterClrMapping/>
  </p:clrMapOvr>
  <p:timing>
    <p:tnLst>
      <p:par>
        <p:cTn id="1" dur="indefinite" restart="never" nodeType="tmRoot"/>
      </p:par>
    </p:tn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treatment</a:t>
            </a:r>
            <a:endParaRPr lang="en-GB" dirty="0"/>
          </a:p>
        </p:txBody>
      </p:sp>
      <p:sp>
        <p:nvSpPr>
          <p:cNvPr id="3" name="Content Placeholder 2"/>
          <p:cNvSpPr>
            <a:spLocks noGrp="1"/>
          </p:cNvSpPr>
          <p:nvPr>
            <p:ph sz="quarter" idx="1"/>
          </p:nvPr>
        </p:nvSpPr>
        <p:spPr/>
        <p:txBody>
          <a:bodyPr/>
          <a:lstStyle/>
          <a:p>
            <a:r>
              <a:rPr lang="en-GB" b="1" dirty="0" smtClean="0"/>
              <a:t>Open chest wound </a:t>
            </a:r>
            <a:r>
              <a:rPr lang="en-GB" dirty="0" smtClean="0"/>
              <a:t>With </a:t>
            </a:r>
            <a:r>
              <a:rPr lang="en-GB" dirty="0" err="1" smtClean="0"/>
              <a:t>pneumothorax</a:t>
            </a:r>
            <a:r>
              <a:rPr lang="en-GB" dirty="0" smtClean="0"/>
              <a:t>, treatment includes covering of a wound with a sterile air tight dressing.</a:t>
            </a:r>
          </a:p>
          <a:p>
            <a:r>
              <a:rPr lang="en-GB" dirty="0" smtClean="0"/>
              <a:t>Inserting a chest tube to remove and prevent the accumulation of air or fluid into the pleural space.</a:t>
            </a:r>
          </a:p>
          <a:p>
            <a:r>
              <a:rPr lang="en-GB" dirty="0" smtClean="0"/>
              <a:t>Maintenance of the airway patency, chest tube and surgical closure of  the area is the most definitive therapies.</a:t>
            </a:r>
          </a:p>
          <a:p>
            <a:r>
              <a:rPr lang="en-GB" dirty="0" smtClean="0"/>
              <a:t>If bleeding is unceasing thoracotomy is indicated.</a:t>
            </a:r>
          </a:p>
          <a:p>
            <a:endParaRPr lang="en-GB" dirty="0" smtClean="0"/>
          </a:p>
          <a:p>
            <a:endParaRPr lang="en-GB" b="1" dirty="0"/>
          </a:p>
        </p:txBody>
      </p:sp>
    </p:spTree>
  </p:cSld>
  <p:clrMapOvr>
    <a:masterClrMapping/>
  </p:clrMapOvr>
  <p:timing>
    <p:tnLst>
      <p:par>
        <p:cTn id="1" dur="indefinite" restart="never" nodeType="tmRoot"/>
      </p:par>
    </p:tnLst>
  </p:timing>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t>Nursing management.</a:t>
            </a:r>
            <a:endParaRPr lang="en-GB" dirty="0"/>
          </a:p>
        </p:txBody>
      </p:sp>
      <p:sp>
        <p:nvSpPr>
          <p:cNvPr id="3" name="Content Placeholder 2"/>
          <p:cNvSpPr>
            <a:spLocks noGrp="1"/>
          </p:cNvSpPr>
          <p:nvPr>
            <p:ph sz="quarter" idx="1"/>
          </p:nvPr>
        </p:nvSpPr>
        <p:spPr/>
        <p:txBody>
          <a:bodyPr/>
          <a:lstStyle/>
          <a:p>
            <a:r>
              <a:rPr lang="en-GB" dirty="0" smtClean="0"/>
              <a:t>Frequent chest auscultation and careful monitoring of vital signs are mandatory in pts presenting with pneumothorax or hemothorax.</a:t>
            </a:r>
          </a:p>
          <a:p>
            <a:r>
              <a:rPr lang="en-GB" dirty="0" smtClean="0"/>
              <a:t>Asses for dysponea, pain and use of accessory muscles and breathing, breath sounds , tachyponea and hypoxemia.</a:t>
            </a:r>
            <a:endParaRPr lang="en-GB" dirty="0"/>
          </a:p>
        </p:txBody>
      </p:sp>
    </p:spTree>
  </p:cSld>
  <p:clrMapOvr>
    <a:masterClrMapping/>
  </p:clrMapOvr>
  <p:timing>
    <p:tnLst>
      <p:par>
        <p:cTn id="1" dur="indefinite" restart="never" nodeType="tmRoot"/>
      </p:par>
    </p:tnLst>
  </p:timing>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Nursing dx</a:t>
            </a:r>
            <a:endParaRPr lang="en-GB" dirty="0"/>
          </a:p>
        </p:txBody>
      </p:sp>
      <p:sp>
        <p:nvSpPr>
          <p:cNvPr id="3" name="Content Placeholder 2"/>
          <p:cNvSpPr>
            <a:spLocks noGrp="1"/>
          </p:cNvSpPr>
          <p:nvPr>
            <p:ph sz="quarter" idx="1"/>
          </p:nvPr>
        </p:nvSpPr>
        <p:spPr/>
        <p:txBody>
          <a:bodyPr/>
          <a:lstStyle/>
          <a:p>
            <a:r>
              <a:rPr lang="en-GB" dirty="0" smtClean="0"/>
              <a:t>Pain related to lung collapse penetrating wounds or rib fractures.</a:t>
            </a:r>
          </a:p>
          <a:p>
            <a:r>
              <a:rPr lang="en-GB" dirty="0" smtClean="0"/>
              <a:t>Impaired gas exchange related to the presence of air /blood in the pleural space with loss of normal ventilatory mechanisms and intrapulmonary matching of ventilation.</a:t>
            </a:r>
          </a:p>
          <a:p>
            <a:pPr>
              <a:buNone/>
            </a:pPr>
            <a:r>
              <a:rPr lang="en-GB" b="1" dirty="0" smtClean="0"/>
              <a:t>Closed tube thoracotomy.</a:t>
            </a:r>
          </a:p>
          <a:p>
            <a:pPr>
              <a:buNone/>
            </a:pPr>
            <a:r>
              <a:rPr lang="en-GB" dirty="0" smtClean="0"/>
              <a:t>   -Underwater</a:t>
            </a:r>
            <a:r>
              <a:rPr lang="en-GB" b="1" dirty="0" smtClean="0"/>
              <a:t> </a:t>
            </a:r>
            <a:r>
              <a:rPr lang="en-GB" dirty="0" smtClean="0"/>
              <a:t>seal drainage with suction used to evacuate blood and air from pleural space</a:t>
            </a:r>
            <a:endParaRPr lang="en-GB" dirty="0"/>
          </a:p>
        </p:txBody>
      </p:sp>
    </p:spTree>
  </p:cSld>
  <p:clrMapOvr>
    <a:masterClrMapping/>
  </p:clrMapOvr>
  <p:timing>
    <p:tnLst>
      <p:par>
        <p:cTn id="1" dur="indefinite" restart="never" nodeType="tmRoot"/>
      </p:par>
    </p:tnLst>
  </p:timing>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ct</a:t>
            </a:r>
            <a:endParaRPr lang="en-GB" dirty="0"/>
          </a:p>
        </p:txBody>
      </p:sp>
      <p:sp>
        <p:nvSpPr>
          <p:cNvPr id="3" name="Content Placeholder 2"/>
          <p:cNvSpPr>
            <a:spLocks noGrp="1"/>
          </p:cNvSpPr>
          <p:nvPr>
            <p:ph sz="quarter" idx="1"/>
          </p:nvPr>
        </p:nvSpPr>
        <p:spPr/>
        <p:txBody>
          <a:bodyPr/>
          <a:lstStyle/>
          <a:p>
            <a:r>
              <a:rPr lang="en-GB" dirty="0" smtClean="0"/>
              <a:t>Prevent infection of pleural space by use of sterile technique during chest tube insertion as this promotes healing and expansion of the lung.</a:t>
            </a:r>
          </a:p>
          <a:p>
            <a:r>
              <a:rPr lang="en-GB" dirty="0" smtClean="0"/>
              <a:t>Decrease cardiac output related to decreased blood flow associated with impaired venous return .</a:t>
            </a:r>
          </a:p>
          <a:p>
            <a:pPr>
              <a:buNone/>
            </a:pPr>
            <a:r>
              <a:rPr lang="en-GB" b="1" dirty="0" smtClean="0"/>
              <a:t>Intervention/mgt</a:t>
            </a:r>
          </a:p>
          <a:p>
            <a:pPr>
              <a:buNone/>
            </a:pPr>
            <a:r>
              <a:rPr lang="en-GB" dirty="0" smtClean="0"/>
              <a:t>   -Monitor amount of chest tube drainage.</a:t>
            </a:r>
          </a:p>
          <a:p>
            <a:pPr>
              <a:buNone/>
            </a:pPr>
            <a:r>
              <a:rPr lang="en-GB" dirty="0" smtClean="0"/>
              <a:t>   -monitor for hypotension and other signs of fluid deficit and overload.</a:t>
            </a:r>
          </a:p>
          <a:p>
            <a:pPr>
              <a:buNone/>
            </a:pPr>
            <a:endParaRPr lang="en-GB" dirty="0"/>
          </a:p>
        </p:txBody>
      </p:sp>
    </p:spTree>
  </p:cSld>
  <p:clrMapOvr>
    <a:masterClrMapping/>
  </p:clrMapOvr>
  <p:timing>
    <p:tnLst>
      <p:par>
        <p:cTn id="1" dur="indefinite" restart="never" nodeType="tmRoot"/>
      </p:par>
    </p:tnLst>
  </p:timing>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1472" y="0"/>
            <a:ext cx="8153400" cy="1000108"/>
          </a:xfrm>
        </p:spPr>
        <p:txBody>
          <a:bodyPr/>
          <a:lstStyle/>
          <a:p>
            <a:r>
              <a:rPr lang="en-GB" dirty="0" smtClean="0"/>
              <a:t>EMPHYSEMA</a:t>
            </a:r>
            <a:endParaRPr lang="en-GB" dirty="0"/>
          </a:p>
        </p:txBody>
      </p:sp>
      <p:sp>
        <p:nvSpPr>
          <p:cNvPr id="3" name="Content Placeholder 2"/>
          <p:cNvSpPr>
            <a:spLocks noGrp="1"/>
          </p:cNvSpPr>
          <p:nvPr>
            <p:ph sz="quarter" idx="1"/>
          </p:nvPr>
        </p:nvSpPr>
        <p:spPr>
          <a:xfrm>
            <a:off x="612648" y="1671662"/>
            <a:ext cx="8153400" cy="5257800"/>
          </a:xfrm>
        </p:spPr>
        <p:txBody>
          <a:bodyPr>
            <a:normAutofit/>
          </a:bodyPr>
          <a:lstStyle/>
          <a:p>
            <a:r>
              <a:rPr lang="en-GB" dirty="0" smtClean="0"/>
              <a:t>In emphysema impaired gas oxygen and carbon dioxide exchange result from destruction of the walls or over distended alveoli.</a:t>
            </a:r>
          </a:p>
          <a:p>
            <a:pPr>
              <a:buNone/>
            </a:pPr>
            <a:endParaRPr lang="en-GB" dirty="0" smtClean="0"/>
          </a:p>
          <a:p>
            <a:r>
              <a:rPr lang="en-GB" dirty="0" smtClean="0"/>
              <a:t>Emphysema is a pathological term that describes an abnormal distension of the air spaces beyond the terminal bronchioles, with destruction of the walls of the alveoli.</a:t>
            </a:r>
          </a:p>
          <a:p>
            <a:pPr>
              <a:buNone/>
            </a:pPr>
            <a:endParaRPr lang="en-GB" dirty="0"/>
          </a:p>
        </p:txBody>
      </p:sp>
    </p:spTree>
  </p:cSld>
  <p:clrMapOvr>
    <a:masterClrMapping/>
  </p:clrMapOvr>
  <p:timing>
    <p:tnLst>
      <p:par>
        <p:cTn id="1" dur="indefinite" restart="never" nodeType="tmRoot"/>
      </p:par>
    </p:tnLst>
  </p:timing>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sz="quarter" idx="1"/>
          </p:nvPr>
        </p:nvSpPr>
        <p:spPr/>
        <p:txBody>
          <a:bodyPr/>
          <a:lstStyle/>
          <a:p>
            <a:r>
              <a:rPr lang="en-GB" dirty="0" smtClean="0"/>
              <a:t>It comes as end stage of a process that has progressed slowly for many years. As the walls of the alveoli are destroyed , the  pulmonary capillary bed is reduced in size . Alveoli surface area in direct contact with pulmonary capillaries continually decreases, causing an increase in dead space and impaired oxygen diffusion, which leads to hypoxemia</a:t>
            </a:r>
            <a:endParaRPr lang="en-US" dirty="0"/>
          </a:p>
        </p:txBody>
      </p:sp>
    </p:spTree>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ct</a:t>
            </a:r>
            <a:endParaRPr lang="en-GB" dirty="0"/>
          </a:p>
        </p:txBody>
      </p:sp>
      <p:sp>
        <p:nvSpPr>
          <p:cNvPr id="3" name="Content Placeholder 2"/>
          <p:cNvSpPr>
            <a:spLocks noGrp="1"/>
          </p:cNvSpPr>
          <p:nvPr>
            <p:ph sz="quarter" idx="1"/>
          </p:nvPr>
        </p:nvSpPr>
        <p:spPr/>
        <p:txBody>
          <a:bodyPr/>
          <a:lstStyle/>
          <a:p>
            <a:r>
              <a:rPr lang="en-GB" dirty="0" smtClean="0"/>
              <a:t>In later stages of disease carbon </a:t>
            </a:r>
            <a:r>
              <a:rPr lang="en-GB" dirty="0" err="1" smtClean="0"/>
              <a:t>doixide</a:t>
            </a:r>
            <a:r>
              <a:rPr lang="en-GB" dirty="0" smtClean="0"/>
              <a:t> elimination is impaired, resulting in decreased carbon dioxide tension in arterial blood and causing respiratory acidosis.</a:t>
            </a:r>
          </a:p>
          <a:p>
            <a:r>
              <a:rPr lang="en-GB" dirty="0" smtClean="0"/>
              <a:t>As alveolar walls continue to break down, the capillary bed is reduced in size.</a:t>
            </a:r>
            <a:endParaRPr lang="en-GB" dirty="0"/>
          </a:p>
        </p:txBody>
      </p:sp>
    </p:spTree>
  </p:cSld>
  <p:clrMapOvr>
    <a:masterClrMapping/>
  </p:clrMapOvr>
  <p:timing>
    <p:tnLst>
      <p:par>
        <p:cTn id="1" dur="indefinite" restart="never" nodeType="tmRoot"/>
      </p:par>
    </p:tnLst>
  </p:timing>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Clinical diagnosis of emphysema</a:t>
            </a:r>
            <a:endParaRPr lang="en-GB" dirty="0"/>
          </a:p>
        </p:txBody>
      </p:sp>
      <p:sp>
        <p:nvSpPr>
          <p:cNvPr id="3" name="Content Placeholder 2"/>
          <p:cNvSpPr>
            <a:spLocks noGrp="1"/>
          </p:cNvSpPr>
          <p:nvPr>
            <p:ph sz="quarter" idx="1"/>
          </p:nvPr>
        </p:nvSpPr>
        <p:spPr/>
        <p:txBody>
          <a:bodyPr/>
          <a:lstStyle/>
          <a:p>
            <a:pPr>
              <a:buNone/>
            </a:pPr>
            <a:r>
              <a:rPr lang="en-GB" b="1" dirty="0" smtClean="0"/>
              <a:t>Physiological abnormalities and the characteristics of emphysema.</a:t>
            </a:r>
          </a:p>
          <a:p>
            <a:pPr>
              <a:buNone/>
            </a:pPr>
            <a:r>
              <a:rPr lang="en-GB" b="1" dirty="0" smtClean="0"/>
              <a:t>a)Increase lung compliance.</a:t>
            </a:r>
          </a:p>
          <a:p>
            <a:pPr>
              <a:buNone/>
            </a:pPr>
            <a:r>
              <a:rPr lang="en-GB" dirty="0" smtClean="0"/>
              <a:t>   -Lost of elastic recoil resulting from destruction of </a:t>
            </a:r>
            <a:r>
              <a:rPr lang="en-GB" dirty="0" err="1" smtClean="0"/>
              <a:t>elastin</a:t>
            </a:r>
            <a:r>
              <a:rPr lang="en-GB" dirty="0" smtClean="0"/>
              <a:t> in lung parenchyma cause the lung to be permanently over distended.</a:t>
            </a:r>
          </a:p>
          <a:p>
            <a:pPr>
              <a:buNone/>
            </a:pPr>
            <a:r>
              <a:rPr lang="en-GB" dirty="0" smtClean="0"/>
              <a:t>   -Thus </a:t>
            </a:r>
            <a:r>
              <a:rPr lang="en-GB" dirty="0" err="1" smtClean="0"/>
              <a:t>empysematous</a:t>
            </a:r>
            <a:r>
              <a:rPr lang="en-GB" dirty="0" smtClean="0"/>
              <a:t> lungs have a large increase in volume relative to the pressure change that occurs during inhalation.</a:t>
            </a:r>
            <a:endParaRPr lang="en-GB" dirty="0"/>
          </a:p>
        </p:txBody>
      </p:sp>
    </p:spTree>
  </p:cSld>
  <p:clrMapOvr>
    <a:masterClrMapping/>
  </p:clrMapOvr>
  <p:timing>
    <p:tnLst>
      <p:par>
        <p:cTn id="1" dur="indefinite" restart="never" nodeType="tmRoot"/>
      </p:par>
    </p:tnLst>
  </p:timing>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ct</a:t>
            </a:r>
            <a:endParaRPr lang="en-GB" dirty="0"/>
          </a:p>
        </p:txBody>
      </p:sp>
      <p:sp>
        <p:nvSpPr>
          <p:cNvPr id="3" name="Content Placeholder 2"/>
          <p:cNvSpPr>
            <a:spLocks noGrp="1"/>
          </p:cNvSpPr>
          <p:nvPr>
            <p:ph sz="quarter" idx="1"/>
          </p:nvPr>
        </p:nvSpPr>
        <p:spPr/>
        <p:txBody>
          <a:bodyPr>
            <a:normAutofit lnSpcReduction="10000"/>
          </a:bodyPr>
          <a:lstStyle/>
          <a:p>
            <a:pPr>
              <a:buNone/>
            </a:pPr>
            <a:r>
              <a:rPr lang="en-GB" b="1" dirty="0" smtClean="0"/>
              <a:t>b)Increased airway resistance.</a:t>
            </a:r>
          </a:p>
          <a:p>
            <a:r>
              <a:rPr lang="en-GB" dirty="0" smtClean="0"/>
              <a:t>Destruction of </a:t>
            </a:r>
            <a:r>
              <a:rPr lang="en-GB" dirty="0" err="1" smtClean="0"/>
              <a:t>elastin</a:t>
            </a:r>
            <a:r>
              <a:rPr lang="en-GB" dirty="0" smtClean="0"/>
              <a:t> lung tissue causes the small airway to either collapse or narrow </a:t>
            </a:r>
            <a:r>
              <a:rPr lang="en-GB" dirty="0" err="1" smtClean="0"/>
              <a:t>particulary</a:t>
            </a:r>
            <a:r>
              <a:rPr lang="en-GB" dirty="0" smtClean="0"/>
              <a:t> during expiration thus air becomes trapped in the distal air spaces contributing to the lungs over distended state.</a:t>
            </a:r>
          </a:p>
          <a:p>
            <a:r>
              <a:rPr lang="en-GB" dirty="0" smtClean="0"/>
              <a:t>The over distended lungs pressed down against the </a:t>
            </a:r>
            <a:r>
              <a:rPr lang="en-GB" dirty="0" err="1" smtClean="0"/>
              <a:t>diaphgram</a:t>
            </a:r>
            <a:r>
              <a:rPr lang="en-GB" dirty="0" smtClean="0"/>
              <a:t> diminishing its </a:t>
            </a:r>
            <a:r>
              <a:rPr lang="en-GB" dirty="0" err="1" smtClean="0"/>
              <a:t>ventilatory</a:t>
            </a:r>
            <a:r>
              <a:rPr lang="en-GB" dirty="0" smtClean="0"/>
              <a:t> effectiveness use of accessory muscles for breathing is a </a:t>
            </a:r>
            <a:r>
              <a:rPr lang="en-GB" dirty="0" err="1" smtClean="0"/>
              <a:t>compensentory</a:t>
            </a:r>
            <a:r>
              <a:rPr lang="en-GB" dirty="0" smtClean="0"/>
              <a:t> to force trapped air of the lung.</a:t>
            </a:r>
            <a:endParaRPr lang="en-GB"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Ct  pathophysiology</a:t>
            </a:r>
            <a:endParaRPr lang="en-GB" dirty="0"/>
          </a:p>
        </p:txBody>
      </p:sp>
      <p:sp>
        <p:nvSpPr>
          <p:cNvPr id="3" name="Content Placeholder 2"/>
          <p:cNvSpPr>
            <a:spLocks noGrp="1"/>
          </p:cNvSpPr>
          <p:nvPr>
            <p:ph sz="quarter" idx="1"/>
          </p:nvPr>
        </p:nvSpPr>
        <p:spPr/>
        <p:txBody>
          <a:bodyPr/>
          <a:lstStyle/>
          <a:p>
            <a:r>
              <a:rPr lang="en-GB" dirty="0" smtClean="0"/>
              <a:t>The normal function of the cilia is impaired and may be unable to remove secretions upward to be coughed. Therefore mucus secretions may form pus in small bronchi, there they may become media of infection.</a:t>
            </a:r>
            <a:endParaRPr lang="en-GB" dirty="0"/>
          </a:p>
        </p:txBody>
      </p:sp>
    </p:spTree>
  </p:cSld>
  <p:clrMapOvr>
    <a:masterClrMapping/>
  </p:clrMapOvr>
  <p:timing>
    <p:tnLst>
      <p:par>
        <p:cTn id="1" dur="indefinite" restart="never" nodeType="tmRoot"/>
      </p:par>
    </p:tnLst>
  </p:timing>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ct</a:t>
            </a:r>
            <a:endParaRPr lang="en-GB" dirty="0"/>
          </a:p>
        </p:txBody>
      </p:sp>
      <p:sp>
        <p:nvSpPr>
          <p:cNvPr id="3" name="Content Placeholder 2"/>
          <p:cNvSpPr>
            <a:spLocks noGrp="1"/>
          </p:cNvSpPr>
          <p:nvPr>
            <p:ph sz="quarter" idx="1"/>
          </p:nvPr>
        </p:nvSpPr>
        <p:spPr/>
        <p:txBody>
          <a:bodyPr/>
          <a:lstStyle/>
          <a:p>
            <a:pPr>
              <a:buNone/>
            </a:pPr>
            <a:r>
              <a:rPr lang="en-GB" b="1" dirty="0" smtClean="0"/>
              <a:t>C) Altered oxygen , carbon dioxide exchange.</a:t>
            </a:r>
          </a:p>
          <a:p>
            <a:pPr>
              <a:buNone/>
            </a:pPr>
            <a:r>
              <a:rPr lang="en-GB" dirty="0" smtClean="0"/>
              <a:t>	-Destruction of alveoli and respiratory bronchial wall decreases alveoli capillary membrane.(alveolar capillary).</a:t>
            </a:r>
          </a:p>
          <a:p>
            <a:pPr>
              <a:buNone/>
            </a:pPr>
            <a:r>
              <a:rPr lang="en-GB" dirty="0" smtClean="0"/>
              <a:t>	-Pts with </a:t>
            </a:r>
            <a:r>
              <a:rPr lang="en-GB" dirty="0" err="1" smtClean="0"/>
              <a:t>empysema</a:t>
            </a:r>
            <a:r>
              <a:rPr lang="en-GB" dirty="0" smtClean="0"/>
              <a:t> are able to compensate for this destructive changes by increasing the respiratory rate.</a:t>
            </a:r>
            <a:endParaRPr lang="en-GB" dirty="0"/>
          </a:p>
        </p:txBody>
      </p:sp>
    </p:spTree>
  </p:cSld>
  <p:clrMapOvr>
    <a:masterClrMapping/>
  </p:clrMapOvr>
  <p:timing>
    <p:tnLst>
      <p:par>
        <p:cTn id="1" dur="indefinite" restart="never" nodeType="tmRoot"/>
      </p:par>
    </p:tnLst>
  </p:timing>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Medical Management</a:t>
            </a:r>
            <a:br>
              <a:rPr lang="en-US" b="1" dirty="0" smtClean="0"/>
            </a:br>
            <a:endParaRPr lang="en-US" dirty="0"/>
          </a:p>
        </p:txBody>
      </p:sp>
      <p:sp>
        <p:nvSpPr>
          <p:cNvPr id="3" name="Content Placeholder 2"/>
          <p:cNvSpPr>
            <a:spLocks noGrp="1"/>
          </p:cNvSpPr>
          <p:nvPr>
            <p:ph sz="quarter" idx="1"/>
          </p:nvPr>
        </p:nvSpPr>
        <p:spPr/>
        <p:txBody>
          <a:bodyPr>
            <a:normAutofit fontScale="92500" lnSpcReduction="10000"/>
          </a:bodyPr>
          <a:lstStyle/>
          <a:p>
            <a:pPr>
              <a:buNone/>
            </a:pPr>
            <a:r>
              <a:rPr lang="en-US" b="1" i="1" dirty="0" smtClean="0"/>
              <a:t>Risk Reduction</a:t>
            </a:r>
          </a:p>
          <a:p>
            <a:r>
              <a:rPr lang="en-US" dirty="0" smtClean="0"/>
              <a:t>Smoking cessation is the single most cost-effective intervention to reduce the risk of developing COPD and to stop its progression . </a:t>
            </a:r>
          </a:p>
          <a:p>
            <a:r>
              <a:rPr lang="en-US" dirty="0" smtClean="0"/>
              <a:t>However, smoking cessation is difficult to achieve and even more difficult to sustain in the long term. </a:t>
            </a:r>
          </a:p>
          <a:p>
            <a:r>
              <a:rPr lang="en-US" dirty="0" smtClean="0"/>
              <a:t>Nurses are key in promoting smoking cessation and educating patients about its importance.</a:t>
            </a:r>
          </a:p>
          <a:p>
            <a:r>
              <a:rPr lang="en-US" dirty="0" smtClean="0"/>
              <a:t> Patients diagnosed with COPD who continue to smoke must be encouraged and assisted to quit.</a:t>
            </a:r>
            <a:endParaRPr lang="en-US" dirty="0"/>
          </a:p>
        </p:txBody>
      </p:sp>
    </p:spTree>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smtClean="0"/>
              <a:t>Pharmacologic Therapy</a:t>
            </a:r>
            <a:endParaRPr lang="en-US" dirty="0"/>
          </a:p>
        </p:txBody>
      </p:sp>
      <p:sp>
        <p:nvSpPr>
          <p:cNvPr id="3" name="Content Placeholder 2"/>
          <p:cNvSpPr>
            <a:spLocks noGrp="1"/>
          </p:cNvSpPr>
          <p:nvPr>
            <p:ph sz="quarter" idx="1"/>
          </p:nvPr>
        </p:nvSpPr>
        <p:spPr/>
        <p:txBody>
          <a:bodyPr>
            <a:normAutofit fontScale="92500" lnSpcReduction="10000"/>
          </a:bodyPr>
          <a:lstStyle/>
          <a:p>
            <a:pPr>
              <a:buNone/>
            </a:pPr>
            <a:r>
              <a:rPr lang="en-US" b="1" i="1" dirty="0" smtClean="0"/>
              <a:t>1.</a:t>
            </a:r>
            <a:r>
              <a:rPr lang="en-US" b="1" dirty="0" smtClean="0"/>
              <a:t>Bronchodilators</a:t>
            </a:r>
          </a:p>
          <a:p>
            <a:r>
              <a:rPr lang="en-US" dirty="0" smtClean="0"/>
              <a:t>Bronchodilators relieve </a:t>
            </a:r>
            <a:r>
              <a:rPr lang="en-US" dirty="0" err="1" smtClean="0"/>
              <a:t>bronchospasm</a:t>
            </a:r>
            <a:r>
              <a:rPr lang="en-US" dirty="0" smtClean="0"/>
              <a:t> by altering smooth muscle tone and reduce airway obstruction by allowing increased oxygen distribution throughout the lungs and improving alveolar </a:t>
            </a:r>
            <a:r>
              <a:rPr lang="en-US" dirty="0" err="1" smtClean="0"/>
              <a:t>ventillation</a:t>
            </a:r>
            <a:r>
              <a:rPr lang="en-US" dirty="0" smtClean="0"/>
              <a:t>.</a:t>
            </a:r>
          </a:p>
          <a:p>
            <a:r>
              <a:rPr lang="en-US" dirty="0" smtClean="0"/>
              <a:t>Several classes of bronchodilators are used, including</a:t>
            </a:r>
          </a:p>
          <a:p>
            <a:pPr>
              <a:buNone/>
            </a:pPr>
            <a:r>
              <a:rPr lang="en-US" dirty="0" smtClean="0"/>
              <a:t>beta-adrenergic agonists (short- and long-acting), </a:t>
            </a:r>
            <a:r>
              <a:rPr lang="en-US" dirty="0" err="1" smtClean="0"/>
              <a:t>anticholinergic</a:t>
            </a:r>
            <a:r>
              <a:rPr lang="en-US" dirty="0" smtClean="0"/>
              <a:t> agents (short- and long-acting), </a:t>
            </a:r>
            <a:r>
              <a:rPr lang="en-US" dirty="0" err="1" smtClean="0"/>
              <a:t>methylxanthines</a:t>
            </a:r>
            <a:r>
              <a:rPr lang="en-US" dirty="0" smtClean="0"/>
              <a:t>,</a:t>
            </a:r>
          </a:p>
          <a:p>
            <a:r>
              <a:rPr lang="en-US" dirty="0" smtClean="0"/>
              <a:t>and combination agents</a:t>
            </a:r>
            <a:endParaRPr lang="en-US" dirty="0"/>
          </a:p>
        </p:txBody>
      </p:sp>
    </p:spTree>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a:bodyPr>
          <a:lstStyle/>
          <a:p>
            <a:r>
              <a:rPr lang="en-US" b="1" dirty="0" smtClean="0"/>
              <a:t>Corticosteroids</a:t>
            </a:r>
          </a:p>
          <a:p>
            <a:pPr>
              <a:buNone/>
            </a:pPr>
            <a:r>
              <a:rPr lang="en-US" dirty="0" smtClean="0"/>
              <a:t>Although inhaled and systemic corticosteroids may improve the symptoms of COPD, they do not slow the decline in lung function.</a:t>
            </a:r>
          </a:p>
          <a:p>
            <a:pPr>
              <a:buNone/>
            </a:pPr>
            <a:r>
              <a:rPr lang="en-US" dirty="0" smtClean="0"/>
              <a:t> Their effects are less dramatic than in asthma. A short trial course of oral corticosteroids may be prescribed for patients to determine whether pulmonary function improves and symptoms decrease</a:t>
            </a:r>
            <a:endParaRPr lang="en-US" dirty="0"/>
          </a:p>
        </p:txBody>
      </p:sp>
    </p:spTree>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Other Medications</a:t>
            </a:r>
            <a:br>
              <a:rPr lang="en-US" b="1" dirty="0" smtClean="0"/>
            </a:br>
            <a:endParaRPr lang="en-US" dirty="0"/>
          </a:p>
        </p:txBody>
      </p:sp>
      <p:sp>
        <p:nvSpPr>
          <p:cNvPr id="3" name="Content Placeholder 2"/>
          <p:cNvSpPr>
            <a:spLocks noGrp="1"/>
          </p:cNvSpPr>
          <p:nvPr>
            <p:ph sz="quarter" idx="1"/>
          </p:nvPr>
        </p:nvSpPr>
        <p:spPr/>
        <p:txBody>
          <a:bodyPr>
            <a:normAutofit fontScale="92500"/>
          </a:bodyPr>
          <a:lstStyle/>
          <a:p>
            <a:r>
              <a:rPr lang="en-US" dirty="0" smtClean="0"/>
              <a:t>Other pharmacologic treatments that may be used in</a:t>
            </a:r>
          </a:p>
          <a:p>
            <a:pPr>
              <a:buNone/>
            </a:pPr>
            <a:r>
              <a:rPr lang="en-US" dirty="0" smtClean="0"/>
              <a:t>COPD include alpha1-antitrypsin augmentation therapy,</a:t>
            </a:r>
          </a:p>
          <a:p>
            <a:r>
              <a:rPr lang="en-US" dirty="0" smtClean="0"/>
              <a:t>antibiotic agents, </a:t>
            </a:r>
            <a:r>
              <a:rPr lang="en-US" dirty="0" err="1" smtClean="0"/>
              <a:t>mucolytic</a:t>
            </a:r>
            <a:r>
              <a:rPr lang="en-US" dirty="0" smtClean="0"/>
              <a:t> agents, </a:t>
            </a:r>
            <a:r>
              <a:rPr lang="en-US" dirty="0" err="1" smtClean="0"/>
              <a:t>antitussive</a:t>
            </a:r>
            <a:r>
              <a:rPr lang="en-US" dirty="0" smtClean="0"/>
              <a:t> agents, vasodilators, and narcotics. </a:t>
            </a:r>
          </a:p>
          <a:p>
            <a:r>
              <a:rPr lang="en-US" dirty="0" smtClean="0"/>
              <a:t>Vaccines may also be effective. Influenza</a:t>
            </a:r>
          </a:p>
          <a:p>
            <a:pPr>
              <a:buNone/>
            </a:pPr>
            <a:r>
              <a:rPr lang="en-US" dirty="0" smtClean="0"/>
              <a:t>vaccines can reduce serious morbidity and death in</a:t>
            </a:r>
          </a:p>
          <a:p>
            <a:r>
              <a:rPr lang="en-US" dirty="0" smtClean="0"/>
              <a:t>patients with COPD by approximately 50% </a:t>
            </a:r>
          </a:p>
          <a:p>
            <a:r>
              <a:rPr lang="en-US" dirty="0" smtClean="0"/>
              <a:t> Pneumococcal vaccination also reduces the incidence of pneumonia</a:t>
            </a:r>
            <a:endParaRPr lang="en-US" dirty="0"/>
          </a:p>
        </p:txBody>
      </p:sp>
    </p:spTree>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Mnx</a:t>
            </a:r>
            <a:r>
              <a:rPr lang="en-US" dirty="0" smtClean="0"/>
              <a:t> cont,,,</a:t>
            </a:r>
            <a:endParaRPr lang="en-US" dirty="0"/>
          </a:p>
        </p:txBody>
      </p:sp>
      <p:sp>
        <p:nvSpPr>
          <p:cNvPr id="3" name="Content Placeholder 2"/>
          <p:cNvSpPr>
            <a:spLocks noGrp="1"/>
          </p:cNvSpPr>
          <p:nvPr>
            <p:ph sz="quarter" idx="1"/>
          </p:nvPr>
        </p:nvSpPr>
        <p:spPr/>
        <p:txBody>
          <a:bodyPr>
            <a:normAutofit fontScale="85000" lnSpcReduction="20000"/>
          </a:bodyPr>
          <a:lstStyle/>
          <a:p>
            <a:r>
              <a:rPr lang="en-US" dirty="0" smtClean="0"/>
              <a:t>Oxygen therapy</a:t>
            </a:r>
          </a:p>
          <a:p>
            <a:r>
              <a:rPr lang="en-US" u="sng" dirty="0" smtClean="0"/>
              <a:t>Surgery</a:t>
            </a:r>
          </a:p>
          <a:p>
            <a:r>
              <a:rPr lang="en-US" b="1" dirty="0" err="1" smtClean="0"/>
              <a:t>Bullectomy</a:t>
            </a:r>
            <a:endParaRPr lang="en-US" b="1" dirty="0" smtClean="0"/>
          </a:p>
          <a:p>
            <a:r>
              <a:rPr lang="en-US" dirty="0" smtClean="0"/>
              <a:t>A </a:t>
            </a:r>
            <a:r>
              <a:rPr lang="en-US" dirty="0" err="1" smtClean="0"/>
              <a:t>bullectomy</a:t>
            </a:r>
            <a:r>
              <a:rPr lang="en-US" dirty="0" smtClean="0"/>
              <a:t> is a surgical option for select patients with</a:t>
            </a:r>
          </a:p>
          <a:p>
            <a:pPr>
              <a:buNone/>
            </a:pPr>
            <a:r>
              <a:rPr lang="en-US" dirty="0" err="1" smtClean="0"/>
              <a:t>bullous</a:t>
            </a:r>
            <a:r>
              <a:rPr lang="en-US" dirty="0" smtClean="0"/>
              <a:t> emphysema. </a:t>
            </a:r>
          </a:p>
          <a:p>
            <a:pPr>
              <a:buNone/>
            </a:pPr>
            <a:r>
              <a:rPr lang="en-US" dirty="0" err="1" smtClean="0"/>
              <a:t>Bullae</a:t>
            </a:r>
            <a:r>
              <a:rPr lang="en-US" dirty="0" smtClean="0"/>
              <a:t> are enlarged airspaces that do not contribute to ventilation but occupy space in the thorax;</a:t>
            </a:r>
          </a:p>
          <a:p>
            <a:pPr>
              <a:buNone/>
            </a:pPr>
            <a:r>
              <a:rPr lang="en-US" dirty="0" smtClean="0"/>
              <a:t>these areas may be surgically excised.</a:t>
            </a:r>
          </a:p>
          <a:p>
            <a:pPr>
              <a:buNone/>
            </a:pPr>
            <a:r>
              <a:rPr lang="en-US" dirty="0" smtClean="0"/>
              <a:t> These </a:t>
            </a:r>
            <a:r>
              <a:rPr lang="en-US" dirty="0" err="1" smtClean="0"/>
              <a:t>bullae</a:t>
            </a:r>
            <a:r>
              <a:rPr lang="en-US" dirty="0" smtClean="0"/>
              <a:t> compress areas of the lung and may impair gas exchange. </a:t>
            </a:r>
            <a:r>
              <a:rPr lang="en-US" dirty="0" err="1" smtClean="0"/>
              <a:t>Bullectomy</a:t>
            </a:r>
            <a:r>
              <a:rPr lang="en-US" dirty="0" smtClean="0"/>
              <a:t> may help reduce </a:t>
            </a:r>
            <a:r>
              <a:rPr lang="en-US" dirty="0" err="1" smtClean="0"/>
              <a:t>dyspnea</a:t>
            </a:r>
            <a:r>
              <a:rPr lang="en-US" dirty="0" smtClean="0"/>
              <a:t> and improve lung function.</a:t>
            </a:r>
          </a:p>
          <a:p>
            <a:pPr>
              <a:buNone/>
            </a:pPr>
            <a:r>
              <a:rPr lang="en-US" u="sng" dirty="0" smtClean="0"/>
              <a:t>Lung transplant may also be done.</a:t>
            </a:r>
            <a:endParaRPr lang="en-US" u="sng" dirty="0"/>
          </a:p>
        </p:txBody>
      </p:sp>
    </p:spTree>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Cont,,</a:t>
            </a:r>
            <a:endParaRPr lang="en-US"/>
          </a:p>
        </p:txBody>
      </p:sp>
      <p:sp>
        <p:nvSpPr>
          <p:cNvPr id="3" name="Content Placeholder 2"/>
          <p:cNvSpPr>
            <a:spLocks noGrp="1"/>
          </p:cNvSpPr>
          <p:nvPr>
            <p:ph sz="quarter" idx="1"/>
          </p:nvPr>
        </p:nvSpPr>
        <p:spPr/>
        <p:txBody>
          <a:bodyPr/>
          <a:lstStyle/>
          <a:p>
            <a:r>
              <a:rPr lang="en-US" dirty="0" smtClean="0"/>
              <a:t>Nurses role</a:t>
            </a:r>
          </a:p>
          <a:p>
            <a:r>
              <a:rPr lang="en-US" dirty="0" smtClean="0"/>
              <a:t>1.pulmonary rehabilitation</a:t>
            </a:r>
          </a:p>
          <a:p>
            <a:r>
              <a:rPr lang="en-US" dirty="0" err="1" smtClean="0"/>
              <a:t>E.g</a:t>
            </a:r>
            <a:r>
              <a:rPr lang="en-US" dirty="0" smtClean="0"/>
              <a:t>-breathing exercises</a:t>
            </a:r>
          </a:p>
          <a:p>
            <a:r>
              <a:rPr lang="en-US" dirty="0" smtClean="0"/>
              <a:t>Activity pacing</a:t>
            </a:r>
          </a:p>
          <a:p>
            <a:r>
              <a:rPr lang="en-US" dirty="0" smtClean="0"/>
              <a:t>Self care activities</a:t>
            </a:r>
          </a:p>
          <a:p>
            <a:r>
              <a:rPr lang="en-US" dirty="0" smtClean="0"/>
              <a:t>Physical conditioning</a:t>
            </a:r>
          </a:p>
          <a:p>
            <a:r>
              <a:rPr lang="en-US" dirty="0" smtClean="0"/>
              <a:t>2.nutritional therapy</a:t>
            </a:r>
            <a:endParaRPr lang="en-US" dirty="0"/>
          </a:p>
        </p:txBody>
      </p:sp>
    </p:spTree>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 </a:t>
            </a:r>
            <a:r>
              <a:rPr lang="en-GB" dirty="0" err="1" smtClean="0"/>
              <a:t>denotonsillitis</a:t>
            </a:r>
            <a:endParaRPr lang="en-GB" dirty="0"/>
          </a:p>
        </p:txBody>
      </p:sp>
      <p:sp>
        <p:nvSpPr>
          <p:cNvPr id="3" name="Content Placeholder 2"/>
          <p:cNvSpPr>
            <a:spLocks noGrp="1"/>
          </p:cNvSpPr>
          <p:nvPr>
            <p:ph sz="quarter" idx="1"/>
          </p:nvPr>
        </p:nvSpPr>
        <p:spPr/>
        <p:txBody>
          <a:bodyPr>
            <a:normAutofit fontScale="92500" lnSpcReduction="10000"/>
          </a:bodyPr>
          <a:lstStyle/>
          <a:p>
            <a:r>
              <a:rPr lang="en-GB" dirty="0" smtClean="0"/>
              <a:t>The tonslis are composed of lymphatic tissue and situated on each side of the oropharnyx. They frequently serve as the site of acute infection (tonsillitis).</a:t>
            </a:r>
          </a:p>
          <a:p>
            <a:r>
              <a:rPr lang="en-GB" dirty="0" smtClean="0"/>
              <a:t>The  adenoids or pharyngeal tonsils consist of lymphatic tissues near the centre of the posterior wall of the nasopharynx. Infection of the adenoids  frequently accompanies acute tonsillitis </a:t>
            </a:r>
          </a:p>
          <a:p>
            <a:pPr>
              <a:buNone/>
            </a:pPr>
            <a:r>
              <a:rPr lang="en-GB" b="1" dirty="0" smtClean="0"/>
              <a:t>Causative organism</a:t>
            </a:r>
          </a:p>
          <a:p>
            <a:pPr>
              <a:buNone/>
            </a:pPr>
            <a:r>
              <a:rPr lang="en-GB" dirty="0" smtClean="0"/>
              <a:t>   -group A beta –haemolytic  streptococcus is the most common organism associated with tonsillitis and adenoiditis. </a:t>
            </a:r>
            <a:endParaRPr lang="en-GB" dirty="0"/>
          </a:p>
        </p:txBody>
      </p:sp>
    </p:spTree>
  </p:cSld>
  <p:clrMapOvr>
    <a:masterClrMapping/>
  </p:clrMapOvr>
  <p:timing>
    <p:tnLst>
      <p:par>
        <p:cTn id="1" dur="indefinite" restart="never" nodeType="tmRoot"/>
      </p:par>
    </p:tnLst>
  </p:timing>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Clinical manifestation</a:t>
            </a:r>
            <a:endParaRPr lang="en-GB" dirty="0"/>
          </a:p>
        </p:txBody>
      </p:sp>
      <p:sp>
        <p:nvSpPr>
          <p:cNvPr id="3" name="Content Placeholder 2"/>
          <p:cNvSpPr>
            <a:spLocks noGrp="1"/>
          </p:cNvSpPr>
          <p:nvPr>
            <p:ph sz="quarter" idx="1"/>
          </p:nvPr>
        </p:nvSpPr>
        <p:spPr/>
        <p:txBody>
          <a:bodyPr>
            <a:normAutofit fontScale="85000" lnSpcReduction="10000"/>
          </a:bodyPr>
          <a:lstStyle/>
          <a:p>
            <a:r>
              <a:rPr lang="en-GB" dirty="0" smtClean="0"/>
              <a:t>Sore throat. </a:t>
            </a:r>
          </a:p>
          <a:p>
            <a:r>
              <a:rPr lang="en-GB" dirty="0" smtClean="0"/>
              <a:t>Fever </a:t>
            </a:r>
          </a:p>
          <a:p>
            <a:r>
              <a:rPr lang="en-GB" dirty="0" smtClean="0"/>
              <a:t>Snoring and difficulty in swallowing.</a:t>
            </a:r>
          </a:p>
          <a:p>
            <a:r>
              <a:rPr lang="en-GB" dirty="0" smtClean="0"/>
              <a:t>Enlarged adenoids may cause mouth breathing earache , draining ears, frequent headache , colds, bronchitis ,foul smelling  breath, voice impairment.</a:t>
            </a:r>
          </a:p>
          <a:p>
            <a:r>
              <a:rPr lang="en-GB" dirty="0" smtClean="0"/>
              <a:t>Enlarged adenoids fill in behind the posterior nares causing nasal obstruction.</a:t>
            </a:r>
          </a:p>
          <a:p>
            <a:r>
              <a:rPr lang="en-GB" dirty="0" smtClean="0"/>
              <a:t>Infection may spread to the ears causing acute otitis media.</a:t>
            </a:r>
          </a:p>
          <a:p>
            <a:r>
              <a:rPr lang="en-GB" dirty="0" smtClean="0"/>
              <a:t>Chronic infection may reside in the middle ear  and eventually causing deafness</a:t>
            </a:r>
          </a:p>
          <a:p>
            <a:endParaRPr lang="en-GB" dirty="0" smtClean="0"/>
          </a:p>
          <a:p>
            <a:endParaRPr lang="en-GB" dirty="0"/>
          </a:p>
        </p:txBody>
      </p:sp>
    </p:spTree>
  </p:cSld>
  <p:clrMapOvr>
    <a:masterClrMapping/>
  </p:clrMapOvr>
  <p:timing>
    <p:tnLst>
      <p:par>
        <p:cTn id="1" dur="indefinite" restart="never" nodeType="tmRoot"/>
      </p:par>
    </p:tnLst>
  </p:timing>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Assessment and diagnosis</a:t>
            </a:r>
            <a:endParaRPr lang="en-GB" dirty="0"/>
          </a:p>
        </p:txBody>
      </p:sp>
      <p:sp>
        <p:nvSpPr>
          <p:cNvPr id="3" name="Content Placeholder 2"/>
          <p:cNvSpPr>
            <a:spLocks noGrp="1"/>
          </p:cNvSpPr>
          <p:nvPr>
            <p:ph sz="quarter" idx="1"/>
          </p:nvPr>
        </p:nvSpPr>
        <p:spPr/>
        <p:txBody>
          <a:bodyPr/>
          <a:lstStyle/>
          <a:p>
            <a:r>
              <a:rPr lang="en-GB" dirty="0" smtClean="0"/>
              <a:t>Physical examination.</a:t>
            </a:r>
          </a:p>
          <a:p>
            <a:r>
              <a:rPr lang="en-GB" dirty="0" smtClean="0"/>
              <a:t>Culture and sensitivity to determine the presence of bacterial infection.</a:t>
            </a:r>
          </a:p>
          <a:p>
            <a:r>
              <a:rPr lang="en-GB" dirty="0" smtClean="0"/>
              <a:t>Audiometric examination especially in suppurative otitis media .</a:t>
            </a:r>
          </a:p>
          <a:p>
            <a:pPr>
              <a:buNone/>
            </a:pPr>
            <a:endParaRPr lang="en-GB" dirty="0" smtClean="0"/>
          </a:p>
          <a:p>
            <a:pPr>
              <a:buNone/>
            </a:pPr>
            <a:endParaRPr lang="en-GB"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CLINICAL FEATURES</a:t>
            </a:r>
            <a:endParaRPr lang="en-GB" dirty="0"/>
          </a:p>
        </p:txBody>
      </p:sp>
      <p:sp>
        <p:nvSpPr>
          <p:cNvPr id="3" name="Content Placeholder 2"/>
          <p:cNvSpPr>
            <a:spLocks noGrp="1"/>
          </p:cNvSpPr>
          <p:nvPr>
            <p:ph sz="quarter" idx="1"/>
          </p:nvPr>
        </p:nvSpPr>
        <p:spPr/>
        <p:txBody>
          <a:bodyPr>
            <a:normAutofit fontScale="92500" lnSpcReduction="20000"/>
          </a:bodyPr>
          <a:lstStyle/>
          <a:p>
            <a:pPr>
              <a:buNone/>
            </a:pPr>
            <a:r>
              <a:rPr lang="en-GB" dirty="0" smtClean="0"/>
              <a:t>Patients present with;</a:t>
            </a:r>
          </a:p>
          <a:p>
            <a:r>
              <a:rPr lang="en-GB" dirty="0" smtClean="0"/>
              <a:t>Cough,</a:t>
            </a:r>
          </a:p>
          <a:p>
            <a:r>
              <a:rPr lang="en-GB" dirty="0" smtClean="0"/>
              <a:t> fever,</a:t>
            </a:r>
          </a:p>
          <a:p>
            <a:r>
              <a:rPr lang="en-GB" dirty="0" smtClean="0"/>
              <a:t> pain behind the sternum that is aggravated by coughing.</a:t>
            </a:r>
          </a:p>
          <a:p>
            <a:r>
              <a:rPr lang="en-GB" dirty="0" smtClean="0"/>
              <a:t>Wheezing</a:t>
            </a:r>
          </a:p>
          <a:p>
            <a:r>
              <a:rPr lang="en-GB" dirty="0" smtClean="0"/>
              <a:t>Shortness of breath</a:t>
            </a:r>
          </a:p>
          <a:p>
            <a:r>
              <a:rPr lang="en-GB" dirty="0" smtClean="0"/>
              <a:t>Chills and malaise</a:t>
            </a:r>
          </a:p>
          <a:p>
            <a:r>
              <a:rPr lang="en-GB" dirty="0" smtClean="0"/>
              <a:t>Purulent sputum (bacterial)</a:t>
            </a:r>
          </a:p>
          <a:p>
            <a:r>
              <a:rPr lang="en-GB" dirty="0" smtClean="0"/>
              <a:t>Watery, profuse mucus (viral)</a:t>
            </a:r>
            <a:endParaRPr lang="en-GB" dirty="0"/>
          </a:p>
        </p:txBody>
      </p:sp>
    </p:spTree>
  </p:cSld>
  <p:clrMapOvr>
    <a:masterClrMapping/>
  </p:clrMapOvr>
  <p:timing>
    <p:tnLst>
      <p:par>
        <p:cTn id="1" dur="indefinite" restart="never" nodeType="tmRoot"/>
      </p:par>
    </p:tnLst>
  </p:timing>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MEDICAL MGT.</a:t>
            </a:r>
            <a:br>
              <a:rPr lang="en-GB" dirty="0" smtClean="0"/>
            </a:br>
            <a:endParaRPr lang="en-GB" dirty="0"/>
          </a:p>
        </p:txBody>
      </p:sp>
      <p:sp>
        <p:nvSpPr>
          <p:cNvPr id="3" name="Content Placeholder 2"/>
          <p:cNvSpPr>
            <a:spLocks noGrp="1"/>
          </p:cNvSpPr>
          <p:nvPr>
            <p:ph sz="quarter" idx="1"/>
          </p:nvPr>
        </p:nvSpPr>
        <p:spPr/>
        <p:txBody>
          <a:bodyPr>
            <a:normAutofit fontScale="92500" lnSpcReduction="20000"/>
          </a:bodyPr>
          <a:lstStyle/>
          <a:p>
            <a:r>
              <a:rPr lang="en-GB" dirty="0" smtClean="0"/>
              <a:t>Treatment is through supportive measures and this include</a:t>
            </a:r>
          </a:p>
          <a:p>
            <a:pPr>
              <a:buNone/>
            </a:pPr>
            <a:r>
              <a:rPr lang="en-GB" dirty="0" smtClean="0"/>
              <a:t>   -increased fluid intake, analgesics, salt-water gargles and rest.</a:t>
            </a:r>
          </a:p>
          <a:p>
            <a:pPr>
              <a:buNone/>
            </a:pPr>
            <a:r>
              <a:rPr lang="en-GB" dirty="0" smtClean="0"/>
              <a:t>   -bacterial infection are treated with penicillin as the first-line therapy and viral tonsillitis is not effectively treated by antibiotics</a:t>
            </a:r>
          </a:p>
          <a:p>
            <a:pPr>
              <a:buNone/>
            </a:pPr>
            <a:r>
              <a:rPr lang="en-GB" dirty="0" smtClean="0"/>
              <a:t>	-Tonsillectomy or adenoidectomy is indicated if the patient has had repeated episodes of tonsillitis despite antibiotic therapy.</a:t>
            </a:r>
          </a:p>
          <a:p>
            <a:pPr>
              <a:buNone/>
            </a:pPr>
            <a:r>
              <a:rPr lang="en-GB" dirty="0" smtClean="0"/>
              <a:t>    -surgery is also indicated if the pt has developed a peritonsillar abscess that occludes the pharnyx, making </a:t>
            </a:r>
            <a:endParaRPr lang="en-GB" dirty="0"/>
          </a:p>
        </p:txBody>
      </p:sp>
    </p:spTree>
  </p:cSld>
  <p:clrMapOvr>
    <a:masterClrMapping/>
  </p:clrMapOvr>
  <p:timing>
    <p:tnLst>
      <p:par>
        <p:cTn id="1" dur="indefinite" restart="never" nodeType="tmRoot"/>
      </p:par>
    </p:tnLst>
  </p:timing>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ct</a:t>
            </a:r>
            <a:endParaRPr lang="en-GB" dirty="0"/>
          </a:p>
        </p:txBody>
      </p:sp>
      <p:sp>
        <p:nvSpPr>
          <p:cNvPr id="3" name="Content Placeholder 2"/>
          <p:cNvSpPr>
            <a:spLocks noGrp="1"/>
          </p:cNvSpPr>
          <p:nvPr>
            <p:ph sz="quarter" idx="1"/>
          </p:nvPr>
        </p:nvSpPr>
        <p:spPr/>
        <p:txBody>
          <a:bodyPr/>
          <a:lstStyle/>
          <a:p>
            <a:pPr>
              <a:buNone/>
            </a:pPr>
            <a:r>
              <a:rPr lang="en-GB" dirty="0" smtClean="0"/>
              <a:t>   Swallowing difficult and endangering the patency of the airway.</a:t>
            </a:r>
          </a:p>
          <a:p>
            <a:pPr>
              <a:buNone/>
            </a:pPr>
            <a:r>
              <a:rPr lang="en-GB" dirty="0" smtClean="0"/>
              <a:t>   -appropriate antibiotic therapy is initiated for patient undergoing tonsillectomy or a adenoidectomy</a:t>
            </a:r>
          </a:p>
          <a:p>
            <a:pPr>
              <a:buNone/>
            </a:pPr>
            <a:r>
              <a:rPr lang="en-GB" dirty="0" smtClean="0"/>
              <a:t>   - the most common antimicrobial agent is oral penicillin, which is prescribed  for 7 to 10 days . Amoxicillin and erythromycin are alternatives.</a:t>
            </a:r>
          </a:p>
          <a:p>
            <a:pPr>
              <a:buNone/>
            </a:pPr>
            <a:r>
              <a:rPr lang="en-GB" dirty="0" smtClean="0"/>
              <a:t>   -Indication for adenoidectomy include chronic </a:t>
            </a:r>
            <a:endParaRPr lang="en-GB" dirty="0"/>
          </a:p>
        </p:txBody>
      </p:sp>
    </p:spTree>
  </p:cSld>
  <p:clrMapOvr>
    <a:masterClrMapping/>
  </p:clrMapOvr>
  <p:timing>
    <p:tnLst>
      <p:par>
        <p:cTn id="1" dur="indefinite" restart="never" nodeType="tmRoot"/>
      </p:par>
    </p:tnLst>
  </p:timing>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ct</a:t>
            </a:r>
            <a:endParaRPr lang="en-GB" dirty="0"/>
          </a:p>
        </p:txBody>
      </p:sp>
      <p:sp>
        <p:nvSpPr>
          <p:cNvPr id="3" name="Content Placeholder 2"/>
          <p:cNvSpPr>
            <a:spLocks noGrp="1"/>
          </p:cNvSpPr>
          <p:nvPr>
            <p:ph sz="quarter" idx="1"/>
          </p:nvPr>
        </p:nvSpPr>
        <p:spPr/>
        <p:txBody>
          <a:bodyPr>
            <a:normAutofit fontScale="92500" lnSpcReduction="20000"/>
          </a:bodyPr>
          <a:lstStyle/>
          <a:p>
            <a:r>
              <a:rPr lang="en-GB" dirty="0" smtClean="0"/>
              <a:t>Nasal airway obstruction, chronic rhinorrhea, obstruction of the Eustachian tube with related ear infection, and abnormal speech.</a:t>
            </a:r>
          </a:p>
          <a:p>
            <a:pPr>
              <a:buNone/>
            </a:pPr>
            <a:r>
              <a:rPr lang="en-GB" b="1" dirty="0" smtClean="0"/>
              <a:t>Nursing management</a:t>
            </a:r>
          </a:p>
          <a:p>
            <a:pPr>
              <a:buNone/>
            </a:pPr>
            <a:r>
              <a:rPr lang="en-GB" b="1" dirty="0" smtClean="0"/>
              <a:t>Post operative care</a:t>
            </a:r>
          </a:p>
          <a:p>
            <a:pPr>
              <a:buNone/>
            </a:pPr>
            <a:r>
              <a:rPr lang="en-GB" b="1" dirty="0" smtClean="0"/>
              <a:t> </a:t>
            </a:r>
            <a:r>
              <a:rPr lang="en-GB" dirty="0" smtClean="0"/>
              <a:t>-continues nursing observation is required in the immediate post –op and recovery period because of significant risk of haemorrhage.</a:t>
            </a:r>
          </a:p>
          <a:p>
            <a:pPr>
              <a:buNone/>
            </a:pPr>
            <a:r>
              <a:rPr lang="en-GB" dirty="0" smtClean="0"/>
              <a:t>_ nurse in prone position with the head turned to the side to allow to allow drainage from the mouth and pharynx.</a:t>
            </a:r>
          </a:p>
          <a:p>
            <a:pPr>
              <a:buNone/>
            </a:pPr>
            <a:endParaRPr lang="en-GB" dirty="0"/>
          </a:p>
        </p:txBody>
      </p:sp>
    </p:spTree>
  </p:cSld>
  <p:clrMapOvr>
    <a:masterClrMapping/>
  </p:clrMapOvr>
  <p:timing>
    <p:tnLst>
      <p:par>
        <p:cTn id="1" dur="indefinite" restart="never" nodeType="tmRoot"/>
      </p:par>
    </p:tnLst>
  </p:timing>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ct</a:t>
            </a:r>
            <a:endParaRPr lang="en-GB" dirty="0"/>
          </a:p>
        </p:txBody>
      </p:sp>
      <p:sp>
        <p:nvSpPr>
          <p:cNvPr id="3" name="Content Placeholder 2"/>
          <p:cNvSpPr>
            <a:spLocks noGrp="1"/>
          </p:cNvSpPr>
          <p:nvPr>
            <p:ph sz="quarter" idx="1"/>
          </p:nvPr>
        </p:nvSpPr>
        <p:spPr/>
        <p:txBody>
          <a:bodyPr>
            <a:normAutofit fontScale="92500" lnSpcReduction="20000"/>
          </a:bodyPr>
          <a:lstStyle/>
          <a:p>
            <a:r>
              <a:rPr lang="en-GB" dirty="0" smtClean="0"/>
              <a:t>The nurse applies an ice collar to the neck and a basin and tissues are provided for expectoration of blood and mucus.</a:t>
            </a:r>
          </a:p>
          <a:p>
            <a:r>
              <a:rPr lang="en-GB" dirty="0" smtClean="0"/>
              <a:t>Symptoms of post-op complication include fever, throat pain ,ear pain and bleeding.</a:t>
            </a:r>
          </a:p>
          <a:p>
            <a:r>
              <a:rPr lang="en-GB" dirty="0" smtClean="0"/>
              <a:t>Pain is effectively controlled with analgesia.</a:t>
            </a:r>
          </a:p>
          <a:p>
            <a:r>
              <a:rPr lang="en-GB" dirty="0" smtClean="0"/>
              <a:t>Bleeding may be bright red if the pts expectorates before swallowing and becomes brown due gastric juices.</a:t>
            </a:r>
          </a:p>
          <a:p>
            <a:r>
              <a:rPr lang="en-GB" dirty="0" smtClean="0"/>
              <a:t>Haemorrhage is a potential complication after adenoidectomy  and tonsillectomy.</a:t>
            </a:r>
          </a:p>
          <a:p>
            <a:endParaRPr lang="en-GB" dirty="0"/>
          </a:p>
        </p:txBody>
      </p:sp>
    </p:spTree>
  </p:cSld>
  <p:clrMapOvr>
    <a:masterClrMapping/>
  </p:clrMapOvr>
  <p:timing>
    <p:tnLst>
      <p:par>
        <p:cTn id="1" dur="indefinite" restart="never" nodeType="tmRoot"/>
      </p:par>
    </p:tnLst>
  </p:timing>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Teaching pts self-care</a:t>
            </a:r>
            <a:endParaRPr lang="en-GB" dirty="0"/>
          </a:p>
        </p:txBody>
      </p:sp>
      <p:sp>
        <p:nvSpPr>
          <p:cNvPr id="3" name="Content Placeholder 2"/>
          <p:cNvSpPr>
            <a:spLocks noGrp="1"/>
          </p:cNvSpPr>
          <p:nvPr>
            <p:ph sz="quarter" idx="1"/>
          </p:nvPr>
        </p:nvSpPr>
        <p:spPr/>
        <p:txBody>
          <a:bodyPr>
            <a:normAutofit fontScale="77500" lnSpcReduction="20000"/>
          </a:bodyPr>
          <a:lstStyle/>
          <a:p>
            <a:r>
              <a:rPr lang="en-GB" dirty="0" smtClean="0"/>
              <a:t>Because this operation is usually done at OPD with a short length of stay and the pt is sent home, the pt and relative shd understand the s/s of haemorrhage. This usually occur within 12- 24 hrs, however the risk is present for up to 18 days.</a:t>
            </a:r>
          </a:p>
          <a:p>
            <a:r>
              <a:rPr lang="en-GB" dirty="0" smtClean="0"/>
              <a:t>Alkaline mouthwashes and warm saline are useful in coping with the thick mucus and halitosis that may be after surgery.</a:t>
            </a:r>
          </a:p>
          <a:p>
            <a:r>
              <a:rPr lang="en-GB" dirty="0" smtClean="0"/>
              <a:t>Liquid and semi liquid diet for several days.</a:t>
            </a:r>
          </a:p>
          <a:p>
            <a:r>
              <a:rPr lang="en-GB" dirty="0" smtClean="0"/>
              <a:t>The pt shd avoid spicy, hot acidic or rough foods.</a:t>
            </a:r>
          </a:p>
          <a:p>
            <a:r>
              <a:rPr lang="en-GB" dirty="0" smtClean="0"/>
              <a:t>Milk and milk products </a:t>
            </a:r>
            <a:r>
              <a:rPr lang="en-GB" dirty="0" err="1" smtClean="0"/>
              <a:t>shd</a:t>
            </a:r>
            <a:r>
              <a:rPr lang="en-GB" dirty="0" smtClean="0"/>
              <a:t> be avoided because they make the removal of secretion difficult.</a:t>
            </a:r>
          </a:p>
          <a:p>
            <a:r>
              <a:rPr lang="en-GB" dirty="0" smtClean="0"/>
              <a:t>Avoid vigorous tooth brushing because it can cause bleeding.</a:t>
            </a:r>
            <a:endParaRPr lang="en-GB" dirty="0"/>
          </a:p>
        </p:txBody>
      </p:sp>
    </p:spTree>
  </p:cSld>
  <p:clrMapOvr>
    <a:masterClrMapping/>
  </p:clrMapOvr>
  <p:timing>
    <p:tnLst>
      <p:par>
        <p:cTn id="1" dur="indefinite" restart="never" nodeType="tmRoot"/>
      </p:par>
    </p:tnLst>
  </p:timing>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EXAMINATION OF THE THORAX</a:t>
            </a:r>
            <a:endParaRPr lang="en-GB" dirty="0"/>
          </a:p>
        </p:txBody>
      </p:sp>
      <p:sp>
        <p:nvSpPr>
          <p:cNvPr id="3" name="Content Placeholder 2"/>
          <p:cNvSpPr>
            <a:spLocks noGrp="1"/>
          </p:cNvSpPr>
          <p:nvPr>
            <p:ph sz="quarter" idx="1"/>
          </p:nvPr>
        </p:nvSpPr>
        <p:spPr/>
        <p:txBody>
          <a:bodyPr>
            <a:normAutofit fontScale="92500" lnSpcReduction="10000"/>
          </a:bodyPr>
          <a:lstStyle/>
          <a:p>
            <a:r>
              <a:rPr lang="en-GB" b="1" dirty="0" smtClean="0"/>
              <a:t>PHYSICAL EXAMINATION</a:t>
            </a:r>
            <a:r>
              <a:rPr lang="en-GB" dirty="0" smtClean="0"/>
              <a:t>.</a:t>
            </a:r>
          </a:p>
          <a:p>
            <a:r>
              <a:rPr lang="en-GB" dirty="0" smtClean="0"/>
              <a:t>Explain to the pt what he shd expect.</a:t>
            </a:r>
          </a:p>
          <a:p>
            <a:r>
              <a:rPr lang="en-GB" dirty="0" smtClean="0"/>
              <a:t>Privacy and warmth must be considered.</a:t>
            </a:r>
          </a:p>
          <a:p>
            <a:r>
              <a:rPr lang="en-GB" dirty="0" smtClean="0"/>
              <a:t>Put the pt in a sitting position .</a:t>
            </a:r>
          </a:p>
          <a:p>
            <a:r>
              <a:rPr lang="en-GB" dirty="0" smtClean="0"/>
              <a:t>Posterior chest is examined by inspection, palpation  percussion and auscultation.</a:t>
            </a:r>
          </a:p>
          <a:p>
            <a:r>
              <a:rPr lang="en-GB" dirty="0" smtClean="0"/>
              <a:t>One side is compared to the other by variation proceeding from the top to downward.</a:t>
            </a:r>
          </a:p>
          <a:p>
            <a:r>
              <a:rPr lang="en-GB" dirty="0" smtClean="0"/>
              <a:t>PE is done best in an orderly sequence proceeding from inspection, palpation, percussion to auscultation.</a:t>
            </a:r>
          </a:p>
          <a:p>
            <a:endParaRPr lang="en-GB" dirty="0"/>
          </a:p>
        </p:txBody>
      </p:sp>
    </p:spTree>
  </p:cSld>
  <p:clrMapOvr>
    <a:masterClrMapping/>
  </p:clrMapOvr>
  <p:timing>
    <p:tnLst>
      <p:par>
        <p:cTn id="1" dur="indefinite" restart="never" nodeType="tmRoot"/>
      </p:par>
    </p:tnLst>
  </p:timing>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Inspection</a:t>
            </a:r>
            <a:br>
              <a:rPr lang="en-GB" dirty="0" smtClean="0"/>
            </a:br>
            <a:endParaRPr lang="en-GB" dirty="0"/>
          </a:p>
        </p:txBody>
      </p:sp>
      <p:sp>
        <p:nvSpPr>
          <p:cNvPr id="3" name="Content Placeholder 2"/>
          <p:cNvSpPr>
            <a:spLocks noGrp="1"/>
          </p:cNvSpPr>
          <p:nvPr>
            <p:ph sz="quarter" idx="1"/>
          </p:nvPr>
        </p:nvSpPr>
        <p:spPr/>
        <p:txBody>
          <a:bodyPr/>
          <a:lstStyle/>
          <a:p>
            <a:r>
              <a:rPr lang="en-GB" dirty="0" smtClean="0"/>
              <a:t>Breathing rate and pattern.</a:t>
            </a:r>
          </a:p>
          <a:p>
            <a:r>
              <a:rPr lang="en-GB" dirty="0" smtClean="0"/>
              <a:t>Duration of inspiration </a:t>
            </a:r>
            <a:r>
              <a:rPr lang="en-GB" dirty="0" err="1" smtClean="0"/>
              <a:t>vs</a:t>
            </a:r>
            <a:r>
              <a:rPr lang="en-GB" dirty="0" smtClean="0"/>
              <a:t> expiration.</a:t>
            </a:r>
          </a:p>
          <a:p>
            <a:r>
              <a:rPr lang="en-GB" dirty="0" smtClean="0"/>
              <a:t>Use of accessory muscles.</a:t>
            </a:r>
          </a:p>
          <a:p>
            <a:r>
              <a:rPr lang="en-GB" dirty="0" smtClean="0"/>
              <a:t>Nasal flaring or retractions.</a:t>
            </a:r>
          </a:p>
          <a:p>
            <a:r>
              <a:rPr lang="en-GB" dirty="0" smtClean="0"/>
              <a:t>Noises of inspiration.</a:t>
            </a:r>
          </a:p>
          <a:p>
            <a:r>
              <a:rPr lang="en-GB" dirty="0" smtClean="0"/>
              <a:t>Posture and position.</a:t>
            </a:r>
          </a:p>
          <a:p>
            <a:r>
              <a:rPr lang="en-GB" dirty="0" smtClean="0"/>
              <a:t>Skin colour.</a:t>
            </a:r>
          </a:p>
          <a:p>
            <a:r>
              <a:rPr lang="en-GB" dirty="0" smtClean="0"/>
              <a:t>sputum</a:t>
            </a:r>
          </a:p>
          <a:p>
            <a:endParaRPr lang="en-GB" dirty="0"/>
          </a:p>
        </p:txBody>
      </p:sp>
    </p:spTree>
  </p:cSld>
  <p:clrMapOvr>
    <a:masterClrMapping/>
  </p:clrMapOvr>
  <p:timing>
    <p:tnLst>
      <p:par>
        <p:cTn id="1" dur="indefinite" restart="never" nodeType="tmRoot"/>
      </p:par>
    </p:tnLst>
  </p:timing>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palpation</a:t>
            </a:r>
            <a:endParaRPr lang="en-GB" dirty="0"/>
          </a:p>
        </p:txBody>
      </p:sp>
      <p:sp>
        <p:nvSpPr>
          <p:cNvPr id="3" name="Content Placeholder 2"/>
          <p:cNvSpPr>
            <a:spLocks noGrp="1"/>
          </p:cNvSpPr>
          <p:nvPr>
            <p:ph sz="quarter" idx="1"/>
          </p:nvPr>
        </p:nvSpPr>
        <p:spPr/>
        <p:txBody>
          <a:bodyPr>
            <a:normAutofit fontScale="92500" lnSpcReduction="20000"/>
          </a:bodyPr>
          <a:lstStyle/>
          <a:p>
            <a:r>
              <a:rPr lang="en-GB" dirty="0" smtClean="0"/>
              <a:t>May be done at the same time as inspection and its used to measure the symmetry.</a:t>
            </a:r>
          </a:p>
          <a:p>
            <a:r>
              <a:rPr lang="en-GB" dirty="0" smtClean="0"/>
              <a:t>Palpation for pain and tenderness.</a:t>
            </a:r>
          </a:p>
          <a:p>
            <a:r>
              <a:rPr lang="en-GB" dirty="0" smtClean="0"/>
              <a:t>Check for subcutaneous emphysema, its indentified by a cracking sensation felt under the skin and it may be palpated either at the neck or near the top of the chest.</a:t>
            </a:r>
          </a:p>
          <a:p>
            <a:r>
              <a:rPr lang="en-GB" dirty="0" smtClean="0"/>
              <a:t>Palpate for tracheal deviation</a:t>
            </a:r>
          </a:p>
          <a:p>
            <a:pPr>
              <a:buNone/>
            </a:pPr>
            <a:r>
              <a:rPr lang="en-GB" dirty="0" smtClean="0"/>
              <a:t>    -Deviation results from thyroid gland enlargement.</a:t>
            </a:r>
          </a:p>
          <a:p>
            <a:pPr>
              <a:buNone/>
            </a:pPr>
            <a:r>
              <a:rPr lang="en-GB" dirty="0" smtClean="0"/>
              <a:t>  Lymph node enlargement or displacement of  the mediastinum by pleural effusion , tumour , pneumo thorax.</a:t>
            </a:r>
            <a:endParaRPr lang="en-GB" dirty="0"/>
          </a:p>
        </p:txBody>
      </p:sp>
    </p:spTree>
  </p:cSld>
  <p:clrMapOvr>
    <a:masterClrMapping/>
  </p:clrMapOvr>
  <p:timing>
    <p:tnLst>
      <p:par>
        <p:cTn id="1" dur="indefinite" restart="never" nodeType="tmRoot"/>
      </p:par>
    </p:tnLst>
  </p:timing>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Percussion.</a:t>
            </a:r>
            <a:endParaRPr lang="en-GB" dirty="0"/>
          </a:p>
        </p:txBody>
      </p:sp>
      <p:sp>
        <p:nvSpPr>
          <p:cNvPr id="3" name="Content Placeholder 2"/>
          <p:cNvSpPr>
            <a:spLocks noGrp="1"/>
          </p:cNvSpPr>
          <p:nvPr>
            <p:ph sz="quarter" idx="1"/>
          </p:nvPr>
        </p:nvSpPr>
        <p:spPr/>
        <p:txBody>
          <a:bodyPr>
            <a:normAutofit fontScale="92500" lnSpcReduction="10000"/>
          </a:bodyPr>
          <a:lstStyle/>
          <a:p>
            <a:r>
              <a:rPr lang="en-GB" dirty="0" smtClean="0"/>
              <a:t>Its used to asses the density or aeration of the lungs by tapping over various inter coastal spaces to differentiate the heard which may vary over air , fluid or consolidation.</a:t>
            </a:r>
          </a:p>
          <a:p>
            <a:r>
              <a:rPr lang="en-GB" dirty="0" smtClean="0"/>
              <a:t>The five major percussion sounds are;</a:t>
            </a:r>
          </a:p>
          <a:p>
            <a:pPr>
              <a:buNone/>
            </a:pPr>
            <a:r>
              <a:rPr lang="en-GB" b="1" i="1" dirty="0" smtClean="0"/>
              <a:t>Sound                     characteristics          example</a:t>
            </a:r>
          </a:p>
          <a:p>
            <a:pPr>
              <a:buNone/>
            </a:pPr>
            <a:r>
              <a:rPr lang="en-GB" dirty="0" smtClean="0"/>
              <a:t>Normal resonance   slightly hollow and  	 normal lung</a:t>
            </a:r>
          </a:p>
          <a:p>
            <a:pPr>
              <a:buNone/>
            </a:pPr>
            <a:r>
              <a:rPr lang="en-GB" dirty="0" smtClean="0"/>
              <a:t>				low pitched              	tissue</a:t>
            </a:r>
          </a:p>
          <a:p>
            <a:pPr>
              <a:buNone/>
            </a:pPr>
            <a:r>
              <a:rPr lang="en-GB" dirty="0" smtClean="0"/>
              <a:t>Hyper resonance    very loud hollow and   emphysema</a:t>
            </a:r>
          </a:p>
          <a:p>
            <a:pPr>
              <a:buNone/>
            </a:pPr>
            <a:r>
              <a:rPr lang="en-GB" dirty="0" smtClean="0"/>
              <a:t>      			low pitched</a:t>
            </a:r>
            <a:endParaRPr lang="en-GB" dirty="0"/>
          </a:p>
        </p:txBody>
      </p:sp>
    </p:spTree>
  </p:cSld>
  <p:clrMapOvr>
    <a:masterClrMapping/>
  </p:clrMapOvr>
  <p:timing>
    <p:tnLst>
      <p:par>
        <p:cTn id="1" dur="indefinite" restart="never" nodeType="tmRoot"/>
      </p:par>
    </p:tnLst>
  </p:timing>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ct</a:t>
            </a:r>
            <a:endParaRPr lang="en-GB" dirty="0"/>
          </a:p>
        </p:txBody>
      </p:sp>
      <p:sp>
        <p:nvSpPr>
          <p:cNvPr id="3" name="Content Placeholder 2"/>
          <p:cNvSpPr>
            <a:spLocks noGrp="1"/>
          </p:cNvSpPr>
          <p:nvPr>
            <p:ph sz="quarter" idx="1"/>
          </p:nvPr>
        </p:nvSpPr>
        <p:spPr/>
        <p:txBody>
          <a:bodyPr>
            <a:normAutofit fontScale="85000" lnSpcReduction="20000"/>
          </a:bodyPr>
          <a:lstStyle/>
          <a:p>
            <a:pPr>
              <a:buNone/>
            </a:pPr>
            <a:r>
              <a:rPr lang="en-GB" b="1" i="1" dirty="0" smtClean="0"/>
              <a:t>Sound          characteristics                example</a:t>
            </a:r>
          </a:p>
          <a:p>
            <a:pPr>
              <a:buNone/>
            </a:pPr>
            <a:r>
              <a:rPr lang="en-GB" b="1" i="1" dirty="0" smtClean="0"/>
              <a:t>Tympany      </a:t>
            </a:r>
            <a:r>
              <a:rPr lang="en-GB" dirty="0" smtClean="0"/>
              <a:t>its loud and drum like       pneumothorax</a:t>
            </a:r>
          </a:p>
          <a:p>
            <a:pPr>
              <a:buNone/>
            </a:pPr>
            <a:r>
              <a:rPr lang="en-GB" b="1" i="1" dirty="0" smtClean="0"/>
              <a:t>Dull            </a:t>
            </a:r>
            <a:r>
              <a:rPr lang="en-GB" dirty="0" smtClean="0"/>
              <a:t>between flat and resonance  pneumonia</a:t>
            </a:r>
          </a:p>
          <a:p>
            <a:pPr>
              <a:buNone/>
            </a:pPr>
            <a:r>
              <a:rPr lang="en-GB" dirty="0" smtClean="0"/>
              <a:t> 							     atelectasis ,</a:t>
            </a:r>
          </a:p>
          <a:p>
            <a:pPr>
              <a:buNone/>
            </a:pPr>
            <a:r>
              <a:rPr lang="en-GB" dirty="0" smtClean="0"/>
              <a:t>							     Pulmonary 						  oedema ,pleural 							effusion</a:t>
            </a:r>
          </a:p>
          <a:p>
            <a:pPr>
              <a:buNone/>
            </a:pPr>
            <a:r>
              <a:rPr lang="en-GB" b="1" i="1" dirty="0" smtClean="0"/>
              <a:t>Flat        </a:t>
            </a:r>
            <a:r>
              <a:rPr lang="en-GB" dirty="0" smtClean="0"/>
              <a:t>short high pitched and soft</a:t>
            </a:r>
          </a:p>
          <a:p>
            <a:pPr>
              <a:buNone/>
            </a:pPr>
            <a:r>
              <a:rPr lang="en-GB" dirty="0" smtClean="0"/>
              <a:t>             tone</a:t>
            </a:r>
          </a:p>
          <a:p>
            <a:pPr>
              <a:buNone/>
            </a:pPr>
            <a:r>
              <a:rPr lang="en-GB" dirty="0" smtClean="0"/>
              <a:t> -while percussion is being performed the pt shd be preferably be sitting up right .</a:t>
            </a:r>
          </a:p>
          <a:p>
            <a:pPr>
              <a:buNone/>
            </a:pPr>
            <a:r>
              <a:rPr lang="en-GB" dirty="0" smtClean="0"/>
              <a:t>It s done btw rib spaces.                  </a:t>
            </a:r>
            <a:endParaRPr lang="en-GB"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MANAGEMENT</a:t>
            </a:r>
            <a:br>
              <a:rPr lang="en-GB" dirty="0" smtClean="0"/>
            </a:br>
            <a:r>
              <a:rPr lang="en-GB" dirty="0" smtClean="0"/>
              <a:t>Investigation</a:t>
            </a:r>
            <a:endParaRPr lang="en-GB" dirty="0"/>
          </a:p>
        </p:txBody>
      </p:sp>
      <p:sp>
        <p:nvSpPr>
          <p:cNvPr id="3" name="Content Placeholder 2"/>
          <p:cNvSpPr>
            <a:spLocks noGrp="1"/>
          </p:cNvSpPr>
          <p:nvPr>
            <p:ph sz="quarter" idx="1"/>
          </p:nvPr>
        </p:nvSpPr>
        <p:spPr/>
        <p:txBody>
          <a:bodyPr>
            <a:normAutofit/>
          </a:bodyPr>
          <a:lstStyle/>
          <a:p>
            <a:pPr>
              <a:buFont typeface="Wingdings" pitchFamily="2" charset="2"/>
              <a:buChar char="q"/>
            </a:pPr>
            <a:r>
              <a:rPr lang="en-GB" dirty="0" smtClean="0"/>
              <a:t> Chest x-ray</a:t>
            </a:r>
          </a:p>
          <a:p>
            <a:pPr>
              <a:buFont typeface="Wingdings" pitchFamily="2" charset="2"/>
              <a:buChar char="q"/>
            </a:pPr>
            <a:r>
              <a:rPr lang="en-GB" dirty="0" smtClean="0"/>
              <a:t> Physical examination </a:t>
            </a:r>
          </a:p>
          <a:p>
            <a:pPr>
              <a:buFont typeface="Wingdings" pitchFamily="2" charset="2"/>
              <a:buChar char="q"/>
            </a:pPr>
            <a:r>
              <a:rPr lang="en-GB" dirty="0" smtClean="0"/>
              <a:t>sputum for culture and sensitivity</a:t>
            </a:r>
          </a:p>
          <a:p>
            <a:pPr>
              <a:buNone/>
            </a:pPr>
            <a:endParaRPr lang="en-GB" dirty="0" smtClean="0"/>
          </a:p>
        </p:txBody>
      </p:sp>
    </p:spTree>
  </p:cSld>
  <p:clrMapOvr>
    <a:masterClrMapping/>
  </p:clrMapOvr>
  <p:timing>
    <p:tnLst>
      <p:par>
        <p:cTn id="1" dur="indefinite" restart="never" nodeType="tmRoot"/>
      </p:par>
    </p:tnLst>
  </p:timing>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Auscultation</a:t>
            </a:r>
            <a:endParaRPr lang="en-GB" dirty="0"/>
          </a:p>
        </p:txBody>
      </p:sp>
      <p:sp>
        <p:nvSpPr>
          <p:cNvPr id="3" name="Content Placeholder 2"/>
          <p:cNvSpPr>
            <a:spLocks noGrp="1"/>
          </p:cNvSpPr>
          <p:nvPr>
            <p:ph sz="quarter" idx="1"/>
          </p:nvPr>
        </p:nvSpPr>
        <p:spPr/>
        <p:txBody>
          <a:bodyPr>
            <a:normAutofit lnSpcReduction="10000"/>
          </a:bodyPr>
          <a:lstStyle/>
          <a:p>
            <a:r>
              <a:rPr lang="en-GB" dirty="0" smtClean="0"/>
              <a:t>Its performed in pts without respiratory distress during auscultation, the pt should be in a sitting position.</a:t>
            </a:r>
          </a:p>
          <a:p>
            <a:r>
              <a:rPr lang="en-GB" dirty="0" smtClean="0"/>
              <a:t>The anterior posterior and lateral portion of the chest are examined from top to bottom and compared right and left.</a:t>
            </a:r>
          </a:p>
          <a:p>
            <a:r>
              <a:rPr lang="en-GB" dirty="0" smtClean="0"/>
              <a:t>Both inspiration and expiration are identified by listening with the stethoscope placed firmly on the chest.</a:t>
            </a:r>
          </a:p>
          <a:p>
            <a:r>
              <a:rPr lang="en-GB" dirty="0" smtClean="0"/>
              <a:t>Pts are instructed to breath through the mouth.</a:t>
            </a:r>
            <a:endParaRPr lang="en-GB" dirty="0"/>
          </a:p>
        </p:txBody>
      </p:sp>
    </p:spTree>
  </p:cSld>
  <p:clrMapOvr>
    <a:masterClrMapping/>
  </p:clrMapOvr>
  <p:timing>
    <p:tnLst>
      <p:par>
        <p:cTn id="1" dur="indefinite" restart="never" nodeType="tmRoot"/>
      </p:par>
    </p:tnLst>
  </p:timing>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LUNG SOUNDS</a:t>
            </a:r>
            <a:endParaRPr lang="en-GB" dirty="0"/>
          </a:p>
        </p:txBody>
      </p:sp>
      <p:sp>
        <p:nvSpPr>
          <p:cNvPr id="3" name="Content Placeholder 2"/>
          <p:cNvSpPr>
            <a:spLocks noGrp="1"/>
          </p:cNvSpPr>
          <p:nvPr>
            <p:ph sz="quarter" idx="1"/>
          </p:nvPr>
        </p:nvSpPr>
        <p:spPr/>
        <p:txBody>
          <a:bodyPr>
            <a:normAutofit fontScale="92500" lnSpcReduction="20000"/>
          </a:bodyPr>
          <a:lstStyle/>
          <a:p>
            <a:r>
              <a:rPr lang="en-GB" dirty="0" smtClean="0"/>
              <a:t>Compare the length of sounds on inspiration and expiration to determine whether normal lung sound are present over the lung. Intensity and quality of breath sound can be classified into;</a:t>
            </a:r>
          </a:p>
          <a:p>
            <a:pPr>
              <a:buNone/>
            </a:pPr>
            <a:r>
              <a:rPr lang="en-GB" b="1" dirty="0" smtClean="0"/>
              <a:t>a)Normal vesicular breath sound </a:t>
            </a:r>
          </a:p>
          <a:p>
            <a:pPr>
              <a:buNone/>
            </a:pPr>
            <a:r>
              <a:rPr lang="en-GB" dirty="0" smtClean="0"/>
              <a:t>Its air moving thro normal lung tissue.</a:t>
            </a:r>
          </a:p>
          <a:p>
            <a:pPr>
              <a:buNone/>
            </a:pPr>
            <a:r>
              <a:rPr lang="en-GB" b="1" dirty="0" smtClean="0"/>
              <a:t>b)Bronchial breath sound</a:t>
            </a:r>
          </a:p>
          <a:p>
            <a:pPr>
              <a:buNone/>
            </a:pPr>
            <a:r>
              <a:rPr lang="en-GB" dirty="0" smtClean="0"/>
              <a:t>Heard normally over the lung air passages.</a:t>
            </a:r>
          </a:p>
          <a:p>
            <a:pPr>
              <a:buNone/>
            </a:pPr>
            <a:r>
              <a:rPr lang="en-GB" dirty="0" smtClean="0"/>
              <a:t>In abnormal state , breath sounds may also be absent or   decreased in intensity .  </a:t>
            </a:r>
          </a:p>
          <a:p>
            <a:pPr>
              <a:buNone/>
            </a:pPr>
            <a:r>
              <a:rPr lang="en-GB" dirty="0" smtClean="0"/>
              <a:t>Adventitious sound ( not normally occurring ).</a:t>
            </a:r>
            <a:endParaRPr lang="en-GB" dirty="0"/>
          </a:p>
        </p:txBody>
      </p:sp>
    </p:spTree>
  </p:cSld>
  <p:clrMapOvr>
    <a:masterClrMapping/>
  </p:clrMapOvr>
  <p:timing>
    <p:tnLst>
      <p:par>
        <p:cTn id="1" dur="indefinite" restart="never" nodeType="tmRoot"/>
      </p:par>
    </p:tnLst>
  </p:timing>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 ct</a:t>
            </a:r>
            <a:endParaRPr lang="en-GB" dirty="0"/>
          </a:p>
        </p:txBody>
      </p:sp>
      <p:sp>
        <p:nvSpPr>
          <p:cNvPr id="3" name="Content Placeholder 2"/>
          <p:cNvSpPr>
            <a:spLocks noGrp="1"/>
          </p:cNvSpPr>
          <p:nvPr>
            <p:ph sz="quarter" idx="1"/>
          </p:nvPr>
        </p:nvSpPr>
        <p:spPr/>
        <p:txBody>
          <a:bodyPr>
            <a:normAutofit fontScale="92500" lnSpcReduction="10000"/>
          </a:bodyPr>
          <a:lstStyle/>
          <a:p>
            <a:pPr>
              <a:buNone/>
            </a:pPr>
            <a:r>
              <a:rPr lang="en-GB" b="1" dirty="0" smtClean="0"/>
              <a:t>a)Crackles.</a:t>
            </a:r>
          </a:p>
          <a:p>
            <a:pPr>
              <a:buNone/>
            </a:pPr>
            <a:r>
              <a:rPr lang="en-GB" dirty="0" smtClean="0"/>
              <a:t>   -Are cracking discontinuous bubbling sounds heard commonly on inspiration that are caused by re-opening of peripheral airway previously closed may occur in CCF, chronic and resolving pneumonia.</a:t>
            </a:r>
          </a:p>
          <a:p>
            <a:pPr>
              <a:buNone/>
            </a:pPr>
            <a:r>
              <a:rPr lang="en-GB" b="1" dirty="0" smtClean="0"/>
              <a:t>b) Gurgle (Rhonchi)</a:t>
            </a:r>
          </a:p>
          <a:p>
            <a:pPr>
              <a:buNone/>
            </a:pPr>
            <a:r>
              <a:rPr lang="en-GB" dirty="0" smtClean="0"/>
              <a:t>  -Are continuous low pitched snoring sound heard predominantly on inspiration.</a:t>
            </a:r>
          </a:p>
          <a:p>
            <a:pPr>
              <a:buNone/>
            </a:pPr>
            <a:r>
              <a:rPr lang="en-GB" dirty="0" smtClean="0"/>
              <a:t>  -its often clear after cough.</a:t>
            </a:r>
          </a:p>
          <a:p>
            <a:pPr>
              <a:buNone/>
            </a:pPr>
            <a:r>
              <a:rPr lang="en-GB" dirty="0" smtClean="0"/>
              <a:t>  -it occurs in retained secretions and chronic bronchitis.</a:t>
            </a:r>
            <a:endParaRPr lang="en-GB" dirty="0"/>
          </a:p>
        </p:txBody>
      </p:sp>
    </p:spTree>
  </p:cSld>
  <p:clrMapOvr>
    <a:masterClrMapping/>
  </p:clrMapOvr>
  <p:timing>
    <p:tnLst>
      <p:par>
        <p:cTn id="1" dur="indefinite" restart="never" nodeType="tmRoot"/>
      </p:par>
    </p:tnLst>
  </p:timing>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c)wheeze</a:t>
            </a:r>
            <a:endParaRPr lang="en-GB" dirty="0"/>
          </a:p>
        </p:txBody>
      </p:sp>
      <p:sp>
        <p:nvSpPr>
          <p:cNvPr id="3" name="Content Placeholder 2"/>
          <p:cNvSpPr>
            <a:spLocks noGrp="1"/>
          </p:cNvSpPr>
          <p:nvPr>
            <p:ph sz="quarter" idx="1"/>
          </p:nvPr>
        </p:nvSpPr>
        <p:spPr/>
        <p:txBody>
          <a:bodyPr/>
          <a:lstStyle/>
          <a:p>
            <a:r>
              <a:rPr lang="en-GB" dirty="0" smtClean="0"/>
              <a:t>Its continues high pitched musical sound heard mostly on expiration but may occur in inspiration or both.</a:t>
            </a:r>
          </a:p>
          <a:p>
            <a:r>
              <a:rPr lang="en-GB" dirty="0" smtClean="0"/>
              <a:t>Associated with the airway narrowing , it occurs in bronchial asthma , bronchitis, pulmonary oedema and airway obstruction.</a:t>
            </a:r>
          </a:p>
          <a:p>
            <a:pPr>
              <a:buNone/>
            </a:pPr>
            <a:r>
              <a:rPr lang="en-GB" b="1" dirty="0" smtClean="0"/>
              <a:t>d) Pleural friction rub</a:t>
            </a:r>
          </a:p>
          <a:p>
            <a:pPr>
              <a:buNone/>
            </a:pPr>
            <a:r>
              <a:rPr lang="en-GB" dirty="0" smtClean="0"/>
              <a:t>   -Its grating sound or vibration associated with breathing.</a:t>
            </a:r>
          </a:p>
          <a:p>
            <a:pPr>
              <a:buNone/>
            </a:pPr>
            <a:endParaRPr lang="en-GB" dirty="0"/>
          </a:p>
        </p:txBody>
      </p:sp>
    </p:spTree>
  </p:cSld>
  <p:clrMapOvr>
    <a:masterClrMapping/>
  </p:clrMapOvr>
  <p:timing>
    <p:tnLst>
      <p:par>
        <p:cTn id="1" dur="indefinite" restart="never" nodeType="tmRoot"/>
      </p:par>
    </p:tnLst>
  </p:timing>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ct</a:t>
            </a:r>
            <a:endParaRPr lang="en-GB" dirty="0"/>
          </a:p>
        </p:txBody>
      </p:sp>
      <p:sp>
        <p:nvSpPr>
          <p:cNvPr id="3" name="Content Placeholder 2"/>
          <p:cNvSpPr>
            <a:spLocks noGrp="1"/>
          </p:cNvSpPr>
          <p:nvPr>
            <p:ph sz="quarter" idx="1"/>
          </p:nvPr>
        </p:nvSpPr>
        <p:spPr/>
        <p:txBody>
          <a:bodyPr/>
          <a:lstStyle/>
          <a:p>
            <a:r>
              <a:rPr lang="en-GB" dirty="0" smtClean="0"/>
              <a:t>Its heard in both inspiration and expiration.</a:t>
            </a:r>
          </a:p>
          <a:p>
            <a:r>
              <a:rPr lang="en-GB" dirty="0" smtClean="0"/>
              <a:t>Its heard when inflammation of pleural causes the pleura to rub together.</a:t>
            </a:r>
          </a:p>
          <a:p>
            <a:r>
              <a:rPr lang="en-GB" dirty="0" smtClean="0"/>
              <a:t>It  maybe heard over a relatively confined areas of the chest , often antero lateral chest where greatest thoracic movement occurs. </a:t>
            </a:r>
            <a:endParaRPr lang="en-GB"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smtClean="0"/>
              <a:t>Specific management</a:t>
            </a:r>
            <a:br>
              <a:rPr lang="en-GB" b="1" dirty="0" smtClean="0"/>
            </a:br>
            <a:endParaRPr lang="en-US" dirty="0"/>
          </a:p>
        </p:txBody>
      </p:sp>
      <p:sp>
        <p:nvSpPr>
          <p:cNvPr id="3" name="Content Placeholder 2"/>
          <p:cNvSpPr>
            <a:spLocks noGrp="1"/>
          </p:cNvSpPr>
          <p:nvPr>
            <p:ph sz="quarter" idx="1"/>
          </p:nvPr>
        </p:nvSpPr>
        <p:spPr/>
        <p:txBody>
          <a:bodyPr>
            <a:normAutofit fontScale="92500" lnSpcReduction="20000"/>
          </a:bodyPr>
          <a:lstStyle/>
          <a:p>
            <a:r>
              <a:rPr lang="en-GB" dirty="0" smtClean="0"/>
              <a:t>Anti </a:t>
            </a:r>
            <a:r>
              <a:rPr lang="en-GB" dirty="0" err="1" smtClean="0"/>
              <a:t>pyretics</a:t>
            </a:r>
            <a:endParaRPr lang="en-GB" dirty="0" smtClean="0"/>
          </a:p>
          <a:p>
            <a:r>
              <a:rPr lang="en-GB" dirty="0" smtClean="0"/>
              <a:t>Humidity e.g.. Nebulisation</a:t>
            </a:r>
          </a:p>
          <a:p>
            <a:r>
              <a:rPr lang="en-GB" dirty="0" smtClean="0"/>
              <a:t>Anti-biotic  penicillin's-resistant penicillin</a:t>
            </a:r>
          </a:p>
          <a:p>
            <a:r>
              <a:rPr lang="en-GB" dirty="0" smtClean="0"/>
              <a:t>Bronchodilators </a:t>
            </a:r>
            <a:r>
              <a:rPr lang="en-GB" dirty="0" err="1" smtClean="0"/>
              <a:t>e.g</a:t>
            </a:r>
            <a:r>
              <a:rPr lang="en-GB" dirty="0" smtClean="0"/>
              <a:t> </a:t>
            </a:r>
            <a:r>
              <a:rPr lang="en-GB" dirty="0" err="1" smtClean="0"/>
              <a:t>salbutamol</a:t>
            </a:r>
            <a:endParaRPr lang="en-GB" dirty="0" smtClean="0"/>
          </a:p>
          <a:p>
            <a:r>
              <a:rPr lang="en-GB" dirty="0" smtClean="0"/>
              <a:t>If non –productive give cough suppressant</a:t>
            </a:r>
          </a:p>
          <a:p>
            <a:r>
              <a:rPr lang="en-GB" dirty="0" smtClean="0"/>
              <a:t>Enough rest</a:t>
            </a:r>
          </a:p>
          <a:p>
            <a:r>
              <a:rPr lang="en-GB" dirty="0" smtClean="0"/>
              <a:t>Drinking </a:t>
            </a:r>
            <a:r>
              <a:rPr lang="en-GB" dirty="0" err="1" smtClean="0"/>
              <a:t>alot</a:t>
            </a:r>
            <a:r>
              <a:rPr lang="en-GB" dirty="0" smtClean="0"/>
              <a:t> of fluids</a:t>
            </a:r>
          </a:p>
          <a:p>
            <a:r>
              <a:rPr lang="en-GB" dirty="0" smtClean="0"/>
              <a:t>Balanced diet</a:t>
            </a:r>
          </a:p>
          <a:p>
            <a:r>
              <a:rPr lang="en-GB" dirty="0" smtClean="0"/>
              <a:t>Work that require being outside during cold and wet weather should be avoided.</a:t>
            </a:r>
          </a:p>
          <a:p>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prevention</a:t>
            </a:r>
            <a:endParaRPr lang="en-US" dirty="0"/>
          </a:p>
        </p:txBody>
      </p:sp>
      <p:sp>
        <p:nvSpPr>
          <p:cNvPr id="3" name="Content Placeholder 2"/>
          <p:cNvSpPr>
            <a:spLocks noGrp="1"/>
          </p:cNvSpPr>
          <p:nvPr>
            <p:ph sz="quarter" idx="1"/>
          </p:nvPr>
        </p:nvSpPr>
        <p:spPr/>
        <p:txBody>
          <a:bodyPr/>
          <a:lstStyle/>
          <a:p>
            <a:r>
              <a:rPr lang="en-US" dirty="0" smtClean="0"/>
              <a:t>Prompt treatment of URTIs</a:t>
            </a:r>
          </a:p>
          <a:p>
            <a:r>
              <a:rPr lang="en-US" dirty="0" smtClean="0"/>
              <a:t>Avoid smoking</a:t>
            </a:r>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Complications</a:t>
            </a:r>
            <a:endParaRPr lang="en-US" dirty="0"/>
          </a:p>
        </p:txBody>
      </p:sp>
      <p:sp>
        <p:nvSpPr>
          <p:cNvPr id="3" name="Content Placeholder 2"/>
          <p:cNvSpPr>
            <a:spLocks noGrp="1"/>
          </p:cNvSpPr>
          <p:nvPr>
            <p:ph sz="quarter" idx="1"/>
          </p:nvPr>
        </p:nvSpPr>
        <p:spPr/>
        <p:txBody>
          <a:bodyPr/>
          <a:lstStyle/>
          <a:p>
            <a:r>
              <a:rPr lang="en-US" dirty="0" smtClean="0"/>
              <a:t>Bacterial infections, LRTIs </a:t>
            </a:r>
            <a:r>
              <a:rPr lang="en-US" dirty="0" err="1" smtClean="0"/>
              <a:t>eg</a:t>
            </a:r>
            <a:r>
              <a:rPr lang="en-US" dirty="0" smtClean="0"/>
              <a:t> pneumonia</a:t>
            </a:r>
          </a:p>
          <a:p>
            <a:r>
              <a:rPr lang="en-US" dirty="0" err="1" smtClean="0"/>
              <a:t>Bronchiectasis</a:t>
            </a:r>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Chronic Bronchitis</a:t>
            </a:r>
            <a:endParaRPr lang="en-US" dirty="0"/>
          </a:p>
        </p:txBody>
      </p:sp>
      <p:sp>
        <p:nvSpPr>
          <p:cNvPr id="3" name="Content Placeholder 2"/>
          <p:cNvSpPr>
            <a:spLocks noGrp="1"/>
          </p:cNvSpPr>
          <p:nvPr>
            <p:ph sz="quarter" idx="1"/>
          </p:nvPr>
        </p:nvSpPr>
        <p:spPr/>
        <p:txBody>
          <a:bodyPr/>
          <a:lstStyle/>
          <a:p>
            <a:r>
              <a:rPr lang="en-US" dirty="0" smtClean="0"/>
              <a:t>Chronic inflammation of the bronchi with recurrent cough and sputum production for a minimum of 3 months .</a:t>
            </a:r>
          </a:p>
          <a:p>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Causes</a:t>
            </a:r>
            <a:endParaRPr lang="en-US" dirty="0"/>
          </a:p>
        </p:txBody>
      </p:sp>
      <p:sp>
        <p:nvSpPr>
          <p:cNvPr id="3" name="Content Placeholder 2"/>
          <p:cNvSpPr>
            <a:spLocks noGrp="1"/>
          </p:cNvSpPr>
          <p:nvPr>
            <p:ph sz="quarter" idx="1"/>
          </p:nvPr>
        </p:nvSpPr>
        <p:spPr/>
        <p:txBody>
          <a:bodyPr/>
          <a:lstStyle/>
          <a:p>
            <a:r>
              <a:rPr lang="en-US" dirty="0" smtClean="0"/>
              <a:t>Influenza, </a:t>
            </a:r>
            <a:r>
              <a:rPr lang="en-US" dirty="0" err="1" smtClean="0"/>
              <a:t>pneumococcus</a:t>
            </a:r>
            <a:r>
              <a:rPr lang="en-US" dirty="0" smtClean="0"/>
              <a:t>, Streptococcus, staphylococcus</a:t>
            </a:r>
          </a:p>
          <a:p>
            <a:r>
              <a:rPr lang="en-US" dirty="0" smtClean="0"/>
              <a:t>Repeated irritation of the bronchi with cigarette smoking, pollution, dust and infection</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lstStyle/>
          <a:p>
            <a:endParaRPr lang="en-US"/>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Pathophysiology</a:t>
            </a:r>
            <a:endParaRPr lang="en-US" dirty="0"/>
          </a:p>
        </p:txBody>
      </p:sp>
      <p:sp>
        <p:nvSpPr>
          <p:cNvPr id="3" name="Content Placeholder 2"/>
          <p:cNvSpPr>
            <a:spLocks noGrp="1"/>
          </p:cNvSpPr>
          <p:nvPr>
            <p:ph sz="quarter" idx="1"/>
          </p:nvPr>
        </p:nvSpPr>
        <p:spPr/>
        <p:txBody>
          <a:bodyPr/>
          <a:lstStyle/>
          <a:p>
            <a:r>
              <a:rPr lang="en-US" dirty="0" smtClean="0"/>
              <a:t>Chronic inflammation of the bronchial wall, mucosal </a:t>
            </a:r>
            <a:r>
              <a:rPr lang="en-US" dirty="0" err="1" smtClean="0"/>
              <a:t>oedema</a:t>
            </a:r>
            <a:r>
              <a:rPr lang="en-US" dirty="0" smtClean="0"/>
              <a:t> leads to hypertrophy(increase in size of tissues)  and hyperplasia(excessive formation of new cells) of the bronchial mucus glands thus leading to mucus </a:t>
            </a:r>
            <a:r>
              <a:rPr lang="en-US" dirty="0" err="1" smtClean="0"/>
              <a:t>hypersecretion</a:t>
            </a:r>
            <a:endParaRPr lang="en-US" dirty="0" smtClean="0"/>
          </a:p>
          <a:p>
            <a:r>
              <a:rPr lang="en-US" dirty="0" smtClean="0"/>
              <a:t>Ineffective drainage/ removal of secretions leads to blockage of air spaces hence destruction and blockage.</a:t>
            </a:r>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Predisposing factors</a:t>
            </a:r>
            <a:endParaRPr lang="en-US" dirty="0"/>
          </a:p>
        </p:txBody>
      </p:sp>
      <p:sp>
        <p:nvSpPr>
          <p:cNvPr id="3" name="Content Placeholder 2"/>
          <p:cNvSpPr>
            <a:spLocks noGrp="1"/>
          </p:cNvSpPr>
          <p:nvPr>
            <p:ph sz="quarter" idx="1"/>
          </p:nvPr>
        </p:nvSpPr>
        <p:spPr/>
        <p:txBody>
          <a:bodyPr/>
          <a:lstStyle/>
          <a:p>
            <a:r>
              <a:rPr lang="en-US" dirty="0" smtClean="0"/>
              <a:t>Same as for acute bronchitis </a:t>
            </a:r>
            <a:endParaRPr 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Signs and symptoms</a:t>
            </a:r>
            <a:endParaRPr lang="en-US" dirty="0"/>
          </a:p>
        </p:txBody>
      </p:sp>
      <p:sp>
        <p:nvSpPr>
          <p:cNvPr id="3" name="Content Placeholder 2"/>
          <p:cNvSpPr>
            <a:spLocks noGrp="1"/>
          </p:cNvSpPr>
          <p:nvPr>
            <p:ph sz="quarter" idx="1"/>
          </p:nvPr>
        </p:nvSpPr>
        <p:spPr/>
        <p:txBody>
          <a:bodyPr/>
          <a:lstStyle/>
          <a:p>
            <a:r>
              <a:rPr lang="en-US" dirty="0" smtClean="0"/>
              <a:t>Breathlessness</a:t>
            </a:r>
          </a:p>
          <a:p>
            <a:r>
              <a:rPr lang="en-US" dirty="0" smtClean="0"/>
              <a:t>Cough-worse in the morning and evening</a:t>
            </a:r>
          </a:p>
          <a:p>
            <a:r>
              <a:rPr lang="en-US" dirty="0" smtClean="0"/>
              <a:t>A feeling of chest </a:t>
            </a:r>
            <a:r>
              <a:rPr lang="en-US" dirty="0" err="1" smtClean="0"/>
              <a:t>heavyness</a:t>
            </a:r>
            <a:endParaRPr 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Management</a:t>
            </a:r>
            <a:endParaRPr lang="en-US" dirty="0"/>
          </a:p>
        </p:txBody>
      </p:sp>
      <p:sp>
        <p:nvSpPr>
          <p:cNvPr id="3" name="Content Placeholder 2"/>
          <p:cNvSpPr>
            <a:spLocks noGrp="1"/>
          </p:cNvSpPr>
          <p:nvPr>
            <p:ph sz="quarter" idx="1"/>
          </p:nvPr>
        </p:nvSpPr>
        <p:spPr/>
        <p:txBody>
          <a:bodyPr>
            <a:normAutofit fontScale="85000" lnSpcReduction="20000"/>
          </a:bodyPr>
          <a:lstStyle/>
          <a:p>
            <a:r>
              <a:rPr lang="en-US" b="1" dirty="0" smtClean="0"/>
              <a:t>Investigations: </a:t>
            </a:r>
            <a:r>
              <a:rPr lang="en-US" dirty="0" smtClean="0"/>
              <a:t>by </a:t>
            </a:r>
            <a:r>
              <a:rPr lang="en-US" dirty="0" err="1" smtClean="0"/>
              <a:t>hx</a:t>
            </a:r>
            <a:r>
              <a:rPr lang="en-US" dirty="0" smtClean="0"/>
              <a:t> taking(manifestation)</a:t>
            </a:r>
          </a:p>
          <a:p>
            <a:r>
              <a:rPr lang="en-US" dirty="0" smtClean="0"/>
              <a:t>Chest x-ray</a:t>
            </a:r>
          </a:p>
          <a:p>
            <a:r>
              <a:rPr lang="en-US" dirty="0" smtClean="0"/>
              <a:t>Pulse </a:t>
            </a:r>
            <a:r>
              <a:rPr lang="en-US" dirty="0" err="1" smtClean="0"/>
              <a:t>oximetry</a:t>
            </a:r>
            <a:endParaRPr lang="en-US" dirty="0" smtClean="0"/>
          </a:p>
          <a:p>
            <a:r>
              <a:rPr lang="en-US" dirty="0" smtClean="0"/>
              <a:t>Sputum for culture and sensitivity</a:t>
            </a:r>
          </a:p>
          <a:p>
            <a:pPr>
              <a:buFont typeface="Wingdings" pitchFamily="2" charset="2"/>
              <a:buChar char="q"/>
            </a:pPr>
            <a:r>
              <a:rPr lang="en-US" dirty="0" smtClean="0">
                <a:solidFill>
                  <a:srgbClr val="FF0000"/>
                </a:solidFill>
              </a:rPr>
              <a:t>TREATMENT </a:t>
            </a:r>
          </a:p>
          <a:p>
            <a:pPr>
              <a:buFont typeface="Arial" pitchFamily="34" charset="0"/>
              <a:buChar char="•"/>
            </a:pPr>
            <a:r>
              <a:rPr lang="en-US" dirty="0" smtClean="0"/>
              <a:t>broad spectrum Antibiotics</a:t>
            </a:r>
          </a:p>
          <a:p>
            <a:pPr>
              <a:buFont typeface="Arial" pitchFamily="34" charset="0"/>
              <a:buChar char="•"/>
            </a:pPr>
            <a:r>
              <a:rPr lang="en-US" dirty="0" err="1" smtClean="0"/>
              <a:t>Broncodilators</a:t>
            </a:r>
            <a:r>
              <a:rPr lang="en-US" dirty="0" smtClean="0"/>
              <a:t>-for relaxing and opening air passages</a:t>
            </a:r>
          </a:p>
          <a:p>
            <a:pPr>
              <a:buFont typeface="Arial" pitchFamily="34" charset="0"/>
              <a:buChar char="•"/>
            </a:pPr>
            <a:r>
              <a:rPr lang="en-US" dirty="0" smtClean="0"/>
              <a:t>Treat symptomatically</a:t>
            </a:r>
          </a:p>
          <a:p>
            <a:pPr>
              <a:buFont typeface="Arial" pitchFamily="34" charset="0"/>
              <a:buChar char="•"/>
            </a:pPr>
            <a:r>
              <a:rPr lang="en-US" dirty="0" smtClean="0"/>
              <a:t>Cough expectorants</a:t>
            </a:r>
          </a:p>
          <a:p>
            <a:pPr>
              <a:buFont typeface="Arial" pitchFamily="34" charset="0"/>
              <a:buChar char="•"/>
            </a:pPr>
            <a:r>
              <a:rPr lang="en-US" dirty="0" smtClean="0"/>
              <a:t>Hydration</a:t>
            </a:r>
          </a:p>
          <a:p>
            <a:pPr>
              <a:buFont typeface="Arial" pitchFamily="34" charset="0"/>
              <a:buChar char="•"/>
            </a:pPr>
            <a:r>
              <a:rPr lang="en-US" dirty="0" smtClean="0"/>
              <a:t>Oral steroids to reduce inflammation if the cause is irritants</a:t>
            </a:r>
          </a:p>
          <a:p>
            <a:endParaRPr 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Complications</a:t>
            </a:r>
            <a:endParaRPr lang="en-US" dirty="0"/>
          </a:p>
        </p:txBody>
      </p:sp>
      <p:sp>
        <p:nvSpPr>
          <p:cNvPr id="3" name="Content Placeholder 2"/>
          <p:cNvSpPr>
            <a:spLocks noGrp="1"/>
          </p:cNvSpPr>
          <p:nvPr>
            <p:ph sz="quarter" idx="1"/>
          </p:nvPr>
        </p:nvSpPr>
        <p:spPr/>
        <p:txBody>
          <a:bodyPr/>
          <a:lstStyle/>
          <a:p>
            <a:r>
              <a:rPr lang="en-US" dirty="0" smtClean="0"/>
              <a:t>LRTIs </a:t>
            </a:r>
            <a:r>
              <a:rPr lang="en-US" dirty="0" err="1" smtClean="0"/>
              <a:t>e.g</a:t>
            </a:r>
            <a:r>
              <a:rPr lang="en-US" dirty="0" smtClean="0"/>
              <a:t> pneumonia</a:t>
            </a:r>
          </a:p>
          <a:p>
            <a:r>
              <a:rPr lang="en-US" dirty="0" smtClean="0"/>
              <a:t>Right sided heart failure- </a:t>
            </a:r>
            <a:r>
              <a:rPr lang="en-US" dirty="0" err="1" smtClean="0"/>
              <a:t>cor-pulmonale</a:t>
            </a:r>
            <a:endParaRPr lang="en-US" dirty="0" smtClean="0"/>
          </a:p>
          <a:p>
            <a:r>
              <a:rPr lang="en-US" dirty="0" smtClean="0"/>
              <a:t>emphysema</a:t>
            </a:r>
            <a:endParaRPr lang="en-US"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Prevention</a:t>
            </a:r>
            <a:endParaRPr lang="en-US" dirty="0"/>
          </a:p>
        </p:txBody>
      </p:sp>
      <p:sp>
        <p:nvSpPr>
          <p:cNvPr id="3" name="Content Placeholder 2"/>
          <p:cNvSpPr>
            <a:spLocks noGrp="1"/>
          </p:cNvSpPr>
          <p:nvPr>
            <p:ph sz="quarter" idx="1"/>
          </p:nvPr>
        </p:nvSpPr>
        <p:spPr/>
        <p:txBody>
          <a:bodyPr/>
          <a:lstStyle/>
          <a:p>
            <a:r>
              <a:rPr lang="en-US" dirty="0" smtClean="0"/>
              <a:t>Avoid: smoking, air pollution</a:t>
            </a:r>
            <a:endParaRPr lang="en-US"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ASTHMA</a:t>
            </a:r>
            <a:endParaRPr lang="en-US" dirty="0"/>
          </a:p>
        </p:txBody>
      </p:sp>
      <p:sp>
        <p:nvSpPr>
          <p:cNvPr id="3" name="Content Placeholder 2"/>
          <p:cNvSpPr>
            <a:spLocks noGrp="1"/>
          </p:cNvSpPr>
          <p:nvPr>
            <p:ph sz="quarter" idx="1"/>
          </p:nvPr>
        </p:nvSpPr>
        <p:spPr/>
        <p:txBody>
          <a:bodyPr/>
          <a:lstStyle/>
          <a:p>
            <a:r>
              <a:rPr lang="en-US" dirty="0" smtClean="0"/>
              <a:t>Asthma is a chronic inflammatory disease of the airways characterized by </a:t>
            </a:r>
            <a:r>
              <a:rPr lang="en-US" dirty="0" err="1" smtClean="0"/>
              <a:t>hyperesponsiveness</a:t>
            </a:r>
            <a:r>
              <a:rPr lang="en-US" dirty="0" smtClean="0"/>
              <a:t> ,mucosal edema ,and mucus production.</a:t>
            </a:r>
          </a:p>
          <a:p>
            <a:r>
              <a:rPr lang="en-US" dirty="0" smtClean="0"/>
              <a:t>Inflammation leads to obstruction from mucosal edema ,reducing airway diameter ,and contraction of bronchial smooth muscle</a:t>
            </a:r>
          </a:p>
          <a:p>
            <a:r>
              <a:rPr lang="en-US" dirty="0" smtClean="0"/>
              <a:t>Acute attack last from minutes to hours to days ,and are followed with symptom free period</a:t>
            </a:r>
            <a:endParaRPr lang="en-US"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Types </a:t>
            </a:r>
            <a:endParaRPr lang="en-US" dirty="0"/>
          </a:p>
        </p:txBody>
      </p:sp>
      <p:sp>
        <p:nvSpPr>
          <p:cNvPr id="3" name="Content Placeholder 2"/>
          <p:cNvSpPr>
            <a:spLocks noGrp="1"/>
          </p:cNvSpPr>
          <p:nvPr>
            <p:ph sz="quarter" idx="1"/>
          </p:nvPr>
        </p:nvSpPr>
        <p:spPr/>
        <p:txBody>
          <a:bodyPr/>
          <a:lstStyle/>
          <a:p>
            <a:pPr>
              <a:buNone/>
            </a:pPr>
            <a:endParaRPr lang="en-GB" b="1" dirty="0" smtClean="0"/>
          </a:p>
          <a:p>
            <a:pPr marL="514350" indent="-514350">
              <a:buAutoNum type="arabicPeriod"/>
            </a:pPr>
            <a:r>
              <a:rPr lang="en-GB" b="1" dirty="0" smtClean="0"/>
              <a:t>Extrinsic asthma</a:t>
            </a:r>
            <a:r>
              <a:rPr lang="en-GB" dirty="0" smtClean="0"/>
              <a:t> -patients usually have history of early allergic conditions like eczema or allergic rhinitis. Children with this type of asthma recover with age.</a:t>
            </a:r>
          </a:p>
          <a:p>
            <a:endParaRPr lang="en-US"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ct</a:t>
            </a:r>
            <a:endParaRPr lang="en-GB" dirty="0"/>
          </a:p>
        </p:txBody>
      </p:sp>
      <p:sp>
        <p:nvSpPr>
          <p:cNvPr id="3" name="Content Placeholder 2"/>
          <p:cNvSpPr>
            <a:spLocks noGrp="1"/>
          </p:cNvSpPr>
          <p:nvPr>
            <p:ph sz="quarter" idx="1"/>
          </p:nvPr>
        </p:nvSpPr>
        <p:spPr/>
        <p:txBody>
          <a:bodyPr>
            <a:normAutofit/>
          </a:bodyPr>
          <a:lstStyle/>
          <a:p>
            <a:pPr>
              <a:buNone/>
            </a:pPr>
            <a:r>
              <a:rPr lang="en-GB" dirty="0" smtClean="0"/>
              <a:t>2.</a:t>
            </a:r>
            <a:r>
              <a:rPr lang="en-GB" b="1" dirty="0" smtClean="0"/>
              <a:t>Intrinsic</a:t>
            </a:r>
            <a:r>
              <a:rPr lang="en-GB" dirty="0" smtClean="0"/>
              <a:t>- this not related to any allergen. The attack becomes more severe and frequent with time and can progress into chronic bronchitis or emphysema. Factors associated with intrinsic asthma includes environment pollutants, cold weather, exercise, respiratory infections and drugs e.g. aspirin.</a:t>
            </a:r>
          </a:p>
          <a:p>
            <a:pPr>
              <a:buNone/>
            </a:pPr>
            <a:r>
              <a:rPr lang="en-GB" dirty="0" smtClean="0"/>
              <a:t>3.</a:t>
            </a:r>
            <a:r>
              <a:rPr lang="en-GB" b="1" dirty="0" smtClean="0"/>
              <a:t>Mixed</a:t>
            </a:r>
            <a:r>
              <a:rPr lang="en-GB" dirty="0" smtClean="0"/>
              <a:t>-Most common has both intrinsic and extrinsic</a:t>
            </a:r>
            <a:endParaRPr lang="en-GB"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lstStyle/>
          <a:p>
            <a:r>
              <a:rPr lang="en-US" b="1" dirty="0" smtClean="0"/>
              <a:t>Risk factors for exacerbations</a:t>
            </a:r>
          </a:p>
          <a:p>
            <a:r>
              <a:rPr lang="en-US" dirty="0" smtClean="0"/>
              <a:t>• Allergens</a:t>
            </a:r>
          </a:p>
          <a:p>
            <a:r>
              <a:rPr lang="en-US" dirty="0" smtClean="0"/>
              <a:t>• Respiratory infections</a:t>
            </a:r>
          </a:p>
          <a:p>
            <a:r>
              <a:rPr lang="en-US" dirty="0" smtClean="0"/>
              <a:t>• Exercise and hyperventilation</a:t>
            </a:r>
          </a:p>
          <a:p>
            <a:r>
              <a:rPr lang="en-US" dirty="0" smtClean="0"/>
              <a:t>• Weather changes</a:t>
            </a:r>
          </a:p>
          <a:p>
            <a:r>
              <a:rPr lang="en-US" dirty="0" smtClean="0"/>
              <a:t>• Exposure to sulfur dioxide</a:t>
            </a:r>
          </a:p>
          <a:p>
            <a:r>
              <a:rPr lang="en-US" dirty="0" smtClean="0"/>
              <a:t>• Exposure to food, additives,</a:t>
            </a:r>
          </a:p>
          <a:p>
            <a:r>
              <a:rPr lang="en-US" dirty="0" smtClean="0"/>
              <a:t>medications</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p:txBody>
          <a:bodyPr>
            <a:normAutofit/>
          </a:bodyPr>
          <a:lstStyle/>
          <a:p>
            <a:r>
              <a:rPr lang="en-US" sz="3600" b="1" dirty="0" smtClean="0">
                <a:solidFill>
                  <a:schemeClr val="tx1"/>
                </a:solidFill>
              </a:rPr>
              <a:t>CLASS EXERCISE 1</a:t>
            </a:r>
            <a:endParaRPr lang="en-US" sz="3600" b="1" dirty="0">
              <a:solidFill>
                <a:schemeClr val="tx1"/>
              </a:solidFill>
            </a:endParaRPr>
          </a:p>
        </p:txBody>
      </p:sp>
      <p:sp>
        <p:nvSpPr>
          <p:cNvPr id="3" name="Title 2"/>
          <p:cNvSpPr>
            <a:spLocks noGrp="1"/>
          </p:cNvSpPr>
          <p:nvPr>
            <p:ph type="title"/>
          </p:nvPr>
        </p:nvSpPr>
        <p:spPr>
          <a:xfrm>
            <a:off x="1357290" y="571480"/>
            <a:ext cx="7620000" cy="990600"/>
          </a:xfrm>
        </p:spPr>
        <p:txBody>
          <a:bodyPr>
            <a:normAutofit fontScale="90000"/>
          </a:bodyPr>
          <a:lstStyle/>
          <a:p>
            <a:r>
              <a:rPr lang="en-US" dirty="0" smtClean="0">
                <a:solidFill>
                  <a:schemeClr val="tx1"/>
                </a:solidFill>
              </a:rPr>
              <a:t>REVIEW OF ANATOMY &amp; PHYSIOLOGY OF RES. SYS.</a:t>
            </a:r>
            <a:endParaRPr lang="en-US" dirty="0">
              <a:solidFill>
                <a:schemeClr val="tx1"/>
              </a:solidFill>
            </a:endParaRPr>
          </a:p>
        </p:txBody>
      </p:sp>
    </p:spTree>
  </p:cSld>
  <p:clrMapOvr>
    <a:masterClrMapping/>
  </p:clrMapOvr>
  <p:transition>
    <p:wipe dir="d"/>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PATHOPHYSIOLOGY</a:t>
            </a:r>
            <a:endParaRPr lang="en-GB" dirty="0"/>
          </a:p>
        </p:txBody>
      </p:sp>
      <p:sp>
        <p:nvSpPr>
          <p:cNvPr id="3" name="Content Placeholder 2"/>
          <p:cNvSpPr>
            <a:spLocks noGrp="1"/>
          </p:cNvSpPr>
          <p:nvPr>
            <p:ph sz="quarter" idx="1"/>
          </p:nvPr>
        </p:nvSpPr>
        <p:spPr>
          <a:xfrm>
            <a:off x="0" y="1357322"/>
            <a:ext cx="9144000" cy="5643578"/>
          </a:xfrm>
        </p:spPr>
        <p:txBody>
          <a:bodyPr>
            <a:normAutofit fontScale="85000" lnSpcReduction="20000"/>
          </a:bodyPr>
          <a:lstStyle/>
          <a:p>
            <a:r>
              <a:rPr lang="en-GB" dirty="0" smtClean="0"/>
              <a:t>Exposure of a person to a stimulant causes the initiation of an immunological response which leads to production of antibodies against the allergen and antigen.</a:t>
            </a:r>
          </a:p>
          <a:p>
            <a:r>
              <a:rPr lang="en-GB" dirty="0" smtClean="0"/>
              <a:t>Mast </a:t>
            </a:r>
            <a:r>
              <a:rPr lang="en-GB" dirty="0" err="1" smtClean="0"/>
              <a:t>cells,neutrophils,eosinophilsand</a:t>
            </a:r>
            <a:r>
              <a:rPr lang="en-GB" dirty="0" smtClean="0"/>
              <a:t> lymphocytes play key role in inflammation</a:t>
            </a:r>
          </a:p>
          <a:p>
            <a:r>
              <a:rPr lang="en-GB" dirty="0" smtClean="0"/>
              <a:t>When </a:t>
            </a:r>
            <a:r>
              <a:rPr lang="en-GB" dirty="0" err="1" smtClean="0"/>
              <a:t>activated,mast</a:t>
            </a:r>
            <a:r>
              <a:rPr lang="en-GB" dirty="0" smtClean="0"/>
              <a:t> cells release several chemicals called mediators which include </a:t>
            </a:r>
            <a:r>
              <a:rPr lang="en-GB" dirty="0" err="1" smtClean="0"/>
              <a:t>histamines,brandykinin,prostaglandins,leukotriens</a:t>
            </a:r>
            <a:r>
              <a:rPr lang="en-GB" dirty="0" smtClean="0"/>
              <a:t>.</a:t>
            </a:r>
          </a:p>
          <a:p>
            <a:pPr>
              <a:buFont typeface="Wingdings" pitchFamily="2" charset="2"/>
              <a:buChar char="q"/>
            </a:pPr>
            <a:r>
              <a:rPr lang="en-GB" dirty="0" smtClean="0"/>
              <a:t>. This mediators cause the muscles to go into spasms, mucus membrane swelling and hyper production of mucus secretion . This leads to bronchi- constriction with increased secretion causing further obstruction of the airway.</a:t>
            </a:r>
          </a:p>
          <a:p>
            <a:pPr>
              <a:buFont typeface="Wingdings" pitchFamily="2" charset="2"/>
              <a:buChar char="q"/>
            </a:pPr>
            <a:r>
              <a:rPr lang="en-GB" dirty="0" smtClean="0"/>
              <a:t>Breathing becomes altered with more effort required in expiration due to narrowing of the bronchus and increased secretions. The secretion produces a sound as air squeezes out of the constricted bronchus . This sound is called a wheeze.</a:t>
            </a:r>
            <a:endParaRPr lang="en-GB"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CLINICAL FEATURES</a:t>
            </a:r>
            <a:br>
              <a:rPr lang="en-GB" dirty="0" smtClean="0"/>
            </a:br>
            <a:endParaRPr lang="en-GB" dirty="0"/>
          </a:p>
        </p:txBody>
      </p:sp>
      <p:sp>
        <p:nvSpPr>
          <p:cNvPr id="3" name="Content Placeholder 2"/>
          <p:cNvSpPr>
            <a:spLocks noGrp="1"/>
          </p:cNvSpPr>
          <p:nvPr>
            <p:ph sz="quarter" idx="1"/>
          </p:nvPr>
        </p:nvSpPr>
        <p:spPr/>
        <p:txBody>
          <a:bodyPr>
            <a:normAutofit lnSpcReduction="10000"/>
          </a:bodyPr>
          <a:lstStyle/>
          <a:p>
            <a:r>
              <a:rPr lang="en-GB" dirty="0" smtClean="0"/>
              <a:t>Cough is present due to production of excessive mucus secretion .</a:t>
            </a:r>
          </a:p>
          <a:p>
            <a:r>
              <a:rPr lang="en-GB" dirty="0" smtClean="0"/>
              <a:t>Slow laboured breathing with excessive use of accessory muscles.</a:t>
            </a:r>
          </a:p>
          <a:p>
            <a:r>
              <a:rPr lang="en-GB" dirty="0" smtClean="0"/>
              <a:t>Obstructed airway creates dyspnoea .</a:t>
            </a:r>
          </a:p>
          <a:p>
            <a:r>
              <a:rPr lang="en-GB" dirty="0" smtClean="0"/>
              <a:t>Profuse sweating ,weak pulse and cold extremities is experienced due to fluid loss and dehydration.</a:t>
            </a:r>
          </a:p>
          <a:p>
            <a:r>
              <a:rPr lang="en-GB" dirty="0" smtClean="0"/>
              <a:t>Occasionally nausea, vomiting and diarrhoea.</a:t>
            </a:r>
          </a:p>
          <a:p>
            <a:r>
              <a:rPr lang="en-GB" dirty="0" smtClean="0"/>
              <a:t>Restlessness&amp; wheezing sound</a:t>
            </a:r>
          </a:p>
          <a:p>
            <a:endParaRPr lang="en-GB"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2648" y="285728"/>
            <a:ext cx="8153400" cy="933472"/>
          </a:xfrm>
        </p:spPr>
        <p:txBody>
          <a:bodyPr>
            <a:normAutofit fontScale="90000"/>
          </a:bodyPr>
          <a:lstStyle/>
          <a:p>
            <a:r>
              <a:rPr lang="en-GB" dirty="0" smtClean="0"/>
              <a:t/>
            </a:r>
            <a:br>
              <a:rPr lang="en-GB" dirty="0" smtClean="0"/>
            </a:br>
            <a:r>
              <a:rPr lang="en-GB" dirty="0" smtClean="0"/>
              <a:t> Management of asthma </a:t>
            </a:r>
            <a:br>
              <a:rPr lang="en-GB" dirty="0" smtClean="0"/>
            </a:br>
            <a:endParaRPr lang="en-GB" dirty="0"/>
          </a:p>
        </p:txBody>
      </p:sp>
      <p:sp>
        <p:nvSpPr>
          <p:cNvPr id="3" name="Content Placeholder 2"/>
          <p:cNvSpPr>
            <a:spLocks noGrp="1"/>
          </p:cNvSpPr>
          <p:nvPr>
            <p:ph sz="quarter" idx="1"/>
          </p:nvPr>
        </p:nvSpPr>
        <p:spPr/>
        <p:txBody>
          <a:bodyPr>
            <a:normAutofit fontScale="92500"/>
          </a:bodyPr>
          <a:lstStyle/>
          <a:p>
            <a:pPr>
              <a:buNone/>
            </a:pPr>
            <a:r>
              <a:rPr lang="en-GB" dirty="0"/>
              <a:t>	</a:t>
            </a:r>
            <a:r>
              <a:rPr lang="en-GB" sz="4000" b="1" dirty="0" smtClean="0"/>
              <a:t>diagnostic test</a:t>
            </a:r>
          </a:p>
          <a:p>
            <a:pPr>
              <a:buFont typeface="Wingdings" pitchFamily="2" charset="2"/>
              <a:buChar char="Ø"/>
            </a:pPr>
            <a:r>
              <a:rPr lang="en-GB" sz="4000" dirty="0" err="1" smtClean="0"/>
              <a:t>Hx</a:t>
            </a:r>
            <a:r>
              <a:rPr lang="en-GB" sz="4000" dirty="0" smtClean="0"/>
              <a:t> taking-hypersensitivity to known allergens</a:t>
            </a:r>
          </a:p>
          <a:p>
            <a:pPr>
              <a:buFont typeface="Wingdings" pitchFamily="2" charset="2"/>
              <a:buChar char="Ø"/>
            </a:pPr>
            <a:r>
              <a:rPr lang="en-GB" sz="3800" dirty="0" smtClean="0"/>
              <a:t>Pulmonary function/ Spiro </a:t>
            </a:r>
            <a:r>
              <a:rPr lang="en-GB" sz="3800" dirty="0" err="1" smtClean="0"/>
              <a:t>metry</a:t>
            </a:r>
            <a:r>
              <a:rPr lang="en-GB" sz="3800" dirty="0" smtClean="0"/>
              <a:t>/</a:t>
            </a:r>
            <a:r>
              <a:rPr lang="en-GB" sz="3800" dirty="0" err="1" smtClean="0"/>
              <a:t>oximetry</a:t>
            </a:r>
            <a:endParaRPr lang="en-GB" sz="3800" dirty="0" smtClean="0"/>
          </a:p>
          <a:p>
            <a:pPr>
              <a:buFont typeface="Wingdings" pitchFamily="2" charset="2"/>
              <a:buChar char="Ø"/>
            </a:pPr>
            <a:r>
              <a:rPr lang="en-GB" sz="3800" dirty="0" smtClean="0"/>
              <a:t>Arterial blood gases [ ABG’s] analysis</a:t>
            </a:r>
          </a:p>
          <a:p>
            <a:pPr>
              <a:buFont typeface="Wingdings" pitchFamily="2" charset="2"/>
              <a:buChar char="Ø"/>
            </a:pPr>
            <a:r>
              <a:rPr lang="en-GB" sz="3800" dirty="0" smtClean="0"/>
              <a:t>Allergy testing  to identify the allergen or other triggers.</a:t>
            </a:r>
          </a:p>
          <a:p>
            <a:pPr>
              <a:buNone/>
            </a:pPr>
            <a:endParaRPr lang="en-GB" dirty="0" smtClean="0"/>
          </a:p>
          <a:p>
            <a:endParaRPr lang="en-GB"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1472" y="0"/>
            <a:ext cx="8153400" cy="1004886"/>
          </a:xfrm>
        </p:spPr>
        <p:txBody>
          <a:bodyPr>
            <a:normAutofit fontScale="90000"/>
          </a:bodyPr>
          <a:lstStyle/>
          <a:p>
            <a:r>
              <a:rPr lang="en-GB" dirty="0" smtClean="0"/>
              <a:t>Treatment</a:t>
            </a:r>
            <a:br>
              <a:rPr lang="en-GB" dirty="0" smtClean="0"/>
            </a:br>
            <a:endParaRPr lang="en-GB" dirty="0"/>
          </a:p>
        </p:txBody>
      </p:sp>
      <p:sp>
        <p:nvSpPr>
          <p:cNvPr id="3" name="Content Placeholder 2"/>
          <p:cNvSpPr>
            <a:spLocks noGrp="1"/>
          </p:cNvSpPr>
          <p:nvPr>
            <p:ph sz="quarter" idx="1"/>
          </p:nvPr>
        </p:nvSpPr>
        <p:spPr>
          <a:xfrm>
            <a:off x="612648" y="642918"/>
            <a:ext cx="8153400" cy="6000792"/>
          </a:xfrm>
        </p:spPr>
        <p:txBody>
          <a:bodyPr>
            <a:normAutofit fontScale="62500" lnSpcReduction="20000"/>
          </a:bodyPr>
          <a:lstStyle/>
          <a:p>
            <a:r>
              <a:rPr lang="en-GB" sz="4000" dirty="0" smtClean="0"/>
              <a:t>The objective of medical mgt asthma are to promote normal functioning of an individual, and prevent re-current symptoms, prevent to severe attack and to prevent side effects from medications.</a:t>
            </a:r>
          </a:p>
          <a:p>
            <a:endParaRPr lang="en-GB" sz="4000" dirty="0" smtClean="0"/>
          </a:p>
          <a:p>
            <a:r>
              <a:rPr lang="en-GB" sz="4000" dirty="0" err="1" smtClean="0"/>
              <a:t>Nebulize</a:t>
            </a:r>
            <a:r>
              <a:rPr lang="en-GB" sz="4000" dirty="0" smtClean="0"/>
              <a:t> with salbutamol1 ml and 1 ml of normal saline .</a:t>
            </a:r>
          </a:p>
          <a:p>
            <a:r>
              <a:rPr lang="en-GB" sz="4000" dirty="0" smtClean="0"/>
              <a:t>Administer iv hydrocortisone 100mgs stat.</a:t>
            </a:r>
          </a:p>
          <a:p>
            <a:endParaRPr lang="en-GB" sz="4000" dirty="0" smtClean="0"/>
          </a:p>
          <a:p>
            <a:r>
              <a:rPr lang="en-GB" sz="4000" dirty="0" err="1" smtClean="0"/>
              <a:t>Montelucast</a:t>
            </a:r>
            <a:r>
              <a:rPr lang="en-GB" sz="4000" dirty="0" smtClean="0"/>
              <a:t> 10 mgs </a:t>
            </a:r>
            <a:r>
              <a:rPr lang="en-GB" sz="4000" dirty="0" err="1" smtClean="0"/>
              <a:t>o.d</a:t>
            </a:r>
            <a:r>
              <a:rPr lang="en-GB" sz="4000" dirty="0" smtClean="0"/>
              <a:t> for 5-7 days-its a long acting </a:t>
            </a:r>
            <a:r>
              <a:rPr lang="en-GB" sz="4000" dirty="0" err="1" smtClean="0"/>
              <a:t>broncodilator</a:t>
            </a:r>
            <a:r>
              <a:rPr lang="en-GB" sz="4000" dirty="0" smtClean="0"/>
              <a:t> if not available give </a:t>
            </a:r>
            <a:r>
              <a:rPr lang="en-GB" sz="4000" dirty="0" err="1" smtClean="0"/>
              <a:t>predinsone</a:t>
            </a:r>
            <a:r>
              <a:rPr lang="en-GB" sz="4000" dirty="0" smtClean="0"/>
              <a:t> 10 mgs </a:t>
            </a:r>
            <a:r>
              <a:rPr lang="en-GB" sz="4000" dirty="0" err="1" smtClean="0"/>
              <a:t>b.d</a:t>
            </a:r>
            <a:r>
              <a:rPr lang="en-GB" sz="4000" dirty="0" smtClean="0"/>
              <a:t> for 5 days then tail off.</a:t>
            </a:r>
          </a:p>
          <a:p>
            <a:r>
              <a:rPr lang="en-US" sz="4500" dirty="0" smtClean="0"/>
              <a:t> </a:t>
            </a:r>
            <a:r>
              <a:rPr lang="en-US" sz="4500" dirty="0" err="1" smtClean="0"/>
              <a:t>Leukotriene</a:t>
            </a:r>
            <a:r>
              <a:rPr lang="en-US" sz="4500" dirty="0" smtClean="0"/>
              <a:t> modifiers(inhibitors)</a:t>
            </a:r>
            <a:r>
              <a:rPr lang="en-US" sz="4500" dirty="0" err="1" smtClean="0"/>
              <a:t>e,g</a:t>
            </a:r>
            <a:r>
              <a:rPr lang="en-US" sz="4500" dirty="0" smtClean="0"/>
              <a:t> </a:t>
            </a:r>
            <a:r>
              <a:rPr lang="en-US" sz="4500" dirty="0" err="1" smtClean="0"/>
              <a:t>montelucast</a:t>
            </a:r>
            <a:r>
              <a:rPr lang="en-US" sz="4500" dirty="0" smtClean="0"/>
              <a:t> interfere with </a:t>
            </a:r>
            <a:r>
              <a:rPr lang="en-US" sz="4500" dirty="0" err="1" smtClean="0"/>
              <a:t>leukotrine</a:t>
            </a:r>
            <a:r>
              <a:rPr lang="en-US" sz="4500" dirty="0" smtClean="0"/>
              <a:t> synthesis</a:t>
            </a:r>
          </a:p>
          <a:p>
            <a:endParaRPr lang="en-GB" sz="4000" dirty="0" smtClean="0"/>
          </a:p>
          <a:p>
            <a:pPr>
              <a:buNone/>
            </a:pPr>
            <a:endParaRPr lang="en-GB" dirty="0" smtClean="0"/>
          </a:p>
          <a:p>
            <a:pPr>
              <a:buNone/>
            </a:pPr>
            <a:endParaRPr lang="en-GB" dirty="0" smtClean="0"/>
          </a:p>
          <a:p>
            <a:pPr>
              <a:buNone/>
            </a:pPr>
            <a:r>
              <a:rPr lang="en-GB" dirty="0" smtClean="0"/>
              <a:t> </a:t>
            </a:r>
            <a:endParaRPr lang="en-GB"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sz="quarter" idx="1"/>
          </p:nvPr>
        </p:nvSpPr>
        <p:spPr/>
        <p:txBody>
          <a:bodyPr/>
          <a:lstStyle/>
          <a:p>
            <a:pPr>
              <a:buNone/>
            </a:pPr>
            <a:r>
              <a:rPr lang="en-GB" sz="3200" dirty="0" smtClean="0"/>
              <a:t>-Antibiotics in case of infections </a:t>
            </a:r>
            <a:r>
              <a:rPr lang="en-GB" sz="3200" dirty="0" err="1" smtClean="0"/>
              <a:t>e.g</a:t>
            </a:r>
            <a:r>
              <a:rPr lang="en-GB" sz="3200" dirty="0" smtClean="0"/>
              <a:t> </a:t>
            </a:r>
            <a:r>
              <a:rPr lang="en-GB" sz="3200" dirty="0" err="1" smtClean="0"/>
              <a:t>augmentine</a:t>
            </a:r>
            <a:r>
              <a:rPr lang="en-GB" sz="3200" dirty="0" smtClean="0"/>
              <a:t>.</a:t>
            </a:r>
          </a:p>
          <a:p>
            <a:pPr>
              <a:buNone/>
            </a:pPr>
            <a:endParaRPr lang="en-GB" sz="3200" dirty="0" smtClean="0"/>
          </a:p>
          <a:p>
            <a:pPr>
              <a:buNone/>
            </a:pPr>
            <a:r>
              <a:rPr lang="en-GB" sz="3200" dirty="0" smtClean="0"/>
              <a:t>	-Fluids to reduce dehydration due to diaphoresis(perspiration)</a:t>
            </a:r>
          </a:p>
          <a:p>
            <a:pPr>
              <a:buNone/>
            </a:pPr>
            <a:r>
              <a:rPr lang="en-GB" sz="3200" dirty="0" smtClean="0"/>
              <a:t>NB/</a:t>
            </a:r>
            <a:r>
              <a:rPr lang="en-GB" sz="3200" dirty="0" err="1" smtClean="0"/>
              <a:t>Aminophylline</a:t>
            </a:r>
            <a:r>
              <a:rPr lang="en-GB" sz="3200" dirty="0" smtClean="0"/>
              <a:t> is no longer used because it causes </a:t>
            </a:r>
            <a:r>
              <a:rPr lang="en-GB" sz="3200" dirty="0" err="1" smtClean="0"/>
              <a:t>dys</a:t>
            </a:r>
            <a:r>
              <a:rPr lang="en-GB" sz="3200" dirty="0" smtClean="0"/>
              <a:t> </a:t>
            </a:r>
            <a:r>
              <a:rPr lang="en-GB" sz="3200" dirty="0" err="1" smtClean="0"/>
              <a:t>arythmias</a:t>
            </a:r>
            <a:r>
              <a:rPr lang="en-GB" sz="3200" dirty="0" smtClean="0"/>
              <a:t>.</a:t>
            </a:r>
          </a:p>
          <a:p>
            <a:endParaRPr lang="en-US"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lstStyle/>
          <a:p>
            <a:r>
              <a:rPr lang="en-US" dirty="0" smtClean="0"/>
              <a:t>OTHER TREATMENTS</a:t>
            </a:r>
          </a:p>
          <a:p>
            <a:r>
              <a:rPr lang="en-US" dirty="0" smtClean="0"/>
              <a:t>Anti-inflammatory agents-</a:t>
            </a:r>
            <a:r>
              <a:rPr lang="en-US" dirty="0" err="1" smtClean="0"/>
              <a:t>cromolyn</a:t>
            </a:r>
            <a:r>
              <a:rPr lang="en-US" dirty="0" smtClean="0"/>
              <a:t> </a:t>
            </a:r>
            <a:r>
              <a:rPr lang="en-US" dirty="0" err="1" smtClean="0"/>
              <a:t>sodium,alocril</a:t>
            </a:r>
            <a:r>
              <a:rPr lang="en-US" dirty="0" smtClean="0"/>
              <a:t>  they stabilize mast cells and </a:t>
            </a:r>
            <a:r>
              <a:rPr lang="en-US" dirty="0" err="1" smtClean="0"/>
              <a:t>prophylactically</a:t>
            </a:r>
            <a:r>
              <a:rPr lang="en-US" dirty="0" smtClean="0"/>
              <a:t> used to prevent exercise induced asthma.</a:t>
            </a:r>
          </a:p>
          <a:p>
            <a:r>
              <a:rPr lang="en-US" dirty="0" err="1" smtClean="0"/>
              <a:t>Immunomodulators-preventsbinding</a:t>
            </a:r>
            <a:r>
              <a:rPr lang="en-US" dirty="0" smtClean="0"/>
              <a:t> if </a:t>
            </a:r>
            <a:r>
              <a:rPr lang="en-US" dirty="0" err="1" smtClean="0"/>
              <a:t>igE</a:t>
            </a:r>
            <a:r>
              <a:rPr lang="en-US" dirty="0" smtClean="0"/>
              <a:t> to receptors of </a:t>
            </a:r>
            <a:r>
              <a:rPr lang="en-US" dirty="0" err="1" smtClean="0"/>
              <a:t>basophils</a:t>
            </a:r>
            <a:r>
              <a:rPr lang="en-US" dirty="0" smtClean="0"/>
              <a:t> and mast </a:t>
            </a:r>
            <a:r>
              <a:rPr lang="en-US" dirty="0" err="1" smtClean="0"/>
              <a:t>cells,this</a:t>
            </a:r>
            <a:r>
              <a:rPr lang="en-US" dirty="0" smtClean="0"/>
              <a:t> reduces inflammation.</a:t>
            </a:r>
            <a:endParaRPr lang="en-US"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2648" y="642918"/>
            <a:ext cx="8153400" cy="576282"/>
          </a:xfrm>
        </p:spPr>
        <p:txBody>
          <a:bodyPr>
            <a:normAutofit fontScale="90000"/>
          </a:bodyPr>
          <a:lstStyle/>
          <a:p>
            <a:r>
              <a:rPr lang="en-GB" b="1" dirty="0" smtClean="0"/>
              <a:t>Nursing Mgt of Asthma</a:t>
            </a:r>
            <a:br>
              <a:rPr lang="en-GB" b="1" dirty="0" smtClean="0"/>
            </a:br>
            <a:endParaRPr lang="en-US" dirty="0"/>
          </a:p>
        </p:txBody>
      </p:sp>
      <p:sp>
        <p:nvSpPr>
          <p:cNvPr id="3" name="Content Placeholder 2"/>
          <p:cNvSpPr>
            <a:spLocks noGrp="1"/>
          </p:cNvSpPr>
          <p:nvPr>
            <p:ph sz="quarter" idx="1"/>
          </p:nvPr>
        </p:nvSpPr>
        <p:spPr/>
        <p:txBody>
          <a:bodyPr>
            <a:normAutofit fontScale="92500" lnSpcReduction="20000"/>
          </a:bodyPr>
          <a:lstStyle/>
          <a:p>
            <a:r>
              <a:rPr lang="en-GB" dirty="0" smtClean="0"/>
              <a:t>Provide comfortable sitting up position to facilitate breathing.</a:t>
            </a:r>
          </a:p>
          <a:p>
            <a:r>
              <a:rPr lang="en-GB" dirty="0" smtClean="0"/>
              <a:t>Give low humidified oxygen to increase oxygen saturation.</a:t>
            </a:r>
          </a:p>
          <a:p>
            <a:r>
              <a:rPr lang="en-GB" dirty="0" smtClean="0"/>
              <a:t>Monitor vital signs 4hrly</a:t>
            </a:r>
          </a:p>
          <a:p>
            <a:r>
              <a:rPr lang="en-GB" dirty="0" smtClean="0"/>
              <a:t>Monitor blood gases  with pulse </a:t>
            </a:r>
            <a:r>
              <a:rPr lang="en-GB" dirty="0" err="1" smtClean="0"/>
              <a:t>oximeter</a:t>
            </a:r>
            <a:r>
              <a:rPr lang="en-GB" dirty="0" smtClean="0"/>
              <a:t>.</a:t>
            </a:r>
          </a:p>
          <a:p>
            <a:r>
              <a:rPr lang="en-GB" dirty="0" err="1" smtClean="0"/>
              <a:t>Auscultate</a:t>
            </a:r>
            <a:r>
              <a:rPr lang="en-GB" dirty="0" smtClean="0"/>
              <a:t> patient chest, pre medicate with </a:t>
            </a:r>
            <a:r>
              <a:rPr lang="en-GB" dirty="0" err="1" smtClean="0"/>
              <a:t>broncho</a:t>
            </a:r>
            <a:r>
              <a:rPr lang="en-GB" dirty="0" smtClean="0"/>
              <a:t>-dilator a </a:t>
            </a:r>
            <a:r>
              <a:rPr lang="en-GB" dirty="0" err="1" smtClean="0"/>
              <a:t>minophylline</a:t>
            </a:r>
            <a:endParaRPr lang="en-GB" dirty="0" smtClean="0"/>
          </a:p>
          <a:p>
            <a:r>
              <a:rPr lang="en-GB" dirty="0" smtClean="0"/>
              <a:t>Deep breathing to increase paco2 and to reduce respiratory rate.</a:t>
            </a:r>
          </a:p>
          <a:p>
            <a:r>
              <a:rPr lang="en-GB" dirty="0" smtClean="0"/>
              <a:t>Administer </a:t>
            </a:r>
            <a:r>
              <a:rPr lang="en-GB" dirty="0" err="1" smtClean="0"/>
              <a:t>broncho</a:t>
            </a:r>
            <a:r>
              <a:rPr lang="en-GB" dirty="0" smtClean="0"/>
              <a:t>-dilator to reduce </a:t>
            </a:r>
            <a:r>
              <a:rPr lang="en-GB" dirty="0" err="1" smtClean="0"/>
              <a:t>broncho</a:t>
            </a:r>
            <a:r>
              <a:rPr lang="en-GB" dirty="0" smtClean="0"/>
              <a:t> spasm</a:t>
            </a:r>
          </a:p>
          <a:p>
            <a:endParaRPr lang="en-US" dirty="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sz="quarter" idx="1"/>
          </p:nvPr>
        </p:nvSpPr>
        <p:spPr/>
        <p:txBody>
          <a:bodyPr/>
          <a:lstStyle/>
          <a:p>
            <a:pPr>
              <a:buNone/>
            </a:pPr>
            <a:r>
              <a:rPr lang="en-GB" dirty="0" smtClean="0"/>
              <a:t>FOLLOW UP AND CARE</a:t>
            </a:r>
          </a:p>
          <a:p>
            <a:pPr>
              <a:buNone/>
            </a:pPr>
            <a:r>
              <a:rPr lang="en-GB" dirty="0" smtClean="0"/>
              <a:t>	-Pts with asthma should be advice against smoking and a void exposure to cold , wet weather.</a:t>
            </a:r>
          </a:p>
          <a:p>
            <a:pPr>
              <a:buNone/>
            </a:pPr>
            <a:r>
              <a:rPr lang="en-GB" dirty="0" smtClean="0"/>
              <a:t>	-Sleep rest and breathing exercises should incorporate into activities of daily living</a:t>
            </a:r>
          </a:p>
          <a:p>
            <a:endParaRPr lang="en-US" dirty="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COMPLICATION</a:t>
            </a:r>
            <a:br>
              <a:rPr lang="en-GB" dirty="0" smtClean="0"/>
            </a:br>
            <a:endParaRPr lang="en-GB" dirty="0"/>
          </a:p>
        </p:txBody>
      </p:sp>
      <p:sp>
        <p:nvSpPr>
          <p:cNvPr id="3" name="Content Placeholder 2"/>
          <p:cNvSpPr>
            <a:spLocks noGrp="1"/>
          </p:cNvSpPr>
          <p:nvPr>
            <p:ph sz="quarter" idx="1"/>
          </p:nvPr>
        </p:nvSpPr>
        <p:spPr/>
        <p:txBody>
          <a:bodyPr/>
          <a:lstStyle/>
          <a:p>
            <a:r>
              <a:rPr lang="en-GB" dirty="0" smtClean="0"/>
              <a:t>Status asthmaticus.</a:t>
            </a:r>
          </a:p>
          <a:p>
            <a:r>
              <a:rPr lang="en-GB" dirty="0" smtClean="0"/>
              <a:t>Respiratory failure</a:t>
            </a:r>
          </a:p>
          <a:p>
            <a:r>
              <a:rPr lang="en-GB" dirty="0" smtClean="0"/>
              <a:t>Pneumonia</a:t>
            </a:r>
          </a:p>
          <a:p>
            <a:r>
              <a:rPr lang="en-GB" dirty="0" smtClean="0"/>
              <a:t>Collapse of part of the lung or the all lung</a:t>
            </a:r>
          </a:p>
          <a:p>
            <a:r>
              <a:rPr lang="en-GB" dirty="0" smtClean="0"/>
              <a:t>Chronic bronchitis</a:t>
            </a:r>
          </a:p>
          <a:p>
            <a:r>
              <a:rPr lang="en-GB" dirty="0" smtClean="0"/>
              <a:t>Chronic hypoxia</a:t>
            </a:r>
          </a:p>
          <a:p>
            <a:endParaRPr lang="en-GB" dirty="0" smtClean="0"/>
          </a:p>
          <a:p>
            <a:endParaRPr lang="en-GB" dirty="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prevention</a:t>
            </a:r>
            <a:endParaRPr lang="en-US" dirty="0"/>
          </a:p>
        </p:txBody>
      </p:sp>
      <p:sp>
        <p:nvSpPr>
          <p:cNvPr id="3" name="Content Placeholder 2"/>
          <p:cNvSpPr>
            <a:spLocks noGrp="1"/>
          </p:cNvSpPr>
          <p:nvPr>
            <p:ph sz="quarter" idx="1"/>
          </p:nvPr>
        </p:nvSpPr>
        <p:spPr/>
        <p:txBody>
          <a:bodyPr/>
          <a:lstStyle/>
          <a:p>
            <a:r>
              <a:rPr lang="en-US" dirty="0" smtClean="0"/>
              <a:t>Avoid allergens</a:t>
            </a:r>
          </a:p>
          <a:p>
            <a:r>
              <a:rPr lang="en-US" dirty="0" smtClean="0"/>
              <a:t>Counseling in case of emotional stress</a:t>
            </a:r>
          </a:p>
          <a:p>
            <a:r>
              <a:rPr lang="en-US" dirty="0" smtClean="0"/>
              <a:t>Warm clothing in cold weather</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1"/>
                </a:solidFill>
              </a:rPr>
              <a:t>RESPIRATORY SYSTEM</a:t>
            </a:r>
            <a:endParaRPr lang="en-US" dirty="0">
              <a:solidFill>
                <a:schemeClr val="tx1"/>
              </a:solidFill>
            </a:endParaRPr>
          </a:p>
        </p:txBody>
      </p:sp>
      <p:pic>
        <p:nvPicPr>
          <p:cNvPr id="4" name="Content Placeholder 3"/>
          <p:cNvPicPr>
            <a:picLocks noGrp="1"/>
          </p:cNvPicPr>
          <p:nvPr>
            <p:ph sz="quarter" idx="1"/>
          </p:nvPr>
        </p:nvPicPr>
        <p:blipFill>
          <a:blip r:embed="rId2"/>
          <a:srcRect/>
          <a:stretch>
            <a:fillRect/>
          </a:stretch>
        </p:blipFill>
        <p:spPr bwMode="auto">
          <a:xfrm>
            <a:off x="1357290" y="1643050"/>
            <a:ext cx="5286412" cy="4572032"/>
          </a:xfrm>
          <a:prstGeom prst="rect">
            <a:avLst/>
          </a:prstGeom>
          <a:noFill/>
          <a:ln w="9525">
            <a:noFill/>
            <a:miter lim="800000"/>
            <a:headEnd/>
            <a:tailEnd/>
          </a:ln>
        </p:spPr>
      </p:pic>
    </p:spTree>
  </p:cSld>
  <p:clrMapOvr>
    <a:masterClrMapping/>
  </p:clrMapOvr>
  <p:transition>
    <p:pull dir="rd"/>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STATUS  ASTHMATICUS</a:t>
            </a:r>
            <a:endParaRPr lang="en-GB" dirty="0"/>
          </a:p>
        </p:txBody>
      </p:sp>
      <p:sp>
        <p:nvSpPr>
          <p:cNvPr id="3" name="Content Placeholder 2"/>
          <p:cNvSpPr>
            <a:spLocks noGrp="1"/>
          </p:cNvSpPr>
          <p:nvPr>
            <p:ph sz="quarter" idx="1"/>
          </p:nvPr>
        </p:nvSpPr>
        <p:spPr/>
        <p:txBody>
          <a:bodyPr>
            <a:normAutofit fontScale="92500" lnSpcReduction="20000"/>
          </a:bodyPr>
          <a:lstStyle/>
          <a:p>
            <a:r>
              <a:rPr lang="en-GB" dirty="0" smtClean="0"/>
              <a:t>Status asthmaticus is severe bronchial asthma that is unresponsive to conventional therapy and last for more than 24 hrs.</a:t>
            </a:r>
          </a:p>
          <a:p>
            <a:pPr>
              <a:buNone/>
            </a:pPr>
            <a:r>
              <a:rPr lang="en-GB" dirty="0" smtClean="0"/>
              <a:t>CAUSES</a:t>
            </a:r>
          </a:p>
          <a:p>
            <a:r>
              <a:rPr lang="en-GB" dirty="0" smtClean="0"/>
              <a:t>Infection that is not resolved esp. URTIs</a:t>
            </a:r>
          </a:p>
          <a:p>
            <a:r>
              <a:rPr lang="en-GB" dirty="0" smtClean="0"/>
              <a:t>Anxiety</a:t>
            </a:r>
          </a:p>
          <a:p>
            <a:r>
              <a:rPr lang="en-GB" dirty="0" smtClean="0"/>
              <a:t>Dehydration</a:t>
            </a:r>
          </a:p>
          <a:p>
            <a:r>
              <a:rPr lang="en-GB" dirty="0" smtClean="0"/>
              <a:t>Increased beta blocker(group of drugs that block the stimulation of beta –</a:t>
            </a:r>
            <a:r>
              <a:rPr lang="en-GB" dirty="0" err="1" smtClean="0"/>
              <a:t>adrenoceptors</a:t>
            </a:r>
            <a:r>
              <a:rPr lang="en-GB" dirty="0" smtClean="0"/>
              <a:t> </a:t>
            </a:r>
            <a:r>
              <a:rPr lang="en-GB" dirty="0" err="1" smtClean="0"/>
              <a:t>e.g</a:t>
            </a:r>
            <a:r>
              <a:rPr lang="en-GB" dirty="0" smtClean="0"/>
              <a:t> </a:t>
            </a:r>
            <a:r>
              <a:rPr lang="en-GB" dirty="0" err="1" smtClean="0"/>
              <a:t>propanolol</a:t>
            </a:r>
            <a:endParaRPr lang="en-GB" dirty="0" smtClean="0"/>
          </a:p>
          <a:p>
            <a:r>
              <a:rPr lang="en-GB" dirty="0" smtClean="0"/>
              <a:t>Non specific irritant</a:t>
            </a:r>
          </a:p>
          <a:p>
            <a:r>
              <a:rPr lang="en-GB" dirty="0" smtClean="0"/>
              <a:t>Hypersensitivity to penicillin &amp; aspirin.</a:t>
            </a:r>
          </a:p>
          <a:p>
            <a:endParaRPr lang="en-GB" dirty="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Pathophysiology</a:t>
            </a:r>
            <a:br>
              <a:rPr lang="en-GB" dirty="0" smtClean="0"/>
            </a:br>
            <a:endParaRPr lang="en-GB" dirty="0"/>
          </a:p>
        </p:txBody>
      </p:sp>
      <p:sp>
        <p:nvSpPr>
          <p:cNvPr id="3" name="Content Placeholder 2"/>
          <p:cNvSpPr>
            <a:spLocks noGrp="1"/>
          </p:cNvSpPr>
          <p:nvPr>
            <p:ph sz="quarter" idx="1"/>
          </p:nvPr>
        </p:nvSpPr>
        <p:spPr/>
        <p:txBody>
          <a:bodyPr/>
          <a:lstStyle/>
          <a:p>
            <a:r>
              <a:rPr lang="en-GB" dirty="0" smtClean="0"/>
              <a:t>There is narrowing of bronchus with broncho spasm and swelling ;</a:t>
            </a:r>
          </a:p>
          <a:p>
            <a:r>
              <a:rPr lang="en-GB" dirty="0" smtClean="0"/>
              <a:t> increases production limits air movement and patients ends up with hypoxemia. </a:t>
            </a:r>
          </a:p>
          <a:p>
            <a:r>
              <a:rPr lang="en-GB" dirty="0" smtClean="0"/>
              <a:t>Patients presents with respirartory alkalosis initially and as the condition persist it progresses into acidosis.</a:t>
            </a:r>
            <a:endParaRPr lang="en-GB" dirty="0"/>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Clinical features.</a:t>
            </a:r>
            <a:br>
              <a:rPr lang="en-GB" dirty="0" smtClean="0"/>
            </a:br>
            <a:endParaRPr lang="en-GB" dirty="0"/>
          </a:p>
        </p:txBody>
      </p:sp>
      <p:sp>
        <p:nvSpPr>
          <p:cNvPr id="3" name="Content Placeholder 2"/>
          <p:cNvSpPr>
            <a:spLocks noGrp="1"/>
          </p:cNvSpPr>
          <p:nvPr>
            <p:ph sz="quarter" idx="1"/>
          </p:nvPr>
        </p:nvSpPr>
        <p:spPr/>
        <p:txBody>
          <a:bodyPr>
            <a:normAutofit fontScale="92500" lnSpcReduction="10000"/>
          </a:bodyPr>
          <a:lstStyle/>
          <a:p>
            <a:endParaRPr lang="en-GB" dirty="0" smtClean="0"/>
          </a:p>
          <a:p>
            <a:r>
              <a:rPr lang="en-US" dirty="0" smtClean="0"/>
              <a:t> labored breathing</a:t>
            </a:r>
          </a:p>
          <a:p>
            <a:r>
              <a:rPr lang="en-US" dirty="0" smtClean="0"/>
              <a:t>prolonged exhalation</a:t>
            </a:r>
          </a:p>
          <a:p>
            <a:r>
              <a:rPr lang="en-US" dirty="0" smtClean="0"/>
              <a:t> engorged neck veins </a:t>
            </a:r>
          </a:p>
          <a:p>
            <a:pPr>
              <a:buFont typeface="Wingdings" pitchFamily="2" charset="2"/>
              <a:buChar char="q"/>
            </a:pPr>
            <a:r>
              <a:rPr lang="en-US" dirty="0" smtClean="0"/>
              <a:t> wheezing.</a:t>
            </a:r>
          </a:p>
          <a:p>
            <a:pPr>
              <a:buFont typeface="Wingdings" pitchFamily="2" charset="2"/>
              <a:buChar char="v"/>
            </a:pPr>
            <a:r>
              <a:rPr lang="en-US" dirty="0" smtClean="0"/>
              <a:t>However, the extent of wheezing does not indicate the</a:t>
            </a:r>
          </a:p>
          <a:p>
            <a:pPr>
              <a:buNone/>
            </a:pPr>
            <a:r>
              <a:rPr lang="en-US" dirty="0" smtClean="0"/>
              <a:t>severity of the attack.</a:t>
            </a:r>
          </a:p>
          <a:p>
            <a:pPr>
              <a:buFont typeface="Wingdings" pitchFamily="2" charset="2"/>
              <a:buChar char="v"/>
            </a:pPr>
            <a:r>
              <a:rPr lang="en-US" dirty="0" smtClean="0"/>
              <a:t> As the obstruction worsens, the wheezing may disappear; this is frequently a sign of impending respiratory failure.</a:t>
            </a:r>
            <a:endParaRPr lang="en-GB" dirty="0"/>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Mgt ct</a:t>
            </a:r>
            <a:endParaRPr lang="en-GB" dirty="0"/>
          </a:p>
        </p:txBody>
      </p:sp>
      <p:sp>
        <p:nvSpPr>
          <p:cNvPr id="3" name="Content Placeholder 2"/>
          <p:cNvSpPr>
            <a:spLocks noGrp="1"/>
          </p:cNvSpPr>
          <p:nvPr>
            <p:ph sz="quarter" idx="1"/>
          </p:nvPr>
        </p:nvSpPr>
        <p:spPr/>
        <p:txBody>
          <a:bodyPr>
            <a:normAutofit/>
          </a:bodyPr>
          <a:lstStyle/>
          <a:p>
            <a:r>
              <a:rPr lang="en-GB" dirty="0" smtClean="0"/>
              <a:t>The patient is admitted preferably to ICU.</a:t>
            </a:r>
          </a:p>
          <a:p>
            <a:r>
              <a:rPr lang="en-GB" dirty="0" smtClean="0"/>
              <a:t>I.V fluid is given is given to replace lost fluids. </a:t>
            </a:r>
          </a:p>
          <a:p>
            <a:r>
              <a:rPr lang="en-GB" dirty="0" smtClean="0"/>
              <a:t>Nebulisation can be attempted if not initially used to cause bronchodilation .</a:t>
            </a:r>
          </a:p>
          <a:p>
            <a:r>
              <a:rPr lang="en-GB" dirty="0" smtClean="0"/>
              <a:t>Low humidified oxygen is used where dyspnea is marked with poor ventilation, treat with breather mask, endo-tracheal intubation and mechanical ventilation.</a:t>
            </a:r>
          </a:p>
          <a:p>
            <a:endParaRPr lang="en-GB" dirty="0"/>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Cont.....</a:t>
            </a:r>
            <a:endParaRPr lang="en-GB" dirty="0"/>
          </a:p>
        </p:txBody>
      </p:sp>
      <p:sp>
        <p:nvSpPr>
          <p:cNvPr id="3" name="Content Placeholder 2"/>
          <p:cNvSpPr>
            <a:spLocks noGrp="1"/>
          </p:cNvSpPr>
          <p:nvPr>
            <p:ph sz="quarter" idx="1"/>
          </p:nvPr>
        </p:nvSpPr>
        <p:spPr/>
        <p:txBody>
          <a:bodyPr>
            <a:normAutofit fontScale="92500" lnSpcReduction="20000"/>
          </a:bodyPr>
          <a:lstStyle/>
          <a:p>
            <a:r>
              <a:rPr lang="en-GB" dirty="0" smtClean="0"/>
              <a:t>Intravenous  corticosteroids used to restore bronchial reactivity.</a:t>
            </a:r>
          </a:p>
          <a:p>
            <a:r>
              <a:rPr lang="en-GB" dirty="0" err="1" smtClean="0"/>
              <a:t>Magnessium</a:t>
            </a:r>
            <a:r>
              <a:rPr lang="en-GB" dirty="0" smtClean="0"/>
              <a:t> </a:t>
            </a:r>
            <a:r>
              <a:rPr lang="en-GB" dirty="0" err="1" smtClean="0"/>
              <a:t>sulfate</a:t>
            </a:r>
            <a:r>
              <a:rPr lang="en-GB" dirty="0" smtClean="0"/>
              <a:t> is used to induce smooth muscle relaxation</a:t>
            </a:r>
          </a:p>
          <a:p>
            <a:r>
              <a:rPr lang="en-GB" dirty="0" smtClean="0"/>
              <a:t>Mucolytic may also be used to help in removal of secretions. </a:t>
            </a:r>
          </a:p>
          <a:p>
            <a:r>
              <a:rPr lang="en-GB" dirty="0" smtClean="0"/>
              <a:t>Anti biotics are used for treatment of underlying respiratory infections or prophylactically.</a:t>
            </a:r>
          </a:p>
          <a:p>
            <a:r>
              <a:rPr lang="en-GB" dirty="0" smtClean="0"/>
              <a:t>Carry out constant monitoring of the vital signs to identify deviations from normal and also to evaluate the effectiveness of the of the therapy.</a:t>
            </a:r>
          </a:p>
          <a:p>
            <a:endParaRPr lang="en-GB" dirty="0" smtClean="0"/>
          </a:p>
          <a:p>
            <a:endParaRPr lang="en-GB" dirty="0"/>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NURSING MANAGEMENT</a:t>
            </a:r>
            <a:endParaRPr lang="en-US" dirty="0"/>
          </a:p>
        </p:txBody>
      </p:sp>
      <p:sp>
        <p:nvSpPr>
          <p:cNvPr id="3" name="Content Placeholder 2"/>
          <p:cNvSpPr>
            <a:spLocks noGrp="1"/>
          </p:cNvSpPr>
          <p:nvPr>
            <p:ph sz="quarter" idx="1"/>
          </p:nvPr>
        </p:nvSpPr>
        <p:spPr/>
        <p:txBody>
          <a:bodyPr>
            <a:normAutofit fontScale="92500" lnSpcReduction="10000"/>
          </a:bodyPr>
          <a:lstStyle/>
          <a:p>
            <a:pPr>
              <a:buNone/>
            </a:pPr>
            <a:r>
              <a:rPr lang="en-US" dirty="0" smtClean="0"/>
              <a:t>The main focus of nursing management is to actively assess</a:t>
            </a:r>
          </a:p>
          <a:p>
            <a:pPr>
              <a:buFont typeface="Wingdings" pitchFamily="2" charset="2"/>
              <a:buChar char="ü"/>
            </a:pPr>
            <a:r>
              <a:rPr lang="en-US" dirty="0" smtClean="0"/>
              <a:t>the airway and the patient’s response to treatment.</a:t>
            </a:r>
          </a:p>
          <a:p>
            <a:pPr>
              <a:buFont typeface="Wingdings" pitchFamily="2" charset="2"/>
              <a:buChar char="ü"/>
            </a:pPr>
            <a:r>
              <a:rPr lang="en-US" dirty="0" smtClean="0"/>
              <a:t> The nurse should be prepared for the next intervention if the patient does not respond to treatment.</a:t>
            </a:r>
          </a:p>
          <a:p>
            <a:pPr>
              <a:buFont typeface="Wingdings" pitchFamily="2" charset="2"/>
              <a:buChar char="ü"/>
            </a:pPr>
            <a:r>
              <a:rPr lang="en-US" dirty="0" smtClean="0"/>
              <a:t>The nurse constantly monitors the patient for the first 12 to 24 hours, or until status </a:t>
            </a:r>
            <a:r>
              <a:rPr lang="en-US" dirty="0" err="1" smtClean="0"/>
              <a:t>asthmaticus</a:t>
            </a:r>
            <a:r>
              <a:rPr lang="en-US" dirty="0" smtClean="0"/>
              <a:t> is under control.</a:t>
            </a:r>
          </a:p>
          <a:p>
            <a:pPr>
              <a:buFont typeface="Wingdings" pitchFamily="2" charset="2"/>
              <a:buChar char="ü"/>
            </a:pPr>
            <a:r>
              <a:rPr lang="en-US" dirty="0" smtClean="0"/>
              <a:t>The nurse also assesses the patient’s skin </a:t>
            </a:r>
            <a:r>
              <a:rPr lang="en-US" dirty="0" err="1" smtClean="0"/>
              <a:t>turgor</a:t>
            </a:r>
            <a:r>
              <a:rPr lang="en-US" dirty="0" smtClean="0"/>
              <a:t> for signs of dehydration.</a:t>
            </a:r>
          </a:p>
          <a:p>
            <a:pPr>
              <a:buFont typeface="Wingdings" pitchFamily="2" charset="2"/>
              <a:buChar char="ü"/>
            </a:pPr>
            <a:r>
              <a:rPr lang="en-US" dirty="0" smtClean="0"/>
              <a:t> Fluid intake is essential to combat dehydration, to loosen secretions, and to facilitate expectoration.</a:t>
            </a:r>
          </a:p>
          <a:p>
            <a:pPr>
              <a:buFont typeface="Wingdings" pitchFamily="2" charset="2"/>
              <a:buChar char="ü"/>
            </a:pPr>
            <a:endParaRPr lang="en-US" dirty="0" smtClean="0"/>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sz="quarter" idx="1"/>
          </p:nvPr>
        </p:nvSpPr>
        <p:spPr/>
        <p:txBody>
          <a:bodyPr>
            <a:normAutofit fontScale="92500" lnSpcReduction="20000"/>
          </a:bodyPr>
          <a:lstStyle/>
          <a:p>
            <a:pPr>
              <a:buFont typeface="Wingdings" pitchFamily="2" charset="2"/>
              <a:buChar char="ü"/>
            </a:pPr>
            <a:r>
              <a:rPr lang="en-US" dirty="0" smtClean="0"/>
              <a:t>Nurses administer IV fluids as prescribed, up to 3 to 4 L/day, unless contraindicated. </a:t>
            </a:r>
          </a:p>
          <a:p>
            <a:pPr>
              <a:buFont typeface="Wingdings" pitchFamily="2" charset="2"/>
              <a:buChar char="ü"/>
            </a:pPr>
            <a:r>
              <a:rPr lang="en-US" dirty="0" smtClean="0"/>
              <a:t>Blood pressure and cardiac rhythm should be monitored continuously during the acute phase and until the patient stabilizes and responds to therapy.</a:t>
            </a:r>
          </a:p>
          <a:p>
            <a:pPr>
              <a:buFont typeface="Wingdings" pitchFamily="2" charset="2"/>
              <a:buChar char="ü"/>
            </a:pPr>
            <a:r>
              <a:rPr lang="en-US" dirty="0" smtClean="0"/>
              <a:t> The patient’s energy needs to be conserved, and his or her room should be quiet and free of respiratory irritants, including flowers, tobacco smoke, perfumes, or odors of cleaning</a:t>
            </a:r>
          </a:p>
          <a:p>
            <a:pPr>
              <a:buNone/>
            </a:pPr>
            <a:r>
              <a:rPr lang="en-US" dirty="0" smtClean="0"/>
              <a:t>agents.</a:t>
            </a:r>
          </a:p>
          <a:p>
            <a:pPr>
              <a:buFont typeface="Wingdings" pitchFamily="2" charset="2"/>
              <a:buChar char="ü"/>
            </a:pPr>
            <a:r>
              <a:rPr lang="en-US" dirty="0" smtClean="0"/>
              <a:t> </a:t>
            </a:r>
            <a:r>
              <a:rPr lang="en-US" dirty="0" err="1" smtClean="0"/>
              <a:t>Nonallergenic</a:t>
            </a:r>
            <a:r>
              <a:rPr lang="en-US" dirty="0" smtClean="0"/>
              <a:t> pillows should be used.</a:t>
            </a:r>
          </a:p>
          <a:p>
            <a:endParaRPr lang="en-US" dirty="0"/>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BRONCHIECTASIS</a:t>
            </a:r>
            <a:endParaRPr lang="en-GB" dirty="0"/>
          </a:p>
        </p:txBody>
      </p:sp>
      <p:sp>
        <p:nvSpPr>
          <p:cNvPr id="3" name="Content Placeholder 2"/>
          <p:cNvSpPr>
            <a:spLocks noGrp="1"/>
          </p:cNvSpPr>
          <p:nvPr>
            <p:ph sz="quarter" idx="1"/>
          </p:nvPr>
        </p:nvSpPr>
        <p:spPr/>
        <p:txBody>
          <a:bodyPr>
            <a:normAutofit lnSpcReduction="10000"/>
          </a:bodyPr>
          <a:lstStyle/>
          <a:p>
            <a:r>
              <a:rPr lang="en-GB" dirty="0" smtClean="0"/>
              <a:t>This is a condition where small bronchi are permanently damaged, there is a chronic dilatation of the bronchioles</a:t>
            </a:r>
          </a:p>
          <a:p>
            <a:r>
              <a:rPr lang="en-GB" dirty="0" smtClean="0"/>
              <a:t>Its associated with bacterial infection</a:t>
            </a:r>
          </a:p>
          <a:p>
            <a:r>
              <a:rPr lang="en-GB" dirty="0" smtClean="0"/>
              <a:t>There is persistent cough to remove mucous retained in the dilated area, which increases the pressure , worsening the dilatation.</a:t>
            </a:r>
          </a:p>
          <a:p>
            <a:r>
              <a:rPr lang="en-GB" dirty="0" smtClean="0"/>
              <a:t>Pus may form or bleeding may occur.</a:t>
            </a:r>
          </a:p>
          <a:p>
            <a:r>
              <a:rPr lang="en-GB" dirty="0" smtClean="0"/>
              <a:t>This condition may lead to hypoxia and it can also contribute to the right sided heart failure.</a:t>
            </a:r>
          </a:p>
          <a:p>
            <a:endParaRPr lang="en-GB" dirty="0" smtClean="0"/>
          </a:p>
          <a:p>
            <a:endParaRPr lang="en-GB" dirty="0"/>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Causes</a:t>
            </a:r>
            <a:br>
              <a:rPr lang="en-GB" dirty="0" smtClean="0"/>
            </a:br>
            <a:endParaRPr lang="en-GB" dirty="0"/>
          </a:p>
        </p:txBody>
      </p:sp>
      <p:sp>
        <p:nvSpPr>
          <p:cNvPr id="3" name="Content Placeholder 2"/>
          <p:cNvSpPr>
            <a:spLocks noGrp="1"/>
          </p:cNvSpPr>
          <p:nvPr>
            <p:ph sz="quarter" idx="1"/>
          </p:nvPr>
        </p:nvSpPr>
        <p:spPr/>
        <p:txBody>
          <a:bodyPr>
            <a:normAutofit fontScale="92500" lnSpcReduction="10000"/>
          </a:bodyPr>
          <a:lstStyle/>
          <a:p>
            <a:r>
              <a:rPr lang="en-GB" dirty="0" smtClean="0"/>
              <a:t>Air way obstruction</a:t>
            </a:r>
          </a:p>
          <a:p>
            <a:r>
              <a:rPr lang="en-GB" dirty="0" smtClean="0"/>
              <a:t>Diffuse airway injury.</a:t>
            </a:r>
          </a:p>
          <a:p>
            <a:r>
              <a:rPr lang="en-GB" dirty="0" smtClean="0"/>
              <a:t>Pulmonary infections and obstruction of the bronchus or complications of long term pulmonary infections.</a:t>
            </a:r>
          </a:p>
          <a:p>
            <a:r>
              <a:rPr lang="en-GB" dirty="0" smtClean="0"/>
              <a:t>Genetic disorders such as cystic fibrosis (</a:t>
            </a:r>
            <a:r>
              <a:rPr lang="en-GB" dirty="0" err="1" smtClean="0"/>
              <a:t>autosomal</a:t>
            </a:r>
            <a:r>
              <a:rPr lang="en-GB" dirty="0" smtClean="0"/>
              <a:t> disorder affecting exocrine glands of lungs and </a:t>
            </a:r>
            <a:r>
              <a:rPr lang="en-GB" dirty="0" err="1" smtClean="0"/>
              <a:t>pancrease</a:t>
            </a:r>
            <a:r>
              <a:rPr lang="en-GB" dirty="0" smtClean="0"/>
              <a:t> producing viscous mucus causing blockage)</a:t>
            </a:r>
          </a:p>
          <a:p>
            <a:r>
              <a:rPr lang="en-GB" dirty="0" smtClean="0"/>
              <a:t>Abnormal host </a:t>
            </a:r>
            <a:r>
              <a:rPr lang="en-GB" dirty="0" err="1" smtClean="0"/>
              <a:t>defense</a:t>
            </a:r>
            <a:r>
              <a:rPr lang="en-GB" dirty="0" smtClean="0"/>
              <a:t>[</a:t>
            </a:r>
            <a:r>
              <a:rPr lang="en-GB" dirty="0" err="1" smtClean="0"/>
              <a:t>humoral</a:t>
            </a:r>
            <a:r>
              <a:rPr lang="en-GB" dirty="0" smtClean="0"/>
              <a:t> </a:t>
            </a:r>
            <a:r>
              <a:rPr lang="en-GB" dirty="0" err="1" smtClean="0"/>
              <a:t>immunodefiency</a:t>
            </a:r>
            <a:r>
              <a:rPr lang="en-GB" dirty="0" smtClean="0"/>
              <a:t>].</a:t>
            </a:r>
          </a:p>
          <a:p>
            <a:r>
              <a:rPr lang="en-GB" dirty="0" smtClean="0"/>
              <a:t>Dilated blood vessels</a:t>
            </a:r>
          </a:p>
          <a:p>
            <a:r>
              <a:rPr lang="en-GB" dirty="0" smtClean="0"/>
              <a:t>Idiopathic causes</a:t>
            </a:r>
          </a:p>
          <a:p>
            <a:endParaRPr lang="en-GB" dirty="0"/>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Predisposing factors</a:t>
            </a:r>
            <a:endParaRPr lang="en-US" dirty="0"/>
          </a:p>
        </p:txBody>
      </p:sp>
      <p:sp>
        <p:nvSpPr>
          <p:cNvPr id="3" name="Content Placeholder 2"/>
          <p:cNvSpPr>
            <a:spLocks noGrp="1"/>
          </p:cNvSpPr>
          <p:nvPr>
            <p:ph sz="quarter" idx="1"/>
          </p:nvPr>
        </p:nvSpPr>
        <p:spPr/>
        <p:txBody>
          <a:bodyPr/>
          <a:lstStyle/>
          <a:p>
            <a:r>
              <a:rPr lang="en-US" dirty="0" smtClean="0"/>
              <a:t>Childhood respiratory infections </a:t>
            </a:r>
            <a:r>
              <a:rPr lang="en-US" dirty="0" err="1" smtClean="0"/>
              <a:t>e.g</a:t>
            </a:r>
            <a:r>
              <a:rPr lang="en-US" dirty="0" smtClean="0"/>
              <a:t> </a:t>
            </a:r>
            <a:r>
              <a:rPr lang="en-US" dirty="0" err="1" smtClean="0"/>
              <a:t>influeza</a:t>
            </a:r>
            <a:r>
              <a:rPr lang="en-US" dirty="0" smtClean="0"/>
              <a:t>, </a:t>
            </a:r>
            <a:r>
              <a:rPr lang="en-US" dirty="0" err="1" smtClean="0"/>
              <a:t>pertusis</a:t>
            </a:r>
            <a:r>
              <a:rPr lang="en-US" dirty="0" smtClean="0"/>
              <a:t>, measles</a:t>
            </a:r>
          </a:p>
          <a:p>
            <a:r>
              <a:rPr lang="en-US" dirty="0" smtClean="0"/>
              <a:t>Long stay on bed following operation</a:t>
            </a:r>
          </a:p>
          <a:p>
            <a:r>
              <a:rPr lang="en-US" dirty="0" smtClean="0"/>
              <a:t>Congenital weakness of the bronchi, making it vulnerable to infections thus dilatation</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tx1"/>
                </a:solidFill>
              </a:rPr>
              <a:t>UPPER RESPIRATORY SYSTEM</a:t>
            </a:r>
            <a:endParaRPr lang="en-US" b="1" dirty="0">
              <a:solidFill>
                <a:schemeClr val="tx1"/>
              </a:solidFill>
            </a:endParaRPr>
          </a:p>
        </p:txBody>
      </p:sp>
      <p:pic>
        <p:nvPicPr>
          <p:cNvPr id="4" name="Content Placeholder 3"/>
          <p:cNvPicPr>
            <a:picLocks noGrp="1"/>
          </p:cNvPicPr>
          <p:nvPr>
            <p:ph sz="quarter" idx="1"/>
          </p:nvPr>
        </p:nvPicPr>
        <p:blipFill>
          <a:blip r:embed="rId2"/>
          <a:srcRect/>
          <a:stretch>
            <a:fillRect/>
          </a:stretch>
        </p:blipFill>
        <p:spPr bwMode="auto">
          <a:xfrm>
            <a:off x="1428728" y="1643050"/>
            <a:ext cx="5500726" cy="4643470"/>
          </a:xfrm>
          <a:prstGeom prst="rect">
            <a:avLst/>
          </a:prstGeom>
          <a:noFill/>
          <a:ln w="9525">
            <a:noFill/>
            <a:miter lim="800000"/>
            <a:headEnd/>
            <a:tailEnd/>
          </a:ln>
        </p:spPr>
      </p:pic>
    </p:spTree>
  </p:cSld>
  <p:clrMapOvr>
    <a:masterClrMapping/>
  </p:clrMapOvr>
  <p:transition>
    <p:wipe/>
  </p:transition>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err="1" smtClean="0"/>
              <a:t>pathophysiology</a:t>
            </a:r>
            <a:endParaRPr lang="en-GB" dirty="0"/>
          </a:p>
        </p:txBody>
      </p:sp>
      <p:sp>
        <p:nvSpPr>
          <p:cNvPr id="3" name="Content Placeholder 2"/>
          <p:cNvSpPr>
            <a:spLocks noGrp="1"/>
          </p:cNvSpPr>
          <p:nvPr>
            <p:ph sz="quarter" idx="1"/>
          </p:nvPr>
        </p:nvSpPr>
        <p:spPr/>
        <p:txBody>
          <a:bodyPr>
            <a:normAutofit lnSpcReduction="10000"/>
          </a:bodyPr>
          <a:lstStyle/>
          <a:p>
            <a:r>
              <a:rPr lang="en-GB" dirty="0" smtClean="0"/>
              <a:t>The pulmonary process associated with pulmonary infections damages the bronchial wall, causing loss of its supporting structures and resulting in thick sputum that ultimately obstructs the bronchi.</a:t>
            </a:r>
          </a:p>
          <a:p>
            <a:r>
              <a:rPr lang="en-GB" dirty="0" smtClean="0"/>
              <a:t>The walls become permanently distended and distorted , impairing </a:t>
            </a:r>
            <a:r>
              <a:rPr lang="en-GB" dirty="0" err="1" smtClean="0"/>
              <a:t>muco</a:t>
            </a:r>
            <a:r>
              <a:rPr lang="en-GB" dirty="0" smtClean="0"/>
              <a:t> </a:t>
            </a:r>
            <a:r>
              <a:rPr lang="en-GB" dirty="0" err="1" smtClean="0"/>
              <a:t>ciliary</a:t>
            </a:r>
            <a:r>
              <a:rPr lang="en-GB" dirty="0" smtClean="0"/>
              <a:t> clear </a:t>
            </a:r>
            <a:r>
              <a:rPr lang="en-GB" dirty="0" err="1" smtClean="0"/>
              <a:t>lense</a:t>
            </a:r>
            <a:r>
              <a:rPr lang="en-GB" dirty="0" smtClean="0"/>
              <a:t>. The inflammation and infection extend to the </a:t>
            </a:r>
            <a:r>
              <a:rPr lang="en-GB" dirty="0" err="1" smtClean="0"/>
              <a:t>peri</a:t>
            </a:r>
            <a:r>
              <a:rPr lang="en-GB" dirty="0" smtClean="0"/>
              <a:t> bronchial tissues; </a:t>
            </a:r>
          </a:p>
          <a:p>
            <a:r>
              <a:rPr lang="en-GB" dirty="0" err="1" smtClean="0"/>
              <a:t>Bronchiectasis</a:t>
            </a:r>
            <a:r>
              <a:rPr lang="en-GB" dirty="0" smtClean="0"/>
              <a:t> is usually localised affecting a segment or lobe of the lung </a:t>
            </a:r>
            <a:endParaRPr lang="en-GB" dirty="0"/>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Ct </a:t>
            </a:r>
            <a:r>
              <a:rPr lang="en-GB" dirty="0" err="1" smtClean="0"/>
              <a:t>pathopysiology</a:t>
            </a:r>
            <a:endParaRPr lang="en-GB" dirty="0"/>
          </a:p>
        </p:txBody>
      </p:sp>
      <p:sp>
        <p:nvSpPr>
          <p:cNvPr id="3" name="Content Placeholder 2"/>
          <p:cNvSpPr>
            <a:spLocks noGrp="1"/>
          </p:cNvSpPr>
          <p:nvPr>
            <p:ph sz="quarter" idx="1"/>
          </p:nvPr>
        </p:nvSpPr>
        <p:spPr/>
        <p:txBody>
          <a:bodyPr>
            <a:normAutofit/>
          </a:bodyPr>
          <a:lstStyle/>
          <a:p>
            <a:r>
              <a:rPr lang="en-GB" dirty="0" smtClean="0"/>
              <a:t>The retention of secretion and subsequent obstruction ultimately causes the alveoli  distal to obstruction to collapse [</a:t>
            </a:r>
            <a:r>
              <a:rPr lang="en-GB" dirty="0" err="1" smtClean="0"/>
              <a:t>atelectasis</a:t>
            </a:r>
            <a:r>
              <a:rPr lang="en-GB" dirty="0" smtClean="0"/>
              <a:t>]</a:t>
            </a:r>
          </a:p>
          <a:p>
            <a:r>
              <a:rPr lang="en-GB" dirty="0" smtClean="0"/>
              <a:t>Inflammatory scarring or fibrosis replaces normal functioning of the lung tissue and the patient </a:t>
            </a:r>
            <a:r>
              <a:rPr lang="en-GB" dirty="0" err="1" smtClean="0"/>
              <a:t>developes</a:t>
            </a:r>
            <a:r>
              <a:rPr lang="en-GB" dirty="0" smtClean="0"/>
              <a:t> respiratory </a:t>
            </a:r>
            <a:r>
              <a:rPr lang="en-GB" dirty="0" err="1" smtClean="0"/>
              <a:t>insuffiency</a:t>
            </a:r>
            <a:r>
              <a:rPr lang="en-GB" dirty="0" smtClean="0"/>
              <a:t>.  </a:t>
            </a:r>
          </a:p>
          <a:p>
            <a:r>
              <a:rPr lang="en-GB" dirty="0" smtClean="0"/>
              <a:t>There is impairment in the matching of ventilation to perfusion and hypoxemia</a:t>
            </a:r>
            <a:endParaRPr lang="en-GB" dirty="0"/>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Clinical manifestation</a:t>
            </a:r>
            <a:br>
              <a:rPr lang="en-GB" dirty="0" smtClean="0"/>
            </a:br>
            <a:endParaRPr lang="en-GB" dirty="0"/>
          </a:p>
        </p:txBody>
      </p:sp>
      <p:sp>
        <p:nvSpPr>
          <p:cNvPr id="3" name="Content Placeholder 2"/>
          <p:cNvSpPr>
            <a:spLocks noGrp="1"/>
          </p:cNvSpPr>
          <p:nvPr>
            <p:ph sz="quarter" idx="1"/>
          </p:nvPr>
        </p:nvSpPr>
        <p:spPr/>
        <p:txBody>
          <a:bodyPr/>
          <a:lstStyle/>
          <a:p>
            <a:r>
              <a:rPr lang="en-GB" dirty="0" smtClean="0"/>
              <a:t>Chronic cough and production of purulent sputum in copious amount.</a:t>
            </a:r>
          </a:p>
          <a:p>
            <a:r>
              <a:rPr lang="en-GB" dirty="0" smtClean="0"/>
              <a:t>Haemoptysis</a:t>
            </a:r>
          </a:p>
          <a:p>
            <a:r>
              <a:rPr lang="en-GB" dirty="0" smtClean="0"/>
              <a:t>Clubbing of the fingers is common due respiratory in sufficiency</a:t>
            </a:r>
          </a:p>
          <a:p>
            <a:r>
              <a:rPr lang="en-GB" dirty="0" smtClean="0"/>
              <a:t>Repeated episodes of pulmonary infection</a:t>
            </a:r>
          </a:p>
          <a:p>
            <a:r>
              <a:rPr lang="en-GB" dirty="0" smtClean="0"/>
              <a:t>Fever, general malaise and anorexia</a:t>
            </a:r>
          </a:p>
          <a:p>
            <a:r>
              <a:rPr lang="en-GB" dirty="0" smtClean="0"/>
              <a:t>chills</a:t>
            </a:r>
          </a:p>
          <a:p>
            <a:pPr>
              <a:buNone/>
            </a:pPr>
            <a:endParaRPr lang="en-GB" dirty="0" smtClean="0"/>
          </a:p>
          <a:p>
            <a:endParaRPr lang="en-GB" dirty="0"/>
          </a:p>
        </p:txBody>
      </p:sp>
    </p:spTree>
  </p:cSld>
  <p:clrMapOvr>
    <a:masterClrMapping/>
  </p:clrMapOvr>
  <p:transition>
    <p:dissolve/>
  </p:transition>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Assessment and diagnostic findings</a:t>
            </a:r>
            <a:endParaRPr lang="en-US" dirty="0"/>
          </a:p>
        </p:txBody>
      </p:sp>
      <p:sp>
        <p:nvSpPr>
          <p:cNvPr id="3" name="Content Placeholder 2"/>
          <p:cNvSpPr>
            <a:spLocks noGrp="1"/>
          </p:cNvSpPr>
          <p:nvPr>
            <p:ph sz="quarter" idx="1"/>
          </p:nvPr>
        </p:nvSpPr>
        <p:spPr/>
        <p:txBody>
          <a:bodyPr>
            <a:normAutofit/>
          </a:bodyPr>
          <a:lstStyle/>
          <a:p>
            <a:pPr>
              <a:buNone/>
            </a:pPr>
            <a:r>
              <a:rPr lang="en-US" dirty="0" err="1" smtClean="0"/>
              <a:t>Bronchiectasis</a:t>
            </a:r>
            <a:r>
              <a:rPr lang="en-US" dirty="0" smtClean="0"/>
              <a:t> is not readily diagnosed because the symptoms can be mistaken for those of simple chronic bronchitis.</a:t>
            </a:r>
          </a:p>
          <a:p>
            <a:r>
              <a:rPr lang="en-US" dirty="0" smtClean="0"/>
              <a:t>A definite sign is a prolonged history of productive</a:t>
            </a:r>
          </a:p>
          <a:p>
            <a:pPr>
              <a:buNone/>
            </a:pPr>
            <a:r>
              <a:rPr lang="en-US" dirty="0" smtClean="0"/>
              <a:t>cough, with sputum consistently negative for tubercle</a:t>
            </a:r>
          </a:p>
          <a:p>
            <a:pPr>
              <a:buNone/>
            </a:pPr>
            <a:r>
              <a:rPr lang="en-US" dirty="0" smtClean="0"/>
              <a:t>bacilli.</a:t>
            </a:r>
          </a:p>
          <a:p>
            <a:pPr>
              <a:buFont typeface="Wingdings" pitchFamily="2" charset="2"/>
              <a:buChar char="q"/>
            </a:pPr>
            <a:r>
              <a:rPr lang="en-US" dirty="0" smtClean="0"/>
              <a:t> The diagnosis is established by a CT scan, which reveals bronchial dilation.</a:t>
            </a:r>
          </a:p>
          <a:p>
            <a:endParaRPr lang="en-US" dirty="0"/>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TREATMENT</a:t>
            </a:r>
            <a:endParaRPr lang="en-GB" dirty="0"/>
          </a:p>
        </p:txBody>
      </p:sp>
      <p:sp>
        <p:nvSpPr>
          <p:cNvPr id="3" name="Content Placeholder 2"/>
          <p:cNvSpPr>
            <a:spLocks noGrp="1"/>
          </p:cNvSpPr>
          <p:nvPr>
            <p:ph sz="quarter" idx="1"/>
          </p:nvPr>
        </p:nvSpPr>
        <p:spPr/>
        <p:txBody>
          <a:bodyPr>
            <a:normAutofit fontScale="92500" lnSpcReduction="20000"/>
          </a:bodyPr>
          <a:lstStyle/>
          <a:p>
            <a:r>
              <a:rPr lang="en-GB" dirty="0" smtClean="0"/>
              <a:t>The main objective is to promote bronchial drainage to clear excessive secretions from the affected potion of the lung and to prevent or control infection. </a:t>
            </a:r>
          </a:p>
          <a:p>
            <a:r>
              <a:rPr lang="en-GB" dirty="0" err="1" smtClean="0"/>
              <a:t>Brochiectasis</a:t>
            </a:r>
            <a:r>
              <a:rPr lang="en-GB" dirty="0" smtClean="0"/>
              <a:t> is normally treated with </a:t>
            </a:r>
            <a:r>
              <a:rPr lang="en-GB" dirty="0" err="1" smtClean="0"/>
              <a:t>broncho</a:t>
            </a:r>
            <a:r>
              <a:rPr lang="en-GB" dirty="0" smtClean="0"/>
              <a:t> </a:t>
            </a:r>
            <a:r>
              <a:rPr lang="en-GB" dirty="0" err="1" smtClean="0"/>
              <a:t>dilalators</a:t>
            </a:r>
            <a:r>
              <a:rPr lang="en-GB" dirty="0" smtClean="0"/>
              <a:t>, mucolytics agents, expectorants and antibiotics.</a:t>
            </a:r>
          </a:p>
          <a:p>
            <a:r>
              <a:rPr lang="en-GB" dirty="0" smtClean="0"/>
              <a:t>Good hydration to liquidify secretions, must be maintained </a:t>
            </a:r>
          </a:p>
          <a:p>
            <a:r>
              <a:rPr lang="en-GB" dirty="0" smtClean="0"/>
              <a:t> O2 treatment</a:t>
            </a:r>
          </a:p>
          <a:p>
            <a:r>
              <a:rPr lang="en-GB" dirty="0" smtClean="0"/>
              <a:t>Postural drainage and avoidance of air irritants are also important.</a:t>
            </a:r>
          </a:p>
          <a:p>
            <a:endParaRPr lang="en-GB" dirty="0" smtClean="0"/>
          </a:p>
          <a:p>
            <a:endParaRPr lang="en-GB" dirty="0"/>
          </a:p>
        </p:txBody>
      </p:sp>
    </p:spTree>
  </p:cSld>
  <p:clrMapOvr>
    <a:masterClrMapping/>
  </p:clrMapOvr>
  <p:transition>
    <p:dissolve/>
  </p:transition>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Ct mgt</a:t>
            </a:r>
            <a:br>
              <a:rPr lang="en-GB" dirty="0" smtClean="0"/>
            </a:br>
            <a:endParaRPr lang="en-GB" dirty="0"/>
          </a:p>
        </p:txBody>
      </p:sp>
      <p:sp>
        <p:nvSpPr>
          <p:cNvPr id="3" name="Content Placeholder 2"/>
          <p:cNvSpPr>
            <a:spLocks noGrp="1"/>
          </p:cNvSpPr>
          <p:nvPr>
            <p:ph sz="quarter" idx="1"/>
          </p:nvPr>
        </p:nvSpPr>
        <p:spPr>
          <a:xfrm>
            <a:off x="612648" y="1647844"/>
            <a:ext cx="8153400" cy="4495800"/>
          </a:xfrm>
        </p:spPr>
        <p:txBody>
          <a:bodyPr>
            <a:normAutofit fontScale="85000" lnSpcReduction="10000"/>
          </a:bodyPr>
          <a:lstStyle/>
          <a:p>
            <a:r>
              <a:rPr lang="en-GB" dirty="0" smtClean="0"/>
              <a:t>Smoking cessation is important because it impairs the bronchial drainage by paralysing </a:t>
            </a:r>
            <a:r>
              <a:rPr lang="en-GB" dirty="0" err="1" smtClean="0"/>
              <a:t>ciliary</a:t>
            </a:r>
            <a:r>
              <a:rPr lang="en-GB" dirty="0" smtClean="0"/>
              <a:t> action.</a:t>
            </a:r>
          </a:p>
          <a:p>
            <a:r>
              <a:rPr lang="en-GB" dirty="0" smtClean="0"/>
              <a:t>Infection is controlled antibacterial therapy based on the results of the sensitivity studies on organism cultured in the sputum. A year round regimen of antibiotics maybe prescribed.</a:t>
            </a:r>
          </a:p>
          <a:p>
            <a:r>
              <a:rPr lang="en-GB" dirty="0" smtClean="0"/>
              <a:t>Patient should be </a:t>
            </a:r>
            <a:r>
              <a:rPr lang="en-GB" dirty="0" err="1" smtClean="0"/>
              <a:t>vacinated</a:t>
            </a:r>
            <a:r>
              <a:rPr lang="en-GB" dirty="0" smtClean="0"/>
              <a:t> with pneumococcal pneumonia</a:t>
            </a:r>
          </a:p>
          <a:p>
            <a:r>
              <a:rPr lang="en-GB" dirty="0" smtClean="0"/>
              <a:t>Surgical intervention is indicated for patients who continue to expectorate large amounts of sputum and have repeated bouts of pneumonia and </a:t>
            </a:r>
            <a:r>
              <a:rPr lang="en-GB" dirty="0" err="1" smtClean="0"/>
              <a:t>hemoptysis</a:t>
            </a:r>
            <a:r>
              <a:rPr lang="en-GB" dirty="0" smtClean="0"/>
              <a:t> despite adherence to treatment </a:t>
            </a:r>
            <a:r>
              <a:rPr lang="en-GB" dirty="0" err="1" smtClean="0"/>
              <a:t>regimen,e.g</a:t>
            </a:r>
            <a:r>
              <a:rPr lang="en-GB" dirty="0" smtClean="0"/>
              <a:t> segmental resection( one segment) </a:t>
            </a:r>
            <a:r>
              <a:rPr lang="en-GB" dirty="0" err="1" smtClean="0"/>
              <a:t>lobectomy</a:t>
            </a:r>
            <a:r>
              <a:rPr lang="en-GB" dirty="0" smtClean="0"/>
              <a:t>(one lobe)</a:t>
            </a:r>
            <a:r>
              <a:rPr lang="en-GB" dirty="0" err="1" smtClean="0"/>
              <a:t>pneumectomy</a:t>
            </a:r>
            <a:r>
              <a:rPr lang="en-GB" dirty="0" smtClean="0"/>
              <a:t>(entire lung)</a:t>
            </a:r>
          </a:p>
          <a:p>
            <a:endParaRPr lang="en-GB" dirty="0" smtClean="0"/>
          </a:p>
          <a:p>
            <a:endParaRPr lang="en-GB" dirty="0"/>
          </a:p>
        </p:txBody>
      </p:sp>
    </p:spTree>
  </p:cSld>
  <p:clrMapOvr>
    <a:masterClrMapping/>
  </p:clrMapOvr>
  <p:transition>
    <p:dissolve/>
  </p:transition>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t>Nursing mgt</a:t>
            </a:r>
            <a:endParaRPr lang="en-GB" dirty="0"/>
          </a:p>
        </p:txBody>
      </p:sp>
      <p:sp>
        <p:nvSpPr>
          <p:cNvPr id="3" name="Content Placeholder 2"/>
          <p:cNvSpPr>
            <a:spLocks noGrp="1"/>
          </p:cNvSpPr>
          <p:nvPr>
            <p:ph sz="quarter" idx="1"/>
          </p:nvPr>
        </p:nvSpPr>
        <p:spPr/>
        <p:txBody>
          <a:bodyPr>
            <a:normAutofit fontScale="92500" lnSpcReduction="20000"/>
          </a:bodyPr>
          <a:lstStyle/>
          <a:p>
            <a:r>
              <a:rPr lang="en-GB" dirty="0" smtClean="0"/>
              <a:t>Focuses on alleviating symptoms and helping patients clear pulmonary secretions.</a:t>
            </a:r>
          </a:p>
          <a:p>
            <a:r>
              <a:rPr lang="en-GB" dirty="0" smtClean="0"/>
              <a:t>Pts teaching targets smoking and other factors that increase the production of mucus and hamper its removal.</a:t>
            </a:r>
          </a:p>
          <a:p>
            <a:r>
              <a:rPr lang="en-GB" dirty="0" smtClean="0"/>
              <a:t>Pts and families are taught to perform postural drainage and to avoid exposure to people with URTI</a:t>
            </a:r>
          </a:p>
          <a:p>
            <a:r>
              <a:rPr lang="en-GB" dirty="0" smtClean="0"/>
              <a:t>If pts are fatigued and dyspnoeic  they are informed about strategies used in energy conservation.</a:t>
            </a:r>
          </a:p>
          <a:p>
            <a:r>
              <a:rPr lang="en-GB" dirty="0" smtClean="0"/>
              <a:t>Pts nutritional status is assessed and strategies are implement to ensure adequate diet.</a:t>
            </a:r>
            <a:endParaRPr lang="en-GB" dirty="0"/>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solidFill>
                  <a:srgbClr val="9C3087"/>
                </a:solidFill>
              </a:rPr>
              <a:t>LOBAR PNEUMONIA</a:t>
            </a:r>
            <a:endParaRPr lang="en-GB" dirty="0">
              <a:solidFill>
                <a:srgbClr val="9C3087"/>
              </a:solidFill>
            </a:endParaRPr>
          </a:p>
        </p:txBody>
      </p:sp>
      <p:sp>
        <p:nvSpPr>
          <p:cNvPr id="3" name="Content Placeholder 2"/>
          <p:cNvSpPr>
            <a:spLocks noGrp="1"/>
          </p:cNvSpPr>
          <p:nvPr>
            <p:ph sz="quarter" idx="1"/>
          </p:nvPr>
        </p:nvSpPr>
        <p:spPr/>
        <p:txBody>
          <a:bodyPr>
            <a:normAutofit fontScale="92500"/>
          </a:bodyPr>
          <a:lstStyle/>
          <a:p>
            <a:pPr>
              <a:buNone/>
            </a:pPr>
            <a:r>
              <a:rPr lang="en-GB" dirty="0" smtClean="0"/>
              <a:t>Pneumonia is the inflammation of the lung parenchyma caused by various microorganisms including bacteria </a:t>
            </a:r>
            <a:r>
              <a:rPr lang="en-GB" dirty="0" err="1" smtClean="0"/>
              <a:t>mycobacteria</a:t>
            </a:r>
            <a:r>
              <a:rPr lang="en-GB" dirty="0" smtClean="0"/>
              <a:t>, </a:t>
            </a:r>
            <a:r>
              <a:rPr lang="en-GB" dirty="0" err="1" smtClean="0"/>
              <a:t>chlamydia</a:t>
            </a:r>
            <a:r>
              <a:rPr lang="en-GB" dirty="0" smtClean="0"/>
              <a:t>, </a:t>
            </a:r>
            <a:r>
              <a:rPr lang="en-GB" dirty="0" err="1" smtClean="0"/>
              <a:t>mycoplasma</a:t>
            </a:r>
            <a:r>
              <a:rPr lang="en-GB" dirty="0" smtClean="0"/>
              <a:t>, fungi, parasites and viruses.</a:t>
            </a:r>
          </a:p>
          <a:p>
            <a:pPr>
              <a:buNone/>
            </a:pPr>
            <a:r>
              <a:rPr lang="en-GB" dirty="0" smtClean="0">
                <a:solidFill>
                  <a:srgbClr val="6600CC"/>
                </a:solidFill>
              </a:rPr>
              <a:t>CLASSIFICATION.</a:t>
            </a:r>
          </a:p>
          <a:p>
            <a:pPr>
              <a:buNone/>
            </a:pPr>
            <a:r>
              <a:rPr lang="en-GB" b="1" i="1" dirty="0" smtClean="0">
                <a:solidFill>
                  <a:srgbClr val="FF0000"/>
                </a:solidFill>
              </a:rPr>
              <a:t>1.Community acquired pneumonia</a:t>
            </a:r>
          </a:p>
          <a:p>
            <a:pPr>
              <a:buNone/>
            </a:pPr>
            <a:r>
              <a:rPr lang="en-GB" dirty="0" smtClean="0"/>
              <a:t>This types of pneumonia occurs in the community or after 48 hrs of admission .the causative agents are S. </a:t>
            </a:r>
            <a:r>
              <a:rPr lang="en-GB" dirty="0" err="1" smtClean="0"/>
              <a:t>Pneumoniae</a:t>
            </a:r>
            <a:r>
              <a:rPr lang="en-GB" dirty="0" smtClean="0"/>
              <a:t> , </a:t>
            </a:r>
            <a:r>
              <a:rPr lang="en-GB" dirty="0" err="1" smtClean="0"/>
              <a:t>H.influenza</a:t>
            </a:r>
            <a:r>
              <a:rPr lang="en-GB" dirty="0" smtClean="0"/>
              <a:t> , </a:t>
            </a:r>
            <a:r>
              <a:rPr lang="en-GB" dirty="0" err="1" smtClean="0"/>
              <a:t>legionella</a:t>
            </a:r>
            <a:r>
              <a:rPr lang="en-GB" dirty="0" smtClean="0"/>
              <a:t>, </a:t>
            </a:r>
            <a:r>
              <a:rPr lang="en-GB" dirty="0" err="1" smtClean="0"/>
              <a:t>pseudonomas</a:t>
            </a:r>
            <a:r>
              <a:rPr lang="en-GB" dirty="0" smtClean="0"/>
              <a:t> </a:t>
            </a:r>
            <a:r>
              <a:rPr lang="en-GB" dirty="0" err="1" smtClean="0"/>
              <a:t>aeruginosa</a:t>
            </a:r>
            <a:r>
              <a:rPr lang="en-GB" dirty="0" smtClean="0"/>
              <a:t>, and other gram negative </a:t>
            </a:r>
            <a:r>
              <a:rPr lang="en-GB" dirty="0" err="1" smtClean="0"/>
              <a:t>rodes</a:t>
            </a:r>
            <a:r>
              <a:rPr lang="en-GB" dirty="0" smtClean="0"/>
              <a:t>.</a:t>
            </a:r>
            <a:endParaRPr lang="en-GB" dirty="0"/>
          </a:p>
        </p:txBody>
      </p: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GB" b="1" i="1" dirty="0" smtClean="0">
                <a:solidFill>
                  <a:srgbClr val="FF0000"/>
                </a:solidFill>
              </a:rPr>
              <a:t>2.Hospital acquired pneumonia</a:t>
            </a:r>
            <a:endParaRPr lang="en-GB" b="1" i="1" dirty="0">
              <a:solidFill>
                <a:srgbClr val="FF0000"/>
              </a:solidFill>
            </a:endParaRPr>
          </a:p>
        </p:txBody>
      </p:sp>
      <p:sp>
        <p:nvSpPr>
          <p:cNvPr id="2" name="Content Placeholder 1"/>
          <p:cNvSpPr>
            <a:spLocks noGrp="1"/>
          </p:cNvSpPr>
          <p:nvPr>
            <p:ph sz="quarter" idx="1"/>
          </p:nvPr>
        </p:nvSpPr>
        <p:spPr/>
        <p:txBody>
          <a:bodyPr>
            <a:normAutofit fontScale="92500" lnSpcReduction="10000"/>
          </a:bodyPr>
          <a:lstStyle/>
          <a:p>
            <a:pPr>
              <a:buFont typeface="Wingdings" pitchFamily="2" charset="2"/>
              <a:buChar char="Ø"/>
            </a:pPr>
            <a:r>
              <a:rPr lang="en-GB" dirty="0" smtClean="0"/>
              <a:t>HAP , also known as </a:t>
            </a:r>
            <a:r>
              <a:rPr lang="en-GB" dirty="0" err="1" smtClean="0"/>
              <a:t>nosocomial</a:t>
            </a:r>
            <a:r>
              <a:rPr lang="en-GB" dirty="0" smtClean="0"/>
              <a:t> pneumonia is defined as the onset of pneumonia symptoms more than 48hrs after admission in patients with no evidence of infection at the time of admission.</a:t>
            </a:r>
          </a:p>
          <a:p>
            <a:pPr>
              <a:buFont typeface="Wingdings" pitchFamily="2" charset="2"/>
              <a:buChar char="Ø"/>
            </a:pPr>
            <a:r>
              <a:rPr lang="en-GB" dirty="0" smtClean="0"/>
              <a:t>It accounts for approximately 15% of hospital acquired infection but is the most lethal </a:t>
            </a:r>
            <a:r>
              <a:rPr lang="en-GB" dirty="0" err="1" smtClean="0"/>
              <a:t>nosocomial</a:t>
            </a:r>
            <a:r>
              <a:rPr lang="en-GB" dirty="0" smtClean="0"/>
              <a:t> infection .</a:t>
            </a:r>
          </a:p>
          <a:p>
            <a:pPr>
              <a:buFont typeface="Wingdings" pitchFamily="2" charset="2"/>
              <a:buChar char="Ø"/>
            </a:pPr>
            <a:r>
              <a:rPr lang="en-GB" dirty="0" smtClean="0"/>
              <a:t>Ventilator associated pneumonia is defined as bacteria pneumonia that </a:t>
            </a:r>
            <a:r>
              <a:rPr lang="en-GB" dirty="0" err="1" smtClean="0"/>
              <a:t>developes</a:t>
            </a:r>
            <a:r>
              <a:rPr lang="en-GB" dirty="0" smtClean="0"/>
              <a:t> in patient with acute respiratory failure  who have been receiving mechanical ventilation.</a:t>
            </a:r>
          </a:p>
          <a:p>
            <a:pPr>
              <a:buNone/>
            </a:pPr>
            <a:r>
              <a:rPr lang="en-GB" dirty="0" smtClean="0"/>
              <a:t>		</a:t>
            </a:r>
            <a:endParaRPr lang="en-GB" dirty="0"/>
          </a:p>
        </p:txBody>
      </p:sp>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en-GB" dirty="0" smtClean="0"/>
              <a:t/>
            </a:r>
            <a:br>
              <a:rPr lang="en-GB" dirty="0" smtClean="0"/>
            </a:br>
            <a:r>
              <a:rPr lang="en-GB" dirty="0" smtClean="0">
                <a:solidFill>
                  <a:srgbClr val="FF0000"/>
                </a:solidFill>
              </a:rPr>
              <a:t> 3.</a:t>
            </a:r>
            <a:r>
              <a:rPr lang="en-GB" b="1" i="1" dirty="0" smtClean="0">
                <a:solidFill>
                  <a:srgbClr val="FF0000"/>
                </a:solidFill>
              </a:rPr>
              <a:t>Pneumonia in the </a:t>
            </a:r>
            <a:r>
              <a:rPr lang="en-GB" b="1" i="1" dirty="0" err="1" smtClean="0">
                <a:solidFill>
                  <a:srgbClr val="FF0000"/>
                </a:solidFill>
              </a:rPr>
              <a:t>immuno</a:t>
            </a:r>
            <a:r>
              <a:rPr lang="en-GB" b="1" i="1" dirty="0" smtClean="0">
                <a:solidFill>
                  <a:srgbClr val="FF0000"/>
                </a:solidFill>
              </a:rPr>
              <a:t> compromised host</a:t>
            </a:r>
            <a:r>
              <a:rPr lang="en-GB" dirty="0" smtClean="0"/>
              <a:t/>
            </a:r>
            <a:br>
              <a:rPr lang="en-GB" dirty="0" smtClean="0"/>
            </a:br>
            <a:endParaRPr lang="en-GB" dirty="0"/>
          </a:p>
        </p:txBody>
      </p:sp>
      <p:sp>
        <p:nvSpPr>
          <p:cNvPr id="2" name="Content Placeholder 1"/>
          <p:cNvSpPr>
            <a:spLocks noGrp="1"/>
          </p:cNvSpPr>
          <p:nvPr>
            <p:ph sz="quarter" idx="1"/>
          </p:nvPr>
        </p:nvSpPr>
        <p:spPr/>
        <p:txBody>
          <a:bodyPr>
            <a:normAutofit/>
          </a:bodyPr>
          <a:lstStyle/>
          <a:p>
            <a:pPr>
              <a:buFont typeface="Wingdings" pitchFamily="2" charset="2"/>
              <a:buChar char="Ø"/>
            </a:pPr>
            <a:r>
              <a:rPr lang="en-GB" dirty="0" smtClean="0"/>
              <a:t>This includes </a:t>
            </a:r>
            <a:r>
              <a:rPr lang="en-GB" dirty="0" err="1" smtClean="0"/>
              <a:t>pneumo</a:t>
            </a:r>
            <a:r>
              <a:rPr lang="en-GB" dirty="0" smtClean="0"/>
              <a:t> </a:t>
            </a:r>
            <a:r>
              <a:rPr lang="en-GB" dirty="0" err="1" smtClean="0"/>
              <a:t>cystics</a:t>
            </a:r>
            <a:r>
              <a:rPr lang="en-GB" dirty="0" smtClean="0"/>
              <a:t> pneumonia[</a:t>
            </a:r>
            <a:r>
              <a:rPr lang="en-GB" dirty="0" err="1" smtClean="0"/>
              <a:t>pcp</a:t>
            </a:r>
            <a:r>
              <a:rPr lang="en-GB" dirty="0" smtClean="0"/>
              <a:t>].the organism that causes it is called </a:t>
            </a:r>
            <a:r>
              <a:rPr lang="en-GB" dirty="0" err="1" smtClean="0"/>
              <a:t>pnuemocystis</a:t>
            </a:r>
            <a:r>
              <a:rPr lang="en-GB" dirty="0" smtClean="0"/>
              <a:t> </a:t>
            </a:r>
            <a:r>
              <a:rPr lang="en-GB" dirty="0" err="1" smtClean="0"/>
              <a:t>jiroveci</a:t>
            </a:r>
            <a:r>
              <a:rPr lang="en-GB" dirty="0" smtClean="0"/>
              <a:t> .</a:t>
            </a:r>
          </a:p>
          <a:p>
            <a:pPr>
              <a:buFont typeface="Wingdings" pitchFamily="2" charset="2"/>
              <a:buChar char="Ø"/>
            </a:pPr>
            <a:r>
              <a:rPr lang="en-GB" dirty="0" smtClean="0"/>
              <a:t>Pneumonia in the </a:t>
            </a:r>
            <a:r>
              <a:rPr lang="en-GB" dirty="0" err="1" smtClean="0"/>
              <a:t>immunocompromised</a:t>
            </a:r>
            <a:r>
              <a:rPr lang="en-GB" dirty="0" smtClean="0"/>
              <a:t> host occurs with use of corticosteroids .other immunosuppressive agents, chemotherapy, nutritional depletion, use of broad spectrum ant,  ,AIDs, genetic immune disorders and long term advanced life support.</a:t>
            </a:r>
            <a:endParaRPr lang="en-GB"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428604"/>
            <a:ext cx="8153400" cy="790596"/>
          </a:xfrm>
        </p:spPr>
        <p:txBody>
          <a:bodyPr>
            <a:normAutofit fontScale="90000"/>
          </a:bodyPr>
          <a:lstStyle/>
          <a:p>
            <a:r>
              <a:rPr lang="en-US" b="1" dirty="0" smtClean="0">
                <a:solidFill>
                  <a:schemeClr val="tx1"/>
                </a:solidFill>
              </a:rPr>
              <a:t>RESPIRATORY CONDITIONS</a:t>
            </a:r>
            <a:r>
              <a:rPr lang="en-US" dirty="0" smtClean="0"/>
              <a:t/>
            </a:r>
            <a:br>
              <a:rPr lang="en-US" dirty="0" smtClean="0"/>
            </a:br>
            <a:endParaRPr lang="en-US" dirty="0"/>
          </a:p>
        </p:txBody>
      </p:sp>
      <p:sp>
        <p:nvSpPr>
          <p:cNvPr id="3" name="Content Placeholder 2"/>
          <p:cNvSpPr>
            <a:spLocks noGrp="1"/>
          </p:cNvSpPr>
          <p:nvPr>
            <p:ph sz="quarter" idx="1"/>
          </p:nvPr>
        </p:nvSpPr>
        <p:spPr/>
        <p:txBody>
          <a:bodyPr>
            <a:normAutofit lnSpcReduction="10000"/>
          </a:bodyPr>
          <a:lstStyle/>
          <a:p>
            <a:pPr lvl="0"/>
            <a:r>
              <a:rPr lang="en-US" sz="4000" dirty="0" smtClean="0"/>
              <a:t>Bronchitis</a:t>
            </a:r>
          </a:p>
          <a:p>
            <a:pPr lvl="0"/>
            <a:r>
              <a:rPr lang="en-US" sz="4000" dirty="0" smtClean="0"/>
              <a:t>Pleurisy</a:t>
            </a:r>
          </a:p>
          <a:p>
            <a:pPr lvl="0"/>
            <a:r>
              <a:rPr lang="en-US" sz="4000" dirty="0" smtClean="0"/>
              <a:t>Pneumonia</a:t>
            </a:r>
          </a:p>
          <a:p>
            <a:pPr lvl="0"/>
            <a:r>
              <a:rPr lang="en-US" sz="4000" dirty="0" smtClean="0"/>
              <a:t>Bronchiectasis</a:t>
            </a:r>
          </a:p>
          <a:p>
            <a:pPr lvl="0"/>
            <a:r>
              <a:rPr lang="en-US" sz="4000" dirty="0" err="1" smtClean="0"/>
              <a:t>Adenotonsilitis</a:t>
            </a:r>
            <a:endParaRPr lang="en-US" sz="4000" dirty="0" smtClean="0"/>
          </a:p>
          <a:p>
            <a:pPr lvl="0"/>
            <a:r>
              <a:rPr lang="en-US" sz="4000" dirty="0" err="1" smtClean="0"/>
              <a:t>Bronchiolitis</a:t>
            </a:r>
            <a:endParaRPr lang="en-US" sz="4000" dirty="0" smtClean="0"/>
          </a:p>
          <a:p>
            <a:pPr lvl="0"/>
            <a:r>
              <a:rPr lang="en-US" sz="4000" dirty="0" err="1" smtClean="0"/>
              <a:t>Empyema</a:t>
            </a:r>
            <a:endParaRPr lang="en-US" sz="4000" dirty="0" smtClean="0"/>
          </a:p>
          <a:p>
            <a:endParaRPr lang="en-US" dirty="0"/>
          </a:p>
        </p:txBody>
      </p:sp>
      <p:sp>
        <p:nvSpPr>
          <p:cNvPr id="4" name="Content Placeholder 3"/>
          <p:cNvSpPr>
            <a:spLocks noGrp="1"/>
          </p:cNvSpPr>
          <p:nvPr>
            <p:ph sz="quarter" idx="2"/>
          </p:nvPr>
        </p:nvSpPr>
        <p:spPr>
          <a:xfrm>
            <a:off x="4500562" y="1714487"/>
            <a:ext cx="4230539" cy="4447079"/>
          </a:xfrm>
        </p:spPr>
        <p:txBody>
          <a:bodyPr>
            <a:normAutofit lnSpcReduction="10000"/>
          </a:bodyPr>
          <a:lstStyle/>
          <a:p>
            <a:pPr lvl="0"/>
            <a:r>
              <a:rPr lang="en-US" sz="4000" dirty="0" smtClean="0"/>
              <a:t>Emphysema</a:t>
            </a:r>
          </a:p>
          <a:p>
            <a:pPr lvl="0"/>
            <a:r>
              <a:rPr lang="en-US" sz="4000" dirty="0" err="1" smtClean="0"/>
              <a:t>Bronchioasthma</a:t>
            </a:r>
            <a:endParaRPr lang="en-US" sz="4000" dirty="0" smtClean="0"/>
          </a:p>
          <a:p>
            <a:pPr lvl="0"/>
            <a:r>
              <a:rPr lang="en-US" sz="4000" dirty="0" smtClean="0"/>
              <a:t>Status </a:t>
            </a:r>
            <a:r>
              <a:rPr lang="en-US" sz="4000" dirty="0" err="1" smtClean="0"/>
              <a:t>asthmaticus</a:t>
            </a:r>
            <a:endParaRPr lang="en-US" sz="4000" dirty="0" smtClean="0"/>
          </a:p>
          <a:p>
            <a:pPr lvl="0"/>
            <a:r>
              <a:rPr lang="en-US" sz="4000" dirty="0" err="1" smtClean="0"/>
              <a:t>Pneumothorax</a:t>
            </a:r>
            <a:endParaRPr lang="en-US" sz="4000" dirty="0" smtClean="0"/>
          </a:p>
          <a:p>
            <a:pPr lvl="0"/>
            <a:r>
              <a:rPr lang="en-US" sz="4000" dirty="0" smtClean="0"/>
              <a:t>Chest injury</a:t>
            </a:r>
          </a:p>
          <a:p>
            <a:r>
              <a:rPr lang="en-US" dirty="0" smtClean="0"/>
              <a:t>Ca of the lungs.</a:t>
            </a:r>
            <a:endParaRPr lang="en-US" dirty="0"/>
          </a:p>
        </p:txBody>
      </p:sp>
    </p:spTree>
  </p:cSld>
  <p:clrMapOvr>
    <a:masterClrMapping/>
  </p:clrMapOvr>
  <p:transition>
    <p:dissolve/>
  </p:transition>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GB" b="1" i="1" dirty="0" smtClean="0">
                <a:solidFill>
                  <a:srgbClr val="FF0000"/>
                </a:solidFill>
              </a:rPr>
              <a:t>4.Aspiration pneumonia</a:t>
            </a:r>
            <a:r>
              <a:rPr lang="en-GB" dirty="0" smtClean="0"/>
              <a:t>.</a:t>
            </a:r>
            <a:endParaRPr lang="en-GB" dirty="0"/>
          </a:p>
        </p:txBody>
      </p:sp>
      <p:sp>
        <p:nvSpPr>
          <p:cNvPr id="2" name="Content Placeholder 1"/>
          <p:cNvSpPr>
            <a:spLocks noGrp="1"/>
          </p:cNvSpPr>
          <p:nvPr>
            <p:ph sz="quarter" idx="1"/>
          </p:nvPr>
        </p:nvSpPr>
        <p:spPr/>
        <p:txBody>
          <a:bodyPr>
            <a:normAutofit/>
          </a:bodyPr>
          <a:lstStyle/>
          <a:p>
            <a:pPr>
              <a:buFont typeface="Wingdings" pitchFamily="2" charset="2"/>
              <a:buChar char="Ø"/>
            </a:pPr>
            <a:r>
              <a:rPr lang="en-GB" dirty="0" smtClean="0"/>
              <a:t>Aspiration pneumonia refers to the pulmonary consequences resulting from entry of endogenous substances into lower airway. The most common form of aspiration pneumonia is bacteria infection from of aspiration of bacteria that normally reside in the upper airway.</a:t>
            </a:r>
          </a:p>
          <a:p>
            <a:pPr>
              <a:buFont typeface="Wingdings" pitchFamily="2" charset="2"/>
              <a:buChar char="Ø"/>
            </a:pPr>
            <a:r>
              <a:rPr lang="en-US" dirty="0" smtClean="0"/>
              <a:t> Substances other than bacteria may be aspirated into the lung, such as gastric contents, exogenous chemical contents, or irritating gases. </a:t>
            </a:r>
          </a:p>
          <a:p>
            <a:endParaRPr lang="en-US" dirty="0" smtClean="0"/>
          </a:p>
        </p:txBody>
      </p:sp>
    </p:spTree>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en-GB" dirty="0" smtClean="0"/>
              <a:t/>
            </a:r>
            <a:br>
              <a:rPr lang="en-GB" dirty="0" smtClean="0"/>
            </a:br>
            <a:r>
              <a:rPr lang="en-GB" b="1" i="1" dirty="0" err="1" smtClean="0">
                <a:solidFill>
                  <a:srgbClr val="FF0000"/>
                </a:solidFill>
              </a:rPr>
              <a:t>Pathophysiology</a:t>
            </a:r>
            <a:r>
              <a:rPr lang="en-GB" b="1" i="1" dirty="0" smtClean="0">
                <a:solidFill>
                  <a:srgbClr val="FF0000"/>
                </a:solidFill>
              </a:rPr>
              <a:t>.</a:t>
            </a:r>
            <a:br>
              <a:rPr lang="en-GB" b="1" i="1" dirty="0" smtClean="0">
                <a:solidFill>
                  <a:srgbClr val="FF0000"/>
                </a:solidFill>
              </a:rPr>
            </a:br>
            <a:endParaRPr lang="en-GB" b="1" i="1" dirty="0">
              <a:solidFill>
                <a:srgbClr val="FF0000"/>
              </a:solidFill>
            </a:endParaRPr>
          </a:p>
        </p:txBody>
      </p:sp>
      <p:sp>
        <p:nvSpPr>
          <p:cNvPr id="2" name="Content Placeholder 1"/>
          <p:cNvSpPr>
            <a:spLocks noGrp="1"/>
          </p:cNvSpPr>
          <p:nvPr>
            <p:ph sz="quarter" idx="1"/>
          </p:nvPr>
        </p:nvSpPr>
        <p:spPr/>
        <p:txBody>
          <a:bodyPr>
            <a:normAutofit/>
          </a:bodyPr>
          <a:lstStyle/>
          <a:p>
            <a:pPr>
              <a:buFont typeface="Wingdings" pitchFamily="2" charset="2"/>
              <a:buChar char="Ø"/>
            </a:pPr>
            <a:r>
              <a:rPr lang="en-GB" dirty="0" smtClean="0"/>
              <a:t>Pneumonia arises from normal flora present in  pts whose resistant has been altered or from aspiration of normal flora present in the </a:t>
            </a:r>
            <a:r>
              <a:rPr lang="en-GB" dirty="0" err="1" smtClean="0"/>
              <a:t>oropharynx</a:t>
            </a:r>
            <a:r>
              <a:rPr lang="en-GB" dirty="0" smtClean="0"/>
              <a:t>; pts often have an acute or chronic underlying disease that impairs host defences.</a:t>
            </a:r>
          </a:p>
          <a:p>
            <a:pPr>
              <a:buFont typeface="Wingdings" pitchFamily="2" charset="2"/>
              <a:buChar char="Ø"/>
            </a:pPr>
            <a:r>
              <a:rPr lang="en-GB" dirty="0" smtClean="0"/>
              <a:t>Pneumonia may also result from blood borne organism that enter the pulmonary circulation and are trapped in the pulmonary capillary bed.</a:t>
            </a:r>
          </a:p>
          <a:p>
            <a:pPr>
              <a:buNone/>
            </a:pPr>
            <a:r>
              <a:rPr lang="en-GB" dirty="0" smtClean="0"/>
              <a:t> </a:t>
            </a:r>
            <a:endParaRPr lang="en-GB" dirty="0"/>
          </a:p>
        </p:txBody>
      </p:sp>
    </p:spTree>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GB" dirty="0" smtClean="0"/>
              <a:t>Cont.....</a:t>
            </a:r>
            <a:endParaRPr lang="en-GB" dirty="0"/>
          </a:p>
        </p:txBody>
      </p:sp>
      <p:sp>
        <p:nvSpPr>
          <p:cNvPr id="2" name="Content Placeholder 1"/>
          <p:cNvSpPr>
            <a:spLocks noGrp="1"/>
          </p:cNvSpPr>
          <p:nvPr>
            <p:ph sz="quarter" idx="1"/>
          </p:nvPr>
        </p:nvSpPr>
        <p:spPr/>
        <p:txBody>
          <a:bodyPr>
            <a:normAutofit fontScale="92500" lnSpcReduction="20000"/>
          </a:bodyPr>
          <a:lstStyle/>
          <a:p>
            <a:pPr>
              <a:buFont typeface="Wingdings" pitchFamily="2" charset="2"/>
              <a:buChar char="Ø"/>
            </a:pPr>
            <a:r>
              <a:rPr lang="en-GB" dirty="0" smtClean="0"/>
              <a:t>Pneumonia affects both ventilation and diffusion.</a:t>
            </a:r>
          </a:p>
          <a:p>
            <a:pPr>
              <a:buFont typeface="Wingdings" pitchFamily="2" charset="2"/>
              <a:buChar char="Ø"/>
            </a:pPr>
            <a:r>
              <a:rPr lang="en-GB" dirty="0" smtClean="0"/>
              <a:t>An inflammatory reaction can occur in the alveoli, producing an </a:t>
            </a:r>
            <a:r>
              <a:rPr lang="en-GB" dirty="0" err="1" smtClean="0"/>
              <a:t>an</a:t>
            </a:r>
            <a:r>
              <a:rPr lang="en-GB" dirty="0" smtClean="0"/>
              <a:t> </a:t>
            </a:r>
            <a:r>
              <a:rPr lang="en-GB" dirty="0" err="1" smtClean="0"/>
              <a:t>exudate</a:t>
            </a:r>
            <a:r>
              <a:rPr lang="en-GB" dirty="0" smtClean="0"/>
              <a:t> that interferes with the diffusion of oxygen and carbon dioxide.</a:t>
            </a:r>
          </a:p>
          <a:p>
            <a:pPr>
              <a:buFont typeface="Wingdings" pitchFamily="2" charset="2"/>
              <a:buChar char="Ø"/>
            </a:pPr>
            <a:r>
              <a:rPr lang="en-GB" dirty="0" err="1" smtClean="0"/>
              <a:t>Wbcs</a:t>
            </a:r>
            <a:r>
              <a:rPr lang="en-GB" dirty="0" smtClean="0"/>
              <a:t> ,mostly, </a:t>
            </a:r>
            <a:r>
              <a:rPr lang="en-GB" dirty="0" err="1" smtClean="0"/>
              <a:t>neutrophils</a:t>
            </a:r>
            <a:r>
              <a:rPr lang="en-GB" dirty="0" smtClean="0"/>
              <a:t> ,also migrate into the alveoli and fill the normally air containing spaces. areas of the lung are not </a:t>
            </a:r>
            <a:r>
              <a:rPr lang="en-GB" dirty="0" err="1" smtClean="0"/>
              <a:t>adequently</a:t>
            </a:r>
            <a:r>
              <a:rPr lang="en-GB" dirty="0" smtClean="0"/>
              <a:t> ventilated because of secretion and mucosal</a:t>
            </a:r>
          </a:p>
          <a:p>
            <a:pPr>
              <a:buFont typeface="Wingdings" pitchFamily="2" charset="2"/>
              <a:buChar char="Ø"/>
            </a:pPr>
            <a:r>
              <a:rPr lang="en-GB" dirty="0" smtClean="0"/>
              <a:t>Oedema that causes partial occlusion of the bronchi and alveoli.</a:t>
            </a:r>
          </a:p>
          <a:p>
            <a:pPr>
              <a:buFont typeface="Wingdings" pitchFamily="2" charset="2"/>
              <a:buChar char="Ø"/>
            </a:pPr>
            <a:r>
              <a:rPr lang="en-GB" dirty="0" err="1" smtClean="0"/>
              <a:t>Broncho</a:t>
            </a:r>
            <a:r>
              <a:rPr lang="en-GB" dirty="0" smtClean="0"/>
              <a:t> spasm may occur in pts with </a:t>
            </a:r>
            <a:r>
              <a:rPr lang="en-GB" dirty="0" err="1" smtClean="0"/>
              <a:t>with</a:t>
            </a:r>
            <a:r>
              <a:rPr lang="en-GB" dirty="0" smtClean="0"/>
              <a:t> reactive airways.</a:t>
            </a:r>
          </a:p>
          <a:p>
            <a:endParaRPr lang="en-GB" dirty="0"/>
          </a:p>
        </p:txBody>
      </p:sp>
    </p:spTree>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GB" b="1" i="1" dirty="0" smtClean="0">
                <a:solidFill>
                  <a:srgbClr val="0070C0"/>
                </a:solidFill>
              </a:rPr>
              <a:t>Risk factors</a:t>
            </a:r>
            <a:endParaRPr lang="en-GB" b="1" i="1" dirty="0">
              <a:solidFill>
                <a:srgbClr val="0070C0"/>
              </a:solidFill>
            </a:endParaRPr>
          </a:p>
        </p:txBody>
      </p:sp>
      <p:sp>
        <p:nvSpPr>
          <p:cNvPr id="2" name="Content Placeholder 1"/>
          <p:cNvSpPr>
            <a:spLocks noGrp="1"/>
          </p:cNvSpPr>
          <p:nvPr>
            <p:ph sz="quarter" idx="1"/>
          </p:nvPr>
        </p:nvSpPr>
        <p:spPr/>
        <p:txBody>
          <a:bodyPr/>
          <a:lstStyle/>
          <a:p>
            <a:pPr>
              <a:buFont typeface="Wingdings" pitchFamily="2" charset="2"/>
              <a:buChar char="v"/>
            </a:pPr>
            <a:r>
              <a:rPr lang="en-GB" dirty="0" smtClean="0"/>
              <a:t>It occurs in patients  with </a:t>
            </a:r>
            <a:r>
              <a:rPr lang="en-GB" dirty="0" err="1" smtClean="0"/>
              <a:t>underliyng</a:t>
            </a:r>
            <a:r>
              <a:rPr lang="en-GB" dirty="0" smtClean="0"/>
              <a:t> disorder such as heart failure, diabetes, alcoholism, COPD , and AIDs.</a:t>
            </a:r>
          </a:p>
          <a:p>
            <a:pPr>
              <a:buFont typeface="Wingdings" pitchFamily="2" charset="2"/>
              <a:buChar char="v"/>
            </a:pPr>
            <a:r>
              <a:rPr lang="en-GB" dirty="0" smtClean="0"/>
              <a:t>Pneumonia </a:t>
            </a:r>
            <a:r>
              <a:rPr lang="en-GB" dirty="0" err="1" smtClean="0"/>
              <a:t>occuring</a:t>
            </a:r>
            <a:r>
              <a:rPr lang="en-GB" dirty="0" smtClean="0"/>
              <a:t> in hospitalised patient often involved organism not usually found in CAP, including enteric gram –negative bacilli and S. </a:t>
            </a:r>
            <a:r>
              <a:rPr lang="en-GB" dirty="0" err="1" smtClean="0"/>
              <a:t>Aureus</a:t>
            </a:r>
            <a:r>
              <a:rPr lang="en-GB" dirty="0" smtClean="0"/>
              <a:t>.</a:t>
            </a:r>
          </a:p>
        </p:txBody>
      </p:sp>
    </p:spTree>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GB" b="1" i="1" dirty="0" smtClean="0">
                <a:solidFill>
                  <a:srgbClr val="9C3087"/>
                </a:solidFill>
              </a:rPr>
              <a:t>Clinical manifestation</a:t>
            </a:r>
            <a:endParaRPr lang="en-GB" b="1" i="1" dirty="0">
              <a:solidFill>
                <a:srgbClr val="9C3087"/>
              </a:solidFill>
            </a:endParaRPr>
          </a:p>
        </p:txBody>
      </p:sp>
      <p:sp>
        <p:nvSpPr>
          <p:cNvPr id="2" name="Content Placeholder 1"/>
          <p:cNvSpPr>
            <a:spLocks noGrp="1"/>
          </p:cNvSpPr>
          <p:nvPr>
            <p:ph sz="quarter" idx="1"/>
          </p:nvPr>
        </p:nvSpPr>
        <p:spPr>
          <a:xfrm>
            <a:off x="612648" y="1428736"/>
            <a:ext cx="8153400" cy="5429264"/>
          </a:xfrm>
        </p:spPr>
        <p:txBody>
          <a:bodyPr>
            <a:normAutofit lnSpcReduction="10000"/>
          </a:bodyPr>
          <a:lstStyle/>
          <a:p>
            <a:pPr>
              <a:buNone/>
            </a:pPr>
            <a:r>
              <a:rPr lang="en-GB" dirty="0" smtClean="0"/>
              <a:t>1.Sudden onset chills , rapidly raising fever from 38.5 -40.5 degrees centigrade.</a:t>
            </a:r>
          </a:p>
          <a:p>
            <a:pPr>
              <a:buNone/>
            </a:pPr>
            <a:r>
              <a:rPr lang="en-GB" dirty="0" smtClean="0"/>
              <a:t>2.Pleuritic chest pain that is </a:t>
            </a:r>
            <a:r>
              <a:rPr lang="en-GB" dirty="0" err="1" smtClean="0"/>
              <a:t>aggrevated</a:t>
            </a:r>
            <a:r>
              <a:rPr lang="en-GB" dirty="0" smtClean="0"/>
              <a:t>  by deep breathing and coughing.</a:t>
            </a:r>
          </a:p>
          <a:p>
            <a:pPr>
              <a:buNone/>
            </a:pPr>
            <a:r>
              <a:rPr lang="en-GB" dirty="0" smtClean="0"/>
              <a:t>3.The pts is severely ill  with marked </a:t>
            </a:r>
            <a:r>
              <a:rPr lang="en-GB" dirty="0" err="1" smtClean="0"/>
              <a:t>tachypnea</a:t>
            </a:r>
            <a:r>
              <a:rPr lang="en-GB" dirty="0" smtClean="0"/>
              <a:t> (abnormal frequency of respiration ) accompanied by other signs of respiratory distress.</a:t>
            </a:r>
          </a:p>
          <a:p>
            <a:pPr>
              <a:buNone/>
            </a:pPr>
            <a:r>
              <a:rPr lang="en-GB" dirty="0" smtClean="0"/>
              <a:t>4.The pulse is rapid </a:t>
            </a:r>
          </a:p>
          <a:p>
            <a:pPr>
              <a:buNone/>
            </a:pPr>
            <a:r>
              <a:rPr lang="en-GB" dirty="0" smtClean="0"/>
              <a:t>5.Pt may exhibit </a:t>
            </a:r>
            <a:r>
              <a:rPr lang="en-GB" dirty="0" err="1" smtClean="0"/>
              <a:t>orthopnea</a:t>
            </a:r>
            <a:r>
              <a:rPr lang="en-GB" dirty="0" smtClean="0"/>
              <a:t>(</a:t>
            </a:r>
            <a:r>
              <a:rPr lang="en-GB" dirty="0" err="1" smtClean="0"/>
              <a:t>breathlesness</a:t>
            </a:r>
            <a:r>
              <a:rPr lang="en-GB" dirty="0" smtClean="0"/>
              <a:t> that occurs when somebody lies flat)</a:t>
            </a:r>
          </a:p>
          <a:p>
            <a:pPr>
              <a:buNone/>
            </a:pPr>
            <a:r>
              <a:rPr lang="en-GB" dirty="0" smtClean="0"/>
              <a:t>6.Appetite is poor and the pt is diaphoretic and tires easily.</a:t>
            </a:r>
          </a:p>
          <a:p>
            <a:pPr>
              <a:buNone/>
            </a:pPr>
            <a:endParaRPr lang="en-GB" dirty="0" smtClean="0"/>
          </a:p>
          <a:p>
            <a:endParaRPr lang="en-GB" dirty="0"/>
          </a:p>
        </p:txBody>
      </p:sp>
    </p:spTree>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sz="quarter" idx="1"/>
          </p:nvPr>
        </p:nvSpPr>
        <p:spPr/>
        <p:txBody>
          <a:bodyPr/>
          <a:lstStyle/>
          <a:p>
            <a:pPr>
              <a:buNone/>
            </a:pPr>
            <a:r>
              <a:rPr lang="en-US" dirty="0" smtClean="0"/>
              <a:t>7.The patient may have initial upper respiratory tract symptoms </a:t>
            </a:r>
            <a:r>
              <a:rPr lang="en-US" dirty="0" err="1" smtClean="0"/>
              <a:t>e.g</a:t>
            </a:r>
            <a:r>
              <a:rPr lang="en-US" dirty="0" smtClean="0"/>
              <a:t> nasal congestion and </a:t>
            </a:r>
            <a:r>
              <a:rPr lang="en-US" dirty="0" err="1" smtClean="0"/>
              <a:t>sorethroat</a:t>
            </a:r>
            <a:r>
              <a:rPr lang="en-US" dirty="0" smtClean="0"/>
              <a:t>.</a:t>
            </a:r>
          </a:p>
          <a:p>
            <a:pPr>
              <a:buNone/>
            </a:pPr>
            <a:r>
              <a:rPr lang="en-US" dirty="0" smtClean="0"/>
              <a:t>8.Patient may cough purulent sputum ,</a:t>
            </a:r>
            <a:r>
              <a:rPr lang="en-US" dirty="0" err="1" smtClean="0"/>
              <a:t>rusty,blood-tinged,viscous</a:t>
            </a:r>
            <a:r>
              <a:rPr lang="en-US" dirty="0" smtClean="0"/>
              <a:t> or green </a:t>
            </a:r>
            <a:r>
              <a:rPr lang="en-US" dirty="0" err="1" smtClean="0"/>
              <a:t>epending</a:t>
            </a:r>
            <a:r>
              <a:rPr lang="en-US" dirty="0" smtClean="0"/>
              <a:t> on causative agent.</a:t>
            </a:r>
          </a:p>
          <a:p>
            <a:pPr>
              <a:buNone/>
            </a:pPr>
            <a:r>
              <a:rPr lang="en-US" dirty="0" smtClean="0"/>
              <a:t>9.Bradycardia despite high fever in viral infection  </a:t>
            </a:r>
            <a:endParaRPr lang="en-US" dirty="0"/>
          </a:p>
        </p:txBody>
      </p:sp>
    </p:spTree>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GB" b="1" i="1" dirty="0" smtClean="0">
                <a:solidFill>
                  <a:srgbClr val="46A923"/>
                </a:solidFill>
              </a:rPr>
              <a:t>Assessment and Diagnostic findings</a:t>
            </a:r>
            <a:endParaRPr lang="en-GB" b="1" i="1" dirty="0">
              <a:solidFill>
                <a:srgbClr val="46A923"/>
              </a:solidFill>
            </a:endParaRPr>
          </a:p>
        </p:txBody>
      </p:sp>
      <p:sp>
        <p:nvSpPr>
          <p:cNvPr id="2" name="Content Placeholder 1"/>
          <p:cNvSpPr>
            <a:spLocks noGrp="1"/>
          </p:cNvSpPr>
          <p:nvPr>
            <p:ph sz="quarter" idx="1"/>
          </p:nvPr>
        </p:nvSpPr>
        <p:spPr/>
        <p:txBody>
          <a:bodyPr/>
          <a:lstStyle/>
          <a:p>
            <a:r>
              <a:rPr lang="en-GB" dirty="0" smtClean="0"/>
              <a:t>From history</a:t>
            </a:r>
          </a:p>
          <a:p>
            <a:r>
              <a:rPr lang="en-GB" dirty="0" smtClean="0"/>
              <a:t>Physical examination</a:t>
            </a:r>
          </a:p>
          <a:p>
            <a:r>
              <a:rPr lang="en-GB" dirty="0" smtClean="0"/>
              <a:t>Chest x-ray demonstrates consolidation for the lung involvement and the distribution for its involvement.</a:t>
            </a:r>
          </a:p>
          <a:p>
            <a:r>
              <a:rPr lang="en-GB" dirty="0" smtClean="0"/>
              <a:t>Sputum studies for culture and sensitivity.</a:t>
            </a:r>
          </a:p>
          <a:p>
            <a:r>
              <a:rPr lang="en-GB" dirty="0" smtClean="0"/>
              <a:t>Gram stain is done to identify the causative organism.</a:t>
            </a:r>
          </a:p>
          <a:p>
            <a:endParaRPr lang="en-GB" dirty="0"/>
          </a:p>
        </p:txBody>
      </p:sp>
    </p:spTree>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GB" b="1" i="1" dirty="0" smtClean="0">
                <a:solidFill>
                  <a:srgbClr val="B9133B"/>
                </a:solidFill>
              </a:rPr>
              <a:t>Medical management</a:t>
            </a:r>
            <a:endParaRPr lang="en-GB" b="1" i="1" dirty="0">
              <a:solidFill>
                <a:srgbClr val="B9133B"/>
              </a:solidFill>
            </a:endParaRPr>
          </a:p>
        </p:txBody>
      </p:sp>
      <p:sp>
        <p:nvSpPr>
          <p:cNvPr id="2" name="Content Placeholder 1"/>
          <p:cNvSpPr>
            <a:spLocks noGrp="1"/>
          </p:cNvSpPr>
          <p:nvPr>
            <p:ph sz="quarter" idx="1"/>
          </p:nvPr>
        </p:nvSpPr>
        <p:spPr/>
        <p:txBody>
          <a:bodyPr>
            <a:normAutofit fontScale="92500" lnSpcReduction="10000"/>
          </a:bodyPr>
          <a:lstStyle/>
          <a:p>
            <a:pPr>
              <a:buFont typeface="Wingdings" pitchFamily="2" charset="2"/>
              <a:buChar char="ü"/>
            </a:pPr>
            <a:r>
              <a:rPr lang="en-GB" dirty="0" smtClean="0"/>
              <a:t>Antibiotics are prescribed based on Gram-stain </a:t>
            </a:r>
            <a:r>
              <a:rPr lang="en-GB" dirty="0" err="1" smtClean="0"/>
              <a:t>results,conbination</a:t>
            </a:r>
            <a:r>
              <a:rPr lang="en-GB" dirty="0" smtClean="0"/>
              <a:t> therapy may be used.</a:t>
            </a:r>
          </a:p>
          <a:p>
            <a:pPr>
              <a:buFont typeface="Wingdings" pitchFamily="2" charset="2"/>
              <a:buChar char="ü"/>
            </a:pPr>
            <a:r>
              <a:rPr lang="en-GB" dirty="0" smtClean="0"/>
              <a:t>Supportive therapy including </a:t>
            </a:r>
            <a:r>
              <a:rPr lang="en-GB" dirty="0" err="1" smtClean="0"/>
              <a:t>hydration,antipyretics,antihistamines,and</a:t>
            </a:r>
            <a:r>
              <a:rPr lang="en-GB" dirty="0" smtClean="0"/>
              <a:t> nasal decongestants</a:t>
            </a:r>
          </a:p>
          <a:p>
            <a:pPr>
              <a:buFont typeface="Wingdings" pitchFamily="2" charset="2"/>
              <a:buChar char="ü"/>
            </a:pPr>
            <a:r>
              <a:rPr lang="en-GB" dirty="0" smtClean="0"/>
              <a:t>Antiviral therapy may be beneficial if the cause is viral</a:t>
            </a:r>
          </a:p>
          <a:p>
            <a:pPr>
              <a:buFont typeface="Wingdings" pitchFamily="2" charset="2"/>
              <a:buChar char="ü"/>
            </a:pPr>
            <a:r>
              <a:rPr lang="en-GB" dirty="0" smtClean="0"/>
              <a:t>Oxygen therapy by </a:t>
            </a:r>
            <a:r>
              <a:rPr lang="en-GB" dirty="0" err="1" smtClean="0"/>
              <a:t>endotracheal</a:t>
            </a:r>
            <a:r>
              <a:rPr lang="en-GB" dirty="0" smtClean="0"/>
              <a:t> </a:t>
            </a:r>
            <a:r>
              <a:rPr lang="en-GB" dirty="0" err="1" smtClean="0"/>
              <a:t>tube,mechanical</a:t>
            </a:r>
            <a:r>
              <a:rPr lang="en-GB" dirty="0" smtClean="0"/>
              <a:t> ventilation</a:t>
            </a:r>
          </a:p>
          <a:p>
            <a:pPr>
              <a:buFont typeface="Wingdings" pitchFamily="2" charset="2"/>
              <a:buChar char="ü"/>
            </a:pPr>
            <a:r>
              <a:rPr lang="en-GB" dirty="0" smtClean="0"/>
              <a:t>Pneumococcal vaccination for high risk community acquired pneumonia.</a:t>
            </a:r>
          </a:p>
        </p:txBody>
      </p:sp>
    </p:spTree>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en-GB" b="1" i="1" dirty="0" smtClean="0">
                <a:solidFill>
                  <a:schemeClr val="accent5">
                    <a:lumMod val="75000"/>
                  </a:schemeClr>
                </a:solidFill>
              </a:rPr>
              <a:t>Nursing management of pneumonia using nursing process </a:t>
            </a:r>
            <a:endParaRPr lang="en-GB" b="1" i="1" dirty="0">
              <a:solidFill>
                <a:schemeClr val="accent5">
                  <a:lumMod val="75000"/>
                </a:schemeClr>
              </a:solidFill>
            </a:endParaRPr>
          </a:p>
        </p:txBody>
      </p:sp>
      <p:sp>
        <p:nvSpPr>
          <p:cNvPr id="2" name="Content Placeholder 1"/>
          <p:cNvSpPr>
            <a:spLocks noGrp="1"/>
          </p:cNvSpPr>
          <p:nvPr>
            <p:ph sz="quarter" idx="1"/>
          </p:nvPr>
        </p:nvSpPr>
        <p:spPr/>
        <p:txBody>
          <a:bodyPr>
            <a:normAutofit lnSpcReduction="10000"/>
          </a:bodyPr>
          <a:lstStyle/>
          <a:p>
            <a:pPr>
              <a:buNone/>
            </a:pPr>
            <a:r>
              <a:rPr lang="en-GB" b="1" i="1" dirty="0" smtClean="0">
                <a:solidFill>
                  <a:srgbClr val="CC0099"/>
                </a:solidFill>
              </a:rPr>
              <a:t>1.NURSING ASSESSMENT</a:t>
            </a:r>
            <a:endParaRPr lang="en-US" b="1" i="1" dirty="0" smtClean="0">
              <a:solidFill>
                <a:srgbClr val="CC0099"/>
              </a:solidFill>
            </a:endParaRPr>
          </a:p>
          <a:p>
            <a:r>
              <a:rPr lang="en-US" dirty="0" smtClean="0"/>
              <a:t>Fever, chills, or night sweats in a patient who also has respiratory symptoms should alert the nurse to the possibility of bacterial pneumonia.</a:t>
            </a:r>
          </a:p>
          <a:p>
            <a:r>
              <a:rPr lang="en-US" dirty="0" smtClean="0"/>
              <a:t>. The nurse monitors the patient for the following: changes in temperature and pulse; amount, odor, and color of secretions;</a:t>
            </a:r>
          </a:p>
          <a:p>
            <a:r>
              <a:rPr lang="en-US" dirty="0" smtClean="0"/>
              <a:t> frequency and severity of cough; degree of </a:t>
            </a:r>
            <a:r>
              <a:rPr lang="en-US" dirty="0" err="1" smtClean="0"/>
              <a:t>tachypnea</a:t>
            </a:r>
            <a:r>
              <a:rPr lang="en-US" dirty="0" smtClean="0"/>
              <a:t> or shortness of breath;</a:t>
            </a:r>
          </a:p>
          <a:p>
            <a:r>
              <a:rPr lang="en-US" dirty="0" smtClean="0"/>
              <a:t>Inspect and </a:t>
            </a:r>
            <a:r>
              <a:rPr lang="en-US" dirty="0" err="1" smtClean="0"/>
              <a:t>auscultate</a:t>
            </a:r>
            <a:r>
              <a:rPr lang="en-US" dirty="0" smtClean="0"/>
              <a:t> the chest</a:t>
            </a:r>
          </a:p>
          <a:p>
            <a:endParaRPr lang="en-US" dirty="0" smtClean="0"/>
          </a:p>
        </p:txBody>
      </p:sp>
    </p:spTree>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GB" b="1" i="1" dirty="0" smtClean="0">
                <a:solidFill>
                  <a:srgbClr val="A42889"/>
                </a:solidFill>
              </a:rPr>
              <a:t>2.Nursing Diagnosis</a:t>
            </a:r>
            <a:endParaRPr lang="en-GB" b="1" i="1" dirty="0">
              <a:solidFill>
                <a:srgbClr val="A42889"/>
              </a:solidFill>
            </a:endParaRPr>
          </a:p>
        </p:txBody>
      </p:sp>
      <p:sp>
        <p:nvSpPr>
          <p:cNvPr id="2" name="Content Placeholder 1"/>
          <p:cNvSpPr>
            <a:spLocks noGrp="1"/>
          </p:cNvSpPr>
          <p:nvPr>
            <p:ph sz="quarter" idx="1"/>
          </p:nvPr>
        </p:nvSpPr>
        <p:spPr>
          <a:xfrm>
            <a:off x="0" y="1428736"/>
            <a:ext cx="9144000" cy="5429264"/>
          </a:xfrm>
        </p:spPr>
        <p:txBody>
          <a:bodyPr>
            <a:normAutofit fontScale="92500" lnSpcReduction="10000"/>
          </a:bodyPr>
          <a:lstStyle/>
          <a:p>
            <a:r>
              <a:rPr lang="en-US" dirty="0" smtClean="0"/>
              <a:t>Based on the assessment data, the major nursing diagnoses may include the following:</a:t>
            </a:r>
          </a:p>
          <a:p>
            <a:pPr>
              <a:buNone/>
            </a:pPr>
            <a:r>
              <a:rPr lang="en-US" dirty="0" smtClean="0"/>
              <a:t>1. Ineffective airway clearance related to copious </a:t>
            </a:r>
            <a:r>
              <a:rPr lang="en-US" dirty="0" err="1" smtClean="0"/>
              <a:t>tracheobronchial</a:t>
            </a:r>
            <a:r>
              <a:rPr lang="en-US" dirty="0" smtClean="0"/>
              <a:t> secretions</a:t>
            </a:r>
          </a:p>
          <a:p>
            <a:pPr>
              <a:buNone/>
            </a:pPr>
            <a:r>
              <a:rPr lang="en-US" dirty="0" smtClean="0"/>
              <a:t>2.Activity intolerance related to impaired respiratory</a:t>
            </a:r>
          </a:p>
          <a:p>
            <a:pPr>
              <a:buNone/>
            </a:pPr>
            <a:r>
              <a:rPr lang="en-US" dirty="0" smtClean="0"/>
              <a:t>function</a:t>
            </a:r>
          </a:p>
          <a:p>
            <a:pPr>
              <a:buNone/>
            </a:pPr>
            <a:r>
              <a:rPr lang="en-US" dirty="0" smtClean="0"/>
              <a:t>3. Risk for deficient fluid volume related to fever and a</a:t>
            </a:r>
          </a:p>
          <a:p>
            <a:pPr>
              <a:buNone/>
            </a:pPr>
            <a:r>
              <a:rPr lang="en-US" dirty="0" smtClean="0"/>
              <a:t>rapid respiratory rate</a:t>
            </a:r>
          </a:p>
          <a:p>
            <a:pPr>
              <a:buNone/>
            </a:pPr>
            <a:r>
              <a:rPr lang="en-US" dirty="0" smtClean="0"/>
              <a:t>5. Imbalanced nutrition: less than body requirements related to </a:t>
            </a:r>
            <a:r>
              <a:rPr lang="en-US" dirty="0" err="1" smtClean="0"/>
              <a:t>fatique</a:t>
            </a:r>
            <a:r>
              <a:rPr lang="en-US" dirty="0" smtClean="0"/>
              <a:t> and loss of appetite</a:t>
            </a:r>
          </a:p>
          <a:p>
            <a:pPr>
              <a:buNone/>
            </a:pPr>
            <a:r>
              <a:rPr lang="en-US" dirty="0" smtClean="0"/>
              <a:t>6. Deficient knowledge about the treatment regimen</a:t>
            </a:r>
          </a:p>
          <a:p>
            <a:pPr>
              <a:buNone/>
            </a:pPr>
            <a:r>
              <a:rPr lang="en-US" dirty="0" smtClean="0"/>
              <a:t>and preventive health measures</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2648" y="642918"/>
            <a:ext cx="8153400" cy="576282"/>
          </a:xfrm>
        </p:spPr>
        <p:txBody>
          <a:bodyPr>
            <a:normAutofit fontScale="90000"/>
          </a:bodyPr>
          <a:lstStyle/>
          <a:p>
            <a:pPr algn="ctr"/>
            <a:r>
              <a:rPr lang="en-US" b="1" dirty="0" smtClean="0">
                <a:solidFill>
                  <a:schemeClr val="tx1"/>
                </a:solidFill>
              </a:rPr>
              <a:t>HEADINGS</a:t>
            </a:r>
            <a:r>
              <a:rPr lang="en-US" dirty="0" smtClean="0"/>
              <a:t/>
            </a:r>
            <a:br>
              <a:rPr lang="en-US" dirty="0" smtClean="0"/>
            </a:br>
            <a:endParaRPr lang="en-US" dirty="0"/>
          </a:p>
        </p:txBody>
      </p:sp>
      <p:sp>
        <p:nvSpPr>
          <p:cNvPr id="3" name="Content Placeholder 2"/>
          <p:cNvSpPr>
            <a:spLocks noGrp="1"/>
          </p:cNvSpPr>
          <p:nvPr>
            <p:ph sz="quarter" idx="1"/>
          </p:nvPr>
        </p:nvSpPr>
        <p:spPr/>
        <p:txBody>
          <a:bodyPr>
            <a:normAutofit fontScale="92500" lnSpcReduction="10000"/>
          </a:bodyPr>
          <a:lstStyle/>
          <a:p>
            <a:pPr lvl="0"/>
            <a:r>
              <a:rPr lang="en-US" sz="3200" dirty="0" smtClean="0"/>
              <a:t>Definition </a:t>
            </a:r>
          </a:p>
          <a:p>
            <a:pPr lvl="0"/>
            <a:r>
              <a:rPr lang="en-US" sz="3200" dirty="0" smtClean="0"/>
              <a:t>Etiology/Causes and predisposing factors</a:t>
            </a:r>
          </a:p>
          <a:p>
            <a:pPr lvl="0"/>
            <a:r>
              <a:rPr lang="en-US" sz="3200" dirty="0" smtClean="0"/>
              <a:t>Incidence; occupation, age, </a:t>
            </a:r>
            <a:r>
              <a:rPr lang="en-US" sz="3200" dirty="0" err="1" smtClean="0"/>
              <a:t>behavioural</a:t>
            </a:r>
            <a:r>
              <a:rPr lang="en-US" sz="3200" dirty="0" smtClean="0"/>
              <a:t>, geographical region,</a:t>
            </a:r>
          </a:p>
          <a:p>
            <a:pPr lvl="0"/>
            <a:r>
              <a:rPr lang="en-US" sz="3200" dirty="0" err="1" smtClean="0"/>
              <a:t>Pathophysiology</a:t>
            </a:r>
            <a:endParaRPr lang="en-US" sz="3200" dirty="0" smtClean="0"/>
          </a:p>
          <a:p>
            <a:pPr lvl="0"/>
            <a:r>
              <a:rPr lang="en-US" sz="3200" dirty="0" smtClean="0"/>
              <a:t>Clinical features/manifestation</a:t>
            </a:r>
          </a:p>
          <a:p>
            <a:pPr lvl="0"/>
            <a:r>
              <a:rPr lang="en-US" sz="3200" dirty="0" smtClean="0"/>
              <a:t>Management: medical, nursing and supportive</a:t>
            </a:r>
          </a:p>
          <a:p>
            <a:pPr lvl="0"/>
            <a:r>
              <a:rPr lang="en-US" sz="3200" dirty="0" smtClean="0"/>
              <a:t>Prevention</a:t>
            </a:r>
          </a:p>
          <a:p>
            <a:pPr lvl="0"/>
            <a:r>
              <a:rPr lang="en-US" sz="3200" dirty="0" smtClean="0"/>
              <a:t>Complications</a:t>
            </a:r>
          </a:p>
          <a:p>
            <a:endParaRPr lang="en-US" dirty="0"/>
          </a:p>
        </p:txBody>
      </p:sp>
    </p:spTree>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sz="quarter" idx="1"/>
          </p:nvPr>
        </p:nvSpPr>
        <p:spPr/>
        <p:txBody>
          <a:bodyPr>
            <a:normAutofit/>
          </a:bodyPr>
          <a:lstStyle/>
          <a:p>
            <a:pPr>
              <a:buNone/>
            </a:pPr>
            <a:r>
              <a:rPr lang="en-US" sz="3500" i="1" dirty="0" smtClean="0">
                <a:solidFill>
                  <a:srgbClr val="9C3087"/>
                </a:solidFill>
              </a:rPr>
              <a:t>Planning and Goals</a:t>
            </a:r>
          </a:p>
          <a:p>
            <a:pPr>
              <a:buNone/>
            </a:pPr>
            <a:r>
              <a:rPr lang="en-US" dirty="0" smtClean="0"/>
              <a:t>The major goals may include</a:t>
            </a:r>
          </a:p>
          <a:p>
            <a:pPr>
              <a:buNone/>
            </a:pPr>
            <a:r>
              <a:rPr lang="en-US" dirty="0" smtClean="0"/>
              <a:t>1. improved airway patency, rest to conserve energy, maintenance of proper fluid volume,</a:t>
            </a:r>
          </a:p>
          <a:p>
            <a:pPr>
              <a:buNone/>
            </a:pPr>
            <a:r>
              <a:rPr lang="en-US" dirty="0" smtClean="0"/>
              <a:t>2.maintenance of adequate nutrition, </a:t>
            </a:r>
          </a:p>
          <a:p>
            <a:pPr>
              <a:buNone/>
            </a:pPr>
            <a:r>
              <a:rPr lang="en-US" dirty="0" smtClean="0"/>
              <a:t>3.an understanding of the treatment protocol and preventive measures, and </a:t>
            </a:r>
          </a:p>
          <a:p>
            <a:pPr>
              <a:buNone/>
            </a:pPr>
            <a:r>
              <a:rPr lang="en-US" smtClean="0"/>
              <a:t>4.Absence of </a:t>
            </a:r>
            <a:r>
              <a:rPr lang="en-US" dirty="0" smtClean="0"/>
              <a:t>complications</a:t>
            </a:r>
            <a:endParaRPr lang="en-US" dirty="0"/>
          </a:p>
        </p:txBody>
      </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GB" b="1" i="1" dirty="0" smtClean="0">
                <a:solidFill>
                  <a:srgbClr val="C00000"/>
                </a:solidFill>
              </a:rPr>
              <a:t>intervention</a:t>
            </a:r>
            <a:endParaRPr lang="en-GB" b="1" i="1" dirty="0">
              <a:solidFill>
                <a:srgbClr val="C00000"/>
              </a:solidFill>
            </a:endParaRPr>
          </a:p>
        </p:txBody>
      </p:sp>
      <p:sp>
        <p:nvSpPr>
          <p:cNvPr id="2" name="Content Placeholder 1"/>
          <p:cNvSpPr>
            <a:spLocks noGrp="1"/>
          </p:cNvSpPr>
          <p:nvPr>
            <p:ph sz="quarter" idx="1"/>
          </p:nvPr>
        </p:nvSpPr>
        <p:spPr/>
        <p:txBody>
          <a:bodyPr/>
          <a:lstStyle/>
          <a:p>
            <a:pPr>
              <a:buNone/>
            </a:pPr>
            <a:r>
              <a:rPr lang="en-GB" b="1" i="1" dirty="0" smtClean="0">
                <a:solidFill>
                  <a:srgbClr val="6600CC"/>
                </a:solidFill>
              </a:rPr>
              <a:t>1.Improving airway patency</a:t>
            </a:r>
            <a:endParaRPr lang="en-GB" dirty="0" smtClean="0"/>
          </a:p>
          <a:p>
            <a:r>
              <a:rPr lang="en-GB" dirty="0" smtClean="0"/>
              <a:t>High fluid intake to thin secretion and enabling to be expectorated.</a:t>
            </a:r>
          </a:p>
          <a:p>
            <a:r>
              <a:rPr lang="en-GB" dirty="0" smtClean="0"/>
              <a:t>Change pts position frequently to assist mobilise the secretion.</a:t>
            </a:r>
          </a:p>
          <a:p>
            <a:r>
              <a:rPr lang="en-GB" dirty="0" smtClean="0"/>
              <a:t>Administer nebuliser therapy.</a:t>
            </a:r>
          </a:p>
          <a:p>
            <a:r>
              <a:rPr lang="en-GB" dirty="0" smtClean="0"/>
              <a:t>Proper cough technique to support effective cough.</a:t>
            </a:r>
          </a:p>
          <a:p>
            <a:r>
              <a:rPr lang="en-GB" dirty="0" smtClean="0"/>
              <a:t>Suctioning using sterile technique.</a:t>
            </a:r>
            <a:endParaRPr lang="en-GB" dirty="0"/>
          </a:p>
        </p:txBody>
      </p:sp>
    </p:spTree>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GB" dirty="0" smtClean="0"/>
              <a:t>ct</a:t>
            </a:r>
            <a:endParaRPr lang="en-GB" dirty="0"/>
          </a:p>
        </p:txBody>
      </p:sp>
      <p:sp>
        <p:nvSpPr>
          <p:cNvPr id="2" name="Content Placeholder 1"/>
          <p:cNvSpPr>
            <a:spLocks noGrp="1"/>
          </p:cNvSpPr>
          <p:nvPr>
            <p:ph sz="quarter" idx="1"/>
          </p:nvPr>
        </p:nvSpPr>
        <p:spPr>
          <a:xfrm>
            <a:off x="0" y="1357298"/>
            <a:ext cx="9144000" cy="5500702"/>
          </a:xfrm>
        </p:spPr>
        <p:txBody>
          <a:bodyPr>
            <a:normAutofit/>
          </a:bodyPr>
          <a:lstStyle/>
          <a:p>
            <a:pPr>
              <a:buNone/>
            </a:pPr>
            <a:r>
              <a:rPr lang="en-US" sz="3100" b="1" i="1" dirty="0" smtClean="0">
                <a:solidFill>
                  <a:srgbClr val="CC0099"/>
                </a:solidFill>
              </a:rPr>
              <a:t>2.Promoting Rest and Conserving Energy</a:t>
            </a:r>
          </a:p>
          <a:p>
            <a:pPr>
              <a:buFont typeface="Wingdings" pitchFamily="2" charset="2"/>
              <a:buChar char="ü"/>
            </a:pPr>
            <a:r>
              <a:rPr lang="en-US" dirty="0" smtClean="0"/>
              <a:t>The nurse encourages the debilitated patient to rest and</a:t>
            </a:r>
          </a:p>
          <a:p>
            <a:pPr>
              <a:buNone/>
            </a:pPr>
            <a:r>
              <a:rPr lang="en-US" dirty="0" smtClean="0"/>
              <a:t>avoid overexertion </a:t>
            </a:r>
          </a:p>
          <a:p>
            <a:pPr>
              <a:buFont typeface="Wingdings" pitchFamily="2" charset="2"/>
              <a:buChar char="ü"/>
            </a:pPr>
            <a:r>
              <a:rPr lang="en-US" dirty="0" smtClean="0"/>
              <a:t>The patient should assume a comfortable position to promote rest and breathing (</a:t>
            </a:r>
            <a:r>
              <a:rPr lang="en-US" dirty="0" err="1" smtClean="0"/>
              <a:t>eg</a:t>
            </a:r>
            <a:r>
              <a:rPr lang="en-US" dirty="0" smtClean="0"/>
              <a:t>, semi-Fowler’s position) and</a:t>
            </a:r>
          </a:p>
          <a:p>
            <a:pPr>
              <a:buNone/>
            </a:pPr>
            <a:r>
              <a:rPr lang="en-US" dirty="0" smtClean="0"/>
              <a:t>should change positions frequently to enhance secretion clearance and pulmonary ventilation and perfusion. </a:t>
            </a:r>
          </a:p>
          <a:p>
            <a:pPr>
              <a:buFont typeface="Wingdings" pitchFamily="2" charset="2"/>
              <a:buChar char="ü"/>
            </a:pPr>
            <a:r>
              <a:rPr lang="en-US" dirty="0" smtClean="0"/>
              <a:t>It is important to instruct outpatients not to overexert themselves and to engage in only moderate activity during the initial phases of treatment.</a:t>
            </a:r>
            <a:endParaRPr lang="en-GB" dirty="0" smtClean="0"/>
          </a:p>
        </p:txBody>
      </p:sp>
    </p:spTree>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sz="quarter" idx="1"/>
          </p:nvPr>
        </p:nvSpPr>
        <p:spPr>
          <a:xfrm>
            <a:off x="612648" y="1600200"/>
            <a:ext cx="8153400" cy="5257800"/>
          </a:xfrm>
        </p:spPr>
        <p:txBody>
          <a:bodyPr>
            <a:normAutofit/>
          </a:bodyPr>
          <a:lstStyle/>
          <a:p>
            <a:pPr>
              <a:buNone/>
            </a:pPr>
            <a:r>
              <a:rPr lang="en-US" sz="3600" b="1" i="1" dirty="0" smtClean="0">
                <a:solidFill>
                  <a:srgbClr val="9C3087"/>
                </a:solidFill>
              </a:rPr>
              <a:t>3.Promoting fluid intake</a:t>
            </a:r>
          </a:p>
          <a:p>
            <a:pPr>
              <a:buFont typeface="Wingdings" pitchFamily="2" charset="2"/>
              <a:buChar char="ü"/>
            </a:pPr>
            <a:r>
              <a:rPr lang="en-US" dirty="0" smtClean="0"/>
              <a:t>  it is important to encourage increased fluid intake (at least 2 L/day), unless contraindicated.</a:t>
            </a:r>
          </a:p>
          <a:p>
            <a:pPr>
              <a:buFont typeface="Wingdings" pitchFamily="2" charset="2"/>
              <a:buChar char="ü"/>
            </a:pPr>
            <a:r>
              <a:rPr lang="en-US" dirty="0" smtClean="0"/>
              <a:t>Note that hydration must be achieved more slowly and with careful monitoring in patients with preexisting conditions such as heart failure.</a:t>
            </a:r>
            <a:endParaRPr lang="en-US" dirty="0"/>
          </a:p>
        </p:txBody>
      </p:sp>
    </p:spTree>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GB" dirty="0" smtClean="0"/>
              <a:t>ct</a:t>
            </a:r>
            <a:endParaRPr lang="en-GB" dirty="0"/>
          </a:p>
        </p:txBody>
      </p:sp>
      <p:sp>
        <p:nvSpPr>
          <p:cNvPr id="2" name="Content Placeholder 1"/>
          <p:cNvSpPr>
            <a:spLocks noGrp="1"/>
          </p:cNvSpPr>
          <p:nvPr>
            <p:ph sz="quarter" idx="1"/>
          </p:nvPr>
        </p:nvSpPr>
        <p:spPr/>
        <p:txBody>
          <a:bodyPr>
            <a:normAutofit lnSpcReduction="10000"/>
          </a:bodyPr>
          <a:lstStyle/>
          <a:p>
            <a:pPr>
              <a:buNone/>
            </a:pPr>
            <a:r>
              <a:rPr lang="en-GB" sz="3200" b="1" i="1" dirty="0" smtClean="0">
                <a:solidFill>
                  <a:srgbClr val="7030A0"/>
                </a:solidFill>
              </a:rPr>
              <a:t>4.Mantaining nutrition</a:t>
            </a:r>
          </a:p>
          <a:p>
            <a:pPr>
              <a:buFont typeface="Wingdings" pitchFamily="2" charset="2"/>
              <a:buChar char="ü"/>
            </a:pPr>
            <a:r>
              <a:rPr lang="en-GB" dirty="0" smtClean="0"/>
              <a:t>promoting adequate nutrition and hydration.</a:t>
            </a:r>
          </a:p>
          <a:p>
            <a:pPr>
              <a:buFont typeface="Wingdings" pitchFamily="2" charset="2"/>
              <a:buChar char="ü"/>
            </a:pPr>
            <a:r>
              <a:rPr lang="en-GB" dirty="0" smtClean="0"/>
              <a:t>monitor total daily intake.</a:t>
            </a:r>
          </a:p>
          <a:p>
            <a:pPr>
              <a:buFont typeface="Wingdings" pitchFamily="2" charset="2"/>
              <a:buChar char="ü"/>
            </a:pPr>
            <a:r>
              <a:rPr lang="en-GB" dirty="0" smtClean="0"/>
              <a:t>Encourage oral fluid intake</a:t>
            </a:r>
          </a:p>
          <a:p>
            <a:pPr>
              <a:buFont typeface="Wingdings" pitchFamily="2" charset="2"/>
              <a:buChar char="ü"/>
            </a:pPr>
            <a:r>
              <a:rPr lang="en-GB" dirty="0" smtClean="0"/>
              <a:t> Provide meals that are appealing and appetising to pts.</a:t>
            </a:r>
          </a:p>
          <a:p>
            <a:pPr>
              <a:buFont typeface="Wingdings" pitchFamily="2" charset="2"/>
              <a:buChar char="ü"/>
            </a:pPr>
            <a:r>
              <a:rPr lang="en-GB" dirty="0" smtClean="0"/>
              <a:t>Offer small frequent meals or feeds.</a:t>
            </a:r>
          </a:p>
          <a:p>
            <a:pPr>
              <a:buFont typeface="Wingdings" pitchFamily="2" charset="2"/>
              <a:buChar char="ü"/>
            </a:pPr>
            <a:r>
              <a:rPr lang="en-GB" dirty="0" smtClean="0"/>
              <a:t>Give oral care before and after meals.</a:t>
            </a:r>
          </a:p>
          <a:p>
            <a:pPr>
              <a:buFont typeface="Wingdings" pitchFamily="2" charset="2"/>
              <a:buChar char="ü"/>
            </a:pPr>
            <a:r>
              <a:rPr lang="en-GB" dirty="0" smtClean="0"/>
              <a:t>Give high carbohydrate and protein food.</a:t>
            </a:r>
          </a:p>
          <a:p>
            <a:pPr>
              <a:buFont typeface="Wingdings" pitchFamily="2" charset="2"/>
              <a:buChar char="ü"/>
            </a:pPr>
            <a:endParaRPr lang="en-GB" dirty="0" smtClean="0"/>
          </a:p>
        </p:txBody>
      </p:sp>
    </p:spTree>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GB" dirty="0" smtClean="0"/>
              <a:t>ct</a:t>
            </a:r>
            <a:endParaRPr lang="en-GB" dirty="0"/>
          </a:p>
        </p:txBody>
      </p:sp>
      <p:sp>
        <p:nvSpPr>
          <p:cNvPr id="2" name="Content Placeholder 1"/>
          <p:cNvSpPr>
            <a:spLocks noGrp="1"/>
          </p:cNvSpPr>
          <p:nvPr>
            <p:ph sz="quarter" idx="1"/>
          </p:nvPr>
        </p:nvSpPr>
        <p:spPr>
          <a:xfrm>
            <a:off x="214282" y="1357298"/>
            <a:ext cx="8929718" cy="5500702"/>
          </a:xfrm>
        </p:spPr>
        <p:txBody>
          <a:bodyPr>
            <a:normAutofit fontScale="92500" lnSpcReduction="10000"/>
          </a:bodyPr>
          <a:lstStyle/>
          <a:p>
            <a:pPr>
              <a:buNone/>
            </a:pPr>
            <a:r>
              <a:rPr lang="en-GB" sz="4500" dirty="0" smtClean="0"/>
              <a:t> </a:t>
            </a:r>
            <a:r>
              <a:rPr lang="en-GB" sz="3300" dirty="0" smtClean="0">
                <a:solidFill>
                  <a:srgbClr val="A42889"/>
                </a:solidFill>
              </a:rPr>
              <a:t>5.</a:t>
            </a:r>
            <a:r>
              <a:rPr lang="en-US" sz="3300" b="1" i="1" dirty="0" smtClean="0">
                <a:solidFill>
                  <a:srgbClr val="A42889"/>
                </a:solidFill>
              </a:rPr>
              <a:t>Promoting Patients’ Knowledge</a:t>
            </a:r>
          </a:p>
          <a:p>
            <a:pPr>
              <a:buFont typeface="Wingdings" pitchFamily="2" charset="2"/>
              <a:buChar char="ü"/>
            </a:pPr>
            <a:r>
              <a:rPr lang="en-US" dirty="0" smtClean="0"/>
              <a:t>The patient and family are instructed about the cause of pneumonia, management of symptoms, signs and symptoms that should be reported to the physician or nurse, and the need for follow-up. </a:t>
            </a:r>
          </a:p>
          <a:p>
            <a:pPr>
              <a:buFont typeface="Wingdings" pitchFamily="2" charset="2"/>
              <a:buChar char="ü"/>
            </a:pPr>
            <a:r>
              <a:rPr lang="en-US" dirty="0" smtClean="0"/>
              <a:t>The patient also needs information about factors (both patient risk factors and external factors) that may have contributed to development of pneumonia</a:t>
            </a:r>
          </a:p>
          <a:p>
            <a:pPr>
              <a:buNone/>
            </a:pPr>
            <a:r>
              <a:rPr lang="en-US" dirty="0" smtClean="0"/>
              <a:t>and strategies to promote recovery and prevent recurrence.</a:t>
            </a:r>
          </a:p>
          <a:p>
            <a:pPr>
              <a:buFont typeface="Wingdings" pitchFamily="2" charset="2"/>
              <a:buChar char="ü"/>
            </a:pPr>
            <a:r>
              <a:rPr lang="en-US" dirty="0" smtClean="0"/>
              <a:t>If the patient is hospitalized, he or she is instructed about the purpose and importance of management strategies that have been implemented and about the importance of adhering to them during and after the hospital stay</a:t>
            </a:r>
          </a:p>
        </p:txBody>
      </p:sp>
    </p:spTree>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GB" dirty="0" smtClean="0"/>
              <a:t>complications</a:t>
            </a:r>
            <a:endParaRPr lang="en-GB" dirty="0"/>
          </a:p>
        </p:txBody>
      </p:sp>
      <p:sp>
        <p:nvSpPr>
          <p:cNvPr id="2" name="Content Placeholder 1"/>
          <p:cNvSpPr>
            <a:spLocks noGrp="1"/>
          </p:cNvSpPr>
          <p:nvPr>
            <p:ph sz="quarter" idx="1"/>
          </p:nvPr>
        </p:nvSpPr>
        <p:spPr/>
        <p:txBody>
          <a:bodyPr>
            <a:normAutofit lnSpcReduction="10000"/>
          </a:bodyPr>
          <a:lstStyle/>
          <a:p>
            <a:r>
              <a:rPr lang="en-GB" dirty="0" smtClean="0"/>
              <a:t>Delayed resolution.</a:t>
            </a:r>
          </a:p>
          <a:p>
            <a:r>
              <a:rPr lang="en-GB" dirty="0" smtClean="0"/>
              <a:t>Lung abscess.</a:t>
            </a:r>
          </a:p>
          <a:p>
            <a:r>
              <a:rPr lang="en-GB" dirty="0" smtClean="0"/>
              <a:t>Pleural effusion</a:t>
            </a:r>
          </a:p>
          <a:p>
            <a:r>
              <a:rPr lang="en-GB" dirty="0" err="1" smtClean="0"/>
              <a:t>Empysema.presence</a:t>
            </a:r>
            <a:r>
              <a:rPr lang="en-GB" dirty="0" smtClean="0"/>
              <a:t> of air in the pleural space</a:t>
            </a:r>
          </a:p>
          <a:p>
            <a:r>
              <a:rPr lang="en-GB" dirty="0" err="1" smtClean="0"/>
              <a:t>Pericarditis</a:t>
            </a:r>
            <a:r>
              <a:rPr lang="en-GB" dirty="0" smtClean="0"/>
              <a:t>.</a:t>
            </a:r>
          </a:p>
          <a:p>
            <a:r>
              <a:rPr lang="en-GB" dirty="0" smtClean="0"/>
              <a:t>Meningitis</a:t>
            </a:r>
          </a:p>
          <a:p>
            <a:r>
              <a:rPr lang="en-GB" dirty="0" err="1" smtClean="0"/>
              <a:t>Atelectasis</a:t>
            </a:r>
            <a:endParaRPr lang="en-GB" dirty="0" smtClean="0"/>
          </a:p>
          <a:p>
            <a:r>
              <a:rPr lang="en-GB" dirty="0" smtClean="0"/>
              <a:t>Relapse.</a:t>
            </a:r>
          </a:p>
          <a:p>
            <a:r>
              <a:rPr lang="en-GB" dirty="0" smtClean="0"/>
              <a:t>confusion</a:t>
            </a:r>
          </a:p>
          <a:p>
            <a:endParaRPr lang="en-GB" dirty="0" smtClean="0"/>
          </a:p>
          <a:p>
            <a:endParaRPr lang="en-GB" dirty="0"/>
          </a:p>
        </p:txBody>
      </p:sp>
    </p:spTree>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GB" dirty="0" smtClean="0"/>
              <a:t>LUNG ABSCESS</a:t>
            </a:r>
            <a:endParaRPr lang="en-GB" dirty="0"/>
          </a:p>
        </p:txBody>
      </p:sp>
      <p:sp>
        <p:nvSpPr>
          <p:cNvPr id="2" name="Content Placeholder 1"/>
          <p:cNvSpPr>
            <a:spLocks noGrp="1"/>
          </p:cNvSpPr>
          <p:nvPr>
            <p:ph sz="quarter" idx="1"/>
          </p:nvPr>
        </p:nvSpPr>
        <p:spPr/>
        <p:txBody>
          <a:bodyPr/>
          <a:lstStyle/>
          <a:p>
            <a:r>
              <a:rPr lang="en-GB" dirty="0" smtClean="0"/>
              <a:t>Since lung abscesses involves several organisms two or more antibiotics may be ordered concurrently,</a:t>
            </a:r>
          </a:p>
          <a:p>
            <a:pPr>
              <a:buNone/>
            </a:pPr>
            <a:endParaRPr lang="en-GB" dirty="0" smtClean="0"/>
          </a:p>
          <a:p>
            <a:r>
              <a:rPr lang="en-GB" dirty="0" smtClean="0"/>
              <a:t>Measures to improve local tissue oxygenation and promote drainage are necessary to assist antibiotic action.</a:t>
            </a:r>
          </a:p>
          <a:p>
            <a:pPr>
              <a:buNone/>
            </a:pPr>
            <a:endParaRPr lang="en-GB" dirty="0"/>
          </a:p>
        </p:txBody>
      </p:sp>
    </p:spTree>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GB" dirty="0" smtClean="0"/>
              <a:t>Goals and Intervention</a:t>
            </a:r>
            <a:endParaRPr lang="en-GB" dirty="0"/>
          </a:p>
        </p:txBody>
      </p:sp>
      <p:sp>
        <p:nvSpPr>
          <p:cNvPr id="2" name="Content Placeholder 1"/>
          <p:cNvSpPr>
            <a:spLocks noGrp="1"/>
          </p:cNvSpPr>
          <p:nvPr>
            <p:ph sz="quarter" idx="1"/>
          </p:nvPr>
        </p:nvSpPr>
        <p:spPr/>
        <p:txBody>
          <a:bodyPr>
            <a:normAutofit lnSpcReduction="10000"/>
          </a:bodyPr>
          <a:lstStyle/>
          <a:p>
            <a:r>
              <a:rPr lang="en-GB" dirty="0" smtClean="0"/>
              <a:t>The goals of nursing intervention are that;</a:t>
            </a:r>
          </a:p>
          <a:p>
            <a:r>
              <a:rPr lang="en-GB" dirty="0" smtClean="0"/>
              <a:t>The pts experience a reduction in symptoms.</a:t>
            </a:r>
          </a:p>
          <a:p>
            <a:r>
              <a:rPr lang="en-GB" dirty="0" smtClean="0"/>
              <a:t>Avoid the spread of infection.</a:t>
            </a:r>
          </a:p>
          <a:p>
            <a:r>
              <a:rPr lang="en-GB" dirty="0" smtClean="0"/>
              <a:t>Understand the condition and its management.</a:t>
            </a:r>
          </a:p>
          <a:p>
            <a:r>
              <a:rPr lang="en-GB" dirty="0" smtClean="0"/>
              <a:t>If the pt has a chest tube, frequent observation of patency is necessary because its purulent drainage can cause blockage.</a:t>
            </a:r>
          </a:p>
          <a:p>
            <a:r>
              <a:rPr lang="en-GB" dirty="0" smtClean="0"/>
              <a:t>Postural drainage may be used to achieve drainage of purulent material contained in the abscess.</a:t>
            </a:r>
          </a:p>
          <a:p>
            <a:endParaRPr lang="en-GB" dirty="0"/>
          </a:p>
        </p:txBody>
      </p:sp>
    </p:spTree>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GB" dirty="0" smtClean="0"/>
              <a:t>Nursing Management Plan</a:t>
            </a:r>
            <a:endParaRPr lang="en-GB" dirty="0"/>
          </a:p>
        </p:txBody>
      </p:sp>
      <p:sp>
        <p:nvSpPr>
          <p:cNvPr id="2" name="Content Placeholder 1"/>
          <p:cNvSpPr>
            <a:spLocks noGrp="1"/>
          </p:cNvSpPr>
          <p:nvPr>
            <p:ph sz="quarter" idx="1"/>
          </p:nvPr>
        </p:nvSpPr>
        <p:spPr/>
        <p:txBody>
          <a:bodyPr>
            <a:normAutofit/>
          </a:bodyPr>
          <a:lstStyle/>
          <a:p>
            <a:r>
              <a:rPr lang="en-GB" dirty="0" smtClean="0"/>
              <a:t>Pts with </a:t>
            </a:r>
            <a:r>
              <a:rPr lang="en-GB" dirty="0" err="1" smtClean="0"/>
              <a:t>empyema</a:t>
            </a:r>
            <a:r>
              <a:rPr lang="en-GB" dirty="0" smtClean="0"/>
              <a:t> or lung abscess need frequent assessment for development of respiratory or systemic complication.</a:t>
            </a:r>
          </a:p>
          <a:p>
            <a:r>
              <a:rPr lang="en-GB" dirty="0" smtClean="0"/>
              <a:t>The capacity to manage self care at home must also be assessed to discharge.</a:t>
            </a:r>
          </a:p>
          <a:p>
            <a:pPr>
              <a:buNone/>
            </a:pPr>
            <a:r>
              <a:rPr lang="en-GB" dirty="0" err="1" smtClean="0"/>
              <a:t>Dx</a:t>
            </a:r>
            <a:endParaRPr lang="en-GB" dirty="0" smtClean="0"/>
          </a:p>
          <a:p>
            <a:r>
              <a:rPr lang="en-GB" dirty="0" smtClean="0"/>
              <a:t>Pain related to supurative infection of lung tissue.</a:t>
            </a:r>
          </a:p>
          <a:p>
            <a:r>
              <a:rPr lang="en-GB" dirty="0" smtClean="0"/>
              <a:t>Potential to infection related to spread of infection locally within the lung or to other organs</a:t>
            </a:r>
            <a:endParaRPr lang="en-GB"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tx1"/>
                </a:solidFill>
              </a:rPr>
              <a:t>General Clinical Features</a:t>
            </a:r>
            <a:endParaRPr lang="en-US" dirty="0">
              <a:solidFill>
                <a:schemeClr val="tx1"/>
              </a:solidFill>
            </a:endParaRPr>
          </a:p>
        </p:txBody>
      </p:sp>
      <p:sp>
        <p:nvSpPr>
          <p:cNvPr id="3" name="Content Placeholder 2"/>
          <p:cNvSpPr>
            <a:spLocks noGrp="1"/>
          </p:cNvSpPr>
          <p:nvPr>
            <p:ph sz="quarter" idx="1"/>
          </p:nvPr>
        </p:nvSpPr>
        <p:spPr/>
        <p:txBody>
          <a:bodyPr>
            <a:normAutofit lnSpcReduction="10000"/>
          </a:bodyPr>
          <a:lstStyle/>
          <a:p>
            <a:r>
              <a:rPr lang="en-US" sz="3200" dirty="0" smtClean="0"/>
              <a:t>Cough</a:t>
            </a:r>
          </a:p>
          <a:p>
            <a:r>
              <a:rPr lang="en-US" sz="3200" dirty="0" smtClean="0"/>
              <a:t>Sputum</a:t>
            </a:r>
          </a:p>
          <a:p>
            <a:r>
              <a:rPr lang="en-US" sz="3200" dirty="0" smtClean="0"/>
              <a:t>Chest pain</a:t>
            </a:r>
          </a:p>
          <a:p>
            <a:r>
              <a:rPr lang="en-US" sz="3200" dirty="0" smtClean="0"/>
              <a:t>Wheeze</a:t>
            </a:r>
          </a:p>
          <a:p>
            <a:r>
              <a:rPr lang="en-US" sz="3200" dirty="0" err="1" smtClean="0"/>
              <a:t>Hemoptysis</a:t>
            </a:r>
            <a:endParaRPr lang="en-US" sz="3200" dirty="0" smtClean="0"/>
          </a:p>
          <a:p>
            <a:r>
              <a:rPr lang="en-US" sz="3200" dirty="0" smtClean="0"/>
              <a:t>Clubbing of fingers</a:t>
            </a:r>
          </a:p>
          <a:p>
            <a:r>
              <a:rPr lang="en-US" sz="3200" dirty="0" smtClean="0"/>
              <a:t>Cyanosis</a:t>
            </a:r>
          </a:p>
          <a:p>
            <a:r>
              <a:rPr lang="en-US" sz="3200" dirty="0" err="1" smtClean="0"/>
              <a:t>Dyspnoea</a:t>
            </a:r>
            <a:endParaRPr lang="en-US" sz="3200" dirty="0" smtClean="0"/>
          </a:p>
          <a:p>
            <a:endParaRPr lang="en-US" dirty="0"/>
          </a:p>
        </p:txBody>
      </p:sp>
    </p:spTree>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GB" dirty="0" smtClean="0"/>
              <a:t>ct</a:t>
            </a:r>
            <a:endParaRPr lang="en-GB" dirty="0"/>
          </a:p>
        </p:txBody>
      </p:sp>
      <p:sp>
        <p:nvSpPr>
          <p:cNvPr id="2" name="Content Placeholder 1"/>
          <p:cNvSpPr>
            <a:spLocks noGrp="1"/>
          </p:cNvSpPr>
          <p:nvPr>
            <p:ph sz="quarter" idx="1"/>
          </p:nvPr>
        </p:nvSpPr>
        <p:spPr/>
        <p:txBody>
          <a:bodyPr>
            <a:normAutofit lnSpcReduction="10000"/>
          </a:bodyPr>
          <a:lstStyle/>
          <a:p>
            <a:r>
              <a:rPr lang="en-GB" dirty="0" smtClean="0"/>
              <a:t>Position for maximum oxygenation and drainage hydration , deep breathing and lung exercises to prevent complication. </a:t>
            </a:r>
          </a:p>
          <a:p>
            <a:r>
              <a:rPr lang="en-GB" dirty="0" smtClean="0"/>
              <a:t>Pts need to be monitored for evidence of complications e.g. Haemorrhage, infection, of the organs and development of empyema.</a:t>
            </a:r>
          </a:p>
          <a:p>
            <a:r>
              <a:rPr lang="en-GB" dirty="0" smtClean="0"/>
              <a:t>Discharged pts need to understand their antibiotics regime and the importance of oral hygiene.</a:t>
            </a:r>
          </a:p>
          <a:p>
            <a:r>
              <a:rPr lang="en-GB" dirty="0" smtClean="0"/>
              <a:t>Symptoms of worsening or complications to be reported on importance on follow up and care.</a:t>
            </a:r>
            <a:endParaRPr lang="en-GB" dirty="0"/>
          </a:p>
        </p:txBody>
      </p:sp>
    </p:spTree>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GB" dirty="0" smtClean="0"/>
              <a:t>EVALUATION</a:t>
            </a:r>
            <a:endParaRPr lang="en-GB" dirty="0"/>
          </a:p>
        </p:txBody>
      </p:sp>
      <p:sp>
        <p:nvSpPr>
          <p:cNvPr id="2" name="Content Placeholder 1"/>
          <p:cNvSpPr>
            <a:spLocks noGrp="1"/>
          </p:cNvSpPr>
          <p:nvPr>
            <p:ph sz="quarter" idx="1"/>
          </p:nvPr>
        </p:nvSpPr>
        <p:spPr/>
        <p:txBody>
          <a:bodyPr/>
          <a:lstStyle/>
          <a:p>
            <a:r>
              <a:rPr lang="en-GB" dirty="0" smtClean="0"/>
              <a:t>Ensure that the pt is relieved’</a:t>
            </a:r>
            <a:endParaRPr lang="en-GB" dirty="0"/>
          </a:p>
        </p:txBody>
      </p:sp>
    </p:spTree>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GB" dirty="0" smtClean="0"/>
              <a:t>PLEURISY AND PLEURAL EFFUSION</a:t>
            </a:r>
            <a:endParaRPr lang="en-GB" dirty="0"/>
          </a:p>
        </p:txBody>
      </p:sp>
      <p:sp>
        <p:nvSpPr>
          <p:cNvPr id="2" name="Content Placeholder 1"/>
          <p:cNvSpPr>
            <a:spLocks noGrp="1"/>
          </p:cNvSpPr>
          <p:nvPr>
            <p:ph sz="quarter" idx="1"/>
          </p:nvPr>
        </p:nvSpPr>
        <p:spPr/>
        <p:txBody>
          <a:bodyPr>
            <a:normAutofit fontScale="92500" lnSpcReduction="20000"/>
          </a:bodyPr>
          <a:lstStyle/>
          <a:p>
            <a:pPr>
              <a:buNone/>
            </a:pPr>
            <a:r>
              <a:rPr lang="en-GB" dirty="0" smtClean="0"/>
              <a:t>Aetiology path physiology</a:t>
            </a:r>
          </a:p>
          <a:p>
            <a:pPr>
              <a:buNone/>
            </a:pPr>
            <a:r>
              <a:rPr lang="en-GB" dirty="0" smtClean="0"/>
              <a:t>-pleurisy refers to an acute or chronic inflammation of pleura and exudation into its cavity and surface</a:t>
            </a:r>
          </a:p>
          <a:p>
            <a:pPr>
              <a:buNone/>
            </a:pPr>
            <a:r>
              <a:rPr lang="en-GB" dirty="0" smtClean="0"/>
              <a:t>-when liquid is present between the lung and pleura its called pleural effusion.</a:t>
            </a:r>
          </a:p>
          <a:p>
            <a:pPr>
              <a:buNone/>
            </a:pPr>
            <a:r>
              <a:rPr lang="en-GB" dirty="0" smtClean="0"/>
              <a:t>-its aetiology may be chemical or infectious in nature. pleurisy often and pleural effusion occurs in association with </a:t>
            </a:r>
          </a:p>
          <a:p>
            <a:pPr>
              <a:buNone/>
            </a:pPr>
            <a:r>
              <a:rPr lang="en-GB" dirty="0" smtClean="0"/>
              <a:t>		-chest wall infection.</a:t>
            </a:r>
          </a:p>
          <a:p>
            <a:pPr>
              <a:buNone/>
            </a:pPr>
            <a:r>
              <a:rPr lang="en-GB" dirty="0" smtClean="0"/>
              <a:t>		-connective tissue disease</a:t>
            </a:r>
          </a:p>
          <a:p>
            <a:pPr>
              <a:buNone/>
            </a:pPr>
            <a:r>
              <a:rPr lang="en-GB" dirty="0" smtClean="0"/>
              <a:t>		-pulmonary embolism</a:t>
            </a:r>
            <a:endParaRPr lang="en-GB" dirty="0"/>
          </a:p>
        </p:txBody>
      </p:sp>
    </p:spTree>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GB" dirty="0" smtClean="0"/>
              <a:t>ct</a:t>
            </a:r>
            <a:endParaRPr lang="en-GB" dirty="0"/>
          </a:p>
        </p:txBody>
      </p:sp>
      <p:sp>
        <p:nvSpPr>
          <p:cNvPr id="2" name="Content Placeholder 1"/>
          <p:cNvSpPr>
            <a:spLocks noGrp="1"/>
          </p:cNvSpPr>
          <p:nvPr>
            <p:ph sz="quarter" idx="1"/>
          </p:nvPr>
        </p:nvSpPr>
        <p:spPr/>
        <p:txBody>
          <a:bodyPr>
            <a:normAutofit fontScale="85000" lnSpcReduction="20000"/>
          </a:bodyPr>
          <a:lstStyle/>
          <a:p>
            <a:r>
              <a:rPr lang="en-GB" dirty="0" smtClean="0"/>
              <a:t>Malignancy</a:t>
            </a:r>
          </a:p>
          <a:p>
            <a:r>
              <a:rPr lang="en-GB" dirty="0" smtClean="0"/>
              <a:t>Chest tumours</a:t>
            </a:r>
          </a:p>
          <a:p>
            <a:r>
              <a:rPr lang="en-GB" dirty="0" smtClean="0"/>
              <a:t>Pneumonia </a:t>
            </a:r>
          </a:p>
          <a:p>
            <a:r>
              <a:rPr lang="en-GB" dirty="0" smtClean="0"/>
              <a:t>And TB.</a:t>
            </a:r>
          </a:p>
          <a:p>
            <a:pPr>
              <a:buNone/>
            </a:pPr>
            <a:r>
              <a:rPr lang="en-GB" dirty="0" smtClean="0"/>
              <a:t>CLINICAL FEATURES.</a:t>
            </a:r>
          </a:p>
          <a:p>
            <a:pPr>
              <a:buNone/>
            </a:pPr>
            <a:r>
              <a:rPr lang="en-GB" dirty="0" smtClean="0"/>
              <a:t>Symptoms of pleurisy are</a:t>
            </a:r>
          </a:p>
          <a:p>
            <a:pPr>
              <a:buNone/>
            </a:pPr>
            <a:r>
              <a:rPr lang="en-GB" dirty="0" smtClean="0"/>
              <a:t>-chills followed by fever</a:t>
            </a:r>
          </a:p>
          <a:p>
            <a:pPr>
              <a:buNone/>
            </a:pPr>
            <a:r>
              <a:rPr lang="en-GB" dirty="0" smtClean="0"/>
              <a:t>-cough</a:t>
            </a:r>
          </a:p>
          <a:p>
            <a:pPr>
              <a:buNone/>
            </a:pPr>
            <a:r>
              <a:rPr lang="en-GB" dirty="0" smtClean="0"/>
              <a:t>-pain</a:t>
            </a:r>
          </a:p>
          <a:p>
            <a:pPr>
              <a:buNone/>
            </a:pPr>
            <a:r>
              <a:rPr lang="en-GB" dirty="0" smtClean="0"/>
              <a:t>-intercostals muscle tenderness may be present.</a:t>
            </a:r>
          </a:p>
          <a:p>
            <a:pPr>
              <a:buNone/>
            </a:pPr>
            <a:r>
              <a:rPr lang="en-GB" dirty="0" smtClean="0"/>
              <a:t>-dyspnoea.</a:t>
            </a:r>
          </a:p>
          <a:p>
            <a:pPr>
              <a:buNone/>
            </a:pPr>
            <a:endParaRPr lang="en-GB" dirty="0" smtClean="0"/>
          </a:p>
          <a:p>
            <a:endParaRPr lang="en-GB" dirty="0"/>
          </a:p>
        </p:txBody>
      </p:sp>
    </p:spTree>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GB" dirty="0" smtClean="0"/>
              <a:t>Medical management</a:t>
            </a:r>
            <a:endParaRPr lang="en-GB" dirty="0"/>
          </a:p>
        </p:txBody>
      </p:sp>
      <p:sp>
        <p:nvSpPr>
          <p:cNvPr id="2" name="Content Placeholder 1"/>
          <p:cNvSpPr>
            <a:spLocks noGrp="1"/>
          </p:cNvSpPr>
          <p:nvPr>
            <p:ph sz="quarter" idx="1"/>
          </p:nvPr>
        </p:nvSpPr>
        <p:spPr/>
        <p:txBody>
          <a:bodyPr/>
          <a:lstStyle/>
          <a:p>
            <a:r>
              <a:rPr lang="en-GB" dirty="0" smtClean="0"/>
              <a:t>Pleural effusion is diagnosed by clinical findings and chest film.</a:t>
            </a:r>
          </a:p>
          <a:p>
            <a:r>
              <a:rPr lang="en-GB" dirty="0" smtClean="0"/>
              <a:t>Identify and treat the underlying disease.</a:t>
            </a:r>
          </a:p>
          <a:p>
            <a:r>
              <a:rPr lang="en-GB" dirty="0" smtClean="0"/>
              <a:t>anti-</a:t>
            </a:r>
            <a:r>
              <a:rPr lang="en-GB" dirty="0" err="1" smtClean="0"/>
              <a:t>tussis</a:t>
            </a:r>
            <a:r>
              <a:rPr lang="en-GB" dirty="0" smtClean="0"/>
              <a:t> medication for un productive cough.</a:t>
            </a:r>
          </a:p>
          <a:p>
            <a:r>
              <a:rPr lang="en-GB" dirty="0" smtClean="0"/>
              <a:t>Analgesia for pain..</a:t>
            </a:r>
            <a:endParaRPr lang="en-GB" dirty="0"/>
          </a:p>
        </p:txBody>
      </p:sp>
    </p:spTree>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en-GB" dirty="0" smtClean="0"/>
              <a:t/>
            </a:r>
            <a:br>
              <a:rPr lang="en-GB" dirty="0" smtClean="0"/>
            </a:br>
            <a:r>
              <a:rPr lang="en-GB" dirty="0" smtClean="0"/>
              <a:t>Nursing management</a:t>
            </a:r>
            <a:br>
              <a:rPr lang="en-GB" dirty="0" smtClean="0"/>
            </a:br>
            <a:r>
              <a:rPr lang="en-GB" dirty="0" smtClean="0"/>
              <a:t>assessment and diagnosis</a:t>
            </a:r>
            <a:br>
              <a:rPr lang="en-GB" dirty="0" smtClean="0"/>
            </a:br>
            <a:endParaRPr lang="en-GB" dirty="0"/>
          </a:p>
        </p:txBody>
      </p:sp>
      <p:sp>
        <p:nvSpPr>
          <p:cNvPr id="2" name="Content Placeholder 1"/>
          <p:cNvSpPr>
            <a:spLocks noGrp="1"/>
          </p:cNvSpPr>
          <p:nvPr>
            <p:ph sz="quarter" idx="1"/>
          </p:nvPr>
        </p:nvSpPr>
        <p:spPr/>
        <p:txBody>
          <a:bodyPr/>
          <a:lstStyle/>
          <a:p>
            <a:r>
              <a:rPr lang="en-GB" dirty="0" smtClean="0"/>
              <a:t>Hx and respiratory physical assessment are important in establishing the cause . possible diagnosis include;</a:t>
            </a:r>
          </a:p>
          <a:p>
            <a:r>
              <a:rPr lang="en-GB" dirty="0" smtClean="0"/>
              <a:t>Impaired gas exchange related to presence of a large pleural effusion.</a:t>
            </a:r>
          </a:p>
          <a:p>
            <a:r>
              <a:rPr lang="en-GB" dirty="0" smtClean="0"/>
              <a:t>Pain related to inflammation of pleural space.</a:t>
            </a:r>
          </a:p>
          <a:p>
            <a:r>
              <a:rPr lang="en-GB" dirty="0" smtClean="0"/>
              <a:t>Dyspnoea related to increase work of breathing.</a:t>
            </a:r>
          </a:p>
          <a:p>
            <a:r>
              <a:rPr lang="en-GB" dirty="0" smtClean="0"/>
              <a:t> </a:t>
            </a:r>
          </a:p>
          <a:p>
            <a:endParaRPr lang="en-GB" dirty="0"/>
          </a:p>
        </p:txBody>
      </p:sp>
    </p:spTree>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en-GB" dirty="0" smtClean="0"/>
              <a:t>Goals and intervention</a:t>
            </a:r>
            <a:br>
              <a:rPr lang="en-GB" dirty="0" smtClean="0"/>
            </a:br>
            <a:endParaRPr lang="en-GB" dirty="0"/>
          </a:p>
        </p:txBody>
      </p:sp>
      <p:sp>
        <p:nvSpPr>
          <p:cNvPr id="2" name="Content Placeholder 1"/>
          <p:cNvSpPr>
            <a:spLocks noGrp="1"/>
          </p:cNvSpPr>
          <p:nvPr>
            <p:ph sz="quarter" idx="1"/>
          </p:nvPr>
        </p:nvSpPr>
        <p:spPr/>
        <p:txBody>
          <a:bodyPr/>
          <a:lstStyle/>
          <a:p>
            <a:r>
              <a:rPr lang="en-GB" dirty="0" smtClean="0"/>
              <a:t>Goals of nursing are ;</a:t>
            </a:r>
          </a:p>
          <a:p>
            <a:r>
              <a:rPr lang="en-GB" smtClean="0"/>
              <a:t> </a:t>
            </a:r>
            <a:r>
              <a:rPr lang="en-GB" dirty="0" smtClean="0"/>
              <a:t>decrease discomfort  and to avoid complication that may result from hypoventilation.</a:t>
            </a:r>
          </a:p>
          <a:p>
            <a:r>
              <a:rPr lang="en-GB" dirty="0" smtClean="0"/>
              <a:t>A high fowlers position facilitates chest expansion.</a:t>
            </a:r>
          </a:p>
          <a:p>
            <a:r>
              <a:rPr lang="en-GB" dirty="0" smtClean="0"/>
              <a:t>Administer analgesics.</a:t>
            </a:r>
          </a:p>
          <a:p>
            <a:r>
              <a:rPr lang="en-GB" dirty="0" smtClean="0"/>
              <a:t>Bronchial hygiene measures to clear secretions.</a:t>
            </a:r>
          </a:p>
          <a:p>
            <a:r>
              <a:rPr lang="en-GB" dirty="0" smtClean="0"/>
              <a:t>Monitor respiratory functions.</a:t>
            </a:r>
          </a:p>
          <a:p>
            <a:endParaRPr lang="en-GB" dirty="0"/>
          </a:p>
        </p:txBody>
      </p:sp>
    </p:spTree>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en-GB" dirty="0" smtClean="0"/>
              <a:t>CANCER OF THE LUNG</a:t>
            </a:r>
            <a:br>
              <a:rPr lang="en-GB" dirty="0" smtClean="0"/>
            </a:br>
            <a:r>
              <a:rPr lang="en-GB" dirty="0" smtClean="0"/>
              <a:t>Aetiology</a:t>
            </a:r>
            <a:endParaRPr lang="en-GB" dirty="0"/>
          </a:p>
        </p:txBody>
      </p:sp>
      <p:sp>
        <p:nvSpPr>
          <p:cNvPr id="2" name="Content Placeholder 1"/>
          <p:cNvSpPr>
            <a:spLocks noGrp="1"/>
          </p:cNvSpPr>
          <p:nvPr>
            <p:ph sz="quarter" idx="1"/>
          </p:nvPr>
        </p:nvSpPr>
        <p:spPr/>
        <p:txBody>
          <a:bodyPr>
            <a:normAutofit fontScale="77500" lnSpcReduction="20000"/>
          </a:bodyPr>
          <a:lstStyle/>
          <a:p>
            <a:r>
              <a:rPr lang="en-GB" dirty="0" smtClean="0"/>
              <a:t>Cancer of the lung may be metastatic  tumours or may follow malignancy anywhere in the body, metastasis from ca of the colon and kidney is common.</a:t>
            </a:r>
          </a:p>
          <a:p>
            <a:r>
              <a:rPr lang="en-GB" dirty="0" smtClean="0"/>
              <a:t>High incidence of the lung ca closely  consider  with increase in cigarette smoking.</a:t>
            </a:r>
          </a:p>
          <a:p>
            <a:pPr>
              <a:buNone/>
            </a:pPr>
            <a:r>
              <a:rPr lang="en-GB" dirty="0" smtClean="0"/>
              <a:t>Other risk factors include</a:t>
            </a:r>
          </a:p>
          <a:p>
            <a:pPr>
              <a:buNone/>
            </a:pPr>
            <a:r>
              <a:rPr lang="en-GB" dirty="0" smtClean="0"/>
              <a:t>-exposure to certain industrial substances e.g.</a:t>
            </a:r>
          </a:p>
          <a:p>
            <a:pPr>
              <a:buNone/>
            </a:pPr>
            <a:r>
              <a:rPr lang="en-GB" dirty="0" smtClean="0"/>
              <a:t>Arsenic </a:t>
            </a:r>
          </a:p>
          <a:p>
            <a:pPr>
              <a:buNone/>
            </a:pPr>
            <a:r>
              <a:rPr lang="en-GB" dirty="0" smtClean="0"/>
              <a:t>-specific organic chemicals.</a:t>
            </a:r>
          </a:p>
          <a:p>
            <a:pPr>
              <a:buNone/>
            </a:pPr>
            <a:r>
              <a:rPr lang="en-GB" dirty="0" smtClean="0"/>
              <a:t>-asbestos particularly in those who smoke.</a:t>
            </a:r>
          </a:p>
          <a:p>
            <a:pPr>
              <a:buNone/>
            </a:pPr>
            <a:r>
              <a:rPr lang="en-GB" dirty="0" smtClean="0"/>
              <a:t>Since no effective treatment exist for lung cancer emphasis is on prevention.</a:t>
            </a:r>
          </a:p>
          <a:p>
            <a:pPr>
              <a:buNone/>
            </a:pPr>
            <a:r>
              <a:rPr lang="en-GB" dirty="0" smtClean="0"/>
              <a:t>Success with therapy could be enhanced with early dx and treatment. </a:t>
            </a:r>
          </a:p>
          <a:p>
            <a:endParaRPr lang="en-GB" dirty="0"/>
          </a:p>
        </p:txBody>
      </p:sp>
    </p:spTree>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GB" dirty="0" smtClean="0"/>
              <a:t>path physiology</a:t>
            </a:r>
            <a:endParaRPr lang="en-GB" dirty="0"/>
          </a:p>
        </p:txBody>
      </p:sp>
      <p:sp>
        <p:nvSpPr>
          <p:cNvPr id="2" name="Content Placeholder 1"/>
          <p:cNvSpPr>
            <a:spLocks noGrp="1"/>
          </p:cNvSpPr>
          <p:nvPr>
            <p:ph sz="quarter" idx="1"/>
          </p:nvPr>
        </p:nvSpPr>
        <p:spPr/>
        <p:txBody>
          <a:bodyPr>
            <a:normAutofit fontScale="92500" lnSpcReduction="10000"/>
          </a:bodyPr>
          <a:lstStyle/>
          <a:p>
            <a:r>
              <a:rPr lang="en-GB" dirty="0" smtClean="0"/>
              <a:t>Four major histological types accounts for more than 90% of all lung cancers.</a:t>
            </a:r>
          </a:p>
          <a:p>
            <a:r>
              <a:rPr lang="en-GB" dirty="0" smtClean="0"/>
              <a:t>These include</a:t>
            </a:r>
          </a:p>
          <a:p>
            <a:pPr>
              <a:buNone/>
            </a:pPr>
            <a:r>
              <a:rPr lang="en-GB" dirty="0" smtClean="0"/>
              <a:t>-adenocarcinoma. </a:t>
            </a:r>
          </a:p>
          <a:p>
            <a:pPr>
              <a:buNone/>
            </a:pPr>
            <a:r>
              <a:rPr lang="en-GB" dirty="0" smtClean="0"/>
              <a:t>-lung cell cancer.</a:t>
            </a:r>
          </a:p>
          <a:p>
            <a:pPr>
              <a:buNone/>
            </a:pPr>
            <a:r>
              <a:rPr lang="en-GB" dirty="0" smtClean="0"/>
              <a:t>-squamous cell carcinoma.</a:t>
            </a:r>
          </a:p>
          <a:p>
            <a:pPr>
              <a:buNone/>
            </a:pPr>
            <a:r>
              <a:rPr lang="en-GB" dirty="0" smtClean="0"/>
              <a:t>-small cell lung carcinoma.</a:t>
            </a:r>
          </a:p>
          <a:p>
            <a:pPr>
              <a:buNone/>
            </a:pPr>
            <a:r>
              <a:rPr lang="en-GB" dirty="0" smtClean="0"/>
              <a:t>Ca of the lung may be because of metastasis of near by structures e.g. the heart , walls of oesophagus or to distance area e.g.. Brain, arterial glands ,liver etc.</a:t>
            </a:r>
            <a:endParaRPr lang="en-GB" dirty="0"/>
          </a:p>
        </p:txBody>
      </p:sp>
    </p:spTree>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GB" dirty="0" smtClean="0"/>
              <a:t>Signs and symptoms</a:t>
            </a:r>
            <a:endParaRPr lang="en-GB" dirty="0"/>
          </a:p>
        </p:txBody>
      </p:sp>
      <p:sp>
        <p:nvSpPr>
          <p:cNvPr id="2" name="Content Placeholder 1"/>
          <p:cNvSpPr>
            <a:spLocks noGrp="1"/>
          </p:cNvSpPr>
          <p:nvPr>
            <p:ph sz="quarter" idx="1"/>
          </p:nvPr>
        </p:nvSpPr>
        <p:spPr/>
        <p:txBody>
          <a:bodyPr>
            <a:normAutofit fontScale="92500" lnSpcReduction="20000"/>
          </a:bodyPr>
          <a:lstStyle/>
          <a:p>
            <a:r>
              <a:rPr lang="en-GB" dirty="0" smtClean="0"/>
              <a:t>Pts signs and symptoms may depend on various factors including location of the lesion.</a:t>
            </a:r>
          </a:p>
          <a:p>
            <a:r>
              <a:rPr lang="en-GB" dirty="0" smtClean="0"/>
              <a:t>In about 10% of the cases pts are asymptomatic and ca is identified on the routine chest x-ray films.</a:t>
            </a:r>
          </a:p>
          <a:p>
            <a:r>
              <a:rPr lang="en-GB" dirty="0" smtClean="0"/>
              <a:t>Of the pts with ca of the lung /bronchus who have symptoms , about 70% have a cough and about 50% have haemoptysis.</a:t>
            </a:r>
          </a:p>
          <a:p>
            <a:r>
              <a:rPr lang="en-GB" dirty="0" smtClean="0"/>
              <a:t>Shortness of breath and unilateral wheeze is also common.</a:t>
            </a:r>
          </a:p>
          <a:p>
            <a:r>
              <a:rPr lang="en-GB" dirty="0" smtClean="0"/>
              <a:t>In late stage of disease weight loss and debility usually indicate metastasis.</a:t>
            </a:r>
            <a:endParaRPr lang="en-GB"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2648" y="571480"/>
            <a:ext cx="8153400" cy="647720"/>
          </a:xfrm>
        </p:spPr>
        <p:txBody>
          <a:bodyPr>
            <a:normAutofit fontScale="90000"/>
          </a:bodyPr>
          <a:lstStyle/>
          <a:p>
            <a:r>
              <a:rPr lang="en-US" b="1" dirty="0" smtClean="0">
                <a:solidFill>
                  <a:schemeClr val="tx1"/>
                </a:solidFill>
              </a:rPr>
              <a:t>DIAGNOSTIC PROCEDURES</a:t>
            </a:r>
            <a:r>
              <a:rPr lang="en-US" dirty="0" smtClean="0"/>
              <a:t/>
            </a:r>
            <a:br>
              <a:rPr lang="en-US" dirty="0" smtClean="0"/>
            </a:br>
            <a:endParaRPr lang="en-US" dirty="0"/>
          </a:p>
        </p:txBody>
      </p:sp>
      <p:sp>
        <p:nvSpPr>
          <p:cNvPr id="3" name="Content Placeholder 2"/>
          <p:cNvSpPr>
            <a:spLocks noGrp="1"/>
          </p:cNvSpPr>
          <p:nvPr>
            <p:ph sz="quarter" idx="1"/>
          </p:nvPr>
        </p:nvSpPr>
        <p:spPr/>
        <p:txBody>
          <a:bodyPr>
            <a:normAutofit fontScale="85000" lnSpcReduction="20000"/>
          </a:bodyPr>
          <a:lstStyle/>
          <a:p>
            <a:r>
              <a:rPr lang="en-US" dirty="0" smtClean="0"/>
              <a:t>Radiography</a:t>
            </a:r>
          </a:p>
          <a:p>
            <a:r>
              <a:rPr lang="en-US" dirty="0" smtClean="0"/>
              <a:t>Computed tomography –CT scan</a:t>
            </a:r>
          </a:p>
          <a:p>
            <a:r>
              <a:rPr lang="en-US" dirty="0" smtClean="0"/>
              <a:t>Magnetic Resonance Imaging- MRI</a:t>
            </a:r>
          </a:p>
          <a:p>
            <a:r>
              <a:rPr lang="en-US" dirty="0" smtClean="0"/>
              <a:t>Positron Emission Tomography (PET) scanning</a:t>
            </a:r>
          </a:p>
          <a:p>
            <a:r>
              <a:rPr lang="en-US" dirty="0" smtClean="0"/>
              <a:t>Pulmonary angiography</a:t>
            </a:r>
          </a:p>
          <a:p>
            <a:r>
              <a:rPr lang="en-US" dirty="0" smtClean="0"/>
              <a:t>Ultrasound</a:t>
            </a:r>
          </a:p>
          <a:p>
            <a:r>
              <a:rPr lang="en-US" dirty="0" smtClean="0"/>
              <a:t>Sputum examination</a:t>
            </a:r>
          </a:p>
          <a:p>
            <a:r>
              <a:rPr lang="en-US" dirty="0" err="1" smtClean="0"/>
              <a:t>Percuteneous</a:t>
            </a:r>
            <a:r>
              <a:rPr lang="en-US" dirty="0" smtClean="0"/>
              <a:t> needle aspiration</a:t>
            </a:r>
          </a:p>
          <a:p>
            <a:r>
              <a:rPr lang="en-US" dirty="0" err="1" smtClean="0"/>
              <a:t>Thoracentesis</a:t>
            </a:r>
            <a:endParaRPr lang="en-US" dirty="0" smtClean="0"/>
          </a:p>
          <a:p>
            <a:r>
              <a:rPr lang="en-US" dirty="0" err="1" smtClean="0"/>
              <a:t>Bronchoscopy</a:t>
            </a:r>
            <a:endParaRPr lang="en-US" dirty="0" smtClean="0"/>
          </a:p>
          <a:p>
            <a:r>
              <a:rPr lang="en-US" dirty="0" smtClean="0"/>
              <a:t>FHG </a:t>
            </a:r>
          </a:p>
          <a:p>
            <a:endParaRPr lang="en-US" dirty="0"/>
          </a:p>
        </p:txBody>
      </p:sp>
    </p:spTree>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en-GB" dirty="0" smtClean="0"/>
              <a:t>Medical management</a:t>
            </a:r>
            <a:br>
              <a:rPr lang="en-GB" dirty="0" smtClean="0"/>
            </a:br>
            <a:r>
              <a:rPr lang="en-GB" dirty="0" smtClean="0"/>
              <a:t>diagnostic test</a:t>
            </a:r>
            <a:endParaRPr lang="en-GB" dirty="0"/>
          </a:p>
        </p:txBody>
      </p:sp>
      <p:sp>
        <p:nvSpPr>
          <p:cNvPr id="2" name="Content Placeholder 1"/>
          <p:cNvSpPr>
            <a:spLocks noGrp="1"/>
          </p:cNvSpPr>
          <p:nvPr>
            <p:ph sz="quarter" idx="1"/>
          </p:nvPr>
        </p:nvSpPr>
        <p:spPr>
          <a:xfrm>
            <a:off x="612648" y="1285860"/>
            <a:ext cx="8153400" cy="5572140"/>
          </a:xfrm>
        </p:spPr>
        <p:txBody>
          <a:bodyPr>
            <a:normAutofit fontScale="85000" lnSpcReduction="20000"/>
          </a:bodyPr>
          <a:lstStyle/>
          <a:p>
            <a:r>
              <a:rPr lang="en-GB" dirty="0" smtClean="0"/>
              <a:t>Confirmation requires histological examination of  tumour.(biopsy).</a:t>
            </a:r>
          </a:p>
          <a:p>
            <a:r>
              <a:rPr lang="en-GB" dirty="0" smtClean="0"/>
              <a:t>CXR</a:t>
            </a:r>
          </a:p>
          <a:p>
            <a:pPr>
              <a:buNone/>
            </a:pPr>
            <a:r>
              <a:rPr lang="en-GB" dirty="0" smtClean="0"/>
              <a:t>Treatment.</a:t>
            </a:r>
          </a:p>
          <a:p>
            <a:pPr>
              <a:buNone/>
            </a:pPr>
            <a:r>
              <a:rPr lang="en-GB" dirty="0" smtClean="0"/>
              <a:t>-Chemotherapy use of cytotoxic drugs .</a:t>
            </a:r>
          </a:p>
          <a:p>
            <a:pPr>
              <a:buNone/>
            </a:pPr>
            <a:r>
              <a:rPr lang="en-GB" dirty="0" smtClean="0"/>
              <a:t>-radiation therapy</a:t>
            </a:r>
          </a:p>
          <a:p>
            <a:pPr>
              <a:buNone/>
            </a:pPr>
            <a:r>
              <a:rPr lang="en-GB" dirty="0" smtClean="0"/>
              <a:t>-surgical management</a:t>
            </a:r>
          </a:p>
          <a:p>
            <a:pPr>
              <a:buNone/>
            </a:pPr>
            <a:r>
              <a:rPr lang="en-GB" dirty="0" smtClean="0"/>
              <a:t>Assessment  of  surgical risk of pulmonary resection considers  --age </a:t>
            </a:r>
          </a:p>
          <a:p>
            <a:pPr>
              <a:buNone/>
            </a:pPr>
            <a:r>
              <a:rPr lang="en-GB" dirty="0" smtClean="0"/>
              <a:t>	- presence of </a:t>
            </a:r>
            <a:r>
              <a:rPr lang="en-GB" dirty="0" err="1" smtClean="0"/>
              <a:t>cadiovasculacular</a:t>
            </a:r>
            <a:r>
              <a:rPr lang="en-GB" dirty="0" smtClean="0"/>
              <a:t> </a:t>
            </a:r>
          </a:p>
          <a:p>
            <a:pPr>
              <a:buNone/>
            </a:pPr>
            <a:r>
              <a:rPr lang="en-GB" dirty="0" smtClean="0"/>
              <a:t>     disease</a:t>
            </a:r>
          </a:p>
          <a:p>
            <a:pPr>
              <a:buNone/>
            </a:pPr>
            <a:r>
              <a:rPr lang="en-GB" dirty="0" smtClean="0"/>
              <a:t>	-pulmonary reserve</a:t>
            </a:r>
          </a:p>
          <a:p>
            <a:pPr>
              <a:buNone/>
            </a:pPr>
            <a:r>
              <a:rPr lang="en-GB" dirty="0" smtClean="0"/>
              <a:t>	-presence of </a:t>
            </a:r>
            <a:r>
              <a:rPr lang="en-GB" dirty="0" err="1" smtClean="0"/>
              <a:t>dse</a:t>
            </a:r>
            <a:r>
              <a:rPr lang="en-GB" dirty="0" smtClean="0"/>
              <a:t> if so 					             extensive</a:t>
            </a:r>
          </a:p>
          <a:p>
            <a:pPr>
              <a:buNone/>
            </a:pPr>
            <a:endParaRPr lang="en-GB" dirty="0" smtClean="0"/>
          </a:p>
          <a:p>
            <a:pPr>
              <a:buNone/>
            </a:pPr>
            <a:endParaRPr lang="en-GB" dirty="0"/>
          </a:p>
        </p:txBody>
      </p:sp>
    </p:spTree>
  </p:cSld>
  <p:clrMapOvr>
    <a:masterClrMapping/>
  </p:clrMapOvr>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GB" dirty="0" smtClean="0"/>
              <a:t>ct</a:t>
            </a:r>
            <a:endParaRPr lang="en-GB" dirty="0"/>
          </a:p>
        </p:txBody>
      </p:sp>
      <p:sp>
        <p:nvSpPr>
          <p:cNvPr id="2" name="Content Placeholder 1"/>
          <p:cNvSpPr>
            <a:spLocks noGrp="1"/>
          </p:cNvSpPr>
          <p:nvPr>
            <p:ph sz="quarter" idx="1"/>
          </p:nvPr>
        </p:nvSpPr>
        <p:spPr>
          <a:xfrm>
            <a:off x="612648" y="1647844"/>
            <a:ext cx="8153400" cy="4495800"/>
          </a:xfrm>
        </p:spPr>
        <p:txBody>
          <a:bodyPr>
            <a:normAutofit fontScale="92500"/>
          </a:bodyPr>
          <a:lstStyle/>
          <a:p>
            <a:r>
              <a:rPr lang="en-GB" dirty="0" smtClean="0"/>
              <a:t>If the pt requires surgery then  </a:t>
            </a:r>
          </a:p>
          <a:p>
            <a:r>
              <a:rPr lang="en-GB" dirty="0" err="1" smtClean="0"/>
              <a:t>Lobectomy</a:t>
            </a:r>
            <a:r>
              <a:rPr lang="en-GB" dirty="0" smtClean="0"/>
              <a:t> –affected lobe</a:t>
            </a:r>
          </a:p>
          <a:p>
            <a:r>
              <a:rPr lang="en-GB" dirty="0" err="1" smtClean="0"/>
              <a:t>Segmectomy</a:t>
            </a:r>
            <a:r>
              <a:rPr lang="en-GB" dirty="0" smtClean="0"/>
              <a:t> –affected segment</a:t>
            </a:r>
          </a:p>
          <a:p>
            <a:r>
              <a:rPr lang="en-GB" dirty="0" err="1" smtClean="0"/>
              <a:t>Pnuemonectomy</a:t>
            </a:r>
            <a:r>
              <a:rPr lang="en-GB" dirty="0" smtClean="0"/>
              <a:t>- entire lung.</a:t>
            </a:r>
          </a:p>
          <a:p>
            <a:pPr>
              <a:buNone/>
            </a:pPr>
            <a:r>
              <a:rPr lang="en-GB" dirty="0" smtClean="0"/>
              <a:t>This procedure is used in an attempt to preserve as much functioning tissue as much as possible.</a:t>
            </a:r>
          </a:p>
          <a:p>
            <a:pPr>
              <a:buNone/>
            </a:pPr>
            <a:r>
              <a:rPr lang="en-GB" dirty="0" smtClean="0"/>
              <a:t>The diet varies with the stage of ca. But good nutrition is required for healing.</a:t>
            </a:r>
          </a:p>
          <a:p>
            <a:pPr>
              <a:buNone/>
            </a:pPr>
            <a:r>
              <a:rPr lang="en-GB" dirty="0" smtClean="0"/>
              <a:t>Activity may vary with pts ability, strength and therapy.</a:t>
            </a:r>
            <a:endParaRPr lang="en-GB" dirty="0"/>
          </a:p>
        </p:txBody>
      </p:sp>
    </p:spTree>
  </p:cSld>
  <p:clrMapOvr>
    <a:masterClrMapping/>
  </p:clrMapOvr>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GB" dirty="0" err="1" smtClean="0"/>
              <a:t>Cnt</a:t>
            </a:r>
            <a:r>
              <a:rPr lang="en-GB" dirty="0" smtClean="0"/>
              <a:t>,,</a:t>
            </a:r>
            <a:endParaRPr lang="en-GB" dirty="0"/>
          </a:p>
        </p:txBody>
      </p:sp>
      <p:sp>
        <p:nvSpPr>
          <p:cNvPr id="2" name="Content Placeholder 1"/>
          <p:cNvSpPr>
            <a:spLocks noGrp="1"/>
          </p:cNvSpPr>
          <p:nvPr>
            <p:ph sz="quarter" idx="1"/>
          </p:nvPr>
        </p:nvSpPr>
        <p:spPr/>
        <p:txBody>
          <a:bodyPr/>
          <a:lstStyle/>
          <a:p>
            <a:r>
              <a:rPr lang="en-GB" dirty="0" smtClean="0"/>
              <a:t>Pts may be referred to local hospice for support groups.</a:t>
            </a:r>
          </a:p>
          <a:p>
            <a:endParaRPr lang="en-GB" dirty="0"/>
          </a:p>
        </p:txBody>
      </p:sp>
    </p:spTree>
  </p:cSld>
  <p:clrMapOvr>
    <a:masterClrMapping/>
  </p:clrMapOvr>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en-GB" dirty="0" smtClean="0"/>
              <a:t>Nursing mgt</a:t>
            </a:r>
            <a:br>
              <a:rPr lang="en-GB" dirty="0" smtClean="0"/>
            </a:br>
            <a:r>
              <a:rPr lang="en-GB" dirty="0" smtClean="0"/>
              <a:t>pre-operative care</a:t>
            </a:r>
            <a:endParaRPr lang="en-GB" dirty="0"/>
          </a:p>
        </p:txBody>
      </p:sp>
      <p:sp>
        <p:nvSpPr>
          <p:cNvPr id="2" name="Content Placeholder 1"/>
          <p:cNvSpPr>
            <a:spLocks noGrp="1"/>
          </p:cNvSpPr>
          <p:nvPr>
            <p:ph sz="quarter" idx="1"/>
          </p:nvPr>
        </p:nvSpPr>
        <p:spPr/>
        <p:txBody>
          <a:bodyPr>
            <a:normAutofit fontScale="92500" lnSpcReduction="10000"/>
          </a:bodyPr>
          <a:lstStyle/>
          <a:p>
            <a:r>
              <a:rPr lang="en-GB" dirty="0" smtClean="0"/>
              <a:t>The proposed surgery is discussed by both the pt and the family.</a:t>
            </a:r>
          </a:p>
          <a:p>
            <a:r>
              <a:rPr lang="en-GB" dirty="0" smtClean="0"/>
              <a:t>The goal is to prepare pt for what is expected.</a:t>
            </a:r>
          </a:p>
          <a:p>
            <a:r>
              <a:rPr lang="en-GB" dirty="0" smtClean="0"/>
              <a:t>To  be effective the responsibility of pre-op and teaching is shared by the primary care takers, clinicians home care and acute care by the nurses.</a:t>
            </a:r>
          </a:p>
          <a:p>
            <a:pPr>
              <a:buNone/>
            </a:pPr>
            <a:r>
              <a:rPr lang="en-GB" b="1" i="1" u="sng" dirty="0" smtClean="0"/>
              <a:t>Post operative care</a:t>
            </a:r>
            <a:r>
              <a:rPr lang="en-GB" dirty="0" smtClean="0"/>
              <a:t>.</a:t>
            </a:r>
          </a:p>
          <a:p>
            <a:pPr>
              <a:buNone/>
            </a:pPr>
            <a:r>
              <a:rPr lang="en-GB" dirty="0" smtClean="0"/>
              <a:t>Care is centred to promoting ventilation and re expansion of the lung which is maintain by closed drainage system if one is used.</a:t>
            </a:r>
          </a:p>
          <a:p>
            <a:pPr>
              <a:buNone/>
            </a:pPr>
            <a:endParaRPr lang="en-GB" dirty="0"/>
          </a:p>
        </p:txBody>
      </p:sp>
    </p:spTree>
  </p:cSld>
  <p:clrMapOvr>
    <a:masterClrMapping/>
  </p:clrMapOvr>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GB" dirty="0" smtClean="0"/>
              <a:t>ct</a:t>
            </a:r>
            <a:endParaRPr lang="en-GB" dirty="0"/>
          </a:p>
        </p:txBody>
      </p:sp>
      <p:sp>
        <p:nvSpPr>
          <p:cNvPr id="2" name="Content Placeholder 1"/>
          <p:cNvSpPr>
            <a:spLocks noGrp="1"/>
          </p:cNvSpPr>
          <p:nvPr>
            <p:ph sz="quarter" idx="1"/>
          </p:nvPr>
        </p:nvSpPr>
        <p:spPr/>
        <p:txBody>
          <a:bodyPr/>
          <a:lstStyle/>
          <a:p>
            <a:r>
              <a:rPr lang="en-GB" dirty="0" smtClean="0"/>
              <a:t>Promoting arm exercises to maintain full use of arm at op side.</a:t>
            </a:r>
          </a:p>
          <a:p>
            <a:r>
              <a:rPr lang="en-GB" dirty="0" smtClean="0"/>
              <a:t>Promote nutrition</a:t>
            </a:r>
          </a:p>
          <a:p>
            <a:r>
              <a:rPr lang="en-GB" dirty="0" smtClean="0"/>
              <a:t>Monitor incision site for bleeding and subcutaneous emphysema.</a:t>
            </a:r>
          </a:p>
          <a:p>
            <a:r>
              <a:rPr lang="en-GB" dirty="0" smtClean="0"/>
              <a:t>Check vital signs every 15 min until well recovered the 2hly when condition is stable.</a:t>
            </a:r>
          </a:p>
          <a:p>
            <a:endParaRPr lang="en-GB" dirty="0"/>
          </a:p>
        </p:txBody>
      </p:sp>
    </p:spTree>
  </p:cSld>
  <p:clrMapOvr>
    <a:masterClrMapping/>
  </p:clrMapOvr>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GB" dirty="0" smtClean="0"/>
              <a:t>Position of pt in bed </a:t>
            </a:r>
            <a:endParaRPr lang="en-GB" dirty="0"/>
          </a:p>
        </p:txBody>
      </p:sp>
      <p:sp>
        <p:nvSpPr>
          <p:cNvPr id="2" name="Content Placeholder 1"/>
          <p:cNvSpPr>
            <a:spLocks noGrp="1"/>
          </p:cNvSpPr>
          <p:nvPr>
            <p:ph sz="quarter" idx="1"/>
          </p:nvPr>
        </p:nvSpPr>
        <p:spPr/>
        <p:txBody>
          <a:bodyPr>
            <a:normAutofit fontScale="70000" lnSpcReduction="20000"/>
          </a:bodyPr>
          <a:lstStyle/>
          <a:p>
            <a:r>
              <a:rPr lang="en-GB" dirty="0" smtClean="0"/>
              <a:t>The pt is nursed in a flat bed with head elevated slightly 20 degrees until </a:t>
            </a:r>
            <a:r>
              <a:rPr lang="en-GB" dirty="0" err="1" smtClean="0"/>
              <a:t>bp</a:t>
            </a:r>
            <a:r>
              <a:rPr lang="en-GB" dirty="0" smtClean="0"/>
              <a:t> is stabilised to pre –op levels.</a:t>
            </a:r>
          </a:p>
          <a:p>
            <a:endParaRPr lang="en-GB" dirty="0" smtClean="0"/>
          </a:p>
          <a:p>
            <a:r>
              <a:rPr lang="en-GB" dirty="0" smtClean="0"/>
              <a:t>Once stable put the pt on semi-fowlers position for effective breathing.</a:t>
            </a:r>
          </a:p>
          <a:p>
            <a:endParaRPr lang="en-GB" dirty="0" smtClean="0"/>
          </a:p>
          <a:p>
            <a:pPr>
              <a:buNone/>
            </a:pPr>
            <a:r>
              <a:rPr lang="en-GB" dirty="0" smtClean="0"/>
              <a:t>Initiating cough and deep breathing exercises.</a:t>
            </a:r>
          </a:p>
          <a:p>
            <a:pPr>
              <a:buNone/>
            </a:pPr>
            <a:r>
              <a:rPr lang="en-GB" dirty="0" smtClean="0"/>
              <a:t>-Pts </a:t>
            </a:r>
            <a:r>
              <a:rPr lang="en-GB" dirty="0" err="1" smtClean="0"/>
              <a:t>shd</a:t>
            </a:r>
            <a:r>
              <a:rPr lang="en-GB" dirty="0" smtClean="0"/>
              <a:t> cough as soon as he is conscious and </a:t>
            </a:r>
            <a:r>
              <a:rPr lang="en-GB" dirty="0" err="1" smtClean="0"/>
              <a:t>extubated</a:t>
            </a:r>
            <a:r>
              <a:rPr lang="en-GB" dirty="0" smtClean="0"/>
              <a:t> .</a:t>
            </a:r>
          </a:p>
          <a:p>
            <a:pPr>
              <a:buNone/>
            </a:pPr>
            <a:endParaRPr lang="en-GB" dirty="0" smtClean="0"/>
          </a:p>
          <a:p>
            <a:pPr>
              <a:buNone/>
            </a:pPr>
            <a:r>
              <a:rPr lang="en-GB" dirty="0" smtClean="0"/>
              <a:t>Firm and even pressure </a:t>
            </a:r>
            <a:r>
              <a:rPr lang="en-GB" dirty="0" err="1" smtClean="0"/>
              <a:t>shd</a:t>
            </a:r>
            <a:r>
              <a:rPr lang="en-GB" dirty="0" smtClean="0"/>
              <a:t> be put at the site of </a:t>
            </a:r>
            <a:r>
              <a:rPr lang="en-GB" dirty="0" err="1" smtClean="0"/>
              <a:t>inicision</a:t>
            </a:r>
            <a:r>
              <a:rPr lang="en-GB" dirty="0" smtClean="0"/>
              <a:t>.</a:t>
            </a:r>
          </a:p>
          <a:p>
            <a:pPr>
              <a:buNone/>
            </a:pPr>
            <a:endParaRPr lang="en-GB" dirty="0" smtClean="0"/>
          </a:p>
          <a:p>
            <a:pPr>
              <a:buNone/>
            </a:pPr>
            <a:r>
              <a:rPr lang="en-GB" dirty="0" smtClean="0"/>
              <a:t>Deep breathing exercises and coughing keeps the airway patent, prevent </a:t>
            </a:r>
            <a:r>
              <a:rPr lang="en-GB" dirty="0" err="1" smtClean="0"/>
              <a:t>atelectasis</a:t>
            </a:r>
            <a:r>
              <a:rPr lang="en-GB" dirty="0" smtClean="0"/>
              <a:t>, facilitate the re expansion of the lung .</a:t>
            </a:r>
          </a:p>
          <a:p>
            <a:pPr>
              <a:buNone/>
            </a:pPr>
            <a:endParaRPr lang="en-GB" dirty="0" smtClean="0"/>
          </a:p>
          <a:p>
            <a:pPr>
              <a:buNone/>
            </a:pPr>
            <a:r>
              <a:rPr lang="en-GB" dirty="0" smtClean="0"/>
              <a:t>Pt </a:t>
            </a:r>
            <a:r>
              <a:rPr lang="en-GB" dirty="0" err="1" smtClean="0"/>
              <a:t>shd</a:t>
            </a:r>
            <a:r>
              <a:rPr lang="en-GB" dirty="0" smtClean="0"/>
              <a:t> be encouraged to cough until lung sound are clear</a:t>
            </a:r>
          </a:p>
          <a:p>
            <a:pPr>
              <a:buNone/>
            </a:pPr>
            <a:endParaRPr lang="en-GB" dirty="0"/>
          </a:p>
        </p:txBody>
      </p:sp>
    </p:spTree>
  </p:cSld>
  <p:clrMapOvr>
    <a:masterClrMapping/>
  </p:clrMapOvr>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en-GB" dirty="0" smtClean="0"/>
              <a:t/>
            </a:r>
            <a:br>
              <a:rPr lang="en-GB" dirty="0" smtClean="0"/>
            </a:br>
            <a:r>
              <a:rPr lang="en-GB" dirty="0" smtClean="0"/>
              <a:t/>
            </a:r>
            <a:br>
              <a:rPr lang="en-GB" dirty="0" smtClean="0"/>
            </a:br>
            <a:r>
              <a:rPr lang="en-GB" dirty="0" smtClean="0"/>
              <a:t>Maintaining chest tube and drainage.</a:t>
            </a:r>
            <a:br>
              <a:rPr lang="en-GB" dirty="0" smtClean="0"/>
            </a:br>
            <a:r>
              <a:rPr lang="en-GB" dirty="0" smtClean="0"/>
              <a:t/>
            </a:r>
            <a:br>
              <a:rPr lang="en-GB" dirty="0" smtClean="0"/>
            </a:br>
            <a:endParaRPr lang="en-GB" dirty="0"/>
          </a:p>
        </p:txBody>
      </p:sp>
      <p:sp>
        <p:nvSpPr>
          <p:cNvPr id="2" name="Content Placeholder 1"/>
          <p:cNvSpPr>
            <a:spLocks noGrp="1"/>
          </p:cNvSpPr>
          <p:nvPr>
            <p:ph sz="quarter" idx="1"/>
          </p:nvPr>
        </p:nvSpPr>
        <p:spPr/>
        <p:txBody>
          <a:bodyPr>
            <a:normAutofit fontScale="92500" lnSpcReduction="20000"/>
          </a:bodyPr>
          <a:lstStyle/>
          <a:p>
            <a:pPr>
              <a:buNone/>
            </a:pPr>
            <a:r>
              <a:rPr lang="en-GB" dirty="0" smtClean="0"/>
              <a:t>-Pts who have had resection surgery of the lung except those having pneumonectomy  require a drainage of the pleural space by one or two chest tube connected to a closed drainage.</a:t>
            </a:r>
          </a:p>
          <a:p>
            <a:pPr>
              <a:buNone/>
            </a:pPr>
            <a:endParaRPr lang="en-GB" dirty="0" smtClean="0"/>
          </a:p>
          <a:p>
            <a:pPr>
              <a:buNone/>
            </a:pPr>
            <a:r>
              <a:rPr lang="en-GB" dirty="0" smtClean="0"/>
              <a:t>-each tube is inserted into pleural space thro an insertion in the chest wall and sutured to a place .</a:t>
            </a:r>
          </a:p>
          <a:p>
            <a:pPr>
              <a:buNone/>
            </a:pPr>
            <a:endParaRPr lang="en-GB" dirty="0" smtClean="0"/>
          </a:p>
          <a:p>
            <a:pPr>
              <a:buNone/>
            </a:pPr>
            <a:r>
              <a:rPr lang="en-GB" dirty="0" smtClean="0"/>
              <a:t>-the anterior tube removes the air while the posterior tube is for drainage of  serous fluid that accumulate as a result of surgery.</a:t>
            </a:r>
          </a:p>
          <a:p>
            <a:pPr>
              <a:buNone/>
            </a:pPr>
            <a:endParaRPr lang="en-GB" dirty="0"/>
          </a:p>
        </p:txBody>
      </p:sp>
    </p:spTree>
  </p:cSld>
  <p:clrMapOvr>
    <a:masterClrMapping/>
  </p:clrMapOvr>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GB" dirty="0" smtClean="0"/>
              <a:t>Maintaining patency of chest tubes</a:t>
            </a:r>
            <a:endParaRPr lang="en-GB" dirty="0"/>
          </a:p>
        </p:txBody>
      </p:sp>
      <p:sp>
        <p:nvSpPr>
          <p:cNvPr id="2" name="Content Placeholder 1"/>
          <p:cNvSpPr>
            <a:spLocks noGrp="1"/>
          </p:cNvSpPr>
          <p:nvPr>
            <p:ph sz="quarter" idx="1"/>
          </p:nvPr>
        </p:nvSpPr>
        <p:spPr/>
        <p:txBody>
          <a:bodyPr/>
          <a:lstStyle/>
          <a:p>
            <a:r>
              <a:rPr lang="en-GB" dirty="0" smtClean="0"/>
              <a:t>Since the anterior tube evacuates mainly air, this tube will not clog.</a:t>
            </a:r>
          </a:p>
          <a:p>
            <a:r>
              <a:rPr lang="en-GB" dirty="0" smtClean="0"/>
              <a:t>Posterior tube which drains the fluid and blood is likely to clog. however gently squeezing of the tube is sufficient to move the bloody drainage a long the tube.</a:t>
            </a:r>
            <a:endParaRPr lang="en-GB" dirty="0"/>
          </a:p>
        </p:txBody>
      </p:sp>
    </p:spTree>
  </p:cSld>
  <p:clrMapOvr>
    <a:masterClrMapping/>
  </p:clrMapOvr>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en-GB" dirty="0" smtClean="0"/>
              <a:t/>
            </a:r>
            <a:br>
              <a:rPr lang="en-GB" dirty="0" smtClean="0"/>
            </a:br>
            <a:r>
              <a:rPr lang="en-GB" dirty="0" smtClean="0"/>
              <a:t>complications</a:t>
            </a:r>
            <a:br>
              <a:rPr lang="en-GB" dirty="0" smtClean="0"/>
            </a:br>
            <a:r>
              <a:rPr lang="en-GB" dirty="0" smtClean="0"/>
              <a:t>immediate post operative period</a:t>
            </a:r>
            <a:br>
              <a:rPr lang="en-GB" dirty="0" smtClean="0"/>
            </a:br>
            <a:endParaRPr lang="en-GB" dirty="0"/>
          </a:p>
        </p:txBody>
      </p:sp>
      <p:sp>
        <p:nvSpPr>
          <p:cNvPr id="2" name="Content Placeholder 1"/>
          <p:cNvSpPr>
            <a:spLocks noGrp="1"/>
          </p:cNvSpPr>
          <p:nvPr>
            <p:ph sz="quarter" idx="1"/>
          </p:nvPr>
        </p:nvSpPr>
        <p:spPr/>
        <p:txBody>
          <a:bodyPr/>
          <a:lstStyle/>
          <a:p>
            <a:r>
              <a:rPr lang="en-GB" dirty="0" smtClean="0"/>
              <a:t>Hypotension</a:t>
            </a:r>
          </a:p>
          <a:p>
            <a:r>
              <a:rPr lang="en-GB" dirty="0" smtClean="0"/>
              <a:t>Cardiac arthymias</a:t>
            </a:r>
          </a:p>
          <a:p>
            <a:r>
              <a:rPr lang="en-GB" dirty="0" smtClean="0"/>
              <a:t>Pulmonary oedema</a:t>
            </a:r>
          </a:p>
          <a:p>
            <a:r>
              <a:rPr lang="en-GB" dirty="0" smtClean="0"/>
              <a:t>Subcutaneous emphysema</a:t>
            </a:r>
          </a:p>
          <a:p>
            <a:pPr>
              <a:buNone/>
            </a:pPr>
            <a:r>
              <a:rPr lang="en-GB" dirty="0" smtClean="0"/>
              <a:t>Long Term Complications.</a:t>
            </a:r>
          </a:p>
          <a:p>
            <a:pPr>
              <a:buNone/>
            </a:pPr>
            <a:r>
              <a:rPr lang="en-GB" dirty="0" smtClean="0"/>
              <a:t>-Residual air space which results from failure of the remaining portion of the lung to re expand and fill the space.  </a:t>
            </a:r>
            <a:endParaRPr lang="en-GB" dirty="0"/>
          </a:p>
        </p:txBody>
      </p:sp>
    </p:spTree>
  </p:cSld>
  <p:clrMapOvr>
    <a:masterClrMapping/>
  </p:clrMapOvr>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GB" dirty="0" smtClean="0"/>
              <a:t>Chest trauma</a:t>
            </a:r>
            <a:endParaRPr lang="en-GB" dirty="0"/>
          </a:p>
        </p:txBody>
      </p:sp>
      <p:sp>
        <p:nvSpPr>
          <p:cNvPr id="2" name="Content Placeholder 1"/>
          <p:cNvSpPr>
            <a:spLocks noGrp="1"/>
          </p:cNvSpPr>
          <p:nvPr>
            <p:ph sz="quarter" idx="1"/>
          </p:nvPr>
        </p:nvSpPr>
        <p:spPr/>
        <p:txBody>
          <a:bodyPr/>
          <a:lstStyle/>
          <a:p>
            <a:r>
              <a:rPr lang="en-GB" dirty="0" smtClean="0"/>
              <a:t>A chest injury may affect the rib cage ,pleura, the lung ,the diaphragm or the mediasternum  contents.</a:t>
            </a:r>
          </a:p>
          <a:p>
            <a:r>
              <a:rPr lang="en-GB" dirty="0" smtClean="0"/>
              <a:t>The injuries are divided into two groups the blunt and the penetrating injuries.</a:t>
            </a:r>
          </a:p>
          <a:p>
            <a:pPr>
              <a:buNone/>
            </a:pPr>
            <a:r>
              <a:rPr lang="en-GB" b="1" dirty="0" smtClean="0"/>
              <a:t>Blunt injuries </a:t>
            </a:r>
          </a:p>
          <a:p>
            <a:pPr>
              <a:buNone/>
            </a:pPr>
            <a:r>
              <a:rPr lang="en-GB" dirty="0" smtClean="0"/>
              <a:t>   -This is responsible for 8% all admissions. its damages the structures within the chest cavity without disrupting chest wall integrity.</a:t>
            </a:r>
            <a:endParaRPr lang="en-GB" dirty="0"/>
          </a:p>
        </p:txBody>
      </p:sp>
    </p:spTree>
  </p:cSld>
  <p:clrMapOvr>
    <a:masterClrMapping/>
  </p:clrMapOvr>
  <p:transition>
    <p:dissolve/>
  </p:transition>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edian">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Median</Template>
  <TotalTime>5104</TotalTime>
  <Words>7331</Words>
  <Application>Microsoft Office PowerPoint</Application>
  <PresentationFormat>On-screen Show (4:3)</PresentationFormat>
  <Paragraphs>856</Paragraphs>
  <Slides>144</Slides>
  <Notes>6</Notes>
  <HiddenSlides>0</HiddenSlides>
  <MMClips>0</MMClips>
  <ScaleCrop>false</ScaleCrop>
  <HeadingPairs>
    <vt:vector size="4" baseType="variant">
      <vt:variant>
        <vt:lpstr>Theme</vt:lpstr>
      </vt:variant>
      <vt:variant>
        <vt:i4>1</vt:i4>
      </vt:variant>
      <vt:variant>
        <vt:lpstr>Slide Titles</vt:lpstr>
      </vt:variant>
      <vt:variant>
        <vt:i4>144</vt:i4>
      </vt:variant>
    </vt:vector>
  </HeadingPairs>
  <TitlesOfParts>
    <vt:vector size="145" baseType="lpstr">
      <vt:lpstr>Median</vt:lpstr>
      <vt:lpstr>Pulmonary nursing</vt:lpstr>
      <vt:lpstr>Slide 2</vt:lpstr>
      <vt:lpstr>REVIEW OF ANATOMY &amp; PHYSIOLOGY OF RES. SYS.</vt:lpstr>
      <vt:lpstr>RESPIRATORY SYSTEM</vt:lpstr>
      <vt:lpstr>UPPER RESPIRATORY SYSTEM</vt:lpstr>
      <vt:lpstr>RESPIRATORY CONDITIONS </vt:lpstr>
      <vt:lpstr>HEADINGS </vt:lpstr>
      <vt:lpstr>General Clinical Features</vt:lpstr>
      <vt:lpstr>DIAGNOSTIC PROCEDURES </vt:lpstr>
      <vt:lpstr>BRONCHITIS</vt:lpstr>
      <vt:lpstr>PATHOPHYSIOLOGY</vt:lpstr>
      <vt:lpstr>Ct  pathophysiology</vt:lpstr>
      <vt:lpstr>CLINICAL FEATURES</vt:lpstr>
      <vt:lpstr>MANAGEMENT Investigation</vt:lpstr>
      <vt:lpstr>Specific management </vt:lpstr>
      <vt:lpstr>prevention</vt:lpstr>
      <vt:lpstr>Complications</vt:lpstr>
      <vt:lpstr>Chronic Bronchitis</vt:lpstr>
      <vt:lpstr>Causes</vt:lpstr>
      <vt:lpstr>Pathophysiology</vt:lpstr>
      <vt:lpstr>Predisposing factors</vt:lpstr>
      <vt:lpstr>Signs and symptoms</vt:lpstr>
      <vt:lpstr>Management</vt:lpstr>
      <vt:lpstr>Complications</vt:lpstr>
      <vt:lpstr>Prevention</vt:lpstr>
      <vt:lpstr>ASTHMA</vt:lpstr>
      <vt:lpstr>Types </vt:lpstr>
      <vt:lpstr>ct</vt:lpstr>
      <vt:lpstr>Slide 29</vt:lpstr>
      <vt:lpstr>PATHOPHYSIOLOGY</vt:lpstr>
      <vt:lpstr>CLINICAL FEATURES </vt:lpstr>
      <vt:lpstr>  Management of asthma  </vt:lpstr>
      <vt:lpstr>Treatment </vt:lpstr>
      <vt:lpstr>Cont,,,</vt:lpstr>
      <vt:lpstr>Slide 35</vt:lpstr>
      <vt:lpstr>Nursing Mgt of Asthma </vt:lpstr>
      <vt:lpstr>Cont…</vt:lpstr>
      <vt:lpstr>COMPLICATION </vt:lpstr>
      <vt:lpstr>prevention</vt:lpstr>
      <vt:lpstr>STATUS  ASTHMATICUS</vt:lpstr>
      <vt:lpstr>Pathophysiology </vt:lpstr>
      <vt:lpstr>Clinical features. </vt:lpstr>
      <vt:lpstr>Mgt ct</vt:lpstr>
      <vt:lpstr>Cont.....</vt:lpstr>
      <vt:lpstr>NURSING MANAGEMENT</vt:lpstr>
      <vt:lpstr>CONT…</vt:lpstr>
      <vt:lpstr>BRONCHIECTASIS</vt:lpstr>
      <vt:lpstr>Causes </vt:lpstr>
      <vt:lpstr>Predisposing factors</vt:lpstr>
      <vt:lpstr>pathophysiology</vt:lpstr>
      <vt:lpstr>Ct pathopysiology</vt:lpstr>
      <vt:lpstr>Clinical manifestation </vt:lpstr>
      <vt:lpstr>Assessment and diagnostic findings</vt:lpstr>
      <vt:lpstr>TREATMENT</vt:lpstr>
      <vt:lpstr>Ct mgt </vt:lpstr>
      <vt:lpstr>Nursing mgt</vt:lpstr>
      <vt:lpstr>LOBAR PNEUMONIA</vt:lpstr>
      <vt:lpstr>2.Hospital acquired pneumonia</vt:lpstr>
      <vt:lpstr>  3.Pneumonia in the immuno compromised host </vt:lpstr>
      <vt:lpstr>4.Aspiration pneumonia.</vt:lpstr>
      <vt:lpstr> Pathophysiology. </vt:lpstr>
      <vt:lpstr>Cont.....</vt:lpstr>
      <vt:lpstr>Risk factors</vt:lpstr>
      <vt:lpstr>Clinical manifestation</vt:lpstr>
      <vt:lpstr>Cont.</vt:lpstr>
      <vt:lpstr>Assessment and Diagnostic findings</vt:lpstr>
      <vt:lpstr>Medical management</vt:lpstr>
      <vt:lpstr>Nursing management of pneumonia using nursing process </vt:lpstr>
      <vt:lpstr>2.Nursing Diagnosis</vt:lpstr>
      <vt:lpstr>Cont…</vt:lpstr>
      <vt:lpstr>intervention</vt:lpstr>
      <vt:lpstr>ct</vt:lpstr>
      <vt:lpstr>Cont…</vt:lpstr>
      <vt:lpstr>ct</vt:lpstr>
      <vt:lpstr>ct</vt:lpstr>
      <vt:lpstr>complications</vt:lpstr>
      <vt:lpstr>LUNG ABSCESS</vt:lpstr>
      <vt:lpstr>Goals and Intervention</vt:lpstr>
      <vt:lpstr>Nursing Management Plan</vt:lpstr>
      <vt:lpstr>ct</vt:lpstr>
      <vt:lpstr>EVALUATION</vt:lpstr>
      <vt:lpstr>PLEURISY AND PLEURAL EFFUSION</vt:lpstr>
      <vt:lpstr>ct</vt:lpstr>
      <vt:lpstr>Medical management</vt:lpstr>
      <vt:lpstr> Nursing management assessment and diagnosis </vt:lpstr>
      <vt:lpstr>Goals and intervention </vt:lpstr>
      <vt:lpstr>CANCER OF THE LUNG Aetiology</vt:lpstr>
      <vt:lpstr>path physiology</vt:lpstr>
      <vt:lpstr>Signs and symptoms</vt:lpstr>
      <vt:lpstr>Medical management diagnostic test</vt:lpstr>
      <vt:lpstr>ct</vt:lpstr>
      <vt:lpstr>Cnt,,</vt:lpstr>
      <vt:lpstr>Nursing mgt pre-operative care</vt:lpstr>
      <vt:lpstr>ct</vt:lpstr>
      <vt:lpstr>Position of pt in bed </vt:lpstr>
      <vt:lpstr>  Maintaining chest tube and drainage.  </vt:lpstr>
      <vt:lpstr>Maintaining patency of chest tubes</vt:lpstr>
      <vt:lpstr> complications immediate post operative period </vt:lpstr>
      <vt:lpstr>Chest trauma</vt:lpstr>
      <vt:lpstr>Penetrating injuries</vt:lpstr>
      <vt:lpstr>BLUNT INJUIRIES</vt:lpstr>
      <vt:lpstr>Direct impact</vt:lpstr>
      <vt:lpstr>Pulmonary contusion (blunt)</vt:lpstr>
      <vt:lpstr>Clinical manifestation.</vt:lpstr>
      <vt:lpstr>Care and management</vt:lpstr>
      <vt:lpstr>Pts and family education</vt:lpstr>
      <vt:lpstr>Pneumo thorax and hemothorax</vt:lpstr>
      <vt:lpstr>ct</vt:lpstr>
      <vt:lpstr>ct</vt:lpstr>
      <vt:lpstr>Clinical manifestation</vt:lpstr>
      <vt:lpstr>treatment</vt:lpstr>
      <vt:lpstr>Nursing management.</vt:lpstr>
      <vt:lpstr>Nursing dx</vt:lpstr>
      <vt:lpstr>ct</vt:lpstr>
      <vt:lpstr>EMPHYSEMA</vt:lpstr>
      <vt:lpstr>Cont,,,</vt:lpstr>
      <vt:lpstr>ct</vt:lpstr>
      <vt:lpstr>Clinical diagnosis of emphysema</vt:lpstr>
      <vt:lpstr>ct</vt:lpstr>
      <vt:lpstr>ct</vt:lpstr>
      <vt:lpstr>Medical Management </vt:lpstr>
      <vt:lpstr>Pharmacologic Therapy</vt:lpstr>
      <vt:lpstr>Slide 123</vt:lpstr>
      <vt:lpstr>Other Medications </vt:lpstr>
      <vt:lpstr>Mnx cont,,,</vt:lpstr>
      <vt:lpstr>Cont,,</vt:lpstr>
      <vt:lpstr>A denotonsillitis</vt:lpstr>
      <vt:lpstr>Clinical manifestation</vt:lpstr>
      <vt:lpstr>Assessment and diagnosis</vt:lpstr>
      <vt:lpstr>MEDICAL MGT. </vt:lpstr>
      <vt:lpstr>ct</vt:lpstr>
      <vt:lpstr>ct</vt:lpstr>
      <vt:lpstr>ct</vt:lpstr>
      <vt:lpstr>Teaching pts self-care</vt:lpstr>
      <vt:lpstr>EXAMINATION OF THE THORAX</vt:lpstr>
      <vt:lpstr>Inspection </vt:lpstr>
      <vt:lpstr>palpation</vt:lpstr>
      <vt:lpstr>Percussion.</vt:lpstr>
      <vt:lpstr>ct</vt:lpstr>
      <vt:lpstr>Auscultation</vt:lpstr>
      <vt:lpstr>LUNG SOUNDS</vt:lpstr>
      <vt:lpstr> ct</vt:lpstr>
      <vt:lpstr>c)wheeze</vt:lpstr>
      <vt:lpstr>ct</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RESPIRATORY CONDITIONS</dc:title>
  <dc:creator>komen</dc:creator>
  <cp:lastModifiedBy>Personal</cp:lastModifiedBy>
  <cp:revision>427</cp:revision>
  <dcterms:created xsi:type="dcterms:W3CDTF">2010-09-07T06:09:33Z</dcterms:created>
  <dcterms:modified xsi:type="dcterms:W3CDTF">2021-02-01T08:20:57Z</dcterms:modified>
</cp:coreProperties>
</file>