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4"/>
  </p:notesMasterIdLst>
  <p:sldIdLst>
    <p:sldId id="256" r:id="rId2"/>
    <p:sldId id="282" r:id="rId3"/>
    <p:sldId id="283" r:id="rId4"/>
    <p:sldId id="284" r:id="rId5"/>
    <p:sldId id="285" r:id="rId6"/>
    <p:sldId id="333" r:id="rId7"/>
    <p:sldId id="334" r:id="rId8"/>
    <p:sldId id="336" r:id="rId9"/>
    <p:sldId id="330" r:id="rId10"/>
    <p:sldId id="337" r:id="rId11"/>
    <p:sldId id="338" r:id="rId12"/>
    <p:sldId id="331" r:id="rId13"/>
    <p:sldId id="339" r:id="rId14"/>
    <p:sldId id="335" r:id="rId15"/>
    <p:sldId id="258" r:id="rId16"/>
    <p:sldId id="332" r:id="rId17"/>
    <p:sldId id="259" r:id="rId18"/>
    <p:sldId id="260" r:id="rId19"/>
    <p:sldId id="290" r:id="rId20"/>
    <p:sldId id="328" r:id="rId21"/>
    <p:sldId id="265" r:id="rId22"/>
    <p:sldId id="287" r:id="rId23"/>
    <p:sldId id="288" r:id="rId24"/>
    <p:sldId id="289" r:id="rId25"/>
    <p:sldId id="295" r:id="rId26"/>
    <p:sldId id="327" r:id="rId27"/>
    <p:sldId id="293" r:id="rId28"/>
    <p:sldId id="296" r:id="rId29"/>
    <p:sldId id="275" r:id="rId30"/>
    <p:sldId id="276" r:id="rId31"/>
    <p:sldId id="277" r:id="rId32"/>
    <p:sldId id="298" r:id="rId33"/>
    <p:sldId id="299" r:id="rId34"/>
    <p:sldId id="301" r:id="rId35"/>
    <p:sldId id="314" r:id="rId36"/>
    <p:sldId id="315" r:id="rId37"/>
    <p:sldId id="302" r:id="rId38"/>
    <p:sldId id="303" r:id="rId39"/>
    <p:sldId id="304" r:id="rId40"/>
    <p:sldId id="313" r:id="rId41"/>
    <p:sldId id="306" r:id="rId42"/>
    <p:sldId id="325" r:id="rId43"/>
    <p:sldId id="307" r:id="rId44"/>
    <p:sldId id="291" r:id="rId45"/>
    <p:sldId id="279" r:id="rId46"/>
    <p:sldId id="280" r:id="rId47"/>
    <p:sldId id="292" r:id="rId48"/>
    <p:sldId id="320" r:id="rId49"/>
    <p:sldId id="321" r:id="rId50"/>
    <p:sldId id="322" r:id="rId51"/>
    <p:sldId id="324" r:id="rId52"/>
    <p:sldId id="28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BBA02-D000-4B28-9484-72216DC99C5A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0A666-40B5-4B91-BA5C-0EF91FB49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6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80A2F-A8BE-4942-83CF-6369F7365A0E}" type="slidenum">
              <a:rPr lang="en-US"/>
              <a:pPr/>
              <a:t>23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E0FBA-0C81-4A39-BF3C-06F6A70AEF70}" type="slidenum">
              <a:rPr lang="en-US"/>
              <a:pPr/>
              <a:t>24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59CE6-C824-442B-B071-CB5990185A12}" type="slidenum">
              <a:rPr lang="en-US"/>
              <a:pPr/>
              <a:t>28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2411C-73D0-4FA2-B2AC-2789544701FB}" type="slidenum">
              <a:rPr lang="en-US"/>
              <a:pPr/>
              <a:t>35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9985D-F896-4588-A5D7-0437E1628907}" type="slidenum">
              <a:rPr lang="en-US"/>
              <a:pPr/>
              <a:t>48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6E3FC-7B72-43C8-84F7-556337BD25FC}" type="slidenum">
              <a:rPr lang="en-US"/>
              <a:pPr/>
              <a:t>49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514B1-D8BF-44BE-90DB-07B110C30C80}" type="slidenum">
              <a:rPr lang="en-US"/>
              <a:pPr/>
              <a:t>50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5493B-5069-4DA7-BB6B-1361D3702E69}" type="slidenum">
              <a:rPr lang="en-US"/>
              <a:pPr/>
              <a:t>51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88D8E9-7393-4215-A2BC-3570514510C8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kenkinyua10@yahoo.com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3CA4F3-F624-4EA9-B185-3A908E78A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A9E68-4486-4C36-86BC-54637CFF4794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kenkinyua10@yahoo.com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CA4F3-F624-4EA9-B185-3A908E78A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99286-5F3B-44E2-AD33-C601D8A164D6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kenkinyua10@yahoo.com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CA4F3-F624-4EA9-B185-3A908E78A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3246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kenkinyua10@yahoo.com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D0FEBD-C928-4CBC-86FC-BABF14A4C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B3E55-A376-4AD5-9AEF-14EA00D7DA39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kenkinyua10@yahoo.com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CA4F3-F624-4EA9-B185-3A908E78A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B7119-F455-49A6-9853-27DD9562A9EB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kenkinyua10@yahoo.com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CA4F3-F624-4EA9-B185-3A908E78A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241B6-2B33-4A75-9B7D-961252B55508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kenkinyua10@yahoo.com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CA4F3-F624-4EA9-B185-3A908E78A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EF0F4-9BC2-41DD-B999-85E977B7ECFE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kenkinyua10@yahoo.com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CA4F3-F624-4EA9-B185-3A908E78A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25CBF-1899-497E-99F6-797FF9703A4B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kenkinyua10@yahoo.com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CA4F3-F624-4EA9-B185-3A908E78A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8B052-F0A1-41F9-82F1-5919855D31C5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kenkinyua10@yahoo.com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CA4F3-F624-4EA9-B185-3A908E78A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8AD4D-206F-45A1-AEC4-4819F959D59D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kenkinyua10@yahoo.com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CA4F3-F624-4EA9-B185-3A908E78A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F7A4C-D551-4A93-8D36-561843E20DE6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kenkinyua10@yahoo.com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CA4F3-F624-4EA9-B185-3A908E78A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fld id="{A4B508A4-D186-4268-A17C-AD66291AF6A1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r>
              <a:rPr lang="en-US" smtClean="0"/>
              <a:t>kenkinyua10@yahoo.com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fld id="{953CA4F3-F624-4EA9-B185-3A908E78A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edg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HENRY GITONGA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28600" y="2098070"/>
            <a:ext cx="8610600" cy="34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03225" indent="-40322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2746375" algn="l"/>
              </a:tabLst>
            </a:pPr>
            <a:r>
              <a:rPr lang="en-US" sz="3200" dirty="0"/>
              <a:t>Passageway for respiration</a:t>
            </a:r>
          </a:p>
          <a:p>
            <a:pPr marL="403225" indent="-40322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2746375" algn="l"/>
              </a:tabLst>
            </a:pPr>
            <a:r>
              <a:rPr lang="en-US" sz="3200" dirty="0"/>
              <a:t>Receptors for smell</a:t>
            </a:r>
          </a:p>
          <a:p>
            <a:pPr marL="403225" indent="-40322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2746375" algn="l"/>
              </a:tabLst>
            </a:pPr>
            <a:r>
              <a:rPr lang="en-US" sz="3200" dirty="0"/>
              <a:t>Filters incoming air to filter larger foreign material</a:t>
            </a:r>
          </a:p>
          <a:p>
            <a:pPr marL="403225" indent="-40322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2746375" algn="l"/>
              </a:tabLst>
            </a:pPr>
            <a:r>
              <a:rPr lang="en-US" sz="3200" dirty="0"/>
              <a:t>Moistens and warms incoming air</a:t>
            </a:r>
          </a:p>
          <a:p>
            <a:pPr marL="403225" indent="-40322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2746375" algn="l"/>
              </a:tabLst>
            </a:pPr>
            <a:r>
              <a:rPr lang="en-US" sz="3200" dirty="0"/>
              <a:t>Resonating chambers for voice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52400" y="242888"/>
            <a:ext cx="85344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tabLst>
                <a:tab pos="622300" algn="l"/>
                <a:tab pos="2168525" algn="l"/>
                <a:tab pos="3546475" algn="l"/>
              </a:tabLst>
            </a:pPr>
            <a:r>
              <a:rPr lang="en-US" sz="4400">
                <a:solidFill>
                  <a:schemeClr val="tx2"/>
                </a:solidFill>
              </a:rPr>
              <a:t>Upper Respiratory Tract Functions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28600" y="228600"/>
            <a:ext cx="868680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6FB9-C075-4EE9-AD56-479BEA37FA30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 autoUpdateAnimBg="0" advAuto="0"/>
      <p:bldP spid="9933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52400" y="395288"/>
            <a:ext cx="8763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tabLst>
                <a:tab pos="622300" algn="l"/>
                <a:tab pos="2168525" algn="l"/>
                <a:tab pos="3546475" algn="l"/>
              </a:tabLst>
            </a:pPr>
            <a:r>
              <a:rPr lang="en-US" sz="4400">
                <a:solidFill>
                  <a:schemeClr val="tx2"/>
                </a:solidFill>
              </a:rPr>
              <a:t>Components of the Lower Respiratory Tract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28600" y="228600"/>
            <a:ext cx="8686800" cy="1588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924800" y="6278563"/>
            <a:ext cx="8874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rgbClr val="330033"/>
                </a:solidFill>
                <a:latin typeface="Times New Roman" pitchFamily="18" charset="0"/>
              </a:rPr>
              <a:t>Figure 10.3</a:t>
            </a:r>
            <a:endParaRPr lang="en-US" sz="2800">
              <a:latin typeface="Times New Roman" pitchFamily="18" charset="0"/>
            </a:endParaRPr>
          </a:p>
        </p:txBody>
      </p:sp>
      <p:pic>
        <p:nvPicPr>
          <p:cNvPr id="9221" name="Picture 5" descr="1003_LowerResprtoryTract_1.jpg                                 0003AF46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b="3000"/>
          <a:stretch>
            <a:fillRect/>
          </a:stretch>
        </p:blipFill>
        <p:spPr bwMode="auto">
          <a:xfrm>
            <a:off x="887413" y="1905000"/>
            <a:ext cx="69421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6A71-E027-4F04-ABB9-BEFE799C4C34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/>
              <a:t>Basics of the Respiratory System</a:t>
            </a:r>
            <a:br>
              <a:rPr lang="en-US" sz="4000"/>
            </a:br>
            <a:r>
              <a:rPr lang="en-US" sz="2400"/>
              <a:t>Functional Anatomy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What is the function of the lower respiratory tract?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Exchange of gases …. Due to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Huge surface area = 1x10</a:t>
            </a:r>
            <a:r>
              <a:rPr lang="en-US" sz="2000" baseline="30000"/>
              <a:t>5 </a:t>
            </a:r>
            <a:r>
              <a:rPr lang="en-US" sz="2000"/>
              <a:t>m</a:t>
            </a:r>
            <a:r>
              <a:rPr lang="en-US" sz="2000" baseline="30000"/>
              <a:t>2 </a:t>
            </a:r>
            <a:r>
              <a:rPr lang="en-US" sz="2000"/>
              <a:t>of type I alveolar cells (simple squamous epithelium)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Associated network of pulmonary capillaries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80-90% of the space between alveoli is filled with blood in pulmonary capillary networks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Exchange distance is approx 1 um from alveoli to blood!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Protection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Free alveolar macrophages (dust cells)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Surfactant produced by type II alveolar cells (septal cells)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9129-C322-4599-AF4D-874E0C23B52A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28600" y="1852613"/>
            <a:ext cx="86106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87338" indent="-28733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2746375" algn="l"/>
              </a:tabLst>
            </a:pPr>
            <a:r>
              <a:rPr lang="en-US" sz="3200"/>
              <a:t>Functions:</a:t>
            </a:r>
          </a:p>
          <a:p>
            <a:pPr marL="625475" lvl="1" indent="-223838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2746375" algn="l"/>
              </a:tabLst>
            </a:pPr>
            <a:r>
              <a:rPr lang="en-US" sz="2800"/>
              <a:t>Larynx: maintains an open airway, routes food and air appropriately, assists in sound production</a:t>
            </a:r>
          </a:p>
          <a:p>
            <a:pPr marL="625475" lvl="1" indent="-223838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2746375" algn="l"/>
              </a:tabLst>
            </a:pPr>
            <a:r>
              <a:rPr lang="en-US" sz="2800"/>
              <a:t>Trachea: transports air to and from lungs</a:t>
            </a:r>
          </a:p>
          <a:p>
            <a:pPr marL="625475" lvl="1" indent="-223838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2746375" algn="l"/>
              </a:tabLst>
            </a:pPr>
            <a:r>
              <a:rPr lang="en-US" sz="2800"/>
              <a:t>Bronchi: branch into lungs</a:t>
            </a:r>
          </a:p>
          <a:p>
            <a:pPr marL="625475" lvl="1" indent="-223838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2746375" algn="l"/>
              </a:tabLst>
            </a:pPr>
            <a:r>
              <a:rPr lang="en-US" sz="2800"/>
              <a:t>Lungs: transport air to alveoli for gas exchange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52400" y="242888"/>
            <a:ext cx="8534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tabLst>
                <a:tab pos="622300" algn="l"/>
                <a:tab pos="2168525" algn="l"/>
                <a:tab pos="3546475" algn="l"/>
              </a:tabLst>
            </a:pPr>
            <a:r>
              <a:rPr lang="en-US" sz="4400">
                <a:solidFill>
                  <a:schemeClr val="tx2"/>
                </a:solidFill>
              </a:rPr>
              <a:t>Lower Respiratory Tract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28600" y="228600"/>
            <a:ext cx="868680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AFF4-09D3-4A80-87BA-54C67BE4E75E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 autoUpdateAnimBg="0" advAuto="0"/>
      <p:bldP spid="10137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38200" y="304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200">
                <a:solidFill>
                  <a:schemeClr val="tx2"/>
                </a:solidFill>
              </a:rPr>
              <a:t>Organs in the Respiratory System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381000" y="762000"/>
          <a:ext cx="8382000" cy="5867403"/>
        </p:xfrm>
        <a:graphic>
          <a:graphicData uri="http://schemas.openxmlformats.org/drawingml/2006/table">
            <a:tbl>
              <a:tblPr/>
              <a:tblGrid>
                <a:gridCol w="3178175"/>
                <a:gridCol w="5203825"/>
              </a:tblGrid>
              <a:tr h="4032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STRUCTURE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FUNCTION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nose / nasal cavity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 warms, moistens, &amp; filters air as it is inhaled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pharynx (throat)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 passageway for air, leads to trachea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larynx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 the voice box, where vocal chords are located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284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trachea (windpipe)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 keeps the windpipe "open"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 trachea is lined with fine hairs called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cilia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which filter air before it reaches the lungs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bronchi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 two branches at the end of the trachea, each lead to a lung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bronchioles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 a network of smaller branches leading from the bronchi into the lung tissue &amp; ultimately to air sacs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alveoli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 the functional respiratory units in the lung where gases are exchanged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83E5-5837-42DA-B1AE-588B235B8064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term </a:t>
            </a:r>
            <a:r>
              <a:rPr lang="en-US" b="1" i="1" dirty="0"/>
              <a:t>respiration</a:t>
            </a:r>
            <a:r>
              <a:rPr lang="en-US" i="1" dirty="0"/>
              <a:t> includes three separate but </a:t>
            </a:r>
            <a:r>
              <a:rPr lang="en-US" i="1" dirty="0" smtClean="0"/>
              <a:t>related </a:t>
            </a:r>
            <a:r>
              <a:rPr lang="en-US" dirty="0" smtClean="0"/>
              <a:t>functions: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ventilation </a:t>
            </a:r>
            <a:r>
              <a:rPr lang="en-US" b="1" dirty="0"/>
              <a:t>(breathing); </a:t>
            </a:r>
            <a:endParaRPr lang="en-US" b="1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gas </a:t>
            </a:r>
            <a:r>
              <a:rPr lang="en-US" b="1" dirty="0"/>
              <a:t>exchange, </a:t>
            </a:r>
            <a:r>
              <a:rPr lang="en-US" b="1" dirty="0" smtClean="0"/>
              <a:t>which </a:t>
            </a:r>
            <a:r>
              <a:rPr lang="en-US" dirty="0" smtClean="0"/>
              <a:t>occurs </a:t>
            </a:r>
            <a:r>
              <a:rPr lang="en-US" dirty="0"/>
              <a:t>between the air and blood in the lungs and between </a:t>
            </a:r>
            <a:r>
              <a:rPr lang="en-US" dirty="0" smtClean="0"/>
              <a:t>the blood </a:t>
            </a:r>
            <a:r>
              <a:rPr lang="en-US" dirty="0"/>
              <a:t>and other tissues of the body; </a:t>
            </a:r>
            <a:r>
              <a:rPr lang="en-US" dirty="0" smtClean="0"/>
              <a:t>and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(3</a:t>
            </a:r>
            <a:r>
              <a:rPr lang="en-US" dirty="0"/>
              <a:t>) </a:t>
            </a:r>
            <a:r>
              <a:rPr lang="en-US" b="1" dirty="0"/>
              <a:t>oxygen </a:t>
            </a:r>
            <a:r>
              <a:rPr lang="en-US" b="1" dirty="0" smtClean="0"/>
              <a:t>utilization </a:t>
            </a:r>
            <a:r>
              <a:rPr lang="en-US" dirty="0" smtClean="0"/>
              <a:t>by </a:t>
            </a:r>
            <a:r>
              <a:rPr lang="en-US" dirty="0"/>
              <a:t>the tissues in the energy-liberating reactions of cell respiration.</a:t>
            </a:r>
          </a:p>
          <a:p>
            <a:r>
              <a:rPr lang="en-US" dirty="0"/>
              <a:t>Ventilation and the exchange of gases (oxygen and </a:t>
            </a:r>
            <a:r>
              <a:rPr lang="en-US" dirty="0" smtClean="0"/>
              <a:t>carbon dioxide</a:t>
            </a:r>
            <a:r>
              <a:rPr lang="en-US" dirty="0"/>
              <a:t>) between the air and blood are collectively called </a:t>
            </a:r>
            <a:r>
              <a:rPr lang="en-US" b="1" i="1" dirty="0" smtClean="0"/>
              <a:t>external respiration</a:t>
            </a:r>
            <a:r>
              <a:rPr lang="en-US" i="1" dirty="0"/>
              <a:t>. </a:t>
            </a:r>
            <a:endParaRPr lang="en-US" i="1" dirty="0" smtClean="0"/>
          </a:p>
          <a:p>
            <a:r>
              <a:rPr lang="en-US" i="1" dirty="0" smtClean="0"/>
              <a:t>Gas </a:t>
            </a:r>
            <a:r>
              <a:rPr lang="en-US" i="1" dirty="0"/>
              <a:t>exchange between the blood and </a:t>
            </a:r>
            <a:r>
              <a:rPr lang="en-US" i="1" dirty="0" smtClean="0"/>
              <a:t>other </a:t>
            </a:r>
            <a:r>
              <a:rPr lang="en-US" dirty="0" smtClean="0"/>
              <a:t>tissues </a:t>
            </a:r>
            <a:r>
              <a:rPr lang="en-US" dirty="0"/>
              <a:t>and oxygen utilization by the tissues are </a:t>
            </a:r>
            <a:r>
              <a:rPr lang="en-US" dirty="0" smtClean="0"/>
              <a:t>collectively known </a:t>
            </a:r>
            <a:r>
              <a:rPr lang="en-US" dirty="0"/>
              <a:t>as </a:t>
            </a:r>
            <a:r>
              <a:rPr lang="en-US" b="1" i="1" dirty="0"/>
              <a:t>internal respiration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290D-5BF5-416D-82DA-2FB22F281E29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gure_17_01_labeled"/>
          <p:cNvPicPr>
            <a:picLocks noChangeAspect="1" noChangeArrowheads="1"/>
          </p:cNvPicPr>
          <p:nvPr/>
        </p:nvPicPr>
        <p:blipFill>
          <a:blip r:embed="rId2" cstate="print"/>
          <a:srcRect b="5035"/>
          <a:stretch>
            <a:fillRect/>
          </a:stretch>
        </p:blipFill>
        <p:spPr bwMode="auto">
          <a:xfrm>
            <a:off x="500063" y="530225"/>
            <a:ext cx="4953000" cy="6078538"/>
          </a:xfrm>
          <a:prstGeom prst="rect">
            <a:avLst/>
          </a:prstGeom>
          <a:noFill/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5264150" y="2452688"/>
            <a:ext cx="468313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665788" y="2252663"/>
            <a:ext cx="263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/>
              <a:t>External Respiration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662613" y="5461000"/>
            <a:ext cx="263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DDDDDD"/>
                </a:solidFill>
              </a:rPr>
              <a:t>Internal Respiration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5272088" y="5649913"/>
            <a:ext cx="468312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560513" y="133350"/>
            <a:ext cx="670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Schematic View of Respiration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2639-252E-4AFE-89F4-A496171B84C1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Ventilation</a:t>
            </a:r>
            <a:r>
              <a:rPr lang="en-US" dirty="0"/>
              <a:t> is the </a:t>
            </a:r>
            <a:r>
              <a:rPr lang="en-US" b="1" dirty="0"/>
              <a:t>mechanical process </a:t>
            </a:r>
            <a:r>
              <a:rPr lang="en-US" dirty="0"/>
              <a:t>that moves air </a:t>
            </a:r>
            <a:r>
              <a:rPr lang="en-US" dirty="0" smtClean="0"/>
              <a:t>into and </a:t>
            </a:r>
            <a:r>
              <a:rPr lang="en-US" dirty="0"/>
              <a:t>out of the lungs. Because the oxygen concentration </a:t>
            </a:r>
            <a:r>
              <a:rPr lang="en-US" dirty="0" smtClean="0"/>
              <a:t>of air </a:t>
            </a:r>
            <a:r>
              <a:rPr lang="en-US" dirty="0"/>
              <a:t>is higher in the lungs than in the blood, oxygen </a:t>
            </a:r>
            <a:r>
              <a:rPr lang="en-US" dirty="0" smtClean="0"/>
              <a:t>diffuses from </a:t>
            </a:r>
            <a:r>
              <a:rPr lang="en-US" dirty="0"/>
              <a:t>air to </a:t>
            </a:r>
            <a:r>
              <a:rPr lang="en-US" dirty="0" smtClean="0"/>
              <a:t>blood.</a:t>
            </a:r>
          </a:p>
          <a:p>
            <a:r>
              <a:rPr lang="en-US" dirty="0" smtClean="0"/>
              <a:t>Carbon </a:t>
            </a:r>
            <a:r>
              <a:rPr lang="en-US" dirty="0"/>
              <a:t>dioxide, conversely, moves from </a:t>
            </a:r>
            <a:r>
              <a:rPr lang="en-US" dirty="0" smtClean="0"/>
              <a:t>the blood </a:t>
            </a:r>
            <a:r>
              <a:rPr lang="en-US" dirty="0"/>
              <a:t>to the air within the lungs by diffusing down its </a:t>
            </a:r>
            <a:r>
              <a:rPr lang="en-US" dirty="0" smtClean="0"/>
              <a:t>concentration gradient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9FE8-392C-443D-A987-BAA194E3E556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blood leaving the lungs (in </a:t>
            </a:r>
            <a:r>
              <a:rPr lang="en-US" dirty="0" smtClean="0"/>
              <a:t>the pulmonary </a:t>
            </a:r>
            <a:r>
              <a:rPr lang="en-US" dirty="0"/>
              <a:t>veins) has a higher oxygen and a lower </a:t>
            </a:r>
            <a:r>
              <a:rPr lang="en-US" dirty="0" smtClean="0"/>
              <a:t>carbon dioxide </a:t>
            </a:r>
            <a:r>
              <a:rPr lang="en-US" dirty="0"/>
              <a:t>concentration than the blood delivered to the lungs </a:t>
            </a:r>
            <a:r>
              <a:rPr lang="en-US" dirty="0" smtClean="0"/>
              <a:t>in the </a:t>
            </a:r>
            <a:r>
              <a:rPr lang="en-US" dirty="0"/>
              <a:t>pulmonary </a:t>
            </a:r>
            <a:r>
              <a:rPr lang="en-US" dirty="0" smtClean="0"/>
              <a:t>arteries.</a:t>
            </a:r>
          </a:p>
          <a:p>
            <a:r>
              <a:rPr lang="en-US" dirty="0"/>
              <a:t>Gas exchange between the air and blood occurs </a:t>
            </a:r>
            <a:r>
              <a:rPr lang="en-US" dirty="0" smtClean="0"/>
              <a:t>entirely by </a:t>
            </a:r>
            <a:r>
              <a:rPr lang="en-US" dirty="0"/>
              <a:t>diffusion through lung tissue.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diffusion occurs </a:t>
            </a:r>
            <a:r>
              <a:rPr lang="en-US" dirty="0" smtClean="0"/>
              <a:t>very rapidly </a:t>
            </a:r>
            <a:r>
              <a:rPr lang="en-US" dirty="0"/>
              <a:t>because of the </a:t>
            </a:r>
            <a:r>
              <a:rPr lang="en-US" b="1" dirty="0"/>
              <a:t>large surface area </a:t>
            </a:r>
            <a:r>
              <a:rPr lang="en-US" dirty="0"/>
              <a:t>within the </a:t>
            </a:r>
            <a:r>
              <a:rPr lang="en-US" dirty="0" smtClean="0"/>
              <a:t>lungs and </a:t>
            </a:r>
            <a:r>
              <a:rPr lang="en-US" dirty="0"/>
              <a:t>the very </a:t>
            </a:r>
            <a:r>
              <a:rPr lang="en-US" b="1" dirty="0"/>
              <a:t>small diffusion distance </a:t>
            </a:r>
            <a:r>
              <a:rPr lang="en-US" dirty="0"/>
              <a:t>between blood and air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C25B-CECD-47C8-B3AE-CB7BA5148162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8B8269-2812-45F4-93DE-D1CF59BF79A4}" type="slidenum">
              <a:rPr lang="en-US"/>
              <a:pPr/>
              <a:t>19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/>
            </a:r>
            <a:br>
              <a:rPr lang="en-US" sz="3800"/>
            </a:br>
            <a:r>
              <a:rPr lang="en-US" sz="3800"/>
              <a:t>Functions of the Respiratory System</a:t>
            </a:r>
            <a:br>
              <a:rPr lang="en-US" sz="3800"/>
            </a:br>
            <a:endParaRPr lang="en-US" sz="380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Gas Exchange</a:t>
            </a:r>
          </a:p>
          <a:p>
            <a:pPr marL="858837" lvl="1" indent="-514350"/>
            <a:r>
              <a:rPr lang="en-US" dirty="0"/>
              <a:t>O</a:t>
            </a:r>
            <a:r>
              <a:rPr lang="en-US" sz="2300" baseline="-25000" dirty="0"/>
              <a:t>2</a:t>
            </a:r>
            <a:r>
              <a:rPr lang="en-US" dirty="0"/>
              <a:t>, CO</a:t>
            </a:r>
            <a:r>
              <a:rPr lang="en-US" sz="2300" baseline="-25000" dirty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Acid-base balance</a:t>
            </a:r>
          </a:p>
          <a:p>
            <a:pPr marL="858837" lvl="1" indent="-514350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+H</a:t>
            </a:r>
            <a:r>
              <a:rPr lang="en-US" baseline="-25000" dirty="0"/>
              <a:t>2</a:t>
            </a:r>
            <a:r>
              <a:rPr lang="en-US" dirty="0"/>
              <a:t>O←→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 ←→ H</a:t>
            </a:r>
            <a:r>
              <a:rPr lang="en-US" baseline="30000" dirty="0"/>
              <a:t>+</a:t>
            </a:r>
            <a:r>
              <a:rPr lang="en-US" dirty="0"/>
              <a:t> + HCO3</a:t>
            </a:r>
            <a:r>
              <a:rPr lang="en-US" baseline="30000" dirty="0"/>
              <a:t>-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Phonation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Pulmonary defense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Pulmonary metabolism and handling </a:t>
            </a:r>
            <a:r>
              <a:rPr lang="en-US" dirty="0" smtClean="0"/>
              <a:t>of bioactive </a:t>
            </a:r>
            <a:r>
              <a:rPr lang="en-US" dirty="0"/>
              <a:t>materials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47F0-20F7-4FFF-B43D-2562EB6D7CAC}" type="datetime1">
              <a:rPr lang="en-US" smtClean="0"/>
              <a:pPr/>
              <a:t>4/4/2022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Structure of the Respiratory System &amp; thoracic Cavity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Aspects of Ventilation, Intrapulmonary and </a:t>
            </a:r>
            <a:r>
              <a:rPr lang="en-US" dirty="0" err="1" smtClean="0"/>
              <a:t>Intrapleural</a:t>
            </a:r>
            <a:r>
              <a:rPr lang="en-US" dirty="0" smtClean="0"/>
              <a:t> Pressures, Physical Properties of the Lungs, Surfactant and Respiratory Distress Syndrome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Mechanics of Breathing, Inspiration and Expiration, Pulmonary Function Tests,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EE91-0EA4-4CC8-A550-3E74A439C084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0" y="1219200"/>
            <a:ext cx="7721264" cy="5487075"/>
          </a:xfrm>
          <a:prstGeom prst="rect">
            <a:avLst/>
          </a:prstGeom>
        </p:spPr>
      </p:pic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385" y="241852"/>
            <a:ext cx="8538127" cy="46482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b="1" cap="small" dirty="0" smtClean="0">
                <a:cs typeface="Times New Roman" pitchFamily="18" charset="0"/>
              </a:rPr>
              <a:t>Function</a:t>
            </a:r>
            <a:r>
              <a:rPr lang="en-US" cap="small" dirty="0" smtClean="0">
                <a:cs typeface="Times New Roman" pitchFamily="18" charset="0"/>
              </a:rPr>
              <a:t>:  </a:t>
            </a:r>
            <a:r>
              <a:rPr lang="en-US" sz="2800" b="1" u="sng" dirty="0" smtClean="0">
                <a:cs typeface="Times New Roman" pitchFamily="18" charset="0"/>
              </a:rPr>
              <a:t>Exchange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oxygen and carbon dioxide with the </a:t>
            </a:r>
            <a:r>
              <a:rPr lang="en-US" sz="2800" b="1" u="sng" dirty="0" smtClean="0">
                <a:cs typeface="Times New Roman" pitchFamily="18" charset="0"/>
              </a:rPr>
              <a:t>external</a:t>
            </a:r>
            <a:r>
              <a:rPr lang="en-US" sz="2800" dirty="0" smtClean="0">
                <a:cs typeface="Times New Roman" pitchFamily="18" charset="0"/>
              </a:rPr>
              <a:t> environment and your </a:t>
            </a:r>
            <a:r>
              <a:rPr lang="en-US" sz="2800" b="1" u="sng" dirty="0" smtClean="0">
                <a:cs typeface="Times New Roman" pitchFamily="18" charset="0"/>
              </a:rPr>
              <a:t>internal</a:t>
            </a:r>
            <a:r>
              <a:rPr lang="en-US" sz="2800" dirty="0" smtClean="0">
                <a:cs typeface="Times New Roman" pitchFamily="18" charset="0"/>
              </a:rPr>
              <a:t> environment</a:t>
            </a:r>
          </a:p>
          <a:p>
            <a:pPr algn="just" eaLnBrk="1" hangingPunct="1">
              <a:buFontTx/>
              <a:buChar char="-"/>
            </a:pP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90" y="1463988"/>
            <a:ext cx="2320713" cy="252689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45997" y="4653700"/>
            <a:ext cx="381000" cy="39920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01169" y="4372286"/>
            <a:ext cx="381000" cy="39920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41347" y="4333961"/>
            <a:ext cx="381000" cy="39920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70240" y="4235667"/>
            <a:ext cx="381000" cy="39920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61378" y="3953350"/>
            <a:ext cx="381000" cy="39920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44023" y="4463106"/>
            <a:ext cx="304800" cy="29810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87124" y="4152954"/>
            <a:ext cx="304800" cy="29810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49941" y="4555201"/>
            <a:ext cx="304800" cy="29810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62171" y="4732388"/>
            <a:ext cx="304800" cy="29810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222197" y="4403109"/>
            <a:ext cx="304800" cy="29810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618061" y="1560761"/>
            <a:ext cx="231463" cy="25110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31196" y="1297291"/>
            <a:ext cx="231463" cy="25110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24464" y="1941989"/>
            <a:ext cx="231463" cy="25110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13347" y="1776307"/>
            <a:ext cx="231463" cy="25110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15465" y="2267683"/>
            <a:ext cx="231463" cy="25110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553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Calibri" pitchFamily="34" charset="0"/>
              </a:rPr>
              <a:t>© 2014 Getting Nerdy, LLC</a:t>
            </a: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  <a:cs typeface="Calibri" pitchFamily="34" charset="0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18D2-FD02-4B67-A5D0-A30900B44092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226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4.44444E-6 0.00023 C 0.00225 0.00625 0.0092 0.02569 0.01302 0.03079 C 0.01441 0.03264 0.01684 0.03217 0.01875 0.03264 C 0.02691 0.03981 0.02066 0.03356 0.03038 0.04815 C 0.03177 0.05023 0.03333 0.05185 0.03472 0.05393 C 0.03628 0.05648 0.03732 0.05926 0.03906 0.06157 C 0.0427 0.06713 0.0467 0.07199 0.05069 0.07708 C 0.05607 0.08426 0.05312 0.08194 0.05937 0.08472 C 0.06024 0.0868 0.06145 0.08866 0.06215 0.09051 C 0.06284 0.09236 0.06284 0.09467 0.06371 0.09653 C 0.06527 0.0993 0.06788 0.10116 0.06944 0.10417 C 0.07048 0.10602 0.07135 0.1081 0.07239 0.10995 C 0.07326 0.11134 0.07413 0.11296 0.07534 0.11389 C 0.07795 0.11551 0.08402 0.11759 0.08402 0.11782 C 0.08541 0.11898 0.08663 0.12083 0.08836 0.12153 C 0.09201 0.12338 0.09635 0.12292 0.09982 0.12546 C 0.10191 0.12662 0.10364 0.12801 0.10572 0.12917 C 0.10711 0.13009 0.10868 0.13032 0.11007 0.13125 C 0.12135 0.13866 0.10781 0.13217 0.11875 0.13704 C 0.12257 0.14074 0.12638 0.14491 0.13038 0.14861 C 0.13177 0.14977 0.13333 0.15092 0.13472 0.15231 C 0.13767 0.15602 0.13941 0.16319 0.1434 0.16389 L 0.15208 0.16597 C 0.15677 0.17014 0.15468 0.16967 0.15781 0.16967 L 0.15937 0.16967 C 0.1618 0.17546 0.16336 0.18217 0.16649 0.18727 C 0.16979 0.19213 0.17395 0.19537 0.17812 0.19884 C 0.18055 0.20069 0.18298 0.20255 0.18541 0.20463 C 0.18836 0.20694 0.19079 0.21111 0.19409 0.21227 C 0.21232 0.21829 0.18975 0.21065 0.20434 0.2162 C 0.20625 0.2169 0.20816 0.21736 0.21007 0.21805 C 0.21145 0.21991 0.21267 0.22222 0.21441 0.22384 C 0.22066 0.22986 0.225 0.22847 0.23316 0.22963 C 0.25816 0.24305 0.23611 0.23241 0.29704 0.23727 C 0.30191 0.23773 0.30659 0.23866 0.31145 0.23935 C 0.32534 0.24537 0.30972 0.23935 0.3434 0.23935 C 0.34687 0.23935 0.35017 0.24051 0.35347 0.2412 L 0.371 0.23935 C 0.37812 0.23866 0.38559 0.23912 0.39253 0.23727 C 0.39392 0.23704 0.39548 0.23356 0.39548 0.2338 L 0.39548 0.23356 C 0.39982 0.23287 0.40434 0.23287 0.40868 0.23148 C 0.41024 0.23102 0.41145 0.22893 0.41302 0.22778 C 0.41475 0.22616 0.41666 0.22477 0.41875 0.22384 C 0.41875 0.22407 0.43316 0.21898 0.43611 0.21805 L 0.44201 0.2162 C 0.44392 0.21551 0.44583 0.21481 0.44774 0.21412 L 0.45781 0.21042 C 0.4743 0.20463 0.46441 0.2088 0.47361 0.20463 C 0.47517 0.20324 0.47673 0.20208 0.47812 0.20069 C 0.47899 0.19954 0.47968 0.19722 0.48107 0.19676 C 0.4868 0.19514 0.4927 0.1956 0.49826 0.19491 C 0.49982 0.19352 0.50121 0.19213 0.50277 0.19097 C 0.50416 0.19005 0.5059 0.19005 0.50711 0.18912 C 0.5092 0.1875 0.51093 0.18495 0.51302 0.18333 C 0.51614 0.18055 0.51961 0.17778 0.52309 0.17546 C 0.52447 0.17477 0.52604 0.17454 0.52743 0.17361 C 0.53003 0.17199 0.53211 0.16921 0.53454 0.16782 C 0.53697 0.16667 0.53958 0.16667 0.54201 0.16597 C 0.54531 0.16481 0.54878 0.16342 0.55208 0.16204 C 0.55451 0.16088 0.55677 0.15926 0.55937 0.1581 C 0.56232 0.15694 0.56944 0.15509 0.57239 0.1544 C 0.5743 0.15231 0.57604 0.15023 0.57812 0.14861 C 0.57951 0.14745 0.58107 0.14745 0.58246 0.14653 C 0.58524 0.14491 0.59305 0.13634 0.59409 0.13495 C 0.59531 0.13333 0.59583 0.13102 0.59704 0.12917 C 0.59791 0.12778 0.59913 0.12685 0.59982 0.12546 C 0.60191 0.12176 0.60572 0.11389 0.60572 0.11412 C 0.60625 0.11111 0.60607 0.10833 0.60711 0.10602 C 0.60711 0.10625 0.61163 0.1 0.61302 0.09838 L 0.61302 0.09861 C 0.61684 0.09329 0.62031 0.0875 0.62447 0.08287 C 0.62569 0.08171 0.6276 0.08194 0.62882 0.08102 C 0.63038 0.07986 0.63177 0.07847 0.63316 0.07708 C 0.63524 0.07268 0.63628 0.06736 0.63906 0.06366 C 0.64288 0.05856 0.65295 0.05301 0.65781 0.04815 C 0.68194 0.02407 0.64305 0.06273 0.67083 0.03657 C 0.67343 0.03426 0.67552 0.03079 0.67812 0.02893 C 0.67986 0.02755 0.68211 0.02755 0.68402 0.02685 C 0.68541 0.02639 0.68697 0.02592 0.68836 0.025 C 0.69392 0.0213 0.69739 0.01597 0.70416 0.01528 L 0.74479 0.01157 C 0.74722 0.01088 0.74965 0.00949 0.75208 0.00949 C 0.75885 0.00949 0.76562 0.01088 0.77239 0.01157 C 0.77326 0.01157 0.7743 0.01157 0.77534 0.01157 L 0.77534 0.0118 L 0.77534 0.01157 " pathEditMode="relative" rAng="0" ptsTypes="AAAAAAAAAAAAAAAAAAAAAAAAAAAAAAAAAAAAAAAAAAAAAAAAAAAAAAAAAAAAAAAAAAAAAAAAAAAAAAAAAAAAAAAA">
                                      <p:cBhvr>
                                        <p:cTn id="6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7" y="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4.44444E-6 0.00023 C 0.00921 0.00486 0.02032 0.01018 0.02882 0.01736 C 0.03212 0.0199 0.03455 0.02407 0.03768 0.02685 C 0.0408 0.02986 0.04428 0.0324 0.04775 0.03472 C 0.05 0.03634 0.05278 0.0368 0.05504 0.03865 C 0.06198 0.04444 0.06841 0.05162 0.07535 0.05787 C 0.07691 0.05926 0.08455 0.06504 0.08681 0.06759 C 0.08837 0.06921 0.08959 0.07176 0.09115 0.07338 C 0.09393 0.07615 0.09723 0.07824 0.1 0.08102 C 0.10504 0.08611 0.10365 0.09027 0.10869 0.09838 C 0.11198 0.10416 0.11719 0.10787 0.12014 0.11389 C 0.12119 0.11597 0.12171 0.11828 0.12309 0.11967 C 0.12674 0.12361 0.13143 0.125 0.13473 0.12939 L 0.14636 0.1449 C 0.14775 0.14676 0.14896 0.14907 0.1507 0.15069 C 0.15209 0.15185 0.15365 0.15301 0.15504 0.15463 C 0.15712 0.15694 0.15903 0.15949 0.16077 0.16227 C 0.16198 0.16412 0.16233 0.16666 0.16372 0.16805 C 0.17744 0.18333 0.16129 0.15902 0.17535 0.17777 C 0.17657 0.17939 0.17709 0.18171 0.17813 0.18356 C 0.18143 0.18819 0.18577 0.19166 0.18837 0.19699 C 0.18924 0.19907 0.18994 0.20139 0.19132 0.20277 C 0.19237 0.20416 0.1941 0.20416 0.19566 0.20486 C 0.19948 0.20625 0.2033 0.20787 0.20712 0.20856 C 0.22223 0.21111 0.21494 0.20995 0.229 0.2125 C 0.23039 0.21389 0.23195 0.21481 0.23334 0.21643 C 0.23438 0.21759 0.23612 0.22014 0.23612 0.22037 L 0.23768 0.22014 C 0.24028 0.22083 0.26858 0.22639 0.2724 0.22801 C 0.29931 0.23912 0.25434 0.22963 0.29132 0.23564 C 0.29375 0.23657 0.3033 0.24051 0.30712 0.24143 C 0.30973 0.24213 0.32032 0.24421 0.32309 0.24537 C 0.32709 0.24699 0.33073 0.24977 0.33473 0.25115 C 0.34063 0.25347 0.3573 0.25463 0.36077 0.25509 L 0.36945 0.25694 C 0.37188 0.25764 0.37431 0.25856 0.37674 0.25879 C 0.3816 0.25972 0.38646 0.26018 0.39132 0.26088 L 0.40434 0.26273 C 0.40625 0.26342 0.40816 0.26481 0.41007 0.26481 C 0.42379 0.26481 0.43473 0.26273 0.44775 0.26088 C 0.45053 0.25995 0.45504 0.25856 0.45799 0.25694 C 0.46268 0.25416 0.46337 0.25254 0.46806 0.25115 C 0.47101 0.25023 0.47674 0.2493 0.47674 0.24953 L 0.4783 0.2493 C 0.48351 0.24791 0.48889 0.24699 0.4941 0.24537 C 0.49549 0.2449 0.49723 0.24444 0.49827 0.24352 C 0.50608 0.23819 0.49966 0.23865 0.51164 0.23564 C 0.51632 0.23449 0.52119 0.23449 0.52605 0.23379 C 0.52796 0.2331 0.53004 0.23287 0.53195 0.23194 C 0.54775 0.22222 0.53108 0.2287 0.54497 0.22407 C 0.55938 0.21296 0.55139 0.21828 0.56962 0.20856 L 0.56962 0.20879 C 0.57327 0.20602 0.57744 0.2037 0.58108 0.20092 C 0.59219 0.19236 0.5816 0.19699 0.59271 0.19328 C 0.59497 0.19051 0.59723 0.1875 0.6 0.18541 C 0.60365 0.18287 0.60782 0.18171 0.61164 0.17963 C 0.61459 0.17801 0.61737 0.17569 0.62032 0.17384 C 0.62223 0.17129 0.62396 0.16828 0.62605 0.1662 C 0.62778 0.16435 0.63039 0.16435 0.63195 0.16227 C 0.63299 0.16088 0.6323 0.15787 0.63334 0.15648 C 0.6349 0.15439 0.63733 0.15439 0.63907 0.15254 C 0.64306 0.14884 0.65018 0.13912 0.65504 0.13518 C 0.65782 0.13287 0.66094 0.13171 0.66372 0.12939 C 0.6658 0.12777 0.66771 0.12569 0.66962 0.12361 C 0.67257 0.1199 0.67466 0.11435 0.6783 0.11203 L 0.68698 0.10625 C 0.68889 0.1037 0.69046 0.10069 0.69271 0.09838 C 0.69393 0.09722 0.69584 0.09768 0.69705 0.09652 C 0.69705 0.09676 0.70608 0.08449 0.70869 0.08102 C 0.70973 0.07986 0.71042 0.07824 0.71164 0.07731 C 0.7257 0.06458 0.70382 0.08426 0.72171 0.06759 C 0.72466 0.06481 0.72744 0.06227 0.73039 0.05972 C 0.73282 0.05787 0.7349 0.05463 0.73768 0.05393 L 0.74497 0.05208 C 0.75105 0.04652 0.74792 0.04838 0.7566 0.04629 C 0.75938 0.0456 0.76233 0.04514 0.76528 0.04444 C 0.76771 0.04375 0.76997 0.04236 0.7724 0.04236 C 0.79619 0.04189 0.8198 0.04236 0.84358 0.04236 L 0.84358 0.04259 L 0.84358 0.04236 " pathEditMode="relative" rAng="0" ptsTypes="AAAAAAAAAAAAAAAAAAAAAAAAAAAAAAAAAAAAAAAAAAAAAAAAAAAAAAAAAAAAAAAAAAAAAAAAAAAAAAAAA">
                                      <p:cBhvr>
                                        <p:cTn id="8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70" y="132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00023 C 0.00191 0.00694 0.00399 0.01389 0.00573 0.02106 C 0.00694 0.02616 0.00764 0.03148 0.00868 0.03657 C 0.00903 0.03912 0.00937 0.0419 0.01007 0.04444 C 0.01285 0.05347 0.01354 0.05579 0.0158 0.06574 C 0.01649 0.06829 0.01684 0.07083 0.01736 0.07338 C 0.0184 0.08125 0.01858 0.08935 0.0217 0.09653 C 0.02257 0.09884 0.02448 0.10046 0.02604 0.10231 C 0.03056 0.12662 0.02483 0.09653 0.02882 0.11597 C 0.02951 0.11852 0.02951 0.1213 0.03038 0.12361 C 0.03177 0.12801 0.03385 0.13009 0.03611 0.13333 C 0.04028 0.14977 0.03455 0.12963 0.04045 0.14305 C 0.04132 0.14468 0.04097 0.14722 0.04201 0.14884 C 0.04306 0.15069 0.04497 0.15116 0.04635 0.15255 C 0.05191 0.1588 0.04601 0.15509 0.05347 0.15833 C 0.06267 0.1787 0.0526 0.15903 0.06372 0.17384 C 0.07205 0.18518 0.06024 0.17454 0.07101 0.18542 C 0.07465 0.18935 0.07917 0.19398 0.08403 0.19514 C 0.08785 0.19606 0.09167 0.19653 0.09566 0.19722 C 0.10851 0.20278 0.10122 0.20046 0.11736 0.20301 C 0.11875 0.20417 0.12014 0.20579 0.1217 0.20671 C 0.12552 0.20949 0.13073 0.20949 0.13472 0.21065 C 0.13628 0.21111 0.1375 0.21204 0.13906 0.2125 C 0.14149 0.21343 0.14392 0.21366 0.14635 0.21458 C 0.14931 0.21551 0.15503 0.21829 0.15503 0.21852 C 0.15642 0.22037 0.15747 0.22338 0.15937 0.22407 L 0.16372 0.22222 L 0.16372 0.22245 C 0.1691 0.22824 0.1816 0.24398 0.18837 0.24537 L 0.19705 0.24745 C 0.21562 0.25972 0.20642 0.25486 0.22465 0.26296 C 0.22465 0.26319 0.23333 0.26667 0.23333 0.2669 L 0.24497 0.26875 C 0.25677 0.27824 0.24722 0.27199 0.25937 0.27639 C 0.26233 0.27755 0.2651 0.27917 0.26806 0.28032 C 0.27778 0.28356 0.28229 0.2838 0.29132 0.28611 C 0.29375 0.28657 0.29601 0.28773 0.29844 0.28796 C 0.30486 0.28889 0.31111 0.28935 0.31736 0.29005 C 0.33715 0.28935 0.35694 0.28981 0.37674 0.28796 C 0.37847 0.28773 0.37951 0.28495 0.38108 0.28403 C 0.38351 0.28287 0.38594 0.28287 0.38837 0.28218 L 0.39566 0.27245 L 0.39705 0.27245 C 0.41042 0.2713 0.42049 0.2713 0.43333 0.26667 C 0.43542 0.26597 0.43715 0.26389 0.43906 0.26296 C 0.4434 0.26065 0.44774 0.2588 0.45208 0.25694 C 0.48125 0.2463 0.45608 0.25718 0.46944 0.25116 C 0.48108 0.23958 0.46875 0.25023 0.48837 0.24167 C 0.49722 0.23773 0.50556 0.23194 0.51424 0.22801 C 0.5158 0.22731 0.51719 0.22662 0.51875 0.22616 C 0.52604 0.22384 0.53472 0.22315 0.54201 0.22222 C 0.54635 0.22106 0.55104 0.22083 0.55503 0.21829 C 0.56128 0.21481 0.56649 0.20903 0.5724 0.20486 C 0.57483 0.20324 0.57726 0.20231 0.57969 0.20093 C 0.59062 0.17917 0.57309 0.21134 0.58837 0.19329 C 0.59149 0.18958 0.59236 0.1831 0.59566 0.17963 C 0.60035 0.175 0.60642 0.17384 0.61163 0.17014 C 0.61528 0.16736 0.61858 0.16389 0.6217 0.16042 C 0.62535 0.15625 0.62969 0.15255 0.63194 0.14676 C 0.63281 0.14421 0.63351 0.14143 0.63472 0.13912 C 0.63594 0.13727 0.63785 0.1368 0.63924 0.13518 C 0.6408 0.13356 0.64184 0.13125 0.64358 0.1294 C 0.64722 0.12546 0.65174 0.12245 0.65503 0.11782 L 0.66233 0.1081 C 0.6658 0.1037 0.66823 0.09977 0.67257 0.09653 C 0.67378 0.0956 0.67535 0.09537 0.67691 0.09468 C 0.67882 0.09259 0.68056 0.09028 0.68264 0.08889 C 0.68437 0.08773 0.68663 0.08773 0.68837 0.0868 C 0.69097 0.08588 0.69323 0.08403 0.69566 0.0831 C 0.69965 0.08125 0.70642 0.07986 0.71024 0.07917 C 0.72222 0.07685 0.7191 0.07361 0.72326 0.07917 L 0.72326 0.08102 C 0.73819 0.07986 0.7533 0.07523 0.76823 0.07731 C 0.78455 0.0794 0.77778 0.07917 0.78854 0.07917 L 0.78854 0.0794 " pathEditMode="relative" rAng="0" ptsTypes="AAAAAAAAAAAAAAAAAAAAAAAAAAAAAAAAAAAAAAAAAAAAAAAAAAAAAAAAAAAAAAAAAAAAAAAAAAAA">
                                      <p:cBhvr>
                                        <p:cTn id="10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27" y="144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2.77778E-6 0.00023 C 0.01146 0.00046 0.02309 0.00023 0.03472 0.00185 C 0.03767 0.00232 0.0434 0.00579 0.0434 0.00602 C 0.04982 0.01435 0.04583 0.01065 0.05642 0.01528 L 0.06076 0.01736 C 0.06215 0.01921 0.06337 0.02176 0.0651 0.02315 C 0.07534 0.03079 0.06857 0.01412 0.08246 0.03264 C 0.0835 0.03403 0.0842 0.03588 0.08541 0.03658 C 0.08819 0.03843 0.09409 0.04051 0.09409 0.04074 C 0.09705 0.04306 0.09948 0.04676 0.10278 0.04815 C 0.10434 0.04884 0.10573 0.04931 0.10712 0.05 C 0.1184 0.05764 0.10486 0.05116 0.1158 0.05602 C 0.1217 0.06736 0.11528 0.05741 0.12309 0.06366 C 0.1243 0.06458 0.125 0.06644 0.12604 0.06759 C 0.12778 0.06945 0.13003 0.0713 0.13177 0.07338 C 0.13281 0.07454 0.13368 0.07616 0.13472 0.07708 C 0.13923 0.08171 0.14392 0.08565 0.14913 0.08866 C 0.15052 0.08958 0.15208 0.09005 0.15347 0.09074 L 0.15937 0.09838 C 0.16024 0.09977 0.16232 0.10046 0.16232 0.10232 L 0.16232 0.1081 L 0.16232 0.10995 C 0.16666 0.11458 0.17083 0.11921 0.17534 0.12361 C 0.17673 0.125 0.1783 0.12593 0.17968 0.12732 C 0.19045 0.13935 0.17604 0.12685 0.19114 0.13889 C 0.19288 0.14236 0.1967 0.15 0.19843 0.15255 C 0.20069 0.15533 0.20364 0.15718 0.20573 0.16019 C 0.20798 0.16366 0.20937 0.16829 0.21146 0.17176 C 0.21406 0.17593 0.21736 0.17963 0.22014 0.18333 L 0.22448 0.18912 C 0.22552 0.19051 0.22621 0.19213 0.22743 0.19306 C 0.22899 0.19445 0.23055 0.19537 0.23159 0.19699 C 0.23333 0.19861 0.23437 0.20116 0.23611 0.20278 C 0.23837 0.20463 0.24097 0.20486 0.24323 0.20648 C 0.24635 0.2088 0.24861 0.21389 0.25208 0.21435 C 0.27326 0.21713 0.29462 0.21551 0.3158 0.2162 C 0.31788 0.2169 0.31979 0.21759 0.3217 0.21806 C 0.3408 0.22269 0.32448 0.21759 0.33767 0.22199 C 0.34132 0.22685 0.34045 0.22662 0.34635 0.22986 C 0.34913 0.23125 0.35503 0.23357 0.35503 0.2338 C 0.35746 0.23611 0.35972 0.23889 0.36232 0.24144 C 0.3651 0.24398 0.3684 0.24583 0.371 0.24908 C 0.37239 0.25093 0.37378 0.25301 0.37534 0.25486 C 0.37916 0.25926 0.3809 0.25926 0.38541 0.2625 C 0.38698 0.26366 0.38819 0.26551 0.38975 0.26644 C 0.38975 0.26667 0.40069 0.2713 0.40278 0.27222 L 0.40712 0.27431 C 0.4158 0.27338 0.42968 0.27245 0.43906 0.27037 C 0.4434 0.26921 0.45208 0.26644 0.45208 0.26667 L 0.45208 0.26644 C 0.45607 0.2662 0.47812 0.26574 0.48698 0.2625 C 0.50712 0.25533 0.47639 0.26181 0.50712 0.25486 C 0.51614 0.25278 0.53455 0.25162 0.54201 0.25093 C 0.5434 0.25046 0.54496 0.25 0.54635 0.24908 C 0.54878 0.24745 0.55087 0.24468 0.55364 0.24329 C 0.55729 0.24144 0.5651 0.23935 0.5651 0.23958 C 0.56666 0.2382 0.56788 0.23658 0.56944 0.23565 C 0.57396 0.23264 0.58142 0.23241 0.58541 0.23171 C 0.59548 0.22292 0.5908 0.22546 0.59843 0.22199 C 0.60034 0.22014 0.60243 0.21829 0.60434 0.2162 C 0.60538 0.21505 0.60607 0.21343 0.60712 0.21227 C 0.61059 0.2088 0.61337 0.20718 0.61736 0.20463 C 0.61927 0.20208 0.62083 0.19908 0.62309 0.19699 C 0.6243 0.19583 0.62639 0.19653 0.62725 0.19491 C 0.64028 0.17801 0.62378 0.19074 0.63767 0.18148 C 0.63854 0.17963 0.63958 0.17755 0.64045 0.1757 C 0.64201 0.17315 0.6434 0.1706 0.64496 0.16806 C 0.65017 0.15671 0.64479 0.16296 0.65208 0.15625 C 0.65416 0.14838 0.65399 0.14699 0.65937 0.13889 C 0.66093 0.13658 0.66354 0.13542 0.6651 0.1331 C 0.67014 0.12639 0.66545 0.12755 0.67239 0.12361 C 0.67517 0.12176 0.6783 0.1213 0.68107 0.11968 C 0.68507 0.11736 0.68854 0.11366 0.69271 0.11204 C 0.71007 0.10509 0.70225 0.10718 0.71597 0.10417 C 0.725 0.0919 0.71788 0.09861 0.73177 0.09445 C 0.74514 0.09074 0.73941 0.09005 0.75364 0.08681 C 0.76371 0.08449 0.77396 0.08333 0.78403 0.08102 C 0.79375 0.07894 0.79271 0.0831 0.79271 0.07523 L 0.79271 0.07546 C 0.80173 0.07408 0.81007 0.07338 0.81875 0.0713 C 0.83611 0.06713 0.81493 0.07153 0.82899 0.06759 C 0.83177 0.06667 0.83472 0.06597 0.83767 0.06551 C 0.84687 0.06458 0.85607 0.06435 0.8651 0.06366 L 0.88975 0.06181 C 0.89548 0.05926 0.89444 0.05949 0.90139 0.05787 C 0.90191 0.05764 0.90243 0.05787 0.90278 0.05787 L 0.90278 0.0581 " pathEditMode="relative" rAng="0" ptsTypes="AAAAAAAAAAAAAAAAAAAAAAAAAAAAAAAAAAAAAAAAAAAAAAAAAAAAAAAAAAAAAAAAAAAAAAAAAAAAAAAAAAAAAAAA">
                                      <p:cBhvr>
                                        <p:cTn id="12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39" y="137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4.16667E-6 0.00023 C 0.00973 0.00787 0.01997 0.01527 0.02882 0.025 C 0.03212 0.02847 0.03507 0.03217 0.03768 0.03657 C 0.03959 0.04004 0.04063 0.04421 0.04202 0.04814 C 0.04254 0.05 0.04254 0.05231 0.04341 0.05393 C 0.04497 0.05694 0.04723 0.05925 0.04914 0.0618 C 0.05035 0.06597 0.05209 0.07361 0.05348 0.07708 C 0.05469 0.08009 0.05643 0.0824 0.05782 0.08495 C 0.05886 0.08888 0.05938 0.09282 0.06077 0.09652 L 0.0665 0.11203 C 0.06702 0.11574 0.06702 0.1199 0.06806 0.12361 C 0.06858 0.12569 0.06997 0.12731 0.07084 0.12939 C 0.0724 0.13263 0.07396 0.13564 0.07535 0.13912 C 0.08316 0.16018 0.0757 0.1456 0.08403 0.16018 L 0.08837 0.17777 C 0.08872 0.17963 0.08941 0.18148 0.08976 0.18356 C 0.08993 0.18495 0.09132 0.19629 0.09271 0.19884 C 0.09375 0.20115 0.09549 0.20277 0.09705 0.20463 C 0.09792 0.20787 0.09827 0.2118 0.09983 0.21435 C 0.10139 0.21666 0.10382 0.21689 0.10573 0.21828 C 0.11459 0.22476 0.11355 0.22569 0.12448 0.23171 C 0.12639 0.23287 0.12848 0.2331 0.13039 0.23379 C 0.13178 0.23495 0.13334 0.23611 0.13473 0.2375 C 0.14723 0.24953 0.13455 0.23819 0.1448 0.24722 C 0.14653 0.25625 0.14428 0.25486 0.14914 0.25486 L 0.14914 0.25509 C 0.154 0.2581 0.15886 0.26157 0.16372 0.26458 C 0.16598 0.2662 0.16858 0.26689 0.17084 0.26851 C 0.18091 0.27523 0.16893 0.27037 0.18108 0.2743 C 0.18299 0.27569 0.1849 0.27708 0.18681 0.27824 C 0.1908 0.28032 0.20191 0.28472 0.20573 0.28588 C 0.20816 0.28657 0.21059 0.28703 0.21285 0.28773 C 0.23143 0.29328 0.20417 0.28588 0.22605 0.29166 C 0.22796 0.29351 0.22952 0.29629 0.23178 0.29745 C 0.24289 0.30347 0.23716 0.29629 0.2448 0.30138 C 0.25035 0.30509 0.25608 0.30949 0.26077 0.31481 C 0.26858 0.32384 0.26268 0.32152 0.27674 0.33032 C 0.27987 0.3324 0.28351 0.3331 0.28681 0.33425 C 0.3033 0.33981 0.32084 0.33726 0.3375 0.33796 C 0.35834 0.34027 0.35955 0.34004 0.38247 0.34375 C 0.38924 0.3449 0.39601 0.34722 0.40278 0.34768 L 0.43316 0.34976 C 0.46059 0.34768 0.45313 0.35601 0.46216 0.34375 L 0.46355 0.34375 C 0.46823 0.34189 0.47761 0.33865 0.48247 0.33425 C 0.48507 0.33194 0.48716 0.3287 0.48976 0.32638 C 0.49948 0.31782 0.50174 0.31666 0.51007 0.31111 C 0.51441 0.30463 0.51841 0.29791 0.52309 0.29166 C 0.52674 0.2868 0.53056 0.28217 0.53455 0.27824 C 0.54115 0.27175 0.54931 0.26828 0.55487 0.26088 C 0.56007 0.25393 0.5566 0.25763 0.5665 0.25115 C 0.56997 0.24652 0.57257 0.24097 0.57674 0.2375 C 0.58056 0.23425 0.58542 0.23402 0.58976 0.23171 C 0.59167 0.23078 0.59375 0.22939 0.59549 0.228 C 0.60053 0.22361 0.60539 0.21944 0.61007 0.21435 C 0.61285 0.21111 0.61546 0.20717 0.61875 0.20463 C 0.62709 0.19814 0.63785 0.19652 0.6448 0.18726 C 0.64618 0.18541 0.6474 0.18287 0.64914 0.18148 C 0.65365 0.17777 0.65851 0.17708 0.66355 0.17569 C 0.67032 0.16967 0.67136 0.16875 0.68108 0.16226 C 0.6823 0.16134 0.68386 0.16088 0.68542 0.16018 C 0.68785 0.15902 0.69028 0.15787 0.69254 0.15648 C 0.69688 0.15393 0.70105 0.15023 0.70556 0.14861 C 0.71025 0.14699 0.71528 0.14745 0.72014 0.14675 C 0.73421 0.13541 0.72066 0.14444 0.7448 0.13912 C 0.74775 0.13842 0.75035 0.13564 0.75348 0.13518 C 0.76303 0.13356 0.77275 0.13379 0.78247 0.13333 C 0.78542 0.13194 0.79011 0.13333 0.79115 0.12939 L 0.79254 0.12361 L 0.7941 0.12361 C 0.80226 0.1243 0.81042 0.1243 0.81858 0.12546 C 0.82014 0.12569 0.82153 0.12685 0.82309 0.12731 C 0.825 0.12824 0.82691 0.1287 0.82882 0.12939 C 0.83021 0.12986 0.8316 0.13125 0.83316 0.13125 C 0.8408 0.13194 0.84862 0.13125 0.85643 0.13125 L 0.85643 0.13148 " pathEditMode="relative" rAng="0" ptsTypes="AAAAAAAAAAAAAAAAAAAAAAAAAAAAAAAAAAAAAAAAAAAAAAAAAAAAAAAAAAAAAAAAAAAAAAAAAAAAA">
                                      <p:cBhvr>
                                        <p:cTn id="14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12" y="175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4.72222E-6 0.00024 C 0.00468 -0.00254 0.00954 -0.00555 0.01441 -0.00787 C 0.01701 -0.00902 0.02517 -0.01111 0.02743 -0.01157 C 0.03732 -0.00717 0.02517 -0.01273 0.03906 -0.00578 C 0.04045 -0.00509 0.04201 -0.00463 0.0434 -0.00393 C 0.04635 -0.00208 0.04913 -3.7037E-6 0.05208 0.00186 C 0.0559 0.00695 0.05885 0.01227 0.06371 0.01551 C 0.0651 0.01644 0.06666 0.01667 0.06805 0.01736 L 0.07534 0.02709 C 0.07673 0.02894 0.07777 0.03195 0.07968 0.03287 L 0.08402 0.03473 C 0.0875 0.03936 0.08975 0.04306 0.09409 0.0463 C 0.09531 0.04723 0.09704 0.04769 0.09826 0.04815 C 0.1 0.05024 0.10104 0.05255 0.10277 0.05417 C 0.12604 0.07315 0.11006 0.05903 0.1217 0.06574 C 0.12691 0.06852 0.12743 0.06945 0.13177 0.07338 C 0.13958 0.08889 0.12934 0.07014 0.13906 0.08311 C 0.14774 0.09468 0.13246 0.08426 0.15069 0.10047 L 0.15937 0.10811 C 0.16302 0.12269 0.15816 0.10486 0.16371 0.11968 C 0.16527 0.12408 0.16631 0.12894 0.16805 0.13334 C 0.16875 0.13496 0.171 0.13704 0.171 0.13727 L 0.171 0.13704 C 0.17586 0.14236 0.18055 0.14746 0.18541 0.15255 C 0.1868 0.15394 0.18854 0.15486 0.18975 0.15649 C 0.19791 0.16736 0.18593 0.15787 0.19843 0.16621 C 0.2177 0.1919 0.19479 0.16343 0.20868 0.1757 C 0.21041 0.17732 0.21128 0.1801 0.21284 0.18149 C 0.21475 0.18334 0.21684 0.18403 0.21875 0.18542 C 0.221 0.18704 0.22743 0.19352 0.22899 0.19514 C 0.23194 0.19885 0.23506 0.20232 0.23767 0.20672 C 0.23923 0.20996 0.24097 0.21389 0.2434 0.21644 C 0.24461 0.21806 0.24739 0.21736 0.24895 0.21829 C 0.26614 0.22686 0.24236 0.21783 0.26197 0.22408 C 0.28628 0.23172 0.27152 0.22848 0.29131 0.23172 C 0.3085 0.23843 0.29427 0.2338 0.31441 0.2375 C 0.32326 0.23936 0.31927 0.23889 0.32604 0.24144 C 0.32795 0.24213 0.32986 0.24283 0.33194 0.24352 C 0.34149 0.24283 0.35121 0.2426 0.36093 0.24144 C 0.36232 0.24121 0.36371 0.24005 0.36527 0.23959 C 0.36718 0.23889 0.36909 0.23843 0.371 0.2375 C 0.37395 0.23635 0.37673 0.23473 0.37968 0.2338 C 0.38159 0.23311 0.38368 0.23264 0.38541 0.23172 C 0.38993 0.2301 0.39861 0.22593 0.39861 0.22616 C 0.4 0.22477 0.40191 0.22408 0.40295 0.22223 C 0.40659 0.21436 0.40572 0.20926 0.40572 0.20093 L 0.40572 0.19908 C 0.40625 0.18866 0.40659 0.17824 0.40729 0.16806 C 0.40746 0.16412 0.40833 0.16042 0.40868 0.15649 C 0.40937 0.14931 0.4092 0.14213 0.41006 0.13519 C 0.41059 0.13125 0.41302 0.12361 0.41302 0.12385 C 0.41354 0.1088 0.41388 0.09399 0.41441 0.07917 C 0.41493 0.06945 0.41475 0.05973 0.41597 0.05024 C 0.41666 0.04422 0.42031 0.03287 0.42031 0.03311 C 0.42135 0.02269 0.42187 0.0176 0.42326 0.00764 C 0.42361 0.0044 0.42378 0.00116 0.42465 -0.00208 C 0.42517 -0.00416 0.42656 -0.00578 0.4276 -0.00787 C 0.42795 -0.01111 0.42864 -0.01412 0.42899 -0.01736 C 0.42968 -0.02361 0.4309 -0.04375 0.43194 -0.05023 C 0.43229 -0.05347 0.4342 -0.05972 0.43628 -0.0618 C 0.4375 -0.06319 0.44062 -0.06389 0.44062 -0.06365 L 0.44062 -0.06389 C 0.44305 -0.07986 0.44496 -0.09606 0.44791 -0.11203 C 0.44826 -0.11481 0.45 -0.11713 0.45069 -0.1199 C 0.45069 -0.11967 0.45659 -0.14305 0.45659 -0.14282 L 0.45798 -0.14884 C 0.4585 -0.15463 0.4592 -0.16041 0.45937 -0.1662 C 0.4618 -0.21805 0.45711 -0.19745 0.46232 -0.21828 C 0.46371 -0.27338 0.45416 -0.25972 0.46527 -0.2743 L 0.46527 -0.27407 C 0.46788 -0.32754 0.46458 -0.28287 0.46961 -0.32083 C 0.47031 -0.32592 0.46996 -0.33125 0.471 -0.33634 C 0.47204 -0.34097 0.47395 -0.34537 0.47534 -0.34976 C 0.47586 -0.36458 0.47691 -0.37939 0.47691 -0.39421 C 0.47691 -0.41157 0.47621 -0.42893 0.47534 -0.44629 C 0.47534 -0.44838 0.47413 -0.45023 0.47395 -0.45208 C 0.47361 -0.45787 0.47395 -0.46365 0.47395 -0.46944 L 0.47395 -0.46921 L 0.47395 -0.46944 " pathEditMode="relative" rAng="0" ptsTypes="AAAAAAAAAAAAAAAAAAAAAAAAAAAAAAAAAAAAAAAAAAAAAAAAAAAAAAAAAAAAAAAAAAAAAAAAAAAAAAAA">
                                      <p:cBhvr>
                                        <p:cTn id="16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7" y="-1129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2.77778E-6 0.00024 C 0.0033 0.00371 0.0066 0.00788 0.01007 0.01158 C 0.01146 0.01297 0.0132 0.01366 0.01441 0.01528 C 0.01563 0.0169 0.01632 0.01922 0.01736 0.02107 C 0.01771 0.02385 0.01806 0.02639 0.01875 0.02894 C 0.01945 0.03102 0.02084 0.03264 0.0217 0.03473 C 0.029 0.05186 0.02032 0.03403 0.02743 0.04815 C 0.02795 0.05024 0.02813 0.05232 0.029 0.05394 C 0.03056 0.05811 0.03473 0.06551 0.03473 0.06575 C 0.03525 0.0676 0.03542 0.06968 0.03611 0.0713 C 0.03698 0.07338 0.03837 0.075 0.03907 0.07732 C 0.04445 0.0963 0.03663 0.07917 0.04341 0.0926 L 0.04636 0.10417 C 0.0467 0.10625 0.0474 0.10811 0.04775 0.10996 C 0.04827 0.11274 0.04827 0.11551 0.04913 0.11783 C 0.05018 0.12014 0.05209 0.12176 0.05348 0.12362 C 0.05608 0.13357 0.0533 0.1257 0.05799 0.13334 C 0.05903 0.13496 0.05973 0.13704 0.06077 0.13913 C 0.06216 0.14167 0.06372 0.14422 0.06511 0.14676 C 0.06719 0.15487 0.06806 0.16135 0.0724 0.16806 C 0.07361 0.16968 0.07535 0.17038 0.07674 0.172 C 0.08559 0.18195 0.07865 0.17825 0.08837 0.18149 C 0.09132 0.18403 0.09375 0.18774 0.09705 0.18936 C 0.10591 0.19329 0.09653 0.18866 0.10712 0.19514 C 0.10955 0.19653 0.11216 0.19746 0.11441 0.19885 C 0.1257 0.20649 0.11216 0.19977 0.12309 0.20463 C 0.12466 0.20672 0.12587 0.2088 0.12743 0.21042 C 0.13021 0.21343 0.13611 0.21829 0.13611 0.21852 C 0.13716 0.22014 0.13768 0.22246 0.13907 0.22408 C 0.1408 0.22593 0.14306 0.22639 0.14497 0.22801 C 0.14636 0.22917 0.14792 0.23033 0.14931 0.23172 C 0.15486 0.23797 0.15139 0.2375 0.15504 0.2375 L 0.15504 0.23774 C 0.15955 0.23959 0.16893 0.24283 0.17396 0.24723 C 0.17848 0.25139 0.17518 0.25186 0.18108 0.25487 C 0.18351 0.25602 0.18594 0.25625 0.18837 0.25695 C 0.19184 0.2595 0.19514 0.26204 0.19844 0.26459 C 0.2 0.26575 0.20139 0.26737 0.20295 0.26852 C 0.20417 0.26945 0.20573 0.26968 0.20729 0.27038 C 0.20868 0.27176 0.21025 0.27269 0.21163 0.27431 C 0.21511 0.27848 0.21702 0.28658 0.2217 0.28774 C 0.23038 0.29005 0.22657 0.28866 0.23334 0.29167 C 0.23802 0.29792 0.23559 0.29584 0.24497 0.29931 C 0.25504 0.30325 0.25573 0.30301 0.26528 0.30533 C 0.27483 0.30463 0.28455 0.3044 0.29427 0.30325 C 0.2967 0.30301 0.29896 0.30163 0.30139 0.30139 C 0.30868 0.30047 0.31598 0.3 0.32327 0.29931 C 0.32604 0.29815 0.32969 0.29838 0.33195 0.29561 C 0.33282 0.29422 0.33386 0.29306 0.33473 0.29167 C 0.34219 0.2794 0.33351 0.29144 0.34063 0.28195 C 0.34375 0.26945 0.33941 0.28172 0.34636 0.27431 C 0.34775 0.27292 0.34827 0.27038 0.34931 0.26852 C 0.34983 0.26667 0.35035 0.26459 0.3507 0.26274 C 0.35174 0.25764 0.35365 0.24723 0.35365 0.24746 C 0.35417 0.24144 0.35434 0.23565 0.35504 0.22987 C 0.35538 0.22732 0.35625 0.22477 0.3566 0.22223 C 0.35782 0.20741 0.35452 0.19098 0.35938 0.17778 L 0.36233 0.16991 L 0.36233 0.17014 C 0.36285 0.15973 0.36302 0.14931 0.36372 0.13913 C 0.36407 0.1345 0.3658 0.12987 0.36667 0.12547 C 0.36719 0.12292 0.36771 0.12038 0.36806 0.11783 C 0.36893 0.11227 0.36979 0.10232 0.37101 0.09653 C 0.37188 0.0926 0.37327 0.08889 0.37396 0.08496 C 0.37726 0.06713 0.37466 0.07385 0.37969 0.06366 C 0.38021 0.06042 0.38021 0.05695 0.38125 0.05394 C 0.38177 0.05232 0.38351 0.05186 0.38403 0.05024 C 0.38525 0.04723 0.38681 0.03241 0.38698 0.03079 C 0.39063 0.00463 0.38646 0.03334 0.38993 0.01528 C 0.39045 0.01227 0.39063 0.0088 0.39132 0.00579 C 0.39219 0.00186 0.39427 -0.00578 0.39427 -0.00555 C 0.39479 -0.01689 0.39532 -0.02777 0.39566 -0.03865 C 0.39723 -0.07847 0.39705 -0.06666 0.39705 -0.08888 L 0.39705 -0.08865 C 0.39757 -0.09745 0.39775 -0.10578 0.39861 -0.11412 C 0.39879 -0.1162 0.39983 -0.11782 0.4 -0.1199 C 0.4007 -0.125 0.40087 -0.13032 0.40157 -0.13541 C 0.40469 -0.1625 0.40122 -0.13217 0.40434 -0.15069 C 0.40504 -0.15462 0.40538 -0.15856 0.40591 -0.1625 C 0.40625 -0.19837 0.40643 -0.23449 0.40729 -0.2706 C 0.40729 -0.27268 0.40851 -0.2743 0.40868 -0.27638 C 0.40955 -0.28541 0.41007 -0.29444 0.41025 -0.30347 C 0.41059 -0.32592 0.41025 -0.34861 0.41025 -0.37106 L 0.41025 -0.37291 C 0.40799 -0.40578 0.40868 -0.38726 0.40868 -0.42893 L 0.40868 -0.4287 " pathEditMode="relative" rAng="0" ptsTypes="AAAAAAAAAAAAAAAAAAAAAAAAAAAAAAAAAAAAAAAAAAAAAAAAAAAAAAAAAAAAAAAAAAAAAAAAAAAAAAAAAAAAAAA">
                                      <p:cBhvr>
                                        <p:cTn id="18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3" y="-61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2.22222E-6 0.00023 C 0.00434 0.00833 0.00886 0.01666 0.01302 0.02523 C 0.01406 0.02754 0.01459 0.03055 0.0158 0.03287 C 0.01719 0.03565 0.02674 0.05139 0.02882 0.05231 L 0.03334 0.05416 C 0.03854 0.05879 0.03802 0.05764 0.04202 0.06574 C 0.04306 0.06828 0.04358 0.07129 0.04479 0.07361 C 0.04653 0.07639 0.04879 0.0787 0.0507 0.08125 C 0.05417 0.09514 0.04983 0.07778 0.05347 0.09467 C 0.054 0.09676 0.05452 0.09861 0.05504 0.10046 C 0.05591 0.11134 0.05608 0.11782 0.05781 0.12754 C 0.06025 0.14028 0.0599 0.12685 0.06216 0.14884 C 0.06268 0.15347 0.0625 0.1581 0.06372 0.1625 C 0.06493 0.16666 0.06841 0.16967 0.06945 0.17407 C 0.06997 0.17592 0.06979 0.17824 0.07101 0.17986 C 0.07344 0.1831 0.07709 0.18426 0.07969 0.1875 C 0.08247 0.19143 0.0849 0.19606 0.08837 0.19907 C 0.09115 0.20162 0.09427 0.20393 0.09705 0.20671 C 0.09896 0.20879 0.1007 0.21088 0.10278 0.21273 C 0.10469 0.21412 0.10677 0.21504 0.10868 0.21643 C 0.11007 0.21759 0.11163 0.21898 0.11302 0.22037 C 0.11406 0.22153 0.11459 0.22361 0.1158 0.2243 C 0.12049 0.22639 0.12552 0.22662 0.13038 0.22801 C 0.13229 0.2287 0.1342 0.2294 0.13611 0.23009 C 0.1375 0.23125 0.1441 0.23819 0.14636 0.23958 C 0.14775 0.24051 0.14913 0.24097 0.1507 0.24166 C 0.15504 0.24606 0.15851 0.25278 0.16372 0.25509 L 0.17674 0.26088 L 0.18108 0.26296 C 0.1816 0.26597 0.18091 0.27014 0.18247 0.27245 C 0.18472 0.27569 0.18802 0.27801 0.19132 0.27824 C 0.20764 0.27986 0.22413 0.27824 0.24045 0.27824 L 0.24341 0.27824 C 0.24775 0.27778 0.25209 0.27731 0.25643 0.27639 C 0.25938 0.27569 0.26441 0.27222 0.26667 0.2706 C 0.26806 0.26944 0.26945 0.26782 0.27101 0.26666 C 0.2724 0.26574 0.27379 0.26551 0.27535 0.26481 C 0.27847 0.26203 0.28021 0.26111 0.28247 0.25717 C 0.28368 0.25532 0.28438 0.25301 0.28542 0.25115 C 0.29011 0.24398 0.29045 0.24421 0.29566 0.23958 C 0.30018 0.23055 0.29792 0.23611 0.30139 0.22222 L 0.30278 0.21643 C 0.3033 0.21203 0.30365 0.2074 0.30434 0.20301 C 0.30643 0.1875 0.30521 0.20347 0.30712 0.18565 C 0.30781 0.17986 0.30799 0.17384 0.30868 0.16828 C 0.30938 0.16227 0.31059 0.15648 0.31146 0.15069 C 0.31285 0.14282 0.31268 0.14421 0.31441 0.13727 C 0.31511 0.10115 0.30556 0.07245 0.32031 0.04653 C 0.32153 0.04421 0.32327 0.04282 0.32466 0.04074 C 0.32674 0.03703 0.329 0.03125 0.33038 0.02708 C 0.33386 0.0169 0.33056 0.01736 0.33472 0.01736 L 0.33472 0.01551 C 0.33611 0.01041 0.33785 0.00532 0.33906 2.59259E-6 C 0.34271 -0.01551 0.33785 -0.0044 0.34341 -0.01528 C 0.34393 -0.01922 0.3441 -0.02315 0.34479 -0.02709 C 0.34549 -0.02963 0.34688 -0.03218 0.34775 -0.03472 C 0.34844 -0.03658 0.34879 -0.03866 0.34913 -0.04051 C 0.34966 -0.04445 0.34966 -0.04838 0.3507 -0.05209 C 0.35556 -0.07176 0.35209 -0.04236 0.35504 -0.06574 C 0.3566 -0.07847 0.35747 -0.09144 0.35938 -0.10417 C 0.36025 -0.11065 0.36146 -0.11713 0.36233 -0.12361 C 0.36302 -0.1294 0.36268 -0.13542 0.36372 -0.14097 C 0.36424 -0.14375 0.3658 -0.14607 0.36667 -0.14861 C 0.36893 -0.15648 0.36962 -0.16042 0.37101 -0.16806 C 0.37188 -0.18542 0.36667 -0.20579 0.37379 -0.22014 C 0.37639 -0.22523 0.37743 -0.22801 0.38108 -0.23172 C 0.38143 -0.23218 0.38212 -0.23172 0.38264 -0.23172 L 0.38264 -0.23148 C 0.38212 -0.26273 0.38195 -0.29375 0.38108 -0.32454 C 0.38091 -0.33241 0.38038 -0.34005 0.37969 -0.34769 C 0.37952 -0.34977 0.3783 -0.35162 0.37813 -0.35347 C 0.37778 -0.38241 0.37813 -0.41158 0.37813 -0.44051 L 0.37674 -0.44051 C 0.37518 -0.46875 0.37535 -0.45857 0.37535 -0.4713 L 0.37535 -0.47107 " pathEditMode="relative" rAng="0" ptsTypes="AAAAAAAAAAAAAAAAAAAAAAAAAAAAAAAAAAAAAAAAAAAAAAAAAAAAAAAAAAAAAAAAAAAAAAAAAAAA">
                                      <p:cBhvr>
                                        <p:cTn id="20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32" y="-963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23 L -3.61111E-6 0.00023 C 0.00434 0.00764 0.00834 0.01574 0.01302 0.02292 C 0.01598 0.02801 0.02309 0.03588 0.02309 0.03681 C 0.02361 0.03981 0.02344 0.04352 0.02448 0.0463 C 0.02587 0.04954 0.03039 0.05393 0.03039 0.0544 C 0.03264 0.06296 0.03073 0.05833 0.03768 0.06736 L 0.04202 0.07338 C 0.04566 0.08333 0.04844 0.09097 0.05504 0.10023 C 0.05695 0.10301 0.05851 0.10602 0.06077 0.10787 C 0.0625 0.10949 0.06493 0.11018 0.0665 0.11181 C 0.06875 0.11389 0.07032 0.11713 0.0724 0.11968 C 0.07813 0.12616 0.08438 0.13171 0.08976 0.13843 C 0.09115 0.14097 0.09236 0.14306 0.0941 0.14444 C 0.09636 0.14606 0.09896 0.14745 0.10139 0.14884 C 0.11632 0.16435 0.10105 0.14907 0.1158 0.16157 C 0.12344 0.16875 0.12066 0.16852 0.13039 0.17361 C 0.13351 0.17523 0.14202 0.17801 0.14636 0.1794 C 0.15226 0.19143 0.14705 0.18426 0.16511 0.18727 C 0.17882 0.18912 0.16563 0.18889 0.18247 0.19306 C 0.18733 0.19352 0.19219 0.19421 0.19705 0.19491 C 0.21059 0.19931 0.19393 0.19306 0.21007 0.20255 C 0.21181 0.2037 0.21389 0.2037 0.2158 0.20417 C 0.21927 0.20579 0.22275 0.20833 0.22605 0.21042 C 0.229 0.21273 0.23177 0.21574 0.23473 0.21806 C 0.2375 0.2206 0.2448 0.22431 0.24775 0.22569 C 0.25 0.22685 0.25261 0.22708 0.25504 0.22731 C 0.26407 0.2287 0.28247 0.23171 0.28247 0.23171 C 0.29462 0.23125 0.30677 0.23148 0.31875 0.22986 C 0.32466 0.2287 0.32552 0.22338 0.32882 0.21806 C 0.33073 0.21505 0.33282 0.21319 0.33473 0.21042 C 0.33768 0.20579 0.34271 0.19491 0.3448 0.1912 C 0.34879 0.175 0.34688 0.18287 0.3507 0.16597 C 0.34445 0.1331 0.34931 0.16991 0.35348 0.12315 C 0.35417 0.11667 0.35261 0.10926 0.35209 0.10162 C 0.34948 0.01458 0.3507 0.06875 0.3507 -0.05995 L 0.35209 -0.05995 C 0.35452 -0.06505 0.35625 -0.07083 0.35938 -0.07546 C 0.36077 -0.07755 0.36389 -0.07685 0.36511 -0.07917 C 0.3665 -0.08194 0.36528 -0.08611 0.3665 -0.08889 C 0.36841 -0.09282 0.37188 -0.09491 0.37379 -0.09861 L 0.37969 -0.11019 C 0.38004 -0.11273 0.38039 -0.11551 0.38108 -0.11782 C 0.38768 -0.1419 0.38698 -0.13982 0.39271 -0.15463 C 0.39358 -0.16227 0.39497 -0.17014 0.39549 -0.17778 L 0.39844 -0.21458 C 0.39896 -0.23148 0.39914 -0.24838 0.39983 -0.26482 C 0.40157 -0.30069 0.40139 -0.26134 0.40139 -0.28218 L 0.40278 -0.28403 C 0.4033 -0.30995 0.40313 -0.33565 0.40417 -0.36134 C 0.40452 -0.36806 0.40643 -0.37431 0.40712 -0.38079 C 0.40782 -0.38657 0.40834 -0.39236 0.40851 -0.39815 C 0.41025 -0.42894 0.41302 -0.49074 0.41302 -0.49051 L 0.41302 -0.48889 " pathEditMode="relative" rAng="0" ptsTypes="AAAAAAAAAAAAAAAAAAAAAAAAAAAAAAAAAAAAAAAAAAAAAAAAAAAAAA">
                                      <p:cBhvr>
                                        <p:cTn id="22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-129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L -2.5E-6 0.00023 C 0.00139 0.00486 0.00295 0.01018 0.00434 0.0155 C 0.00486 0.01759 0.00469 0.02083 0.00573 0.02291 C 0.00677 0.02546 0.00868 0.02685 0.01007 0.02893 C 0.01163 0.03101 0.01302 0.03379 0.01441 0.03634 C 0.01632 0.04027 0.01823 0.04444 0.02014 0.04814 C 0.02118 0.05023 0.02188 0.05231 0.02309 0.0537 C 0.025 0.05648 0.02709 0.05879 0.02882 0.06157 C 0.03351 0.06875 0.03056 0.06898 0.03768 0.07708 C 0.03872 0.07824 0.04045 0.07824 0.04202 0.07893 L 0.0507 0.0905 C 0.05157 0.09213 0.05226 0.09375 0.05347 0.09444 L 0.05782 0.09629 C 0.06025 0.10416 0.06181 0.11111 0.0665 0.11759 C 0.06945 0.12152 0.07205 0.12615 0.07535 0.12916 C 0.07726 0.13101 0.07934 0.1331 0.08108 0.13495 C 0.08368 0.13773 0.08542 0.14189 0.08837 0.1449 C 0.08976 0.1456 0.0915 0.14699 0.09271 0.14838 C 0.10052 0.15902 0.09306 0.15439 0.10139 0.15833 C 0.10382 0.16041 0.10591 0.16365 0.10868 0.16574 C 0.1099 0.16689 0.11163 0.16689 0.11302 0.16782 C 0.11459 0.16898 0.1158 0.17037 0.11736 0.17175 C 0.11875 0.17222 0.12014 0.17314 0.1217 0.17361 C 0.125 0.175 0.1283 0.17638 0.13177 0.17754 C 0.14514 0.18101 0.15052 0.18171 0.16372 0.18287 C 0.16511 0.18379 0.1665 0.18495 0.16806 0.18518 C 0.20018 0.19606 0.18559 0.19097 0.23768 0.19097 L 0.23768 0.1912 C 0.2415 0.19375 0.24566 0.1956 0.24913 0.19838 C 0.2507 0.20023 0.2507 0.203 0.25209 0.20439 C 0.2533 0.20578 0.25504 0.20555 0.25643 0.20648 C 0.25799 0.20763 0.2592 0.20902 0.26077 0.20995 C 0.26354 0.21226 0.2665 0.21296 0.26945 0.21412 L 0.27379 0.21574 C 0.28056 0.21527 0.28733 0.21527 0.2941 0.21412 C 0.30087 0.21319 0.29931 0.20787 0.30712 0.20439 L 0.31146 0.20254 C 0.31094 0.19699 0.31077 0.19097 0.31007 0.18518 C 0.30972 0.18287 0.30886 0.18171 0.30868 0.17963 C 0.30782 0.17314 0.30764 0.16643 0.30712 0.16018 C 0.3066 0.12152 0.30417 0.02847 0.30712 -0.01968 C 0.30729 -0.02176 0.3092 -0.02315 0.31007 -0.02524 C 0.31216 -0.03056 0.31389 -0.03565 0.3158 -0.04051 C 0.31632 -0.04445 0.31615 -0.04862 0.31736 -0.05232 C 0.31823 -0.0551 0.32014 -0.05741 0.3217 -0.05996 C 0.32535 -0.06575 0.32587 -0.06551 0.33038 -0.06968 C 0.33125 -0.07153 0.33212 -0.07362 0.33316 -0.07547 C 0.33455 -0.07755 0.33768 -0.08125 0.33768 -0.08102 L 0.33768 -0.08125 C 0.33854 -0.08889 0.33889 -0.09676 0.34045 -0.1044 C 0.34097 -0.10672 0.34271 -0.10811 0.34341 -0.11019 C 0.34479 -0.11505 0.34514 -0.12061 0.34636 -0.1257 C 0.34705 -0.12894 0.34844 -0.13195 0.34913 -0.13519 C 0.34983 -0.13774 0.35 -0.14051 0.3507 -0.14306 C 0.35608 -0.16482 0.35157 -0.1419 0.35504 -0.16042 C 0.35538 -0.17593 0.35608 -0.19121 0.35643 -0.20672 C 0.35695 -0.22686 0.35712 -0.24676 0.35782 -0.2669 C 0.35816 -0.27315 0.35886 -0.27963 0.35938 -0.28588 C 0.36059 -0.30186 0.36025 -0.29815 0.36216 -0.31112 C 0.36268 -0.32269 0.36302 -0.33426 0.36372 -0.34584 C 0.36511 -0.37107 0.36511 -0.35325 0.36511 -0.36135 L 0.36511 -0.36112 C 0.36684 -0.48056 0.3665 -0.43079 0.3665 -0.50996 L 0.3665 -0.50973 L 0.3665 -0.50996 " pathEditMode="relative" rAng="0" ptsTypes="AAAAAAAAAAAAAAAAAAAAAAAAAAAAAAAAAAAAAAAAAAAAAAAAAAAAAAAAAAAAAAAAAA">
                                      <p:cBhvr>
                                        <p:cTn id="24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6" y="-1469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2.77778E-7 0.00023 C -0.00104 0.00578 -0.00191 0.01157 -0.00295 0.01736 C -0.0033 0.0199 -0.00399 0.02245 -0.00434 0.025 C -0.00486 0.02893 -0.00538 0.03264 -0.00573 0.03657 C -0.00625 0.0449 -0.00608 0.05347 -0.00729 0.0618 C -0.00747 0.06342 -0.00955 0.06389 -0.01007 0.06551 C -0.01111 0.06852 -0.01111 0.07199 -0.01163 0.07523 C -0.01424 0.11713 -0.01545 0.13217 -0.01441 0.18727 C -0.01406 0.20995 -0.01007 0.25486 -0.01007 0.25509 C -0.00972 0.26643 -0.00885 0.31273 -0.00729 0.33032 C -0.00712 0.3324 -0.00608 0.33403 -0.00573 0.33611 C -0.00521 0.33981 -0.00486 0.34375 -0.00434 0.34768 C -0.00399 0.35023 -0.0033 0.35278 -0.00295 0.35532 C -0.00243 0.35856 -0.00191 0.3618 -0.00139 0.36504 C -0.00313 0.37199 -0.00295 0.36875 -0.00295 0.37477 L -0.00295 0.375 C -0.00243 0.40555 -0.00278 0.43657 -0.00139 0.46736 C -0.00139 0.46967 0.00087 0.47106 0.00139 0.47315 C 0.00278 0.47824 0.0033 0.48356 0.00434 0.48865 C 0.00469 0.49074 0.00538 0.49259 0.00573 0.49444 C 0.00642 0.49768 0.00642 0.50115 0.00729 0.50416 C 0.00781 0.50625 0.00937 0.50787 0.01007 0.50995 C 0.01163 0.51389 0.0125 0.52176 0.01302 0.52546 C 0.01354 0.53379 0.01406 0.54213 0.01441 0.55046 C 0.01597 0.58264 0.01597 0.57569 0.01597 0.5912 L 0.01736 0.59305 C 0.01684 0.61736 0.01354 0.65879 0.01875 0.68588 C 0.01979 0.69028 0.02309 0.69328 0.02465 0.69745 C 0.02552 0.7 0.02639 0.70278 0.0276 0.70509 C 0.02986 0.70995 0.03247 0.70995 0.03628 0.71273 C 0.04462 0.71921 0.03611 0.71574 0.04931 0.71875 C 0.05365 0.71805 0.05799 0.71759 0.06233 0.71666 C 0.06389 0.71643 0.0651 0.71528 0.06667 0.71481 C 0.07934 0.70995 0.06632 0.71551 0.07674 0.71088 C 0.0783 0.70833 0.07934 0.70532 0.08108 0.70324 C 0.08715 0.69606 0.08715 0.69861 0.09271 0.69537 C 0.09479 0.69421 0.0967 0.69305 0.09844 0.69166 C 0.1 0.69051 0.10156 0.68912 0.10295 0.68773 C 0.10399 0.68657 0.10469 0.68495 0.10573 0.68379 C 0.11024 0.67986 0.11233 0.67986 0.11736 0.67801 C 0.12778 0.66875 0.12292 0.67245 0.13177 0.66643 C 0.13333 0.66458 0.13437 0.66203 0.13611 0.66065 C 0.13889 0.65879 0.14219 0.65856 0.14497 0.65671 C 0.1474 0.65532 0.14983 0.65301 0.15208 0.65092 C 0.17049 0.63565 0.1408 0.66041 0.16076 0.64143 C 0.17865 0.6243 0.15052 0.65694 0.17535 0.62986 C 0.17917 0.62569 0.18212 0.61898 0.18698 0.6162 C 0.18872 0.61528 0.1908 0.61504 0.19271 0.61435 C 0.19878 0.60602 0.19583 0.60648 0.2 0.60648 L 0.2 0.60671 C 0.20712 0.59884 0.21302 0.58796 0.2217 0.58333 C 0.22413 0.58217 0.22674 0.58125 0.22899 0.57963 C 0.23108 0.57801 0.23281 0.57569 0.23472 0.57361 C 0.23611 0.57245 0.2375 0.57106 0.23906 0.5699 C 0.24184 0.56782 0.24479 0.56597 0.24774 0.56412 C 0.26163 0.5456 0.24392 0.56759 0.25642 0.55625 C 0.25955 0.55347 0.26198 0.5493 0.2651 0.54676 C 0.26684 0.54537 0.2691 0.5456 0.27101 0.54467 C 0.27378 0.54352 0.27674 0.54213 0.27969 0.54097 C 0.28299 0.53958 0.28646 0.53865 0.28976 0.53703 C 0.30417 0.53009 0.28472 0.53518 0.30573 0.53125 C 0.32083 0.51921 0.30677 0.52847 0.33611 0.52338 C 0.3401 0.52291 0.34774 0.51967 0.34774 0.5199 C 0.35104 0.52037 0.35451 0.52153 0.35781 0.52153 C 0.3599 0.52153 0.36163 0.51967 0.36372 0.51967 C 0.37187 0.51967 0.38003 0.52083 0.38837 0.52153 C 0.40278 0.52407 0.39601 0.52338 0.40868 0.52338 L 0.40868 0.52361 " pathEditMode="relative" rAng="0" ptsTypes="AAAAAAAAAAAAAAAAAAAAAAAAAAAAAAAAAAAAAAAAAAAAAAAAAAAAAAAAAAAAAAAAAAAAA">
                                      <p:cBhvr>
                                        <p:cTn id="26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3592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00023 C -0.0033 0.04769 -0.00243 0.02385 0.00139 0.10811 C 0.00157 0.11135 0.00243 0.11459 0.00295 0.11783 C 0.00348 0.12153 0.004 0.12547 0.00434 0.1294 C 0.00504 0.13635 0.00521 0.14352 0.00573 0.1507 C 0.00625 0.15648 0.00695 0.16227 0.0073 0.16806 C 0.01198 0.24144 0.00591 0.15741 0.01007 0.21436 C 0.01059 0.25371 0.01077 0.29306 0.01164 0.33218 C 0.01164 0.33611 0.01285 0.34005 0.01302 0.34398 C 0.01337 0.35278 0.01302 0.36181 0.01302 0.37084 L 0.01441 0.37292 C 0.02101 0.39861 0.01598 0.39028 0.02466 0.40186 C 0.02552 0.4051 0.02674 0.40811 0.02761 0.41158 C 0.02934 0.41875 0.0283 0.41852 0.03039 0.425 C 0.03125 0.42778 0.0323 0.4301 0.03334 0.43287 C 0.03386 0.43542 0.03438 0.43797 0.03473 0.44051 C 0.03525 0.44375 0.03559 0.44699 0.03629 0.45023 C 0.03664 0.45209 0.03716 0.45394 0.03768 0.45602 C 0.0382 0.46042 0.0382 0.46505 0.03907 0.46945 C 0.03959 0.47176 0.04202 0.47292 0.04202 0.47523 C 0.04289 0.51713 0.04202 0.55903 0.04202 0.60093 L 0.04202 0.60486 C 0.04254 0.62477 0.04271 0.64468 0.04341 0.66459 C 0.04375 0.67037 0.04532 0.67385 0.04775 0.67824 C 0.04861 0.67963 0.04948 0.68125 0.0507 0.68195 C 0.05243 0.68334 0.05469 0.68334 0.0566 0.68403 C 0.05938 0.68519 0.06233 0.68658 0.06528 0.68797 C 0.07483 0.68727 0.08455 0.6875 0.09427 0.68588 C 0.09601 0.68565 0.09705 0.68311 0.09861 0.68195 C 0.1 0.68125 0.10139 0.68079 0.10295 0.6801 C 0.11198 0.66806 0.09879 0.68426 0.11007 0.67431 C 0.11337 0.67153 0.11563 0.66736 0.11893 0.66459 C 0.12969 0.65556 0.13004 0.65602 0.13907 0.65301 C 0.14115 0.65186 0.14323 0.65116 0.14497 0.64931 C 0.1467 0.64699 0.14775 0.64398 0.14931 0.64144 C 0.1507 0.63936 0.15209 0.6375 0.15365 0.63565 C 0.15973 0.62871 0.16198 0.62824 0.16962 0.62223 C 0.17379 0.61875 0.17535 0.61667 0.17969 0.6125 C 0.18108 0.61111 0.18247 0.60949 0.18403 0.60857 C 0.18872 0.60579 0.19861 0.60093 0.19861 0.60116 C 0.20105 0.59699 0.2033 0.59306 0.20573 0.58936 C 0.21007 0.58334 0.21493 0.57824 0.21893 0.57199 C 0.2198 0.57037 0.21927 0.5676 0.22032 0.56621 C 0.22466 0.56019 0.23021 0.55625 0.23473 0.5507 C 0.2632 0.51667 0.23351 0.54769 0.25938 0.52176 L 0.26233 0.51204 L 0.26233 0.51227 C 0.26771 0.50996 0.27292 0.50787 0.2783 0.50625 C 0.28073 0.50533 0.28316 0.50533 0.28559 0.50417 C 0.2875 0.50324 0.28924 0.50116 0.29132 0.50047 C 0.29566 0.49861 0.3 0.49792 0.30434 0.49653 C 0.3125 0.49398 0.31598 0.4919 0.32605 0.49074 C 0.33716 0.48936 0.34827 0.48959 0.35938 0.48889 C 0.38802 0.48704 0.38073 0.4875 0.40434 0.48496 C 0.42813 0.47269 0.4165 0.47523 0.43924 0.47523 L 0.43924 0.47547 " pathEditMode="relative" rAng="0" ptsTypes="AAAAAAAAAAAAAAAAAAAAAAAAAAAAAAAAAAAAAAAAAAAAAAAAAAAAAAAAA">
                                      <p:cBhvr>
                                        <p:cTn id="28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58" y="3439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00024 C -0.00087 0.00579 -0.00191 0.01158 -0.00278 0.01737 C -0.00382 0.02362 -0.00452 0.03033 -0.00573 0.03658 C -0.01667 0.09213 -0.00747 0.03496 -0.01441 0.08102 C -0.01545 0.10926 -0.01858 0.13774 -0.01736 0.16598 C -0.01354 0.24746 -0.01684 0.2088 -0.00868 0.28195 C -0.00764 0.3007 -0.00643 0.31922 -0.00573 0.33797 L -0.00434 0.37269 L -0.00434 0.37292 C 0.00034 0.39028 0.00382 0.40186 0.00729 0.41922 C 0.01146 0.44051 0.00903 0.43056 0.01163 0.44815 C 0.0125 0.45394 0.01354 0.45973 0.01458 0.46551 C 0.01406 0.48612 0.01319 0.50672 0.01319 0.52732 C 0.01319 0.5544 0.01458 0.60857 0.01458 0.6088 L 0.01597 0.61042 C 0.02344 0.61875 0.03212 0.62963 0.04062 0.63542 C 0.05364 0.64468 0.06232 0.64445 0.07691 0.64723 C 0.08368 0.64514 0.0908 0.64491 0.09722 0.64121 C 0.10121 0.63889 0.10364 0.63311 0.10729 0.62963 C 0.11094 0.62663 0.1151 0.62454 0.11892 0.622 C 0.13594 0.59931 0.10868 0.63473 0.13628 0.60278 C 0.14427 0.59329 0.15225 0.58403 0.15955 0.57362 C 0.16441 0.56667 0.16701 0.55672 0.17257 0.55047 C 0.17882 0.54352 0.1875 0.54121 0.19427 0.53496 C 0.20156 0.52825 0.20746 0.51922 0.21458 0.51181 C 0.22396 0.50186 0.23385 0.4926 0.24357 0.48288 C 0.24878 0.47778 0.25434 0.47292 0.25937 0.46737 C 0.27396 0.45163 0.28229 0.43913 0.30295 0.4345 L 0.32031 0.43079 C 0.32361 0.4301 0.33038 0.42871 0.33038 0.42894 L 0.33038 0.42871 C 0.33524 0.4301 0.34757 0.43357 0.35364 0.4345 C 0.3585 0.43542 0.36337 0.43588 0.36805 0.43658 C 0.37239 0.43843 0.37673 0.44075 0.38125 0.44237 C 0.38837 0.44468 0.38507 0.44352 0.39132 0.44607 C 0.39722 0.45811 0.3908 0.44838 0.40729 0.45394 C 0.41996 0.45811 0.40764 0.45788 0.41302 0.45788 L 0.41458 0.45788 " pathEditMode="relative" rAng="0" ptsTypes="AAAAAAAAAAAAAAAAAAAAAAAAAAAAAAAAAAAAAAA">
                                      <p:cBhvr>
                                        <p:cTn id="30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3236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2.22222E-6 0.00023 C -0.00087 0.02523 -0.00313 0.07986 -0.00278 0.10046 C -0.00261 0.11528 -0.00087 0.13009 2.22222E-6 0.14491 C 0.00052 0.15116 0.00069 0.15764 0.00156 0.16412 C 0.00173 0.1662 0.0026 0.16805 0.00295 0.16991 C 0.00347 0.17315 0.00382 0.17639 0.00434 0.17963 C 0.00573 0.18727 0.00729 0.19514 0.00868 0.20278 C 0.00972 0.21967 0.00903 0.23009 0.01302 0.24537 C 0.01423 0.2493 0.01597 0.25301 0.01736 0.25694 C 0.01788 0.27037 0.01771 0.28403 0.01892 0.29745 C 0.0191 0.29977 0.021 0.30116 0.02187 0.30324 C 0.02448 0.31157 0.02448 0.31481 0.02621 0.32268 C 0.02725 0.32778 0.02899 0.33287 0.03055 0.33796 C 0.0342 0.37292 0.02916 0.3338 0.03489 0.36134 C 0.03559 0.36505 0.03576 0.36898 0.03628 0.37292 C 0.03732 0.38125 0.03767 0.38773 0.03923 0.39606 C 0.03958 0.39792 0.0401 0.39977 0.04062 0.40185 C 0.04219 0.41782 0.03819 0.41736 0.04357 0.41736 L 0.04357 0.41921 C 0.0441 0.45903 0.0441 0.49884 0.04496 0.53889 C 0.04514 0.54421 0.04687 0.57361 0.04791 0.58148 C 0.04809 0.5831 0.04896 0.58542 0.0493 0.58727 C 0.05017 0.5912 0.05052 0.59815 0.05364 0.60092 C 0.05538 0.60231 0.05746 0.60185 0.05955 0.60278 C 0.06371 0.60856 0.06389 0.61088 0.071 0.61042 C 0.08125 0.60995 0.10156 0.60671 0.10156 0.60694 C 0.10399 0.60532 0.10642 0.6044 0.10868 0.60278 C 0.11389 0.59884 0.12517 0.58727 0.12899 0.5831 C 0.12899 0.5831 0.14062 0.57176 0.14062 0.57176 C 0.15225 0.55116 0.13732 0.57616 0.15069 0.55833 C 0.15243 0.55602 0.15312 0.55231 0.15503 0.55046 C 0.16146 0.54514 0.16927 0.54305 0.17535 0.53704 C 0.17934 0.5331 0.18264 0.52824 0.18698 0.52546 C 0.196 0.51944 0.1908 0.52268 0.20295 0.51574 C 0.21562 0.49884 0.20555 0.51088 0.22604 0.49259 C 0.24114 0.47893 0.23837 0.47963 0.25364 0.46944 C 0.2559 0.46782 0.2585 0.46667 0.26094 0.46551 C 0.26614 0.46319 0.27153 0.46157 0.27691 0.45972 C 0.29479 0.44792 0.27639 0.45856 0.29427 0.45208 C 0.31788 0.44329 0.30399 0.44421 0.31892 0.44421 L 0.31892 0.44236 C 0.34028 0.43171 0.32187 0.43981 0.33767 0.43472 C 0.33923 0.43426 0.34062 0.4331 0.34201 0.43264 C 0.35451 0.42963 0.37361 0.42963 0.38403 0.42893 C 0.40347 0.43102 0.42135 0.43542 0.44062 0.43079 C 0.44201 0.43055 0.44253 0.42824 0.44357 0.42685 L 0.44357 0.42708 " pathEditMode="relative" rAng="0" ptsTypes="AAAAAAAAAAAAAAAAAAAAAAAAAAAAAAAAAAAAAAAAAAAAAAAA">
                                      <p:cBhvr>
                                        <p:cTn id="32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30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3.88889E-6 0.00023 C -0.00052 0.01158 -0.0007 0.02315 -0.00157 0.03472 C -0.00174 0.03797 -0.00278 0.04097 -0.00296 0.04422 C -0.00556 0.07685 -0.00105 0.0625 -0.0073 0.07917 C -0.00834 0.0875 -0.0099 0.09584 -0.01025 0.10417 C -0.01129 0.12732 -0.01094 0.1507 -0.01164 0.17385 C -0.01198 0.18218 -0.01268 0.19051 -0.01302 0.19885 C -0.01268 0.21621 -0.0125 0.2338 -0.01164 0.25116 C -0.01111 0.2625 -0.01025 0.26297 -0.00868 0.27222 C -0.00695 0.28334 -0.0073 0.28519 -0.00434 0.29746 C -0.00365 0.3007 -0.00226 0.30394 -0.00157 0.30718 C -0.00087 0.30972 -0.00105 0.3125 3.88889E-6 0.31482 C 0.00052 0.31644 0.00191 0.31736 0.00277 0.31875 C 0.00625 0.32431 0.01302 0.33611 0.01302 0.33635 C 0.01632 0.34931 0.0118 0.33334 0.01875 0.34954 C 0.02378 0.36135 0.01632 0.35023 0.02309 0.35926 C 0.02621 0.37755 0.02291 0.37246 0.02743 0.37871 L 0.02743 0.38056 C 0.02795 0.39074 0.02864 0.40116 0.02899 0.41135 C 0.02951 0.43403 0.02916 0.45648 0.03038 0.47917 C 0.03073 0.48449 0.03246 0.48935 0.03333 0.49445 C 0.03368 0.49769 0.0342 0.50093 0.03472 0.50417 C 0.03524 0.5081 0.03541 0.51204 0.03611 0.51574 C 0.0375 0.52246 0.04149 0.53241 0.04479 0.53704 C 0.04722 0.54028 0.04878 0.54537 0.05208 0.54676 C 0.05833 0.54954 0.05503 0.54815 0.06232 0.5507 C 0.07239 0.55 0.08264 0.54977 0.0927 0.54861 C 0.09496 0.54838 0.10156 0.54398 0.10277 0.54283 C 0.10486 0.54121 0.10642 0.5382 0.10868 0.53704 C 0.11128 0.53565 0.11441 0.53588 0.11736 0.53519 C 0.11927 0.5338 0.12135 0.53287 0.12309 0.53125 C 0.12534 0.52917 0.12656 0.52547 0.12899 0.52361 C 0.13055 0.52222 0.13281 0.52222 0.13472 0.52153 C 0.13663 0.51783 0.13802 0.5132 0.14045 0.50996 C 0.14253 0.50741 0.14548 0.50648 0.14774 0.50417 C 0.14895 0.50324 0.14948 0.50139 0.15069 0.50023 C 0.15416 0.49722 0.15694 0.4963 0.16076 0.49445 C 0.16718 0.48172 0.15972 0.49607 0.16805 0.48287 C 0.16961 0.48056 0.171 0.47778 0.17239 0.47523 C 0.17343 0.47338 0.17395 0.47084 0.17534 0.46945 C 0.17691 0.4676 0.17916 0.4669 0.18107 0.46551 C 0.18889 0.45949 0.18177 0.4632 0.18975 0.45972 C 0.19079 0.45857 0.19149 0.45695 0.1927 0.45579 C 0.19392 0.45486 0.19566 0.45463 0.19704 0.45394 C 0.19948 0.45278 0.20191 0.45162 0.20434 0.45 C 0.21475 0.44306 0.20034 0.44792 0.21875 0.44422 C 0.22118 0.44306 0.22361 0.44144 0.22604 0.44051 C 0.2309 0.43843 0.2375 0.43866 0.24201 0.43472 C 0.24809 0.42917 0.24514 0.43241 0.25069 0.425 L 0.25208 0.41922 L 0.25208 0.41945 C 0.25642 0.41667 0.26111 0.41482 0.2651 0.41135 C 0.27309 0.4051 0.2684 0.40278 0.27673 0.39792 C 0.28906 0.39074 0.296 0.38982 0.30868 0.38635 C 0.32187 0.37454 0.31232 0.38172 0.32604 0.37477 C 0.3309 0.37222 0.33541 0.36783 0.34045 0.3669 L 0.35208 0.36505 C 0.35329 0.36459 0.3677 0.35972 0.371 0.35926 C 0.38055 0.35834 0.39027 0.3581 0.4 0.35741 C 0.41007 0.35926 0.42048 0.35972 0.43038 0.3632 C 0.43211 0.36366 0.43298 0.36667 0.43333 0.36898 C 0.43402 0.37523 0.43333 0.38172 0.43333 0.3882 L 0.43333 0.38843 " pathEditMode="relative" rAng="0" ptsTypes="AAAAAAAAAAAAAAAAAAAAAAAAAAAAAAAAAAAAAAAAAAAAAAAAAAAAAAAAAAAAAAAA">
                                      <p:cBhvr>
                                        <p:cTn id="34" dur="6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524000"/>
          </a:xfrm>
        </p:spPr>
        <p:txBody>
          <a:bodyPr>
            <a:normAutofit/>
          </a:bodyPr>
          <a:lstStyle/>
          <a:p>
            <a:r>
              <a:rPr lang="en-US" b="1" dirty="0" smtClean="0"/>
              <a:t>Structure of the Respiratory</a:t>
            </a:r>
            <a:br>
              <a:rPr lang="en-US" b="1" dirty="0" smtClean="0"/>
            </a:br>
            <a:r>
              <a:rPr lang="en-US" b="1" dirty="0" smtClean="0"/>
              <a:t>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4221-AC76-4E7B-95E5-B35B184C17BC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A3379A-DED6-4651-A635-F3F63AC96901}" type="slidenum">
              <a:rPr lang="en-US"/>
              <a:pPr/>
              <a:t>22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Respiratory Tree</a:t>
            </a:r>
          </a:p>
        </p:txBody>
      </p:sp>
      <p:pic>
        <p:nvPicPr>
          <p:cNvPr id="3962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717675"/>
            <a:ext cx="5181600" cy="4530725"/>
          </a:xfrm>
          <a:noFill/>
          <a:ln>
            <a:solidFill>
              <a:srgbClr val="B03918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2CEA-93A4-492C-9BDF-B978C3BDD41F}" type="datetime1">
              <a:rPr lang="en-US" smtClean="0"/>
              <a:pPr/>
              <a:t>4/4/2022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E571-C175-411E-9D0C-1002D00F1D52}" type="slidenum">
              <a:rPr lang="en-US"/>
              <a:pPr/>
              <a:t>23</a:t>
            </a:fld>
            <a:endParaRPr lang="en-US"/>
          </a:p>
        </p:txBody>
      </p:sp>
      <p:pic>
        <p:nvPicPr>
          <p:cNvPr id="593922" name="Picture 2"/>
          <p:cNvPicPr>
            <a:picLocks noChangeAspect="1" noChangeArrowheads="1"/>
          </p:cNvPicPr>
          <p:nvPr/>
        </p:nvPicPr>
        <p:blipFill>
          <a:blip r:embed="rId3" cstate="print">
            <a:lum bright="-24000" contrast="30000"/>
          </a:blip>
          <a:srcRect l="16782" t="14874" r="15094" b="14626"/>
          <a:stretch>
            <a:fillRect/>
          </a:stretch>
        </p:blipFill>
        <p:spPr bwMode="auto">
          <a:xfrm>
            <a:off x="1524000" y="1590675"/>
            <a:ext cx="6781800" cy="5267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93923" name="Rectangle 3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Longitudinal Section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D3C5-F595-4D75-84AC-50D8A3C79382}" type="datetime1">
              <a:rPr lang="en-US" smtClean="0"/>
              <a:pPr/>
              <a:t>4/4/2022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D11F77-38BB-47A7-B40E-14B8E9B0E705}" type="slidenum">
              <a:rPr lang="en-US"/>
              <a:pPr/>
              <a:t>24</a:t>
            </a:fld>
            <a:endParaRPr lang="en-US"/>
          </a:p>
        </p:txBody>
      </p:sp>
      <p:pic>
        <p:nvPicPr>
          <p:cNvPr id="671746" name="Picture 2" descr="F16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3625" y="1647825"/>
            <a:ext cx="4600575" cy="4600575"/>
          </a:xfrm>
          <a:prstGeom prst="rect">
            <a:avLst/>
          </a:prstGeom>
          <a:noFill/>
        </p:spPr>
      </p:pic>
      <p:sp>
        <p:nvSpPr>
          <p:cNvPr id="671747" name="Rectangle 3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The Thorax and its contents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8D40-D38E-46A1-82FC-8F51ACCD129E}" type="datetime1">
              <a:rPr lang="en-US" smtClean="0"/>
              <a:pPr/>
              <a:t>4/4/2022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respiratory system is divided </a:t>
            </a:r>
            <a:r>
              <a:rPr lang="en-US" dirty="0" smtClean="0"/>
              <a:t>into: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1.  </a:t>
            </a:r>
            <a:r>
              <a:rPr lang="en-US" b="1" dirty="0"/>
              <a:t>respiratory </a:t>
            </a:r>
            <a:r>
              <a:rPr lang="en-US" b="1" dirty="0" smtClean="0"/>
              <a:t>zone -</a:t>
            </a:r>
            <a:r>
              <a:rPr lang="en-US" dirty="0" smtClean="0"/>
              <a:t> </a:t>
            </a:r>
            <a:r>
              <a:rPr lang="en-US" dirty="0"/>
              <a:t>site of gas exchange between air and </a:t>
            </a:r>
            <a:r>
              <a:rPr lang="en-US" dirty="0" smtClean="0"/>
              <a:t>blood. Includes: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 smtClean="0"/>
              <a:t>the respiratory bronchioles and 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 smtClean="0"/>
              <a:t>the terminal alveolar sacs</a:t>
            </a:r>
          </a:p>
          <a:p>
            <a:pPr marL="1211262" lvl="2" indent="-514350">
              <a:buNone/>
            </a:pPr>
            <a:r>
              <a:rPr lang="en-US" dirty="0" smtClean="0"/>
              <a:t>2. </a:t>
            </a:r>
            <a:r>
              <a:rPr lang="en-US" b="1" dirty="0" smtClean="0"/>
              <a:t>conducting zone -</a:t>
            </a:r>
            <a:r>
              <a:rPr lang="en-US" dirty="0" smtClean="0"/>
              <a:t>all of the anatomical structures through which air passes before reaching the respiratory zone.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5ECB-9068-4FDC-8353-D3CEDC06B59C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079A0-8A59-4062-AF74-E19332C44359}" type="slidenum">
              <a:rPr lang="en-US"/>
              <a:pPr/>
              <a:t>26</a:t>
            </a:fld>
            <a:endParaRPr lang="en-US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  <a:noFill/>
          <a:ln/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functional Zone</a:t>
            </a:r>
            <a:endParaRPr lang="en-US" dirty="0"/>
          </a:p>
        </p:txBody>
      </p:sp>
      <p:pic>
        <p:nvPicPr>
          <p:cNvPr id="632835" name="Picture 3" descr="16_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77"/>
          <a:stretch>
            <a:fillRect/>
          </a:stretch>
        </p:blipFill>
        <p:spPr bwMode="auto">
          <a:xfrm>
            <a:off x="1752600" y="1676400"/>
            <a:ext cx="64008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1B182-2C36-44B5-96BE-4D2BB3DE4689}" type="slidenum">
              <a:rPr lang="en-US"/>
              <a:pPr/>
              <a:t>27</a:t>
            </a:fld>
            <a:endParaRPr lang="en-US"/>
          </a:p>
        </p:txBody>
      </p:sp>
      <p:pic>
        <p:nvPicPr>
          <p:cNvPr id="629765" name="Picture 5" descr="16_05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524000"/>
            <a:ext cx="4648200" cy="5181600"/>
          </a:xfrm>
          <a:prstGeom prst="rect">
            <a:avLst/>
          </a:prstGeom>
          <a:noFill/>
        </p:spPr>
      </p:pic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Conducting Zone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962400" cy="4343400"/>
          </a:xfrm>
        </p:spPr>
        <p:txBody>
          <a:bodyPr/>
          <a:lstStyle/>
          <a:p>
            <a:r>
              <a:rPr lang="en-US" sz="2600" b="1" u="sng"/>
              <a:t>Conducting zone:</a:t>
            </a:r>
            <a:endParaRPr lang="en-US" sz="2600"/>
          </a:p>
          <a:p>
            <a:r>
              <a:rPr lang="en-US" sz="2600"/>
              <a:t>Includes all the structures that air passes through   before reaching the respiratory zone.</a:t>
            </a:r>
          </a:p>
          <a:p>
            <a:r>
              <a:rPr lang="en-US" sz="2600"/>
              <a:t>Mouth, nose, pharynx, glottis, larynx, trachea, bronchi.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AADF66-55D8-49B2-AD98-509AE3122DFA}" type="slidenum">
              <a:rPr lang="en-US"/>
              <a:pPr/>
              <a:t>28</a:t>
            </a:fld>
            <a:endParaRPr lang="en-US"/>
          </a:p>
        </p:txBody>
      </p:sp>
      <p:sp>
        <p:nvSpPr>
          <p:cNvPr id="653314" name="Rectangle 2"/>
          <p:cNvSpPr>
            <a:spLocks noChangeArrowheads="1"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Conducting Airways</a:t>
            </a:r>
          </a:p>
        </p:txBody>
      </p:sp>
      <p:sp>
        <p:nvSpPr>
          <p:cNvPr id="653315" name="Rectangle 3"/>
          <p:cNvSpPr>
            <a:spLocks noChangeArrowheads="1"/>
          </p:cNvSpPr>
          <p:nvPr/>
        </p:nvSpPr>
        <p:spPr bwMode="auto">
          <a:xfrm>
            <a:off x="914400" y="1828800"/>
            <a:ext cx="8001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Trachea </a:t>
            </a:r>
            <a:r>
              <a:rPr lang="en-US" sz="3000" dirty="0"/>
              <a:t>--&gt; right and left main stem bronchi.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Right main stem vulnerable to </a:t>
            </a:r>
            <a:r>
              <a:rPr lang="en-US" sz="3000"/>
              <a:t>foreign </a:t>
            </a:r>
            <a:r>
              <a:rPr lang="en-US" sz="3000" smtClean="0"/>
              <a:t>particles</a:t>
            </a:r>
            <a:endParaRPr lang="en-US" sz="3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F4F3-3261-491E-BC42-3D1EAD3176CB}" type="datetime1">
              <a:rPr lang="en-US" smtClean="0"/>
              <a:pPr/>
              <a:t>4/4/2022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zone function..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conducting </a:t>
            </a:r>
            <a:r>
              <a:rPr lang="en-US" dirty="0"/>
              <a:t>air into the respiratory </a:t>
            </a:r>
            <a:r>
              <a:rPr lang="en-US" dirty="0" smtClean="0"/>
              <a:t>zone</a:t>
            </a:r>
          </a:p>
          <a:p>
            <a:pPr marL="514350" indent="-514350">
              <a:buAutoNum type="arabicPeriod"/>
            </a:pPr>
            <a:r>
              <a:rPr lang="en-US" i="1" dirty="0" smtClean="0"/>
              <a:t>warming </a:t>
            </a:r>
            <a:r>
              <a:rPr lang="en-US" i="1" dirty="0"/>
              <a:t>and </a:t>
            </a:r>
            <a:r>
              <a:rPr lang="en-US" i="1" dirty="0" smtClean="0"/>
              <a:t>humidification </a:t>
            </a:r>
            <a:r>
              <a:rPr lang="en-US" dirty="0" smtClean="0"/>
              <a:t>of </a:t>
            </a:r>
            <a:r>
              <a:rPr lang="en-US" dirty="0"/>
              <a:t>the inspired air, and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i="1" dirty="0" smtClean="0"/>
              <a:t>filtration </a:t>
            </a:r>
            <a:r>
              <a:rPr lang="en-US" i="1" dirty="0"/>
              <a:t>and cleaning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D82F-3960-40A0-A127-428A55C89E92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4. </a:t>
            </a:r>
            <a:r>
              <a:rPr lang="en-US" dirty="0" smtClean="0"/>
              <a:t>Gas Exchange in the Lungs, Calculation of PO2, Partial Pressures of Gases in Blood, Significance of Blood PO2 and PCO2 Measurements, Pulmonary Circulation and Ventilation/Perfusion Ratios, Disorders Caused by High Partial Pressures of Gases</a:t>
            </a:r>
          </a:p>
          <a:p>
            <a:pPr>
              <a:buNone/>
            </a:pPr>
            <a:r>
              <a:rPr lang="en-US" dirty="0" smtClean="0"/>
              <a:t>5. Regulation of Breathing, Brain Stem, Respiratory Centers, Effects of Blood P CO 2 and pH on Ventilation, Effects of Blood P O 2 on Ventilation, Effects of Pulmonary Receptors on Ventilation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3076-6DF4-4469-864E-362A61BE3308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</a:t>
            </a:r>
            <a:r>
              <a:rPr lang="en-US" dirty="0" err="1" smtClean="0"/>
              <a:t>fxns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inspired air reaches the respiratory zone </a:t>
            </a:r>
            <a:r>
              <a:rPr lang="en-US" dirty="0" smtClean="0"/>
              <a:t>at </a:t>
            </a:r>
            <a:r>
              <a:rPr lang="en-US" dirty="0"/>
              <a:t>37 ° C </a:t>
            </a:r>
            <a:r>
              <a:rPr lang="en-US" dirty="0" smtClean="0"/>
              <a:t>and saturated with </a:t>
            </a:r>
            <a:r>
              <a:rPr lang="en-US" dirty="0"/>
              <a:t>water vapor as it flows over the warm, wet </a:t>
            </a:r>
            <a:r>
              <a:rPr lang="en-US" dirty="0" smtClean="0"/>
              <a:t>mucous membranes.</a:t>
            </a:r>
          </a:p>
          <a:p>
            <a:r>
              <a:rPr lang="en-US" dirty="0"/>
              <a:t>Mucus </a:t>
            </a:r>
            <a:r>
              <a:rPr lang="en-US" dirty="0" smtClean="0"/>
              <a:t>performs </a:t>
            </a:r>
            <a:r>
              <a:rPr lang="en-US" dirty="0"/>
              <a:t>a filtration function. This mucus is </a:t>
            </a:r>
            <a:r>
              <a:rPr lang="en-US" dirty="0" smtClean="0"/>
              <a:t>moved along </a:t>
            </a:r>
            <a:r>
              <a:rPr lang="en-US" dirty="0"/>
              <a:t>at a rate of 1 to 2 cm per minute by cilia </a:t>
            </a:r>
            <a:r>
              <a:rPr lang="en-US" dirty="0" smtClean="0"/>
              <a:t>projecting from </a:t>
            </a:r>
            <a:r>
              <a:rPr lang="en-US" dirty="0"/>
              <a:t>the tops of epithelial cells that line the conducting zone.</a:t>
            </a:r>
          </a:p>
          <a:p>
            <a:r>
              <a:rPr lang="en-US" dirty="0"/>
              <a:t>There are about 300 cilia per cell that beat in a </a:t>
            </a:r>
            <a:r>
              <a:rPr lang="en-US" dirty="0" smtClean="0"/>
              <a:t>coordinated fashion </a:t>
            </a:r>
            <a:r>
              <a:rPr lang="en-US" dirty="0"/>
              <a:t>to move mucus toward the pharynx, where it </a:t>
            </a:r>
            <a:r>
              <a:rPr lang="en-US" dirty="0" smtClean="0"/>
              <a:t>can either </a:t>
            </a:r>
            <a:r>
              <a:rPr lang="en-US" dirty="0"/>
              <a:t>be swallowed or expectorated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1DD7-F492-494A-A222-D3A0009EE792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 a result of this filtration function, particles larger </a:t>
            </a:r>
            <a:r>
              <a:rPr lang="en-US" dirty="0" smtClean="0"/>
              <a:t>than about </a:t>
            </a:r>
            <a:r>
              <a:rPr lang="en-US" dirty="0"/>
              <a:t>6 μ m do not normally enter the respiratory zone </a:t>
            </a:r>
            <a:r>
              <a:rPr lang="en-US" dirty="0" smtClean="0"/>
              <a:t>of the </a:t>
            </a:r>
            <a:r>
              <a:rPr lang="en-US" dirty="0"/>
              <a:t>lungs.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importance of this function is evidenced </a:t>
            </a:r>
            <a:r>
              <a:rPr lang="en-US" dirty="0" smtClean="0"/>
              <a:t>by </a:t>
            </a:r>
            <a:r>
              <a:rPr lang="en-US" i="1" dirty="0" smtClean="0"/>
              <a:t>black </a:t>
            </a:r>
            <a:r>
              <a:rPr lang="en-US" i="1" dirty="0"/>
              <a:t>lung, a disease that occurs in miners who inhale </a:t>
            </a:r>
            <a:r>
              <a:rPr lang="en-US" i="1" dirty="0" smtClean="0"/>
              <a:t>large </a:t>
            </a:r>
            <a:r>
              <a:rPr lang="en-US" dirty="0" smtClean="0"/>
              <a:t>amounts </a:t>
            </a:r>
            <a:r>
              <a:rPr lang="en-US" dirty="0"/>
              <a:t>of carbon dust from coal, which causes them </a:t>
            </a:r>
            <a:r>
              <a:rPr lang="en-US" dirty="0" smtClean="0"/>
              <a:t>to develop </a:t>
            </a:r>
            <a:r>
              <a:rPr lang="en-US" dirty="0"/>
              <a:t>pulmonary fibrosis.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alveoli themselves are </a:t>
            </a:r>
            <a:r>
              <a:rPr lang="en-US" dirty="0" smtClean="0"/>
              <a:t>normally kept </a:t>
            </a:r>
            <a:r>
              <a:rPr lang="en-US" dirty="0"/>
              <a:t>clean by the action of resident </a:t>
            </a:r>
            <a:r>
              <a:rPr lang="en-US" dirty="0" smtClean="0"/>
              <a:t>macrophages.</a:t>
            </a:r>
          </a:p>
          <a:p>
            <a:r>
              <a:rPr lang="en-US" dirty="0" smtClean="0"/>
              <a:t>The </a:t>
            </a:r>
            <a:r>
              <a:rPr lang="en-US" dirty="0"/>
              <a:t>cleansing action of cilia and macrophages </a:t>
            </a:r>
            <a:r>
              <a:rPr lang="en-US" dirty="0" smtClean="0"/>
              <a:t>in the </a:t>
            </a:r>
            <a:r>
              <a:rPr lang="en-US" dirty="0"/>
              <a:t>lungs is diminished by cigarette smoke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E84D-C9BF-48A9-A35D-1386EC63C1B6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8948B-1E18-40C8-88B0-0E645B253728}" type="slidenum">
              <a:rPr lang="en-US"/>
              <a:pPr/>
              <a:t>32</a:t>
            </a:fld>
            <a:endParaRPr lang="en-US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respiratory </a:t>
            </a:r>
            <a:r>
              <a:rPr lang="en-US" dirty="0"/>
              <a:t>Zone</a:t>
            </a:r>
          </a:p>
        </p:txBody>
      </p:sp>
      <p:pic>
        <p:nvPicPr>
          <p:cNvPr id="65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451100"/>
            <a:ext cx="7772400" cy="3035300"/>
          </a:xfrm>
          <a:noFill/>
          <a:ln cap="flat">
            <a:solidFill>
              <a:srgbClr val="B03918"/>
            </a:solidFill>
            <a:headEnd type="none" w="med" len="med"/>
            <a:tailEnd type="none" w="med" len="med"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BAE1-B1AC-4DC5-AF75-9C5C883F836C}" type="datetime1">
              <a:rPr lang="en-US" smtClean="0"/>
              <a:pPr/>
              <a:t>4/4/2022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E06D0-CA49-4E37-BD3F-803848C1D20F}" type="slidenum">
              <a:rPr lang="en-US"/>
              <a:pPr/>
              <a:t>33</a:t>
            </a:fld>
            <a:endParaRPr lang="en-US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Respiratory Zone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7391400" cy="3657600"/>
          </a:xfrm>
        </p:spPr>
        <p:txBody>
          <a:bodyPr/>
          <a:lstStyle/>
          <a:p>
            <a:r>
              <a:rPr lang="en-US" sz="2400" b="1" u="sng"/>
              <a:t>Respiratory zone</a:t>
            </a:r>
            <a:endParaRPr lang="en-US" sz="2400"/>
          </a:p>
          <a:p>
            <a:endParaRPr lang="en-US" sz="2400"/>
          </a:p>
          <a:p>
            <a:r>
              <a:rPr lang="en-US" sz="2400"/>
              <a:t>Region of gas exchange between air and blood</a:t>
            </a:r>
          </a:p>
          <a:p>
            <a:pPr>
              <a:buFontTx/>
              <a:buChar char="-"/>
            </a:pPr>
            <a:r>
              <a:rPr lang="en-US" sz="2400"/>
              <a:t>Respiratory bronchioles</a:t>
            </a:r>
          </a:p>
          <a:p>
            <a:pPr>
              <a:buFontTx/>
              <a:buChar char="-"/>
            </a:pPr>
            <a:r>
              <a:rPr lang="en-US" sz="2400"/>
              <a:t>Alveolar ducts, Alveolar Sacs and</a:t>
            </a:r>
          </a:p>
          <a:p>
            <a:pPr>
              <a:buFontTx/>
              <a:buChar char="-"/>
            </a:pPr>
            <a:r>
              <a:rPr lang="en-US" sz="2400"/>
              <a:t>Alveoli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97C0F-1E96-4FD8-861A-49E51607C934}" type="slidenum">
              <a:rPr lang="en-US"/>
              <a:pPr/>
              <a:t>34</a:t>
            </a:fld>
            <a:endParaRPr lang="en-US"/>
          </a:p>
        </p:txBody>
      </p:sp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Zone</a:t>
            </a:r>
          </a:p>
        </p:txBody>
      </p:sp>
      <p:pic>
        <p:nvPicPr>
          <p:cNvPr id="633859" name="Picture 3" descr="16_0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50" t="2942" r="18533"/>
          <a:stretch>
            <a:fillRect/>
          </a:stretch>
        </p:blipFill>
        <p:spPr>
          <a:xfrm>
            <a:off x="1676400" y="1752600"/>
            <a:ext cx="3581400" cy="4191000"/>
          </a:xfrm>
          <a:noFill/>
          <a:ln/>
        </p:spPr>
      </p:pic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5791200" y="25146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Air duct</a:t>
            </a:r>
          </a:p>
        </p:txBody>
      </p:sp>
      <p:sp>
        <p:nvSpPr>
          <p:cNvPr id="633861" name="Text Box 5"/>
          <p:cNvSpPr txBox="1">
            <a:spLocks noChangeArrowheads="1"/>
          </p:cNvSpPr>
          <p:nvPr/>
        </p:nvSpPr>
        <p:spPr bwMode="auto">
          <a:xfrm>
            <a:off x="5791200" y="47244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Air Sac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EF2EF-B248-4DF1-993C-713D8E990695}" type="slidenum">
              <a:rPr lang="en-US"/>
              <a:pPr/>
              <a:t>35</a:t>
            </a:fld>
            <a:endParaRPr lang="en-US"/>
          </a:p>
        </p:txBody>
      </p:sp>
      <p:pic>
        <p:nvPicPr>
          <p:cNvPr id="6594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11"/>
          <a:stretch>
            <a:fillRect/>
          </a:stretch>
        </p:blipFill>
        <p:spPr bwMode="auto">
          <a:xfrm>
            <a:off x="688975" y="2046288"/>
            <a:ext cx="8378825" cy="3516312"/>
          </a:xfrm>
          <a:prstGeom prst="rect">
            <a:avLst/>
          </a:prstGeom>
          <a:noFill/>
        </p:spPr>
      </p:pic>
      <p:sp>
        <p:nvSpPr>
          <p:cNvPr id="659459" name="Rectangle 3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Respiratory Zone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22D1-097B-493E-A912-D757085F0B4A}" type="datetime1">
              <a:rPr lang="en-US" smtClean="0"/>
              <a:pPr/>
              <a:t>4/4/2022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26A1-C837-4FC5-A790-17E81E6658E5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166" t="63910" r="61183" b="5817"/>
          <a:stretch>
            <a:fillRect/>
          </a:stretch>
        </p:blipFill>
        <p:spPr>
          <a:xfrm>
            <a:off x="0" y="2438400"/>
            <a:ext cx="4191000" cy="2057400"/>
          </a:xfrm>
          <a:prstGeom prst="rect">
            <a:avLst/>
          </a:prstGeom>
          <a:noFill/>
          <a:ln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42888" t="30273"/>
          <a:stretch>
            <a:fillRect/>
          </a:stretch>
        </p:blipFill>
        <p:spPr bwMode="auto">
          <a:xfrm>
            <a:off x="4114800" y="1447800"/>
            <a:ext cx="42767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alveoli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Gas exchange in the lungs </a:t>
            </a:r>
            <a:r>
              <a:rPr lang="en-US" dirty="0" smtClean="0"/>
              <a:t>in alveoli.</a:t>
            </a:r>
          </a:p>
          <a:p>
            <a:r>
              <a:rPr lang="en-US" dirty="0" smtClean="0"/>
              <a:t>Diffusion rate is fast because: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enormous number  (300 million; 0.25 to 0.50 mm in diameter) provides a large surface area (60 to 80 square meters)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each alveolus is only one cell-layer thick, so that the total “</a:t>
            </a:r>
            <a:r>
              <a:rPr lang="en-US" b="1" dirty="0" smtClean="0"/>
              <a:t>air-blood barrier</a:t>
            </a:r>
            <a:r>
              <a:rPr lang="en-US" dirty="0" smtClean="0"/>
              <a:t>” is </a:t>
            </a:r>
            <a:r>
              <a:rPr lang="en-US" b="1" dirty="0" smtClean="0"/>
              <a:t>only two cells across</a:t>
            </a:r>
            <a:r>
              <a:rPr lang="en-US" dirty="0" smtClean="0"/>
              <a:t> (an alveolar cell and a capillary endothelial cell), or about 2 μ 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A129-7ECB-4E4B-95FE-F100CD0D2D81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..alveolar cells.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two types of alveolar cells, designated 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type I alveolar cells - </a:t>
            </a:r>
            <a:r>
              <a:rPr lang="en-US" dirty="0" smtClean="0"/>
              <a:t>structural</a:t>
            </a: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type </a:t>
            </a:r>
            <a:r>
              <a:rPr lang="en-US" b="1" dirty="0"/>
              <a:t>II alveolar </a:t>
            </a:r>
            <a:r>
              <a:rPr lang="en-US" b="1" dirty="0" smtClean="0"/>
              <a:t>cells – </a:t>
            </a:r>
            <a:r>
              <a:rPr lang="en-US" dirty="0" smtClean="0"/>
              <a:t>secrete surfactant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5912-1ED2-41B6-B0CB-07EBE9F6FAF7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type I alveolar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comprise 95% to 97% of the total surface area of the lung.</a:t>
            </a:r>
          </a:p>
          <a:p>
            <a:r>
              <a:rPr lang="en-US" dirty="0" smtClean="0"/>
              <a:t>gas exchange occurs primarily through type I alveolar cells</a:t>
            </a:r>
          </a:p>
          <a:p>
            <a:r>
              <a:rPr lang="en-US" dirty="0" smtClean="0"/>
              <a:t>Are very thin because basement membranes of the type I alveolar cells </a:t>
            </a:r>
            <a:r>
              <a:rPr lang="en-US" dirty="0"/>
              <a:t>and capillary endothelial cells </a:t>
            </a:r>
            <a:r>
              <a:rPr lang="en-US" dirty="0" smtClean="0"/>
              <a:t>fuse. </a:t>
            </a:r>
            <a:r>
              <a:rPr lang="en-US" dirty="0"/>
              <a:t>the diffusion </a:t>
            </a:r>
            <a:r>
              <a:rPr lang="en-US" dirty="0" smtClean="0"/>
              <a:t>distance between </a:t>
            </a:r>
            <a:r>
              <a:rPr lang="en-US" dirty="0"/>
              <a:t>blood and air can be as little as 0.3 μ 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D0C9-EB58-4A90-9861-55C64C0946A8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1475"/>
            <a:ext cx="8229600" cy="4530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6. Hemoglobin and Oxygen Transport, Hemoglobin, The </a:t>
            </a:r>
            <a:r>
              <a:rPr lang="en-US" dirty="0" err="1" smtClean="0"/>
              <a:t>Oxyhemoglobin</a:t>
            </a:r>
            <a:r>
              <a:rPr lang="en-US" dirty="0" smtClean="0"/>
              <a:t> Dissociation Curve, Effect of pH and Temperature on Oxygen Transport, Effect of 2,3-DPG on Oxygen Transport, Inherited Defects in Hemoglobin Structure and Function, Muscle </a:t>
            </a:r>
            <a:r>
              <a:rPr lang="en-US" dirty="0" err="1" smtClean="0"/>
              <a:t>Myoglobin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7. Carbon Dioxide Transport, The Chloride Shift, The Reverse Chloride Shift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1FC5-3D3E-48E3-8721-B05150FEF9B7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26BC-2A0E-43C3-8284-DA8FBF54142D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5" descr="16_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9144000" cy="59626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</a:t>
            </a:r>
            <a:r>
              <a:rPr lang="en-US" dirty="0" smtClean="0"/>
              <a:t>II alveolar </a:t>
            </a:r>
            <a:r>
              <a:rPr lang="en-US" dirty="0"/>
              <a:t>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type </a:t>
            </a:r>
            <a:r>
              <a:rPr lang="en-US" dirty="0" smtClean="0"/>
              <a:t>II alveolar </a:t>
            </a:r>
            <a:r>
              <a:rPr lang="en-US" dirty="0"/>
              <a:t>cells are the cells that secrete pulmonary </a:t>
            </a:r>
            <a:r>
              <a:rPr lang="en-US" dirty="0" smtClean="0"/>
              <a:t>surfactant and </a:t>
            </a:r>
            <a:r>
              <a:rPr lang="en-US" dirty="0"/>
              <a:t>that reabsorb Na + and H 2 O, </a:t>
            </a:r>
            <a:r>
              <a:rPr lang="en-US" dirty="0" smtClean="0"/>
              <a:t>thereby preventing </a:t>
            </a:r>
            <a:r>
              <a:rPr lang="en-US" dirty="0"/>
              <a:t>fluid buildup within the alveoli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E017-86FA-411E-96FB-4C122AB0B8CE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F0967E-AEED-4B65-BAB8-97298F5117CB}" type="slidenum">
              <a:rPr lang="en-US"/>
              <a:pPr/>
              <a:t>42</a:t>
            </a:fld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7315200" cy="4191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en-US" b="1" u="sng"/>
              <a:t>Surfactant</a:t>
            </a:r>
            <a:endParaRPr lang="en-US"/>
          </a:p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en-US"/>
              <a:t>produced by alveolar type II cells.</a:t>
            </a:r>
          </a:p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en-US"/>
              <a:t>Interspersed among water molecules.</a:t>
            </a:r>
          </a:p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en-US"/>
              <a:t>Lowers surface tension.</a:t>
            </a:r>
          </a:p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en-US"/>
              <a:t>RDS, respiratory distress syndrome, in preemies.</a:t>
            </a:r>
          </a:p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en-US"/>
              <a:t>First breath: big effort to inflate lungs!</a:t>
            </a:r>
            <a:endParaRPr lang="en-US" sz="29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Despite all these </a:t>
            </a:r>
            <a:r>
              <a:rPr lang="en-US" dirty="0"/>
              <a:t>characteristics, the alveolar wall isn’t fragile but </a:t>
            </a:r>
            <a:r>
              <a:rPr lang="en-US" dirty="0" smtClean="0"/>
              <a:t>is strong </a:t>
            </a:r>
            <a:r>
              <a:rPr lang="en-US" dirty="0"/>
              <a:t>enough to withstand high stress during heavy </a:t>
            </a:r>
            <a:r>
              <a:rPr lang="en-US" dirty="0" smtClean="0"/>
              <a:t>exercise and </a:t>
            </a:r>
            <a:r>
              <a:rPr lang="en-US" dirty="0"/>
              <a:t>high lung inflation.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great tensile strength of </a:t>
            </a:r>
            <a:r>
              <a:rPr lang="en-US" dirty="0" smtClean="0"/>
              <a:t>the alveolar </a:t>
            </a:r>
            <a:r>
              <a:rPr lang="en-US" dirty="0"/>
              <a:t>wall is provided by the fused basement </a:t>
            </a:r>
            <a:r>
              <a:rPr lang="en-US" dirty="0" smtClean="0"/>
              <a:t>membranes (composed </a:t>
            </a:r>
            <a:r>
              <a:rPr lang="en-US" dirty="0"/>
              <a:t>of type IV collagen </a:t>
            </a:r>
            <a:r>
              <a:rPr lang="en-US" dirty="0" smtClean="0"/>
              <a:t>proteins) </a:t>
            </a:r>
            <a:r>
              <a:rPr lang="en-US" dirty="0"/>
              <a:t>of the blood capillaries and the alveolar walls.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2EA1-E7FF-4B27-9B89-6BBC5116AD3F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D0A6B7-3F41-49FB-8AF8-91E33D2A7077}" type="slidenum">
              <a:rPr lang="en-US"/>
              <a:pPr/>
              <a:t>44</a:t>
            </a:fld>
            <a:endParaRPr lang="en-US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Thoracic Cavity</a:t>
            </a:r>
            <a:endParaRPr lang="en-US" sz="3600" b="1"/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848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Diaphragm: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Sheets of striated muscle divides anterior body  cavity into 2 parts.</a:t>
            </a:r>
          </a:p>
          <a:p>
            <a:pPr lvl="1">
              <a:lnSpc>
                <a:spcPct val="90000"/>
              </a:lnSpc>
            </a:pPr>
            <a:endParaRPr lang="en-US" sz="2200"/>
          </a:p>
          <a:p>
            <a:pPr>
              <a:lnSpc>
                <a:spcPct val="90000"/>
              </a:lnSpc>
            </a:pPr>
            <a:r>
              <a:rPr lang="en-US" sz="2400"/>
              <a:t>Above diaphragm: thoracic cavity: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Contains heart, large blood vessels, trachea, esophagus, thymus, and lungs.</a:t>
            </a:r>
          </a:p>
          <a:p>
            <a:pPr lvl="1">
              <a:lnSpc>
                <a:spcPct val="90000"/>
              </a:lnSpc>
            </a:pPr>
            <a:endParaRPr lang="en-US" sz="2200"/>
          </a:p>
          <a:p>
            <a:pPr>
              <a:lnSpc>
                <a:spcPct val="90000"/>
              </a:lnSpc>
            </a:pPr>
            <a:r>
              <a:rPr lang="en-US" sz="2400"/>
              <a:t>Below diaphragm: abdominopelvic cavity: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Contains liver, pancreas, GI tract, spleen, and genitourinary tract.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4D37-9C78-4B0D-AE22-4C51ECDA2AF7}" type="datetime1">
              <a:rPr lang="en-US" smtClean="0"/>
              <a:pPr/>
              <a:t>4/4/2022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membranes…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structures in the central region—or </a:t>
            </a:r>
            <a:r>
              <a:rPr lang="en-US" i="1" dirty="0" err="1"/>
              <a:t>mediastinum</a:t>
            </a:r>
            <a:r>
              <a:rPr lang="en-US" i="1" dirty="0"/>
              <a:t> —</a:t>
            </a:r>
            <a:r>
              <a:rPr lang="en-US" i="1" dirty="0" smtClean="0"/>
              <a:t>are </a:t>
            </a:r>
            <a:r>
              <a:rPr lang="en-US" dirty="0" smtClean="0"/>
              <a:t>enveloped </a:t>
            </a:r>
            <a:r>
              <a:rPr lang="en-US" dirty="0"/>
              <a:t>by two layers of wet epithelial membrane </a:t>
            </a:r>
            <a:r>
              <a:rPr lang="en-US" dirty="0" smtClean="0"/>
              <a:t>collectively called </a:t>
            </a:r>
            <a:r>
              <a:rPr lang="en-US" dirty="0"/>
              <a:t>the </a:t>
            </a:r>
            <a:r>
              <a:rPr lang="en-US" b="1" i="1" dirty="0"/>
              <a:t>pleural </a:t>
            </a:r>
            <a:r>
              <a:rPr lang="en-US" b="1" i="1" dirty="0" smtClean="0"/>
              <a:t>membranes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The </a:t>
            </a:r>
            <a:r>
              <a:rPr lang="en-US" i="1" dirty="0"/>
              <a:t>superficial layer, or </a:t>
            </a:r>
            <a:r>
              <a:rPr lang="en-US" b="1" i="1" dirty="0" smtClean="0"/>
              <a:t>parietal pleura</a:t>
            </a:r>
            <a:r>
              <a:rPr lang="en-US" i="1" dirty="0"/>
              <a:t>, lines the inside of the thoracic wall. The deep layer, </a:t>
            </a:r>
            <a:r>
              <a:rPr lang="en-US" i="1" dirty="0" smtClean="0"/>
              <a:t>or </a:t>
            </a:r>
            <a:r>
              <a:rPr lang="en-US" b="1" i="1" dirty="0" smtClean="0"/>
              <a:t>visceral </a:t>
            </a:r>
            <a:r>
              <a:rPr lang="en-US" b="1" i="1" dirty="0"/>
              <a:t>pleura</a:t>
            </a:r>
            <a:r>
              <a:rPr lang="en-US" i="1" dirty="0"/>
              <a:t>, covers the surface of the lungs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FFC2-26D3-462A-BDC4-30847018565B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Intrapleural</a:t>
            </a:r>
            <a:r>
              <a:rPr lang="en-US" dirty="0" smtClean="0"/>
              <a:t>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lungs normally fill the thoracic cavity so that the </a:t>
            </a:r>
            <a:r>
              <a:rPr lang="en-US" dirty="0" smtClean="0"/>
              <a:t>visceral pleura </a:t>
            </a:r>
            <a:r>
              <a:rPr lang="en-US" dirty="0"/>
              <a:t>covering each lung is pushed against the </a:t>
            </a:r>
            <a:r>
              <a:rPr lang="en-US" dirty="0" smtClean="0"/>
              <a:t>parietal pleura </a:t>
            </a:r>
            <a:r>
              <a:rPr lang="en-US" dirty="0"/>
              <a:t>lining the thoracic </a:t>
            </a:r>
            <a:r>
              <a:rPr lang="en-US" dirty="0" smtClean="0"/>
              <a:t>wall.</a:t>
            </a:r>
          </a:p>
          <a:p>
            <a:r>
              <a:rPr lang="en-US" dirty="0" smtClean="0"/>
              <a:t>There </a:t>
            </a:r>
            <a:r>
              <a:rPr lang="en-US" dirty="0"/>
              <a:t>is thus, under </a:t>
            </a:r>
            <a:r>
              <a:rPr lang="en-US" dirty="0" smtClean="0"/>
              <a:t>normal conditions</a:t>
            </a:r>
            <a:r>
              <a:rPr lang="en-US" dirty="0"/>
              <a:t>, little or no air between the visceral and </a:t>
            </a:r>
            <a:r>
              <a:rPr lang="en-US" dirty="0" smtClean="0"/>
              <a:t>parietal pleura.</a:t>
            </a:r>
          </a:p>
          <a:p>
            <a:r>
              <a:rPr lang="en-US" dirty="0" smtClean="0"/>
              <a:t>There </a:t>
            </a:r>
            <a:r>
              <a:rPr lang="en-US" dirty="0"/>
              <a:t>is, however, a “potential space”—called </a:t>
            </a:r>
            <a:r>
              <a:rPr lang="en-US" dirty="0" smtClean="0"/>
              <a:t>the </a:t>
            </a:r>
            <a:r>
              <a:rPr lang="en-US" i="1" dirty="0" err="1" smtClean="0"/>
              <a:t>intrapleural</a:t>
            </a:r>
            <a:r>
              <a:rPr lang="en-US" i="1" dirty="0" smtClean="0"/>
              <a:t> </a:t>
            </a:r>
            <a:r>
              <a:rPr lang="en-US" i="1" dirty="0"/>
              <a:t>space —that can become a real space if the </a:t>
            </a:r>
            <a:r>
              <a:rPr lang="en-US" i="1" dirty="0" smtClean="0"/>
              <a:t>visceral </a:t>
            </a:r>
            <a:r>
              <a:rPr lang="en-US" dirty="0" smtClean="0"/>
              <a:t>and </a:t>
            </a:r>
            <a:r>
              <a:rPr lang="en-US" dirty="0"/>
              <a:t>parietal pleurae separate when a lung collapses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D5C3-68C4-4054-98B8-5AA5BBF1DF21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2C0E7C-75DE-45B0-A540-4BA36434DAEF}" type="slidenum">
              <a:rPr lang="en-US"/>
              <a:pPr/>
              <a:t>47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Pleural Layers – Cross Section</a:t>
            </a:r>
          </a:p>
        </p:txBody>
      </p:sp>
      <p:pic>
        <p:nvPicPr>
          <p:cNvPr id="648195" name="Picture 3" descr="16_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8275" y="1524000"/>
            <a:ext cx="64103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A42419-5A1D-46B0-93BE-40AE970610FE}" type="slidenum">
              <a:rPr lang="en-US"/>
              <a:pPr/>
              <a:t>48</a:t>
            </a:fld>
            <a:endParaRPr lang="en-US"/>
          </a:p>
        </p:txBody>
      </p:sp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Blood Vessels of the Lung</a:t>
            </a:r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spcBef>
                <a:spcPct val="25000"/>
              </a:spcBef>
              <a:buClr>
                <a:srgbClr val="B03918"/>
              </a:buClr>
              <a:buFont typeface="Wingdings" pitchFamily="2" charset="2"/>
              <a:buChar char="v"/>
            </a:pPr>
            <a:r>
              <a:rPr lang="en-US" sz="2800"/>
              <a:t>Pulmonary Artery:  </a:t>
            </a:r>
          </a:p>
          <a:p>
            <a:pPr lvl="1">
              <a:lnSpc>
                <a:spcPct val="110000"/>
              </a:lnSpc>
              <a:spcBef>
                <a:spcPct val="25000"/>
              </a:spcBef>
              <a:buClr>
                <a:srgbClr val="B03918"/>
              </a:buClr>
              <a:buFont typeface="Wingdings" pitchFamily="2" charset="2"/>
              <a:buChar char="v"/>
            </a:pPr>
            <a:r>
              <a:rPr lang="en-US" sz="2800"/>
              <a:t>Deoxygenated (venous) cardiac output.</a:t>
            </a:r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rgbClr val="B03918"/>
              </a:buClr>
              <a:buFont typeface="Wingdings" pitchFamily="2" charset="2"/>
              <a:buChar char="v"/>
            </a:pPr>
            <a:r>
              <a:rPr lang="en-US" sz="2800"/>
              <a:t>Pulmonary capillaries</a:t>
            </a:r>
          </a:p>
          <a:p>
            <a:pPr lvl="1">
              <a:lnSpc>
                <a:spcPct val="110000"/>
              </a:lnSpc>
              <a:spcBef>
                <a:spcPct val="25000"/>
              </a:spcBef>
              <a:buClr>
                <a:srgbClr val="B03918"/>
              </a:buClr>
              <a:buFont typeface="Wingdings" pitchFamily="2" charset="2"/>
              <a:buChar char="v"/>
            </a:pPr>
            <a:r>
              <a:rPr lang="en-US" sz="2800"/>
              <a:t> extremely dense</a:t>
            </a:r>
          </a:p>
          <a:p>
            <a:pPr lvl="1">
              <a:lnSpc>
                <a:spcPct val="110000"/>
              </a:lnSpc>
              <a:spcBef>
                <a:spcPct val="25000"/>
              </a:spcBef>
              <a:buClr>
                <a:srgbClr val="B03918"/>
              </a:buClr>
              <a:buFont typeface="Wingdings" pitchFamily="2" charset="2"/>
              <a:buChar char="v"/>
            </a:pPr>
            <a:r>
              <a:rPr lang="en-US" sz="2800"/>
              <a:t> underground parking garage</a:t>
            </a:r>
          </a:p>
          <a:p>
            <a:pPr>
              <a:lnSpc>
                <a:spcPct val="110000"/>
              </a:lnSpc>
              <a:spcBef>
                <a:spcPct val="25000"/>
              </a:spcBef>
              <a:buClr>
                <a:srgbClr val="B03918"/>
              </a:buClr>
              <a:buFont typeface="Wingdings" pitchFamily="2" charset="2"/>
              <a:buChar char="v"/>
            </a:pPr>
            <a:r>
              <a:rPr lang="en-US" sz="2800"/>
              <a:t>Pulmonary Veins:</a:t>
            </a:r>
          </a:p>
          <a:p>
            <a:pPr lvl="1">
              <a:lnSpc>
                <a:spcPct val="110000"/>
              </a:lnSpc>
              <a:spcBef>
                <a:spcPct val="25000"/>
              </a:spcBef>
              <a:buClr>
                <a:srgbClr val="B03918"/>
              </a:buClr>
              <a:buFont typeface="Wingdings" pitchFamily="2" charset="2"/>
              <a:buChar char="v"/>
            </a:pPr>
            <a:r>
              <a:rPr lang="en-US" sz="2800"/>
              <a:t>Oxygenated (arterial) cardiac output.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33F9-2052-459C-8F97-EC3618404D22}" type="datetime1">
              <a:rPr lang="en-US" smtClean="0"/>
              <a:pPr/>
              <a:t>4/4/2022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328562-9DDC-4830-AA78-F2382D4CDB6A}" type="slidenum">
              <a:rPr lang="en-US"/>
              <a:pPr/>
              <a:t>49</a:t>
            </a:fld>
            <a:endParaRPr lang="en-US"/>
          </a:p>
        </p:txBody>
      </p:sp>
      <p:pic>
        <p:nvPicPr>
          <p:cNvPr id="5683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0000"/>
          </a:blip>
          <a:srcRect/>
          <a:stretch>
            <a:fillRect/>
          </a:stretch>
        </p:blipFill>
        <p:spPr bwMode="auto">
          <a:xfrm>
            <a:off x="1565275" y="1600200"/>
            <a:ext cx="6207125" cy="4781550"/>
          </a:xfrm>
          <a:prstGeom prst="rect">
            <a:avLst/>
          </a:prstGeom>
          <a:noFill/>
          <a:ln w="9525">
            <a:solidFill>
              <a:srgbClr val="B03918"/>
            </a:solidFill>
            <a:miter lim="800000"/>
            <a:headEnd/>
            <a:tailEnd/>
          </a:ln>
        </p:spPr>
      </p:pic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Alveolar capillary interface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6A63-E6C4-4621-A06B-CD4381059ED3}" type="datetime1">
              <a:rPr lang="en-US" smtClean="0"/>
              <a:pPr/>
              <a:t>4/4/2022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8. </a:t>
            </a:r>
            <a:r>
              <a:rPr lang="en-US" dirty="0" smtClean="0"/>
              <a:t>Acid-Base Balance of the Blood</a:t>
            </a:r>
            <a:r>
              <a:rPr lang="en-US" b="1" dirty="0" smtClean="0"/>
              <a:t>, </a:t>
            </a:r>
            <a:r>
              <a:rPr lang="en-US" dirty="0" smtClean="0"/>
              <a:t>Principles of Acid-Base Balance, Ventilation and Acid-Base Balance</a:t>
            </a:r>
          </a:p>
          <a:p>
            <a:pPr>
              <a:buNone/>
            </a:pPr>
            <a:r>
              <a:rPr lang="en-US" b="1" dirty="0" smtClean="0"/>
              <a:t>9. </a:t>
            </a:r>
            <a:r>
              <a:rPr lang="en-US" dirty="0" smtClean="0"/>
              <a:t>Effect of Exercise and High Altitude on Respiratory Function, Ventilation During Exercise, Acclimatization to High Altitude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4442-F276-48BD-8343-7277A87D22AD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AD33B2-8ED6-4B43-8F16-774C5DCE0731}" type="slidenum">
              <a:rPr lang="en-US"/>
              <a:pPr/>
              <a:t>50</a:t>
            </a:fld>
            <a:endParaRPr lang="en-US"/>
          </a:p>
        </p:txBody>
      </p:sp>
      <p:pic>
        <p:nvPicPr>
          <p:cNvPr id="5662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685800" y="1717675"/>
            <a:ext cx="7927975" cy="4530725"/>
          </a:xfrm>
          <a:prstGeom prst="rect">
            <a:avLst/>
          </a:prstGeom>
          <a:noFill/>
        </p:spPr>
      </p:pic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Alveolar capillary interface - schematic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20B0-128D-4AD9-A167-E4BDCD17B516}" type="datetime1">
              <a:rPr lang="en-US" smtClean="0"/>
              <a:pPr/>
              <a:t>4/4/2022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BD697-F7C3-4FED-B7D0-81C8A8C0091B}" type="slidenum">
              <a:rPr lang="en-US"/>
              <a:pPr/>
              <a:t>51</a:t>
            </a:fld>
            <a:endParaRPr lang="en-US"/>
          </a:p>
        </p:txBody>
      </p:sp>
      <p:pic>
        <p:nvPicPr>
          <p:cNvPr id="56217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 t="1572" r="1137" b="1640"/>
          <a:stretch>
            <a:fillRect/>
          </a:stretch>
        </p:blipFill>
        <p:spPr bwMode="auto">
          <a:xfrm>
            <a:off x="1295400" y="1752600"/>
            <a:ext cx="6629400" cy="4495800"/>
          </a:xfrm>
          <a:prstGeom prst="rect">
            <a:avLst/>
          </a:prstGeom>
          <a:noFill/>
          <a:ln w="9525">
            <a:solidFill>
              <a:srgbClr val="B03918"/>
            </a:solidFill>
            <a:miter lim="800000"/>
            <a:headEnd/>
            <a:tailEnd/>
          </a:ln>
        </p:spPr>
      </p:pic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Alveolar capillary interface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C9F2-4D0A-4264-8057-8E1483EABE8B}" type="datetime1">
              <a:rPr lang="en-US" smtClean="0"/>
              <a:pPr/>
              <a:t>4/4/2022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5600" y="3124200"/>
            <a:ext cx="4724400" cy="8382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B340-01F7-4DE3-97E4-5B01AF6C6584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/>
              <a:t>Basics of the Respiratory System</a:t>
            </a:r>
            <a:br>
              <a:rPr lang="en-US" sz="4000"/>
            </a:br>
            <a:r>
              <a:rPr lang="en-US" sz="2400"/>
              <a:t>Functional Anatomy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What structural aspects must be considered in the process of respiration?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conduction portion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exchange portion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structures involved with </a:t>
            </a:r>
            <a:br>
              <a:rPr lang="en-US" sz="2000"/>
            </a:br>
            <a:r>
              <a:rPr lang="en-US" sz="2000"/>
              <a:t>ventilation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Skeletal &amp; musculature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Pleural membranes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Neural pathways</a:t>
            </a:r>
          </a:p>
          <a:p>
            <a:pPr>
              <a:lnSpc>
                <a:spcPct val="80000"/>
              </a:lnSpc>
            </a:pPr>
            <a:r>
              <a:rPr lang="en-US" sz="2400"/>
              <a:t>All divided into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Upper respiratory tract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Entrance to larynx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Lower respiratory tract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Larynx to alveoli (trachea </a:t>
            </a:r>
            <a:br>
              <a:rPr lang="en-US" sz="1800"/>
            </a:br>
            <a:r>
              <a:rPr lang="en-US" sz="1800"/>
              <a:t>to lungs)</a:t>
            </a:r>
          </a:p>
        </p:txBody>
      </p:sp>
      <p:pic>
        <p:nvPicPr>
          <p:cNvPr id="7172" name="Picture 4" descr="figure_17_02a-b_labeled"/>
          <p:cNvPicPr>
            <a:picLocks noChangeAspect="1" noChangeArrowheads="1"/>
          </p:cNvPicPr>
          <p:nvPr/>
        </p:nvPicPr>
        <p:blipFill>
          <a:blip r:embed="rId2" cstate="print"/>
          <a:srcRect l="1433" t="16365" r="49255" b="10225"/>
          <a:stretch>
            <a:fillRect/>
          </a:stretch>
        </p:blipFill>
        <p:spPr bwMode="auto">
          <a:xfrm>
            <a:off x="4735513" y="2038350"/>
            <a:ext cx="4208462" cy="425132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2490-8CD8-4582-A2B3-65FAD332734A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52400" y="242888"/>
            <a:ext cx="87630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tabLst>
                <a:tab pos="622300" algn="l"/>
                <a:tab pos="2168525" algn="l"/>
                <a:tab pos="3546475" algn="l"/>
              </a:tabLst>
            </a:pPr>
            <a:r>
              <a:rPr lang="en-US" sz="4400">
                <a:solidFill>
                  <a:schemeClr val="tx2"/>
                </a:solidFill>
              </a:rPr>
              <a:t>Human Respiratory System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228600" y="228600"/>
            <a:ext cx="868680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924800" y="6248400"/>
            <a:ext cx="8874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rgbClr val="330033"/>
                </a:solidFill>
                <a:latin typeface="Times New Roman" pitchFamily="18" charset="0"/>
              </a:rPr>
              <a:t>Figure 10.1</a:t>
            </a:r>
            <a:endParaRPr lang="en-US" sz="2800">
              <a:latin typeface="Times New Roman" pitchFamily="18" charset="0"/>
            </a:endParaRPr>
          </a:p>
        </p:txBody>
      </p:sp>
      <p:pic>
        <p:nvPicPr>
          <p:cNvPr id="5125" name="Picture 5" descr="1001_HumanResprtrySystem_1.jpg                                 0003AF46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b="3999"/>
          <a:stretch>
            <a:fillRect/>
          </a:stretch>
        </p:blipFill>
        <p:spPr bwMode="auto">
          <a:xfrm>
            <a:off x="1181100" y="1027113"/>
            <a:ext cx="6781800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246-DA6C-4E7D-8C92-02D6DB031187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52400" y="242888"/>
            <a:ext cx="8763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tabLst>
                <a:tab pos="622300" algn="l"/>
                <a:tab pos="2168525" algn="l"/>
                <a:tab pos="3546475" algn="l"/>
              </a:tabLst>
            </a:pPr>
            <a:r>
              <a:rPr lang="en-US" sz="4400">
                <a:solidFill>
                  <a:schemeClr val="tx2"/>
                </a:solidFill>
              </a:rPr>
              <a:t>Components of the Upper Respiratory Tract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28600" y="228600"/>
            <a:ext cx="868680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256587" y="6248400"/>
            <a:ext cx="8874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330033"/>
                </a:solidFill>
                <a:latin typeface="Times New Roman" pitchFamily="18" charset="0"/>
              </a:rPr>
              <a:t>Figure 10.2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7173" name="Picture 5" descr="1002_UpperResprtoryTract_1.jpg                                 0003AF46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b="3999"/>
          <a:stretch>
            <a:fillRect/>
          </a:stretch>
        </p:blipFill>
        <p:spPr bwMode="auto">
          <a:xfrm>
            <a:off x="1524000" y="1447800"/>
            <a:ext cx="609600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FA70-340B-4A39-95B1-DC39D98B5471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/>
              <a:t>Basics of the Respiratory System</a:t>
            </a:r>
            <a:br>
              <a:rPr lang="en-US" sz="4000"/>
            </a:br>
            <a:r>
              <a:rPr lang="en-US" sz="2400"/>
              <a:t>Functional Anatomy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function of the upper respiratory tract?</a:t>
            </a:r>
          </a:p>
          <a:p>
            <a:pPr lvl="1"/>
            <a:r>
              <a:rPr lang="en-US" dirty="0"/>
              <a:t>Warm</a:t>
            </a:r>
          </a:p>
          <a:p>
            <a:pPr lvl="1"/>
            <a:r>
              <a:rPr lang="en-US" dirty="0"/>
              <a:t>Humidify </a:t>
            </a:r>
          </a:p>
          <a:p>
            <a:pPr lvl="1"/>
            <a:r>
              <a:rPr lang="en-US" dirty="0"/>
              <a:t>Filter</a:t>
            </a:r>
          </a:p>
          <a:p>
            <a:pPr lvl="1"/>
            <a:r>
              <a:rPr lang="en-US" dirty="0"/>
              <a:t>Vocalize</a:t>
            </a:r>
          </a:p>
        </p:txBody>
      </p:sp>
      <p:pic>
        <p:nvPicPr>
          <p:cNvPr id="18439" name="Picture 7" descr="figure_17_05_unlabeled"/>
          <p:cNvPicPr>
            <a:picLocks noChangeAspect="1" noChangeArrowheads="1"/>
          </p:cNvPicPr>
          <p:nvPr/>
        </p:nvPicPr>
        <p:blipFill>
          <a:blip r:embed="rId2" cstate="print"/>
          <a:srcRect l="61662" t="11531" r="2083" b="13380"/>
          <a:stretch>
            <a:fillRect/>
          </a:stretch>
        </p:blipFill>
        <p:spPr bwMode="auto">
          <a:xfrm>
            <a:off x="6049963" y="2795588"/>
            <a:ext cx="3094037" cy="4062412"/>
          </a:xfrm>
          <a:prstGeom prst="rect">
            <a:avLst/>
          </a:prstGeom>
          <a:noFill/>
        </p:spPr>
      </p:pic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163763" y="3992563"/>
            <a:ext cx="3500437" cy="83661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2330450" y="2720975"/>
            <a:ext cx="1806575" cy="2000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170363" y="2208213"/>
            <a:ext cx="1739900" cy="925512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Raises incoming air to 37 Celsius</a:t>
            </a:r>
          </a:p>
        </p:txBody>
      </p:sp>
      <p:sp>
        <p:nvSpPr>
          <p:cNvPr id="18443" name="AutoShape 11"/>
          <p:cNvSpPr>
            <a:spLocks/>
          </p:cNvSpPr>
          <p:nvPr/>
        </p:nvSpPr>
        <p:spPr bwMode="auto">
          <a:xfrm>
            <a:off x="5743575" y="3367088"/>
            <a:ext cx="188913" cy="3000375"/>
          </a:xfrm>
          <a:prstGeom prst="leftBrace">
            <a:avLst>
              <a:gd name="adj1" fmla="val 13235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2716213" y="3452813"/>
            <a:ext cx="1136650" cy="355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943350" y="3395663"/>
            <a:ext cx="1739900" cy="925512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Raises incoming air to 100% humidity</a:t>
            </a:r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3" cstate="print"/>
          <a:srcRect l="42239" t="23529" r="2499" b="38116"/>
          <a:stretch>
            <a:fillRect/>
          </a:stretch>
        </p:blipFill>
        <p:spPr bwMode="auto">
          <a:xfrm>
            <a:off x="1163638" y="4837113"/>
            <a:ext cx="3881437" cy="2020887"/>
          </a:xfrm>
          <a:prstGeom prst="rect">
            <a:avLst/>
          </a:prstGeom>
          <a:noFill/>
        </p:spPr>
      </p:pic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7481888" y="2809875"/>
            <a:ext cx="16621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Forms mucociliary escalator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D558-B040-48D8-BD32-F892412C6672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A4F3-F624-4EA9-B185-3A908E78A31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animBg="1"/>
      <p:bldP spid="18442" grpId="0" animBg="1"/>
      <p:bldP spid="18443" grpId="0" animBg="1"/>
      <p:bldP spid="18445" grpId="0" animBg="1"/>
      <p:bldP spid="18446" grpId="0" animBg="1"/>
      <p:bldP spid="18448" grpId="0"/>
    </p:bldLst>
  </p:timing>
</p:sld>
</file>

<file path=ppt/theme/theme1.xml><?xml version="1.0" encoding="utf-8"?>
<a:theme xmlns:a="http://schemas.openxmlformats.org/drawingml/2006/main" name="Theme11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Theme11</Template>
  <TotalTime>373</TotalTime>
  <Words>1769</Words>
  <Application>Microsoft Office PowerPoint</Application>
  <PresentationFormat>On-screen Show (4:3)</PresentationFormat>
  <Paragraphs>310</Paragraphs>
  <Slides>52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Theme11</vt:lpstr>
      <vt:lpstr>RESPIRATORY PHYSIOLOGY</vt:lpstr>
      <vt:lpstr>Course outline</vt:lpstr>
      <vt:lpstr>…</vt:lpstr>
      <vt:lpstr>..</vt:lpstr>
      <vt:lpstr>..</vt:lpstr>
      <vt:lpstr>Basics of the Respiratory System Functional Anatomy</vt:lpstr>
      <vt:lpstr>PowerPoint Presentation</vt:lpstr>
      <vt:lpstr>PowerPoint Presentation</vt:lpstr>
      <vt:lpstr>Basics of the Respiratory System Functional Anatomy</vt:lpstr>
      <vt:lpstr>PowerPoint Presentation</vt:lpstr>
      <vt:lpstr>PowerPoint Presentation</vt:lpstr>
      <vt:lpstr>Basics of the Respiratory System Functional Anatomy</vt:lpstr>
      <vt:lpstr>PowerPoint Presentation</vt:lpstr>
      <vt:lpstr>PowerPoint Presentation</vt:lpstr>
      <vt:lpstr>DEFINATION</vt:lpstr>
      <vt:lpstr>PowerPoint Presentation</vt:lpstr>
      <vt:lpstr>VENTILATION</vt:lpstr>
      <vt:lpstr>VENTILATION</vt:lpstr>
      <vt:lpstr> Functions of the Respiratory System </vt:lpstr>
      <vt:lpstr>PowerPoint Presentation</vt:lpstr>
      <vt:lpstr>Structure of the Respiratory System</vt:lpstr>
      <vt:lpstr>Anatomy of Respiratory Tree</vt:lpstr>
      <vt:lpstr>PowerPoint Presentation</vt:lpstr>
      <vt:lpstr>PowerPoint Presentation</vt:lpstr>
      <vt:lpstr>Functional zones</vt:lpstr>
      <vt:lpstr> functional Zone</vt:lpstr>
      <vt:lpstr> Conducting Zone</vt:lpstr>
      <vt:lpstr>PowerPoint Presentation</vt:lpstr>
      <vt:lpstr>Conducting zone function..</vt:lpstr>
      <vt:lpstr>..fxns</vt:lpstr>
      <vt:lpstr>….</vt:lpstr>
      <vt:lpstr>respiratory Zone</vt:lpstr>
      <vt:lpstr> Respiratory Zone</vt:lpstr>
      <vt:lpstr>Respiratory Zone</vt:lpstr>
      <vt:lpstr>PowerPoint Presentation</vt:lpstr>
      <vt:lpstr>PowerPoint Presentation</vt:lpstr>
      <vt:lpstr> alveoli</vt:lpstr>
      <vt:lpstr>..alveolar cells.</vt:lpstr>
      <vt:lpstr>The type I alveolar cells</vt:lpstr>
      <vt:lpstr>PowerPoint Presentation</vt:lpstr>
      <vt:lpstr>type II alveolar cells</vt:lpstr>
      <vt:lpstr>…</vt:lpstr>
      <vt:lpstr>NB</vt:lpstr>
      <vt:lpstr> Thoracic Cavity</vt:lpstr>
      <vt:lpstr>Pleural membranes…</vt:lpstr>
      <vt:lpstr>Intrapleural space</vt:lpstr>
      <vt:lpstr>Pleural Layers – Cross Section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PHYSIOLOGY</dc:title>
  <dc:creator>ke</dc:creator>
  <cp:lastModifiedBy>Hp</cp:lastModifiedBy>
  <cp:revision>16</cp:revision>
  <dcterms:created xsi:type="dcterms:W3CDTF">2016-01-16T03:00:44Z</dcterms:created>
  <dcterms:modified xsi:type="dcterms:W3CDTF">2022-04-04T16:20:53Z</dcterms:modified>
</cp:coreProperties>
</file>