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257" r:id="rId4"/>
    <p:sldId id="299" r:id="rId5"/>
    <p:sldId id="258" r:id="rId6"/>
    <p:sldId id="259" r:id="rId7"/>
    <p:sldId id="260" r:id="rId8"/>
    <p:sldId id="261" r:id="rId9"/>
    <p:sldId id="335" r:id="rId10"/>
    <p:sldId id="337" r:id="rId11"/>
    <p:sldId id="33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300" r:id="rId20"/>
    <p:sldId id="269" r:id="rId21"/>
    <p:sldId id="270" r:id="rId22"/>
    <p:sldId id="341" r:id="rId23"/>
    <p:sldId id="271" r:id="rId24"/>
    <p:sldId id="272" r:id="rId25"/>
    <p:sldId id="342" r:id="rId26"/>
    <p:sldId id="273" r:id="rId27"/>
    <p:sldId id="314" r:id="rId28"/>
    <p:sldId id="301" r:id="rId29"/>
    <p:sldId id="274" r:id="rId30"/>
    <p:sldId id="302" r:id="rId31"/>
    <p:sldId id="275" r:id="rId32"/>
    <p:sldId id="303" r:id="rId33"/>
    <p:sldId id="276" r:id="rId34"/>
    <p:sldId id="304" r:id="rId35"/>
    <p:sldId id="277" r:id="rId36"/>
    <p:sldId id="305" r:id="rId37"/>
    <p:sldId id="343" r:id="rId38"/>
    <p:sldId id="344" r:id="rId39"/>
    <p:sldId id="345" r:id="rId40"/>
    <p:sldId id="346" r:id="rId41"/>
    <p:sldId id="347" r:id="rId42"/>
    <p:sldId id="348" r:id="rId43"/>
    <p:sldId id="279" r:id="rId44"/>
    <p:sldId id="306" r:id="rId45"/>
    <p:sldId id="349" r:id="rId46"/>
    <p:sldId id="370" r:id="rId47"/>
    <p:sldId id="351" r:id="rId48"/>
    <p:sldId id="280" r:id="rId49"/>
    <p:sldId id="281" r:id="rId50"/>
    <p:sldId id="284" r:id="rId51"/>
    <p:sldId id="307" r:id="rId52"/>
    <p:sldId id="285" r:id="rId53"/>
    <p:sldId id="315" r:id="rId54"/>
    <p:sldId id="308" r:id="rId55"/>
    <p:sldId id="286" r:id="rId56"/>
    <p:sldId id="287" r:id="rId57"/>
    <p:sldId id="309" r:id="rId58"/>
    <p:sldId id="352" r:id="rId59"/>
    <p:sldId id="353" r:id="rId60"/>
    <p:sldId id="354" r:id="rId61"/>
    <p:sldId id="289" r:id="rId62"/>
    <p:sldId id="310" r:id="rId63"/>
    <p:sldId id="291" r:id="rId64"/>
    <p:sldId id="320" r:id="rId65"/>
    <p:sldId id="359" r:id="rId66"/>
    <p:sldId id="360" r:id="rId67"/>
    <p:sldId id="361" r:id="rId68"/>
    <p:sldId id="363" r:id="rId69"/>
    <p:sldId id="365" r:id="rId70"/>
    <p:sldId id="367" r:id="rId71"/>
    <p:sldId id="357" r:id="rId72"/>
    <p:sldId id="358" r:id="rId73"/>
    <p:sldId id="356" r:id="rId74"/>
    <p:sldId id="355" r:id="rId75"/>
    <p:sldId id="322" r:id="rId76"/>
    <p:sldId id="324" r:id="rId77"/>
    <p:sldId id="328" r:id="rId78"/>
    <p:sldId id="292" r:id="rId79"/>
    <p:sldId id="330" r:id="rId80"/>
    <p:sldId id="369" r:id="rId81"/>
    <p:sldId id="293" r:id="rId82"/>
    <p:sldId id="311" r:id="rId83"/>
    <p:sldId id="294" r:id="rId84"/>
    <p:sldId id="312" r:id="rId85"/>
    <p:sldId id="295" r:id="rId86"/>
    <p:sldId id="313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9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1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6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9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3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7508-2647-4FDD-A44C-43EA0CA28AAF}" type="datetimeFigureOut">
              <a:rPr lang="en-GB" smtClean="0"/>
              <a:t>27/02/2017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12D1-A2E8-4D1D-946D-844A772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ANATOMY RESPIRATORY SYSTEM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Henry Katua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2049"/>
          </a:xfrm>
        </p:spPr>
        <p:txBody>
          <a:bodyPr>
            <a:normAutofit fontScale="90000"/>
          </a:bodyPr>
          <a:lstStyle/>
          <a:p>
            <a:r>
              <a:rPr lang="en-US" dirty="0"/>
              <a:t>Cartilaginous part consists of 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050"/>
            <a:ext cx="12192000" cy="569595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Upper </a:t>
            </a:r>
            <a:r>
              <a:rPr lang="en-US" dirty="0"/>
              <a:t>lateral </a:t>
            </a:r>
            <a:r>
              <a:rPr lang="en-US" dirty="0" smtClean="0"/>
              <a:t>cartilage: Extends </a:t>
            </a:r>
            <a:r>
              <a:rPr lang="en-US" dirty="0"/>
              <a:t>from under surface of nasal bones above </a:t>
            </a:r>
            <a:r>
              <a:rPr lang="en-US" dirty="0" smtClean="0"/>
              <a:t>to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smtClean="0"/>
              <a:t>alar </a:t>
            </a:r>
            <a:r>
              <a:rPr lang="en-US" dirty="0"/>
              <a:t>cartilages below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Lower </a:t>
            </a:r>
            <a:r>
              <a:rPr lang="en-US" dirty="0"/>
              <a:t>lateral cartilage(alar cartilage):it s u </a:t>
            </a:r>
            <a:r>
              <a:rPr lang="en-US" dirty="0" smtClean="0"/>
              <a:t>shaped.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Lesser </a:t>
            </a:r>
            <a:r>
              <a:rPr lang="en-US" dirty="0"/>
              <a:t>alar </a:t>
            </a:r>
            <a:r>
              <a:rPr lang="en-US" dirty="0" smtClean="0"/>
              <a:t>cartilage ( sesamoid ): lie </a:t>
            </a:r>
            <a:r>
              <a:rPr lang="en-US" dirty="0"/>
              <a:t>above and lateral to alar cartilages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Septal </a:t>
            </a:r>
            <a:r>
              <a:rPr lang="en-US" dirty="0"/>
              <a:t>cartilage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27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449"/>
          </a:xfrm>
        </p:spPr>
        <p:txBody>
          <a:bodyPr/>
          <a:lstStyle/>
          <a:p>
            <a:r>
              <a:rPr lang="en-US" dirty="0"/>
              <a:t>Muscles of nose: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0"/>
            <a:ext cx="12192000" cy="558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ANTERIOR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- Procerus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- Nasalis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- Levator </a:t>
            </a:r>
            <a:r>
              <a:rPr lang="en-US" dirty="0"/>
              <a:t>labii superioris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                             - Alaque nasi.</a:t>
            </a:r>
          </a:p>
          <a:p>
            <a:pPr marL="0" indent="0">
              <a:buNone/>
            </a:pPr>
            <a:r>
              <a:rPr lang="en-US" dirty="0" smtClean="0"/>
              <a:t>                          POSTERIOR</a:t>
            </a:r>
          </a:p>
          <a:p>
            <a:pPr marL="0" indent="0">
              <a:buNone/>
            </a:pPr>
            <a:r>
              <a:rPr lang="en-US" dirty="0" smtClean="0"/>
              <a:t>                                - Dilator </a:t>
            </a:r>
            <a:r>
              <a:rPr lang="en-US" dirty="0"/>
              <a:t>nares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                - Depressor </a:t>
            </a:r>
            <a:r>
              <a:rPr lang="en-US" dirty="0"/>
              <a:t>septi.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muscles help in movement of nose. 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4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structures of the nose are divided into the external nose and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internal nasal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surface features of the external nose include the root (area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between the eyebrows), bridge, and dorsum nasi (anterior margin).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Just inferior to the apex is a shallow vertical groove called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philtrum.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external openings of the nose, the nostrils or nares , are bounded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laterally by the flared alae.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8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- The skeletal framework of the external nose is fashioned by the nasal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frontal bones superiorly.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maxillary bones laterally, and flexible plates of hyaline cartilage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(the lateral, septal, and alar cartilages) inferiorly.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Noses vary a great deal in size and shape, largely because of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differences in the nasal cartilages.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skin covering the nose’s dorsal and lateral aspects is thin and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contains many sebaceous glands.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5" y="0"/>
            <a:ext cx="1064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internal nasal cavity lies in and posterior to the external nose.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During breathing, air enters the cavity by passing through the nostrils,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or </a:t>
            </a:r>
            <a:r>
              <a:rPr lang="en-GB" b="1" dirty="0" smtClean="0"/>
              <a:t>nares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nasal cavity is divided by a midline nasal septum, formed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anteriorly by the septal cartilage and posteriorly by the vomer bone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perpendicular plate of the ethmoid bone.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nasal cavity is continuous posteriorly with the nasal portion of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 pharynx through the posterior nasal apertures, also called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choanae.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87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340" y="0"/>
            <a:ext cx="7977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roof of the nasal cavity is formed by the ethmoid and sphenoid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bones of the skull.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floor is formed by the palate, which separates the nasal cavity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from the oral cavity below.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Anteriorly, where the palate is supported by the maxillary processes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palatine bones, it is called the hard palate.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unsupported posterior portion is the muscular soft palate.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5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part of the nasal cavity just superior to the nostrils, called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nasal vestibule, is lined with skin containing sebaceous and sweat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glands and numerous hair follicles.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hairs, filter coarse particles (dust, pollen) from inspired air.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rest of the nasal cavity is lined with two types of mucous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membrane.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84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96935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The olfactory mucosa, lining the  superior region of the nasal cavity,</a:t>
            </a:r>
          </a:p>
          <a:p>
            <a:pPr marL="0" indent="0">
              <a:buNone/>
            </a:pPr>
            <a:r>
              <a:rPr lang="en-GB" dirty="0"/>
              <a:t>    contains smell receptors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 respiratory mucosa, is a pseudostratified ciliated columnar</a:t>
            </a:r>
          </a:p>
          <a:p>
            <a:pPr marL="0" indent="0">
              <a:buNone/>
            </a:pPr>
            <a:r>
              <a:rPr lang="en-GB" dirty="0"/>
              <a:t>    epithelium, containing scattered goblet cells, that rests on a lamina</a:t>
            </a:r>
          </a:p>
          <a:p>
            <a:pPr marL="0" indent="0">
              <a:buNone/>
            </a:pPr>
            <a:r>
              <a:rPr lang="en-GB" dirty="0"/>
              <a:t>    propria richly supplied with mucous and serous glands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(Mucous cells secrete mucus, and serous cells secrete a watery fluid</a:t>
            </a:r>
          </a:p>
          <a:p>
            <a:pPr marL="0" indent="0">
              <a:buNone/>
            </a:pPr>
            <a:r>
              <a:rPr lang="en-GB" dirty="0"/>
              <a:t>    containing enzymes.)</a:t>
            </a:r>
          </a:p>
        </p:txBody>
      </p:sp>
    </p:spTree>
    <p:extLst>
      <p:ext uri="{BB962C8B-B14F-4D97-AF65-F5344CB8AC3E}">
        <p14:creationId xmlns:p14="http://schemas.microsoft.com/office/powerpoint/2010/main" val="420197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703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0324"/>
            <a:ext cx="12153900" cy="6324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2136339"/>
            <a:ext cx="12153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RESPIRATORY SYSTEM  CONSISTS OF :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&gt;UPPER RESPIRATORY TRACT(NOSE TO LARYNX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&gt;LOWER RESPIRATORY TRACT(TRACHEA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                                                               ONWARDS)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20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0883"/>
            <a:ext cx="12192000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glands secrete  mucus containing lysozyme, an antibacterial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enzyme.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sticky mucus traps inspired dust, bacteria, and other debris,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while lysozyme attacks and destroys bacteria chemically.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epithelial cells of the respiratory mucosa also secrete defensins,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natural antibiotics that help get rid of invading microbes.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Additionally, the high water content of the mucus film acts to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humidify the inhaled air.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5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904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nasal mucosa is richly supplied with sensory nerve endings, and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contact with irritating particles (dust, pollen, and the like) triggers a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sneeze reflex.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sneeze forces air outward in a violent burst—a somewhat crude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way of expelling irritants from the nose.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6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4849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4850"/>
            <a:ext cx="12192000" cy="6153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cs typeface="Arial" pitchFamily="34" charset="0"/>
              </a:rPr>
              <a:t>      NERVE </a:t>
            </a:r>
            <a:r>
              <a:rPr lang="en-US" dirty="0">
                <a:cs typeface="Arial" pitchFamily="34" charset="0"/>
              </a:rPr>
              <a:t>SUPPLY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         - Olfactory nerves.</a:t>
            </a: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         - Nerves </a:t>
            </a:r>
            <a:r>
              <a:rPr lang="en-US" dirty="0">
                <a:cs typeface="Arial" pitchFamily="34" charset="0"/>
              </a:rPr>
              <a:t>of common </a:t>
            </a:r>
            <a:r>
              <a:rPr lang="en-US" dirty="0" smtClean="0">
                <a:cs typeface="Arial" pitchFamily="34" charset="0"/>
              </a:rPr>
              <a:t>sensation- ant. Ethmoidal</a:t>
            </a:r>
          </a:p>
          <a:p>
            <a:pPr marL="0" indent="0">
              <a:buNone/>
            </a:pP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           nerve, sphenopalatine </a:t>
            </a:r>
            <a:r>
              <a:rPr lang="en-US" dirty="0">
                <a:cs typeface="Arial" pitchFamily="34" charset="0"/>
              </a:rPr>
              <a:t>nerve</a:t>
            </a:r>
            <a:r>
              <a:rPr lang="en-US" dirty="0" smtClean="0">
                <a:cs typeface="Arial" pitchFamily="34" charset="0"/>
              </a:rPr>
              <a:t>, infra </a:t>
            </a:r>
            <a:r>
              <a:rPr lang="en-US" dirty="0">
                <a:cs typeface="Arial" pitchFamily="34" charset="0"/>
              </a:rPr>
              <a:t>orbital </a:t>
            </a:r>
            <a:r>
              <a:rPr lang="en-US" dirty="0" smtClean="0">
                <a:cs typeface="Arial" pitchFamily="34" charset="0"/>
              </a:rPr>
              <a:t>nerve.</a:t>
            </a:r>
          </a:p>
          <a:p>
            <a:pPr marL="0" indent="0">
              <a:buNone/>
            </a:pPr>
            <a:endParaRPr lang="en-US" dirty="0"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          - Autonomic nerves.</a:t>
            </a:r>
          </a:p>
          <a:p>
            <a:pPr marL="0" indent="0">
              <a:buNone/>
            </a:pPr>
            <a:r>
              <a:rPr lang="en-US" dirty="0" smtClean="0"/>
              <a:t>       BLOOD </a:t>
            </a:r>
            <a:r>
              <a:rPr lang="en-US" dirty="0"/>
              <a:t>SUPPLY: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- Both </a:t>
            </a:r>
            <a:r>
              <a:rPr lang="en-US" dirty="0"/>
              <a:t>the internal and external carotid system supply nose.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7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PHARYNX.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funnel-shaped </a:t>
            </a:r>
            <a:r>
              <a:rPr lang="en-GB" b="1" dirty="0" smtClean="0"/>
              <a:t>pharynx</a:t>
            </a:r>
            <a:r>
              <a:rPr lang="en-GB" dirty="0" smtClean="0"/>
              <a:t>  connects the nasal cavity and mouth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superiorly to the larynx and oesophagus inferiorly.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Commonly called the throat, the pharynx  extends for about 13 cm (5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inches) from the base of the skull to the level of the sixth cervical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vertebra.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85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pharynx is divided into three regions:-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</a:t>
            </a:r>
            <a:r>
              <a:rPr lang="en-GB" dirty="0"/>
              <a:t> </a:t>
            </a:r>
            <a:r>
              <a:rPr lang="en-GB" dirty="0" smtClean="0"/>
              <a:t>- Nasopharynx,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- Oropharynx,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- </a:t>
            </a:r>
            <a:r>
              <a:rPr lang="en-GB" dirty="0"/>
              <a:t>L</a:t>
            </a:r>
            <a:r>
              <a:rPr lang="en-GB" dirty="0" smtClean="0"/>
              <a:t>aryngopharynx.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muscular pharynx wall is composed of skeletal muscle throughout its length.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/>
              <a:t>B</a:t>
            </a:r>
            <a:r>
              <a:rPr lang="en-GB" dirty="0" smtClean="0"/>
              <a:t>ut the cellular composition of its mucosa varies from one pharyngeal region to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another.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293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266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7" descr="F:\咽图\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66700"/>
            <a:ext cx="8782049" cy="645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6713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697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NASOPHARYNX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nasopharynx is posterior to the nasal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I</a:t>
            </a:r>
            <a:r>
              <a:rPr lang="en-GB" dirty="0" smtClean="0"/>
              <a:t>nferior to the sphenoid bone.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S</a:t>
            </a:r>
            <a:r>
              <a:rPr lang="en-GB" dirty="0" smtClean="0"/>
              <a:t>uperior to the level of the soft palate.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2215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976"/>
            <a:ext cx="12093262" cy="568602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It serves only as an air passageway.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During swallowing, the soft palate and  uvula  move superiorly.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An action that closes off the nasopharynx and prevents food from</a:t>
            </a:r>
          </a:p>
          <a:p>
            <a:pPr marL="0" indent="0">
              <a:buNone/>
            </a:pPr>
            <a:r>
              <a:rPr lang="en-GB" dirty="0"/>
              <a:t>    entering the nasal cavity.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358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27045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8034"/>
            <a:ext cx="12192000" cy="632996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nasopharynx is continuous with the nasal cavity through </a:t>
            </a:r>
            <a:r>
              <a:rPr lang="en-GB" dirty="0" smtClean="0"/>
              <a:t>the posterior nasal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apertures.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its pseudostratified </a:t>
            </a:r>
            <a:r>
              <a:rPr lang="en-GB" dirty="0" smtClean="0"/>
              <a:t>ciliated epithelium takes </a:t>
            </a:r>
            <a:r>
              <a:rPr lang="en-GB" dirty="0"/>
              <a:t>over the job of </a:t>
            </a:r>
            <a:r>
              <a:rPr lang="en-GB" dirty="0" smtClean="0"/>
              <a:t>propelling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mucus where the </a:t>
            </a:r>
            <a:r>
              <a:rPr lang="en-GB" dirty="0" smtClean="0"/>
              <a:t>nasal mucosa </a:t>
            </a:r>
            <a:r>
              <a:rPr lang="en-GB" dirty="0"/>
              <a:t>leaves off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On its posterior wall is the pharyngeal tonsil  (or adenoids), </a:t>
            </a:r>
            <a:r>
              <a:rPr lang="en-GB" dirty="0" smtClean="0"/>
              <a:t>which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traps and </a:t>
            </a:r>
            <a:r>
              <a:rPr lang="en-GB" dirty="0"/>
              <a:t>destroys pathogens entering the nasopharynx in air.</a:t>
            </a:r>
          </a:p>
        </p:txBody>
      </p:sp>
    </p:spTree>
    <p:extLst>
      <p:ext uri="{BB962C8B-B14F-4D97-AF65-F5344CB8AC3E}">
        <p14:creationId xmlns:p14="http://schemas.microsoft.com/office/powerpoint/2010/main" val="225104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OROPHARYNX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oropharynx lies posterior to the oral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nd is continuous with it through an archway called the isthmus of the fauces.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Because the oropharynx extends inferiorly from the level of the soft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palate to the epiglottis, both swallowed food and inhaled air pass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through it.</a:t>
            </a:r>
            <a:br>
              <a:rPr lang="en-GB" dirty="0" smtClean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66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solidFill>
                  <a:srgbClr val="FF0000"/>
                </a:solidFill>
              </a:rPr>
              <a:t>ANATOMY OF THE RESPIRATORY SYSTEM.</a:t>
            </a:r>
            <a:endParaRPr lang="en-GB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</a:t>
            </a:r>
            <a:r>
              <a:rPr lang="en-GB" dirty="0" smtClean="0"/>
              <a:t>espiratory system includes:- - Nose and Nasal cavity.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- Pharynx.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- Larynx.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- Trachea.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- Bronchi and their smaller branches.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              - </a:t>
            </a:r>
            <a:r>
              <a:rPr lang="en-GB" dirty="0"/>
              <a:t>L</a:t>
            </a:r>
            <a:r>
              <a:rPr lang="en-GB" dirty="0" smtClean="0"/>
              <a:t>ungs.</a:t>
            </a:r>
          </a:p>
        </p:txBody>
      </p:sp>
    </p:spTree>
    <p:extLst>
      <p:ext uri="{BB962C8B-B14F-4D97-AF65-F5344CB8AC3E}">
        <p14:creationId xmlns:p14="http://schemas.microsoft.com/office/powerpoint/2010/main" val="260859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63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792"/>
            <a:ext cx="12192000" cy="63042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As </a:t>
            </a:r>
            <a:r>
              <a:rPr lang="en-GB" dirty="0"/>
              <a:t>the nasopharynx blends into the oropharynx, the </a:t>
            </a:r>
            <a:r>
              <a:rPr lang="en-GB" dirty="0" smtClean="0"/>
              <a:t>epithelium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changes from pseudostratified columnar to a more protective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stratified </a:t>
            </a:r>
            <a:r>
              <a:rPr lang="en-GB" dirty="0"/>
              <a:t>squamous epithelium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Two kinds of tonsils lie embedded in the oropharyngeal mucosa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paired palatine tonsils lie in the lateral walls of the fauces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lingual tonsil covers the base of the tongue.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7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743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LARYNGOPHARYNX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2"/>
            <a:ext cx="12192000" cy="584056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laryngopharynx  serves as a passageway for food and air.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It is lined with a stratified squamous epithelium.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It lies directly posterior to the upright epiglottis.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nd extends to the larynx, where the respiratory and digestive pathways diverge.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1412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1"/>
            <a:ext cx="10515600" cy="5275442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At </a:t>
            </a:r>
            <a:r>
              <a:rPr lang="en-GB" dirty="0"/>
              <a:t>that point the laryngopharynx is continuous with the </a:t>
            </a:r>
            <a:r>
              <a:rPr lang="en-GB" dirty="0" smtClean="0"/>
              <a:t>oesophagus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posteriorly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</a:t>
            </a:r>
            <a:r>
              <a:rPr lang="en-GB" dirty="0" smtClean="0"/>
              <a:t>oesophagus </a:t>
            </a:r>
            <a:r>
              <a:rPr lang="en-GB" dirty="0"/>
              <a:t>conducts food and fluids to the stomach; air </a:t>
            </a:r>
            <a:r>
              <a:rPr lang="en-GB" dirty="0" smtClean="0"/>
              <a:t>enters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the larynx anteriorly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During swallowing, food has the “right of way,” and air </a:t>
            </a:r>
            <a:r>
              <a:rPr lang="en-GB" dirty="0" smtClean="0"/>
              <a:t>passage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temporarily stops.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8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894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LARYNX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644"/>
            <a:ext cx="10515600" cy="554435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b="1" dirty="0" smtClean="0"/>
              <a:t>larynx</a:t>
            </a:r>
            <a:r>
              <a:rPr lang="en-GB" dirty="0" smtClean="0"/>
              <a:t> , or voice box, extends for about 5 cm (2 inches) from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level of the third to the sixth cervical vertebra.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Superiorly it attaches to the hyoid bone and opens into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laryngopharynx.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Inferiorly it is continuous with the trachea .</a:t>
            </a:r>
            <a:br>
              <a:rPr lang="en-GB" dirty="0" smtClean="0"/>
            </a:b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967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The larynx has three </a:t>
            </a:r>
            <a:r>
              <a:rPr lang="en-GB" dirty="0" smtClean="0"/>
              <a:t>functions:-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- To </a:t>
            </a:r>
            <a:r>
              <a:rPr lang="en-GB" dirty="0"/>
              <a:t>provide  (open) airway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- </a:t>
            </a:r>
            <a:r>
              <a:rPr lang="en-GB" dirty="0"/>
              <a:t>T</a:t>
            </a:r>
            <a:r>
              <a:rPr lang="en-GB" dirty="0" smtClean="0"/>
              <a:t>o  </a:t>
            </a:r>
            <a:r>
              <a:rPr lang="en-GB" dirty="0"/>
              <a:t>switching </a:t>
            </a:r>
            <a:r>
              <a:rPr lang="en-GB" dirty="0" smtClean="0"/>
              <a:t>mechanism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- </a:t>
            </a: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route </a:t>
            </a:r>
            <a:r>
              <a:rPr lang="en-GB" dirty="0" smtClean="0"/>
              <a:t>air </a:t>
            </a:r>
            <a:r>
              <a:rPr lang="en-GB" dirty="0"/>
              <a:t>and food into the proper channels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Because it houses the vocal cords, the third function of the larynx </a:t>
            </a:r>
            <a:r>
              <a:rPr lang="en-GB" dirty="0" smtClean="0"/>
              <a:t>is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voice production.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0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676"/>
            <a:ext cx="10515600" cy="544132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framework of the larynx is  in arrangement of nine cartilages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connected by membranes and ligaments.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Except for the epiglottis, all laryngeal cartilages are hyaline cartilages.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large, thyroid cartilage is formed by the fusion of two cartilage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plates.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76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- The midline laryngeal prominence , which marks the fusion point, is</a:t>
            </a:r>
          </a:p>
          <a:p>
            <a:pPr marL="0" indent="0">
              <a:buNone/>
            </a:pPr>
            <a:r>
              <a:rPr lang="en-GB" dirty="0"/>
              <a:t>    obvious externally as the Adam’s apple.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thyroid cartilage is typically larger in males than in females</a:t>
            </a:r>
          </a:p>
          <a:p>
            <a:pPr marL="0" indent="0">
              <a:buNone/>
            </a:pPr>
            <a:r>
              <a:rPr lang="en-GB" dirty="0"/>
              <a:t>    because male sex hormones stimulate its growth during puberty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- Inferior to the thyroid cartilage is the cricoid cartilage , perched atop</a:t>
            </a:r>
          </a:p>
          <a:p>
            <a:pPr marL="0" indent="0">
              <a:buNone/>
            </a:pPr>
            <a:r>
              <a:rPr lang="en-GB" dirty="0"/>
              <a:t>    and anchored to the trachea inferiorly.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538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21-05ab_LarynxAnatmy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2" b="11765"/>
          <a:stretch>
            <a:fillRect/>
          </a:stretch>
        </p:blipFill>
        <p:spPr bwMode="auto">
          <a:xfrm>
            <a:off x="-247650" y="365126"/>
            <a:ext cx="12439649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4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Muscles of larynx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12192000" cy="6057900"/>
          </a:xfrm>
        </p:spPr>
        <p:txBody>
          <a:bodyPr/>
          <a:lstStyle/>
          <a:p>
            <a:r>
              <a:rPr lang="en-US" b="1" dirty="0"/>
              <a:t>Intrinsic muscles of larynx:</a:t>
            </a:r>
            <a:br>
              <a:rPr lang="en-US" b="1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Muscle                                 Function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Posterior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cricoarytenoid           1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Abductor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of vocal cords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Lateral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cricoarytenoid               2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Adducts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arytenoids closing glottis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Transeverse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arytenoid               3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Adducts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arytenoids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Oblique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arytenoid                      4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Closes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glottis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Aryepiglottic                          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Closes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glottis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Vocalis                                    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Relaxes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the cords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7. Thyroarytenoid                           7. Relaxes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tension cords</a:t>
            </a:r>
            <a:br>
              <a:rPr lang="en-US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Cricothyroid                               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Tensor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of the cords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518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8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Extrinsic </a:t>
            </a:r>
            <a:r>
              <a:rPr lang="en-US" b="1" dirty="0"/>
              <a:t>muscles of larynx: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2192000" cy="6134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b="1" dirty="0" smtClean="0"/>
              <a:t>Muscle                                          </a:t>
            </a:r>
            <a:r>
              <a:rPr lang="en-US" b="1" dirty="0"/>
              <a:t>Function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1. Sternohyoid                                   1. Indirect depressor of the larynx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2. Sternothyroid                                 2. Depresses the larynx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3. Thyrohyoid                                     3. Depresses the larynx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4. Thyroepiglottic                              4. Inversion of aryepiglottic fold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5. Stylopharyngeus                           5. Assists folding of thyroid cartilage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6. Inferior pharyngeal constrictor   6. Assists in swallowing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36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599"/>
          </a:xfrm>
        </p:spPr>
        <p:txBody>
          <a:bodyPr/>
          <a:lstStyle/>
          <a:p>
            <a:r>
              <a:rPr lang="en-GB" dirty="0"/>
              <a:t>The system consists of two </a:t>
            </a:r>
            <a:r>
              <a:rPr lang="en-GB" dirty="0" smtClean="0"/>
              <a:t>zones: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 </a:t>
            </a:r>
            <a:r>
              <a:rPr lang="en-GB" b="1" dirty="0"/>
              <a:t>R</a:t>
            </a:r>
            <a:r>
              <a:rPr lang="en-GB" b="1" dirty="0" smtClean="0"/>
              <a:t>espiratory </a:t>
            </a:r>
            <a:r>
              <a:rPr lang="en-GB" b="1" dirty="0"/>
              <a:t>zone</a:t>
            </a:r>
            <a:r>
              <a:rPr lang="en-GB" dirty="0" smtClean="0"/>
              <a:t>, </a:t>
            </a:r>
            <a:r>
              <a:rPr lang="en-GB" dirty="0"/>
              <a:t>actual site of gas </a:t>
            </a:r>
            <a:r>
              <a:rPr lang="en-GB" dirty="0" smtClean="0"/>
              <a:t>exchange, composed of:-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- Respiratory </a:t>
            </a:r>
            <a:r>
              <a:rPr lang="en-GB" dirty="0"/>
              <a:t>bronchioles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             - Alveolar </a:t>
            </a:r>
            <a:r>
              <a:rPr lang="en-GB" dirty="0"/>
              <a:t>ducts,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- Alveoli,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- All </a:t>
            </a:r>
            <a:r>
              <a:rPr lang="en-GB" dirty="0"/>
              <a:t>microscopic </a:t>
            </a:r>
            <a:r>
              <a:rPr lang="en-GB" dirty="0" smtClean="0"/>
              <a:t>structure serminal </a:t>
            </a:r>
            <a:r>
              <a:rPr lang="en-GB" dirty="0"/>
              <a:t>air sacs, or alveoli 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057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489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Aharoni" pitchFamily="2" charset="-79"/>
                <a:cs typeface="Aharoni" pitchFamily="2" charset="-79"/>
              </a:rPr>
              <a:t>nerve supply of larynx</a:t>
            </a:r>
            <a:br>
              <a:rPr lang="en-IN" dirty="0" smtClean="0">
                <a:latin typeface="Aharoni" pitchFamily="2" charset="-79"/>
                <a:cs typeface="Aharoni" pitchFamily="2" charset="-79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12192000" cy="6000750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00B050"/>
                </a:solidFill>
              </a:rPr>
              <a:t>    - SENSORY </a:t>
            </a:r>
            <a:r>
              <a:rPr lang="en-IN" b="1" dirty="0">
                <a:solidFill>
                  <a:srgbClr val="00B050"/>
                </a:solidFill>
              </a:rPr>
              <a:t>– </a:t>
            </a:r>
            <a:r>
              <a:rPr lang="en-IN" dirty="0"/>
              <a:t>Above the vocal cord – Superior  laryngeal </a:t>
            </a:r>
            <a:r>
              <a:rPr lang="en-IN" dirty="0" smtClean="0"/>
              <a:t>nerve.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                       </a:t>
            </a:r>
            <a:r>
              <a:rPr lang="en-IN" dirty="0" smtClean="0"/>
              <a:t>    </a:t>
            </a:r>
            <a:r>
              <a:rPr lang="en-IN" dirty="0"/>
              <a:t>Below the vocal cord  - Recurrent laryngeal </a:t>
            </a:r>
            <a:r>
              <a:rPr lang="en-IN" dirty="0" smtClean="0"/>
              <a:t>nerve.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>
                <a:solidFill>
                  <a:srgbClr val="00B050"/>
                </a:solidFill>
              </a:rPr>
              <a:t>   </a:t>
            </a:r>
            <a:r>
              <a:rPr lang="en-IN" b="1" dirty="0" smtClean="0">
                <a:solidFill>
                  <a:srgbClr val="00B050"/>
                </a:solidFill>
              </a:rPr>
              <a:t>-  </a:t>
            </a:r>
            <a:r>
              <a:rPr lang="en-IN" b="1" dirty="0">
                <a:solidFill>
                  <a:srgbClr val="00B050"/>
                </a:solidFill>
              </a:rPr>
              <a:t>MOTOR –</a:t>
            </a:r>
            <a:r>
              <a:rPr lang="en-IN" dirty="0"/>
              <a:t> All intrinsic muscle of the larynx are supplied by RLN </a:t>
            </a:r>
            <a:r>
              <a:rPr lang="en-IN" dirty="0" smtClean="0"/>
              <a:t>except</a:t>
            </a:r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cricothyroid </a:t>
            </a:r>
            <a:r>
              <a:rPr lang="en-IN" dirty="0"/>
              <a:t>which is supplied by external laryngeal nerve which is a </a:t>
            </a:r>
            <a:endParaRPr lang="en-IN" dirty="0" smtClean="0"/>
          </a:p>
          <a:p>
            <a:pPr>
              <a:buNone/>
            </a:pPr>
            <a:r>
              <a:rPr lang="en-IN" dirty="0"/>
              <a:t> </a:t>
            </a:r>
            <a:r>
              <a:rPr lang="en-IN" dirty="0" smtClean="0"/>
              <a:t>                       branch </a:t>
            </a:r>
            <a:r>
              <a:rPr lang="en-IN" dirty="0"/>
              <a:t>of SLN.</a:t>
            </a:r>
          </a:p>
          <a:p>
            <a:pPr>
              <a:buNone/>
            </a:pPr>
            <a:r>
              <a:rPr lang="en-IN" b="1" dirty="0">
                <a:solidFill>
                  <a:srgbClr val="00B050"/>
                </a:solidFill>
              </a:rPr>
              <a:t>    </a:t>
            </a:r>
            <a:endParaRPr lang="en-IN" dirty="0"/>
          </a:p>
          <a:p>
            <a:pPr>
              <a:buNone/>
            </a:pPr>
            <a:r>
              <a:rPr lang="en-IN" dirty="0"/>
              <a:t>          Both SLN &amp; RLN are branches of vagus </a:t>
            </a:r>
            <a:r>
              <a:rPr lang="en-IN" dirty="0" smtClean="0"/>
              <a:t>nerve.</a:t>
            </a:r>
            <a:endParaRPr lang="en-IN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481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76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"/>
            <a:ext cx="12192000" cy="6438900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recurrent%20laryngeal%20ner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7650"/>
            <a:ext cx="9296399" cy="64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007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824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Aharoni" pitchFamily="2" charset="-79"/>
                <a:cs typeface="Aharoni" pitchFamily="2" charset="-79"/>
              </a:rPr>
              <a:t>A</a:t>
            </a:r>
            <a:r>
              <a:rPr lang="en-IN" b="1" dirty="0" smtClean="0">
                <a:latin typeface="Aharoni" pitchFamily="2" charset="-79"/>
                <a:cs typeface="Aharoni" pitchFamily="2" charset="-79"/>
              </a:rPr>
              <a:t>rterial supply &amp; venous drainage</a:t>
            </a:r>
            <a:r>
              <a:rPr lang="en-IN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IN" dirty="0" smtClean="0">
                <a:latin typeface="Aharoni" pitchFamily="2" charset="-79"/>
                <a:cs typeface="Aharoni" pitchFamily="2" charset="-79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12192000" cy="5981700"/>
          </a:xfrm>
        </p:spPr>
        <p:txBody>
          <a:bodyPr/>
          <a:lstStyle/>
          <a:p>
            <a:pPr>
              <a:buNone/>
            </a:pPr>
            <a:r>
              <a:rPr lang="en-IN" b="1" dirty="0">
                <a:cs typeface="Aharoni" pitchFamily="2" charset="-79"/>
              </a:rPr>
              <a:t>AB</a:t>
            </a:r>
            <a:r>
              <a:rPr lang="en-IN" b="1" dirty="0"/>
              <a:t>OVE THE VC</a:t>
            </a:r>
            <a:r>
              <a:rPr lang="en-IN" dirty="0"/>
              <a:t>  - Superior laryngeal artery, a branch of superior thyroid</a:t>
            </a:r>
          </a:p>
          <a:p>
            <a:pPr>
              <a:buNone/>
            </a:pPr>
            <a:r>
              <a:rPr lang="en-IN" dirty="0"/>
              <a:t>                              artery.</a:t>
            </a:r>
          </a:p>
          <a:p>
            <a:pPr>
              <a:buNone/>
            </a:pPr>
            <a:r>
              <a:rPr lang="en-IN" dirty="0"/>
              <a:t>                              Superior laryngeal vein, drains into superior thyroid vein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b="1" dirty="0"/>
              <a:t>BELOW THE VC </a:t>
            </a:r>
            <a:r>
              <a:rPr lang="en-IN" dirty="0"/>
              <a:t>– Inferior laryngeal artery, a </a:t>
            </a:r>
            <a:r>
              <a:rPr lang="en-IN" dirty="0" smtClean="0"/>
              <a:t>branch </a:t>
            </a:r>
            <a:r>
              <a:rPr lang="en-IN" dirty="0"/>
              <a:t>of inferior thyroid artery.</a:t>
            </a:r>
          </a:p>
          <a:p>
            <a:pPr>
              <a:buNone/>
            </a:pPr>
            <a:r>
              <a:rPr lang="en-IN" dirty="0"/>
              <a:t>                             Inferior laryngeal vein, drains into </a:t>
            </a:r>
            <a:r>
              <a:rPr lang="en-IN" dirty="0" smtClean="0"/>
              <a:t>Inferior </a:t>
            </a:r>
            <a:r>
              <a:rPr lang="en-IN" dirty="0"/>
              <a:t>thyroid vein.</a:t>
            </a:r>
          </a:p>
          <a:p>
            <a:pPr>
              <a:buNone/>
            </a:pPr>
            <a:r>
              <a:rPr lang="en-IN" sz="4400" dirty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IN" sz="4400" dirty="0" smtClean="0">
                <a:latin typeface="Aharoni" pitchFamily="2" charset="-79"/>
                <a:cs typeface="Aharoni" pitchFamily="2" charset="-79"/>
              </a:rPr>
              <a:t>lymphatic drainage</a:t>
            </a:r>
          </a:p>
          <a:p>
            <a:pPr>
              <a:buNone/>
            </a:pPr>
            <a:r>
              <a:rPr lang="en-IN" b="1" dirty="0" smtClean="0"/>
              <a:t>ABOVE </a:t>
            </a:r>
            <a:r>
              <a:rPr lang="en-IN" b="1" dirty="0"/>
              <a:t>THE  VC </a:t>
            </a:r>
            <a:r>
              <a:rPr lang="en-IN" dirty="0"/>
              <a:t>-  Pre  laryngeal  &amp;  </a:t>
            </a:r>
            <a:r>
              <a:rPr lang="en-IN" dirty="0" smtClean="0"/>
              <a:t>Jugular </a:t>
            </a:r>
            <a:r>
              <a:rPr lang="en-IN" dirty="0"/>
              <a:t>– Digastric  LN. </a:t>
            </a:r>
          </a:p>
          <a:p>
            <a:pPr>
              <a:buNone/>
            </a:pPr>
            <a:r>
              <a:rPr lang="en-IN" b="1" dirty="0"/>
              <a:t>BELOW THE VC</a:t>
            </a:r>
            <a:r>
              <a:rPr lang="en-IN" dirty="0"/>
              <a:t> – Pre tracheal &amp; Para tracheal LN.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002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6219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TRACHEA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372"/>
            <a:ext cx="12192000" cy="5621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b="1" dirty="0" smtClean="0"/>
              <a:t>trachea</a:t>
            </a:r>
            <a:r>
              <a:rPr lang="en-GB" dirty="0" smtClean="0"/>
              <a:t> , or windpipe, descends from the larynx through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neck and into the mediastinum.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ends by dividing into the two main bronchi at mid thorax.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 humans, it is 10–12 cm (about 4 inches) long and 2 cm (3/4 inch) in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diameter, and very flexible and mobile.</a:t>
            </a:r>
            <a:br>
              <a:rPr lang="en-GB" dirty="0" smtClean="0"/>
            </a:br>
            <a:r>
              <a:rPr lang="en-GB" dirty="0" smtClean="0"/>
              <a:t>  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6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tracheal wall consists of several layers that are common to </a:t>
            </a:r>
            <a:r>
              <a:rPr lang="en-GB" dirty="0" smtClean="0"/>
              <a:t>many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tubular body organs—the mucosa, submucosa, and </a:t>
            </a:r>
            <a:r>
              <a:rPr lang="en-GB" dirty="0" smtClean="0"/>
              <a:t>adventitia.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b="1" dirty="0"/>
              <a:t>mucosa</a:t>
            </a:r>
            <a:r>
              <a:rPr lang="en-GB" dirty="0"/>
              <a:t> contains pseudostratified epithelium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</a:t>
            </a:r>
            <a:r>
              <a:rPr lang="en-GB" dirty="0"/>
              <a:t>cilia continually propel debris-laden mucus toward the pharynx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 </a:t>
            </a:r>
            <a:r>
              <a:rPr lang="en-GB" dirty="0"/>
              <a:t>This epithelium rests on a  thick lamina propria that has a rich </a:t>
            </a:r>
            <a:r>
              <a:rPr lang="en-GB" dirty="0" smtClean="0"/>
              <a:t>supply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/>
              <a:t>of elastic fibers.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819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05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0550"/>
            <a:ext cx="12192000" cy="62674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86" y="285750"/>
            <a:ext cx="7984364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25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-45718"/>
            <a:ext cx="12192000" cy="457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 descr="24_07Figure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03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6349"/>
          </a:xfrm>
        </p:spPr>
        <p:txBody>
          <a:bodyPr>
            <a:normAutofit fontScale="90000"/>
          </a:bodyPr>
          <a:lstStyle/>
          <a:p>
            <a:r>
              <a:rPr lang="en-US" dirty="0"/>
              <a:t>Dichotomous division starting with </a:t>
            </a:r>
            <a:r>
              <a:rPr lang="en-US" dirty="0" smtClean="0"/>
              <a:t>trachea </a:t>
            </a:r>
            <a:r>
              <a:rPr lang="en-US" dirty="0"/>
              <a:t>and ending in alveolar sac.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350"/>
            <a:ext cx="12192000" cy="55816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8" descr="13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/>
          <a:stretch>
            <a:fillRect/>
          </a:stretch>
        </p:blipFill>
        <p:spPr>
          <a:xfrm>
            <a:off x="438149" y="1066801"/>
            <a:ext cx="10744201" cy="5791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344994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136" y="0"/>
            <a:ext cx="7369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60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0461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BRONCHI AND SUB-DIVISIONS: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Bronchial Tree:-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- The bronchial tree  is the site where </a:t>
            </a:r>
            <a:r>
              <a:rPr lang="en-GB" b="1" dirty="0" smtClean="0"/>
              <a:t>conducting zone </a:t>
            </a:r>
            <a:r>
              <a:rPr lang="en-GB" dirty="0" smtClean="0"/>
              <a:t>structures give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way to </a:t>
            </a:r>
            <a:r>
              <a:rPr lang="en-GB" b="1" dirty="0" smtClean="0"/>
              <a:t>respiratory zone</a:t>
            </a:r>
            <a:r>
              <a:rPr lang="en-GB" dirty="0" smtClean="0"/>
              <a:t> structures.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92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conducting zone</a:t>
            </a:r>
            <a:r>
              <a:rPr lang="en-GB" dirty="0" smtClean="0"/>
              <a:t> includes all other respiratory passageways,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which provide fairly rigid conduits for air to reach the gas exchange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sites.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The conducting zone organs also cleanse, humidify, and warm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incoming air.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Thus, air reaching the lungs has fewer irritants (dust, bacteria, etc.)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than when it entered the system, and it is warm and damp.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997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309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CONDUCTING ZONE STRUCTURES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80"/>
            <a:ext cx="12192000" cy="593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The right and left main (primary) bronchi  are formed by the division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of the trachea approximately at the level of T</a:t>
            </a:r>
            <a:r>
              <a:rPr lang="en-GB" baseline="-25000" dirty="0" smtClean="0"/>
              <a:t>7</a:t>
            </a:r>
            <a:r>
              <a:rPr lang="en-GB" dirty="0" smtClean="0"/>
              <a:t> in an erect (standing)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person.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Each bronchus runs obliquely in the mediastinum before plunging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into the medial depression (hilum) of the lung on its own side.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657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63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276"/>
            <a:ext cx="12192000" cy="6355724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right main bronchus is wider, shorter, and more vertical than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left.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is the more common site for an inhaled foreign object </a:t>
            </a:r>
            <a:r>
              <a:rPr lang="en-GB" dirty="0" smtClean="0"/>
              <a:t>to become </a:t>
            </a:r>
            <a:r>
              <a:rPr lang="en-GB" dirty="0"/>
              <a:t>lodged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By the time incoming air reaches the bronchi, it is warm, cleansed </a:t>
            </a:r>
            <a:r>
              <a:rPr lang="en-GB" dirty="0" smtClean="0"/>
              <a:t>of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most impurities, and saturated with water </a:t>
            </a:r>
            <a:r>
              <a:rPr lang="en-GB" dirty="0" smtClean="0"/>
              <a:t>vapour.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737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27045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822"/>
            <a:ext cx="12192000" cy="620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Once inside the lungs, each main bronchus subdivides:-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- </a:t>
            </a:r>
            <a:r>
              <a:rPr lang="en-GB" dirty="0"/>
              <a:t>I</a:t>
            </a:r>
            <a:r>
              <a:rPr lang="en-GB" dirty="0" smtClean="0"/>
              <a:t>nto lobar(secondary) bronchi.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- </a:t>
            </a:r>
            <a:r>
              <a:rPr lang="en-GB" dirty="0"/>
              <a:t>T</a:t>
            </a:r>
            <a:r>
              <a:rPr lang="en-GB" dirty="0" smtClean="0"/>
              <a:t>hree on the right and two on the left.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- </a:t>
            </a:r>
            <a:r>
              <a:rPr lang="en-GB" dirty="0"/>
              <a:t>E</a:t>
            </a:r>
            <a:r>
              <a:rPr lang="en-GB" dirty="0" smtClean="0"/>
              <a:t>ach supplying one lung lobe.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6872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348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3944"/>
            <a:ext cx="12192000" cy="6214056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lobar bronchi branch into third-order segmental (</a:t>
            </a:r>
            <a:r>
              <a:rPr lang="en-GB" dirty="0" smtClean="0"/>
              <a:t>tertiary)bronchi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which </a:t>
            </a:r>
            <a:r>
              <a:rPr lang="en-GB" dirty="0"/>
              <a:t>divide repeatedly into smaller and smaller bronchi</a:t>
            </a:r>
          </a:p>
          <a:p>
            <a:pPr marL="0" indent="0">
              <a:buNone/>
            </a:pPr>
            <a:r>
              <a:rPr lang="en-GB" dirty="0"/>
              <a:t>    (fourth-order, fifth-order, etc</a:t>
            </a:r>
            <a:r>
              <a:rPr lang="en-GB" dirty="0" smtClean="0"/>
              <a:t>.).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Overall</a:t>
            </a:r>
            <a:r>
              <a:rPr lang="en-GB" dirty="0"/>
              <a:t>, there are about 23 orders of branching air passageways in</a:t>
            </a:r>
          </a:p>
          <a:p>
            <a:pPr marL="0" indent="0">
              <a:buNone/>
            </a:pPr>
            <a:r>
              <a:rPr lang="en-GB" dirty="0"/>
              <a:t>    the lungs.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59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Passages </a:t>
            </a:r>
            <a:r>
              <a:rPr lang="en-GB" dirty="0"/>
              <a:t>smaller than 1 mm in diameter are called </a:t>
            </a:r>
            <a:r>
              <a:rPr lang="en-GB" b="1" dirty="0" smtClean="0"/>
              <a:t>bronchioles</a:t>
            </a:r>
            <a:r>
              <a:rPr lang="en-GB" dirty="0" smtClean="0"/>
              <a:t>(“</a:t>
            </a:r>
            <a:r>
              <a:rPr lang="en-GB" dirty="0"/>
              <a:t>little bronchi</a:t>
            </a:r>
            <a:r>
              <a:rPr lang="en-GB" dirty="0" smtClean="0"/>
              <a:t>”),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the tiniest of these, the terminal </a:t>
            </a:r>
            <a:r>
              <a:rPr lang="en-GB" dirty="0" smtClean="0"/>
              <a:t>bronchioles, are </a:t>
            </a:r>
            <a:r>
              <a:rPr lang="en-GB" dirty="0"/>
              <a:t>less than 0.5 mm </a:t>
            </a:r>
            <a:r>
              <a:rPr lang="en-GB" dirty="0" smtClean="0"/>
              <a:t>in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diameter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Because </a:t>
            </a:r>
            <a:r>
              <a:rPr lang="en-GB" dirty="0"/>
              <a:t>of this branching pattern, the conducting network within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lungs is often called the bronchial or respiratory tree.</a:t>
            </a:r>
            <a:br>
              <a:rPr lang="en-GB" dirty="0"/>
            </a:br>
            <a:r>
              <a:rPr lang="en-GB" dirty="0"/>
              <a:t>   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824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GB" dirty="0" smtClean="0"/>
              <a:t>1.  Support structures change:    The cartilage rings are replaced by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irregular plates of cartilage.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2.  Epithelium type changes:    The mucosal epithelium thins as it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changes from pseudostratified columnar to columnar and then to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cuboidal in the terminal bronchioles.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3.  Amount of smooth muscle increase:    The relative amount of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smooth muscle in the tube walls increases as the passageways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become smaller.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774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RESPIRATORY ZONE STRUCTURES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Defined by the presence  </a:t>
            </a:r>
            <a:r>
              <a:rPr lang="en-GB" b="1" dirty="0" smtClean="0"/>
              <a:t>alveoli</a:t>
            </a:r>
            <a:r>
              <a:rPr lang="en-GB" dirty="0" smtClean="0"/>
              <a:t> ,i</a:t>
            </a:r>
            <a:r>
              <a:rPr lang="en-GB" dirty="0"/>
              <a:t>t</a:t>
            </a:r>
            <a:r>
              <a:rPr lang="en-GB" dirty="0" smtClean="0"/>
              <a:t> begins as the terminal bronchioles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feed into respiratory bronchioles within the lung.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Protruding from these smallest bronchioles are scattered alveoli.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respiratory bronchioles lead into winding alveolar ducts, whose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walls consist of diffusely arranged rings of smooth muscle cells,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connective tissue fibers, and out pocketing alveoli.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713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alveolar ducts lead into terminal clusters of alveoli called </a:t>
            </a:r>
            <a:r>
              <a:rPr lang="en-GB" dirty="0" smtClean="0"/>
              <a:t>alveolar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sacs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300 million or so gas-filled alveoli in the lungs account for </a:t>
            </a:r>
            <a:r>
              <a:rPr lang="en-GB" dirty="0" smtClean="0"/>
              <a:t>most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of the lung volume and provide a tremendous surface area for </a:t>
            </a:r>
            <a:r>
              <a:rPr lang="en-GB" dirty="0" smtClean="0"/>
              <a:t>gas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exchange.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40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Artery </a:t>
            </a:r>
            <a:r>
              <a:rPr lang="en-US" dirty="0" smtClean="0"/>
              <a:t>supply, Nerve </a:t>
            </a:r>
            <a:r>
              <a:rPr lang="en-US" dirty="0"/>
              <a:t>supply</a:t>
            </a:r>
            <a:r>
              <a:rPr lang="en-US" dirty="0" smtClean="0"/>
              <a:t> </a:t>
            </a:r>
            <a:r>
              <a:rPr lang="en-US" dirty="0"/>
              <a:t>of bronchial tree: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Up to </a:t>
            </a:r>
            <a:r>
              <a:rPr lang="en-US" dirty="0"/>
              <a:t>terminal bronchioles </a:t>
            </a:r>
            <a:r>
              <a:rPr lang="en-US" dirty="0" smtClean="0"/>
              <a:t>–           Bronchial artery.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Beyond </a:t>
            </a:r>
            <a:r>
              <a:rPr lang="en-US" dirty="0"/>
              <a:t>the terminal </a:t>
            </a:r>
            <a:r>
              <a:rPr lang="en-US" dirty="0" smtClean="0"/>
              <a:t>bronchioles- Pulmonary artery.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Parasympathetic by – vagus (</a:t>
            </a:r>
            <a:r>
              <a:rPr lang="en-US" dirty="0"/>
              <a:t>bronchoconstriction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- Sympathetic - (T2-T5</a:t>
            </a:r>
            <a:r>
              <a:rPr lang="en-US" dirty="0"/>
              <a:t>) </a:t>
            </a:r>
            <a:r>
              <a:rPr lang="en-US" dirty="0" smtClean="0"/>
              <a:t>(Broncho dilatation)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220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6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MUSCLES OF RESPIRATION: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150"/>
            <a:ext cx="12192000" cy="6038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b="1" dirty="0"/>
              <a:t>During quite inspiration</a:t>
            </a:r>
            <a:r>
              <a:rPr lang="en-US" b="1" dirty="0" smtClean="0"/>
              <a:t>:                </a:t>
            </a:r>
            <a:r>
              <a:rPr lang="en-US" b="1" dirty="0"/>
              <a:t>*During forced inspiration:</a:t>
            </a:r>
            <a:br>
              <a:rPr lang="en-US" b="1" dirty="0"/>
            </a:b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Diaphragm(main)                               - Sternocleidomastoid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- External </a:t>
            </a:r>
            <a:r>
              <a:rPr lang="en-US" dirty="0"/>
              <a:t>intercostal                        </a:t>
            </a:r>
            <a:r>
              <a:rPr lang="en-US" dirty="0" smtClean="0"/>
              <a:t>    - Serratus </a:t>
            </a:r>
            <a:r>
              <a:rPr lang="en-US" dirty="0"/>
              <a:t>anterior</a:t>
            </a:r>
            <a:br>
              <a:rPr lang="en-US" dirty="0"/>
            </a:br>
            <a:r>
              <a:rPr lang="en-US" dirty="0" smtClean="0"/>
              <a:t>     - Inter </a:t>
            </a:r>
            <a:r>
              <a:rPr lang="en-US" dirty="0"/>
              <a:t>chondral portion of               </a:t>
            </a:r>
            <a:r>
              <a:rPr lang="en-US" dirty="0" smtClean="0"/>
              <a:t>   - Scalene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     the </a:t>
            </a:r>
            <a:r>
              <a:rPr lang="en-US" dirty="0"/>
              <a:t>internal </a:t>
            </a:r>
            <a:r>
              <a:rPr lang="en-US" dirty="0" smtClean="0"/>
              <a:t>intercostals                    - Erector </a:t>
            </a:r>
            <a:r>
              <a:rPr lang="en-US" dirty="0"/>
              <a:t>spinae</a:t>
            </a:r>
            <a:br>
              <a:rPr lang="en-US" dirty="0"/>
            </a:br>
            <a:r>
              <a:rPr lang="en-US" dirty="0"/>
              <a:t>                                                            </a:t>
            </a:r>
            <a:r>
              <a:rPr lang="en-US" dirty="0" smtClean="0"/>
              <a:t>         - Alaque nas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       </a:t>
            </a:r>
            <a:r>
              <a:rPr lang="en-US" dirty="0" smtClean="0"/>
              <a:t>         - Pectoralis </a:t>
            </a:r>
            <a:r>
              <a:rPr lang="en-US" dirty="0"/>
              <a:t>major and minor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6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737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699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6850"/>
            <a:ext cx="12192000" cy="5391150"/>
          </a:xfrm>
        </p:spPr>
        <p:txBody>
          <a:bodyPr/>
          <a:lstStyle/>
          <a:p>
            <a:r>
              <a:rPr lang="en-US" b="1" dirty="0"/>
              <a:t>*During quite expiration:              *During forced expiration:</a:t>
            </a:r>
            <a:br>
              <a:rPr lang="en-US" b="1" dirty="0"/>
            </a:br>
            <a:r>
              <a:rPr lang="en-US" dirty="0" smtClean="0"/>
              <a:t>    - Elastic </a:t>
            </a:r>
            <a:r>
              <a:rPr lang="en-US" dirty="0"/>
              <a:t>recoil of alveoli </a:t>
            </a:r>
            <a:r>
              <a:rPr lang="en-US" dirty="0" smtClean="0"/>
              <a:t>and         - Abdominal </a:t>
            </a:r>
            <a:r>
              <a:rPr lang="en-US" dirty="0"/>
              <a:t>muscles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/>
              <a:t>thoracic wall                                </a:t>
            </a:r>
            <a:r>
              <a:rPr lang="en-US" dirty="0" smtClean="0"/>
              <a:t>  - Latissimus </a:t>
            </a:r>
            <a:r>
              <a:rPr lang="en-US" dirty="0"/>
              <a:t>dorsi</a:t>
            </a:r>
            <a:br>
              <a:rPr lang="en-US" dirty="0"/>
            </a:br>
            <a:r>
              <a:rPr lang="en-US" dirty="0"/>
              <a:t>                                                         </a:t>
            </a:r>
            <a:r>
              <a:rPr lang="en-US" dirty="0" smtClean="0"/>
              <a:t>      - Internal </a:t>
            </a:r>
            <a:r>
              <a:rPr lang="en-US" dirty="0"/>
              <a:t>intercostal</a:t>
            </a:r>
            <a:br>
              <a:rPr lang="en-US" dirty="0"/>
            </a:br>
            <a:r>
              <a:rPr lang="en-US" dirty="0"/>
              <a:t>                                                         </a:t>
            </a:r>
            <a:r>
              <a:rPr lang="en-US" dirty="0" smtClean="0"/>
              <a:t>      - Transverse </a:t>
            </a:r>
            <a:r>
              <a:rPr lang="en-US" dirty="0"/>
              <a:t>thoracic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2105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167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LUNGS AND PLEURAE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 lungs occupy all of the thoracic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Each lung is suspended in its own pleural cavity.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And connected to the mediastinum by vascular and bronchial attachments,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called the lung root.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anterior, lateral, and posterior lung surfaces lie in close contact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with the ribs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478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7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Just </a:t>
            </a:r>
            <a:r>
              <a:rPr lang="en-GB" dirty="0"/>
              <a:t>deep to the clavicle is the apex, the narrow superior tip of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lung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concave, inferior surface that rests on the diaphragm is the base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On the mediastinal surface of each lung is  the </a:t>
            </a:r>
            <a:r>
              <a:rPr lang="en-GB" b="1" dirty="0"/>
              <a:t>hilum</a:t>
            </a:r>
            <a:r>
              <a:rPr lang="en-GB" dirty="0"/>
              <a:t>, through </a:t>
            </a:r>
            <a:r>
              <a:rPr lang="en-GB" dirty="0" smtClean="0"/>
              <a:t>which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pulmonary and systemic blood vessels enter and leave the lungs.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9229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left lung is smaller than the right.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left lung is subdivided into superior and inferior lobes by the oblique fissure.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T</a:t>
            </a:r>
            <a:r>
              <a:rPr lang="en-GB" dirty="0" smtClean="0"/>
              <a:t>he right lung is partitioned into superior, middle, and inferior lobes by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oblique and horizontal fissures.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8901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2446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97734"/>
            <a:ext cx="12088969" cy="56602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Each lobe contains bronchopulmonary segments separated from one</a:t>
            </a:r>
          </a:p>
          <a:p>
            <a:pPr marL="0" indent="0">
              <a:buNone/>
            </a:pPr>
            <a:r>
              <a:rPr lang="en-GB" dirty="0"/>
              <a:t>    another by connective tissue septa.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Each segment is served by its own artery and vein and receives air</a:t>
            </a:r>
          </a:p>
          <a:p>
            <a:pPr marL="0" indent="0">
              <a:buNone/>
            </a:pPr>
            <a:r>
              <a:rPr lang="en-GB" dirty="0"/>
              <a:t>    from an individual bronchus. 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2618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39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Root of lung: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2192000" cy="613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- It </a:t>
            </a:r>
            <a:r>
              <a:rPr lang="en-US" dirty="0"/>
              <a:t>connects the medial surface of the lung to the mediastinum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Roots </a:t>
            </a:r>
            <a:r>
              <a:rPr lang="en-US" dirty="0"/>
              <a:t>of the lungs lies opposite the bodies of T5-T7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&gt;Contents</a:t>
            </a:r>
            <a:r>
              <a:rPr lang="en-US" b="1" dirty="0" smtClean="0"/>
              <a:t>:-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1</a:t>
            </a:r>
            <a:r>
              <a:rPr lang="en-US" dirty="0" smtClean="0"/>
              <a:t>. Principal </a:t>
            </a:r>
            <a:r>
              <a:rPr lang="en-US" dirty="0"/>
              <a:t>bronchus on the left side and eparterial,hyparterial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smtClean="0"/>
              <a:t>  </a:t>
            </a:r>
            <a:r>
              <a:rPr lang="en-US" dirty="0"/>
              <a:t>bronchi on the right </a:t>
            </a:r>
            <a:r>
              <a:rPr lang="en-US" dirty="0" smtClean="0"/>
              <a:t>side.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2</a:t>
            </a:r>
            <a:r>
              <a:rPr lang="en-US" dirty="0" smtClean="0"/>
              <a:t>. One </a:t>
            </a:r>
            <a:r>
              <a:rPr lang="en-US" dirty="0"/>
              <a:t>pulmonary </a:t>
            </a:r>
            <a:r>
              <a:rPr lang="en-US" dirty="0" smtClean="0"/>
              <a:t>artery.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3</a:t>
            </a:r>
            <a:r>
              <a:rPr lang="en-US" dirty="0" smtClean="0"/>
              <a:t>. Two </a:t>
            </a:r>
            <a:r>
              <a:rPr lang="en-US" dirty="0"/>
              <a:t>pulmonary </a:t>
            </a:r>
            <a:r>
              <a:rPr lang="en-US" dirty="0" smtClean="0"/>
              <a:t>veins.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2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1999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4</a:t>
            </a:r>
            <a:r>
              <a:rPr lang="en-US" dirty="0" smtClean="0"/>
              <a:t>. Bronchial </a:t>
            </a:r>
            <a:r>
              <a:rPr lang="en-US" dirty="0"/>
              <a:t>arteries,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smtClean="0"/>
              <a:t>   - One </a:t>
            </a:r>
            <a:r>
              <a:rPr lang="en-US" dirty="0"/>
              <a:t>on the rt </a:t>
            </a:r>
            <a:r>
              <a:rPr lang="en-US" dirty="0" smtClean="0"/>
              <a:t>side.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smtClean="0"/>
              <a:t>    - Two </a:t>
            </a:r>
            <a:r>
              <a:rPr lang="en-US" dirty="0"/>
              <a:t>on left </a:t>
            </a:r>
            <a:r>
              <a:rPr lang="en-US" dirty="0" smtClean="0"/>
              <a:t>side.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5</a:t>
            </a:r>
            <a:r>
              <a:rPr lang="en-US" dirty="0" smtClean="0"/>
              <a:t>. Bronchial vein.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6</a:t>
            </a:r>
            <a:r>
              <a:rPr lang="en-US" dirty="0" smtClean="0"/>
              <a:t>. Lymphatic </a:t>
            </a:r>
            <a:r>
              <a:rPr lang="en-US" dirty="0"/>
              <a:t>of </a:t>
            </a:r>
            <a:r>
              <a:rPr lang="en-US" dirty="0" smtClean="0"/>
              <a:t>lung.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7</a:t>
            </a:r>
            <a:r>
              <a:rPr lang="en-US" dirty="0" smtClean="0"/>
              <a:t>. Broncho </a:t>
            </a:r>
            <a:r>
              <a:rPr lang="en-US" dirty="0"/>
              <a:t>pulmonary</a:t>
            </a:r>
            <a:br>
              <a:rPr lang="en-US" dirty="0"/>
            </a:br>
            <a:r>
              <a:rPr lang="en-US" dirty="0"/>
              <a:t>      lymph </a:t>
            </a:r>
            <a:r>
              <a:rPr lang="en-US" dirty="0" smtClean="0"/>
              <a:t>nodes.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8</a:t>
            </a:r>
            <a:r>
              <a:rPr lang="en-US" dirty="0" smtClean="0"/>
              <a:t>. Areolar </a:t>
            </a:r>
            <a:r>
              <a:rPr lang="en-US" dirty="0"/>
              <a:t>tissue</a:t>
            </a:r>
            <a:r>
              <a:rPr lang="en-US" sz="2400" dirty="0"/>
              <a:t/>
            </a:r>
            <a:br>
              <a:rPr lang="en-US" sz="2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7819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Differences between right and left lung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b="1" dirty="0" smtClean="0"/>
              <a:t>Right </a:t>
            </a:r>
            <a:r>
              <a:rPr lang="en-US" b="1" dirty="0"/>
              <a:t>lung                                                 Left lung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              1. It </a:t>
            </a:r>
            <a:r>
              <a:rPr lang="en-US" dirty="0"/>
              <a:t>has 2 fissures and 3 lobes. </a:t>
            </a:r>
            <a:r>
              <a:rPr lang="en-US" dirty="0" smtClean="0"/>
              <a:t>     </a:t>
            </a:r>
            <a:r>
              <a:rPr lang="en-US" dirty="0"/>
              <a:t>1</a:t>
            </a:r>
            <a:r>
              <a:rPr lang="en-US" dirty="0" smtClean="0"/>
              <a:t>. It </a:t>
            </a:r>
            <a:r>
              <a:rPr lang="en-US" dirty="0"/>
              <a:t>has one fissure and 2 lobes.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2. Anterior </a:t>
            </a:r>
            <a:r>
              <a:rPr lang="en-US" dirty="0"/>
              <a:t>border is straight.     </a:t>
            </a:r>
            <a:r>
              <a:rPr lang="en-US" dirty="0" smtClean="0"/>
              <a:t>    2. Anterior border </a:t>
            </a:r>
            <a:r>
              <a:rPr lang="en-US" dirty="0"/>
              <a:t>is interrupted by</a:t>
            </a:r>
            <a:br>
              <a:rPr lang="en-US" dirty="0"/>
            </a:br>
            <a:r>
              <a:rPr lang="en-US" dirty="0"/>
              <a:t>                                                      </a:t>
            </a:r>
            <a:r>
              <a:rPr lang="en-US" dirty="0" smtClean="0"/>
              <a:t>                         </a:t>
            </a:r>
            <a:r>
              <a:rPr lang="en-US" dirty="0"/>
              <a:t>the cardiac notch.</a:t>
            </a:r>
            <a:br>
              <a:rPr lang="en-US" dirty="0"/>
            </a:br>
            <a:r>
              <a:rPr lang="en-US" dirty="0" smtClean="0"/>
              <a:t>              3. Larger </a:t>
            </a:r>
            <a:r>
              <a:rPr lang="en-US" dirty="0"/>
              <a:t>and </a:t>
            </a:r>
            <a:r>
              <a:rPr lang="en-US" dirty="0" smtClean="0"/>
              <a:t>heavier.                       3. Smaller </a:t>
            </a:r>
            <a:r>
              <a:rPr lang="en-US" dirty="0"/>
              <a:t>and </a:t>
            </a:r>
            <a:r>
              <a:rPr lang="en-US" dirty="0" smtClean="0"/>
              <a:t>lighter.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4. Shorter </a:t>
            </a:r>
            <a:r>
              <a:rPr lang="en-US" dirty="0"/>
              <a:t>and </a:t>
            </a:r>
            <a:r>
              <a:rPr lang="en-US" dirty="0" smtClean="0"/>
              <a:t>broader.                    </a:t>
            </a:r>
            <a:r>
              <a:rPr lang="en-US" dirty="0"/>
              <a:t>4</a:t>
            </a:r>
            <a:r>
              <a:rPr lang="en-US" dirty="0" smtClean="0"/>
              <a:t>. Longer </a:t>
            </a:r>
            <a:r>
              <a:rPr lang="en-US" dirty="0"/>
              <a:t>and </a:t>
            </a:r>
            <a:r>
              <a:rPr lang="en-US" dirty="0" smtClean="0"/>
              <a:t>narrower.</a:t>
            </a:r>
            <a:r>
              <a:rPr lang="en-US" sz="400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29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7576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PLEURAE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b="1" dirty="0" smtClean="0"/>
              <a:t>pleurae</a:t>
            </a:r>
            <a:r>
              <a:rPr lang="en-GB" dirty="0" smtClean="0"/>
              <a:t> </a:t>
            </a:r>
            <a:r>
              <a:rPr lang="en-GB" dirty="0"/>
              <a:t>form a thin, double-layered </a:t>
            </a:r>
            <a:r>
              <a:rPr lang="en-GB" dirty="0" smtClean="0"/>
              <a:t>serosa </a:t>
            </a:r>
            <a:r>
              <a:rPr lang="en-GB" dirty="0"/>
              <a:t>called the </a:t>
            </a:r>
            <a:r>
              <a:rPr lang="en-GB" dirty="0" smtClean="0"/>
              <a:t>parietal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pleura.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</a:t>
            </a:r>
            <a:r>
              <a:rPr lang="en-GB" dirty="0"/>
              <a:t>covers the thoracic wall and superior face of the diaphragm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7592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- It continues around the heart and between the lungs, forming the</a:t>
            </a:r>
          </a:p>
          <a:p>
            <a:pPr marL="0" indent="0">
              <a:buNone/>
            </a:pPr>
            <a:r>
              <a:rPr lang="en-GB" dirty="0"/>
              <a:t>   lateral walls of the mediastinal enclosure and  enclosing the lung root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From here, the pleura extends as the layer called the visceral pleura</a:t>
            </a:r>
          </a:p>
          <a:p>
            <a:pPr marL="0" indent="0">
              <a:buNone/>
            </a:pPr>
            <a:r>
              <a:rPr lang="en-GB" dirty="0"/>
              <a:t>   to cover the external lung surface, dipping into and lining its fissures.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421" y="12879"/>
            <a:ext cx="6620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32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pleurae produce pleural fluid, which fills the </a:t>
            </a:r>
            <a:r>
              <a:rPr lang="en-GB" b="1" dirty="0" smtClean="0"/>
              <a:t>pleural cavity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</a:t>
            </a:r>
            <a:r>
              <a:rPr lang="en-GB" dirty="0" smtClean="0"/>
              <a:t> </a:t>
            </a:r>
            <a:r>
              <a:rPr lang="en-GB" dirty="0"/>
              <a:t>between them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This </a:t>
            </a:r>
            <a:r>
              <a:rPr lang="en-GB" dirty="0"/>
              <a:t>lubricating secretion allows the lungs to glide easily over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thorax wall during our breathing movements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711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15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PLEURA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2192000" cy="6134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- </a:t>
            </a:r>
            <a:r>
              <a:rPr lang="en-US" dirty="0" smtClean="0"/>
              <a:t>Two </a:t>
            </a:r>
            <a:r>
              <a:rPr lang="en-US" dirty="0"/>
              <a:t>types of pleura found in lung </a:t>
            </a:r>
            <a:r>
              <a:rPr lang="en-US" dirty="0" smtClean="0"/>
              <a:t>:   - Visceral pleura.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                                </a:t>
            </a:r>
            <a:r>
              <a:rPr lang="en-US" dirty="0" smtClean="0"/>
              <a:t>      - Parietal pleura.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*Visceral pleura</a:t>
            </a:r>
            <a:r>
              <a:rPr lang="en-US" b="1" dirty="0" smtClean="0"/>
              <a:t>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     - It </a:t>
            </a:r>
            <a:r>
              <a:rPr lang="en-US" dirty="0"/>
              <a:t>covers the surfaces and fissures of lung except at hilum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- Along </a:t>
            </a:r>
            <a:r>
              <a:rPr lang="en-US" dirty="0"/>
              <a:t>the attachment of pulmonary ligament it is continuous with </a:t>
            </a:r>
            <a:r>
              <a:rPr lang="en-US" dirty="0" smtClean="0"/>
              <a:t>parietal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     </a:t>
            </a:r>
            <a:r>
              <a:rPr lang="en-US" dirty="0"/>
              <a:t>pleura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- It </a:t>
            </a:r>
            <a:r>
              <a:rPr lang="en-US" dirty="0"/>
              <a:t>is firmly adherent to lung and cannot be separated from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- It </a:t>
            </a:r>
            <a:r>
              <a:rPr lang="en-US" dirty="0"/>
              <a:t>is pain insensitive.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972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67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*</a:t>
            </a:r>
            <a:r>
              <a:rPr lang="en-US" b="1" dirty="0"/>
              <a:t>Parietal pleura: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- It </a:t>
            </a:r>
            <a:r>
              <a:rPr lang="en-US" dirty="0"/>
              <a:t>is thicker than visceral pleura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- Subdivided </a:t>
            </a:r>
            <a:r>
              <a:rPr lang="en-US" dirty="0"/>
              <a:t>in to four parts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smtClean="0"/>
              <a:t>      1.Costal.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</a:t>
            </a:r>
            <a:r>
              <a:rPr lang="en-US" dirty="0" smtClean="0"/>
              <a:t>     2.Diaphragmatic.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smtClean="0"/>
              <a:t>      3.Mediastinal.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smtClean="0"/>
              <a:t>      </a:t>
            </a:r>
            <a:r>
              <a:rPr lang="en-US" dirty="0"/>
              <a:t>4.Cervical</a:t>
            </a:r>
            <a:r>
              <a:rPr lang="en-US" sz="2400" dirty="0"/>
              <a:t/>
            </a:r>
            <a:br>
              <a:rPr lang="en-US" sz="2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408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1049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1050"/>
            <a:ext cx="12192000" cy="6076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*Nerve supply: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Parietal </a:t>
            </a:r>
            <a:r>
              <a:rPr lang="en-US" dirty="0" smtClean="0"/>
              <a:t>pleura-  Somatic </a:t>
            </a:r>
            <a:r>
              <a:rPr lang="en-US" dirty="0"/>
              <a:t>nerve(intercostal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smtClean="0"/>
              <a:t>  </a:t>
            </a:r>
            <a:r>
              <a:rPr lang="en-US" dirty="0"/>
              <a:t>and phrenic nerve)</a:t>
            </a:r>
            <a:br>
              <a:rPr lang="en-US" dirty="0"/>
            </a:br>
            <a:r>
              <a:rPr lang="en-US" dirty="0"/>
              <a:t>  Visceral </a:t>
            </a:r>
            <a:r>
              <a:rPr lang="en-US" dirty="0" smtClean="0"/>
              <a:t>pleura- Autonomic nerves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*</a:t>
            </a:r>
            <a:r>
              <a:rPr lang="en-US" sz="3200" b="1" dirty="0" smtClean="0"/>
              <a:t>Blood </a:t>
            </a:r>
            <a:r>
              <a:rPr lang="en-US" sz="3200" b="1" dirty="0"/>
              <a:t>supply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   </a:t>
            </a:r>
            <a:r>
              <a:rPr lang="en-US" dirty="0" smtClean="0"/>
              <a:t> 1. Parietal </a:t>
            </a:r>
            <a:r>
              <a:rPr lang="en-US" dirty="0"/>
              <a:t>pleura-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smtClean="0"/>
              <a:t>     - Arterial supply </a:t>
            </a:r>
            <a:r>
              <a:rPr lang="en-US" dirty="0"/>
              <a:t>:    </a:t>
            </a:r>
            <a:r>
              <a:rPr lang="en-US" dirty="0" smtClean="0"/>
              <a:t>Intercostal, internal </a:t>
            </a:r>
            <a:r>
              <a:rPr lang="en-US" dirty="0"/>
              <a:t>thoracic,</a:t>
            </a:r>
            <a:br>
              <a:rPr lang="en-US" dirty="0"/>
            </a:br>
            <a:r>
              <a:rPr lang="en-US" dirty="0"/>
              <a:t>                             </a:t>
            </a:r>
            <a:r>
              <a:rPr lang="en-US" dirty="0" smtClean="0"/>
              <a:t>                musculophrenic </a:t>
            </a:r>
            <a:r>
              <a:rPr lang="en-US" dirty="0"/>
              <a:t>arteries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 smtClean="0"/>
              <a:t>      - </a:t>
            </a:r>
            <a:r>
              <a:rPr lang="en-US" dirty="0"/>
              <a:t>Vein drainage: </a:t>
            </a:r>
            <a:r>
              <a:rPr lang="en-US" dirty="0" smtClean="0"/>
              <a:t>     Azygos,internal </a:t>
            </a:r>
            <a:r>
              <a:rPr lang="en-US" dirty="0"/>
              <a:t>thoracic vein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smtClean="0"/>
              <a:t>2. Visceral </a:t>
            </a:r>
            <a:r>
              <a:rPr lang="en-US" dirty="0"/>
              <a:t>pleura-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 smtClean="0"/>
              <a:t>    - Arterial supply</a:t>
            </a:r>
            <a:r>
              <a:rPr lang="en-US" dirty="0"/>
              <a:t>:    Bronchial arteries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 smtClean="0"/>
              <a:t>    - </a:t>
            </a:r>
            <a:r>
              <a:rPr lang="en-US" dirty="0"/>
              <a:t>Vein drainage: </a:t>
            </a:r>
            <a:r>
              <a:rPr lang="en-US" dirty="0" smtClean="0"/>
              <a:t>     Bronchial </a:t>
            </a:r>
            <a:r>
              <a:rPr lang="en-US" dirty="0"/>
              <a:t>veins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72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09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2058650" cy="6477000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4" descr="21-11_PleurCavities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8823" r="24545" b="15294"/>
          <a:stretch>
            <a:fillRect/>
          </a:stretch>
        </p:blipFill>
        <p:spPr bwMode="auto">
          <a:xfrm>
            <a:off x="1143001" y="0"/>
            <a:ext cx="9353550" cy="674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22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49" y="0"/>
            <a:ext cx="890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65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649" y="0"/>
            <a:ext cx="7838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0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286" y="0"/>
            <a:ext cx="7118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49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499" y="0"/>
            <a:ext cx="77214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1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422" y="0"/>
            <a:ext cx="7008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NOSE.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6226"/>
            <a:ext cx="10515600" cy="5521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(1)  Provides an airway for respiration,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(2) Moistens and warms entering air,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(3) Filters and cleans inspired air,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(4) Serves as a resonating chamber for speech,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(5) Houses the olfactory (smell) receptors.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003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21-12a_ThoracCavRel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b="11765"/>
          <a:stretch>
            <a:fillRect/>
          </a:stretch>
        </p:blipFill>
        <p:spPr bwMode="auto">
          <a:xfrm>
            <a:off x="-1" y="180304"/>
            <a:ext cx="12039601" cy="665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166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7197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BLOOD AND NERVOUS SUPPLY OF LUNGS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lungs are perfused by two circulations, the pulmonary and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bronchial, which differ in size, origin, and function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Systemic </a:t>
            </a:r>
            <a:r>
              <a:rPr lang="en-GB" dirty="0"/>
              <a:t>venous blood that is to be oxygenated in the lungs </a:t>
            </a:r>
            <a:r>
              <a:rPr lang="en-GB" dirty="0" smtClean="0"/>
              <a:t>is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delivered by the </a:t>
            </a:r>
            <a:r>
              <a:rPr lang="en-GB" b="1" dirty="0"/>
              <a:t>pulmonary </a:t>
            </a:r>
            <a:r>
              <a:rPr lang="en-GB" b="1" dirty="0" smtClean="0"/>
              <a:t>arteries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pulmonary arteries </a:t>
            </a:r>
            <a:r>
              <a:rPr lang="en-GB" dirty="0" smtClean="0"/>
              <a:t>branch </a:t>
            </a:r>
            <a:r>
              <a:rPr lang="en-GB" dirty="0"/>
              <a:t>with the bronchi </a:t>
            </a:r>
            <a:r>
              <a:rPr lang="en-GB" dirty="0" smtClean="0"/>
              <a:t>and </a:t>
            </a:r>
            <a:r>
              <a:rPr lang="en-GB" dirty="0"/>
              <a:t>feed into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pulmonary </a:t>
            </a:r>
            <a:r>
              <a:rPr lang="en-GB" dirty="0" smtClean="0"/>
              <a:t>capillaries </a:t>
            </a:r>
            <a:r>
              <a:rPr lang="en-GB" dirty="0"/>
              <a:t>surrounding the </a:t>
            </a:r>
            <a:r>
              <a:rPr lang="en-GB" dirty="0" smtClean="0"/>
              <a:t>alveoli.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26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2496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Oxygenated </a:t>
            </a:r>
            <a:r>
              <a:rPr lang="en-GB" dirty="0"/>
              <a:t>blood is conveyed from the respiratory zones to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heart by the </a:t>
            </a:r>
            <a:r>
              <a:rPr lang="en-GB" b="1" dirty="0"/>
              <a:t>pulmonary </a:t>
            </a:r>
            <a:r>
              <a:rPr lang="en-GB" b="1" dirty="0" smtClean="0"/>
              <a:t>veins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 Whose </a:t>
            </a:r>
            <a:r>
              <a:rPr lang="en-GB" dirty="0"/>
              <a:t>tributaries course back to the hilum both with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corresponding bronchi.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connective tissue septa separating the </a:t>
            </a:r>
            <a:r>
              <a:rPr lang="en-GB" dirty="0" smtClean="0"/>
              <a:t>bronchopulmonary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segments.</a:t>
            </a:r>
          </a:p>
        </p:txBody>
      </p:sp>
    </p:spTree>
    <p:extLst>
      <p:ext uri="{BB962C8B-B14F-4D97-AF65-F5344CB8AC3E}">
        <p14:creationId xmlns:p14="http://schemas.microsoft.com/office/powerpoint/2010/main" val="21683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bronchial arteries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W</a:t>
            </a:r>
            <a:r>
              <a:rPr lang="en-GB" dirty="0" smtClean="0"/>
              <a:t>hich </a:t>
            </a:r>
            <a:r>
              <a:rPr lang="en-GB" dirty="0"/>
              <a:t>provide systemic blood to lung tissue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</a:t>
            </a:r>
            <a:r>
              <a:rPr lang="en-GB" dirty="0" smtClean="0"/>
              <a:t>rise </a:t>
            </a:r>
            <a:r>
              <a:rPr lang="en-GB" dirty="0"/>
              <a:t>from the aorta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Enter </a:t>
            </a:r>
            <a:r>
              <a:rPr lang="en-GB" dirty="0"/>
              <a:t>the lungs at the hilum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And </a:t>
            </a:r>
            <a:r>
              <a:rPr lang="en-GB" dirty="0"/>
              <a:t>then run along the branching bronchi</a:t>
            </a:r>
            <a:r>
              <a:rPr lang="en-GB" dirty="0" smtClean="0"/>
              <a:t>,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S</a:t>
            </a:r>
            <a:r>
              <a:rPr lang="en-GB" dirty="0" smtClean="0"/>
              <a:t>upplying </a:t>
            </a:r>
            <a:r>
              <a:rPr lang="en-GB" dirty="0"/>
              <a:t>all lung tissues except the alveoli (these are supplied by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/>
              <a:t>pulmonary circulation).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44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23680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 </a:t>
            </a:r>
            <a:r>
              <a:rPr lang="en-GB" dirty="0"/>
              <a:t>Although some systemic venous blood is drained from the lungs </a:t>
            </a:r>
            <a:r>
              <a:rPr lang="en-GB" dirty="0" smtClean="0"/>
              <a:t>by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the tiny bronchial veins,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There </a:t>
            </a:r>
            <a:r>
              <a:rPr lang="en-GB" dirty="0"/>
              <a:t>are multiple anastomoses between the two circulations,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And </a:t>
            </a:r>
            <a:r>
              <a:rPr lang="en-GB" dirty="0"/>
              <a:t>most venous blood returns to the heart via the pulmonary veins.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2235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249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lungs are innervated by parasympathetic and sympathetic </a:t>
            </a:r>
            <a:r>
              <a:rPr lang="en-GB" dirty="0" smtClean="0"/>
              <a:t>motor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fibers, and visceral sensory fibers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</a:t>
            </a:r>
            <a:r>
              <a:rPr lang="en-GB" dirty="0"/>
              <a:t>nerve fibers enter each lung through the pulmonary plexus </a:t>
            </a:r>
            <a:r>
              <a:rPr lang="en-GB" dirty="0" smtClean="0"/>
              <a:t>on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the lung </a:t>
            </a:r>
            <a:r>
              <a:rPr lang="en-GB" dirty="0" smtClean="0"/>
              <a:t>root.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A</a:t>
            </a:r>
            <a:r>
              <a:rPr lang="en-GB" dirty="0" smtClean="0"/>
              <a:t>nd </a:t>
            </a:r>
            <a:r>
              <a:rPr lang="en-GB" dirty="0"/>
              <a:t>run along the bronchial tubes and blood vessels </a:t>
            </a:r>
            <a:r>
              <a:rPr lang="en-GB" dirty="0" smtClean="0"/>
              <a:t>in the </a:t>
            </a:r>
            <a:r>
              <a:rPr lang="en-GB" dirty="0"/>
              <a:t>lungs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 </a:t>
            </a:r>
            <a:r>
              <a:rPr lang="en-GB" dirty="0"/>
              <a:t>Parasympathetic fibers constrict the air tubes, whereas </a:t>
            </a:r>
            <a:r>
              <a:rPr lang="en-GB" dirty="0" smtClean="0"/>
              <a:t>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/>
              <a:t>sympathetic nervous system dilates them.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242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- Although the pleurae slide easily across each other, their separation</a:t>
            </a:r>
          </a:p>
          <a:p>
            <a:pPr marL="0" indent="0">
              <a:buNone/>
            </a:pPr>
            <a:r>
              <a:rPr lang="en-GB" dirty="0"/>
              <a:t>    is strongly resisted by the surface tension of the pleural fluid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lungs cling tightly to the thorax wall and are forced to expand</a:t>
            </a:r>
          </a:p>
          <a:p>
            <a:pPr marL="0" indent="0">
              <a:buNone/>
            </a:pPr>
            <a:r>
              <a:rPr lang="en-GB" dirty="0"/>
              <a:t>    and recoil passively as the volume of the thoracic cavity alternately</a:t>
            </a:r>
          </a:p>
          <a:p>
            <a:pPr marL="0" indent="0">
              <a:buNone/>
            </a:pPr>
            <a:r>
              <a:rPr lang="en-GB" dirty="0"/>
              <a:t>    increases and decreases during breathing.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96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EXTENAL NOSE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050"/>
            <a:ext cx="121920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Its </a:t>
            </a:r>
            <a:r>
              <a:rPr lang="en-US" dirty="0"/>
              <a:t>upper one third is bony and lower two third are </a:t>
            </a:r>
            <a:r>
              <a:rPr lang="en-US" dirty="0" smtClean="0"/>
              <a:t>cartilaginous.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 Bony </a:t>
            </a:r>
            <a:r>
              <a:rPr lang="en-US" dirty="0"/>
              <a:t>part  consists of two nasal bones which meet in midline.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15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3337</Words>
  <Application>Microsoft Office PowerPoint</Application>
  <PresentationFormat>Widescreen</PresentationFormat>
  <Paragraphs>618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Aharoni</vt:lpstr>
      <vt:lpstr>Arial</vt:lpstr>
      <vt:lpstr>Calibri</vt:lpstr>
      <vt:lpstr>Calibri Light</vt:lpstr>
      <vt:lpstr>Comic Sans MS</vt:lpstr>
      <vt:lpstr>Office Theme</vt:lpstr>
      <vt:lpstr>ANATOMY RESPIRATORY SYSTEM</vt:lpstr>
      <vt:lpstr>.</vt:lpstr>
      <vt:lpstr>ANATOMY OF THE RESPIRATORY SYSTEM.</vt:lpstr>
      <vt:lpstr>.</vt:lpstr>
      <vt:lpstr>.</vt:lpstr>
      <vt:lpstr>.</vt:lpstr>
      <vt:lpstr>.</vt:lpstr>
      <vt:lpstr>THE NOSE.</vt:lpstr>
      <vt:lpstr> EXTENAL NOSE </vt:lpstr>
      <vt:lpstr>Cartilaginous part consists of  </vt:lpstr>
      <vt:lpstr>Muscles of nose: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THE PHARYNX.</vt:lpstr>
      <vt:lpstr>.</vt:lpstr>
      <vt:lpstr>.</vt:lpstr>
      <vt:lpstr>NASOPHARYNX.</vt:lpstr>
      <vt:lpstr>.</vt:lpstr>
      <vt:lpstr>.</vt:lpstr>
      <vt:lpstr>THE OROPHARYNX.</vt:lpstr>
      <vt:lpstr>.</vt:lpstr>
      <vt:lpstr>THE LARYNGOPHARYNX.</vt:lpstr>
      <vt:lpstr>.</vt:lpstr>
      <vt:lpstr>THE LARYNX.</vt:lpstr>
      <vt:lpstr>.</vt:lpstr>
      <vt:lpstr>.</vt:lpstr>
      <vt:lpstr>.</vt:lpstr>
      <vt:lpstr>PowerPoint Presentation</vt:lpstr>
      <vt:lpstr>Muscles of larynx </vt:lpstr>
      <vt:lpstr>Extrinsic muscles of larynx: </vt:lpstr>
      <vt:lpstr>nerve supply of larynx </vt:lpstr>
      <vt:lpstr>.</vt:lpstr>
      <vt:lpstr>Arterial supply &amp; venous drainage </vt:lpstr>
      <vt:lpstr>THE TRACHEA.</vt:lpstr>
      <vt:lpstr>.</vt:lpstr>
      <vt:lpstr>.</vt:lpstr>
      <vt:lpstr>.</vt:lpstr>
      <vt:lpstr>Dichotomous division starting with trachea and ending in alveolar sac.</vt:lpstr>
      <vt:lpstr>.</vt:lpstr>
      <vt:lpstr>THE BRONCHI AND SUB-DIVISIONS:</vt:lpstr>
      <vt:lpstr>CONDUCTING ZONE STRUCTURES.</vt:lpstr>
      <vt:lpstr>.</vt:lpstr>
      <vt:lpstr>.</vt:lpstr>
      <vt:lpstr>.</vt:lpstr>
      <vt:lpstr>.</vt:lpstr>
      <vt:lpstr>.</vt:lpstr>
      <vt:lpstr>RESPIRATORY ZONE STRUCTURES.</vt:lpstr>
      <vt:lpstr>.</vt:lpstr>
      <vt:lpstr>Artery supply, Nerve supply of bronchial tree: </vt:lpstr>
      <vt:lpstr>MUSCLES OF RESPIRATION: </vt:lpstr>
      <vt:lpstr>.</vt:lpstr>
      <vt:lpstr>THE LUNGS AND PLEURAE.</vt:lpstr>
      <vt:lpstr>.</vt:lpstr>
      <vt:lpstr>.</vt:lpstr>
      <vt:lpstr>.</vt:lpstr>
      <vt:lpstr>Root of lung: </vt:lpstr>
      <vt:lpstr>.</vt:lpstr>
      <vt:lpstr>Differences between right and left lung </vt:lpstr>
      <vt:lpstr>THE PLEURAE.</vt:lpstr>
      <vt:lpstr>.</vt:lpstr>
      <vt:lpstr>.</vt:lpstr>
      <vt:lpstr> PLEURA </vt:lpstr>
      <vt:lpstr>.</vt:lpstr>
      <vt:lpstr>.</vt:lpstr>
      <vt:lpstr>.</vt:lpstr>
      <vt:lpstr>.</vt:lpstr>
      <vt:lpstr>.</vt:lpstr>
      <vt:lpstr>.</vt:lpstr>
      <vt:lpstr>.</vt:lpstr>
      <vt:lpstr>.</vt:lpstr>
      <vt:lpstr>PowerPoint Presentation</vt:lpstr>
      <vt:lpstr>BLOOD AND NERVOUS SUPPLY OF LUNGS.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HENRY KATUA</dc:title>
  <dc:creator>OWNER</dc:creator>
  <cp:lastModifiedBy>OWNER</cp:lastModifiedBy>
  <cp:revision>125</cp:revision>
  <dcterms:created xsi:type="dcterms:W3CDTF">2016-04-13T19:32:37Z</dcterms:created>
  <dcterms:modified xsi:type="dcterms:W3CDTF">2017-02-27T17:48:16Z</dcterms:modified>
</cp:coreProperties>
</file>