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BE016-058B-4189-B977-FB006667D207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A0FAE-F11B-4FEF-8EEB-44578DD5C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0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A0FAE-F11B-4FEF-8EEB-44578DD5CD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2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A0FAE-F11B-4FEF-8EEB-44578DD5CD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2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A0FAE-F11B-4FEF-8EEB-44578DD5CD4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8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8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3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3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6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0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5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0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6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EBCD6-0021-4426-97D4-A3D08E62195A}" type="datetimeFigureOut">
              <a:rPr lang="en-US" smtClean="0"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F204D-245D-43B3-8960-F56BFD190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3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RHESUS ISOIMMUNISATION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9309" y="3733800"/>
            <a:ext cx="6373091" cy="2743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Prepared by GEORGE KAUME</a:t>
            </a:r>
          </a:p>
          <a:p>
            <a:r>
              <a:rPr lang="en-US" b="1" dirty="0" smtClean="0"/>
              <a:t>FRANK OMUSE</a:t>
            </a:r>
          </a:p>
          <a:p>
            <a:r>
              <a:rPr lang="en-US" b="1" dirty="0" err="1" smtClean="0"/>
              <a:t>Hounarable</a:t>
            </a:r>
            <a:r>
              <a:rPr lang="en-US" b="1" smtClean="0"/>
              <a:t> </a:t>
            </a:r>
            <a:r>
              <a:rPr lang="en-US" b="1" smtClean="0"/>
              <a:t>mentions</a:t>
            </a:r>
            <a:endParaRPr lang="en-US" b="1" dirty="0" smtClean="0"/>
          </a:p>
          <a:p>
            <a:r>
              <a:rPr lang="en-US" b="1" dirty="0" smtClean="0"/>
              <a:t>DR.ANIKA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444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Spontaneous abortion</a:t>
            </a:r>
          </a:p>
          <a:p>
            <a:r>
              <a:rPr lang="en-US" dirty="0" smtClean="0"/>
              <a:t>Induced abortion</a:t>
            </a:r>
          </a:p>
          <a:p>
            <a:r>
              <a:rPr lang="en-US" dirty="0" smtClean="0"/>
              <a:t>Amniocentesis</a:t>
            </a:r>
          </a:p>
          <a:p>
            <a:r>
              <a:rPr lang="en-US" dirty="0" smtClean="0"/>
              <a:t>MVA</a:t>
            </a:r>
          </a:p>
          <a:p>
            <a:r>
              <a:rPr lang="en-US" dirty="0" smtClean="0"/>
              <a:t>External cephalic version</a:t>
            </a:r>
          </a:p>
          <a:p>
            <a:r>
              <a:rPr lang="en-US" dirty="0" smtClean="0"/>
              <a:t>Trauma</a:t>
            </a:r>
          </a:p>
          <a:p>
            <a:r>
              <a:rPr lang="en-US" dirty="0" smtClean="0"/>
              <a:t>Caesarian section</a:t>
            </a:r>
          </a:p>
          <a:p>
            <a:r>
              <a:rPr lang="en-US" dirty="0" smtClean="0"/>
              <a:t>Multiple gestation</a:t>
            </a:r>
          </a:p>
          <a:p>
            <a:r>
              <a:rPr lang="en-US" dirty="0" smtClean="0"/>
              <a:t>Molar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57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Anaemia</a:t>
            </a:r>
            <a:endParaRPr lang="en-US" dirty="0" smtClean="0"/>
          </a:p>
          <a:p>
            <a:r>
              <a:rPr lang="en-US" dirty="0" smtClean="0"/>
              <a:t>Jaundice</a:t>
            </a:r>
          </a:p>
          <a:p>
            <a:r>
              <a:rPr lang="en-US" dirty="0" err="1" smtClean="0"/>
              <a:t>Hydrops</a:t>
            </a:r>
            <a:r>
              <a:rPr lang="en-US" dirty="0" smtClean="0"/>
              <a:t> </a:t>
            </a:r>
            <a:r>
              <a:rPr lang="en-US" dirty="0" err="1" smtClean="0"/>
              <a:t>fetalis</a:t>
            </a:r>
            <a:endParaRPr lang="en-US" dirty="0" smtClean="0"/>
          </a:p>
          <a:p>
            <a:r>
              <a:rPr lang="en-US" dirty="0" smtClean="0"/>
              <a:t>HDN</a:t>
            </a:r>
          </a:p>
          <a:p>
            <a:r>
              <a:rPr lang="en-US" dirty="0" smtClean="0"/>
              <a:t>CCF</a:t>
            </a:r>
          </a:p>
          <a:p>
            <a:r>
              <a:rPr lang="en-US" dirty="0" smtClean="0"/>
              <a:t>IUFD</a:t>
            </a:r>
          </a:p>
          <a:p>
            <a:r>
              <a:rPr lang="en-US" dirty="0" err="1" smtClean="0"/>
              <a:t>Hepatosplenomegaly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503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Diagnosis is based on the </a:t>
            </a:r>
            <a:r>
              <a:rPr lang="en-US" dirty="0" err="1" smtClean="0"/>
              <a:t>presense</a:t>
            </a:r>
            <a:r>
              <a:rPr lang="en-US" dirty="0" smtClean="0"/>
              <a:t> of anti Rh D antibody in maternal serum</a:t>
            </a:r>
          </a:p>
          <a:p>
            <a:r>
              <a:rPr lang="en-US" dirty="0" smtClean="0"/>
              <a:t>ABO blood group and Rh factors</a:t>
            </a:r>
          </a:p>
          <a:p>
            <a:r>
              <a:rPr lang="en-US" dirty="0" smtClean="0"/>
              <a:t>Indirect Coombs test</a:t>
            </a:r>
          </a:p>
          <a:p>
            <a:r>
              <a:rPr lang="en-US" dirty="0" smtClean="0"/>
              <a:t>Antibody </a:t>
            </a:r>
            <a:r>
              <a:rPr lang="en-US" dirty="0" err="1" smtClean="0"/>
              <a:t>titre</a:t>
            </a:r>
            <a:r>
              <a:rPr lang="en-US" dirty="0" smtClean="0"/>
              <a:t> in albumin</a:t>
            </a:r>
          </a:p>
          <a:p>
            <a:r>
              <a:rPr lang="en-US" dirty="0" smtClean="0"/>
              <a:t>Direct Coombs </a:t>
            </a:r>
            <a:r>
              <a:rPr lang="en-US" dirty="0" err="1" smtClean="0"/>
              <a:t>test,done</a:t>
            </a:r>
            <a:r>
              <a:rPr lang="en-US" dirty="0" smtClean="0"/>
              <a:t> after birth to detect </a:t>
            </a:r>
            <a:r>
              <a:rPr lang="en-US" dirty="0" err="1" smtClean="0"/>
              <a:t>presense</a:t>
            </a:r>
            <a:r>
              <a:rPr lang="en-US" dirty="0" smtClean="0"/>
              <a:t> of maternal antibody on the neonates RBC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8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     ANC</a:t>
            </a:r>
          </a:p>
          <a:p>
            <a:pPr marL="0" indent="0">
              <a:buNone/>
            </a:pPr>
            <a:r>
              <a:rPr lang="en-US" dirty="0" smtClean="0"/>
              <a:t>-Blood group is determined at first ANC visit</a:t>
            </a:r>
          </a:p>
          <a:p>
            <a:pPr marL="0" indent="0">
              <a:buNone/>
            </a:pPr>
            <a:r>
              <a:rPr lang="en-US" dirty="0" smtClean="0"/>
              <a:t>-Indirect Coombs test, in addition to spouse blood group to those who are Rh –</a:t>
            </a:r>
            <a:r>
              <a:rPr lang="en-US" dirty="0" err="1" smtClean="0"/>
              <a:t>ve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smtClean="0"/>
              <a:t>Do</a:t>
            </a:r>
            <a:r>
              <a:rPr lang="en-US" dirty="0" smtClean="0"/>
              <a:t> </a:t>
            </a:r>
            <a:r>
              <a:rPr lang="en-US" dirty="0" smtClean="0"/>
              <a:t>indirect coombs test at 20,24,28 </a:t>
            </a:r>
            <a:r>
              <a:rPr lang="en-US" dirty="0" err="1" smtClean="0"/>
              <a:t>wks</a:t>
            </a:r>
            <a:r>
              <a:rPr lang="en-US" dirty="0" smtClean="0"/>
              <a:t> and if it is negative then give Anti-D injection IM on the deltoid muscle between 28-32 weeks.</a:t>
            </a:r>
          </a:p>
          <a:p>
            <a:pPr marL="0" indent="0">
              <a:buNone/>
            </a:pPr>
            <a:r>
              <a:rPr lang="en-US" dirty="0" smtClean="0"/>
              <a:t>-Allow the pregnancy to reach term but not beyond 40wks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4507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6892"/>
            <a:ext cx="8229600" cy="65825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b="1" dirty="0" smtClean="0"/>
              <a:t>INTRAPARTUM</a:t>
            </a:r>
          </a:p>
          <a:p>
            <a:pPr marL="0" indent="0">
              <a:buNone/>
            </a:pPr>
            <a:r>
              <a:rPr lang="en-US" dirty="0" smtClean="0"/>
              <a:t>-During this period care should be taken to avoid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fetal maternal </a:t>
            </a:r>
            <a:r>
              <a:rPr lang="en-US" dirty="0" err="1" smtClean="0"/>
              <a:t>haemorrhage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-Give Anti-D injection 300mcg within 72hours post </a:t>
            </a:r>
            <a:r>
              <a:rPr lang="en-US" dirty="0" err="1" smtClean="0"/>
              <a:t>delivery.However</a:t>
            </a:r>
            <a:r>
              <a:rPr lang="en-US" dirty="0" smtClean="0"/>
              <a:t> if the injection is not administered within 72hrs,it can be done within 10 days</a:t>
            </a:r>
          </a:p>
          <a:p>
            <a:pPr marL="0" indent="0">
              <a:buNone/>
            </a:pPr>
            <a:r>
              <a:rPr lang="en-US" dirty="0" smtClean="0"/>
              <a:t>-Cord blood is taken at delivery for;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Direct coombs test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Haemoglobin</a:t>
            </a:r>
            <a:r>
              <a:rPr lang="en-US" dirty="0" smtClean="0"/>
              <a:t> levels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Bilirubin levels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Blood group and Rhesus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4916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-If indirect coombs test is positive it means the mother is already sensitized.</a:t>
            </a:r>
          </a:p>
          <a:p>
            <a:pPr marL="0" indent="0">
              <a:buNone/>
            </a:pPr>
            <a:r>
              <a:rPr lang="en-US" dirty="0" smtClean="0"/>
              <a:t>-Here the main aim is early detection of fetal </a:t>
            </a:r>
            <a:r>
              <a:rPr lang="en-US" dirty="0" err="1" smtClean="0"/>
              <a:t>anaemia</a:t>
            </a:r>
            <a:r>
              <a:rPr lang="en-US" dirty="0" smtClean="0"/>
              <a:t> and prevention of fetal maternal </a:t>
            </a:r>
            <a:r>
              <a:rPr lang="en-US" dirty="0" err="1" smtClean="0"/>
              <a:t>haemorrhage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-Once a diagnosis is made you should take good history ask of any events of intrauterine fetal </a:t>
            </a:r>
            <a:r>
              <a:rPr lang="en-US" dirty="0" err="1" smtClean="0"/>
              <a:t>deaths,abortions,miscarriages</a:t>
            </a:r>
            <a:r>
              <a:rPr lang="en-US" dirty="0" smtClean="0"/>
              <a:t> and inquire on the gestational age that those events took place.</a:t>
            </a:r>
          </a:p>
          <a:p>
            <a:pPr marL="0" indent="0">
              <a:buNone/>
            </a:pPr>
            <a:r>
              <a:rPr lang="en-US" dirty="0" smtClean="0"/>
              <a:t>-Several </a:t>
            </a:r>
            <a:r>
              <a:rPr lang="en-US" dirty="0" err="1" smtClean="0"/>
              <a:t>investigstions</a:t>
            </a:r>
            <a:r>
              <a:rPr lang="en-US" dirty="0" smtClean="0"/>
              <a:t> are done  once the ICT is positive.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6532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143000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229600" cy="6858000"/>
          </a:xfrm>
        </p:spPr>
        <p:txBody>
          <a:bodyPr>
            <a:normAutofit/>
          </a:bodyPr>
          <a:lstStyle/>
          <a:p>
            <a:r>
              <a:rPr lang="en-US" dirty="0" smtClean="0"/>
              <a:t>To begin with determine the antibodies in circulation and do the </a:t>
            </a:r>
            <a:r>
              <a:rPr lang="en-US" dirty="0" err="1" smtClean="0"/>
              <a:t>titres</a:t>
            </a:r>
            <a:r>
              <a:rPr lang="en-US" dirty="0" smtClean="0"/>
              <a:t>. Normal </a:t>
            </a:r>
            <a:r>
              <a:rPr lang="en-US" dirty="0" err="1" smtClean="0"/>
              <a:t>titre</a:t>
            </a:r>
            <a:r>
              <a:rPr lang="en-US" dirty="0" smtClean="0"/>
              <a:t> values are usually 1:32 or 1:16 with the former value coming from indirect </a:t>
            </a:r>
            <a:r>
              <a:rPr lang="en-US" dirty="0" err="1" smtClean="0"/>
              <a:t>antiglobulin</a:t>
            </a:r>
            <a:r>
              <a:rPr lang="en-US" dirty="0" smtClean="0"/>
              <a:t> test and the later from albumin.</a:t>
            </a:r>
          </a:p>
          <a:p>
            <a:r>
              <a:rPr lang="en-US" dirty="0" smtClean="0"/>
              <a:t>Values above those values shows increased risk of fetal </a:t>
            </a:r>
            <a:r>
              <a:rPr lang="en-US" dirty="0" err="1" smtClean="0"/>
              <a:t>anaemia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 also use the mid </a:t>
            </a:r>
            <a:r>
              <a:rPr lang="en-US" dirty="0" err="1" smtClean="0"/>
              <a:t>celrbral</a:t>
            </a:r>
            <a:r>
              <a:rPr lang="en-US" dirty="0" smtClean="0"/>
              <a:t> artery peak systolic volume  which has normal values at 1.5[MOM]</a:t>
            </a:r>
          </a:p>
          <a:p>
            <a:r>
              <a:rPr lang="en-US" dirty="0" smtClean="0"/>
              <a:t>Serial </a:t>
            </a:r>
            <a:r>
              <a:rPr lang="en-US" dirty="0" err="1" smtClean="0"/>
              <a:t>amnioscentesis</a:t>
            </a:r>
            <a:r>
              <a:rPr lang="en-US" dirty="0" smtClean="0"/>
              <a:t> can be </a:t>
            </a:r>
            <a:r>
              <a:rPr lang="en-US" dirty="0" err="1" smtClean="0"/>
              <a:t>perfomed</a:t>
            </a:r>
            <a:r>
              <a:rPr lang="en-US" dirty="0" smtClean="0"/>
              <a:t> at  to determine levels of bilirubin in amniotic fluid.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668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382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Management of an </a:t>
            </a:r>
            <a:r>
              <a:rPr lang="en-US" dirty="0" err="1" smtClean="0"/>
              <a:t>issoimmunized</a:t>
            </a:r>
            <a:r>
              <a:rPr lang="en-US" dirty="0" smtClean="0"/>
              <a:t> mother starts as soon as the diagnosis is made.</a:t>
            </a:r>
          </a:p>
          <a:p>
            <a:r>
              <a:rPr lang="en-US" dirty="0" smtClean="0"/>
              <a:t>Management </a:t>
            </a:r>
            <a:r>
              <a:rPr lang="en-US" dirty="0" err="1" smtClean="0"/>
              <a:t>idealy</a:t>
            </a:r>
            <a:r>
              <a:rPr lang="en-US" dirty="0" smtClean="0"/>
              <a:t> starts </a:t>
            </a:r>
            <a:r>
              <a:rPr lang="en-US" dirty="0" err="1" smtClean="0"/>
              <a:t>antenataly</a:t>
            </a:r>
            <a:r>
              <a:rPr lang="en-US" dirty="0" smtClean="0"/>
              <a:t> with detection of </a:t>
            </a:r>
            <a:r>
              <a:rPr lang="en-US" dirty="0" err="1" smtClean="0"/>
              <a:t>titres</a:t>
            </a:r>
            <a:r>
              <a:rPr lang="en-US" dirty="0" smtClean="0"/>
              <a:t> and </a:t>
            </a:r>
            <a:r>
              <a:rPr lang="en-US" dirty="0" err="1" smtClean="0"/>
              <a:t>mcaPSV</a:t>
            </a:r>
            <a:r>
              <a:rPr lang="en-US" dirty="0" smtClean="0"/>
              <a:t> values before 18 weeks and tests repeated after two weeks up to 24 weeks when the frequency of tests are </a:t>
            </a:r>
            <a:r>
              <a:rPr lang="en-US" dirty="0" err="1" smtClean="0"/>
              <a:t>icreased</a:t>
            </a:r>
            <a:r>
              <a:rPr lang="en-US" dirty="0" smtClean="0"/>
              <a:t> to weekly.</a:t>
            </a:r>
          </a:p>
          <a:p>
            <a:r>
              <a:rPr lang="en-US" dirty="0" smtClean="0"/>
              <a:t>If the </a:t>
            </a:r>
            <a:r>
              <a:rPr lang="en-US" dirty="0" err="1" smtClean="0"/>
              <a:t>titres</a:t>
            </a:r>
            <a:r>
              <a:rPr lang="en-US" dirty="0" smtClean="0"/>
              <a:t> are more than 1:16 close follow up with frequent </a:t>
            </a:r>
            <a:r>
              <a:rPr lang="en-US" dirty="0" err="1" smtClean="0"/>
              <a:t>mcaPSV</a:t>
            </a:r>
            <a:r>
              <a:rPr lang="en-US" dirty="0" smtClean="0"/>
              <a:t> is done weekly.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mcaPSV</a:t>
            </a:r>
            <a:r>
              <a:rPr lang="en-US" dirty="0" smtClean="0"/>
              <a:t> values are &gt;1.5 for 2 weeks is an indication for intra-uterine transfusion</a:t>
            </a:r>
          </a:p>
        </p:txBody>
      </p:sp>
    </p:spTree>
    <p:extLst>
      <p:ext uri="{BB962C8B-B14F-4D97-AF65-F5344CB8AC3E}">
        <p14:creationId xmlns:p14="http://schemas.microsoft.com/office/powerpoint/2010/main" val="3787398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400800"/>
          </a:xfrm>
        </p:spPr>
        <p:txBody>
          <a:bodyPr>
            <a:normAutofit/>
          </a:bodyPr>
          <a:lstStyle/>
          <a:p>
            <a:r>
              <a:rPr lang="en-US" dirty="0" smtClean="0"/>
              <a:t>Intra-uterine blood transfusion is repeated after 10 days then in3 week intervals.</a:t>
            </a:r>
          </a:p>
          <a:p>
            <a:r>
              <a:rPr lang="en-US" dirty="0" smtClean="0"/>
              <a:t>This is the definitive management of rhesus </a:t>
            </a:r>
            <a:r>
              <a:rPr lang="en-US" dirty="0" err="1" smtClean="0"/>
              <a:t>isoimmunised</a:t>
            </a:r>
            <a:r>
              <a:rPr lang="en-US" dirty="0" smtClean="0"/>
              <a:t> pregnant women.</a:t>
            </a:r>
          </a:p>
          <a:p>
            <a:r>
              <a:rPr lang="en-US" dirty="0" smtClean="0"/>
              <a:t>Intrauterine transfusion can only be done </a:t>
            </a:r>
            <a:r>
              <a:rPr lang="en-US" dirty="0" err="1" smtClean="0"/>
              <a:t>done</a:t>
            </a:r>
            <a:r>
              <a:rPr lang="en-US" dirty="0" smtClean="0"/>
              <a:t> until 34 weeks where induction and delivery is done.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titres</a:t>
            </a:r>
            <a:r>
              <a:rPr lang="en-US" dirty="0" smtClean="0"/>
              <a:t> are normal and </a:t>
            </a:r>
            <a:r>
              <a:rPr lang="en-US" dirty="0" err="1" smtClean="0"/>
              <a:t>mcaPSV</a:t>
            </a:r>
            <a:r>
              <a:rPr lang="en-US" dirty="0" smtClean="0"/>
              <a:t> less than 1.5 deliver at 37-38wks by induction.</a:t>
            </a:r>
          </a:p>
          <a:p>
            <a:r>
              <a:rPr lang="en-US" dirty="0" smtClean="0"/>
              <a:t>If fetal condition is not reassuring delivery should be aimed after lung maturity.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9855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r>
              <a:rPr lang="en-US" dirty="0" smtClean="0"/>
              <a:t>Early attendance of ANC clinics and determination of blood group and Rhesus of both the mother and the spouse[father]</a:t>
            </a:r>
          </a:p>
          <a:p>
            <a:r>
              <a:rPr lang="en-US" dirty="0" err="1" smtClean="0"/>
              <a:t>Apropriate</a:t>
            </a:r>
            <a:r>
              <a:rPr lang="en-US" dirty="0" smtClean="0"/>
              <a:t> and timely administration of Anti D injection to all Rhesus –</a:t>
            </a:r>
            <a:r>
              <a:rPr lang="en-US" dirty="0" err="1" smtClean="0"/>
              <a:t>ve</a:t>
            </a:r>
            <a:r>
              <a:rPr lang="en-US" dirty="0" smtClean="0"/>
              <a:t> mothers</a:t>
            </a:r>
          </a:p>
          <a:p>
            <a:r>
              <a:rPr lang="en-US" dirty="0" smtClean="0"/>
              <a:t>Administration of Anti D following </a:t>
            </a:r>
            <a:r>
              <a:rPr lang="en-US" dirty="0" err="1" smtClean="0"/>
              <a:t>abortions,miscarriages</a:t>
            </a:r>
            <a:r>
              <a:rPr lang="en-US" dirty="0" smtClean="0"/>
              <a:t> and other events that cause fetal maternal bleed.</a:t>
            </a:r>
          </a:p>
          <a:p>
            <a:r>
              <a:rPr lang="en-US" dirty="0" smtClean="0"/>
              <a:t>Avoid inducing  abortions non </a:t>
            </a:r>
            <a:r>
              <a:rPr lang="en-US" dirty="0" err="1" smtClean="0"/>
              <a:t>medicaly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645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-Definition</a:t>
            </a:r>
          </a:p>
          <a:p>
            <a:pPr marL="0" indent="0">
              <a:buNone/>
            </a:pPr>
            <a:r>
              <a:rPr lang="en-US" dirty="0" smtClean="0"/>
              <a:t>-Incidence</a:t>
            </a:r>
          </a:p>
          <a:p>
            <a:pPr marL="0" indent="0">
              <a:buNone/>
            </a:pPr>
            <a:r>
              <a:rPr lang="en-US" dirty="0" smtClean="0"/>
              <a:t>-Pathogenesis</a:t>
            </a:r>
          </a:p>
          <a:p>
            <a:pPr marL="0" indent="0">
              <a:buNone/>
            </a:pPr>
            <a:r>
              <a:rPr lang="en-US" dirty="0" smtClean="0"/>
              <a:t>-Risk factors</a:t>
            </a:r>
          </a:p>
          <a:p>
            <a:pPr marL="0" indent="0">
              <a:buNone/>
            </a:pPr>
            <a:r>
              <a:rPr lang="en-US" dirty="0" smtClean="0"/>
              <a:t>-presentation</a:t>
            </a:r>
          </a:p>
          <a:p>
            <a:pPr marL="0" indent="0">
              <a:buNone/>
            </a:pPr>
            <a:r>
              <a:rPr lang="en-US" dirty="0" smtClean="0"/>
              <a:t>-Diagnosis</a:t>
            </a:r>
          </a:p>
          <a:p>
            <a:pPr marL="0" indent="0">
              <a:buNone/>
            </a:pPr>
            <a:r>
              <a:rPr lang="en-US" dirty="0" smtClean="0"/>
              <a:t>-Treatment</a:t>
            </a:r>
          </a:p>
          <a:p>
            <a:pPr marL="0" indent="0">
              <a:buNone/>
            </a:pPr>
            <a:r>
              <a:rPr lang="en-US" dirty="0" smtClean="0"/>
              <a:t>-Prevention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75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84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Dfn</a:t>
            </a:r>
            <a:r>
              <a:rPr lang="en-US" dirty="0" smtClean="0"/>
              <a:t>; a condition in which a rhesus negative mother develops antibodies against paternal rhesus antigen of the fetus red blood cells</a:t>
            </a:r>
          </a:p>
          <a:p>
            <a:r>
              <a:rPr lang="en-US" dirty="0" smtClean="0"/>
              <a:t>The antibodies arise in the mother as a result of Rh incompatibility </a:t>
            </a:r>
            <a:r>
              <a:rPr lang="en-US" dirty="0" err="1" smtClean="0"/>
              <a:t>btn</a:t>
            </a:r>
            <a:r>
              <a:rPr lang="en-US" dirty="0" smtClean="0"/>
              <a:t> the mother and the </a:t>
            </a:r>
            <a:r>
              <a:rPr lang="en-US" dirty="0" err="1" smtClean="0"/>
              <a:t>fetus.the</a:t>
            </a:r>
            <a:r>
              <a:rPr lang="en-US" dirty="0" smtClean="0"/>
              <a:t> fetus has to be Rh +</a:t>
            </a:r>
            <a:r>
              <a:rPr lang="en-US" dirty="0" err="1" smtClean="0"/>
              <a:t>ve</a:t>
            </a:r>
            <a:r>
              <a:rPr lang="en-US" dirty="0" smtClean="0"/>
              <a:t> in a Rh –</a:t>
            </a:r>
            <a:r>
              <a:rPr lang="en-US" dirty="0" err="1" smtClean="0"/>
              <a:t>ve</a:t>
            </a:r>
            <a:r>
              <a:rPr lang="en-US" dirty="0" smtClean="0"/>
              <a:t> mother</a:t>
            </a:r>
          </a:p>
          <a:p>
            <a:r>
              <a:rPr lang="en-US" dirty="0" smtClean="0"/>
              <a:t>Antibodies cause harm to the fetus on closing back-;</a:t>
            </a:r>
            <a:r>
              <a:rPr lang="en-US" dirty="0" err="1" smtClean="0"/>
              <a:t>Lysis</a:t>
            </a:r>
            <a:r>
              <a:rPr lang="en-US" dirty="0" smtClean="0"/>
              <a:t> of </a:t>
            </a:r>
            <a:r>
              <a:rPr lang="en-US" dirty="0" err="1" smtClean="0"/>
              <a:t>Rbc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23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Rh –</a:t>
            </a:r>
            <a:r>
              <a:rPr lang="en-US" dirty="0" err="1" smtClean="0"/>
              <a:t>ve</a:t>
            </a:r>
            <a:r>
              <a:rPr lang="en-US" dirty="0" smtClean="0"/>
              <a:t> blood group is distributed differently in various population as illustrated below</a:t>
            </a:r>
          </a:p>
          <a:p>
            <a:r>
              <a:rPr lang="en-US" dirty="0" smtClean="0"/>
              <a:t>Basques-30-35%</a:t>
            </a:r>
          </a:p>
          <a:p>
            <a:r>
              <a:rPr lang="en-US" dirty="0" smtClean="0"/>
              <a:t>Finland- 10-12%</a:t>
            </a:r>
          </a:p>
          <a:p>
            <a:r>
              <a:rPr lang="en-US" dirty="0" smtClean="0"/>
              <a:t>African-american-8%</a:t>
            </a:r>
          </a:p>
          <a:p>
            <a:r>
              <a:rPr lang="en-US" dirty="0" smtClean="0"/>
              <a:t>African-4%</a:t>
            </a:r>
          </a:p>
          <a:p>
            <a:r>
              <a:rPr lang="en-US" dirty="0" smtClean="0"/>
              <a:t>Native Americans-1-2%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8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Isoimmunization</a:t>
            </a:r>
            <a:r>
              <a:rPr lang="en-US" dirty="0" smtClean="0"/>
              <a:t> follows </a:t>
            </a:r>
            <a:r>
              <a:rPr lang="en-US" dirty="0" err="1" smtClean="0"/>
              <a:t>feto</a:t>
            </a:r>
            <a:r>
              <a:rPr lang="en-US" dirty="0" smtClean="0"/>
              <a:t>-maternal transfusion</a:t>
            </a:r>
          </a:p>
          <a:p>
            <a:r>
              <a:rPr lang="en-US" dirty="0" smtClean="0"/>
              <a:t>When a Rh –</a:t>
            </a:r>
            <a:r>
              <a:rPr lang="en-US" dirty="0" err="1" smtClean="0"/>
              <a:t>ve</a:t>
            </a:r>
            <a:r>
              <a:rPr lang="en-US" dirty="0" smtClean="0"/>
              <a:t> woman is pregnant with a fetus who has inherited the Rh antigen of the </a:t>
            </a:r>
            <a:r>
              <a:rPr lang="en-US" dirty="0" err="1" smtClean="0"/>
              <a:t>father,thus</a:t>
            </a:r>
            <a:r>
              <a:rPr lang="en-US" dirty="0" smtClean="0"/>
              <a:t> incase of </a:t>
            </a:r>
            <a:r>
              <a:rPr lang="en-US" dirty="0" err="1" smtClean="0"/>
              <a:t>feto</a:t>
            </a:r>
            <a:r>
              <a:rPr lang="en-US" dirty="0" smtClean="0"/>
              <a:t>-maternal exchange there will be formation of a maternal primary immune response</a:t>
            </a:r>
          </a:p>
        </p:txBody>
      </p:sp>
    </p:spTree>
    <p:extLst>
      <p:ext uri="{BB962C8B-B14F-4D97-AF65-F5344CB8AC3E}">
        <p14:creationId xmlns:p14="http://schemas.microsoft.com/office/powerpoint/2010/main" val="3558305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There will be development of a permanent immunologic memory.</a:t>
            </a:r>
          </a:p>
          <a:p>
            <a:pPr marL="0" indent="0">
              <a:buNone/>
            </a:pPr>
            <a:r>
              <a:rPr lang="en-US" dirty="0" smtClean="0"/>
              <a:t>With subsequent exposure to Rh +VE antigen there is development of a secondary immune response.</a:t>
            </a:r>
          </a:p>
          <a:p>
            <a:pPr marL="0" indent="0">
              <a:buNone/>
            </a:pPr>
            <a:r>
              <a:rPr lang="en-US" dirty="0" smtClean="0"/>
              <a:t>                </a:t>
            </a:r>
            <a:r>
              <a:rPr lang="en-US" b="1" u="sng" dirty="0" smtClean="0"/>
              <a:t>primary response</a:t>
            </a:r>
          </a:p>
          <a:p>
            <a:r>
              <a:rPr lang="en-US" b="1" dirty="0" smtClean="0"/>
              <a:t>It is a slow </a:t>
            </a:r>
            <a:r>
              <a:rPr lang="en-US" b="1" dirty="0" err="1" smtClean="0"/>
              <a:t>respons</a:t>
            </a:r>
            <a:r>
              <a:rPr lang="en-US" b="1" dirty="0" smtClean="0"/>
              <a:t>(6 WKS-6 MONTHS)</a:t>
            </a:r>
            <a:endParaRPr lang="en-US" b="1" u="sng" dirty="0"/>
          </a:p>
          <a:p>
            <a:r>
              <a:rPr lang="en-US" b="1" u="sng" dirty="0" smtClean="0"/>
              <a:t>There is formation of </a:t>
            </a:r>
            <a:r>
              <a:rPr lang="en-US" b="1" u="sng" dirty="0" err="1" smtClean="0"/>
              <a:t>IgM</a:t>
            </a:r>
            <a:r>
              <a:rPr lang="en-US" b="1" u="sng" dirty="0" smtClean="0"/>
              <a:t> antibodies which are large and do not </a:t>
            </a:r>
            <a:r>
              <a:rPr lang="en-US" b="1" u="sng" dirty="0" err="1" smtClean="0"/>
              <a:t>crosss</a:t>
            </a:r>
            <a:r>
              <a:rPr lang="en-US" b="1" u="sng" dirty="0" smtClean="0"/>
              <a:t> the placenta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0921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u="sng" dirty="0" smtClean="0"/>
              <a:t>fetal consequences on primary response</a:t>
            </a:r>
          </a:p>
          <a:p>
            <a:r>
              <a:rPr lang="en-US" dirty="0" smtClean="0"/>
              <a:t>Mild </a:t>
            </a:r>
            <a:r>
              <a:rPr lang="en-US" dirty="0" err="1" smtClean="0"/>
              <a:t>anaemia</a:t>
            </a:r>
            <a:endParaRPr lang="en-US" dirty="0" smtClean="0"/>
          </a:p>
          <a:p>
            <a:r>
              <a:rPr lang="en-US" dirty="0" smtClean="0"/>
              <a:t>Elevated bilirubin</a:t>
            </a:r>
          </a:p>
          <a:p>
            <a:r>
              <a:rPr lang="en-US" dirty="0" err="1" smtClean="0"/>
              <a:t>Hepatosplenomegaly</a:t>
            </a:r>
            <a:endParaRPr lang="en-US" dirty="0" smtClean="0"/>
          </a:p>
          <a:p>
            <a:r>
              <a:rPr lang="en-US" dirty="0" smtClean="0"/>
              <a:t>kernicterus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289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7924800" cy="5715000"/>
          </a:xfrm>
        </p:spPr>
        <p:txBody>
          <a:bodyPr/>
          <a:lstStyle/>
          <a:p>
            <a:r>
              <a:rPr lang="en-US" dirty="0" smtClean="0"/>
              <a:t>          </a:t>
            </a:r>
            <a:r>
              <a:rPr lang="en-US" u="sng" dirty="0" smtClean="0"/>
              <a:t>Secondary response</a:t>
            </a:r>
          </a:p>
          <a:p>
            <a:r>
              <a:rPr lang="en-US" dirty="0" smtClean="0"/>
              <a:t>It is a rapid response</a:t>
            </a:r>
          </a:p>
          <a:p>
            <a:r>
              <a:rPr lang="en-US" dirty="0" smtClean="0"/>
              <a:t>There is formation of </a:t>
            </a:r>
            <a:r>
              <a:rPr lang="en-US" dirty="0" err="1" smtClean="0"/>
              <a:t>IgG</a:t>
            </a:r>
            <a:r>
              <a:rPr lang="en-US" dirty="0" smtClean="0"/>
              <a:t> antibodies which are small and cross the placenta</a:t>
            </a:r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u="sng" dirty="0" smtClean="0"/>
              <a:t>Fetal consequences in secondary          response;</a:t>
            </a:r>
          </a:p>
          <a:p>
            <a:r>
              <a:rPr lang="en-US" dirty="0" err="1" smtClean="0"/>
              <a:t>Hydrops</a:t>
            </a:r>
            <a:r>
              <a:rPr lang="en-US" dirty="0" smtClean="0"/>
              <a:t> </a:t>
            </a:r>
            <a:r>
              <a:rPr lang="en-US" dirty="0" err="1" smtClean="0"/>
              <a:t>fetalis</a:t>
            </a:r>
            <a:endParaRPr lang="en-US" dirty="0" smtClean="0"/>
          </a:p>
          <a:p>
            <a:r>
              <a:rPr lang="en-US" dirty="0" smtClean="0"/>
              <a:t>Severe </a:t>
            </a:r>
            <a:r>
              <a:rPr lang="en-US" dirty="0" err="1" smtClean="0"/>
              <a:t>anaemia</a:t>
            </a:r>
            <a:endParaRPr lang="en-US" dirty="0" smtClean="0"/>
          </a:p>
          <a:p>
            <a:r>
              <a:rPr lang="en-US" dirty="0" smtClean="0"/>
              <a:t>Hemolytic disease of the newborn</a:t>
            </a:r>
          </a:p>
          <a:p>
            <a:r>
              <a:rPr lang="en-US" dirty="0" err="1" smtClean="0"/>
              <a:t>hepatosplenomegaly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3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229600" cy="4525963"/>
          </a:xfrm>
        </p:spPr>
        <p:txBody>
          <a:bodyPr/>
          <a:lstStyle/>
          <a:p>
            <a:r>
              <a:rPr lang="en-US" dirty="0" smtClean="0"/>
              <a:t>Risk of sensitization depend upon this factors;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-amount of </a:t>
            </a:r>
            <a:r>
              <a:rPr lang="en-US" dirty="0" err="1" smtClean="0"/>
              <a:t>transplacental</a:t>
            </a:r>
            <a:r>
              <a:rPr lang="en-US" dirty="0" smtClean="0"/>
              <a:t> hemorrhage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-extent of immune response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-concurrent presence of ABO incompatibility</a:t>
            </a:r>
          </a:p>
        </p:txBody>
      </p:sp>
    </p:spTree>
    <p:extLst>
      <p:ext uri="{BB962C8B-B14F-4D97-AF65-F5344CB8AC3E}">
        <p14:creationId xmlns:p14="http://schemas.microsoft.com/office/powerpoint/2010/main" val="1043324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854</Words>
  <Application>Microsoft Office PowerPoint</Application>
  <PresentationFormat>On-screen Show (4:3)</PresentationFormat>
  <Paragraphs>117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RHESUS ISOIMMUNISATION</vt:lpstr>
      <vt:lpstr>0UTLINE</vt:lpstr>
      <vt:lpstr>PowerPoint Presentation</vt:lpstr>
      <vt:lpstr>INCIDENCE</vt:lpstr>
      <vt:lpstr>PATHOGENESIS</vt:lpstr>
      <vt:lpstr>PowerPoint Presentation</vt:lpstr>
      <vt:lpstr>PowerPoint Presentation</vt:lpstr>
      <vt:lpstr>PowerPoint Presentation</vt:lpstr>
      <vt:lpstr>PowerPoint Presentation</vt:lpstr>
      <vt:lpstr>Risk factors</vt:lpstr>
      <vt:lpstr>Presentation</vt:lpstr>
      <vt:lpstr>diagnosis</vt:lpstr>
      <vt:lpstr>Management</vt:lpstr>
      <vt:lpstr>PowerPoint Presentation</vt:lpstr>
      <vt:lpstr>PowerPoint Presentation</vt:lpstr>
      <vt:lpstr> </vt:lpstr>
      <vt:lpstr>PowerPoint Presentation</vt:lpstr>
      <vt:lpstr>PowerPoint Presentation</vt:lpstr>
      <vt:lpstr>Prevention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RHESUS ISOIMMUNISATION</dc:title>
  <dc:creator>Admin</dc:creator>
  <cp:lastModifiedBy>Admin</cp:lastModifiedBy>
  <cp:revision>33</cp:revision>
  <dcterms:created xsi:type="dcterms:W3CDTF">2023-04-04T16:37:44Z</dcterms:created>
  <dcterms:modified xsi:type="dcterms:W3CDTF">2023-04-05T11:42:44Z</dcterms:modified>
</cp:coreProperties>
</file>