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F04263-7E7C-4C45-B0F4-125AA1EACDF2}" type="datetimeFigureOut">
              <a:rPr lang="en-US" smtClean="0"/>
              <a:pPr/>
              <a:t>7/8/2021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93A525-2688-4B3C-861B-852CC27BDA7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RHESUS ISOIMMUNIZATION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Severity of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birth – </a:t>
            </a:r>
            <a:r>
              <a:rPr lang="en-US" dirty="0" err="1" smtClean="0"/>
              <a:t>bilirubin</a:t>
            </a:r>
            <a:r>
              <a:rPr lang="en-US" dirty="0" smtClean="0"/>
              <a:t> levels in amniotic fluid:</a:t>
            </a:r>
          </a:p>
          <a:p>
            <a:pPr lvl="1"/>
            <a:r>
              <a:rPr lang="en-US" dirty="0" smtClean="0"/>
              <a:t>=/˃ 350ug/L –severe</a:t>
            </a:r>
          </a:p>
          <a:p>
            <a:pPr lvl="1"/>
            <a:r>
              <a:rPr lang="en-US" dirty="0" smtClean="0"/>
              <a:t>Below 350 but rapidly rising - severe</a:t>
            </a:r>
          </a:p>
          <a:p>
            <a:r>
              <a:rPr lang="en-US" dirty="0" smtClean="0"/>
              <a:t>At birth - given by degree of anemia:</a:t>
            </a:r>
          </a:p>
          <a:p>
            <a:pPr lvl="1"/>
            <a:r>
              <a:rPr lang="en-US" dirty="0" smtClean="0"/>
              <a:t>˂/= 10g/dl – severe</a:t>
            </a:r>
          </a:p>
          <a:p>
            <a:pPr lvl="1"/>
            <a:r>
              <a:rPr lang="en-US" dirty="0" smtClean="0"/>
              <a:t>11-13g/dl – moderate</a:t>
            </a:r>
          </a:p>
          <a:p>
            <a:pPr lvl="1"/>
            <a:r>
              <a:rPr lang="en-US" dirty="0" smtClean="0"/>
              <a:t>=/˃ 14g/dl - mild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Antenatal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Blood group determination for all at 1</a:t>
            </a:r>
            <a:r>
              <a:rPr lang="en-US" baseline="30000" dirty="0" smtClean="0"/>
              <a:t>st</a:t>
            </a:r>
            <a:r>
              <a:rPr lang="en-US" dirty="0" smtClean="0"/>
              <a:t> ANC visit</a:t>
            </a:r>
          </a:p>
          <a:p>
            <a:r>
              <a:rPr lang="en-US" dirty="0" smtClean="0"/>
              <a:t>ICT + spouse’s blood group for those who are Rhesus –</a:t>
            </a:r>
            <a:r>
              <a:rPr lang="en-US" dirty="0" err="1" smtClean="0"/>
              <a:t>ve</a:t>
            </a:r>
            <a:endParaRPr lang="en-US" dirty="0" smtClean="0"/>
          </a:p>
          <a:p>
            <a:r>
              <a:rPr lang="en-US" dirty="0" smtClean="0"/>
              <a:t>If ICT –</a:t>
            </a:r>
            <a:r>
              <a:rPr lang="en-US" dirty="0" err="1" smtClean="0"/>
              <a:t>ve</a:t>
            </a:r>
            <a:r>
              <a:rPr lang="en-US" dirty="0" smtClean="0"/>
              <a:t>, repeat at 20, 24, 28 weeks </a:t>
            </a:r>
          </a:p>
          <a:p>
            <a:r>
              <a:rPr lang="en-US" dirty="0" smtClean="0"/>
              <a:t>If ICT +</a:t>
            </a:r>
            <a:r>
              <a:rPr lang="en-US" dirty="0" err="1" smtClean="0"/>
              <a:t>ve</a:t>
            </a:r>
            <a:r>
              <a:rPr lang="en-US" dirty="0" smtClean="0"/>
              <a:t>, do antibody levels in mothers blood, if +</a:t>
            </a:r>
            <a:r>
              <a:rPr lang="en-US" dirty="0" err="1" smtClean="0"/>
              <a:t>ve</a:t>
            </a:r>
            <a:r>
              <a:rPr lang="en-US" dirty="0" smtClean="0"/>
              <a:t> in 1:32 dilution – amniocentesis for </a:t>
            </a:r>
            <a:r>
              <a:rPr lang="en-US" dirty="0" err="1" smtClean="0"/>
              <a:t>bilirubin</a:t>
            </a:r>
            <a:r>
              <a:rPr lang="en-US" dirty="0" smtClean="0"/>
              <a:t> levels</a:t>
            </a:r>
          </a:p>
          <a:p>
            <a:r>
              <a:rPr lang="en-US" dirty="0" err="1" smtClean="0"/>
              <a:t>Lileys</a:t>
            </a:r>
            <a:r>
              <a:rPr lang="en-US" dirty="0" smtClean="0"/>
              <a:t> chart used to determine course of action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Antenatal management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pregnancy is ˂33 weeks and levels of </a:t>
            </a:r>
            <a:r>
              <a:rPr lang="en-US" dirty="0" err="1" smtClean="0"/>
              <a:t>bilirubin</a:t>
            </a:r>
            <a:r>
              <a:rPr lang="en-US" dirty="0" smtClean="0"/>
              <a:t> too high – intrauterine transfusion </a:t>
            </a:r>
          </a:p>
          <a:p>
            <a:r>
              <a:rPr lang="en-US" dirty="0" smtClean="0"/>
              <a:t>At =/˃ 33 weeks deliver</a:t>
            </a:r>
          </a:p>
          <a:p>
            <a:r>
              <a:rPr lang="en-US" dirty="0" smtClean="0"/>
              <a:t>Those mildly affected (=/˂ 1:8) allow to reach term – 38 weeks</a:t>
            </a:r>
          </a:p>
          <a:p>
            <a:r>
              <a:rPr lang="en-US" dirty="0" smtClean="0"/>
              <a:t>If moderately affected deliver at 36 weeks</a:t>
            </a:r>
          </a:p>
          <a:p>
            <a:r>
              <a:rPr lang="en-US" dirty="0" smtClean="0"/>
              <a:t>ICT negative – allow to reach term but not beyond 40 weeks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Intra-partum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C/S if delivery at ˂ 34 weeks</a:t>
            </a:r>
          </a:p>
          <a:p>
            <a:r>
              <a:rPr lang="en-US" dirty="0" smtClean="0"/>
              <a:t>At delivery cord blood taken for:</a:t>
            </a:r>
          </a:p>
          <a:p>
            <a:pPr lvl="1"/>
            <a:r>
              <a:rPr lang="en-US" dirty="0" smtClean="0"/>
              <a:t>Direct Coombs test</a:t>
            </a:r>
          </a:p>
          <a:p>
            <a:pPr lvl="1"/>
            <a:r>
              <a:rPr lang="en-US" dirty="0" smtClean="0"/>
              <a:t>Blood group</a:t>
            </a:r>
          </a:p>
          <a:p>
            <a:pPr lvl="1"/>
            <a:r>
              <a:rPr lang="en-US" dirty="0" err="1" smtClean="0"/>
              <a:t>Hb</a:t>
            </a:r>
            <a:r>
              <a:rPr lang="en-US" dirty="0" smtClean="0"/>
              <a:t> level</a:t>
            </a:r>
          </a:p>
          <a:p>
            <a:pPr lvl="1"/>
            <a:r>
              <a:rPr lang="en-US" dirty="0" smtClean="0"/>
              <a:t>Serum </a:t>
            </a:r>
            <a:r>
              <a:rPr lang="en-US" dirty="0" err="1" smtClean="0"/>
              <a:t>bilirubin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of </a:t>
            </a:r>
            <a:r>
              <a:rPr lang="en-US" dirty="0" err="1" smtClean="0"/>
              <a:t>isoimmunization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Blood group determination in all pregnant women – as early in pregnancy as possible</a:t>
            </a:r>
          </a:p>
          <a:p>
            <a:r>
              <a:rPr lang="en-US" dirty="0" smtClean="0"/>
              <a:t>Anti-D gamma globulin – 250-300</a:t>
            </a:r>
            <a:r>
              <a:rPr lang="el-GR" dirty="0" smtClean="0"/>
              <a:t>μ</a:t>
            </a:r>
            <a:r>
              <a:rPr lang="en-US" dirty="0" smtClean="0"/>
              <a:t>g IM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Rh</a:t>
            </a:r>
            <a:r>
              <a:rPr lang="en-US" dirty="0" smtClean="0"/>
              <a:t> –</a:t>
            </a:r>
            <a:r>
              <a:rPr lang="en-US" dirty="0" err="1" smtClean="0"/>
              <a:t>ve</a:t>
            </a:r>
            <a:r>
              <a:rPr lang="en-US" dirty="0" smtClean="0"/>
              <a:t> women with bleeding in early pregnancy </a:t>
            </a:r>
          </a:p>
          <a:p>
            <a:pPr lvl="1"/>
            <a:r>
              <a:rPr lang="en-US" dirty="0" err="1" smtClean="0"/>
              <a:t>Antenatally</a:t>
            </a:r>
            <a:r>
              <a:rPr lang="en-US" dirty="0" smtClean="0"/>
              <a:t> at 28-32 weeks</a:t>
            </a:r>
          </a:p>
          <a:p>
            <a:pPr lvl="1"/>
            <a:r>
              <a:rPr lang="en-US" dirty="0" smtClean="0"/>
              <a:t>Within 72 hours of birth where infant is Rhesus +</a:t>
            </a:r>
            <a:r>
              <a:rPr lang="en-US" dirty="0" err="1" smtClean="0"/>
              <a:t>ve</a:t>
            </a:r>
            <a:endParaRPr lang="en-US" dirty="0" smtClean="0"/>
          </a:p>
          <a:p>
            <a:r>
              <a:rPr lang="en-US" dirty="0" smtClean="0"/>
              <a:t>Safe blood transfusion practices in all women and girls – appropriate grouping </a:t>
            </a:r>
            <a:r>
              <a:rPr lang="en-US" smtClean="0"/>
              <a:t>and cross match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Incidence</a:t>
            </a:r>
          </a:p>
          <a:p>
            <a:r>
              <a:rPr lang="en-US" dirty="0" smtClean="0"/>
              <a:t>Pathogenesis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Antenatal management</a:t>
            </a:r>
          </a:p>
          <a:p>
            <a:r>
              <a:rPr lang="en-US" dirty="0" err="1" smtClean="0"/>
              <a:t>Intrapartum</a:t>
            </a:r>
            <a:r>
              <a:rPr lang="en-US" dirty="0" smtClean="0"/>
              <a:t> management</a:t>
            </a:r>
          </a:p>
          <a:p>
            <a:r>
              <a:rPr lang="en-US" dirty="0" smtClean="0"/>
              <a:t>Prevention of </a:t>
            </a:r>
            <a:r>
              <a:rPr lang="en-US" dirty="0" err="1" smtClean="0"/>
              <a:t>isoimmunization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Condition where an antigen of paternal origin in a fetus passes into the mother with production of antibodies and memory cells (sensitization)</a:t>
            </a:r>
          </a:p>
          <a:p>
            <a:r>
              <a:rPr lang="en-US" dirty="0" smtClean="0"/>
              <a:t>The antibodies cause harm on crossing back into the fetus – </a:t>
            </a:r>
            <a:r>
              <a:rPr lang="en-US" dirty="0" err="1" smtClean="0"/>
              <a:t>lysis</a:t>
            </a:r>
            <a:r>
              <a:rPr lang="en-US" dirty="0" smtClean="0"/>
              <a:t> of red cells</a:t>
            </a:r>
          </a:p>
          <a:p>
            <a:r>
              <a:rPr lang="en-US" dirty="0" smtClean="0"/>
              <a:t>Poses a risk to the fetus – anemia, </a:t>
            </a:r>
            <a:r>
              <a:rPr lang="en-US" dirty="0" err="1" smtClean="0"/>
              <a:t>hyperbilrubinaemia</a:t>
            </a:r>
            <a:endParaRPr lang="en-US" dirty="0" smtClean="0"/>
          </a:p>
          <a:p>
            <a:r>
              <a:rPr lang="en-US" dirty="0" smtClean="0"/>
              <a:t>Mother only under threat if transfused incorrectly/un cross matched blood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Hydrops</a:t>
            </a:r>
            <a:r>
              <a:rPr lang="en-US" dirty="0" smtClean="0"/>
              <a:t> </a:t>
            </a:r>
            <a:r>
              <a:rPr lang="en-US" dirty="0" err="1" smtClean="0"/>
              <a:t>fetalis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described in 1892 – stillbirths or neonatal deaths occurring in association with </a:t>
            </a:r>
            <a:r>
              <a:rPr lang="en-US" dirty="0" err="1" smtClean="0"/>
              <a:t>anarsaca</a:t>
            </a:r>
            <a:r>
              <a:rPr lang="en-US" dirty="0" smtClean="0"/>
              <a:t>, anemia, </a:t>
            </a:r>
            <a:r>
              <a:rPr lang="en-US" dirty="0" err="1" smtClean="0"/>
              <a:t>hepatosplenomegaly</a:t>
            </a:r>
            <a:r>
              <a:rPr lang="en-US" dirty="0" smtClean="0"/>
              <a:t>, bile stained </a:t>
            </a:r>
            <a:r>
              <a:rPr lang="en-US" dirty="0" err="1" smtClean="0"/>
              <a:t>ascites</a:t>
            </a:r>
            <a:endParaRPr lang="en-US" dirty="0" smtClean="0"/>
          </a:p>
          <a:p>
            <a:r>
              <a:rPr lang="en-US" dirty="0" smtClean="0"/>
              <a:t>1932 – </a:t>
            </a:r>
            <a:r>
              <a:rPr lang="en-US" dirty="0" err="1" smtClean="0"/>
              <a:t>Erythroblastosis</a:t>
            </a:r>
            <a:r>
              <a:rPr lang="en-US" dirty="0" smtClean="0"/>
              <a:t>  </a:t>
            </a:r>
            <a:r>
              <a:rPr lang="en-US" dirty="0" err="1" smtClean="0"/>
              <a:t>fetalis</a:t>
            </a:r>
            <a:r>
              <a:rPr lang="en-US" dirty="0" smtClean="0"/>
              <a:t> – infants born with hemolytic anemia, some features of </a:t>
            </a:r>
            <a:r>
              <a:rPr lang="en-US" dirty="0" err="1" smtClean="0"/>
              <a:t>hydrops</a:t>
            </a:r>
            <a:r>
              <a:rPr lang="en-US" dirty="0" smtClean="0"/>
              <a:t> and numerous erythroblasts in the circulation </a:t>
            </a:r>
          </a:p>
          <a:p>
            <a:r>
              <a:rPr lang="en-US" dirty="0" smtClean="0"/>
              <a:t>1940 – 1941  Landsteiner et al discovered the problem to be due to an antigenic factor on red cells  - Rhesus factor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Rhesus state is determined by ‘D’ antigen</a:t>
            </a:r>
          </a:p>
          <a:p>
            <a:r>
              <a:rPr lang="en-US" dirty="0" smtClean="0"/>
              <a:t>A racial difference in incidence noted in its distribution:</a:t>
            </a:r>
          </a:p>
          <a:p>
            <a:pPr lvl="1"/>
            <a:r>
              <a:rPr lang="en-US" dirty="0" smtClean="0"/>
              <a:t>Spain (Basques) - 30-35% of the population</a:t>
            </a:r>
          </a:p>
          <a:p>
            <a:pPr lvl="1"/>
            <a:r>
              <a:rPr lang="en-US" dirty="0" smtClean="0"/>
              <a:t>Caucasians – 15-16%</a:t>
            </a:r>
          </a:p>
          <a:p>
            <a:pPr lvl="1"/>
            <a:r>
              <a:rPr lang="en-US" dirty="0" smtClean="0"/>
              <a:t>Whites in USA – 13%</a:t>
            </a:r>
          </a:p>
          <a:p>
            <a:pPr lvl="1"/>
            <a:r>
              <a:rPr lang="en-US" dirty="0" smtClean="0"/>
              <a:t>African Americans – 8%</a:t>
            </a:r>
          </a:p>
          <a:p>
            <a:pPr lvl="1"/>
            <a:r>
              <a:rPr lang="en-US" dirty="0" smtClean="0"/>
              <a:t>Blacks in Africa – 4%</a:t>
            </a:r>
          </a:p>
          <a:p>
            <a:pPr lvl="1"/>
            <a:r>
              <a:rPr lang="en-US" dirty="0" smtClean="0"/>
              <a:t>American Indians – 1%</a:t>
            </a:r>
          </a:p>
          <a:p>
            <a:pPr lvl="1"/>
            <a:r>
              <a:rPr lang="en-US" dirty="0" smtClean="0"/>
              <a:t>Mongoloid races – almost nil</a:t>
            </a:r>
          </a:p>
          <a:p>
            <a:r>
              <a:rPr lang="en-US" dirty="0" smtClean="0"/>
              <a:t>Incidence at KNH – antenatal mothers – 4.1%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Isoimmunization</a:t>
            </a:r>
            <a:r>
              <a:rPr lang="en-US" dirty="0" smtClean="0"/>
              <a:t> follows </a:t>
            </a:r>
            <a:r>
              <a:rPr lang="en-US" dirty="0" err="1" smtClean="0"/>
              <a:t>feto</a:t>
            </a:r>
            <a:r>
              <a:rPr lang="en-US" dirty="0" smtClean="0"/>
              <a:t>-maternal transfusion</a:t>
            </a:r>
          </a:p>
          <a:p>
            <a:r>
              <a:rPr lang="en-US" dirty="0" smtClean="0"/>
              <a:t>Predisposing situations:</a:t>
            </a:r>
          </a:p>
          <a:p>
            <a:pPr lvl="1"/>
            <a:r>
              <a:rPr lang="en-US" dirty="0" smtClean="0"/>
              <a:t>Spontaneous or induced abortion</a:t>
            </a:r>
          </a:p>
          <a:p>
            <a:pPr lvl="1"/>
            <a:r>
              <a:rPr lang="en-US" dirty="0" smtClean="0"/>
              <a:t>Amniocentesis</a:t>
            </a:r>
          </a:p>
          <a:p>
            <a:pPr lvl="1"/>
            <a:r>
              <a:rPr lang="en-US" dirty="0" smtClean="0"/>
              <a:t>External cephalic version</a:t>
            </a:r>
          </a:p>
          <a:p>
            <a:pPr lvl="1"/>
            <a:r>
              <a:rPr lang="en-US" dirty="0" err="1" smtClean="0"/>
              <a:t>Abruptio</a:t>
            </a:r>
            <a:r>
              <a:rPr lang="en-US" dirty="0" smtClean="0"/>
              <a:t> placenta / placenta </a:t>
            </a:r>
            <a:r>
              <a:rPr lang="en-US" dirty="0" err="1" smtClean="0"/>
              <a:t>preavia</a:t>
            </a:r>
            <a:endParaRPr lang="en-US" dirty="0" smtClean="0"/>
          </a:p>
          <a:p>
            <a:pPr lvl="1"/>
            <a:r>
              <a:rPr lang="en-US" dirty="0" smtClean="0"/>
              <a:t>Multiple pregnancy</a:t>
            </a:r>
          </a:p>
          <a:p>
            <a:pPr lvl="1"/>
            <a:r>
              <a:rPr lang="en-US" dirty="0" smtClean="0"/>
              <a:t>Trauma to abdomen</a:t>
            </a:r>
          </a:p>
          <a:p>
            <a:pPr lvl="1"/>
            <a:r>
              <a:rPr lang="en-US" dirty="0" smtClean="0"/>
              <a:t>Manual removal of placenta, caesarian section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times, fetal cells found in maternal blood without any predisposing factor</a:t>
            </a:r>
          </a:p>
          <a:p>
            <a:r>
              <a:rPr lang="en-US" dirty="0" smtClean="0"/>
              <a:t>Incidence increases with rise in gestational age: 6.7%, 15.9%, 28.9% for 1</a:t>
            </a:r>
            <a:r>
              <a:rPr lang="en-US" baseline="30000" dirty="0" smtClean="0"/>
              <a:t>st</a:t>
            </a:r>
            <a:r>
              <a:rPr lang="en-US" dirty="0" smtClean="0"/>
              <a:t> – 3</a:t>
            </a:r>
            <a:r>
              <a:rPr lang="en-US" baseline="30000" dirty="0" smtClean="0"/>
              <a:t>rd</a:t>
            </a:r>
            <a:r>
              <a:rPr lang="en-US" dirty="0" smtClean="0"/>
              <a:t> trimester</a:t>
            </a:r>
          </a:p>
          <a:p>
            <a:r>
              <a:rPr lang="en-US" dirty="0" smtClean="0"/>
              <a:t>Study at KNH – 15.4%, 29.5%, and 38% for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, 3</a:t>
            </a:r>
            <a:r>
              <a:rPr lang="en-US" baseline="30000" dirty="0" smtClean="0"/>
              <a:t>rd</a:t>
            </a:r>
            <a:r>
              <a:rPr lang="en-US" dirty="0" smtClean="0"/>
              <a:t> trimesters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of </a:t>
            </a:r>
            <a:r>
              <a:rPr lang="en-US" dirty="0" err="1" smtClean="0"/>
              <a:t>isoimmunization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 = 16% - 2% during index pregnancy, 7% within 6/12 of delivery, 7% during subsequent pregnancy</a:t>
            </a:r>
          </a:p>
          <a:p>
            <a:r>
              <a:rPr lang="en-US" dirty="0" smtClean="0"/>
              <a:t>The low incidence due to:</a:t>
            </a:r>
          </a:p>
          <a:p>
            <a:pPr lvl="1"/>
            <a:r>
              <a:rPr lang="en-US" dirty="0" smtClean="0"/>
              <a:t>ABO incompatibility</a:t>
            </a:r>
          </a:p>
          <a:p>
            <a:pPr lvl="1"/>
            <a:r>
              <a:rPr lang="en-US" dirty="0" smtClean="0"/>
              <a:t>Non-responders</a:t>
            </a:r>
          </a:p>
          <a:p>
            <a:pPr lvl="1"/>
            <a:r>
              <a:rPr lang="en-US" dirty="0" smtClean="0"/>
              <a:t>Dose </a:t>
            </a:r>
            <a:r>
              <a:rPr lang="en-US" dirty="0" err="1" smtClean="0"/>
              <a:t>innoculated</a:t>
            </a:r>
            <a:endParaRPr lang="en-US" dirty="0" smtClean="0"/>
          </a:p>
          <a:p>
            <a:r>
              <a:rPr lang="en-US" dirty="0" smtClean="0"/>
              <a:t>Prophylactic anti-D at 28-32 weeks reduces the risk during pregnancy from 2% to 0.07%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Erythropoietic</a:t>
            </a:r>
            <a:r>
              <a:rPr lang="en-US" dirty="0" smtClean="0"/>
              <a:t> tissue undergoes hyperplasia – liver, </a:t>
            </a:r>
            <a:r>
              <a:rPr lang="en-US" dirty="0" err="1" smtClean="0"/>
              <a:t>splenic</a:t>
            </a:r>
            <a:r>
              <a:rPr lang="en-US" dirty="0" smtClean="0"/>
              <a:t> enlargement, BM hyperplasia</a:t>
            </a:r>
          </a:p>
          <a:p>
            <a:r>
              <a:rPr lang="en-US" dirty="0" smtClean="0"/>
              <a:t>Anemia – hyperplasia fails to keep up with destruction of RBC’s</a:t>
            </a:r>
          </a:p>
          <a:p>
            <a:r>
              <a:rPr lang="en-US" dirty="0" smtClean="0"/>
              <a:t>CCF – edema, pleural, pericardial, peritoneal effusions</a:t>
            </a:r>
          </a:p>
          <a:p>
            <a:r>
              <a:rPr lang="en-US" dirty="0" smtClean="0"/>
              <a:t>IUFD if anemia/CCF severe – usually after 28wks</a:t>
            </a:r>
          </a:p>
          <a:p>
            <a:r>
              <a:rPr lang="en-US" dirty="0" smtClean="0"/>
              <a:t>Infant may be born alive with pallor, </a:t>
            </a:r>
            <a:r>
              <a:rPr lang="en-US" dirty="0" err="1" smtClean="0"/>
              <a:t>hepatosplenomegally</a:t>
            </a:r>
            <a:r>
              <a:rPr lang="en-US" dirty="0" smtClean="0"/>
              <a:t>, progressive jaundice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385</TotalTime>
  <Words>673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RHESUS ISOIMMUNIZATION</vt:lpstr>
      <vt:lpstr>Outline </vt:lpstr>
      <vt:lpstr>Definition </vt:lpstr>
      <vt:lpstr>History </vt:lpstr>
      <vt:lpstr>Incidence </vt:lpstr>
      <vt:lpstr>Pathogenesis </vt:lpstr>
      <vt:lpstr>Pathogenesis contd.</vt:lpstr>
      <vt:lpstr>Risk of isoimmunization</vt:lpstr>
      <vt:lpstr>Clinical features</vt:lpstr>
      <vt:lpstr>Severity of disease </vt:lpstr>
      <vt:lpstr>Antenatal management</vt:lpstr>
      <vt:lpstr>Antenatal management contd.</vt:lpstr>
      <vt:lpstr>Intra-partum management</vt:lpstr>
      <vt:lpstr>Prevention of isoimmunization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RHESUS ISOIMMUNIZATION</dc:title>
  <dc:creator>compaq</dc:creator>
  <cp:lastModifiedBy>lenovo</cp:lastModifiedBy>
  <cp:revision>30</cp:revision>
  <dcterms:created xsi:type="dcterms:W3CDTF">2011-03-31T03:27:52Z</dcterms:created>
  <dcterms:modified xsi:type="dcterms:W3CDTF">2021-07-08T18:06:44Z</dcterms:modified>
</cp:coreProperties>
</file>