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5" autoAdjust="0"/>
    <p:restoredTop sz="94660"/>
  </p:normalViewPr>
  <p:slideViewPr>
    <p:cSldViewPr snapToGrid="0">
      <p:cViewPr varScale="1">
        <p:scale>
          <a:sx n="93" d="100"/>
          <a:sy n="93" d="100"/>
        </p:scale>
        <p:origin x="114" y="4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10/17/2021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t>RHEUMATIC FEVER AND RHEUMATIC HEART </a:t>
            </a:r>
            <a:r>
              <a:rPr lang="en-GB" b="1" dirty="0" smtClean="0"/>
              <a:t>DISEASE</a:t>
            </a:r>
            <a:br>
              <a:rPr lang="en-GB" b="1" dirty="0" smtClean="0"/>
            </a:br>
            <a:r>
              <a:rPr lang="en-GB" sz="1600" b="1" dirty="0" smtClean="0"/>
              <a:t>KMTC HOMABAY DCM 2021</a:t>
            </a:r>
            <a:endParaRPr lang="en-GB" sz="1600" dirty="0"/>
          </a:p>
        </p:txBody>
      </p:sp>
      <p:sp>
        <p:nvSpPr>
          <p:cNvPr id="3" name="Subtitle 2"/>
          <p:cNvSpPr>
            <a:spLocks noGrp="1"/>
          </p:cNvSpPr>
          <p:nvPr>
            <p:ph type="subTitle" idx="1"/>
          </p:nvPr>
        </p:nvSpPr>
        <p:spPr/>
        <p:txBody>
          <a:bodyPr/>
          <a:lstStyle/>
          <a:p>
            <a:r>
              <a:rPr lang="en-GB" dirty="0" err="1" smtClean="0"/>
              <a:t>Mr.</a:t>
            </a:r>
            <a:r>
              <a:rPr lang="en-GB" dirty="0" smtClean="0"/>
              <a:t> L.O</a:t>
            </a:r>
            <a:endParaRPr lang="en-GB" dirty="0"/>
          </a:p>
        </p:txBody>
      </p:sp>
    </p:spTree>
    <p:extLst>
      <p:ext uri="{BB962C8B-B14F-4D97-AF65-F5344CB8AC3E}">
        <p14:creationId xmlns:p14="http://schemas.microsoft.com/office/powerpoint/2010/main" val="2795643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solidFill>
                  <a:srgbClr val="FF0000"/>
                </a:solidFill>
              </a:rPr>
              <a:t>Clinical Features</a:t>
            </a:r>
            <a:r>
              <a:rPr lang="en-GB" dirty="0"/>
              <a:t>.</a:t>
            </a:r>
            <a:r>
              <a:rPr lang="en-GB" b="1" dirty="0"/>
              <a:t> </a:t>
            </a:r>
          </a:p>
          <a:p>
            <a:r>
              <a:rPr lang="en-GB" b="1" i="1" dirty="0"/>
              <a:t>RF is characterized by a constellation of findings that includes as major manifestations</a:t>
            </a:r>
            <a:r>
              <a:rPr lang="en-GB" b="1" i="1" dirty="0" smtClean="0"/>
              <a:t>:</a:t>
            </a:r>
          </a:p>
          <a:p>
            <a:r>
              <a:rPr lang="en-GB" b="1" i="1" dirty="0" smtClean="0"/>
              <a:t> </a:t>
            </a:r>
            <a:r>
              <a:rPr lang="en-GB" b="1" i="1" dirty="0">
                <a:solidFill>
                  <a:srgbClr val="FF0000"/>
                </a:solidFill>
              </a:rPr>
              <a:t>(1) </a:t>
            </a:r>
            <a:r>
              <a:rPr lang="en-GB" b="1" i="1" dirty="0"/>
              <a:t>migratory polyarthritis of the large </a:t>
            </a:r>
            <a:r>
              <a:rPr lang="en-GB" b="1" i="1" dirty="0" smtClean="0"/>
              <a:t>joints</a:t>
            </a:r>
          </a:p>
          <a:p>
            <a:r>
              <a:rPr lang="en-GB" b="1" i="1" dirty="0" smtClean="0">
                <a:solidFill>
                  <a:srgbClr val="FF0000"/>
                </a:solidFill>
              </a:rPr>
              <a:t> </a:t>
            </a:r>
            <a:r>
              <a:rPr lang="en-GB" b="1" i="1" dirty="0">
                <a:solidFill>
                  <a:srgbClr val="FF0000"/>
                </a:solidFill>
              </a:rPr>
              <a:t>(2) </a:t>
            </a:r>
            <a:r>
              <a:rPr lang="en-GB" b="1" i="1" dirty="0" err="1" smtClean="0"/>
              <a:t>pancarditis</a:t>
            </a:r>
            <a:r>
              <a:rPr lang="en-GB" b="1" i="1" dirty="0" smtClean="0"/>
              <a:t> </a:t>
            </a:r>
          </a:p>
          <a:p>
            <a:r>
              <a:rPr lang="en-GB" b="1" i="1" dirty="0" smtClean="0">
                <a:solidFill>
                  <a:srgbClr val="FF0000"/>
                </a:solidFill>
              </a:rPr>
              <a:t>(</a:t>
            </a:r>
            <a:r>
              <a:rPr lang="en-GB" b="1" i="1" dirty="0">
                <a:solidFill>
                  <a:srgbClr val="FF0000"/>
                </a:solidFill>
              </a:rPr>
              <a:t>3) </a:t>
            </a:r>
            <a:r>
              <a:rPr lang="en-GB" b="1" i="1" dirty="0"/>
              <a:t>subcutaneous </a:t>
            </a:r>
            <a:r>
              <a:rPr lang="en-GB" b="1" i="1" dirty="0" smtClean="0"/>
              <a:t>nodules </a:t>
            </a:r>
          </a:p>
          <a:p>
            <a:r>
              <a:rPr lang="en-GB" b="1" i="1" dirty="0" smtClean="0">
                <a:solidFill>
                  <a:srgbClr val="FF0000"/>
                </a:solidFill>
              </a:rPr>
              <a:t>(</a:t>
            </a:r>
            <a:r>
              <a:rPr lang="en-GB" b="1" i="1" dirty="0">
                <a:solidFill>
                  <a:srgbClr val="FF0000"/>
                </a:solidFill>
              </a:rPr>
              <a:t>4) </a:t>
            </a:r>
            <a:r>
              <a:rPr lang="en-GB" b="1" i="1" dirty="0"/>
              <a:t>erythema </a:t>
            </a:r>
            <a:r>
              <a:rPr lang="en-GB" b="1" i="1" dirty="0" err="1"/>
              <a:t>marginatum</a:t>
            </a:r>
            <a:r>
              <a:rPr lang="en-GB" b="1" i="1" dirty="0"/>
              <a:t> of the </a:t>
            </a:r>
            <a:r>
              <a:rPr lang="en-GB" b="1" i="1" dirty="0" smtClean="0"/>
              <a:t>skin and </a:t>
            </a:r>
          </a:p>
          <a:p>
            <a:r>
              <a:rPr lang="en-GB" b="1" i="1" dirty="0" smtClean="0">
                <a:solidFill>
                  <a:srgbClr val="FF0000"/>
                </a:solidFill>
              </a:rPr>
              <a:t>(</a:t>
            </a:r>
            <a:r>
              <a:rPr lang="en-GB" b="1" i="1" dirty="0">
                <a:solidFill>
                  <a:srgbClr val="FF0000"/>
                </a:solidFill>
              </a:rPr>
              <a:t>5) </a:t>
            </a:r>
            <a:r>
              <a:rPr lang="en-GB" b="1" i="1" dirty="0"/>
              <a:t>Sydenham chorea, a neurologic disorder with involuntary rapid, purposeless </a:t>
            </a:r>
            <a:r>
              <a:rPr lang="en-GB" b="1" i="1" dirty="0" smtClean="0"/>
              <a:t>movements</a:t>
            </a:r>
            <a:r>
              <a:rPr lang="en-GB" b="1" dirty="0" smtClean="0"/>
              <a:t>.</a:t>
            </a:r>
            <a:endParaRPr lang="en-GB" b="1" dirty="0"/>
          </a:p>
        </p:txBody>
      </p:sp>
    </p:spTree>
    <p:extLst>
      <p:ext uri="{BB962C8B-B14F-4D97-AF65-F5344CB8AC3E}">
        <p14:creationId xmlns:p14="http://schemas.microsoft.com/office/powerpoint/2010/main" val="2790852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p:txBody>
          <a:bodyPr/>
          <a:lstStyle/>
          <a:p>
            <a:r>
              <a:rPr lang="en-GB" b="1" dirty="0"/>
              <a:t> The diagnosis is established by the so-called Jones criteria: evidence of a preceding group A streptococcal infection, with the presence of two of the major manifestations listed above or one major and two minor manifestations (nonspecific signs and symptoms that include fever, arthralgia, or elevated blood levels of acute-phase </a:t>
            </a:r>
            <a:r>
              <a:rPr lang="en-GB" b="1" dirty="0" smtClean="0"/>
              <a:t>reactants.</a:t>
            </a:r>
            <a:endParaRPr lang="en-GB" dirty="0"/>
          </a:p>
        </p:txBody>
      </p:sp>
    </p:spTree>
    <p:extLst>
      <p:ext uri="{BB962C8B-B14F-4D97-AF65-F5344CB8AC3E}">
        <p14:creationId xmlns:p14="http://schemas.microsoft.com/office/powerpoint/2010/main" val="456748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p:txBody>
          <a:bodyPr>
            <a:normAutofit/>
          </a:bodyPr>
          <a:lstStyle/>
          <a:p>
            <a:r>
              <a:rPr lang="en-GB" b="1" i="1" dirty="0"/>
              <a:t>Acute RF</a:t>
            </a:r>
            <a:r>
              <a:rPr lang="en-GB" b="1" dirty="0"/>
              <a:t> typically appears 10 days to 6 weeks after an episode of pharyngitis caused by group A streptococci in about 3% of infected patients</a:t>
            </a:r>
            <a:r>
              <a:rPr lang="en-GB" b="1" dirty="0" smtClean="0"/>
              <a:t>.</a:t>
            </a:r>
          </a:p>
          <a:p>
            <a:r>
              <a:rPr lang="en-GB" b="1" dirty="0" smtClean="0"/>
              <a:t> </a:t>
            </a:r>
            <a:r>
              <a:rPr lang="en-GB" b="1" dirty="0"/>
              <a:t>It occurs most often in children between ages 5 and 15, but first attacks can occur in middle to later life</a:t>
            </a:r>
            <a:r>
              <a:rPr lang="en-GB" b="1" dirty="0" smtClean="0"/>
              <a:t>.</a:t>
            </a:r>
          </a:p>
          <a:p>
            <a:r>
              <a:rPr lang="en-GB" b="1" dirty="0" smtClean="0"/>
              <a:t> </a:t>
            </a:r>
            <a:r>
              <a:rPr lang="en-GB" b="1" dirty="0"/>
              <a:t>Although pharyngeal cultures for streptococci are negative by the time the illness begins, antibodies to one or more streptococcal enzymes, such as </a:t>
            </a:r>
            <a:r>
              <a:rPr lang="en-GB" b="1" dirty="0" err="1"/>
              <a:t>streptolysin</a:t>
            </a:r>
            <a:r>
              <a:rPr lang="en-GB" b="1" dirty="0"/>
              <a:t> O and </a:t>
            </a:r>
            <a:r>
              <a:rPr lang="en-GB" b="1" dirty="0" err="1"/>
              <a:t>DNase</a:t>
            </a:r>
            <a:r>
              <a:rPr lang="en-GB" b="1" dirty="0"/>
              <a:t> B, can be detected in the sera of most patients with RF</a:t>
            </a:r>
            <a:r>
              <a:rPr lang="en-GB" b="1" dirty="0" smtClean="0"/>
              <a:t>.</a:t>
            </a:r>
          </a:p>
          <a:p>
            <a:r>
              <a:rPr lang="en-GB" b="1" dirty="0" smtClean="0"/>
              <a:t> </a:t>
            </a:r>
            <a:r>
              <a:rPr lang="en-GB" b="1" dirty="0"/>
              <a:t>The predominant clinical manifestations are </a:t>
            </a:r>
            <a:r>
              <a:rPr lang="en-GB" b="1" dirty="0" err="1"/>
              <a:t>carditis</a:t>
            </a:r>
            <a:r>
              <a:rPr lang="en-GB" b="1" dirty="0"/>
              <a:t> and arthritis, the latter more common in adults than in children</a:t>
            </a:r>
            <a:r>
              <a:rPr lang="en-GB" b="1" dirty="0" smtClean="0"/>
              <a:t>.</a:t>
            </a:r>
          </a:p>
        </p:txBody>
      </p:sp>
    </p:spTree>
    <p:extLst>
      <p:ext uri="{BB962C8B-B14F-4D97-AF65-F5344CB8AC3E}">
        <p14:creationId xmlns:p14="http://schemas.microsoft.com/office/powerpoint/2010/main" val="3661538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p:txBody>
          <a:bodyPr/>
          <a:lstStyle/>
          <a:p>
            <a:r>
              <a:rPr lang="en-GB" b="1" dirty="0"/>
              <a:t> Clinical features related to </a:t>
            </a:r>
            <a:r>
              <a:rPr lang="en-GB" b="1" i="1" dirty="0"/>
              <a:t>acute </a:t>
            </a:r>
            <a:r>
              <a:rPr lang="en-GB" b="1" i="1" dirty="0" err="1"/>
              <a:t>carditis</a:t>
            </a:r>
            <a:r>
              <a:rPr lang="en-GB" b="1" dirty="0"/>
              <a:t> include pericardial friction rubs, weak heart sounds, tachycardia, and arrhythmias. </a:t>
            </a:r>
          </a:p>
          <a:p>
            <a:r>
              <a:rPr lang="en-GB" b="1" dirty="0"/>
              <a:t>Myocarditis may cause cardiac dilation that can evolve to functional mitral valve insufficiency or even heart failure.</a:t>
            </a:r>
          </a:p>
          <a:p>
            <a:r>
              <a:rPr lang="en-GB" b="1" dirty="0"/>
              <a:t> Approximately 1% of patients die from fulminant RF.</a:t>
            </a:r>
          </a:p>
          <a:p>
            <a:r>
              <a:rPr lang="en-GB" b="1" dirty="0"/>
              <a:t> </a:t>
            </a:r>
            <a:r>
              <a:rPr lang="en-GB" b="1" i="1" dirty="0"/>
              <a:t>Arthritis</a:t>
            </a:r>
            <a:r>
              <a:rPr lang="en-GB" b="1" dirty="0"/>
              <a:t> typically begins with migratory polyarthritis (accompanied by fever) in which one large joint after another becomes painful and swollen for a period of days and then subsides spontaneously, leaving no residual disability</a:t>
            </a:r>
            <a:endParaRPr lang="en-GB" dirty="0"/>
          </a:p>
          <a:p>
            <a:endParaRPr lang="en-GB" dirty="0"/>
          </a:p>
        </p:txBody>
      </p:sp>
    </p:spTree>
    <p:extLst>
      <p:ext uri="{BB962C8B-B14F-4D97-AF65-F5344CB8AC3E}">
        <p14:creationId xmlns:p14="http://schemas.microsoft.com/office/powerpoint/2010/main" val="3650847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p:txBody>
          <a:bodyPr>
            <a:normAutofit/>
          </a:bodyPr>
          <a:lstStyle/>
          <a:p>
            <a:r>
              <a:rPr lang="en-GB" b="1" i="1" dirty="0"/>
              <a:t>After an initial attack there is increased vulnerability to reactivation of the disease with subsequent pharyngeal infections, and the same manifestations are likely to appear with each recurrent attack</a:t>
            </a:r>
            <a:r>
              <a:rPr lang="en-GB" b="1" dirty="0" smtClean="0"/>
              <a:t>.</a:t>
            </a:r>
          </a:p>
          <a:p>
            <a:r>
              <a:rPr lang="en-GB" b="1" dirty="0" smtClean="0"/>
              <a:t> </a:t>
            </a:r>
            <a:r>
              <a:rPr lang="en-GB" b="1" dirty="0"/>
              <a:t>Damage to the valves is cumulative</a:t>
            </a:r>
            <a:r>
              <a:rPr lang="en-GB" b="1" dirty="0" smtClean="0"/>
              <a:t>.</a:t>
            </a:r>
          </a:p>
          <a:p>
            <a:r>
              <a:rPr lang="en-GB" b="1" dirty="0" smtClean="0"/>
              <a:t> </a:t>
            </a:r>
            <a:r>
              <a:rPr lang="en-GB" b="1" dirty="0"/>
              <a:t>Turbulence induced by ongoing </a:t>
            </a:r>
            <a:r>
              <a:rPr lang="en-GB" b="1" dirty="0" err="1"/>
              <a:t>valvular</a:t>
            </a:r>
            <a:r>
              <a:rPr lang="en-GB" b="1" dirty="0"/>
              <a:t> deformities begets additional fibrosis. Clinical manifestations appear years or even decades after the initial episode of RF and depend on which cardiac valves are involved</a:t>
            </a:r>
            <a:r>
              <a:rPr lang="en-GB" b="1" dirty="0" smtClean="0"/>
              <a:t>.</a:t>
            </a:r>
          </a:p>
        </p:txBody>
      </p:sp>
    </p:spTree>
    <p:extLst>
      <p:ext uri="{BB962C8B-B14F-4D97-AF65-F5344CB8AC3E}">
        <p14:creationId xmlns:p14="http://schemas.microsoft.com/office/powerpoint/2010/main" val="2063544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p:txBody>
          <a:bodyPr/>
          <a:lstStyle/>
          <a:p>
            <a:r>
              <a:rPr lang="en-GB" b="1" dirty="0"/>
              <a:t> In addition to various cardiac murmurs, cardiac hypertrophy and dilation, and heart failure, individuals with chronic RHD may suffer from arrhythmias (particularly atrial fibrillation in the setting of mitral stenosis), thromboembolic complications, and infective endocarditis (see below).</a:t>
            </a:r>
          </a:p>
          <a:p>
            <a:r>
              <a:rPr lang="en-GB" b="1" dirty="0"/>
              <a:t> The long-term prognosis is highly variable. </a:t>
            </a:r>
          </a:p>
          <a:p>
            <a:r>
              <a:rPr lang="en-GB" b="1" dirty="0"/>
              <a:t>Surgical repair or prosthetic replacement of diseased valves has greatly improved the outlook for persons with RHD.</a:t>
            </a:r>
          </a:p>
          <a:p>
            <a:endParaRPr lang="en-GB" dirty="0"/>
          </a:p>
          <a:p>
            <a:endParaRPr lang="en-GB" dirty="0"/>
          </a:p>
        </p:txBody>
      </p:sp>
    </p:spTree>
    <p:extLst>
      <p:ext uri="{BB962C8B-B14F-4D97-AF65-F5344CB8AC3E}">
        <p14:creationId xmlns:p14="http://schemas.microsoft.com/office/powerpoint/2010/main" val="1779355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endParaRPr lang="en-GB" dirty="0"/>
          </a:p>
          <a:p>
            <a:endParaRPr lang="en-GB" dirty="0" smtClean="0"/>
          </a:p>
          <a:p>
            <a:pPr marL="0" indent="0">
              <a:buNone/>
            </a:pPr>
            <a:r>
              <a:rPr lang="en-GB" dirty="0">
                <a:solidFill>
                  <a:srgbClr val="FF0000"/>
                </a:solidFill>
              </a:rPr>
              <a:t> </a:t>
            </a:r>
            <a:r>
              <a:rPr lang="en-GB" dirty="0" smtClean="0">
                <a:solidFill>
                  <a:srgbClr val="FF0000"/>
                </a:solidFill>
              </a:rPr>
              <a:t>                                                     End </a:t>
            </a:r>
          </a:p>
          <a:p>
            <a:pPr marL="0" indent="0">
              <a:buNone/>
            </a:pPr>
            <a:r>
              <a:rPr lang="en-GB" dirty="0" smtClean="0">
                <a:solidFill>
                  <a:srgbClr val="FF0000"/>
                </a:solidFill>
              </a:rPr>
              <a:t>                                                   Thank you</a:t>
            </a:r>
            <a:endParaRPr lang="en-GB" dirty="0">
              <a:solidFill>
                <a:srgbClr val="FF0000"/>
              </a:solidFill>
            </a:endParaRPr>
          </a:p>
        </p:txBody>
      </p:sp>
    </p:spTree>
    <p:extLst>
      <p:ext uri="{BB962C8B-B14F-4D97-AF65-F5344CB8AC3E}">
        <p14:creationId xmlns:p14="http://schemas.microsoft.com/office/powerpoint/2010/main" val="4141443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b="1" dirty="0">
                <a:solidFill>
                  <a:srgbClr val="FF0000"/>
                </a:solidFill>
              </a:rPr>
              <a:t>Rheumatic fever </a:t>
            </a:r>
            <a:r>
              <a:rPr lang="en-GB" b="1" dirty="0"/>
              <a:t>(RF) is an acute, immunologically mediated, multisystem inflammatory disease that occurs a few weeks after an episode of group A streptococcal pharyngitis</a:t>
            </a:r>
            <a:r>
              <a:rPr lang="en-GB" b="1" dirty="0" smtClean="0"/>
              <a:t>.</a:t>
            </a:r>
            <a:endParaRPr lang="en-GB" b="1" baseline="30000" dirty="0"/>
          </a:p>
          <a:p>
            <a:r>
              <a:rPr lang="en-GB" b="1" dirty="0" smtClean="0"/>
              <a:t> </a:t>
            </a:r>
            <a:r>
              <a:rPr lang="en-GB" b="1" dirty="0">
                <a:solidFill>
                  <a:srgbClr val="FF0000"/>
                </a:solidFill>
              </a:rPr>
              <a:t>Acute rheumatic </a:t>
            </a:r>
            <a:r>
              <a:rPr lang="en-GB" b="1" dirty="0" err="1">
                <a:solidFill>
                  <a:srgbClr val="FF0000"/>
                </a:solidFill>
              </a:rPr>
              <a:t>carditis</a:t>
            </a:r>
            <a:r>
              <a:rPr lang="en-GB" b="1" dirty="0">
                <a:solidFill>
                  <a:srgbClr val="FF0000"/>
                </a:solidFill>
              </a:rPr>
              <a:t> </a:t>
            </a:r>
            <a:r>
              <a:rPr lang="en-GB" b="1" dirty="0"/>
              <a:t>is a frequent manifestation during the active phase of RF and may progress over time to chronic rheumatic heart disease (RHD), of which </a:t>
            </a:r>
            <a:r>
              <a:rPr lang="en-GB" b="1" dirty="0" err="1"/>
              <a:t>valvular</a:t>
            </a:r>
            <a:r>
              <a:rPr lang="en-GB" b="1" dirty="0"/>
              <a:t> abnormalities are key manifestations.</a:t>
            </a:r>
          </a:p>
          <a:p>
            <a:r>
              <a:rPr lang="en-GB" b="1" dirty="0">
                <a:solidFill>
                  <a:srgbClr val="FF0000"/>
                </a:solidFill>
              </a:rPr>
              <a:t>RHD</a:t>
            </a:r>
            <a:r>
              <a:rPr lang="en-GB" b="1" dirty="0"/>
              <a:t> is characterized principally by deforming fibrotic </a:t>
            </a:r>
            <a:r>
              <a:rPr lang="en-GB" b="1" dirty="0" err="1"/>
              <a:t>valvular</a:t>
            </a:r>
            <a:r>
              <a:rPr lang="en-GB" b="1" dirty="0"/>
              <a:t> disease, particularly mitral stenosis, of which it is virtually the only cause. </a:t>
            </a:r>
            <a:endParaRPr lang="en-GB" b="1" dirty="0" smtClean="0"/>
          </a:p>
          <a:p>
            <a:pPr marL="0" indent="0">
              <a:buNone/>
            </a:pPr>
            <a:endParaRPr lang="en-GB" dirty="0"/>
          </a:p>
        </p:txBody>
      </p:sp>
    </p:spTree>
    <p:extLst>
      <p:ext uri="{BB962C8B-B14F-4D97-AF65-F5344CB8AC3E}">
        <p14:creationId xmlns:p14="http://schemas.microsoft.com/office/powerpoint/2010/main" val="427639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a:t>The incidence and mortality rate of RF and RHD have declined remarkably in many parts of the world over the past century, as a result of improved socioeconomic conditions and rapid diagnosis and treatment of streptococcal pharyngitis.</a:t>
            </a:r>
          </a:p>
          <a:p>
            <a:r>
              <a:rPr lang="en-GB" b="1" dirty="0"/>
              <a:t>In developing countries, and in many crowded, economically depressed urban areas in the Western world, RHD remains an important public health problem, affecting an estimated 15 million people. </a:t>
            </a:r>
          </a:p>
          <a:p>
            <a:r>
              <a:rPr lang="en-GB" b="1" dirty="0"/>
              <a:t>Rheumatic fever only rarely follows infections by streptococci at other sites, such as the skin</a:t>
            </a:r>
            <a:r>
              <a:rPr lang="en-GB" b="1" dirty="0" smtClean="0"/>
              <a:t>.</a:t>
            </a:r>
            <a:endParaRPr lang="en-GB" b="1" dirty="0"/>
          </a:p>
        </p:txBody>
      </p:sp>
    </p:spTree>
    <p:extLst>
      <p:ext uri="{BB962C8B-B14F-4D97-AF65-F5344CB8AC3E}">
        <p14:creationId xmlns:p14="http://schemas.microsoft.com/office/powerpoint/2010/main" val="2835099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smtClean="0">
                <a:solidFill>
                  <a:srgbClr val="FF0000"/>
                </a:solidFill>
              </a:rPr>
              <a:t>Morphology</a:t>
            </a:r>
            <a:endParaRPr lang="en-GB" b="1" dirty="0" smtClean="0"/>
          </a:p>
          <a:p>
            <a:r>
              <a:rPr lang="en-GB" b="1" dirty="0" smtClean="0"/>
              <a:t> </a:t>
            </a:r>
            <a:r>
              <a:rPr lang="en-GB" b="1" dirty="0"/>
              <a:t>During acute RF, focal inflammatory lesions are found in various tissues. Distinctive lesions occur in the heart, called </a:t>
            </a:r>
            <a:r>
              <a:rPr lang="en-GB" b="1" dirty="0" err="1"/>
              <a:t>Aschoff</a:t>
            </a:r>
            <a:r>
              <a:rPr lang="en-GB" b="1" dirty="0"/>
              <a:t> bodies, which consist of foci of lymphocytes (primarily T cells), occasional plasma cells, and plump activated macrophages called </a:t>
            </a:r>
            <a:r>
              <a:rPr lang="en-GB" b="1" dirty="0" err="1"/>
              <a:t>Anitschkow</a:t>
            </a:r>
            <a:r>
              <a:rPr lang="en-GB" b="1" dirty="0"/>
              <a:t> cells (pathognomonic for RF). </a:t>
            </a:r>
            <a:endParaRPr lang="en-GB" b="1" dirty="0" smtClean="0"/>
          </a:p>
          <a:p>
            <a:r>
              <a:rPr lang="en-GB" b="1" dirty="0" smtClean="0"/>
              <a:t>These </a:t>
            </a:r>
            <a:r>
              <a:rPr lang="en-GB" b="1" dirty="0"/>
              <a:t>macrophages have abundant cytoplasm and central round-</a:t>
            </a:r>
            <a:r>
              <a:rPr lang="en-GB" b="1" dirty="0" err="1"/>
              <a:t>toovoid</a:t>
            </a:r>
            <a:r>
              <a:rPr lang="en-GB" b="1" dirty="0"/>
              <a:t> nuclei in which the chromatin is disposed in a central, slender, wavy ribbon (hence the designation “caterpillar cells”), and may become multinucleated.</a:t>
            </a:r>
          </a:p>
          <a:p>
            <a:r>
              <a:rPr lang="en-GB" b="1" dirty="0"/>
              <a:t>During acute RF, diffuse inflammation and </a:t>
            </a:r>
            <a:r>
              <a:rPr lang="en-GB" b="1" dirty="0" err="1"/>
              <a:t>Aschoff</a:t>
            </a:r>
            <a:r>
              <a:rPr lang="en-GB" b="1" dirty="0"/>
              <a:t> bodies may be found in any of the three layers of the heart, causing pericarditis, myocarditis, or endocarditis (</a:t>
            </a:r>
            <a:r>
              <a:rPr lang="en-GB" b="1" dirty="0" err="1"/>
              <a:t>pancarditis</a:t>
            </a:r>
            <a:r>
              <a:rPr lang="en-GB" b="1" dirty="0"/>
              <a:t>).</a:t>
            </a:r>
          </a:p>
          <a:p>
            <a:endParaRPr lang="en-GB" dirty="0"/>
          </a:p>
        </p:txBody>
      </p:sp>
    </p:spTree>
    <p:extLst>
      <p:ext uri="{BB962C8B-B14F-4D97-AF65-F5344CB8AC3E}">
        <p14:creationId xmlns:p14="http://schemas.microsoft.com/office/powerpoint/2010/main" val="1894818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a:t>Inflammation of the endocardium and the left-sided valves typically results in </a:t>
            </a:r>
            <a:r>
              <a:rPr lang="en-GB" b="1" dirty="0" err="1"/>
              <a:t>fibrinoid</a:t>
            </a:r>
            <a:r>
              <a:rPr lang="en-GB" b="1" dirty="0"/>
              <a:t> necrosis within the cusps or along the </a:t>
            </a:r>
            <a:r>
              <a:rPr lang="en-GB" b="1" dirty="0" err="1"/>
              <a:t>tendinous</a:t>
            </a:r>
            <a:r>
              <a:rPr lang="en-GB" b="1" dirty="0"/>
              <a:t> cords</a:t>
            </a:r>
            <a:r>
              <a:rPr lang="en-GB" b="1" dirty="0" smtClean="0"/>
              <a:t>.</a:t>
            </a:r>
          </a:p>
          <a:p>
            <a:r>
              <a:rPr lang="en-GB" b="1" dirty="0" smtClean="0"/>
              <a:t> </a:t>
            </a:r>
            <a:r>
              <a:rPr lang="en-GB" b="1" dirty="0"/>
              <a:t>Overlying these necrotic foci are small (1- to 2-mm) </a:t>
            </a:r>
            <a:r>
              <a:rPr lang="en-GB" b="1" dirty="0" err="1"/>
              <a:t>vegetations</a:t>
            </a:r>
            <a:r>
              <a:rPr lang="en-GB" b="1" dirty="0"/>
              <a:t>, called verrucae, along the lines of closure</a:t>
            </a:r>
            <a:r>
              <a:rPr lang="en-GB" b="1" dirty="0" smtClean="0"/>
              <a:t>.</a:t>
            </a:r>
          </a:p>
          <a:p>
            <a:r>
              <a:rPr lang="en-GB" b="1" dirty="0" smtClean="0"/>
              <a:t> </a:t>
            </a:r>
            <a:r>
              <a:rPr lang="en-GB" b="1" dirty="0"/>
              <a:t>These </a:t>
            </a:r>
            <a:r>
              <a:rPr lang="en-GB" b="1" dirty="0" err="1"/>
              <a:t>vegetations</a:t>
            </a:r>
            <a:r>
              <a:rPr lang="en-GB" b="1" dirty="0"/>
              <a:t> place RHD within a small group of disorders that are associated with vegetative valve disease, each with its own characteristic morphologic </a:t>
            </a:r>
            <a:r>
              <a:rPr lang="en-GB" b="1" dirty="0" smtClean="0"/>
              <a:t>features.</a:t>
            </a:r>
          </a:p>
          <a:p>
            <a:r>
              <a:rPr lang="en-GB" b="1" dirty="0" smtClean="0"/>
              <a:t> </a:t>
            </a:r>
            <a:r>
              <a:rPr lang="en-GB" b="1" dirty="0" err="1"/>
              <a:t>Subendocardial</a:t>
            </a:r>
            <a:r>
              <a:rPr lang="en-GB" b="1" dirty="0"/>
              <a:t> lesions, perhaps exacerbated by </a:t>
            </a:r>
            <a:r>
              <a:rPr lang="en-GB" b="1" dirty="0" err="1"/>
              <a:t>regurgitant</a:t>
            </a:r>
            <a:r>
              <a:rPr lang="en-GB" b="1" dirty="0"/>
              <a:t> jets, may induce irregular thickenings called </a:t>
            </a:r>
            <a:r>
              <a:rPr lang="en-GB" b="1" dirty="0" err="1"/>
              <a:t>MacCallum</a:t>
            </a:r>
            <a:r>
              <a:rPr lang="en-GB" b="1" dirty="0"/>
              <a:t> plaques, usually in the left atrium.</a:t>
            </a:r>
          </a:p>
          <a:p>
            <a:endParaRPr lang="en-GB" dirty="0"/>
          </a:p>
        </p:txBody>
      </p:sp>
    </p:spTree>
    <p:extLst>
      <p:ext uri="{BB962C8B-B14F-4D97-AF65-F5344CB8AC3E}">
        <p14:creationId xmlns:p14="http://schemas.microsoft.com/office/powerpoint/2010/main" val="3781799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b="1" dirty="0"/>
              <a:t>The cardinal anatomic changes of the mitral valve in chronic RHD are leaflet thickening, commissural fusion and shortening, and thickening and fusion of the </a:t>
            </a:r>
            <a:r>
              <a:rPr lang="en-GB" b="1" dirty="0" err="1"/>
              <a:t>tendinous</a:t>
            </a:r>
            <a:r>
              <a:rPr lang="en-GB" b="1" dirty="0"/>
              <a:t> </a:t>
            </a:r>
            <a:r>
              <a:rPr lang="en-GB" b="1" dirty="0" smtClean="0"/>
              <a:t>cords. </a:t>
            </a:r>
          </a:p>
          <a:p>
            <a:r>
              <a:rPr lang="en-GB" b="1" dirty="0" smtClean="0"/>
              <a:t>In </a:t>
            </a:r>
            <a:r>
              <a:rPr lang="en-GB" b="1" dirty="0"/>
              <a:t>chronic disease the mitral valve is virtually always involved</a:t>
            </a:r>
            <a:r>
              <a:rPr lang="en-GB" b="1" dirty="0" smtClean="0"/>
              <a:t>.</a:t>
            </a:r>
          </a:p>
          <a:p>
            <a:r>
              <a:rPr lang="en-GB" b="1" dirty="0" smtClean="0"/>
              <a:t> </a:t>
            </a:r>
            <a:r>
              <a:rPr lang="en-GB" b="1" dirty="0"/>
              <a:t>The mitral valve is affected alone in 65% to 70% of cases, and along with the aortic valve in another 25% of cases. </a:t>
            </a:r>
            <a:endParaRPr lang="en-GB" b="1" dirty="0" smtClean="0"/>
          </a:p>
          <a:p>
            <a:r>
              <a:rPr lang="en-GB" b="1" dirty="0" smtClean="0"/>
              <a:t>Tricuspid </a:t>
            </a:r>
            <a:r>
              <a:rPr lang="en-GB" b="1" dirty="0"/>
              <a:t>valve involvement is infrequent, and the pulmonary valve is only rarely affected. </a:t>
            </a:r>
            <a:endParaRPr lang="en-GB" b="1" dirty="0" smtClean="0"/>
          </a:p>
          <a:p>
            <a:pPr marL="0" indent="0">
              <a:buNone/>
            </a:pPr>
            <a:endParaRPr lang="en-GB" dirty="0"/>
          </a:p>
        </p:txBody>
      </p:sp>
    </p:spTree>
    <p:extLst>
      <p:ext uri="{BB962C8B-B14F-4D97-AF65-F5344CB8AC3E}">
        <p14:creationId xmlns:p14="http://schemas.microsoft.com/office/powerpoint/2010/main" val="1351071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b="1" dirty="0"/>
              <a:t>Because of the increase in calcific aortic stenosis (see earlier) and the reduced frequency of RHD, rheumatic aortic stenosis now accounts for less than 10% of cases of acquired aortic stenosis.</a:t>
            </a:r>
          </a:p>
          <a:p>
            <a:r>
              <a:rPr lang="en-GB" b="1" dirty="0"/>
              <a:t> Fibrous bridging across the </a:t>
            </a:r>
            <a:r>
              <a:rPr lang="en-GB" b="1" dirty="0" err="1"/>
              <a:t>valvular</a:t>
            </a:r>
            <a:r>
              <a:rPr lang="en-GB" b="1" dirty="0"/>
              <a:t> commissures and calcification create “fish mouth” or “buttonhole” </a:t>
            </a:r>
            <a:r>
              <a:rPr lang="en-GB" b="1" dirty="0" err="1"/>
              <a:t>stenoses</a:t>
            </a:r>
            <a:r>
              <a:rPr lang="en-GB" b="1" dirty="0"/>
              <a:t>.</a:t>
            </a:r>
          </a:p>
          <a:p>
            <a:r>
              <a:rPr lang="en-GB" b="1" dirty="0"/>
              <a:t> With tight mitral stenosis, the left atrium progressively dilates and may </a:t>
            </a:r>
            <a:r>
              <a:rPr lang="en-GB" b="1" dirty="0" err="1"/>
              <a:t>harbor</a:t>
            </a:r>
            <a:r>
              <a:rPr lang="en-GB" b="1" dirty="0"/>
              <a:t> mural thrombi in the appendage or along the wall, either of which can </a:t>
            </a:r>
            <a:r>
              <a:rPr lang="en-GB" b="1" dirty="0" err="1"/>
              <a:t>embolize</a:t>
            </a:r>
            <a:r>
              <a:rPr lang="en-GB" b="1" dirty="0"/>
              <a:t>.</a:t>
            </a:r>
          </a:p>
          <a:p>
            <a:r>
              <a:rPr lang="en-GB" b="1" dirty="0"/>
              <a:t> Long-standing congestive changes in the lungs may induce pulmonary vascular and parenchymal changes and in time lead to right ventricular hypertrophy.</a:t>
            </a:r>
          </a:p>
          <a:p>
            <a:pPr marL="0" indent="0">
              <a:buNone/>
            </a:pPr>
            <a:endParaRPr lang="en-GB" dirty="0"/>
          </a:p>
        </p:txBody>
      </p:sp>
    </p:spTree>
    <p:extLst>
      <p:ext uri="{BB962C8B-B14F-4D97-AF65-F5344CB8AC3E}">
        <p14:creationId xmlns:p14="http://schemas.microsoft.com/office/powerpoint/2010/main" val="1480382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a:t>The left ventricle is largely unaffected by isolated pure mitral stenosis.</a:t>
            </a:r>
          </a:p>
          <a:p>
            <a:r>
              <a:rPr lang="en-GB" b="1" dirty="0"/>
              <a:t> Microscopically, in the mitral leaflets there is organization of the acute inflammation and subsequent diffuse fibrosis and neovascularization that obliterate the originally layered and avascular leaflet architecture.</a:t>
            </a:r>
          </a:p>
          <a:p>
            <a:r>
              <a:rPr lang="en-GB" b="1" dirty="0"/>
              <a:t> </a:t>
            </a:r>
            <a:r>
              <a:rPr lang="en-GB" b="1" dirty="0" err="1"/>
              <a:t>Aschoff</a:t>
            </a:r>
            <a:r>
              <a:rPr lang="en-GB" b="1" dirty="0"/>
              <a:t> bodies are rarely seen in surgical specimens or autopsy tissue from patients with chronic RHD, as a result of the long times between the initial insult and the development of the chronic deformity</a:t>
            </a:r>
            <a:r>
              <a:rPr lang="en-GB" b="1" dirty="0" smtClean="0"/>
              <a:t>.</a:t>
            </a:r>
            <a:endParaRPr lang="en-GB" b="1" dirty="0"/>
          </a:p>
        </p:txBody>
      </p:sp>
    </p:spTree>
    <p:extLst>
      <p:ext uri="{BB962C8B-B14F-4D97-AF65-F5344CB8AC3E}">
        <p14:creationId xmlns:p14="http://schemas.microsoft.com/office/powerpoint/2010/main" val="778715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solidFill>
                  <a:srgbClr val="FF0000"/>
                </a:solidFill>
              </a:rPr>
              <a:t>Pathogenesis</a:t>
            </a:r>
          </a:p>
          <a:p>
            <a:r>
              <a:rPr lang="en-GB" b="1" i="1" dirty="0"/>
              <a:t>Acute rheumatic fever results from immune responses to group A streptococci</a:t>
            </a:r>
            <a:r>
              <a:rPr lang="en-GB" b="1" dirty="0"/>
              <a:t>, which happen to cross-react with host tissues. </a:t>
            </a:r>
            <a:endParaRPr lang="en-GB" b="1" dirty="0" smtClean="0"/>
          </a:p>
          <a:p>
            <a:r>
              <a:rPr lang="en-GB" b="1" dirty="0" smtClean="0"/>
              <a:t>Antibodies </a:t>
            </a:r>
            <a:r>
              <a:rPr lang="en-GB" b="1" dirty="0"/>
              <a:t>directed against the M proteins of streptococci have been shown to cross-react with self antigens in the heart. </a:t>
            </a:r>
            <a:endParaRPr lang="en-GB" b="1" dirty="0" smtClean="0"/>
          </a:p>
          <a:p>
            <a:r>
              <a:rPr lang="en-GB" b="1" dirty="0" smtClean="0"/>
              <a:t>In </a:t>
            </a:r>
            <a:r>
              <a:rPr lang="en-GB" b="1" dirty="0"/>
              <a:t>addition, CD4+ T cells specific for streptococcal peptides also react with self proteins in the heart, and produce cytokines that activate macrophages (such as those found in </a:t>
            </a:r>
            <a:r>
              <a:rPr lang="en-GB" b="1" dirty="0" err="1"/>
              <a:t>Aschoff</a:t>
            </a:r>
            <a:r>
              <a:rPr lang="en-GB" b="1" dirty="0"/>
              <a:t> bodies</a:t>
            </a:r>
            <a:r>
              <a:rPr lang="en-GB" b="1" dirty="0" smtClean="0"/>
              <a:t>).</a:t>
            </a:r>
          </a:p>
          <a:p>
            <a:r>
              <a:rPr lang="en-GB" b="1" dirty="0" smtClean="0"/>
              <a:t> </a:t>
            </a:r>
            <a:r>
              <a:rPr lang="en-GB" b="1" dirty="0"/>
              <a:t>Damage to heart tissue may thus be caused by a combination of antibody- and T cell–mediated </a:t>
            </a:r>
            <a:r>
              <a:rPr lang="en-GB" b="1" dirty="0" smtClean="0"/>
              <a:t>reactions.</a:t>
            </a:r>
            <a:endParaRPr lang="en-GB" b="1" dirty="0"/>
          </a:p>
          <a:p>
            <a:endParaRPr lang="en-GB" dirty="0">
              <a:solidFill>
                <a:srgbClr val="FF0000"/>
              </a:solidFill>
            </a:endParaRPr>
          </a:p>
        </p:txBody>
      </p:sp>
    </p:spTree>
    <p:extLst>
      <p:ext uri="{BB962C8B-B14F-4D97-AF65-F5344CB8AC3E}">
        <p14:creationId xmlns:p14="http://schemas.microsoft.com/office/powerpoint/2010/main" val="242444090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38</TotalTime>
  <Words>1248</Words>
  <Application>Microsoft Office PowerPoint</Application>
  <PresentationFormat>Widescreen</PresentationFormat>
  <Paragraphs>64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Wisp</vt:lpstr>
      <vt:lpstr>RHEUMATIC FEVER AND RHEUMATIC HEART DISEASE KMTC HOMABAY DCM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vt:lpstr>
      <vt:lpstr>Cont..</vt:lpstr>
      <vt:lpstr>Cont..</vt:lpstr>
      <vt:lpstr>Cont..</vt:lpstr>
      <vt:lpstr>Cont..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RHEUMATIC FEVER AND RHEUMATIC HEART DISEASE KMTC HOMABAY DCM 2021</dc:title>
  <dc:creator>Windows User</dc:creator>
  <cp:lastModifiedBy>Windows User</cp:lastModifiedBy>
  <cp:revision>5</cp:revision>
  <dcterms:created xsi:type="dcterms:W3CDTF">2021-10-17T21:00:15Z</dcterms:created>
  <dcterms:modified xsi:type="dcterms:W3CDTF">2021-10-17T21:38:42Z</dcterms:modified>
</cp:coreProperties>
</file>