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3"/>
  </p:notesMasterIdLst>
  <p:sldIdLst>
    <p:sldId id="259" r:id="rId2"/>
    <p:sldId id="663" r:id="rId3"/>
    <p:sldId id="664"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665"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38" r:id="rId135"/>
    <p:sldId id="439" r:id="rId136"/>
    <p:sldId id="440" r:id="rId137"/>
    <p:sldId id="441" r:id="rId138"/>
    <p:sldId id="442" r:id="rId139"/>
    <p:sldId id="443" r:id="rId140"/>
    <p:sldId id="444" r:id="rId141"/>
    <p:sldId id="445" r:id="rId142"/>
    <p:sldId id="446" r:id="rId143"/>
    <p:sldId id="447" r:id="rId144"/>
    <p:sldId id="448" r:id="rId145"/>
    <p:sldId id="449" r:id="rId146"/>
    <p:sldId id="450" r:id="rId147"/>
    <p:sldId id="451" r:id="rId148"/>
    <p:sldId id="452" r:id="rId149"/>
    <p:sldId id="453" r:id="rId150"/>
    <p:sldId id="454" r:id="rId151"/>
    <p:sldId id="455" r:id="rId152"/>
    <p:sldId id="456" r:id="rId153"/>
    <p:sldId id="457" r:id="rId154"/>
    <p:sldId id="458" r:id="rId155"/>
    <p:sldId id="459" r:id="rId156"/>
    <p:sldId id="460" r:id="rId157"/>
    <p:sldId id="461" r:id="rId158"/>
    <p:sldId id="462" r:id="rId159"/>
    <p:sldId id="463" r:id="rId160"/>
    <p:sldId id="464" r:id="rId161"/>
    <p:sldId id="465" r:id="rId162"/>
    <p:sldId id="466" r:id="rId163"/>
    <p:sldId id="467" r:id="rId164"/>
    <p:sldId id="468" r:id="rId165"/>
    <p:sldId id="469" r:id="rId166"/>
    <p:sldId id="470" r:id="rId167"/>
    <p:sldId id="471" r:id="rId168"/>
    <p:sldId id="472" r:id="rId169"/>
    <p:sldId id="473" r:id="rId170"/>
    <p:sldId id="474" r:id="rId171"/>
    <p:sldId id="475" r:id="rId172"/>
    <p:sldId id="476" r:id="rId173"/>
    <p:sldId id="477" r:id="rId174"/>
    <p:sldId id="478" r:id="rId175"/>
    <p:sldId id="479" r:id="rId176"/>
    <p:sldId id="480" r:id="rId177"/>
    <p:sldId id="481" r:id="rId178"/>
    <p:sldId id="482" r:id="rId179"/>
    <p:sldId id="483" r:id="rId180"/>
    <p:sldId id="484" r:id="rId181"/>
    <p:sldId id="485" r:id="rId182"/>
    <p:sldId id="486" r:id="rId183"/>
    <p:sldId id="487" r:id="rId184"/>
    <p:sldId id="488" r:id="rId185"/>
    <p:sldId id="489" r:id="rId186"/>
    <p:sldId id="490" r:id="rId187"/>
    <p:sldId id="491" r:id="rId188"/>
    <p:sldId id="492" r:id="rId189"/>
    <p:sldId id="493" r:id="rId190"/>
    <p:sldId id="494" r:id="rId191"/>
    <p:sldId id="495" r:id="rId192"/>
    <p:sldId id="496" r:id="rId193"/>
    <p:sldId id="497" r:id="rId194"/>
    <p:sldId id="498" r:id="rId195"/>
    <p:sldId id="499" r:id="rId196"/>
    <p:sldId id="500" r:id="rId197"/>
    <p:sldId id="501" r:id="rId198"/>
    <p:sldId id="502" r:id="rId199"/>
    <p:sldId id="503" r:id="rId200"/>
    <p:sldId id="504" r:id="rId201"/>
    <p:sldId id="505" r:id="rId202"/>
    <p:sldId id="506" r:id="rId203"/>
    <p:sldId id="507" r:id="rId204"/>
    <p:sldId id="508" r:id="rId205"/>
    <p:sldId id="509" r:id="rId206"/>
    <p:sldId id="510" r:id="rId207"/>
    <p:sldId id="511" r:id="rId208"/>
    <p:sldId id="512" r:id="rId209"/>
    <p:sldId id="513" r:id="rId210"/>
    <p:sldId id="514" r:id="rId211"/>
    <p:sldId id="666" r:id="rId212"/>
    <p:sldId id="515" r:id="rId213"/>
    <p:sldId id="516" r:id="rId214"/>
    <p:sldId id="517" r:id="rId215"/>
    <p:sldId id="667" r:id="rId216"/>
    <p:sldId id="518" r:id="rId217"/>
    <p:sldId id="519" r:id="rId218"/>
    <p:sldId id="520" r:id="rId219"/>
    <p:sldId id="521" r:id="rId220"/>
    <p:sldId id="522" r:id="rId221"/>
    <p:sldId id="523" r:id="rId222"/>
    <p:sldId id="524" r:id="rId223"/>
    <p:sldId id="525" r:id="rId224"/>
    <p:sldId id="526" r:id="rId225"/>
    <p:sldId id="527" r:id="rId226"/>
    <p:sldId id="528" r:id="rId227"/>
    <p:sldId id="529" r:id="rId228"/>
    <p:sldId id="530" r:id="rId229"/>
    <p:sldId id="531" r:id="rId230"/>
    <p:sldId id="532" r:id="rId231"/>
    <p:sldId id="533" r:id="rId232"/>
    <p:sldId id="534" r:id="rId233"/>
    <p:sldId id="535" r:id="rId234"/>
    <p:sldId id="536" r:id="rId235"/>
    <p:sldId id="537" r:id="rId236"/>
    <p:sldId id="538" r:id="rId237"/>
    <p:sldId id="539" r:id="rId238"/>
    <p:sldId id="540" r:id="rId239"/>
    <p:sldId id="541" r:id="rId240"/>
    <p:sldId id="542" r:id="rId241"/>
    <p:sldId id="543" r:id="rId242"/>
    <p:sldId id="544" r:id="rId243"/>
    <p:sldId id="545" r:id="rId244"/>
    <p:sldId id="546" r:id="rId245"/>
    <p:sldId id="547" r:id="rId246"/>
    <p:sldId id="548" r:id="rId247"/>
    <p:sldId id="549" r:id="rId248"/>
    <p:sldId id="550" r:id="rId249"/>
    <p:sldId id="551" r:id="rId250"/>
    <p:sldId id="552" r:id="rId251"/>
    <p:sldId id="553" r:id="rId252"/>
    <p:sldId id="554" r:id="rId253"/>
    <p:sldId id="555" r:id="rId254"/>
    <p:sldId id="556" r:id="rId255"/>
    <p:sldId id="557" r:id="rId256"/>
    <p:sldId id="558" r:id="rId257"/>
    <p:sldId id="559" r:id="rId258"/>
    <p:sldId id="560" r:id="rId259"/>
    <p:sldId id="561" r:id="rId260"/>
    <p:sldId id="562" r:id="rId261"/>
    <p:sldId id="563" r:id="rId262"/>
    <p:sldId id="564" r:id="rId263"/>
    <p:sldId id="565" r:id="rId264"/>
    <p:sldId id="566" r:id="rId265"/>
    <p:sldId id="567" r:id="rId266"/>
    <p:sldId id="568" r:id="rId267"/>
    <p:sldId id="569" r:id="rId268"/>
    <p:sldId id="570" r:id="rId269"/>
    <p:sldId id="571" r:id="rId270"/>
    <p:sldId id="572" r:id="rId271"/>
    <p:sldId id="573" r:id="rId272"/>
    <p:sldId id="574" r:id="rId273"/>
    <p:sldId id="575" r:id="rId274"/>
    <p:sldId id="576" r:id="rId275"/>
    <p:sldId id="577" r:id="rId276"/>
    <p:sldId id="578" r:id="rId277"/>
    <p:sldId id="579" r:id="rId278"/>
    <p:sldId id="580" r:id="rId279"/>
    <p:sldId id="581" r:id="rId280"/>
    <p:sldId id="582" r:id="rId281"/>
    <p:sldId id="583" r:id="rId282"/>
    <p:sldId id="584" r:id="rId283"/>
    <p:sldId id="585" r:id="rId284"/>
    <p:sldId id="586" r:id="rId285"/>
    <p:sldId id="587" r:id="rId286"/>
    <p:sldId id="588" r:id="rId287"/>
    <p:sldId id="589" r:id="rId288"/>
    <p:sldId id="590" r:id="rId289"/>
    <p:sldId id="591" r:id="rId290"/>
    <p:sldId id="592" r:id="rId291"/>
    <p:sldId id="593" r:id="rId292"/>
    <p:sldId id="594" r:id="rId293"/>
    <p:sldId id="595" r:id="rId294"/>
    <p:sldId id="596" r:id="rId295"/>
    <p:sldId id="597" r:id="rId296"/>
    <p:sldId id="598" r:id="rId297"/>
    <p:sldId id="599" r:id="rId298"/>
    <p:sldId id="600" r:id="rId299"/>
    <p:sldId id="601" r:id="rId300"/>
    <p:sldId id="602" r:id="rId301"/>
    <p:sldId id="603" r:id="rId302"/>
    <p:sldId id="604" r:id="rId303"/>
    <p:sldId id="605" r:id="rId304"/>
    <p:sldId id="606" r:id="rId305"/>
    <p:sldId id="607" r:id="rId306"/>
    <p:sldId id="608" r:id="rId307"/>
    <p:sldId id="609" r:id="rId308"/>
    <p:sldId id="610" r:id="rId309"/>
    <p:sldId id="611" r:id="rId310"/>
    <p:sldId id="612" r:id="rId311"/>
    <p:sldId id="613" r:id="rId312"/>
    <p:sldId id="614" r:id="rId313"/>
    <p:sldId id="615" r:id="rId314"/>
    <p:sldId id="616" r:id="rId315"/>
    <p:sldId id="617" r:id="rId316"/>
    <p:sldId id="618" r:id="rId317"/>
    <p:sldId id="619" r:id="rId318"/>
    <p:sldId id="620" r:id="rId319"/>
    <p:sldId id="621" r:id="rId320"/>
    <p:sldId id="622" r:id="rId321"/>
    <p:sldId id="623" r:id="rId322"/>
    <p:sldId id="624" r:id="rId323"/>
    <p:sldId id="625" r:id="rId324"/>
    <p:sldId id="626" r:id="rId325"/>
    <p:sldId id="627" r:id="rId326"/>
    <p:sldId id="628" r:id="rId327"/>
    <p:sldId id="629" r:id="rId328"/>
    <p:sldId id="630" r:id="rId329"/>
    <p:sldId id="631" r:id="rId330"/>
    <p:sldId id="632" r:id="rId331"/>
    <p:sldId id="633" r:id="rId332"/>
    <p:sldId id="634" r:id="rId333"/>
    <p:sldId id="635" r:id="rId334"/>
    <p:sldId id="636" r:id="rId335"/>
    <p:sldId id="637" r:id="rId336"/>
    <p:sldId id="638" r:id="rId337"/>
    <p:sldId id="639" r:id="rId338"/>
    <p:sldId id="640" r:id="rId339"/>
    <p:sldId id="641" r:id="rId340"/>
    <p:sldId id="642" r:id="rId341"/>
    <p:sldId id="643" r:id="rId342"/>
    <p:sldId id="644" r:id="rId343"/>
    <p:sldId id="645" r:id="rId344"/>
    <p:sldId id="646" r:id="rId345"/>
    <p:sldId id="647" r:id="rId346"/>
    <p:sldId id="648" r:id="rId347"/>
    <p:sldId id="649" r:id="rId348"/>
    <p:sldId id="650" r:id="rId349"/>
    <p:sldId id="651" r:id="rId350"/>
    <p:sldId id="652" r:id="rId351"/>
    <p:sldId id="653" r:id="rId352"/>
    <p:sldId id="654" r:id="rId353"/>
    <p:sldId id="655" r:id="rId354"/>
    <p:sldId id="656" r:id="rId355"/>
    <p:sldId id="657" r:id="rId356"/>
    <p:sldId id="658" r:id="rId357"/>
    <p:sldId id="659" r:id="rId358"/>
    <p:sldId id="660" r:id="rId359"/>
    <p:sldId id="661" r:id="rId360"/>
    <p:sldId id="662" r:id="rId361"/>
    <p:sldId id="307" r:id="rId3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364" autoAdjust="0"/>
  </p:normalViewPr>
  <p:slideViewPr>
    <p:cSldViewPr snapToGrid="0" showGuides="1">
      <p:cViewPr varScale="1">
        <p:scale>
          <a:sx n="80" d="100"/>
          <a:sy n="80" d="100"/>
        </p:scale>
        <p:origin x="936" y="90"/>
      </p:cViewPr>
      <p:guideLst>
        <p:guide orient="horz" pos="2160"/>
        <p:guide pos="2880"/>
      </p:guideLst>
    </p:cSldViewPr>
  </p:slideViewPr>
  <p:outlineViewPr>
    <p:cViewPr>
      <p:scale>
        <a:sx n="33" d="100"/>
        <a:sy n="33" d="100"/>
      </p:scale>
      <p:origin x="0" y="-6558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theme" Target="theme/theme1.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tableStyles" Target="tableStyles.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448CC-5319-4E2D-8390-70E4257C44C4}" type="datetimeFigureOut">
              <a:rPr lang="en-GB" smtClean="0"/>
              <a:t>07/10/2020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3E523-B726-4689-BA10-4EACA82B0FF2}" type="slidenum">
              <a:rPr lang="en-GB" smtClean="0"/>
              <a:t>‹#›</a:t>
            </a:fld>
            <a:endParaRPr lang="en-GB"/>
          </a:p>
        </p:txBody>
      </p:sp>
    </p:spTree>
    <p:extLst>
      <p:ext uri="{BB962C8B-B14F-4D97-AF65-F5344CB8AC3E}">
        <p14:creationId xmlns:p14="http://schemas.microsoft.com/office/powerpoint/2010/main" val="100241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EF2A00D-2162-4FEE-AB00-BDF41EFF4821}" type="slidenum">
              <a:rPr lang="en-US" smtClean="0"/>
              <a:pPr/>
              <a:t>5</a:t>
            </a:fld>
            <a:endParaRPr lang="en-US"/>
          </a:p>
        </p:txBody>
      </p:sp>
    </p:spTree>
    <p:extLst>
      <p:ext uri="{BB962C8B-B14F-4D97-AF65-F5344CB8AC3E}">
        <p14:creationId xmlns:p14="http://schemas.microsoft.com/office/powerpoint/2010/main" val="72196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51</a:t>
            </a:fld>
            <a:endParaRPr lang="en-US"/>
          </a:p>
        </p:txBody>
      </p:sp>
    </p:spTree>
    <p:extLst>
      <p:ext uri="{BB962C8B-B14F-4D97-AF65-F5344CB8AC3E}">
        <p14:creationId xmlns:p14="http://schemas.microsoft.com/office/powerpoint/2010/main" val="233272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28A041F-AF43-4CEA-A968-C95CFA5D9A37}" type="slidenum">
              <a:rPr lang="en-CA" smtClean="0"/>
              <a:pPr/>
              <a:t>163</a:t>
            </a:fld>
            <a:endParaRPr lang="en-CA"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5139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FAF656C-8470-49AA-98CC-B545B09B8ADA}" type="slidenum">
              <a:rPr lang="en-CA" smtClean="0"/>
              <a:pPr/>
              <a:t>164</a:t>
            </a:fld>
            <a:endParaRPr lang="en-CA"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79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54358D0-3905-4263-879B-E4A8243F75AF}" type="slidenum">
              <a:rPr lang="en-CA" smtClean="0"/>
              <a:pPr/>
              <a:t>168</a:t>
            </a:fld>
            <a:endParaRPr lang="en-CA"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5171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197</a:t>
            </a:fld>
            <a:endParaRPr lang="en-US"/>
          </a:p>
        </p:txBody>
      </p:sp>
    </p:spTree>
    <p:extLst>
      <p:ext uri="{BB962C8B-B14F-4D97-AF65-F5344CB8AC3E}">
        <p14:creationId xmlns:p14="http://schemas.microsoft.com/office/powerpoint/2010/main" val="3210469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69" t="4107" r="25972" b="18563"/>
          <a:stretch/>
        </p:blipFill>
        <p:spPr>
          <a:xfrm>
            <a:off x="3812242" y="220128"/>
            <a:ext cx="1519517" cy="2357718"/>
          </a:xfrm>
          <a:prstGeom prst="rect">
            <a:avLst/>
          </a:prstGeom>
        </p:spPr>
      </p:pic>
      <p:sp>
        <p:nvSpPr>
          <p:cNvPr id="2" name="Title 1"/>
          <p:cNvSpPr>
            <a:spLocks noGrp="1"/>
          </p:cNvSpPr>
          <p:nvPr>
            <p:ph type="ctrTitle" hasCustomPrompt="1"/>
          </p:nvPr>
        </p:nvSpPr>
        <p:spPr>
          <a:xfrm>
            <a:off x="273984" y="3093250"/>
            <a:ext cx="8596032" cy="1173947"/>
          </a:xfrm>
        </p:spPr>
        <p:txBody>
          <a:bodyPr anchor="b">
            <a:normAutofit/>
          </a:bodyPr>
          <a:lstStyle>
            <a:lvl1pPr algn="ctr">
              <a:defRPr sz="3300" b="1" baseline="0">
                <a:latin typeface="Times New Roman" panose="02020603050405020304" pitchFamily="18" charset="0"/>
                <a:cs typeface="Times New Roman" panose="02020603050405020304" pitchFamily="18" charset="0"/>
              </a:defRPr>
            </a:lvl1pPr>
          </a:lstStyle>
          <a:p>
            <a:r>
              <a:rPr lang="en-US" dirty="0" smtClean="0"/>
              <a:t>Event Tittle:....................................</a:t>
            </a:r>
            <a:endParaRPr lang="en-US" dirty="0"/>
          </a:p>
        </p:txBody>
      </p:sp>
      <p:sp>
        <p:nvSpPr>
          <p:cNvPr id="3" name="Subtitle 2"/>
          <p:cNvSpPr>
            <a:spLocks noGrp="1"/>
          </p:cNvSpPr>
          <p:nvPr>
            <p:ph type="subTitle" idx="1" hasCustomPrompt="1"/>
          </p:nvPr>
        </p:nvSpPr>
        <p:spPr>
          <a:xfrm>
            <a:off x="606799" y="4527602"/>
            <a:ext cx="7930403" cy="950023"/>
          </a:xfrm>
        </p:spPr>
        <p:txBody>
          <a:bodyPr/>
          <a:lstStyle>
            <a:lvl1pPr marL="0" indent="0" algn="ctr">
              <a:buNone/>
              <a:defRPr sz="1800" b="1" baseline="0">
                <a:latin typeface="Times New Roman" panose="02020603050405020304" pitchFamily="18" charset="0"/>
                <a:cs typeface="Times New Roman" panose="020206030504050203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Presenter:.............................................. Date:............................</a:t>
            </a:r>
            <a:endParaRPr lang="en-US" dirty="0"/>
          </a:p>
        </p:txBody>
      </p:sp>
      <p:sp>
        <p:nvSpPr>
          <p:cNvPr id="4" name="Date Placeholder 3"/>
          <p:cNvSpPr>
            <a:spLocks noGrp="1"/>
          </p:cNvSpPr>
          <p:nvPr>
            <p:ph type="dt" sz="half" idx="10"/>
          </p:nvPr>
        </p:nvSpPr>
        <p:spPr/>
        <p:txBody>
          <a:bodyPr/>
          <a:lstStyle/>
          <a:p>
            <a:fld id="{61A03ED8-158B-4186-A037-E378B2EF1E08}"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D17CE-3FC7-4894-B4FC-F9EB51F2E0DE}" type="slidenum">
              <a:rPr lang="en-US" smtClean="0"/>
              <a:t>‹#›</a:t>
            </a:fld>
            <a:endParaRPr lang="en-US"/>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0030" t="82874" r="11012" b="8785"/>
          <a:stretch/>
        </p:blipFill>
        <p:spPr>
          <a:xfrm>
            <a:off x="2189100" y="2608307"/>
            <a:ext cx="4765802" cy="484942"/>
          </a:xfrm>
          <a:prstGeom prst="rect">
            <a:avLst/>
          </a:prstGeom>
        </p:spPr>
      </p:pic>
    </p:spTree>
    <p:extLst>
      <p:ext uri="{BB962C8B-B14F-4D97-AF65-F5344CB8AC3E}">
        <p14:creationId xmlns:p14="http://schemas.microsoft.com/office/powerpoint/2010/main" val="89650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1A03ED8-158B-4186-A037-E378B2EF1E08}"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154243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A03ED8-158B-4186-A037-E378B2EF1E08}"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221373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A03ED8-158B-4186-A037-E378B2EF1E08}"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2134191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GB"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086600" y="6248400"/>
            <a:ext cx="1905000" cy="457200"/>
          </a:xfrm>
        </p:spPr>
        <p:txBody>
          <a:bodyPr/>
          <a:lstStyle>
            <a:lvl1pPr>
              <a:defRPr/>
            </a:lvl1pPr>
          </a:lstStyle>
          <a:p>
            <a:pPr>
              <a:defRPr/>
            </a:pPr>
            <a:r>
              <a:rPr lang="en-US" altLang="en-US"/>
              <a:t>19-</a:t>
            </a:r>
            <a:fld id="{D2E2D704-92E7-47AE-BF06-6F97A914D22B}" type="slidenum">
              <a:rPr lang="en-US" altLang="en-US"/>
              <a:pPr>
                <a:defRPr/>
              </a:pPr>
              <a:t>‹#›</a:t>
            </a:fld>
            <a:endParaRPr lang="en-US" altLang="en-US"/>
          </a:p>
        </p:txBody>
      </p:sp>
    </p:spTree>
    <p:extLst>
      <p:ext uri="{BB962C8B-B14F-4D97-AF65-F5344CB8AC3E}">
        <p14:creationId xmlns:p14="http://schemas.microsoft.com/office/powerpoint/2010/main" val="42073999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A03ED8-158B-4186-A037-E378B2EF1E08}" type="datetimeFigureOut">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185538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1A03ED8-158B-4186-A037-E378B2EF1E08}"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114315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A03ED8-158B-4186-A037-E378B2EF1E08}"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272440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A03ED8-158B-4186-A037-E378B2EF1E08}"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2224981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A03ED8-158B-4186-A037-E378B2EF1E08}" type="datetimeFigureOut">
              <a:rPr lang="en-US" smtClean="0"/>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198849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A03ED8-158B-4186-A037-E378B2EF1E08}" type="datetimeFigureOut">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41776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A03ED8-158B-4186-A037-E378B2EF1E08}" type="datetimeFigureOut">
              <a:rPr lang="en-US" smtClean="0"/>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303112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1A03ED8-158B-4186-A037-E378B2EF1E08}"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D17CE-3FC7-4894-B4FC-F9EB51F2E0DE}" type="slidenum">
              <a:rPr lang="en-US" smtClean="0"/>
              <a:t>‹#›</a:t>
            </a:fld>
            <a:endParaRPr lang="en-US"/>
          </a:p>
        </p:txBody>
      </p:sp>
    </p:spTree>
    <p:extLst>
      <p:ext uri="{BB962C8B-B14F-4D97-AF65-F5344CB8AC3E}">
        <p14:creationId xmlns:p14="http://schemas.microsoft.com/office/powerpoint/2010/main" val="3473472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9144000" cy="6858104"/>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10632" y="6244800"/>
            <a:ext cx="432731" cy="572823"/>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A03ED8-158B-4186-A037-E378B2EF1E08}" type="datetimeFigureOut">
              <a:rPr lang="en-US" smtClean="0"/>
              <a:t>10/7/2020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5832"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2D17CE-3FC7-4894-B4FC-F9EB51F2E0DE}" type="slidenum">
              <a:rPr lang="en-US" smtClean="0"/>
              <a:t>‹#›</a:t>
            </a:fld>
            <a:endParaRPr lang="en-US"/>
          </a:p>
        </p:txBody>
      </p:sp>
      <p:sp>
        <p:nvSpPr>
          <p:cNvPr id="8" name="Title Placeholder 1"/>
          <p:cNvSpPr txBox="1">
            <a:spLocks/>
          </p:cNvSpPr>
          <p:nvPr userDrawn="1"/>
        </p:nvSpPr>
        <p:spPr>
          <a:xfrm>
            <a:off x="897591" y="6033995"/>
            <a:ext cx="6592421" cy="507300"/>
          </a:xfrm>
          <a:prstGeom prst="rect">
            <a:avLst/>
          </a:prstGeom>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smtClean="0">
                <a:solidFill>
                  <a:schemeClr val="bg1"/>
                </a:solidFill>
                <a:latin typeface="Times New Roman" panose="02020603050405020304" pitchFamily="18" charset="0"/>
                <a:cs typeface="Times New Roman" panose="02020603050405020304" pitchFamily="18" charset="0"/>
              </a:rPr>
              <a:t>KENYA MEDICAL TRAINING COLLEGE</a:t>
            </a:r>
            <a:endParaRPr lang="en-US" sz="3300" b="1" dirty="0">
              <a:solidFill>
                <a:schemeClr val="bg1"/>
              </a:solidFill>
              <a:latin typeface="Times New Roman" panose="02020603050405020304" pitchFamily="18" charset="0"/>
              <a:cs typeface="Times New Roman" panose="02020603050405020304" pitchFamily="18" charset="0"/>
            </a:endParaRPr>
          </a:p>
        </p:txBody>
      </p:sp>
      <p:sp>
        <p:nvSpPr>
          <p:cNvPr id="10" name="Title 1"/>
          <p:cNvSpPr txBox="1">
            <a:spLocks/>
          </p:cNvSpPr>
          <p:nvPr userDrawn="1"/>
        </p:nvSpPr>
        <p:spPr>
          <a:xfrm>
            <a:off x="6479987" y="6506046"/>
            <a:ext cx="1682750" cy="326496"/>
          </a:xfrm>
          <a:prstGeom prst="rect">
            <a:avLst/>
          </a:prstGeom>
        </p:spPr>
        <p:txBody>
          <a:bodyPr vert="horz" lIns="68580" tIns="34290" rIns="68580" bIns="3429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i="1" dirty="0" smtClean="0">
                <a:latin typeface="Times New Roman" panose="02020603050405020304" pitchFamily="18" charset="0"/>
                <a:cs typeface="Times New Roman" panose="02020603050405020304" pitchFamily="18" charset="0"/>
              </a:rPr>
              <a:t>ISO 9001:2015 Certified by</a:t>
            </a:r>
            <a:endParaRPr lang="en-US" sz="1200" i="1" dirty="0">
              <a:latin typeface="Times New Roman" panose="02020603050405020304" pitchFamily="18" charset="0"/>
              <a:cs typeface="Times New Roman" panose="02020603050405020304" pitchFamily="18" charset="0"/>
            </a:endParaRPr>
          </a:p>
        </p:txBody>
      </p:sp>
      <p:sp>
        <p:nvSpPr>
          <p:cNvPr id="11" name="Title Placeholder 1"/>
          <p:cNvSpPr txBox="1">
            <a:spLocks/>
          </p:cNvSpPr>
          <p:nvPr userDrawn="1"/>
        </p:nvSpPr>
        <p:spPr>
          <a:xfrm>
            <a:off x="3028950" y="6408732"/>
            <a:ext cx="2076449" cy="51540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50" i="1" dirty="0" smtClean="0"/>
              <a:t>Training for Better Health</a:t>
            </a:r>
            <a:r>
              <a:rPr lang="en-US" sz="1350" i="1" baseline="0" dirty="0" smtClean="0"/>
              <a:t> </a:t>
            </a:r>
            <a:endParaRPr lang="en-US" sz="1350" i="1" dirty="0"/>
          </a:p>
        </p:txBody>
      </p:sp>
      <p:pic>
        <p:nvPicPr>
          <p:cNvPr id="12" name="Picture 11"/>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360" r="23578" b="15789"/>
          <a:stretch/>
        </p:blipFill>
        <p:spPr>
          <a:xfrm>
            <a:off x="59751" y="5700778"/>
            <a:ext cx="697913" cy="1063487"/>
          </a:xfrm>
          <a:prstGeom prst="rect">
            <a:avLst/>
          </a:prstGeom>
        </p:spPr>
      </p:pic>
    </p:spTree>
    <p:extLst>
      <p:ext uri="{BB962C8B-B14F-4D97-AF65-F5344CB8AC3E}">
        <p14:creationId xmlns:p14="http://schemas.microsoft.com/office/powerpoint/2010/main" val="14431153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0.gif"/><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3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3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328.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0.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33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3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3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3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3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3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INTRODUCTION TO </a:t>
            </a:r>
            <a:r>
              <a:rPr lang="en-US" sz="2700" dirty="0" smtClean="0"/>
              <a:t>ANATOMY AND PHYSIOLOGY</a:t>
            </a:r>
            <a:endParaRPr lang="en-US" sz="2700" dirty="0"/>
          </a:p>
        </p:txBody>
      </p:sp>
      <p:sp>
        <p:nvSpPr>
          <p:cNvPr id="3" name="Subtitle 2"/>
          <p:cNvSpPr>
            <a:spLocks noGrp="1"/>
          </p:cNvSpPr>
          <p:nvPr>
            <p:ph idx="1"/>
          </p:nvPr>
        </p:nvSpPr>
        <p:spPr/>
        <p:txBody>
          <a:bodyPr>
            <a:normAutofit/>
          </a:bodyPr>
          <a:lstStyle/>
          <a:p>
            <a:r>
              <a:rPr lang="en-US" dirty="0" smtClean="0"/>
              <a:t>KRCHN SEPT/MARCH 2020 CLASS CLUSTER 3 </a:t>
            </a:r>
          </a:p>
          <a:p>
            <a:endParaRPr lang="en-US" dirty="0"/>
          </a:p>
          <a:p>
            <a:r>
              <a:rPr lang="en-US" dirty="0" smtClean="0"/>
              <a:t>BY : A TEAM OF LECTURERS</a:t>
            </a:r>
            <a:endParaRPr lang="en-US" dirty="0"/>
          </a:p>
        </p:txBody>
      </p:sp>
      <p:sp>
        <p:nvSpPr>
          <p:cNvPr id="4" name="Slide Number Placeholder 3"/>
          <p:cNvSpPr>
            <a:spLocks noGrp="1"/>
          </p:cNvSpPr>
          <p:nvPr>
            <p:ph type="sldNum" sz="quarter" idx="12"/>
          </p:nvPr>
        </p:nvSpPr>
        <p:spPr/>
        <p:txBody>
          <a:bodyPr/>
          <a:lstStyle/>
          <a:p>
            <a:fld id="{7CFBA482-5611-4E91-904D-E12E7C4D913C}" type="slidenum">
              <a:rPr lang="en-US" smtClean="0"/>
              <a:pPr/>
              <a:t>1</a:t>
            </a:fld>
            <a:endParaRPr lang="en-US"/>
          </a:p>
        </p:txBody>
      </p:sp>
    </p:spTree>
    <p:extLst>
      <p:ext uri="{BB962C8B-B14F-4D97-AF65-F5344CB8AC3E}">
        <p14:creationId xmlns:p14="http://schemas.microsoft.com/office/powerpoint/2010/main" val="2826619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Examples of physiological variables</a:t>
            </a:r>
          </a:p>
          <a:p>
            <a:pPr lvl="1"/>
            <a:r>
              <a:rPr lang="en-US" dirty="0" smtClean="0"/>
              <a:t>Temperature</a:t>
            </a:r>
          </a:p>
          <a:p>
            <a:pPr lvl="1"/>
            <a:r>
              <a:rPr lang="en-US" dirty="0" smtClean="0"/>
              <a:t>Water and electrolyte concentrations</a:t>
            </a:r>
          </a:p>
          <a:p>
            <a:pPr lvl="1"/>
            <a:r>
              <a:rPr lang="en-US" dirty="0" smtClean="0"/>
              <a:t>pH (acidity or alkalinity of body fluids</a:t>
            </a:r>
          </a:p>
          <a:p>
            <a:pPr lvl="1"/>
            <a:r>
              <a:rPr lang="en-US" dirty="0" smtClean="0"/>
              <a:t>Blood glucose levels</a:t>
            </a:r>
          </a:p>
          <a:p>
            <a:pPr lvl="1"/>
            <a:r>
              <a:rPr lang="en-US" dirty="0" smtClean="0"/>
              <a:t>Blood and tissue oxygen and carbon dioxide levels</a:t>
            </a:r>
          </a:p>
          <a:p>
            <a:pPr lvl="1"/>
            <a:r>
              <a:rPr lang="en-US" dirty="0" smtClean="0"/>
              <a:t>Blood pressure</a:t>
            </a:r>
            <a:endParaRPr lang="en-US" dirty="0"/>
          </a:p>
        </p:txBody>
      </p:sp>
      <p:sp>
        <p:nvSpPr>
          <p:cNvPr id="4" name="Date Placeholder 3"/>
          <p:cNvSpPr>
            <a:spLocks noGrp="1"/>
          </p:cNvSpPr>
          <p:nvPr>
            <p:ph type="dt" sz="half" idx="10"/>
          </p:nvPr>
        </p:nvSpPr>
        <p:spPr/>
        <p:txBody>
          <a:bodyPr/>
          <a:lstStyle/>
          <a:p>
            <a:fld id="{33CAA55A-4CCB-40DD-94DC-9ED0FB9D827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a:t>
            </a:fld>
            <a:endParaRPr lang="en-US"/>
          </a:p>
        </p:txBody>
      </p:sp>
    </p:spTree>
    <p:extLst>
      <p:ext uri="{BB962C8B-B14F-4D97-AF65-F5344CB8AC3E}">
        <p14:creationId xmlns:p14="http://schemas.microsoft.com/office/powerpoint/2010/main" val="2413248148"/>
      </p:ext>
    </p:extLst>
  </p:cSld>
  <p:clrMapOvr>
    <a:masterClrMapping/>
  </p:clrMapOvr>
  <p:transition>
    <p:wipe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a:t>
            </a:r>
            <a:r>
              <a:rPr lang="en-US" b="1" dirty="0" err="1" smtClean="0"/>
              <a:t>Keratinised</a:t>
            </a:r>
            <a:r>
              <a:rPr lang="en-US" b="1" dirty="0" smtClean="0"/>
              <a:t> stratified epithelium: </a:t>
            </a:r>
            <a:r>
              <a:rPr lang="en-US" dirty="0" smtClean="0"/>
              <a:t>Found on dry</a:t>
            </a:r>
            <a:r>
              <a:rPr lang="en-US" b="1" dirty="0" smtClean="0"/>
              <a:t> </a:t>
            </a:r>
            <a:r>
              <a:rPr lang="en-US" dirty="0" smtClean="0"/>
              <a:t>surfaces that are subjected to wear and tear, i.e. skin, hair and nails. </a:t>
            </a:r>
          </a:p>
          <a:p>
            <a:r>
              <a:rPr lang="en-US" dirty="0" smtClean="0"/>
              <a:t>Surface layer consists of dead epithelial cells to which the protein keratin has been added forming a tough, relatively waterproof protective layer that prevents drying of the underlying live cells. </a:t>
            </a:r>
          </a:p>
          <a:p>
            <a:pPr>
              <a:buNone/>
            </a:pPr>
            <a:r>
              <a:rPr lang="en-US" b="1" dirty="0" smtClean="0"/>
              <a:t>d) Transitional epithelium: </a:t>
            </a:r>
            <a:r>
              <a:rPr lang="en-US" dirty="0" smtClean="0"/>
              <a:t>Composed of several layers of </a:t>
            </a:r>
            <a:r>
              <a:rPr lang="en-US" b="1" dirty="0" smtClean="0"/>
              <a:t>pear-shaped cells </a:t>
            </a:r>
            <a:r>
              <a:rPr lang="en-US" dirty="0" smtClean="0"/>
              <a:t>and is found lining the urinary bladder. </a:t>
            </a:r>
          </a:p>
          <a:p>
            <a:r>
              <a:rPr lang="en-US" dirty="0" smtClean="0"/>
              <a:t>Allows for stretching as the bladder fills.</a:t>
            </a:r>
            <a:endParaRPr lang="en-US" dirty="0"/>
          </a:p>
        </p:txBody>
      </p:sp>
      <p:sp>
        <p:nvSpPr>
          <p:cNvPr id="4" name="Date Placeholder 3"/>
          <p:cNvSpPr>
            <a:spLocks noGrp="1"/>
          </p:cNvSpPr>
          <p:nvPr>
            <p:ph type="dt" sz="half" idx="10"/>
          </p:nvPr>
        </p:nvSpPr>
        <p:spPr/>
        <p:txBody>
          <a:bodyPr/>
          <a:lstStyle/>
          <a:p>
            <a:fld id="{1BEE744D-4857-4538-814E-ED64336D833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100</a:t>
            </a:fld>
            <a:endParaRPr lang="en-US"/>
          </a:p>
        </p:txBody>
      </p:sp>
    </p:spTree>
    <p:extLst>
      <p:ext uri="{BB962C8B-B14F-4D97-AF65-F5344CB8AC3E}">
        <p14:creationId xmlns:p14="http://schemas.microsoft.com/office/powerpoint/2010/main" val="417989235"/>
      </p:ext>
    </p:extLst>
  </p:cSld>
  <p:clrMapOvr>
    <a:masterClrMapping/>
  </p:clrMapOvr>
  <p:transition>
    <p:cover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cstate="print"/>
          <a:stretch>
            <a:fillRect/>
          </a:stretch>
        </p:blipFill>
        <p:spPr bwMode="auto">
          <a:xfrm>
            <a:off x="2857102" y="1825625"/>
            <a:ext cx="3429796"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29CD4E2F-CB4F-4FF9-B768-DB799413910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101</a:t>
            </a:fld>
            <a:endParaRPr lang="en-US"/>
          </a:p>
        </p:txBody>
      </p:sp>
    </p:spTree>
    <p:extLst>
      <p:ext uri="{BB962C8B-B14F-4D97-AF65-F5344CB8AC3E}">
        <p14:creationId xmlns:p14="http://schemas.microsoft.com/office/powerpoint/2010/main" val="713600892"/>
      </p:ext>
    </p:extLst>
  </p:cSld>
  <p:clrMapOvr>
    <a:masterClrMapping/>
  </p:clrMapOvr>
  <p:transition>
    <p:cover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2. CONNECTIVE TISSUE</a:t>
            </a:r>
            <a:endParaRPr lang="en-US" b="1" u="sng" dirty="0"/>
          </a:p>
        </p:txBody>
      </p:sp>
      <p:sp>
        <p:nvSpPr>
          <p:cNvPr id="3" name="Content Placeholder 2"/>
          <p:cNvSpPr>
            <a:spLocks noGrp="1"/>
          </p:cNvSpPr>
          <p:nvPr>
            <p:ph idx="1"/>
          </p:nvPr>
        </p:nvSpPr>
        <p:spPr/>
        <p:txBody>
          <a:bodyPr>
            <a:normAutofit/>
          </a:bodyPr>
          <a:lstStyle/>
          <a:p>
            <a:r>
              <a:rPr lang="en-US" dirty="0" smtClean="0"/>
              <a:t>Most abundant tissue in the body. </a:t>
            </a:r>
          </a:p>
          <a:p>
            <a:r>
              <a:rPr lang="en-US" dirty="0" smtClean="0"/>
              <a:t>The cells are </a:t>
            </a:r>
            <a:r>
              <a:rPr lang="en-US" b="1" dirty="0" smtClean="0"/>
              <a:t>more widely separated</a:t>
            </a:r>
            <a:r>
              <a:rPr lang="en-US" dirty="0" smtClean="0"/>
              <a:t> from each other than those forming the epithelium, and </a:t>
            </a:r>
            <a:r>
              <a:rPr lang="en-US" b="1" dirty="0" smtClean="0"/>
              <a:t>intercellular substance (matrix) is present</a:t>
            </a:r>
            <a:r>
              <a:rPr lang="en-US" dirty="0" smtClean="0"/>
              <a:t> in larger amounts. </a:t>
            </a:r>
          </a:p>
          <a:p>
            <a:r>
              <a:rPr lang="en-US" dirty="0" smtClean="0"/>
              <a:t>There may or may not be fibres present in the matrix, which may be of a semisolid jelly-like consistency or dense and rigid, depending upon the position and function of the tissue.</a:t>
            </a:r>
          </a:p>
          <a:p>
            <a:r>
              <a:rPr lang="en-US" dirty="0" smtClean="0"/>
              <a:t>Major functions:</a:t>
            </a:r>
          </a:p>
          <a:p>
            <a:pPr lvl="1"/>
            <a:r>
              <a:rPr lang="en-US" dirty="0" smtClean="0"/>
              <a:t>binding and structural support</a:t>
            </a:r>
          </a:p>
          <a:p>
            <a:pPr lvl="1"/>
            <a:r>
              <a:rPr lang="en-US" dirty="0" smtClean="0"/>
              <a:t>protection</a:t>
            </a:r>
          </a:p>
          <a:p>
            <a:pPr lvl="1"/>
            <a:r>
              <a:rPr lang="en-US" dirty="0" smtClean="0"/>
              <a:t>transport</a:t>
            </a:r>
          </a:p>
          <a:p>
            <a:pPr lvl="1"/>
            <a:r>
              <a:rPr lang="en-US" dirty="0" smtClean="0"/>
              <a:t>insulation.</a:t>
            </a:r>
            <a:endParaRPr lang="en-US" dirty="0"/>
          </a:p>
        </p:txBody>
      </p:sp>
      <p:sp>
        <p:nvSpPr>
          <p:cNvPr id="4" name="Date Placeholder 3"/>
          <p:cNvSpPr>
            <a:spLocks noGrp="1"/>
          </p:cNvSpPr>
          <p:nvPr>
            <p:ph type="dt" sz="half" idx="10"/>
          </p:nvPr>
        </p:nvSpPr>
        <p:spPr/>
        <p:txBody>
          <a:bodyPr/>
          <a:lstStyle/>
          <a:p>
            <a:fld id="{2A543E66-3793-4E3F-9A1B-EF696650206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102</a:t>
            </a:fld>
            <a:endParaRPr lang="en-US"/>
          </a:p>
        </p:txBody>
      </p:sp>
    </p:spTree>
    <p:extLst>
      <p:ext uri="{BB962C8B-B14F-4D97-AF65-F5344CB8AC3E}">
        <p14:creationId xmlns:p14="http://schemas.microsoft.com/office/powerpoint/2010/main" val="3490803750"/>
      </p:ext>
    </p:extLst>
  </p:cSld>
  <p:clrMapOvr>
    <a:masterClrMapping/>
  </p:clrMapOvr>
  <p:transition>
    <p:cover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It is the tissue that supports body structures </a:t>
            </a:r>
          </a:p>
          <a:p>
            <a:r>
              <a:rPr lang="en-US" dirty="0" smtClean="0"/>
              <a:t>It is found in every part of the body. </a:t>
            </a:r>
          </a:p>
          <a:p>
            <a:r>
              <a:rPr lang="en-US" dirty="0" smtClean="0"/>
              <a:t>It may be loosely structured, densely structured or fatty. </a:t>
            </a:r>
          </a:p>
          <a:p>
            <a:r>
              <a:rPr lang="en-US" dirty="0" smtClean="0"/>
              <a:t>The different cells that will make up this type of tissue include fibroblasts, macrophages, fat cells and mast cells. </a:t>
            </a:r>
          </a:p>
          <a:p>
            <a:r>
              <a:rPr lang="en-US" dirty="0" smtClean="0"/>
              <a:t>The most densely structured connective tissue is bone and cartilage</a:t>
            </a:r>
          </a:p>
          <a:p>
            <a:endParaRPr lang="en-US" dirty="0"/>
          </a:p>
        </p:txBody>
      </p:sp>
      <p:sp>
        <p:nvSpPr>
          <p:cNvPr id="4" name="Date Placeholder 3"/>
          <p:cNvSpPr>
            <a:spLocks noGrp="1"/>
          </p:cNvSpPr>
          <p:nvPr>
            <p:ph type="dt" sz="half" idx="10"/>
          </p:nvPr>
        </p:nvSpPr>
        <p:spPr/>
        <p:txBody>
          <a:bodyPr/>
          <a:lstStyle/>
          <a:p>
            <a:fld id="{F0DCA3E1-29E7-4574-8B88-99EB89F513D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103</a:t>
            </a:fld>
            <a:endParaRPr lang="en-US"/>
          </a:p>
        </p:txBody>
      </p:sp>
    </p:spTree>
    <p:extLst>
      <p:ext uri="{BB962C8B-B14F-4D97-AF65-F5344CB8AC3E}">
        <p14:creationId xmlns:p14="http://schemas.microsoft.com/office/powerpoint/2010/main" val="2160822913"/>
      </p:ext>
    </p:extLst>
  </p:cSld>
  <p:clrMapOvr>
    <a:masterClrMapping/>
  </p:clrMapOvr>
  <p:transition>
    <p:cover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b="1" u="sng" dirty="0" smtClean="0"/>
              <a:t>CELLS OF CONNECTIVE TISSUE</a:t>
            </a:r>
            <a:endParaRPr lang="en-US" b="1" u="sng" dirty="0"/>
          </a:p>
        </p:txBody>
      </p:sp>
      <p:sp>
        <p:nvSpPr>
          <p:cNvPr id="3" name="Content Placeholder 2"/>
          <p:cNvSpPr>
            <a:spLocks noGrp="1"/>
          </p:cNvSpPr>
          <p:nvPr>
            <p:ph idx="1"/>
          </p:nvPr>
        </p:nvSpPr>
        <p:spPr/>
        <p:txBody>
          <a:bodyPr>
            <a:normAutofit/>
          </a:bodyPr>
          <a:lstStyle/>
          <a:p>
            <a:r>
              <a:rPr lang="en-US" dirty="0" smtClean="0"/>
              <a:t>Excluding blood, it’s found in all organs supporting the </a:t>
            </a:r>
            <a:r>
              <a:rPr lang="en-US" dirty="0" err="1" smtClean="0"/>
              <a:t>specialised</a:t>
            </a:r>
            <a:r>
              <a:rPr lang="en-US" dirty="0" smtClean="0"/>
              <a:t> tissue. </a:t>
            </a:r>
          </a:p>
          <a:p>
            <a:r>
              <a:rPr lang="en-US" dirty="0" smtClean="0"/>
              <a:t>The different types of cell involved include:</a:t>
            </a:r>
          </a:p>
          <a:p>
            <a:pPr lvl="1"/>
            <a:r>
              <a:rPr lang="en-US" dirty="0" smtClean="0"/>
              <a:t>fibroblasts</a:t>
            </a:r>
          </a:p>
          <a:p>
            <a:pPr lvl="1"/>
            <a:r>
              <a:rPr lang="en-US" dirty="0" smtClean="0"/>
              <a:t>fat cells</a:t>
            </a:r>
          </a:p>
          <a:p>
            <a:pPr lvl="1"/>
            <a:r>
              <a:rPr lang="en-US" dirty="0" smtClean="0"/>
              <a:t>macrophages</a:t>
            </a:r>
          </a:p>
          <a:p>
            <a:pPr lvl="1"/>
            <a:r>
              <a:rPr lang="en-US" dirty="0" smtClean="0"/>
              <a:t>leukocytes</a:t>
            </a:r>
          </a:p>
          <a:p>
            <a:pPr lvl="1"/>
            <a:r>
              <a:rPr lang="en-US" dirty="0" smtClean="0"/>
              <a:t>mast cells.</a:t>
            </a:r>
            <a:endParaRPr lang="en-US" dirty="0"/>
          </a:p>
        </p:txBody>
      </p:sp>
      <p:sp>
        <p:nvSpPr>
          <p:cNvPr id="4" name="Date Placeholder 3"/>
          <p:cNvSpPr>
            <a:spLocks noGrp="1"/>
          </p:cNvSpPr>
          <p:nvPr>
            <p:ph type="dt" sz="half" idx="10"/>
          </p:nvPr>
        </p:nvSpPr>
        <p:spPr/>
        <p:txBody>
          <a:bodyPr/>
          <a:lstStyle/>
          <a:p>
            <a:fld id="{827B091E-E334-4D6D-BE42-0E8519F61BC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104</a:t>
            </a:fld>
            <a:endParaRPr lang="en-US"/>
          </a:p>
        </p:txBody>
      </p:sp>
    </p:spTree>
    <p:extLst>
      <p:ext uri="{BB962C8B-B14F-4D97-AF65-F5344CB8AC3E}">
        <p14:creationId xmlns:p14="http://schemas.microsoft.com/office/powerpoint/2010/main" val="3582106425"/>
      </p:ext>
    </p:extLst>
  </p:cSld>
  <p:clrMapOvr>
    <a:masterClrMapping/>
  </p:clrMapOvr>
  <p:transition>
    <p:cover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a) Fibroblasts. </a:t>
            </a:r>
          </a:p>
          <a:p>
            <a:r>
              <a:rPr lang="en-US" dirty="0" smtClean="0"/>
              <a:t>large flat cells with irregular processes. </a:t>
            </a:r>
          </a:p>
          <a:p>
            <a:r>
              <a:rPr lang="en-US" dirty="0" smtClean="0"/>
              <a:t>Produce collagen and elastic fibres and a matrix of extracellular material. </a:t>
            </a:r>
          </a:p>
          <a:p>
            <a:r>
              <a:rPr lang="en-US" dirty="0" smtClean="0"/>
              <a:t>Very fine collagen fibres, called</a:t>
            </a:r>
            <a:r>
              <a:rPr lang="en-US" b="1" dirty="0" smtClean="0"/>
              <a:t> </a:t>
            </a:r>
            <a:r>
              <a:rPr lang="en-US" b="1" dirty="0" err="1" smtClean="0"/>
              <a:t>reticulin</a:t>
            </a:r>
            <a:r>
              <a:rPr lang="en-US" b="1" dirty="0" smtClean="0"/>
              <a:t> </a:t>
            </a:r>
            <a:r>
              <a:rPr lang="en-US" dirty="0" smtClean="0"/>
              <a:t>fibres, are found in very active tissue, e.g., liver and lymphoid tissue. </a:t>
            </a:r>
          </a:p>
          <a:p>
            <a:r>
              <a:rPr lang="en-US" dirty="0" smtClean="0"/>
              <a:t>Particularly active in tissue repair (wound healing) where they may bind together the cut surfaces of wounds or form granulation tissue following tissue destruction. </a:t>
            </a:r>
          </a:p>
        </p:txBody>
      </p:sp>
      <p:sp>
        <p:nvSpPr>
          <p:cNvPr id="4" name="Date Placeholder 3"/>
          <p:cNvSpPr>
            <a:spLocks noGrp="1"/>
          </p:cNvSpPr>
          <p:nvPr>
            <p:ph type="dt" sz="half" idx="10"/>
          </p:nvPr>
        </p:nvSpPr>
        <p:spPr/>
        <p:txBody>
          <a:bodyPr/>
          <a:lstStyle/>
          <a:p>
            <a:fld id="{A11439CE-26E5-4F81-ACCE-7F47687B666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105</a:t>
            </a:fld>
            <a:endParaRPr lang="en-US"/>
          </a:p>
        </p:txBody>
      </p:sp>
    </p:spTree>
    <p:extLst>
      <p:ext uri="{BB962C8B-B14F-4D97-AF65-F5344CB8AC3E}">
        <p14:creationId xmlns:p14="http://schemas.microsoft.com/office/powerpoint/2010/main" val="324958043"/>
      </p:ext>
    </p:extLst>
  </p:cSld>
  <p:clrMapOvr>
    <a:masterClrMapping/>
  </p:clrMapOvr>
  <p:transition>
    <p:cover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a:buNone/>
            </a:pPr>
            <a:r>
              <a:rPr lang="en-US" b="1" dirty="0" smtClean="0"/>
              <a:t>b) Fat cells</a:t>
            </a:r>
          </a:p>
          <a:p>
            <a:r>
              <a:rPr lang="en-US" dirty="0" smtClean="0"/>
              <a:t>Also known as </a:t>
            </a:r>
            <a:r>
              <a:rPr lang="en-US" b="1" dirty="0" err="1" smtClean="0"/>
              <a:t>adipocytes</a:t>
            </a:r>
            <a:endParaRPr lang="en-US" b="1" dirty="0" smtClean="0"/>
          </a:p>
          <a:p>
            <a:r>
              <a:rPr lang="en-US" dirty="0" smtClean="0"/>
              <a:t>Occur singly or in groups</a:t>
            </a:r>
          </a:p>
          <a:p>
            <a:r>
              <a:rPr lang="en-US" dirty="0" smtClean="0"/>
              <a:t>Abundant especially in adipose tissue. </a:t>
            </a:r>
          </a:p>
          <a:p>
            <a:pPr>
              <a:buNone/>
            </a:pPr>
            <a:r>
              <a:rPr lang="en-US" b="1" dirty="0" smtClean="0"/>
              <a:t>c) Macrophages</a:t>
            </a:r>
          </a:p>
          <a:p>
            <a:r>
              <a:rPr lang="en-US" dirty="0" smtClean="0"/>
              <a:t>Irregular-shaped cells with granules in the cytoplasm. </a:t>
            </a:r>
          </a:p>
          <a:p>
            <a:r>
              <a:rPr lang="en-US" dirty="0" smtClean="0"/>
              <a:t>Some are fixed, i.e. attached to connective tissue fibres, and others are motile. </a:t>
            </a:r>
          </a:p>
          <a:p>
            <a:r>
              <a:rPr lang="en-US" dirty="0" smtClean="0"/>
              <a:t>Important part of the body's defence mechanisms as they are actively phagocytic, engulfing and digesting cell debris, bacteria and other foreign bodies.</a:t>
            </a:r>
          </a:p>
          <a:p>
            <a:r>
              <a:rPr lang="en-US" dirty="0" smtClean="0"/>
              <a:t>Their activities are typical of those of the macrophage/ </a:t>
            </a:r>
            <a:r>
              <a:rPr lang="en-US" dirty="0" err="1" smtClean="0"/>
              <a:t>monocyte</a:t>
            </a:r>
            <a:r>
              <a:rPr lang="en-US" dirty="0" smtClean="0"/>
              <a:t> defence system, e.g. </a:t>
            </a:r>
            <a:r>
              <a:rPr lang="en-US" b="1" dirty="0" smtClean="0"/>
              <a:t>monocytes</a:t>
            </a:r>
            <a:r>
              <a:rPr lang="en-US" dirty="0" smtClean="0"/>
              <a:t> in blood, </a:t>
            </a:r>
            <a:r>
              <a:rPr lang="en-US" b="1" dirty="0" smtClean="0"/>
              <a:t>phagocytes</a:t>
            </a:r>
            <a:r>
              <a:rPr lang="en-US" dirty="0" smtClean="0"/>
              <a:t> in the alveoli of the lungs, </a:t>
            </a:r>
            <a:r>
              <a:rPr lang="en-US" b="1" dirty="0" err="1" smtClean="0"/>
              <a:t>Kupffer</a:t>
            </a:r>
            <a:r>
              <a:rPr lang="en-US" b="1" dirty="0" smtClean="0"/>
              <a:t> </a:t>
            </a:r>
            <a:r>
              <a:rPr lang="en-US" dirty="0" smtClean="0"/>
              <a:t>cells in liver sinusoids, </a:t>
            </a:r>
            <a:r>
              <a:rPr lang="en-US" b="1" dirty="0" smtClean="0"/>
              <a:t>fibroblasts</a:t>
            </a:r>
            <a:r>
              <a:rPr lang="en-US" dirty="0" smtClean="0"/>
              <a:t> in lymph nodes and spleen and </a:t>
            </a:r>
            <a:r>
              <a:rPr lang="en-US" b="1" dirty="0" err="1" smtClean="0"/>
              <a:t>microglial</a:t>
            </a:r>
            <a:r>
              <a:rPr lang="en-US" dirty="0" smtClean="0"/>
              <a:t> cells in the brain.</a:t>
            </a:r>
            <a:endParaRPr lang="en-US" dirty="0"/>
          </a:p>
        </p:txBody>
      </p:sp>
      <p:sp>
        <p:nvSpPr>
          <p:cNvPr id="4" name="Date Placeholder 3"/>
          <p:cNvSpPr>
            <a:spLocks noGrp="1"/>
          </p:cNvSpPr>
          <p:nvPr>
            <p:ph type="dt" sz="half" idx="10"/>
          </p:nvPr>
        </p:nvSpPr>
        <p:spPr/>
        <p:txBody>
          <a:bodyPr/>
          <a:lstStyle/>
          <a:p>
            <a:fld id="{29F8A1E6-6E11-4809-8BC6-C4C71AD6A2A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106</a:t>
            </a:fld>
            <a:endParaRPr lang="en-US"/>
          </a:p>
        </p:txBody>
      </p:sp>
    </p:spTree>
    <p:extLst>
      <p:ext uri="{BB962C8B-B14F-4D97-AF65-F5344CB8AC3E}">
        <p14:creationId xmlns:p14="http://schemas.microsoft.com/office/powerpoint/2010/main" val="2726132509"/>
      </p:ext>
    </p:extLst>
  </p:cSld>
  <p:clrMapOvr>
    <a:masterClrMapping/>
  </p:clrMapOvr>
  <p:transition>
    <p:cover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77500" lnSpcReduction="20000"/>
          </a:bodyPr>
          <a:lstStyle/>
          <a:p>
            <a:pPr>
              <a:buNone/>
            </a:pPr>
            <a:r>
              <a:rPr lang="en-US" b="1" dirty="0" smtClean="0"/>
              <a:t>d) Leukocytes </a:t>
            </a:r>
          </a:p>
          <a:p>
            <a:r>
              <a:rPr lang="en-US" dirty="0" smtClean="0"/>
              <a:t>Normally found in small numbers in healthy connective tissue but migrate in significant numbers during infection when they play an important part in tissue defence.</a:t>
            </a:r>
          </a:p>
          <a:p>
            <a:r>
              <a:rPr lang="en-US" dirty="0" smtClean="0"/>
              <a:t>Lymphocytes </a:t>
            </a:r>
            <a:r>
              <a:rPr lang="en-US" dirty="0" err="1" smtClean="0"/>
              <a:t>synthesise</a:t>
            </a:r>
            <a:r>
              <a:rPr lang="en-US" dirty="0" smtClean="0"/>
              <a:t> and secrete specific antibodies into the blood in the presence of foreign material, e.g microbes.</a:t>
            </a:r>
          </a:p>
          <a:p>
            <a:pPr>
              <a:buNone/>
            </a:pPr>
            <a:r>
              <a:rPr lang="en-US" b="1" dirty="0" smtClean="0"/>
              <a:t>e) Mast cells. </a:t>
            </a:r>
          </a:p>
          <a:p>
            <a:r>
              <a:rPr lang="en-US" dirty="0" smtClean="0"/>
              <a:t>Similar to </a:t>
            </a:r>
            <a:r>
              <a:rPr lang="en-US" dirty="0" err="1" smtClean="0"/>
              <a:t>basophil</a:t>
            </a:r>
            <a:r>
              <a:rPr lang="en-US" dirty="0" smtClean="0"/>
              <a:t> leukocytes.</a:t>
            </a:r>
          </a:p>
          <a:p>
            <a:r>
              <a:rPr lang="en-US" dirty="0" smtClean="0"/>
              <a:t>Found in loose connective tissue and under the fibrous capsule of some organs, e.g. liver and spleen, and in round blood vessels.</a:t>
            </a:r>
          </a:p>
          <a:p>
            <a:r>
              <a:rPr lang="en-US" dirty="0" smtClean="0"/>
              <a:t>They produce granules containing </a:t>
            </a:r>
            <a:r>
              <a:rPr lang="en-US" b="1" dirty="0" smtClean="0"/>
              <a:t>heparin, histamine </a:t>
            </a:r>
            <a:r>
              <a:rPr lang="en-US" dirty="0" smtClean="0"/>
              <a:t>and other substances, which are released when the cells are damaged by disease or injury. </a:t>
            </a:r>
          </a:p>
          <a:p>
            <a:r>
              <a:rPr lang="en-US" dirty="0" smtClean="0"/>
              <a:t>Histamine </a:t>
            </a:r>
          </a:p>
          <a:p>
            <a:pPr lvl="1"/>
            <a:r>
              <a:rPr lang="en-US" dirty="0" smtClean="0"/>
              <a:t>is involved in local and general inflammatory reactions, </a:t>
            </a:r>
          </a:p>
          <a:p>
            <a:pPr lvl="1"/>
            <a:r>
              <a:rPr lang="en-US" dirty="0" smtClean="0"/>
              <a:t>stimulates the secretion of gastric juice</a:t>
            </a:r>
          </a:p>
          <a:p>
            <a:pPr lvl="1"/>
            <a:r>
              <a:rPr lang="en-US" dirty="0" smtClean="0"/>
              <a:t>is associated with the development of allergies &amp; hypersensitivity states. </a:t>
            </a:r>
          </a:p>
          <a:p>
            <a:r>
              <a:rPr lang="en-US" dirty="0" smtClean="0"/>
              <a:t>Heparin prevents coagulation of blood, which may aid the passage of protective substances from blood to affected tissues.</a:t>
            </a:r>
            <a:endParaRPr lang="en-US" dirty="0"/>
          </a:p>
        </p:txBody>
      </p:sp>
      <p:sp>
        <p:nvSpPr>
          <p:cNvPr id="4" name="Date Placeholder 3"/>
          <p:cNvSpPr>
            <a:spLocks noGrp="1"/>
          </p:cNvSpPr>
          <p:nvPr>
            <p:ph type="dt" sz="half" idx="10"/>
          </p:nvPr>
        </p:nvSpPr>
        <p:spPr/>
        <p:txBody>
          <a:bodyPr/>
          <a:lstStyle/>
          <a:p>
            <a:fld id="{929881CD-BB12-4920-BB85-CB4767A9A50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107</a:t>
            </a:fld>
            <a:endParaRPr lang="en-US"/>
          </a:p>
        </p:txBody>
      </p:sp>
    </p:spTree>
    <p:extLst>
      <p:ext uri="{BB962C8B-B14F-4D97-AF65-F5344CB8AC3E}">
        <p14:creationId xmlns:p14="http://schemas.microsoft.com/office/powerpoint/2010/main" val="41003306"/>
      </p:ext>
    </p:extLst>
  </p:cSld>
  <p:clrMapOvr>
    <a:masterClrMapping/>
  </p:clrMapOvr>
  <p:transition>
    <p:cover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dirty="0" smtClean="0"/>
              <a:t>LOOSE (AREOLAR) CONNECTIVE TISSUE</a:t>
            </a:r>
            <a:endParaRPr lang="en-US" b="1" dirty="0"/>
          </a:p>
        </p:txBody>
      </p:sp>
      <p:sp>
        <p:nvSpPr>
          <p:cNvPr id="3" name="Content Placeholder 2"/>
          <p:cNvSpPr>
            <a:spLocks noGrp="1"/>
          </p:cNvSpPr>
          <p:nvPr>
            <p:ph idx="1"/>
          </p:nvPr>
        </p:nvSpPr>
        <p:spPr/>
        <p:txBody>
          <a:bodyPr>
            <a:normAutofit/>
          </a:bodyPr>
          <a:lstStyle/>
          <a:p>
            <a:r>
              <a:rPr lang="en-US" dirty="0" smtClean="0"/>
              <a:t>Most </a:t>
            </a:r>
            <a:r>
              <a:rPr lang="en-US" dirty="0" err="1" smtClean="0"/>
              <a:t>generalised</a:t>
            </a:r>
            <a:r>
              <a:rPr lang="en-US" dirty="0" smtClean="0"/>
              <a:t> of all connective tissue. </a:t>
            </a:r>
          </a:p>
          <a:p>
            <a:r>
              <a:rPr lang="en-US" dirty="0" smtClean="0"/>
              <a:t>Matrix is semisolid with many fibroblasts and some fat cells, mast cells and macrophages widely separated by elastic and collagen fibres.</a:t>
            </a:r>
          </a:p>
          <a:p>
            <a:r>
              <a:rPr lang="en-US" dirty="0" smtClean="0"/>
              <a:t>Found in almost every part of the body providing elasticity and tensile strength. </a:t>
            </a:r>
          </a:p>
          <a:p>
            <a:r>
              <a:rPr lang="en-US" dirty="0" smtClean="0"/>
              <a:t>Connects and supports other tissues, e.g:</a:t>
            </a:r>
          </a:p>
          <a:p>
            <a:pPr lvl="1"/>
            <a:r>
              <a:rPr lang="en-US" dirty="0" smtClean="0"/>
              <a:t>under the skin</a:t>
            </a:r>
          </a:p>
          <a:p>
            <a:pPr lvl="1"/>
            <a:r>
              <a:rPr lang="en-US" dirty="0" smtClean="0"/>
              <a:t>between muscles</a:t>
            </a:r>
          </a:p>
          <a:p>
            <a:pPr lvl="1"/>
            <a:r>
              <a:rPr lang="en-US" dirty="0" smtClean="0"/>
              <a:t>supporting blood vessels and nerves</a:t>
            </a:r>
          </a:p>
          <a:p>
            <a:pPr lvl="1"/>
            <a:r>
              <a:rPr lang="en-US" dirty="0" smtClean="0"/>
              <a:t>in the alimentary canal</a:t>
            </a:r>
          </a:p>
          <a:p>
            <a:pPr lvl="1"/>
            <a:r>
              <a:rPr lang="en-US" dirty="0" smtClean="0"/>
              <a:t>in glands supporting secretory cells.</a:t>
            </a:r>
            <a:endParaRPr lang="en-US" dirty="0"/>
          </a:p>
        </p:txBody>
      </p:sp>
      <p:sp>
        <p:nvSpPr>
          <p:cNvPr id="4" name="Date Placeholder 3"/>
          <p:cNvSpPr>
            <a:spLocks noGrp="1"/>
          </p:cNvSpPr>
          <p:nvPr>
            <p:ph type="dt" sz="half" idx="10"/>
          </p:nvPr>
        </p:nvSpPr>
        <p:spPr/>
        <p:txBody>
          <a:bodyPr/>
          <a:lstStyle/>
          <a:p>
            <a:fld id="{259D7792-44C1-433C-A638-15F12D32BD6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108</a:t>
            </a:fld>
            <a:endParaRPr lang="en-US"/>
          </a:p>
        </p:txBody>
      </p:sp>
    </p:spTree>
    <p:extLst>
      <p:ext uri="{BB962C8B-B14F-4D97-AF65-F5344CB8AC3E}">
        <p14:creationId xmlns:p14="http://schemas.microsoft.com/office/powerpoint/2010/main" val="4249562958"/>
      </p:ext>
    </p:extLst>
  </p:cSld>
  <p:clrMapOvr>
    <a:masterClrMapping/>
  </p:clrMapOvr>
  <p:transition>
    <p:cover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Loose (areolar) connective tissue.</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2143125" y="2434431"/>
            <a:ext cx="4857750" cy="31337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72FF0AA-913A-4524-B809-EB3FC2A2C5F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109</a:t>
            </a:fld>
            <a:endParaRPr lang="en-US"/>
          </a:p>
        </p:txBody>
      </p:sp>
    </p:spTree>
    <p:extLst>
      <p:ext uri="{BB962C8B-B14F-4D97-AF65-F5344CB8AC3E}">
        <p14:creationId xmlns:p14="http://schemas.microsoft.com/office/powerpoint/2010/main" val="380312746"/>
      </p:ext>
    </p:extLst>
  </p:cSld>
  <p:clrMapOvr>
    <a:masterClrMapping/>
  </p:clrMapOvr>
  <p:transition>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b="1" dirty="0" smtClean="0"/>
              <a:t>Cell membrane</a:t>
            </a:r>
            <a:r>
              <a:rPr lang="en-US" dirty="0" smtClean="0"/>
              <a:t>, surrounds cells which provides a potential barrier to substances entering or leaving.</a:t>
            </a:r>
          </a:p>
          <a:p>
            <a:pPr lvl="1"/>
            <a:r>
              <a:rPr lang="en-US" dirty="0" smtClean="0"/>
              <a:t>It’s semi-permeable/has selective permeability; this prevents large molecules moving between the cell and the interstitial fluid </a:t>
            </a:r>
          </a:p>
          <a:p>
            <a:r>
              <a:rPr lang="en-US" dirty="0" smtClean="0"/>
              <a:t>Smaller particles can usually pass through the membrane, some more readily than others, and therefore the chemical composition of the fluid inside is different from that outside the cell.</a:t>
            </a:r>
            <a:endParaRPr lang="en-US" dirty="0"/>
          </a:p>
        </p:txBody>
      </p:sp>
      <p:sp>
        <p:nvSpPr>
          <p:cNvPr id="4" name="Date Placeholder 3"/>
          <p:cNvSpPr>
            <a:spLocks noGrp="1"/>
          </p:cNvSpPr>
          <p:nvPr>
            <p:ph type="dt" sz="half" idx="10"/>
          </p:nvPr>
        </p:nvSpPr>
        <p:spPr/>
        <p:txBody>
          <a:bodyPr/>
          <a:lstStyle/>
          <a:p>
            <a:fld id="{5E5158DB-674B-4248-AEAE-C6CD04E5FD5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a:t>
            </a:fld>
            <a:endParaRPr lang="en-US"/>
          </a:p>
        </p:txBody>
      </p:sp>
    </p:spTree>
    <p:extLst>
      <p:ext uri="{BB962C8B-B14F-4D97-AF65-F5344CB8AC3E}">
        <p14:creationId xmlns:p14="http://schemas.microsoft.com/office/powerpoint/2010/main" val="2315487054"/>
      </p:ext>
    </p:extLst>
  </p:cSld>
  <p:clrMapOvr>
    <a:masterClrMapping/>
  </p:clrMapOvr>
  <p:transition>
    <p:wipe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dirty="0" smtClean="0"/>
              <a:t>ADIPOSE TISSUE</a:t>
            </a:r>
            <a:endParaRPr lang="en-US" b="1" dirty="0"/>
          </a:p>
        </p:txBody>
      </p:sp>
      <p:sp>
        <p:nvSpPr>
          <p:cNvPr id="3" name="Content Placeholder 2"/>
          <p:cNvSpPr>
            <a:spLocks noGrp="1"/>
          </p:cNvSpPr>
          <p:nvPr>
            <p:ph idx="1"/>
          </p:nvPr>
        </p:nvSpPr>
        <p:spPr/>
        <p:txBody>
          <a:bodyPr>
            <a:normAutofit lnSpcReduction="10000"/>
          </a:bodyPr>
          <a:lstStyle/>
          <a:p>
            <a:r>
              <a:rPr lang="en-US" dirty="0" smtClean="0"/>
              <a:t>Consists of fat cells (</a:t>
            </a:r>
            <a:r>
              <a:rPr lang="en-US" dirty="0" err="1" smtClean="0"/>
              <a:t>adipocytes</a:t>
            </a:r>
            <a:r>
              <a:rPr lang="en-US" dirty="0" smtClean="0"/>
              <a:t>), containing large fat globules, in a matrix of areolar tissue. </a:t>
            </a:r>
          </a:p>
          <a:p>
            <a:r>
              <a:rPr lang="en-US" dirty="0" smtClean="0"/>
              <a:t>2 types: </a:t>
            </a:r>
            <a:r>
              <a:rPr lang="en-US" b="1" dirty="0" smtClean="0"/>
              <a:t>white and brown</a:t>
            </a:r>
            <a:r>
              <a:rPr lang="en-US" dirty="0" smtClean="0"/>
              <a:t>.</a:t>
            </a:r>
          </a:p>
          <a:p>
            <a:pPr marL="514350" indent="-514350">
              <a:buAutoNum type="alphaLcParenR"/>
            </a:pPr>
            <a:r>
              <a:rPr lang="en-US" b="1" dirty="0" smtClean="0"/>
              <a:t>White adipose tissue: </a:t>
            </a:r>
            <a:r>
              <a:rPr lang="en-US" dirty="0" smtClean="0"/>
              <a:t>Makes up 20 to 25% of body weight in well-nourished adults. </a:t>
            </a:r>
          </a:p>
          <a:p>
            <a:pPr marL="514350" indent="-514350"/>
            <a:r>
              <a:rPr lang="en-US" dirty="0" smtClean="0"/>
              <a:t>Found supporting the kidneys and the eyes, between muscle fibres and under the skin, where it acts as a thermal insulator.</a:t>
            </a:r>
          </a:p>
          <a:p>
            <a:pPr>
              <a:buNone/>
            </a:pPr>
            <a:r>
              <a:rPr lang="en-US" b="1" dirty="0" smtClean="0"/>
              <a:t>b) Brown adipose tissue: </a:t>
            </a:r>
            <a:r>
              <a:rPr lang="en-US" dirty="0" smtClean="0"/>
              <a:t>Present in the newborn. </a:t>
            </a:r>
          </a:p>
          <a:p>
            <a:r>
              <a:rPr lang="en-US" dirty="0" smtClean="0"/>
              <a:t>Has a more extensive capillary network than white adipose tissue. </a:t>
            </a:r>
          </a:p>
          <a:p>
            <a:r>
              <a:rPr lang="en-US" dirty="0" smtClean="0"/>
              <a:t>When metabolised, it produces less energy and considerably more heat than other fat, contributing to the maintenance of body temperature.</a:t>
            </a:r>
          </a:p>
          <a:p>
            <a:r>
              <a:rPr lang="en-US" dirty="0" smtClean="0"/>
              <a:t>Present in only small amounts in adults.</a:t>
            </a:r>
            <a:endParaRPr lang="en-US" dirty="0"/>
          </a:p>
        </p:txBody>
      </p:sp>
      <p:sp>
        <p:nvSpPr>
          <p:cNvPr id="4" name="Date Placeholder 3"/>
          <p:cNvSpPr>
            <a:spLocks noGrp="1"/>
          </p:cNvSpPr>
          <p:nvPr>
            <p:ph type="dt" sz="half" idx="10"/>
          </p:nvPr>
        </p:nvSpPr>
        <p:spPr/>
        <p:txBody>
          <a:bodyPr/>
          <a:lstStyle/>
          <a:p>
            <a:fld id="{D9195D15-6E95-4CE5-9581-DFE09CA383B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110</a:t>
            </a:fld>
            <a:endParaRPr lang="en-US"/>
          </a:p>
        </p:txBody>
      </p:sp>
    </p:spTree>
    <p:extLst>
      <p:ext uri="{BB962C8B-B14F-4D97-AF65-F5344CB8AC3E}">
        <p14:creationId xmlns:p14="http://schemas.microsoft.com/office/powerpoint/2010/main" val="2837414723"/>
      </p:ext>
    </p:extLst>
  </p:cSld>
  <p:clrMapOvr>
    <a:masterClrMapping/>
  </p:clrMapOvr>
  <p:transition>
    <p:cover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Adipose tissue</a:t>
            </a:r>
            <a:endParaRPr 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2300287" y="2634456"/>
            <a:ext cx="4543425" cy="27336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7579FA09-A1EA-4027-9B2B-AF0BD1D7B92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111</a:t>
            </a:fld>
            <a:endParaRPr lang="en-US"/>
          </a:p>
        </p:txBody>
      </p:sp>
    </p:spTree>
    <p:extLst>
      <p:ext uri="{BB962C8B-B14F-4D97-AF65-F5344CB8AC3E}">
        <p14:creationId xmlns:p14="http://schemas.microsoft.com/office/powerpoint/2010/main" val="538934434"/>
      </p:ext>
    </p:extLst>
  </p:cSld>
  <p:clrMapOvr>
    <a:masterClrMapping/>
  </p:clrMapOvr>
  <p:transition>
    <p:cover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dirty="0" smtClean="0"/>
              <a:t>DENSE CONNECTIVE TISSUE</a:t>
            </a:r>
            <a:endParaRPr lang="en-US" b="1" dirty="0"/>
          </a:p>
        </p:txBody>
      </p:sp>
      <p:sp>
        <p:nvSpPr>
          <p:cNvPr id="3" name="Content Placeholder 2"/>
          <p:cNvSpPr>
            <a:spLocks noGrp="1"/>
          </p:cNvSpPr>
          <p:nvPr>
            <p:ph idx="1"/>
          </p:nvPr>
        </p:nvSpPr>
        <p:spPr/>
        <p:txBody>
          <a:bodyPr>
            <a:normAutofit/>
          </a:bodyPr>
          <a:lstStyle/>
          <a:p>
            <a:pPr>
              <a:buNone/>
            </a:pPr>
            <a:r>
              <a:rPr lang="en-US" b="1" dirty="0" smtClean="0"/>
              <a:t>a) Fibrous tissue </a:t>
            </a:r>
          </a:p>
          <a:p>
            <a:r>
              <a:rPr lang="en-US" dirty="0" smtClean="0"/>
              <a:t>Made up mainly of closely packed bundles of collagen fibres with very little matrix.</a:t>
            </a:r>
          </a:p>
          <a:p>
            <a:r>
              <a:rPr lang="en-US" dirty="0" err="1" smtClean="0"/>
              <a:t>Fibrocytes</a:t>
            </a:r>
            <a:r>
              <a:rPr lang="en-US" dirty="0" smtClean="0"/>
              <a:t> are few in number and are found lying in rows between the bundles of fibres. </a:t>
            </a:r>
          </a:p>
          <a:p>
            <a:r>
              <a:rPr lang="en-US" dirty="0" smtClean="0"/>
              <a:t>Found:</a:t>
            </a:r>
          </a:p>
          <a:p>
            <a:pPr lvl="1"/>
            <a:r>
              <a:rPr lang="en-US" dirty="0" smtClean="0"/>
              <a:t>forming the ligaments, which bind bones together</a:t>
            </a:r>
          </a:p>
          <a:p>
            <a:pPr lvl="1"/>
            <a:r>
              <a:rPr lang="en-US" dirty="0" smtClean="0"/>
              <a:t>as an outer protective covering for bone (</a:t>
            </a:r>
            <a:r>
              <a:rPr lang="en-US" b="1" dirty="0" smtClean="0"/>
              <a:t>periosteum)</a:t>
            </a:r>
          </a:p>
          <a:p>
            <a:pPr lvl="1"/>
            <a:r>
              <a:rPr lang="en-US" dirty="0" smtClean="0"/>
              <a:t>As an outer protective covering of some organs, e.g. the kidneys, lymph nodes and the brain</a:t>
            </a:r>
          </a:p>
          <a:p>
            <a:pPr lvl="1"/>
            <a:r>
              <a:rPr lang="en-US" dirty="0" smtClean="0"/>
              <a:t>forming muscle sheaths (</a:t>
            </a:r>
            <a:r>
              <a:rPr lang="en-US" b="1" dirty="0" smtClean="0"/>
              <a:t>muscle fascia)</a:t>
            </a:r>
            <a:r>
              <a:rPr lang="en-US" i="1" dirty="0" smtClean="0"/>
              <a:t> </a:t>
            </a:r>
            <a:r>
              <a:rPr lang="en-US" dirty="0" smtClean="0"/>
              <a:t>which</a:t>
            </a:r>
            <a:r>
              <a:rPr lang="en-US" i="1" dirty="0" smtClean="0"/>
              <a:t> </a:t>
            </a:r>
            <a:r>
              <a:rPr lang="en-US" dirty="0" smtClean="0"/>
              <a:t>extend beyond the muscle to become the tendon that attaches the muscle to bone.</a:t>
            </a:r>
            <a:endParaRPr lang="en-US" i="1" dirty="0" smtClean="0"/>
          </a:p>
          <a:p>
            <a:endParaRPr lang="en-US" dirty="0"/>
          </a:p>
        </p:txBody>
      </p:sp>
      <p:sp>
        <p:nvSpPr>
          <p:cNvPr id="4" name="Date Placeholder 3"/>
          <p:cNvSpPr>
            <a:spLocks noGrp="1"/>
          </p:cNvSpPr>
          <p:nvPr>
            <p:ph type="dt" sz="half" idx="10"/>
          </p:nvPr>
        </p:nvSpPr>
        <p:spPr/>
        <p:txBody>
          <a:bodyPr/>
          <a:lstStyle/>
          <a:p>
            <a:fld id="{ACA7382F-2C0C-4EDC-9E9C-74038096D0B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112</a:t>
            </a:fld>
            <a:endParaRPr lang="en-US"/>
          </a:p>
        </p:txBody>
      </p:sp>
    </p:spTree>
    <p:extLst>
      <p:ext uri="{BB962C8B-B14F-4D97-AF65-F5344CB8AC3E}">
        <p14:creationId xmlns:p14="http://schemas.microsoft.com/office/powerpoint/2010/main" val="2530032878"/>
      </p:ext>
    </p:extLst>
  </p:cSld>
  <p:clrMapOvr>
    <a:masterClrMapping/>
  </p:clrMapOvr>
  <p:transition>
    <p:blinds dir="ver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Fibrous tissue</a:t>
            </a:r>
            <a:endParaRPr 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2171700" y="2624931"/>
            <a:ext cx="4800600" cy="27527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A34E5FD-98A3-4601-90EE-2B85AFEC2A1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113</a:t>
            </a:fld>
            <a:endParaRPr lang="en-US"/>
          </a:p>
        </p:txBody>
      </p:sp>
    </p:spTree>
    <p:extLst>
      <p:ext uri="{BB962C8B-B14F-4D97-AF65-F5344CB8AC3E}">
        <p14:creationId xmlns:p14="http://schemas.microsoft.com/office/powerpoint/2010/main" val="3977597220"/>
      </p:ext>
    </p:extLst>
  </p:cSld>
  <p:clrMapOvr>
    <a:masterClrMapping/>
  </p:clrMapOvr>
  <p:transition>
    <p:blinds dir="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 Elastic tissue</a:t>
            </a:r>
          </a:p>
          <a:p>
            <a:r>
              <a:rPr lang="en-US" dirty="0" smtClean="0"/>
              <a:t>Capable of considerable extension and recoil. </a:t>
            </a:r>
          </a:p>
          <a:p>
            <a:r>
              <a:rPr lang="en-US" dirty="0" smtClean="0"/>
              <a:t>Has few cells </a:t>
            </a:r>
          </a:p>
          <a:p>
            <a:r>
              <a:rPr lang="en-US" dirty="0" smtClean="0"/>
              <a:t>Matrix consists mainly of masses of elastic fibres secreted by fibroblasts.</a:t>
            </a:r>
          </a:p>
          <a:p>
            <a:r>
              <a:rPr lang="en-US" dirty="0" smtClean="0"/>
              <a:t>Found in organs where alteration of shape is required, e.g. in large blood vessel walls, the epiglottis and the outer ears.</a:t>
            </a:r>
            <a:endParaRPr lang="en-US" dirty="0"/>
          </a:p>
        </p:txBody>
      </p:sp>
      <p:sp>
        <p:nvSpPr>
          <p:cNvPr id="4" name="Date Placeholder 3"/>
          <p:cNvSpPr>
            <a:spLocks noGrp="1"/>
          </p:cNvSpPr>
          <p:nvPr>
            <p:ph type="dt" sz="half" idx="10"/>
          </p:nvPr>
        </p:nvSpPr>
        <p:spPr/>
        <p:txBody>
          <a:bodyPr/>
          <a:lstStyle/>
          <a:p>
            <a:fld id="{A2CCE78F-DBCD-46CE-B384-56CBB125B4D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114</a:t>
            </a:fld>
            <a:endParaRPr lang="en-US"/>
          </a:p>
        </p:txBody>
      </p:sp>
    </p:spTree>
    <p:extLst>
      <p:ext uri="{BB962C8B-B14F-4D97-AF65-F5344CB8AC3E}">
        <p14:creationId xmlns:p14="http://schemas.microsoft.com/office/powerpoint/2010/main" val="3453470383"/>
      </p:ext>
    </p:extLst>
  </p:cSld>
  <p:clrMapOvr>
    <a:masterClrMapping/>
  </p:clrMapOvr>
  <p:transition>
    <p:blinds dir="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 tissue</a:t>
            </a:r>
            <a:endParaRPr lang="en-US" dirty="0"/>
          </a:p>
        </p:txBody>
      </p:sp>
      <p:pic>
        <p:nvPicPr>
          <p:cNvPr id="4098" name="Picture 2"/>
          <p:cNvPicPr>
            <a:picLocks noGrp="1" noChangeAspect="1" noChangeArrowheads="1"/>
          </p:cNvPicPr>
          <p:nvPr>
            <p:ph idx="1"/>
          </p:nvPr>
        </p:nvPicPr>
        <p:blipFill>
          <a:blip r:embed="rId2" cstate="print"/>
          <a:stretch>
            <a:fillRect/>
          </a:stretch>
        </p:blipFill>
        <p:spPr bwMode="auto">
          <a:xfrm>
            <a:off x="2195512" y="2448719"/>
            <a:ext cx="4752975" cy="31051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C1F43924-4AA3-4E94-98D4-A0D56C150F1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115</a:t>
            </a:fld>
            <a:endParaRPr lang="en-US"/>
          </a:p>
        </p:txBody>
      </p:sp>
    </p:spTree>
    <p:extLst>
      <p:ext uri="{BB962C8B-B14F-4D97-AF65-F5344CB8AC3E}">
        <p14:creationId xmlns:p14="http://schemas.microsoft.com/office/powerpoint/2010/main" val="1407458187"/>
      </p:ext>
    </p:extLst>
  </p:cSld>
  <p:clrMapOvr>
    <a:masterClrMapping/>
  </p:clrMapOvr>
  <p:transition>
    <p:blinds dir="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LYMPHOID TISSUE</a:t>
            </a:r>
            <a:endParaRPr lang="en-US" b="1" u="sng" dirty="0"/>
          </a:p>
        </p:txBody>
      </p:sp>
      <p:sp>
        <p:nvSpPr>
          <p:cNvPr id="3" name="Content Placeholder 2"/>
          <p:cNvSpPr>
            <a:spLocks noGrp="1"/>
          </p:cNvSpPr>
          <p:nvPr>
            <p:ph idx="1"/>
          </p:nvPr>
        </p:nvSpPr>
        <p:spPr/>
        <p:txBody>
          <a:bodyPr>
            <a:normAutofit/>
          </a:bodyPr>
          <a:lstStyle/>
          <a:p>
            <a:r>
              <a:rPr lang="en-US" dirty="0" smtClean="0"/>
              <a:t>Has a semisolid matrix with fine branching </a:t>
            </a:r>
            <a:r>
              <a:rPr lang="en-US" dirty="0" err="1" smtClean="0"/>
              <a:t>reticulin</a:t>
            </a:r>
            <a:r>
              <a:rPr lang="en-US" dirty="0" smtClean="0"/>
              <a:t> fibres. </a:t>
            </a:r>
          </a:p>
          <a:p>
            <a:r>
              <a:rPr lang="en-US" dirty="0" smtClean="0"/>
              <a:t>Contains WBCs (</a:t>
            </a:r>
            <a:r>
              <a:rPr lang="en-US" b="1" dirty="0" smtClean="0"/>
              <a:t>monocytes and lymphocytes</a:t>
            </a:r>
            <a:r>
              <a:rPr lang="en-US" dirty="0" smtClean="0"/>
              <a:t>).</a:t>
            </a:r>
          </a:p>
          <a:p>
            <a:r>
              <a:rPr lang="en-US" dirty="0" smtClean="0"/>
              <a:t>Found in blood and in lymphoid tissue in the:</a:t>
            </a:r>
          </a:p>
          <a:p>
            <a:pPr lvl="1"/>
            <a:r>
              <a:rPr lang="en-US" dirty="0" smtClean="0"/>
              <a:t>lymph nodes</a:t>
            </a:r>
          </a:p>
          <a:p>
            <a:pPr lvl="1"/>
            <a:r>
              <a:rPr lang="en-US" dirty="0" smtClean="0"/>
              <a:t>spleen</a:t>
            </a:r>
          </a:p>
          <a:p>
            <a:pPr lvl="1"/>
            <a:r>
              <a:rPr lang="en-US" dirty="0" smtClean="0"/>
              <a:t>palatine and pharyngeal tonsils</a:t>
            </a:r>
          </a:p>
          <a:p>
            <a:pPr lvl="1"/>
            <a:r>
              <a:rPr lang="en-US" dirty="0" smtClean="0"/>
              <a:t>vermiform appendix</a:t>
            </a:r>
          </a:p>
          <a:p>
            <a:pPr lvl="1"/>
            <a:r>
              <a:rPr lang="en-US" dirty="0" smtClean="0"/>
              <a:t>solitary and aggregated nodes in the small intestine</a:t>
            </a:r>
          </a:p>
          <a:p>
            <a:pPr lvl="1"/>
            <a:r>
              <a:rPr lang="en-US" dirty="0" smtClean="0"/>
              <a:t>wall of the large intestine.</a:t>
            </a:r>
            <a:endParaRPr lang="en-US" dirty="0"/>
          </a:p>
        </p:txBody>
      </p:sp>
      <p:sp>
        <p:nvSpPr>
          <p:cNvPr id="4" name="Date Placeholder 3"/>
          <p:cNvSpPr>
            <a:spLocks noGrp="1"/>
          </p:cNvSpPr>
          <p:nvPr>
            <p:ph type="dt" sz="half" idx="10"/>
          </p:nvPr>
        </p:nvSpPr>
        <p:spPr/>
        <p:txBody>
          <a:bodyPr/>
          <a:lstStyle/>
          <a:p>
            <a:fld id="{EAE42411-4FA5-4720-AE07-0DB21D2C470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116</a:t>
            </a:fld>
            <a:endParaRPr lang="en-US"/>
          </a:p>
        </p:txBody>
      </p:sp>
    </p:spTree>
    <p:extLst>
      <p:ext uri="{BB962C8B-B14F-4D97-AF65-F5344CB8AC3E}">
        <p14:creationId xmlns:p14="http://schemas.microsoft.com/office/powerpoint/2010/main" val="2926327470"/>
      </p:ext>
    </p:extLst>
  </p:cSld>
  <p:clrMapOvr>
    <a:masterClrMapping/>
  </p:clrMapOvr>
  <p:transition>
    <p:blinds dir="ver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Lymphoid tissue</a:t>
            </a:r>
            <a:endParaRPr lang="en-US" dirty="0"/>
          </a:p>
        </p:txBody>
      </p:sp>
      <p:pic>
        <p:nvPicPr>
          <p:cNvPr id="7170" name="Picture 2"/>
          <p:cNvPicPr>
            <a:picLocks noGrp="1" noChangeAspect="1" noChangeArrowheads="1"/>
          </p:cNvPicPr>
          <p:nvPr>
            <p:ph idx="1"/>
          </p:nvPr>
        </p:nvPicPr>
        <p:blipFill>
          <a:blip r:embed="rId2" cstate="print"/>
          <a:stretch>
            <a:fillRect/>
          </a:stretch>
        </p:blipFill>
        <p:spPr bwMode="auto">
          <a:xfrm>
            <a:off x="2157412" y="2620169"/>
            <a:ext cx="4829175" cy="27622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9E9B67A6-10ED-4DB8-90DC-834DE3B5D1A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117</a:t>
            </a:fld>
            <a:endParaRPr lang="en-US"/>
          </a:p>
        </p:txBody>
      </p:sp>
    </p:spTree>
    <p:extLst>
      <p:ext uri="{BB962C8B-B14F-4D97-AF65-F5344CB8AC3E}">
        <p14:creationId xmlns:p14="http://schemas.microsoft.com/office/powerpoint/2010/main" val="2977414861"/>
      </p:ext>
    </p:extLst>
  </p:cSld>
  <p:clrMapOvr>
    <a:masterClrMapping/>
  </p:clrMapOvr>
  <p:transition>
    <p:blinds dir="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CARTILAGE</a:t>
            </a:r>
            <a:endParaRPr lang="en-US" b="1" u="sng" dirty="0"/>
          </a:p>
        </p:txBody>
      </p:sp>
      <p:sp>
        <p:nvSpPr>
          <p:cNvPr id="3" name="Content Placeholder 2"/>
          <p:cNvSpPr>
            <a:spLocks noGrp="1"/>
          </p:cNvSpPr>
          <p:nvPr>
            <p:ph idx="1"/>
          </p:nvPr>
        </p:nvSpPr>
        <p:spPr/>
        <p:txBody>
          <a:bodyPr>
            <a:normAutofit fontScale="92500" lnSpcReduction="20000"/>
          </a:bodyPr>
          <a:lstStyle/>
          <a:p>
            <a:r>
              <a:rPr lang="en-US" dirty="0" smtClean="0"/>
              <a:t>Much firmer tissue than any of the other connective tissues; the cells are called </a:t>
            </a:r>
            <a:r>
              <a:rPr lang="en-US" b="1" dirty="0" err="1" smtClean="0"/>
              <a:t>chondrocytes</a:t>
            </a:r>
            <a:r>
              <a:rPr lang="en-US" dirty="0" smtClean="0"/>
              <a:t> and are less numerous.  They are embedded in matrix reinforced by collagen and elastic fibres. </a:t>
            </a:r>
          </a:p>
          <a:p>
            <a:r>
              <a:rPr lang="en-US" dirty="0" smtClean="0"/>
              <a:t>3 types:</a:t>
            </a:r>
          </a:p>
          <a:p>
            <a:pPr>
              <a:buNone/>
            </a:pPr>
            <a:r>
              <a:rPr lang="en-US" dirty="0" smtClean="0"/>
              <a:t>	• hyaline cartilage</a:t>
            </a:r>
          </a:p>
          <a:p>
            <a:pPr>
              <a:buNone/>
            </a:pPr>
            <a:r>
              <a:rPr lang="en-US" dirty="0" smtClean="0"/>
              <a:t>	• fibrocartilage</a:t>
            </a:r>
          </a:p>
          <a:p>
            <a:pPr>
              <a:buNone/>
            </a:pPr>
            <a:r>
              <a:rPr lang="en-US" dirty="0" smtClean="0"/>
              <a:t>	• elastic fibrocartilage.</a:t>
            </a:r>
          </a:p>
          <a:p>
            <a:pPr>
              <a:buNone/>
            </a:pPr>
            <a:r>
              <a:rPr lang="en-US" b="1" dirty="0" smtClean="0"/>
              <a:t>a) Hyaline cartilage</a:t>
            </a:r>
          </a:p>
          <a:p>
            <a:r>
              <a:rPr lang="en-US" dirty="0" smtClean="0"/>
              <a:t>Appears as a smooth bluish-white tissue.</a:t>
            </a:r>
          </a:p>
          <a:p>
            <a:r>
              <a:rPr lang="en-US" dirty="0" smtClean="0"/>
              <a:t>Chondrocytes are in small groups within cell nests and the matrix is solid and smooth. </a:t>
            </a:r>
          </a:p>
          <a:p>
            <a:r>
              <a:rPr lang="en-US" dirty="0" smtClean="0"/>
              <a:t>Found:</a:t>
            </a:r>
          </a:p>
          <a:p>
            <a:pPr>
              <a:buNone/>
            </a:pPr>
            <a:r>
              <a:rPr lang="en-US" dirty="0" smtClean="0"/>
              <a:t>	• on the surface of the parts of the bones that form joints</a:t>
            </a:r>
          </a:p>
          <a:p>
            <a:pPr>
              <a:buNone/>
            </a:pPr>
            <a:r>
              <a:rPr lang="en-US" dirty="0" smtClean="0"/>
              <a:t>	• forming the costal cartilages, which attach the ribs to the sternum</a:t>
            </a:r>
          </a:p>
          <a:p>
            <a:pPr>
              <a:buNone/>
            </a:pPr>
            <a:r>
              <a:rPr lang="en-US" dirty="0" smtClean="0"/>
              <a:t>	• forming part of the larynx, trachea and bronchi.</a:t>
            </a:r>
            <a:endParaRPr lang="en-US" dirty="0"/>
          </a:p>
        </p:txBody>
      </p:sp>
      <p:sp>
        <p:nvSpPr>
          <p:cNvPr id="4" name="Date Placeholder 3"/>
          <p:cNvSpPr>
            <a:spLocks noGrp="1"/>
          </p:cNvSpPr>
          <p:nvPr>
            <p:ph type="dt" sz="half" idx="10"/>
          </p:nvPr>
        </p:nvSpPr>
        <p:spPr/>
        <p:txBody>
          <a:bodyPr/>
          <a:lstStyle/>
          <a:p>
            <a:fld id="{F9884869-A82B-46DA-B0B8-28513F71F3E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118</a:t>
            </a:fld>
            <a:endParaRPr lang="en-US"/>
          </a:p>
        </p:txBody>
      </p:sp>
    </p:spTree>
    <p:extLst>
      <p:ext uri="{BB962C8B-B14F-4D97-AF65-F5344CB8AC3E}">
        <p14:creationId xmlns:p14="http://schemas.microsoft.com/office/powerpoint/2010/main" val="4251590389"/>
      </p:ext>
    </p:extLst>
  </p:cSld>
  <p:clrMapOvr>
    <a:masterClrMapping/>
  </p:clrMapOvr>
  <p:transition>
    <p:blinds dir="ver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Hyaline cartilage</a:t>
            </a:r>
            <a:endParaRPr lang="en-US" dirty="0"/>
          </a:p>
        </p:txBody>
      </p:sp>
      <p:pic>
        <p:nvPicPr>
          <p:cNvPr id="5122" name="Picture 2"/>
          <p:cNvPicPr>
            <a:picLocks noGrp="1" noChangeAspect="1" noChangeArrowheads="1"/>
          </p:cNvPicPr>
          <p:nvPr>
            <p:ph idx="1"/>
          </p:nvPr>
        </p:nvPicPr>
        <p:blipFill>
          <a:blip r:embed="rId2" cstate="print"/>
          <a:stretch>
            <a:fillRect/>
          </a:stretch>
        </p:blipFill>
        <p:spPr bwMode="auto">
          <a:xfrm>
            <a:off x="2171700" y="2629694"/>
            <a:ext cx="4800600" cy="27432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CEFB237-BAC3-4D9E-B351-16BBF5C88A2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119</a:t>
            </a:fld>
            <a:endParaRPr lang="en-US"/>
          </a:p>
        </p:txBody>
      </p:sp>
    </p:spTree>
    <p:extLst>
      <p:ext uri="{BB962C8B-B14F-4D97-AF65-F5344CB8AC3E}">
        <p14:creationId xmlns:p14="http://schemas.microsoft.com/office/powerpoint/2010/main" val="3474099151"/>
      </p:ext>
    </p:extLst>
  </p:cSld>
  <p:clrMapOvr>
    <a:masterClrMapping/>
  </p:clrMapOvr>
  <p:transition>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A cell with a semi-permeable membrane</a:t>
            </a:r>
            <a:endParaRPr lang="en-US" dirty="0"/>
          </a:p>
        </p:txBody>
      </p:sp>
      <p:pic>
        <p:nvPicPr>
          <p:cNvPr id="4098" name="Picture 2"/>
          <p:cNvPicPr>
            <a:picLocks noGrp="1" noChangeAspect="1" noChangeArrowheads="1"/>
          </p:cNvPicPr>
          <p:nvPr>
            <p:ph idx="1"/>
          </p:nvPr>
        </p:nvPicPr>
        <p:blipFill>
          <a:blip r:embed="rId2" cstate="print"/>
          <a:stretch>
            <a:fillRect/>
          </a:stretch>
        </p:blipFill>
        <p:spPr bwMode="auto">
          <a:xfrm>
            <a:off x="2171700" y="2043906"/>
            <a:ext cx="4800600" cy="39147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37588354-BAF2-4BD9-B7DB-9222CAF64B92}" type="datetime1">
              <a:rPr lang="en-US" smtClean="0"/>
              <a:pPr/>
              <a:t>10/7/2020</a:t>
            </a:fld>
            <a:endParaRPr lang="en-US"/>
          </a:p>
        </p:txBody>
      </p:sp>
      <p:sp>
        <p:nvSpPr>
          <p:cNvPr id="6" name="Slide Number Placeholder 5"/>
          <p:cNvSpPr>
            <a:spLocks noGrp="1"/>
          </p:cNvSpPr>
          <p:nvPr>
            <p:ph type="sldNum" sz="quarter" idx="12"/>
          </p:nvPr>
        </p:nvSpPr>
        <p:spPr/>
        <p:txBody>
          <a:bodyPr/>
          <a:lstStyle/>
          <a:p>
            <a:fld id="{5A635FD2-D9AA-4F2E-8FE6-17BF2643B117}" type="slidenum">
              <a:rPr lang="en-US" smtClean="0"/>
              <a:pPr/>
              <a:t>12</a:t>
            </a:fld>
            <a:endParaRPr lang="en-US"/>
          </a:p>
        </p:txBody>
      </p:sp>
    </p:spTree>
    <p:extLst>
      <p:ext uri="{BB962C8B-B14F-4D97-AF65-F5344CB8AC3E}">
        <p14:creationId xmlns:p14="http://schemas.microsoft.com/office/powerpoint/2010/main" val="549793455"/>
      </p:ext>
    </p:extLst>
  </p:cSld>
  <p:clrMapOvr>
    <a:masterClrMapping/>
  </p:clrMapOvr>
  <p:transition>
    <p:wipe dir="d"/>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 Fibrocartilage </a:t>
            </a:r>
          </a:p>
          <a:p>
            <a:r>
              <a:rPr lang="en-US" dirty="0" smtClean="0"/>
              <a:t>Consists of dense masses of white collagen fibres in a matrix similar to that of hyaline cartilage with the cells widely dispersed. </a:t>
            </a:r>
          </a:p>
          <a:p>
            <a:r>
              <a:rPr lang="en-US" dirty="0" smtClean="0"/>
              <a:t>It’s a tough, slightly flexible tissue found:</a:t>
            </a:r>
          </a:p>
          <a:p>
            <a:pPr>
              <a:buNone/>
            </a:pPr>
            <a:r>
              <a:rPr lang="en-US" dirty="0" smtClean="0"/>
              <a:t>	• as pads between the bodies of the vertebrae, called the intervertebral discs</a:t>
            </a:r>
          </a:p>
          <a:p>
            <a:pPr>
              <a:buNone/>
            </a:pPr>
            <a:r>
              <a:rPr lang="en-US" dirty="0" smtClean="0"/>
              <a:t>	• between the articulating surfaces of the bones of the knee joint, called semilunar cartilages</a:t>
            </a:r>
          </a:p>
          <a:p>
            <a:pPr>
              <a:buNone/>
            </a:pPr>
            <a:r>
              <a:rPr lang="en-US" dirty="0" smtClean="0"/>
              <a:t>	• on the rim of the bony sockets of the hip and shoulder joints, deepening the cavities without restricting movement</a:t>
            </a:r>
          </a:p>
          <a:p>
            <a:pPr>
              <a:buNone/>
            </a:pPr>
            <a:r>
              <a:rPr lang="en-US" dirty="0" smtClean="0"/>
              <a:t>	• as ligaments joining bones.</a:t>
            </a:r>
            <a:endParaRPr lang="en-US" dirty="0"/>
          </a:p>
        </p:txBody>
      </p:sp>
      <p:sp>
        <p:nvSpPr>
          <p:cNvPr id="4" name="Date Placeholder 3"/>
          <p:cNvSpPr>
            <a:spLocks noGrp="1"/>
          </p:cNvSpPr>
          <p:nvPr>
            <p:ph type="dt" sz="half" idx="10"/>
          </p:nvPr>
        </p:nvSpPr>
        <p:spPr/>
        <p:txBody>
          <a:bodyPr/>
          <a:lstStyle/>
          <a:p>
            <a:fld id="{E48960ED-CED9-4812-9B4E-8C6EECDC37D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120</a:t>
            </a:fld>
            <a:endParaRPr lang="en-US"/>
          </a:p>
        </p:txBody>
      </p:sp>
    </p:spTree>
    <p:extLst>
      <p:ext uri="{BB962C8B-B14F-4D97-AF65-F5344CB8AC3E}">
        <p14:creationId xmlns:p14="http://schemas.microsoft.com/office/powerpoint/2010/main" val="3176014868"/>
      </p:ext>
    </p:extLst>
  </p:cSld>
  <p:clrMapOvr>
    <a:masterClrMapping/>
  </p:clrMapOvr>
  <p:transition>
    <p:blinds dir="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Fibrocartilage </a:t>
            </a:r>
            <a:endParaRPr lang="en-US" dirty="0"/>
          </a:p>
        </p:txBody>
      </p:sp>
      <p:pic>
        <p:nvPicPr>
          <p:cNvPr id="6146" name="Picture 2"/>
          <p:cNvPicPr>
            <a:picLocks noGrp="1" noChangeAspect="1" noChangeArrowheads="1"/>
          </p:cNvPicPr>
          <p:nvPr>
            <p:ph idx="1"/>
          </p:nvPr>
        </p:nvPicPr>
        <p:blipFill>
          <a:blip r:embed="rId2" cstate="print"/>
          <a:stretch>
            <a:fillRect/>
          </a:stretch>
        </p:blipFill>
        <p:spPr bwMode="auto">
          <a:xfrm>
            <a:off x="2157412" y="2710656"/>
            <a:ext cx="4829175" cy="25812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A3B9F9C8-201D-4136-8AC7-4C141C3DD4B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121</a:t>
            </a:fld>
            <a:endParaRPr lang="en-US"/>
          </a:p>
        </p:txBody>
      </p:sp>
    </p:spTree>
    <p:extLst>
      <p:ext uri="{BB962C8B-B14F-4D97-AF65-F5344CB8AC3E}">
        <p14:creationId xmlns:p14="http://schemas.microsoft.com/office/powerpoint/2010/main" val="3311449743"/>
      </p:ext>
    </p:extLst>
  </p:cSld>
  <p:clrMapOvr>
    <a:masterClrMapping/>
  </p:clrMapOvr>
  <p:transition>
    <p:blinds dir="ver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a:buNone/>
            </a:pPr>
            <a:r>
              <a:rPr lang="en-US" b="1" dirty="0" smtClean="0"/>
              <a:t>c) Elastic cartilage</a:t>
            </a:r>
          </a:p>
          <a:p>
            <a:r>
              <a:rPr lang="en-US" dirty="0" smtClean="0"/>
              <a:t>Flexible tissue consisting of yellow elastic fibres lying in a solid matrix. </a:t>
            </a:r>
          </a:p>
          <a:p>
            <a:r>
              <a:rPr lang="en-US" dirty="0" smtClean="0"/>
              <a:t>Cells lie between the fibres. </a:t>
            </a:r>
          </a:p>
          <a:p>
            <a:r>
              <a:rPr lang="en-US" dirty="0" smtClean="0"/>
              <a:t>Forms </a:t>
            </a:r>
          </a:p>
          <a:p>
            <a:pPr lvl="1"/>
            <a:r>
              <a:rPr lang="en-US" dirty="0" smtClean="0"/>
              <a:t>the pinna or lobe of the ear, </a:t>
            </a:r>
          </a:p>
          <a:p>
            <a:pPr lvl="1"/>
            <a:r>
              <a:rPr lang="en-US" dirty="0" smtClean="0"/>
              <a:t>the epiglottis </a:t>
            </a:r>
          </a:p>
          <a:p>
            <a:pPr lvl="1"/>
            <a:r>
              <a:rPr lang="en-US" dirty="0" smtClean="0"/>
              <a:t>part of the tunica media of blood vessel walls.</a:t>
            </a:r>
            <a:endParaRPr lang="en-US" dirty="0"/>
          </a:p>
        </p:txBody>
      </p:sp>
      <p:sp>
        <p:nvSpPr>
          <p:cNvPr id="4" name="Date Placeholder 3"/>
          <p:cNvSpPr>
            <a:spLocks noGrp="1"/>
          </p:cNvSpPr>
          <p:nvPr>
            <p:ph type="dt" sz="half" idx="10"/>
          </p:nvPr>
        </p:nvSpPr>
        <p:spPr/>
        <p:txBody>
          <a:bodyPr/>
          <a:lstStyle/>
          <a:p>
            <a:fld id="{374798AD-B489-4B37-AAE9-683890500DA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122</a:t>
            </a:fld>
            <a:endParaRPr lang="en-US"/>
          </a:p>
        </p:txBody>
      </p:sp>
    </p:spTree>
    <p:extLst>
      <p:ext uri="{BB962C8B-B14F-4D97-AF65-F5344CB8AC3E}">
        <p14:creationId xmlns:p14="http://schemas.microsoft.com/office/powerpoint/2010/main" val="2558225937"/>
      </p:ext>
    </p:extLst>
  </p:cSld>
  <p:clrMapOvr>
    <a:masterClrMapping/>
  </p:clrMapOvr>
  <p:transition>
    <p:blinds dir="ver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 fibrocartilage</a:t>
            </a:r>
            <a:endParaRPr lang="en-US" dirty="0"/>
          </a:p>
        </p:txBody>
      </p:sp>
      <p:pic>
        <p:nvPicPr>
          <p:cNvPr id="8194" name="Picture 2"/>
          <p:cNvPicPr>
            <a:picLocks noGrp="1" noChangeAspect="1" noChangeArrowheads="1"/>
          </p:cNvPicPr>
          <p:nvPr>
            <p:ph idx="1"/>
          </p:nvPr>
        </p:nvPicPr>
        <p:blipFill>
          <a:blip r:embed="rId2" cstate="print"/>
          <a:stretch>
            <a:fillRect/>
          </a:stretch>
        </p:blipFill>
        <p:spPr bwMode="auto">
          <a:xfrm>
            <a:off x="2176462" y="2620169"/>
            <a:ext cx="4791075" cy="27622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5ACDC889-28B1-40CF-A38B-D5A5EC32B04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123</a:t>
            </a:fld>
            <a:endParaRPr lang="en-US"/>
          </a:p>
        </p:txBody>
      </p:sp>
    </p:spTree>
    <p:extLst>
      <p:ext uri="{BB962C8B-B14F-4D97-AF65-F5344CB8AC3E}">
        <p14:creationId xmlns:p14="http://schemas.microsoft.com/office/powerpoint/2010/main" val="3581207463"/>
      </p:ext>
    </p:extLst>
  </p:cSld>
  <p:clrMapOvr>
    <a:masterClrMapping/>
  </p:clrMapOvr>
  <p:transition>
    <p:blinds dir="ver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BONE</a:t>
            </a:r>
            <a:endParaRPr lang="en-US" b="1" u="sng" dirty="0"/>
          </a:p>
        </p:txBody>
      </p:sp>
      <p:sp>
        <p:nvSpPr>
          <p:cNvPr id="3" name="Content Placeholder 2"/>
          <p:cNvSpPr>
            <a:spLocks noGrp="1"/>
          </p:cNvSpPr>
          <p:nvPr>
            <p:ph idx="1"/>
          </p:nvPr>
        </p:nvSpPr>
        <p:spPr/>
        <p:txBody>
          <a:bodyPr>
            <a:normAutofit/>
          </a:bodyPr>
          <a:lstStyle/>
          <a:p>
            <a:r>
              <a:rPr lang="en-US" dirty="0" smtClean="0"/>
              <a:t>Connective tissue with cells (osteocytes) surrounded by a matrix of collagen fibres that is strengthened by inorganic salts, especially calcium and phosphate. This provides bones with their characteristic strength and rigidity. </a:t>
            </a:r>
          </a:p>
          <a:p>
            <a:r>
              <a:rPr lang="en-US" dirty="0" smtClean="0"/>
              <a:t>2 types:</a:t>
            </a:r>
          </a:p>
          <a:p>
            <a:pPr>
              <a:buNone/>
            </a:pPr>
            <a:r>
              <a:rPr lang="en-US" dirty="0" smtClean="0"/>
              <a:t>	• </a:t>
            </a:r>
            <a:r>
              <a:rPr lang="en-US" b="1" dirty="0" smtClean="0"/>
              <a:t>compact bone </a:t>
            </a:r>
            <a:r>
              <a:rPr lang="en-US" dirty="0" smtClean="0"/>
              <a:t>— solid or dense appearance</a:t>
            </a:r>
          </a:p>
          <a:p>
            <a:pPr>
              <a:buNone/>
            </a:pPr>
            <a:r>
              <a:rPr lang="en-US" dirty="0" smtClean="0"/>
              <a:t>	• </a:t>
            </a:r>
            <a:r>
              <a:rPr lang="en-US" b="1" dirty="0" smtClean="0"/>
              <a:t>cancellous or spongy bone </a:t>
            </a:r>
            <a:r>
              <a:rPr lang="en-US" dirty="0" smtClean="0"/>
              <a:t>— spongy or fine honeycomb appearance.</a:t>
            </a:r>
            <a:endParaRPr lang="en-US" b="1" dirty="0"/>
          </a:p>
        </p:txBody>
      </p:sp>
      <p:sp>
        <p:nvSpPr>
          <p:cNvPr id="4" name="Date Placeholder 3"/>
          <p:cNvSpPr>
            <a:spLocks noGrp="1"/>
          </p:cNvSpPr>
          <p:nvPr>
            <p:ph type="dt" sz="half" idx="10"/>
          </p:nvPr>
        </p:nvSpPr>
        <p:spPr/>
        <p:txBody>
          <a:bodyPr/>
          <a:lstStyle/>
          <a:p>
            <a:fld id="{AC457336-2DB1-41E3-B008-3EE9DC8537C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124</a:t>
            </a:fld>
            <a:endParaRPr lang="en-US"/>
          </a:p>
        </p:txBody>
      </p:sp>
    </p:spTree>
    <p:extLst>
      <p:ext uri="{BB962C8B-B14F-4D97-AF65-F5344CB8AC3E}">
        <p14:creationId xmlns:p14="http://schemas.microsoft.com/office/powerpoint/2010/main" val="3725776804"/>
      </p:ext>
    </p:extLst>
  </p:cSld>
  <p:clrMapOvr>
    <a:masterClrMapping/>
  </p:clrMapOvr>
  <p:transition>
    <p:blinds dir="ver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3. MUSCLE TISSUE</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3 types, consisting of specialized contractile cells:</a:t>
            </a:r>
          </a:p>
          <a:p>
            <a:pPr>
              <a:buNone/>
            </a:pPr>
            <a:r>
              <a:rPr lang="en-US" dirty="0" smtClean="0"/>
              <a:t>	• skeletal muscle</a:t>
            </a:r>
          </a:p>
          <a:p>
            <a:pPr>
              <a:buNone/>
            </a:pPr>
            <a:r>
              <a:rPr lang="en-US" dirty="0" smtClean="0"/>
              <a:t>	• smooth muscle</a:t>
            </a:r>
          </a:p>
          <a:p>
            <a:pPr>
              <a:buNone/>
            </a:pPr>
            <a:r>
              <a:rPr lang="en-US" dirty="0" smtClean="0"/>
              <a:t>	• cardiac muscle.</a:t>
            </a:r>
          </a:p>
          <a:p>
            <a:pPr>
              <a:buNone/>
            </a:pPr>
            <a:r>
              <a:rPr lang="it-IT" b="1" dirty="0" smtClean="0"/>
              <a:t>a) Skeletal muscle tissue</a:t>
            </a:r>
          </a:p>
          <a:p>
            <a:r>
              <a:rPr lang="en-US" dirty="0" smtClean="0"/>
              <a:t>May be </a:t>
            </a:r>
            <a:r>
              <a:rPr lang="en-US" b="1" dirty="0" smtClean="0"/>
              <a:t>skeletal, striated, striped </a:t>
            </a:r>
            <a:r>
              <a:rPr lang="en-US" dirty="0" smtClean="0"/>
              <a:t>or voluntary muscle. </a:t>
            </a:r>
          </a:p>
          <a:p>
            <a:r>
              <a:rPr lang="en-US" dirty="0" smtClean="0"/>
              <a:t>Called voluntary because contraction is under conscious control.</a:t>
            </a:r>
          </a:p>
          <a:p>
            <a:r>
              <a:rPr lang="en-US" dirty="0" smtClean="0"/>
              <a:t>Cells are roughly cylindrical in shape and may be as long as 35 cm.</a:t>
            </a:r>
          </a:p>
          <a:p>
            <a:r>
              <a:rPr lang="en-US" dirty="0" smtClean="0"/>
              <a:t>Each cell, commonly called a </a:t>
            </a:r>
            <a:r>
              <a:rPr lang="en-US" b="1" dirty="0" smtClean="0"/>
              <a:t>fibre</a:t>
            </a:r>
            <a:r>
              <a:rPr lang="en-US" dirty="0" smtClean="0"/>
              <a:t>, has several nuclei situated just under the </a:t>
            </a:r>
            <a:r>
              <a:rPr lang="en-US" b="1" dirty="0" err="1" smtClean="0"/>
              <a:t>sarcolemma</a:t>
            </a:r>
            <a:r>
              <a:rPr lang="en-US" dirty="0" smtClean="0"/>
              <a:t> or cell membrane of each muscle fibre. </a:t>
            </a:r>
          </a:p>
          <a:p>
            <a:r>
              <a:rPr lang="en-US" dirty="0" smtClean="0"/>
              <a:t>Muscle fibres lie parallel to one another and microscopically, they show well-marked transverse dark and light bands, hence the name </a:t>
            </a:r>
            <a:r>
              <a:rPr lang="en-US" b="1" dirty="0" smtClean="0"/>
              <a:t>striated</a:t>
            </a:r>
            <a:r>
              <a:rPr lang="en-US" dirty="0" smtClean="0"/>
              <a:t> or </a:t>
            </a:r>
            <a:r>
              <a:rPr lang="en-US" b="1" dirty="0" smtClean="0"/>
              <a:t>striped</a:t>
            </a:r>
            <a:r>
              <a:rPr lang="en-US" dirty="0" smtClean="0"/>
              <a:t> muscle.</a:t>
            </a:r>
            <a:endParaRPr lang="en-US" dirty="0"/>
          </a:p>
        </p:txBody>
      </p:sp>
      <p:sp>
        <p:nvSpPr>
          <p:cNvPr id="4" name="Date Placeholder 3"/>
          <p:cNvSpPr>
            <a:spLocks noGrp="1"/>
          </p:cNvSpPr>
          <p:nvPr>
            <p:ph type="dt" sz="half" idx="10"/>
          </p:nvPr>
        </p:nvSpPr>
        <p:spPr/>
        <p:txBody>
          <a:bodyPr/>
          <a:lstStyle/>
          <a:p>
            <a:fld id="{99DCD1DD-7BD9-44E4-B278-8141321147F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125</a:t>
            </a:fld>
            <a:endParaRPr lang="en-US"/>
          </a:p>
        </p:txBody>
      </p:sp>
    </p:spTree>
    <p:extLst>
      <p:ext uri="{BB962C8B-B14F-4D97-AF65-F5344CB8AC3E}">
        <p14:creationId xmlns:p14="http://schemas.microsoft.com/office/powerpoint/2010/main" val="3825894979"/>
      </p:ext>
    </p:extLst>
  </p:cSld>
  <p:clrMapOvr>
    <a:masterClrMapping/>
  </p:clrMapOvr>
  <p:transition>
    <p:blinds dir="ver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Makes up the red part of flesh.</a:t>
            </a:r>
          </a:p>
          <a:p>
            <a:r>
              <a:rPr lang="en-US" dirty="0" smtClean="0"/>
              <a:t>Capable of stretching and contracting.</a:t>
            </a:r>
          </a:p>
          <a:p>
            <a:r>
              <a:rPr lang="en-US" b="1" dirty="0" smtClean="0"/>
              <a:t>Sarcoplasm</a:t>
            </a:r>
            <a:r>
              <a:rPr lang="en-US" dirty="0" smtClean="0"/>
              <a:t>, the cytoplasm of muscle fibres, contains:</a:t>
            </a:r>
          </a:p>
          <a:p>
            <a:pPr>
              <a:buNone/>
            </a:pPr>
            <a:r>
              <a:rPr lang="en-US" dirty="0" smtClean="0"/>
              <a:t>	• bundles of myofibrils, which consist of filaments of contractile proteins including </a:t>
            </a:r>
            <a:r>
              <a:rPr lang="en-US" b="1" dirty="0" err="1" smtClean="0"/>
              <a:t>actin</a:t>
            </a:r>
            <a:r>
              <a:rPr lang="en-US" dirty="0" smtClean="0"/>
              <a:t> and </a:t>
            </a:r>
            <a:r>
              <a:rPr lang="en-US" b="1" dirty="0" smtClean="0"/>
              <a:t>myosin</a:t>
            </a:r>
          </a:p>
          <a:p>
            <a:pPr>
              <a:buNone/>
            </a:pPr>
            <a:r>
              <a:rPr lang="en-US" dirty="0" smtClean="0"/>
              <a:t>	• many mitochondria, which generate chemical energy (ATP) from glucose and oxygen by aerobic respiration</a:t>
            </a:r>
          </a:p>
          <a:p>
            <a:endParaRPr lang="en-US" dirty="0"/>
          </a:p>
        </p:txBody>
      </p:sp>
      <p:sp>
        <p:nvSpPr>
          <p:cNvPr id="4" name="Date Placeholder 3"/>
          <p:cNvSpPr>
            <a:spLocks noGrp="1"/>
          </p:cNvSpPr>
          <p:nvPr>
            <p:ph type="dt" sz="half" idx="10"/>
          </p:nvPr>
        </p:nvSpPr>
        <p:spPr/>
        <p:txBody>
          <a:bodyPr/>
          <a:lstStyle/>
          <a:p>
            <a:fld id="{D2CCC726-22C3-4377-B60E-47F27C0C38C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126</a:t>
            </a:fld>
            <a:endParaRPr lang="en-US"/>
          </a:p>
        </p:txBody>
      </p:sp>
    </p:spTree>
    <p:extLst>
      <p:ext uri="{BB962C8B-B14F-4D97-AF65-F5344CB8AC3E}">
        <p14:creationId xmlns:p14="http://schemas.microsoft.com/office/powerpoint/2010/main" val="676030975"/>
      </p:ext>
    </p:extLst>
  </p:cSld>
  <p:clrMapOvr>
    <a:masterClrMapping/>
  </p:clrMapOvr>
  <p:transition>
    <p:blinds dir="ver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dirty="0" smtClean="0"/>
              <a:t>	• glycogen, a carbohydrate store which is broken down into glucose when required</a:t>
            </a:r>
          </a:p>
          <a:p>
            <a:pPr>
              <a:buNone/>
            </a:pPr>
            <a:r>
              <a:rPr lang="en-US" dirty="0" smtClean="0"/>
              <a:t>	• myoglobin, a unique oxygen-binding protein molecule, similar to haemoglobin in red blood cells, which stores oxygen within muscle cells.</a:t>
            </a:r>
          </a:p>
          <a:p>
            <a:r>
              <a:rPr lang="en-US" dirty="0" smtClean="0"/>
              <a:t>A myofibril has a repeating series of dark and light bands, consisting of units called </a:t>
            </a:r>
            <a:r>
              <a:rPr lang="en-US" b="1" dirty="0" err="1" smtClean="0"/>
              <a:t>sarcomeres</a:t>
            </a:r>
            <a:r>
              <a:rPr lang="en-US" dirty="0" smtClean="0"/>
              <a:t>. </a:t>
            </a:r>
          </a:p>
          <a:p>
            <a:r>
              <a:rPr lang="en-US" dirty="0" smtClean="0"/>
              <a:t>A </a:t>
            </a:r>
            <a:r>
              <a:rPr lang="en-US" dirty="0" err="1" smtClean="0"/>
              <a:t>sarcomere</a:t>
            </a:r>
            <a:r>
              <a:rPr lang="en-US" dirty="0" smtClean="0"/>
              <a:t> represents the smallest functional unit of a skeletal muscle fibre and consists of:</a:t>
            </a:r>
          </a:p>
          <a:p>
            <a:pPr>
              <a:buNone/>
            </a:pPr>
            <a:r>
              <a:rPr lang="en-US" dirty="0" smtClean="0"/>
              <a:t>	• thin filaments of </a:t>
            </a:r>
            <a:r>
              <a:rPr lang="en-US" dirty="0" err="1" smtClean="0"/>
              <a:t>actin</a:t>
            </a:r>
            <a:endParaRPr lang="en-US" dirty="0" smtClean="0"/>
          </a:p>
          <a:p>
            <a:pPr>
              <a:buNone/>
            </a:pPr>
            <a:r>
              <a:rPr lang="en-US" dirty="0" smtClean="0"/>
              <a:t>	• thick filaments of myosin.</a:t>
            </a:r>
            <a:endParaRPr lang="en-US" dirty="0"/>
          </a:p>
        </p:txBody>
      </p:sp>
      <p:sp>
        <p:nvSpPr>
          <p:cNvPr id="4" name="Date Placeholder 3"/>
          <p:cNvSpPr>
            <a:spLocks noGrp="1"/>
          </p:cNvSpPr>
          <p:nvPr>
            <p:ph type="dt" sz="half" idx="10"/>
          </p:nvPr>
        </p:nvSpPr>
        <p:spPr/>
        <p:txBody>
          <a:bodyPr/>
          <a:lstStyle/>
          <a:p>
            <a:fld id="{063B48A0-272F-488A-BF89-10E9059F708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127</a:t>
            </a:fld>
            <a:endParaRPr lang="en-US"/>
          </a:p>
        </p:txBody>
      </p:sp>
    </p:spTree>
    <p:extLst>
      <p:ext uri="{BB962C8B-B14F-4D97-AF65-F5344CB8AC3E}">
        <p14:creationId xmlns:p14="http://schemas.microsoft.com/office/powerpoint/2010/main" val="2139300903"/>
      </p:ext>
    </p:extLst>
  </p:cSld>
  <p:clrMapOvr>
    <a:masterClrMapping/>
  </p:clrMapOvr>
  <p:transition>
    <p:blinds dir="ver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The </a:t>
            </a:r>
            <a:r>
              <a:rPr lang="en-US" b="1" dirty="0" smtClean="0"/>
              <a:t>sliding filament theory </a:t>
            </a:r>
            <a:r>
              <a:rPr lang="en-US" dirty="0" smtClean="0"/>
              <a:t>explains the finding that </a:t>
            </a:r>
            <a:r>
              <a:rPr lang="en-US" b="1" dirty="0" err="1" smtClean="0"/>
              <a:t>sarcomeres</a:t>
            </a:r>
            <a:r>
              <a:rPr lang="en-US" b="1" dirty="0" smtClean="0"/>
              <a:t> shorten </a:t>
            </a:r>
            <a:r>
              <a:rPr lang="en-US" dirty="0" smtClean="0"/>
              <a:t>but the </a:t>
            </a:r>
            <a:r>
              <a:rPr lang="en-US" b="1" dirty="0" smtClean="0"/>
              <a:t>filaments remain the same length</a:t>
            </a:r>
            <a:r>
              <a:rPr lang="en-US" dirty="0" smtClean="0"/>
              <a:t> when skeletal muscle contracts. </a:t>
            </a:r>
          </a:p>
          <a:p>
            <a:r>
              <a:rPr lang="en-US" dirty="0" smtClean="0"/>
              <a:t>The </a:t>
            </a:r>
            <a:r>
              <a:rPr lang="en-US" b="1" dirty="0" smtClean="0"/>
              <a:t>thin </a:t>
            </a:r>
            <a:r>
              <a:rPr lang="en-US" b="1" dirty="0" err="1" smtClean="0"/>
              <a:t>actin</a:t>
            </a:r>
            <a:r>
              <a:rPr lang="en-US" b="1" dirty="0" smtClean="0"/>
              <a:t> filaments slide past the thick myosin </a:t>
            </a:r>
            <a:r>
              <a:rPr lang="en-US" dirty="0" smtClean="0"/>
              <a:t>filaments, increasing the overlap of the filaments when contraction takes place. </a:t>
            </a:r>
          </a:p>
          <a:p>
            <a:r>
              <a:rPr lang="en-US" dirty="0" smtClean="0"/>
              <a:t>The movement of filaments occurs as chemical cross-bridges are formed and broken, moving the </a:t>
            </a:r>
            <a:r>
              <a:rPr lang="en-US" dirty="0" err="1" smtClean="0"/>
              <a:t>actin</a:t>
            </a:r>
            <a:r>
              <a:rPr lang="en-US" dirty="0" smtClean="0"/>
              <a:t> filaments towards the centre of the </a:t>
            </a:r>
            <a:r>
              <a:rPr lang="en-US" dirty="0" err="1" smtClean="0"/>
              <a:t>sarcomere</a:t>
            </a:r>
            <a:r>
              <a:rPr lang="en-US" dirty="0" smtClean="0"/>
              <a:t> during contraction. </a:t>
            </a:r>
          </a:p>
          <a:p>
            <a:r>
              <a:rPr lang="en-US" dirty="0" smtClean="0"/>
              <a:t>As the </a:t>
            </a:r>
            <a:r>
              <a:rPr lang="en-US" dirty="0" err="1" smtClean="0"/>
              <a:t>sarcomeres</a:t>
            </a:r>
            <a:r>
              <a:rPr lang="en-US" dirty="0" smtClean="0"/>
              <a:t> shorten, so does the skeletal muscle involved. When the muscle relaxes the cross-bridges break, the filaments slide apart and the </a:t>
            </a:r>
            <a:r>
              <a:rPr lang="en-US" dirty="0" err="1" smtClean="0"/>
              <a:t>sarcomeres</a:t>
            </a:r>
            <a:r>
              <a:rPr lang="en-US" dirty="0" smtClean="0"/>
              <a:t> return to their original length.</a:t>
            </a:r>
          </a:p>
        </p:txBody>
      </p:sp>
      <p:sp>
        <p:nvSpPr>
          <p:cNvPr id="4" name="Date Placeholder 3"/>
          <p:cNvSpPr>
            <a:spLocks noGrp="1"/>
          </p:cNvSpPr>
          <p:nvPr>
            <p:ph type="dt" sz="half" idx="10"/>
          </p:nvPr>
        </p:nvSpPr>
        <p:spPr/>
        <p:txBody>
          <a:bodyPr/>
          <a:lstStyle/>
          <a:p>
            <a:fld id="{5D33436F-E511-4F5B-B981-421DB2708A6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128</a:t>
            </a:fld>
            <a:endParaRPr lang="en-US"/>
          </a:p>
        </p:txBody>
      </p:sp>
    </p:spTree>
    <p:extLst>
      <p:ext uri="{BB962C8B-B14F-4D97-AF65-F5344CB8AC3E}">
        <p14:creationId xmlns:p14="http://schemas.microsoft.com/office/powerpoint/2010/main" val="1468819986"/>
      </p:ext>
    </p:extLst>
  </p:cSld>
  <p:clrMapOvr>
    <a:masterClrMapping/>
  </p:clrMapOvr>
  <p:transition>
    <p:blinds dir="ver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A muscle consists of a large number of muscle fibres. </a:t>
            </a:r>
          </a:p>
          <a:p>
            <a:r>
              <a:rPr lang="en-US" dirty="0" smtClean="0"/>
              <a:t>In addition to the </a:t>
            </a:r>
            <a:r>
              <a:rPr lang="en-US" dirty="0" err="1" smtClean="0"/>
              <a:t>sarcolemma</a:t>
            </a:r>
            <a:r>
              <a:rPr lang="en-US" dirty="0" smtClean="0"/>
              <a:t>, each fibre is enclosed in and attached to fine fibrous connective tissue called </a:t>
            </a:r>
            <a:r>
              <a:rPr lang="en-US" b="1" dirty="0" err="1" smtClean="0"/>
              <a:t>endomysium</a:t>
            </a:r>
            <a:r>
              <a:rPr lang="en-US" b="1" dirty="0" smtClean="0"/>
              <a:t>. </a:t>
            </a:r>
          </a:p>
          <a:p>
            <a:r>
              <a:rPr lang="en-US" dirty="0" smtClean="0"/>
              <a:t>Small bundles of fibres are enclosed in </a:t>
            </a:r>
            <a:r>
              <a:rPr lang="en-US" b="1" dirty="0" err="1" smtClean="0"/>
              <a:t>perimysium</a:t>
            </a:r>
            <a:r>
              <a:rPr lang="en-US" dirty="0" smtClean="0"/>
              <a:t>, and the whole muscle in </a:t>
            </a:r>
            <a:r>
              <a:rPr lang="en-US" b="1" dirty="0" err="1" smtClean="0"/>
              <a:t>epimysium</a:t>
            </a:r>
            <a:r>
              <a:rPr lang="en-US" dirty="0" smtClean="0"/>
              <a:t>. </a:t>
            </a:r>
          </a:p>
          <a:p>
            <a:r>
              <a:rPr lang="en-US" dirty="0" smtClean="0"/>
              <a:t>The fibrous tissue enclosing the fibres, the bundles and the whole muscle extends beyond the muscle fibres to become the </a:t>
            </a:r>
            <a:r>
              <a:rPr lang="en-US" b="1" dirty="0" smtClean="0"/>
              <a:t>tendon</a:t>
            </a:r>
            <a:r>
              <a:rPr lang="en-US" dirty="0" smtClean="0"/>
              <a:t>, which attaches the muscle to bone or skin.</a:t>
            </a:r>
          </a:p>
          <a:p>
            <a:endParaRPr lang="en-US" dirty="0"/>
          </a:p>
        </p:txBody>
      </p:sp>
      <p:sp>
        <p:nvSpPr>
          <p:cNvPr id="4" name="Date Placeholder 3"/>
          <p:cNvSpPr>
            <a:spLocks noGrp="1"/>
          </p:cNvSpPr>
          <p:nvPr>
            <p:ph type="dt" sz="half" idx="10"/>
          </p:nvPr>
        </p:nvSpPr>
        <p:spPr/>
        <p:txBody>
          <a:bodyPr/>
          <a:lstStyle/>
          <a:p>
            <a:fld id="{3C8FFAE5-922F-4BA3-975D-00264534CEF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129</a:t>
            </a:fld>
            <a:endParaRPr lang="en-US"/>
          </a:p>
        </p:txBody>
      </p:sp>
    </p:spTree>
    <p:extLst>
      <p:ext uri="{BB962C8B-B14F-4D97-AF65-F5344CB8AC3E}">
        <p14:creationId xmlns:p14="http://schemas.microsoft.com/office/powerpoint/2010/main" val="1034502183"/>
      </p:ext>
    </p:extLst>
  </p:cSld>
  <p:clrMapOvr>
    <a:masterClrMapping/>
  </p:clrMapOvr>
  <p:transition>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HOMEOSTASIS</a:t>
            </a:r>
            <a:endParaRPr lang="en-US" b="1" u="sng" dirty="0"/>
          </a:p>
        </p:txBody>
      </p:sp>
      <p:sp>
        <p:nvSpPr>
          <p:cNvPr id="3" name="Content Placeholder 2"/>
          <p:cNvSpPr>
            <a:spLocks noGrp="1"/>
          </p:cNvSpPr>
          <p:nvPr>
            <p:ph idx="1"/>
          </p:nvPr>
        </p:nvSpPr>
        <p:spPr/>
        <p:txBody>
          <a:bodyPr>
            <a:normAutofit fontScale="92500" lnSpcReduction="10000"/>
          </a:bodyPr>
          <a:lstStyle/>
          <a:p>
            <a:r>
              <a:rPr lang="en-US" dirty="0" smtClean="0"/>
              <a:t>Def: </a:t>
            </a:r>
            <a:r>
              <a:rPr lang="en-US" b="1" dirty="0" smtClean="0"/>
              <a:t>the maintenance of the internal environment in a fairly constant state within narrow limits</a:t>
            </a:r>
            <a:r>
              <a:rPr lang="en-US" dirty="0" smtClean="0"/>
              <a:t>.</a:t>
            </a:r>
          </a:p>
          <a:p>
            <a:r>
              <a:rPr lang="en-US" dirty="0" smtClean="0"/>
              <a:t>Maintained by control systems which detect and respond to changes in the internal environment.</a:t>
            </a:r>
          </a:p>
          <a:p>
            <a:r>
              <a:rPr lang="en-US" dirty="0" smtClean="0"/>
              <a:t>A control system has 3 basic components: </a:t>
            </a:r>
          </a:p>
          <a:p>
            <a:pPr lvl="1"/>
            <a:r>
              <a:rPr lang="en-US" dirty="0" smtClean="0"/>
              <a:t>detector, </a:t>
            </a:r>
          </a:p>
          <a:p>
            <a:pPr lvl="1"/>
            <a:r>
              <a:rPr lang="en-US" dirty="0" smtClean="0"/>
              <a:t>control centre </a:t>
            </a:r>
          </a:p>
          <a:p>
            <a:pPr lvl="1"/>
            <a:r>
              <a:rPr lang="en-US" dirty="0" err="1" smtClean="0"/>
              <a:t>effector</a:t>
            </a:r>
            <a:r>
              <a:rPr lang="en-US" dirty="0" smtClean="0"/>
              <a:t>. </a:t>
            </a:r>
          </a:p>
          <a:p>
            <a:r>
              <a:rPr lang="en-US" dirty="0" smtClean="0"/>
              <a:t>Control centre: </a:t>
            </a:r>
          </a:p>
          <a:p>
            <a:pPr lvl="1"/>
            <a:r>
              <a:rPr lang="en-US" dirty="0" smtClean="0"/>
              <a:t>determines the limits within which the variable</a:t>
            </a:r>
            <a:r>
              <a:rPr lang="en-US" i="1" dirty="0" smtClean="0"/>
              <a:t> </a:t>
            </a:r>
            <a:r>
              <a:rPr lang="en-US" dirty="0" smtClean="0"/>
              <a:t>factor should be maintained. </a:t>
            </a:r>
          </a:p>
          <a:p>
            <a:pPr lvl="1"/>
            <a:r>
              <a:rPr lang="en-US" dirty="0" smtClean="0"/>
              <a:t>receives an input from the detector or sensor, </a:t>
            </a:r>
          </a:p>
          <a:p>
            <a:pPr lvl="1"/>
            <a:r>
              <a:rPr lang="en-US" dirty="0" smtClean="0"/>
              <a:t>integrates the incoming information</a:t>
            </a:r>
            <a:r>
              <a:rPr lang="en-US" i="1" dirty="0" smtClean="0"/>
              <a:t>. </a:t>
            </a:r>
          </a:p>
          <a:p>
            <a:r>
              <a:rPr lang="en-US" dirty="0" smtClean="0"/>
              <a:t>When the incoming signal indicates that an adjustment is needed the control centre responds and its output to the </a:t>
            </a:r>
            <a:r>
              <a:rPr lang="en-US" dirty="0" err="1" smtClean="0"/>
              <a:t>effector</a:t>
            </a:r>
            <a:r>
              <a:rPr lang="en-US" dirty="0" smtClean="0"/>
              <a:t> is changed.  This is a dynamic process that maintains homeostasis.</a:t>
            </a:r>
          </a:p>
          <a:p>
            <a:endParaRPr lang="en-US" i="1" dirty="0" smtClean="0"/>
          </a:p>
        </p:txBody>
      </p:sp>
      <p:sp>
        <p:nvSpPr>
          <p:cNvPr id="4" name="Date Placeholder 3"/>
          <p:cNvSpPr>
            <a:spLocks noGrp="1"/>
          </p:cNvSpPr>
          <p:nvPr>
            <p:ph type="dt" sz="half" idx="10"/>
          </p:nvPr>
        </p:nvSpPr>
        <p:spPr/>
        <p:txBody>
          <a:bodyPr/>
          <a:lstStyle/>
          <a:p>
            <a:fld id="{55269B88-6BE5-4876-A180-1B87B55A20F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a:t>
            </a:fld>
            <a:endParaRPr lang="en-US"/>
          </a:p>
        </p:txBody>
      </p:sp>
    </p:spTree>
    <p:extLst>
      <p:ext uri="{BB962C8B-B14F-4D97-AF65-F5344CB8AC3E}">
        <p14:creationId xmlns:p14="http://schemas.microsoft.com/office/powerpoint/2010/main" val="2910739399"/>
      </p:ext>
    </p:extLst>
  </p:cSld>
  <p:clrMapOvr>
    <a:masterClrMapping/>
  </p:clrMapOvr>
  <p:transition>
    <p:wipe dir="d"/>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100" dirty="0" smtClean="0"/>
              <a:t>A. A skeletal muscle and its connective tissue. </a:t>
            </a:r>
            <a:br>
              <a:rPr lang="en-US" sz="3100" dirty="0" smtClean="0"/>
            </a:br>
            <a:r>
              <a:rPr lang="en-US" sz="3100" dirty="0" smtClean="0"/>
              <a:t>B. A muscle fibre (cell). C. myofibril: relaxed and contracted.</a:t>
            </a:r>
            <a:endParaRPr lang="en-US" sz="3100" dirty="0"/>
          </a:p>
        </p:txBody>
      </p:sp>
      <p:pic>
        <p:nvPicPr>
          <p:cNvPr id="9218" name="Picture 2"/>
          <p:cNvPicPr>
            <a:picLocks noGrp="1" noChangeAspect="1" noChangeArrowheads="1"/>
          </p:cNvPicPr>
          <p:nvPr>
            <p:ph idx="1"/>
          </p:nvPr>
        </p:nvPicPr>
        <p:blipFill>
          <a:blip r:embed="rId2" cstate="print"/>
          <a:stretch>
            <a:fillRect/>
          </a:stretch>
        </p:blipFill>
        <p:spPr bwMode="auto">
          <a:xfrm>
            <a:off x="3160678" y="1825625"/>
            <a:ext cx="2822644"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599E411E-01A3-418C-AACB-E0A9D4CDDAF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130</a:t>
            </a:fld>
            <a:endParaRPr lang="en-US"/>
          </a:p>
        </p:txBody>
      </p:sp>
    </p:spTree>
    <p:extLst>
      <p:ext uri="{BB962C8B-B14F-4D97-AF65-F5344CB8AC3E}">
        <p14:creationId xmlns:p14="http://schemas.microsoft.com/office/powerpoint/2010/main" val="3933733323"/>
      </p:ext>
    </p:extLst>
  </p:cSld>
  <p:clrMapOvr>
    <a:masterClrMapping/>
  </p:clrMapOvr>
  <p:transition>
    <p:blinds dir="ver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7" name="Date Placeholder 6"/>
          <p:cNvSpPr>
            <a:spLocks noGrp="1"/>
          </p:cNvSpPr>
          <p:nvPr>
            <p:ph type="dt" sz="half" idx="10"/>
          </p:nvPr>
        </p:nvSpPr>
        <p:spPr/>
        <p:txBody>
          <a:bodyPr/>
          <a:lstStyle/>
          <a:p>
            <a:fld id="{D0254CA5-9FCE-4582-A261-13E7DB454ED0}" type="datetime1">
              <a:rPr lang="en-US" smtClean="0"/>
              <a:pPr/>
              <a:t>10/7/2020</a:t>
            </a:fld>
            <a:endParaRPr lang="en-US"/>
          </a:p>
        </p:txBody>
      </p:sp>
      <p:sp>
        <p:nvSpPr>
          <p:cNvPr id="8" name="Slide Number Placeholder 7"/>
          <p:cNvSpPr>
            <a:spLocks noGrp="1"/>
          </p:cNvSpPr>
          <p:nvPr>
            <p:ph type="sldNum" sz="quarter" idx="12"/>
          </p:nvPr>
        </p:nvSpPr>
        <p:spPr/>
        <p:txBody>
          <a:bodyPr/>
          <a:lstStyle/>
          <a:p>
            <a:fld id="{5A635FD2-D9AA-4F2E-8FE6-17BF2643B117}" type="slidenum">
              <a:rPr lang="en-US" smtClean="0"/>
              <a:pPr/>
              <a:t>131</a:t>
            </a:fld>
            <a:endParaRPr lang="en-US"/>
          </a:p>
        </p:txBody>
      </p:sp>
      <p:pic>
        <p:nvPicPr>
          <p:cNvPr id="17420" name="Picture 12" descr="Structure of the skeletal muscle"/>
          <p:cNvPicPr>
            <a:picLocks noChangeAspect="1" noChangeArrowheads="1"/>
          </p:cNvPicPr>
          <p:nvPr/>
        </p:nvPicPr>
        <p:blipFill>
          <a:blip r:embed="rId2" cstate="print"/>
          <a:srcRect/>
          <a:stretch>
            <a:fillRect/>
          </a:stretch>
        </p:blipFill>
        <p:spPr bwMode="auto">
          <a:xfrm>
            <a:off x="0" y="152400"/>
            <a:ext cx="8915400" cy="6248400"/>
          </a:xfrm>
          <a:prstGeom prst="rect">
            <a:avLst/>
          </a:prstGeom>
          <a:noFill/>
        </p:spPr>
      </p:pic>
      <p:pic>
        <p:nvPicPr>
          <p:cNvPr id="17418" name="Picture 10" descr="Help"/>
          <p:cNvPicPr>
            <a:picLocks noChangeAspect="1" noChangeArrowheads="1"/>
          </p:cNvPicPr>
          <p:nvPr/>
        </p:nvPicPr>
        <p:blipFill>
          <a:blip r:embed="rId3" cstate="print"/>
          <a:srcRect/>
          <a:stretch>
            <a:fillRect/>
          </a:stretch>
        </p:blipFill>
        <p:spPr bwMode="auto">
          <a:xfrm>
            <a:off x="155575" y="-2574925"/>
            <a:ext cx="285750" cy="142875"/>
          </a:xfrm>
          <a:prstGeom prst="rect">
            <a:avLst/>
          </a:prstGeom>
          <a:noFill/>
        </p:spPr>
      </p:pic>
    </p:spTree>
    <p:extLst>
      <p:ext uri="{BB962C8B-B14F-4D97-AF65-F5344CB8AC3E}">
        <p14:creationId xmlns:p14="http://schemas.microsoft.com/office/powerpoint/2010/main" val="2589244461"/>
      </p:ext>
    </p:extLst>
  </p:cSld>
  <p:clrMapOvr>
    <a:masterClrMapping/>
  </p:clrMapOvr>
  <p:transition>
    <p:blinds dir="ver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SMOOTH (VISCERAL) MUSCLE TISSUE</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Also described as </a:t>
            </a:r>
            <a:r>
              <a:rPr lang="en-US" b="1" dirty="0" smtClean="0"/>
              <a:t>non-striated or involuntary</a:t>
            </a:r>
            <a:r>
              <a:rPr lang="en-US" dirty="0" smtClean="0"/>
              <a:t>.</a:t>
            </a:r>
          </a:p>
          <a:p>
            <a:r>
              <a:rPr lang="en-US" dirty="0" smtClean="0"/>
              <a:t>Not under </a:t>
            </a:r>
            <a:r>
              <a:rPr lang="en-US" b="1" dirty="0" smtClean="0"/>
              <a:t>conscious control</a:t>
            </a:r>
            <a:r>
              <a:rPr lang="en-US" dirty="0" smtClean="0"/>
              <a:t>. </a:t>
            </a:r>
          </a:p>
          <a:p>
            <a:r>
              <a:rPr lang="en-US" dirty="0" smtClean="0"/>
              <a:t>Found in the walls of hollow organs: </a:t>
            </a:r>
          </a:p>
          <a:p>
            <a:pPr>
              <a:buNone/>
            </a:pPr>
            <a:r>
              <a:rPr lang="en-US" dirty="0" smtClean="0"/>
              <a:t>	• regulating the diameter of blood vessels and parts of the respiratory tract</a:t>
            </a:r>
          </a:p>
          <a:p>
            <a:pPr>
              <a:buNone/>
            </a:pPr>
            <a:r>
              <a:rPr lang="en-US" dirty="0" smtClean="0"/>
              <a:t>	• propelling contents of the ureters, ducts of glands and alimentary tract</a:t>
            </a:r>
          </a:p>
          <a:p>
            <a:pPr>
              <a:buNone/>
            </a:pPr>
            <a:r>
              <a:rPr lang="en-US" dirty="0" smtClean="0"/>
              <a:t>	• expelling contents of the urinary bladder and uterus.</a:t>
            </a:r>
          </a:p>
          <a:p>
            <a:r>
              <a:rPr lang="en-US" dirty="0" smtClean="0"/>
              <a:t>Microscopically, the cells are spindle shaped with only one central nucleus. </a:t>
            </a:r>
          </a:p>
          <a:p>
            <a:r>
              <a:rPr lang="en-US" dirty="0" smtClean="0"/>
              <a:t>No distinct </a:t>
            </a:r>
            <a:r>
              <a:rPr lang="en-US" dirty="0" err="1" smtClean="0"/>
              <a:t>sarcolemma</a:t>
            </a:r>
            <a:r>
              <a:rPr lang="en-US" dirty="0" smtClean="0"/>
              <a:t> but a very fine membrane surrounds each fibre.</a:t>
            </a:r>
          </a:p>
          <a:p>
            <a:r>
              <a:rPr lang="en-US" dirty="0" smtClean="0"/>
              <a:t>Bundles of fibres form sheets of muscle.</a:t>
            </a:r>
            <a:endParaRPr lang="en-US" dirty="0"/>
          </a:p>
        </p:txBody>
      </p:sp>
      <p:sp>
        <p:nvSpPr>
          <p:cNvPr id="4" name="Date Placeholder 3"/>
          <p:cNvSpPr>
            <a:spLocks noGrp="1"/>
          </p:cNvSpPr>
          <p:nvPr>
            <p:ph type="dt" sz="half" idx="10"/>
          </p:nvPr>
        </p:nvSpPr>
        <p:spPr/>
        <p:txBody>
          <a:bodyPr/>
          <a:lstStyle/>
          <a:p>
            <a:fld id="{59AF349B-61B9-4B2C-9CAF-CD7AD579D8A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132</a:t>
            </a:fld>
            <a:endParaRPr lang="en-US"/>
          </a:p>
        </p:txBody>
      </p:sp>
    </p:spTree>
    <p:extLst>
      <p:ext uri="{BB962C8B-B14F-4D97-AF65-F5344CB8AC3E}">
        <p14:creationId xmlns:p14="http://schemas.microsoft.com/office/powerpoint/2010/main" val="3376714443"/>
      </p:ext>
    </p:extLst>
  </p:cSld>
  <p:clrMapOvr>
    <a:masterClrMapping/>
  </p:clrMapOvr>
  <p:transition>
    <p:blinds dir="ver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CARDIAC MUSCLE TISSUE</a:t>
            </a:r>
            <a:endParaRPr lang="en-US" b="1" u="sng" dirty="0"/>
          </a:p>
        </p:txBody>
      </p:sp>
      <p:sp>
        <p:nvSpPr>
          <p:cNvPr id="3" name="Content Placeholder 2"/>
          <p:cNvSpPr>
            <a:spLocks noGrp="1"/>
          </p:cNvSpPr>
          <p:nvPr>
            <p:ph idx="1"/>
          </p:nvPr>
        </p:nvSpPr>
        <p:spPr/>
        <p:txBody>
          <a:bodyPr>
            <a:normAutofit/>
          </a:bodyPr>
          <a:lstStyle/>
          <a:p>
            <a:r>
              <a:rPr lang="en-US" dirty="0" smtClean="0"/>
              <a:t>Found exclusively in the wall of the heart.</a:t>
            </a:r>
          </a:p>
          <a:p>
            <a:r>
              <a:rPr lang="en-US" dirty="0" smtClean="0"/>
              <a:t>Not under conscious control but microscopically, cross-stripes characteristic of voluntary muscle can be seen. Each fibre (cell) has a nucleus and one or more branches. </a:t>
            </a:r>
          </a:p>
          <a:p>
            <a:r>
              <a:rPr lang="en-US" dirty="0" smtClean="0"/>
              <a:t>The ends of the cells and their branches are in very close contact with the ends and branches of adjacent cells. Microscopically these </a:t>
            </a:r>
            <a:r>
              <a:rPr lang="en-US" b="1" dirty="0" smtClean="0"/>
              <a:t>'joints', or intercalated discs, can be seen as lines which are thicker and darker </a:t>
            </a:r>
            <a:r>
              <a:rPr lang="en-US" dirty="0" smtClean="0"/>
              <a:t>than the ordinary cross-stripes. </a:t>
            </a:r>
          </a:p>
          <a:p>
            <a:r>
              <a:rPr lang="en-US" dirty="0" smtClean="0"/>
              <a:t>The end-to-end continuity of cardiac muscle cells has significance in relation to the way the heart contracts. </a:t>
            </a:r>
          </a:p>
          <a:p>
            <a:r>
              <a:rPr lang="en-US" dirty="0" smtClean="0"/>
              <a:t>A wave of contraction spreads from cell to cell across the intercalated discs which means that cells do not need to be stimulated individually.</a:t>
            </a:r>
            <a:endParaRPr lang="en-US" dirty="0"/>
          </a:p>
        </p:txBody>
      </p:sp>
      <p:sp>
        <p:nvSpPr>
          <p:cNvPr id="4" name="Date Placeholder 3"/>
          <p:cNvSpPr>
            <a:spLocks noGrp="1"/>
          </p:cNvSpPr>
          <p:nvPr>
            <p:ph type="dt" sz="half" idx="10"/>
          </p:nvPr>
        </p:nvSpPr>
        <p:spPr/>
        <p:txBody>
          <a:bodyPr/>
          <a:lstStyle/>
          <a:p>
            <a:fld id="{E6C9AEAB-0E58-47BB-9EC0-5C0CE6B2B92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133</a:t>
            </a:fld>
            <a:endParaRPr lang="en-US"/>
          </a:p>
        </p:txBody>
      </p:sp>
    </p:spTree>
    <p:extLst>
      <p:ext uri="{BB962C8B-B14F-4D97-AF65-F5344CB8AC3E}">
        <p14:creationId xmlns:p14="http://schemas.microsoft.com/office/powerpoint/2010/main" val="3063109408"/>
      </p:ext>
    </p:extLst>
  </p:cSld>
  <p:clrMapOvr>
    <a:masterClrMapping/>
  </p:clrMapOvr>
  <p:transition>
    <p:blinds dir="ver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Cardiac muscle fibers</a:t>
            </a:r>
            <a:endParaRPr lang="en-US" dirty="0"/>
          </a:p>
        </p:txBody>
      </p:sp>
      <p:pic>
        <p:nvPicPr>
          <p:cNvPr id="11266" name="Picture 2"/>
          <p:cNvPicPr>
            <a:picLocks noGrp="1" noChangeAspect="1" noChangeArrowheads="1"/>
          </p:cNvPicPr>
          <p:nvPr>
            <p:ph idx="1"/>
          </p:nvPr>
        </p:nvPicPr>
        <p:blipFill>
          <a:blip r:embed="rId2" cstate="print"/>
          <a:stretch>
            <a:fillRect/>
          </a:stretch>
        </p:blipFill>
        <p:spPr bwMode="auto">
          <a:xfrm>
            <a:off x="2466975" y="1915319"/>
            <a:ext cx="4210050" cy="41719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6DD6EEA-DA47-46FD-AC48-CA2D7AA649C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134</a:t>
            </a:fld>
            <a:endParaRPr lang="en-US"/>
          </a:p>
        </p:txBody>
      </p:sp>
    </p:spTree>
    <p:extLst>
      <p:ext uri="{BB962C8B-B14F-4D97-AF65-F5344CB8AC3E}">
        <p14:creationId xmlns:p14="http://schemas.microsoft.com/office/powerpoint/2010/main" val="4199791085"/>
      </p:ext>
    </p:extLst>
  </p:cSld>
  <p:clrMapOvr>
    <a:masterClrMapping/>
  </p:clrMapOvr>
  <p:transition>
    <p:blinds dir="ver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Functioning of muscle tissue</a:t>
            </a:r>
            <a:endParaRPr lang="en-US" b="1" u="sng" dirty="0"/>
          </a:p>
        </p:txBody>
      </p:sp>
      <p:sp>
        <p:nvSpPr>
          <p:cNvPr id="3" name="Content Placeholder 2"/>
          <p:cNvSpPr>
            <a:spLocks noGrp="1"/>
          </p:cNvSpPr>
          <p:nvPr>
            <p:ph idx="1"/>
          </p:nvPr>
        </p:nvSpPr>
        <p:spPr/>
        <p:txBody>
          <a:bodyPr>
            <a:normAutofit/>
          </a:bodyPr>
          <a:lstStyle/>
          <a:p>
            <a:r>
              <a:rPr lang="en-US" dirty="0" smtClean="0"/>
              <a:t>Muscle functions by alternate phases of contraction and relaxation. When the fibres contract they become thicker and shorter.</a:t>
            </a:r>
          </a:p>
          <a:p>
            <a:r>
              <a:rPr lang="en-US" dirty="0" smtClean="0"/>
              <a:t>Skeletal muscle fibres are stimulated by motor nerve impulses originating in the brain or spinal cord and ending at the neuromuscular junction. </a:t>
            </a:r>
          </a:p>
          <a:p>
            <a:r>
              <a:rPr lang="en-US" dirty="0" smtClean="0"/>
              <a:t>Smooth and cardiac muscle have the intrinsic ability to initiate contraction.</a:t>
            </a:r>
          </a:p>
          <a:p>
            <a:r>
              <a:rPr lang="en-US" dirty="0" smtClean="0"/>
              <a:t>In addition, contraction is stimulated by autonomic nerve impulses, some hormones and local metabolites. When muscle fibres contract they follow </a:t>
            </a:r>
            <a:r>
              <a:rPr lang="en-US" b="1" dirty="0" smtClean="0"/>
              <a:t>the all or none law</a:t>
            </a:r>
            <a:r>
              <a:rPr lang="en-US" dirty="0" smtClean="0"/>
              <a:t>; i.e. each fibre contracts to its full capacity or not at all. </a:t>
            </a:r>
          </a:p>
        </p:txBody>
      </p:sp>
      <p:sp>
        <p:nvSpPr>
          <p:cNvPr id="4" name="Date Placeholder 3"/>
          <p:cNvSpPr>
            <a:spLocks noGrp="1"/>
          </p:cNvSpPr>
          <p:nvPr>
            <p:ph type="dt" sz="half" idx="10"/>
          </p:nvPr>
        </p:nvSpPr>
        <p:spPr/>
        <p:txBody>
          <a:bodyPr/>
          <a:lstStyle/>
          <a:p>
            <a:fld id="{37BE6B68-30FD-4D67-8000-F6745488113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135</a:t>
            </a:fld>
            <a:endParaRPr lang="en-US"/>
          </a:p>
        </p:txBody>
      </p:sp>
    </p:spTree>
    <p:extLst>
      <p:ext uri="{BB962C8B-B14F-4D97-AF65-F5344CB8AC3E}">
        <p14:creationId xmlns:p14="http://schemas.microsoft.com/office/powerpoint/2010/main" val="1872903762"/>
      </p:ext>
    </p:extLst>
  </p:cSld>
  <p:clrMapOvr>
    <a:masterClrMapping/>
  </p:clrMapOvr>
  <p:transition>
    <p:blinds dir="ver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The strength of contraction, e.g. lifting a weight, depends on the number of fibres contracting at the same time. </a:t>
            </a:r>
          </a:p>
          <a:p>
            <a:r>
              <a:rPr lang="en-US" dirty="0" smtClean="0"/>
              <a:t>When effort is sustained, groups of fibres contract in series.</a:t>
            </a:r>
          </a:p>
          <a:p>
            <a:r>
              <a:rPr lang="en-US" dirty="0" smtClean="0"/>
              <a:t>Contraction of smooth muscle is slower and more sustained than skeletal muscle.</a:t>
            </a:r>
          </a:p>
          <a:p>
            <a:r>
              <a:rPr lang="en-US" dirty="0" smtClean="0"/>
              <a:t>In order to contract when it is stimulated, a muscle fibre must have an </a:t>
            </a:r>
            <a:r>
              <a:rPr lang="en-US" b="1" dirty="0" smtClean="0"/>
              <a:t>adequate blood supply to provide sufficient oxygen</a:t>
            </a:r>
            <a:r>
              <a:rPr lang="en-US" dirty="0" smtClean="0"/>
              <a:t>, calcium and nutritional materials and to remove waste products.</a:t>
            </a:r>
          </a:p>
          <a:p>
            <a:endParaRPr lang="en-US" dirty="0"/>
          </a:p>
        </p:txBody>
      </p:sp>
      <p:sp>
        <p:nvSpPr>
          <p:cNvPr id="4" name="Date Placeholder 3"/>
          <p:cNvSpPr>
            <a:spLocks noGrp="1"/>
          </p:cNvSpPr>
          <p:nvPr>
            <p:ph type="dt" sz="half" idx="10"/>
          </p:nvPr>
        </p:nvSpPr>
        <p:spPr/>
        <p:txBody>
          <a:bodyPr/>
          <a:lstStyle/>
          <a:p>
            <a:fld id="{AF9A0D3B-70C1-4250-AC63-16BDCAA3730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136</a:t>
            </a:fld>
            <a:endParaRPr lang="en-US"/>
          </a:p>
        </p:txBody>
      </p:sp>
    </p:spTree>
    <p:extLst>
      <p:ext uri="{BB962C8B-B14F-4D97-AF65-F5344CB8AC3E}">
        <p14:creationId xmlns:p14="http://schemas.microsoft.com/office/powerpoint/2010/main" val="2822752298"/>
      </p:ext>
    </p:extLst>
  </p:cSld>
  <p:clrMapOvr>
    <a:masterClrMapping/>
  </p:clrMapOvr>
  <p:transition>
    <p:blinds dir="ver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Muscle tone: </a:t>
            </a:r>
            <a:r>
              <a:rPr lang="en-US" dirty="0" smtClean="0"/>
              <a:t>a</a:t>
            </a:r>
            <a:r>
              <a:rPr lang="en-US" b="1" dirty="0" smtClean="0"/>
              <a:t> </a:t>
            </a:r>
            <a:r>
              <a:rPr lang="en-US" dirty="0" smtClean="0"/>
              <a:t>state of partial contraction of muscles. </a:t>
            </a:r>
          </a:p>
          <a:p>
            <a:r>
              <a:rPr lang="en-US" dirty="0" smtClean="0"/>
              <a:t>Achieved by the contraction of a few muscle fibres at a time. </a:t>
            </a:r>
          </a:p>
          <a:p>
            <a:r>
              <a:rPr lang="en-US" dirty="0" smtClean="0"/>
              <a:t>Skeletal muscle tone is essential for maintenance of posture in the sitting and standing positions. The muscle is stimulated to contract through a system of spinal reflexes. Stretching of a muscle or its tendon stimulates the reflex action. A degree of muscle tone is also maintained by smooth and cardiac muscle.</a:t>
            </a:r>
          </a:p>
          <a:p>
            <a:r>
              <a:rPr lang="en-US" b="1" dirty="0" smtClean="0"/>
              <a:t>Muscle fatigue: </a:t>
            </a:r>
            <a:r>
              <a:rPr lang="en-US" dirty="0" smtClean="0"/>
              <a:t>occurs if a muscle is stimulated to contract at very frequent intervals; its response gradually becomes depressed and will in time cease.</a:t>
            </a:r>
          </a:p>
          <a:p>
            <a:r>
              <a:rPr lang="en-US" dirty="0" smtClean="0"/>
              <a:t>Fatigue is prevented during sustained muscular effort because the fibres usually contract in series.</a:t>
            </a:r>
            <a:endParaRPr lang="en-US" dirty="0"/>
          </a:p>
        </p:txBody>
      </p:sp>
      <p:sp>
        <p:nvSpPr>
          <p:cNvPr id="4" name="Date Placeholder 3"/>
          <p:cNvSpPr>
            <a:spLocks noGrp="1"/>
          </p:cNvSpPr>
          <p:nvPr>
            <p:ph type="dt" sz="half" idx="10"/>
          </p:nvPr>
        </p:nvSpPr>
        <p:spPr/>
        <p:txBody>
          <a:bodyPr/>
          <a:lstStyle/>
          <a:p>
            <a:fld id="{BB323BB9-0F50-4EB2-A1DE-B41F0FF4ED2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137</a:t>
            </a:fld>
            <a:endParaRPr lang="en-US"/>
          </a:p>
        </p:txBody>
      </p:sp>
    </p:spTree>
    <p:extLst>
      <p:ext uri="{BB962C8B-B14F-4D97-AF65-F5344CB8AC3E}">
        <p14:creationId xmlns:p14="http://schemas.microsoft.com/office/powerpoint/2010/main" val="4114013720"/>
      </p:ext>
    </p:extLst>
  </p:cSld>
  <p:clrMapOvr>
    <a:masterClrMapping/>
  </p:clrMapOvr>
  <p:transition>
    <p:blinds dir="ver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smooth muscle fibers</a:t>
            </a:r>
            <a:endParaRPr lang="en-US" sz="3200" dirty="0"/>
          </a:p>
        </p:txBody>
      </p:sp>
      <p:pic>
        <p:nvPicPr>
          <p:cNvPr id="10242" name="Picture 2"/>
          <p:cNvPicPr>
            <a:picLocks noGrp="1" noChangeAspect="1" noChangeArrowheads="1"/>
          </p:cNvPicPr>
          <p:nvPr>
            <p:ph idx="1"/>
          </p:nvPr>
        </p:nvPicPr>
        <p:blipFill>
          <a:blip r:embed="rId2" cstate="print"/>
          <a:stretch>
            <a:fillRect/>
          </a:stretch>
        </p:blipFill>
        <p:spPr bwMode="auto">
          <a:xfrm>
            <a:off x="2500312" y="2867819"/>
            <a:ext cx="4143375" cy="22669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34D7440F-4DAA-45FE-8AF2-F44AA6750F2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138</a:t>
            </a:fld>
            <a:endParaRPr lang="en-US"/>
          </a:p>
        </p:txBody>
      </p:sp>
    </p:spTree>
    <p:extLst>
      <p:ext uri="{BB962C8B-B14F-4D97-AF65-F5344CB8AC3E}">
        <p14:creationId xmlns:p14="http://schemas.microsoft.com/office/powerpoint/2010/main" val="3268113544"/>
      </p:ext>
    </p:extLst>
  </p:cSld>
  <p:clrMapOvr>
    <a:masterClrMapping/>
  </p:clrMapOvr>
  <p:transition>
    <p:blinds dir="ver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Energy for muscle contraction</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The chemical energy (ATP) which muscles require is usually derived from the breakdown (catabolism) of carbohydrate and fat.</a:t>
            </a:r>
          </a:p>
          <a:p>
            <a:r>
              <a:rPr lang="en-US" dirty="0" smtClean="0"/>
              <a:t>Protein molecules inside the fibres are used to provide energy when supplies of carbohydrate and fat are deficient. </a:t>
            </a:r>
          </a:p>
          <a:p>
            <a:r>
              <a:rPr lang="en-US" dirty="0" smtClean="0"/>
              <a:t>Each molecule undergoes a series of changes and, with each change, small quantities of energy are released. </a:t>
            </a:r>
          </a:p>
          <a:p>
            <a:r>
              <a:rPr lang="en-US" dirty="0" smtClean="0"/>
              <a:t>Complete breakdown of these molecules and the release of all the available energy; an adequate supply of oxygen is required. </a:t>
            </a:r>
          </a:p>
          <a:p>
            <a:r>
              <a:rPr lang="en-US" dirty="0" smtClean="0"/>
              <a:t>If the individual undertakes excessive exercise, the oxygen supply may be insufficient to meet the metabolic needs of the muscle fibres resulting in the accumulation of intermediate metabolic products, such as </a:t>
            </a:r>
            <a:r>
              <a:rPr lang="en-US" b="1" dirty="0" smtClean="0"/>
              <a:t>lactic acid</a:t>
            </a:r>
            <a:r>
              <a:rPr lang="en-US" dirty="0" smtClean="0"/>
              <a:t>. </a:t>
            </a:r>
          </a:p>
          <a:p>
            <a:r>
              <a:rPr lang="en-US" dirty="0" smtClean="0"/>
              <a:t>Where the breakdown process and the release of energy are complete, the waste products are </a:t>
            </a:r>
            <a:r>
              <a:rPr lang="en-US" b="1" dirty="0" smtClean="0"/>
              <a:t>carbon dioxide and water</a:t>
            </a:r>
            <a:r>
              <a:rPr lang="en-US" dirty="0" smtClean="0"/>
              <a:t>.</a:t>
            </a:r>
          </a:p>
        </p:txBody>
      </p:sp>
      <p:sp>
        <p:nvSpPr>
          <p:cNvPr id="4" name="Date Placeholder 3"/>
          <p:cNvSpPr>
            <a:spLocks noGrp="1"/>
          </p:cNvSpPr>
          <p:nvPr>
            <p:ph type="dt" sz="half" idx="10"/>
          </p:nvPr>
        </p:nvSpPr>
        <p:spPr/>
        <p:txBody>
          <a:bodyPr/>
          <a:lstStyle/>
          <a:p>
            <a:fld id="{B5189D23-FA12-4123-B2B7-66CDCBE007A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139</a:t>
            </a:fld>
            <a:endParaRPr lang="en-US"/>
          </a:p>
        </p:txBody>
      </p:sp>
    </p:spTree>
    <p:extLst>
      <p:ext uri="{BB962C8B-B14F-4D97-AF65-F5344CB8AC3E}">
        <p14:creationId xmlns:p14="http://schemas.microsoft.com/office/powerpoint/2010/main" val="14094571"/>
      </p:ext>
    </p:extLst>
  </p:cSld>
  <p:clrMapOvr>
    <a:masterClrMapping/>
  </p:clrMapOvr>
  <p:transition>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en-US" b="1" u="sng" dirty="0" smtClean="0"/>
              <a:t>Negative feedback mechanisms</a:t>
            </a:r>
            <a:endParaRPr lang="en-US" b="1" u="sng" dirty="0"/>
          </a:p>
        </p:txBody>
      </p:sp>
      <p:sp>
        <p:nvSpPr>
          <p:cNvPr id="3" name="Content Placeholder 2"/>
          <p:cNvSpPr>
            <a:spLocks noGrp="1"/>
          </p:cNvSpPr>
          <p:nvPr>
            <p:ph idx="1"/>
          </p:nvPr>
        </p:nvSpPr>
        <p:spPr/>
        <p:txBody>
          <a:bodyPr>
            <a:normAutofit/>
          </a:bodyPr>
          <a:lstStyle/>
          <a:p>
            <a:r>
              <a:rPr lang="en-US" dirty="0" smtClean="0"/>
              <a:t>In systems controlled by negative feedback the </a:t>
            </a:r>
            <a:r>
              <a:rPr lang="en-US" dirty="0" err="1" smtClean="0"/>
              <a:t>effector</a:t>
            </a:r>
            <a:r>
              <a:rPr lang="en-US" dirty="0" smtClean="0"/>
              <a:t> response decreases or negates the effect of the original stimulus, restoring homeostasis.</a:t>
            </a:r>
          </a:p>
          <a:p>
            <a:r>
              <a:rPr lang="en-US" dirty="0" smtClean="0"/>
              <a:t>E.g; When body temperature falls below the preset level, this is detected by </a:t>
            </a:r>
            <a:r>
              <a:rPr lang="en-US" dirty="0" err="1" smtClean="0"/>
              <a:t>specialised</a:t>
            </a:r>
            <a:r>
              <a:rPr lang="en-US" dirty="0" smtClean="0"/>
              <a:t> temperature sensitive nerve endings. They transmit this information as an input to the hypothalamus of the brain which form the control centre.</a:t>
            </a:r>
          </a:p>
          <a:p>
            <a:r>
              <a:rPr lang="en-US" dirty="0" smtClean="0"/>
              <a:t>The output from the control centre activates mechanisms that raise body temperature (effectors).</a:t>
            </a:r>
          </a:p>
          <a:p>
            <a:endParaRPr lang="en-US" dirty="0"/>
          </a:p>
        </p:txBody>
      </p:sp>
      <p:sp>
        <p:nvSpPr>
          <p:cNvPr id="4" name="Date Placeholder 3"/>
          <p:cNvSpPr>
            <a:spLocks noGrp="1"/>
          </p:cNvSpPr>
          <p:nvPr>
            <p:ph type="dt" sz="half" idx="10"/>
          </p:nvPr>
        </p:nvSpPr>
        <p:spPr/>
        <p:txBody>
          <a:bodyPr/>
          <a:lstStyle/>
          <a:p>
            <a:fld id="{BEE342BD-280A-42A5-9A3E-22305723488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a:t>
            </a:fld>
            <a:endParaRPr lang="en-US"/>
          </a:p>
        </p:txBody>
      </p:sp>
    </p:spTree>
    <p:extLst>
      <p:ext uri="{BB962C8B-B14F-4D97-AF65-F5344CB8AC3E}">
        <p14:creationId xmlns:p14="http://schemas.microsoft.com/office/powerpoint/2010/main" val="3192807159"/>
      </p:ext>
    </p:extLst>
  </p:cSld>
  <p:clrMapOvr>
    <a:masterClrMapping/>
  </p:clrMapOvr>
  <p:transition>
    <p:wipe dir="d"/>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Further functions of skeletal muscle</a:t>
            </a:r>
            <a:endParaRPr lang="en-US" b="1" u="sng" dirty="0"/>
          </a:p>
        </p:txBody>
      </p:sp>
      <p:sp>
        <p:nvSpPr>
          <p:cNvPr id="3" name="Content Placeholder 2"/>
          <p:cNvSpPr>
            <a:spLocks noGrp="1"/>
          </p:cNvSpPr>
          <p:nvPr>
            <p:ph idx="1"/>
          </p:nvPr>
        </p:nvSpPr>
        <p:spPr/>
        <p:txBody>
          <a:bodyPr>
            <a:normAutofit/>
          </a:bodyPr>
          <a:lstStyle/>
          <a:p>
            <a:r>
              <a:rPr lang="en-US" dirty="0" smtClean="0"/>
              <a:t>Produce body movements. </a:t>
            </a:r>
          </a:p>
          <a:p>
            <a:r>
              <a:rPr lang="en-US" dirty="0" smtClean="0"/>
              <a:t>Each muscle consists of a fleshy part made up of striped fibres and tendinous parts consisting of fibrous tissue, usually at both ends of the fleshy part. </a:t>
            </a:r>
          </a:p>
          <a:p>
            <a:r>
              <a:rPr lang="en-US" dirty="0" smtClean="0"/>
              <a:t>The muscle is attached to bone or skin by these tendons.</a:t>
            </a:r>
          </a:p>
          <a:p>
            <a:r>
              <a:rPr lang="en-US" dirty="0" smtClean="0"/>
              <a:t>When the tendinous attachment of a muscle is broad and flat it is called an </a:t>
            </a:r>
            <a:r>
              <a:rPr lang="en-US" b="1" dirty="0" err="1" smtClean="0"/>
              <a:t>aponeurosis</a:t>
            </a:r>
            <a:r>
              <a:rPr lang="en-US" dirty="0" smtClean="0"/>
              <a:t>.</a:t>
            </a:r>
          </a:p>
          <a:p>
            <a:r>
              <a:rPr lang="en-US" dirty="0" smtClean="0"/>
              <a:t>To be able to produce movement at a joint, a muscle or its tendon must stretch across the joint. </a:t>
            </a:r>
          </a:p>
          <a:p>
            <a:pPr>
              <a:buNone/>
            </a:pPr>
            <a:endParaRPr lang="en-US" dirty="0"/>
          </a:p>
        </p:txBody>
      </p:sp>
      <p:sp>
        <p:nvSpPr>
          <p:cNvPr id="4" name="Date Placeholder 3"/>
          <p:cNvSpPr>
            <a:spLocks noGrp="1"/>
          </p:cNvSpPr>
          <p:nvPr>
            <p:ph type="dt" sz="half" idx="10"/>
          </p:nvPr>
        </p:nvSpPr>
        <p:spPr/>
        <p:txBody>
          <a:bodyPr/>
          <a:lstStyle/>
          <a:p>
            <a:fld id="{85DCEC56-9718-46C4-988D-B5E1364C72D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140</a:t>
            </a:fld>
            <a:endParaRPr lang="en-US"/>
          </a:p>
        </p:txBody>
      </p:sp>
    </p:spTree>
    <p:extLst>
      <p:ext uri="{BB962C8B-B14F-4D97-AF65-F5344CB8AC3E}">
        <p14:creationId xmlns:p14="http://schemas.microsoft.com/office/powerpoint/2010/main" val="2186131729"/>
      </p:ext>
    </p:extLst>
  </p:cSld>
  <p:clrMapOvr>
    <a:masterClrMapping/>
  </p:clrMapOvr>
  <p:transition>
    <p:wipe dir="d"/>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When a muscle contracts, its fibres shorten and it pulls one bone towards another, e.g. bending the elbow. </a:t>
            </a:r>
          </a:p>
          <a:p>
            <a:r>
              <a:rPr lang="en-US" dirty="0" smtClean="0"/>
              <a:t>The muscles of the skeleton are arranged in groups, some of which are </a:t>
            </a:r>
            <a:r>
              <a:rPr lang="en-US" b="1" dirty="0" smtClean="0"/>
              <a:t>antagonistic to each other. </a:t>
            </a:r>
          </a:p>
          <a:p>
            <a:r>
              <a:rPr lang="en-US" dirty="0" smtClean="0"/>
              <a:t>To produce movement at a joint, one muscle or group of muscles contracts while the antagonists relax; e.g. to bend the knee the muscles on the back of the thigh contract and those on the front relax.</a:t>
            </a:r>
          </a:p>
          <a:p>
            <a:r>
              <a:rPr lang="en-US" dirty="0" smtClean="0"/>
              <a:t>These adjustments usually occur without conscious effort.</a:t>
            </a:r>
          </a:p>
          <a:p>
            <a:endParaRPr lang="en-US" b="1" dirty="0"/>
          </a:p>
        </p:txBody>
      </p:sp>
      <p:sp>
        <p:nvSpPr>
          <p:cNvPr id="4" name="Date Placeholder 3"/>
          <p:cNvSpPr>
            <a:spLocks noGrp="1"/>
          </p:cNvSpPr>
          <p:nvPr>
            <p:ph type="dt" sz="half" idx="10"/>
          </p:nvPr>
        </p:nvSpPr>
        <p:spPr/>
        <p:txBody>
          <a:bodyPr/>
          <a:lstStyle/>
          <a:p>
            <a:fld id="{43AE8000-CE62-4F85-B20D-C7628FBB263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141</a:t>
            </a:fld>
            <a:endParaRPr lang="en-US"/>
          </a:p>
        </p:txBody>
      </p:sp>
    </p:spTree>
    <p:extLst>
      <p:ext uri="{BB962C8B-B14F-4D97-AF65-F5344CB8AC3E}">
        <p14:creationId xmlns:p14="http://schemas.microsoft.com/office/powerpoint/2010/main" val="1060817337"/>
      </p:ext>
    </p:extLst>
  </p:cSld>
  <p:clrMapOvr>
    <a:masterClrMapping/>
  </p:clrMapOvr>
  <p:transition>
    <p:wipe dir="d"/>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US" dirty="0" smtClean="0"/>
              <a:t>Individual muscles and groups of muscles have been given names that reflect certain characteristics, e.g.:</a:t>
            </a:r>
          </a:p>
          <a:p>
            <a:pPr>
              <a:buNone/>
            </a:pPr>
            <a:r>
              <a:rPr lang="en-US" dirty="0" smtClean="0"/>
              <a:t>	• the shape of the muscle — the trapezius is shaped like a trapezium</a:t>
            </a:r>
          </a:p>
          <a:p>
            <a:pPr>
              <a:buNone/>
            </a:pPr>
            <a:r>
              <a:rPr lang="en-US" dirty="0" smtClean="0"/>
              <a:t>	• the direction in which the fibres run —the oblique muscles of the abdominal wall</a:t>
            </a:r>
          </a:p>
          <a:p>
            <a:pPr>
              <a:buNone/>
            </a:pPr>
            <a:r>
              <a:rPr lang="en-US" dirty="0" smtClean="0"/>
              <a:t>	• the position of the muscle — the </a:t>
            </a:r>
            <a:r>
              <a:rPr lang="en-US" dirty="0" err="1" smtClean="0"/>
              <a:t>tibialis</a:t>
            </a:r>
            <a:r>
              <a:rPr lang="en-US" dirty="0" smtClean="0"/>
              <a:t> in the leg is associated with the tibia. </a:t>
            </a:r>
          </a:p>
          <a:p>
            <a:pPr>
              <a:buNone/>
            </a:pPr>
            <a:r>
              <a:rPr lang="en-US" dirty="0" smtClean="0"/>
              <a:t>	• the movement produced by contraction of the muscle — flexors, extensors, adductors</a:t>
            </a:r>
          </a:p>
          <a:p>
            <a:pPr>
              <a:buNone/>
            </a:pPr>
            <a:r>
              <a:rPr lang="en-US" dirty="0" smtClean="0"/>
              <a:t>	• the number of points of attachment of a muscle — the biceps muscle has two tendons at one end</a:t>
            </a:r>
          </a:p>
          <a:p>
            <a:pPr>
              <a:buNone/>
            </a:pPr>
            <a:r>
              <a:rPr lang="en-US" dirty="0" smtClean="0"/>
              <a:t>	• the names of the bones to which the muscle is attached — the carpi radialis muscles are attached to the carpal bones in the wrist and to the radius in the forearm.</a:t>
            </a:r>
          </a:p>
          <a:p>
            <a:endParaRPr lang="en-US" dirty="0"/>
          </a:p>
        </p:txBody>
      </p:sp>
      <p:sp>
        <p:nvSpPr>
          <p:cNvPr id="4" name="Date Placeholder 3"/>
          <p:cNvSpPr>
            <a:spLocks noGrp="1"/>
          </p:cNvSpPr>
          <p:nvPr>
            <p:ph type="dt" sz="half" idx="10"/>
          </p:nvPr>
        </p:nvSpPr>
        <p:spPr/>
        <p:txBody>
          <a:bodyPr/>
          <a:lstStyle/>
          <a:p>
            <a:fld id="{5E1A37C7-B013-4C8C-911A-093EE3E42BD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142</a:t>
            </a:fld>
            <a:endParaRPr lang="en-US"/>
          </a:p>
        </p:txBody>
      </p:sp>
    </p:spTree>
    <p:extLst>
      <p:ext uri="{BB962C8B-B14F-4D97-AF65-F5344CB8AC3E}">
        <p14:creationId xmlns:p14="http://schemas.microsoft.com/office/powerpoint/2010/main" val="839384025"/>
      </p:ext>
    </p:extLst>
  </p:cSld>
  <p:clrMapOvr>
    <a:masterClrMapping/>
  </p:clrMapOvr>
  <p:transition>
    <p:wipe dir="d"/>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b="1" u="sng" dirty="0" smtClean="0"/>
              <a:t>NERVOUS TISSUE</a:t>
            </a:r>
            <a:endParaRPr lang="en-US" b="1" u="sng" dirty="0"/>
          </a:p>
        </p:txBody>
      </p:sp>
      <p:sp>
        <p:nvSpPr>
          <p:cNvPr id="3" name="Content Placeholder 2"/>
          <p:cNvSpPr>
            <a:spLocks noGrp="1"/>
          </p:cNvSpPr>
          <p:nvPr>
            <p:ph idx="1"/>
          </p:nvPr>
        </p:nvSpPr>
        <p:spPr/>
        <p:txBody>
          <a:bodyPr/>
          <a:lstStyle/>
          <a:p>
            <a:r>
              <a:rPr lang="en-US" dirty="0" smtClean="0"/>
              <a:t>2 types of tissue:</a:t>
            </a:r>
          </a:p>
          <a:p>
            <a:pPr>
              <a:buNone/>
            </a:pPr>
            <a:r>
              <a:rPr lang="en-US" dirty="0" smtClean="0"/>
              <a:t>	</a:t>
            </a:r>
            <a:r>
              <a:rPr lang="en-US" b="1" dirty="0" smtClean="0"/>
              <a:t>• excitable cells </a:t>
            </a:r>
            <a:r>
              <a:rPr lang="en-US" dirty="0" smtClean="0"/>
              <a:t>— called </a:t>
            </a:r>
            <a:r>
              <a:rPr lang="en-US" b="1" dirty="0" smtClean="0"/>
              <a:t>neurones; </a:t>
            </a:r>
            <a:r>
              <a:rPr lang="en-US" dirty="0" smtClean="0"/>
              <a:t>they initiate, receive, conduct and transmit information.</a:t>
            </a:r>
          </a:p>
          <a:p>
            <a:pPr>
              <a:buNone/>
            </a:pPr>
            <a:r>
              <a:rPr lang="en-US" dirty="0" smtClean="0"/>
              <a:t>	• </a:t>
            </a:r>
            <a:r>
              <a:rPr lang="en-US" b="1" dirty="0" smtClean="0"/>
              <a:t>non-excitable cells </a:t>
            </a:r>
            <a:r>
              <a:rPr lang="en-US" dirty="0" smtClean="0"/>
              <a:t>— support the neurones.</a:t>
            </a:r>
            <a:endParaRPr lang="en-US" dirty="0"/>
          </a:p>
        </p:txBody>
      </p:sp>
      <p:sp>
        <p:nvSpPr>
          <p:cNvPr id="4" name="Date Placeholder 3"/>
          <p:cNvSpPr>
            <a:spLocks noGrp="1"/>
          </p:cNvSpPr>
          <p:nvPr>
            <p:ph type="dt" sz="half" idx="10"/>
          </p:nvPr>
        </p:nvSpPr>
        <p:spPr/>
        <p:txBody>
          <a:bodyPr/>
          <a:lstStyle/>
          <a:p>
            <a:fld id="{6F7E6636-5B0D-420D-BEC5-F969104A2B2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143</a:t>
            </a:fld>
            <a:endParaRPr lang="en-US"/>
          </a:p>
        </p:txBody>
      </p:sp>
    </p:spTree>
    <p:extLst>
      <p:ext uri="{BB962C8B-B14F-4D97-AF65-F5344CB8AC3E}">
        <p14:creationId xmlns:p14="http://schemas.microsoft.com/office/powerpoint/2010/main" val="2291735663"/>
      </p:ext>
    </p:extLst>
  </p:cSld>
  <p:clrMapOvr>
    <a:masterClrMapping/>
  </p:clrMapOvr>
  <p:transition>
    <p:wipe dir="d"/>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6" name="Date Placeholder 5"/>
          <p:cNvSpPr>
            <a:spLocks noGrp="1"/>
          </p:cNvSpPr>
          <p:nvPr>
            <p:ph type="dt" sz="half" idx="10"/>
          </p:nvPr>
        </p:nvSpPr>
        <p:spPr/>
        <p:txBody>
          <a:bodyPr/>
          <a:lstStyle/>
          <a:p>
            <a:fld id="{761D0B57-D5E6-451D-BF36-9CA5E3563CAF}" type="datetime1">
              <a:rPr lang="en-US" smtClean="0"/>
              <a:pPr/>
              <a:t>10/7/2020</a:t>
            </a:fld>
            <a:endParaRPr lang="en-US"/>
          </a:p>
        </p:txBody>
      </p:sp>
      <p:sp>
        <p:nvSpPr>
          <p:cNvPr id="7" name="Slide Number Placeholder 6"/>
          <p:cNvSpPr>
            <a:spLocks noGrp="1"/>
          </p:cNvSpPr>
          <p:nvPr>
            <p:ph type="sldNum" sz="quarter" idx="12"/>
          </p:nvPr>
        </p:nvSpPr>
        <p:spPr/>
        <p:txBody>
          <a:bodyPr/>
          <a:lstStyle/>
          <a:p>
            <a:fld id="{5A635FD2-D9AA-4F2E-8FE6-17BF2643B117}" type="slidenum">
              <a:rPr lang="en-US" smtClean="0"/>
              <a:pPr/>
              <a:t>144</a:t>
            </a:fld>
            <a:endParaRPr lang="en-US"/>
          </a:p>
        </p:txBody>
      </p:sp>
      <p:pic>
        <p:nvPicPr>
          <p:cNvPr id="26625" name="Picture 1" descr="Neurone"/>
          <p:cNvPicPr>
            <a:picLocks noChangeAspect="1" noChangeArrowheads="1"/>
          </p:cNvPicPr>
          <p:nvPr/>
        </p:nvPicPr>
        <p:blipFill>
          <a:blip r:embed="rId2" cstate="print"/>
          <a:srcRect/>
          <a:stretch>
            <a:fillRect/>
          </a:stretch>
        </p:blipFill>
        <p:spPr bwMode="auto">
          <a:xfrm>
            <a:off x="0" y="0"/>
            <a:ext cx="8915400" cy="6172200"/>
          </a:xfrm>
          <a:prstGeom prst="rect">
            <a:avLst/>
          </a:prstGeom>
          <a:solidFill>
            <a:schemeClr val="tx1"/>
          </a:solidFill>
        </p:spPr>
      </p:pic>
      <p:sp>
        <p:nvSpPr>
          <p:cNvPr id="8" name="TextBox 7"/>
          <p:cNvSpPr txBox="1"/>
          <p:nvPr/>
        </p:nvSpPr>
        <p:spPr>
          <a:xfrm>
            <a:off x="3505200" y="914400"/>
            <a:ext cx="1752600" cy="381000"/>
          </a:xfrm>
          <a:prstGeom prst="rect">
            <a:avLst/>
          </a:prstGeom>
          <a:solidFill>
            <a:schemeClr val="bg1"/>
          </a:solidFill>
        </p:spPr>
        <p:txBody>
          <a:bodyPr wrap="square" rtlCol="0">
            <a:spAutoFit/>
          </a:bodyPr>
          <a:lstStyle/>
          <a:p>
            <a:r>
              <a:rPr lang="en-US" dirty="0" smtClean="0"/>
              <a:t>nucleus</a:t>
            </a:r>
            <a:endParaRPr lang="en-US" dirty="0"/>
          </a:p>
        </p:txBody>
      </p:sp>
      <p:sp>
        <p:nvSpPr>
          <p:cNvPr id="9" name="TextBox 8"/>
          <p:cNvSpPr txBox="1"/>
          <p:nvPr/>
        </p:nvSpPr>
        <p:spPr>
          <a:xfrm>
            <a:off x="5105400" y="1828800"/>
            <a:ext cx="1905000" cy="369332"/>
          </a:xfrm>
          <a:prstGeom prst="rect">
            <a:avLst/>
          </a:prstGeom>
          <a:solidFill>
            <a:schemeClr val="bg1"/>
          </a:solidFill>
        </p:spPr>
        <p:txBody>
          <a:bodyPr wrap="square" rtlCol="0">
            <a:spAutoFit/>
          </a:bodyPr>
          <a:lstStyle/>
          <a:p>
            <a:r>
              <a:rPr lang="en-US" dirty="0" smtClean="0"/>
              <a:t>axon</a:t>
            </a:r>
            <a:endParaRPr lang="en-US" dirty="0"/>
          </a:p>
        </p:txBody>
      </p:sp>
      <p:sp>
        <p:nvSpPr>
          <p:cNvPr id="10" name="TextBox 9"/>
          <p:cNvSpPr txBox="1"/>
          <p:nvPr/>
        </p:nvSpPr>
        <p:spPr>
          <a:xfrm>
            <a:off x="1219200" y="304800"/>
            <a:ext cx="1600200" cy="369332"/>
          </a:xfrm>
          <a:prstGeom prst="rect">
            <a:avLst/>
          </a:prstGeom>
          <a:solidFill>
            <a:schemeClr val="bg1"/>
          </a:solidFill>
        </p:spPr>
        <p:txBody>
          <a:bodyPr wrap="square" rtlCol="0">
            <a:spAutoFit/>
          </a:bodyPr>
          <a:lstStyle/>
          <a:p>
            <a:r>
              <a:rPr lang="en-US" dirty="0" smtClean="0"/>
              <a:t>Dendrite </a:t>
            </a:r>
            <a:endParaRPr lang="en-US" dirty="0"/>
          </a:p>
        </p:txBody>
      </p:sp>
      <p:sp>
        <p:nvSpPr>
          <p:cNvPr id="11" name="TextBox 10"/>
          <p:cNvSpPr txBox="1"/>
          <p:nvPr/>
        </p:nvSpPr>
        <p:spPr>
          <a:xfrm>
            <a:off x="3886200" y="1524000"/>
            <a:ext cx="2133600" cy="369332"/>
          </a:xfrm>
          <a:prstGeom prst="rect">
            <a:avLst/>
          </a:prstGeom>
          <a:solidFill>
            <a:schemeClr val="bg1"/>
          </a:solidFill>
        </p:spPr>
        <p:txBody>
          <a:bodyPr wrap="square" rtlCol="0">
            <a:spAutoFit/>
          </a:bodyPr>
          <a:lstStyle/>
          <a:p>
            <a:r>
              <a:rPr lang="en-US" dirty="0" smtClean="0"/>
              <a:t>Axon hillock</a:t>
            </a:r>
            <a:endParaRPr lang="en-US" dirty="0"/>
          </a:p>
        </p:txBody>
      </p:sp>
      <p:sp>
        <p:nvSpPr>
          <p:cNvPr id="12" name="TextBox 11"/>
          <p:cNvSpPr txBox="1"/>
          <p:nvPr/>
        </p:nvSpPr>
        <p:spPr>
          <a:xfrm>
            <a:off x="4495800" y="5638800"/>
            <a:ext cx="2514600" cy="646331"/>
          </a:xfrm>
          <a:prstGeom prst="rect">
            <a:avLst/>
          </a:prstGeom>
          <a:solidFill>
            <a:schemeClr val="bg1"/>
          </a:solidFill>
        </p:spPr>
        <p:txBody>
          <a:bodyPr wrap="square" rtlCol="0">
            <a:spAutoFit/>
          </a:bodyPr>
          <a:lstStyle/>
          <a:p>
            <a:r>
              <a:rPr lang="en-US" dirty="0" smtClean="0"/>
              <a:t>Axon terminal (synaptic button)</a:t>
            </a:r>
            <a:endParaRPr lang="en-US" dirty="0"/>
          </a:p>
        </p:txBody>
      </p:sp>
      <p:sp>
        <p:nvSpPr>
          <p:cNvPr id="13" name="TextBox 12"/>
          <p:cNvSpPr txBox="1"/>
          <p:nvPr/>
        </p:nvSpPr>
        <p:spPr>
          <a:xfrm>
            <a:off x="6705600" y="2286000"/>
            <a:ext cx="1828800" cy="369332"/>
          </a:xfrm>
          <a:prstGeom prst="rect">
            <a:avLst/>
          </a:prstGeom>
          <a:solidFill>
            <a:schemeClr val="bg1"/>
          </a:solidFill>
        </p:spPr>
        <p:txBody>
          <a:bodyPr wrap="square" rtlCol="0">
            <a:spAutoFit/>
          </a:bodyPr>
          <a:lstStyle/>
          <a:p>
            <a:r>
              <a:rPr lang="en-US" dirty="0" smtClean="0"/>
              <a:t>Axon collateral</a:t>
            </a:r>
            <a:endParaRPr lang="en-US" dirty="0"/>
          </a:p>
        </p:txBody>
      </p:sp>
      <p:cxnSp>
        <p:nvCxnSpPr>
          <p:cNvPr id="15" name="Straight Arrow Connector 14"/>
          <p:cNvCxnSpPr/>
          <p:nvPr/>
        </p:nvCxnSpPr>
        <p:spPr>
          <a:xfrm flipH="1">
            <a:off x="4800600" y="2133600"/>
            <a:ext cx="6096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438400" y="1143000"/>
            <a:ext cx="1295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524000" y="533400"/>
            <a:ext cx="76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162800" y="2590800"/>
            <a:ext cx="76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257800" y="4876800"/>
            <a:ext cx="1371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1"/>
          </p:cNvCxnSpPr>
          <p:nvPr/>
        </p:nvCxnSpPr>
        <p:spPr>
          <a:xfrm flipH="1">
            <a:off x="2667000" y="1708666"/>
            <a:ext cx="1219200" cy="1339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143116"/>
      </p:ext>
    </p:extLst>
  </p:cSld>
  <p:clrMapOvr>
    <a:masterClrMapping/>
  </p:clrMapOvr>
  <p:transition>
    <p:wipe dir="d"/>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TISSUE REGENERATION</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Replicate by mitosis.</a:t>
            </a:r>
          </a:p>
          <a:p>
            <a:r>
              <a:rPr lang="en-US" dirty="0" smtClean="0"/>
              <a:t>Extent of regeneration depends on the normal rate of physiological turnover of particular types of cell. Those with a rapid turnover regenerate most effectively. </a:t>
            </a:r>
          </a:p>
          <a:p>
            <a:r>
              <a:rPr lang="en-US" dirty="0" smtClean="0"/>
              <a:t>3 types of cells.</a:t>
            </a:r>
          </a:p>
          <a:p>
            <a:pPr>
              <a:buNone/>
            </a:pPr>
            <a:r>
              <a:rPr lang="en-US" b="1" dirty="0" smtClean="0"/>
              <a:t>a) Labile cells: </a:t>
            </a:r>
            <a:r>
              <a:rPr lang="en-US" dirty="0" smtClean="0"/>
              <a:t>Cells in which replication is normally a continuous process. </a:t>
            </a:r>
          </a:p>
          <a:p>
            <a:r>
              <a:rPr lang="en-US" dirty="0" smtClean="0"/>
              <a:t>Include cells in:</a:t>
            </a:r>
          </a:p>
          <a:p>
            <a:pPr>
              <a:buNone/>
            </a:pPr>
            <a:r>
              <a:rPr lang="en-US" dirty="0" smtClean="0"/>
              <a:t>	• epithelium of e.g. skin, mucous membrane, secretory glands, ducts, uterus lining</a:t>
            </a:r>
          </a:p>
          <a:p>
            <a:pPr>
              <a:buNone/>
            </a:pPr>
            <a:r>
              <a:rPr lang="en-US" dirty="0" smtClean="0"/>
              <a:t>	• bone marrow</a:t>
            </a:r>
          </a:p>
          <a:p>
            <a:pPr>
              <a:buNone/>
            </a:pPr>
            <a:r>
              <a:rPr lang="en-US" dirty="0" smtClean="0"/>
              <a:t>	• blood</a:t>
            </a:r>
          </a:p>
          <a:p>
            <a:pPr>
              <a:buNone/>
            </a:pPr>
            <a:r>
              <a:rPr lang="en-US" dirty="0" smtClean="0"/>
              <a:t>	• spleen and lymphoid tissue.</a:t>
            </a:r>
          </a:p>
        </p:txBody>
      </p:sp>
      <p:sp>
        <p:nvSpPr>
          <p:cNvPr id="4" name="Date Placeholder 3"/>
          <p:cNvSpPr>
            <a:spLocks noGrp="1"/>
          </p:cNvSpPr>
          <p:nvPr>
            <p:ph type="dt" sz="half" idx="10"/>
          </p:nvPr>
        </p:nvSpPr>
        <p:spPr/>
        <p:txBody>
          <a:bodyPr/>
          <a:lstStyle/>
          <a:p>
            <a:fld id="{40834386-C761-406E-A086-1E5660C0281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145</a:t>
            </a:fld>
            <a:endParaRPr lang="en-US"/>
          </a:p>
        </p:txBody>
      </p:sp>
    </p:spTree>
    <p:extLst>
      <p:ext uri="{BB962C8B-B14F-4D97-AF65-F5344CB8AC3E}">
        <p14:creationId xmlns:p14="http://schemas.microsoft.com/office/powerpoint/2010/main" val="3794891998"/>
      </p:ext>
    </p:extLst>
  </p:cSld>
  <p:clrMapOvr>
    <a:masterClrMapping/>
  </p:clrMapOvr>
  <p:transition>
    <p:wipe dir="d"/>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b) Stable cells: </a:t>
            </a:r>
            <a:r>
              <a:rPr lang="en-US" dirty="0" smtClean="0"/>
              <a:t>Cells that have retained the ability to replicate but do so infrequently.</a:t>
            </a:r>
          </a:p>
          <a:p>
            <a:r>
              <a:rPr lang="en-US" dirty="0" smtClean="0"/>
              <a:t>Include:</a:t>
            </a:r>
          </a:p>
          <a:p>
            <a:pPr>
              <a:buNone/>
            </a:pPr>
            <a:r>
              <a:rPr lang="en-US" dirty="0" smtClean="0"/>
              <a:t>	• liver, kidney and pancreatic cells</a:t>
            </a:r>
          </a:p>
          <a:p>
            <a:pPr>
              <a:buNone/>
            </a:pPr>
            <a:r>
              <a:rPr lang="en-US" dirty="0" smtClean="0"/>
              <a:t>	• fibroblasts</a:t>
            </a:r>
          </a:p>
          <a:p>
            <a:pPr>
              <a:buNone/>
            </a:pPr>
            <a:r>
              <a:rPr lang="en-US" dirty="0" smtClean="0"/>
              <a:t>	• smooth muscle cells</a:t>
            </a:r>
          </a:p>
          <a:p>
            <a:pPr>
              <a:buNone/>
            </a:pPr>
            <a:r>
              <a:rPr lang="en-US" dirty="0" smtClean="0"/>
              <a:t>	• osteoblasts and osteoclasts in bone.</a:t>
            </a:r>
          </a:p>
          <a:p>
            <a:pPr>
              <a:buNone/>
            </a:pPr>
            <a:r>
              <a:rPr lang="en-US" b="1" dirty="0" smtClean="0"/>
              <a:t>c) Permanent cells: </a:t>
            </a:r>
            <a:r>
              <a:rPr lang="en-US" dirty="0" smtClean="0"/>
              <a:t>Cells that are unable to replicate after normal growth is complete. </a:t>
            </a:r>
          </a:p>
          <a:p>
            <a:r>
              <a:rPr lang="en-US" dirty="0" smtClean="0"/>
              <a:t>Include:</a:t>
            </a:r>
          </a:p>
          <a:p>
            <a:pPr>
              <a:buNone/>
            </a:pPr>
            <a:r>
              <a:rPr lang="en-US" dirty="0" smtClean="0"/>
              <a:t>	• nerve cells (neurones)</a:t>
            </a:r>
          </a:p>
          <a:p>
            <a:pPr>
              <a:buNone/>
            </a:pPr>
            <a:r>
              <a:rPr lang="en-US" dirty="0" smtClean="0"/>
              <a:t>	• skeletal and cardiac muscle.</a:t>
            </a:r>
          </a:p>
          <a:p>
            <a:endParaRPr lang="en-US" dirty="0"/>
          </a:p>
        </p:txBody>
      </p:sp>
      <p:sp>
        <p:nvSpPr>
          <p:cNvPr id="4" name="Date Placeholder 3"/>
          <p:cNvSpPr>
            <a:spLocks noGrp="1"/>
          </p:cNvSpPr>
          <p:nvPr>
            <p:ph type="dt" sz="half" idx="10"/>
          </p:nvPr>
        </p:nvSpPr>
        <p:spPr/>
        <p:txBody>
          <a:bodyPr/>
          <a:lstStyle/>
          <a:p>
            <a:fld id="{3AE17CC7-5DDB-456F-BE1E-9811ABDCDC8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146</a:t>
            </a:fld>
            <a:endParaRPr lang="en-US"/>
          </a:p>
        </p:txBody>
      </p:sp>
    </p:spTree>
    <p:extLst>
      <p:ext uri="{BB962C8B-B14F-4D97-AF65-F5344CB8AC3E}">
        <p14:creationId xmlns:p14="http://schemas.microsoft.com/office/powerpoint/2010/main" val="4086142361"/>
      </p:ext>
    </p:extLst>
  </p:cSld>
  <p:clrMapOvr>
    <a:masterClrMapping/>
  </p:clrMapOvr>
  <p:transition>
    <p:wipe dir="d"/>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MEMBRANES </a:t>
            </a:r>
            <a:endParaRPr lang="en-US" b="1" u="sng" dirty="0"/>
          </a:p>
        </p:txBody>
      </p:sp>
      <p:sp>
        <p:nvSpPr>
          <p:cNvPr id="3" name="Content Placeholder 2"/>
          <p:cNvSpPr>
            <a:spLocks noGrp="1"/>
          </p:cNvSpPr>
          <p:nvPr>
            <p:ph idx="1"/>
          </p:nvPr>
        </p:nvSpPr>
        <p:spPr/>
        <p:txBody>
          <a:bodyPr>
            <a:normAutofit/>
          </a:bodyPr>
          <a:lstStyle/>
          <a:p>
            <a:r>
              <a:rPr lang="en-US" b="1" dirty="0" smtClean="0"/>
              <a:t>Def: </a:t>
            </a:r>
            <a:r>
              <a:rPr lang="en-US" dirty="0" smtClean="0"/>
              <a:t>sheets of epithelial tissue and their supporting connective tissue that cover or line internal structures or cavities. </a:t>
            </a:r>
          </a:p>
          <a:p>
            <a:r>
              <a:rPr lang="en-US" dirty="0" smtClean="0"/>
              <a:t>Main membranes are:</a:t>
            </a:r>
          </a:p>
          <a:p>
            <a:pPr>
              <a:buNone/>
            </a:pPr>
            <a:r>
              <a:rPr lang="en-US" dirty="0" smtClean="0"/>
              <a:t>	• mucous</a:t>
            </a:r>
          </a:p>
          <a:p>
            <a:pPr>
              <a:buNone/>
            </a:pPr>
            <a:r>
              <a:rPr lang="en-US" dirty="0" smtClean="0"/>
              <a:t>	• serous</a:t>
            </a:r>
          </a:p>
          <a:p>
            <a:pPr>
              <a:buNone/>
            </a:pPr>
            <a:r>
              <a:rPr lang="en-US" dirty="0" smtClean="0"/>
              <a:t>	• synovial.</a:t>
            </a:r>
          </a:p>
        </p:txBody>
      </p:sp>
      <p:sp>
        <p:nvSpPr>
          <p:cNvPr id="4" name="Date Placeholder 3"/>
          <p:cNvSpPr>
            <a:spLocks noGrp="1"/>
          </p:cNvSpPr>
          <p:nvPr>
            <p:ph type="dt" sz="half" idx="10"/>
          </p:nvPr>
        </p:nvSpPr>
        <p:spPr/>
        <p:txBody>
          <a:bodyPr/>
          <a:lstStyle/>
          <a:p>
            <a:fld id="{1CAA3FCA-885E-49E9-B2BA-84219AACE8D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147</a:t>
            </a:fld>
            <a:endParaRPr lang="en-US"/>
          </a:p>
        </p:txBody>
      </p:sp>
    </p:spTree>
    <p:extLst>
      <p:ext uri="{BB962C8B-B14F-4D97-AF65-F5344CB8AC3E}">
        <p14:creationId xmlns:p14="http://schemas.microsoft.com/office/powerpoint/2010/main" val="968559139"/>
      </p:ext>
    </p:extLst>
  </p:cSld>
  <p:clrMapOvr>
    <a:masterClrMapping/>
  </p:clrMapOvr>
  <p:transition>
    <p:wipe dir="d"/>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a) Mucous membrane</a:t>
            </a:r>
          </a:p>
          <a:p>
            <a:r>
              <a:rPr lang="en-US" dirty="0" smtClean="0"/>
              <a:t>Moist lining of the alimentary tract, respiratory tract and genitourinary tracts; the </a:t>
            </a:r>
            <a:r>
              <a:rPr lang="en-US" b="1" dirty="0" smtClean="0"/>
              <a:t>mucosa</a:t>
            </a:r>
            <a:r>
              <a:rPr lang="en-US" dirty="0" smtClean="0"/>
              <a:t>. </a:t>
            </a:r>
          </a:p>
          <a:p>
            <a:r>
              <a:rPr lang="en-US" dirty="0" smtClean="0"/>
              <a:t>Consists of epithelial cells, some of which produce a secretion called </a:t>
            </a:r>
            <a:r>
              <a:rPr lang="en-US" b="1" dirty="0" smtClean="0"/>
              <a:t>mucus, a slimy tenacious fluid</a:t>
            </a:r>
            <a:r>
              <a:rPr lang="en-US" dirty="0" smtClean="0"/>
              <a:t>. </a:t>
            </a:r>
          </a:p>
          <a:p>
            <a:r>
              <a:rPr lang="en-US" dirty="0" smtClean="0"/>
              <a:t>As the cells fill up with mucus they have the appearance of a goblet or flask and are known as </a:t>
            </a:r>
            <a:r>
              <a:rPr lang="en-US" b="1" dirty="0" smtClean="0"/>
              <a:t>goblet cells</a:t>
            </a:r>
            <a:r>
              <a:rPr lang="en-US" dirty="0" smtClean="0"/>
              <a:t>. </a:t>
            </a:r>
          </a:p>
          <a:p>
            <a:r>
              <a:rPr lang="en-US" dirty="0" smtClean="0"/>
              <a:t>Organs lined by mucous membrane have a moist slippery surface. </a:t>
            </a:r>
          </a:p>
          <a:p>
            <a:r>
              <a:rPr lang="en-US" dirty="0" smtClean="0"/>
              <a:t>Mucus protects the lining membrane from mechanical and chemical injury and in the respiratory tract it traps inhaled foreign particles, preventing them from entering the alveoli of the lungs.</a:t>
            </a:r>
          </a:p>
          <a:p>
            <a:endParaRPr lang="en-US" dirty="0"/>
          </a:p>
        </p:txBody>
      </p:sp>
      <p:sp>
        <p:nvSpPr>
          <p:cNvPr id="4" name="Date Placeholder 3"/>
          <p:cNvSpPr>
            <a:spLocks noGrp="1"/>
          </p:cNvSpPr>
          <p:nvPr>
            <p:ph type="dt" sz="half" idx="10"/>
          </p:nvPr>
        </p:nvSpPr>
        <p:spPr/>
        <p:txBody>
          <a:bodyPr/>
          <a:lstStyle/>
          <a:p>
            <a:fld id="{FA0251A0-F584-4A81-A1B6-DAD0BF7FBE7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148</a:t>
            </a:fld>
            <a:endParaRPr lang="en-US"/>
          </a:p>
        </p:txBody>
      </p:sp>
    </p:spTree>
    <p:extLst>
      <p:ext uri="{BB962C8B-B14F-4D97-AF65-F5344CB8AC3E}">
        <p14:creationId xmlns:p14="http://schemas.microsoft.com/office/powerpoint/2010/main" val="3723810062"/>
      </p:ext>
    </p:extLst>
  </p:cSld>
  <p:clrMapOvr>
    <a:masterClrMapping/>
  </p:clrMapOvr>
  <p:transition>
    <p:wipe dir="d"/>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20000"/>
          </a:bodyPr>
          <a:lstStyle/>
          <a:p>
            <a:pPr>
              <a:buNone/>
            </a:pPr>
            <a:r>
              <a:rPr lang="en-US" b="1" dirty="0" smtClean="0"/>
              <a:t>b) Serous membrane</a:t>
            </a:r>
          </a:p>
          <a:p>
            <a:r>
              <a:rPr lang="en-US" dirty="0" smtClean="0"/>
              <a:t>Also called </a:t>
            </a:r>
            <a:r>
              <a:rPr lang="en-US" dirty="0" err="1" smtClean="0"/>
              <a:t>serosa</a:t>
            </a:r>
            <a:r>
              <a:rPr lang="en-US" dirty="0" smtClean="0"/>
              <a:t>; </a:t>
            </a:r>
            <a:r>
              <a:rPr lang="en-US" b="1" dirty="0" smtClean="0"/>
              <a:t>secrete serous watery fluid</a:t>
            </a:r>
            <a:r>
              <a:rPr lang="en-US" dirty="0" smtClean="0"/>
              <a:t>.</a:t>
            </a:r>
          </a:p>
          <a:p>
            <a:r>
              <a:rPr lang="en-US" dirty="0" smtClean="0"/>
              <a:t>Consist of a double layer of loose areolar connective tissue lined by simple squamous epithelium. </a:t>
            </a:r>
          </a:p>
          <a:p>
            <a:r>
              <a:rPr lang="en-US" dirty="0" smtClean="0"/>
              <a:t>The </a:t>
            </a:r>
            <a:r>
              <a:rPr lang="en-US" b="1" dirty="0" smtClean="0"/>
              <a:t>parietal</a:t>
            </a:r>
            <a:r>
              <a:rPr lang="en-US" dirty="0" smtClean="0"/>
              <a:t> layer lines a</a:t>
            </a:r>
            <a:r>
              <a:rPr lang="en-US" b="1" dirty="0" smtClean="0"/>
              <a:t> cavity </a:t>
            </a:r>
            <a:r>
              <a:rPr lang="en-US" dirty="0" smtClean="0"/>
              <a:t>and the </a:t>
            </a:r>
            <a:r>
              <a:rPr lang="en-US" b="1" dirty="0" smtClean="0"/>
              <a:t>viscera</a:t>
            </a:r>
            <a:r>
              <a:rPr lang="en-US" dirty="0" smtClean="0"/>
              <a:t>l layer surrounds </a:t>
            </a:r>
            <a:r>
              <a:rPr lang="en-US" b="1" dirty="0" smtClean="0"/>
              <a:t>organs within the cavity</a:t>
            </a:r>
            <a:r>
              <a:rPr lang="en-US" dirty="0" smtClean="0"/>
              <a:t>. </a:t>
            </a:r>
          </a:p>
          <a:p>
            <a:r>
              <a:rPr lang="en-US" dirty="0" smtClean="0"/>
              <a:t>The 2 layers are separated by serous fluid secreted by the epithelium.</a:t>
            </a:r>
          </a:p>
          <a:p>
            <a:r>
              <a:rPr lang="en-US" dirty="0" smtClean="0"/>
              <a:t>Found in 3 sites:</a:t>
            </a:r>
          </a:p>
          <a:p>
            <a:pPr>
              <a:buNone/>
            </a:pPr>
            <a:r>
              <a:rPr lang="en-US" dirty="0" smtClean="0"/>
              <a:t>	• </a:t>
            </a:r>
            <a:r>
              <a:rPr lang="en-US" b="1" dirty="0" smtClean="0"/>
              <a:t>the pleura; </a:t>
            </a:r>
            <a:r>
              <a:rPr lang="en-US" dirty="0" smtClean="0"/>
              <a:t>lining the thoracic cavity and surrounding the lungs</a:t>
            </a:r>
          </a:p>
          <a:p>
            <a:pPr>
              <a:buNone/>
            </a:pPr>
            <a:r>
              <a:rPr lang="en-US" b="1" dirty="0" smtClean="0"/>
              <a:t>	• the pericardium</a:t>
            </a:r>
            <a:r>
              <a:rPr lang="en-US" dirty="0" smtClean="0"/>
              <a:t>; lining the pericardial cavity and surrounding the heart </a:t>
            </a:r>
          </a:p>
          <a:p>
            <a:pPr>
              <a:buNone/>
            </a:pPr>
            <a:r>
              <a:rPr lang="en-US" b="1" dirty="0" smtClean="0"/>
              <a:t>	• the peritoneum; </a:t>
            </a:r>
            <a:r>
              <a:rPr lang="en-US" dirty="0" smtClean="0"/>
              <a:t>lining the abdominal cavity and surrounding abdominal organs. </a:t>
            </a:r>
          </a:p>
          <a:p>
            <a:r>
              <a:rPr lang="en-US" dirty="0" smtClean="0"/>
              <a:t>The </a:t>
            </a:r>
            <a:r>
              <a:rPr lang="en-US" b="1" dirty="0" smtClean="0"/>
              <a:t>serous fluid </a:t>
            </a:r>
            <a:r>
              <a:rPr lang="en-US" dirty="0" smtClean="0"/>
              <a:t>between the visceral and parietal layers enables an organ to </a:t>
            </a:r>
            <a:r>
              <a:rPr lang="en-US" b="1" dirty="0" smtClean="0"/>
              <a:t>glide freely within the cavity without being damaged by friction between it and adjacent organs</a:t>
            </a:r>
            <a:r>
              <a:rPr lang="en-US" dirty="0" smtClean="0"/>
              <a:t>. </a:t>
            </a:r>
          </a:p>
          <a:p>
            <a:pPr>
              <a:buNone/>
            </a:pPr>
            <a:endParaRPr lang="en-US" dirty="0"/>
          </a:p>
        </p:txBody>
      </p:sp>
      <p:sp>
        <p:nvSpPr>
          <p:cNvPr id="4" name="Date Placeholder 3"/>
          <p:cNvSpPr>
            <a:spLocks noGrp="1"/>
          </p:cNvSpPr>
          <p:nvPr>
            <p:ph type="dt" sz="half" idx="10"/>
          </p:nvPr>
        </p:nvSpPr>
        <p:spPr/>
        <p:txBody>
          <a:bodyPr/>
          <a:lstStyle/>
          <a:p>
            <a:fld id="{4B219AB6-23F2-4562-B8B2-B93E885DF60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149</a:t>
            </a:fld>
            <a:endParaRPr lang="en-US"/>
          </a:p>
        </p:txBody>
      </p:sp>
    </p:spTree>
    <p:extLst>
      <p:ext uri="{BB962C8B-B14F-4D97-AF65-F5344CB8AC3E}">
        <p14:creationId xmlns:p14="http://schemas.microsoft.com/office/powerpoint/2010/main" val="3354480878"/>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These include:</a:t>
            </a:r>
          </a:p>
          <a:p>
            <a:pPr lvl="1"/>
            <a:r>
              <a:rPr lang="en-US" dirty="0" smtClean="0"/>
              <a:t>stimulation of skeletal muscles causing shivering</a:t>
            </a:r>
          </a:p>
          <a:p>
            <a:pPr lvl="1"/>
            <a:r>
              <a:rPr lang="en-US" dirty="0" smtClean="0"/>
              <a:t>narrowing of the blood vessels in the skin reducing the blood flow to, and heat loss from, the peripheries</a:t>
            </a:r>
          </a:p>
          <a:p>
            <a:pPr lvl="1"/>
            <a:r>
              <a:rPr lang="en-US" dirty="0" smtClean="0"/>
              <a:t>behavioral changes, e.g. we put on more clothes or curl up.</a:t>
            </a:r>
          </a:p>
          <a:p>
            <a:r>
              <a:rPr lang="en-US" dirty="0" smtClean="0"/>
              <a:t>When body temperature rises to within the normal range, the temperature sensitive nerve endings no longer stimulate the cells of the control centre and therefore the output of this centre to the effectors ceases.</a:t>
            </a:r>
          </a:p>
        </p:txBody>
      </p:sp>
      <p:sp>
        <p:nvSpPr>
          <p:cNvPr id="4" name="Date Placeholder 3"/>
          <p:cNvSpPr>
            <a:spLocks noGrp="1"/>
          </p:cNvSpPr>
          <p:nvPr>
            <p:ph type="dt" sz="half" idx="10"/>
          </p:nvPr>
        </p:nvSpPr>
        <p:spPr/>
        <p:txBody>
          <a:bodyPr/>
          <a:lstStyle/>
          <a:p>
            <a:fld id="{9E4BDAFE-D247-4BBE-8E7D-2A4B355CD9E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a:t>
            </a:fld>
            <a:endParaRPr lang="en-US"/>
          </a:p>
        </p:txBody>
      </p:sp>
    </p:spTree>
    <p:extLst>
      <p:ext uri="{BB962C8B-B14F-4D97-AF65-F5344CB8AC3E}">
        <p14:creationId xmlns:p14="http://schemas.microsoft.com/office/powerpoint/2010/main" val="2710404545"/>
      </p:ext>
    </p:extLst>
  </p:cSld>
  <p:clrMapOvr>
    <a:masterClrMapping/>
  </p:clrMapOvr>
  <p:transition>
    <p:wipe dir="d"/>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Synovial membrane</a:t>
            </a:r>
          </a:p>
          <a:p>
            <a:r>
              <a:rPr lang="en-US" dirty="0" smtClean="0"/>
              <a:t>Found lining the joint cavities and surrounding tendons, which could be injured by rubbing against bones, e.g. over the wrist joint. </a:t>
            </a:r>
          </a:p>
          <a:p>
            <a:r>
              <a:rPr lang="en-US" dirty="0" smtClean="0"/>
              <a:t>Made up of a layer of fine, flattened epithelial cells on a layer of delicate connective tissue.</a:t>
            </a:r>
          </a:p>
          <a:p>
            <a:r>
              <a:rPr lang="en-US" dirty="0" smtClean="0"/>
              <a:t>Secretes clear, sticky, oily synovial fluid</a:t>
            </a:r>
            <a:r>
              <a:rPr lang="en-US" b="1" dirty="0" smtClean="0"/>
              <a:t>, </a:t>
            </a:r>
            <a:r>
              <a:rPr lang="en-US" dirty="0" smtClean="0"/>
              <a:t>which acts as</a:t>
            </a:r>
            <a:r>
              <a:rPr lang="en-US" b="1" dirty="0" smtClean="0"/>
              <a:t> a lubricant to the joints</a:t>
            </a:r>
            <a:r>
              <a:rPr lang="en-US" dirty="0" smtClean="0"/>
              <a:t> and </a:t>
            </a:r>
            <a:r>
              <a:rPr lang="en-US" b="1" dirty="0" smtClean="0"/>
              <a:t>helps to maintain their stability.</a:t>
            </a:r>
            <a:endParaRPr lang="en-US" b="1" dirty="0"/>
          </a:p>
        </p:txBody>
      </p:sp>
      <p:sp>
        <p:nvSpPr>
          <p:cNvPr id="4" name="Date Placeholder 3"/>
          <p:cNvSpPr>
            <a:spLocks noGrp="1"/>
          </p:cNvSpPr>
          <p:nvPr>
            <p:ph type="dt" sz="half" idx="10"/>
          </p:nvPr>
        </p:nvSpPr>
        <p:spPr/>
        <p:txBody>
          <a:bodyPr/>
          <a:lstStyle/>
          <a:p>
            <a:fld id="{7FA65D10-E5E4-40EC-8D93-7D983355F6A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150</a:t>
            </a:fld>
            <a:endParaRPr lang="en-US"/>
          </a:p>
        </p:txBody>
      </p:sp>
    </p:spTree>
    <p:extLst>
      <p:ext uri="{BB962C8B-B14F-4D97-AF65-F5344CB8AC3E}">
        <p14:creationId xmlns:p14="http://schemas.microsoft.com/office/powerpoint/2010/main" val="3778874331"/>
      </p:ext>
    </p:extLst>
  </p:cSld>
  <p:clrMapOvr>
    <a:masterClrMapping/>
  </p:clrMapOvr>
  <p:transition>
    <p:wipe dir="d"/>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GLANDS</a:t>
            </a:r>
            <a:endParaRPr lang="en-US" b="1" u="sng" dirty="0"/>
          </a:p>
        </p:txBody>
      </p:sp>
      <p:sp>
        <p:nvSpPr>
          <p:cNvPr id="3" name="Content Placeholder 2"/>
          <p:cNvSpPr>
            <a:spLocks noGrp="1"/>
          </p:cNvSpPr>
          <p:nvPr>
            <p:ph idx="1"/>
          </p:nvPr>
        </p:nvSpPr>
        <p:spPr/>
        <p:txBody>
          <a:bodyPr>
            <a:normAutofit/>
          </a:bodyPr>
          <a:lstStyle/>
          <a:p>
            <a:r>
              <a:rPr lang="en-US" b="1" dirty="0" smtClean="0"/>
              <a:t>Def: </a:t>
            </a:r>
            <a:r>
              <a:rPr lang="en-US" dirty="0" smtClean="0"/>
              <a:t>groups of epithelial cells which produce </a:t>
            </a:r>
            <a:r>
              <a:rPr lang="en-US" dirty="0" err="1" smtClean="0"/>
              <a:t>specialised</a:t>
            </a:r>
            <a:r>
              <a:rPr lang="en-US" dirty="0" smtClean="0"/>
              <a:t> secretions. </a:t>
            </a:r>
          </a:p>
          <a:p>
            <a:r>
              <a:rPr lang="en-US" b="1" dirty="0" smtClean="0"/>
              <a:t>Exocrine glands</a:t>
            </a:r>
            <a:r>
              <a:rPr lang="en-US" dirty="0" smtClean="0"/>
              <a:t>: glands that discharge their secretion on to the epithelial surface of an organ, either directly or through a duct. Vary in size, shape and complexity. </a:t>
            </a:r>
          </a:p>
          <a:p>
            <a:r>
              <a:rPr lang="en-US" b="1" dirty="0" smtClean="0"/>
              <a:t>Endocrine (ductless) glands</a:t>
            </a:r>
            <a:r>
              <a:rPr lang="en-US" dirty="0" smtClean="0"/>
              <a:t>: glands that discharge their secretions into blood and lymph; secrete hormones. </a:t>
            </a:r>
          </a:p>
        </p:txBody>
      </p:sp>
      <p:sp>
        <p:nvSpPr>
          <p:cNvPr id="4" name="Date Placeholder 3"/>
          <p:cNvSpPr>
            <a:spLocks noGrp="1"/>
          </p:cNvSpPr>
          <p:nvPr>
            <p:ph type="dt" sz="half" idx="10"/>
          </p:nvPr>
        </p:nvSpPr>
        <p:spPr/>
        <p:txBody>
          <a:bodyPr/>
          <a:lstStyle/>
          <a:p>
            <a:fld id="{E84E1BF1-1ED0-41B1-953C-91FB944935F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151</a:t>
            </a:fld>
            <a:endParaRPr lang="en-US"/>
          </a:p>
        </p:txBody>
      </p:sp>
    </p:spTree>
    <p:extLst>
      <p:ext uri="{BB962C8B-B14F-4D97-AF65-F5344CB8AC3E}">
        <p14:creationId xmlns:p14="http://schemas.microsoft.com/office/powerpoint/2010/main" val="177181125"/>
      </p:ext>
    </p:extLst>
  </p:cSld>
  <p:clrMapOvr>
    <a:masterClrMapping/>
  </p:clrMapOvr>
  <p:transition>
    <p:wipe dir="d"/>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fr-FR" sz="2700" dirty="0" smtClean="0"/>
              <a:t>Exocrine glands: A. Simple glands. B. Compound </a:t>
            </a:r>
            <a:r>
              <a:rPr lang="en-US" sz="2700" dirty="0" smtClean="0"/>
              <a:t>(branching) glands</a:t>
            </a:r>
            <a:r>
              <a:rPr lang="en-US" dirty="0" smtClean="0"/>
              <a:t>.</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2444949" y="1825625"/>
            <a:ext cx="4254101"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370D4729-4172-4102-8DE7-9322C2018D0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152</a:t>
            </a:fld>
            <a:endParaRPr lang="en-US"/>
          </a:p>
        </p:txBody>
      </p:sp>
    </p:spTree>
    <p:extLst>
      <p:ext uri="{BB962C8B-B14F-4D97-AF65-F5344CB8AC3E}">
        <p14:creationId xmlns:p14="http://schemas.microsoft.com/office/powerpoint/2010/main" val="3504751092"/>
      </p:ext>
    </p:extLst>
  </p:cSld>
  <p:clrMapOvr>
    <a:masterClrMapping/>
  </p:clrMapOvr>
  <p:transition>
    <p:wipe dir="d"/>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b="1" dirty="0" smtClean="0"/>
              <a:t>ORGANISATION OF THE BODY</a:t>
            </a:r>
            <a:endParaRPr lang="en-US"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75201536"/>
      </p:ext>
    </p:extLst>
  </p:cSld>
  <p:clrMapOvr>
    <a:masterClrMapping/>
  </p:clrMapOvr>
  <p:transition>
    <p:strips dir="rd"/>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b="1" u="sng" dirty="0" smtClean="0"/>
              <a:t>ANATOMICAL TERMS</a:t>
            </a:r>
            <a:endParaRPr lang="en-US" b="1" u="sng" dirty="0"/>
          </a:p>
        </p:txBody>
      </p:sp>
      <p:sp>
        <p:nvSpPr>
          <p:cNvPr id="3" name="Content Placeholder 2"/>
          <p:cNvSpPr>
            <a:spLocks noGrp="1"/>
          </p:cNvSpPr>
          <p:nvPr>
            <p:ph idx="1"/>
          </p:nvPr>
        </p:nvSpPr>
        <p:spPr/>
        <p:txBody>
          <a:bodyPr>
            <a:normAutofit/>
          </a:bodyPr>
          <a:lstStyle/>
          <a:p>
            <a:r>
              <a:rPr lang="en-US" b="1" dirty="0" smtClean="0"/>
              <a:t>Anatomical position</a:t>
            </a:r>
            <a:r>
              <a:rPr lang="en-US" dirty="0" smtClean="0"/>
              <a:t>: The body is in the upright position with the head facing forward, the arms at the sides with the palms of the hands facing forward and the feet together.</a:t>
            </a:r>
          </a:p>
          <a:p>
            <a:r>
              <a:rPr lang="en-US" b="1" dirty="0" smtClean="0"/>
              <a:t>Anatomical Plane -</a:t>
            </a:r>
            <a:r>
              <a:rPr lang="en-US" dirty="0" smtClean="0"/>
              <a:t> An imaginary surface formed by extension through any axis of the body or through two definite points on the body. </a:t>
            </a:r>
          </a:p>
          <a:p>
            <a:endParaRPr lang="en-US" dirty="0"/>
          </a:p>
        </p:txBody>
      </p:sp>
      <p:sp>
        <p:nvSpPr>
          <p:cNvPr id="4" name="Date Placeholder 3"/>
          <p:cNvSpPr>
            <a:spLocks noGrp="1"/>
          </p:cNvSpPr>
          <p:nvPr>
            <p:ph type="dt" sz="half" idx="10"/>
          </p:nvPr>
        </p:nvSpPr>
        <p:spPr/>
        <p:txBody>
          <a:bodyPr/>
          <a:lstStyle/>
          <a:p>
            <a:fld id="{54613F10-988A-490C-9861-D4E05F768E9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154</a:t>
            </a:fld>
            <a:endParaRPr lang="en-US"/>
          </a:p>
        </p:txBody>
      </p:sp>
    </p:spTree>
    <p:extLst>
      <p:ext uri="{BB962C8B-B14F-4D97-AF65-F5344CB8AC3E}">
        <p14:creationId xmlns:p14="http://schemas.microsoft.com/office/powerpoint/2010/main" val="3904408721"/>
      </p:ext>
    </p:extLst>
  </p:cSld>
  <p:clrMapOvr>
    <a:masterClrMapping/>
  </p:clrMapOvr>
  <p:transition>
    <p:strips dir="rd"/>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Anatomical position</a:t>
            </a:r>
            <a:endParaRPr lang="en-US" sz="2400" dirty="0"/>
          </a:p>
        </p:txBody>
      </p:sp>
      <p:pic>
        <p:nvPicPr>
          <p:cNvPr id="6" name="Content Placeholder 5" descr="anat 1.jpg"/>
          <p:cNvPicPr>
            <a:picLocks noGrp="1" noChangeAspect="1"/>
          </p:cNvPicPr>
          <p:nvPr>
            <p:ph idx="1"/>
          </p:nvPr>
        </p:nvPicPr>
        <p:blipFill>
          <a:blip r:embed="rId2" cstate="print"/>
          <a:stretch>
            <a:fillRect/>
          </a:stretch>
        </p:blipFill>
        <p:spPr>
          <a:xfrm>
            <a:off x="3407111" y="1825625"/>
            <a:ext cx="2329778" cy="4351338"/>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155</a:t>
            </a:fld>
            <a:endParaRPr lang="en-US"/>
          </a:p>
        </p:txBody>
      </p:sp>
    </p:spTree>
    <p:extLst>
      <p:ext uri="{BB962C8B-B14F-4D97-AF65-F5344CB8AC3E}">
        <p14:creationId xmlns:p14="http://schemas.microsoft.com/office/powerpoint/2010/main" val="14382061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6" name="Content Placeholder 5" descr="anat2.jpg"/>
          <p:cNvPicPr>
            <a:picLocks noGrp="1" noChangeAspect="1"/>
          </p:cNvPicPr>
          <p:nvPr>
            <p:ph idx="1"/>
          </p:nvPr>
        </p:nvPicPr>
        <p:blipFill>
          <a:blip r:embed="rId2" cstate="print"/>
          <a:stretch>
            <a:fillRect/>
          </a:stretch>
        </p:blipFill>
        <p:spPr>
          <a:xfrm>
            <a:off x="1958385" y="1825625"/>
            <a:ext cx="5227230" cy="4351338"/>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156</a:t>
            </a:fld>
            <a:endParaRPr lang="en-US"/>
          </a:p>
        </p:txBody>
      </p:sp>
    </p:spTree>
    <p:extLst>
      <p:ext uri="{BB962C8B-B14F-4D97-AF65-F5344CB8AC3E}">
        <p14:creationId xmlns:p14="http://schemas.microsoft.com/office/powerpoint/2010/main" val="20072982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dirty="0" smtClean="0"/>
              <a:t>Anatomical planes</a:t>
            </a:r>
            <a:endParaRPr lang="en-US" dirty="0"/>
          </a:p>
        </p:txBody>
      </p:sp>
      <p:sp>
        <p:nvSpPr>
          <p:cNvPr id="3" name="Content Placeholder 2"/>
          <p:cNvSpPr>
            <a:spLocks noGrp="1"/>
          </p:cNvSpPr>
          <p:nvPr>
            <p:ph idx="1"/>
          </p:nvPr>
        </p:nvSpPr>
        <p:spPr/>
        <p:txBody>
          <a:bodyPr>
            <a:normAutofit/>
          </a:bodyPr>
          <a:lstStyle/>
          <a:p>
            <a:r>
              <a:rPr lang="en-US" b="1" dirty="0" smtClean="0"/>
              <a:t>Coronal (frontal or lateral) Plane</a:t>
            </a:r>
            <a:r>
              <a:rPr lang="en-US" dirty="0" smtClean="0"/>
              <a:t> - Plane running from left to right, dividing the body into a front and back portion. </a:t>
            </a:r>
          </a:p>
          <a:p>
            <a:r>
              <a:rPr lang="en-US" b="1" dirty="0" err="1" smtClean="0"/>
              <a:t>Midsagittal</a:t>
            </a:r>
            <a:r>
              <a:rPr lang="en-US" b="1" dirty="0" smtClean="0"/>
              <a:t> (median) Plane</a:t>
            </a:r>
            <a:r>
              <a:rPr lang="en-US" dirty="0" smtClean="0"/>
              <a:t> - Plane passing longitudinally through the middle of the body from front to back, dividing it into right and left halves. </a:t>
            </a:r>
          </a:p>
          <a:p>
            <a:r>
              <a:rPr lang="en-US" b="1" dirty="0" smtClean="0"/>
              <a:t>Sagittal (anterior-posterior) Plane</a:t>
            </a:r>
            <a:r>
              <a:rPr lang="en-US" dirty="0" smtClean="0"/>
              <a:t> - Plane that runs from front to back, cutting the body into a right and a left part. </a:t>
            </a:r>
            <a:r>
              <a:rPr lang="en-US" b="1" dirty="0" err="1" smtClean="0"/>
              <a:t>Parasagittal</a:t>
            </a:r>
            <a:r>
              <a:rPr lang="en-US" b="1" dirty="0" smtClean="0"/>
              <a:t> Plane:</a:t>
            </a:r>
            <a:r>
              <a:rPr lang="en-US" dirty="0" smtClean="0"/>
              <a:t> Sagittal plane that divides the body into </a:t>
            </a:r>
            <a:r>
              <a:rPr lang="en-US" b="1" dirty="0" smtClean="0"/>
              <a:t>unequal</a:t>
            </a:r>
            <a:r>
              <a:rPr lang="en-US" dirty="0" smtClean="0"/>
              <a:t> right and left regions.</a:t>
            </a:r>
          </a:p>
          <a:p>
            <a:r>
              <a:rPr lang="en-US" b="1" dirty="0" smtClean="0"/>
              <a:t>Transverse</a:t>
            </a:r>
            <a:r>
              <a:rPr lang="en-US" dirty="0" smtClean="0"/>
              <a:t> - Plane that runs across the body, dividing it into a top and bottom portion; also known as the horizontal plane.</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157</a:t>
            </a:fld>
            <a:endParaRPr lang="en-US"/>
          </a:p>
        </p:txBody>
      </p:sp>
    </p:spTree>
    <p:extLst>
      <p:ext uri="{BB962C8B-B14F-4D97-AF65-F5344CB8AC3E}">
        <p14:creationId xmlns:p14="http://schemas.microsoft.com/office/powerpoint/2010/main" val="282092359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6" name="Content Placeholder 5" descr="anat11.jpg"/>
          <p:cNvPicPr>
            <a:picLocks noGrp="1" noChangeAspect="1"/>
          </p:cNvPicPr>
          <p:nvPr>
            <p:ph idx="1"/>
          </p:nvPr>
        </p:nvPicPr>
        <p:blipFill>
          <a:blip r:embed="rId2" cstate="print"/>
          <a:stretch>
            <a:fillRect/>
          </a:stretch>
        </p:blipFill>
        <p:spPr>
          <a:xfrm>
            <a:off x="4343400" y="3642849"/>
            <a:ext cx="457200" cy="716890"/>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158</a:t>
            </a:fld>
            <a:endParaRPr lang="en-US"/>
          </a:p>
        </p:txBody>
      </p:sp>
    </p:spTree>
    <p:extLst>
      <p:ext uri="{BB962C8B-B14F-4D97-AF65-F5344CB8AC3E}">
        <p14:creationId xmlns:p14="http://schemas.microsoft.com/office/powerpoint/2010/main" val="28702776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6" name="Content Placeholder 5" descr="anat3.jpg"/>
          <p:cNvPicPr>
            <a:picLocks noGrp="1" noChangeAspect="1"/>
          </p:cNvPicPr>
          <p:nvPr>
            <p:ph idx="1"/>
          </p:nvPr>
        </p:nvPicPr>
        <p:blipFill>
          <a:blip r:embed="rId2" cstate="print"/>
          <a:stretch>
            <a:fillRect/>
          </a:stretch>
        </p:blipFill>
        <p:spPr>
          <a:xfrm>
            <a:off x="3400425" y="3024981"/>
            <a:ext cx="2343150" cy="1952625"/>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159</a:t>
            </a:fld>
            <a:endParaRPr lang="en-US"/>
          </a:p>
        </p:txBody>
      </p:sp>
    </p:spTree>
    <p:extLst>
      <p:ext uri="{BB962C8B-B14F-4D97-AF65-F5344CB8AC3E}">
        <p14:creationId xmlns:p14="http://schemas.microsoft.com/office/powerpoint/2010/main" val="657458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Physiological negative feedback: ctrl of body temp.</a:t>
            </a:r>
            <a:endParaRPr lang="en-US" sz="3200" dirty="0"/>
          </a:p>
        </p:txBody>
      </p:sp>
      <p:pic>
        <p:nvPicPr>
          <p:cNvPr id="5122" name="Picture 2"/>
          <p:cNvPicPr>
            <a:picLocks noGrp="1" noChangeAspect="1" noChangeArrowheads="1"/>
          </p:cNvPicPr>
          <p:nvPr>
            <p:ph idx="1"/>
          </p:nvPr>
        </p:nvPicPr>
        <p:blipFill>
          <a:blip r:embed="rId2" cstate="print"/>
          <a:stretch>
            <a:fillRect/>
          </a:stretch>
        </p:blipFill>
        <p:spPr bwMode="auto">
          <a:xfrm>
            <a:off x="2901789" y="1825625"/>
            <a:ext cx="3340421"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65B02DD7-AEB2-4E90-975E-EC3AD86B381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16</a:t>
            </a:fld>
            <a:endParaRPr lang="en-US"/>
          </a:p>
        </p:txBody>
      </p:sp>
    </p:spTree>
    <p:extLst>
      <p:ext uri="{BB962C8B-B14F-4D97-AF65-F5344CB8AC3E}">
        <p14:creationId xmlns:p14="http://schemas.microsoft.com/office/powerpoint/2010/main" val="3569435131"/>
      </p:ext>
    </p:extLst>
  </p:cSld>
  <p:clrMapOvr>
    <a:masterClrMapping/>
  </p:clrMapOvr>
  <p:transition>
    <p:wipe dir="d"/>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6" name="Content Placeholder 5" descr="anat10.jpg"/>
          <p:cNvPicPr>
            <a:picLocks noGrp="1" noChangeAspect="1"/>
          </p:cNvPicPr>
          <p:nvPr>
            <p:ph idx="1"/>
          </p:nvPr>
        </p:nvPicPr>
        <p:blipFill>
          <a:blip r:embed="rId2" cstate="print"/>
          <a:stretch>
            <a:fillRect/>
          </a:stretch>
        </p:blipFill>
        <p:spPr>
          <a:xfrm>
            <a:off x="2757487" y="2296319"/>
            <a:ext cx="3629025" cy="3409950"/>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160</a:t>
            </a:fld>
            <a:endParaRPr lang="en-US"/>
          </a:p>
        </p:txBody>
      </p:sp>
    </p:spTree>
    <p:extLst>
      <p:ext uri="{BB962C8B-B14F-4D97-AF65-F5344CB8AC3E}">
        <p14:creationId xmlns:p14="http://schemas.microsoft.com/office/powerpoint/2010/main" val="398782184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terminology</a:t>
            </a:r>
            <a:endParaRPr lang="en-US" dirty="0"/>
          </a:p>
        </p:txBody>
      </p:sp>
      <p:sp>
        <p:nvSpPr>
          <p:cNvPr id="3" name="Content Placeholder 2"/>
          <p:cNvSpPr>
            <a:spLocks noGrp="1"/>
          </p:cNvSpPr>
          <p:nvPr>
            <p:ph idx="1"/>
          </p:nvPr>
        </p:nvSpPr>
        <p:spPr/>
        <p:txBody>
          <a:bodyPr/>
          <a:lstStyle/>
          <a:p>
            <a:r>
              <a:rPr lang="en-US" dirty="0" smtClean="0"/>
              <a:t>Summary on</a:t>
            </a:r>
          </a:p>
          <a:p>
            <a:pPr lvl="1"/>
            <a:r>
              <a:rPr lang="en-US" dirty="0" smtClean="0"/>
              <a:t>Anatomical planes</a:t>
            </a:r>
          </a:p>
          <a:p>
            <a:pPr lvl="1"/>
            <a:r>
              <a:rPr lang="en-US" dirty="0" smtClean="0"/>
              <a:t>Anatomical position</a:t>
            </a:r>
          </a:p>
          <a:p>
            <a:pPr lvl="1"/>
            <a:r>
              <a:rPr lang="en-US" dirty="0" smtClean="0"/>
              <a:t>Anatomical movements</a:t>
            </a:r>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161</a:t>
            </a:fld>
            <a:endParaRPr lang="en-US"/>
          </a:p>
        </p:txBody>
      </p:sp>
    </p:spTree>
    <p:extLst>
      <p:ext uri="{BB962C8B-B14F-4D97-AF65-F5344CB8AC3E}">
        <p14:creationId xmlns:p14="http://schemas.microsoft.com/office/powerpoint/2010/main" val="342100512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smtClean="0"/>
              <a:t>Movement in Planes and Axis of Rotation</a:t>
            </a:r>
          </a:p>
        </p:txBody>
      </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245214697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eaLnBrk="1" hangingPunct="1">
              <a:defRPr/>
            </a:pPr>
            <a:r>
              <a:rPr lang="en-US" sz="4000" dirty="0" smtClean="0"/>
              <a:t>Describing Position and Movement</a:t>
            </a:r>
          </a:p>
        </p:txBody>
      </p:sp>
      <p:sp>
        <p:nvSpPr>
          <p:cNvPr id="37891" name="Rectangle 3"/>
          <p:cNvSpPr>
            <a:spLocks noGrp="1" noChangeArrowheads="1"/>
          </p:cNvSpPr>
          <p:nvPr>
            <p:ph idx="1"/>
          </p:nvPr>
        </p:nvSpPr>
        <p:spPr/>
        <p:txBody>
          <a:bodyPr>
            <a:normAutofit/>
          </a:bodyPr>
          <a:lstStyle/>
          <a:p>
            <a:pPr eaLnBrk="1" hangingPunct="1">
              <a:defRPr/>
            </a:pPr>
            <a:r>
              <a:rPr lang="en-US" sz="3200" dirty="0" smtClean="0"/>
              <a:t>A body movement can be described in terms of the anatomical plane through which it occurs and the anatomical axis around which it rotates.</a:t>
            </a:r>
          </a:p>
          <a:p>
            <a:pPr eaLnBrk="1" hangingPunct="1">
              <a:defRPr/>
            </a:pPr>
            <a:endParaRPr lang="en-US" sz="3200" dirty="0" smtClean="0"/>
          </a:p>
          <a:p>
            <a:pPr eaLnBrk="1" hangingPunct="1">
              <a:defRPr/>
            </a:pPr>
            <a:r>
              <a:rPr lang="en-US" sz="3200" dirty="0" smtClean="0">
                <a:solidFill>
                  <a:srgbClr val="FF0000"/>
                </a:solidFill>
                <a:effectLst>
                  <a:outerShdw blurRad="38100" dist="38100" dir="2700000" algn="tl">
                    <a:srgbClr val="FFFFFF"/>
                  </a:outerShdw>
                </a:effectLst>
              </a:rPr>
              <a:t>The</a:t>
            </a:r>
            <a:r>
              <a:rPr lang="en-US" sz="3200" dirty="0" smtClean="0"/>
              <a:t> </a:t>
            </a:r>
            <a:r>
              <a:rPr lang="en-US" sz="3200" dirty="0" smtClean="0">
                <a:solidFill>
                  <a:srgbClr val="FF0000"/>
                </a:solidFill>
                <a:effectLst>
                  <a:outerShdw blurRad="38100" dist="38100" dir="2700000" algn="tl">
                    <a:srgbClr val="FFFFFF"/>
                  </a:outerShdw>
                </a:effectLst>
              </a:rPr>
              <a:t>GENERAL</a:t>
            </a:r>
            <a:r>
              <a:rPr lang="en-US" sz="3200" dirty="0" smtClean="0"/>
              <a:t> </a:t>
            </a:r>
            <a:r>
              <a:rPr lang="en-US" sz="3200" dirty="0" smtClean="0">
                <a:solidFill>
                  <a:srgbClr val="FF0000"/>
                </a:solidFill>
                <a:effectLst>
                  <a:outerShdw blurRad="38100" dist="38100" dir="2700000" algn="tl">
                    <a:srgbClr val="FFFFFF"/>
                  </a:outerShdw>
                </a:effectLst>
              </a:rPr>
              <a:t>RULE</a:t>
            </a:r>
            <a:r>
              <a:rPr lang="en-US" sz="3200" dirty="0" smtClean="0"/>
              <a:t>: The axis of rotation is perpendicular to the plane of movement.</a:t>
            </a:r>
          </a:p>
        </p:txBody>
      </p:sp>
    </p:spTree>
    <p:extLst>
      <p:ext uri="{BB962C8B-B14F-4D97-AF65-F5344CB8AC3E}">
        <p14:creationId xmlns:p14="http://schemas.microsoft.com/office/powerpoint/2010/main" val="103420812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dirty="0" smtClean="0"/>
              <a:t>Anatomical Axis</a:t>
            </a:r>
          </a:p>
        </p:txBody>
      </p:sp>
      <p:sp>
        <p:nvSpPr>
          <p:cNvPr id="38915" name="Rectangle 3"/>
          <p:cNvSpPr>
            <a:spLocks noGrp="1" noChangeArrowheads="1"/>
          </p:cNvSpPr>
          <p:nvPr>
            <p:ph idx="1"/>
          </p:nvPr>
        </p:nvSpPr>
        <p:spPr/>
        <p:txBody>
          <a:bodyPr>
            <a:normAutofit/>
          </a:bodyPr>
          <a:lstStyle/>
          <a:p>
            <a:pPr eaLnBrk="1" hangingPunct="1">
              <a:lnSpc>
                <a:spcPct val="90000"/>
              </a:lnSpc>
              <a:defRPr/>
            </a:pPr>
            <a:r>
              <a:rPr lang="en-US" sz="3200" dirty="0" smtClean="0">
                <a:solidFill>
                  <a:srgbClr val="FF0000"/>
                </a:solidFill>
                <a:effectLst>
                  <a:outerShdw blurRad="38100" dist="38100" dir="2700000" algn="tl">
                    <a:srgbClr val="FFFFFF"/>
                  </a:outerShdw>
                </a:effectLst>
              </a:rPr>
              <a:t>Anatomical</a:t>
            </a:r>
            <a:r>
              <a:rPr lang="en-US" sz="3200" dirty="0" smtClean="0"/>
              <a:t> </a:t>
            </a:r>
            <a:r>
              <a:rPr lang="en-US" sz="3200" dirty="0" smtClean="0">
                <a:solidFill>
                  <a:srgbClr val="FF0000"/>
                </a:solidFill>
                <a:effectLst>
                  <a:outerShdw blurRad="38100" dist="38100" dir="2700000" algn="tl">
                    <a:srgbClr val="FFFFFF"/>
                  </a:outerShdw>
                </a:effectLst>
              </a:rPr>
              <a:t>Axis</a:t>
            </a:r>
            <a:r>
              <a:rPr lang="en-US" sz="3200" dirty="0" smtClean="0"/>
              <a:t>: Axis used to describe how rotation of the muscles and bones take place.</a:t>
            </a:r>
          </a:p>
          <a:p>
            <a:pPr eaLnBrk="1" hangingPunct="1">
              <a:lnSpc>
                <a:spcPct val="90000"/>
              </a:lnSpc>
              <a:defRPr/>
            </a:pPr>
            <a:r>
              <a:rPr lang="en-US" sz="3200" dirty="0" smtClean="0">
                <a:solidFill>
                  <a:srgbClr val="FF0000"/>
                </a:solidFill>
                <a:effectLst>
                  <a:outerShdw blurRad="38100" dist="38100" dir="2700000" algn="tl">
                    <a:srgbClr val="FFFFFF"/>
                  </a:outerShdw>
                </a:effectLst>
              </a:rPr>
              <a:t>Longitudinal</a:t>
            </a:r>
            <a:r>
              <a:rPr lang="en-US" sz="3200" dirty="0" smtClean="0"/>
              <a:t> or </a:t>
            </a:r>
            <a:r>
              <a:rPr lang="en-US" sz="3200" dirty="0" smtClean="0">
                <a:solidFill>
                  <a:srgbClr val="FF0000"/>
                </a:solidFill>
                <a:effectLst>
                  <a:outerShdw blurRad="38100" dist="38100" dir="2700000" algn="tl">
                    <a:srgbClr val="FFFFFF"/>
                  </a:outerShdw>
                </a:effectLst>
              </a:rPr>
              <a:t>polar</a:t>
            </a:r>
            <a:r>
              <a:rPr lang="en-US" sz="3200" dirty="0" smtClean="0"/>
              <a:t> axis: is in a “north-south” relationship to the anatomical position.</a:t>
            </a:r>
          </a:p>
          <a:p>
            <a:pPr eaLnBrk="1" hangingPunct="1">
              <a:lnSpc>
                <a:spcPct val="90000"/>
              </a:lnSpc>
              <a:defRPr/>
            </a:pPr>
            <a:r>
              <a:rPr lang="en-US" sz="3200" dirty="0" smtClean="0">
                <a:solidFill>
                  <a:srgbClr val="FF0000"/>
                </a:solidFill>
                <a:effectLst>
                  <a:outerShdw blurRad="38100" dist="38100" dir="2700000" algn="tl">
                    <a:srgbClr val="FFFFFF"/>
                  </a:outerShdw>
                </a:effectLst>
              </a:rPr>
              <a:t>Horizontal</a:t>
            </a:r>
            <a:r>
              <a:rPr lang="en-US" sz="3200" dirty="0" smtClean="0"/>
              <a:t> or </a:t>
            </a:r>
            <a:r>
              <a:rPr lang="en-US" sz="3200" dirty="0" smtClean="0">
                <a:solidFill>
                  <a:srgbClr val="FF0000"/>
                </a:solidFill>
                <a:effectLst>
                  <a:outerShdw blurRad="38100" dist="38100" dir="2700000" algn="tl">
                    <a:srgbClr val="FFFFFF"/>
                  </a:outerShdw>
                </a:effectLst>
              </a:rPr>
              <a:t>bilateral</a:t>
            </a:r>
            <a:r>
              <a:rPr lang="en-US" sz="3200" dirty="0" smtClean="0"/>
              <a:t> axis: is in an “east-west” relationship to the anatomical position.</a:t>
            </a:r>
          </a:p>
          <a:p>
            <a:pPr eaLnBrk="1" hangingPunct="1">
              <a:lnSpc>
                <a:spcPct val="90000"/>
              </a:lnSpc>
              <a:defRPr/>
            </a:pPr>
            <a:r>
              <a:rPr lang="en-US" sz="3200" dirty="0" smtClean="0">
                <a:solidFill>
                  <a:srgbClr val="FF0000"/>
                </a:solidFill>
                <a:effectLst>
                  <a:outerShdw blurRad="38100" dist="38100" dir="2700000" algn="tl">
                    <a:srgbClr val="FFFFFF"/>
                  </a:outerShdw>
                </a:effectLst>
              </a:rPr>
              <a:t>Antero-posterior</a:t>
            </a:r>
            <a:r>
              <a:rPr lang="en-US" sz="3200" dirty="0" smtClean="0"/>
              <a:t> axis: is in a “front-to-back” relationship to the anatomical position.</a:t>
            </a:r>
          </a:p>
        </p:txBody>
      </p:sp>
    </p:spTree>
    <p:extLst>
      <p:ext uri="{BB962C8B-B14F-4D97-AF65-F5344CB8AC3E}">
        <p14:creationId xmlns:p14="http://schemas.microsoft.com/office/powerpoint/2010/main" val="220317133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Movt. in sagittal plane</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3081337" y="3024981"/>
            <a:ext cx="2981325" cy="19526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165</a:t>
            </a:fld>
            <a:endParaRPr lang="en-US"/>
          </a:p>
        </p:txBody>
      </p:sp>
      <p:sp>
        <p:nvSpPr>
          <p:cNvPr id="8" name="Text Placeholder 7"/>
          <p:cNvSpPr>
            <a:spLocks noGrp="1"/>
          </p:cNvSpPr>
          <p:nvPr>
            <p:ph type="body" idx="4294967295"/>
          </p:nvPr>
        </p:nvSpPr>
        <p:spPr>
          <a:xfrm>
            <a:off x="5562600" y="457200"/>
            <a:ext cx="3581400" cy="6400800"/>
          </a:xfrm>
        </p:spPr>
        <p:txBody>
          <a:bodyPr>
            <a:normAutofit/>
          </a:bodyPr>
          <a:lstStyle/>
          <a:p>
            <a:r>
              <a:rPr lang="en-US" sz="2400" dirty="0" smtClean="0"/>
              <a:t>•</a:t>
            </a:r>
            <a:r>
              <a:rPr lang="en-US" sz="2400" dirty="0" smtClean="0">
                <a:solidFill>
                  <a:srgbClr val="92D050"/>
                </a:solidFill>
              </a:rPr>
              <a:t> </a:t>
            </a:r>
            <a:r>
              <a:rPr lang="en-US" sz="2400" b="1" dirty="0" smtClean="0">
                <a:solidFill>
                  <a:srgbClr val="92D050"/>
                </a:solidFill>
              </a:rPr>
              <a:t>Flexion</a:t>
            </a:r>
            <a:r>
              <a:rPr lang="en-US" sz="2400" b="1" dirty="0" smtClean="0"/>
              <a:t>: Decreasing </a:t>
            </a:r>
            <a:r>
              <a:rPr lang="en-US" sz="2400" dirty="0" smtClean="0"/>
              <a:t>angles between two segments</a:t>
            </a:r>
          </a:p>
          <a:p>
            <a:r>
              <a:rPr lang="en-US" sz="2400" dirty="0" smtClean="0"/>
              <a:t>• </a:t>
            </a:r>
            <a:r>
              <a:rPr lang="en-US" sz="2400" b="1" dirty="0" smtClean="0">
                <a:solidFill>
                  <a:srgbClr val="92D050"/>
                </a:solidFill>
              </a:rPr>
              <a:t>Extension</a:t>
            </a:r>
            <a:r>
              <a:rPr lang="en-US" sz="2400" b="1" dirty="0" smtClean="0"/>
              <a:t>: Increasing </a:t>
            </a:r>
            <a:r>
              <a:rPr lang="en-US" sz="2400" dirty="0" smtClean="0"/>
              <a:t>angles between two segments</a:t>
            </a:r>
          </a:p>
          <a:p>
            <a:r>
              <a:rPr lang="en-US" sz="2400" dirty="0" smtClean="0">
                <a:solidFill>
                  <a:srgbClr val="92D050"/>
                </a:solidFill>
              </a:rPr>
              <a:t>• </a:t>
            </a:r>
            <a:r>
              <a:rPr lang="en-US" sz="2400" b="1" dirty="0" smtClean="0">
                <a:solidFill>
                  <a:srgbClr val="92D050"/>
                </a:solidFill>
              </a:rPr>
              <a:t>Hyperextension: </a:t>
            </a:r>
            <a:r>
              <a:rPr lang="en-US" sz="2400" dirty="0" smtClean="0"/>
              <a:t>Increasing angles more</a:t>
            </a:r>
          </a:p>
          <a:p>
            <a:r>
              <a:rPr lang="en-US" sz="2400" dirty="0" smtClean="0"/>
              <a:t>than 180°</a:t>
            </a:r>
          </a:p>
          <a:p>
            <a:r>
              <a:rPr lang="en-US" sz="2400" dirty="0" smtClean="0"/>
              <a:t>• Major Joints involved : </a:t>
            </a:r>
            <a:r>
              <a:rPr lang="en-US" sz="2400" b="1" dirty="0" smtClean="0"/>
              <a:t>Wrist, Elbow, Shoulder, Hip, Knee, Trunk, Neck,</a:t>
            </a:r>
          </a:p>
          <a:p>
            <a:r>
              <a:rPr lang="en-US" sz="2400" b="1" dirty="0" smtClean="0"/>
              <a:t>&amp; Ankle</a:t>
            </a:r>
            <a:endParaRPr lang="en-US" sz="2400" b="1" dirty="0"/>
          </a:p>
        </p:txBody>
      </p:sp>
      <p:pic>
        <p:nvPicPr>
          <p:cNvPr id="1027" name="Picture 3"/>
          <p:cNvPicPr>
            <a:picLocks noChangeAspect="1" noChangeArrowheads="1"/>
          </p:cNvPicPr>
          <p:nvPr/>
        </p:nvPicPr>
        <p:blipFill>
          <a:blip r:embed="rId3" cstate="print"/>
          <a:srcRect/>
          <a:stretch>
            <a:fillRect/>
          </a:stretch>
        </p:blipFill>
        <p:spPr bwMode="auto">
          <a:xfrm>
            <a:off x="0" y="3352800"/>
            <a:ext cx="5486400" cy="3505200"/>
          </a:xfrm>
          <a:prstGeom prst="rect">
            <a:avLst/>
          </a:prstGeom>
          <a:noFill/>
          <a:ln w="9525">
            <a:noFill/>
            <a:miter lim="800000"/>
            <a:headEnd/>
            <a:tailEnd/>
          </a:ln>
        </p:spPr>
      </p:pic>
    </p:spTree>
    <p:extLst>
      <p:ext uri="{BB962C8B-B14F-4D97-AF65-F5344CB8AC3E}">
        <p14:creationId xmlns:p14="http://schemas.microsoft.com/office/powerpoint/2010/main" val="350487501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Movt. In frontal plane</a:t>
            </a:r>
            <a:endParaRPr 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3081337" y="2948781"/>
            <a:ext cx="2981325" cy="21050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166</a:t>
            </a:fld>
            <a:endParaRPr lang="en-US"/>
          </a:p>
        </p:txBody>
      </p:sp>
      <p:sp>
        <p:nvSpPr>
          <p:cNvPr id="8" name="Text Placeholder 7"/>
          <p:cNvSpPr>
            <a:spLocks noGrp="1"/>
          </p:cNvSpPr>
          <p:nvPr>
            <p:ph type="body" idx="4294967295"/>
          </p:nvPr>
        </p:nvSpPr>
        <p:spPr>
          <a:xfrm>
            <a:off x="5638800" y="457200"/>
            <a:ext cx="3505200" cy="6400800"/>
          </a:xfrm>
        </p:spPr>
        <p:txBody>
          <a:bodyPr>
            <a:noAutofit/>
          </a:bodyPr>
          <a:lstStyle/>
          <a:p>
            <a:pPr>
              <a:buFont typeface="Arial" pitchFamily="34" charset="0"/>
              <a:buChar char="•"/>
            </a:pPr>
            <a:r>
              <a:rPr lang="en-US" sz="2400" b="1" dirty="0" smtClean="0">
                <a:solidFill>
                  <a:srgbClr val="92D050"/>
                </a:solidFill>
              </a:rPr>
              <a:t>Abduction</a:t>
            </a:r>
            <a:r>
              <a:rPr lang="en-US" sz="2400" b="1" dirty="0" smtClean="0"/>
              <a:t> : Away from </a:t>
            </a:r>
            <a:r>
              <a:rPr lang="en-US" sz="2400" dirty="0" smtClean="0"/>
              <a:t>midline</a:t>
            </a:r>
          </a:p>
          <a:p>
            <a:r>
              <a:rPr lang="en-US" sz="2400" dirty="0" smtClean="0"/>
              <a:t>•</a:t>
            </a:r>
            <a:r>
              <a:rPr lang="en-US" sz="2400" dirty="0" smtClean="0">
                <a:solidFill>
                  <a:srgbClr val="92D050"/>
                </a:solidFill>
              </a:rPr>
              <a:t> </a:t>
            </a:r>
            <a:r>
              <a:rPr lang="en-US" sz="2400" b="1" dirty="0" smtClean="0">
                <a:solidFill>
                  <a:srgbClr val="92D050"/>
                </a:solidFill>
              </a:rPr>
              <a:t>Adduction</a:t>
            </a:r>
            <a:r>
              <a:rPr lang="en-US" sz="2400" b="1" dirty="0" smtClean="0"/>
              <a:t>: Closer to </a:t>
            </a:r>
            <a:r>
              <a:rPr lang="en-US" sz="2400" dirty="0" smtClean="0"/>
              <a:t>midline</a:t>
            </a:r>
          </a:p>
          <a:p>
            <a:r>
              <a:rPr lang="en-US" sz="2400" dirty="0" smtClean="0">
                <a:solidFill>
                  <a:srgbClr val="92D050"/>
                </a:solidFill>
              </a:rPr>
              <a:t>• </a:t>
            </a:r>
            <a:r>
              <a:rPr lang="en-US" sz="2400" b="1" dirty="0" smtClean="0">
                <a:solidFill>
                  <a:srgbClr val="92D050"/>
                </a:solidFill>
              </a:rPr>
              <a:t>Radial/</a:t>
            </a:r>
            <a:r>
              <a:rPr lang="en-US" sz="2400" b="1" dirty="0" err="1" smtClean="0">
                <a:solidFill>
                  <a:srgbClr val="92D050"/>
                </a:solidFill>
              </a:rPr>
              <a:t>Ulnar</a:t>
            </a:r>
            <a:r>
              <a:rPr lang="en-US" sz="2400" b="1" dirty="0" smtClean="0">
                <a:solidFill>
                  <a:srgbClr val="92D050"/>
                </a:solidFill>
              </a:rPr>
              <a:t> deviation</a:t>
            </a:r>
          </a:p>
          <a:p>
            <a:r>
              <a:rPr lang="en-US" sz="2400" dirty="0" smtClean="0">
                <a:solidFill>
                  <a:srgbClr val="92D050"/>
                </a:solidFill>
              </a:rPr>
              <a:t>• </a:t>
            </a:r>
            <a:r>
              <a:rPr lang="en-US" sz="2400" b="1" dirty="0" smtClean="0">
                <a:solidFill>
                  <a:srgbClr val="92D050"/>
                </a:solidFill>
              </a:rPr>
              <a:t>Inversion/Eversion</a:t>
            </a:r>
          </a:p>
          <a:p>
            <a:r>
              <a:rPr lang="en-US" sz="2400" dirty="0" smtClean="0">
                <a:solidFill>
                  <a:srgbClr val="92D050"/>
                </a:solidFill>
              </a:rPr>
              <a:t>• </a:t>
            </a:r>
            <a:r>
              <a:rPr lang="en-US" sz="2400" b="1" dirty="0" smtClean="0">
                <a:solidFill>
                  <a:srgbClr val="92D050"/>
                </a:solidFill>
              </a:rPr>
              <a:t>Lateral flexion to R/L</a:t>
            </a:r>
          </a:p>
          <a:p>
            <a:r>
              <a:rPr lang="en-US" sz="2400" dirty="0" smtClean="0">
                <a:solidFill>
                  <a:srgbClr val="92D050"/>
                </a:solidFill>
              </a:rPr>
              <a:t>• </a:t>
            </a:r>
            <a:r>
              <a:rPr lang="en-US" sz="2400" b="1" dirty="0" smtClean="0">
                <a:solidFill>
                  <a:srgbClr val="92D050"/>
                </a:solidFill>
              </a:rPr>
              <a:t>Elevation/Depression</a:t>
            </a:r>
          </a:p>
          <a:p>
            <a:r>
              <a:rPr lang="en-US" sz="2400" dirty="0" smtClean="0">
                <a:solidFill>
                  <a:srgbClr val="92D050"/>
                </a:solidFill>
              </a:rPr>
              <a:t>• </a:t>
            </a:r>
            <a:r>
              <a:rPr lang="en-US" sz="2400" b="1" dirty="0" smtClean="0">
                <a:solidFill>
                  <a:srgbClr val="92D050"/>
                </a:solidFill>
              </a:rPr>
              <a:t>Upward/Downward rotation</a:t>
            </a:r>
          </a:p>
          <a:p>
            <a:r>
              <a:rPr lang="en-US" sz="2400" dirty="0" smtClean="0"/>
              <a:t>• Major Joints involved :</a:t>
            </a:r>
            <a:r>
              <a:rPr lang="en-US" sz="2400" b="1" dirty="0" smtClean="0"/>
              <a:t>Shoulder, Hip, Wrist,</a:t>
            </a:r>
          </a:p>
          <a:p>
            <a:r>
              <a:rPr lang="en-US" sz="2400" b="1" dirty="0" smtClean="0"/>
              <a:t>Ankle, Trunk, Neck, &amp;</a:t>
            </a:r>
          </a:p>
          <a:p>
            <a:r>
              <a:rPr lang="en-US" sz="2400" b="1" dirty="0" smtClean="0"/>
              <a:t>Scapula</a:t>
            </a:r>
            <a:endParaRPr lang="en-US" sz="2400" dirty="0"/>
          </a:p>
        </p:txBody>
      </p:sp>
      <p:pic>
        <p:nvPicPr>
          <p:cNvPr id="2051" name="Picture 3"/>
          <p:cNvPicPr>
            <a:picLocks noChangeAspect="1" noChangeArrowheads="1"/>
          </p:cNvPicPr>
          <p:nvPr/>
        </p:nvPicPr>
        <p:blipFill>
          <a:blip r:embed="rId3" cstate="print"/>
          <a:srcRect/>
          <a:stretch>
            <a:fillRect/>
          </a:stretch>
        </p:blipFill>
        <p:spPr bwMode="auto">
          <a:xfrm>
            <a:off x="0" y="3200400"/>
            <a:ext cx="5105400" cy="3657600"/>
          </a:xfrm>
          <a:prstGeom prst="rect">
            <a:avLst/>
          </a:prstGeom>
          <a:noFill/>
          <a:ln w="9525">
            <a:noFill/>
            <a:miter lim="800000"/>
            <a:headEnd/>
            <a:tailEnd/>
          </a:ln>
        </p:spPr>
      </p:pic>
    </p:spTree>
    <p:extLst>
      <p:ext uri="{BB962C8B-B14F-4D97-AF65-F5344CB8AC3E}">
        <p14:creationId xmlns:p14="http://schemas.microsoft.com/office/powerpoint/2010/main" val="9686448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Movt. on transverse plane</a:t>
            </a:r>
            <a:endParaRPr 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3081337" y="3148806"/>
            <a:ext cx="2981325" cy="17049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167</a:t>
            </a:fld>
            <a:endParaRPr lang="en-US"/>
          </a:p>
        </p:txBody>
      </p:sp>
      <p:sp>
        <p:nvSpPr>
          <p:cNvPr id="8" name="Text Placeholder 7"/>
          <p:cNvSpPr>
            <a:spLocks noGrp="1"/>
          </p:cNvSpPr>
          <p:nvPr>
            <p:ph type="body" idx="4294967295"/>
          </p:nvPr>
        </p:nvSpPr>
        <p:spPr>
          <a:xfrm>
            <a:off x="0" y="609600"/>
            <a:ext cx="3733800" cy="6248400"/>
          </a:xfrm>
        </p:spPr>
        <p:txBody>
          <a:bodyPr>
            <a:noAutofit/>
          </a:bodyPr>
          <a:lstStyle/>
          <a:p>
            <a:pPr>
              <a:buFont typeface="Arial" pitchFamily="34" charset="0"/>
              <a:buChar char="•"/>
            </a:pPr>
            <a:r>
              <a:rPr lang="en-US" sz="2400" b="1" dirty="0" smtClean="0">
                <a:solidFill>
                  <a:srgbClr val="002060"/>
                </a:solidFill>
              </a:rPr>
              <a:t>External/Internal rotation</a:t>
            </a:r>
          </a:p>
          <a:p>
            <a:r>
              <a:rPr lang="en-US" sz="2400" dirty="0" smtClean="0">
                <a:solidFill>
                  <a:srgbClr val="002060"/>
                </a:solidFill>
              </a:rPr>
              <a:t>• </a:t>
            </a:r>
            <a:r>
              <a:rPr lang="en-US" sz="2400" b="1" dirty="0" smtClean="0">
                <a:solidFill>
                  <a:srgbClr val="002060"/>
                </a:solidFill>
              </a:rPr>
              <a:t>Horizontal abduction/adduction</a:t>
            </a:r>
          </a:p>
          <a:p>
            <a:r>
              <a:rPr lang="en-US" sz="2400" dirty="0" smtClean="0">
                <a:solidFill>
                  <a:srgbClr val="002060"/>
                </a:solidFill>
              </a:rPr>
              <a:t>• </a:t>
            </a:r>
            <a:r>
              <a:rPr lang="en-US" sz="2400" b="1" dirty="0" smtClean="0">
                <a:solidFill>
                  <a:srgbClr val="002060"/>
                </a:solidFill>
              </a:rPr>
              <a:t>Pronation: Palm down</a:t>
            </a:r>
          </a:p>
          <a:p>
            <a:r>
              <a:rPr lang="en-US" sz="2400" dirty="0" smtClean="0">
                <a:solidFill>
                  <a:srgbClr val="002060"/>
                </a:solidFill>
              </a:rPr>
              <a:t>• </a:t>
            </a:r>
            <a:r>
              <a:rPr lang="en-US" sz="2400" b="1" dirty="0" smtClean="0">
                <a:solidFill>
                  <a:srgbClr val="002060"/>
                </a:solidFill>
              </a:rPr>
              <a:t>Supination: Palm up</a:t>
            </a:r>
          </a:p>
          <a:p>
            <a:r>
              <a:rPr lang="en-US" sz="2400" dirty="0" smtClean="0">
                <a:solidFill>
                  <a:srgbClr val="002060"/>
                </a:solidFill>
              </a:rPr>
              <a:t>• </a:t>
            </a:r>
            <a:r>
              <a:rPr lang="en-US" sz="2400" b="1" dirty="0" smtClean="0">
                <a:solidFill>
                  <a:srgbClr val="002060"/>
                </a:solidFill>
              </a:rPr>
              <a:t>Rotation to R/L</a:t>
            </a:r>
          </a:p>
          <a:p>
            <a:r>
              <a:rPr lang="en-US" sz="2400" dirty="0" smtClean="0">
                <a:solidFill>
                  <a:srgbClr val="002060"/>
                </a:solidFill>
              </a:rPr>
              <a:t>•P</a:t>
            </a:r>
            <a:r>
              <a:rPr lang="en-US" sz="2400" b="1" dirty="0" smtClean="0">
                <a:solidFill>
                  <a:srgbClr val="002060"/>
                </a:solidFill>
              </a:rPr>
              <a:t>rotraction/Retraction**</a:t>
            </a:r>
          </a:p>
          <a:p>
            <a:r>
              <a:rPr lang="en-US" sz="2400" dirty="0" smtClean="0"/>
              <a:t>• Major joints involved: </a:t>
            </a:r>
            <a:r>
              <a:rPr lang="en-US" sz="2400" b="1" dirty="0" smtClean="0"/>
              <a:t>Hip, Shoulder, Radioulnar, </a:t>
            </a:r>
            <a:r>
              <a:rPr lang="en-US" sz="2400" b="1" dirty="0" err="1" smtClean="0"/>
              <a:t>Neck,Trunk</a:t>
            </a:r>
            <a:r>
              <a:rPr lang="en-US" sz="2400" b="1" dirty="0" smtClean="0"/>
              <a:t>, &amp; Scapula**</a:t>
            </a:r>
            <a:endParaRPr lang="en-US" sz="2400" dirty="0"/>
          </a:p>
        </p:txBody>
      </p:sp>
      <p:pic>
        <p:nvPicPr>
          <p:cNvPr id="3075" name="Picture 3"/>
          <p:cNvPicPr>
            <a:picLocks noChangeAspect="1" noChangeArrowheads="1"/>
          </p:cNvPicPr>
          <p:nvPr/>
        </p:nvPicPr>
        <p:blipFill>
          <a:blip r:embed="rId3" cstate="print"/>
          <a:srcRect/>
          <a:stretch>
            <a:fillRect/>
          </a:stretch>
        </p:blipFill>
        <p:spPr bwMode="auto">
          <a:xfrm>
            <a:off x="3810000" y="3352800"/>
            <a:ext cx="5334000" cy="3505200"/>
          </a:xfrm>
          <a:prstGeom prst="rect">
            <a:avLst/>
          </a:prstGeom>
          <a:noFill/>
          <a:ln w="9525">
            <a:noFill/>
            <a:miter lim="800000"/>
            <a:headEnd/>
            <a:tailEnd/>
          </a:ln>
        </p:spPr>
      </p:pic>
    </p:spTree>
    <p:extLst>
      <p:ext uri="{BB962C8B-B14F-4D97-AF65-F5344CB8AC3E}">
        <p14:creationId xmlns:p14="http://schemas.microsoft.com/office/powerpoint/2010/main" val="259439755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smtClean="0"/>
              <a:t>Helpful Hints….</a:t>
            </a:r>
          </a:p>
        </p:txBody>
      </p:sp>
      <p:sp>
        <p:nvSpPr>
          <p:cNvPr id="45059" name="Rectangle 3"/>
          <p:cNvSpPr>
            <a:spLocks noGrp="1" noChangeArrowheads="1"/>
          </p:cNvSpPr>
          <p:nvPr>
            <p:ph idx="1"/>
          </p:nvPr>
        </p:nvSpPr>
        <p:spPr/>
        <p:txBody>
          <a:bodyPr>
            <a:normAutofit lnSpcReduction="10000"/>
          </a:bodyPr>
          <a:lstStyle/>
          <a:p>
            <a:pPr eaLnBrk="1" hangingPunct="1">
              <a:lnSpc>
                <a:spcPct val="90000"/>
              </a:lnSpc>
              <a:defRPr/>
            </a:pPr>
            <a:r>
              <a:rPr lang="en-US" sz="3200" dirty="0" smtClean="0"/>
              <a:t>Axis of rotation is always perpendicular to the plane of movement.</a:t>
            </a:r>
          </a:p>
          <a:p>
            <a:pPr eaLnBrk="1" hangingPunct="1">
              <a:lnSpc>
                <a:spcPct val="90000"/>
              </a:lnSpc>
              <a:defRPr/>
            </a:pPr>
            <a:r>
              <a:rPr lang="en-US" sz="3200" dirty="0" smtClean="0"/>
              <a:t>In the anatomical position, all flexion/extension occurs in the sagittal plane, all abduction/adduction occurs in the frontal plane, and all rotation occurs in the transverse plane.</a:t>
            </a:r>
          </a:p>
          <a:p>
            <a:pPr eaLnBrk="1" hangingPunct="1">
              <a:lnSpc>
                <a:spcPct val="90000"/>
              </a:lnSpc>
              <a:defRPr/>
            </a:pPr>
            <a:r>
              <a:rPr lang="en-US" sz="3200" dirty="0" smtClean="0"/>
              <a:t>More involved movements are usually not in one specific plane but occur as a combination of motions from more than one plane.</a:t>
            </a:r>
          </a:p>
        </p:txBody>
      </p:sp>
    </p:spTree>
    <p:extLst>
      <p:ext uri="{BB962C8B-B14F-4D97-AF65-F5344CB8AC3E}">
        <p14:creationId xmlns:p14="http://schemas.microsoft.com/office/powerpoint/2010/main" val="169238046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THE SKELETON</a:t>
            </a:r>
            <a:endParaRPr lang="en-US" b="1" u="sng" dirty="0"/>
          </a:p>
        </p:txBody>
      </p:sp>
      <p:sp>
        <p:nvSpPr>
          <p:cNvPr id="3" name="Content Placeholder 2"/>
          <p:cNvSpPr>
            <a:spLocks noGrp="1"/>
          </p:cNvSpPr>
          <p:nvPr>
            <p:ph idx="1"/>
          </p:nvPr>
        </p:nvSpPr>
        <p:spPr/>
        <p:txBody>
          <a:bodyPr>
            <a:normAutofit fontScale="92500" lnSpcReduction="10000"/>
          </a:bodyPr>
          <a:lstStyle/>
          <a:p>
            <a:r>
              <a:rPr lang="en-US" dirty="0" smtClean="0"/>
              <a:t>Bony framework of the body. </a:t>
            </a:r>
          </a:p>
          <a:p>
            <a:r>
              <a:rPr lang="en-US" dirty="0" smtClean="0"/>
              <a:t>Forms the cavities and fossae that protect some structures, forms the joints and gives attachment to muscles. </a:t>
            </a:r>
          </a:p>
          <a:p>
            <a:r>
              <a:rPr lang="en-US" dirty="0" smtClean="0"/>
              <a:t>Divided into 2 parts: </a:t>
            </a:r>
            <a:r>
              <a:rPr lang="en-US" b="1" dirty="0" smtClean="0"/>
              <a:t>axial </a:t>
            </a:r>
            <a:r>
              <a:rPr lang="en-US" dirty="0" smtClean="0"/>
              <a:t>and</a:t>
            </a:r>
            <a:r>
              <a:rPr lang="en-US" b="1" dirty="0" smtClean="0"/>
              <a:t> appendicular</a:t>
            </a:r>
          </a:p>
          <a:p>
            <a:r>
              <a:rPr lang="en-US" dirty="0" smtClean="0"/>
              <a:t>Axial skeleton (axis of the body) consists of:</a:t>
            </a:r>
          </a:p>
          <a:p>
            <a:pPr>
              <a:buNone/>
            </a:pPr>
            <a:r>
              <a:rPr lang="en-US" dirty="0" smtClean="0"/>
              <a:t>	• skull</a:t>
            </a:r>
          </a:p>
          <a:p>
            <a:pPr>
              <a:buNone/>
            </a:pPr>
            <a:r>
              <a:rPr lang="en-US" dirty="0" smtClean="0"/>
              <a:t>	• vertebral column</a:t>
            </a:r>
          </a:p>
          <a:p>
            <a:pPr>
              <a:buNone/>
            </a:pPr>
            <a:r>
              <a:rPr lang="en-US" dirty="0" smtClean="0"/>
              <a:t>	• sternum or breast bone</a:t>
            </a:r>
          </a:p>
          <a:p>
            <a:pPr>
              <a:buNone/>
            </a:pPr>
            <a:r>
              <a:rPr lang="en-US" dirty="0" smtClean="0"/>
              <a:t>	• ribs.</a:t>
            </a:r>
          </a:p>
          <a:p>
            <a:r>
              <a:rPr lang="en-US" dirty="0" smtClean="0"/>
              <a:t>Appendicular skeleton (appendages attached to the axis of the body) consists of:</a:t>
            </a:r>
          </a:p>
          <a:p>
            <a:pPr>
              <a:buNone/>
            </a:pPr>
            <a:r>
              <a:rPr lang="en-US" dirty="0" smtClean="0"/>
              <a:t>	• the bones of the upper limbs, the two clavicles and the two scapulae</a:t>
            </a:r>
          </a:p>
          <a:p>
            <a:pPr>
              <a:buNone/>
            </a:pPr>
            <a:r>
              <a:rPr lang="en-US" dirty="0" smtClean="0"/>
              <a:t>	• the bones of the lower limbs and the two innominate bones of the pelvis.</a:t>
            </a:r>
            <a:endParaRPr lang="en-US" dirty="0"/>
          </a:p>
        </p:txBody>
      </p:sp>
      <p:sp>
        <p:nvSpPr>
          <p:cNvPr id="4" name="Date Placeholder 3"/>
          <p:cNvSpPr>
            <a:spLocks noGrp="1"/>
          </p:cNvSpPr>
          <p:nvPr>
            <p:ph type="dt" sz="half" idx="10"/>
          </p:nvPr>
        </p:nvSpPr>
        <p:spPr/>
        <p:txBody>
          <a:bodyPr/>
          <a:lstStyle/>
          <a:p>
            <a:fld id="{20CCC2C6-0A75-4142-ABF6-4F4147CC5D9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169</a:t>
            </a:fld>
            <a:endParaRPr lang="en-US"/>
          </a:p>
        </p:txBody>
      </p:sp>
    </p:spTree>
    <p:extLst>
      <p:ext uri="{BB962C8B-B14F-4D97-AF65-F5344CB8AC3E}">
        <p14:creationId xmlns:p14="http://schemas.microsoft.com/office/powerpoint/2010/main" val="3370640777"/>
      </p:ext>
    </p:extLst>
  </p:cSld>
  <p:clrMapOvr>
    <a:masterClrMapping/>
  </p:clrMapOvr>
  <p:transition>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u="sng" dirty="0" smtClean="0"/>
              <a:t>Positive feedback mechanisms</a:t>
            </a:r>
            <a:endParaRPr lang="en-US" b="1" u="sng" dirty="0"/>
          </a:p>
        </p:txBody>
      </p:sp>
      <p:sp>
        <p:nvSpPr>
          <p:cNvPr id="3" name="Content Placeholder 2"/>
          <p:cNvSpPr>
            <a:spLocks noGrp="1"/>
          </p:cNvSpPr>
          <p:nvPr>
            <p:ph idx="1"/>
          </p:nvPr>
        </p:nvSpPr>
        <p:spPr/>
        <p:txBody>
          <a:bodyPr>
            <a:normAutofit/>
          </a:bodyPr>
          <a:lstStyle/>
          <a:p>
            <a:r>
              <a:rPr lang="en-US" dirty="0" smtClean="0"/>
              <a:t>Are few </a:t>
            </a:r>
          </a:p>
          <a:p>
            <a:r>
              <a:rPr lang="en-US" dirty="0" smtClean="0"/>
              <a:t>The stimulus progressively increases the response, so that as long as the stimulus is continued the response is progressively being amplified (</a:t>
            </a:r>
            <a:r>
              <a:rPr lang="en-US" b="1" dirty="0" smtClean="0"/>
              <a:t>amplifier or cascade systems).</a:t>
            </a:r>
          </a:p>
          <a:p>
            <a:r>
              <a:rPr lang="en-US" dirty="0" smtClean="0"/>
              <a:t>E.g, blood clotting and uterine contractions during labour.</a:t>
            </a:r>
          </a:p>
          <a:p>
            <a:r>
              <a:rPr lang="en-US" dirty="0" smtClean="0"/>
              <a:t>During labour, contractions of the uterus are stimulated by the hormone oxytocin. These force the baby's head into the cervix of the uterus stimulating stretch receptors there. In response to this, more of the hormone oxytocin is released, further strengthening the contractions and maintaining labour. </a:t>
            </a:r>
          </a:p>
          <a:p>
            <a:r>
              <a:rPr lang="en-US" dirty="0" smtClean="0"/>
              <a:t>After the baby is born the stimulus (stretching of the cervix) is no longer present and the release of oxytocin stops</a:t>
            </a:r>
            <a:endParaRPr lang="en-US" dirty="0"/>
          </a:p>
        </p:txBody>
      </p:sp>
      <p:sp>
        <p:nvSpPr>
          <p:cNvPr id="4" name="Date Placeholder 3"/>
          <p:cNvSpPr>
            <a:spLocks noGrp="1"/>
          </p:cNvSpPr>
          <p:nvPr>
            <p:ph type="dt" sz="half" idx="10"/>
          </p:nvPr>
        </p:nvSpPr>
        <p:spPr/>
        <p:txBody>
          <a:bodyPr/>
          <a:lstStyle/>
          <a:p>
            <a:fld id="{E4FF56D9-B56D-48FB-8500-D91CB10B889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a:t>
            </a:fld>
            <a:endParaRPr lang="en-US"/>
          </a:p>
        </p:txBody>
      </p:sp>
    </p:spTree>
    <p:extLst>
      <p:ext uri="{BB962C8B-B14F-4D97-AF65-F5344CB8AC3E}">
        <p14:creationId xmlns:p14="http://schemas.microsoft.com/office/powerpoint/2010/main" val="2441072948"/>
      </p:ext>
    </p:extLst>
  </p:cSld>
  <p:clrMapOvr>
    <a:masterClrMapping/>
  </p:clrMapOvr>
  <p:transition>
    <p:wipe dir="d"/>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cstate="print"/>
          <a:stretch>
            <a:fillRect/>
          </a:stretch>
        </p:blipFill>
        <p:spPr bwMode="auto">
          <a:xfrm>
            <a:off x="2807718" y="1825625"/>
            <a:ext cx="3528563"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0961218-F7BE-45B9-9FD7-1A4BB8D11F9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170</a:t>
            </a:fld>
            <a:endParaRPr lang="en-US"/>
          </a:p>
        </p:txBody>
      </p:sp>
    </p:spTree>
    <p:extLst>
      <p:ext uri="{BB962C8B-B14F-4D97-AF65-F5344CB8AC3E}">
        <p14:creationId xmlns:p14="http://schemas.microsoft.com/office/powerpoint/2010/main" val="3602938385"/>
      </p:ext>
    </p:extLst>
  </p:cSld>
  <p:clrMapOvr>
    <a:masterClrMapping/>
  </p:clrMapOvr>
  <p:transition>
    <p:strips dir="rd"/>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cstate="print"/>
          <a:stretch>
            <a:fillRect/>
          </a:stretch>
        </p:blipFill>
        <p:spPr bwMode="auto">
          <a:xfrm>
            <a:off x="2327481" y="1825625"/>
            <a:ext cx="4489038"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0916138-17CE-4068-8C6E-2C4C90B210B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171</a:t>
            </a:fld>
            <a:endParaRPr lang="en-US"/>
          </a:p>
        </p:txBody>
      </p:sp>
    </p:spTree>
    <p:extLst>
      <p:ext uri="{BB962C8B-B14F-4D97-AF65-F5344CB8AC3E}">
        <p14:creationId xmlns:p14="http://schemas.microsoft.com/office/powerpoint/2010/main" val="4079174526"/>
      </p:ext>
    </p:extLst>
  </p:cSld>
  <p:clrMapOvr>
    <a:masterClrMapping/>
  </p:clrMapOvr>
  <p:transition>
    <p:strips dir="rd"/>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lstStyle/>
          <a:p>
            <a:r>
              <a:rPr lang="en-US" b="1" dirty="0" smtClean="0"/>
              <a:t>AXIAL SKELETON</a:t>
            </a:r>
            <a:endParaRPr lang="en-US" b="1" dirty="0"/>
          </a:p>
        </p:txBody>
      </p:sp>
      <p:sp>
        <p:nvSpPr>
          <p:cNvPr id="3" name="Content Placeholder 2"/>
          <p:cNvSpPr>
            <a:spLocks noGrp="1"/>
          </p:cNvSpPr>
          <p:nvPr>
            <p:ph idx="1"/>
          </p:nvPr>
        </p:nvSpPr>
        <p:spPr/>
        <p:txBody>
          <a:bodyPr>
            <a:normAutofit/>
          </a:bodyPr>
          <a:lstStyle/>
          <a:p>
            <a:pPr>
              <a:buNone/>
            </a:pPr>
            <a:r>
              <a:rPr lang="en-US" b="1" u="sng" dirty="0" smtClean="0"/>
              <a:t>1. Skull</a:t>
            </a:r>
          </a:p>
          <a:p>
            <a:r>
              <a:rPr lang="en-US" dirty="0" smtClean="0"/>
              <a:t>2 parts,</a:t>
            </a:r>
          </a:p>
          <a:p>
            <a:pPr lvl="1"/>
            <a:r>
              <a:rPr lang="en-US" dirty="0" smtClean="0"/>
              <a:t>the cranium, which contains the brain </a:t>
            </a:r>
          </a:p>
          <a:p>
            <a:pPr lvl="1"/>
            <a:r>
              <a:rPr lang="en-US" dirty="0" smtClean="0"/>
              <a:t>the face. </a:t>
            </a:r>
          </a:p>
          <a:p>
            <a:r>
              <a:rPr lang="en-US" dirty="0" smtClean="0"/>
              <a:t>Consists of a number of bones which develop separately but fuse together as they mature. </a:t>
            </a:r>
          </a:p>
          <a:p>
            <a:r>
              <a:rPr lang="en-US" dirty="0" smtClean="0"/>
              <a:t>The only movable bone is the mandible or lower jaw.</a:t>
            </a:r>
            <a:endParaRPr lang="en-US" dirty="0"/>
          </a:p>
        </p:txBody>
      </p:sp>
      <p:sp>
        <p:nvSpPr>
          <p:cNvPr id="4" name="Date Placeholder 3"/>
          <p:cNvSpPr>
            <a:spLocks noGrp="1"/>
          </p:cNvSpPr>
          <p:nvPr>
            <p:ph type="dt" sz="half" idx="10"/>
          </p:nvPr>
        </p:nvSpPr>
        <p:spPr/>
        <p:txBody>
          <a:bodyPr/>
          <a:lstStyle/>
          <a:p>
            <a:fld id="{9053C7CF-CE9A-43F6-ABFD-145B28513B9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172</a:t>
            </a:fld>
            <a:endParaRPr lang="en-US"/>
          </a:p>
        </p:txBody>
      </p:sp>
    </p:spTree>
    <p:extLst>
      <p:ext uri="{BB962C8B-B14F-4D97-AF65-F5344CB8AC3E}">
        <p14:creationId xmlns:p14="http://schemas.microsoft.com/office/powerpoint/2010/main" val="685408479"/>
      </p:ext>
    </p:extLst>
  </p:cSld>
  <p:clrMapOvr>
    <a:masterClrMapping/>
  </p:clrMapOvr>
  <p:transition>
    <p:strips dir="rd"/>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a:blip r:embed="rId2" cstate="print"/>
          <a:stretch>
            <a:fillRect/>
          </a:stretch>
        </p:blipFill>
        <p:spPr bwMode="auto">
          <a:xfrm>
            <a:off x="891181" y="1825625"/>
            <a:ext cx="7361638"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360B396-E2CB-4370-B523-4CEB070E163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173</a:t>
            </a:fld>
            <a:endParaRPr lang="en-US"/>
          </a:p>
        </p:txBody>
      </p:sp>
    </p:spTree>
    <p:extLst>
      <p:ext uri="{BB962C8B-B14F-4D97-AF65-F5344CB8AC3E}">
        <p14:creationId xmlns:p14="http://schemas.microsoft.com/office/powerpoint/2010/main" val="2573315821"/>
      </p:ext>
    </p:extLst>
  </p:cSld>
  <p:clrMapOvr>
    <a:masterClrMapping/>
  </p:clrMapOvr>
  <p:transition>
    <p:strips dir="rd"/>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sz="3200" b="1" dirty="0" smtClean="0"/>
              <a:t>Functions of the skull</a:t>
            </a:r>
            <a:endParaRPr lang="en-US" sz="3200" b="1" dirty="0"/>
          </a:p>
        </p:txBody>
      </p:sp>
      <p:sp>
        <p:nvSpPr>
          <p:cNvPr id="3" name="Content Placeholder 2"/>
          <p:cNvSpPr>
            <a:spLocks noGrp="1"/>
          </p:cNvSpPr>
          <p:nvPr>
            <p:ph idx="1"/>
          </p:nvPr>
        </p:nvSpPr>
        <p:spPr/>
        <p:txBody>
          <a:bodyPr>
            <a:normAutofit fontScale="92500"/>
          </a:bodyPr>
          <a:lstStyle/>
          <a:p>
            <a:pPr marL="514350" indent="-514350">
              <a:buFont typeface="+mj-lt"/>
              <a:buAutoNum type="arabicParenR"/>
            </a:pPr>
            <a:r>
              <a:rPr lang="en-US" dirty="0" smtClean="0"/>
              <a:t>The cranium protects the delicate tissues of the brain.</a:t>
            </a:r>
          </a:p>
          <a:p>
            <a:pPr marL="514350" indent="-514350">
              <a:buFont typeface="+mj-lt"/>
              <a:buAutoNum type="arabicParenR"/>
            </a:pPr>
            <a:r>
              <a:rPr lang="en-US" dirty="0" smtClean="0"/>
              <a:t>The bony eye sockets provide the eyes with some protection against injury and give attachment to the muscles which move the eyes.</a:t>
            </a:r>
          </a:p>
          <a:p>
            <a:pPr marL="514350" indent="-514350">
              <a:buFont typeface="+mj-lt"/>
              <a:buAutoNum type="arabicParenR"/>
            </a:pPr>
            <a:r>
              <a:rPr lang="en-US" dirty="0" smtClean="0"/>
              <a:t>The temporal bone protects the delicate structures of the ear.</a:t>
            </a:r>
          </a:p>
          <a:p>
            <a:pPr marL="514350" indent="-514350">
              <a:buFont typeface="+mj-lt"/>
              <a:buAutoNum type="arabicParenR"/>
            </a:pPr>
            <a:r>
              <a:rPr lang="en-US" dirty="0" smtClean="0"/>
              <a:t>Some bones of the face and the base of the skull give resonance to the voice because they have cavities called sinuses, containing air. The sinuses have tiny openings into the nasal cavity.</a:t>
            </a:r>
          </a:p>
          <a:p>
            <a:pPr marL="514350" indent="-514350">
              <a:buFont typeface="+mj-lt"/>
              <a:buAutoNum type="arabicParenR"/>
            </a:pPr>
            <a:r>
              <a:rPr lang="en-US" dirty="0" smtClean="0"/>
              <a:t>The bones of the face form the walls of the posterior part of the nasal cavities. They keep the air passage open, facilitating breathing.</a:t>
            </a:r>
          </a:p>
          <a:p>
            <a:pPr marL="514350" indent="-514350">
              <a:buFont typeface="+mj-lt"/>
              <a:buAutoNum type="arabicParenR"/>
            </a:pPr>
            <a:r>
              <a:rPr lang="en-US" dirty="0" smtClean="0"/>
              <a:t>The maxilla and the mandible provide alveolar ridges in which the teeth are embedded.</a:t>
            </a:r>
          </a:p>
          <a:p>
            <a:pPr marL="514350" indent="-514350">
              <a:buFont typeface="+mj-lt"/>
              <a:buAutoNum type="arabicParenR"/>
            </a:pPr>
            <a:r>
              <a:rPr lang="en-US" dirty="0" smtClean="0"/>
              <a:t>The mandible is the only movable bone of the skull and chewing food is the result of raising and lowering the mandible by contracting and relaxing some muscles of the face, the muscles of mastication.</a:t>
            </a:r>
            <a:endParaRPr lang="en-US" dirty="0"/>
          </a:p>
        </p:txBody>
      </p:sp>
      <p:sp>
        <p:nvSpPr>
          <p:cNvPr id="4" name="Date Placeholder 3"/>
          <p:cNvSpPr>
            <a:spLocks noGrp="1"/>
          </p:cNvSpPr>
          <p:nvPr>
            <p:ph type="dt" sz="half" idx="10"/>
          </p:nvPr>
        </p:nvSpPr>
        <p:spPr/>
        <p:txBody>
          <a:bodyPr/>
          <a:lstStyle/>
          <a:p>
            <a:fld id="{17778B3F-CAE1-43D2-8C6C-121DDFBA887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174</a:t>
            </a:fld>
            <a:endParaRPr lang="en-US"/>
          </a:p>
        </p:txBody>
      </p:sp>
    </p:spTree>
    <p:extLst>
      <p:ext uri="{BB962C8B-B14F-4D97-AF65-F5344CB8AC3E}">
        <p14:creationId xmlns:p14="http://schemas.microsoft.com/office/powerpoint/2010/main" val="2508815694"/>
      </p:ext>
    </p:extLst>
  </p:cSld>
  <p:clrMapOvr>
    <a:masterClrMapping/>
  </p:clrMapOvr>
  <p:transition>
    <p:strips dir="rd"/>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2. vertebral column</a:t>
            </a:r>
          </a:p>
          <a:p>
            <a:r>
              <a:rPr lang="en-US" dirty="0" smtClean="0"/>
              <a:t>Consists of 24 movable bones (vertebrae) plus the sacrum and coccyx. The bodies of the bones are separated from each other by </a:t>
            </a:r>
            <a:r>
              <a:rPr lang="en-US" b="1" dirty="0" smtClean="0"/>
              <a:t>intervertebral discs, consisting of cartilage.</a:t>
            </a:r>
          </a:p>
          <a:p>
            <a:r>
              <a:rPr lang="en-US" dirty="0" smtClean="0"/>
              <a:t>Has 5 parts and the bones of each part are numbered from above downwards.</a:t>
            </a:r>
          </a:p>
          <a:p>
            <a:pPr>
              <a:buNone/>
            </a:pPr>
            <a:r>
              <a:rPr lang="en-US" dirty="0" smtClean="0"/>
              <a:t>	• 7 cervical</a:t>
            </a:r>
          </a:p>
          <a:p>
            <a:pPr>
              <a:buNone/>
            </a:pPr>
            <a:r>
              <a:rPr lang="en-US" dirty="0" smtClean="0"/>
              <a:t>	• 12 thoracic</a:t>
            </a:r>
          </a:p>
          <a:p>
            <a:pPr>
              <a:buNone/>
            </a:pPr>
            <a:r>
              <a:rPr lang="en-US" dirty="0" smtClean="0"/>
              <a:t>	• 5 lumbar</a:t>
            </a:r>
          </a:p>
          <a:p>
            <a:pPr>
              <a:buNone/>
            </a:pPr>
            <a:r>
              <a:rPr lang="en-US" dirty="0" smtClean="0"/>
              <a:t>	• 1 sacrum (5 fused bones)</a:t>
            </a:r>
          </a:p>
          <a:p>
            <a:pPr>
              <a:buNone/>
            </a:pPr>
            <a:r>
              <a:rPr lang="en-US" dirty="0" smtClean="0"/>
              <a:t>	• 1 coccyx (4 fused bones</a:t>
            </a:r>
            <a:endParaRPr lang="en-US" dirty="0"/>
          </a:p>
        </p:txBody>
      </p:sp>
      <p:sp>
        <p:nvSpPr>
          <p:cNvPr id="4" name="Date Placeholder 3"/>
          <p:cNvSpPr>
            <a:spLocks noGrp="1"/>
          </p:cNvSpPr>
          <p:nvPr>
            <p:ph type="dt" sz="half" idx="10"/>
          </p:nvPr>
        </p:nvSpPr>
        <p:spPr/>
        <p:txBody>
          <a:bodyPr/>
          <a:lstStyle/>
          <a:p>
            <a:fld id="{52C768C4-8DA6-4171-BF04-9DB962FF618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175</a:t>
            </a:fld>
            <a:endParaRPr lang="en-US"/>
          </a:p>
        </p:txBody>
      </p:sp>
    </p:spTree>
    <p:extLst>
      <p:ext uri="{BB962C8B-B14F-4D97-AF65-F5344CB8AC3E}">
        <p14:creationId xmlns:p14="http://schemas.microsoft.com/office/powerpoint/2010/main" val="2248842925"/>
      </p:ext>
    </p:extLst>
  </p:cSld>
  <p:clrMapOvr>
    <a:masterClrMapping/>
  </p:clrMapOvr>
  <p:transition>
    <p:strips dir="rd"/>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The first </a:t>
            </a:r>
            <a:r>
              <a:rPr lang="en-US" b="1" dirty="0" smtClean="0"/>
              <a:t>cervical</a:t>
            </a:r>
            <a:r>
              <a:rPr lang="en-US" dirty="0" smtClean="0"/>
              <a:t> vertebra, called the </a:t>
            </a:r>
            <a:r>
              <a:rPr lang="en-US" b="1" dirty="0" smtClean="0"/>
              <a:t>atlas</a:t>
            </a:r>
            <a:r>
              <a:rPr lang="en-US" i="1" dirty="0" smtClean="0"/>
              <a:t>, </a:t>
            </a:r>
            <a:r>
              <a:rPr lang="en-US" dirty="0" smtClean="0"/>
              <a:t>articulates</a:t>
            </a:r>
            <a:r>
              <a:rPr lang="en-US" i="1" dirty="0" smtClean="0"/>
              <a:t> </a:t>
            </a:r>
            <a:r>
              <a:rPr lang="en-US" dirty="0" smtClean="0"/>
              <a:t>with the skull. Thereafter each vertebra forms a joint with the vertebrae immediately above and below. In the cervical and lumbar regions more movement is possible than in the thoracic region.</a:t>
            </a:r>
          </a:p>
          <a:p>
            <a:r>
              <a:rPr lang="en-US" dirty="0" smtClean="0"/>
              <a:t>The</a:t>
            </a:r>
            <a:r>
              <a:rPr lang="en-US" b="1" dirty="0" smtClean="0"/>
              <a:t> sacrum </a:t>
            </a:r>
            <a:r>
              <a:rPr lang="en-US" dirty="0" smtClean="0"/>
              <a:t>consists of five vertebrae fused into one bone which articulates with the fifth lumbar vertebra above, the coccyx below and an innominate (pelvic or hip) bone at each side.</a:t>
            </a:r>
          </a:p>
          <a:p>
            <a:r>
              <a:rPr lang="en-US" dirty="0" smtClean="0"/>
              <a:t>The</a:t>
            </a:r>
            <a:r>
              <a:rPr lang="en-US" b="1" dirty="0" smtClean="0"/>
              <a:t> coccyx</a:t>
            </a:r>
            <a:r>
              <a:rPr lang="en-US" b="1" i="1" dirty="0" smtClean="0"/>
              <a:t> </a:t>
            </a:r>
            <a:r>
              <a:rPr lang="en-US" dirty="0" smtClean="0"/>
              <a:t>consists of the four terminal vertebrae fused into a small triangular bone which articulates with the sacrum above.</a:t>
            </a:r>
            <a:endParaRPr lang="en-US" dirty="0"/>
          </a:p>
        </p:txBody>
      </p:sp>
      <p:sp>
        <p:nvSpPr>
          <p:cNvPr id="4" name="Date Placeholder 3"/>
          <p:cNvSpPr>
            <a:spLocks noGrp="1"/>
          </p:cNvSpPr>
          <p:nvPr>
            <p:ph type="dt" sz="half" idx="10"/>
          </p:nvPr>
        </p:nvSpPr>
        <p:spPr/>
        <p:txBody>
          <a:bodyPr/>
          <a:lstStyle/>
          <a:p>
            <a:fld id="{AA2979FA-58A0-4753-8ACF-9CBD49E18AB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176</a:t>
            </a:fld>
            <a:endParaRPr lang="en-US"/>
          </a:p>
        </p:txBody>
      </p:sp>
    </p:spTree>
    <p:extLst>
      <p:ext uri="{BB962C8B-B14F-4D97-AF65-F5344CB8AC3E}">
        <p14:creationId xmlns:p14="http://schemas.microsoft.com/office/powerpoint/2010/main" val="1740029651"/>
      </p:ext>
    </p:extLst>
  </p:cSld>
  <p:clrMapOvr>
    <a:masterClrMapping/>
  </p:clrMapOvr>
  <p:transition>
    <p:strips dir="rd"/>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cstate="print"/>
          <a:stretch>
            <a:fillRect/>
          </a:stretch>
        </p:blipFill>
        <p:spPr bwMode="auto">
          <a:xfrm>
            <a:off x="3379589" y="1825625"/>
            <a:ext cx="2384821"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4E6B508-4C68-4CDB-BDD8-A35C55D1404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177</a:t>
            </a:fld>
            <a:endParaRPr lang="en-US"/>
          </a:p>
        </p:txBody>
      </p:sp>
    </p:spTree>
    <p:extLst>
      <p:ext uri="{BB962C8B-B14F-4D97-AF65-F5344CB8AC3E}">
        <p14:creationId xmlns:p14="http://schemas.microsoft.com/office/powerpoint/2010/main" val="2125518693"/>
      </p:ext>
    </p:extLst>
  </p:cSld>
  <p:clrMapOvr>
    <a:masterClrMapping/>
  </p:clrMapOvr>
  <p:transition>
    <p:strips dir="rd"/>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Spinal cord and nerves</a:t>
            </a:r>
            <a:endParaRPr lang="en-US" dirty="0"/>
          </a:p>
        </p:txBody>
      </p:sp>
      <p:pic>
        <p:nvPicPr>
          <p:cNvPr id="7170" name="Picture 2"/>
          <p:cNvPicPr>
            <a:picLocks noGrp="1" noChangeAspect="1" noChangeArrowheads="1"/>
          </p:cNvPicPr>
          <p:nvPr>
            <p:ph idx="1"/>
          </p:nvPr>
        </p:nvPicPr>
        <p:blipFill>
          <a:blip r:embed="rId2" cstate="print"/>
          <a:stretch>
            <a:fillRect/>
          </a:stretch>
        </p:blipFill>
        <p:spPr bwMode="auto">
          <a:xfrm>
            <a:off x="2547937" y="2510631"/>
            <a:ext cx="4048125" cy="29813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26778113-EBED-4B82-98DE-0D405F5351D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178</a:t>
            </a:fld>
            <a:endParaRPr lang="en-US"/>
          </a:p>
        </p:txBody>
      </p:sp>
    </p:spTree>
    <p:extLst>
      <p:ext uri="{BB962C8B-B14F-4D97-AF65-F5344CB8AC3E}">
        <p14:creationId xmlns:p14="http://schemas.microsoft.com/office/powerpoint/2010/main" val="3140121482"/>
      </p:ext>
    </p:extLst>
  </p:cSld>
  <p:clrMapOvr>
    <a:masterClrMapping/>
  </p:clrMapOvr>
  <p:transition>
    <p:strips dir="rd"/>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sz="3200" b="1" u="sng" dirty="0" smtClean="0"/>
              <a:t>Functions of vertebral column</a:t>
            </a:r>
            <a:endParaRPr lang="en-US" sz="3200" b="1" u="sng"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Protects the spinal cord. In each bone there is a hole or foramen and when the vertebrae are arranged one above the other. The spinal cord, which is an extension of nerve tissue from the brain, lies in this canal.</a:t>
            </a:r>
          </a:p>
          <a:p>
            <a:pPr marL="514350" indent="-514350">
              <a:buFont typeface="+mj-lt"/>
              <a:buAutoNum type="arabicPeriod"/>
            </a:pPr>
            <a:r>
              <a:rPr lang="en-US" dirty="0" smtClean="0"/>
              <a:t>Adjacent vertebrae form openings (intervertebral foramina) through which spinal nerves pass from the spinal cord to all parts of the body. </a:t>
            </a:r>
          </a:p>
          <a:p>
            <a:pPr marL="514350" indent="-514350">
              <a:buFont typeface="+mj-lt"/>
              <a:buAutoNum type="arabicPeriod"/>
            </a:pPr>
            <a:r>
              <a:rPr lang="en-US" dirty="0" smtClean="0"/>
              <a:t>Articulates with ribs in the thoracic region forming joints which move during respiration.</a:t>
            </a:r>
            <a:endParaRPr lang="en-US" dirty="0"/>
          </a:p>
        </p:txBody>
      </p:sp>
      <p:sp>
        <p:nvSpPr>
          <p:cNvPr id="4" name="Date Placeholder 3"/>
          <p:cNvSpPr>
            <a:spLocks noGrp="1"/>
          </p:cNvSpPr>
          <p:nvPr>
            <p:ph type="dt" sz="half" idx="10"/>
          </p:nvPr>
        </p:nvSpPr>
        <p:spPr/>
        <p:txBody>
          <a:bodyPr/>
          <a:lstStyle/>
          <a:p>
            <a:fld id="{D8CFDFD8-8256-4954-9260-9828F14D544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179</a:t>
            </a:fld>
            <a:endParaRPr lang="en-US"/>
          </a:p>
        </p:txBody>
      </p:sp>
    </p:spTree>
    <p:extLst>
      <p:ext uri="{BB962C8B-B14F-4D97-AF65-F5344CB8AC3E}">
        <p14:creationId xmlns:p14="http://schemas.microsoft.com/office/powerpoint/2010/main" val="1101223306"/>
      </p:ext>
    </p:extLst>
  </p:cSld>
  <p:clrMapOvr>
    <a:masterClrMapping/>
  </p:clrMapOvr>
  <p:transition>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CHEMISTRY OF LIFE </a:t>
            </a:r>
            <a:endParaRPr lang="en-GB" dirty="0"/>
          </a:p>
        </p:txBody>
      </p:sp>
      <p:sp>
        <p:nvSpPr>
          <p:cNvPr id="4" name="Subtitle 3"/>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420697866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a:buNone/>
            </a:pPr>
            <a:r>
              <a:rPr lang="en-US" b="1" u="sng" dirty="0" smtClean="0"/>
              <a:t>3. Thoracic cage</a:t>
            </a:r>
          </a:p>
          <a:p>
            <a:r>
              <a:rPr lang="en-US" dirty="0" smtClean="0"/>
              <a:t>The thoracic cage is formed by:</a:t>
            </a:r>
          </a:p>
          <a:p>
            <a:pPr>
              <a:buNone/>
            </a:pPr>
            <a:r>
              <a:rPr lang="en-US" dirty="0" smtClean="0"/>
              <a:t>	• 12 thoracic vertebrae</a:t>
            </a:r>
          </a:p>
          <a:p>
            <a:pPr>
              <a:buNone/>
            </a:pPr>
            <a:r>
              <a:rPr lang="en-US" dirty="0" smtClean="0"/>
              <a:t>	• 12 pairs of ribs</a:t>
            </a:r>
          </a:p>
          <a:p>
            <a:pPr>
              <a:buNone/>
            </a:pPr>
            <a:r>
              <a:rPr lang="en-US" dirty="0" smtClean="0"/>
              <a:t>	• 1 sternum or breast bone.</a:t>
            </a:r>
            <a:endParaRPr lang="en-US" dirty="0"/>
          </a:p>
        </p:txBody>
      </p:sp>
      <p:sp>
        <p:nvSpPr>
          <p:cNvPr id="4" name="Date Placeholder 3"/>
          <p:cNvSpPr>
            <a:spLocks noGrp="1"/>
          </p:cNvSpPr>
          <p:nvPr>
            <p:ph type="dt" sz="half" idx="10"/>
          </p:nvPr>
        </p:nvSpPr>
        <p:spPr/>
        <p:txBody>
          <a:bodyPr/>
          <a:lstStyle/>
          <a:p>
            <a:fld id="{FF05CF73-9F9A-4FF5-9D71-BB908247AD6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180</a:t>
            </a:fld>
            <a:endParaRPr lang="en-US"/>
          </a:p>
        </p:txBody>
      </p:sp>
    </p:spTree>
    <p:extLst>
      <p:ext uri="{BB962C8B-B14F-4D97-AF65-F5344CB8AC3E}">
        <p14:creationId xmlns:p14="http://schemas.microsoft.com/office/powerpoint/2010/main" val="2381980845"/>
      </p:ext>
    </p:extLst>
  </p:cSld>
  <p:clrMapOvr>
    <a:masterClrMapping/>
  </p:clrMapOvr>
  <p:transition>
    <p:strips dir="rd"/>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8194" name="Picture 2"/>
          <p:cNvPicPr>
            <a:picLocks noGrp="1" noChangeAspect="1" noChangeArrowheads="1"/>
          </p:cNvPicPr>
          <p:nvPr>
            <p:ph idx="1"/>
          </p:nvPr>
        </p:nvPicPr>
        <p:blipFill>
          <a:blip r:embed="rId2" cstate="print"/>
          <a:stretch>
            <a:fillRect/>
          </a:stretch>
        </p:blipFill>
        <p:spPr bwMode="auto">
          <a:xfrm>
            <a:off x="2271875" y="1825625"/>
            <a:ext cx="4600249"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8A8C8C6-B8B1-46E5-8017-3E0340D10BC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181</a:t>
            </a:fld>
            <a:endParaRPr lang="en-US"/>
          </a:p>
        </p:txBody>
      </p:sp>
    </p:spTree>
    <p:extLst>
      <p:ext uri="{BB962C8B-B14F-4D97-AF65-F5344CB8AC3E}">
        <p14:creationId xmlns:p14="http://schemas.microsoft.com/office/powerpoint/2010/main" val="1917996672"/>
      </p:ext>
    </p:extLst>
  </p:cSld>
  <p:clrMapOvr>
    <a:masterClrMapping/>
  </p:clrMapOvr>
  <p:transition>
    <p:strips dir="rd"/>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sz="3200" b="1" u="sng" dirty="0" smtClean="0"/>
              <a:t>Functions of the thoracic cage</a:t>
            </a:r>
            <a:endParaRPr lang="en-US" sz="3200" b="1" u="sng"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Protects the thoracic organs e.g the heart, lungs, large blood vessels and other structures.</a:t>
            </a:r>
          </a:p>
          <a:p>
            <a:pPr marL="514350" indent="-514350">
              <a:buFont typeface="+mj-lt"/>
              <a:buAutoNum type="arabicPeriod"/>
            </a:pPr>
            <a:r>
              <a:rPr lang="en-US" dirty="0" smtClean="0"/>
              <a:t>Forms joints between the upper limbs and the axial skeleton. The upper part of the sternum, the </a:t>
            </a:r>
            <a:r>
              <a:rPr lang="en-US" dirty="0" err="1" smtClean="0"/>
              <a:t>manubrium</a:t>
            </a:r>
            <a:r>
              <a:rPr lang="en-US" dirty="0" smtClean="0"/>
              <a:t>, articulates with the clavicles forming the only joints between the upper limbs and the axial skeleton.</a:t>
            </a:r>
          </a:p>
          <a:p>
            <a:pPr marL="514350" indent="-514350">
              <a:buFont typeface="+mj-lt"/>
              <a:buAutoNum type="arabicPeriod"/>
            </a:pPr>
            <a:r>
              <a:rPr lang="en-US" dirty="0" smtClean="0"/>
              <a:t>Gives attachment to the muscles of respiration:</a:t>
            </a:r>
          </a:p>
          <a:p>
            <a:pPr marL="514350" indent="-514350">
              <a:buNone/>
            </a:pPr>
            <a:r>
              <a:rPr lang="en-US" dirty="0" smtClean="0"/>
              <a:t>		— </a:t>
            </a:r>
            <a:r>
              <a:rPr lang="en-US" b="1" dirty="0" smtClean="0"/>
              <a:t>intercostal muscles </a:t>
            </a:r>
            <a:r>
              <a:rPr lang="en-US" dirty="0" smtClean="0"/>
              <a:t>occupy the spaces between the ribs and when they contract the ribs move upwards and outwards, increasing the capacity of the thoracic cage, and inspiration (breathing in) occurs.</a:t>
            </a:r>
          </a:p>
          <a:p>
            <a:pPr marL="514350" indent="-514350">
              <a:buNone/>
            </a:pPr>
            <a:r>
              <a:rPr lang="en-US" dirty="0" smtClean="0"/>
              <a:t>		— </a:t>
            </a:r>
            <a:r>
              <a:rPr lang="en-US" b="1" dirty="0" smtClean="0"/>
              <a:t>the diaphragm </a:t>
            </a:r>
            <a:r>
              <a:rPr lang="en-US" dirty="0" smtClean="0"/>
              <a:t>is a dome-shaped muscle which separates the thoracic and abdominal cavities. It is attached to the bones of the thorax and when it contracts it assists with inspiration. </a:t>
            </a:r>
          </a:p>
          <a:p>
            <a:pPr marL="514350" indent="-514350">
              <a:buNone/>
            </a:pPr>
            <a:r>
              <a:rPr lang="en-US" dirty="0" smtClean="0"/>
              <a:t>4. Enables breathing (ventilation) to take place.</a:t>
            </a:r>
            <a:endParaRPr lang="en-US" dirty="0"/>
          </a:p>
        </p:txBody>
      </p:sp>
      <p:sp>
        <p:nvSpPr>
          <p:cNvPr id="4" name="Date Placeholder 3"/>
          <p:cNvSpPr>
            <a:spLocks noGrp="1"/>
          </p:cNvSpPr>
          <p:nvPr>
            <p:ph type="dt" sz="half" idx="10"/>
          </p:nvPr>
        </p:nvSpPr>
        <p:spPr/>
        <p:txBody>
          <a:bodyPr/>
          <a:lstStyle/>
          <a:p>
            <a:fld id="{10B51997-E785-4073-AC9B-7E1E605C184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182</a:t>
            </a:fld>
            <a:endParaRPr lang="en-US"/>
          </a:p>
        </p:txBody>
      </p:sp>
    </p:spTree>
    <p:extLst>
      <p:ext uri="{BB962C8B-B14F-4D97-AF65-F5344CB8AC3E}">
        <p14:creationId xmlns:p14="http://schemas.microsoft.com/office/powerpoint/2010/main" val="1198771326"/>
      </p:ext>
    </p:extLst>
  </p:cSld>
  <p:clrMapOvr>
    <a:masterClrMapping/>
  </p:clrMapOvr>
  <p:transition>
    <p:strips dir="rd"/>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lstStyle/>
          <a:p>
            <a:r>
              <a:rPr lang="en-US" b="1" u="sng" dirty="0" smtClean="0"/>
              <a:t>APPENDICULAR SKELETON</a:t>
            </a:r>
            <a:endParaRPr lang="en-US" b="1" u="sng" dirty="0"/>
          </a:p>
        </p:txBody>
      </p:sp>
      <p:sp>
        <p:nvSpPr>
          <p:cNvPr id="3" name="Content Placeholder 2"/>
          <p:cNvSpPr>
            <a:spLocks noGrp="1"/>
          </p:cNvSpPr>
          <p:nvPr>
            <p:ph idx="1"/>
          </p:nvPr>
        </p:nvSpPr>
        <p:spPr/>
        <p:txBody>
          <a:bodyPr/>
          <a:lstStyle/>
          <a:p>
            <a:r>
              <a:rPr lang="en-US" dirty="0" smtClean="0"/>
              <a:t>The appendages are:</a:t>
            </a:r>
          </a:p>
          <a:p>
            <a:pPr>
              <a:buNone/>
            </a:pPr>
            <a:r>
              <a:rPr lang="en-US" dirty="0" smtClean="0"/>
              <a:t>	• the upper limbs and the shoulder girdles</a:t>
            </a:r>
          </a:p>
          <a:p>
            <a:pPr>
              <a:buNone/>
            </a:pPr>
            <a:r>
              <a:rPr lang="en-US" dirty="0" smtClean="0"/>
              <a:t>	• the lower limbs and the innominate bones of the pelvis.</a:t>
            </a:r>
            <a:endParaRPr lang="en-US" dirty="0"/>
          </a:p>
        </p:txBody>
      </p:sp>
      <p:sp>
        <p:nvSpPr>
          <p:cNvPr id="4" name="Date Placeholder 3"/>
          <p:cNvSpPr>
            <a:spLocks noGrp="1"/>
          </p:cNvSpPr>
          <p:nvPr>
            <p:ph type="dt" sz="half" idx="10"/>
          </p:nvPr>
        </p:nvSpPr>
        <p:spPr/>
        <p:txBody>
          <a:bodyPr/>
          <a:lstStyle/>
          <a:p>
            <a:fld id="{04F8732B-5371-4F8D-820B-525800B15EF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183</a:t>
            </a:fld>
            <a:endParaRPr lang="en-US"/>
          </a:p>
        </p:txBody>
      </p:sp>
    </p:spTree>
    <p:extLst>
      <p:ext uri="{BB962C8B-B14F-4D97-AF65-F5344CB8AC3E}">
        <p14:creationId xmlns:p14="http://schemas.microsoft.com/office/powerpoint/2010/main" val="2645584379"/>
      </p:ext>
    </p:extLst>
  </p:cSld>
  <p:clrMapOvr>
    <a:masterClrMapping/>
  </p:clrMapOvr>
  <p:transition>
    <p:strips dir="rd"/>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b="1" u="sng" dirty="0" smtClean="0"/>
              <a:t>Functions of appendicular skeleton</a:t>
            </a:r>
            <a:endParaRPr lang="en-US" b="1" u="sng"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Voluntary movement. The bones, muscles and joints of the limbs are involved in voluntary movement; ranging from very fine movements to coordinated movements.</a:t>
            </a:r>
          </a:p>
          <a:p>
            <a:pPr marL="514350" indent="-514350">
              <a:buFont typeface="+mj-lt"/>
              <a:buAutoNum type="arabicPeriod"/>
            </a:pPr>
            <a:r>
              <a:rPr lang="en-US" dirty="0" smtClean="0"/>
              <a:t>Protection of delicate structures such as blood vessels and nerves that lie along the length of bones of the limbs (by the muscles and skin).</a:t>
            </a:r>
            <a:endParaRPr lang="en-US" dirty="0"/>
          </a:p>
        </p:txBody>
      </p:sp>
      <p:sp>
        <p:nvSpPr>
          <p:cNvPr id="4" name="Date Placeholder 3"/>
          <p:cNvSpPr>
            <a:spLocks noGrp="1"/>
          </p:cNvSpPr>
          <p:nvPr>
            <p:ph type="dt" sz="half" idx="10"/>
          </p:nvPr>
        </p:nvSpPr>
        <p:spPr/>
        <p:txBody>
          <a:bodyPr/>
          <a:lstStyle/>
          <a:p>
            <a:fld id="{16B9DF6D-B405-4262-B4AB-AB4C371C2F1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184</a:t>
            </a:fld>
            <a:endParaRPr lang="en-US"/>
          </a:p>
        </p:txBody>
      </p:sp>
    </p:spTree>
    <p:extLst>
      <p:ext uri="{BB962C8B-B14F-4D97-AF65-F5344CB8AC3E}">
        <p14:creationId xmlns:p14="http://schemas.microsoft.com/office/powerpoint/2010/main" val="4188446762"/>
      </p:ext>
    </p:extLst>
  </p:cSld>
  <p:clrMapOvr>
    <a:masterClrMapping/>
  </p:clrMapOvr>
  <p:transition>
    <p:strips dir="rd"/>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en-US" b="1" u="sng" dirty="0" smtClean="0"/>
              <a:t>CAVITIES OF THE BODY</a:t>
            </a:r>
            <a:endParaRPr lang="en-US" b="1" u="sng" dirty="0"/>
          </a:p>
        </p:txBody>
      </p:sp>
      <p:sp>
        <p:nvSpPr>
          <p:cNvPr id="3" name="Content Placeholder 2"/>
          <p:cNvSpPr>
            <a:spLocks noGrp="1"/>
          </p:cNvSpPr>
          <p:nvPr>
            <p:ph idx="1"/>
          </p:nvPr>
        </p:nvSpPr>
        <p:spPr/>
        <p:txBody>
          <a:bodyPr/>
          <a:lstStyle/>
          <a:p>
            <a:r>
              <a:rPr lang="en-US" dirty="0" smtClean="0"/>
              <a:t>4 cavities:</a:t>
            </a:r>
          </a:p>
          <a:p>
            <a:pPr lvl="1">
              <a:buFont typeface="Wingdings" pitchFamily="2" charset="2"/>
              <a:buChar char="Ø"/>
            </a:pPr>
            <a:r>
              <a:rPr lang="en-US" sz="3200" dirty="0" smtClean="0"/>
              <a:t>cranial</a:t>
            </a:r>
          </a:p>
          <a:p>
            <a:pPr lvl="1">
              <a:buFont typeface="Wingdings" pitchFamily="2" charset="2"/>
              <a:buChar char="Ø"/>
            </a:pPr>
            <a:r>
              <a:rPr lang="en-US" sz="3200" dirty="0" smtClean="0"/>
              <a:t>thoracic</a:t>
            </a:r>
          </a:p>
          <a:p>
            <a:pPr lvl="1">
              <a:buFont typeface="Wingdings" pitchFamily="2" charset="2"/>
              <a:buChar char="Ø"/>
            </a:pPr>
            <a:r>
              <a:rPr lang="en-US" sz="3200" dirty="0" smtClean="0"/>
              <a:t>abdominal</a:t>
            </a:r>
          </a:p>
          <a:p>
            <a:pPr lvl="1">
              <a:buFont typeface="Wingdings" pitchFamily="2" charset="2"/>
              <a:buChar char="Ø"/>
            </a:pPr>
            <a:r>
              <a:rPr lang="en-US" sz="3200" dirty="0" smtClean="0"/>
              <a:t>pelvic.</a:t>
            </a:r>
            <a:endParaRPr lang="en-US" sz="3200" dirty="0"/>
          </a:p>
        </p:txBody>
      </p:sp>
      <p:sp>
        <p:nvSpPr>
          <p:cNvPr id="4" name="Date Placeholder 3"/>
          <p:cNvSpPr>
            <a:spLocks noGrp="1"/>
          </p:cNvSpPr>
          <p:nvPr>
            <p:ph type="dt" sz="half" idx="10"/>
          </p:nvPr>
        </p:nvSpPr>
        <p:spPr/>
        <p:txBody>
          <a:bodyPr/>
          <a:lstStyle/>
          <a:p>
            <a:fld id="{3C7BEE55-883C-4577-9DE8-0F54D0535A6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185</a:t>
            </a:fld>
            <a:endParaRPr lang="en-US"/>
          </a:p>
        </p:txBody>
      </p:sp>
    </p:spTree>
    <p:extLst>
      <p:ext uri="{BB962C8B-B14F-4D97-AF65-F5344CB8AC3E}">
        <p14:creationId xmlns:p14="http://schemas.microsoft.com/office/powerpoint/2010/main" val="816154347"/>
      </p:ext>
    </p:extLst>
  </p:cSld>
  <p:clrMapOvr>
    <a:masterClrMapping/>
  </p:clrMapOvr>
  <p:transition>
    <p:strips dir="rd"/>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a) Cranial cavity</a:t>
            </a:r>
          </a:p>
          <a:p>
            <a:r>
              <a:rPr lang="en-US" dirty="0" smtClean="0"/>
              <a:t>Contains the brain</a:t>
            </a:r>
          </a:p>
          <a:p>
            <a:r>
              <a:rPr lang="en-US" dirty="0" smtClean="0"/>
              <a:t>Boundaries formed by the bones of the skull:</a:t>
            </a:r>
          </a:p>
          <a:p>
            <a:pPr lvl="1">
              <a:buFont typeface="Wingdings" pitchFamily="2" charset="2"/>
              <a:buChar char="v"/>
            </a:pPr>
            <a:r>
              <a:rPr lang="en-US" sz="3200" dirty="0" smtClean="0"/>
              <a:t>Anteriorly — 1 frontal bone</a:t>
            </a:r>
          </a:p>
          <a:p>
            <a:pPr lvl="1">
              <a:buFont typeface="Wingdings" pitchFamily="2" charset="2"/>
              <a:buChar char="v"/>
            </a:pPr>
            <a:r>
              <a:rPr lang="en-US" sz="3200" dirty="0" smtClean="0"/>
              <a:t>Laterally — 2 temporal bones</a:t>
            </a:r>
          </a:p>
          <a:p>
            <a:pPr lvl="1">
              <a:buFont typeface="Wingdings" pitchFamily="2" charset="2"/>
              <a:buChar char="v"/>
            </a:pPr>
            <a:r>
              <a:rPr lang="en-US" sz="3200" dirty="0" smtClean="0"/>
              <a:t>Posteriorly — I occipital bone</a:t>
            </a:r>
          </a:p>
          <a:p>
            <a:pPr lvl="1">
              <a:buFont typeface="Wingdings" pitchFamily="2" charset="2"/>
              <a:buChar char="v"/>
            </a:pPr>
            <a:r>
              <a:rPr lang="en-US" sz="3200" dirty="0" smtClean="0"/>
              <a:t>Superiorly — 2 parietal bones</a:t>
            </a:r>
          </a:p>
          <a:p>
            <a:pPr lvl="1">
              <a:buFont typeface="Wingdings" pitchFamily="2" charset="2"/>
              <a:buChar char="v"/>
            </a:pPr>
            <a:r>
              <a:rPr lang="en-US" sz="3200" dirty="0" smtClean="0"/>
              <a:t>Inferiorly — 1 sphenoid and 1 ethmoid bone and parts of the frontal, temporal and occipital bones.</a:t>
            </a:r>
            <a:endParaRPr lang="en-US" sz="3200" dirty="0"/>
          </a:p>
        </p:txBody>
      </p:sp>
      <p:sp>
        <p:nvSpPr>
          <p:cNvPr id="4" name="Date Placeholder 3"/>
          <p:cNvSpPr>
            <a:spLocks noGrp="1"/>
          </p:cNvSpPr>
          <p:nvPr>
            <p:ph type="dt" sz="half" idx="10"/>
          </p:nvPr>
        </p:nvSpPr>
        <p:spPr/>
        <p:txBody>
          <a:bodyPr/>
          <a:lstStyle/>
          <a:p>
            <a:fld id="{13DABA45-B06E-4D0E-9BDF-0862A78A303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186</a:t>
            </a:fld>
            <a:endParaRPr lang="en-US"/>
          </a:p>
        </p:txBody>
      </p:sp>
    </p:spTree>
    <p:extLst>
      <p:ext uri="{BB962C8B-B14F-4D97-AF65-F5344CB8AC3E}">
        <p14:creationId xmlns:p14="http://schemas.microsoft.com/office/powerpoint/2010/main" val="2350022997"/>
      </p:ext>
    </p:extLst>
  </p:cSld>
  <p:clrMapOvr>
    <a:masterClrMapping/>
  </p:clrMapOvr>
  <p:transition>
    <p:strips dir="rd"/>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85000" lnSpcReduction="20000"/>
          </a:bodyPr>
          <a:lstStyle/>
          <a:p>
            <a:pPr>
              <a:buNone/>
            </a:pPr>
            <a:r>
              <a:rPr lang="en-US" b="1" dirty="0" smtClean="0"/>
              <a:t>b) Thoracic cavity</a:t>
            </a:r>
          </a:p>
          <a:p>
            <a:r>
              <a:rPr lang="en-US" dirty="0" smtClean="0"/>
              <a:t>Situated in the upper part of the trunk. </a:t>
            </a:r>
          </a:p>
          <a:p>
            <a:r>
              <a:rPr lang="en-US" dirty="0" smtClean="0"/>
              <a:t>Boundaries formed by a bony framework and supporting muscles :</a:t>
            </a:r>
          </a:p>
          <a:p>
            <a:pPr lvl="1">
              <a:buFont typeface="Wingdings" pitchFamily="2" charset="2"/>
              <a:buChar char="v"/>
            </a:pPr>
            <a:r>
              <a:rPr lang="en-US" sz="3200" dirty="0" smtClean="0"/>
              <a:t>Anteriorly — the sternum and costal cartilages of the ribs</a:t>
            </a:r>
          </a:p>
          <a:p>
            <a:pPr lvl="1">
              <a:buFont typeface="Wingdings" pitchFamily="2" charset="2"/>
              <a:buChar char="v"/>
            </a:pPr>
            <a:r>
              <a:rPr lang="en-US" sz="3200" dirty="0" smtClean="0"/>
              <a:t>Laterally — 12 pairs of ribs and the intercostal muscles</a:t>
            </a:r>
          </a:p>
          <a:p>
            <a:pPr lvl="1">
              <a:buFont typeface="Wingdings" pitchFamily="2" charset="2"/>
              <a:buChar char="v"/>
            </a:pPr>
            <a:r>
              <a:rPr lang="en-US" sz="3200" dirty="0" smtClean="0"/>
              <a:t>Posteriorly — the thoracic vertebrae and the intervertebral discs between the bodies of the vertebrae</a:t>
            </a:r>
          </a:p>
          <a:p>
            <a:pPr lvl="1">
              <a:buFont typeface="Wingdings" pitchFamily="2" charset="2"/>
              <a:buChar char="v"/>
            </a:pPr>
            <a:r>
              <a:rPr lang="en-US" sz="3200" dirty="0" smtClean="0"/>
              <a:t>Superiorly — the structures forming the root of the neck</a:t>
            </a:r>
          </a:p>
          <a:p>
            <a:pPr lvl="1">
              <a:buFont typeface="Wingdings" pitchFamily="2" charset="2"/>
              <a:buChar char="v"/>
            </a:pPr>
            <a:r>
              <a:rPr lang="en-US" sz="3200" dirty="0" smtClean="0"/>
              <a:t>Inferiorly — the diaphragm, a dome-shaped muscle.</a:t>
            </a:r>
          </a:p>
        </p:txBody>
      </p:sp>
      <p:sp>
        <p:nvSpPr>
          <p:cNvPr id="4" name="Date Placeholder 3"/>
          <p:cNvSpPr>
            <a:spLocks noGrp="1"/>
          </p:cNvSpPr>
          <p:nvPr>
            <p:ph type="dt" sz="half" idx="10"/>
          </p:nvPr>
        </p:nvSpPr>
        <p:spPr/>
        <p:txBody>
          <a:bodyPr/>
          <a:lstStyle/>
          <a:p>
            <a:fld id="{E0157816-282B-4FDA-B59C-73EFC2FB117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187</a:t>
            </a:fld>
            <a:endParaRPr lang="en-US"/>
          </a:p>
        </p:txBody>
      </p:sp>
    </p:spTree>
    <p:extLst>
      <p:ext uri="{BB962C8B-B14F-4D97-AF65-F5344CB8AC3E}">
        <p14:creationId xmlns:p14="http://schemas.microsoft.com/office/powerpoint/2010/main" val="854565221"/>
      </p:ext>
    </p:extLst>
  </p:cSld>
  <p:clrMapOvr>
    <a:masterClrMapping/>
  </p:clrMapOvr>
  <p:transition>
    <p:strips dir="rd"/>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Contents of thoracic cavity</a:t>
            </a:r>
          </a:p>
          <a:p>
            <a:pPr marL="514350" indent="-514350">
              <a:buFont typeface="+mj-lt"/>
              <a:buAutoNum type="arabicPeriod"/>
            </a:pPr>
            <a:r>
              <a:rPr lang="en-US" dirty="0" smtClean="0"/>
              <a:t>the trachea, 2 bronchi, 2 lungs</a:t>
            </a:r>
          </a:p>
          <a:p>
            <a:pPr marL="514350" indent="-514350">
              <a:buFont typeface="+mj-lt"/>
              <a:buAutoNum type="arabicPeriod"/>
            </a:pPr>
            <a:r>
              <a:rPr lang="en-US" dirty="0" smtClean="0"/>
              <a:t>the heart, aorta, superior and inferior vena cava, numerous other blood vessels</a:t>
            </a:r>
          </a:p>
          <a:p>
            <a:pPr marL="514350" indent="-514350">
              <a:buFont typeface="+mj-lt"/>
              <a:buAutoNum type="arabicPeriod"/>
            </a:pPr>
            <a:r>
              <a:rPr lang="en-US" dirty="0" smtClean="0"/>
              <a:t>the oesophagus</a:t>
            </a:r>
          </a:p>
          <a:p>
            <a:pPr marL="514350" indent="-514350">
              <a:buFont typeface="+mj-lt"/>
              <a:buAutoNum type="arabicPeriod"/>
            </a:pPr>
            <a:r>
              <a:rPr lang="en-US" dirty="0" smtClean="0"/>
              <a:t>lymph vessels and lymph nodes</a:t>
            </a:r>
          </a:p>
          <a:p>
            <a:pPr marL="514350" indent="-514350">
              <a:buFont typeface="+mj-lt"/>
              <a:buAutoNum type="arabicPeriod"/>
            </a:pPr>
            <a:r>
              <a:rPr lang="en-US" dirty="0" smtClean="0"/>
              <a:t>nerves.</a:t>
            </a:r>
          </a:p>
          <a:p>
            <a:r>
              <a:rPr lang="en-US" dirty="0" smtClean="0"/>
              <a:t>The </a:t>
            </a:r>
            <a:r>
              <a:rPr lang="en-US" b="1" dirty="0" smtClean="0"/>
              <a:t>mediastinum</a:t>
            </a:r>
            <a:r>
              <a:rPr lang="en-US" dirty="0" smtClean="0"/>
              <a:t>: refers to the space between the lungs including the structures found there, such as the heart, oesophagus and blood vessels.</a:t>
            </a:r>
          </a:p>
          <a:p>
            <a:endParaRPr lang="en-US" dirty="0"/>
          </a:p>
        </p:txBody>
      </p:sp>
      <p:sp>
        <p:nvSpPr>
          <p:cNvPr id="4" name="Date Placeholder 3"/>
          <p:cNvSpPr>
            <a:spLocks noGrp="1"/>
          </p:cNvSpPr>
          <p:nvPr>
            <p:ph type="dt" sz="half" idx="10"/>
          </p:nvPr>
        </p:nvSpPr>
        <p:spPr/>
        <p:txBody>
          <a:bodyPr/>
          <a:lstStyle/>
          <a:p>
            <a:fld id="{055A1EC5-AF6B-4578-9F33-4ED4B6673AC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188</a:t>
            </a:fld>
            <a:endParaRPr lang="en-US"/>
          </a:p>
        </p:txBody>
      </p:sp>
    </p:spTree>
    <p:extLst>
      <p:ext uri="{BB962C8B-B14F-4D97-AF65-F5344CB8AC3E}">
        <p14:creationId xmlns:p14="http://schemas.microsoft.com/office/powerpoint/2010/main" val="2674910731"/>
      </p:ext>
    </p:extLst>
  </p:cSld>
  <p:clrMapOvr>
    <a:masterClrMapping/>
  </p:clrMapOvr>
  <p:transition>
    <p:strips dir="rd"/>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Abdominal cavity</a:t>
            </a:r>
          </a:p>
          <a:p>
            <a:r>
              <a:rPr lang="en-US" dirty="0" smtClean="0"/>
              <a:t>Largest cavity in the body. It’s oval in shape</a:t>
            </a:r>
          </a:p>
          <a:p>
            <a:r>
              <a:rPr lang="en-US" dirty="0" smtClean="0"/>
              <a:t>Situated in the main part of the trunk and its boundaries are:</a:t>
            </a:r>
          </a:p>
          <a:p>
            <a:pPr lvl="1">
              <a:buFont typeface="Wingdings" pitchFamily="2" charset="2"/>
              <a:buChar char="v"/>
            </a:pPr>
            <a:r>
              <a:rPr lang="en-US" dirty="0" smtClean="0"/>
              <a:t>Superiorly — the diaphragm, which separates it from the thoracic cavity</a:t>
            </a:r>
          </a:p>
          <a:p>
            <a:pPr lvl="1">
              <a:buFont typeface="Wingdings" pitchFamily="2" charset="2"/>
              <a:buChar char="v"/>
            </a:pPr>
            <a:r>
              <a:rPr lang="en-US" dirty="0" smtClean="0"/>
              <a:t>Anteriorly — the muscles forming the anterior abdominal wall</a:t>
            </a:r>
          </a:p>
          <a:p>
            <a:pPr lvl="1">
              <a:buFont typeface="Wingdings" pitchFamily="2" charset="2"/>
              <a:buChar char="v"/>
            </a:pPr>
            <a:r>
              <a:rPr lang="en-US" dirty="0" smtClean="0"/>
              <a:t>Posteriorly —the lumbar vertebrae and muscles forming the posterior abdominal wall</a:t>
            </a:r>
          </a:p>
          <a:p>
            <a:pPr lvl="1">
              <a:buFont typeface="Wingdings" pitchFamily="2" charset="2"/>
              <a:buChar char="v"/>
            </a:pPr>
            <a:r>
              <a:rPr lang="en-US" dirty="0" smtClean="0"/>
              <a:t>Laterally — the lower ribs and parts of the muscles of the abdominal wall</a:t>
            </a:r>
          </a:p>
          <a:p>
            <a:pPr lvl="1">
              <a:buFont typeface="Wingdings" pitchFamily="2" charset="2"/>
              <a:buChar char="v"/>
            </a:pPr>
            <a:r>
              <a:rPr lang="en-US" dirty="0" smtClean="0"/>
              <a:t>Inferiorly — the pelvic cavity with which it is continuous.</a:t>
            </a:r>
          </a:p>
          <a:p>
            <a:r>
              <a:rPr lang="en-US" dirty="0" smtClean="0"/>
              <a:t>To facilitate the description of the positions of the organs and structures it contains, the abdominal cavity is divided into the nine.</a:t>
            </a:r>
            <a:endParaRPr lang="en-US" dirty="0"/>
          </a:p>
        </p:txBody>
      </p:sp>
      <p:sp>
        <p:nvSpPr>
          <p:cNvPr id="4" name="Date Placeholder 3"/>
          <p:cNvSpPr>
            <a:spLocks noGrp="1"/>
          </p:cNvSpPr>
          <p:nvPr>
            <p:ph type="dt" sz="half" idx="10"/>
          </p:nvPr>
        </p:nvSpPr>
        <p:spPr/>
        <p:txBody>
          <a:bodyPr/>
          <a:lstStyle/>
          <a:p>
            <a:fld id="{3F562F0D-3441-41F1-A2FD-22DA4EEE881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189</a:t>
            </a:fld>
            <a:endParaRPr lang="en-US"/>
          </a:p>
        </p:txBody>
      </p:sp>
    </p:spTree>
    <p:extLst>
      <p:ext uri="{BB962C8B-B14F-4D97-AF65-F5344CB8AC3E}">
        <p14:creationId xmlns:p14="http://schemas.microsoft.com/office/powerpoint/2010/main" val="2237753605"/>
      </p:ext>
    </p:extLst>
  </p:cSld>
  <p:clrMapOvr>
    <a:masterClrMapping/>
  </p:clrMapOvr>
  <p:transition>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t>CHEMISTRY OF LIFE</a:t>
            </a:r>
            <a:endParaRPr lang="en-US" b="1" dirty="0"/>
          </a:p>
        </p:txBody>
      </p:sp>
      <p:sp>
        <p:nvSpPr>
          <p:cNvPr id="2" name="Content Placeholder 1"/>
          <p:cNvSpPr>
            <a:spLocks noGrp="1"/>
          </p:cNvSpPr>
          <p:nvPr>
            <p:ph idx="1"/>
          </p:nvPr>
        </p:nvSpPr>
        <p:spPr/>
        <p:txBody>
          <a:bodyPr/>
          <a:lstStyle/>
          <a:p>
            <a:r>
              <a:rPr lang="en-GB" dirty="0" smtClean="0"/>
              <a:t>Definition </a:t>
            </a:r>
          </a:p>
          <a:p>
            <a:r>
              <a:rPr lang="en-GB" dirty="0" err="1" smtClean="0">
                <a:solidFill>
                  <a:srgbClr val="7030A0"/>
                </a:solidFill>
              </a:rPr>
              <a:t>Atoms;elements</a:t>
            </a:r>
            <a:r>
              <a:rPr lang="en-GB" dirty="0" smtClean="0">
                <a:solidFill>
                  <a:srgbClr val="7030A0"/>
                </a:solidFill>
              </a:rPr>
              <a:t>; molecules and compounds  </a:t>
            </a:r>
            <a:endParaRPr lang="en-GB" dirty="0">
              <a:solidFill>
                <a:srgbClr val="7030A0"/>
              </a:solidFill>
            </a:endParaRPr>
          </a:p>
          <a:p>
            <a:r>
              <a:rPr lang="en-GB" dirty="0" smtClean="0"/>
              <a:t>Identify the important electrolytes in the body and their functions </a:t>
            </a:r>
          </a:p>
          <a:p>
            <a:r>
              <a:rPr lang="en-GB" dirty="0" smtClean="0"/>
              <a:t>The body buffer system </a:t>
            </a:r>
          </a:p>
          <a:p>
            <a:r>
              <a:rPr lang="en-GB" dirty="0" smtClean="0">
                <a:solidFill>
                  <a:srgbClr val="7030A0"/>
                </a:solidFill>
              </a:rPr>
              <a:t>Important biological molecules: AA;PROTEINS;CARBIHYDRATES; LIPIDS; enzymes </a:t>
            </a:r>
          </a:p>
          <a:p>
            <a:r>
              <a:rPr lang="en-GB" dirty="0" smtClean="0">
                <a:solidFill>
                  <a:srgbClr val="7030A0"/>
                </a:solidFill>
              </a:rPr>
              <a:t>Movement of substances in and out of the cells</a:t>
            </a:r>
          </a:p>
          <a:p>
            <a:r>
              <a:rPr lang="en-GB" dirty="0" smtClean="0"/>
              <a:t>Fluid compartments </a:t>
            </a:r>
            <a:endParaRPr lang="en-GB" dirty="0"/>
          </a:p>
        </p:txBody>
      </p:sp>
    </p:spTree>
    <p:extLst>
      <p:ext uri="{BB962C8B-B14F-4D97-AF65-F5344CB8AC3E}">
        <p14:creationId xmlns:p14="http://schemas.microsoft.com/office/powerpoint/2010/main" val="1606540300"/>
      </p:ext>
    </p:extLst>
  </p:cSld>
  <p:clrMapOvr>
    <a:masterClrMapping/>
  </p:clrMapOvr>
  <p:transition>
    <p:blinds/>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Regions of abdominal cavity</a:t>
            </a:r>
            <a:endParaRPr lang="en-US" sz="2400" dirty="0"/>
          </a:p>
        </p:txBody>
      </p:sp>
      <p:pic>
        <p:nvPicPr>
          <p:cNvPr id="1026" name="Picture 2"/>
          <p:cNvPicPr>
            <a:picLocks noGrp="1" noChangeAspect="1" noChangeArrowheads="1"/>
          </p:cNvPicPr>
          <p:nvPr>
            <p:ph idx="1"/>
          </p:nvPr>
        </p:nvPicPr>
        <p:blipFill>
          <a:blip r:embed="rId2" cstate="print"/>
          <a:stretch>
            <a:fillRect/>
          </a:stretch>
        </p:blipFill>
        <p:spPr bwMode="auto">
          <a:xfrm>
            <a:off x="2201020" y="1825625"/>
            <a:ext cx="4741959"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C5D06057-5EF5-4EFC-AD91-BEE4178C1BC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190</a:t>
            </a:fld>
            <a:endParaRPr lang="en-US"/>
          </a:p>
        </p:txBody>
      </p:sp>
    </p:spTree>
    <p:extLst>
      <p:ext uri="{BB962C8B-B14F-4D97-AF65-F5344CB8AC3E}">
        <p14:creationId xmlns:p14="http://schemas.microsoft.com/office/powerpoint/2010/main" val="1153481229"/>
      </p:ext>
    </p:extLst>
  </p:cSld>
  <p:clrMapOvr>
    <a:masterClrMapping/>
  </p:clrMapOvr>
  <p:transition>
    <p:strips dir="rd"/>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Contents of abdominal cavity</a:t>
            </a:r>
          </a:p>
          <a:p>
            <a:r>
              <a:rPr lang="en-US" dirty="0" smtClean="0"/>
              <a:t>Organs and glands involved in the digestion and absorption of food. These are:</a:t>
            </a:r>
          </a:p>
          <a:p>
            <a:pPr lvl="1"/>
            <a:r>
              <a:rPr lang="en-US" dirty="0" smtClean="0"/>
              <a:t>the stomach, small intestine and most of the large intestine</a:t>
            </a:r>
          </a:p>
          <a:p>
            <a:pPr lvl="1"/>
            <a:r>
              <a:rPr lang="en-US" dirty="0" smtClean="0"/>
              <a:t>the liver, gall bladder, bile ducts and pancreas. </a:t>
            </a:r>
          </a:p>
          <a:p>
            <a:r>
              <a:rPr lang="en-US" dirty="0" smtClean="0"/>
              <a:t>Other structures include:</a:t>
            </a:r>
          </a:p>
          <a:p>
            <a:pPr>
              <a:buNone/>
            </a:pPr>
            <a:r>
              <a:rPr lang="en-US" dirty="0" smtClean="0"/>
              <a:t>	• the spleen</a:t>
            </a:r>
          </a:p>
          <a:p>
            <a:pPr>
              <a:buNone/>
            </a:pPr>
            <a:r>
              <a:rPr lang="en-US" dirty="0" smtClean="0"/>
              <a:t>	• 2 kidneys and the upper part of the ureters</a:t>
            </a:r>
          </a:p>
          <a:p>
            <a:pPr>
              <a:buNone/>
            </a:pPr>
            <a:r>
              <a:rPr lang="en-US" dirty="0" smtClean="0"/>
              <a:t>	• 2 adrenal (suprarenal) glands</a:t>
            </a:r>
          </a:p>
          <a:p>
            <a:pPr>
              <a:buNone/>
            </a:pPr>
            <a:r>
              <a:rPr lang="en-US" dirty="0" smtClean="0"/>
              <a:t>	• numerous blood vessels, lymph vessels, nerves</a:t>
            </a:r>
          </a:p>
          <a:p>
            <a:pPr>
              <a:buNone/>
            </a:pPr>
            <a:r>
              <a:rPr lang="en-US" dirty="0" smtClean="0"/>
              <a:t>	• lymph nodes.</a:t>
            </a:r>
          </a:p>
          <a:p>
            <a:pPr>
              <a:buNone/>
            </a:pPr>
            <a:endParaRPr lang="en-US" dirty="0"/>
          </a:p>
        </p:txBody>
      </p:sp>
      <p:sp>
        <p:nvSpPr>
          <p:cNvPr id="4" name="Date Placeholder 3"/>
          <p:cNvSpPr>
            <a:spLocks noGrp="1"/>
          </p:cNvSpPr>
          <p:nvPr>
            <p:ph type="dt" sz="half" idx="10"/>
          </p:nvPr>
        </p:nvSpPr>
        <p:spPr/>
        <p:txBody>
          <a:bodyPr/>
          <a:lstStyle/>
          <a:p>
            <a:fld id="{678347D0-6B81-4619-83AC-4FE7EE7CAF8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191</a:t>
            </a:fld>
            <a:endParaRPr lang="en-US"/>
          </a:p>
        </p:txBody>
      </p:sp>
    </p:spTree>
    <p:extLst>
      <p:ext uri="{BB962C8B-B14F-4D97-AF65-F5344CB8AC3E}">
        <p14:creationId xmlns:p14="http://schemas.microsoft.com/office/powerpoint/2010/main" val="2516642849"/>
      </p:ext>
    </p:extLst>
  </p:cSld>
  <p:clrMapOvr>
    <a:masterClrMapping/>
  </p:clrMapOvr>
  <p:transition>
    <p:strips dir="rd"/>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Organs occupying anterior part of abdominal cavity</a:t>
            </a:r>
            <a:endParaRPr lang="en-US" sz="2400" dirty="0"/>
          </a:p>
        </p:txBody>
      </p:sp>
      <p:pic>
        <p:nvPicPr>
          <p:cNvPr id="9218" name="Picture 2"/>
          <p:cNvPicPr>
            <a:picLocks noGrp="1" noChangeAspect="1" noChangeArrowheads="1"/>
          </p:cNvPicPr>
          <p:nvPr>
            <p:ph idx="1"/>
          </p:nvPr>
        </p:nvPicPr>
        <p:blipFill>
          <a:blip r:embed="rId2" cstate="print"/>
          <a:stretch>
            <a:fillRect/>
          </a:stretch>
        </p:blipFill>
        <p:spPr bwMode="auto">
          <a:xfrm>
            <a:off x="764579" y="1825625"/>
            <a:ext cx="7614841"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2F390E6C-2336-462C-AECC-315D1651B43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192</a:t>
            </a:fld>
            <a:endParaRPr lang="en-US"/>
          </a:p>
        </p:txBody>
      </p:sp>
    </p:spTree>
    <p:extLst>
      <p:ext uri="{BB962C8B-B14F-4D97-AF65-F5344CB8AC3E}">
        <p14:creationId xmlns:p14="http://schemas.microsoft.com/office/powerpoint/2010/main" val="2386099846"/>
      </p:ext>
    </p:extLst>
  </p:cSld>
  <p:clrMapOvr>
    <a:masterClrMapping/>
  </p:clrMapOvr>
  <p:transition>
    <p:strips dir="rd"/>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Organs occupying the posterior part of the abdominal cavity</a:t>
            </a:r>
            <a:endParaRPr lang="en-US" sz="2800" dirty="0"/>
          </a:p>
        </p:txBody>
      </p:sp>
      <p:pic>
        <p:nvPicPr>
          <p:cNvPr id="10242" name="Picture 2"/>
          <p:cNvPicPr>
            <a:picLocks noGrp="1" noChangeAspect="1" noChangeArrowheads="1"/>
          </p:cNvPicPr>
          <p:nvPr>
            <p:ph idx="1"/>
          </p:nvPr>
        </p:nvPicPr>
        <p:blipFill>
          <a:blip r:embed="rId2" cstate="print"/>
          <a:stretch>
            <a:fillRect/>
          </a:stretch>
        </p:blipFill>
        <p:spPr bwMode="auto">
          <a:xfrm>
            <a:off x="797635" y="1825625"/>
            <a:ext cx="7548730"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ED67A0D2-3C7B-4A57-9DD2-C2039841F5A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193</a:t>
            </a:fld>
            <a:endParaRPr lang="en-US"/>
          </a:p>
        </p:txBody>
      </p:sp>
    </p:spTree>
    <p:extLst>
      <p:ext uri="{BB962C8B-B14F-4D97-AF65-F5344CB8AC3E}">
        <p14:creationId xmlns:p14="http://schemas.microsoft.com/office/powerpoint/2010/main" val="786617884"/>
      </p:ext>
    </p:extLst>
  </p:cSld>
  <p:clrMapOvr>
    <a:masterClrMapping/>
  </p:clrMapOvr>
  <p:transition>
    <p:strips dir="rd"/>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d) Pelvic cavity</a:t>
            </a:r>
          </a:p>
          <a:p>
            <a:r>
              <a:rPr lang="en-US" dirty="0" smtClean="0"/>
              <a:t>Roughly funnel shaped and extends from the lower end of the abdominal cavity.</a:t>
            </a:r>
          </a:p>
          <a:p>
            <a:r>
              <a:rPr lang="en-US" dirty="0" smtClean="0"/>
              <a:t>Boundaries are:</a:t>
            </a:r>
          </a:p>
          <a:p>
            <a:pPr lvl="1">
              <a:buFont typeface="Wingdings" pitchFamily="2" charset="2"/>
              <a:buChar char="v"/>
            </a:pPr>
            <a:r>
              <a:rPr lang="en-US" sz="3200" dirty="0" smtClean="0"/>
              <a:t>Superiorly — continuous with the abdominal cavity</a:t>
            </a:r>
          </a:p>
          <a:p>
            <a:pPr lvl="1">
              <a:buFont typeface="Wingdings" pitchFamily="2" charset="2"/>
              <a:buChar char="v"/>
            </a:pPr>
            <a:r>
              <a:rPr lang="en-US" sz="3200" dirty="0" smtClean="0"/>
              <a:t>Anteriorly — the pubic bones</a:t>
            </a:r>
          </a:p>
          <a:p>
            <a:pPr lvl="1">
              <a:buFont typeface="Wingdings" pitchFamily="2" charset="2"/>
              <a:buChar char="v"/>
            </a:pPr>
            <a:r>
              <a:rPr lang="en-US" sz="3200" dirty="0" smtClean="0"/>
              <a:t>Posteriorly — the sacrum and coccyx</a:t>
            </a:r>
          </a:p>
          <a:p>
            <a:pPr lvl="1">
              <a:buFont typeface="Wingdings" pitchFamily="2" charset="2"/>
              <a:buChar char="v"/>
            </a:pPr>
            <a:r>
              <a:rPr lang="en-US" sz="3200" dirty="0" smtClean="0"/>
              <a:t>Laterally — the innominate bones</a:t>
            </a:r>
          </a:p>
          <a:p>
            <a:pPr lvl="1">
              <a:buFont typeface="Wingdings" pitchFamily="2" charset="2"/>
              <a:buChar char="v"/>
            </a:pPr>
            <a:r>
              <a:rPr lang="en-US" sz="3200" dirty="0" smtClean="0"/>
              <a:t>Inferiorly — the muscles of the pelvic floor.</a:t>
            </a:r>
          </a:p>
        </p:txBody>
      </p:sp>
      <p:sp>
        <p:nvSpPr>
          <p:cNvPr id="4" name="Date Placeholder 3"/>
          <p:cNvSpPr>
            <a:spLocks noGrp="1"/>
          </p:cNvSpPr>
          <p:nvPr>
            <p:ph type="dt" sz="half" idx="10"/>
          </p:nvPr>
        </p:nvSpPr>
        <p:spPr/>
        <p:txBody>
          <a:bodyPr/>
          <a:lstStyle/>
          <a:p>
            <a:fld id="{4B6EA3B2-055E-4A8D-ACED-CE7203E2E62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194</a:t>
            </a:fld>
            <a:endParaRPr lang="en-US"/>
          </a:p>
        </p:txBody>
      </p:sp>
    </p:spTree>
    <p:extLst>
      <p:ext uri="{BB962C8B-B14F-4D97-AF65-F5344CB8AC3E}">
        <p14:creationId xmlns:p14="http://schemas.microsoft.com/office/powerpoint/2010/main" val="1310514724"/>
      </p:ext>
    </p:extLst>
  </p:cSld>
  <p:clrMapOvr>
    <a:masterClrMapping/>
  </p:clrMapOvr>
  <p:transition>
    <p:strips dir="rd"/>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Contents of pelvic cavity</a:t>
            </a:r>
          </a:p>
          <a:p>
            <a:pPr marL="914400" lvl="1" indent="-514350">
              <a:buFont typeface="+mj-lt"/>
              <a:buAutoNum type="alphaLcParenR"/>
            </a:pPr>
            <a:r>
              <a:rPr lang="en-US" dirty="0" smtClean="0"/>
              <a:t>sigmoid colon, rectum and anus</a:t>
            </a:r>
          </a:p>
          <a:p>
            <a:pPr marL="914400" lvl="1" indent="-514350">
              <a:buFont typeface="+mj-lt"/>
              <a:buAutoNum type="alphaLcParenR"/>
            </a:pPr>
            <a:r>
              <a:rPr lang="en-US" dirty="0" smtClean="0"/>
              <a:t>some loops of the small intestine</a:t>
            </a:r>
          </a:p>
          <a:p>
            <a:pPr marL="914400" lvl="1" indent="-514350">
              <a:buFont typeface="+mj-lt"/>
              <a:buAutoNum type="alphaLcParenR"/>
            </a:pPr>
            <a:r>
              <a:rPr lang="en-US" dirty="0" smtClean="0"/>
              <a:t>urinary bladder, lower parts of the ureters and the urethra</a:t>
            </a:r>
          </a:p>
          <a:p>
            <a:pPr marL="914400" lvl="1" indent="-514350">
              <a:buFont typeface="+mj-lt"/>
              <a:buAutoNum type="alphaLcParenR"/>
            </a:pPr>
            <a:r>
              <a:rPr lang="en-US" dirty="0" smtClean="0"/>
              <a:t>in the female, the organs of the reproductive system: the uterus, uterine tubes, ovaries and vagina.</a:t>
            </a:r>
          </a:p>
          <a:p>
            <a:pPr marL="914400" lvl="1" indent="-514350">
              <a:buFont typeface="+mj-lt"/>
              <a:buAutoNum type="alphaLcParenR"/>
            </a:pPr>
            <a:r>
              <a:rPr lang="en-US" dirty="0" smtClean="0">
                <a:solidFill>
                  <a:srgbClr val="FF0000"/>
                </a:solidFill>
              </a:rPr>
              <a:t>in the male, some of the organs of the reproductive system: the prostate gland, seminal vesicles, spermatic cords, deferent ducts (vas deferens), ejaculatory ducts and the urethra (common to the reproductive and urinary systems)</a:t>
            </a:r>
            <a:endParaRPr lang="en-US" dirty="0">
              <a:solidFill>
                <a:srgbClr val="FF0000"/>
              </a:solidFill>
            </a:endParaRPr>
          </a:p>
        </p:txBody>
      </p:sp>
      <p:sp>
        <p:nvSpPr>
          <p:cNvPr id="4" name="Date Placeholder 3"/>
          <p:cNvSpPr>
            <a:spLocks noGrp="1"/>
          </p:cNvSpPr>
          <p:nvPr>
            <p:ph type="dt" sz="half" idx="10"/>
          </p:nvPr>
        </p:nvSpPr>
        <p:spPr/>
        <p:txBody>
          <a:bodyPr/>
          <a:lstStyle/>
          <a:p>
            <a:fld id="{38819969-D53F-42D5-8130-B92B7C0F5E5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195</a:t>
            </a:fld>
            <a:endParaRPr lang="en-US"/>
          </a:p>
        </p:txBody>
      </p:sp>
    </p:spTree>
    <p:extLst>
      <p:ext uri="{BB962C8B-B14F-4D97-AF65-F5344CB8AC3E}">
        <p14:creationId xmlns:p14="http://schemas.microsoft.com/office/powerpoint/2010/main" val="2128546165"/>
      </p:ext>
    </p:extLst>
  </p:cSld>
  <p:clrMapOvr>
    <a:masterClrMapping/>
  </p:clrMapOvr>
  <p:transition>
    <p:strips dir="rd"/>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Male reproductive organs</a:t>
            </a:r>
            <a:endParaRPr lang="en-US" sz="2400" dirty="0"/>
          </a:p>
        </p:txBody>
      </p:sp>
      <p:pic>
        <p:nvPicPr>
          <p:cNvPr id="3074" name="Picture 2"/>
          <p:cNvPicPr>
            <a:picLocks noGrp="1" noChangeAspect="1" noChangeArrowheads="1"/>
          </p:cNvPicPr>
          <p:nvPr>
            <p:ph idx="1"/>
          </p:nvPr>
        </p:nvPicPr>
        <p:blipFill>
          <a:blip r:embed="rId2" cstate="print"/>
          <a:stretch>
            <a:fillRect/>
          </a:stretch>
        </p:blipFill>
        <p:spPr bwMode="auto">
          <a:xfrm>
            <a:off x="952500" y="2005806"/>
            <a:ext cx="7239000" cy="39909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934E0C35-7275-4EE9-A86F-FB039753FFF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196</a:t>
            </a:fld>
            <a:endParaRPr lang="en-US"/>
          </a:p>
        </p:txBody>
      </p:sp>
    </p:spTree>
    <p:extLst>
      <p:ext uri="{BB962C8B-B14F-4D97-AF65-F5344CB8AC3E}">
        <p14:creationId xmlns:p14="http://schemas.microsoft.com/office/powerpoint/2010/main" val="2677311305"/>
      </p:ext>
    </p:extLst>
  </p:cSld>
  <p:clrMapOvr>
    <a:masterClrMapping/>
  </p:clrMapOvr>
  <p:transition>
    <p:strips dir="rd"/>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Female reproductive organs</a:t>
            </a:r>
            <a:endParaRPr lang="en-US" sz="2400" dirty="0"/>
          </a:p>
        </p:txBody>
      </p:sp>
      <p:pic>
        <p:nvPicPr>
          <p:cNvPr id="2050" name="Picture 2"/>
          <p:cNvPicPr>
            <a:picLocks noGrp="1" noChangeAspect="1" noChangeArrowheads="1"/>
          </p:cNvPicPr>
          <p:nvPr>
            <p:ph idx="1"/>
          </p:nvPr>
        </p:nvPicPr>
        <p:blipFill>
          <a:blip r:embed="rId3" cstate="print"/>
          <a:stretch>
            <a:fillRect/>
          </a:stretch>
        </p:blipFill>
        <p:spPr bwMode="auto">
          <a:xfrm>
            <a:off x="1000125" y="1981994"/>
            <a:ext cx="7143750" cy="40386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FA656787-5BBC-4643-A70A-04353DD5787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197</a:t>
            </a:fld>
            <a:endParaRPr lang="en-US"/>
          </a:p>
        </p:txBody>
      </p:sp>
    </p:spTree>
    <p:extLst>
      <p:ext uri="{BB962C8B-B14F-4D97-AF65-F5344CB8AC3E}">
        <p14:creationId xmlns:p14="http://schemas.microsoft.com/office/powerpoint/2010/main" val="3827863959"/>
      </p:ext>
    </p:extLst>
  </p:cSld>
  <p:clrMapOvr>
    <a:masterClrMapping/>
  </p:clrMapOvr>
  <p:transition>
    <p:strips dir="rd"/>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sz="6600" b="1" dirty="0" smtClean="0"/>
              <a:t>THE BLOOD</a:t>
            </a:r>
            <a:endParaRPr lang="en-US" sz="6600" b="1" dirty="0"/>
          </a:p>
        </p:txBody>
      </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144429462"/>
      </p:ext>
    </p:extLst>
  </p:cSld>
  <p:clrMapOvr>
    <a:masterClrMapping/>
  </p:clrMapOvr>
  <p:transition>
    <p:pull dir="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Blood is a connective tissue. </a:t>
            </a:r>
          </a:p>
          <a:p>
            <a:r>
              <a:rPr lang="en-US" dirty="0" smtClean="0"/>
              <a:t>Provides means of communication between the cells of different parts of the body and the external environment.</a:t>
            </a:r>
          </a:p>
          <a:p>
            <a:r>
              <a:rPr lang="en-US" dirty="0" smtClean="0"/>
              <a:t>Carries:</a:t>
            </a:r>
          </a:p>
          <a:p>
            <a:pPr marL="971550" lvl="1" indent="-514350">
              <a:buFont typeface="+mj-lt"/>
              <a:buAutoNum type="alphaLcParenR"/>
            </a:pPr>
            <a:r>
              <a:rPr lang="en-US" dirty="0" smtClean="0"/>
              <a:t>oxygen from the lungs to the tissues and carbon dioxide from the tissues to the lungs for excretion</a:t>
            </a:r>
          </a:p>
          <a:p>
            <a:pPr marL="971550" lvl="1" indent="-514350">
              <a:buFont typeface="+mj-lt"/>
              <a:buAutoNum type="alphaLcParenR"/>
            </a:pPr>
            <a:r>
              <a:rPr lang="en-US" dirty="0" smtClean="0"/>
              <a:t>nutrients from the alimentary tract to the tissues and cell wastes to the excretory organs, principally the kidneys</a:t>
            </a:r>
          </a:p>
          <a:p>
            <a:pPr marL="971550" lvl="1" indent="-514350">
              <a:buFont typeface="+mj-lt"/>
              <a:buAutoNum type="alphaLcParenR"/>
            </a:pPr>
            <a:r>
              <a:rPr lang="en-US" dirty="0" smtClean="0"/>
              <a:t>hormones secreted by endocrine glands to their target glands and tissues</a:t>
            </a:r>
          </a:p>
          <a:p>
            <a:pPr marL="971550" lvl="1" indent="-514350">
              <a:buFont typeface="+mj-lt"/>
              <a:buAutoNum type="alphaLcParenR"/>
            </a:pPr>
            <a:r>
              <a:rPr lang="en-US" dirty="0" smtClean="0"/>
              <a:t>heat produced in active tissues to other less active tissues</a:t>
            </a:r>
          </a:p>
          <a:p>
            <a:pPr marL="971550" lvl="1" indent="-514350">
              <a:buFont typeface="+mj-lt"/>
              <a:buAutoNum type="alphaLcParenR"/>
            </a:pPr>
            <a:r>
              <a:rPr lang="en-US" dirty="0" smtClean="0"/>
              <a:t>protective substances, e.g. antibodies, to areas of infection</a:t>
            </a:r>
          </a:p>
          <a:p>
            <a:pPr marL="971550" lvl="1" indent="-514350">
              <a:buFont typeface="+mj-lt"/>
              <a:buAutoNum type="alphaLcParenR"/>
            </a:pPr>
            <a:r>
              <a:rPr lang="en-US" dirty="0" smtClean="0"/>
              <a:t>clotting factors that coagulate blood, </a:t>
            </a:r>
            <a:r>
              <a:rPr lang="en-US" dirty="0" err="1" smtClean="0"/>
              <a:t>minimising</a:t>
            </a:r>
            <a:r>
              <a:rPr lang="en-US" dirty="0" smtClean="0"/>
              <a:t> its loss from ruptured blood vessels.</a:t>
            </a:r>
            <a:endParaRPr lang="en-US" dirty="0"/>
          </a:p>
        </p:txBody>
      </p:sp>
      <p:sp>
        <p:nvSpPr>
          <p:cNvPr id="4" name="Date Placeholder 3"/>
          <p:cNvSpPr>
            <a:spLocks noGrp="1"/>
          </p:cNvSpPr>
          <p:nvPr>
            <p:ph type="dt" sz="half" idx="10"/>
          </p:nvPr>
        </p:nvSpPr>
        <p:spPr/>
        <p:txBody>
          <a:bodyPr/>
          <a:lstStyle/>
          <a:p>
            <a:fld id="{003D759B-8884-4C62-BFA8-D3ED1C6E1FF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199</a:t>
            </a:fld>
            <a:endParaRPr lang="en-US"/>
          </a:p>
        </p:txBody>
      </p:sp>
    </p:spTree>
    <p:extLst>
      <p:ext uri="{BB962C8B-B14F-4D97-AF65-F5344CB8AC3E}">
        <p14:creationId xmlns:p14="http://schemas.microsoft.com/office/powerpoint/2010/main" val="1451254025"/>
      </p:ext>
    </p:extLst>
  </p:cSld>
  <p:clrMapOvr>
    <a:masterClrMapping/>
  </p:clrMapOvr>
  <p:transition>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4142" y="1825625"/>
            <a:ext cx="3655715" cy="4351338"/>
          </a:xfrm>
        </p:spPr>
      </p:pic>
    </p:spTree>
    <p:extLst>
      <p:ext uri="{BB962C8B-B14F-4D97-AF65-F5344CB8AC3E}">
        <p14:creationId xmlns:p14="http://schemas.microsoft.com/office/powerpoint/2010/main" val="3041708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pPr algn="l"/>
            <a:r>
              <a:rPr lang="en-US" b="1" u="sng" dirty="0" smtClean="0"/>
              <a:t>ATOMS, MOLECULES AND COMPOUNDS</a:t>
            </a:r>
            <a:endParaRPr lang="en-US" u="sng" dirty="0"/>
          </a:p>
        </p:txBody>
      </p:sp>
      <p:sp>
        <p:nvSpPr>
          <p:cNvPr id="3" name="Content Placeholder 2"/>
          <p:cNvSpPr>
            <a:spLocks noGrp="1"/>
          </p:cNvSpPr>
          <p:nvPr>
            <p:ph idx="1"/>
          </p:nvPr>
        </p:nvSpPr>
        <p:spPr/>
        <p:txBody>
          <a:bodyPr>
            <a:normAutofit/>
          </a:bodyPr>
          <a:lstStyle/>
          <a:p>
            <a:pPr marL="0" indent="0">
              <a:buNone/>
            </a:pPr>
            <a:r>
              <a:rPr lang="en-US" b="1" dirty="0" smtClean="0"/>
              <a:t>Refers to elements in living cells </a:t>
            </a:r>
          </a:p>
          <a:p>
            <a:r>
              <a:rPr lang="en-US" b="1" dirty="0" smtClean="0"/>
              <a:t>Atom</a:t>
            </a:r>
            <a:r>
              <a:rPr lang="en-US" dirty="0" smtClean="0"/>
              <a:t>: the smallest particle of an element which can exist as a stable entity. </a:t>
            </a:r>
          </a:p>
          <a:p>
            <a:r>
              <a:rPr lang="en-US" b="1" dirty="0" smtClean="0"/>
              <a:t>Element:</a:t>
            </a:r>
            <a:r>
              <a:rPr lang="en-US" i="1" dirty="0" smtClean="0"/>
              <a:t> </a:t>
            </a:r>
            <a:r>
              <a:rPr lang="en-US" dirty="0" smtClean="0"/>
              <a:t>a chemical substance whose atoms are all of the same type; e.g. iron contains only iron atoms. There are 92 naturally occurring elements</a:t>
            </a:r>
          </a:p>
          <a:p>
            <a:r>
              <a:rPr lang="en-US" b="1" dirty="0" smtClean="0"/>
              <a:t>Compounds:</a:t>
            </a:r>
            <a:r>
              <a:rPr lang="en-US" i="1" dirty="0" smtClean="0"/>
              <a:t> </a:t>
            </a:r>
            <a:r>
              <a:rPr lang="en-US" dirty="0" smtClean="0"/>
              <a:t>contain more than one type</a:t>
            </a:r>
            <a:r>
              <a:rPr lang="en-US" i="1" dirty="0" smtClean="0"/>
              <a:t> </a:t>
            </a:r>
            <a:r>
              <a:rPr lang="en-US" dirty="0" smtClean="0"/>
              <a:t>of atom; e.g, water is a compound containing both hydrogen and oxygen atoms.</a:t>
            </a:r>
          </a:p>
          <a:p>
            <a:r>
              <a:rPr lang="en-US" dirty="0" smtClean="0"/>
              <a:t>Body structures are made up of combinations of four elements: </a:t>
            </a:r>
            <a:r>
              <a:rPr lang="en-US" b="1" dirty="0" smtClean="0"/>
              <a:t>carbon, hydrogen, oxygen and nitrogen.</a:t>
            </a:r>
          </a:p>
          <a:p>
            <a:r>
              <a:rPr lang="en-US" dirty="0" smtClean="0"/>
              <a:t>Small amounts of others are present, collectively described as </a:t>
            </a:r>
            <a:r>
              <a:rPr lang="en-US" b="1" dirty="0" smtClean="0"/>
              <a:t>mineral salts</a:t>
            </a:r>
            <a:endParaRPr lang="en-US" b="1" dirty="0"/>
          </a:p>
        </p:txBody>
      </p:sp>
      <p:sp>
        <p:nvSpPr>
          <p:cNvPr id="4" name="Date Placeholder 3"/>
          <p:cNvSpPr>
            <a:spLocks noGrp="1"/>
          </p:cNvSpPr>
          <p:nvPr>
            <p:ph type="dt" sz="half" idx="10"/>
          </p:nvPr>
        </p:nvSpPr>
        <p:spPr/>
        <p:txBody>
          <a:bodyPr/>
          <a:lstStyle/>
          <a:p>
            <a:fld id="{AA7D4CAF-C9D1-4B3C-A6D2-7CAE5DA0E45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a:t>
            </a:fld>
            <a:endParaRPr lang="en-US"/>
          </a:p>
        </p:txBody>
      </p:sp>
    </p:spTree>
    <p:extLst>
      <p:ext uri="{BB962C8B-B14F-4D97-AF65-F5344CB8AC3E}">
        <p14:creationId xmlns:p14="http://schemas.microsoft.com/office/powerpoint/2010/main" val="1715096913"/>
      </p:ext>
    </p:extLst>
  </p:cSld>
  <p:clrMapOvr>
    <a:masterClrMapping/>
  </p:clrMapOvr>
  <p:transition>
    <p:blinds/>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Blood makes up about 7% of body weight (about 5.6 litres in a 70 kg man).</a:t>
            </a:r>
          </a:p>
          <a:p>
            <a:r>
              <a:rPr lang="en-US" dirty="0" smtClean="0"/>
              <a:t>Proportion is less in women &amp; greater in children, gradually decreasing until the adult level is reached.</a:t>
            </a:r>
          </a:p>
          <a:p>
            <a:r>
              <a:rPr lang="en-US" dirty="0" smtClean="0"/>
              <a:t>Blood in the blood vessels is in continual flow to maintain a fairly constant environment for the body cells.</a:t>
            </a:r>
          </a:p>
          <a:p>
            <a:r>
              <a:rPr lang="en-US" dirty="0" smtClean="0"/>
              <a:t>Blood volume and the concentration of its many constituents are kept within narrow limits by homeostatic mechanisms.</a:t>
            </a:r>
            <a:endParaRPr lang="en-US" dirty="0"/>
          </a:p>
        </p:txBody>
      </p:sp>
      <p:sp>
        <p:nvSpPr>
          <p:cNvPr id="4" name="Date Placeholder 3"/>
          <p:cNvSpPr>
            <a:spLocks noGrp="1"/>
          </p:cNvSpPr>
          <p:nvPr>
            <p:ph type="dt" sz="half" idx="10"/>
          </p:nvPr>
        </p:nvSpPr>
        <p:spPr/>
        <p:txBody>
          <a:bodyPr/>
          <a:lstStyle/>
          <a:p>
            <a:fld id="{38A2BAE7-F10A-4E46-B5C2-2ECC3DF212E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200</a:t>
            </a:fld>
            <a:endParaRPr lang="en-US"/>
          </a:p>
        </p:txBody>
      </p:sp>
    </p:spTree>
    <p:extLst>
      <p:ext uri="{BB962C8B-B14F-4D97-AF65-F5344CB8AC3E}">
        <p14:creationId xmlns:p14="http://schemas.microsoft.com/office/powerpoint/2010/main" val="4024225510"/>
      </p:ext>
    </p:extLst>
  </p:cSld>
  <p:clrMapOvr>
    <a:masterClrMapping/>
  </p:clrMapOvr>
  <p:transition>
    <p:pull dir="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b="1" dirty="0" smtClean="0"/>
              <a:t>COMPOSITION OF BLOOD</a:t>
            </a:r>
            <a:endParaRPr lang="en-US" b="1" dirty="0"/>
          </a:p>
        </p:txBody>
      </p:sp>
      <p:sp>
        <p:nvSpPr>
          <p:cNvPr id="3" name="Content Placeholder 2"/>
          <p:cNvSpPr>
            <a:spLocks noGrp="1"/>
          </p:cNvSpPr>
          <p:nvPr>
            <p:ph idx="1"/>
          </p:nvPr>
        </p:nvSpPr>
        <p:spPr/>
        <p:txBody>
          <a:bodyPr/>
          <a:lstStyle/>
          <a:p>
            <a:r>
              <a:rPr lang="en-US" dirty="0" smtClean="0"/>
              <a:t>Composed of a straw-</a:t>
            </a:r>
            <a:r>
              <a:rPr lang="en-US" dirty="0" err="1" smtClean="0"/>
              <a:t>coloured</a:t>
            </a:r>
            <a:r>
              <a:rPr lang="en-US" dirty="0" smtClean="0"/>
              <a:t> transparent fluid, </a:t>
            </a:r>
            <a:r>
              <a:rPr lang="en-US" b="1" dirty="0" smtClean="0"/>
              <a:t>plasma</a:t>
            </a:r>
            <a:r>
              <a:rPr lang="en-US" dirty="0" smtClean="0"/>
              <a:t>, in which different types of </a:t>
            </a:r>
            <a:r>
              <a:rPr lang="en-US" b="1" dirty="0" smtClean="0"/>
              <a:t>cells</a:t>
            </a:r>
            <a:r>
              <a:rPr lang="en-US" dirty="0" smtClean="0"/>
              <a:t> are suspended.</a:t>
            </a:r>
          </a:p>
          <a:p>
            <a:r>
              <a:rPr lang="en-US" dirty="0" smtClean="0"/>
              <a:t>Composition</a:t>
            </a:r>
          </a:p>
          <a:p>
            <a:pPr lvl="1"/>
            <a:r>
              <a:rPr lang="en-US" dirty="0" smtClean="0"/>
              <a:t>Plasma constitutes about 55% </a:t>
            </a:r>
          </a:p>
          <a:p>
            <a:pPr lvl="1"/>
            <a:r>
              <a:rPr lang="en-US" dirty="0" smtClean="0"/>
              <a:t>Cells about 45% of blood volume</a:t>
            </a:r>
            <a:endParaRPr lang="en-US" dirty="0"/>
          </a:p>
        </p:txBody>
      </p:sp>
      <p:sp>
        <p:nvSpPr>
          <p:cNvPr id="4" name="Date Placeholder 3"/>
          <p:cNvSpPr>
            <a:spLocks noGrp="1"/>
          </p:cNvSpPr>
          <p:nvPr>
            <p:ph type="dt" sz="half" idx="10"/>
          </p:nvPr>
        </p:nvSpPr>
        <p:spPr/>
        <p:txBody>
          <a:bodyPr/>
          <a:lstStyle/>
          <a:p>
            <a:fld id="{6D44C0BE-7BC3-4D33-B430-49F7419A717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201</a:t>
            </a:fld>
            <a:endParaRPr lang="en-US"/>
          </a:p>
        </p:txBody>
      </p:sp>
    </p:spTree>
    <p:extLst>
      <p:ext uri="{BB962C8B-B14F-4D97-AF65-F5344CB8AC3E}">
        <p14:creationId xmlns:p14="http://schemas.microsoft.com/office/powerpoint/2010/main" val="1878655443"/>
      </p:ext>
    </p:extLst>
  </p:cSld>
  <p:clrMapOvr>
    <a:masterClrMapping/>
  </p:clrMapOvr>
  <p:transition>
    <p:pull dir="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a:bodyPr>
          <a:lstStyle/>
          <a:p>
            <a:r>
              <a:rPr lang="en-US" b="1" dirty="0" smtClean="0"/>
              <a:t>PLASMA</a:t>
            </a:r>
            <a:endParaRPr lang="en-US" b="1" dirty="0"/>
          </a:p>
        </p:txBody>
      </p:sp>
      <p:sp>
        <p:nvSpPr>
          <p:cNvPr id="3" name="Content Placeholder 2"/>
          <p:cNvSpPr>
            <a:spLocks noGrp="1"/>
          </p:cNvSpPr>
          <p:nvPr>
            <p:ph idx="1"/>
          </p:nvPr>
        </p:nvSpPr>
        <p:spPr/>
        <p:txBody>
          <a:bodyPr>
            <a:normAutofit/>
          </a:bodyPr>
          <a:lstStyle/>
          <a:p>
            <a:r>
              <a:rPr lang="en-US" dirty="0" smtClean="0"/>
              <a:t>Constituents are water (90 to 92%) and dissolved substances, including:</a:t>
            </a:r>
          </a:p>
          <a:p>
            <a:pPr lvl="1">
              <a:buBlip>
                <a:blip r:embed="rId2"/>
              </a:buBlip>
            </a:pPr>
            <a:r>
              <a:rPr lang="en-US" dirty="0" smtClean="0"/>
              <a:t>plasma proteins: albumins, globulins (including antibodies), fibrinogen, clotting factors</a:t>
            </a:r>
          </a:p>
          <a:p>
            <a:pPr lvl="1">
              <a:buBlip>
                <a:blip r:embed="rId2"/>
              </a:buBlip>
            </a:pPr>
            <a:r>
              <a:rPr lang="en-US" dirty="0" smtClean="0"/>
              <a:t>inorganic salts (mineral salts): sodium chloride, sodium bicarbonate, potassium, magnesium, phosphate, iron, calcium, copper, iodine, cobalt</a:t>
            </a:r>
          </a:p>
          <a:p>
            <a:pPr lvl="1">
              <a:buBlip>
                <a:blip r:embed="rId2"/>
              </a:buBlip>
            </a:pPr>
            <a:r>
              <a:rPr lang="en-US" dirty="0" smtClean="0"/>
              <a:t>nutrients, principally from digested foods, e.g. monosaccharides (mainly glucose), amino acids, fatty acids, glycerol and vitamins</a:t>
            </a:r>
          </a:p>
          <a:p>
            <a:pPr lvl="1">
              <a:buBlip>
                <a:blip r:embed="rId2"/>
              </a:buBlip>
            </a:pPr>
            <a:r>
              <a:rPr lang="en-US" dirty="0" smtClean="0"/>
              <a:t>organic waste materials, e.g. urea, uric acid, creatinine</a:t>
            </a:r>
          </a:p>
          <a:p>
            <a:pPr lvl="1">
              <a:buBlip>
                <a:blip r:embed="rId2"/>
              </a:buBlip>
            </a:pPr>
            <a:r>
              <a:rPr lang="en-US" dirty="0" smtClean="0"/>
              <a:t>hormones</a:t>
            </a:r>
          </a:p>
          <a:p>
            <a:pPr lvl="1">
              <a:buBlip>
                <a:blip r:embed="rId2"/>
              </a:buBlip>
            </a:pPr>
            <a:r>
              <a:rPr lang="en-US" dirty="0" smtClean="0"/>
              <a:t>enzymes, e.g. certain clotting factors</a:t>
            </a:r>
          </a:p>
          <a:p>
            <a:pPr lvl="1">
              <a:buBlip>
                <a:blip r:embed="rId2"/>
              </a:buBlip>
            </a:pPr>
            <a:r>
              <a:rPr lang="en-US" dirty="0" smtClean="0"/>
              <a:t>gases, e.g. oxygen, carbon dioxide, nitrogen.</a:t>
            </a:r>
            <a:endParaRPr lang="en-US" dirty="0"/>
          </a:p>
        </p:txBody>
      </p:sp>
      <p:sp>
        <p:nvSpPr>
          <p:cNvPr id="4" name="Date Placeholder 3"/>
          <p:cNvSpPr>
            <a:spLocks noGrp="1"/>
          </p:cNvSpPr>
          <p:nvPr>
            <p:ph type="dt" sz="half" idx="10"/>
          </p:nvPr>
        </p:nvSpPr>
        <p:spPr/>
        <p:txBody>
          <a:bodyPr/>
          <a:lstStyle/>
          <a:p>
            <a:fld id="{6D7EDE36-DCAD-48C5-88F7-0F0335082D7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202</a:t>
            </a:fld>
            <a:endParaRPr lang="en-US"/>
          </a:p>
        </p:txBody>
      </p:sp>
    </p:spTree>
    <p:extLst>
      <p:ext uri="{BB962C8B-B14F-4D97-AF65-F5344CB8AC3E}">
        <p14:creationId xmlns:p14="http://schemas.microsoft.com/office/powerpoint/2010/main" val="361757416"/>
      </p:ext>
    </p:extLst>
  </p:cSld>
  <p:clrMapOvr>
    <a:masterClrMapping/>
  </p:clrMapOvr>
  <p:transition>
    <p:pull dir="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Plasma proteins</a:t>
            </a:r>
          </a:p>
          <a:p>
            <a:r>
              <a:rPr lang="en-US" dirty="0" smtClean="0"/>
              <a:t>Make up about 7% of plasma</a:t>
            </a:r>
          </a:p>
          <a:p>
            <a:r>
              <a:rPr lang="en-US" dirty="0" smtClean="0"/>
              <a:t>Normally retained within the blood, because they are too big to escape through the capillary pores into the tissues.</a:t>
            </a:r>
          </a:p>
          <a:p>
            <a:r>
              <a:rPr lang="en-US" dirty="0" smtClean="0"/>
              <a:t>Largely responsible for creating the osmotic pressure of blood (normally 25 mmHg or 3.3 kPa*), which keeps plasma fluid within the circulation. </a:t>
            </a:r>
          </a:p>
          <a:p>
            <a:r>
              <a:rPr lang="en-US" dirty="0" smtClean="0"/>
              <a:t>If plasma protein levels fall, because of either reduced production or loss from the blood vessels, osmotic pressure is also reduced, and fluid moves into the tissues (oedema) and body cavities.</a:t>
            </a:r>
            <a:endParaRPr lang="en-US" dirty="0"/>
          </a:p>
        </p:txBody>
      </p:sp>
      <p:sp>
        <p:nvSpPr>
          <p:cNvPr id="4" name="Date Placeholder 3"/>
          <p:cNvSpPr>
            <a:spLocks noGrp="1"/>
          </p:cNvSpPr>
          <p:nvPr>
            <p:ph type="dt" sz="half" idx="10"/>
          </p:nvPr>
        </p:nvSpPr>
        <p:spPr/>
        <p:txBody>
          <a:bodyPr/>
          <a:lstStyle/>
          <a:p>
            <a:fld id="{06D3F8D7-9D46-4256-9DCB-9DD62EB7971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203</a:t>
            </a:fld>
            <a:endParaRPr lang="en-US"/>
          </a:p>
        </p:txBody>
      </p:sp>
    </p:spTree>
    <p:extLst>
      <p:ext uri="{BB962C8B-B14F-4D97-AF65-F5344CB8AC3E}">
        <p14:creationId xmlns:p14="http://schemas.microsoft.com/office/powerpoint/2010/main" val="199601221"/>
      </p:ext>
    </p:extLst>
  </p:cSld>
  <p:clrMapOvr>
    <a:masterClrMapping/>
  </p:clrMapOvr>
  <p:transition>
    <p:pull dir="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marL="514350" indent="-514350">
              <a:buAutoNum type="alphaLcParenR"/>
            </a:pPr>
            <a:r>
              <a:rPr lang="en-US" b="1" dirty="0" smtClean="0"/>
              <a:t>Albumins: </a:t>
            </a:r>
            <a:r>
              <a:rPr lang="en-US" dirty="0" smtClean="0"/>
              <a:t>Formed in the liver. Most abundant plasma proteins </a:t>
            </a:r>
          </a:p>
          <a:p>
            <a:pPr marL="514350" indent="-514350">
              <a:buNone/>
            </a:pPr>
            <a:r>
              <a:rPr lang="en-US" b="1" dirty="0" smtClean="0"/>
              <a:t>	</a:t>
            </a:r>
            <a:r>
              <a:rPr lang="en-US" b="1" u="sng" dirty="0" smtClean="0"/>
              <a:t>Functions</a:t>
            </a:r>
          </a:p>
          <a:p>
            <a:pPr marL="914400" lvl="1" indent="-514350"/>
            <a:r>
              <a:rPr lang="en-US" dirty="0" smtClean="0"/>
              <a:t>Main: maintain a normal plasma osmotic pressure. </a:t>
            </a:r>
          </a:p>
          <a:p>
            <a:pPr marL="914400" lvl="1" indent="-514350"/>
            <a:r>
              <a:rPr lang="en-US" dirty="0" smtClean="0"/>
              <a:t>Act as carrier molecules for lipids and steroid hormones.</a:t>
            </a:r>
          </a:p>
          <a:p>
            <a:pPr>
              <a:buNone/>
            </a:pPr>
            <a:r>
              <a:rPr lang="en-US" b="1" dirty="0" smtClean="0"/>
              <a:t>b) Globulins: </a:t>
            </a:r>
            <a:r>
              <a:rPr lang="en-US" dirty="0" smtClean="0"/>
              <a:t>Most are formed in the liver and the remainder in lymphoid tissue. </a:t>
            </a:r>
          </a:p>
          <a:p>
            <a:pPr>
              <a:buNone/>
            </a:pPr>
            <a:r>
              <a:rPr lang="en-US" b="1" dirty="0" smtClean="0"/>
              <a:t>	</a:t>
            </a:r>
            <a:r>
              <a:rPr lang="en-US" b="1" u="sng" dirty="0" smtClean="0"/>
              <a:t>Main functions:</a:t>
            </a:r>
          </a:p>
          <a:p>
            <a:pPr>
              <a:buFont typeface="Wingdings" pitchFamily="2" charset="2"/>
              <a:buChar char="ü"/>
            </a:pPr>
            <a:r>
              <a:rPr lang="en-US" dirty="0" smtClean="0"/>
              <a:t>Antibodies (immunoglobulins), which are complex proteins produced by lymphocytes that play an important part in immunity. They bind to, and </a:t>
            </a:r>
            <a:r>
              <a:rPr lang="en-US" dirty="0" err="1" smtClean="0"/>
              <a:t>neutralise</a:t>
            </a:r>
            <a:r>
              <a:rPr lang="en-US" dirty="0" smtClean="0"/>
              <a:t>, foreign materials (antigens) such as micro-organisms .</a:t>
            </a:r>
          </a:p>
          <a:p>
            <a:pPr>
              <a:buFont typeface="Wingdings" pitchFamily="2" charset="2"/>
              <a:buChar char="ü"/>
            </a:pPr>
            <a:r>
              <a:rPr lang="en-US" dirty="0" smtClean="0"/>
              <a:t>transportation of some hormones and mineral salts; e.g. </a:t>
            </a:r>
            <a:r>
              <a:rPr lang="en-US" b="1" dirty="0" err="1" smtClean="0"/>
              <a:t>thyroglobulin</a:t>
            </a:r>
            <a:r>
              <a:rPr lang="en-US" dirty="0" smtClean="0"/>
              <a:t> carries the hormone </a:t>
            </a:r>
            <a:r>
              <a:rPr lang="en-US" b="1" dirty="0" smtClean="0"/>
              <a:t>thyroxine</a:t>
            </a:r>
            <a:r>
              <a:rPr lang="en-US" dirty="0" smtClean="0"/>
              <a:t> and </a:t>
            </a:r>
            <a:r>
              <a:rPr lang="en-US" b="1" dirty="0" err="1" smtClean="0"/>
              <a:t>transferrin</a:t>
            </a:r>
            <a:r>
              <a:rPr lang="en-US" dirty="0" smtClean="0"/>
              <a:t> carries the </a:t>
            </a:r>
            <a:r>
              <a:rPr lang="en-US" b="1" dirty="0" smtClean="0"/>
              <a:t>mineral iron</a:t>
            </a:r>
          </a:p>
          <a:p>
            <a:pPr>
              <a:buFont typeface="Wingdings" pitchFamily="2" charset="2"/>
              <a:buChar char="ü"/>
            </a:pPr>
            <a:r>
              <a:rPr lang="en-US" dirty="0" smtClean="0"/>
              <a:t>inhibition of some </a:t>
            </a:r>
            <a:r>
              <a:rPr lang="en-US" dirty="0" err="1" smtClean="0"/>
              <a:t>proteolytic</a:t>
            </a:r>
            <a:r>
              <a:rPr lang="en-US" dirty="0" smtClean="0"/>
              <a:t> enzymes, e.g. macroglobulin inhibits </a:t>
            </a:r>
            <a:r>
              <a:rPr lang="en-US" dirty="0" err="1" smtClean="0"/>
              <a:t>trypsin</a:t>
            </a:r>
            <a:r>
              <a:rPr lang="en-US" dirty="0" smtClean="0"/>
              <a:t> activity.</a:t>
            </a:r>
            <a:endParaRPr lang="en-US" dirty="0"/>
          </a:p>
        </p:txBody>
      </p:sp>
      <p:sp>
        <p:nvSpPr>
          <p:cNvPr id="4" name="Date Placeholder 3"/>
          <p:cNvSpPr>
            <a:spLocks noGrp="1"/>
          </p:cNvSpPr>
          <p:nvPr>
            <p:ph type="dt" sz="half" idx="10"/>
          </p:nvPr>
        </p:nvSpPr>
        <p:spPr/>
        <p:txBody>
          <a:bodyPr/>
          <a:lstStyle/>
          <a:p>
            <a:fld id="{343F3D6D-132B-487D-BC08-4A3EAD3F25B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204</a:t>
            </a:fld>
            <a:endParaRPr lang="en-US"/>
          </a:p>
        </p:txBody>
      </p:sp>
    </p:spTree>
    <p:extLst>
      <p:ext uri="{BB962C8B-B14F-4D97-AF65-F5344CB8AC3E}">
        <p14:creationId xmlns:p14="http://schemas.microsoft.com/office/powerpoint/2010/main" val="3216805340"/>
      </p:ext>
    </p:extLst>
  </p:cSld>
  <p:clrMapOvr>
    <a:masterClrMapping/>
  </p:clrMapOvr>
  <p:transition>
    <p:pull dir="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Clotting factors: </a:t>
            </a:r>
            <a:r>
              <a:rPr lang="en-US" dirty="0" smtClean="0"/>
              <a:t> substances essential for coagulation of blood. </a:t>
            </a:r>
          </a:p>
          <a:p>
            <a:r>
              <a:rPr lang="en-US" b="1" dirty="0" smtClean="0"/>
              <a:t>Serum</a:t>
            </a:r>
            <a:r>
              <a:rPr lang="en-US" dirty="0" smtClean="0"/>
              <a:t>: plasma from which clotting factors have been removed.</a:t>
            </a:r>
          </a:p>
          <a:p>
            <a:r>
              <a:rPr lang="en-US" b="1" dirty="0" smtClean="0"/>
              <a:t>Fibrinogen</a:t>
            </a:r>
            <a:r>
              <a:rPr lang="en-US" dirty="0" smtClean="0"/>
              <a:t>: Synthesised in the liver and is essential for blood coagulation.</a:t>
            </a:r>
          </a:p>
          <a:p>
            <a:r>
              <a:rPr lang="en-US" dirty="0" smtClean="0"/>
              <a:t>Plasma viscosity (thickness) is due to plasma proteins, mainly albumin and fibrinogen. </a:t>
            </a:r>
          </a:p>
          <a:p>
            <a:r>
              <a:rPr lang="en-US" b="1" dirty="0" smtClean="0"/>
              <a:t>Viscosity</a:t>
            </a:r>
            <a:r>
              <a:rPr lang="en-US" dirty="0" smtClean="0"/>
              <a:t> is used as a measure of the body's response to some diseases.</a:t>
            </a:r>
            <a:endParaRPr lang="en-US" dirty="0"/>
          </a:p>
        </p:txBody>
      </p:sp>
      <p:sp>
        <p:nvSpPr>
          <p:cNvPr id="4" name="Date Placeholder 3"/>
          <p:cNvSpPr>
            <a:spLocks noGrp="1"/>
          </p:cNvSpPr>
          <p:nvPr>
            <p:ph type="dt" sz="half" idx="10"/>
          </p:nvPr>
        </p:nvSpPr>
        <p:spPr/>
        <p:txBody>
          <a:bodyPr/>
          <a:lstStyle/>
          <a:p>
            <a:fld id="{A2452E61-B27F-4C01-AAFE-E00E6CB4A1F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205</a:t>
            </a:fld>
            <a:endParaRPr lang="en-US"/>
          </a:p>
        </p:txBody>
      </p:sp>
    </p:spTree>
    <p:extLst>
      <p:ext uri="{BB962C8B-B14F-4D97-AF65-F5344CB8AC3E}">
        <p14:creationId xmlns:p14="http://schemas.microsoft.com/office/powerpoint/2010/main" val="3999559495"/>
      </p:ext>
    </p:extLst>
  </p:cSld>
  <p:clrMapOvr>
    <a:masterClrMapping/>
  </p:clrMapOvr>
  <p:transition>
    <p:pull dir="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Inorganic salts (mineral salts)</a:t>
            </a:r>
          </a:p>
          <a:p>
            <a:r>
              <a:rPr lang="en-US" dirty="0" smtClean="0"/>
              <a:t>Involved in </a:t>
            </a:r>
          </a:p>
          <a:p>
            <a:pPr lvl="1">
              <a:buFont typeface="Wingdings" pitchFamily="2" charset="2"/>
              <a:buChar char="Ø"/>
            </a:pPr>
            <a:r>
              <a:rPr lang="en-US" sz="3200" dirty="0" smtClean="0"/>
              <a:t>Cell formation, </a:t>
            </a:r>
          </a:p>
          <a:p>
            <a:pPr lvl="1">
              <a:buFont typeface="Wingdings" pitchFamily="2" charset="2"/>
              <a:buChar char="Ø"/>
            </a:pPr>
            <a:r>
              <a:rPr lang="en-US" sz="3200" dirty="0" smtClean="0"/>
              <a:t>contraction of muscles, </a:t>
            </a:r>
          </a:p>
          <a:p>
            <a:pPr lvl="1">
              <a:buFont typeface="Wingdings" pitchFamily="2" charset="2"/>
              <a:buChar char="Ø"/>
            </a:pPr>
            <a:r>
              <a:rPr lang="en-US" sz="3200" dirty="0" smtClean="0"/>
              <a:t>transmission of nerve impulses, </a:t>
            </a:r>
          </a:p>
          <a:p>
            <a:pPr lvl="1">
              <a:buFont typeface="Wingdings" pitchFamily="2" charset="2"/>
              <a:buChar char="Ø"/>
            </a:pPr>
            <a:r>
              <a:rPr lang="en-US" sz="3200" dirty="0" smtClean="0"/>
              <a:t>formation of secretions </a:t>
            </a:r>
          </a:p>
          <a:p>
            <a:pPr lvl="1">
              <a:buFont typeface="Wingdings" pitchFamily="2" charset="2"/>
              <a:buChar char="Ø"/>
            </a:pPr>
            <a:r>
              <a:rPr lang="en-US" sz="3200" dirty="0" smtClean="0"/>
              <a:t>maintenance of the balance between acids and alkalis. </a:t>
            </a:r>
          </a:p>
        </p:txBody>
      </p:sp>
      <p:sp>
        <p:nvSpPr>
          <p:cNvPr id="4" name="Date Placeholder 3"/>
          <p:cNvSpPr>
            <a:spLocks noGrp="1"/>
          </p:cNvSpPr>
          <p:nvPr>
            <p:ph type="dt" sz="half" idx="10"/>
          </p:nvPr>
        </p:nvSpPr>
        <p:spPr/>
        <p:txBody>
          <a:bodyPr/>
          <a:lstStyle/>
          <a:p>
            <a:fld id="{3548C60C-9611-4A90-B262-ED6E71E6BA1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206</a:t>
            </a:fld>
            <a:endParaRPr lang="en-US"/>
          </a:p>
        </p:txBody>
      </p:sp>
    </p:spTree>
    <p:extLst>
      <p:ext uri="{BB962C8B-B14F-4D97-AF65-F5344CB8AC3E}">
        <p14:creationId xmlns:p14="http://schemas.microsoft.com/office/powerpoint/2010/main" val="2759565631"/>
      </p:ext>
    </p:extLst>
  </p:cSld>
  <p:clrMapOvr>
    <a:masterClrMapping/>
  </p:clrMapOvr>
  <p:transition>
    <p:pull dir="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Nutrients</a:t>
            </a:r>
          </a:p>
          <a:p>
            <a:r>
              <a:rPr lang="en-US" dirty="0" smtClean="0"/>
              <a:t>Food is digested in the alimentary tract and the resultant nutrients are absorbed, e.g. monosaccharides, amino acids, fatty acids, glycerol and vitamins.  </a:t>
            </a:r>
          </a:p>
          <a:p>
            <a:r>
              <a:rPr lang="en-US" dirty="0" smtClean="0"/>
              <a:t>Together with mineral salts they are required by all body cells to </a:t>
            </a:r>
          </a:p>
          <a:p>
            <a:pPr lvl="1"/>
            <a:r>
              <a:rPr lang="en-US" dirty="0" smtClean="0"/>
              <a:t>provide energy, heat, </a:t>
            </a:r>
          </a:p>
          <a:p>
            <a:pPr lvl="1"/>
            <a:r>
              <a:rPr lang="en-US" dirty="0" smtClean="0"/>
              <a:t>materials for repair and replacement,</a:t>
            </a:r>
          </a:p>
          <a:p>
            <a:pPr lvl="1"/>
            <a:r>
              <a:rPr lang="en-US" dirty="0" smtClean="0"/>
              <a:t>for the synthesis of other blood components and body secretions.</a:t>
            </a:r>
          </a:p>
          <a:p>
            <a:pPr>
              <a:buNone/>
            </a:pPr>
            <a:r>
              <a:rPr lang="en-US" b="1" u="sng" dirty="0" smtClean="0"/>
              <a:t>Organic waste products</a:t>
            </a:r>
          </a:p>
          <a:p>
            <a:r>
              <a:rPr lang="en-US" dirty="0" smtClean="0"/>
              <a:t>Urea, creatinine and uric acid are the waste products of protein metabolism. They are formed in the liver and conveyed in blood to the kidneys for excretion. Carbon dioxide, released by all cells, is conveyed to the lungs for excretion.</a:t>
            </a:r>
            <a:endParaRPr lang="en-US" dirty="0"/>
          </a:p>
        </p:txBody>
      </p:sp>
      <p:sp>
        <p:nvSpPr>
          <p:cNvPr id="4" name="Date Placeholder 3"/>
          <p:cNvSpPr>
            <a:spLocks noGrp="1"/>
          </p:cNvSpPr>
          <p:nvPr>
            <p:ph type="dt" sz="half" idx="10"/>
          </p:nvPr>
        </p:nvSpPr>
        <p:spPr/>
        <p:txBody>
          <a:bodyPr/>
          <a:lstStyle/>
          <a:p>
            <a:fld id="{5375F04A-795C-4BBA-BE43-99F3708C1C8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207</a:t>
            </a:fld>
            <a:endParaRPr lang="en-US"/>
          </a:p>
        </p:txBody>
      </p:sp>
    </p:spTree>
    <p:extLst>
      <p:ext uri="{BB962C8B-B14F-4D97-AF65-F5344CB8AC3E}">
        <p14:creationId xmlns:p14="http://schemas.microsoft.com/office/powerpoint/2010/main" val="2921347361"/>
      </p:ext>
    </p:extLst>
  </p:cSld>
  <p:clrMapOvr>
    <a:masterClrMapping/>
  </p:clrMapOvr>
  <p:transition>
    <p:pull dir="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Hormones</a:t>
            </a:r>
            <a:r>
              <a:rPr lang="en-US" dirty="0" smtClean="0"/>
              <a:t> </a:t>
            </a:r>
          </a:p>
          <a:p>
            <a:r>
              <a:rPr lang="en-US" b="1" dirty="0" smtClean="0"/>
              <a:t>Def: </a:t>
            </a:r>
            <a:r>
              <a:rPr lang="en-US" dirty="0" smtClean="0"/>
              <a:t>Chemical compounds synthesised by endocrine glands. They pass directly from the cells of the glands into the blood which transports them to their target tissues and organs elsewhere in the body, where they influence cellular activity.</a:t>
            </a:r>
          </a:p>
          <a:p>
            <a:pPr>
              <a:buNone/>
            </a:pPr>
            <a:r>
              <a:rPr lang="en-US" b="1" u="sng" dirty="0" smtClean="0"/>
              <a:t>Gases</a:t>
            </a:r>
          </a:p>
          <a:p>
            <a:r>
              <a:rPr lang="en-US" dirty="0" smtClean="0"/>
              <a:t>Oxygen, carbon dioxide and nitrogen are transported round the body in solution in plasma. Oxygen and carbon dioxide are also transported in combination with haemoglobin in red blood cells.</a:t>
            </a:r>
          </a:p>
          <a:p>
            <a:r>
              <a:rPr lang="en-US" dirty="0" smtClean="0"/>
              <a:t>Most oxygen is carried in combination with haemoglobin and most carbon dioxide as bicarbonate ions dissolved in plasma.</a:t>
            </a:r>
          </a:p>
        </p:txBody>
      </p:sp>
      <p:sp>
        <p:nvSpPr>
          <p:cNvPr id="4" name="Date Placeholder 3"/>
          <p:cNvSpPr>
            <a:spLocks noGrp="1"/>
          </p:cNvSpPr>
          <p:nvPr>
            <p:ph type="dt" sz="half" idx="10"/>
          </p:nvPr>
        </p:nvSpPr>
        <p:spPr/>
        <p:txBody>
          <a:bodyPr/>
          <a:lstStyle/>
          <a:p>
            <a:fld id="{4CC0CE3A-5B18-46FA-89E6-00FC7A544BB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208</a:t>
            </a:fld>
            <a:endParaRPr lang="en-US"/>
          </a:p>
        </p:txBody>
      </p:sp>
    </p:spTree>
    <p:extLst>
      <p:ext uri="{BB962C8B-B14F-4D97-AF65-F5344CB8AC3E}">
        <p14:creationId xmlns:p14="http://schemas.microsoft.com/office/powerpoint/2010/main" val="3181368479"/>
      </p:ext>
    </p:extLst>
  </p:cSld>
  <p:clrMapOvr>
    <a:masterClrMapping/>
  </p:clrMapOvr>
  <p:transition>
    <p:pull dir="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r>
              <a:rPr lang="en-US" b="1" u="sng" dirty="0" smtClean="0"/>
              <a:t>CELLULAR CONTENT OF BLOOD</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3 types of blood cells.</a:t>
            </a:r>
          </a:p>
          <a:p>
            <a:pPr lvl="1"/>
            <a:r>
              <a:rPr lang="en-US" dirty="0" smtClean="0"/>
              <a:t>erythrocytes or red cells</a:t>
            </a:r>
          </a:p>
          <a:p>
            <a:pPr lvl="1"/>
            <a:r>
              <a:rPr lang="en-US" dirty="0" err="1" smtClean="0"/>
              <a:t>thrombocytes</a:t>
            </a:r>
            <a:r>
              <a:rPr lang="en-US" dirty="0" smtClean="0"/>
              <a:t> or platelets</a:t>
            </a:r>
          </a:p>
          <a:p>
            <a:pPr lvl="1"/>
            <a:r>
              <a:rPr lang="en-US" dirty="0" smtClean="0"/>
              <a:t>leukocytes or white cells.</a:t>
            </a:r>
          </a:p>
          <a:p>
            <a:r>
              <a:rPr lang="en-US" dirty="0" smtClean="0"/>
              <a:t>All blood cells originate from </a:t>
            </a:r>
            <a:r>
              <a:rPr lang="en-US" b="1" dirty="0" smtClean="0"/>
              <a:t>pluripotent stem cells </a:t>
            </a:r>
            <a:r>
              <a:rPr lang="en-US" dirty="0" smtClean="0"/>
              <a:t>and go through several developmental stages before entering the blood. </a:t>
            </a:r>
          </a:p>
          <a:p>
            <a:r>
              <a:rPr lang="en-US" dirty="0" smtClean="0"/>
              <a:t>Haemopoiesis: process of blood cell formation; takes place within red bone marrow.</a:t>
            </a:r>
          </a:p>
          <a:p>
            <a:r>
              <a:rPr lang="en-US" dirty="0" smtClean="0"/>
              <a:t>For the first few years of life, red marrow occupies the entire bone capacity and, over the next 20 years, is gradually replaced by fatty yellow marrow that has no </a:t>
            </a:r>
            <a:r>
              <a:rPr lang="en-US" dirty="0" err="1" smtClean="0"/>
              <a:t>erythropoietic</a:t>
            </a:r>
            <a:r>
              <a:rPr lang="en-US" dirty="0" smtClean="0"/>
              <a:t> function. </a:t>
            </a:r>
          </a:p>
          <a:p>
            <a:r>
              <a:rPr lang="en-US" dirty="0" smtClean="0"/>
              <a:t>In adults, erythropoiesis is confined to flat bones, irregular bones and the ends (epiphyses) of long bones, the main sites being the sternum, ribs, pelvis and skull.</a:t>
            </a:r>
            <a:endParaRPr lang="en-US" dirty="0"/>
          </a:p>
        </p:txBody>
      </p:sp>
      <p:sp>
        <p:nvSpPr>
          <p:cNvPr id="4" name="Date Placeholder 3"/>
          <p:cNvSpPr>
            <a:spLocks noGrp="1"/>
          </p:cNvSpPr>
          <p:nvPr>
            <p:ph type="dt" sz="half" idx="10"/>
          </p:nvPr>
        </p:nvSpPr>
        <p:spPr/>
        <p:txBody>
          <a:bodyPr/>
          <a:lstStyle/>
          <a:p>
            <a:fld id="{636BEDE9-E3C1-480E-8F2F-92F21E584FA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209</a:t>
            </a:fld>
            <a:endParaRPr lang="en-US"/>
          </a:p>
        </p:txBody>
      </p:sp>
    </p:spTree>
    <p:extLst>
      <p:ext uri="{BB962C8B-B14F-4D97-AF65-F5344CB8AC3E}">
        <p14:creationId xmlns:p14="http://schemas.microsoft.com/office/powerpoint/2010/main" val="2149802689"/>
      </p:ext>
    </p:extLst>
  </p:cSld>
  <p:clrMapOvr>
    <a:masterClrMapping/>
  </p:clrMapOvr>
  <p:transition>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dk1"/>
          </a:lnRef>
          <a:fillRef idx="3">
            <a:schemeClr val="dk1"/>
          </a:fillRef>
          <a:effectRef idx="3">
            <a:schemeClr val="dk1"/>
          </a:effectRef>
          <a:fontRef idx="minor">
            <a:schemeClr val="lt1"/>
          </a:fontRef>
        </p:style>
        <p:txBody>
          <a:bodyPr>
            <a:normAutofit/>
          </a:bodyPr>
          <a:lstStyle/>
          <a:p>
            <a:r>
              <a:rPr lang="en-US" b="1" u="sng" dirty="0" smtClean="0"/>
              <a:t>Atomic structure</a:t>
            </a:r>
            <a:endParaRPr lang="en-US" b="1" u="sng" dirty="0"/>
          </a:p>
        </p:txBody>
      </p:sp>
      <p:sp>
        <p:nvSpPr>
          <p:cNvPr id="3" name="Content Placeholder 2"/>
          <p:cNvSpPr>
            <a:spLocks noGrp="1"/>
          </p:cNvSpPr>
          <p:nvPr>
            <p:ph idx="1"/>
          </p:nvPr>
        </p:nvSpPr>
        <p:spPr/>
        <p:txBody>
          <a:bodyPr>
            <a:normAutofit/>
          </a:bodyPr>
          <a:lstStyle/>
          <a:p>
            <a:r>
              <a:rPr lang="en-US" dirty="0" smtClean="0"/>
              <a:t>Atoms: made up of 3 main types of particles. </a:t>
            </a:r>
          </a:p>
          <a:p>
            <a:pPr lvl="1"/>
            <a:r>
              <a:rPr lang="en-US" dirty="0" smtClean="0"/>
              <a:t>Protons: particles present in the nucleus or central part of the atom. Each proton has one unit of positive electrical charge and one atomic mass unit.</a:t>
            </a:r>
          </a:p>
          <a:p>
            <a:pPr lvl="1"/>
            <a:r>
              <a:rPr lang="en-US" dirty="0" smtClean="0"/>
              <a:t>Neutrons: found in the nucleus of the atom. They have no electrical charge and one atomic mass unit.</a:t>
            </a:r>
          </a:p>
          <a:p>
            <a:pPr lvl="1"/>
            <a:r>
              <a:rPr lang="en-US" dirty="0" smtClean="0"/>
              <a:t>Electrons: particles which revolve in orbit around the nucleus of the atom at a distance from it. Each electron carries one unit of negative electrical charge and its mass is so small that it can be disregarded when compared with the mass of the other particles.</a:t>
            </a:r>
          </a:p>
          <a:p>
            <a:r>
              <a:rPr lang="en-US" dirty="0" smtClean="0"/>
              <a:t>An atom is </a:t>
            </a:r>
            <a:r>
              <a:rPr lang="en-US" b="1" dirty="0" smtClean="0"/>
              <a:t>electrically neutral; </a:t>
            </a:r>
            <a:r>
              <a:rPr lang="en-US" dirty="0" smtClean="0"/>
              <a:t>the number of positively charged protons in the nucleus is equal to the number of negatively charged electrons in orbit around the nucleus</a:t>
            </a:r>
            <a:r>
              <a:rPr lang="en-US" b="1" dirty="0" smtClean="0"/>
              <a:t>.</a:t>
            </a:r>
            <a:endParaRPr lang="en-US" b="1" dirty="0"/>
          </a:p>
        </p:txBody>
      </p:sp>
      <p:sp>
        <p:nvSpPr>
          <p:cNvPr id="4" name="Date Placeholder 3"/>
          <p:cNvSpPr>
            <a:spLocks noGrp="1"/>
          </p:cNvSpPr>
          <p:nvPr>
            <p:ph type="dt" sz="half" idx="10"/>
          </p:nvPr>
        </p:nvSpPr>
        <p:spPr/>
        <p:txBody>
          <a:bodyPr/>
          <a:lstStyle/>
          <a:p>
            <a:fld id="{5FD0CADF-6F45-4591-9422-1D0436E04F8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a:t>
            </a:fld>
            <a:endParaRPr lang="en-US"/>
          </a:p>
        </p:txBody>
      </p:sp>
    </p:spTree>
    <p:extLst>
      <p:ext uri="{BB962C8B-B14F-4D97-AF65-F5344CB8AC3E}">
        <p14:creationId xmlns:p14="http://schemas.microsoft.com/office/powerpoint/2010/main" val="3820075884"/>
      </p:ext>
    </p:extLst>
  </p:cSld>
  <p:clrMapOvr>
    <a:masterClrMapping/>
  </p:clrMapOvr>
  <p:transition>
    <p:blinds/>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HAEMOPOIESIS</a:t>
            </a:r>
            <a:endParaRPr lang="en-US" sz="2800" dirty="0"/>
          </a:p>
        </p:txBody>
      </p:sp>
      <p:pic>
        <p:nvPicPr>
          <p:cNvPr id="4098" name="Picture 2"/>
          <p:cNvPicPr>
            <a:picLocks noGrp="1" noChangeAspect="1" noChangeArrowheads="1"/>
          </p:cNvPicPr>
          <p:nvPr>
            <p:ph idx="1"/>
          </p:nvPr>
        </p:nvPicPr>
        <p:blipFill>
          <a:blip r:embed="rId2" cstate="print"/>
          <a:stretch>
            <a:fillRect/>
          </a:stretch>
        </p:blipFill>
        <p:spPr bwMode="auto">
          <a:xfrm>
            <a:off x="1082847" y="1825625"/>
            <a:ext cx="6978306"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279E8B16-D5E0-46D2-A6A2-13BC4BD2B77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210</a:t>
            </a:fld>
            <a:endParaRPr lang="en-US"/>
          </a:p>
        </p:txBody>
      </p:sp>
    </p:spTree>
    <p:extLst>
      <p:ext uri="{BB962C8B-B14F-4D97-AF65-F5344CB8AC3E}">
        <p14:creationId xmlns:p14="http://schemas.microsoft.com/office/powerpoint/2010/main" val="3793706141"/>
      </p:ext>
    </p:extLst>
  </p:cSld>
  <p:clrMapOvr>
    <a:masterClrMapping/>
  </p:clrMapOvr>
  <p:transition>
    <p:pull dir="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smtClean="0">
                <a:solidFill>
                  <a:srgbClr val="898989"/>
                </a:solidFill>
              </a:rPr>
              <a:t>19-</a:t>
            </a:r>
            <a:fld id="{17719E58-2396-4680-A5C1-9710A487703D}" type="slidenum">
              <a:rPr lang="en-US" altLang="en-US" sz="1200" smtClean="0">
                <a:solidFill>
                  <a:srgbClr val="898989"/>
                </a:solidFill>
              </a:rPr>
              <a:pPr>
                <a:spcBef>
                  <a:spcPct val="0"/>
                </a:spcBef>
                <a:buFontTx/>
                <a:buNone/>
              </a:pPr>
              <a:t>211</a:t>
            </a:fld>
            <a:endParaRPr lang="en-US" altLang="en-US" sz="1200" smtClean="0">
              <a:solidFill>
                <a:srgbClr val="898989"/>
              </a:solidFill>
            </a:endParaRPr>
          </a:p>
        </p:txBody>
      </p:sp>
      <p:sp>
        <p:nvSpPr>
          <p:cNvPr id="20483" name="Rectangle 2"/>
          <p:cNvSpPr>
            <a:spLocks noGrp="1" noChangeArrowheads="1"/>
          </p:cNvSpPr>
          <p:nvPr>
            <p:ph type="title"/>
          </p:nvPr>
        </p:nvSpPr>
        <p:spPr>
          <a:xfrm>
            <a:off x="685800" y="76200"/>
            <a:ext cx="7772400" cy="1143000"/>
          </a:xfrm>
        </p:spPr>
        <p:txBody>
          <a:bodyPr/>
          <a:lstStyle/>
          <a:p>
            <a:pPr eaLnBrk="1" hangingPunct="1"/>
            <a:r>
              <a:rPr lang="en-US" altLang="en-US" b="1" smtClean="0">
                <a:solidFill>
                  <a:srgbClr val="FF0000"/>
                </a:solidFill>
              </a:rPr>
              <a:t>Erythrocytes</a:t>
            </a:r>
          </a:p>
        </p:txBody>
      </p:sp>
      <p:sp>
        <p:nvSpPr>
          <p:cNvPr id="11268" name="Rectangle 4"/>
          <p:cNvSpPr>
            <a:spLocks noGrp="1" noChangeArrowheads="1"/>
          </p:cNvSpPr>
          <p:nvPr>
            <p:ph type="body" sz="half" idx="2"/>
          </p:nvPr>
        </p:nvSpPr>
        <p:spPr>
          <a:xfrm>
            <a:off x="357188" y="1219200"/>
            <a:ext cx="8710612" cy="6818313"/>
          </a:xfrm>
        </p:spPr>
        <p:txBody>
          <a:body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800" smtClean="0">
                <a:latin typeface="Arial" panose="020B0604020202020204" pitchFamily="34" charset="0"/>
              </a:rPr>
              <a:t>The main function is to carry oxygen</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800" smtClean="0">
                <a:latin typeface="Arial" panose="020B0604020202020204" pitchFamily="34" charset="0"/>
              </a:rPr>
              <a:t>Anatomy of circulating erythrocytes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400" smtClean="0">
                <a:latin typeface="Arial" panose="020B0604020202020204" pitchFamily="34" charset="0"/>
              </a:rPr>
              <a:t>Biconcave disks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400" smtClean="0">
                <a:latin typeface="Arial" panose="020B0604020202020204" pitchFamily="34" charset="0"/>
              </a:rPr>
              <a:t>Essentially bags of hemoglobin</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400" smtClean="0">
                <a:latin typeface="Arial" panose="020B0604020202020204" pitchFamily="34" charset="0"/>
              </a:rPr>
              <a:t>Anucleate (no nucleus)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400" smtClean="0">
                <a:latin typeface="Arial" panose="020B0604020202020204" pitchFamily="34" charset="0"/>
              </a:rPr>
              <a:t>Contain very few organelles</a:t>
            </a:r>
            <a:endParaRPr lang="en-US" altLang="en-US" smtClean="0">
              <a:latin typeface="Arial" panose="020B0604020202020204" pitchFamily="34" charset="0"/>
            </a:endParaRP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800" smtClean="0">
                <a:latin typeface="Arial" panose="020B0604020202020204" pitchFamily="34" charset="0"/>
              </a:rPr>
              <a:t>Outnumber white blood cells 1000:1</a:t>
            </a:r>
            <a:endParaRPr lang="en-US" altLang="en-US" sz="2800" b="1" smtClean="0">
              <a:latin typeface="Times New Roman" panose="02020603050405020304" pitchFamily="18" charset="0"/>
              <a:cs typeface="Times New Roman" panose="02020603050405020304" pitchFamily="18" charset="0"/>
            </a:endParaRPr>
          </a:p>
          <a:p>
            <a:pPr eaLnBrk="1" hangingPunct="1"/>
            <a:r>
              <a:rPr lang="en-US" altLang="en-US" sz="2800" b="1" smtClean="0">
                <a:latin typeface="Times New Roman" panose="02020603050405020304" pitchFamily="18" charset="0"/>
                <a:cs typeface="Times New Roman" panose="02020603050405020304" pitchFamily="18" charset="0"/>
              </a:rPr>
              <a:t>Function</a:t>
            </a:r>
          </a:p>
          <a:p>
            <a:pPr lvl="1" eaLnBrk="1" hangingPunct="1">
              <a:buClr>
                <a:srgbClr val="FF0000"/>
              </a:buClr>
            </a:pPr>
            <a:r>
              <a:rPr lang="en-US" altLang="en-US" b="1" smtClean="0">
                <a:latin typeface="Times New Roman" panose="02020603050405020304" pitchFamily="18" charset="0"/>
                <a:cs typeface="Times New Roman" panose="02020603050405020304" pitchFamily="18" charset="0"/>
              </a:rPr>
              <a:t>Transport oxygen from lungs to tissues and carbon dioxide from tissues to lungs</a:t>
            </a:r>
          </a:p>
        </p:txBody>
      </p:sp>
    </p:spTree>
    <p:extLst>
      <p:ext uri="{BB962C8B-B14F-4D97-AF65-F5344CB8AC3E}">
        <p14:creationId xmlns:p14="http://schemas.microsoft.com/office/powerpoint/2010/main" val="10492052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8">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5" end="5"/>
                                            </p:txEl>
                                          </p:spTgt>
                                        </p:tgtEl>
                                        <p:attrNameLst>
                                          <p:attrName>ppt_c</p:attrName>
                                        </p:attrNameLst>
                                      </p:cBhvr>
                                      <p:to>
                                        <a:srgbClr val="96969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68">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6" end="6"/>
                                            </p:txEl>
                                          </p:spTgt>
                                        </p:tgtEl>
                                        <p:attrNameLst>
                                          <p:attrName>ppt_c</p:attrName>
                                        </p:attrNameLst>
                                      </p:cBhvr>
                                      <p:to>
                                        <a:srgbClr val="969696"/>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68">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7" end="7"/>
                                            </p:txEl>
                                          </p:spTgt>
                                        </p:tgtEl>
                                        <p:attrNameLst>
                                          <p:attrName>ppt_c</p:attrName>
                                        </p:attrNameLst>
                                      </p:cBhvr>
                                      <p:to>
                                        <a:srgbClr val="969696"/>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268">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1268">
                                            <p:txEl>
                                              <p:pRg st="8" end="8"/>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bldLvl="3"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ERYTHROCYTES (Red Blood Cells)</a:t>
            </a:r>
            <a:endParaRPr lang="en-US" b="1" dirty="0"/>
          </a:p>
        </p:txBody>
      </p:sp>
      <p:sp>
        <p:nvSpPr>
          <p:cNvPr id="3" name="Content Placeholder 2"/>
          <p:cNvSpPr>
            <a:spLocks noGrp="1"/>
          </p:cNvSpPr>
          <p:nvPr>
            <p:ph idx="1"/>
          </p:nvPr>
        </p:nvSpPr>
        <p:spPr/>
        <p:txBody>
          <a:bodyPr>
            <a:normAutofit lnSpcReduction="10000"/>
          </a:bodyPr>
          <a:lstStyle/>
          <a:p>
            <a:r>
              <a:rPr lang="en-US" dirty="0" smtClean="0"/>
              <a:t>Circular biconcave non-nucleated discs with a diameter of about 7 microns. </a:t>
            </a:r>
          </a:p>
          <a:p>
            <a:pPr marL="514350" indent="-514350">
              <a:buFont typeface="+mj-lt"/>
              <a:buAutoNum type="arabicParenR"/>
            </a:pPr>
            <a:r>
              <a:rPr lang="en-US" b="1" dirty="0" smtClean="0"/>
              <a:t>Erythrocyte count: number</a:t>
            </a:r>
            <a:r>
              <a:rPr lang="en-US" dirty="0" smtClean="0"/>
              <a:t> of erythrocytes per litre (1) or per cubic millimeter (mm3) of blood.</a:t>
            </a:r>
          </a:p>
          <a:p>
            <a:pPr marL="514350" indent="-514350">
              <a:buFont typeface="+mj-lt"/>
              <a:buAutoNum type="arabicParenR"/>
            </a:pPr>
            <a:r>
              <a:rPr lang="en-US" b="1" dirty="0" smtClean="0"/>
              <a:t>Packed cell volume or haematocrit:</a:t>
            </a:r>
            <a:r>
              <a:rPr lang="en-US" dirty="0" smtClean="0"/>
              <a:t> </a:t>
            </a:r>
            <a:r>
              <a:rPr lang="en-US" b="1" dirty="0" smtClean="0"/>
              <a:t>volume</a:t>
            </a:r>
            <a:r>
              <a:rPr lang="en-US" dirty="0" smtClean="0"/>
              <a:t> of red cells in 1 litre or 1 mm3 of whole blood.</a:t>
            </a:r>
          </a:p>
          <a:p>
            <a:pPr marL="514350" indent="-514350">
              <a:buFont typeface="+mj-lt"/>
              <a:buAutoNum type="arabicParenR"/>
            </a:pPr>
            <a:r>
              <a:rPr lang="en-US" b="1" dirty="0" smtClean="0"/>
              <a:t>Mean cell volume: average volume </a:t>
            </a:r>
            <a:r>
              <a:rPr lang="en-US" dirty="0" smtClean="0"/>
              <a:t>of cells, measured in femtolitres (fl = 101-15 litre).</a:t>
            </a:r>
          </a:p>
          <a:p>
            <a:pPr marL="514350" indent="-514350">
              <a:buFont typeface="+mj-lt"/>
              <a:buAutoNum type="arabicParenR"/>
            </a:pPr>
            <a:r>
              <a:rPr lang="en-US" b="1" dirty="0" smtClean="0"/>
              <a:t>Haemoglobin: </a:t>
            </a:r>
            <a:r>
              <a:rPr lang="en-US" dirty="0" smtClean="0"/>
              <a:t>weight of haemoglobin in whole blood, measured in grams per 100 ml.</a:t>
            </a:r>
          </a:p>
          <a:p>
            <a:pPr marL="514350" indent="-514350">
              <a:buFont typeface="+mj-lt"/>
              <a:buAutoNum type="arabicParenR"/>
            </a:pPr>
            <a:r>
              <a:rPr lang="en-US" b="1" dirty="0" smtClean="0"/>
              <a:t>Mean cell haemoglobin: </a:t>
            </a:r>
            <a:r>
              <a:rPr lang="en-US" dirty="0" smtClean="0"/>
              <a:t>average amount of haemoglobin in each cell, measured in </a:t>
            </a:r>
            <a:r>
              <a:rPr lang="en-US" dirty="0" err="1" smtClean="0"/>
              <a:t>picograms</a:t>
            </a:r>
            <a:r>
              <a:rPr lang="en-US" dirty="0" smtClean="0"/>
              <a:t> (pg = 101-12 gram).</a:t>
            </a:r>
          </a:p>
          <a:p>
            <a:pPr marL="514350" indent="-514350">
              <a:buFont typeface="+mj-lt"/>
              <a:buAutoNum type="arabicParenR"/>
            </a:pPr>
            <a:r>
              <a:rPr lang="en-US" b="1" dirty="0" smtClean="0"/>
              <a:t>Mean cell haemoglobin concentration: </a:t>
            </a:r>
            <a:r>
              <a:rPr lang="en-US" dirty="0" smtClean="0"/>
              <a:t>amount of haemoglobin in 100 ml of red cells.</a:t>
            </a:r>
          </a:p>
          <a:p>
            <a:endParaRPr lang="en-US" dirty="0"/>
          </a:p>
        </p:txBody>
      </p:sp>
      <p:sp>
        <p:nvSpPr>
          <p:cNvPr id="4" name="Date Placeholder 3"/>
          <p:cNvSpPr>
            <a:spLocks noGrp="1"/>
          </p:cNvSpPr>
          <p:nvPr>
            <p:ph type="dt" sz="half" idx="10"/>
          </p:nvPr>
        </p:nvSpPr>
        <p:spPr/>
        <p:txBody>
          <a:bodyPr/>
          <a:lstStyle/>
          <a:p>
            <a:fld id="{4C31342F-1BC9-44D8-AC76-5FF26255119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212</a:t>
            </a:fld>
            <a:endParaRPr lang="en-US"/>
          </a:p>
        </p:txBody>
      </p:sp>
    </p:spTree>
    <p:extLst>
      <p:ext uri="{BB962C8B-B14F-4D97-AF65-F5344CB8AC3E}">
        <p14:creationId xmlns:p14="http://schemas.microsoft.com/office/powerpoint/2010/main" val="1217615791"/>
      </p:ext>
    </p:extLst>
  </p:cSld>
  <p:clrMapOvr>
    <a:masterClrMapping/>
  </p:clrMapOvr>
  <p:transition>
    <p:pull dir="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cstate="print"/>
          <a:stretch>
            <a:fillRect/>
          </a:stretch>
        </p:blipFill>
        <p:spPr bwMode="auto">
          <a:xfrm>
            <a:off x="2583821" y="1825625"/>
            <a:ext cx="3976357"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10CB54D-1C56-4117-BC1D-C8488BF31BE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213</a:t>
            </a:fld>
            <a:endParaRPr lang="en-US"/>
          </a:p>
        </p:txBody>
      </p:sp>
    </p:spTree>
    <p:extLst>
      <p:ext uri="{BB962C8B-B14F-4D97-AF65-F5344CB8AC3E}">
        <p14:creationId xmlns:p14="http://schemas.microsoft.com/office/powerpoint/2010/main" val="3302859764"/>
      </p:ext>
    </p:extLst>
  </p:cSld>
  <p:clrMapOvr>
    <a:masterClrMapping/>
  </p:clrMapOvr>
  <p:transition>
    <p:pull dir="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solidFill>
                  <a:srgbClr val="FF0000"/>
                </a:solidFill>
              </a:rPr>
              <a:t>Make notes on</a:t>
            </a:r>
          </a:p>
          <a:p>
            <a:pPr lvl="1"/>
            <a:r>
              <a:rPr lang="en-US" dirty="0" smtClean="0">
                <a:solidFill>
                  <a:srgbClr val="FF0000"/>
                </a:solidFill>
              </a:rPr>
              <a:t>Haemopoiesis: stages in development of blood cells (include the diagram on differentiation)</a:t>
            </a:r>
          </a:p>
          <a:p>
            <a:pPr lvl="1"/>
            <a:r>
              <a:rPr lang="en-US" dirty="0" smtClean="0">
                <a:solidFill>
                  <a:srgbClr val="FF0000"/>
                </a:solidFill>
              </a:rPr>
              <a:t>Normal values of erythrocytes</a:t>
            </a:r>
            <a:endParaRPr lang="en-US" dirty="0">
              <a:solidFill>
                <a:srgbClr val="FF0000"/>
              </a:solidFill>
            </a:endParaRPr>
          </a:p>
        </p:txBody>
      </p:sp>
      <p:sp>
        <p:nvSpPr>
          <p:cNvPr id="4" name="Date Placeholder 3"/>
          <p:cNvSpPr>
            <a:spLocks noGrp="1"/>
          </p:cNvSpPr>
          <p:nvPr>
            <p:ph type="dt" sz="half" idx="10"/>
          </p:nvPr>
        </p:nvSpPr>
        <p:spPr/>
        <p:txBody>
          <a:bodyPr/>
          <a:lstStyle/>
          <a:p>
            <a:fld id="{A4BC256D-1F2D-4369-AD13-A902ECDB5F8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214</a:t>
            </a:fld>
            <a:endParaRPr lang="en-US"/>
          </a:p>
        </p:txBody>
      </p:sp>
    </p:spTree>
    <p:extLst>
      <p:ext uri="{BB962C8B-B14F-4D97-AF65-F5344CB8AC3E}">
        <p14:creationId xmlns:p14="http://schemas.microsoft.com/office/powerpoint/2010/main" val="493841966"/>
      </p:ext>
    </p:extLst>
  </p:cSld>
  <p:clrMapOvr>
    <a:masterClrMapping/>
  </p:clrMapOvr>
  <p:transition>
    <p:pull dir="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b="1" smtClean="0">
                <a:solidFill>
                  <a:srgbClr val="C00000"/>
                </a:solidFill>
              </a:rPr>
              <a:t>Normal RBC Count</a:t>
            </a:r>
          </a:p>
        </p:txBody>
      </p:sp>
      <p:sp>
        <p:nvSpPr>
          <p:cNvPr id="21507" name="Content Placeholder 2"/>
          <p:cNvSpPr>
            <a:spLocks noGrp="1"/>
          </p:cNvSpPr>
          <p:nvPr>
            <p:ph idx="1"/>
          </p:nvPr>
        </p:nvSpPr>
        <p:spPr>
          <a:xfrm>
            <a:off x="285750" y="1600200"/>
            <a:ext cx="8643938" cy="4525963"/>
          </a:xfrm>
        </p:spPr>
        <p:txBody>
          <a:bodyPr/>
          <a:lstStyle/>
          <a:p>
            <a:r>
              <a:rPr lang="en-GB" altLang="en-US" sz="4000" b="1" smtClean="0"/>
              <a:t>Male= 4.7-6.1 X 10 </a:t>
            </a:r>
            <a:r>
              <a:rPr lang="en-GB" altLang="en-US" sz="4000" b="1" baseline="30000" smtClean="0"/>
              <a:t>6 </a:t>
            </a:r>
            <a:r>
              <a:rPr lang="en-GB" altLang="en-US" sz="4000" b="1" smtClean="0"/>
              <a:t> cells per microlitre of blood</a:t>
            </a:r>
          </a:p>
          <a:p>
            <a:endParaRPr lang="en-GB" altLang="en-US" sz="4000" b="1" smtClean="0"/>
          </a:p>
          <a:p>
            <a:r>
              <a:rPr lang="en-GB" altLang="en-US" sz="4000" b="1" smtClean="0"/>
              <a:t>Female= 4.2-5.4 X 10 </a:t>
            </a:r>
            <a:r>
              <a:rPr lang="en-GB" altLang="en-US" sz="4000" b="1" baseline="30000" smtClean="0"/>
              <a:t>6 cells</a:t>
            </a:r>
            <a:r>
              <a:rPr lang="en-GB" altLang="en-US" sz="4000" b="1" smtClean="0"/>
              <a:t> /mcL of blood</a:t>
            </a:r>
          </a:p>
        </p:txBody>
      </p:sp>
    </p:spTree>
    <p:extLst>
      <p:ext uri="{BB962C8B-B14F-4D97-AF65-F5344CB8AC3E}">
        <p14:creationId xmlns:p14="http://schemas.microsoft.com/office/powerpoint/2010/main" val="3151147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dirty="0" smtClean="0"/>
              <a:t>Development and lifespan of erythrocytes</a:t>
            </a:r>
            <a:endParaRPr lang="en-US" b="1" dirty="0"/>
          </a:p>
        </p:txBody>
      </p:sp>
      <p:sp>
        <p:nvSpPr>
          <p:cNvPr id="3" name="Content Placeholder 2"/>
          <p:cNvSpPr>
            <a:spLocks noGrp="1"/>
          </p:cNvSpPr>
          <p:nvPr>
            <p:ph idx="1"/>
          </p:nvPr>
        </p:nvSpPr>
        <p:spPr/>
        <p:txBody>
          <a:bodyPr>
            <a:normAutofit/>
          </a:bodyPr>
          <a:lstStyle/>
          <a:p>
            <a:r>
              <a:rPr lang="en-US" dirty="0" smtClean="0"/>
              <a:t>Formed in red bone marrow, which is present in the ends of long bones and in flat and irregular bones. </a:t>
            </a:r>
          </a:p>
          <a:p>
            <a:r>
              <a:rPr lang="en-US" dirty="0" smtClean="0"/>
              <a:t>Life span in the circulation is about 120 days</a:t>
            </a:r>
          </a:p>
          <a:p>
            <a:r>
              <a:rPr lang="en-US" dirty="0" smtClean="0"/>
              <a:t>Process of development of red blood cells from pluripotent stem cells takes about 7 days and is called </a:t>
            </a:r>
            <a:r>
              <a:rPr lang="en-US" b="1" dirty="0" smtClean="0"/>
              <a:t>erythropoiesis</a:t>
            </a:r>
            <a:r>
              <a:rPr lang="en-US" dirty="0" smtClean="0"/>
              <a:t>.</a:t>
            </a:r>
          </a:p>
          <a:p>
            <a:r>
              <a:rPr lang="en-US" dirty="0" smtClean="0"/>
              <a:t>It is characterised by two main features:</a:t>
            </a:r>
          </a:p>
          <a:p>
            <a:pPr lvl="1"/>
            <a:r>
              <a:rPr lang="en-US" dirty="0" smtClean="0"/>
              <a:t>maturation of the cell</a:t>
            </a:r>
          </a:p>
          <a:p>
            <a:pPr lvl="1"/>
            <a:r>
              <a:rPr lang="en-US" dirty="0" smtClean="0"/>
              <a:t>formation of haemoglobin inside the cell</a:t>
            </a:r>
            <a:endParaRPr lang="en-US" dirty="0"/>
          </a:p>
        </p:txBody>
      </p:sp>
      <p:sp>
        <p:nvSpPr>
          <p:cNvPr id="4" name="Date Placeholder 3"/>
          <p:cNvSpPr>
            <a:spLocks noGrp="1"/>
          </p:cNvSpPr>
          <p:nvPr>
            <p:ph type="dt" sz="half" idx="10"/>
          </p:nvPr>
        </p:nvSpPr>
        <p:spPr/>
        <p:txBody>
          <a:bodyPr/>
          <a:lstStyle/>
          <a:p>
            <a:fld id="{BEFE3614-6D23-4222-B566-9A5191DE5BE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216</a:t>
            </a:fld>
            <a:endParaRPr lang="en-US"/>
          </a:p>
        </p:txBody>
      </p:sp>
    </p:spTree>
    <p:extLst>
      <p:ext uri="{BB962C8B-B14F-4D97-AF65-F5344CB8AC3E}">
        <p14:creationId xmlns:p14="http://schemas.microsoft.com/office/powerpoint/2010/main" val="1452746508"/>
      </p:ext>
    </p:extLst>
  </p:cSld>
  <p:clrMapOvr>
    <a:masterClrMapping/>
  </p:clrMapOvr>
  <p:transition>
    <p:pull dir="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a:buNone/>
            </a:pPr>
            <a:r>
              <a:rPr lang="en-US" b="1" dirty="0" smtClean="0"/>
              <a:t>a) Maturation of the cell</a:t>
            </a:r>
            <a:r>
              <a:rPr lang="en-US" dirty="0" smtClean="0"/>
              <a:t>: During this process the cell decreases in size and loses its nucleus. </a:t>
            </a:r>
          </a:p>
          <a:p>
            <a:r>
              <a:rPr lang="en-US" dirty="0" smtClean="0"/>
              <a:t>These changes depend on the </a:t>
            </a:r>
            <a:r>
              <a:rPr lang="en-US" b="1" dirty="0" smtClean="0"/>
              <a:t>presence of vitamin B12 and folic acid</a:t>
            </a:r>
            <a:r>
              <a:rPr lang="en-US" dirty="0" smtClean="0"/>
              <a:t>. These are present in sufficient quantity in a normal diet containing dairy products, meat and green vegetables; excess is stored in the liver. </a:t>
            </a:r>
          </a:p>
          <a:p>
            <a:r>
              <a:rPr lang="en-US" dirty="0" smtClean="0"/>
              <a:t>Absorption of vitamin B12 depends on a glycoprotein called </a:t>
            </a:r>
            <a:r>
              <a:rPr lang="en-US" b="1" dirty="0" smtClean="0"/>
              <a:t>intrinsic factor </a:t>
            </a:r>
            <a:r>
              <a:rPr lang="en-US" dirty="0" smtClean="0"/>
              <a:t>secreted by parietal cells in the gastric glands. </a:t>
            </a:r>
          </a:p>
          <a:p>
            <a:r>
              <a:rPr lang="en-US" dirty="0" smtClean="0"/>
              <a:t>Together they form the </a:t>
            </a:r>
            <a:r>
              <a:rPr lang="en-US" b="1" dirty="0" smtClean="0"/>
              <a:t>intrinsic factor-vitamin B</a:t>
            </a:r>
            <a:r>
              <a:rPr lang="en-US" sz="2300" b="1" dirty="0" smtClean="0"/>
              <a:t>12</a:t>
            </a:r>
            <a:r>
              <a:rPr lang="en-US" b="1" dirty="0" smtClean="0"/>
              <a:t> complex (IF-B</a:t>
            </a:r>
            <a:r>
              <a:rPr lang="en-US" sz="2100" b="1" dirty="0" smtClean="0"/>
              <a:t>12</a:t>
            </a:r>
            <a:r>
              <a:rPr lang="en-US" dirty="0" smtClean="0"/>
              <a:t>).</a:t>
            </a:r>
          </a:p>
          <a:p>
            <a:r>
              <a:rPr lang="en-US" dirty="0" smtClean="0"/>
              <a:t>During its passage through the intestines, the bound vitamin is protected from enzymatic digestion, and is absorbed in the terminal ileum.</a:t>
            </a:r>
          </a:p>
          <a:p>
            <a:r>
              <a:rPr lang="en-US" dirty="0" smtClean="0"/>
              <a:t>Folic acid is absorbed in the duodenum and jejunum where it undergoes change before entering the blood.</a:t>
            </a:r>
          </a:p>
          <a:p>
            <a:r>
              <a:rPr lang="en-US" dirty="0" smtClean="0"/>
              <a:t>Deficiency of either vitamin B12 or folic acid leads to impaired red cell production.</a:t>
            </a:r>
            <a:endParaRPr lang="en-US" dirty="0"/>
          </a:p>
        </p:txBody>
      </p:sp>
      <p:sp>
        <p:nvSpPr>
          <p:cNvPr id="4" name="Date Placeholder 3"/>
          <p:cNvSpPr>
            <a:spLocks noGrp="1"/>
          </p:cNvSpPr>
          <p:nvPr>
            <p:ph type="dt" sz="half" idx="10"/>
          </p:nvPr>
        </p:nvSpPr>
        <p:spPr/>
        <p:txBody>
          <a:bodyPr/>
          <a:lstStyle/>
          <a:p>
            <a:fld id="{5D5B4AA3-0CC5-4E27-8B28-0137C845AFB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217</a:t>
            </a:fld>
            <a:endParaRPr lang="en-US"/>
          </a:p>
        </p:txBody>
      </p:sp>
    </p:spTree>
    <p:extLst>
      <p:ext uri="{BB962C8B-B14F-4D97-AF65-F5344CB8AC3E}">
        <p14:creationId xmlns:p14="http://schemas.microsoft.com/office/powerpoint/2010/main" val="3231421420"/>
      </p:ext>
    </p:extLst>
  </p:cSld>
  <p:clrMapOvr>
    <a:masterClrMapping/>
  </p:clrMapOvr>
  <p:transition>
    <p:pull dir="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Maturation of the erythrocyte</a:t>
            </a:r>
            <a:endParaRPr lang="en-US" sz="2800" dirty="0"/>
          </a:p>
        </p:txBody>
      </p:sp>
      <p:pic>
        <p:nvPicPr>
          <p:cNvPr id="5122" name="Picture 2"/>
          <p:cNvPicPr>
            <a:picLocks noGrp="1" noChangeAspect="1" noChangeArrowheads="1"/>
          </p:cNvPicPr>
          <p:nvPr>
            <p:ph idx="1"/>
          </p:nvPr>
        </p:nvPicPr>
        <p:blipFill>
          <a:blip r:embed="rId2" cstate="print"/>
          <a:stretch>
            <a:fillRect/>
          </a:stretch>
        </p:blipFill>
        <p:spPr bwMode="auto">
          <a:xfrm>
            <a:off x="2185987" y="2082006"/>
            <a:ext cx="4772025" cy="38385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F5D551D6-D190-4A82-8234-631C94AC86C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218</a:t>
            </a:fld>
            <a:endParaRPr lang="en-US"/>
          </a:p>
        </p:txBody>
      </p:sp>
    </p:spTree>
    <p:extLst>
      <p:ext uri="{BB962C8B-B14F-4D97-AF65-F5344CB8AC3E}">
        <p14:creationId xmlns:p14="http://schemas.microsoft.com/office/powerpoint/2010/main" val="2471466935"/>
      </p:ext>
    </p:extLst>
  </p:cSld>
  <p:clrMapOvr>
    <a:masterClrMapping/>
  </p:clrMapOvr>
  <p:transition>
    <p:pull dir="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a:buNone/>
            </a:pPr>
            <a:r>
              <a:rPr lang="en-US" b="1" dirty="0" smtClean="0"/>
              <a:t>b) Formation of haemoglobin. </a:t>
            </a:r>
          </a:p>
          <a:p>
            <a:r>
              <a:rPr lang="en-US" dirty="0" smtClean="0"/>
              <a:t>Hb is a complex protein, consisting of </a:t>
            </a:r>
            <a:r>
              <a:rPr lang="en-US" b="1" dirty="0" smtClean="0"/>
              <a:t>globin</a:t>
            </a:r>
            <a:r>
              <a:rPr lang="en-US" dirty="0" smtClean="0"/>
              <a:t> and an iron-containing substance called </a:t>
            </a:r>
            <a:r>
              <a:rPr lang="en-US" b="1" dirty="0" smtClean="0"/>
              <a:t>haem</a:t>
            </a:r>
            <a:r>
              <a:rPr lang="en-US" dirty="0" smtClean="0"/>
              <a:t>, and is synthesised inside developing </a:t>
            </a:r>
            <a:r>
              <a:rPr lang="en-US" b="1" dirty="0" smtClean="0"/>
              <a:t>erythrocytes in red bone marrow. </a:t>
            </a:r>
          </a:p>
          <a:p>
            <a:r>
              <a:rPr lang="en-US" dirty="0" smtClean="0"/>
              <a:t>Hb in mature erythrocytes combines with oxygen to form </a:t>
            </a:r>
            <a:r>
              <a:rPr lang="en-US" b="1" dirty="0" smtClean="0"/>
              <a:t>oxyhaemoglobin</a:t>
            </a:r>
            <a:r>
              <a:rPr lang="en-US" dirty="0" smtClean="0"/>
              <a:t>, giving arterial blood its characteristic </a:t>
            </a:r>
            <a:r>
              <a:rPr lang="en-US" b="1" dirty="0" smtClean="0"/>
              <a:t>red colour</a:t>
            </a:r>
            <a:r>
              <a:rPr lang="en-US" dirty="0" smtClean="0"/>
              <a:t>. </a:t>
            </a:r>
          </a:p>
          <a:p>
            <a:r>
              <a:rPr lang="en-US" dirty="0" smtClean="0"/>
              <a:t>Hb is also involved, to a lesser extent, in the transport of carbon dioxide from the body cells to the lungs for excretion.</a:t>
            </a:r>
          </a:p>
          <a:p>
            <a:r>
              <a:rPr lang="en-US" dirty="0" smtClean="0"/>
              <a:t>Each Hb molecule contains four atoms of iron. </a:t>
            </a:r>
          </a:p>
          <a:p>
            <a:r>
              <a:rPr lang="en-US" dirty="0" smtClean="0"/>
              <a:t>Each atom can carry one molecule of oxygen, therefore one Hb molecule can carry up to four molecules of oxygen. </a:t>
            </a:r>
          </a:p>
          <a:p>
            <a:r>
              <a:rPr lang="en-US" dirty="0" smtClean="0"/>
              <a:t>Haemoglobin is said to be saturated when all its available binding sites for oxygen are filled. </a:t>
            </a:r>
          </a:p>
          <a:p>
            <a:r>
              <a:rPr lang="en-US" dirty="0" smtClean="0"/>
              <a:t>When oxygen levels are low, only partial saturation is possible.</a:t>
            </a:r>
            <a:endParaRPr lang="en-US" dirty="0"/>
          </a:p>
        </p:txBody>
      </p:sp>
      <p:sp>
        <p:nvSpPr>
          <p:cNvPr id="4" name="Date Placeholder 3"/>
          <p:cNvSpPr>
            <a:spLocks noGrp="1"/>
          </p:cNvSpPr>
          <p:nvPr>
            <p:ph type="dt" sz="half" idx="10"/>
          </p:nvPr>
        </p:nvSpPr>
        <p:spPr/>
        <p:txBody>
          <a:bodyPr/>
          <a:lstStyle/>
          <a:p>
            <a:fld id="{C513E6F2-D180-412C-82AF-A7CEF39BF942}" type="datetime1">
              <a:rPr lang="en-US" smtClean="0"/>
              <a:pPr/>
              <a:t>10/7/2020</a:t>
            </a:fld>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219</a:t>
            </a:fld>
            <a:endParaRPr lang="en-US"/>
          </a:p>
        </p:txBody>
      </p:sp>
    </p:spTree>
    <p:extLst>
      <p:ext uri="{BB962C8B-B14F-4D97-AF65-F5344CB8AC3E}">
        <p14:creationId xmlns:p14="http://schemas.microsoft.com/office/powerpoint/2010/main" val="651058800"/>
      </p:ext>
    </p:extLst>
  </p:cSld>
  <p:clrMapOvr>
    <a:masterClrMapping/>
  </p:clrMapOvr>
  <p:transition>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b="1" dirty="0" smtClean="0"/>
              <a:t>Isotopes: </a:t>
            </a:r>
            <a:r>
              <a:rPr lang="en-US" dirty="0" smtClean="0"/>
              <a:t>are atoms of an element in which there is a different number of neutrons in the nucleus.</a:t>
            </a:r>
            <a:r>
              <a:rPr lang="en-US" i="1" dirty="0" smtClean="0"/>
              <a:t> </a:t>
            </a:r>
            <a:r>
              <a:rPr lang="en-US" dirty="0" smtClean="0"/>
              <a:t>This does not affect the electrical activity of these atoms because neutrons carry no electrical charge, but it does affect their atomic weight. </a:t>
            </a:r>
          </a:p>
        </p:txBody>
      </p:sp>
      <p:sp>
        <p:nvSpPr>
          <p:cNvPr id="4" name="Date Placeholder 3"/>
          <p:cNvSpPr>
            <a:spLocks noGrp="1"/>
          </p:cNvSpPr>
          <p:nvPr>
            <p:ph type="dt" sz="half" idx="10"/>
          </p:nvPr>
        </p:nvSpPr>
        <p:spPr/>
        <p:txBody>
          <a:bodyPr/>
          <a:lstStyle/>
          <a:p>
            <a:fld id="{625E45AD-4180-4E69-B578-273D4A718BF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a:t>
            </a:fld>
            <a:endParaRPr lang="en-US"/>
          </a:p>
        </p:txBody>
      </p:sp>
    </p:spTree>
    <p:extLst>
      <p:ext uri="{BB962C8B-B14F-4D97-AF65-F5344CB8AC3E}">
        <p14:creationId xmlns:p14="http://schemas.microsoft.com/office/powerpoint/2010/main" val="1113727445"/>
      </p:ext>
    </p:extLst>
  </p:cSld>
  <p:clrMapOvr>
    <a:masterClrMapping/>
  </p:clrMapOvr>
  <p:transition>
    <p:blinds/>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sz="3200" b="1" dirty="0" smtClean="0"/>
              <a:t>Control of erythropoiesis</a:t>
            </a:r>
            <a:endParaRPr lang="en-US" sz="3200" b="1" dirty="0"/>
          </a:p>
        </p:txBody>
      </p:sp>
      <p:sp>
        <p:nvSpPr>
          <p:cNvPr id="3" name="Content Placeholder 2"/>
          <p:cNvSpPr>
            <a:spLocks noGrp="1"/>
          </p:cNvSpPr>
          <p:nvPr>
            <p:ph idx="1"/>
          </p:nvPr>
        </p:nvSpPr>
        <p:spPr/>
        <p:txBody>
          <a:bodyPr>
            <a:normAutofit/>
          </a:bodyPr>
          <a:lstStyle/>
          <a:p>
            <a:r>
              <a:rPr lang="en-US" dirty="0" smtClean="0"/>
              <a:t>Through homeostatic negative feedback mechanism; the bone marrow produces erythrocytes at the rate at which they are destroyed.</a:t>
            </a:r>
          </a:p>
          <a:p>
            <a:r>
              <a:rPr lang="en-US" dirty="0" smtClean="0"/>
              <a:t>Primary stimulus to increased erythropoiesis is </a:t>
            </a:r>
            <a:r>
              <a:rPr lang="en-US" b="1" dirty="0" smtClean="0"/>
              <a:t>hypoxia</a:t>
            </a:r>
            <a:r>
              <a:rPr lang="en-US" dirty="0" smtClean="0"/>
              <a:t> which occurs when:</a:t>
            </a:r>
          </a:p>
          <a:p>
            <a:pPr lvl="1"/>
            <a:r>
              <a:rPr lang="en-US" dirty="0" smtClean="0"/>
              <a:t>oxygen-carrying power of blood is reduced by e.g. haemorrhage or excessive erythrocyte breakdown (haemolysis) due to disease</a:t>
            </a:r>
          </a:p>
          <a:p>
            <a:pPr lvl="1"/>
            <a:r>
              <a:rPr lang="en-US" dirty="0" smtClean="0"/>
              <a:t>oxygen tension in the air is reduced, as at high altitudes.</a:t>
            </a:r>
          </a:p>
          <a:p>
            <a:r>
              <a:rPr lang="en-US" dirty="0" smtClean="0"/>
              <a:t>Hypoxia increases erythrocyte formation by stimulating the production of the hormone erythropoietin, mainly by the kidneys. </a:t>
            </a:r>
          </a:p>
        </p:txBody>
      </p:sp>
      <p:sp>
        <p:nvSpPr>
          <p:cNvPr id="4" name="Date Placeholder 3"/>
          <p:cNvSpPr>
            <a:spLocks noGrp="1"/>
          </p:cNvSpPr>
          <p:nvPr>
            <p:ph type="dt" sz="half" idx="10"/>
          </p:nvPr>
        </p:nvSpPr>
        <p:spPr/>
        <p:txBody>
          <a:bodyPr/>
          <a:lstStyle/>
          <a:p>
            <a:fld id="{B13E7395-826A-4DDA-A134-83D389786B1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220</a:t>
            </a:fld>
            <a:endParaRPr lang="en-US"/>
          </a:p>
        </p:txBody>
      </p:sp>
    </p:spTree>
    <p:extLst>
      <p:ext uri="{BB962C8B-B14F-4D97-AF65-F5344CB8AC3E}">
        <p14:creationId xmlns:p14="http://schemas.microsoft.com/office/powerpoint/2010/main" val="1039378921"/>
      </p:ext>
    </p:extLst>
  </p:cSld>
  <p:clrMapOvr>
    <a:masterClrMapping/>
  </p:clrMapOvr>
  <p:transition>
    <p:pull dir="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These changes increase the oxygen-carrying capacity of the blood and reverse tissue hypoxia, the original stimulus. When the tissue hypoxia is overcome, erythropoietin production declines .</a:t>
            </a:r>
          </a:p>
          <a:p>
            <a:r>
              <a:rPr lang="en-US" dirty="0" smtClean="0"/>
              <a:t>When erythropoietin levels are low, red cell formation does not take place even in the presence of hypoxia, and </a:t>
            </a:r>
            <a:r>
              <a:rPr lang="en-US" dirty="0" err="1" smtClean="0"/>
              <a:t>anaemia</a:t>
            </a:r>
            <a:r>
              <a:rPr lang="en-US" dirty="0" smtClean="0"/>
              <a:t> develops. </a:t>
            </a:r>
          </a:p>
          <a:p>
            <a:r>
              <a:rPr lang="en-US" dirty="0" smtClean="0"/>
              <a:t>Erythropoietin regulates normal red cell replacement, i.e. in the absence of hypoxia.</a:t>
            </a:r>
          </a:p>
          <a:p>
            <a:endParaRPr lang="en-US" b="1" dirty="0"/>
          </a:p>
        </p:txBody>
      </p:sp>
      <p:sp>
        <p:nvSpPr>
          <p:cNvPr id="4" name="Date Placeholder 3"/>
          <p:cNvSpPr>
            <a:spLocks noGrp="1"/>
          </p:cNvSpPr>
          <p:nvPr>
            <p:ph type="dt" sz="half" idx="10"/>
          </p:nvPr>
        </p:nvSpPr>
        <p:spPr/>
        <p:txBody>
          <a:bodyPr/>
          <a:lstStyle/>
          <a:p>
            <a:fld id="{591D6272-F7B2-4E72-B0A1-57577D6F2C1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221</a:t>
            </a:fld>
            <a:endParaRPr lang="en-US"/>
          </a:p>
        </p:txBody>
      </p:sp>
    </p:spTree>
    <p:extLst>
      <p:ext uri="{BB962C8B-B14F-4D97-AF65-F5344CB8AC3E}">
        <p14:creationId xmlns:p14="http://schemas.microsoft.com/office/powerpoint/2010/main" val="516424342"/>
      </p:ext>
    </p:extLst>
  </p:cSld>
  <p:clrMapOvr>
    <a:masterClrMapping/>
  </p:clrMapOvr>
  <p:transition>
    <p:pull dir="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Control of erythropoiesis</a:t>
            </a:r>
            <a:endParaRPr lang="en-US" sz="2800" dirty="0"/>
          </a:p>
        </p:txBody>
      </p:sp>
      <p:pic>
        <p:nvPicPr>
          <p:cNvPr id="6146" name="Picture 2"/>
          <p:cNvPicPr>
            <a:picLocks noGrp="1" noChangeAspect="1" noChangeArrowheads="1"/>
          </p:cNvPicPr>
          <p:nvPr>
            <p:ph idx="1"/>
          </p:nvPr>
        </p:nvPicPr>
        <p:blipFill>
          <a:blip r:embed="rId2" cstate="print"/>
          <a:stretch>
            <a:fillRect/>
          </a:stretch>
        </p:blipFill>
        <p:spPr bwMode="auto">
          <a:xfrm>
            <a:off x="2171700" y="2024856"/>
            <a:ext cx="4800600" cy="39528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7790D9E8-8647-4778-946D-ACECD99644B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222</a:t>
            </a:fld>
            <a:endParaRPr lang="en-US"/>
          </a:p>
        </p:txBody>
      </p:sp>
    </p:spTree>
    <p:extLst>
      <p:ext uri="{BB962C8B-B14F-4D97-AF65-F5344CB8AC3E}">
        <p14:creationId xmlns:p14="http://schemas.microsoft.com/office/powerpoint/2010/main" val="3276272219"/>
      </p:ext>
    </p:extLst>
  </p:cSld>
  <p:clrMapOvr>
    <a:masterClrMapping/>
  </p:clrMapOvr>
  <p:transition>
    <p:pull dir="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	</a:t>
            </a:r>
            <a:r>
              <a:rPr lang="en-US" b="1" i="1" u="sng" dirty="0" smtClean="0"/>
              <a:t>Destruction of erythrocytes</a:t>
            </a:r>
          </a:p>
          <a:p>
            <a:r>
              <a:rPr lang="en-US" dirty="0" smtClean="0"/>
              <a:t>Life span of erythrocytes is about 120 days</a:t>
            </a:r>
          </a:p>
          <a:p>
            <a:r>
              <a:rPr lang="en-US" dirty="0" smtClean="0"/>
              <a:t>Their breakdown/haemolysis, is by phagocytic reticuloendothelial cells found mainly in the spleen, bone marrow and liver. </a:t>
            </a:r>
          </a:p>
          <a:p>
            <a:r>
              <a:rPr lang="en-US" dirty="0" smtClean="0"/>
              <a:t>As erythrocytes age, changes in their cell membranes make them more susceptible to haemolysis.</a:t>
            </a:r>
          </a:p>
          <a:p>
            <a:r>
              <a:rPr lang="en-US" dirty="0" smtClean="0"/>
              <a:t>Iron released by haemolysis is retained in the body and reused in the bone marrow to form haemoglobin. </a:t>
            </a:r>
          </a:p>
          <a:p>
            <a:r>
              <a:rPr lang="en-US" b="1" dirty="0" smtClean="0"/>
              <a:t>Biliverdin</a:t>
            </a:r>
            <a:r>
              <a:rPr lang="en-US" dirty="0" smtClean="0"/>
              <a:t> is formed from the protein part of the erythrocytes.</a:t>
            </a:r>
          </a:p>
          <a:p>
            <a:r>
              <a:rPr lang="en-US" dirty="0" smtClean="0"/>
              <a:t>It is then reduced to the yellow pigment </a:t>
            </a:r>
            <a:r>
              <a:rPr lang="en-US" b="1" dirty="0" smtClean="0"/>
              <a:t>bilirubin</a:t>
            </a:r>
            <a:r>
              <a:rPr lang="en-US" dirty="0" smtClean="0"/>
              <a:t>, before it is bound to </a:t>
            </a:r>
            <a:r>
              <a:rPr lang="en-US" b="1" dirty="0" smtClean="0"/>
              <a:t>plasma globulin </a:t>
            </a:r>
            <a:r>
              <a:rPr lang="en-US" dirty="0" smtClean="0"/>
              <a:t>and transported to the liver. In the liver it is changed from a fat-soluble to a water-soluble form before it is excreted as a constituent of bile.</a:t>
            </a:r>
            <a:endParaRPr lang="en-US" dirty="0"/>
          </a:p>
        </p:txBody>
      </p:sp>
      <p:sp>
        <p:nvSpPr>
          <p:cNvPr id="4" name="Date Placeholder 3"/>
          <p:cNvSpPr>
            <a:spLocks noGrp="1"/>
          </p:cNvSpPr>
          <p:nvPr>
            <p:ph type="dt" sz="half" idx="10"/>
          </p:nvPr>
        </p:nvSpPr>
        <p:spPr/>
        <p:txBody>
          <a:bodyPr/>
          <a:lstStyle/>
          <a:p>
            <a:fld id="{B0A77C56-F0EC-4BFE-B351-DF93708773E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223</a:t>
            </a:fld>
            <a:endParaRPr lang="en-US"/>
          </a:p>
        </p:txBody>
      </p:sp>
    </p:spTree>
    <p:extLst>
      <p:ext uri="{BB962C8B-B14F-4D97-AF65-F5344CB8AC3E}">
        <p14:creationId xmlns:p14="http://schemas.microsoft.com/office/powerpoint/2010/main" val="1269270854"/>
      </p:ext>
    </p:extLst>
  </p:cSld>
  <p:clrMapOvr>
    <a:masterClrMapping/>
  </p:clrMapOvr>
  <p:transition>
    <p:pull dir="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en-US" b="1" u="sng" dirty="0" smtClean="0"/>
              <a:t>BLOOD GROUPS</a:t>
            </a:r>
            <a:endParaRPr lang="en-US" b="1" u="sng" dirty="0"/>
          </a:p>
        </p:txBody>
      </p:sp>
      <p:sp>
        <p:nvSpPr>
          <p:cNvPr id="3" name="Content Placeholder 2"/>
          <p:cNvSpPr>
            <a:spLocks noGrp="1"/>
          </p:cNvSpPr>
          <p:nvPr>
            <p:ph idx="1"/>
          </p:nvPr>
        </p:nvSpPr>
        <p:spPr/>
        <p:txBody>
          <a:bodyPr>
            <a:normAutofit/>
          </a:bodyPr>
          <a:lstStyle/>
          <a:p>
            <a:r>
              <a:rPr lang="en-US" dirty="0" smtClean="0"/>
              <a:t>Antigens, found on the surfaces of individual’s RBCs, which are inherited, determine the individual's blood group. </a:t>
            </a:r>
          </a:p>
          <a:p>
            <a:r>
              <a:rPr lang="en-US" dirty="0" smtClean="0"/>
              <a:t>In addition, individuals make antibodies to these antigens, but not to their own type of antigen, since if they did the antigens and antibodies would react causing a </a:t>
            </a:r>
            <a:r>
              <a:rPr lang="en-US" b="1" dirty="0" smtClean="0"/>
              <a:t>transfusion reaction</a:t>
            </a:r>
            <a:r>
              <a:rPr lang="en-US" dirty="0" smtClean="0"/>
              <a:t>. </a:t>
            </a:r>
          </a:p>
          <a:p>
            <a:r>
              <a:rPr lang="en-US" dirty="0" smtClean="0"/>
              <a:t>The main signs are </a:t>
            </a:r>
            <a:r>
              <a:rPr lang="en-US" b="1" dirty="0" smtClean="0"/>
              <a:t>clumping of red blood cells, haemolysis, shock and kidney failure</a:t>
            </a:r>
            <a:r>
              <a:rPr lang="en-US" dirty="0" smtClean="0"/>
              <a:t>. </a:t>
            </a:r>
          </a:p>
          <a:p>
            <a:r>
              <a:rPr lang="en-US" dirty="0" smtClean="0"/>
              <a:t>These antibodies circulate in the bloodstream and the ability to make them is genetically determined and not associated with acquired immunity.</a:t>
            </a:r>
          </a:p>
        </p:txBody>
      </p:sp>
      <p:sp>
        <p:nvSpPr>
          <p:cNvPr id="4" name="Date Placeholder 3"/>
          <p:cNvSpPr>
            <a:spLocks noGrp="1"/>
          </p:cNvSpPr>
          <p:nvPr>
            <p:ph type="dt" sz="half" idx="10"/>
          </p:nvPr>
        </p:nvSpPr>
        <p:spPr/>
        <p:txBody>
          <a:bodyPr/>
          <a:lstStyle/>
          <a:p>
            <a:fld id="{94434682-8BED-43B4-B7F7-5A9199C81DAF}" type="datetime1">
              <a:rPr lang="en-US" smtClean="0"/>
              <a:pPr/>
              <a:t>10/7/2020</a:t>
            </a:fld>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224</a:t>
            </a:fld>
            <a:endParaRPr lang="en-US" dirty="0"/>
          </a:p>
        </p:txBody>
      </p:sp>
    </p:spTree>
    <p:extLst>
      <p:ext uri="{BB962C8B-B14F-4D97-AF65-F5344CB8AC3E}">
        <p14:creationId xmlns:p14="http://schemas.microsoft.com/office/powerpoint/2010/main" val="564467348"/>
      </p:ext>
    </p:extLst>
  </p:cSld>
  <p:clrMapOvr>
    <a:masterClrMapping/>
  </p:clrMapOvr>
  <p:transition>
    <p:pull dir="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If individuals are transfused with blood of the same group, i.e. possessing the same antigens on the surface of the cells, their immune system will not recognise them as foreign and will not reject them.</a:t>
            </a:r>
          </a:p>
          <a:p>
            <a:r>
              <a:rPr lang="en-US" dirty="0" smtClean="0"/>
              <a:t>However, if they are given blood from an individual of a different blood type, i.e. with a different type of antigen on the red cells, their immune system will mount an attack upon them and destroy the transfused cells. </a:t>
            </a:r>
          </a:p>
          <a:p>
            <a:r>
              <a:rPr lang="en-US" dirty="0" smtClean="0"/>
              <a:t>This is the basis of the transfusion reaction; the two blood types, the donor and the recipient, are </a:t>
            </a:r>
            <a:r>
              <a:rPr lang="en-US" b="1" dirty="0" smtClean="0"/>
              <a:t>incompatible.</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225</a:t>
            </a:fld>
            <a:endParaRPr lang="en-US"/>
          </a:p>
        </p:txBody>
      </p:sp>
    </p:spTree>
    <p:extLst>
      <p:ext uri="{BB962C8B-B14F-4D97-AF65-F5344CB8AC3E}">
        <p14:creationId xmlns:p14="http://schemas.microsoft.com/office/powerpoint/2010/main" val="3050351008"/>
      </p:ext>
    </p:extLst>
  </p:cSld>
  <p:clrMapOvr>
    <a:masterClrMapping/>
  </p:clrMapOvr>
  <p:transition>
    <p:wipe dir="d"/>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a:bodyPr>
          <a:lstStyle/>
          <a:p>
            <a:r>
              <a:rPr lang="en-US" b="1" u="sng" dirty="0" smtClean="0"/>
              <a:t>THE ABO SYSTEM</a:t>
            </a:r>
            <a:endParaRPr lang="en-US" b="1" u="sng" dirty="0"/>
          </a:p>
        </p:txBody>
      </p:sp>
      <p:sp>
        <p:nvSpPr>
          <p:cNvPr id="3" name="Content Placeholder 2"/>
          <p:cNvSpPr>
            <a:spLocks noGrp="1"/>
          </p:cNvSpPr>
          <p:nvPr>
            <p:ph idx="1"/>
          </p:nvPr>
        </p:nvSpPr>
        <p:spPr/>
        <p:txBody>
          <a:bodyPr>
            <a:normAutofit/>
          </a:bodyPr>
          <a:lstStyle/>
          <a:p>
            <a:r>
              <a:rPr lang="en-US" dirty="0" smtClean="0"/>
              <a:t>About 55% of the population has either A-type antigens (blood group A), B-type antigens (blood group B) or both (blood group AB) on their red cell surface. </a:t>
            </a:r>
          </a:p>
          <a:p>
            <a:r>
              <a:rPr lang="en-US" dirty="0" smtClean="0"/>
              <a:t>The remaining 45% have neither A nor B type antigens (blood group O).</a:t>
            </a:r>
          </a:p>
          <a:p>
            <a:r>
              <a:rPr lang="en-US" dirty="0" smtClean="0"/>
              <a:t>The corresponding antibodies are called anti-A and anti- B. </a:t>
            </a:r>
          </a:p>
          <a:p>
            <a:r>
              <a:rPr lang="en-US" dirty="0" smtClean="0">
                <a:solidFill>
                  <a:srgbClr val="FF0000"/>
                </a:solidFill>
              </a:rPr>
              <a:t>Blood group A individuals cannot make anti-A (and therefore do not have these antibodies in their plasma), since otherwise a reaction to their own cells would occur; they do, however, make anti-B. </a:t>
            </a:r>
          </a:p>
          <a:p>
            <a:endParaRPr lang="en-US" dirty="0" smtClean="0"/>
          </a:p>
        </p:txBody>
      </p:sp>
      <p:sp>
        <p:nvSpPr>
          <p:cNvPr id="4" name="Date Placeholder 3"/>
          <p:cNvSpPr>
            <a:spLocks noGrp="1"/>
          </p:cNvSpPr>
          <p:nvPr>
            <p:ph type="dt" sz="half" idx="10"/>
          </p:nvPr>
        </p:nvSpPr>
        <p:spPr/>
        <p:txBody>
          <a:bodyPr/>
          <a:lstStyle/>
          <a:p>
            <a:fld id="{77B04297-CEAA-40DF-83B0-F7217717C53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226</a:t>
            </a:fld>
            <a:endParaRPr lang="en-US" dirty="0"/>
          </a:p>
        </p:txBody>
      </p:sp>
    </p:spTree>
    <p:extLst>
      <p:ext uri="{BB962C8B-B14F-4D97-AF65-F5344CB8AC3E}">
        <p14:creationId xmlns:p14="http://schemas.microsoft.com/office/powerpoint/2010/main" val="1335289611"/>
      </p:ext>
    </p:extLst>
  </p:cSld>
  <p:clrMapOvr>
    <a:masterClrMapping/>
  </p:clrMapOvr>
  <p:transition>
    <p:wipe dir="d"/>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Blood group B individuals, for the same reasons, make only anti-A. Blood group AB make neither, and blood group O make both anti-A and anti-B .</a:t>
            </a:r>
          </a:p>
          <a:p>
            <a:r>
              <a:rPr lang="en-US" dirty="0" smtClean="0"/>
              <a:t>Because blood group AB people make neither anti-A nor anti-B antibodies, they are known as </a:t>
            </a:r>
            <a:r>
              <a:rPr lang="en-US" b="1" dirty="0" smtClean="0"/>
              <a:t>universal recipients</a:t>
            </a:r>
            <a:r>
              <a:rPr lang="en-US" dirty="0" smtClean="0"/>
              <a:t>: transfusion of either type A or type B blood into these individuals is safe, since there are no antibodies to react with them.</a:t>
            </a:r>
          </a:p>
          <a:p>
            <a:r>
              <a:rPr lang="en-US" dirty="0" smtClean="0"/>
              <a:t>Conversely, group O people have neither A nor B antigens on their red cell membranes, and their blood may be safely transfused into A, B, AB or O types; group O is known as the </a:t>
            </a:r>
            <a:r>
              <a:rPr lang="en-US" b="1" dirty="0" smtClean="0"/>
              <a:t>universal donor</a:t>
            </a:r>
            <a:r>
              <a:rPr lang="en-US" dirty="0" smtClean="0"/>
              <a:t>.</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227</a:t>
            </a:fld>
            <a:endParaRPr lang="en-US"/>
          </a:p>
        </p:txBody>
      </p:sp>
    </p:spTree>
    <p:extLst>
      <p:ext uri="{BB962C8B-B14F-4D97-AF65-F5344CB8AC3E}">
        <p14:creationId xmlns:p14="http://schemas.microsoft.com/office/powerpoint/2010/main" val="288785224"/>
      </p:ext>
    </p:extLst>
  </p:cSld>
  <p:clrMapOvr>
    <a:masterClrMapping/>
  </p:clrMapOvr>
  <p:transition>
    <p:wipe dir="d"/>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The ABO system of blood grouping: antigens, antibodies and compatibility.</a:t>
            </a:r>
            <a:endParaRPr lang="en-US" sz="2000" dirty="0"/>
          </a:p>
        </p:txBody>
      </p:sp>
      <p:pic>
        <p:nvPicPr>
          <p:cNvPr id="7170" name="Picture 2"/>
          <p:cNvPicPr>
            <a:picLocks noGrp="1" noChangeAspect="1" noChangeArrowheads="1"/>
          </p:cNvPicPr>
          <p:nvPr>
            <p:ph idx="1"/>
          </p:nvPr>
        </p:nvPicPr>
        <p:blipFill>
          <a:blip r:embed="rId2" cstate="print"/>
          <a:stretch>
            <a:fillRect/>
          </a:stretch>
        </p:blipFill>
        <p:spPr bwMode="auto">
          <a:xfrm>
            <a:off x="1137432" y="1825625"/>
            <a:ext cx="6869135"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6CEA6640-1E04-4B01-AE99-16571FB2EA9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228</a:t>
            </a:fld>
            <a:endParaRPr lang="en-US"/>
          </a:p>
        </p:txBody>
      </p:sp>
    </p:spTree>
    <p:extLst>
      <p:ext uri="{BB962C8B-B14F-4D97-AF65-F5344CB8AC3E}">
        <p14:creationId xmlns:p14="http://schemas.microsoft.com/office/powerpoint/2010/main" val="714371922"/>
      </p:ext>
    </p:extLst>
  </p:cSld>
  <p:clrMapOvr>
    <a:masterClrMapping/>
  </p:clrMapOvr>
  <p:transition>
    <p:wipe dir="d"/>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THE RHESUS SYSTEM</a:t>
            </a:r>
            <a:endParaRPr lang="en-US" b="1" u="sng" dirty="0"/>
          </a:p>
        </p:txBody>
      </p:sp>
      <p:sp>
        <p:nvSpPr>
          <p:cNvPr id="3" name="Content Placeholder 2"/>
          <p:cNvSpPr>
            <a:spLocks noGrp="1"/>
          </p:cNvSpPr>
          <p:nvPr>
            <p:ph idx="1"/>
          </p:nvPr>
        </p:nvSpPr>
        <p:spPr/>
        <p:txBody>
          <a:bodyPr>
            <a:normAutofit/>
          </a:bodyPr>
          <a:lstStyle/>
          <a:p>
            <a:r>
              <a:rPr lang="en-US" dirty="0" smtClean="0"/>
              <a:t>Rhesus factor; it’s a red blood cell membrane antigen. </a:t>
            </a:r>
          </a:p>
          <a:p>
            <a:r>
              <a:rPr lang="en-US" dirty="0" smtClean="0"/>
              <a:t>About 85% of people have this antigen; they are Rhesus positive (</a:t>
            </a:r>
            <a:r>
              <a:rPr lang="en-US" dirty="0" err="1" smtClean="0"/>
              <a:t>Rh</a:t>
            </a:r>
            <a:r>
              <a:rPr lang="en-US" dirty="0" smtClean="0"/>
              <a:t>+) and do not therefore make anti-Rhesus antibodies. </a:t>
            </a:r>
          </a:p>
          <a:p>
            <a:r>
              <a:rPr lang="en-US" dirty="0" smtClean="0"/>
              <a:t>The remaining 15% have no Rhesus antigen (they are Rhesus negative, or </a:t>
            </a:r>
            <a:r>
              <a:rPr lang="en-US" dirty="0" err="1" smtClean="0"/>
              <a:t>Rh</a:t>
            </a:r>
            <a:r>
              <a:rPr lang="en-US" dirty="0" smtClean="0"/>
              <a:t>~). </a:t>
            </a:r>
          </a:p>
          <a:p>
            <a:r>
              <a:rPr lang="en-US" dirty="0" err="1" smtClean="0"/>
              <a:t>Rh</a:t>
            </a:r>
            <a:r>
              <a:rPr lang="en-US" dirty="0" smtClean="0"/>
              <a:t>~ individuals are capable of making anti-Rhesus antibodies, but are stimulated to do so only in certain circumstances, e.g. in pregnancy, or as the result of an incompatible blood transfusion.</a:t>
            </a:r>
            <a:endParaRPr lang="en-US" dirty="0"/>
          </a:p>
        </p:txBody>
      </p:sp>
      <p:sp>
        <p:nvSpPr>
          <p:cNvPr id="4" name="Date Placeholder 3"/>
          <p:cNvSpPr>
            <a:spLocks noGrp="1"/>
          </p:cNvSpPr>
          <p:nvPr>
            <p:ph type="dt" sz="half" idx="10"/>
          </p:nvPr>
        </p:nvSpPr>
        <p:spPr/>
        <p:txBody>
          <a:bodyPr/>
          <a:lstStyle/>
          <a:p>
            <a:fld id="{F6F1E5A9-0FCC-498A-AB83-E68798D8F8F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229</a:t>
            </a:fld>
            <a:endParaRPr lang="en-US"/>
          </a:p>
        </p:txBody>
      </p:sp>
    </p:spTree>
    <p:extLst>
      <p:ext uri="{BB962C8B-B14F-4D97-AF65-F5344CB8AC3E}">
        <p14:creationId xmlns:p14="http://schemas.microsoft.com/office/powerpoint/2010/main" val="1455226804"/>
      </p:ext>
    </p:extLst>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MOLECULES AND COMPOUNDS</a:t>
            </a:r>
            <a:endParaRPr lang="en-US" b="1" u="sng" dirty="0"/>
          </a:p>
        </p:txBody>
      </p:sp>
      <p:sp>
        <p:nvSpPr>
          <p:cNvPr id="3" name="Content Placeholder 2"/>
          <p:cNvSpPr>
            <a:spLocks noGrp="1"/>
          </p:cNvSpPr>
          <p:nvPr>
            <p:ph idx="1"/>
          </p:nvPr>
        </p:nvSpPr>
        <p:spPr/>
        <p:txBody>
          <a:bodyPr>
            <a:normAutofit/>
          </a:bodyPr>
          <a:lstStyle/>
          <a:p>
            <a:r>
              <a:rPr lang="en-US" dirty="0" smtClean="0"/>
              <a:t>When the number of electrons in the outer shell of an element is the optimum number, the element is described as inert or chemically unreactive, i.e. it will not easily combine with other elements to form compounds.</a:t>
            </a:r>
          </a:p>
          <a:p>
            <a:r>
              <a:rPr lang="en-US" dirty="0" smtClean="0"/>
              <a:t>These elements are the inert or noble gases —</a:t>
            </a:r>
            <a:r>
              <a:rPr lang="en-US" b="1" dirty="0" smtClean="0"/>
              <a:t>helium, neon, argon, krypton, xenon and radon.</a:t>
            </a:r>
          </a:p>
          <a:p>
            <a:r>
              <a:rPr lang="en-US" b="1" dirty="0" smtClean="0"/>
              <a:t>Molecules</a:t>
            </a:r>
            <a:r>
              <a:rPr lang="en-US" dirty="0" smtClean="0"/>
              <a:t>: consist of two or more chemically combined atoms. The atoms may be of the same element, e.g. a molecule of atmospheric oxygen (O</a:t>
            </a:r>
            <a:r>
              <a:rPr lang="en-US" sz="1900" dirty="0" smtClean="0"/>
              <a:t>2</a:t>
            </a:r>
            <a:r>
              <a:rPr lang="en-US" dirty="0" smtClean="0"/>
              <a:t>) consists of two oxygen atoms or contain two or more different elements; e.g. a water molecule (H</a:t>
            </a:r>
            <a:r>
              <a:rPr lang="en-US" sz="1900" dirty="0" smtClean="0"/>
              <a:t>2</a:t>
            </a:r>
            <a:r>
              <a:rPr lang="en-US" dirty="0" smtClean="0"/>
              <a:t>O) contains two hydrogen atoms and an oxygen atom. </a:t>
            </a:r>
          </a:p>
          <a:p>
            <a:r>
              <a:rPr lang="en-US" dirty="0" smtClean="0"/>
              <a:t>Compounds which contain the element </a:t>
            </a:r>
            <a:r>
              <a:rPr lang="en-US" b="1" dirty="0" smtClean="0"/>
              <a:t>carbon</a:t>
            </a:r>
            <a:r>
              <a:rPr lang="en-US" dirty="0" smtClean="0"/>
              <a:t> are classified as </a:t>
            </a:r>
            <a:r>
              <a:rPr lang="en-US" b="1" dirty="0" smtClean="0"/>
              <a:t>organic,</a:t>
            </a:r>
            <a:r>
              <a:rPr lang="en-US" dirty="0" smtClean="0"/>
              <a:t> and all others as inorganic. The body contains both.</a:t>
            </a:r>
            <a:endParaRPr lang="en-US" dirty="0"/>
          </a:p>
        </p:txBody>
      </p:sp>
      <p:sp>
        <p:nvSpPr>
          <p:cNvPr id="4" name="Date Placeholder 3"/>
          <p:cNvSpPr>
            <a:spLocks noGrp="1"/>
          </p:cNvSpPr>
          <p:nvPr>
            <p:ph type="dt" sz="half" idx="10"/>
          </p:nvPr>
        </p:nvSpPr>
        <p:spPr/>
        <p:txBody>
          <a:bodyPr/>
          <a:lstStyle/>
          <a:p>
            <a:fld id="{5BAE02A5-5E88-4019-8DF3-1FE5A039428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a:t>
            </a:fld>
            <a:endParaRPr lang="en-US"/>
          </a:p>
        </p:txBody>
      </p:sp>
    </p:spTree>
    <p:extLst>
      <p:ext uri="{BB962C8B-B14F-4D97-AF65-F5344CB8AC3E}">
        <p14:creationId xmlns:p14="http://schemas.microsoft.com/office/powerpoint/2010/main" val="3633637521"/>
      </p:ext>
    </p:extLst>
  </p:cSld>
  <p:clrMapOvr>
    <a:masterClrMapping/>
  </p:clrMapOvr>
  <p:transition>
    <p:blinds/>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dirty="0" smtClean="0"/>
              <a:t>LEUKOCYTES (White Blood Cells)</a:t>
            </a:r>
            <a:endParaRPr lang="en-US" b="1" dirty="0"/>
          </a:p>
        </p:txBody>
      </p:sp>
      <p:sp>
        <p:nvSpPr>
          <p:cNvPr id="3" name="Content Placeholder 2"/>
          <p:cNvSpPr>
            <a:spLocks noGrp="1"/>
          </p:cNvSpPr>
          <p:nvPr>
            <p:ph idx="1"/>
          </p:nvPr>
        </p:nvSpPr>
        <p:spPr/>
        <p:txBody>
          <a:bodyPr>
            <a:normAutofit/>
          </a:bodyPr>
          <a:lstStyle/>
          <a:p>
            <a:r>
              <a:rPr lang="en-US" b="1" dirty="0" smtClean="0"/>
              <a:t>Main function</a:t>
            </a:r>
            <a:r>
              <a:rPr lang="en-US" dirty="0" smtClean="0"/>
              <a:t>: Defending the body against microbes and other foreign materials.</a:t>
            </a:r>
          </a:p>
          <a:p>
            <a:r>
              <a:rPr lang="en-US" dirty="0" smtClean="0"/>
              <a:t>Largest blood cells </a:t>
            </a:r>
          </a:p>
          <a:p>
            <a:r>
              <a:rPr lang="en-US" dirty="0" smtClean="0"/>
              <a:t>Account for about 1% of the blood volume. </a:t>
            </a:r>
          </a:p>
          <a:p>
            <a:r>
              <a:rPr lang="en-US" dirty="0" smtClean="0"/>
              <a:t>Contain nuclei and some have granules in their cytoplasm. </a:t>
            </a:r>
          </a:p>
          <a:p>
            <a:r>
              <a:rPr lang="en-US" dirty="0" smtClean="0"/>
              <a:t>2 main types:</a:t>
            </a:r>
          </a:p>
          <a:p>
            <a:pPr>
              <a:buNone/>
            </a:pPr>
            <a:r>
              <a:rPr lang="en-US" dirty="0" smtClean="0"/>
              <a:t>	• granulocytes (polymorphonuclear leukocytes)</a:t>
            </a:r>
          </a:p>
          <a:p>
            <a:pPr>
              <a:buNone/>
            </a:pPr>
            <a:r>
              <a:rPr lang="en-US" dirty="0" smtClean="0"/>
              <a:t>	— neutrophils, eosinophils and </a:t>
            </a:r>
            <a:r>
              <a:rPr lang="en-US" dirty="0" err="1" smtClean="0"/>
              <a:t>basophils</a:t>
            </a:r>
            <a:endParaRPr lang="en-US" dirty="0" smtClean="0"/>
          </a:p>
          <a:p>
            <a:pPr>
              <a:buNone/>
            </a:pPr>
            <a:r>
              <a:rPr lang="en-US" dirty="0" smtClean="0"/>
              <a:t>	• </a:t>
            </a:r>
            <a:r>
              <a:rPr lang="en-US" dirty="0" err="1" smtClean="0"/>
              <a:t>agranulocytes</a:t>
            </a:r>
            <a:endParaRPr lang="en-US" dirty="0" smtClean="0"/>
          </a:p>
          <a:p>
            <a:pPr>
              <a:buNone/>
            </a:pPr>
            <a:r>
              <a:rPr lang="en-US" dirty="0" smtClean="0"/>
              <a:t>	— monocytes and lymphocytes.</a:t>
            </a:r>
            <a:endParaRPr lang="en-US" dirty="0"/>
          </a:p>
        </p:txBody>
      </p:sp>
      <p:sp>
        <p:nvSpPr>
          <p:cNvPr id="4" name="Date Placeholder 3"/>
          <p:cNvSpPr>
            <a:spLocks noGrp="1"/>
          </p:cNvSpPr>
          <p:nvPr>
            <p:ph type="dt" sz="half" idx="10"/>
          </p:nvPr>
        </p:nvSpPr>
        <p:spPr/>
        <p:txBody>
          <a:bodyPr/>
          <a:lstStyle/>
          <a:p>
            <a:fld id="{0BD51705-82AF-4304-A590-6ACAD9DFC2D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230</a:t>
            </a:fld>
            <a:endParaRPr lang="en-US"/>
          </a:p>
        </p:txBody>
      </p:sp>
    </p:spTree>
    <p:extLst>
      <p:ext uri="{BB962C8B-B14F-4D97-AF65-F5344CB8AC3E}">
        <p14:creationId xmlns:p14="http://schemas.microsoft.com/office/powerpoint/2010/main" val="4170256019"/>
      </p:ext>
    </p:extLst>
  </p:cSld>
  <p:clrMapOvr>
    <a:masterClrMapping/>
  </p:clrMapOvr>
  <p:transition>
    <p:wipe dir="d"/>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Granulocycytes (polymorphonuclear leukocytes)</a:t>
            </a:r>
            <a:endParaRPr lang="en-US" b="1" u="sng" dirty="0"/>
          </a:p>
        </p:txBody>
      </p:sp>
      <p:sp>
        <p:nvSpPr>
          <p:cNvPr id="3" name="Content Placeholder 2"/>
          <p:cNvSpPr>
            <a:spLocks noGrp="1"/>
          </p:cNvSpPr>
          <p:nvPr>
            <p:ph idx="1"/>
          </p:nvPr>
        </p:nvSpPr>
        <p:spPr/>
        <p:txBody>
          <a:bodyPr>
            <a:normAutofit/>
          </a:bodyPr>
          <a:lstStyle/>
          <a:p>
            <a:r>
              <a:rPr lang="en-US" dirty="0" err="1" smtClean="0"/>
              <a:t>G</a:t>
            </a:r>
            <a:r>
              <a:rPr lang="en-US" b="1" dirty="0" err="1" smtClean="0"/>
              <a:t>ranulopoiesis</a:t>
            </a:r>
            <a:r>
              <a:rPr lang="en-US" dirty="0" smtClean="0"/>
              <a:t>: follow a common line of development through </a:t>
            </a:r>
            <a:r>
              <a:rPr lang="en-US" b="1" dirty="0" err="1" smtClean="0"/>
              <a:t>myeloblast</a:t>
            </a:r>
            <a:r>
              <a:rPr lang="en-US" b="1" dirty="0" smtClean="0"/>
              <a:t> </a:t>
            </a:r>
            <a:r>
              <a:rPr lang="en-US" dirty="0" smtClean="0"/>
              <a:t>to </a:t>
            </a:r>
            <a:r>
              <a:rPr lang="en-US" b="1" dirty="0" err="1" smtClean="0"/>
              <a:t>myelocyte</a:t>
            </a:r>
            <a:r>
              <a:rPr lang="en-US" dirty="0" smtClean="0"/>
              <a:t> before differentiating into 3 types. </a:t>
            </a:r>
          </a:p>
          <a:p>
            <a:r>
              <a:rPr lang="en-US" dirty="0" smtClean="0"/>
              <a:t>Have </a:t>
            </a:r>
            <a:r>
              <a:rPr lang="en-US" dirty="0" err="1" smtClean="0"/>
              <a:t>multilobed</a:t>
            </a:r>
            <a:r>
              <a:rPr lang="en-US" dirty="0" smtClean="0"/>
              <a:t> nuclei in their cytoplasm.</a:t>
            </a:r>
          </a:p>
          <a:p>
            <a:r>
              <a:rPr lang="en-US" dirty="0" smtClean="0"/>
              <a:t>Their names represent the dyes they take up when stained in the laboratory. </a:t>
            </a:r>
          </a:p>
          <a:p>
            <a:pPr lvl="1"/>
            <a:r>
              <a:rPr lang="en-US" dirty="0" smtClean="0"/>
              <a:t>Eosinophils; red acid dye, eosin; </a:t>
            </a:r>
          </a:p>
          <a:p>
            <a:pPr lvl="1"/>
            <a:r>
              <a:rPr lang="en-US" dirty="0" err="1" smtClean="0"/>
              <a:t>Basophils</a:t>
            </a:r>
            <a:r>
              <a:rPr lang="en-US" dirty="0" smtClean="0"/>
              <a:t>;  alkaline </a:t>
            </a:r>
            <a:r>
              <a:rPr lang="en-US" dirty="0" err="1" smtClean="0"/>
              <a:t>methylene</a:t>
            </a:r>
            <a:r>
              <a:rPr lang="en-US" dirty="0" smtClean="0"/>
              <a:t> blue; </a:t>
            </a:r>
          </a:p>
          <a:p>
            <a:pPr lvl="1"/>
            <a:r>
              <a:rPr lang="en-US" dirty="0" smtClean="0"/>
              <a:t>Neutrophils (purple); take up both dyes.</a:t>
            </a:r>
            <a:endParaRPr lang="en-US" dirty="0"/>
          </a:p>
        </p:txBody>
      </p:sp>
      <p:sp>
        <p:nvSpPr>
          <p:cNvPr id="4" name="Date Placeholder 3"/>
          <p:cNvSpPr>
            <a:spLocks noGrp="1"/>
          </p:cNvSpPr>
          <p:nvPr>
            <p:ph type="dt" sz="half" idx="10"/>
          </p:nvPr>
        </p:nvSpPr>
        <p:spPr/>
        <p:txBody>
          <a:bodyPr/>
          <a:lstStyle/>
          <a:p>
            <a:fld id="{447EFA5E-2050-43C3-AFE7-7C02E0EB8AE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231</a:t>
            </a:fld>
            <a:endParaRPr lang="en-US"/>
          </a:p>
        </p:txBody>
      </p:sp>
    </p:spTree>
    <p:extLst>
      <p:ext uri="{BB962C8B-B14F-4D97-AF65-F5344CB8AC3E}">
        <p14:creationId xmlns:p14="http://schemas.microsoft.com/office/powerpoint/2010/main" val="3942740743"/>
      </p:ext>
    </p:extLst>
  </p:cSld>
  <p:clrMapOvr>
    <a:masterClrMapping/>
  </p:clrMapOvr>
  <p:transition>
    <p:wipe dir="d"/>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granulocytes (granular leukocytes)</a:t>
            </a:r>
            <a:endParaRPr lang="en-US" sz="2800" dirty="0"/>
          </a:p>
        </p:txBody>
      </p:sp>
      <p:pic>
        <p:nvPicPr>
          <p:cNvPr id="8194" name="Picture 2"/>
          <p:cNvPicPr>
            <a:picLocks noGrp="1" noChangeAspect="1" noChangeArrowheads="1"/>
          </p:cNvPicPr>
          <p:nvPr>
            <p:ph idx="1"/>
          </p:nvPr>
        </p:nvPicPr>
        <p:blipFill>
          <a:blip r:embed="rId2" cstate="print"/>
          <a:stretch>
            <a:fillRect/>
          </a:stretch>
        </p:blipFill>
        <p:spPr bwMode="auto">
          <a:xfrm>
            <a:off x="2185987" y="3196431"/>
            <a:ext cx="4772025" cy="16097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B1A04DD-3872-4914-B4BF-BD57745A8FF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232</a:t>
            </a:fld>
            <a:endParaRPr lang="en-US"/>
          </a:p>
        </p:txBody>
      </p:sp>
    </p:spTree>
    <p:extLst>
      <p:ext uri="{BB962C8B-B14F-4D97-AF65-F5344CB8AC3E}">
        <p14:creationId xmlns:p14="http://schemas.microsoft.com/office/powerpoint/2010/main" val="1700427825"/>
      </p:ext>
    </p:extLst>
  </p:cSld>
  <p:clrMapOvr>
    <a:masterClrMapping/>
  </p:clrMapOvr>
  <p:transition>
    <p:wipe dir="d"/>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Assignment: </a:t>
            </a:r>
          </a:p>
          <a:p>
            <a:pPr lvl="1"/>
            <a:r>
              <a:rPr lang="en-US" dirty="0" smtClean="0"/>
              <a:t>Make notes on the numbers of different types of leucocytes in adult blood.</a:t>
            </a:r>
          </a:p>
          <a:p>
            <a:pPr lvl="1"/>
            <a:r>
              <a:rPr lang="en-US" dirty="0" smtClean="0"/>
              <a:t>Draw the structure of granulocytes</a:t>
            </a:r>
            <a:endParaRPr lang="en-US" dirty="0"/>
          </a:p>
        </p:txBody>
      </p:sp>
      <p:sp>
        <p:nvSpPr>
          <p:cNvPr id="4" name="Date Placeholder 3"/>
          <p:cNvSpPr>
            <a:spLocks noGrp="1"/>
          </p:cNvSpPr>
          <p:nvPr>
            <p:ph type="dt" sz="half" idx="10"/>
          </p:nvPr>
        </p:nvSpPr>
        <p:spPr/>
        <p:txBody>
          <a:bodyPr/>
          <a:lstStyle/>
          <a:p>
            <a:fld id="{60A30E87-DA60-44A9-B34B-1F92158C0E0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233</a:t>
            </a:fld>
            <a:endParaRPr lang="en-US"/>
          </a:p>
        </p:txBody>
      </p:sp>
    </p:spTree>
    <p:extLst>
      <p:ext uri="{BB962C8B-B14F-4D97-AF65-F5344CB8AC3E}">
        <p14:creationId xmlns:p14="http://schemas.microsoft.com/office/powerpoint/2010/main" val="319234170"/>
      </p:ext>
    </p:extLst>
  </p:cSld>
  <p:clrMapOvr>
    <a:masterClrMapping/>
  </p:clrMapOvr>
  <p:transition>
    <p:wipe dir="d"/>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a) Neutrophils</a:t>
            </a:r>
          </a:p>
          <a:p>
            <a:r>
              <a:rPr lang="en-US" b="1" dirty="0" smtClean="0"/>
              <a:t>Main function: </a:t>
            </a:r>
            <a:r>
              <a:rPr lang="en-US" dirty="0" smtClean="0"/>
              <a:t>protect against any foreign material that gains entry to the body mainly microbes, and to remove waste materials, e.g. cell debris. </a:t>
            </a:r>
          </a:p>
          <a:p>
            <a:r>
              <a:rPr lang="en-US" dirty="0" smtClean="0"/>
              <a:t>Attracted in large numbers to any area of infection by chemical substances, released by damaged cells, called</a:t>
            </a:r>
            <a:r>
              <a:rPr lang="en-US" b="1" dirty="0" smtClean="0"/>
              <a:t> </a:t>
            </a:r>
            <a:r>
              <a:rPr lang="en-US" b="1" dirty="0" err="1" smtClean="0"/>
              <a:t>chemotaxins</a:t>
            </a:r>
            <a:r>
              <a:rPr lang="en-US" dirty="0" smtClean="0"/>
              <a:t>.</a:t>
            </a:r>
          </a:p>
          <a:p>
            <a:r>
              <a:rPr lang="en-US" dirty="0" smtClean="0"/>
              <a:t>Pass through the capillary walls in the affected area by </a:t>
            </a:r>
            <a:r>
              <a:rPr lang="en-US" b="1" dirty="0" smtClean="0"/>
              <a:t>amoeboid movement </a:t>
            </a:r>
            <a:r>
              <a:rPr lang="en-US" dirty="0" smtClean="0"/>
              <a:t>. Thereafter they engulf and kill the microbes by phagocytosis .</a:t>
            </a:r>
          </a:p>
          <a:p>
            <a:r>
              <a:rPr lang="en-US" dirty="0" smtClean="0"/>
              <a:t>Their granules are </a:t>
            </a:r>
            <a:r>
              <a:rPr lang="en-US" dirty="0" err="1" smtClean="0"/>
              <a:t>lysosomes</a:t>
            </a:r>
            <a:r>
              <a:rPr lang="en-US" dirty="0" smtClean="0"/>
              <a:t> that contain enzymes that digest the engulfed material. </a:t>
            </a:r>
          </a:p>
        </p:txBody>
      </p:sp>
      <p:sp>
        <p:nvSpPr>
          <p:cNvPr id="4" name="Date Placeholder 3"/>
          <p:cNvSpPr>
            <a:spLocks noGrp="1"/>
          </p:cNvSpPr>
          <p:nvPr>
            <p:ph type="dt" sz="half" idx="10"/>
          </p:nvPr>
        </p:nvSpPr>
        <p:spPr/>
        <p:txBody>
          <a:bodyPr/>
          <a:lstStyle/>
          <a:p>
            <a:fld id="{3D15B2B8-1F69-4188-B0A0-61D8AD9C1E6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234</a:t>
            </a:fld>
            <a:endParaRPr lang="en-US"/>
          </a:p>
        </p:txBody>
      </p:sp>
    </p:spTree>
    <p:extLst>
      <p:ext uri="{BB962C8B-B14F-4D97-AF65-F5344CB8AC3E}">
        <p14:creationId xmlns:p14="http://schemas.microsoft.com/office/powerpoint/2010/main" val="1411231024"/>
      </p:ext>
    </p:extLst>
  </p:cSld>
  <p:clrMapOvr>
    <a:masterClrMapping/>
  </p:clrMapOvr>
  <p:transition>
    <p:wipe dir="d"/>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Amoeboid movement of leucocytes</a:t>
            </a:r>
            <a:endParaRPr lang="en-US" sz="2800" dirty="0"/>
          </a:p>
        </p:txBody>
      </p:sp>
      <p:pic>
        <p:nvPicPr>
          <p:cNvPr id="1026" name="Picture 2"/>
          <p:cNvPicPr>
            <a:picLocks noGrp="1" noChangeAspect="1" noChangeArrowheads="1"/>
          </p:cNvPicPr>
          <p:nvPr>
            <p:ph idx="1"/>
          </p:nvPr>
        </p:nvPicPr>
        <p:blipFill>
          <a:blip r:embed="rId2" cstate="print"/>
          <a:stretch>
            <a:fillRect/>
          </a:stretch>
        </p:blipFill>
        <p:spPr bwMode="auto">
          <a:xfrm>
            <a:off x="2227921" y="1825625"/>
            <a:ext cx="4688157"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CFF9BEE0-4748-42BE-89F2-37F157ACA9C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235</a:t>
            </a:fld>
            <a:endParaRPr lang="en-US"/>
          </a:p>
        </p:txBody>
      </p:sp>
    </p:spTree>
    <p:extLst>
      <p:ext uri="{BB962C8B-B14F-4D97-AF65-F5344CB8AC3E}">
        <p14:creationId xmlns:p14="http://schemas.microsoft.com/office/powerpoint/2010/main" val="2252947795"/>
      </p:ext>
    </p:extLst>
  </p:cSld>
  <p:clrMapOvr>
    <a:masterClrMapping/>
  </p:clrMapOvr>
  <p:transition>
    <p:wipe dir="d"/>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Circulating neutrophils numbers increase in</a:t>
            </a:r>
          </a:p>
          <a:p>
            <a:pPr lvl="1"/>
            <a:r>
              <a:rPr lang="en-US" dirty="0" smtClean="0"/>
              <a:t>Following strenuous exercise  </a:t>
            </a:r>
          </a:p>
          <a:p>
            <a:pPr lvl="1"/>
            <a:r>
              <a:rPr lang="en-US" dirty="0" smtClean="0"/>
              <a:t>the later stages of normal pregnancy. </a:t>
            </a:r>
          </a:p>
          <a:p>
            <a:r>
              <a:rPr lang="en-US" dirty="0" smtClean="0"/>
              <a:t>Numbers are also increased in:</a:t>
            </a:r>
          </a:p>
          <a:p>
            <a:pPr lvl="1">
              <a:buFont typeface="Wingdings" pitchFamily="2" charset="2"/>
              <a:buChar char="v"/>
            </a:pPr>
            <a:r>
              <a:rPr lang="en-US" dirty="0" smtClean="0"/>
              <a:t>microbial infection</a:t>
            </a:r>
          </a:p>
          <a:p>
            <a:pPr lvl="1">
              <a:buFont typeface="Wingdings" pitchFamily="2" charset="2"/>
              <a:buChar char="v"/>
            </a:pPr>
            <a:r>
              <a:rPr lang="en-US" dirty="0" smtClean="0"/>
              <a:t>tissue damage, e.g. inflammation, myocardial infarction, burns, crush injuries</a:t>
            </a:r>
          </a:p>
          <a:p>
            <a:pPr lvl="1">
              <a:buFont typeface="Wingdings" pitchFamily="2" charset="2"/>
              <a:buChar char="v"/>
            </a:pPr>
            <a:r>
              <a:rPr lang="en-US" dirty="0" smtClean="0"/>
              <a:t>metabolic disorders, e.g. diabetic ketoacidosis, acute gout</a:t>
            </a:r>
          </a:p>
          <a:p>
            <a:pPr lvl="1">
              <a:buFont typeface="Wingdings" pitchFamily="2" charset="2"/>
              <a:buChar char="v"/>
            </a:pPr>
            <a:r>
              <a:rPr lang="en-US" dirty="0" smtClean="0"/>
              <a:t>leukemia</a:t>
            </a:r>
          </a:p>
          <a:p>
            <a:pPr lvl="1">
              <a:buFont typeface="Wingdings" pitchFamily="2" charset="2"/>
              <a:buChar char="v"/>
            </a:pPr>
            <a:r>
              <a:rPr lang="en-US" dirty="0" smtClean="0"/>
              <a:t>heavy smoking</a:t>
            </a:r>
          </a:p>
          <a:p>
            <a:pPr lvl="1">
              <a:buFont typeface="Wingdings" pitchFamily="2" charset="2"/>
              <a:buChar char="v"/>
            </a:pPr>
            <a:r>
              <a:rPr lang="en-US" dirty="0" smtClean="0"/>
              <a:t>use of oral contraceptives.</a:t>
            </a:r>
          </a:p>
          <a:p>
            <a:endParaRPr lang="en-US" dirty="0"/>
          </a:p>
        </p:txBody>
      </p:sp>
      <p:sp>
        <p:nvSpPr>
          <p:cNvPr id="4" name="Date Placeholder 3"/>
          <p:cNvSpPr>
            <a:spLocks noGrp="1"/>
          </p:cNvSpPr>
          <p:nvPr>
            <p:ph type="dt" sz="half" idx="10"/>
          </p:nvPr>
        </p:nvSpPr>
        <p:spPr/>
        <p:txBody>
          <a:bodyPr/>
          <a:lstStyle/>
          <a:p>
            <a:fld id="{26880913-83F3-44F4-B90B-D256C2029FE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236</a:t>
            </a:fld>
            <a:endParaRPr lang="en-US"/>
          </a:p>
        </p:txBody>
      </p:sp>
    </p:spTree>
    <p:extLst>
      <p:ext uri="{BB962C8B-B14F-4D97-AF65-F5344CB8AC3E}">
        <p14:creationId xmlns:p14="http://schemas.microsoft.com/office/powerpoint/2010/main" val="2496939086"/>
      </p:ext>
    </p:extLst>
  </p:cSld>
  <p:clrMapOvr>
    <a:masterClrMapping/>
  </p:clrMapOvr>
  <p:transition>
    <p:wipe dir="d"/>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Phagocytic action of neutrophils</a:t>
            </a:r>
            <a:endParaRPr lang="en-US" sz="2800" dirty="0"/>
          </a:p>
        </p:txBody>
      </p:sp>
      <p:pic>
        <p:nvPicPr>
          <p:cNvPr id="9218" name="Picture 2"/>
          <p:cNvPicPr>
            <a:picLocks noGrp="1" noChangeAspect="1" noChangeArrowheads="1"/>
          </p:cNvPicPr>
          <p:nvPr>
            <p:ph idx="1"/>
          </p:nvPr>
        </p:nvPicPr>
        <p:blipFill>
          <a:blip r:embed="rId2" cstate="print"/>
          <a:stretch>
            <a:fillRect/>
          </a:stretch>
        </p:blipFill>
        <p:spPr bwMode="auto">
          <a:xfrm>
            <a:off x="2305050" y="2034381"/>
            <a:ext cx="4533900" cy="39338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604926A-8DD9-4B49-80CC-814CE88342D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237</a:t>
            </a:fld>
            <a:endParaRPr lang="en-US"/>
          </a:p>
        </p:txBody>
      </p:sp>
    </p:spTree>
    <p:extLst>
      <p:ext uri="{BB962C8B-B14F-4D97-AF65-F5344CB8AC3E}">
        <p14:creationId xmlns:p14="http://schemas.microsoft.com/office/powerpoint/2010/main" val="3174385439"/>
      </p:ext>
    </p:extLst>
  </p:cSld>
  <p:clrMapOvr>
    <a:masterClrMapping/>
  </p:clrMapOvr>
  <p:transition>
    <p:wipe dir="d"/>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 Eosinophils</a:t>
            </a:r>
          </a:p>
          <a:p>
            <a:r>
              <a:rPr lang="en-US" b="1" dirty="0" smtClean="0"/>
              <a:t>Main role: </a:t>
            </a:r>
            <a:r>
              <a:rPr lang="en-US" dirty="0" smtClean="0"/>
              <a:t>elimination of parasites, such as worms, which are too big to be </a:t>
            </a:r>
            <a:r>
              <a:rPr lang="en-US" dirty="0" err="1" smtClean="0"/>
              <a:t>phagocytosed</a:t>
            </a:r>
            <a:r>
              <a:rPr lang="en-US" dirty="0" smtClean="0"/>
              <a:t>. </a:t>
            </a:r>
          </a:p>
          <a:p>
            <a:r>
              <a:rPr lang="en-US" dirty="0" smtClean="0"/>
              <a:t>Less active in phagocytosis than neutrophils.</a:t>
            </a:r>
          </a:p>
          <a:p>
            <a:r>
              <a:rPr lang="en-US" dirty="0" smtClean="0"/>
              <a:t>Equipped with certain toxic chemicals, stored in their granules, which they release when the </a:t>
            </a:r>
            <a:r>
              <a:rPr lang="en-US" dirty="0" err="1" smtClean="0"/>
              <a:t>eosinophil</a:t>
            </a:r>
            <a:r>
              <a:rPr lang="en-US" dirty="0" smtClean="0"/>
              <a:t> binds an infecting organism.</a:t>
            </a:r>
          </a:p>
          <a:p>
            <a:r>
              <a:rPr lang="en-US" dirty="0" smtClean="0"/>
              <a:t>Often found at sites of allergic inflammation, such as the asthmatic airway and skin allergies where they promote tissue inflammation by releasing their array of toxic chemicals, but they may also dampen down the inflammatory process through the release of other chemicals, such as an enzyme that breaks down histamine.</a:t>
            </a:r>
            <a:endParaRPr lang="en-US" dirty="0"/>
          </a:p>
        </p:txBody>
      </p:sp>
      <p:sp>
        <p:nvSpPr>
          <p:cNvPr id="4" name="Date Placeholder 3"/>
          <p:cNvSpPr>
            <a:spLocks noGrp="1"/>
          </p:cNvSpPr>
          <p:nvPr>
            <p:ph type="dt" sz="half" idx="10"/>
          </p:nvPr>
        </p:nvSpPr>
        <p:spPr/>
        <p:txBody>
          <a:bodyPr/>
          <a:lstStyle/>
          <a:p>
            <a:fld id="{9F37CD2E-0895-4157-91B6-599EE5521A1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238</a:t>
            </a:fld>
            <a:endParaRPr lang="en-US"/>
          </a:p>
        </p:txBody>
      </p:sp>
    </p:spTree>
    <p:extLst>
      <p:ext uri="{BB962C8B-B14F-4D97-AF65-F5344CB8AC3E}">
        <p14:creationId xmlns:p14="http://schemas.microsoft.com/office/powerpoint/2010/main" val="4141905305"/>
      </p:ext>
    </p:extLst>
  </p:cSld>
  <p:clrMapOvr>
    <a:masterClrMapping/>
  </p:clrMapOvr>
  <p:transition>
    <p:wipe dir="d"/>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a:t>
            </a:r>
            <a:r>
              <a:rPr lang="en-US" b="1" dirty="0" err="1" smtClean="0"/>
              <a:t>Basophils</a:t>
            </a:r>
            <a:endParaRPr lang="en-US" b="1" dirty="0" smtClean="0"/>
          </a:p>
          <a:p>
            <a:r>
              <a:rPr lang="en-US" dirty="0" smtClean="0"/>
              <a:t>Closely associated with allergic reactions. </a:t>
            </a:r>
          </a:p>
          <a:p>
            <a:r>
              <a:rPr lang="en-US" dirty="0" smtClean="0"/>
              <a:t>Contain </a:t>
            </a:r>
            <a:r>
              <a:rPr lang="en-US" dirty="0" err="1" smtClean="0"/>
              <a:t>cytoplasmic</a:t>
            </a:r>
            <a:r>
              <a:rPr lang="en-US" dirty="0" smtClean="0"/>
              <a:t> granules packed with heparin (an anticoagulant), histamine (an inflammatory agent) and other substances that promote inflammation. </a:t>
            </a:r>
          </a:p>
          <a:p>
            <a:r>
              <a:rPr lang="en-US" dirty="0" smtClean="0"/>
              <a:t>Stimulus that causes </a:t>
            </a:r>
            <a:r>
              <a:rPr lang="en-US" dirty="0" err="1" smtClean="0"/>
              <a:t>basophils</a:t>
            </a:r>
            <a:r>
              <a:rPr lang="en-US" dirty="0" smtClean="0"/>
              <a:t> to release the contents of their granules is an allergen (an antigen that causes allergy). </a:t>
            </a:r>
          </a:p>
          <a:p>
            <a:r>
              <a:rPr lang="en-US" dirty="0" smtClean="0"/>
              <a:t>This binds to antibody-type receptors on the </a:t>
            </a:r>
            <a:r>
              <a:rPr lang="en-US" dirty="0" err="1" smtClean="0"/>
              <a:t>basophil</a:t>
            </a:r>
            <a:r>
              <a:rPr lang="en-US" dirty="0" smtClean="0"/>
              <a:t> membrane. </a:t>
            </a:r>
          </a:p>
          <a:p>
            <a:r>
              <a:rPr lang="en-US" b="1" dirty="0" smtClean="0"/>
              <a:t>Mast cells</a:t>
            </a:r>
            <a:r>
              <a:rPr lang="en-US" dirty="0" smtClean="0"/>
              <a:t>: </a:t>
            </a:r>
            <a:r>
              <a:rPr lang="en-US" dirty="0" err="1" smtClean="0"/>
              <a:t>basophils</a:t>
            </a:r>
            <a:r>
              <a:rPr lang="en-US" dirty="0" smtClean="0"/>
              <a:t> found in tissues and not in circulation.</a:t>
            </a:r>
          </a:p>
          <a:p>
            <a:r>
              <a:rPr lang="en-US" dirty="0" smtClean="0"/>
              <a:t>Mast cells release their granule contents within seconds of binding an allergen, which accounts for the rapid onset of allergic symptoms following exposure to ,e.g , pollen in hay fever.</a:t>
            </a:r>
            <a:endParaRPr lang="en-US" b="1" dirty="0"/>
          </a:p>
        </p:txBody>
      </p:sp>
      <p:sp>
        <p:nvSpPr>
          <p:cNvPr id="4" name="Date Placeholder 3"/>
          <p:cNvSpPr>
            <a:spLocks noGrp="1"/>
          </p:cNvSpPr>
          <p:nvPr>
            <p:ph type="dt" sz="half" idx="10"/>
          </p:nvPr>
        </p:nvSpPr>
        <p:spPr/>
        <p:txBody>
          <a:bodyPr/>
          <a:lstStyle/>
          <a:p>
            <a:fld id="{CC9F4E28-57F2-47FF-B0F2-EB68DCA21D2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239</a:t>
            </a:fld>
            <a:endParaRPr lang="en-US"/>
          </a:p>
        </p:txBody>
      </p:sp>
    </p:spTree>
    <p:extLst>
      <p:ext uri="{BB962C8B-B14F-4D97-AF65-F5344CB8AC3E}">
        <p14:creationId xmlns:p14="http://schemas.microsoft.com/office/powerpoint/2010/main" val="1089388298"/>
      </p:ext>
    </p:extLst>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ELECTROLYTES</a:t>
            </a:r>
            <a:endParaRPr lang="en-US" b="1" u="sng" dirty="0"/>
          </a:p>
        </p:txBody>
      </p:sp>
      <p:sp>
        <p:nvSpPr>
          <p:cNvPr id="3" name="Content Placeholder 2"/>
          <p:cNvSpPr>
            <a:spLocks noGrp="1"/>
          </p:cNvSpPr>
          <p:nvPr>
            <p:ph idx="1"/>
          </p:nvPr>
        </p:nvSpPr>
        <p:spPr/>
        <p:txBody>
          <a:bodyPr>
            <a:normAutofit/>
          </a:bodyPr>
          <a:lstStyle/>
          <a:p>
            <a:r>
              <a:rPr lang="en-US" dirty="0" smtClean="0"/>
              <a:t>Def: </a:t>
            </a:r>
            <a:r>
              <a:rPr lang="en-US" b="1" dirty="0" smtClean="0"/>
              <a:t>An ionic compound that can conduct electricity</a:t>
            </a:r>
            <a:r>
              <a:rPr lang="en-US" dirty="0" smtClean="0"/>
              <a:t>, e.g. sodium chloride solution</a:t>
            </a:r>
          </a:p>
          <a:p>
            <a:r>
              <a:rPr lang="en-US" dirty="0" smtClean="0"/>
              <a:t>Electrolytes are important body constituents because:</a:t>
            </a:r>
          </a:p>
          <a:p>
            <a:pPr lvl="1"/>
            <a:r>
              <a:rPr lang="en-US" dirty="0" smtClean="0"/>
              <a:t>some conduct electricity, essential for muscle and nerve function</a:t>
            </a:r>
          </a:p>
          <a:p>
            <a:pPr lvl="1"/>
            <a:r>
              <a:rPr lang="en-US" dirty="0" smtClean="0"/>
              <a:t>some exert osmotic pressure, keeping body fluids in their own compartments</a:t>
            </a:r>
          </a:p>
          <a:p>
            <a:pPr lvl="1"/>
            <a:r>
              <a:rPr lang="en-US" dirty="0" smtClean="0"/>
              <a:t>some function in acid-base balance, as buffers to resist pH changes in body fluids.</a:t>
            </a:r>
            <a:endParaRPr lang="en-US" dirty="0"/>
          </a:p>
        </p:txBody>
      </p:sp>
      <p:sp>
        <p:nvSpPr>
          <p:cNvPr id="4" name="Date Placeholder 3"/>
          <p:cNvSpPr>
            <a:spLocks noGrp="1"/>
          </p:cNvSpPr>
          <p:nvPr>
            <p:ph type="dt" sz="half" idx="10"/>
          </p:nvPr>
        </p:nvSpPr>
        <p:spPr/>
        <p:txBody>
          <a:bodyPr/>
          <a:lstStyle/>
          <a:p>
            <a:fld id="{D9C7AA5A-65CB-43DF-BEEC-6533336C955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a:t>
            </a:fld>
            <a:endParaRPr lang="en-US"/>
          </a:p>
        </p:txBody>
      </p:sp>
    </p:spTree>
    <p:extLst>
      <p:ext uri="{BB962C8B-B14F-4D97-AF65-F5344CB8AC3E}">
        <p14:creationId xmlns:p14="http://schemas.microsoft.com/office/powerpoint/2010/main" val="1712457808"/>
      </p:ext>
    </p:extLst>
  </p:cSld>
  <p:clrMapOvr>
    <a:masterClrMapping/>
  </p:clrMapOvr>
  <p:transition>
    <p:blinds/>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en-US" b="1" u="sng" dirty="0" smtClean="0"/>
              <a:t>AGRANULOCYTES</a:t>
            </a:r>
            <a:endParaRPr lang="en-US" b="1" u="sng" dirty="0"/>
          </a:p>
        </p:txBody>
      </p:sp>
      <p:sp>
        <p:nvSpPr>
          <p:cNvPr id="3" name="Content Placeholder 2"/>
          <p:cNvSpPr>
            <a:spLocks noGrp="1"/>
          </p:cNvSpPr>
          <p:nvPr>
            <p:ph idx="1"/>
          </p:nvPr>
        </p:nvSpPr>
        <p:spPr/>
        <p:txBody>
          <a:bodyPr/>
          <a:lstStyle/>
          <a:p>
            <a:r>
              <a:rPr lang="en-US" dirty="0" smtClean="0"/>
              <a:t>Have a large nucleus </a:t>
            </a:r>
          </a:p>
          <a:p>
            <a:r>
              <a:rPr lang="en-US" dirty="0" smtClean="0"/>
              <a:t>Have no granules in their cytoplasm </a:t>
            </a:r>
          </a:p>
          <a:p>
            <a:r>
              <a:rPr lang="en-US" dirty="0" smtClean="0"/>
              <a:t>They are </a:t>
            </a:r>
            <a:r>
              <a:rPr lang="en-US" b="1" dirty="0" smtClean="0"/>
              <a:t>monocytes and lymphocytes </a:t>
            </a:r>
          </a:p>
          <a:p>
            <a:r>
              <a:rPr lang="en-US" dirty="0" smtClean="0"/>
              <a:t>Make up 25% to 50% of all leukocytes</a:t>
            </a:r>
            <a:endParaRPr lang="en-US" dirty="0"/>
          </a:p>
        </p:txBody>
      </p:sp>
      <p:sp>
        <p:nvSpPr>
          <p:cNvPr id="4" name="Date Placeholder 3"/>
          <p:cNvSpPr>
            <a:spLocks noGrp="1"/>
          </p:cNvSpPr>
          <p:nvPr>
            <p:ph type="dt" sz="half" idx="10"/>
          </p:nvPr>
        </p:nvSpPr>
        <p:spPr/>
        <p:txBody>
          <a:bodyPr/>
          <a:lstStyle/>
          <a:p>
            <a:fld id="{C2EFB7D7-9176-4530-9E57-E9A815FA3AF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240</a:t>
            </a:fld>
            <a:endParaRPr lang="en-US"/>
          </a:p>
        </p:txBody>
      </p:sp>
    </p:spTree>
    <p:extLst>
      <p:ext uri="{BB962C8B-B14F-4D97-AF65-F5344CB8AC3E}">
        <p14:creationId xmlns:p14="http://schemas.microsoft.com/office/powerpoint/2010/main" val="3693940990"/>
      </p:ext>
    </p:extLst>
  </p:cSld>
  <p:clrMapOvr>
    <a:masterClrMapping/>
  </p:clrMapOvr>
  <p:transition>
    <p:wipe dir="d"/>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a) Monocytes</a:t>
            </a:r>
          </a:p>
          <a:p>
            <a:r>
              <a:rPr lang="en-US" dirty="0" smtClean="0"/>
              <a:t>Are large mononuclear cells that originate in red bone marrow. </a:t>
            </a:r>
          </a:p>
          <a:p>
            <a:r>
              <a:rPr lang="en-US" dirty="0" smtClean="0"/>
              <a:t>Some circulate in the blood and are actively motile and phagocytic while others migrate into the tissues where they develop into </a:t>
            </a:r>
            <a:r>
              <a:rPr lang="en-US" b="1" dirty="0" smtClean="0"/>
              <a:t>macrophages</a:t>
            </a:r>
            <a:r>
              <a:rPr lang="en-US" i="1" dirty="0" smtClean="0"/>
              <a:t>. </a:t>
            </a:r>
          </a:p>
          <a:p>
            <a:r>
              <a:rPr lang="en-US" dirty="0" smtClean="0"/>
              <a:t>Both types of cell produce interleukin 1 which:</a:t>
            </a:r>
          </a:p>
          <a:p>
            <a:pPr lvl="1"/>
            <a:r>
              <a:rPr lang="en-US" dirty="0" smtClean="0"/>
              <a:t>acts on the hypothalamus, causing the rise in body temperature associated with microbial infections</a:t>
            </a:r>
          </a:p>
          <a:p>
            <a:pPr lvl="1"/>
            <a:r>
              <a:rPr lang="en-US" dirty="0" smtClean="0"/>
              <a:t>stimulates the production of some globulins by the liver</a:t>
            </a:r>
          </a:p>
          <a:p>
            <a:pPr lvl="1"/>
            <a:r>
              <a:rPr lang="en-US" dirty="0" smtClean="0"/>
              <a:t>enhances the production of activated T-lymphocytes.</a:t>
            </a:r>
          </a:p>
          <a:p>
            <a:r>
              <a:rPr lang="en-US" dirty="0" smtClean="0"/>
              <a:t>Macrophages have important functions in inflammation and immunity.</a:t>
            </a:r>
            <a:endParaRPr lang="en-US" dirty="0"/>
          </a:p>
        </p:txBody>
      </p:sp>
      <p:sp>
        <p:nvSpPr>
          <p:cNvPr id="4" name="Date Placeholder 3"/>
          <p:cNvSpPr>
            <a:spLocks noGrp="1"/>
          </p:cNvSpPr>
          <p:nvPr>
            <p:ph type="dt" sz="half" idx="10"/>
          </p:nvPr>
        </p:nvSpPr>
        <p:spPr/>
        <p:txBody>
          <a:bodyPr/>
          <a:lstStyle/>
          <a:p>
            <a:fld id="{E1EFB69B-93CE-4490-81C1-5D3C858AB48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241</a:t>
            </a:fld>
            <a:endParaRPr lang="en-US"/>
          </a:p>
        </p:txBody>
      </p:sp>
    </p:spTree>
    <p:extLst>
      <p:ext uri="{BB962C8B-B14F-4D97-AF65-F5344CB8AC3E}">
        <p14:creationId xmlns:p14="http://schemas.microsoft.com/office/powerpoint/2010/main" val="4019954951"/>
      </p:ext>
    </p:extLst>
  </p:cSld>
  <p:clrMapOvr>
    <a:masterClrMapping/>
  </p:clrMapOvr>
  <p:transition>
    <p:wipe dir="d"/>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The </a:t>
            </a:r>
            <a:r>
              <a:rPr lang="en-US" b="1" u="sng" dirty="0" err="1" smtClean="0"/>
              <a:t>monocyte</a:t>
            </a:r>
            <a:r>
              <a:rPr lang="en-US" b="1" u="sng" dirty="0" smtClean="0"/>
              <a:t>-macrophage system/ reticuloendothelial system,</a:t>
            </a:r>
          </a:p>
          <a:p>
            <a:r>
              <a:rPr lang="en-US" dirty="0" smtClean="0"/>
              <a:t>Consists of the body's complement of monocytes and macrophages. </a:t>
            </a:r>
          </a:p>
          <a:p>
            <a:r>
              <a:rPr lang="en-US" dirty="0" smtClean="0"/>
              <a:t>Some macrophages are mobile whereas others are fixed. </a:t>
            </a:r>
          </a:p>
          <a:p>
            <a:r>
              <a:rPr lang="en-US" dirty="0" smtClean="0"/>
              <a:t>These include:</a:t>
            </a:r>
          </a:p>
          <a:p>
            <a:pPr lvl="1">
              <a:buFont typeface="Wingdings" pitchFamily="2" charset="2"/>
              <a:buChar char="§"/>
            </a:pPr>
            <a:r>
              <a:rPr lang="en-US" dirty="0" err="1" smtClean="0"/>
              <a:t>histiocytes</a:t>
            </a:r>
            <a:r>
              <a:rPr lang="en-US" dirty="0" smtClean="0"/>
              <a:t> in connective tissues</a:t>
            </a:r>
          </a:p>
          <a:p>
            <a:pPr lvl="1">
              <a:buFont typeface="Wingdings" pitchFamily="2" charset="2"/>
              <a:buChar char="§"/>
            </a:pPr>
            <a:r>
              <a:rPr lang="en-US" dirty="0" smtClean="0"/>
              <a:t>microglia in the brain</a:t>
            </a:r>
          </a:p>
          <a:p>
            <a:pPr lvl="1">
              <a:buFont typeface="Wingdings" pitchFamily="2" charset="2"/>
              <a:buChar char="§"/>
            </a:pPr>
            <a:r>
              <a:rPr lang="en-US" dirty="0" err="1" smtClean="0"/>
              <a:t>Kupffer</a:t>
            </a:r>
            <a:r>
              <a:rPr lang="en-US" dirty="0" smtClean="0"/>
              <a:t> cells in the liver</a:t>
            </a:r>
          </a:p>
          <a:p>
            <a:pPr lvl="1">
              <a:buFont typeface="Wingdings" pitchFamily="2" charset="2"/>
              <a:buChar char="§"/>
            </a:pPr>
            <a:r>
              <a:rPr lang="en-US" dirty="0" smtClean="0"/>
              <a:t>alveolar macrophages in the lungs</a:t>
            </a:r>
          </a:p>
          <a:p>
            <a:pPr lvl="1">
              <a:buFont typeface="Wingdings" pitchFamily="2" charset="2"/>
              <a:buChar char="§"/>
            </a:pPr>
            <a:r>
              <a:rPr lang="en-US" dirty="0" smtClean="0"/>
              <a:t>sinus-lining macrophages (reticular cells) in the spleen, lymph nodes and thymus gland</a:t>
            </a:r>
          </a:p>
          <a:p>
            <a:pPr lvl="1">
              <a:buFont typeface="Wingdings" pitchFamily="2" charset="2"/>
              <a:buChar char="§"/>
            </a:pPr>
            <a:r>
              <a:rPr lang="en-US" dirty="0" smtClean="0"/>
              <a:t> </a:t>
            </a:r>
            <a:r>
              <a:rPr lang="en-US" dirty="0" err="1" smtClean="0"/>
              <a:t>mesangial</a:t>
            </a:r>
            <a:r>
              <a:rPr lang="en-US" dirty="0" smtClean="0"/>
              <a:t> cells in the glomerulus of </a:t>
            </a:r>
            <a:r>
              <a:rPr lang="en-US" dirty="0" err="1" smtClean="0"/>
              <a:t>nephrons</a:t>
            </a:r>
            <a:r>
              <a:rPr lang="en-US" dirty="0" smtClean="0"/>
              <a:t> in the kidney</a:t>
            </a:r>
          </a:p>
          <a:p>
            <a:pPr lvl="1">
              <a:buFont typeface="Wingdings" pitchFamily="2" charset="2"/>
              <a:buChar char="§"/>
            </a:pPr>
            <a:r>
              <a:rPr lang="en-US" dirty="0" smtClean="0"/>
              <a:t>osteoclasts in bone.</a:t>
            </a:r>
          </a:p>
        </p:txBody>
      </p:sp>
      <p:sp>
        <p:nvSpPr>
          <p:cNvPr id="4" name="Date Placeholder 3"/>
          <p:cNvSpPr>
            <a:spLocks noGrp="1"/>
          </p:cNvSpPr>
          <p:nvPr>
            <p:ph type="dt" sz="half" idx="10"/>
          </p:nvPr>
        </p:nvSpPr>
        <p:spPr/>
        <p:txBody>
          <a:bodyPr/>
          <a:lstStyle/>
          <a:p>
            <a:fld id="{2AFE49B4-F8BF-4924-8931-DA8A9C774C2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242</a:t>
            </a:fld>
            <a:endParaRPr lang="en-US"/>
          </a:p>
        </p:txBody>
      </p:sp>
    </p:spTree>
    <p:extLst>
      <p:ext uri="{BB962C8B-B14F-4D97-AF65-F5344CB8AC3E}">
        <p14:creationId xmlns:p14="http://schemas.microsoft.com/office/powerpoint/2010/main" val="937425674"/>
      </p:ext>
    </p:extLst>
  </p:cSld>
  <p:clrMapOvr>
    <a:masterClrMapping/>
  </p:clrMapOvr>
  <p:transition>
    <p:wipe dir="d"/>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Macrophages function in close association with monocytes in the blood and with lymphocytes which influence their activity. </a:t>
            </a:r>
          </a:p>
          <a:p>
            <a:r>
              <a:rPr lang="en-US" dirty="0" smtClean="0"/>
              <a:t>They are actively phagocytic and if they encounter large amounts of foreign or waste material, they tend to multiply at the site and 'wall off the area, isolating the material. </a:t>
            </a:r>
          </a:p>
          <a:p>
            <a:r>
              <a:rPr lang="en-US" dirty="0" smtClean="0"/>
              <a:t>Their numbers are increase in microbial infections, collagen diseases and some non-infective bowel conditions.</a:t>
            </a:r>
          </a:p>
          <a:p>
            <a:endParaRPr lang="en-US" dirty="0"/>
          </a:p>
        </p:txBody>
      </p:sp>
      <p:sp>
        <p:nvSpPr>
          <p:cNvPr id="4" name="Date Placeholder 3"/>
          <p:cNvSpPr>
            <a:spLocks noGrp="1"/>
          </p:cNvSpPr>
          <p:nvPr>
            <p:ph type="dt" sz="half" idx="10"/>
          </p:nvPr>
        </p:nvSpPr>
        <p:spPr/>
        <p:txBody>
          <a:bodyPr/>
          <a:lstStyle/>
          <a:p>
            <a:fld id="{95422421-3733-4E9F-A1E1-77AC1ED5A67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243</a:t>
            </a:fld>
            <a:endParaRPr lang="en-US"/>
          </a:p>
        </p:txBody>
      </p:sp>
    </p:spTree>
    <p:extLst>
      <p:ext uri="{BB962C8B-B14F-4D97-AF65-F5344CB8AC3E}">
        <p14:creationId xmlns:p14="http://schemas.microsoft.com/office/powerpoint/2010/main" val="2823601472"/>
      </p:ext>
    </p:extLst>
  </p:cSld>
  <p:clrMapOvr>
    <a:masterClrMapping/>
  </p:clrMapOvr>
  <p:transition>
    <p:wipe dir="d"/>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 Lymphocytes</a:t>
            </a:r>
          </a:p>
          <a:p>
            <a:r>
              <a:rPr lang="en-US" dirty="0" smtClean="0"/>
              <a:t>Smaller than monocytes and have large nuclei. </a:t>
            </a:r>
          </a:p>
          <a:p>
            <a:r>
              <a:rPr lang="en-US" dirty="0" smtClean="0"/>
              <a:t>Circulate in the blood and are present in great numbers in lymphatic tissue such as lymph nodes and the spleen.</a:t>
            </a:r>
          </a:p>
          <a:p>
            <a:r>
              <a:rPr lang="en-US" dirty="0" smtClean="0"/>
              <a:t>Lymphocytes develop from pluripotent stem cells in red bone marrow, then travel in the blood to lymphoid tissue elsewhere in the body where they are activated, i.e. they become </a:t>
            </a:r>
            <a:r>
              <a:rPr lang="en-US" dirty="0" err="1" smtClean="0"/>
              <a:t>immunocompetent</a:t>
            </a:r>
            <a:r>
              <a:rPr lang="en-US" dirty="0" smtClean="0"/>
              <a:t> which means they are able to respond to antigens (foreign material). </a:t>
            </a:r>
          </a:p>
        </p:txBody>
      </p:sp>
      <p:sp>
        <p:nvSpPr>
          <p:cNvPr id="4" name="Date Placeholder 3"/>
          <p:cNvSpPr>
            <a:spLocks noGrp="1"/>
          </p:cNvSpPr>
          <p:nvPr>
            <p:ph type="dt" sz="half" idx="10"/>
          </p:nvPr>
        </p:nvSpPr>
        <p:spPr/>
        <p:txBody>
          <a:bodyPr/>
          <a:lstStyle/>
          <a:p>
            <a:fld id="{F09BB169-CE81-46C7-A137-9D90F31B352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244</a:t>
            </a:fld>
            <a:endParaRPr lang="en-US"/>
          </a:p>
        </p:txBody>
      </p:sp>
    </p:spTree>
    <p:extLst>
      <p:ext uri="{BB962C8B-B14F-4D97-AF65-F5344CB8AC3E}">
        <p14:creationId xmlns:p14="http://schemas.microsoft.com/office/powerpoint/2010/main" val="3219953752"/>
      </p:ext>
    </p:extLst>
  </p:cSld>
  <p:clrMapOvr>
    <a:masterClrMapping/>
  </p:clrMapOvr>
  <p:transition>
    <p:wipe dir="d"/>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Agranulocytes</a:t>
            </a:r>
            <a:r>
              <a:rPr lang="en-US" dirty="0" smtClean="0"/>
              <a:t> </a:t>
            </a:r>
            <a:endParaRPr lang="en-US" dirty="0"/>
          </a:p>
        </p:txBody>
      </p:sp>
      <p:pic>
        <p:nvPicPr>
          <p:cNvPr id="10242" name="Picture 2"/>
          <p:cNvPicPr>
            <a:picLocks noGrp="1" noChangeAspect="1" noChangeArrowheads="1"/>
          </p:cNvPicPr>
          <p:nvPr>
            <p:ph idx="1"/>
          </p:nvPr>
        </p:nvPicPr>
        <p:blipFill>
          <a:blip r:embed="rId2" cstate="print"/>
          <a:stretch>
            <a:fillRect/>
          </a:stretch>
        </p:blipFill>
        <p:spPr bwMode="auto">
          <a:xfrm>
            <a:off x="3005137" y="3258344"/>
            <a:ext cx="3133725" cy="14859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61F2F65F-DF88-4573-A015-9427E4DFEE1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245</a:t>
            </a:fld>
            <a:endParaRPr lang="en-US"/>
          </a:p>
        </p:txBody>
      </p:sp>
    </p:spTree>
    <p:extLst>
      <p:ext uri="{BB962C8B-B14F-4D97-AF65-F5344CB8AC3E}">
        <p14:creationId xmlns:p14="http://schemas.microsoft.com/office/powerpoint/2010/main" val="3851099866"/>
      </p:ext>
    </p:extLst>
  </p:cSld>
  <p:clrMapOvr>
    <a:masterClrMapping/>
  </p:clrMapOvr>
  <p:transition>
    <p:wipe dir="d"/>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THROMBOCYTES (platelets)</a:t>
            </a:r>
            <a:endParaRPr lang="en-US" b="1" u="sng" dirty="0"/>
          </a:p>
        </p:txBody>
      </p:sp>
      <p:sp>
        <p:nvSpPr>
          <p:cNvPr id="3" name="Content Placeholder 2"/>
          <p:cNvSpPr>
            <a:spLocks noGrp="1"/>
          </p:cNvSpPr>
          <p:nvPr>
            <p:ph idx="1"/>
          </p:nvPr>
        </p:nvSpPr>
        <p:spPr/>
        <p:txBody>
          <a:bodyPr>
            <a:normAutofit/>
          </a:bodyPr>
          <a:lstStyle/>
          <a:p>
            <a:r>
              <a:rPr lang="en-US" dirty="0" smtClean="0"/>
              <a:t>Very small non-nucleated discs, 2 to 4 </a:t>
            </a:r>
            <a:r>
              <a:rPr lang="el-GR" dirty="0" smtClean="0"/>
              <a:t>μ</a:t>
            </a:r>
            <a:r>
              <a:rPr lang="en-US" dirty="0" smtClean="0"/>
              <a:t>m in diameter, derived from the cytoplasm of </a:t>
            </a:r>
            <a:r>
              <a:rPr lang="en-US" dirty="0" err="1" smtClean="0"/>
              <a:t>megakaryocytes</a:t>
            </a:r>
            <a:r>
              <a:rPr lang="en-US" dirty="0" smtClean="0"/>
              <a:t> in red bone marrow.</a:t>
            </a:r>
          </a:p>
          <a:p>
            <a:r>
              <a:rPr lang="en-US" dirty="0" smtClean="0"/>
              <a:t>Contain a variety of substances that promote blood clotting, which causes </a:t>
            </a:r>
            <a:r>
              <a:rPr lang="en-US" b="1" dirty="0" err="1" smtClean="0"/>
              <a:t>haemostasis</a:t>
            </a:r>
            <a:r>
              <a:rPr lang="en-US" b="1" dirty="0" smtClean="0"/>
              <a:t> (cessation of bleeding).</a:t>
            </a:r>
          </a:p>
          <a:p>
            <a:r>
              <a:rPr lang="en-US" dirty="0" smtClean="0"/>
              <a:t>Normal blood platelet count is between 200 x 10</a:t>
            </a:r>
            <a:r>
              <a:rPr lang="en-US" baseline="30000" dirty="0" smtClean="0"/>
              <a:t>9</a:t>
            </a:r>
            <a:r>
              <a:rPr lang="en-US" dirty="0" smtClean="0"/>
              <a:t>/L and 350 x 10</a:t>
            </a:r>
            <a:r>
              <a:rPr lang="en-US" baseline="30000" dirty="0" smtClean="0"/>
              <a:t>9</a:t>
            </a:r>
            <a:r>
              <a:rPr lang="en-US" dirty="0" smtClean="0"/>
              <a:t>/L (200 000 to 350 000/mm3). </a:t>
            </a:r>
          </a:p>
          <a:p>
            <a:r>
              <a:rPr lang="en-US" dirty="0" smtClean="0"/>
              <a:t>Control of production is a </a:t>
            </a:r>
            <a:r>
              <a:rPr lang="en-US" b="1" dirty="0" smtClean="0"/>
              <a:t>fall in platelet count </a:t>
            </a:r>
            <a:r>
              <a:rPr lang="en-US" dirty="0" smtClean="0"/>
              <a:t>and </a:t>
            </a:r>
            <a:r>
              <a:rPr lang="en-US" b="1" dirty="0" err="1" smtClean="0"/>
              <a:t>thrombopoietin</a:t>
            </a:r>
            <a:r>
              <a:rPr lang="en-US" b="1" dirty="0" smtClean="0"/>
              <a:t>.</a:t>
            </a:r>
          </a:p>
          <a:p>
            <a:r>
              <a:rPr lang="en-US" dirty="0" smtClean="0"/>
              <a:t>Life span is between 8 and 11 days</a:t>
            </a:r>
          </a:p>
          <a:p>
            <a:r>
              <a:rPr lang="en-US" dirty="0" smtClean="0"/>
              <a:t>Destroyed by macrophages, mainly in the spleen.</a:t>
            </a:r>
            <a:endParaRPr lang="en-US" dirty="0"/>
          </a:p>
        </p:txBody>
      </p:sp>
      <p:sp>
        <p:nvSpPr>
          <p:cNvPr id="4" name="Date Placeholder 3"/>
          <p:cNvSpPr>
            <a:spLocks noGrp="1"/>
          </p:cNvSpPr>
          <p:nvPr>
            <p:ph type="dt" sz="half" idx="10"/>
          </p:nvPr>
        </p:nvSpPr>
        <p:spPr/>
        <p:txBody>
          <a:bodyPr/>
          <a:lstStyle/>
          <a:p>
            <a:fld id="{3E8BD097-7CD2-4CD9-AF96-984CFFF8D3B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246</a:t>
            </a:fld>
            <a:endParaRPr lang="en-US"/>
          </a:p>
        </p:txBody>
      </p:sp>
    </p:spTree>
    <p:extLst>
      <p:ext uri="{BB962C8B-B14F-4D97-AF65-F5344CB8AC3E}">
        <p14:creationId xmlns:p14="http://schemas.microsoft.com/office/powerpoint/2010/main" val="883844268"/>
      </p:ext>
    </p:extLst>
  </p:cSld>
  <p:clrMapOvr>
    <a:masterClrMapping/>
  </p:clrMapOvr>
  <p:transition>
    <p:wipe dir="d"/>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HAEMOSTASIS</a:t>
            </a:r>
            <a:endParaRPr lang="en-US" b="1" u="sng" dirty="0"/>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b="1" dirty="0" smtClean="0"/>
              <a:t>Vasoconstriction. </a:t>
            </a:r>
            <a:r>
              <a:rPr lang="en-US" dirty="0" smtClean="0"/>
              <a:t>When platelets come in contact with a damaged blood vessel, their surface becomes sticky and they adhere to the damaged wall. </a:t>
            </a:r>
          </a:p>
          <a:p>
            <a:pPr marL="514350" indent="-514350"/>
            <a:r>
              <a:rPr lang="en-US" dirty="0" smtClean="0"/>
              <a:t>They then release </a:t>
            </a:r>
            <a:r>
              <a:rPr lang="en-US" b="1" dirty="0" smtClean="0"/>
              <a:t>serotonin (5-hydroxytryptamine), </a:t>
            </a:r>
            <a:r>
              <a:rPr lang="en-US" dirty="0" smtClean="0"/>
              <a:t>which constricts the vessel, reducing blood flow through it. </a:t>
            </a:r>
            <a:r>
              <a:rPr lang="en-US" dirty="0" err="1" smtClean="0"/>
              <a:t>T</a:t>
            </a:r>
            <a:r>
              <a:rPr lang="en-US" b="1" dirty="0" err="1" smtClean="0"/>
              <a:t>hromboxanes</a:t>
            </a:r>
            <a:r>
              <a:rPr lang="en-US" dirty="0" smtClean="0"/>
              <a:t>; released by the damaged vessel itself also cause vasoconstriction.</a:t>
            </a:r>
          </a:p>
          <a:p>
            <a:pPr>
              <a:buNone/>
            </a:pPr>
            <a:r>
              <a:rPr lang="en-US" b="1" dirty="0" smtClean="0"/>
              <a:t>2. Platelet plug formation. </a:t>
            </a:r>
            <a:r>
              <a:rPr lang="en-US" dirty="0" smtClean="0"/>
              <a:t>Adherent platelets clump to each other and release </a:t>
            </a:r>
            <a:r>
              <a:rPr lang="en-US" b="1" dirty="0" smtClean="0"/>
              <a:t>adenosine </a:t>
            </a:r>
            <a:r>
              <a:rPr lang="en-US" b="1" dirty="0" err="1" smtClean="0"/>
              <a:t>diphosphate</a:t>
            </a:r>
            <a:r>
              <a:rPr lang="en-US" b="1" dirty="0" smtClean="0"/>
              <a:t> (ADP), </a:t>
            </a:r>
            <a:r>
              <a:rPr lang="en-US" dirty="0" smtClean="0"/>
              <a:t>which attract more platelets to the site.</a:t>
            </a:r>
          </a:p>
          <a:p>
            <a:r>
              <a:rPr lang="en-US" dirty="0" smtClean="0"/>
              <a:t>Passing platelets stick to those already at the damaged vessel and they too release their chemicals. </a:t>
            </a:r>
          </a:p>
          <a:p>
            <a:r>
              <a:rPr lang="en-US" dirty="0" smtClean="0"/>
              <a:t>Many platelets rapidly arrive at the site of vascular damage and quickly form a temporary seal — the </a:t>
            </a:r>
            <a:r>
              <a:rPr lang="en-US" b="1" dirty="0" smtClean="0"/>
              <a:t>platelet plug</a:t>
            </a:r>
            <a:r>
              <a:rPr lang="en-US" dirty="0" smtClean="0"/>
              <a:t>.</a:t>
            </a:r>
            <a:endParaRPr lang="en-US" dirty="0"/>
          </a:p>
        </p:txBody>
      </p:sp>
      <p:sp>
        <p:nvSpPr>
          <p:cNvPr id="4" name="Date Placeholder 3"/>
          <p:cNvSpPr>
            <a:spLocks noGrp="1"/>
          </p:cNvSpPr>
          <p:nvPr>
            <p:ph type="dt" sz="half" idx="10"/>
          </p:nvPr>
        </p:nvSpPr>
        <p:spPr/>
        <p:txBody>
          <a:bodyPr/>
          <a:lstStyle/>
          <a:p>
            <a:fld id="{B42778F8-B9F2-4842-8CC5-BCA763CA989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247</a:t>
            </a:fld>
            <a:endParaRPr lang="en-US"/>
          </a:p>
        </p:txBody>
      </p:sp>
    </p:spTree>
    <p:extLst>
      <p:ext uri="{BB962C8B-B14F-4D97-AF65-F5344CB8AC3E}">
        <p14:creationId xmlns:p14="http://schemas.microsoft.com/office/powerpoint/2010/main" val="974534690"/>
      </p:ext>
    </p:extLst>
  </p:cSld>
  <p:clrMapOvr>
    <a:masterClrMapping/>
  </p:clrMapOvr>
  <p:transition>
    <p:wipe dir="d"/>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3. Coagulation (blood clotting). </a:t>
            </a:r>
          </a:p>
          <a:p>
            <a:r>
              <a:rPr lang="en-US" dirty="0" smtClean="0"/>
              <a:t>Results in formation of an insoluble thread-like mesh of</a:t>
            </a:r>
            <a:r>
              <a:rPr lang="en-US" b="1" dirty="0" smtClean="0"/>
              <a:t> fibrin </a:t>
            </a:r>
            <a:r>
              <a:rPr lang="en-US" dirty="0" smtClean="0"/>
              <a:t>which traps blood cells and is much stronger than the rapidly formed platelet plug. In the final stages of this process </a:t>
            </a:r>
            <a:r>
              <a:rPr lang="en-US" b="1" dirty="0" smtClean="0"/>
              <a:t>prothrombin activator</a:t>
            </a:r>
            <a:r>
              <a:rPr lang="en-US" dirty="0" smtClean="0"/>
              <a:t> acts on the plasma protein </a:t>
            </a:r>
            <a:r>
              <a:rPr lang="en-US" b="1" dirty="0" smtClean="0"/>
              <a:t>prothrombin</a:t>
            </a:r>
            <a:r>
              <a:rPr lang="en-US" dirty="0" smtClean="0"/>
              <a:t> converting it to </a:t>
            </a:r>
            <a:r>
              <a:rPr lang="en-US" b="1" dirty="0" smtClean="0"/>
              <a:t>thrombin.</a:t>
            </a:r>
          </a:p>
          <a:p>
            <a:r>
              <a:rPr lang="en-US" b="1" dirty="0" smtClean="0"/>
              <a:t>Thrombin</a:t>
            </a:r>
            <a:r>
              <a:rPr lang="en-US" dirty="0" smtClean="0"/>
              <a:t> then acts on </a:t>
            </a:r>
            <a:r>
              <a:rPr lang="en-US" b="1" dirty="0" smtClean="0"/>
              <a:t>fibrinogen</a:t>
            </a:r>
            <a:r>
              <a:rPr lang="en-US" dirty="0" smtClean="0"/>
              <a:t> converting it to </a:t>
            </a:r>
            <a:r>
              <a:rPr lang="en-US" b="1" dirty="0" smtClean="0"/>
              <a:t>fibrin</a:t>
            </a:r>
            <a:r>
              <a:rPr lang="en-US" dirty="0" smtClean="0"/>
              <a:t>.</a:t>
            </a:r>
          </a:p>
          <a:p>
            <a:r>
              <a:rPr lang="en-US" b="1" dirty="0" smtClean="0"/>
              <a:t>Prothrombin activator </a:t>
            </a:r>
            <a:r>
              <a:rPr lang="en-US" dirty="0" smtClean="0"/>
              <a:t>can be formed by two processes which often occur together: </a:t>
            </a:r>
            <a:r>
              <a:rPr lang="en-US" b="1" dirty="0" smtClean="0"/>
              <a:t>the extrinsic </a:t>
            </a:r>
            <a:r>
              <a:rPr lang="en-US" dirty="0" smtClean="0"/>
              <a:t>and </a:t>
            </a:r>
            <a:r>
              <a:rPr lang="en-US" b="1" dirty="0" smtClean="0"/>
              <a:t>intrinsic pathways </a:t>
            </a:r>
            <a:r>
              <a:rPr lang="en-US" dirty="0" smtClean="0"/>
              <a:t>. </a:t>
            </a:r>
          </a:p>
        </p:txBody>
      </p:sp>
      <p:sp>
        <p:nvSpPr>
          <p:cNvPr id="4" name="Date Placeholder 3"/>
          <p:cNvSpPr>
            <a:spLocks noGrp="1"/>
          </p:cNvSpPr>
          <p:nvPr>
            <p:ph type="dt" sz="half" idx="10"/>
          </p:nvPr>
        </p:nvSpPr>
        <p:spPr/>
        <p:txBody>
          <a:bodyPr/>
          <a:lstStyle/>
          <a:p>
            <a:fld id="{036486AC-72C5-43B9-A10A-00B40458A76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248</a:t>
            </a:fld>
            <a:endParaRPr lang="en-US"/>
          </a:p>
        </p:txBody>
      </p:sp>
    </p:spTree>
    <p:extLst>
      <p:ext uri="{BB962C8B-B14F-4D97-AF65-F5344CB8AC3E}">
        <p14:creationId xmlns:p14="http://schemas.microsoft.com/office/powerpoint/2010/main" val="1136417911"/>
      </p:ext>
    </p:extLst>
  </p:cSld>
  <p:clrMapOvr>
    <a:masterClrMapping/>
  </p:clrMapOvr>
  <p:transition>
    <p:wipe dir="d"/>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E</a:t>
            </a:r>
            <a:r>
              <a:rPr lang="en-US" b="1" dirty="0" smtClean="0"/>
              <a:t>xtrinsic pathway </a:t>
            </a:r>
            <a:r>
              <a:rPr lang="en-US" dirty="0" smtClean="0"/>
              <a:t>occurs</a:t>
            </a:r>
            <a:r>
              <a:rPr lang="en-US" b="1" dirty="0" smtClean="0"/>
              <a:t> rapidly </a:t>
            </a:r>
            <a:r>
              <a:rPr lang="en-US" dirty="0" smtClean="0"/>
              <a:t>(within seconds) when there is tissue damage outside the circulation. Damaged tissue releases a complex of chemicals called </a:t>
            </a:r>
            <a:r>
              <a:rPr lang="en-US" b="1" dirty="0" smtClean="0"/>
              <a:t>thromboplastin or tissue factor</a:t>
            </a:r>
            <a:r>
              <a:rPr lang="en-US" dirty="0" smtClean="0"/>
              <a:t>, which initiates coagulation. </a:t>
            </a:r>
          </a:p>
          <a:p>
            <a:r>
              <a:rPr lang="en-US" dirty="0" smtClean="0"/>
              <a:t>I</a:t>
            </a:r>
            <a:r>
              <a:rPr lang="en-US" b="1" dirty="0" smtClean="0"/>
              <a:t>ntrinsic pathway </a:t>
            </a:r>
            <a:r>
              <a:rPr lang="en-US" dirty="0" smtClean="0"/>
              <a:t>is</a:t>
            </a:r>
            <a:r>
              <a:rPr lang="en-US" b="1" dirty="0" smtClean="0"/>
              <a:t> slower </a:t>
            </a:r>
            <a:r>
              <a:rPr lang="en-US" dirty="0" smtClean="0"/>
              <a:t>(3-6 minutes) and is confined to the circulation. It is triggered by damage to a blood vessel lining (endothelium) and the effects of platelets adhering to it. </a:t>
            </a:r>
          </a:p>
          <a:p>
            <a:r>
              <a:rPr lang="en-US" dirty="0" smtClean="0"/>
              <a:t>After a time the clot shrinks, squeezing out serum.</a:t>
            </a:r>
            <a:endParaRPr lang="en-US" dirty="0"/>
          </a:p>
        </p:txBody>
      </p:sp>
      <p:sp>
        <p:nvSpPr>
          <p:cNvPr id="4" name="Date Placeholder 3"/>
          <p:cNvSpPr>
            <a:spLocks noGrp="1"/>
          </p:cNvSpPr>
          <p:nvPr>
            <p:ph type="dt" sz="half" idx="10"/>
          </p:nvPr>
        </p:nvSpPr>
        <p:spPr/>
        <p:txBody>
          <a:bodyPr/>
          <a:lstStyle/>
          <a:p>
            <a:fld id="{ABB6EED4-0B3E-4ABF-9984-FBBBF04B32A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249</a:t>
            </a:fld>
            <a:endParaRPr lang="en-US"/>
          </a:p>
        </p:txBody>
      </p:sp>
    </p:spTree>
    <p:extLst>
      <p:ext uri="{BB962C8B-B14F-4D97-AF65-F5344CB8AC3E}">
        <p14:creationId xmlns:p14="http://schemas.microsoft.com/office/powerpoint/2010/main" val="888789038"/>
      </p:ext>
    </p:extLst>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b="1" u="sng" dirty="0" smtClean="0"/>
              <a:t>Important electrolytes in the body</a:t>
            </a:r>
            <a:endParaRPr lang="en-US" b="1" u="sng"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 Sodium</a:t>
            </a:r>
          </a:p>
          <a:p>
            <a:r>
              <a:rPr lang="en-US" dirty="0" smtClean="0"/>
              <a:t>Most abundant ion in the extra-cellular compartment. </a:t>
            </a:r>
          </a:p>
          <a:p>
            <a:r>
              <a:rPr lang="en-US" b="1" dirty="0" smtClean="0"/>
              <a:t>Functions. </a:t>
            </a:r>
            <a:r>
              <a:rPr lang="en-US" dirty="0" smtClean="0"/>
              <a:t>Involved in the</a:t>
            </a:r>
            <a:endParaRPr lang="en-US" b="1" dirty="0" smtClean="0"/>
          </a:p>
          <a:p>
            <a:pPr lvl="1"/>
            <a:r>
              <a:rPr lang="en-US" dirty="0" smtClean="0"/>
              <a:t>Conduction of nerves </a:t>
            </a:r>
          </a:p>
          <a:p>
            <a:pPr lvl="1"/>
            <a:r>
              <a:rPr lang="en-US" dirty="0" smtClean="0"/>
              <a:t>Contraction of muscles. </a:t>
            </a:r>
          </a:p>
          <a:p>
            <a:pPr lvl="1"/>
            <a:r>
              <a:rPr lang="en-US" dirty="0" smtClean="0"/>
              <a:t>Regulation of acid and base balance. </a:t>
            </a:r>
          </a:p>
          <a:p>
            <a:r>
              <a:rPr lang="en-US" dirty="0" smtClean="0"/>
              <a:t>Acid and base balance is maintained through the exchange of hydrogen (H+) ions with sodium (Na+) ions in the kidneys. </a:t>
            </a:r>
          </a:p>
          <a:p>
            <a:r>
              <a:rPr lang="en-US" dirty="0" smtClean="0"/>
              <a:t>Foods rich in sodium are processed foods, snacks, smoked foods and table salt.</a:t>
            </a:r>
          </a:p>
          <a:p>
            <a:pPr>
              <a:buNone/>
            </a:pPr>
            <a:r>
              <a:rPr lang="en-US" b="1" dirty="0" smtClean="0"/>
              <a:t>b) Potassium</a:t>
            </a:r>
          </a:p>
          <a:p>
            <a:r>
              <a:rPr lang="en-US" dirty="0" smtClean="0"/>
              <a:t>Most abundant ion in the intracellular compartment. </a:t>
            </a:r>
          </a:p>
          <a:p>
            <a:r>
              <a:rPr lang="en-US" dirty="0" smtClean="0"/>
              <a:t>Affects nerve conduction and muscle strength.</a:t>
            </a:r>
          </a:p>
          <a:p>
            <a:r>
              <a:rPr lang="en-US" dirty="0" smtClean="0"/>
              <a:t>Foods rich in potassium are ripe bananas, avocados, oranges, potatoes and dates.</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a:t>
            </a:fld>
            <a:endParaRPr lang="en-US"/>
          </a:p>
        </p:txBody>
      </p:sp>
    </p:spTree>
    <p:extLst>
      <p:ext uri="{BB962C8B-B14F-4D97-AF65-F5344CB8AC3E}">
        <p14:creationId xmlns:p14="http://schemas.microsoft.com/office/powerpoint/2010/main" val="94105924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4. </a:t>
            </a:r>
            <a:r>
              <a:rPr lang="en-US" b="1" dirty="0" err="1" smtClean="0"/>
              <a:t>Fibrinolysis</a:t>
            </a:r>
            <a:r>
              <a:rPr lang="en-US" b="1" dirty="0" smtClean="0"/>
              <a:t>. </a:t>
            </a:r>
            <a:r>
              <a:rPr lang="en-US" dirty="0" smtClean="0"/>
              <a:t>After the clot has formed the process of removing it and healing the damaged blood vessel begins.</a:t>
            </a:r>
          </a:p>
          <a:p>
            <a:r>
              <a:rPr lang="en-US" dirty="0" smtClean="0"/>
              <a:t>An inactive substance called </a:t>
            </a:r>
            <a:r>
              <a:rPr lang="en-US" b="1" dirty="0" err="1" smtClean="0"/>
              <a:t>plasminogen</a:t>
            </a:r>
            <a:r>
              <a:rPr lang="en-US" dirty="0" smtClean="0"/>
              <a:t> is present in the clot and is converted to the enzyme </a:t>
            </a:r>
            <a:r>
              <a:rPr lang="en-US" b="1" dirty="0" err="1" smtClean="0"/>
              <a:t>plasmin</a:t>
            </a:r>
            <a:r>
              <a:rPr lang="en-US" dirty="0" smtClean="0"/>
              <a:t> by activators released from the damaged endothelial cells. </a:t>
            </a:r>
          </a:p>
          <a:p>
            <a:r>
              <a:rPr lang="en-US" b="1" dirty="0" err="1" smtClean="0"/>
              <a:t>Plasmin</a:t>
            </a:r>
            <a:r>
              <a:rPr lang="en-US" dirty="0" smtClean="0"/>
              <a:t> initiates the breakdown of fibrin to soluble products; removed by phagocytosis. </a:t>
            </a:r>
          </a:p>
          <a:p>
            <a:r>
              <a:rPr lang="en-US" dirty="0" smtClean="0"/>
              <a:t>As the clot is removed, the healing process restores the integrity of the blood vessel wall.</a:t>
            </a:r>
            <a:endParaRPr lang="en-US" dirty="0"/>
          </a:p>
        </p:txBody>
      </p:sp>
      <p:sp>
        <p:nvSpPr>
          <p:cNvPr id="4" name="Date Placeholder 3"/>
          <p:cNvSpPr>
            <a:spLocks noGrp="1"/>
          </p:cNvSpPr>
          <p:nvPr>
            <p:ph type="dt" sz="half" idx="10"/>
          </p:nvPr>
        </p:nvSpPr>
        <p:spPr/>
        <p:txBody>
          <a:bodyPr/>
          <a:lstStyle/>
          <a:p>
            <a:fld id="{6C91E2A9-3D0A-49ED-A41B-C993FD4CF49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250</a:t>
            </a:fld>
            <a:endParaRPr lang="en-US"/>
          </a:p>
        </p:txBody>
      </p:sp>
    </p:spTree>
    <p:extLst>
      <p:ext uri="{BB962C8B-B14F-4D97-AF65-F5344CB8AC3E}">
        <p14:creationId xmlns:p14="http://schemas.microsoft.com/office/powerpoint/2010/main" val="1423902946"/>
      </p:ext>
    </p:extLst>
  </p:cSld>
  <p:clrMapOvr>
    <a:masterClrMapping/>
  </p:clrMapOvr>
  <p:transition>
    <p:wipe dir="d"/>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Stages of blood clotting</a:t>
            </a:r>
            <a:endParaRPr lang="en-US" sz="2800" dirty="0"/>
          </a:p>
        </p:txBody>
      </p:sp>
      <p:pic>
        <p:nvPicPr>
          <p:cNvPr id="11266" name="Picture 2"/>
          <p:cNvPicPr>
            <a:picLocks noGrp="1" noChangeAspect="1" noChangeArrowheads="1"/>
          </p:cNvPicPr>
          <p:nvPr>
            <p:ph idx="1"/>
          </p:nvPr>
        </p:nvPicPr>
        <p:blipFill>
          <a:blip r:embed="rId2" cstate="print"/>
          <a:stretch>
            <a:fillRect/>
          </a:stretch>
        </p:blipFill>
        <p:spPr bwMode="auto">
          <a:xfrm>
            <a:off x="2162175" y="2096294"/>
            <a:ext cx="4819650" cy="38100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7ACC2CA4-75BE-4E52-A24A-887BFDA9248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251</a:t>
            </a:fld>
            <a:endParaRPr lang="en-US"/>
          </a:p>
        </p:txBody>
      </p:sp>
    </p:spTree>
    <p:extLst>
      <p:ext uri="{BB962C8B-B14F-4D97-AF65-F5344CB8AC3E}">
        <p14:creationId xmlns:p14="http://schemas.microsoft.com/office/powerpoint/2010/main" val="280866021"/>
      </p:ext>
    </p:extLst>
  </p:cSld>
  <p:clrMapOvr>
    <a:masterClrMapping/>
  </p:clrMapOvr>
  <p:transition>
    <p:wipe dir="d"/>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Assignment: list the clotting factors </a:t>
            </a:r>
            <a:endParaRPr lang="en-US" dirty="0"/>
          </a:p>
        </p:txBody>
      </p:sp>
      <p:sp>
        <p:nvSpPr>
          <p:cNvPr id="4" name="Date Placeholder 3"/>
          <p:cNvSpPr>
            <a:spLocks noGrp="1"/>
          </p:cNvSpPr>
          <p:nvPr>
            <p:ph type="dt" sz="half" idx="10"/>
          </p:nvPr>
        </p:nvSpPr>
        <p:spPr/>
        <p:txBody>
          <a:bodyPr/>
          <a:lstStyle/>
          <a:p>
            <a:fld id="{1332C7B3-7098-4BB0-B73F-93B31CC8330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252</a:t>
            </a:fld>
            <a:endParaRPr lang="en-US"/>
          </a:p>
        </p:txBody>
      </p:sp>
    </p:spTree>
    <p:extLst>
      <p:ext uri="{BB962C8B-B14F-4D97-AF65-F5344CB8AC3E}">
        <p14:creationId xmlns:p14="http://schemas.microsoft.com/office/powerpoint/2010/main" val="655765197"/>
      </p:ext>
    </p:extLst>
  </p:cSld>
  <p:clrMapOvr>
    <a:masterClrMapping/>
  </p:clrMapOvr>
  <p:transition>
    <p:dissolve/>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Control of coagulation</a:t>
            </a:r>
          </a:p>
          <a:p>
            <a:r>
              <a:rPr lang="en-US" dirty="0" smtClean="0"/>
              <a:t>A positive feedback mechanism. </a:t>
            </a:r>
          </a:p>
          <a:p>
            <a:r>
              <a:rPr lang="en-US" dirty="0" smtClean="0"/>
              <a:t>Thrombin is a powerful stimulator of its own production. </a:t>
            </a:r>
          </a:p>
          <a:p>
            <a:r>
              <a:rPr lang="en-US" dirty="0" smtClean="0"/>
              <a:t>Main controls are the:</a:t>
            </a:r>
          </a:p>
          <a:p>
            <a:pPr lvl="1"/>
            <a:r>
              <a:rPr lang="en-US" dirty="0" smtClean="0"/>
              <a:t>Perfect smoothness of normal blood vessel lining; platelets do not adhere to this surface</a:t>
            </a:r>
          </a:p>
          <a:p>
            <a:pPr lvl="1"/>
            <a:r>
              <a:rPr lang="en-US" dirty="0" smtClean="0"/>
              <a:t>Binding of thrombin to a special thrombin receptor on the cells lining blood vessels; once bound, thrombin is inactivated</a:t>
            </a:r>
          </a:p>
          <a:p>
            <a:pPr lvl="1"/>
            <a:r>
              <a:rPr lang="en-US" dirty="0" smtClean="0"/>
              <a:t>Presence of natural anticoagulants, e.g. heparin, in the blood, which inactivate clotting factors.</a:t>
            </a:r>
            <a:endParaRPr lang="en-US" dirty="0"/>
          </a:p>
        </p:txBody>
      </p:sp>
      <p:sp>
        <p:nvSpPr>
          <p:cNvPr id="4" name="Date Placeholder 3"/>
          <p:cNvSpPr>
            <a:spLocks noGrp="1"/>
          </p:cNvSpPr>
          <p:nvPr>
            <p:ph type="dt" sz="half" idx="10"/>
          </p:nvPr>
        </p:nvSpPr>
        <p:spPr/>
        <p:txBody>
          <a:bodyPr/>
          <a:lstStyle/>
          <a:p>
            <a:fld id="{A96B9EF5-6280-4ACC-85A8-0E51BE7BBDE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253</a:t>
            </a:fld>
            <a:endParaRPr lang="en-US"/>
          </a:p>
        </p:txBody>
      </p:sp>
    </p:spTree>
    <p:extLst>
      <p:ext uri="{BB962C8B-B14F-4D97-AF65-F5344CB8AC3E}">
        <p14:creationId xmlns:p14="http://schemas.microsoft.com/office/powerpoint/2010/main" val="2673147274"/>
      </p:ext>
    </p:extLst>
  </p:cSld>
  <p:clrMapOvr>
    <a:masterClrMapping/>
  </p:clrMapOvr>
  <p:transition>
    <p:dissolve/>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Autofit/>
          </a:bodyPr>
          <a:lstStyle/>
          <a:p>
            <a:r>
              <a:rPr lang="en-US" sz="6600" b="1" dirty="0" smtClean="0"/>
              <a:t>CARDIOVASCULAR SYSTEM</a:t>
            </a:r>
            <a:endParaRPr lang="en-US" sz="6600" b="1" dirty="0"/>
          </a:p>
        </p:txBody>
      </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303548607"/>
      </p:ext>
    </p:extLst>
  </p:cSld>
  <p:clrMapOvr>
    <a:masterClrMapping/>
  </p:clrMapOvr>
  <p:transition>
    <p:wedge/>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Student’s learning objectives</a:t>
            </a:r>
            <a:endParaRPr lang="en-US" b="1" dirty="0"/>
          </a:p>
        </p:txBody>
      </p:sp>
      <p:sp>
        <p:nvSpPr>
          <p:cNvPr id="3" name="Content Placeholder 2"/>
          <p:cNvSpPr>
            <a:spLocks noGrp="1"/>
          </p:cNvSpPr>
          <p:nvPr>
            <p:ph idx="1"/>
          </p:nvPr>
        </p:nvSpPr>
        <p:spPr/>
        <p:txBody>
          <a:bodyPr>
            <a:normAutofit/>
          </a:bodyPr>
          <a:lstStyle/>
          <a:p>
            <a:r>
              <a:rPr lang="en-US" dirty="0" smtClean="0"/>
              <a:t>At the end of this section the student should be able to: </a:t>
            </a:r>
          </a:p>
          <a:p>
            <a:pPr lvl="1"/>
            <a:r>
              <a:rPr lang="en-US" dirty="0" smtClean="0"/>
              <a:t>describe the structures and functions of arteries, veins and capillaries</a:t>
            </a:r>
          </a:p>
          <a:p>
            <a:pPr lvl="1"/>
            <a:r>
              <a:rPr lang="en-US" dirty="0" smtClean="0"/>
              <a:t>explain the relationship between the different types of blood vessel</a:t>
            </a:r>
          </a:p>
          <a:p>
            <a:pPr lvl="1"/>
            <a:r>
              <a:rPr lang="en-US" dirty="0" smtClean="0"/>
              <a:t>indicate the main factors controlling blood vessel diameter</a:t>
            </a:r>
          </a:p>
          <a:p>
            <a:pPr lvl="1"/>
            <a:r>
              <a:rPr lang="en-US" dirty="0" smtClean="0"/>
              <a:t>explain the mechanisms by which exchange of nutrients, gases and wastes occurs between the blood and the tissues.</a:t>
            </a:r>
            <a:endParaRPr lang="en-US" dirty="0"/>
          </a:p>
        </p:txBody>
      </p:sp>
      <p:sp>
        <p:nvSpPr>
          <p:cNvPr id="4" name="Date Placeholder 3"/>
          <p:cNvSpPr>
            <a:spLocks noGrp="1"/>
          </p:cNvSpPr>
          <p:nvPr>
            <p:ph type="dt" sz="half" idx="10"/>
          </p:nvPr>
        </p:nvSpPr>
        <p:spPr/>
        <p:txBody>
          <a:bodyPr/>
          <a:lstStyle/>
          <a:p>
            <a:fld id="{3BAC6161-F738-4E2E-B139-22594F00F74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255</a:t>
            </a:fld>
            <a:endParaRPr lang="en-US"/>
          </a:p>
        </p:txBody>
      </p:sp>
    </p:spTree>
    <p:extLst>
      <p:ext uri="{BB962C8B-B14F-4D97-AF65-F5344CB8AC3E}">
        <p14:creationId xmlns:p14="http://schemas.microsoft.com/office/powerpoint/2010/main" val="253744440"/>
      </p:ext>
    </p:extLst>
  </p:cSld>
  <p:clrMapOvr>
    <a:masterClrMapping/>
  </p:clrMapOvr>
  <p:transition>
    <p:wedge/>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CVS-divided into 2 main parts.</a:t>
            </a:r>
          </a:p>
          <a:p>
            <a:pPr>
              <a:buNone/>
            </a:pPr>
            <a:r>
              <a:rPr lang="en-US" dirty="0" smtClean="0"/>
              <a:t>1. </a:t>
            </a:r>
            <a:r>
              <a:rPr lang="en-US" b="1" dirty="0" smtClean="0"/>
              <a:t>The circulatory system</a:t>
            </a:r>
            <a:r>
              <a:rPr lang="en-US" dirty="0" smtClean="0"/>
              <a:t>: heart (pump) &amp;blood vessels</a:t>
            </a:r>
          </a:p>
          <a:p>
            <a:pPr>
              <a:buNone/>
            </a:pPr>
            <a:r>
              <a:rPr lang="en-US" dirty="0" smtClean="0"/>
              <a:t>2. The </a:t>
            </a:r>
            <a:r>
              <a:rPr lang="en-US" b="1" dirty="0" smtClean="0"/>
              <a:t>lymphatic system</a:t>
            </a:r>
            <a:r>
              <a:rPr lang="en-US" dirty="0" smtClean="0"/>
              <a:t>: lymph nodes &amp; lymph vessels.</a:t>
            </a:r>
          </a:p>
          <a:p>
            <a:r>
              <a:rPr lang="en-US" dirty="0" smtClean="0"/>
              <a:t>Systems of blood vessels .</a:t>
            </a:r>
          </a:p>
          <a:p>
            <a:pPr lvl="1"/>
            <a:r>
              <a:rPr lang="en-US" dirty="0" smtClean="0"/>
              <a:t>pulmonary circulation</a:t>
            </a:r>
          </a:p>
          <a:p>
            <a:pPr lvl="1"/>
            <a:r>
              <a:rPr lang="en-US" dirty="0" smtClean="0"/>
              <a:t>systemic circulation.</a:t>
            </a:r>
          </a:p>
          <a:p>
            <a:r>
              <a:rPr lang="en-US" dirty="0" smtClean="0"/>
              <a:t>Right side of the heart pumps blood to the lungs (</a:t>
            </a:r>
            <a:r>
              <a:rPr lang="en-US" b="1" dirty="0" smtClean="0"/>
              <a:t>the pulmonary circulation) </a:t>
            </a:r>
            <a:r>
              <a:rPr lang="en-US" dirty="0" smtClean="0"/>
              <a:t>where gas exchange occurs.</a:t>
            </a:r>
          </a:p>
          <a:p>
            <a:r>
              <a:rPr lang="en-US" dirty="0" smtClean="0">
                <a:solidFill>
                  <a:srgbClr val="FF0000"/>
                </a:solidFill>
              </a:rPr>
              <a:t>Left side of the heart pumps blood into the </a:t>
            </a:r>
            <a:r>
              <a:rPr lang="en-US" b="1" dirty="0" smtClean="0">
                <a:solidFill>
                  <a:srgbClr val="FF0000"/>
                </a:solidFill>
              </a:rPr>
              <a:t>systemic circulation</a:t>
            </a:r>
            <a:r>
              <a:rPr lang="en-US" dirty="0" smtClean="0">
                <a:solidFill>
                  <a:srgbClr val="FF0000"/>
                </a:solidFill>
              </a:rPr>
              <a:t>; supplies rest of the body. </a:t>
            </a:r>
          </a:p>
        </p:txBody>
      </p:sp>
      <p:sp>
        <p:nvSpPr>
          <p:cNvPr id="4" name="Date Placeholder 3"/>
          <p:cNvSpPr>
            <a:spLocks noGrp="1"/>
          </p:cNvSpPr>
          <p:nvPr>
            <p:ph type="dt" sz="half" idx="10"/>
          </p:nvPr>
        </p:nvSpPr>
        <p:spPr/>
        <p:txBody>
          <a:bodyPr/>
          <a:lstStyle/>
          <a:p>
            <a:fld id="{935CB5C9-1EDB-4256-9056-468A8FFF676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256</a:t>
            </a:fld>
            <a:endParaRPr lang="en-US"/>
          </a:p>
        </p:txBody>
      </p:sp>
    </p:spTree>
    <p:extLst>
      <p:ext uri="{BB962C8B-B14F-4D97-AF65-F5344CB8AC3E}">
        <p14:creationId xmlns:p14="http://schemas.microsoft.com/office/powerpoint/2010/main" val="796738419"/>
      </p:ext>
    </p:extLst>
  </p:cSld>
  <p:clrMapOvr>
    <a:masterClrMapping/>
  </p:clrMapOvr>
  <p:transition>
    <p:wedge/>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Relationship between pulmonary and systemic circulations</a:t>
            </a:r>
            <a:endParaRPr lang="en-US" sz="2800" dirty="0"/>
          </a:p>
        </p:txBody>
      </p:sp>
      <p:pic>
        <p:nvPicPr>
          <p:cNvPr id="3074" name="Picture 2"/>
          <p:cNvPicPr>
            <a:picLocks noGrp="1" noChangeAspect="1" noChangeArrowheads="1"/>
          </p:cNvPicPr>
          <p:nvPr>
            <p:ph idx="1"/>
          </p:nvPr>
        </p:nvPicPr>
        <p:blipFill>
          <a:blip r:embed="rId2" cstate="print"/>
          <a:stretch>
            <a:fillRect/>
          </a:stretch>
        </p:blipFill>
        <p:spPr bwMode="auto">
          <a:xfrm>
            <a:off x="2701943" y="1825625"/>
            <a:ext cx="3740113"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668E1E2E-A103-4856-B7D4-BC3C6F1B9C2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257</a:t>
            </a:fld>
            <a:endParaRPr lang="en-US"/>
          </a:p>
        </p:txBody>
      </p:sp>
    </p:spTree>
    <p:extLst>
      <p:ext uri="{BB962C8B-B14F-4D97-AF65-F5344CB8AC3E}">
        <p14:creationId xmlns:p14="http://schemas.microsoft.com/office/powerpoint/2010/main" val="2354006355"/>
      </p:ext>
    </p:extLst>
  </p:cSld>
  <p:clrMapOvr>
    <a:masterClrMapping/>
  </p:clrMapOvr>
  <p:transition>
    <p:wedge/>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Assignment: draw a diagram showing the relationship between pulmonary and  systemic circulations</a:t>
            </a:r>
            <a:endParaRPr lang="en-US" dirty="0"/>
          </a:p>
        </p:txBody>
      </p:sp>
      <p:sp>
        <p:nvSpPr>
          <p:cNvPr id="4" name="Date Placeholder 3"/>
          <p:cNvSpPr>
            <a:spLocks noGrp="1"/>
          </p:cNvSpPr>
          <p:nvPr>
            <p:ph type="dt" sz="half" idx="10"/>
          </p:nvPr>
        </p:nvSpPr>
        <p:spPr/>
        <p:txBody>
          <a:bodyPr/>
          <a:lstStyle/>
          <a:p>
            <a:fld id="{606AE545-8D49-4206-81F9-65CA8346954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258</a:t>
            </a:fld>
            <a:endParaRPr lang="en-US"/>
          </a:p>
        </p:txBody>
      </p:sp>
    </p:spTree>
    <p:extLst>
      <p:ext uri="{BB962C8B-B14F-4D97-AF65-F5344CB8AC3E}">
        <p14:creationId xmlns:p14="http://schemas.microsoft.com/office/powerpoint/2010/main" val="3394541361"/>
      </p:ext>
    </p:extLst>
  </p:cSld>
  <p:clrMapOvr>
    <a:masterClrMapping/>
  </p:clrMapOvr>
  <p:transition>
    <p:wedg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b="1" u="sng" dirty="0" smtClean="0"/>
              <a:t>BLOOD VESSELS</a:t>
            </a:r>
            <a:endParaRPr lang="en-US" b="1" u="sng" dirty="0"/>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Arteries and arterioles</a:t>
            </a:r>
          </a:p>
          <a:p>
            <a:r>
              <a:rPr lang="en-US" dirty="0" smtClean="0"/>
              <a:t>Blood vessels that transport blood away from the heart. </a:t>
            </a:r>
          </a:p>
          <a:p>
            <a:r>
              <a:rPr lang="en-US" dirty="0" smtClean="0"/>
              <a:t>Vary considerably in size </a:t>
            </a:r>
          </a:p>
          <a:p>
            <a:r>
              <a:rPr lang="en-US" dirty="0" smtClean="0"/>
              <a:t>Walls consist of 3 layers of tissue</a:t>
            </a:r>
          </a:p>
          <a:p>
            <a:pPr lvl="1"/>
            <a:r>
              <a:rPr lang="en-US" b="1" dirty="0" smtClean="0"/>
              <a:t>tunica adventitia </a:t>
            </a:r>
            <a:r>
              <a:rPr lang="en-US" dirty="0" smtClean="0"/>
              <a:t>or outer layer of fibrous tissue</a:t>
            </a:r>
          </a:p>
          <a:p>
            <a:pPr lvl="1"/>
            <a:r>
              <a:rPr lang="en-US" b="1" dirty="0" smtClean="0"/>
              <a:t>tunica media </a:t>
            </a:r>
            <a:r>
              <a:rPr lang="en-US" dirty="0" smtClean="0"/>
              <a:t>or middle layer of smooth muscle and elastic tissue</a:t>
            </a:r>
          </a:p>
          <a:p>
            <a:pPr lvl="1"/>
            <a:r>
              <a:rPr lang="en-US" b="1" dirty="0" smtClean="0"/>
              <a:t>tunica intima </a:t>
            </a:r>
            <a:r>
              <a:rPr lang="en-US" dirty="0" smtClean="0"/>
              <a:t>or inner lining of squamous epithelium called endothelium.</a:t>
            </a:r>
          </a:p>
        </p:txBody>
      </p:sp>
      <p:sp>
        <p:nvSpPr>
          <p:cNvPr id="4" name="Date Placeholder 3"/>
          <p:cNvSpPr>
            <a:spLocks noGrp="1"/>
          </p:cNvSpPr>
          <p:nvPr>
            <p:ph type="dt" sz="half" idx="10"/>
          </p:nvPr>
        </p:nvSpPr>
        <p:spPr/>
        <p:txBody>
          <a:bodyPr/>
          <a:lstStyle/>
          <a:p>
            <a:fld id="{B9C4A12C-C9AB-4910-A48E-CCC90E16DD4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259</a:t>
            </a:fld>
            <a:endParaRPr lang="en-US"/>
          </a:p>
        </p:txBody>
      </p:sp>
    </p:spTree>
    <p:extLst>
      <p:ext uri="{BB962C8B-B14F-4D97-AF65-F5344CB8AC3E}">
        <p14:creationId xmlns:p14="http://schemas.microsoft.com/office/powerpoint/2010/main" val="3825301226"/>
      </p:ext>
    </p:extLst>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Calcium</a:t>
            </a:r>
          </a:p>
          <a:p>
            <a:r>
              <a:rPr lang="en-US" dirty="0" smtClean="0"/>
              <a:t>Makes compounds with other elements. </a:t>
            </a:r>
          </a:p>
          <a:p>
            <a:r>
              <a:rPr lang="en-US" dirty="0" smtClean="0"/>
              <a:t>Involved in proper nerve and muscle functioning.</a:t>
            </a:r>
          </a:p>
          <a:p>
            <a:r>
              <a:rPr lang="en-US" dirty="0" smtClean="0"/>
              <a:t>Acts as a co-factor in the blood clotting mechanism. </a:t>
            </a:r>
          </a:p>
          <a:p>
            <a:r>
              <a:rPr lang="en-US" dirty="0" smtClean="0"/>
              <a:t>Foods that are rich in calcium are grains, legumes, and leafy vegetables.</a:t>
            </a:r>
          </a:p>
          <a:p>
            <a:pPr>
              <a:buNone/>
            </a:pPr>
            <a:r>
              <a:rPr lang="en-US" b="1" dirty="0" smtClean="0"/>
              <a:t>d) Magnesium</a:t>
            </a:r>
          </a:p>
          <a:p>
            <a:r>
              <a:rPr lang="en-US" dirty="0" smtClean="0"/>
              <a:t>Normal constituent of bones. </a:t>
            </a:r>
          </a:p>
          <a:p>
            <a:r>
              <a:rPr lang="en-US" dirty="0" smtClean="0"/>
              <a:t>Involved in energy metabolism. </a:t>
            </a:r>
          </a:p>
          <a:p>
            <a:r>
              <a:rPr lang="en-US" dirty="0" smtClean="0"/>
              <a:t>Found in cocoa, seafood, dried beans and peas</a:t>
            </a:r>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26</a:t>
            </a:fld>
            <a:endParaRPr lang="en-US"/>
          </a:p>
        </p:txBody>
      </p:sp>
    </p:spTree>
    <p:extLst>
      <p:ext uri="{BB962C8B-B14F-4D97-AF65-F5344CB8AC3E}">
        <p14:creationId xmlns:p14="http://schemas.microsoft.com/office/powerpoint/2010/main" val="371859109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Amount of muscular and elastic tissue varies in the arteries depending upon their size. </a:t>
            </a:r>
          </a:p>
          <a:p>
            <a:pPr lvl="1"/>
            <a:r>
              <a:rPr lang="en-US" dirty="0" smtClean="0"/>
              <a:t>Large arteries (elastic arteries); </a:t>
            </a:r>
            <a:r>
              <a:rPr lang="en-US" b="1" dirty="0" smtClean="0"/>
              <a:t>tunica media </a:t>
            </a:r>
            <a:r>
              <a:rPr lang="en-US" dirty="0" smtClean="0"/>
              <a:t>consists of </a:t>
            </a:r>
            <a:r>
              <a:rPr lang="en-US" b="1" dirty="0" smtClean="0"/>
              <a:t>more elastic tissue </a:t>
            </a:r>
            <a:r>
              <a:rPr lang="en-US" dirty="0" smtClean="0"/>
              <a:t>and</a:t>
            </a:r>
            <a:r>
              <a:rPr lang="en-US" b="1" dirty="0" smtClean="0"/>
              <a:t> less smooth muscle.</a:t>
            </a:r>
          </a:p>
          <a:p>
            <a:pPr lvl="1"/>
            <a:r>
              <a:rPr lang="en-US" dirty="0" smtClean="0"/>
              <a:t>Arterioles (smallest arteries); </a:t>
            </a:r>
            <a:r>
              <a:rPr lang="en-US" b="1" dirty="0" smtClean="0"/>
              <a:t>tunica media </a:t>
            </a:r>
            <a:r>
              <a:rPr lang="en-US" dirty="0" smtClean="0"/>
              <a:t>consists almost entirely of </a:t>
            </a:r>
            <a:r>
              <a:rPr lang="en-US" b="1" dirty="0" smtClean="0"/>
              <a:t>smooth muscle</a:t>
            </a:r>
            <a:r>
              <a:rPr lang="en-US" dirty="0" smtClean="0"/>
              <a:t>. </a:t>
            </a:r>
          </a:p>
          <a:p>
            <a:r>
              <a:rPr lang="en-US" dirty="0" smtClean="0"/>
              <a:t>Arteries have </a:t>
            </a:r>
            <a:r>
              <a:rPr lang="en-US" b="1" dirty="0" smtClean="0"/>
              <a:t>thicker walls </a:t>
            </a:r>
            <a:r>
              <a:rPr lang="en-US" dirty="0" smtClean="0"/>
              <a:t>than veins; enables them to withstand high pressure of arterial blood.</a:t>
            </a:r>
          </a:p>
          <a:p>
            <a:pPr>
              <a:buNone/>
            </a:pPr>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260</a:t>
            </a:fld>
            <a:endParaRPr lang="en-US"/>
          </a:p>
        </p:txBody>
      </p:sp>
    </p:spTree>
    <p:extLst>
      <p:ext uri="{BB962C8B-B14F-4D97-AF65-F5344CB8AC3E}">
        <p14:creationId xmlns:p14="http://schemas.microsoft.com/office/powerpoint/2010/main" val="428559756"/>
      </p:ext>
    </p:extLst>
  </p:cSld>
  <p:clrMapOvr>
    <a:masterClrMapping/>
  </p:clrMapOvr>
  <p:transition>
    <p:wedg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Anastomoses</a:t>
            </a:r>
          </a:p>
          <a:p>
            <a:r>
              <a:rPr lang="en-US" b="1" dirty="0" smtClean="0"/>
              <a:t>Def: </a:t>
            </a:r>
            <a:r>
              <a:rPr lang="en-US" dirty="0" smtClean="0"/>
              <a:t>arteries that form a link between main arteries supplying an area, e.g. the arterial supply to the palms of the hand and soles of the feet, the brain, the joints and, to a limited extent, the heart muscle. </a:t>
            </a:r>
          </a:p>
          <a:p>
            <a:r>
              <a:rPr lang="en-US" dirty="0" smtClean="0"/>
              <a:t>If one artery supplying the area is occluded </a:t>
            </a:r>
            <a:r>
              <a:rPr lang="en-US" dirty="0" err="1" smtClean="0"/>
              <a:t>anastomotic</a:t>
            </a:r>
            <a:r>
              <a:rPr lang="en-US" dirty="0" smtClean="0"/>
              <a:t> arteries provide a </a:t>
            </a:r>
            <a:r>
              <a:rPr lang="en-US" b="1" dirty="0" smtClean="0"/>
              <a:t>collateral circulation</a:t>
            </a:r>
            <a:r>
              <a:rPr lang="en-US" dirty="0" smtClean="0"/>
              <a:t>.</a:t>
            </a:r>
          </a:p>
          <a:p>
            <a:r>
              <a:rPr lang="en-US" dirty="0" smtClean="0"/>
              <a:t>This provides an adequate blood supply when the occlusion occurs gradually, giving the </a:t>
            </a:r>
            <a:r>
              <a:rPr lang="en-US" dirty="0" err="1" smtClean="0"/>
              <a:t>anastomotic</a:t>
            </a:r>
            <a:r>
              <a:rPr lang="en-US" dirty="0" smtClean="0"/>
              <a:t> arteries time to dilate.</a:t>
            </a:r>
          </a:p>
        </p:txBody>
      </p:sp>
      <p:sp>
        <p:nvSpPr>
          <p:cNvPr id="4" name="Date Placeholder 3"/>
          <p:cNvSpPr>
            <a:spLocks noGrp="1"/>
          </p:cNvSpPr>
          <p:nvPr>
            <p:ph type="dt" sz="half" idx="10"/>
          </p:nvPr>
        </p:nvSpPr>
        <p:spPr/>
        <p:txBody>
          <a:bodyPr/>
          <a:lstStyle/>
          <a:p>
            <a:fld id="{B43854DC-2EC1-4A59-A9F6-FE6D70EDFE4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261</a:t>
            </a:fld>
            <a:endParaRPr lang="en-US"/>
          </a:p>
        </p:txBody>
      </p:sp>
    </p:spTree>
    <p:extLst>
      <p:ext uri="{BB962C8B-B14F-4D97-AF65-F5344CB8AC3E}">
        <p14:creationId xmlns:p14="http://schemas.microsoft.com/office/powerpoint/2010/main" val="1170133644"/>
      </p:ext>
    </p:extLst>
  </p:cSld>
  <p:clrMapOvr>
    <a:masterClrMapping/>
  </p:clrMapOvr>
  <p:transition>
    <p:wedge/>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b="1" u="sng" dirty="0" smtClean="0"/>
              <a:t>End-arteries</a:t>
            </a:r>
            <a:r>
              <a:rPr lang="en-US" u="sng" dirty="0" smtClean="0"/>
              <a:t> </a:t>
            </a:r>
          </a:p>
          <a:p>
            <a:r>
              <a:rPr lang="en-US" b="1" dirty="0" smtClean="0"/>
              <a:t>Def: </a:t>
            </a:r>
            <a:r>
              <a:rPr lang="en-US" dirty="0" smtClean="0"/>
              <a:t>arteries with no anastomoses or those beyond the most distal anastomosis, e.g. the branches from the circulus arteriosus </a:t>
            </a:r>
            <a:r>
              <a:rPr lang="en-US" b="1" dirty="0" smtClean="0"/>
              <a:t>(circle of Willis) </a:t>
            </a:r>
            <a:r>
              <a:rPr lang="en-US" dirty="0" smtClean="0"/>
              <a:t>in the brain or the central artery to the retina of the eye.</a:t>
            </a:r>
          </a:p>
          <a:p>
            <a:r>
              <a:rPr lang="en-US" dirty="0" smtClean="0"/>
              <a:t>When an end-artery is occluded the tissues it supplies die because there is no alternative blood supply.</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262</a:t>
            </a:fld>
            <a:endParaRPr lang="en-US"/>
          </a:p>
        </p:txBody>
      </p:sp>
    </p:spTree>
    <p:extLst>
      <p:ext uri="{BB962C8B-B14F-4D97-AF65-F5344CB8AC3E}">
        <p14:creationId xmlns:p14="http://schemas.microsoft.com/office/powerpoint/2010/main" val="167152927"/>
      </p:ext>
    </p:extLst>
  </p:cSld>
  <p:clrMapOvr>
    <a:masterClrMapping/>
  </p:clrMapOvr>
  <p:transition>
    <p:wedg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Veins and venules</a:t>
            </a:r>
          </a:p>
          <a:p>
            <a:r>
              <a:rPr lang="en-US" b="1" dirty="0" smtClean="0"/>
              <a:t>Veins</a:t>
            </a:r>
            <a:r>
              <a:rPr lang="en-US" dirty="0" smtClean="0"/>
              <a:t>: blood vessels that return blood at low pressure to the heart. </a:t>
            </a:r>
          </a:p>
          <a:p>
            <a:r>
              <a:rPr lang="en-US" b="1" dirty="0" smtClean="0"/>
              <a:t>Venules</a:t>
            </a:r>
            <a:r>
              <a:rPr lang="en-US" dirty="0" smtClean="0"/>
              <a:t>: smallest veins </a:t>
            </a:r>
          </a:p>
          <a:p>
            <a:r>
              <a:rPr lang="en-US" dirty="0" smtClean="0"/>
              <a:t>Walls of the veins are thinner (because there is less muscle and elastic tissue in the tunica media than those of arteries) but have the same three layers of tissue.</a:t>
            </a:r>
          </a:p>
          <a:p>
            <a:r>
              <a:rPr lang="en-US" dirty="0" smtClean="0"/>
              <a:t>When cut, the veins collapse while the thicker-walled arteries remain open.</a:t>
            </a:r>
          </a:p>
          <a:p>
            <a:r>
              <a:rPr lang="en-US" dirty="0" smtClean="0"/>
              <a:t>When an artery is cut blood spurts at high pressure while a slower, steady flow of blood escapes from a vein.</a:t>
            </a:r>
          </a:p>
        </p:txBody>
      </p:sp>
      <p:sp>
        <p:nvSpPr>
          <p:cNvPr id="4" name="Date Placeholder 3"/>
          <p:cNvSpPr>
            <a:spLocks noGrp="1"/>
          </p:cNvSpPr>
          <p:nvPr>
            <p:ph type="dt" sz="half" idx="10"/>
          </p:nvPr>
        </p:nvSpPr>
        <p:spPr/>
        <p:txBody>
          <a:bodyPr/>
          <a:lstStyle/>
          <a:p>
            <a:fld id="{33FA9A21-94BF-4B6D-9559-095FCB0B0D7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263</a:t>
            </a:fld>
            <a:endParaRPr lang="en-US"/>
          </a:p>
        </p:txBody>
      </p:sp>
    </p:spTree>
    <p:extLst>
      <p:ext uri="{BB962C8B-B14F-4D97-AF65-F5344CB8AC3E}">
        <p14:creationId xmlns:p14="http://schemas.microsoft.com/office/powerpoint/2010/main" val="71186320"/>
      </p:ext>
    </p:extLst>
  </p:cSld>
  <p:clrMapOvr>
    <a:masterClrMapping/>
  </p:clrMapOvr>
  <p:transition>
    <p:wedg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b="1" u="sng" dirty="0" smtClean="0"/>
              <a:t>Valves</a:t>
            </a:r>
          </a:p>
          <a:p>
            <a:r>
              <a:rPr lang="en-US" dirty="0" smtClean="0"/>
              <a:t>Prevent backflow of blood, ensuring that it flows towards the heart.</a:t>
            </a:r>
          </a:p>
          <a:p>
            <a:r>
              <a:rPr lang="en-US" dirty="0" smtClean="0"/>
              <a:t>Abundant in limb veins, especially the lower limbs where blood must travel a considerable distance against gravity when the individual is standing.</a:t>
            </a:r>
          </a:p>
          <a:p>
            <a:r>
              <a:rPr lang="en-US" dirty="0" smtClean="0"/>
              <a:t>Absent in very small and very large veins in the thorax and abdomen. </a:t>
            </a:r>
          </a:p>
          <a:p>
            <a:r>
              <a:rPr lang="en-US" dirty="0" smtClean="0"/>
              <a:t>Formed by a fold of </a:t>
            </a:r>
            <a:r>
              <a:rPr lang="en-US" b="1" dirty="0" smtClean="0"/>
              <a:t>tunica intima </a:t>
            </a:r>
            <a:r>
              <a:rPr lang="en-US" dirty="0" smtClean="0"/>
              <a:t>strengthened by connective tissue. </a:t>
            </a:r>
          </a:p>
          <a:p>
            <a:r>
              <a:rPr lang="en-US" dirty="0" smtClean="0"/>
              <a:t>Cusps are </a:t>
            </a:r>
            <a:r>
              <a:rPr lang="en-US" b="1" dirty="0" smtClean="0"/>
              <a:t>semilunar</a:t>
            </a:r>
            <a:r>
              <a:rPr lang="en-US" dirty="0" smtClean="0"/>
              <a:t> in shape with the concavity towards the heart.</a:t>
            </a:r>
          </a:p>
        </p:txBody>
      </p:sp>
      <p:sp>
        <p:nvSpPr>
          <p:cNvPr id="4" name="Date Placeholder 3"/>
          <p:cNvSpPr>
            <a:spLocks noGrp="1"/>
          </p:cNvSpPr>
          <p:nvPr>
            <p:ph type="dt" sz="half" idx="10"/>
          </p:nvPr>
        </p:nvSpPr>
        <p:spPr/>
        <p:txBody>
          <a:bodyPr/>
          <a:lstStyle/>
          <a:p>
            <a:fld id="{C045B016-DBAE-4CA2-81D6-3274B7B3F34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264</a:t>
            </a:fld>
            <a:endParaRPr lang="en-US"/>
          </a:p>
        </p:txBody>
      </p:sp>
    </p:spTree>
    <p:extLst>
      <p:ext uri="{BB962C8B-B14F-4D97-AF65-F5344CB8AC3E}">
        <p14:creationId xmlns:p14="http://schemas.microsoft.com/office/powerpoint/2010/main" val="1619413826"/>
      </p:ext>
    </p:extLst>
  </p:cSld>
  <p:clrMapOvr>
    <a:masterClrMapping/>
  </p:clrMapOvr>
  <p:transition>
    <p:wedg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Structure of an artery and a vein</a:t>
            </a:r>
            <a:endParaRPr lang="en-US" sz="2800" dirty="0"/>
          </a:p>
        </p:txBody>
      </p:sp>
      <p:pic>
        <p:nvPicPr>
          <p:cNvPr id="1026" name="Picture 2"/>
          <p:cNvPicPr>
            <a:picLocks noGrp="1" noChangeAspect="1" noChangeArrowheads="1"/>
          </p:cNvPicPr>
          <p:nvPr>
            <p:ph idx="1"/>
          </p:nvPr>
        </p:nvPicPr>
        <p:blipFill>
          <a:blip r:embed="rId2" cstate="print"/>
          <a:stretch>
            <a:fillRect/>
          </a:stretch>
        </p:blipFill>
        <p:spPr bwMode="auto">
          <a:xfrm>
            <a:off x="2109787" y="2710656"/>
            <a:ext cx="4924425" cy="25812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ABF87D4F-02BD-4594-88DC-3C88C45C65C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265</a:t>
            </a:fld>
            <a:endParaRPr lang="en-US"/>
          </a:p>
        </p:txBody>
      </p:sp>
    </p:spTree>
    <p:extLst>
      <p:ext uri="{BB962C8B-B14F-4D97-AF65-F5344CB8AC3E}">
        <p14:creationId xmlns:p14="http://schemas.microsoft.com/office/powerpoint/2010/main" val="452098219"/>
      </p:ext>
    </p:extLst>
  </p:cSld>
  <p:clrMapOvr>
    <a:masterClrMapping/>
  </p:clrMapOvr>
  <p:transition>
    <p:wedg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Assignment: draw the cross-sectional structure of a vein and an artery</a:t>
            </a:r>
            <a:endParaRPr lang="en-US" dirty="0"/>
          </a:p>
        </p:txBody>
      </p:sp>
      <p:sp>
        <p:nvSpPr>
          <p:cNvPr id="4" name="Date Placeholder 3"/>
          <p:cNvSpPr>
            <a:spLocks noGrp="1"/>
          </p:cNvSpPr>
          <p:nvPr>
            <p:ph type="dt" sz="half" idx="10"/>
          </p:nvPr>
        </p:nvSpPr>
        <p:spPr/>
        <p:txBody>
          <a:bodyPr/>
          <a:lstStyle/>
          <a:p>
            <a:fld id="{856AFD98-7D64-48F2-82BF-E41A7E420DE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266</a:t>
            </a:fld>
            <a:endParaRPr lang="en-US"/>
          </a:p>
        </p:txBody>
      </p:sp>
    </p:spTree>
    <p:extLst>
      <p:ext uri="{BB962C8B-B14F-4D97-AF65-F5344CB8AC3E}">
        <p14:creationId xmlns:p14="http://schemas.microsoft.com/office/powerpoint/2010/main" val="3423705074"/>
      </p:ext>
    </p:extLst>
  </p:cSld>
  <p:clrMapOvr>
    <a:masterClrMapping/>
  </p:clrMapOvr>
  <p:transition>
    <p:wedg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interior of a vein; valves and cusps</a:t>
            </a:r>
            <a:endParaRPr lang="en-US" sz="3200" dirty="0"/>
          </a:p>
        </p:txBody>
      </p:sp>
      <p:pic>
        <p:nvPicPr>
          <p:cNvPr id="2050" name="Picture 2"/>
          <p:cNvPicPr>
            <a:picLocks noGrp="1" noChangeAspect="1" noChangeArrowheads="1"/>
          </p:cNvPicPr>
          <p:nvPr>
            <p:ph idx="1"/>
          </p:nvPr>
        </p:nvPicPr>
        <p:blipFill>
          <a:blip r:embed="rId2" cstate="print"/>
          <a:stretch>
            <a:fillRect/>
          </a:stretch>
        </p:blipFill>
        <p:spPr bwMode="auto">
          <a:xfrm>
            <a:off x="2309812" y="2158206"/>
            <a:ext cx="4524375" cy="36861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42712C8-7CE2-4F7B-85B7-A345933E3A0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267</a:t>
            </a:fld>
            <a:endParaRPr lang="en-US"/>
          </a:p>
        </p:txBody>
      </p:sp>
    </p:spTree>
    <p:extLst>
      <p:ext uri="{BB962C8B-B14F-4D97-AF65-F5344CB8AC3E}">
        <p14:creationId xmlns:p14="http://schemas.microsoft.com/office/powerpoint/2010/main" val="2671723569"/>
      </p:ext>
    </p:extLst>
  </p:cSld>
  <p:clrMapOvr>
    <a:masterClrMapping/>
  </p:clrMapOvr>
  <p:transition>
    <p:wedge/>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Capillaries </a:t>
            </a:r>
          </a:p>
          <a:p>
            <a:r>
              <a:rPr lang="en-US" b="1" dirty="0" smtClean="0"/>
              <a:t>Def: </a:t>
            </a:r>
            <a:r>
              <a:rPr lang="en-US" dirty="0" smtClean="0"/>
              <a:t>minute vessels formed from break up of smallest arterioles.</a:t>
            </a:r>
          </a:p>
          <a:p>
            <a:r>
              <a:rPr lang="en-US" dirty="0" smtClean="0"/>
              <a:t>Walls consist of a single layer of endothelial cells through which water and other small-molecule substances can pass. </a:t>
            </a:r>
          </a:p>
          <a:p>
            <a:r>
              <a:rPr lang="en-US" dirty="0" smtClean="0"/>
              <a:t>Form a vast network of tiny vessels which link smallest arterioles to smallest venules.</a:t>
            </a:r>
          </a:p>
          <a:p>
            <a:r>
              <a:rPr lang="en-US" dirty="0" smtClean="0"/>
              <a:t>Diameter; approximately </a:t>
            </a:r>
            <a:r>
              <a:rPr lang="en-US" b="1" dirty="0" smtClean="0"/>
              <a:t>7 </a:t>
            </a:r>
            <a:r>
              <a:rPr lang="el-GR" b="1" dirty="0" smtClean="0"/>
              <a:t>μ</a:t>
            </a:r>
            <a:r>
              <a:rPr lang="en-US" b="1" dirty="0" smtClean="0"/>
              <a:t>m. </a:t>
            </a:r>
          </a:p>
          <a:p>
            <a:r>
              <a:rPr lang="en-US" dirty="0" smtClean="0"/>
              <a:t>Capillary bed; site of exchange of substances between blood  &amp; tissue fluid.</a:t>
            </a:r>
          </a:p>
        </p:txBody>
      </p:sp>
      <p:sp>
        <p:nvSpPr>
          <p:cNvPr id="4" name="Date Placeholder 3"/>
          <p:cNvSpPr>
            <a:spLocks noGrp="1"/>
          </p:cNvSpPr>
          <p:nvPr>
            <p:ph type="dt" sz="half" idx="10"/>
          </p:nvPr>
        </p:nvSpPr>
        <p:spPr/>
        <p:txBody>
          <a:bodyPr/>
          <a:lstStyle/>
          <a:p>
            <a:fld id="{2398198F-8A3E-4218-A828-7E95E38108C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268</a:t>
            </a:fld>
            <a:endParaRPr lang="en-US"/>
          </a:p>
        </p:txBody>
      </p:sp>
    </p:spTree>
    <p:extLst>
      <p:ext uri="{BB962C8B-B14F-4D97-AF65-F5344CB8AC3E}">
        <p14:creationId xmlns:p14="http://schemas.microsoft.com/office/powerpoint/2010/main" val="2427021272"/>
      </p:ext>
    </p:extLst>
  </p:cSld>
  <p:clrMapOvr>
    <a:masterClrMapping/>
  </p:clrMapOvr>
  <p:transition>
    <p:wedg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b="1" u="sng" dirty="0" smtClean="0"/>
              <a:t>Sinusoids</a:t>
            </a:r>
            <a:r>
              <a:rPr lang="en-US" u="sng" dirty="0" smtClean="0"/>
              <a:t> </a:t>
            </a:r>
          </a:p>
          <a:p>
            <a:r>
              <a:rPr lang="en-US" dirty="0" smtClean="0"/>
              <a:t>Wider than capillaries </a:t>
            </a:r>
          </a:p>
          <a:p>
            <a:r>
              <a:rPr lang="en-US" dirty="0" smtClean="0"/>
              <a:t>Have extremely thin walls separating blood from the neighboring cells.</a:t>
            </a:r>
          </a:p>
          <a:p>
            <a:r>
              <a:rPr lang="en-US" dirty="0" smtClean="0"/>
              <a:t>Found in </a:t>
            </a:r>
          </a:p>
          <a:p>
            <a:pPr lvl="1"/>
            <a:r>
              <a:rPr lang="en-US" dirty="0" smtClean="0"/>
              <a:t>bone marrow, </a:t>
            </a:r>
          </a:p>
          <a:p>
            <a:pPr lvl="1"/>
            <a:r>
              <a:rPr lang="en-US" dirty="0" smtClean="0"/>
              <a:t>endocrine glands, </a:t>
            </a:r>
          </a:p>
          <a:p>
            <a:pPr lvl="1"/>
            <a:r>
              <a:rPr lang="en-US" dirty="0" smtClean="0"/>
              <a:t>spleen  </a:t>
            </a:r>
          </a:p>
          <a:p>
            <a:pPr lvl="1"/>
            <a:r>
              <a:rPr lang="en-US" dirty="0" smtClean="0"/>
              <a:t>liver. </a:t>
            </a:r>
          </a:p>
          <a:p>
            <a:r>
              <a:rPr lang="en-US" dirty="0" smtClean="0"/>
              <a:t>Because of their larger lumen, BP in sinusoids is lower than in capillaries and there is a slower rate of blood flow.</a:t>
            </a:r>
          </a:p>
          <a:p>
            <a:endParaRPr lang="en-US" b="1" dirty="0"/>
          </a:p>
        </p:txBody>
      </p:sp>
      <p:sp>
        <p:nvSpPr>
          <p:cNvPr id="4" name="Date Placeholder 3"/>
          <p:cNvSpPr>
            <a:spLocks noGrp="1"/>
          </p:cNvSpPr>
          <p:nvPr>
            <p:ph type="dt" sz="half" idx="10"/>
          </p:nvPr>
        </p:nvSpPr>
        <p:spPr/>
        <p:txBody>
          <a:bodyPr/>
          <a:lstStyle/>
          <a:p>
            <a:fld id="{E6A0A2C0-54E2-4D1F-8599-272C7494E32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269</a:t>
            </a:fld>
            <a:endParaRPr lang="en-US"/>
          </a:p>
        </p:txBody>
      </p:sp>
    </p:spTree>
    <p:extLst>
      <p:ext uri="{BB962C8B-B14F-4D97-AF65-F5344CB8AC3E}">
        <p14:creationId xmlns:p14="http://schemas.microsoft.com/office/powerpoint/2010/main" val="4282064640"/>
      </p:ext>
    </p:extLst>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b="1" u="sng" dirty="0" smtClean="0"/>
              <a:t>ACIDS, ALKALIS AND pH</a:t>
            </a:r>
            <a:endParaRPr lang="en-US" b="1" u="sng" dirty="0"/>
          </a:p>
        </p:txBody>
      </p:sp>
      <p:sp>
        <p:nvSpPr>
          <p:cNvPr id="3" name="Content Placeholder 2"/>
          <p:cNvSpPr>
            <a:spLocks noGrp="1"/>
          </p:cNvSpPr>
          <p:nvPr>
            <p:ph idx="1"/>
          </p:nvPr>
        </p:nvSpPr>
        <p:spPr/>
        <p:txBody>
          <a:bodyPr>
            <a:normAutofit/>
          </a:bodyPr>
          <a:lstStyle/>
          <a:p>
            <a:r>
              <a:rPr lang="en-US" b="1" dirty="0" smtClean="0"/>
              <a:t>An acid</a:t>
            </a:r>
            <a:r>
              <a:rPr lang="en-US" dirty="0" smtClean="0"/>
              <a:t>: a substance that produces hydrogen ions when dissolved. </a:t>
            </a:r>
          </a:p>
          <a:p>
            <a:r>
              <a:rPr lang="en-US" dirty="0" smtClean="0"/>
              <a:t>Acids act as electrolytes in water. They </a:t>
            </a:r>
            <a:r>
              <a:rPr lang="en-US" dirty="0" err="1" smtClean="0"/>
              <a:t>neutralise</a:t>
            </a:r>
            <a:r>
              <a:rPr lang="en-US" dirty="0" smtClean="0"/>
              <a:t> bases to produce salt and water. </a:t>
            </a:r>
          </a:p>
          <a:p>
            <a:r>
              <a:rPr lang="en-US" dirty="0" smtClean="0"/>
              <a:t>Common acids are hydrochloric acid and carbonic acid. </a:t>
            </a:r>
          </a:p>
          <a:p>
            <a:r>
              <a:rPr lang="en-US" b="1" dirty="0" smtClean="0"/>
              <a:t>A base</a:t>
            </a:r>
            <a:r>
              <a:rPr lang="en-US" dirty="0" smtClean="0"/>
              <a:t>: a substance that reacts with acid to form salt and water. </a:t>
            </a:r>
          </a:p>
          <a:p>
            <a:r>
              <a:rPr lang="en-US" dirty="0" smtClean="0"/>
              <a:t>Common bases are magnesium hydroxide and </a:t>
            </a:r>
            <a:r>
              <a:rPr lang="en-US" dirty="0" err="1" smtClean="0"/>
              <a:t>aluminium</a:t>
            </a:r>
            <a:r>
              <a:rPr lang="en-US" dirty="0" smtClean="0"/>
              <a:t> hydroxide. </a:t>
            </a:r>
          </a:p>
          <a:p>
            <a:r>
              <a:rPr lang="en-US" dirty="0" smtClean="0"/>
              <a:t>The balance between acids and bases must be maintained for the various processes in the body to take place optimally. </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a:t>
            </a:fld>
            <a:endParaRPr lang="en-US"/>
          </a:p>
        </p:txBody>
      </p:sp>
    </p:spTree>
    <p:extLst>
      <p:ext uri="{BB962C8B-B14F-4D97-AF65-F5344CB8AC3E}">
        <p14:creationId xmlns:p14="http://schemas.microsoft.com/office/powerpoint/2010/main" val="1460469805"/>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Relationship between the vascular network</a:t>
            </a:r>
            <a:endParaRPr lang="en-US" sz="2800" dirty="0"/>
          </a:p>
        </p:txBody>
      </p:sp>
      <p:pic>
        <p:nvPicPr>
          <p:cNvPr id="4098" name="Picture 2"/>
          <p:cNvPicPr>
            <a:picLocks noGrp="1" noChangeAspect="1" noChangeArrowheads="1"/>
          </p:cNvPicPr>
          <p:nvPr>
            <p:ph idx="1"/>
          </p:nvPr>
        </p:nvPicPr>
        <p:blipFill>
          <a:blip r:embed="rId2" cstate="print"/>
          <a:stretch>
            <a:fillRect/>
          </a:stretch>
        </p:blipFill>
        <p:spPr bwMode="auto">
          <a:xfrm>
            <a:off x="2143125" y="2410619"/>
            <a:ext cx="4857750" cy="31813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A0E08271-7332-4ECD-96A6-8B0F8E151B3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270</a:t>
            </a:fld>
            <a:endParaRPr lang="en-US"/>
          </a:p>
        </p:txBody>
      </p:sp>
    </p:spTree>
    <p:extLst>
      <p:ext uri="{BB962C8B-B14F-4D97-AF65-F5344CB8AC3E}">
        <p14:creationId xmlns:p14="http://schemas.microsoft.com/office/powerpoint/2010/main" val="2097216144"/>
      </p:ext>
    </p:extLst>
  </p:cSld>
  <p:clrMapOvr>
    <a:masterClrMapping/>
  </p:clrMapOvr>
  <p:transition>
    <p:wedge/>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b="1" u="sng" dirty="0" smtClean="0"/>
              <a:t>Control of blood vessels diameter</a:t>
            </a:r>
            <a:endParaRPr lang="en-US" b="1" u="sng" dirty="0"/>
          </a:p>
        </p:txBody>
      </p:sp>
      <p:sp>
        <p:nvSpPr>
          <p:cNvPr id="3" name="Content Placeholder 2"/>
          <p:cNvSpPr>
            <a:spLocks noGrp="1"/>
          </p:cNvSpPr>
          <p:nvPr>
            <p:ph idx="1"/>
          </p:nvPr>
        </p:nvSpPr>
        <p:spPr/>
        <p:txBody>
          <a:bodyPr>
            <a:normAutofit/>
          </a:bodyPr>
          <a:lstStyle/>
          <a:p>
            <a:r>
              <a:rPr lang="en-US" dirty="0" smtClean="0"/>
              <a:t>All blood vessels except capillaries have smooth muscle fibres in the tunica media which are supplied by nerves of autonomic nervous system (ANS). </a:t>
            </a:r>
          </a:p>
          <a:p>
            <a:pPr lvl="1"/>
            <a:r>
              <a:rPr lang="en-US" dirty="0" smtClean="0"/>
              <a:t>The nerves arise from the vasomotor centre in the medulla oblongata and they change the diameter of the lumen of blood vessels, controlling the volume of blood they contain. </a:t>
            </a:r>
          </a:p>
          <a:p>
            <a:r>
              <a:rPr lang="en-US" b="1" dirty="0" smtClean="0"/>
              <a:t>Medium-sized</a:t>
            </a:r>
            <a:r>
              <a:rPr lang="en-US" dirty="0" smtClean="0"/>
              <a:t> and </a:t>
            </a:r>
            <a:r>
              <a:rPr lang="en-US" b="1" dirty="0" smtClean="0"/>
              <a:t>small arteries </a:t>
            </a:r>
            <a:r>
              <a:rPr lang="en-US" dirty="0" smtClean="0"/>
              <a:t>have more </a:t>
            </a:r>
            <a:r>
              <a:rPr lang="en-US" b="1" dirty="0" smtClean="0"/>
              <a:t>muscle</a:t>
            </a:r>
            <a:r>
              <a:rPr lang="en-US" dirty="0" smtClean="0"/>
              <a:t> than </a:t>
            </a:r>
            <a:r>
              <a:rPr lang="en-US" b="1" dirty="0" smtClean="0"/>
              <a:t>elastic tissue </a:t>
            </a:r>
            <a:r>
              <a:rPr lang="en-US" dirty="0" smtClean="0"/>
              <a:t>in their walls. </a:t>
            </a:r>
          </a:p>
          <a:p>
            <a:pPr lvl="1"/>
            <a:r>
              <a:rPr lang="en-US" dirty="0" smtClean="0"/>
              <a:t>Thus, small arteries &amp; arterioles respond to nerve stimulation whereas the diameter of large arteries varies according to the amount of blood they contain.</a:t>
            </a:r>
            <a:endParaRPr lang="en-US" dirty="0"/>
          </a:p>
        </p:txBody>
      </p:sp>
      <p:sp>
        <p:nvSpPr>
          <p:cNvPr id="4" name="Date Placeholder 3"/>
          <p:cNvSpPr>
            <a:spLocks noGrp="1"/>
          </p:cNvSpPr>
          <p:nvPr>
            <p:ph type="dt" sz="half" idx="10"/>
          </p:nvPr>
        </p:nvSpPr>
        <p:spPr/>
        <p:txBody>
          <a:bodyPr/>
          <a:lstStyle/>
          <a:p>
            <a:fld id="{0756A726-DFBF-45F7-97F1-13795B909CD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271</a:t>
            </a:fld>
            <a:endParaRPr lang="en-US"/>
          </a:p>
        </p:txBody>
      </p:sp>
    </p:spTree>
    <p:extLst>
      <p:ext uri="{BB962C8B-B14F-4D97-AF65-F5344CB8AC3E}">
        <p14:creationId xmlns:p14="http://schemas.microsoft.com/office/powerpoint/2010/main" val="3827897572"/>
      </p:ext>
    </p:extLst>
  </p:cSld>
  <p:clrMapOvr>
    <a:masterClrMapping/>
  </p:clrMapOvr>
  <p:transition>
    <p:wedge/>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Vasodilatation &amp; vasoconstriction</a:t>
            </a:r>
          </a:p>
          <a:p>
            <a:r>
              <a:rPr lang="en-US" dirty="0" smtClean="0"/>
              <a:t>Sympathetic nerves supply the smooth muscle of tunica media of blood vessels. </a:t>
            </a:r>
          </a:p>
          <a:p>
            <a:r>
              <a:rPr lang="en-US" dirty="0" smtClean="0"/>
              <a:t>Diameter of vessel lumen and tone of smooth muscle is determined by degree of sympathetic nerve stimulation.</a:t>
            </a:r>
          </a:p>
          <a:p>
            <a:r>
              <a:rPr lang="en-US" dirty="0" smtClean="0"/>
              <a:t>No parasympathetic nerve supply to most blood vessels.</a:t>
            </a:r>
          </a:p>
          <a:p>
            <a:r>
              <a:rPr lang="en-US" dirty="0" smtClean="0"/>
              <a:t>Decreased nerve stimulation causes smooth muscle to relax, thinning the vessel wall and enlarging the lumen </a:t>
            </a:r>
            <a:r>
              <a:rPr lang="en-US" b="1" dirty="0" smtClean="0"/>
              <a:t>(vasodilatation) </a:t>
            </a:r>
            <a:r>
              <a:rPr lang="en-US" dirty="0" smtClean="0"/>
              <a:t>and results in increased blood flow under less resistance. </a:t>
            </a:r>
          </a:p>
          <a:p>
            <a:r>
              <a:rPr lang="en-US" dirty="0" smtClean="0"/>
              <a:t>When nervous activity is increased, smooth muscle of tunica media contracts and thickens </a:t>
            </a:r>
            <a:r>
              <a:rPr lang="en-US" b="1" dirty="0" smtClean="0"/>
              <a:t>(vasoconstriction).</a:t>
            </a:r>
          </a:p>
        </p:txBody>
      </p:sp>
      <p:sp>
        <p:nvSpPr>
          <p:cNvPr id="4" name="Date Placeholder 3"/>
          <p:cNvSpPr>
            <a:spLocks noGrp="1"/>
          </p:cNvSpPr>
          <p:nvPr>
            <p:ph type="dt" sz="half" idx="10"/>
          </p:nvPr>
        </p:nvSpPr>
        <p:spPr/>
        <p:txBody>
          <a:bodyPr/>
          <a:lstStyle/>
          <a:p>
            <a:fld id="{D4EF4709-7F69-4A30-B9C6-7C7AE6D118F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272</a:t>
            </a:fld>
            <a:endParaRPr lang="en-US"/>
          </a:p>
        </p:txBody>
      </p:sp>
    </p:spTree>
    <p:extLst>
      <p:ext uri="{BB962C8B-B14F-4D97-AF65-F5344CB8AC3E}">
        <p14:creationId xmlns:p14="http://schemas.microsoft.com/office/powerpoint/2010/main" val="3814609700"/>
      </p:ext>
    </p:extLst>
  </p:cSld>
  <p:clrMapOvr>
    <a:masterClrMapping/>
  </p:clrMapOvr>
  <p:transition>
    <p:wedge/>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Arterioles provide peripheral resistance blood flow thus called </a:t>
            </a:r>
            <a:r>
              <a:rPr lang="en-US" b="1" dirty="0" smtClean="0"/>
              <a:t>resistance vessels</a:t>
            </a:r>
            <a:r>
              <a:rPr lang="en-US" dirty="0" smtClean="0"/>
              <a:t>. </a:t>
            </a:r>
          </a:p>
          <a:p>
            <a:r>
              <a:rPr lang="en-US" dirty="0" smtClean="0"/>
              <a:t>Resistance to flow of fluids along a tube is determined by 3 factors: </a:t>
            </a:r>
          </a:p>
          <a:p>
            <a:pPr lvl="1"/>
            <a:r>
              <a:rPr lang="en-US" dirty="0" smtClean="0"/>
              <a:t>Tube diameter; </a:t>
            </a:r>
          </a:p>
          <a:p>
            <a:pPr lvl="1"/>
            <a:r>
              <a:rPr lang="en-US" dirty="0" smtClean="0"/>
              <a:t>Tube length; </a:t>
            </a:r>
          </a:p>
          <a:p>
            <a:pPr lvl="1"/>
            <a:r>
              <a:rPr lang="en-US" dirty="0" smtClean="0"/>
              <a:t>Viscosity of fluid involved. </a:t>
            </a:r>
          </a:p>
          <a:p>
            <a:pPr>
              <a:buNone/>
            </a:pPr>
            <a:endParaRPr lang="en-US" dirty="0"/>
          </a:p>
        </p:txBody>
      </p:sp>
      <p:sp>
        <p:nvSpPr>
          <p:cNvPr id="4" name="Date Placeholder 3"/>
          <p:cNvSpPr>
            <a:spLocks noGrp="1"/>
          </p:cNvSpPr>
          <p:nvPr>
            <p:ph type="dt" sz="half" idx="10"/>
          </p:nvPr>
        </p:nvSpPr>
        <p:spPr/>
        <p:txBody>
          <a:bodyPr/>
          <a:lstStyle/>
          <a:p>
            <a:fld id="{4C70AEC8-3822-47B8-A9EB-8C4A29C65E0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273</a:t>
            </a:fld>
            <a:endParaRPr lang="en-US"/>
          </a:p>
        </p:txBody>
      </p:sp>
    </p:spTree>
    <p:extLst>
      <p:ext uri="{BB962C8B-B14F-4D97-AF65-F5344CB8AC3E}">
        <p14:creationId xmlns:p14="http://schemas.microsoft.com/office/powerpoint/2010/main" val="177496722"/>
      </p:ext>
    </p:extLst>
  </p:cSld>
  <p:clrMapOvr>
    <a:masterClrMapping/>
  </p:clrMapOvr>
  <p:transition>
    <p:wedge/>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Autoregulation</a:t>
            </a:r>
          </a:p>
          <a:p>
            <a:r>
              <a:rPr lang="en-US" dirty="0" smtClean="0"/>
              <a:t>Accumulation of metabolites in local tissues also influences the degree of dilatation of arterioles. </a:t>
            </a:r>
          </a:p>
          <a:p>
            <a:r>
              <a:rPr lang="en-US" dirty="0" smtClean="0"/>
              <a:t>This mechanism ensures that local blood flow is increased or decreased in response to tissue need. </a:t>
            </a:r>
          </a:p>
          <a:p>
            <a:r>
              <a:rPr lang="en-US" dirty="0" smtClean="0"/>
              <a:t>E.g </a:t>
            </a:r>
          </a:p>
          <a:p>
            <a:pPr lvl="1"/>
            <a:r>
              <a:rPr lang="en-US" dirty="0" smtClean="0"/>
              <a:t>exercise; e.g. lactic acid accumulation in muscle causes vasodilatation due hypoxia; vasodilatation follows an episode of reduced tissue blood flow.</a:t>
            </a:r>
          </a:p>
          <a:p>
            <a:pPr lvl="1"/>
            <a:r>
              <a:rPr lang="en-US" dirty="0" smtClean="0"/>
              <a:t>tissue damage; e.g. in inflammation, mediators such as histamine, prostaglandins and </a:t>
            </a:r>
            <a:r>
              <a:rPr lang="en-US" dirty="0" err="1" smtClean="0"/>
              <a:t>bradykinin</a:t>
            </a:r>
            <a:r>
              <a:rPr lang="en-US" dirty="0" smtClean="0"/>
              <a:t> lead to vasodilatation.</a:t>
            </a:r>
          </a:p>
        </p:txBody>
      </p:sp>
      <p:sp>
        <p:nvSpPr>
          <p:cNvPr id="4" name="Date Placeholder 3"/>
          <p:cNvSpPr>
            <a:spLocks noGrp="1"/>
          </p:cNvSpPr>
          <p:nvPr>
            <p:ph type="dt" sz="half" idx="10"/>
          </p:nvPr>
        </p:nvSpPr>
        <p:spPr/>
        <p:txBody>
          <a:bodyPr/>
          <a:lstStyle/>
          <a:p>
            <a:fld id="{D538B29C-BFB0-467C-80F0-85762A75D37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274</a:t>
            </a:fld>
            <a:endParaRPr lang="en-US"/>
          </a:p>
        </p:txBody>
      </p:sp>
    </p:spTree>
    <p:extLst>
      <p:ext uri="{BB962C8B-B14F-4D97-AF65-F5344CB8AC3E}">
        <p14:creationId xmlns:p14="http://schemas.microsoft.com/office/powerpoint/2010/main" val="3246309281"/>
      </p:ext>
    </p:extLst>
  </p:cSld>
  <p:clrMapOvr>
    <a:masterClrMapping/>
  </p:clrMapOvr>
  <p:transition>
    <p:wedge/>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Blood supply</a:t>
            </a:r>
          </a:p>
          <a:p>
            <a:r>
              <a:rPr lang="en-US" dirty="0" smtClean="0"/>
              <a:t>Outer layers of tissue of thick-walled blood vessels receive their blood supply via a network of blood vessels called </a:t>
            </a:r>
            <a:r>
              <a:rPr lang="en-US" b="1" dirty="0" err="1" smtClean="0"/>
              <a:t>vasa</a:t>
            </a:r>
            <a:r>
              <a:rPr lang="en-US" b="1" dirty="0" smtClean="0"/>
              <a:t> </a:t>
            </a:r>
            <a:r>
              <a:rPr lang="en-US" b="1" dirty="0" err="1" smtClean="0"/>
              <a:t>vasorum</a:t>
            </a:r>
            <a:r>
              <a:rPr lang="en-US" dirty="0" smtClean="0"/>
              <a:t>. </a:t>
            </a:r>
          </a:p>
          <a:p>
            <a:r>
              <a:rPr lang="en-US" dirty="0" smtClean="0"/>
              <a:t>Vessels with thin walls and the endothelium of the others receive oxygen and nutrients by diffusion from the blood passing through them.</a:t>
            </a:r>
          </a:p>
          <a:p>
            <a:pPr>
              <a:buNone/>
            </a:pPr>
            <a:r>
              <a:rPr lang="en-US" b="1" u="sng" dirty="0" smtClean="0"/>
              <a:t>Internal respiration</a:t>
            </a:r>
          </a:p>
          <a:p>
            <a:r>
              <a:rPr lang="en-US" b="1" dirty="0" smtClean="0"/>
              <a:t>Def:</a:t>
            </a:r>
            <a:r>
              <a:rPr lang="en-US" dirty="0" smtClean="0"/>
              <a:t> Exchange of gases between capillary blood and local body cells.</a:t>
            </a:r>
          </a:p>
          <a:p>
            <a:r>
              <a:rPr lang="en-US" dirty="0" smtClean="0"/>
              <a:t>Exchange in tissues takes place between blood at arterial end of capillaries &amp; tissue fluid and then between the tissue fluid and the cells through diffusion.</a:t>
            </a:r>
          </a:p>
          <a:p>
            <a:endParaRPr lang="en-US" dirty="0"/>
          </a:p>
        </p:txBody>
      </p:sp>
      <p:sp>
        <p:nvSpPr>
          <p:cNvPr id="4" name="Date Placeholder 3"/>
          <p:cNvSpPr>
            <a:spLocks noGrp="1"/>
          </p:cNvSpPr>
          <p:nvPr>
            <p:ph type="dt" sz="half" idx="10"/>
          </p:nvPr>
        </p:nvSpPr>
        <p:spPr/>
        <p:txBody>
          <a:bodyPr/>
          <a:lstStyle/>
          <a:p>
            <a:fld id="{20934158-51A7-4611-943B-13E328C4379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275</a:t>
            </a:fld>
            <a:endParaRPr lang="en-US"/>
          </a:p>
        </p:txBody>
      </p:sp>
    </p:spTree>
    <p:extLst>
      <p:ext uri="{BB962C8B-B14F-4D97-AF65-F5344CB8AC3E}">
        <p14:creationId xmlns:p14="http://schemas.microsoft.com/office/powerpoint/2010/main" val="960277471"/>
      </p:ext>
    </p:extLst>
  </p:cSld>
  <p:clrMapOvr>
    <a:masterClrMapping/>
  </p:clrMapOvr>
  <p:transition>
    <p:wedge/>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US" dirty="0" smtClean="0"/>
              <a:t>Oxyhaemoglobin is an unstable compound and breaks up (dissociates) easily to liberate oxygen. </a:t>
            </a:r>
          </a:p>
          <a:p>
            <a:r>
              <a:rPr lang="en-US" dirty="0" smtClean="0"/>
              <a:t>Factors that increase dissociation include </a:t>
            </a:r>
          </a:p>
          <a:p>
            <a:pPr lvl="1"/>
            <a:r>
              <a:rPr lang="en-US" dirty="0" smtClean="0"/>
              <a:t>raised carbon dioxide content of tissue fluid, </a:t>
            </a:r>
          </a:p>
          <a:p>
            <a:pPr lvl="1"/>
            <a:r>
              <a:rPr lang="en-US" dirty="0" smtClean="0"/>
              <a:t>raised temperature and </a:t>
            </a:r>
            <a:r>
              <a:rPr lang="en-US" b="1" dirty="0" smtClean="0"/>
              <a:t>2,3 </a:t>
            </a:r>
            <a:r>
              <a:rPr lang="en-US" b="1" dirty="0" err="1" smtClean="0"/>
              <a:t>diphosphoglycerate</a:t>
            </a:r>
            <a:r>
              <a:rPr lang="en-US" b="1" dirty="0" smtClean="0"/>
              <a:t> </a:t>
            </a:r>
            <a:r>
              <a:rPr lang="en-US" dirty="0" smtClean="0"/>
              <a:t>(DPG); found in RBCs.</a:t>
            </a:r>
          </a:p>
          <a:p>
            <a:r>
              <a:rPr lang="en-US" dirty="0" smtClean="0"/>
              <a:t>In active tissues there is an increased production of CO</a:t>
            </a:r>
            <a:r>
              <a:rPr lang="en-US" sz="2000" dirty="0" smtClean="0"/>
              <a:t>2</a:t>
            </a:r>
            <a:r>
              <a:rPr lang="en-US" dirty="0" smtClean="0"/>
              <a:t> and heat which leads to an increased availability of oxygen. </a:t>
            </a:r>
          </a:p>
          <a:p>
            <a:r>
              <a:rPr lang="en-US" dirty="0" smtClean="0"/>
              <a:t>CO</a:t>
            </a:r>
            <a:r>
              <a:rPr lang="en-US" sz="2000" dirty="0" smtClean="0"/>
              <a:t>2 </a:t>
            </a:r>
            <a:r>
              <a:rPr lang="en-US" dirty="0" smtClean="0"/>
              <a:t>diffuses into blood down the concentration gradient towards the venous end of capillary.</a:t>
            </a:r>
          </a:p>
          <a:p>
            <a:r>
              <a:rPr lang="en-US" dirty="0" smtClean="0"/>
              <a:t>Blood transports CO</a:t>
            </a:r>
            <a:r>
              <a:rPr lang="en-US" sz="2000" dirty="0" smtClean="0"/>
              <a:t>2 </a:t>
            </a:r>
            <a:r>
              <a:rPr lang="en-US" dirty="0" smtClean="0"/>
              <a:t>to lungs for excretion by 3 mechanisms:</a:t>
            </a:r>
          </a:p>
          <a:p>
            <a:pPr lvl="1"/>
            <a:r>
              <a:rPr lang="en-US" dirty="0" smtClean="0"/>
              <a:t>dissolved in water of blood plasma — 7%</a:t>
            </a:r>
          </a:p>
          <a:p>
            <a:pPr lvl="1"/>
            <a:r>
              <a:rPr lang="en-US" dirty="0" smtClean="0"/>
              <a:t>in chemical combination with sodium in the form of sodium bicarbonate — 70%</a:t>
            </a:r>
          </a:p>
          <a:p>
            <a:pPr lvl="1"/>
            <a:r>
              <a:rPr lang="en-US" dirty="0" smtClean="0"/>
              <a:t>remainder in combination with Hb — 23%.</a:t>
            </a:r>
          </a:p>
          <a:p>
            <a:pPr>
              <a:buNone/>
            </a:pPr>
            <a:endParaRPr lang="en-US" dirty="0" smtClean="0"/>
          </a:p>
        </p:txBody>
      </p:sp>
      <p:sp>
        <p:nvSpPr>
          <p:cNvPr id="4" name="Date Placeholder 3"/>
          <p:cNvSpPr>
            <a:spLocks noGrp="1"/>
          </p:cNvSpPr>
          <p:nvPr>
            <p:ph type="dt" sz="half" idx="10"/>
          </p:nvPr>
        </p:nvSpPr>
        <p:spPr/>
        <p:txBody>
          <a:bodyPr/>
          <a:lstStyle/>
          <a:p>
            <a:fld id="{08925BAA-D96B-4639-B149-7735BD18297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276</a:t>
            </a:fld>
            <a:endParaRPr lang="en-US"/>
          </a:p>
        </p:txBody>
      </p:sp>
    </p:spTree>
    <p:extLst>
      <p:ext uri="{BB962C8B-B14F-4D97-AF65-F5344CB8AC3E}">
        <p14:creationId xmlns:p14="http://schemas.microsoft.com/office/powerpoint/2010/main" val="915586217"/>
      </p:ext>
    </p:extLst>
  </p:cSld>
  <p:clrMapOvr>
    <a:masterClrMapping/>
  </p:clrMapOvr>
  <p:transition>
    <p:wedge/>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Exchange of gases in internal respiration</a:t>
            </a:r>
            <a:endParaRPr lang="en-US" sz="2800" dirty="0"/>
          </a:p>
        </p:txBody>
      </p:sp>
      <p:pic>
        <p:nvPicPr>
          <p:cNvPr id="5122" name="Picture 2"/>
          <p:cNvPicPr>
            <a:picLocks noGrp="1" noChangeAspect="1" noChangeArrowheads="1"/>
          </p:cNvPicPr>
          <p:nvPr>
            <p:ph idx="1"/>
          </p:nvPr>
        </p:nvPicPr>
        <p:blipFill>
          <a:blip r:embed="rId2" cstate="print"/>
          <a:stretch>
            <a:fillRect/>
          </a:stretch>
        </p:blipFill>
        <p:spPr bwMode="auto">
          <a:xfrm>
            <a:off x="2228850" y="2791619"/>
            <a:ext cx="4686300" cy="24193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9FEA7B34-43A4-4947-8920-89D39C9949E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277</a:t>
            </a:fld>
            <a:endParaRPr lang="en-US"/>
          </a:p>
        </p:txBody>
      </p:sp>
    </p:spTree>
    <p:extLst>
      <p:ext uri="{BB962C8B-B14F-4D97-AF65-F5344CB8AC3E}">
        <p14:creationId xmlns:p14="http://schemas.microsoft.com/office/powerpoint/2010/main" val="1169964466"/>
      </p:ext>
    </p:extLst>
  </p:cSld>
  <p:clrMapOvr>
    <a:masterClrMapping/>
  </p:clrMapOvr>
  <p:transition>
    <p:wedge/>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en-US" b="1" u="sng" dirty="0" smtClean="0"/>
              <a:t>CELL NUTRITION</a:t>
            </a:r>
            <a:endParaRPr lang="en-US" b="1" u="sng" dirty="0"/>
          </a:p>
        </p:txBody>
      </p:sp>
      <p:sp>
        <p:nvSpPr>
          <p:cNvPr id="3" name="Content Placeholder 2"/>
          <p:cNvSpPr>
            <a:spLocks noGrp="1"/>
          </p:cNvSpPr>
          <p:nvPr>
            <p:ph idx="1"/>
          </p:nvPr>
        </p:nvSpPr>
        <p:spPr/>
        <p:txBody>
          <a:bodyPr>
            <a:normAutofit/>
          </a:bodyPr>
          <a:lstStyle/>
          <a:p>
            <a:r>
              <a:rPr lang="en-US" dirty="0" smtClean="0"/>
              <a:t>Nutrients required by the cells of the body are transported in the blood plasma. </a:t>
            </a:r>
          </a:p>
          <a:p>
            <a:r>
              <a:rPr lang="en-US" dirty="0" smtClean="0"/>
              <a:t>Mechanism of the transfer of water and other substances from the blood capillaries depends mainly upon diffusion, osmosis &amp; active transport.</a:t>
            </a:r>
          </a:p>
          <a:p>
            <a:pPr>
              <a:buNone/>
            </a:pPr>
            <a:r>
              <a:rPr lang="en-US" b="1" dirty="0" smtClean="0"/>
              <a:t>a) Diffusion</a:t>
            </a:r>
            <a:r>
              <a:rPr lang="en-US" dirty="0" smtClean="0"/>
              <a:t> </a:t>
            </a:r>
          </a:p>
          <a:p>
            <a:r>
              <a:rPr lang="en-US" dirty="0" smtClean="0"/>
              <a:t>Capillary walls consist of a single layer of epithelial cells that constitutes a semi-permeable membrane which allows substances with small molecules to pass through into tissue fluid, and retains large molecules in the blood.</a:t>
            </a:r>
          </a:p>
          <a:p>
            <a:endParaRPr lang="en-US" b="1" dirty="0"/>
          </a:p>
        </p:txBody>
      </p:sp>
      <p:sp>
        <p:nvSpPr>
          <p:cNvPr id="4" name="Date Placeholder 3"/>
          <p:cNvSpPr>
            <a:spLocks noGrp="1"/>
          </p:cNvSpPr>
          <p:nvPr>
            <p:ph type="dt" sz="half" idx="10"/>
          </p:nvPr>
        </p:nvSpPr>
        <p:spPr/>
        <p:txBody>
          <a:bodyPr/>
          <a:lstStyle/>
          <a:p>
            <a:fld id="{8A235820-4215-48A8-8C5D-88C41267A96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278</a:t>
            </a:fld>
            <a:endParaRPr lang="en-US"/>
          </a:p>
        </p:txBody>
      </p:sp>
    </p:spTree>
    <p:extLst>
      <p:ext uri="{BB962C8B-B14F-4D97-AF65-F5344CB8AC3E}">
        <p14:creationId xmlns:p14="http://schemas.microsoft.com/office/powerpoint/2010/main" val="2058760423"/>
      </p:ext>
    </p:extLst>
  </p:cSld>
  <p:clrMapOvr>
    <a:masterClrMapping/>
  </p:clrMapOvr>
  <p:transition>
    <p:cover dir="rd"/>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Diffusible substances include dissolved oxygen and CO</a:t>
            </a:r>
            <a:r>
              <a:rPr lang="en-US" sz="2000" dirty="0" smtClean="0"/>
              <a:t>2,</a:t>
            </a:r>
            <a:r>
              <a:rPr lang="en-US" dirty="0" smtClean="0"/>
              <a:t> glucose, amino acids, fatty acids, glycerol, vitamins, mineral salts and water.</a:t>
            </a:r>
          </a:p>
          <a:p>
            <a:pPr>
              <a:buNone/>
            </a:pPr>
            <a:r>
              <a:rPr lang="en-US" b="1" dirty="0" smtClean="0"/>
              <a:t>b) Osmosis </a:t>
            </a:r>
          </a:p>
          <a:p>
            <a:r>
              <a:rPr lang="en-US" dirty="0" smtClean="0">
                <a:solidFill>
                  <a:srgbClr val="FF0000"/>
                </a:solidFill>
              </a:rPr>
              <a:t>Osmotic pressure across a semi-permeable membrane draws water from a dilute to a more concentrated solution in an attempt to establish a state of equilibrium.</a:t>
            </a:r>
          </a:p>
        </p:txBody>
      </p:sp>
      <p:sp>
        <p:nvSpPr>
          <p:cNvPr id="4" name="Date Placeholder 3"/>
          <p:cNvSpPr>
            <a:spLocks noGrp="1"/>
          </p:cNvSpPr>
          <p:nvPr>
            <p:ph type="dt" sz="half" idx="10"/>
          </p:nvPr>
        </p:nvSpPr>
        <p:spPr/>
        <p:txBody>
          <a:bodyPr/>
          <a:lstStyle/>
          <a:p>
            <a:fld id="{1D1D8E7C-20FE-4E69-B5FA-EA10C6868BE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279</a:t>
            </a:fld>
            <a:endParaRPr lang="en-US"/>
          </a:p>
        </p:txBody>
      </p:sp>
    </p:spTree>
    <p:extLst>
      <p:ext uri="{BB962C8B-B14F-4D97-AF65-F5344CB8AC3E}">
        <p14:creationId xmlns:p14="http://schemas.microsoft.com/office/powerpoint/2010/main" val="3916052123"/>
      </p:ext>
    </p:extLst>
  </p:cSld>
  <p:clrMapOvr>
    <a:masterClrMapping/>
  </p:clrMapOvr>
  <p:transition>
    <p:cover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b="1" u="sng" dirty="0" smtClean="0"/>
              <a:t>ACIDS, ALKALIS AND PH</a:t>
            </a:r>
            <a:endParaRPr lang="en-US" b="1" u="sng" dirty="0"/>
          </a:p>
        </p:txBody>
      </p:sp>
      <p:sp>
        <p:nvSpPr>
          <p:cNvPr id="3" name="Content Placeholder 2"/>
          <p:cNvSpPr>
            <a:spLocks noGrp="1"/>
          </p:cNvSpPr>
          <p:nvPr>
            <p:ph idx="1"/>
          </p:nvPr>
        </p:nvSpPr>
        <p:spPr/>
        <p:txBody>
          <a:bodyPr>
            <a:normAutofit/>
          </a:bodyPr>
          <a:lstStyle/>
          <a:p>
            <a:r>
              <a:rPr lang="en-US" dirty="0" smtClean="0"/>
              <a:t>Number of H+ present in a solution is a measure of the acidity of the solution. </a:t>
            </a:r>
          </a:p>
          <a:p>
            <a:r>
              <a:rPr lang="en-US" dirty="0" smtClean="0"/>
              <a:t>Maintenance of the normal H+ concentration within the body is an important factor in maintaining homeostasis.</a:t>
            </a:r>
          </a:p>
          <a:p>
            <a:r>
              <a:rPr lang="en-US" b="1" dirty="0" smtClean="0"/>
              <a:t>The pH scale</a:t>
            </a:r>
          </a:p>
          <a:p>
            <a:r>
              <a:rPr lang="en-US" b="1" dirty="0" smtClean="0"/>
              <a:t>Def</a:t>
            </a:r>
            <a:r>
              <a:rPr lang="en-US" dirty="0" smtClean="0"/>
              <a:t>: A standard scale for the measurement of the hydrogen ion concentration in solution. </a:t>
            </a:r>
          </a:p>
          <a:p>
            <a:r>
              <a:rPr lang="en-US" dirty="0" smtClean="0"/>
              <a:t>Not all acids </a:t>
            </a:r>
            <a:r>
              <a:rPr lang="en-US" dirty="0" err="1" smtClean="0"/>
              <a:t>ionise</a:t>
            </a:r>
            <a:r>
              <a:rPr lang="en-US" dirty="0" smtClean="0"/>
              <a:t> completely when dissolved in water. The </a:t>
            </a:r>
            <a:r>
              <a:rPr lang="en-US" b="1" dirty="0" smtClean="0"/>
              <a:t>hydrogen ion concentration </a:t>
            </a:r>
            <a:r>
              <a:rPr lang="en-US" dirty="0" smtClean="0"/>
              <a:t>is a measure, therefore, of the </a:t>
            </a:r>
            <a:r>
              <a:rPr lang="en-US" b="1" dirty="0" smtClean="0"/>
              <a:t>amount of dissociated add (</a:t>
            </a:r>
            <a:r>
              <a:rPr lang="en-US" b="1" dirty="0" err="1" smtClean="0"/>
              <a:t>ionised</a:t>
            </a:r>
            <a:r>
              <a:rPr lang="en-US" b="1" dirty="0" smtClean="0"/>
              <a:t> acid) rather than of the total amount of acid present</a:t>
            </a:r>
            <a:r>
              <a:rPr lang="en-US" dirty="0" smtClean="0"/>
              <a:t>. Strong acids dissociate more freely than weak acids, e.g. hydrochloric acid dissociates freely into H+ and </a:t>
            </a:r>
            <a:r>
              <a:rPr lang="en-US" dirty="0" err="1" smtClean="0"/>
              <a:t>Cl</a:t>
            </a:r>
            <a:r>
              <a:rPr lang="en-US" dirty="0" smtClean="0"/>
              <a:t>~, while carbonic acid dissociates much less freely into H+ and HCO3-. </a:t>
            </a:r>
          </a:p>
          <a:p>
            <a:endParaRPr lang="en-US" dirty="0"/>
          </a:p>
        </p:txBody>
      </p:sp>
      <p:sp>
        <p:nvSpPr>
          <p:cNvPr id="4" name="Date Placeholder 3"/>
          <p:cNvSpPr>
            <a:spLocks noGrp="1"/>
          </p:cNvSpPr>
          <p:nvPr>
            <p:ph type="dt" sz="half" idx="10"/>
          </p:nvPr>
        </p:nvSpPr>
        <p:spPr/>
        <p:txBody>
          <a:bodyPr/>
          <a:lstStyle/>
          <a:p>
            <a:fld id="{A5DC0D68-2AAB-4FE3-84C4-6C613B04326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a:t>
            </a:fld>
            <a:endParaRPr lang="en-US"/>
          </a:p>
        </p:txBody>
      </p:sp>
    </p:spTree>
    <p:extLst>
      <p:ext uri="{BB962C8B-B14F-4D97-AF65-F5344CB8AC3E}">
        <p14:creationId xmlns:p14="http://schemas.microsoft.com/office/powerpoint/2010/main" val="60739437"/>
      </p:ext>
    </p:extLst>
  </p:cSld>
  <p:clrMapOvr>
    <a:masterClrMapping/>
  </p:clrMapOvr>
  <p:transition>
    <p:blinds/>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Diffusion of nutrients and waste products </a:t>
            </a:r>
            <a:r>
              <a:rPr lang="en-US" sz="2800" dirty="0" err="1" smtClean="0"/>
              <a:t>btn</a:t>
            </a:r>
            <a:r>
              <a:rPr lang="en-US" sz="2800" dirty="0" smtClean="0"/>
              <a:t> capillaries and cells</a:t>
            </a:r>
            <a:endParaRPr lang="en-US" sz="2800" dirty="0"/>
          </a:p>
        </p:txBody>
      </p:sp>
      <p:pic>
        <p:nvPicPr>
          <p:cNvPr id="6146" name="Picture 2"/>
          <p:cNvPicPr>
            <a:picLocks noGrp="1" noChangeAspect="1" noChangeArrowheads="1"/>
          </p:cNvPicPr>
          <p:nvPr>
            <p:ph idx="1"/>
          </p:nvPr>
        </p:nvPicPr>
        <p:blipFill>
          <a:blip r:embed="rId2" cstate="print"/>
          <a:stretch>
            <a:fillRect/>
          </a:stretch>
        </p:blipFill>
        <p:spPr bwMode="auto">
          <a:xfrm>
            <a:off x="2190750" y="2262981"/>
            <a:ext cx="4762500" cy="34766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E2799564-2461-4B26-930F-1C719FB813B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280</a:t>
            </a:fld>
            <a:endParaRPr lang="en-US"/>
          </a:p>
        </p:txBody>
      </p:sp>
    </p:spTree>
    <p:extLst>
      <p:ext uri="{BB962C8B-B14F-4D97-AF65-F5344CB8AC3E}">
        <p14:creationId xmlns:p14="http://schemas.microsoft.com/office/powerpoint/2010/main" val="313940920"/>
      </p:ext>
    </p:extLst>
  </p:cSld>
  <p:clrMapOvr>
    <a:masterClrMapping/>
  </p:clrMapOvr>
  <p:transition>
    <p:cover dir="rd"/>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	</a:t>
            </a:r>
            <a:r>
              <a:rPr lang="en-US" b="1" u="sng" dirty="0" smtClean="0"/>
              <a:t>Capillary fluid dynamics</a:t>
            </a:r>
          </a:p>
          <a:p>
            <a:r>
              <a:rPr lang="en-US" dirty="0" smtClean="0"/>
              <a:t>At the arterial end BP, i.e. </a:t>
            </a:r>
            <a:r>
              <a:rPr lang="en-US" b="1" dirty="0" smtClean="0"/>
              <a:t>hydrostatic pressure</a:t>
            </a:r>
            <a:r>
              <a:rPr lang="en-US" dirty="0" smtClean="0"/>
              <a:t>, is about 35 mmHg (5 kPa). </a:t>
            </a:r>
          </a:p>
          <a:p>
            <a:pPr lvl="1"/>
            <a:r>
              <a:rPr lang="en-US" dirty="0" smtClean="0"/>
              <a:t>Causes forward movement of blood and forces some water and solutes of small enough molecular size to pass out of capillaries into tissue spaces. </a:t>
            </a:r>
          </a:p>
          <a:p>
            <a:r>
              <a:rPr lang="en-US" dirty="0" smtClean="0"/>
              <a:t>O</a:t>
            </a:r>
            <a:r>
              <a:rPr lang="en-US" b="1" dirty="0" smtClean="0"/>
              <a:t>smotic pressure </a:t>
            </a:r>
            <a:r>
              <a:rPr lang="en-US" dirty="0" smtClean="0"/>
              <a:t>in capillaries is about 25 mmHg (3.3 kPa).</a:t>
            </a:r>
          </a:p>
          <a:p>
            <a:pPr lvl="1"/>
            <a:r>
              <a:rPr lang="en-US" dirty="0" smtClean="0"/>
              <a:t>Draws water into capillaries.</a:t>
            </a:r>
          </a:p>
          <a:p>
            <a:r>
              <a:rPr lang="en-US" dirty="0" smtClean="0"/>
              <a:t>Net </a:t>
            </a:r>
            <a:r>
              <a:rPr lang="en-US" b="1" dirty="0" smtClean="0"/>
              <a:t>outward pressure </a:t>
            </a:r>
            <a:r>
              <a:rPr lang="en-US" dirty="0" smtClean="0"/>
              <a:t>of 10 mmHg is the difference between hydrostatic &amp; osmotic pressures.</a:t>
            </a:r>
          </a:p>
          <a:p>
            <a:r>
              <a:rPr lang="en-US" dirty="0" smtClean="0"/>
              <a:t>At venous end of capillaries hydrostatic pressure is reduced to about 15 mmHg (2 kPa) and the osmotic pressure remains the same, at 25 mmHg (3.3 kPa). Thus, net force moving water and solvents into capillaries is again the difference between the two pressures, i.e. 10 mmHg.</a:t>
            </a:r>
          </a:p>
        </p:txBody>
      </p:sp>
      <p:sp>
        <p:nvSpPr>
          <p:cNvPr id="4" name="Date Placeholder 3"/>
          <p:cNvSpPr>
            <a:spLocks noGrp="1"/>
          </p:cNvSpPr>
          <p:nvPr>
            <p:ph type="dt" sz="half" idx="10"/>
          </p:nvPr>
        </p:nvSpPr>
        <p:spPr/>
        <p:txBody>
          <a:bodyPr/>
          <a:lstStyle/>
          <a:p>
            <a:fld id="{4E17A136-0BD5-4B15-A49B-91E69177FD2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281</a:t>
            </a:fld>
            <a:endParaRPr lang="en-US"/>
          </a:p>
        </p:txBody>
      </p:sp>
    </p:spTree>
    <p:extLst>
      <p:ext uri="{BB962C8B-B14F-4D97-AF65-F5344CB8AC3E}">
        <p14:creationId xmlns:p14="http://schemas.microsoft.com/office/powerpoint/2010/main" val="625463184"/>
      </p:ext>
    </p:extLst>
  </p:cSld>
  <p:clrMapOvr>
    <a:masterClrMapping/>
  </p:clrMapOvr>
  <p:transition>
    <p:cover dir="rd"/>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As blood flows slowly through the large network of capillaries from arterial to the venous end, there is constant change. </a:t>
            </a:r>
          </a:p>
          <a:p>
            <a:r>
              <a:rPr lang="en-US" dirty="0" smtClean="0"/>
              <a:t>Not all water and cell waste products return to the blood  capillaries. </a:t>
            </a:r>
          </a:p>
          <a:p>
            <a:r>
              <a:rPr lang="en-US" dirty="0" smtClean="0"/>
              <a:t>Excess is drained away from tissue spaces in the minute lymph capillaries which originate as blind-end tubes with walls similar to, but more permeable than, those of blood capillaries .</a:t>
            </a:r>
          </a:p>
          <a:p>
            <a:r>
              <a:rPr lang="en-US" dirty="0" smtClean="0"/>
              <a:t>Extra tissue fluid and some cell waste materials enter the lymph capillaries and are eventually returned to the bloodstream.</a:t>
            </a:r>
          </a:p>
          <a:p>
            <a:endParaRPr lang="en-US" dirty="0"/>
          </a:p>
        </p:txBody>
      </p:sp>
      <p:sp>
        <p:nvSpPr>
          <p:cNvPr id="4" name="Date Placeholder 3"/>
          <p:cNvSpPr>
            <a:spLocks noGrp="1"/>
          </p:cNvSpPr>
          <p:nvPr>
            <p:ph type="dt" sz="half" idx="10"/>
          </p:nvPr>
        </p:nvSpPr>
        <p:spPr/>
        <p:txBody>
          <a:bodyPr/>
          <a:lstStyle/>
          <a:p>
            <a:fld id="{92F61459-FBE6-48B3-8639-5F66EB9991A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282</a:t>
            </a:fld>
            <a:endParaRPr lang="en-US"/>
          </a:p>
        </p:txBody>
      </p:sp>
    </p:spTree>
    <p:extLst>
      <p:ext uri="{BB962C8B-B14F-4D97-AF65-F5344CB8AC3E}">
        <p14:creationId xmlns:p14="http://schemas.microsoft.com/office/powerpoint/2010/main" val="923415371"/>
      </p:ext>
    </p:extLst>
  </p:cSld>
  <p:clrMapOvr>
    <a:masterClrMapping/>
  </p:clrMapOvr>
  <p:transition>
    <p:cover dir="rd"/>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Effect of capillary pressures on water movement</a:t>
            </a:r>
            <a:br>
              <a:rPr lang="en-US" sz="3100" dirty="0" smtClean="0"/>
            </a:br>
            <a:r>
              <a:rPr lang="en-US" sz="3100" dirty="0" smtClean="0"/>
              <a:t>between capillaries and cells</a:t>
            </a:r>
            <a:r>
              <a:rPr lang="en-US" dirty="0" smtClean="0"/>
              <a:t>.</a:t>
            </a:r>
            <a:endParaRPr lang="en-US" dirty="0"/>
          </a:p>
        </p:txBody>
      </p:sp>
      <p:pic>
        <p:nvPicPr>
          <p:cNvPr id="7170" name="Picture 2"/>
          <p:cNvPicPr>
            <a:picLocks noGrp="1" noChangeAspect="1" noChangeArrowheads="1"/>
          </p:cNvPicPr>
          <p:nvPr>
            <p:ph idx="1"/>
          </p:nvPr>
        </p:nvPicPr>
        <p:blipFill>
          <a:blip r:embed="rId2" cstate="print"/>
          <a:stretch>
            <a:fillRect/>
          </a:stretch>
        </p:blipFill>
        <p:spPr bwMode="auto">
          <a:xfrm>
            <a:off x="2238375" y="2367756"/>
            <a:ext cx="4667250" cy="32670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C5DC4165-1FB4-4535-B77F-3ADAE2B7582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283</a:t>
            </a:fld>
            <a:endParaRPr lang="en-US"/>
          </a:p>
        </p:txBody>
      </p:sp>
    </p:spTree>
    <p:extLst>
      <p:ext uri="{BB962C8B-B14F-4D97-AF65-F5344CB8AC3E}">
        <p14:creationId xmlns:p14="http://schemas.microsoft.com/office/powerpoint/2010/main" val="3742369589"/>
      </p:ext>
    </p:extLst>
  </p:cSld>
  <p:clrMapOvr>
    <a:masterClrMapping/>
  </p:clrMapOvr>
  <p:transition>
    <p:cover dir="rd"/>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sz="6600" b="1" dirty="0" smtClean="0"/>
              <a:t>THE HEART</a:t>
            </a:r>
            <a:endParaRPr lang="en-US" sz="6600" b="1" dirty="0"/>
          </a:p>
        </p:txBody>
      </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2259424190"/>
      </p:ext>
    </p:extLst>
  </p:cSld>
  <p:clrMapOvr>
    <a:masterClrMapping/>
  </p:clrMapOvr>
  <p:transition>
    <p:dissolve/>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lstStyle/>
          <a:p>
            <a:r>
              <a:rPr lang="en-US" dirty="0" smtClean="0"/>
              <a:t>Student’s learning objectives</a:t>
            </a:r>
            <a:endParaRPr lang="en-US" dirty="0"/>
          </a:p>
        </p:txBody>
      </p:sp>
      <p:sp>
        <p:nvSpPr>
          <p:cNvPr id="3" name="Content Placeholder 2"/>
          <p:cNvSpPr>
            <a:spLocks noGrp="1"/>
          </p:cNvSpPr>
          <p:nvPr>
            <p:ph idx="1"/>
          </p:nvPr>
        </p:nvSpPr>
        <p:spPr/>
        <p:txBody>
          <a:bodyPr>
            <a:normAutofit/>
          </a:bodyPr>
          <a:lstStyle/>
          <a:p>
            <a:r>
              <a:rPr lang="en-US" dirty="0" smtClean="0"/>
              <a:t>At the end of the section, the student should be able to:</a:t>
            </a:r>
          </a:p>
          <a:p>
            <a:pPr lvl="1"/>
            <a:r>
              <a:rPr lang="en-US" dirty="0" smtClean="0"/>
              <a:t>describe the structure of the heart and its position within the thorax</a:t>
            </a:r>
          </a:p>
          <a:p>
            <a:pPr lvl="1"/>
            <a:r>
              <a:rPr lang="en-US" dirty="0" smtClean="0"/>
              <a:t>trace the circulation of the blood through the heart and the blood vessels of the body</a:t>
            </a:r>
          </a:p>
          <a:p>
            <a:pPr lvl="1"/>
            <a:r>
              <a:rPr lang="en-US" dirty="0" smtClean="0"/>
              <a:t>outline the conducting system of the heart</a:t>
            </a:r>
          </a:p>
          <a:p>
            <a:pPr lvl="1"/>
            <a:r>
              <a:rPr lang="en-US" dirty="0" smtClean="0"/>
              <a:t>relate the electrical activity of the cardiac conduction system to the cardiac cycle</a:t>
            </a:r>
          </a:p>
          <a:p>
            <a:pPr lvl="1"/>
            <a:r>
              <a:rPr lang="en-US" dirty="0" smtClean="0"/>
              <a:t>describe the main factors determining heart rate and cardiac output.</a:t>
            </a:r>
            <a:endParaRPr lang="en-US" dirty="0"/>
          </a:p>
        </p:txBody>
      </p:sp>
      <p:sp>
        <p:nvSpPr>
          <p:cNvPr id="4" name="Date Placeholder 3"/>
          <p:cNvSpPr>
            <a:spLocks noGrp="1"/>
          </p:cNvSpPr>
          <p:nvPr>
            <p:ph type="dt" sz="half" idx="10"/>
          </p:nvPr>
        </p:nvSpPr>
        <p:spPr/>
        <p:txBody>
          <a:bodyPr/>
          <a:lstStyle/>
          <a:p>
            <a:fld id="{344F0E4C-C23A-49DD-84BC-0C9435F9E59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285</a:t>
            </a:fld>
            <a:endParaRPr lang="en-US"/>
          </a:p>
        </p:txBody>
      </p:sp>
    </p:spTree>
    <p:extLst>
      <p:ext uri="{BB962C8B-B14F-4D97-AF65-F5344CB8AC3E}">
        <p14:creationId xmlns:p14="http://schemas.microsoft.com/office/powerpoint/2010/main" val="3539971036"/>
      </p:ext>
    </p:extLst>
  </p:cSld>
  <p:clrMapOvr>
    <a:masterClrMapping/>
  </p:clrMapOvr>
  <p:transition>
    <p:wedge/>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Heart; roughly cone-shaped hollow muscular organ.</a:t>
            </a:r>
          </a:p>
          <a:p>
            <a:r>
              <a:rPr lang="en-US" dirty="0" smtClean="0"/>
              <a:t>It’s about 10 cm long &amp; about size of the owner's fist.</a:t>
            </a:r>
          </a:p>
          <a:p>
            <a:r>
              <a:rPr lang="en-US" dirty="0" smtClean="0"/>
              <a:t>Weighs about 225 g in women and is heavier in men (about 310 g).</a:t>
            </a:r>
          </a:p>
          <a:p>
            <a:pPr>
              <a:buNone/>
            </a:pPr>
            <a:r>
              <a:rPr lang="en-US" b="1" u="sng" dirty="0" smtClean="0"/>
              <a:t>Position</a:t>
            </a:r>
          </a:p>
          <a:p>
            <a:r>
              <a:rPr lang="en-US" dirty="0" smtClean="0"/>
              <a:t>Lies in thoracic cavity in the mediastinum between the lungs. </a:t>
            </a:r>
          </a:p>
          <a:p>
            <a:r>
              <a:rPr lang="en-US" dirty="0" smtClean="0"/>
              <a:t>Lies obliquely, a little more to the left than right, and presents a </a:t>
            </a:r>
            <a:r>
              <a:rPr lang="en-US" b="1" dirty="0" smtClean="0"/>
              <a:t>base above</a:t>
            </a:r>
            <a:r>
              <a:rPr lang="en-US" dirty="0" smtClean="0"/>
              <a:t>, and an </a:t>
            </a:r>
            <a:r>
              <a:rPr lang="en-US" b="1" dirty="0" smtClean="0"/>
              <a:t>apex below</a:t>
            </a:r>
            <a:r>
              <a:rPr lang="en-US" i="1" dirty="0" smtClean="0"/>
              <a:t>. </a:t>
            </a:r>
          </a:p>
          <a:p>
            <a:r>
              <a:rPr lang="en-US" dirty="0" smtClean="0"/>
              <a:t>Apex is about 9 cm to the left of midline at the level of the 5th intercostal space, i.e. a little below the nipple and slightly nearer the midline. Base extends to the level of the 2</a:t>
            </a:r>
            <a:r>
              <a:rPr lang="en-US" baseline="30000" dirty="0" smtClean="0"/>
              <a:t>nd</a:t>
            </a:r>
            <a:r>
              <a:rPr lang="en-US" dirty="0" smtClean="0"/>
              <a:t> rib.</a:t>
            </a:r>
          </a:p>
        </p:txBody>
      </p:sp>
      <p:sp>
        <p:nvSpPr>
          <p:cNvPr id="4" name="Date Placeholder 3"/>
          <p:cNvSpPr>
            <a:spLocks noGrp="1"/>
          </p:cNvSpPr>
          <p:nvPr>
            <p:ph type="dt" sz="half" idx="10"/>
          </p:nvPr>
        </p:nvSpPr>
        <p:spPr/>
        <p:txBody>
          <a:bodyPr/>
          <a:lstStyle/>
          <a:p>
            <a:fld id="{A72423D5-2EA3-4FB8-A5C5-34CE7E8CF4A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286</a:t>
            </a:fld>
            <a:endParaRPr lang="en-US"/>
          </a:p>
        </p:txBody>
      </p:sp>
    </p:spTree>
    <p:extLst>
      <p:ext uri="{BB962C8B-B14F-4D97-AF65-F5344CB8AC3E}">
        <p14:creationId xmlns:p14="http://schemas.microsoft.com/office/powerpoint/2010/main" val="1832615115"/>
      </p:ext>
    </p:extLst>
  </p:cSld>
  <p:clrMapOvr>
    <a:masterClrMapping/>
  </p:clrMapOvr>
  <p:transition>
    <p:wedge/>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Organs associated with the heart </a:t>
            </a:r>
          </a:p>
          <a:p>
            <a:r>
              <a:rPr lang="en-US" dirty="0" smtClean="0"/>
              <a:t>Inferiorly — apex rests on central tendon of diaphragm</a:t>
            </a:r>
          </a:p>
          <a:p>
            <a:r>
              <a:rPr lang="en-US" dirty="0" smtClean="0"/>
              <a:t>Superiorly — great blood vessels, i.e. aorta, superior vena cava, pulmonary artery &amp; pulmonary veins</a:t>
            </a:r>
          </a:p>
          <a:p>
            <a:r>
              <a:rPr lang="en-US" dirty="0" smtClean="0"/>
              <a:t>Posteriorly — oesophagus, trachea, left and right bronchus, descending aorta, inferior vena cava and thoracic vertebrae</a:t>
            </a:r>
          </a:p>
          <a:p>
            <a:r>
              <a:rPr lang="en-US" dirty="0" smtClean="0"/>
              <a:t>Laterally — lungs; left lung overlaps left side of the heart</a:t>
            </a:r>
          </a:p>
          <a:p>
            <a:r>
              <a:rPr lang="en-US" dirty="0" smtClean="0"/>
              <a:t>Anteriorly — sternum, ribs and intercostal muscles</a:t>
            </a:r>
          </a:p>
          <a:p>
            <a:endParaRPr lang="en-US" b="1" dirty="0"/>
          </a:p>
        </p:txBody>
      </p:sp>
      <p:sp>
        <p:nvSpPr>
          <p:cNvPr id="4" name="Date Placeholder 3"/>
          <p:cNvSpPr>
            <a:spLocks noGrp="1"/>
          </p:cNvSpPr>
          <p:nvPr>
            <p:ph type="dt" sz="half" idx="10"/>
          </p:nvPr>
        </p:nvSpPr>
        <p:spPr/>
        <p:txBody>
          <a:bodyPr/>
          <a:lstStyle/>
          <a:p>
            <a:fld id="{AFD2781A-CAFD-4D1C-9788-115E4D105AE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287</a:t>
            </a:fld>
            <a:endParaRPr lang="en-US"/>
          </a:p>
        </p:txBody>
      </p:sp>
    </p:spTree>
    <p:extLst>
      <p:ext uri="{BB962C8B-B14F-4D97-AF65-F5344CB8AC3E}">
        <p14:creationId xmlns:p14="http://schemas.microsoft.com/office/powerpoint/2010/main" val="3402725999"/>
      </p:ext>
    </p:extLst>
  </p:cSld>
  <p:clrMapOvr>
    <a:masterClrMapping/>
  </p:clrMapOvr>
  <p:transition>
    <p:wedge/>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Anatomical relations</a:t>
            </a:r>
            <a:endParaRPr lang="en-US" sz="2800" dirty="0"/>
          </a:p>
        </p:txBody>
      </p:sp>
      <p:pic>
        <p:nvPicPr>
          <p:cNvPr id="8194" name="Picture 2"/>
          <p:cNvPicPr>
            <a:picLocks noGrp="1" noChangeAspect="1" noChangeArrowheads="1"/>
          </p:cNvPicPr>
          <p:nvPr>
            <p:ph idx="1"/>
          </p:nvPr>
        </p:nvPicPr>
        <p:blipFill>
          <a:blip r:embed="rId2" cstate="print"/>
          <a:stretch>
            <a:fillRect/>
          </a:stretch>
        </p:blipFill>
        <p:spPr bwMode="auto">
          <a:xfrm>
            <a:off x="729520" y="1825625"/>
            <a:ext cx="7684959"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08165457-A86D-4D35-982B-867B009125D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288</a:t>
            </a:fld>
            <a:endParaRPr lang="en-US"/>
          </a:p>
        </p:txBody>
      </p:sp>
    </p:spTree>
    <p:extLst>
      <p:ext uri="{BB962C8B-B14F-4D97-AF65-F5344CB8AC3E}">
        <p14:creationId xmlns:p14="http://schemas.microsoft.com/office/powerpoint/2010/main" val="2114426067"/>
      </p:ext>
    </p:extLst>
  </p:cSld>
  <p:clrMapOvr>
    <a:masterClrMapping/>
  </p:clrMapOvr>
  <p:transition>
    <p:wedge/>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Structure</a:t>
            </a:r>
          </a:p>
          <a:p>
            <a:r>
              <a:rPr lang="en-US" dirty="0" smtClean="0"/>
              <a:t>Composed of 3 layers of tissue: </a:t>
            </a:r>
          </a:p>
          <a:p>
            <a:pPr lvl="1"/>
            <a:r>
              <a:rPr lang="en-US" dirty="0" smtClean="0"/>
              <a:t>pericardium, </a:t>
            </a:r>
          </a:p>
          <a:p>
            <a:pPr lvl="1"/>
            <a:r>
              <a:rPr lang="en-US" dirty="0" smtClean="0"/>
              <a:t>myocardium </a:t>
            </a:r>
          </a:p>
          <a:p>
            <a:pPr lvl="1"/>
            <a:r>
              <a:rPr lang="en-US" dirty="0" smtClean="0"/>
              <a:t>endocardium.</a:t>
            </a:r>
          </a:p>
          <a:p>
            <a:pPr>
              <a:buNone/>
            </a:pPr>
            <a:r>
              <a:rPr lang="en-US" b="1" dirty="0" smtClean="0"/>
              <a:t>a) Pericardium</a:t>
            </a:r>
          </a:p>
          <a:p>
            <a:r>
              <a:rPr lang="en-US" dirty="0" smtClean="0"/>
              <a:t>Made up of two sacs. </a:t>
            </a:r>
          </a:p>
          <a:p>
            <a:pPr lvl="1"/>
            <a:r>
              <a:rPr lang="en-US" b="1" dirty="0" smtClean="0"/>
              <a:t>Outer sac; </a:t>
            </a:r>
            <a:r>
              <a:rPr lang="en-US" dirty="0" smtClean="0"/>
              <a:t>consists of </a:t>
            </a:r>
            <a:r>
              <a:rPr lang="en-US" b="1" dirty="0" smtClean="0"/>
              <a:t>fibrous tissue </a:t>
            </a:r>
          </a:p>
          <a:p>
            <a:pPr lvl="1"/>
            <a:r>
              <a:rPr lang="en-US" b="1" dirty="0" smtClean="0"/>
              <a:t>Inner sac;</a:t>
            </a:r>
            <a:r>
              <a:rPr lang="en-US" dirty="0" smtClean="0"/>
              <a:t> continuous double layer of</a:t>
            </a:r>
            <a:r>
              <a:rPr lang="en-US" b="1" dirty="0" smtClean="0"/>
              <a:t> serous </a:t>
            </a:r>
            <a:r>
              <a:rPr lang="en-US" dirty="0" smtClean="0"/>
              <a:t>membrane.</a:t>
            </a:r>
          </a:p>
          <a:p>
            <a:r>
              <a:rPr lang="en-US" dirty="0" smtClean="0"/>
              <a:t>Outer fibrous sac is continuous with the tunica adventitia of the great blood vessels above and is adherent to the diaphragm below. It’s inelastic, fibrous nature prevents over-distension of the heart.</a:t>
            </a:r>
          </a:p>
        </p:txBody>
      </p:sp>
      <p:sp>
        <p:nvSpPr>
          <p:cNvPr id="4" name="Date Placeholder 3"/>
          <p:cNvSpPr>
            <a:spLocks noGrp="1"/>
          </p:cNvSpPr>
          <p:nvPr>
            <p:ph type="dt" sz="half" idx="10"/>
          </p:nvPr>
        </p:nvSpPr>
        <p:spPr/>
        <p:txBody>
          <a:bodyPr/>
          <a:lstStyle/>
          <a:p>
            <a:fld id="{7BCB3348-5CAE-46AC-A05E-0FF0EB46B66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289</a:t>
            </a:fld>
            <a:endParaRPr lang="en-US"/>
          </a:p>
        </p:txBody>
      </p:sp>
    </p:spTree>
    <p:extLst>
      <p:ext uri="{BB962C8B-B14F-4D97-AF65-F5344CB8AC3E}">
        <p14:creationId xmlns:p14="http://schemas.microsoft.com/office/powerpoint/2010/main" val="395342963"/>
      </p:ext>
    </p:extLst>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US" dirty="0" smtClean="0"/>
              <a:t>Alkalinity of a solution depends on the number of hydroxyl ions (OH-). Water is a neutral solution because every molecule contains one hydrogen ion and one hydroxyl radical. For every molecule of water (H.OH) which dissociates, one hydrogen ion (H+) and one hydroxyl ion (OH-) are formed, </a:t>
            </a:r>
            <a:r>
              <a:rPr lang="en-US" dirty="0" err="1" smtClean="0"/>
              <a:t>neutralising</a:t>
            </a:r>
            <a:r>
              <a:rPr lang="en-US" dirty="0" smtClean="0"/>
              <a:t> each other.</a:t>
            </a:r>
          </a:p>
          <a:p>
            <a:r>
              <a:rPr lang="en-US" dirty="0" smtClean="0"/>
              <a:t>pH scale was developed taking water as the standard.</a:t>
            </a:r>
          </a:p>
          <a:p>
            <a:r>
              <a:rPr lang="en-US" dirty="0" smtClean="0"/>
              <a:t>In a neutral solution such as water, where the number of hydrogen ions is balanced by the same number of hydroxyl ions, the pH = 7. </a:t>
            </a:r>
          </a:p>
          <a:p>
            <a:r>
              <a:rPr lang="en-US" dirty="0" smtClean="0"/>
              <a:t>A pH reading below 7 indicates an acid solution, while readings above 7 indicate alkalinity. </a:t>
            </a:r>
          </a:p>
          <a:p>
            <a:r>
              <a:rPr lang="en-US" dirty="0" smtClean="0"/>
              <a:t>A change of one whole number on the pH scale indicates a tenfold change in [H+]. Therefore, a solution of pH 5 contains ten times as many hydrogen ions as a solution of pH 6.</a:t>
            </a:r>
          </a:p>
          <a:p>
            <a:r>
              <a:rPr lang="en-US" dirty="0" smtClean="0"/>
              <a:t>Ordinary litmus paper colours blue for alkalinity and red for acidity. </a:t>
            </a:r>
            <a:endParaRPr lang="en-US" dirty="0"/>
          </a:p>
        </p:txBody>
      </p:sp>
      <p:sp>
        <p:nvSpPr>
          <p:cNvPr id="4" name="Date Placeholder 3"/>
          <p:cNvSpPr>
            <a:spLocks noGrp="1"/>
          </p:cNvSpPr>
          <p:nvPr>
            <p:ph type="dt" sz="half" idx="10"/>
          </p:nvPr>
        </p:nvSpPr>
        <p:spPr/>
        <p:txBody>
          <a:bodyPr/>
          <a:lstStyle/>
          <a:p>
            <a:fld id="{D4571480-BF35-4AD4-B9D8-CECC04B9FA3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a:t>
            </a:fld>
            <a:endParaRPr lang="en-US"/>
          </a:p>
        </p:txBody>
      </p:sp>
    </p:spTree>
    <p:extLst>
      <p:ext uri="{BB962C8B-B14F-4D97-AF65-F5344CB8AC3E}">
        <p14:creationId xmlns:p14="http://schemas.microsoft.com/office/powerpoint/2010/main" val="4190799750"/>
      </p:ext>
    </p:extLst>
  </p:cSld>
  <p:clrMapOvr>
    <a:masterClrMapping/>
  </p:clrMapOvr>
  <p:transition>
    <p:blinds/>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Outer layer of the serous membrane; </a:t>
            </a:r>
            <a:r>
              <a:rPr lang="en-US" b="1" dirty="0" smtClean="0"/>
              <a:t>parietal pericardium</a:t>
            </a:r>
            <a:r>
              <a:rPr lang="en-US" dirty="0" smtClean="0"/>
              <a:t>, lines the fibrous sac. </a:t>
            </a:r>
          </a:p>
          <a:p>
            <a:r>
              <a:rPr lang="en-US" dirty="0" smtClean="0"/>
              <a:t>Inner layer; </a:t>
            </a:r>
            <a:r>
              <a:rPr lang="en-US" b="1" dirty="0" smtClean="0"/>
              <a:t>visceral pericardium</a:t>
            </a:r>
            <a:r>
              <a:rPr lang="en-US" dirty="0" smtClean="0"/>
              <a:t>/</a:t>
            </a:r>
            <a:r>
              <a:rPr lang="en-US" b="1" dirty="0" smtClean="0"/>
              <a:t>epicardium</a:t>
            </a:r>
            <a:r>
              <a:rPr lang="en-US" dirty="0" smtClean="0"/>
              <a:t>, which is continuous with the parietal pericardium, is adherent to the heart muscle. </a:t>
            </a:r>
          </a:p>
          <a:p>
            <a:r>
              <a:rPr lang="en-US" dirty="0" smtClean="0"/>
              <a:t>Serous membrane consists of flattened epithelial cells. </a:t>
            </a:r>
          </a:p>
          <a:p>
            <a:pPr lvl="1"/>
            <a:r>
              <a:rPr lang="en-US" dirty="0" smtClean="0"/>
              <a:t>Secretes serous fluid into the space between visceral and parietal layers ; allows smooth movement between them when the heart beats. </a:t>
            </a:r>
          </a:p>
          <a:p>
            <a:r>
              <a:rPr lang="en-US" dirty="0" smtClean="0"/>
              <a:t>Space between parietal &amp; visceral pericardium is only a potential space. </a:t>
            </a:r>
          </a:p>
          <a:p>
            <a:pPr lvl="1"/>
            <a:r>
              <a:rPr lang="en-US" dirty="0" smtClean="0"/>
              <a:t>The 2 layers are in close association, with only the thin film of serous fluid between them.</a:t>
            </a:r>
          </a:p>
          <a:p>
            <a:endParaRPr lang="en-US" dirty="0"/>
          </a:p>
        </p:txBody>
      </p:sp>
      <p:sp>
        <p:nvSpPr>
          <p:cNvPr id="4" name="Date Placeholder 3"/>
          <p:cNvSpPr>
            <a:spLocks noGrp="1"/>
          </p:cNvSpPr>
          <p:nvPr>
            <p:ph type="dt" sz="half" idx="10"/>
          </p:nvPr>
        </p:nvSpPr>
        <p:spPr/>
        <p:txBody>
          <a:bodyPr/>
          <a:lstStyle/>
          <a:p>
            <a:fld id="{37D5003E-9FD6-4B21-8464-DEC49C14BC6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290</a:t>
            </a:fld>
            <a:endParaRPr lang="en-US"/>
          </a:p>
        </p:txBody>
      </p:sp>
    </p:spTree>
    <p:extLst>
      <p:ext uri="{BB962C8B-B14F-4D97-AF65-F5344CB8AC3E}">
        <p14:creationId xmlns:p14="http://schemas.microsoft.com/office/powerpoint/2010/main" val="2271358112"/>
      </p:ext>
    </p:extLst>
  </p:cSld>
  <p:clrMapOvr>
    <a:masterClrMapping/>
  </p:clrMapOvr>
  <p:transition>
    <p:wedge/>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 Myocardium</a:t>
            </a:r>
          </a:p>
          <a:p>
            <a:r>
              <a:rPr lang="en-US" dirty="0" smtClean="0"/>
              <a:t>Composed of </a:t>
            </a:r>
            <a:r>
              <a:rPr lang="en-US" dirty="0" err="1" smtClean="0"/>
              <a:t>specialised</a:t>
            </a:r>
            <a:r>
              <a:rPr lang="en-US" dirty="0" smtClean="0"/>
              <a:t> cardiac muscle found only in the heart. </a:t>
            </a:r>
          </a:p>
          <a:p>
            <a:r>
              <a:rPr lang="en-US" dirty="0" smtClean="0"/>
              <a:t>Not under voluntary control</a:t>
            </a:r>
          </a:p>
          <a:p>
            <a:r>
              <a:rPr lang="en-US" dirty="0" smtClean="0"/>
              <a:t>Each fibre (cell) has a nucleus &amp; one or more branches. </a:t>
            </a:r>
          </a:p>
          <a:p>
            <a:r>
              <a:rPr lang="en-US" dirty="0" smtClean="0"/>
              <a:t>When an impulse is initiated it spreads from cell to cell via the branches and intercalated discs over the whole 'sheet‘ of muscle, causing contraction. </a:t>
            </a:r>
          </a:p>
          <a:p>
            <a:r>
              <a:rPr lang="en-US" dirty="0" smtClean="0"/>
              <a:t>The 'sheet' arrangement enables atria &amp; ventricles to contract in a coordinated and efficient manner.</a:t>
            </a:r>
          </a:p>
          <a:p>
            <a:r>
              <a:rPr lang="en-US" dirty="0" smtClean="0"/>
              <a:t>Thickest at apex and thins out towards the base; reflecting amount of work each chamber contributes to pumping of blood.</a:t>
            </a:r>
          </a:p>
          <a:p>
            <a:pPr lvl="1"/>
            <a:r>
              <a:rPr lang="en-US" dirty="0" smtClean="0"/>
              <a:t>Thickest in the left ventricle.</a:t>
            </a:r>
          </a:p>
        </p:txBody>
      </p:sp>
      <p:sp>
        <p:nvSpPr>
          <p:cNvPr id="4" name="Date Placeholder 3"/>
          <p:cNvSpPr>
            <a:spLocks noGrp="1"/>
          </p:cNvSpPr>
          <p:nvPr>
            <p:ph type="dt" sz="half" idx="10"/>
          </p:nvPr>
        </p:nvSpPr>
        <p:spPr/>
        <p:txBody>
          <a:bodyPr/>
          <a:lstStyle/>
          <a:p>
            <a:fld id="{EE8BD75D-197F-426E-A52C-3E7E6067DD1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291</a:t>
            </a:fld>
            <a:endParaRPr lang="en-US"/>
          </a:p>
        </p:txBody>
      </p:sp>
    </p:spTree>
    <p:extLst>
      <p:ext uri="{BB962C8B-B14F-4D97-AF65-F5344CB8AC3E}">
        <p14:creationId xmlns:p14="http://schemas.microsoft.com/office/powerpoint/2010/main" val="3272266718"/>
      </p:ext>
    </p:extLst>
  </p:cSld>
  <p:clrMapOvr>
    <a:masterClrMapping/>
  </p:clrMapOvr>
  <p:transition>
    <p:wedge/>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Atria &amp; ventricles are separated by a ring of fibrous tissue that does not conduct electrical impulses.</a:t>
            </a:r>
          </a:p>
          <a:p>
            <a:r>
              <a:rPr lang="en-US" dirty="0" smtClean="0"/>
              <a:t>Consequently, when a wave of electrical activity passes over the atrial muscle, it can only spread to the ventricles through the conducting system which bridges the fibrous ring from atria to ventricles.</a:t>
            </a:r>
          </a:p>
          <a:p>
            <a:pPr>
              <a:buNone/>
            </a:pPr>
            <a:r>
              <a:rPr lang="en-US" b="1" dirty="0" smtClean="0"/>
              <a:t>c) Endocardium</a:t>
            </a:r>
          </a:p>
          <a:p>
            <a:r>
              <a:rPr lang="en-US" dirty="0" smtClean="0"/>
              <a:t>Forms the lining of myocardium &amp; heart valves. </a:t>
            </a:r>
          </a:p>
          <a:p>
            <a:r>
              <a:rPr lang="en-US" dirty="0" smtClean="0"/>
              <a:t>Thin, smooth, glistening membrane which permits smooth flow of blood inside the heart. </a:t>
            </a:r>
          </a:p>
          <a:p>
            <a:r>
              <a:rPr lang="en-US" dirty="0" smtClean="0"/>
              <a:t>Consists of flattened epithelial cells, continuous with the endothelium that lines the blood vessels.</a:t>
            </a:r>
          </a:p>
        </p:txBody>
      </p:sp>
      <p:sp>
        <p:nvSpPr>
          <p:cNvPr id="4" name="Date Placeholder 3"/>
          <p:cNvSpPr>
            <a:spLocks noGrp="1"/>
          </p:cNvSpPr>
          <p:nvPr>
            <p:ph type="dt" sz="half" idx="10"/>
          </p:nvPr>
        </p:nvSpPr>
        <p:spPr/>
        <p:txBody>
          <a:bodyPr/>
          <a:lstStyle/>
          <a:p>
            <a:fld id="{480B04BD-D422-45DB-9A15-6B2511511DB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292</a:t>
            </a:fld>
            <a:endParaRPr lang="en-US"/>
          </a:p>
        </p:txBody>
      </p:sp>
    </p:spTree>
    <p:extLst>
      <p:ext uri="{BB962C8B-B14F-4D97-AF65-F5344CB8AC3E}">
        <p14:creationId xmlns:p14="http://schemas.microsoft.com/office/powerpoint/2010/main" val="1029067360"/>
      </p:ext>
    </p:extLst>
  </p:cSld>
  <p:clrMapOvr>
    <a:masterClrMapping/>
  </p:clrMapOvr>
  <p:transition>
    <p:wedge/>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Layers of the heart wall</a:t>
            </a:r>
            <a:endParaRPr lang="en-US" sz="2800" dirty="0"/>
          </a:p>
        </p:txBody>
      </p:sp>
      <p:pic>
        <p:nvPicPr>
          <p:cNvPr id="9218" name="Picture 2"/>
          <p:cNvPicPr>
            <a:picLocks noGrp="1" noChangeAspect="1" noChangeArrowheads="1"/>
          </p:cNvPicPr>
          <p:nvPr>
            <p:ph idx="1"/>
          </p:nvPr>
        </p:nvPicPr>
        <p:blipFill>
          <a:blip r:embed="rId2" cstate="print"/>
          <a:stretch>
            <a:fillRect/>
          </a:stretch>
        </p:blipFill>
        <p:spPr bwMode="auto">
          <a:xfrm>
            <a:off x="2400300" y="1943894"/>
            <a:ext cx="4343400" cy="41148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435A67EB-7AF0-4F09-835E-1F46C74D2E2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293</a:t>
            </a:fld>
            <a:endParaRPr lang="en-US"/>
          </a:p>
        </p:txBody>
      </p:sp>
    </p:spTree>
    <p:extLst>
      <p:ext uri="{BB962C8B-B14F-4D97-AF65-F5344CB8AC3E}">
        <p14:creationId xmlns:p14="http://schemas.microsoft.com/office/powerpoint/2010/main" val="930773062"/>
      </p:ext>
    </p:extLst>
  </p:cSld>
  <p:clrMapOvr>
    <a:masterClrMapping/>
  </p:clrMapOvr>
  <p:transition>
    <p:wedge/>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242" name="Picture 2"/>
          <p:cNvPicPr>
            <a:picLocks noGrp="1" noChangeAspect="1" noChangeArrowheads="1"/>
          </p:cNvPicPr>
          <p:nvPr>
            <p:ph idx="1"/>
          </p:nvPr>
        </p:nvPicPr>
        <p:blipFill>
          <a:blip r:embed="rId2" cstate="print"/>
          <a:stretch>
            <a:fillRect/>
          </a:stretch>
        </p:blipFill>
        <p:spPr bwMode="auto">
          <a:xfrm>
            <a:off x="628650" y="2424717"/>
            <a:ext cx="7886700" cy="315315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FA9CCFCA-4CE2-4266-BFFE-1E74B053280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294</a:t>
            </a:fld>
            <a:endParaRPr lang="en-US"/>
          </a:p>
        </p:txBody>
      </p:sp>
    </p:spTree>
    <p:extLst>
      <p:ext uri="{BB962C8B-B14F-4D97-AF65-F5344CB8AC3E}">
        <p14:creationId xmlns:p14="http://schemas.microsoft.com/office/powerpoint/2010/main" val="562805701"/>
      </p:ext>
    </p:extLst>
  </p:cSld>
  <p:clrMapOvr>
    <a:masterClrMapping/>
  </p:clrMapOvr>
  <p:transition>
    <p:wedge/>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Heart consists of 2 receiving chambers and 2 pumping chambers. </a:t>
            </a:r>
          </a:p>
          <a:p>
            <a:r>
              <a:rPr lang="en-US" dirty="0" smtClean="0"/>
              <a:t>Each chamber holds 60-70 mls of blood.</a:t>
            </a:r>
          </a:p>
          <a:p>
            <a:r>
              <a:rPr lang="en-US" dirty="0" smtClean="0"/>
              <a:t>Location of valves’ sounds </a:t>
            </a:r>
          </a:p>
          <a:p>
            <a:pPr lvl="1"/>
            <a:r>
              <a:rPr lang="en-US" dirty="0" smtClean="0"/>
              <a:t>M</a:t>
            </a:r>
            <a:r>
              <a:rPr lang="en-US" b="1" dirty="0" smtClean="0"/>
              <a:t>itral valve; </a:t>
            </a:r>
            <a:r>
              <a:rPr lang="en-US" dirty="0" smtClean="0"/>
              <a:t>best heard at the </a:t>
            </a:r>
            <a:r>
              <a:rPr lang="en-US" b="1" dirty="0" smtClean="0"/>
              <a:t>apex</a:t>
            </a:r>
            <a:r>
              <a:rPr lang="en-US" dirty="0" smtClean="0"/>
              <a:t>,</a:t>
            </a:r>
          </a:p>
          <a:p>
            <a:pPr lvl="1"/>
            <a:r>
              <a:rPr lang="en-US" b="1" dirty="0" smtClean="0"/>
              <a:t>Tricuspid valve </a:t>
            </a:r>
            <a:r>
              <a:rPr lang="en-US" dirty="0" smtClean="0"/>
              <a:t>; </a:t>
            </a:r>
            <a:r>
              <a:rPr lang="en-US" b="1" dirty="0" smtClean="0"/>
              <a:t>lower aspect of sternal border</a:t>
            </a:r>
            <a:r>
              <a:rPr lang="en-US" dirty="0" smtClean="0"/>
              <a:t>, </a:t>
            </a:r>
          </a:p>
          <a:p>
            <a:pPr lvl="1"/>
            <a:r>
              <a:rPr lang="en-US" b="1" dirty="0" smtClean="0"/>
              <a:t>pulmonary valve; </a:t>
            </a:r>
            <a:r>
              <a:rPr lang="en-US" dirty="0" smtClean="0"/>
              <a:t>left </a:t>
            </a:r>
            <a:r>
              <a:rPr lang="en-US" b="1" dirty="0" smtClean="0"/>
              <a:t>sternal border </a:t>
            </a:r>
          </a:p>
          <a:p>
            <a:pPr lvl="1"/>
            <a:r>
              <a:rPr lang="en-US" b="1" dirty="0" smtClean="0"/>
              <a:t>aortic valve; </a:t>
            </a:r>
            <a:r>
              <a:rPr lang="en-US" dirty="0" smtClean="0"/>
              <a:t>only heard on the </a:t>
            </a:r>
            <a:r>
              <a:rPr lang="en-US" b="1" dirty="0" smtClean="0"/>
              <a:t>right sternal border at second intercostal space</a:t>
            </a:r>
            <a:r>
              <a:rPr lang="en-US" dirty="0" smtClean="0"/>
              <a:t>.</a:t>
            </a:r>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295</a:t>
            </a:fld>
            <a:endParaRPr lang="en-US"/>
          </a:p>
        </p:txBody>
      </p:sp>
    </p:spTree>
    <p:extLst>
      <p:ext uri="{BB962C8B-B14F-4D97-AF65-F5344CB8AC3E}">
        <p14:creationId xmlns:p14="http://schemas.microsoft.com/office/powerpoint/2010/main" val="1998633966"/>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dirty="0" smtClean="0"/>
              <a:t>INTERIOR OF THE HEART</a:t>
            </a:r>
            <a:endParaRPr lang="en-US" b="1" dirty="0"/>
          </a:p>
        </p:txBody>
      </p:sp>
      <p:sp>
        <p:nvSpPr>
          <p:cNvPr id="3" name="Content Placeholder 2"/>
          <p:cNvSpPr>
            <a:spLocks noGrp="1"/>
          </p:cNvSpPr>
          <p:nvPr>
            <p:ph idx="1"/>
          </p:nvPr>
        </p:nvSpPr>
        <p:spPr/>
        <p:txBody>
          <a:bodyPr>
            <a:normAutofit/>
          </a:bodyPr>
          <a:lstStyle/>
          <a:p>
            <a:r>
              <a:rPr lang="en-US" dirty="0" smtClean="0"/>
              <a:t>Divided into a right and left side by </a:t>
            </a:r>
            <a:r>
              <a:rPr lang="en-US" dirty="0" err="1" smtClean="0"/>
              <a:t>atrioventricular</a:t>
            </a:r>
            <a:r>
              <a:rPr lang="en-US" dirty="0" smtClean="0"/>
              <a:t> </a:t>
            </a:r>
            <a:r>
              <a:rPr lang="en-US" b="1" dirty="0" smtClean="0"/>
              <a:t>septum</a:t>
            </a:r>
            <a:r>
              <a:rPr lang="en-US" dirty="0" smtClean="0"/>
              <a:t>, a partition consisting of myocardium covered by endocardium. </a:t>
            </a:r>
          </a:p>
          <a:p>
            <a:r>
              <a:rPr lang="en-US" dirty="0" smtClean="0"/>
              <a:t>Each side is divided by an </a:t>
            </a:r>
            <a:r>
              <a:rPr lang="en-US" b="1" dirty="0" err="1" smtClean="0"/>
              <a:t>atrioventricular</a:t>
            </a:r>
            <a:r>
              <a:rPr lang="en-US" dirty="0" smtClean="0"/>
              <a:t> valve into an upper chamber, </a:t>
            </a:r>
            <a:r>
              <a:rPr lang="en-US" b="1" dirty="0" smtClean="0"/>
              <a:t>atrium</a:t>
            </a:r>
            <a:r>
              <a:rPr lang="en-US" dirty="0" smtClean="0"/>
              <a:t>, and a lower chamber, the </a:t>
            </a:r>
            <a:r>
              <a:rPr lang="en-US" b="1" dirty="0" smtClean="0"/>
              <a:t>ventricle</a:t>
            </a:r>
            <a:r>
              <a:rPr lang="en-US" dirty="0" smtClean="0"/>
              <a:t>. </a:t>
            </a:r>
          </a:p>
          <a:p>
            <a:r>
              <a:rPr lang="en-US" dirty="0" err="1" smtClean="0"/>
              <a:t>Atrioventricular</a:t>
            </a:r>
            <a:r>
              <a:rPr lang="en-US" dirty="0" smtClean="0"/>
              <a:t> valves are formed by double folds of endocardium strengthened by a little fibrous tissue. </a:t>
            </a:r>
          </a:p>
          <a:p>
            <a:r>
              <a:rPr lang="en-US" dirty="0" smtClean="0"/>
              <a:t>R</a:t>
            </a:r>
            <a:r>
              <a:rPr lang="en-US" b="1" dirty="0" smtClean="0"/>
              <a:t>ight </a:t>
            </a:r>
            <a:r>
              <a:rPr lang="en-US" b="1" dirty="0" err="1" smtClean="0"/>
              <a:t>atrioventricular</a:t>
            </a:r>
            <a:r>
              <a:rPr lang="en-US" b="1" dirty="0" smtClean="0"/>
              <a:t> valve (tricuspid valve) </a:t>
            </a:r>
            <a:r>
              <a:rPr lang="en-US" dirty="0" smtClean="0"/>
              <a:t>has </a:t>
            </a:r>
            <a:r>
              <a:rPr lang="en-US" b="1" dirty="0" smtClean="0"/>
              <a:t>3</a:t>
            </a:r>
            <a:r>
              <a:rPr lang="en-US" dirty="0" smtClean="0"/>
              <a:t> flaps/cusps &amp; </a:t>
            </a:r>
            <a:r>
              <a:rPr lang="en-US" b="1" dirty="0" smtClean="0"/>
              <a:t>left </a:t>
            </a:r>
            <a:r>
              <a:rPr lang="en-US" b="1" dirty="0" err="1" smtClean="0"/>
              <a:t>atrioventricular</a:t>
            </a:r>
            <a:r>
              <a:rPr lang="en-US" b="1" dirty="0" smtClean="0"/>
              <a:t> valve (mitral valve) </a:t>
            </a:r>
            <a:r>
              <a:rPr lang="en-US" dirty="0" smtClean="0"/>
              <a:t>has</a:t>
            </a:r>
            <a:r>
              <a:rPr lang="en-US" b="1" dirty="0" smtClean="0"/>
              <a:t> 2 </a:t>
            </a:r>
            <a:r>
              <a:rPr lang="en-US" dirty="0" smtClean="0"/>
              <a:t>cusps.</a:t>
            </a:r>
          </a:p>
        </p:txBody>
      </p:sp>
      <p:sp>
        <p:nvSpPr>
          <p:cNvPr id="4" name="Date Placeholder 3"/>
          <p:cNvSpPr>
            <a:spLocks noGrp="1"/>
          </p:cNvSpPr>
          <p:nvPr>
            <p:ph type="dt" sz="half" idx="10"/>
          </p:nvPr>
        </p:nvSpPr>
        <p:spPr/>
        <p:txBody>
          <a:bodyPr/>
          <a:lstStyle/>
          <a:p>
            <a:fld id="{70883174-2169-457F-B3B4-72E17548B71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296</a:t>
            </a:fld>
            <a:endParaRPr lang="en-US"/>
          </a:p>
        </p:txBody>
      </p:sp>
    </p:spTree>
    <p:extLst>
      <p:ext uri="{BB962C8B-B14F-4D97-AF65-F5344CB8AC3E}">
        <p14:creationId xmlns:p14="http://schemas.microsoft.com/office/powerpoint/2010/main" val="2136783779"/>
      </p:ext>
    </p:extLst>
  </p:cSld>
  <p:clrMapOvr>
    <a:masterClrMapping/>
  </p:clrMapOvr>
  <p:transition>
    <p:wedge/>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Valves between atria &amp; ventricles open and close passively according to changes in pressure in the chambers. </a:t>
            </a:r>
          </a:p>
          <a:p>
            <a:pPr lvl="1"/>
            <a:r>
              <a:rPr lang="en-US" dirty="0" smtClean="0"/>
              <a:t>They open when the pressure in the atria is greater than that in the ventricles. </a:t>
            </a:r>
          </a:p>
          <a:p>
            <a:r>
              <a:rPr lang="en-US" dirty="0" smtClean="0"/>
              <a:t>During ventricular systole (contraction) pressure in the ventricles rises above that in the atria and the valves snap shut preventing backward flow of blood. </a:t>
            </a:r>
          </a:p>
          <a:p>
            <a:r>
              <a:rPr lang="en-US" dirty="0" smtClean="0"/>
              <a:t>Valves are prevented from opening upwards into the atria by tendinous cords; </a:t>
            </a:r>
            <a:r>
              <a:rPr lang="en-US" b="1" dirty="0" smtClean="0"/>
              <a:t>chordae </a:t>
            </a:r>
            <a:r>
              <a:rPr lang="en-US" b="1" dirty="0" err="1" smtClean="0"/>
              <a:t>tendineae</a:t>
            </a:r>
            <a:r>
              <a:rPr lang="en-US" dirty="0" smtClean="0"/>
              <a:t>, which extend from the inferior surface of the cusps to little projections of myocardium covered with endothelium, called </a:t>
            </a:r>
            <a:r>
              <a:rPr lang="en-US" b="1" dirty="0" smtClean="0"/>
              <a:t>papillary muscles</a:t>
            </a:r>
          </a:p>
          <a:p>
            <a:endParaRPr lang="en-US" dirty="0"/>
          </a:p>
        </p:txBody>
      </p:sp>
      <p:sp>
        <p:nvSpPr>
          <p:cNvPr id="4" name="Date Placeholder 3"/>
          <p:cNvSpPr>
            <a:spLocks noGrp="1"/>
          </p:cNvSpPr>
          <p:nvPr>
            <p:ph type="dt" sz="half" idx="10"/>
          </p:nvPr>
        </p:nvSpPr>
        <p:spPr/>
        <p:txBody>
          <a:bodyPr/>
          <a:lstStyle/>
          <a:p>
            <a:fld id="{877529E4-681D-4190-A790-92267DC2E07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297</a:t>
            </a:fld>
            <a:endParaRPr lang="en-US"/>
          </a:p>
        </p:txBody>
      </p:sp>
    </p:spTree>
    <p:extLst>
      <p:ext uri="{BB962C8B-B14F-4D97-AF65-F5344CB8AC3E}">
        <p14:creationId xmlns:p14="http://schemas.microsoft.com/office/powerpoint/2010/main" val="2007334601"/>
      </p:ext>
    </p:extLst>
  </p:cSld>
  <p:clrMapOvr>
    <a:masterClrMapping/>
  </p:clrMapOvr>
  <p:transition>
    <p:wedge/>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cstate="print"/>
          <a:stretch>
            <a:fillRect/>
          </a:stretch>
        </p:blipFill>
        <p:spPr bwMode="auto">
          <a:xfrm>
            <a:off x="1128140" y="1825625"/>
            <a:ext cx="6887720"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998D93E-DAEC-4D10-B332-13EA02F7BEF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298</a:t>
            </a:fld>
            <a:endParaRPr lang="en-US"/>
          </a:p>
        </p:txBody>
      </p:sp>
    </p:spTree>
    <p:extLst>
      <p:ext uri="{BB962C8B-B14F-4D97-AF65-F5344CB8AC3E}">
        <p14:creationId xmlns:p14="http://schemas.microsoft.com/office/powerpoint/2010/main" val="3681135406"/>
      </p:ext>
    </p:extLst>
  </p:cSld>
  <p:clrMapOvr>
    <a:masterClrMapping/>
  </p:clrMapOvr>
  <p:transition>
    <p:wedge/>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The left </a:t>
            </a:r>
            <a:r>
              <a:rPr lang="en-US" sz="2800" dirty="0" err="1" smtClean="0"/>
              <a:t>atrio</a:t>
            </a:r>
            <a:r>
              <a:rPr lang="en-US" sz="2800" dirty="0" smtClean="0"/>
              <a:t>-ventricular valve: A. Valve open. B. Valve closed.</a:t>
            </a:r>
            <a:endParaRPr lang="en-US" sz="2800" dirty="0"/>
          </a:p>
        </p:txBody>
      </p:sp>
      <p:pic>
        <p:nvPicPr>
          <p:cNvPr id="1026" name="Picture 2"/>
          <p:cNvPicPr>
            <a:picLocks noGrp="1" noChangeAspect="1" noChangeArrowheads="1"/>
          </p:cNvPicPr>
          <p:nvPr>
            <p:ph idx="1"/>
          </p:nvPr>
        </p:nvPicPr>
        <p:blipFill>
          <a:blip r:embed="rId2" cstate="print"/>
          <a:stretch>
            <a:fillRect/>
          </a:stretch>
        </p:blipFill>
        <p:spPr bwMode="auto">
          <a:xfrm>
            <a:off x="2252662" y="2624931"/>
            <a:ext cx="4638675" cy="27527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BF23928B-4617-47F4-B8B9-3FB25978648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299</a:t>
            </a:fld>
            <a:endParaRPr lang="en-US"/>
          </a:p>
        </p:txBody>
      </p:sp>
    </p:spTree>
    <p:extLst>
      <p:ext uri="{BB962C8B-B14F-4D97-AF65-F5344CB8AC3E}">
        <p14:creationId xmlns:p14="http://schemas.microsoft.com/office/powerpoint/2010/main" val="2557950683"/>
      </p:ext>
    </p:extLst>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0579" y="1825625"/>
            <a:ext cx="3422842" cy="4351338"/>
          </a:xfrm>
        </p:spPr>
      </p:pic>
    </p:spTree>
    <p:extLst>
      <p:ext uri="{BB962C8B-B14F-4D97-AF65-F5344CB8AC3E}">
        <p14:creationId xmlns:p14="http://schemas.microsoft.com/office/powerpoint/2010/main" val="4005210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n-US" b="1" u="sng" dirty="0" smtClean="0"/>
              <a:t>The pH scale</a:t>
            </a:r>
            <a:endParaRPr lang="en-US" b="1" u="sng" dirty="0"/>
          </a:p>
        </p:txBody>
      </p:sp>
      <p:pic>
        <p:nvPicPr>
          <p:cNvPr id="6146" name="Picture 2"/>
          <p:cNvPicPr>
            <a:picLocks noGrp="1" noChangeAspect="1" noChangeArrowheads="1"/>
          </p:cNvPicPr>
          <p:nvPr>
            <p:ph idx="1"/>
          </p:nvPr>
        </p:nvPicPr>
        <p:blipFill>
          <a:blip r:embed="rId2" cstate="print"/>
          <a:stretch>
            <a:fillRect/>
          </a:stretch>
        </p:blipFill>
        <p:spPr bwMode="auto">
          <a:xfrm>
            <a:off x="2609850" y="3220244"/>
            <a:ext cx="3924300" cy="15621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EEFD518D-D078-4DBD-969A-D112467F714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a:t>
            </a:fld>
            <a:endParaRPr lang="en-US"/>
          </a:p>
        </p:txBody>
      </p:sp>
    </p:spTree>
    <p:extLst>
      <p:ext uri="{BB962C8B-B14F-4D97-AF65-F5344CB8AC3E}">
        <p14:creationId xmlns:p14="http://schemas.microsoft.com/office/powerpoint/2010/main" val="1899847012"/>
      </p:ext>
    </p:extLst>
  </p:cSld>
  <p:clrMapOvr>
    <a:masterClrMapping/>
  </p:clrMapOvr>
  <p:transition>
    <p:blinds/>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b="1" u="sng" dirty="0" smtClean="0"/>
              <a:t>Flow of blood through the heart</a:t>
            </a:r>
            <a:endParaRPr lang="en-US" b="1" u="sng" dirty="0"/>
          </a:p>
        </p:txBody>
      </p:sp>
      <p:sp>
        <p:nvSpPr>
          <p:cNvPr id="3" name="Content Placeholder 2"/>
          <p:cNvSpPr>
            <a:spLocks noGrp="1"/>
          </p:cNvSpPr>
          <p:nvPr>
            <p:ph idx="1"/>
          </p:nvPr>
        </p:nvSpPr>
        <p:spPr/>
        <p:txBody>
          <a:bodyPr>
            <a:normAutofit/>
          </a:bodyPr>
          <a:lstStyle/>
          <a:p>
            <a:r>
              <a:rPr lang="en-US" dirty="0" smtClean="0"/>
              <a:t>2 largest veins; </a:t>
            </a:r>
            <a:r>
              <a:rPr lang="en-US" b="1" dirty="0" smtClean="0"/>
              <a:t>superior</a:t>
            </a:r>
            <a:r>
              <a:rPr lang="en-US" dirty="0" smtClean="0"/>
              <a:t> &amp; </a:t>
            </a:r>
            <a:r>
              <a:rPr lang="en-US" b="1" dirty="0" smtClean="0"/>
              <a:t>inferior </a:t>
            </a:r>
            <a:r>
              <a:rPr lang="en-US" b="1" dirty="0" err="1" smtClean="0"/>
              <a:t>venae</a:t>
            </a:r>
            <a:r>
              <a:rPr lang="en-US" b="1" dirty="0" smtClean="0"/>
              <a:t> </a:t>
            </a:r>
            <a:r>
              <a:rPr lang="en-US" b="1" dirty="0" err="1" smtClean="0"/>
              <a:t>cavae</a:t>
            </a:r>
            <a:r>
              <a:rPr lang="en-US" dirty="0" smtClean="0"/>
              <a:t>, empty their contents into RA.</a:t>
            </a:r>
          </a:p>
          <a:p>
            <a:r>
              <a:rPr lang="en-US" dirty="0" smtClean="0"/>
              <a:t>This blood passes via </a:t>
            </a:r>
            <a:r>
              <a:rPr lang="en-US" b="1" dirty="0" smtClean="0"/>
              <a:t>right </a:t>
            </a:r>
            <a:r>
              <a:rPr lang="en-US" b="1" dirty="0" err="1" smtClean="0"/>
              <a:t>atrioventricular</a:t>
            </a:r>
            <a:r>
              <a:rPr lang="en-US" b="1" dirty="0" smtClean="0"/>
              <a:t> valve </a:t>
            </a:r>
            <a:r>
              <a:rPr lang="en-US" dirty="0" smtClean="0"/>
              <a:t>into RV, from there it is pumped into the </a:t>
            </a:r>
            <a:r>
              <a:rPr lang="en-US" b="1" dirty="0" smtClean="0"/>
              <a:t>pulmonary artery/</a:t>
            </a:r>
            <a:r>
              <a:rPr lang="en-US" dirty="0" smtClean="0"/>
              <a:t>trunk (</a:t>
            </a:r>
            <a:r>
              <a:rPr lang="en-US" b="1" dirty="0" smtClean="0"/>
              <a:t>only artery in the body which carries deoxygenated blood)</a:t>
            </a:r>
            <a:r>
              <a:rPr lang="en-US" dirty="0" smtClean="0"/>
              <a:t>. </a:t>
            </a:r>
          </a:p>
          <a:p>
            <a:r>
              <a:rPr lang="en-US" dirty="0" smtClean="0"/>
              <a:t>Opening of the pulmonary artery is guarded by the </a:t>
            </a:r>
            <a:r>
              <a:rPr lang="en-US" b="1" dirty="0" smtClean="0"/>
              <a:t>pulmonary valve</a:t>
            </a:r>
            <a:r>
              <a:rPr lang="en-US" dirty="0" smtClean="0"/>
              <a:t>, formed by 3 semilunar cusps.</a:t>
            </a:r>
          </a:p>
          <a:p>
            <a:pPr lvl="1"/>
            <a:r>
              <a:rPr lang="en-US" dirty="0" smtClean="0"/>
              <a:t>This valve prevents back flow of blood into the RV when the ventricular muscle relaxes. </a:t>
            </a:r>
          </a:p>
        </p:txBody>
      </p:sp>
      <p:sp>
        <p:nvSpPr>
          <p:cNvPr id="4" name="Date Placeholder 3"/>
          <p:cNvSpPr>
            <a:spLocks noGrp="1"/>
          </p:cNvSpPr>
          <p:nvPr>
            <p:ph type="dt" sz="half" idx="10"/>
          </p:nvPr>
        </p:nvSpPr>
        <p:spPr/>
        <p:txBody>
          <a:bodyPr/>
          <a:lstStyle/>
          <a:p>
            <a:fld id="{B5B4751F-E7BC-43BC-A06F-97C4DE62C09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300</a:t>
            </a:fld>
            <a:endParaRPr lang="en-US"/>
          </a:p>
        </p:txBody>
      </p:sp>
    </p:spTree>
    <p:extLst>
      <p:ext uri="{BB962C8B-B14F-4D97-AF65-F5344CB8AC3E}">
        <p14:creationId xmlns:p14="http://schemas.microsoft.com/office/powerpoint/2010/main" val="4039328679"/>
      </p:ext>
    </p:extLst>
  </p:cSld>
  <p:clrMapOvr>
    <a:masterClrMapping/>
  </p:clrMapOvr>
  <p:transition>
    <p:wedge/>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After leaving the heart, pulmonary artery divides into</a:t>
            </a:r>
            <a:r>
              <a:rPr lang="en-US" b="1" dirty="0" smtClean="0"/>
              <a:t> left </a:t>
            </a:r>
            <a:r>
              <a:rPr lang="en-US" dirty="0" smtClean="0"/>
              <a:t>&amp; </a:t>
            </a:r>
            <a:r>
              <a:rPr lang="en-US" b="1" dirty="0" smtClean="0"/>
              <a:t>right pulmonary arteries</a:t>
            </a:r>
            <a:r>
              <a:rPr lang="en-US" dirty="0" smtClean="0"/>
              <a:t>, which carry the venous blood to the lungs where exchange of gases takes place: CO</a:t>
            </a:r>
            <a:r>
              <a:rPr lang="en-US" baseline="-25000" dirty="0" smtClean="0"/>
              <a:t>2</a:t>
            </a:r>
            <a:r>
              <a:rPr lang="en-US" dirty="0" smtClean="0"/>
              <a:t> is excreted &amp; O</a:t>
            </a:r>
            <a:r>
              <a:rPr lang="en-US" baseline="-25000" dirty="0" smtClean="0"/>
              <a:t>2 </a:t>
            </a:r>
            <a:r>
              <a:rPr lang="en-US" dirty="0" smtClean="0"/>
              <a:t>is absorbed.</a:t>
            </a:r>
          </a:p>
          <a:p>
            <a:r>
              <a:rPr lang="en-US" dirty="0" smtClean="0"/>
              <a:t>2 </a:t>
            </a:r>
            <a:r>
              <a:rPr lang="en-US" b="1" dirty="0" smtClean="0"/>
              <a:t>pulmonary veins </a:t>
            </a:r>
            <a:r>
              <a:rPr lang="en-US" dirty="0" smtClean="0"/>
              <a:t>from each lung carry oxygenated blood back to LA. </a:t>
            </a:r>
          </a:p>
          <a:p>
            <a:r>
              <a:rPr lang="en-US" dirty="0" smtClean="0"/>
              <a:t>Blood then passes through </a:t>
            </a:r>
            <a:r>
              <a:rPr lang="en-US" b="1" dirty="0" smtClean="0"/>
              <a:t>the left </a:t>
            </a:r>
            <a:r>
              <a:rPr lang="en-US" b="1" dirty="0" err="1" smtClean="0"/>
              <a:t>atrioventricular</a:t>
            </a:r>
            <a:r>
              <a:rPr lang="en-US" b="1" dirty="0" smtClean="0"/>
              <a:t> valve</a:t>
            </a:r>
            <a:r>
              <a:rPr lang="en-US" dirty="0" smtClean="0"/>
              <a:t> into LV, and from there it is pumped into the </a:t>
            </a:r>
            <a:r>
              <a:rPr lang="en-US" b="1" dirty="0" smtClean="0"/>
              <a:t>aorta</a:t>
            </a:r>
            <a:r>
              <a:rPr lang="en-US" dirty="0" smtClean="0"/>
              <a:t>; first artery of general circulation. </a:t>
            </a:r>
          </a:p>
          <a:p>
            <a:r>
              <a:rPr lang="en-US" dirty="0" smtClean="0"/>
              <a:t>Opening of aorta is guarded by aortic valve, formed by 3 semilunar cusps.</a:t>
            </a:r>
          </a:p>
          <a:p>
            <a:endParaRPr lang="en-US" dirty="0"/>
          </a:p>
        </p:txBody>
      </p:sp>
      <p:sp>
        <p:nvSpPr>
          <p:cNvPr id="4" name="Date Placeholder 3"/>
          <p:cNvSpPr>
            <a:spLocks noGrp="1"/>
          </p:cNvSpPr>
          <p:nvPr>
            <p:ph type="dt" sz="half" idx="10"/>
          </p:nvPr>
        </p:nvSpPr>
        <p:spPr/>
        <p:txBody>
          <a:bodyPr/>
          <a:lstStyle/>
          <a:p>
            <a:fld id="{5216F5CA-3737-4266-8257-6E707D5143C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301</a:t>
            </a:fld>
            <a:endParaRPr lang="en-US"/>
          </a:p>
        </p:txBody>
      </p:sp>
    </p:spTree>
    <p:extLst>
      <p:ext uri="{BB962C8B-B14F-4D97-AF65-F5344CB8AC3E}">
        <p14:creationId xmlns:p14="http://schemas.microsoft.com/office/powerpoint/2010/main" val="2052274647"/>
      </p:ext>
    </p:extLst>
  </p:cSld>
  <p:clrMapOvr>
    <a:masterClrMapping/>
  </p:clrMapOvr>
  <p:transition>
    <p:wedge/>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Direction of blood flow through the heart</a:t>
            </a:r>
            <a:endParaRPr lang="en-US" sz="2800" dirty="0"/>
          </a:p>
        </p:txBody>
      </p:sp>
      <p:pic>
        <p:nvPicPr>
          <p:cNvPr id="3074" name="Picture 2"/>
          <p:cNvPicPr>
            <a:picLocks noGrp="1" noChangeAspect="1" noChangeArrowheads="1"/>
          </p:cNvPicPr>
          <p:nvPr>
            <p:ph idx="1"/>
          </p:nvPr>
        </p:nvPicPr>
        <p:blipFill>
          <a:blip r:embed="rId2" cstate="print"/>
          <a:stretch>
            <a:fillRect/>
          </a:stretch>
        </p:blipFill>
        <p:spPr bwMode="auto">
          <a:xfrm>
            <a:off x="2126658" y="1825625"/>
            <a:ext cx="4890684"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0D2CC3E-D7DB-4F1E-B4E2-ED3CDC3EC63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302</a:t>
            </a:fld>
            <a:endParaRPr lang="en-US"/>
          </a:p>
        </p:txBody>
      </p:sp>
    </p:spTree>
    <p:extLst>
      <p:ext uri="{BB962C8B-B14F-4D97-AF65-F5344CB8AC3E}">
        <p14:creationId xmlns:p14="http://schemas.microsoft.com/office/powerpoint/2010/main" val="1167506366"/>
      </p:ext>
    </p:extLst>
  </p:cSld>
  <p:clrMapOvr>
    <a:masterClrMapping/>
  </p:clrMapOvr>
  <p:transition>
    <p:wedge/>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Thus, blood passes from right to left side of the heart via the lungs/pulmonary circulation.</a:t>
            </a:r>
          </a:p>
          <a:p>
            <a:r>
              <a:rPr lang="en-US" dirty="0" smtClean="0"/>
              <a:t>Both atria contract at the same time and followed by the simultaneous contraction of both ventricles.</a:t>
            </a:r>
          </a:p>
          <a:p>
            <a:r>
              <a:rPr lang="en-US" dirty="0" smtClean="0"/>
              <a:t>Muscle layer of atrial walls is very thin in comparison with that of the ventricles. The atria, usually assisted by gravity, only propel the blood through the </a:t>
            </a:r>
            <a:r>
              <a:rPr lang="en-US" dirty="0" err="1" smtClean="0"/>
              <a:t>atrioventricular</a:t>
            </a:r>
            <a:r>
              <a:rPr lang="en-US" dirty="0" smtClean="0"/>
              <a:t> valves into the ventricles, whereas the ventricles actively pump the blood to the lungs and round the whole body. </a:t>
            </a:r>
          </a:p>
          <a:p>
            <a:pPr lvl="1"/>
            <a:r>
              <a:rPr lang="en-US" dirty="0" smtClean="0"/>
              <a:t>Muscle layer is thickest in the wall of the LV.</a:t>
            </a:r>
          </a:p>
          <a:p>
            <a:r>
              <a:rPr lang="en-US" dirty="0" smtClean="0"/>
              <a:t>P</a:t>
            </a:r>
            <a:r>
              <a:rPr lang="en-US" b="1" dirty="0" smtClean="0"/>
              <a:t>ulmonary trunk </a:t>
            </a:r>
            <a:r>
              <a:rPr lang="en-US" dirty="0" smtClean="0"/>
              <a:t>leaves the heart from the</a:t>
            </a:r>
            <a:r>
              <a:rPr lang="en-US" b="1" dirty="0" smtClean="0"/>
              <a:t> upper </a:t>
            </a:r>
            <a:r>
              <a:rPr lang="en-US" dirty="0" smtClean="0"/>
              <a:t>part of RV, &amp; the aorta leaves from </a:t>
            </a:r>
            <a:r>
              <a:rPr lang="en-US" b="1" dirty="0" smtClean="0"/>
              <a:t>upper</a:t>
            </a:r>
            <a:r>
              <a:rPr lang="en-US" dirty="0" smtClean="0"/>
              <a:t> part of LV.</a:t>
            </a:r>
            <a:endParaRPr lang="en-US" dirty="0"/>
          </a:p>
        </p:txBody>
      </p:sp>
      <p:sp>
        <p:nvSpPr>
          <p:cNvPr id="4" name="Date Placeholder 3"/>
          <p:cNvSpPr>
            <a:spLocks noGrp="1"/>
          </p:cNvSpPr>
          <p:nvPr>
            <p:ph type="dt" sz="half" idx="10"/>
          </p:nvPr>
        </p:nvSpPr>
        <p:spPr/>
        <p:txBody>
          <a:bodyPr/>
          <a:lstStyle/>
          <a:p>
            <a:fld id="{3BEE8222-ACB9-4741-8199-4A0889681B7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303</a:t>
            </a:fld>
            <a:endParaRPr lang="en-US"/>
          </a:p>
        </p:txBody>
      </p:sp>
    </p:spTree>
    <p:extLst>
      <p:ext uri="{BB962C8B-B14F-4D97-AF65-F5344CB8AC3E}">
        <p14:creationId xmlns:p14="http://schemas.microsoft.com/office/powerpoint/2010/main" val="3088709163"/>
      </p:ext>
    </p:extLst>
  </p:cSld>
  <p:clrMapOvr>
    <a:masterClrMapping/>
  </p:clrMapOvr>
  <p:transition>
    <p:wedge/>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Relationship between systemic and pulmonary circulation</a:t>
            </a:r>
            <a:endParaRPr lang="en-US" sz="2800" dirty="0"/>
          </a:p>
        </p:txBody>
      </p:sp>
      <p:pic>
        <p:nvPicPr>
          <p:cNvPr id="5122" name="Picture 2"/>
          <p:cNvPicPr>
            <a:picLocks noGrp="1" noChangeAspect="1" noChangeArrowheads="1"/>
          </p:cNvPicPr>
          <p:nvPr>
            <p:ph idx="1"/>
          </p:nvPr>
        </p:nvPicPr>
        <p:blipFill>
          <a:blip r:embed="rId2" cstate="print"/>
          <a:stretch>
            <a:fillRect/>
          </a:stretch>
        </p:blipFill>
        <p:spPr bwMode="auto">
          <a:xfrm>
            <a:off x="2774545" y="1825625"/>
            <a:ext cx="3594909"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ED7D4CB3-873D-4218-ACFB-18457DDC98A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304</a:t>
            </a:fld>
            <a:endParaRPr lang="en-US"/>
          </a:p>
        </p:txBody>
      </p:sp>
    </p:spTree>
    <p:extLst>
      <p:ext uri="{BB962C8B-B14F-4D97-AF65-F5344CB8AC3E}">
        <p14:creationId xmlns:p14="http://schemas.microsoft.com/office/powerpoint/2010/main" val="1856728857"/>
      </p:ext>
    </p:extLst>
  </p:cSld>
  <p:clrMapOvr>
    <a:masterClrMapping/>
  </p:clrMapOvr>
  <p:transition>
    <p:wedge/>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cstate="print"/>
          <a:stretch>
            <a:fillRect/>
          </a:stretch>
        </p:blipFill>
        <p:spPr bwMode="auto">
          <a:xfrm>
            <a:off x="2661992" y="1825625"/>
            <a:ext cx="3820016" cy="4351338"/>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305</a:t>
            </a:fld>
            <a:endParaRPr lang="en-US"/>
          </a:p>
        </p:txBody>
      </p:sp>
    </p:spTree>
    <p:extLst>
      <p:ext uri="{BB962C8B-B14F-4D97-AF65-F5344CB8AC3E}">
        <p14:creationId xmlns:p14="http://schemas.microsoft.com/office/powerpoint/2010/main" val="149094061"/>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b="1" u="sng" dirty="0" smtClean="0"/>
              <a:t>Blood supply to the heart</a:t>
            </a:r>
            <a:endParaRPr lang="en-US" b="1" u="sng" dirty="0"/>
          </a:p>
        </p:txBody>
      </p:sp>
      <p:sp>
        <p:nvSpPr>
          <p:cNvPr id="3" name="Content Placeholder 2"/>
          <p:cNvSpPr>
            <a:spLocks noGrp="1"/>
          </p:cNvSpPr>
          <p:nvPr>
            <p:ph idx="1"/>
          </p:nvPr>
        </p:nvSpPr>
        <p:spPr/>
        <p:txBody>
          <a:bodyPr>
            <a:normAutofit/>
          </a:bodyPr>
          <a:lstStyle/>
          <a:p>
            <a:pPr>
              <a:buNone/>
            </a:pPr>
            <a:r>
              <a:rPr lang="en-US" b="1" dirty="0" smtClean="0"/>
              <a:t>	Arterial supply: </a:t>
            </a:r>
          </a:p>
          <a:p>
            <a:r>
              <a:rPr lang="en-US" dirty="0" smtClean="0"/>
              <a:t>R</a:t>
            </a:r>
            <a:r>
              <a:rPr lang="en-US" b="1" dirty="0" smtClean="0"/>
              <a:t>ight </a:t>
            </a:r>
            <a:r>
              <a:rPr lang="en-US" dirty="0" smtClean="0"/>
              <a:t>and</a:t>
            </a:r>
            <a:r>
              <a:rPr lang="en-US" b="1" dirty="0" smtClean="0"/>
              <a:t> left coronary </a:t>
            </a:r>
            <a:r>
              <a:rPr lang="en-US" dirty="0" smtClean="0"/>
              <a:t>arteries; which branch from the aorta immediately distal to the aortic valve.</a:t>
            </a:r>
          </a:p>
          <a:p>
            <a:r>
              <a:rPr lang="en-US" dirty="0" smtClean="0"/>
              <a:t>Coronary arteries receive about 5% of the blood pumped from the heart; highlighting the importance of the heart to body function.</a:t>
            </a:r>
          </a:p>
          <a:p>
            <a:pPr>
              <a:buNone/>
            </a:pPr>
            <a:r>
              <a:rPr lang="en-US" b="1" dirty="0" smtClean="0"/>
              <a:t>	Venous drainage. </a:t>
            </a:r>
          </a:p>
          <a:p>
            <a:r>
              <a:rPr lang="en-US" dirty="0" smtClean="0"/>
              <a:t>Most of the venous blood is collected into several small veins that join to form the coronary sinus which opens into the RA. </a:t>
            </a:r>
          </a:p>
          <a:p>
            <a:r>
              <a:rPr lang="en-US" dirty="0" smtClean="0"/>
              <a:t>The remainder passes directly into the heart chambers through little venous channels.</a:t>
            </a:r>
          </a:p>
          <a:p>
            <a:endParaRPr lang="en-US" dirty="0"/>
          </a:p>
        </p:txBody>
      </p:sp>
      <p:sp>
        <p:nvSpPr>
          <p:cNvPr id="4" name="Date Placeholder 3"/>
          <p:cNvSpPr>
            <a:spLocks noGrp="1"/>
          </p:cNvSpPr>
          <p:nvPr>
            <p:ph type="dt" sz="half" idx="10"/>
          </p:nvPr>
        </p:nvSpPr>
        <p:spPr/>
        <p:txBody>
          <a:bodyPr/>
          <a:lstStyle/>
          <a:p>
            <a:fld id="{110D0569-D337-4A9C-9121-7C7F4596D07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306</a:t>
            </a:fld>
            <a:endParaRPr lang="en-US"/>
          </a:p>
        </p:txBody>
      </p:sp>
    </p:spTree>
    <p:extLst>
      <p:ext uri="{BB962C8B-B14F-4D97-AF65-F5344CB8AC3E}">
        <p14:creationId xmlns:p14="http://schemas.microsoft.com/office/powerpoint/2010/main" val="2690149058"/>
      </p:ext>
    </p:extLst>
  </p:cSld>
  <p:clrMapOvr>
    <a:masterClrMapping/>
  </p:clrMapOvr>
  <p:transition>
    <p:wedge/>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Semilunar cusps of the aortic valve</a:t>
            </a:r>
            <a:endParaRPr lang="en-US" sz="2800" dirty="0"/>
          </a:p>
        </p:txBody>
      </p:sp>
      <p:pic>
        <p:nvPicPr>
          <p:cNvPr id="4098" name="Picture 2"/>
          <p:cNvPicPr>
            <a:picLocks noGrp="1" noChangeAspect="1" noChangeArrowheads="1"/>
          </p:cNvPicPr>
          <p:nvPr>
            <p:ph idx="1"/>
          </p:nvPr>
        </p:nvPicPr>
        <p:blipFill>
          <a:blip r:embed="rId2" cstate="print"/>
          <a:stretch>
            <a:fillRect/>
          </a:stretch>
        </p:blipFill>
        <p:spPr bwMode="auto">
          <a:xfrm>
            <a:off x="2562225" y="2148681"/>
            <a:ext cx="4019550" cy="37052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93397853-4728-462F-9589-C6D246FBDD1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307</a:t>
            </a:fld>
            <a:endParaRPr lang="en-US"/>
          </a:p>
        </p:txBody>
      </p:sp>
    </p:spTree>
    <p:extLst>
      <p:ext uri="{BB962C8B-B14F-4D97-AF65-F5344CB8AC3E}">
        <p14:creationId xmlns:p14="http://schemas.microsoft.com/office/powerpoint/2010/main" val="888405571"/>
      </p:ext>
    </p:extLst>
  </p:cSld>
  <p:clrMapOvr>
    <a:masterClrMapping/>
  </p:clrMapOvr>
  <p:transition>
    <p:wedge/>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Coronary arteries</a:t>
            </a:r>
            <a:endParaRPr lang="en-US" dirty="0"/>
          </a:p>
        </p:txBody>
      </p:sp>
      <p:pic>
        <p:nvPicPr>
          <p:cNvPr id="6146" name="Picture 2"/>
          <p:cNvPicPr>
            <a:picLocks noGrp="1" noChangeAspect="1" noChangeArrowheads="1"/>
          </p:cNvPicPr>
          <p:nvPr>
            <p:ph idx="1"/>
          </p:nvPr>
        </p:nvPicPr>
        <p:blipFill>
          <a:blip r:embed="rId2" cstate="print"/>
          <a:stretch>
            <a:fillRect/>
          </a:stretch>
        </p:blipFill>
        <p:spPr bwMode="auto">
          <a:xfrm>
            <a:off x="2531542" y="1825625"/>
            <a:ext cx="4080915"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70FC24A0-697F-45FF-8978-0A00A1F2FB5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308</a:t>
            </a:fld>
            <a:endParaRPr lang="en-US"/>
          </a:p>
        </p:txBody>
      </p:sp>
    </p:spTree>
    <p:extLst>
      <p:ext uri="{BB962C8B-B14F-4D97-AF65-F5344CB8AC3E}">
        <p14:creationId xmlns:p14="http://schemas.microsoft.com/office/powerpoint/2010/main" val="494842233"/>
      </p:ext>
    </p:extLst>
  </p:cSld>
  <p:clrMapOvr>
    <a:masterClrMapping/>
  </p:clrMapOvr>
  <p:transition>
    <p:wedge/>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b="1" u="sng" dirty="0" smtClean="0"/>
              <a:t>Conducting system of the heart</a:t>
            </a:r>
            <a:endParaRPr lang="en-US" b="1" u="sng" dirty="0"/>
          </a:p>
        </p:txBody>
      </p:sp>
      <p:sp>
        <p:nvSpPr>
          <p:cNvPr id="3" name="Content Placeholder 2"/>
          <p:cNvSpPr>
            <a:spLocks noGrp="1"/>
          </p:cNvSpPr>
          <p:nvPr>
            <p:ph idx="1"/>
          </p:nvPr>
        </p:nvSpPr>
        <p:spPr/>
        <p:txBody>
          <a:bodyPr>
            <a:normAutofit/>
          </a:bodyPr>
          <a:lstStyle/>
          <a:p>
            <a:r>
              <a:rPr lang="en-US" dirty="0" smtClean="0"/>
              <a:t>Cardiac muscle is automatically stimulated to contract.</a:t>
            </a:r>
          </a:p>
          <a:p>
            <a:r>
              <a:rPr lang="en-US" dirty="0" smtClean="0"/>
              <a:t>However, the intrinsic system can be stimulated or depressed by nerve impulses initiated in the brain and by circulating chemicals including hormones.</a:t>
            </a:r>
          </a:p>
          <a:p>
            <a:pPr>
              <a:buNone/>
            </a:pPr>
            <a:r>
              <a:rPr lang="en-US" b="1" dirty="0" smtClean="0"/>
              <a:t>a) Sinoatrial node (SA node)</a:t>
            </a:r>
          </a:p>
          <a:p>
            <a:r>
              <a:rPr lang="en-US" dirty="0" smtClean="0"/>
              <a:t>Small mass of specialized cells in the wall of the </a:t>
            </a:r>
            <a:r>
              <a:rPr lang="en-US" b="1" dirty="0" smtClean="0"/>
              <a:t>right atrium </a:t>
            </a:r>
            <a:r>
              <a:rPr lang="en-US" dirty="0" smtClean="0"/>
              <a:t>near the opening of the superior vena cava.</a:t>
            </a:r>
          </a:p>
          <a:p>
            <a:r>
              <a:rPr lang="en-US" dirty="0" smtClean="0"/>
              <a:t>'</a:t>
            </a:r>
            <a:r>
              <a:rPr lang="en-US" b="1" dirty="0" smtClean="0"/>
              <a:t>pace-maker</a:t>
            </a:r>
            <a:r>
              <a:rPr lang="en-US" dirty="0" smtClean="0"/>
              <a:t>' of the heart because it normally initiates impulses more rapidly than other groups of neuromuscular cells.</a:t>
            </a:r>
          </a:p>
          <a:p>
            <a:endParaRPr lang="en-US" dirty="0" smtClean="0"/>
          </a:p>
        </p:txBody>
      </p:sp>
      <p:sp>
        <p:nvSpPr>
          <p:cNvPr id="4" name="Date Placeholder 3"/>
          <p:cNvSpPr>
            <a:spLocks noGrp="1"/>
          </p:cNvSpPr>
          <p:nvPr>
            <p:ph type="dt" sz="half" idx="10"/>
          </p:nvPr>
        </p:nvSpPr>
        <p:spPr/>
        <p:txBody>
          <a:bodyPr/>
          <a:lstStyle/>
          <a:p>
            <a:fld id="{0CBD3796-3330-4054-8DAD-01F9DC6BAA9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309</a:t>
            </a:fld>
            <a:endParaRPr lang="en-US"/>
          </a:p>
        </p:txBody>
      </p:sp>
    </p:spTree>
    <p:extLst>
      <p:ext uri="{BB962C8B-B14F-4D97-AF65-F5344CB8AC3E}">
        <p14:creationId xmlns:p14="http://schemas.microsoft.com/office/powerpoint/2010/main" val="1844578239"/>
      </p:ext>
    </p:extLst>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3">
            <a:schemeClr val="dk1"/>
          </a:fillRef>
          <a:effectRef idx="2">
            <a:schemeClr val="dk1"/>
          </a:effectRef>
          <a:fontRef idx="minor">
            <a:schemeClr val="lt1"/>
          </a:fontRef>
        </p:style>
        <p:txBody>
          <a:bodyPr>
            <a:normAutofit/>
          </a:bodyPr>
          <a:lstStyle/>
          <a:p>
            <a:r>
              <a:rPr lang="en-US" b="1" u="sng" dirty="0" smtClean="0"/>
              <a:t>PH VALUES OF BODY FLUIDS</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Vary.</a:t>
            </a:r>
          </a:p>
          <a:p>
            <a:r>
              <a:rPr lang="en-US" dirty="0" smtClean="0"/>
              <a:t>pH value in an organ is produced by its secretion of acids or alkalis which establishes the optimum level. </a:t>
            </a:r>
          </a:p>
          <a:p>
            <a:r>
              <a:rPr lang="en-US" dirty="0" smtClean="0"/>
              <a:t>The highly acid </a:t>
            </a:r>
            <a:r>
              <a:rPr lang="en-US" smtClean="0"/>
              <a:t>pH (1.5-3.5) of </a:t>
            </a:r>
            <a:r>
              <a:rPr lang="en-US" dirty="0" smtClean="0"/>
              <a:t>the gastric juice is maintained by hydrochloric acid secreted by the parietal cells in the walls of the gastric glands…providing the environment best suited to the functioning of the enzyme pepsin that begins the digestion of dietary protein.  Saliva has a pH of between 5.4 and 7.5 which is the optimum value for the action of salivary amylase, the enzyme present in saliva which initiates the digestion of carbohydrates. </a:t>
            </a:r>
          </a:p>
          <a:p>
            <a:r>
              <a:rPr lang="en-US" dirty="0" smtClean="0"/>
              <a:t>Blood has a pH value between 7.35 and 7.45. The Ph range of blood compatible with life is 7.0 to 7.8. </a:t>
            </a:r>
          </a:p>
          <a:p>
            <a:r>
              <a:rPr lang="en-US" dirty="0" smtClean="0"/>
              <a:t>To maintain the pH within the normal range, there are substances present in blood that act as</a:t>
            </a:r>
            <a:r>
              <a:rPr lang="en-US" b="1" dirty="0" smtClean="0"/>
              <a:t> buffers</a:t>
            </a:r>
            <a:r>
              <a:rPr lang="en-US" dirty="0" smtClean="0"/>
              <a:t>.</a:t>
            </a:r>
            <a:endParaRPr lang="en-US" b="1" dirty="0"/>
          </a:p>
        </p:txBody>
      </p:sp>
      <p:sp>
        <p:nvSpPr>
          <p:cNvPr id="4" name="Date Placeholder 3"/>
          <p:cNvSpPr>
            <a:spLocks noGrp="1"/>
          </p:cNvSpPr>
          <p:nvPr>
            <p:ph type="dt" sz="half" idx="10"/>
          </p:nvPr>
        </p:nvSpPr>
        <p:spPr/>
        <p:txBody>
          <a:bodyPr/>
          <a:lstStyle/>
          <a:p>
            <a:fld id="{1176DEAD-A7E4-4195-8829-B2257680FCC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a:t>
            </a:fld>
            <a:endParaRPr lang="en-US"/>
          </a:p>
        </p:txBody>
      </p:sp>
    </p:spTree>
    <p:extLst>
      <p:ext uri="{BB962C8B-B14F-4D97-AF65-F5344CB8AC3E}">
        <p14:creationId xmlns:p14="http://schemas.microsoft.com/office/powerpoint/2010/main" val="3207715935"/>
      </p:ext>
    </p:extLst>
  </p:cSld>
  <p:clrMapOvr>
    <a:masterClrMapping/>
  </p:clrMapOvr>
  <p:transition>
    <p:blinds/>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 </a:t>
            </a:r>
            <a:r>
              <a:rPr lang="en-US" b="1" dirty="0" err="1" smtClean="0"/>
              <a:t>Atrioventricular</a:t>
            </a:r>
            <a:r>
              <a:rPr lang="en-US" b="1" dirty="0" smtClean="0"/>
              <a:t> node (AV node)</a:t>
            </a:r>
          </a:p>
          <a:p>
            <a:r>
              <a:rPr lang="en-US" dirty="0" smtClean="0"/>
              <a:t>Small mass of neuromuscular tissue situated in the wall of the </a:t>
            </a:r>
            <a:r>
              <a:rPr lang="en-US" b="1" dirty="0" smtClean="0"/>
              <a:t>atrial septum </a:t>
            </a:r>
            <a:r>
              <a:rPr lang="en-US" dirty="0" smtClean="0"/>
              <a:t>near the </a:t>
            </a:r>
            <a:r>
              <a:rPr lang="en-US" dirty="0" err="1" smtClean="0"/>
              <a:t>atrioventricular</a:t>
            </a:r>
            <a:r>
              <a:rPr lang="en-US" dirty="0" smtClean="0"/>
              <a:t> valves.</a:t>
            </a:r>
          </a:p>
          <a:p>
            <a:r>
              <a:rPr lang="en-US" dirty="0" smtClean="0"/>
              <a:t>Normally stimulated by impulses that sweep over the atrial myocardium. </a:t>
            </a:r>
          </a:p>
          <a:p>
            <a:r>
              <a:rPr lang="en-US" dirty="0" smtClean="0"/>
              <a:t>However, it’s capable of initiating impulses that cause contraction but at a slower rate than the SA node.</a:t>
            </a:r>
            <a:endParaRPr lang="en-US" dirty="0"/>
          </a:p>
        </p:txBody>
      </p:sp>
      <p:sp>
        <p:nvSpPr>
          <p:cNvPr id="4" name="Date Placeholder 3"/>
          <p:cNvSpPr>
            <a:spLocks noGrp="1"/>
          </p:cNvSpPr>
          <p:nvPr>
            <p:ph type="dt" sz="half" idx="10"/>
          </p:nvPr>
        </p:nvSpPr>
        <p:spPr/>
        <p:txBody>
          <a:bodyPr/>
          <a:lstStyle/>
          <a:p>
            <a:fld id="{F86AC643-B1AC-4E49-AA33-AE0EB24A4F1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310</a:t>
            </a:fld>
            <a:endParaRPr lang="en-US"/>
          </a:p>
        </p:txBody>
      </p:sp>
    </p:spTree>
    <p:extLst>
      <p:ext uri="{BB962C8B-B14F-4D97-AF65-F5344CB8AC3E}">
        <p14:creationId xmlns:p14="http://schemas.microsoft.com/office/powerpoint/2010/main" val="281576369"/>
      </p:ext>
    </p:extLst>
  </p:cSld>
  <p:clrMapOvr>
    <a:masterClrMapping/>
  </p:clrMapOvr>
  <p:transition>
    <p:wedge/>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a:t>
            </a:r>
            <a:r>
              <a:rPr lang="en-US" b="1" dirty="0" err="1" smtClean="0"/>
              <a:t>Atrioventricular</a:t>
            </a:r>
            <a:r>
              <a:rPr lang="en-US" b="1" dirty="0" smtClean="0"/>
              <a:t> bundle (AV bundle or bundle of His)</a:t>
            </a:r>
          </a:p>
          <a:p>
            <a:r>
              <a:rPr lang="en-US" dirty="0" smtClean="0"/>
              <a:t>Mass of </a:t>
            </a:r>
            <a:r>
              <a:rPr lang="en-US" dirty="0" err="1" smtClean="0"/>
              <a:t>specialised</a:t>
            </a:r>
            <a:r>
              <a:rPr lang="en-US" dirty="0" smtClean="0"/>
              <a:t> fibres that originate from the AV node. </a:t>
            </a:r>
          </a:p>
          <a:p>
            <a:r>
              <a:rPr lang="en-US" dirty="0" smtClean="0"/>
              <a:t>Crosses the fibrous ring that separates atria and ventricles then, at the upper end of the ventricular septum, divides into right and left bundle branches. </a:t>
            </a:r>
          </a:p>
          <a:p>
            <a:r>
              <a:rPr lang="en-US" dirty="0" smtClean="0"/>
              <a:t>Within the ventricular myocardium the branches break up into fine fibres, called the </a:t>
            </a:r>
            <a:r>
              <a:rPr lang="en-US" b="1" dirty="0" smtClean="0"/>
              <a:t>Purkinje fibres</a:t>
            </a:r>
            <a:r>
              <a:rPr lang="en-US" dirty="0" smtClean="0"/>
              <a:t>. </a:t>
            </a:r>
          </a:p>
          <a:p>
            <a:r>
              <a:rPr lang="en-US" dirty="0" smtClean="0"/>
              <a:t>The AV bundle, bundle branches and Purkinje fibres convey electrical impulses from the AV node to the apex of the myocardium where the wave of ventricular contraction begins, then sweeps upwards and outwards, pumping blood into the pulmonary artery and the aorta.</a:t>
            </a:r>
            <a:endParaRPr lang="en-US" dirty="0"/>
          </a:p>
        </p:txBody>
      </p:sp>
      <p:sp>
        <p:nvSpPr>
          <p:cNvPr id="4" name="Date Placeholder 3"/>
          <p:cNvSpPr>
            <a:spLocks noGrp="1"/>
          </p:cNvSpPr>
          <p:nvPr>
            <p:ph type="dt" sz="half" idx="10"/>
          </p:nvPr>
        </p:nvSpPr>
        <p:spPr/>
        <p:txBody>
          <a:bodyPr/>
          <a:lstStyle/>
          <a:p>
            <a:fld id="{156728E9-82F4-4260-842E-A40361D4E1E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311</a:t>
            </a:fld>
            <a:endParaRPr lang="en-US"/>
          </a:p>
        </p:txBody>
      </p:sp>
    </p:spTree>
    <p:extLst>
      <p:ext uri="{BB962C8B-B14F-4D97-AF65-F5344CB8AC3E}">
        <p14:creationId xmlns:p14="http://schemas.microsoft.com/office/powerpoint/2010/main" val="3722434810"/>
      </p:ext>
    </p:extLst>
  </p:cSld>
  <p:clrMapOvr>
    <a:masterClrMapping/>
  </p:clrMapOvr>
  <p:transition>
    <p:wedge/>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cstate="print"/>
          <a:stretch>
            <a:fillRect/>
          </a:stretch>
        </p:blipFill>
        <p:spPr bwMode="auto">
          <a:xfrm>
            <a:off x="2195512" y="2615406"/>
            <a:ext cx="4752975" cy="27717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F0AD42D-BFC1-4A34-8203-56313DD21AF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312</a:t>
            </a:fld>
            <a:endParaRPr lang="en-US"/>
          </a:p>
        </p:txBody>
      </p:sp>
    </p:spTree>
    <p:extLst>
      <p:ext uri="{BB962C8B-B14F-4D97-AF65-F5344CB8AC3E}">
        <p14:creationId xmlns:p14="http://schemas.microsoft.com/office/powerpoint/2010/main" val="2805433857"/>
      </p:ext>
    </p:extLst>
  </p:cSld>
  <p:clrMapOvr>
    <a:masterClrMapping/>
  </p:clrMapOvr>
  <p:transition>
    <p:wedge/>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Nerve supply to the heart</a:t>
            </a:r>
            <a:endParaRPr lang="en-US" dirty="0" smtClean="0"/>
          </a:p>
          <a:p>
            <a:r>
              <a:rPr lang="en-US" dirty="0" smtClean="0"/>
              <a:t>Autonomic nerves originating in the CVS centre in the medulla oblongata which reach it through the ANS. </a:t>
            </a:r>
          </a:p>
          <a:p>
            <a:pPr lvl="1"/>
            <a:r>
              <a:rPr lang="en-US" dirty="0" smtClean="0"/>
              <a:t>Consist of parasympathetic and sympathetic nerves; have antagonistic  actions.</a:t>
            </a:r>
          </a:p>
          <a:p>
            <a:pPr lvl="1"/>
            <a:r>
              <a:rPr lang="en-US" dirty="0" smtClean="0"/>
              <a:t>The </a:t>
            </a:r>
            <a:r>
              <a:rPr lang="en-US" b="1" dirty="0" smtClean="0"/>
              <a:t>vagus nerves </a:t>
            </a:r>
            <a:r>
              <a:rPr lang="en-US" dirty="0" smtClean="0"/>
              <a:t>(parasympathetic) supply mainly the SA and AV nodes and atrial muscle. Parasympathetic stimulation reduces the rate at which impulses are produced, decreasing the rate and force of the heart beat.</a:t>
            </a:r>
          </a:p>
          <a:p>
            <a:pPr lvl="1"/>
            <a:r>
              <a:rPr lang="en-US" dirty="0" smtClean="0"/>
              <a:t>The </a:t>
            </a:r>
            <a:r>
              <a:rPr lang="en-US" b="1" dirty="0" smtClean="0"/>
              <a:t>sympathetic nerves </a:t>
            </a:r>
            <a:r>
              <a:rPr lang="en-US" dirty="0" smtClean="0"/>
              <a:t>supply the SA and AV nodes and the myocardium of atria and ventricles. Sympathetic stimulation increases the rate and force of the heart beat.</a:t>
            </a:r>
            <a:endParaRPr lang="en-US" dirty="0"/>
          </a:p>
        </p:txBody>
      </p:sp>
      <p:sp>
        <p:nvSpPr>
          <p:cNvPr id="4" name="Date Placeholder 3"/>
          <p:cNvSpPr>
            <a:spLocks noGrp="1"/>
          </p:cNvSpPr>
          <p:nvPr>
            <p:ph type="dt" sz="half" idx="10"/>
          </p:nvPr>
        </p:nvSpPr>
        <p:spPr/>
        <p:txBody>
          <a:bodyPr/>
          <a:lstStyle/>
          <a:p>
            <a:fld id="{2051C0F3-53E8-4CC8-BBC2-F8340F0EE0B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313</a:t>
            </a:fld>
            <a:endParaRPr lang="en-US"/>
          </a:p>
        </p:txBody>
      </p:sp>
    </p:spTree>
    <p:extLst>
      <p:ext uri="{BB962C8B-B14F-4D97-AF65-F5344CB8AC3E}">
        <p14:creationId xmlns:p14="http://schemas.microsoft.com/office/powerpoint/2010/main" val="1700059533"/>
      </p:ext>
    </p:extLst>
  </p:cSld>
  <p:clrMapOvr>
    <a:masterClrMapping/>
  </p:clrMapOvr>
  <p:transition>
    <p:wedge/>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en-US" b="1" u="sng" dirty="0" smtClean="0"/>
              <a:t>Factors affecting heart rate</a:t>
            </a:r>
            <a:endParaRPr lang="en-US" b="1" u="sng"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ANS; the rate at which the heart beats is a balance of sympathetic and parasympathetic activity; most important factor in determining heart rate.</a:t>
            </a:r>
          </a:p>
          <a:p>
            <a:pPr marL="514350" indent="-514350">
              <a:buFont typeface="+mj-lt"/>
              <a:buAutoNum type="arabicPeriod"/>
            </a:pPr>
            <a:r>
              <a:rPr lang="en-US" dirty="0" smtClean="0"/>
              <a:t>Circulating chemicals. Hormones (catecholamines), secreted by the adrenal medulla, increase the heart rate. Thyroxine increases heart rate by its metabolic effect. Some drugs, dissolved gases and electrolytes in the blood may either increase or decrease the heart rate.</a:t>
            </a:r>
          </a:p>
          <a:p>
            <a:pPr marL="514350" indent="-514350">
              <a:buFont typeface="+mj-lt"/>
              <a:buAutoNum type="arabicPeriod"/>
            </a:pPr>
            <a:r>
              <a:rPr lang="en-US" dirty="0" smtClean="0"/>
              <a:t>Position. When upright, the heart rate is usually faster than when lying down.</a:t>
            </a:r>
          </a:p>
          <a:p>
            <a:pPr marL="514350" indent="-514350">
              <a:buFont typeface="+mj-lt"/>
              <a:buAutoNum type="arabicPeriod"/>
            </a:pPr>
            <a:r>
              <a:rPr lang="en-US" dirty="0" smtClean="0"/>
              <a:t>Exercise. Active muscles need more blood than resting muscles and this is achieved by an increased heart rate and selective vasodilatation.</a:t>
            </a:r>
          </a:p>
        </p:txBody>
      </p:sp>
      <p:sp>
        <p:nvSpPr>
          <p:cNvPr id="4" name="Date Placeholder 3"/>
          <p:cNvSpPr>
            <a:spLocks noGrp="1"/>
          </p:cNvSpPr>
          <p:nvPr>
            <p:ph type="dt" sz="half" idx="10"/>
          </p:nvPr>
        </p:nvSpPr>
        <p:spPr/>
        <p:txBody>
          <a:bodyPr/>
          <a:lstStyle/>
          <a:p>
            <a:fld id="{03470B0A-69B4-40A6-B9B7-B4B19366066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314</a:t>
            </a:fld>
            <a:endParaRPr lang="en-US"/>
          </a:p>
        </p:txBody>
      </p:sp>
    </p:spTree>
    <p:extLst>
      <p:ext uri="{BB962C8B-B14F-4D97-AF65-F5344CB8AC3E}">
        <p14:creationId xmlns:p14="http://schemas.microsoft.com/office/powerpoint/2010/main" val="228238201"/>
      </p:ext>
    </p:extLst>
  </p:cSld>
  <p:clrMapOvr>
    <a:masterClrMapping/>
  </p:clrMapOvr>
  <p:transition>
    <p:wedge/>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514350" indent="-514350">
              <a:buFont typeface="+mj-lt"/>
              <a:buAutoNum type="arabicPeriod" startAt="5"/>
            </a:pPr>
            <a:r>
              <a:rPr lang="en-US" dirty="0" smtClean="0"/>
              <a:t>Emotional states. During excitement, fear or anxiety the heart rate is increased. </a:t>
            </a:r>
          </a:p>
          <a:p>
            <a:pPr marL="514350" indent="-514350">
              <a:buFont typeface="+mj-lt"/>
              <a:buAutoNum type="arabicPeriod" startAt="5"/>
            </a:pPr>
            <a:r>
              <a:rPr lang="en-US" dirty="0" smtClean="0"/>
              <a:t>Gender. The heart rate is faster in women than men.</a:t>
            </a:r>
          </a:p>
          <a:p>
            <a:pPr marL="514350" indent="-514350">
              <a:buFont typeface="+mj-lt"/>
              <a:buAutoNum type="arabicPeriod" startAt="5"/>
            </a:pPr>
            <a:r>
              <a:rPr lang="en-US" dirty="0" smtClean="0"/>
              <a:t>Age. In babies heart rate is more rapid than in older children and adults.</a:t>
            </a:r>
          </a:p>
          <a:p>
            <a:pPr marL="514350" indent="-514350">
              <a:buFont typeface="+mj-lt"/>
              <a:buAutoNum type="arabicPeriod" startAt="5"/>
            </a:pPr>
            <a:r>
              <a:rPr lang="en-US" dirty="0" smtClean="0"/>
              <a:t>Temperature. The heart rate rises and falls with body temperature.</a:t>
            </a:r>
          </a:p>
          <a:p>
            <a:pPr marL="514350" indent="-514350">
              <a:buFont typeface="+mj-lt"/>
              <a:buAutoNum type="arabicPeriod" startAt="5"/>
            </a:pPr>
            <a:r>
              <a:rPr lang="en-US" dirty="0" smtClean="0"/>
              <a:t>Baroreceptor reflex.</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315</a:t>
            </a:fld>
            <a:endParaRPr lang="en-US"/>
          </a:p>
        </p:txBody>
      </p:sp>
    </p:spTree>
    <p:extLst>
      <p:ext uri="{BB962C8B-B14F-4D97-AF65-F5344CB8AC3E}">
        <p14:creationId xmlns:p14="http://schemas.microsoft.com/office/powerpoint/2010/main" val="2910146526"/>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u="sng" dirty="0" smtClean="0"/>
              <a:t>Cardiac cycle</a:t>
            </a:r>
            <a:endParaRPr lang="en-US" b="1" u="sng" dirty="0"/>
          </a:p>
        </p:txBody>
      </p:sp>
      <p:sp>
        <p:nvSpPr>
          <p:cNvPr id="3" name="Content Placeholder 2"/>
          <p:cNvSpPr>
            <a:spLocks noGrp="1"/>
          </p:cNvSpPr>
          <p:nvPr>
            <p:ph idx="1"/>
          </p:nvPr>
        </p:nvSpPr>
        <p:spPr/>
        <p:txBody>
          <a:bodyPr>
            <a:normAutofit/>
          </a:bodyPr>
          <a:lstStyle/>
          <a:p>
            <a:r>
              <a:rPr lang="en-US" b="1" dirty="0" smtClean="0"/>
              <a:t>Def</a:t>
            </a:r>
            <a:r>
              <a:rPr lang="en-US" dirty="0" smtClean="0"/>
              <a:t>: series of events by which the heart acts as a pump</a:t>
            </a:r>
            <a:r>
              <a:rPr lang="en-US" b="1" dirty="0" smtClean="0"/>
              <a:t>.</a:t>
            </a:r>
          </a:p>
          <a:p>
            <a:r>
              <a:rPr lang="en-US" dirty="0" smtClean="0"/>
              <a:t>During each heartbeat, or cardiac cycle, the heart contracts and then relaxes. </a:t>
            </a:r>
          </a:p>
          <a:p>
            <a:r>
              <a:rPr lang="en-US" dirty="0" smtClean="0"/>
              <a:t>Period of contraction- </a:t>
            </a:r>
            <a:r>
              <a:rPr lang="en-US" b="1" dirty="0" smtClean="0"/>
              <a:t>systole; </a:t>
            </a:r>
            <a:r>
              <a:rPr lang="en-US" dirty="0" smtClean="0"/>
              <a:t>relaxation- </a:t>
            </a:r>
            <a:r>
              <a:rPr lang="en-US" b="1" dirty="0" smtClean="0"/>
              <a:t>diastole</a:t>
            </a:r>
            <a:r>
              <a:rPr lang="en-US" dirty="0" smtClean="0"/>
              <a:t>.</a:t>
            </a:r>
          </a:p>
          <a:p>
            <a:pPr>
              <a:buNone/>
            </a:pPr>
            <a:r>
              <a:rPr lang="en-US" b="1" u="sng" dirty="0" smtClean="0"/>
              <a:t>Stages of the cardiac cycle</a:t>
            </a:r>
          </a:p>
          <a:p>
            <a:r>
              <a:rPr lang="en-US" dirty="0" smtClean="0"/>
              <a:t>Normal no. of cardiac cycles per minute ranges from 60 to 80. Each cycle (0.8 secs) consists of:</a:t>
            </a:r>
          </a:p>
          <a:p>
            <a:pPr lvl="1"/>
            <a:r>
              <a:rPr lang="en-US" dirty="0" smtClean="0"/>
              <a:t>atrial systole — atrial contraction</a:t>
            </a:r>
          </a:p>
          <a:p>
            <a:pPr lvl="1"/>
            <a:r>
              <a:rPr lang="en-US" dirty="0" smtClean="0"/>
              <a:t>ventricular systole — ventricular contraction</a:t>
            </a:r>
          </a:p>
          <a:p>
            <a:pPr lvl="1"/>
            <a:r>
              <a:rPr lang="en-US" dirty="0" smtClean="0"/>
              <a:t>complete cardiac diastole — atrial &amp; ventricular relaxation.</a:t>
            </a:r>
          </a:p>
        </p:txBody>
      </p:sp>
      <p:sp>
        <p:nvSpPr>
          <p:cNvPr id="4" name="Date Placeholder 3"/>
          <p:cNvSpPr>
            <a:spLocks noGrp="1"/>
          </p:cNvSpPr>
          <p:nvPr>
            <p:ph type="dt" sz="half" idx="10"/>
          </p:nvPr>
        </p:nvSpPr>
        <p:spPr/>
        <p:txBody>
          <a:bodyPr/>
          <a:lstStyle/>
          <a:p>
            <a:fld id="{91AB5BDF-7E03-47B9-A33A-FFE82DCBE93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316</a:t>
            </a:fld>
            <a:endParaRPr lang="en-US"/>
          </a:p>
        </p:txBody>
      </p:sp>
    </p:spTree>
    <p:extLst>
      <p:ext uri="{BB962C8B-B14F-4D97-AF65-F5344CB8AC3E}">
        <p14:creationId xmlns:p14="http://schemas.microsoft.com/office/powerpoint/2010/main" val="3968434525"/>
      </p:ext>
    </p:extLst>
  </p:cSld>
  <p:clrMapOvr>
    <a:masterClrMapping/>
  </p:clrMapOvr>
  <p:transition>
    <p:wedge/>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Stages of a cardiac cycle</a:t>
            </a:r>
            <a:endParaRPr lang="en-US" sz="2800" dirty="0"/>
          </a:p>
        </p:txBody>
      </p:sp>
      <p:pic>
        <p:nvPicPr>
          <p:cNvPr id="1026" name="Picture 2"/>
          <p:cNvPicPr>
            <a:picLocks noGrp="1" noChangeAspect="1" noChangeArrowheads="1"/>
          </p:cNvPicPr>
          <p:nvPr>
            <p:ph idx="1"/>
          </p:nvPr>
        </p:nvPicPr>
        <p:blipFill>
          <a:blip r:embed="rId2" cstate="print"/>
          <a:stretch>
            <a:fillRect/>
          </a:stretch>
        </p:blipFill>
        <p:spPr bwMode="auto">
          <a:xfrm>
            <a:off x="2152650" y="1848644"/>
            <a:ext cx="4838700" cy="43053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36F8F69C-5AE1-4105-AD75-60F3A778A21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317</a:t>
            </a:fld>
            <a:endParaRPr lang="en-US"/>
          </a:p>
        </p:txBody>
      </p:sp>
    </p:spTree>
    <p:extLst>
      <p:ext uri="{BB962C8B-B14F-4D97-AF65-F5344CB8AC3E}">
        <p14:creationId xmlns:p14="http://schemas.microsoft.com/office/powerpoint/2010/main" val="1195621588"/>
      </p:ext>
    </p:extLst>
  </p:cSld>
  <p:clrMapOvr>
    <a:masterClrMapping/>
  </p:clrMapOvr>
  <p:transition>
    <p:wedge/>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Superior &amp; inferior vena </a:t>
            </a:r>
            <a:r>
              <a:rPr lang="en-US" dirty="0" err="1" smtClean="0"/>
              <a:t>cavae</a:t>
            </a:r>
            <a:r>
              <a:rPr lang="en-US" dirty="0" smtClean="0"/>
              <a:t> transport deoxygenated blood into RA at the same time as the 4 pulmonary veins convey oxygenated blood into LA.</a:t>
            </a:r>
          </a:p>
          <a:p>
            <a:r>
              <a:rPr lang="en-US" dirty="0" err="1" smtClean="0"/>
              <a:t>Atrioventricular</a:t>
            </a:r>
            <a:r>
              <a:rPr lang="en-US" dirty="0" smtClean="0"/>
              <a:t> valves are open and blood flows through to the ventricles.</a:t>
            </a:r>
          </a:p>
          <a:p>
            <a:r>
              <a:rPr lang="en-US" dirty="0" smtClean="0"/>
              <a:t>SA node triggers a wave of contraction that spreads over the myocardium of both atria, emptying the atria &amp; completing ventricular filling </a:t>
            </a:r>
            <a:r>
              <a:rPr lang="en-US" b="1" dirty="0" smtClean="0"/>
              <a:t>(atrial systole 0.1 s).</a:t>
            </a:r>
          </a:p>
          <a:p>
            <a:r>
              <a:rPr lang="en-US" dirty="0" smtClean="0"/>
              <a:t>When the wave of contraction reaches the AV node it is stimulated to emit an impulse which quickly spreads to the ventricular muscle via the AV bundle, the bundle branches and Purkinje fibres.</a:t>
            </a:r>
            <a:endParaRPr lang="en-US" dirty="0"/>
          </a:p>
        </p:txBody>
      </p:sp>
      <p:sp>
        <p:nvSpPr>
          <p:cNvPr id="4" name="Date Placeholder 3"/>
          <p:cNvSpPr>
            <a:spLocks noGrp="1"/>
          </p:cNvSpPr>
          <p:nvPr>
            <p:ph type="dt" sz="half" idx="10"/>
          </p:nvPr>
        </p:nvSpPr>
        <p:spPr/>
        <p:txBody>
          <a:bodyPr/>
          <a:lstStyle/>
          <a:p>
            <a:fld id="{3DD19862-D46B-40F8-BB22-BE00EDD1BBD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318</a:t>
            </a:fld>
            <a:endParaRPr lang="en-US"/>
          </a:p>
        </p:txBody>
      </p:sp>
    </p:spTree>
    <p:extLst>
      <p:ext uri="{BB962C8B-B14F-4D97-AF65-F5344CB8AC3E}">
        <p14:creationId xmlns:p14="http://schemas.microsoft.com/office/powerpoint/2010/main" val="1186008579"/>
      </p:ext>
    </p:extLst>
  </p:cSld>
  <p:clrMapOvr>
    <a:masterClrMapping/>
  </p:clrMapOvr>
  <p:transition>
    <p:wedge/>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This results in a wave of contraction which sweeps upwards from heart’s apex &amp; across walls of both ventricles pumping blood into pulmonary artery &amp; aorta (</a:t>
            </a:r>
            <a:r>
              <a:rPr lang="en-US" b="1" dirty="0" smtClean="0"/>
              <a:t>ventricular  systole, 0.3 s</a:t>
            </a:r>
            <a:r>
              <a:rPr lang="en-US" dirty="0" smtClean="0"/>
              <a:t>). </a:t>
            </a:r>
          </a:p>
          <a:p>
            <a:r>
              <a:rPr lang="en-US" dirty="0" smtClean="0"/>
              <a:t>High pressure generated during ventricular contraction is greater than that in the aorta and forces AV valves to close, preventing backflow of blood into the atria.</a:t>
            </a:r>
          </a:p>
          <a:p>
            <a:r>
              <a:rPr lang="en-US" dirty="0" smtClean="0"/>
              <a:t>After ventricular contraction there is complete cardiac diastole</a:t>
            </a:r>
            <a:r>
              <a:rPr lang="en-US" b="1" dirty="0" smtClean="0"/>
              <a:t>, a period of 0.4 seconds</a:t>
            </a:r>
            <a:r>
              <a:rPr lang="en-US" dirty="0" smtClean="0"/>
              <a:t>, when atria and ventricles are relaxed. During this time the myocardium recovers until it is able to contract again, and the atria refill in preparation for the next cycle.</a:t>
            </a:r>
          </a:p>
          <a:p>
            <a:r>
              <a:rPr lang="en-US" dirty="0" smtClean="0"/>
              <a:t>Heart valves &amp; of the great vessels open &amp; close according to the pressure within the chambers of the heart. AV valves are open while the ventricular muscle is relaxed during atrial filling &amp; systole. </a:t>
            </a:r>
            <a:endParaRPr lang="en-US" dirty="0"/>
          </a:p>
        </p:txBody>
      </p:sp>
      <p:sp>
        <p:nvSpPr>
          <p:cNvPr id="4" name="Date Placeholder 3"/>
          <p:cNvSpPr>
            <a:spLocks noGrp="1"/>
          </p:cNvSpPr>
          <p:nvPr>
            <p:ph type="dt" sz="half" idx="10"/>
          </p:nvPr>
        </p:nvSpPr>
        <p:spPr/>
        <p:txBody>
          <a:bodyPr/>
          <a:lstStyle/>
          <a:p>
            <a:fld id="{B9C48CBB-FE87-43E0-8F6E-0177E9EB1EB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319</a:t>
            </a:fld>
            <a:endParaRPr lang="en-US"/>
          </a:p>
        </p:txBody>
      </p:sp>
    </p:spTree>
    <p:extLst>
      <p:ext uri="{BB962C8B-B14F-4D97-AF65-F5344CB8AC3E}">
        <p14:creationId xmlns:p14="http://schemas.microsoft.com/office/powerpoint/2010/main" val="3603571198"/>
      </p:ext>
    </p:extLst>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Buffers</a:t>
            </a:r>
            <a:r>
              <a:rPr lang="en-US" b="1" dirty="0" smtClean="0"/>
              <a:t> </a:t>
            </a:r>
            <a:endParaRPr lang="en-US" b="1" dirty="0"/>
          </a:p>
        </p:txBody>
      </p:sp>
      <p:sp>
        <p:nvSpPr>
          <p:cNvPr id="3" name="Content Placeholder 2"/>
          <p:cNvSpPr>
            <a:spLocks noGrp="1"/>
          </p:cNvSpPr>
          <p:nvPr>
            <p:ph idx="1"/>
          </p:nvPr>
        </p:nvSpPr>
        <p:spPr/>
        <p:txBody>
          <a:bodyPr>
            <a:normAutofit/>
          </a:bodyPr>
          <a:lstStyle/>
          <a:p>
            <a:r>
              <a:rPr lang="en-US" b="1" dirty="0" smtClean="0"/>
              <a:t>Bases</a:t>
            </a:r>
            <a:r>
              <a:rPr lang="en-US" dirty="0" smtClean="0"/>
              <a:t>: substances that accept (or bind) hydrogen ions and when dissolved in water they produce an alkaline solution.</a:t>
            </a:r>
          </a:p>
          <a:p>
            <a:r>
              <a:rPr lang="en-US" b="1" dirty="0" smtClean="0"/>
              <a:t>Buffers: </a:t>
            </a:r>
            <a:r>
              <a:rPr lang="en-US" dirty="0" smtClean="0"/>
              <a:t>substances such as phosphates, bicarbonates and some proteins that maintain the [H+] w(</a:t>
            </a:r>
            <a:r>
              <a:rPr lang="en-US" dirty="0" err="1" smtClean="0"/>
              <a:t>ithin</a:t>
            </a:r>
            <a:r>
              <a:rPr lang="en-US" dirty="0" smtClean="0"/>
              <a:t> normal, but narrow, limits. Some buffers 'bind' hydrogen ions and others 'bind' hydroxyl ions, reducing their circulating levels and preventing damaging changes.</a:t>
            </a:r>
          </a:p>
        </p:txBody>
      </p:sp>
      <p:sp>
        <p:nvSpPr>
          <p:cNvPr id="4" name="Date Placeholder 3"/>
          <p:cNvSpPr>
            <a:spLocks noGrp="1"/>
          </p:cNvSpPr>
          <p:nvPr>
            <p:ph type="dt" sz="half" idx="10"/>
          </p:nvPr>
        </p:nvSpPr>
        <p:spPr/>
        <p:txBody>
          <a:bodyPr/>
          <a:lstStyle/>
          <a:p>
            <a:fld id="{ED1E1E01-967B-4CC1-8DC3-7682512A058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a:t>
            </a:fld>
            <a:endParaRPr lang="en-US"/>
          </a:p>
        </p:txBody>
      </p:sp>
    </p:spTree>
    <p:extLst>
      <p:ext uri="{BB962C8B-B14F-4D97-AF65-F5344CB8AC3E}">
        <p14:creationId xmlns:p14="http://schemas.microsoft.com/office/powerpoint/2010/main" val="135388044"/>
      </p:ext>
    </p:extLst>
  </p:cSld>
  <p:clrMapOvr>
    <a:masterClrMapping/>
  </p:clrMapOvr>
  <p:transition>
    <p:blinds/>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When ventricles contract there is a gradual increase in the pressure in these chambers, and when it rises above atrial pressure, AV valves close.</a:t>
            </a:r>
          </a:p>
          <a:p>
            <a:r>
              <a:rPr lang="en-US" dirty="0" smtClean="0"/>
              <a:t>When ventricular pressure rises above that in the pulmonary artery and in the aorta, pulmonary &amp; aortic valves open &amp; blood flows into these vessels. </a:t>
            </a:r>
          </a:p>
          <a:p>
            <a:r>
              <a:rPr lang="en-US" dirty="0" smtClean="0"/>
              <a:t>When ventricles relax &amp; pressure within them falls, the reverse process occurs. First, pulmonary &amp; aortic valves close, then AV valves open &amp; the cycle begins again. </a:t>
            </a:r>
          </a:p>
          <a:p>
            <a:pPr lvl="1"/>
            <a:r>
              <a:rPr lang="en-US" dirty="0" smtClean="0"/>
              <a:t>This sequence of opening &amp; closing valves ensures that blood flows in only one direction. </a:t>
            </a:r>
          </a:p>
          <a:p>
            <a:pPr>
              <a:buNone/>
            </a:pPr>
            <a:endParaRPr lang="en-US" dirty="0"/>
          </a:p>
        </p:txBody>
      </p:sp>
      <p:sp>
        <p:nvSpPr>
          <p:cNvPr id="4" name="Date Placeholder 3"/>
          <p:cNvSpPr>
            <a:spLocks noGrp="1"/>
          </p:cNvSpPr>
          <p:nvPr>
            <p:ph type="dt" sz="half" idx="10"/>
          </p:nvPr>
        </p:nvSpPr>
        <p:spPr/>
        <p:txBody>
          <a:bodyPr/>
          <a:lstStyle/>
          <a:p>
            <a:fld id="{8AAD54B5-EAE5-4627-BF93-217323F4D1C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320</a:t>
            </a:fld>
            <a:endParaRPr lang="en-US"/>
          </a:p>
        </p:txBody>
      </p:sp>
    </p:spTree>
    <p:extLst>
      <p:ext uri="{BB962C8B-B14F-4D97-AF65-F5344CB8AC3E}">
        <p14:creationId xmlns:p14="http://schemas.microsoft.com/office/powerpoint/2010/main" val="2072857657"/>
      </p:ext>
    </p:extLst>
  </p:cSld>
  <p:clrMapOvr>
    <a:masterClrMapping/>
  </p:clrMapOvr>
  <p:transition>
    <p:wedge/>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Elasticity of the walls of the aorta</a:t>
            </a:r>
            <a:endParaRPr lang="en-US" dirty="0"/>
          </a:p>
        </p:txBody>
      </p:sp>
      <p:pic>
        <p:nvPicPr>
          <p:cNvPr id="8194" name="Picture 2"/>
          <p:cNvPicPr>
            <a:picLocks noGrp="1" noChangeAspect="1" noChangeArrowheads="1"/>
          </p:cNvPicPr>
          <p:nvPr>
            <p:ph idx="1"/>
          </p:nvPr>
        </p:nvPicPr>
        <p:blipFill>
          <a:blip r:embed="rId2" cstate="print"/>
          <a:stretch>
            <a:fillRect/>
          </a:stretch>
        </p:blipFill>
        <p:spPr bwMode="auto">
          <a:xfrm>
            <a:off x="2409825" y="1972469"/>
            <a:ext cx="4324350" cy="40576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1C05308-FBDC-40E9-ADD7-81D7B2277D6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321</a:t>
            </a:fld>
            <a:endParaRPr lang="en-US"/>
          </a:p>
        </p:txBody>
      </p:sp>
    </p:spTree>
    <p:extLst>
      <p:ext uri="{BB962C8B-B14F-4D97-AF65-F5344CB8AC3E}">
        <p14:creationId xmlns:p14="http://schemas.microsoft.com/office/powerpoint/2010/main" val="3985510900"/>
      </p:ext>
    </p:extLst>
  </p:cSld>
  <p:clrMapOvr>
    <a:masterClrMapping/>
  </p:clrMapOvr>
  <p:transition>
    <p:wedge/>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normAutofit/>
          </a:bodyPr>
          <a:lstStyle/>
          <a:p>
            <a:r>
              <a:rPr lang="en-US" b="1" dirty="0" smtClean="0"/>
              <a:t>Heart sounds</a:t>
            </a:r>
            <a:endParaRPr lang="en-US" b="1" dirty="0"/>
          </a:p>
        </p:txBody>
      </p:sp>
      <p:sp>
        <p:nvSpPr>
          <p:cNvPr id="3" name="Content Placeholder 2"/>
          <p:cNvSpPr>
            <a:spLocks noGrp="1"/>
          </p:cNvSpPr>
          <p:nvPr>
            <p:ph idx="1"/>
          </p:nvPr>
        </p:nvSpPr>
        <p:spPr/>
        <p:txBody>
          <a:bodyPr>
            <a:normAutofit/>
          </a:bodyPr>
          <a:lstStyle/>
          <a:p>
            <a:r>
              <a:rPr lang="en-US" dirty="0" smtClean="0"/>
              <a:t>Heartbeat is heard a little below the left nipple and slightly nearer the midline the heartbeat can also be heard.</a:t>
            </a:r>
          </a:p>
          <a:p>
            <a:r>
              <a:rPr lang="en-US" dirty="0" smtClean="0"/>
              <a:t>2 sounds, separated by a short pause, can be clearly distinguished. Described as </a:t>
            </a:r>
            <a:r>
              <a:rPr lang="en-US" b="1" dirty="0" smtClean="0"/>
              <a:t>'</a:t>
            </a:r>
            <a:r>
              <a:rPr lang="en-US" b="1" dirty="0" err="1" smtClean="0"/>
              <a:t>lub</a:t>
            </a:r>
            <a:r>
              <a:rPr lang="en-US" b="1" dirty="0" smtClean="0"/>
              <a:t> dup'.</a:t>
            </a:r>
          </a:p>
          <a:p>
            <a:r>
              <a:rPr lang="en-US" dirty="0" smtClean="0"/>
              <a:t>First sound (S</a:t>
            </a:r>
            <a:r>
              <a:rPr lang="en-US" sz="2200" dirty="0" smtClean="0"/>
              <a:t>1</a:t>
            </a:r>
            <a:r>
              <a:rPr lang="en-US" dirty="0" smtClean="0"/>
              <a:t>), </a:t>
            </a:r>
            <a:r>
              <a:rPr lang="en-US" b="1" dirty="0" smtClean="0"/>
              <a:t>'</a:t>
            </a:r>
            <a:r>
              <a:rPr lang="en-US" b="1" dirty="0" err="1" smtClean="0"/>
              <a:t>lub</a:t>
            </a:r>
            <a:r>
              <a:rPr lang="en-US" b="1" dirty="0" smtClean="0"/>
              <a:t>', </a:t>
            </a:r>
            <a:r>
              <a:rPr lang="en-US" dirty="0" smtClean="0"/>
              <a:t>is fairly loud &amp; is due to closure of AV valves (mitral &amp; tricuspid). This corresponds with ventricular systole.</a:t>
            </a:r>
          </a:p>
          <a:p>
            <a:pPr lvl="1"/>
            <a:r>
              <a:rPr lang="en-US" dirty="0" smtClean="0"/>
              <a:t>It’s long &amp; loud-pitched sound-loudest &amp; longest</a:t>
            </a:r>
          </a:p>
          <a:p>
            <a:r>
              <a:rPr lang="en-US" dirty="0" smtClean="0"/>
              <a:t>Second sound (S</a:t>
            </a:r>
            <a:r>
              <a:rPr lang="en-US" sz="1900" dirty="0" smtClean="0"/>
              <a:t>2</a:t>
            </a:r>
            <a:r>
              <a:rPr lang="en-US" dirty="0" smtClean="0"/>
              <a:t>), </a:t>
            </a:r>
            <a:r>
              <a:rPr lang="en-US" b="1" dirty="0" smtClean="0"/>
              <a:t>'dup‘; </a:t>
            </a:r>
            <a:r>
              <a:rPr lang="en-US" dirty="0" smtClean="0"/>
              <a:t>softer &amp; shorter &amp; is due to the closure of the aortic and pulmonary valves semilunar valve); corresponds with atrial systole.</a:t>
            </a:r>
          </a:p>
          <a:p>
            <a:r>
              <a:rPr lang="en-US" dirty="0" smtClean="0"/>
              <a:t>Heart murmur: extra heart sound when valves don’t close properly.</a:t>
            </a:r>
          </a:p>
          <a:p>
            <a:endParaRPr lang="en-US" dirty="0"/>
          </a:p>
        </p:txBody>
      </p:sp>
      <p:sp>
        <p:nvSpPr>
          <p:cNvPr id="4" name="Date Placeholder 3"/>
          <p:cNvSpPr>
            <a:spLocks noGrp="1"/>
          </p:cNvSpPr>
          <p:nvPr>
            <p:ph type="dt" sz="half" idx="10"/>
          </p:nvPr>
        </p:nvSpPr>
        <p:spPr/>
        <p:txBody>
          <a:bodyPr/>
          <a:lstStyle/>
          <a:p>
            <a:fld id="{CB0B7A60-A104-45AC-9B47-016DFDC868B9}" type="datetime1">
              <a:rPr lang="en-US" smtClean="0"/>
              <a:pPr/>
              <a:t>10/7/2020</a:t>
            </a:fld>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322</a:t>
            </a:fld>
            <a:endParaRPr lang="en-US" dirty="0"/>
          </a:p>
        </p:txBody>
      </p:sp>
    </p:spTree>
    <p:extLst>
      <p:ext uri="{BB962C8B-B14F-4D97-AF65-F5344CB8AC3E}">
        <p14:creationId xmlns:p14="http://schemas.microsoft.com/office/powerpoint/2010/main" val="2602932115"/>
      </p:ext>
    </p:extLst>
  </p:cSld>
  <p:clrMapOvr>
    <a:masterClrMapping/>
  </p:clrMapOvr>
  <p:transition>
    <p:wedge/>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Heart Sounds.jpg"/>
          <p:cNvPicPr>
            <a:picLocks noGrp="1" noChangeAspect="1"/>
          </p:cNvPicPr>
          <p:nvPr>
            <p:ph idx="1"/>
          </p:nvPr>
        </p:nvPicPr>
        <p:blipFill>
          <a:blip r:embed="rId2" cstate="print"/>
          <a:stretch>
            <a:fillRect/>
          </a:stretch>
        </p:blipFill>
        <p:spPr>
          <a:xfrm>
            <a:off x="1671108" y="1825625"/>
            <a:ext cx="5801784" cy="4351338"/>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323</a:t>
            </a:fld>
            <a:endParaRPr lang="en-US"/>
          </a:p>
        </p:txBody>
      </p:sp>
    </p:spTree>
    <p:extLst>
      <p:ext uri="{BB962C8B-B14F-4D97-AF65-F5344CB8AC3E}">
        <p14:creationId xmlns:p14="http://schemas.microsoft.com/office/powerpoint/2010/main" val="2041641861"/>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heart_label.jpeg"/>
          <p:cNvPicPr>
            <a:picLocks noGrp="1" noChangeAspect="1"/>
          </p:cNvPicPr>
          <p:nvPr>
            <p:ph idx="1"/>
          </p:nvPr>
        </p:nvPicPr>
        <p:blipFill>
          <a:blip r:embed="rId2" cstate="print"/>
          <a:stretch>
            <a:fillRect/>
          </a:stretch>
        </p:blipFill>
        <p:spPr>
          <a:xfrm>
            <a:off x="2286000" y="2286794"/>
            <a:ext cx="4572000" cy="3429000"/>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324</a:t>
            </a:fld>
            <a:endParaRPr lang="en-US"/>
          </a:p>
        </p:txBody>
      </p:sp>
    </p:spTree>
    <p:extLst>
      <p:ext uri="{BB962C8B-B14F-4D97-AF65-F5344CB8AC3E}">
        <p14:creationId xmlns:p14="http://schemas.microsoft.com/office/powerpoint/2010/main" val="1265190156"/>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valve_locations.jpg"/>
          <p:cNvPicPr>
            <a:picLocks noGrp="1" noChangeAspect="1"/>
          </p:cNvPicPr>
          <p:nvPr>
            <p:ph idx="1"/>
          </p:nvPr>
        </p:nvPicPr>
        <p:blipFill>
          <a:blip r:embed="rId2" cstate="print"/>
          <a:stretch>
            <a:fillRect/>
          </a:stretch>
        </p:blipFill>
        <p:spPr>
          <a:xfrm>
            <a:off x="3048000" y="2482056"/>
            <a:ext cx="3048000" cy="3038475"/>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325</a:t>
            </a:fld>
            <a:endParaRPr lang="en-US"/>
          </a:p>
        </p:txBody>
      </p:sp>
    </p:spTree>
    <p:extLst>
      <p:ext uri="{BB962C8B-B14F-4D97-AF65-F5344CB8AC3E}">
        <p14:creationId xmlns:p14="http://schemas.microsoft.com/office/powerpoint/2010/main" val="66267456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a:normAutofit/>
          </a:bodyPr>
          <a:lstStyle/>
          <a:p>
            <a:r>
              <a:rPr lang="en-US" b="1" u="sng" dirty="0" smtClean="0"/>
              <a:t>Electrical changes in the heart</a:t>
            </a:r>
            <a:endParaRPr lang="en-US" b="1" u="sng" dirty="0"/>
          </a:p>
        </p:txBody>
      </p:sp>
      <p:sp>
        <p:nvSpPr>
          <p:cNvPr id="3" name="Content Placeholder 2"/>
          <p:cNvSpPr>
            <a:spLocks noGrp="1"/>
          </p:cNvSpPr>
          <p:nvPr>
            <p:ph idx="1"/>
          </p:nvPr>
        </p:nvSpPr>
        <p:spPr/>
        <p:txBody>
          <a:bodyPr>
            <a:normAutofit fontScale="92500" lnSpcReduction="20000"/>
          </a:bodyPr>
          <a:lstStyle/>
          <a:p>
            <a:r>
              <a:rPr lang="en-US" dirty="0" smtClean="0"/>
              <a:t>The pattern of electrical activity may be displayed on an oscilloscope screen or traced on paper. The apparatus used is an </a:t>
            </a:r>
            <a:r>
              <a:rPr lang="en-US" b="1" dirty="0" smtClean="0"/>
              <a:t>electrocardiograph</a:t>
            </a:r>
            <a:r>
              <a:rPr lang="en-US" dirty="0" smtClean="0"/>
              <a:t> and the tracing is an </a:t>
            </a:r>
            <a:r>
              <a:rPr lang="en-US" b="1" dirty="0" smtClean="0"/>
              <a:t>electrocardiogram (ECG).</a:t>
            </a:r>
          </a:p>
          <a:p>
            <a:r>
              <a:rPr lang="en-US" dirty="0" smtClean="0"/>
              <a:t>The normal ECG tracing shows five waves named P, Q, R, S and T.</a:t>
            </a:r>
          </a:p>
          <a:p>
            <a:r>
              <a:rPr lang="en-US" dirty="0" smtClean="0"/>
              <a:t>The </a:t>
            </a:r>
            <a:r>
              <a:rPr lang="en-US" b="1" dirty="0" smtClean="0"/>
              <a:t>P wave </a:t>
            </a:r>
            <a:r>
              <a:rPr lang="en-US" dirty="0" smtClean="0"/>
              <a:t>arises when the impulse from the </a:t>
            </a:r>
            <a:r>
              <a:rPr lang="en-US" b="1" dirty="0" smtClean="0"/>
              <a:t>SA node </a:t>
            </a:r>
            <a:r>
              <a:rPr lang="en-US" dirty="0" smtClean="0"/>
              <a:t>sweeps over the </a:t>
            </a:r>
            <a:r>
              <a:rPr lang="en-US" b="1" dirty="0" smtClean="0"/>
              <a:t>atria</a:t>
            </a:r>
            <a:r>
              <a:rPr lang="en-US" dirty="0" smtClean="0"/>
              <a:t>.</a:t>
            </a:r>
          </a:p>
          <a:p>
            <a:r>
              <a:rPr lang="en-US" dirty="0" smtClean="0"/>
              <a:t>The </a:t>
            </a:r>
            <a:r>
              <a:rPr lang="en-US" b="1" dirty="0" smtClean="0"/>
              <a:t>QRS complex </a:t>
            </a:r>
            <a:r>
              <a:rPr lang="en-US" dirty="0" smtClean="0"/>
              <a:t>represents the very rapid spread of the impulse from the </a:t>
            </a:r>
            <a:r>
              <a:rPr lang="en-US" b="1" dirty="0" smtClean="0"/>
              <a:t>AV node </a:t>
            </a:r>
            <a:r>
              <a:rPr lang="en-US" dirty="0" smtClean="0"/>
              <a:t>through the AV bundle and the Purkinje fibres and the electrical activity of the ventricular muscle.</a:t>
            </a:r>
          </a:p>
          <a:p>
            <a:r>
              <a:rPr lang="en-US" dirty="0" smtClean="0"/>
              <a:t>The </a:t>
            </a:r>
            <a:r>
              <a:rPr lang="en-US" b="1" dirty="0" smtClean="0"/>
              <a:t>T wave </a:t>
            </a:r>
            <a:r>
              <a:rPr lang="en-US" dirty="0" smtClean="0"/>
              <a:t>represents the relaxation of the </a:t>
            </a:r>
            <a:r>
              <a:rPr lang="en-US" b="1" dirty="0" smtClean="0"/>
              <a:t>ventricular muscle</a:t>
            </a:r>
            <a:r>
              <a:rPr lang="en-US" dirty="0" smtClean="0"/>
              <a:t>.</a:t>
            </a:r>
          </a:p>
          <a:p>
            <a:r>
              <a:rPr lang="en-US" b="1" dirty="0" smtClean="0"/>
              <a:t>Sinus rhythm </a:t>
            </a:r>
            <a:r>
              <a:rPr lang="en-US" dirty="0" smtClean="0"/>
              <a:t>refers to the ECG that originates from the SA node.</a:t>
            </a:r>
          </a:p>
          <a:p>
            <a:r>
              <a:rPr lang="en-US" dirty="0" smtClean="0"/>
              <a:t>The rate of sinus rhythm is 60 to 100 beats per minute. A faster heart rate is called</a:t>
            </a:r>
            <a:r>
              <a:rPr lang="en-US" b="1" dirty="0" smtClean="0"/>
              <a:t> tachycardia </a:t>
            </a:r>
            <a:r>
              <a:rPr lang="en-US" dirty="0" smtClean="0"/>
              <a:t>and a slower heart rate, </a:t>
            </a:r>
            <a:r>
              <a:rPr lang="en-US" b="1" dirty="0" smtClean="0"/>
              <a:t>bradycardia</a:t>
            </a:r>
            <a:r>
              <a:rPr lang="en-US" dirty="0" smtClean="0"/>
              <a:t>.</a:t>
            </a:r>
          </a:p>
          <a:p>
            <a:r>
              <a:rPr lang="en-US" dirty="0" smtClean="0"/>
              <a:t>By examining the pattern of waves and the time interval between cycles and parts of cycles, information about the state of the myocardium and the cardiac conduction system is obtained.</a:t>
            </a:r>
            <a:endParaRPr lang="en-US" dirty="0"/>
          </a:p>
        </p:txBody>
      </p:sp>
      <p:sp>
        <p:nvSpPr>
          <p:cNvPr id="4" name="Date Placeholder 3"/>
          <p:cNvSpPr>
            <a:spLocks noGrp="1"/>
          </p:cNvSpPr>
          <p:nvPr>
            <p:ph type="dt" sz="half" idx="10"/>
          </p:nvPr>
        </p:nvSpPr>
        <p:spPr/>
        <p:txBody>
          <a:bodyPr/>
          <a:lstStyle/>
          <a:p>
            <a:fld id="{311819F6-F7D3-4420-9F53-F05360C4A51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326</a:t>
            </a:fld>
            <a:endParaRPr lang="en-US"/>
          </a:p>
        </p:txBody>
      </p:sp>
    </p:spTree>
    <p:extLst>
      <p:ext uri="{BB962C8B-B14F-4D97-AF65-F5344CB8AC3E}">
        <p14:creationId xmlns:p14="http://schemas.microsoft.com/office/powerpoint/2010/main" val="2714512203"/>
      </p:ext>
    </p:extLst>
  </p:cSld>
  <p:clrMapOvr>
    <a:masterClrMapping/>
  </p:clrMapOvr>
  <p:transition>
    <p:wedge/>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ECG of one cardiac cycle</a:t>
            </a:r>
            <a:endParaRPr lang="en-US" sz="2800" dirty="0"/>
          </a:p>
        </p:txBody>
      </p:sp>
      <p:pic>
        <p:nvPicPr>
          <p:cNvPr id="9218" name="Picture 2"/>
          <p:cNvPicPr>
            <a:picLocks noGrp="1" noChangeAspect="1" noChangeArrowheads="1"/>
          </p:cNvPicPr>
          <p:nvPr>
            <p:ph idx="1"/>
          </p:nvPr>
        </p:nvPicPr>
        <p:blipFill>
          <a:blip r:embed="rId2" cstate="print"/>
          <a:stretch>
            <a:fillRect/>
          </a:stretch>
        </p:blipFill>
        <p:spPr bwMode="auto">
          <a:xfrm>
            <a:off x="2176462" y="2505869"/>
            <a:ext cx="4791075" cy="29908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757D2ED7-FB26-4213-9E67-7AFE80ABA85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327</a:t>
            </a:fld>
            <a:endParaRPr lang="en-US"/>
          </a:p>
        </p:txBody>
      </p:sp>
    </p:spTree>
    <p:extLst>
      <p:ext uri="{BB962C8B-B14F-4D97-AF65-F5344CB8AC3E}">
        <p14:creationId xmlns:p14="http://schemas.microsoft.com/office/powerpoint/2010/main" val="2636852230"/>
      </p:ext>
    </p:extLst>
  </p:cSld>
  <p:clrMapOvr>
    <a:masterClrMapping/>
  </p:clrMapOvr>
  <p:transition>
    <p:pull dir="d"/>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CVS_ECG_waves.gif"/>
          <p:cNvPicPr>
            <a:picLocks noGrp="1" noChangeAspect="1"/>
          </p:cNvPicPr>
          <p:nvPr>
            <p:ph idx="1"/>
          </p:nvPr>
        </p:nvPicPr>
        <p:blipFill>
          <a:blip r:embed="rId2" cstate="print"/>
          <a:stretch>
            <a:fillRect/>
          </a:stretch>
        </p:blipFill>
        <p:spPr>
          <a:xfrm>
            <a:off x="2633662" y="2572544"/>
            <a:ext cx="3876675" cy="2857500"/>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328</a:t>
            </a:fld>
            <a:endParaRPr lang="en-US"/>
          </a:p>
        </p:txBody>
      </p:sp>
    </p:spTree>
    <p:extLst>
      <p:ext uri="{BB962C8B-B14F-4D97-AF65-F5344CB8AC3E}">
        <p14:creationId xmlns:p14="http://schemas.microsoft.com/office/powerpoint/2010/main" val="3639932055"/>
      </p:ext>
    </p:extLst>
  </p:cSld>
  <p:clrMapOvr>
    <a:masterClrMapping/>
  </p:clrMapOvr>
  <p:transition>
    <p:wipe dir="d"/>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ecg5.bmp"/>
          <p:cNvPicPr>
            <a:picLocks noGrp="1" noChangeAspect="1"/>
          </p:cNvPicPr>
          <p:nvPr>
            <p:ph idx="1"/>
          </p:nvPr>
        </p:nvPicPr>
        <p:blipFill>
          <a:blip r:embed="rId2" cstate="print"/>
          <a:stretch>
            <a:fillRect/>
          </a:stretch>
        </p:blipFill>
        <p:spPr>
          <a:xfrm>
            <a:off x="2871965" y="2899804"/>
            <a:ext cx="3400069" cy="2202979"/>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329</a:t>
            </a:fld>
            <a:endParaRPr lang="en-US"/>
          </a:p>
        </p:txBody>
      </p:sp>
    </p:spTree>
    <p:extLst>
      <p:ext uri="{BB962C8B-B14F-4D97-AF65-F5344CB8AC3E}">
        <p14:creationId xmlns:p14="http://schemas.microsoft.com/office/powerpoint/2010/main" val="1590907026"/>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b="1" u="sng" dirty="0" smtClean="0"/>
              <a:t>ACIDOSIS AND ALKALOSIS</a:t>
            </a:r>
            <a:endParaRPr lang="en-US" b="1" u="sng" dirty="0"/>
          </a:p>
        </p:txBody>
      </p:sp>
      <p:sp>
        <p:nvSpPr>
          <p:cNvPr id="3" name="Content Placeholder 2"/>
          <p:cNvSpPr>
            <a:spLocks noGrp="1"/>
          </p:cNvSpPr>
          <p:nvPr>
            <p:ph idx="1"/>
          </p:nvPr>
        </p:nvSpPr>
        <p:spPr/>
        <p:txBody>
          <a:bodyPr>
            <a:normAutofit/>
          </a:bodyPr>
          <a:lstStyle/>
          <a:p>
            <a:r>
              <a:rPr lang="en-US" dirty="0" smtClean="0"/>
              <a:t>The substances in the complex buffer system that 'bind‘ hydrogen ions are called the </a:t>
            </a:r>
            <a:r>
              <a:rPr lang="en-US" b="1" dirty="0" smtClean="0"/>
              <a:t>alkali reserve of the blood.</a:t>
            </a:r>
          </a:p>
          <a:p>
            <a:r>
              <a:rPr lang="en-US" dirty="0" smtClean="0"/>
              <a:t>When the pH is below 7.35, and all the reserves of alkaline buffer are used up, the condition of </a:t>
            </a:r>
            <a:r>
              <a:rPr lang="en-US" b="1" dirty="0" smtClean="0"/>
              <a:t>acidosis exists.</a:t>
            </a:r>
          </a:p>
          <a:p>
            <a:r>
              <a:rPr lang="en-US" dirty="0" smtClean="0"/>
              <a:t>When the reverse situation pertains and the pH is above 7.45, and the increased alkali uses up all the acid reserve, the state of </a:t>
            </a:r>
            <a:r>
              <a:rPr lang="en-US" b="1" dirty="0" smtClean="0"/>
              <a:t>alkalosis exists.</a:t>
            </a:r>
            <a:endParaRPr lang="en-US" b="1" dirty="0"/>
          </a:p>
        </p:txBody>
      </p:sp>
      <p:sp>
        <p:nvSpPr>
          <p:cNvPr id="4" name="Date Placeholder 3"/>
          <p:cNvSpPr>
            <a:spLocks noGrp="1"/>
          </p:cNvSpPr>
          <p:nvPr>
            <p:ph type="dt" sz="half" idx="10"/>
          </p:nvPr>
        </p:nvSpPr>
        <p:spPr/>
        <p:txBody>
          <a:bodyPr/>
          <a:lstStyle/>
          <a:p>
            <a:fld id="{94AAECE7-E003-4D78-A6BC-9B370C3B4C2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a:t>
            </a:fld>
            <a:endParaRPr lang="en-US"/>
          </a:p>
        </p:txBody>
      </p:sp>
    </p:spTree>
    <p:extLst>
      <p:ext uri="{BB962C8B-B14F-4D97-AF65-F5344CB8AC3E}">
        <p14:creationId xmlns:p14="http://schemas.microsoft.com/office/powerpoint/2010/main" val="1412421296"/>
      </p:ext>
    </p:extLst>
  </p:cSld>
  <p:clrMapOvr>
    <a:masterClrMapping/>
  </p:clrMapOvr>
  <p:transition>
    <p:blinds/>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ecg6.gif"/>
          <p:cNvPicPr>
            <a:picLocks noGrp="1" noChangeAspect="1"/>
          </p:cNvPicPr>
          <p:nvPr>
            <p:ph idx="1"/>
          </p:nvPr>
        </p:nvPicPr>
        <p:blipFill>
          <a:blip r:embed="rId2" cstate="print"/>
          <a:stretch>
            <a:fillRect/>
          </a:stretch>
        </p:blipFill>
        <p:spPr>
          <a:xfrm>
            <a:off x="2795587" y="2724944"/>
            <a:ext cx="3552825" cy="2552700"/>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330</a:t>
            </a:fld>
            <a:endParaRPr lang="en-US"/>
          </a:p>
        </p:txBody>
      </p:sp>
    </p:spTree>
    <p:extLst>
      <p:ext uri="{BB962C8B-B14F-4D97-AF65-F5344CB8AC3E}">
        <p14:creationId xmlns:p14="http://schemas.microsoft.com/office/powerpoint/2010/main" val="4140803049"/>
      </p:ext>
    </p:extLst>
  </p:cSld>
  <p:clrMapOvr>
    <a:masterClrMapping/>
  </p:clrMapOvr>
  <p:transition>
    <p:wipe dir="d"/>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ecg1.jpg"/>
          <p:cNvPicPr>
            <a:picLocks noGrp="1" noChangeAspect="1"/>
          </p:cNvPicPr>
          <p:nvPr>
            <p:ph idx="1"/>
          </p:nvPr>
        </p:nvPicPr>
        <p:blipFill>
          <a:blip r:embed="rId2" cstate="print"/>
          <a:stretch>
            <a:fillRect/>
          </a:stretch>
        </p:blipFill>
        <p:spPr>
          <a:xfrm>
            <a:off x="1532910" y="1825625"/>
            <a:ext cx="6078180" cy="4351338"/>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331</a:t>
            </a:fld>
            <a:endParaRPr lang="en-US"/>
          </a:p>
        </p:txBody>
      </p:sp>
    </p:spTree>
    <p:extLst>
      <p:ext uri="{BB962C8B-B14F-4D97-AF65-F5344CB8AC3E}">
        <p14:creationId xmlns:p14="http://schemas.microsoft.com/office/powerpoint/2010/main" val="4030518840"/>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myocardialinjury.jpg"/>
          <p:cNvPicPr>
            <a:picLocks noGrp="1" noChangeAspect="1"/>
          </p:cNvPicPr>
          <p:nvPr>
            <p:ph idx="1"/>
          </p:nvPr>
        </p:nvPicPr>
        <p:blipFill>
          <a:blip r:embed="rId2" cstate="print"/>
          <a:stretch>
            <a:fillRect/>
          </a:stretch>
        </p:blipFill>
        <p:spPr>
          <a:xfrm>
            <a:off x="3429000" y="3161189"/>
            <a:ext cx="2286000" cy="1680210"/>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332</a:t>
            </a:fld>
            <a:endParaRPr lang="en-US"/>
          </a:p>
        </p:txBody>
      </p:sp>
    </p:spTree>
    <p:extLst>
      <p:ext uri="{BB962C8B-B14F-4D97-AF65-F5344CB8AC3E}">
        <p14:creationId xmlns:p14="http://schemas.microsoft.com/office/powerpoint/2010/main" val="2949484504"/>
      </p:ext>
    </p:extLst>
  </p:cSld>
  <p:clrMapOvr>
    <a:masterClrMapping/>
  </p:clrMapOvr>
  <p:transition>
    <p:wipe dir="d"/>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voulme-overload-of-lv-ecg-in-diastolic-overload-mechanism-of-q-wave-in.jpg"/>
          <p:cNvPicPr>
            <a:picLocks noGrp="1" noChangeAspect="1"/>
          </p:cNvPicPr>
          <p:nvPr>
            <p:ph idx="1"/>
          </p:nvPr>
        </p:nvPicPr>
        <p:blipFill>
          <a:blip r:embed="rId2" cstate="print"/>
          <a:stretch>
            <a:fillRect/>
          </a:stretch>
        </p:blipFill>
        <p:spPr>
          <a:xfrm>
            <a:off x="1089669" y="1825625"/>
            <a:ext cx="6964662" cy="4351338"/>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333</a:t>
            </a:fld>
            <a:endParaRPr lang="en-US"/>
          </a:p>
        </p:txBody>
      </p:sp>
    </p:spTree>
    <p:extLst>
      <p:ext uri="{BB962C8B-B14F-4D97-AF65-F5344CB8AC3E}">
        <p14:creationId xmlns:p14="http://schemas.microsoft.com/office/powerpoint/2010/main" val="2705091226"/>
      </p:ext>
    </p:extLst>
  </p:cSld>
  <p:clrMapOvr>
    <a:masterClrMapping/>
  </p:clrMapOvr>
  <p:transition>
    <p:wipe dir="d"/>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afib.png"/>
          <p:cNvPicPr>
            <a:picLocks noGrp="1" noChangeAspect="1"/>
          </p:cNvPicPr>
          <p:nvPr>
            <p:ph idx="1"/>
          </p:nvPr>
        </p:nvPicPr>
        <p:blipFill>
          <a:blip r:embed="rId2" cstate="print"/>
          <a:stretch>
            <a:fillRect/>
          </a:stretch>
        </p:blipFill>
        <p:spPr>
          <a:xfrm>
            <a:off x="1758831" y="1825625"/>
            <a:ext cx="5626338" cy="4351338"/>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334</a:t>
            </a:fld>
            <a:endParaRPr lang="en-US"/>
          </a:p>
        </p:txBody>
      </p:sp>
    </p:spTree>
    <p:extLst>
      <p:ext uri="{BB962C8B-B14F-4D97-AF65-F5344CB8AC3E}">
        <p14:creationId xmlns:p14="http://schemas.microsoft.com/office/powerpoint/2010/main" val="785354027"/>
      </p:ext>
    </p:extLst>
  </p:cSld>
  <p:clrMapOvr>
    <a:masterClrMapping/>
  </p:clrMapOvr>
  <p:transition>
    <p:wipe dir="d"/>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atrioventricular-block-ekg-tracing.jpg"/>
          <p:cNvPicPr>
            <a:picLocks noGrp="1" noChangeAspect="1"/>
          </p:cNvPicPr>
          <p:nvPr>
            <p:ph idx="1"/>
          </p:nvPr>
        </p:nvPicPr>
        <p:blipFill>
          <a:blip r:embed="rId2" cstate="print"/>
          <a:stretch>
            <a:fillRect/>
          </a:stretch>
        </p:blipFill>
        <p:spPr>
          <a:xfrm>
            <a:off x="2667000" y="2477294"/>
            <a:ext cx="3810000" cy="3048000"/>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335</a:t>
            </a:fld>
            <a:endParaRPr lang="en-US"/>
          </a:p>
        </p:txBody>
      </p:sp>
    </p:spTree>
    <p:extLst>
      <p:ext uri="{BB962C8B-B14F-4D97-AF65-F5344CB8AC3E}">
        <p14:creationId xmlns:p14="http://schemas.microsoft.com/office/powerpoint/2010/main" val="1492300304"/>
      </p:ext>
    </p:extLst>
  </p:cSld>
  <p:clrMapOvr>
    <a:masterClrMapping/>
  </p:clrMapOvr>
  <p:transition>
    <p:wipe dir="d"/>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ECG5_clip_image018.jpg"/>
          <p:cNvPicPr>
            <a:picLocks noGrp="1" noChangeAspect="1"/>
          </p:cNvPicPr>
          <p:nvPr>
            <p:ph idx="1"/>
          </p:nvPr>
        </p:nvPicPr>
        <p:blipFill>
          <a:blip r:embed="rId2" cstate="print"/>
          <a:stretch>
            <a:fillRect/>
          </a:stretch>
        </p:blipFill>
        <p:spPr>
          <a:xfrm>
            <a:off x="2905125" y="3129756"/>
            <a:ext cx="3333750" cy="1743075"/>
          </a:xfrm>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336</a:t>
            </a:fld>
            <a:endParaRPr lang="en-US"/>
          </a:p>
        </p:txBody>
      </p:sp>
    </p:spTree>
    <p:extLst>
      <p:ext uri="{BB962C8B-B14F-4D97-AF65-F5344CB8AC3E}">
        <p14:creationId xmlns:p14="http://schemas.microsoft.com/office/powerpoint/2010/main" val="2497689907"/>
      </p:ext>
    </p:extLst>
  </p:cSld>
  <p:clrMapOvr>
    <a:masterClrMapping/>
  </p:clrMapOvr>
  <p:transition>
    <p:wipe dir="d"/>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u="sng" dirty="0" smtClean="0"/>
              <a:t>Cardiac output</a:t>
            </a:r>
            <a:endParaRPr lang="en-US" b="1" u="sng" dirty="0"/>
          </a:p>
        </p:txBody>
      </p:sp>
      <p:sp>
        <p:nvSpPr>
          <p:cNvPr id="3" name="Content Placeholder 2"/>
          <p:cNvSpPr>
            <a:spLocks noGrp="1"/>
          </p:cNvSpPr>
          <p:nvPr>
            <p:ph idx="1"/>
          </p:nvPr>
        </p:nvSpPr>
        <p:spPr/>
        <p:txBody>
          <a:bodyPr>
            <a:normAutofit/>
          </a:bodyPr>
          <a:lstStyle/>
          <a:p>
            <a:r>
              <a:rPr lang="en-US" b="1" dirty="0" smtClean="0"/>
              <a:t>Cardiac output </a:t>
            </a:r>
            <a:r>
              <a:rPr lang="en-US" dirty="0" smtClean="0"/>
              <a:t>is the amount of blood ejected from the heart. It’s expressed in litres per minute (l/min) </a:t>
            </a:r>
          </a:p>
          <a:p>
            <a:r>
              <a:rPr lang="en-US" b="1" dirty="0" smtClean="0"/>
              <a:t>Stroke volume</a:t>
            </a:r>
            <a:r>
              <a:rPr lang="en-US" dirty="0" smtClean="0"/>
              <a:t>: The amount of blood expelled by each contraction of the ventricles</a:t>
            </a:r>
            <a:endParaRPr lang="en-US" i="1" dirty="0" smtClean="0"/>
          </a:p>
          <a:p>
            <a:r>
              <a:rPr lang="en-US" b="1" dirty="0" smtClean="0"/>
              <a:t>Cardiac output</a:t>
            </a:r>
            <a:r>
              <a:rPr lang="en-US" dirty="0" smtClean="0"/>
              <a:t> is calculated by multiplying the stroke volume by the heart rate (measured in beats per minute):</a:t>
            </a:r>
          </a:p>
          <a:p>
            <a:r>
              <a:rPr lang="en-US" dirty="0" smtClean="0"/>
              <a:t>Cardiac output = Stroke volume x Heart rate.</a:t>
            </a:r>
          </a:p>
          <a:p>
            <a:r>
              <a:rPr lang="en-US" b="1" dirty="0" smtClean="0"/>
              <a:t>Cardiac reserve</a:t>
            </a:r>
            <a:r>
              <a:rPr lang="en-US" dirty="0" smtClean="0"/>
              <a:t>: the increase in cardiac output to meet demands e.g., exercise. </a:t>
            </a:r>
            <a:endParaRPr lang="en-US" i="1" dirty="0" smtClean="0"/>
          </a:p>
          <a:p>
            <a:r>
              <a:rPr lang="en-US" dirty="0" smtClean="0"/>
              <a:t>When increased blood supply is needed to meet increased tissue requirements of oxygen and nutrients, heart rate and/or stroke volume can be increased.</a:t>
            </a:r>
            <a:endParaRPr lang="en-US" dirty="0"/>
          </a:p>
        </p:txBody>
      </p:sp>
      <p:sp>
        <p:nvSpPr>
          <p:cNvPr id="4" name="Date Placeholder 3"/>
          <p:cNvSpPr>
            <a:spLocks noGrp="1"/>
          </p:cNvSpPr>
          <p:nvPr>
            <p:ph type="dt" sz="half" idx="10"/>
          </p:nvPr>
        </p:nvSpPr>
        <p:spPr/>
        <p:txBody>
          <a:bodyPr/>
          <a:lstStyle/>
          <a:p>
            <a:fld id="{ECF2B834-205A-4C8C-AB84-AD712EA2748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337</a:t>
            </a:fld>
            <a:endParaRPr lang="en-US"/>
          </a:p>
        </p:txBody>
      </p:sp>
    </p:spTree>
    <p:extLst>
      <p:ext uri="{BB962C8B-B14F-4D97-AF65-F5344CB8AC3E}">
        <p14:creationId xmlns:p14="http://schemas.microsoft.com/office/powerpoint/2010/main" val="3547713785"/>
      </p:ext>
    </p:extLst>
  </p:cSld>
  <p:clrMapOvr>
    <a:masterClrMapping/>
  </p:clrMapOvr>
  <p:transition>
    <p:pull dir="d"/>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Stroke volume</a:t>
            </a:r>
          </a:p>
          <a:p>
            <a:r>
              <a:rPr lang="en-US" dirty="0" smtClean="0"/>
              <a:t>Is determined by the volume of blood in the ventricles immediately before they contract, i.e. the ventricular end-diastolic volume (VEDV), sometimes called </a:t>
            </a:r>
            <a:r>
              <a:rPr lang="en-US" b="1" dirty="0" smtClean="0"/>
              <a:t>preload</a:t>
            </a:r>
            <a:r>
              <a:rPr lang="en-US" dirty="0" smtClean="0"/>
              <a:t>. </a:t>
            </a:r>
          </a:p>
          <a:p>
            <a:r>
              <a:rPr lang="en-US" dirty="0" smtClean="0"/>
              <a:t>This depends on the amount of blood returning to the heart through the superior and inferior </a:t>
            </a:r>
            <a:r>
              <a:rPr lang="en-US" dirty="0" err="1" smtClean="0"/>
              <a:t>venae</a:t>
            </a:r>
            <a:r>
              <a:rPr lang="en-US" dirty="0" smtClean="0"/>
              <a:t> </a:t>
            </a:r>
            <a:r>
              <a:rPr lang="en-US" dirty="0" err="1" smtClean="0"/>
              <a:t>cavae</a:t>
            </a:r>
            <a:r>
              <a:rPr lang="en-US" dirty="0" smtClean="0"/>
              <a:t> (the venous return). </a:t>
            </a:r>
          </a:p>
          <a:p>
            <a:r>
              <a:rPr lang="en-US" dirty="0" smtClean="0"/>
              <a:t>Factors that increase myocardial contraction include:</a:t>
            </a:r>
          </a:p>
          <a:p>
            <a:pPr lvl="1"/>
            <a:r>
              <a:rPr lang="en-US" dirty="0" smtClean="0"/>
              <a:t>Increased preload</a:t>
            </a:r>
          </a:p>
          <a:p>
            <a:pPr lvl="1"/>
            <a:r>
              <a:rPr lang="en-US" dirty="0" smtClean="0"/>
              <a:t>increased stimulation of the sympathetic nerves innervating the heart</a:t>
            </a:r>
          </a:p>
          <a:p>
            <a:pPr lvl="1"/>
            <a:r>
              <a:rPr lang="fr-FR" dirty="0" smtClean="0"/>
              <a:t>hormones, </a:t>
            </a:r>
            <a:r>
              <a:rPr lang="fr-FR" dirty="0" err="1" smtClean="0"/>
              <a:t>e.g</a:t>
            </a:r>
            <a:r>
              <a:rPr lang="fr-FR" dirty="0" smtClean="0"/>
              <a:t>. </a:t>
            </a:r>
            <a:r>
              <a:rPr lang="fr-FR" dirty="0" err="1" smtClean="0"/>
              <a:t>adrenaline</a:t>
            </a:r>
            <a:r>
              <a:rPr lang="fr-FR" dirty="0" smtClean="0"/>
              <a:t>, noradrenaline, thyroxine.</a:t>
            </a:r>
            <a:endParaRPr lang="en-US" dirty="0"/>
          </a:p>
        </p:txBody>
      </p:sp>
      <p:sp>
        <p:nvSpPr>
          <p:cNvPr id="4" name="Date Placeholder 3"/>
          <p:cNvSpPr>
            <a:spLocks noGrp="1"/>
          </p:cNvSpPr>
          <p:nvPr>
            <p:ph type="dt" sz="half" idx="10"/>
          </p:nvPr>
        </p:nvSpPr>
        <p:spPr/>
        <p:txBody>
          <a:bodyPr/>
          <a:lstStyle/>
          <a:p>
            <a:fld id="{C15EA5D8-FE92-4D9F-B9FE-CAC084893FB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338</a:t>
            </a:fld>
            <a:endParaRPr lang="en-US"/>
          </a:p>
        </p:txBody>
      </p:sp>
    </p:spTree>
    <p:extLst>
      <p:ext uri="{BB962C8B-B14F-4D97-AF65-F5344CB8AC3E}">
        <p14:creationId xmlns:p14="http://schemas.microsoft.com/office/powerpoint/2010/main" val="2740072057"/>
      </p:ext>
    </p:extLst>
  </p:cSld>
  <p:clrMapOvr>
    <a:masterClrMapping/>
  </p:clrMapOvr>
  <p:transition>
    <p:pull dir="d"/>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Arterial blood pressure. </a:t>
            </a:r>
          </a:p>
          <a:p>
            <a:r>
              <a:rPr lang="en-US" dirty="0" smtClean="0"/>
              <a:t>This affects the stroke volume as it creates resistance to blood being pumped from the ventricles into the great arteries. </a:t>
            </a:r>
          </a:p>
          <a:p>
            <a:r>
              <a:rPr lang="en-US" dirty="0" smtClean="0"/>
              <a:t>This resistance (</a:t>
            </a:r>
            <a:r>
              <a:rPr lang="en-US" dirty="0" err="1" smtClean="0"/>
              <a:t>afterload</a:t>
            </a:r>
            <a:r>
              <a:rPr lang="en-US" dirty="0" smtClean="0"/>
              <a:t>) is determined by the distensibility, or elasticity, of the large arteries and the peripheral resistance of arterioles.</a:t>
            </a:r>
          </a:p>
          <a:p>
            <a:pPr>
              <a:buNone/>
            </a:pPr>
            <a:r>
              <a:rPr lang="en-US" b="1" dirty="0" smtClean="0"/>
              <a:t>	</a:t>
            </a:r>
            <a:r>
              <a:rPr lang="en-US" b="1" u="sng" dirty="0" smtClean="0"/>
              <a:t>Blood volume. </a:t>
            </a:r>
          </a:p>
          <a:p>
            <a:r>
              <a:rPr lang="en-US" dirty="0" smtClean="0"/>
              <a:t>This is normally kept constant by the kidneys and if deficient the stroke volume, cardiac output and venous return decrease.</a:t>
            </a:r>
            <a:endParaRPr lang="en-US" dirty="0"/>
          </a:p>
        </p:txBody>
      </p:sp>
      <p:sp>
        <p:nvSpPr>
          <p:cNvPr id="4" name="Date Placeholder 3"/>
          <p:cNvSpPr>
            <a:spLocks noGrp="1"/>
          </p:cNvSpPr>
          <p:nvPr>
            <p:ph type="dt" sz="half" idx="10"/>
          </p:nvPr>
        </p:nvSpPr>
        <p:spPr/>
        <p:txBody>
          <a:bodyPr/>
          <a:lstStyle/>
          <a:p>
            <a:fld id="{32DC2411-221B-4BE7-9E97-BA4238D8200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339</a:t>
            </a:fld>
            <a:endParaRPr lang="en-US"/>
          </a:p>
        </p:txBody>
      </p:sp>
    </p:spTree>
    <p:extLst>
      <p:ext uri="{BB962C8B-B14F-4D97-AF65-F5344CB8AC3E}">
        <p14:creationId xmlns:p14="http://schemas.microsoft.com/office/powerpoint/2010/main" val="517400506"/>
      </p:ext>
    </p:extLst>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Buffer systems maintain homeostasis by preventing dramatic changes in the pH values in the blood, but can only function effectively if there is some means by which excess acid or alkali can be excreted from the body. </a:t>
            </a:r>
          </a:p>
          <a:p>
            <a:pPr lvl="1"/>
            <a:r>
              <a:rPr lang="en-US" dirty="0" smtClean="0"/>
              <a:t>Organs most active in this way are lungs &amp; kidneys. </a:t>
            </a:r>
          </a:p>
          <a:p>
            <a:r>
              <a:rPr lang="en-US" dirty="0" smtClean="0"/>
              <a:t>Lungs excrete carbon dioxide (CO</a:t>
            </a:r>
            <a:r>
              <a:rPr lang="en-US" sz="1800" dirty="0" smtClean="0"/>
              <a:t>2</a:t>
            </a:r>
            <a:r>
              <a:rPr lang="en-US" dirty="0" smtClean="0"/>
              <a:t>). CO</a:t>
            </a:r>
            <a:r>
              <a:rPr lang="en-US" sz="1800" dirty="0" smtClean="0"/>
              <a:t>2</a:t>
            </a:r>
            <a:r>
              <a:rPr lang="en-US" dirty="0" smtClean="0"/>
              <a:t> increases [H+] in body fluids because it combines with water to form carbonic acid, which then dissociates into a bicarbonate ion and a hydrogen ion.</a:t>
            </a:r>
          </a:p>
          <a:p>
            <a:pPr>
              <a:buNone/>
            </a:pPr>
            <a:r>
              <a:rPr lang="pt-BR" dirty="0" smtClean="0"/>
              <a:t>                               CO</a:t>
            </a:r>
            <a:r>
              <a:rPr lang="pt-BR" sz="1800" dirty="0" smtClean="0"/>
              <a:t>2</a:t>
            </a:r>
            <a:r>
              <a:rPr lang="pt-BR" dirty="0" smtClean="0"/>
              <a:t> +H</a:t>
            </a:r>
            <a:r>
              <a:rPr lang="pt-BR" sz="2100" dirty="0" smtClean="0"/>
              <a:t>2</a:t>
            </a:r>
            <a:r>
              <a:rPr lang="pt-BR" dirty="0" smtClean="0"/>
              <a:t>O -&gt;H</a:t>
            </a:r>
            <a:r>
              <a:rPr lang="pt-BR" sz="1800" dirty="0" smtClean="0"/>
              <a:t>2</a:t>
            </a:r>
            <a:r>
              <a:rPr lang="pt-BR" dirty="0" smtClean="0"/>
              <a:t>CO</a:t>
            </a:r>
            <a:r>
              <a:rPr lang="pt-BR" sz="2100" dirty="0" smtClean="0"/>
              <a:t>3</a:t>
            </a:r>
            <a:r>
              <a:rPr lang="pt-BR" dirty="0" smtClean="0"/>
              <a:t> -&gt;H+ + HCO</a:t>
            </a:r>
            <a:r>
              <a:rPr lang="pt-BR" sz="1800" dirty="0" smtClean="0"/>
              <a:t>3</a:t>
            </a:r>
            <a:r>
              <a:rPr lang="pt-BR" dirty="0" smtClean="0"/>
              <a:t>-</a:t>
            </a:r>
          </a:p>
          <a:p>
            <a:r>
              <a:rPr lang="en-US" dirty="0" smtClean="0"/>
              <a:t>In acidosis, the brain detects the rising [H+] in the blood and stimulates breathing, causing increased CO</a:t>
            </a:r>
            <a:r>
              <a:rPr lang="en-US" sz="2100" dirty="0" smtClean="0"/>
              <a:t>2</a:t>
            </a:r>
            <a:r>
              <a:rPr lang="en-US" dirty="0" smtClean="0"/>
              <a:t> loss and a fall in [H+].</a:t>
            </a:r>
          </a:p>
        </p:txBody>
      </p:sp>
      <p:sp>
        <p:nvSpPr>
          <p:cNvPr id="4" name="Date Placeholder 3"/>
          <p:cNvSpPr>
            <a:spLocks noGrp="1"/>
          </p:cNvSpPr>
          <p:nvPr>
            <p:ph type="dt" sz="half" idx="10"/>
          </p:nvPr>
        </p:nvSpPr>
        <p:spPr/>
        <p:txBody>
          <a:bodyPr/>
          <a:lstStyle/>
          <a:p>
            <a:fld id="{999B2AD6-2E51-464F-831E-66EE2FCC6B4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a:t>
            </a:fld>
            <a:endParaRPr lang="en-US"/>
          </a:p>
        </p:txBody>
      </p:sp>
    </p:spTree>
    <p:extLst>
      <p:ext uri="{BB962C8B-B14F-4D97-AF65-F5344CB8AC3E}">
        <p14:creationId xmlns:p14="http://schemas.microsoft.com/office/powerpoint/2010/main" val="1628407172"/>
      </p:ext>
    </p:extLst>
  </p:cSld>
  <p:clrMapOvr>
    <a:masterClrMapping/>
  </p:clrMapOvr>
  <p:transition>
    <p:blinds/>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	</a:t>
            </a:r>
            <a:r>
              <a:rPr lang="en-US" b="1" u="sng" dirty="0" smtClean="0"/>
              <a:t>Venous return</a:t>
            </a:r>
          </a:p>
          <a:p>
            <a:r>
              <a:rPr lang="en-US" dirty="0" smtClean="0"/>
              <a:t>Venous return is the major determinant of cardiac output.</a:t>
            </a:r>
          </a:p>
          <a:p>
            <a:r>
              <a:rPr lang="en-US" dirty="0" smtClean="0"/>
              <a:t>The force of contraction of the left ventricle ejecting blood into the aorta is not sufficient to return the blood through the veins and back to the heart.</a:t>
            </a:r>
          </a:p>
          <a:p>
            <a:r>
              <a:rPr lang="en-US" dirty="0" smtClean="0"/>
              <a:t>Other factors involved are:</a:t>
            </a:r>
          </a:p>
          <a:p>
            <a:pPr>
              <a:buNone/>
            </a:pPr>
            <a:r>
              <a:rPr lang="en-US" b="1" dirty="0" smtClean="0"/>
              <a:t>a) The position of the body: </a:t>
            </a:r>
            <a:r>
              <a:rPr lang="en-US" dirty="0" smtClean="0"/>
              <a:t>Gravity assists the venous return from the head and neck when standing or sitting and offers less resistance to venous return from the lower parts of the body when an individual is lying flat.</a:t>
            </a:r>
            <a:endParaRPr lang="en-US" dirty="0"/>
          </a:p>
        </p:txBody>
      </p:sp>
      <p:sp>
        <p:nvSpPr>
          <p:cNvPr id="4" name="Date Placeholder 3"/>
          <p:cNvSpPr>
            <a:spLocks noGrp="1"/>
          </p:cNvSpPr>
          <p:nvPr>
            <p:ph type="dt" sz="half" idx="10"/>
          </p:nvPr>
        </p:nvSpPr>
        <p:spPr/>
        <p:txBody>
          <a:bodyPr/>
          <a:lstStyle/>
          <a:p>
            <a:fld id="{1092AE44-88AC-42C9-A31E-2E8515B2DD1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340</a:t>
            </a:fld>
            <a:endParaRPr lang="en-US"/>
          </a:p>
        </p:txBody>
      </p:sp>
    </p:spTree>
    <p:extLst>
      <p:ext uri="{BB962C8B-B14F-4D97-AF65-F5344CB8AC3E}">
        <p14:creationId xmlns:p14="http://schemas.microsoft.com/office/powerpoint/2010/main" val="2330538085"/>
      </p:ext>
    </p:extLst>
  </p:cSld>
  <p:clrMapOvr>
    <a:masterClrMapping/>
  </p:clrMapOvr>
  <p:transition>
    <p:pull dir="d"/>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 Muscular contraction:</a:t>
            </a:r>
            <a:endParaRPr lang="en-US" dirty="0" smtClean="0"/>
          </a:p>
          <a:p>
            <a:r>
              <a:rPr lang="en-US" dirty="0" smtClean="0"/>
              <a:t>Contraction of skeletal muscles surrounding the deep veins puts pressure on them, pushing blood towards the heart (skeletal muscle pump). </a:t>
            </a:r>
          </a:p>
          <a:p>
            <a:r>
              <a:rPr lang="en-US" dirty="0" smtClean="0"/>
              <a:t>When the pressure in deep veins is lowered during muscle relaxation, blood flows into them from superficial veins through communicating veins</a:t>
            </a:r>
            <a:r>
              <a:rPr lang="en-US" i="1" dirty="0" smtClean="0"/>
              <a:t>.</a:t>
            </a:r>
          </a:p>
          <a:p>
            <a:pPr>
              <a:buNone/>
            </a:pPr>
            <a:r>
              <a:rPr lang="en-US" b="1" dirty="0" smtClean="0"/>
              <a:t>c) The respiratory pump: </a:t>
            </a:r>
            <a:r>
              <a:rPr lang="en-US" dirty="0" smtClean="0"/>
              <a:t>During inspiration the expansion of the chest creates a negative pressure within the thorax, assisting flow of blood towards the heart. </a:t>
            </a:r>
          </a:p>
          <a:p>
            <a:r>
              <a:rPr lang="en-US" dirty="0" smtClean="0"/>
              <a:t>In addition, when the diaphragm descends during inspiration, the increased intra-abdominal pressure pushes blood towards the heart.</a:t>
            </a:r>
            <a:endParaRPr lang="en-US" dirty="0"/>
          </a:p>
        </p:txBody>
      </p:sp>
      <p:sp>
        <p:nvSpPr>
          <p:cNvPr id="4" name="Date Placeholder 3"/>
          <p:cNvSpPr>
            <a:spLocks noGrp="1"/>
          </p:cNvSpPr>
          <p:nvPr>
            <p:ph type="dt" sz="half" idx="10"/>
          </p:nvPr>
        </p:nvSpPr>
        <p:spPr/>
        <p:txBody>
          <a:bodyPr/>
          <a:lstStyle/>
          <a:p>
            <a:fld id="{C591C576-2807-4C86-BA56-E5EC60CC966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341</a:t>
            </a:fld>
            <a:endParaRPr lang="en-US"/>
          </a:p>
        </p:txBody>
      </p:sp>
    </p:spTree>
    <p:extLst>
      <p:ext uri="{BB962C8B-B14F-4D97-AF65-F5344CB8AC3E}">
        <p14:creationId xmlns:p14="http://schemas.microsoft.com/office/powerpoint/2010/main" val="715013693"/>
      </p:ext>
    </p:extLst>
  </p:cSld>
  <p:clrMapOvr>
    <a:masterClrMapping/>
  </p:clrMapOvr>
  <p:transition>
    <p:pull dir="d"/>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Blood flow through a vein; skeletal muscle contraction</a:t>
            </a:r>
            <a:endParaRPr lang="en-US" sz="2800" dirty="0"/>
          </a:p>
        </p:txBody>
      </p:sp>
      <p:pic>
        <p:nvPicPr>
          <p:cNvPr id="10242" name="Picture 2"/>
          <p:cNvPicPr>
            <a:picLocks noGrp="1" noChangeAspect="1" noChangeArrowheads="1"/>
          </p:cNvPicPr>
          <p:nvPr>
            <p:ph idx="1"/>
          </p:nvPr>
        </p:nvPicPr>
        <p:blipFill>
          <a:blip r:embed="rId2" cstate="print"/>
          <a:stretch>
            <a:fillRect/>
          </a:stretch>
        </p:blipFill>
        <p:spPr bwMode="auto">
          <a:xfrm>
            <a:off x="3192307" y="1825625"/>
            <a:ext cx="2759385"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43AC4ACD-F783-47F4-8ADD-906FE894D13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342</a:t>
            </a:fld>
            <a:endParaRPr lang="en-US"/>
          </a:p>
        </p:txBody>
      </p:sp>
    </p:spTree>
    <p:extLst>
      <p:ext uri="{BB962C8B-B14F-4D97-AF65-F5344CB8AC3E}">
        <p14:creationId xmlns:p14="http://schemas.microsoft.com/office/powerpoint/2010/main" val="1375456956"/>
      </p:ext>
    </p:extLst>
  </p:cSld>
  <p:clrMapOvr>
    <a:masterClrMapping/>
  </p:clrMapOvr>
  <p:transition>
    <p:pull dir="d"/>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1266" name="Picture 2"/>
          <p:cNvPicPr>
            <a:picLocks noGrp="1" noChangeAspect="1" noChangeArrowheads="1"/>
          </p:cNvPicPr>
          <p:nvPr>
            <p:ph idx="1"/>
          </p:nvPr>
        </p:nvPicPr>
        <p:blipFill>
          <a:blip r:embed="rId2" cstate="print"/>
          <a:stretch>
            <a:fillRect/>
          </a:stretch>
        </p:blipFill>
        <p:spPr bwMode="auto">
          <a:xfrm>
            <a:off x="2877993" y="1825625"/>
            <a:ext cx="3388014"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2EF1DF92-ABC7-4898-B174-099961B2433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343</a:t>
            </a:fld>
            <a:endParaRPr lang="en-US"/>
          </a:p>
        </p:txBody>
      </p:sp>
    </p:spTree>
    <p:extLst>
      <p:ext uri="{BB962C8B-B14F-4D97-AF65-F5344CB8AC3E}">
        <p14:creationId xmlns:p14="http://schemas.microsoft.com/office/powerpoint/2010/main" val="1830804381"/>
      </p:ext>
    </p:extLst>
  </p:cSld>
  <p:clrMapOvr>
    <a:masterClrMapping/>
  </p:clrMapOvr>
  <p:transition>
    <p:pull dir="d"/>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BLOOD PRESSURE</a:t>
            </a:r>
            <a:endParaRPr lang="en-US" b="1" u="sng" dirty="0"/>
          </a:p>
        </p:txBody>
      </p:sp>
      <p:sp>
        <p:nvSpPr>
          <p:cNvPr id="3" name="Content Placeholder 2"/>
          <p:cNvSpPr>
            <a:spLocks noGrp="1"/>
          </p:cNvSpPr>
          <p:nvPr>
            <p:ph idx="1"/>
          </p:nvPr>
        </p:nvSpPr>
        <p:spPr/>
        <p:txBody>
          <a:bodyPr>
            <a:normAutofit/>
          </a:bodyPr>
          <a:lstStyle/>
          <a:p>
            <a:r>
              <a:rPr lang="en-US" b="1" dirty="0" smtClean="0"/>
              <a:t>Def: </a:t>
            </a:r>
            <a:r>
              <a:rPr lang="en-US" dirty="0" smtClean="0"/>
              <a:t>The force or pressure which the blood exerts on the walls of the blood vessels.</a:t>
            </a:r>
          </a:p>
          <a:p>
            <a:r>
              <a:rPr lang="en-US" b="1" dirty="0" smtClean="0"/>
              <a:t>Systemic arterial blood pressure</a:t>
            </a:r>
            <a:r>
              <a:rPr lang="en-US" dirty="0" smtClean="0"/>
              <a:t>: The result of the discharge of blood from the left ventricle into the already  full aorta.</a:t>
            </a:r>
          </a:p>
          <a:p>
            <a:r>
              <a:rPr lang="en-US" b="1" dirty="0" smtClean="0"/>
              <a:t>Systolic blood pressure: </a:t>
            </a:r>
            <a:r>
              <a:rPr lang="en-US" dirty="0" smtClean="0"/>
              <a:t>pressure produced within the arterial system when the left ventricle contracts and pushes blood into the aorta. In adults….about 120 mmHg or 16 kPa.</a:t>
            </a:r>
          </a:p>
          <a:p>
            <a:r>
              <a:rPr lang="en-US" b="1" dirty="0" smtClean="0"/>
              <a:t>Diastolic blood pressure: </a:t>
            </a:r>
            <a:r>
              <a:rPr lang="en-US" dirty="0" smtClean="0"/>
              <a:t>pressure within the arteries when complete cardiac diastole occurs and the heart is resting following the ejection of blood. Adults …..about 80 mmHg or 11 kPa. </a:t>
            </a:r>
          </a:p>
          <a:p>
            <a:r>
              <a:rPr lang="en-US" b="1" dirty="0" smtClean="0"/>
              <a:t>Pulse pressure: </a:t>
            </a:r>
            <a:r>
              <a:rPr lang="en-US" dirty="0" smtClean="0"/>
              <a:t>difference between systolic and diastolic blood pressures.</a:t>
            </a:r>
          </a:p>
        </p:txBody>
      </p:sp>
      <p:sp>
        <p:nvSpPr>
          <p:cNvPr id="4" name="Date Placeholder 3"/>
          <p:cNvSpPr>
            <a:spLocks noGrp="1"/>
          </p:cNvSpPr>
          <p:nvPr>
            <p:ph type="dt" sz="half" idx="10"/>
          </p:nvPr>
        </p:nvSpPr>
        <p:spPr/>
        <p:txBody>
          <a:bodyPr/>
          <a:lstStyle/>
          <a:p>
            <a:fld id="{286ADDF5-DED9-4831-A7A8-04B879D87C4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344</a:t>
            </a:fld>
            <a:endParaRPr lang="en-US"/>
          </a:p>
        </p:txBody>
      </p:sp>
    </p:spTree>
    <p:extLst>
      <p:ext uri="{BB962C8B-B14F-4D97-AF65-F5344CB8AC3E}">
        <p14:creationId xmlns:p14="http://schemas.microsoft.com/office/powerpoint/2010/main" val="889886485"/>
      </p:ext>
    </p:extLst>
  </p:cSld>
  <p:clrMapOvr>
    <a:masterClrMapping/>
  </p:clrMapOvr>
  <p:transition>
    <p:pull dir="d"/>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BP varies according to: </a:t>
            </a:r>
          </a:p>
          <a:p>
            <a:pPr lvl="1"/>
            <a:r>
              <a:rPr lang="en-US" sz="3200" b="1" dirty="0" smtClean="0"/>
              <a:t>The time of day; </a:t>
            </a:r>
            <a:r>
              <a:rPr lang="en-US" sz="3200" dirty="0" smtClean="0"/>
              <a:t>during </a:t>
            </a:r>
            <a:r>
              <a:rPr lang="en-US" sz="3200" dirty="0" err="1" smtClean="0"/>
              <a:t>bedrest</a:t>
            </a:r>
            <a:r>
              <a:rPr lang="en-US" sz="3200" dirty="0" smtClean="0"/>
              <a:t> at night the blood pressure tends to be lower</a:t>
            </a:r>
            <a:endParaRPr lang="en-US" sz="3200" b="1" dirty="0" smtClean="0"/>
          </a:p>
          <a:p>
            <a:pPr lvl="1"/>
            <a:r>
              <a:rPr lang="en-US" sz="3200" b="1" dirty="0" smtClean="0"/>
              <a:t>The posture, </a:t>
            </a:r>
          </a:p>
          <a:p>
            <a:pPr lvl="1"/>
            <a:r>
              <a:rPr lang="en-US" sz="3200" b="1" dirty="0" smtClean="0"/>
              <a:t>Gender; </a:t>
            </a:r>
            <a:r>
              <a:rPr lang="en-US" sz="3200" dirty="0" smtClean="0"/>
              <a:t>higher in women than in men.</a:t>
            </a:r>
            <a:endParaRPr lang="en-US" sz="3200" b="1" dirty="0" smtClean="0"/>
          </a:p>
          <a:p>
            <a:pPr lvl="1"/>
            <a:r>
              <a:rPr lang="en-US" sz="3200" b="1" dirty="0" smtClean="0"/>
              <a:t>Age of the individual; </a:t>
            </a:r>
            <a:r>
              <a:rPr lang="en-US" sz="3200" dirty="0" smtClean="0"/>
              <a:t>increases with age </a:t>
            </a:r>
            <a:r>
              <a:rPr lang="en-US" sz="3200" b="1" dirty="0" smtClean="0"/>
              <a:t>. </a:t>
            </a:r>
          </a:p>
          <a:p>
            <a:r>
              <a:rPr lang="en-US" dirty="0" smtClean="0"/>
              <a:t>Arterial blood pressure is measured with a </a:t>
            </a:r>
            <a:r>
              <a:rPr lang="en-US" b="1" dirty="0" smtClean="0"/>
              <a:t>sphygmomanometer.</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345</a:t>
            </a:fld>
            <a:endParaRPr lang="en-US"/>
          </a:p>
        </p:txBody>
      </p:sp>
    </p:spTree>
    <p:extLst>
      <p:ext uri="{BB962C8B-B14F-4D97-AF65-F5344CB8AC3E}">
        <p14:creationId xmlns:p14="http://schemas.microsoft.com/office/powerpoint/2010/main" val="2676251427"/>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The elasticity of the artery walls</a:t>
            </a:r>
            <a:r>
              <a:rPr lang="en-US" u="sng" dirty="0" smtClean="0"/>
              <a:t> </a:t>
            </a:r>
          </a:p>
          <a:p>
            <a:r>
              <a:rPr lang="en-US" dirty="0" smtClean="0"/>
              <a:t>Distension and recoil occurs throughout the arterial system.</a:t>
            </a:r>
          </a:p>
          <a:p>
            <a:r>
              <a:rPr lang="en-US" dirty="0" smtClean="0"/>
              <a:t>During cardiac diastole the elastic recoil of the arteries maintains the diastolic pressure.</a:t>
            </a:r>
          </a:p>
          <a:p>
            <a:r>
              <a:rPr lang="en-US" b="1" dirty="0" smtClean="0"/>
              <a:t>Blood pressure </a:t>
            </a:r>
            <a:r>
              <a:rPr lang="en-US" dirty="0" smtClean="0"/>
              <a:t>is determined by cardiac output and peripheral resistance:</a:t>
            </a:r>
          </a:p>
          <a:p>
            <a:pPr>
              <a:buNone/>
            </a:pPr>
            <a:r>
              <a:rPr lang="en-US" dirty="0" smtClean="0"/>
              <a:t>		Bp= CO (Cardiac Output) X PR (Peripheral 		Resistance)</a:t>
            </a:r>
          </a:p>
          <a:p>
            <a:endParaRPr lang="en-US" dirty="0" smtClean="0"/>
          </a:p>
          <a:p>
            <a:pPr lvl="1">
              <a:buNone/>
            </a:pPr>
            <a:endParaRPr lang="en-US" dirty="0"/>
          </a:p>
        </p:txBody>
      </p:sp>
      <p:sp>
        <p:nvSpPr>
          <p:cNvPr id="4" name="Date Placeholder 3"/>
          <p:cNvSpPr>
            <a:spLocks noGrp="1"/>
          </p:cNvSpPr>
          <p:nvPr>
            <p:ph type="dt" sz="half" idx="10"/>
          </p:nvPr>
        </p:nvSpPr>
        <p:spPr/>
        <p:txBody>
          <a:bodyPr/>
          <a:lstStyle/>
          <a:p>
            <a:fld id="{A29776A7-70CB-4B9E-9761-575D2479759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346</a:t>
            </a:fld>
            <a:endParaRPr lang="en-US"/>
          </a:p>
        </p:txBody>
      </p:sp>
    </p:spTree>
    <p:extLst>
      <p:ext uri="{BB962C8B-B14F-4D97-AF65-F5344CB8AC3E}">
        <p14:creationId xmlns:p14="http://schemas.microsoft.com/office/powerpoint/2010/main" val="646654868"/>
      </p:ext>
    </p:extLst>
  </p:cSld>
  <p:clrMapOvr>
    <a:masterClrMapping/>
  </p:clrMapOvr>
  <p:transition>
    <p:pull dir="d"/>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Peripheral or arteriolar resistance </a:t>
            </a:r>
          </a:p>
          <a:p>
            <a:r>
              <a:rPr lang="en-US" dirty="0" smtClean="0"/>
              <a:t>Main determinants of peripheral resistance</a:t>
            </a:r>
          </a:p>
          <a:p>
            <a:pPr lvl="1"/>
            <a:r>
              <a:rPr lang="en-US" dirty="0" smtClean="0"/>
              <a:t>Constriction and dilatation </a:t>
            </a:r>
          </a:p>
          <a:p>
            <a:pPr lvl="2"/>
            <a:r>
              <a:rPr lang="en-US" dirty="0" smtClean="0"/>
              <a:t>Vasoconstriction increases BP</a:t>
            </a:r>
          </a:p>
          <a:p>
            <a:pPr lvl="2"/>
            <a:r>
              <a:rPr lang="en-US" dirty="0" smtClean="0"/>
              <a:t>Vasodilatation decrease BP.</a:t>
            </a:r>
          </a:p>
          <a:p>
            <a:r>
              <a:rPr lang="en-US" dirty="0" smtClean="0"/>
              <a:t>When elastic tissue in the tunica media is replaced by inelastic fibrous tissue as part of the ageing process, blood pressure rises.</a:t>
            </a:r>
          </a:p>
          <a:p>
            <a:r>
              <a:rPr lang="en-US" dirty="0" smtClean="0"/>
              <a:t>Dilatation and constriction of arterioles occurs selectively around the body, resulting in changes in the blood flow through organs according to their needs. </a:t>
            </a:r>
          </a:p>
          <a:p>
            <a:r>
              <a:rPr lang="en-US" dirty="0" smtClean="0"/>
              <a:t>Amount of blood flowing to any organ depends on how active it is. The highest priorities are the blood supply to the brain and the heart muscle</a:t>
            </a:r>
          </a:p>
          <a:p>
            <a:endParaRPr lang="en-US" dirty="0" smtClean="0"/>
          </a:p>
        </p:txBody>
      </p:sp>
      <p:sp>
        <p:nvSpPr>
          <p:cNvPr id="4" name="Date Placeholder 3"/>
          <p:cNvSpPr>
            <a:spLocks noGrp="1"/>
          </p:cNvSpPr>
          <p:nvPr>
            <p:ph type="dt" sz="half" idx="10"/>
          </p:nvPr>
        </p:nvSpPr>
        <p:spPr/>
        <p:txBody>
          <a:bodyPr/>
          <a:lstStyle/>
          <a:p>
            <a:fld id="{5AF1AF3A-1CB1-400D-A00C-AF6D1A17340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347</a:t>
            </a:fld>
            <a:endParaRPr lang="en-US"/>
          </a:p>
        </p:txBody>
      </p:sp>
    </p:spTree>
    <p:extLst>
      <p:ext uri="{BB962C8B-B14F-4D97-AF65-F5344CB8AC3E}">
        <p14:creationId xmlns:p14="http://schemas.microsoft.com/office/powerpoint/2010/main" val="3659232183"/>
      </p:ext>
    </p:extLst>
  </p:cSld>
  <p:clrMapOvr>
    <a:masterClrMapping/>
  </p:clrMapOvr>
  <p:transition>
    <p:pull dir="d"/>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3314" name="Picture 2"/>
          <p:cNvPicPr>
            <a:picLocks noGrp="1" noChangeAspect="1" noChangeArrowheads="1"/>
          </p:cNvPicPr>
          <p:nvPr>
            <p:ph idx="1"/>
          </p:nvPr>
        </p:nvPicPr>
        <p:blipFill>
          <a:blip r:embed="rId2" cstate="print"/>
          <a:stretch>
            <a:fillRect/>
          </a:stretch>
        </p:blipFill>
        <p:spPr bwMode="auto">
          <a:xfrm>
            <a:off x="2176462" y="2629694"/>
            <a:ext cx="4791075" cy="27432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B12DEE20-E46A-4D23-A475-7AE5DDD383A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348</a:t>
            </a:fld>
            <a:endParaRPr lang="en-US"/>
          </a:p>
        </p:txBody>
      </p:sp>
    </p:spTree>
    <p:extLst>
      <p:ext uri="{BB962C8B-B14F-4D97-AF65-F5344CB8AC3E}">
        <p14:creationId xmlns:p14="http://schemas.microsoft.com/office/powerpoint/2010/main" val="2942265080"/>
      </p:ext>
    </p:extLst>
  </p:cSld>
  <p:clrMapOvr>
    <a:masterClrMapping/>
  </p:clrMapOvr>
  <p:transition>
    <p:pull dir="d"/>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u="sng" dirty="0" smtClean="0"/>
              <a:t>Control of blood pressure</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2 ways:</a:t>
            </a:r>
          </a:p>
          <a:p>
            <a:pPr lvl="1"/>
            <a:r>
              <a:rPr lang="en-US" dirty="0" smtClean="0"/>
              <a:t>short-term control: mainly involves </a:t>
            </a:r>
            <a:r>
              <a:rPr lang="en-US" dirty="0" err="1" smtClean="0"/>
              <a:t>baroreceptor</a:t>
            </a:r>
            <a:r>
              <a:rPr lang="en-US" dirty="0" smtClean="0"/>
              <a:t> reflex, chemoreceptors &amp; circulating hormones.</a:t>
            </a:r>
          </a:p>
          <a:p>
            <a:pPr lvl="1"/>
            <a:r>
              <a:rPr lang="en-US" dirty="0" smtClean="0"/>
              <a:t>long-term control: involves regulation of blood volume by kidneys &amp; renin—angiotensin— aldosterone system.</a:t>
            </a:r>
          </a:p>
          <a:p>
            <a:r>
              <a:rPr lang="en-US" b="1" dirty="0" smtClean="0"/>
              <a:t>Cardiovascular centre (CVC); </a:t>
            </a:r>
            <a:r>
              <a:rPr lang="en-US" dirty="0" smtClean="0"/>
              <a:t>collection of interconnected neurones in the brain; situated within medulla &amp; pons.</a:t>
            </a:r>
          </a:p>
          <a:p>
            <a:r>
              <a:rPr lang="en-US" dirty="0" smtClean="0"/>
              <a:t>CVC receives, integrates &amp; coordinates inputs from:</a:t>
            </a:r>
          </a:p>
          <a:p>
            <a:pPr lvl="1"/>
            <a:r>
              <a:rPr lang="en-US" dirty="0" smtClean="0"/>
              <a:t>baroreceptors (pressure receptors)</a:t>
            </a:r>
          </a:p>
          <a:p>
            <a:pPr lvl="1"/>
            <a:r>
              <a:rPr lang="en-US" dirty="0" smtClean="0"/>
              <a:t>chemoreceptors</a:t>
            </a:r>
          </a:p>
          <a:p>
            <a:pPr lvl="1"/>
            <a:r>
              <a:rPr lang="en-US" dirty="0" smtClean="0"/>
              <a:t>higher centres in the brain.</a:t>
            </a:r>
          </a:p>
          <a:p>
            <a:r>
              <a:rPr lang="en-US" dirty="0" smtClean="0"/>
              <a:t>CVC sends autonomic nerves to heart &amp; blood vessels &amp; controls BP by slowing down or speeding up heart rate &amp; by dilating or constricting blood vessels.</a:t>
            </a:r>
          </a:p>
        </p:txBody>
      </p:sp>
      <p:sp>
        <p:nvSpPr>
          <p:cNvPr id="4" name="Date Placeholder 3"/>
          <p:cNvSpPr>
            <a:spLocks noGrp="1"/>
          </p:cNvSpPr>
          <p:nvPr>
            <p:ph type="dt" sz="half" idx="10"/>
          </p:nvPr>
        </p:nvSpPr>
        <p:spPr/>
        <p:txBody>
          <a:bodyPr/>
          <a:lstStyle/>
          <a:p>
            <a:fld id="{A01AE62D-8966-47FB-AE13-C289F13A2960}" type="datetime1">
              <a:rPr lang="en-US" smtClean="0"/>
              <a:pPr/>
              <a:t>10/7/2020</a:t>
            </a:fld>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349</a:t>
            </a:fld>
            <a:endParaRPr lang="en-US"/>
          </a:p>
        </p:txBody>
      </p:sp>
    </p:spTree>
    <p:extLst>
      <p:ext uri="{BB962C8B-B14F-4D97-AF65-F5344CB8AC3E}">
        <p14:creationId xmlns:p14="http://schemas.microsoft.com/office/powerpoint/2010/main" val="1187171097"/>
      </p:ext>
    </p:extLst>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Conversely, in alkalosis, the brain can reduce the respiration rate to increase CO</a:t>
            </a:r>
            <a:r>
              <a:rPr lang="en-US" sz="2100" dirty="0" smtClean="0"/>
              <a:t>2</a:t>
            </a:r>
            <a:r>
              <a:rPr lang="en-US" dirty="0" smtClean="0"/>
              <a:t> levels and increase [H+], restoring pH towards normal.</a:t>
            </a:r>
          </a:p>
          <a:p>
            <a:r>
              <a:rPr lang="en-US" dirty="0" smtClean="0"/>
              <a:t>Kidneys have the ability to form ammonia, an alkali, which combines with the acid products of protein metabolism which are then excreted in the urine.</a:t>
            </a:r>
          </a:p>
          <a:p>
            <a:r>
              <a:rPr lang="en-US" dirty="0" smtClean="0"/>
              <a:t>Buffer and excretory systems of the body together maintain the acid-base balance so that the pH range of the blood remains within normal, but narrow, limits.</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a:t>
            </a:fld>
            <a:endParaRPr lang="en-US"/>
          </a:p>
        </p:txBody>
      </p:sp>
    </p:spTree>
    <p:extLst>
      <p:ext uri="{BB962C8B-B14F-4D97-AF65-F5344CB8AC3E}">
        <p14:creationId xmlns:p14="http://schemas.microsoft.com/office/powerpoint/2010/main" val="19067787"/>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Baroreceptors: </a:t>
            </a:r>
            <a:endParaRPr lang="en-US" dirty="0" smtClean="0"/>
          </a:p>
          <a:p>
            <a:r>
              <a:rPr lang="en-US" b="1" dirty="0" smtClean="0"/>
              <a:t>Def: </a:t>
            </a:r>
            <a:r>
              <a:rPr lang="en-US" dirty="0" smtClean="0"/>
              <a:t>Nerve endings sensitive to pressure changes (stretch) within the vessel, situated aortic arch &amp; in the carotid sinuses  and are the body's principal moment-to-moment regulatory mechanism for controlling BP. </a:t>
            </a:r>
          </a:p>
          <a:p>
            <a:r>
              <a:rPr lang="en-US" dirty="0" smtClean="0"/>
              <a:t>A rise in BP in these arteries stimulates the baroreceptors, increasing their input to the CVC. </a:t>
            </a:r>
          </a:p>
          <a:p>
            <a:r>
              <a:rPr lang="en-US" dirty="0" smtClean="0"/>
              <a:t>CVC responds by increasing parasympathetic nerve activity to heart; slows the heart down. At the same time, sympathetic stimulation to the blood vessels is inhibited, causing vasodilatation.</a:t>
            </a:r>
          </a:p>
          <a:p>
            <a:r>
              <a:rPr lang="en-US" dirty="0" smtClean="0"/>
              <a:t>Net result is a fall in systemic BP.</a:t>
            </a:r>
          </a:p>
          <a:p>
            <a:endParaRPr lang="en-US" dirty="0" smtClean="0"/>
          </a:p>
        </p:txBody>
      </p:sp>
      <p:sp>
        <p:nvSpPr>
          <p:cNvPr id="4" name="Date Placeholder 3"/>
          <p:cNvSpPr>
            <a:spLocks noGrp="1"/>
          </p:cNvSpPr>
          <p:nvPr>
            <p:ph type="dt" sz="half" idx="10"/>
          </p:nvPr>
        </p:nvSpPr>
        <p:spPr/>
        <p:txBody>
          <a:bodyPr/>
          <a:lstStyle/>
          <a:p>
            <a:fld id="{A5B592EB-062D-4138-AE24-DFBB3F79ACD7}" type="datetime1">
              <a:rPr lang="en-US" smtClean="0"/>
              <a:pPr/>
              <a:t>10/7/2020</a:t>
            </a:fld>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350</a:t>
            </a:fld>
            <a:endParaRPr lang="en-US"/>
          </a:p>
        </p:txBody>
      </p:sp>
    </p:spTree>
    <p:extLst>
      <p:ext uri="{BB962C8B-B14F-4D97-AF65-F5344CB8AC3E}">
        <p14:creationId xmlns:p14="http://schemas.microsoft.com/office/powerpoint/2010/main" val="588007106"/>
      </p:ext>
    </p:extLst>
  </p:cSld>
  <p:clrMapOvr>
    <a:masterClrMapping/>
  </p:clrMapOvr>
  <p:transition>
    <p:pull dir="d"/>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Conversely, if pressure within aortic arch &amp; carotid sinuses falls, the rate of </a:t>
            </a:r>
            <a:r>
              <a:rPr lang="en-US" dirty="0" err="1" smtClean="0"/>
              <a:t>baroreceptor</a:t>
            </a:r>
            <a:r>
              <a:rPr lang="en-US" dirty="0" smtClean="0"/>
              <a:t> discharge also falls. </a:t>
            </a:r>
          </a:p>
          <a:p>
            <a:r>
              <a:rPr lang="en-US" dirty="0" smtClean="0"/>
              <a:t>CVC responds by increasing sympathetic drive to the heart to speed it up.</a:t>
            </a:r>
          </a:p>
          <a:p>
            <a:r>
              <a:rPr lang="en-US" dirty="0" smtClean="0"/>
              <a:t>Sympathetic activity in blood vessels is also increased, leading to vasoconstriction. </a:t>
            </a:r>
          </a:p>
          <a:p>
            <a:r>
              <a:rPr lang="en-US" dirty="0" smtClean="0"/>
              <a:t>Baroreceptor control of blood pressure is also called the </a:t>
            </a:r>
            <a:r>
              <a:rPr lang="en-US" b="1" i="1" dirty="0" err="1" smtClean="0"/>
              <a:t>baroreceptor</a:t>
            </a:r>
            <a:r>
              <a:rPr lang="en-US" b="1" i="1" dirty="0" smtClean="0"/>
              <a:t> reflex</a:t>
            </a:r>
            <a:endParaRPr lang="en-US" b="1" dirty="0" smtClean="0"/>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351</a:t>
            </a:fld>
            <a:endParaRPr lang="en-US"/>
          </a:p>
        </p:txBody>
      </p:sp>
    </p:spTree>
    <p:extLst>
      <p:ext uri="{BB962C8B-B14F-4D97-AF65-F5344CB8AC3E}">
        <p14:creationId xmlns:p14="http://schemas.microsoft.com/office/powerpoint/2010/main" val="160336873"/>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Baroreceptor reflex</a:t>
            </a:r>
            <a:endParaRPr lang="en-US" dirty="0"/>
          </a:p>
        </p:txBody>
      </p:sp>
      <p:pic>
        <p:nvPicPr>
          <p:cNvPr id="14338" name="Picture 2"/>
          <p:cNvPicPr>
            <a:picLocks noGrp="1" noChangeAspect="1" noChangeArrowheads="1"/>
          </p:cNvPicPr>
          <p:nvPr>
            <p:ph idx="1"/>
          </p:nvPr>
        </p:nvPicPr>
        <p:blipFill>
          <a:blip r:embed="rId2" cstate="print"/>
          <a:stretch>
            <a:fillRect/>
          </a:stretch>
        </p:blipFill>
        <p:spPr bwMode="auto">
          <a:xfrm>
            <a:off x="2595162" y="1825625"/>
            <a:ext cx="3953676"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24D75DE-A626-4DC4-BF9C-51DC48CEF5C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352</a:t>
            </a:fld>
            <a:endParaRPr lang="en-US"/>
          </a:p>
        </p:txBody>
      </p:sp>
    </p:spTree>
    <p:extLst>
      <p:ext uri="{BB962C8B-B14F-4D97-AF65-F5344CB8AC3E}">
        <p14:creationId xmlns:p14="http://schemas.microsoft.com/office/powerpoint/2010/main" val="841209237"/>
      </p:ext>
    </p:extLst>
  </p:cSld>
  <p:clrMapOvr>
    <a:masterClrMapping/>
  </p:clrMapOvr>
  <p:transition>
    <p:pull dir="d"/>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Chemoreceptors</a:t>
            </a:r>
          </a:p>
          <a:p>
            <a:r>
              <a:rPr lang="en-US" b="1" dirty="0" smtClean="0"/>
              <a:t>Def</a:t>
            </a:r>
            <a:r>
              <a:rPr lang="en-US" dirty="0" smtClean="0"/>
              <a:t>: Nerve endings situated in the carotid &amp; aortic bodies.</a:t>
            </a:r>
          </a:p>
          <a:p>
            <a:r>
              <a:rPr lang="en-US" dirty="0" smtClean="0"/>
              <a:t>Primarily involved in control of respiration. </a:t>
            </a:r>
          </a:p>
          <a:p>
            <a:r>
              <a:rPr lang="en-US" dirty="0" smtClean="0"/>
              <a:t>Sensitive to changes in the levels of CO</a:t>
            </a:r>
            <a:r>
              <a:rPr lang="en-US" sz="1900" dirty="0" smtClean="0"/>
              <a:t>2</a:t>
            </a:r>
            <a:r>
              <a:rPr lang="en-US" dirty="0" smtClean="0"/>
              <a:t>, O</a:t>
            </a:r>
            <a:r>
              <a:rPr lang="en-US" sz="1900" dirty="0" smtClean="0"/>
              <a:t>2</a:t>
            </a:r>
            <a:r>
              <a:rPr lang="en-US" dirty="0" smtClean="0"/>
              <a:t> &amp; </a:t>
            </a:r>
            <a:r>
              <a:rPr lang="en-US" dirty="0" err="1" smtClean="0"/>
              <a:t>pH.</a:t>
            </a:r>
            <a:endParaRPr lang="en-US" dirty="0" smtClean="0"/>
          </a:p>
          <a:p>
            <a:r>
              <a:rPr lang="en-US" dirty="0" smtClean="0"/>
              <a:t>Their input to CVC influences its output only when severe disruption of respiratory function occurs or when arterial BP falls to less than 80 mmHg.</a:t>
            </a:r>
          </a:p>
          <a:p>
            <a:pPr>
              <a:buNone/>
            </a:pPr>
            <a:r>
              <a:rPr lang="en-US" b="1" u="sng" dirty="0" smtClean="0"/>
              <a:t>Higher centres in the brain</a:t>
            </a:r>
          </a:p>
          <a:p>
            <a:r>
              <a:rPr lang="en-US" dirty="0" smtClean="0"/>
              <a:t>Their input to CVC is influenced by emotional states e.g fear, anxiety, pain &amp; anger that may stimulate changes in BP.</a:t>
            </a:r>
          </a:p>
          <a:p>
            <a:r>
              <a:rPr lang="en-US" dirty="0" smtClean="0"/>
              <a:t>Hypothalamus controls body temperature &amp; influences the CVC which responds by adjusting the diameter of blood vessels in the skin. </a:t>
            </a:r>
            <a:endParaRPr lang="en-US" dirty="0"/>
          </a:p>
        </p:txBody>
      </p:sp>
      <p:sp>
        <p:nvSpPr>
          <p:cNvPr id="4" name="Date Placeholder 3"/>
          <p:cNvSpPr>
            <a:spLocks noGrp="1"/>
          </p:cNvSpPr>
          <p:nvPr>
            <p:ph type="dt" sz="half" idx="10"/>
          </p:nvPr>
        </p:nvSpPr>
        <p:spPr/>
        <p:txBody>
          <a:bodyPr/>
          <a:lstStyle/>
          <a:p>
            <a:fld id="{6658F7DB-2B6B-416F-815C-FB4F9E4FB74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353</a:t>
            </a:fld>
            <a:endParaRPr lang="en-US"/>
          </a:p>
        </p:txBody>
      </p:sp>
    </p:spTree>
    <p:extLst>
      <p:ext uri="{BB962C8B-B14F-4D97-AF65-F5344CB8AC3E}">
        <p14:creationId xmlns:p14="http://schemas.microsoft.com/office/powerpoint/2010/main" val="1738141451"/>
      </p:ext>
    </p:extLst>
  </p:cSld>
  <p:clrMapOvr>
    <a:masterClrMapping/>
  </p:clrMapOvr>
  <p:transition>
    <p:pull dir="d"/>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Mechanisms of blood pressure control</a:t>
            </a:r>
            <a:endParaRPr lang="en-US" sz="2800" dirty="0"/>
          </a:p>
        </p:txBody>
      </p:sp>
      <p:pic>
        <p:nvPicPr>
          <p:cNvPr id="12290" name="Picture 2"/>
          <p:cNvPicPr>
            <a:picLocks noGrp="1" noChangeAspect="1" noChangeArrowheads="1"/>
          </p:cNvPicPr>
          <p:nvPr>
            <p:ph idx="1"/>
          </p:nvPr>
        </p:nvPicPr>
        <p:blipFill>
          <a:blip r:embed="rId2" cstate="print"/>
          <a:stretch>
            <a:fillRect/>
          </a:stretch>
        </p:blipFill>
        <p:spPr bwMode="auto">
          <a:xfrm>
            <a:off x="2828719" y="1825625"/>
            <a:ext cx="3486561"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4C015F07-6D94-4AD7-8E5D-BE5B7377F37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354</a:t>
            </a:fld>
            <a:endParaRPr lang="en-US"/>
          </a:p>
        </p:txBody>
      </p:sp>
    </p:spTree>
    <p:extLst>
      <p:ext uri="{BB962C8B-B14F-4D97-AF65-F5344CB8AC3E}">
        <p14:creationId xmlns:p14="http://schemas.microsoft.com/office/powerpoint/2010/main" val="3838608094"/>
      </p:ext>
    </p:extLst>
  </p:cSld>
  <p:clrMapOvr>
    <a:masterClrMapping/>
  </p:clrMapOvr>
  <p:transition>
    <p:pull dir="d"/>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relationship between stimulation of chemoreceptors and arterial blood pressure.</a:t>
            </a:r>
            <a:endParaRPr lang="en-US" sz="3200" dirty="0"/>
          </a:p>
        </p:txBody>
      </p:sp>
      <p:pic>
        <p:nvPicPr>
          <p:cNvPr id="1026" name="Picture 2"/>
          <p:cNvPicPr>
            <a:picLocks noGrp="1" noChangeAspect="1" noChangeArrowheads="1"/>
          </p:cNvPicPr>
          <p:nvPr>
            <p:ph idx="1"/>
          </p:nvPr>
        </p:nvPicPr>
        <p:blipFill>
          <a:blip r:embed="rId2" cstate="print"/>
          <a:stretch>
            <a:fillRect/>
          </a:stretch>
        </p:blipFill>
        <p:spPr bwMode="auto">
          <a:xfrm>
            <a:off x="628650" y="3024012"/>
            <a:ext cx="7886700" cy="195456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C34EBF30-1AE1-4BCC-BA58-DEA52E1101F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355</a:t>
            </a:fld>
            <a:endParaRPr lang="en-US"/>
          </a:p>
        </p:txBody>
      </p:sp>
    </p:spTree>
    <p:extLst>
      <p:ext uri="{BB962C8B-B14F-4D97-AF65-F5344CB8AC3E}">
        <p14:creationId xmlns:p14="http://schemas.microsoft.com/office/powerpoint/2010/main" val="743487608"/>
      </p:ext>
    </p:extLst>
  </p:cSld>
  <p:clrMapOvr>
    <a:masterClrMapping/>
  </p:clrMapOvr>
  <p:transition>
    <p:pull dir="d"/>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Assignment: using a diagram write a summary on the </a:t>
            </a:r>
            <a:r>
              <a:rPr lang="en-US" dirty="0" err="1" smtClean="0"/>
              <a:t>baroreceptor</a:t>
            </a:r>
            <a:r>
              <a:rPr lang="en-US" dirty="0" smtClean="0"/>
              <a:t> reflex</a:t>
            </a:r>
            <a:endParaRPr lang="en-US" dirty="0"/>
          </a:p>
        </p:txBody>
      </p:sp>
      <p:sp>
        <p:nvSpPr>
          <p:cNvPr id="4" name="Date Placeholder 3"/>
          <p:cNvSpPr>
            <a:spLocks noGrp="1"/>
          </p:cNvSpPr>
          <p:nvPr>
            <p:ph type="dt" sz="half" idx="10"/>
          </p:nvPr>
        </p:nvSpPr>
        <p:spPr/>
        <p:txBody>
          <a:bodyPr/>
          <a:lstStyle/>
          <a:p>
            <a:fld id="{1D1536DA-5E1C-40F5-ABCE-3464941AC805}"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356</a:t>
            </a:fld>
            <a:endParaRPr lang="en-US"/>
          </a:p>
        </p:txBody>
      </p:sp>
    </p:spTree>
    <p:extLst>
      <p:ext uri="{BB962C8B-B14F-4D97-AF65-F5344CB8AC3E}">
        <p14:creationId xmlns:p14="http://schemas.microsoft.com/office/powerpoint/2010/main" val="1555968145"/>
      </p:ext>
    </p:extLst>
  </p:cSld>
  <p:clrMapOvr>
    <a:masterClrMapping/>
  </p:clrMapOvr>
  <p:transition>
    <p:pull dir="d"/>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PULSE</a:t>
            </a:r>
            <a:r>
              <a:rPr lang="en-US" u="sng" dirty="0" smtClean="0"/>
              <a:t> </a:t>
            </a:r>
            <a:endParaRPr lang="en-US" u="sng" dirty="0"/>
          </a:p>
        </p:txBody>
      </p:sp>
      <p:sp>
        <p:nvSpPr>
          <p:cNvPr id="3" name="Content Placeholder 2"/>
          <p:cNvSpPr>
            <a:spLocks noGrp="1"/>
          </p:cNvSpPr>
          <p:nvPr>
            <p:ph idx="1"/>
          </p:nvPr>
        </p:nvSpPr>
        <p:spPr/>
        <p:txBody>
          <a:bodyPr>
            <a:normAutofit/>
          </a:bodyPr>
          <a:lstStyle/>
          <a:p>
            <a:r>
              <a:rPr lang="en-US" b="1" dirty="0" smtClean="0"/>
              <a:t>Def: </a:t>
            </a:r>
            <a:r>
              <a:rPr lang="en-US" dirty="0" smtClean="0"/>
              <a:t>a wave of distension and elongation felt in an artery wall due to the contraction of the left ventricle forcing about 60 to 80 </a:t>
            </a:r>
            <a:r>
              <a:rPr lang="en-US" dirty="0" err="1" smtClean="0"/>
              <a:t>millilitres</a:t>
            </a:r>
            <a:r>
              <a:rPr lang="en-US" dirty="0" smtClean="0"/>
              <a:t> of blood through the already full aorta and into the arterial system. </a:t>
            </a:r>
          </a:p>
          <a:p>
            <a:r>
              <a:rPr lang="en-US" dirty="0" smtClean="0"/>
              <a:t>Felt at any point where a superficial artery can be pressed gently against a bone.</a:t>
            </a:r>
          </a:p>
          <a:p>
            <a:r>
              <a:rPr lang="en-US" dirty="0" smtClean="0"/>
              <a:t>No. of pulse beats per minute normally represents the heart rate and varies considerably in different people and in the same person at different times.</a:t>
            </a:r>
          </a:p>
          <a:p>
            <a:r>
              <a:rPr lang="en-US" dirty="0" smtClean="0"/>
              <a:t>At rest; an average of 60 to 80.</a:t>
            </a:r>
            <a:endParaRPr lang="en-US" dirty="0"/>
          </a:p>
        </p:txBody>
      </p:sp>
      <p:sp>
        <p:nvSpPr>
          <p:cNvPr id="4" name="Date Placeholder 3"/>
          <p:cNvSpPr>
            <a:spLocks noGrp="1"/>
          </p:cNvSpPr>
          <p:nvPr>
            <p:ph type="dt" sz="half" idx="10"/>
          </p:nvPr>
        </p:nvSpPr>
        <p:spPr/>
        <p:txBody>
          <a:bodyPr/>
          <a:lstStyle/>
          <a:p>
            <a:fld id="{54BE32A9-5D9D-4066-AC3D-0C476DCB6CB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357</a:t>
            </a:fld>
            <a:endParaRPr lang="en-US"/>
          </a:p>
        </p:txBody>
      </p:sp>
    </p:spTree>
    <p:extLst>
      <p:ext uri="{BB962C8B-B14F-4D97-AF65-F5344CB8AC3E}">
        <p14:creationId xmlns:p14="http://schemas.microsoft.com/office/powerpoint/2010/main" val="3100000750"/>
      </p:ext>
    </p:extLst>
  </p:cSld>
  <p:clrMapOvr>
    <a:masterClrMapping/>
  </p:clrMapOvr>
  <p:transition>
    <p:pull dir="d"/>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US" dirty="0" smtClean="0"/>
              <a:t>Information obtained from the pulse includes:</a:t>
            </a:r>
          </a:p>
          <a:p>
            <a:pPr lvl="1">
              <a:buFont typeface="Wingdings" pitchFamily="2" charset="2"/>
              <a:buChar char="Ø"/>
            </a:pPr>
            <a:r>
              <a:rPr lang="en-US" sz="3200" dirty="0" smtClean="0"/>
              <a:t>rate at which the heart is beating</a:t>
            </a:r>
          </a:p>
          <a:p>
            <a:pPr lvl="1">
              <a:buFont typeface="Wingdings" pitchFamily="2" charset="2"/>
              <a:buChar char="Ø"/>
            </a:pPr>
            <a:r>
              <a:rPr lang="en-US" sz="3200" dirty="0" smtClean="0"/>
              <a:t>regularity with which the heartbeats occur, </a:t>
            </a:r>
          </a:p>
          <a:p>
            <a:pPr lvl="1">
              <a:buFont typeface="Wingdings" pitchFamily="2" charset="2"/>
              <a:buChar char="Ø"/>
            </a:pPr>
            <a:r>
              <a:rPr lang="en-US" sz="3200" dirty="0" smtClean="0"/>
              <a:t>volume or strength of the beat</a:t>
            </a:r>
          </a:p>
          <a:p>
            <a:pPr lvl="1">
              <a:buFont typeface="Wingdings" pitchFamily="2" charset="2"/>
              <a:buChar char="Ø"/>
            </a:pPr>
            <a:r>
              <a:rPr lang="en-US" sz="3200" dirty="0" smtClean="0"/>
              <a:t>tension — artery wall should feel soft &amp; pliant under the fingers.</a:t>
            </a:r>
          </a:p>
          <a:p>
            <a:r>
              <a:rPr lang="en-US" dirty="0" smtClean="0"/>
              <a:t>Pulse variations in age groups</a:t>
            </a:r>
          </a:p>
          <a:p>
            <a:pPr lvl="1"/>
            <a:r>
              <a:rPr lang="en-US" dirty="0" smtClean="0"/>
              <a:t>At birth: 140 per minute</a:t>
            </a:r>
          </a:p>
          <a:p>
            <a:pPr lvl="1"/>
            <a:r>
              <a:rPr lang="en-US" dirty="0" smtClean="0"/>
              <a:t>7 years: 85-90 per minute</a:t>
            </a:r>
          </a:p>
          <a:p>
            <a:pPr lvl="1"/>
            <a:r>
              <a:rPr lang="en-US" dirty="0" smtClean="0"/>
              <a:t>Adult: 70-80 per minute</a:t>
            </a:r>
          </a:p>
          <a:p>
            <a:pPr lvl="1"/>
            <a:r>
              <a:rPr lang="en-US" dirty="0" smtClean="0"/>
              <a:t>Old age: 60-70 per minute</a:t>
            </a:r>
            <a:endParaRPr lang="en-US" dirty="0"/>
          </a:p>
        </p:txBody>
      </p:sp>
      <p:sp>
        <p:nvSpPr>
          <p:cNvPr id="4" name="Date Placeholder 3"/>
          <p:cNvSpPr>
            <a:spLocks noGrp="1"/>
          </p:cNvSpPr>
          <p:nvPr>
            <p:ph type="dt" sz="half" idx="10"/>
          </p:nvPr>
        </p:nvSpPr>
        <p:spPr/>
        <p:txBody>
          <a:bodyPr/>
          <a:lstStyle/>
          <a:p>
            <a:fld id="{B910591F-BC36-45D7-9723-208CC1905F9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358</a:t>
            </a:fld>
            <a:endParaRPr lang="en-US"/>
          </a:p>
        </p:txBody>
      </p:sp>
    </p:spTree>
    <p:extLst>
      <p:ext uri="{BB962C8B-B14F-4D97-AF65-F5344CB8AC3E}">
        <p14:creationId xmlns:p14="http://schemas.microsoft.com/office/powerpoint/2010/main" val="188625116"/>
      </p:ext>
    </p:extLst>
  </p:cSld>
  <p:clrMapOvr>
    <a:masterClrMapping/>
  </p:clrMapOvr>
  <p:transition>
    <p:wipe dir="r"/>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Main pulse points</a:t>
            </a:r>
            <a:endParaRPr 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2931723" y="1825625"/>
            <a:ext cx="3280554"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6AAC2C5D-A96B-486F-AC31-4BEA8988D09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359</a:t>
            </a:fld>
            <a:endParaRPr lang="en-US"/>
          </a:p>
        </p:txBody>
      </p:sp>
    </p:spTree>
    <p:extLst>
      <p:ext uri="{BB962C8B-B14F-4D97-AF65-F5344CB8AC3E}">
        <p14:creationId xmlns:p14="http://schemas.microsoft.com/office/powerpoint/2010/main" val="3257658249"/>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dirty="0" smtClean="0"/>
              <a:t>IMPORTANT BIOLOGICAL MOLECULES</a:t>
            </a:r>
            <a:endParaRPr lang="en-US" b="1" dirty="0"/>
          </a:p>
        </p:txBody>
      </p:sp>
      <p:sp>
        <p:nvSpPr>
          <p:cNvPr id="3" name="Content Placeholder 2"/>
          <p:cNvSpPr>
            <a:spLocks noGrp="1"/>
          </p:cNvSpPr>
          <p:nvPr>
            <p:ph idx="1"/>
          </p:nvPr>
        </p:nvSpPr>
        <p:spPr/>
        <p:txBody>
          <a:bodyPr>
            <a:normAutofit fontScale="92500"/>
          </a:bodyPr>
          <a:lstStyle/>
          <a:p>
            <a:pPr>
              <a:buNone/>
            </a:pPr>
            <a:r>
              <a:rPr lang="en-US" b="1" u="sng" dirty="0" smtClean="0"/>
              <a:t>1. CARBOHYDRATES</a:t>
            </a:r>
          </a:p>
          <a:p>
            <a:r>
              <a:rPr lang="en-US" dirty="0" smtClean="0"/>
              <a:t>Are the sugars. </a:t>
            </a:r>
          </a:p>
          <a:p>
            <a:r>
              <a:rPr lang="en-US" dirty="0" smtClean="0"/>
              <a:t>Composed of carbon, oxygen and hydrogen. Carbon atoms are normally arranged in a ring, with the oxygen and hydrogen atoms linked to them. </a:t>
            </a:r>
          </a:p>
          <a:p>
            <a:r>
              <a:rPr lang="en-US" dirty="0" smtClean="0"/>
              <a:t>When 2 sugars link up, the reaction occurring expels a molecule of water and the resulting bond is called a </a:t>
            </a:r>
            <a:r>
              <a:rPr lang="en-US" b="1" dirty="0" err="1" smtClean="0"/>
              <a:t>glycosidic</a:t>
            </a:r>
            <a:r>
              <a:rPr lang="en-US" b="1" dirty="0" smtClean="0"/>
              <a:t> linkage.</a:t>
            </a:r>
          </a:p>
          <a:p>
            <a:r>
              <a:rPr lang="en-US" b="1" dirty="0" smtClean="0"/>
              <a:t>Monosaccharides</a:t>
            </a:r>
            <a:r>
              <a:rPr lang="en-US" dirty="0" smtClean="0"/>
              <a:t>: Simple sugars, that can exist as single units e.g glucose, </a:t>
            </a:r>
            <a:endParaRPr lang="en-US" i="1" dirty="0" smtClean="0"/>
          </a:p>
          <a:p>
            <a:pPr lvl="1"/>
            <a:r>
              <a:rPr lang="en-US" b="1" dirty="0" smtClean="0"/>
              <a:t>Glucose</a:t>
            </a:r>
            <a:r>
              <a:rPr lang="en-US" dirty="0" smtClean="0"/>
              <a:t>: main form in which sugar is used by cells, and blood levels are tightly controlled. </a:t>
            </a:r>
          </a:p>
          <a:p>
            <a:r>
              <a:rPr lang="en-US" b="1" dirty="0" smtClean="0"/>
              <a:t>Disaccharides</a:t>
            </a:r>
            <a:r>
              <a:rPr lang="en-US" dirty="0" smtClean="0"/>
              <a:t>: molecule formed when 2 monosaccharides are linked together e.g. sucrose </a:t>
            </a:r>
          </a:p>
          <a:p>
            <a:r>
              <a:rPr lang="en-US" b="1" dirty="0" smtClean="0"/>
              <a:t>Polysaccharides</a:t>
            </a:r>
            <a:r>
              <a:rPr lang="en-US" dirty="0" smtClean="0"/>
              <a:t>: molecule formed when more than 2 monosaccharides e.g. starch.</a:t>
            </a:r>
            <a:endParaRPr lang="en-US" dirty="0"/>
          </a:p>
        </p:txBody>
      </p:sp>
      <p:sp>
        <p:nvSpPr>
          <p:cNvPr id="4" name="Date Placeholder 3"/>
          <p:cNvSpPr>
            <a:spLocks noGrp="1"/>
          </p:cNvSpPr>
          <p:nvPr>
            <p:ph type="dt" sz="half" idx="10"/>
          </p:nvPr>
        </p:nvSpPr>
        <p:spPr/>
        <p:txBody>
          <a:bodyPr/>
          <a:lstStyle/>
          <a:p>
            <a:fld id="{4DA07F3F-5929-4A5D-8462-65D55836F1D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36</a:t>
            </a:fld>
            <a:endParaRPr lang="en-US"/>
          </a:p>
        </p:txBody>
      </p:sp>
    </p:spTree>
    <p:extLst>
      <p:ext uri="{BB962C8B-B14F-4D97-AF65-F5344CB8AC3E}">
        <p14:creationId xmlns:p14="http://schemas.microsoft.com/office/powerpoint/2010/main" val="3866394714"/>
      </p:ext>
    </p:extLst>
  </p:cSld>
  <p:clrMapOvr>
    <a:masterClrMapping/>
  </p:clrMapOvr>
  <p:transition>
    <p:blinds/>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Factors that affect the pulse rate</a:t>
            </a:r>
          </a:p>
          <a:p>
            <a:pPr marL="514350" indent="-514350">
              <a:buFont typeface="+mj-lt"/>
              <a:buAutoNum type="arabicPeriod"/>
            </a:pPr>
            <a:r>
              <a:rPr lang="en-US" dirty="0" smtClean="0"/>
              <a:t>Narrowing or blockage of arteries supplying peripheral tissues; therefore blood is not pumped through them with each heartbeat</a:t>
            </a:r>
          </a:p>
          <a:p>
            <a:pPr marL="514350" indent="-514350">
              <a:buFont typeface="+mj-lt"/>
              <a:buAutoNum type="arabicPeriod"/>
            </a:pPr>
            <a:r>
              <a:rPr lang="en-US" dirty="0" smtClean="0"/>
              <a:t>Failing or diseased </a:t>
            </a:r>
            <a:r>
              <a:rPr lang="en-US" dirty="0" err="1" smtClean="0"/>
              <a:t>hear;t</a:t>
            </a:r>
            <a:r>
              <a:rPr lang="en-US" dirty="0" smtClean="0"/>
              <a:t> therefore unable to generate enough force, with each contraction, to circulate blood to peripheral arteries.</a:t>
            </a:r>
            <a:endParaRPr lang="en-US" dirty="0"/>
          </a:p>
        </p:txBody>
      </p:sp>
      <p:sp>
        <p:nvSpPr>
          <p:cNvPr id="4" name="Date Placeholder 3"/>
          <p:cNvSpPr>
            <a:spLocks noGrp="1"/>
          </p:cNvSpPr>
          <p:nvPr>
            <p:ph type="dt" sz="half" idx="10"/>
          </p:nvPr>
        </p:nvSpPr>
        <p:spPr/>
        <p:txBody>
          <a:bodyPr/>
          <a:lstStyle/>
          <a:p>
            <a:fld id="{8A8D72DF-7FE5-4783-A384-2969A152F88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360</a:t>
            </a:fld>
            <a:endParaRPr lang="en-US"/>
          </a:p>
        </p:txBody>
      </p:sp>
    </p:spTree>
    <p:extLst>
      <p:ext uri="{BB962C8B-B14F-4D97-AF65-F5344CB8AC3E}">
        <p14:creationId xmlns:p14="http://schemas.microsoft.com/office/powerpoint/2010/main" val="1077105167"/>
      </p:ext>
    </p:extLst>
  </p:cSld>
  <p:clrMapOvr>
    <a:masterClrMapping/>
  </p:clrMapOvr>
  <p:transition>
    <p:wipe dir="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a:p>
        </p:txBody>
      </p:sp>
    </p:spTree>
    <p:extLst>
      <p:ext uri="{BB962C8B-B14F-4D97-AF65-F5344CB8AC3E}">
        <p14:creationId xmlns:p14="http://schemas.microsoft.com/office/powerpoint/2010/main" val="2629150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Glucose + fructose = sucrose</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628650" y="2944157"/>
            <a:ext cx="7886700" cy="2114274"/>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F8326CC1-C7BE-4B1E-8759-4A04565A1C6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37</a:t>
            </a:fld>
            <a:endParaRPr lang="en-US"/>
          </a:p>
        </p:txBody>
      </p:sp>
    </p:spTree>
    <p:extLst>
      <p:ext uri="{BB962C8B-B14F-4D97-AF65-F5344CB8AC3E}">
        <p14:creationId xmlns:p14="http://schemas.microsoft.com/office/powerpoint/2010/main" val="4122431270"/>
      </p:ext>
    </p:extLst>
  </p:cSld>
  <p:clrMapOvr>
    <a:masterClrMapping/>
  </p:clrMapOvr>
  <p:transition>
    <p:blind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a:bodyPr>
          <a:lstStyle/>
          <a:p>
            <a:r>
              <a:rPr lang="en-US" b="1" dirty="0" smtClean="0"/>
              <a:t>CARBOHYDRATES CT.</a:t>
            </a:r>
            <a:endParaRPr lang="en-US" b="1" dirty="0"/>
          </a:p>
        </p:txBody>
      </p:sp>
      <p:sp>
        <p:nvSpPr>
          <p:cNvPr id="3" name="Content Placeholder 2"/>
          <p:cNvSpPr>
            <a:spLocks noGrp="1"/>
          </p:cNvSpPr>
          <p:nvPr>
            <p:ph idx="1"/>
          </p:nvPr>
        </p:nvSpPr>
        <p:spPr/>
        <p:txBody>
          <a:bodyPr>
            <a:normAutofit/>
          </a:bodyPr>
          <a:lstStyle/>
          <a:p>
            <a:r>
              <a:rPr lang="en-US" dirty="0" smtClean="0"/>
              <a:t>Glucose can be broken down (metabolised) in either the </a:t>
            </a:r>
            <a:r>
              <a:rPr lang="en-US" b="1" dirty="0" smtClean="0"/>
              <a:t>presence (aerobically) or the absence (anaerobically) </a:t>
            </a:r>
            <a:r>
              <a:rPr lang="en-US" i="1" dirty="0" smtClean="0"/>
              <a:t>of </a:t>
            </a:r>
            <a:r>
              <a:rPr lang="en-US" dirty="0" smtClean="0"/>
              <a:t>oxygen, but the process is much more efficient when O</a:t>
            </a:r>
            <a:r>
              <a:rPr lang="en-US" sz="2000" dirty="0" smtClean="0"/>
              <a:t>2</a:t>
            </a:r>
            <a:r>
              <a:rPr lang="en-US" dirty="0" smtClean="0"/>
              <a:t> is used. </a:t>
            </a:r>
          </a:p>
          <a:p>
            <a:r>
              <a:rPr lang="en-US" dirty="0" smtClean="0"/>
              <a:t>During this process, energy, water and carbon dioxide are released. This family of molecules:</a:t>
            </a:r>
          </a:p>
          <a:p>
            <a:pPr lvl="1"/>
            <a:r>
              <a:rPr lang="en-US" dirty="0" smtClean="0"/>
              <a:t>serves as a ready source of energy to fuel cellular activities </a:t>
            </a:r>
          </a:p>
          <a:p>
            <a:pPr lvl="1"/>
            <a:r>
              <a:rPr lang="en-US" dirty="0" smtClean="0"/>
              <a:t>provides a form of energy storage, e.g. glycogen</a:t>
            </a:r>
          </a:p>
          <a:p>
            <a:pPr lvl="1"/>
            <a:r>
              <a:rPr lang="en-US" dirty="0" smtClean="0"/>
              <a:t>forms an integral part of the structure of DNA and RNA</a:t>
            </a:r>
          </a:p>
          <a:p>
            <a:pPr lvl="1"/>
            <a:r>
              <a:rPr lang="en-US" dirty="0" smtClean="0"/>
              <a:t>can act as receptors on the cell surface, allowing the cell to recognise other molecules and cells.</a:t>
            </a:r>
            <a:endParaRPr lang="en-US" dirty="0"/>
          </a:p>
        </p:txBody>
      </p:sp>
      <p:sp>
        <p:nvSpPr>
          <p:cNvPr id="4" name="Date Placeholder 3"/>
          <p:cNvSpPr>
            <a:spLocks noGrp="1"/>
          </p:cNvSpPr>
          <p:nvPr>
            <p:ph type="dt" sz="half" idx="10"/>
          </p:nvPr>
        </p:nvSpPr>
        <p:spPr/>
        <p:txBody>
          <a:bodyPr/>
          <a:lstStyle/>
          <a:p>
            <a:fld id="{85AE7981-70C4-442B-8C27-E93A6FD7FBD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38</a:t>
            </a:fld>
            <a:endParaRPr lang="en-US"/>
          </a:p>
        </p:txBody>
      </p:sp>
    </p:spTree>
    <p:extLst>
      <p:ext uri="{BB962C8B-B14F-4D97-AF65-F5344CB8AC3E}">
        <p14:creationId xmlns:p14="http://schemas.microsoft.com/office/powerpoint/2010/main" val="3344480300"/>
      </p:ext>
    </p:extLst>
  </p:cSld>
  <p:clrMapOvr>
    <a:masterClrMapping/>
  </p:clrMapOvr>
  <p:transition>
    <p:blinds/>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2. AMINO ACIDS AND PROTEINS</a:t>
            </a:r>
            <a:endParaRPr lang="en-US" b="1" u="sng" dirty="0"/>
          </a:p>
        </p:txBody>
      </p:sp>
      <p:sp>
        <p:nvSpPr>
          <p:cNvPr id="3" name="Content Placeholder 2"/>
          <p:cNvSpPr>
            <a:spLocks noGrp="1"/>
          </p:cNvSpPr>
          <p:nvPr>
            <p:ph idx="1"/>
          </p:nvPr>
        </p:nvSpPr>
        <p:spPr/>
        <p:txBody>
          <a:bodyPr>
            <a:normAutofit/>
          </a:bodyPr>
          <a:lstStyle/>
          <a:p>
            <a:r>
              <a:rPr lang="en-US" dirty="0" smtClean="0"/>
              <a:t>Amino acids contain carbon, hydrogen, oxygen and nitrogen, and many in addition carry </a:t>
            </a:r>
            <a:r>
              <a:rPr lang="en-US" dirty="0" err="1" smtClean="0"/>
              <a:t>sulphur</a:t>
            </a:r>
            <a:r>
              <a:rPr lang="en-US" dirty="0" smtClean="0"/>
              <a:t>.</a:t>
            </a:r>
          </a:p>
          <a:p>
            <a:r>
              <a:rPr lang="en-US" dirty="0" smtClean="0"/>
              <a:t>In human biochemistry, 20 amino acids are used as the principal building blocks of protein.</a:t>
            </a:r>
          </a:p>
          <a:p>
            <a:r>
              <a:rPr lang="en-US" dirty="0" smtClean="0"/>
              <a:t>Of the amino acids used in human protein synthesis, there is a basic common structure, including an amino group (NH</a:t>
            </a:r>
            <a:r>
              <a:rPr lang="en-US" sz="2200" dirty="0" smtClean="0"/>
              <a:t>2</a:t>
            </a:r>
            <a:r>
              <a:rPr lang="en-US" dirty="0" smtClean="0"/>
              <a:t>), a carboxyl group (COOH) and a hydrogen atom. </a:t>
            </a:r>
            <a:r>
              <a:rPr lang="en-US" b="1" dirty="0" smtClean="0"/>
              <a:t>What makes one amino acid different from the next is a variable side chain. </a:t>
            </a:r>
          </a:p>
          <a:p>
            <a:r>
              <a:rPr lang="en-US" dirty="0" smtClean="0"/>
              <a:t>When two amino acids join up the reaction expels a molecule of water and the resulting bond is called a </a:t>
            </a:r>
            <a:r>
              <a:rPr lang="en-US" b="1" dirty="0" smtClean="0"/>
              <a:t>peptide bond.</a:t>
            </a:r>
            <a:endParaRPr lang="en-US" b="1" dirty="0"/>
          </a:p>
        </p:txBody>
      </p:sp>
      <p:sp>
        <p:nvSpPr>
          <p:cNvPr id="4" name="Date Placeholder 3"/>
          <p:cNvSpPr>
            <a:spLocks noGrp="1"/>
          </p:cNvSpPr>
          <p:nvPr>
            <p:ph type="dt" sz="half" idx="10"/>
          </p:nvPr>
        </p:nvSpPr>
        <p:spPr/>
        <p:txBody>
          <a:bodyPr/>
          <a:lstStyle/>
          <a:p>
            <a:fld id="{4C9A0260-0D0B-473A-9123-DBB87C22A6D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39</a:t>
            </a:fld>
            <a:endParaRPr lang="en-US"/>
          </a:p>
        </p:txBody>
      </p:sp>
    </p:spTree>
    <p:extLst>
      <p:ext uri="{BB962C8B-B14F-4D97-AF65-F5344CB8AC3E}">
        <p14:creationId xmlns:p14="http://schemas.microsoft.com/office/powerpoint/2010/main" val="536891445"/>
      </p:ext>
    </p:extLst>
  </p:cSld>
  <p:clrMapOvr>
    <a:masterClrMapping/>
  </p:clrMapOvr>
  <p:transition>
    <p:blind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a:prstGeom prst="rect">
            <a:avLst/>
          </a:prstGeom>
        </p:spPr>
        <p:txBody>
          <a:bodyPr/>
          <a:lstStyle/>
          <a:p>
            <a:fld id="{B6F15528-21DE-4FAA-801E-634DDDAF4B2B}" type="slidenum">
              <a:rPr lang="en-US" smtClean="0"/>
              <a:pPr/>
              <a:t>4</a:t>
            </a:fld>
            <a:endParaRPr lang="en-US" dirty="0"/>
          </a:p>
        </p:txBody>
      </p:sp>
      <p:sp>
        <p:nvSpPr>
          <p:cNvPr id="6" name="Rectangle 5"/>
          <p:cNvSpPr/>
          <p:nvPr/>
        </p:nvSpPr>
        <p:spPr>
          <a:xfrm>
            <a:off x="685800" y="685800"/>
            <a:ext cx="7609776"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WELCOME TO THE </a:t>
            </a: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NURSING </a:t>
            </a:r>
          </a:p>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WORLD</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0360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Some contain minerals such as iron, copper, zinc, iodine, </a:t>
            </a:r>
            <a:r>
              <a:rPr lang="en-US" dirty="0" err="1" smtClean="0"/>
              <a:t>sulphur</a:t>
            </a:r>
            <a:r>
              <a:rPr lang="en-US" dirty="0" smtClean="0"/>
              <a:t> and phosphate. </a:t>
            </a:r>
          </a:p>
          <a:p>
            <a:r>
              <a:rPr lang="en-US" dirty="0" smtClean="0"/>
              <a:t>Divided into 2 categories, </a:t>
            </a:r>
          </a:p>
          <a:p>
            <a:pPr lvl="1"/>
            <a:r>
              <a:rPr lang="en-US" dirty="0" smtClean="0"/>
              <a:t>essential amino acids</a:t>
            </a:r>
          </a:p>
          <a:p>
            <a:pPr lvl="1"/>
            <a:r>
              <a:rPr lang="en-US" dirty="0" smtClean="0"/>
              <a:t>non-essential amino acids</a:t>
            </a:r>
          </a:p>
          <a:p>
            <a:r>
              <a:rPr lang="en-US" b="1" dirty="0" smtClean="0"/>
              <a:t>Essential amino acids </a:t>
            </a:r>
            <a:r>
              <a:rPr lang="en-US" dirty="0" smtClean="0"/>
              <a:t>cannot be synthesised in the body, therefore they must be included in the diet.</a:t>
            </a:r>
          </a:p>
          <a:p>
            <a:r>
              <a:rPr lang="en-US" b="1" dirty="0" smtClean="0"/>
              <a:t>Non-essential amino acids </a:t>
            </a:r>
            <a:r>
              <a:rPr lang="en-US" dirty="0" smtClean="0"/>
              <a:t>are those which can be synthesised in the body. </a:t>
            </a:r>
          </a:p>
          <a:p>
            <a:r>
              <a:rPr lang="en-US" dirty="0" smtClean="0"/>
              <a:t>Nutritional value of a protein depends on the amino acids of which it is composed.</a:t>
            </a:r>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40</a:t>
            </a:fld>
            <a:endParaRPr lang="en-US"/>
          </a:p>
        </p:txBody>
      </p:sp>
    </p:spTree>
    <p:extLst>
      <p:ext uri="{BB962C8B-B14F-4D97-AF65-F5344CB8AC3E}">
        <p14:creationId xmlns:p14="http://schemas.microsoft.com/office/powerpoint/2010/main" val="36927609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198082" name="Picture 2"/>
          <p:cNvPicPr>
            <a:picLocks noGrp="1" noChangeAspect="1" noChangeArrowheads="1"/>
          </p:cNvPicPr>
          <p:nvPr>
            <p:ph idx="1"/>
          </p:nvPr>
        </p:nvPicPr>
        <p:blipFill>
          <a:blip r:embed="rId2" cstate="print"/>
          <a:stretch>
            <a:fillRect/>
          </a:stretch>
        </p:blipFill>
        <p:spPr bwMode="auto">
          <a:xfrm>
            <a:off x="2593760" y="1825625"/>
            <a:ext cx="3956479"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41</a:t>
            </a:fld>
            <a:endParaRPr lang="en-US"/>
          </a:p>
        </p:txBody>
      </p:sp>
    </p:spTree>
    <p:extLst>
      <p:ext uri="{BB962C8B-B14F-4D97-AF65-F5344CB8AC3E}">
        <p14:creationId xmlns:p14="http://schemas.microsoft.com/office/powerpoint/2010/main" val="18834071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dirty="0" smtClean="0"/>
              <a:t>PROTEINS CT.</a:t>
            </a:r>
            <a:endParaRPr lang="en-US" b="1" dirty="0"/>
          </a:p>
        </p:txBody>
      </p:sp>
      <p:sp>
        <p:nvSpPr>
          <p:cNvPr id="3" name="Content Placeholder 2"/>
          <p:cNvSpPr>
            <a:spLocks noGrp="1"/>
          </p:cNvSpPr>
          <p:nvPr>
            <p:ph idx="1"/>
          </p:nvPr>
        </p:nvSpPr>
        <p:spPr/>
        <p:txBody>
          <a:bodyPr>
            <a:normAutofit/>
          </a:bodyPr>
          <a:lstStyle/>
          <a:p>
            <a:r>
              <a:rPr lang="en-US" dirty="0" smtClean="0"/>
              <a:t>Proteins: </a:t>
            </a:r>
          </a:p>
          <a:p>
            <a:pPr lvl="1"/>
            <a:r>
              <a:rPr lang="en-US" dirty="0" smtClean="0"/>
              <a:t>made from amino acids joined together</a:t>
            </a:r>
          </a:p>
          <a:p>
            <a:pPr lvl="1"/>
            <a:r>
              <a:rPr lang="en-US" dirty="0" smtClean="0"/>
              <a:t>are the main family of molecules from which the human body is built. </a:t>
            </a:r>
          </a:p>
          <a:p>
            <a:pPr lvl="1"/>
            <a:r>
              <a:rPr lang="en-US" dirty="0" smtClean="0"/>
              <a:t>Protein molecules vary enormously in size, shape, chemical constituents and function. </a:t>
            </a:r>
          </a:p>
          <a:p>
            <a:pPr lvl="1"/>
            <a:r>
              <a:rPr lang="en-US" dirty="0" smtClean="0"/>
              <a:t>can be used as an alternative energy source, usually in dietary inadequacy</a:t>
            </a:r>
          </a:p>
          <a:p>
            <a:r>
              <a:rPr lang="en-US" dirty="0" smtClean="0"/>
              <a:t> Many important groups of biologically active substances are proteins, e.g.:</a:t>
            </a:r>
          </a:p>
          <a:p>
            <a:pPr lvl="1"/>
            <a:r>
              <a:rPr lang="en-US" dirty="0" smtClean="0"/>
              <a:t>carrier molecules, e.g. haemoglobin</a:t>
            </a:r>
          </a:p>
          <a:p>
            <a:pPr lvl="1"/>
            <a:r>
              <a:rPr lang="en-US" dirty="0" smtClean="0"/>
              <a:t>enzymes</a:t>
            </a:r>
          </a:p>
          <a:p>
            <a:pPr lvl="1"/>
            <a:r>
              <a:rPr lang="en-US" dirty="0" smtClean="0"/>
              <a:t>many hormones, e.g. insulin</a:t>
            </a:r>
          </a:p>
          <a:p>
            <a:pPr lvl="1"/>
            <a:r>
              <a:rPr lang="en-US" dirty="0" smtClean="0"/>
              <a:t>Antibodies </a:t>
            </a:r>
          </a:p>
        </p:txBody>
      </p:sp>
      <p:sp>
        <p:nvSpPr>
          <p:cNvPr id="4" name="Date Placeholder 3"/>
          <p:cNvSpPr>
            <a:spLocks noGrp="1"/>
          </p:cNvSpPr>
          <p:nvPr>
            <p:ph type="dt" sz="half" idx="10"/>
          </p:nvPr>
        </p:nvSpPr>
        <p:spPr/>
        <p:txBody>
          <a:bodyPr/>
          <a:lstStyle/>
          <a:p>
            <a:fld id="{F2817E0C-4A2F-46AC-9857-44199A444F9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42</a:t>
            </a:fld>
            <a:endParaRPr lang="en-US"/>
          </a:p>
        </p:txBody>
      </p:sp>
    </p:spTree>
    <p:extLst>
      <p:ext uri="{BB962C8B-B14F-4D97-AF65-F5344CB8AC3E}">
        <p14:creationId xmlns:p14="http://schemas.microsoft.com/office/powerpoint/2010/main" val="1567483551"/>
      </p:ext>
    </p:extLst>
  </p:cSld>
  <p:clrMapOvr>
    <a:masterClrMapping/>
  </p:clrMapOvr>
  <p:transition>
    <p:blind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smtClean="0"/>
              <a:t>Amino acid structures: A. Common structure, R = variable side chain. </a:t>
            </a:r>
            <a:br>
              <a:rPr lang="en-US" sz="2000" dirty="0" smtClean="0"/>
            </a:br>
            <a:r>
              <a:rPr lang="en-US" sz="2000" dirty="0" smtClean="0"/>
              <a:t>B. </a:t>
            </a:r>
            <a:r>
              <a:rPr lang="en-US" sz="2000" dirty="0" err="1" smtClean="0"/>
              <a:t>Glycine</a:t>
            </a:r>
            <a:r>
              <a:rPr lang="en-US" sz="2000" dirty="0" smtClean="0"/>
              <a:t>, the simplest amino acid. C. </a:t>
            </a:r>
            <a:r>
              <a:rPr lang="en-US" sz="2000" dirty="0" err="1" smtClean="0"/>
              <a:t>Alanine</a:t>
            </a:r>
            <a:r>
              <a:rPr lang="en-US" sz="2000" dirty="0" smtClean="0"/>
              <a:t>. D. Phenylalanine.</a:t>
            </a:r>
            <a:endParaRPr lang="en-US" sz="2000" dirty="0"/>
          </a:p>
        </p:txBody>
      </p:sp>
      <p:pic>
        <p:nvPicPr>
          <p:cNvPr id="2050" name="Picture 2"/>
          <p:cNvPicPr>
            <a:picLocks noGrp="1" noChangeAspect="1" noChangeArrowheads="1"/>
          </p:cNvPicPr>
          <p:nvPr>
            <p:ph idx="1"/>
          </p:nvPr>
        </p:nvPicPr>
        <p:blipFill>
          <a:blip r:embed="rId2" cstate="print"/>
          <a:stretch>
            <a:fillRect/>
          </a:stretch>
        </p:blipFill>
        <p:spPr bwMode="auto">
          <a:xfrm>
            <a:off x="2147887" y="2124869"/>
            <a:ext cx="4848225" cy="37528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E411DF9E-E52F-4E8D-AAB0-FD1201FA17C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43</a:t>
            </a:fld>
            <a:endParaRPr lang="en-US"/>
          </a:p>
        </p:txBody>
      </p:sp>
    </p:spTree>
    <p:extLst>
      <p:ext uri="{BB962C8B-B14F-4D97-AF65-F5344CB8AC3E}">
        <p14:creationId xmlns:p14="http://schemas.microsoft.com/office/powerpoint/2010/main" val="1301151214"/>
      </p:ext>
    </p:extLst>
  </p:cSld>
  <p:clrMapOvr>
    <a:masterClrMapping/>
  </p:clrMapOvr>
  <p:transition>
    <p:blind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dirty="0" smtClean="0"/>
              <a:t>LIPIDS</a:t>
            </a:r>
            <a:endParaRPr lang="en-US" b="1" dirty="0"/>
          </a:p>
        </p:txBody>
      </p:sp>
      <p:sp>
        <p:nvSpPr>
          <p:cNvPr id="3" name="Content Placeholder 2"/>
          <p:cNvSpPr>
            <a:spLocks noGrp="1"/>
          </p:cNvSpPr>
          <p:nvPr>
            <p:ph idx="1"/>
          </p:nvPr>
        </p:nvSpPr>
        <p:spPr/>
        <p:txBody>
          <a:bodyPr>
            <a:normAutofit/>
          </a:bodyPr>
          <a:lstStyle/>
          <a:p>
            <a:r>
              <a:rPr lang="en-US" dirty="0" smtClean="0"/>
              <a:t>Made up of carbon, hydrogen and oxygen atoms. </a:t>
            </a:r>
            <a:r>
              <a:rPr lang="en-US" b="1" dirty="0" smtClean="0"/>
              <a:t>Phospholipids</a:t>
            </a:r>
            <a:r>
              <a:rPr lang="en-US" dirty="0" smtClean="0"/>
              <a:t>, form an integral part of the cell membrane. </a:t>
            </a:r>
          </a:p>
          <a:p>
            <a:r>
              <a:rPr lang="en-US" dirty="0" smtClean="0"/>
              <a:t>Strongly hydrophobic (water hating) thus they don’t mix with water…an importance in their function in the cell membrane.</a:t>
            </a:r>
          </a:p>
          <a:p>
            <a:r>
              <a:rPr lang="en-US" dirty="0" smtClean="0"/>
              <a:t>Other types of lipids include certain vitamins (e.g. E and K), an important group of hormones called steroids, and the fats. </a:t>
            </a:r>
          </a:p>
          <a:p>
            <a:r>
              <a:rPr lang="en-US" dirty="0" smtClean="0"/>
              <a:t>A molecule of fat consists of </a:t>
            </a:r>
            <a:r>
              <a:rPr lang="en-US" b="1" dirty="0" smtClean="0"/>
              <a:t>three fatty acids, each linked to a molecule of glycerol</a:t>
            </a:r>
            <a:r>
              <a:rPr lang="en-US" dirty="0" smtClean="0"/>
              <a:t>. </a:t>
            </a:r>
          </a:p>
        </p:txBody>
      </p:sp>
      <p:sp>
        <p:nvSpPr>
          <p:cNvPr id="4" name="Date Placeholder 3"/>
          <p:cNvSpPr>
            <a:spLocks noGrp="1"/>
          </p:cNvSpPr>
          <p:nvPr>
            <p:ph type="dt" sz="half" idx="10"/>
          </p:nvPr>
        </p:nvSpPr>
        <p:spPr/>
        <p:txBody>
          <a:bodyPr/>
          <a:lstStyle/>
          <a:p>
            <a:fld id="{12964A63-DAE5-4CCF-A82A-90A06010CA8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44</a:t>
            </a:fld>
            <a:endParaRPr lang="en-US"/>
          </a:p>
        </p:txBody>
      </p:sp>
    </p:spTree>
    <p:extLst>
      <p:ext uri="{BB962C8B-B14F-4D97-AF65-F5344CB8AC3E}">
        <p14:creationId xmlns:p14="http://schemas.microsoft.com/office/powerpoint/2010/main" val="3348668700"/>
      </p:ext>
    </p:extLst>
  </p:cSld>
  <p:clrMapOvr>
    <a:masterClrMapping/>
  </p:clrMapOvr>
  <p:transition>
    <p:blind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Fats are </a:t>
            </a:r>
          </a:p>
          <a:p>
            <a:pPr lvl="1"/>
            <a:r>
              <a:rPr lang="en-US" dirty="0" smtClean="0"/>
              <a:t>a source of energy, </a:t>
            </a:r>
          </a:p>
          <a:p>
            <a:pPr lvl="1"/>
            <a:r>
              <a:rPr lang="en-US" dirty="0" smtClean="0"/>
              <a:t>provide a convenient form in which to store excess calorific intake. </a:t>
            </a:r>
          </a:p>
          <a:p>
            <a:r>
              <a:rPr lang="en-US" dirty="0" smtClean="0"/>
              <a:t>When fats are broken down, they release energy, but the process is less efficient than when carbohydrates are used, since it requires more energy for the breakdown reaction to take place.</a:t>
            </a:r>
          </a:p>
          <a:p>
            <a:r>
              <a:rPr lang="en-US" dirty="0" smtClean="0"/>
              <a:t>Used in the body for:</a:t>
            </a:r>
          </a:p>
          <a:p>
            <a:pPr lvl="1"/>
            <a:r>
              <a:rPr lang="en-US" sz="3200" dirty="0" smtClean="0"/>
              <a:t>insulation</a:t>
            </a:r>
          </a:p>
          <a:p>
            <a:pPr lvl="1"/>
            <a:r>
              <a:rPr lang="en-US" sz="3200" dirty="0" smtClean="0"/>
              <a:t>protection of body parts</a:t>
            </a:r>
          </a:p>
          <a:p>
            <a:pPr lvl="1"/>
            <a:r>
              <a:rPr lang="en-US" sz="3200" dirty="0" smtClean="0"/>
              <a:t>energy storage.</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45</a:t>
            </a:fld>
            <a:endParaRPr lang="en-US"/>
          </a:p>
        </p:txBody>
      </p:sp>
    </p:spTree>
    <p:extLst>
      <p:ext uri="{BB962C8B-B14F-4D97-AF65-F5344CB8AC3E}">
        <p14:creationId xmlns:p14="http://schemas.microsoft.com/office/powerpoint/2010/main" val="12098782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b="1" dirty="0" smtClean="0"/>
              <a:t>Nucleic acids &amp; NUCLEOTIDES</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Nucleic acids</a:t>
            </a:r>
            <a:r>
              <a:rPr lang="en-US" dirty="0" smtClean="0"/>
              <a:t>: large biological molecules essential for all known forms of life. They include DNA (deoxyribonucleic acid) and RNA (ribonucleic acid).</a:t>
            </a:r>
          </a:p>
          <a:p>
            <a:r>
              <a:rPr lang="en-US" b="1" dirty="0" smtClean="0"/>
              <a:t>Nucleotides:</a:t>
            </a:r>
            <a:r>
              <a:rPr lang="en-US" dirty="0" smtClean="0"/>
              <a:t> biological molecules that form the building blocks of nucleic acids and </a:t>
            </a:r>
          </a:p>
          <a:p>
            <a:pPr lvl="1"/>
            <a:r>
              <a:rPr lang="en-US" dirty="0" smtClean="0"/>
              <a:t>serve to carry packets of energy within the cell e.g., ATP </a:t>
            </a:r>
          </a:p>
          <a:p>
            <a:pPr lvl="1"/>
            <a:r>
              <a:rPr lang="en-US" dirty="0" smtClean="0"/>
              <a:t>In the form of the nucleoside </a:t>
            </a:r>
            <a:r>
              <a:rPr lang="en-US" dirty="0" err="1" smtClean="0"/>
              <a:t>triphosphates</a:t>
            </a:r>
            <a:r>
              <a:rPr lang="en-US" dirty="0" smtClean="0"/>
              <a:t> (ATP), nucleotides play central roles in metabolism.</a:t>
            </a:r>
          </a:p>
          <a:p>
            <a:pPr lvl="1"/>
            <a:r>
              <a:rPr lang="en-US" dirty="0" smtClean="0"/>
              <a:t>participate in cell signaling e.g., </a:t>
            </a:r>
            <a:r>
              <a:rPr lang="en-US" dirty="0" err="1" smtClean="0"/>
              <a:t>cAMP</a:t>
            </a:r>
            <a:r>
              <a:rPr lang="en-US" dirty="0" smtClean="0"/>
              <a:t>, </a:t>
            </a:r>
          </a:p>
          <a:p>
            <a:pPr lvl="1"/>
            <a:r>
              <a:rPr lang="en-US" dirty="0" smtClean="0"/>
              <a:t>are incorporated into important cofactors of enzymatic reactions, e.g. coenzyme A.</a:t>
            </a:r>
          </a:p>
          <a:p>
            <a:r>
              <a:rPr lang="en-US" b="1" dirty="0" smtClean="0"/>
              <a:t>Nucleotides</a:t>
            </a:r>
            <a:r>
              <a:rPr lang="en-US" dirty="0" smtClean="0"/>
              <a:t>, consist of 3 subunits:</a:t>
            </a:r>
          </a:p>
          <a:p>
            <a:pPr lvl="1"/>
            <a:r>
              <a:rPr lang="en-US" sz="3200" b="1" dirty="0" smtClean="0"/>
              <a:t>a sugar unit</a:t>
            </a:r>
          </a:p>
          <a:p>
            <a:pPr lvl="1"/>
            <a:r>
              <a:rPr lang="en-US" sz="3200" b="1" dirty="0" smtClean="0"/>
              <a:t>a base</a:t>
            </a:r>
          </a:p>
          <a:p>
            <a:pPr lvl="1"/>
            <a:r>
              <a:rPr lang="en-US" sz="3200" b="1" dirty="0" smtClean="0"/>
              <a:t>one or more phosphate groups linked together.</a:t>
            </a:r>
            <a:endParaRPr lang="en-US" sz="3200" b="1" dirty="0"/>
          </a:p>
        </p:txBody>
      </p:sp>
      <p:sp>
        <p:nvSpPr>
          <p:cNvPr id="4" name="Date Placeholder 3"/>
          <p:cNvSpPr>
            <a:spLocks noGrp="1"/>
          </p:cNvSpPr>
          <p:nvPr>
            <p:ph type="dt" sz="half" idx="10"/>
          </p:nvPr>
        </p:nvSpPr>
        <p:spPr/>
        <p:txBody>
          <a:bodyPr/>
          <a:lstStyle/>
          <a:p>
            <a:fld id="{C4F4D42B-21AA-4641-AF2C-328EA2EBD3F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46</a:t>
            </a:fld>
            <a:endParaRPr lang="en-US"/>
          </a:p>
        </p:txBody>
      </p:sp>
    </p:spTree>
    <p:extLst>
      <p:ext uri="{BB962C8B-B14F-4D97-AF65-F5344CB8AC3E}">
        <p14:creationId xmlns:p14="http://schemas.microsoft.com/office/powerpoint/2010/main" val="1408182185"/>
      </p:ext>
    </p:extLst>
  </p:cSld>
  <p:clrMapOvr>
    <a:masterClrMapping/>
  </p:clrMapOvr>
  <p:transition>
    <p:newsfla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u="sng" dirty="0" smtClean="0"/>
              <a:t>DEOXYRIBONUCLEIC ACID (DNA)</a:t>
            </a:r>
            <a:endParaRPr lang="en-US" u="sng" dirty="0"/>
          </a:p>
        </p:txBody>
      </p:sp>
      <p:sp>
        <p:nvSpPr>
          <p:cNvPr id="3" name="Content Placeholder 2"/>
          <p:cNvSpPr>
            <a:spLocks noGrp="1"/>
          </p:cNvSpPr>
          <p:nvPr>
            <p:ph idx="1"/>
          </p:nvPr>
        </p:nvSpPr>
        <p:spPr/>
        <p:txBody>
          <a:bodyPr>
            <a:normAutofit/>
          </a:bodyPr>
          <a:lstStyle/>
          <a:p>
            <a:r>
              <a:rPr lang="en-US" dirty="0" smtClean="0"/>
              <a:t>A double strand of nucleotides arranged in a spiral (helix) which resembles a twisted ladder.</a:t>
            </a:r>
          </a:p>
          <a:p>
            <a:r>
              <a:rPr lang="en-US" b="1" dirty="0" smtClean="0"/>
              <a:t>Chromosomes</a:t>
            </a:r>
            <a:r>
              <a:rPr lang="en-US" dirty="0" smtClean="0"/>
              <a:t>: clusters of DNA molecules consisting of functional subunits called genes. </a:t>
            </a:r>
          </a:p>
          <a:p>
            <a:r>
              <a:rPr lang="en-US" dirty="0" smtClean="0"/>
              <a:t>The nucleotides contain the sugar </a:t>
            </a:r>
            <a:r>
              <a:rPr lang="en-US" dirty="0" err="1" smtClean="0"/>
              <a:t>deoxyribose</a:t>
            </a:r>
            <a:r>
              <a:rPr lang="en-US" dirty="0" smtClean="0"/>
              <a:t>, phosphate groups and one of 4 bases: </a:t>
            </a:r>
            <a:r>
              <a:rPr lang="en-US" b="1" dirty="0" smtClean="0"/>
              <a:t>adenine [A], thymine [T], guanine [G] and cytosine [C]. A in one chain is paired with T in the other, and G with C</a:t>
            </a:r>
            <a:r>
              <a:rPr lang="en-US" dirty="0" smtClean="0"/>
              <a:t>. </a:t>
            </a:r>
          </a:p>
          <a:p>
            <a:r>
              <a:rPr lang="en-US" dirty="0" smtClean="0"/>
              <a:t>Nucleotides are arranged in a precisely ordered manner in which one chain is complementary to the other. </a:t>
            </a:r>
          </a:p>
          <a:p>
            <a:r>
              <a:rPr lang="en-US" dirty="0" smtClean="0"/>
              <a:t>DNA acts as the template for protein synthesis and is stored safely in the nucleus.</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47</a:t>
            </a:fld>
            <a:endParaRPr lang="en-US"/>
          </a:p>
        </p:txBody>
      </p:sp>
    </p:spTree>
    <p:extLst>
      <p:ext uri="{BB962C8B-B14F-4D97-AF65-F5344CB8AC3E}">
        <p14:creationId xmlns:p14="http://schemas.microsoft.com/office/powerpoint/2010/main" val="3372271925"/>
      </p:ext>
    </p:extLst>
  </p:cSld>
  <p:clrMapOvr>
    <a:masterClrMapping/>
  </p:clrMapOvr>
  <p:transition>
    <p:newsfla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ENZYMES</a:t>
            </a:r>
            <a:endParaRPr lang="en-US" b="1" u="sng" dirty="0"/>
          </a:p>
        </p:txBody>
      </p:sp>
      <p:sp>
        <p:nvSpPr>
          <p:cNvPr id="3" name="Content Placeholder 2"/>
          <p:cNvSpPr>
            <a:spLocks noGrp="1"/>
          </p:cNvSpPr>
          <p:nvPr>
            <p:ph idx="1"/>
          </p:nvPr>
        </p:nvSpPr>
        <p:spPr/>
        <p:txBody>
          <a:bodyPr>
            <a:normAutofit/>
          </a:bodyPr>
          <a:lstStyle/>
          <a:p>
            <a:r>
              <a:rPr lang="en-US" b="1" dirty="0" smtClean="0"/>
              <a:t>Enzymes</a:t>
            </a:r>
            <a:r>
              <a:rPr lang="en-US" dirty="0" smtClean="0"/>
              <a:t>: proteins which act as catalysts for biochemical reactions. </a:t>
            </a:r>
            <a:r>
              <a:rPr lang="en-US" dirty="0" err="1" smtClean="0"/>
              <a:t>i.e</a:t>
            </a:r>
            <a:r>
              <a:rPr lang="en-US" dirty="0" smtClean="0"/>
              <a:t>, they speed the reaction up but are not themselves changed by it, and therefore can be used over and over again. </a:t>
            </a:r>
          </a:p>
          <a:p>
            <a:r>
              <a:rPr lang="en-US" dirty="0" smtClean="0"/>
              <a:t>Enzymes are </a:t>
            </a:r>
            <a:r>
              <a:rPr lang="en-US" b="1" dirty="0" smtClean="0"/>
              <a:t>very selective </a:t>
            </a:r>
            <a:r>
              <a:rPr lang="en-US" dirty="0" smtClean="0"/>
              <a:t>and usually </a:t>
            </a:r>
            <a:r>
              <a:rPr lang="en-US" b="1" dirty="0" err="1" smtClean="0"/>
              <a:t>catalyse</a:t>
            </a:r>
            <a:r>
              <a:rPr lang="en-US" b="1" dirty="0" smtClean="0"/>
              <a:t> only one specific reaction</a:t>
            </a:r>
            <a:r>
              <a:rPr lang="en-US" dirty="0" smtClean="0"/>
              <a:t>. The molecule(s) entering the reaction is called the </a:t>
            </a:r>
            <a:r>
              <a:rPr lang="en-US" b="1" dirty="0" smtClean="0"/>
              <a:t>substrate</a:t>
            </a:r>
            <a:r>
              <a:rPr lang="en-US" dirty="0" smtClean="0"/>
              <a:t> and it binds to a very specific site on the enzyme, called </a:t>
            </a:r>
            <a:r>
              <a:rPr lang="en-US" b="1" dirty="0" smtClean="0"/>
              <a:t>the active site</a:t>
            </a:r>
            <a:r>
              <a:rPr lang="en-US" dirty="0" smtClean="0"/>
              <a:t>. </a:t>
            </a:r>
          </a:p>
          <a:p>
            <a:r>
              <a:rPr lang="en-US" dirty="0" smtClean="0"/>
              <a:t>Whilst the substrate(s) is bound to the active site the reaction proceeds, and once it is complete the product(s) of the reaction breaks away from the enzyme and the active site is ready for use again</a:t>
            </a:r>
          </a:p>
          <a:p>
            <a:r>
              <a:rPr lang="en-US" dirty="0" smtClean="0"/>
              <a:t>Enzymes can </a:t>
            </a:r>
            <a:r>
              <a:rPr lang="en-US" dirty="0" err="1" smtClean="0"/>
              <a:t>catalyse</a:t>
            </a:r>
            <a:r>
              <a:rPr lang="en-US" dirty="0" smtClean="0"/>
              <a:t> both synthesis and breakdown reactions, and their names (almost always!) end in </a:t>
            </a:r>
            <a:r>
              <a:rPr lang="en-US" b="1" dirty="0" smtClean="0"/>
              <a:t>~</a:t>
            </a:r>
            <a:r>
              <a:rPr lang="en-US" b="1" dirty="0" err="1" smtClean="0"/>
              <a:t>ase</a:t>
            </a:r>
            <a:r>
              <a:rPr lang="en-US" dirty="0" smtClean="0"/>
              <a:t>.</a:t>
            </a:r>
            <a:endParaRPr lang="en-US" dirty="0"/>
          </a:p>
        </p:txBody>
      </p:sp>
      <p:sp>
        <p:nvSpPr>
          <p:cNvPr id="4" name="Date Placeholder 3"/>
          <p:cNvSpPr>
            <a:spLocks noGrp="1"/>
          </p:cNvSpPr>
          <p:nvPr>
            <p:ph type="dt" sz="half" idx="10"/>
          </p:nvPr>
        </p:nvSpPr>
        <p:spPr/>
        <p:txBody>
          <a:bodyPr/>
          <a:lstStyle/>
          <a:p>
            <a:fld id="{D6A4803D-CDA5-4D28-B1C6-16AB3A41335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48</a:t>
            </a:fld>
            <a:endParaRPr lang="en-US"/>
          </a:p>
        </p:txBody>
      </p:sp>
    </p:spTree>
    <p:extLst>
      <p:ext uri="{BB962C8B-B14F-4D97-AF65-F5344CB8AC3E}">
        <p14:creationId xmlns:p14="http://schemas.microsoft.com/office/powerpoint/2010/main" val="672534604"/>
      </p:ext>
    </p:extLst>
  </p:cSld>
  <p:clrMapOvr>
    <a:masterClrMapping/>
  </p:clrMapOvr>
  <p:transition>
    <p:newsfla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200" dirty="0" smtClean="0"/>
              <a:t>Action of an enzyme: A. Enzyme and substrates. B. Enzyme-substrate complex. C. Enzyme and product</a:t>
            </a:r>
            <a:r>
              <a:rPr lang="en-US" dirty="0" smtClean="0"/>
              <a:t>.</a:t>
            </a:r>
            <a:endParaRPr 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2176462" y="2791619"/>
            <a:ext cx="4791075" cy="24193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8751A22-830A-4444-A76E-E6C8DA8DAFA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49</a:t>
            </a:fld>
            <a:endParaRPr lang="en-US"/>
          </a:p>
        </p:txBody>
      </p:sp>
    </p:spTree>
    <p:extLst>
      <p:ext uri="{BB962C8B-B14F-4D97-AF65-F5344CB8AC3E}">
        <p14:creationId xmlns:p14="http://schemas.microsoft.com/office/powerpoint/2010/main" val="4277972728"/>
      </p:ext>
    </p:extLst>
  </p:cSld>
  <p:clrMapOvr>
    <a:masterClrMapping/>
  </p:clrMapOvr>
  <p:transition>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b="1" dirty="0" smtClean="0"/>
              <a:t>ORGANISATION OF THE HUMAN BODY</a:t>
            </a:r>
            <a:endParaRPr lang="en-US" b="1" dirty="0"/>
          </a:p>
        </p:txBody>
      </p:sp>
      <p:sp>
        <p:nvSpPr>
          <p:cNvPr id="3" name="Content Placeholder 2"/>
          <p:cNvSpPr>
            <a:spLocks noGrp="1"/>
          </p:cNvSpPr>
          <p:nvPr>
            <p:ph idx="1"/>
          </p:nvPr>
        </p:nvSpPr>
        <p:spPr/>
        <p:txBody>
          <a:bodyPr>
            <a:normAutofit/>
          </a:bodyPr>
          <a:lstStyle/>
          <a:p>
            <a:r>
              <a:rPr lang="en-US" b="1" u="sng" dirty="0" smtClean="0"/>
              <a:t>OBJECTIVES</a:t>
            </a:r>
          </a:p>
          <a:p>
            <a:r>
              <a:rPr lang="en-US" dirty="0" smtClean="0"/>
              <a:t>By the end of this section you will be able to:</a:t>
            </a:r>
          </a:p>
          <a:p>
            <a:pPr lvl="1"/>
            <a:r>
              <a:rPr lang="en-US" dirty="0" smtClean="0"/>
              <a:t>Describe the cell and its functions </a:t>
            </a:r>
          </a:p>
          <a:p>
            <a:pPr lvl="1"/>
            <a:r>
              <a:rPr lang="en-US" dirty="0" smtClean="0"/>
              <a:t>Describe cell multiplication </a:t>
            </a:r>
          </a:p>
          <a:p>
            <a:pPr lvl="1"/>
            <a:r>
              <a:rPr lang="en-US" dirty="0" smtClean="0"/>
              <a:t>Describe the transfer of substances across cell membranes </a:t>
            </a:r>
          </a:p>
          <a:p>
            <a:pPr lvl="1"/>
            <a:r>
              <a:rPr lang="en-US" dirty="0" smtClean="0"/>
              <a:t>Describe tissues and their functions </a:t>
            </a:r>
          </a:p>
          <a:p>
            <a:pPr lvl="1"/>
            <a:r>
              <a:rPr lang="en-US" dirty="0" smtClean="0"/>
              <a:t>Describe body fluids and electrolytes </a:t>
            </a:r>
          </a:p>
          <a:p>
            <a:endParaRPr lang="en-US" dirty="0"/>
          </a:p>
        </p:txBody>
      </p:sp>
      <p:sp>
        <p:nvSpPr>
          <p:cNvPr id="4" name="Date Placeholder 3"/>
          <p:cNvSpPr>
            <a:spLocks noGrp="1"/>
          </p:cNvSpPr>
          <p:nvPr>
            <p:ph type="dt" sz="half" idx="10"/>
          </p:nvPr>
        </p:nvSpPr>
        <p:spPr/>
        <p:txBody>
          <a:bodyPr/>
          <a:lstStyle/>
          <a:p>
            <a:fld id="{783DEDEC-A95B-499A-B21F-D8CD518E03B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a:t>
            </a:fld>
            <a:endParaRPr lang="en-US"/>
          </a:p>
        </p:txBody>
      </p:sp>
    </p:spTree>
    <p:extLst>
      <p:ext uri="{BB962C8B-B14F-4D97-AF65-F5344CB8AC3E}">
        <p14:creationId xmlns:p14="http://schemas.microsoft.com/office/powerpoint/2010/main" val="2964596666"/>
      </p:ext>
    </p:extLst>
  </p:cSld>
  <p:clrMapOvr>
    <a:masterClrMapping/>
  </p:clrMapOvr>
  <p:transition>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b="1" dirty="0" smtClean="0"/>
              <a:t>MOVEMENT OF SUBSTANCES WITHIN THE BODY</a:t>
            </a:r>
            <a:endParaRPr lang="en-US" b="1" dirty="0"/>
          </a:p>
        </p:txBody>
      </p:sp>
      <p:sp>
        <p:nvSpPr>
          <p:cNvPr id="3" name="Content Placeholder 2"/>
          <p:cNvSpPr>
            <a:spLocks noGrp="1"/>
          </p:cNvSpPr>
          <p:nvPr>
            <p:ph idx="1"/>
          </p:nvPr>
        </p:nvSpPr>
        <p:spPr/>
        <p:txBody>
          <a:bodyPr>
            <a:normAutofit/>
          </a:bodyPr>
          <a:lstStyle/>
          <a:p>
            <a:r>
              <a:rPr lang="en-US" dirty="0" smtClean="0"/>
              <a:t>Nutrients absorbed in the small intestine must move, while waste substances must travel from the tissues to their exit points from the body. </a:t>
            </a:r>
          </a:p>
          <a:p>
            <a:r>
              <a:rPr lang="en-US" dirty="0" smtClean="0"/>
              <a:t>Communication molecules, such as hormones, have to travel from the site of production to their destination. </a:t>
            </a:r>
          </a:p>
          <a:p>
            <a:r>
              <a:rPr lang="en-US" dirty="0" smtClean="0"/>
              <a:t>Water itself, the principal constituent of the body, has to move in order to be able to be distributed throughout the body fluids and keep solutes at appropriate physiological concentrations, thus maintaining homeostasis.</a:t>
            </a:r>
            <a:endParaRPr lang="en-US" dirty="0"/>
          </a:p>
        </p:txBody>
      </p:sp>
      <p:sp>
        <p:nvSpPr>
          <p:cNvPr id="4" name="Date Placeholder 3"/>
          <p:cNvSpPr>
            <a:spLocks noGrp="1"/>
          </p:cNvSpPr>
          <p:nvPr>
            <p:ph type="dt" sz="half" idx="10"/>
          </p:nvPr>
        </p:nvSpPr>
        <p:spPr/>
        <p:txBody>
          <a:bodyPr/>
          <a:lstStyle/>
          <a:p>
            <a:fld id="{FB956B32-501D-4937-9B5F-385AFBBA471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50</a:t>
            </a:fld>
            <a:endParaRPr lang="en-US"/>
          </a:p>
        </p:txBody>
      </p:sp>
    </p:spTree>
    <p:extLst>
      <p:ext uri="{BB962C8B-B14F-4D97-AF65-F5344CB8AC3E}">
        <p14:creationId xmlns:p14="http://schemas.microsoft.com/office/powerpoint/2010/main" val="3336919196"/>
      </p:ext>
    </p:extLst>
  </p:cSld>
  <p:clrMapOvr>
    <a:masterClrMapping/>
  </p:clrMapOvr>
  <p:transition>
    <p:newsfla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Substances will always travel from an area of high concentration to one of low concentration, assuming that there is no barrier in the way. </a:t>
            </a:r>
          </a:p>
          <a:p>
            <a:r>
              <a:rPr lang="en-US" dirty="0" smtClean="0"/>
              <a:t>Between two such areas, there exists a </a:t>
            </a:r>
            <a:r>
              <a:rPr lang="en-US" b="1" dirty="0" smtClean="0"/>
              <a:t>concentration gradient</a:t>
            </a:r>
            <a:r>
              <a:rPr lang="en-US" dirty="0" smtClean="0"/>
              <a:t> and movement of substances occurs down the concentration gradient, or downhill. No energy is required for such movement; this process is therefore described as </a:t>
            </a:r>
            <a:r>
              <a:rPr lang="en-US" b="1" dirty="0" smtClean="0"/>
              <a:t>passive</a:t>
            </a:r>
            <a:r>
              <a:rPr lang="en-US" dirty="0" smtClean="0"/>
              <a:t>.</a:t>
            </a:r>
          </a:p>
          <a:p>
            <a:r>
              <a:rPr lang="en-US" dirty="0" smtClean="0"/>
              <a:t>Where substances move uphill, i.e. against the concentration gradient; chemical energy is required, usually in the form of ATP. These processes are described as </a:t>
            </a:r>
            <a:r>
              <a:rPr lang="en-US" b="1" dirty="0" smtClean="0"/>
              <a:t>active</a:t>
            </a:r>
            <a:r>
              <a:rPr lang="en-US" dirty="0" smtClean="0"/>
              <a:t>.</a:t>
            </a:r>
          </a:p>
          <a:p>
            <a:r>
              <a:rPr lang="en-US" dirty="0" smtClean="0"/>
              <a:t>Passive movement of substances in the body proceeds usually in one of two main ways — </a:t>
            </a:r>
            <a:r>
              <a:rPr lang="en-US" b="1" dirty="0" smtClean="0"/>
              <a:t>diffusion </a:t>
            </a:r>
            <a:r>
              <a:rPr lang="en-US" dirty="0" smtClean="0"/>
              <a:t>or</a:t>
            </a:r>
            <a:r>
              <a:rPr lang="en-US" b="1" dirty="0" smtClean="0"/>
              <a:t> osmosis.</a:t>
            </a:r>
            <a:endParaRPr lang="en-US" b="1" dirty="0"/>
          </a:p>
        </p:txBody>
      </p:sp>
      <p:sp>
        <p:nvSpPr>
          <p:cNvPr id="4" name="Date Placeholder 3"/>
          <p:cNvSpPr>
            <a:spLocks noGrp="1"/>
          </p:cNvSpPr>
          <p:nvPr>
            <p:ph type="dt" sz="half" idx="10"/>
          </p:nvPr>
        </p:nvSpPr>
        <p:spPr/>
        <p:txBody>
          <a:bodyPr/>
          <a:lstStyle/>
          <a:p>
            <a:fld id="{FAE4EAB6-FFEC-49E0-A715-3258FB9F94A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51</a:t>
            </a:fld>
            <a:endParaRPr lang="en-US"/>
          </a:p>
        </p:txBody>
      </p:sp>
    </p:spTree>
    <p:extLst>
      <p:ext uri="{BB962C8B-B14F-4D97-AF65-F5344CB8AC3E}">
        <p14:creationId xmlns:p14="http://schemas.microsoft.com/office/powerpoint/2010/main" val="2277640605"/>
      </p:ext>
    </p:extLst>
  </p:cSld>
  <p:clrMapOvr>
    <a:masterClrMapping/>
  </p:clrMapOvr>
  <p:transition>
    <p:newsfla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b="1" u="sng" dirty="0" smtClean="0"/>
              <a:t>DIFFUSION</a:t>
            </a:r>
            <a:endParaRPr lang="en-US" b="1" u="sng" dirty="0"/>
          </a:p>
        </p:txBody>
      </p:sp>
      <p:sp>
        <p:nvSpPr>
          <p:cNvPr id="3" name="Content Placeholder 2"/>
          <p:cNvSpPr>
            <a:spLocks noGrp="1"/>
          </p:cNvSpPr>
          <p:nvPr>
            <p:ph idx="1"/>
          </p:nvPr>
        </p:nvSpPr>
        <p:spPr/>
        <p:txBody>
          <a:bodyPr>
            <a:normAutofit/>
          </a:bodyPr>
          <a:lstStyle/>
          <a:p>
            <a:r>
              <a:rPr lang="en-US" dirty="0" smtClean="0"/>
              <a:t>Def: movement of a chemical substance from an area of high concentration to an area of low concentration.</a:t>
            </a:r>
          </a:p>
          <a:p>
            <a:pPr lvl="1"/>
            <a:r>
              <a:rPr lang="en-US" dirty="0" smtClean="0"/>
              <a:t>occurs mainly in gases, liquids and solutions.</a:t>
            </a:r>
          </a:p>
          <a:p>
            <a:r>
              <a:rPr lang="en-US" dirty="0" smtClean="0"/>
              <a:t>Process of diffusion is speeded up if the temperature rises and/or the concentration of the diffusing substance is increased.</a:t>
            </a:r>
          </a:p>
          <a:p>
            <a:r>
              <a:rPr lang="en-US" dirty="0" smtClean="0"/>
              <a:t>Can also occur across a semi-permeable membrane, such as the plasma membrane; in this case, only those molecules able to cross the membrane can diffuse through. E.g., the capillary wall is effectively a semi-permeable membrane; whereas water can travel freely in either direction across it, large proteins in the plasma and red blood cells are too large to cross and therefore remain in the blood.</a:t>
            </a:r>
            <a:endParaRPr lang="en-US" dirty="0"/>
          </a:p>
        </p:txBody>
      </p:sp>
      <p:sp>
        <p:nvSpPr>
          <p:cNvPr id="4" name="Date Placeholder 3"/>
          <p:cNvSpPr>
            <a:spLocks noGrp="1"/>
          </p:cNvSpPr>
          <p:nvPr>
            <p:ph type="dt" sz="half" idx="10"/>
          </p:nvPr>
        </p:nvSpPr>
        <p:spPr/>
        <p:txBody>
          <a:bodyPr/>
          <a:lstStyle/>
          <a:p>
            <a:fld id="{9F6939E2-8BB0-4204-A097-1D447016FC6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52</a:t>
            </a:fld>
            <a:endParaRPr lang="en-US"/>
          </a:p>
        </p:txBody>
      </p:sp>
    </p:spTree>
    <p:extLst>
      <p:ext uri="{BB962C8B-B14F-4D97-AF65-F5344CB8AC3E}">
        <p14:creationId xmlns:p14="http://schemas.microsoft.com/office/powerpoint/2010/main" val="2662324890"/>
      </p:ext>
    </p:extLst>
  </p:cSld>
  <p:clrMapOvr>
    <a:masterClrMapping/>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cstate="print"/>
          <a:stretch>
            <a:fillRect/>
          </a:stretch>
        </p:blipFill>
        <p:spPr bwMode="auto">
          <a:xfrm>
            <a:off x="2233612" y="2386806"/>
            <a:ext cx="4676775" cy="32289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29262C4D-02DE-4893-B945-089C8655F67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53</a:t>
            </a:fld>
            <a:endParaRPr lang="en-US"/>
          </a:p>
        </p:txBody>
      </p:sp>
    </p:spTree>
    <p:extLst>
      <p:ext uri="{BB962C8B-B14F-4D97-AF65-F5344CB8AC3E}">
        <p14:creationId xmlns:p14="http://schemas.microsoft.com/office/powerpoint/2010/main" val="2122329569"/>
      </p:ext>
    </p:extLst>
  </p:cSld>
  <p:clrMapOvr>
    <a:masterClrMapping/>
  </p:clrMapOvr>
  <p:transition>
    <p:newsfla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b="1" u="sng" dirty="0" smtClean="0"/>
              <a:t>OSMOSIS</a:t>
            </a:r>
            <a:endParaRPr lang="en-US" b="1" u="sng" dirty="0"/>
          </a:p>
        </p:txBody>
      </p:sp>
      <p:sp>
        <p:nvSpPr>
          <p:cNvPr id="3" name="Content Placeholder 2"/>
          <p:cNvSpPr>
            <a:spLocks noGrp="1"/>
          </p:cNvSpPr>
          <p:nvPr>
            <p:ph idx="1"/>
          </p:nvPr>
        </p:nvSpPr>
        <p:spPr/>
        <p:txBody>
          <a:bodyPr>
            <a:normAutofit/>
          </a:bodyPr>
          <a:lstStyle/>
          <a:p>
            <a:r>
              <a:rPr lang="en-US" b="1" dirty="0" smtClean="0"/>
              <a:t>Def: </a:t>
            </a:r>
            <a:r>
              <a:rPr lang="en-US" dirty="0" smtClean="0"/>
              <a:t>the movement of water down its concentration gradient across a semi-permeable membrane when equilibrium cannot be achieved by diffusion of solute molecules. </a:t>
            </a:r>
          </a:p>
          <a:p>
            <a:r>
              <a:rPr lang="en-US" dirty="0" smtClean="0"/>
              <a:t>This is usually because the solute molecules are too large to pass through the pores in the membrane. The force with which this occurs is called the </a:t>
            </a:r>
            <a:r>
              <a:rPr lang="en-US" b="1" dirty="0" smtClean="0"/>
              <a:t>osmotic pressure.</a:t>
            </a:r>
          </a:p>
          <a:p>
            <a:r>
              <a:rPr lang="en-US" dirty="0" smtClean="0"/>
              <a:t>Water crosses the membrane down its concentration gradient from the side with the lower solute concentration the side with the greater solute concentration. This dilutes the more concentrated solution, and concentrates the more dilute solution.</a:t>
            </a:r>
          </a:p>
          <a:p>
            <a:r>
              <a:rPr lang="en-US" dirty="0" smtClean="0"/>
              <a:t>Osmosis proceeds until equilibrium is reached, at which point the solutions on each side of the membrane are of the same concentration and are said to be </a:t>
            </a:r>
            <a:r>
              <a:rPr lang="en-US" b="1" dirty="0" smtClean="0"/>
              <a:t>isotonic. </a:t>
            </a:r>
            <a:endParaRPr lang="en-US" dirty="0" smtClean="0"/>
          </a:p>
        </p:txBody>
      </p:sp>
      <p:sp>
        <p:nvSpPr>
          <p:cNvPr id="4" name="Date Placeholder 3"/>
          <p:cNvSpPr>
            <a:spLocks noGrp="1"/>
          </p:cNvSpPr>
          <p:nvPr>
            <p:ph type="dt" sz="half" idx="10"/>
          </p:nvPr>
        </p:nvSpPr>
        <p:spPr/>
        <p:txBody>
          <a:bodyPr/>
          <a:lstStyle/>
          <a:p>
            <a:fld id="{6853F5B5-BEF9-43F5-8B39-10C55A50465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54</a:t>
            </a:fld>
            <a:endParaRPr lang="en-US"/>
          </a:p>
        </p:txBody>
      </p:sp>
    </p:spTree>
    <p:extLst>
      <p:ext uri="{BB962C8B-B14F-4D97-AF65-F5344CB8AC3E}">
        <p14:creationId xmlns:p14="http://schemas.microsoft.com/office/powerpoint/2010/main" val="3217482017"/>
      </p:ext>
    </p:extLst>
  </p:cSld>
  <p:clrMapOvr>
    <a:masterClrMapping/>
  </p:clrMapOvr>
  <p:transition>
    <p:newsfla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The concentration of water and solutes in the plasma is maintained within a very narrow range because if the plasma water concentration rises, i.e. the plasma becomes more dilute than the intracellular fluid within the red blood cells, then water will move down its concentration gradient across the membranes and into the red blood cells. </a:t>
            </a:r>
          </a:p>
          <a:p>
            <a:r>
              <a:rPr lang="en-US" dirty="0" smtClean="0"/>
              <a:t>This may cause the red blood cells to swell and burst. In this situation, the plasma is said to be </a:t>
            </a:r>
            <a:r>
              <a:rPr lang="en-US" b="1" dirty="0" smtClean="0"/>
              <a:t>hypotonic</a:t>
            </a:r>
            <a:r>
              <a:rPr lang="en-US" dirty="0" smtClean="0"/>
              <a:t>. </a:t>
            </a:r>
          </a:p>
          <a:p>
            <a:r>
              <a:rPr lang="en-US" dirty="0" smtClean="0"/>
              <a:t>If the plasma water concentration falls so that the plasma becomes more concentrated than the intracellular fluid within the red blood cells (the plasma becomes </a:t>
            </a:r>
            <a:r>
              <a:rPr lang="en-US" b="1" dirty="0" smtClean="0"/>
              <a:t>hypertonic</a:t>
            </a:r>
            <a:r>
              <a:rPr lang="en-US" dirty="0" smtClean="0"/>
              <a:t>), water passively moves by osmosis from the blood cells into the plasma and shrinkage of the blood cells occurs.</a:t>
            </a:r>
          </a:p>
          <a:p>
            <a:endParaRPr lang="en-US" dirty="0"/>
          </a:p>
        </p:txBody>
      </p:sp>
      <p:sp>
        <p:nvSpPr>
          <p:cNvPr id="4" name="Date Placeholder 3"/>
          <p:cNvSpPr>
            <a:spLocks noGrp="1"/>
          </p:cNvSpPr>
          <p:nvPr>
            <p:ph type="dt" sz="half" idx="10"/>
          </p:nvPr>
        </p:nvSpPr>
        <p:spPr/>
        <p:txBody>
          <a:bodyPr/>
          <a:lstStyle/>
          <a:p>
            <a:fld id="{BA53BE6D-7082-4DA9-ADB7-2F05923442B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55</a:t>
            </a:fld>
            <a:endParaRPr lang="en-US"/>
          </a:p>
        </p:txBody>
      </p:sp>
    </p:spTree>
    <p:extLst>
      <p:ext uri="{BB962C8B-B14F-4D97-AF65-F5344CB8AC3E}">
        <p14:creationId xmlns:p14="http://schemas.microsoft.com/office/powerpoint/2010/main" val="999842745"/>
      </p:ext>
    </p:extLst>
  </p:cSld>
  <p:clrMapOvr>
    <a:masterClrMapping/>
  </p:clrMapOvr>
  <p:transition>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sz="2400" dirty="0" smtClean="0"/>
              <a:t>The process of osmosis. Net water movement when a red blood cell is suspended in solutions of varying concentrations (tonicity): A. Isotonic solution. B. Hypotonic solution. C. Hypertonic solution.</a:t>
            </a:r>
            <a:endParaRPr lang="en-US" sz="2400" dirty="0"/>
          </a:p>
        </p:txBody>
      </p:sp>
      <p:pic>
        <p:nvPicPr>
          <p:cNvPr id="5122" name="Picture 2"/>
          <p:cNvPicPr>
            <a:picLocks noGrp="1" noChangeAspect="1" noChangeArrowheads="1"/>
          </p:cNvPicPr>
          <p:nvPr>
            <p:ph idx="1"/>
          </p:nvPr>
        </p:nvPicPr>
        <p:blipFill>
          <a:blip r:embed="rId2" cstate="print"/>
          <a:stretch>
            <a:fillRect/>
          </a:stretch>
        </p:blipFill>
        <p:spPr bwMode="auto">
          <a:xfrm>
            <a:off x="2114550" y="2448719"/>
            <a:ext cx="4914900" cy="31051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F5FD1FA3-193D-4EBE-8BC0-300EC44DFF0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56</a:t>
            </a:fld>
            <a:endParaRPr lang="en-US"/>
          </a:p>
        </p:txBody>
      </p:sp>
    </p:spTree>
    <p:extLst>
      <p:ext uri="{BB962C8B-B14F-4D97-AF65-F5344CB8AC3E}">
        <p14:creationId xmlns:p14="http://schemas.microsoft.com/office/powerpoint/2010/main" val="876112846"/>
      </p:ext>
    </p:extLst>
  </p:cSld>
  <p:clrMapOvr>
    <a:masterClrMapping/>
  </p:clrMapOvr>
  <p:transition>
    <p:newsfla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b="1" u="sng" dirty="0" smtClean="0"/>
              <a:t>BODY FLUIDS</a:t>
            </a:r>
            <a:endParaRPr lang="en-US" b="1" u="sng" dirty="0"/>
          </a:p>
        </p:txBody>
      </p:sp>
      <p:sp>
        <p:nvSpPr>
          <p:cNvPr id="3" name="Content Placeholder 2"/>
          <p:cNvSpPr>
            <a:spLocks noGrp="1"/>
          </p:cNvSpPr>
          <p:nvPr>
            <p:ph idx="1"/>
          </p:nvPr>
        </p:nvSpPr>
        <p:spPr/>
        <p:txBody>
          <a:bodyPr>
            <a:normAutofit/>
          </a:bodyPr>
          <a:lstStyle/>
          <a:p>
            <a:r>
              <a:rPr lang="en-US" dirty="0" smtClean="0"/>
              <a:t>Total body water in adults is about 60% of body weight. </a:t>
            </a:r>
          </a:p>
          <a:p>
            <a:pPr lvl="1"/>
            <a:r>
              <a:rPr lang="en-US" dirty="0" smtClean="0"/>
              <a:t>Extracellular water…..about 22% of body weight </a:t>
            </a:r>
          </a:p>
          <a:p>
            <a:pPr lvl="1"/>
            <a:r>
              <a:rPr lang="en-US" dirty="0" smtClean="0"/>
              <a:t>Intracellular water……about 38% of body weight</a:t>
            </a:r>
          </a:p>
          <a:p>
            <a:r>
              <a:rPr lang="en-US" dirty="0" smtClean="0"/>
              <a:t>Proportion is higher in</a:t>
            </a:r>
          </a:p>
          <a:p>
            <a:pPr lvl="1"/>
            <a:r>
              <a:rPr lang="en-US" dirty="0" smtClean="0"/>
              <a:t>young people and </a:t>
            </a:r>
          </a:p>
          <a:p>
            <a:pPr lvl="1"/>
            <a:r>
              <a:rPr lang="en-US" dirty="0" smtClean="0"/>
              <a:t>adults below average weight. </a:t>
            </a:r>
          </a:p>
          <a:p>
            <a:r>
              <a:rPr lang="en-US" dirty="0" smtClean="0"/>
              <a:t>It is lower in </a:t>
            </a:r>
          </a:p>
          <a:p>
            <a:pPr lvl="1"/>
            <a:r>
              <a:rPr lang="en-US" dirty="0" smtClean="0"/>
              <a:t>the elderly </a:t>
            </a:r>
          </a:p>
          <a:p>
            <a:pPr lvl="1"/>
            <a:r>
              <a:rPr lang="en-US" dirty="0" smtClean="0"/>
              <a:t>Obesity  </a:t>
            </a:r>
          </a:p>
        </p:txBody>
      </p:sp>
      <p:sp>
        <p:nvSpPr>
          <p:cNvPr id="4" name="Date Placeholder 3"/>
          <p:cNvSpPr>
            <a:spLocks noGrp="1"/>
          </p:cNvSpPr>
          <p:nvPr>
            <p:ph type="dt" sz="half" idx="10"/>
          </p:nvPr>
        </p:nvSpPr>
        <p:spPr/>
        <p:txBody>
          <a:bodyPr/>
          <a:lstStyle/>
          <a:p>
            <a:fld id="{AF8F906E-C7BB-4C82-A6E9-5E277218389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57</a:t>
            </a:fld>
            <a:endParaRPr lang="en-US"/>
          </a:p>
        </p:txBody>
      </p:sp>
    </p:spTree>
    <p:extLst>
      <p:ext uri="{BB962C8B-B14F-4D97-AF65-F5344CB8AC3E}">
        <p14:creationId xmlns:p14="http://schemas.microsoft.com/office/powerpoint/2010/main" val="1941210898"/>
      </p:ext>
    </p:extLst>
  </p:cSld>
  <p:clrMapOvr>
    <a:masterClrMapping/>
  </p:clrMapOvr>
  <p:transition>
    <p:newsflash/>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en-US" b="1" u="sng" dirty="0" smtClean="0"/>
              <a:t>Importance of water</a:t>
            </a:r>
            <a:endParaRPr lang="en-US" b="1" u="sng"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It makes up part of all body fluids </a:t>
            </a:r>
          </a:p>
          <a:p>
            <a:pPr marL="514350" indent="-514350">
              <a:buFont typeface="+mj-lt"/>
              <a:buAutoNum type="arabicPeriod"/>
            </a:pPr>
            <a:r>
              <a:rPr lang="en-US" dirty="0" smtClean="0"/>
              <a:t>It protects cells from outside pressure </a:t>
            </a:r>
          </a:p>
          <a:p>
            <a:pPr marL="514350" indent="-514350">
              <a:buFont typeface="+mj-lt"/>
              <a:buAutoNum type="arabicPeriod"/>
            </a:pPr>
            <a:r>
              <a:rPr lang="en-US" dirty="0" smtClean="0"/>
              <a:t>It helps in the regulation of body temperature</a:t>
            </a:r>
          </a:p>
          <a:p>
            <a:pPr marL="514350" indent="-514350">
              <a:buFont typeface="+mj-lt"/>
              <a:buAutoNum type="arabicPeriod"/>
            </a:pPr>
            <a:r>
              <a:rPr lang="en-US" dirty="0" smtClean="0"/>
              <a:t>It maintains intracellular pressure </a:t>
            </a:r>
          </a:p>
          <a:p>
            <a:pPr marL="514350" indent="-514350">
              <a:buFont typeface="+mj-lt"/>
              <a:buAutoNum type="arabicPeriod"/>
            </a:pPr>
            <a:r>
              <a:rPr lang="en-US" dirty="0" smtClean="0"/>
              <a:t>It is involved in chemical reactions </a:t>
            </a:r>
          </a:p>
          <a:p>
            <a:pPr marL="514350" indent="-514350">
              <a:buFont typeface="+mj-lt"/>
              <a:buAutoNum type="arabicPeriod"/>
            </a:pPr>
            <a:r>
              <a:rPr lang="en-US" dirty="0" smtClean="0"/>
              <a:t>It washes out wastes and is, therefore, </a:t>
            </a:r>
            <a:br>
              <a:rPr lang="en-US" dirty="0" smtClean="0"/>
            </a:br>
            <a:r>
              <a:rPr lang="en-US" dirty="0" smtClean="0"/>
              <a:t>a medium of excretion</a:t>
            </a:r>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58</a:t>
            </a:fld>
            <a:endParaRPr lang="en-US"/>
          </a:p>
        </p:txBody>
      </p:sp>
    </p:spTree>
    <p:extLst>
      <p:ext uri="{BB962C8B-B14F-4D97-AF65-F5344CB8AC3E}">
        <p14:creationId xmlns:p14="http://schemas.microsoft.com/office/powerpoint/2010/main" val="2152514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u="sng" dirty="0" smtClean="0"/>
              <a:t>Extracellular Fluid (ECF)</a:t>
            </a:r>
            <a:endParaRPr lang="en-US" u="sng" dirty="0"/>
          </a:p>
        </p:txBody>
      </p:sp>
      <p:sp>
        <p:nvSpPr>
          <p:cNvPr id="3" name="Content Placeholder 2"/>
          <p:cNvSpPr>
            <a:spLocks noGrp="1"/>
          </p:cNvSpPr>
          <p:nvPr>
            <p:ph idx="1"/>
          </p:nvPr>
        </p:nvSpPr>
        <p:spPr/>
        <p:txBody>
          <a:bodyPr>
            <a:normAutofit/>
          </a:bodyPr>
          <a:lstStyle/>
          <a:p>
            <a:r>
              <a:rPr lang="en-US" dirty="0" smtClean="0"/>
              <a:t>Consists of </a:t>
            </a:r>
          </a:p>
          <a:p>
            <a:pPr lvl="1"/>
            <a:r>
              <a:rPr lang="en-US" b="1" dirty="0" smtClean="0"/>
              <a:t>blood, </a:t>
            </a:r>
          </a:p>
          <a:p>
            <a:pPr lvl="1"/>
            <a:r>
              <a:rPr lang="en-US" b="1" dirty="0" smtClean="0"/>
              <a:t>plasma, </a:t>
            </a:r>
          </a:p>
          <a:p>
            <a:pPr lvl="1"/>
            <a:r>
              <a:rPr lang="en-US" b="1" dirty="0" smtClean="0"/>
              <a:t>lymph, </a:t>
            </a:r>
          </a:p>
          <a:p>
            <a:pPr lvl="1"/>
            <a:r>
              <a:rPr lang="en-US" b="1" dirty="0" smtClean="0"/>
              <a:t>cerebrospinal fluid </a:t>
            </a:r>
            <a:endParaRPr lang="en-US" dirty="0" smtClean="0"/>
          </a:p>
          <a:p>
            <a:pPr lvl="1"/>
            <a:r>
              <a:rPr lang="en-US" b="1" dirty="0" smtClean="0"/>
              <a:t>fluid in the interstitial spaces </a:t>
            </a:r>
            <a:r>
              <a:rPr lang="en-US" dirty="0" smtClean="0"/>
              <a:t>of the body.</a:t>
            </a:r>
          </a:p>
          <a:p>
            <a:r>
              <a:rPr lang="en-US" dirty="0" smtClean="0"/>
              <a:t>Interstitial or </a:t>
            </a:r>
            <a:r>
              <a:rPr lang="en-US" b="1" dirty="0" smtClean="0"/>
              <a:t>intercellular fluid (tissue fluid) </a:t>
            </a:r>
            <a:r>
              <a:rPr lang="en-US" dirty="0" smtClean="0"/>
              <a:t>bathes all the cells of the body except the outer layers of skin. </a:t>
            </a:r>
          </a:p>
          <a:p>
            <a:r>
              <a:rPr lang="en-US" dirty="0" smtClean="0"/>
              <a:t>It is the medium through which substances pass from blood to the body cells, and from the cells to blood. </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59</a:t>
            </a:fld>
            <a:endParaRPr lang="en-US"/>
          </a:p>
        </p:txBody>
      </p:sp>
    </p:spTree>
    <p:extLst>
      <p:ext uri="{BB962C8B-B14F-4D97-AF65-F5344CB8AC3E}">
        <p14:creationId xmlns:p14="http://schemas.microsoft.com/office/powerpoint/2010/main" val="3743479598"/>
      </p:ext>
    </p:extLst>
  </p:cSld>
  <p:clrMapOvr>
    <a:masterClrMapping/>
  </p:clrMapOvr>
  <p:transition>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a:lstStyle/>
          <a:p>
            <a:r>
              <a:rPr lang="en-US" b="1" dirty="0" smtClean="0"/>
              <a:t>INTRODUCTION</a:t>
            </a:r>
            <a:endParaRPr lang="en-US" b="1" dirty="0"/>
          </a:p>
        </p:txBody>
      </p:sp>
      <p:sp>
        <p:nvSpPr>
          <p:cNvPr id="3" name="Content Placeholder 2"/>
          <p:cNvSpPr>
            <a:spLocks noGrp="1"/>
          </p:cNvSpPr>
          <p:nvPr>
            <p:ph idx="1"/>
          </p:nvPr>
        </p:nvSpPr>
        <p:spPr/>
        <p:txBody>
          <a:bodyPr>
            <a:normAutofit/>
          </a:bodyPr>
          <a:lstStyle/>
          <a:p>
            <a:r>
              <a:rPr lang="en-US" b="1" dirty="0" smtClean="0"/>
              <a:t>Anatomy</a:t>
            </a:r>
            <a:r>
              <a:rPr lang="en-US" dirty="0" smtClean="0"/>
              <a:t>: study </a:t>
            </a:r>
            <a:r>
              <a:rPr lang="en-US" dirty="0"/>
              <a:t>of the structure of the body </a:t>
            </a:r>
            <a:r>
              <a:rPr lang="en-US" dirty="0" smtClean="0"/>
              <a:t>and the </a:t>
            </a:r>
            <a:r>
              <a:rPr lang="en-US" dirty="0"/>
              <a:t>physical relationships involved between body parts.</a:t>
            </a:r>
          </a:p>
          <a:p>
            <a:r>
              <a:rPr lang="en-US" b="1" dirty="0" smtClean="0"/>
              <a:t>Physiology:</a:t>
            </a:r>
            <a:r>
              <a:rPr lang="en-US" dirty="0" smtClean="0"/>
              <a:t> study </a:t>
            </a:r>
            <a:r>
              <a:rPr lang="en-US" dirty="0"/>
              <a:t>of how the parts of the body </a:t>
            </a:r>
            <a:r>
              <a:rPr lang="en-US" dirty="0" smtClean="0"/>
              <a:t>work, and </a:t>
            </a:r>
            <a:r>
              <a:rPr lang="en-US" dirty="0"/>
              <a:t>the ways in which they cooperate together to </a:t>
            </a:r>
            <a:r>
              <a:rPr lang="en-US" dirty="0" smtClean="0"/>
              <a:t>maintain life </a:t>
            </a:r>
            <a:r>
              <a:rPr lang="en-US" dirty="0"/>
              <a:t>and health of the individual. </a:t>
            </a:r>
            <a:endParaRPr lang="en-US" dirty="0" smtClean="0"/>
          </a:p>
          <a:p>
            <a:r>
              <a:rPr lang="en-US" b="1" dirty="0" smtClean="0"/>
              <a:t>Pathology</a:t>
            </a:r>
            <a:r>
              <a:rPr lang="en-US" dirty="0" smtClean="0"/>
              <a:t>: study </a:t>
            </a:r>
            <a:r>
              <a:rPr lang="en-US" dirty="0"/>
              <a:t>of abnormalities and how they affect </a:t>
            </a:r>
            <a:r>
              <a:rPr lang="en-US" dirty="0" smtClean="0"/>
              <a:t>body functions</a:t>
            </a:r>
            <a:r>
              <a:rPr lang="en-US" dirty="0"/>
              <a:t>, often causing illness.</a:t>
            </a:r>
          </a:p>
        </p:txBody>
      </p:sp>
      <p:sp>
        <p:nvSpPr>
          <p:cNvPr id="4" name="Date Placeholder 3"/>
          <p:cNvSpPr>
            <a:spLocks noGrp="1"/>
          </p:cNvSpPr>
          <p:nvPr>
            <p:ph type="dt" sz="half" idx="10"/>
          </p:nvPr>
        </p:nvSpPr>
        <p:spPr/>
        <p:txBody>
          <a:bodyPr/>
          <a:lstStyle/>
          <a:p>
            <a:fld id="{F21D05C5-7365-4862-8069-D5C93906405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a:t>
            </a:fld>
            <a:endParaRPr lang="en-US"/>
          </a:p>
        </p:txBody>
      </p:sp>
    </p:spTree>
    <p:extLst>
      <p:ext uri="{BB962C8B-B14F-4D97-AF65-F5344CB8AC3E}">
        <p14:creationId xmlns:p14="http://schemas.microsoft.com/office/powerpoint/2010/main" val="2942113907"/>
      </p:ext>
    </p:extLst>
  </p:cSld>
  <p:clrMapOvr>
    <a:masterClrMapping/>
  </p:clrMapOvr>
  <p:transition>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smtClean="0"/>
              <a:t>INTRACELLULAR FLUID (ICF)</a:t>
            </a:r>
            <a:endParaRPr lang="en-US" b="1" u="sng" dirty="0"/>
          </a:p>
        </p:txBody>
      </p:sp>
      <p:sp>
        <p:nvSpPr>
          <p:cNvPr id="3" name="Content Placeholder 2"/>
          <p:cNvSpPr>
            <a:spLocks noGrp="1"/>
          </p:cNvSpPr>
          <p:nvPr>
            <p:ph idx="1"/>
          </p:nvPr>
        </p:nvSpPr>
        <p:spPr/>
        <p:txBody>
          <a:bodyPr>
            <a:normAutofit/>
          </a:bodyPr>
          <a:lstStyle/>
          <a:p>
            <a:r>
              <a:rPr lang="en-US" dirty="0" smtClean="0"/>
              <a:t>Its composition is largely controlled by the cell itself, because there are selective uptake and discharge mechanisms present in the cell membrane. </a:t>
            </a:r>
          </a:p>
          <a:p>
            <a:r>
              <a:rPr lang="en-US" dirty="0" smtClean="0"/>
              <a:t>Thus, sodium levels are nearly ten times higher in the ECF than in the ICF. </a:t>
            </a:r>
          </a:p>
          <a:p>
            <a:r>
              <a:rPr lang="en-US" dirty="0" smtClean="0"/>
              <a:t>This concentration difference occurs because although sodium diffuses into the cell down its concentration gradient there is a pump in the membrane which selectively pumps it back out again.</a:t>
            </a:r>
          </a:p>
        </p:txBody>
      </p:sp>
      <p:sp>
        <p:nvSpPr>
          <p:cNvPr id="4" name="Date Placeholder 3"/>
          <p:cNvSpPr>
            <a:spLocks noGrp="1"/>
          </p:cNvSpPr>
          <p:nvPr>
            <p:ph type="dt" sz="half" idx="10"/>
          </p:nvPr>
        </p:nvSpPr>
        <p:spPr/>
        <p:txBody>
          <a:bodyPr/>
          <a:lstStyle/>
          <a:p>
            <a:fld id="{17E15FD5-B2CA-41F2-A226-E07FCE06AFD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60</a:t>
            </a:fld>
            <a:endParaRPr lang="en-US"/>
          </a:p>
        </p:txBody>
      </p:sp>
    </p:spTree>
    <p:extLst>
      <p:ext uri="{BB962C8B-B14F-4D97-AF65-F5344CB8AC3E}">
        <p14:creationId xmlns:p14="http://schemas.microsoft.com/office/powerpoint/2010/main" val="2108843831"/>
      </p:ext>
    </p:extLst>
  </p:cSld>
  <p:clrMapOvr>
    <a:masterClrMapping/>
  </p:clrMapOvr>
  <p:transition>
    <p:newsfla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Distribution of body water in a 70 kg person.</a:t>
            </a:r>
            <a:endParaRPr lang="en-US" sz="3200" dirty="0"/>
          </a:p>
        </p:txBody>
      </p:sp>
      <p:pic>
        <p:nvPicPr>
          <p:cNvPr id="6146" name="Picture 2"/>
          <p:cNvPicPr>
            <a:picLocks noGrp="1" noChangeAspect="1" noChangeArrowheads="1"/>
          </p:cNvPicPr>
          <p:nvPr>
            <p:ph idx="1"/>
          </p:nvPr>
        </p:nvPicPr>
        <p:blipFill>
          <a:blip r:embed="rId2" cstate="print"/>
          <a:stretch>
            <a:fillRect/>
          </a:stretch>
        </p:blipFill>
        <p:spPr bwMode="auto">
          <a:xfrm>
            <a:off x="2309812" y="2563019"/>
            <a:ext cx="4524375" cy="28765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517BFF3F-55AA-4564-B7F3-8700B7AAC42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61</a:t>
            </a:fld>
            <a:endParaRPr lang="en-US"/>
          </a:p>
        </p:txBody>
      </p:sp>
    </p:spTree>
    <p:extLst>
      <p:ext uri="{BB962C8B-B14F-4D97-AF65-F5344CB8AC3E}">
        <p14:creationId xmlns:p14="http://schemas.microsoft.com/office/powerpoint/2010/main" val="4207607853"/>
      </p:ext>
    </p:extLst>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b="1" dirty="0" smtClean="0"/>
              <a:t>CELLS, TISSUES AND ORGANISATION OF THE BODY</a:t>
            </a:r>
            <a:endParaRPr lang="en-US" b="1" dirty="0"/>
          </a:p>
        </p:txBody>
      </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3933864629"/>
      </p:ext>
    </p:extLst>
  </p:cSld>
  <p:clrMapOvr>
    <a:masterClrMapping/>
  </p:clrMapOvr>
  <p:transition>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b="1" u="sng" dirty="0" smtClean="0"/>
              <a:t>THE CELL: STRUCTURE AND FUNCTIONS</a:t>
            </a:r>
            <a:endParaRPr lang="en-US" b="1" u="sng" dirty="0"/>
          </a:p>
        </p:txBody>
      </p:sp>
      <p:sp>
        <p:nvSpPr>
          <p:cNvPr id="3" name="Content Placeholder 2"/>
          <p:cNvSpPr>
            <a:spLocks noGrp="1"/>
          </p:cNvSpPr>
          <p:nvPr>
            <p:ph idx="1"/>
          </p:nvPr>
        </p:nvSpPr>
        <p:spPr/>
        <p:txBody>
          <a:bodyPr>
            <a:normAutofit/>
          </a:bodyPr>
          <a:lstStyle/>
          <a:p>
            <a:r>
              <a:rPr lang="en-US" dirty="0" smtClean="0"/>
              <a:t>A cell consists of a </a:t>
            </a:r>
          </a:p>
          <a:p>
            <a:pPr lvl="1"/>
            <a:r>
              <a:rPr lang="en-US" dirty="0" smtClean="0"/>
              <a:t>plasma membrane</a:t>
            </a:r>
          </a:p>
          <a:p>
            <a:pPr lvl="1"/>
            <a:r>
              <a:rPr lang="en-US" dirty="0" smtClean="0"/>
              <a:t>organelles floating in a watery fluid called </a:t>
            </a:r>
            <a:r>
              <a:rPr lang="en-US" dirty="0" err="1" smtClean="0"/>
              <a:t>cytosol</a:t>
            </a:r>
            <a:r>
              <a:rPr lang="en-US" dirty="0" smtClean="0"/>
              <a:t>.</a:t>
            </a:r>
          </a:p>
          <a:p>
            <a:r>
              <a:rPr lang="en-US" b="1" dirty="0" smtClean="0"/>
              <a:t>Organelles</a:t>
            </a:r>
            <a:r>
              <a:rPr lang="en-US" dirty="0" smtClean="0"/>
              <a:t>: small structures with highly </a:t>
            </a:r>
            <a:r>
              <a:rPr lang="en-US" dirty="0" err="1" smtClean="0"/>
              <a:t>specialised</a:t>
            </a:r>
            <a:r>
              <a:rPr lang="en-US" dirty="0" smtClean="0"/>
              <a:t> functions contained within a membrane. </a:t>
            </a:r>
          </a:p>
          <a:p>
            <a:r>
              <a:rPr lang="en-US" dirty="0" smtClean="0"/>
              <a:t>They include: </a:t>
            </a:r>
          </a:p>
          <a:p>
            <a:pPr lvl="1"/>
            <a:r>
              <a:rPr lang="en-US" dirty="0" smtClean="0"/>
              <a:t>nucleus, </a:t>
            </a:r>
          </a:p>
          <a:p>
            <a:pPr lvl="1"/>
            <a:r>
              <a:rPr lang="en-US" dirty="0" smtClean="0"/>
              <a:t>mitochondria, </a:t>
            </a:r>
          </a:p>
          <a:p>
            <a:pPr lvl="1"/>
            <a:r>
              <a:rPr lang="en-US" dirty="0" err="1" smtClean="0"/>
              <a:t>ribosomes</a:t>
            </a:r>
            <a:r>
              <a:rPr lang="en-US" dirty="0" smtClean="0"/>
              <a:t>, </a:t>
            </a:r>
          </a:p>
          <a:p>
            <a:pPr lvl="1"/>
            <a:r>
              <a:rPr lang="en-US" dirty="0" smtClean="0"/>
              <a:t>endoplasmic reticulum, </a:t>
            </a:r>
          </a:p>
          <a:p>
            <a:pPr lvl="1"/>
            <a:r>
              <a:rPr lang="en-US" dirty="0" smtClean="0"/>
              <a:t>Golgi apparatus, </a:t>
            </a:r>
          </a:p>
          <a:p>
            <a:pPr lvl="1"/>
            <a:r>
              <a:rPr lang="en-US" dirty="0" err="1" smtClean="0"/>
              <a:t>lysosomes</a:t>
            </a:r>
            <a:r>
              <a:rPr lang="en-US" dirty="0" smtClean="0"/>
              <a:t>, </a:t>
            </a:r>
          </a:p>
          <a:p>
            <a:pPr lvl="1"/>
            <a:r>
              <a:rPr lang="en-US" dirty="0" smtClean="0"/>
              <a:t>microfilaments and microtubules.</a:t>
            </a:r>
            <a:endParaRPr lang="en-US" dirty="0"/>
          </a:p>
        </p:txBody>
      </p:sp>
      <p:sp>
        <p:nvSpPr>
          <p:cNvPr id="4" name="Date Placeholder 3"/>
          <p:cNvSpPr>
            <a:spLocks noGrp="1"/>
          </p:cNvSpPr>
          <p:nvPr>
            <p:ph type="dt" sz="half" idx="10"/>
          </p:nvPr>
        </p:nvSpPr>
        <p:spPr/>
        <p:txBody>
          <a:bodyPr/>
          <a:lstStyle/>
          <a:p>
            <a:fld id="{ED5517EF-FE36-4E3B-A43D-71EB08882C8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63</a:t>
            </a:fld>
            <a:endParaRPr lang="en-US"/>
          </a:p>
        </p:txBody>
      </p:sp>
    </p:spTree>
    <p:extLst>
      <p:ext uri="{BB962C8B-B14F-4D97-AF65-F5344CB8AC3E}">
        <p14:creationId xmlns:p14="http://schemas.microsoft.com/office/powerpoint/2010/main" val="1443592072"/>
      </p:ext>
    </p:extLst>
  </p:cSld>
  <p:clrMapOvr>
    <a:masterClrMapping/>
  </p:clrMapOvr>
  <p:transition>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CELL</a:t>
            </a:r>
            <a:endParaRPr lang="en-US" dirty="0"/>
          </a:p>
        </p:txBody>
      </p:sp>
      <p:pic>
        <p:nvPicPr>
          <p:cNvPr id="7170" name="Picture 2"/>
          <p:cNvPicPr>
            <a:picLocks noGrp="1" noChangeAspect="1" noChangeArrowheads="1"/>
          </p:cNvPicPr>
          <p:nvPr>
            <p:ph idx="1"/>
          </p:nvPr>
        </p:nvPicPr>
        <p:blipFill>
          <a:blip r:embed="rId2" cstate="print"/>
          <a:stretch>
            <a:fillRect/>
          </a:stretch>
        </p:blipFill>
        <p:spPr bwMode="auto">
          <a:xfrm>
            <a:off x="2105025" y="2077244"/>
            <a:ext cx="4933950" cy="38481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DDE04745-8CD2-48C4-98C8-586D8654705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64</a:t>
            </a:fld>
            <a:endParaRPr lang="en-US"/>
          </a:p>
        </p:txBody>
      </p:sp>
    </p:spTree>
    <p:extLst>
      <p:ext uri="{BB962C8B-B14F-4D97-AF65-F5344CB8AC3E}">
        <p14:creationId xmlns:p14="http://schemas.microsoft.com/office/powerpoint/2010/main" val="1563188063"/>
      </p:ext>
    </p:extLst>
  </p:cSld>
  <p:clrMapOvr>
    <a:masterClrMapping/>
  </p:clrMapOvr>
  <p:transition>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7" name="Date Placeholder 6"/>
          <p:cNvSpPr>
            <a:spLocks noGrp="1"/>
          </p:cNvSpPr>
          <p:nvPr>
            <p:ph type="dt" sz="half" idx="10"/>
          </p:nvPr>
        </p:nvSpPr>
        <p:spPr/>
        <p:txBody>
          <a:bodyPr/>
          <a:lstStyle/>
          <a:p>
            <a:fld id="{30DD7057-9067-4405-888C-D96B5573A178}" type="datetime1">
              <a:rPr lang="en-US" smtClean="0"/>
              <a:pPr/>
              <a:t>10/7/2020</a:t>
            </a:fld>
            <a:endParaRPr lang="en-US"/>
          </a:p>
        </p:txBody>
      </p:sp>
      <p:sp>
        <p:nvSpPr>
          <p:cNvPr id="8" name="Slide Number Placeholder 7"/>
          <p:cNvSpPr>
            <a:spLocks noGrp="1"/>
          </p:cNvSpPr>
          <p:nvPr>
            <p:ph type="sldNum" sz="quarter" idx="12"/>
          </p:nvPr>
        </p:nvSpPr>
        <p:spPr/>
        <p:txBody>
          <a:bodyPr/>
          <a:lstStyle/>
          <a:p>
            <a:fld id="{5A635FD2-D9AA-4F2E-8FE6-17BF2643B117}" type="slidenum">
              <a:rPr lang="en-US" smtClean="0"/>
              <a:pPr/>
              <a:t>65</a:t>
            </a:fld>
            <a:endParaRPr lang="en-US"/>
          </a:p>
        </p:txBody>
      </p:sp>
      <p:pic>
        <p:nvPicPr>
          <p:cNvPr id="1041" name="Picture 17" descr="Structure of a cell"/>
          <p:cNvPicPr>
            <a:picLocks noChangeAspect="1" noChangeArrowheads="1"/>
          </p:cNvPicPr>
          <p:nvPr/>
        </p:nvPicPr>
        <p:blipFill>
          <a:blip r:embed="rId2" cstate="print"/>
          <a:srcRect/>
          <a:stretch>
            <a:fillRect/>
          </a:stretch>
        </p:blipFill>
        <p:spPr bwMode="auto">
          <a:xfrm>
            <a:off x="0" y="609600"/>
            <a:ext cx="9144000" cy="5715000"/>
          </a:xfrm>
          <a:prstGeom prst="rect">
            <a:avLst/>
          </a:prstGeom>
          <a:noFill/>
        </p:spPr>
      </p:pic>
      <p:pic>
        <p:nvPicPr>
          <p:cNvPr id="1034" name="Picture 10" descr="Help"/>
          <p:cNvPicPr>
            <a:picLocks noChangeAspect="1" noChangeArrowheads="1"/>
          </p:cNvPicPr>
          <p:nvPr/>
        </p:nvPicPr>
        <p:blipFill>
          <a:blip r:embed="rId3" cstate="print"/>
          <a:srcRect/>
          <a:stretch>
            <a:fillRect/>
          </a:stretch>
        </p:blipFill>
        <p:spPr bwMode="auto">
          <a:xfrm>
            <a:off x="155575" y="-2574925"/>
            <a:ext cx="285750" cy="142875"/>
          </a:xfrm>
          <a:prstGeom prst="rect">
            <a:avLst/>
          </a:prstGeom>
          <a:noFill/>
        </p:spPr>
      </p:pic>
    </p:spTree>
    <p:extLst>
      <p:ext uri="{BB962C8B-B14F-4D97-AF65-F5344CB8AC3E}">
        <p14:creationId xmlns:p14="http://schemas.microsoft.com/office/powerpoint/2010/main" val="1324645682"/>
      </p:ext>
    </p:extLst>
  </p:cSld>
  <p:clrMapOvr>
    <a:masterClrMapping/>
  </p:clrMapOvr>
  <p:transition>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0">
            <a:schemeClr val="dk1"/>
          </a:lnRef>
          <a:fillRef idx="3">
            <a:schemeClr val="dk1"/>
          </a:fillRef>
          <a:effectRef idx="3">
            <a:schemeClr val="dk1"/>
          </a:effectRef>
          <a:fontRef idx="minor">
            <a:schemeClr val="lt1"/>
          </a:fontRef>
        </p:style>
        <p:txBody>
          <a:bodyPr>
            <a:normAutofit/>
          </a:bodyPr>
          <a:lstStyle/>
          <a:p>
            <a:r>
              <a:rPr lang="en-US" b="1" u="sng" dirty="0" smtClean="0"/>
              <a:t>CELL STRUCTURE AND ITS FUNCTIONS</a:t>
            </a:r>
            <a:endParaRPr lang="en-US" b="1" u="sng" dirty="0"/>
          </a:p>
        </p:txBody>
      </p:sp>
      <p:sp>
        <p:nvSpPr>
          <p:cNvPr id="6" name="Content Placeholder 5"/>
          <p:cNvSpPr>
            <a:spLocks noGrp="1"/>
          </p:cNvSpPr>
          <p:nvPr>
            <p:ph idx="1"/>
          </p:nvPr>
        </p:nvSpPr>
        <p:spPr/>
        <p:txBody>
          <a:bodyPr>
            <a:normAutofit/>
          </a:bodyPr>
          <a:lstStyle/>
          <a:p>
            <a:r>
              <a:rPr lang="en-US" dirty="0" smtClean="0"/>
              <a:t>All cells in the body have a cell membrane, which forms the boundary of the cell. </a:t>
            </a:r>
          </a:p>
          <a:p>
            <a:r>
              <a:rPr lang="en-US" dirty="0" smtClean="0"/>
              <a:t>The cell is made of </a:t>
            </a:r>
            <a:r>
              <a:rPr lang="en-US" b="1" dirty="0" smtClean="0"/>
              <a:t>protoplasm</a:t>
            </a:r>
            <a:r>
              <a:rPr lang="en-US" dirty="0" smtClean="0"/>
              <a:t>, divided into 2: </a:t>
            </a:r>
          </a:p>
          <a:p>
            <a:pPr lvl="1"/>
            <a:r>
              <a:rPr lang="en-US" b="1" dirty="0" smtClean="0"/>
              <a:t>Cytoplasm</a:t>
            </a:r>
            <a:r>
              <a:rPr lang="en-US" dirty="0" smtClean="0"/>
              <a:t>: a gel-like substance in which many processes take place. </a:t>
            </a:r>
          </a:p>
          <a:p>
            <a:pPr lvl="1"/>
            <a:r>
              <a:rPr lang="en-US" b="1" dirty="0" smtClean="0"/>
              <a:t>Nucleus</a:t>
            </a:r>
            <a:r>
              <a:rPr lang="en-US" dirty="0" smtClean="0"/>
              <a:t>: responsible for cell coordination and cell division.  It is made up of protein granules, and is surrounded by a membrane, which separates it from the cytoplasm.</a:t>
            </a:r>
          </a:p>
          <a:p>
            <a:r>
              <a:rPr lang="en-US" dirty="0" smtClean="0"/>
              <a:t>The cell has two different nucleic acids:</a:t>
            </a:r>
          </a:p>
          <a:p>
            <a:pPr lvl="1"/>
            <a:r>
              <a:rPr lang="en-US" dirty="0" smtClean="0"/>
              <a:t>The </a:t>
            </a:r>
            <a:r>
              <a:rPr lang="en-US" b="1" dirty="0" smtClean="0"/>
              <a:t>ribonucleic acid</a:t>
            </a:r>
            <a:r>
              <a:rPr lang="en-US" dirty="0" smtClean="0"/>
              <a:t> (RNA); found in the nucleus &amp; in the cytoplasm. </a:t>
            </a:r>
          </a:p>
          <a:p>
            <a:pPr lvl="1"/>
            <a:r>
              <a:rPr lang="en-US" dirty="0" smtClean="0"/>
              <a:t>The </a:t>
            </a:r>
            <a:r>
              <a:rPr lang="en-US" b="1" dirty="0" smtClean="0"/>
              <a:t>deoxyribonucleic acid</a:t>
            </a:r>
            <a:r>
              <a:rPr lang="en-US" dirty="0" smtClean="0"/>
              <a:t> (DNA); found exclusively in the chromosomes (in strands of chromatin) in the nucleus. </a:t>
            </a:r>
          </a:p>
          <a:p>
            <a:r>
              <a:rPr lang="en-US" b="1" dirty="0" smtClean="0"/>
              <a:t>Chromosomes:</a:t>
            </a:r>
            <a:r>
              <a:rPr lang="en-US" dirty="0" smtClean="0"/>
              <a:t> the units that are involved in the transfer of the genetic material during the process  of reproduction</a:t>
            </a:r>
          </a:p>
          <a:p>
            <a:endParaRPr lang="en-US" dirty="0"/>
          </a:p>
        </p:txBody>
      </p:sp>
      <p:sp>
        <p:nvSpPr>
          <p:cNvPr id="4" name="Date Placeholder 3"/>
          <p:cNvSpPr>
            <a:spLocks noGrp="1"/>
          </p:cNvSpPr>
          <p:nvPr>
            <p:ph type="dt" sz="half" idx="10"/>
          </p:nvPr>
        </p:nvSpPr>
        <p:spPr/>
        <p:txBody>
          <a:bodyPr/>
          <a:lstStyle/>
          <a:p>
            <a:fld id="{4AC9A8FF-50A2-4697-ACEE-5846AEE58144}" type="datetime1">
              <a:rPr lang="en-US" smtClean="0"/>
              <a:pPr/>
              <a:t>10/7/2020</a:t>
            </a:fld>
            <a:endParaRPr lang="en-US"/>
          </a:p>
        </p:txBody>
      </p:sp>
      <p:sp>
        <p:nvSpPr>
          <p:cNvPr id="7" name="Slide Number Placeholder 6"/>
          <p:cNvSpPr>
            <a:spLocks noGrp="1"/>
          </p:cNvSpPr>
          <p:nvPr>
            <p:ph type="sldNum" sz="quarter" idx="12"/>
          </p:nvPr>
        </p:nvSpPr>
        <p:spPr/>
        <p:txBody>
          <a:bodyPr/>
          <a:lstStyle/>
          <a:p>
            <a:fld id="{5A635FD2-D9AA-4F2E-8FE6-17BF2643B117}" type="slidenum">
              <a:rPr lang="en-US" smtClean="0"/>
              <a:pPr/>
              <a:t>66</a:t>
            </a:fld>
            <a:endParaRPr lang="en-US"/>
          </a:p>
        </p:txBody>
      </p:sp>
    </p:spTree>
    <p:extLst>
      <p:ext uri="{BB962C8B-B14F-4D97-AF65-F5344CB8AC3E}">
        <p14:creationId xmlns:p14="http://schemas.microsoft.com/office/powerpoint/2010/main" val="2411954633"/>
      </p:ext>
    </p:extLst>
  </p:cSld>
  <p:clrMapOvr>
    <a:masterClrMapping/>
  </p:clrMapOvr>
  <p:transition>
    <p:wedg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b="1" u="sng" dirty="0" smtClean="0"/>
              <a:t>PLASMA MEMBRANE</a:t>
            </a:r>
            <a:endParaRPr lang="en-US" b="1" u="sng" dirty="0"/>
          </a:p>
        </p:txBody>
      </p:sp>
      <p:sp>
        <p:nvSpPr>
          <p:cNvPr id="3" name="Content Placeholder 2"/>
          <p:cNvSpPr>
            <a:spLocks noGrp="1"/>
          </p:cNvSpPr>
          <p:nvPr>
            <p:ph idx="1"/>
          </p:nvPr>
        </p:nvSpPr>
        <p:spPr/>
        <p:txBody>
          <a:bodyPr>
            <a:normAutofit/>
          </a:bodyPr>
          <a:lstStyle/>
          <a:p>
            <a:r>
              <a:rPr lang="en-US" dirty="0" smtClean="0"/>
              <a:t>Has 2 layers of phospholipids. </a:t>
            </a:r>
          </a:p>
          <a:p>
            <a:r>
              <a:rPr lang="en-US" dirty="0" smtClean="0"/>
              <a:t>Some extend all the way through the membrane providing channels that allow the passage of electrolytes and non-lipid-soluble substances.</a:t>
            </a:r>
          </a:p>
          <a:p>
            <a:r>
              <a:rPr lang="en-US" dirty="0" smtClean="0"/>
              <a:t>The </a:t>
            </a:r>
            <a:r>
              <a:rPr lang="en-US" dirty="0" err="1" smtClean="0"/>
              <a:t>phospholipid</a:t>
            </a:r>
            <a:r>
              <a:rPr lang="en-US" dirty="0" smtClean="0"/>
              <a:t> molecules have a </a:t>
            </a:r>
          </a:p>
          <a:p>
            <a:pPr lvl="1"/>
            <a:r>
              <a:rPr lang="en-US" b="1" dirty="0" smtClean="0"/>
              <a:t>Head</a:t>
            </a:r>
            <a:r>
              <a:rPr lang="en-US" dirty="0" smtClean="0"/>
              <a:t>; is electrically charged and hydrophilic ('water loving') </a:t>
            </a:r>
          </a:p>
          <a:p>
            <a:pPr lvl="1"/>
            <a:r>
              <a:rPr lang="en-US" b="1" dirty="0" smtClean="0"/>
              <a:t>Tail</a:t>
            </a:r>
            <a:r>
              <a:rPr lang="en-US" dirty="0" smtClean="0"/>
              <a:t>; has no charge and is hydrophobic ('water hating'). </a:t>
            </a:r>
          </a:p>
          <a:p>
            <a:r>
              <a:rPr lang="en-US" dirty="0" smtClean="0"/>
              <a:t>The </a:t>
            </a:r>
            <a:r>
              <a:rPr lang="en-US" dirty="0" err="1" smtClean="0"/>
              <a:t>phospholipid</a:t>
            </a:r>
            <a:r>
              <a:rPr lang="en-US" dirty="0" smtClean="0"/>
              <a:t> </a:t>
            </a:r>
            <a:r>
              <a:rPr lang="en-US" dirty="0" err="1" smtClean="0"/>
              <a:t>bilayer</a:t>
            </a:r>
            <a:r>
              <a:rPr lang="en-US" dirty="0" smtClean="0"/>
              <a:t> is arranged like a sandwich with the hydrophilic heads aligned on the outer surfaces of the membrane and the hydrophobic tails forming a central water-repelling layer.</a:t>
            </a:r>
          </a:p>
          <a:p>
            <a:r>
              <a:rPr lang="en-US" dirty="0" smtClean="0"/>
              <a:t>These differences influence the transfer of substances across the membrane.</a:t>
            </a:r>
            <a:endParaRPr lang="en-US" dirty="0"/>
          </a:p>
        </p:txBody>
      </p:sp>
      <p:sp>
        <p:nvSpPr>
          <p:cNvPr id="4" name="Date Placeholder 3"/>
          <p:cNvSpPr>
            <a:spLocks noGrp="1"/>
          </p:cNvSpPr>
          <p:nvPr>
            <p:ph type="dt" sz="half" idx="10"/>
          </p:nvPr>
        </p:nvSpPr>
        <p:spPr/>
        <p:txBody>
          <a:bodyPr/>
          <a:lstStyle/>
          <a:p>
            <a:fld id="{FB8A34CB-2C08-43C2-9C43-4ED305141EF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67</a:t>
            </a:fld>
            <a:endParaRPr lang="en-US"/>
          </a:p>
        </p:txBody>
      </p:sp>
    </p:spTree>
    <p:extLst>
      <p:ext uri="{BB962C8B-B14F-4D97-AF65-F5344CB8AC3E}">
        <p14:creationId xmlns:p14="http://schemas.microsoft.com/office/powerpoint/2010/main" val="2406109879"/>
      </p:ext>
    </p:extLst>
  </p:cSld>
  <p:clrMapOvr>
    <a:masterClrMapping/>
  </p:clrMapOvr>
  <p:transition>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The membrane proteins perform several functions:</a:t>
            </a:r>
          </a:p>
          <a:p>
            <a:pPr marL="514350" indent="-514350">
              <a:buFont typeface="+mj-lt"/>
              <a:buAutoNum type="arabicParenR"/>
            </a:pPr>
            <a:r>
              <a:rPr lang="en-US" dirty="0" smtClean="0"/>
              <a:t>branched carbohydrate molecules attached to the outside of some membrane protein molecules give the cell its immunological identity</a:t>
            </a:r>
          </a:p>
          <a:p>
            <a:pPr marL="514350" indent="-514350">
              <a:buFont typeface="+mj-lt"/>
              <a:buAutoNum type="arabicParenR"/>
            </a:pPr>
            <a:r>
              <a:rPr lang="en-US" dirty="0" smtClean="0"/>
              <a:t>they can act as specific receptors for hormones and other chemical messengers</a:t>
            </a:r>
          </a:p>
          <a:p>
            <a:pPr marL="514350" indent="-514350">
              <a:buFont typeface="+mj-lt"/>
              <a:buAutoNum type="arabicParenR"/>
            </a:pPr>
            <a:r>
              <a:rPr lang="en-US" dirty="0" smtClean="0"/>
              <a:t>some are enzymes</a:t>
            </a:r>
          </a:p>
          <a:p>
            <a:pPr marL="514350" indent="-514350">
              <a:buFont typeface="+mj-lt"/>
              <a:buAutoNum type="arabicParenR"/>
            </a:pPr>
            <a:r>
              <a:rPr lang="en-US" dirty="0" smtClean="0"/>
              <a:t>some are involved in transport across the membrane.</a:t>
            </a:r>
            <a:endParaRPr lang="en-US" dirty="0"/>
          </a:p>
        </p:txBody>
      </p:sp>
      <p:sp>
        <p:nvSpPr>
          <p:cNvPr id="4" name="Date Placeholder 3"/>
          <p:cNvSpPr>
            <a:spLocks noGrp="1"/>
          </p:cNvSpPr>
          <p:nvPr>
            <p:ph type="dt" sz="half" idx="10"/>
          </p:nvPr>
        </p:nvSpPr>
        <p:spPr/>
        <p:txBody>
          <a:bodyPr/>
          <a:lstStyle/>
          <a:p>
            <a:fld id="{2A776B70-5BB0-4E83-B92D-DFE9E1C99B2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68</a:t>
            </a:fld>
            <a:endParaRPr lang="en-US"/>
          </a:p>
        </p:txBody>
      </p:sp>
    </p:spTree>
    <p:extLst>
      <p:ext uri="{BB962C8B-B14F-4D97-AF65-F5344CB8AC3E}">
        <p14:creationId xmlns:p14="http://schemas.microsoft.com/office/powerpoint/2010/main" val="1814447462"/>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MEMBRANE</a:t>
            </a:r>
            <a:endParaRPr lang="en-US" dirty="0"/>
          </a:p>
        </p:txBody>
      </p:sp>
      <p:pic>
        <p:nvPicPr>
          <p:cNvPr id="8194" name="Picture 2"/>
          <p:cNvPicPr>
            <a:picLocks noGrp="1" noChangeAspect="1" noChangeArrowheads="1"/>
          </p:cNvPicPr>
          <p:nvPr>
            <p:ph idx="1"/>
          </p:nvPr>
        </p:nvPicPr>
        <p:blipFill>
          <a:blip r:embed="rId2" cstate="print"/>
          <a:stretch>
            <a:fillRect/>
          </a:stretch>
        </p:blipFill>
        <p:spPr bwMode="auto">
          <a:xfrm>
            <a:off x="2224087" y="2177256"/>
            <a:ext cx="4695825" cy="36480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B0672225-400D-4ECA-991D-41D3BA309F0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69</a:t>
            </a:fld>
            <a:endParaRPr lang="en-US"/>
          </a:p>
        </p:txBody>
      </p:sp>
    </p:spTree>
    <p:extLst>
      <p:ext uri="{BB962C8B-B14F-4D97-AF65-F5344CB8AC3E}">
        <p14:creationId xmlns:p14="http://schemas.microsoft.com/office/powerpoint/2010/main" val="3561946603"/>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b="1" dirty="0" smtClean="0"/>
              <a:t>LEVELS OF STRUCTURAL COMPLEXITY</a:t>
            </a:r>
            <a:endParaRPr lang="en-US" b="1" dirty="0"/>
          </a:p>
        </p:txBody>
      </p:sp>
      <p:sp>
        <p:nvSpPr>
          <p:cNvPr id="3" name="Content Placeholder 2"/>
          <p:cNvSpPr>
            <a:spLocks noGrp="1"/>
          </p:cNvSpPr>
          <p:nvPr>
            <p:ph idx="1"/>
          </p:nvPr>
        </p:nvSpPr>
        <p:spPr/>
        <p:txBody>
          <a:bodyPr>
            <a:normAutofit/>
          </a:bodyPr>
          <a:lstStyle/>
          <a:p>
            <a:r>
              <a:rPr lang="en-US" b="1" dirty="0" smtClean="0"/>
              <a:t>Cells</a:t>
            </a:r>
            <a:r>
              <a:rPr lang="en-US" dirty="0" smtClean="0"/>
              <a:t>:  smallest independent units of living matter</a:t>
            </a:r>
          </a:p>
          <a:p>
            <a:pPr lvl="1"/>
            <a:r>
              <a:rPr lang="en-US" dirty="0" smtClean="0"/>
              <a:t>Can’t be seen with the naked eye, </a:t>
            </a:r>
          </a:p>
          <a:p>
            <a:pPr lvl="1"/>
            <a:r>
              <a:rPr lang="en-US" dirty="0" smtClean="0"/>
              <a:t>Can be microscopically distinguished by their size, shape and the dyes they absorb when stained in the laboratory. </a:t>
            </a:r>
          </a:p>
          <a:p>
            <a:r>
              <a:rPr lang="en-US" dirty="0" smtClean="0"/>
              <a:t>Each cell type </a:t>
            </a:r>
          </a:p>
          <a:p>
            <a:pPr lvl="1"/>
            <a:r>
              <a:rPr lang="en-US" dirty="0" smtClean="0"/>
              <a:t>is </a:t>
            </a:r>
            <a:r>
              <a:rPr lang="en-US" dirty="0" err="1" smtClean="0"/>
              <a:t>specialised</a:t>
            </a:r>
            <a:r>
              <a:rPr lang="en-US" dirty="0" smtClean="0"/>
              <a:t>, </a:t>
            </a:r>
          </a:p>
          <a:p>
            <a:pPr lvl="1"/>
            <a:r>
              <a:rPr lang="en-US" dirty="0" smtClean="0"/>
              <a:t>carries out a particular function that contributes to body needs.</a:t>
            </a:r>
          </a:p>
          <a:p>
            <a:r>
              <a:rPr lang="en-US" dirty="0" smtClean="0"/>
              <a:t>Cells with similar structures and functions form </a:t>
            </a:r>
            <a:r>
              <a:rPr lang="en-US" b="1" dirty="0" smtClean="0"/>
              <a:t>tissues.</a:t>
            </a:r>
            <a:r>
              <a:rPr lang="en-US" dirty="0" smtClean="0"/>
              <a:t> </a:t>
            </a:r>
          </a:p>
          <a:p>
            <a:r>
              <a:rPr lang="en-US" dirty="0" smtClean="0"/>
              <a:t>Different types of tissue form </a:t>
            </a:r>
            <a:r>
              <a:rPr lang="en-US" b="1" dirty="0" smtClean="0"/>
              <a:t>organs</a:t>
            </a:r>
            <a:r>
              <a:rPr lang="en-US" dirty="0" smtClean="0"/>
              <a:t> that carry out a specific function. </a:t>
            </a:r>
          </a:p>
          <a:p>
            <a:r>
              <a:rPr lang="en-US" b="1" dirty="0" smtClean="0"/>
              <a:t>Systems</a:t>
            </a:r>
            <a:r>
              <a:rPr lang="en-US" dirty="0" smtClean="0"/>
              <a:t> consist of a number of organs and tissues that together contribute to one or more survival needs of the body. </a:t>
            </a:r>
            <a:endParaRPr lang="en-US" dirty="0"/>
          </a:p>
        </p:txBody>
      </p:sp>
      <p:sp>
        <p:nvSpPr>
          <p:cNvPr id="4" name="Date Placeholder 3"/>
          <p:cNvSpPr>
            <a:spLocks noGrp="1"/>
          </p:cNvSpPr>
          <p:nvPr>
            <p:ph type="dt" sz="half" idx="10"/>
          </p:nvPr>
        </p:nvSpPr>
        <p:spPr/>
        <p:txBody>
          <a:bodyPr/>
          <a:lstStyle/>
          <a:p>
            <a:fld id="{971460E7-3DD8-486A-9940-FE8E3C3E4E2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a:t>
            </a:fld>
            <a:endParaRPr lang="en-US"/>
          </a:p>
        </p:txBody>
      </p:sp>
    </p:spTree>
    <p:extLst>
      <p:ext uri="{BB962C8B-B14F-4D97-AF65-F5344CB8AC3E}">
        <p14:creationId xmlns:p14="http://schemas.microsoft.com/office/powerpoint/2010/main" val="3092247695"/>
      </p:ext>
    </p:extLst>
  </p:cSld>
  <p:clrMapOvr>
    <a:masterClrMapping/>
  </p:clrMapOvr>
  <p:transition>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b="1" u="sng" dirty="0" smtClean="0"/>
              <a:t>ORGANELLES</a:t>
            </a:r>
            <a:endParaRPr lang="en-US" b="1" u="sng" dirty="0"/>
          </a:p>
        </p:txBody>
      </p:sp>
      <p:sp>
        <p:nvSpPr>
          <p:cNvPr id="3" name="Content Placeholder 2"/>
          <p:cNvSpPr>
            <a:spLocks noGrp="1"/>
          </p:cNvSpPr>
          <p:nvPr>
            <p:ph idx="1"/>
          </p:nvPr>
        </p:nvSpPr>
        <p:spPr/>
        <p:txBody>
          <a:bodyPr>
            <a:normAutofit/>
          </a:bodyPr>
          <a:lstStyle/>
          <a:p>
            <a:pPr>
              <a:buNone/>
            </a:pPr>
            <a:r>
              <a:rPr lang="en-US" b="1" dirty="0" smtClean="0"/>
              <a:t>a) Nucleus</a:t>
            </a:r>
          </a:p>
          <a:p>
            <a:r>
              <a:rPr lang="en-US" dirty="0" smtClean="0"/>
              <a:t>Every cell in the body has a nucleus, with the exception of mature erythrocytes (red blood cells). </a:t>
            </a:r>
          </a:p>
          <a:p>
            <a:r>
              <a:rPr lang="en-US" dirty="0" smtClean="0"/>
              <a:t>The largest organelle </a:t>
            </a:r>
          </a:p>
          <a:p>
            <a:r>
              <a:rPr lang="en-US" dirty="0" smtClean="0"/>
              <a:t>Contained within a membrane similar to the plasma membrane but it has tiny pores through which some substances can pass between it and the </a:t>
            </a:r>
            <a:r>
              <a:rPr lang="en-US" b="1" dirty="0" smtClean="0"/>
              <a:t>cytoplasm.</a:t>
            </a:r>
            <a:endParaRPr lang="en-US" dirty="0" smtClean="0"/>
          </a:p>
          <a:p>
            <a:r>
              <a:rPr lang="en-US" dirty="0" smtClean="0"/>
              <a:t>Contains the body's genetic material, which directs the activities of the cell. This is built from DNA and proteins called </a:t>
            </a:r>
            <a:r>
              <a:rPr lang="en-US" b="1" dirty="0" err="1" smtClean="0"/>
              <a:t>histones</a:t>
            </a:r>
            <a:r>
              <a:rPr lang="en-US" dirty="0" smtClean="0"/>
              <a:t> coiled together forming a fine network of threads called chromatin (resemble tiny strings of beads).</a:t>
            </a:r>
          </a:p>
          <a:p>
            <a:r>
              <a:rPr lang="en-US" dirty="0" smtClean="0"/>
              <a:t>During cell division the chromatin replicates and becomes more tightly coiled forming chromosomes.</a:t>
            </a:r>
            <a:endParaRPr lang="en-US" dirty="0"/>
          </a:p>
        </p:txBody>
      </p:sp>
      <p:sp>
        <p:nvSpPr>
          <p:cNvPr id="4" name="Date Placeholder 3"/>
          <p:cNvSpPr>
            <a:spLocks noGrp="1"/>
          </p:cNvSpPr>
          <p:nvPr>
            <p:ph type="dt" sz="half" idx="10"/>
          </p:nvPr>
        </p:nvSpPr>
        <p:spPr/>
        <p:txBody>
          <a:bodyPr/>
          <a:lstStyle/>
          <a:p>
            <a:fld id="{B1806628-92BB-457F-8B0A-F14C2453CC8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70</a:t>
            </a:fld>
            <a:endParaRPr lang="en-US"/>
          </a:p>
        </p:txBody>
      </p:sp>
    </p:spTree>
    <p:extLst>
      <p:ext uri="{BB962C8B-B14F-4D97-AF65-F5344CB8AC3E}">
        <p14:creationId xmlns:p14="http://schemas.microsoft.com/office/powerpoint/2010/main" val="606326195"/>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cstate="print"/>
          <a:stretch>
            <a:fillRect/>
          </a:stretch>
        </p:blipFill>
        <p:spPr bwMode="auto">
          <a:xfrm>
            <a:off x="3645955" y="1825625"/>
            <a:ext cx="1852089"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5C3D89CB-34D6-4F30-A94D-4C379D822C69}"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71</a:t>
            </a:fld>
            <a:endParaRPr lang="en-US"/>
          </a:p>
        </p:txBody>
      </p:sp>
    </p:spTree>
    <p:extLst>
      <p:ext uri="{BB962C8B-B14F-4D97-AF65-F5344CB8AC3E}">
        <p14:creationId xmlns:p14="http://schemas.microsoft.com/office/powerpoint/2010/main" val="4236989583"/>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b="1" dirty="0" smtClean="0"/>
              <a:t>Genes</a:t>
            </a:r>
            <a:r>
              <a:rPr lang="en-US" dirty="0" smtClean="0"/>
              <a:t>: the functional subunits of chromosomes.</a:t>
            </a:r>
          </a:p>
          <a:p>
            <a:r>
              <a:rPr lang="en-US" dirty="0" smtClean="0"/>
              <a:t>Each cell contains the total complement of genes required to </a:t>
            </a:r>
            <a:r>
              <a:rPr lang="en-US" dirty="0" err="1" smtClean="0"/>
              <a:t>synthesise</a:t>
            </a:r>
            <a:r>
              <a:rPr lang="en-US" dirty="0" smtClean="0"/>
              <a:t> all the proteins in the body but most cells </a:t>
            </a:r>
            <a:r>
              <a:rPr lang="en-US" dirty="0" err="1" smtClean="0"/>
              <a:t>synthesise</a:t>
            </a:r>
            <a:r>
              <a:rPr lang="en-US" dirty="0" smtClean="0"/>
              <a:t> only the defined range of proteins that are appropriate to their own </a:t>
            </a:r>
            <a:r>
              <a:rPr lang="en-US" dirty="0" err="1" smtClean="0"/>
              <a:t>specialised</a:t>
            </a:r>
            <a:r>
              <a:rPr lang="en-US" dirty="0" smtClean="0"/>
              <a:t> functions. </a:t>
            </a:r>
          </a:p>
          <a:p>
            <a:r>
              <a:rPr lang="en-US" dirty="0" smtClean="0"/>
              <a:t>This means that only part of the genome or genetic code is used by each cell. </a:t>
            </a:r>
          </a:p>
          <a:p>
            <a:r>
              <a:rPr lang="en-US" dirty="0" smtClean="0"/>
              <a:t>Metabolic processes occur in a series of steps, each of which is </a:t>
            </a:r>
            <a:r>
              <a:rPr lang="en-US" dirty="0" err="1" smtClean="0"/>
              <a:t>catalysed</a:t>
            </a:r>
            <a:r>
              <a:rPr lang="en-US" dirty="0" smtClean="0"/>
              <a:t> by a specific enzyme and each enzyme can be produced only if the controlling gene is present. </a:t>
            </a:r>
          </a:p>
        </p:txBody>
      </p:sp>
      <p:sp>
        <p:nvSpPr>
          <p:cNvPr id="4" name="Date Placeholder 3"/>
          <p:cNvSpPr>
            <a:spLocks noGrp="1"/>
          </p:cNvSpPr>
          <p:nvPr>
            <p:ph type="dt" sz="half" idx="10"/>
          </p:nvPr>
        </p:nvSpPr>
        <p:spPr/>
        <p:txBody>
          <a:bodyPr/>
          <a:lstStyle/>
          <a:p>
            <a:fld id="{0F0916EA-5EF2-45C4-873F-68927C14C60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72</a:t>
            </a:fld>
            <a:endParaRPr lang="en-US"/>
          </a:p>
        </p:txBody>
      </p:sp>
    </p:spTree>
    <p:extLst>
      <p:ext uri="{BB962C8B-B14F-4D97-AF65-F5344CB8AC3E}">
        <p14:creationId xmlns:p14="http://schemas.microsoft.com/office/powerpoint/2010/main" val="615698484"/>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This is the </a:t>
            </a:r>
            <a:r>
              <a:rPr lang="en-US" b="1" dirty="0" smtClean="0"/>
              <a:t>'one gene, one enzyme' concept</a:t>
            </a:r>
            <a:r>
              <a:rPr lang="en-US" dirty="0" smtClean="0"/>
              <a:t>.</a:t>
            </a:r>
          </a:p>
          <a:p>
            <a:r>
              <a:rPr lang="en-US" dirty="0" smtClean="0"/>
              <a:t>Therefore, when a gene is missing the associated enzyme is also missing and the chemical change it should </a:t>
            </a:r>
            <a:r>
              <a:rPr lang="en-US" dirty="0" err="1" smtClean="0"/>
              <a:t>catalyse</a:t>
            </a:r>
            <a:r>
              <a:rPr lang="en-US" dirty="0" smtClean="0"/>
              <a:t> does not occur. </a:t>
            </a:r>
          </a:p>
          <a:p>
            <a:r>
              <a:rPr lang="en-US" dirty="0" smtClean="0"/>
              <a:t>This means that the intermediate metabolite upon which the enzyme should act accumulates. </a:t>
            </a:r>
          </a:p>
          <a:p>
            <a:r>
              <a:rPr lang="en-US" dirty="0" smtClean="0"/>
              <a:t>In physiological quantities such metabolites are harmless but when they accumulate they may become toxic e.g., </a:t>
            </a:r>
            <a:r>
              <a:rPr lang="en-US" dirty="0" err="1" smtClean="0"/>
              <a:t>phenylketonuria</a:t>
            </a:r>
            <a:r>
              <a:rPr lang="en-US" dirty="0" smtClean="0"/>
              <a:t>, abnormal haemoglobin.</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73</a:t>
            </a:fld>
            <a:endParaRPr lang="en-US"/>
          </a:p>
        </p:txBody>
      </p:sp>
    </p:spTree>
    <p:extLst>
      <p:ext uri="{BB962C8B-B14F-4D97-AF65-F5344CB8AC3E}">
        <p14:creationId xmlns:p14="http://schemas.microsoft.com/office/powerpoint/2010/main" val="4540403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smtClean="0"/>
              <a:t>The relationship between genes, enzymes and protein</a:t>
            </a:r>
            <a:br>
              <a:rPr lang="en-US" sz="2400" dirty="0" smtClean="0"/>
            </a:br>
            <a:r>
              <a:rPr lang="en-US" sz="2400" dirty="0" smtClean="0"/>
              <a:t>synthesis: A. Enzyme synthesised. B. Effect when enzyme not synthesised.</a:t>
            </a:r>
            <a:endParaRPr lang="en-US" sz="2400" dirty="0"/>
          </a:p>
        </p:txBody>
      </p:sp>
      <p:pic>
        <p:nvPicPr>
          <p:cNvPr id="10242" name="Picture 2"/>
          <p:cNvPicPr>
            <a:picLocks noGrp="1" noChangeAspect="1" noChangeArrowheads="1"/>
          </p:cNvPicPr>
          <p:nvPr>
            <p:ph idx="1"/>
          </p:nvPr>
        </p:nvPicPr>
        <p:blipFill>
          <a:blip r:embed="rId2" cstate="print"/>
          <a:stretch>
            <a:fillRect/>
          </a:stretch>
        </p:blipFill>
        <p:spPr bwMode="auto">
          <a:xfrm>
            <a:off x="2181225" y="1905794"/>
            <a:ext cx="4781550" cy="41910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741EDC05-99AE-4F22-BC2D-4E1E222EBA0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74</a:t>
            </a:fld>
            <a:endParaRPr lang="en-US"/>
          </a:p>
        </p:txBody>
      </p:sp>
    </p:spTree>
    <p:extLst>
      <p:ext uri="{BB962C8B-B14F-4D97-AF65-F5344CB8AC3E}">
        <p14:creationId xmlns:p14="http://schemas.microsoft.com/office/powerpoint/2010/main" val="2501370715"/>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b) Mitochondria</a:t>
            </a:r>
          </a:p>
          <a:p>
            <a:r>
              <a:rPr lang="en-US" dirty="0" smtClean="0"/>
              <a:t>Sausage-shaped structures in the cytoplasm.</a:t>
            </a:r>
          </a:p>
          <a:p>
            <a:r>
              <a:rPr lang="en-US" dirty="0" smtClean="0"/>
              <a:t>Factories for production of energy. </a:t>
            </a:r>
          </a:p>
          <a:p>
            <a:r>
              <a:rPr lang="en-US" dirty="0" smtClean="0"/>
              <a:t>They are involved in aerobic respiration, the processes by which chemical energy is made available in the cell.</a:t>
            </a:r>
          </a:p>
          <a:p>
            <a:r>
              <a:rPr lang="en-US" dirty="0" smtClean="0"/>
              <a:t>This is in the form of ATP, which releases energy when the cell breaks it down.</a:t>
            </a:r>
          </a:p>
          <a:p>
            <a:pPr>
              <a:buNone/>
            </a:pPr>
            <a:r>
              <a:rPr lang="en-US" b="1" dirty="0" smtClean="0"/>
              <a:t>c) </a:t>
            </a:r>
            <a:r>
              <a:rPr lang="en-US" b="1" dirty="0" err="1" smtClean="0"/>
              <a:t>Ribosomes</a:t>
            </a:r>
            <a:endParaRPr lang="en-US" b="1" dirty="0" smtClean="0"/>
          </a:p>
          <a:p>
            <a:r>
              <a:rPr lang="en-US" dirty="0" smtClean="0"/>
              <a:t>Tiny granules composed of RNA and protein. They </a:t>
            </a:r>
            <a:r>
              <a:rPr lang="en-US" dirty="0" err="1" smtClean="0"/>
              <a:t>synthesise</a:t>
            </a:r>
            <a:r>
              <a:rPr lang="en-US" dirty="0" smtClean="0"/>
              <a:t> proteins from amino acids, using RNA as the template. </a:t>
            </a:r>
          </a:p>
          <a:p>
            <a:r>
              <a:rPr lang="en-US" dirty="0" smtClean="0"/>
              <a:t>When present in free units or in small clusters in the cytoplasm, the </a:t>
            </a:r>
            <a:r>
              <a:rPr lang="en-US" dirty="0" err="1" smtClean="0"/>
              <a:t>ribosomes</a:t>
            </a:r>
            <a:r>
              <a:rPr lang="en-US" dirty="0" smtClean="0"/>
              <a:t> make proteins for use within the cell. </a:t>
            </a:r>
          </a:p>
          <a:p>
            <a:r>
              <a:rPr lang="en-US" dirty="0" smtClean="0"/>
              <a:t>Are also found on the outer surface of rough endoplasmic reticulum</a:t>
            </a:r>
          </a:p>
          <a:p>
            <a:endParaRPr lang="en-US" dirty="0" smtClean="0"/>
          </a:p>
        </p:txBody>
      </p:sp>
      <p:sp>
        <p:nvSpPr>
          <p:cNvPr id="4" name="Date Placeholder 3"/>
          <p:cNvSpPr>
            <a:spLocks noGrp="1"/>
          </p:cNvSpPr>
          <p:nvPr>
            <p:ph type="dt" sz="half" idx="10"/>
          </p:nvPr>
        </p:nvSpPr>
        <p:spPr/>
        <p:txBody>
          <a:bodyPr/>
          <a:lstStyle/>
          <a:p>
            <a:fld id="{09333ABA-0774-4D69-A435-9DC76601EF2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75</a:t>
            </a:fld>
            <a:endParaRPr lang="en-US"/>
          </a:p>
        </p:txBody>
      </p:sp>
    </p:spTree>
    <p:extLst>
      <p:ext uri="{BB962C8B-B14F-4D97-AF65-F5344CB8AC3E}">
        <p14:creationId xmlns:p14="http://schemas.microsoft.com/office/powerpoint/2010/main" val="4015919117"/>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d) Endoplasmic reticulum (ER)</a:t>
            </a:r>
          </a:p>
          <a:p>
            <a:r>
              <a:rPr lang="en-US" dirty="0" smtClean="0"/>
              <a:t>A series of interconnecting membranous canals in the cytoplasm. </a:t>
            </a:r>
          </a:p>
          <a:p>
            <a:r>
              <a:rPr lang="en-US" dirty="0" smtClean="0"/>
              <a:t>2 types: smooth and rough. </a:t>
            </a:r>
          </a:p>
          <a:p>
            <a:r>
              <a:rPr lang="en-US" dirty="0" smtClean="0"/>
              <a:t>Smooth ER </a:t>
            </a:r>
          </a:p>
          <a:p>
            <a:pPr lvl="1"/>
            <a:r>
              <a:rPr lang="en-US" dirty="0" err="1" smtClean="0"/>
              <a:t>synthesises</a:t>
            </a:r>
            <a:r>
              <a:rPr lang="en-US" dirty="0" smtClean="0"/>
              <a:t> lipids and steroid hormones, </a:t>
            </a:r>
          </a:p>
          <a:p>
            <a:pPr lvl="1"/>
            <a:r>
              <a:rPr lang="en-US" dirty="0" smtClean="0"/>
              <a:t>associated with the detoxification of some drugs. </a:t>
            </a:r>
          </a:p>
          <a:p>
            <a:r>
              <a:rPr lang="en-US" dirty="0" smtClean="0"/>
              <a:t>Rough ER is studded with </a:t>
            </a:r>
            <a:r>
              <a:rPr lang="en-US" dirty="0" err="1" smtClean="0"/>
              <a:t>ribosomes</a:t>
            </a:r>
            <a:r>
              <a:rPr lang="en-US" dirty="0" smtClean="0"/>
              <a:t>. </a:t>
            </a:r>
          </a:p>
          <a:p>
            <a:pPr lvl="1"/>
            <a:r>
              <a:rPr lang="en-US" dirty="0" smtClean="0"/>
              <a:t>These are the site of synthesis of proteins that are 'exported' (extruded) from cells, i.e. enzymes and hormones that pass out of their parent cell to be used by other cells in the body.</a:t>
            </a:r>
            <a:endParaRPr lang="en-US" dirty="0"/>
          </a:p>
        </p:txBody>
      </p:sp>
      <p:sp>
        <p:nvSpPr>
          <p:cNvPr id="4" name="Date Placeholder 3"/>
          <p:cNvSpPr>
            <a:spLocks noGrp="1"/>
          </p:cNvSpPr>
          <p:nvPr>
            <p:ph type="dt" sz="half" idx="10"/>
          </p:nvPr>
        </p:nvSpPr>
        <p:spPr/>
        <p:txBody>
          <a:bodyPr/>
          <a:lstStyle/>
          <a:p>
            <a:fld id="{6437832C-BA18-4A6D-ACE6-41B19017C18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76</a:t>
            </a:fld>
            <a:endParaRPr lang="en-US"/>
          </a:p>
        </p:txBody>
      </p:sp>
    </p:spTree>
    <p:extLst>
      <p:ext uri="{BB962C8B-B14F-4D97-AF65-F5344CB8AC3E}">
        <p14:creationId xmlns:p14="http://schemas.microsoft.com/office/powerpoint/2010/main" val="3341543676"/>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e) Golgi apparatus</a:t>
            </a:r>
          </a:p>
          <a:p>
            <a:r>
              <a:rPr lang="en-US" dirty="0" smtClean="0"/>
              <a:t>Consists of stacks of closely folded flattened membranous sacs involved in protein and carbohydrate processing and transfer.</a:t>
            </a:r>
          </a:p>
          <a:p>
            <a:r>
              <a:rPr lang="en-US" dirty="0" smtClean="0"/>
              <a:t>Present in all cells but is larger in those that </a:t>
            </a:r>
            <a:r>
              <a:rPr lang="en-US" dirty="0" err="1" smtClean="0"/>
              <a:t>synthesise</a:t>
            </a:r>
            <a:r>
              <a:rPr lang="en-US" dirty="0" smtClean="0"/>
              <a:t> and export proteins. The proteins move from the endoplasmic reticulum to the Golgi apparatus where they are 'packaged' into membrane- bound vesicles called </a:t>
            </a:r>
            <a:r>
              <a:rPr lang="en-US" i="1" dirty="0" smtClean="0"/>
              <a:t>secretory granules. The vesicles </a:t>
            </a:r>
            <a:r>
              <a:rPr lang="en-US" dirty="0" smtClean="0"/>
              <a:t>are stored and, when needed, move to the plasma membrane, through which the proteins are exported.</a:t>
            </a:r>
          </a:p>
          <a:p>
            <a:pPr>
              <a:buNone/>
            </a:pPr>
            <a:r>
              <a:rPr lang="en-US" b="1" dirty="0" smtClean="0"/>
              <a:t>f) Lysosomes</a:t>
            </a:r>
          </a:p>
          <a:p>
            <a:r>
              <a:rPr lang="en-US" dirty="0" smtClean="0"/>
              <a:t>Secretory vesicle formed by the Golgi apparatus. They contain a variety of enzymes involved in breaking down fragments of organelles and large molecules (e.g. RNA, DNA, carbohydrates, proteins) inside the cell into smaller particles that are either recycled, or extruded from the cell as waste material.</a:t>
            </a:r>
          </a:p>
        </p:txBody>
      </p:sp>
      <p:sp>
        <p:nvSpPr>
          <p:cNvPr id="4" name="Date Placeholder 3"/>
          <p:cNvSpPr>
            <a:spLocks noGrp="1"/>
          </p:cNvSpPr>
          <p:nvPr>
            <p:ph type="dt" sz="half" idx="10"/>
          </p:nvPr>
        </p:nvSpPr>
        <p:spPr/>
        <p:txBody>
          <a:bodyPr/>
          <a:lstStyle/>
          <a:p>
            <a:fld id="{69465020-EFB6-40E1-AFF4-A59599591CF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77</a:t>
            </a:fld>
            <a:endParaRPr lang="en-US"/>
          </a:p>
        </p:txBody>
      </p:sp>
    </p:spTree>
    <p:extLst>
      <p:ext uri="{BB962C8B-B14F-4D97-AF65-F5344CB8AC3E}">
        <p14:creationId xmlns:p14="http://schemas.microsoft.com/office/powerpoint/2010/main" val="796094981"/>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Lysosomes in WBCs contain enzymes that digest foreign material such as microbes.</a:t>
            </a:r>
          </a:p>
          <a:p>
            <a:pPr>
              <a:buNone/>
            </a:pPr>
            <a:r>
              <a:rPr lang="en-US" b="1" dirty="0" smtClean="0"/>
              <a:t>g) Microfilaments: </a:t>
            </a:r>
            <a:r>
              <a:rPr lang="en-US" dirty="0" smtClean="0"/>
              <a:t>Tiny strands of protein that provide structural support and maintain the characteristic shape of the cell.</a:t>
            </a:r>
          </a:p>
          <a:p>
            <a:pPr>
              <a:buNone/>
            </a:pPr>
            <a:r>
              <a:rPr lang="en-US" b="1" dirty="0" smtClean="0"/>
              <a:t>h) Microtubules: </a:t>
            </a:r>
            <a:r>
              <a:rPr lang="en-US" dirty="0" smtClean="0"/>
              <a:t>Contractile protein structures in the cytoplasm involved in </a:t>
            </a:r>
          </a:p>
          <a:p>
            <a:pPr lvl="1"/>
            <a:r>
              <a:rPr lang="en-US" dirty="0" smtClean="0"/>
              <a:t>the movement of the cell </a:t>
            </a:r>
          </a:p>
          <a:p>
            <a:pPr lvl="1"/>
            <a:r>
              <a:rPr lang="en-US" dirty="0" smtClean="0"/>
              <a:t>Movement of organelles within the cell, </a:t>
            </a:r>
          </a:p>
          <a:p>
            <a:pPr lvl="1"/>
            <a:r>
              <a:rPr lang="en-US" dirty="0" smtClean="0"/>
              <a:t>the movement of cilia  </a:t>
            </a:r>
          </a:p>
          <a:p>
            <a:pPr lvl="1"/>
            <a:r>
              <a:rPr lang="en-US" dirty="0" smtClean="0"/>
              <a:t>the organization of proteins in the plasma membrane.</a:t>
            </a:r>
            <a:endParaRPr lang="en-US" dirty="0"/>
          </a:p>
        </p:txBody>
      </p:sp>
      <p:sp>
        <p:nvSpPr>
          <p:cNvPr id="4" name="Date Placeholder 3"/>
          <p:cNvSpPr>
            <a:spLocks noGrp="1"/>
          </p:cNvSpPr>
          <p:nvPr>
            <p:ph type="dt" sz="half" idx="10"/>
          </p:nvPr>
        </p:nvSpPr>
        <p:spPr/>
        <p:txBody>
          <a:bodyPr/>
          <a:lstStyle/>
          <a:p>
            <a:fld id="{21AD209F-93C7-4F40-BE63-812D69235A57}"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78</a:t>
            </a:fld>
            <a:endParaRPr lang="en-US"/>
          </a:p>
        </p:txBody>
      </p:sp>
    </p:spTree>
    <p:extLst>
      <p:ext uri="{BB962C8B-B14F-4D97-AF65-F5344CB8AC3E}">
        <p14:creationId xmlns:p14="http://schemas.microsoft.com/office/powerpoint/2010/main" val="1165724094"/>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b="1" u="sng" dirty="0" smtClean="0"/>
              <a:t>CELL DIVISION</a:t>
            </a:r>
            <a:endParaRPr lang="en-US" b="1" u="sng" dirty="0"/>
          </a:p>
        </p:txBody>
      </p:sp>
      <p:sp>
        <p:nvSpPr>
          <p:cNvPr id="3" name="Content Placeholder 2"/>
          <p:cNvSpPr>
            <a:spLocks noGrp="1"/>
          </p:cNvSpPr>
          <p:nvPr>
            <p:ph idx="1"/>
          </p:nvPr>
        </p:nvSpPr>
        <p:spPr/>
        <p:txBody>
          <a:bodyPr>
            <a:normAutofit/>
          </a:bodyPr>
          <a:lstStyle/>
          <a:p>
            <a:r>
              <a:rPr lang="en-US" dirty="0" smtClean="0"/>
              <a:t>Two types; mitosis and meiosis</a:t>
            </a:r>
          </a:p>
          <a:p>
            <a:r>
              <a:rPr lang="en-US" b="1" dirty="0" smtClean="0"/>
              <a:t>Mitosis</a:t>
            </a:r>
          </a:p>
          <a:p>
            <a:r>
              <a:rPr lang="en-US" dirty="0" smtClean="0"/>
              <a:t>Occurs in two stages: </a:t>
            </a:r>
          </a:p>
          <a:p>
            <a:pPr lvl="1"/>
            <a:r>
              <a:rPr lang="en-US" dirty="0" smtClean="0"/>
              <a:t>Replication of DNA, in the form of 23 pairs of chromosomes, then division of the cytoplasm. DNA is the only type of molecule capable of independently forming a duplicate of itself. When the two identical sets of chromosomes have moved to the opposite poles of the parent cell, a 'waist' forms in the cytoplasm, and the cell divides. There is then a complete set of chromosomes in each daughter cell. </a:t>
            </a:r>
          </a:p>
          <a:p>
            <a:r>
              <a:rPr lang="en-US" dirty="0" smtClean="0"/>
              <a:t>The organelles in the cytoplasm of the daughter cells are incomplete at cell division but they develop as the cell grows to maturity. The frequency with which cell division occurs varies with different types of cell.</a:t>
            </a:r>
            <a:endParaRPr lang="en-US" dirty="0"/>
          </a:p>
        </p:txBody>
      </p:sp>
      <p:sp>
        <p:nvSpPr>
          <p:cNvPr id="4" name="Date Placeholder 3"/>
          <p:cNvSpPr>
            <a:spLocks noGrp="1"/>
          </p:cNvSpPr>
          <p:nvPr>
            <p:ph type="dt" sz="half" idx="10"/>
          </p:nvPr>
        </p:nvSpPr>
        <p:spPr/>
        <p:txBody>
          <a:bodyPr/>
          <a:lstStyle/>
          <a:p>
            <a:fld id="{02E005C6-9DB8-4139-A071-F5CEA62E58E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79</a:t>
            </a:fld>
            <a:endParaRPr lang="en-US"/>
          </a:p>
        </p:txBody>
      </p:sp>
    </p:spTree>
    <p:extLst>
      <p:ext uri="{BB962C8B-B14F-4D97-AF65-F5344CB8AC3E}">
        <p14:creationId xmlns:p14="http://schemas.microsoft.com/office/powerpoint/2010/main" val="1275371078"/>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Levels of structural complexity</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2140916" y="1825625"/>
            <a:ext cx="4862167" cy="4351338"/>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59AC372F-C3BC-4699-B4F5-9BF751D41E1B}" type="datetime1">
              <a:rPr lang="en-US" smtClean="0"/>
              <a:pPr/>
              <a:t>10/7/2020</a:t>
            </a:fld>
            <a:endParaRPr lang="en-US"/>
          </a:p>
        </p:txBody>
      </p:sp>
      <p:sp>
        <p:nvSpPr>
          <p:cNvPr id="6" name="Slide Number Placeholder 5"/>
          <p:cNvSpPr>
            <a:spLocks noGrp="1"/>
          </p:cNvSpPr>
          <p:nvPr>
            <p:ph type="sldNum" sz="quarter" idx="12"/>
          </p:nvPr>
        </p:nvSpPr>
        <p:spPr/>
        <p:txBody>
          <a:bodyPr/>
          <a:lstStyle/>
          <a:p>
            <a:fld id="{5A635FD2-D9AA-4F2E-8FE6-17BF2643B117}" type="slidenum">
              <a:rPr lang="en-US" smtClean="0"/>
              <a:pPr/>
              <a:t>8</a:t>
            </a:fld>
            <a:endParaRPr lang="en-US"/>
          </a:p>
        </p:txBody>
      </p:sp>
    </p:spTree>
    <p:extLst>
      <p:ext uri="{BB962C8B-B14F-4D97-AF65-F5344CB8AC3E}">
        <p14:creationId xmlns:p14="http://schemas.microsoft.com/office/powerpoint/2010/main" val="785497745"/>
      </p:ext>
    </p:extLst>
  </p:cSld>
  <p:clrMapOvr>
    <a:masterClrMapping/>
  </p:clrMapOvr>
  <p:transition>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Dead cells are replaced by other similar cells through multiplication. The nervous system cells do not get replaced.</a:t>
            </a:r>
          </a:p>
          <a:p>
            <a:r>
              <a:rPr lang="en-US" dirty="0" smtClean="0"/>
              <a:t>Cell division involves both processes of mitosis and meiosis. </a:t>
            </a:r>
          </a:p>
          <a:p>
            <a:r>
              <a:rPr lang="en-US" b="1" dirty="0" smtClean="0"/>
              <a:t>Mitosis:</a:t>
            </a:r>
            <a:r>
              <a:rPr lang="en-US" dirty="0" smtClean="0"/>
              <a:t> the division of one cell into two similar diploid daughter cells, which are identical to the mother cell. </a:t>
            </a:r>
          </a:p>
          <a:p>
            <a:r>
              <a:rPr lang="en-US" b="1" dirty="0" smtClean="0"/>
              <a:t>Meiosis:</a:t>
            </a:r>
            <a:r>
              <a:rPr lang="en-US" dirty="0" smtClean="0"/>
              <a:t> the division of a cell to produce four haploid daughter cells with different characteristics, and are not identical to the mother cell. This occurs during the production of spermatozoa and ova. </a:t>
            </a:r>
            <a:endParaRPr lang="en-US" dirty="0"/>
          </a:p>
        </p:txBody>
      </p:sp>
      <p:sp>
        <p:nvSpPr>
          <p:cNvPr id="4" name="Date Placeholder 3"/>
          <p:cNvSpPr>
            <a:spLocks noGrp="1"/>
          </p:cNvSpPr>
          <p:nvPr>
            <p:ph type="dt" sz="half" idx="10"/>
          </p:nvPr>
        </p:nvSpPr>
        <p:spPr/>
        <p:txBody>
          <a:bodyPr/>
          <a:lstStyle/>
          <a:p>
            <a:fld id="{90AFC08B-5775-45CC-9307-BBE1396BCC71}"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80</a:t>
            </a:fld>
            <a:endParaRPr lang="en-US"/>
          </a:p>
        </p:txBody>
      </p:sp>
    </p:spTree>
    <p:extLst>
      <p:ext uri="{BB962C8B-B14F-4D97-AF65-F5344CB8AC3E}">
        <p14:creationId xmlns:p14="http://schemas.microsoft.com/office/powerpoint/2010/main" val="1731255050"/>
      </p:ext>
    </p:extLst>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a:bodyPr>
          <a:lstStyle/>
          <a:p>
            <a:r>
              <a:rPr lang="en-US" b="1" u="sng" dirty="0" smtClean="0"/>
              <a:t>MEIOSIS</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Def: the process of cell division that occurs in the formation of reproductive cells </a:t>
            </a:r>
            <a:r>
              <a:rPr lang="en-US" b="1" i="1" dirty="0" smtClean="0"/>
              <a:t>(gametes — the ova and spermatozoa).</a:t>
            </a:r>
          </a:p>
          <a:p>
            <a:r>
              <a:rPr lang="en-US" dirty="0" smtClean="0"/>
              <a:t>The ova grow to maturity in the ovaries of the female and the spermatozoa in the testes of the male. In meiosis four daughter cells are formed after two divisions.</a:t>
            </a:r>
          </a:p>
          <a:p>
            <a:r>
              <a:rPr lang="en-US" dirty="0" smtClean="0"/>
              <a:t>During meiosis the pairs of chromosomes separate and one from each pair moves to opposite poles of the 'parent' cell. When it divides, each of the 'daughter' cells has only 23 chromosomes, called the </a:t>
            </a:r>
            <a:r>
              <a:rPr lang="en-US" b="1" i="1" dirty="0" smtClean="0"/>
              <a:t>haploid number</a:t>
            </a:r>
            <a:r>
              <a:rPr lang="en-US" i="1" dirty="0" smtClean="0"/>
              <a:t>. This </a:t>
            </a:r>
            <a:r>
              <a:rPr lang="en-US" dirty="0" smtClean="0"/>
              <a:t>means that when the ovum is fertilised the resultant zygote has the full complement of 46 </a:t>
            </a:r>
            <a:r>
              <a:rPr lang="en-US" dirty="0" err="1" smtClean="0"/>
              <a:t>chomosomes</a:t>
            </a:r>
            <a:r>
              <a:rPr lang="en-US" dirty="0" smtClean="0"/>
              <a:t> </a:t>
            </a:r>
            <a:r>
              <a:rPr lang="en-US" b="1" dirty="0" smtClean="0"/>
              <a:t>(the </a:t>
            </a:r>
            <a:r>
              <a:rPr lang="en-US" b="1" i="1" dirty="0" smtClean="0"/>
              <a:t>diploid number), half from the father and half from the </a:t>
            </a:r>
            <a:r>
              <a:rPr lang="en-US" b="1" dirty="0" smtClean="0"/>
              <a:t>mother. </a:t>
            </a:r>
          </a:p>
          <a:p>
            <a:r>
              <a:rPr lang="en-US" dirty="0" smtClean="0"/>
              <a:t>Thus the child has some characteristics inherited from the mother and some from the father, such as colour of hair and eyes, height, facial features, and some diseases.</a:t>
            </a:r>
          </a:p>
        </p:txBody>
      </p:sp>
      <p:sp>
        <p:nvSpPr>
          <p:cNvPr id="4" name="Date Placeholder 3"/>
          <p:cNvSpPr>
            <a:spLocks noGrp="1"/>
          </p:cNvSpPr>
          <p:nvPr>
            <p:ph type="dt" sz="half" idx="10"/>
          </p:nvPr>
        </p:nvSpPr>
        <p:spPr/>
        <p:txBody>
          <a:bodyPr/>
          <a:lstStyle/>
          <a:p>
            <a:fld id="{24D38FA8-CB60-4AC5-BC8C-8DA66CD1A7B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81</a:t>
            </a:fld>
            <a:endParaRPr lang="en-US"/>
          </a:p>
        </p:txBody>
      </p:sp>
    </p:spTree>
    <p:extLst>
      <p:ext uri="{BB962C8B-B14F-4D97-AF65-F5344CB8AC3E}">
        <p14:creationId xmlns:p14="http://schemas.microsoft.com/office/powerpoint/2010/main" val="2726144120"/>
      </p:ext>
    </p:extLst>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smtClean="0"/>
              <a:t>Determination of sex depends upon one particular pair of chromosomes: the </a:t>
            </a:r>
            <a:r>
              <a:rPr lang="en-US" b="1" i="1" dirty="0" smtClean="0"/>
              <a:t>sex chromosomes</a:t>
            </a:r>
            <a:r>
              <a:rPr lang="en-US" i="1" dirty="0" smtClean="0"/>
              <a:t>. </a:t>
            </a:r>
          </a:p>
          <a:p>
            <a:r>
              <a:rPr lang="en-US" dirty="0" smtClean="0"/>
              <a:t>Females; have X chromosomes…are the same size and shape. </a:t>
            </a:r>
          </a:p>
          <a:p>
            <a:r>
              <a:rPr lang="en-US" dirty="0" smtClean="0"/>
              <a:t>Males; have one X chromosome and a slightly smaller Y chromosome.</a:t>
            </a:r>
          </a:p>
          <a:p>
            <a:r>
              <a:rPr lang="en-US" dirty="0" smtClean="0"/>
              <a:t>When the ovum is fertilised by an X-bearing spermatozoon the child is female and when it is fertilised by a Y-bearing spermatozoon the child is male.</a:t>
            </a:r>
          </a:p>
          <a:p>
            <a:r>
              <a:rPr lang="en-US" dirty="0" smtClean="0"/>
              <a:t>Sperm X + ovum X —&gt; child XX = female</a:t>
            </a:r>
          </a:p>
          <a:p>
            <a:r>
              <a:rPr lang="en-US" dirty="0" smtClean="0"/>
              <a:t>Sperm Y + ovum X —&gt; child XY = male</a:t>
            </a:r>
          </a:p>
          <a:p>
            <a:endParaRPr lang="en-US" dirty="0"/>
          </a:p>
        </p:txBody>
      </p:sp>
      <p:sp>
        <p:nvSpPr>
          <p:cNvPr id="4" name="Date Placeholder 3"/>
          <p:cNvSpPr>
            <a:spLocks noGrp="1"/>
          </p:cNvSpPr>
          <p:nvPr>
            <p:ph type="dt" sz="half" idx="10"/>
          </p:nvPr>
        </p:nvSpPr>
        <p:spPr/>
        <p:txBody>
          <a:bodyPr/>
          <a:lstStyle/>
          <a:p>
            <a:fld id="{019C0B98-6859-4BD2-A7CB-943F2444F87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82</a:t>
            </a:fld>
            <a:endParaRPr lang="en-US"/>
          </a:p>
        </p:txBody>
      </p:sp>
    </p:spTree>
    <p:extLst>
      <p:ext uri="{BB962C8B-B14F-4D97-AF65-F5344CB8AC3E}">
        <p14:creationId xmlns:p14="http://schemas.microsoft.com/office/powerpoint/2010/main" val="2841237297"/>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b="1" u="sng" dirty="0" smtClean="0"/>
              <a:t>MUTATION </a:t>
            </a:r>
            <a:endParaRPr lang="en-US" b="1" u="sng" dirty="0"/>
          </a:p>
        </p:txBody>
      </p:sp>
      <p:sp>
        <p:nvSpPr>
          <p:cNvPr id="3" name="Content Placeholder 2"/>
          <p:cNvSpPr>
            <a:spLocks noGrp="1"/>
          </p:cNvSpPr>
          <p:nvPr>
            <p:ph idx="1"/>
          </p:nvPr>
        </p:nvSpPr>
        <p:spPr/>
        <p:txBody>
          <a:bodyPr>
            <a:normAutofit/>
          </a:bodyPr>
          <a:lstStyle/>
          <a:p>
            <a:r>
              <a:rPr lang="en-US" dirty="0" smtClean="0"/>
              <a:t>Cells are said to mutate when their genetic make-up is altered in any way. </a:t>
            </a:r>
          </a:p>
          <a:p>
            <a:r>
              <a:rPr lang="en-US" dirty="0" smtClean="0"/>
              <a:t>Mutation may cause:</a:t>
            </a:r>
          </a:p>
          <a:p>
            <a:pPr lvl="1"/>
            <a:r>
              <a:rPr lang="en-US" dirty="0" smtClean="0"/>
              <a:t>no significant change in cell function</a:t>
            </a:r>
          </a:p>
          <a:p>
            <a:pPr lvl="1"/>
            <a:r>
              <a:rPr lang="en-US" dirty="0" smtClean="0"/>
              <a:t>modification of cell function that may cause physiological abnormality but does not prevent cell growth and multiplication, e.g. inborn errors of metabolism, defective blood clotting</a:t>
            </a:r>
          </a:p>
          <a:p>
            <a:pPr lvl="1"/>
            <a:r>
              <a:rPr lang="en-US" dirty="0" smtClean="0"/>
              <a:t>the death of the cell.</a:t>
            </a:r>
          </a:p>
          <a:p>
            <a:r>
              <a:rPr lang="en-US" dirty="0" smtClean="0"/>
              <a:t>Some mutations occur by chance, others may be caused by extraneous factors, such as X-rays, ultraviolet rays or some chemicals.</a:t>
            </a:r>
          </a:p>
          <a:p>
            <a:r>
              <a:rPr lang="en-US" dirty="0" smtClean="0"/>
              <a:t>The most important mutations are those that occur in the ova and spermatozoa. Genetic changes in these cells are passed on to subsequent generations although they do not affect the parent.</a:t>
            </a:r>
            <a:endParaRPr lang="en-US" dirty="0"/>
          </a:p>
        </p:txBody>
      </p:sp>
      <p:sp>
        <p:nvSpPr>
          <p:cNvPr id="4" name="Date Placeholder 3"/>
          <p:cNvSpPr>
            <a:spLocks noGrp="1"/>
          </p:cNvSpPr>
          <p:nvPr>
            <p:ph type="dt" sz="half" idx="10"/>
          </p:nvPr>
        </p:nvSpPr>
        <p:spPr/>
        <p:txBody>
          <a:bodyPr/>
          <a:lstStyle/>
          <a:p>
            <a:fld id="{49CC5531-8503-4060-A186-9657229B450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83</a:t>
            </a:fld>
            <a:endParaRPr lang="en-US"/>
          </a:p>
        </p:txBody>
      </p:sp>
    </p:spTree>
    <p:extLst>
      <p:ext uri="{BB962C8B-B14F-4D97-AF65-F5344CB8AC3E}">
        <p14:creationId xmlns:p14="http://schemas.microsoft.com/office/powerpoint/2010/main" val="172500380"/>
      </p:ext>
    </p:extLst>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b="1" u="sng" dirty="0" smtClean="0"/>
              <a:t>TRANSPORT OF SUBSTANCES ACROSS CELL MEMBRANES</a:t>
            </a:r>
            <a:endParaRPr lang="en-US" b="1" u="sng" dirty="0"/>
          </a:p>
        </p:txBody>
      </p:sp>
      <p:sp>
        <p:nvSpPr>
          <p:cNvPr id="3" name="Content Placeholder 2"/>
          <p:cNvSpPr>
            <a:spLocks noGrp="1"/>
          </p:cNvSpPr>
          <p:nvPr>
            <p:ph idx="1"/>
          </p:nvPr>
        </p:nvSpPr>
        <p:spPr/>
        <p:txBody>
          <a:bodyPr>
            <a:normAutofit/>
          </a:bodyPr>
          <a:lstStyle/>
          <a:p>
            <a:pPr marL="514350" indent="-514350">
              <a:buAutoNum type="alphaLcParenR"/>
            </a:pPr>
            <a:r>
              <a:rPr lang="en-US" b="1" dirty="0" smtClean="0"/>
              <a:t>Passive transport: </a:t>
            </a:r>
            <a:r>
              <a:rPr lang="en-US" dirty="0" smtClean="0"/>
              <a:t>occurs when substances can cross plasma and organelle (semi-permeable) membranes and move down the concentration gradient (downhill) without using energy.</a:t>
            </a:r>
          </a:p>
          <a:p>
            <a:pPr>
              <a:buNone/>
            </a:pPr>
            <a:r>
              <a:rPr lang="en-US" b="1" dirty="0" smtClean="0"/>
              <a:t>b) Diffusion:</a:t>
            </a:r>
            <a:r>
              <a:rPr lang="en-US" dirty="0" smtClean="0"/>
              <a:t> process in which dissolved substances move across cells following a concentration gradient so that they balance on both sides of that gradient</a:t>
            </a:r>
            <a:endParaRPr lang="en-US" b="1" dirty="0" smtClean="0"/>
          </a:p>
          <a:p>
            <a:r>
              <a:rPr lang="en-US" dirty="0" smtClean="0"/>
              <a:t>Small substances diffuse down the concentration gradient crossing membranes by:</a:t>
            </a:r>
          </a:p>
          <a:p>
            <a:pPr lvl="1"/>
            <a:r>
              <a:rPr lang="en-US" dirty="0" smtClean="0"/>
              <a:t>dissolving in the lipid part of the membrane, e.g. </a:t>
            </a:r>
            <a:r>
              <a:rPr lang="fr-FR" dirty="0" err="1" smtClean="0"/>
              <a:t>lipid</a:t>
            </a:r>
            <a:r>
              <a:rPr lang="fr-FR" dirty="0" smtClean="0"/>
              <a:t>-soluble substances: </a:t>
            </a:r>
            <a:r>
              <a:rPr lang="fr-FR" dirty="0" err="1" smtClean="0"/>
              <a:t>oxygen</a:t>
            </a:r>
            <a:r>
              <a:rPr lang="fr-FR" dirty="0" smtClean="0"/>
              <a:t>, </a:t>
            </a:r>
            <a:r>
              <a:rPr lang="fr-FR" dirty="0" err="1" smtClean="0"/>
              <a:t>carbon</a:t>
            </a:r>
            <a:r>
              <a:rPr lang="fr-FR" dirty="0" smtClean="0"/>
              <a:t> </a:t>
            </a:r>
            <a:r>
              <a:rPr lang="fr-FR" dirty="0" err="1" smtClean="0"/>
              <a:t>dioxide</a:t>
            </a:r>
            <a:r>
              <a:rPr lang="fr-FR" dirty="0" smtClean="0"/>
              <a:t>, </a:t>
            </a:r>
            <a:r>
              <a:rPr lang="en-US" dirty="0" smtClean="0"/>
              <a:t>fatty acids, steroids</a:t>
            </a:r>
          </a:p>
          <a:p>
            <a:pPr lvl="1"/>
            <a:r>
              <a:rPr lang="en-US" dirty="0" smtClean="0"/>
              <a:t>passing through water-filled channels, or pores in the membrane, e.g. small water-soluble substances: sodium, potassium, calcium.</a:t>
            </a:r>
          </a:p>
        </p:txBody>
      </p:sp>
      <p:sp>
        <p:nvSpPr>
          <p:cNvPr id="4" name="Date Placeholder 3"/>
          <p:cNvSpPr>
            <a:spLocks noGrp="1"/>
          </p:cNvSpPr>
          <p:nvPr>
            <p:ph type="dt" sz="half" idx="10"/>
          </p:nvPr>
        </p:nvSpPr>
        <p:spPr/>
        <p:txBody>
          <a:bodyPr/>
          <a:lstStyle/>
          <a:p>
            <a:fld id="{DD4EF97A-E5BC-43E3-B056-3EA424265D96}"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84</a:t>
            </a:fld>
            <a:endParaRPr lang="en-US"/>
          </a:p>
        </p:txBody>
      </p:sp>
    </p:spTree>
    <p:extLst>
      <p:ext uri="{BB962C8B-B14F-4D97-AF65-F5344CB8AC3E}">
        <p14:creationId xmlns:p14="http://schemas.microsoft.com/office/powerpoint/2010/main" val="2058881836"/>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c) Facilitated diffusion: </a:t>
            </a:r>
            <a:r>
              <a:rPr lang="en-US" dirty="0" smtClean="0"/>
              <a:t>passive process </a:t>
            </a:r>
            <a:r>
              <a:rPr lang="en-US" dirty="0" err="1" smtClean="0"/>
              <a:t>utilised</a:t>
            </a:r>
            <a:r>
              <a:rPr lang="en-US" dirty="0" smtClean="0"/>
              <a:t> by substances that are unable to diffuse through the semi-permeable membrane unaided, e.g. glucose, amino acids. </a:t>
            </a:r>
          </a:p>
          <a:p>
            <a:r>
              <a:rPr lang="en-US" dirty="0" err="1" smtClean="0"/>
              <a:t>Specialised</a:t>
            </a:r>
            <a:r>
              <a:rPr lang="en-US" dirty="0" smtClean="0"/>
              <a:t> protein carrier molecules in the membrane have specific sites that attract and bind substances to be transferred. The carrier then changes its shape and deposits the substance on the other side of the membrane. </a:t>
            </a:r>
          </a:p>
          <a:p>
            <a:r>
              <a:rPr lang="en-US" dirty="0" smtClean="0"/>
              <a:t>The carrier sites are specific and can be used by only one substance. </a:t>
            </a:r>
          </a:p>
          <a:p>
            <a:r>
              <a:rPr lang="en-US" dirty="0" smtClean="0"/>
              <a:t>As there are a finite number of carriers, there is a limit to the amount of a substance which can be transported at any time. This is known as the </a:t>
            </a:r>
            <a:r>
              <a:rPr lang="en-US" b="1" i="1" dirty="0" smtClean="0"/>
              <a:t>transport maximum</a:t>
            </a:r>
            <a:r>
              <a:rPr lang="en-US" i="1" dirty="0" smtClean="0"/>
              <a:t>.</a:t>
            </a:r>
            <a:endParaRPr lang="en-US" dirty="0" smtClean="0"/>
          </a:p>
          <a:p>
            <a:endParaRPr lang="en-US" dirty="0"/>
          </a:p>
        </p:txBody>
      </p:sp>
      <p:sp>
        <p:nvSpPr>
          <p:cNvPr id="4" name="Date Placeholder 3"/>
          <p:cNvSpPr>
            <a:spLocks noGrp="1"/>
          </p:cNvSpPr>
          <p:nvPr>
            <p:ph type="dt" sz="half" idx="10"/>
          </p:nvPr>
        </p:nvSpPr>
        <p:spPr/>
        <p:txBody>
          <a:bodyPr/>
          <a:lstStyle/>
          <a:p>
            <a:fld id="{F583F197-6FDD-4431-8EB5-21358C838BA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85</a:t>
            </a:fld>
            <a:endParaRPr lang="en-US"/>
          </a:p>
        </p:txBody>
      </p:sp>
    </p:spTree>
    <p:extLst>
      <p:ext uri="{BB962C8B-B14F-4D97-AF65-F5344CB8AC3E}">
        <p14:creationId xmlns:p14="http://schemas.microsoft.com/office/powerpoint/2010/main" val="1052220180"/>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err="1" smtClean="0"/>
              <a:t>Specialised</a:t>
            </a:r>
            <a:r>
              <a:rPr lang="en-US" sz="2000" dirty="0" smtClean="0"/>
              <a:t> protein carrier molecules involved in facilitated diffusion and active transport.</a:t>
            </a:r>
            <a:endParaRPr lang="en-US" sz="2000" dirty="0"/>
          </a:p>
        </p:txBody>
      </p:sp>
      <p:pic>
        <p:nvPicPr>
          <p:cNvPr id="1026" name="Picture 2"/>
          <p:cNvPicPr>
            <a:picLocks noGrp="1" noChangeAspect="1" noChangeArrowheads="1"/>
          </p:cNvPicPr>
          <p:nvPr>
            <p:ph idx="1"/>
          </p:nvPr>
        </p:nvPicPr>
        <p:blipFill>
          <a:blip r:embed="rId2" cstate="print"/>
          <a:stretch>
            <a:fillRect/>
          </a:stretch>
        </p:blipFill>
        <p:spPr bwMode="auto">
          <a:xfrm>
            <a:off x="2884114" y="1825625"/>
            <a:ext cx="3375771" cy="435133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072F302E-6E5D-41F7-B00E-D27B7968FCD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86</a:t>
            </a:fld>
            <a:endParaRPr lang="en-US"/>
          </a:p>
        </p:txBody>
      </p:sp>
    </p:spTree>
    <p:extLst>
      <p:ext uri="{BB962C8B-B14F-4D97-AF65-F5344CB8AC3E}">
        <p14:creationId xmlns:p14="http://schemas.microsoft.com/office/powerpoint/2010/main" val="4172693321"/>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d) Osmosis: passive </a:t>
            </a:r>
            <a:r>
              <a:rPr lang="en-US" dirty="0" smtClean="0"/>
              <a:t>movement of solute materials/water from a  region of higher concentration to that of lower concentration via a semi-permeable membrane. </a:t>
            </a:r>
            <a:endParaRPr lang="en-US" b="1" dirty="0" smtClean="0"/>
          </a:p>
          <a:p>
            <a:pPr>
              <a:buNone/>
            </a:pPr>
            <a:r>
              <a:rPr lang="en-US" b="1" dirty="0" smtClean="0"/>
              <a:t>e) Active transport:</a:t>
            </a:r>
            <a:r>
              <a:rPr lang="en-US" dirty="0" smtClean="0"/>
              <a:t> process where energy is utilized to move substances in any direction. </a:t>
            </a:r>
            <a:endParaRPr lang="en-US" i="1" dirty="0" smtClean="0"/>
          </a:p>
          <a:p>
            <a:r>
              <a:rPr lang="en-US" dirty="0" smtClean="0"/>
              <a:t>Chemical energy in the form of ATP drives </a:t>
            </a:r>
            <a:r>
              <a:rPr lang="en-US" dirty="0" err="1" smtClean="0"/>
              <a:t>specialised</a:t>
            </a:r>
            <a:r>
              <a:rPr lang="en-US" dirty="0" smtClean="0"/>
              <a:t> protein carrier molecules that transport substances across the membrane in either direction. </a:t>
            </a:r>
          </a:p>
          <a:p>
            <a:r>
              <a:rPr lang="en-US" dirty="0" smtClean="0"/>
              <a:t>The carrier sites are specific and can be used by only one substance; thus transfer rate of  substances depends on the number of sites available.</a:t>
            </a:r>
          </a:p>
          <a:p>
            <a:pPr>
              <a:buNone/>
            </a:pPr>
            <a:endParaRPr lang="en-US" dirty="0"/>
          </a:p>
        </p:txBody>
      </p:sp>
      <p:sp>
        <p:nvSpPr>
          <p:cNvPr id="4" name="Date Placeholder 3"/>
          <p:cNvSpPr>
            <a:spLocks noGrp="1"/>
          </p:cNvSpPr>
          <p:nvPr>
            <p:ph type="dt" sz="half" idx="10"/>
          </p:nvPr>
        </p:nvSpPr>
        <p:spPr/>
        <p:txBody>
          <a:bodyPr/>
          <a:lstStyle/>
          <a:p>
            <a:fld id="{D2287113-2E1C-42ED-9DDF-356B47244FE2}"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87</a:t>
            </a:fld>
            <a:endParaRPr lang="en-US"/>
          </a:p>
        </p:txBody>
      </p:sp>
    </p:spTree>
    <p:extLst>
      <p:ext uri="{BB962C8B-B14F-4D97-AF65-F5344CB8AC3E}">
        <p14:creationId xmlns:p14="http://schemas.microsoft.com/office/powerpoint/2010/main" val="1349646302"/>
      </p:ext>
    </p:extLst>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u="sng" dirty="0" smtClean="0"/>
              <a:t>The sodium pump</a:t>
            </a:r>
          </a:p>
          <a:p>
            <a:r>
              <a:rPr lang="en-US" dirty="0" smtClean="0"/>
              <a:t>An active transport mechanism </a:t>
            </a:r>
          </a:p>
          <a:p>
            <a:r>
              <a:rPr lang="en-US" dirty="0" smtClean="0"/>
              <a:t>Maintains homeostasis sodium (Na+) &amp; potassium (K+) </a:t>
            </a:r>
            <a:r>
              <a:rPr lang="en-US" dirty="0" err="1" smtClean="0"/>
              <a:t>elctrolytes</a:t>
            </a:r>
            <a:r>
              <a:rPr lang="en-US" dirty="0" smtClean="0"/>
              <a:t>. </a:t>
            </a:r>
          </a:p>
          <a:p>
            <a:r>
              <a:rPr lang="en-US" dirty="0" smtClean="0"/>
              <a:t>May </a:t>
            </a:r>
            <a:r>
              <a:rPr lang="en-US" dirty="0" err="1" smtClean="0"/>
              <a:t>utilise</a:t>
            </a:r>
            <a:r>
              <a:rPr lang="en-US" dirty="0" smtClean="0"/>
              <a:t> up to 30% of the ATP required for cellular metabolism.</a:t>
            </a:r>
          </a:p>
          <a:p>
            <a:r>
              <a:rPr lang="en-US" dirty="0" smtClean="0"/>
              <a:t>There is a tendency for these ions to diffuse down their concentration gradients, K+ outwards and Na+ into the cell.</a:t>
            </a:r>
          </a:p>
          <a:p>
            <a:r>
              <a:rPr lang="en-US" dirty="0" smtClean="0">
                <a:solidFill>
                  <a:srgbClr val="FF0000"/>
                </a:solidFill>
              </a:rPr>
              <a:t>Homeostasis is maintained as excess Na+ is pumped out across the cell membrane in exchange for K+.</a:t>
            </a:r>
          </a:p>
          <a:p>
            <a:endParaRPr lang="en-US" dirty="0"/>
          </a:p>
        </p:txBody>
      </p:sp>
      <p:sp>
        <p:nvSpPr>
          <p:cNvPr id="4" name="Date Placeholder 3"/>
          <p:cNvSpPr>
            <a:spLocks noGrp="1"/>
          </p:cNvSpPr>
          <p:nvPr>
            <p:ph type="dt" sz="half" idx="10"/>
          </p:nvPr>
        </p:nvSpPr>
        <p:spPr/>
        <p:txBody>
          <a:bodyPr/>
          <a:lstStyle/>
          <a:p>
            <a:fld id="{D31E5C3F-9BFA-4423-AB1A-C6F44D292AD0}"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88</a:t>
            </a:fld>
            <a:endParaRPr lang="en-US"/>
          </a:p>
        </p:txBody>
      </p:sp>
    </p:spTree>
    <p:extLst>
      <p:ext uri="{BB962C8B-B14F-4D97-AF65-F5344CB8AC3E}">
        <p14:creationId xmlns:p14="http://schemas.microsoft.com/office/powerpoint/2010/main" val="4395138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f) Bulk transport </a:t>
            </a:r>
          </a:p>
          <a:p>
            <a:r>
              <a:rPr lang="en-US" dirty="0" smtClean="0"/>
              <a:t>Transfer of particles too large to cross cell membranes occurs by </a:t>
            </a:r>
            <a:r>
              <a:rPr lang="en-US" b="1" dirty="0" err="1" smtClean="0"/>
              <a:t>pinocytosis</a:t>
            </a:r>
            <a:r>
              <a:rPr lang="en-US" b="1" dirty="0" smtClean="0"/>
              <a:t> or phagocytosis</a:t>
            </a:r>
            <a:r>
              <a:rPr lang="en-US" dirty="0" smtClean="0"/>
              <a:t>. These particles are engulfed by extensions of the cytoplasm which enclose them, forming a membrane-bound vacuole.</a:t>
            </a:r>
          </a:p>
          <a:p>
            <a:r>
              <a:rPr lang="en-US" dirty="0" smtClean="0"/>
              <a:t>When the vacuole is small, </a:t>
            </a:r>
            <a:r>
              <a:rPr lang="en-US" b="1" dirty="0" err="1" smtClean="0"/>
              <a:t>pinocytosis</a:t>
            </a:r>
            <a:r>
              <a:rPr lang="en-US" dirty="0" smtClean="0"/>
              <a:t> occurs. In phagocytosis larger particles, e.g. cell fragments, foreign materials, microbes, are taken into the cell.</a:t>
            </a:r>
          </a:p>
          <a:p>
            <a:r>
              <a:rPr lang="en-US" dirty="0" smtClean="0"/>
              <a:t>Lysosomes then adhere to the vacuole membrane, releasing enzymes which digest the contents.</a:t>
            </a:r>
          </a:p>
          <a:p>
            <a:r>
              <a:rPr lang="en-US" dirty="0" smtClean="0"/>
              <a:t>Extrusion of waste material by the reverse process through the plasma membrane is called </a:t>
            </a:r>
            <a:r>
              <a:rPr lang="en-US" b="1" dirty="0" smtClean="0"/>
              <a:t>exocytosis</a:t>
            </a:r>
            <a:r>
              <a:rPr lang="en-US" i="1" dirty="0" smtClean="0"/>
              <a:t>.</a:t>
            </a:r>
          </a:p>
          <a:p>
            <a:r>
              <a:rPr lang="en-US" dirty="0" smtClean="0"/>
              <a:t>Secretory granules formed by the Golgi apparatus usually leave the cell in this way, as do any indigestible residues of phagocytosis.</a:t>
            </a:r>
            <a:endParaRPr lang="en-US" dirty="0"/>
          </a:p>
        </p:txBody>
      </p:sp>
      <p:sp>
        <p:nvSpPr>
          <p:cNvPr id="4" name="Date Placeholder 3"/>
          <p:cNvSpPr>
            <a:spLocks noGrp="1"/>
          </p:cNvSpPr>
          <p:nvPr>
            <p:ph type="dt" sz="half" idx="10"/>
          </p:nvPr>
        </p:nvSpPr>
        <p:spPr/>
        <p:txBody>
          <a:bodyPr/>
          <a:lstStyle/>
          <a:p>
            <a:fld id="{ABFE38E4-9F53-4BFB-BD7E-97000454FC58}"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89</a:t>
            </a:fld>
            <a:endParaRPr lang="en-US"/>
          </a:p>
        </p:txBody>
      </p:sp>
    </p:spTree>
    <p:extLst>
      <p:ext uri="{BB962C8B-B14F-4D97-AF65-F5344CB8AC3E}">
        <p14:creationId xmlns:p14="http://schemas.microsoft.com/office/powerpoint/2010/main" val="3142415614"/>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u="sng" dirty="0" smtClean="0"/>
              <a:t>Internal environment and homeostasis</a:t>
            </a:r>
            <a:endParaRPr lang="en-US" b="1" u="sng" dirty="0"/>
          </a:p>
        </p:txBody>
      </p:sp>
      <p:sp>
        <p:nvSpPr>
          <p:cNvPr id="3" name="Content Placeholder 2"/>
          <p:cNvSpPr>
            <a:spLocks noGrp="1"/>
          </p:cNvSpPr>
          <p:nvPr>
            <p:ph idx="1"/>
          </p:nvPr>
        </p:nvSpPr>
        <p:spPr/>
        <p:txBody>
          <a:bodyPr>
            <a:normAutofit/>
          </a:bodyPr>
          <a:lstStyle/>
          <a:p>
            <a:r>
              <a:rPr lang="en-US" dirty="0" smtClean="0"/>
              <a:t>External environment; </a:t>
            </a:r>
          </a:p>
          <a:p>
            <a:pPr lvl="1"/>
            <a:r>
              <a:rPr lang="en-US" dirty="0" smtClean="0"/>
              <a:t>surrounds the body </a:t>
            </a:r>
          </a:p>
          <a:p>
            <a:pPr lvl="1"/>
            <a:r>
              <a:rPr lang="en-US" dirty="0" smtClean="0"/>
              <a:t>provides the oxygen and nutrients required by all the cells of the body. </a:t>
            </a:r>
          </a:p>
          <a:p>
            <a:pPr lvl="1"/>
            <a:r>
              <a:rPr lang="en-US" dirty="0" smtClean="0"/>
              <a:t>Its where waste products of cellular activity are excreted into</a:t>
            </a:r>
          </a:p>
          <a:p>
            <a:r>
              <a:rPr lang="en-US" b="1" dirty="0" smtClean="0"/>
              <a:t>The skin </a:t>
            </a:r>
            <a:r>
              <a:rPr lang="en-US" dirty="0" smtClean="0"/>
              <a:t>provides a barrier between the dry external environment and the watery environment of most body cells.</a:t>
            </a:r>
          </a:p>
          <a:p>
            <a:r>
              <a:rPr lang="en-US" dirty="0" smtClean="0"/>
              <a:t>I</a:t>
            </a:r>
            <a:r>
              <a:rPr lang="en-US" b="1" dirty="0" smtClean="0"/>
              <a:t>nternal environment:</a:t>
            </a:r>
            <a:r>
              <a:rPr lang="en-US" dirty="0" smtClean="0"/>
              <a:t> water-based medium in which body cells exist. </a:t>
            </a:r>
          </a:p>
          <a:p>
            <a:r>
              <a:rPr lang="en-US" dirty="0" smtClean="0"/>
              <a:t>Cells are bathed in fluid called interstitial or tissue fluid. Oxygen and other substances they require must pass from the internal transport systems through the interstitial fluid to reach them.</a:t>
            </a:r>
          </a:p>
          <a:p>
            <a:r>
              <a:rPr lang="en-US" dirty="0" smtClean="0"/>
              <a:t>Similarly, cell waste products must move through the interstitial fluid to the transport systems to be excreted.</a:t>
            </a:r>
            <a:endParaRPr lang="en-US" dirty="0"/>
          </a:p>
        </p:txBody>
      </p:sp>
      <p:sp>
        <p:nvSpPr>
          <p:cNvPr id="4" name="Date Placeholder 3"/>
          <p:cNvSpPr>
            <a:spLocks noGrp="1"/>
          </p:cNvSpPr>
          <p:nvPr>
            <p:ph type="dt" sz="half" idx="10"/>
          </p:nvPr>
        </p:nvSpPr>
        <p:spPr/>
        <p:txBody>
          <a:bodyPr/>
          <a:lstStyle/>
          <a:p>
            <a:fld id="{6D95A467-4A85-4D4C-A954-3D5C926EBAEC}"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a:t>
            </a:fld>
            <a:endParaRPr lang="en-US"/>
          </a:p>
        </p:txBody>
      </p:sp>
    </p:spTree>
    <p:extLst>
      <p:ext uri="{BB962C8B-B14F-4D97-AF65-F5344CB8AC3E}">
        <p14:creationId xmlns:p14="http://schemas.microsoft.com/office/powerpoint/2010/main" val="368194116"/>
      </p:ext>
    </p:extLst>
  </p:cSld>
  <p:clrMapOvr>
    <a:masterClrMapping/>
  </p:clrMapOvr>
  <p:transition>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Bulk transport across plasma membranes: A-E. Phagocytosis. F. Exocytosis.</a:t>
            </a:r>
            <a:endParaRPr lang="en-US" sz="2000" dirty="0"/>
          </a:p>
        </p:txBody>
      </p:sp>
      <p:pic>
        <p:nvPicPr>
          <p:cNvPr id="2050" name="Picture 2"/>
          <p:cNvPicPr>
            <a:picLocks noGrp="1" noChangeAspect="1" noChangeArrowheads="1"/>
          </p:cNvPicPr>
          <p:nvPr>
            <p:ph idx="1"/>
          </p:nvPr>
        </p:nvPicPr>
        <p:blipFill>
          <a:blip r:embed="rId2" cstate="print"/>
          <a:stretch>
            <a:fillRect/>
          </a:stretch>
        </p:blipFill>
        <p:spPr bwMode="auto">
          <a:xfrm>
            <a:off x="628650" y="3021605"/>
            <a:ext cx="7886700" cy="195937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5DF25638-5375-46CA-820C-23086447EC0E}"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90</a:t>
            </a:fld>
            <a:endParaRPr lang="en-US"/>
          </a:p>
        </p:txBody>
      </p:sp>
    </p:spTree>
    <p:extLst>
      <p:ext uri="{BB962C8B-B14F-4D97-AF65-F5344CB8AC3E}">
        <p14:creationId xmlns:p14="http://schemas.microsoft.com/office/powerpoint/2010/main" val="279049511"/>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n-US" b="1" u="sng" dirty="0" smtClean="0"/>
              <a:t>TISSUES</a:t>
            </a:r>
            <a:endParaRPr lang="en-US" b="1" u="sng" dirty="0"/>
          </a:p>
        </p:txBody>
      </p:sp>
      <p:sp>
        <p:nvSpPr>
          <p:cNvPr id="3" name="Content Placeholder 2"/>
          <p:cNvSpPr>
            <a:spLocks noGrp="1"/>
          </p:cNvSpPr>
          <p:nvPr>
            <p:ph idx="1"/>
          </p:nvPr>
        </p:nvSpPr>
        <p:spPr/>
        <p:txBody>
          <a:bodyPr>
            <a:normAutofit/>
          </a:bodyPr>
          <a:lstStyle/>
          <a:p>
            <a:r>
              <a:rPr lang="en-US" dirty="0" smtClean="0"/>
              <a:t>4 main types, each of which has subdivisions. </a:t>
            </a:r>
          </a:p>
          <a:p>
            <a:r>
              <a:rPr lang="en-US" dirty="0" smtClean="0"/>
              <a:t>They are:</a:t>
            </a:r>
          </a:p>
          <a:p>
            <a:pPr>
              <a:buNone/>
            </a:pPr>
            <a:r>
              <a:rPr lang="en-US" dirty="0" smtClean="0"/>
              <a:t>	• epithelial tissue or epithelium</a:t>
            </a:r>
          </a:p>
          <a:p>
            <a:pPr>
              <a:buNone/>
            </a:pPr>
            <a:r>
              <a:rPr lang="en-US" dirty="0" smtClean="0"/>
              <a:t>	• connective tissue</a:t>
            </a:r>
          </a:p>
          <a:p>
            <a:pPr>
              <a:buNone/>
            </a:pPr>
            <a:r>
              <a:rPr lang="en-US" dirty="0" smtClean="0"/>
              <a:t>	• muscle tissue</a:t>
            </a:r>
          </a:p>
          <a:p>
            <a:pPr>
              <a:buNone/>
            </a:pPr>
            <a:r>
              <a:rPr lang="en-US" dirty="0" smtClean="0"/>
              <a:t>	• nervous tissue.</a:t>
            </a:r>
            <a:endParaRPr lang="en-US" dirty="0"/>
          </a:p>
        </p:txBody>
      </p:sp>
      <p:sp>
        <p:nvSpPr>
          <p:cNvPr id="4" name="Date Placeholder 3"/>
          <p:cNvSpPr>
            <a:spLocks noGrp="1"/>
          </p:cNvSpPr>
          <p:nvPr>
            <p:ph type="dt" sz="half" idx="10"/>
          </p:nvPr>
        </p:nvSpPr>
        <p:spPr/>
        <p:txBody>
          <a:bodyPr/>
          <a:lstStyle/>
          <a:p>
            <a:fld id="{F3E67DFF-5ADB-4B10-91BB-B167B8A5549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91</a:t>
            </a:fld>
            <a:endParaRPr lang="en-US"/>
          </a:p>
        </p:txBody>
      </p:sp>
    </p:spTree>
    <p:extLst>
      <p:ext uri="{BB962C8B-B14F-4D97-AF65-F5344CB8AC3E}">
        <p14:creationId xmlns:p14="http://schemas.microsoft.com/office/powerpoint/2010/main" val="1840086354"/>
      </p:ext>
    </p:extLst>
  </p:cSld>
  <p:clrMapOvr>
    <a:masterClrMapping/>
  </p:clrMapOvr>
  <p:transition>
    <p:cover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u="sng" dirty="0" smtClean="0"/>
              <a:t>1. EPITHELIAL TISSUES</a:t>
            </a:r>
            <a:endParaRPr lang="en-US" b="1" u="sng" dirty="0"/>
          </a:p>
        </p:txBody>
      </p:sp>
      <p:sp>
        <p:nvSpPr>
          <p:cNvPr id="3" name="Content Placeholder 2"/>
          <p:cNvSpPr>
            <a:spLocks noGrp="1"/>
          </p:cNvSpPr>
          <p:nvPr>
            <p:ph idx="1"/>
          </p:nvPr>
        </p:nvSpPr>
        <p:spPr/>
        <p:txBody>
          <a:bodyPr>
            <a:normAutofit fontScale="92500" lnSpcReduction="10000"/>
          </a:bodyPr>
          <a:lstStyle/>
          <a:p>
            <a:r>
              <a:rPr lang="en-US" dirty="0" smtClean="0"/>
              <a:t>They </a:t>
            </a:r>
          </a:p>
          <a:p>
            <a:pPr lvl="1"/>
            <a:r>
              <a:rPr lang="en-US" dirty="0" smtClean="0"/>
              <a:t>cover the body</a:t>
            </a:r>
          </a:p>
          <a:p>
            <a:pPr lvl="1"/>
            <a:r>
              <a:rPr lang="en-US" dirty="0" smtClean="0"/>
              <a:t>line cavities and tubes. </a:t>
            </a:r>
          </a:p>
          <a:p>
            <a:pPr lvl="1"/>
            <a:r>
              <a:rPr lang="en-US" dirty="0" smtClean="0"/>
              <a:t>found in glands. </a:t>
            </a:r>
          </a:p>
          <a:p>
            <a:pPr lvl="1"/>
            <a:r>
              <a:rPr lang="en-US" dirty="0" smtClean="0"/>
              <a:t>Also produce secretions. </a:t>
            </a:r>
          </a:p>
          <a:p>
            <a:r>
              <a:rPr lang="en-US" dirty="0" smtClean="0"/>
              <a:t>Functions</a:t>
            </a:r>
          </a:p>
          <a:p>
            <a:pPr lvl="1"/>
            <a:r>
              <a:rPr lang="en-US" dirty="0" smtClean="0"/>
              <a:t>protection of underlying structures from, for example, dehydration, chemical and mechanical damage</a:t>
            </a:r>
          </a:p>
          <a:p>
            <a:pPr lvl="1"/>
            <a:r>
              <a:rPr lang="en-US" dirty="0" smtClean="0"/>
              <a:t>secretion</a:t>
            </a:r>
          </a:p>
          <a:p>
            <a:pPr lvl="1"/>
            <a:r>
              <a:rPr lang="en-US" dirty="0" smtClean="0"/>
              <a:t>absorption.</a:t>
            </a:r>
          </a:p>
          <a:p>
            <a:r>
              <a:rPr lang="en-US" dirty="0" smtClean="0"/>
              <a:t>The cells are very closely packed and the intercellular substance,(the matrix) is minimal. The cells usually lie on a basement membrane, which is an inert connective tissue.</a:t>
            </a:r>
          </a:p>
          <a:p>
            <a:r>
              <a:rPr lang="en-US" dirty="0" smtClean="0"/>
              <a:t>Epithelial tissue may be:</a:t>
            </a:r>
          </a:p>
          <a:p>
            <a:pPr lvl="1"/>
            <a:r>
              <a:rPr lang="en-US" i="1" dirty="0" smtClean="0"/>
              <a:t>simple: a single layer of cells</a:t>
            </a:r>
          </a:p>
          <a:p>
            <a:pPr lvl="1"/>
            <a:r>
              <a:rPr lang="en-US" i="1" dirty="0" smtClean="0"/>
              <a:t>stratified: several layers of cells</a:t>
            </a:r>
            <a:endParaRPr lang="en-US" dirty="0"/>
          </a:p>
        </p:txBody>
      </p:sp>
      <p:sp>
        <p:nvSpPr>
          <p:cNvPr id="4" name="Date Placeholder 3"/>
          <p:cNvSpPr>
            <a:spLocks noGrp="1"/>
          </p:cNvSpPr>
          <p:nvPr>
            <p:ph type="dt" sz="half" idx="10"/>
          </p:nvPr>
        </p:nvSpPr>
        <p:spPr/>
        <p:txBody>
          <a:bodyPr/>
          <a:lstStyle/>
          <a:p>
            <a:fld id="{B6A1CBCB-D233-4E53-90F5-666EE67D228A}"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92</a:t>
            </a:fld>
            <a:endParaRPr lang="en-US"/>
          </a:p>
        </p:txBody>
      </p:sp>
    </p:spTree>
    <p:extLst>
      <p:ext uri="{BB962C8B-B14F-4D97-AF65-F5344CB8AC3E}">
        <p14:creationId xmlns:p14="http://schemas.microsoft.com/office/powerpoint/2010/main" val="1937165603"/>
      </p:ext>
    </p:extLst>
  </p:cSld>
  <p:clrMapOvr>
    <a:masterClrMapping/>
  </p:clrMapOvr>
  <p:transition>
    <p:cover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b="1" dirty="0" smtClean="0"/>
              <a:t>A. Simple epithelium</a:t>
            </a:r>
            <a:endParaRPr lang="en-US" b="1" dirty="0"/>
          </a:p>
        </p:txBody>
      </p:sp>
      <p:sp>
        <p:nvSpPr>
          <p:cNvPr id="3" name="Content Placeholder 2"/>
          <p:cNvSpPr>
            <a:spLocks noGrp="1"/>
          </p:cNvSpPr>
          <p:nvPr>
            <p:ph idx="1"/>
          </p:nvPr>
        </p:nvSpPr>
        <p:spPr/>
        <p:txBody>
          <a:bodyPr>
            <a:normAutofit/>
          </a:bodyPr>
          <a:lstStyle/>
          <a:p>
            <a:r>
              <a:rPr lang="en-US" dirty="0" smtClean="0"/>
              <a:t>Consists of a single layer of identical cells </a:t>
            </a:r>
          </a:p>
          <a:p>
            <a:r>
              <a:rPr lang="en-US" dirty="0" smtClean="0"/>
              <a:t>Divided into four types. </a:t>
            </a:r>
          </a:p>
          <a:p>
            <a:r>
              <a:rPr lang="en-US" dirty="0" smtClean="0"/>
              <a:t>Usually found on absorptive or secretory surfaces, where the single layer enhances these processes, and not usually on surfaces subject to stress. </a:t>
            </a:r>
          </a:p>
          <a:p>
            <a:r>
              <a:rPr lang="en-US" dirty="0" smtClean="0"/>
              <a:t>The types are named according to the shape of the cells, which differs according to their functions.</a:t>
            </a:r>
          </a:p>
          <a:p>
            <a:r>
              <a:rPr lang="en-US" dirty="0" smtClean="0"/>
              <a:t>The more active the tissue, the taller are the cells.</a:t>
            </a:r>
            <a:endParaRPr lang="en-US" dirty="0"/>
          </a:p>
        </p:txBody>
      </p:sp>
      <p:sp>
        <p:nvSpPr>
          <p:cNvPr id="4" name="Date Placeholder 3"/>
          <p:cNvSpPr>
            <a:spLocks noGrp="1"/>
          </p:cNvSpPr>
          <p:nvPr>
            <p:ph type="dt" sz="half" idx="10"/>
          </p:nvPr>
        </p:nvSpPr>
        <p:spPr/>
        <p:txBody>
          <a:bodyPr/>
          <a:lstStyle/>
          <a:p>
            <a:fld id="{BA88BA24-EBD4-4E15-A005-3307D3ADCDD3}"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93</a:t>
            </a:fld>
            <a:endParaRPr lang="en-US"/>
          </a:p>
        </p:txBody>
      </p:sp>
    </p:spTree>
    <p:extLst>
      <p:ext uri="{BB962C8B-B14F-4D97-AF65-F5344CB8AC3E}">
        <p14:creationId xmlns:p14="http://schemas.microsoft.com/office/powerpoint/2010/main" val="1280353688"/>
      </p:ext>
    </p:extLst>
  </p:cSld>
  <p:clrMapOvr>
    <a:masterClrMapping/>
  </p:clrMapOvr>
  <p:transition>
    <p:cover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US" b="1" dirty="0" smtClean="0"/>
              <a:t>a) Squamous (pavement) epithelium</a:t>
            </a:r>
          </a:p>
          <a:p>
            <a:r>
              <a:rPr lang="en-US" dirty="0" smtClean="0"/>
              <a:t>Composed of a single layer of flattened cells. </a:t>
            </a:r>
          </a:p>
          <a:p>
            <a:r>
              <a:rPr lang="en-US" dirty="0" smtClean="0"/>
              <a:t>The cells fit closely together like flat stones, forming a thin and very smooth membrane.</a:t>
            </a:r>
          </a:p>
          <a:p>
            <a:r>
              <a:rPr lang="en-US" dirty="0" smtClean="0"/>
              <a:t>Diffusion takes place freely through this thin, smooth, inactive lining of the following structures:</a:t>
            </a:r>
          </a:p>
          <a:p>
            <a:pPr lvl="1"/>
            <a:r>
              <a:rPr lang="en-US" dirty="0" smtClean="0"/>
              <a:t>heart</a:t>
            </a:r>
          </a:p>
          <a:p>
            <a:pPr lvl="1"/>
            <a:r>
              <a:rPr lang="en-US" dirty="0" smtClean="0"/>
              <a:t>blood vessels</a:t>
            </a:r>
          </a:p>
          <a:p>
            <a:pPr lvl="1"/>
            <a:r>
              <a:rPr lang="en-US" dirty="0" smtClean="0"/>
              <a:t>lymph vessels</a:t>
            </a:r>
          </a:p>
          <a:p>
            <a:pPr lvl="1"/>
            <a:r>
              <a:rPr lang="en-US" dirty="0" smtClean="0"/>
              <a:t>alveoli of the lungs.</a:t>
            </a:r>
          </a:p>
          <a:p>
            <a:r>
              <a:rPr lang="en-US" dirty="0" smtClean="0"/>
              <a:t>where it is also known as </a:t>
            </a:r>
            <a:r>
              <a:rPr lang="en-US" b="1" dirty="0" smtClean="0"/>
              <a:t>endothelium</a:t>
            </a:r>
          </a:p>
          <a:p>
            <a:endParaRPr lang="en-US" dirty="0"/>
          </a:p>
        </p:txBody>
      </p:sp>
      <p:sp>
        <p:nvSpPr>
          <p:cNvPr id="4" name="Date Placeholder 3"/>
          <p:cNvSpPr>
            <a:spLocks noGrp="1"/>
          </p:cNvSpPr>
          <p:nvPr>
            <p:ph type="dt" sz="half" idx="10"/>
          </p:nvPr>
        </p:nvSpPr>
        <p:spPr/>
        <p:txBody>
          <a:bodyPr/>
          <a:lstStyle/>
          <a:p>
            <a:fld id="{9812B09A-4531-4BBF-867F-F7F86EEC143F}"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94</a:t>
            </a:fld>
            <a:endParaRPr lang="en-US"/>
          </a:p>
        </p:txBody>
      </p:sp>
    </p:spTree>
    <p:extLst>
      <p:ext uri="{BB962C8B-B14F-4D97-AF65-F5344CB8AC3E}">
        <p14:creationId xmlns:p14="http://schemas.microsoft.com/office/powerpoint/2010/main" val="1423433266"/>
      </p:ext>
    </p:extLst>
  </p:cSld>
  <p:clrMapOvr>
    <a:masterClrMapping/>
  </p:clrMapOvr>
  <p:transition>
    <p:cover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cstate="print"/>
          <a:stretch>
            <a:fillRect/>
          </a:stretch>
        </p:blipFill>
        <p:spPr bwMode="auto">
          <a:xfrm>
            <a:off x="2176462" y="3277394"/>
            <a:ext cx="4791075" cy="14478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E58CD57-C0CB-483C-AC4A-FB40E3E4B2AD}"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95</a:t>
            </a:fld>
            <a:endParaRPr lang="en-US"/>
          </a:p>
        </p:txBody>
      </p:sp>
    </p:spTree>
    <p:extLst>
      <p:ext uri="{BB962C8B-B14F-4D97-AF65-F5344CB8AC3E}">
        <p14:creationId xmlns:p14="http://schemas.microsoft.com/office/powerpoint/2010/main" val="2046206505"/>
      </p:ext>
    </p:extLst>
  </p:cSld>
  <p:clrMapOvr>
    <a:masterClrMapping/>
  </p:clrMapOvr>
  <p:transition>
    <p:cover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US" b="1" dirty="0" smtClean="0"/>
              <a:t>b) Cuboidal (cubical) epithelium</a:t>
            </a:r>
          </a:p>
          <a:p>
            <a:r>
              <a:rPr lang="en-US" dirty="0" smtClean="0"/>
              <a:t>Consists of cube-shaped cells fitting closely together lying on a basement membrane. </a:t>
            </a:r>
          </a:p>
          <a:p>
            <a:r>
              <a:rPr lang="en-US" dirty="0" smtClean="0"/>
              <a:t>Forms the </a:t>
            </a:r>
            <a:r>
              <a:rPr lang="en-US" b="1" dirty="0" smtClean="0"/>
              <a:t>tubules of the kidneys </a:t>
            </a:r>
            <a:r>
              <a:rPr lang="en-US" dirty="0" smtClean="0"/>
              <a:t>&amp; found in some glands.</a:t>
            </a:r>
          </a:p>
          <a:p>
            <a:r>
              <a:rPr lang="en-US" dirty="0" smtClean="0"/>
              <a:t>Actively involved in secretion, absorption and excretion.</a:t>
            </a:r>
          </a:p>
          <a:p>
            <a:pPr>
              <a:buNone/>
            </a:pPr>
            <a:r>
              <a:rPr lang="en-US" b="1" dirty="0" smtClean="0"/>
              <a:t>c) Columnar epithelium</a:t>
            </a:r>
          </a:p>
          <a:p>
            <a:r>
              <a:rPr lang="en-US" dirty="0" smtClean="0"/>
              <a:t>Formed by a single layer of cells, rectangular in shape, on a basement membrane. </a:t>
            </a:r>
          </a:p>
          <a:p>
            <a:r>
              <a:rPr lang="en-US" dirty="0" smtClean="0"/>
              <a:t>Found lining the </a:t>
            </a:r>
            <a:r>
              <a:rPr lang="en-US" b="1" dirty="0" smtClean="0"/>
              <a:t>organs of the alimentary tract </a:t>
            </a:r>
          </a:p>
          <a:p>
            <a:r>
              <a:rPr lang="en-US" dirty="0" smtClean="0"/>
              <a:t>Consists of a mixture of cells; some absorb the products of digestion and others secrete </a:t>
            </a:r>
            <a:r>
              <a:rPr lang="en-US" i="1" dirty="0" smtClean="0"/>
              <a:t>mucus. </a:t>
            </a:r>
          </a:p>
          <a:p>
            <a:r>
              <a:rPr lang="en-US" b="1" i="1" dirty="0" smtClean="0"/>
              <a:t>Mucus</a:t>
            </a:r>
            <a:r>
              <a:rPr lang="en-US" i="1" dirty="0" smtClean="0"/>
              <a:t>: </a:t>
            </a:r>
            <a:r>
              <a:rPr lang="en-US" dirty="0" smtClean="0"/>
              <a:t>a thick sticky substance secreted by modified columnar cells called </a:t>
            </a:r>
            <a:r>
              <a:rPr lang="en-US" b="1" dirty="0" smtClean="0"/>
              <a:t>goblet cells</a:t>
            </a:r>
            <a:r>
              <a:rPr lang="en-US" b="1" i="1" dirty="0" smtClean="0"/>
              <a:t>.</a:t>
            </a:r>
            <a:endParaRPr lang="en-US" b="1" dirty="0"/>
          </a:p>
        </p:txBody>
      </p:sp>
      <p:sp>
        <p:nvSpPr>
          <p:cNvPr id="4" name="Date Placeholder 3"/>
          <p:cNvSpPr>
            <a:spLocks noGrp="1"/>
          </p:cNvSpPr>
          <p:nvPr>
            <p:ph type="dt" sz="half" idx="10"/>
          </p:nvPr>
        </p:nvSpPr>
        <p:spPr/>
        <p:txBody>
          <a:bodyPr/>
          <a:lstStyle/>
          <a:p>
            <a:fld id="{2E0568E8-39DD-468B-90B2-A84C5E04104B}"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96</a:t>
            </a:fld>
            <a:endParaRPr lang="en-US"/>
          </a:p>
        </p:txBody>
      </p:sp>
    </p:spTree>
    <p:extLst>
      <p:ext uri="{BB962C8B-B14F-4D97-AF65-F5344CB8AC3E}">
        <p14:creationId xmlns:p14="http://schemas.microsoft.com/office/powerpoint/2010/main" val="1628434295"/>
      </p:ext>
    </p:extLst>
  </p:cSld>
  <p:clrMapOvr>
    <a:masterClrMapping/>
  </p:clrMapOvr>
  <p:transition>
    <p:cover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 name="Picture 2"/>
          <p:cNvPicPr>
            <a:picLocks noGrp="1" noChangeAspect="1" noChangeArrowheads="1"/>
          </p:cNvPicPr>
          <p:nvPr>
            <p:ph idx="1"/>
          </p:nvPr>
        </p:nvPicPr>
        <p:blipFill>
          <a:blip r:embed="rId2" cstate="print"/>
          <a:stretch>
            <a:fillRect/>
          </a:stretch>
        </p:blipFill>
        <p:spPr bwMode="auto">
          <a:xfrm>
            <a:off x="2152650" y="2772569"/>
            <a:ext cx="4838700" cy="245745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fld id="{96067336-96F5-423F-B2CF-211F2A0E4A2B}" type="datetime1">
              <a:rPr lang="en-US" smtClean="0"/>
              <a:pPr/>
              <a:t>10/7/2020</a:t>
            </a:fld>
            <a:endParaRPr lang="en-US"/>
          </a:p>
        </p:txBody>
      </p:sp>
      <p:sp>
        <p:nvSpPr>
          <p:cNvPr id="9" name="Slide Number Placeholder 8"/>
          <p:cNvSpPr>
            <a:spLocks noGrp="1"/>
          </p:cNvSpPr>
          <p:nvPr>
            <p:ph type="sldNum" sz="quarter" idx="12"/>
          </p:nvPr>
        </p:nvSpPr>
        <p:spPr/>
        <p:txBody>
          <a:bodyPr/>
          <a:lstStyle/>
          <a:p>
            <a:fld id="{5A635FD2-D9AA-4F2E-8FE6-17BF2643B117}" type="slidenum">
              <a:rPr lang="en-US" smtClean="0"/>
              <a:pPr/>
              <a:t>97</a:t>
            </a:fld>
            <a:endParaRPr lang="en-US"/>
          </a:p>
        </p:txBody>
      </p:sp>
      <p:sp>
        <p:nvSpPr>
          <p:cNvPr id="6" name="Text Placeholder 5"/>
          <p:cNvSpPr>
            <a:spLocks noGrp="1"/>
          </p:cNvSpPr>
          <p:nvPr>
            <p:ph type="body" idx="4294967295"/>
          </p:nvPr>
        </p:nvSpPr>
        <p:spPr>
          <a:xfrm>
            <a:off x="0" y="0"/>
            <a:ext cx="4040188" cy="381000"/>
          </a:xfrm>
        </p:spPr>
        <p:txBody>
          <a:bodyPr>
            <a:normAutofit/>
          </a:bodyPr>
          <a:lstStyle/>
          <a:p>
            <a:r>
              <a:rPr lang="en-US" dirty="0" smtClean="0"/>
              <a:t>Columnar epithelium.</a:t>
            </a:r>
            <a:endParaRPr lang="en-US" dirty="0"/>
          </a:p>
        </p:txBody>
      </p:sp>
      <p:sp>
        <p:nvSpPr>
          <p:cNvPr id="8" name="Text Placeholder 7"/>
          <p:cNvSpPr>
            <a:spLocks noGrp="1"/>
          </p:cNvSpPr>
          <p:nvPr>
            <p:ph type="body" sz="quarter" idx="4294967295"/>
          </p:nvPr>
        </p:nvSpPr>
        <p:spPr>
          <a:xfrm>
            <a:off x="5102225" y="3048000"/>
            <a:ext cx="4041775" cy="411163"/>
          </a:xfrm>
        </p:spPr>
        <p:txBody>
          <a:bodyPr>
            <a:normAutofit/>
          </a:bodyPr>
          <a:lstStyle/>
          <a:p>
            <a:r>
              <a:rPr lang="en-US" dirty="0" smtClean="0"/>
              <a:t>Ciliated columnar epithelium.</a:t>
            </a:r>
            <a:endParaRPr lang="en-US" dirty="0"/>
          </a:p>
        </p:txBody>
      </p:sp>
      <p:pic>
        <p:nvPicPr>
          <p:cNvPr id="11" name="Picture 2"/>
          <p:cNvPicPr>
            <a:picLocks noGrp="1" noChangeAspect="1" noChangeArrowheads="1"/>
          </p:cNvPicPr>
          <p:nvPr>
            <p:ph sz="quarter" idx="4294967295"/>
          </p:nvPr>
        </p:nvPicPr>
        <p:blipFill>
          <a:blip r:embed="rId3" cstate="print"/>
          <a:srcRect/>
          <a:stretch>
            <a:fillRect/>
          </a:stretch>
        </p:blipFill>
        <p:spPr bwMode="auto">
          <a:xfrm>
            <a:off x="304800" y="304800"/>
            <a:ext cx="8839200" cy="2819400"/>
          </a:xfrm>
          <a:prstGeom prst="rect">
            <a:avLst/>
          </a:prstGeom>
          <a:noFill/>
          <a:ln w="9525">
            <a:noFill/>
            <a:miter lim="800000"/>
            <a:headEnd/>
            <a:tailEnd/>
          </a:ln>
        </p:spPr>
      </p:pic>
    </p:spTree>
    <p:extLst>
      <p:ext uri="{BB962C8B-B14F-4D97-AF65-F5344CB8AC3E}">
        <p14:creationId xmlns:p14="http://schemas.microsoft.com/office/powerpoint/2010/main" val="1993526746"/>
      </p:ext>
    </p:extLst>
  </p:cSld>
  <p:clrMapOvr>
    <a:masterClrMapping/>
  </p:clrMapOvr>
  <p:transition>
    <p:cover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8" name="Content Placeholder 7"/>
          <p:cNvSpPr>
            <a:spLocks noGrp="1"/>
          </p:cNvSpPr>
          <p:nvPr>
            <p:ph idx="1"/>
          </p:nvPr>
        </p:nvSpPr>
        <p:spPr/>
        <p:txBody>
          <a:bodyPr>
            <a:normAutofit/>
          </a:bodyPr>
          <a:lstStyle/>
          <a:p>
            <a:pPr>
              <a:buNone/>
            </a:pPr>
            <a:r>
              <a:rPr lang="en-US" b="1" dirty="0" smtClean="0"/>
              <a:t>d) Ciliated epithelium </a:t>
            </a:r>
          </a:p>
          <a:p>
            <a:r>
              <a:rPr lang="en-US" dirty="0" smtClean="0"/>
              <a:t>Formed by columnar cells each of which has many fine, hair-like processes, called </a:t>
            </a:r>
            <a:r>
              <a:rPr lang="en-US" b="1" i="1" dirty="0" smtClean="0"/>
              <a:t>cilia</a:t>
            </a:r>
            <a:r>
              <a:rPr lang="en-US" i="1" dirty="0" smtClean="0"/>
              <a:t>. </a:t>
            </a:r>
          </a:p>
          <a:p>
            <a:r>
              <a:rPr lang="en-US" b="1" i="1" dirty="0" smtClean="0"/>
              <a:t>The cilia </a:t>
            </a:r>
            <a:r>
              <a:rPr lang="en-US" dirty="0" smtClean="0"/>
              <a:t>consist of microtubules inside the plasma membrane that extends from the free border (luminal border) of the columnar cells.</a:t>
            </a:r>
          </a:p>
          <a:p>
            <a:r>
              <a:rPr lang="en-US" dirty="0" smtClean="0"/>
              <a:t>The wave-like movement of many cilia propels the contents of the tubes, which they line in one direction only.</a:t>
            </a:r>
          </a:p>
          <a:p>
            <a:r>
              <a:rPr lang="en-US" dirty="0" smtClean="0"/>
              <a:t>It lines the uterine tubes; the cilia propel ova towards the uterus and most of the respiratory passages; they propel mucus towards the throat</a:t>
            </a:r>
            <a:endParaRPr lang="en-US" dirty="0"/>
          </a:p>
        </p:txBody>
      </p:sp>
      <p:sp>
        <p:nvSpPr>
          <p:cNvPr id="3" name="Date Placeholder 2"/>
          <p:cNvSpPr>
            <a:spLocks noGrp="1"/>
          </p:cNvSpPr>
          <p:nvPr>
            <p:ph type="dt" sz="half" idx="10"/>
          </p:nvPr>
        </p:nvSpPr>
        <p:spPr/>
        <p:txBody>
          <a:bodyPr/>
          <a:lstStyle/>
          <a:p>
            <a:fld id="{C98D9658-6D1D-42B5-B773-659C3A36DD32}" type="datetime1">
              <a:rPr lang="en-US" smtClean="0"/>
              <a:pPr/>
              <a:t>10/7/2020</a:t>
            </a:fld>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98</a:t>
            </a:fld>
            <a:endParaRPr lang="en-US"/>
          </a:p>
        </p:txBody>
      </p:sp>
    </p:spTree>
    <p:extLst>
      <p:ext uri="{BB962C8B-B14F-4D97-AF65-F5344CB8AC3E}">
        <p14:creationId xmlns:p14="http://schemas.microsoft.com/office/powerpoint/2010/main" val="3038082517"/>
      </p:ext>
    </p:extLst>
  </p:cSld>
  <p:clrMapOvr>
    <a:masterClrMapping/>
  </p:clrMapOvr>
  <p:transition>
    <p:cover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u="sng" dirty="0" smtClean="0"/>
              <a:t>B. STRATIFIED EPITHELIA</a:t>
            </a:r>
            <a:endParaRPr lang="en-US" b="1" u="sng" dirty="0"/>
          </a:p>
        </p:txBody>
      </p:sp>
      <p:sp>
        <p:nvSpPr>
          <p:cNvPr id="3" name="Content Placeholder 2"/>
          <p:cNvSpPr>
            <a:spLocks noGrp="1"/>
          </p:cNvSpPr>
          <p:nvPr>
            <p:ph idx="1"/>
          </p:nvPr>
        </p:nvSpPr>
        <p:spPr/>
        <p:txBody>
          <a:bodyPr>
            <a:normAutofit fontScale="92500" lnSpcReduction="10000"/>
          </a:bodyPr>
          <a:lstStyle/>
          <a:p>
            <a:r>
              <a:rPr lang="en-US" dirty="0" smtClean="0"/>
              <a:t>Consist of several layers of cells of various shapes. The superficial layers grow up from below.</a:t>
            </a:r>
          </a:p>
          <a:p>
            <a:r>
              <a:rPr lang="en-US" dirty="0" smtClean="0"/>
              <a:t>Basement membranes are usually absent. </a:t>
            </a:r>
          </a:p>
          <a:p>
            <a:r>
              <a:rPr lang="en-US" b="1" dirty="0" smtClean="0"/>
              <a:t>Main function</a:t>
            </a:r>
            <a:r>
              <a:rPr lang="en-US" dirty="0" smtClean="0"/>
              <a:t>: To protect underlying structures from mechanical wear and tear. </a:t>
            </a:r>
          </a:p>
          <a:p>
            <a:r>
              <a:rPr lang="en-US" dirty="0" smtClean="0"/>
              <a:t>2 main types: </a:t>
            </a:r>
            <a:r>
              <a:rPr lang="en-US" b="1" dirty="0" smtClean="0"/>
              <a:t>stratified squamous and transitional</a:t>
            </a:r>
            <a:r>
              <a:rPr lang="en-US" dirty="0" smtClean="0"/>
              <a:t>.</a:t>
            </a:r>
          </a:p>
          <a:p>
            <a:pPr>
              <a:buNone/>
            </a:pPr>
            <a:r>
              <a:rPr lang="en-US" b="1" dirty="0" smtClean="0"/>
              <a:t>a) Stratified squamous epithelium</a:t>
            </a:r>
          </a:p>
          <a:p>
            <a:r>
              <a:rPr lang="en-US" dirty="0" smtClean="0"/>
              <a:t>Composed of a no. of layers of cells of different shapes representing newly formed and mature cells. In the deepest layers the cells are mainly columnar and, as they grow towards the surface, they become flattened and are then shed.</a:t>
            </a:r>
          </a:p>
          <a:p>
            <a:pPr>
              <a:buNone/>
            </a:pPr>
            <a:r>
              <a:rPr lang="en-US" b="1" dirty="0" smtClean="0"/>
              <a:t>b) Non-</a:t>
            </a:r>
            <a:r>
              <a:rPr lang="en-US" b="1" dirty="0" err="1" smtClean="0"/>
              <a:t>keratinised</a:t>
            </a:r>
            <a:r>
              <a:rPr lang="en-US" b="1" dirty="0" smtClean="0"/>
              <a:t> stratified epithelium: </a:t>
            </a:r>
            <a:r>
              <a:rPr lang="en-US" dirty="0" smtClean="0"/>
              <a:t>Found on wet surfaces that may be subjected to wear and tear but are protected from drying, e.g. the conjunctiva of the eyes, the lining of the mouth, the pharynx, the oesophagus and the vagina.</a:t>
            </a:r>
            <a:endParaRPr lang="en-US" dirty="0"/>
          </a:p>
        </p:txBody>
      </p:sp>
      <p:sp>
        <p:nvSpPr>
          <p:cNvPr id="4" name="Date Placeholder 3"/>
          <p:cNvSpPr>
            <a:spLocks noGrp="1"/>
          </p:cNvSpPr>
          <p:nvPr>
            <p:ph type="dt" sz="half" idx="10"/>
          </p:nvPr>
        </p:nvSpPr>
        <p:spPr/>
        <p:txBody>
          <a:bodyPr/>
          <a:lstStyle/>
          <a:p>
            <a:fld id="{BFBF664F-4A06-42D9-BD71-28831CB53954}" type="datetime1">
              <a:rPr lang="en-US" smtClean="0"/>
              <a:pPr/>
              <a:t>10/7/2020</a:t>
            </a:fld>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99</a:t>
            </a:fld>
            <a:endParaRPr lang="en-US"/>
          </a:p>
        </p:txBody>
      </p:sp>
    </p:spTree>
    <p:extLst>
      <p:ext uri="{BB962C8B-B14F-4D97-AF65-F5344CB8AC3E}">
        <p14:creationId xmlns:p14="http://schemas.microsoft.com/office/powerpoint/2010/main" val="892284539"/>
      </p:ext>
    </p:extLst>
  </p:cSld>
  <p:clrMapOvr>
    <a:masterClrMapping/>
  </p:clrMapOvr>
  <p:transition>
    <p:cover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P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1" id="{9441E776-B668-4A4A-B6B9-99A375C1CB2B}" vid="{0BE2D323-E25A-4935-8427-0C6ED85E03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HEADQUARTERS POWERPOINT PRESENTATION TEMPLATE 1</Template>
  <TotalTime>471</TotalTime>
  <Words>20450</Words>
  <Application>Microsoft Office PowerPoint</Application>
  <PresentationFormat>On-screen Show (4:3)</PresentationFormat>
  <Paragraphs>2343</Paragraphs>
  <Slides>361</Slides>
  <Notes>6</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361</vt:i4>
      </vt:variant>
    </vt:vector>
  </HeadingPairs>
  <TitlesOfParts>
    <vt:vector size="367" baseType="lpstr">
      <vt:lpstr>Arial</vt:lpstr>
      <vt:lpstr>Calibri</vt:lpstr>
      <vt:lpstr>Symbol</vt:lpstr>
      <vt:lpstr>Times New Roman</vt:lpstr>
      <vt:lpstr>Wingdings</vt:lpstr>
      <vt:lpstr>Office Theme</vt:lpstr>
      <vt:lpstr>INTRODUCTION TO ANATOMY AND PHYSIOLOGY</vt:lpstr>
      <vt:lpstr>PowerPoint Presentation</vt:lpstr>
      <vt:lpstr>PowerPoint Presentation</vt:lpstr>
      <vt:lpstr>PowerPoint Presentation</vt:lpstr>
      <vt:lpstr>ORGANISATION OF THE HUMAN BODY</vt:lpstr>
      <vt:lpstr>INTRODUCTION</vt:lpstr>
      <vt:lpstr>LEVELS OF STRUCTURAL COMPLEXITY</vt:lpstr>
      <vt:lpstr>Levels of structural complexity</vt:lpstr>
      <vt:lpstr>Internal environment and homeostasis</vt:lpstr>
      <vt:lpstr>PowerPoint Presentation</vt:lpstr>
      <vt:lpstr>PowerPoint Presentation</vt:lpstr>
      <vt:lpstr>A cell with a semi-permeable membrane</vt:lpstr>
      <vt:lpstr>HOMEOSTASIS</vt:lpstr>
      <vt:lpstr>Negative feedback mechanisms</vt:lpstr>
      <vt:lpstr>PowerPoint Presentation</vt:lpstr>
      <vt:lpstr>Physiological negative feedback: ctrl of body temp.</vt:lpstr>
      <vt:lpstr>Positive feedback mechanisms</vt:lpstr>
      <vt:lpstr>CHEMISTRY OF LIFE </vt:lpstr>
      <vt:lpstr>CHEMISTRY OF LIFE</vt:lpstr>
      <vt:lpstr>ATOMS, MOLECULES AND COMPOUNDS</vt:lpstr>
      <vt:lpstr>Atomic structure</vt:lpstr>
      <vt:lpstr>PowerPoint Presentation</vt:lpstr>
      <vt:lpstr>MOLECULES AND COMPOUNDS</vt:lpstr>
      <vt:lpstr>ELECTROLYTES</vt:lpstr>
      <vt:lpstr>Important electrolytes in the body</vt:lpstr>
      <vt:lpstr>PowerPoint Presentation</vt:lpstr>
      <vt:lpstr>ACIDS, ALKALIS AND pH</vt:lpstr>
      <vt:lpstr>ACIDS, ALKALIS AND PH</vt:lpstr>
      <vt:lpstr>PowerPoint Presentation</vt:lpstr>
      <vt:lpstr>The pH scale</vt:lpstr>
      <vt:lpstr>PH VALUES OF BODY FLUIDS</vt:lpstr>
      <vt:lpstr>Buffers </vt:lpstr>
      <vt:lpstr>ACIDOSIS AND ALKALOSIS</vt:lpstr>
      <vt:lpstr>PowerPoint Presentation</vt:lpstr>
      <vt:lpstr>PowerPoint Presentation</vt:lpstr>
      <vt:lpstr>IMPORTANT BIOLOGICAL MOLECULES</vt:lpstr>
      <vt:lpstr>Glucose + fructose = sucrose</vt:lpstr>
      <vt:lpstr>CARBOHYDRATES CT.</vt:lpstr>
      <vt:lpstr>2. AMINO ACIDS AND PROTEINS</vt:lpstr>
      <vt:lpstr>PowerPoint Presentation</vt:lpstr>
      <vt:lpstr>PowerPoint Presentation</vt:lpstr>
      <vt:lpstr>PROTEINS CT.</vt:lpstr>
      <vt:lpstr>Amino acid structures: A. Common structure, R = variable side chain.  B. Glycine, the simplest amino acid. C. Alanine. D. Phenylalanine.</vt:lpstr>
      <vt:lpstr>LIPIDS</vt:lpstr>
      <vt:lpstr>PowerPoint Presentation</vt:lpstr>
      <vt:lpstr>Nucleic acids &amp; NUCLEOTIDES</vt:lpstr>
      <vt:lpstr>DEOXYRIBONUCLEIC ACID (DNA)</vt:lpstr>
      <vt:lpstr>ENZYMES</vt:lpstr>
      <vt:lpstr>Action of an enzyme: A. Enzyme and substrates. B. Enzyme-substrate complex. C. Enzyme and product.</vt:lpstr>
      <vt:lpstr>MOVEMENT OF SUBSTANCES WITHIN THE BODY</vt:lpstr>
      <vt:lpstr>PowerPoint Presentation</vt:lpstr>
      <vt:lpstr>DIFFUSION</vt:lpstr>
      <vt:lpstr>PowerPoint Presentation</vt:lpstr>
      <vt:lpstr>OSMOSIS</vt:lpstr>
      <vt:lpstr>PowerPoint Presentation</vt:lpstr>
      <vt:lpstr>The process of osmosis. Net water movement when a red blood cell is suspended in solutions of varying concentrations (tonicity): A. Isotonic solution. B. Hypotonic solution. C. Hypertonic solution.</vt:lpstr>
      <vt:lpstr>BODY FLUIDS</vt:lpstr>
      <vt:lpstr>Importance of water</vt:lpstr>
      <vt:lpstr>Extracellular Fluid (ECF)</vt:lpstr>
      <vt:lpstr>INTRACELLULAR FLUID (ICF)</vt:lpstr>
      <vt:lpstr>Distribution of body water in a 70 kg person.</vt:lpstr>
      <vt:lpstr>CELLS, TISSUES AND ORGANISATION OF THE BODY</vt:lpstr>
      <vt:lpstr>THE CELL: STRUCTURE AND FUNCTIONS</vt:lpstr>
      <vt:lpstr>SIMPLE CELL</vt:lpstr>
      <vt:lpstr>PowerPoint Presentation</vt:lpstr>
      <vt:lpstr>CELL STRUCTURE AND ITS FUNCTIONS</vt:lpstr>
      <vt:lpstr>PLASMA MEMBRANE</vt:lpstr>
      <vt:lpstr>PowerPoint Presentation</vt:lpstr>
      <vt:lpstr>PLASMA MEMBRANE</vt:lpstr>
      <vt:lpstr>ORGANELLES</vt:lpstr>
      <vt:lpstr>PowerPoint Presentation</vt:lpstr>
      <vt:lpstr>PowerPoint Presentation</vt:lpstr>
      <vt:lpstr>PowerPoint Presentation</vt:lpstr>
      <vt:lpstr>The relationship between genes, enzymes and protein synthesis: A. Enzyme synthesised. B. Effect when enzyme not synthesised.</vt:lpstr>
      <vt:lpstr>PowerPoint Presentation</vt:lpstr>
      <vt:lpstr>PowerPoint Presentation</vt:lpstr>
      <vt:lpstr>PowerPoint Presentation</vt:lpstr>
      <vt:lpstr>PowerPoint Presentation</vt:lpstr>
      <vt:lpstr>CELL DIVISION</vt:lpstr>
      <vt:lpstr>PowerPoint Presentation</vt:lpstr>
      <vt:lpstr>MEIOSIS</vt:lpstr>
      <vt:lpstr>PowerPoint Presentation</vt:lpstr>
      <vt:lpstr>MUTATION </vt:lpstr>
      <vt:lpstr>TRANSPORT OF SUBSTANCES ACROSS CELL MEMBRANES</vt:lpstr>
      <vt:lpstr>PowerPoint Presentation</vt:lpstr>
      <vt:lpstr>Specialised protein carrier molecules involved in facilitated diffusion and active transport.</vt:lpstr>
      <vt:lpstr>PowerPoint Presentation</vt:lpstr>
      <vt:lpstr>PowerPoint Presentation</vt:lpstr>
      <vt:lpstr>PowerPoint Presentation</vt:lpstr>
      <vt:lpstr>Bulk transport across plasma membranes: A-E. Phagocytosis. F. Exocytosis.</vt:lpstr>
      <vt:lpstr>TISSUES</vt:lpstr>
      <vt:lpstr>1. EPITHELIAL TISSUES</vt:lpstr>
      <vt:lpstr>A. Simple epithelium</vt:lpstr>
      <vt:lpstr>PowerPoint Presentation</vt:lpstr>
      <vt:lpstr>PowerPoint Presentation</vt:lpstr>
      <vt:lpstr>PowerPoint Presentation</vt:lpstr>
      <vt:lpstr>PowerPoint Presentation</vt:lpstr>
      <vt:lpstr>PowerPoint Presentation</vt:lpstr>
      <vt:lpstr>B. STRATIFIED EPITHELIA</vt:lpstr>
      <vt:lpstr>PowerPoint Presentation</vt:lpstr>
      <vt:lpstr>PowerPoint Presentation</vt:lpstr>
      <vt:lpstr>2. CONNECTIVE TISSUE</vt:lpstr>
      <vt:lpstr>PowerPoint Presentation</vt:lpstr>
      <vt:lpstr>CELLS OF CONNECTIVE TISSUE</vt:lpstr>
      <vt:lpstr>PowerPoint Presentation</vt:lpstr>
      <vt:lpstr>PowerPoint Presentation</vt:lpstr>
      <vt:lpstr>PowerPoint Presentation</vt:lpstr>
      <vt:lpstr>LOOSE (AREOLAR) CONNECTIVE TISSUE</vt:lpstr>
      <vt:lpstr>Loose (areolar) connective tissue.</vt:lpstr>
      <vt:lpstr>ADIPOSE TISSUE</vt:lpstr>
      <vt:lpstr>Adipose tissue</vt:lpstr>
      <vt:lpstr>DENSE CONNECTIVE TISSUE</vt:lpstr>
      <vt:lpstr>Fibrous tissue</vt:lpstr>
      <vt:lpstr>PowerPoint Presentation</vt:lpstr>
      <vt:lpstr>Elastic tissue</vt:lpstr>
      <vt:lpstr>LYMPHOID TISSUE</vt:lpstr>
      <vt:lpstr>Lymphoid tissue</vt:lpstr>
      <vt:lpstr>CARTILAGE</vt:lpstr>
      <vt:lpstr>Hyaline cartilage</vt:lpstr>
      <vt:lpstr>PowerPoint Presentation</vt:lpstr>
      <vt:lpstr>Fibrocartilage </vt:lpstr>
      <vt:lpstr>PowerPoint Presentation</vt:lpstr>
      <vt:lpstr>Elastic fibrocartilage</vt:lpstr>
      <vt:lpstr>BONE</vt:lpstr>
      <vt:lpstr>3. MUSCLE TISSUE</vt:lpstr>
      <vt:lpstr>PowerPoint Presentation</vt:lpstr>
      <vt:lpstr>PowerPoint Presentation</vt:lpstr>
      <vt:lpstr>PowerPoint Presentation</vt:lpstr>
      <vt:lpstr>PowerPoint Presentation</vt:lpstr>
      <vt:lpstr>A. A skeletal muscle and its connective tissue.  B. A muscle fibre (cell). C. myofibril: relaxed and contracted.</vt:lpstr>
      <vt:lpstr>PowerPoint Presentation</vt:lpstr>
      <vt:lpstr>SMOOTH (VISCERAL) MUSCLE TISSUE</vt:lpstr>
      <vt:lpstr>CARDIAC MUSCLE TISSUE</vt:lpstr>
      <vt:lpstr>Cardiac muscle fibers</vt:lpstr>
      <vt:lpstr>Functioning of muscle tissue</vt:lpstr>
      <vt:lpstr>PowerPoint Presentation</vt:lpstr>
      <vt:lpstr>PowerPoint Presentation</vt:lpstr>
      <vt:lpstr>smooth muscle fibers</vt:lpstr>
      <vt:lpstr>Energy for muscle contraction</vt:lpstr>
      <vt:lpstr>Further functions of skeletal muscle</vt:lpstr>
      <vt:lpstr>PowerPoint Presentation</vt:lpstr>
      <vt:lpstr>PowerPoint Presentation</vt:lpstr>
      <vt:lpstr>NERVOUS TISSUE</vt:lpstr>
      <vt:lpstr>PowerPoint Presentation</vt:lpstr>
      <vt:lpstr>TISSUE REGENERATION</vt:lpstr>
      <vt:lpstr>PowerPoint Presentation</vt:lpstr>
      <vt:lpstr>MEMBRANES </vt:lpstr>
      <vt:lpstr>PowerPoint Presentation</vt:lpstr>
      <vt:lpstr>PowerPoint Presentation</vt:lpstr>
      <vt:lpstr>PowerPoint Presentation</vt:lpstr>
      <vt:lpstr>GLANDS</vt:lpstr>
      <vt:lpstr>Exocrine glands: A. Simple glands. B. Compound (branching) glands.</vt:lpstr>
      <vt:lpstr>ORGANISATION OF THE BODY</vt:lpstr>
      <vt:lpstr>ANATOMICAL TERMS</vt:lpstr>
      <vt:lpstr>Anatomical position</vt:lpstr>
      <vt:lpstr>PowerPoint Presentation</vt:lpstr>
      <vt:lpstr>Anatomical planes</vt:lpstr>
      <vt:lpstr>PowerPoint Presentation</vt:lpstr>
      <vt:lpstr>PowerPoint Presentation</vt:lpstr>
      <vt:lpstr>PowerPoint Presentation</vt:lpstr>
      <vt:lpstr>Medical terminology</vt:lpstr>
      <vt:lpstr>Movement in Planes and Axis of Rotation</vt:lpstr>
      <vt:lpstr>Describing Position and Movement</vt:lpstr>
      <vt:lpstr>Anatomical Axis</vt:lpstr>
      <vt:lpstr>Movt. in sagittal plane</vt:lpstr>
      <vt:lpstr>Movt. In frontal plane</vt:lpstr>
      <vt:lpstr>Movt. on transverse plane</vt:lpstr>
      <vt:lpstr>Helpful Hints….</vt:lpstr>
      <vt:lpstr>THE SKELETON</vt:lpstr>
      <vt:lpstr>PowerPoint Presentation</vt:lpstr>
      <vt:lpstr>PowerPoint Presentation</vt:lpstr>
      <vt:lpstr>AXIAL SKELETON</vt:lpstr>
      <vt:lpstr>PowerPoint Presentation</vt:lpstr>
      <vt:lpstr>Functions of the skull</vt:lpstr>
      <vt:lpstr>PowerPoint Presentation</vt:lpstr>
      <vt:lpstr>PowerPoint Presentation</vt:lpstr>
      <vt:lpstr>PowerPoint Presentation</vt:lpstr>
      <vt:lpstr>Spinal cord and nerves</vt:lpstr>
      <vt:lpstr>Functions of vertebral column</vt:lpstr>
      <vt:lpstr>PowerPoint Presentation</vt:lpstr>
      <vt:lpstr>PowerPoint Presentation</vt:lpstr>
      <vt:lpstr>Functions of the thoracic cage</vt:lpstr>
      <vt:lpstr>APPENDICULAR SKELETON</vt:lpstr>
      <vt:lpstr>Functions of appendicular skeleton</vt:lpstr>
      <vt:lpstr>CAVITIES OF THE BODY</vt:lpstr>
      <vt:lpstr>PowerPoint Presentation</vt:lpstr>
      <vt:lpstr>PowerPoint Presentation</vt:lpstr>
      <vt:lpstr>PowerPoint Presentation</vt:lpstr>
      <vt:lpstr>PowerPoint Presentation</vt:lpstr>
      <vt:lpstr>Regions of abdominal cavity</vt:lpstr>
      <vt:lpstr>PowerPoint Presentation</vt:lpstr>
      <vt:lpstr>Organs occupying anterior part of abdominal cavity</vt:lpstr>
      <vt:lpstr>Organs occupying the posterior part of the abdominal cavity</vt:lpstr>
      <vt:lpstr>PowerPoint Presentation</vt:lpstr>
      <vt:lpstr>PowerPoint Presentation</vt:lpstr>
      <vt:lpstr>Male reproductive organs</vt:lpstr>
      <vt:lpstr>Female reproductive organs</vt:lpstr>
      <vt:lpstr>THE BLOOD</vt:lpstr>
      <vt:lpstr>PowerPoint Presentation</vt:lpstr>
      <vt:lpstr>PowerPoint Presentation</vt:lpstr>
      <vt:lpstr>COMPOSITION OF BLOOD</vt:lpstr>
      <vt:lpstr>PLASMA</vt:lpstr>
      <vt:lpstr>PowerPoint Presentation</vt:lpstr>
      <vt:lpstr>PowerPoint Presentation</vt:lpstr>
      <vt:lpstr>PowerPoint Presentation</vt:lpstr>
      <vt:lpstr>PowerPoint Presentation</vt:lpstr>
      <vt:lpstr>PowerPoint Presentation</vt:lpstr>
      <vt:lpstr>PowerPoint Presentation</vt:lpstr>
      <vt:lpstr>CELLULAR CONTENT OF BLOOD</vt:lpstr>
      <vt:lpstr>HAEMOPOIESIS</vt:lpstr>
      <vt:lpstr>Erythrocytes</vt:lpstr>
      <vt:lpstr>ERYTHROCYTES (Red Blood Cells)</vt:lpstr>
      <vt:lpstr>PowerPoint Presentation</vt:lpstr>
      <vt:lpstr>PowerPoint Presentation</vt:lpstr>
      <vt:lpstr>Normal RBC Count</vt:lpstr>
      <vt:lpstr>Development and lifespan of erythrocytes</vt:lpstr>
      <vt:lpstr>PowerPoint Presentation</vt:lpstr>
      <vt:lpstr>Maturation of the erythrocyte</vt:lpstr>
      <vt:lpstr>PowerPoint Presentation</vt:lpstr>
      <vt:lpstr>Control of erythropoiesis</vt:lpstr>
      <vt:lpstr>PowerPoint Presentation</vt:lpstr>
      <vt:lpstr>Control of erythropoiesis</vt:lpstr>
      <vt:lpstr>PowerPoint Presentation</vt:lpstr>
      <vt:lpstr>BLOOD GROUPS</vt:lpstr>
      <vt:lpstr>PowerPoint Presentation</vt:lpstr>
      <vt:lpstr>THE ABO SYSTEM</vt:lpstr>
      <vt:lpstr>PowerPoint Presentation</vt:lpstr>
      <vt:lpstr>The ABO system of blood grouping: antigens, antibodies and compatibility.</vt:lpstr>
      <vt:lpstr>THE RHESUS SYSTEM</vt:lpstr>
      <vt:lpstr>LEUKOCYTES (White Blood Cells)</vt:lpstr>
      <vt:lpstr>Granulocycytes (polymorphonuclear leukocytes)</vt:lpstr>
      <vt:lpstr>The granulocytes (granular leukocytes)</vt:lpstr>
      <vt:lpstr>PowerPoint Presentation</vt:lpstr>
      <vt:lpstr>PowerPoint Presentation</vt:lpstr>
      <vt:lpstr>Amoeboid movement of leucocytes</vt:lpstr>
      <vt:lpstr>PowerPoint Presentation</vt:lpstr>
      <vt:lpstr>Phagocytic action of neutrophils</vt:lpstr>
      <vt:lpstr>PowerPoint Presentation</vt:lpstr>
      <vt:lpstr>PowerPoint Presentation</vt:lpstr>
      <vt:lpstr>AGRANULOCYTES</vt:lpstr>
      <vt:lpstr>PowerPoint Presentation</vt:lpstr>
      <vt:lpstr>PowerPoint Presentation</vt:lpstr>
      <vt:lpstr>PowerPoint Presentation</vt:lpstr>
      <vt:lpstr>PowerPoint Presentation</vt:lpstr>
      <vt:lpstr>Agranulocytes </vt:lpstr>
      <vt:lpstr>THROMBOCYTES (platelets)</vt:lpstr>
      <vt:lpstr>HAEMOSTASIS</vt:lpstr>
      <vt:lpstr>PowerPoint Presentation</vt:lpstr>
      <vt:lpstr>PowerPoint Presentation</vt:lpstr>
      <vt:lpstr>PowerPoint Presentation</vt:lpstr>
      <vt:lpstr>Stages of blood clotting</vt:lpstr>
      <vt:lpstr>PowerPoint Presentation</vt:lpstr>
      <vt:lpstr>PowerPoint Presentation</vt:lpstr>
      <vt:lpstr>CARDIOVASCULAR SYSTEM</vt:lpstr>
      <vt:lpstr>Student’s learning objectives</vt:lpstr>
      <vt:lpstr>PowerPoint Presentation</vt:lpstr>
      <vt:lpstr>Relationship between pulmonary and systemic circulations</vt:lpstr>
      <vt:lpstr>PowerPoint Presentation</vt:lpstr>
      <vt:lpstr>BLOOD VESSELS</vt:lpstr>
      <vt:lpstr>PowerPoint Presentation</vt:lpstr>
      <vt:lpstr>PowerPoint Presentation</vt:lpstr>
      <vt:lpstr>PowerPoint Presentation</vt:lpstr>
      <vt:lpstr>PowerPoint Presentation</vt:lpstr>
      <vt:lpstr>PowerPoint Presentation</vt:lpstr>
      <vt:lpstr>Structure of an artery and a vein</vt:lpstr>
      <vt:lpstr>PowerPoint Presentation</vt:lpstr>
      <vt:lpstr>The interior of a vein; valves and cusps</vt:lpstr>
      <vt:lpstr>PowerPoint Presentation</vt:lpstr>
      <vt:lpstr>PowerPoint Presentation</vt:lpstr>
      <vt:lpstr>Relationship between the vascular network</vt:lpstr>
      <vt:lpstr>Control of blood vessels diameter</vt:lpstr>
      <vt:lpstr>PowerPoint Presentation</vt:lpstr>
      <vt:lpstr>PowerPoint Presentation</vt:lpstr>
      <vt:lpstr>PowerPoint Presentation</vt:lpstr>
      <vt:lpstr>PowerPoint Presentation</vt:lpstr>
      <vt:lpstr>PowerPoint Presentation</vt:lpstr>
      <vt:lpstr>Exchange of gases in internal respiration</vt:lpstr>
      <vt:lpstr>CELL NUTRITION</vt:lpstr>
      <vt:lpstr>PowerPoint Presentation</vt:lpstr>
      <vt:lpstr>Diffusion of nutrients and waste products btn capillaries and cells</vt:lpstr>
      <vt:lpstr>PowerPoint Presentation</vt:lpstr>
      <vt:lpstr>PowerPoint Presentation</vt:lpstr>
      <vt:lpstr>Effect of capillary pressures on water movement between capillaries and cells.</vt:lpstr>
      <vt:lpstr>THE HEART</vt:lpstr>
      <vt:lpstr>Student’s learning objectives</vt:lpstr>
      <vt:lpstr>PowerPoint Presentation</vt:lpstr>
      <vt:lpstr>PowerPoint Presentation</vt:lpstr>
      <vt:lpstr>Anatomical relations</vt:lpstr>
      <vt:lpstr>PowerPoint Presentation</vt:lpstr>
      <vt:lpstr>PowerPoint Presentation</vt:lpstr>
      <vt:lpstr>PowerPoint Presentation</vt:lpstr>
      <vt:lpstr>PowerPoint Presentation</vt:lpstr>
      <vt:lpstr>Layers of the heart wall</vt:lpstr>
      <vt:lpstr>PowerPoint Presentation</vt:lpstr>
      <vt:lpstr>PowerPoint Presentation</vt:lpstr>
      <vt:lpstr>INTERIOR OF THE HEART</vt:lpstr>
      <vt:lpstr>PowerPoint Presentation</vt:lpstr>
      <vt:lpstr>PowerPoint Presentation</vt:lpstr>
      <vt:lpstr>The left atrio-ventricular valve: A. Valve open. B. Valve closed.</vt:lpstr>
      <vt:lpstr>Flow of blood through the heart</vt:lpstr>
      <vt:lpstr>PowerPoint Presentation</vt:lpstr>
      <vt:lpstr>Direction of blood flow through the heart</vt:lpstr>
      <vt:lpstr>PowerPoint Presentation</vt:lpstr>
      <vt:lpstr>Relationship between systemic and pulmonary circulation</vt:lpstr>
      <vt:lpstr>PowerPoint Presentation</vt:lpstr>
      <vt:lpstr>Blood supply to the heart</vt:lpstr>
      <vt:lpstr>Semilunar cusps of the aortic valve</vt:lpstr>
      <vt:lpstr>Coronary arteries</vt:lpstr>
      <vt:lpstr>Conducting system of the heart</vt:lpstr>
      <vt:lpstr>PowerPoint Presentation</vt:lpstr>
      <vt:lpstr>PowerPoint Presentation</vt:lpstr>
      <vt:lpstr>PowerPoint Presentation</vt:lpstr>
      <vt:lpstr>PowerPoint Presentation</vt:lpstr>
      <vt:lpstr>Factors affecting heart rate</vt:lpstr>
      <vt:lpstr>PowerPoint Presentation</vt:lpstr>
      <vt:lpstr>Cardiac cycle</vt:lpstr>
      <vt:lpstr>Stages of a cardiac cycle</vt:lpstr>
      <vt:lpstr>PowerPoint Presentation</vt:lpstr>
      <vt:lpstr>PowerPoint Presentation</vt:lpstr>
      <vt:lpstr>PowerPoint Presentation</vt:lpstr>
      <vt:lpstr>Elasticity of the walls of the aorta</vt:lpstr>
      <vt:lpstr>Heart sounds</vt:lpstr>
      <vt:lpstr>PowerPoint Presentation</vt:lpstr>
      <vt:lpstr>PowerPoint Presentation</vt:lpstr>
      <vt:lpstr>PowerPoint Presentation</vt:lpstr>
      <vt:lpstr>Electrical changes in the heart</vt:lpstr>
      <vt:lpstr>ECG of one cardiac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Cardiac output</vt:lpstr>
      <vt:lpstr>PowerPoint Presentation</vt:lpstr>
      <vt:lpstr>PowerPoint Presentation</vt:lpstr>
      <vt:lpstr>PowerPoint Presentation</vt:lpstr>
      <vt:lpstr>PowerPoint Presentation</vt:lpstr>
      <vt:lpstr>Blood flow through a vein; skeletal muscle contraction</vt:lpstr>
      <vt:lpstr>PowerPoint Presentation</vt:lpstr>
      <vt:lpstr>BLOOD PRESSURE</vt:lpstr>
      <vt:lpstr>PowerPoint Presentation</vt:lpstr>
      <vt:lpstr>PowerPoint Presentation</vt:lpstr>
      <vt:lpstr>PowerPoint Presentation</vt:lpstr>
      <vt:lpstr>PowerPoint Presentation</vt:lpstr>
      <vt:lpstr>Control of blood pressure</vt:lpstr>
      <vt:lpstr>PowerPoint Presentation</vt:lpstr>
      <vt:lpstr>PowerPoint Presentation</vt:lpstr>
      <vt:lpstr>Baroreceptor reflex</vt:lpstr>
      <vt:lpstr>PowerPoint Presentation</vt:lpstr>
      <vt:lpstr>Mechanisms of blood pressure control</vt:lpstr>
      <vt:lpstr>relationship between stimulation of chemoreceptors and arterial blood pressure.</vt:lpstr>
      <vt:lpstr>PowerPoint Presentation</vt:lpstr>
      <vt:lpstr>PULSE </vt:lpstr>
      <vt:lpstr>PowerPoint Presentation</vt:lpstr>
      <vt:lpstr>Main pulse points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jonah</dc:creator>
  <cp:lastModifiedBy>user</cp:lastModifiedBy>
  <cp:revision>30</cp:revision>
  <dcterms:created xsi:type="dcterms:W3CDTF">2020-07-27T13:48:41Z</dcterms:created>
  <dcterms:modified xsi:type="dcterms:W3CDTF">2020-10-07T08:31:09Z</dcterms:modified>
</cp:coreProperties>
</file>