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5"/>
  </p:notes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312" r:id="rId20"/>
    <p:sldId id="351" r:id="rId21"/>
    <p:sldId id="314" r:id="rId22"/>
    <p:sldId id="316" r:id="rId23"/>
    <p:sldId id="352" r:id="rId24"/>
    <p:sldId id="318" r:id="rId25"/>
    <p:sldId id="277" r:id="rId26"/>
    <p:sldId id="320" r:id="rId27"/>
    <p:sldId id="322" r:id="rId28"/>
    <p:sldId id="280" r:id="rId29"/>
    <p:sldId id="281" r:id="rId30"/>
    <p:sldId id="282" r:id="rId31"/>
    <p:sldId id="283" r:id="rId32"/>
    <p:sldId id="287" r:id="rId33"/>
    <p:sldId id="288" r:id="rId34"/>
    <p:sldId id="289" r:id="rId35"/>
    <p:sldId id="290" r:id="rId36"/>
    <p:sldId id="291" r:id="rId37"/>
    <p:sldId id="292" r:id="rId38"/>
    <p:sldId id="293" r:id="rId39"/>
    <p:sldId id="294" r:id="rId40"/>
    <p:sldId id="295" r:id="rId41"/>
    <p:sldId id="296" r:id="rId42"/>
    <p:sldId id="323" r:id="rId43"/>
    <p:sldId id="324" r:id="rId44"/>
    <p:sldId id="325" r:id="rId45"/>
    <p:sldId id="327" r:id="rId46"/>
    <p:sldId id="329" r:id="rId47"/>
    <p:sldId id="331" r:id="rId48"/>
    <p:sldId id="333" r:id="rId49"/>
    <p:sldId id="335" r:id="rId50"/>
    <p:sldId id="336" r:id="rId51"/>
    <p:sldId id="338" r:id="rId52"/>
    <p:sldId id="340" r:id="rId53"/>
    <p:sldId id="342" r:id="rId54"/>
    <p:sldId id="353" r:id="rId55"/>
    <p:sldId id="344" r:id="rId56"/>
    <p:sldId id="346" r:id="rId57"/>
    <p:sldId id="348" r:id="rId58"/>
    <p:sldId id="350" r:id="rId59"/>
    <p:sldId id="355" r:id="rId60"/>
    <p:sldId id="360" r:id="rId61"/>
    <p:sldId id="357" r:id="rId62"/>
    <p:sldId id="359" r:id="rId63"/>
    <p:sldId id="362" r:id="rId64"/>
    <p:sldId id="363" r:id="rId65"/>
    <p:sldId id="298" r:id="rId66"/>
    <p:sldId id="365" r:id="rId67"/>
    <p:sldId id="366" r:id="rId68"/>
    <p:sldId id="300" r:id="rId69"/>
    <p:sldId id="370" r:id="rId70"/>
    <p:sldId id="372" r:id="rId71"/>
    <p:sldId id="304" r:id="rId72"/>
    <p:sldId id="368" r:id="rId73"/>
    <p:sldId id="374" r:id="rId74"/>
    <p:sldId id="375" r:id="rId75"/>
    <p:sldId id="377" r:id="rId76"/>
    <p:sldId id="307" r:id="rId77"/>
    <p:sldId id="308" r:id="rId78"/>
    <p:sldId id="309" r:id="rId79"/>
    <p:sldId id="310" r:id="rId80"/>
    <p:sldId id="379" r:id="rId81"/>
    <p:sldId id="381" r:id="rId82"/>
    <p:sldId id="383" r:id="rId83"/>
    <p:sldId id="385"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Rg st="1" end="7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331"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05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1049057"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C11908-23FB-435B-86C4-46125B27E837}" type="datetimeFigureOut">
              <a:rPr lang="en-AU" smtClean="0"/>
              <a:t>21/10/2021</a:t>
            </a:fld>
            <a:endParaRPr lang="en-AU"/>
          </a:p>
        </p:txBody>
      </p:sp>
      <p:sp>
        <p:nvSpPr>
          <p:cNvPr id="1049058"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1049059"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49060"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1049061"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376CA-3ABD-43CF-AC1C-60C540210C76}" type="slidenum">
              <a:rPr lang="en-AU" smtClean="0"/>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Rectangle 2"/>
          <p:cNvSpPr>
            <a:spLocks noGrp="1" noRot="1" noChangeAspect="1" noTextEdit="1"/>
          </p:cNvSpPr>
          <p:nvPr>
            <p:ph type="sldImg"/>
          </p:nvPr>
        </p:nvSpPr>
        <p:spPr bwMode="auto">
          <a:noFill/>
          <a:ln>
            <a:solidFill>
              <a:srgbClr val="000000"/>
            </a:solidFill>
            <a:miter lim="800000"/>
          </a:ln>
        </p:spPr>
      </p:sp>
      <p:sp>
        <p:nvSpPr>
          <p:cNvPr id="1048678" name="Rectangle 3"/>
          <p:cNvSpPr>
            <a:spLocks noGrp="1"/>
          </p:cNvSpPr>
          <p:nvPr>
            <p:ph type="body" idx="1"/>
          </p:nvPr>
        </p:nvSpPr>
        <p:spPr bwMode="auto">
          <a:noFill/>
        </p:spPr>
        <p:txBody>
          <a:bodyPr wrap="square" numCol="1" anchor="t" anchorCtr="0" compatLnSpc="1"/>
          <a:lstStyle/>
          <a:p>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Slide Image Placeholder 1"/>
          <p:cNvSpPr>
            <a:spLocks noGrp="1" noRot="1" noChangeAspect="1" noTextEdit="1"/>
          </p:cNvSpPr>
          <p:nvPr>
            <p:ph type="sldImg"/>
          </p:nvPr>
        </p:nvSpPr>
        <p:spPr bwMode="auto">
          <a:noFill/>
          <a:ln>
            <a:solidFill>
              <a:srgbClr val="000000"/>
            </a:solidFill>
            <a:miter lim="800000"/>
          </a:ln>
        </p:spPr>
      </p:sp>
      <p:sp>
        <p:nvSpPr>
          <p:cNvPr id="1048640" name="Notes Placeholder 2"/>
          <p:cNvSpPr>
            <a:spLocks noGrp="1"/>
          </p:cNvSpPr>
          <p:nvPr>
            <p:ph type="body" idx="1"/>
          </p:nvPr>
        </p:nvSpPr>
        <p:spPr bwMode="auto">
          <a:noFill/>
        </p:spPr>
        <p:txBody>
          <a:bodyPr wrap="square" numCol="1" anchor="t" anchorCtr="0" compatLnSpc="1"/>
          <a:lstStyle/>
          <a:p>
            <a:r>
              <a:rPr lang="en-US" dirty="0" smtClean="0"/>
              <a:t>Each nephron is associated with capillaries 3- afferent, efferent and </a:t>
            </a:r>
            <a:r>
              <a:rPr lang="en-US" dirty="0" err="1" smtClean="0"/>
              <a:t>pericapilary</a:t>
            </a:r>
            <a:r>
              <a:rPr lang="en-US" dirty="0" smtClean="0"/>
              <a:t>.</a:t>
            </a:r>
          </a:p>
          <a:p>
            <a:r>
              <a:rPr lang="en-US" dirty="0" smtClean="0"/>
              <a:t>Through the length of each nephron the cellular composition varies.</a:t>
            </a:r>
          </a:p>
        </p:txBody>
      </p:sp>
      <p:sp>
        <p:nvSpPr>
          <p:cNvPr id="1048641" name="Slide Number Placeholder 3"/>
          <p:cNvSpPr>
            <a:spLocks noGrp="1"/>
          </p:cNvSpPr>
          <p:nvPr>
            <p:ph type="sldNum" sz="quarter" idx="5"/>
          </p:nvPr>
        </p:nvSpPr>
        <p:spPr bwMode="auto">
          <a:noFill/>
          <a:ln>
            <a:miter lim="800000"/>
          </a:ln>
        </p:spPr>
        <p:txBody>
          <a:bodyPr wrap="square" numCol="1" anchorCtr="0" compatLnSpc="1"/>
          <a:lstStyle/>
          <a:p>
            <a:fld id="{6CD95CF6-113D-47B2-9835-D6BDE520834B}" type="slidenum">
              <a:rPr lang="en-US" smtClean="0"/>
              <a:t>25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9" name="Rectangle 7"/>
          <p:cNvSpPr>
            <a:spLocks noGrp="1" noChangeArrowheads="1"/>
          </p:cNvSpPr>
          <p:nvPr>
            <p:ph type="sldNum" sz="quarter" idx="5"/>
          </p:nvPr>
        </p:nvSpPr>
        <p:spPr bwMode="auto">
          <a:noFill/>
          <a:ln>
            <a:miter lim="800000"/>
          </a:ln>
        </p:spPr>
        <p:txBody>
          <a:bodyPr wrap="square" numCol="1" anchorCtr="0" compatLnSpc="1"/>
          <a:lstStyle/>
          <a:p>
            <a:fld id="{F95BDF23-EECC-4957-957C-A0DC8283757A}" type="slidenum">
              <a:rPr lang="en-US" smtClean="0"/>
              <a:t>28</a:t>
            </a:fld>
            <a:endParaRPr lang="en-US" smtClean="0"/>
          </a:p>
        </p:txBody>
      </p:sp>
      <p:sp>
        <p:nvSpPr>
          <p:cNvPr id="1048810" name="Rectangle 2"/>
          <p:cNvSpPr>
            <a:spLocks noGrp="1" noRot="1" noChangeAspect="1" noChangeArrowheads="1" noTextEdit="1"/>
          </p:cNvSpPr>
          <p:nvPr>
            <p:ph type="sldImg"/>
          </p:nvPr>
        </p:nvSpPr>
        <p:spPr bwMode="auto">
          <a:noFill/>
          <a:ln>
            <a:solidFill>
              <a:srgbClr val="000000"/>
            </a:solidFill>
            <a:miter lim="800000"/>
          </a:ln>
        </p:spPr>
      </p:sp>
      <p:sp>
        <p:nvSpPr>
          <p:cNvPr id="1048811" name="Rectangle 3"/>
          <p:cNvSpPr>
            <a:spLocks noGrp="1" noChangeArrowheads="1"/>
          </p:cNvSpPr>
          <p:nvPr>
            <p:ph type="body" idx="1"/>
          </p:nvPr>
        </p:nvSpPr>
        <p:spPr bwMode="auto">
          <a:noFill/>
        </p:spPr>
        <p:txBody>
          <a:bodyPr wrap="square" numCol="1" anchor="t" anchorCtr="0" compatLnSpc="1"/>
          <a:lstStyle/>
          <a:p>
            <a:r>
              <a:rPr lang="en-US" smtClean="0"/>
              <a:t>Each nephron has region called JGA. Where the initial portion of its coiling distal tubule lies against the afferent ( and sometimes) the efferent arteriole.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1" name="Rectangle 2"/>
          <p:cNvSpPr>
            <a:spLocks noGrp="1" noRot="1" noChangeAspect="1" noTextEdit="1"/>
          </p:cNvSpPr>
          <p:nvPr>
            <p:ph type="sldImg"/>
          </p:nvPr>
        </p:nvSpPr>
        <p:spPr bwMode="auto">
          <a:noFill/>
          <a:ln>
            <a:solidFill>
              <a:srgbClr val="000000"/>
            </a:solidFill>
            <a:miter lim="800000"/>
          </a:ln>
        </p:spPr>
      </p:sp>
      <p:sp>
        <p:nvSpPr>
          <p:cNvPr id="1048842" name="Rectangle 3"/>
          <p:cNvSpPr>
            <a:spLocks noGrp="1"/>
          </p:cNvSpPr>
          <p:nvPr>
            <p:ph type="body" idx="1"/>
          </p:nvPr>
        </p:nvSpPr>
        <p:spPr bwMode="auto">
          <a:noFill/>
        </p:spPr>
        <p:txBody>
          <a:bodyPr wrap="square" numCol="1" anchor="t" anchorCtr="0" compatLnSpc="1"/>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Rectangle 7"/>
          <p:cNvSpPr>
            <a:spLocks noGrp="1" noChangeArrowheads="1"/>
          </p:cNvSpPr>
          <p:nvPr>
            <p:ph type="sldNum" sz="quarter" idx="5"/>
          </p:nvPr>
        </p:nvSpPr>
        <p:spPr bwMode="auto">
          <a:noFill/>
          <a:ln>
            <a:miter lim="800000"/>
          </a:ln>
        </p:spPr>
        <p:txBody>
          <a:bodyPr wrap="square" numCol="1" anchorCtr="0" compatLnSpc="1"/>
          <a:lstStyle/>
          <a:p>
            <a:fld id="{5F0D4D77-852B-4E1E-A38D-ABA6058293F4}" type="slidenum">
              <a:rPr lang="en-US" smtClean="0"/>
              <a:t>30</a:t>
            </a:fld>
            <a:endParaRPr lang="en-US" smtClean="0"/>
          </a:p>
        </p:txBody>
      </p:sp>
      <p:sp>
        <p:nvSpPr>
          <p:cNvPr id="1048848" name="Rectangle 2"/>
          <p:cNvSpPr>
            <a:spLocks noGrp="1" noRot="1" noChangeAspect="1" noChangeArrowheads="1" noTextEdit="1"/>
          </p:cNvSpPr>
          <p:nvPr>
            <p:ph type="sldImg"/>
          </p:nvPr>
        </p:nvSpPr>
        <p:spPr bwMode="auto">
          <a:noFill/>
          <a:ln>
            <a:solidFill>
              <a:srgbClr val="000000"/>
            </a:solidFill>
            <a:miter lim="800000"/>
          </a:ln>
        </p:spPr>
      </p:sp>
      <p:sp>
        <p:nvSpPr>
          <p:cNvPr id="1048849" name="Rectangle 3"/>
          <p:cNvSpPr>
            <a:spLocks noGrp="1" noChangeArrowheads="1"/>
          </p:cNvSpPr>
          <p:nvPr>
            <p:ph type="body" idx="1"/>
          </p:nvPr>
        </p:nvSpPr>
        <p:spPr bwMode="auto">
          <a:noFill/>
        </p:spPr>
        <p:txBody>
          <a:bodyPr wrap="square" numCol="1" anchor="t" anchorCtr="0" compatLnSpc="1"/>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6" name="Rectangle 2"/>
          <p:cNvSpPr>
            <a:spLocks noGrp="1" noRot="1" noChangeAspect="1" noTextEdit="1"/>
          </p:cNvSpPr>
          <p:nvPr>
            <p:ph type="sldImg"/>
          </p:nvPr>
        </p:nvSpPr>
        <p:spPr bwMode="auto">
          <a:noFill/>
          <a:ln>
            <a:solidFill>
              <a:srgbClr val="000000"/>
            </a:solidFill>
            <a:miter lim="800000"/>
          </a:ln>
        </p:spPr>
      </p:sp>
      <p:sp>
        <p:nvSpPr>
          <p:cNvPr id="1048867" name="Rectangle 3"/>
          <p:cNvSpPr>
            <a:spLocks noGrp="1"/>
          </p:cNvSpPr>
          <p:nvPr>
            <p:ph type="body" idx="1"/>
          </p:nvPr>
        </p:nvSpPr>
        <p:spPr bwMode="auto">
          <a:noFill/>
        </p:spPr>
        <p:txBody>
          <a:bodyPr wrap="square" numCol="1" anchor="t" anchorCtr="0" compatLnSpc="1"/>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0" name="Rectangle 2"/>
          <p:cNvSpPr>
            <a:spLocks noGrp="1" noRot="1" noChangeAspect="1" noTextEdit="1"/>
          </p:cNvSpPr>
          <p:nvPr>
            <p:ph type="sldImg"/>
          </p:nvPr>
        </p:nvSpPr>
        <p:spPr bwMode="auto">
          <a:noFill/>
          <a:ln>
            <a:solidFill>
              <a:srgbClr val="000000"/>
            </a:solidFill>
            <a:miter lim="800000"/>
          </a:ln>
        </p:spPr>
      </p:sp>
      <p:sp>
        <p:nvSpPr>
          <p:cNvPr id="1048931" name="Rectangle 3"/>
          <p:cNvSpPr>
            <a:spLocks noGrp="1"/>
          </p:cNvSpPr>
          <p:nvPr>
            <p:ph type="body" idx="1"/>
          </p:nvPr>
        </p:nvSpPr>
        <p:spPr bwMode="auto">
          <a:noFill/>
        </p:spPr>
        <p:txBody>
          <a:bodyPr wrap="square" numCol="1" anchor="t" anchorCtr="0" compatLnSpc="1"/>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6" name="Rectangle 7"/>
          <p:cNvSpPr>
            <a:spLocks noGrp="1" noChangeArrowheads="1"/>
          </p:cNvSpPr>
          <p:nvPr>
            <p:ph type="sldNum" sz="quarter" idx="5"/>
          </p:nvPr>
        </p:nvSpPr>
        <p:spPr bwMode="auto">
          <a:noFill/>
          <a:ln>
            <a:miter lim="800000"/>
          </a:ln>
        </p:spPr>
        <p:txBody>
          <a:bodyPr wrap="square" numCol="1" anchorCtr="0" compatLnSpc="1"/>
          <a:lstStyle/>
          <a:p>
            <a:fld id="{44CEE133-1461-4A41-90F4-795B99647E76}" type="slidenum">
              <a:rPr lang="en-US" smtClean="0"/>
              <a:t>33</a:t>
            </a:fld>
            <a:endParaRPr lang="en-US" smtClean="0"/>
          </a:p>
        </p:txBody>
      </p:sp>
      <p:sp>
        <p:nvSpPr>
          <p:cNvPr id="1048937" name="Rectangle 2"/>
          <p:cNvSpPr>
            <a:spLocks noGrp="1" noRot="1" noChangeAspect="1" noChangeArrowheads="1" noTextEdit="1"/>
          </p:cNvSpPr>
          <p:nvPr>
            <p:ph type="sldImg"/>
          </p:nvPr>
        </p:nvSpPr>
        <p:spPr bwMode="auto">
          <a:noFill/>
          <a:ln>
            <a:solidFill>
              <a:srgbClr val="000000"/>
            </a:solidFill>
            <a:miter lim="800000"/>
          </a:ln>
        </p:spPr>
      </p:sp>
      <p:sp>
        <p:nvSpPr>
          <p:cNvPr id="1048938" name="Rectangle 3"/>
          <p:cNvSpPr>
            <a:spLocks noGrp="1" noChangeArrowheads="1"/>
          </p:cNvSpPr>
          <p:nvPr>
            <p:ph type="body" idx="1"/>
          </p:nvPr>
        </p:nvSpPr>
        <p:spPr bwMode="auto">
          <a:noFill/>
        </p:spPr>
        <p:txBody>
          <a:bodyPr wrap="square" numCol="1" anchor="t" anchorCtr="0" compatLnSpc="1"/>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3" name="Rectangle 7"/>
          <p:cNvSpPr>
            <a:spLocks noGrp="1" noChangeArrowheads="1"/>
          </p:cNvSpPr>
          <p:nvPr>
            <p:ph type="sldNum" sz="quarter" idx="5"/>
          </p:nvPr>
        </p:nvSpPr>
        <p:spPr bwMode="auto">
          <a:noFill/>
          <a:ln>
            <a:miter lim="800000"/>
          </a:ln>
        </p:spPr>
        <p:txBody>
          <a:bodyPr wrap="square" numCol="1" anchorCtr="0" compatLnSpc="1"/>
          <a:lstStyle/>
          <a:p>
            <a:fld id="{CB28ED4A-7764-4243-81DC-64632B4BECE0}" type="slidenum">
              <a:rPr lang="en-US" smtClean="0"/>
              <a:t>34</a:t>
            </a:fld>
            <a:endParaRPr lang="en-US" smtClean="0"/>
          </a:p>
        </p:txBody>
      </p:sp>
      <p:sp>
        <p:nvSpPr>
          <p:cNvPr id="1048944" name="Rectangle 2"/>
          <p:cNvSpPr>
            <a:spLocks noGrp="1" noRot="1" noChangeAspect="1" noChangeArrowheads="1" noTextEdit="1"/>
          </p:cNvSpPr>
          <p:nvPr>
            <p:ph type="sldImg"/>
          </p:nvPr>
        </p:nvSpPr>
        <p:spPr bwMode="auto">
          <a:noFill/>
          <a:ln>
            <a:solidFill>
              <a:srgbClr val="000000"/>
            </a:solidFill>
            <a:miter lim="800000"/>
          </a:ln>
        </p:spPr>
      </p:sp>
      <p:sp>
        <p:nvSpPr>
          <p:cNvPr id="1048945" name="Rectangle 3"/>
          <p:cNvSpPr>
            <a:spLocks noGrp="1" noChangeArrowheads="1"/>
          </p:cNvSpPr>
          <p:nvPr>
            <p:ph type="body" idx="1"/>
          </p:nvPr>
        </p:nvSpPr>
        <p:spPr bwMode="auto">
          <a:noFill/>
        </p:spPr>
        <p:txBody>
          <a:bodyPr wrap="square" numCol="1" anchor="t" anchorCtr="0" compatLnSpc="1"/>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0" name="Rectangle 7"/>
          <p:cNvSpPr>
            <a:spLocks noGrp="1" noChangeArrowheads="1"/>
          </p:cNvSpPr>
          <p:nvPr>
            <p:ph type="sldNum" sz="quarter" idx="5"/>
          </p:nvPr>
        </p:nvSpPr>
        <p:spPr bwMode="auto">
          <a:noFill/>
          <a:ln>
            <a:miter lim="800000"/>
          </a:ln>
        </p:spPr>
        <p:txBody>
          <a:bodyPr wrap="square" numCol="1" anchorCtr="0" compatLnSpc="1"/>
          <a:lstStyle/>
          <a:p>
            <a:fld id="{E03EE753-1486-4EC8-BC7D-C28926DFEE8B}" type="slidenum">
              <a:rPr lang="en-US" smtClean="0"/>
              <a:t>35</a:t>
            </a:fld>
            <a:endParaRPr lang="en-US" smtClean="0"/>
          </a:p>
        </p:txBody>
      </p:sp>
      <p:sp>
        <p:nvSpPr>
          <p:cNvPr id="1048951" name="Rectangle 2"/>
          <p:cNvSpPr>
            <a:spLocks noGrp="1" noRot="1" noChangeAspect="1" noChangeArrowheads="1" noTextEdit="1"/>
          </p:cNvSpPr>
          <p:nvPr>
            <p:ph type="sldImg"/>
          </p:nvPr>
        </p:nvSpPr>
        <p:spPr bwMode="auto">
          <a:noFill/>
          <a:ln>
            <a:solidFill>
              <a:srgbClr val="000000"/>
            </a:solidFill>
            <a:miter lim="800000"/>
          </a:ln>
        </p:spPr>
      </p:sp>
      <p:sp>
        <p:nvSpPr>
          <p:cNvPr id="1048952" name="Rectangle 3"/>
          <p:cNvSpPr>
            <a:spLocks noGrp="1" noChangeArrowheads="1"/>
          </p:cNvSpPr>
          <p:nvPr>
            <p:ph type="body" idx="1"/>
          </p:nvPr>
        </p:nvSpPr>
        <p:spPr bwMode="auto">
          <a:noFill/>
        </p:spPr>
        <p:txBody>
          <a:bodyPr wrap="square" numCol="1" anchor="t" anchorCtr="0" compatLnSpc="1"/>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Rectangle 7"/>
          <p:cNvSpPr>
            <a:spLocks noGrp="1" noChangeArrowheads="1"/>
          </p:cNvSpPr>
          <p:nvPr>
            <p:ph type="sldNum" sz="quarter" idx="5"/>
          </p:nvPr>
        </p:nvSpPr>
        <p:spPr bwMode="auto">
          <a:noFill/>
          <a:ln>
            <a:miter lim="800000"/>
          </a:ln>
        </p:spPr>
        <p:txBody>
          <a:bodyPr wrap="square" numCol="1" anchorCtr="0" compatLnSpc="1"/>
          <a:lstStyle/>
          <a:p>
            <a:fld id="{656F566F-3492-4986-ABD3-68EAAF1AC8F5}" type="slidenum">
              <a:rPr lang="en-US" smtClean="0"/>
              <a:t>36</a:t>
            </a:fld>
            <a:endParaRPr lang="en-US" smtClean="0"/>
          </a:p>
        </p:txBody>
      </p:sp>
      <p:sp>
        <p:nvSpPr>
          <p:cNvPr id="1048958" name="Rectangle 2"/>
          <p:cNvSpPr>
            <a:spLocks noGrp="1" noRot="1" noChangeAspect="1" noChangeArrowheads="1" noTextEdit="1"/>
          </p:cNvSpPr>
          <p:nvPr>
            <p:ph type="sldImg"/>
          </p:nvPr>
        </p:nvSpPr>
        <p:spPr bwMode="auto">
          <a:noFill/>
          <a:ln>
            <a:solidFill>
              <a:srgbClr val="000000"/>
            </a:solidFill>
            <a:miter lim="800000"/>
          </a:ln>
        </p:spPr>
      </p:sp>
      <p:sp>
        <p:nvSpPr>
          <p:cNvPr id="1048959" name="Rectangle 3"/>
          <p:cNvSpPr>
            <a:spLocks noGrp="1" noChangeArrowheads="1"/>
          </p:cNvSpPr>
          <p:nvPr>
            <p:ph type="body" idx="1"/>
          </p:nvPr>
        </p:nvSpPr>
        <p:spPr bwMode="auto">
          <a:noFill/>
        </p:spPr>
        <p:txBody>
          <a:bodyPr wrap="square" numCol="1" anchor="t" anchorCtr="0" compatLnSpc="1"/>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Slide Image Placeholder 1"/>
          <p:cNvSpPr>
            <a:spLocks noGrp="1" noRot="1" noChangeAspect="1" noTextEdit="1"/>
          </p:cNvSpPr>
          <p:nvPr>
            <p:ph type="sldImg"/>
          </p:nvPr>
        </p:nvSpPr>
        <p:spPr bwMode="auto">
          <a:noFill/>
          <a:ln>
            <a:solidFill>
              <a:srgbClr val="000000"/>
            </a:solidFill>
            <a:miter lim="800000"/>
          </a:ln>
        </p:spPr>
      </p:sp>
      <p:sp>
        <p:nvSpPr>
          <p:cNvPr id="1048699" name="Notes Placeholder 2"/>
          <p:cNvSpPr>
            <a:spLocks noGrp="1"/>
          </p:cNvSpPr>
          <p:nvPr>
            <p:ph type="body" idx="1"/>
          </p:nvPr>
        </p:nvSpPr>
        <p:spPr/>
        <p:txBody>
          <a:bodyPr>
            <a:normAutofit/>
          </a:bodyPr>
          <a:lstStyle/>
          <a:p>
            <a:r>
              <a:rPr lang="en-US" sz="1050" dirty="0" smtClean="0"/>
              <a:t>Filtration of the blood</a:t>
            </a:r>
          </a:p>
          <a:p>
            <a:pPr lvl="1"/>
            <a:r>
              <a:rPr lang="en-US" sz="1050" dirty="0" smtClean="0"/>
              <a:t>Occurs in the </a:t>
            </a:r>
            <a:r>
              <a:rPr lang="en-US" sz="1050" dirty="0" err="1" smtClean="0"/>
              <a:t>glomerulus</a:t>
            </a:r>
            <a:r>
              <a:rPr lang="en-US" sz="1050" dirty="0" smtClean="0"/>
              <a:t> of the kidney nephron</a:t>
            </a:r>
          </a:p>
          <a:p>
            <a:pPr lvl="1"/>
            <a:r>
              <a:rPr lang="en-US" sz="1050" dirty="0" smtClean="0"/>
              <a:t>Contributes to homeostasis by removing toxins or waste</a:t>
            </a:r>
          </a:p>
          <a:p>
            <a:r>
              <a:rPr lang="en-US" sz="1050" dirty="0" err="1" smtClean="0"/>
              <a:t>Reabsorption</a:t>
            </a:r>
            <a:r>
              <a:rPr lang="en-US" sz="1050" dirty="0" smtClean="0"/>
              <a:t> of vital nutrients, ions and water</a:t>
            </a:r>
          </a:p>
          <a:p>
            <a:pPr lvl="1"/>
            <a:r>
              <a:rPr lang="en-US" sz="1050" dirty="0" smtClean="0"/>
              <a:t>Occurs in most parts of the kidney nephron</a:t>
            </a:r>
          </a:p>
          <a:p>
            <a:pPr lvl="1"/>
            <a:r>
              <a:rPr lang="en-US" sz="1050" dirty="0" smtClean="0"/>
              <a:t>Contributes to homeostasis by conserving important materials</a:t>
            </a:r>
          </a:p>
          <a:p>
            <a:r>
              <a:rPr lang="en-US" sz="1050" dirty="0" smtClean="0"/>
              <a:t>Secretion of excess materials</a:t>
            </a:r>
          </a:p>
          <a:p>
            <a:pPr lvl="1"/>
            <a:r>
              <a:rPr lang="en-US" sz="1050" dirty="0" smtClean="0"/>
              <a:t>Assists filtration in removing material from the blood</a:t>
            </a:r>
          </a:p>
          <a:p>
            <a:pPr lvl="1"/>
            <a:r>
              <a:rPr lang="en-US" sz="1050" dirty="0" smtClean="0"/>
              <a:t>Contributes to homeostasis by preventing a build-up of certain materials in the body such as drugs, </a:t>
            </a:r>
            <a:r>
              <a:rPr lang="en-US" sz="1050" dirty="0" err="1" smtClean="0"/>
              <a:t>waste,etc</a:t>
            </a:r>
            <a:r>
              <a:rPr lang="en-US" sz="1050" dirty="0" smtClean="0"/>
              <a:t>.</a:t>
            </a:r>
          </a:p>
          <a:p>
            <a:r>
              <a:rPr lang="en-US" sz="1050" dirty="0" smtClean="0"/>
              <a:t>Activation of Vitamin D</a:t>
            </a:r>
          </a:p>
          <a:p>
            <a:pPr lvl="1"/>
            <a:r>
              <a:rPr lang="en-US" sz="1050" dirty="0" smtClean="0"/>
              <a:t>Vitamin D made in the skin is converted to Vitamin D3 by the kidney</a:t>
            </a:r>
          </a:p>
          <a:p>
            <a:pPr lvl="1"/>
            <a:r>
              <a:rPr lang="en-US" sz="1050" dirty="0" smtClean="0"/>
              <a:t>Active Vitamin D (D3) assists homeostasis by increasing calcium absorption from the digestive tract</a:t>
            </a:r>
          </a:p>
          <a:p>
            <a:pPr lvl="1"/>
            <a:endParaRPr lang="en-US" sz="1050" dirty="0" smtClean="0"/>
          </a:p>
          <a:p>
            <a:r>
              <a:rPr lang="en-US" sz="1050" dirty="0" smtClean="0"/>
              <a:t>Release of Erythropoietin by the kidney</a:t>
            </a:r>
          </a:p>
          <a:p>
            <a:pPr lvl="1"/>
            <a:r>
              <a:rPr lang="en-US" sz="1050" dirty="0" smtClean="0"/>
              <a:t>Erythropoietin stimulates new RBC production</a:t>
            </a:r>
          </a:p>
          <a:p>
            <a:pPr lvl="1"/>
            <a:r>
              <a:rPr lang="en-US" sz="1050" dirty="0" smtClean="0"/>
              <a:t>New RBC’s assist homeostasis by insuring adequate Oxygen and Carbon Dioxide transport</a:t>
            </a:r>
          </a:p>
          <a:p>
            <a:r>
              <a:rPr lang="en-US" sz="1050" dirty="0" smtClean="0"/>
              <a:t>Release of </a:t>
            </a:r>
            <a:r>
              <a:rPr lang="en-US" sz="1050" dirty="0" err="1" smtClean="0"/>
              <a:t>Renin</a:t>
            </a:r>
            <a:r>
              <a:rPr lang="en-US" sz="1050" dirty="0" smtClean="0"/>
              <a:t> by the kidney</a:t>
            </a:r>
          </a:p>
          <a:p>
            <a:pPr lvl="1"/>
            <a:r>
              <a:rPr lang="en-US" sz="1050" dirty="0" err="1" smtClean="0"/>
              <a:t>Renin</a:t>
            </a:r>
            <a:r>
              <a:rPr lang="en-US" sz="1050" dirty="0" smtClean="0"/>
              <a:t> stimulates the formation of a powerful vasoconstrictor called Angiotensin II</a:t>
            </a:r>
          </a:p>
          <a:p>
            <a:pPr lvl="1"/>
            <a:r>
              <a:rPr lang="en-US" sz="1050" dirty="0" smtClean="0"/>
              <a:t>Angiotensin II assists homeostasis by causing vasoconstriction which increases blood pressure</a:t>
            </a:r>
          </a:p>
          <a:p>
            <a:r>
              <a:rPr lang="en-US" sz="1050" dirty="0" smtClean="0"/>
              <a:t>Release of Prostaglandins</a:t>
            </a:r>
          </a:p>
          <a:p>
            <a:pPr lvl="1"/>
            <a:r>
              <a:rPr lang="en-US" sz="1050" dirty="0" smtClean="0"/>
              <a:t>Prostaglandins dilate kidney blood vessels</a:t>
            </a:r>
          </a:p>
          <a:p>
            <a:pPr lvl="1"/>
            <a:r>
              <a:rPr lang="en-US" sz="1050" dirty="0" smtClean="0"/>
              <a:t>Dilated blood vessels contribute to homeostasis by maintaining blood flow in the kidneys</a:t>
            </a:r>
          </a:p>
          <a:p>
            <a:endParaRPr lang="en-US" sz="1050" dirty="0"/>
          </a:p>
        </p:txBody>
      </p:sp>
      <p:sp>
        <p:nvSpPr>
          <p:cNvPr id="1048700" name="Slide Number Placeholder 3"/>
          <p:cNvSpPr>
            <a:spLocks noGrp="1"/>
          </p:cNvSpPr>
          <p:nvPr>
            <p:ph type="sldNum" sz="quarter" idx="5"/>
          </p:nvPr>
        </p:nvSpPr>
        <p:spPr bwMode="auto">
          <a:noFill/>
          <a:ln>
            <a:miter lim="800000"/>
          </a:ln>
        </p:spPr>
        <p:txBody>
          <a:bodyPr wrap="square" numCol="1" anchorCtr="0" compatLnSpc="1"/>
          <a:lstStyle/>
          <a:p>
            <a:fld id="{BF922FC3-146D-473B-B277-29DD3F79AA13}" type="slidenum">
              <a:rPr lang="en-US" smtClean="0"/>
              <a:t>5</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4" name="Rectangle 7"/>
          <p:cNvSpPr>
            <a:spLocks noGrp="1" noChangeArrowheads="1"/>
          </p:cNvSpPr>
          <p:nvPr>
            <p:ph type="sldNum" sz="quarter" idx="5"/>
          </p:nvPr>
        </p:nvSpPr>
        <p:spPr bwMode="auto">
          <a:noFill/>
          <a:ln>
            <a:miter lim="800000"/>
          </a:ln>
        </p:spPr>
        <p:txBody>
          <a:bodyPr wrap="square" numCol="1" anchorCtr="0" compatLnSpc="1"/>
          <a:lstStyle/>
          <a:p>
            <a:fld id="{3B9B5F23-C48A-4719-A2D5-A330040C616B}" type="slidenum">
              <a:rPr lang="en-US" smtClean="0"/>
              <a:t>37</a:t>
            </a:fld>
            <a:endParaRPr lang="en-US" smtClean="0"/>
          </a:p>
        </p:txBody>
      </p:sp>
      <p:sp>
        <p:nvSpPr>
          <p:cNvPr id="1048965" name="Rectangle 2"/>
          <p:cNvSpPr>
            <a:spLocks noGrp="1" noRot="1" noChangeAspect="1" noChangeArrowheads="1" noTextEdit="1"/>
          </p:cNvSpPr>
          <p:nvPr>
            <p:ph type="sldImg"/>
          </p:nvPr>
        </p:nvSpPr>
        <p:spPr bwMode="auto">
          <a:noFill/>
          <a:ln>
            <a:solidFill>
              <a:srgbClr val="000000"/>
            </a:solidFill>
            <a:miter lim="800000"/>
          </a:ln>
        </p:spPr>
      </p:sp>
      <p:sp>
        <p:nvSpPr>
          <p:cNvPr id="1048966" name="Rectangle 3"/>
          <p:cNvSpPr>
            <a:spLocks noGrp="1" noChangeArrowheads="1"/>
          </p:cNvSpPr>
          <p:nvPr>
            <p:ph type="body" idx="1"/>
          </p:nvPr>
        </p:nvSpPr>
        <p:spPr bwMode="auto">
          <a:noFill/>
        </p:spPr>
        <p:txBody>
          <a:bodyPr wrap="square" numCol="1" anchor="t" anchorCtr="0" compatLnSpc="1"/>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1" name="Rectangle 7"/>
          <p:cNvSpPr>
            <a:spLocks noGrp="1" noChangeArrowheads="1"/>
          </p:cNvSpPr>
          <p:nvPr>
            <p:ph type="sldNum" sz="quarter" idx="5"/>
          </p:nvPr>
        </p:nvSpPr>
        <p:spPr bwMode="auto">
          <a:noFill/>
          <a:ln>
            <a:miter lim="800000"/>
          </a:ln>
        </p:spPr>
        <p:txBody>
          <a:bodyPr wrap="square" numCol="1" anchorCtr="0" compatLnSpc="1"/>
          <a:lstStyle/>
          <a:p>
            <a:fld id="{7C4763DC-9ACC-476F-BC43-51854D4CD99E}" type="slidenum">
              <a:rPr lang="en-US" smtClean="0"/>
              <a:t>38</a:t>
            </a:fld>
            <a:endParaRPr lang="en-US" smtClean="0"/>
          </a:p>
        </p:txBody>
      </p:sp>
      <p:sp>
        <p:nvSpPr>
          <p:cNvPr id="1048972" name="Rectangle 2"/>
          <p:cNvSpPr>
            <a:spLocks noGrp="1" noRot="1" noChangeAspect="1" noChangeArrowheads="1" noTextEdit="1"/>
          </p:cNvSpPr>
          <p:nvPr>
            <p:ph type="sldImg"/>
          </p:nvPr>
        </p:nvSpPr>
        <p:spPr bwMode="auto">
          <a:noFill/>
          <a:ln>
            <a:solidFill>
              <a:srgbClr val="000000"/>
            </a:solidFill>
            <a:miter lim="800000"/>
          </a:ln>
        </p:spPr>
      </p:sp>
      <p:sp>
        <p:nvSpPr>
          <p:cNvPr id="1048973" name="Rectangle 3"/>
          <p:cNvSpPr>
            <a:spLocks noGrp="1" noChangeArrowheads="1"/>
          </p:cNvSpPr>
          <p:nvPr>
            <p:ph type="body" idx="1"/>
          </p:nvPr>
        </p:nvSpPr>
        <p:spPr bwMode="auto">
          <a:noFill/>
        </p:spPr>
        <p:txBody>
          <a:bodyPr wrap="square" numCol="1" anchor="t" anchorCtr="0" compatLnSpc="1"/>
          <a:lstStyle/>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8" name="Rectangle 7"/>
          <p:cNvSpPr>
            <a:spLocks noGrp="1" noChangeArrowheads="1"/>
          </p:cNvSpPr>
          <p:nvPr>
            <p:ph type="sldNum" sz="quarter" idx="5"/>
          </p:nvPr>
        </p:nvSpPr>
        <p:spPr bwMode="auto">
          <a:noFill/>
          <a:ln>
            <a:miter lim="800000"/>
          </a:ln>
        </p:spPr>
        <p:txBody>
          <a:bodyPr wrap="square" numCol="1" anchorCtr="0" compatLnSpc="1"/>
          <a:lstStyle/>
          <a:p>
            <a:fld id="{754526DE-3C43-4083-A75C-5D61C7C72822}" type="slidenum">
              <a:rPr lang="en-US" smtClean="0"/>
              <a:t>39</a:t>
            </a:fld>
            <a:endParaRPr lang="en-US" smtClean="0"/>
          </a:p>
        </p:txBody>
      </p:sp>
      <p:sp>
        <p:nvSpPr>
          <p:cNvPr id="1048979" name="Rectangle 2"/>
          <p:cNvSpPr>
            <a:spLocks noGrp="1" noRot="1" noChangeAspect="1" noChangeArrowheads="1" noTextEdit="1"/>
          </p:cNvSpPr>
          <p:nvPr>
            <p:ph type="sldImg"/>
          </p:nvPr>
        </p:nvSpPr>
        <p:spPr bwMode="auto">
          <a:noFill/>
          <a:ln>
            <a:solidFill>
              <a:srgbClr val="000000"/>
            </a:solidFill>
            <a:miter lim="800000"/>
          </a:ln>
        </p:spPr>
      </p:sp>
      <p:sp>
        <p:nvSpPr>
          <p:cNvPr id="1048980" name="Rectangle 3"/>
          <p:cNvSpPr>
            <a:spLocks noGrp="1" noChangeArrowheads="1"/>
          </p:cNvSpPr>
          <p:nvPr>
            <p:ph type="body" idx="1"/>
          </p:nvPr>
        </p:nvSpPr>
        <p:spPr bwMode="auto">
          <a:noFill/>
        </p:spPr>
        <p:txBody>
          <a:bodyPr wrap="square" numCol="1" anchor="t" anchorCtr="0" compatLnSpc="1"/>
          <a:lstStyle/>
          <a:p>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5" name="Rectangle 7"/>
          <p:cNvSpPr>
            <a:spLocks noGrp="1" noChangeArrowheads="1"/>
          </p:cNvSpPr>
          <p:nvPr>
            <p:ph type="sldNum" sz="quarter" idx="5"/>
          </p:nvPr>
        </p:nvSpPr>
        <p:spPr bwMode="auto">
          <a:noFill/>
          <a:ln>
            <a:miter lim="800000"/>
          </a:ln>
        </p:spPr>
        <p:txBody>
          <a:bodyPr wrap="square" numCol="1" anchorCtr="0" compatLnSpc="1"/>
          <a:lstStyle/>
          <a:p>
            <a:fld id="{A37B20E5-BE29-4DEE-8F01-D70F58414E8B}" type="slidenum">
              <a:rPr lang="en-US" smtClean="0"/>
              <a:t>40</a:t>
            </a:fld>
            <a:endParaRPr lang="en-US" smtClean="0"/>
          </a:p>
        </p:txBody>
      </p:sp>
      <p:sp>
        <p:nvSpPr>
          <p:cNvPr id="1048986" name="Rectangle 2"/>
          <p:cNvSpPr>
            <a:spLocks noGrp="1" noRot="1" noChangeAspect="1" noChangeArrowheads="1" noTextEdit="1"/>
          </p:cNvSpPr>
          <p:nvPr>
            <p:ph type="sldImg"/>
          </p:nvPr>
        </p:nvSpPr>
        <p:spPr bwMode="auto">
          <a:noFill/>
          <a:ln>
            <a:solidFill>
              <a:srgbClr val="000000"/>
            </a:solidFill>
            <a:miter lim="800000"/>
          </a:ln>
        </p:spPr>
      </p:sp>
      <p:sp>
        <p:nvSpPr>
          <p:cNvPr id="1048987" name="Rectangle 3"/>
          <p:cNvSpPr>
            <a:spLocks noGrp="1" noChangeArrowheads="1"/>
          </p:cNvSpPr>
          <p:nvPr>
            <p:ph type="body" idx="1"/>
          </p:nvPr>
        </p:nvSpPr>
        <p:spPr bwMode="auto">
          <a:noFill/>
        </p:spPr>
        <p:txBody>
          <a:bodyPr wrap="square" numCol="1" anchor="t" anchorCtr="0" compatLnSpc="1"/>
          <a:lstStyle/>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2" name="Rectangle 7"/>
          <p:cNvSpPr>
            <a:spLocks noGrp="1" noChangeArrowheads="1"/>
          </p:cNvSpPr>
          <p:nvPr>
            <p:ph type="sldNum" sz="quarter" idx="5"/>
          </p:nvPr>
        </p:nvSpPr>
        <p:spPr bwMode="auto">
          <a:noFill/>
          <a:ln>
            <a:miter lim="800000"/>
          </a:ln>
        </p:spPr>
        <p:txBody>
          <a:bodyPr wrap="square" numCol="1" anchorCtr="0" compatLnSpc="1"/>
          <a:lstStyle/>
          <a:p>
            <a:fld id="{BC382B98-1462-4D09-804B-F1FB66938D61}" type="slidenum">
              <a:rPr lang="en-US" smtClean="0"/>
              <a:t>41</a:t>
            </a:fld>
            <a:endParaRPr lang="en-US" smtClean="0"/>
          </a:p>
        </p:txBody>
      </p:sp>
      <p:sp>
        <p:nvSpPr>
          <p:cNvPr id="1048993" name="Rectangle 2"/>
          <p:cNvSpPr>
            <a:spLocks noGrp="1" noRot="1" noChangeAspect="1" noChangeArrowheads="1" noTextEdit="1"/>
          </p:cNvSpPr>
          <p:nvPr>
            <p:ph type="sldImg"/>
          </p:nvPr>
        </p:nvSpPr>
        <p:spPr bwMode="auto">
          <a:noFill/>
          <a:ln>
            <a:solidFill>
              <a:srgbClr val="000000"/>
            </a:solidFill>
            <a:miter lim="800000"/>
          </a:ln>
        </p:spPr>
      </p:sp>
      <p:sp>
        <p:nvSpPr>
          <p:cNvPr id="1048994" name="Rectangle 3"/>
          <p:cNvSpPr>
            <a:spLocks noGrp="1" noChangeArrowheads="1"/>
          </p:cNvSpPr>
          <p:nvPr>
            <p:ph type="body" idx="1"/>
          </p:nvPr>
        </p:nvSpPr>
        <p:spPr bwMode="auto">
          <a:noFill/>
        </p:spPr>
        <p:txBody>
          <a:bodyPr wrap="square" numCol="1" anchor="t" anchorCtr="0" compatLnSpc="1"/>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Slide Image Placeholder 1"/>
          <p:cNvSpPr>
            <a:spLocks noGrp="1" noRot="1" noChangeAspect="1" noTextEdit="1"/>
          </p:cNvSpPr>
          <p:nvPr>
            <p:ph type="sldImg"/>
          </p:nvPr>
        </p:nvSpPr>
        <p:spPr bwMode="auto">
          <a:noFill/>
          <a:ln>
            <a:solidFill>
              <a:srgbClr val="000000"/>
            </a:solidFill>
            <a:miter lim="800000"/>
          </a:ln>
        </p:spPr>
      </p:sp>
      <p:sp>
        <p:nvSpPr>
          <p:cNvPr id="1048692" name="Notes Placeholder 2"/>
          <p:cNvSpPr>
            <a:spLocks noGrp="1"/>
          </p:cNvSpPr>
          <p:nvPr>
            <p:ph type="body" idx="1"/>
          </p:nvPr>
        </p:nvSpPr>
        <p:spPr bwMode="auto">
          <a:noFill/>
        </p:spPr>
        <p:txBody>
          <a:bodyPr wrap="square" numCol="1" anchor="t" anchorCtr="0" compatLnSpc="1"/>
          <a:lstStyle/>
          <a:p>
            <a:r>
              <a:rPr lang="en-US" dirty="0" smtClean="0"/>
              <a:t>The bean shaped kidney is retroperitoneal.</a:t>
            </a:r>
          </a:p>
          <a:p>
            <a:r>
              <a:rPr lang="en-US" dirty="0" smtClean="0"/>
              <a:t>Extends from T12-L3. Right kidney is crowded by the liver, it lies a little lower.</a:t>
            </a:r>
          </a:p>
          <a:p>
            <a:r>
              <a:rPr lang="en-US" dirty="0" smtClean="0"/>
              <a:t>Weighs about 150g, and average dimensions are 12 *6*3 cm thick.  The lateral surface is convex, and the medial surface is concave with a vertical cleft called HILUS where renal structures enter the kidney.</a:t>
            </a:r>
          </a:p>
          <a:p>
            <a:r>
              <a:rPr lang="en-US" dirty="0" smtClean="0"/>
              <a:t>The kidney is supported by renal capsule, renal fat and renal fascia.</a:t>
            </a:r>
          </a:p>
        </p:txBody>
      </p:sp>
      <p:sp>
        <p:nvSpPr>
          <p:cNvPr id="1048693" name="Slide Number Placeholder 3"/>
          <p:cNvSpPr txBox="1">
            <a:spLocks noGrp="1"/>
          </p:cNvSpPr>
          <p:nvPr/>
        </p:nvSpPr>
        <p:spPr bwMode="auto">
          <a:xfrm>
            <a:off x="3884613" y="8685213"/>
            <a:ext cx="2971800" cy="457200"/>
          </a:xfrm>
          <a:prstGeom prst="rect">
            <a:avLst/>
          </a:prstGeom>
          <a:noFill/>
          <a:ln w="9525">
            <a:noFill/>
            <a:miter lim="800000"/>
          </a:ln>
        </p:spPr>
        <p:txBody>
          <a:bodyPr anchor="b"/>
          <a:lstStyle/>
          <a:p>
            <a:pPr algn="r"/>
            <a:fld id="{09A8EDB9-2E32-43E4-ABCC-B44E8C9D57CB}" type="slidenum">
              <a:rPr lang="en-US" sz="1200"/>
              <a:t>6</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Slide Image Placeholder 1"/>
          <p:cNvSpPr>
            <a:spLocks noGrp="1" noRot="1" noChangeAspect="1" noTextEdit="1"/>
          </p:cNvSpPr>
          <p:nvPr>
            <p:ph type="sldImg"/>
          </p:nvPr>
        </p:nvSpPr>
        <p:spPr bwMode="auto">
          <a:noFill/>
          <a:ln>
            <a:solidFill>
              <a:srgbClr val="000000"/>
            </a:solidFill>
            <a:miter lim="800000"/>
          </a:ln>
        </p:spPr>
      </p:sp>
      <p:sp>
        <p:nvSpPr>
          <p:cNvPr id="1048720" name="Notes Placeholder 2"/>
          <p:cNvSpPr>
            <a:spLocks noGrp="1"/>
          </p:cNvSpPr>
          <p:nvPr>
            <p:ph type="body" idx="1"/>
          </p:nvPr>
        </p:nvSpPr>
        <p:spPr bwMode="auto">
          <a:noFill/>
        </p:spPr>
        <p:txBody>
          <a:bodyPr wrap="square" numCol="1" anchor="t" anchorCtr="0" compatLnSpc="1"/>
          <a:lstStyle/>
          <a:p>
            <a:r>
              <a:rPr lang="en-US" smtClean="0"/>
              <a:t>Show the renal hilus.</a:t>
            </a:r>
          </a:p>
        </p:txBody>
      </p:sp>
      <p:sp>
        <p:nvSpPr>
          <p:cNvPr id="1048721" name="Slide Number Placeholder 3"/>
          <p:cNvSpPr>
            <a:spLocks noGrp="1"/>
          </p:cNvSpPr>
          <p:nvPr>
            <p:ph type="sldNum" sz="quarter" idx="5"/>
          </p:nvPr>
        </p:nvSpPr>
        <p:spPr bwMode="auto">
          <a:noFill/>
          <a:ln>
            <a:miter lim="800000"/>
          </a:ln>
        </p:spPr>
        <p:txBody>
          <a:bodyPr wrap="square" numCol="1" anchorCtr="0" compatLnSpc="1"/>
          <a:lstStyle/>
          <a:p>
            <a:fld id="{065EB5F5-DB58-432D-B2CE-93672E983F0B}" type="slidenum">
              <a:rPr lang="en-US" smtClean="0"/>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3" name="Rectangle 2"/>
          <p:cNvSpPr>
            <a:spLocks noGrp="1" noRot="1" noChangeAspect="1" noTextEdit="1"/>
          </p:cNvSpPr>
          <p:nvPr>
            <p:ph type="sldImg"/>
          </p:nvPr>
        </p:nvSpPr>
        <p:spPr bwMode="auto">
          <a:noFill/>
          <a:ln>
            <a:solidFill>
              <a:srgbClr val="000000"/>
            </a:solidFill>
            <a:miter lim="800000"/>
          </a:ln>
        </p:spPr>
      </p:sp>
      <p:sp>
        <p:nvSpPr>
          <p:cNvPr id="1048734" name="Rectangle 3"/>
          <p:cNvSpPr>
            <a:spLocks noGrp="1"/>
          </p:cNvSpPr>
          <p:nvPr>
            <p:ph type="body" idx="1"/>
          </p:nvPr>
        </p:nvSpPr>
        <p:spPr bwMode="auto">
          <a:noFill/>
        </p:spPr>
        <p:txBody>
          <a:bodyPr wrap="square" numCol="1" anchor="t" anchorCtr="0" compatLnSpc="1"/>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6" name="Slide Image Placeholder 1"/>
          <p:cNvSpPr>
            <a:spLocks noGrp="1" noRot="1" noChangeAspect="1" noTextEdit="1"/>
          </p:cNvSpPr>
          <p:nvPr>
            <p:ph type="sldImg"/>
          </p:nvPr>
        </p:nvSpPr>
        <p:spPr bwMode="auto">
          <a:noFill/>
          <a:ln>
            <a:solidFill>
              <a:srgbClr val="000000"/>
            </a:solidFill>
            <a:miter lim="800000"/>
          </a:ln>
        </p:spPr>
      </p:sp>
      <p:sp>
        <p:nvSpPr>
          <p:cNvPr id="1048777" name="Notes Placeholder 2"/>
          <p:cNvSpPr>
            <a:spLocks noGrp="1"/>
          </p:cNvSpPr>
          <p:nvPr>
            <p:ph type="body" idx="1"/>
          </p:nvPr>
        </p:nvSpPr>
        <p:spPr bwMode="auto">
          <a:noFill/>
        </p:spPr>
        <p:txBody>
          <a:bodyPr wrap="square" numCol="1" anchor="t" anchorCtr="0" compatLnSpc="1"/>
          <a:lstStyle/>
          <a:p>
            <a:r>
              <a:rPr lang="en-US" dirty="0" smtClean="0"/>
              <a:t>A frontal section shows three areas, CORTEX, MEDULLA, PELVIS- the medulla has medullary pyramids, that open into minor </a:t>
            </a:r>
            <a:r>
              <a:rPr lang="en-US" dirty="0" err="1" smtClean="0"/>
              <a:t>calyses</a:t>
            </a:r>
            <a:r>
              <a:rPr lang="en-US" dirty="0" smtClean="0"/>
              <a:t>.</a:t>
            </a:r>
          </a:p>
          <a:p>
            <a:r>
              <a:rPr lang="en-US" dirty="0" smtClean="0"/>
              <a:t>The pelvis splits into 2-3 major </a:t>
            </a:r>
            <a:r>
              <a:rPr lang="en-US" dirty="0" err="1" smtClean="0"/>
              <a:t>calyses</a:t>
            </a:r>
            <a:r>
              <a:rPr lang="en-US" dirty="0" smtClean="0"/>
              <a:t> that then further divide into minor </a:t>
            </a:r>
            <a:r>
              <a:rPr lang="en-US" dirty="0" err="1" smtClean="0"/>
              <a:t>calyses</a:t>
            </a:r>
            <a:r>
              <a:rPr lang="en-US" dirty="0" smtClean="0"/>
              <a:t>.</a:t>
            </a:r>
          </a:p>
          <a:p>
            <a:r>
              <a:rPr lang="en-US" dirty="0" smtClean="0"/>
              <a:t>Blood supply is from the renal arteries and drainage is by renal veins. The ANS supplies the kidney with  sympathetic increasing </a:t>
            </a:r>
            <a:r>
              <a:rPr lang="en-US" dirty="0" err="1" smtClean="0"/>
              <a:t>renbal</a:t>
            </a:r>
            <a:r>
              <a:rPr lang="en-US" dirty="0" smtClean="0"/>
              <a:t> perfusion.</a:t>
            </a:r>
          </a:p>
          <a:p>
            <a:endParaRPr lang="en-US" dirty="0" smtClean="0"/>
          </a:p>
        </p:txBody>
      </p:sp>
      <p:sp>
        <p:nvSpPr>
          <p:cNvPr id="1048778" name="Slide Number Placeholder 3"/>
          <p:cNvSpPr>
            <a:spLocks noGrp="1"/>
          </p:cNvSpPr>
          <p:nvPr>
            <p:ph type="sldNum" sz="quarter" idx="5"/>
          </p:nvPr>
        </p:nvSpPr>
        <p:spPr bwMode="auto">
          <a:noFill/>
          <a:ln>
            <a:miter lim="800000"/>
          </a:ln>
        </p:spPr>
        <p:txBody>
          <a:bodyPr wrap="square" numCol="1" anchorCtr="0" compatLnSpc="1"/>
          <a:lstStyle/>
          <a:p>
            <a:fld id="{583B3177-53B7-45D3-A186-1468830D5381}" type="slidenum">
              <a:rPr lang="en-US" smtClean="0"/>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2" name="Slide Image Placeholder 1"/>
          <p:cNvSpPr>
            <a:spLocks noGrp="1" noRot="1" noChangeAspect="1"/>
          </p:cNvSpPr>
          <p:nvPr>
            <p:ph type="sldImg" idx="2"/>
          </p:nvPr>
        </p:nvSpPr>
        <p:spPr/>
      </p:sp>
      <p:sp>
        <p:nvSpPr>
          <p:cNvPr id="1048793" name="Text Placeholder 2"/>
          <p:cNvSpPr>
            <a:spLocks noGrp="1"/>
          </p:cNvSpPr>
          <p:nvPr>
            <p:ph type="body" idx="3"/>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Rectangle 7"/>
          <p:cNvSpPr>
            <a:spLocks noGrp="1" noChangeArrowheads="1"/>
          </p:cNvSpPr>
          <p:nvPr>
            <p:ph type="sldNum" sz="quarter" idx="5"/>
          </p:nvPr>
        </p:nvSpPr>
        <p:spPr bwMode="auto">
          <a:noFill/>
          <a:ln>
            <a:miter lim="800000"/>
          </a:ln>
        </p:spPr>
        <p:txBody>
          <a:bodyPr wrap="square" numCol="1" anchorCtr="0" compatLnSpc="1"/>
          <a:lstStyle/>
          <a:p>
            <a:fld id="{06CBA97F-0702-4092-89B4-99F6A10583F8}" type="slidenum">
              <a:rPr lang="en-US" smtClean="0"/>
              <a:t>18</a:t>
            </a:fld>
            <a:endParaRPr lang="en-US" smtClean="0"/>
          </a:p>
        </p:txBody>
      </p:sp>
      <p:sp>
        <p:nvSpPr>
          <p:cNvPr id="1048631" name="Rectangle 2"/>
          <p:cNvSpPr>
            <a:spLocks noGrp="1" noRot="1" noChangeAspect="1" noChangeArrowheads="1" noTextEdit="1"/>
          </p:cNvSpPr>
          <p:nvPr>
            <p:ph type="sldImg"/>
          </p:nvPr>
        </p:nvSpPr>
        <p:spPr bwMode="auto">
          <a:noFill/>
          <a:ln>
            <a:solidFill>
              <a:srgbClr val="000000"/>
            </a:solidFill>
            <a:miter lim="800000"/>
          </a:ln>
        </p:spPr>
      </p:sp>
      <p:sp>
        <p:nvSpPr>
          <p:cNvPr id="1048632" name="Rectangle 3"/>
          <p:cNvSpPr>
            <a:spLocks noGrp="1" noChangeArrowheads="1"/>
          </p:cNvSpPr>
          <p:nvPr>
            <p:ph type="body" idx="1"/>
          </p:nvPr>
        </p:nvSpPr>
        <p:spPr bwMode="auto">
          <a:noFill/>
        </p:spPr>
        <p:txBody>
          <a:bodyPr wrap="square" numCol="1" anchor="t" anchorCtr="0" compatLnSpc="1"/>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76CA-3ABD-43CF-AC1C-60C540210C76}" type="slidenum">
              <a:rPr lang="en-AU" smtClean="0"/>
              <a:t>22</a:t>
            </a:fld>
            <a:endParaRPr lang="en-AU"/>
          </a:p>
        </p:txBody>
      </p:sp>
    </p:spTree>
    <p:extLst>
      <p:ext uri="{BB962C8B-B14F-4D97-AF65-F5344CB8AC3E}">
        <p14:creationId xmlns:p14="http://schemas.microsoft.com/office/powerpoint/2010/main" val="3391171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54"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104865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1048656" name="Date Placeholder 3"/>
          <p:cNvSpPr>
            <a:spLocks noGrp="1"/>
          </p:cNvSpPr>
          <p:nvPr>
            <p:ph type="dt" sz="half" idx="10"/>
          </p:nvPr>
        </p:nvSpPr>
        <p:spPr/>
        <p:txBody>
          <a:bodyPr/>
          <a:lstStyle/>
          <a:p>
            <a:fld id="{516D3C90-3900-4DE7-93AB-815F07640E82}" type="datetimeFigureOut">
              <a:rPr lang="en-AU" smtClean="0"/>
              <a:t>21/10/2021</a:t>
            </a:fld>
            <a:endParaRPr lang="en-AU"/>
          </a:p>
        </p:txBody>
      </p:sp>
      <p:sp>
        <p:nvSpPr>
          <p:cNvPr id="1048657" name="Footer Placeholder 4"/>
          <p:cNvSpPr>
            <a:spLocks noGrp="1"/>
          </p:cNvSpPr>
          <p:nvPr>
            <p:ph type="ftr" sz="quarter" idx="11"/>
          </p:nvPr>
        </p:nvSpPr>
        <p:spPr/>
        <p:txBody>
          <a:bodyPr/>
          <a:lstStyle/>
          <a:p>
            <a:endParaRPr lang="en-AU"/>
          </a:p>
        </p:txBody>
      </p:sp>
      <p:sp>
        <p:nvSpPr>
          <p:cNvPr id="1048658" name="Slide Number Placeholder 5"/>
          <p:cNvSpPr>
            <a:spLocks noGrp="1"/>
          </p:cNvSpPr>
          <p:nvPr>
            <p:ph type="sldNum" sz="quarter" idx="12"/>
          </p:nvPr>
        </p:nvSpPr>
        <p:spPr/>
        <p:txBody>
          <a:bodyPr/>
          <a:lstStyle/>
          <a:p>
            <a:fld id="{0BD8D0CB-DC45-4265-9095-1150CE942390}"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032" name="Title 1"/>
          <p:cNvSpPr>
            <a:spLocks noGrp="1"/>
          </p:cNvSpPr>
          <p:nvPr>
            <p:ph type="title"/>
          </p:nvPr>
        </p:nvSpPr>
        <p:spPr/>
        <p:txBody>
          <a:bodyPr/>
          <a:lstStyle/>
          <a:p>
            <a:r>
              <a:rPr lang="en-US" smtClean="0"/>
              <a:t>Click to edit Master title style</a:t>
            </a:r>
            <a:endParaRPr lang="en-AU"/>
          </a:p>
        </p:txBody>
      </p:sp>
      <p:sp>
        <p:nvSpPr>
          <p:cNvPr id="104903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49034" name="Date Placeholder 3"/>
          <p:cNvSpPr>
            <a:spLocks noGrp="1"/>
          </p:cNvSpPr>
          <p:nvPr>
            <p:ph type="dt" sz="half" idx="10"/>
          </p:nvPr>
        </p:nvSpPr>
        <p:spPr/>
        <p:txBody>
          <a:bodyPr/>
          <a:lstStyle/>
          <a:p>
            <a:fld id="{516D3C90-3900-4DE7-93AB-815F07640E82}" type="datetimeFigureOut">
              <a:rPr lang="en-AU" smtClean="0"/>
              <a:t>21/10/2021</a:t>
            </a:fld>
            <a:endParaRPr lang="en-AU"/>
          </a:p>
        </p:txBody>
      </p:sp>
      <p:sp>
        <p:nvSpPr>
          <p:cNvPr id="1049035" name="Footer Placeholder 4"/>
          <p:cNvSpPr>
            <a:spLocks noGrp="1"/>
          </p:cNvSpPr>
          <p:nvPr>
            <p:ph type="ftr" sz="quarter" idx="11"/>
          </p:nvPr>
        </p:nvSpPr>
        <p:spPr/>
        <p:txBody>
          <a:bodyPr/>
          <a:lstStyle/>
          <a:p>
            <a:endParaRPr lang="en-AU"/>
          </a:p>
        </p:txBody>
      </p:sp>
      <p:sp>
        <p:nvSpPr>
          <p:cNvPr id="1049036" name="Slide Number Placeholder 5"/>
          <p:cNvSpPr>
            <a:spLocks noGrp="1"/>
          </p:cNvSpPr>
          <p:nvPr>
            <p:ph type="sldNum" sz="quarter" idx="12"/>
          </p:nvPr>
        </p:nvSpPr>
        <p:spPr/>
        <p:txBody>
          <a:bodyPr/>
          <a:lstStyle/>
          <a:p>
            <a:fld id="{0BD8D0CB-DC45-4265-9095-1150CE942390}"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021"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1049022"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49023" name="Date Placeholder 3"/>
          <p:cNvSpPr>
            <a:spLocks noGrp="1"/>
          </p:cNvSpPr>
          <p:nvPr>
            <p:ph type="dt" sz="half" idx="10"/>
          </p:nvPr>
        </p:nvSpPr>
        <p:spPr/>
        <p:txBody>
          <a:bodyPr/>
          <a:lstStyle/>
          <a:p>
            <a:fld id="{516D3C90-3900-4DE7-93AB-815F07640E82}" type="datetimeFigureOut">
              <a:rPr lang="en-AU" smtClean="0"/>
              <a:t>21/10/2021</a:t>
            </a:fld>
            <a:endParaRPr lang="en-AU"/>
          </a:p>
        </p:txBody>
      </p:sp>
      <p:sp>
        <p:nvSpPr>
          <p:cNvPr id="1049024" name="Footer Placeholder 4"/>
          <p:cNvSpPr>
            <a:spLocks noGrp="1"/>
          </p:cNvSpPr>
          <p:nvPr>
            <p:ph type="ftr" sz="quarter" idx="11"/>
          </p:nvPr>
        </p:nvSpPr>
        <p:spPr/>
        <p:txBody>
          <a:bodyPr/>
          <a:lstStyle/>
          <a:p>
            <a:endParaRPr lang="en-AU"/>
          </a:p>
        </p:txBody>
      </p:sp>
      <p:sp>
        <p:nvSpPr>
          <p:cNvPr id="1049025" name="Slide Number Placeholder 5"/>
          <p:cNvSpPr>
            <a:spLocks noGrp="1"/>
          </p:cNvSpPr>
          <p:nvPr>
            <p:ph type="sldNum" sz="quarter" idx="12"/>
          </p:nvPr>
        </p:nvSpPr>
        <p:spPr/>
        <p:txBody>
          <a:bodyPr/>
          <a:lstStyle/>
          <a:p>
            <a:fld id="{0BD8D0CB-DC45-4265-9095-1150CE942390}"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smtClean="0"/>
              <a:t>Click to edit Master title style</a:t>
            </a:r>
            <a:endParaRPr lang="en-AU"/>
          </a:p>
        </p:txBody>
      </p:sp>
      <p:sp>
        <p:nvSpPr>
          <p:cNvPr id="1048582"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48583" name="Date Placeholder 3"/>
          <p:cNvSpPr>
            <a:spLocks noGrp="1"/>
          </p:cNvSpPr>
          <p:nvPr>
            <p:ph type="dt" sz="half" idx="10"/>
          </p:nvPr>
        </p:nvSpPr>
        <p:spPr/>
        <p:txBody>
          <a:bodyPr/>
          <a:lstStyle/>
          <a:p>
            <a:fld id="{516D3C90-3900-4DE7-93AB-815F07640E82}" type="datetimeFigureOut">
              <a:rPr lang="en-AU" smtClean="0"/>
              <a:t>21/10/2021</a:t>
            </a:fld>
            <a:endParaRPr lang="en-AU"/>
          </a:p>
        </p:txBody>
      </p:sp>
      <p:sp>
        <p:nvSpPr>
          <p:cNvPr id="1048584" name="Footer Placeholder 4"/>
          <p:cNvSpPr>
            <a:spLocks noGrp="1"/>
          </p:cNvSpPr>
          <p:nvPr>
            <p:ph type="ftr" sz="quarter" idx="11"/>
          </p:nvPr>
        </p:nvSpPr>
        <p:spPr/>
        <p:txBody>
          <a:bodyPr/>
          <a:lstStyle/>
          <a:p>
            <a:endParaRPr lang="en-AU"/>
          </a:p>
        </p:txBody>
      </p:sp>
      <p:sp>
        <p:nvSpPr>
          <p:cNvPr id="1048585" name="Slide Number Placeholder 5"/>
          <p:cNvSpPr>
            <a:spLocks noGrp="1"/>
          </p:cNvSpPr>
          <p:nvPr>
            <p:ph type="sldNum" sz="quarter" idx="12"/>
          </p:nvPr>
        </p:nvSpPr>
        <p:spPr/>
        <p:txBody>
          <a:bodyPr/>
          <a:lstStyle/>
          <a:p>
            <a:fld id="{0BD8D0CB-DC45-4265-9095-1150CE942390}"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037"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1049038"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9039" name="Date Placeholder 3"/>
          <p:cNvSpPr>
            <a:spLocks noGrp="1"/>
          </p:cNvSpPr>
          <p:nvPr>
            <p:ph type="dt" sz="half" idx="10"/>
          </p:nvPr>
        </p:nvSpPr>
        <p:spPr/>
        <p:txBody>
          <a:bodyPr/>
          <a:lstStyle/>
          <a:p>
            <a:fld id="{516D3C90-3900-4DE7-93AB-815F07640E82}" type="datetimeFigureOut">
              <a:rPr lang="en-AU" smtClean="0"/>
              <a:t>21/10/2021</a:t>
            </a:fld>
            <a:endParaRPr lang="en-AU"/>
          </a:p>
        </p:txBody>
      </p:sp>
      <p:sp>
        <p:nvSpPr>
          <p:cNvPr id="1049040" name="Footer Placeholder 4"/>
          <p:cNvSpPr>
            <a:spLocks noGrp="1"/>
          </p:cNvSpPr>
          <p:nvPr>
            <p:ph type="ftr" sz="quarter" idx="11"/>
          </p:nvPr>
        </p:nvSpPr>
        <p:spPr/>
        <p:txBody>
          <a:bodyPr/>
          <a:lstStyle/>
          <a:p>
            <a:endParaRPr lang="en-AU"/>
          </a:p>
        </p:txBody>
      </p:sp>
      <p:sp>
        <p:nvSpPr>
          <p:cNvPr id="1049041" name="Slide Number Placeholder 5"/>
          <p:cNvSpPr>
            <a:spLocks noGrp="1"/>
          </p:cNvSpPr>
          <p:nvPr>
            <p:ph type="sldNum" sz="quarter" idx="12"/>
          </p:nvPr>
        </p:nvSpPr>
        <p:spPr/>
        <p:txBody>
          <a:bodyPr/>
          <a:lstStyle/>
          <a:p>
            <a:fld id="{0BD8D0CB-DC45-4265-9095-1150CE942390}"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882" name="Title 1"/>
          <p:cNvSpPr>
            <a:spLocks noGrp="1"/>
          </p:cNvSpPr>
          <p:nvPr>
            <p:ph type="title"/>
          </p:nvPr>
        </p:nvSpPr>
        <p:spPr/>
        <p:txBody>
          <a:bodyPr/>
          <a:lstStyle/>
          <a:p>
            <a:r>
              <a:rPr lang="en-US" smtClean="0"/>
              <a:t>Click to edit Master title style</a:t>
            </a:r>
            <a:endParaRPr lang="en-AU"/>
          </a:p>
        </p:txBody>
      </p:sp>
      <p:sp>
        <p:nvSpPr>
          <p:cNvPr id="104888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4888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48885" name="Date Placeholder 4"/>
          <p:cNvSpPr>
            <a:spLocks noGrp="1"/>
          </p:cNvSpPr>
          <p:nvPr>
            <p:ph type="dt" sz="half" idx="10"/>
          </p:nvPr>
        </p:nvSpPr>
        <p:spPr/>
        <p:txBody>
          <a:bodyPr/>
          <a:lstStyle/>
          <a:p>
            <a:fld id="{516D3C90-3900-4DE7-93AB-815F07640E82}" type="datetimeFigureOut">
              <a:rPr lang="en-AU" smtClean="0"/>
              <a:t>21/10/2021</a:t>
            </a:fld>
            <a:endParaRPr lang="en-AU"/>
          </a:p>
        </p:txBody>
      </p:sp>
      <p:sp>
        <p:nvSpPr>
          <p:cNvPr id="1048886" name="Footer Placeholder 5"/>
          <p:cNvSpPr>
            <a:spLocks noGrp="1"/>
          </p:cNvSpPr>
          <p:nvPr>
            <p:ph type="ftr" sz="quarter" idx="11"/>
          </p:nvPr>
        </p:nvSpPr>
        <p:spPr/>
        <p:txBody>
          <a:bodyPr/>
          <a:lstStyle/>
          <a:p>
            <a:endParaRPr lang="en-AU"/>
          </a:p>
        </p:txBody>
      </p:sp>
      <p:sp>
        <p:nvSpPr>
          <p:cNvPr id="1048887" name="Slide Number Placeholder 6"/>
          <p:cNvSpPr>
            <a:spLocks noGrp="1"/>
          </p:cNvSpPr>
          <p:nvPr>
            <p:ph type="sldNum" sz="quarter" idx="12"/>
          </p:nvPr>
        </p:nvSpPr>
        <p:spPr/>
        <p:txBody>
          <a:bodyPr/>
          <a:lstStyle/>
          <a:p>
            <a:fld id="{0BD8D0CB-DC45-4265-9095-1150CE942390}"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042" name="Title 1"/>
          <p:cNvSpPr>
            <a:spLocks noGrp="1"/>
          </p:cNvSpPr>
          <p:nvPr>
            <p:ph type="title"/>
          </p:nvPr>
        </p:nvSpPr>
        <p:spPr/>
        <p:txBody>
          <a:bodyPr/>
          <a:lstStyle/>
          <a:p>
            <a:r>
              <a:rPr lang="en-US" smtClean="0"/>
              <a:t>Click to edit Master title style</a:t>
            </a:r>
            <a:endParaRPr lang="en-AU"/>
          </a:p>
        </p:txBody>
      </p:sp>
      <p:sp>
        <p:nvSpPr>
          <p:cNvPr id="1049043" name="Text Placeholder 2"/>
          <p:cNvSpPr>
            <a:spLocks noGrp="1"/>
          </p:cNvSpPr>
          <p:nvPr>
            <p:ph type="body" idx="1"/>
          </p:nvPr>
        </p:nvSpPr>
        <p:spPr>
          <a:xfrm>
            <a:off x="457200" y="1535113"/>
            <a:ext cx="4040188"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04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49045" name="Text Placeholder 4"/>
          <p:cNvSpPr>
            <a:spLocks noGrp="1"/>
          </p:cNvSpPr>
          <p:nvPr>
            <p:ph type="body" sz="quarter" idx="3"/>
          </p:nvPr>
        </p:nvSpPr>
        <p:spPr>
          <a:xfrm>
            <a:off x="4645025" y="1535113"/>
            <a:ext cx="4041775"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04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49047" name="Date Placeholder 6"/>
          <p:cNvSpPr>
            <a:spLocks noGrp="1"/>
          </p:cNvSpPr>
          <p:nvPr>
            <p:ph type="dt" sz="half" idx="10"/>
          </p:nvPr>
        </p:nvSpPr>
        <p:spPr/>
        <p:txBody>
          <a:bodyPr/>
          <a:lstStyle/>
          <a:p>
            <a:fld id="{516D3C90-3900-4DE7-93AB-815F07640E82}" type="datetimeFigureOut">
              <a:rPr lang="en-AU" smtClean="0"/>
              <a:t>21/10/2021</a:t>
            </a:fld>
            <a:endParaRPr lang="en-AU"/>
          </a:p>
        </p:txBody>
      </p:sp>
      <p:sp>
        <p:nvSpPr>
          <p:cNvPr id="1049048" name="Footer Placeholder 7"/>
          <p:cNvSpPr>
            <a:spLocks noGrp="1"/>
          </p:cNvSpPr>
          <p:nvPr>
            <p:ph type="ftr" sz="quarter" idx="11"/>
          </p:nvPr>
        </p:nvSpPr>
        <p:spPr/>
        <p:txBody>
          <a:bodyPr/>
          <a:lstStyle/>
          <a:p>
            <a:endParaRPr lang="en-AU"/>
          </a:p>
        </p:txBody>
      </p:sp>
      <p:sp>
        <p:nvSpPr>
          <p:cNvPr id="1049049" name="Slide Number Placeholder 8"/>
          <p:cNvSpPr>
            <a:spLocks noGrp="1"/>
          </p:cNvSpPr>
          <p:nvPr>
            <p:ph type="sldNum" sz="quarter" idx="12"/>
          </p:nvPr>
        </p:nvSpPr>
        <p:spPr/>
        <p:txBody>
          <a:bodyPr/>
          <a:lstStyle/>
          <a:p>
            <a:fld id="{0BD8D0CB-DC45-4265-9095-1150CE942390}"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smtClean="0"/>
              <a:t>Click to edit Master title style</a:t>
            </a:r>
            <a:endParaRPr lang="en-AU"/>
          </a:p>
        </p:txBody>
      </p:sp>
      <p:sp>
        <p:nvSpPr>
          <p:cNvPr id="1048589" name="Date Placeholder 2"/>
          <p:cNvSpPr>
            <a:spLocks noGrp="1"/>
          </p:cNvSpPr>
          <p:nvPr>
            <p:ph type="dt" sz="half" idx="10"/>
          </p:nvPr>
        </p:nvSpPr>
        <p:spPr/>
        <p:txBody>
          <a:bodyPr/>
          <a:lstStyle/>
          <a:p>
            <a:fld id="{516D3C90-3900-4DE7-93AB-815F07640E82}" type="datetimeFigureOut">
              <a:rPr lang="en-AU" smtClean="0"/>
              <a:t>21/10/2021</a:t>
            </a:fld>
            <a:endParaRPr lang="en-AU"/>
          </a:p>
        </p:txBody>
      </p:sp>
      <p:sp>
        <p:nvSpPr>
          <p:cNvPr id="1048590" name="Footer Placeholder 3"/>
          <p:cNvSpPr>
            <a:spLocks noGrp="1"/>
          </p:cNvSpPr>
          <p:nvPr>
            <p:ph type="ftr" sz="quarter" idx="11"/>
          </p:nvPr>
        </p:nvSpPr>
        <p:spPr/>
        <p:txBody>
          <a:bodyPr/>
          <a:lstStyle/>
          <a:p>
            <a:endParaRPr lang="en-AU"/>
          </a:p>
        </p:txBody>
      </p:sp>
      <p:sp>
        <p:nvSpPr>
          <p:cNvPr id="1048591" name="Slide Number Placeholder 4"/>
          <p:cNvSpPr>
            <a:spLocks noGrp="1"/>
          </p:cNvSpPr>
          <p:nvPr>
            <p:ph type="sldNum" sz="quarter" idx="12"/>
          </p:nvPr>
        </p:nvSpPr>
        <p:spPr/>
        <p:txBody>
          <a:bodyPr/>
          <a:lstStyle/>
          <a:p>
            <a:fld id="{0BD8D0CB-DC45-4265-9095-1150CE942390}"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81" name="Date Placeholder 1"/>
          <p:cNvSpPr>
            <a:spLocks noGrp="1"/>
          </p:cNvSpPr>
          <p:nvPr>
            <p:ph type="dt" sz="half" idx="10"/>
          </p:nvPr>
        </p:nvSpPr>
        <p:spPr/>
        <p:txBody>
          <a:bodyPr/>
          <a:lstStyle/>
          <a:p>
            <a:fld id="{516D3C90-3900-4DE7-93AB-815F07640E82}" type="datetimeFigureOut">
              <a:rPr lang="en-AU" smtClean="0"/>
              <a:t>21/10/2021</a:t>
            </a:fld>
            <a:endParaRPr lang="en-AU"/>
          </a:p>
        </p:txBody>
      </p:sp>
      <p:sp>
        <p:nvSpPr>
          <p:cNvPr id="1048682" name="Footer Placeholder 2"/>
          <p:cNvSpPr>
            <a:spLocks noGrp="1"/>
          </p:cNvSpPr>
          <p:nvPr>
            <p:ph type="ftr" sz="quarter" idx="11"/>
          </p:nvPr>
        </p:nvSpPr>
        <p:spPr/>
        <p:txBody>
          <a:bodyPr/>
          <a:lstStyle/>
          <a:p>
            <a:endParaRPr lang="en-AU"/>
          </a:p>
        </p:txBody>
      </p:sp>
      <p:sp>
        <p:nvSpPr>
          <p:cNvPr id="1048683" name="Slide Number Placeholder 3"/>
          <p:cNvSpPr>
            <a:spLocks noGrp="1"/>
          </p:cNvSpPr>
          <p:nvPr>
            <p:ph type="sldNum" sz="quarter" idx="12"/>
          </p:nvPr>
        </p:nvSpPr>
        <p:spPr/>
        <p:txBody>
          <a:bodyPr/>
          <a:lstStyle/>
          <a:p>
            <a:fld id="{0BD8D0CB-DC45-4265-9095-1150CE942390}"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050"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1049051"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49052"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053" name="Date Placeholder 4"/>
          <p:cNvSpPr>
            <a:spLocks noGrp="1"/>
          </p:cNvSpPr>
          <p:nvPr>
            <p:ph type="dt" sz="half" idx="10"/>
          </p:nvPr>
        </p:nvSpPr>
        <p:spPr/>
        <p:txBody>
          <a:bodyPr/>
          <a:lstStyle/>
          <a:p>
            <a:fld id="{516D3C90-3900-4DE7-93AB-815F07640E82}" type="datetimeFigureOut">
              <a:rPr lang="en-AU" smtClean="0"/>
              <a:t>21/10/2021</a:t>
            </a:fld>
            <a:endParaRPr lang="en-AU"/>
          </a:p>
        </p:txBody>
      </p:sp>
      <p:sp>
        <p:nvSpPr>
          <p:cNvPr id="1049054" name="Footer Placeholder 5"/>
          <p:cNvSpPr>
            <a:spLocks noGrp="1"/>
          </p:cNvSpPr>
          <p:nvPr>
            <p:ph type="ftr" sz="quarter" idx="11"/>
          </p:nvPr>
        </p:nvSpPr>
        <p:spPr/>
        <p:txBody>
          <a:bodyPr/>
          <a:lstStyle/>
          <a:p>
            <a:endParaRPr lang="en-AU"/>
          </a:p>
        </p:txBody>
      </p:sp>
      <p:sp>
        <p:nvSpPr>
          <p:cNvPr id="1049055" name="Slide Number Placeholder 6"/>
          <p:cNvSpPr>
            <a:spLocks noGrp="1"/>
          </p:cNvSpPr>
          <p:nvPr>
            <p:ph type="sldNum" sz="quarter" idx="12"/>
          </p:nvPr>
        </p:nvSpPr>
        <p:spPr/>
        <p:txBody>
          <a:bodyPr/>
          <a:lstStyle/>
          <a:p>
            <a:fld id="{0BD8D0CB-DC45-4265-9095-1150CE942390}"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026"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1049027"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1049028"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029" name="Date Placeholder 4"/>
          <p:cNvSpPr>
            <a:spLocks noGrp="1"/>
          </p:cNvSpPr>
          <p:nvPr>
            <p:ph type="dt" sz="half" idx="10"/>
          </p:nvPr>
        </p:nvSpPr>
        <p:spPr/>
        <p:txBody>
          <a:bodyPr/>
          <a:lstStyle/>
          <a:p>
            <a:fld id="{516D3C90-3900-4DE7-93AB-815F07640E82}" type="datetimeFigureOut">
              <a:rPr lang="en-AU" smtClean="0"/>
              <a:t>21/10/2021</a:t>
            </a:fld>
            <a:endParaRPr lang="en-AU"/>
          </a:p>
        </p:txBody>
      </p:sp>
      <p:sp>
        <p:nvSpPr>
          <p:cNvPr id="1049030" name="Footer Placeholder 5"/>
          <p:cNvSpPr>
            <a:spLocks noGrp="1"/>
          </p:cNvSpPr>
          <p:nvPr>
            <p:ph type="ftr" sz="quarter" idx="11"/>
          </p:nvPr>
        </p:nvSpPr>
        <p:spPr/>
        <p:txBody>
          <a:bodyPr/>
          <a:lstStyle/>
          <a:p>
            <a:endParaRPr lang="en-AU"/>
          </a:p>
        </p:txBody>
      </p:sp>
      <p:sp>
        <p:nvSpPr>
          <p:cNvPr id="1049031" name="Slide Number Placeholder 6"/>
          <p:cNvSpPr>
            <a:spLocks noGrp="1"/>
          </p:cNvSpPr>
          <p:nvPr>
            <p:ph type="sldNum" sz="quarter" idx="12"/>
          </p:nvPr>
        </p:nvSpPr>
        <p:spPr/>
        <p:txBody>
          <a:bodyPr/>
          <a:lstStyle/>
          <a:p>
            <a:fld id="{0BD8D0CB-DC45-4265-9095-1150CE942390}"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3C90-3900-4DE7-93AB-815F07640E82}" type="datetimeFigureOut">
              <a:rPr lang="en-AU" smtClean="0"/>
              <a:t>21/10/2021</a:t>
            </a:fld>
            <a:endParaRPr lang="en-AU"/>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8D0CB-DC45-4265-9095-1150CE942390}"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7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7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7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7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7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7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7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7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7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itle 1"/>
          <p:cNvSpPr>
            <a:spLocks noGrp="1"/>
          </p:cNvSpPr>
          <p:nvPr>
            <p:ph type="ctrTitle"/>
          </p:nvPr>
        </p:nvSpPr>
        <p:spPr/>
        <p:txBody>
          <a:bodyPr/>
          <a:lstStyle/>
          <a:p>
            <a:r>
              <a:rPr lang="en-AU" dirty="0" smtClean="0"/>
              <a:t>Renal system</a:t>
            </a:r>
            <a:br>
              <a:rPr lang="en-AU" dirty="0" smtClean="0"/>
            </a:br>
            <a:r>
              <a:rPr lang="en-AU" dirty="0" smtClean="0"/>
              <a:t>Anatomy</a:t>
            </a:r>
            <a:endParaRPr lang="en-AU" dirty="0"/>
          </a:p>
        </p:txBody>
      </p:sp>
      <p:sp>
        <p:nvSpPr>
          <p:cNvPr id="1048660" name="Subtitle 2"/>
          <p:cNvSpPr>
            <a:spLocks noGrp="1"/>
          </p:cNvSpPr>
          <p:nvPr>
            <p:ph type="subTitle" idx="1"/>
          </p:nvPr>
        </p:nvSpPr>
        <p:spPr/>
        <p:txBody>
          <a:bodyPr/>
          <a:lstStyle/>
          <a:p>
            <a:r>
              <a:rPr lang="en-AU" dirty="0" err="1" smtClean="0"/>
              <a:t>Wayeta</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9" name="Title 1"/>
          <p:cNvSpPr>
            <a:spLocks noGrp="1"/>
          </p:cNvSpPr>
          <p:nvPr>
            <p:ph type="title"/>
          </p:nvPr>
        </p:nvSpPr>
        <p:spPr/>
        <p:txBody>
          <a:bodyPr/>
          <a:lstStyle/>
          <a:p>
            <a:r>
              <a:rPr lang="en-AU" dirty="0" smtClean="0"/>
              <a:t>kidneys</a:t>
            </a:r>
            <a:endParaRPr lang="en-AU" dirty="0"/>
          </a:p>
        </p:txBody>
      </p:sp>
      <p:sp>
        <p:nvSpPr>
          <p:cNvPr id="1048780" name="Content Placeholder 2"/>
          <p:cNvSpPr>
            <a:spLocks noGrp="1"/>
          </p:cNvSpPr>
          <p:nvPr>
            <p:ph idx="1"/>
          </p:nvPr>
        </p:nvSpPr>
        <p:spPr/>
        <p:txBody>
          <a:bodyPr/>
          <a:lstStyle/>
          <a:p>
            <a:r>
              <a:rPr lang="en-AU" dirty="0" smtClean="0"/>
              <a:t>Bean shaped</a:t>
            </a:r>
          </a:p>
          <a:p>
            <a:r>
              <a:rPr lang="en-AU" dirty="0" smtClean="0"/>
              <a:t>About 10 cm long, 5 cm wide and 3 cm thick</a:t>
            </a:r>
          </a:p>
          <a:p>
            <a:r>
              <a:rPr lang="en-AU" dirty="0" smtClean="0"/>
              <a:t>Weighs 150g</a:t>
            </a:r>
          </a:p>
          <a:p>
            <a:r>
              <a:rPr lang="en-AU" dirty="0" smtClean="0"/>
              <a:t>Embedded and held in position by a mass of fat and areola tissues</a:t>
            </a:r>
          </a:p>
          <a:p>
            <a:r>
              <a:rPr lang="en-AU" dirty="0" smtClean="0"/>
              <a:t>Lie </a:t>
            </a:r>
            <a:r>
              <a:rPr lang="en-AU" dirty="0" err="1" smtClean="0"/>
              <a:t>retroperitoneally</a:t>
            </a:r>
            <a:r>
              <a:rPr lang="en-AU" dirty="0" smtClean="0"/>
              <a:t> in the posterior abdominal wall at the level of T12-L3</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780">
                                            <p:txEl>
                                              <p:pRg st="0" end="0"/>
                                            </p:txEl>
                                          </p:spTgt>
                                        </p:tgtEl>
                                        <p:attrNameLst>
                                          <p:attrName>style.visibility</p:attrName>
                                        </p:attrNameLst>
                                      </p:cBhvr>
                                      <p:to>
                                        <p:strVal val="visible"/>
                                      </p:to>
                                    </p:set>
                                    <p:anim calcmode="lin" valueType="num">
                                      <p:cBhvr additive="base">
                                        <p:cTn id="7" dur="500" fill="hold"/>
                                        <p:tgtEl>
                                          <p:spTgt spid="10487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7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780">
                                            <p:txEl>
                                              <p:pRg st="1" end="1"/>
                                            </p:txEl>
                                          </p:spTgt>
                                        </p:tgtEl>
                                        <p:attrNameLst>
                                          <p:attrName>style.visibility</p:attrName>
                                        </p:attrNameLst>
                                      </p:cBhvr>
                                      <p:to>
                                        <p:strVal val="visible"/>
                                      </p:to>
                                    </p:set>
                                    <p:anim calcmode="lin" valueType="num">
                                      <p:cBhvr additive="base">
                                        <p:cTn id="13" dur="500" fill="hold"/>
                                        <p:tgtEl>
                                          <p:spTgt spid="10487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7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780">
                                            <p:txEl>
                                              <p:pRg st="2" end="2"/>
                                            </p:txEl>
                                          </p:spTgt>
                                        </p:tgtEl>
                                        <p:attrNameLst>
                                          <p:attrName>style.visibility</p:attrName>
                                        </p:attrNameLst>
                                      </p:cBhvr>
                                      <p:to>
                                        <p:strVal val="visible"/>
                                      </p:to>
                                    </p:set>
                                    <p:anim calcmode="lin" valueType="num">
                                      <p:cBhvr additive="base">
                                        <p:cTn id="19" dur="500" fill="hold"/>
                                        <p:tgtEl>
                                          <p:spTgt spid="104878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7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780">
                                            <p:txEl>
                                              <p:pRg st="3" end="3"/>
                                            </p:txEl>
                                          </p:spTgt>
                                        </p:tgtEl>
                                        <p:attrNameLst>
                                          <p:attrName>style.visibility</p:attrName>
                                        </p:attrNameLst>
                                      </p:cBhvr>
                                      <p:to>
                                        <p:strVal val="visible"/>
                                      </p:to>
                                    </p:set>
                                    <p:anim calcmode="lin" valueType="num">
                                      <p:cBhvr additive="base">
                                        <p:cTn id="25" dur="500" fill="hold"/>
                                        <p:tgtEl>
                                          <p:spTgt spid="104878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78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8780">
                                            <p:txEl>
                                              <p:pRg st="4" end="4"/>
                                            </p:txEl>
                                          </p:spTgt>
                                        </p:tgtEl>
                                        <p:attrNameLst>
                                          <p:attrName>style.visibility</p:attrName>
                                        </p:attrNameLst>
                                      </p:cBhvr>
                                      <p:to>
                                        <p:strVal val="visible"/>
                                      </p:to>
                                    </p:set>
                                    <p:anim calcmode="lin" valueType="num">
                                      <p:cBhvr additive="base">
                                        <p:cTn id="31" dur="500" fill="hold"/>
                                        <p:tgtEl>
                                          <p:spTgt spid="104878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878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1" name="Title 1"/>
          <p:cNvSpPr>
            <a:spLocks noGrp="1"/>
          </p:cNvSpPr>
          <p:nvPr>
            <p:ph type="title"/>
          </p:nvPr>
        </p:nvSpPr>
        <p:spPr/>
        <p:txBody>
          <a:bodyPr/>
          <a:lstStyle/>
          <a:p>
            <a:r>
              <a:rPr lang="en-AU" dirty="0" smtClean="0"/>
              <a:t>CONT...</a:t>
            </a:r>
            <a:endParaRPr lang="en-AU" dirty="0"/>
          </a:p>
        </p:txBody>
      </p:sp>
      <p:sp>
        <p:nvSpPr>
          <p:cNvPr id="1048782" name="Content Placeholder 2"/>
          <p:cNvSpPr>
            <a:spLocks noGrp="1"/>
          </p:cNvSpPr>
          <p:nvPr>
            <p:ph idx="1"/>
          </p:nvPr>
        </p:nvSpPr>
        <p:spPr/>
        <p:txBody>
          <a:bodyPr>
            <a:normAutofit fontScale="96875"/>
          </a:bodyPr>
          <a:lstStyle/>
          <a:p>
            <a:r>
              <a:rPr lang="en-AU" dirty="0" smtClean="0"/>
              <a:t>Right kidney is  2.5 cm lower than the left</a:t>
            </a:r>
          </a:p>
          <a:p>
            <a:r>
              <a:rPr lang="en-AU" dirty="0" smtClean="0"/>
              <a:t>Both have adrenal gland superiorly</a:t>
            </a:r>
          </a:p>
          <a:p>
            <a:r>
              <a:rPr lang="en-AU" dirty="0" smtClean="0"/>
              <a:t>They have </a:t>
            </a:r>
            <a:r>
              <a:rPr lang="en-AU" dirty="0" err="1" smtClean="0"/>
              <a:t>hilum</a:t>
            </a:r>
            <a:r>
              <a:rPr lang="en-AU" dirty="0" smtClean="0"/>
              <a:t> where renal vein is anterior to the renal artery which is anterior the pelvis</a:t>
            </a:r>
          </a:p>
          <a:p>
            <a:r>
              <a:rPr lang="en-AU" dirty="0" smtClean="0"/>
              <a:t>Lateral margin is convex  while medial margin is concave</a:t>
            </a:r>
          </a:p>
          <a:p>
            <a:r>
              <a:rPr lang="en-AU" dirty="0" smtClean="0"/>
              <a:t>Renal pelvis is funnel shaped and for the </a:t>
            </a:r>
            <a:r>
              <a:rPr lang="en-AU" dirty="0" err="1" smtClean="0"/>
              <a:t>ureter</a:t>
            </a:r>
            <a:r>
              <a:rPr lang="en-AU" dirty="0" smtClean="0"/>
              <a:t> distally</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782">
                                            <p:txEl>
                                              <p:pRg st="0" end="0"/>
                                            </p:txEl>
                                          </p:spTgt>
                                        </p:tgtEl>
                                        <p:attrNameLst>
                                          <p:attrName>style.visibility</p:attrName>
                                        </p:attrNameLst>
                                      </p:cBhvr>
                                      <p:to>
                                        <p:strVal val="visible"/>
                                      </p:to>
                                    </p:set>
                                    <p:anim calcmode="lin" valueType="num">
                                      <p:cBhvr additive="base">
                                        <p:cTn id="7" dur="500" fill="hold"/>
                                        <p:tgtEl>
                                          <p:spTgt spid="10487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7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782">
                                            <p:txEl>
                                              <p:pRg st="1" end="1"/>
                                            </p:txEl>
                                          </p:spTgt>
                                        </p:tgtEl>
                                        <p:attrNameLst>
                                          <p:attrName>style.visibility</p:attrName>
                                        </p:attrNameLst>
                                      </p:cBhvr>
                                      <p:to>
                                        <p:strVal val="visible"/>
                                      </p:to>
                                    </p:set>
                                    <p:anim calcmode="lin" valueType="num">
                                      <p:cBhvr additive="base">
                                        <p:cTn id="13" dur="500" fill="hold"/>
                                        <p:tgtEl>
                                          <p:spTgt spid="10487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7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782">
                                            <p:txEl>
                                              <p:pRg st="2" end="2"/>
                                            </p:txEl>
                                          </p:spTgt>
                                        </p:tgtEl>
                                        <p:attrNameLst>
                                          <p:attrName>style.visibility</p:attrName>
                                        </p:attrNameLst>
                                      </p:cBhvr>
                                      <p:to>
                                        <p:strVal val="visible"/>
                                      </p:to>
                                    </p:set>
                                    <p:anim calcmode="lin" valueType="num">
                                      <p:cBhvr additive="base">
                                        <p:cTn id="19" dur="500" fill="hold"/>
                                        <p:tgtEl>
                                          <p:spTgt spid="10487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7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782">
                                            <p:txEl>
                                              <p:pRg st="3" end="3"/>
                                            </p:txEl>
                                          </p:spTgt>
                                        </p:tgtEl>
                                        <p:attrNameLst>
                                          <p:attrName>style.visibility</p:attrName>
                                        </p:attrNameLst>
                                      </p:cBhvr>
                                      <p:to>
                                        <p:strVal val="visible"/>
                                      </p:to>
                                    </p:set>
                                    <p:anim calcmode="lin" valueType="num">
                                      <p:cBhvr additive="base">
                                        <p:cTn id="25" dur="500" fill="hold"/>
                                        <p:tgtEl>
                                          <p:spTgt spid="104878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78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8782">
                                            <p:txEl>
                                              <p:pRg st="4" end="4"/>
                                            </p:txEl>
                                          </p:spTgt>
                                        </p:tgtEl>
                                        <p:attrNameLst>
                                          <p:attrName>style.visibility</p:attrName>
                                        </p:attrNameLst>
                                      </p:cBhvr>
                                      <p:to>
                                        <p:strVal val="visible"/>
                                      </p:to>
                                    </p:set>
                                    <p:anim calcmode="lin" valueType="num">
                                      <p:cBhvr additive="base">
                                        <p:cTn id="31" dur="500" fill="hold"/>
                                        <p:tgtEl>
                                          <p:spTgt spid="104878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878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3" name="Title 1"/>
          <p:cNvSpPr>
            <a:spLocks noGrp="1"/>
          </p:cNvSpPr>
          <p:nvPr>
            <p:ph type="title"/>
          </p:nvPr>
        </p:nvSpPr>
        <p:spPr/>
        <p:txBody>
          <a:bodyPr/>
          <a:lstStyle/>
          <a:p>
            <a:r>
              <a:rPr lang="en-US"/>
              <a:t>Continuation....... </a:t>
            </a:r>
          </a:p>
        </p:txBody>
      </p:sp>
      <p:sp>
        <p:nvSpPr>
          <p:cNvPr id="1048784" name="Content Placeholder 2"/>
          <p:cNvSpPr>
            <a:spLocks noGrp="1"/>
          </p:cNvSpPr>
          <p:nvPr>
            <p:ph idx="1"/>
          </p:nvPr>
        </p:nvSpPr>
        <p:spPr/>
        <p:txBody>
          <a:bodyPr>
            <a:normAutofit/>
          </a:bodyPr>
          <a:lstStyle/>
          <a:p>
            <a:r>
              <a:rPr lang="en-US" dirty="0"/>
              <a:t>Outer </a:t>
            </a:r>
            <a:r>
              <a:rPr lang="en-US" b="1" dirty="0"/>
              <a:t>fibrous capsule,</a:t>
            </a:r>
            <a:r>
              <a:rPr lang="en-US" dirty="0"/>
              <a:t> surrounding the kidney the cortex</a:t>
            </a:r>
          </a:p>
          <a:p>
            <a:r>
              <a:rPr lang="en-US" dirty="0"/>
              <a:t>The </a:t>
            </a:r>
            <a:r>
              <a:rPr lang="en-US" b="1" dirty="0"/>
              <a:t>renal parenchyma</a:t>
            </a:r>
            <a:r>
              <a:rPr lang="en-US" dirty="0"/>
              <a:t> is divided into the cortex and the medulla. </a:t>
            </a:r>
          </a:p>
          <a:p>
            <a:pPr marL="0" indent="0">
              <a:buNone/>
            </a:pPr>
            <a:r>
              <a:rPr lang="en-US" b="1" dirty="0"/>
              <a:t>Cortex</a:t>
            </a:r>
            <a:r>
              <a:rPr lang="en-US" dirty="0"/>
              <a:t> </a:t>
            </a:r>
          </a:p>
          <a:p>
            <a:pPr marL="0" indent="0">
              <a:buNone/>
            </a:pPr>
            <a:r>
              <a:rPr lang="en-US" dirty="0"/>
              <a:t> A reddish-brown layer of tissue immediately below the capsule and outside the </a:t>
            </a:r>
            <a:r>
              <a:rPr lang="en-US" dirty="0" smtClean="0"/>
              <a:t>pyramids and </a:t>
            </a:r>
            <a:r>
              <a:rPr lang="en-US" dirty="0"/>
              <a:t>the medulla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5" name="Title 1048784"/>
          <p:cNvSpPr>
            <a:spLocks noGrp="1"/>
          </p:cNvSpPr>
          <p:nvPr>
            <p:ph type="title"/>
          </p:nvPr>
        </p:nvSpPr>
        <p:spPr/>
        <p:txBody>
          <a:bodyPr/>
          <a:lstStyle/>
          <a:p>
            <a:r>
              <a:rPr lang="en-US" dirty="0" err="1" smtClean="0"/>
              <a:t>Cont</a:t>
            </a:r>
            <a:r>
              <a:rPr lang="en-US" dirty="0" smtClean="0"/>
              <a:t>………………..</a:t>
            </a:r>
            <a:endParaRPr lang="en-US" dirty="0"/>
          </a:p>
        </p:txBody>
      </p:sp>
      <p:sp>
        <p:nvSpPr>
          <p:cNvPr id="1048786" name="Content Placeholder 1048785"/>
          <p:cNvSpPr>
            <a:spLocks noGrp="1"/>
          </p:cNvSpPr>
          <p:nvPr>
            <p:ph idx="1"/>
          </p:nvPr>
        </p:nvSpPr>
        <p:spPr/>
        <p:txBody>
          <a:bodyPr/>
          <a:lstStyle/>
          <a:p>
            <a:r>
              <a:rPr lang="en-US" sz="3200"/>
              <a:t> contains the glomeruli, proximal and distal tubules, and cortical collecting ducts and their adjacent peritubular capillaries.</a:t>
            </a:r>
            <a:endParaRPr lang="en-US" sz="2800"/>
          </a:p>
          <a:p>
            <a:r>
              <a:rPr lang="en-US" b="1"/>
              <a:t>Medulla</a:t>
            </a:r>
            <a:endParaRPr lang="en-US"/>
          </a:p>
          <a:p>
            <a:r>
              <a:rPr lang="en-US" b="1"/>
              <a:t>I</a:t>
            </a:r>
            <a:r>
              <a:rPr lang="en-US"/>
              <a:t>nnermost layer, consisting of pale conical-shaped striations, the renal pyramids.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7" name="Title 1"/>
          <p:cNvSpPr>
            <a:spLocks noGrp="1"/>
          </p:cNvSpPr>
          <p:nvPr>
            <p:ph type="title"/>
          </p:nvPr>
        </p:nvSpPr>
        <p:spPr/>
        <p:txBody>
          <a:bodyPr/>
          <a:lstStyle/>
          <a:p>
            <a:r>
              <a:rPr lang="en-US"/>
              <a:t>Continuation..... </a:t>
            </a:r>
          </a:p>
        </p:txBody>
      </p:sp>
      <p:sp>
        <p:nvSpPr>
          <p:cNvPr id="1048788" name="Content Placeholder 2"/>
          <p:cNvSpPr>
            <a:spLocks noGrp="1"/>
          </p:cNvSpPr>
          <p:nvPr>
            <p:ph idx="1"/>
          </p:nvPr>
        </p:nvSpPr>
        <p:spPr>
          <a:xfrm>
            <a:off x="914399" y="1417637"/>
            <a:ext cx="8229600" cy="4525963"/>
          </a:xfrm>
        </p:spPr>
        <p:txBody>
          <a:bodyPr>
            <a:normAutofit fontScale="93750" lnSpcReduction="10000"/>
          </a:bodyPr>
          <a:lstStyle/>
          <a:p>
            <a:r>
              <a:rPr lang="en-US"/>
              <a:t>The </a:t>
            </a:r>
            <a:r>
              <a:rPr lang="en-US" b="1"/>
              <a:t>hilum </a:t>
            </a:r>
            <a:r>
              <a:rPr lang="en-US"/>
              <a:t>is the concave medial border of the kidney where the renal blood and lymph vessels, the ureter and nerves enter.</a:t>
            </a:r>
          </a:p>
          <a:p>
            <a:r>
              <a:rPr lang="en-US"/>
              <a:t> The renal</a:t>
            </a:r>
            <a:r>
              <a:rPr lang="en-US" b="1"/>
              <a:t> pelvis</a:t>
            </a:r>
            <a:r>
              <a:rPr lang="en-US"/>
              <a:t> is the funnel-shaped structure that collects urine formed by the kidney </a:t>
            </a:r>
          </a:p>
          <a:p>
            <a:r>
              <a:rPr lang="en-US"/>
              <a:t>Urine formed in the kidney passes through a renal papilla at the apex of a pyramid into a minor calyx.</a:t>
            </a:r>
          </a:p>
          <a:p>
            <a:r>
              <a:rPr lang="en-US"/>
              <a:t>Then into a major calyx before passing through the renal pelvis into the ureter. </a:t>
            </a:r>
          </a:p>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9" name="Title 1"/>
          <p:cNvSpPr>
            <a:spLocks noGrp="1"/>
          </p:cNvSpPr>
          <p:nvPr>
            <p:ph type="title"/>
          </p:nvPr>
        </p:nvSpPr>
        <p:spPr/>
        <p:txBody>
          <a:bodyPr/>
          <a:lstStyle/>
          <a:p>
            <a:r>
              <a:rPr lang="en-US" dirty="0" err="1" smtClean="0"/>
              <a:t>Cont</a:t>
            </a:r>
            <a:r>
              <a:rPr lang="en-US" dirty="0" smtClean="0"/>
              <a:t>…………</a:t>
            </a:r>
            <a:endParaRPr lang="en-US" dirty="0"/>
          </a:p>
        </p:txBody>
      </p:sp>
      <p:sp>
        <p:nvSpPr>
          <p:cNvPr id="1048790" name="Content Placeholder 2"/>
          <p:cNvSpPr>
            <a:spLocks noGrp="1"/>
          </p:cNvSpPr>
          <p:nvPr>
            <p:ph idx="1"/>
          </p:nvPr>
        </p:nvSpPr>
        <p:spPr/>
        <p:txBody>
          <a:bodyPr>
            <a:normAutofit fontScale="96875"/>
          </a:bodyPr>
          <a:lstStyle/>
          <a:p>
            <a:r>
              <a:rPr lang="en-US">
                <a:sym typeface="+mn-ea"/>
              </a:rPr>
              <a:t>The walls of the pelvis contain smooth muscle and are lined with transitional epithelium. </a:t>
            </a:r>
            <a:endParaRPr lang="en-US"/>
          </a:p>
          <a:p>
            <a:r>
              <a:rPr lang="en-US">
                <a:sym typeface="+mn-ea"/>
              </a:rPr>
              <a:t>Peristalsis of the smooth muscle originating in pacemaker cells in the walls of the calyces propels urine through the renal pelvis and ureters to the bladder.</a:t>
            </a:r>
            <a:endParaRPr lang="en-US"/>
          </a:p>
          <a:p>
            <a:r>
              <a:rPr lang="en-US">
                <a:sym typeface="+mn-ea"/>
              </a:rPr>
              <a:t> This is an intrinsic property of the smooth muscle, and is not under nerve control.</a:t>
            </a:r>
            <a:endParaRPr lang="en-US"/>
          </a:p>
          <a:p>
            <a:endParaRPr lang="en-US"/>
          </a:p>
        </p:txBody>
      </p:sp>
      <p:sp>
        <p:nvSpPr>
          <p:cNvPr id="1048791" name="TextBox 1048790"/>
          <p:cNvSpPr txBox="1"/>
          <p:nvPr/>
        </p:nvSpPr>
        <p:spPr>
          <a:xfrm>
            <a:off x="2572000" y="3219450"/>
            <a:ext cx="6740281" cy="510540"/>
          </a:xfrm>
          <a:prstGeom prst="rect">
            <a:avLst/>
          </a:prstGeom>
        </p:spPr>
        <p:txBody>
          <a:bodyPr wrap="square" rtlCol="0">
            <a:spAutoFit/>
          </a:bodyPr>
          <a:lstStyle/>
          <a:p>
            <a:endParaRPr lang="en-US" sz="280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1"/>
          <p:cNvSpPr>
            <a:spLocks noGrp="1"/>
          </p:cNvSpPr>
          <p:nvPr>
            <p:ph type="title"/>
          </p:nvPr>
        </p:nvSpPr>
        <p:spPr/>
        <p:txBody>
          <a:bodyPr/>
          <a:lstStyle/>
          <a:p>
            <a:r>
              <a:rPr lang="en-AU" dirty="0" smtClean="0"/>
              <a:t>Other parts of the kidney</a:t>
            </a:r>
            <a:endParaRPr lang="en-AU" dirty="0"/>
          </a:p>
        </p:txBody>
      </p:sp>
      <p:sp>
        <p:nvSpPr>
          <p:cNvPr id="1048653" name="Content Placeholder 2"/>
          <p:cNvSpPr>
            <a:spLocks noGrp="1"/>
          </p:cNvSpPr>
          <p:nvPr>
            <p:ph idx="1"/>
          </p:nvPr>
        </p:nvSpPr>
        <p:spPr/>
        <p:txBody>
          <a:bodyPr/>
          <a:lstStyle/>
          <a:p>
            <a:r>
              <a:rPr lang="en-AU" dirty="0" smtClean="0"/>
              <a:t>Major calices</a:t>
            </a:r>
          </a:p>
          <a:p>
            <a:r>
              <a:rPr lang="en-AU" dirty="0" smtClean="0"/>
              <a:t>Minor calices</a:t>
            </a:r>
          </a:p>
          <a:p>
            <a:r>
              <a:rPr lang="en-AU" dirty="0" smtClean="0"/>
              <a:t>Renal papilla</a:t>
            </a:r>
          </a:p>
          <a:p>
            <a:r>
              <a:rPr lang="en-AU" dirty="0" smtClean="0"/>
              <a:t>Pyramid and associated cortex form the lobes</a:t>
            </a:r>
          </a:p>
          <a:p>
            <a:r>
              <a:rPr lang="en-AU" dirty="0" smtClean="0"/>
              <a:t>The renal cortex is covered by fibrous capsule</a:t>
            </a:r>
          </a:p>
          <a:p>
            <a:endParaRPr lang="en-AU" dirty="0" smtClean="0"/>
          </a:p>
          <a:p>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
          <p:cNvSpPr>
            <a:spLocks noGrp="1"/>
          </p:cNvSpPr>
          <p:nvPr>
            <p:ph type="title"/>
          </p:nvPr>
        </p:nvSpPr>
        <p:spPr/>
        <p:txBody>
          <a:bodyPr/>
          <a:lstStyle/>
          <a:p>
            <a:r>
              <a:rPr lang="en-AU" dirty="0" smtClean="0"/>
              <a:t>Organs associated with kidney</a:t>
            </a:r>
            <a:endParaRPr lang="en-AU" dirty="0"/>
          </a:p>
        </p:txBody>
      </p:sp>
      <p:sp>
        <p:nvSpPr>
          <p:cNvPr id="1048643" name="Content Placeholder 2"/>
          <p:cNvSpPr>
            <a:spLocks noGrp="1"/>
          </p:cNvSpPr>
          <p:nvPr>
            <p:ph idx="1"/>
          </p:nvPr>
        </p:nvSpPr>
        <p:spPr/>
        <p:txBody>
          <a:bodyPr>
            <a:normAutofit fontScale="90625" lnSpcReduction="10000"/>
          </a:bodyPr>
          <a:lstStyle/>
          <a:p>
            <a:r>
              <a:rPr lang="en-AU" dirty="0" smtClean="0"/>
              <a:t>Lt kidney</a:t>
            </a:r>
          </a:p>
          <a:p>
            <a:r>
              <a:rPr lang="en-AU" dirty="0" smtClean="0"/>
              <a:t>Superiorly </a:t>
            </a:r>
            <a:r>
              <a:rPr lang="en-AU" dirty="0" err="1" smtClean="0"/>
              <a:t>rt</a:t>
            </a:r>
            <a:r>
              <a:rPr lang="en-AU" dirty="0" smtClean="0"/>
              <a:t> adrenal gland</a:t>
            </a:r>
          </a:p>
          <a:p>
            <a:r>
              <a:rPr lang="en-AU" dirty="0" smtClean="0"/>
              <a:t>Anteriorly =spleen, stomach, pancreas, jejunum, colon</a:t>
            </a:r>
          </a:p>
          <a:p>
            <a:r>
              <a:rPr lang="en-AU" dirty="0" smtClean="0"/>
              <a:t>Posteriorly – diaphragm &amp; post abdominal wall</a:t>
            </a:r>
          </a:p>
          <a:p>
            <a:r>
              <a:rPr lang="en-AU" dirty="0" smtClean="0"/>
              <a:t>Rt kidney</a:t>
            </a:r>
          </a:p>
          <a:p>
            <a:r>
              <a:rPr lang="en-AU" dirty="0" smtClean="0"/>
              <a:t>Superiorly- adrenal gland</a:t>
            </a:r>
          </a:p>
          <a:p>
            <a:r>
              <a:rPr lang="en-AU" dirty="0" smtClean="0"/>
              <a:t>Anteriorly –</a:t>
            </a:r>
            <a:r>
              <a:rPr lang="en-AU" dirty="0" err="1" smtClean="0"/>
              <a:t>rt</a:t>
            </a:r>
            <a:r>
              <a:rPr lang="en-AU" dirty="0" smtClean="0"/>
              <a:t> lo</a:t>
            </a:r>
            <a:r>
              <a:rPr lang="en-US" altLang="en-AU" dirty="0" smtClean="0"/>
              <a:t>b</a:t>
            </a:r>
            <a:r>
              <a:rPr lang="en-AU" dirty="0" smtClean="0"/>
              <a:t>e of liver duodenum, colon</a:t>
            </a:r>
          </a:p>
          <a:p>
            <a:r>
              <a:rPr lang="en-AU" dirty="0" smtClean="0"/>
              <a:t>Posteriorly- diaphragm, posterior abdominal wall</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48643">
                                            <p:txEl>
                                              <p:pRg st="0" end="0"/>
                                            </p:txEl>
                                          </p:spTgt>
                                        </p:tgtEl>
                                        <p:attrNameLst>
                                          <p:attrName>style.visibility</p:attrName>
                                        </p:attrNameLst>
                                      </p:cBhvr>
                                      <p:to>
                                        <p:strVal val="visible"/>
                                      </p:to>
                                    </p:set>
                                    <p:animEffect transition="in" filter="wipe(down)">
                                      <p:cBhvr>
                                        <p:cTn id="7" dur="500"/>
                                        <p:tgtEl>
                                          <p:spTgt spid="1048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48643">
                                            <p:txEl>
                                              <p:pRg st="1" end="1"/>
                                            </p:txEl>
                                          </p:spTgt>
                                        </p:tgtEl>
                                        <p:attrNameLst>
                                          <p:attrName>style.visibility</p:attrName>
                                        </p:attrNameLst>
                                      </p:cBhvr>
                                      <p:to>
                                        <p:strVal val="visible"/>
                                      </p:to>
                                    </p:set>
                                    <p:animEffect transition="in" filter="wipe(down)">
                                      <p:cBhvr>
                                        <p:cTn id="12" dur="500"/>
                                        <p:tgtEl>
                                          <p:spTgt spid="1048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48643">
                                            <p:txEl>
                                              <p:pRg st="2" end="2"/>
                                            </p:txEl>
                                          </p:spTgt>
                                        </p:tgtEl>
                                        <p:attrNameLst>
                                          <p:attrName>style.visibility</p:attrName>
                                        </p:attrNameLst>
                                      </p:cBhvr>
                                      <p:to>
                                        <p:strVal val="visible"/>
                                      </p:to>
                                    </p:set>
                                    <p:animEffect transition="in" filter="wipe(down)">
                                      <p:cBhvr>
                                        <p:cTn id="17" dur="500"/>
                                        <p:tgtEl>
                                          <p:spTgt spid="1048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48643">
                                            <p:txEl>
                                              <p:pRg st="3" end="3"/>
                                            </p:txEl>
                                          </p:spTgt>
                                        </p:tgtEl>
                                        <p:attrNameLst>
                                          <p:attrName>style.visibility</p:attrName>
                                        </p:attrNameLst>
                                      </p:cBhvr>
                                      <p:to>
                                        <p:strVal val="visible"/>
                                      </p:to>
                                    </p:set>
                                    <p:animEffect transition="in" filter="wipe(down)">
                                      <p:cBhvr>
                                        <p:cTn id="22" dur="500"/>
                                        <p:tgtEl>
                                          <p:spTgt spid="10486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48643">
                                            <p:txEl>
                                              <p:pRg st="4" end="4"/>
                                            </p:txEl>
                                          </p:spTgt>
                                        </p:tgtEl>
                                        <p:attrNameLst>
                                          <p:attrName>style.visibility</p:attrName>
                                        </p:attrNameLst>
                                      </p:cBhvr>
                                      <p:to>
                                        <p:strVal val="visible"/>
                                      </p:to>
                                    </p:set>
                                    <p:animEffect transition="in" filter="wipe(down)">
                                      <p:cBhvr>
                                        <p:cTn id="27" dur="500"/>
                                        <p:tgtEl>
                                          <p:spTgt spid="10486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48643">
                                            <p:txEl>
                                              <p:pRg st="5" end="5"/>
                                            </p:txEl>
                                          </p:spTgt>
                                        </p:tgtEl>
                                        <p:attrNameLst>
                                          <p:attrName>style.visibility</p:attrName>
                                        </p:attrNameLst>
                                      </p:cBhvr>
                                      <p:to>
                                        <p:strVal val="visible"/>
                                      </p:to>
                                    </p:set>
                                    <p:animEffect transition="in" filter="wipe(down)">
                                      <p:cBhvr>
                                        <p:cTn id="32" dur="500"/>
                                        <p:tgtEl>
                                          <p:spTgt spid="10486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48643">
                                            <p:txEl>
                                              <p:pRg st="6" end="6"/>
                                            </p:txEl>
                                          </p:spTgt>
                                        </p:tgtEl>
                                        <p:attrNameLst>
                                          <p:attrName>style.visibility</p:attrName>
                                        </p:attrNameLst>
                                      </p:cBhvr>
                                      <p:to>
                                        <p:strVal val="visible"/>
                                      </p:to>
                                    </p:set>
                                    <p:animEffect transition="in" filter="wipe(down)">
                                      <p:cBhvr>
                                        <p:cTn id="37" dur="500"/>
                                        <p:tgtEl>
                                          <p:spTgt spid="10486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48643">
                                            <p:txEl>
                                              <p:pRg st="7" end="7"/>
                                            </p:txEl>
                                          </p:spTgt>
                                        </p:tgtEl>
                                        <p:attrNameLst>
                                          <p:attrName>style.visibility</p:attrName>
                                        </p:attrNameLst>
                                      </p:cBhvr>
                                      <p:to>
                                        <p:strVal val="visible"/>
                                      </p:to>
                                    </p:set>
                                    <p:animEffect transition="in" filter="wipe(down)">
                                      <p:cBhvr>
                                        <p:cTn id="42" dur="500"/>
                                        <p:tgtEl>
                                          <p:spTgt spid="10486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Rectangle 4"/>
          <p:cNvSpPr>
            <a:spLocks noGrp="1" noChangeArrowheads="1"/>
          </p:cNvSpPr>
          <p:nvPr>
            <p:ph type="dt" sz="quarter" idx="10"/>
          </p:nvPr>
        </p:nvSpPr>
        <p:spPr>
          <a:noFill/>
        </p:spPr>
        <p:txBody>
          <a:bodyPr/>
          <a:lstStyle/>
          <a:p>
            <a:fld id="{2686C263-E779-4D8F-8A60-965A773047F8}" type="datetime8">
              <a:rPr lang="en-US" smtClean="0"/>
              <a:t>10/21/2021 10:12 AM</a:t>
            </a:fld>
            <a:endParaRPr lang="en-GB" smtClean="0"/>
          </a:p>
        </p:txBody>
      </p:sp>
      <p:sp>
        <p:nvSpPr>
          <p:cNvPr id="1048627" name="Rectangle 6"/>
          <p:cNvSpPr>
            <a:spLocks noGrp="1" noChangeArrowheads="1"/>
          </p:cNvSpPr>
          <p:nvPr>
            <p:ph type="sldNum" sz="quarter" idx="12"/>
          </p:nvPr>
        </p:nvSpPr>
        <p:spPr>
          <a:noFill/>
        </p:spPr>
        <p:txBody>
          <a:bodyPr/>
          <a:lstStyle/>
          <a:p>
            <a:fld id="{CED8C46F-0D82-4F13-B39D-3D50D33B7C63}" type="slidenum">
              <a:rPr lang="en-US" smtClean="0"/>
              <a:t>18</a:t>
            </a:fld>
            <a:endParaRPr lang="en-US" smtClean="0"/>
          </a:p>
        </p:txBody>
      </p:sp>
      <p:sp>
        <p:nvSpPr>
          <p:cNvPr id="1048628" name="Rectangle 2"/>
          <p:cNvSpPr>
            <a:spLocks noGrp="1" noChangeArrowheads="1"/>
          </p:cNvSpPr>
          <p:nvPr>
            <p:ph type="title"/>
          </p:nvPr>
        </p:nvSpPr>
        <p:spPr>
          <a:xfrm>
            <a:off x="685800" y="609600"/>
            <a:ext cx="8153400" cy="1143000"/>
          </a:xfrm>
        </p:spPr>
        <p:txBody>
          <a:bodyPr>
            <a:normAutofit/>
          </a:bodyPr>
          <a:lstStyle/>
          <a:p>
            <a:r>
              <a:rPr lang="en-US" sz="4800" b="1" smtClean="0">
                <a:solidFill>
                  <a:srgbClr val="FF0000"/>
                </a:solidFill>
                <a:latin typeface="Footlight MT Light" pitchFamily="18" charset="0"/>
              </a:rPr>
              <a:t>THE NEPHRON</a:t>
            </a:r>
          </a:p>
        </p:txBody>
      </p:sp>
      <p:sp>
        <p:nvSpPr>
          <p:cNvPr id="1048629" name="Rectangle 3"/>
          <p:cNvSpPr>
            <a:spLocks noGrp="1" noChangeArrowheads="1"/>
          </p:cNvSpPr>
          <p:nvPr>
            <p:ph type="body" idx="1"/>
          </p:nvPr>
        </p:nvSpPr>
        <p:spPr>
          <a:xfrm>
            <a:off x="0" y="1981200"/>
            <a:ext cx="9144000" cy="4114800"/>
          </a:xfrm>
        </p:spPr>
        <p:txBody>
          <a:bodyPr/>
          <a:lstStyle/>
          <a:p>
            <a:pPr marL="0" indent="0">
              <a:buNone/>
            </a:pPr>
            <a:endParaRPr lang="en-US" sz="3600" b="1" smtClean="0">
              <a:solidFill>
                <a:srgbClr val="0000FF"/>
              </a:solidFill>
            </a:endParaRPr>
          </a:p>
          <a:p>
            <a:pPr lvl="1"/>
            <a:r>
              <a:rPr lang="en-US" sz="3200" b="1" smtClean="0">
                <a:solidFill>
                  <a:srgbClr val="0000FF"/>
                </a:solidFill>
              </a:rPr>
              <a:t>The physiological unit of  the kidney used for filtration of blood and reabsorption and secretion of materials.</a:t>
            </a:r>
          </a:p>
          <a:p>
            <a:pPr lvl="1"/>
            <a:r>
              <a:rPr lang="en-US" sz="3200" b="1" smtClean="0">
                <a:solidFill>
                  <a:srgbClr val="0000FF"/>
                </a:solidFill>
              </a:rPr>
              <a:t>Each consists of a glomerulus &amp; renal tubule.</a:t>
            </a:r>
          </a:p>
          <a:p>
            <a:pPr lvl="1"/>
            <a:r>
              <a:rPr lang="en-US" sz="3200" b="1" smtClean="0">
                <a:solidFill>
                  <a:srgbClr val="0000FF"/>
                </a:solidFill>
              </a:rPr>
              <a:t>Two types: cortical nephrons and Justamedullary nephrones.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629">
                                            <p:txEl>
                                              <p:pRg st="0" end="0"/>
                                            </p:txEl>
                                          </p:spTgt>
                                        </p:tgtEl>
                                        <p:attrNameLst>
                                          <p:attrName>style.visibility</p:attrName>
                                        </p:attrNameLst>
                                      </p:cBhvr>
                                      <p:to>
                                        <p:strVal val="visible"/>
                                      </p:to>
                                    </p:set>
                                    <p:anim calcmode="lin" valueType="num">
                                      <p:cBhvr additive="base">
                                        <p:cTn id="7" dur="500" fill="hold"/>
                                        <p:tgtEl>
                                          <p:spTgt spid="10486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8629">
                                            <p:txEl>
                                              <p:pRg st="1" end="1"/>
                                            </p:txEl>
                                          </p:spTgt>
                                        </p:tgtEl>
                                        <p:attrNameLst>
                                          <p:attrName>style.visibility</p:attrName>
                                        </p:attrNameLst>
                                      </p:cBhvr>
                                      <p:to>
                                        <p:strVal val="visible"/>
                                      </p:to>
                                    </p:set>
                                    <p:anim calcmode="lin" valueType="num">
                                      <p:cBhvr additive="base">
                                        <p:cTn id="13" dur="500" fill="hold"/>
                                        <p:tgtEl>
                                          <p:spTgt spid="10486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8629">
                                            <p:txEl>
                                              <p:pRg st="2" end="2"/>
                                            </p:txEl>
                                          </p:spTgt>
                                        </p:tgtEl>
                                        <p:attrNameLst>
                                          <p:attrName>style.visibility</p:attrName>
                                        </p:attrNameLst>
                                      </p:cBhvr>
                                      <p:to>
                                        <p:strVal val="visible"/>
                                      </p:to>
                                    </p:set>
                                    <p:anim calcmode="lin" valueType="num">
                                      <p:cBhvr additive="base">
                                        <p:cTn id="19" dur="500" fill="hold"/>
                                        <p:tgtEl>
                                          <p:spTgt spid="104862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8629">
                                            <p:txEl>
                                              <p:pRg st="3" end="3"/>
                                            </p:txEl>
                                          </p:spTgt>
                                        </p:tgtEl>
                                        <p:attrNameLst>
                                          <p:attrName>style.visibility</p:attrName>
                                        </p:attrNameLst>
                                      </p:cBhvr>
                                      <p:to>
                                        <p:strVal val="visible"/>
                                      </p:to>
                                    </p:set>
                                    <p:anim calcmode="lin" valueType="num">
                                      <p:cBhvr additive="base">
                                        <p:cTn id="25" dur="500" fill="hold"/>
                                        <p:tgtEl>
                                          <p:spTgt spid="104862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6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b="1" dirty="0" smtClean="0"/>
              <a:t>The Nephron</a:t>
            </a:r>
            <a:endParaRPr lang="en-US" b="1" dirty="0"/>
          </a:p>
        </p:txBody>
      </p:sp>
      <p:sp>
        <p:nvSpPr>
          <p:cNvPr id="3" name="Content Placeholder 2"/>
          <p:cNvSpPr>
            <a:spLocks noGrp="1"/>
          </p:cNvSpPr>
          <p:nvPr>
            <p:ph idx="1"/>
          </p:nvPr>
        </p:nvSpPr>
        <p:spPr>
          <a:xfrm>
            <a:off x="3880" y="609992"/>
            <a:ext cx="9144000" cy="6172200"/>
          </a:xfrm>
        </p:spPr>
        <p:txBody>
          <a:bodyPr>
            <a:normAutofit/>
          </a:bodyPr>
          <a:lstStyle/>
          <a:p>
            <a:r>
              <a:rPr lang="en-US" dirty="0" smtClean="0"/>
              <a:t>Tubule closed at one end, the other end opening into a collecting tubule. </a:t>
            </a:r>
          </a:p>
          <a:p>
            <a:r>
              <a:rPr lang="en-US" dirty="0" smtClean="0"/>
              <a:t>Closed/blind end is indented to form </a:t>
            </a:r>
            <a:r>
              <a:rPr lang="en-US" b="1" dirty="0" smtClean="0"/>
              <a:t>Bowman's capsule</a:t>
            </a:r>
            <a:r>
              <a:rPr lang="en-US" dirty="0" smtClean="0"/>
              <a:t> </a:t>
            </a:r>
          </a:p>
          <a:p>
            <a:r>
              <a:rPr lang="en-US" dirty="0" smtClean="0"/>
              <a:t>It almost completely encloses a network of arterial capillaries, the</a:t>
            </a:r>
            <a:r>
              <a:rPr lang="en-US" b="1" dirty="0" smtClean="0"/>
              <a:t> glomerulus</a:t>
            </a:r>
            <a:r>
              <a:rPr lang="en-US" dirty="0" smtClean="0"/>
              <a:t>.</a:t>
            </a:r>
          </a:p>
        </p:txBody>
      </p:sp>
      <p:sp>
        <p:nvSpPr>
          <p:cNvPr id="4" name="Date Placeholder 3"/>
          <p:cNvSpPr>
            <a:spLocks noGrp="1"/>
          </p:cNvSpPr>
          <p:nvPr>
            <p:ph type="dt" sz="half" idx="10"/>
          </p:nvPr>
        </p:nvSpPr>
        <p:spPr/>
        <p:txBody>
          <a:bodyPr/>
          <a:lstStyle/>
          <a:p>
            <a:fld id="{6BCEE2EE-7AFB-4BCB-9093-64A9164EA1B6}" type="datetime1">
              <a:rPr lang="en-US" smtClean="0"/>
              <a:pPr/>
              <a:t>10/21/2021</a:t>
            </a:fld>
            <a:endParaRPr lang="en-US"/>
          </a:p>
        </p:txBody>
      </p:sp>
      <p:sp>
        <p:nvSpPr>
          <p:cNvPr id="5" name="Slide Number Placeholder 4"/>
          <p:cNvSpPr>
            <a:spLocks noGrp="1"/>
          </p:cNvSpPr>
          <p:nvPr>
            <p:ph type="sldNum" sz="quarter" idx="12"/>
          </p:nvPr>
        </p:nvSpPr>
        <p:spPr/>
        <p:txBody>
          <a:bodyPr/>
          <a:lstStyle/>
          <a:p>
            <a:fld id="{5A635FD2-D9AA-4F2E-8FE6-17BF2643B117}" type="slidenum">
              <a:rPr lang="en-US" smtClean="0"/>
              <a:pPr/>
              <a:t>19</a:t>
            </a:fld>
            <a:endParaRPr lang="en-US" dirty="0"/>
          </a:p>
        </p:txBody>
      </p:sp>
    </p:spTree>
    <p:extLst>
      <p:ext uri="{BB962C8B-B14F-4D97-AF65-F5344CB8AC3E}">
        <p14:creationId xmlns:p14="http://schemas.microsoft.com/office/powerpoint/2010/main" val="1934545887"/>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
          <p:cNvSpPr>
            <a:spLocks noGrp="1"/>
          </p:cNvSpPr>
          <p:nvPr>
            <p:ph type="title"/>
          </p:nvPr>
        </p:nvSpPr>
        <p:spPr/>
        <p:txBody>
          <a:bodyPr/>
          <a:lstStyle/>
          <a:p>
            <a:r>
              <a:rPr lang="en-AU" dirty="0" smtClean="0"/>
              <a:t>Composed of </a:t>
            </a:r>
            <a:endParaRPr lang="en-AU" dirty="0"/>
          </a:p>
        </p:txBody>
      </p:sp>
      <p:sp>
        <p:nvSpPr>
          <p:cNvPr id="1048662" name="Content Placeholder 2"/>
          <p:cNvSpPr>
            <a:spLocks noGrp="1"/>
          </p:cNvSpPr>
          <p:nvPr>
            <p:ph idx="1"/>
          </p:nvPr>
        </p:nvSpPr>
        <p:spPr/>
        <p:txBody>
          <a:bodyPr/>
          <a:lstStyle/>
          <a:p>
            <a:r>
              <a:rPr lang="en-AU" dirty="0" smtClean="0"/>
              <a:t>2 kidneys</a:t>
            </a:r>
          </a:p>
          <a:p>
            <a:r>
              <a:rPr lang="en-AU" dirty="0" smtClean="0"/>
              <a:t>2 ureters</a:t>
            </a:r>
          </a:p>
          <a:p>
            <a:r>
              <a:rPr lang="en-AU" dirty="0" smtClean="0"/>
              <a:t>1 urinary bladder</a:t>
            </a:r>
          </a:p>
          <a:p>
            <a:r>
              <a:rPr lang="en-AU" dirty="0" smtClean="0"/>
              <a:t>1 urethra</a:t>
            </a:r>
          </a:p>
          <a:p>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Continuing from the glomerular capsule, remainder of the nephron is about 3 cm long &amp; has 3 parts:</a:t>
            </a:r>
          </a:p>
          <a:p>
            <a:pPr lvl="1"/>
            <a:r>
              <a:rPr lang="en-US" dirty="0"/>
              <a:t>proximal convoluted tubule</a:t>
            </a:r>
          </a:p>
          <a:p>
            <a:pPr lvl="1"/>
            <a:r>
              <a:rPr lang="en-US" dirty="0"/>
              <a:t>medullary loop (loop of Henle)</a:t>
            </a:r>
          </a:p>
          <a:p>
            <a:pPr lvl="1"/>
            <a:r>
              <a:rPr lang="en-US" dirty="0"/>
              <a:t>distal convoluted tubule, leading into a collecting duct.</a:t>
            </a:r>
          </a:p>
          <a:p>
            <a:r>
              <a:rPr lang="en-US" dirty="0"/>
              <a:t>Collecting ducts unite, forming larger ducts that empty into the minor calyces.</a:t>
            </a:r>
          </a:p>
        </p:txBody>
      </p:sp>
    </p:spTree>
    <p:extLst>
      <p:ext uri="{BB962C8B-B14F-4D97-AF65-F5344CB8AC3E}">
        <p14:creationId xmlns:p14="http://schemas.microsoft.com/office/powerpoint/2010/main" val="3950775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After entering the kidney at the </a:t>
            </a:r>
            <a:r>
              <a:rPr lang="en-US" dirty="0" err="1" smtClean="0"/>
              <a:t>hilum</a:t>
            </a:r>
            <a:r>
              <a:rPr lang="en-US" dirty="0" smtClean="0"/>
              <a:t>, </a:t>
            </a:r>
            <a:r>
              <a:rPr lang="en-US" b="1" dirty="0" smtClean="0"/>
              <a:t>renal artery</a:t>
            </a:r>
            <a:r>
              <a:rPr lang="en-US" dirty="0" smtClean="0"/>
              <a:t> divides into smaller arteries &amp; arterioles. </a:t>
            </a:r>
          </a:p>
          <a:p>
            <a:r>
              <a:rPr lang="en-US" dirty="0" smtClean="0"/>
              <a:t>In the cortex an </a:t>
            </a:r>
            <a:r>
              <a:rPr lang="en-US" b="1" dirty="0" smtClean="0"/>
              <a:t>afferent arteriole</a:t>
            </a:r>
            <a:r>
              <a:rPr lang="en-US" dirty="0" smtClean="0"/>
              <a:t>, enters each glomerular capsule then subdivides into a cluster of capillaries, forming the glomerulus.</a:t>
            </a:r>
          </a:p>
          <a:p>
            <a:r>
              <a:rPr lang="en-US" dirty="0" smtClean="0"/>
              <a:t>Between the capillary loops there are connective tissue </a:t>
            </a:r>
            <a:r>
              <a:rPr lang="en-US" dirty="0" err="1" smtClean="0"/>
              <a:t>phagocytic</a:t>
            </a:r>
            <a:r>
              <a:rPr lang="en-US" dirty="0" smtClean="0"/>
              <a:t> </a:t>
            </a:r>
            <a:r>
              <a:rPr lang="en-US" dirty="0" err="1" smtClean="0"/>
              <a:t>mesangial</a:t>
            </a:r>
            <a:r>
              <a:rPr lang="en-US" dirty="0" smtClean="0"/>
              <a:t> cells; part of the </a:t>
            </a:r>
            <a:r>
              <a:rPr lang="en-US" b="1" dirty="0" err="1" smtClean="0"/>
              <a:t>reticuloendothelial</a:t>
            </a:r>
            <a:r>
              <a:rPr lang="en-US" b="1" dirty="0" smtClean="0"/>
              <a:t> system.</a:t>
            </a:r>
          </a:p>
          <a:p>
            <a:r>
              <a:rPr lang="en-US" dirty="0" smtClean="0"/>
              <a:t>Blood vessel leading away from the glomerulus; </a:t>
            </a:r>
            <a:r>
              <a:rPr lang="en-US" b="1" dirty="0" smtClean="0"/>
              <a:t>efferent arteriole</a:t>
            </a:r>
            <a:r>
              <a:rPr lang="en-US" dirty="0" smtClean="0"/>
              <a:t>, breaks up into a 2</a:t>
            </a:r>
            <a:r>
              <a:rPr lang="en-US" baseline="30000" dirty="0" smtClean="0"/>
              <a:t>nd</a:t>
            </a:r>
            <a:r>
              <a:rPr lang="en-US" dirty="0" smtClean="0"/>
              <a:t> capillary network to supply oxygen &amp; nutrients to the remainder of the </a:t>
            </a:r>
            <a:r>
              <a:rPr lang="en-US" dirty="0" err="1" smtClean="0"/>
              <a:t>nephron.then</a:t>
            </a:r>
            <a:r>
              <a:rPr lang="en-US" dirty="0" smtClean="0"/>
              <a:t> empties into renal vein and inferior </a:t>
            </a:r>
            <a:r>
              <a:rPr lang="en-US" dirty="0" err="1" smtClean="0"/>
              <a:t>venacava</a:t>
            </a:r>
            <a:endParaRPr lang="en-US" dirty="0" smtClean="0"/>
          </a:p>
          <a:p>
            <a:endParaRPr lang="en-US" dirty="0"/>
          </a:p>
        </p:txBody>
      </p:sp>
      <p:sp>
        <p:nvSpPr>
          <p:cNvPr id="4" name="Date Placeholder 3"/>
          <p:cNvSpPr>
            <a:spLocks noGrp="1"/>
          </p:cNvSpPr>
          <p:nvPr>
            <p:ph type="dt" sz="half" idx="10"/>
          </p:nvPr>
        </p:nvSpPr>
        <p:spPr/>
        <p:txBody>
          <a:bodyPr/>
          <a:lstStyle/>
          <a:p>
            <a:fld id="{D31E5C3F-9BFA-4423-AB1A-C6F44D292AD0}" type="datetime1">
              <a:rPr lang="en-US" smtClean="0"/>
              <a:pPr/>
              <a:t>10/21/2021</a:t>
            </a:fld>
            <a:endParaRPr lang="en-US"/>
          </a:p>
        </p:txBody>
      </p:sp>
      <p:sp>
        <p:nvSpPr>
          <p:cNvPr id="5" name="Slide Number Placeholder 4"/>
          <p:cNvSpPr>
            <a:spLocks noGrp="1"/>
          </p:cNvSpPr>
          <p:nvPr>
            <p:ph type="sldNum" sz="quarter" idx="12"/>
          </p:nvPr>
        </p:nvSpPr>
        <p:spPr/>
        <p:txBody>
          <a:bodyPr/>
          <a:lstStyle/>
          <a:p>
            <a:fld id="{5A635FD2-D9AA-4F2E-8FE6-17BF2643B117}" type="slidenum">
              <a:rPr lang="en-US" smtClean="0"/>
              <a:pPr/>
              <a:t>21</a:t>
            </a:fld>
            <a:endParaRPr lang="en-US"/>
          </a:p>
        </p:txBody>
      </p:sp>
    </p:spTree>
    <p:extLst>
      <p:ext uri="{BB962C8B-B14F-4D97-AF65-F5344CB8AC3E}">
        <p14:creationId xmlns:p14="http://schemas.microsoft.com/office/powerpoint/2010/main" val="99806290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Bp in the glomerulus is higher than in other capillaries because…</a:t>
            </a:r>
          </a:p>
          <a:p>
            <a:pPr marL="571500" indent="-571500">
              <a:buFont typeface="+mj-lt"/>
              <a:buAutoNum type="romanUcPeriod"/>
            </a:pPr>
            <a:r>
              <a:rPr lang="en-US" dirty="0" smtClean="0"/>
              <a:t> The diameter of the afferent arteriole is greater than that of the efferent arteriole.</a:t>
            </a:r>
          </a:p>
          <a:p>
            <a:pPr marL="571500" indent="-571500">
              <a:buFont typeface="+mj-lt"/>
              <a:buAutoNum type="romanUcPeriod"/>
            </a:pPr>
            <a:r>
              <a:rPr lang="en-US" dirty="0" smtClean="0"/>
              <a:t>Blood flow from the aorta flows under high pressure</a:t>
            </a:r>
          </a:p>
          <a:p>
            <a:r>
              <a:rPr lang="en-US" dirty="0" smtClean="0"/>
              <a:t>Walls of the glomerulus &amp; glomerular capsule consist of a single layer of flattened epithelial cells. </a:t>
            </a:r>
          </a:p>
        </p:txBody>
      </p:sp>
      <p:sp>
        <p:nvSpPr>
          <p:cNvPr id="4" name="Date Placeholder 3"/>
          <p:cNvSpPr>
            <a:spLocks noGrp="1"/>
          </p:cNvSpPr>
          <p:nvPr>
            <p:ph type="dt" sz="half" idx="10"/>
          </p:nvPr>
        </p:nvSpPr>
        <p:spPr/>
        <p:txBody>
          <a:bodyPr/>
          <a:lstStyle/>
          <a:p>
            <a:fld id="{3EAE255D-5326-4CFF-99EB-A2275020CD8B}" type="datetime1">
              <a:rPr lang="en-US" smtClean="0"/>
              <a:pPr/>
              <a:t>10/21/2021</a:t>
            </a:fld>
            <a:endParaRPr lang="en-US"/>
          </a:p>
        </p:txBody>
      </p:sp>
      <p:sp>
        <p:nvSpPr>
          <p:cNvPr id="5" name="Slide Number Placeholder 4"/>
          <p:cNvSpPr>
            <a:spLocks noGrp="1"/>
          </p:cNvSpPr>
          <p:nvPr>
            <p:ph type="sldNum" sz="quarter" idx="12"/>
          </p:nvPr>
        </p:nvSpPr>
        <p:spPr/>
        <p:txBody>
          <a:bodyPr/>
          <a:lstStyle/>
          <a:p>
            <a:fld id="{5A635FD2-D9AA-4F2E-8FE6-17BF2643B117}" type="slidenum">
              <a:rPr lang="en-US" smtClean="0"/>
              <a:pPr/>
              <a:t>22</a:t>
            </a:fld>
            <a:endParaRPr lang="en-US"/>
          </a:p>
        </p:txBody>
      </p:sp>
    </p:spTree>
    <p:extLst>
      <p:ext uri="{BB962C8B-B14F-4D97-AF65-F5344CB8AC3E}">
        <p14:creationId xmlns:p14="http://schemas.microsoft.com/office/powerpoint/2010/main" val="1183641539"/>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Nerve supply to the blood vessels of the kidney consists of sympathetic &amp; parasympathetic </a:t>
            </a:r>
            <a:r>
              <a:rPr lang="en-US" dirty="0" smtClean="0"/>
              <a:t>nerves</a:t>
            </a:r>
          </a:p>
          <a:p>
            <a:r>
              <a:rPr lang="en-US" dirty="0" smtClean="0"/>
              <a:t> This </a:t>
            </a:r>
            <a:r>
              <a:rPr lang="en-US" dirty="0"/>
              <a:t>permits control of renal blood vessel diameter &amp; renal blood flow independently of autoregulation.</a:t>
            </a:r>
          </a:p>
        </p:txBody>
      </p:sp>
    </p:spTree>
    <p:extLst>
      <p:ext uri="{BB962C8B-B14F-4D97-AF65-F5344CB8AC3E}">
        <p14:creationId xmlns:p14="http://schemas.microsoft.com/office/powerpoint/2010/main" val="2776949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0962"/>
            <a:ext cx="8229600" cy="427038"/>
          </a:xfrm>
        </p:spPr>
        <p:txBody>
          <a:bodyPr>
            <a:normAutofit fontScale="90000"/>
          </a:bodyPr>
          <a:lstStyle/>
          <a:p>
            <a:r>
              <a:rPr lang="en-US" sz="2800" dirty="0" smtClean="0"/>
              <a:t>Nephron &amp; associated vessels</a:t>
            </a:r>
            <a:endParaRPr lang="en-US" sz="2800"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0" y="0"/>
            <a:ext cx="9144000" cy="64770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99086816-93DB-4E5A-9B2E-5F1090153BFB}" type="datetime1">
              <a:rPr lang="en-US" smtClean="0"/>
              <a:pPr/>
              <a:t>10/21/2021</a:t>
            </a:fld>
            <a:endParaRPr lang="en-US"/>
          </a:p>
        </p:txBody>
      </p:sp>
      <p:sp>
        <p:nvSpPr>
          <p:cNvPr id="5" name="Slide Number Placeholder 4"/>
          <p:cNvSpPr>
            <a:spLocks noGrp="1"/>
          </p:cNvSpPr>
          <p:nvPr>
            <p:ph type="sldNum" sz="quarter" idx="12"/>
          </p:nvPr>
        </p:nvSpPr>
        <p:spPr/>
        <p:txBody>
          <a:bodyPr/>
          <a:lstStyle/>
          <a:p>
            <a:fld id="{5A635FD2-D9AA-4F2E-8FE6-17BF2643B117}" type="slidenum">
              <a:rPr lang="en-US" smtClean="0"/>
              <a:pPr/>
              <a:t>24</a:t>
            </a:fld>
            <a:endParaRPr lang="en-US"/>
          </a:p>
        </p:txBody>
      </p:sp>
    </p:spTree>
    <p:extLst>
      <p:ext uri="{BB962C8B-B14F-4D97-AF65-F5344CB8AC3E}">
        <p14:creationId xmlns:p14="http://schemas.microsoft.com/office/powerpoint/2010/main" val="1052027160"/>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Rectangle 4"/>
          <p:cNvSpPr>
            <a:spLocks noGrp="1" noChangeArrowheads="1"/>
          </p:cNvSpPr>
          <p:nvPr>
            <p:ph type="dt" sz="quarter" idx="10"/>
          </p:nvPr>
        </p:nvSpPr>
        <p:spPr>
          <a:noFill/>
        </p:spPr>
        <p:txBody>
          <a:bodyPr/>
          <a:lstStyle/>
          <a:p>
            <a:fld id="{E6454AB7-CE88-468D-A359-26B6C3DC8BAC}" type="datetime8">
              <a:rPr lang="en-US" smtClean="0"/>
              <a:t>10/21/2021 10:12 AM</a:t>
            </a:fld>
            <a:endParaRPr lang="en-GB" smtClean="0"/>
          </a:p>
        </p:txBody>
      </p:sp>
      <p:sp>
        <p:nvSpPr>
          <p:cNvPr id="1048634" name="Rectangle 6"/>
          <p:cNvSpPr>
            <a:spLocks noGrp="1" noChangeArrowheads="1"/>
          </p:cNvSpPr>
          <p:nvPr>
            <p:ph type="sldNum" sz="quarter" idx="12"/>
          </p:nvPr>
        </p:nvSpPr>
        <p:spPr>
          <a:noFill/>
        </p:spPr>
        <p:txBody>
          <a:bodyPr/>
          <a:lstStyle/>
          <a:p>
            <a:fld id="{78EC66C9-7A28-46C3-92B2-6DB0053544D0}" type="slidenum">
              <a:rPr lang="en-US" smtClean="0"/>
              <a:t>25</a:t>
            </a:fld>
            <a:endParaRPr lang="en-US" smtClean="0"/>
          </a:p>
        </p:txBody>
      </p:sp>
      <p:sp>
        <p:nvSpPr>
          <p:cNvPr id="1048635" name="Title 1"/>
          <p:cNvSpPr>
            <a:spLocks noGrp="1"/>
          </p:cNvSpPr>
          <p:nvPr>
            <p:ph type="title"/>
          </p:nvPr>
        </p:nvSpPr>
        <p:spPr>
          <a:xfrm>
            <a:off x="762000" y="152400"/>
            <a:ext cx="7772400" cy="1143000"/>
          </a:xfrm>
        </p:spPr>
        <p:txBody>
          <a:bodyPr/>
          <a:lstStyle/>
          <a:p>
            <a:r>
              <a:rPr lang="en-US" sz="6000" b="1" smtClean="0">
                <a:solidFill>
                  <a:srgbClr val="FF0000"/>
                </a:solidFill>
                <a:latin typeface="Footlight MT Light" pitchFamily="18" charset="0"/>
              </a:rPr>
              <a:t>Structure of a nephron.</a:t>
            </a:r>
          </a:p>
        </p:txBody>
      </p:sp>
      <p:pic>
        <p:nvPicPr>
          <p:cNvPr id="2097153" name="Picture 4"/>
          <p:cNvPicPr>
            <a:picLocks noGrp="1" noChangeAspect="1" noChangeArrowheads="1"/>
          </p:cNvPicPr>
          <p:nvPr>
            <p:ph idx="1"/>
          </p:nvPr>
        </p:nvPicPr>
        <p:blipFill>
          <a:blip r:embed="rId3" cstate="print"/>
          <a:srcRect/>
          <a:stretch>
            <a:fillRect/>
          </a:stretch>
        </p:blipFill>
        <p:spPr>
          <a:xfrm>
            <a:off x="30163" y="1066800"/>
            <a:ext cx="8732837" cy="5761038"/>
          </a:xfrm>
          <a:noFill/>
        </p:spPr>
      </p:pic>
      <p:sp>
        <p:nvSpPr>
          <p:cNvPr id="1048636" name="Rectangle 15"/>
          <p:cNvSpPr>
            <a:spLocks noChangeArrowheads="1"/>
          </p:cNvSpPr>
          <p:nvPr/>
        </p:nvSpPr>
        <p:spPr bwMode="auto">
          <a:xfrm>
            <a:off x="3505200" y="3276600"/>
            <a:ext cx="1600200" cy="381000"/>
          </a:xfrm>
          <a:prstGeom prst="rect">
            <a:avLst/>
          </a:prstGeom>
          <a:noFill/>
          <a:ln w="76200">
            <a:solidFill>
              <a:srgbClr val="FF0000"/>
            </a:solidFill>
            <a:miter lim="800000"/>
          </a:ln>
        </p:spPr>
        <p:txBody>
          <a:bodyPr wrap="none" anchor="ctr"/>
          <a:lstStyle/>
          <a:p>
            <a:endParaRPr lang="en-GB">
              <a:solidFill>
                <a:srgbClr val="650011"/>
              </a:solidFill>
            </a:endParaRPr>
          </a:p>
        </p:txBody>
      </p:sp>
      <p:sp>
        <p:nvSpPr>
          <p:cNvPr id="1048637" name="Rectangle 15"/>
          <p:cNvSpPr>
            <a:spLocks noChangeArrowheads="1"/>
          </p:cNvSpPr>
          <p:nvPr/>
        </p:nvSpPr>
        <p:spPr bwMode="auto">
          <a:xfrm>
            <a:off x="2362200" y="4572000"/>
            <a:ext cx="1295400" cy="685800"/>
          </a:xfrm>
          <a:prstGeom prst="rect">
            <a:avLst/>
          </a:prstGeom>
          <a:noFill/>
          <a:ln w="76200">
            <a:solidFill>
              <a:srgbClr val="FF0000"/>
            </a:solidFill>
            <a:miter lim="800000"/>
          </a:ln>
        </p:spPr>
        <p:txBody>
          <a:bodyPr wrap="none" anchor="ctr"/>
          <a:lstStyle/>
          <a:p>
            <a:endParaRPr lang="en-GB">
              <a:solidFill>
                <a:srgbClr val="650011"/>
              </a:solidFill>
            </a:endParaRPr>
          </a:p>
        </p:txBody>
      </p:sp>
      <p:sp>
        <p:nvSpPr>
          <p:cNvPr id="1048638" name="Rectangle 15"/>
          <p:cNvSpPr>
            <a:spLocks noChangeArrowheads="1"/>
          </p:cNvSpPr>
          <p:nvPr/>
        </p:nvSpPr>
        <p:spPr bwMode="auto">
          <a:xfrm>
            <a:off x="1066800" y="1752600"/>
            <a:ext cx="1447800" cy="457200"/>
          </a:xfrm>
          <a:prstGeom prst="rect">
            <a:avLst/>
          </a:prstGeom>
          <a:noFill/>
          <a:ln w="76200">
            <a:solidFill>
              <a:srgbClr val="00FF00"/>
            </a:solidFill>
            <a:miter lim="800000"/>
          </a:ln>
        </p:spPr>
        <p:txBody>
          <a:bodyPr wrap="none" anchor="ctr"/>
          <a:lstStyle/>
          <a:p>
            <a:endParaRPr lang="en-GB">
              <a:solidFill>
                <a:srgbClr val="65001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36"/>
                                        </p:tgtEl>
                                        <p:attrNameLst>
                                          <p:attrName>style.visibility</p:attrName>
                                        </p:attrNameLst>
                                      </p:cBhvr>
                                      <p:to>
                                        <p:strVal val="visible"/>
                                      </p:to>
                                    </p:set>
                                    <p:anim calcmode="lin" valueType="num">
                                      <p:cBhvr additive="base">
                                        <p:cTn id="7" dur="500" fill="hold"/>
                                        <p:tgtEl>
                                          <p:spTgt spid="1048636"/>
                                        </p:tgtEl>
                                        <p:attrNameLst>
                                          <p:attrName>ppt_x</p:attrName>
                                        </p:attrNameLst>
                                      </p:cBhvr>
                                      <p:tavLst>
                                        <p:tav tm="0">
                                          <p:val>
                                            <p:strVal val="#ppt_x"/>
                                          </p:val>
                                        </p:tav>
                                        <p:tav tm="100000">
                                          <p:val>
                                            <p:strVal val="#ppt_x"/>
                                          </p:val>
                                        </p:tav>
                                      </p:tavLst>
                                    </p:anim>
                                    <p:anim calcmode="lin" valueType="num">
                                      <p:cBhvr additive="base">
                                        <p:cTn id="8" dur="500" fill="hold"/>
                                        <p:tgtEl>
                                          <p:spTgt spid="10486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37"/>
                                        </p:tgtEl>
                                        <p:attrNameLst>
                                          <p:attrName>style.visibility</p:attrName>
                                        </p:attrNameLst>
                                      </p:cBhvr>
                                      <p:to>
                                        <p:strVal val="visible"/>
                                      </p:to>
                                    </p:set>
                                    <p:anim calcmode="lin" valueType="num">
                                      <p:cBhvr additive="base">
                                        <p:cTn id="13" dur="500" fill="hold"/>
                                        <p:tgtEl>
                                          <p:spTgt spid="1048637"/>
                                        </p:tgtEl>
                                        <p:attrNameLst>
                                          <p:attrName>ppt_x</p:attrName>
                                        </p:attrNameLst>
                                      </p:cBhvr>
                                      <p:tavLst>
                                        <p:tav tm="0">
                                          <p:val>
                                            <p:strVal val="#ppt_x"/>
                                          </p:val>
                                        </p:tav>
                                        <p:tav tm="100000">
                                          <p:val>
                                            <p:strVal val="#ppt_x"/>
                                          </p:val>
                                        </p:tav>
                                      </p:tavLst>
                                    </p:anim>
                                    <p:anim calcmode="lin" valueType="num">
                                      <p:cBhvr additive="base">
                                        <p:cTn id="14" dur="500" fill="hold"/>
                                        <p:tgtEl>
                                          <p:spTgt spid="10486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38"/>
                                        </p:tgtEl>
                                        <p:attrNameLst>
                                          <p:attrName>style.visibility</p:attrName>
                                        </p:attrNameLst>
                                      </p:cBhvr>
                                      <p:to>
                                        <p:strVal val="visible"/>
                                      </p:to>
                                    </p:set>
                                    <p:anim calcmode="lin" valueType="num">
                                      <p:cBhvr additive="base">
                                        <p:cTn id="19" dur="500" fill="hold"/>
                                        <p:tgtEl>
                                          <p:spTgt spid="1048638"/>
                                        </p:tgtEl>
                                        <p:attrNameLst>
                                          <p:attrName>ppt_x</p:attrName>
                                        </p:attrNameLst>
                                      </p:cBhvr>
                                      <p:tavLst>
                                        <p:tav tm="0">
                                          <p:val>
                                            <p:strVal val="#ppt_x"/>
                                          </p:val>
                                        </p:tav>
                                        <p:tav tm="100000">
                                          <p:val>
                                            <p:strVal val="#ppt_x"/>
                                          </p:val>
                                        </p:tav>
                                      </p:tavLst>
                                    </p:anim>
                                    <p:anim calcmode="lin" valueType="num">
                                      <p:cBhvr additive="base">
                                        <p:cTn id="20" dur="500" fill="hold"/>
                                        <p:tgtEl>
                                          <p:spTgt spid="10486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6" grpId="0" animBg="1"/>
      <p:bldP spid="1048637" grpId="0" animBg="1"/>
      <p:bldP spid="10486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430962"/>
            <a:ext cx="8229600" cy="427038"/>
          </a:xfrm>
        </p:spPr>
        <p:txBody>
          <a:bodyPr>
            <a:normAutofit fontScale="90000"/>
          </a:bodyPr>
          <a:lstStyle/>
          <a:p>
            <a:r>
              <a:rPr lang="en-US" sz="2800" dirty="0" smtClean="0"/>
              <a:t>Blood vessels series</a:t>
            </a:r>
            <a:endParaRPr lang="en-US" sz="2800"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0" y="0"/>
            <a:ext cx="9144000" cy="64770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54C69847-69BF-4558-B4FF-274B7463214A}" type="datetime1">
              <a:rPr lang="en-US" smtClean="0"/>
              <a:pPr/>
              <a:t>10/21/2021</a:t>
            </a:fld>
            <a:endParaRPr lang="en-US"/>
          </a:p>
        </p:txBody>
      </p:sp>
      <p:sp>
        <p:nvSpPr>
          <p:cNvPr id="5" name="Slide Number Placeholder 4"/>
          <p:cNvSpPr>
            <a:spLocks noGrp="1"/>
          </p:cNvSpPr>
          <p:nvPr>
            <p:ph type="sldNum" sz="quarter" idx="12"/>
          </p:nvPr>
        </p:nvSpPr>
        <p:spPr/>
        <p:txBody>
          <a:bodyPr/>
          <a:lstStyle/>
          <a:p>
            <a:fld id="{5A635FD2-D9AA-4F2E-8FE6-17BF2643B117}" type="slidenum">
              <a:rPr lang="en-US" smtClean="0"/>
              <a:pPr/>
              <a:t>26</a:t>
            </a:fld>
            <a:endParaRPr lang="en-US"/>
          </a:p>
        </p:txBody>
      </p:sp>
    </p:spTree>
    <p:extLst>
      <p:ext uri="{BB962C8B-B14F-4D97-AF65-F5344CB8AC3E}">
        <p14:creationId xmlns:p14="http://schemas.microsoft.com/office/powerpoint/2010/main" val="2463641132"/>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C96C6E8D-B4B1-4FE4-A54E-69B6F1F2130F}" type="datetime1">
              <a:rPr lang="en-US" smtClean="0"/>
              <a:pPr/>
              <a:t>10/21/2021</a:t>
            </a:fld>
            <a:endParaRPr lang="en-US"/>
          </a:p>
        </p:txBody>
      </p:sp>
      <p:sp>
        <p:nvSpPr>
          <p:cNvPr id="5" name="Slide Number Placeholder 4"/>
          <p:cNvSpPr>
            <a:spLocks noGrp="1"/>
          </p:cNvSpPr>
          <p:nvPr>
            <p:ph type="sldNum" sz="quarter" idx="12"/>
          </p:nvPr>
        </p:nvSpPr>
        <p:spPr/>
        <p:txBody>
          <a:bodyPr/>
          <a:lstStyle/>
          <a:p>
            <a:fld id="{5A635FD2-D9AA-4F2E-8FE6-17BF2643B117}" type="slidenum">
              <a:rPr lang="en-US" smtClean="0"/>
              <a:pPr/>
              <a:t>27</a:t>
            </a:fld>
            <a:endParaRPr lang="en-US"/>
          </a:p>
        </p:txBody>
      </p:sp>
    </p:spTree>
    <p:extLst>
      <p:ext uri="{BB962C8B-B14F-4D97-AF65-F5344CB8AC3E}">
        <p14:creationId xmlns:p14="http://schemas.microsoft.com/office/powerpoint/2010/main" val="3992118974"/>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5" name="Rectangle 4"/>
          <p:cNvSpPr>
            <a:spLocks noGrp="1" noChangeArrowheads="1"/>
          </p:cNvSpPr>
          <p:nvPr>
            <p:ph type="dt" sz="quarter" idx="10"/>
          </p:nvPr>
        </p:nvSpPr>
        <p:spPr>
          <a:noFill/>
        </p:spPr>
        <p:txBody>
          <a:bodyPr/>
          <a:lstStyle/>
          <a:p>
            <a:fld id="{2BA98E5C-4118-4FF3-8F12-619C4A4BD238}" type="datetime8">
              <a:rPr lang="en-US" smtClean="0"/>
              <a:t>10/21/2021 10:12 AM</a:t>
            </a:fld>
            <a:endParaRPr lang="en-GB" smtClean="0"/>
          </a:p>
        </p:txBody>
      </p:sp>
      <p:sp>
        <p:nvSpPr>
          <p:cNvPr id="1048806" name="Rectangle 6"/>
          <p:cNvSpPr>
            <a:spLocks noGrp="1" noChangeArrowheads="1"/>
          </p:cNvSpPr>
          <p:nvPr>
            <p:ph type="sldNum" sz="quarter" idx="12"/>
          </p:nvPr>
        </p:nvSpPr>
        <p:spPr>
          <a:noFill/>
        </p:spPr>
        <p:txBody>
          <a:bodyPr/>
          <a:lstStyle/>
          <a:p>
            <a:fld id="{0AC5EBC3-8B17-4F3D-BCEB-A136E61C2236}" type="slidenum">
              <a:rPr lang="en-US" smtClean="0"/>
              <a:t>28</a:t>
            </a:fld>
            <a:endParaRPr lang="en-US" smtClean="0"/>
          </a:p>
        </p:txBody>
      </p:sp>
      <p:sp>
        <p:nvSpPr>
          <p:cNvPr id="1048807" name="Rectangle 2"/>
          <p:cNvSpPr>
            <a:spLocks noGrp="1" noChangeArrowheads="1"/>
          </p:cNvSpPr>
          <p:nvPr>
            <p:ph type="title"/>
          </p:nvPr>
        </p:nvSpPr>
        <p:spPr>
          <a:xfrm>
            <a:off x="152400" y="228600"/>
            <a:ext cx="8305800" cy="1143000"/>
          </a:xfrm>
        </p:spPr>
        <p:txBody>
          <a:bodyPr>
            <a:normAutofit/>
          </a:bodyPr>
          <a:lstStyle/>
          <a:p>
            <a:r>
              <a:rPr lang="en-US" sz="4800" b="1" smtClean="0">
                <a:solidFill>
                  <a:srgbClr val="FF0000"/>
                </a:solidFill>
                <a:latin typeface="Footlight MT Light" pitchFamily="18" charset="0"/>
              </a:rPr>
              <a:t>The Juxtaglomerular Apparatus</a:t>
            </a:r>
          </a:p>
        </p:txBody>
      </p:sp>
      <p:sp>
        <p:nvSpPr>
          <p:cNvPr id="1048808" name="Rectangle 3"/>
          <p:cNvSpPr>
            <a:spLocks noGrp="1" noChangeArrowheads="1"/>
          </p:cNvSpPr>
          <p:nvPr>
            <p:ph type="body" idx="1"/>
          </p:nvPr>
        </p:nvSpPr>
        <p:spPr>
          <a:xfrm>
            <a:off x="685800" y="1295400"/>
            <a:ext cx="8153400" cy="4114800"/>
          </a:xfrm>
        </p:spPr>
        <p:txBody>
          <a:bodyPr/>
          <a:lstStyle/>
          <a:p>
            <a:r>
              <a:rPr lang="en-US" sz="3600" b="1" smtClean="0">
                <a:solidFill>
                  <a:srgbClr val="0000FF"/>
                </a:solidFill>
              </a:rPr>
              <a:t>Description</a:t>
            </a:r>
          </a:p>
          <a:p>
            <a:pPr lvl="1"/>
            <a:r>
              <a:rPr lang="en-US" sz="3200" b="1" smtClean="0">
                <a:solidFill>
                  <a:srgbClr val="0000FF"/>
                </a:solidFill>
              </a:rPr>
              <a:t>Consists of specialized macula densa cells  that develop in the DCT and </a:t>
            </a:r>
          </a:p>
          <a:p>
            <a:pPr lvl="1"/>
            <a:r>
              <a:rPr lang="en-US" sz="3200" b="1" smtClean="0">
                <a:solidFill>
                  <a:srgbClr val="0000FF"/>
                </a:solidFill>
              </a:rPr>
              <a:t>specialized granular JG cells that develop mainly in the afferent arteriole. </a:t>
            </a:r>
          </a:p>
          <a:p>
            <a:pPr lvl="1"/>
            <a:r>
              <a:rPr lang="en-US" sz="3200" b="1" smtClean="0">
                <a:solidFill>
                  <a:srgbClr val="0000FF"/>
                </a:solidFill>
              </a:rPr>
              <a:t>See following diagram.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808">
                                            <p:txEl>
                                              <p:pRg st="0" end="0"/>
                                            </p:txEl>
                                          </p:spTgt>
                                        </p:tgtEl>
                                        <p:attrNameLst>
                                          <p:attrName>style.visibility</p:attrName>
                                        </p:attrNameLst>
                                      </p:cBhvr>
                                      <p:to>
                                        <p:strVal val="visible"/>
                                      </p:to>
                                    </p:set>
                                    <p:anim calcmode="lin" valueType="num">
                                      <p:cBhvr additive="base">
                                        <p:cTn id="7" dur="500" fill="hold"/>
                                        <p:tgtEl>
                                          <p:spTgt spid="10488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8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8808">
                                            <p:txEl>
                                              <p:pRg st="1" end="1"/>
                                            </p:txEl>
                                          </p:spTgt>
                                        </p:tgtEl>
                                        <p:attrNameLst>
                                          <p:attrName>style.visibility</p:attrName>
                                        </p:attrNameLst>
                                      </p:cBhvr>
                                      <p:to>
                                        <p:strVal val="visible"/>
                                      </p:to>
                                    </p:set>
                                    <p:anim calcmode="lin" valueType="num">
                                      <p:cBhvr additive="base">
                                        <p:cTn id="13" dur="500" fill="hold"/>
                                        <p:tgtEl>
                                          <p:spTgt spid="104880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8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8808">
                                            <p:txEl>
                                              <p:pRg st="2" end="2"/>
                                            </p:txEl>
                                          </p:spTgt>
                                        </p:tgtEl>
                                        <p:attrNameLst>
                                          <p:attrName>style.visibility</p:attrName>
                                        </p:attrNameLst>
                                      </p:cBhvr>
                                      <p:to>
                                        <p:strVal val="visible"/>
                                      </p:to>
                                    </p:set>
                                    <p:anim calcmode="lin" valueType="num">
                                      <p:cBhvr additive="base">
                                        <p:cTn id="19" dur="500" fill="hold"/>
                                        <p:tgtEl>
                                          <p:spTgt spid="104880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8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8808">
                                            <p:txEl>
                                              <p:pRg st="3" end="3"/>
                                            </p:txEl>
                                          </p:spTgt>
                                        </p:tgtEl>
                                        <p:attrNameLst>
                                          <p:attrName>style.visibility</p:attrName>
                                        </p:attrNameLst>
                                      </p:cBhvr>
                                      <p:to>
                                        <p:strVal val="visible"/>
                                      </p:to>
                                    </p:set>
                                    <p:anim calcmode="lin" valueType="num">
                                      <p:cBhvr additive="base">
                                        <p:cTn id="25" dur="500" fill="hold"/>
                                        <p:tgtEl>
                                          <p:spTgt spid="104880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80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2" name="Rectangle 4"/>
          <p:cNvSpPr>
            <a:spLocks noGrp="1" noChangeArrowheads="1"/>
          </p:cNvSpPr>
          <p:nvPr>
            <p:ph type="dt" sz="quarter" idx="10"/>
          </p:nvPr>
        </p:nvSpPr>
        <p:spPr>
          <a:noFill/>
        </p:spPr>
        <p:txBody>
          <a:bodyPr/>
          <a:lstStyle/>
          <a:p>
            <a:fld id="{0F9A3F4B-4D49-487A-8C64-141D5FD91956}" type="datetime8">
              <a:rPr lang="en-US" smtClean="0"/>
              <a:t>10/21/2021 10:12 AM</a:t>
            </a:fld>
            <a:endParaRPr lang="en-GB" smtClean="0"/>
          </a:p>
        </p:txBody>
      </p:sp>
      <p:sp>
        <p:nvSpPr>
          <p:cNvPr id="1048813" name="Rectangle 6"/>
          <p:cNvSpPr>
            <a:spLocks noGrp="1" noChangeArrowheads="1"/>
          </p:cNvSpPr>
          <p:nvPr>
            <p:ph type="sldNum" sz="quarter" idx="12"/>
          </p:nvPr>
        </p:nvSpPr>
        <p:spPr>
          <a:noFill/>
        </p:spPr>
        <p:txBody>
          <a:bodyPr/>
          <a:lstStyle/>
          <a:p>
            <a:fld id="{31D45328-9ED0-42C6-9196-657AFC0564C8}" type="slidenum">
              <a:rPr lang="en-US" smtClean="0"/>
              <a:t>29</a:t>
            </a:fld>
            <a:endParaRPr lang="en-US" smtClean="0"/>
          </a:p>
        </p:txBody>
      </p:sp>
      <p:sp>
        <p:nvSpPr>
          <p:cNvPr id="1048814" name="Rectangle 2"/>
          <p:cNvSpPr>
            <a:spLocks noGrp="1" noChangeArrowheads="1"/>
          </p:cNvSpPr>
          <p:nvPr>
            <p:ph type="ctrTitle"/>
          </p:nvPr>
        </p:nvSpPr>
        <p:spPr>
          <a:xfrm>
            <a:off x="381000" y="-76200"/>
            <a:ext cx="7772400" cy="1295400"/>
          </a:xfrm>
        </p:spPr>
        <p:txBody>
          <a:bodyPr>
            <a:normAutofit/>
          </a:bodyPr>
          <a:lstStyle/>
          <a:p>
            <a:r>
              <a:rPr lang="en-US" b="1" smtClean="0">
                <a:solidFill>
                  <a:srgbClr val="FF0000"/>
                </a:solidFill>
                <a:latin typeface="Footlight MT Light" pitchFamily="18" charset="0"/>
              </a:rPr>
              <a:t>The Juxtaglomerular Apparatus</a:t>
            </a:r>
          </a:p>
        </p:txBody>
      </p:sp>
      <p:sp>
        <p:nvSpPr>
          <p:cNvPr id="1048815" name="Rectangle 3"/>
          <p:cNvSpPr>
            <a:spLocks noGrp="1" noChangeArrowheads="1"/>
          </p:cNvSpPr>
          <p:nvPr>
            <p:ph type="subTitle" idx="1"/>
          </p:nvPr>
        </p:nvSpPr>
        <p:spPr>
          <a:xfrm>
            <a:off x="381000" y="1447800"/>
            <a:ext cx="8763000" cy="5029200"/>
          </a:xfrm>
        </p:spPr>
        <p:txBody>
          <a:bodyPr/>
          <a:lstStyle/>
          <a:p>
            <a:pPr algn="l"/>
            <a:endParaRPr lang="en-GB" smtClean="0"/>
          </a:p>
        </p:txBody>
      </p:sp>
      <p:pic>
        <p:nvPicPr>
          <p:cNvPr id="2097163" name="Picture 5" descr="C:\A_and_P_II\J-G apparatus.jpg"/>
          <p:cNvPicPr>
            <a:picLocks noChangeAspect="1" noChangeArrowheads="1"/>
          </p:cNvPicPr>
          <p:nvPr/>
        </p:nvPicPr>
        <p:blipFill>
          <a:blip r:embed="rId3" cstate="print"/>
          <a:srcRect b="6004"/>
          <a:stretch>
            <a:fillRect/>
          </a:stretch>
        </p:blipFill>
        <p:spPr bwMode="auto">
          <a:xfrm>
            <a:off x="0" y="990600"/>
            <a:ext cx="8878888" cy="4572000"/>
          </a:xfrm>
          <a:prstGeom prst="rect">
            <a:avLst/>
          </a:prstGeom>
          <a:noFill/>
          <a:ln w="9525">
            <a:noFill/>
            <a:miter lim="800000"/>
            <a:headEnd/>
            <a:tailEnd/>
          </a:ln>
        </p:spPr>
      </p:pic>
      <p:sp>
        <p:nvSpPr>
          <p:cNvPr id="1048816" name="Line 6"/>
          <p:cNvSpPr>
            <a:spLocks noChangeShapeType="1"/>
          </p:cNvSpPr>
          <p:nvPr/>
        </p:nvSpPr>
        <p:spPr bwMode="auto">
          <a:xfrm>
            <a:off x="6096000" y="4648200"/>
            <a:ext cx="0" cy="762000"/>
          </a:xfrm>
          <a:prstGeom prst="line">
            <a:avLst/>
          </a:prstGeom>
          <a:noFill/>
          <a:ln w="9525">
            <a:solidFill>
              <a:schemeClr val="tx1"/>
            </a:solidFill>
            <a:round/>
          </a:ln>
        </p:spPr>
        <p:txBody>
          <a:bodyPr wrap="none" anchor="ctr"/>
          <a:lstStyle/>
          <a:p>
            <a:endParaRPr lang="en-AU"/>
          </a:p>
        </p:txBody>
      </p:sp>
      <p:sp>
        <p:nvSpPr>
          <p:cNvPr id="1048817" name="Text Box 7"/>
          <p:cNvSpPr txBox="1">
            <a:spLocks noChangeArrowheads="1"/>
          </p:cNvSpPr>
          <p:nvPr/>
        </p:nvSpPr>
        <p:spPr bwMode="auto">
          <a:xfrm>
            <a:off x="6019800" y="5029200"/>
            <a:ext cx="2743200" cy="358140"/>
          </a:xfrm>
          <a:prstGeom prst="rect">
            <a:avLst/>
          </a:prstGeom>
          <a:noFill/>
          <a:ln w="9525">
            <a:noFill/>
            <a:miter lim="800000"/>
          </a:ln>
        </p:spPr>
        <p:txBody>
          <a:bodyPr>
            <a:spAutoFit/>
          </a:bodyPr>
          <a:lstStyle/>
          <a:p>
            <a:pPr>
              <a:spcBef>
                <a:spcPct val="50000"/>
              </a:spcBef>
            </a:pPr>
            <a:r>
              <a:rPr lang="en-US"/>
              <a:t>Afferent Arteriole</a:t>
            </a:r>
          </a:p>
        </p:txBody>
      </p:sp>
      <p:sp>
        <p:nvSpPr>
          <p:cNvPr id="1048818" name="Line 8"/>
          <p:cNvSpPr>
            <a:spLocks noChangeShapeType="1"/>
          </p:cNvSpPr>
          <p:nvPr/>
        </p:nvSpPr>
        <p:spPr bwMode="auto">
          <a:xfrm flipV="1">
            <a:off x="6629400" y="1828800"/>
            <a:ext cx="0" cy="762000"/>
          </a:xfrm>
          <a:prstGeom prst="line">
            <a:avLst/>
          </a:prstGeom>
          <a:noFill/>
          <a:ln w="9525">
            <a:solidFill>
              <a:schemeClr val="tx1"/>
            </a:solidFill>
            <a:round/>
          </a:ln>
        </p:spPr>
        <p:txBody>
          <a:bodyPr wrap="none" anchor="ctr"/>
          <a:lstStyle/>
          <a:p>
            <a:endParaRPr lang="en-AU"/>
          </a:p>
        </p:txBody>
      </p:sp>
      <p:sp>
        <p:nvSpPr>
          <p:cNvPr id="1048819" name="Text Box 9"/>
          <p:cNvSpPr txBox="1">
            <a:spLocks noChangeArrowheads="1"/>
          </p:cNvSpPr>
          <p:nvPr/>
        </p:nvSpPr>
        <p:spPr bwMode="auto">
          <a:xfrm>
            <a:off x="6553200" y="1447800"/>
            <a:ext cx="2590800" cy="358140"/>
          </a:xfrm>
          <a:prstGeom prst="rect">
            <a:avLst/>
          </a:prstGeom>
          <a:noFill/>
          <a:ln w="9525">
            <a:noFill/>
            <a:miter lim="800000"/>
          </a:ln>
        </p:spPr>
        <p:txBody>
          <a:bodyPr>
            <a:spAutoFit/>
          </a:bodyPr>
          <a:lstStyle/>
          <a:p>
            <a:pPr>
              <a:spcBef>
                <a:spcPct val="50000"/>
              </a:spcBef>
            </a:pPr>
            <a:r>
              <a:rPr lang="en-US"/>
              <a:t>Efferent Arteriole</a:t>
            </a:r>
          </a:p>
        </p:txBody>
      </p:sp>
      <p:sp>
        <p:nvSpPr>
          <p:cNvPr id="1048820" name="Line 10"/>
          <p:cNvSpPr>
            <a:spLocks noChangeShapeType="1"/>
          </p:cNvSpPr>
          <p:nvPr/>
        </p:nvSpPr>
        <p:spPr bwMode="auto">
          <a:xfrm>
            <a:off x="7010400" y="3581400"/>
            <a:ext cx="685800" cy="0"/>
          </a:xfrm>
          <a:prstGeom prst="line">
            <a:avLst/>
          </a:prstGeom>
          <a:noFill/>
          <a:ln w="9525">
            <a:solidFill>
              <a:schemeClr val="tx1"/>
            </a:solidFill>
            <a:round/>
          </a:ln>
        </p:spPr>
        <p:txBody>
          <a:bodyPr wrap="none" anchor="ctr"/>
          <a:lstStyle/>
          <a:p>
            <a:endParaRPr lang="en-AU"/>
          </a:p>
        </p:txBody>
      </p:sp>
      <p:sp>
        <p:nvSpPr>
          <p:cNvPr id="1048821" name="Text Box 11"/>
          <p:cNvSpPr txBox="1">
            <a:spLocks noChangeArrowheads="1"/>
          </p:cNvSpPr>
          <p:nvPr/>
        </p:nvSpPr>
        <p:spPr bwMode="auto">
          <a:xfrm>
            <a:off x="7772400" y="2743200"/>
            <a:ext cx="990600" cy="358140"/>
          </a:xfrm>
          <a:prstGeom prst="rect">
            <a:avLst/>
          </a:prstGeom>
          <a:noFill/>
          <a:ln w="9525">
            <a:noFill/>
            <a:miter lim="800000"/>
          </a:ln>
        </p:spPr>
        <p:txBody>
          <a:bodyPr>
            <a:spAutoFit/>
          </a:bodyPr>
          <a:lstStyle/>
          <a:p>
            <a:pPr>
              <a:spcBef>
                <a:spcPct val="50000"/>
              </a:spcBef>
            </a:pPr>
            <a:r>
              <a:rPr lang="en-US"/>
              <a:t>DCT</a:t>
            </a:r>
          </a:p>
        </p:txBody>
      </p:sp>
      <p:sp>
        <p:nvSpPr>
          <p:cNvPr id="1048822" name="Line 13"/>
          <p:cNvSpPr>
            <a:spLocks noChangeShapeType="1"/>
          </p:cNvSpPr>
          <p:nvPr/>
        </p:nvSpPr>
        <p:spPr bwMode="auto">
          <a:xfrm flipV="1">
            <a:off x="7696200" y="3048000"/>
            <a:ext cx="0" cy="533400"/>
          </a:xfrm>
          <a:prstGeom prst="line">
            <a:avLst/>
          </a:prstGeom>
          <a:noFill/>
          <a:ln w="9525">
            <a:solidFill>
              <a:schemeClr val="tx1"/>
            </a:solidFill>
            <a:round/>
          </a:ln>
        </p:spPr>
        <p:txBody>
          <a:bodyPr wrap="none" anchor="ctr"/>
          <a:lstStyle/>
          <a:p>
            <a:endParaRPr lang="en-AU"/>
          </a:p>
        </p:txBody>
      </p:sp>
      <p:sp>
        <p:nvSpPr>
          <p:cNvPr id="1048823" name="Line 14"/>
          <p:cNvSpPr>
            <a:spLocks noChangeShapeType="1"/>
          </p:cNvSpPr>
          <p:nvPr/>
        </p:nvSpPr>
        <p:spPr bwMode="auto">
          <a:xfrm>
            <a:off x="7696200" y="3048000"/>
            <a:ext cx="76200" cy="0"/>
          </a:xfrm>
          <a:prstGeom prst="line">
            <a:avLst/>
          </a:prstGeom>
          <a:noFill/>
          <a:ln w="9525">
            <a:solidFill>
              <a:schemeClr val="tx1"/>
            </a:solidFill>
            <a:round/>
          </a:ln>
        </p:spPr>
        <p:txBody>
          <a:bodyPr wrap="none" anchor="ctr"/>
          <a:lstStyle/>
          <a:p>
            <a:endParaRPr lang="en-AU"/>
          </a:p>
        </p:txBody>
      </p:sp>
      <p:sp>
        <p:nvSpPr>
          <p:cNvPr id="1048824" name="Line 15"/>
          <p:cNvSpPr>
            <a:spLocks noChangeShapeType="1"/>
          </p:cNvSpPr>
          <p:nvPr/>
        </p:nvSpPr>
        <p:spPr bwMode="auto">
          <a:xfrm>
            <a:off x="6553200" y="3886200"/>
            <a:ext cx="0" cy="0"/>
          </a:xfrm>
          <a:prstGeom prst="line">
            <a:avLst/>
          </a:prstGeom>
          <a:noFill/>
          <a:ln w="9525">
            <a:solidFill>
              <a:schemeClr val="tx1"/>
            </a:solidFill>
            <a:round/>
          </a:ln>
        </p:spPr>
        <p:txBody>
          <a:bodyPr wrap="none" anchor="ctr"/>
          <a:lstStyle/>
          <a:p>
            <a:endParaRPr lang="en-AU"/>
          </a:p>
        </p:txBody>
      </p:sp>
      <p:sp>
        <p:nvSpPr>
          <p:cNvPr id="1048825" name="Line 16"/>
          <p:cNvSpPr>
            <a:spLocks noChangeShapeType="1"/>
          </p:cNvSpPr>
          <p:nvPr/>
        </p:nvSpPr>
        <p:spPr bwMode="auto">
          <a:xfrm>
            <a:off x="6553200" y="3886200"/>
            <a:ext cx="1295400" cy="0"/>
          </a:xfrm>
          <a:prstGeom prst="line">
            <a:avLst/>
          </a:prstGeom>
          <a:noFill/>
          <a:ln w="9525">
            <a:solidFill>
              <a:schemeClr val="tx1"/>
            </a:solidFill>
            <a:round/>
          </a:ln>
        </p:spPr>
        <p:txBody>
          <a:bodyPr wrap="none" anchor="ctr"/>
          <a:lstStyle/>
          <a:p>
            <a:endParaRPr lang="en-AU"/>
          </a:p>
        </p:txBody>
      </p:sp>
      <p:sp>
        <p:nvSpPr>
          <p:cNvPr id="1048826" name="Line 17"/>
          <p:cNvSpPr>
            <a:spLocks noChangeShapeType="1"/>
          </p:cNvSpPr>
          <p:nvPr/>
        </p:nvSpPr>
        <p:spPr bwMode="auto">
          <a:xfrm flipV="1">
            <a:off x="6553200" y="3505200"/>
            <a:ext cx="0" cy="381000"/>
          </a:xfrm>
          <a:prstGeom prst="line">
            <a:avLst/>
          </a:prstGeom>
          <a:noFill/>
          <a:ln w="9525">
            <a:solidFill>
              <a:schemeClr val="tx1"/>
            </a:solidFill>
            <a:round/>
          </a:ln>
        </p:spPr>
        <p:txBody>
          <a:bodyPr wrap="none" anchor="ctr"/>
          <a:lstStyle/>
          <a:p>
            <a:endParaRPr lang="en-AU"/>
          </a:p>
        </p:txBody>
      </p:sp>
      <p:sp>
        <p:nvSpPr>
          <p:cNvPr id="1048827" name="Line 18"/>
          <p:cNvSpPr>
            <a:spLocks noChangeShapeType="1"/>
          </p:cNvSpPr>
          <p:nvPr/>
        </p:nvSpPr>
        <p:spPr bwMode="auto">
          <a:xfrm>
            <a:off x="6553200" y="3810000"/>
            <a:ext cx="0" cy="228600"/>
          </a:xfrm>
          <a:prstGeom prst="line">
            <a:avLst/>
          </a:prstGeom>
          <a:noFill/>
          <a:ln w="9525">
            <a:solidFill>
              <a:schemeClr val="tx1"/>
            </a:solidFill>
            <a:round/>
          </a:ln>
        </p:spPr>
        <p:txBody>
          <a:bodyPr wrap="none" anchor="ctr"/>
          <a:lstStyle/>
          <a:p>
            <a:endParaRPr lang="en-AU"/>
          </a:p>
        </p:txBody>
      </p:sp>
      <p:sp>
        <p:nvSpPr>
          <p:cNvPr id="1048828" name="Line 19"/>
          <p:cNvSpPr>
            <a:spLocks noChangeShapeType="1"/>
          </p:cNvSpPr>
          <p:nvPr/>
        </p:nvSpPr>
        <p:spPr bwMode="auto">
          <a:xfrm>
            <a:off x="7848600" y="3886200"/>
            <a:ext cx="0" cy="304800"/>
          </a:xfrm>
          <a:prstGeom prst="line">
            <a:avLst/>
          </a:prstGeom>
          <a:noFill/>
          <a:ln w="9525">
            <a:solidFill>
              <a:schemeClr val="tx1"/>
            </a:solidFill>
            <a:round/>
          </a:ln>
        </p:spPr>
        <p:txBody>
          <a:bodyPr wrap="none" anchor="ctr"/>
          <a:lstStyle/>
          <a:p>
            <a:endParaRPr lang="en-AU"/>
          </a:p>
        </p:txBody>
      </p:sp>
      <p:sp>
        <p:nvSpPr>
          <p:cNvPr id="1048829" name="Text Box 20"/>
          <p:cNvSpPr txBox="1">
            <a:spLocks noChangeArrowheads="1"/>
          </p:cNvSpPr>
          <p:nvPr/>
        </p:nvSpPr>
        <p:spPr bwMode="auto">
          <a:xfrm>
            <a:off x="7239000" y="4038600"/>
            <a:ext cx="1752600" cy="624840"/>
          </a:xfrm>
          <a:prstGeom prst="rect">
            <a:avLst/>
          </a:prstGeom>
          <a:noFill/>
          <a:ln w="9525">
            <a:noFill/>
            <a:miter lim="800000"/>
          </a:ln>
        </p:spPr>
        <p:txBody>
          <a:bodyPr>
            <a:spAutoFit/>
          </a:bodyPr>
          <a:lstStyle/>
          <a:p>
            <a:pPr>
              <a:spcBef>
                <a:spcPct val="50000"/>
              </a:spcBef>
            </a:pPr>
            <a:r>
              <a:rPr lang="en-US" b="1"/>
              <a:t>Macula</a:t>
            </a:r>
            <a:r>
              <a:rPr lang="en-US"/>
              <a:t> </a:t>
            </a:r>
            <a:r>
              <a:rPr lang="en-US" b="1"/>
              <a:t>Densa Cells</a:t>
            </a:r>
            <a:endParaRPr lang="en-US"/>
          </a:p>
        </p:txBody>
      </p:sp>
      <p:sp>
        <p:nvSpPr>
          <p:cNvPr id="1048830" name="Line 21"/>
          <p:cNvSpPr>
            <a:spLocks noChangeShapeType="1"/>
          </p:cNvSpPr>
          <p:nvPr/>
        </p:nvSpPr>
        <p:spPr bwMode="auto">
          <a:xfrm flipH="1">
            <a:off x="2895600" y="3810000"/>
            <a:ext cx="3124200" cy="0"/>
          </a:xfrm>
          <a:prstGeom prst="line">
            <a:avLst/>
          </a:prstGeom>
          <a:noFill/>
          <a:ln w="9525">
            <a:solidFill>
              <a:schemeClr val="tx1"/>
            </a:solidFill>
            <a:round/>
          </a:ln>
        </p:spPr>
        <p:txBody>
          <a:bodyPr wrap="none" anchor="ctr"/>
          <a:lstStyle/>
          <a:p>
            <a:endParaRPr lang="en-AU"/>
          </a:p>
        </p:txBody>
      </p:sp>
      <p:sp>
        <p:nvSpPr>
          <p:cNvPr id="1048831" name="Line 22"/>
          <p:cNvSpPr>
            <a:spLocks noChangeShapeType="1"/>
          </p:cNvSpPr>
          <p:nvPr/>
        </p:nvSpPr>
        <p:spPr bwMode="auto">
          <a:xfrm flipH="1">
            <a:off x="2895600" y="3810000"/>
            <a:ext cx="76200" cy="0"/>
          </a:xfrm>
          <a:prstGeom prst="line">
            <a:avLst/>
          </a:prstGeom>
          <a:noFill/>
          <a:ln w="9525">
            <a:solidFill>
              <a:schemeClr val="tx1"/>
            </a:solidFill>
            <a:round/>
          </a:ln>
        </p:spPr>
        <p:txBody>
          <a:bodyPr wrap="none" anchor="ctr"/>
          <a:lstStyle/>
          <a:p>
            <a:endParaRPr lang="en-AU"/>
          </a:p>
        </p:txBody>
      </p:sp>
      <p:sp>
        <p:nvSpPr>
          <p:cNvPr id="1048832" name="Line 23"/>
          <p:cNvSpPr>
            <a:spLocks noChangeShapeType="1"/>
          </p:cNvSpPr>
          <p:nvPr/>
        </p:nvSpPr>
        <p:spPr bwMode="auto">
          <a:xfrm>
            <a:off x="2895600" y="3810000"/>
            <a:ext cx="0" cy="914400"/>
          </a:xfrm>
          <a:prstGeom prst="line">
            <a:avLst/>
          </a:prstGeom>
          <a:noFill/>
          <a:ln w="9525">
            <a:solidFill>
              <a:schemeClr val="tx1"/>
            </a:solidFill>
            <a:round/>
          </a:ln>
        </p:spPr>
        <p:txBody>
          <a:bodyPr wrap="none" anchor="ctr"/>
          <a:lstStyle/>
          <a:p>
            <a:endParaRPr lang="en-AU"/>
          </a:p>
        </p:txBody>
      </p:sp>
      <p:sp>
        <p:nvSpPr>
          <p:cNvPr id="1048833" name="Text Box 24"/>
          <p:cNvSpPr txBox="1">
            <a:spLocks noChangeArrowheads="1"/>
          </p:cNvSpPr>
          <p:nvPr/>
        </p:nvSpPr>
        <p:spPr bwMode="auto">
          <a:xfrm>
            <a:off x="838200" y="4800600"/>
            <a:ext cx="4572000" cy="358140"/>
          </a:xfrm>
          <a:prstGeom prst="rect">
            <a:avLst/>
          </a:prstGeom>
          <a:noFill/>
          <a:ln w="9525">
            <a:noFill/>
            <a:miter lim="800000"/>
          </a:ln>
        </p:spPr>
        <p:txBody>
          <a:bodyPr>
            <a:spAutoFit/>
          </a:bodyPr>
          <a:lstStyle/>
          <a:p>
            <a:pPr>
              <a:spcBef>
                <a:spcPct val="50000"/>
              </a:spcBef>
            </a:pPr>
            <a:r>
              <a:rPr lang="en-US" b="1"/>
              <a:t>Granular</a:t>
            </a:r>
            <a:r>
              <a:rPr lang="en-US"/>
              <a:t> </a:t>
            </a:r>
            <a:r>
              <a:rPr lang="en-US" b="1"/>
              <a:t>Juxtaglomerular </a:t>
            </a:r>
            <a:r>
              <a:rPr lang="en-US"/>
              <a:t>(JG) </a:t>
            </a:r>
            <a:r>
              <a:rPr lang="en-US" b="1"/>
              <a:t>Cells</a:t>
            </a:r>
            <a:endParaRPr lang="en-US"/>
          </a:p>
        </p:txBody>
      </p:sp>
      <p:sp>
        <p:nvSpPr>
          <p:cNvPr id="1048834" name="Line 25"/>
          <p:cNvSpPr>
            <a:spLocks noChangeShapeType="1"/>
          </p:cNvSpPr>
          <p:nvPr/>
        </p:nvSpPr>
        <p:spPr bwMode="auto">
          <a:xfrm flipH="1">
            <a:off x="1066800" y="3276600"/>
            <a:ext cx="1524000" cy="0"/>
          </a:xfrm>
          <a:prstGeom prst="line">
            <a:avLst/>
          </a:prstGeom>
          <a:noFill/>
          <a:ln w="9525">
            <a:solidFill>
              <a:schemeClr val="tx1"/>
            </a:solidFill>
            <a:round/>
          </a:ln>
        </p:spPr>
        <p:txBody>
          <a:bodyPr wrap="none" anchor="ctr"/>
          <a:lstStyle/>
          <a:p>
            <a:endParaRPr lang="en-AU"/>
          </a:p>
        </p:txBody>
      </p:sp>
      <p:sp>
        <p:nvSpPr>
          <p:cNvPr id="1048835" name="Text Box 26"/>
          <p:cNvSpPr txBox="1">
            <a:spLocks noChangeArrowheads="1"/>
          </p:cNvSpPr>
          <p:nvPr/>
        </p:nvSpPr>
        <p:spPr bwMode="auto">
          <a:xfrm>
            <a:off x="381000" y="2971800"/>
            <a:ext cx="1219200" cy="358140"/>
          </a:xfrm>
          <a:prstGeom prst="rect">
            <a:avLst/>
          </a:prstGeom>
          <a:noFill/>
          <a:ln w="9525">
            <a:noFill/>
            <a:miter lim="800000"/>
          </a:ln>
        </p:spPr>
        <p:txBody>
          <a:bodyPr>
            <a:spAutoFit/>
          </a:bodyPr>
          <a:lstStyle/>
          <a:p>
            <a:pPr>
              <a:spcBef>
                <a:spcPct val="50000"/>
              </a:spcBef>
            </a:pPr>
            <a:r>
              <a:rPr lang="en-US"/>
              <a:t>PCT</a:t>
            </a:r>
          </a:p>
        </p:txBody>
      </p:sp>
      <p:sp>
        <p:nvSpPr>
          <p:cNvPr id="1048836" name="Line 27"/>
          <p:cNvSpPr>
            <a:spLocks noChangeShapeType="1"/>
          </p:cNvSpPr>
          <p:nvPr/>
        </p:nvSpPr>
        <p:spPr bwMode="auto">
          <a:xfrm flipV="1">
            <a:off x="5791200" y="3048000"/>
            <a:ext cx="0" cy="762000"/>
          </a:xfrm>
          <a:prstGeom prst="line">
            <a:avLst/>
          </a:prstGeom>
          <a:noFill/>
          <a:ln w="9525">
            <a:solidFill>
              <a:schemeClr val="tx1"/>
            </a:solidFill>
            <a:round/>
          </a:ln>
        </p:spPr>
        <p:txBody>
          <a:bodyPr wrap="none" anchor="ctr"/>
          <a:lstStyle/>
          <a:p>
            <a:endParaRPr lang="en-AU"/>
          </a:p>
        </p:txBody>
      </p:sp>
      <p:sp>
        <p:nvSpPr>
          <p:cNvPr id="1048837" name="Line 29"/>
          <p:cNvSpPr>
            <a:spLocks noChangeShapeType="1"/>
          </p:cNvSpPr>
          <p:nvPr/>
        </p:nvSpPr>
        <p:spPr bwMode="auto">
          <a:xfrm>
            <a:off x="5791200" y="3048000"/>
            <a:ext cx="152400" cy="0"/>
          </a:xfrm>
          <a:prstGeom prst="line">
            <a:avLst/>
          </a:prstGeom>
          <a:noFill/>
          <a:ln w="9525">
            <a:solidFill>
              <a:schemeClr val="tx1"/>
            </a:solidFill>
            <a:round/>
          </a:ln>
        </p:spPr>
        <p:txBody>
          <a:bodyPr wrap="none" anchor="ctr"/>
          <a:lstStyle/>
          <a:p>
            <a:endParaRPr lang="en-AU"/>
          </a:p>
        </p:txBody>
      </p:sp>
      <p:sp>
        <p:nvSpPr>
          <p:cNvPr id="1048838" name="Line 30"/>
          <p:cNvSpPr>
            <a:spLocks noChangeShapeType="1"/>
          </p:cNvSpPr>
          <p:nvPr/>
        </p:nvSpPr>
        <p:spPr bwMode="auto">
          <a:xfrm>
            <a:off x="685800" y="2286000"/>
            <a:ext cx="2971800" cy="0"/>
          </a:xfrm>
          <a:prstGeom prst="line">
            <a:avLst/>
          </a:prstGeom>
          <a:noFill/>
          <a:ln w="9525">
            <a:solidFill>
              <a:schemeClr val="tx1"/>
            </a:solidFill>
            <a:round/>
          </a:ln>
        </p:spPr>
        <p:txBody>
          <a:bodyPr wrap="none" anchor="ctr"/>
          <a:lstStyle/>
          <a:p>
            <a:endParaRPr lang="en-AU"/>
          </a:p>
        </p:txBody>
      </p:sp>
      <p:sp>
        <p:nvSpPr>
          <p:cNvPr id="1048839" name="Line 31"/>
          <p:cNvSpPr>
            <a:spLocks noChangeShapeType="1"/>
          </p:cNvSpPr>
          <p:nvPr/>
        </p:nvSpPr>
        <p:spPr bwMode="auto">
          <a:xfrm flipV="1">
            <a:off x="2209800" y="1524000"/>
            <a:ext cx="0" cy="762000"/>
          </a:xfrm>
          <a:prstGeom prst="line">
            <a:avLst/>
          </a:prstGeom>
          <a:noFill/>
          <a:ln w="9525">
            <a:solidFill>
              <a:schemeClr val="tx1"/>
            </a:solidFill>
            <a:round/>
          </a:ln>
        </p:spPr>
        <p:txBody>
          <a:bodyPr wrap="none" anchor="ctr"/>
          <a:lstStyle/>
          <a:p>
            <a:endParaRPr lang="en-AU"/>
          </a:p>
        </p:txBody>
      </p:sp>
      <p:sp>
        <p:nvSpPr>
          <p:cNvPr id="1048840" name="Text Box 32"/>
          <p:cNvSpPr txBox="1">
            <a:spLocks noChangeArrowheads="1"/>
          </p:cNvSpPr>
          <p:nvPr/>
        </p:nvSpPr>
        <p:spPr bwMode="auto">
          <a:xfrm>
            <a:off x="2133600" y="1143000"/>
            <a:ext cx="3124200" cy="358140"/>
          </a:xfrm>
          <a:prstGeom prst="rect">
            <a:avLst/>
          </a:prstGeom>
          <a:noFill/>
          <a:ln w="9525">
            <a:noFill/>
            <a:miter lim="800000"/>
          </a:ln>
        </p:spPr>
        <p:txBody>
          <a:bodyPr>
            <a:spAutoFit/>
          </a:bodyPr>
          <a:lstStyle/>
          <a:p>
            <a:pPr>
              <a:spcBef>
                <a:spcPct val="50000"/>
              </a:spcBef>
            </a:pPr>
            <a:r>
              <a:rPr lang="en-US"/>
              <a:t>Bowman’s Capsule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Rectangle 6"/>
          <p:cNvSpPr>
            <a:spLocks noGrp="1" noChangeArrowheads="1"/>
          </p:cNvSpPr>
          <p:nvPr>
            <p:ph type="sldNum" sz="quarter" idx="12"/>
          </p:nvPr>
        </p:nvSpPr>
        <p:spPr>
          <a:noFill/>
        </p:spPr>
        <p:txBody>
          <a:bodyPr/>
          <a:lstStyle/>
          <a:p>
            <a:fld id="{997D168F-C242-4504-A660-D6DC56746621}" type="slidenum">
              <a:rPr lang="en-US" smtClean="0"/>
              <a:t>3</a:t>
            </a:fld>
            <a:endParaRPr lang="en-US" dirty="0" smtClean="0"/>
          </a:p>
        </p:txBody>
      </p:sp>
      <p:sp>
        <p:nvSpPr>
          <p:cNvPr id="1048664" name="Rectangle 2"/>
          <p:cNvSpPr>
            <a:spLocks noGrp="1" noChangeArrowheads="1"/>
          </p:cNvSpPr>
          <p:nvPr>
            <p:ph type="title"/>
          </p:nvPr>
        </p:nvSpPr>
        <p:spPr>
          <a:xfrm>
            <a:off x="457200" y="0"/>
            <a:ext cx="8534400" cy="1143000"/>
          </a:xfrm>
        </p:spPr>
        <p:txBody>
          <a:bodyPr>
            <a:normAutofit/>
          </a:bodyPr>
          <a:lstStyle/>
          <a:p>
            <a:r>
              <a:rPr lang="en-US" sz="6600" b="1" dirty="0" smtClean="0">
                <a:solidFill>
                  <a:srgbClr val="FF0000"/>
                </a:solidFill>
                <a:effectLst>
                  <a:outerShdw blurRad="38100" dist="38100" dir="2700000" algn="tl">
                    <a:srgbClr val="000000"/>
                  </a:outerShdw>
                </a:effectLst>
                <a:latin typeface="Footlight MT Light" pitchFamily="18" charset="0"/>
              </a:rPr>
              <a:t>Urinary System-organs</a:t>
            </a:r>
          </a:p>
        </p:txBody>
      </p:sp>
      <p:grpSp>
        <p:nvGrpSpPr>
          <p:cNvPr id="91" name="Group 5"/>
          <p:cNvGrpSpPr/>
          <p:nvPr/>
        </p:nvGrpSpPr>
        <p:grpSpPr bwMode="auto">
          <a:xfrm>
            <a:off x="1752600" y="1295400"/>
            <a:ext cx="6096000" cy="5562600"/>
            <a:chOff x="1927" y="288"/>
            <a:chExt cx="3250" cy="3528"/>
          </a:xfrm>
        </p:grpSpPr>
        <p:pic>
          <p:nvPicPr>
            <p:cNvPr id="2097155" name="Picture 6" descr="F:\Urinary Pictures\Urinary System 2.JPG"/>
            <p:cNvPicPr>
              <a:picLocks noChangeAspect="1" noChangeArrowheads="1"/>
            </p:cNvPicPr>
            <p:nvPr/>
          </p:nvPicPr>
          <p:blipFill>
            <a:blip r:embed="rId3" cstate="print"/>
            <a:srcRect/>
            <a:stretch>
              <a:fillRect/>
            </a:stretch>
          </p:blipFill>
          <p:spPr bwMode="auto">
            <a:xfrm>
              <a:off x="2009" y="288"/>
              <a:ext cx="2743" cy="3528"/>
            </a:xfrm>
            <a:prstGeom prst="rect">
              <a:avLst/>
            </a:prstGeom>
            <a:noFill/>
            <a:ln w="19050">
              <a:solidFill>
                <a:schemeClr val="bg1">
                  <a:lumMod val="90000"/>
                </a:schemeClr>
              </a:solidFill>
              <a:miter lim="800000"/>
              <a:headEnd/>
              <a:tailEnd/>
            </a:ln>
          </p:spPr>
        </p:pic>
        <p:sp>
          <p:nvSpPr>
            <p:cNvPr id="1048665" name="Line 7"/>
            <p:cNvSpPr>
              <a:spLocks noChangeShapeType="1"/>
            </p:cNvSpPr>
            <p:nvPr/>
          </p:nvSpPr>
          <p:spPr bwMode="auto">
            <a:xfrm flipH="1">
              <a:off x="3552" y="1263"/>
              <a:ext cx="1247" cy="33"/>
            </a:xfrm>
            <a:prstGeom prst="line">
              <a:avLst/>
            </a:prstGeom>
            <a:noFill/>
            <a:ln w="19050">
              <a:solidFill>
                <a:schemeClr val="tx1"/>
              </a:solidFill>
              <a:round/>
            </a:ln>
          </p:spPr>
          <p:txBody>
            <a:bodyPr wrap="none" anchor="ctr"/>
            <a:lstStyle/>
            <a:p>
              <a:endParaRPr lang="en-AU" dirty="0"/>
            </a:p>
          </p:txBody>
        </p:sp>
        <p:sp>
          <p:nvSpPr>
            <p:cNvPr id="1048666" name="Line 8"/>
            <p:cNvSpPr>
              <a:spLocks noChangeShapeType="1"/>
            </p:cNvSpPr>
            <p:nvPr/>
          </p:nvSpPr>
          <p:spPr bwMode="auto">
            <a:xfrm>
              <a:off x="1927" y="1351"/>
              <a:ext cx="1193" cy="41"/>
            </a:xfrm>
            <a:prstGeom prst="line">
              <a:avLst/>
            </a:prstGeom>
            <a:noFill/>
            <a:ln w="38100">
              <a:solidFill>
                <a:srgbClr val="FF0000"/>
              </a:solidFill>
              <a:round/>
            </a:ln>
          </p:spPr>
          <p:txBody>
            <a:bodyPr wrap="none" anchor="ctr"/>
            <a:lstStyle/>
            <a:p>
              <a:endParaRPr lang="en-AU" dirty="0"/>
            </a:p>
          </p:txBody>
        </p:sp>
        <p:sp>
          <p:nvSpPr>
            <p:cNvPr id="1048667" name="Line 9"/>
            <p:cNvSpPr>
              <a:spLocks noChangeShapeType="1"/>
            </p:cNvSpPr>
            <p:nvPr/>
          </p:nvSpPr>
          <p:spPr bwMode="auto">
            <a:xfrm>
              <a:off x="3792" y="1536"/>
              <a:ext cx="1385" cy="217"/>
            </a:xfrm>
            <a:prstGeom prst="line">
              <a:avLst/>
            </a:prstGeom>
            <a:noFill/>
            <a:ln w="19050">
              <a:solidFill>
                <a:schemeClr val="tx1"/>
              </a:solidFill>
              <a:round/>
            </a:ln>
          </p:spPr>
          <p:txBody>
            <a:bodyPr wrap="none" anchor="ctr"/>
            <a:lstStyle/>
            <a:p>
              <a:endParaRPr lang="en-AU" dirty="0"/>
            </a:p>
          </p:txBody>
        </p:sp>
        <p:sp>
          <p:nvSpPr>
            <p:cNvPr id="1048668" name="Line 10"/>
            <p:cNvSpPr>
              <a:spLocks noChangeShapeType="1"/>
            </p:cNvSpPr>
            <p:nvPr/>
          </p:nvSpPr>
          <p:spPr bwMode="auto">
            <a:xfrm>
              <a:off x="3600" y="2208"/>
              <a:ext cx="1577" cy="88"/>
            </a:xfrm>
            <a:prstGeom prst="line">
              <a:avLst/>
            </a:prstGeom>
            <a:noFill/>
            <a:ln w="19050">
              <a:solidFill>
                <a:schemeClr val="tx1"/>
              </a:solidFill>
              <a:round/>
            </a:ln>
          </p:spPr>
          <p:txBody>
            <a:bodyPr wrap="none" anchor="ctr"/>
            <a:lstStyle/>
            <a:p>
              <a:endParaRPr lang="en-AU" dirty="0"/>
            </a:p>
          </p:txBody>
        </p:sp>
        <p:sp>
          <p:nvSpPr>
            <p:cNvPr id="1048669" name="Line 11"/>
            <p:cNvSpPr>
              <a:spLocks noChangeShapeType="1"/>
            </p:cNvSpPr>
            <p:nvPr/>
          </p:nvSpPr>
          <p:spPr bwMode="auto">
            <a:xfrm>
              <a:off x="3408" y="3120"/>
              <a:ext cx="1438" cy="99"/>
            </a:xfrm>
            <a:prstGeom prst="line">
              <a:avLst/>
            </a:prstGeom>
            <a:noFill/>
            <a:ln w="19050">
              <a:solidFill>
                <a:schemeClr val="tx1"/>
              </a:solidFill>
              <a:round/>
            </a:ln>
          </p:spPr>
          <p:txBody>
            <a:bodyPr wrap="none" anchor="ctr"/>
            <a:lstStyle/>
            <a:p>
              <a:endParaRPr lang="en-AU" dirty="0"/>
            </a:p>
          </p:txBody>
        </p:sp>
      </p:grpSp>
      <p:sp>
        <p:nvSpPr>
          <p:cNvPr id="1048670" name="Text Box 14"/>
          <p:cNvSpPr txBox="1">
            <a:spLocks noChangeArrowheads="1"/>
          </p:cNvSpPr>
          <p:nvPr/>
        </p:nvSpPr>
        <p:spPr bwMode="auto">
          <a:xfrm>
            <a:off x="6781800" y="2590800"/>
            <a:ext cx="2362200" cy="358140"/>
          </a:xfrm>
          <a:prstGeom prst="rect">
            <a:avLst/>
          </a:prstGeom>
          <a:noFill/>
          <a:ln w="9525">
            <a:noFill/>
            <a:miter lim="800000"/>
          </a:ln>
        </p:spPr>
        <p:txBody>
          <a:bodyPr>
            <a:spAutoFit/>
          </a:bodyPr>
          <a:lstStyle/>
          <a:p>
            <a:pPr>
              <a:spcBef>
                <a:spcPct val="50000"/>
              </a:spcBef>
            </a:pPr>
            <a:r>
              <a:rPr lang="en-US" b="1" dirty="0"/>
              <a:t>Renal artery</a:t>
            </a:r>
          </a:p>
        </p:txBody>
      </p:sp>
      <p:sp>
        <p:nvSpPr>
          <p:cNvPr id="1048671" name="Text Box 16"/>
          <p:cNvSpPr txBox="1">
            <a:spLocks noChangeArrowheads="1"/>
          </p:cNvSpPr>
          <p:nvPr/>
        </p:nvSpPr>
        <p:spPr bwMode="auto">
          <a:xfrm>
            <a:off x="7543800" y="3429000"/>
            <a:ext cx="1600200" cy="358140"/>
          </a:xfrm>
          <a:prstGeom prst="rect">
            <a:avLst/>
          </a:prstGeom>
          <a:noFill/>
          <a:ln w="9525">
            <a:noFill/>
            <a:miter lim="800000"/>
          </a:ln>
        </p:spPr>
        <p:txBody>
          <a:bodyPr>
            <a:spAutoFit/>
          </a:bodyPr>
          <a:lstStyle/>
          <a:p>
            <a:pPr>
              <a:spcBef>
                <a:spcPct val="50000"/>
              </a:spcBef>
            </a:pPr>
            <a:r>
              <a:rPr lang="en-US" b="1" dirty="0">
                <a:solidFill>
                  <a:srgbClr val="FF0000"/>
                </a:solidFill>
              </a:rPr>
              <a:t>Kidney</a:t>
            </a:r>
          </a:p>
        </p:txBody>
      </p:sp>
      <p:sp>
        <p:nvSpPr>
          <p:cNvPr id="1048672" name="Text Box 17"/>
          <p:cNvSpPr txBox="1">
            <a:spLocks noChangeArrowheads="1"/>
          </p:cNvSpPr>
          <p:nvPr/>
        </p:nvSpPr>
        <p:spPr bwMode="auto">
          <a:xfrm>
            <a:off x="7772400" y="4267200"/>
            <a:ext cx="1066800" cy="358140"/>
          </a:xfrm>
          <a:prstGeom prst="rect">
            <a:avLst/>
          </a:prstGeom>
          <a:noFill/>
          <a:ln w="9525">
            <a:noFill/>
            <a:miter lim="800000"/>
          </a:ln>
        </p:spPr>
        <p:txBody>
          <a:bodyPr>
            <a:spAutoFit/>
          </a:bodyPr>
          <a:lstStyle/>
          <a:p>
            <a:pPr>
              <a:spcBef>
                <a:spcPct val="50000"/>
              </a:spcBef>
            </a:pPr>
            <a:r>
              <a:rPr lang="en-US" b="1" dirty="0">
                <a:solidFill>
                  <a:srgbClr val="FF00FF"/>
                </a:solidFill>
              </a:rPr>
              <a:t>Ureter</a:t>
            </a:r>
          </a:p>
        </p:txBody>
      </p:sp>
      <p:sp>
        <p:nvSpPr>
          <p:cNvPr id="1048673" name="Text Box 18"/>
          <p:cNvSpPr txBox="1">
            <a:spLocks noChangeArrowheads="1"/>
          </p:cNvSpPr>
          <p:nvPr/>
        </p:nvSpPr>
        <p:spPr bwMode="auto">
          <a:xfrm>
            <a:off x="7391400" y="5715000"/>
            <a:ext cx="1752600" cy="954088"/>
          </a:xfrm>
          <a:prstGeom prst="rect">
            <a:avLst/>
          </a:prstGeom>
          <a:noFill/>
          <a:ln w="9525">
            <a:noFill/>
            <a:miter lim="800000"/>
          </a:ln>
        </p:spPr>
        <p:txBody>
          <a:bodyPr>
            <a:spAutoFit/>
          </a:bodyPr>
          <a:lstStyle/>
          <a:p>
            <a:pPr algn="l">
              <a:spcBef>
                <a:spcPct val="50000"/>
              </a:spcBef>
            </a:pPr>
            <a:r>
              <a:rPr lang="en-US" sz="2800" b="1" dirty="0">
                <a:solidFill>
                  <a:schemeClr val="bg1">
                    <a:lumMod val="25000"/>
                  </a:schemeClr>
                </a:solidFill>
                <a:latin typeface="Times New Roman" panose="02020803070505020304" charset="0"/>
              </a:rPr>
              <a:t>Urinary Bladder</a:t>
            </a:r>
          </a:p>
        </p:txBody>
      </p:sp>
      <p:sp>
        <p:nvSpPr>
          <p:cNvPr id="1048674" name="Text Box 19"/>
          <p:cNvSpPr txBox="1">
            <a:spLocks noChangeArrowheads="1"/>
          </p:cNvSpPr>
          <p:nvPr/>
        </p:nvSpPr>
        <p:spPr bwMode="auto">
          <a:xfrm>
            <a:off x="0" y="2743200"/>
            <a:ext cx="2133600" cy="358140"/>
          </a:xfrm>
          <a:prstGeom prst="rect">
            <a:avLst/>
          </a:prstGeom>
          <a:noFill/>
          <a:ln w="9525">
            <a:noFill/>
            <a:miter lim="800000"/>
          </a:ln>
        </p:spPr>
        <p:txBody>
          <a:bodyPr>
            <a:spAutoFit/>
          </a:bodyPr>
          <a:lstStyle/>
          <a:p>
            <a:pPr>
              <a:spcBef>
                <a:spcPct val="50000"/>
              </a:spcBef>
            </a:pPr>
            <a:r>
              <a:rPr lang="en-US" dirty="0"/>
              <a:t>Renal Vein</a:t>
            </a:r>
          </a:p>
        </p:txBody>
      </p:sp>
      <p:sp>
        <p:nvSpPr>
          <p:cNvPr id="1048675" name="Line 20"/>
          <p:cNvSpPr>
            <a:spLocks noChangeShapeType="1"/>
          </p:cNvSpPr>
          <p:nvPr/>
        </p:nvSpPr>
        <p:spPr bwMode="auto">
          <a:xfrm flipH="1" flipV="1">
            <a:off x="1752600" y="6172200"/>
            <a:ext cx="2590800" cy="76200"/>
          </a:xfrm>
          <a:prstGeom prst="line">
            <a:avLst/>
          </a:prstGeom>
          <a:noFill/>
          <a:ln w="28575">
            <a:solidFill>
              <a:schemeClr val="tx1"/>
            </a:solidFill>
            <a:round/>
          </a:ln>
        </p:spPr>
        <p:txBody>
          <a:bodyPr wrap="none" anchor="ctr"/>
          <a:lstStyle/>
          <a:p>
            <a:endParaRPr lang="en-AU" dirty="0"/>
          </a:p>
        </p:txBody>
      </p:sp>
      <p:sp>
        <p:nvSpPr>
          <p:cNvPr id="1048676" name="Text Box 26"/>
          <p:cNvSpPr txBox="1">
            <a:spLocks noChangeArrowheads="1"/>
          </p:cNvSpPr>
          <p:nvPr/>
        </p:nvSpPr>
        <p:spPr bwMode="auto">
          <a:xfrm>
            <a:off x="228600" y="5943600"/>
            <a:ext cx="1828800" cy="358141"/>
          </a:xfrm>
          <a:prstGeom prst="rect">
            <a:avLst/>
          </a:prstGeom>
          <a:noFill/>
          <a:ln w="9525">
            <a:noFill/>
            <a:miter lim="800000"/>
          </a:ln>
        </p:spPr>
        <p:txBody>
          <a:bodyPr>
            <a:spAutoFit/>
          </a:bodyPr>
          <a:lstStyle/>
          <a:p>
            <a:pPr>
              <a:spcBef>
                <a:spcPct val="50000"/>
              </a:spcBef>
            </a:pPr>
            <a:r>
              <a:rPr lang="en-US" dirty="0"/>
              <a:t> sphincters.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74"/>
                                        </p:tgtEl>
                                        <p:attrNameLst>
                                          <p:attrName>style.visibility</p:attrName>
                                        </p:attrNameLst>
                                      </p:cBhvr>
                                      <p:to>
                                        <p:strVal val="visible"/>
                                      </p:to>
                                    </p:set>
                                    <p:anim calcmode="lin" valueType="num">
                                      <p:cBhvr additive="base">
                                        <p:cTn id="7" dur="500" fill="hold"/>
                                        <p:tgtEl>
                                          <p:spTgt spid="1048674"/>
                                        </p:tgtEl>
                                        <p:attrNameLst>
                                          <p:attrName>ppt_x</p:attrName>
                                        </p:attrNameLst>
                                      </p:cBhvr>
                                      <p:tavLst>
                                        <p:tav tm="0">
                                          <p:val>
                                            <p:strVal val="#ppt_x"/>
                                          </p:val>
                                        </p:tav>
                                        <p:tav tm="100000">
                                          <p:val>
                                            <p:strVal val="#ppt_x"/>
                                          </p:val>
                                        </p:tav>
                                      </p:tavLst>
                                    </p:anim>
                                    <p:anim calcmode="lin" valueType="num">
                                      <p:cBhvr additive="base">
                                        <p:cTn id="8" dur="500" fill="hold"/>
                                        <p:tgtEl>
                                          <p:spTgt spid="1048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70"/>
                                        </p:tgtEl>
                                        <p:attrNameLst>
                                          <p:attrName>style.visibility</p:attrName>
                                        </p:attrNameLst>
                                      </p:cBhvr>
                                      <p:to>
                                        <p:strVal val="visible"/>
                                      </p:to>
                                    </p:set>
                                    <p:anim calcmode="lin" valueType="num">
                                      <p:cBhvr additive="base">
                                        <p:cTn id="13" dur="500" fill="hold"/>
                                        <p:tgtEl>
                                          <p:spTgt spid="1048670"/>
                                        </p:tgtEl>
                                        <p:attrNameLst>
                                          <p:attrName>ppt_x</p:attrName>
                                        </p:attrNameLst>
                                      </p:cBhvr>
                                      <p:tavLst>
                                        <p:tav tm="0">
                                          <p:val>
                                            <p:strVal val="#ppt_x"/>
                                          </p:val>
                                        </p:tav>
                                        <p:tav tm="100000">
                                          <p:val>
                                            <p:strVal val="#ppt_x"/>
                                          </p:val>
                                        </p:tav>
                                      </p:tavLst>
                                    </p:anim>
                                    <p:anim calcmode="lin" valueType="num">
                                      <p:cBhvr additive="base">
                                        <p:cTn id="14" dur="500" fill="hold"/>
                                        <p:tgtEl>
                                          <p:spTgt spid="10486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71"/>
                                        </p:tgtEl>
                                        <p:attrNameLst>
                                          <p:attrName>style.visibility</p:attrName>
                                        </p:attrNameLst>
                                      </p:cBhvr>
                                      <p:to>
                                        <p:strVal val="visible"/>
                                      </p:to>
                                    </p:set>
                                    <p:anim calcmode="lin" valueType="num">
                                      <p:cBhvr additive="base">
                                        <p:cTn id="19" dur="500" fill="hold"/>
                                        <p:tgtEl>
                                          <p:spTgt spid="1048671"/>
                                        </p:tgtEl>
                                        <p:attrNameLst>
                                          <p:attrName>ppt_x</p:attrName>
                                        </p:attrNameLst>
                                      </p:cBhvr>
                                      <p:tavLst>
                                        <p:tav tm="0">
                                          <p:val>
                                            <p:strVal val="#ppt_x"/>
                                          </p:val>
                                        </p:tav>
                                        <p:tav tm="100000">
                                          <p:val>
                                            <p:strVal val="#ppt_x"/>
                                          </p:val>
                                        </p:tav>
                                      </p:tavLst>
                                    </p:anim>
                                    <p:anim calcmode="lin" valueType="num">
                                      <p:cBhvr additive="base">
                                        <p:cTn id="20" dur="500" fill="hold"/>
                                        <p:tgtEl>
                                          <p:spTgt spid="10486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672"/>
                                        </p:tgtEl>
                                        <p:attrNameLst>
                                          <p:attrName>style.visibility</p:attrName>
                                        </p:attrNameLst>
                                      </p:cBhvr>
                                      <p:to>
                                        <p:strVal val="visible"/>
                                      </p:to>
                                    </p:set>
                                    <p:anim calcmode="lin" valueType="num">
                                      <p:cBhvr additive="base">
                                        <p:cTn id="25" dur="500" fill="hold"/>
                                        <p:tgtEl>
                                          <p:spTgt spid="1048672"/>
                                        </p:tgtEl>
                                        <p:attrNameLst>
                                          <p:attrName>ppt_x</p:attrName>
                                        </p:attrNameLst>
                                      </p:cBhvr>
                                      <p:tavLst>
                                        <p:tav tm="0">
                                          <p:val>
                                            <p:strVal val="#ppt_x"/>
                                          </p:val>
                                        </p:tav>
                                        <p:tav tm="100000">
                                          <p:val>
                                            <p:strVal val="#ppt_x"/>
                                          </p:val>
                                        </p:tav>
                                      </p:tavLst>
                                    </p:anim>
                                    <p:anim calcmode="lin" valueType="num">
                                      <p:cBhvr additive="base">
                                        <p:cTn id="26" dur="500" fill="hold"/>
                                        <p:tgtEl>
                                          <p:spTgt spid="104867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8673"/>
                                        </p:tgtEl>
                                        <p:attrNameLst>
                                          <p:attrName>style.visibility</p:attrName>
                                        </p:attrNameLst>
                                      </p:cBhvr>
                                      <p:to>
                                        <p:strVal val="visible"/>
                                      </p:to>
                                    </p:set>
                                    <p:anim calcmode="lin" valueType="num">
                                      <p:cBhvr additive="base">
                                        <p:cTn id="31" dur="500" fill="hold"/>
                                        <p:tgtEl>
                                          <p:spTgt spid="1048673"/>
                                        </p:tgtEl>
                                        <p:attrNameLst>
                                          <p:attrName>ppt_x</p:attrName>
                                        </p:attrNameLst>
                                      </p:cBhvr>
                                      <p:tavLst>
                                        <p:tav tm="0">
                                          <p:val>
                                            <p:strVal val="#ppt_x"/>
                                          </p:val>
                                        </p:tav>
                                        <p:tav tm="100000">
                                          <p:val>
                                            <p:strVal val="#ppt_x"/>
                                          </p:val>
                                        </p:tav>
                                      </p:tavLst>
                                    </p:anim>
                                    <p:anim calcmode="lin" valueType="num">
                                      <p:cBhvr additive="base">
                                        <p:cTn id="32" dur="500" fill="hold"/>
                                        <p:tgtEl>
                                          <p:spTgt spid="104867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8676"/>
                                        </p:tgtEl>
                                        <p:attrNameLst>
                                          <p:attrName>style.visibility</p:attrName>
                                        </p:attrNameLst>
                                      </p:cBhvr>
                                      <p:to>
                                        <p:strVal val="visible"/>
                                      </p:to>
                                    </p:set>
                                    <p:anim calcmode="lin" valueType="num">
                                      <p:cBhvr additive="base">
                                        <p:cTn id="37" dur="500" fill="hold"/>
                                        <p:tgtEl>
                                          <p:spTgt spid="1048676"/>
                                        </p:tgtEl>
                                        <p:attrNameLst>
                                          <p:attrName>ppt_x</p:attrName>
                                        </p:attrNameLst>
                                      </p:cBhvr>
                                      <p:tavLst>
                                        <p:tav tm="0">
                                          <p:val>
                                            <p:strVal val="#ppt_x"/>
                                          </p:val>
                                        </p:tav>
                                        <p:tav tm="100000">
                                          <p:val>
                                            <p:strVal val="#ppt_x"/>
                                          </p:val>
                                        </p:tav>
                                      </p:tavLst>
                                    </p:anim>
                                    <p:anim calcmode="lin" valueType="num">
                                      <p:cBhvr additive="base">
                                        <p:cTn id="38" dur="500" fill="hold"/>
                                        <p:tgtEl>
                                          <p:spTgt spid="1048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0" grpId="0"/>
      <p:bldP spid="1048671" grpId="0"/>
      <p:bldP spid="1048672" grpId="0"/>
      <p:bldP spid="1048673" grpId="0"/>
      <p:bldP spid="1048674" grpId="0"/>
      <p:bldP spid="10486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3" name="Rectangle 4"/>
          <p:cNvSpPr>
            <a:spLocks noGrp="1" noChangeArrowheads="1"/>
          </p:cNvSpPr>
          <p:nvPr>
            <p:ph type="dt" sz="quarter" idx="10"/>
          </p:nvPr>
        </p:nvSpPr>
        <p:spPr>
          <a:noFill/>
        </p:spPr>
        <p:txBody>
          <a:bodyPr/>
          <a:lstStyle/>
          <a:p>
            <a:fld id="{42ABCAC7-938E-47B9-B6DD-814B64071B7C}" type="datetime8">
              <a:rPr lang="en-US" smtClean="0"/>
              <a:t>10/21/2021 10:12 AM</a:t>
            </a:fld>
            <a:endParaRPr lang="en-GB" smtClean="0"/>
          </a:p>
        </p:txBody>
      </p:sp>
      <p:sp>
        <p:nvSpPr>
          <p:cNvPr id="1048844" name="Rectangle 6"/>
          <p:cNvSpPr>
            <a:spLocks noGrp="1" noChangeArrowheads="1"/>
          </p:cNvSpPr>
          <p:nvPr>
            <p:ph type="sldNum" sz="quarter" idx="12"/>
          </p:nvPr>
        </p:nvSpPr>
        <p:spPr>
          <a:noFill/>
        </p:spPr>
        <p:txBody>
          <a:bodyPr/>
          <a:lstStyle/>
          <a:p>
            <a:fld id="{583F2B6C-18B5-4E41-8F14-0E23EEFF7464}" type="slidenum">
              <a:rPr lang="en-US" smtClean="0"/>
              <a:t>30</a:t>
            </a:fld>
            <a:endParaRPr lang="en-US" smtClean="0"/>
          </a:p>
        </p:txBody>
      </p:sp>
      <p:sp>
        <p:nvSpPr>
          <p:cNvPr id="1048845" name="Rectangle 2"/>
          <p:cNvSpPr>
            <a:spLocks noGrp="1" noChangeArrowheads="1"/>
          </p:cNvSpPr>
          <p:nvPr>
            <p:ph type="title"/>
          </p:nvPr>
        </p:nvSpPr>
        <p:spPr>
          <a:xfrm>
            <a:off x="685800" y="0"/>
            <a:ext cx="7772400" cy="1143000"/>
          </a:xfrm>
        </p:spPr>
        <p:txBody>
          <a:bodyPr>
            <a:normAutofit/>
          </a:bodyPr>
          <a:lstStyle/>
          <a:p>
            <a:r>
              <a:rPr lang="en-US" b="1" smtClean="0">
                <a:solidFill>
                  <a:srgbClr val="FF0000"/>
                </a:solidFill>
                <a:latin typeface="Footlight MT Light" pitchFamily="18" charset="0"/>
              </a:rPr>
              <a:t>The Juxtaglomerular Apparatus</a:t>
            </a:r>
          </a:p>
        </p:txBody>
      </p:sp>
      <p:sp>
        <p:nvSpPr>
          <p:cNvPr id="1048846" name="Rectangle 3"/>
          <p:cNvSpPr>
            <a:spLocks noGrp="1" noChangeArrowheads="1"/>
          </p:cNvSpPr>
          <p:nvPr>
            <p:ph type="body" idx="1"/>
          </p:nvPr>
        </p:nvSpPr>
        <p:spPr>
          <a:xfrm>
            <a:off x="685800" y="1295400"/>
            <a:ext cx="8153400" cy="4114800"/>
          </a:xfrm>
        </p:spPr>
        <p:txBody>
          <a:bodyPr>
            <a:normAutofit fontScale="96429" lnSpcReduction="10000"/>
          </a:bodyPr>
          <a:lstStyle/>
          <a:p>
            <a:r>
              <a:rPr lang="en-US" sz="3600" b="1" smtClean="0">
                <a:solidFill>
                  <a:srgbClr val="0000FF"/>
                </a:solidFill>
              </a:rPr>
              <a:t>Used in maintaining blood pressure</a:t>
            </a:r>
          </a:p>
          <a:p>
            <a:pPr lvl="1"/>
            <a:r>
              <a:rPr lang="en-US" sz="3200" b="1" smtClean="0">
                <a:solidFill>
                  <a:srgbClr val="0000FF"/>
                </a:solidFill>
              </a:rPr>
              <a:t>if the blood pressure drops, the granular JG cells release renin .</a:t>
            </a:r>
          </a:p>
          <a:p>
            <a:pPr lvl="1"/>
            <a:r>
              <a:rPr lang="en-US" sz="3200" b="1" smtClean="0">
                <a:solidFill>
                  <a:srgbClr val="0000FF"/>
                </a:solidFill>
              </a:rPr>
              <a:t>the macula densa cells monitor the salt content of the blood</a:t>
            </a:r>
          </a:p>
          <a:p>
            <a:pPr lvl="1"/>
            <a:r>
              <a:rPr lang="en-US" sz="3200" b="1" smtClean="0">
                <a:solidFill>
                  <a:srgbClr val="0000FF"/>
                </a:solidFill>
              </a:rPr>
              <a:t>if the blood salt content gets too high, the macula densa cells begin to inhibit the granular cells and suppress renin release</a:t>
            </a:r>
          </a:p>
          <a:p>
            <a:pPr lvl="1"/>
            <a:endParaRPr lang="en-US"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846">
                                            <p:txEl>
                                              <p:pRg st="0" end="0"/>
                                            </p:txEl>
                                          </p:spTgt>
                                        </p:tgtEl>
                                        <p:attrNameLst>
                                          <p:attrName>style.visibility</p:attrName>
                                        </p:attrNameLst>
                                      </p:cBhvr>
                                      <p:to>
                                        <p:strVal val="visible"/>
                                      </p:to>
                                    </p:set>
                                    <p:anim calcmode="lin" valueType="num">
                                      <p:cBhvr additive="base">
                                        <p:cTn id="7" dur="500" fill="hold"/>
                                        <p:tgtEl>
                                          <p:spTgt spid="10488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8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8846">
                                            <p:txEl>
                                              <p:pRg st="1" end="1"/>
                                            </p:txEl>
                                          </p:spTgt>
                                        </p:tgtEl>
                                        <p:attrNameLst>
                                          <p:attrName>style.visibility</p:attrName>
                                        </p:attrNameLst>
                                      </p:cBhvr>
                                      <p:to>
                                        <p:strVal val="visible"/>
                                      </p:to>
                                    </p:set>
                                    <p:anim calcmode="lin" valueType="num">
                                      <p:cBhvr additive="base">
                                        <p:cTn id="13" dur="500" fill="hold"/>
                                        <p:tgtEl>
                                          <p:spTgt spid="10488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8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8846">
                                            <p:txEl>
                                              <p:pRg st="2" end="2"/>
                                            </p:txEl>
                                          </p:spTgt>
                                        </p:tgtEl>
                                        <p:attrNameLst>
                                          <p:attrName>style.visibility</p:attrName>
                                        </p:attrNameLst>
                                      </p:cBhvr>
                                      <p:to>
                                        <p:strVal val="visible"/>
                                      </p:to>
                                    </p:set>
                                    <p:anim calcmode="lin" valueType="num">
                                      <p:cBhvr additive="base">
                                        <p:cTn id="19" dur="500" fill="hold"/>
                                        <p:tgtEl>
                                          <p:spTgt spid="10488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8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8846">
                                            <p:txEl>
                                              <p:pRg st="3" end="3"/>
                                            </p:txEl>
                                          </p:spTgt>
                                        </p:tgtEl>
                                        <p:attrNameLst>
                                          <p:attrName>style.visibility</p:attrName>
                                        </p:attrNameLst>
                                      </p:cBhvr>
                                      <p:to>
                                        <p:strVal val="visible"/>
                                      </p:to>
                                    </p:set>
                                    <p:anim calcmode="lin" valueType="num">
                                      <p:cBhvr additive="base">
                                        <p:cTn id="25" dur="500" fill="hold"/>
                                        <p:tgtEl>
                                          <p:spTgt spid="10488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8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0" name="Rectangle 4"/>
          <p:cNvSpPr>
            <a:spLocks noGrp="1" noChangeArrowheads="1"/>
          </p:cNvSpPr>
          <p:nvPr>
            <p:ph type="dt" sz="quarter" idx="10"/>
          </p:nvPr>
        </p:nvSpPr>
        <p:spPr>
          <a:noFill/>
        </p:spPr>
        <p:txBody>
          <a:bodyPr/>
          <a:lstStyle/>
          <a:p>
            <a:fld id="{CCAE7383-BD30-479C-A929-E46DE4ADB950}" type="datetime8">
              <a:rPr lang="en-US" smtClean="0"/>
              <a:t>10/21/2021 10:12 AM</a:t>
            </a:fld>
            <a:endParaRPr lang="en-GB" smtClean="0"/>
          </a:p>
        </p:txBody>
      </p:sp>
      <p:sp>
        <p:nvSpPr>
          <p:cNvPr id="1048851" name="Rectangle 6"/>
          <p:cNvSpPr>
            <a:spLocks noGrp="1" noChangeArrowheads="1"/>
          </p:cNvSpPr>
          <p:nvPr>
            <p:ph type="sldNum" sz="quarter" idx="12"/>
          </p:nvPr>
        </p:nvSpPr>
        <p:spPr>
          <a:noFill/>
        </p:spPr>
        <p:txBody>
          <a:bodyPr/>
          <a:lstStyle/>
          <a:p>
            <a:fld id="{345CCBB7-C898-4124-99B4-950B0393FFC8}" type="slidenum">
              <a:rPr lang="en-US" smtClean="0"/>
              <a:t>31</a:t>
            </a:fld>
            <a:endParaRPr lang="en-US" smtClean="0"/>
          </a:p>
        </p:txBody>
      </p:sp>
      <p:sp>
        <p:nvSpPr>
          <p:cNvPr id="1048852" name="Rectangle 2"/>
          <p:cNvSpPr>
            <a:spLocks noGrp="1" noChangeArrowheads="1"/>
          </p:cNvSpPr>
          <p:nvPr>
            <p:ph type="title"/>
          </p:nvPr>
        </p:nvSpPr>
        <p:spPr>
          <a:xfrm>
            <a:off x="609600" y="76200"/>
            <a:ext cx="7772400" cy="1143000"/>
          </a:xfrm>
        </p:spPr>
        <p:txBody>
          <a:bodyPr/>
          <a:lstStyle/>
          <a:p>
            <a:r>
              <a:rPr lang="en-US" sz="4800" b="1" smtClean="0">
                <a:solidFill>
                  <a:srgbClr val="FF0000"/>
                </a:solidFill>
                <a:latin typeface="Footlight MT Light" pitchFamily="18" charset="0"/>
              </a:rPr>
              <a:t>Location of the Glomerulus</a:t>
            </a:r>
          </a:p>
        </p:txBody>
      </p:sp>
      <p:pic>
        <p:nvPicPr>
          <p:cNvPr id="2097164" name="Picture 4" descr="C:\A_and_P_II\net filtration.jpg"/>
          <p:cNvPicPr>
            <a:picLocks noChangeAspect="1" noChangeArrowheads="1"/>
          </p:cNvPicPr>
          <p:nvPr/>
        </p:nvPicPr>
        <p:blipFill>
          <a:blip r:embed="rId3" cstate="print"/>
          <a:srcRect b="4298"/>
          <a:stretch>
            <a:fillRect/>
          </a:stretch>
        </p:blipFill>
        <p:spPr bwMode="auto">
          <a:xfrm>
            <a:off x="1363663" y="1311275"/>
            <a:ext cx="6378575" cy="5318125"/>
          </a:xfrm>
          <a:prstGeom prst="rect">
            <a:avLst/>
          </a:prstGeom>
          <a:noFill/>
          <a:ln w="9525">
            <a:noFill/>
            <a:miter lim="800000"/>
            <a:headEnd/>
            <a:tailEnd/>
          </a:ln>
        </p:spPr>
      </p:pic>
      <p:sp>
        <p:nvSpPr>
          <p:cNvPr id="1048853" name="Line 6"/>
          <p:cNvSpPr>
            <a:spLocks noChangeShapeType="1"/>
          </p:cNvSpPr>
          <p:nvPr/>
        </p:nvSpPr>
        <p:spPr bwMode="auto">
          <a:xfrm>
            <a:off x="4953000" y="1905000"/>
            <a:ext cx="1295400" cy="0"/>
          </a:xfrm>
          <a:prstGeom prst="line">
            <a:avLst/>
          </a:prstGeom>
          <a:noFill/>
          <a:ln w="28575">
            <a:solidFill>
              <a:schemeClr val="tx1"/>
            </a:solidFill>
            <a:round/>
          </a:ln>
        </p:spPr>
        <p:txBody>
          <a:bodyPr wrap="none" anchor="ctr"/>
          <a:lstStyle/>
          <a:p>
            <a:endParaRPr lang="en-AU"/>
          </a:p>
        </p:txBody>
      </p:sp>
      <p:sp>
        <p:nvSpPr>
          <p:cNvPr id="1048854" name="Text Box 7"/>
          <p:cNvSpPr txBox="1">
            <a:spLocks noChangeArrowheads="1"/>
          </p:cNvSpPr>
          <p:nvPr/>
        </p:nvSpPr>
        <p:spPr bwMode="auto">
          <a:xfrm>
            <a:off x="6248400" y="1463675"/>
            <a:ext cx="1828800" cy="624840"/>
          </a:xfrm>
          <a:prstGeom prst="rect">
            <a:avLst/>
          </a:prstGeom>
          <a:noFill/>
          <a:ln w="9525">
            <a:noFill/>
            <a:miter lim="800000"/>
          </a:ln>
        </p:spPr>
        <p:txBody>
          <a:bodyPr>
            <a:spAutoFit/>
          </a:bodyPr>
          <a:lstStyle/>
          <a:p>
            <a:pPr>
              <a:spcBef>
                <a:spcPct val="50000"/>
              </a:spcBef>
            </a:pPr>
            <a:r>
              <a:rPr lang="en-US"/>
              <a:t>Afferent Arteriole</a:t>
            </a:r>
          </a:p>
        </p:txBody>
      </p:sp>
      <p:sp>
        <p:nvSpPr>
          <p:cNvPr id="1048855" name="Line 8"/>
          <p:cNvSpPr>
            <a:spLocks noChangeShapeType="1"/>
          </p:cNvSpPr>
          <p:nvPr/>
        </p:nvSpPr>
        <p:spPr bwMode="auto">
          <a:xfrm flipH="1">
            <a:off x="1981200" y="1828800"/>
            <a:ext cx="1371600" cy="0"/>
          </a:xfrm>
          <a:prstGeom prst="line">
            <a:avLst/>
          </a:prstGeom>
          <a:noFill/>
          <a:ln w="9525">
            <a:solidFill>
              <a:schemeClr val="tx1"/>
            </a:solidFill>
            <a:round/>
          </a:ln>
        </p:spPr>
        <p:txBody>
          <a:bodyPr wrap="none" anchor="ctr"/>
          <a:lstStyle/>
          <a:p>
            <a:endParaRPr lang="en-AU"/>
          </a:p>
        </p:txBody>
      </p:sp>
      <p:sp>
        <p:nvSpPr>
          <p:cNvPr id="1048856" name="Text Box 9"/>
          <p:cNvSpPr txBox="1">
            <a:spLocks noChangeArrowheads="1"/>
          </p:cNvSpPr>
          <p:nvPr/>
        </p:nvSpPr>
        <p:spPr bwMode="auto">
          <a:xfrm>
            <a:off x="762000" y="1371600"/>
            <a:ext cx="1600200" cy="624840"/>
          </a:xfrm>
          <a:prstGeom prst="rect">
            <a:avLst/>
          </a:prstGeom>
          <a:noFill/>
          <a:ln w="9525">
            <a:noFill/>
            <a:miter lim="800000"/>
          </a:ln>
        </p:spPr>
        <p:txBody>
          <a:bodyPr>
            <a:spAutoFit/>
          </a:bodyPr>
          <a:lstStyle/>
          <a:p>
            <a:pPr>
              <a:spcBef>
                <a:spcPct val="50000"/>
              </a:spcBef>
            </a:pPr>
            <a:r>
              <a:rPr lang="en-US"/>
              <a:t>Efferent Arteriole</a:t>
            </a:r>
          </a:p>
        </p:txBody>
      </p:sp>
      <p:sp>
        <p:nvSpPr>
          <p:cNvPr id="1048857" name="Line 11"/>
          <p:cNvSpPr>
            <a:spLocks noChangeShapeType="1"/>
          </p:cNvSpPr>
          <p:nvPr/>
        </p:nvSpPr>
        <p:spPr bwMode="auto">
          <a:xfrm flipH="1">
            <a:off x="1981200" y="2895600"/>
            <a:ext cx="381000" cy="0"/>
          </a:xfrm>
          <a:prstGeom prst="line">
            <a:avLst/>
          </a:prstGeom>
          <a:noFill/>
          <a:ln w="9525">
            <a:solidFill>
              <a:schemeClr val="tx1"/>
            </a:solidFill>
            <a:round/>
          </a:ln>
        </p:spPr>
        <p:txBody>
          <a:bodyPr wrap="none" anchor="ctr"/>
          <a:lstStyle/>
          <a:p>
            <a:endParaRPr lang="en-AU"/>
          </a:p>
        </p:txBody>
      </p:sp>
      <p:sp>
        <p:nvSpPr>
          <p:cNvPr id="1048858" name="Text Box 12"/>
          <p:cNvSpPr txBox="1">
            <a:spLocks noChangeArrowheads="1"/>
          </p:cNvSpPr>
          <p:nvPr/>
        </p:nvSpPr>
        <p:spPr bwMode="auto">
          <a:xfrm>
            <a:off x="762000" y="2438400"/>
            <a:ext cx="1676400" cy="624840"/>
          </a:xfrm>
          <a:prstGeom prst="rect">
            <a:avLst/>
          </a:prstGeom>
          <a:noFill/>
          <a:ln w="9525">
            <a:noFill/>
            <a:miter lim="800000"/>
          </a:ln>
        </p:spPr>
        <p:txBody>
          <a:bodyPr>
            <a:spAutoFit/>
          </a:bodyPr>
          <a:lstStyle/>
          <a:p>
            <a:pPr>
              <a:spcBef>
                <a:spcPct val="50000"/>
              </a:spcBef>
            </a:pPr>
            <a:r>
              <a:rPr lang="en-US"/>
              <a:t>Bowman’s Capsule</a:t>
            </a:r>
          </a:p>
        </p:txBody>
      </p:sp>
      <p:sp>
        <p:nvSpPr>
          <p:cNvPr id="1048859" name="Line 15"/>
          <p:cNvSpPr>
            <a:spLocks noChangeShapeType="1"/>
          </p:cNvSpPr>
          <p:nvPr/>
        </p:nvSpPr>
        <p:spPr bwMode="auto">
          <a:xfrm>
            <a:off x="2895600" y="5943600"/>
            <a:ext cx="762000" cy="0"/>
          </a:xfrm>
          <a:prstGeom prst="line">
            <a:avLst/>
          </a:prstGeom>
          <a:noFill/>
          <a:ln w="9525">
            <a:solidFill>
              <a:schemeClr val="tx1"/>
            </a:solidFill>
            <a:round/>
          </a:ln>
        </p:spPr>
        <p:txBody>
          <a:bodyPr wrap="none" anchor="ctr"/>
          <a:lstStyle/>
          <a:p>
            <a:endParaRPr lang="en-AU"/>
          </a:p>
        </p:txBody>
      </p:sp>
      <p:sp>
        <p:nvSpPr>
          <p:cNvPr id="1048860" name="Text Box 16"/>
          <p:cNvSpPr txBox="1">
            <a:spLocks noChangeArrowheads="1"/>
          </p:cNvSpPr>
          <p:nvPr/>
        </p:nvSpPr>
        <p:spPr bwMode="auto">
          <a:xfrm>
            <a:off x="3657600" y="5213350"/>
            <a:ext cx="2057400" cy="891540"/>
          </a:xfrm>
          <a:prstGeom prst="rect">
            <a:avLst/>
          </a:prstGeom>
          <a:noFill/>
          <a:ln w="9525">
            <a:noFill/>
            <a:miter lim="800000"/>
          </a:ln>
        </p:spPr>
        <p:txBody>
          <a:bodyPr>
            <a:spAutoFit/>
          </a:bodyPr>
          <a:lstStyle/>
          <a:p>
            <a:pPr>
              <a:spcBef>
                <a:spcPct val="50000"/>
              </a:spcBef>
            </a:pPr>
            <a:r>
              <a:rPr lang="en-US" dirty="0"/>
              <a:t>Proximal Convoluted Tubule</a:t>
            </a:r>
          </a:p>
        </p:txBody>
      </p:sp>
      <p:sp>
        <p:nvSpPr>
          <p:cNvPr id="1048861" name="Line 17"/>
          <p:cNvSpPr>
            <a:spLocks noChangeShapeType="1"/>
          </p:cNvSpPr>
          <p:nvPr/>
        </p:nvSpPr>
        <p:spPr bwMode="auto">
          <a:xfrm flipH="1">
            <a:off x="2057400" y="4114800"/>
            <a:ext cx="1143000" cy="0"/>
          </a:xfrm>
          <a:prstGeom prst="line">
            <a:avLst/>
          </a:prstGeom>
          <a:noFill/>
          <a:ln w="9525">
            <a:solidFill>
              <a:schemeClr val="tx1"/>
            </a:solidFill>
            <a:round/>
          </a:ln>
        </p:spPr>
        <p:txBody>
          <a:bodyPr wrap="none" anchor="ctr"/>
          <a:lstStyle/>
          <a:p>
            <a:endParaRPr lang="en-AU"/>
          </a:p>
        </p:txBody>
      </p:sp>
      <p:sp>
        <p:nvSpPr>
          <p:cNvPr id="1048862" name="Text Box 18"/>
          <p:cNvSpPr txBox="1">
            <a:spLocks noChangeArrowheads="1"/>
          </p:cNvSpPr>
          <p:nvPr/>
        </p:nvSpPr>
        <p:spPr bwMode="auto">
          <a:xfrm>
            <a:off x="381000" y="3810000"/>
            <a:ext cx="1828800" cy="358140"/>
          </a:xfrm>
          <a:prstGeom prst="rect">
            <a:avLst/>
          </a:prstGeom>
          <a:noFill/>
          <a:ln w="9525">
            <a:noFill/>
            <a:miter lim="800000"/>
          </a:ln>
        </p:spPr>
        <p:txBody>
          <a:bodyPr>
            <a:spAutoFit/>
          </a:bodyPr>
          <a:lstStyle/>
          <a:p>
            <a:pPr>
              <a:spcBef>
                <a:spcPct val="50000"/>
              </a:spcBef>
            </a:pPr>
            <a:r>
              <a:rPr lang="en-US" b="1"/>
              <a:t>Glomerulus</a:t>
            </a:r>
            <a:endParaRPr lang="en-US"/>
          </a:p>
        </p:txBody>
      </p:sp>
      <p:sp>
        <p:nvSpPr>
          <p:cNvPr id="1048863" name="Line 19"/>
          <p:cNvSpPr>
            <a:spLocks noChangeShapeType="1"/>
          </p:cNvSpPr>
          <p:nvPr/>
        </p:nvSpPr>
        <p:spPr bwMode="auto">
          <a:xfrm flipH="1">
            <a:off x="2133600" y="4114800"/>
            <a:ext cx="990600" cy="0"/>
          </a:xfrm>
          <a:prstGeom prst="line">
            <a:avLst/>
          </a:prstGeom>
          <a:noFill/>
          <a:ln w="9525">
            <a:solidFill>
              <a:schemeClr val="tx1"/>
            </a:solidFill>
            <a:round/>
          </a:ln>
        </p:spPr>
        <p:txBody>
          <a:bodyPr wrap="none" anchor="ctr"/>
          <a:lstStyle/>
          <a:p>
            <a:endParaRPr lang="en-AU"/>
          </a:p>
        </p:txBody>
      </p:sp>
      <p:sp>
        <p:nvSpPr>
          <p:cNvPr id="1048864" name="Line 27"/>
          <p:cNvSpPr>
            <a:spLocks noChangeShapeType="1"/>
          </p:cNvSpPr>
          <p:nvPr/>
        </p:nvSpPr>
        <p:spPr bwMode="auto">
          <a:xfrm>
            <a:off x="2895600" y="3733800"/>
            <a:ext cx="0" cy="381000"/>
          </a:xfrm>
          <a:prstGeom prst="line">
            <a:avLst/>
          </a:prstGeom>
          <a:noFill/>
          <a:ln w="9525">
            <a:solidFill>
              <a:schemeClr val="tx1"/>
            </a:solidFill>
            <a:round/>
          </a:ln>
        </p:spPr>
        <p:txBody>
          <a:bodyPr wrap="none" anchor="ctr"/>
          <a:lstStyle/>
          <a:p>
            <a:endParaRPr lang="en-AU"/>
          </a:p>
        </p:txBody>
      </p:sp>
      <p:sp>
        <p:nvSpPr>
          <p:cNvPr id="1048865" name="Line 31"/>
          <p:cNvSpPr>
            <a:spLocks noChangeShapeType="1"/>
          </p:cNvSpPr>
          <p:nvPr/>
        </p:nvSpPr>
        <p:spPr bwMode="auto">
          <a:xfrm>
            <a:off x="3200400" y="4114800"/>
            <a:ext cx="914400" cy="0"/>
          </a:xfrm>
          <a:prstGeom prst="line">
            <a:avLst/>
          </a:prstGeom>
          <a:noFill/>
          <a:ln w="9525">
            <a:solidFill>
              <a:schemeClr val="tx1"/>
            </a:solidFill>
            <a:round/>
          </a:ln>
        </p:spPr>
        <p:txBody>
          <a:bodyPr wrap="none" anchor="ctr"/>
          <a:lstStyle/>
          <a:p>
            <a:endParaRPr lang="en-A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1" name="Rectangle 4"/>
          <p:cNvSpPr>
            <a:spLocks noGrp="1" noChangeArrowheads="1"/>
          </p:cNvSpPr>
          <p:nvPr>
            <p:ph type="dt" sz="quarter" idx="10"/>
          </p:nvPr>
        </p:nvSpPr>
        <p:spPr>
          <a:noFill/>
        </p:spPr>
        <p:txBody>
          <a:bodyPr/>
          <a:lstStyle/>
          <a:p>
            <a:fld id="{E1CA1C1D-97BC-4D9D-9B8E-326010E022CF}" type="datetime8">
              <a:rPr lang="en-US" smtClean="0"/>
              <a:t>10/21/2021 10:12 AM</a:t>
            </a:fld>
            <a:endParaRPr lang="en-GB" smtClean="0"/>
          </a:p>
        </p:txBody>
      </p:sp>
      <p:sp>
        <p:nvSpPr>
          <p:cNvPr id="1048902" name="Rectangle 6"/>
          <p:cNvSpPr>
            <a:spLocks noGrp="1" noChangeArrowheads="1"/>
          </p:cNvSpPr>
          <p:nvPr>
            <p:ph type="sldNum" sz="quarter" idx="12"/>
          </p:nvPr>
        </p:nvSpPr>
        <p:spPr>
          <a:noFill/>
        </p:spPr>
        <p:txBody>
          <a:bodyPr/>
          <a:lstStyle/>
          <a:p>
            <a:fld id="{EDD29F4A-ED98-4EC1-97AC-AF368F3EE5B1}" type="slidenum">
              <a:rPr lang="en-US" smtClean="0"/>
              <a:t>32</a:t>
            </a:fld>
            <a:endParaRPr lang="en-US" smtClean="0"/>
          </a:p>
        </p:txBody>
      </p:sp>
      <p:sp>
        <p:nvSpPr>
          <p:cNvPr id="1048903" name="Date Placeholder 2"/>
          <p:cNvSpPr txBox="1">
            <a:spLocks noGrp="1"/>
          </p:cNvSpPr>
          <p:nvPr/>
        </p:nvSpPr>
        <p:spPr bwMode="auto">
          <a:xfrm>
            <a:off x="685800" y="6248400"/>
            <a:ext cx="1905000" cy="457200"/>
          </a:xfrm>
          <a:prstGeom prst="rect">
            <a:avLst/>
          </a:prstGeom>
          <a:noFill/>
          <a:ln w="9525">
            <a:noFill/>
            <a:miter lim="800000"/>
          </a:ln>
        </p:spPr>
        <p:txBody>
          <a:bodyPr/>
          <a:lstStyle/>
          <a:p>
            <a:pPr algn="l"/>
            <a:fld id="{59AC1589-7CEE-4D33-BBAF-859840C919B8}" type="datetime1">
              <a:rPr lang="en-US" sz="1400"/>
              <a:t>10/21/2021</a:t>
            </a:fld>
            <a:endParaRPr lang="en-US" sz="1400"/>
          </a:p>
        </p:txBody>
      </p:sp>
      <p:sp>
        <p:nvSpPr>
          <p:cNvPr id="1048904" name="Rectangle 3"/>
          <p:cNvSpPr>
            <a:spLocks noGrp="1" noChangeArrowheads="1"/>
          </p:cNvSpPr>
          <p:nvPr>
            <p:ph type="body" idx="4294967295"/>
          </p:nvPr>
        </p:nvSpPr>
        <p:spPr>
          <a:xfrm>
            <a:off x="0" y="1885950"/>
            <a:ext cx="8915400" cy="4591050"/>
          </a:xfrm>
        </p:spPr>
        <p:txBody>
          <a:bodyPr/>
          <a:lstStyle/>
          <a:p>
            <a:endParaRPr lang="en-US" smtClean="0"/>
          </a:p>
          <a:p>
            <a:endParaRPr lang="en-US" smtClean="0"/>
          </a:p>
        </p:txBody>
      </p:sp>
      <p:sp>
        <p:nvSpPr>
          <p:cNvPr id="1048905" name="Rectangle 4"/>
          <p:cNvSpPr>
            <a:spLocks noGrp="1" noChangeArrowheads="1"/>
          </p:cNvSpPr>
          <p:nvPr>
            <p:ph type="title"/>
          </p:nvPr>
        </p:nvSpPr>
        <p:spPr>
          <a:xfrm>
            <a:off x="685800" y="304800"/>
            <a:ext cx="7772400" cy="1143000"/>
          </a:xfrm>
        </p:spPr>
        <p:txBody>
          <a:bodyPr/>
          <a:lstStyle/>
          <a:p>
            <a:r>
              <a:rPr lang="en-US" sz="4800" b="1" smtClean="0">
                <a:solidFill>
                  <a:srgbClr val="FF0000"/>
                </a:solidFill>
                <a:latin typeface="Footlight MT Light" pitchFamily="18" charset="0"/>
              </a:rPr>
              <a:t>BASIC RENAL PROCESSES</a:t>
            </a:r>
          </a:p>
        </p:txBody>
      </p:sp>
      <p:sp>
        <p:nvSpPr>
          <p:cNvPr id="1048906" name="AutoShape 6"/>
          <p:cNvSpPr>
            <a:spLocks noChangeArrowheads="1"/>
          </p:cNvSpPr>
          <p:nvPr/>
        </p:nvSpPr>
        <p:spPr bwMode="auto">
          <a:xfrm rot="-10767427">
            <a:off x="2384425" y="1925638"/>
            <a:ext cx="1652588" cy="1752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FF"/>
          </a:solidFill>
          <a:ln w="9525">
            <a:solidFill>
              <a:schemeClr val="tx1"/>
            </a:solidFill>
            <a:miter lim="800000"/>
          </a:ln>
        </p:spPr>
        <p:txBody>
          <a:bodyPr wrap="none" anchor="ctr"/>
          <a:lstStyle/>
          <a:p>
            <a:endParaRPr lang="en-AU"/>
          </a:p>
        </p:txBody>
      </p:sp>
      <p:sp>
        <p:nvSpPr>
          <p:cNvPr id="1048907" name="Rectangle 7"/>
          <p:cNvSpPr>
            <a:spLocks noChangeArrowheads="1"/>
          </p:cNvSpPr>
          <p:nvPr/>
        </p:nvSpPr>
        <p:spPr bwMode="auto">
          <a:xfrm>
            <a:off x="3048000" y="3429000"/>
            <a:ext cx="304800" cy="2590800"/>
          </a:xfrm>
          <a:prstGeom prst="rect">
            <a:avLst/>
          </a:prstGeom>
          <a:solidFill>
            <a:srgbClr val="FF00FF"/>
          </a:solidFill>
          <a:ln w="9525">
            <a:noFill/>
            <a:miter lim="800000"/>
          </a:ln>
        </p:spPr>
        <p:txBody>
          <a:bodyPr wrap="none" anchor="ctr"/>
          <a:lstStyle/>
          <a:p>
            <a:endParaRPr lang="en-GB"/>
          </a:p>
        </p:txBody>
      </p:sp>
      <p:sp>
        <p:nvSpPr>
          <p:cNvPr id="1048908" name="Oval 8"/>
          <p:cNvSpPr>
            <a:spLocks noChangeArrowheads="1"/>
          </p:cNvSpPr>
          <p:nvPr/>
        </p:nvSpPr>
        <p:spPr bwMode="auto">
          <a:xfrm>
            <a:off x="2743200" y="2057400"/>
            <a:ext cx="914400" cy="1219200"/>
          </a:xfrm>
          <a:prstGeom prst="ellipse">
            <a:avLst/>
          </a:prstGeom>
          <a:solidFill>
            <a:srgbClr val="00FF00"/>
          </a:solidFill>
          <a:ln w="9525">
            <a:noFill/>
            <a:round/>
          </a:ln>
        </p:spPr>
        <p:txBody>
          <a:bodyPr wrap="none" anchor="ctr"/>
          <a:lstStyle/>
          <a:p>
            <a:endParaRPr lang="en-GB"/>
          </a:p>
        </p:txBody>
      </p:sp>
      <p:sp>
        <p:nvSpPr>
          <p:cNvPr id="1048909" name="Rectangle 9"/>
          <p:cNvSpPr>
            <a:spLocks noChangeArrowheads="1"/>
          </p:cNvSpPr>
          <p:nvPr/>
        </p:nvSpPr>
        <p:spPr bwMode="auto">
          <a:xfrm>
            <a:off x="1143000" y="1981200"/>
            <a:ext cx="3581400" cy="152400"/>
          </a:xfrm>
          <a:prstGeom prst="rect">
            <a:avLst/>
          </a:prstGeom>
          <a:solidFill>
            <a:srgbClr val="00FF00"/>
          </a:solidFill>
          <a:ln w="9525">
            <a:noFill/>
            <a:miter lim="800000"/>
          </a:ln>
        </p:spPr>
        <p:txBody>
          <a:bodyPr wrap="none" anchor="ctr"/>
          <a:lstStyle/>
          <a:p>
            <a:endParaRPr lang="en-GB"/>
          </a:p>
        </p:txBody>
      </p:sp>
      <p:sp>
        <p:nvSpPr>
          <p:cNvPr id="1048910" name="Text Box 10"/>
          <p:cNvSpPr txBox="1">
            <a:spLocks noChangeArrowheads="1"/>
          </p:cNvSpPr>
          <p:nvPr/>
        </p:nvSpPr>
        <p:spPr bwMode="auto">
          <a:xfrm>
            <a:off x="3124200" y="2667000"/>
            <a:ext cx="462280" cy="358140"/>
          </a:xfrm>
          <a:prstGeom prst="rect">
            <a:avLst/>
          </a:prstGeom>
          <a:noFill/>
          <a:ln w="9525">
            <a:noFill/>
            <a:miter lim="800000"/>
          </a:ln>
        </p:spPr>
        <p:txBody>
          <a:bodyPr wrap="none">
            <a:spAutoFit/>
          </a:bodyPr>
          <a:lstStyle/>
          <a:p>
            <a:r>
              <a:rPr lang="en-US"/>
              <a:t>GF</a:t>
            </a:r>
          </a:p>
        </p:txBody>
      </p:sp>
      <p:sp>
        <p:nvSpPr>
          <p:cNvPr id="1048911" name="Rectangle 11"/>
          <p:cNvSpPr>
            <a:spLocks noChangeArrowheads="1"/>
          </p:cNvSpPr>
          <p:nvPr/>
        </p:nvSpPr>
        <p:spPr bwMode="auto">
          <a:xfrm rot="5372612">
            <a:off x="2871788" y="3695700"/>
            <a:ext cx="3581400" cy="152400"/>
          </a:xfrm>
          <a:prstGeom prst="rect">
            <a:avLst/>
          </a:prstGeom>
          <a:solidFill>
            <a:srgbClr val="00FF00"/>
          </a:solidFill>
          <a:ln w="9525">
            <a:noFill/>
            <a:miter lim="800000"/>
          </a:ln>
        </p:spPr>
        <p:txBody>
          <a:bodyPr wrap="none" anchor="ctr"/>
          <a:lstStyle/>
          <a:p>
            <a:endParaRPr lang="en-GB"/>
          </a:p>
        </p:txBody>
      </p:sp>
      <p:sp>
        <p:nvSpPr>
          <p:cNvPr id="1048912" name="Line 12"/>
          <p:cNvSpPr>
            <a:spLocks noChangeShapeType="1"/>
          </p:cNvSpPr>
          <p:nvPr/>
        </p:nvSpPr>
        <p:spPr bwMode="auto">
          <a:xfrm>
            <a:off x="3200400" y="4419600"/>
            <a:ext cx="1447800" cy="0"/>
          </a:xfrm>
          <a:prstGeom prst="line">
            <a:avLst/>
          </a:prstGeom>
          <a:noFill/>
          <a:ln w="57150">
            <a:solidFill>
              <a:srgbClr val="C00000"/>
            </a:solidFill>
            <a:round/>
            <a:tailEnd type="triangle" w="med" len="med"/>
          </a:ln>
        </p:spPr>
        <p:txBody>
          <a:bodyPr wrap="none" anchor="ctr"/>
          <a:lstStyle/>
          <a:p>
            <a:endParaRPr lang="en-AU"/>
          </a:p>
        </p:txBody>
      </p:sp>
      <p:sp>
        <p:nvSpPr>
          <p:cNvPr id="1048913" name="Line 13"/>
          <p:cNvSpPr>
            <a:spLocks noChangeShapeType="1"/>
          </p:cNvSpPr>
          <p:nvPr/>
        </p:nvSpPr>
        <p:spPr bwMode="auto">
          <a:xfrm>
            <a:off x="3200400" y="5257800"/>
            <a:ext cx="1447800" cy="0"/>
          </a:xfrm>
          <a:prstGeom prst="line">
            <a:avLst/>
          </a:prstGeom>
          <a:noFill/>
          <a:ln w="57150">
            <a:solidFill>
              <a:schemeClr val="accent6">
                <a:lumMod val="50000"/>
              </a:schemeClr>
            </a:solidFill>
            <a:round/>
            <a:headEnd type="triangle" w="med" len="med"/>
          </a:ln>
          <a:effectLst/>
        </p:spPr>
        <p:txBody>
          <a:bodyPr wrap="none" anchor="ctr"/>
          <a:lstStyle/>
          <a:p>
            <a:endParaRPr lang="en-US">
              <a:latin typeface="Times New Roman" panose="02020803070505020304" charset="0"/>
            </a:endParaRPr>
          </a:p>
        </p:txBody>
      </p:sp>
      <p:sp>
        <p:nvSpPr>
          <p:cNvPr id="1048914" name="Text Box 14"/>
          <p:cNvSpPr txBox="1">
            <a:spLocks noChangeArrowheads="1"/>
          </p:cNvSpPr>
          <p:nvPr/>
        </p:nvSpPr>
        <p:spPr bwMode="auto">
          <a:xfrm>
            <a:off x="3489325" y="3775075"/>
            <a:ext cx="462281" cy="358140"/>
          </a:xfrm>
          <a:prstGeom prst="rect">
            <a:avLst/>
          </a:prstGeom>
          <a:noFill/>
          <a:ln w="9525">
            <a:noFill/>
            <a:miter lim="800000"/>
          </a:ln>
        </p:spPr>
        <p:txBody>
          <a:bodyPr wrap="none">
            <a:spAutoFit/>
          </a:bodyPr>
          <a:lstStyle/>
          <a:p>
            <a:r>
              <a:rPr lang="en-US"/>
              <a:t>TR</a:t>
            </a:r>
          </a:p>
        </p:txBody>
      </p:sp>
      <p:sp>
        <p:nvSpPr>
          <p:cNvPr id="1048915" name="Text Box 15"/>
          <p:cNvSpPr txBox="1">
            <a:spLocks noChangeArrowheads="1"/>
          </p:cNvSpPr>
          <p:nvPr/>
        </p:nvSpPr>
        <p:spPr bwMode="auto">
          <a:xfrm>
            <a:off x="3413125" y="4613275"/>
            <a:ext cx="462281" cy="358141"/>
          </a:xfrm>
          <a:prstGeom prst="rect">
            <a:avLst/>
          </a:prstGeom>
          <a:noFill/>
          <a:ln w="9525">
            <a:noFill/>
            <a:miter lim="800000"/>
          </a:ln>
        </p:spPr>
        <p:txBody>
          <a:bodyPr wrap="none">
            <a:spAutoFit/>
          </a:bodyPr>
          <a:lstStyle/>
          <a:p>
            <a:r>
              <a:rPr lang="en-US"/>
              <a:t>TS</a:t>
            </a:r>
          </a:p>
        </p:txBody>
      </p:sp>
      <p:sp>
        <p:nvSpPr>
          <p:cNvPr id="1048916" name="Line 16"/>
          <p:cNvSpPr>
            <a:spLocks noChangeShapeType="1"/>
          </p:cNvSpPr>
          <p:nvPr/>
        </p:nvSpPr>
        <p:spPr bwMode="auto">
          <a:xfrm>
            <a:off x="3200400" y="5715000"/>
            <a:ext cx="0" cy="609600"/>
          </a:xfrm>
          <a:prstGeom prst="line">
            <a:avLst/>
          </a:prstGeom>
          <a:noFill/>
          <a:ln w="76200">
            <a:solidFill>
              <a:schemeClr val="tx1"/>
            </a:solidFill>
            <a:round/>
            <a:tailEnd type="triangle" w="med" len="med"/>
          </a:ln>
        </p:spPr>
        <p:txBody>
          <a:bodyPr wrap="none" anchor="ctr"/>
          <a:lstStyle/>
          <a:p>
            <a:endParaRPr lang="en-AU"/>
          </a:p>
        </p:txBody>
      </p:sp>
      <p:sp>
        <p:nvSpPr>
          <p:cNvPr id="1048917" name="Text Box 17"/>
          <p:cNvSpPr txBox="1">
            <a:spLocks noChangeArrowheads="1"/>
          </p:cNvSpPr>
          <p:nvPr/>
        </p:nvSpPr>
        <p:spPr bwMode="auto">
          <a:xfrm>
            <a:off x="3413125" y="5756275"/>
            <a:ext cx="1656080" cy="358140"/>
          </a:xfrm>
          <a:prstGeom prst="rect">
            <a:avLst/>
          </a:prstGeom>
          <a:noFill/>
          <a:ln w="9525">
            <a:noFill/>
            <a:miter lim="800000"/>
          </a:ln>
        </p:spPr>
        <p:txBody>
          <a:bodyPr wrap="none">
            <a:spAutoFit/>
          </a:bodyPr>
          <a:lstStyle/>
          <a:p>
            <a:r>
              <a:rPr lang="en-US"/>
              <a:t>Urine Excreted</a:t>
            </a:r>
          </a:p>
        </p:txBody>
      </p:sp>
      <p:sp>
        <p:nvSpPr>
          <p:cNvPr id="1048918" name="Line 18"/>
          <p:cNvSpPr>
            <a:spLocks noChangeShapeType="1"/>
          </p:cNvSpPr>
          <p:nvPr/>
        </p:nvSpPr>
        <p:spPr bwMode="auto">
          <a:xfrm>
            <a:off x="3200400" y="2514600"/>
            <a:ext cx="0" cy="990600"/>
          </a:xfrm>
          <a:prstGeom prst="line">
            <a:avLst/>
          </a:prstGeom>
          <a:noFill/>
          <a:ln w="57150">
            <a:solidFill>
              <a:schemeClr val="tx1"/>
            </a:solidFill>
            <a:round/>
            <a:tailEnd type="triangle" w="med" len="med"/>
          </a:ln>
        </p:spPr>
        <p:txBody>
          <a:bodyPr wrap="none" anchor="ctr"/>
          <a:lstStyle/>
          <a:p>
            <a:endParaRPr lang="en-AU"/>
          </a:p>
        </p:txBody>
      </p:sp>
      <p:sp>
        <p:nvSpPr>
          <p:cNvPr id="1048919" name="Line 19"/>
          <p:cNvSpPr>
            <a:spLocks noChangeShapeType="1"/>
          </p:cNvSpPr>
          <p:nvPr/>
        </p:nvSpPr>
        <p:spPr bwMode="auto">
          <a:xfrm>
            <a:off x="1905000" y="1828800"/>
            <a:ext cx="762000" cy="0"/>
          </a:xfrm>
          <a:prstGeom prst="line">
            <a:avLst/>
          </a:prstGeom>
          <a:noFill/>
          <a:ln w="57150">
            <a:solidFill>
              <a:srgbClr val="FFC000"/>
            </a:solidFill>
            <a:round/>
            <a:tailEnd type="triangle" w="med" len="med"/>
          </a:ln>
        </p:spPr>
        <p:txBody>
          <a:bodyPr wrap="none" anchor="ctr"/>
          <a:lstStyle/>
          <a:p>
            <a:endParaRPr lang="en-AU"/>
          </a:p>
        </p:txBody>
      </p:sp>
      <p:sp>
        <p:nvSpPr>
          <p:cNvPr id="1048920" name="Line 20"/>
          <p:cNvSpPr>
            <a:spLocks noChangeShapeType="1"/>
          </p:cNvSpPr>
          <p:nvPr/>
        </p:nvSpPr>
        <p:spPr bwMode="auto">
          <a:xfrm>
            <a:off x="3733800" y="1828800"/>
            <a:ext cx="762000" cy="0"/>
          </a:xfrm>
          <a:prstGeom prst="line">
            <a:avLst/>
          </a:prstGeom>
          <a:noFill/>
          <a:ln w="76200">
            <a:solidFill>
              <a:srgbClr val="7030A0"/>
            </a:solidFill>
            <a:round/>
            <a:tailEnd type="triangle" w="med" len="med"/>
          </a:ln>
        </p:spPr>
        <p:txBody>
          <a:bodyPr wrap="none" anchor="ctr"/>
          <a:lstStyle/>
          <a:p>
            <a:endParaRPr lang="en-AU"/>
          </a:p>
        </p:txBody>
      </p:sp>
      <p:sp>
        <p:nvSpPr>
          <p:cNvPr id="1048921" name="Line 21"/>
          <p:cNvSpPr>
            <a:spLocks noChangeShapeType="1"/>
          </p:cNvSpPr>
          <p:nvPr/>
        </p:nvSpPr>
        <p:spPr bwMode="auto">
          <a:xfrm rot="5403549">
            <a:off x="4573587" y="3351213"/>
            <a:ext cx="760413" cy="1588"/>
          </a:xfrm>
          <a:prstGeom prst="line">
            <a:avLst/>
          </a:prstGeom>
          <a:noFill/>
          <a:ln w="76200">
            <a:solidFill>
              <a:srgbClr val="00FF00"/>
            </a:solidFill>
            <a:round/>
            <a:tailEnd type="triangle" w="med" len="med"/>
          </a:ln>
        </p:spPr>
        <p:txBody>
          <a:bodyPr wrap="none" anchor="ctr"/>
          <a:lstStyle/>
          <a:p>
            <a:endParaRPr lang="en-AU"/>
          </a:p>
        </p:txBody>
      </p:sp>
      <p:sp>
        <p:nvSpPr>
          <p:cNvPr id="1048922" name="Line 22"/>
          <p:cNvSpPr>
            <a:spLocks noChangeShapeType="1"/>
          </p:cNvSpPr>
          <p:nvPr/>
        </p:nvSpPr>
        <p:spPr bwMode="auto">
          <a:xfrm rot="5403549">
            <a:off x="3010694" y="2247106"/>
            <a:ext cx="228600" cy="1588"/>
          </a:xfrm>
          <a:prstGeom prst="line">
            <a:avLst/>
          </a:prstGeom>
          <a:noFill/>
          <a:ln w="9525">
            <a:solidFill>
              <a:schemeClr val="tx1"/>
            </a:solidFill>
            <a:round/>
            <a:tailEnd type="triangle" w="med" len="med"/>
          </a:ln>
        </p:spPr>
        <p:txBody>
          <a:bodyPr wrap="none" anchor="ctr"/>
          <a:lstStyle/>
          <a:p>
            <a:endParaRPr lang="en-AU"/>
          </a:p>
        </p:txBody>
      </p:sp>
      <p:sp>
        <p:nvSpPr>
          <p:cNvPr id="1048923" name="Line 24"/>
          <p:cNvSpPr>
            <a:spLocks noChangeShapeType="1"/>
          </p:cNvSpPr>
          <p:nvPr/>
        </p:nvSpPr>
        <p:spPr bwMode="auto">
          <a:xfrm rot="-5439392">
            <a:off x="3163094" y="2247106"/>
            <a:ext cx="228600" cy="1588"/>
          </a:xfrm>
          <a:prstGeom prst="line">
            <a:avLst/>
          </a:prstGeom>
          <a:noFill/>
          <a:ln w="9525">
            <a:solidFill>
              <a:schemeClr val="tx1"/>
            </a:solidFill>
            <a:round/>
            <a:tailEnd type="triangle" w="med" len="med"/>
          </a:ln>
        </p:spPr>
        <p:txBody>
          <a:bodyPr wrap="none" anchor="ctr"/>
          <a:lstStyle/>
          <a:p>
            <a:endParaRPr lang="en-AU"/>
          </a:p>
        </p:txBody>
      </p:sp>
      <p:sp>
        <p:nvSpPr>
          <p:cNvPr id="1048924" name="Text Box 25"/>
          <p:cNvSpPr txBox="1">
            <a:spLocks noChangeArrowheads="1"/>
          </p:cNvSpPr>
          <p:nvPr/>
        </p:nvSpPr>
        <p:spPr bwMode="auto">
          <a:xfrm>
            <a:off x="4860925" y="1943100"/>
            <a:ext cx="1910079" cy="358140"/>
          </a:xfrm>
          <a:prstGeom prst="rect">
            <a:avLst/>
          </a:prstGeom>
          <a:noFill/>
          <a:ln w="9525">
            <a:noFill/>
            <a:miter lim="800000"/>
          </a:ln>
        </p:spPr>
        <p:txBody>
          <a:bodyPr wrap="none">
            <a:spAutoFit/>
          </a:bodyPr>
          <a:lstStyle/>
          <a:p>
            <a:r>
              <a:rPr lang="en-US" sz="1800">
                <a:solidFill>
                  <a:srgbClr val="CC0000"/>
                </a:solidFill>
              </a:rPr>
              <a:t>Efferent Arteriole</a:t>
            </a:r>
            <a:endParaRPr lang="en-US" sz="1800"/>
          </a:p>
        </p:txBody>
      </p:sp>
      <p:sp>
        <p:nvSpPr>
          <p:cNvPr id="1048925" name="Text Box 26"/>
          <p:cNvSpPr txBox="1">
            <a:spLocks noChangeArrowheads="1"/>
          </p:cNvSpPr>
          <p:nvPr/>
        </p:nvSpPr>
        <p:spPr bwMode="auto">
          <a:xfrm>
            <a:off x="381000" y="2209800"/>
            <a:ext cx="1046479" cy="624840"/>
          </a:xfrm>
          <a:prstGeom prst="rect">
            <a:avLst/>
          </a:prstGeom>
          <a:noFill/>
          <a:ln w="9525">
            <a:noFill/>
            <a:miter lim="800000"/>
          </a:ln>
        </p:spPr>
        <p:txBody>
          <a:bodyPr wrap="none">
            <a:spAutoFit/>
          </a:bodyPr>
          <a:lstStyle/>
          <a:p>
            <a:r>
              <a:rPr lang="en-US" sz="1800">
                <a:solidFill>
                  <a:srgbClr val="CC0000"/>
                </a:solidFill>
              </a:rPr>
              <a:t>Afferent</a:t>
            </a:r>
          </a:p>
          <a:p>
            <a:r>
              <a:rPr lang="en-US" sz="1800">
                <a:solidFill>
                  <a:srgbClr val="CC0000"/>
                </a:solidFill>
              </a:rPr>
              <a:t>Arteriole</a:t>
            </a:r>
          </a:p>
        </p:txBody>
      </p:sp>
      <p:sp>
        <p:nvSpPr>
          <p:cNvPr id="1048926" name="Text Box 27"/>
          <p:cNvSpPr txBox="1">
            <a:spLocks noChangeArrowheads="1"/>
          </p:cNvSpPr>
          <p:nvPr/>
        </p:nvSpPr>
        <p:spPr bwMode="auto">
          <a:xfrm>
            <a:off x="1447800" y="2209800"/>
            <a:ext cx="1387475" cy="366713"/>
          </a:xfrm>
          <a:prstGeom prst="rect">
            <a:avLst/>
          </a:prstGeom>
          <a:noFill/>
          <a:ln w="9525">
            <a:noFill/>
            <a:miter lim="800000"/>
          </a:ln>
        </p:spPr>
        <p:txBody>
          <a:bodyPr>
            <a:spAutoFit/>
          </a:bodyPr>
          <a:lstStyle/>
          <a:p>
            <a:r>
              <a:rPr lang="en-US" sz="1800">
                <a:solidFill>
                  <a:srgbClr val="CC0000"/>
                </a:solidFill>
              </a:rPr>
              <a:t>Glomerulus</a:t>
            </a:r>
          </a:p>
        </p:txBody>
      </p:sp>
      <p:sp>
        <p:nvSpPr>
          <p:cNvPr id="1048927" name="Line 28"/>
          <p:cNvSpPr>
            <a:spLocks noChangeShapeType="1"/>
          </p:cNvSpPr>
          <p:nvPr/>
        </p:nvSpPr>
        <p:spPr bwMode="auto">
          <a:xfrm>
            <a:off x="2667000" y="2438400"/>
            <a:ext cx="228600" cy="152400"/>
          </a:xfrm>
          <a:prstGeom prst="line">
            <a:avLst/>
          </a:prstGeom>
          <a:noFill/>
          <a:ln w="9525">
            <a:solidFill>
              <a:schemeClr val="tx1"/>
            </a:solidFill>
            <a:round/>
            <a:tailEnd type="triangle" w="med" len="med"/>
          </a:ln>
        </p:spPr>
        <p:txBody>
          <a:bodyPr wrap="none" anchor="ctr"/>
          <a:lstStyle/>
          <a:p>
            <a:endParaRPr lang="en-AU"/>
          </a:p>
        </p:txBody>
      </p:sp>
      <p:sp>
        <p:nvSpPr>
          <p:cNvPr id="1048928" name="Text Box 29"/>
          <p:cNvSpPr txBox="1">
            <a:spLocks noChangeArrowheads="1"/>
          </p:cNvSpPr>
          <p:nvPr/>
        </p:nvSpPr>
        <p:spPr bwMode="auto">
          <a:xfrm>
            <a:off x="1736725" y="3848100"/>
            <a:ext cx="857250" cy="641350"/>
          </a:xfrm>
          <a:prstGeom prst="rect">
            <a:avLst/>
          </a:prstGeom>
          <a:noFill/>
          <a:ln w="9525">
            <a:noFill/>
            <a:miter lim="800000"/>
          </a:ln>
        </p:spPr>
        <p:txBody>
          <a:bodyPr wrap="none">
            <a:spAutoFit/>
          </a:bodyPr>
          <a:lstStyle/>
          <a:p>
            <a:r>
              <a:rPr lang="en-US" sz="1800"/>
              <a:t>Kidney</a:t>
            </a:r>
          </a:p>
          <a:p>
            <a:r>
              <a:rPr lang="en-US" sz="1800"/>
              <a:t>Tubule</a:t>
            </a:r>
          </a:p>
        </p:txBody>
      </p:sp>
      <p:sp>
        <p:nvSpPr>
          <p:cNvPr id="1048929" name="Text Box 30"/>
          <p:cNvSpPr txBox="1">
            <a:spLocks noChangeArrowheads="1"/>
          </p:cNvSpPr>
          <p:nvPr/>
        </p:nvSpPr>
        <p:spPr bwMode="auto">
          <a:xfrm>
            <a:off x="4784725" y="4305300"/>
            <a:ext cx="2214880" cy="358141"/>
          </a:xfrm>
          <a:prstGeom prst="rect">
            <a:avLst/>
          </a:prstGeom>
          <a:noFill/>
          <a:ln w="9525">
            <a:noFill/>
            <a:miter lim="800000"/>
          </a:ln>
        </p:spPr>
        <p:txBody>
          <a:bodyPr wrap="none">
            <a:spAutoFit/>
          </a:bodyPr>
          <a:lstStyle/>
          <a:p>
            <a:r>
              <a:rPr lang="en-US" sz="1800">
                <a:solidFill>
                  <a:srgbClr val="CC0000"/>
                </a:solidFill>
              </a:rPr>
              <a:t>Peritubular Capillary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2" name="Rectangle 4"/>
          <p:cNvSpPr>
            <a:spLocks noGrp="1" noChangeArrowheads="1"/>
          </p:cNvSpPr>
          <p:nvPr>
            <p:ph type="dt" sz="quarter" idx="10"/>
          </p:nvPr>
        </p:nvSpPr>
        <p:spPr>
          <a:noFill/>
        </p:spPr>
        <p:txBody>
          <a:bodyPr/>
          <a:lstStyle/>
          <a:p>
            <a:fld id="{3E17812A-054B-4346-B378-B795B6F3E640}" type="datetime8">
              <a:rPr lang="en-US" smtClean="0"/>
              <a:t>10/21/2021 10:12 AM</a:t>
            </a:fld>
            <a:endParaRPr lang="en-GB" smtClean="0"/>
          </a:p>
        </p:txBody>
      </p:sp>
      <p:sp>
        <p:nvSpPr>
          <p:cNvPr id="1048933" name="Rectangle 6"/>
          <p:cNvSpPr>
            <a:spLocks noGrp="1" noChangeArrowheads="1"/>
          </p:cNvSpPr>
          <p:nvPr>
            <p:ph type="sldNum" sz="quarter" idx="12"/>
          </p:nvPr>
        </p:nvSpPr>
        <p:spPr>
          <a:noFill/>
        </p:spPr>
        <p:txBody>
          <a:bodyPr/>
          <a:lstStyle/>
          <a:p>
            <a:fld id="{7F3981D4-B5C5-445A-BB42-5B14547DED7E}" type="slidenum">
              <a:rPr lang="en-US" smtClean="0"/>
              <a:t>33</a:t>
            </a:fld>
            <a:endParaRPr lang="en-US" smtClean="0"/>
          </a:p>
        </p:txBody>
      </p:sp>
      <p:sp>
        <p:nvSpPr>
          <p:cNvPr id="1048934" name="Rectangle 2"/>
          <p:cNvSpPr>
            <a:spLocks noGrp="1" noChangeArrowheads="1"/>
          </p:cNvSpPr>
          <p:nvPr>
            <p:ph type="title"/>
          </p:nvPr>
        </p:nvSpPr>
        <p:spPr/>
        <p:txBody>
          <a:bodyPr/>
          <a:lstStyle/>
          <a:p>
            <a:r>
              <a:rPr lang="en-US" smtClean="0"/>
              <a:t>Functions of Nephron Structures</a:t>
            </a:r>
          </a:p>
        </p:txBody>
      </p:sp>
      <p:sp>
        <p:nvSpPr>
          <p:cNvPr id="1048935" name="Rectangle 3"/>
          <p:cNvSpPr>
            <a:spLocks noGrp="1" noChangeArrowheads="1"/>
          </p:cNvSpPr>
          <p:nvPr>
            <p:ph type="body" idx="1"/>
          </p:nvPr>
        </p:nvSpPr>
        <p:spPr>
          <a:xfrm>
            <a:off x="685800" y="1981200"/>
            <a:ext cx="8153400" cy="4114800"/>
          </a:xfrm>
        </p:spPr>
        <p:txBody>
          <a:bodyPr/>
          <a:lstStyle/>
          <a:p>
            <a:r>
              <a:rPr lang="en-US" b="1" dirty="0" smtClean="0"/>
              <a:t>Efferent Arteriole</a:t>
            </a:r>
            <a:endParaRPr lang="en-US" dirty="0" smtClean="0"/>
          </a:p>
          <a:p>
            <a:pPr lvl="1"/>
            <a:r>
              <a:rPr lang="en-US" b="1" dirty="0" smtClean="0"/>
              <a:t>Transports filtered blood from the glomerulus , through the peritubular capillaries and the vasa recta, and to the kidney venous system</a:t>
            </a: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9" name="Rectangle 4"/>
          <p:cNvSpPr>
            <a:spLocks noGrp="1" noChangeArrowheads="1"/>
          </p:cNvSpPr>
          <p:nvPr>
            <p:ph type="dt" sz="quarter" idx="10"/>
          </p:nvPr>
        </p:nvSpPr>
        <p:spPr>
          <a:noFill/>
        </p:spPr>
        <p:txBody>
          <a:bodyPr/>
          <a:lstStyle/>
          <a:p>
            <a:fld id="{A146ED1B-CC10-44E3-8AF6-56FCA059B971}" type="datetime8">
              <a:rPr lang="en-US" smtClean="0"/>
              <a:t>10/21/2021 10:12 AM</a:t>
            </a:fld>
            <a:endParaRPr lang="en-GB" smtClean="0"/>
          </a:p>
        </p:txBody>
      </p:sp>
      <p:sp>
        <p:nvSpPr>
          <p:cNvPr id="1048940" name="Rectangle 6"/>
          <p:cNvSpPr>
            <a:spLocks noGrp="1" noChangeArrowheads="1"/>
          </p:cNvSpPr>
          <p:nvPr>
            <p:ph type="sldNum" sz="quarter" idx="12"/>
          </p:nvPr>
        </p:nvSpPr>
        <p:spPr>
          <a:noFill/>
        </p:spPr>
        <p:txBody>
          <a:bodyPr/>
          <a:lstStyle/>
          <a:p>
            <a:fld id="{EC78E9A7-9221-469C-AF07-F9E952C68367}" type="slidenum">
              <a:rPr lang="en-US" smtClean="0"/>
              <a:t>34</a:t>
            </a:fld>
            <a:endParaRPr lang="en-US" smtClean="0"/>
          </a:p>
        </p:txBody>
      </p:sp>
      <p:sp>
        <p:nvSpPr>
          <p:cNvPr id="1048941" name="Rectangle 2"/>
          <p:cNvSpPr>
            <a:spLocks noGrp="1" noChangeArrowheads="1"/>
          </p:cNvSpPr>
          <p:nvPr>
            <p:ph type="title"/>
          </p:nvPr>
        </p:nvSpPr>
        <p:spPr/>
        <p:txBody>
          <a:bodyPr/>
          <a:lstStyle/>
          <a:p>
            <a:r>
              <a:rPr lang="en-US" smtClean="0"/>
              <a:t>Functions of Nephron Structures</a:t>
            </a:r>
          </a:p>
        </p:txBody>
      </p:sp>
      <p:sp>
        <p:nvSpPr>
          <p:cNvPr id="1048942" name="Rectangle 3"/>
          <p:cNvSpPr>
            <a:spLocks noGrp="1" noChangeArrowheads="1"/>
          </p:cNvSpPr>
          <p:nvPr>
            <p:ph type="body" idx="1"/>
          </p:nvPr>
        </p:nvSpPr>
        <p:spPr>
          <a:xfrm>
            <a:off x="685800" y="1981200"/>
            <a:ext cx="8153400" cy="4114800"/>
          </a:xfrm>
        </p:spPr>
        <p:txBody>
          <a:bodyPr/>
          <a:lstStyle/>
          <a:p>
            <a:r>
              <a:rPr lang="en-US" b="1" smtClean="0"/>
              <a:t>Glomerulus</a:t>
            </a:r>
            <a:endParaRPr lang="en-US" smtClean="0"/>
          </a:p>
          <a:p>
            <a:pPr lvl="1"/>
            <a:r>
              <a:rPr lang="en-US" smtClean="0"/>
              <a:t>The </a:t>
            </a:r>
            <a:r>
              <a:rPr lang="en-US" b="1" smtClean="0"/>
              <a:t>site for blood filtration</a:t>
            </a:r>
            <a:endParaRPr lang="en-US" smtClean="0"/>
          </a:p>
          <a:p>
            <a:pPr lvl="1"/>
            <a:r>
              <a:rPr lang="en-US" smtClean="0"/>
              <a:t>operates as a nonspecific filter; in that, it </a:t>
            </a:r>
            <a:r>
              <a:rPr lang="en-US" b="1" smtClean="0"/>
              <a:t>will remove both useful and non-useful</a:t>
            </a:r>
            <a:r>
              <a:rPr lang="en-US" smtClean="0"/>
              <a:t> material</a:t>
            </a:r>
          </a:p>
          <a:p>
            <a:pPr lvl="1"/>
            <a:r>
              <a:rPr lang="en-US" smtClean="0"/>
              <a:t>the product of the glomerulus is called </a:t>
            </a:r>
            <a:r>
              <a:rPr lang="en-US" b="1" smtClean="0"/>
              <a:t>filtrate</a:t>
            </a:r>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6" name="Rectangle 4"/>
          <p:cNvSpPr>
            <a:spLocks noGrp="1" noChangeArrowheads="1"/>
          </p:cNvSpPr>
          <p:nvPr>
            <p:ph type="dt" sz="quarter" idx="10"/>
          </p:nvPr>
        </p:nvSpPr>
        <p:spPr>
          <a:noFill/>
        </p:spPr>
        <p:txBody>
          <a:bodyPr/>
          <a:lstStyle/>
          <a:p>
            <a:fld id="{1FA12125-B51F-44ED-B68A-5DB4CEA618E2}" type="datetime8">
              <a:rPr lang="en-US" smtClean="0"/>
              <a:t>10/21/2021 10:12 AM</a:t>
            </a:fld>
            <a:endParaRPr lang="en-GB" smtClean="0"/>
          </a:p>
        </p:txBody>
      </p:sp>
      <p:sp>
        <p:nvSpPr>
          <p:cNvPr id="1048947" name="Rectangle 6"/>
          <p:cNvSpPr>
            <a:spLocks noGrp="1" noChangeArrowheads="1"/>
          </p:cNvSpPr>
          <p:nvPr>
            <p:ph type="sldNum" sz="quarter" idx="12"/>
          </p:nvPr>
        </p:nvSpPr>
        <p:spPr>
          <a:noFill/>
        </p:spPr>
        <p:txBody>
          <a:bodyPr/>
          <a:lstStyle/>
          <a:p>
            <a:fld id="{F61FE49A-6567-4330-B9D9-C1DCB82790C3}" type="slidenum">
              <a:rPr lang="en-US" smtClean="0"/>
              <a:t>35</a:t>
            </a:fld>
            <a:endParaRPr lang="en-US" smtClean="0"/>
          </a:p>
        </p:txBody>
      </p:sp>
      <p:sp>
        <p:nvSpPr>
          <p:cNvPr id="1048948" name="Rectangle 2"/>
          <p:cNvSpPr>
            <a:spLocks noGrp="1" noChangeArrowheads="1"/>
          </p:cNvSpPr>
          <p:nvPr>
            <p:ph type="title"/>
          </p:nvPr>
        </p:nvSpPr>
        <p:spPr/>
        <p:txBody>
          <a:bodyPr/>
          <a:lstStyle/>
          <a:p>
            <a:r>
              <a:rPr lang="en-US" smtClean="0">
                <a:solidFill>
                  <a:srgbClr val="FF0000"/>
                </a:solidFill>
              </a:rPr>
              <a:t>Functions of Nephron Structures</a:t>
            </a:r>
          </a:p>
        </p:txBody>
      </p:sp>
      <p:sp>
        <p:nvSpPr>
          <p:cNvPr id="1048949" name="Rectangle 3"/>
          <p:cNvSpPr>
            <a:spLocks noGrp="1" noChangeArrowheads="1"/>
          </p:cNvSpPr>
          <p:nvPr>
            <p:ph type="body" idx="1"/>
          </p:nvPr>
        </p:nvSpPr>
        <p:spPr>
          <a:xfrm>
            <a:off x="685800" y="1981200"/>
            <a:ext cx="8153400" cy="4114800"/>
          </a:xfrm>
        </p:spPr>
        <p:txBody>
          <a:bodyPr/>
          <a:lstStyle/>
          <a:p>
            <a:r>
              <a:rPr lang="en-US" b="1" dirty="0" smtClean="0"/>
              <a:t>Bowman’s Capsule</a:t>
            </a:r>
            <a:endParaRPr lang="en-US" dirty="0" smtClean="0"/>
          </a:p>
          <a:p>
            <a:pPr lvl="1"/>
            <a:r>
              <a:rPr lang="en-US" dirty="0" smtClean="0"/>
              <a:t>A sac that encloses glomerulus and </a:t>
            </a:r>
            <a:r>
              <a:rPr lang="en-US" b="1" dirty="0" smtClean="0"/>
              <a:t>transfers filtrate</a:t>
            </a:r>
            <a:r>
              <a:rPr lang="en-US" dirty="0" smtClean="0"/>
              <a:t> from the </a:t>
            </a:r>
            <a:r>
              <a:rPr lang="en-US" b="1" dirty="0" smtClean="0"/>
              <a:t>glomerulus</a:t>
            </a:r>
            <a:r>
              <a:rPr lang="en-US" dirty="0" smtClean="0"/>
              <a:t>  to the </a:t>
            </a:r>
            <a:r>
              <a:rPr lang="en-US" b="1" dirty="0" smtClean="0"/>
              <a:t>Proximal Convoluted Tubule (PCT</a:t>
            </a:r>
            <a:r>
              <a:rPr lang="en-US" dirty="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3" name="Rectangle 4"/>
          <p:cNvSpPr>
            <a:spLocks noGrp="1" noChangeArrowheads="1"/>
          </p:cNvSpPr>
          <p:nvPr>
            <p:ph type="dt" sz="quarter" idx="10"/>
          </p:nvPr>
        </p:nvSpPr>
        <p:spPr>
          <a:noFill/>
        </p:spPr>
        <p:txBody>
          <a:bodyPr/>
          <a:lstStyle/>
          <a:p>
            <a:fld id="{5756060A-B2A0-451E-903E-6D3AAC88CDAD}" type="datetime8">
              <a:rPr lang="en-US" smtClean="0"/>
              <a:t>10/21/2021 10:12 AM</a:t>
            </a:fld>
            <a:endParaRPr lang="en-GB" smtClean="0"/>
          </a:p>
        </p:txBody>
      </p:sp>
      <p:sp>
        <p:nvSpPr>
          <p:cNvPr id="1048954" name="Rectangle 6"/>
          <p:cNvSpPr>
            <a:spLocks noGrp="1" noChangeArrowheads="1"/>
          </p:cNvSpPr>
          <p:nvPr>
            <p:ph type="sldNum" sz="quarter" idx="12"/>
          </p:nvPr>
        </p:nvSpPr>
        <p:spPr>
          <a:noFill/>
        </p:spPr>
        <p:txBody>
          <a:bodyPr/>
          <a:lstStyle/>
          <a:p>
            <a:fld id="{2F7B42D2-44BC-432C-97E0-86100789D83F}" type="slidenum">
              <a:rPr lang="en-US" smtClean="0"/>
              <a:t>36</a:t>
            </a:fld>
            <a:endParaRPr lang="en-US" smtClean="0"/>
          </a:p>
        </p:txBody>
      </p:sp>
      <p:sp>
        <p:nvSpPr>
          <p:cNvPr id="1048955" name="Rectangle 2"/>
          <p:cNvSpPr>
            <a:spLocks noGrp="1" noChangeArrowheads="1"/>
          </p:cNvSpPr>
          <p:nvPr>
            <p:ph type="title"/>
          </p:nvPr>
        </p:nvSpPr>
        <p:spPr>
          <a:xfrm>
            <a:off x="685800" y="228600"/>
            <a:ext cx="7772400" cy="1143000"/>
          </a:xfrm>
        </p:spPr>
        <p:txBody>
          <a:bodyPr>
            <a:normAutofit fontScale="90000"/>
          </a:bodyPr>
          <a:lstStyle/>
          <a:p>
            <a:pPr algn="l"/>
            <a:r>
              <a:rPr lang="en-US" b="1" smtClean="0"/>
              <a:t>Absorptive capabilities of different </a:t>
            </a:r>
            <a:r>
              <a:rPr lang="en-US" b="1" smtClean="0">
                <a:solidFill>
                  <a:srgbClr val="FF0000"/>
                </a:solidFill>
              </a:rPr>
              <a:t>segments of nephron.</a:t>
            </a:r>
          </a:p>
        </p:txBody>
      </p:sp>
      <p:sp>
        <p:nvSpPr>
          <p:cNvPr id="1048956" name="Rectangle 3"/>
          <p:cNvSpPr>
            <a:spLocks noGrp="1" noChangeArrowheads="1"/>
          </p:cNvSpPr>
          <p:nvPr>
            <p:ph type="body" idx="1"/>
          </p:nvPr>
        </p:nvSpPr>
        <p:spPr>
          <a:xfrm>
            <a:off x="381000" y="1981200"/>
            <a:ext cx="8153400" cy="4114800"/>
          </a:xfrm>
        </p:spPr>
        <p:txBody>
          <a:bodyPr/>
          <a:lstStyle/>
          <a:p>
            <a:r>
              <a:rPr lang="en-US" b="1" smtClean="0"/>
              <a:t>Proximal Convoluted Tubule (PCT)</a:t>
            </a:r>
            <a:endParaRPr lang="en-US" smtClean="0"/>
          </a:p>
          <a:p>
            <a:pPr lvl="1"/>
            <a:r>
              <a:rPr lang="en-US" smtClean="0"/>
              <a:t>A thick, constantly actively segment of the nephron that </a:t>
            </a:r>
            <a:r>
              <a:rPr lang="en-US" b="1" smtClean="0"/>
              <a:t>reabsorbs most of the useful</a:t>
            </a:r>
            <a:r>
              <a:rPr lang="en-US" smtClean="0"/>
              <a:t> </a:t>
            </a:r>
            <a:r>
              <a:rPr lang="en-US" b="1" smtClean="0"/>
              <a:t>substances of the filtrate</a:t>
            </a:r>
            <a:r>
              <a:rPr lang="en-US" smtClean="0"/>
              <a:t>: sodium (65%), water (65%), bicarbonate (90%), chloride (50%), glucose (nearly 100%!), etc.</a:t>
            </a:r>
          </a:p>
          <a:p>
            <a:pPr lvl="1"/>
            <a:r>
              <a:rPr lang="en-US" b="1" smtClean="0"/>
              <a:t>The primary site for secretion</a:t>
            </a:r>
            <a:r>
              <a:rPr lang="en-US" smtClean="0"/>
              <a:t> (elimination) of drugs, waste and hydrogen ions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0" name="Rectangle 4"/>
          <p:cNvSpPr>
            <a:spLocks noGrp="1" noChangeArrowheads="1"/>
          </p:cNvSpPr>
          <p:nvPr>
            <p:ph type="dt" sz="quarter" idx="10"/>
          </p:nvPr>
        </p:nvSpPr>
        <p:spPr>
          <a:noFill/>
        </p:spPr>
        <p:txBody>
          <a:bodyPr/>
          <a:lstStyle/>
          <a:p>
            <a:fld id="{3F749604-603B-47B8-8886-BA36C2CC987B}" type="datetime8">
              <a:rPr lang="en-US" smtClean="0"/>
              <a:t>10/21/2021 10:12 AM</a:t>
            </a:fld>
            <a:endParaRPr lang="en-GB" smtClean="0"/>
          </a:p>
        </p:txBody>
      </p:sp>
      <p:sp>
        <p:nvSpPr>
          <p:cNvPr id="1048961" name="Rectangle 6"/>
          <p:cNvSpPr>
            <a:spLocks noGrp="1" noChangeArrowheads="1"/>
          </p:cNvSpPr>
          <p:nvPr>
            <p:ph type="sldNum" sz="quarter" idx="12"/>
          </p:nvPr>
        </p:nvSpPr>
        <p:spPr>
          <a:noFill/>
        </p:spPr>
        <p:txBody>
          <a:bodyPr/>
          <a:lstStyle/>
          <a:p>
            <a:fld id="{CC9DAFB8-B619-4725-9375-01B8DA92C0F9}" type="slidenum">
              <a:rPr lang="en-US" smtClean="0"/>
              <a:t>37</a:t>
            </a:fld>
            <a:endParaRPr lang="en-US" smtClean="0"/>
          </a:p>
        </p:txBody>
      </p:sp>
      <p:sp>
        <p:nvSpPr>
          <p:cNvPr id="1048962" name="Rectangle 2"/>
          <p:cNvSpPr>
            <a:spLocks noGrp="1" noChangeArrowheads="1"/>
          </p:cNvSpPr>
          <p:nvPr>
            <p:ph type="title"/>
          </p:nvPr>
        </p:nvSpPr>
        <p:spPr>
          <a:xfrm>
            <a:off x="685800" y="228600"/>
            <a:ext cx="7772400" cy="1143000"/>
          </a:xfrm>
        </p:spPr>
        <p:txBody>
          <a:bodyPr>
            <a:normAutofit/>
          </a:bodyPr>
          <a:lstStyle/>
          <a:p>
            <a:r>
              <a:rPr lang="en-US" smtClean="0">
                <a:solidFill>
                  <a:srgbClr val="FF0000"/>
                </a:solidFill>
              </a:rPr>
              <a:t>Functions of Nephron Structures</a:t>
            </a:r>
          </a:p>
        </p:txBody>
      </p:sp>
      <p:sp>
        <p:nvSpPr>
          <p:cNvPr id="1048963" name="Rectangle 3"/>
          <p:cNvSpPr>
            <a:spLocks noGrp="1" noChangeArrowheads="1"/>
          </p:cNvSpPr>
          <p:nvPr>
            <p:ph type="body" idx="1"/>
          </p:nvPr>
        </p:nvSpPr>
        <p:spPr>
          <a:xfrm>
            <a:off x="685800" y="1524000"/>
            <a:ext cx="8153400" cy="4114800"/>
          </a:xfrm>
        </p:spPr>
        <p:txBody>
          <a:bodyPr>
            <a:noAutofit/>
          </a:bodyPr>
          <a:lstStyle/>
          <a:p>
            <a:r>
              <a:rPr lang="en-US" b="1" dirty="0" err="1" smtClean="0"/>
              <a:t>Decending</a:t>
            </a:r>
            <a:r>
              <a:rPr lang="en-US" b="1" dirty="0" smtClean="0"/>
              <a:t> Limb of the Loop of Henle</a:t>
            </a:r>
            <a:endParaRPr lang="en-US" dirty="0" smtClean="0"/>
          </a:p>
          <a:p>
            <a:pPr lvl="1"/>
            <a:r>
              <a:rPr lang="en-US" sz="3200" dirty="0" smtClean="0"/>
              <a:t>A part of the counter current multiplier</a:t>
            </a:r>
          </a:p>
          <a:p>
            <a:pPr lvl="1"/>
            <a:r>
              <a:rPr lang="en-US" sz="3200" dirty="0" smtClean="0"/>
              <a:t>freely </a:t>
            </a:r>
            <a:r>
              <a:rPr lang="en-US" sz="3200" b="1" dirty="0" smtClean="0"/>
              <a:t>permeable to water</a:t>
            </a:r>
            <a:r>
              <a:rPr lang="en-US" sz="3200" dirty="0" smtClean="0"/>
              <a:t> and relatively </a:t>
            </a:r>
            <a:r>
              <a:rPr lang="en-US" sz="3200" b="1" dirty="0" smtClean="0"/>
              <a:t>impermeable to solutes</a:t>
            </a:r>
            <a:r>
              <a:rPr lang="en-US" sz="3200" dirty="0" smtClean="0"/>
              <a:t> (salt particles)</a:t>
            </a:r>
          </a:p>
          <a:p>
            <a:pPr lvl="1"/>
            <a:r>
              <a:rPr lang="en-US" sz="3200" dirty="0" smtClean="0"/>
              <a:t>receives filtrate from the PCT, allows water to be absorbed and sends “</a:t>
            </a:r>
            <a:r>
              <a:rPr lang="en-US" sz="3200" dirty="0" err="1" smtClean="0"/>
              <a:t>salty”filtrate</a:t>
            </a:r>
            <a:r>
              <a:rPr lang="en-US" sz="3200" dirty="0" smtClean="0"/>
              <a:t> on the </a:t>
            </a:r>
            <a:r>
              <a:rPr lang="en-US" sz="3200" dirty="0" err="1" smtClean="0"/>
              <a:t>the</a:t>
            </a:r>
            <a:r>
              <a:rPr lang="en-US" sz="3200" dirty="0" smtClean="0"/>
              <a:t> next segment. </a:t>
            </a:r>
            <a:r>
              <a:rPr lang="en-US" sz="3200" b="1" dirty="0" smtClean="0"/>
              <a:t>“Saves water and</a:t>
            </a:r>
            <a:r>
              <a:rPr lang="en-US" sz="3200" dirty="0" smtClean="0"/>
              <a:t> </a:t>
            </a:r>
            <a:r>
              <a:rPr lang="en-US" sz="3200" b="1" dirty="0" smtClean="0"/>
              <a:t>passes the salt”</a:t>
            </a:r>
            <a:endParaRPr lang="en-US" sz="32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7" name="Rectangle 4"/>
          <p:cNvSpPr>
            <a:spLocks noGrp="1" noChangeArrowheads="1"/>
          </p:cNvSpPr>
          <p:nvPr>
            <p:ph type="dt" sz="quarter" idx="10"/>
          </p:nvPr>
        </p:nvSpPr>
        <p:spPr>
          <a:noFill/>
        </p:spPr>
        <p:txBody>
          <a:bodyPr/>
          <a:lstStyle/>
          <a:p>
            <a:fld id="{8D3E9D58-4258-4F11-83BF-D92D0470344E}" type="datetime8">
              <a:rPr lang="en-US" smtClean="0"/>
              <a:t>10/21/2021 10:12 AM</a:t>
            </a:fld>
            <a:endParaRPr lang="en-GB" smtClean="0"/>
          </a:p>
        </p:txBody>
      </p:sp>
      <p:sp>
        <p:nvSpPr>
          <p:cNvPr id="1048968" name="Rectangle 6"/>
          <p:cNvSpPr>
            <a:spLocks noGrp="1" noChangeArrowheads="1"/>
          </p:cNvSpPr>
          <p:nvPr>
            <p:ph type="sldNum" sz="quarter" idx="12"/>
          </p:nvPr>
        </p:nvSpPr>
        <p:spPr>
          <a:noFill/>
        </p:spPr>
        <p:txBody>
          <a:bodyPr/>
          <a:lstStyle/>
          <a:p>
            <a:fld id="{15C8DC0D-DC2D-4764-B644-6CABD00A3AE7}" type="slidenum">
              <a:rPr lang="en-US" smtClean="0"/>
              <a:t>38</a:t>
            </a:fld>
            <a:endParaRPr lang="en-US" smtClean="0"/>
          </a:p>
        </p:txBody>
      </p:sp>
      <p:sp>
        <p:nvSpPr>
          <p:cNvPr id="1048969" name="Rectangle 2"/>
          <p:cNvSpPr>
            <a:spLocks noGrp="1" noChangeArrowheads="1"/>
          </p:cNvSpPr>
          <p:nvPr>
            <p:ph type="title"/>
          </p:nvPr>
        </p:nvSpPr>
        <p:spPr>
          <a:xfrm>
            <a:off x="685800" y="228600"/>
            <a:ext cx="7772400" cy="1143000"/>
          </a:xfrm>
        </p:spPr>
        <p:txBody>
          <a:bodyPr>
            <a:normAutofit/>
          </a:bodyPr>
          <a:lstStyle/>
          <a:p>
            <a:r>
              <a:rPr lang="en-US" smtClean="0">
                <a:solidFill>
                  <a:srgbClr val="FF0000"/>
                </a:solidFill>
              </a:rPr>
              <a:t>Functions of Nephron Structures</a:t>
            </a:r>
          </a:p>
        </p:txBody>
      </p:sp>
      <p:sp>
        <p:nvSpPr>
          <p:cNvPr id="1048970" name="Rectangle 3"/>
          <p:cNvSpPr>
            <a:spLocks noGrp="1" noChangeArrowheads="1"/>
          </p:cNvSpPr>
          <p:nvPr>
            <p:ph type="body" idx="1"/>
          </p:nvPr>
        </p:nvSpPr>
        <p:spPr>
          <a:xfrm>
            <a:off x="685800" y="1295400"/>
            <a:ext cx="8153400" cy="4114800"/>
          </a:xfrm>
        </p:spPr>
        <p:txBody>
          <a:bodyPr>
            <a:normAutofit/>
          </a:bodyPr>
          <a:lstStyle/>
          <a:p>
            <a:r>
              <a:rPr lang="en-US" b="1" dirty="0" smtClean="0"/>
              <a:t>Ascending Limb of the Loop of Henle</a:t>
            </a:r>
            <a:endParaRPr lang="en-US" dirty="0" smtClean="0"/>
          </a:p>
          <a:p>
            <a:pPr lvl="1"/>
            <a:r>
              <a:rPr lang="en-US" sz="3200" dirty="0" smtClean="0"/>
              <a:t>a part of the counter current multiplier</a:t>
            </a:r>
          </a:p>
          <a:p>
            <a:pPr lvl="1"/>
            <a:r>
              <a:rPr lang="en-US" sz="3200" b="1" dirty="0" smtClean="0"/>
              <a:t>impermeable to water</a:t>
            </a:r>
            <a:r>
              <a:rPr lang="en-US" sz="3200" dirty="0" smtClean="0"/>
              <a:t> and </a:t>
            </a:r>
            <a:r>
              <a:rPr lang="en-US" sz="3200" b="1" dirty="0" smtClean="0"/>
              <a:t>actively</a:t>
            </a:r>
            <a:r>
              <a:rPr lang="en-US" sz="3200" dirty="0" smtClean="0"/>
              <a:t> </a:t>
            </a:r>
            <a:r>
              <a:rPr lang="en-US" sz="3200" b="1" dirty="0" smtClean="0"/>
              <a:t>transports (reabsorbs) salt</a:t>
            </a:r>
            <a:r>
              <a:rPr lang="en-US" sz="3200" dirty="0" smtClean="0"/>
              <a:t> (</a:t>
            </a:r>
            <a:r>
              <a:rPr lang="en-US" sz="3200" dirty="0" err="1" smtClean="0"/>
              <a:t>NaCl</a:t>
            </a:r>
            <a:r>
              <a:rPr lang="en-US" sz="3200" dirty="0" smtClean="0"/>
              <a:t>) to the interstitial fluid of the pyramids in the medulla. “</a:t>
            </a:r>
            <a:r>
              <a:rPr lang="en-US" sz="3200" b="1" dirty="0" smtClean="0"/>
              <a:t>Saves salt and passes the water.”</a:t>
            </a:r>
            <a:endParaRPr lang="en-US" sz="3200" dirty="0" smtClean="0"/>
          </a:p>
          <a:p>
            <a:pPr marL="457200" lvl="1" indent="0">
              <a:buNone/>
            </a:pPr>
            <a:endParaRPr lang="en-US" sz="3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4" name="Rectangle 4"/>
          <p:cNvSpPr>
            <a:spLocks noGrp="1" noChangeArrowheads="1"/>
          </p:cNvSpPr>
          <p:nvPr>
            <p:ph type="dt" sz="quarter" idx="10"/>
          </p:nvPr>
        </p:nvSpPr>
        <p:spPr>
          <a:noFill/>
        </p:spPr>
        <p:txBody>
          <a:bodyPr/>
          <a:lstStyle/>
          <a:p>
            <a:fld id="{F1883454-D7D0-4DBC-AE95-53ACE8DABB9C}" type="datetime8">
              <a:rPr lang="en-US" smtClean="0"/>
              <a:t>10/21/2021 10:12 AM</a:t>
            </a:fld>
            <a:endParaRPr lang="en-GB" smtClean="0"/>
          </a:p>
        </p:txBody>
      </p:sp>
      <p:sp>
        <p:nvSpPr>
          <p:cNvPr id="1048975" name="Rectangle 6"/>
          <p:cNvSpPr>
            <a:spLocks noGrp="1" noChangeArrowheads="1"/>
          </p:cNvSpPr>
          <p:nvPr>
            <p:ph type="sldNum" sz="quarter" idx="12"/>
          </p:nvPr>
        </p:nvSpPr>
        <p:spPr>
          <a:noFill/>
        </p:spPr>
        <p:txBody>
          <a:bodyPr/>
          <a:lstStyle/>
          <a:p>
            <a:fld id="{08753F97-01D3-44A5-90BB-23F8AE76125A}" type="slidenum">
              <a:rPr lang="en-US" smtClean="0"/>
              <a:t>39</a:t>
            </a:fld>
            <a:endParaRPr lang="en-US" smtClean="0"/>
          </a:p>
        </p:txBody>
      </p:sp>
      <p:sp>
        <p:nvSpPr>
          <p:cNvPr id="1048976" name="Rectangle 2"/>
          <p:cNvSpPr>
            <a:spLocks noGrp="1" noChangeArrowheads="1"/>
          </p:cNvSpPr>
          <p:nvPr>
            <p:ph type="title"/>
          </p:nvPr>
        </p:nvSpPr>
        <p:spPr>
          <a:xfrm>
            <a:off x="762000" y="457200"/>
            <a:ext cx="7772400" cy="1143000"/>
          </a:xfrm>
        </p:spPr>
        <p:txBody>
          <a:bodyPr>
            <a:normAutofit/>
          </a:bodyPr>
          <a:lstStyle/>
          <a:p>
            <a:r>
              <a:rPr lang="en-US" smtClean="0">
                <a:solidFill>
                  <a:srgbClr val="FF0000"/>
                </a:solidFill>
              </a:rPr>
              <a:t>Functions of Nephron Structures</a:t>
            </a:r>
          </a:p>
        </p:txBody>
      </p:sp>
      <p:sp>
        <p:nvSpPr>
          <p:cNvPr id="1048977" name="Rectangle 3"/>
          <p:cNvSpPr>
            <a:spLocks noGrp="1" noChangeArrowheads="1"/>
          </p:cNvSpPr>
          <p:nvPr>
            <p:ph type="body" idx="1"/>
          </p:nvPr>
        </p:nvSpPr>
        <p:spPr>
          <a:xfrm>
            <a:off x="685800" y="1752600"/>
            <a:ext cx="8153400" cy="4114800"/>
          </a:xfrm>
        </p:spPr>
        <p:txBody>
          <a:bodyPr/>
          <a:lstStyle/>
          <a:p>
            <a:r>
              <a:rPr lang="en-US" b="1" smtClean="0"/>
              <a:t>Distal Convoluted Tubule (DCT)</a:t>
            </a:r>
            <a:endParaRPr lang="en-US" smtClean="0"/>
          </a:p>
          <a:p>
            <a:pPr lvl="1"/>
            <a:r>
              <a:rPr lang="en-US" smtClean="0"/>
              <a:t>receives dilute fluid from the ascending limb of the Loop of Henle </a:t>
            </a:r>
          </a:p>
          <a:p>
            <a:pPr lvl="1"/>
            <a:r>
              <a:rPr lang="en-US" b="1" smtClean="0"/>
              <a:t>Variably active</a:t>
            </a:r>
            <a:r>
              <a:rPr lang="en-US" smtClean="0"/>
              <a:t> portion of the nephron</a:t>
            </a:r>
          </a:p>
          <a:p>
            <a:pPr lvl="1"/>
            <a:r>
              <a:rPr lang="en-US" smtClean="0"/>
              <a:t>When </a:t>
            </a:r>
            <a:r>
              <a:rPr lang="en-US" b="1" smtClean="0"/>
              <a:t>aldosterone</a:t>
            </a:r>
            <a:r>
              <a:rPr lang="en-US" smtClean="0"/>
              <a:t> hormone is present, </a:t>
            </a:r>
            <a:r>
              <a:rPr lang="en-US" b="1" smtClean="0"/>
              <a:t>sodium is reabsorbed</a:t>
            </a:r>
            <a:r>
              <a:rPr lang="en-US" smtClean="0"/>
              <a:t> and </a:t>
            </a:r>
            <a:r>
              <a:rPr lang="en-US" b="1" smtClean="0"/>
              <a:t>potassium is</a:t>
            </a:r>
            <a:r>
              <a:rPr lang="en-US" smtClean="0"/>
              <a:t> </a:t>
            </a:r>
            <a:r>
              <a:rPr lang="en-US" b="1" smtClean="0"/>
              <a:t>secreted.</a:t>
            </a:r>
            <a:r>
              <a:rPr lang="en-US" smtClean="0"/>
              <a:t> Water and chloride follow the sodium.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Title 1"/>
          <p:cNvSpPr>
            <a:spLocks noGrp="1"/>
          </p:cNvSpPr>
          <p:nvPr>
            <p:ph type="title"/>
          </p:nvPr>
        </p:nvSpPr>
        <p:spPr/>
        <p:txBody>
          <a:bodyPr/>
          <a:lstStyle/>
          <a:p>
            <a:r>
              <a:rPr lang="en-AU" dirty="0" smtClean="0"/>
              <a:t>Kidney anatomy</a:t>
            </a:r>
            <a:endParaRPr lang="en-AU" dirty="0"/>
          </a:p>
        </p:txBody>
      </p:sp>
      <p:sp>
        <p:nvSpPr>
          <p:cNvPr id="1048680" name="Content Placeholder 2"/>
          <p:cNvSpPr>
            <a:spLocks noGrp="1"/>
          </p:cNvSpPr>
          <p:nvPr>
            <p:ph idx="1"/>
          </p:nvPr>
        </p:nvSpPr>
        <p:spPr/>
        <p:txBody>
          <a:bodyPr/>
          <a:lstStyle/>
          <a:p>
            <a:r>
              <a:rPr lang="en-AU" dirty="0" smtClean="0"/>
              <a:t>Lie on posterior and wall</a:t>
            </a:r>
          </a:p>
          <a:p>
            <a:r>
              <a:rPr lang="en-AU" dirty="0" smtClean="0"/>
              <a:t>Extend from 12</a:t>
            </a:r>
            <a:r>
              <a:rPr lang="en-AU" baseline="30000" dirty="0" smtClean="0"/>
              <a:t>th</a:t>
            </a:r>
            <a:r>
              <a:rPr lang="en-AU" dirty="0" smtClean="0"/>
              <a:t> thoracic vertebra to 3</a:t>
            </a:r>
            <a:r>
              <a:rPr lang="en-AU" baseline="30000" dirty="0" smtClean="0"/>
              <a:t>rd</a:t>
            </a:r>
            <a:r>
              <a:rPr lang="en-AU" dirty="0" smtClean="0"/>
              <a:t> lumber vertebra</a:t>
            </a:r>
          </a:p>
          <a:p>
            <a:r>
              <a:rPr lang="en-AU" dirty="0" smtClean="0"/>
              <a:t>Rt kidney is lower than left</a:t>
            </a:r>
            <a:endParaRPr lang="en-A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1" name="Rectangle 4"/>
          <p:cNvSpPr>
            <a:spLocks noGrp="1" noChangeArrowheads="1"/>
          </p:cNvSpPr>
          <p:nvPr>
            <p:ph type="dt" sz="quarter" idx="10"/>
          </p:nvPr>
        </p:nvSpPr>
        <p:spPr>
          <a:noFill/>
        </p:spPr>
        <p:txBody>
          <a:bodyPr/>
          <a:lstStyle/>
          <a:p>
            <a:fld id="{B1FAFFE7-A30D-45CB-B4C5-CCDCC72BDBEB}" type="datetime8">
              <a:rPr lang="en-US" smtClean="0"/>
              <a:t>10/21/2021 10:12 AM</a:t>
            </a:fld>
            <a:endParaRPr lang="en-GB" smtClean="0"/>
          </a:p>
        </p:txBody>
      </p:sp>
      <p:sp>
        <p:nvSpPr>
          <p:cNvPr id="1048982" name="Rectangle 6"/>
          <p:cNvSpPr>
            <a:spLocks noGrp="1" noChangeArrowheads="1"/>
          </p:cNvSpPr>
          <p:nvPr>
            <p:ph type="sldNum" sz="quarter" idx="12"/>
          </p:nvPr>
        </p:nvSpPr>
        <p:spPr>
          <a:noFill/>
        </p:spPr>
        <p:txBody>
          <a:bodyPr/>
          <a:lstStyle/>
          <a:p>
            <a:fld id="{23715ADA-8ED0-4C32-94C4-97428CFA771F}" type="slidenum">
              <a:rPr lang="en-US" smtClean="0"/>
              <a:t>40</a:t>
            </a:fld>
            <a:endParaRPr lang="en-US" smtClean="0"/>
          </a:p>
        </p:txBody>
      </p:sp>
      <p:sp>
        <p:nvSpPr>
          <p:cNvPr id="1048983" name="Rectangle 2"/>
          <p:cNvSpPr>
            <a:spLocks noGrp="1" noChangeArrowheads="1"/>
          </p:cNvSpPr>
          <p:nvPr>
            <p:ph type="title"/>
          </p:nvPr>
        </p:nvSpPr>
        <p:spPr>
          <a:xfrm>
            <a:off x="609600" y="609600"/>
            <a:ext cx="7772400" cy="1143000"/>
          </a:xfrm>
        </p:spPr>
        <p:txBody>
          <a:bodyPr>
            <a:normAutofit/>
          </a:bodyPr>
          <a:lstStyle/>
          <a:p>
            <a:r>
              <a:rPr lang="en-US" smtClean="0"/>
              <a:t>Functions of Nephron Structures</a:t>
            </a:r>
          </a:p>
        </p:txBody>
      </p:sp>
      <p:sp>
        <p:nvSpPr>
          <p:cNvPr id="1048984" name="Rectangle 3"/>
          <p:cNvSpPr>
            <a:spLocks noGrp="1" noChangeArrowheads="1"/>
          </p:cNvSpPr>
          <p:nvPr>
            <p:ph type="body" idx="1"/>
          </p:nvPr>
        </p:nvSpPr>
        <p:spPr>
          <a:xfrm>
            <a:off x="685800" y="1981200"/>
            <a:ext cx="8153400" cy="4114800"/>
          </a:xfrm>
        </p:spPr>
        <p:txBody>
          <a:bodyPr>
            <a:normAutofit fontScale="96429"/>
          </a:bodyPr>
          <a:lstStyle/>
          <a:p>
            <a:r>
              <a:rPr lang="en-US" b="1" smtClean="0"/>
              <a:t>Collecting Duct</a:t>
            </a:r>
            <a:endParaRPr lang="en-US" smtClean="0"/>
          </a:p>
          <a:p>
            <a:pPr lvl="1"/>
            <a:r>
              <a:rPr lang="en-US" smtClean="0"/>
              <a:t>receives fluid from the DCT</a:t>
            </a:r>
          </a:p>
          <a:p>
            <a:pPr lvl="1"/>
            <a:r>
              <a:rPr lang="en-US" b="1" smtClean="0"/>
              <a:t>variably active</a:t>
            </a:r>
            <a:r>
              <a:rPr lang="en-US" smtClean="0"/>
              <a:t> portion of the Nephron</a:t>
            </a:r>
          </a:p>
          <a:p>
            <a:pPr lvl="1"/>
            <a:r>
              <a:rPr lang="en-US" smtClean="0"/>
              <a:t>when antidiuretic hormone (</a:t>
            </a:r>
            <a:r>
              <a:rPr lang="en-US" b="1" smtClean="0"/>
              <a:t>ADH</a:t>
            </a:r>
            <a:r>
              <a:rPr lang="en-US" smtClean="0"/>
              <a:t>) is present, this duct will become </a:t>
            </a:r>
            <a:r>
              <a:rPr lang="en-US" b="1" smtClean="0"/>
              <a:t>porous</a:t>
            </a:r>
            <a:r>
              <a:rPr lang="en-US" smtClean="0"/>
              <a:t> </a:t>
            </a:r>
            <a:r>
              <a:rPr lang="en-US" b="1" smtClean="0"/>
              <a:t>to water</a:t>
            </a:r>
            <a:r>
              <a:rPr lang="en-US" smtClean="0"/>
              <a:t>. Water from the collecting duct fluid then moves by osmosis into the “salty” (hyperosmotic) interstitium of the medulla.</a:t>
            </a:r>
          </a:p>
          <a:p>
            <a:pPr lvl="1"/>
            <a:r>
              <a:rPr lang="en-US" smtClean="0"/>
              <a:t>The last segment to save water for the body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8" name="Rectangle 4"/>
          <p:cNvSpPr>
            <a:spLocks noGrp="1" noChangeArrowheads="1"/>
          </p:cNvSpPr>
          <p:nvPr>
            <p:ph type="dt" sz="quarter" idx="10"/>
          </p:nvPr>
        </p:nvSpPr>
        <p:spPr>
          <a:noFill/>
        </p:spPr>
        <p:txBody>
          <a:bodyPr/>
          <a:lstStyle/>
          <a:p>
            <a:fld id="{499BC61A-D936-40DB-AC83-5926A827B786}" type="datetime8">
              <a:rPr lang="en-US" smtClean="0"/>
              <a:t>10/21/2021 10:12 AM</a:t>
            </a:fld>
            <a:endParaRPr lang="en-GB" smtClean="0"/>
          </a:p>
        </p:txBody>
      </p:sp>
      <p:sp>
        <p:nvSpPr>
          <p:cNvPr id="1048989" name="Rectangle 6"/>
          <p:cNvSpPr>
            <a:spLocks noGrp="1" noChangeArrowheads="1"/>
          </p:cNvSpPr>
          <p:nvPr>
            <p:ph type="sldNum" sz="quarter" idx="12"/>
          </p:nvPr>
        </p:nvSpPr>
        <p:spPr>
          <a:noFill/>
        </p:spPr>
        <p:txBody>
          <a:bodyPr/>
          <a:lstStyle/>
          <a:p>
            <a:fld id="{9B63ACD4-8324-4958-BC2B-CD19B87FBA61}" type="slidenum">
              <a:rPr lang="en-US" smtClean="0"/>
              <a:t>41</a:t>
            </a:fld>
            <a:endParaRPr lang="en-US" smtClean="0"/>
          </a:p>
        </p:txBody>
      </p:sp>
      <p:sp>
        <p:nvSpPr>
          <p:cNvPr id="1048990" name="Rectangle 2"/>
          <p:cNvSpPr>
            <a:spLocks noGrp="1" noChangeArrowheads="1"/>
          </p:cNvSpPr>
          <p:nvPr>
            <p:ph type="title"/>
          </p:nvPr>
        </p:nvSpPr>
        <p:spPr>
          <a:xfrm>
            <a:off x="609600" y="457200"/>
            <a:ext cx="7772400" cy="1143000"/>
          </a:xfrm>
        </p:spPr>
        <p:txBody>
          <a:bodyPr>
            <a:normAutofit/>
          </a:bodyPr>
          <a:lstStyle/>
          <a:p>
            <a:r>
              <a:rPr lang="en-US" smtClean="0"/>
              <a:t>Functions of Nephron Structures</a:t>
            </a:r>
          </a:p>
        </p:txBody>
      </p:sp>
      <p:sp>
        <p:nvSpPr>
          <p:cNvPr id="1048991" name="Rectangle 3"/>
          <p:cNvSpPr>
            <a:spLocks noGrp="1" noChangeArrowheads="1"/>
          </p:cNvSpPr>
          <p:nvPr>
            <p:ph type="body" idx="1"/>
          </p:nvPr>
        </p:nvSpPr>
        <p:spPr>
          <a:xfrm>
            <a:off x="533400" y="2209800"/>
            <a:ext cx="8153400" cy="4114800"/>
          </a:xfrm>
        </p:spPr>
        <p:txBody>
          <a:bodyPr/>
          <a:lstStyle/>
          <a:p>
            <a:r>
              <a:rPr lang="en-US" b="1" smtClean="0"/>
              <a:t>Peritubular Capillaries</a:t>
            </a:r>
            <a:endParaRPr lang="en-US" smtClean="0"/>
          </a:p>
          <a:p>
            <a:pPr lvl="1"/>
            <a:r>
              <a:rPr lang="en-US" smtClean="0"/>
              <a:t>transport reabsorbed materials from the PCT and DCT into kidney veins and eventually back into the general circulation</a:t>
            </a:r>
          </a:p>
          <a:p>
            <a:pPr lvl="1"/>
            <a:r>
              <a:rPr lang="en-US" smtClean="0"/>
              <a:t>help complete the conservation process (reabsorption) that takes place in the kidney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THE KIDNEY</a:t>
            </a:r>
            <a:endParaRPr lang="en-US" dirty="0"/>
          </a:p>
        </p:txBody>
      </p:sp>
      <p:sp>
        <p:nvSpPr>
          <p:cNvPr id="3" name="Content Placeholder 2"/>
          <p:cNvSpPr>
            <a:spLocks noGrp="1"/>
          </p:cNvSpPr>
          <p:nvPr>
            <p:ph idx="1"/>
          </p:nvPr>
        </p:nvSpPr>
        <p:spPr>
          <a:xfrm>
            <a:off x="457200" y="1600200"/>
            <a:ext cx="8229600" cy="4525963"/>
          </a:xfrm>
        </p:spPr>
        <p:txBody>
          <a:bodyPr>
            <a:noAutofit/>
          </a:bodyPr>
          <a:lstStyle/>
          <a:p>
            <a:pPr marL="514350" indent="-514350">
              <a:buFont typeface="+mj-lt"/>
              <a:buAutoNum type="arabicPeriod"/>
            </a:pPr>
            <a:r>
              <a:rPr lang="en-US" dirty="0" smtClean="0"/>
              <a:t>Urine formation</a:t>
            </a:r>
          </a:p>
          <a:p>
            <a:r>
              <a:rPr lang="en-US" dirty="0" smtClean="0"/>
              <a:t>Has 3 stages….filtration</a:t>
            </a:r>
          </a:p>
          <a:p>
            <a:r>
              <a:rPr lang="en-US" dirty="0"/>
              <a:t>	 </a:t>
            </a:r>
            <a:r>
              <a:rPr lang="en-US" dirty="0" smtClean="0"/>
              <a:t>                    selective reabsorption</a:t>
            </a:r>
          </a:p>
          <a:p>
            <a:pPr lvl="6"/>
            <a:r>
              <a:rPr lang="en-US" sz="3200" dirty="0" smtClean="0"/>
              <a:t>secretion	</a:t>
            </a:r>
          </a:p>
          <a:p>
            <a:pPr marL="2743200" lvl="6" indent="0">
              <a:buNone/>
            </a:pPr>
            <a:endParaRPr lang="en-US" sz="3200" dirty="0"/>
          </a:p>
          <a:p>
            <a:pPr marL="2743200" lvl="6" indent="0">
              <a:buNone/>
            </a:pPr>
            <a:endParaRPr lang="en-US" sz="3200" dirty="0" smtClean="0"/>
          </a:p>
          <a:p>
            <a:pPr marL="2743200" lvl="6" indent="0">
              <a:buNone/>
            </a:pPr>
            <a:endParaRPr lang="en-US" sz="3200" dirty="0"/>
          </a:p>
          <a:p>
            <a:pPr marL="2743200" lvl="6" indent="0">
              <a:buNone/>
            </a:pPr>
            <a:endParaRPr lang="en-US" sz="3200" dirty="0" smtClean="0"/>
          </a:p>
          <a:p>
            <a:pPr marL="2743200" lvl="6" indent="0">
              <a:buNone/>
            </a:pPr>
            <a:endParaRPr lang="en-US" sz="3200" dirty="0"/>
          </a:p>
          <a:p>
            <a:pPr marL="2743200" lvl="6" indent="0">
              <a:buNone/>
            </a:pPr>
            <a:endParaRPr lang="en-US" sz="3200" dirty="0" smtClean="0"/>
          </a:p>
          <a:p>
            <a:pPr marL="2743200" lvl="6" indent="0">
              <a:buNone/>
            </a:pPr>
            <a:r>
              <a:rPr lang="en-US" sz="3200" dirty="0" smtClean="0"/>
              <a:t>							</a:t>
            </a:r>
            <a:endParaRPr lang="en-US" sz="3200" dirty="0"/>
          </a:p>
        </p:txBody>
      </p:sp>
    </p:spTree>
    <p:extLst>
      <p:ext uri="{BB962C8B-B14F-4D97-AF65-F5344CB8AC3E}">
        <p14:creationId xmlns:p14="http://schemas.microsoft.com/office/powerpoint/2010/main" val="4039507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 FORMATION</a:t>
            </a:r>
            <a:endParaRPr lang="en-US" dirty="0"/>
          </a:p>
        </p:txBody>
      </p:sp>
      <p:sp>
        <p:nvSpPr>
          <p:cNvPr id="3" name="Content Placeholder 2"/>
          <p:cNvSpPr>
            <a:spLocks noGrp="1"/>
          </p:cNvSpPr>
          <p:nvPr>
            <p:ph idx="1"/>
          </p:nvPr>
        </p:nvSpPr>
        <p:spPr/>
        <p:txBody>
          <a:bodyPr/>
          <a:lstStyle/>
          <a:p>
            <a:pPr>
              <a:buNone/>
            </a:pPr>
            <a:r>
              <a:rPr lang="en-US" b="1" dirty="0" err="1"/>
              <a:t>i</a:t>
            </a:r>
            <a:r>
              <a:rPr lang="en-US" b="1" dirty="0"/>
              <a:t>) Simple filtration </a:t>
            </a:r>
          </a:p>
          <a:p>
            <a:r>
              <a:rPr lang="en-US" dirty="0"/>
              <a:t>Takes place through the semi-permeable walls of the glomerulus &amp; glomerular capsule. </a:t>
            </a:r>
          </a:p>
          <a:p>
            <a:r>
              <a:rPr lang="en-US" dirty="0"/>
              <a:t>Water &amp; a large number of small molecules pass through. </a:t>
            </a:r>
          </a:p>
          <a:p>
            <a:pPr lvl="1"/>
            <a:r>
              <a:rPr lang="en-US" sz="3200" dirty="0"/>
              <a:t>Blood cells, plasma proteins &amp; other large molecules are unable to filter through &amp; remain in the capillaries.</a:t>
            </a:r>
          </a:p>
          <a:p>
            <a:endParaRPr lang="en-US" dirty="0"/>
          </a:p>
        </p:txBody>
      </p:sp>
    </p:spTree>
    <p:extLst>
      <p:ext uri="{BB962C8B-B14F-4D97-AF65-F5344CB8AC3E}">
        <p14:creationId xmlns:p14="http://schemas.microsoft.com/office/powerpoint/2010/main" val="37825492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b="1" dirty="0"/>
              <a:t>Filtration</a:t>
            </a:r>
            <a:r>
              <a:rPr lang="en-US" dirty="0"/>
              <a:t> is assisted by the difference between the blood pressure in the glomerulus &amp; the pressure of the filtrate in the glomerular capsule. </a:t>
            </a:r>
          </a:p>
          <a:p>
            <a:pPr lvl="1"/>
            <a:r>
              <a:rPr lang="en-US" sz="3200" dirty="0"/>
              <a:t>Because the diameter of the efferent arteriole is less than that of the afferent arteriole, a capillary hydrostatic pressure of </a:t>
            </a:r>
            <a:r>
              <a:rPr lang="en-US" sz="3200" dirty="0" smtClean="0"/>
              <a:t>about 55 mmHg </a:t>
            </a:r>
            <a:r>
              <a:rPr lang="en-US" sz="3200" dirty="0"/>
              <a:t>builds up in the glomerulus. </a:t>
            </a:r>
          </a:p>
          <a:p>
            <a:pPr lvl="1"/>
            <a:r>
              <a:rPr lang="en-US" sz="3200" dirty="0"/>
              <a:t>.</a:t>
            </a:r>
          </a:p>
        </p:txBody>
      </p:sp>
    </p:spTree>
    <p:extLst>
      <p:ext uri="{BB962C8B-B14F-4D97-AF65-F5344CB8AC3E}">
        <p14:creationId xmlns:p14="http://schemas.microsoft.com/office/powerpoint/2010/main" val="8382385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de-DE" dirty="0" smtClean="0"/>
          </a:p>
          <a:p>
            <a:r>
              <a:rPr lang="en-US" b="1" dirty="0" smtClean="0"/>
              <a:t>Glomerular filtration rate (GFR): V</a:t>
            </a:r>
            <a:r>
              <a:rPr lang="en-US" dirty="0" smtClean="0"/>
              <a:t>olume of filtrate formed by both kidneys each minute.</a:t>
            </a:r>
            <a:endParaRPr lang="en-US" b="1" dirty="0" smtClean="0"/>
          </a:p>
          <a:p>
            <a:r>
              <a:rPr lang="en-US" dirty="0" smtClean="0"/>
              <a:t>Healthy adult; GFR is about 125 ml/min; </a:t>
            </a:r>
            <a:r>
              <a:rPr lang="en-US" b="1" u="sng" dirty="0" err="1" smtClean="0"/>
              <a:t>Autoregulation</a:t>
            </a:r>
            <a:r>
              <a:rPr lang="en-US" b="1" u="sng" dirty="0" smtClean="0"/>
              <a:t> of filtration</a:t>
            </a:r>
            <a:r>
              <a:rPr lang="en-US" b="1" dirty="0" smtClean="0"/>
              <a:t>. </a:t>
            </a:r>
          </a:p>
          <a:p>
            <a:r>
              <a:rPr lang="en-US" b="1" dirty="0" err="1" smtClean="0"/>
              <a:t>Autoregulation</a:t>
            </a:r>
            <a:r>
              <a:rPr lang="en-US" b="1" dirty="0" smtClean="0"/>
              <a:t>:</a:t>
            </a:r>
            <a:r>
              <a:rPr lang="en-US" dirty="0" smtClean="0"/>
              <a:t> protective mechanism whereby renal blood flow is maintained at a constant pressure across a wide range of systolic blood pressures (from 80 to 200 mmHg).</a:t>
            </a:r>
          </a:p>
          <a:p>
            <a:endParaRPr lang="en-US" dirty="0"/>
          </a:p>
        </p:txBody>
      </p:sp>
      <p:sp>
        <p:nvSpPr>
          <p:cNvPr id="4" name="Date Placeholder 3"/>
          <p:cNvSpPr>
            <a:spLocks noGrp="1"/>
          </p:cNvSpPr>
          <p:nvPr>
            <p:ph type="dt" sz="half" idx="10"/>
          </p:nvPr>
        </p:nvSpPr>
        <p:spPr/>
        <p:txBody>
          <a:bodyPr/>
          <a:lstStyle/>
          <a:p>
            <a:fld id="{E3B1F95D-9470-4EFB-BCEE-794C6542A5B7}" type="datetime1">
              <a:rPr lang="en-US" smtClean="0"/>
              <a:pPr/>
              <a:t>10/21/2021</a:t>
            </a:fld>
            <a:endParaRPr lang="en-US"/>
          </a:p>
        </p:txBody>
      </p:sp>
      <p:sp>
        <p:nvSpPr>
          <p:cNvPr id="5" name="Slide Number Placeholder 4"/>
          <p:cNvSpPr>
            <a:spLocks noGrp="1"/>
          </p:cNvSpPr>
          <p:nvPr>
            <p:ph type="sldNum" sz="quarter" idx="12"/>
          </p:nvPr>
        </p:nvSpPr>
        <p:spPr/>
        <p:txBody>
          <a:bodyPr/>
          <a:lstStyle/>
          <a:p>
            <a:fld id="{5A635FD2-D9AA-4F2E-8FE6-17BF2643B117}" type="slidenum">
              <a:rPr lang="en-US" smtClean="0"/>
              <a:pPr/>
              <a:t>45</a:t>
            </a:fld>
            <a:endParaRPr lang="en-US"/>
          </a:p>
        </p:txBody>
      </p:sp>
    </p:spTree>
    <p:extLst>
      <p:ext uri="{BB962C8B-B14F-4D97-AF65-F5344CB8AC3E}">
        <p14:creationId xmlns:p14="http://schemas.microsoft.com/office/powerpoint/2010/main" val="1375250837"/>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dirty="0" smtClean="0"/>
              <a:t>Operates independently of nervous control. </a:t>
            </a:r>
          </a:p>
          <a:p>
            <a:pPr lvl="1"/>
            <a:r>
              <a:rPr lang="en-US" dirty="0" smtClean="0"/>
              <a:t>An inherent property in renal blood vessels; it may be stimulated by changes in blood pressure in the renal arteries or by fluctuating levels of certain metabolites, e.g. prostaglandins.</a:t>
            </a:r>
          </a:p>
          <a:p>
            <a:pPr>
              <a:buNone/>
            </a:pPr>
            <a:r>
              <a:rPr lang="en-US" b="1" dirty="0" smtClean="0"/>
              <a:t>ii) Selective re-absorption </a:t>
            </a:r>
          </a:p>
          <a:p>
            <a:r>
              <a:rPr lang="en-US" b="1" dirty="0" smtClean="0"/>
              <a:t>Def: </a:t>
            </a:r>
            <a:r>
              <a:rPr lang="en-US" dirty="0" smtClean="0"/>
              <a:t>Process by which the composition &amp; volume of the glomerular filtrate are altered during its passage through the convoluted tubules, the medullary loop and collecting tubule. </a:t>
            </a:r>
          </a:p>
          <a:p>
            <a:r>
              <a:rPr lang="en-US" b="1" dirty="0" smtClean="0"/>
              <a:t>General purpose</a:t>
            </a:r>
            <a:r>
              <a:rPr lang="en-US" dirty="0" smtClean="0"/>
              <a:t>: To reabsorb into the blood those filtrate constituents needed by the body to maintain fluid &amp; electrolyte balance &amp; the pH of the blood. </a:t>
            </a:r>
          </a:p>
        </p:txBody>
      </p:sp>
      <p:sp>
        <p:nvSpPr>
          <p:cNvPr id="4" name="Date Placeholder 3"/>
          <p:cNvSpPr>
            <a:spLocks noGrp="1"/>
          </p:cNvSpPr>
          <p:nvPr>
            <p:ph type="dt" sz="half" idx="10"/>
          </p:nvPr>
        </p:nvSpPr>
        <p:spPr/>
        <p:txBody>
          <a:bodyPr/>
          <a:lstStyle/>
          <a:p>
            <a:fld id="{241195A0-4D09-435A-BF61-7A24D2DB9207}" type="datetime1">
              <a:rPr lang="en-US" smtClean="0"/>
              <a:pPr/>
              <a:t>10/21/2021</a:t>
            </a:fld>
            <a:endParaRPr lang="en-US"/>
          </a:p>
        </p:txBody>
      </p:sp>
      <p:sp>
        <p:nvSpPr>
          <p:cNvPr id="5" name="Slide Number Placeholder 4"/>
          <p:cNvSpPr>
            <a:spLocks noGrp="1"/>
          </p:cNvSpPr>
          <p:nvPr>
            <p:ph type="sldNum" sz="quarter" idx="12"/>
          </p:nvPr>
        </p:nvSpPr>
        <p:spPr/>
        <p:txBody>
          <a:bodyPr/>
          <a:lstStyle/>
          <a:p>
            <a:fld id="{5A635FD2-D9AA-4F2E-8FE6-17BF2643B117}" type="slidenum">
              <a:rPr lang="en-US" smtClean="0"/>
              <a:pPr/>
              <a:t>46</a:t>
            </a:fld>
            <a:endParaRPr lang="en-US"/>
          </a:p>
        </p:txBody>
      </p:sp>
    </p:spTree>
    <p:extLst>
      <p:ext uri="{BB962C8B-B14F-4D97-AF65-F5344CB8AC3E}">
        <p14:creationId xmlns:p14="http://schemas.microsoft.com/office/powerpoint/2010/main" val="2400923802"/>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Reabsorption and secretion in the tubule frequently involve passive and active transport and may require the use of energy. </a:t>
            </a:r>
          </a:p>
          <a:p>
            <a:r>
              <a:rPr lang="en-US" dirty="0" smtClean="0"/>
              <a:t>Filtrate becomes concentrated in the distal tubule and collecting ducts under the </a:t>
            </a:r>
            <a:r>
              <a:rPr lang="en-US" dirty="0" err="1" smtClean="0"/>
              <a:t>inﬂuence</a:t>
            </a:r>
            <a:r>
              <a:rPr lang="en-US" dirty="0" smtClean="0"/>
              <a:t> of </a:t>
            </a:r>
            <a:r>
              <a:rPr lang="en-US" dirty="0" err="1" smtClean="0"/>
              <a:t>antidiuretic</a:t>
            </a:r>
            <a:r>
              <a:rPr lang="en-US" dirty="0" smtClean="0"/>
              <a:t> hormone (ADH)and becomes urine, which then enters the renal pelvis.</a:t>
            </a:r>
          </a:p>
          <a:p>
            <a:endParaRPr lang="en-US" dirty="0"/>
          </a:p>
        </p:txBody>
      </p:sp>
      <p:sp>
        <p:nvSpPr>
          <p:cNvPr id="4" name="Date Placeholder 3"/>
          <p:cNvSpPr>
            <a:spLocks noGrp="1"/>
          </p:cNvSpPr>
          <p:nvPr>
            <p:ph type="dt" sz="half" idx="10"/>
          </p:nvPr>
        </p:nvSpPr>
        <p:spPr/>
        <p:txBody>
          <a:bodyPr/>
          <a:lstStyle/>
          <a:p>
            <a:fld id="{E5DE9B51-6BE0-4AE4-BB6A-CF5D1CF66FA3}" type="datetime1">
              <a:rPr lang="en-US" smtClean="0"/>
              <a:pPr/>
              <a:t>10/21/2021</a:t>
            </a:fld>
            <a:endParaRPr lang="en-US"/>
          </a:p>
        </p:txBody>
      </p:sp>
      <p:sp>
        <p:nvSpPr>
          <p:cNvPr id="5" name="Slide Number Placeholder 4"/>
          <p:cNvSpPr>
            <a:spLocks noGrp="1"/>
          </p:cNvSpPr>
          <p:nvPr>
            <p:ph type="sldNum" sz="quarter" idx="12"/>
          </p:nvPr>
        </p:nvSpPr>
        <p:spPr/>
        <p:txBody>
          <a:bodyPr/>
          <a:lstStyle/>
          <a:p>
            <a:fld id="{5A635FD2-D9AA-4F2E-8FE6-17BF2643B117}" type="slidenum">
              <a:rPr lang="en-US" smtClean="0"/>
              <a:pPr/>
              <a:t>47</a:t>
            </a:fld>
            <a:endParaRPr lang="en-US"/>
          </a:p>
        </p:txBody>
      </p:sp>
    </p:spTree>
    <p:extLst>
      <p:ext uri="{BB962C8B-B14F-4D97-AF65-F5344CB8AC3E}">
        <p14:creationId xmlns:p14="http://schemas.microsoft.com/office/powerpoint/2010/main" val="3571078226"/>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dirty="0" smtClean="0"/>
              <a:t>Other substances reabsorbed by active transport include amino acids &amp; sodium, calcium, potassium, phosphate &amp; chloride.</a:t>
            </a:r>
          </a:p>
          <a:p>
            <a:r>
              <a:rPr lang="en-US" dirty="0" smtClean="0"/>
              <a:t>In some cases re-absorption is regulated by hormones.</a:t>
            </a:r>
          </a:p>
          <a:p>
            <a:pPr lvl="1"/>
            <a:r>
              <a:rPr lang="en-US" b="1" dirty="0" smtClean="0"/>
              <a:t>Parathyroid hormone </a:t>
            </a:r>
            <a:r>
              <a:rPr lang="en-US" dirty="0" smtClean="0"/>
              <a:t>&amp; </a:t>
            </a:r>
            <a:r>
              <a:rPr lang="en-US" b="1" dirty="0" smtClean="0"/>
              <a:t>calcitonin;</a:t>
            </a:r>
            <a:r>
              <a:rPr lang="en-US" dirty="0" smtClean="0"/>
              <a:t> together regulate re-absorption of calcium &amp; phosphate.</a:t>
            </a:r>
          </a:p>
          <a:p>
            <a:pPr lvl="1"/>
            <a:r>
              <a:rPr lang="en-US" b="1" dirty="0" smtClean="0"/>
              <a:t>ADH; </a:t>
            </a:r>
            <a:r>
              <a:rPr lang="en-US" dirty="0" smtClean="0"/>
              <a:t>increases the permeability of the distal convoluted tubules &amp; collecting tubules, increasing water re-absorption. </a:t>
            </a:r>
          </a:p>
          <a:p>
            <a:pPr lvl="1"/>
            <a:r>
              <a:rPr lang="en-US" b="1" dirty="0" smtClean="0"/>
              <a:t>Aldosterone</a:t>
            </a:r>
            <a:r>
              <a:rPr lang="en-US" dirty="0" smtClean="0"/>
              <a:t>; increases the re-absorption of sodium &amp; excretion of potassium</a:t>
            </a:r>
          </a:p>
          <a:p>
            <a:r>
              <a:rPr lang="en-US" dirty="0" smtClean="0"/>
              <a:t>Nitrogenous waste </a:t>
            </a:r>
            <a:r>
              <a:rPr lang="en-US" dirty="0" err="1" smtClean="0"/>
              <a:t>products,e.g</a:t>
            </a:r>
            <a:r>
              <a:rPr lang="en-US" dirty="0" smtClean="0"/>
              <a:t> urea &amp; uric acid, are reabsorbed only to a slight extent.</a:t>
            </a:r>
          </a:p>
          <a:p>
            <a:endParaRPr lang="en-US" dirty="0" smtClean="0"/>
          </a:p>
        </p:txBody>
      </p:sp>
      <p:sp>
        <p:nvSpPr>
          <p:cNvPr id="4" name="Date Placeholder 3"/>
          <p:cNvSpPr>
            <a:spLocks noGrp="1"/>
          </p:cNvSpPr>
          <p:nvPr>
            <p:ph type="dt" sz="half" idx="10"/>
          </p:nvPr>
        </p:nvSpPr>
        <p:spPr/>
        <p:txBody>
          <a:bodyPr/>
          <a:lstStyle/>
          <a:p>
            <a:fld id="{EB690087-E53D-462F-9533-3D594061B846}" type="datetime1">
              <a:rPr lang="en-US" smtClean="0"/>
              <a:pPr/>
              <a:t>10/21/2021</a:t>
            </a:fld>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48</a:t>
            </a:fld>
            <a:endParaRPr lang="en-US"/>
          </a:p>
        </p:txBody>
      </p:sp>
    </p:spTree>
    <p:extLst>
      <p:ext uri="{BB962C8B-B14F-4D97-AF65-F5344CB8AC3E}">
        <p14:creationId xmlns:p14="http://schemas.microsoft.com/office/powerpoint/2010/main" val="620687408"/>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t>iii) Secretion </a:t>
            </a:r>
          </a:p>
          <a:p>
            <a:r>
              <a:rPr lang="en-US" dirty="0"/>
              <a:t>S</a:t>
            </a:r>
            <a:r>
              <a:rPr lang="en-US" dirty="0" smtClean="0"/>
              <a:t>ubstance moves from the peritubular capillaries or vasa recta into tubular ﬁltrate by filtration because of the short time they remain in the glomerulus. </a:t>
            </a:r>
          </a:p>
          <a:p>
            <a:pPr lvl="1"/>
            <a:r>
              <a:rPr lang="en-US" dirty="0" smtClean="0"/>
              <a:t>Such substances are excreted from the body in the urine. </a:t>
            </a:r>
          </a:p>
          <a:p>
            <a:r>
              <a:rPr lang="en-US" dirty="0" smtClean="0"/>
              <a:t>Tubular secretion of hydrogen (H+) ions is important in maintaining homeostasis of blood </a:t>
            </a:r>
            <a:r>
              <a:rPr lang="en-US" dirty="0" err="1" smtClean="0"/>
              <a:t>pH.</a:t>
            </a:r>
            <a:endParaRPr lang="en-US" dirty="0" smtClean="0"/>
          </a:p>
          <a:p>
            <a:endParaRPr lang="en-US" dirty="0" smtClean="0"/>
          </a:p>
        </p:txBody>
      </p:sp>
      <p:sp>
        <p:nvSpPr>
          <p:cNvPr id="4" name="Date Placeholder 3"/>
          <p:cNvSpPr>
            <a:spLocks noGrp="1"/>
          </p:cNvSpPr>
          <p:nvPr>
            <p:ph type="dt" sz="half" idx="10"/>
          </p:nvPr>
        </p:nvSpPr>
        <p:spPr/>
        <p:txBody>
          <a:bodyPr/>
          <a:lstStyle/>
          <a:p>
            <a:fld id="{62D70AE6-AE43-45D5-8519-A1BA47A86307}" type="datetime1">
              <a:rPr lang="en-US" smtClean="0"/>
              <a:pPr/>
              <a:t>10/21/2021</a:t>
            </a:fld>
            <a:endParaRPr lang="en-US"/>
          </a:p>
        </p:txBody>
      </p:sp>
      <p:sp>
        <p:nvSpPr>
          <p:cNvPr id="5" name="Slide Number Placeholder 4"/>
          <p:cNvSpPr>
            <a:spLocks noGrp="1"/>
          </p:cNvSpPr>
          <p:nvPr>
            <p:ph type="sldNum" sz="quarter" idx="12"/>
          </p:nvPr>
        </p:nvSpPr>
        <p:spPr/>
        <p:txBody>
          <a:bodyPr/>
          <a:lstStyle/>
          <a:p>
            <a:fld id="{5A635FD2-D9AA-4F2E-8FE6-17BF2643B117}" type="slidenum">
              <a:rPr lang="en-US" smtClean="0"/>
              <a:pPr/>
              <a:t>49</a:t>
            </a:fld>
            <a:endParaRPr lang="en-US"/>
          </a:p>
        </p:txBody>
      </p:sp>
    </p:spTree>
    <p:extLst>
      <p:ext uri="{BB962C8B-B14F-4D97-AF65-F5344CB8AC3E}">
        <p14:creationId xmlns:p14="http://schemas.microsoft.com/office/powerpoint/2010/main" val="3888571400"/>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Rectangle 2"/>
          <p:cNvSpPr>
            <a:spLocks noGrp="1" noChangeArrowheads="1"/>
          </p:cNvSpPr>
          <p:nvPr>
            <p:ph type="title"/>
          </p:nvPr>
        </p:nvSpPr>
        <p:spPr>
          <a:xfrm>
            <a:off x="685800" y="152400"/>
            <a:ext cx="7772400" cy="1143000"/>
          </a:xfrm>
        </p:spPr>
        <p:txBody>
          <a:bodyPr>
            <a:normAutofit fontScale="90000"/>
          </a:bodyPr>
          <a:lstStyle/>
          <a:p>
            <a:r>
              <a:rPr lang="en-US" b="1" dirty="0" smtClean="0">
                <a:solidFill>
                  <a:srgbClr val="FF0000"/>
                </a:solidFill>
                <a:latin typeface="Footlight MT Light" pitchFamily="18" charset="0"/>
              </a:rPr>
              <a:t>FUNCTIONS OF THE URINARY SYSTEM{ kidney functions }</a:t>
            </a:r>
          </a:p>
        </p:txBody>
      </p:sp>
      <p:sp>
        <p:nvSpPr>
          <p:cNvPr id="1048695" name="Rectangle 3"/>
          <p:cNvSpPr>
            <a:spLocks noGrp="1" noChangeArrowheads="1"/>
          </p:cNvSpPr>
          <p:nvPr>
            <p:ph idx="1"/>
          </p:nvPr>
        </p:nvSpPr>
        <p:spPr>
          <a:xfrm>
            <a:off x="685800" y="1295400"/>
            <a:ext cx="7772400" cy="4114800"/>
          </a:xfrm>
        </p:spPr>
        <p:txBody>
          <a:bodyPr>
            <a:normAutofit fontScale="86250" lnSpcReduction="20000"/>
          </a:bodyPr>
          <a:lstStyle/>
          <a:p>
            <a:r>
              <a:rPr lang="en-US" dirty="0" smtClean="0">
                <a:solidFill>
                  <a:srgbClr val="0000FF"/>
                </a:solidFill>
                <a:latin typeface="Comic Sans MS" panose="030F0702030302020204" pitchFamily="66" charset="0"/>
              </a:rPr>
              <a:t>Filtration of the blood.</a:t>
            </a:r>
          </a:p>
          <a:p>
            <a:r>
              <a:rPr lang="en-US" dirty="0" smtClean="0">
                <a:solidFill>
                  <a:srgbClr val="0000FF"/>
                </a:solidFill>
                <a:latin typeface="Comic Sans MS" panose="030F0702030302020204" pitchFamily="66" charset="0"/>
              </a:rPr>
              <a:t>Re-absorption of vital nutrients, ions and water</a:t>
            </a:r>
          </a:p>
          <a:p>
            <a:r>
              <a:rPr lang="en-US" dirty="0" smtClean="0">
                <a:solidFill>
                  <a:srgbClr val="0000FF"/>
                </a:solidFill>
                <a:latin typeface="Comic Sans MS" panose="030F0702030302020204" pitchFamily="66" charset="0"/>
              </a:rPr>
              <a:t>Secretion of excess materials</a:t>
            </a:r>
          </a:p>
          <a:p>
            <a:r>
              <a:rPr lang="en-US" dirty="0" smtClean="0">
                <a:solidFill>
                  <a:srgbClr val="0000FF"/>
                </a:solidFill>
                <a:latin typeface="Comic Sans MS" panose="030F0702030302020204" pitchFamily="66" charset="0"/>
              </a:rPr>
              <a:t>Activation of Vitamin D</a:t>
            </a:r>
          </a:p>
          <a:p>
            <a:r>
              <a:rPr lang="en-US" dirty="0" smtClean="0">
                <a:solidFill>
                  <a:srgbClr val="0000FF"/>
                </a:solidFill>
                <a:latin typeface="Comic Sans MS" panose="030F0702030302020204" pitchFamily="66" charset="0"/>
              </a:rPr>
              <a:t>Release of Erythropoietin </a:t>
            </a:r>
          </a:p>
          <a:p>
            <a:r>
              <a:rPr lang="en-US" dirty="0" smtClean="0">
                <a:solidFill>
                  <a:srgbClr val="0000FF"/>
                </a:solidFill>
                <a:latin typeface="Comic Sans MS" panose="030F0702030302020204" pitchFamily="66" charset="0"/>
              </a:rPr>
              <a:t>Release of Renin </a:t>
            </a:r>
          </a:p>
          <a:p>
            <a:r>
              <a:rPr lang="en-US" dirty="0" smtClean="0">
                <a:solidFill>
                  <a:srgbClr val="0000FF"/>
                </a:solidFill>
                <a:latin typeface="Comic Sans MS" panose="030F0702030302020204" pitchFamily="66" charset="0"/>
              </a:rPr>
              <a:t>Release of Prostaglandins</a:t>
            </a:r>
          </a:p>
          <a:p>
            <a:r>
              <a:rPr lang="en-US" dirty="0" err="1" smtClean="0">
                <a:solidFill>
                  <a:srgbClr val="0000FF"/>
                </a:solidFill>
                <a:latin typeface="Comic Sans MS" panose="030F0702030302020204" pitchFamily="66" charset="0"/>
              </a:rPr>
              <a:t>Ph</a:t>
            </a:r>
            <a:r>
              <a:rPr lang="en-US" dirty="0" smtClean="0">
                <a:solidFill>
                  <a:srgbClr val="0000FF"/>
                </a:solidFill>
                <a:latin typeface="Comic Sans MS" panose="030F0702030302020204" pitchFamily="66" charset="0"/>
              </a:rPr>
              <a:t> balance.</a:t>
            </a:r>
            <a:endParaRPr lang="en-US" baseline="-25000" dirty="0" smtClean="0">
              <a:solidFill>
                <a:srgbClr val="0000FF"/>
              </a:solidFill>
              <a:latin typeface="Comic Sans MS" panose="030F0702030302020204" pitchFamily="66" charset="0"/>
            </a:endParaRPr>
          </a:p>
          <a:p>
            <a:endParaRPr lang="en-US" dirty="0" smtClean="0">
              <a:solidFill>
                <a:srgbClr val="0000FF"/>
              </a:solidFill>
              <a:latin typeface="Comic Sans MS" panose="030F0702030302020204" pitchFamily="66" charset="0"/>
            </a:endParaRPr>
          </a:p>
          <a:p>
            <a:endParaRPr lang="en-US" dirty="0" smtClean="0"/>
          </a:p>
        </p:txBody>
      </p:sp>
      <p:sp>
        <p:nvSpPr>
          <p:cNvPr id="1048696" name="Rectangle 4"/>
          <p:cNvSpPr>
            <a:spLocks noGrp="1" noChangeArrowheads="1"/>
          </p:cNvSpPr>
          <p:nvPr>
            <p:ph type="dt" sz="quarter" idx="10"/>
          </p:nvPr>
        </p:nvSpPr>
        <p:spPr>
          <a:noFill/>
        </p:spPr>
        <p:txBody>
          <a:bodyPr/>
          <a:lstStyle/>
          <a:p>
            <a:fld id="{E77AD4BA-6ACA-464C-9354-45B3085CC8CF}" type="datetime8">
              <a:rPr lang="en-US" smtClean="0"/>
              <a:t>10/21/2021 10:12 AM</a:t>
            </a:fld>
            <a:endParaRPr lang="en-GB" smtClean="0"/>
          </a:p>
        </p:txBody>
      </p:sp>
      <p:sp>
        <p:nvSpPr>
          <p:cNvPr id="1048697" name="Rectangle 6"/>
          <p:cNvSpPr>
            <a:spLocks noGrp="1" noChangeArrowheads="1"/>
          </p:cNvSpPr>
          <p:nvPr>
            <p:ph type="sldNum" sz="quarter" idx="12"/>
          </p:nvPr>
        </p:nvSpPr>
        <p:spPr>
          <a:noFill/>
        </p:spPr>
        <p:txBody>
          <a:bodyPr/>
          <a:lstStyle/>
          <a:p>
            <a:fld id="{863A0FB3-DAC9-4B95-9E12-31D65320BCC9}" type="slidenum">
              <a:rPr lang="en-US" smtClean="0"/>
              <a:t>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695">
                                            <p:txEl>
                                              <p:pRg st="0" end="0"/>
                                            </p:txEl>
                                          </p:spTgt>
                                        </p:tgtEl>
                                        <p:attrNameLst>
                                          <p:attrName>style.visibility</p:attrName>
                                        </p:attrNameLst>
                                      </p:cBhvr>
                                      <p:to>
                                        <p:strVal val="visible"/>
                                      </p:to>
                                    </p:set>
                                    <p:anim calcmode="lin" valueType="num">
                                      <p:cBhvr additive="base">
                                        <p:cTn id="7" dur="500" fill="hold"/>
                                        <p:tgtEl>
                                          <p:spTgt spid="10486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8695">
                                            <p:txEl>
                                              <p:pRg st="1" end="1"/>
                                            </p:txEl>
                                          </p:spTgt>
                                        </p:tgtEl>
                                        <p:attrNameLst>
                                          <p:attrName>style.visibility</p:attrName>
                                        </p:attrNameLst>
                                      </p:cBhvr>
                                      <p:to>
                                        <p:strVal val="visible"/>
                                      </p:to>
                                    </p:set>
                                    <p:anim calcmode="lin" valueType="num">
                                      <p:cBhvr additive="base">
                                        <p:cTn id="13" dur="500" fill="hold"/>
                                        <p:tgtEl>
                                          <p:spTgt spid="10486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8695">
                                            <p:txEl>
                                              <p:pRg st="2" end="2"/>
                                            </p:txEl>
                                          </p:spTgt>
                                        </p:tgtEl>
                                        <p:attrNameLst>
                                          <p:attrName>style.visibility</p:attrName>
                                        </p:attrNameLst>
                                      </p:cBhvr>
                                      <p:to>
                                        <p:strVal val="visible"/>
                                      </p:to>
                                    </p:set>
                                    <p:anim calcmode="lin" valueType="num">
                                      <p:cBhvr additive="base">
                                        <p:cTn id="19" dur="500" fill="hold"/>
                                        <p:tgtEl>
                                          <p:spTgt spid="10486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8695">
                                            <p:txEl>
                                              <p:pRg st="3" end="3"/>
                                            </p:txEl>
                                          </p:spTgt>
                                        </p:tgtEl>
                                        <p:attrNameLst>
                                          <p:attrName>style.visibility</p:attrName>
                                        </p:attrNameLst>
                                      </p:cBhvr>
                                      <p:to>
                                        <p:strVal val="visible"/>
                                      </p:to>
                                    </p:set>
                                    <p:anim calcmode="lin" valueType="num">
                                      <p:cBhvr additive="base">
                                        <p:cTn id="25" dur="500" fill="hold"/>
                                        <p:tgtEl>
                                          <p:spTgt spid="10486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6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8695">
                                            <p:txEl>
                                              <p:pRg st="4" end="4"/>
                                            </p:txEl>
                                          </p:spTgt>
                                        </p:tgtEl>
                                        <p:attrNameLst>
                                          <p:attrName>style.visibility</p:attrName>
                                        </p:attrNameLst>
                                      </p:cBhvr>
                                      <p:to>
                                        <p:strVal val="visible"/>
                                      </p:to>
                                    </p:set>
                                    <p:anim calcmode="lin" valueType="num">
                                      <p:cBhvr additive="base">
                                        <p:cTn id="31" dur="500" fill="hold"/>
                                        <p:tgtEl>
                                          <p:spTgt spid="10486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86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48695">
                                            <p:txEl>
                                              <p:pRg st="5" end="5"/>
                                            </p:txEl>
                                          </p:spTgt>
                                        </p:tgtEl>
                                        <p:attrNameLst>
                                          <p:attrName>style.visibility</p:attrName>
                                        </p:attrNameLst>
                                      </p:cBhvr>
                                      <p:to>
                                        <p:strVal val="visible"/>
                                      </p:to>
                                    </p:set>
                                    <p:anim calcmode="lin" valueType="num">
                                      <p:cBhvr additive="base">
                                        <p:cTn id="37" dur="500" fill="hold"/>
                                        <p:tgtEl>
                                          <p:spTgt spid="10486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86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48695">
                                            <p:txEl>
                                              <p:pRg st="6" end="6"/>
                                            </p:txEl>
                                          </p:spTgt>
                                        </p:tgtEl>
                                        <p:attrNameLst>
                                          <p:attrName>style.visibility</p:attrName>
                                        </p:attrNameLst>
                                      </p:cBhvr>
                                      <p:to>
                                        <p:strVal val="visible"/>
                                      </p:to>
                                    </p:set>
                                    <p:anim calcmode="lin" valueType="num">
                                      <p:cBhvr additive="base">
                                        <p:cTn id="43" dur="500" fill="hold"/>
                                        <p:tgtEl>
                                          <p:spTgt spid="10486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86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48695">
                                            <p:txEl>
                                              <p:pRg st="7" end="7"/>
                                            </p:txEl>
                                          </p:spTgt>
                                        </p:tgtEl>
                                        <p:attrNameLst>
                                          <p:attrName>style.visibility</p:attrName>
                                        </p:attrNameLst>
                                      </p:cBhvr>
                                      <p:to>
                                        <p:strVal val="visible"/>
                                      </p:to>
                                    </p:set>
                                    <p:anim calcmode="lin" valueType="num">
                                      <p:cBhvr additive="base">
                                        <p:cTn id="49" dur="500" fill="hold"/>
                                        <p:tgtEl>
                                          <p:spTgt spid="104869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486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indent="0">
              <a:buNone/>
            </a:pPr>
            <a:r>
              <a:rPr lang="en-US" b="1" dirty="0" smtClean="0"/>
              <a:t>Composition of urine</a:t>
            </a:r>
          </a:p>
          <a:p>
            <a:r>
              <a:rPr lang="en-US" dirty="0" smtClean="0"/>
              <a:t>Water 96%</a:t>
            </a:r>
          </a:p>
          <a:p>
            <a:r>
              <a:rPr lang="en-US" dirty="0" smtClean="0"/>
              <a:t>Urea 2%</a:t>
            </a:r>
          </a:p>
          <a:p>
            <a:r>
              <a:rPr lang="en-US" dirty="0" smtClean="0"/>
              <a:t>Uric acid</a:t>
            </a:r>
          </a:p>
          <a:p>
            <a:r>
              <a:rPr lang="en-US" dirty="0" smtClean="0"/>
              <a:t>Creatinine</a:t>
            </a:r>
          </a:p>
          <a:p>
            <a:r>
              <a:rPr lang="en-US" dirty="0" smtClean="0"/>
              <a:t>Ammonia</a:t>
            </a:r>
          </a:p>
          <a:p>
            <a:r>
              <a:rPr lang="en-US" dirty="0" smtClean="0"/>
              <a:t>Sodium</a:t>
            </a:r>
          </a:p>
          <a:p>
            <a:r>
              <a:rPr lang="en-US" dirty="0" smtClean="0"/>
              <a:t>Potassium            2%</a:t>
            </a:r>
          </a:p>
          <a:p>
            <a:r>
              <a:rPr lang="en-US" dirty="0" smtClean="0"/>
              <a:t>Chlorides</a:t>
            </a:r>
          </a:p>
          <a:p>
            <a:r>
              <a:rPr lang="en-US" dirty="0" smtClean="0"/>
              <a:t>Phosphates</a:t>
            </a:r>
          </a:p>
          <a:p>
            <a:r>
              <a:rPr lang="en-US" dirty="0" err="1" smtClean="0"/>
              <a:t>Sulphates</a:t>
            </a:r>
            <a:endParaRPr lang="en-US" dirty="0" smtClean="0"/>
          </a:p>
          <a:p>
            <a:r>
              <a:rPr lang="en-US" dirty="0" smtClean="0"/>
              <a:t>Oxalates</a:t>
            </a:r>
          </a:p>
        </p:txBody>
      </p:sp>
      <p:sp>
        <p:nvSpPr>
          <p:cNvPr id="5" name="Date Placeholder 4"/>
          <p:cNvSpPr>
            <a:spLocks noGrp="1"/>
          </p:cNvSpPr>
          <p:nvPr>
            <p:ph type="dt" sz="half" idx="10"/>
          </p:nvPr>
        </p:nvSpPr>
        <p:spPr/>
        <p:txBody>
          <a:bodyPr/>
          <a:lstStyle/>
          <a:p>
            <a:fld id="{9248F592-530E-4F57-B082-856C31FFE86B}" type="datetime1">
              <a:rPr lang="en-US" smtClean="0"/>
              <a:pPr/>
              <a:t>10/21/2021</a:t>
            </a:fld>
            <a:endParaRPr lang="en-US"/>
          </a:p>
        </p:txBody>
      </p:sp>
      <p:sp>
        <p:nvSpPr>
          <p:cNvPr id="6" name="Slide Number Placeholder 5"/>
          <p:cNvSpPr>
            <a:spLocks noGrp="1"/>
          </p:cNvSpPr>
          <p:nvPr>
            <p:ph type="sldNum" sz="quarter" idx="12"/>
          </p:nvPr>
        </p:nvSpPr>
        <p:spPr/>
        <p:txBody>
          <a:bodyPr/>
          <a:lstStyle/>
          <a:p>
            <a:fld id="{5A635FD2-D9AA-4F2E-8FE6-17BF2643B117}" type="slidenum">
              <a:rPr lang="en-US" smtClean="0"/>
              <a:pPr/>
              <a:t>50</a:t>
            </a:fld>
            <a:endParaRPr lang="en-US"/>
          </a:p>
        </p:txBody>
      </p:sp>
      <p:sp>
        <p:nvSpPr>
          <p:cNvPr id="4" name="Right Brace 3"/>
          <p:cNvSpPr/>
          <p:nvPr/>
        </p:nvSpPr>
        <p:spPr>
          <a:xfrm>
            <a:off x="2438400" y="1828800"/>
            <a:ext cx="381000" cy="441960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53031213"/>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u="sng" dirty="0" smtClean="0"/>
              <a:t>Fluid balance</a:t>
            </a:r>
            <a:endParaRPr lang="en-US" dirty="0"/>
          </a:p>
        </p:txBody>
      </p:sp>
      <p:sp>
        <p:nvSpPr>
          <p:cNvPr id="3" name="Content Placeholder 2"/>
          <p:cNvSpPr>
            <a:spLocks noGrp="1"/>
          </p:cNvSpPr>
          <p:nvPr>
            <p:ph idx="1"/>
          </p:nvPr>
        </p:nvSpPr>
        <p:spPr>
          <a:xfrm>
            <a:off x="0" y="609600"/>
            <a:ext cx="9144000" cy="6248400"/>
          </a:xfrm>
        </p:spPr>
        <p:txBody>
          <a:bodyPr>
            <a:normAutofit/>
          </a:bodyPr>
          <a:lstStyle/>
          <a:p>
            <a:r>
              <a:rPr lang="en-US" dirty="0" err="1" smtClean="0"/>
              <a:t>Osmoreceptors</a:t>
            </a:r>
            <a:r>
              <a:rPr lang="en-US" dirty="0" smtClean="0"/>
              <a:t> detect changes in the osmotic pressure of the blood.</a:t>
            </a:r>
          </a:p>
          <a:p>
            <a:r>
              <a:rPr lang="en-US" dirty="0" smtClean="0"/>
              <a:t>Nerve impulses from the </a:t>
            </a:r>
            <a:r>
              <a:rPr lang="en-US" dirty="0" err="1" smtClean="0"/>
              <a:t>osmoreceptors</a:t>
            </a:r>
            <a:r>
              <a:rPr lang="en-US" dirty="0" smtClean="0"/>
              <a:t> stimulate the posterior lobe of the pituitary gland to release ADH.</a:t>
            </a:r>
          </a:p>
          <a:p>
            <a:r>
              <a:rPr lang="en-US" dirty="0" smtClean="0"/>
              <a:t>When the osmotic pressure is raised, ADH output is increased &amp; as a result, water re-absorption by the cells in distal convoluted tubules and collecting ducts is increased, reducing the blood osmotic pressure &amp; ADH output. </a:t>
            </a:r>
          </a:p>
          <a:p>
            <a:pPr>
              <a:buNone/>
            </a:pPr>
            <a:endParaRPr lang="en-US" dirty="0" smtClean="0"/>
          </a:p>
        </p:txBody>
      </p:sp>
      <p:sp>
        <p:nvSpPr>
          <p:cNvPr id="4" name="Date Placeholder 3"/>
          <p:cNvSpPr>
            <a:spLocks noGrp="1"/>
          </p:cNvSpPr>
          <p:nvPr>
            <p:ph type="dt" sz="half" idx="10"/>
          </p:nvPr>
        </p:nvSpPr>
        <p:spPr/>
        <p:txBody>
          <a:bodyPr/>
          <a:lstStyle/>
          <a:p>
            <a:fld id="{A5BB1AF0-8B8D-415B-8B65-F8125F81D932}" type="datetime1">
              <a:rPr lang="en-US" smtClean="0"/>
              <a:pPr/>
              <a:t>10/21/2021</a:t>
            </a:fld>
            <a:endParaRPr lang="en-US"/>
          </a:p>
        </p:txBody>
      </p:sp>
      <p:sp>
        <p:nvSpPr>
          <p:cNvPr id="5" name="Slide Number Placeholder 4"/>
          <p:cNvSpPr>
            <a:spLocks noGrp="1"/>
          </p:cNvSpPr>
          <p:nvPr>
            <p:ph type="sldNum" sz="quarter" idx="12"/>
          </p:nvPr>
        </p:nvSpPr>
        <p:spPr/>
        <p:txBody>
          <a:bodyPr/>
          <a:lstStyle/>
          <a:p>
            <a:fld id="{5A635FD2-D9AA-4F2E-8FE6-17BF2643B117}" type="slidenum">
              <a:rPr lang="en-US" smtClean="0"/>
              <a:pPr/>
              <a:t>51</a:t>
            </a:fld>
            <a:endParaRPr lang="en-US"/>
          </a:p>
        </p:txBody>
      </p:sp>
    </p:spTree>
    <p:extLst>
      <p:ext uri="{BB962C8B-B14F-4D97-AF65-F5344CB8AC3E}">
        <p14:creationId xmlns:p14="http://schemas.microsoft.com/office/powerpoint/2010/main" val="2528415508"/>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Excretion of Waste Products</a:t>
            </a:r>
            <a:br>
              <a:rPr lang="en-US" dirty="0" smtClean="0"/>
            </a:br>
            <a:endParaRPr lang="fr-FR" dirty="0"/>
          </a:p>
        </p:txBody>
      </p:sp>
      <p:sp>
        <p:nvSpPr>
          <p:cNvPr id="3" name="Content Placeholder 2"/>
          <p:cNvSpPr>
            <a:spLocks noGrp="1"/>
          </p:cNvSpPr>
          <p:nvPr>
            <p:ph idx="1"/>
          </p:nvPr>
        </p:nvSpPr>
        <p:spPr>
          <a:xfrm>
            <a:off x="533400" y="1600200"/>
            <a:ext cx="8229600" cy="4525963"/>
          </a:xfrm>
        </p:spPr>
        <p:txBody>
          <a:bodyPr>
            <a:normAutofit/>
          </a:bodyPr>
          <a:lstStyle/>
          <a:p>
            <a:r>
              <a:rPr lang="en-US" dirty="0" smtClean="0"/>
              <a:t>The kidney functions as the body’s main excretory organ</a:t>
            </a:r>
          </a:p>
          <a:p>
            <a:r>
              <a:rPr lang="en-US" dirty="0" smtClean="0"/>
              <a:t>The major waste product of protein metabolism is </a:t>
            </a:r>
            <a:r>
              <a:rPr lang="en-US" b="1" dirty="0" smtClean="0"/>
              <a:t>urea</a:t>
            </a:r>
            <a:r>
              <a:rPr lang="en-US" dirty="0" smtClean="0"/>
              <a:t>.</a:t>
            </a:r>
          </a:p>
          <a:p>
            <a:r>
              <a:rPr lang="en-US" dirty="0" smtClean="0"/>
              <a:t> Other waste products excreted are </a:t>
            </a:r>
            <a:r>
              <a:rPr lang="en-US" b="1" dirty="0" smtClean="0"/>
              <a:t>creatinine</a:t>
            </a:r>
            <a:r>
              <a:rPr lang="en-US" dirty="0" smtClean="0"/>
              <a:t>, </a:t>
            </a:r>
            <a:r>
              <a:rPr lang="en-US" b="1" dirty="0" smtClean="0"/>
              <a:t>phosphates,</a:t>
            </a:r>
            <a:r>
              <a:rPr lang="en-US" dirty="0" smtClean="0"/>
              <a:t> and </a:t>
            </a:r>
            <a:r>
              <a:rPr lang="en-US" b="1" dirty="0" smtClean="0"/>
              <a:t>sulfates</a:t>
            </a:r>
            <a:endParaRPr lang="fr-FR" dirty="0"/>
          </a:p>
        </p:txBody>
      </p:sp>
      <p:sp>
        <p:nvSpPr>
          <p:cNvPr id="4" name="Date Placeholder 3"/>
          <p:cNvSpPr>
            <a:spLocks noGrp="1"/>
          </p:cNvSpPr>
          <p:nvPr>
            <p:ph type="dt" sz="half" idx="10"/>
          </p:nvPr>
        </p:nvSpPr>
        <p:spPr/>
        <p:txBody>
          <a:bodyPr/>
          <a:lstStyle/>
          <a:p>
            <a:fld id="{D31E5C3F-9BFA-4423-AB1A-C6F44D292AD0}" type="datetime1">
              <a:rPr lang="en-US" smtClean="0"/>
              <a:pPr/>
              <a:t>10/21/2021</a:t>
            </a:fld>
            <a:endParaRPr lang="en-US"/>
          </a:p>
        </p:txBody>
      </p:sp>
      <p:sp>
        <p:nvSpPr>
          <p:cNvPr id="5" name="Slide Number Placeholder 4"/>
          <p:cNvSpPr>
            <a:spLocks noGrp="1"/>
          </p:cNvSpPr>
          <p:nvPr>
            <p:ph type="sldNum" sz="quarter" idx="12"/>
          </p:nvPr>
        </p:nvSpPr>
        <p:spPr/>
        <p:txBody>
          <a:bodyPr/>
          <a:lstStyle/>
          <a:p>
            <a:fld id="{5A635FD2-D9AA-4F2E-8FE6-17BF2643B117}" type="slidenum">
              <a:rPr lang="en-US" smtClean="0"/>
              <a:pPr/>
              <a:t>52</a:t>
            </a:fld>
            <a:endParaRPr lang="en-US"/>
          </a:p>
        </p:txBody>
      </p:sp>
    </p:spTree>
    <p:extLst>
      <p:ext uri="{BB962C8B-B14F-4D97-AF65-F5344CB8AC3E}">
        <p14:creationId xmlns:p14="http://schemas.microsoft.com/office/powerpoint/2010/main" val="27668466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Autoregulation</a:t>
            </a:r>
            <a:r>
              <a:rPr lang="en-US" dirty="0" smtClean="0"/>
              <a:t> of Blood Pressure</a:t>
            </a:r>
            <a:br>
              <a:rPr lang="en-US" dirty="0" smtClean="0"/>
            </a:br>
            <a:endParaRPr lang="fr-FR" dirty="0"/>
          </a:p>
        </p:txBody>
      </p:sp>
      <p:sp>
        <p:nvSpPr>
          <p:cNvPr id="3" name="Content Placeholder 2"/>
          <p:cNvSpPr>
            <a:spLocks noGrp="1"/>
          </p:cNvSpPr>
          <p:nvPr>
            <p:ph idx="1"/>
          </p:nvPr>
        </p:nvSpPr>
        <p:spPr/>
        <p:txBody>
          <a:bodyPr>
            <a:noAutofit/>
          </a:bodyPr>
          <a:lstStyle/>
          <a:p>
            <a:pPr>
              <a:buNone/>
            </a:pPr>
            <a:r>
              <a:rPr lang="en-US" dirty="0" err="1" smtClean="0"/>
              <a:t>Autoregulation</a:t>
            </a:r>
            <a:r>
              <a:rPr lang="en-US" dirty="0" smtClean="0"/>
              <a:t> of Blood Pressure</a:t>
            </a:r>
          </a:p>
          <a:p>
            <a:r>
              <a:rPr lang="en-US" dirty="0" smtClean="0"/>
              <a:t>Specialized vessels of the kidney called the vasa recta constantly monitor blood pressure as blood begins its passage into the kidney.</a:t>
            </a:r>
          </a:p>
          <a:p>
            <a:r>
              <a:rPr lang="en-US" dirty="0" smtClean="0"/>
              <a:t> When the vasa recta detect a decrease in blood pressure, specialized juxtaglomerular cells near the afferent arteriole, distal tubule, and efferent arteriole secrete the hormone renin. </a:t>
            </a:r>
          </a:p>
        </p:txBody>
      </p:sp>
      <p:sp>
        <p:nvSpPr>
          <p:cNvPr id="4" name="Date Placeholder 3"/>
          <p:cNvSpPr>
            <a:spLocks noGrp="1"/>
          </p:cNvSpPr>
          <p:nvPr>
            <p:ph type="dt" sz="half" idx="10"/>
          </p:nvPr>
        </p:nvSpPr>
        <p:spPr/>
        <p:txBody>
          <a:bodyPr/>
          <a:lstStyle/>
          <a:p>
            <a:fld id="{D31E5C3F-9BFA-4423-AB1A-C6F44D292AD0}" type="datetime1">
              <a:rPr lang="en-US" smtClean="0"/>
              <a:pPr/>
              <a:t>10/21/2021</a:t>
            </a:fld>
            <a:endParaRPr lang="en-US"/>
          </a:p>
        </p:txBody>
      </p:sp>
      <p:sp>
        <p:nvSpPr>
          <p:cNvPr id="5" name="Slide Number Placeholder 4"/>
          <p:cNvSpPr>
            <a:spLocks noGrp="1"/>
          </p:cNvSpPr>
          <p:nvPr>
            <p:ph type="sldNum" sz="quarter" idx="12"/>
          </p:nvPr>
        </p:nvSpPr>
        <p:spPr/>
        <p:txBody>
          <a:bodyPr/>
          <a:lstStyle/>
          <a:p>
            <a:fld id="{5A635FD2-D9AA-4F2E-8FE6-17BF2643B117}" type="slidenum">
              <a:rPr lang="en-US" smtClean="0"/>
              <a:pPr/>
              <a:t>53</a:t>
            </a:fld>
            <a:endParaRPr lang="en-US"/>
          </a:p>
        </p:txBody>
      </p:sp>
    </p:spTree>
    <p:extLst>
      <p:ext uri="{BB962C8B-B14F-4D97-AF65-F5344CB8AC3E}">
        <p14:creationId xmlns:p14="http://schemas.microsoft.com/office/powerpoint/2010/main" val="11624695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Renin converts angiotensinogen to angiotensin </a:t>
            </a:r>
            <a:r>
              <a:rPr lang="en-US" dirty="0" smtClean="0"/>
              <a:t>I</a:t>
            </a:r>
          </a:p>
          <a:p>
            <a:r>
              <a:rPr lang="en-US" dirty="0" smtClean="0"/>
              <a:t> This </a:t>
            </a:r>
            <a:r>
              <a:rPr lang="en-US" dirty="0"/>
              <a:t>is then converted to </a:t>
            </a:r>
            <a:r>
              <a:rPr lang="en-US" dirty="0" smtClean="0"/>
              <a:t>angiotensin II by the Angiotensin Converting Enzyme, </a:t>
            </a:r>
            <a:r>
              <a:rPr lang="en-US" dirty="0"/>
              <a:t>the most powerful vasoconstrictor known. </a:t>
            </a:r>
          </a:p>
          <a:p>
            <a:r>
              <a:rPr lang="en-US" dirty="0"/>
              <a:t>The </a:t>
            </a:r>
            <a:r>
              <a:rPr lang="en-US" dirty="0" err="1"/>
              <a:t>vaso</a:t>
            </a:r>
            <a:r>
              <a:rPr lang="en-US" dirty="0"/>
              <a:t>- constriction causes the blood pressure to increase.</a:t>
            </a:r>
          </a:p>
          <a:p>
            <a:r>
              <a:rPr lang="en-US" dirty="0"/>
              <a:t> </a:t>
            </a:r>
            <a:endParaRPr lang="fr-FR" dirty="0"/>
          </a:p>
          <a:p>
            <a:endParaRPr lang="en-US" dirty="0"/>
          </a:p>
        </p:txBody>
      </p:sp>
    </p:spTree>
    <p:extLst>
      <p:ext uri="{BB962C8B-B14F-4D97-AF65-F5344CB8AC3E}">
        <p14:creationId xmlns:p14="http://schemas.microsoft.com/office/powerpoint/2010/main" val="41348489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lnSpcReduction="10000"/>
          </a:bodyPr>
          <a:lstStyle/>
          <a:p>
            <a:r>
              <a:rPr lang="en-US" dirty="0" smtClean="0"/>
              <a:t>The adrenal cortex secretes aldosterone in response to stimulation by the </a:t>
            </a:r>
            <a:r>
              <a:rPr lang="en-US" dirty="0" smtClean="0"/>
              <a:t>pituitary </a:t>
            </a:r>
            <a:r>
              <a:rPr lang="en-US" dirty="0" smtClean="0"/>
              <a:t>gland.</a:t>
            </a:r>
          </a:p>
          <a:p>
            <a:r>
              <a:rPr lang="en-US" dirty="0" smtClean="0"/>
              <a:t>This in turn is in response to poor perfusion or increasing serum osmolality. The result is an increase in blood pressure.</a:t>
            </a:r>
          </a:p>
          <a:p>
            <a:r>
              <a:rPr lang="en-US" dirty="0" smtClean="0"/>
              <a:t> When the vasa recta recognize the increase in blood pressure, renin secretion stops. </a:t>
            </a:r>
          </a:p>
          <a:p>
            <a:r>
              <a:rPr lang="en-US" dirty="0" smtClean="0"/>
              <a:t>Failure of this feedback </a:t>
            </a:r>
            <a:r>
              <a:rPr lang="en-US" dirty="0" smtClean="0"/>
              <a:t>mechanism </a:t>
            </a:r>
            <a:r>
              <a:rPr lang="en-US" dirty="0" smtClean="0"/>
              <a:t>is one of the primary causes of hypertension.</a:t>
            </a:r>
          </a:p>
          <a:p>
            <a:endParaRPr lang="fr-FR" dirty="0"/>
          </a:p>
        </p:txBody>
      </p:sp>
      <p:sp>
        <p:nvSpPr>
          <p:cNvPr id="4" name="Date Placeholder 3"/>
          <p:cNvSpPr>
            <a:spLocks noGrp="1"/>
          </p:cNvSpPr>
          <p:nvPr>
            <p:ph type="dt" sz="half" idx="10"/>
          </p:nvPr>
        </p:nvSpPr>
        <p:spPr/>
        <p:txBody>
          <a:bodyPr/>
          <a:lstStyle/>
          <a:p>
            <a:fld id="{D31E5C3F-9BFA-4423-AB1A-C6F44D292AD0}" type="datetime1">
              <a:rPr lang="en-US" smtClean="0"/>
              <a:pPr/>
              <a:t>10/21/2021</a:t>
            </a:fld>
            <a:endParaRPr lang="en-US"/>
          </a:p>
        </p:txBody>
      </p:sp>
      <p:sp>
        <p:nvSpPr>
          <p:cNvPr id="5" name="Slide Number Placeholder 4"/>
          <p:cNvSpPr>
            <a:spLocks noGrp="1"/>
          </p:cNvSpPr>
          <p:nvPr>
            <p:ph type="sldNum" sz="quarter" idx="12"/>
          </p:nvPr>
        </p:nvSpPr>
        <p:spPr/>
        <p:txBody>
          <a:bodyPr/>
          <a:lstStyle/>
          <a:p>
            <a:fld id="{5A635FD2-D9AA-4F2E-8FE6-17BF2643B117}" type="slidenum">
              <a:rPr lang="en-US" smtClean="0"/>
              <a:pPr/>
              <a:t>55</a:t>
            </a:fld>
            <a:endParaRPr lang="en-US"/>
          </a:p>
        </p:txBody>
      </p:sp>
    </p:spTree>
    <p:extLst>
      <p:ext uri="{BB962C8B-B14F-4D97-AF65-F5344CB8AC3E}">
        <p14:creationId xmlns:p14="http://schemas.microsoft.com/office/powerpoint/2010/main" val="588713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Regulation of Red Blood Cell Production</a:t>
            </a:r>
            <a:r>
              <a:rPr lang="en-US" sz="2800" dirty="0" smtClean="0"/>
              <a:t/>
            </a:r>
            <a:br>
              <a:rPr lang="en-US" sz="2800" dirty="0" smtClean="0"/>
            </a:br>
            <a:endParaRPr lang="fr-FR" sz="2800" dirty="0"/>
          </a:p>
        </p:txBody>
      </p:sp>
      <p:sp>
        <p:nvSpPr>
          <p:cNvPr id="3" name="Content Placeholder 2"/>
          <p:cNvSpPr>
            <a:spLocks noGrp="1"/>
          </p:cNvSpPr>
          <p:nvPr>
            <p:ph idx="1"/>
          </p:nvPr>
        </p:nvSpPr>
        <p:spPr/>
        <p:txBody>
          <a:bodyPr>
            <a:normAutofit fontScale="92500"/>
          </a:bodyPr>
          <a:lstStyle/>
          <a:p>
            <a:r>
              <a:rPr lang="en-US" sz="2800" dirty="0" smtClean="0"/>
              <a:t>When the kidneys sense a decrease in the oxygen tension in renal blood ﬂow, they release erythropoietin. </a:t>
            </a:r>
          </a:p>
          <a:p>
            <a:r>
              <a:rPr lang="en-US" sz="2800" dirty="0" smtClean="0"/>
              <a:t>Erythropoietin stimulates the bone marrow to produce red blood cells (RBCs), thereby in- creasing the amount of hemoglobin available to carry oxygen</a:t>
            </a:r>
          </a:p>
          <a:p>
            <a:pPr>
              <a:buNone/>
            </a:pPr>
            <a:r>
              <a:rPr lang="en-US" sz="2800" b="1" dirty="0" smtClean="0"/>
              <a:t>Vitamin D Synthesis</a:t>
            </a:r>
          </a:p>
          <a:p>
            <a:r>
              <a:rPr lang="en-US" sz="2800" dirty="0" smtClean="0"/>
              <a:t>The kidneys are also responsible for the ﬁnal conversion of in- active vitamin D to its active form, calcitriol.</a:t>
            </a:r>
          </a:p>
          <a:p>
            <a:r>
              <a:rPr lang="en-US" sz="2800" dirty="0" smtClean="0"/>
              <a:t> This is necessary for maintaining normal calcium balance in the body.</a:t>
            </a:r>
            <a:endParaRPr lang="fr-FR" sz="2800" dirty="0"/>
          </a:p>
        </p:txBody>
      </p:sp>
      <p:sp>
        <p:nvSpPr>
          <p:cNvPr id="4" name="Date Placeholder 3"/>
          <p:cNvSpPr>
            <a:spLocks noGrp="1"/>
          </p:cNvSpPr>
          <p:nvPr>
            <p:ph type="dt" sz="half" idx="10"/>
          </p:nvPr>
        </p:nvSpPr>
        <p:spPr/>
        <p:txBody>
          <a:bodyPr/>
          <a:lstStyle/>
          <a:p>
            <a:fld id="{D31E5C3F-9BFA-4423-AB1A-C6F44D292AD0}" type="datetime1">
              <a:rPr lang="en-US" smtClean="0"/>
              <a:pPr/>
              <a:t>10/21/2021</a:t>
            </a:fld>
            <a:endParaRPr lang="en-US"/>
          </a:p>
        </p:txBody>
      </p:sp>
      <p:sp>
        <p:nvSpPr>
          <p:cNvPr id="5" name="Slide Number Placeholder 4"/>
          <p:cNvSpPr>
            <a:spLocks noGrp="1"/>
          </p:cNvSpPr>
          <p:nvPr>
            <p:ph type="sldNum" sz="quarter" idx="12"/>
          </p:nvPr>
        </p:nvSpPr>
        <p:spPr/>
        <p:txBody>
          <a:bodyPr/>
          <a:lstStyle/>
          <a:p>
            <a:fld id="{5A635FD2-D9AA-4F2E-8FE6-17BF2643B117}" type="slidenum">
              <a:rPr lang="en-US" smtClean="0"/>
              <a:pPr/>
              <a:t>56</a:t>
            </a:fld>
            <a:endParaRPr lang="en-US"/>
          </a:p>
        </p:txBody>
      </p:sp>
    </p:spTree>
    <p:extLst>
      <p:ext uri="{BB962C8B-B14F-4D97-AF65-F5344CB8AC3E}">
        <p14:creationId xmlns:p14="http://schemas.microsoft.com/office/powerpoint/2010/main" val="31828893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u="sng" dirty="0" smtClean="0"/>
              <a:t>Electrolyte balance</a:t>
            </a:r>
            <a:endParaRPr lang="en-US" b="1" u="sng" dirty="0"/>
          </a:p>
        </p:txBody>
      </p:sp>
      <p:sp>
        <p:nvSpPr>
          <p:cNvPr id="3" name="Content Placeholder 2"/>
          <p:cNvSpPr>
            <a:spLocks noGrp="1"/>
          </p:cNvSpPr>
          <p:nvPr>
            <p:ph idx="1"/>
          </p:nvPr>
        </p:nvSpPr>
        <p:spPr>
          <a:xfrm>
            <a:off x="0" y="609600"/>
            <a:ext cx="9144000" cy="6248400"/>
          </a:xfrm>
        </p:spPr>
        <p:txBody>
          <a:bodyPr>
            <a:normAutofit fontScale="85000" lnSpcReduction="10000"/>
          </a:bodyPr>
          <a:lstStyle/>
          <a:p>
            <a:r>
              <a:rPr lang="en-US" dirty="0" smtClean="0"/>
              <a:t>Changes in the concentration of electrolytes in the body fluids may be due to changes in:</a:t>
            </a:r>
          </a:p>
          <a:p>
            <a:pPr lvl="1"/>
            <a:r>
              <a:rPr lang="en-US" dirty="0" smtClean="0"/>
              <a:t>body water content, or</a:t>
            </a:r>
          </a:p>
          <a:p>
            <a:pPr lvl="1"/>
            <a:r>
              <a:rPr lang="en-US" dirty="0" smtClean="0"/>
              <a:t>electrolyte levels.</a:t>
            </a:r>
          </a:p>
          <a:p>
            <a:pPr>
              <a:buNone/>
            </a:pPr>
            <a:r>
              <a:rPr lang="en-US" b="1" u="sng" dirty="0" smtClean="0"/>
              <a:t>Sodium &amp; potassium concentration</a:t>
            </a:r>
          </a:p>
          <a:p>
            <a:r>
              <a:rPr lang="en-US" dirty="0" smtClean="0"/>
              <a:t>Sodium is excreted mainly in urine &amp; sweat.</a:t>
            </a:r>
          </a:p>
          <a:p>
            <a:r>
              <a:rPr lang="en-US" dirty="0" smtClean="0"/>
              <a:t>Sodium is a normal constituent of urine &amp; amount excreted is regulated by the hormone aldosterone.</a:t>
            </a:r>
          </a:p>
          <a:p>
            <a:r>
              <a:rPr lang="en-US" dirty="0" smtClean="0"/>
              <a:t>Cells in the afferent arteriole of the nephron are stimulated to produce the hormone renin by sympathetic stimulation, low blood volume or by low arterial blood pressure.</a:t>
            </a:r>
          </a:p>
          <a:p>
            <a:r>
              <a:rPr lang="en-US" dirty="0" smtClean="0"/>
              <a:t>Renin converts the plasma protein angiotensinogen, produced by the liver, to angiotensin I. </a:t>
            </a:r>
          </a:p>
          <a:p>
            <a:r>
              <a:rPr lang="en-US" dirty="0" smtClean="0"/>
              <a:t>ACE converts angiotensin I into angiotensin II; a very potent vasoconstrictor &amp; increases Bp. </a:t>
            </a:r>
          </a:p>
          <a:p>
            <a:pPr>
              <a:buNone/>
            </a:pPr>
            <a:endParaRPr lang="en-US" dirty="0"/>
          </a:p>
        </p:txBody>
      </p:sp>
      <p:sp>
        <p:nvSpPr>
          <p:cNvPr id="4" name="Date Placeholder 3"/>
          <p:cNvSpPr>
            <a:spLocks noGrp="1"/>
          </p:cNvSpPr>
          <p:nvPr>
            <p:ph type="dt" sz="half" idx="10"/>
          </p:nvPr>
        </p:nvSpPr>
        <p:spPr/>
        <p:txBody>
          <a:bodyPr/>
          <a:lstStyle/>
          <a:p>
            <a:fld id="{30319909-0965-4B1F-9C78-A2CA1F31DB74}" type="datetime1">
              <a:rPr lang="en-US" smtClean="0"/>
              <a:pPr/>
              <a:t>10/21/2021</a:t>
            </a:fld>
            <a:endParaRPr lang="en-US"/>
          </a:p>
        </p:txBody>
      </p:sp>
      <p:sp>
        <p:nvSpPr>
          <p:cNvPr id="5" name="Slide Number Placeholder 4"/>
          <p:cNvSpPr>
            <a:spLocks noGrp="1"/>
          </p:cNvSpPr>
          <p:nvPr>
            <p:ph type="sldNum" sz="quarter" idx="12"/>
          </p:nvPr>
        </p:nvSpPr>
        <p:spPr/>
        <p:txBody>
          <a:bodyPr/>
          <a:lstStyle/>
          <a:p>
            <a:fld id="{5A635FD2-D9AA-4F2E-8FE6-17BF2643B117}" type="slidenum">
              <a:rPr lang="en-US" smtClean="0"/>
              <a:pPr/>
              <a:t>57</a:t>
            </a:fld>
            <a:endParaRPr lang="en-US"/>
          </a:p>
        </p:txBody>
      </p:sp>
    </p:spTree>
    <p:extLst>
      <p:ext uri="{BB962C8B-B14F-4D97-AF65-F5344CB8AC3E}">
        <p14:creationId xmlns:p14="http://schemas.microsoft.com/office/powerpoint/2010/main" val="241704697"/>
      </p:ext>
    </p:extLst>
  </p:cSld>
  <p:clrMapOvr>
    <a:masterClrMapping/>
  </p:clrMapOvr>
  <p:transition>
    <p:cover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dirty="0" smtClean="0"/>
              <a:t>Water is reabsorbed with sodium &amp; together they increase blood volume, leading to reduced renin secretion.</a:t>
            </a:r>
          </a:p>
          <a:p>
            <a:r>
              <a:rPr lang="en-US" dirty="0" smtClean="0"/>
              <a:t>When sodium re-absorption is increased, potassium excretion is increased, indirectly reducing intracellular potassium.</a:t>
            </a:r>
          </a:p>
          <a:p>
            <a:pPr>
              <a:buNone/>
            </a:pPr>
            <a:r>
              <a:rPr lang="en-US" b="1" dirty="0" smtClean="0"/>
              <a:t>POTASSIUM</a:t>
            </a:r>
            <a:r>
              <a:rPr lang="en-US" dirty="0" smtClean="0"/>
              <a:t> </a:t>
            </a:r>
          </a:p>
          <a:p>
            <a:r>
              <a:rPr lang="en-US" dirty="0" smtClean="0"/>
              <a:t>Potassium is the most abundant intracellular ion, with about 98%. To maintain a normal potassium balance in the body, the kidneys are responsible for excreting more than 90% of the total daily potassium intake.</a:t>
            </a:r>
          </a:p>
          <a:p>
            <a:r>
              <a:rPr lang="en-US" dirty="0" err="1" smtClean="0"/>
              <a:t>Aldosterone</a:t>
            </a:r>
            <a:r>
              <a:rPr lang="en-US" dirty="0" smtClean="0"/>
              <a:t> causes the kidney to excrete potassium.</a:t>
            </a:r>
          </a:p>
        </p:txBody>
      </p:sp>
      <p:sp>
        <p:nvSpPr>
          <p:cNvPr id="4" name="Date Placeholder 3"/>
          <p:cNvSpPr>
            <a:spLocks noGrp="1"/>
          </p:cNvSpPr>
          <p:nvPr>
            <p:ph type="dt" sz="half" idx="10"/>
          </p:nvPr>
        </p:nvSpPr>
        <p:spPr/>
        <p:txBody>
          <a:bodyPr/>
          <a:lstStyle/>
          <a:p>
            <a:fld id="{2CA13E08-DD75-4496-A84F-A0E431D68D78}" type="datetime1">
              <a:rPr lang="en-US" smtClean="0"/>
              <a:pPr/>
              <a:t>10/21/2021</a:t>
            </a:fld>
            <a:endParaRPr lang="en-US"/>
          </a:p>
        </p:txBody>
      </p:sp>
      <p:sp>
        <p:nvSpPr>
          <p:cNvPr id="5" name="Slide Number Placeholder 4"/>
          <p:cNvSpPr>
            <a:spLocks noGrp="1"/>
          </p:cNvSpPr>
          <p:nvPr>
            <p:ph type="sldNum" sz="quarter" idx="12"/>
          </p:nvPr>
        </p:nvSpPr>
        <p:spPr/>
        <p:txBody>
          <a:bodyPr/>
          <a:lstStyle/>
          <a:p>
            <a:fld id="{5A635FD2-D9AA-4F2E-8FE6-17BF2643B117}" type="slidenum">
              <a:rPr lang="en-US" smtClean="0"/>
              <a:pPr/>
              <a:t>58</a:t>
            </a:fld>
            <a:endParaRPr lang="en-US"/>
          </a:p>
        </p:txBody>
      </p:sp>
    </p:spTree>
    <p:extLst>
      <p:ext uri="{BB962C8B-B14F-4D97-AF65-F5344CB8AC3E}">
        <p14:creationId xmlns:p14="http://schemas.microsoft.com/office/powerpoint/2010/main" val="2173162636"/>
      </p:ext>
    </p:extLst>
  </p:cSld>
  <p:clrMapOvr>
    <a:masterClrMapping/>
  </p:clrMapOvr>
  <p:transition>
    <p:cover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721" name="Title 1"/>
          <p:cNvSpPr>
            <a:spLocks noGrp="1"/>
          </p:cNvSpPr>
          <p:nvPr>
            <p:ph type="title"/>
          </p:nvPr>
        </p:nvSpPr>
        <p:spPr/>
        <p:txBody>
          <a:bodyPr>
            <a:normAutofit fontScale="90000"/>
          </a:bodyPr>
          <a:lstStyle/>
          <a:p>
            <a:r>
              <a:rPr lang="en-US" dirty="0" smtClean="0"/>
              <a:t>Regulation of Acid Excretion</a:t>
            </a:r>
            <a:br>
              <a:rPr lang="en-US" dirty="0" smtClean="0"/>
            </a:br>
            <a:endParaRPr lang="fr-FR" dirty="0"/>
          </a:p>
        </p:txBody>
      </p:sp>
      <p:sp>
        <p:nvSpPr>
          <p:cNvPr id="1051722" name="Content Placeholder 2"/>
          <p:cNvSpPr>
            <a:spLocks noGrp="1"/>
          </p:cNvSpPr>
          <p:nvPr>
            <p:ph idx="1"/>
          </p:nvPr>
        </p:nvSpPr>
        <p:spPr/>
        <p:txBody>
          <a:bodyPr>
            <a:noAutofit/>
          </a:bodyPr>
          <a:lstStyle/>
          <a:p>
            <a:r>
              <a:rPr lang="en-US" sz="2800" dirty="0" smtClean="0"/>
              <a:t>The catabolism, or breakdown, of proteins results in the phosphoric and sulfuric  acid.</a:t>
            </a:r>
          </a:p>
          <a:p>
            <a:r>
              <a:rPr lang="en-US" sz="2800" dirty="0" smtClean="0"/>
              <a:t>They are nonvolatile and cannot be eliminated by the lungs.</a:t>
            </a:r>
          </a:p>
          <a:p>
            <a:r>
              <a:rPr lang="en-US" sz="2800" dirty="0"/>
              <a:t>A</a:t>
            </a:r>
            <a:r>
              <a:rPr lang="en-US" sz="2800" dirty="0" smtClean="0"/>
              <a:t>ccumulation of these acids in the blood would lower its pH (making the blood more acidic) and inhibit cell function.</a:t>
            </a:r>
          </a:p>
          <a:p>
            <a:r>
              <a:rPr lang="en-US" sz="2800" dirty="0" smtClean="0"/>
              <a:t>The kidney is able to excrete some of this acid directly into the urine until the urine pH reaches 4.5 excess acids are bound to chemical buffers so they can be excreted in the urine. </a:t>
            </a:r>
            <a:endParaRPr lang="fr-FR" sz="2800" dirty="0"/>
          </a:p>
        </p:txBody>
      </p:sp>
      <p:sp>
        <p:nvSpPr>
          <p:cNvPr id="1051723" name="Date Placeholder 3"/>
          <p:cNvSpPr>
            <a:spLocks noGrp="1"/>
          </p:cNvSpPr>
          <p:nvPr>
            <p:ph type="dt" sz="half" idx="10"/>
          </p:nvPr>
        </p:nvSpPr>
        <p:spPr/>
        <p:txBody>
          <a:bodyPr/>
          <a:lstStyle/>
          <a:p>
            <a:fld id="{D31E5C3F-9BFA-4423-AB1A-C6F44D292AD0}" type="datetime1">
              <a:rPr lang="en-US" smtClean="0"/>
              <a:t>10/21/2021</a:t>
            </a:fld>
            <a:endParaRPr lang="en-US"/>
          </a:p>
        </p:txBody>
      </p:sp>
      <p:sp>
        <p:nvSpPr>
          <p:cNvPr id="1051724" name="Slide Number Placeholder 4"/>
          <p:cNvSpPr>
            <a:spLocks noGrp="1"/>
          </p:cNvSpPr>
          <p:nvPr>
            <p:ph type="sldNum" sz="quarter" idx="12"/>
          </p:nvPr>
        </p:nvSpPr>
        <p:spPr/>
        <p:txBody>
          <a:bodyPr/>
          <a:lstStyle/>
          <a:p>
            <a:fld id="{5A635FD2-D9AA-4F2E-8FE6-17BF2643B117}" type="slidenum">
              <a:rPr lang="en-US" smtClean="0"/>
              <a:t>59</a:t>
            </a:fld>
            <a:endParaRPr lang="en-US"/>
          </a:p>
        </p:txBody>
      </p:sp>
    </p:spTree>
    <p:extLst>
      <p:ext uri="{BB962C8B-B14F-4D97-AF65-F5344CB8AC3E}">
        <p14:creationId xmlns:p14="http://schemas.microsoft.com/office/powerpoint/2010/main" val="2946890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Rectangle 6"/>
          <p:cNvSpPr>
            <a:spLocks noGrp="1" noChangeArrowheads="1"/>
          </p:cNvSpPr>
          <p:nvPr>
            <p:ph type="sldNum" sz="quarter" idx="12"/>
          </p:nvPr>
        </p:nvSpPr>
        <p:spPr>
          <a:noFill/>
        </p:spPr>
        <p:txBody>
          <a:bodyPr/>
          <a:lstStyle/>
          <a:p>
            <a:fld id="{EAF41E4F-28E6-4996-9887-8F29AC09E833}" type="slidenum">
              <a:rPr lang="en-US" smtClean="0"/>
              <a:t>6</a:t>
            </a:fld>
            <a:endParaRPr lang="en-US" dirty="0" smtClean="0"/>
          </a:p>
        </p:txBody>
      </p:sp>
      <p:sp>
        <p:nvSpPr>
          <p:cNvPr id="1048685" name="Title 1"/>
          <p:cNvSpPr>
            <a:spLocks noGrp="1"/>
          </p:cNvSpPr>
          <p:nvPr>
            <p:ph type="title" idx="4294967295"/>
          </p:nvPr>
        </p:nvSpPr>
        <p:spPr>
          <a:xfrm>
            <a:off x="228600" y="228600"/>
            <a:ext cx="8229600" cy="1143000"/>
          </a:xfrm>
        </p:spPr>
        <p:txBody>
          <a:bodyPr>
            <a:normAutofit fontScale="90000"/>
          </a:bodyPr>
          <a:lstStyle/>
          <a:p>
            <a:r>
              <a:rPr lang="en-US" sz="4800" b="1" dirty="0" smtClean="0">
                <a:solidFill>
                  <a:srgbClr val="FF0000"/>
                </a:solidFill>
                <a:latin typeface="Footlight MT Light" pitchFamily="18" charset="0"/>
              </a:rPr>
              <a:t>KIDNEY ANATOMY- LOCATION.</a:t>
            </a:r>
          </a:p>
        </p:txBody>
      </p:sp>
      <p:pic>
        <p:nvPicPr>
          <p:cNvPr id="2097156" name="Picture 3"/>
          <p:cNvPicPr>
            <a:picLocks noChangeAspect="1" noChangeArrowheads="1"/>
          </p:cNvPicPr>
          <p:nvPr/>
        </p:nvPicPr>
        <p:blipFill>
          <a:blip r:embed="rId3" cstate="print"/>
          <a:srcRect l="7611" t="2954" r="6483"/>
          <a:stretch>
            <a:fillRect/>
          </a:stretch>
        </p:blipFill>
        <p:spPr bwMode="auto">
          <a:xfrm>
            <a:off x="5105400" y="1676400"/>
            <a:ext cx="4038600" cy="5006975"/>
          </a:xfrm>
          <a:prstGeom prst="rect">
            <a:avLst/>
          </a:prstGeom>
          <a:noFill/>
          <a:ln w="19050" cap="rnd" algn="ctr">
            <a:noFill/>
            <a:miter lim="800000"/>
            <a:headEnd/>
            <a:tailEnd/>
          </a:ln>
        </p:spPr>
      </p:pic>
      <p:sp>
        <p:nvSpPr>
          <p:cNvPr id="1048686" name="TextBox 3"/>
          <p:cNvSpPr txBox="1">
            <a:spLocks noChangeArrowheads="1"/>
          </p:cNvSpPr>
          <p:nvPr/>
        </p:nvSpPr>
        <p:spPr bwMode="auto">
          <a:xfrm>
            <a:off x="152400" y="5029200"/>
            <a:ext cx="4724400" cy="955040"/>
          </a:xfrm>
          <a:prstGeom prst="rect">
            <a:avLst/>
          </a:prstGeom>
          <a:noFill/>
          <a:ln w="9525">
            <a:noFill/>
            <a:miter lim="800000"/>
          </a:ln>
        </p:spPr>
        <p:txBody>
          <a:bodyPr>
            <a:spAutoFit/>
          </a:bodyPr>
          <a:lstStyle/>
          <a:p>
            <a:pPr algn="l"/>
            <a:r>
              <a:rPr lang="en-US" dirty="0"/>
              <a:t>Kidneys receive some protection from the lower ribs.</a:t>
            </a:r>
          </a:p>
          <a:p>
            <a:pPr algn="l"/>
            <a:r>
              <a:rPr lang="en-US" dirty="0"/>
              <a:t>Spans from T</a:t>
            </a:r>
            <a:r>
              <a:rPr lang="en-US" baseline="-25000" dirty="0"/>
              <a:t>12</a:t>
            </a:r>
            <a:r>
              <a:rPr lang="en-US" dirty="0"/>
              <a:t>- L</a:t>
            </a:r>
            <a:r>
              <a:rPr lang="en-US" baseline="-25000" dirty="0"/>
              <a:t>3</a:t>
            </a:r>
          </a:p>
        </p:txBody>
      </p:sp>
      <p:pic>
        <p:nvPicPr>
          <p:cNvPr id="2097157" name="Picture 4"/>
          <p:cNvPicPr>
            <a:picLocks noChangeAspect="1" noChangeArrowheads="1"/>
          </p:cNvPicPr>
          <p:nvPr/>
        </p:nvPicPr>
        <p:blipFill>
          <a:blip r:embed="rId4" cstate="print"/>
          <a:srcRect/>
          <a:stretch>
            <a:fillRect/>
          </a:stretch>
        </p:blipFill>
        <p:spPr bwMode="auto">
          <a:xfrm>
            <a:off x="0" y="1752600"/>
            <a:ext cx="5160963" cy="3276600"/>
          </a:xfrm>
          <a:prstGeom prst="rect">
            <a:avLst/>
          </a:prstGeom>
          <a:noFill/>
          <a:ln w="19050" cap="rnd" algn="ctr">
            <a:noFill/>
            <a:miter lim="800000"/>
            <a:headEnd/>
            <a:tailEnd/>
          </a:ln>
        </p:spPr>
      </p:pic>
      <p:sp>
        <p:nvSpPr>
          <p:cNvPr id="1048687" name="Rectangle 5"/>
          <p:cNvSpPr/>
          <p:nvPr/>
        </p:nvSpPr>
        <p:spPr bwMode="auto">
          <a:xfrm>
            <a:off x="4648200" y="3733800"/>
            <a:ext cx="533400" cy="1295400"/>
          </a:xfrm>
          <a:prstGeom prst="rect">
            <a:avLst/>
          </a:prstGeom>
          <a:solidFill>
            <a:srgbClr val="FFFFFF"/>
          </a:solidFill>
          <a:ln w="9525" cap="flat" cmpd="sng" algn="ctr">
            <a:solidFill>
              <a:schemeClr val="accent3"/>
            </a:solidFill>
            <a:prstDash val="solid"/>
            <a:round/>
            <a:headEnd type="none" w="med" len="med"/>
            <a:tailEnd type="none" w="med" len="med"/>
          </a:ln>
          <a:effectLst/>
        </p:spPr>
        <p:txBody>
          <a:bodyPr/>
          <a:lstStyle/>
          <a:p>
            <a:endParaRPr lang="en-US" dirty="0"/>
          </a:p>
        </p:txBody>
      </p:sp>
      <p:sp>
        <p:nvSpPr>
          <p:cNvPr id="1048688" name="Rectangle 15"/>
          <p:cNvSpPr>
            <a:spLocks noChangeArrowheads="1"/>
          </p:cNvSpPr>
          <p:nvPr/>
        </p:nvSpPr>
        <p:spPr bwMode="auto">
          <a:xfrm>
            <a:off x="0" y="3886200"/>
            <a:ext cx="685800" cy="381000"/>
          </a:xfrm>
          <a:prstGeom prst="rect">
            <a:avLst/>
          </a:prstGeom>
          <a:noFill/>
          <a:ln w="76200">
            <a:solidFill>
              <a:srgbClr val="FF0000"/>
            </a:solidFill>
            <a:miter lim="800000"/>
          </a:ln>
        </p:spPr>
        <p:txBody>
          <a:bodyPr wrap="none" anchor="ctr"/>
          <a:lstStyle/>
          <a:p>
            <a:endParaRPr lang="en-GB" dirty="0">
              <a:solidFill>
                <a:srgbClr val="650011"/>
              </a:solidFill>
            </a:endParaRPr>
          </a:p>
        </p:txBody>
      </p:sp>
      <p:sp>
        <p:nvSpPr>
          <p:cNvPr id="1048689" name="Rectangle 15"/>
          <p:cNvSpPr>
            <a:spLocks noChangeArrowheads="1"/>
          </p:cNvSpPr>
          <p:nvPr/>
        </p:nvSpPr>
        <p:spPr bwMode="auto">
          <a:xfrm>
            <a:off x="0" y="2590800"/>
            <a:ext cx="533400" cy="381000"/>
          </a:xfrm>
          <a:prstGeom prst="rect">
            <a:avLst/>
          </a:prstGeom>
          <a:noFill/>
          <a:ln w="76200">
            <a:solidFill>
              <a:srgbClr val="FF0000"/>
            </a:solidFill>
            <a:miter lim="800000"/>
          </a:ln>
        </p:spPr>
        <p:txBody>
          <a:bodyPr wrap="none" anchor="ctr"/>
          <a:lstStyle/>
          <a:p>
            <a:endParaRPr lang="en-GB" dirty="0">
              <a:solidFill>
                <a:srgbClr val="650011"/>
              </a:solidFill>
            </a:endParaRPr>
          </a:p>
        </p:txBody>
      </p:sp>
      <p:sp>
        <p:nvSpPr>
          <p:cNvPr id="1048690" name="Rectangle 15"/>
          <p:cNvSpPr>
            <a:spLocks noChangeArrowheads="1"/>
          </p:cNvSpPr>
          <p:nvPr/>
        </p:nvSpPr>
        <p:spPr bwMode="auto">
          <a:xfrm>
            <a:off x="4419600" y="3048000"/>
            <a:ext cx="762000" cy="381000"/>
          </a:xfrm>
          <a:prstGeom prst="rect">
            <a:avLst/>
          </a:prstGeom>
          <a:noFill/>
          <a:ln w="76200">
            <a:solidFill>
              <a:srgbClr val="FF0000"/>
            </a:solidFill>
            <a:miter lim="800000"/>
          </a:ln>
        </p:spPr>
        <p:txBody>
          <a:bodyPr wrap="none" anchor="ctr"/>
          <a:lstStyle/>
          <a:p>
            <a:endParaRPr lang="en-GB" dirty="0">
              <a:solidFill>
                <a:srgbClr val="65001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88"/>
                                        </p:tgtEl>
                                        <p:attrNameLst>
                                          <p:attrName>style.visibility</p:attrName>
                                        </p:attrNameLst>
                                      </p:cBhvr>
                                      <p:to>
                                        <p:strVal val="visible"/>
                                      </p:to>
                                    </p:set>
                                    <p:anim calcmode="lin" valueType="num">
                                      <p:cBhvr additive="base">
                                        <p:cTn id="7" dur="500" fill="hold"/>
                                        <p:tgtEl>
                                          <p:spTgt spid="1048688"/>
                                        </p:tgtEl>
                                        <p:attrNameLst>
                                          <p:attrName>ppt_x</p:attrName>
                                        </p:attrNameLst>
                                      </p:cBhvr>
                                      <p:tavLst>
                                        <p:tav tm="0">
                                          <p:val>
                                            <p:strVal val="#ppt_x"/>
                                          </p:val>
                                        </p:tav>
                                        <p:tav tm="100000">
                                          <p:val>
                                            <p:strVal val="#ppt_x"/>
                                          </p:val>
                                        </p:tav>
                                      </p:tavLst>
                                    </p:anim>
                                    <p:anim calcmode="lin" valueType="num">
                                      <p:cBhvr additive="base">
                                        <p:cTn id="8" dur="500" fill="hold"/>
                                        <p:tgtEl>
                                          <p:spTgt spid="10486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89"/>
                                        </p:tgtEl>
                                        <p:attrNameLst>
                                          <p:attrName>style.visibility</p:attrName>
                                        </p:attrNameLst>
                                      </p:cBhvr>
                                      <p:to>
                                        <p:strVal val="visible"/>
                                      </p:to>
                                    </p:set>
                                    <p:anim calcmode="lin" valueType="num">
                                      <p:cBhvr additive="base">
                                        <p:cTn id="13" dur="500" fill="hold"/>
                                        <p:tgtEl>
                                          <p:spTgt spid="1048689"/>
                                        </p:tgtEl>
                                        <p:attrNameLst>
                                          <p:attrName>ppt_x</p:attrName>
                                        </p:attrNameLst>
                                      </p:cBhvr>
                                      <p:tavLst>
                                        <p:tav tm="0">
                                          <p:val>
                                            <p:strVal val="#ppt_x"/>
                                          </p:val>
                                        </p:tav>
                                        <p:tav tm="100000">
                                          <p:val>
                                            <p:strVal val="#ppt_x"/>
                                          </p:val>
                                        </p:tav>
                                      </p:tavLst>
                                    </p:anim>
                                    <p:anim calcmode="lin" valueType="num">
                                      <p:cBhvr additive="base">
                                        <p:cTn id="14" dur="500" fill="hold"/>
                                        <p:tgtEl>
                                          <p:spTgt spid="104868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1" nodeType="clickEffect">
                                  <p:stCondLst>
                                    <p:cond delay="0"/>
                                  </p:stCondLst>
                                  <p:childTnLst>
                                    <p:animRot by="21600000">
                                      <p:cBhvr>
                                        <p:cTn id="18" dur="2000" fill="hold"/>
                                        <p:tgtEl>
                                          <p:spTgt spid="104868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48690"/>
                                        </p:tgtEl>
                                        <p:attrNameLst>
                                          <p:attrName>style.visibility</p:attrName>
                                        </p:attrNameLst>
                                      </p:cBhvr>
                                      <p:to>
                                        <p:strVal val="visible"/>
                                      </p:to>
                                    </p:set>
                                    <p:anim calcmode="lin" valueType="num">
                                      <p:cBhvr additive="base">
                                        <p:cTn id="23" dur="500" fill="hold"/>
                                        <p:tgtEl>
                                          <p:spTgt spid="1048690"/>
                                        </p:tgtEl>
                                        <p:attrNameLst>
                                          <p:attrName>ppt_x</p:attrName>
                                        </p:attrNameLst>
                                      </p:cBhvr>
                                      <p:tavLst>
                                        <p:tav tm="0">
                                          <p:val>
                                            <p:strVal val="#ppt_x"/>
                                          </p:val>
                                        </p:tav>
                                        <p:tav tm="100000">
                                          <p:val>
                                            <p:strVal val="#ppt_x"/>
                                          </p:val>
                                        </p:tav>
                                      </p:tavLst>
                                    </p:anim>
                                    <p:anim calcmode="lin" valueType="num">
                                      <p:cBhvr additive="base">
                                        <p:cTn id="24" dur="500" fill="hold"/>
                                        <p:tgtEl>
                                          <p:spTgt spid="1048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8" grpId="0" animBg="1"/>
      <p:bldP spid="1048689" grpId="0" animBg="1"/>
      <p:bldP spid="1048689" grpId="1" animBg="1"/>
      <p:bldP spid="104869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Two important chemical buffers are phosphate ions and ammonia (NH3). </a:t>
            </a:r>
            <a:endParaRPr lang="en-US" dirty="0" smtClean="0"/>
          </a:p>
          <a:p>
            <a:r>
              <a:rPr lang="en-US" dirty="0" smtClean="0"/>
              <a:t>When </a:t>
            </a:r>
            <a:r>
              <a:rPr lang="en-US" dirty="0"/>
              <a:t>buffered with acid, ammonia becomes ammonium (NH4).</a:t>
            </a:r>
          </a:p>
          <a:p>
            <a:r>
              <a:rPr lang="en-US" dirty="0"/>
              <a:t>Synthesis of prostaglandin which has </a:t>
            </a:r>
            <a:r>
              <a:rPr lang="en-US" dirty="0" err="1"/>
              <a:t>vasodilatory</a:t>
            </a:r>
            <a:r>
              <a:rPr lang="en-US" dirty="0"/>
              <a:t> effect</a:t>
            </a:r>
          </a:p>
          <a:p>
            <a:endParaRPr lang="fr-FR" dirty="0"/>
          </a:p>
        </p:txBody>
      </p:sp>
    </p:spTree>
    <p:extLst>
      <p:ext uri="{BB962C8B-B14F-4D97-AF65-F5344CB8AC3E}">
        <p14:creationId xmlns:p14="http://schemas.microsoft.com/office/powerpoint/2010/main" val="35305348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725" name="Content Placeholder 2"/>
          <p:cNvSpPr>
            <a:spLocks noGrp="1"/>
          </p:cNvSpPr>
          <p:nvPr>
            <p:ph idx="1"/>
          </p:nvPr>
        </p:nvSpPr>
        <p:spPr>
          <a:xfrm>
            <a:off x="0" y="0"/>
            <a:ext cx="9144000" cy="6858000"/>
          </a:xfrm>
        </p:spPr>
        <p:txBody>
          <a:bodyPr>
            <a:normAutofit/>
          </a:bodyPr>
          <a:lstStyle/>
          <a:p>
            <a:r>
              <a:rPr lang="en-US" dirty="0" smtClean="0"/>
              <a:t>To maintain the normal pH of the blood, the cells of the proximal convoluted tubules secrete H</a:t>
            </a:r>
            <a:r>
              <a:rPr lang="en-US" baseline="30000" dirty="0" smtClean="0"/>
              <a:t>+</a:t>
            </a:r>
            <a:r>
              <a:rPr lang="en-US" dirty="0" smtClean="0"/>
              <a:t> ions. </a:t>
            </a:r>
          </a:p>
          <a:p>
            <a:r>
              <a:rPr lang="en-US" dirty="0" smtClean="0"/>
              <a:t>In the filtrate they combine with buffers:</a:t>
            </a:r>
          </a:p>
          <a:p>
            <a:pPr lvl="1"/>
            <a:r>
              <a:rPr lang="en-US" dirty="0" smtClean="0"/>
              <a:t>bicarbonate, forming carbonic acid</a:t>
            </a:r>
          </a:p>
          <a:p>
            <a:pPr>
              <a:buNone/>
            </a:pPr>
            <a:r>
              <a:rPr lang="en-US" dirty="0" smtClean="0"/>
              <a:t>	    (H</a:t>
            </a:r>
            <a:r>
              <a:rPr lang="en-US" baseline="30000" dirty="0" smtClean="0"/>
              <a:t>+</a:t>
            </a:r>
            <a:r>
              <a:rPr lang="en-US" dirty="0" smtClean="0"/>
              <a:t> + HCO- -&gt; H</a:t>
            </a:r>
            <a:r>
              <a:rPr lang="en-US" sz="2100" dirty="0" smtClean="0"/>
              <a:t>2</a:t>
            </a:r>
            <a:r>
              <a:rPr lang="en-US" dirty="0" smtClean="0"/>
              <a:t>C0</a:t>
            </a:r>
            <a:r>
              <a:rPr lang="en-US" sz="1900" dirty="0" smtClean="0"/>
              <a:t>3</a:t>
            </a:r>
            <a:r>
              <a:rPr lang="en-US" dirty="0" smtClean="0"/>
              <a:t>)</a:t>
            </a:r>
          </a:p>
          <a:p>
            <a:pPr lvl="1"/>
            <a:r>
              <a:rPr lang="en-US" dirty="0" smtClean="0"/>
              <a:t>ammonia, forming ammonium ions</a:t>
            </a:r>
          </a:p>
          <a:p>
            <a:pPr>
              <a:buNone/>
            </a:pPr>
            <a:r>
              <a:rPr lang="en-US" dirty="0" smtClean="0"/>
              <a:t>	    (H</a:t>
            </a:r>
            <a:r>
              <a:rPr lang="en-US" baseline="30000" dirty="0" smtClean="0"/>
              <a:t>+</a:t>
            </a:r>
            <a:r>
              <a:rPr lang="en-US" dirty="0" smtClean="0"/>
              <a:t> + NH</a:t>
            </a:r>
            <a:r>
              <a:rPr lang="en-US" sz="1900" dirty="0" smtClean="0"/>
              <a:t>3</a:t>
            </a:r>
            <a:r>
              <a:rPr lang="en-US" dirty="0" smtClean="0"/>
              <a:t> --» NH</a:t>
            </a:r>
            <a:r>
              <a:rPr lang="en-US" baseline="30000" dirty="0" smtClean="0"/>
              <a:t>+</a:t>
            </a:r>
            <a:r>
              <a:rPr lang="en-US" sz="2100" dirty="0" smtClean="0"/>
              <a:t>4</a:t>
            </a:r>
            <a:r>
              <a:rPr lang="en-US" dirty="0" smtClean="0"/>
              <a:t>)</a:t>
            </a:r>
          </a:p>
          <a:p>
            <a:pPr lvl="1"/>
            <a:r>
              <a:rPr lang="en-US" dirty="0" smtClean="0"/>
              <a:t>hydrogen phosphate, forming </a:t>
            </a:r>
            <a:r>
              <a:rPr lang="en-US" dirty="0" err="1" smtClean="0"/>
              <a:t>dihydrogen</a:t>
            </a:r>
            <a:r>
              <a:rPr lang="en-US" dirty="0" smtClean="0"/>
              <a:t> phosphate</a:t>
            </a:r>
          </a:p>
          <a:p>
            <a:pPr>
              <a:buNone/>
            </a:pPr>
            <a:r>
              <a:rPr lang="en-US" dirty="0" smtClean="0"/>
              <a:t>	    (H</a:t>
            </a:r>
            <a:r>
              <a:rPr lang="en-US" baseline="30000" dirty="0" smtClean="0"/>
              <a:t>+</a:t>
            </a:r>
            <a:r>
              <a:rPr lang="en-US" dirty="0" smtClean="0"/>
              <a:t> + HPO</a:t>
            </a:r>
            <a:r>
              <a:rPr lang="en-US" baseline="30000" dirty="0" smtClean="0"/>
              <a:t>2 </a:t>
            </a:r>
            <a:r>
              <a:rPr lang="en-US" baseline="-25000" dirty="0" smtClean="0"/>
              <a:t>3</a:t>
            </a:r>
            <a:r>
              <a:rPr lang="en-US" dirty="0" smtClean="0"/>
              <a:t>-&gt;&gt; H</a:t>
            </a:r>
            <a:r>
              <a:rPr lang="en-US" sz="2100" dirty="0" smtClean="0"/>
              <a:t>2</a:t>
            </a:r>
            <a:r>
              <a:rPr lang="en-US" dirty="0" smtClean="0"/>
              <a:t>PO</a:t>
            </a:r>
            <a:r>
              <a:rPr lang="en-US" sz="1900" dirty="0" smtClean="0"/>
              <a:t>3</a:t>
            </a:r>
            <a:r>
              <a:rPr lang="en-US" dirty="0" smtClean="0"/>
              <a:t>-).</a:t>
            </a:r>
          </a:p>
          <a:p>
            <a:endParaRPr lang="en-US" dirty="0"/>
          </a:p>
        </p:txBody>
      </p:sp>
      <p:sp>
        <p:nvSpPr>
          <p:cNvPr id="1051726" name="Date Placeholder 3"/>
          <p:cNvSpPr>
            <a:spLocks noGrp="1"/>
          </p:cNvSpPr>
          <p:nvPr>
            <p:ph type="dt" sz="half" idx="10"/>
          </p:nvPr>
        </p:nvSpPr>
        <p:spPr/>
        <p:txBody>
          <a:bodyPr/>
          <a:lstStyle/>
          <a:p>
            <a:fld id="{61E669FA-979C-4F19-BC94-E825A6E940F0}" type="datetime1">
              <a:rPr lang="en-US" smtClean="0"/>
              <a:t>10/21/2021</a:t>
            </a:fld>
            <a:endParaRPr lang="en-US"/>
          </a:p>
        </p:txBody>
      </p:sp>
      <p:sp>
        <p:nvSpPr>
          <p:cNvPr id="1051727" name="Slide Number Placeholder 4"/>
          <p:cNvSpPr>
            <a:spLocks noGrp="1"/>
          </p:cNvSpPr>
          <p:nvPr>
            <p:ph type="sldNum" sz="quarter" idx="12"/>
          </p:nvPr>
        </p:nvSpPr>
        <p:spPr/>
        <p:txBody>
          <a:bodyPr/>
          <a:lstStyle/>
          <a:p>
            <a:fld id="{5A635FD2-D9AA-4F2E-8FE6-17BF2643B117}" type="slidenum">
              <a:rPr lang="en-US" smtClean="0"/>
              <a:t>61</a:t>
            </a:fld>
            <a:endParaRPr lang="en-US"/>
          </a:p>
        </p:txBody>
      </p:sp>
    </p:spTree>
    <p:extLst>
      <p:ext uri="{BB962C8B-B14F-4D97-AF65-F5344CB8AC3E}">
        <p14:creationId xmlns:p14="http://schemas.microsoft.com/office/powerpoint/2010/main" val="1036757870"/>
      </p:ext>
    </p:extLst>
  </p:cSld>
  <p:clrMapOvr>
    <a:masterClrMapping/>
  </p:clrMapOvr>
  <p:transition>
    <p:cover dir="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728" name="Content Placeholder 2"/>
          <p:cNvSpPr>
            <a:spLocks noGrp="1"/>
          </p:cNvSpPr>
          <p:nvPr>
            <p:ph idx="1"/>
          </p:nvPr>
        </p:nvSpPr>
        <p:spPr>
          <a:xfrm>
            <a:off x="0" y="0"/>
            <a:ext cx="9144000" cy="6858000"/>
          </a:xfrm>
        </p:spPr>
        <p:txBody>
          <a:bodyPr>
            <a:normAutofit/>
          </a:bodyPr>
          <a:lstStyle/>
          <a:p>
            <a:r>
              <a:rPr lang="en-US" dirty="0" smtClean="0"/>
              <a:t>Carbonic acid is converted to CO</a:t>
            </a:r>
            <a:r>
              <a:rPr lang="en-US" sz="1900" dirty="0" smtClean="0"/>
              <a:t>2</a:t>
            </a:r>
            <a:r>
              <a:rPr lang="en-US" dirty="0" smtClean="0"/>
              <a:t> &amp; H</a:t>
            </a:r>
            <a:r>
              <a:rPr lang="en-US" sz="2100" dirty="0" smtClean="0"/>
              <a:t>2</a:t>
            </a:r>
            <a:r>
              <a:rPr lang="en-US" dirty="0" smtClean="0"/>
              <a:t>O), &amp; the CO</a:t>
            </a:r>
            <a:r>
              <a:rPr lang="en-US" sz="2100" dirty="0" smtClean="0"/>
              <a:t>2</a:t>
            </a:r>
            <a:r>
              <a:rPr lang="en-US" dirty="0" smtClean="0"/>
              <a:t> is reabsorbed maintaining the buffering capacity of the blood. </a:t>
            </a:r>
          </a:p>
          <a:p>
            <a:r>
              <a:rPr lang="en-US" dirty="0" smtClean="0"/>
              <a:t>H</a:t>
            </a:r>
            <a:r>
              <a:rPr lang="en-US" baseline="30000" dirty="0" smtClean="0"/>
              <a:t>+</a:t>
            </a:r>
            <a:r>
              <a:rPr lang="en-US" dirty="0" smtClean="0"/>
              <a:t> ions are excreted in the urine as ammonium salts &amp; hydrogen phosphate. </a:t>
            </a:r>
          </a:p>
          <a:p>
            <a:r>
              <a:rPr lang="en-US" dirty="0" smtClean="0"/>
              <a:t>Normal pH of urine varies from 4.5 to 7.8 depending on </a:t>
            </a:r>
          </a:p>
          <a:p>
            <a:pPr lvl="1"/>
            <a:r>
              <a:rPr lang="en-US" dirty="0" smtClean="0"/>
              <a:t>diet, large amount of animal proteins tend to produce more acidic urine than vegetarians. </a:t>
            </a:r>
          </a:p>
          <a:p>
            <a:pPr lvl="1"/>
            <a:r>
              <a:rPr lang="en-US" dirty="0" smtClean="0"/>
              <a:t>time of day etc. </a:t>
            </a:r>
          </a:p>
        </p:txBody>
      </p:sp>
      <p:sp>
        <p:nvSpPr>
          <p:cNvPr id="1051729" name="Date Placeholder 3"/>
          <p:cNvSpPr>
            <a:spLocks noGrp="1"/>
          </p:cNvSpPr>
          <p:nvPr>
            <p:ph type="dt" sz="half" idx="10"/>
          </p:nvPr>
        </p:nvSpPr>
        <p:spPr/>
        <p:txBody>
          <a:bodyPr/>
          <a:lstStyle/>
          <a:p>
            <a:fld id="{D31E5C3F-9BFA-4423-AB1A-C6F44D292AD0}" type="datetime1">
              <a:rPr lang="en-US" smtClean="0"/>
              <a:t>10/21/2021</a:t>
            </a:fld>
            <a:endParaRPr lang="en-US"/>
          </a:p>
        </p:txBody>
      </p:sp>
      <p:sp>
        <p:nvSpPr>
          <p:cNvPr id="1051730" name="Slide Number Placeholder 4"/>
          <p:cNvSpPr>
            <a:spLocks noGrp="1"/>
          </p:cNvSpPr>
          <p:nvPr>
            <p:ph type="sldNum" sz="quarter" idx="12"/>
          </p:nvPr>
        </p:nvSpPr>
        <p:spPr/>
        <p:txBody>
          <a:bodyPr/>
          <a:lstStyle/>
          <a:p>
            <a:fld id="{5A635FD2-D9AA-4F2E-8FE6-17BF2643B117}" type="slidenum">
              <a:rPr lang="en-US" smtClean="0"/>
              <a:t>62</a:t>
            </a:fld>
            <a:endParaRPr lang="en-US"/>
          </a:p>
        </p:txBody>
      </p:sp>
    </p:spTree>
    <p:extLst>
      <p:ext uri="{BB962C8B-B14F-4D97-AF65-F5344CB8AC3E}">
        <p14:creationId xmlns:p14="http://schemas.microsoft.com/office/powerpoint/2010/main" val="4097276398"/>
      </p:ext>
    </p:extLst>
  </p:cSld>
  <p:clrMapOvr>
    <a:masterClrMapping/>
  </p:clrMapOvr>
  <p:transition>
    <p:cover dir="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731" name="Title 1"/>
          <p:cNvSpPr>
            <a:spLocks noGrp="1"/>
          </p:cNvSpPr>
          <p:nvPr>
            <p:ph type="title"/>
          </p:nvPr>
        </p:nvSpPr>
        <p:spPr>
          <a:xfrm>
            <a:off x="457200" y="0"/>
            <a:ext cx="8229600" cy="6096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u="sng" dirty="0" smtClean="0"/>
              <a:t>URETERS</a:t>
            </a:r>
            <a:endParaRPr lang="en-US" b="1" u="sng" dirty="0"/>
          </a:p>
        </p:txBody>
      </p:sp>
      <p:sp>
        <p:nvSpPr>
          <p:cNvPr id="1051732" name="Content Placeholder 2"/>
          <p:cNvSpPr>
            <a:spLocks noGrp="1"/>
          </p:cNvSpPr>
          <p:nvPr>
            <p:ph idx="1"/>
          </p:nvPr>
        </p:nvSpPr>
        <p:spPr>
          <a:xfrm>
            <a:off x="0" y="609600"/>
            <a:ext cx="9144000" cy="6248400"/>
          </a:xfrm>
        </p:spPr>
        <p:txBody>
          <a:bodyPr>
            <a:normAutofit fontScale="96786"/>
          </a:bodyPr>
          <a:lstStyle/>
          <a:p>
            <a:r>
              <a:rPr lang="en-US" b="1" dirty="0" smtClean="0"/>
              <a:t>Def: </a:t>
            </a:r>
            <a:r>
              <a:rPr lang="en-US" dirty="0" smtClean="0"/>
              <a:t>Tubes that convey urine from the kidneys to the urinary bladder. </a:t>
            </a:r>
          </a:p>
          <a:p>
            <a:r>
              <a:rPr lang="en-US" dirty="0" smtClean="0"/>
              <a:t>About 25 to 30 cm long </a:t>
            </a:r>
            <a:endParaRPr lang="en-US" dirty="0"/>
          </a:p>
          <a:p>
            <a:r>
              <a:rPr lang="en-US" dirty="0" smtClean="0"/>
              <a:t>a diameter of about 3 mm.</a:t>
            </a:r>
          </a:p>
          <a:p>
            <a:r>
              <a:rPr lang="en-US" dirty="0" smtClean="0"/>
              <a:t>Continuous with the funnel-shaped renal pelvis. </a:t>
            </a:r>
          </a:p>
          <a:p>
            <a:r>
              <a:rPr lang="en-US" dirty="0" smtClean="0"/>
              <a:t>Passes downwards through the abdominal cavity, behind the peritoneum in front of the psoas muscle into the pelvic cavity &amp; passes obliquely through the posterior wall of the bladder. </a:t>
            </a:r>
          </a:p>
        </p:txBody>
      </p:sp>
      <p:sp>
        <p:nvSpPr>
          <p:cNvPr id="1051733" name="Date Placeholder 3"/>
          <p:cNvSpPr>
            <a:spLocks noGrp="1"/>
          </p:cNvSpPr>
          <p:nvPr>
            <p:ph type="dt" sz="half" idx="10"/>
          </p:nvPr>
        </p:nvSpPr>
        <p:spPr/>
        <p:txBody>
          <a:bodyPr/>
          <a:lstStyle/>
          <a:p>
            <a:fld id="{E4C28ABF-B206-4764-AC2D-7FA0ADA2A08F}" type="datetime1">
              <a:rPr lang="en-US" smtClean="0"/>
              <a:t>10/21/2021</a:t>
            </a:fld>
            <a:endParaRPr lang="en-US"/>
          </a:p>
        </p:txBody>
      </p:sp>
      <p:sp>
        <p:nvSpPr>
          <p:cNvPr id="1051734" name="Slide Number Placeholder 4"/>
          <p:cNvSpPr>
            <a:spLocks noGrp="1"/>
          </p:cNvSpPr>
          <p:nvPr>
            <p:ph type="sldNum" sz="quarter" idx="12"/>
          </p:nvPr>
        </p:nvSpPr>
        <p:spPr/>
        <p:txBody>
          <a:bodyPr/>
          <a:lstStyle/>
          <a:p>
            <a:fld id="{5A635FD2-D9AA-4F2E-8FE6-17BF2643B117}" type="slidenum">
              <a:rPr lang="en-US" smtClean="0"/>
              <a:t>63</a:t>
            </a:fld>
            <a:endParaRPr lang="en-US"/>
          </a:p>
        </p:txBody>
      </p:sp>
    </p:spTree>
    <p:extLst>
      <p:ext uri="{BB962C8B-B14F-4D97-AF65-F5344CB8AC3E}">
        <p14:creationId xmlns:p14="http://schemas.microsoft.com/office/powerpoint/2010/main" val="175986565"/>
      </p:ext>
    </p:extLst>
  </p:cSld>
  <p:clrMapOvr>
    <a:masterClrMapping/>
  </p:clrMapOvr>
  <p:transition>
    <p:cover dir="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When urine accumulates &amp; the pressure in the bladder rises, the ureters are compressed &amp; the openings occluded. </a:t>
            </a:r>
            <a:endParaRPr lang="en-US" dirty="0" smtClean="0"/>
          </a:p>
          <a:p>
            <a:r>
              <a:rPr lang="en-US" dirty="0" smtClean="0"/>
              <a:t>Prevents </a:t>
            </a:r>
            <a:r>
              <a:rPr lang="en-US" dirty="0"/>
              <a:t>reflux of urine into the ureters as the bladder fills &amp; during micturition, when pressure increases as the muscular bladder wall contracts.</a:t>
            </a:r>
          </a:p>
        </p:txBody>
      </p:sp>
    </p:spTree>
    <p:extLst>
      <p:ext uri="{BB962C8B-B14F-4D97-AF65-F5344CB8AC3E}">
        <p14:creationId xmlns:p14="http://schemas.microsoft.com/office/powerpoint/2010/main" val="29376457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7" name="Title 1"/>
          <p:cNvSpPr>
            <a:spLocks noGrp="1"/>
          </p:cNvSpPr>
          <p:nvPr>
            <p:ph type="title"/>
          </p:nvPr>
        </p:nvSpPr>
        <p:spPr/>
        <p:txBody>
          <a:bodyPr/>
          <a:lstStyle/>
          <a:p>
            <a:r>
              <a:rPr lang="en-AU" dirty="0" smtClean="0"/>
              <a:t>Structure of </a:t>
            </a:r>
            <a:r>
              <a:rPr lang="en-AU" dirty="0" err="1" smtClean="0"/>
              <a:t>ureters</a:t>
            </a:r>
            <a:endParaRPr lang="en-AU" dirty="0"/>
          </a:p>
        </p:txBody>
      </p:sp>
      <p:sp>
        <p:nvSpPr>
          <p:cNvPr id="1048998" name="Content Placeholder 2"/>
          <p:cNvSpPr>
            <a:spLocks noGrp="1"/>
          </p:cNvSpPr>
          <p:nvPr>
            <p:ph idx="1"/>
          </p:nvPr>
        </p:nvSpPr>
        <p:spPr/>
        <p:txBody>
          <a:bodyPr>
            <a:normAutofit lnSpcReduction="10000"/>
          </a:bodyPr>
          <a:lstStyle/>
          <a:p>
            <a:r>
              <a:rPr lang="en-US" dirty="0" smtClean="0"/>
              <a:t>3 </a:t>
            </a:r>
            <a:r>
              <a:rPr lang="en-US" dirty="0"/>
              <a:t>layers of tissue:</a:t>
            </a:r>
          </a:p>
          <a:p>
            <a:pPr lvl="1"/>
            <a:r>
              <a:rPr lang="en-US" dirty="0"/>
              <a:t>an outer </a:t>
            </a:r>
            <a:r>
              <a:rPr lang="en-US" b="1" dirty="0"/>
              <a:t>covering of fibrous tissue</a:t>
            </a:r>
            <a:r>
              <a:rPr lang="en-US" dirty="0"/>
              <a:t>, continuous with the fibrous capsule of the kidney</a:t>
            </a:r>
          </a:p>
          <a:p>
            <a:pPr lvl="1"/>
            <a:r>
              <a:rPr lang="en-US" dirty="0"/>
              <a:t>a </a:t>
            </a:r>
            <a:r>
              <a:rPr lang="en-US" b="1" dirty="0"/>
              <a:t>middle muscular layer </a:t>
            </a:r>
            <a:r>
              <a:rPr lang="en-US" dirty="0"/>
              <a:t>consisting of interlacing smooth muscle </a:t>
            </a:r>
            <a:r>
              <a:rPr lang="en-US" dirty="0" err="1"/>
              <a:t>fibres</a:t>
            </a:r>
            <a:r>
              <a:rPr lang="en-US" dirty="0"/>
              <a:t> that form a syncytium </a:t>
            </a:r>
            <a:r>
              <a:rPr lang="en-US" dirty="0" err="1"/>
              <a:t>spiralling</a:t>
            </a:r>
            <a:r>
              <a:rPr lang="en-US" dirty="0"/>
              <a:t> round the ureter, some in clockwise and some in anticlockwise directions and an additional outer longitudinal layer in the lower third</a:t>
            </a:r>
          </a:p>
          <a:p>
            <a:pPr lvl="1"/>
            <a:r>
              <a:rPr lang="en-US" dirty="0"/>
              <a:t>an </a:t>
            </a:r>
            <a:r>
              <a:rPr lang="en-US" b="1" dirty="0"/>
              <a:t>inner layer</a:t>
            </a:r>
            <a:r>
              <a:rPr lang="en-US" dirty="0"/>
              <a:t>, the mucosa, lined with transitional epithelium.</a:t>
            </a:r>
            <a:endParaRPr lang="en-AU"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735" name="Title 1"/>
          <p:cNvSpPr>
            <a:spLocks noGrp="1"/>
          </p:cNvSpPr>
          <p:nvPr>
            <p:ph type="title"/>
          </p:nvPr>
        </p:nvSpPr>
        <p:spPr/>
        <p:txBody>
          <a:bodyPr/>
          <a:lstStyle/>
          <a:p>
            <a:endParaRPr lang="en-US" dirty="0"/>
          </a:p>
        </p:txBody>
      </p:sp>
      <p:pic>
        <p:nvPicPr>
          <p:cNvPr id="2097401"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51736" name="Date Placeholder 3"/>
          <p:cNvSpPr>
            <a:spLocks noGrp="1"/>
          </p:cNvSpPr>
          <p:nvPr>
            <p:ph type="dt" sz="half" idx="10"/>
          </p:nvPr>
        </p:nvSpPr>
        <p:spPr/>
        <p:txBody>
          <a:bodyPr/>
          <a:lstStyle/>
          <a:p>
            <a:fld id="{328E6924-517F-4397-89D6-5584ED475F56}" type="datetime1">
              <a:rPr lang="en-US" smtClean="0"/>
              <a:t>10/21/2021</a:t>
            </a:fld>
            <a:endParaRPr lang="en-US"/>
          </a:p>
        </p:txBody>
      </p:sp>
      <p:sp>
        <p:nvSpPr>
          <p:cNvPr id="1051737" name="Slide Number Placeholder 4"/>
          <p:cNvSpPr>
            <a:spLocks noGrp="1"/>
          </p:cNvSpPr>
          <p:nvPr>
            <p:ph type="sldNum" sz="quarter" idx="12"/>
          </p:nvPr>
        </p:nvSpPr>
        <p:spPr/>
        <p:txBody>
          <a:bodyPr/>
          <a:lstStyle/>
          <a:p>
            <a:fld id="{5A635FD2-D9AA-4F2E-8FE6-17BF2643B117}" type="slidenum">
              <a:rPr lang="en-US" smtClean="0"/>
              <a:t>66</a:t>
            </a:fld>
            <a:endParaRPr lang="en-US"/>
          </a:p>
        </p:txBody>
      </p:sp>
    </p:spTree>
    <p:extLst>
      <p:ext uri="{BB962C8B-B14F-4D97-AF65-F5344CB8AC3E}">
        <p14:creationId xmlns:p14="http://schemas.microsoft.com/office/powerpoint/2010/main" val="3139938779"/>
      </p:ext>
    </p:extLst>
  </p:cSld>
  <p:clrMapOvr>
    <a:masterClrMapping/>
  </p:clrMapOvr>
  <p:transition>
    <p:cover dir="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of Ureters</a:t>
            </a:r>
            <a:endParaRPr lang="en-US" dirty="0"/>
          </a:p>
        </p:txBody>
      </p:sp>
      <p:sp>
        <p:nvSpPr>
          <p:cNvPr id="3" name="Content Placeholder 2"/>
          <p:cNvSpPr>
            <a:spLocks noGrp="1"/>
          </p:cNvSpPr>
          <p:nvPr>
            <p:ph idx="1"/>
          </p:nvPr>
        </p:nvSpPr>
        <p:spPr/>
        <p:txBody>
          <a:bodyPr/>
          <a:lstStyle/>
          <a:p>
            <a:r>
              <a:rPr lang="en-US" dirty="0"/>
              <a:t>Propel urine from the kidneys into the bladder by peristaltic contraction of the smooth muscle layer. </a:t>
            </a:r>
            <a:endParaRPr lang="en-US" dirty="0" smtClean="0"/>
          </a:p>
          <a:p>
            <a:r>
              <a:rPr lang="en-US" dirty="0" smtClean="0"/>
              <a:t>An </a:t>
            </a:r>
            <a:r>
              <a:rPr lang="en-US" dirty="0"/>
              <a:t>intrinsic property of the smooth </a:t>
            </a:r>
            <a:r>
              <a:rPr lang="en-US" dirty="0" smtClean="0"/>
              <a:t>muscle.</a:t>
            </a:r>
          </a:p>
          <a:p>
            <a:r>
              <a:rPr lang="en-US" dirty="0" smtClean="0"/>
              <a:t>Waves </a:t>
            </a:r>
            <a:r>
              <a:rPr lang="en-US" dirty="0"/>
              <a:t>of contraction originate in a pacemaker in the minor calyces. </a:t>
            </a:r>
          </a:p>
        </p:txBody>
      </p:sp>
    </p:spTree>
    <p:extLst>
      <p:ext uri="{BB962C8B-B14F-4D97-AF65-F5344CB8AC3E}">
        <p14:creationId xmlns:p14="http://schemas.microsoft.com/office/powerpoint/2010/main" val="42529991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1" name="Title 1"/>
          <p:cNvSpPr>
            <a:spLocks noGrp="1"/>
          </p:cNvSpPr>
          <p:nvPr>
            <p:ph type="title"/>
          </p:nvPr>
        </p:nvSpPr>
        <p:spPr/>
        <p:txBody>
          <a:bodyPr/>
          <a:lstStyle/>
          <a:p>
            <a:r>
              <a:rPr lang="en-AU" dirty="0" smtClean="0"/>
              <a:t>Urinary bladder </a:t>
            </a:r>
            <a:endParaRPr lang="en-AU" dirty="0"/>
          </a:p>
        </p:txBody>
      </p:sp>
      <p:sp>
        <p:nvSpPr>
          <p:cNvPr id="1049002" name="Content Placeholder 2"/>
          <p:cNvSpPr>
            <a:spLocks noGrp="1"/>
          </p:cNvSpPr>
          <p:nvPr>
            <p:ph idx="1"/>
          </p:nvPr>
        </p:nvSpPr>
        <p:spPr/>
        <p:txBody>
          <a:bodyPr/>
          <a:lstStyle/>
          <a:p>
            <a:r>
              <a:rPr lang="en-AU" dirty="0" smtClean="0"/>
              <a:t>Reservoir for urine</a:t>
            </a:r>
          </a:p>
          <a:p>
            <a:r>
              <a:rPr lang="en-AU" dirty="0" smtClean="0"/>
              <a:t>Lies in the pelvic cavity posterior to pubic </a:t>
            </a:r>
            <a:r>
              <a:rPr lang="en-AU" dirty="0" err="1" smtClean="0"/>
              <a:t>symphysis</a:t>
            </a:r>
            <a:endParaRPr lang="en-AU" dirty="0" smtClean="0"/>
          </a:p>
          <a:p>
            <a:r>
              <a:rPr lang="en-AU" dirty="0" smtClean="0"/>
              <a:t>When distended rises to abdominal cavity</a:t>
            </a:r>
          </a:p>
          <a:p>
            <a:r>
              <a:rPr lang="en-AU" dirty="0" smtClean="0"/>
              <a:t>Size varies with amount of urine</a:t>
            </a:r>
          </a:p>
          <a:p>
            <a:r>
              <a:rPr lang="en-AU" dirty="0" smtClean="0"/>
              <a:t>It is pear shaped</a:t>
            </a:r>
          </a:p>
          <a:p>
            <a:r>
              <a:rPr lang="en-AU" dirty="0" smtClean="0"/>
              <a:t>Becomes more oval as it gets full</a:t>
            </a:r>
          </a:p>
          <a:p>
            <a:endParaRPr lang="en-AU" dirty="0" smtClean="0"/>
          </a:p>
          <a:p>
            <a:endParaRPr lang="en-AU"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9" name="Title 1"/>
          <p:cNvSpPr>
            <a:spLocks noGrp="1"/>
          </p:cNvSpPr>
          <p:nvPr>
            <p:ph type="title"/>
          </p:nvPr>
        </p:nvSpPr>
        <p:spPr/>
        <p:txBody>
          <a:bodyPr/>
          <a:lstStyle/>
          <a:p>
            <a:r>
              <a:rPr lang="en-AU" dirty="0" smtClean="0"/>
              <a:t>structure</a:t>
            </a:r>
            <a:endParaRPr lang="en-AU" dirty="0"/>
          </a:p>
        </p:txBody>
      </p:sp>
      <p:sp>
        <p:nvSpPr>
          <p:cNvPr id="1049010" name="Content Placeholder 2"/>
          <p:cNvSpPr>
            <a:spLocks noGrp="1"/>
          </p:cNvSpPr>
          <p:nvPr>
            <p:ph idx="1"/>
          </p:nvPr>
        </p:nvSpPr>
        <p:spPr/>
        <p:txBody>
          <a:bodyPr>
            <a:normAutofit fontScale="96875" lnSpcReduction="10000"/>
          </a:bodyPr>
          <a:lstStyle/>
          <a:p>
            <a:r>
              <a:rPr lang="en-AU" dirty="0" smtClean="0"/>
              <a:t>Peritoneum covers the bladder</a:t>
            </a:r>
          </a:p>
          <a:p>
            <a:r>
              <a:rPr lang="en-AU" dirty="0" smtClean="0"/>
              <a:t>Three layers of bladder wall</a:t>
            </a:r>
          </a:p>
          <a:p>
            <a:r>
              <a:rPr lang="en-AU" dirty="0" smtClean="0"/>
              <a:t>Outer layer – loose connective tissue has blood and lymphatic vessels and nerves</a:t>
            </a:r>
          </a:p>
          <a:p>
            <a:r>
              <a:rPr lang="en-AU" dirty="0" smtClean="0"/>
              <a:t>Middle layer – interlacing smooth muscle fibres loosely arranged in three layers (detrusor muscle)  longitudinal and circular fibres, contracts to empty bladder</a:t>
            </a:r>
          </a:p>
          <a:p>
            <a:r>
              <a:rPr lang="en-AU" dirty="0" smtClean="0"/>
              <a:t>Lining is transitional epithelium</a:t>
            </a:r>
            <a:endParaRPr lang="en-AU" dirty="0"/>
          </a:p>
        </p:txBody>
      </p:sp>
    </p:spTree>
    <p:extLst>
      <p:ext uri="{BB962C8B-B14F-4D97-AF65-F5344CB8AC3E}">
        <p14:creationId xmlns:p14="http://schemas.microsoft.com/office/powerpoint/2010/main" val="2670618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Rectangle 4"/>
          <p:cNvSpPr>
            <a:spLocks noGrp="1" noChangeArrowheads="1"/>
          </p:cNvSpPr>
          <p:nvPr>
            <p:ph type="dt" sz="quarter" idx="10"/>
          </p:nvPr>
        </p:nvSpPr>
        <p:spPr>
          <a:noFill/>
        </p:spPr>
        <p:txBody>
          <a:bodyPr/>
          <a:lstStyle/>
          <a:p>
            <a:fld id="{04A035B6-11F3-4581-A168-AABA89531E45}" type="datetime8">
              <a:rPr lang="en-US" smtClean="0"/>
              <a:t>10/21/2021 10:12 AM</a:t>
            </a:fld>
            <a:endParaRPr lang="en-GB" smtClean="0"/>
          </a:p>
        </p:txBody>
      </p:sp>
      <p:sp>
        <p:nvSpPr>
          <p:cNvPr id="1048702" name="Rectangle 6"/>
          <p:cNvSpPr>
            <a:spLocks noGrp="1" noChangeArrowheads="1"/>
          </p:cNvSpPr>
          <p:nvPr>
            <p:ph type="sldNum" sz="quarter" idx="12"/>
          </p:nvPr>
        </p:nvSpPr>
        <p:spPr>
          <a:noFill/>
        </p:spPr>
        <p:txBody>
          <a:bodyPr/>
          <a:lstStyle/>
          <a:p>
            <a:fld id="{AC29E370-6126-4865-94BC-229589E14378}" type="slidenum">
              <a:rPr lang="en-US" smtClean="0"/>
              <a:t>7</a:t>
            </a:fld>
            <a:endParaRPr lang="en-US" smtClean="0"/>
          </a:p>
        </p:txBody>
      </p:sp>
      <p:sp>
        <p:nvSpPr>
          <p:cNvPr id="1048703" name="Rectangle 2"/>
          <p:cNvSpPr>
            <a:spLocks noGrp="1" noChangeArrowheads="1"/>
          </p:cNvSpPr>
          <p:nvPr>
            <p:ph type="title"/>
          </p:nvPr>
        </p:nvSpPr>
        <p:spPr>
          <a:xfrm>
            <a:off x="685800" y="228600"/>
            <a:ext cx="7772400" cy="1143000"/>
          </a:xfrm>
        </p:spPr>
        <p:txBody>
          <a:bodyPr>
            <a:normAutofit fontScale="90000"/>
          </a:bodyPr>
          <a:lstStyle/>
          <a:p>
            <a:r>
              <a:rPr lang="en-US" sz="7200" b="1" smtClean="0">
                <a:solidFill>
                  <a:srgbClr val="FF0000"/>
                </a:solidFill>
                <a:latin typeface="Footlight MT Light" pitchFamily="18" charset="0"/>
              </a:rPr>
              <a:t>Urinary System</a:t>
            </a:r>
          </a:p>
        </p:txBody>
      </p:sp>
      <p:grpSp>
        <p:nvGrpSpPr>
          <p:cNvPr id="103" name="Group 5"/>
          <p:cNvGrpSpPr/>
          <p:nvPr/>
        </p:nvGrpSpPr>
        <p:grpSpPr bwMode="auto">
          <a:xfrm>
            <a:off x="2286000" y="1981200"/>
            <a:ext cx="4724400" cy="4495800"/>
            <a:chOff x="1968" y="288"/>
            <a:chExt cx="3257" cy="3528"/>
          </a:xfrm>
        </p:grpSpPr>
        <p:pic>
          <p:nvPicPr>
            <p:cNvPr id="2097158" name="Picture 6" descr="F:\Urinary Pictures\Urinary System 2.JPG"/>
            <p:cNvPicPr>
              <a:picLocks noChangeAspect="1" noChangeArrowheads="1"/>
            </p:cNvPicPr>
            <p:nvPr/>
          </p:nvPicPr>
          <p:blipFill>
            <a:blip r:embed="rId3" cstate="print"/>
            <a:srcRect/>
            <a:stretch>
              <a:fillRect/>
            </a:stretch>
          </p:blipFill>
          <p:spPr bwMode="auto">
            <a:xfrm>
              <a:off x="2009" y="288"/>
              <a:ext cx="2743" cy="3528"/>
            </a:xfrm>
            <a:prstGeom prst="rect">
              <a:avLst/>
            </a:prstGeom>
            <a:noFill/>
            <a:ln w="19050">
              <a:solidFill>
                <a:schemeClr val="bg1"/>
              </a:solidFill>
              <a:miter lim="800000"/>
              <a:headEnd/>
              <a:tailEnd/>
            </a:ln>
          </p:spPr>
        </p:pic>
        <p:sp>
          <p:nvSpPr>
            <p:cNvPr id="1048704" name="Line 7"/>
            <p:cNvSpPr>
              <a:spLocks noChangeShapeType="1"/>
            </p:cNvSpPr>
            <p:nvPr/>
          </p:nvSpPr>
          <p:spPr bwMode="auto">
            <a:xfrm flipH="1">
              <a:off x="3552" y="1245"/>
              <a:ext cx="1413" cy="51"/>
            </a:xfrm>
            <a:prstGeom prst="line">
              <a:avLst/>
            </a:prstGeom>
            <a:noFill/>
            <a:ln w="19050">
              <a:solidFill>
                <a:schemeClr val="tx1">
                  <a:lumMod val="95000"/>
                  <a:lumOff val="5000"/>
                </a:schemeClr>
              </a:solidFill>
              <a:round/>
            </a:ln>
          </p:spPr>
          <p:txBody>
            <a:bodyPr wrap="none" anchor="ctr"/>
            <a:lstStyle/>
            <a:p>
              <a:endParaRPr lang="en-US">
                <a:latin typeface="Times New Roman" panose="02020803070505020304" charset="0"/>
              </a:endParaRPr>
            </a:p>
          </p:txBody>
        </p:sp>
        <p:sp>
          <p:nvSpPr>
            <p:cNvPr id="1048705" name="Line 8"/>
            <p:cNvSpPr>
              <a:spLocks noChangeShapeType="1"/>
            </p:cNvSpPr>
            <p:nvPr/>
          </p:nvSpPr>
          <p:spPr bwMode="auto">
            <a:xfrm>
              <a:off x="1968" y="1392"/>
              <a:ext cx="1152" cy="0"/>
            </a:xfrm>
            <a:prstGeom prst="line">
              <a:avLst/>
            </a:prstGeom>
            <a:noFill/>
            <a:ln w="19050">
              <a:solidFill>
                <a:schemeClr val="tx1">
                  <a:lumMod val="95000"/>
                  <a:lumOff val="5000"/>
                </a:schemeClr>
              </a:solidFill>
              <a:round/>
            </a:ln>
          </p:spPr>
          <p:txBody>
            <a:bodyPr wrap="none" anchor="ctr"/>
            <a:lstStyle/>
            <a:p>
              <a:endParaRPr lang="en-US">
                <a:latin typeface="Times New Roman" panose="02020803070505020304" charset="0"/>
              </a:endParaRPr>
            </a:p>
          </p:txBody>
        </p:sp>
        <p:sp>
          <p:nvSpPr>
            <p:cNvPr id="1048706" name="Line 9"/>
            <p:cNvSpPr>
              <a:spLocks noChangeShapeType="1"/>
            </p:cNvSpPr>
            <p:nvPr/>
          </p:nvSpPr>
          <p:spPr bwMode="auto">
            <a:xfrm>
              <a:off x="3792" y="1536"/>
              <a:ext cx="1433" cy="36"/>
            </a:xfrm>
            <a:prstGeom prst="line">
              <a:avLst/>
            </a:prstGeom>
            <a:noFill/>
            <a:ln w="19050">
              <a:solidFill>
                <a:schemeClr val="tx1">
                  <a:lumMod val="95000"/>
                  <a:lumOff val="5000"/>
                </a:schemeClr>
              </a:solidFill>
              <a:round/>
            </a:ln>
          </p:spPr>
          <p:txBody>
            <a:bodyPr wrap="none" anchor="ctr"/>
            <a:lstStyle/>
            <a:p>
              <a:endParaRPr lang="en-US">
                <a:latin typeface="Times New Roman" panose="02020803070505020304" charset="0"/>
              </a:endParaRPr>
            </a:p>
          </p:txBody>
        </p:sp>
        <p:sp>
          <p:nvSpPr>
            <p:cNvPr id="1048707" name="Line 10"/>
            <p:cNvSpPr>
              <a:spLocks noChangeShapeType="1"/>
            </p:cNvSpPr>
            <p:nvPr/>
          </p:nvSpPr>
          <p:spPr bwMode="auto">
            <a:xfrm flipV="1">
              <a:off x="3600" y="2142"/>
              <a:ext cx="1573" cy="66"/>
            </a:xfrm>
            <a:prstGeom prst="line">
              <a:avLst/>
            </a:prstGeom>
            <a:noFill/>
            <a:ln w="19050">
              <a:solidFill>
                <a:schemeClr val="tx1">
                  <a:lumMod val="95000"/>
                  <a:lumOff val="5000"/>
                </a:schemeClr>
              </a:solidFill>
              <a:round/>
            </a:ln>
          </p:spPr>
          <p:txBody>
            <a:bodyPr wrap="none" anchor="ctr"/>
            <a:lstStyle/>
            <a:p>
              <a:endParaRPr lang="en-US">
                <a:latin typeface="Times New Roman" panose="02020803070505020304" charset="0"/>
              </a:endParaRPr>
            </a:p>
          </p:txBody>
        </p:sp>
        <p:sp>
          <p:nvSpPr>
            <p:cNvPr id="1048708" name="Line 11"/>
            <p:cNvSpPr>
              <a:spLocks noChangeShapeType="1"/>
            </p:cNvSpPr>
            <p:nvPr/>
          </p:nvSpPr>
          <p:spPr bwMode="auto">
            <a:xfrm flipV="1">
              <a:off x="3408" y="3083"/>
              <a:ext cx="1449" cy="36"/>
            </a:xfrm>
            <a:prstGeom prst="line">
              <a:avLst/>
            </a:prstGeom>
            <a:noFill/>
            <a:ln w="19050">
              <a:solidFill>
                <a:schemeClr val="tx1">
                  <a:lumMod val="95000"/>
                  <a:lumOff val="5000"/>
                </a:schemeClr>
              </a:solidFill>
              <a:round/>
            </a:ln>
          </p:spPr>
          <p:txBody>
            <a:bodyPr wrap="none" anchor="ctr"/>
            <a:lstStyle/>
            <a:p>
              <a:endParaRPr lang="en-US">
                <a:latin typeface="Times New Roman" panose="02020803070505020304" charset="0"/>
              </a:endParaRPr>
            </a:p>
          </p:txBody>
        </p:sp>
      </p:grpSp>
      <p:sp>
        <p:nvSpPr>
          <p:cNvPr id="1048709" name="Text Box 14"/>
          <p:cNvSpPr txBox="1">
            <a:spLocks noChangeArrowheads="1"/>
          </p:cNvSpPr>
          <p:nvPr/>
        </p:nvSpPr>
        <p:spPr bwMode="auto">
          <a:xfrm>
            <a:off x="6324600" y="2971800"/>
            <a:ext cx="2362200" cy="358140"/>
          </a:xfrm>
          <a:prstGeom prst="rect">
            <a:avLst/>
          </a:prstGeom>
          <a:noFill/>
          <a:ln w="9525">
            <a:noFill/>
            <a:miter lim="800000"/>
          </a:ln>
        </p:spPr>
        <p:txBody>
          <a:bodyPr>
            <a:spAutoFit/>
          </a:bodyPr>
          <a:lstStyle/>
          <a:p>
            <a:pPr>
              <a:spcBef>
                <a:spcPct val="50000"/>
              </a:spcBef>
            </a:pPr>
            <a:r>
              <a:rPr lang="en-US"/>
              <a:t>Renal artery</a:t>
            </a:r>
          </a:p>
        </p:txBody>
      </p:sp>
      <p:sp>
        <p:nvSpPr>
          <p:cNvPr id="1048710" name="Text Box 16"/>
          <p:cNvSpPr txBox="1">
            <a:spLocks noChangeArrowheads="1"/>
          </p:cNvSpPr>
          <p:nvPr/>
        </p:nvSpPr>
        <p:spPr bwMode="auto">
          <a:xfrm>
            <a:off x="6324600" y="3352800"/>
            <a:ext cx="2362200" cy="358140"/>
          </a:xfrm>
          <a:prstGeom prst="rect">
            <a:avLst/>
          </a:prstGeom>
          <a:noFill/>
          <a:ln w="9525">
            <a:noFill/>
            <a:miter lim="800000"/>
          </a:ln>
        </p:spPr>
        <p:txBody>
          <a:bodyPr>
            <a:spAutoFit/>
          </a:bodyPr>
          <a:lstStyle/>
          <a:p>
            <a:pPr>
              <a:spcBef>
                <a:spcPct val="50000"/>
              </a:spcBef>
            </a:pPr>
            <a:r>
              <a:rPr lang="en-US"/>
              <a:t>Kidney</a:t>
            </a:r>
          </a:p>
        </p:txBody>
      </p:sp>
      <p:sp>
        <p:nvSpPr>
          <p:cNvPr id="1048711" name="Text Box 17"/>
          <p:cNvSpPr txBox="1">
            <a:spLocks noChangeArrowheads="1"/>
          </p:cNvSpPr>
          <p:nvPr/>
        </p:nvSpPr>
        <p:spPr bwMode="auto">
          <a:xfrm>
            <a:off x="6324600" y="4114800"/>
            <a:ext cx="2209800" cy="358140"/>
          </a:xfrm>
          <a:prstGeom prst="rect">
            <a:avLst/>
          </a:prstGeom>
          <a:noFill/>
          <a:ln w="9525">
            <a:noFill/>
            <a:miter lim="800000"/>
          </a:ln>
        </p:spPr>
        <p:txBody>
          <a:bodyPr>
            <a:spAutoFit/>
          </a:bodyPr>
          <a:lstStyle/>
          <a:p>
            <a:pPr>
              <a:spcBef>
                <a:spcPct val="50000"/>
              </a:spcBef>
            </a:pPr>
            <a:r>
              <a:rPr lang="en-US"/>
              <a:t>Ureter</a:t>
            </a:r>
          </a:p>
        </p:txBody>
      </p:sp>
      <p:sp>
        <p:nvSpPr>
          <p:cNvPr id="1048712" name="Text Box 18"/>
          <p:cNvSpPr txBox="1">
            <a:spLocks noChangeArrowheads="1"/>
          </p:cNvSpPr>
          <p:nvPr/>
        </p:nvSpPr>
        <p:spPr bwMode="auto">
          <a:xfrm>
            <a:off x="6324600" y="5334000"/>
            <a:ext cx="2362200" cy="358140"/>
          </a:xfrm>
          <a:prstGeom prst="rect">
            <a:avLst/>
          </a:prstGeom>
          <a:noFill/>
          <a:ln w="9525">
            <a:noFill/>
            <a:miter lim="800000"/>
          </a:ln>
        </p:spPr>
        <p:txBody>
          <a:bodyPr>
            <a:spAutoFit/>
          </a:bodyPr>
          <a:lstStyle/>
          <a:p>
            <a:pPr>
              <a:spcBef>
                <a:spcPct val="50000"/>
              </a:spcBef>
            </a:pPr>
            <a:r>
              <a:rPr lang="en-US"/>
              <a:t>Urinary Bladder</a:t>
            </a:r>
          </a:p>
        </p:txBody>
      </p:sp>
      <p:sp>
        <p:nvSpPr>
          <p:cNvPr id="1048713" name="Text Box 19"/>
          <p:cNvSpPr txBox="1">
            <a:spLocks noChangeArrowheads="1"/>
          </p:cNvSpPr>
          <p:nvPr/>
        </p:nvSpPr>
        <p:spPr bwMode="auto">
          <a:xfrm>
            <a:off x="457200" y="3124200"/>
            <a:ext cx="2133600" cy="358140"/>
          </a:xfrm>
          <a:prstGeom prst="rect">
            <a:avLst/>
          </a:prstGeom>
          <a:noFill/>
          <a:ln w="9525">
            <a:noFill/>
            <a:miter lim="800000"/>
          </a:ln>
        </p:spPr>
        <p:txBody>
          <a:bodyPr>
            <a:spAutoFit/>
          </a:bodyPr>
          <a:lstStyle/>
          <a:p>
            <a:pPr>
              <a:spcBef>
                <a:spcPct val="50000"/>
              </a:spcBef>
            </a:pPr>
            <a:r>
              <a:rPr lang="en-US"/>
              <a:t>Renal Vein</a:t>
            </a:r>
          </a:p>
        </p:txBody>
      </p:sp>
      <p:sp>
        <p:nvSpPr>
          <p:cNvPr id="1048714" name="Line 20"/>
          <p:cNvSpPr>
            <a:spLocks noChangeShapeType="1"/>
          </p:cNvSpPr>
          <p:nvPr/>
        </p:nvSpPr>
        <p:spPr bwMode="auto">
          <a:xfrm flipH="1" flipV="1">
            <a:off x="1752600" y="5973763"/>
            <a:ext cx="2514600" cy="46037"/>
          </a:xfrm>
          <a:prstGeom prst="line">
            <a:avLst/>
          </a:prstGeom>
          <a:noFill/>
          <a:ln w="28575">
            <a:solidFill>
              <a:schemeClr val="tx1"/>
            </a:solidFill>
            <a:round/>
          </a:ln>
        </p:spPr>
        <p:txBody>
          <a:bodyPr wrap="none" anchor="ctr"/>
          <a:lstStyle/>
          <a:p>
            <a:endParaRPr lang="en-AU"/>
          </a:p>
        </p:txBody>
      </p:sp>
      <p:sp>
        <p:nvSpPr>
          <p:cNvPr id="1048715" name="Text Box 26"/>
          <p:cNvSpPr txBox="1">
            <a:spLocks noChangeArrowheads="1"/>
          </p:cNvSpPr>
          <p:nvPr/>
        </p:nvSpPr>
        <p:spPr bwMode="auto">
          <a:xfrm>
            <a:off x="228600" y="5410200"/>
            <a:ext cx="1828800" cy="624840"/>
          </a:xfrm>
          <a:prstGeom prst="rect">
            <a:avLst/>
          </a:prstGeom>
          <a:noFill/>
          <a:ln w="9525">
            <a:noFill/>
            <a:miter lim="800000"/>
          </a:ln>
        </p:spPr>
        <p:txBody>
          <a:bodyPr>
            <a:spAutoFit/>
          </a:bodyPr>
          <a:lstStyle/>
          <a:p>
            <a:pPr>
              <a:spcBef>
                <a:spcPct val="50000"/>
              </a:spcBef>
            </a:pPr>
            <a:r>
              <a:rPr lang="en-US"/>
              <a:t>For sphincters, see next slide </a:t>
            </a:r>
          </a:p>
        </p:txBody>
      </p:sp>
      <p:sp>
        <p:nvSpPr>
          <p:cNvPr id="1048716" name="Rectangle 15"/>
          <p:cNvSpPr>
            <a:spLocks noChangeArrowheads="1"/>
          </p:cNvSpPr>
          <p:nvPr/>
        </p:nvSpPr>
        <p:spPr bwMode="auto">
          <a:xfrm>
            <a:off x="4495800" y="3276600"/>
            <a:ext cx="304800" cy="381000"/>
          </a:xfrm>
          <a:prstGeom prst="rect">
            <a:avLst/>
          </a:prstGeom>
          <a:noFill/>
          <a:ln w="76200">
            <a:solidFill>
              <a:srgbClr val="FF0000"/>
            </a:solidFill>
            <a:miter lim="800000"/>
          </a:ln>
        </p:spPr>
        <p:txBody>
          <a:bodyPr wrap="none" anchor="ctr"/>
          <a:lstStyle/>
          <a:p>
            <a:endParaRPr lang="en-GB">
              <a:solidFill>
                <a:srgbClr val="650011"/>
              </a:solidFill>
            </a:endParaRPr>
          </a:p>
        </p:txBody>
      </p:sp>
      <p:sp>
        <p:nvSpPr>
          <p:cNvPr id="1048717" name="Right Arrow 17"/>
          <p:cNvSpPr>
            <a:spLocks noChangeArrowheads="1"/>
          </p:cNvSpPr>
          <p:nvPr/>
        </p:nvSpPr>
        <p:spPr bwMode="auto">
          <a:xfrm rot="-1810430">
            <a:off x="4560888" y="2517775"/>
            <a:ext cx="3200400" cy="185738"/>
          </a:xfrm>
          <a:prstGeom prst="rightArrow">
            <a:avLst>
              <a:gd name="adj1" fmla="val 50000"/>
              <a:gd name="adj2" fmla="val 49937"/>
            </a:avLst>
          </a:prstGeom>
          <a:solidFill>
            <a:srgbClr val="FF0000"/>
          </a:solidFill>
          <a:ln w="9525" algn="ctr">
            <a:solidFill>
              <a:srgbClr val="FF0000"/>
            </a:solidFill>
            <a:round/>
          </a:ln>
        </p:spPr>
        <p:txBody>
          <a:bodyPr/>
          <a:lstStyle/>
          <a:p>
            <a:endParaRPr lang="en-GB"/>
          </a:p>
        </p:txBody>
      </p:sp>
      <p:sp>
        <p:nvSpPr>
          <p:cNvPr id="1048718" name="TextBox 18"/>
          <p:cNvSpPr txBox="1"/>
          <p:nvPr/>
        </p:nvSpPr>
        <p:spPr>
          <a:xfrm>
            <a:off x="7620000" y="1524000"/>
            <a:ext cx="1143000" cy="358140"/>
          </a:xfrm>
          <a:prstGeom prst="rect">
            <a:avLst/>
          </a:prstGeom>
          <a:noFill/>
        </p:spPr>
        <p:txBody>
          <a:bodyPr>
            <a:spAutoFit/>
          </a:bodyPr>
          <a:lstStyle/>
          <a:p>
            <a:r>
              <a:rPr lang="en-US" b="1" dirty="0">
                <a:solidFill>
                  <a:schemeClr val="bg1">
                    <a:lumMod val="25000"/>
                  </a:schemeClr>
                </a:solidFill>
                <a:latin typeface="Times New Roman" panose="02020803070505020304" charset="0"/>
              </a:rPr>
              <a:t>HILUS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716"/>
                                        </p:tgtEl>
                                        <p:attrNameLst>
                                          <p:attrName>style.visibility</p:attrName>
                                        </p:attrNameLst>
                                      </p:cBhvr>
                                      <p:to>
                                        <p:strVal val="visible"/>
                                      </p:to>
                                    </p:set>
                                    <p:anim calcmode="lin" valueType="num">
                                      <p:cBhvr additive="base">
                                        <p:cTn id="7" dur="500" fill="hold"/>
                                        <p:tgtEl>
                                          <p:spTgt spid="1048716"/>
                                        </p:tgtEl>
                                        <p:attrNameLst>
                                          <p:attrName>ppt_x</p:attrName>
                                        </p:attrNameLst>
                                      </p:cBhvr>
                                      <p:tavLst>
                                        <p:tav tm="0">
                                          <p:val>
                                            <p:strVal val="#ppt_x"/>
                                          </p:val>
                                        </p:tav>
                                        <p:tav tm="100000">
                                          <p:val>
                                            <p:strVal val="#ppt_x"/>
                                          </p:val>
                                        </p:tav>
                                      </p:tavLst>
                                    </p:anim>
                                    <p:anim calcmode="lin" valueType="num">
                                      <p:cBhvr additive="base">
                                        <p:cTn id="8" dur="500" fill="hold"/>
                                        <p:tgtEl>
                                          <p:spTgt spid="10487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1" nodeType="clickEffect">
                                  <p:stCondLst>
                                    <p:cond delay="0"/>
                                  </p:stCondLst>
                                  <p:childTnLst>
                                    <p:animRot by="21600000">
                                      <p:cBhvr>
                                        <p:cTn id="12" dur="2000" fill="hold"/>
                                        <p:tgtEl>
                                          <p:spTgt spid="1048716"/>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48717"/>
                                        </p:tgtEl>
                                        <p:attrNameLst>
                                          <p:attrName>style.visibility</p:attrName>
                                        </p:attrNameLst>
                                      </p:cBhvr>
                                      <p:to>
                                        <p:strVal val="visible"/>
                                      </p:to>
                                    </p:set>
                                    <p:anim calcmode="lin" valueType="num">
                                      <p:cBhvr additive="base">
                                        <p:cTn id="17" dur="500" fill="hold"/>
                                        <p:tgtEl>
                                          <p:spTgt spid="1048717"/>
                                        </p:tgtEl>
                                        <p:attrNameLst>
                                          <p:attrName>ppt_x</p:attrName>
                                        </p:attrNameLst>
                                      </p:cBhvr>
                                      <p:tavLst>
                                        <p:tav tm="0">
                                          <p:val>
                                            <p:strVal val="#ppt_x"/>
                                          </p:val>
                                        </p:tav>
                                        <p:tav tm="100000">
                                          <p:val>
                                            <p:strVal val="#ppt_x"/>
                                          </p:val>
                                        </p:tav>
                                      </p:tavLst>
                                    </p:anim>
                                    <p:anim calcmode="lin" valueType="num">
                                      <p:cBhvr additive="base">
                                        <p:cTn id="18" dur="500" fill="hold"/>
                                        <p:tgtEl>
                                          <p:spTgt spid="10487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48718"/>
                                        </p:tgtEl>
                                        <p:attrNameLst>
                                          <p:attrName>style.visibility</p:attrName>
                                        </p:attrNameLst>
                                      </p:cBhvr>
                                      <p:to>
                                        <p:strVal val="visible"/>
                                      </p:to>
                                    </p:set>
                                    <p:anim calcmode="lin" valueType="num">
                                      <p:cBhvr additive="base">
                                        <p:cTn id="23" dur="500" fill="hold"/>
                                        <p:tgtEl>
                                          <p:spTgt spid="1048718"/>
                                        </p:tgtEl>
                                        <p:attrNameLst>
                                          <p:attrName>ppt_x</p:attrName>
                                        </p:attrNameLst>
                                      </p:cBhvr>
                                      <p:tavLst>
                                        <p:tav tm="0">
                                          <p:val>
                                            <p:strVal val="#ppt_x"/>
                                          </p:val>
                                        </p:tav>
                                        <p:tav tm="100000">
                                          <p:val>
                                            <p:strVal val="#ppt_x"/>
                                          </p:val>
                                        </p:tav>
                                      </p:tavLst>
                                    </p:anim>
                                    <p:anim calcmode="lin" valueType="num">
                                      <p:cBhvr additive="base">
                                        <p:cTn id="24" dur="500" fill="hold"/>
                                        <p:tgtEl>
                                          <p:spTgt spid="10487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6" grpId="0" animBg="1"/>
      <p:bldP spid="1048716" grpId="1" animBg="1"/>
      <p:bldP spid="1048717" grpId="0" animBg="1"/>
      <p:bldP spid="104871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754" name="Title 1"/>
          <p:cNvSpPr>
            <a:spLocks noGrp="1"/>
          </p:cNvSpPr>
          <p:nvPr>
            <p:ph type="title"/>
          </p:nvPr>
        </p:nvSpPr>
        <p:spPr/>
        <p:txBody>
          <a:bodyPr/>
          <a:lstStyle/>
          <a:p>
            <a:endParaRPr lang="en-US"/>
          </a:p>
        </p:txBody>
      </p:sp>
      <p:pic>
        <p:nvPicPr>
          <p:cNvPr id="209740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51755" name="Date Placeholder 3"/>
          <p:cNvSpPr>
            <a:spLocks noGrp="1"/>
          </p:cNvSpPr>
          <p:nvPr>
            <p:ph type="dt" sz="half" idx="10"/>
          </p:nvPr>
        </p:nvSpPr>
        <p:spPr/>
        <p:txBody>
          <a:bodyPr/>
          <a:lstStyle/>
          <a:p>
            <a:fld id="{22F05CE4-25E1-4064-B646-51E215004526}" type="datetime1">
              <a:rPr lang="en-US" smtClean="0"/>
              <a:t>10/21/2021</a:t>
            </a:fld>
            <a:endParaRPr lang="en-US"/>
          </a:p>
        </p:txBody>
      </p:sp>
      <p:sp>
        <p:nvSpPr>
          <p:cNvPr id="1051756" name="Slide Number Placeholder 4"/>
          <p:cNvSpPr>
            <a:spLocks noGrp="1"/>
          </p:cNvSpPr>
          <p:nvPr>
            <p:ph type="sldNum" sz="quarter" idx="12"/>
          </p:nvPr>
        </p:nvSpPr>
        <p:spPr/>
        <p:txBody>
          <a:bodyPr/>
          <a:lstStyle/>
          <a:p>
            <a:fld id="{5A635FD2-D9AA-4F2E-8FE6-17BF2643B117}" type="slidenum">
              <a:rPr lang="en-US" smtClean="0"/>
              <a:t>70</a:t>
            </a:fld>
            <a:endParaRPr lang="en-US"/>
          </a:p>
        </p:txBody>
      </p:sp>
    </p:spTree>
    <p:extLst>
      <p:ext uri="{BB962C8B-B14F-4D97-AF65-F5344CB8AC3E}">
        <p14:creationId xmlns:p14="http://schemas.microsoft.com/office/powerpoint/2010/main" val="3607809796"/>
      </p:ext>
    </p:extLst>
  </p:cSld>
  <p:clrMapOvr>
    <a:masterClrMapping/>
  </p:clrMapOvr>
  <p:transition>
    <p:cover dir="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7" name="Title 1"/>
          <p:cNvSpPr>
            <a:spLocks noGrp="1"/>
          </p:cNvSpPr>
          <p:nvPr>
            <p:ph type="title"/>
          </p:nvPr>
        </p:nvSpPr>
        <p:spPr/>
        <p:txBody>
          <a:bodyPr>
            <a:normAutofit/>
          </a:bodyPr>
          <a:lstStyle/>
          <a:p>
            <a:r>
              <a:rPr lang="en-AU" dirty="0" smtClean="0"/>
              <a:t>Organs associated with the bladder</a:t>
            </a:r>
            <a:endParaRPr lang="en-AU" dirty="0"/>
          </a:p>
        </p:txBody>
      </p:sp>
      <p:sp>
        <p:nvSpPr>
          <p:cNvPr id="1049008" name="Content Placeholder 2"/>
          <p:cNvSpPr>
            <a:spLocks noGrp="1"/>
          </p:cNvSpPr>
          <p:nvPr>
            <p:ph idx="1"/>
          </p:nvPr>
        </p:nvSpPr>
        <p:spPr/>
        <p:txBody>
          <a:bodyPr>
            <a:normAutofit fontScale="86250" lnSpcReduction="20000"/>
          </a:bodyPr>
          <a:lstStyle/>
          <a:p>
            <a:r>
              <a:rPr lang="en-AU" dirty="0" smtClean="0"/>
              <a:t>In male</a:t>
            </a:r>
          </a:p>
          <a:p>
            <a:r>
              <a:rPr lang="en-AU" dirty="0" smtClean="0"/>
              <a:t>Ant- </a:t>
            </a:r>
            <a:r>
              <a:rPr lang="en-AU" dirty="0" err="1" smtClean="0"/>
              <a:t>symphysis</a:t>
            </a:r>
            <a:r>
              <a:rPr lang="en-AU" dirty="0" smtClean="0"/>
              <a:t> pubis</a:t>
            </a:r>
          </a:p>
          <a:p>
            <a:r>
              <a:rPr lang="en-AU" dirty="0" smtClean="0"/>
              <a:t>Superiorly- small intestines</a:t>
            </a:r>
          </a:p>
          <a:p>
            <a:r>
              <a:rPr lang="en-AU" dirty="0" smtClean="0"/>
              <a:t>Post- rectum and seminal vesicles</a:t>
            </a:r>
          </a:p>
          <a:p>
            <a:r>
              <a:rPr lang="en-AU" dirty="0" smtClean="0"/>
              <a:t>Inferiorly- urethra and prostate gland</a:t>
            </a:r>
          </a:p>
          <a:p>
            <a:r>
              <a:rPr lang="en-AU" dirty="0" smtClean="0"/>
              <a:t>Females </a:t>
            </a:r>
          </a:p>
          <a:p>
            <a:r>
              <a:rPr lang="en-AU" dirty="0" smtClean="0"/>
              <a:t>Ant- </a:t>
            </a:r>
            <a:r>
              <a:rPr lang="en-AU" dirty="0" err="1" smtClean="0"/>
              <a:t>symphysis</a:t>
            </a:r>
            <a:r>
              <a:rPr lang="en-AU" dirty="0" smtClean="0"/>
              <a:t> pubis</a:t>
            </a:r>
          </a:p>
          <a:p>
            <a:r>
              <a:rPr lang="en-AU" dirty="0" smtClean="0"/>
              <a:t>Superiorly- small intestines</a:t>
            </a:r>
          </a:p>
          <a:p>
            <a:r>
              <a:rPr lang="en-AU" dirty="0" smtClean="0"/>
              <a:t>Posteriorly -uterus and upper part of vagina</a:t>
            </a:r>
          </a:p>
          <a:p>
            <a:r>
              <a:rPr lang="en-AU" dirty="0" smtClean="0"/>
              <a:t>Infer – urethra and muscles of pelvic floor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748" name="Title 1"/>
          <p:cNvSpPr>
            <a:spLocks noGrp="1"/>
          </p:cNvSpPr>
          <p:nvPr>
            <p:ph type="title"/>
          </p:nvPr>
        </p:nvSpPr>
        <p:spPr/>
        <p:txBody>
          <a:bodyPr/>
          <a:lstStyle/>
          <a:p>
            <a:endParaRPr lang="en-US"/>
          </a:p>
        </p:txBody>
      </p:sp>
      <p:pic>
        <p:nvPicPr>
          <p:cNvPr id="2097403"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1051749" name="Date Placeholder 3"/>
          <p:cNvSpPr>
            <a:spLocks noGrp="1"/>
          </p:cNvSpPr>
          <p:nvPr>
            <p:ph type="dt" sz="half" idx="10"/>
          </p:nvPr>
        </p:nvSpPr>
        <p:spPr/>
        <p:txBody>
          <a:bodyPr/>
          <a:lstStyle/>
          <a:p>
            <a:fld id="{35C0A9FF-771A-4C74-A820-73A8FB63D8BB}" type="datetime1">
              <a:rPr lang="en-US" smtClean="0"/>
              <a:t>10/21/2021</a:t>
            </a:fld>
            <a:endParaRPr lang="en-US"/>
          </a:p>
        </p:txBody>
      </p:sp>
      <p:sp>
        <p:nvSpPr>
          <p:cNvPr id="1051750" name="Slide Number Placeholder 4"/>
          <p:cNvSpPr>
            <a:spLocks noGrp="1"/>
          </p:cNvSpPr>
          <p:nvPr>
            <p:ph type="sldNum" sz="quarter" idx="12"/>
          </p:nvPr>
        </p:nvSpPr>
        <p:spPr/>
        <p:txBody>
          <a:bodyPr/>
          <a:lstStyle/>
          <a:p>
            <a:fld id="{5A635FD2-D9AA-4F2E-8FE6-17BF2643B117}" type="slidenum">
              <a:rPr lang="en-US" smtClean="0"/>
              <a:t>72</a:t>
            </a:fld>
            <a:endParaRPr lang="en-US"/>
          </a:p>
        </p:txBody>
      </p:sp>
    </p:spTree>
    <p:extLst>
      <p:ext uri="{BB962C8B-B14F-4D97-AF65-F5344CB8AC3E}">
        <p14:creationId xmlns:p14="http://schemas.microsoft.com/office/powerpoint/2010/main" val="1107876810"/>
      </p:ext>
    </p:extLst>
  </p:cSld>
  <p:clrMapOvr>
    <a:masterClrMapping/>
  </p:clrMapOvr>
  <p:transition>
    <p:cover dir="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757" name="Content Placeholder 2"/>
          <p:cNvSpPr>
            <a:spLocks noGrp="1"/>
          </p:cNvSpPr>
          <p:nvPr>
            <p:ph idx="1"/>
          </p:nvPr>
        </p:nvSpPr>
        <p:spPr>
          <a:xfrm>
            <a:off x="0" y="0"/>
            <a:ext cx="9144000" cy="6858000"/>
          </a:xfrm>
        </p:spPr>
        <p:txBody>
          <a:bodyPr>
            <a:normAutofit fontScale="96429"/>
          </a:bodyPr>
          <a:lstStyle/>
          <a:p>
            <a:r>
              <a:rPr lang="en-US" dirty="0" smtClean="0"/>
              <a:t>When the bladder is empty the inner lining is arranged in folds/rugae, &amp; these gradually disappear as the bladder fills. </a:t>
            </a:r>
          </a:p>
          <a:p>
            <a:r>
              <a:rPr lang="en-US" dirty="0" smtClean="0"/>
              <a:t>Bladder is distensible but when it contains 300 to 400 ml, the awareness of the desire to urinate is initiated.</a:t>
            </a:r>
          </a:p>
          <a:p>
            <a:r>
              <a:rPr lang="en-US" dirty="0" smtClean="0"/>
              <a:t>Total capacity is about 600 ml</a:t>
            </a:r>
            <a:r>
              <a:rPr lang="en-US" dirty="0"/>
              <a:t> </a:t>
            </a:r>
            <a:r>
              <a:rPr lang="en-US" dirty="0" smtClean="0"/>
              <a:t>but can stretch </a:t>
            </a:r>
            <a:r>
              <a:rPr lang="en-US" dirty="0" err="1" smtClean="0"/>
              <a:t>upto</a:t>
            </a:r>
            <a:r>
              <a:rPr lang="en-US" dirty="0" smtClean="0"/>
              <a:t> 1000 </a:t>
            </a:r>
            <a:r>
              <a:rPr lang="en-US" dirty="0" err="1" smtClean="0"/>
              <a:t>mls</a:t>
            </a:r>
            <a:endParaRPr lang="en-US" dirty="0" smtClean="0"/>
          </a:p>
        </p:txBody>
      </p:sp>
      <p:sp>
        <p:nvSpPr>
          <p:cNvPr id="1051758" name="Date Placeholder 3"/>
          <p:cNvSpPr>
            <a:spLocks noGrp="1"/>
          </p:cNvSpPr>
          <p:nvPr>
            <p:ph type="dt" sz="half" idx="10"/>
          </p:nvPr>
        </p:nvSpPr>
        <p:spPr/>
        <p:txBody>
          <a:bodyPr/>
          <a:lstStyle/>
          <a:p>
            <a:fld id="{74750728-1CD4-48E5-BC50-1E414A8323B4}" type="datetime1">
              <a:rPr lang="en-US" smtClean="0"/>
              <a:t>10/21/2021</a:t>
            </a:fld>
            <a:endParaRPr lang="en-US" dirty="0"/>
          </a:p>
        </p:txBody>
      </p:sp>
      <p:sp>
        <p:nvSpPr>
          <p:cNvPr id="1051759" name="Slide Number Placeholder 4"/>
          <p:cNvSpPr>
            <a:spLocks noGrp="1"/>
          </p:cNvSpPr>
          <p:nvPr>
            <p:ph type="sldNum" sz="quarter" idx="12"/>
          </p:nvPr>
        </p:nvSpPr>
        <p:spPr/>
        <p:txBody>
          <a:bodyPr/>
          <a:lstStyle/>
          <a:p>
            <a:fld id="{5A635FD2-D9AA-4F2E-8FE6-17BF2643B117}" type="slidenum">
              <a:rPr lang="en-US" smtClean="0"/>
              <a:t>73</a:t>
            </a:fld>
            <a:endParaRPr lang="en-US"/>
          </a:p>
        </p:txBody>
      </p:sp>
    </p:spTree>
    <p:extLst>
      <p:ext uri="{BB962C8B-B14F-4D97-AF65-F5344CB8AC3E}">
        <p14:creationId xmlns:p14="http://schemas.microsoft.com/office/powerpoint/2010/main" val="3239703712"/>
      </p:ext>
    </p:extLst>
  </p:cSld>
  <p:clrMapOvr>
    <a:masterClrMapping/>
  </p:clrMapOvr>
  <p:transition>
    <p:cover dir="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3 orifices in the bladder wall form a triangle/</a:t>
            </a:r>
            <a:r>
              <a:rPr lang="en-US" b="1" dirty="0"/>
              <a:t>trigone</a:t>
            </a:r>
            <a:r>
              <a:rPr lang="en-US" dirty="0"/>
              <a:t> </a:t>
            </a:r>
          </a:p>
          <a:p>
            <a:pPr lvl="1"/>
            <a:r>
              <a:rPr lang="en-US" dirty="0"/>
              <a:t>Upper 2 orifices on the posterior wall are the openings of the ureters.</a:t>
            </a:r>
          </a:p>
          <a:p>
            <a:pPr lvl="1"/>
            <a:r>
              <a:rPr lang="en-US" dirty="0"/>
              <a:t>Lower orifice is the point of origin of the urethra. </a:t>
            </a:r>
          </a:p>
          <a:p>
            <a:r>
              <a:rPr lang="en-US" dirty="0"/>
              <a:t>Where the urethra commences is a thickening of the smooth muscle layer forming the internal urethral sphincter; not under voluntary control.</a:t>
            </a:r>
          </a:p>
        </p:txBody>
      </p:sp>
    </p:spTree>
    <p:extLst>
      <p:ext uri="{BB962C8B-B14F-4D97-AF65-F5344CB8AC3E}">
        <p14:creationId xmlns:p14="http://schemas.microsoft.com/office/powerpoint/2010/main" val="3425261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760" name="Title 1"/>
          <p:cNvSpPr>
            <a:spLocks noGrp="1"/>
          </p:cNvSpPr>
          <p:nvPr>
            <p:ph type="title"/>
          </p:nvPr>
        </p:nvSpPr>
        <p:spPr>
          <a:xfrm>
            <a:off x="381000" y="6430962"/>
            <a:ext cx="8229600" cy="427038"/>
          </a:xfrm>
        </p:spPr>
        <p:txBody>
          <a:bodyPr>
            <a:normAutofit fontScale="90000"/>
          </a:bodyPr>
          <a:lstStyle/>
          <a:p>
            <a:r>
              <a:rPr lang="en-US" dirty="0" smtClean="0"/>
              <a:t>The </a:t>
            </a:r>
            <a:r>
              <a:rPr lang="en-US" dirty="0" err="1" smtClean="0"/>
              <a:t>trigone</a:t>
            </a:r>
            <a:endParaRPr lang="en-US" dirty="0"/>
          </a:p>
        </p:txBody>
      </p:sp>
      <p:pic>
        <p:nvPicPr>
          <p:cNvPr id="2097405" name="Picture 2"/>
          <p:cNvPicPr>
            <a:picLocks noGrp="1" noChangeAspect="1" noChangeArrowheads="1"/>
          </p:cNvPicPr>
          <p:nvPr>
            <p:ph idx="1"/>
          </p:nvPr>
        </p:nvPicPr>
        <p:blipFill>
          <a:blip r:embed="rId2" cstate="print"/>
          <a:srcRect/>
          <a:stretch>
            <a:fillRect/>
          </a:stretch>
        </p:blipFill>
        <p:spPr bwMode="auto">
          <a:xfrm>
            <a:off x="0" y="0"/>
            <a:ext cx="9144000" cy="6324600"/>
          </a:xfrm>
          <a:prstGeom prst="rect">
            <a:avLst/>
          </a:prstGeom>
          <a:noFill/>
          <a:ln w="9525">
            <a:noFill/>
            <a:miter lim="800000"/>
            <a:headEnd/>
            <a:tailEnd/>
          </a:ln>
        </p:spPr>
      </p:pic>
      <p:sp>
        <p:nvSpPr>
          <p:cNvPr id="1051761" name="Date Placeholder 3"/>
          <p:cNvSpPr>
            <a:spLocks noGrp="1"/>
          </p:cNvSpPr>
          <p:nvPr>
            <p:ph type="dt" sz="half" idx="10"/>
          </p:nvPr>
        </p:nvSpPr>
        <p:spPr/>
        <p:txBody>
          <a:bodyPr/>
          <a:lstStyle/>
          <a:p>
            <a:fld id="{DDBEE712-C3E9-4384-BF15-7CB371EC9A1A}" type="datetime1">
              <a:rPr lang="en-US" smtClean="0"/>
              <a:t>10/21/2021</a:t>
            </a:fld>
            <a:endParaRPr lang="en-US"/>
          </a:p>
        </p:txBody>
      </p:sp>
      <p:sp>
        <p:nvSpPr>
          <p:cNvPr id="1051762" name="Slide Number Placeholder 4"/>
          <p:cNvSpPr>
            <a:spLocks noGrp="1"/>
          </p:cNvSpPr>
          <p:nvPr>
            <p:ph type="sldNum" sz="quarter" idx="12"/>
          </p:nvPr>
        </p:nvSpPr>
        <p:spPr/>
        <p:txBody>
          <a:bodyPr/>
          <a:lstStyle/>
          <a:p>
            <a:fld id="{5A635FD2-D9AA-4F2E-8FE6-17BF2643B117}" type="slidenum">
              <a:rPr lang="en-US" smtClean="0"/>
              <a:t>75</a:t>
            </a:fld>
            <a:endParaRPr lang="en-US"/>
          </a:p>
        </p:txBody>
      </p:sp>
    </p:spTree>
    <p:extLst>
      <p:ext uri="{BB962C8B-B14F-4D97-AF65-F5344CB8AC3E}">
        <p14:creationId xmlns:p14="http://schemas.microsoft.com/office/powerpoint/2010/main" val="1792945959"/>
      </p:ext>
    </p:extLst>
  </p:cSld>
  <p:clrMapOvr>
    <a:masterClrMapping/>
  </p:clrMapOvr>
  <p:transition>
    <p:cover dir="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3" name="Title 1"/>
          <p:cNvSpPr>
            <a:spLocks noGrp="1"/>
          </p:cNvSpPr>
          <p:nvPr>
            <p:ph type="title"/>
          </p:nvPr>
        </p:nvSpPr>
        <p:spPr/>
        <p:txBody>
          <a:bodyPr/>
          <a:lstStyle/>
          <a:p>
            <a:r>
              <a:rPr lang="en-AU" dirty="0" smtClean="0"/>
              <a:t>urethra</a:t>
            </a:r>
            <a:endParaRPr lang="en-AU" dirty="0"/>
          </a:p>
        </p:txBody>
      </p:sp>
      <p:sp>
        <p:nvSpPr>
          <p:cNvPr id="1049014" name="Content Placeholder 2"/>
          <p:cNvSpPr>
            <a:spLocks noGrp="1"/>
          </p:cNvSpPr>
          <p:nvPr>
            <p:ph idx="1"/>
          </p:nvPr>
        </p:nvSpPr>
        <p:spPr/>
        <p:txBody>
          <a:bodyPr>
            <a:normAutofit fontScale="96875"/>
          </a:bodyPr>
          <a:lstStyle/>
          <a:p>
            <a:r>
              <a:rPr lang="en-AU" dirty="0" smtClean="0"/>
              <a:t>Canal from neck of the bladder to the exterior</a:t>
            </a:r>
          </a:p>
          <a:p>
            <a:r>
              <a:rPr lang="en-AU" dirty="0" smtClean="0"/>
              <a:t>In females it is 4 cm</a:t>
            </a:r>
          </a:p>
          <a:p>
            <a:r>
              <a:rPr lang="en-AU" dirty="0" smtClean="0"/>
              <a:t>In males 19- 20 cm long</a:t>
            </a:r>
          </a:p>
          <a:p>
            <a:r>
              <a:rPr lang="en-AU" dirty="0" smtClean="0"/>
              <a:t>In females opens between the clitoris and the vagina       </a:t>
            </a:r>
          </a:p>
          <a:p>
            <a:r>
              <a:rPr lang="en-AU" dirty="0" smtClean="0"/>
              <a:t>The external urethral </a:t>
            </a:r>
            <a:r>
              <a:rPr lang="en-AU" dirty="0" err="1" smtClean="0"/>
              <a:t>meatus</a:t>
            </a:r>
            <a:r>
              <a:rPr lang="en-AU" dirty="0" smtClean="0"/>
              <a:t>  has the external urethral sphincter under voluntary control</a:t>
            </a:r>
          </a:p>
          <a:p>
            <a:endParaRPr lang="en-AU" dirty="0" smtClean="0"/>
          </a:p>
          <a:p>
            <a:endParaRPr lang="en-AU" dirty="0" smtClean="0"/>
          </a:p>
          <a:p>
            <a:endParaRPr lang="en-AU"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5" name="Title 1"/>
          <p:cNvSpPr>
            <a:spLocks noGrp="1"/>
          </p:cNvSpPr>
          <p:nvPr>
            <p:ph type="title"/>
          </p:nvPr>
        </p:nvSpPr>
        <p:spPr/>
        <p:txBody>
          <a:bodyPr/>
          <a:lstStyle/>
          <a:p>
            <a:endParaRPr lang="en-AU"/>
          </a:p>
        </p:txBody>
      </p:sp>
      <p:sp>
        <p:nvSpPr>
          <p:cNvPr id="1049016" name="Content Placeholder 2"/>
          <p:cNvSpPr>
            <a:spLocks noGrp="1"/>
          </p:cNvSpPr>
          <p:nvPr>
            <p:ph idx="1"/>
          </p:nvPr>
        </p:nvSpPr>
        <p:spPr/>
        <p:txBody>
          <a:bodyPr/>
          <a:lstStyle/>
          <a:p>
            <a:r>
              <a:rPr lang="en-AU" dirty="0" smtClean="0"/>
              <a:t>In males several glands  and other structures deliver their secretion to urethra </a:t>
            </a:r>
          </a:p>
          <a:p>
            <a:r>
              <a:rPr lang="en-AU" dirty="0" smtClean="0"/>
              <a:t>In males it is </a:t>
            </a:r>
            <a:r>
              <a:rPr lang="en-AU" smtClean="0"/>
              <a:t>divided into</a:t>
            </a:r>
          </a:p>
          <a:p>
            <a:endParaRPr lang="en-AU"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7" name="Title 1"/>
          <p:cNvSpPr>
            <a:spLocks noGrp="1"/>
          </p:cNvSpPr>
          <p:nvPr>
            <p:ph type="title"/>
          </p:nvPr>
        </p:nvSpPr>
        <p:spPr/>
        <p:txBody>
          <a:bodyPr/>
          <a:lstStyle/>
          <a:p>
            <a:r>
              <a:rPr lang="en-AU" dirty="0" smtClean="0"/>
              <a:t>Structure of urethra</a:t>
            </a:r>
            <a:endParaRPr lang="en-AU" dirty="0"/>
          </a:p>
        </p:txBody>
      </p:sp>
      <p:sp>
        <p:nvSpPr>
          <p:cNvPr id="1049018" name="Content Placeholder 2"/>
          <p:cNvSpPr>
            <a:spLocks noGrp="1"/>
          </p:cNvSpPr>
          <p:nvPr>
            <p:ph idx="1"/>
          </p:nvPr>
        </p:nvSpPr>
        <p:spPr/>
        <p:txBody>
          <a:bodyPr/>
          <a:lstStyle/>
          <a:p>
            <a:pPr>
              <a:buNone/>
            </a:pPr>
            <a:r>
              <a:rPr lang="en-AU" dirty="0" smtClean="0"/>
              <a:t>1. Muscle layer </a:t>
            </a:r>
          </a:p>
          <a:p>
            <a:r>
              <a:rPr lang="en-AU" dirty="0" smtClean="0"/>
              <a:t>At the origin from bladder has the internal urethral sphincter under ANS</a:t>
            </a:r>
          </a:p>
          <a:p>
            <a:r>
              <a:rPr lang="en-AU" dirty="0" smtClean="0"/>
              <a:t>At the middle is striated muscles forming the external urethral </a:t>
            </a:r>
            <a:r>
              <a:rPr lang="en-AU" dirty="0" err="1" smtClean="0"/>
              <a:t>meatus</a:t>
            </a:r>
            <a:r>
              <a:rPr lang="en-AU" dirty="0" smtClean="0"/>
              <a:t> under voluntary control</a:t>
            </a:r>
          </a:p>
          <a:p>
            <a:pPr>
              <a:buNone/>
            </a:pPr>
            <a:r>
              <a:rPr lang="en-AU" dirty="0" smtClean="0"/>
              <a:t>2. </a:t>
            </a:r>
            <a:r>
              <a:rPr lang="en-AU" dirty="0" err="1" smtClean="0"/>
              <a:t>Submucous</a:t>
            </a:r>
            <a:r>
              <a:rPr lang="en-AU" dirty="0" smtClean="0"/>
              <a:t> spongy layer containing blood vessels and nerves</a:t>
            </a:r>
          </a:p>
          <a:p>
            <a:endParaRPr lang="en-AU" dirty="0" smtClean="0"/>
          </a:p>
          <a:p>
            <a:endParaRPr lang="en-AU"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9" name="Title 1"/>
          <p:cNvSpPr>
            <a:spLocks noGrp="1"/>
          </p:cNvSpPr>
          <p:nvPr>
            <p:ph type="title"/>
          </p:nvPr>
        </p:nvSpPr>
        <p:spPr/>
        <p:txBody>
          <a:bodyPr/>
          <a:lstStyle/>
          <a:p>
            <a:r>
              <a:rPr lang="en-AU" dirty="0" smtClean="0"/>
              <a:t>3. Mucous membrane lining</a:t>
            </a:r>
            <a:endParaRPr lang="en-AU" dirty="0"/>
          </a:p>
        </p:txBody>
      </p:sp>
      <p:sp>
        <p:nvSpPr>
          <p:cNvPr id="1049020" name="Content Placeholder 2"/>
          <p:cNvSpPr>
            <a:spLocks noGrp="1"/>
          </p:cNvSpPr>
          <p:nvPr>
            <p:ph idx="1"/>
          </p:nvPr>
        </p:nvSpPr>
        <p:spPr/>
        <p:txBody>
          <a:bodyPr/>
          <a:lstStyle/>
          <a:p>
            <a:r>
              <a:rPr lang="en-AU" smtClean="0"/>
              <a:t>Continuous  </a:t>
            </a:r>
            <a:r>
              <a:rPr lang="en-AU" dirty="0" smtClean="0"/>
              <a:t>with that of the bladder </a:t>
            </a:r>
          </a:p>
          <a:p>
            <a:r>
              <a:rPr lang="en-AU" dirty="0" smtClean="0"/>
              <a:t>In the lower part has Stratified </a:t>
            </a:r>
            <a:r>
              <a:rPr lang="en-AU" dirty="0" err="1" smtClean="0"/>
              <a:t>Squamous</a:t>
            </a:r>
            <a:r>
              <a:rPr lang="en-AU" dirty="0" smtClean="0"/>
              <a:t> Epithelium</a:t>
            </a:r>
            <a:endParaRPr lang="en-A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Rectangle 4"/>
          <p:cNvSpPr>
            <a:spLocks noGrp="1" noChangeArrowheads="1"/>
          </p:cNvSpPr>
          <p:nvPr>
            <p:ph type="dt" sz="quarter" idx="10"/>
          </p:nvPr>
        </p:nvSpPr>
        <p:spPr>
          <a:noFill/>
        </p:spPr>
        <p:txBody>
          <a:bodyPr/>
          <a:lstStyle/>
          <a:p>
            <a:fld id="{4F1C5994-E52A-46ED-A04D-637CA4995BC7}" type="datetime8">
              <a:rPr lang="en-US" smtClean="0"/>
              <a:t>10/21/2021 10:12 AM</a:t>
            </a:fld>
            <a:endParaRPr lang="en-GB" smtClean="0"/>
          </a:p>
        </p:txBody>
      </p:sp>
      <p:sp>
        <p:nvSpPr>
          <p:cNvPr id="1048723" name="Rectangle 6"/>
          <p:cNvSpPr>
            <a:spLocks noGrp="1" noChangeArrowheads="1"/>
          </p:cNvSpPr>
          <p:nvPr>
            <p:ph type="sldNum" sz="quarter" idx="12"/>
          </p:nvPr>
        </p:nvSpPr>
        <p:spPr>
          <a:noFill/>
        </p:spPr>
        <p:txBody>
          <a:bodyPr/>
          <a:lstStyle/>
          <a:p>
            <a:fld id="{93838CED-13C6-456C-A794-4AF9D2BC159D}" type="slidenum">
              <a:rPr lang="en-US" smtClean="0"/>
              <a:t>8</a:t>
            </a:fld>
            <a:endParaRPr lang="en-US" smtClean="0"/>
          </a:p>
        </p:txBody>
      </p:sp>
      <p:sp>
        <p:nvSpPr>
          <p:cNvPr id="1048724" name="Rectangle 2"/>
          <p:cNvSpPr>
            <a:spLocks noGrp="1" noChangeArrowheads="1"/>
          </p:cNvSpPr>
          <p:nvPr>
            <p:ph type="title"/>
          </p:nvPr>
        </p:nvSpPr>
        <p:spPr>
          <a:xfrm>
            <a:off x="685800" y="-76200"/>
            <a:ext cx="7772400" cy="1143000"/>
          </a:xfrm>
        </p:spPr>
        <p:txBody>
          <a:bodyPr/>
          <a:lstStyle/>
          <a:p>
            <a:r>
              <a:rPr lang="en-US" sz="6000" b="1" smtClean="0">
                <a:solidFill>
                  <a:srgbClr val="FF0000"/>
                </a:solidFill>
                <a:latin typeface="Footlight MT Light" pitchFamily="18" charset="0"/>
              </a:rPr>
              <a:t>Urinary System</a:t>
            </a:r>
          </a:p>
        </p:txBody>
      </p:sp>
      <p:grpSp>
        <p:nvGrpSpPr>
          <p:cNvPr id="107" name="Group 18"/>
          <p:cNvGrpSpPr/>
          <p:nvPr/>
        </p:nvGrpSpPr>
        <p:grpSpPr bwMode="auto">
          <a:xfrm>
            <a:off x="1143000" y="2000250"/>
            <a:ext cx="7010400" cy="4629150"/>
            <a:chOff x="720" y="192"/>
            <a:chExt cx="4608" cy="3636"/>
          </a:xfrm>
        </p:grpSpPr>
        <p:pic>
          <p:nvPicPr>
            <p:cNvPr id="2097159" name="Picture 19" descr="F:\Urinary Pictures\urinary_sphincters male.JPG"/>
            <p:cNvPicPr>
              <a:picLocks noChangeAspect="1" noChangeArrowheads="1"/>
            </p:cNvPicPr>
            <p:nvPr/>
          </p:nvPicPr>
          <p:blipFill>
            <a:blip r:embed="rId3" cstate="print"/>
            <a:srcRect/>
            <a:stretch>
              <a:fillRect/>
            </a:stretch>
          </p:blipFill>
          <p:spPr bwMode="auto">
            <a:xfrm>
              <a:off x="720" y="491"/>
              <a:ext cx="1368" cy="3337"/>
            </a:xfrm>
            <a:prstGeom prst="rect">
              <a:avLst/>
            </a:prstGeom>
            <a:noFill/>
            <a:ln w="9525">
              <a:noFill/>
              <a:miter lim="800000"/>
              <a:headEnd/>
              <a:tailEnd/>
            </a:ln>
          </p:spPr>
        </p:pic>
        <p:grpSp>
          <p:nvGrpSpPr>
            <p:cNvPr id="108" name="Group 20"/>
            <p:cNvGrpSpPr/>
            <p:nvPr/>
          </p:nvGrpSpPr>
          <p:grpSpPr bwMode="auto">
            <a:xfrm>
              <a:off x="1392" y="192"/>
              <a:ext cx="3936" cy="2076"/>
              <a:chOff x="1392" y="192"/>
              <a:chExt cx="3936" cy="2076"/>
            </a:xfrm>
          </p:grpSpPr>
          <p:pic>
            <p:nvPicPr>
              <p:cNvPr id="2097160" name="Picture 21" descr="F:\Urinary Pictures\urinary_sphincters female.JPG"/>
              <p:cNvPicPr>
                <a:picLocks noChangeAspect="1" noChangeArrowheads="1"/>
              </p:cNvPicPr>
              <p:nvPr/>
            </p:nvPicPr>
            <p:blipFill>
              <a:blip r:embed="rId4" cstate="print"/>
              <a:srcRect/>
              <a:stretch>
                <a:fillRect/>
              </a:stretch>
            </p:blipFill>
            <p:spPr bwMode="auto">
              <a:xfrm>
                <a:off x="3520" y="192"/>
                <a:ext cx="1808" cy="2032"/>
              </a:xfrm>
              <a:prstGeom prst="rect">
                <a:avLst/>
              </a:prstGeom>
              <a:noFill/>
              <a:ln w="9525">
                <a:noFill/>
                <a:miter lim="800000"/>
                <a:headEnd/>
                <a:tailEnd/>
              </a:ln>
            </p:spPr>
          </p:pic>
          <p:sp>
            <p:nvSpPr>
              <p:cNvPr id="1048725" name="Text Box 22"/>
              <p:cNvSpPr txBox="1">
                <a:spLocks noChangeArrowheads="1"/>
              </p:cNvSpPr>
              <p:nvPr/>
            </p:nvSpPr>
            <p:spPr bwMode="auto">
              <a:xfrm>
                <a:off x="2160" y="1258"/>
                <a:ext cx="1440" cy="491"/>
              </a:xfrm>
              <a:prstGeom prst="rect">
                <a:avLst/>
              </a:prstGeom>
              <a:noFill/>
              <a:ln w="9525">
                <a:noFill/>
                <a:miter lim="800000"/>
              </a:ln>
            </p:spPr>
            <p:txBody>
              <a:bodyPr>
                <a:spAutoFit/>
              </a:bodyPr>
              <a:lstStyle/>
              <a:p>
                <a:pPr>
                  <a:spcBef>
                    <a:spcPct val="50000"/>
                  </a:spcBef>
                </a:pPr>
                <a:r>
                  <a:rPr lang="en-US"/>
                  <a:t>Internal urethral             sphincter</a:t>
                </a:r>
              </a:p>
            </p:txBody>
          </p:sp>
          <p:sp>
            <p:nvSpPr>
              <p:cNvPr id="1048726" name="Line 23"/>
              <p:cNvSpPr>
                <a:spLocks noChangeShapeType="1"/>
              </p:cNvSpPr>
              <p:nvPr/>
            </p:nvSpPr>
            <p:spPr bwMode="auto">
              <a:xfrm flipH="1">
                <a:off x="1392" y="1584"/>
                <a:ext cx="816" cy="0"/>
              </a:xfrm>
              <a:prstGeom prst="line">
                <a:avLst/>
              </a:prstGeom>
              <a:noFill/>
              <a:ln w="9525">
                <a:solidFill>
                  <a:schemeClr val="tx1"/>
                </a:solidFill>
                <a:round/>
                <a:tailEnd type="triangle" w="med" len="med"/>
              </a:ln>
            </p:spPr>
            <p:txBody>
              <a:bodyPr wrap="none" anchor="ctr"/>
              <a:lstStyle/>
              <a:p>
                <a:endParaRPr lang="en-AU"/>
              </a:p>
            </p:txBody>
          </p:sp>
          <p:sp>
            <p:nvSpPr>
              <p:cNvPr id="1048727" name="Line 24"/>
              <p:cNvSpPr>
                <a:spLocks noChangeShapeType="1"/>
              </p:cNvSpPr>
              <p:nvPr/>
            </p:nvSpPr>
            <p:spPr bwMode="auto">
              <a:xfrm>
                <a:off x="3504" y="1536"/>
                <a:ext cx="816" cy="0"/>
              </a:xfrm>
              <a:prstGeom prst="line">
                <a:avLst/>
              </a:prstGeom>
              <a:noFill/>
              <a:ln w="9525">
                <a:solidFill>
                  <a:schemeClr val="tx1"/>
                </a:solidFill>
                <a:round/>
                <a:tailEnd type="triangle" w="med" len="med"/>
              </a:ln>
            </p:spPr>
            <p:txBody>
              <a:bodyPr wrap="none" anchor="ctr"/>
              <a:lstStyle/>
              <a:p>
                <a:endParaRPr lang="en-AU"/>
              </a:p>
            </p:txBody>
          </p:sp>
          <p:sp>
            <p:nvSpPr>
              <p:cNvPr id="1048728" name="Text Box 25"/>
              <p:cNvSpPr txBox="1">
                <a:spLocks noChangeArrowheads="1"/>
              </p:cNvSpPr>
              <p:nvPr/>
            </p:nvSpPr>
            <p:spPr bwMode="auto">
              <a:xfrm>
                <a:off x="2160" y="1777"/>
                <a:ext cx="1584" cy="491"/>
              </a:xfrm>
              <a:prstGeom prst="rect">
                <a:avLst/>
              </a:prstGeom>
              <a:noFill/>
              <a:ln w="9525">
                <a:noFill/>
                <a:miter lim="800000"/>
              </a:ln>
            </p:spPr>
            <p:txBody>
              <a:bodyPr>
                <a:spAutoFit/>
              </a:bodyPr>
              <a:lstStyle/>
              <a:p>
                <a:pPr>
                  <a:spcBef>
                    <a:spcPct val="50000"/>
                  </a:spcBef>
                </a:pPr>
                <a:r>
                  <a:rPr lang="en-US"/>
                  <a:t>External Urethral Sphincter</a:t>
                </a:r>
              </a:p>
            </p:txBody>
          </p:sp>
          <p:sp>
            <p:nvSpPr>
              <p:cNvPr id="1048729" name="Line 26"/>
              <p:cNvSpPr>
                <a:spLocks noChangeShapeType="1"/>
              </p:cNvSpPr>
              <p:nvPr/>
            </p:nvSpPr>
            <p:spPr bwMode="auto">
              <a:xfrm flipH="1">
                <a:off x="1488" y="2112"/>
                <a:ext cx="624" cy="0"/>
              </a:xfrm>
              <a:prstGeom prst="line">
                <a:avLst/>
              </a:prstGeom>
              <a:noFill/>
              <a:ln w="9525">
                <a:solidFill>
                  <a:schemeClr val="tx1"/>
                </a:solidFill>
                <a:round/>
                <a:tailEnd type="triangle" w="med" len="med"/>
              </a:ln>
            </p:spPr>
            <p:txBody>
              <a:bodyPr wrap="none" anchor="ctr"/>
              <a:lstStyle/>
              <a:p>
                <a:endParaRPr lang="en-AU"/>
              </a:p>
            </p:txBody>
          </p:sp>
          <p:sp>
            <p:nvSpPr>
              <p:cNvPr id="1048730" name="Line 27"/>
              <p:cNvSpPr>
                <a:spLocks noChangeShapeType="1"/>
              </p:cNvSpPr>
              <p:nvPr/>
            </p:nvSpPr>
            <p:spPr bwMode="auto">
              <a:xfrm flipV="1">
                <a:off x="3792" y="1680"/>
                <a:ext cx="480" cy="240"/>
              </a:xfrm>
              <a:prstGeom prst="line">
                <a:avLst/>
              </a:prstGeom>
              <a:noFill/>
              <a:ln w="9525">
                <a:solidFill>
                  <a:schemeClr val="tx1"/>
                </a:solidFill>
                <a:round/>
                <a:tailEnd type="triangle" w="med" len="med"/>
              </a:ln>
            </p:spPr>
            <p:txBody>
              <a:bodyPr wrap="none" anchor="ctr"/>
              <a:lstStyle/>
              <a:p>
                <a:endParaRPr lang="en-AU"/>
              </a:p>
            </p:txBody>
          </p:sp>
        </p:grpSp>
      </p:grpSp>
      <p:sp>
        <p:nvSpPr>
          <p:cNvPr id="1048731" name="Text Box 28"/>
          <p:cNvSpPr txBox="1">
            <a:spLocks noChangeArrowheads="1"/>
          </p:cNvSpPr>
          <p:nvPr/>
        </p:nvSpPr>
        <p:spPr bwMode="auto">
          <a:xfrm>
            <a:off x="1219200" y="1447800"/>
            <a:ext cx="2743200" cy="358140"/>
          </a:xfrm>
          <a:prstGeom prst="rect">
            <a:avLst/>
          </a:prstGeom>
          <a:noFill/>
          <a:ln w="9525">
            <a:noFill/>
            <a:miter lim="800000"/>
          </a:ln>
        </p:spPr>
        <p:txBody>
          <a:bodyPr>
            <a:spAutoFit/>
          </a:bodyPr>
          <a:lstStyle/>
          <a:p>
            <a:pPr>
              <a:spcBef>
                <a:spcPct val="50000"/>
              </a:spcBef>
            </a:pPr>
            <a:r>
              <a:rPr lang="en-US"/>
              <a:t>Male Sphincters</a:t>
            </a:r>
          </a:p>
        </p:txBody>
      </p:sp>
      <p:sp>
        <p:nvSpPr>
          <p:cNvPr id="1048732" name="Text Box 29"/>
          <p:cNvSpPr txBox="1">
            <a:spLocks noChangeArrowheads="1"/>
          </p:cNvSpPr>
          <p:nvPr/>
        </p:nvSpPr>
        <p:spPr bwMode="auto">
          <a:xfrm>
            <a:off x="5638800" y="1371600"/>
            <a:ext cx="2590800" cy="358140"/>
          </a:xfrm>
          <a:prstGeom prst="rect">
            <a:avLst/>
          </a:prstGeom>
          <a:noFill/>
          <a:ln w="9525">
            <a:noFill/>
            <a:miter lim="800000"/>
          </a:ln>
        </p:spPr>
        <p:txBody>
          <a:bodyPr>
            <a:spAutoFit/>
          </a:bodyPr>
          <a:lstStyle/>
          <a:p>
            <a:pPr>
              <a:spcBef>
                <a:spcPct val="50000"/>
              </a:spcBef>
            </a:pPr>
            <a:r>
              <a:rPr lang="en-US"/>
              <a:t>Female Sphincters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770" name="Title 1"/>
          <p:cNvSpPr>
            <a:spLocks noGrp="1"/>
          </p:cNvSpPr>
          <p:nvPr>
            <p:ph type="title"/>
          </p:nvPr>
        </p:nvSpPr>
        <p:spPr>
          <a:xfrm>
            <a:off x="457200" y="0"/>
            <a:ext cx="8229600" cy="5334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b="1" u="sng" dirty="0" smtClean="0"/>
              <a:t>MICTURITION</a:t>
            </a:r>
            <a:endParaRPr lang="en-US" b="1" u="sng" dirty="0"/>
          </a:p>
        </p:txBody>
      </p:sp>
      <p:sp>
        <p:nvSpPr>
          <p:cNvPr id="1051771" name="Content Placeholder 2"/>
          <p:cNvSpPr>
            <a:spLocks noGrp="1"/>
          </p:cNvSpPr>
          <p:nvPr>
            <p:ph idx="1"/>
          </p:nvPr>
        </p:nvSpPr>
        <p:spPr>
          <a:xfrm>
            <a:off x="0" y="533400"/>
            <a:ext cx="9144000" cy="6324600"/>
          </a:xfrm>
        </p:spPr>
        <p:txBody>
          <a:bodyPr>
            <a:normAutofit fontScale="88929" lnSpcReduction="10000"/>
          </a:bodyPr>
          <a:lstStyle/>
          <a:p>
            <a:r>
              <a:rPr lang="en-US" dirty="0" smtClean="0"/>
              <a:t>When 300 to 400 ml of urine have accumulated, afferent autonomic nerve fibres in the bladder wall sensitive to stretch are stimulated. </a:t>
            </a:r>
          </a:p>
          <a:p>
            <a:r>
              <a:rPr lang="en-US" dirty="0" smtClean="0"/>
              <a:t>In the infant this initiates a spinal reflex action &amp; micturition occurs.</a:t>
            </a:r>
          </a:p>
          <a:p>
            <a:r>
              <a:rPr lang="en-US" dirty="0" smtClean="0"/>
              <a:t>Micturition occurs when autonomic efferent fibres convey impulses to the bladder causing contraction of the </a:t>
            </a:r>
            <a:r>
              <a:rPr lang="en-US" dirty="0" err="1" smtClean="0"/>
              <a:t>detrusor</a:t>
            </a:r>
            <a:r>
              <a:rPr lang="en-US" dirty="0" smtClean="0"/>
              <a:t> muscle &amp; relaxation of the </a:t>
            </a:r>
            <a:r>
              <a:rPr lang="en-US" b="1" dirty="0" smtClean="0"/>
              <a:t>internal urethral sphincter.</a:t>
            </a:r>
          </a:p>
          <a:p>
            <a:r>
              <a:rPr lang="en-US" dirty="0" smtClean="0"/>
              <a:t>When the nervous system is fully developed the micturition reflex is stimulated but sensory impulses pass upwards to the brain &amp; there is an awareness of the desire to pass urine. </a:t>
            </a:r>
          </a:p>
          <a:p>
            <a:pPr lvl="1"/>
            <a:r>
              <a:rPr lang="en-US" dirty="0" smtClean="0"/>
              <a:t>By conscious effort, reflex contraction of the bladder wall and relaxation of the internal sphincter can be inhibited for a limited period of time.</a:t>
            </a:r>
            <a:endParaRPr lang="en-US" dirty="0"/>
          </a:p>
        </p:txBody>
      </p:sp>
      <p:sp>
        <p:nvSpPr>
          <p:cNvPr id="1051772" name="Date Placeholder 3"/>
          <p:cNvSpPr>
            <a:spLocks noGrp="1"/>
          </p:cNvSpPr>
          <p:nvPr>
            <p:ph type="dt" sz="half" idx="10"/>
          </p:nvPr>
        </p:nvSpPr>
        <p:spPr/>
        <p:txBody>
          <a:bodyPr/>
          <a:lstStyle/>
          <a:p>
            <a:fld id="{E1ECFC93-9EFB-4B70-8496-C5B8E532F009}" type="datetime1">
              <a:rPr lang="en-US" smtClean="0"/>
              <a:t>10/21/2021</a:t>
            </a:fld>
            <a:endParaRPr lang="en-US" dirty="0"/>
          </a:p>
        </p:txBody>
      </p:sp>
      <p:sp>
        <p:nvSpPr>
          <p:cNvPr id="1051773" name="Slide Number Placeholder 4"/>
          <p:cNvSpPr>
            <a:spLocks noGrp="1"/>
          </p:cNvSpPr>
          <p:nvPr>
            <p:ph type="sldNum" sz="quarter" idx="12"/>
          </p:nvPr>
        </p:nvSpPr>
        <p:spPr/>
        <p:txBody>
          <a:bodyPr/>
          <a:lstStyle/>
          <a:p>
            <a:fld id="{5A635FD2-D9AA-4F2E-8FE6-17BF2643B117}" type="slidenum">
              <a:rPr lang="en-US" smtClean="0"/>
              <a:t>80</a:t>
            </a:fld>
            <a:endParaRPr lang="en-US"/>
          </a:p>
        </p:txBody>
      </p:sp>
    </p:spTree>
    <p:extLst>
      <p:ext uri="{BB962C8B-B14F-4D97-AF65-F5344CB8AC3E}">
        <p14:creationId xmlns:p14="http://schemas.microsoft.com/office/powerpoint/2010/main" val="2260572600"/>
      </p:ext>
    </p:extLst>
  </p:cSld>
  <p:clrMapOvr>
    <a:masterClrMapping/>
  </p:clrMapOvr>
  <p:transition>
    <p:cover dir="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774" name="Content Placeholder 2"/>
          <p:cNvSpPr>
            <a:spLocks noGrp="1"/>
          </p:cNvSpPr>
          <p:nvPr>
            <p:ph idx="1"/>
          </p:nvPr>
        </p:nvSpPr>
        <p:spPr>
          <a:xfrm>
            <a:off x="0" y="0"/>
            <a:ext cx="9144000" cy="6858000"/>
          </a:xfrm>
        </p:spPr>
        <p:txBody>
          <a:bodyPr>
            <a:normAutofit/>
          </a:bodyPr>
          <a:lstStyle/>
          <a:p>
            <a:r>
              <a:rPr lang="en-US" dirty="0" smtClean="0"/>
              <a:t>In adults, micturition occurs when the </a:t>
            </a:r>
            <a:r>
              <a:rPr lang="en-US" dirty="0" err="1" smtClean="0"/>
              <a:t>detrusor</a:t>
            </a:r>
            <a:r>
              <a:rPr lang="en-US" dirty="0" smtClean="0"/>
              <a:t> muscle contracts, &amp; there is </a:t>
            </a:r>
            <a:r>
              <a:rPr lang="en-US" b="1" dirty="0" smtClean="0"/>
              <a:t>reflex relaxation of the internal sphincter</a:t>
            </a:r>
            <a:r>
              <a:rPr lang="en-US" dirty="0" smtClean="0"/>
              <a:t> &amp; </a:t>
            </a:r>
            <a:r>
              <a:rPr lang="en-US" b="1" dirty="0" smtClean="0"/>
              <a:t>voluntary relaxation of the external sphincter.</a:t>
            </a:r>
          </a:p>
          <a:p>
            <a:r>
              <a:rPr lang="en-US" dirty="0" smtClean="0"/>
              <a:t>It can be assisted by increasing the pressure within the pelvic </a:t>
            </a:r>
            <a:r>
              <a:rPr lang="en-US" dirty="0" err="1" smtClean="0"/>
              <a:t>cavity,</a:t>
            </a:r>
            <a:r>
              <a:rPr lang="en-US" b="1" dirty="0" err="1" smtClean="0"/>
              <a:t>Valsalva's</a:t>
            </a:r>
            <a:r>
              <a:rPr lang="en-US" b="1" dirty="0" smtClean="0"/>
              <a:t> </a:t>
            </a:r>
            <a:r>
              <a:rPr lang="en-US" b="1" dirty="0" err="1" smtClean="0"/>
              <a:t>manoeuvre</a:t>
            </a:r>
            <a:r>
              <a:rPr lang="en-US" b="1" dirty="0" smtClean="0"/>
              <a:t>.</a:t>
            </a:r>
          </a:p>
        </p:txBody>
      </p:sp>
      <p:sp>
        <p:nvSpPr>
          <p:cNvPr id="1051775" name="Date Placeholder 3"/>
          <p:cNvSpPr>
            <a:spLocks noGrp="1"/>
          </p:cNvSpPr>
          <p:nvPr>
            <p:ph type="dt" sz="half" idx="10"/>
          </p:nvPr>
        </p:nvSpPr>
        <p:spPr/>
        <p:txBody>
          <a:bodyPr/>
          <a:lstStyle/>
          <a:p>
            <a:fld id="{2E7BA01C-B45F-42F7-B420-6AB8ACFF28E7}" type="datetime1">
              <a:rPr lang="en-US" smtClean="0"/>
              <a:t>10/21/2021</a:t>
            </a:fld>
            <a:endParaRPr lang="en-US"/>
          </a:p>
        </p:txBody>
      </p:sp>
      <p:sp>
        <p:nvSpPr>
          <p:cNvPr id="1051776" name="Slide Number Placeholder 4"/>
          <p:cNvSpPr>
            <a:spLocks noGrp="1"/>
          </p:cNvSpPr>
          <p:nvPr>
            <p:ph type="sldNum" sz="quarter" idx="12"/>
          </p:nvPr>
        </p:nvSpPr>
        <p:spPr/>
        <p:txBody>
          <a:bodyPr/>
          <a:lstStyle/>
          <a:p>
            <a:fld id="{5A635FD2-D9AA-4F2E-8FE6-17BF2643B117}" type="slidenum">
              <a:rPr lang="en-US" smtClean="0"/>
              <a:t>81</a:t>
            </a:fld>
            <a:endParaRPr lang="en-US" dirty="0"/>
          </a:p>
        </p:txBody>
      </p:sp>
    </p:spTree>
    <p:extLst>
      <p:ext uri="{BB962C8B-B14F-4D97-AF65-F5344CB8AC3E}">
        <p14:creationId xmlns:p14="http://schemas.microsoft.com/office/powerpoint/2010/main" val="2407099229"/>
      </p:ext>
    </p:extLst>
  </p:cSld>
  <p:clrMapOvr>
    <a:masterClrMapping/>
  </p:clrMapOvr>
  <p:transition>
    <p:cover dir="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06" name="Picture 2"/>
          <p:cNvPicPr>
            <a:picLocks noGrp="1" noChangeAspect="1" noChangeArrowheads="1"/>
          </p:cNvPicPr>
          <p:nvPr>
            <p:ph idx="1"/>
          </p:nvPr>
        </p:nvPicPr>
        <p:blipFill>
          <a:blip r:embed="rId2" cstate="print"/>
          <a:srcRect/>
          <a:stretch>
            <a:fillRect/>
          </a:stretch>
        </p:blipFill>
        <p:spPr bwMode="auto">
          <a:xfrm>
            <a:off x="0" y="0"/>
            <a:ext cx="9144000" cy="6477000"/>
          </a:xfrm>
          <a:prstGeom prst="rect">
            <a:avLst/>
          </a:prstGeom>
          <a:noFill/>
          <a:ln w="9525">
            <a:noFill/>
            <a:miter lim="800000"/>
            <a:headEnd/>
            <a:tailEnd/>
          </a:ln>
        </p:spPr>
      </p:pic>
      <p:sp>
        <p:nvSpPr>
          <p:cNvPr id="1051777" name="Date Placeholder 3"/>
          <p:cNvSpPr>
            <a:spLocks noGrp="1"/>
          </p:cNvSpPr>
          <p:nvPr>
            <p:ph type="dt" sz="half" idx="10"/>
          </p:nvPr>
        </p:nvSpPr>
        <p:spPr/>
        <p:txBody>
          <a:bodyPr/>
          <a:lstStyle/>
          <a:p>
            <a:fld id="{C1E3B0F9-AA31-4524-AD40-4AB0BD79DE08}" type="datetime1">
              <a:rPr lang="en-US" smtClean="0"/>
              <a:t>10/21/2021</a:t>
            </a:fld>
            <a:endParaRPr lang="en-US"/>
          </a:p>
        </p:txBody>
      </p:sp>
      <p:sp>
        <p:nvSpPr>
          <p:cNvPr id="1051778" name="Slide Number Placeholder 4"/>
          <p:cNvSpPr>
            <a:spLocks noGrp="1"/>
          </p:cNvSpPr>
          <p:nvPr>
            <p:ph type="sldNum" sz="quarter" idx="12"/>
          </p:nvPr>
        </p:nvSpPr>
        <p:spPr/>
        <p:txBody>
          <a:bodyPr/>
          <a:lstStyle/>
          <a:p>
            <a:fld id="{5A635FD2-D9AA-4F2E-8FE6-17BF2643B117}" type="slidenum">
              <a:rPr lang="en-US" smtClean="0"/>
              <a:t>82</a:t>
            </a:fld>
            <a:endParaRPr lang="en-US"/>
          </a:p>
        </p:txBody>
      </p:sp>
      <p:sp>
        <p:nvSpPr>
          <p:cNvPr id="1051779" name="TextBox 5"/>
          <p:cNvSpPr txBox="1"/>
          <p:nvPr/>
        </p:nvSpPr>
        <p:spPr>
          <a:xfrm>
            <a:off x="0" y="6457890"/>
            <a:ext cx="9144000" cy="400110"/>
          </a:xfrm>
          <a:prstGeom prst="rect">
            <a:avLst/>
          </a:prstGeom>
          <a:noFill/>
        </p:spPr>
        <p:txBody>
          <a:bodyPr wrap="square" rtlCol="0">
            <a:spAutoFit/>
          </a:bodyPr>
          <a:lstStyle/>
          <a:p>
            <a:r>
              <a:rPr lang="en-US" sz="2000" dirty="0" smtClean="0"/>
              <a:t>Simple reflex control of micturition where conscious effort can’t override reflex action </a:t>
            </a:r>
            <a:endParaRPr lang="en-US" sz="2000" dirty="0"/>
          </a:p>
        </p:txBody>
      </p:sp>
    </p:spTree>
    <p:extLst>
      <p:ext uri="{BB962C8B-B14F-4D97-AF65-F5344CB8AC3E}">
        <p14:creationId xmlns:p14="http://schemas.microsoft.com/office/powerpoint/2010/main" val="3469564027"/>
      </p:ext>
    </p:extLst>
  </p:cSld>
  <p:clrMapOvr>
    <a:masterClrMapping/>
  </p:clrMapOvr>
  <p:transition>
    <p:cover dir="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780" name="Title 1"/>
          <p:cNvSpPr>
            <a:spLocks noGrp="1"/>
          </p:cNvSpPr>
          <p:nvPr>
            <p:ph type="title"/>
          </p:nvPr>
        </p:nvSpPr>
        <p:spPr/>
        <p:txBody>
          <a:bodyPr/>
          <a:lstStyle/>
          <a:p>
            <a:endParaRPr lang="en-US"/>
          </a:p>
        </p:txBody>
      </p:sp>
      <p:pic>
        <p:nvPicPr>
          <p:cNvPr id="2097407" name="Picture 2"/>
          <p:cNvPicPr>
            <a:picLocks noGrp="1" noChangeAspect="1" noChangeArrowheads="1"/>
          </p:cNvPicPr>
          <p:nvPr>
            <p:ph idx="1"/>
          </p:nvPr>
        </p:nvPicPr>
        <p:blipFill>
          <a:blip r:embed="rId2" cstate="print"/>
          <a:srcRect/>
          <a:stretch>
            <a:fillRect/>
          </a:stretch>
        </p:blipFill>
        <p:spPr bwMode="auto">
          <a:xfrm>
            <a:off x="228600" y="0"/>
            <a:ext cx="8686800" cy="6126163"/>
          </a:xfrm>
          <a:prstGeom prst="rect">
            <a:avLst/>
          </a:prstGeom>
          <a:noFill/>
          <a:ln w="9525">
            <a:noFill/>
            <a:miter lim="800000"/>
            <a:headEnd/>
            <a:tailEnd/>
          </a:ln>
        </p:spPr>
      </p:pic>
      <p:sp>
        <p:nvSpPr>
          <p:cNvPr id="1051781" name="Date Placeholder 5"/>
          <p:cNvSpPr>
            <a:spLocks noGrp="1"/>
          </p:cNvSpPr>
          <p:nvPr>
            <p:ph type="dt" sz="half" idx="10"/>
          </p:nvPr>
        </p:nvSpPr>
        <p:spPr/>
        <p:txBody>
          <a:bodyPr/>
          <a:lstStyle/>
          <a:p>
            <a:fld id="{55FA1B7F-1251-4023-AEE7-6F277F01BBAB}" type="datetime1">
              <a:rPr lang="en-US" smtClean="0"/>
              <a:t>10/21/2021</a:t>
            </a:fld>
            <a:endParaRPr lang="en-US"/>
          </a:p>
        </p:txBody>
      </p:sp>
      <p:sp>
        <p:nvSpPr>
          <p:cNvPr id="1051782" name="Slide Number Placeholder 6"/>
          <p:cNvSpPr>
            <a:spLocks noGrp="1"/>
          </p:cNvSpPr>
          <p:nvPr>
            <p:ph type="sldNum" sz="quarter" idx="12"/>
          </p:nvPr>
        </p:nvSpPr>
        <p:spPr/>
        <p:txBody>
          <a:bodyPr/>
          <a:lstStyle/>
          <a:p>
            <a:fld id="{5A635FD2-D9AA-4F2E-8FE6-17BF2643B117}" type="slidenum">
              <a:rPr lang="en-US" smtClean="0"/>
              <a:t>83</a:t>
            </a:fld>
            <a:endParaRPr lang="en-US"/>
          </a:p>
        </p:txBody>
      </p:sp>
      <p:sp>
        <p:nvSpPr>
          <p:cNvPr id="1051783" name="TextBox 4"/>
          <p:cNvSpPr txBox="1"/>
          <p:nvPr/>
        </p:nvSpPr>
        <p:spPr>
          <a:xfrm>
            <a:off x="0" y="6180892"/>
            <a:ext cx="9144000" cy="738664"/>
          </a:xfrm>
          <a:prstGeom prst="rect">
            <a:avLst/>
          </a:prstGeom>
          <a:noFill/>
        </p:spPr>
        <p:txBody>
          <a:bodyPr wrap="square" rtlCol="0">
            <a:spAutoFit/>
          </a:bodyPr>
          <a:lstStyle/>
          <a:p>
            <a:r>
              <a:rPr lang="en-US" sz="2400" dirty="0" smtClean="0"/>
              <a:t>Control of micturition where conscious effort overrides reflex action</a:t>
            </a:r>
            <a:r>
              <a:rPr lang="en-US" sz="2000" dirty="0" smtClean="0"/>
              <a:t> </a:t>
            </a:r>
          </a:p>
          <a:p>
            <a:endParaRPr lang="en-US" dirty="0"/>
          </a:p>
        </p:txBody>
      </p:sp>
    </p:spTree>
    <p:extLst>
      <p:ext uri="{BB962C8B-B14F-4D97-AF65-F5344CB8AC3E}">
        <p14:creationId xmlns:p14="http://schemas.microsoft.com/office/powerpoint/2010/main" val="1300240177"/>
      </p:ext>
    </p:extLst>
  </p:cSld>
  <p:clrMapOvr>
    <a:masterClrMapping/>
  </p:clrMapOvr>
  <p:transition>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Rectangle 4"/>
          <p:cNvSpPr>
            <a:spLocks noGrp="1" noChangeArrowheads="1"/>
          </p:cNvSpPr>
          <p:nvPr>
            <p:ph type="dt" sz="quarter" idx="10"/>
          </p:nvPr>
        </p:nvSpPr>
        <p:spPr>
          <a:noFill/>
        </p:spPr>
        <p:txBody>
          <a:bodyPr/>
          <a:lstStyle/>
          <a:p>
            <a:fld id="{83501B57-E8C7-4554-AD07-9AEB9EE1E06E}" type="datetime8">
              <a:rPr lang="en-US" smtClean="0"/>
              <a:t>10/21/2021 10:12 AM</a:t>
            </a:fld>
            <a:endParaRPr lang="en-GB" smtClean="0"/>
          </a:p>
        </p:txBody>
      </p:sp>
      <p:sp>
        <p:nvSpPr>
          <p:cNvPr id="1048736" name="Rectangle 6"/>
          <p:cNvSpPr>
            <a:spLocks noGrp="1" noChangeArrowheads="1"/>
          </p:cNvSpPr>
          <p:nvPr>
            <p:ph type="sldNum" sz="quarter" idx="12"/>
          </p:nvPr>
        </p:nvSpPr>
        <p:spPr>
          <a:noFill/>
        </p:spPr>
        <p:txBody>
          <a:bodyPr/>
          <a:lstStyle/>
          <a:p>
            <a:fld id="{6D5E21D3-2736-4FCC-BDB4-F7DAE089E2C4}" type="slidenum">
              <a:rPr lang="en-US" smtClean="0"/>
              <a:t>9</a:t>
            </a:fld>
            <a:endParaRPr lang="en-US" smtClean="0"/>
          </a:p>
        </p:txBody>
      </p:sp>
      <p:sp>
        <p:nvSpPr>
          <p:cNvPr id="1048737" name="Rectangle 2"/>
          <p:cNvSpPr>
            <a:spLocks noGrp="1" noChangeArrowheads="1"/>
          </p:cNvSpPr>
          <p:nvPr>
            <p:ph type="title"/>
          </p:nvPr>
        </p:nvSpPr>
        <p:spPr>
          <a:xfrm>
            <a:off x="685800" y="152400"/>
            <a:ext cx="7772400" cy="1143000"/>
          </a:xfrm>
        </p:spPr>
        <p:txBody>
          <a:bodyPr/>
          <a:lstStyle/>
          <a:p>
            <a:r>
              <a:rPr lang="en-US" sz="5400" b="1" smtClean="0">
                <a:solidFill>
                  <a:srgbClr val="FF0000"/>
                </a:solidFill>
                <a:latin typeface="Footlight MT Light" pitchFamily="18" charset="0"/>
              </a:rPr>
              <a:t>Kidney internal anatomy.</a:t>
            </a:r>
          </a:p>
        </p:txBody>
      </p:sp>
      <p:pic>
        <p:nvPicPr>
          <p:cNvPr id="2097161" name="Picture 3" descr="F:\Kidney Diagram.jpg"/>
          <p:cNvPicPr>
            <a:picLocks noChangeAspect="1" noChangeArrowheads="1"/>
          </p:cNvPicPr>
          <p:nvPr/>
        </p:nvPicPr>
        <p:blipFill>
          <a:blip r:embed="rId3" cstate="print"/>
          <a:srcRect b="8852"/>
          <a:stretch>
            <a:fillRect/>
          </a:stretch>
        </p:blipFill>
        <p:spPr bwMode="auto">
          <a:xfrm>
            <a:off x="2057400" y="1524000"/>
            <a:ext cx="5454650" cy="4724400"/>
          </a:xfrm>
          <a:prstGeom prst="rect">
            <a:avLst/>
          </a:prstGeom>
          <a:noFill/>
          <a:ln w="9525">
            <a:noFill/>
            <a:miter lim="800000"/>
            <a:headEnd/>
            <a:tailEnd/>
          </a:ln>
        </p:spPr>
      </p:pic>
      <p:sp>
        <p:nvSpPr>
          <p:cNvPr id="1048738" name="Line 4"/>
          <p:cNvSpPr>
            <a:spLocks noChangeShapeType="1"/>
          </p:cNvSpPr>
          <p:nvPr/>
        </p:nvSpPr>
        <p:spPr bwMode="auto">
          <a:xfrm flipH="1">
            <a:off x="1752600" y="5715000"/>
            <a:ext cx="1752600" cy="0"/>
          </a:xfrm>
          <a:prstGeom prst="line">
            <a:avLst/>
          </a:prstGeom>
          <a:noFill/>
          <a:ln w="28575">
            <a:solidFill>
              <a:schemeClr val="tx1"/>
            </a:solidFill>
            <a:round/>
          </a:ln>
        </p:spPr>
        <p:txBody>
          <a:bodyPr wrap="none" anchor="ctr"/>
          <a:lstStyle/>
          <a:p>
            <a:endParaRPr lang="en-AU"/>
          </a:p>
        </p:txBody>
      </p:sp>
      <p:sp>
        <p:nvSpPr>
          <p:cNvPr id="1048739" name="Text Box 5"/>
          <p:cNvSpPr txBox="1">
            <a:spLocks noChangeArrowheads="1"/>
          </p:cNvSpPr>
          <p:nvPr/>
        </p:nvSpPr>
        <p:spPr bwMode="auto">
          <a:xfrm>
            <a:off x="609600" y="5410200"/>
            <a:ext cx="1676400" cy="358140"/>
          </a:xfrm>
          <a:prstGeom prst="rect">
            <a:avLst/>
          </a:prstGeom>
          <a:noFill/>
          <a:ln w="9525">
            <a:noFill/>
            <a:miter lim="800000"/>
          </a:ln>
        </p:spPr>
        <p:txBody>
          <a:bodyPr>
            <a:spAutoFit/>
          </a:bodyPr>
          <a:lstStyle/>
          <a:p>
            <a:pPr>
              <a:spcBef>
                <a:spcPct val="50000"/>
              </a:spcBef>
            </a:pPr>
            <a:r>
              <a:rPr lang="en-US" b="1"/>
              <a:t>Capsule</a:t>
            </a:r>
          </a:p>
        </p:txBody>
      </p:sp>
      <p:sp>
        <p:nvSpPr>
          <p:cNvPr id="1048740" name="Line 7"/>
          <p:cNvSpPr>
            <a:spLocks noChangeShapeType="1"/>
          </p:cNvSpPr>
          <p:nvPr/>
        </p:nvSpPr>
        <p:spPr bwMode="auto">
          <a:xfrm>
            <a:off x="6400800" y="3733800"/>
            <a:ext cx="304800" cy="0"/>
          </a:xfrm>
          <a:prstGeom prst="line">
            <a:avLst/>
          </a:prstGeom>
          <a:noFill/>
          <a:ln w="9525">
            <a:solidFill>
              <a:schemeClr val="tx1"/>
            </a:solidFill>
            <a:round/>
          </a:ln>
        </p:spPr>
        <p:txBody>
          <a:bodyPr wrap="none" anchor="ctr"/>
          <a:lstStyle/>
          <a:p>
            <a:endParaRPr lang="en-AU"/>
          </a:p>
        </p:txBody>
      </p:sp>
      <p:sp>
        <p:nvSpPr>
          <p:cNvPr id="1048741" name="Line 10"/>
          <p:cNvSpPr>
            <a:spLocks noChangeShapeType="1"/>
          </p:cNvSpPr>
          <p:nvPr/>
        </p:nvSpPr>
        <p:spPr bwMode="auto">
          <a:xfrm>
            <a:off x="5638800" y="4038600"/>
            <a:ext cx="1066800" cy="0"/>
          </a:xfrm>
          <a:prstGeom prst="line">
            <a:avLst/>
          </a:prstGeom>
          <a:noFill/>
          <a:ln w="28575">
            <a:solidFill>
              <a:schemeClr val="tx1"/>
            </a:solidFill>
            <a:round/>
          </a:ln>
        </p:spPr>
        <p:txBody>
          <a:bodyPr wrap="none" anchor="ctr"/>
          <a:lstStyle/>
          <a:p>
            <a:endParaRPr lang="en-AU"/>
          </a:p>
        </p:txBody>
      </p:sp>
      <p:sp>
        <p:nvSpPr>
          <p:cNvPr id="1048742" name="Text Box 11"/>
          <p:cNvSpPr txBox="1">
            <a:spLocks noChangeArrowheads="1"/>
          </p:cNvSpPr>
          <p:nvPr/>
        </p:nvSpPr>
        <p:spPr bwMode="auto">
          <a:xfrm>
            <a:off x="6705600" y="3429000"/>
            <a:ext cx="1676400" cy="358140"/>
          </a:xfrm>
          <a:prstGeom prst="rect">
            <a:avLst/>
          </a:prstGeom>
          <a:noFill/>
          <a:ln w="9525">
            <a:noFill/>
            <a:miter lim="800000"/>
          </a:ln>
        </p:spPr>
        <p:txBody>
          <a:bodyPr>
            <a:spAutoFit/>
          </a:bodyPr>
          <a:lstStyle/>
          <a:p>
            <a:pPr>
              <a:spcBef>
                <a:spcPct val="50000"/>
              </a:spcBef>
            </a:pPr>
            <a:r>
              <a:rPr lang="en-US" b="1"/>
              <a:t>Renal Vein</a:t>
            </a:r>
          </a:p>
        </p:txBody>
      </p:sp>
      <p:sp>
        <p:nvSpPr>
          <p:cNvPr id="1048743" name="Text Box 12"/>
          <p:cNvSpPr txBox="1">
            <a:spLocks noChangeArrowheads="1"/>
          </p:cNvSpPr>
          <p:nvPr/>
        </p:nvSpPr>
        <p:spPr bwMode="auto">
          <a:xfrm>
            <a:off x="6705600" y="3810000"/>
            <a:ext cx="1905000" cy="358140"/>
          </a:xfrm>
          <a:prstGeom prst="rect">
            <a:avLst/>
          </a:prstGeom>
          <a:noFill/>
          <a:ln w="9525">
            <a:noFill/>
            <a:miter lim="800000"/>
          </a:ln>
        </p:spPr>
        <p:txBody>
          <a:bodyPr>
            <a:spAutoFit/>
          </a:bodyPr>
          <a:lstStyle/>
          <a:p>
            <a:pPr>
              <a:spcBef>
                <a:spcPct val="50000"/>
              </a:spcBef>
            </a:pPr>
            <a:r>
              <a:rPr lang="en-US" b="1"/>
              <a:t>Renal Artery</a:t>
            </a:r>
          </a:p>
        </p:txBody>
      </p:sp>
      <p:sp>
        <p:nvSpPr>
          <p:cNvPr id="1048744" name="Line 13"/>
          <p:cNvSpPr>
            <a:spLocks noChangeShapeType="1"/>
          </p:cNvSpPr>
          <p:nvPr/>
        </p:nvSpPr>
        <p:spPr bwMode="auto">
          <a:xfrm flipH="1" flipV="1">
            <a:off x="1828800" y="4038600"/>
            <a:ext cx="1524000" cy="0"/>
          </a:xfrm>
          <a:prstGeom prst="line">
            <a:avLst/>
          </a:prstGeom>
          <a:noFill/>
          <a:ln w="28575">
            <a:solidFill>
              <a:schemeClr val="tx1"/>
            </a:solidFill>
            <a:round/>
          </a:ln>
        </p:spPr>
        <p:txBody>
          <a:bodyPr wrap="none" anchor="ctr"/>
          <a:lstStyle/>
          <a:p>
            <a:endParaRPr lang="en-AU"/>
          </a:p>
        </p:txBody>
      </p:sp>
      <p:sp>
        <p:nvSpPr>
          <p:cNvPr id="1048745" name="Text Box 14"/>
          <p:cNvSpPr txBox="1">
            <a:spLocks noChangeArrowheads="1"/>
          </p:cNvSpPr>
          <p:nvPr/>
        </p:nvSpPr>
        <p:spPr bwMode="auto">
          <a:xfrm>
            <a:off x="609600" y="3810000"/>
            <a:ext cx="1524000" cy="358140"/>
          </a:xfrm>
          <a:prstGeom prst="rect">
            <a:avLst/>
          </a:prstGeom>
          <a:noFill/>
          <a:ln w="9525">
            <a:noFill/>
            <a:miter lim="800000"/>
          </a:ln>
        </p:spPr>
        <p:txBody>
          <a:bodyPr>
            <a:spAutoFit/>
          </a:bodyPr>
          <a:lstStyle/>
          <a:p>
            <a:pPr>
              <a:spcBef>
                <a:spcPct val="50000"/>
              </a:spcBef>
            </a:pPr>
            <a:r>
              <a:rPr lang="en-US" b="1"/>
              <a:t>Cortex</a:t>
            </a:r>
            <a:endParaRPr lang="en-US"/>
          </a:p>
        </p:txBody>
      </p:sp>
      <p:sp>
        <p:nvSpPr>
          <p:cNvPr id="1048746" name="Line 15"/>
          <p:cNvSpPr>
            <a:spLocks noChangeShapeType="1"/>
          </p:cNvSpPr>
          <p:nvPr/>
        </p:nvSpPr>
        <p:spPr bwMode="auto">
          <a:xfrm flipH="1">
            <a:off x="1828800" y="3581400"/>
            <a:ext cx="2057400" cy="0"/>
          </a:xfrm>
          <a:prstGeom prst="line">
            <a:avLst/>
          </a:prstGeom>
          <a:noFill/>
          <a:ln w="28575">
            <a:solidFill>
              <a:schemeClr val="tx1"/>
            </a:solidFill>
            <a:round/>
          </a:ln>
        </p:spPr>
        <p:txBody>
          <a:bodyPr wrap="none" anchor="ctr"/>
          <a:lstStyle/>
          <a:p>
            <a:endParaRPr lang="en-AU"/>
          </a:p>
        </p:txBody>
      </p:sp>
      <p:sp>
        <p:nvSpPr>
          <p:cNvPr id="1048747" name="Text Box 16"/>
          <p:cNvSpPr txBox="1">
            <a:spLocks noChangeArrowheads="1"/>
          </p:cNvSpPr>
          <p:nvPr/>
        </p:nvSpPr>
        <p:spPr bwMode="auto">
          <a:xfrm>
            <a:off x="609600" y="3352800"/>
            <a:ext cx="1752600" cy="358140"/>
          </a:xfrm>
          <a:prstGeom prst="rect">
            <a:avLst/>
          </a:prstGeom>
          <a:noFill/>
          <a:ln w="9525">
            <a:noFill/>
            <a:miter lim="800000"/>
          </a:ln>
        </p:spPr>
        <p:txBody>
          <a:bodyPr>
            <a:spAutoFit/>
          </a:bodyPr>
          <a:lstStyle/>
          <a:p>
            <a:pPr>
              <a:spcBef>
                <a:spcPct val="50000"/>
              </a:spcBef>
            </a:pPr>
            <a:r>
              <a:rPr lang="en-US" b="1"/>
              <a:t>Pyramid</a:t>
            </a:r>
            <a:endParaRPr lang="en-US"/>
          </a:p>
        </p:txBody>
      </p:sp>
      <p:sp>
        <p:nvSpPr>
          <p:cNvPr id="1048748" name="Line 17"/>
          <p:cNvSpPr>
            <a:spLocks noChangeShapeType="1"/>
          </p:cNvSpPr>
          <p:nvPr/>
        </p:nvSpPr>
        <p:spPr bwMode="auto">
          <a:xfrm flipH="1" flipV="1">
            <a:off x="1828800" y="3124200"/>
            <a:ext cx="2895600" cy="0"/>
          </a:xfrm>
          <a:prstGeom prst="line">
            <a:avLst/>
          </a:prstGeom>
          <a:noFill/>
          <a:ln w="28575">
            <a:solidFill>
              <a:schemeClr val="tx1"/>
            </a:solidFill>
            <a:round/>
          </a:ln>
        </p:spPr>
        <p:txBody>
          <a:bodyPr wrap="none" anchor="ctr"/>
          <a:lstStyle/>
          <a:p>
            <a:endParaRPr lang="en-AU"/>
          </a:p>
        </p:txBody>
      </p:sp>
      <p:sp>
        <p:nvSpPr>
          <p:cNvPr id="1048749" name="Text Box 18"/>
          <p:cNvSpPr txBox="1">
            <a:spLocks noChangeArrowheads="1"/>
          </p:cNvSpPr>
          <p:nvPr/>
        </p:nvSpPr>
        <p:spPr bwMode="auto">
          <a:xfrm>
            <a:off x="609600" y="2895600"/>
            <a:ext cx="1828800" cy="358140"/>
          </a:xfrm>
          <a:prstGeom prst="rect">
            <a:avLst/>
          </a:prstGeom>
          <a:noFill/>
          <a:ln w="9525">
            <a:noFill/>
            <a:miter lim="800000"/>
          </a:ln>
        </p:spPr>
        <p:txBody>
          <a:bodyPr>
            <a:spAutoFit/>
          </a:bodyPr>
          <a:lstStyle/>
          <a:p>
            <a:pPr>
              <a:spcBef>
                <a:spcPct val="50000"/>
              </a:spcBef>
            </a:pPr>
            <a:r>
              <a:rPr lang="en-US" b="1"/>
              <a:t>Papilla</a:t>
            </a:r>
            <a:endParaRPr lang="en-US"/>
          </a:p>
        </p:txBody>
      </p:sp>
      <p:sp>
        <p:nvSpPr>
          <p:cNvPr id="1048750" name="Line 19"/>
          <p:cNvSpPr>
            <a:spLocks noChangeShapeType="1"/>
          </p:cNvSpPr>
          <p:nvPr/>
        </p:nvSpPr>
        <p:spPr bwMode="auto">
          <a:xfrm>
            <a:off x="4495800" y="3352800"/>
            <a:ext cx="2286000" cy="0"/>
          </a:xfrm>
          <a:prstGeom prst="line">
            <a:avLst/>
          </a:prstGeom>
          <a:noFill/>
          <a:ln w="28575">
            <a:solidFill>
              <a:schemeClr val="tx1"/>
            </a:solidFill>
            <a:round/>
          </a:ln>
        </p:spPr>
        <p:txBody>
          <a:bodyPr wrap="none" anchor="ctr"/>
          <a:lstStyle/>
          <a:p>
            <a:endParaRPr lang="en-AU"/>
          </a:p>
        </p:txBody>
      </p:sp>
      <p:sp>
        <p:nvSpPr>
          <p:cNvPr id="1048751" name="Text Box 21"/>
          <p:cNvSpPr txBox="1">
            <a:spLocks noChangeArrowheads="1"/>
          </p:cNvSpPr>
          <p:nvPr/>
        </p:nvSpPr>
        <p:spPr bwMode="auto">
          <a:xfrm>
            <a:off x="6705600" y="3124200"/>
            <a:ext cx="1981200" cy="358140"/>
          </a:xfrm>
          <a:prstGeom prst="rect">
            <a:avLst/>
          </a:prstGeom>
          <a:noFill/>
          <a:ln w="9525">
            <a:noFill/>
            <a:miter lim="800000"/>
          </a:ln>
        </p:spPr>
        <p:txBody>
          <a:bodyPr>
            <a:spAutoFit/>
          </a:bodyPr>
          <a:lstStyle/>
          <a:p>
            <a:pPr>
              <a:spcBef>
                <a:spcPct val="50000"/>
              </a:spcBef>
            </a:pPr>
            <a:r>
              <a:rPr lang="en-US" b="1"/>
              <a:t>Calyx</a:t>
            </a:r>
          </a:p>
        </p:txBody>
      </p:sp>
      <p:sp>
        <p:nvSpPr>
          <p:cNvPr id="1048752" name="Line 22"/>
          <p:cNvSpPr>
            <a:spLocks noChangeShapeType="1"/>
          </p:cNvSpPr>
          <p:nvPr/>
        </p:nvSpPr>
        <p:spPr bwMode="auto">
          <a:xfrm>
            <a:off x="4953000" y="4343400"/>
            <a:ext cx="2286000" cy="0"/>
          </a:xfrm>
          <a:prstGeom prst="line">
            <a:avLst/>
          </a:prstGeom>
          <a:noFill/>
          <a:ln w="28575">
            <a:solidFill>
              <a:schemeClr val="tx1"/>
            </a:solidFill>
            <a:round/>
          </a:ln>
        </p:spPr>
        <p:txBody>
          <a:bodyPr wrap="none" anchor="ctr"/>
          <a:lstStyle/>
          <a:p>
            <a:endParaRPr lang="en-AU"/>
          </a:p>
        </p:txBody>
      </p:sp>
      <p:sp>
        <p:nvSpPr>
          <p:cNvPr id="1048753" name="Text Box 23"/>
          <p:cNvSpPr txBox="1">
            <a:spLocks noChangeArrowheads="1"/>
          </p:cNvSpPr>
          <p:nvPr/>
        </p:nvSpPr>
        <p:spPr bwMode="auto">
          <a:xfrm>
            <a:off x="6705600" y="4114800"/>
            <a:ext cx="2057400" cy="358140"/>
          </a:xfrm>
          <a:prstGeom prst="rect">
            <a:avLst/>
          </a:prstGeom>
          <a:noFill/>
          <a:ln w="9525">
            <a:noFill/>
            <a:miter lim="800000"/>
          </a:ln>
        </p:spPr>
        <p:txBody>
          <a:bodyPr>
            <a:spAutoFit/>
          </a:bodyPr>
          <a:lstStyle/>
          <a:p>
            <a:pPr>
              <a:spcBef>
                <a:spcPct val="50000"/>
              </a:spcBef>
            </a:pPr>
            <a:r>
              <a:rPr lang="en-US" b="1"/>
              <a:t>Pelvis</a:t>
            </a:r>
          </a:p>
        </p:txBody>
      </p:sp>
      <p:sp>
        <p:nvSpPr>
          <p:cNvPr id="1048754" name="Line 24"/>
          <p:cNvSpPr>
            <a:spLocks noChangeShapeType="1"/>
          </p:cNvSpPr>
          <p:nvPr/>
        </p:nvSpPr>
        <p:spPr bwMode="auto">
          <a:xfrm>
            <a:off x="5791200" y="6019800"/>
            <a:ext cx="914400" cy="0"/>
          </a:xfrm>
          <a:prstGeom prst="line">
            <a:avLst/>
          </a:prstGeom>
          <a:noFill/>
          <a:ln w="28575">
            <a:solidFill>
              <a:schemeClr val="tx1"/>
            </a:solidFill>
            <a:round/>
          </a:ln>
        </p:spPr>
        <p:txBody>
          <a:bodyPr wrap="none" anchor="ctr"/>
          <a:lstStyle/>
          <a:p>
            <a:endParaRPr lang="en-AU"/>
          </a:p>
        </p:txBody>
      </p:sp>
      <p:sp>
        <p:nvSpPr>
          <p:cNvPr id="1048755" name="Text Box 25"/>
          <p:cNvSpPr txBox="1">
            <a:spLocks noChangeArrowheads="1"/>
          </p:cNvSpPr>
          <p:nvPr/>
        </p:nvSpPr>
        <p:spPr bwMode="auto">
          <a:xfrm>
            <a:off x="6705600" y="5791200"/>
            <a:ext cx="1676400" cy="358140"/>
          </a:xfrm>
          <a:prstGeom prst="rect">
            <a:avLst/>
          </a:prstGeom>
          <a:noFill/>
          <a:ln w="9525">
            <a:noFill/>
            <a:miter lim="800000"/>
          </a:ln>
        </p:spPr>
        <p:txBody>
          <a:bodyPr>
            <a:spAutoFit/>
          </a:bodyPr>
          <a:lstStyle/>
          <a:p>
            <a:pPr>
              <a:spcBef>
                <a:spcPct val="50000"/>
              </a:spcBef>
            </a:pPr>
            <a:r>
              <a:rPr lang="en-US" b="1"/>
              <a:t>Ureter</a:t>
            </a:r>
          </a:p>
        </p:txBody>
      </p:sp>
      <p:sp>
        <p:nvSpPr>
          <p:cNvPr id="1048756" name="Line 26"/>
          <p:cNvSpPr>
            <a:spLocks noChangeShapeType="1"/>
          </p:cNvSpPr>
          <p:nvPr/>
        </p:nvSpPr>
        <p:spPr bwMode="auto">
          <a:xfrm flipH="1">
            <a:off x="1828800" y="4800600"/>
            <a:ext cx="2133600" cy="0"/>
          </a:xfrm>
          <a:prstGeom prst="line">
            <a:avLst/>
          </a:prstGeom>
          <a:noFill/>
          <a:ln w="28575">
            <a:solidFill>
              <a:schemeClr val="tx1"/>
            </a:solidFill>
            <a:round/>
          </a:ln>
        </p:spPr>
        <p:txBody>
          <a:bodyPr wrap="none" anchor="ctr"/>
          <a:lstStyle/>
          <a:p>
            <a:endParaRPr lang="en-AU"/>
          </a:p>
        </p:txBody>
      </p:sp>
      <p:sp>
        <p:nvSpPr>
          <p:cNvPr id="1048757" name="Text Box 27"/>
          <p:cNvSpPr txBox="1">
            <a:spLocks noChangeArrowheads="1"/>
          </p:cNvSpPr>
          <p:nvPr/>
        </p:nvSpPr>
        <p:spPr bwMode="auto">
          <a:xfrm>
            <a:off x="609600" y="4572000"/>
            <a:ext cx="1752600" cy="358140"/>
          </a:xfrm>
          <a:prstGeom prst="rect">
            <a:avLst/>
          </a:prstGeom>
          <a:noFill/>
          <a:ln w="9525">
            <a:noFill/>
            <a:miter lim="800000"/>
          </a:ln>
        </p:spPr>
        <p:txBody>
          <a:bodyPr>
            <a:spAutoFit/>
          </a:bodyPr>
          <a:lstStyle/>
          <a:p>
            <a:pPr>
              <a:spcBef>
                <a:spcPct val="50000"/>
              </a:spcBef>
            </a:pPr>
            <a:r>
              <a:rPr lang="en-US" b="1"/>
              <a:t>Column</a:t>
            </a:r>
          </a:p>
        </p:txBody>
      </p:sp>
      <p:sp>
        <p:nvSpPr>
          <p:cNvPr id="1048758" name="Line 28"/>
          <p:cNvSpPr>
            <a:spLocks noChangeShapeType="1"/>
          </p:cNvSpPr>
          <p:nvPr/>
        </p:nvSpPr>
        <p:spPr bwMode="auto">
          <a:xfrm>
            <a:off x="4267200" y="2362200"/>
            <a:ext cx="0" cy="609600"/>
          </a:xfrm>
          <a:prstGeom prst="line">
            <a:avLst/>
          </a:prstGeom>
          <a:noFill/>
          <a:ln w="38100">
            <a:solidFill>
              <a:schemeClr val="tx1"/>
            </a:solidFill>
            <a:round/>
          </a:ln>
        </p:spPr>
        <p:txBody>
          <a:bodyPr wrap="none" anchor="ctr"/>
          <a:lstStyle/>
          <a:p>
            <a:endParaRPr lang="en-AU"/>
          </a:p>
        </p:txBody>
      </p:sp>
      <p:sp>
        <p:nvSpPr>
          <p:cNvPr id="1048759" name="Line 29"/>
          <p:cNvSpPr>
            <a:spLocks noChangeShapeType="1"/>
          </p:cNvSpPr>
          <p:nvPr/>
        </p:nvSpPr>
        <p:spPr bwMode="auto">
          <a:xfrm flipH="1">
            <a:off x="1828800" y="2667000"/>
            <a:ext cx="2438400" cy="0"/>
          </a:xfrm>
          <a:prstGeom prst="line">
            <a:avLst/>
          </a:prstGeom>
          <a:noFill/>
          <a:ln w="28575">
            <a:solidFill>
              <a:schemeClr val="tx1"/>
            </a:solidFill>
            <a:round/>
          </a:ln>
        </p:spPr>
        <p:txBody>
          <a:bodyPr wrap="none" anchor="ctr"/>
          <a:lstStyle/>
          <a:p>
            <a:endParaRPr lang="en-AU"/>
          </a:p>
        </p:txBody>
      </p:sp>
      <p:sp>
        <p:nvSpPr>
          <p:cNvPr id="1048760" name="Text Box 30"/>
          <p:cNvSpPr txBox="1">
            <a:spLocks noChangeArrowheads="1"/>
          </p:cNvSpPr>
          <p:nvPr/>
        </p:nvSpPr>
        <p:spPr bwMode="auto">
          <a:xfrm>
            <a:off x="609600" y="2362200"/>
            <a:ext cx="1524000" cy="358140"/>
          </a:xfrm>
          <a:prstGeom prst="rect">
            <a:avLst/>
          </a:prstGeom>
          <a:noFill/>
          <a:ln w="9525">
            <a:noFill/>
            <a:miter lim="800000"/>
          </a:ln>
        </p:spPr>
        <p:txBody>
          <a:bodyPr>
            <a:spAutoFit/>
          </a:bodyPr>
          <a:lstStyle/>
          <a:p>
            <a:pPr>
              <a:spcBef>
                <a:spcPct val="50000"/>
              </a:spcBef>
            </a:pPr>
            <a:r>
              <a:rPr lang="en-US" b="1"/>
              <a:t>Medulla</a:t>
            </a:r>
            <a:endParaRPr lang="en-US"/>
          </a:p>
        </p:txBody>
      </p:sp>
      <p:sp>
        <p:nvSpPr>
          <p:cNvPr id="1048761" name="Line 34"/>
          <p:cNvSpPr>
            <a:spLocks noChangeShapeType="1"/>
          </p:cNvSpPr>
          <p:nvPr/>
        </p:nvSpPr>
        <p:spPr bwMode="auto">
          <a:xfrm>
            <a:off x="3505200" y="4419600"/>
            <a:ext cx="0" cy="76200"/>
          </a:xfrm>
          <a:prstGeom prst="line">
            <a:avLst/>
          </a:prstGeom>
          <a:noFill/>
          <a:ln w="9525">
            <a:solidFill>
              <a:schemeClr val="tx1"/>
            </a:solidFill>
            <a:round/>
          </a:ln>
        </p:spPr>
        <p:txBody>
          <a:bodyPr wrap="none" anchor="ctr"/>
          <a:lstStyle/>
          <a:p>
            <a:endParaRPr lang="en-AU"/>
          </a:p>
        </p:txBody>
      </p:sp>
      <p:sp>
        <p:nvSpPr>
          <p:cNvPr id="1048762" name="Line 37"/>
          <p:cNvSpPr>
            <a:spLocks noChangeShapeType="1"/>
          </p:cNvSpPr>
          <p:nvPr/>
        </p:nvSpPr>
        <p:spPr bwMode="auto">
          <a:xfrm flipV="1">
            <a:off x="4038600" y="4343400"/>
            <a:ext cx="0" cy="76200"/>
          </a:xfrm>
          <a:prstGeom prst="line">
            <a:avLst/>
          </a:prstGeom>
          <a:noFill/>
          <a:ln w="9525">
            <a:solidFill>
              <a:schemeClr val="tx1"/>
            </a:solidFill>
            <a:round/>
          </a:ln>
        </p:spPr>
        <p:txBody>
          <a:bodyPr wrap="none" anchor="ctr"/>
          <a:lstStyle/>
          <a:p>
            <a:endParaRPr lang="en-AU"/>
          </a:p>
        </p:txBody>
      </p:sp>
      <p:grpSp>
        <p:nvGrpSpPr>
          <p:cNvPr id="112" name="Group 44"/>
          <p:cNvGrpSpPr/>
          <p:nvPr/>
        </p:nvGrpSpPr>
        <p:grpSpPr bwMode="auto">
          <a:xfrm>
            <a:off x="3352800" y="4191000"/>
            <a:ext cx="914400" cy="304800"/>
            <a:chOff x="2160" y="2640"/>
            <a:chExt cx="576" cy="192"/>
          </a:xfrm>
        </p:grpSpPr>
        <p:sp>
          <p:nvSpPr>
            <p:cNvPr id="1048763" name="Rectangle 32"/>
            <p:cNvSpPr>
              <a:spLocks noChangeArrowheads="1"/>
            </p:cNvSpPr>
            <p:nvPr/>
          </p:nvSpPr>
          <p:spPr bwMode="auto">
            <a:xfrm>
              <a:off x="2160" y="2640"/>
              <a:ext cx="480" cy="192"/>
            </a:xfrm>
            <a:prstGeom prst="rect">
              <a:avLst/>
            </a:prstGeom>
            <a:solidFill>
              <a:schemeClr val="accent1"/>
            </a:solidFill>
            <a:ln w="9525">
              <a:solidFill>
                <a:schemeClr val="tx1"/>
              </a:solidFill>
              <a:miter lim="800000"/>
            </a:ln>
          </p:spPr>
          <p:txBody>
            <a:bodyPr wrap="none" anchor="ctr"/>
            <a:lstStyle/>
            <a:p>
              <a:endParaRPr lang="en-GB"/>
            </a:p>
          </p:txBody>
        </p:sp>
        <p:sp>
          <p:nvSpPr>
            <p:cNvPr id="1048764" name="Line 33"/>
            <p:cNvSpPr>
              <a:spLocks noChangeShapeType="1"/>
            </p:cNvSpPr>
            <p:nvPr/>
          </p:nvSpPr>
          <p:spPr bwMode="auto">
            <a:xfrm>
              <a:off x="2208" y="2784"/>
              <a:ext cx="336" cy="0"/>
            </a:xfrm>
            <a:prstGeom prst="line">
              <a:avLst/>
            </a:prstGeom>
            <a:noFill/>
            <a:ln w="9525">
              <a:solidFill>
                <a:schemeClr val="tx1"/>
              </a:solidFill>
              <a:round/>
            </a:ln>
          </p:spPr>
          <p:txBody>
            <a:bodyPr wrap="none" anchor="ctr"/>
            <a:lstStyle/>
            <a:p>
              <a:endParaRPr lang="en-AU"/>
            </a:p>
          </p:txBody>
        </p:sp>
        <p:sp>
          <p:nvSpPr>
            <p:cNvPr id="1048765" name="Line 38"/>
            <p:cNvSpPr>
              <a:spLocks noChangeShapeType="1"/>
            </p:cNvSpPr>
            <p:nvPr/>
          </p:nvSpPr>
          <p:spPr bwMode="auto">
            <a:xfrm flipH="1">
              <a:off x="2208" y="2736"/>
              <a:ext cx="336" cy="0"/>
            </a:xfrm>
            <a:prstGeom prst="line">
              <a:avLst/>
            </a:prstGeom>
            <a:noFill/>
            <a:ln w="9525">
              <a:solidFill>
                <a:schemeClr val="tx1"/>
              </a:solidFill>
              <a:round/>
            </a:ln>
          </p:spPr>
          <p:txBody>
            <a:bodyPr wrap="none" anchor="ctr"/>
            <a:lstStyle/>
            <a:p>
              <a:endParaRPr lang="en-AU"/>
            </a:p>
          </p:txBody>
        </p:sp>
        <p:sp>
          <p:nvSpPr>
            <p:cNvPr id="1048766" name="Line 40"/>
            <p:cNvSpPr>
              <a:spLocks noChangeShapeType="1"/>
            </p:cNvSpPr>
            <p:nvPr/>
          </p:nvSpPr>
          <p:spPr bwMode="auto">
            <a:xfrm flipV="1">
              <a:off x="2208" y="2688"/>
              <a:ext cx="48" cy="48"/>
            </a:xfrm>
            <a:prstGeom prst="line">
              <a:avLst/>
            </a:prstGeom>
            <a:noFill/>
            <a:ln w="9525">
              <a:solidFill>
                <a:schemeClr val="tx1"/>
              </a:solidFill>
              <a:round/>
            </a:ln>
          </p:spPr>
          <p:txBody>
            <a:bodyPr wrap="none" anchor="ctr"/>
            <a:lstStyle/>
            <a:p>
              <a:endParaRPr lang="en-AU"/>
            </a:p>
          </p:txBody>
        </p:sp>
        <p:sp>
          <p:nvSpPr>
            <p:cNvPr id="1048767" name="Line 41"/>
            <p:cNvSpPr>
              <a:spLocks noChangeShapeType="1"/>
            </p:cNvSpPr>
            <p:nvPr/>
          </p:nvSpPr>
          <p:spPr bwMode="auto">
            <a:xfrm>
              <a:off x="2256" y="2688"/>
              <a:ext cx="480" cy="0"/>
            </a:xfrm>
            <a:prstGeom prst="line">
              <a:avLst/>
            </a:prstGeom>
            <a:noFill/>
            <a:ln w="9525">
              <a:solidFill>
                <a:schemeClr val="tx1"/>
              </a:solidFill>
              <a:round/>
            </a:ln>
          </p:spPr>
          <p:txBody>
            <a:bodyPr wrap="none" anchor="ctr"/>
            <a:lstStyle/>
            <a:p>
              <a:endParaRPr lang="en-AU"/>
            </a:p>
          </p:txBody>
        </p:sp>
      </p:grpSp>
      <p:sp>
        <p:nvSpPr>
          <p:cNvPr id="1048768" name="Line 42"/>
          <p:cNvSpPr>
            <a:spLocks noChangeShapeType="1"/>
          </p:cNvSpPr>
          <p:nvPr/>
        </p:nvSpPr>
        <p:spPr bwMode="auto">
          <a:xfrm flipH="1" flipV="1">
            <a:off x="1828800" y="4343400"/>
            <a:ext cx="1600200" cy="0"/>
          </a:xfrm>
          <a:prstGeom prst="line">
            <a:avLst/>
          </a:prstGeom>
          <a:noFill/>
          <a:ln w="28575">
            <a:solidFill>
              <a:schemeClr val="tx1"/>
            </a:solidFill>
            <a:round/>
          </a:ln>
        </p:spPr>
        <p:txBody>
          <a:bodyPr wrap="none" anchor="ctr"/>
          <a:lstStyle/>
          <a:p>
            <a:endParaRPr lang="en-AU"/>
          </a:p>
        </p:txBody>
      </p:sp>
      <p:sp>
        <p:nvSpPr>
          <p:cNvPr id="1048769" name="Text Box 43"/>
          <p:cNvSpPr txBox="1">
            <a:spLocks noChangeArrowheads="1"/>
          </p:cNvSpPr>
          <p:nvPr/>
        </p:nvSpPr>
        <p:spPr bwMode="auto">
          <a:xfrm>
            <a:off x="609600" y="4114800"/>
            <a:ext cx="1447800" cy="358140"/>
          </a:xfrm>
          <a:prstGeom prst="rect">
            <a:avLst/>
          </a:prstGeom>
          <a:noFill/>
          <a:ln w="9525">
            <a:noFill/>
            <a:miter lim="800000"/>
          </a:ln>
        </p:spPr>
        <p:txBody>
          <a:bodyPr>
            <a:spAutoFit/>
          </a:bodyPr>
          <a:lstStyle/>
          <a:p>
            <a:pPr>
              <a:spcBef>
                <a:spcPct val="50000"/>
              </a:spcBef>
            </a:pPr>
            <a:r>
              <a:rPr lang="en-US" b="1"/>
              <a:t>Nephron</a:t>
            </a:r>
          </a:p>
        </p:txBody>
      </p:sp>
      <p:sp>
        <p:nvSpPr>
          <p:cNvPr id="1048770" name="Line 45"/>
          <p:cNvSpPr>
            <a:spLocks noChangeShapeType="1"/>
          </p:cNvSpPr>
          <p:nvPr/>
        </p:nvSpPr>
        <p:spPr bwMode="auto">
          <a:xfrm flipV="1">
            <a:off x="3962400" y="4343400"/>
            <a:ext cx="0" cy="76200"/>
          </a:xfrm>
          <a:prstGeom prst="line">
            <a:avLst/>
          </a:prstGeom>
          <a:noFill/>
          <a:ln w="9525">
            <a:solidFill>
              <a:schemeClr val="tx1"/>
            </a:solidFill>
            <a:round/>
          </a:ln>
        </p:spPr>
        <p:txBody>
          <a:bodyPr wrap="none" anchor="ctr"/>
          <a:lstStyle/>
          <a:p>
            <a:endParaRPr lang="en-AU"/>
          </a:p>
        </p:txBody>
      </p:sp>
      <p:sp>
        <p:nvSpPr>
          <p:cNvPr id="1048771" name="Line 47"/>
          <p:cNvSpPr>
            <a:spLocks noChangeShapeType="1"/>
          </p:cNvSpPr>
          <p:nvPr/>
        </p:nvSpPr>
        <p:spPr bwMode="auto">
          <a:xfrm>
            <a:off x="3429000" y="4419600"/>
            <a:ext cx="0" cy="76200"/>
          </a:xfrm>
          <a:prstGeom prst="line">
            <a:avLst/>
          </a:prstGeom>
          <a:noFill/>
          <a:ln w="9525">
            <a:solidFill>
              <a:schemeClr val="tx1"/>
            </a:solidFill>
            <a:round/>
          </a:ln>
        </p:spPr>
        <p:txBody>
          <a:bodyPr wrap="none" anchor="ctr"/>
          <a:lstStyle/>
          <a:p>
            <a:endParaRPr lang="en-AU"/>
          </a:p>
        </p:txBody>
      </p:sp>
      <p:sp>
        <p:nvSpPr>
          <p:cNvPr id="1048772" name="Rectangle 15"/>
          <p:cNvSpPr>
            <a:spLocks noChangeArrowheads="1"/>
          </p:cNvSpPr>
          <p:nvPr/>
        </p:nvSpPr>
        <p:spPr bwMode="auto">
          <a:xfrm>
            <a:off x="685800" y="3810000"/>
            <a:ext cx="1295400" cy="381000"/>
          </a:xfrm>
          <a:prstGeom prst="rect">
            <a:avLst/>
          </a:prstGeom>
          <a:noFill/>
          <a:ln w="76200">
            <a:solidFill>
              <a:srgbClr val="FF0000"/>
            </a:solidFill>
            <a:miter lim="800000"/>
          </a:ln>
        </p:spPr>
        <p:txBody>
          <a:bodyPr wrap="none" anchor="ctr"/>
          <a:lstStyle/>
          <a:p>
            <a:endParaRPr lang="en-GB">
              <a:solidFill>
                <a:srgbClr val="650011"/>
              </a:solidFill>
            </a:endParaRPr>
          </a:p>
        </p:txBody>
      </p:sp>
      <p:sp>
        <p:nvSpPr>
          <p:cNvPr id="1048773" name="Rectangle 15"/>
          <p:cNvSpPr>
            <a:spLocks noChangeArrowheads="1"/>
          </p:cNvSpPr>
          <p:nvPr/>
        </p:nvSpPr>
        <p:spPr bwMode="auto">
          <a:xfrm>
            <a:off x="762000" y="2362200"/>
            <a:ext cx="1295400" cy="457200"/>
          </a:xfrm>
          <a:prstGeom prst="rect">
            <a:avLst/>
          </a:prstGeom>
          <a:noFill/>
          <a:ln w="76200">
            <a:solidFill>
              <a:srgbClr val="FF0000"/>
            </a:solidFill>
            <a:miter lim="800000"/>
          </a:ln>
        </p:spPr>
        <p:txBody>
          <a:bodyPr wrap="none" anchor="ctr"/>
          <a:lstStyle/>
          <a:p>
            <a:endParaRPr lang="en-GB">
              <a:solidFill>
                <a:srgbClr val="650011"/>
              </a:solidFill>
            </a:endParaRPr>
          </a:p>
        </p:txBody>
      </p:sp>
      <p:sp>
        <p:nvSpPr>
          <p:cNvPr id="1048774" name="Rectangle 15"/>
          <p:cNvSpPr>
            <a:spLocks noChangeArrowheads="1"/>
          </p:cNvSpPr>
          <p:nvPr/>
        </p:nvSpPr>
        <p:spPr bwMode="auto">
          <a:xfrm>
            <a:off x="7239000" y="4191000"/>
            <a:ext cx="1066800" cy="381000"/>
          </a:xfrm>
          <a:prstGeom prst="rect">
            <a:avLst/>
          </a:prstGeom>
          <a:noFill/>
          <a:ln w="76200">
            <a:solidFill>
              <a:srgbClr val="FF0000"/>
            </a:solidFill>
            <a:miter lim="800000"/>
          </a:ln>
        </p:spPr>
        <p:txBody>
          <a:bodyPr wrap="none" anchor="ctr"/>
          <a:lstStyle/>
          <a:p>
            <a:endParaRPr lang="en-GB">
              <a:solidFill>
                <a:srgbClr val="650011"/>
              </a:solidFill>
            </a:endParaRPr>
          </a:p>
        </p:txBody>
      </p:sp>
      <p:sp>
        <p:nvSpPr>
          <p:cNvPr id="1048775" name="Rectangle 15"/>
          <p:cNvSpPr>
            <a:spLocks noChangeArrowheads="1"/>
          </p:cNvSpPr>
          <p:nvPr/>
        </p:nvSpPr>
        <p:spPr bwMode="auto">
          <a:xfrm>
            <a:off x="7239000" y="3124200"/>
            <a:ext cx="990600" cy="381000"/>
          </a:xfrm>
          <a:prstGeom prst="rect">
            <a:avLst/>
          </a:prstGeom>
          <a:noFill/>
          <a:ln w="76200">
            <a:solidFill>
              <a:srgbClr val="FF0000"/>
            </a:solidFill>
            <a:miter lim="800000"/>
          </a:ln>
        </p:spPr>
        <p:txBody>
          <a:bodyPr wrap="none" anchor="ctr"/>
          <a:lstStyle/>
          <a:p>
            <a:endParaRPr lang="en-GB">
              <a:solidFill>
                <a:srgbClr val="65001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772"/>
                                        </p:tgtEl>
                                        <p:attrNameLst>
                                          <p:attrName>style.visibility</p:attrName>
                                        </p:attrNameLst>
                                      </p:cBhvr>
                                      <p:to>
                                        <p:strVal val="visible"/>
                                      </p:to>
                                    </p:set>
                                    <p:anim calcmode="lin" valueType="num">
                                      <p:cBhvr additive="base">
                                        <p:cTn id="7" dur="500" fill="hold"/>
                                        <p:tgtEl>
                                          <p:spTgt spid="1048772"/>
                                        </p:tgtEl>
                                        <p:attrNameLst>
                                          <p:attrName>ppt_x</p:attrName>
                                        </p:attrNameLst>
                                      </p:cBhvr>
                                      <p:tavLst>
                                        <p:tav tm="0">
                                          <p:val>
                                            <p:strVal val="#ppt_x"/>
                                          </p:val>
                                        </p:tav>
                                        <p:tav tm="100000">
                                          <p:val>
                                            <p:strVal val="#ppt_x"/>
                                          </p:val>
                                        </p:tav>
                                      </p:tavLst>
                                    </p:anim>
                                    <p:anim calcmode="lin" valueType="num">
                                      <p:cBhvr additive="base">
                                        <p:cTn id="8" dur="500" fill="hold"/>
                                        <p:tgtEl>
                                          <p:spTgt spid="10487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1" nodeType="clickEffect">
                                  <p:stCondLst>
                                    <p:cond delay="0"/>
                                  </p:stCondLst>
                                  <p:childTnLst>
                                    <p:animRot by="21600000">
                                      <p:cBhvr>
                                        <p:cTn id="12" dur="2000" fill="hold"/>
                                        <p:tgtEl>
                                          <p:spTgt spid="1048772"/>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48773"/>
                                        </p:tgtEl>
                                        <p:attrNameLst>
                                          <p:attrName>style.visibility</p:attrName>
                                        </p:attrNameLst>
                                      </p:cBhvr>
                                      <p:to>
                                        <p:strVal val="visible"/>
                                      </p:to>
                                    </p:set>
                                    <p:anim calcmode="lin" valueType="num">
                                      <p:cBhvr additive="base">
                                        <p:cTn id="17" dur="500" fill="hold"/>
                                        <p:tgtEl>
                                          <p:spTgt spid="1048773"/>
                                        </p:tgtEl>
                                        <p:attrNameLst>
                                          <p:attrName>ppt_x</p:attrName>
                                        </p:attrNameLst>
                                      </p:cBhvr>
                                      <p:tavLst>
                                        <p:tav tm="0">
                                          <p:val>
                                            <p:strVal val="#ppt_x"/>
                                          </p:val>
                                        </p:tav>
                                        <p:tav tm="100000">
                                          <p:val>
                                            <p:strVal val="#ppt_x"/>
                                          </p:val>
                                        </p:tav>
                                      </p:tavLst>
                                    </p:anim>
                                    <p:anim calcmode="lin" valueType="num">
                                      <p:cBhvr additive="base">
                                        <p:cTn id="18" dur="500" fill="hold"/>
                                        <p:tgtEl>
                                          <p:spTgt spid="104877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1" nodeType="clickEffect">
                                  <p:stCondLst>
                                    <p:cond delay="0"/>
                                  </p:stCondLst>
                                  <p:childTnLst>
                                    <p:animRot by="21600000">
                                      <p:cBhvr>
                                        <p:cTn id="22" dur="2000" fill="hold"/>
                                        <p:tgtEl>
                                          <p:spTgt spid="104877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48774"/>
                                        </p:tgtEl>
                                        <p:attrNameLst>
                                          <p:attrName>style.visibility</p:attrName>
                                        </p:attrNameLst>
                                      </p:cBhvr>
                                      <p:to>
                                        <p:strVal val="visible"/>
                                      </p:to>
                                    </p:set>
                                    <p:anim calcmode="lin" valueType="num">
                                      <p:cBhvr additive="base">
                                        <p:cTn id="27" dur="500" fill="hold"/>
                                        <p:tgtEl>
                                          <p:spTgt spid="1048774"/>
                                        </p:tgtEl>
                                        <p:attrNameLst>
                                          <p:attrName>ppt_x</p:attrName>
                                        </p:attrNameLst>
                                      </p:cBhvr>
                                      <p:tavLst>
                                        <p:tav tm="0">
                                          <p:val>
                                            <p:strVal val="#ppt_x"/>
                                          </p:val>
                                        </p:tav>
                                        <p:tav tm="100000">
                                          <p:val>
                                            <p:strVal val="#ppt_x"/>
                                          </p:val>
                                        </p:tav>
                                      </p:tavLst>
                                    </p:anim>
                                    <p:anim calcmode="lin" valueType="num">
                                      <p:cBhvr additive="base">
                                        <p:cTn id="28" dur="500" fill="hold"/>
                                        <p:tgtEl>
                                          <p:spTgt spid="104877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grpId="1" nodeType="clickEffect">
                                  <p:stCondLst>
                                    <p:cond delay="0"/>
                                  </p:stCondLst>
                                  <p:childTnLst>
                                    <p:animRot by="21600000">
                                      <p:cBhvr>
                                        <p:cTn id="32" dur="2000" fill="hold"/>
                                        <p:tgtEl>
                                          <p:spTgt spid="1048774"/>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8775"/>
                                        </p:tgtEl>
                                        <p:attrNameLst>
                                          <p:attrName>style.visibility</p:attrName>
                                        </p:attrNameLst>
                                      </p:cBhvr>
                                      <p:to>
                                        <p:strVal val="visible"/>
                                      </p:to>
                                    </p:set>
                                    <p:anim calcmode="lin" valueType="num">
                                      <p:cBhvr additive="base">
                                        <p:cTn id="37" dur="500" fill="hold"/>
                                        <p:tgtEl>
                                          <p:spTgt spid="1048775"/>
                                        </p:tgtEl>
                                        <p:attrNameLst>
                                          <p:attrName>ppt_x</p:attrName>
                                        </p:attrNameLst>
                                      </p:cBhvr>
                                      <p:tavLst>
                                        <p:tav tm="0">
                                          <p:val>
                                            <p:strVal val="#ppt_x"/>
                                          </p:val>
                                        </p:tav>
                                        <p:tav tm="100000">
                                          <p:val>
                                            <p:strVal val="#ppt_x"/>
                                          </p:val>
                                        </p:tav>
                                      </p:tavLst>
                                    </p:anim>
                                    <p:anim calcmode="lin" valueType="num">
                                      <p:cBhvr additive="base">
                                        <p:cTn id="38" dur="500" fill="hold"/>
                                        <p:tgtEl>
                                          <p:spTgt spid="104877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grpId="1" nodeType="clickEffect">
                                  <p:stCondLst>
                                    <p:cond delay="0"/>
                                  </p:stCondLst>
                                  <p:childTnLst>
                                    <p:animRot by="21600000">
                                      <p:cBhvr>
                                        <p:cTn id="42" dur="2000" fill="hold"/>
                                        <p:tgtEl>
                                          <p:spTgt spid="10487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2" grpId="0" animBg="1"/>
      <p:bldP spid="1048772" grpId="1" animBg="1"/>
      <p:bldP spid="1048773" grpId="0" animBg="1"/>
      <p:bldP spid="1048773" grpId="1" animBg="1"/>
      <p:bldP spid="1048774" grpId="0" animBg="1"/>
      <p:bldP spid="1048774" grpId="1" animBg="1"/>
      <p:bldP spid="1048775" grpId="0" animBg="1"/>
      <p:bldP spid="104877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TotalTime>
  <Words>3975</Words>
  <Application>Microsoft Office PowerPoint</Application>
  <PresentationFormat>On-screen Show (4:3)</PresentationFormat>
  <Paragraphs>553</Paragraphs>
  <Slides>83</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Calibri</vt:lpstr>
      <vt:lpstr>Comic Sans MS</vt:lpstr>
      <vt:lpstr>Footlight MT Light</vt:lpstr>
      <vt:lpstr>Times New Roman</vt:lpstr>
      <vt:lpstr>Office Theme</vt:lpstr>
      <vt:lpstr>Renal system Anatomy</vt:lpstr>
      <vt:lpstr>Composed of </vt:lpstr>
      <vt:lpstr>Urinary System-organs</vt:lpstr>
      <vt:lpstr>Kidney anatomy</vt:lpstr>
      <vt:lpstr>FUNCTIONS OF THE URINARY SYSTEM{ kidney functions }</vt:lpstr>
      <vt:lpstr>KIDNEY ANATOMY- LOCATION.</vt:lpstr>
      <vt:lpstr>Urinary System</vt:lpstr>
      <vt:lpstr>Urinary System</vt:lpstr>
      <vt:lpstr>Kidney internal anatomy.</vt:lpstr>
      <vt:lpstr>kidneys</vt:lpstr>
      <vt:lpstr>CONT...</vt:lpstr>
      <vt:lpstr>Continuation....... </vt:lpstr>
      <vt:lpstr>Cont………………..</vt:lpstr>
      <vt:lpstr>Continuation..... </vt:lpstr>
      <vt:lpstr>Cont…………</vt:lpstr>
      <vt:lpstr>Other parts of the kidney</vt:lpstr>
      <vt:lpstr>Organs associated with kidney</vt:lpstr>
      <vt:lpstr>THE NEPHRON</vt:lpstr>
      <vt:lpstr>The Nephron</vt:lpstr>
      <vt:lpstr>PowerPoint Presentation</vt:lpstr>
      <vt:lpstr>PowerPoint Presentation</vt:lpstr>
      <vt:lpstr>PowerPoint Presentation</vt:lpstr>
      <vt:lpstr>PowerPoint Presentation</vt:lpstr>
      <vt:lpstr>Nephron &amp; associated vessels</vt:lpstr>
      <vt:lpstr>Structure of a nephron.</vt:lpstr>
      <vt:lpstr>Blood vessels series</vt:lpstr>
      <vt:lpstr>PowerPoint Presentation</vt:lpstr>
      <vt:lpstr>The Juxtaglomerular Apparatus</vt:lpstr>
      <vt:lpstr>The Juxtaglomerular Apparatus</vt:lpstr>
      <vt:lpstr>The Juxtaglomerular Apparatus</vt:lpstr>
      <vt:lpstr>Location of the Glomerulus</vt:lpstr>
      <vt:lpstr>BASIC RENAL PROCESSES</vt:lpstr>
      <vt:lpstr>Functions of Nephron Structures</vt:lpstr>
      <vt:lpstr>Functions of Nephron Structures</vt:lpstr>
      <vt:lpstr>Functions of Nephron Structures</vt:lpstr>
      <vt:lpstr>Absorptive capabilities of different segments of nephron.</vt:lpstr>
      <vt:lpstr>Functions of Nephron Structures</vt:lpstr>
      <vt:lpstr>Functions of Nephron Structures</vt:lpstr>
      <vt:lpstr>Functions of Nephron Structures</vt:lpstr>
      <vt:lpstr>Functions of Nephron Structures</vt:lpstr>
      <vt:lpstr>Functions of Nephron Structures</vt:lpstr>
      <vt:lpstr>FUNCTIONS OF THE KIDNEY</vt:lpstr>
      <vt:lpstr>URINE 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Fluid balance</vt:lpstr>
      <vt:lpstr>Excretion of Waste Products </vt:lpstr>
      <vt:lpstr>Autoregulation of Blood Pressure </vt:lpstr>
      <vt:lpstr>PowerPoint Presentation</vt:lpstr>
      <vt:lpstr>ct</vt:lpstr>
      <vt:lpstr>Regulation of Red Blood Cell Production </vt:lpstr>
      <vt:lpstr>Electrolyte balance</vt:lpstr>
      <vt:lpstr>PowerPoint Presentation</vt:lpstr>
      <vt:lpstr>Regulation of Acid Excretion </vt:lpstr>
      <vt:lpstr>PowerPoint Presentation</vt:lpstr>
      <vt:lpstr>PowerPoint Presentation</vt:lpstr>
      <vt:lpstr>PowerPoint Presentation</vt:lpstr>
      <vt:lpstr>URETERS</vt:lpstr>
      <vt:lpstr>PowerPoint Presentation</vt:lpstr>
      <vt:lpstr>Structure of ureters</vt:lpstr>
      <vt:lpstr>PowerPoint Presentation</vt:lpstr>
      <vt:lpstr>Function of Ureters</vt:lpstr>
      <vt:lpstr>Urinary bladder </vt:lpstr>
      <vt:lpstr>structure</vt:lpstr>
      <vt:lpstr>PowerPoint Presentation</vt:lpstr>
      <vt:lpstr>Organs associated with the bladder</vt:lpstr>
      <vt:lpstr>PowerPoint Presentation</vt:lpstr>
      <vt:lpstr>PowerPoint Presentation</vt:lpstr>
      <vt:lpstr>PowerPoint Presentation</vt:lpstr>
      <vt:lpstr>The trigone</vt:lpstr>
      <vt:lpstr>urethra</vt:lpstr>
      <vt:lpstr>PowerPoint Presentation</vt:lpstr>
      <vt:lpstr>Structure of urethra</vt:lpstr>
      <vt:lpstr>3. Mucous membrane lining</vt:lpstr>
      <vt:lpstr>MICTURITION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system Anatomy</dc:title>
  <dc:creator>Horatius</dc:creator>
  <cp:lastModifiedBy>USER</cp:lastModifiedBy>
  <cp:revision>40</cp:revision>
  <dcterms:created xsi:type="dcterms:W3CDTF">2021-10-17T10:06:55Z</dcterms:created>
  <dcterms:modified xsi:type="dcterms:W3CDTF">2021-10-21T17:40:20Z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1033-3.1.3.5746</vt:lpwstr>
  </property>
  <property fmtid="{D5CDD505-2E9C-101B-9397-08002B2CF9AE}" pid="3" name="ICV">
    <vt:lpwstr>6ce63942b396450a8624130a4f53a30f</vt:lpwstr>
  </property>
</Properties>
</file>