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58" r:id="rId4"/>
    <p:sldId id="29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97" r:id="rId18"/>
    <p:sldId id="288" r:id="rId19"/>
    <p:sldId id="272" r:id="rId20"/>
    <p:sldId id="292" r:id="rId21"/>
    <p:sldId id="273" r:id="rId22"/>
    <p:sldId id="293" r:id="rId23"/>
    <p:sldId id="274" r:id="rId24"/>
    <p:sldId id="275" r:id="rId25"/>
    <p:sldId id="276" r:id="rId26"/>
    <p:sldId id="294" r:id="rId27"/>
    <p:sldId id="277" r:id="rId28"/>
    <p:sldId id="278" r:id="rId29"/>
    <p:sldId id="279" r:id="rId30"/>
    <p:sldId id="270" r:id="rId31"/>
    <p:sldId id="280" r:id="rId32"/>
    <p:sldId id="290" r:id="rId33"/>
    <p:sldId id="281" r:id="rId34"/>
    <p:sldId id="291" r:id="rId35"/>
    <p:sldId id="282" r:id="rId36"/>
    <p:sldId id="283" r:id="rId37"/>
    <p:sldId id="284" r:id="rId38"/>
    <p:sldId id="285" r:id="rId39"/>
    <p:sldId id="28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8758D-01E5-4897-99E8-F796EBA9B7F6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37422-66AE-48B0-9009-745ECE828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cover dir="l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211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HISTORY TAKING IN OBSTETRICS &amp; GYNECOLOGY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5668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GRAVIDA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  the number of times a   woman has been pregnant regardless of the outcome of the Pregnancy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686800" cy="5745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PARITY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is the total number of deliveries either live or still birth after viability  (24wks)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LMP/EDD/Duration of Gestation</a:t>
            </a:r>
          </a:p>
          <a:p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686800" cy="5745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LMP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 First day of the last menstrual period. 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Establish the patients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certainity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of dates, the regularity of the cycle and the use of contraception.</a:t>
            </a:r>
          </a:p>
          <a:p>
            <a:pPr>
              <a:lnSpc>
                <a:spcPct val="150000"/>
              </a:lnSpc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EDD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Expected date of delivery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800" cy="61261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Calculation of EDD if no Obstetric wheel available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Gregorian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calender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Naegles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rule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EDD =LMP-3mths+7days (for 28 day cycle)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EDD =LMP+9mths+7days(for 28 day cycle)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a cycle longer than 28 days: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EDD=LMP+9mths/-3mths+7days+(cycle length-28days)</a:t>
            </a:r>
          </a:p>
          <a:p>
            <a:pPr>
              <a:lnSpc>
                <a:spcPct val="150000"/>
              </a:lnSpc>
            </a:pPr>
            <a:endParaRPr lang="en-GB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8213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Hegira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calender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EDD=LMP+9mths+15 days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If patient unsure of dates ask for an early U/S report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Gestation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is the duration of pregnancy in weeks on the day one sees the patient - can be calculated from the LMP or by using the obstetric wheel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/>
          <a:lstStyle/>
          <a:p>
            <a:fld id="{A0CCFD41-6BB8-44B3-ADEF-27E83D47B014}" type="slidenum">
              <a:rPr lang="ar-SA" smtClean="0"/>
              <a:pPr/>
              <a:t>15</a:t>
            </a:fld>
            <a:endParaRPr lang="en-GB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rtl="0" eaLnBrk="1" hangingPunct="1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Obstetric wheel </a:t>
            </a:r>
          </a:p>
        </p:txBody>
      </p:sp>
      <p:pic>
        <p:nvPicPr>
          <p:cNvPr id="6" name="Picture 4" descr="pregnancy-calendar-wheel"/>
          <p:cNvPicPr>
            <a:picLocks noChangeAspect="1" noChangeArrowheads="1"/>
          </p:cNvPicPr>
          <p:nvPr/>
        </p:nvPicPr>
        <p:blipFill>
          <a:blip r:embed="rId2">
            <a:lum contrast="60000"/>
          </a:blip>
          <a:srcRect/>
          <a:stretch>
            <a:fillRect/>
          </a:stretch>
        </p:blipFill>
        <p:spPr bwMode="auto">
          <a:xfrm>
            <a:off x="685800" y="1371600"/>
            <a:ext cx="7772400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Presenting complaints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Main complaint (one or more)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Duration of the complaint</a:t>
            </a:r>
          </a:p>
          <a:p>
            <a:pPr>
              <a:lnSpc>
                <a:spcPct val="150000"/>
              </a:lnSpc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5936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Common obstetric symptoms</a:t>
            </a:r>
            <a:endParaRPr lang="en-US" sz="4800" dirty="0"/>
          </a:p>
        </p:txBody>
      </p:sp>
    </p:spTree>
  </p:cSld>
  <p:clrMapOvr>
    <a:masterClrMapping/>
  </p:clrMapOvr>
  <p:transition advClick="0">
    <p:cover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686800" cy="56689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ommon obstetric symptoms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Bleeding per vagina, abdominal pain, urinary symptoms, headaches, reduced fetal movements, Emesis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gravidarum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Urinary disturbances, Fetal kicks &amp; quickening, Late Bleeding, PROM, Contractions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History of presenting complaints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Onset, course, severity, duration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Agrevating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Releaving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factors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Associated /Other symptoms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Investigations done (date, place &amp; results)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Treatment received (details &amp; response)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complications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78362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General Principles</a:t>
            </a:r>
            <a:endParaRPr lang="en-US" sz="6000" dirty="0"/>
          </a:p>
        </p:txBody>
      </p:sp>
    </p:spTree>
  </p:cSld>
  <p:clrMapOvr>
    <a:masterClrMapping/>
  </p:clrMapOvr>
  <p:transition advClick="0">
    <p:cover dir="l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4.History of present pregnancy</a:t>
            </a:r>
            <a:endParaRPr lang="en-US" dirty="0"/>
          </a:p>
        </p:txBody>
      </p:sp>
    </p:spTree>
  </p:cSld>
  <p:clrMapOvr>
    <a:masterClrMapping/>
  </p:clrMapOvr>
  <p:transition advClick="0">
    <p:cover dir="l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Planned/unplanned pregnancy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Antenatal care – no. of visits, any high risk factors identified, results of investigations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early U/S, any problems in any of the trimesters, plans for delivery,  medication  being taken etc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Adequate wt gain, BP,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Proteinuria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Tm="0">
    <p:cover dir="l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92562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5. Past obstetric history</a:t>
            </a:r>
            <a:endParaRPr lang="en-US" sz="6000" dirty="0"/>
          </a:p>
        </p:txBody>
      </p:sp>
    </p:spTree>
  </p:cSld>
  <p:clrMapOvr>
    <a:masterClrMapping/>
  </p:clrMapOvr>
  <p:transition advClick="0">
    <p:cover dir="l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686800" cy="5592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State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gravida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parity status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Give  details of all her children: - Date, Place , Mode (normal / CS), Maturity,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Foetal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life, Fetal sex, Fetal weight, Onset of labor, Ante/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intranatal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Postnatal complications,  Neonatal outcome and Breast feeding.</a:t>
            </a:r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516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If a long obstetric history one may summarize it 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Mrs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X has 5 children age range between 12 and 2, all normal deliveries at term with no complications. She breast fed all her children. </a:t>
            </a: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6. Menstrual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ct val="20000"/>
              </a:spcAf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LMP - First day of the Last Menstrual Period</a:t>
            </a:r>
          </a:p>
          <a:p>
            <a:pPr>
              <a:lnSpc>
                <a:spcPct val="150000"/>
              </a:lnSpc>
              <a:spcAft>
                <a:spcPct val="20000"/>
              </a:spcAf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Period/Cycle:</a:t>
            </a:r>
            <a:endParaRPr lang="ar-EG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ct val="20000"/>
              </a:spcAft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Regular/Irregular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EDD - Expected date of delivery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5456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7. Contraceptive History</a:t>
            </a:r>
            <a:endParaRPr lang="en-US" dirty="0"/>
          </a:p>
        </p:txBody>
      </p:sp>
    </p:spTree>
  </p:cSld>
  <p:clrMapOvr>
    <a:masterClrMapping/>
  </p:clrMapOvr>
  <p:transition advClick="0">
    <p:cover dir="l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5668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GB" sz="3600" dirty="0" smtClean="0"/>
              <a:t>- Method pt has been using</a:t>
            </a:r>
          </a:p>
          <a:p>
            <a:pPr>
              <a:lnSpc>
                <a:spcPct val="150000"/>
              </a:lnSpc>
              <a:buNone/>
            </a:pPr>
            <a:r>
              <a:rPr lang="en-GB" sz="3600" dirty="0" smtClean="0"/>
              <a:t>- For how long?</a:t>
            </a:r>
          </a:p>
          <a:p>
            <a:pPr>
              <a:lnSpc>
                <a:spcPct val="150000"/>
              </a:lnSpc>
              <a:buNone/>
            </a:pPr>
            <a:r>
              <a:rPr lang="en-GB" sz="3600" dirty="0" smtClean="0"/>
              <a:t>- When stopped &amp; why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8. Past medical &amp; surgical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Some medical conditions may have impact on the course of the pregnancy  or the pregnancy may have an impact on the medical  condition </a:t>
            </a:r>
            <a:r>
              <a:rPr lang="en-US" sz="3600" dirty="0" err="1" smtClean="0"/>
              <a:t>eg</a:t>
            </a:r>
            <a:r>
              <a:rPr lang="en-US" sz="3600" dirty="0" smtClean="0"/>
              <a:t>:</a:t>
            </a:r>
            <a:endParaRPr lang="en-US" sz="3600" dirty="0"/>
          </a:p>
        </p:txBody>
      </p:sp>
    </p:spTree>
  </p:cSld>
  <p:clrMapOvr>
    <a:masterClrMapping/>
  </p:clrMapOvr>
  <p:transition advClick="0">
    <p:cover dir="l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Heart disease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Hypertension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Dm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Epilepsy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-Thyroid disease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B. asthma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Any previous surgery.         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5668963"/>
          </a:xfrm>
        </p:spPr>
        <p:txBody>
          <a:bodyPr>
            <a:noAutofit/>
          </a:bodyPr>
          <a:lstStyle/>
          <a:p>
            <a:pPr marL="292100" indent="-239713"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General Principles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92100" indent="-239713"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Respect, confidentiality and privacy</a:t>
            </a:r>
          </a:p>
          <a:p>
            <a:pPr marL="292100" indent="-239713"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should flow in a logical and chronological sequence, in a paragraph format</a:t>
            </a:r>
          </a:p>
          <a:p>
            <a:pPr marL="292100" indent="-239713">
              <a:lnSpc>
                <a:spcPct val="15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History taking guides the clinician to form a provisional diagnosis for correct  examination and investigations .</a:t>
            </a:r>
          </a:p>
          <a:p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Kidney disease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UTI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Autoimmune disease 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Psychiatric disorders 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Hepatitis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Venereal diseases </a:t>
            </a:r>
          </a:p>
          <a:p>
            <a:pPr>
              <a:lnSpc>
                <a:spcPct val="150000"/>
              </a:lnSpc>
              <a:buNone/>
            </a:pPr>
            <a:r>
              <a:rPr lang="en-US" sz="3600" dirty="0" smtClean="0"/>
              <a:t>- Blood transfusion 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9. Family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Autofit/>
          </a:bodyPr>
          <a:lstStyle/>
          <a:p>
            <a:pPr marL="609600" indent="-609600">
              <a:lnSpc>
                <a:spcPct val="15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- Chronic Medical Disorders </a:t>
            </a:r>
          </a:p>
          <a:p>
            <a:pPr marL="609600" indent="-609600">
              <a:lnSpc>
                <a:spcPct val="15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- Inherited diseases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bleeding tendency..</a:t>
            </a:r>
          </a:p>
          <a:p>
            <a:pPr marL="609600" indent="-609600">
              <a:lnSpc>
                <a:spcPct val="15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- Obstetric Disorders with positive family history :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Char char="ü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991600" cy="5668963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Pre-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eclampsia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Multiple pregnancy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Chromosomal or Congenital anomalies</a:t>
            </a:r>
            <a:r>
              <a:rPr lang="en-US" sz="4000" dirty="0" smtClean="0"/>
              <a:t> 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Fetal inborn errors of metabolism</a:t>
            </a:r>
            <a:endParaRPr lang="en-US" sz="4000" dirty="0"/>
          </a:p>
        </p:txBody>
      </p:sp>
    </p:spTree>
  </p:cSld>
  <p:clrMapOvr>
    <a:masterClrMapping/>
  </p:clrMapOvr>
  <p:transition advClick="0">
    <p:cover dir="l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2954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Social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5237"/>
            <a:ext cx="9144000" cy="5592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Occupation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Income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Level of  education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Housing conditions</a:t>
            </a:r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Smoking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Alcohol consumption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Drug abuse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etc</a:t>
            </a:r>
          </a:p>
          <a:p>
            <a:pPr>
              <a:lnSpc>
                <a:spcPct val="150000"/>
              </a:lnSpc>
            </a:pPr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  <p:transition advClick="0">
    <p:cover dir="l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Times New Roman" pitchFamily="18" charset="0"/>
                <a:cs typeface="Times New Roman" pitchFamily="18" charset="0"/>
              </a:rPr>
              <a:t>11. Summary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Very important - it shows your understanding of the case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534400" cy="5897563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is a 32 yr old  housewife, Married 7 y ago, G4 P2+1, 2 livings (♀&amp;♂), at 33 wks gestation, admitted with (provisional diagnosis). She had one previous c/s for breech presentation. Both she and the baby are stable.  Are for  further evaluation and management.</a:t>
            </a:r>
          </a:p>
          <a:p>
            <a:pPr>
              <a:lnSpc>
                <a:spcPct val="150000"/>
              </a:lnSpc>
            </a:pPr>
            <a:endParaRPr lang="en-GB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12. Special Types of Obstetric histories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150000"/>
              </a:lnSpc>
              <a:buFontTx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Postnatal  normal delivery</a:t>
            </a:r>
          </a:p>
          <a:p>
            <a:pPr marL="609600" indent="-609600">
              <a:lnSpc>
                <a:spcPct val="150000"/>
              </a:lnSpc>
              <a:buFontTx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Post operative (C/S) patient</a:t>
            </a:r>
          </a:p>
          <a:p>
            <a:pPr marL="609600" indent="-609600">
              <a:lnSpc>
                <a:spcPct val="150000"/>
              </a:lnSpc>
              <a:buFontTx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Post natal assisted/Operative vaginal delivery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Importance of history taking</a:t>
            </a:r>
            <a:endParaRPr lang="en-US" sz="4800" dirty="0"/>
          </a:p>
        </p:txBody>
      </p:sp>
    </p:spTree>
  </p:cSld>
  <p:clrMapOvr>
    <a:masterClrMapping/>
  </p:clrMapOvr>
  <p:transition advClick="0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821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II. Importance of history taking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build a rapport with the patient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come to a potential diagnosis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order the relevant investigations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give the right treatment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be able to counsel the patient </a:t>
            </a:r>
            <a:endParaRPr lang="en-US" sz="3600" dirty="0" smtClean="0"/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59737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ct val="20000"/>
              </a:spcAft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III. Essential Etiquettes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ct val="20000"/>
              </a:spcAft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Greet the patient and introduce yourself stating - name and status</a:t>
            </a:r>
          </a:p>
          <a:p>
            <a:pPr>
              <a:lnSpc>
                <a:spcPct val="150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courteous, sensitive and gentle</a:t>
            </a:r>
          </a:p>
          <a:p>
            <a:pPr>
              <a:lnSpc>
                <a:spcPct val="150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Always have a chaperone present</a:t>
            </a:r>
          </a:p>
          <a:p>
            <a:pPr>
              <a:lnSpc>
                <a:spcPct val="150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Switch off your mobile phone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821363"/>
          </a:xfrm>
        </p:spPr>
        <p:txBody>
          <a:bodyPr>
            <a:noAutofit/>
          </a:bodyPr>
          <a:lstStyle/>
          <a:p>
            <a:pPr marL="609600" indent="-609600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VI.  Obstetric history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Bio-data or Personal history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Presenting complaints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History of presenting complaints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History of present pregnancy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Past Obstetric history</a:t>
            </a:r>
          </a:p>
          <a:p>
            <a:pPr marL="609600" indent="-609600">
              <a:lnSpc>
                <a:spcPct val="150000"/>
              </a:lnSpc>
              <a:buFontTx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Menstrual history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686800" cy="5821363"/>
          </a:xfrm>
        </p:spPr>
        <p:txBody>
          <a:bodyPr>
            <a:noAutofit/>
          </a:bodyPr>
          <a:lstStyle/>
          <a:p>
            <a:pPr marL="609600" indent="-609600">
              <a:lnSpc>
                <a:spcPct val="150000"/>
              </a:lnSpc>
              <a:buNone/>
              <a:defRPr/>
            </a:pPr>
            <a:r>
              <a:rPr lang="en-US" sz="3600" dirty="0">
                <a:latin typeface="Times New Roman" charset="0"/>
                <a:cs typeface="Times New Roman" charset="0"/>
              </a:rPr>
              <a:t>7. Contraceptive History</a:t>
            </a:r>
          </a:p>
          <a:p>
            <a:pPr marL="609600" indent="-609600">
              <a:lnSpc>
                <a:spcPct val="150000"/>
              </a:lnSpc>
              <a:buNone/>
              <a:defRPr/>
            </a:pPr>
            <a:r>
              <a:rPr lang="en-US" sz="3600" dirty="0">
                <a:latin typeface="Times New Roman" charset="0"/>
                <a:cs typeface="Times New Roman" charset="0"/>
              </a:rPr>
              <a:t>8. Past medical &amp; surgical history</a:t>
            </a:r>
          </a:p>
          <a:p>
            <a:pPr marL="609600" indent="-609600">
              <a:lnSpc>
                <a:spcPct val="150000"/>
              </a:lnSpc>
              <a:buNone/>
              <a:defRPr/>
            </a:pPr>
            <a:r>
              <a:rPr lang="en-US" sz="3600" dirty="0">
                <a:latin typeface="Times New Roman" charset="0"/>
                <a:cs typeface="Times New Roman" charset="0"/>
              </a:rPr>
              <a:t>9. Drug history and allergies</a:t>
            </a:r>
          </a:p>
          <a:p>
            <a:pPr marL="609600" indent="-609600">
              <a:lnSpc>
                <a:spcPct val="150000"/>
              </a:lnSpc>
              <a:buNone/>
              <a:defRPr/>
            </a:pPr>
            <a:r>
              <a:rPr lang="en-US" sz="3600" dirty="0">
                <a:latin typeface="Times New Roman" charset="0"/>
                <a:cs typeface="Times New Roman" charset="0"/>
              </a:rPr>
              <a:t>10. Systemic review</a:t>
            </a:r>
          </a:p>
          <a:p>
            <a:pPr marL="609600" indent="-609600">
              <a:lnSpc>
                <a:spcPct val="150000"/>
              </a:lnSpc>
              <a:buNone/>
              <a:defRPr/>
            </a:pPr>
            <a:r>
              <a:rPr lang="en-US" sz="3600" dirty="0">
                <a:latin typeface="Times New Roman" charset="0"/>
                <a:cs typeface="Times New Roman" charset="0"/>
              </a:rPr>
              <a:t>11. Family history</a:t>
            </a:r>
          </a:p>
          <a:p>
            <a:pPr marL="609600" indent="-609600">
              <a:lnSpc>
                <a:spcPct val="150000"/>
              </a:lnSpc>
              <a:buNone/>
              <a:defRPr/>
            </a:pPr>
            <a:r>
              <a:rPr lang="en-US" sz="3600" dirty="0">
                <a:latin typeface="Times New Roman" charset="0"/>
                <a:cs typeface="Times New Roman" charset="0"/>
              </a:rPr>
              <a:t>12 Social history</a:t>
            </a:r>
          </a:p>
          <a:p>
            <a:pPr marL="609600" indent="-609600">
              <a:lnSpc>
                <a:spcPct val="150000"/>
              </a:lnSpc>
              <a:buNone/>
              <a:defRPr/>
            </a:pPr>
            <a:r>
              <a:rPr lang="en-US" sz="3600" dirty="0">
                <a:latin typeface="Times New Roman" charset="0"/>
                <a:cs typeface="Times New Roman" charset="0"/>
              </a:rPr>
              <a:t>13. Summary</a:t>
            </a:r>
          </a:p>
          <a:p>
            <a:endParaRPr lang="en-US" sz="36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 Bio-data or Personal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Name, age, nationality, occupation, marital state, profession , address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</p:cSld>
  <p:clrMapOvr>
    <a:masterClrMapping/>
  </p:clrMapOvr>
  <p:transition advClick="0"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855</Words>
  <Application>Microsoft Office PowerPoint</Application>
  <PresentationFormat>On-screen Show (4:3)</PresentationFormat>
  <Paragraphs>123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HISTORY TAKING IN OBSTETRICS &amp; GYNECOLOGY </vt:lpstr>
      <vt:lpstr>General Principles</vt:lpstr>
      <vt:lpstr>PowerPoint Presentation</vt:lpstr>
      <vt:lpstr>Importance of history taking</vt:lpstr>
      <vt:lpstr>PowerPoint Presentation</vt:lpstr>
      <vt:lpstr>PowerPoint Presentation</vt:lpstr>
      <vt:lpstr>PowerPoint Presentation</vt:lpstr>
      <vt:lpstr>PowerPoint Presentation</vt:lpstr>
      <vt:lpstr>1.  Bio-data or Personal history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Obstetric wheel </vt:lpstr>
      <vt:lpstr>2. Presenting complaints </vt:lpstr>
      <vt:lpstr>Common obstetric symptoms</vt:lpstr>
      <vt:lpstr>PowerPoint Presentation</vt:lpstr>
      <vt:lpstr>3. History of presenting complaints</vt:lpstr>
      <vt:lpstr>4.History of present pregnancy</vt:lpstr>
      <vt:lpstr>PowerPoint Presentation</vt:lpstr>
      <vt:lpstr>5. Past obstetric history</vt:lpstr>
      <vt:lpstr>PowerPoint Presentation</vt:lpstr>
      <vt:lpstr>PowerPoint Presentation</vt:lpstr>
      <vt:lpstr>6. Menstrual history</vt:lpstr>
      <vt:lpstr>7. Contraceptive History</vt:lpstr>
      <vt:lpstr>PowerPoint Presentation</vt:lpstr>
      <vt:lpstr>8. Past medical &amp; surgical history</vt:lpstr>
      <vt:lpstr>PowerPoint Presentation</vt:lpstr>
      <vt:lpstr>PowerPoint Presentation</vt:lpstr>
      <vt:lpstr>9. Family History</vt:lpstr>
      <vt:lpstr>PowerPoint Presentation</vt:lpstr>
      <vt:lpstr>10. Social History</vt:lpstr>
      <vt:lpstr>PowerPoint Presentation</vt:lpstr>
      <vt:lpstr>11. Summary </vt:lpstr>
      <vt:lpstr>PowerPoint Presentation</vt:lpstr>
      <vt:lpstr>12. Special Types of Obstetric histories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Dr Mutie</cp:lastModifiedBy>
  <cp:revision>42</cp:revision>
  <dcterms:created xsi:type="dcterms:W3CDTF">2015-12-01T07:41:56Z</dcterms:created>
  <dcterms:modified xsi:type="dcterms:W3CDTF">2021-09-13T09:40:07Z</dcterms:modified>
</cp:coreProperties>
</file>